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2389" r:id="rId2"/>
    <p:sldId id="784" r:id="rId3"/>
    <p:sldId id="12336" r:id="rId4"/>
    <p:sldId id="12333" r:id="rId5"/>
    <p:sldId id="12401" r:id="rId6"/>
    <p:sldId id="12335" r:id="rId7"/>
    <p:sldId id="12392" r:id="rId8"/>
    <p:sldId id="12393" r:id="rId9"/>
    <p:sldId id="12396" r:id="rId10"/>
    <p:sldId id="12397" r:id="rId11"/>
    <p:sldId id="12398" r:id="rId12"/>
    <p:sldId id="12399" r:id="rId13"/>
    <p:sldId id="12402" r:id="rId14"/>
    <p:sldId id="12403" r:id="rId15"/>
    <p:sldId id="12404" r:id="rId16"/>
    <p:sldId id="12405" r:id="rId17"/>
    <p:sldId id="12406" r:id="rId18"/>
    <p:sldId id="12407" r:id="rId19"/>
    <p:sldId id="12390" r:id="rId20"/>
    <p:sldId id="12394" r:id="rId21"/>
    <p:sldId id="12395" r:id="rId22"/>
    <p:sldId id="967" r:id="rId23"/>
    <p:sldId id="788" r:id="rId24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2"/>
    <a:srgbClr val="93FFE8"/>
    <a:srgbClr val="FEA302"/>
    <a:srgbClr val="5D8298"/>
    <a:srgbClr val="2E7B8E"/>
    <a:srgbClr val="505050"/>
    <a:srgbClr val="E7F5E9"/>
    <a:srgbClr val="CBEBD0"/>
    <a:srgbClr val="03C750"/>
    <a:srgbClr val="C7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056" autoAdjust="0"/>
  </p:normalViewPr>
  <p:slideViewPr>
    <p:cSldViewPr snapToObjects="1">
      <p:cViewPr varScale="1">
        <p:scale>
          <a:sx n="72" d="100"/>
          <a:sy n="72" d="100"/>
        </p:scale>
        <p:origin x="576" y="78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11/4/2021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11/4/2021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77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18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55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08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05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34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55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71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 CONNECT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Revised proposal…removed EU Masterclass and Newsletter translations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Virtual meetings at ASCO GU and ESMO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EKS around ESMO time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Repurposing of US masterclass content into 2-3 standard e-learnings or 1 x fully interactive e-learning with MOC points attached?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Extension of podcasts – aiming for a real series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Feedback from experts in the GU CONNECT meeting was that the Radiopharmaceuticals podcast would be of more value after the VISION trial reports (possible after ASCO 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Suggested content to cover Radium-223, Lutetium, potential cross-resistance)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Other suggestions for podcasts include: Best of 2020 or Update from Podcast with short episodes on different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tumour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types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                                                               PARPi – Interview style podcast between Tia Higano and Elena Castro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9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cklace with a black background&#10;&#10;Description automatically generated">
            <a:extLst>
              <a:ext uri="{FF2B5EF4-FFF2-40B4-BE49-F238E27FC236}">
                <a16:creationId xmlns:a16="http://schemas.microsoft.com/office/drawing/2014/main" id="{E0F306F7-8C52-9740-BD73-FB1442450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3" b="3914"/>
          <a:stretch/>
        </p:blipFill>
        <p:spPr>
          <a:xfrm>
            <a:off x="3587552" y="0"/>
            <a:ext cx="8604448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9BA4103-15B4-F94B-94DE-B26D01913816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219151-3E6A-C845-9127-74265E76E29D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A31DD20-5B4D-8D41-B05B-3F7950C49B5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D30E34-C5AA-EA41-B3D0-4F89C0645E4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A2B3AB-25DD-D247-8035-0275D2408C0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6F556A-56F5-5148-A8F1-4854B6650CF3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B491141-44D5-6042-89F0-D58A014428CF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9012A-2432-4143-BFCE-2DD0A3AE086B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DD8C40-0F40-9B40-A46A-9B41F5FDCF28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Speaker Phone">
              <a:extLst>
                <a:ext uri="{FF2B5EF4-FFF2-40B4-BE49-F238E27FC236}">
                  <a16:creationId xmlns:a16="http://schemas.microsoft.com/office/drawing/2014/main" id="{20E24DEC-A14E-C142-8DFF-3E1C4CDC9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35CEFD-64A3-1D4E-98E4-6AB14A3CB04B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E24CDE-612E-AB46-BF12-A0D8238C5811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Envelope">
              <a:extLst>
                <a:ext uri="{FF2B5EF4-FFF2-40B4-BE49-F238E27FC236}">
                  <a16:creationId xmlns:a16="http://schemas.microsoft.com/office/drawing/2014/main" id="{1651D888-9FEB-8743-9661-BF424066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A8BA0-23F8-C04E-AAAA-AF500D3E7EE8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D19A7C-A026-1B41-9BA5-3F30B8C93697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ADBEBBC6-0664-3C4C-8FE0-908D74C27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AC659-201C-9548-A624-E61C72312DFA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DEF091-E4F0-6145-9FC5-19F5E217FD9D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00DDC0CE-8DCF-224D-8727-912503709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38F1C1-0AD9-534B-B0E7-DACE9A16CD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4487"/>
            <a:ext cx="2592288" cy="104431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rgbClr val="03C75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2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3"/>
          </p:nvPr>
        </p:nvSpPr>
        <p:spPr>
          <a:xfrm>
            <a:off x="620184" y="1987199"/>
            <a:ext cx="10962216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64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184" y="6217201"/>
            <a:ext cx="10180339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140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712" r:id="rId14"/>
    <p:sldLayoutId id="214748371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1813668"/>
          </a:xfrm>
        </p:spPr>
        <p:txBody>
          <a:bodyPr>
            <a:normAutofit/>
          </a:bodyPr>
          <a:lstStyle/>
          <a:p>
            <a:r>
              <a:rPr lang="en-GB" dirty="0"/>
              <a:t>ASBMR 2021 RARE BONE DISEASE HIGHLIGHTS</a:t>
            </a:r>
            <a:br>
              <a:rPr lang="en-GB" dirty="0"/>
            </a:b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35B8F-6009-4755-A005-130279FFB946}"/>
              </a:ext>
            </a:extLst>
          </p:cNvPr>
          <p:cNvSpPr txBox="1"/>
          <p:nvPr/>
        </p:nvSpPr>
        <p:spPr>
          <a:xfrm>
            <a:off x="8328248" y="3068960"/>
            <a:ext cx="3600400" cy="151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Prof. Oliver Semler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Children´s Hospital, Department of Rare Skeletal Diseases in Childhood</a:t>
            </a:r>
            <a:br>
              <a:rPr lang="en-US" sz="18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University Hospital Cologne, Germany</a:t>
            </a:r>
            <a:endParaRPr lang="en-GB" sz="1700" b="1" spc="100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16743-FE95-4A1A-B499-87F4EF21ED0D}"/>
              </a:ext>
            </a:extLst>
          </p:cNvPr>
          <p:cNvSpPr txBox="1"/>
          <p:nvPr/>
        </p:nvSpPr>
        <p:spPr>
          <a:xfrm>
            <a:off x="407368" y="5968056"/>
            <a:ext cx="636090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noProof="0" dirty="0">
                <a:solidFill>
                  <a:schemeClr val="accent1"/>
                </a:solidFill>
              </a:rPr>
              <a:t>This content is supported by an Independent Educational Grant from Ipsen, Kyowa Kirin &amp; Ultragenyx</a:t>
            </a:r>
          </a:p>
          <a:p>
            <a:r>
              <a:rPr lang="en-GB" sz="1100" dirty="0">
                <a:solidFill>
                  <a:schemeClr val="accent1"/>
                </a:solidFill>
              </a:rPr>
              <a:t>The programme is therefore independent; the content is not influenced by the supporter and is under the sole responsibility of the experts.</a:t>
            </a:r>
            <a:endParaRPr lang="en-GB" sz="1100" dirty="0">
              <a:solidFill>
                <a:schemeClr val="accent1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2B1A1-AF0C-49EF-8CC9-563E5E4DCF7D}"/>
              </a:ext>
            </a:extLst>
          </p:cNvPr>
          <p:cNvSpPr txBox="1"/>
          <p:nvPr/>
        </p:nvSpPr>
        <p:spPr>
          <a:xfrm>
            <a:off x="623392" y="3068960"/>
            <a:ext cx="360040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 err="1">
                <a:solidFill>
                  <a:schemeClr val="accent1"/>
                </a:solidFill>
                <a:ea typeface="Aileron" charset="0"/>
                <a:cs typeface="Aileron" charset="0"/>
              </a:rPr>
              <a:t>Dr.</a:t>
            </a: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ea typeface="Aileron" charset="0"/>
                <a:cs typeface="Aileron" charset="0"/>
              </a:rPr>
              <a:t>Kassim</a:t>
            </a: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 Javaid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dirty="0">
                <a:solidFill>
                  <a:schemeClr val="accent1"/>
                </a:solidFill>
                <a:effectLst/>
                <a:latin typeface="+mn-lt"/>
              </a:rPr>
              <a:t>Nuffield Centre of </a:t>
            </a:r>
            <a:r>
              <a:rPr lang="en-US" sz="1800" b="1" i="0" dirty="0" err="1">
                <a:solidFill>
                  <a:schemeClr val="accent1"/>
                </a:solidFill>
                <a:effectLst/>
                <a:latin typeface="+mn-lt"/>
              </a:rPr>
              <a:t>Orthopaedics</a:t>
            </a:r>
            <a:r>
              <a:rPr lang="en-US" sz="1800" b="1" i="0" dirty="0">
                <a:solidFill>
                  <a:schemeClr val="accent1"/>
                </a:solidFill>
                <a:effectLst/>
                <a:latin typeface="+mn-lt"/>
              </a:rPr>
              <a:t>, University of Oxford, Oxford, UK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700" b="1" spc="100" dirty="0">
              <a:solidFill>
                <a:srgbClr val="03C74F"/>
              </a:solidFill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A1006-A20D-43A0-8D97-0A737D483F43}"/>
              </a:ext>
            </a:extLst>
          </p:cNvPr>
          <p:cNvSpPr/>
          <p:nvPr/>
        </p:nvSpPr>
        <p:spPr>
          <a:xfrm>
            <a:off x="9336360" y="5968056"/>
            <a:ext cx="252028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START COURSE 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9DEF8-498C-452B-9F20-96322F297F51}"/>
              </a:ext>
            </a:extLst>
          </p:cNvPr>
          <p:cNvSpPr txBox="1"/>
          <p:nvPr/>
        </p:nvSpPr>
        <p:spPr>
          <a:xfrm>
            <a:off x="435569" y="5488552"/>
            <a:ext cx="219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November </a:t>
            </a:r>
            <a:r>
              <a:rPr lang="en-GB" sz="2400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2021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354818-5A87-4B98-91F8-29C01ED30380}"/>
              </a:ext>
            </a:extLst>
          </p:cNvPr>
          <p:cNvSpPr/>
          <p:nvPr/>
        </p:nvSpPr>
        <p:spPr>
          <a:xfrm>
            <a:off x="7824192" y="251308"/>
            <a:ext cx="4032448" cy="10521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Please use COR2ED template throughout – this programme is not part of a CONNECT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5D2C-E70B-4C86-BBC3-6286357CAE91}"/>
              </a:ext>
            </a:extLst>
          </p:cNvPr>
          <p:cNvSpPr txBox="1"/>
          <p:nvPr/>
        </p:nvSpPr>
        <p:spPr>
          <a:xfrm>
            <a:off x="4511824" y="3068960"/>
            <a:ext cx="36004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 err="1">
                <a:solidFill>
                  <a:schemeClr val="accent1"/>
                </a:solidFill>
                <a:ea typeface="Aileron" charset="0"/>
                <a:cs typeface="Aileron" charset="0"/>
              </a:rPr>
              <a:t>Dr.</a:t>
            </a: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 Zulf Mughal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Manchester University NHS Foundation Trust, Manchester, 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6FE4-E7B8-469F-839D-881FAA7B341F}"/>
              </a:ext>
            </a:extLst>
          </p:cNvPr>
          <p:cNvSpPr txBox="1"/>
          <p:nvPr/>
        </p:nvSpPr>
        <p:spPr>
          <a:xfrm>
            <a:off x="623392" y="4317290"/>
            <a:ext cx="4176464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Assoc. Prof. </a:t>
            </a:r>
            <a:r>
              <a:rPr lang="en-GB" sz="2400" b="1" dirty="0" err="1">
                <a:solidFill>
                  <a:schemeClr val="accent1"/>
                </a:solidFill>
                <a:ea typeface="Aileron" charset="0"/>
                <a:cs typeface="Aileron" charset="0"/>
              </a:rPr>
              <a:t>Marelise</a:t>
            </a: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 Eekhoff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latin typeface="+mn-lt"/>
              </a:rPr>
              <a:t>Amsterdam University Medical </a:t>
            </a:r>
            <a:r>
              <a:rPr lang="en-GB" sz="1800" b="1" dirty="0" err="1">
                <a:solidFill>
                  <a:schemeClr val="accent1"/>
                </a:solidFill>
                <a:latin typeface="+mn-lt"/>
              </a:rPr>
              <a:t>Centers</a:t>
            </a:r>
            <a:r>
              <a:rPr lang="en-GB" sz="1800" b="1" dirty="0">
                <a:solidFill>
                  <a:schemeClr val="accent1"/>
                </a:solidFill>
                <a:latin typeface="+mn-lt"/>
              </a:rPr>
              <a:t>, VUMC, The Netherlands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700" b="1" spc="100" dirty="0">
              <a:solidFill>
                <a:srgbClr val="03C74F"/>
              </a:solidFill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79D50-A09F-45D2-8EA0-D17AFCDACFA4}"/>
              </a:ext>
            </a:extLst>
          </p:cNvPr>
          <p:cNvSpPr txBox="1"/>
          <p:nvPr/>
        </p:nvSpPr>
        <p:spPr>
          <a:xfrm>
            <a:off x="5015880" y="4317290"/>
            <a:ext cx="309634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 err="1">
                <a:solidFill>
                  <a:schemeClr val="accent1"/>
                </a:solidFill>
                <a:ea typeface="Aileron" charset="0"/>
                <a:cs typeface="Aileron" charset="0"/>
              </a:rPr>
              <a:t>Dr.</a:t>
            </a: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 Eric Rush</a:t>
            </a:r>
          </a:p>
          <a:p>
            <a:pPr marL="0" indent="0" algn="ctr">
              <a:buNone/>
            </a:pPr>
            <a:r>
              <a:rPr lang="en-GB" sz="18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Children’s Mercy, Kansas City, MO, USA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D7B927-BBA3-4292-B5A5-F09255AAC9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184" y="1340768"/>
            <a:ext cx="5186755" cy="4473125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CORRECT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It is a human antibody against FGF23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recombinant fully human monoclonal antibody against FGF23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517261-F16A-44B8-9C9A-18FE459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91678-B2B1-41E4-8C6F-DB658597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0651-1755-46B0-BDD4-E03E15A696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6470248-91C4-415B-B033-4B63B2127F17}"/>
              </a:ext>
            </a:extLst>
          </p:cNvPr>
          <p:cNvSpPr txBox="1">
            <a:spLocks/>
          </p:cNvSpPr>
          <p:nvPr/>
        </p:nvSpPr>
        <p:spPr>
          <a:xfrm>
            <a:off x="6312024" y="1329298"/>
            <a:ext cx="5186755" cy="4473125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INCORRECT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It is an antagonist of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CaSR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recombinant fully human monoclonal antibody against FGF23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It is a pan-anti-TGF-</a:t>
            </a:r>
            <a:r>
              <a:rPr lang="en-GB" sz="1600" dirty="0">
                <a:solidFill>
                  <a:schemeClr val="tx1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-antibody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recombinant fully human monoclonal antibody against FGF23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It is a human monoclonal antibody that inhibits sclerostin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recombinant fully human monoclonal antibody against FGF23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F639BE6-3E01-4BEB-9C20-577442A1A363}"/>
              </a:ext>
            </a:extLst>
          </p:cNvPr>
          <p:cNvSpPr txBox="1">
            <a:spLocks/>
          </p:cNvSpPr>
          <p:nvPr/>
        </p:nvSpPr>
        <p:spPr>
          <a:xfrm>
            <a:off x="632827" y="786840"/>
            <a:ext cx="10972800" cy="702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4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statement is correct regarding the treatment burosumab?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034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D9AEB-7EB9-428C-98AE-DE1C172E8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84" y="875577"/>
            <a:ext cx="8740800" cy="7024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data presented at ASBMR 2021, which genetic test should be considered as a routine part of clinical practice in the future workup of unclear rickets?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B3C2-1EF8-459B-BC10-9EA1F224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0208-4E96-4231-AF67-8796DD8460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49A6C-D339-4812-BD13-2EC5BE43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4545C-9DD0-40F1-9058-CD09C921CE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Select the correct answer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ENPP-1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ACVR1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PHEX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COL1A1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85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D7B927-BBA3-4292-B5A5-F09255AAC9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184" y="1340768"/>
            <a:ext cx="5186755" cy="4473125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CORRECT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ENPP-1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Correct. Data presented by Rutsch et al at ASBMR 2021 suggest ENPP1 Deficiency should be considered as differential diagnosis in cases of rickets-like symptoms without alterations of vitamin D or phosphate levels. Therefore, genetic testing for </a:t>
            </a:r>
            <a:r>
              <a:rPr lang="en-GB" sz="1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ENPP1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-deficiency should therefore be used as a routine part of clinical practice in the future in the workup of unclear rickets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517261-F16A-44B8-9C9A-18FE459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  <a:br>
              <a:rPr lang="en-GB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91678-B2B1-41E4-8C6F-DB658597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0651-1755-46B0-BDD4-E03E15A696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6470248-91C4-415B-B033-4B63B2127F17}"/>
              </a:ext>
            </a:extLst>
          </p:cNvPr>
          <p:cNvSpPr txBox="1">
            <a:spLocks/>
          </p:cNvSpPr>
          <p:nvPr/>
        </p:nvSpPr>
        <p:spPr>
          <a:xfrm>
            <a:off x="6312024" y="1329298"/>
            <a:ext cx="5186755" cy="4473125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INCORRECT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ACVR1 </a:t>
            </a:r>
          </a:p>
          <a:p>
            <a:pPr marL="457200">
              <a:lnSpc>
                <a:spcPct val="107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Data presented by Rutsch et al, at ASBMR 2021 suggest ENPP1 deficiency should be considered as differential diagnosis in cases of rickets-like symptoms without alterations of vitamin D or phosphate levels. Therefore, genetic testing for </a:t>
            </a:r>
            <a:r>
              <a:rPr lang="en-GB" sz="1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ENPP1</a:t>
            </a: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-deficiency should therefore be used as a routine part of clinical practice in the future in the workup of unclear rickets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PHEX</a:t>
            </a:r>
          </a:p>
          <a:p>
            <a:pPr marL="457200">
              <a:lnSpc>
                <a:spcPct val="107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Data presented by Rutsch et al, at ASBMR 2021 suggest ENPP1 deficiency should be considered as differential diagnosis in cases of rickets-like symptoms without alterations of vitamin D or phosphate levels. Therefore, genetic testing for </a:t>
            </a:r>
            <a:r>
              <a:rPr lang="en-GB" sz="1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ENPP1</a:t>
            </a: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-deficiency should therefore be used as a routine part of clinical practice in the future in the workup of unclear rickets 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COL1A1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Data presented by Rutsch et al, at ASBMR 2021 suggest ENPP1 deficiency should be considered as differential diagnosis in cases of rickets-like symptoms without alterations of vitamin D or phosphate levels. Therefore, genetic testing for </a:t>
            </a:r>
            <a:r>
              <a:rPr lang="en-GB" sz="1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ENPP1</a:t>
            </a:r>
            <a:r>
              <a:rPr lang="en-GB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-deficiency should therefore be used as a routine part of clinical practice in the future in the workup of unclear rickets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A9C57-B91B-4E6E-BCAB-191C69450965}"/>
              </a:ext>
            </a:extLst>
          </p:cNvPr>
          <p:cNvSpPr txBox="1"/>
          <p:nvPr/>
        </p:nvSpPr>
        <p:spPr>
          <a:xfrm>
            <a:off x="619200" y="585856"/>
            <a:ext cx="936523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data presented at ASBMR 2021, which genetic test should be considered as a routine part of clinical practice in the future workup of unclear rickets?</a:t>
            </a:r>
          </a:p>
        </p:txBody>
      </p:sp>
    </p:spTree>
    <p:extLst>
      <p:ext uri="{BB962C8B-B14F-4D97-AF65-F5344CB8AC3E}">
        <p14:creationId xmlns:p14="http://schemas.microsoft.com/office/powerpoint/2010/main" val="32953437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D9AEB-7EB9-428C-98AE-DE1C172E8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treatment was investigated in the MOVE trial for the treatment of </a:t>
            </a:r>
            <a:r>
              <a:rPr lang="en-GB" sz="15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Ossificans Progressive (FOP)?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B3C2-1EF8-459B-BC10-9EA1F224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0208-4E96-4231-AF67-8796DD8460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49A6C-D339-4812-BD13-2EC5BE43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4545C-9DD0-40F1-9058-CD09C921CE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Select the correct answer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Palovarotene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Encaleret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96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D7B927-BBA3-4292-B5A5-F09255AAC9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184" y="1340768"/>
            <a:ext cx="5186755" cy="4473125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CORRECT</a:t>
            </a:r>
          </a:p>
          <a:p>
            <a:pPr marL="0" indent="0" algn="ctr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Palovarotene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Correct. The MOVE trial (NCT03312634) was an efficacy and safety study of palovarotene for the treatment of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Ossificans Progressive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517261-F16A-44B8-9C9A-18FE459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91678-B2B1-41E4-8C6F-DB658597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0651-1755-46B0-BDD4-E03E15A696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6470248-91C4-415B-B033-4B63B2127F17}"/>
              </a:ext>
            </a:extLst>
          </p:cNvPr>
          <p:cNvSpPr txBox="1">
            <a:spLocks/>
          </p:cNvSpPr>
          <p:nvPr/>
        </p:nvSpPr>
        <p:spPr>
          <a:xfrm>
            <a:off x="6312024" y="1329298"/>
            <a:ext cx="5186755" cy="4473125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INCORRECT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The MOVE trial (NCT03312634) was an efficacy and safety study of palovarotene for the treatment of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Ossificans Progressive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The MOVE trial (NCT03312634) was an efficacy and safety study of palovarotene for the treatment of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Ossificans Progressive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Encaleret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The MOVE trial (NCT03312634) was an efficacy and safety study of palovarotene for the treatment of </a:t>
            </a:r>
            <a:r>
              <a:rPr lang="en-GB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Ossificans Progressive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B831736-1773-4741-B6FE-C986C1C7AE77}"/>
              </a:ext>
            </a:extLst>
          </p:cNvPr>
          <p:cNvSpPr txBox="1">
            <a:spLocks/>
          </p:cNvSpPr>
          <p:nvPr/>
        </p:nvSpPr>
        <p:spPr>
          <a:xfrm>
            <a:off x="640768" y="786840"/>
            <a:ext cx="10972800" cy="702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4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5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treatment was investigated in the MOVE trial for the treatment of Fibrodysplasia Ossificans Progressive (FOP)?</a:t>
            </a:r>
            <a:endParaRPr lang="en-GB" sz="15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773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D9AEB-7EB9-428C-98AE-DE1C172E8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XLH Disease Monitoring Program (XLH-DMP), which indicators of psychological burden were greater for adults with X-linked hypophosphatemia compared to children?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B3C2-1EF8-459B-BC10-9EA1F224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0208-4E96-4231-AF67-8796DD8460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49A6C-D339-4812-BD13-2EC5BE43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4545C-9DD0-40F1-9058-CD09C921CE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Select the correct answer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Insomnia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02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D7B927-BBA3-4292-B5A5-F09255AAC9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184" y="1340768"/>
            <a:ext cx="5186755" cy="4473125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CORRECT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All of the above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Correct. In the XLH-DMP study there was a higher prevalence of depression (14.8% vs 0.7%), anxiety (12.1% vs 4.5%) and insomnia (7.7% vs 1.0%) in adults with XLH than in children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517261-F16A-44B8-9C9A-18FE459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91678-B2B1-41E4-8C6F-DB658597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0651-1755-46B0-BDD4-E03E15A696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6470248-91C4-415B-B033-4B63B2127F17}"/>
              </a:ext>
            </a:extLst>
          </p:cNvPr>
          <p:cNvSpPr txBox="1">
            <a:spLocks/>
          </p:cNvSpPr>
          <p:nvPr/>
        </p:nvSpPr>
        <p:spPr>
          <a:xfrm>
            <a:off x="6312024" y="1329298"/>
            <a:ext cx="5186755" cy="4473125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INCORRECT</a:t>
            </a:r>
          </a:p>
          <a:p>
            <a:pPr marL="342900" lvl="0" indent="-342900">
              <a:lnSpc>
                <a:spcPct val="107000"/>
              </a:lnSpc>
              <a:buClrTx/>
              <a:buFont typeface="+mj-lt"/>
              <a:buAutoNum type="alphaUcPeriod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</a:p>
          <a:p>
            <a:pPr marL="457200">
              <a:lnSpc>
                <a:spcPct val="107000"/>
              </a:lnSpc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In the XLH-DMP study there was a higher prevalence of depression (14.8% vs 0.7%), anxiety (12.1% vs 4.5%) and insomnia (7.7% vs 1.0%) in adults with XLH than in children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Anxiety</a:t>
            </a:r>
          </a:p>
          <a:p>
            <a:pPr marL="457200">
              <a:lnSpc>
                <a:spcPct val="107000"/>
              </a:lnSpc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In the XLH-DMP study there was a higher prevalence of depression (14.8% vs 0.7%), anxiety (12.1% vs 4.5%) and insomnia (7.7% vs 1.0%) in adults with XLH than in children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Insomnia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In the XLH-DMP study there was a higher prevalence of depression (14.8% vs 0.7%), anxiety (12.1% vs 4.5%) and insomnia (7.7% vs 1.0%) in adults with XLH than in children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C55F9-F05B-4330-8554-C1AC660E9D24}"/>
              </a:ext>
            </a:extLst>
          </p:cNvPr>
          <p:cNvSpPr txBox="1"/>
          <p:nvPr/>
        </p:nvSpPr>
        <p:spPr>
          <a:xfrm>
            <a:off x="579442" y="625949"/>
            <a:ext cx="954900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XLH Disease Monitoring Program (XLH-DMP), which indicators of psychological burden were greater for adults with X-linked hypophosphatemia compared to children?</a:t>
            </a:r>
          </a:p>
        </p:txBody>
      </p:sp>
    </p:spTree>
    <p:extLst>
      <p:ext uri="{BB962C8B-B14F-4D97-AF65-F5344CB8AC3E}">
        <p14:creationId xmlns:p14="http://schemas.microsoft.com/office/powerpoint/2010/main" val="6236287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D9AEB-7EB9-428C-98AE-DE1C172E8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84" y="1080153"/>
            <a:ext cx="10516376" cy="70247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study presented by Zhou et al, at ASBMR 2021, approximately 50% of atypical femur fracture patients had clinically suspected monogenic bone disorders, what proportion of these were genetically confirmed?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B3C2-1EF8-459B-BC10-9EA1F224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0208-4E96-4231-AF67-8796DD8460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49A6C-D339-4812-BD13-2EC5BE43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4545C-9DD0-40F1-9058-CD09C921CE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Select the correct answer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74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D7B927-BBA3-4292-B5A5-F09255AAC9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184" y="1340768"/>
            <a:ext cx="5186755" cy="4473125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CORRECT</a:t>
            </a:r>
          </a:p>
          <a:p>
            <a:pPr marL="0" indent="0" algn="ctr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1/3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Correct. 1/3 were genetically confirmed, supporting the hypothesis of a genetic cause of AFF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517261-F16A-44B8-9C9A-18FE459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91678-B2B1-41E4-8C6F-DB658597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0651-1755-46B0-BDD4-E03E15A696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6470248-91C4-415B-B033-4B63B2127F17}"/>
              </a:ext>
            </a:extLst>
          </p:cNvPr>
          <p:cNvSpPr txBox="1">
            <a:spLocks/>
          </p:cNvSpPr>
          <p:nvPr/>
        </p:nvSpPr>
        <p:spPr>
          <a:xfrm>
            <a:off x="6312024" y="1329298"/>
            <a:ext cx="5186755" cy="4473125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INCORRECT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1/4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1/3 were genetically confirmed, supporting the hypothesis of a genetic cause of AFF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1/2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1/3 were genetically confirmed, supporting the hypothesis of a genetic cause of AFF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2/3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1/3 were genetically confirmed, supporting the hypothesis of a genetic cause of AFF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B4CCE6-200E-46D1-AA8A-9884EF036DBC}"/>
              </a:ext>
            </a:extLst>
          </p:cNvPr>
          <p:cNvSpPr txBox="1">
            <a:spLocks/>
          </p:cNvSpPr>
          <p:nvPr/>
        </p:nvSpPr>
        <p:spPr>
          <a:xfrm>
            <a:off x="628500" y="665095"/>
            <a:ext cx="9715972" cy="702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4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study presented by Zhou et al, at ASBMR 2021, approximately 50% of atypical femur fracture patients had clinically suspected monogenic bone disorders, what proportion of these were genetically confirmed?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708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0DCA9-0D21-4522-9785-3DD26D4F4477}"/>
              </a:ext>
            </a:extLst>
          </p:cNvPr>
          <p:cNvSpPr txBox="1"/>
          <p:nvPr/>
        </p:nvSpPr>
        <p:spPr>
          <a:xfrm>
            <a:off x="911424" y="1988840"/>
            <a:ext cx="8208912" cy="2554545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ileron" charset="0"/>
              </a:rPr>
              <a:t>Congratulations!</a:t>
            </a:r>
          </a:p>
          <a:p>
            <a:endParaRPr lang="en-GB" sz="3200" b="1" dirty="0">
              <a:solidFill>
                <a:schemeClr val="bg1"/>
              </a:solidFill>
              <a:latin typeface="Aileron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ileron" charset="0"/>
              </a:rPr>
              <a:t>Congratulations on passing the assessment quiz.</a:t>
            </a:r>
          </a:p>
          <a:p>
            <a:endParaRPr lang="en-GB" sz="2400" dirty="0">
              <a:solidFill>
                <a:schemeClr val="bg1"/>
              </a:solidFill>
              <a:latin typeface="Aileron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ileron" charset="0"/>
              </a:rPr>
              <a:t>Please return to the course homepage to get the certificate.  Your CME credit Dashboard will then be updated.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4FEC0-E00A-4A5F-9239-BB111FF3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quiz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3DDE5-F8FF-4793-9F87-5AF859F294C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3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7323C-89A5-4B31-9429-47E01D97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88640"/>
            <a:ext cx="11389120" cy="4104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341CE8-D010-4867-9608-EA529A6671CE}"/>
              </a:ext>
            </a:extLst>
          </p:cNvPr>
          <p:cNvSpPr txBox="1"/>
          <p:nvPr/>
        </p:nvSpPr>
        <p:spPr>
          <a:xfrm>
            <a:off x="3159652" y="3228945"/>
            <a:ext cx="18402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505050"/>
                </a:solidFill>
                <a:ea typeface="Aileron" charset="0"/>
                <a:cs typeface="Aileron" charset="0"/>
              </a:rPr>
              <a:t>glossary pop-up</a:t>
            </a:r>
          </a:p>
        </p:txBody>
      </p:sp>
    </p:spTree>
    <p:extLst>
      <p:ext uri="{BB962C8B-B14F-4D97-AF65-F5344CB8AC3E}">
        <p14:creationId xmlns:p14="http://schemas.microsoft.com/office/powerpoint/2010/main" val="306025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0DCA9-0D21-4522-9785-3DD26D4F4477}"/>
              </a:ext>
            </a:extLst>
          </p:cNvPr>
          <p:cNvSpPr txBox="1"/>
          <p:nvPr/>
        </p:nvSpPr>
        <p:spPr>
          <a:xfrm>
            <a:off x="911424" y="1988840"/>
            <a:ext cx="8208912" cy="1815882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ileron" charset="0"/>
              </a:rPr>
              <a:t>You didn’t pass this time!</a:t>
            </a:r>
          </a:p>
          <a:p>
            <a:endParaRPr lang="en-GB" sz="3200" b="1" dirty="0">
              <a:solidFill>
                <a:schemeClr val="bg1"/>
              </a:solidFill>
              <a:latin typeface="Aileron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ileron" charset="0"/>
              </a:rPr>
              <a:t>Please retry the assessment quiz or return to the course to learn more.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4FEC0-E00A-4A5F-9239-BB111FF3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quiz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3DDE5-F8FF-4793-9F87-5AF859F294C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0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E82C6-8467-4B76-9BB6-12C6D6F4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3BCE2-76B7-46B7-8064-40EE0D7C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quiz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D2E53-95D7-4A1C-987F-CC94E463AF3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81A6F-A36E-4923-958C-34184FFC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340768"/>
            <a:ext cx="9048328" cy="4574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0AAFE-F900-4DAC-95BE-99082AAC23CC}"/>
              </a:ext>
            </a:extLst>
          </p:cNvPr>
          <p:cNvSpPr/>
          <p:nvPr/>
        </p:nvSpPr>
        <p:spPr>
          <a:xfrm>
            <a:off x="5735960" y="1772816"/>
            <a:ext cx="1152128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2DD36-CCA7-4CEA-911F-78C5D5D844BA}"/>
              </a:ext>
            </a:extLst>
          </p:cNvPr>
          <p:cNvSpPr/>
          <p:nvPr/>
        </p:nvSpPr>
        <p:spPr>
          <a:xfrm>
            <a:off x="4871864" y="4763637"/>
            <a:ext cx="1152128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63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57043AFC-1207-5D48-8A40-800C734667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79520C-7E2D-43A2-8150-718ECA62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76672"/>
            <a:ext cx="11292263" cy="5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BD067-DECC-4AB2-BCB4-8AF0D420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88640"/>
            <a:ext cx="11161240" cy="6039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0FB0C-ACA0-4934-B543-999BC1A25821}"/>
              </a:ext>
            </a:extLst>
          </p:cNvPr>
          <p:cNvSpPr txBox="1"/>
          <p:nvPr/>
        </p:nvSpPr>
        <p:spPr>
          <a:xfrm>
            <a:off x="1127448" y="1484784"/>
            <a:ext cx="37027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505050"/>
                </a:solidFill>
                <a:highlight>
                  <a:srgbClr val="FFFF00"/>
                </a:highlight>
                <a:ea typeface="Aileron" charset="0"/>
                <a:cs typeface="Aileron" charset="0"/>
              </a:rPr>
              <a:t>Ipsen, Kyowa Kirin and Ultragenyx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FCD729-30D7-4866-85F0-42A40D0A000F}"/>
              </a:ext>
            </a:extLst>
          </p:cNvPr>
          <p:cNvSpPr txBox="1"/>
          <p:nvPr/>
        </p:nvSpPr>
        <p:spPr>
          <a:xfrm>
            <a:off x="767408" y="514238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For details of expert disclosures please return to the Scientific Committee information accessible via the course home page </a:t>
            </a:r>
          </a:p>
        </p:txBody>
      </p:sp>
    </p:spTree>
    <p:extLst>
      <p:ext uri="{BB962C8B-B14F-4D97-AF65-F5344CB8AC3E}">
        <p14:creationId xmlns:p14="http://schemas.microsoft.com/office/powerpoint/2010/main" val="61766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623392" y="214476"/>
            <a:ext cx="8122919" cy="86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800"/>
            </a:pPr>
            <a:r>
              <a:rPr lang="en-GB" dirty="0"/>
              <a:t>Learning objectives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57544-F968-470B-BA7C-ABA12D49121F}"/>
              </a:ext>
            </a:extLst>
          </p:cNvPr>
          <p:cNvSpPr txBox="1"/>
          <p:nvPr/>
        </p:nvSpPr>
        <p:spPr>
          <a:xfrm>
            <a:off x="559096" y="1196752"/>
            <a:ext cx="10945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Thi</a:t>
            </a:r>
            <a:r>
              <a:rPr lang="en-US" sz="2400" dirty="0">
                <a:solidFill>
                  <a:schemeClr val="tx2"/>
                </a:solidFill>
                <a:ea typeface="MS PGothic" charset="0"/>
              </a:rPr>
              <a:t>s e-learning course are:</a:t>
            </a:r>
          </a:p>
          <a:p>
            <a:pPr algn="l">
              <a:spcBef>
                <a:spcPts val="3600"/>
              </a:spcBef>
            </a:pPr>
            <a:endParaRPr lang="en-US" sz="2400" dirty="0">
              <a:solidFill>
                <a:schemeClr val="tx2"/>
              </a:solidFill>
              <a:ea typeface="MS PGothic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highlight the latest research 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rare bone diseases from the ASBMR 2021 annual meeting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translate the latest research 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rare bone diseases into the context of 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daily clinical practice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raise awareness of rare bone diseases with global health care professionals to help 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 early diagnosis and referral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centres of excellence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623392" y="341976"/>
            <a:ext cx="9145016" cy="86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 sz="2400" dirty="0"/>
              <a:t>ASBMR 2021 Rare Bone disease highlights</a:t>
            </a:r>
            <a:endParaRPr lang="en-US" sz="1600" cap="none" dirty="0">
              <a:solidFill>
                <a:schemeClr val="tx2"/>
              </a:solidFill>
              <a:latin typeface="Ailero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6CB9A3-9517-4749-9420-401853161512}"/>
              </a:ext>
            </a:extLst>
          </p:cNvPr>
          <p:cNvSpPr/>
          <p:nvPr/>
        </p:nvSpPr>
        <p:spPr>
          <a:xfrm>
            <a:off x="623392" y="2016552"/>
            <a:ext cx="5760640" cy="357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Vimeo 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3664A-7979-4785-9584-E3B612AC63BC}"/>
              </a:ext>
            </a:extLst>
          </p:cNvPr>
          <p:cNvSpPr txBox="1"/>
          <p:nvPr/>
        </p:nvSpPr>
        <p:spPr>
          <a:xfrm>
            <a:off x="551384" y="138043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Watch the </a:t>
            </a:r>
            <a:r>
              <a:rPr lang="en-GB" sz="2400" dirty="0">
                <a:solidFill>
                  <a:schemeClr val="tx2"/>
                </a:solidFill>
                <a:highlight>
                  <a:srgbClr val="FFFF00"/>
                </a:highlight>
                <a:latin typeface="Aileron" charset="0"/>
                <a:ea typeface="Aileron" charset="0"/>
                <a:cs typeface="Aileron" charset="0"/>
              </a:rPr>
              <a:t>x</a:t>
            </a:r>
            <a:r>
              <a:rPr lang="en-GB" sz="24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 minute video…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C36A7F-D09B-4F51-812A-9A580B40FDA2}"/>
              </a:ext>
            </a:extLst>
          </p:cNvPr>
          <p:cNvSpPr/>
          <p:nvPr/>
        </p:nvSpPr>
        <p:spPr>
          <a:xfrm>
            <a:off x="8112224" y="2488190"/>
            <a:ext cx="2880320" cy="10521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Note: podcast 3x, </a:t>
            </a:r>
            <a:r>
              <a:rPr lang="en-GB" dirty="0" err="1">
                <a:solidFill>
                  <a:schemeClr val="tx1"/>
                </a:solidFill>
              </a:rPr>
              <a:t>approx</a:t>
            </a:r>
            <a:r>
              <a:rPr lang="en-GB" dirty="0">
                <a:solidFill>
                  <a:schemeClr val="tx1"/>
                </a:solidFill>
              </a:rPr>
              <a:t> 20mins</a:t>
            </a:r>
          </a:p>
        </p:txBody>
      </p:sp>
    </p:spTree>
    <p:extLst>
      <p:ext uri="{BB962C8B-B14F-4D97-AF65-F5344CB8AC3E}">
        <p14:creationId xmlns:p14="http://schemas.microsoft.com/office/powerpoint/2010/main" val="317102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623392" y="341976"/>
            <a:ext cx="9145016" cy="86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 sz="2400" dirty="0"/>
              <a:t>ASBMR 2021 Rare Bone disease highlights</a:t>
            </a:r>
            <a:endParaRPr lang="en-US" sz="1600" cap="none" dirty="0">
              <a:solidFill>
                <a:schemeClr val="tx2"/>
              </a:solidFill>
              <a:latin typeface="Ailero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6CB9A3-9517-4749-9420-401853161512}"/>
              </a:ext>
            </a:extLst>
          </p:cNvPr>
          <p:cNvSpPr/>
          <p:nvPr/>
        </p:nvSpPr>
        <p:spPr>
          <a:xfrm>
            <a:off x="604803" y="2276872"/>
            <a:ext cx="5760640" cy="357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Screen shot of slide(s)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3664A-7979-4785-9584-E3B612AC63BC}"/>
              </a:ext>
            </a:extLst>
          </p:cNvPr>
          <p:cNvSpPr txBox="1"/>
          <p:nvPr/>
        </p:nvSpPr>
        <p:spPr>
          <a:xfrm>
            <a:off x="551384" y="138043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Review the accompanying slides using the link below before taking the assessment quiz…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EAB03-1C2A-46ED-A815-872DB2F5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869160"/>
            <a:ext cx="4191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771437" y="2420888"/>
            <a:ext cx="9145016" cy="86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4000" cap="none" dirty="0">
                <a:solidFill>
                  <a:schemeClr val="tx2"/>
                </a:solidFill>
                <a:latin typeface="Aileron" charset="0"/>
              </a:rPr>
              <a:t>Assessment Quiz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2968B-0071-4644-A518-8D16AB78071A}"/>
              </a:ext>
            </a:extLst>
          </p:cNvPr>
          <p:cNvSpPr txBox="1"/>
          <p:nvPr/>
        </p:nvSpPr>
        <p:spPr>
          <a:xfrm>
            <a:off x="710140" y="3212976"/>
            <a:ext cx="552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You will be able to obtain your certificate and CME credit allocation by achieving a pass mark of ≥ 80%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87CD0-9F44-489B-9AC9-5AB00A3769BD}"/>
              </a:ext>
            </a:extLst>
          </p:cNvPr>
          <p:cNvSpPr txBox="1"/>
          <p:nvPr/>
        </p:nvSpPr>
        <p:spPr>
          <a:xfrm>
            <a:off x="8115764" y="2861157"/>
            <a:ext cx="3384377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1 question for every 5 minutes of learning</a:t>
            </a:r>
          </a:p>
          <a:p>
            <a:pPr algn="ctr"/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  <a:p>
            <a:pPr algn="ctr"/>
            <a:r>
              <a:rPr lang="en-GB" sz="1600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You may wish to brief Multiple Choice Questions into the e-learning agency as an accompanying word document for inclusion in the SCORM file</a:t>
            </a:r>
          </a:p>
        </p:txBody>
      </p:sp>
    </p:spTree>
    <p:extLst>
      <p:ext uri="{BB962C8B-B14F-4D97-AF65-F5344CB8AC3E}">
        <p14:creationId xmlns:p14="http://schemas.microsoft.com/office/powerpoint/2010/main" val="90874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D9AEB-7EB9-428C-98AE-DE1C172E8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ASTEROID was a </a:t>
            </a: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2b dose-finding study investigating the effects of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which rare bone disease?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B3C2-1EF8-459B-BC10-9EA1F224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0208-4E96-4231-AF67-8796DD8460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49A6C-D339-4812-BD13-2EC5BE43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4545C-9DD0-40F1-9058-CD09C921CE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Select the correct answer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Ossificans Progressive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Osteogenesis Imperfecta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 dominant hypocalcaemia type 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X-Linked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Hypophosphataemia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5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D7B927-BBA3-4292-B5A5-F09255AAC9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184" y="1340768"/>
            <a:ext cx="5186755" cy="4473125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CORRECT</a:t>
            </a:r>
          </a:p>
          <a:p>
            <a:pPr marL="0" indent="0" algn="ctr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Osteogenesis Imperfecta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Correct. The ASTEROID study investigated the effects of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osteogenesis imperfecta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517261-F16A-44B8-9C9A-18FE459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91678-B2B1-41E4-8C6F-DB658597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20651-1755-46B0-BDD4-E03E15A696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6470248-91C4-415B-B033-4B63B2127F17}"/>
              </a:ext>
            </a:extLst>
          </p:cNvPr>
          <p:cNvSpPr txBox="1">
            <a:spLocks/>
          </p:cNvSpPr>
          <p:nvPr/>
        </p:nvSpPr>
        <p:spPr>
          <a:xfrm>
            <a:off x="6312024" y="1329298"/>
            <a:ext cx="5186755" cy="4473125"/>
          </a:xfrm>
          <a:prstGeom prst="rect">
            <a:avLst/>
          </a:prstGeom>
          <a:solidFill>
            <a:srgbClr val="00B050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INCORRECT</a:t>
            </a:r>
          </a:p>
          <a:p>
            <a:pPr marL="0" indent="0" algn="ctr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Fibrodysplasia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Ossificans Progressive</a:t>
            </a: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The ASTEROID study investigated the effects of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osteogenesis imperfecta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Autosomal dominant hypocalcaemia type 1</a:t>
            </a: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The ASTEROID study investigated the effects of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osteogenesis imperfecta</a:t>
            </a: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X-Linked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Hypophosphataemia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Incorrect. The ASTEROID study investigated the effects of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osteogenesis imperfecta</a:t>
            </a: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92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5F6762C-7244-4045-985A-34C66F576DAE}"/>
              </a:ext>
            </a:extLst>
          </p:cNvPr>
          <p:cNvSpPr txBox="1">
            <a:spLocks/>
          </p:cNvSpPr>
          <p:nvPr/>
        </p:nvSpPr>
        <p:spPr>
          <a:xfrm>
            <a:off x="695400" y="692696"/>
            <a:ext cx="9529432" cy="702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4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ASTEROID was a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2b dose-finding study investigating the effects of </a:t>
            </a:r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setrusumab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which rare bone disease?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254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D9AEB-7EB9-428C-98AE-DE1C172E8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827" y="928858"/>
            <a:ext cx="10972800" cy="70247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Which statement is correct regarding the treatment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burosumab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B3C2-1EF8-459B-BC10-9EA1F224A0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0208-4E96-4231-AF67-8796DD8460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749A6C-D339-4812-BD13-2EC5BE43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4545C-9DD0-40F1-9058-CD09C921CE0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Select the correct answer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human antibody against FGF23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antagonist of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CaSR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pan-anti-TGF-</a:t>
            </a:r>
            <a:r>
              <a:rPr lang="en-GB" sz="1800" dirty="0">
                <a:solidFill>
                  <a:schemeClr val="tx1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-antibody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UcPeriod"/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human monoclonal antibody that inhibits sclerostin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98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7132</TotalTime>
  <Words>2566</Words>
  <Application>Microsoft Office PowerPoint</Application>
  <PresentationFormat>Widescreen</PresentationFormat>
  <Paragraphs>293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Aileron</vt:lpstr>
      <vt:lpstr>Arial</vt:lpstr>
      <vt:lpstr>Calibri</vt:lpstr>
      <vt:lpstr>Lucida Grande</vt:lpstr>
      <vt:lpstr>PT Sans Narrow</vt:lpstr>
      <vt:lpstr>Symbol</vt:lpstr>
      <vt:lpstr>Thème Office</vt:lpstr>
      <vt:lpstr>ASBMR 2021 RARE BONE DISEASE HIGHLIGHTS </vt:lpstr>
      <vt:lpstr>PowerPoint Presentation</vt:lpstr>
      <vt:lpstr>Learning objectives</vt:lpstr>
      <vt:lpstr>ASBMR 2021 Rare Bone disease highlights</vt:lpstr>
      <vt:lpstr>ASBMR 2021 Rare Bone disease highlights</vt:lpstr>
      <vt:lpstr>Assessment Quiz</vt:lpstr>
      <vt:lpstr>QUESTION 1</vt:lpstr>
      <vt:lpstr>Question 1: </vt:lpstr>
      <vt:lpstr>QUESTION 2</vt:lpstr>
      <vt:lpstr>Question 2</vt:lpstr>
      <vt:lpstr>QUESTION 3</vt:lpstr>
      <vt:lpstr>Question 3 </vt:lpstr>
      <vt:lpstr>QUESTION 4</vt:lpstr>
      <vt:lpstr>Question 4</vt:lpstr>
      <vt:lpstr>QUESTION 5</vt:lpstr>
      <vt:lpstr>Question 5</vt:lpstr>
      <vt:lpstr>QUESTION 6</vt:lpstr>
      <vt:lpstr>Question 6</vt:lpstr>
      <vt:lpstr>Assessment quiz results</vt:lpstr>
      <vt:lpstr>Assessment quiz results</vt:lpstr>
      <vt:lpstr>Assessment quiz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491</cp:revision>
  <cp:lastPrinted>2017-02-15T09:54:46Z</cp:lastPrinted>
  <dcterms:created xsi:type="dcterms:W3CDTF">2016-10-14T09:38:18Z</dcterms:created>
  <dcterms:modified xsi:type="dcterms:W3CDTF">2021-11-04T15:05:08Z</dcterms:modified>
</cp:coreProperties>
</file>