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6" r:id="rId2"/>
    <p:sldId id="286" r:id="rId3"/>
    <p:sldId id="287" r:id="rId4"/>
    <p:sldId id="290" r:id="rId5"/>
    <p:sldId id="291" r:id="rId6"/>
    <p:sldId id="295" r:id="rId7"/>
    <p:sldId id="293" r:id="rId8"/>
    <p:sldId id="296" r:id="rId9"/>
    <p:sldId id="297" r:id="rId10"/>
    <p:sldId id="294" r:id="rId11"/>
    <p:sldId id="298" r:id="rId12"/>
    <p:sldId id="299" r:id="rId13"/>
    <p:sldId id="300" r:id="rId14"/>
    <p:sldId id="288" r:id="rId15"/>
    <p:sldId id="289" r:id="rId16"/>
    <p:sldId id="301" r:id="rId17"/>
    <p:sldId id="302" r:id="rId18"/>
  </p:sldIdLst>
  <p:sldSz cx="12192000" cy="6858000"/>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565" userDrawn="1">
          <p15:clr>
            <a:srgbClr val="A4A3A4"/>
          </p15:clr>
        </p15:guide>
        <p15:guide id="3" pos="513" userDrawn="1">
          <p15:clr>
            <a:srgbClr val="A4A3A4"/>
          </p15:clr>
        </p15:guide>
        <p15:guide id="4" pos="1611"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402"/>
    <a:srgbClr val="505050"/>
    <a:srgbClr val="F5EAE8"/>
    <a:srgbClr val="EAD1CE"/>
    <a:srgbClr val="E7F5E9"/>
    <a:srgbClr val="CBEBD0"/>
    <a:srgbClr val="2E7B8E"/>
    <a:srgbClr val="03C750"/>
    <a:srgbClr val="C7573C"/>
    <a:srgbClr val="5D8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16" autoAdjust="0"/>
    <p:restoredTop sz="86492" autoAdjust="0"/>
  </p:normalViewPr>
  <p:slideViewPr>
    <p:cSldViewPr snapToObjects="1">
      <p:cViewPr varScale="1">
        <p:scale>
          <a:sx n="73" d="100"/>
          <a:sy n="73" d="100"/>
        </p:scale>
        <p:origin x="331" y="72"/>
      </p:cViewPr>
      <p:guideLst>
        <p:guide orient="horz" pos="2160"/>
        <p:guide pos="4565"/>
        <p:guide pos="513"/>
        <p:guide pos="16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6" d="100"/>
          <a:sy n="86" d="100"/>
        </p:scale>
        <p:origin x="39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7/8/2020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7/8/2020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oter Placeholder 3"/>
          <p:cNvSpPr>
            <a:spLocks noGrp="1"/>
          </p:cNvSpPr>
          <p:nvPr>
            <p:ph type="ftr" sz="quarter" idx="10"/>
          </p:nvPr>
        </p:nvSpPr>
        <p:spPr/>
        <p:txBody>
          <a:bodyPr/>
          <a:lstStyle/>
          <a:p>
            <a:endParaRPr lang="fr-FR" dirty="0"/>
          </a:p>
        </p:txBody>
      </p:sp>
      <p:sp>
        <p:nvSpPr>
          <p:cNvPr id="5" name="Slide Number Placeholder 4"/>
          <p:cNvSpPr>
            <a:spLocks noGrp="1"/>
          </p:cNvSpPr>
          <p:nvPr>
            <p:ph type="sldNum" sz="quarter" idx="11"/>
          </p:nvPr>
        </p:nvSpPr>
        <p:spPr/>
        <p:txBody>
          <a:bodyPr/>
          <a:lstStyle/>
          <a:p>
            <a:fld id="{3C53626E-BC0F-674C-9570-A9D62C09EB52}" type="slidenum">
              <a:rPr lang="fr-FR" smtClean="0"/>
              <a:pPr/>
              <a:t>9</a:t>
            </a:fld>
            <a:endParaRPr lang="fr-FR" dirty="0"/>
          </a:p>
        </p:txBody>
      </p:sp>
    </p:spTree>
    <p:extLst>
      <p:ext uri="{BB962C8B-B14F-4D97-AF65-F5344CB8AC3E}">
        <p14:creationId xmlns:p14="http://schemas.microsoft.com/office/powerpoint/2010/main" val="571475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dirty="0"/>
          </a:p>
        </p:txBody>
      </p:sp>
      <p:sp>
        <p:nvSpPr>
          <p:cNvPr id="5" name="Slide Number Placeholder 4"/>
          <p:cNvSpPr>
            <a:spLocks noGrp="1"/>
          </p:cNvSpPr>
          <p:nvPr>
            <p:ph type="sldNum" sz="quarter" idx="11"/>
          </p:nvPr>
        </p:nvSpPr>
        <p:spPr/>
        <p:txBody>
          <a:bodyPr/>
          <a:lstStyle/>
          <a:p>
            <a:fld id="{3C53626E-BC0F-674C-9570-A9D62C09EB52}" type="slidenum">
              <a:rPr lang="fr-FR" smtClean="0"/>
              <a:pPr/>
              <a:t>16</a:t>
            </a:fld>
            <a:endParaRPr lang="fr-FR" dirty="0"/>
          </a:p>
        </p:txBody>
      </p:sp>
    </p:spTree>
    <p:extLst>
      <p:ext uri="{BB962C8B-B14F-4D97-AF65-F5344CB8AC3E}">
        <p14:creationId xmlns:p14="http://schemas.microsoft.com/office/powerpoint/2010/main" val="21848366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5.sv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7C87DCBA-9073-984B-9950-8B85F53C9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1741" y="2029380"/>
            <a:ext cx="6948518" cy="2799239"/>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609600" y="1412879"/>
            <a:ext cx="5181600" cy="4472781"/>
          </a:xfrm>
          <a:prstGeom prst="rect">
            <a:avLst/>
          </a:prstGeom>
        </p:spPr>
        <p:txBody>
          <a:bodyPr>
            <a:normAutofit/>
          </a:bodyPr>
          <a:lstStyle>
            <a:lvl1pPr marL="0" indent="0">
              <a:buNone/>
              <a:defRPr sz="2800">
                <a:latin typeface="+mj-lt"/>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noProof="0" dirty="0"/>
              <a:t>Drop an image or click on the icon to add one </a:t>
            </a:r>
          </a:p>
        </p:txBody>
      </p:sp>
      <p:sp>
        <p:nvSpPr>
          <p:cNvPr id="9" name="Content Placeholder 2">
            <a:extLst>
              <a:ext uri="{FF2B5EF4-FFF2-40B4-BE49-F238E27FC236}">
                <a16:creationId xmlns="" xmlns:a16="http://schemas.microsoft.com/office/drawing/2014/main" id="{7C4DDB2A-D091-4603-B954-F1F7415B5854}"/>
              </a:ext>
            </a:extLst>
          </p:cNvPr>
          <p:cNvSpPr>
            <a:spLocks noGrp="1"/>
          </p:cNvSpPr>
          <p:nvPr>
            <p:ph sz="quarter" idx="17"/>
          </p:nvPr>
        </p:nvSpPr>
        <p:spPr>
          <a:xfrm>
            <a:off x="6161453" y="1412883"/>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466B5AD6-CE67-4BBC-9EB2-93460D1CB785}"/>
              </a:ext>
            </a:extLst>
          </p:cNvPr>
          <p:cNvSpPr>
            <a:spLocks noGrp="1"/>
          </p:cNvSpPr>
          <p:nvPr>
            <p:ph type="title"/>
          </p:nvPr>
        </p:nvSpPr>
        <p:spPr>
          <a:xfrm>
            <a:off x="619200" y="246572"/>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0221FD13-185B-46DF-BA72-E12DA2E55F09}"/>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4F24AFA0-9563-1244-B301-568909FD3771}"/>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620185" y="1412883"/>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6161453" y="1412883"/>
            <a:ext cx="5186755"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AD0C9F4F-B9B1-48AF-B0EA-B2DC04A96707}"/>
              </a:ext>
            </a:extLst>
          </p:cNvPr>
          <p:cNvSpPr>
            <a:spLocks noGrp="1"/>
          </p:cNvSpPr>
          <p:nvPr>
            <p:ph type="title"/>
          </p:nvPr>
        </p:nvSpPr>
        <p:spPr>
          <a:xfrm>
            <a:off x="619200" y="246572"/>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 xmlns:a16="http://schemas.microsoft.com/office/drawing/2014/main" id="{D4634937-A53D-4397-98D3-B9CB083009B1}"/>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 xmlns:a16="http://schemas.microsoft.com/office/drawing/2014/main" id="{91E4EB01-0065-4747-AC43-66D8287F7E5A}"/>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620185" y="2276872"/>
            <a:ext cx="5186755"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6161453" y="2276872"/>
            <a:ext cx="5186755"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 xmlns:a16="http://schemas.microsoft.com/office/drawing/2014/main" id="{AFEDB953-883A-4AA5-8CB4-3BCDFAC17C08}"/>
              </a:ext>
            </a:extLst>
          </p:cNvPr>
          <p:cNvSpPr>
            <a:spLocks noGrp="1"/>
          </p:cNvSpPr>
          <p:nvPr>
            <p:ph type="body" sz="quarter" idx="18" hasCustomPrompt="1"/>
          </p:nvPr>
        </p:nvSpPr>
        <p:spPr>
          <a:xfrm>
            <a:off x="6158425" y="1412776"/>
            <a:ext cx="5189793"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 xmlns:a16="http://schemas.microsoft.com/office/drawing/2014/main" id="{9BDE935D-F794-436A-87C3-56818AEA0041}"/>
              </a:ext>
            </a:extLst>
          </p:cNvPr>
          <p:cNvSpPr>
            <a:spLocks noGrp="1"/>
          </p:cNvSpPr>
          <p:nvPr>
            <p:ph type="body" sz="quarter" idx="19" hasCustomPrompt="1"/>
          </p:nvPr>
        </p:nvSpPr>
        <p:spPr>
          <a:xfrm>
            <a:off x="624427" y="1412776"/>
            <a:ext cx="5189793"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 xmlns:a16="http://schemas.microsoft.com/office/drawing/2014/main" id="{B6B0310D-A0F1-4B76-98F1-54EC3C47F0DB}"/>
              </a:ext>
            </a:extLst>
          </p:cNvPr>
          <p:cNvSpPr>
            <a:spLocks noGrp="1"/>
          </p:cNvSpPr>
          <p:nvPr>
            <p:ph type="title"/>
          </p:nvPr>
        </p:nvSpPr>
        <p:spPr>
          <a:xfrm>
            <a:off x="619200" y="246572"/>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 xmlns:a16="http://schemas.microsoft.com/office/drawing/2014/main" id="{444C8659-EDDD-4772-9C1F-9B4636FE34C2}"/>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 xmlns:a16="http://schemas.microsoft.com/office/drawing/2014/main" id="{3A76D0C6-C1C6-8847-9F5F-F7B36C1806E8}"/>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5" name="Picture 4" descr="A necklace with a black background&#10;&#10;Description automatically generated">
            <a:extLst>
              <a:ext uri="{FF2B5EF4-FFF2-40B4-BE49-F238E27FC236}">
                <a16:creationId xmlns="" xmlns:a16="http://schemas.microsoft.com/office/drawing/2014/main" id="{E123F193-CBCD-FD47-912C-928683E1FCF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12823" b="3914"/>
          <a:stretch/>
        </p:blipFill>
        <p:spPr>
          <a:xfrm>
            <a:off x="3587552" y="0"/>
            <a:ext cx="8604448" cy="6858000"/>
          </a:xfrm>
          <a:prstGeom prst="rect">
            <a:avLst/>
          </a:prstGeom>
        </p:spPr>
      </p:pic>
      <p:sp>
        <p:nvSpPr>
          <p:cNvPr id="6" name="Titre 1">
            <a:extLst>
              <a:ext uri="{FF2B5EF4-FFF2-40B4-BE49-F238E27FC236}">
                <a16:creationId xmlns="" xmlns:a16="http://schemas.microsoft.com/office/drawing/2014/main" id="{DDEE42CE-DA0C-5048-B8BC-AFFD651DC56E}"/>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Antoine Lacombe </a:t>
            </a:r>
            <a:r>
              <a:rPr lang="en-GB" sz="1400" b="1" noProof="0" dirty="0">
                <a:solidFill>
                  <a:schemeClr val="accent1"/>
                </a:solidFill>
                <a:latin typeface="Calibri" charset="0"/>
                <a:ea typeface="Calibri" charset="0"/>
                <a:cs typeface="Calibri" charset="0"/>
              </a:rPr>
              <a:t>Pharm D, MBA</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8" name="Titre 1">
            <a:extLst>
              <a:ext uri="{FF2B5EF4-FFF2-40B4-BE49-F238E27FC236}">
                <a16:creationId xmlns="" xmlns:a16="http://schemas.microsoft.com/office/drawing/2014/main" id="{30671FD8-2F46-584D-BE60-F72B8794AA8A}"/>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+41 79 529 42 79</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3" name="Titre 1">
            <a:extLst>
              <a:ext uri="{FF2B5EF4-FFF2-40B4-BE49-F238E27FC236}">
                <a16:creationId xmlns="" xmlns:a16="http://schemas.microsoft.com/office/drawing/2014/main" id="{29F3C7A0-078A-DF46-95DB-72D123931199}"/>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4" name="Titre 1">
            <a:extLst>
              <a:ext uri="{FF2B5EF4-FFF2-40B4-BE49-F238E27FC236}">
                <a16:creationId xmlns="" xmlns:a16="http://schemas.microsoft.com/office/drawing/2014/main" id="{48B44FE7-FD0F-9A4E-B2E7-CD3F4C261455}"/>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GI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err="1">
                <a:ln>
                  <a:noFill/>
                </a:ln>
                <a:solidFill>
                  <a:srgbClr val="5D8298"/>
                </a:solidFill>
                <a:effectLst/>
                <a:uLnTx/>
                <a:uFillTx/>
                <a:latin typeface="Calibri" charset="0"/>
                <a:ea typeface="Calibri" charset="0"/>
                <a:cs typeface="Calibri" charset="0"/>
              </a:rPr>
              <a:t>Bodenackerstrasse</a:t>
            </a: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17" name="Titre 1">
            <a:extLst>
              <a:ext uri="{FF2B5EF4-FFF2-40B4-BE49-F238E27FC236}">
                <a16:creationId xmlns="" xmlns:a16="http://schemas.microsoft.com/office/drawing/2014/main" id="{5B909213-F830-5E44-9961-944619E30F5E}"/>
              </a:ext>
            </a:extLst>
          </p:cNvPr>
          <p:cNvSpPr txBox="1">
            <a:spLocks/>
          </p:cNvSpPr>
          <p:nvPr userDrawn="1"/>
        </p:nvSpPr>
        <p:spPr>
          <a:xfrm>
            <a:off x="5087888"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8" name="Titre 1">
            <a:extLst>
              <a:ext uri="{FF2B5EF4-FFF2-40B4-BE49-F238E27FC236}">
                <a16:creationId xmlns="" xmlns:a16="http://schemas.microsoft.com/office/drawing/2014/main" id="{EA3BD5FD-1218-CE4F-A225-BEFB6EA7B179}"/>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Froukje</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Sosef</a:t>
            </a:r>
            <a:r>
              <a:rPr lang="en-GB" sz="1800" b="1" noProof="0" dirty="0">
                <a:solidFill>
                  <a:schemeClr val="accent1"/>
                </a:solidFill>
                <a:latin typeface="Calibri" charset="0"/>
                <a:ea typeface="Calibri" charset="0"/>
                <a:cs typeface="Calibri" charset="0"/>
              </a:rPr>
              <a:t> </a:t>
            </a:r>
            <a:r>
              <a:rPr lang="en-GB" sz="1400" b="1" noProof="0" dirty="0">
                <a:solidFill>
                  <a:schemeClr val="accent1"/>
                </a:solidFill>
                <a:latin typeface="Calibri" charset="0"/>
                <a:ea typeface="Calibri" charset="0"/>
                <a:cs typeface="Calibri" charset="0"/>
              </a:rPr>
              <a:t>MD</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9" name="Titre 1">
            <a:extLst>
              <a:ext uri="{FF2B5EF4-FFF2-40B4-BE49-F238E27FC236}">
                <a16:creationId xmlns="" xmlns:a16="http://schemas.microsoft.com/office/drawing/2014/main" id="{7D98FCAA-10A6-9C4F-8115-55318381DB7D}"/>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+31 6 2324 3636</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22" name="Titre 1">
            <a:extLst>
              <a:ext uri="{FF2B5EF4-FFF2-40B4-BE49-F238E27FC236}">
                <a16:creationId xmlns="" xmlns:a16="http://schemas.microsoft.com/office/drawing/2014/main" id="{38F1F831-06E2-1B4F-B9AB-60E1EE6BF63D}"/>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pic>
        <p:nvPicPr>
          <p:cNvPr id="24" name="Picture 23">
            <a:extLst>
              <a:ext uri="{FF2B5EF4-FFF2-40B4-BE49-F238E27FC236}">
                <a16:creationId xmlns="" xmlns:a16="http://schemas.microsoft.com/office/drawing/2014/main" id="{FC2591D5-D88F-054D-9E36-3724634DA5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1059" y="579826"/>
            <a:ext cx="2616589" cy="1054103"/>
          </a:xfrm>
          <a:prstGeom prst="rect">
            <a:avLst/>
          </a:prstGeom>
        </p:spPr>
      </p:pic>
      <p:grpSp>
        <p:nvGrpSpPr>
          <p:cNvPr id="16" name="Group 15">
            <a:extLst>
              <a:ext uri="{FF2B5EF4-FFF2-40B4-BE49-F238E27FC236}">
                <a16:creationId xmlns="" xmlns:a16="http://schemas.microsoft.com/office/drawing/2014/main" id="{7A67B80B-51E5-9D42-BF4E-67038779ACFD}"/>
              </a:ext>
            </a:extLst>
          </p:cNvPr>
          <p:cNvGrpSpPr/>
          <p:nvPr userDrawn="1"/>
        </p:nvGrpSpPr>
        <p:grpSpPr>
          <a:xfrm>
            <a:off x="418902" y="3378306"/>
            <a:ext cx="356400" cy="356400"/>
            <a:chOff x="761970" y="3386221"/>
            <a:chExt cx="356400" cy="356400"/>
          </a:xfrm>
        </p:grpSpPr>
        <p:sp>
          <p:nvSpPr>
            <p:cNvPr id="23" name="Oval 22">
              <a:extLst>
                <a:ext uri="{FF2B5EF4-FFF2-40B4-BE49-F238E27FC236}">
                  <a16:creationId xmlns="" xmlns:a16="http://schemas.microsoft.com/office/drawing/2014/main" id="{10A511C6-05A6-2D45-B5B0-BF45F76B8156}"/>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5" name="Graphic 24" descr="Speaker Phone">
              <a:extLst>
                <a:ext uri="{FF2B5EF4-FFF2-40B4-BE49-F238E27FC236}">
                  <a16:creationId xmlns="" xmlns:a16="http://schemas.microsoft.com/office/drawing/2014/main" id="{BDFFFE42-E1C6-5E43-BB43-66CDDB6B3120}"/>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783725" y="3406712"/>
              <a:ext cx="310320" cy="310320"/>
            </a:xfrm>
            <a:prstGeom prst="rect">
              <a:avLst/>
            </a:prstGeom>
          </p:spPr>
        </p:pic>
      </p:grpSp>
      <p:grpSp>
        <p:nvGrpSpPr>
          <p:cNvPr id="26" name="Group 25">
            <a:extLst>
              <a:ext uri="{FF2B5EF4-FFF2-40B4-BE49-F238E27FC236}">
                <a16:creationId xmlns="" xmlns:a16="http://schemas.microsoft.com/office/drawing/2014/main" id="{69911740-013C-4F41-B22D-1A2625262558}"/>
              </a:ext>
            </a:extLst>
          </p:cNvPr>
          <p:cNvGrpSpPr/>
          <p:nvPr userDrawn="1"/>
        </p:nvGrpSpPr>
        <p:grpSpPr>
          <a:xfrm>
            <a:off x="417732" y="3810727"/>
            <a:ext cx="356400" cy="356400"/>
            <a:chOff x="417732" y="3810727"/>
            <a:chExt cx="356400" cy="356400"/>
          </a:xfrm>
        </p:grpSpPr>
        <p:sp>
          <p:nvSpPr>
            <p:cNvPr id="27" name="Oval 26">
              <a:extLst>
                <a:ext uri="{FF2B5EF4-FFF2-40B4-BE49-F238E27FC236}">
                  <a16:creationId xmlns="" xmlns:a16="http://schemas.microsoft.com/office/drawing/2014/main" id="{4FD1EE9F-7A35-C849-8616-F5DEE51F82ED}"/>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Graphic 27" descr="Envelope">
              <a:extLst>
                <a:ext uri="{FF2B5EF4-FFF2-40B4-BE49-F238E27FC236}">
                  <a16:creationId xmlns="" xmlns:a16="http://schemas.microsoft.com/office/drawing/2014/main" id="{D3EED481-5B20-F44E-AE87-DA738038A2E8}"/>
                </a:ext>
              </a:extLst>
            </p:cNvPr>
            <p:cNvPicPr>
              <a:picLocks noChangeAspect="1"/>
            </p:cNvPicPr>
            <p:nvPr userDrawn="1"/>
          </p:nvPicPr>
          <p:blipFill>
            <a:blip r:embed="rId6">
              <a:extLst>
                <a:ext uri="{96DAC541-7B7A-43D3-8B79-37D633B846F1}">
                  <asvg:svgBlip xmlns="" xmlns:asvg="http://schemas.microsoft.com/office/drawing/2016/SVG/main" r:embed="rId7"/>
                </a:ext>
              </a:extLst>
            </a:blip>
            <a:stretch>
              <a:fillRect/>
            </a:stretch>
          </p:blipFill>
          <p:spPr>
            <a:xfrm>
              <a:off x="475066" y="3867430"/>
              <a:ext cx="239704" cy="239704"/>
            </a:xfrm>
            <a:prstGeom prst="rect">
              <a:avLst/>
            </a:prstGeom>
          </p:spPr>
        </p:pic>
      </p:grpSp>
      <p:grpSp>
        <p:nvGrpSpPr>
          <p:cNvPr id="29" name="Group 28">
            <a:extLst>
              <a:ext uri="{FF2B5EF4-FFF2-40B4-BE49-F238E27FC236}">
                <a16:creationId xmlns="" xmlns:a16="http://schemas.microsoft.com/office/drawing/2014/main" id="{1AC0D2C5-F4BD-BA4E-9738-BF59ED391FB8}"/>
              </a:ext>
            </a:extLst>
          </p:cNvPr>
          <p:cNvGrpSpPr/>
          <p:nvPr userDrawn="1"/>
        </p:nvGrpSpPr>
        <p:grpSpPr>
          <a:xfrm>
            <a:off x="423995" y="5024095"/>
            <a:ext cx="356400" cy="356400"/>
            <a:chOff x="761970" y="3386221"/>
            <a:chExt cx="356400" cy="356400"/>
          </a:xfrm>
        </p:grpSpPr>
        <p:sp>
          <p:nvSpPr>
            <p:cNvPr id="30" name="Oval 29">
              <a:extLst>
                <a:ext uri="{FF2B5EF4-FFF2-40B4-BE49-F238E27FC236}">
                  <a16:creationId xmlns="" xmlns:a16="http://schemas.microsoft.com/office/drawing/2014/main" id="{18D3F40E-D9F6-F746-BC41-E53EFD86AA53}"/>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1" name="Graphic 30" descr="Speaker Phone">
              <a:extLst>
                <a:ext uri="{FF2B5EF4-FFF2-40B4-BE49-F238E27FC236}">
                  <a16:creationId xmlns="" xmlns:a16="http://schemas.microsoft.com/office/drawing/2014/main" id="{AD8D8170-85EA-BA4B-A938-1B11431D952D}"/>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783725" y="3406712"/>
              <a:ext cx="310320" cy="310320"/>
            </a:xfrm>
            <a:prstGeom prst="rect">
              <a:avLst/>
            </a:prstGeom>
          </p:spPr>
        </p:pic>
      </p:grpSp>
      <p:grpSp>
        <p:nvGrpSpPr>
          <p:cNvPr id="32" name="Group 31">
            <a:extLst>
              <a:ext uri="{FF2B5EF4-FFF2-40B4-BE49-F238E27FC236}">
                <a16:creationId xmlns="" xmlns:a16="http://schemas.microsoft.com/office/drawing/2014/main" id="{C0F0E500-3FE7-564B-A310-F79CA7EE3791}"/>
              </a:ext>
            </a:extLst>
          </p:cNvPr>
          <p:cNvGrpSpPr/>
          <p:nvPr userDrawn="1"/>
        </p:nvGrpSpPr>
        <p:grpSpPr>
          <a:xfrm>
            <a:off x="422825" y="5456516"/>
            <a:ext cx="356400" cy="356400"/>
            <a:chOff x="422825" y="5456516"/>
            <a:chExt cx="356400" cy="356400"/>
          </a:xfrm>
        </p:grpSpPr>
        <p:sp>
          <p:nvSpPr>
            <p:cNvPr id="33" name="Oval 32">
              <a:extLst>
                <a:ext uri="{FF2B5EF4-FFF2-40B4-BE49-F238E27FC236}">
                  <a16:creationId xmlns="" xmlns:a16="http://schemas.microsoft.com/office/drawing/2014/main" id="{ADACC7A7-C95A-F84F-9975-5A858132BD3E}"/>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4" name="Graphic 33" descr="Envelope">
              <a:extLst>
                <a:ext uri="{FF2B5EF4-FFF2-40B4-BE49-F238E27FC236}">
                  <a16:creationId xmlns="" xmlns:a16="http://schemas.microsoft.com/office/drawing/2014/main" id="{79A287C3-61A2-E140-BDAE-AC52FAC4B588}"/>
                </a:ext>
              </a:extLst>
            </p:cNvPr>
            <p:cNvPicPr>
              <a:picLocks noChangeAspect="1"/>
            </p:cNvPicPr>
            <p:nvPr userDrawn="1"/>
          </p:nvPicPr>
          <p:blipFill>
            <a:blip r:embed="rId6">
              <a:extLst>
                <a:ext uri="{96DAC541-7B7A-43D3-8B79-37D633B846F1}">
                  <asvg:svgBlip xmlns="" xmlns:asvg="http://schemas.microsoft.com/office/drawing/2016/SVG/main" r:embed="rId7"/>
                </a:ext>
              </a:extLst>
            </a:blip>
            <a:stretch>
              <a:fillRect/>
            </a:stretch>
          </p:blipFill>
          <p:spPr>
            <a:xfrm>
              <a:off x="482343" y="5512255"/>
              <a:ext cx="239704" cy="239704"/>
            </a:xfrm>
            <a:prstGeom prst="rect">
              <a:avLst/>
            </a:prstGeom>
          </p:spPr>
        </p:pic>
      </p:gr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 xmlns:a16="http://schemas.microsoft.com/office/drawing/2014/main" id="{4BDE65B2-62DB-0042-93A8-649B23C9B749}"/>
              </a:ext>
            </a:extLst>
          </p:cNvPr>
          <p:cNvPicPr>
            <a:picLocks noChangeAspect="1"/>
          </p:cNvPicPr>
          <p:nvPr userDrawn="1"/>
        </p:nvPicPr>
        <p:blipFill>
          <a:blip r:embed="rId2">
            <a:alphaModFix amt="20000"/>
          </a:blip>
          <a:stretch>
            <a:fillRect/>
          </a:stretch>
        </p:blipFill>
        <p:spPr>
          <a:xfrm>
            <a:off x="0" y="0"/>
            <a:ext cx="12192000" cy="6858000"/>
          </a:xfrm>
          <a:prstGeom prst="rect">
            <a:avLst/>
          </a:prstGeom>
        </p:spPr>
      </p:pic>
      <p:sp>
        <p:nvSpPr>
          <p:cNvPr id="8" name="Titre 1"/>
          <p:cNvSpPr>
            <a:spLocks noGrp="1"/>
          </p:cNvSpPr>
          <p:nvPr>
            <p:ph type="title" hasCustomPrompt="1"/>
          </p:nvPr>
        </p:nvSpPr>
        <p:spPr>
          <a:xfrm>
            <a:off x="609600" y="274641"/>
            <a:ext cx="10972800" cy="5821363"/>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C1F2A64B-7F0D-754F-B018-4E06F5DBE791}"/>
              </a:ext>
            </a:extLst>
          </p:cNvPr>
          <p:cNvPicPr>
            <a:picLocks noChangeAspect="1"/>
          </p:cNvPicPr>
          <p:nvPr userDrawn="1"/>
        </p:nvPicPr>
        <p:blipFill>
          <a:blip r:embed="rId2">
            <a:alphaModFix amt="20000"/>
          </a:blip>
          <a:stretch>
            <a:fillRect/>
          </a:stretch>
        </p:blipFill>
        <p:spPr>
          <a:xfrm>
            <a:off x="0" y="0"/>
            <a:ext cx="12192000" cy="6858000"/>
          </a:xfrm>
          <a:prstGeom prst="rect">
            <a:avLst/>
          </a:prstGeom>
        </p:spPr>
      </p:pic>
      <p:sp>
        <p:nvSpPr>
          <p:cNvPr id="5" name="Titre 1"/>
          <p:cNvSpPr>
            <a:spLocks noGrp="1"/>
          </p:cNvSpPr>
          <p:nvPr>
            <p:ph type="title" hasCustomPrompt="1"/>
          </p:nvPr>
        </p:nvSpPr>
        <p:spPr>
          <a:xfrm>
            <a:off x="609600" y="274641"/>
            <a:ext cx="10972800" cy="4162475"/>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609600" y="4653141"/>
            <a:ext cx="10972800" cy="1655763"/>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7"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9600" y="274641"/>
            <a:ext cx="10972800" cy="5821363"/>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609600" y="274641"/>
            <a:ext cx="10972800" cy="4162475"/>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609600" y="4653141"/>
            <a:ext cx="10972800" cy="1655763"/>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620184" y="1425600"/>
            <a:ext cx="109632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Content Placeholder 5">
            <a:extLst>
              <a:ext uri="{FF2B5EF4-FFF2-40B4-BE49-F238E27FC236}">
                <a16:creationId xmlns="" xmlns:a16="http://schemas.microsoft.com/office/drawing/2014/main" id="{408DFC0A-B8FE-4745-B308-8B3B43A6D63C}"/>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 xmlns:a16="http://schemas.microsoft.com/office/drawing/2014/main" id="{F046E0A4-E965-4C18-8444-05C49D8DD6B9}"/>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 xmlns:a16="http://schemas.microsoft.com/office/drawing/2014/main" id="{DE0BFF55-A527-48E6-AAD6-78DF86EF1158}"/>
              </a:ext>
            </a:extLst>
          </p:cNvPr>
          <p:cNvSpPr>
            <a:spLocks noGrp="1"/>
          </p:cNvSpPr>
          <p:nvPr>
            <p:ph type="title"/>
          </p:nvPr>
        </p:nvSpPr>
        <p:spPr>
          <a:xfrm>
            <a:off x="619200" y="246572"/>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 xmlns:a16="http://schemas.microsoft.com/office/drawing/2014/main" id="{0A0F5129-B832-BA43-91C7-4DB2A6E788B1}"/>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609600" y="1430391"/>
            <a:ext cx="10972800" cy="702471"/>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dirty="0"/>
              <a:t>CLICK AND ADD TEXT</a:t>
            </a:r>
          </a:p>
        </p:txBody>
      </p:sp>
      <p:sp>
        <p:nvSpPr>
          <p:cNvPr id="3" name="Content Placeholder 2"/>
          <p:cNvSpPr>
            <a:spLocks noGrp="1"/>
          </p:cNvSpPr>
          <p:nvPr>
            <p:ph sz="quarter" idx="12"/>
          </p:nvPr>
        </p:nvSpPr>
        <p:spPr>
          <a:xfrm>
            <a:off x="620184" y="2132856"/>
            <a:ext cx="109632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E7BED270-F252-40E9-B649-31059F163421}"/>
              </a:ext>
            </a:extLst>
          </p:cNvPr>
          <p:cNvSpPr>
            <a:spLocks noGrp="1"/>
          </p:cNvSpPr>
          <p:nvPr>
            <p:ph type="title"/>
          </p:nvPr>
        </p:nvSpPr>
        <p:spPr>
          <a:xfrm>
            <a:off x="619200" y="246572"/>
            <a:ext cx="87408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2C97B588-8F7E-484F-9C45-CC6F089B2D56}"/>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CC6B9034-F73D-BD4E-B4A4-CA8009AA70A4}"/>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621226" y="239349"/>
            <a:ext cx="8931169" cy="4465707"/>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609600" y="5013183"/>
            <a:ext cx="8942784" cy="804863"/>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dirty="0"/>
              <a:t>Click and add text</a:t>
            </a:r>
          </a:p>
        </p:txBody>
      </p:sp>
      <p:sp>
        <p:nvSpPr>
          <p:cNvPr id="9" name="Espace réservé du numéro de diapositive 6">
            <a:extLst>
              <a:ext uri="{FF2B5EF4-FFF2-40B4-BE49-F238E27FC236}">
                <a16:creationId xmlns="" xmlns:a16="http://schemas.microsoft.com/office/drawing/2014/main" id="{610BCDA3-369C-43C8-A135-679B9AC3D312}"/>
              </a:ext>
            </a:extLst>
          </p:cNvPr>
          <p:cNvSpPr>
            <a:spLocks noGrp="1"/>
          </p:cNvSpPr>
          <p:nvPr>
            <p:ph type="sldNum" sz="quarter" idx="4"/>
          </p:nvPr>
        </p:nvSpPr>
        <p:spPr>
          <a:xfrm>
            <a:off x="10800524" y="6428364"/>
            <a:ext cx="781877"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 xmlns:a16="http://schemas.microsoft.com/office/drawing/2014/main" id="{A20C57DB-C668-9049-A38A-DE3CA2B99015}"/>
              </a:ext>
            </a:extLst>
          </p:cNvPr>
          <p:cNvSpPr>
            <a:spLocks noGrp="1"/>
          </p:cNvSpPr>
          <p:nvPr>
            <p:ph sz="quarter" idx="15"/>
          </p:nvPr>
        </p:nvSpPr>
        <p:spPr>
          <a:xfrm>
            <a:off x="620184" y="6356356"/>
            <a:ext cx="81168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189" indent="0">
              <a:buNone/>
              <a:defRPr sz="1200">
                <a:latin typeface="PT Sans Narrow"/>
                <a:cs typeface="PT Sans Narrow"/>
              </a:defRPr>
            </a:lvl2pPr>
            <a:lvl3pPr marL="914377" indent="0">
              <a:buNone/>
              <a:defRPr sz="1200">
                <a:latin typeface="PT Sans Narrow"/>
                <a:cs typeface="PT Sans Narrow"/>
              </a:defRPr>
            </a:lvl3pPr>
            <a:lvl4pPr marL="1371566" indent="0">
              <a:buNone/>
              <a:defRPr sz="1200">
                <a:latin typeface="PT Sans Narrow"/>
                <a:cs typeface="PT Sans Narrow"/>
              </a:defRPr>
            </a:lvl4pPr>
            <a:lvl5pPr marL="1828754"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621215" y="6126163"/>
            <a:ext cx="109728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619200" y="246572"/>
            <a:ext cx="87408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619200" y="1425600"/>
            <a:ext cx="109632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10800524" y="6356356"/>
            <a:ext cx="781877"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8" name="Picture 7">
            <a:extLst>
              <a:ext uri="{FF2B5EF4-FFF2-40B4-BE49-F238E27FC236}">
                <a16:creationId xmlns="" xmlns:a16="http://schemas.microsoft.com/office/drawing/2014/main" id="{E44CF3D6-9454-A14D-BA64-9701D9CFF4BB}"/>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990878" y="270175"/>
            <a:ext cx="1787079" cy="71993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189"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7993" indent="-287993" algn="l" defTabSz="457189"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5986" indent="-287993" algn="l" defTabSz="457189"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3978" indent="-287993" algn="l" defTabSz="457189"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1971" indent="-287993" algn="l" defTabSz="457189"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39964" indent="-287993" algn="l" defTabSz="457189"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1" userDrawn="1">
          <p15:clr>
            <a:srgbClr val="F26B43"/>
          </p15:clr>
        </p15:guide>
        <p15:guide id="2" pos="393" userDrawn="1">
          <p15:clr>
            <a:srgbClr val="F26B43"/>
          </p15:clr>
        </p15:guide>
        <p15:guide id="3" pos="7287" userDrawn="1">
          <p15:clr>
            <a:srgbClr val="F26B43"/>
          </p15:clr>
        </p15:guide>
        <p15:guide id="4" orient="horz" pos="21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twitter.com/giconnectinfo" TargetMode="External"/><Relationship Id="rId7" Type="http://schemas.openxmlformats.org/officeDocument/2006/relationships/hyperlink" Target="http://www.giconnect.inf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vimeo.com/channels/giconnect" TargetMode="External"/><Relationship Id="rId5" Type="http://schemas.openxmlformats.org/officeDocument/2006/relationships/hyperlink" Target="mailto:antoine.lacombe@cor2ed.com" TargetMode="External"/><Relationship Id="rId4" Type="http://schemas.openxmlformats.org/officeDocument/2006/relationships/hyperlink" Target="https://www.linkedin.com/company/2370192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10</a:t>
            </a:fld>
            <a:endParaRPr lang="en-GB" dirty="0"/>
          </a:p>
        </p:txBody>
      </p:sp>
      <p:sp>
        <p:nvSpPr>
          <p:cNvPr id="3" name="Title 2"/>
          <p:cNvSpPr>
            <a:spLocks noGrp="1"/>
          </p:cNvSpPr>
          <p:nvPr>
            <p:ph type="title"/>
          </p:nvPr>
        </p:nvSpPr>
        <p:spPr/>
        <p:txBody>
          <a:bodyPr/>
          <a:lstStyle/>
          <a:p>
            <a:r>
              <a:rPr lang="en-GB"/>
              <a:t>Results</a:t>
            </a:r>
            <a:endParaRPr lang="en-GB"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620184" y="6309320"/>
            <a:ext cx="10588384" cy="365125"/>
          </a:xfrm>
        </p:spPr>
        <p:txBody>
          <a:bodyPr/>
          <a:lstStyle/>
          <a:p>
            <a:r>
              <a:rPr lang="en-GB" dirty="0"/>
              <a:t>5-FU, fluorouracil; CI, confidence interval; DCR, disease control rate; DLT, dose-limiting toxicity; </a:t>
            </a:r>
            <a:r>
              <a:rPr lang="en-GB" dirty="0" err="1"/>
              <a:t>DoR</a:t>
            </a:r>
            <a:r>
              <a:rPr lang="en-GB" dirty="0"/>
              <a:t>, duration of response; NE, not estimated; ORR; overall response rate; OS, overall survival; PFS, progression-free survival; TEAE, treatment-emergent adverse event</a:t>
            </a:r>
          </a:p>
        </p:txBody>
      </p:sp>
      <p:sp>
        <p:nvSpPr>
          <p:cNvPr id="13" name="Rectangle 12">
            <a:extLst>
              <a:ext uri="{FF2B5EF4-FFF2-40B4-BE49-F238E27FC236}">
                <a16:creationId xmlns="" xmlns:a16="http://schemas.microsoft.com/office/drawing/2014/main" id="{984C1926-AAD8-EC49-BFFD-03AAB9EDACAE}"/>
              </a:ext>
            </a:extLst>
          </p:cNvPr>
          <p:cNvSpPr/>
          <p:nvPr/>
        </p:nvSpPr>
        <p:spPr>
          <a:xfrm>
            <a:off x="619199" y="1056074"/>
            <a:ext cx="4572000" cy="400110"/>
          </a:xfrm>
          <a:prstGeom prst="rect">
            <a:avLst/>
          </a:prstGeom>
        </p:spPr>
        <p:txBody>
          <a:bodyPr lIns="0">
            <a:spAutoFit/>
          </a:bodyPr>
          <a:lstStyle/>
          <a:p>
            <a:r>
              <a:rPr lang="en-GB" sz="2000" b="1" dirty="0">
                <a:solidFill>
                  <a:schemeClr val="accent1"/>
                </a:solidFill>
                <a:latin typeface="+mj-lt"/>
              </a:rPr>
              <a:t>Data cut-off date:</a:t>
            </a:r>
            <a:r>
              <a:rPr lang="en-GB" sz="2000" dirty="0">
                <a:solidFill>
                  <a:srgbClr val="5D8298"/>
                </a:solidFill>
                <a:latin typeface="+mj-lt"/>
              </a:rPr>
              <a:t> 26 February 2020</a:t>
            </a:r>
          </a:p>
        </p:txBody>
      </p:sp>
      <p:graphicFrame>
        <p:nvGraphicFramePr>
          <p:cNvPr id="15" name="Tableau 14">
            <a:extLst>
              <a:ext uri="{FF2B5EF4-FFF2-40B4-BE49-F238E27FC236}">
                <a16:creationId xmlns="" xmlns:a16="http://schemas.microsoft.com/office/drawing/2014/main" id="{1C0610F6-60EF-B941-9637-800334A41295}"/>
              </a:ext>
            </a:extLst>
          </p:cNvPr>
          <p:cNvGraphicFramePr>
            <a:graphicFrameLocks noGrp="1"/>
          </p:cNvGraphicFramePr>
          <p:nvPr>
            <p:extLst>
              <p:ext uri="{D42A27DB-BD31-4B8C-83A1-F6EECF244321}">
                <p14:modId xmlns:p14="http://schemas.microsoft.com/office/powerpoint/2010/main" val="1552259849"/>
              </p:ext>
            </p:extLst>
          </p:nvPr>
        </p:nvGraphicFramePr>
        <p:xfrm>
          <a:off x="619199" y="1456184"/>
          <a:ext cx="10963200" cy="1828800"/>
        </p:xfrm>
        <a:graphic>
          <a:graphicData uri="http://schemas.openxmlformats.org/drawingml/2006/table">
            <a:tbl>
              <a:tblPr firstRow="1" bandRow="1">
                <a:tableStyleId>{5C22544A-7EE6-4342-B048-85BDC9FD1C3A}</a:tableStyleId>
              </a:tblPr>
              <a:tblGrid>
                <a:gridCol w="2192640">
                  <a:extLst>
                    <a:ext uri="{9D8B030D-6E8A-4147-A177-3AD203B41FA5}">
                      <a16:colId xmlns="" xmlns:a16="http://schemas.microsoft.com/office/drawing/2014/main" val="2793665907"/>
                    </a:ext>
                  </a:extLst>
                </a:gridCol>
                <a:gridCol w="2192640">
                  <a:extLst>
                    <a:ext uri="{9D8B030D-6E8A-4147-A177-3AD203B41FA5}">
                      <a16:colId xmlns="" xmlns:a16="http://schemas.microsoft.com/office/drawing/2014/main" val="1513204264"/>
                    </a:ext>
                  </a:extLst>
                </a:gridCol>
                <a:gridCol w="2192640">
                  <a:extLst>
                    <a:ext uri="{9D8B030D-6E8A-4147-A177-3AD203B41FA5}">
                      <a16:colId xmlns="" xmlns:a16="http://schemas.microsoft.com/office/drawing/2014/main" val="3794305891"/>
                    </a:ext>
                  </a:extLst>
                </a:gridCol>
                <a:gridCol w="2192640">
                  <a:extLst>
                    <a:ext uri="{9D8B030D-6E8A-4147-A177-3AD203B41FA5}">
                      <a16:colId xmlns="" xmlns:a16="http://schemas.microsoft.com/office/drawing/2014/main" val="717771873"/>
                    </a:ext>
                  </a:extLst>
                </a:gridCol>
                <a:gridCol w="2192640">
                  <a:extLst>
                    <a:ext uri="{9D8B030D-6E8A-4147-A177-3AD203B41FA5}">
                      <a16:colId xmlns="" xmlns:a16="http://schemas.microsoft.com/office/drawing/2014/main" val="1801994510"/>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noProof="0" dirty="0"/>
                        <a:t>Primary endpoint</a:t>
                      </a:r>
                    </a:p>
                  </a:txBody>
                  <a:tcPr/>
                </a:tc>
                <a:tc>
                  <a:txBody>
                    <a:bodyPr/>
                    <a:lstStyle/>
                    <a:p>
                      <a:pPr algn="ctr"/>
                      <a:r>
                        <a:rPr lang="en-GB" sz="1600" noProof="0" dirty="0"/>
                        <a:t>Cohort A</a:t>
                      </a:r>
                      <a:br>
                        <a:rPr lang="en-GB" sz="1600" noProof="0" dirty="0"/>
                      </a:br>
                      <a:r>
                        <a:rPr lang="en-GB" sz="1600" noProof="0" dirty="0"/>
                        <a:t>(n=7)</a:t>
                      </a:r>
                    </a:p>
                  </a:txBody>
                  <a:tcPr/>
                </a:tc>
                <a:tc>
                  <a:txBody>
                    <a:bodyPr/>
                    <a:lstStyle/>
                    <a:p>
                      <a:pPr algn="ctr"/>
                      <a:r>
                        <a:rPr lang="en-GB" sz="1600" noProof="0" dirty="0"/>
                        <a:t>Cohort B</a:t>
                      </a:r>
                    </a:p>
                    <a:p>
                      <a:pPr algn="ctr"/>
                      <a:r>
                        <a:rPr lang="en-GB" sz="1600" noProof="0" dirty="0"/>
                        <a:t>(n=7)</a:t>
                      </a:r>
                    </a:p>
                  </a:txBody>
                  <a:tcPr/>
                </a:tc>
                <a:tc>
                  <a:txBody>
                    <a:bodyPr/>
                    <a:lstStyle/>
                    <a:p>
                      <a:pPr algn="ctr"/>
                      <a:r>
                        <a:rPr lang="en-GB" sz="1600" noProof="0" dirty="0"/>
                        <a:t>Cohort C</a:t>
                      </a:r>
                    </a:p>
                    <a:p>
                      <a:pPr algn="ctr"/>
                      <a:r>
                        <a:rPr lang="en-GB" sz="1600" noProof="0" dirty="0"/>
                        <a:t>(n=10)</a:t>
                      </a:r>
                    </a:p>
                  </a:txBody>
                  <a:tcPr/>
                </a:tc>
                <a:tc>
                  <a:txBody>
                    <a:bodyPr/>
                    <a:lstStyle/>
                    <a:p>
                      <a:pPr algn="ctr"/>
                      <a:r>
                        <a:rPr lang="en-GB" sz="1600" noProof="0" dirty="0"/>
                        <a:t>Cohort D</a:t>
                      </a:r>
                    </a:p>
                    <a:p>
                      <a:pPr algn="ctr"/>
                      <a:r>
                        <a:rPr lang="en-GB" sz="1600" noProof="0" dirty="0"/>
                        <a:t>(n=7)</a:t>
                      </a:r>
                    </a:p>
                  </a:txBody>
                  <a:tcPr/>
                </a:tc>
                <a:extLst>
                  <a:ext uri="{0D108BD9-81ED-4DB2-BD59-A6C34878D82A}">
                    <a16:rowId xmlns="" xmlns:a16="http://schemas.microsoft.com/office/drawing/2014/main" val="3703529370"/>
                  </a:ext>
                </a:extLst>
              </a:tr>
              <a:tr h="370840">
                <a:tc>
                  <a:txBody>
                    <a:bodyPr/>
                    <a:lstStyle/>
                    <a:p>
                      <a:r>
                        <a:rPr lang="en-GB" sz="1400" b="1" noProof="0" dirty="0"/>
                        <a:t>Tolerability assessment during dose exploration (reason)</a:t>
                      </a:r>
                    </a:p>
                    <a:p>
                      <a:r>
                        <a:rPr lang="en-GB" sz="1400" b="1" noProof="0" dirty="0"/>
                        <a:t>and details of DLTs</a:t>
                      </a:r>
                    </a:p>
                  </a:txBody>
                  <a:tcPr/>
                </a:tc>
                <a:tc>
                  <a:txBody>
                    <a:bodyPr/>
                    <a:lstStyle/>
                    <a:p>
                      <a:pPr algn="ctr"/>
                      <a:r>
                        <a:rPr lang="en-GB" sz="1400" b="0" noProof="0" dirty="0"/>
                        <a:t>Not tolerable (DLTs)</a:t>
                      </a:r>
                    </a:p>
                    <a:p>
                      <a:pPr algn="ctr"/>
                      <a:endParaRPr lang="en-GB" sz="1400" b="0" noProof="0" dirty="0"/>
                    </a:p>
                    <a:p>
                      <a:pPr algn="ctr"/>
                      <a:r>
                        <a:rPr lang="en-GB" sz="1200" b="0" noProof="0" dirty="0"/>
                        <a:t>DLTs in 2 patients: neutropenia infection (1), neutropaenic sepsis (1)</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rPr>
                        <a:t>Tolerable (DLTs and cumulative safety data)</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mn-cs"/>
                        </a:rPr>
                        <a:t>DLTs in 1 patient: febrile neutropenia (1)</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rPr>
                        <a:t>Not tolerable (DLTs)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mn-cs"/>
                        </a:rPr>
                        <a:t>DLTs in 2 patients: diarrhoea (2), vomiting (1), anal fissure (1), anal inflammation (1), proctalgia (1)</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30" normalizeH="0" baseline="0" noProof="0" dirty="0">
                          <a:ln>
                            <a:noFill/>
                          </a:ln>
                          <a:solidFill>
                            <a:srgbClr val="000000"/>
                          </a:solidFill>
                          <a:effectLst/>
                          <a:uLnTx/>
                          <a:uFillTx/>
                          <a:latin typeface="Calibri" panose="020F0502020204030204"/>
                          <a:ea typeface="+mn-ea"/>
                          <a:cs typeface="+mn-cs"/>
                        </a:rPr>
                        <a:t>Not tolerable (cumulative safety data: TEAEs of grade ≥3)</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Calibri" panose="020F0502020204030204"/>
                          <a:ea typeface="+mn-ea"/>
                          <a:cs typeface="+mn-cs"/>
                        </a:rPr>
                        <a:t>No DLTs</a:t>
                      </a:r>
                    </a:p>
                  </a:txBody>
                  <a:tcPr marL="36000" marR="36000"/>
                </a:tc>
                <a:extLst>
                  <a:ext uri="{0D108BD9-81ED-4DB2-BD59-A6C34878D82A}">
                    <a16:rowId xmlns="" xmlns:a16="http://schemas.microsoft.com/office/drawing/2014/main" val="169082133"/>
                  </a:ext>
                </a:extLst>
              </a:tr>
            </a:tbl>
          </a:graphicData>
        </a:graphic>
      </p:graphicFrame>
      <p:graphicFrame>
        <p:nvGraphicFramePr>
          <p:cNvPr id="16" name="Tableau 15">
            <a:extLst>
              <a:ext uri="{FF2B5EF4-FFF2-40B4-BE49-F238E27FC236}">
                <a16:creationId xmlns="" xmlns:a16="http://schemas.microsoft.com/office/drawing/2014/main" id="{2B14F495-5687-F948-8216-A8A7C04C68FC}"/>
              </a:ext>
            </a:extLst>
          </p:cNvPr>
          <p:cNvGraphicFramePr>
            <a:graphicFrameLocks noGrp="1"/>
          </p:cNvGraphicFramePr>
          <p:nvPr>
            <p:extLst>
              <p:ext uri="{D42A27DB-BD31-4B8C-83A1-F6EECF244321}">
                <p14:modId xmlns:p14="http://schemas.microsoft.com/office/powerpoint/2010/main" val="3293495907"/>
              </p:ext>
            </p:extLst>
          </p:nvPr>
        </p:nvGraphicFramePr>
        <p:xfrm>
          <a:off x="619199" y="3429000"/>
          <a:ext cx="5544616" cy="1859280"/>
        </p:xfrm>
        <a:graphic>
          <a:graphicData uri="http://schemas.openxmlformats.org/drawingml/2006/table">
            <a:tbl>
              <a:tblPr firstRow="1" bandRow="1">
                <a:tableStyleId>{5C22544A-7EE6-4342-B048-85BDC9FD1C3A}</a:tableStyleId>
              </a:tblPr>
              <a:tblGrid>
                <a:gridCol w="2448272">
                  <a:extLst>
                    <a:ext uri="{9D8B030D-6E8A-4147-A177-3AD203B41FA5}">
                      <a16:colId xmlns="" xmlns:a16="http://schemas.microsoft.com/office/drawing/2014/main" val="875866275"/>
                    </a:ext>
                  </a:extLst>
                </a:gridCol>
                <a:gridCol w="3096344">
                  <a:extLst>
                    <a:ext uri="{9D8B030D-6E8A-4147-A177-3AD203B41FA5}">
                      <a16:colId xmlns="" xmlns:a16="http://schemas.microsoft.com/office/drawing/2014/main" val="938154499"/>
                    </a:ext>
                  </a:extLst>
                </a:gridCol>
              </a:tblGrid>
              <a:tr h="2939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600" b="1" kern="1200" noProof="0" dirty="0">
                          <a:solidFill>
                            <a:schemeClr val="lt1"/>
                          </a:solidFill>
                          <a:latin typeface="+mn-lt"/>
                          <a:ea typeface="+mn-ea"/>
                          <a:cs typeface="+mn-cs"/>
                        </a:rPr>
                        <a:t>Secondary endpoints</a:t>
                      </a:r>
                    </a:p>
                  </a:txBody>
                  <a:tcPr>
                    <a:solidFill>
                      <a:schemeClr val="accent1"/>
                    </a:solidFill>
                  </a:tcPr>
                </a:tc>
                <a:tc>
                  <a:txBody>
                    <a:bodyPr/>
                    <a:lstStyle/>
                    <a:p>
                      <a:pPr algn="ctr"/>
                      <a:r>
                        <a:rPr lang="en-GB" sz="1600" b="1" kern="1200" noProof="0" dirty="0">
                          <a:solidFill>
                            <a:schemeClr val="lt1"/>
                          </a:solidFill>
                          <a:latin typeface="+mn-lt"/>
                          <a:ea typeface="+mn-ea"/>
                          <a:cs typeface="+mn-cs"/>
                        </a:rPr>
                        <a:t>Pooled population 50/60* (n=32)</a:t>
                      </a:r>
                    </a:p>
                  </a:txBody>
                  <a:tcPr>
                    <a:solidFill>
                      <a:schemeClr val="accent1"/>
                    </a:solidFill>
                  </a:tcPr>
                </a:tc>
                <a:extLst>
                  <a:ext uri="{0D108BD9-81ED-4DB2-BD59-A6C34878D82A}">
                    <a16:rowId xmlns="" xmlns:a16="http://schemas.microsoft.com/office/drawing/2014/main" val="1099210626"/>
                  </a:ext>
                </a:extLst>
              </a:tr>
              <a:tr h="262986">
                <a:tc>
                  <a:txBody>
                    <a:bodyPr/>
                    <a:lstStyle/>
                    <a:p>
                      <a:r>
                        <a:rPr lang="en-GB" sz="1400" b="1" noProof="0" dirty="0"/>
                        <a:t>Median PFS, months (95% CI)</a:t>
                      </a:r>
                    </a:p>
                  </a:txBody>
                  <a:tcPr/>
                </a:tc>
                <a:tc>
                  <a:txBody>
                    <a:bodyPr/>
                    <a:lstStyle/>
                    <a:p>
                      <a:pPr algn="ctr"/>
                      <a:r>
                        <a:rPr lang="en-GB" sz="1400" noProof="0" dirty="0" smtClean="0"/>
                        <a:t>9.2  </a:t>
                      </a:r>
                      <a:r>
                        <a:rPr lang="en-GB" sz="1400" noProof="0" dirty="0"/>
                        <a:t>(7.69–11.96)</a:t>
                      </a:r>
                    </a:p>
                  </a:txBody>
                  <a:tcPr/>
                </a:tc>
                <a:extLst>
                  <a:ext uri="{0D108BD9-81ED-4DB2-BD59-A6C34878D82A}">
                    <a16:rowId xmlns="" xmlns:a16="http://schemas.microsoft.com/office/drawing/2014/main" val="3981676667"/>
                  </a:ext>
                </a:extLst>
              </a:tr>
              <a:tr h="262986">
                <a:tc>
                  <a:txBody>
                    <a:bodyPr/>
                    <a:lstStyle/>
                    <a:p>
                      <a:r>
                        <a:rPr lang="en-GB" sz="1400" b="1" noProof="0" dirty="0"/>
                        <a:t>Median OS, months (95% CI)</a:t>
                      </a:r>
                    </a:p>
                  </a:txBody>
                  <a:tcPr/>
                </a:tc>
                <a:tc>
                  <a:txBody>
                    <a:bodyPr/>
                    <a:lstStyle/>
                    <a:p>
                      <a:pPr algn="ctr"/>
                      <a:r>
                        <a:rPr lang="en-GB" sz="1400" noProof="0" dirty="0"/>
                        <a:t>12.6 (8.74–18.69)</a:t>
                      </a:r>
                    </a:p>
                  </a:txBody>
                  <a:tcPr/>
                </a:tc>
                <a:extLst>
                  <a:ext uri="{0D108BD9-81ED-4DB2-BD59-A6C34878D82A}">
                    <a16:rowId xmlns="" xmlns:a16="http://schemas.microsoft.com/office/drawing/2014/main" val="3118796651"/>
                  </a:ext>
                </a:extLst>
              </a:tr>
              <a:tr h="188215">
                <a:tc>
                  <a:txBody>
                    <a:bodyPr/>
                    <a:lstStyle/>
                    <a:p>
                      <a:pPr marL="0" algn="l" defTabSz="457200" rtl="0" eaLnBrk="1" latinLnBrk="0" hangingPunct="1"/>
                      <a:r>
                        <a:rPr lang="en-GB" sz="1400" b="1" kern="1200" noProof="0" dirty="0">
                          <a:solidFill>
                            <a:schemeClr val="dk1"/>
                          </a:solidFill>
                          <a:latin typeface="+mn-lt"/>
                          <a:ea typeface="+mn-ea"/>
                          <a:cs typeface="+mn-cs"/>
                        </a:rPr>
                        <a:t>ORR, % (95% CI)</a:t>
                      </a:r>
                    </a:p>
                  </a:txBody>
                  <a:tcPr/>
                </a:tc>
                <a:tc>
                  <a:txBody>
                    <a:bodyPr/>
                    <a:lstStyle/>
                    <a:p>
                      <a:pPr algn="ctr"/>
                      <a:r>
                        <a:rPr lang="en-GB" sz="1400" noProof="0" dirty="0"/>
                        <a:t>34.4 (18.6–53.2)</a:t>
                      </a:r>
                    </a:p>
                  </a:txBody>
                  <a:tcPr/>
                </a:tc>
                <a:extLst>
                  <a:ext uri="{0D108BD9-81ED-4DB2-BD59-A6C34878D82A}">
                    <a16:rowId xmlns="" xmlns:a16="http://schemas.microsoft.com/office/drawing/2014/main" val="4079939648"/>
                  </a:ext>
                </a:extLst>
              </a:tr>
              <a:tr h="188215">
                <a:tc>
                  <a:txBody>
                    <a:bodyPr/>
                    <a:lstStyle/>
                    <a:p>
                      <a:pPr marL="0" algn="l" defTabSz="457200" rtl="0" eaLnBrk="1" latinLnBrk="0" hangingPunct="1"/>
                      <a:r>
                        <a:rPr lang="en-GB" sz="1400" b="1" kern="1200" noProof="0" dirty="0">
                          <a:solidFill>
                            <a:schemeClr val="dk1"/>
                          </a:solidFill>
                          <a:latin typeface="+mn-lt"/>
                          <a:ea typeface="+mn-ea"/>
                          <a:cs typeface="+mn-cs"/>
                        </a:rPr>
                        <a:t>DCR 16 weeks, %  (95% CI)</a:t>
                      </a:r>
                    </a:p>
                  </a:txBody>
                  <a:tcPr/>
                </a:tc>
                <a:tc>
                  <a:txBody>
                    <a:bodyPr/>
                    <a:lstStyle/>
                    <a:p>
                      <a:pPr algn="ctr"/>
                      <a:r>
                        <a:rPr lang="en-GB" sz="1400" noProof="0" dirty="0"/>
                        <a:t>71.9 (53.3–86.3)</a:t>
                      </a:r>
                    </a:p>
                  </a:txBody>
                  <a:tcPr/>
                </a:tc>
                <a:extLst>
                  <a:ext uri="{0D108BD9-81ED-4DB2-BD59-A6C34878D82A}">
                    <a16:rowId xmlns="" xmlns:a16="http://schemas.microsoft.com/office/drawing/2014/main" val="1284470340"/>
                  </a:ext>
                </a:extLst>
              </a:tr>
              <a:tr h="188215">
                <a:tc>
                  <a:txBody>
                    <a:bodyPr/>
                    <a:lstStyle/>
                    <a:p>
                      <a:pPr marL="0" algn="l" defTabSz="457200" rtl="0" eaLnBrk="1" latinLnBrk="0" hangingPunct="1"/>
                      <a:r>
                        <a:rPr lang="en-GB" sz="1400" b="1" kern="1200" noProof="0" dirty="0">
                          <a:solidFill>
                            <a:schemeClr val="dk1"/>
                          </a:solidFill>
                          <a:latin typeface="+mn-lt"/>
                          <a:ea typeface="+mn-ea"/>
                          <a:cs typeface="+mn-cs"/>
                        </a:rPr>
                        <a:t>Median DoR, months (95% CI)</a:t>
                      </a:r>
                    </a:p>
                  </a:txBody>
                  <a:tcPr/>
                </a:tc>
                <a:tc>
                  <a:txBody>
                    <a:bodyPr/>
                    <a:lstStyle/>
                    <a:p>
                      <a:pPr algn="ctr"/>
                      <a:r>
                        <a:rPr lang="en-GB" sz="1400" noProof="0" dirty="0"/>
                        <a:t>9.4 (3.52–NE)</a:t>
                      </a:r>
                    </a:p>
                  </a:txBody>
                  <a:tcPr/>
                </a:tc>
                <a:extLst>
                  <a:ext uri="{0D108BD9-81ED-4DB2-BD59-A6C34878D82A}">
                    <a16:rowId xmlns="" xmlns:a16="http://schemas.microsoft.com/office/drawing/2014/main" val="2869679717"/>
                  </a:ext>
                </a:extLst>
              </a:tr>
            </a:tbl>
          </a:graphicData>
        </a:graphic>
      </p:graphicFrame>
      <p:sp>
        <p:nvSpPr>
          <p:cNvPr id="4" name="Rectangle 3">
            <a:extLst>
              <a:ext uri="{FF2B5EF4-FFF2-40B4-BE49-F238E27FC236}">
                <a16:creationId xmlns="" xmlns:a16="http://schemas.microsoft.com/office/drawing/2014/main" id="{D738D0CA-7A8D-2043-93F5-F598B7458E46}"/>
              </a:ext>
            </a:extLst>
          </p:cNvPr>
          <p:cNvSpPr/>
          <p:nvPr/>
        </p:nvSpPr>
        <p:spPr>
          <a:xfrm>
            <a:off x="619199" y="5421931"/>
            <a:ext cx="10963200" cy="523220"/>
          </a:xfrm>
          <a:prstGeom prst="rect">
            <a:avLst/>
          </a:prstGeom>
        </p:spPr>
        <p:txBody>
          <a:bodyPr wrap="square" lIns="0">
            <a:spAutoFit/>
          </a:bodyPr>
          <a:lstStyle/>
          <a:p>
            <a:r>
              <a:rPr lang="en-GB" sz="1400" b="1" dirty="0">
                <a:solidFill>
                  <a:schemeClr val="tx2"/>
                </a:solidFill>
              </a:rPr>
              <a:t>*Pooled population 50/60 </a:t>
            </a:r>
            <a:r>
              <a:rPr lang="en-GB" sz="1400" dirty="0">
                <a:solidFill>
                  <a:schemeClr val="tx2"/>
                </a:solidFill>
              </a:rPr>
              <a:t>= all patients who received liposomal irinotecan 50 mg/m</a:t>
            </a:r>
            <a:r>
              <a:rPr lang="en-GB" sz="1400" baseline="30000" dirty="0">
                <a:solidFill>
                  <a:schemeClr val="tx2"/>
                </a:solidFill>
              </a:rPr>
              <a:t>2</a:t>
            </a:r>
            <a:r>
              <a:rPr lang="en-GB" sz="1400" dirty="0">
                <a:solidFill>
                  <a:schemeClr val="tx2"/>
                </a:solidFill>
              </a:rPr>
              <a:t> (free base), 5-FU 2440 mg/m</a:t>
            </a:r>
            <a:r>
              <a:rPr lang="en-GB" sz="1400" baseline="30000" dirty="0">
                <a:solidFill>
                  <a:schemeClr val="tx2"/>
                </a:solidFill>
              </a:rPr>
              <a:t>2</a:t>
            </a:r>
            <a:r>
              <a:rPr lang="en-GB" sz="1400" dirty="0">
                <a:solidFill>
                  <a:schemeClr val="tx2"/>
                </a:solidFill>
              </a:rPr>
              <a:t>, leucovorin 400 mg/m</a:t>
            </a:r>
            <a:r>
              <a:rPr lang="en-GB" sz="1400" baseline="30000" dirty="0">
                <a:solidFill>
                  <a:schemeClr val="tx2"/>
                </a:solidFill>
              </a:rPr>
              <a:t>2</a:t>
            </a:r>
            <a:r>
              <a:rPr lang="en-GB" sz="1400" dirty="0">
                <a:solidFill>
                  <a:schemeClr val="tx2"/>
                </a:solidFill>
              </a:rPr>
              <a:t> and oxaliplatin 60 mg/m</a:t>
            </a:r>
            <a:r>
              <a:rPr lang="en-GB" sz="1400" baseline="30000" dirty="0">
                <a:solidFill>
                  <a:schemeClr val="tx2"/>
                </a:solidFill>
              </a:rPr>
              <a:t>2</a:t>
            </a:r>
            <a:endParaRPr lang="en-GB" sz="1400" dirty="0">
              <a:solidFill>
                <a:schemeClr val="tx2"/>
              </a:solidFill>
            </a:endParaRPr>
          </a:p>
        </p:txBody>
      </p:sp>
    </p:spTree>
    <p:extLst>
      <p:ext uri="{BB962C8B-B14F-4D97-AF65-F5344CB8AC3E}">
        <p14:creationId xmlns:p14="http://schemas.microsoft.com/office/powerpoint/2010/main" val="32927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r>
              <a:rPr lang="en-GB" dirty="0"/>
              <a:t>Results from Phase 1/2 suggest that NALIRIFOX (50/60)</a:t>
            </a:r>
            <a:r>
              <a:rPr lang="en-GB" baseline="30000" dirty="0"/>
              <a:t>1</a:t>
            </a:r>
            <a:r>
              <a:rPr lang="en-GB" dirty="0"/>
              <a:t> is tolerable for patients with previously untreated locally advanced </a:t>
            </a:r>
            <a:r>
              <a:rPr lang="en-GB" dirty="0" err="1"/>
              <a:t>mPDAC</a:t>
            </a:r>
            <a:endParaRPr lang="en-GB" dirty="0"/>
          </a:p>
        </p:txBody>
      </p:sp>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p:txBody>
          <a:bodyPr/>
          <a:lstStyle/>
          <a:p>
            <a:r>
              <a:rPr lang="en-GB" dirty="0"/>
              <a:t>Primary objective: </a:t>
            </a:r>
            <a:r>
              <a:rPr lang="en-GB" b="1" dirty="0">
                <a:solidFill>
                  <a:schemeClr val="accent1"/>
                </a:solidFill>
              </a:rPr>
              <a:t>no new safety signals </a:t>
            </a:r>
            <a:r>
              <a:rPr lang="en-GB" dirty="0"/>
              <a:t>were identified</a:t>
            </a:r>
          </a:p>
          <a:p>
            <a:r>
              <a:rPr lang="en-GB" dirty="0"/>
              <a:t>Secondary objective on </a:t>
            </a:r>
            <a:r>
              <a:rPr lang="en-GB" b="1" dirty="0" err="1">
                <a:solidFill>
                  <a:schemeClr val="accent1"/>
                </a:solidFill>
              </a:rPr>
              <a:t>antitumour</a:t>
            </a:r>
            <a:r>
              <a:rPr lang="en-GB" b="1" dirty="0">
                <a:solidFill>
                  <a:schemeClr val="accent1"/>
                </a:solidFill>
              </a:rPr>
              <a:t> activity was promising</a:t>
            </a:r>
          </a:p>
          <a:p>
            <a:pPr lvl="1"/>
            <a:r>
              <a:rPr lang="en-GB" dirty="0"/>
              <a:t>Median PFS = 9.2 months</a:t>
            </a:r>
          </a:p>
          <a:p>
            <a:pPr lvl="1"/>
            <a:r>
              <a:rPr lang="en-GB" dirty="0"/>
              <a:t>Median OS = 12.6 months</a:t>
            </a:r>
          </a:p>
          <a:p>
            <a:r>
              <a:rPr lang="en-GB" dirty="0"/>
              <a:t>A phase 3 study (NAPOLI-3, NCT04083235) is ongoing to assess efficacy in adults with previously untreated </a:t>
            </a:r>
            <a:r>
              <a:rPr lang="en-GB" dirty="0" err="1"/>
              <a:t>mPDAC</a:t>
            </a:r>
            <a:endParaRPr lang="en-GB" dirty="0"/>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a:t>conclusions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11</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620184" y="6309320"/>
            <a:ext cx="10804408" cy="365125"/>
          </a:xfrm>
        </p:spPr>
        <p:txBody>
          <a:bodyPr/>
          <a:lstStyle/>
          <a:p>
            <a:pPr>
              <a:spcBef>
                <a:spcPts val="0"/>
              </a:spcBef>
            </a:pPr>
            <a:r>
              <a:rPr lang="en-GB" baseline="30000" dirty="0"/>
              <a:t>1 </a:t>
            </a:r>
            <a:r>
              <a:rPr lang="en-GB" dirty="0"/>
              <a:t>50/60 regimen = liposomal irinotecan: 50 mg/m</a:t>
            </a:r>
            <a:r>
              <a:rPr lang="en-GB" baseline="30000" dirty="0"/>
              <a:t>2</a:t>
            </a:r>
            <a:r>
              <a:rPr lang="en-GB" dirty="0"/>
              <a:t>, 5-fluorouracil: 2400 mg/m</a:t>
            </a:r>
            <a:r>
              <a:rPr lang="en-GB" baseline="30000" dirty="0"/>
              <a:t>2</a:t>
            </a:r>
            <a:r>
              <a:rPr lang="en-GB" dirty="0"/>
              <a:t>, leucovorin: 400 mg/m</a:t>
            </a:r>
            <a:r>
              <a:rPr lang="en-GB" baseline="30000" dirty="0"/>
              <a:t>2</a:t>
            </a:r>
            <a:r>
              <a:rPr lang="en-GB" dirty="0"/>
              <a:t>, oxaliplatin: 60 mg/m</a:t>
            </a:r>
            <a:r>
              <a:rPr lang="en-GB" baseline="30000" dirty="0"/>
              <a:t>2</a:t>
            </a:r>
            <a:r>
              <a:rPr lang="en-GB" dirty="0"/>
              <a:t> on days 1 and 15 of each 28-day cycle</a:t>
            </a:r>
          </a:p>
          <a:p>
            <a:pPr>
              <a:spcBef>
                <a:spcPts val="0"/>
              </a:spcBef>
            </a:pPr>
            <a:r>
              <a:rPr lang="en-GB" dirty="0"/>
              <a:t>NALIRIFOX, liposomal irinotecan + 5-fluorouracil + leucovorin + oxaliplatin; </a:t>
            </a:r>
            <a:r>
              <a:rPr lang="en-GB" dirty="0" err="1"/>
              <a:t>mPDAC</a:t>
            </a:r>
            <a:r>
              <a:rPr lang="en-GB" dirty="0"/>
              <a:t>, metastatic pancreatic ductal adenocarcinoma; OS, overall survival; </a:t>
            </a:r>
            <a:br>
              <a:rPr lang="en-GB" dirty="0"/>
            </a:br>
            <a:r>
              <a:rPr lang="en-GB" dirty="0"/>
              <a:t>PFS, progression-free survival </a:t>
            </a:r>
          </a:p>
        </p:txBody>
      </p:sp>
    </p:spTree>
    <p:extLst>
      <p:ext uri="{BB962C8B-B14F-4D97-AF65-F5344CB8AC3E}">
        <p14:creationId xmlns:p14="http://schemas.microsoft.com/office/powerpoint/2010/main" val="1358859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en-GB" dirty="0"/>
              <a:t>Relative impact of T4 and N2 on the efficacy of 3 versus 6 months of adjuvant CAPOX for high-risk stage II and stage III colon cancer: ACHIEVE and ACHIEVE-2 trials</a:t>
            </a:r>
            <a:br>
              <a:rPr lang="en-GB" dirty="0"/>
            </a:br>
            <a:r>
              <a:rPr lang="en-GB" dirty="0"/>
              <a:t/>
            </a:r>
            <a:br>
              <a:rPr lang="en-GB" dirty="0"/>
            </a:br>
            <a:r>
              <a:rPr lang="en-GB" sz="2200" cap="none" dirty="0"/>
              <a:t>Yamanaka T, et al. </a:t>
            </a:r>
            <a:br>
              <a:rPr lang="en-GB" sz="2200" cap="none" dirty="0"/>
            </a:br>
            <a:r>
              <a:rPr lang="en-GB" sz="2200" cap="none" dirty="0"/>
              <a:t>WCGIC 2020. Abstract #O-16. Oral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12</a:t>
            </a:fld>
            <a:endParaRPr lang="en-GB" dirty="0"/>
          </a:p>
        </p:txBody>
      </p:sp>
    </p:spTree>
    <p:extLst>
      <p:ext uri="{BB962C8B-B14F-4D97-AF65-F5344CB8AC3E}">
        <p14:creationId xmlns:p14="http://schemas.microsoft.com/office/powerpoint/2010/main" val="2029506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a:xfrm>
            <a:off x="620184" y="1340768"/>
            <a:ext cx="10963200" cy="738033"/>
          </a:xfrm>
        </p:spPr>
        <p:txBody>
          <a:bodyPr/>
          <a:lstStyle/>
          <a:p>
            <a:r>
              <a:rPr lang="en-GB" dirty="0"/>
              <a:t>Based on </a:t>
            </a:r>
            <a:r>
              <a:rPr lang="en-GB" b="1" dirty="0">
                <a:solidFill>
                  <a:schemeClr val="accent1"/>
                </a:solidFill>
              </a:rPr>
              <a:t>results of IDEA </a:t>
            </a:r>
            <a:r>
              <a:rPr lang="en-GB" dirty="0"/>
              <a:t>collaboration: </a:t>
            </a:r>
            <a:r>
              <a:rPr lang="en-GB" b="1" dirty="0">
                <a:solidFill>
                  <a:schemeClr val="accent1"/>
                </a:solidFill>
              </a:rPr>
              <a:t>early colon cancer treatment recommendations are based on T and N </a:t>
            </a:r>
            <a:r>
              <a:rPr lang="en-GB" dirty="0"/>
              <a:t>in clinical practice guidelines</a:t>
            </a:r>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a:t>background and study design</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13</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620184" y="6309320"/>
            <a:ext cx="10876416" cy="365125"/>
          </a:xfrm>
        </p:spPr>
        <p:txBody>
          <a:bodyPr/>
          <a:lstStyle/>
          <a:p>
            <a:r>
              <a:rPr lang="en-GB" dirty="0"/>
              <a:t>3m, 3 months; 6m, 6 months; CAPOX, capecitabine + oxaliplatin; F/U, follow up; FOLFOX, </a:t>
            </a:r>
            <a:r>
              <a:rPr lang="en-GB" dirty="0" err="1"/>
              <a:t>folinic</a:t>
            </a:r>
            <a:r>
              <a:rPr lang="en-GB" dirty="0"/>
              <a:t> acid (leucovorin) + fluorouracil (5-FU) + oxaliplatin; m, months</a:t>
            </a:r>
          </a:p>
        </p:txBody>
      </p:sp>
      <p:graphicFrame>
        <p:nvGraphicFramePr>
          <p:cNvPr id="6" name="Tableau 5">
            <a:extLst>
              <a:ext uri="{FF2B5EF4-FFF2-40B4-BE49-F238E27FC236}">
                <a16:creationId xmlns="" xmlns:a16="http://schemas.microsoft.com/office/drawing/2014/main" id="{AD905979-4A24-754A-900B-A7D8FFB1F4E6}"/>
              </a:ext>
            </a:extLst>
          </p:cNvPr>
          <p:cNvGraphicFramePr>
            <a:graphicFrameLocks noGrp="1"/>
          </p:cNvGraphicFramePr>
          <p:nvPr>
            <p:extLst>
              <p:ext uri="{D42A27DB-BD31-4B8C-83A1-F6EECF244321}">
                <p14:modId xmlns:p14="http://schemas.microsoft.com/office/powerpoint/2010/main" val="828077154"/>
              </p:ext>
            </p:extLst>
          </p:nvPr>
        </p:nvGraphicFramePr>
        <p:xfrm>
          <a:off x="7563509" y="2087861"/>
          <a:ext cx="3457044" cy="2565275"/>
        </p:xfrm>
        <a:graphic>
          <a:graphicData uri="http://schemas.openxmlformats.org/drawingml/2006/table">
            <a:tbl>
              <a:tblPr firstRow="1" bandRow="1">
                <a:tableStyleId>{5C22544A-7EE6-4342-B048-85BDC9FD1C3A}</a:tableStyleId>
              </a:tblPr>
              <a:tblGrid>
                <a:gridCol w="864261">
                  <a:extLst>
                    <a:ext uri="{9D8B030D-6E8A-4147-A177-3AD203B41FA5}">
                      <a16:colId xmlns="" xmlns:a16="http://schemas.microsoft.com/office/drawing/2014/main" val="425232916"/>
                    </a:ext>
                  </a:extLst>
                </a:gridCol>
                <a:gridCol w="864261">
                  <a:extLst>
                    <a:ext uri="{9D8B030D-6E8A-4147-A177-3AD203B41FA5}">
                      <a16:colId xmlns="" xmlns:a16="http://schemas.microsoft.com/office/drawing/2014/main" val="1775296829"/>
                    </a:ext>
                  </a:extLst>
                </a:gridCol>
                <a:gridCol w="864261">
                  <a:extLst>
                    <a:ext uri="{9D8B030D-6E8A-4147-A177-3AD203B41FA5}">
                      <a16:colId xmlns="" xmlns:a16="http://schemas.microsoft.com/office/drawing/2014/main" val="2606054297"/>
                    </a:ext>
                  </a:extLst>
                </a:gridCol>
                <a:gridCol w="864261">
                  <a:extLst>
                    <a:ext uri="{9D8B030D-6E8A-4147-A177-3AD203B41FA5}">
                      <a16:colId xmlns="" xmlns:a16="http://schemas.microsoft.com/office/drawing/2014/main" val="3690120511"/>
                    </a:ext>
                  </a:extLst>
                </a:gridCol>
              </a:tblGrid>
              <a:tr h="513055">
                <a:tc>
                  <a:txBody>
                    <a:bodyPr/>
                    <a:lstStyle/>
                    <a:p>
                      <a:pPr algn="ctr"/>
                      <a:endParaRPr lang="fr-FR" dirty="0"/>
                    </a:p>
                  </a:txBody>
                  <a:tcPr anchor="ctr"/>
                </a:tc>
                <a:tc>
                  <a:txBody>
                    <a:bodyPr/>
                    <a:lstStyle/>
                    <a:p>
                      <a:pPr algn="ctr"/>
                      <a:r>
                        <a:rPr lang="fr-FR" dirty="0"/>
                        <a:t>N0</a:t>
                      </a:r>
                    </a:p>
                  </a:txBody>
                  <a:tcPr anchor="ctr"/>
                </a:tc>
                <a:tc>
                  <a:txBody>
                    <a:bodyPr/>
                    <a:lstStyle/>
                    <a:p>
                      <a:pPr algn="ctr"/>
                      <a:r>
                        <a:rPr lang="fr-FR" dirty="0"/>
                        <a:t>N1</a:t>
                      </a:r>
                    </a:p>
                  </a:txBody>
                  <a:tcPr anchor="ctr"/>
                </a:tc>
                <a:tc>
                  <a:txBody>
                    <a:bodyPr/>
                    <a:lstStyle/>
                    <a:p>
                      <a:pPr algn="ctr"/>
                      <a:r>
                        <a:rPr lang="fr-FR" b="1" dirty="0"/>
                        <a:t>N2</a:t>
                      </a:r>
                    </a:p>
                  </a:txBody>
                  <a:tcPr anchor="ctr"/>
                </a:tc>
                <a:extLst>
                  <a:ext uri="{0D108BD9-81ED-4DB2-BD59-A6C34878D82A}">
                    <a16:rowId xmlns="" xmlns:a16="http://schemas.microsoft.com/office/drawing/2014/main" val="1499586664"/>
                  </a:ext>
                </a:extLst>
              </a:tr>
              <a:tr h="513055">
                <a:tc>
                  <a:txBody>
                    <a:bodyPr/>
                    <a:lstStyle/>
                    <a:p>
                      <a:pPr algn="ctr"/>
                      <a:r>
                        <a:rPr lang="fr-FR" dirty="0"/>
                        <a:t>T1</a:t>
                      </a:r>
                    </a:p>
                  </a:txBody>
                  <a:tcPr anchor="ctr"/>
                </a:tc>
                <a:tc>
                  <a:txBody>
                    <a:bodyPr/>
                    <a:lstStyle/>
                    <a:p>
                      <a:pPr algn="ctr"/>
                      <a:endParaRPr lang="fr-FR" dirty="0"/>
                    </a:p>
                  </a:txBody>
                  <a:tcPr anchor="ctr"/>
                </a:tc>
                <a:tc>
                  <a:txBody>
                    <a:bodyPr/>
                    <a:lstStyle/>
                    <a:p>
                      <a:pPr algn="ctr"/>
                      <a:r>
                        <a:rPr lang="fr-FR" dirty="0"/>
                        <a:t>56</a:t>
                      </a:r>
                    </a:p>
                  </a:txBody>
                  <a:tcPr anchor="ctr"/>
                </a:tc>
                <a:tc>
                  <a:txBody>
                    <a:bodyPr/>
                    <a:lstStyle/>
                    <a:p>
                      <a:pPr algn="ctr"/>
                      <a:r>
                        <a:rPr lang="fr-FR" b="1" dirty="0"/>
                        <a:t>5</a:t>
                      </a:r>
                    </a:p>
                  </a:txBody>
                  <a:tcPr anchor="ctr"/>
                </a:tc>
                <a:extLst>
                  <a:ext uri="{0D108BD9-81ED-4DB2-BD59-A6C34878D82A}">
                    <a16:rowId xmlns="" xmlns:a16="http://schemas.microsoft.com/office/drawing/2014/main" val="2485303440"/>
                  </a:ext>
                </a:extLst>
              </a:tr>
              <a:tr h="513055">
                <a:tc>
                  <a:txBody>
                    <a:bodyPr/>
                    <a:lstStyle/>
                    <a:p>
                      <a:pPr algn="ctr"/>
                      <a:r>
                        <a:rPr lang="fr-FR" dirty="0"/>
                        <a:t>T2</a:t>
                      </a:r>
                    </a:p>
                  </a:txBody>
                  <a:tcPr anchor="ctr"/>
                </a:tc>
                <a:tc>
                  <a:txBody>
                    <a:bodyPr/>
                    <a:lstStyle/>
                    <a:p>
                      <a:pPr algn="ctr"/>
                      <a:endParaRPr lang="fr-FR" dirty="0"/>
                    </a:p>
                  </a:txBody>
                  <a:tcPr anchor="ctr"/>
                </a:tc>
                <a:tc>
                  <a:txBody>
                    <a:bodyPr/>
                    <a:lstStyle/>
                    <a:p>
                      <a:pPr algn="ctr"/>
                      <a:r>
                        <a:rPr lang="fr-FR" dirty="0"/>
                        <a:t>84</a:t>
                      </a:r>
                    </a:p>
                  </a:txBody>
                  <a:tcPr anchor="ctr"/>
                </a:tc>
                <a:tc>
                  <a:txBody>
                    <a:bodyPr/>
                    <a:lstStyle/>
                    <a:p>
                      <a:pPr algn="ctr"/>
                      <a:r>
                        <a:rPr lang="fr-FR" b="1" dirty="0"/>
                        <a:t>12</a:t>
                      </a:r>
                    </a:p>
                  </a:txBody>
                  <a:tcPr anchor="ctr"/>
                </a:tc>
                <a:extLst>
                  <a:ext uri="{0D108BD9-81ED-4DB2-BD59-A6C34878D82A}">
                    <a16:rowId xmlns="" xmlns:a16="http://schemas.microsoft.com/office/drawing/2014/main" val="3790365287"/>
                  </a:ext>
                </a:extLst>
              </a:tr>
              <a:tr h="513055">
                <a:tc>
                  <a:txBody>
                    <a:bodyPr/>
                    <a:lstStyle/>
                    <a:p>
                      <a:pPr algn="ctr"/>
                      <a:r>
                        <a:rPr lang="fr-FR" dirty="0"/>
                        <a:t>T3</a:t>
                      </a:r>
                    </a:p>
                  </a:txBody>
                  <a:tcPr anchor="ctr"/>
                </a:tc>
                <a:tc>
                  <a:txBody>
                    <a:bodyPr/>
                    <a:lstStyle/>
                    <a:p>
                      <a:pPr algn="ctr"/>
                      <a:r>
                        <a:rPr lang="fr-FR" dirty="0"/>
                        <a:t>273</a:t>
                      </a:r>
                    </a:p>
                  </a:txBody>
                  <a:tcPr anchor="ctr"/>
                </a:tc>
                <a:tc>
                  <a:txBody>
                    <a:bodyPr/>
                    <a:lstStyle/>
                    <a:p>
                      <a:pPr algn="ctr"/>
                      <a:r>
                        <a:rPr lang="fr-FR" dirty="0"/>
                        <a:t>414</a:t>
                      </a:r>
                    </a:p>
                  </a:txBody>
                  <a:tcPr anchor="ctr"/>
                </a:tc>
                <a:tc>
                  <a:txBody>
                    <a:bodyPr/>
                    <a:lstStyle/>
                    <a:p>
                      <a:pPr algn="ctr"/>
                      <a:r>
                        <a:rPr lang="fr-FR" b="1" dirty="0"/>
                        <a:t>134</a:t>
                      </a:r>
                    </a:p>
                  </a:txBody>
                  <a:tcPr anchor="ctr"/>
                </a:tc>
                <a:extLst>
                  <a:ext uri="{0D108BD9-81ED-4DB2-BD59-A6C34878D82A}">
                    <a16:rowId xmlns="" xmlns:a16="http://schemas.microsoft.com/office/drawing/2014/main" val="642647332"/>
                  </a:ext>
                </a:extLst>
              </a:tr>
              <a:tr h="513055">
                <a:tc>
                  <a:txBody>
                    <a:bodyPr/>
                    <a:lstStyle/>
                    <a:p>
                      <a:pPr algn="ctr"/>
                      <a:r>
                        <a:rPr lang="fr-FR" b="1" dirty="0"/>
                        <a:t>T4</a:t>
                      </a:r>
                    </a:p>
                  </a:txBody>
                  <a:tcPr anchor="ctr"/>
                </a:tc>
                <a:tc>
                  <a:txBody>
                    <a:bodyPr/>
                    <a:lstStyle/>
                    <a:p>
                      <a:pPr algn="ctr"/>
                      <a:r>
                        <a:rPr lang="fr-FR" b="1" dirty="0"/>
                        <a:t>159</a:t>
                      </a:r>
                    </a:p>
                  </a:txBody>
                  <a:tcPr anchor="ctr"/>
                </a:tc>
                <a:tc>
                  <a:txBody>
                    <a:bodyPr/>
                    <a:lstStyle/>
                    <a:p>
                      <a:pPr algn="ctr"/>
                      <a:r>
                        <a:rPr lang="fr-FR" b="1" dirty="0"/>
                        <a:t>172</a:t>
                      </a:r>
                    </a:p>
                  </a:txBody>
                  <a:tcPr anchor="ctr"/>
                </a:tc>
                <a:tc>
                  <a:txBody>
                    <a:bodyPr/>
                    <a:lstStyle/>
                    <a:p>
                      <a:pPr algn="ctr"/>
                      <a:r>
                        <a:rPr lang="fr-FR" b="1" dirty="0"/>
                        <a:t>92</a:t>
                      </a:r>
                    </a:p>
                  </a:txBody>
                  <a:tcPr anchor="ctr"/>
                </a:tc>
                <a:extLst>
                  <a:ext uri="{0D108BD9-81ED-4DB2-BD59-A6C34878D82A}">
                    <a16:rowId xmlns="" xmlns:a16="http://schemas.microsoft.com/office/drawing/2014/main" val="3677723270"/>
                  </a:ext>
                </a:extLst>
              </a:tr>
            </a:tbl>
          </a:graphicData>
        </a:graphic>
      </p:graphicFrame>
      <p:sp>
        <p:nvSpPr>
          <p:cNvPr id="12" name="Content Placeholder 1">
            <a:extLst>
              <a:ext uri="{FF2B5EF4-FFF2-40B4-BE49-F238E27FC236}">
                <a16:creationId xmlns="" xmlns:a16="http://schemas.microsoft.com/office/drawing/2014/main" id="{DE668341-1764-FE47-BB7B-F665FD99FB77}"/>
              </a:ext>
            </a:extLst>
          </p:cNvPr>
          <p:cNvSpPr txBox="1">
            <a:spLocks/>
          </p:cNvSpPr>
          <p:nvPr/>
        </p:nvSpPr>
        <p:spPr>
          <a:xfrm>
            <a:off x="620184" y="5759256"/>
            <a:ext cx="8222400" cy="406049"/>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t>The abstract presents the results from patients receiving 3m and 6m CAPOX</a:t>
            </a:r>
          </a:p>
        </p:txBody>
      </p:sp>
      <p:sp>
        <p:nvSpPr>
          <p:cNvPr id="30" name="Content Placeholder 1">
            <a:extLst>
              <a:ext uri="{FF2B5EF4-FFF2-40B4-BE49-F238E27FC236}">
                <a16:creationId xmlns="" xmlns:a16="http://schemas.microsoft.com/office/drawing/2014/main" id="{B7E17FC3-ACFE-8B41-9B11-01F45574444E}"/>
              </a:ext>
            </a:extLst>
          </p:cNvPr>
          <p:cNvSpPr txBox="1">
            <a:spLocks/>
          </p:cNvSpPr>
          <p:nvPr/>
        </p:nvSpPr>
        <p:spPr>
          <a:xfrm>
            <a:off x="6085114" y="4809762"/>
            <a:ext cx="4935439" cy="851486"/>
          </a:xfrm>
          <a:prstGeom prst="rect">
            <a:avLst/>
          </a:prstGeom>
          <a:solidFill>
            <a:schemeClr val="accent1">
              <a:lumMod val="20000"/>
              <a:lumOff val="80000"/>
            </a:schemeClr>
          </a:solidFill>
          <a:ln>
            <a:noFill/>
          </a:ln>
        </p:spPr>
        <p:txBody>
          <a:bodyPr vert="horz" lIns="144000" tIns="0" rIns="0" bIns="0" rtlCol="0" anchor="ctr" anchorCtr="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None/>
            </a:pPr>
            <a:r>
              <a:rPr lang="en-GB" sz="1600" b="1" dirty="0">
                <a:solidFill>
                  <a:schemeClr val="accent1"/>
                </a:solidFill>
                <a:latin typeface="+mn-lt"/>
              </a:rPr>
              <a:t>Purpose of the study </a:t>
            </a:r>
          </a:p>
          <a:p>
            <a:pPr marL="0" indent="0">
              <a:spcBef>
                <a:spcPts val="0"/>
              </a:spcBef>
              <a:buNone/>
            </a:pPr>
            <a:r>
              <a:rPr lang="en-GB" sz="1600" dirty="0">
                <a:solidFill>
                  <a:srgbClr val="505050"/>
                </a:solidFill>
                <a:latin typeface="+mn-lt"/>
              </a:rPr>
              <a:t>In patients receiving CAPOX, which has a stronger impact on survival at 3 and 6 months: T4 or N2?</a:t>
            </a:r>
          </a:p>
        </p:txBody>
      </p:sp>
      <p:sp>
        <p:nvSpPr>
          <p:cNvPr id="31" name="ZoneTexte 30">
            <a:extLst>
              <a:ext uri="{FF2B5EF4-FFF2-40B4-BE49-F238E27FC236}">
                <a16:creationId xmlns="" xmlns:a16="http://schemas.microsoft.com/office/drawing/2014/main" id="{CE16C1C4-0BFE-5C49-AA3E-6AE204F5EB49}"/>
              </a:ext>
            </a:extLst>
          </p:cNvPr>
          <p:cNvSpPr txBox="1"/>
          <p:nvPr/>
        </p:nvSpPr>
        <p:spPr>
          <a:xfrm>
            <a:off x="2822294" y="3512042"/>
            <a:ext cx="1134157" cy="276999"/>
          </a:xfrm>
          <a:prstGeom prst="rect">
            <a:avLst/>
          </a:prstGeom>
          <a:noFill/>
        </p:spPr>
        <p:txBody>
          <a:bodyPr wrap="none" rtlCol="0">
            <a:spAutoFit/>
          </a:bodyPr>
          <a:lstStyle/>
          <a:p>
            <a:r>
              <a:rPr lang="fr-FR" sz="1200" dirty="0">
                <a:solidFill>
                  <a:srgbClr val="505050"/>
                </a:solidFill>
                <a:latin typeface="Aileron" charset="0"/>
                <a:ea typeface="Aileron" charset="0"/>
                <a:cs typeface="Aileron" charset="0"/>
              </a:rPr>
              <a:t>FOLFOX, n=322</a:t>
            </a:r>
          </a:p>
        </p:txBody>
      </p:sp>
      <p:sp>
        <p:nvSpPr>
          <p:cNvPr id="32" name="ZoneTexte 31">
            <a:extLst>
              <a:ext uri="{FF2B5EF4-FFF2-40B4-BE49-F238E27FC236}">
                <a16:creationId xmlns="" xmlns:a16="http://schemas.microsoft.com/office/drawing/2014/main" id="{98217F9B-D8CE-0147-BCDE-AB2AD879B706}"/>
              </a:ext>
            </a:extLst>
          </p:cNvPr>
          <p:cNvSpPr txBox="1"/>
          <p:nvPr/>
        </p:nvSpPr>
        <p:spPr>
          <a:xfrm>
            <a:off x="6126392" y="3512042"/>
            <a:ext cx="1055610" cy="276999"/>
          </a:xfrm>
          <a:prstGeom prst="rect">
            <a:avLst/>
          </a:prstGeom>
          <a:noFill/>
        </p:spPr>
        <p:txBody>
          <a:bodyPr wrap="none" rtlCol="0">
            <a:spAutoFit/>
          </a:bodyPr>
          <a:lstStyle/>
          <a:p>
            <a:r>
              <a:rPr lang="fr-FR" sz="1200" dirty="0">
                <a:solidFill>
                  <a:srgbClr val="505050"/>
                </a:solidFill>
                <a:latin typeface="Aileron" charset="0"/>
                <a:ea typeface="Aileron" charset="0"/>
                <a:cs typeface="Aileron" charset="0"/>
              </a:rPr>
              <a:t>FOLFOX, n=82</a:t>
            </a:r>
          </a:p>
        </p:txBody>
      </p:sp>
      <p:sp>
        <p:nvSpPr>
          <p:cNvPr id="37" name="ZoneTexte 36">
            <a:extLst>
              <a:ext uri="{FF2B5EF4-FFF2-40B4-BE49-F238E27FC236}">
                <a16:creationId xmlns="" xmlns:a16="http://schemas.microsoft.com/office/drawing/2014/main" id="{D8139E5E-E098-844C-9DDE-F4C972C92D38}"/>
              </a:ext>
            </a:extLst>
          </p:cNvPr>
          <p:cNvSpPr txBox="1"/>
          <p:nvPr/>
        </p:nvSpPr>
        <p:spPr>
          <a:xfrm>
            <a:off x="7492160" y="1740247"/>
            <a:ext cx="3503716" cy="338554"/>
          </a:xfrm>
          <a:prstGeom prst="rect">
            <a:avLst/>
          </a:prstGeom>
          <a:noFill/>
        </p:spPr>
        <p:txBody>
          <a:bodyPr wrap="none" rtlCol="0">
            <a:spAutoFit/>
          </a:bodyPr>
          <a:lstStyle/>
          <a:p>
            <a:pPr algn="ctr"/>
            <a:r>
              <a:rPr lang="fr-FR" sz="1600" dirty="0">
                <a:solidFill>
                  <a:srgbClr val="505050"/>
                </a:solidFill>
                <a:latin typeface="Aileron" charset="0"/>
                <a:ea typeface="Aileron" charset="0"/>
                <a:cs typeface="Aileron" charset="0"/>
              </a:rPr>
              <a:t>Distribution of 1401 patients by T and N</a:t>
            </a:r>
          </a:p>
        </p:txBody>
      </p:sp>
      <p:sp>
        <p:nvSpPr>
          <p:cNvPr id="33" name="Rectangle : coins arrondis 15">
            <a:extLst>
              <a:ext uri="{FF2B5EF4-FFF2-40B4-BE49-F238E27FC236}">
                <a16:creationId xmlns="" xmlns:a16="http://schemas.microsoft.com/office/drawing/2014/main" id="{A271C612-C856-F040-9349-9960F8A9BE67}"/>
              </a:ext>
            </a:extLst>
          </p:cNvPr>
          <p:cNvSpPr/>
          <p:nvPr/>
        </p:nvSpPr>
        <p:spPr>
          <a:xfrm>
            <a:off x="2859070" y="4763730"/>
            <a:ext cx="2728800" cy="720845"/>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505050"/>
                </a:solidFill>
                <a:ea typeface="Aileron" charset="0"/>
                <a:cs typeface="Aileron" charset="0"/>
              </a:rPr>
              <a:t>CAPOX</a:t>
            </a:r>
          </a:p>
          <a:p>
            <a:pPr algn="ctr"/>
            <a:r>
              <a:rPr lang="fr-FR" sz="1600" dirty="0">
                <a:solidFill>
                  <a:srgbClr val="505050"/>
                </a:solidFill>
                <a:ea typeface="Aileron" charset="0"/>
                <a:cs typeface="Aileron" charset="0"/>
              </a:rPr>
              <a:t>n=1401 (3m=702, 6m=699)</a:t>
            </a:r>
          </a:p>
        </p:txBody>
      </p:sp>
      <p:grpSp>
        <p:nvGrpSpPr>
          <p:cNvPr id="43" name="Group 42">
            <a:extLst>
              <a:ext uri="{FF2B5EF4-FFF2-40B4-BE49-F238E27FC236}">
                <a16:creationId xmlns="" xmlns:a16="http://schemas.microsoft.com/office/drawing/2014/main" id="{7FFF2D64-8A75-4442-B40C-34FF8E525C9C}"/>
              </a:ext>
            </a:extLst>
          </p:cNvPr>
          <p:cNvGrpSpPr/>
          <p:nvPr/>
        </p:nvGrpSpPr>
        <p:grpSpPr>
          <a:xfrm>
            <a:off x="2551006" y="2924944"/>
            <a:ext cx="288000" cy="2199591"/>
            <a:chOff x="2551006" y="2924944"/>
            <a:chExt cx="288000" cy="2199591"/>
          </a:xfrm>
        </p:grpSpPr>
        <p:cxnSp>
          <p:nvCxnSpPr>
            <p:cNvPr id="35" name="Straight Connector 34">
              <a:extLst>
                <a:ext uri="{FF2B5EF4-FFF2-40B4-BE49-F238E27FC236}">
                  <a16:creationId xmlns="" xmlns:a16="http://schemas.microsoft.com/office/drawing/2014/main" id="{F32256D5-963D-8046-9F9F-B573AA480FB4}"/>
                </a:ext>
              </a:extLst>
            </p:cNvPr>
            <p:cNvCxnSpPr>
              <a:cxnSpLocks/>
            </p:cNvCxnSpPr>
            <p:nvPr/>
          </p:nvCxnSpPr>
          <p:spPr>
            <a:xfrm>
              <a:off x="2556046" y="2924944"/>
              <a:ext cx="0" cy="219959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 xmlns:a16="http://schemas.microsoft.com/office/drawing/2014/main" id="{1A94BA2A-99B2-A04F-83B9-3A767FB4C43A}"/>
                </a:ext>
              </a:extLst>
            </p:cNvPr>
            <p:cNvCxnSpPr>
              <a:cxnSpLocks/>
            </p:cNvCxnSpPr>
            <p:nvPr/>
          </p:nvCxnSpPr>
          <p:spPr>
            <a:xfrm>
              <a:off x="2551006" y="5111013"/>
              <a:ext cx="288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 xmlns:a16="http://schemas.microsoft.com/office/drawing/2014/main" id="{FFBA87B0-785A-B748-8370-74176C27B6B3}"/>
                </a:ext>
              </a:extLst>
            </p:cNvPr>
            <p:cNvCxnSpPr>
              <a:cxnSpLocks/>
            </p:cNvCxnSpPr>
            <p:nvPr/>
          </p:nvCxnSpPr>
          <p:spPr>
            <a:xfrm>
              <a:off x="2551006" y="3645024"/>
              <a:ext cx="288000" cy="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9" name="Rectangle : coins arrondis 8">
            <a:extLst>
              <a:ext uri="{FF2B5EF4-FFF2-40B4-BE49-F238E27FC236}">
                <a16:creationId xmlns="" xmlns:a16="http://schemas.microsoft.com/office/drawing/2014/main" id="{D59AF0E8-20C2-D445-9EC6-FED424626D64}"/>
              </a:ext>
            </a:extLst>
          </p:cNvPr>
          <p:cNvSpPr/>
          <p:nvPr/>
        </p:nvSpPr>
        <p:spPr>
          <a:xfrm>
            <a:off x="1199457" y="2060848"/>
            <a:ext cx="2728800" cy="1323316"/>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accent1"/>
                </a:solidFill>
              </a:rPr>
              <a:t>ACHIEVE</a:t>
            </a:r>
            <a:r>
              <a:rPr lang="en-GB" dirty="0">
                <a:solidFill>
                  <a:srgbClr val="505050"/>
                </a:solidFill>
                <a:ea typeface="Aileron" charset="0"/>
                <a:cs typeface="Aileron" charset="0"/>
              </a:rPr>
              <a:t> </a:t>
            </a:r>
          </a:p>
          <a:p>
            <a:pPr algn="ctr"/>
            <a:r>
              <a:rPr lang="en-GB" sz="1600" dirty="0">
                <a:solidFill>
                  <a:srgbClr val="505050"/>
                </a:solidFill>
                <a:ea typeface="Aileron" charset="0"/>
                <a:cs typeface="Aileron" charset="0"/>
              </a:rPr>
              <a:t>(stage III colon cancer)</a:t>
            </a:r>
          </a:p>
          <a:p>
            <a:pPr algn="ctr"/>
            <a:r>
              <a:rPr lang="en-GB" sz="1600" dirty="0">
                <a:solidFill>
                  <a:srgbClr val="505050"/>
                </a:solidFill>
                <a:ea typeface="Aileron" charset="0"/>
                <a:cs typeface="Aileron" charset="0"/>
              </a:rPr>
              <a:t>n=1291 </a:t>
            </a:r>
          </a:p>
          <a:p>
            <a:pPr algn="ctr"/>
            <a:r>
              <a:rPr lang="en-GB" sz="1600" dirty="0">
                <a:solidFill>
                  <a:srgbClr val="505050"/>
                </a:solidFill>
                <a:ea typeface="Aileron" charset="0"/>
                <a:cs typeface="Aileron" charset="0"/>
              </a:rPr>
              <a:t>median F/U: 61.8</a:t>
            </a:r>
            <a:endParaRPr lang="fr-FR" sz="1600" dirty="0"/>
          </a:p>
        </p:txBody>
      </p:sp>
      <p:sp>
        <p:nvSpPr>
          <p:cNvPr id="15" name="Rectangle : coins arrondis 14">
            <a:extLst>
              <a:ext uri="{FF2B5EF4-FFF2-40B4-BE49-F238E27FC236}">
                <a16:creationId xmlns="" xmlns:a16="http://schemas.microsoft.com/office/drawing/2014/main" id="{CEB7A94F-13C3-9143-813F-EC59AC271D6C}"/>
              </a:ext>
            </a:extLst>
          </p:cNvPr>
          <p:cNvSpPr/>
          <p:nvPr/>
        </p:nvSpPr>
        <p:spPr>
          <a:xfrm>
            <a:off x="1199456" y="3860284"/>
            <a:ext cx="2728800" cy="720845"/>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505050"/>
                </a:solidFill>
                <a:ea typeface="Aileron" charset="0"/>
                <a:cs typeface="Aileron" charset="0"/>
              </a:rPr>
              <a:t>CAPOX</a:t>
            </a:r>
          </a:p>
          <a:p>
            <a:pPr algn="ctr"/>
            <a:r>
              <a:rPr lang="fr-FR" sz="1600" dirty="0">
                <a:solidFill>
                  <a:srgbClr val="505050"/>
                </a:solidFill>
                <a:ea typeface="Aileron" charset="0"/>
                <a:cs typeface="Aileron" charset="0"/>
              </a:rPr>
              <a:t>n=969 (3m=487, 6m=482)</a:t>
            </a:r>
          </a:p>
        </p:txBody>
      </p:sp>
      <p:grpSp>
        <p:nvGrpSpPr>
          <p:cNvPr id="44" name="Group 43">
            <a:extLst>
              <a:ext uri="{FF2B5EF4-FFF2-40B4-BE49-F238E27FC236}">
                <a16:creationId xmlns="" xmlns:a16="http://schemas.microsoft.com/office/drawing/2014/main" id="{C2AFE726-C069-AF46-996E-84AFBFD12A85}"/>
              </a:ext>
            </a:extLst>
          </p:cNvPr>
          <p:cNvGrpSpPr/>
          <p:nvPr/>
        </p:nvGrpSpPr>
        <p:grpSpPr>
          <a:xfrm flipH="1">
            <a:off x="5600728" y="2924944"/>
            <a:ext cx="567280" cy="2199591"/>
            <a:chOff x="2271726" y="2924944"/>
            <a:chExt cx="567280" cy="2199591"/>
          </a:xfrm>
        </p:grpSpPr>
        <p:cxnSp>
          <p:nvCxnSpPr>
            <p:cNvPr id="45" name="Straight Connector 44">
              <a:extLst>
                <a:ext uri="{FF2B5EF4-FFF2-40B4-BE49-F238E27FC236}">
                  <a16:creationId xmlns="" xmlns:a16="http://schemas.microsoft.com/office/drawing/2014/main" id="{F939C9F8-3A96-C243-89D4-C7ECBC22B5D5}"/>
                </a:ext>
              </a:extLst>
            </p:cNvPr>
            <p:cNvCxnSpPr>
              <a:cxnSpLocks/>
            </p:cNvCxnSpPr>
            <p:nvPr/>
          </p:nvCxnSpPr>
          <p:spPr>
            <a:xfrm>
              <a:off x="2556046" y="2924944"/>
              <a:ext cx="0" cy="219959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 xmlns:a16="http://schemas.microsoft.com/office/drawing/2014/main" id="{287619F5-02DE-CE4D-ABBB-FA52A3B530DB}"/>
                </a:ext>
              </a:extLst>
            </p:cNvPr>
            <p:cNvCxnSpPr>
              <a:cxnSpLocks/>
            </p:cNvCxnSpPr>
            <p:nvPr/>
          </p:nvCxnSpPr>
          <p:spPr>
            <a:xfrm>
              <a:off x="2551006" y="5111013"/>
              <a:ext cx="288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 xmlns:a16="http://schemas.microsoft.com/office/drawing/2014/main" id="{7C55210F-C2A6-0243-A684-D4610590A247}"/>
                </a:ext>
              </a:extLst>
            </p:cNvPr>
            <p:cNvCxnSpPr>
              <a:cxnSpLocks/>
            </p:cNvCxnSpPr>
            <p:nvPr/>
          </p:nvCxnSpPr>
          <p:spPr>
            <a:xfrm>
              <a:off x="2271726" y="3645024"/>
              <a:ext cx="288000" cy="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16" name="Rectangle : coins arrondis 15">
            <a:extLst>
              <a:ext uri="{FF2B5EF4-FFF2-40B4-BE49-F238E27FC236}">
                <a16:creationId xmlns="" xmlns:a16="http://schemas.microsoft.com/office/drawing/2014/main" id="{883DB0E0-E027-CA4F-A411-95D27D395064}"/>
              </a:ext>
            </a:extLst>
          </p:cNvPr>
          <p:cNvSpPr/>
          <p:nvPr/>
        </p:nvSpPr>
        <p:spPr>
          <a:xfrm>
            <a:off x="4518684" y="3860284"/>
            <a:ext cx="2728800" cy="720845"/>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b="1" dirty="0">
                <a:solidFill>
                  <a:srgbClr val="505050"/>
                </a:solidFill>
                <a:ea typeface="Aileron" charset="0"/>
                <a:cs typeface="Aileron" charset="0"/>
              </a:rPr>
              <a:t>CAPOX</a:t>
            </a:r>
          </a:p>
          <a:p>
            <a:pPr algn="ctr"/>
            <a:r>
              <a:rPr lang="fr-FR" sz="1600" dirty="0">
                <a:solidFill>
                  <a:srgbClr val="505050"/>
                </a:solidFill>
                <a:ea typeface="Aileron" charset="0"/>
                <a:cs typeface="Aileron" charset="0"/>
              </a:rPr>
              <a:t>n=432 (3m=215, 6m=217)</a:t>
            </a:r>
          </a:p>
        </p:txBody>
      </p:sp>
      <p:sp>
        <p:nvSpPr>
          <p:cNvPr id="40" name="Rectangle : coins arrondis 8">
            <a:extLst>
              <a:ext uri="{FF2B5EF4-FFF2-40B4-BE49-F238E27FC236}">
                <a16:creationId xmlns="" xmlns:a16="http://schemas.microsoft.com/office/drawing/2014/main" id="{235C1B19-42CD-0741-9DB1-1BAC7758E9D6}"/>
              </a:ext>
            </a:extLst>
          </p:cNvPr>
          <p:cNvSpPr/>
          <p:nvPr/>
        </p:nvSpPr>
        <p:spPr>
          <a:xfrm>
            <a:off x="4518684" y="2060848"/>
            <a:ext cx="2729444" cy="1323316"/>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GB" sz="2000" b="1" dirty="0">
                <a:solidFill>
                  <a:schemeClr val="accent1"/>
                </a:solidFill>
              </a:rPr>
              <a:t>ACHIEVE-2</a:t>
            </a:r>
            <a:r>
              <a:rPr lang="en-GB" dirty="0">
                <a:solidFill>
                  <a:srgbClr val="505050"/>
                </a:solidFill>
                <a:ea typeface="Aileron" charset="0"/>
                <a:cs typeface="Aileron" charset="0"/>
              </a:rPr>
              <a:t> </a:t>
            </a:r>
          </a:p>
          <a:p>
            <a:pPr algn="ctr"/>
            <a:r>
              <a:rPr lang="en-GB" sz="1600" dirty="0">
                <a:solidFill>
                  <a:srgbClr val="505050"/>
                </a:solidFill>
                <a:ea typeface="Aileron" charset="0"/>
                <a:cs typeface="Aileron" charset="0"/>
              </a:rPr>
              <a:t>(high-risk stage II colon cancer)</a:t>
            </a:r>
          </a:p>
          <a:p>
            <a:pPr algn="ctr"/>
            <a:r>
              <a:rPr lang="en-GB" sz="1600" dirty="0">
                <a:solidFill>
                  <a:srgbClr val="505050"/>
                </a:solidFill>
                <a:ea typeface="Aileron" charset="0"/>
                <a:cs typeface="Aileron" charset="0"/>
              </a:rPr>
              <a:t>n=514 </a:t>
            </a:r>
          </a:p>
          <a:p>
            <a:pPr algn="ctr"/>
            <a:r>
              <a:rPr lang="en-GB" sz="1600" dirty="0">
                <a:solidFill>
                  <a:srgbClr val="505050"/>
                </a:solidFill>
                <a:ea typeface="Aileron" charset="0"/>
                <a:cs typeface="Aileron" charset="0"/>
              </a:rPr>
              <a:t>median F/U: 36.4m</a:t>
            </a:r>
            <a:endParaRPr lang="fr-FR" sz="1600" dirty="0"/>
          </a:p>
        </p:txBody>
      </p:sp>
    </p:spTree>
    <p:extLst>
      <p:ext uri="{BB962C8B-B14F-4D97-AF65-F5344CB8AC3E}">
        <p14:creationId xmlns:p14="http://schemas.microsoft.com/office/powerpoint/2010/main" val="1665127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14</a:t>
            </a:fld>
            <a:endParaRPr lang="en-GB" dirty="0"/>
          </a:p>
        </p:txBody>
      </p:sp>
      <p:sp>
        <p:nvSpPr>
          <p:cNvPr id="3" name="Title 2"/>
          <p:cNvSpPr>
            <a:spLocks noGrp="1"/>
          </p:cNvSpPr>
          <p:nvPr>
            <p:ph type="title"/>
          </p:nvPr>
        </p:nvSpPr>
        <p:spPr/>
        <p:txBody>
          <a:bodyPr/>
          <a:lstStyle/>
          <a:p>
            <a:r>
              <a:rPr lang="en-GB"/>
              <a:t>Results: 3m and 6m CAPOX by T and N</a:t>
            </a:r>
            <a:endParaRPr lang="en-GB" noProof="0"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620184" y="6309320"/>
            <a:ext cx="10180340" cy="365125"/>
          </a:xfrm>
        </p:spPr>
        <p:txBody>
          <a:bodyPr/>
          <a:lstStyle/>
          <a:p>
            <a:r>
              <a:rPr lang="en-US" dirty="0"/>
              <a:t>3m, 3 months; 3-yr DFS, 3-year disease-free survival; 6m, 6 months; CAPOX, </a:t>
            </a:r>
            <a:r>
              <a:rPr lang="fr-CH" dirty="0" err="1"/>
              <a:t>capecitabine</a:t>
            </a:r>
            <a:r>
              <a:rPr lang="fr-CH" dirty="0"/>
              <a:t> + </a:t>
            </a:r>
            <a:r>
              <a:rPr lang="fr-CH" dirty="0" err="1"/>
              <a:t>oxaliplatin</a:t>
            </a:r>
            <a:r>
              <a:rPr lang="fr-CH" dirty="0"/>
              <a:t>; </a:t>
            </a:r>
            <a:r>
              <a:rPr lang="en-US" dirty="0"/>
              <a:t>CI, confidence interval; HR, hazard ratio</a:t>
            </a:r>
          </a:p>
        </p:txBody>
      </p:sp>
      <p:graphicFrame>
        <p:nvGraphicFramePr>
          <p:cNvPr id="7" name="Tableau 6">
            <a:extLst>
              <a:ext uri="{FF2B5EF4-FFF2-40B4-BE49-F238E27FC236}">
                <a16:creationId xmlns="" xmlns:a16="http://schemas.microsoft.com/office/drawing/2014/main" id="{33F6200E-6368-094A-97B0-855C74DF5063}"/>
              </a:ext>
            </a:extLst>
          </p:cNvPr>
          <p:cNvGraphicFramePr>
            <a:graphicFrameLocks noGrp="1"/>
          </p:cNvGraphicFramePr>
          <p:nvPr>
            <p:extLst>
              <p:ext uri="{D42A27DB-BD31-4B8C-83A1-F6EECF244321}">
                <p14:modId xmlns:p14="http://schemas.microsoft.com/office/powerpoint/2010/main" val="3304199457"/>
              </p:ext>
            </p:extLst>
          </p:nvPr>
        </p:nvGraphicFramePr>
        <p:xfrm>
          <a:off x="4439816" y="2552123"/>
          <a:ext cx="2232252" cy="1828800"/>
        </p:xfrm>
        <a:graphic>
          <a:graphicData uri="http://schemas.openxmlformats.org/drawingml/2006/table">
            <a:tbl>
              <a:tblPr firstRow="1" bandRow="1">
                <a:tableStyleId>{5C22544A-7EE6-4342-B048-85BDC9FD1C3A}</a:tableStyleId>
              </a:tblPr>
              <a:tblGrid>
                <a:gridCol w="558063">
                  <a:extLst>
                    <a:ext uri="{9D8B030D-6E8A-4147-A177-3AD203B41FA5}">
                      <a16:colId xmlns="" xmlns:a16="http://schemas.microsoft.com/office/drawing/2014/main" val="425232916"/>
                    </a:ext>
                  </a:extLst>
                </a:gridCol>
                <a:gridCol w="558063">
                  <a:extLst>
                    <a:ext uri="{9D8B030D-6E8A-4147-A177-3AD203B41FA5}">
                      <a16:colId xmlns="" xmlns:a16="http://schemas.microsoft.com/office/drawing/2014/main" val="1775296829"/>
                    </a:ext>
                  </a:extLst>
                </a:gridCol>
                <a:gridCol w="558063">
                  <a:extLst>
                    <a:ext uri="{9D8B030D-6E8A-4147-A177-3AD203B41FA5}">
                      <a16:colId xmlns="" xmlns:a16="http://schemas.microsoft.com/office/drawing/2014/main" val="2606054297"/>
                    </a:ext>
                  </a:extLst>
                </a:gridCol>
                <a:gridCol w="558063">
                  <a:extLst>
                    <a:ext uri="{9D8B030D-6E8A-4147-A177-3AD203B41FA5}">
                      <a16:colId xmlns="" xmlns:a16="http://schemas.microsoft.com/office/drawing/2014/main" val="3690120511"/>
                    </a:ext>
                  </a:extLst>
                </a:gridCol>
              </a:tblGrid>
              <a:tr h="259229">
                <a:tc>
                  <a:txBody>
                    <a:bodyPr/>
                    <a:lstStyle/>
                    <a:p>
                      <a:pPr algn="ctr"/>
                      <a:endParaRPr lang="fr-FR" dirty="0"/>
                    </a:p>
                  </a:txBody>
                  <a:tcPr anchor="ctr">
                    <a:solidFill>
                      <a:schemeClr val="accent6">
                        <a:lumMod val="40000"/>
                        <a:lumOff val="60000"/>
                      </a:schemeClr>
                    </a:solidFill>
                  </a:tcPr>
                </a:tc>
                <a:tc>
                  <a:txBody>
                    <a:bodyPr/>
                    <a:lstStyle/>
                    <a:p>
                      <a:pPr algn="ctr"/>
                      <a:r>
                        <a:rPr lang="fr-FR" dirty="0">
                          <a:solidFill>
                            <a:schemeClr val="tx1"/>
                          </a:solidFill>
                        </a:rPr>
                        <a:t>N0</a:t>
                      </a:r>
                    </a:p>
                  </a:txBody>
                  <a:tcPr anchor="ctr">
                    <a:solidFill>
                      <a:schemeClr val="accent6">
                        <a:lumMod val="40000"/>
                        <a:lumOff val="60000"/>
                      </a:schemeClr>
                    </a:solidFill>
                  </a:tcPr>
                </a:tc>
                <a:tc>
                  <a:txBody>
                    <a:bodyPr/>
                    <a:lstStyle/>
                    <a:p>
                      <a:pPr algn="ctr"/>
                      <a:r>
                        <a:rPr lang="fr-FR" dirty="0">
                          <a:solidFill>
                            <a:schemeClr val="tx1"/>
                          </a:solidFill>
                        </a:rPr>
                        <a:t>N1</a:t>
                      </a:r>
                    </a:p>
                  </a:txBody>
                  <a:tcPr anchor="ctr">
                    <a:solidFill>
                      <a:schemeClr val="accent6">
                        <a:lumMod val="40000"/>
                        <a:lumOff val="60000"/>
                      </a:schemeClr>
                    </a:solidFill>
                  </a:tcPr>
                </a:tc>
                <a:tc>
                  <a:txBody>
                    <a:bodyPr/>
                    <a:lstStyle/>
                    <a:p>
                      <a:pPr algn="ctr"/>
                      <a:r>
                        <a:rPr lang="fr-FR" b="1" dirty="0">
                          <a:solidFill>
                            <a:schemeClr val="tx1"/>
                          </a:solidFill>
                        </a:rPr>
                        <a:t>N2</a:t>
                      </a:r>
                    </a:p>
                  </a:txBody>
                  <a:tcPr anchor="ctr">
                    <a:solidFill>
                      <a:schemeClr val="accent6">
                        <a:lumMod val="40000"/>
                        <a:lumOff val="60000"/>
                      </a:schemeClr>
                    </a:solidFill>
                  </a:tcPr>
                </a:tc>
                <a:extLst>
                  <a:ext uri="{0D108BD9-81ED-4DB2-BD59-A6C34878D82A}">
                    <a16:rowId xmlns="" xmlns:a16="http://schemas.microsoft.com/office/drawing/2014/main" val="1499586664"/>
                  </a:ext>
                </a:extLst>
              </a:tr>
              <a:tr h="259229">
                <a:tc>
                  <a:txBody>
                    <a:bodyPr/>
                    <a:lstStyle/>
                    <a:p>
                      <a:pPr algn="ctr"/>
                      <a:r>
                        <a:rPr lang="fr-FR" b="0" dirty="0"/>
                        <a:t>T1</a:t>
                      </a:r>
                    </a:p>
                  </a:txBody>
                  <a:tcPr anchor="ctr">
                    <a:solidFill>
                      <a:schemeClr val="accent6">
                        <a:lumMod val="40000"/>
                        <a:lumOff val="60000"/>
                      </a:schemeClr>
                    </a:solidFill>
                  </a:tcPr>
                </a:tc>
                <a:tc>
                  <a:txBody>
                    <a:bodyPr/>
                    <a:lstStyle/>
                    <a:p>
                      <a:pPr algn="ctr"/>
                      <a:endParaRPr lang="fr-FR" b="0" dirty="0"/>
                    </a:p>
                  </a:txBody>
                  <a:tcPr anchor="ctr">
                    <a:solidFill>
                      <a:schemeClr val="accent6">
                        <a:lumMod val="40000"/>
                        <a:lumOff val="60000"/>
                      </a:schemeClr>
                    </a:solidFill>
                  </a:tcPr>
                </a:tc>
                <a:tc>
                  <a:txBody>
                    <a:bodyPr/>
                    <a:lstStyle/>
                    <a:p>
                      <a:pPr algn="ctr"/>
                      <a:r>
                        <a:rPr lang="fr-FR" b="0" dirty="0"/>
                        <a:t>56</a:t>
                      </a:r>
                    </a:p>
                  </a:txBody>
                  <a:tcPr anchor="ctr">
                    <a:solidFill>
                      <a:schemeClr val="accent6">
                        <a:lumMod val="40000"/>
                        <a:lumOff val="60000"/>
                      </a:schemeClr>
                    </a:solidFill>
                  </a:tcPr>
                </a:tc>
                <a:tc>
                  <a:txBody>
                    <a:bodyPr/>
                    <a:lstStyle/>
                    <a:p>
                      <a:pPr algn="ctr"/>
                      <a:r>
                        <a:rPr lang="fr-FR" b="0" dirty="0"/>
                        <a:t>5</a:t>
                      </a:r>
                    </a:p>
                  </a:txBody>
                  <a:tcPr anchor="ctr">
                    <a:solidFill>
                      <a:schemeClr val="accent6">
                        <a:lumMod val="40000"/>
                        <a:lumOff val="60000"/>
                      </a:schemeClr>
                    </a:solidFill>
                  </a:tcPr>
                </a:tc>
                <a:extLst>
                  <a:ext uri="{0D108BD9-81ED-4DB2-BD59-A6C34878D82A}">
                    <a16:rowId xmlns="" xmlns:a16="http://schemas.microsoft.com/office/drawing/2014/main" val="2485303440"/>
                  </a:ext>
                </a:extLst>
              </a:tr>
              <a:tr h="259229">
                <a:tc>
                  <a:txBody>
                    <a:bodyPr/>
                    <a:lstStyle/>
                    <a:p>
                      <a:pPr algn="ctr"/>
                      <a:r>
                        <a:rPr lang="fr-FR" b="0" dirty="0"/>
                        <a:t>T2</a:t>
                      </a:r>
                    </a:p>
                  </a:txBody>
                  <a:tcPr anchor="ctr">
                    <a:solidFill>
                      <a:schemeClr val="accent6">
                        <a:lumMod val="40000"/>
                        <a:lumOff val="60000"/>
                      </a:schemeClr>
                    </a:solidFill>
                  </a:tcPr>
                </a:tc>
                <a:tc>
                  <a:txBody>
                    <a:bodyPr/>
                    <a:lstStyle/>
                    <a:p>
                      <a:pPr algn="ctr"/>
                      <a:endParaRPr lang="fr-FR" b="0" dirty="0"/>
                    </a:p>
                  </a:txBody>
                  <a:tcPr anchor="ctr">
                    <a:solidFill>
                      <a:schemeClr val="accent6">
                        <a:lumMod val="40000"/>
                        <a:lumOff val="60000"/>
                      </a:schemeClr>
                    </a:solidFill>
                  </a:tcPr>
                </a:tc>
                <a:tc>
                  <a:txBody>
                    <a:bodyPr/>
                    <a:lstStyle/>
                    <a:p>
                      <a:pPr algn="ctr"/>
                      <a:r>
                        <a:rPr lang="fr-FR" b="0" dirty="0"/>
                        <a:t>84</a:t>
                      </a:r>
                    </a:p>
                  </a:txBody>
                  <a:tcPr anchor="ctr">
                    <a:solidFill>
                      <a:schemeClr val="accent6">
                        <a:lumMod val="40000"/>
                        <a:lumOff val="60000"/>
                      </a:schemeClr>
                    </a:solidFill>
                  </a:tcPr>
                </a:tc>
                <a:tc>
                  <a:txBody>
                    <a:bodyPr/>
                    <a:lstStyle/>
                    <a:p>
                      <a:pPr algn="ctr"/>
                      <a:r>
                        <a:rPr lang="fr-FR" b="0" dirty="0"/>
                        <a:t>12</a:t>
                      </a:r>
                    </a:p>
                  </a:txBody>
                  <a:tcPr anchor="ctr">
                    <a:solidFill>
                      <a:schemeClr val="accent6">
                        <a:lumMod val="40000"/>
                        <a:lumOff val="60000"/>
                      </a:schemeClr>
                    </a:solidFill>
                  </a:tcPr>
                </a:tc>
                <a:extLst>
                  <a:ext uri="{0D108BD9-81ED-4DB2-BD59-A6C34878D82A}">
                    <a16:rowId xmlns="" xmlns:a16="http://schemas.microsoft.com/office/drawing/2014/main" val="3790365287"/>
                  </a:ext>
                </a:extLst>
              </a:tr>
              <a:tr h="259229">
                <a:tc>
                  <a:txBody>
                    <a:bodyPr/>
                    <a:lstStyle/>
                    <a:p>
                      <a:pPr algn="ctr"/>
                      <a:r>
                        <a:rPr lang="fr-FR" b="0" dirty="0"/>
                        <a:t>T3</a:t>
                      </a:r>
                    </a:p>
                  </a:txBody>
                  <a:tcPr anchor="ctr">
                    <a:solidFill>
                      <a:schemeClr val="accent6">
                        <a:lumMod val="40000"/>
                        <a:lumOff val="60000"/>
                      </a:schemeClr>
                    </a:solidFill>
                  </a:tcPr>
                </a:tc>
                <a:tc>
                  <a:txBody>
                    <a:bodyPr/>
                    <a:lstStyle/>
                    <a:p>
                      <a:pPr algn="ctr"/>
                      <a:r>
                        <a:rPr lang="fr-FR" b="0" dirty="0"/>
                        <a:t>273</a:t>
                      </a:r>
                    </a:p>
                  </a:txBody>
                  <a:tcPr anchor="ctr">
                    <a:solidFill>
                      <a:schemeClr val="accent6">
                        <a:lumMod val="40000"/>
                        <a:lumOff val="60000"/>
                      </a:schemeClr>
                    </a:solidFill>
                  </a:tcPr>
                </a:tc>
                <a:tc>
                  <a:txBody>
                    <a:bodyPr/>
                    <a:lstStyle/>
                    <a:p>
                      <a:pPr algn="ctr"/>
                      <a:r>
                        <a:rPr lang="fr-FR" b="0" dirty="0"/>
                        <a:t>414</a:t>
                      </a:r>
                    </a:p>
                  </a:txBody>
                  <a:tcPr anchor="ctr">
                    <a:solidFill>
                      <a:schemeClr val="accent6">
                        <a:lumMod val="40000"/>
                        <a:lumOff val="60000"/>
                      </a:schemeClr>
                    </a:solidFill>
                  </a:tcPr>
                </a:tc>
                <a:tc>
                  <a:txBody>
                    <a:bodyPr/>
                    <a:lstStyle/>
                    <a:p>
                      <a:pPr algn="ctr"/>
                      <a:r>
                        <a:rPr lang="fr-FR" b="0" dirty="0"/>
                        <a:t>134</a:t>
                      </a:r>
                    </a:p>
                  </a:txBody>
                  <a:tcPr anchor="ctr">
                    <a:solidFill>
                      <a:schemeClr val="accent6">
                        <a:lumMod val="40000"/>
                        <a:lumOff val="60000"/>
                      </a:schemeClr>
                    </a:solidFill>
                  </a:tcPr>
                </a:tc>
                <a:extLst>
                  <a:ext uri="{0D108BD9-81ED-4DB2-BD59-A6C34878D82A}">
                    <a16:rowId xmlns="" xmlns:a16="http://schemas.microsoft.com/office/drawing/2014/main" val="642647332"/>
                  </a:ext>
                </a:extLst>
              </a:tr>
              <a:tr h="259229">
                <a:tc>
                  <a:txBody>
                    <a:bodyPr/>
                    <a:lstStyle/>
                    <a:p>
                      <a:pPr algn="ctr"/>
                      <a:r>
                        <a:rPr lang="fr-FR" b="0" dirty="0"/>
                        <a:t>T4</a:t>
                      </a:r>
                    </a:p>
                  </a:txBody>
                  <a:tcPr anchor="ctr">
                    <a:solidFill>
                      <a:schemeClr val="accent6">
                        <a:lumMod val="40000"/>
                        <a:lumOff val="60000"/>
                      </a:schemeClr>
                    </a:solidFill>
                  </a:tcPr>
                </a:tc>
                <a:tc>
                  <a:txBody>
                    <a:bodyPr/>
                    <a:lstStyle/>
                    <a:p>
                      <a:pPr algn="ctr"/>
                      <a:r>
                        <a:rPr lang="fr-FR" b="0" dirty="0"/>
                        <a:t>159</a:t>
                      </a:r>
                    </a:p>
                  </a:txBody>
                  <a:tcPr anchor="ctr">
                    <a:solidFill>
                      <a:schemeClr val="accent6">
                        <a:lumMod val="40000"/>
                        <a:lumOff val="60000"/>
                      </a:schemeClr>
                    </a:solidFill>
                  </a:tcPr>
                </a:tc>
                <a:tc>
                  <a:txBody>
                    <a:bodyPr/>
                    <a:lstStyle/>
                    <a:p>
                      <a:pPr algn="ctr"/>
                      <a:r>
                        <a:rPr lang="fr-FR" b="0" dirty="0"/>
                        <a:t>172</a:t>
                      </a:r>
                    </a:p>
                  </a:txBody>
                  <a:tcPr anchor="ctr">
                    <a:solidFill>
                      <a:schemeClr val="accent6">
                        <a:lumMod val="40000"/>
                        <a:lumOff val="60000"/>
                      </a:schemeClr>
                    </a:solidFill>
                  </a:tcPr>
                </a:tc>
                <a:tc>
                  <a:txBody>
                    <a:bodyPr/>
                    <a:lstStyle/>
                    <a:p>
                      <a:pPr algn="ctr"/>
                      <a:r>
                        <a:rPr lang="fr-FR" b="0" dirty="0"/>
                        <a:t>92</a:t>
                      </a:r>
                    </a:p>
                  </a:txBody>
                  <a:tcPr anchor="ctr">
                    <a:solidFill>
                      <a:schemeClr val="accent6">
                        <a:lumMod val="40000"/>
                        <a:lumOff val="60000"/>
                      </a:schemeClr>
                    </a:solidFill>
                  </a:tcPr>
                </a:tc>
                <a:extLst>
                  <a:ext uri="{0D108BD9-81ED-4DB2-BD59-A6C34878D82A}">
                    <a16:rowId xmlns="" xmlns:a16="http://schemas.microsoft.com/office/drawing/2014/main" val="3677723270"/>
                  </a:ext>
                </a:extLst>
              </a:tr>
            </a:tbl>
          </a:graphicData>
        </a:graphic>
      </p:graphicFrame>
      <p:graphicFrame>
        <p:nvGraphicFramePr>
          <p:cNvPr id="8" name="Tableau 7">
            <a:extLst>
              <a:ext uri="{FF2B5EF4-FFF2-40B4-BE49-F238E27FC236}">
                <a16:creationId xmlns="" xmlns:a16="http://schemas.microsoft.com/office/drawing/2014/main" id="{1FFFB599-5228-2B45-85B5-7D52C8A86FB1}"/>
              </a:ext>
            </a:extLst>
          </p:cNvPr>
          <p:cNvGraphicFramePr>
            <a:graphicFrameLocks noGrp="1"/>
          </p:cNvGraphicFramePr>
          <p:nvPr>
            <p:extLst>
              <p:ext uri="{D42A27DB-BD31-4B8C-83A1-F6EECF244321}">
                <p14:modId xmlns:p14="http://schemas.microsoft.com/office/powerpoint/2010/main" val="3201840705"/>
              </p:ext>
            </p:extLst>
          </p:nvPr>
        </p:nvGraphicFramePr>
        <p:xfrm>
          <a:off x="7248129" y="1231237"/>
          <a:ext cx="3192015" cy="914400"/>
        </p:xfrm>
        <a:graphic>
          <a:graphicData uri="http://schemas.openxmlformats.org/drawingml/2006/table">
            <a:tbl>
              <a:tblPr firstRow="1" bandRow="1">
                <a:tableStyleId>{5C22544A-7EE6-4342-B048-85BDC9FD1C3A}</a:tableStyleId>
              </a:tblPr>
              <a:tblGrid>
                <a:gridCol w="876200">
                  <a:extLst>
                    <a:ext uri="{9D8B030D-6E8A-4147-A177-3AD203B41FA5}">
                      <a16:colId xmlns="" xmlns:a16="http://schemas.microsoft.com/office/drawing/2014/main" val="3594378416"/>
                    </a:ext>
                  </a:extLst>
                </a:gridCol>
                <a:gridCol w="864096">
                  <a:extLst>
                    <a:ext uri="{9D8B030D-6E8A-4147-A177-3AD203B41FA5}">
                      <a16:colId xmlns="" xmlns:a16="http://schemas.microsoft.com/office/drawing/2014/main" val="3211924053"/>
                    </a:ext>
                  </a:extLst>
                </a:gridCol>
                <a:gridCol w="1451719">
                  <a:extLst>
                    <a:ext uri="{9D8B030D-6E8A-4147-A177-3AD203B41FA5}">
                      <a16:colId xmlns="" xmlns:a16="http://schemas.microsoft.com/office/drawing/2014/main" val="3273793409"/>
                    </a:ext>
                  </a:extLst>
                </a:gridCol>
              </a:tblGrid>
              <a:tr h="0">
                <a:tc>
                  <a:txBody>
                    <a:bodyPr/>
                    <a:lstStyle/>
                    <a:p>
                      <a:pPr algn="ctr"/>
                      <a:r>
                        <a:rPr lang="fr-FR" sz="1400" dirty="0"/>
                        <a:t>Duration </a:t>
                      </a:r>
                    </a:p>
                  </a:txBody>
                  <a:tcPr/>
                </a:tc>
                <a:tc>
                  <a:txBody>
                    <a:bodyPr/>
                    <a:lstStyle/>
                    <a:p>
                      <a:pPr algn="ctr"/>
                      <a:r>
                        <a:rPr lang="fr-FR" sz="1400" dirty="0"/>
                        <a:t>3-yr DFS</a:t>
                      </a:r>
                    </a:p>
                  </a:txBody>
                  <a:tcPr/>
                </a:tc>
                <a:tc>
                  <a:txBody>
                    <a:bodyPr/>
                    <a:lstStyle/>
                    <a:p>
                      <a:pPr algn="ctr"/>
                      <a:r>
                        <a:rPr lang="fr-FR" sz="1400" dirty="0"/>
                        <a:t>HR (95% CI)</a:t>
                      </a:r>
                    </a:p>
                  </a:txBody>
                  <a:tcPr/>
                </a:tc>
                <a:extLst>
                  <a:ext uri="{0D108BD9-81ED-4DB2-BD59-A6C34878D82A}">
                    <a16:rowId xmlns="" xmlns:a16="http://schemas.microsoft.com/office/drawing/2014/main" val="2316951740"/>
                  </a:ext>
                </a:extLst>
              </a:tr>
              <a:tr h="0">
                <a:tc>
                  <a:txBody>
                    <a:bodyPr/>
                    <a:lstStyle/>
                    <a:p>
                      <a:pPr algn="ctr"/>
                      <a:r>
                        <a:rPr lang="fr-FR" sz="1400" b="1" dirty="0">
                          <a:solidFill>
                            <a:schemeClr val="accent1"/>
                          </a:solidFill>
                        </a:rPr>
                        <a:t>3m</a:t>
                      </a:r>
                    </a:p>
                  </a:txBody>
                  <a:tcPr/>
                </a:tc>
                <a:tc>
                  <a:txBody>
                    <a:bodyPr/>
                    <a:lstStyle/>
                    <a:p>
                      <a:pPr algn="ctr"/>
                      <a:r>
                        <a:rPr lang="fr-FR" sz="1400" b="1" dirty="0">
                          <a:solidFill>
                            <a:schemeClr val="accent1"/>
                          </a:solidFill>
                        </a:rPr>
                        <a:t>75.8%</a:t>
                      </a:r>
                    </a:p>
                  </a:txBody>
                  <a:tcPr/>
                </a:tc>
                <a:tc>
                  <a:txBody>
                    <a:bodyPr/>
                    <a:lstStyle/>
                    <a:p>
                      <a:pPr algn="ctr"/>
                      <a:r>
                        <a:rPr lang="fr-FR" sz="1400" dirty="0"/>
                        <a:t>0.88 (0.50–1.56)</a:t>
                      </a:r>
                    </a:p>
                  </a:txBody>
                  <a:tcPr/>
                </a:tc>
                <a:extLst>
                  <a:ext uri="{0D108BD9-81ED-4DB2-BD59-A6C34878D82A}">
                    <a16:rowId xmlns="" xmlns:a16="http://schemas.microsoft.com/office/drawing/2014/main" val="2564259252"/>
                  </a:ext>
                </a:extLst>
              </a:tr>
              <a:tr h="0">
                <a:tc>
                  <a:txBody>
                    <a:bodyPr/>
                    <a:lstStyle/>
                    <a:p>
                      <a:pPr algn="ctr"/>
                      <a:r>
                        <a:rPr lang="fr-FR" sz="1400" dirty="0"/>
                        <a:t>6m</a:t>
                      </a:r>
                    </a:p>
                  </a:txBody>
                  <a:tcPr/>
                </a:tc>
                <a:tc>
                  <a:txBody>
                    <a:bodyPr/>
                    <a:lstStyle/>
                    <a:p>
                      <a:pPr algn="ctr"/>
                      <a:r>
                        <a:rPr lang="fr-FR" sz="1400" dirty="0"/>
                        <a:t>71.0%</a:t>
                      </a:r>
                    </a:p>
                  </a:txBody>
                  <a:tcPr/>
                </a:tc>
                <a:tc>
                  <a:txBody>
                    <a:bodyPr/>
                    <a:lstStyle/>
                    <a:p>
                      <a:pPr algn="ctr"/>
                      <a:r>
                        <a:rPr lang="fr-FR" sz="1400" dirty="0"/>
                        <a:t>1.00</a:t>
                      </a:r>
                    </a:p>
                  </a:txBody>
                  <a:tcPr/>
                </a:tc>
                <a:extLst>
                  <a:ext uri="{0D108BD9-81ED-4DB2-BD59-A6C34878D82A}">
                    <a16:rowId xmlns="" xmlns:a16="http://schemas.microsoft.com/office/drawing/2014/main" val="62474048"/>
                  </a:ext>
                </a:extLst>
              </a:tr>
            </a:tbl>
          </a:graphicData>
        </a:graphic>
      </p:graphicFrame>
      <p:sp>
        <p:nvSpPr>
          <p:cNvPr id="9" name="Rectangle 8">
            <a:extLst>
              <a:ext uri="{FF2B5EF4-FFF2-40B4-BE49-F238E27FC236}">
                <a16:creationId xmlns="" xmlns:a16="http://schemas.microsoft.com/office/drawing/2014/main" id="{50A217CD-B6B1-B441-884A-0EFDA2D260CB}"/>
              </a:ext>
            </a:extLst>
          </p:cNvPr>
          <p:cNvSpPr/>
          <p:nvPr/>
        </p:nvSpPr>
        <p:spPr>
          <a:xfrm>
            <a:off x="6096004" y="2899616"/>
            <a:ext cx="612073" cy="1062380"/>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graphicFrame>
        <p:nvGraphicFramePr>
          <p:cNvPr id="14" name="Tableau 13">
            <a:extLst>
              <a:ext uri="{FF2B5EF4-FFF2-40B4-BE49-F238E27FC236}">
                <a16:creationId xmlns="" xmlns:a16="http://schemas.microsoft.com/office/drawing/2014/main" id="{C5A1669E-C7F5-1346-BC3C-D018ECDE86A5}"/>
              </a:ext>
            </a:extLst>
          </p:cNvPr>
          <p:cNvGraphicFramePr>
            <a:graphicFrameLocks noGrp="1"/>
          </p:cNvGraphicFramePr>
          <p:nvPr>
            <p:extLst>
              <p:ext uri="{D42A27DB-BD31-4B8C-83A1-F6EECF244321}">
                <p14:modId xmlns:p14="http://schemas.microsoft.com/office/powerpoint/2010/main" val="2126089465"/>
              </p:ext>
            </p:extLst>
          </p:nvPr>
        </p:nvGraphicFramePr>
        <p:xfrm>
          <a:off x="1751859" y="5106888"/>
          <a:ext cx="3192015" cy="914400"/>
        </p:xfrm>
        <a:graphic>
          <a:graphicData uri="http://schemas.openxmlformats.org/drawingml/2006/table">
            <a:tbl>
              <a:tblPr firstRow="1" bandRow="1">
                <a:tableStyleId>{5C22544A-7EE6-4342-B048-85BDC9FD1C3A}</a:tableStyleId>
              </a:tblPr>
              <a:tblGrid>
                <a:gridCol w="876200">
                  <a:extLst>
                    <a:ext uri="{9D8B030D-6E8A-4147-A177-3AD203B41FA5}">
                      <a16:colId xmlns="" xmlns:a16="http://schemas.microsoft.com/office/drawing/2014/main" val="3594378416"/>
                    </a:ext>
                  </a:extLst>
                </a:gridCol>
                <a:gridCol w="864096">
                  <a:extLst>
                    <a:ext uri="{9D8B030D-6E8A-4147-A177-3AD203B41FA5}">
                      <a16:colId xmlns="" xmlns:a16="http://schemas.microsoft.com/office/drawing/2014/main" val="3211924053"/>
                    </a:ext>
                  </a:extLst>
                </a:gridCol>
                <a:gridCol w="1451719">
                  <a:extLst>
                    <a:ext uri="{9D8B030D-6E8A-4147-A177-3AD203B41FA5}">
                      <a16:colId xmlns="" xmlns:a16="http://schemas.microsoft.com/office/drawing/2014/main" val="3273793409"/>
                    </a:ext>
                  </a:extLst>
                </a:gridCol>
              </a:tblGrid>
              <a:tr h="0">
                <a:tc>
                  <a:txBody>
                    <a:bodyPr/>
                    <a:lstStyle/>
                    <a:p>
                      <a:pPr algn="ctr"/>
                      <a:r>
                        <a:rPr lang="fr-FR" sz="1400" dirty="0"/>
                        <a:t>Duration </a:t>
                      </a:r>
                    </a:p>
                  </a:txBody>
                  <a:tcPr/>
                </a:tc>
                <a:tc>
                  <a:txBody>
                    <a:bodyPr/>
                    <a:lstStyle/>
                    <a:p>
                      <a:pPr algn="ctr"/>
                      <a:r>
                        <a:rPr lang="fr-FR" sz="1400" dirty="0"/>
                        <a:t>3-yr DFS</a:t>
                      </a:r>
                    </a:p>
                  </a:txBody>
                  <a:tcPr/>
                </a:tc>
                <a:tc>
                  <a:txBody>
                    <a:bodyPr/>
                    <a:lstStyle/>
                    <a:p>
                      <a:pPr algn="ctr"/>
                      <a:r>
                        <a:rPr lang="fr-FR" sz="1400" dirty="0"/>
                        <a:t>HR (95% CI)</a:t>
                      </a:r>
                    </a:p>
                  </a:txBody>
                  <a:tcPr/>
                </a:tc>
                <a:extLst>
                  <a:ext uri="{0D108BD9-81ED-4DB2-BD59-A6C34878D82A}">
                    <a16:rowId xmlns="" xmlns:a16="http://schemas.microsoft.com/office/drawing/2014/main" val="2316951740"/>
                  </a:ext>
                </a:extLst>
              </a:tr>
              <a:tr h="0">
                <a:tc>
                  <a:txBody>
                    <a:bodyPr/>
                    <a:lstStyle/>
                    <a:p>
                      <a:pPr algn="ctr"/>
                      <a:r>
                        <a:rPr lang="fr-FR" sz="1400" dirty="0"/>
                        <a:t>3m</a:t>
                      </a:r>
                    </a:p>
                  </a:txBody>
                  <a:tcPr/>
                </a:tc>
                <a:tc>
                  <a:txBody>
                    <a:bodyPr/>
                    <a:lstStyle/>
                    <a:p>
                      <a:pPr algn="ctr"/>
                      <a:r>
                        <a:rPr lang="fr-FR" sz="1400" dirty="0"/>
                        <a:t>75.7%</a:t>
                      </a:r>
                    </a:p>
                  </a:txBody>
                  <a:tcPr/>
                </a:tc>
                <a:tc>
                  <a:txBody>
                    <a:bodyPr/>
                    <a:lstStyle/>
                    <a:p>
                      <a:pPr algn="ctr"/>
                      <a:r>
                        <a:rPr lang="fr-FR" sz="1400" dirty="0"/>
                        <a:t>1.32 (0.66–2.63)</a:t>
                      </a:r>
                    </a:p>
                  </a:txBody>
                  <a:tcPr/>
                </a:tc>
                <a:extLst>
                  <a:ext uri="{0D108BD9-81ED-4DB2-BD59-A6C34878D82A}">
                    <a16:rowId xmlns="" xmlns:a16="http://schemas.microsoft.com/office/drawing/2014/main" val="2564259252"/>
                  </a:ext>
                </a:extLst>
              </a:tr>
              <a:tr h="0">
                <a:tc>
                  <a:txBody>
                    <a:bodyPr/>
                    <a:lstStyle/>
                    <a:p>
                      <a:pPr algn="ctr"/>
                      <a:r>
                        <a:rPr lang="fr-FR" sz="1400" dirty="0"/>
                        <a:t>6m</a:t>
                      </a:r>
                    </a:p>
                  </a:txBody>
                  <a:tcPr/>
                </a:tc>
                <a:tc>
                  <a:txBody>
                    <a:bodyPr/>
                    <a:lstStyle/>
                    <a:p>
                      <a:pPr algn="ctr"/>
                      <a:r>
                        <a:rPr lang="fr-FR" sz="1400" dirty="0"/>
                        <a:t>80.6%</a:t>
                      </a:r>
                    </a:p>
                  </a:txBody>
                  <a:tcPr/>
                </a:tc>
                <a:tc>
                  <a:txBody>
                    <a:bodyPr/>
                    <a:lstStyle/>
                    <a:p>
                      <a:pPr algn="ctr"/>
                      <a:r>
                        <a:rPr lang="fr-FR" sz="1400" dirty="0"/>
                        <a:t>1.00</a:t>
                      </a:r>
                    </a:p>
                  </a:txBody>
                  <a:tcPr/>
                </a:tc>
                <a:extLst>
                  <a:ext uri="{0D108BD9-81ED-4DB2-BD59-A6C34878D82A}">
                    <a16:rowId xmlns="" xmlns:a16="http://schemas.microsoft.com/office/drawing/2014/main" val="62474048"/>
                  </a:ext>
                </a:extLst>
              </a:tr>
            </a:tbl>
          </a:graphicData>
        </a:graphic>
      </p:graphicFrame>
      <p:graphicFrame>
        <p:nvGraphicFramePr>
          <p:cNvPr id="15" name="Tableau 14">
            <a:extLst>
              <a:ext uri="{FF2B5EF4-FFF2-40B4-BE49-F238E27FC236}">
                <a16:creationId xmlns="" xmlns:a16="http://schemas.microsoft.com/office/drawing/2014/main" id="{EC265DF3-055E-EC4B-898E-7B8DA9A1DCCB}"/>
              </a:ext>
            </a:extLst>
          </p:cNvPr>
          <p:cNvGraphicFramePr>
            <a:graphicFrameLocks noGrp="1"/>
          </p:cNvGraphicFramePr>
          <p:nvPr>
            <p:extLst>
              <p:ext uri="{D42A27DB-BD31-4B8C-83A1-F6EECF244321}">
                <p14:modId xmlns:p14="http://schemas.microsoft.com/office/powerpoint/2010/main" val="3156833045"/>
              </p:ext>
            </p:extLst>
          </p:nvPr>
        </p:nvGraphicFramePr>
        <p:xfrm>
          <a:off x="7248129" y="5106888"/>
          <a:ext cx="3192015" cy="914400"/>
        </p:xfrm>
        <a:graphic>
          <a:graphicData uri="http://schemas.openxmlformats.org/drawingml/2006/table">
            <a:tbl>
              <a:tblPr firstRow="1" bandRow="1">
                <a:tableStyleId>{5C22544A-7EE6-4342-B048-85BDC9FD1C3A}</a:tableStyleId>
              </a:tblPr>
              <a:tblGrid>
                <a:gridCol w="876200">
                  <a:extLst>
                    <a:ext uri="{9D8B030D-6E8A-4147-A177-3AD203B41FA5}">
                      <a16:colId xmlns="" xmlns:a16="http://schemas.microsoft.com/office/drawing/2014/main" val="3594378416"/>
                    </a:ext>
                  </a:extLst>
                </a:gridCol>
                <a:gridCol w="864096">
                  <a:extLst>
                    <a:ext uri="{9D8B030D-6E8A-4147-A177-3AD203B41FA5}">
                      <a16:colId xmlns="" xmlns:a16="http://schemas.microsoft.com/office/drawing/2014/main" val="3211924053"/>
                    </a:ext>
                  </a:extLst>
                </a:gridCol>
                <a:gridCol w="1451719">
                  <a:extLst>
                    <a:ext uri="{9D8B030D-6E8A-4147-A177-3AD203B41FA5}">
                      <a16:colId xmlns="" xmlns:a16="http://schemas.microsoft.com/office/drawing/2014/main" val="3273793409"/>
                    </a:ext>
                  </a:extLst>
                </a:gridCol>
              </a:tblGrid>
              <a:tr h="0">
                <a:tc>
                  <a:txBody>
                    <a:bodyPr/>
                    <a:lstStyle/>
                    <a:p>
                      <a:pPr algn="ctr"/>
                      <a:r>
                        <a:rPr lang="fr-FR" sz="1400" dirty="0"/>
                        <a:t>Duration </a:t>
                      </a:r>
                    </a:p>
                  </a:txBody>
                  <a:tcPr/>
                </a:tc>
                <a:tc>
                  <a:txBody>
                    <a:bodyPr/>
                    <a:lstStyle/>
                    <a:p>
                      <a:pPr algn="ctr"/>
                      <a:r>
                        <a:rPr lang="fr-FR" sz="1400" dirty="0"/>
                        <a:t>3-yr DFS</a:t>
                      </a:r>
                    </a:p>
                  </a:txBody>
                  <a:tcPr/>
                </a:tc>
                <a:tc>
                  <a:txBody>
                    <a:bodyPr/>
                    <a:lstStyle/>
                    <a:p>
                      <a:pPr algn="ctr"/>
                      <a:r>
                        <a:rPr lang="fr-FR" sz="1400" dirty="0"/>
                        <a:t>HR (95% CI)</a:t>
                      </a:r>
                    </a:p>
                  </a:txBody>
                  <a:tcPr/>
                </a:tc>
                <a:extLst>
                  <a:ext uri="{0D108BD9-81ED-4DB2-BD59-A6C34878D82A}">
                    <a16:rowId xmlns="" xmlns:a16="http://schemas.microsoft.com/office/drawing/2014/main" val="2316951740"/>
                  </a:ext>
                </a:extLst>
              </a:tr>
              <a:tr h="0">
                <a:tc>
                  <a:txBody>
                    <a:bodyPr/>
                    <a:lstStyle/>
                    <a:p>
                      <a:pPr algn="ctr"/>
                      <a:r>
                        <a:rPr lang="fr-FR" sz="1400" dirty="0"/>
                        <a:t>3m</a:t>
                      </a:r>
                    </a:p>
                  </a:txBody>
                  <a:tcPr/>
                </a:tc>
                <a:tc>
                  <a:txBody>
                    <a:bodyPr/>
                    <a:lstStyle/>
                    <a:p>
                      <a:pPr algn="ctr"/>
                      <a:r>
                        <a:rPr lang="fr-FR" sz="1400" dirty="0"/>
                        <a:t>61.9%</a:t>
                      </a:r>
                    </a:p>
                  </a:txBody>
                  <a:tcPr/>
                </a:tc>
                <a:tc>
                  <a:txBody>
                    <a:bodyPr/>
                    <a:lstStyle/>
                    <a:p>
                      <a:pPr algn="ctr"/>
                      <a:r>
                        <a:rPr lang="fr-FR" sz="1400" dirty="0"/>
                        <a:t>1.15 (0.79–1.70)</a:t>
                      </a:r>
                    </a:p>
                  </a:txBody>
                  <a:tcPr/>
                </a:tc>
                <a:extLst>
                  <a:ext uri="{0D108BD9-81ED-4DB2-BD59-A6C34878D82A}">
                    <a16:rowId xmlns="" xmlns:a16="http://schemas.microsoft.com/office/drawing/2014/main" val="2564259252"/>
                  </a:ext>
                </a:extLst>
              </a:tr>
              <a:tr h="0">
                <a:tc>
                  <a:txBody>
                    <a:bodyPr/>
                    <a:lstStyle/>
                    <a:p>
                      <a:pPr algn="ctr"/>
                      <a:r>
                        <a:rPr lang="fr-FR" sz="1400" dirty="0"/>
                        <a:t>6m</a:t>
                      </a:r>
                    </a:p>
                  </a:txBody>
                  <a:tcPr/>
                </a:tc>
                <a:tc>
                  <a:txBody>
                    <a:bodyPr/>
                    <a:lstStyle/>
                    <a:p>
                      <a:pPr algn="ctr"/>
                      <a:r>
                        <a:rPr lang="fr-FR" sz="1400" dirty="0"/>
                        <a:t>68.1%</a:t>
                      </a:r>
                    </a:p>
                  </a:txBody>
                  <a:tcPr/>
                </a:tc>
                <a:tc>
                  <a:txBody>
                    <a:bodyPr/>
                    <a:lstStyle/>
                    <a:p>
                      <a:pPr algn="ctr"/>
                      <a:r>
                        <a:rPr lang="fr-FR" sz="1400" dirty="0"/>
                        <a:t>1.00</a:t>
                      </a:r>
                    </a:p>
                  </a:txBody>
                  <a:tcPr/>
                </a:tc>
                <a:extLst>
                  <a:ext uri="{0D108BD9-81ED-4DB2-BD59-A6C34878D82A}">
                    <a16:rowId xmlns="" xmlns:a16="http://schemas.microsoft.com/office/drawing/2014/main" val="62474048"/>
                  </a:ext>
                </a:extLst>
              </a:tr>
            </a:tbl>
          </a:graphicData>
        </a:graphic>
      </p:graphicFrame>
      <p:sp>
        <p:nvSpPr>
          <p:cNvPr id="16" name="Rectangle 15">
            <a:extLst>
              <a:ext uri="{FF2B5EF4-FFF2-40B4-BE49-F238E27FC236}">
                <a16:creationId xmlns="" xmlns:a16="http://schemas.microsoft.com/office/drawing/2014/main" id="{5947C9A8-7238-DA41-87E1-BC5A36CBE568}"/>
              </a:ext>
            </a:extLst>
          </p:cNvPr>
          <p:cNvSpPr/>
          <p:nvPr/>
        </p:nvSpPr>
        <p:spPr>
          <a:xfrm>
            <a:off x="4979878" y="4019921"/>
            <a:ext cx="540054" cy="334145"/>
          </a:xfrm>
          <a:prstGeom prst="rect">
            <a:avLst/>
          </a:prstGeom>
          <a:noFill/>
          <a:ln w="571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7" name="Rectangle 16">
            <a:extLst>
              <a:ext uri="{FF2B5EF4-FFF2-40B4-BE49-F238E27FC236}">
                <a16:creationId xmlns="" xmlns:a16="http://schemas.microsoft.com/office/drawing/2014/main" id="{A1994DD7-6558-3847-B569-66FC1A22DA11}"/>
              </a:ext>
            </a:extLst>
          </p:cNvPr>
          <p:cNvSpPr/>
          <p:nvPr/>
        </p:nvSpPr>
        <p:spPr>
          <a:xfrm>
            <a:off x="5555941" y="4039742"/>
            <a:ext cx="1080119" cy="309782"/>
          </a:xfrm>
          <a:prstGeom prst="rect">
            <a:avLst/>
          </a:prstGeom>
          <a:noFill/>
          <a:ln w="57150">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4" name="Rectangle 23">
            <a:extLst>
              <a:ext uri="{FF2B5EF4-FFF2-40B4-BE49-F238E27FC236}">
                <a16:creationId xmlns="" xmlns:a16="http://schemas.microsoft.com/office/drawing/2014/main" id="{4C86935B-1864-1E40-925C-8E85D7BB3DDD}"/>
              </a:ext>
            </a:extLst>
          </p:cNvPr>
          <p:cNvSpPr/>
          <p:nvPr/>
        </p:nvSpPr>
        <p:spPr>
          <a:xfrm>
            <a:off x="4979877" y="3649216"/>
            <a:ext cx="576064" cy="312780"/>
          </a:xfrm>
          <a:prstGeom prst="rect">
            <a:avLst/>
          </a:prstGeom>
          <a:noFill/>
          <a:ln w="571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graphicFrame>
        <p:nvGraphicFramePr>
          <p:cNvPr id="25" name="Tableau 24">
            <a:extLst>
              <a:ext uri="{FF2B5EF4-FFF2-40B4-BE49-F238E27FC236}">
                <a16:creationId xmlns="" xmlns:a16="http://schemas.microsoft.com/office/drawing/2014/main" id="{506940E3-8869-8A49-856F-D0F2637A652B}"/>
              </a:ext>
            </a:extLst>
          </p:cNvPr>
          <p:cNvGraphicFramePr>
            <a:graphicFrameLocks noGrp="1"/>
          </p:cNvGraphicFramePr>
          <p:nvPr>
            <p:extLst>
              <p:ext uri="{D42A27DB-BD31-4B8C-83A1-F6EECF244321}">
                <p14:modId xmlns:p14="http://schemas.microsoft.com/office/powerpoint/2010/main" val="2304211533"/>
              </p:ext>
            </p:extLst>
          </p:nvPr>
        </p:nvGraphicFramePr>
        <p:xfrm>
          <a:off x="1751859" y="1231237"/>
          <a:ext cx="3192015" cy="914400"/>
        </p:xfrm>
        <a:graphic>
          <a:graphicData uri="http://schemas.openxmlformats.org/drawingml/2006/table">
            <a:tbl>
              <a:tblPr firstRow="1" bandRow="1">
                <a:tableStyleId>{5C22544A-7EE6-4342-B048-85BDC9FD1C3A}</a:tableStyleId>
              </a:tblPr>
              <a:tblGrid>
                <a:gridCol w="876200">
                  <a:extLst>
                    <a:ext uri="{9D8B030D-6E8A-4147-A177-3AD203B41FA5}">
                      <a16:colId xmlns="" xmlns:a16="http://schemas.microsoft.com/office/drawing/2014/main" val="3594378416"/>
                    </a:ext>
                  </a:extLst>
                </a:gridCol>
                <a:gridCol w="864096">
                  <a:extLst>
                    <a:ext uri="{9D8B030D-6E8A-4147-A177-3AD203B41FA5}">
                      <a16:colId xmlns="" xmlns:a16="http://schemas.microsoft.com/office/drawing/2014/main" val="3211924053"/>
                    </a:ext>
                  </a:extLst>
                </a:gridCol>
                <a:gridCol w="1451719">
                  <a:extLst>
                    <a:ext uri="{9D8B030D-6E8A-4147-A177-3AD203B41FA5}">
                      <a16:colId xmlns="" xmlns:a16="http://schemas.microsoft.com/office/drawing/2014/main" val="3273793409"/>
                    </a:ext>
                  </a:extLst>
                </a:gridCol>
              </a:tblGrid>
              <a:tr h="0">
                <a:tc>
                  <a:txBody>
                    <a:bodyPr/>
                    <a:lstStyle/>
                    <a:p>
                      <a:pPr algn="ctr"/>
                      <a:r>
                        <a:rPr lang="fr-FR" sz="1400" dirty="0"/>
                        <a:t>Duration </a:t>
                      </a:r>
                    </a:p>
                  </a:txBody>
                  <a:tcPr/>
                </a:tc>
                <a:tc>
                  <a:txBody>
                    <a:bodyPr/>
                    <a:lstStyle/>
                    <a:p>
                      <a:pPr algn="ctr"/>
                      <a:r>
                        <a:rPr lang="fr-FR" sz="1400" dirty="0"/>
                        <a:t>3-yr DFS</a:t>
                      </a:r>
                    </a:p>
                  </a:txBody>
                  <a:tcPr/>
                </a:tc>
                <a:tc>
                  <a:txBody>
                    <a:bodyPr/>
                    <a:lstStyle/>
                    <a:p>
                      <a:pPr algn="ctr"/>
                      <a:r>
                        <a:rPr lang="fr-FR" sz="1400" dirty="0"/>
                        <a:t>HR (95% CI)</a:t>
                      </a:r>
                    </a:p>
                  </a:txBody>
                  <a:tcPr/>
                </a:tc>
                <a:extLst>
                  <a:ext uri="{0D108BD9-81ED-4DB2-BD59-A6C34878D82A}">
                    <a16:rowId xmlns="" xmlns:a16="http://schemas.microsoft.com/office/drawing/2014/main" val="2316951740"/>
                  </a:ext>
                </a:extLst>
              </a:tr>
              <a:tr h="0">
                <a:tc>
                  <a:txBody>
                    <a:bodyPr/>
                    <a:lstStyle/>
                    <a:p>
                      <a:pPr algn="ctr"/>
                      <a:r>
                        <a:rPr lang="fr-FR" sz="1400" b="1" dirty="0">
                          <a:solidFill>
                            <a:schemeClr val="accent1"/>
                          </a:solidFill>
                        </a:rPr>
                        <a:t>3m</a:t>
                      </a:r>
                    </a:p>
                  </a:txBody>
                  <a:tcPr/>
                </a:tc>
                <a:tc>
                  <a:txBody>
                    <a:bodyPr/>
                    <a:lstStyle/>
                    <a:p>
                      <a:pPr algn="ctr"/>
                      <a:r>
                        <a:rPr lang="fr-FR" sz="1400" b="1" dirty="0">
                          <a:solidFill>
                            <a:schemeClr val="accent1"/>
                          </a:solidFill>
                        </a:rPr>
                        <a:t>95.8%</a:t>
                      </a:r>
                    </a:p>
                  </a:txBody>
                  <a:tcPr/>
                </a:tc>
                <a:tc>
                  <a:txBody>
                    <a:bodyPr/>
                    <a:lstStyle/>
                    <a:p>
                      <a:pPr algn="ctr"/>
                      <a:r>
                        <a:rPr lang="fr-FR" sz="1400" dirty="0"/>
                        <a:t>0.82 (0.32–2.08)</a:t>
                      </a:r>
                    </a:p>
                  </a:txBody>
                  <a:tcPr/>
                </a:tc>
                <a:extLst>
                  <a:ext uri="{0D108BD9-81ED-4DB2-BD59-A6C34878D82A}">
                    <a16:rowId xmlns="" xmlns:a16="http://schemas.microsoft.com/office/drawing/2014/main" val="2564259252"/>
                  </a:ext>
                </a:extLst>
              </a:tr>
              <a:tr h="0">
                <a:tc>
                  <a:txBody>
                    <a:bodyPr/>
                    <a:lstStyle/>
                    <a:p>
                      <a:pPr algn="ctr"/>
                      <a:r>
                        <a:rPr lang="fr-FR" sz="1400" dirty="0"/>
                        <a:t>6m</a:t>
                      </a:r>
                    </a:p>
                  </a:txBody>
                  <a:tcPr/>
                </a:tc>
                <a:tc>
                  <a:txBody>
                    <a:bodyPr/>
                    <a:lstStyle/>
                    <a:p>
                      <a:pPr algn="ctr"/>
                      <a:r>
                        <a:rPr lang="fr-FR" sz="1400" dirty="0"/>
                        <a:t>92.9%</a:t>
                      </a:r>
                    </a:p>
                  </a:txBody>
                  <a:tcPr/>
                </a:tc>
                <a:tc>
                  <a:txBody>
                    <a:bodyPr/>
                    <a:lstStyle/>
                    <a:p>
                      <a:pPr algn="ctr"/>
                      <a:r>
                        <a:rPr lang="fr-FR" sz="1400" dirty="0"/>
                        <a:t>1.00</a:t>
                      </a:r>
                    </a:p>
                  </a:txBody>
                  <a:tcPr/>
                </a:tc>
                <a:extLst>
                  <a:ext uri="{0D108BD9-81ED-4DB2-BD59-A6C34878D82A}">
                    <a16:rowId xmlns="" xmlns:a16="http://schemas.microsoft.com/office/drawing/2014/main" val="62474048"/>
                  </a:ext>
                </a:extLst>
              </a:tr>
            </a:tbl>
          </a:graphicData>
        </a:graphic>
      </p:graphicFrame>
      <p:sp>
        <p:nvSpPr>
          <p:cNvPr id="34" name="Rectangle 33">
            <a:extLst>
              <a:ext uri="{FF2B5EF4-FFF2-40B4-BE49-F238E27FC236}">
                <a16:creationId xmlns="" xmlns:a16="http://schemas.microsoft.com/office/drawing/2014/main" id="{448FA5CD-4839-D64F-AE5B-161F50597E05}"/>
              </a:ext>
            </a:extLst>
          </p:cNvPr>
          <p:cNvSpPr/>
          <p:nvPr/>
        </p:nvSpPr>
        <p:spPr>
          <a:xfrm>
            <a:off x="5555941" y="2959019"/>
            <a:ext cx="1080119" cy="1033264"/>
          </a:xfrm>
          <a:prstGeom prst="rect">
            <a:avLst/>
          </a:prstGeom>
          <a:noFill/>
          <a:ln w="57150">
            <a:solidFill>
              <a:srgbClr val="FFA40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graphicFrame>
        <p:nvGraphicFramePr>
          <p:cNvPr id="35" name="Tableau 34">
            <a:extLst>
              <a:ext uri="{FF2B5EF4-FFF2-40B4-BE49-F238E27FC236}">
                <a16:creationId xmlns="" xmlns:a16="http://schemas.microsoft.com/office/drawing/2014/main" id="{2BF5AB8F-D9C5-8A4F-AD4B-17B42A9E5A33}"/>
              </a:ext>
            </a:extLst>
          </p:cNvPr>
          <p:cNvGraphicFramePr>
            <a:graphicFrameLocks noGrp="1"/>
          </p:cNvGraphicFramePr>
          <p:nvPr>
            <p:extLst>
              <p:ext uri="{D42A27DB-BD31-4B8C-83A1-F6EECF244321}">
                <p14:modId xmlns:p14="http://schemas.microsoft.com/office/powerpoint/2010/main" val="1746978770"/>
              </p:ext>
            </p:extLst>
          </p:nvPr>
        </p:nvGraphicFramePr>
        <p:xfrm>
          <a:off x="7248129" y="3169062"/>
          <a:ext cx="3192015" cy="914400"/>
        </p:xfrm>
        <a:graphic>
          <a:graphicData uri="http://schemas.openxmlformats.org/drawingml/2006/table">
            <a:tbl>
              <a:tblPr firstRow="1" bandRow="1">
                <a:tableStyleId>{5C22544A-7EE6-4342-B048-85BDC9FD1C3A}</a:tableStyleId>
              </a:tblPr>
              <a:tblGrid>
                <a:gridCol w="876200">
                  <a:extLst>
                    <a:ext uri="{9D8B030D-6E8A-4147-A177-3AD203B41FA5}">
                      <a16:colId xmlns="" xmlns:a16="http://schemas.microsoft.com/office/drawing/2014/main" val="3594378416"/>
                    </a:ext>
                  </a:extLst>
                </a:gridCol>
                <a:gridCol w="864096">
                  <a:extLst>
                    <a:ext uri="{9D8B030D-6E8A-4147-A177-3AD203B41FA5}">
                      <a16:colId xmlns="" xmlns:a16="http://schemas.microsoft.com/office/drawing/2014/main" val="3211924053"/>
                    </a:ext>
                  </a:extLst>
                </a:gridCol>
                <a:gridCol w="1451719">
                  <a:extLst>
                    <a:ext uri="{9D8B030D-6E8A-4147-A177-3AD203B41FA5}">
                      <a16:colId xmlns="" xmlns:a16="http://schemas.microsoft.com/office/drawing/2014/main" val="3273793409"/>
                    </a:ext>
                  </a:extLst>
                </a:gridCol>
              </a:tblGrid>
              <a:tr h="0">
                <a:tc>
                  <a:txBody>
                    <a:bodyPr/>
                    <a:lstStyle/>
                    <a:p>
                      <a:pPr algn="ctr"/>
                      <a:r>
                        <a:rPr lang="fr-FR" sz="1400" dirty="0"/>
                        <a:t>Duration </a:t>
                      </a:r>
                    </a:p>
                  </a:txBody>
                  <a:tcPr/>
                </a:tc>
                <a:tc>
                  <a:txBody>
                    <a:bodyPr/>
                    <a:lstStyle/>
                    <a:p>
                      <a:pPr algn="ctr"/>
                      <a:r>
                        <a:rPr lang="fr-FR" sz="1400" dirty="0"/>
                        <a:t>3-yr DFS</a:t>
                      </a:r>
                    </a:p>
                  </a:txBody>
                  <a:tcPr/>
                </a:tc>
                <a:tc>
                  <a:txBody>
                    <a:bodyPr/>
                    <a:lstStyle/>
                    <a:p>
                      <a:pPr algn="ctr"/>
                      <a:r>
                        <a:rPr lang="fr-FR" sz="1400" dirty="0"/>
                        <a:t>HR (95% CI)</a:t>
                      </a:r>
                    </a:p>
                  </a:txBody>
                  <a:tcPr/>
                </a:tc>
                <a:extLst>
                  <a:ext uri="{0D108BD9-81ED-4DB2-BD59-A6C34878D82A}">
                    <a16:rowId xmlns="" xmlns:a16="http://schemas.microsoft.com/office/drawing/2014/main" val="2316951740"/>
                  </a:ext>
                </a:extLst>
              </a:tr>
              <a:tr h="0">
                <a:tc>
                  <a:txBody>
                    <a:bodyPr/>
                    <a:lstStyle/>
                    <a:p>
                      <a:pPr marL="0" algn="ctr" defTabSz="457200" rtl="0" eaLnBrk="1" latinLnBrk="0" hangingPunct="1"/>
                      <a:r>
                        <a:rPr lang="fr-FR" sz="1400" b="1" kern="1200" dirty="0">
                          <a:solidFill>
                            <a:schemeClr val="accent1"/>
                          </a:solidFill>
                        </a:rPr>
                        <a:t>3m</a:t>
                      </a:r>
                      <a:endParaRPr lang="fr-FR" sz="1400" b="1" kern="1200" dirty="0">
                        <a:solidFill>
                          <a:schemeClr val="accent1"/>
                        </a:solidFill>
                        <a:latin typeface="+mn-lt"/>
                        <a:ea typeface="+mn-ea"/>
                        <a:cs typeface="+mn-cs"/>
                      </a:endParaRPr>
                    </a:p>
                  </a:txBody>
                  <a:tcPr/>
                </a:tc>
                <a:tc>
                  <a:txBody>
                    <a:bodyPr/>
                    <a:lstStyle/>
                    <a:p>
                      <a:pPr marL="0" algn="ctr" defTabSz="457200" rtl="0" eaLnBrk="1" latinLnBrk="0" hangingPunct="1"/>
                      <a:r>
                        <a:rPr lang="fr-FR" sz="1400" b="1" kern="1200" dirty="0">
                          <a:solidFill>
                            <a:schemeClr val="accent1"/>
                          </a:solidFill>
                        </a:rPr>
                        <a:t>89.1%</a:t>
                      </a:r>
                      <a:endParaRPr lang="fr-FR" sz="1400" b="1" kern="1200" dirty="0">
                        <a:solidFill>
                          <a:schemeClr val="accent1"/>
                        </a:solidFill>
                        <a:latin typeface="+mn-lt"/>
                        <a:ea typeface="+mn-ea"/>
                        <a:cs typeface="+mn-cs"/>
                      </a:endParaRPr>
                    </a:p>
                  </a:txBody>
                  <a:tcPr/>
                </a:tc>
                <a:tc>
                  <a:txBody>
                    <a:bodyPr/>
                    <a:lstStyle/>
                    <a:p>
                      <a:pPr algn="ctr"/>
                      <a:r>
                        <a:rPr lang="fr-FR" sz="1400" dirty="0"/>
                        <a:t>0.77 (0.54–1.11)</a:t>
                      </a:r>
                    </a:p>
                  </a:txBody>
                  <a:tcPr/>
                </a:tc>
                <a:extLst>
                  <a:ext uri="{0D108BD9-81ED-4DB2-BD59-A6C34878D82A}">
                    <a16:rowId xmlns="" xmlns:a16="http://schemas.microsoft.com/office/drawing/2014/main" val="2564259252"/>
                  </a:ext>
                </a:extLst>
              </a:tr>
              <a:tr h="0">
                <a:tc>
                  <a:txBody>
                    <a:bodyPr/>
                    <a:lstStyle/>
                    <a:p>
                      <a:pPr algn="ctr"/>
                      <a:r>
                        <a:rPr lang="fr-FR" sz="1400" dirty="0"/>
                        <a:t>6m</a:t>
                      </a:r>
                    </a:p>
                  </a:txBody>
                  <a:tcPr/>
                </a:tc>
                <a:tc>
                  <a:txBody>
                    <a:bodyPr/>
                    <a:lstStyle/>
                    <a:p>
                      <a:pPr algn="ctr"/>
                      <a:r>
                        <a:rPr lang="fr-FR" sz="1400" dirty="0"/>
                        <a:t>84.3%</a:t>
                      </a:r>
                    </a:p>
                  </a:txBody>
                  <a:tcPr/>
                </a:tc>
                <a:tc>
                  <a:txBody>
                    <a:bodyPr/>
                    <a:lstStyle/>
                    <a:p>
                      <a:pPr algn="ctr"/>
                      <a:r>
                        <a:rPr lang="fr-FR" sz="1400" dirty="0"/>
                        <a:t>1.00</a:t>
                      </a:r>
                    </a:p>
                  </a:txBody>
                  <a:tcPr/>
                </a:tc>
                <a:extLst>
                  <a:ext uri="{0D108BD9-81ED-4DB2-BD59-A6C34878D82A}">
                    <a16:rowId xmlns="" xmlns:a16="http://schemas.microsoft.com/office/drawing/2014/main" val="62474048"/>
                  </a:ext>
                </a:extLst>
              </a:tr>
            </a:tbl>
          </a:graphicData>
        </a:graphic>
      </p:graphicFrame>
      <p:sp>
        <p:nvSpPr>
          <p:cNvPr id="40" name="ZoneTexte 39">
            <a:extLst>
              <a:ext uri="{FF2B5EF4-FFF2-40B4-BE49-F238E27FC236}">
                <a16:creationId xmlns="" xmlns:a16="http://schemas.microsoft.com/office/drawing/2014/main" id="{996477F0-64B0-6F4B-BB60-4D2EB7A8C1E4}"/>
              </a:ext>
            </a:extLst>
          </p:cNvPr>
          <p:cNvSpPr txBox="1"/>
          <p:nvPr/>
        </p:nvSpPr>
        <p:spPr>
          <a:xfrm>
            <a:off x="4467655" y="2066889"/>
            <a:ext cx="2254080" cy="535531"/>
          </a:xfrm>
          <a:prstGeom prst="rect">
            <a:avLst/>
          </a:prstGeom>
          <a:noFill/>
        </p:spPr>
        <p:txBody>
          <a:bodyPr wrap="none" rtlCol="0">
            <a:spAutoFit/>
          </a:bodyPr>
          <a:lstStyle/>
          <a:p>
            <a:pPr algn="ctr">
              <a:lnSpc>
                <a:spcPct val="90000"/>
              </a:lnSpc>
            </a:pPr>
            <a:r>
              <a:rPr lang="fr-FR" sz="1600" dirty="0">
                <a:solidFill>
                  <a:srgbClr val="505050"/>
                </a:solidFill>
                <a:latin typeface="Aileron" charset="0"/>
                <a:ea typeface="Aileron" charset="0"/>
                <a:cs typeface="Aileron" charset="0"/>
              </a:rPr>
              <a:t>Distribution of</a:t>
            </a:r>
            <a:br>
              <a:rPr lang="fr-FR" sz="1600" dirty="0">
                <a:solidFill>
                  <a:srgbClr val="505050"/>
                </a:solidFill>
                <a:latin typeface="Aileron" charset="0"/>
                <a:ea typeface="Aileron" charset="0"/>
                <a:cs typeface="Aileron" charset="0"/>
              </a:rPr>
            </a:br>
            <a:r>
              <a:rPr lang="fr-FR" sz="1600" dirty="0">
                <a:solidFill>
                  <a:srgbClr val="505050"/>
                </a:solidFill>
                <a:latin typeface="Aileron" charset="0"/>
                <a:ea typeface="Aileron" charset="0"/>
                <a:cs typeface="Aileron" charset="0"/>
              </a:rPr>
              <a:t>1401 patients by T and N</a:t>
            </a:r>
          </a:p>
        </p:txBody>
      </p:sp>
      <p:sp>
        <p:nvSpPr>
          <p:cNvPr id="27" name="Rectangle 26">
            <a:extLst>
              <a:ext uri="{FF2B5EF4-FFF2-40B4-BE49-F238E27FC236}">
                <a16:creationId xmlns="" xmlns:a16="http://schemas.microsoft.com/office/drawing/2014/main" id="{F80043E8-CB97-1147-9701-220163C24F68}"/>
              </a:ext>
            </a:extLst>
          </p:cNvPr>
          <p:cNvSpPr/>
          <p:nvPr/>
        </p:nvSpPr>
        <p:spPr>
          <a:xfrm>
            <a:off x="7264491" y="3499991"/>
            <a:ext cx="1723934" cy="273050"/>
          </a:xfrm>
          <a:prstGeom prst="rect">
            <a:avLst/>
          </a:prstGeom>
          <a:no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9" name="Rectangle 28">
            <a:extLst>
              <a:ext uri="{FF2B5EF4-FFF2-40B4-BE49-F238E27FC236}">
                <a16:creationId xmlns="" xmlns:a16="http://schemas.microsoft.com/office/drawing/2014/main" id="{2CB1FEBD-9987-FC4E-954B-BF64249803DE}"/>
              </a:ext>
            </a:extLst>
          </p:cNvPr>
          <p:cNvSpPr/>
          <p:nvPr/>
        </p:nvSpPr>
        <p:spPr>
          <a:xfrm>
            <a:off x="7264491" y="1560066"/>
            <a:ext cx="1723934" cy="273050"/>
          </a:xfrm>
          <a:prstGeom prst="rect">
            <a:avLst/>
          </a:prstGeom>
          <a:no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3" name="Freeform 12">
            <a:extLst>
              <a:ext uri="{FF2B5EF4-FFF2-40B4-BE49-F238E27FC236}">
                <a16:creationId xmlns="" xmlns:a16="http://schemas.microsoft.com/office/drawing/2014/main" id="{BFF3B6CC-14B0-E242-8EAF-7255C0552635}"/>
              </a:ext>
            </a:extLst>
          </p:cNvPr>
          <p:cNvSpPr/>
          <p:nvPr/>
        </p:nvSpPr>
        <p:spPr>
          <a:xfrm>
            <a:off x="6117771" y="4378559"/>
            <a:ext cx="1077686" cy="1175657"/>
          </a:xfrm>
          <a:custGeom>
            <a:avLst/>
            <a:gdLst>
              <a:gd name="connsiteX0" fmla="*/ 0 w 1077686"/>
              <a:gd name="connsiteY0" fmla="*/ 0 h 1175657"/>
              <a:gd name="connsiteX1" fmla="*/ 0 w 1077686"/>
              <a:gd name="connsiteY1" fmla="*/ 1175657 h 1175657"/>
              <a:gd name="connsiteX2" fmla="*/ 1077686 w 1077686"/>
              <a:gd name="connsiteY2" fmla="*/ 1175657 h 1175657"/>
            </a:gdLst>
            <a:ahLst/>
            <a:cxnLst>
              <a:cxn ang="0">
                <a:pos x="connsiteX0" y="connsiteY0"/>
              </a:cxn>
              <a:cxn ang="0">
                <a:pos x="connsiteX1" y="connsiteY1"/>
              </a:cxn>
              <a:cxn ang="0">
                <a:pos x="connsiteX2" y="connsiteY2"/>
              </a:cxn>
            </a:cxnLst>
            <a:rect l="l" t="t" r="r" b="b"/>
            <a:pathLst>
              <a:path w="1077686" h="1175657">
                <a:moveTo>
                  <a:pt x="0" y="0"/>
                </a:moveTo>
                <a:lnTo>
                  <a:pt x="0" y="1175657"/>
                </a:lnTo>
                <a:lnTo>
                  <a:pt x="1077686" y="1175657"/>
                </a:lnTo>
              </a:path>
            </a:pathLst>
          </a:custGeom>
          <a:noFill/>
          <a:ln w="41275">
            <a:solidFill>
              <a:schemeClr val="accent3"/>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 xmlns:a16="http://schemas.microsoft.com/office/drawing/2014/main" id="{D2057D93-B600-8B4E-B949-E5914EF51D11}"/>
              </a:ext>
            </a:extLst>
          </p:cNvPr>
          <p:cNvSpPr/>
          <p:nvPr/>
        </p:nvSpPr>
        <p:spPr>
          <a:xfrm>
            <a:off x="6727371" y="1711560"/>
            <a:ext cx="511629" cy="1654628"/>
          </a:xfrm>
          <a:custGeom>
            <a:avLst/>
            <a:gdLst>
              <a:gd name="connsiteX0" fmla="*/ 0 w 511629"/>
              <a:gd name="connsiteY0" fmla="*/ 1621971 h 1621971"/>
              <a:gd name="connsiteX1" fmla="*/ 228600 w 511629"/>
              <a:gd name="connsiteY1" fmla="*/ 1621971 h 1621971"/>
              <a:gd name="connsiteX2" fmla="*/ 228600 w 511629"/>
              <a:gd name="connsiteY2" fmla="*/ 0 h 1621971"/>
              <a:gd name="connsiteX3" fmla="*/ 511629 w 511629"/>
              <a:gd name="connsiteY3" fmla="*/ 0 h 1621971"/>
            </a:gdLst>
            <a:ahLst/>
            <a:cxnLst>
              <a:cxn ang="0">
                <a:pos x="connsiteX0" y="connsiteY0"/>
              </a:cxn>
              <a:cxn ang="0">
                <a:pos x="connsiteX1" y="connsiteY1"/>
              </a:cxn>
              <a:cxn ang="0">
                <a:pos x="connsiteX2" y="connsiteY2"/>
              </a:cxn>
              <a:cxn ang="0">
                <a:pos x="connsiteX3" y="connsiteY3"/>
              </a:cxn>
            </a:cxnLst>
            <a:rect l="l" t="t" r="r" b="b"/>
            <a:pathLst>
              <a:path w="511629" h="1621971">
                <a:moveTo>
                  <a:pt x="0" y="1621971"/>
                </a:moveTo>
                <a:lnTo>
                  <a:pt x="228600" y="1621971"/>
                </a:lnTo>
                <a:lnTo>
                  <a:pt x="228600" y="0"/>
                </a:lnTo>
                <a:lnTo>
                  <a:pt x="511629" y="0"/>
                </a:lnTo>
              </a:path>
            </a:pathLst>
          </a:custGeom>
          <a:noFill/>
          <a:ln w="41275">
            <a:solidFill>
              <a:srgbClr val="FF0000"/>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 xmlns:a16="http://schemas.microsoft.com/office/drawing/2014/main" id="{A08E8338-2B15-124A-AE4C-7A6C024FF58F}"/>
              </a:ext>
            </a:extLst>
          </p:cNvPr>
          <p:cNvCxnSpPr>
            <a:cxnSpLocks/>
          </p:cNvCxnSpPr>
          <p:nvPr/>
        </p:nvCxnSpPr>
        <p:spPr>
          <a:xfrm>
            <a:off x="6628658" y="3626262"/>
            <a:ext cx="612000" cy="0"/>
          </a:xfrm>
          <a:prstGeom prst="line">
            <a:avLst/>
          </a:prstGeom>
          <a:ln w="41275">
            <a:solidFill>
              <a:srgbClr val="FFA402"/>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30" name="Freeform 29">
            <a:extLst>
              <a:ext uri="{FF2B5EF4-FFF2-40B4-BE49-F238E27FC236}">
                <a16:creationId xmlns="" xmlns:a16="http://schemas.microsoft.com/office/drawing/2014/main" id="{39557F39-EBFC-F64F-A611-55904D670ECE}"/>
              </a:ext>
            </a:extLst>
          </p:cNvPr>
          <p:cNvSpPr/>
          <p:nvPr/>
        </p:nvSpPr>
        <p:spPr>
          <a:xfrm>
            <a:off x="3135086" y="4356788"/>
            <a:ext cx="2111828" cy="707572"/>
          </a:xfrm>
          <a:custGeom>
            <a:avLst/>
            <a:gdLst>
              <a:gd name="connsiteX0" fmla="*/ 2111828 w 2111828"/>
              <a:gd name="connsiteY0" fmla="*/ 0 h 664029"/>
              <a:gd name="connsiteX1" fmla="*/ 2111828 w 2111828"/>
              <a:gd name="connsiteY1" fmla="*/ 348343 h 664029"/>
              <a:gd name="connsiteX2" fmla="*/ 0 w 2111828"/>
              <a:gd name="connsiteY2" fmla="*/ 348343 h 664029"/>
              <a:gd name="connsiteX3" fmla="*/ 0 w 2111828"/>
              <a:gd name="connsiteY3" fmla="*/ 664029 h 664029"/>
            </a:gdLst>
            <a:ahLst/>
            <a:cxnLst>
              <a:cxn ang="0">
                <a:pos x="connsiteX0" y="connsiteY0"/>
              </a:cxn>
              <a:cxn ang="0">
                <a:pos x="connsiteX1" y="connsiteY1"/>
              </a:cxn>
              <a:cxn ang="0">
                <a:pos x="connsiteX2" y="connsiteY2"/>
              </a:cxn>
              <a:cxn ang="0">
                <a:pos x="connsiteX3" y="connsiteY3"/>
              </a:cxn>
            </a:cxnLst>
            <a:rect l="l" t="t" r="r" b="b"/>
            <a:pathLst>
              <a:path w="2111828" h="664029">
                <a:moveTo>
                  <a:pt x="2111828" y="0"/>
                </a:moveTo>
                <a:lnTo>
                  <a:pt x="2111828" y="348343"/>
                </a:lnTo>
                <a:lnTo>
                  <a:pt x="0" y="348343"/>
                </a:lnTo>
                <a:lnTo>
                  <a:pt x="0" y="664029"/>
                </a:lnTo>
              </a:path>
            </a:pathLst>
          </a:custGeom>
          <a:noFill/>
          <a:ln w="41275">
            <a:solidFill>
              <a:schemeClr val="tx2"/>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Freeform 31">
            <a:extLst>
              <a:ext uri="{FF2B5EF4-FFF2-40B4-BE49-F238E27FC236}">
                <a16:creationId xmlns="" xmlns:a16="http://schemas.microsoft.com/office/drawing/2014/main" id="{67E3731D-0499-3B46-9941-C70461034886}"/>
              </a:ext>
            </a:extLst>
          </p:cNvPr>
          <p:cNvSpPr/>
          <p:nvPr/>
        </p:nvSpPr>
        <p:spPr>
          <a:xfrm>
            <a:off x="3069771" y="2168759"/>
            <a:ext cx="1894115" cy="1491343"/>
          </a:xfrm>
          <a:custGeom>
            <a:avLst/>
            <a:gdLst>
              <a:gd name="connsiteX0" fmla="*/ 1719943 w 1719943"/>
              <a:gd name="connsiteY0" fmla="*/ 1589314 h 1589314"/>
              <a:gd name="connsiteX1" fmla="*/ 0 w 1719943"/>
              <a:gd name="connsiteY1" fmla="*/ 1589314 h 1589314"/>
              <a:gd name="connsiteX2" fmla="*/ 0 w 1719943"/>
              <a:gd name="connsiteY2" fmla="*/ 0 h 1589314"/>
            </a:gdLst>
            <a:ahLst/>
            <a:cxnLst>
              <a:cxn ang="0">
                <a:pos x="connsiteX0" y="connsiteY0"/>
              </a:cxn>
              <a:cxn ang="0">
                <a:pos x="connsiteX1" y="connsiteY1"/>
              </a:cxn>
              <a:cxn ang="0">
                <a:pos x="connsiteX2" y="connsiteY2"/>
              </a:cxn>
            </a:cxnLst>
            <a:rect l="l" t="t" r="r" b="b"/>
            <a:pathLst>
              <a:path w="1719943" h="1589314">
                <a:moveTo>
                  <a:pt x="1719943" y="1589314"/>
                </a:moveTo>
                <a:lnTo>
                  <a:pt x="0" y="1589314"/>
                </a:lnTo>
                <a:lnTo>
                  <a:pt x="0" y="0"/>
                </a:lnTo>
              </a:path>
            </a:pathLst>
          </a:custGeom>
          <a:noFill/>
          <a:ln w="41275">
            <a:solidFill>
              <a:schemeClr val="accent5">
                <a:lumMod val="75000"/>
              </a:schemeClr>
            </a:solidFill>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 xmlns:a16="http://schemas.microsoft.com/office/drawing/2014/main" id="{44ACDA45-709C-0648-911F-1EE56CB5E816}"/>
              </a:ext>
            </a:extLst>
          </p:cNvPr>
          <p:cNvSpPr/>
          <p:nvPr/>
        </p:nvSpPr>
        <p:spPr>
          <a:xfrm>
            <a:off x="1762669" y="1560066"/>
            <a:ext cx="1723934" cy="273050"/>
          </a:xfrm>
          <a:prstGeom prst="rect">
            <a:avLst/>
          </a:prstGeom>
          <a:no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00291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8">
            <a:extLst>
              <a:ext uri="{FF2B5EF4-FFF2-40B4-BE49-F238E27FC236}">
                <a16:creationId xmlns="" xmlns:a16="http://schemas.microsoft.com/office/drawing/2014/main" id="{BB89D9CE-AFE3-2648-996D-B479A2CC1216}"/>
              </a:ext>
            </a:extLst>
          </p:cNvPr>
          <p:cNvSpPr>
            <a:spLocks noGrp="1"/>
          </p:cNvSpPr>
          <p:nvPr>
            <p:ph type="body" idx="1"/>
          </p:nvPr>
        </p:nvSpPr>
        <p:spPr/>
        <p:txBody>
          <a:bodyPr/>
          <a:lstStyle/>
          <a:p>
            <a:r>
              <a:rPr lang="en-GB" dirty="0"/>
              <a:t>TNM staging of colorectal cancer should be reconsidered by T stage weighting</a:t>
            </a:r>
          </a:p>
        </p:txBody>
      </p:sp>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a:xfrm>
            <a:off x="620184" y="1844824"/>
            <a:ext cx="10963200" cy="3816424"/>
          </a:xfrm>
        </p:spPr>
        <p:txBody>
          <a:bodyPr/>
          <a:lstStyle/>
          <a:p>
            <a:r>
              <a:rPr lang="en-GB" dirty="0"/>
              <a:t>T stage affects colon cancer survival more significantly than N stage</a:t>
            </a:r>
          </a:p>
          <a:p>
            <a:r>
              <a:rPr lang="en-GB" dirty="0"/>
              <a:t>T4 had a negative impact on the efficacy of 3m CAPOX</a:t>
            </a:r>
          </a:p>
          <a:p>
            <a:r>
              <a:rPr lang="en-GB" dirty="0"/>
              <a:t>N2T1</a:t>
            </a:r>
            <a:r>
              <a:rPr lang="fr-FR" dirty="0"/>
              <a:t>–</a:t>
            </a:r>
            <a:r>
              <a:rPr lang="en-GB" dirty="0"/>
              <a:t>T3 (and not T4) did not have a negative impact on the efficacy of 3m CAPOX</a:t>
            </a:r>
          </a:p>
          <a:p>
            <a:r>
              <a:rPr lang="en-GB" dirty="0"/>
              <a:t>T4 tumours showed a different pattern of relapse (results not shown)</a:t>
            </a:r>
          </a:p>
          <a:p>
            <a:r>
              <a:rPr lang="en-GB" dirty="0"/>
              <a:t>Further confirmation in large sample data are needed</a:t>
            </a:r>
            <a:br>
              <a:rPr lang="en-GB" dirty="0"/>
            </a:br>
            <a:endParaRPr lang="en-GB" dirty="0"/>
          </a:p>
          <a:p>
            <a:r>
              <a:rPr lang="en-GB" b="1" dirty="0">
                <a:solidFill>
                  <a:schemeClr val="accent1"/>
                </a:solidFill>
              </a:rPr>
              <a:t>If these data are confirmed in IDEA consortium for stage III: </a:t>
            </a:r>
          </a:p>
          <a:p>
            <a:pPr lvl="1"/>
            <a:r>
              <a:rPr lang="en-GB" dirty="0"/>
              <a:t>3 months CAPOX could be a treatment option for N2T1-T3</a:t>
            </a:r>
          </a:p>
          <a:p>
            <a:pPr lvl="1"/>
            <a:r>
              <a:rPr lang="en-GB" dirty="0"/>
              <a:t>6 months CAPOX could be a treatment option for N1T4 or N2T4</a:t>
            </a:r>
          </a:p>
          <a:p>
            <a:r>
              <a:rPr lang="en-GB" b="1" dirty="0">
                <a:solidFill>
                  <a:schemeClr val="accent1"/>
                </a:solidFill>
              </a:rPr>
              <a:t>For stage II high risk: </a:t>
            </a:r>
            <a:r>
              <a:rPr lang="en-GB" dirty="0"/>
              <a:t>difficult to validate</a:t>
            </a:r>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a:t>conclusions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15</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620184" y="6309320"/>
            <a:ext cx="8116800" cy="365125"/>
          </a:xfrm>
        </p:spPr>
        <p:txBody>
          <a:bodyPr/>
          <a:lstStyle/>
          <a:p>
            <a:r>
              <a:rPr lang="en-GB" dirty="0"/>
              <a:t>3m, 3 months; CAPOX, capecitabine + oxaliplatin</a:t>
            </a:r>
          </a:p>
        </p:txBody>
      </p:sp>
    </p:spTree>
    <p:extLst>
      <p:ext uri="{BB962C8B-B14F-4D97-AF65-F5344CB8AC3E}">
        <p14:creationId xmlns:p14="http://schemas.microsoft.com/office/powerpoint/2010/main" val="2474121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085716" y="5336166"/>
            <a:ext cx="1698734"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3">
                  <a:extLst>
                    <a:ext uri="{A12FA001-AC4F-418D-AE19-62706E023703}">
                      <ahyp:hlinkClr xmlns="" xmlns:ahyp="http://schemas.microsoft.com/office/drawing/2018/hyperlinkcolor" val="tx"/>
                    </a:ext>
                  </a:extLst>
                </a:hlinkClick>
              </a:rPr>
              <a:t>@giconnectinfo</a:t>
            </a:r>
            <a:endParaRPr lang="en-GB" sz="1600" b="1" u="sng" dirty="0">
              <a:solidFill>
                <a:schemeClr val="accent1"/>
              </a:solidFill>
              <a:ea typeface="Aileron" charset="0"/>
              <a:cs typeface="PT Sans Narrow"/>
            </a:endParaRPr>
          </a:p>
        </p:txBody>
      </p:sp>
      <p:sp>
        <p:nvSpPr>
          <p:cNvPr id="17" name="TextBox 16"/>
          <p:cNvSpPr txBox="1"/>
          <p:nvPr/>
        </p:nvSpPr>
        <p:spPr>
          <a:xfrm>
            <a:off x="4011186" y="5336167"/>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4"/>
              </a:rPr>
              <a:t>GI CONNECT</a:t>
            </a:r>
            <a:r>
              <a:rPr lang="en-GB" sz="1600" b="1" dirty="0">
                <a:solidFill>
                  <a:schemeClr val="tx2"/>
                </a:solidFill>
                <a:ea typeface="Aileron" charset="0"/>
                <a:cs typeface="PT Sans Narrow"/>
              </a:rPr>
              <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7788696" y="5336166"/>
            <a:ext cx="2843808" cy="729430"/>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r>
              <a:rPr lang="en-US" sz="1600" dirty="0">
                <a:solidFill>
                  <a:schemeClr val="tx2"/>
                </a:solidFill>
                <a:cs typeface="PT Sans Narrow"/>
              </a:rPr>
              <a:t/>
            </a:r>
            <a:br>
              <a:rPr lang="en-US" sz="1600" dirty="0">
                <a:solidFill>
                  <a:schemeClr val="tx2"/>
                </a:solidFill>
                <a:cs typeface="PT Sans Narrow"/>
              </a:rPr>
            </a:br>
            <a:r>
              <a:rPr lang="en-US" sz="1600" b="1" dirty="0">
                <a:solidFill>
                  <a:schemeClr val="accent1"/>
                </a:solidFill>
                <a:cs typeface="PT Sans Narrow"/>
                <a:hlinkClick r:id="rId5"/>
              </a:rPr>
              <a:t>antoine.lacombe</a:t>
            </a:r>
            <a:br>
              <a:rPr lang="en-US" sz="1600" b="1" dirty="0">
                <a:solidFill>
                  <a:schemeClr val="accent1"/>
                </a:solidFill>
                <a:cs typeface="PT Sans Narrow"/>
                <a:hlinkClick r:id="rId5"/>
              </a:rPr>
            </a:br>
            <a:r>
              <a:rPr lang="en-US" sz="1600" b="1" dirty="0">
                <a:solidFill>
                  <a:schemeClr val="accent1"/>
                </a:solidFill>
                <a:cs typeface="PT Sans Narrow"/>
                <a:hlinkClick r:id="rId5"/>
              </a:rPr>
              <a:t>@cor2ed.com</a:t>
            </a:r>
            <a:endParaRPr lang="en-GB" sz="1600" b="1" dirty="0">
              <a:solidFill>
                <a:schemeClr val="accent1"/>
              </a:solidFill>
              <a:ea typeface="Aileron" charset="0"/>
              <a:cs typeface="PT Sans Narrow"/>
            </a:endParaRPr>
          </a:p>
        </p:txBody>
      </p:sp>
      <p:sp>
        <p:nvSpPr>
          <p:cNvPr id="19" name="TextBox 18"/>
          <p:cNvSpPr txBox="1"/>
          <p:nvPr/>
        </p:nvSpPr>
        <p:spPr>
          <a:xfrm>
            <a:off x="6099418"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6"/>
              </a:rPr>
              <a:t>GI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 xmlns:a16="http://schemas.microsoft.com/office/drawing/2014/main" id="{071CF435-729F-403B-B87A-421B2706800D}"/>
              </a:ext>
            </a:extLst>
          </p:cNvPr>
          <p:cNvSpPr>
            <a:spLocks noGrp="1"/>
          </p:cNvSpPr>
          <p:nvPr>
            <p:ph type="title"/>
          </p:nvPr>
        </p:nvSpPr>
        <p:spPr>
          <a:xfrm>
            <a:off x="1635656" y="274638"/>
            <a:ext cx="8924840" cy="3586410"/>
          </a:xfrm>
        </p:spPr>
        <p:txBody>
          <a:bodyPr>
            <a:normAutofit/>
          </a:bodyPr>
          <a:lstStyle/>
          <a:p>
            <a:pPr>
              <a:lnSpc>
                <a:spcPts val="3800"/>
              </a:lnSpc>
              <a:spcBef>
                <a:spcPts val="800"/>
              </a:spcBef>
            </a:pPr>
            <a:r>
              <a:rPr lang="en-US" sz="3600" cap="none" dirty="0">
                <a:solidFill>
                  <a:schemeClr val="tx2"/>
                </a:solidFill>
              </a:rPr>
              <a:t>REACH </a:t>
            </a:r>
            <a:r>
              <a:rPr lang="en-US" sz="3600" cap="none" dirty="0"/>
              <a:t>GI CONNECT </a:t>
            </a:r>
            <a:r>
              <a:rPr lang="en-US" sz="3600" cap="none" dirty="0">
                <a:solidFill>
                  <a:schemeClr val="tx2"/>
                </a:solidFill>
              </a:rPr>
              <a:t>VIA </a:t>
            </a:r>
            <a:br>
              <a:rPr lang="en-US" sz="3600" cap="none" dirty="0">
                <a:solidFill>
                  <a:schemeClr val="tx2"/>
                </a:solidFill>
              </a:rPr>
            </a:br>
            <a:r>
              <a:rPr lang="en-US" sz="3600" cap="none" spc="-50" dirty="0">
                <a:solidFill>
                  <a:schemeClr val="tx2"/>
                </a:solidFill>
              </a:rPr>
              <a:t>TWITTER, LINKEDIN, VIMEO &amp; EMAIL</a:t>
            </a:r>
            <a:r>
              <a:rPr lang="en-US" sz="3600" cap="none" dirty="0">
                <a:solidFill>
                  <a:schemeClr val="tx2"/>
                </a:solidFill>
              </a:rPr>
              <a:t/>
            </a:r>
            <a:br>
              <a:rPr lang="en-US" sz="3600" cap="none" dirty="0">
                <a:solidFill>
                  <a:schemeClr val="tx2"/>
                </a:solidFill>
              </a:rPr>
            </a:br>
            <a:r>
              <a:rPr lang="en-US" sz="3600" cap="none" dirty="0">
                <a:solidFill>
                  <a:schemeClr val="tx2"/>
                </a:solidFill>
              </a:rPr>
              <a:t>OR VISIT THE GROUP’S WEBSITE</a:t>
            </a:r>
            <a:br>
              <a:rPr lang="en-US" sz="3600" cap="none" dirty="0">
                <a:solidFill>
                  <a:schemeClr val="tx2"/>
                </a:solidFill>
              </a:rPr>
            </a:br>
            <a:r>
              <a:rPr lang="en-US" sz="3600" u="sng" cap="none" dirty="0">
                <a:hlinkClick r:id="rId7">
                  <a:extLst>
                    <a:ext uri="{A12FA001-AC4F-418D-AE19-62706E023703}">
                      <ahyp:hlinkClr xmlns="" xmlns:ahyp="http://schemas.microsoft.com/office/drawing/2018/hyperlinkcolor" val="tx"/>
                    </a:ext>
                  </a:extLst>
                </a:hlinkClick>
              </a:rPr>
              <a:t>http://www.giconnect.info</a:t>
            </a:r>
            <a:endParaRPr lang="en-US" sz="3600" cap="none" dirty="0"/>
          </a:p>
        </p:txBody>
      </p:sp>
      <p:pic>
        <p:nvPicPr>
          <p:cNvPr id="12" name="Picture 11">
            <a:hlinkClick r:id="rId5"/>
            <a:extLst>
              <a:ext uri="{FF2B5EF4-FFF2-40B4-BE49-F238E27FC236}">
                <a16:creationId xmlns="" xmlns:a16="http://schemas.microsoft.com/office/drawing/2014/main" id="{7F740B07-918F-4655-A49D-75D0BFCD5FB1}"/>
              </a:ext>
            </a:extLst>
          </p:cNvPr>
          <p:cNvPicPr>
            <a:picLocks noChangeAspect="1"/>
          </p:cNvPicPr>
          <p:nvPr/>
        </p:nvPicPr>
        <p:blipFill rotWithShape="1">
          <a:blip r:embed="rId8">
            <a:extLst>
              <a:ext uri="{28A0092B-C50C-407E-A947-70E740481C1C}">
                <a14:useLocalDpi xmlns:a14="http://schemas.microsoft.com/office/drawing/2010/main" val="0"/>
              </a:ext>
            </a:extLst>
          </a:blip>
          <a:srcRect l="82251"/>
          <a:stretch/>
        </p:blipFill>
        <p:spPr>
          <a:xfrm>
            <a:off x="8471295" y="4005064"/>
            <a:ext cx="1405860" cy="1282426"/>
          </a:xfrm>
          <a:prstGeom prst="rect">
            <a:avLst/>
          </a:prstGeom>
        </p:spPr>
      </p:pic>
      <p:pic>
        <p:nvPicPr>
          <p:cNvPr id="13" name="Picture 12">
            <a:hlinkClick r:id="rId6"/>
            <a:extLst>
              <a:ext uri="{FF2B5EF4-FFF2-40B4-BE49-F238E27FC236}">
                <a16:creationId xmlns="" xmlns:a16="http://schemas.microsoft.com/office/drawing/2014/main" id="{C994F013-C302-47F4-9EB4-4B52A431EA5B}"/>
              </a:ext>
            </a:extLst>
          </p:cNvPr>
          <p:cNvPicPr>
            <a:picLocks noChangeAspect="1"/>
          </p:cNvPicPr>
          <p:nvPr/>
        </p:nvPicPr>
        <p:blipFill rotWithShape="1">
          <a:blip r:embed="rId8">
            <a:extLst>
              <a:ext uri="{28A0092B-C50C-407E-A947-70E740481C1C}">
                <a14:useLocalDpi xmlns:a14="http://schemas.microsoft.com/office/drawing/2010/main" val="0"/>
              </a:ext>
            </a:extLst>
          </a:blip>
          <a:srcRect l="53356" r="25735"/>
          <a:stretch/>
        </p:blipFill>
        <p:spPr>
          <a:xfrm>
            <a:off x="6312024" y="4005064"/>
            <a:ext cx="1656184" cy="1282426"/>
          </a:xfrm>
          <a:prstGeom prst="rect">
            <a:avLst/>
          </a:prstGeom>
        </p:spPr>
      </p:pic>
      <p:pic>
        <p:nvPicPr>
          <p:cNvPr id="14" name="Picture 13">
            <a:hlinkClick r:id="rId4"/>
            <a:extLst>
              <a:ext uri="{FF2B5EF4-FFF2-40B4-BE49-F238E27FC236}">
                <a16:creationId xmlns="" xmlns:a16="http://schemas.microsoft.com/office/drawing/2014/main" id="{9C8C6252-0511-42FC-81AE-E7E9EA094451}"/>
              </a:ext>
            </a:extLst>
          </p:cNvPr>
          <p:cNvPicPr>
            <a:picLocks noChangeAspect="1"/>
          </p:cNvPicPr>
          <p:nvPr/>
        </p:nvPicPr>
        <p:blipFill rotWithShape="1">
          <a:blip r:embed="rId8">
            <a:extLst>
              <a:ext uri="{28A0092B-C50C-407E-A947-70E740481C1C}">
                <a14:useLocalDpi xmlns:a14="http://schemas.microsoft.com/office/drawing/2010/main" val="0"/>
              </a:ext>
            </a:extLst>
          </a:blip>
          <a:srcRect l="27562" r="55050"/>
          <a:stretch/>
        </p:blipFill>
        <p:spPr>
          <a:xfrm>
            <a:off x="4359883" y="4005064"/>
            <a:ext cx="1377292" cy="1282426"/>
          </a:xfrm>
          <a:prstGeom prst="rect">
            <a:avLst/>
          </a:prstGeom>
        </p:spPr>
      </p:pic>
      <p:pic>
        <p:nvPicPr>
          <p:cNvPr id="20" name="Picture 19">
            <a:hlinkClick r:id="rId3"/>
            <a:extLst>
              <a:ext uri="{FF2B5EF4-FFF2-40B4-BE49-F238E27FC236}">
                <a16:creationId xmlns="" xmlns:a16="http://schemas.microsoft.com/office/drawing/2014/main" id="{8A7CBC23-A2BC-439B-870D-2C306F7C796B}"/>
              </a:ext>
            </a:extLst>
          </p:cNvPr>
          <p:cNvPicPr>
            <a:picLocks noChangeAspect="1"/>
          </p:cNvPicPr>
          <p:nvPr/>
        </p:nvPicPr>
        <p:blipFill rotWithShape="1">
          <a:blip r:embed="rId8">
            <a:extLst>
              <a:ext uri="{28A0092B-C50C-407E-A947-70E740481C1C}">
                <a14:useLocalDpi xmlns:a14="http://schemas.microsoft.com/office/drawing/2010/main" val="0"/>
              </a:ext>
            </a:extLst>
          </a:blip>
          <a:srcRect r="82612"/>
          <a:stretch/>
        </p:blipFill>
        <p:spPr>
          <a:xfrm>
            <a:off x="2335979" y="4005064"/>
            <a:ext cx="1377292" cy="1282426"/>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16</a:t>
            </a:fld>
            <a:endParaRPr lang="en-GB" dirty="0"/>
          </a:p>
        </p:txBody>
      </p:sp>
    </p:spTree>
    <p:extLst>
      <p:ext uri="{BB962C8B-B14F-4D97-AF65-F5344CB8AC3E}">
        <p14:creationId xmlns:p14="http://schemas.microsoft.com/office/powerpoint/2010/main" val="4067103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655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Meeting summary</a:t>
            </a:r>
            <a:br>
              <a:rPr lang="en-GB" dirty="0"/>
            </a:br>
            <a:r>
              <a:rPr lang="en-GB" dirty="0"/>
              <a:t>WCGIC 2020, virtual meeting</a:t>
            </a:r>
            <a:br>
              <a:rPr lang="en-GB" dirty="0"/>
            </a:br>
            <a:r>
              <a:rPr lang="en-GB" dirty="0"/>
              <a:t/>
            </a:r>
            <a:br>
              <a:rPr lang="en-GB" dirty="0"/>
            </a:br>
            <a:r>
              <a:rPr lang="en-GB" sz="3200" cap="none" dirty="0" err="1" smtClean="0"/>
              <a:t>Dr.</a:t>
            </a:r>
            <a:r>
              <a:rPr lang="en-GB" sz="3200" cap="none" dirty="0" smtClean="0"/>
              <a:t> Jenny </a:t>
            </a:r>
            <a:r>
              <a:rPr lang="en-GB" sz="3200" cap="none" dirty="0" err="1" smtClean="0"/>
              <a:t>Seligmann</a:t>
            </a:r>
            <a:r>
              <a:rPr lang="en-GB" sz="3200" cap="none" dirty="0"/>
              <a:t>, MBChB, MRCP, PhD</a:t>
            </a:r>
            <a:r>
              <a:rPr lang="en-GB" cap="none" dirty="0"/>
              <a:t/>
            </a:r>
            <a:br>
              <a:rPr lang="en-GB" cap="none" dirty="0"/>
            </a:br>
            <a:r>
              <a:rPr lang="en-GB" sz="2200" cap="none" dirty="0"/>
              <a:t>University of Leeds, Division of Cancer Studies and Pathology, Leeds, UK</a:t>
            </a:r>
            <a:br>
              <a:rPr lang="en-GB" sz="2200" cap="none" dirty="0"/>
            </a:br>
            <a:r>
              <a:rPr lang="en-GB" dirty="0"/>
              <a:t/>
            </a:r>
            <a:br>
              <a:rPr lang="en-GB" dirty="0"/>
            </a:br>
            <a:r>
              <a:rPr lang="en-GB" sz="3200" dirty="0"/>
              <a:t>highlights from GI connect</a:t>
            </a:r>
            <a:br>
              <a:rPr lang="en-GB" sz="3200" dirty="0"/>
            </a:br>
            <a:r>
              <a:rPr lang="en-GB" sz="3200" dirty="0"/>
              <a:t>J</a:t>
            </a:r>
            <a:r>
              <a:rPr lang="en-GB" sz="3200" cap="none" dirty="0"/>
              <a:t>uly</a:t>
            </a:r>
            <a:r>
              <a:rPr lang="en-GB" sz="3200" dirty="0"/>
              <a:t> 2020</a:t>
            </a:r>
          </a:p>
        </p:txBody>
      </p:sp>
      <p:sp>
        <p:nvSpPr>
          <p:cNvPr id="4" name="Slide Number Placeholder 3"/>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1610598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p:txBody>
          <a:bodyPr/>
          <a:lstStyle/>
          <a:p>
            <a:pPr marL="0" indent="0">
              <a:buNone/>
            </a:pPr>
            <a:endParaRPr lang="en-GB" b="1" dirty="0"/>
          </a:p>
          <a:p>
            <a:pPr marL="0" indent="0">
              <a:buNone/>
            </a:pPr>
            <a:r>
              <a:rPr lang="en-GB" b="1" dirty="0"/>
              <a:t>Please note: </a:t>
            </a:r>
            <a:r>
              <a:rPr lang="en-GB" dirty="0"/>
              <a:t>Views expressed within this presentation are the personal opinions of the author. They do not necessarily represent the views of the author’s academic institution or the rest of GI CONNECT group.</a:t>
            </a:r>
          </a:p>
          <a:p>
            <a:pPr marL="0" indent="0" algn="just">
              <a:buNone/>
            </a:pPr>
            <a:r>
              <a:rPr lang="en-GB" dirty="0"/>
              <a:t>This content is supported by an Independent Educational Grant from Bayer.</a:t>
            </a:r>
            <a:r>
              <a:rPr lang="en-GB" i="1" dirty="0"/>
              <a:t> </a:t>
            </a:r>
            <a:endParaRPr lang="en-GB" dirty="0"/>
          </a:p>
          <a:p>
            <a:pPr marL="0" indent="0" algn="just">
              <a:buNone/>
            </a:pPr>
            <a:endParaRPr lang="en-GB" dirty="0"/>
          </a:p>
          <a:p>
            <a:pPr marL="0" indent="0">
              <a:buNone/>
            </a:pPr>
            <a:r>
              <a:rPr lang="en-GB" b="1" dirty="0"/>
              <a:t>Disclosures: </a:t>
            </a:r>
            <a:r>
              <a:rPr lang="en-GB" dirty="0" err="1" smtClean="0"/>
              <a:t>Dr.</a:t>
            </a:r>
            <a:r>
              <a:rPr lang="en-GB" dirty="0" smtClean="0"/>
              <a:t> </a:t>
            </a:r>
            <a:r>
              <a:rPr lang="en-GB" dirty="0"/>
              <a:t>Jenny </a:t>
            </a:r>
            <a:r>
              <a:rPr lang="en-GB" dirty="0" err="1"/>
              <a:t>Seligmann</a:t>
            </a:r>
            <a:r>
              <a:rPr lang="en-GB" dirty="0"/>
              <a:t> </a:t>
            </a:r>
            <a:r>
              <a:rPr lang="en-GB" dirty="0" smtClean="0"/>
              <a:t>has the following relevant financial disclosures:</a:t>
            </a:r>
          </a:p>
          <a:p>
            <a:pPr marL="287993" lvl="1" indent="0">
              <a:buNone/>
            </a:pPr>
            <a:r>
              <a:rPr lang="en-GB" b="1" dirty="0"/>
              <a:t>Speaker:</a:t>
            </a:r>
            <a:r>
              <a:rPr lang="en-GB" dirty="0"/>
              <a:t> Merck </a:t>
            </a:r>
            <a:r>
              <a:rPr lang="en-GB" dirty="0" err="1"/>
              <a:t>Serono</a:t>
            </a:r>
            <a:r>
              <a:rPr lang="en-GB" dirty="0"/>
              <a:t>, Pierre Fabre</a:t>
            </a:r>
          </a:p>
          <a:p>
            <a:pPr marL="287993" lvl="1" indent="0">
              <a:buNone/>
            </a:pPr>
            <a:r>
              <a:rPr lang="en-GB" b="1" dirty="0"/>
              <a:t>Consultancy:</a:t>
            </a:r>
            <a:r>
              <a:rPr lang="en-GB" dirty="0"/>
              <a:t> Roche, Pierre Fabre</a:t>
            </a:r>
            <a:endParaRPr lang="en-GB" dirty="0"/>
          </a:p>
          <a:p>
            <a:pPr marL="0" indent="0">
              <a:buNone/>
            </a:pPr>
            <a:endParaRPr lang="en-GB" dirty="0"/>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dirty="0"/>
              <a:t>disclaimer</a:t>
            </a:r>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3</a:t>
            </a:fld>
            <a:endParaRPr lang="en-GB" dirty="0"/>
          </a:p>
        </p:txBody>
      </p:sp>
    </p:spTree>
    <p:extLst>
      <p:ext uri="{BB962C8B-B14F-4D97-AF65-F5344CB8AC3E}">
        <p14:creationId xmlns:p14="http://schemas.microsoft.com/office/powerpoint/2010/main" val="1145077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en-GB" dirty="0"/>
              <a:t>ANCHOR CRC: a single-arm, phase 2 study of encorafenib, binimetinib plus cetuximab In previously untreated BRAF V600E–mutant metastatic colorectal cancer</a:t>
            </a:r>
            <a:r>
              <a:rPr lang="en-GB" spc="0" dirty="0"/>
              <a:t/>
            </a:r>
            <a:br>
              <a:rPr lang="en-GB" spc="0" dirty="0"/>
            </a:br>
            <a:r>
              <a:rPr lang="en-GB" spc="0" dirty="0"/>
              <a:t/>
            </a:r>
            <a:br>
              <a:rPr lang="en-GB" spc="0" dirty="0"/>
            </a:br>
            <a:r>
              <a:rPr lang="en-GB" sz="2200" cap="none" dirty="0"/>
              <a:t>Grothey A, et al.</a:t>
            </a:r>
            <a:br>
              <a:rPr lang="en-GB" sz="2200" cap="none" dirty="0"/>
            </a:br>
            <a:r>
              <a:rPr lang="en-GB" sz="2200" cap="none" dirty="0"/>
              <a:t>WCGIC 2020. Abstract #LBA-5. Oral presentation</a:t>
            </a:r>
            <a:endParaRPr lang="en-GB" sz="2200" spc="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250564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a:xfrm>
            <a:off x="620184" y="1425600"/>
            <a:ext cx="10963200" cy="1284212"/>
          </a:xfrm>
        </p:spPr>
        <p:txBody>
          <a:bodyPr/>
          <a:lstStyle/>
          <a:p>
            <a:pPr marL="0" indent="0" algn="ctr">
              <a:buNone/>
            </a:pPr>
            <a:r>
              <a:rPr lang="en-GB" b="1" dirty="0">
                <a:solidFill>
                  <a:schemeClr val="accent1"/>
                </a:solidFill>
              </a:rPr>
              <a:t>BRAF</a:t>
            </a:r>
            <a:r>
              <a:rPr lang="en-GB" b="1" baseline="30000" dirty="0">
                <a:solidFill>
                  <a:schemeClr val="accent1"/>
                </a:solidFill>
              </a:rPr>
              <a:t>V600E</a:t>
            </a:r>
            <a:r>
              <a:rPr lang="en-GB" b="1" dirty="0">
                <a:solidFill>
                  <a:schemeClr val="accent1"/>
                </a:solidFill>
              </a:rPr>
              <a:t> mutation occurs in 10–15% of patients with mCRC, with poor prognosis</a:t>
            </a:r>
          </a:p>
          <a:p>
            <a:pPr marL="0" indent="0" algn="ctr">
              <a:buNone/>
            </a:pPr>
            <a:r>
              <a:rPr lang="en-GB" dirty="0"/>
              <a:t>New effective therapies are needed</a:t>
            </a:r>
          </a:p>
          <a:p>
            <a:pPr marL="0" indent="0" algn="ctr">
              <a:buNone/>
            </a:pPr>
            <a:r>
              <a:rPr lang="en-GB" b="1" dirty="0">
                <a:solidFill>
                  <a:schemeClr val="accent1"/>
                </a:solidFill>
              </a:rPr>
              <a:t>ANCHOR CRC: </a:t>
            </a:r>
            <a:r>
              <a:rPr lang="en-GB" dirty="0"/>
              <a:t>phase 2 study in first line BRAF</a:t>
            </a:r>
            <a:r>
              <a:rPr lang="en-GB" baseline="30000" dirty="0"/>
              <a:t>V600E</a:t>
            </a:r>
            <a:r>
              <a:rPr lang="en-GB" dirty="0"/>
              <a:t> mCRC patients</a:t>
            </a:r>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a:t>background and study design</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5</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620184" y="6309320"/>
            <a:ext cx="10372360" cy="365125"/>
          </a:xfrm>
        </p:spPr>
        <p:txBody>
          <a:bodyPr/>
          <a:lstStyle/>
          <a:p>
            <a:r>
              <a:rPr lang="en-US" dirty="0"/>
              <a:t>AEs, adverse events; ECOG PS, Eastern Cooperative Oncology Group performance status; EGFR, epidermal growth factor receptor; mCRC, metastatic colorectal cancer; ORR, objective response rate; OS, overall survival; PFS, progression-free survival; PK, pharmacokinetic; QoL, quality of life</a:t>
            </a:r>
            <a:endParaRPr lang="fr-CH" dirty="0"/>
          </a:p>
        </p:txBody>
      </p:sp>
      <p:sp>
        <p:nvSpPr>
          <p:cNvPr id="20" name="ZoneTexte 19">
            <a:extLst>
              <a:ext uri="{FF2B5EF4-FFF2-40B4-BE49-F238E27FC236}">
                <a16:creationId xmlns="" xmlns:a16="http://schemas.microsoft.com/office/drawing/2014/main" id="{A7AB6B1A-CC26-3646-97CB-16B6D7494BB8}"/>
              </a:ext>
            </a:extLst>
          </p:cNvPr>
          <p:cNvSpPr txBox="1"/>
          <p:nvPr/>
        </p:nvSpPr>
        <p:spPr>
          <a:xfrm>
            <a:off x="1055440" y="4725145"/>
            <a:ext cx="8424168" cy="1354217"/>
          </a:xfrm>
          <a:prstGeom prst="rect">
            <a:avLst/>
          </a:prstGeom>
          <a:noFill/>
        </p:spPr>
        <p:txBody>
          <a:bodyPr wrap="square" lIns="0" rtlCol="0">
            <a:spAutoFit/>
          </a:bodyPr>
          <a:lstStyle/>
          <a:p>
            <a:r>
              <a:rPr lang="en-GB" sz="1600" b="1" dirty="0">
                <a:solidFill>
                  <a:schemeClr val="accent1"/>
                </a:solidFill>
                <a:latin typeface="+mj-lt"/>
              </a:rPr>
              <a:t>Primary objective and endpoint:</a:t>
            </a:r>
            <a:r>
              <a:rPr lang="en-GB" sz="1600" dirty="0">
                <a:solidFill>
                  <a:srgbClr val="5D8298"/>
                </a:solidFill>
                <a:latin typeface="+mj-lt"/>
              </a:rPr>
              <a:t> confirmed ORR (investigator assessed)</a:t>
            </a:r>
            <a:endParaRPr lang="en-GB" sz="1600" b="1" dirty="0">
              <a:latin typeface="+mj-lt"/>
            </a:endParaRPr>
          </a:p>
          <a:p>
            <a:r>
              <a:rPr lang="en-GB" sz="1600" b="1" spc="-10" dirty="0">
                <a:solidFill>
                  <a:schemeClr val="accent1"/>
                </a:solidFill>
                <a:latin typeface="+mj-lt"/>
              </a:rPr>
              <a:t>Secondary endpoints:</a:t>
            </a:r>
            <a:r>
              <a:rPr lang="en-GB" sz="1600" spc="-10" dirty="0">
                <a:solidFill>
                  <a:srgbClr val="5D8298"/>
                </a:solidFill>
                <a:latin typeface="+mj-lt"/>
              </a:rPr>
              <a:t> PFS, OS, safety, QoL, PK</a:t>
            </a:r>
          </a:p>
          <a:p>
            <a:endParaRPr lang="en-GB" sz="1600" b="1" spc="-10" dirty="0">
              <a:solidFill>
                <a:srgbClr val="5D8298"/>
              </a:solidFill>
              <a:latin typeface="+mj-lt"/>
            </a:endParaRPr>
          </a:p>
          <a:p>
            <a:r>
              <a:rPr lang="en-GB" sz="1600" b="1" spc="-10" dirty="0">
                <a:solidFill>
                  <a:schemeClr val="accent1"/>
                </a:solidFill>
                <a:latin typeface="+mj-lt"/>
              </a:rPr>
              <a:t>Cut off date: </a:t>
            </a:r>
            <a:r>
              <a:rPr lang="en-GB" sz="1600" spc="-10" dirty="0">
                <a:solidFill>
                  <a:srgbClr val="5D8298"/>
                </a:solidFill>
                <a:latin typeface="+mj-lt"/>
              </a:rPr>
              <a:t>6 February 2020. </a:t>
            </a:r>
            <a:r>
              <a:rPr lang="en-GB" dirty="0">
                <a:solidFill>
                  <a:schemeClr val="tx2"/>
                </a:solidFill>
              </a:rPr>
              <a:t>Stage 1:</a:t>
            </a:r>
            <a:r>
              <a:rPr lang="en-GB" sz="1600" spc="-10" dirty="0">
                <a:solidFill>
                  <a:srgbClr val="5D8298"/>
                </a:solidFill>
                <a:latin typeface="+mj-lt"/>
              </a:rPr>
              <a:t> n=41; 9 ongoing (22%), 32 discontinued (78%) due to progressive disease (54%)/AEs (10%)/physician decision (7%)/death (5%)/protocol deviation (2%)</a:t>
            </a:r>
            <a:endParaRPr lang="en-GB" sz="1600" spc="-10" dirty="0">
              <a:latin typeface="+mj-lt"/>
            </a:endParaRPr>
          </a:p>
        </p:txBody>
      </p:sp>
      <p:sp>
        <p:nvSpPr>
          <p:cNvPr id="21" name="Flèche vers le bas 20">
            <a:extLst>
              <a:ext uri="{FF2B5EF4-FFF2-40B4-BE49-F238E27FC236}">
                <a16:creationId xmlns="" xmlns:a16="http://schemas.microsoft.com/office/drawing/2014/main" id="{C5D9EA0C-8176-EE46-9BFC-95BDEFBE9E47}"/>
              </a:ext>
            </a:extLst>
          </p:cNvPr>
          <p:cNvSpPr/>
          <p:nvPr/>
        </p:nvSpPr>
        <p:spPr>
          <a:xfrm>
            <a:off x="5380447" y="2204864"/>
            <a:ext cx="1368152" cy="144016"/>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2" name="Flèche vers le bas 21">
            <a:extLst>
              <a:ext uri="{FF2B5EF4-FFF2-40B4-BE49-F238E27FC236}">
                <a16:creationId xmlns="" xmlns:a16="http://schemas.microsoft.com/office/drawing/2014/main" id="{4DBAAD9F-A2D9-6848-B52B-AE69F2201ABE}"/>
              </a:ext>
            </a:extLst>
          </p:cNvPr>
          <p:cNvSpPr/>
          <p:nvPr/>
        </p:nvSpPr>
        <p:spPr>
          <a:xfrm>
            <a:off x="5380447" y="1772816"/>
            <a:ext cx="1368152" cy="144016"/>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Rectangle : coins arrondis 9">
            <a:extLst>
              <a:ext uri="{FF2B5EF4-FFF2-40B4-BE49-F238E27FC236}">
                <a16:creationId xmlns="" xmlns:a16="http://schemas.microsoft.com/office/drawing/2014/main" id="{B6425F77-7AD8-E64B-BCF6-E8CBA1B7E6BF}"/>
              </a:ext>
            </a:extLst>
          </p:cNvPr>
          <p:cNvSpPr/>
          <p:nvPr/>
        </p:nvSpPr>
        <p:spPr>
          <a:xfrm>
            <a:off x="1055440" y="2939771"/>
            <a:ext cx="2880321" cy="1632455"/>
          </a:xfrm>
          <a:prstGeom prst="roundRect">
            <a:avLst/>
          </a:prstGeom>
          <a:solidFill>
            <a:schemeClr val="bg1"/>
          </a:solid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700"/>
              </a:spcAft>
              <a:buClr>
                <a:schemeClr val="accent1"/>
              </a:buClr>
            </a:pPr>
            <a:r>
              <a:rPr lang="en-GB" sz="1400" b="1" u="sng" dirty="0">
                <a:solidFill>
                  <a:schemeClr val="accent1"/>
                </a:solidFill>
                <a:ea typeface="Aileron" charset="0"/>
                <a:cs typeface="Aileron" charset="0"/>
              </a:rPr>
              <a:t>Eligibility criteria</a:t>
            </a:r>
            <a:endParaRPr lang="en-GB" sz="1200" b="1" dirty="0">
              <a:solidFill>
                <a:schemeClr val="tx1"/>
              </a:solidFill>
              <a:ea typeface="Aileron" charset="0"/>
              <a:cs typeface="Aileron" charset="0"/>
            </a:endParaRPr>
          </a:p>
          <a:p>
            <a:pPr marL="179388" indent="-179388">
              <a:buClr>
                <a:schemeClr val="accent1"/>
              </a:buClr>
              <a:buFont typeface="Arial" panose="020B0604020202020204" pitchFamily="34" charset="0"/>
              <a:buChar char="•"/>
            </a:pPr>
            <a:r>
              <a:rPr lang="en-GB" sz="1400" dirty="0">
                <a:solidFill>
                  <a:schemeClr val="tx1"/>
                </a:solidFill>
                <a:ea typeface="Aileron" charset="0"/>
                <a:cs typeface="Aileron" charset="0"/>
              </a:rPr>
              <a:t>mCRC with BRAF</a:t>
            </a:r>
            <a:r>
              <a:rPr lang="en-GB" sz="1400" baseline="30000" dirty="0">
                <a:solidFill>
                  <a:schemeClr val="tx1"/>
                </a:solidFill>
                <a:ea typeface="Aileron" charset="0"/>
                <a:cs typeface="Aileron" charset="0"/>
              </a:rPr>
              <a:t>V600E</a:t>
            </a:r>
            <a:r>
              <a:rPr lang="en-GB" sz="1400" dirty="0">
                <a:solidFill>
                  <a:schemeClr val="tx1"/>
                </a:solidFill>
                <a:ea typeface="Aileron" charset="0"/>
                <a:cs typeface="Aileron" charset="0"/>
              </a:rPr>
              <a:t> mutation</a:t>
            </a:r>
          </a:p>
          <a:p>
            <a:pPr marL="179388" indent="-179388">
              <a:buClr>
                <a:schemeClr val="accent1"/>
              </a:buClr>
              <a:buFont typeface="Arial" panose="020B0604020202020204" pitchFamily="34" charset="0"/>
              <a:buChar char="•"/>
            </a:pPr>
            <a:r>
              <a:rPr lang="en-GB" sz="1400" dirty="0">
                <a:solidFill>
                  <a:schemeClr val="tx1"/>
                </a:solidFill>
                <a:ea typeface="Aileron" charset="0"/>
                <a:cs typeface="Aileron" charset="0"/>
              </a:rPr>
              <a:t>Untreated in metastatic setting</a:t>
            </a:r>
          </a:p>
          <a:p>
            <a:pPr marL="179388" indent="-179388">
              <a:buClr>
                <a:schemeClr val="accent1"/>
              </a:buClr>
              <a:buFont typeface="Arial" panose="020B0604020202020204" pitchFamily="34" charset="0"/>
              <a:buChar char="•"/>
            </a:pPr>
            <a:r>
              <a:rPr lang="en-GB" sz="1400" dirty="0">
                <a:solidFill>
                  <a:schemeClr val="tx1"/>
                </a:solidFill>
                <a:ea typeface="Aileron" charset="0"/>
                <a:cs typeface="Aileron" charset="0"/>
              </a:rPr>
              <a:t>No prior treatment with any RAF/MEK/anti-EGFR inhibitors</a:t>
            </a:r>
          </a:p>
          <a:p>
            <a:pPr marL="179388" indent="-179388">
              <a:buClr>
                <a:schemeClr val="accent1"/>
              </a:buClr>
              <a:buFont typeface="Arial" panose="020B0604020202020204" pitchFamily="34" charset="0"/>
              <a:buChar char="•"/>
            </a:pPr>
            <a:r>
              <a:rPr lang="en-GB" sz="1400" dirty="0">
                <a:solidFill>
                  <a:schemeClr val="tx1"/>
                </a:solidFill>
                <a:ea typeface="Aileron" charset="0"/>
                <a:cs typeface="Aileron" charset="0"/>
              </a:rPr>
              <a:t>ECOG PS 0-1</a:t>
            </a:r>
            <a:endParaRPr lang="en-GB" sz="1400" dirty="0">
              <a:solidFill>
                <a:schemeClr val="tx1"/>
              </a:solidFill>
            </a:endParaRPr>
          </a:p>
        </p:txBody>
      </p:sp>
      <p:sp>
        <p:nvSpPr>
          <p:cNvPr id="15" name="Rectangle 14">
            <a:extLst>
              <a:ext uri="{FF2B5EF4-FFF2-40B4-BE49-F238E27FC236}">
                <a16:creationId xmlns="" xmlns:a16="http://schemas.microsoft.com/office/drawing/2014/main" id="{67C0A2B1-65D0-EB4C-9D3A-0CEECBAA5B96}"/>
              </a:ext>
            </a:extLst>
          </p:cNvPr>
          <p:cNvSpPr/>
          <p:nvPr/>
        </p:nvSpPr>
        <p:spPr>
          <a:xfrm>
            <a:off x="6798697" y="2939771"/>
            <a:ext cx="2080777" cy="1495405"/>
          </a:xfrm>
          <a:prstGeom prst="rect">
            <a:avLst/>
          </a:prstGeom>
          <a:solidFill>
            <a:schemeClr val="bg1"/>
          </a:solid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spcAft>
                <a:spcPts val="700"/>
              </a:spcAft>
            </a:pPr>
            <a:r>
              <a:rPr lang="en-GB" sz="1400" b="1" dirty="0">
                <a:solidFill>
                  <a:schemeClr val="accent1"/>
                </a:solidFill>
                <a:ea typeface="Aileron" charset="0"/>
                <a:cs typeface="Aileron" charset="0"/>
              </a:rPr>
              <a:t>Treatment until</a:t>
            </a:r>
          </a:p>
          <a:p>
            <a:pPr marL="171450" indent="-171450">
              <a:buClr>
                <a:schemeClr val="accent1"/>
              </a:buClr>
              <a:buFont typeface="Arial" panose="020B0604020202020204" pitchFamily="34" charset="0"/>
              <a:buChar char="•"/>
            </a:pPr>
            <a:r>
              <a:rPr lang="en-GB" sz="1400" dirty="0">
                <a:solidFill>
                  <a:schemeClr val="tx1"/>
                </a:solidFill>
                <a:ea typeface="Aileron" charset="0"/>
                <a:cs typeface="Aileron" charset="0"/>
              </a:rPr>
              <a:t>Disease progression</a:t>
            </a:r>
          </a:p>
          <a:p>
            <a:pPr marL="171450" indent="-171450">
              <a:buClr>
                <a:schemeClr val="accent1"/>
              </a:buClr>
              <a:buFont typeface="Arial" panose="020B0604020202020204" pitchFamily="34" charset="0"/>
              <a:buChar char="•"/>
            </a:pPr>
            <a:r>
              <a:rPr lang="en-GB" sz="1400" dirty="0">
                <a:solidFill>
                  <a:schemeClr val="tx1"/>
                </a:solidFill>
                <a:ea typeface="Aileron" charset="0"/>
                <a:cs typeface="Aileron" charset="0"/>
              </a:rPr>
              <a:t>Unacceptable toxicity</a:t>
            </a:r>
          </a:p>
          <a:p>
            <a:pPr marL="171450" indent="-171450">
              <a:buClr>
                <a:schemeClr val="accent1"/>
              </a:buClr>
              <a:buFont typeface="Arial" panose="020B0604020202020204" pitchFamily="34" charset="0"/>
              <a:buChar char="•"/>
            </a:pPr>
            <a:r>
              <a:rPr lang="en-GB" sz="1400" dirty="0">
                <a:solidFill>
                  <a:schemeClr val="tx1"/>
                </a:solidFill>
                <a:ea typeface="Aileron" charset="0"/>
                <a:cs typeface="Aileron" charset="0"/>
              </a:rPr>
              <a:t>Consent withdrawal</a:t>
            </a:r>
            <a:endParaRPr lang="en-GB" sz="1400" dirty="0">
              <a:solidFill>
                <a:schemeClr val="tx1"/>
              </a:solidFill>
            </a:endParaRPr>
          </a:p>
        </p:txBody>
      </p:sp>
      <p:sp>
        <p:nvSpPr>
          <p:cNvPr id="18" name="Rectangle 17">
            <a:extLst>
              <a:ext uri="{FF2B5EF4-FFF2-40B4-BE49-F238E27FC236}">
                <a16:creationId xmlns="" xmlns:a16="http://schemas.microsoft.com/office/drawing/2014/main" id="{A7EAAA5C-F919-AF4B-9B51-8336EC3E59B1}"/>
              </a:ext>
            </a:extLst>
          </p:cNvPr>
          <p:cNvSpPr/>
          <p:nvPr/>
        </p:nvSpPr>
        <p:spPr>
          <a:xfrm>
            <a:off x="9008498" y="2939770"/>
            <a:ext cx="2080777" cy="1495405"/>
          </a:xfrm>
          <a:prstGeom prst="rect">
            <a:avLst/>
          </a:prstGeom>
          <a:solidFill>
            <a:schemeClr val="bg1"/>
          </a:solidFill>
          <a:ln w="1905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accent1"/>
                </a:solidFill>
                <a:ea typeface="Aileron" charset="0"/>
                <a:cs typeface="Aileron" charset="0"/>
              </a:rPr>
              <a:t>Continued follow up</a:t>
            </a:r>
          </a:p>
          <a:p>
            <a:pPr algn="ctr"/>
            <a:r>
              <a:rPr lang="en-GB" sz="1400" b="1" dirty="0">
                <a:solidFill>
                  <a:schemeClr val="accent1"/>
                </a:solidFill>
                <a:ea typeface="Aileron" charset="0"/>
                <a:cs typeface="Aileron" charset="0"/>
              </a:rPr>
              <a:t>for survival every 3 months</a:t>
            </a:r>
          </a:p>
        </p:txBody>
      </p:sp>
      <p:sp>
        <p:nvSpPr>
          <p:cNvPr id="23" name="Pentagon 22">
            <a:extLst>
              <a:ext uri="{FF2B5EF4-FFF2-40B4-BE49-F238E27FC236}">
                <a16:creationId xmlns="" xmlns:a16="http://schemas.microsoft.com/office/drawing/2014/main" id="{EC019B37-5299-C54A-B2ED-AED75DF5C0F9}"/>
              </a:ext>
            </a:extLst>
          </p:cNvPr>
          <p:cNvSpPr/>
          <p:nvPr/>
        </p:nvSpPr>
        <p:spPr>
          <a:xfrm>
            <a:off x="4064787" y="2939771"/>
            <a:ext cx="1237929" cy="1630800"/>
          </a:xfrm>
          <a:prstGeom prst="homePlate">
            <a:avLst>
              <a:gd name="adj" fmla="val 32413"/>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bg1"/>
                </a:solidFill>
              </a:rPr>
              <a:t>STAGE 1</a:t>
            </a:r>
          </a:p>
          <a:p>
            <a:pPr algn="ctr"/>
            <a:r>
              <a:rPr lang="en-GB" sz="1200" b="1" dirty="0">
                <a:solidFill>
                  <a:schemeClr val="bg1"/>
                </a:solidFill>
                <a:ea typeface="Aileron" charset="0"/>
                <a:cs typeface="Aileron" charset="0"/>
              </a:rPr>
              <a:t>(n=40)</a:t>
            </a:r>
          </a:p>
          <a:p>
            <a:pPr algn="ctr"/>
            <a:endParaRPr lang="en-GB" sz="1200" b="1" dirty="0">
              <a:solidFill>
                <a:schemeClr val="bg1"/>
              </a:solidFill>
              <a:ea typeface="Aileron" charset="0"/>
              <a:cs typeface="Aileron" charset="0"/>
            </a:endParaRPr>
          </a:p>
          <a:p>
            <a:pPr algn="ctr"/>
            <a:r>
              <a:rPr lang="en-GB" sz="1200" dirty="0" err="1">
                <a:solidFill>
                  <a:schemeClr val="bg1"/>
                </a:solidFill>
                <a:ea typeface="Aileron" charset="0"/>
                <a:cs typeface="Aileron" charset="0"/>
              </a:rPr>
              <a:t>Encorafenib</a:t>
            </a:r>
            <a:r>
              <a:rPr lang="en-GB" sz="1200" dirty="0">
                <a:solidFill>
                  <a:schemeClr val="bg1"/>
                </a:solidFill>
                <a:ea typeface="Aileron" charset="0"/>
                <a:cs typeface="Aileron" charset="0"/>
              </a:rPr>
              <a:t> </a:t>
            </a:r>
          </a:p>
          <a:p>
            <a:pPr algn="ctr"/>
            <a:r>
              <a:rPr lang="en-GB" sz="1200" dirty="0">
                <a:solidFill>
                  <a:schemeClr val="bg1"/>
                </a:solidFill>
                <a:ea typeface="Aileron" charset="0"/>
                <a:cs typeface="Aileron" charset="0"/>
              </a:rPr>
              <a:t>+ </a:t>
            </a:r>
            <a:r>
              <a:rPr lang="en-GB" sz="1200" dirty="0" err="1">
                <a:solidFill>
                  <a:schemeClr val="bg1"/>
                </a:solidFill>
                <a:ea typeface="Aileron" charset="0"/>
                <a:cs typeface="Aileron" charset="0"/>
              </a:rPr>
              <a:t>binimetinib</a:t>
            </a:r>
            <a:r>
              <a:rPr lang="en-GB" sz="1200" dirty="0">
                <a:solidFill>
                  <a:schemeClr val="bg1"/>
                </a:solidFill>
                <a:ea typeface="Aileron" charset="0"/>
                <a:cs typeface="Aileron" charset="0"/>
              </a:rPr>
              <a:t> </a:t>
            </a:r>
          </a:p>
          <a:p>
            <a:pPr algn="ctr"/>
            <a:r>
              <a:rPr lang="en-GB" sz="1200" dirty="0">
                <a:solidFill>
                  <a:schemeClr val="bg1"/>
                </a:solidFill>
                <a:ea typeface="Aileron" charset="0"/>
                <a:cs typeface="Aileron" charset="0"/>
              </a:rPr>
              <a:t>+ cetuximab</a:t>
            </a:r>
          </a:p>
        </p:txBody>
      </p:sp>
      <p:sp>
        <p:nvSpPr>
          <p:cNvPr id="24" name="Pentagon 23">
            <a:extLst>
              <a:ext uri="{FF2B5EF4-FFF2-40B4-BE49-F238E27FC236}">
                <a16:creationId xmlns="" xmlns:a16="http://schemas.microsoft.com/office/drawing/2014/main" id="{C446DA7E-3464-1042-8110-78D3F7908307}"/>
              </a:ext>
            </a:extLst>
          </p:cNvPr>
          <p:cNvSpPr/>
          <p:nvPr/>
        </p:nvSpPr>
        <p:spPr>
          <a:xfrm>
            <a:off x="5431742" y="2939771"/>
            <a:ext cx="1237929" cy="1630800"/>
          </a:xfrm>
          <a:prstGeom prst="homePlate">
            <a:avLst>
              <a:gd name="adj" fmla="val 32413"/>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bg1"/>
                </a:solidFill>
              </a:rPr>
              <a:t>STAGE 2</a:t>
            </a:r>
          </a:p>
          <a:p>
            <a:pPr algn="ctr"/>
            <a:r>
              <a:rPr lang="en-GB" sz="1200" b="1" dirty="0">
                <a:solidFill>
                  <a:schemeClr val="bg1"/>
                </a:solidFill>
                <a:ea typeface="Aileron" charset="0"/>
                <a:cs typeface="Aileron" charset="0"/>
              </a:rPr>
              <a:t>(n=50)</a:t>
            </a:r>
          </a:p>
          <a:p>
            <a:pPr algn="ctr"/>
            <a:endParaRPr lang="en-GB" sz="1200" b="1" dirty="0">
              <a:solidFill>
                <a:schemeClr val="bg1"/>
              </a:solidFill>
              <a:ea typeface="Aileron" charset="0"/>
              <a:cs typeface="Aileron" charset="0"/>
            </a:endParaRPr>
          </a:p>
          <a:p>
            <a:pPr algn="ctr"/>
            <a:r>
              <a:rPr lang="en-GB" sz="1200" dirty="0" err="1">
                <a:solidFill>
                  <a:schemeClr val="bg1"/>
                </a:solidFill>
                <a:ea typeface="Aileron" charset="0"/>
                <a:cs typeface="Aileron" charset="0"/>
              </a:rPr>
              <a:t>Encorafenib</a:t>
            </a:r>
            <a:r>
              <a:rPr lang="en-GB" sz="1200" dirty="0">
                <a:solidFill>
                  <a:schemeClr val="bg1"/>
                </a:solidFill>
                <a:ea typeface="Aileron" charset="0"/>
                <a:cs typeface="Aileron" charset="0"/>
              </a:rPr>
              <a:t> </a:t>
            </a:r>
          </a:p>
          <a:p>
            <a:pPr algn="ctr"/>
            <a:r>
              <a:rPr lang="en-GB" sz="1200" dirty="0">
                <a:solidFill>
                  <a:schemeClr val="bg1"/>
                </a:solidFill>
                <a:ea typeface="Aileron" charset="0"/>
                <a:cs typeface="Aileron" charset="0"/>
              </a:rPr>
              <a:t>+ </a:t>
            </a:r>
            <a:r>
              <a:rPr lang="en-GB" sz="1200" dirty="0" err="1">
                <a:solidFill>
                  <a:schemeClr val="bg1"/>
                </a:solidFill>
                <a:ea typeface="Aileron" charset="0"/>
                <a:cs typeface="Aileron" charset="0"/>
              </a:rPr>
              <a:t>binimetinib</a:t>
            </a:r>
            <a:r>
              <a:rPr lang="en-GB" sz="1200" dirty="0">
                <a:solidFill>
                  <a:schemeClr val="bg1"/>
                </a:solidFill>
                <a:ea typeface="Aileron" charset="0"/>
                <a:cs typeface="Aileron" charset="0"/>
              </a:rPr>
              <a:t> </a:t>
            </a:r>
          </a:p>
          <a:p>
            <a:pPr algn="ctr"/>
            <a:r>
              <a:rPr lang="en-GB" sz="1200" dirty="0">
                <a:solidFill>
                  <a:schemeClr val="bg1"/>
                </a:solidFill>
                <a:ea typeface="Aileron" charset="0"/>
                <a:cs typeface="Aileron" charset="0"/>
              </a:rPr>
              <a:t>+ cetuximab</a:t>
            </a:r>
          </a:p>
        </p:txBody>
      </p:sp>
    </p:spTree>
    <p:extLst>
      <p:ext uri="{BB962C8B-B14F-4D97-AF65-F5344CB8AC3E}">
        <p14:creationId xmlns:p14="http://schemas.microsoft.com/office/powerpoint/2010/main" val="1221842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t>Results for stage 1</a:t>
            </a:r>
            <a:endParaRPr lang="en-GB" noProof="0" dirty="0"/>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6</a:t>
            </a:fld>
            <a:endParaRPr lang="en-GB" dirty="0"/>
          </a:p>
        </p:txBody>
      </p:sp>
      <p:sp>
        <p:nvSpPr>
          <p:cNvPr id="10" name="Content Placeholder 9">
            <a:extLst>
              <a:ext uri="{FF2B5EF4-FFF2-40B4-BE49-F238E27FC236}">
                <a16:creationId xmlns="" xmlns:a16="http://schemas.microsoft.com/office/drawing/2014/main" id="{7C3B8CE4-B6ED-1943-9350-8DBF6F3AD2A1}"/>
              </a:ext>
            </a:extLst>
          </p:cNvPr>
          <p:cNvSpPr>
            <a:spLocks noGrp="1"/>
          </p:cNvSpPr>
          <p:nvPr>
            <p:ph sz="quarter" idx="15"/>
          </p:nvPr>
        </p:nvSpPr>
        <p:spPr>
          <a:xfrm>
            <a:off x="620184" y="6309320"/>
            <a:ext cx="10444368" cy="365125"/>
          </a:xfrm>
        </p:spPr>
        <p:txBody>
          <a:bodyPr/>
          <a:lstStyle/>
          <a:p>
            <a:r>
              <a:rPr lang="en-GB" dirty="0"/>
              <a:t>AE, adverse event; CI, confidence interval; DCR; disease control rate; ORR; objective response rate; PFS, progression-free survival; SAE, serious adverse event</a:t>
            </a:r>
          </a:p>
        </p:txBody>
      </p:sp>
      <p:sp>
        <p:nvSpPr>
          <p:cNvPr id="8" name="ZoneTexte 7">
            <a:extLst>
              <a:ext uri="{FF2B5EF4-FFF2-40B4-BE49-F238E27FC236}">
                <a16:creationId xmlns="" xmlns:a16="http://schemas.microsoft.com/office/drawing/2014/main" id="{EFEC26B3-5E88-A04D-B8D0-8185B7419DAC}"/>
              </a:ext>
            </a:extLst>
          </p:cNvPr>
          <p:cNvSpPr txBox="1"/>
          <p:nvPr/>
        </p:nvSpPr>
        <p:spPr>
          <a:xfrm>
            <a:off x="1847529" y="1052736"/>
            <a:ext cx="5112568" cy="400110"/>
          </a:xfrm>
          <a:prstGeom prst="rect">
            <a:avLst/>
          </a:prstGeom>
          <a:noFill/>
        </p:spPr>
        <p:txBody>
          <a:bodyPr wrap="square" rtlCol="0">
            <a:spAutoFit/>
          </a:bodyPr>
          <a:lstStyle/>
          <a:p>
            <a:r>
              <a:rPr lang="en-GB" sz="2000" b="1" dirty="0">
                <a:solidFill>
                  <a:schemeClr val="accent1"/>
                </a:solidFill>
                <a:latin typeface="+mj-lt"/>
              </a:rPr>
              <a:t>Median time on treatment: </a:t>
            </a:r>
            <a:r>
              <a:rPr lang="en-GB" sz="2000" dirty="0">
                <a:solidFill>
                  <a:schemeClr val="tx2"/>
                </a:solidFill>
                <a:latin typeface="+mj-lt"/>
              </a:rPr>
              <a:t>4.9 months</a:t>
            </a:r>
          </a:p>
        </p:txBody>
      </p:sp>
      <p:graphicFrame>
        <p:nvGraphicFramePr>
          <p:cNvPr id="7" name="Tableau 6">
            <a:extLst>
              <a:ext uri="{FF2B5EF4-FFF2-40B4-BE49-F238E27FC236}">
                <a16:creationId xmlns="" xmlns:a16="http://schemas.microsoft.com/office/drawing/2014/main" id="{57EE31A0-7632-FC4F-A749-6A1E1076184B}"/>
              </a:ext>
            </a:extLst>
          </p:cNvPr>
          <p:cNvGraphicFramePr>
            <a:graphicFrameLocks noGrp="1"/>
          </p:cNvGraphicFramePr>
          <p:nvPr>
            <p:extLst>
              <p:ext uri="{D42A27DB-BD31-4B8C-83A1-F6EECF244321}">
                <p14:modId xmlns:p14="http://schemas.microsoft.com/office/powerpoint/2010/main" val="3468310632"/>
              </p:ext>
            </p:extLst>
          </p:nvPr>
        </p:nvGraphicFramePr>
        <p:xfrm>
          <a:off x="1847528" y="1571267"/>
          <a:ext cx="3888000" cy="2926080"/>
        </p:xfrm>
        <a:graphic>
          <a:graphicData uri="http://schemas.openxmlformats.org/drawingml/2006/table">
            <a:tbl>
              <a:tblPr firstRow="1" bandRow="1">
                <a:tableStyleId>{5C22544A-7EE6-4342-B048-85BDC9FD1C3A}</a:tableStyleId>
              </a:tblPr>
              <a:tblGrid>
                <a:gridCol w="2232000">
                  <a:extLst>
                    <a:ext uri="{9D8B030D-6E8A-4147-A177-3AD203B41FA5}">
                      <a16:colId xmlns="" xmlns:a16="http://schemas.microsoft.com/office/drawing/2014/main" val="402999937"/>
                    </a:ext>
                  </a:extLst>
                </a:gridCol>
                <a:gridCol w="1656000">
                  <a:extLst>
                    <a:ext uri="{9D8B030D-6E8A-4147-A177-3AD203B41FA5}">
                      <a16:colId xmlns="" xmlns:a16="http://schemas.microsoft.com/office/drawing/2014/main" val="2712989798"/>
                    </a:ext>
                  </a:extLst>
                </a:gridCol>
              </a:tblGrid>
              <a:tr h="234026">
                <a:tc>
                  <a:txBody>
                    <a:bodyPr/>
                    <a:lstStyle/>
                    <a:p>
                      <a:r>
                        <a:rPr lang="en-GB" sz="1600" noProof="0" dirty="0"/>
                        <a:t>Primary endpoint</a:t>
                      </a:r>
                    </a:p>
                  </a:txBody>
                  <a:tcPr/>
                </a:tc>
                <a:tc>
                  <a:txBody>
                    <a:bodyPr/>
                    <a:lstStyle/>
                    <a:p>
                      <a:r>
                        <a:rPr lang="en-GB" sz="1600" noProof="0" dirty="0">
                          <a:solidFill>
                            <a:schemeClr val="bg1"/>
                          </a:solidFill>
                        </a:rPr>
                        <a:t>Patients (n=40), </a:t>
                      </a:r>
                    </a:p>
                    <a:p>
                      <a:r>
                        <a:rPr lang="en-GB" sz="1600" noProof="0" dirty="0">
                          <a:solidFill>
                            <a:schemeClr val="bg1"/>
                          </a:solidFill>
                        </a:rPr>
                        <a:t>n (%) [95% CI]</a:t>
                      </a:r>
                    </a:p>
                  </a:txBody>
                  <a:tcPr/>
                </a:tc>
                <a:extLst>
                  <a:ext uri="{0D108BD9-81ED-4DB2-BD59-A6C34878D82A}">
                    <a16:rowId xmlns="" xmlns:a16="http://schemas.microsoft.com/office/drawing/2014/main" val="3954866477"/>
                  </a:ext>
                </a:extLst>
              </a:tr>
              <a:tr h="234026">
                <a:tc>
                  <a:txBody>
                    <a:bodyPr/>
                    <a:lstStyle/>
                    <a:p>
                      <a:r>
                        <a:rPr lang="en-GB" sz="1600" b="1" noProof="0" dirty="0"/>
                        <a:t>Confirmed ORR</a:t>
                      </a:r>
                    </a:p>
                  </a:txBody>
                  <a:tcPr/>
                </a:tc>
                <a:tc>
                  <a:txBody>
                    <a:bodyPr/>
                    <a:lstStyle/>
                    <a:p>
                      <a:r>
                        <a:rPr lang="en-GB" sz="1600" noProof="0" dirty="0"/>
                        <a:t>20 (50%) [34–66]</a:t>
                      </a:r>
                    </a:p>
                  </a:txBody>
                  <a:tcPr/>
                </a:tc>
                <a:extLst>
                  <a:ext uri="{0D108BD9-81ED-4DB2-BD59-A6C34878D82A}">
                    <a16:rowId xmlns="" xmlns:a16="http://schemas.microsoft.com/office/drawing/2014/main" val="1687492342"/>
                  </a:ext>
                </a:extLst>
              </a:tr>
              <a:tr h="234026">
                <a:tc gridSpan="2">
                  <a:txBody>
                    <a:bodyPr/>
                    <a:lstStyle/>
                    <a:p>
                      <a:r>
                        <a:rPr lang="en-GB" sz="1600" b="1" noProof="0" dirty="0"/>
                        <a:t>Best overall confirmed response</a:t>
                      </a:r>
                    </a:p>
                  </a:txBody>
                  <a:tcPr>
                    <a:solidFill>
                      <a:schemeClr val="accent1">
                        <a:lumMod val="60000"/>
                        <a:lumOff val="40000"/>
                      </a:schemeClr>
                    </a:solidFill>
                  </a:tcPr>
                </a:tc>
                <a:tc hMerge="1">
                  <a:txBody>
                    <a:bodyPr/>
                    <a:lstStyle/>
                    <a:p>
                      <a:endParaRPr lang="fr-FR" sz="1600" dirty="0"/>
                    </a:p>
                  </a:txBody>
                  <a:tcPr/>
                </a:tc>
                <a:extLst>
                  <a:ext uri="{0D108BD9-81ED-4DB2-BD59-A6C34878D82A}">
                    <a16:rowId xmlns="" xmlns:a16="http://schemas.microsoft.com/office/drawing/2014/main" val="1267400691"/>
                  </a:ext>
                </a:extLst>
              </a:tr>
              <a:tr h="234026">
                <a:tc>
                  <a:txBody>
                    <a:bodyPr/>
                    <a:lstStyle/>
                    <a:p>
                      <a:pPr algn="r"/>
                      <a:r>
                        <a:rPr lang="en-GB" sz="1600" noProof="0" dirty="0"/>
                        <a:t>Complete response</a:t>
                      </a:r>
                    </a:p>
                  </a:txBody>
                  <a:tcPr/>
                </a:tc>
                <a:tc>
                  <a:txBody>
                    <a:bodyPr/>
                    <a:lstStyle/>
                    <a:p>
                      <a:r>
                        <a:rPr lang="en-GB" sz="1600" noProof="0" dirty="0"/>
                        <a:t>0</a:t>
                      </a:r>
                    </a:p>
                  </a:txBody>
                  <a:tcPr/>
                </a:tc>
                <a:extLst>
                  <a:ext uri="{0D108BD9-81ED-4DB2-BD59-A6C34878D82A}">
                    <a16:rowId xmlns="" xmlns:a16="http://schemas.microsoft.com/office/drawing/2014/main" val="372717431"/>
                  </a:ext>
                </a:extLst>
              </a:tr>
              <a:tr h="234026">
                <a:tc>
                  <a:txBody>
                    <a:bodyPr/>
                    <a:lstStyle/>
                    <a:p>
                      <a:pPr algn="r"/>
                      <a:r>
                        <a:rPr lang="en-GB" sz="1600" noProof="0" dirty="0"/>
                        <a:t>Partial response</a:t>
                      </a:r>
                    </a:p>
                  </a:txBody>
                  <a:tcPr/>
                </a:tc>
                <a:tc>
                  <a:txBody>
                    <a:bodyPr/>
                    <a:lstStyle/>
                    <a:p>
                      <a:r>
                        <a:rPr lang="en-GB" sz="1600" noProof="0" dirty="0"/>
                        <a:t>20 (50%)</a:t>
                      </a:r>
                    </a:p>
                  </a:txBody>
                  <a:tcPr/>
                </a:tc>
                <a:extLst>
                  <a:ext uri="{0D108BD9-81ED-4DB2-BD59-A6C34878D82A}">
                    <a16:rowId xmlns="" xmlns:a16="http://schemas.microsoft.com/office/drawing/2014/main" val="1655062183"/>
                  </a:ext>
                </a:extLst>
              </a:tr>
              <a:tr h="234026">
                <a:tc>
                  <a:txBody>
                    <a:bodyPr/>
                    <a:lstStyle/>
                    <a:p>
                      <a:pPr algn="r"/>
                      <a:r>
                        <a:rPr lang="en-GB" sz="1600" noProof="0" dirty="0"/>
                        <a:t>Stable disease</a:t>
                      </a:r>
                    </a:p>
                  </a:txBody>
                  <a:tcPr/>
                </a:tc>
                <a:tc>
                  <a:txBody>
                    <a:bodyPr/>
                    <a:lstStyle/>
                    <a:p>
                      <a:r>
                        <a:rPr lang="en-GB" sz="1600" noProof="0" dirty="0"/>
                        <a:t>14 (35%)</a:t>
                      </a:r>
                    </a:p>
                  </a:txBody>
                  <a:tcPr/>
                </a:tc>
                <a:extLst>
                  <a:ext uri="{0D108BD9-81ED-4DB2-BD59-A6C34878D82A}">
                    <a16:rowId xmlns="" xmlns:a16="http://schemas.microsoft.com/office/drawing/2014/main" val="36748626"/>
                  </a:ext>
                </a:extLst>
              </a:tr>
              <a:tr h="234026">
                <a:tc>
                  <a:txBody>
                    <a:bodyPr/>
                    <a:lstStyle/>
                    <a:p>
                      <a:pPr algn="r"/>
                      <a:r>
                        <a:rPr lang="en-GB" sz="1600" noProof="0" dirty="0"/>
                        <a:t>Progressive disease</a:t>
                      </a:r>
                    </a:p>
                  </a:txBody>
                  <a:tcPr/>
                </a:tc>
                <a:tc>
                  <a:txBody>
                    <a:bodyPr/>
                    <a:lstStyle/>
                    <a:p>
                      <a:r>
                        <a:rPr lang="en-GB" sz="1600" noProof="0" dirty="0"/>
                        <a:t>4 (10%)</a:t>
                      </a:r>
                    </a:p>
                  </a:txBody>
                  <a:tcPr/>
                </a:tc>
                <a:extLst>
                  <a:ext uri="{0D108BD9-81ED-4DB2-BD59-A6C34878D82A}">
                    <a16:rowId xmlns="" xmlns:a16="http://schemas.microsoft.com/office/drawing/2014/main" val="4055436436"/>
                  </a:ext>
                </a:extLst>
              </a:tr>
              <a:tr h="234026">
                <a:tc>
                  <a:txBody>
                    <a:bodyPr/>
                    <a:lstStyle/>
                    <a:p>
                      <a:pPr algn="r"/>
                      <a:r>
                        <a:rPr lang="en-GB" sz="1600" noProof="0" dirty="0"/>
                        <a:t>Not evaluable</a:t>
                      </a:r>
                    </a:p>
                  </a:txBody>
                  <a:tcPr/>
                </a:tc>
                <a:tc>
                  <a:txBody>
                    <a:bodyPr/>
                    <a:lstStyle/>
                    <a:p>
                      <a:r>
                        <a:rPr lang="en-GB" sz="1600" noProof="0" dirty="0"/>
                        <a:t>2 (5%)</a:t>
                      </a:r>
                    </a:p>
                  </a:txBody>
                  <a:tcPr/>
                </a:tc>
                <a:extLst>
                  <a:ext uri="{0D108BD9-81ED-4DB2-BD59-A6C34878D82A}">
                    <a16:rowId xmlns="" xmlns:a16="http://schemas.microsoft.com/office/drawing/2014/main" val="3605929090"/>
                  </a:ext>
                </a:extLst>
              </a:tr>
            </a:tbl>
          </a:graphicData>
        </a:graphic>
      </p:graphicFrame>
      <p:graphicFrame>
        <p:nvGraphicFramePr>
          <p:cNvPr id="11" name="Tableau 10">
            <a:extLst>
              <a:ext uri="{FF2B5EF4-FFF2-40B4-BE49-F238E27FC236}">
                <a16:creationId xmlns="" xmlns:a16="http://schemas.microsoft.com/office/drawing/2014/main" id="{E7859258-7FDE-D442-923E-5A1D73676BD8}"/>
              </a:ext>
            </a:extLst>
          </p:cNvPr>
          <p:cNvGraphicFramePr>
            <a:graphicFrameLocks noGrp="1"/>
          </p:cNvGraphicFramePr>
          <p:nvPr>
            <p:extLst>
              <p:ext uri="{D42A27DB-BD31-4B8C-83A1-F6EECF244321}">
                <p14:modId xmlns:p14="http://schemas.microsoft.com/office/powerpoint/2010/main" val="3056396201"/>
              </p:ext>
            </p:extLst>
          </p:nvPr>
        </p:nvGraphicFramePr>
        <p:xfrm>
          <a:off x="5997402" y="1569099"/>
          <a:ext cx="4213398" cy="4480560"/>
        </p:xfrm>
        <a:graphic>
          <a:graphicData uri="http://schemas.openxmlformats.org/drawingml/2006/table">
            <a:tbl>
              <a:tblPr firstRow="1" bandRow="1">
                <a:tableStyleId>{5C22544A-7EE6-4342-B048-85BDC9FD1C3A}</a:tableStyleId>
              </a:tblPr>
              <a:tblGrid>
                <a:gridCol w="1970806">
                  <a:extLst>
                    <a:ext uri="{9D8B030D-6E8A-4147-A177-3AD203B41FA5}">
                      <a16:colId xmlns="" xmlns:a16="http://schemas.microsoft.com/office/drawing/2014/main" val="402999937"/>
                    </a:ext>
                  </a:extLst>
                </a:gridCol>
                <a:gridCol w="1224136">
                  <a:extLst>
                    <a:ext uri="{9D8B030D-6E8A-4147-A177-3AD203B41FA5}">
                      <a16:colId xmlns="" xmlns:a16="http://schemas.microsoft.com/office/drawing/2014/main" val="2712989798"/>
                    </a:ext>
                  </a:extLst>
                </a:gridCol>
                <a:gridCol w="1018456">
                  <a:extLst>
                    <a:ext uri="{9D8B030D-6E8A-4147-A177-3AD203B41FA5}">
                      <a16:colId xmlns="" xmlns:a16="http://schemas.microsoft.com/office/drawing/2014/main" val="2044331008"/>
                    </a:ext>
                  </a:extLst>
                </a:gridCol>
              </a:tblGrid>
              <a:tr h="205206">
                <a:tc>
                  <a:txBody>
                    <a:bodyPr/>
                    <a:lstStyle/>
                    <a:p>
                      <a:r>
                        <a:rPr lang="en-GB" sz="1600" noProof="0" dirty="0"/>
                        <a:t>Secondary endpoint</a:t>
                      </a:r>
                    </a:p>
                  </a:txBody>
                  <a:tcPr/>
                </a:tc>
                <a:tc gridSpan="2">
                  <a:txBody>
                    <a:bodyPr/>
                    <a:lstStyle/>
                    <a:p>
                      <a:r>
                        <a:rPr lang="en-GB" sz="1600" noProof="0" dirty="0"/>
                        <a:t>Patients (n=40)</a:t>
                      </a:r>
                    </a:p>
                  </a:txBody>
                  <a:tcPr/>
                </a:tc>
                <a:tc hMerge="1">
                  <a:txBody>
                    <a:bodyPr/>
                    <a:lstStyle/>
                    <a:p>
                      <a:endParaRPr lang="fr-FR"/>
                    </a:p>
                  </a:txBody>
                  <a:tcPr/>
                </a:tc>
                <a:extLst>
                  <a:ext uri="{0D108BD9-81ED-4DB2-BD59-A6C34878D82A}">
                    <a16:rowId xmlns="" xmlns:a16="http://schemas.microsoft.com/office/drawing/2014/main" val="3954866477"/>
                  </a:ext>
                </a:extLst>
              </a:tr>
              <a:tr h="205206">
                <a:tc>
                  <a:txBody>
                    <a:bodyPr/>
                    <a:lstStyle/>
                    <a:p>
                      <a:r>
                        <a:rPr lang="en-GB" sz="1600" noProof="0" dirty="0"/>
                        <a:t>Median PFS, months (95% CI)</a:t>
                      </a:r>
                    </a:p>
                  </a:txBody>
                  <a:tcPr/>
                </a:tc>
                <a:tc gridSpan="2">
                  <a:txBody>
                    <a:bodyPr/>
                    <a:lstStyle/>
                    <a:p>
                      <a:r>
                        <a:rPr lang="en-GB" sz="1600" noProof="0" dirty="0"/>
                        <a:t>4.9 (4.4–8.1)</a:t>
                      </a:r>
                    </a:p>
                  </a:txBody>
                  <a:tcPr/>
                </a:tc>
                <a:tc hMerge="1">
                  <a:txBody>
                    <a:bodyPr/>
                    <a:lstStyle/>
                    <a:p>
                      <a:endParaRPr lang="fr-FR"/>
                    </a:p>
                  </a:txBody>
                  <a:tcPr/>
                </a:tc>
                <a:extLst>
                  <a:ext uri="{0D108BD9-81ED-4DB2-BD59-A6C34878D82A}">
                    <a16:rowId xmlns="" xmlns:a16="http://schemas.microsoft.com/office/drawing/2014/main" val="1687492342"/>
                  </a:ext>
                </a:extLst>
              </a:tr>
              <a:tr h="205206">
                <a:tc rowSpan="2">
                  <a:txBody>
                    <a:bodyPr/>
                    <a:lstStyle/>
                    <a:p>
                      <a:r>
                        <a:rPr lang="en-GB" sz="1600" b="1" noProof="0" dirty="0">
                          <a:solidFill>
                            <a:schemeClr val="tx1"/>
                          </a:solidFill>
                        </a:rPr>
                        <a:t>Overall safety summary for stage 1</a:t>
                      </a:r>
                    </a:p>
                  </a:txBody>
                  <a:tcPr anchor="ctr">
                    <a:solidFill>
                      <a:schemeClr val="accent1">
                        <a:lumMod val="60000"/>
                        <a:lumOff val="40000"/>
                      </a:schemeClr>
                    </a:solidFill>
                  </a:tcPr>
                </a:tc>
                <a:tc gridSpan="2">
                  <a:txBody>
                    <a:bodyPr/>
                    <a:lstStyle/>
                    <a:p>
                      <a:pPr algn="ctr"/>
                      <a:r>
                        <a:rPr lang="en-GB" sz="1600" b="1" noProof="0" dirty="0">
                          <a:solidFill>
                            <a:schemeClr val="tx1"/>
                          </a:solidFill>
                        </a:rPr>
                        <a:t>Patients (n=41)</a:t>
                      </a:r>
                    </a:p>
                  </a:txBody>
                  <a:tcPr>
                    <a:solidFill>
                      <a:schemeClr val="accent1">
                        <a:lumMod val="60000"/>
                        <a:lumOff val="40000"/>
                      </a:schemeClr>
                    </a:solidFill>
                  </a:tcPr>
                </a:tc>
                <a:tc hMerge="1">
                  <a:txBody>
                    <a:bodyPr/>
                    <a:lstStyle/>
                    <a:p>
                      <a:endParaRPr lang="fr-FR"/>
                    </a:p>
                  </a:txBody>
                  <a:tcPr/>
                </a:tc>
                <a:extLst>
                  <a:ext uri="{0D108BD9-81ED-4DB2-BD59-A6C34878D82A}">
                    <a16:rowId xmlns="" xmlns:a16="http://schemas.microsoft.com/office/drawing/2014/main" val="1267400691"/>
                  </a:ext>
                </a:extLst>
              </a:tr>
              <a:tr h="354447">
                <a:tc vMerge="1">
                  <a:txBody>
                    <a:bodyPr/>
                    <a:lstStyle/>
                    <a:p>
                      <a:endParaRPr lang="fr-FR" dirty="0"/>
                    </a:p>
                  </a:txBody>
                  <a:tcPr/>
                </a:tc>
                <a:tc>
                  <a:txBody>
                    <a:bodyPr/>
                    <a:lstStyle/>
                    <a:p>
                      <a:pPr algn="ctr"/>
                      <a:r>
                        <a:rPr lang="en-GB" sz="1600" b="1" noProof="0" dirty="0">
                          <a:solidFill>
                            <a:schemeClr val="tx1"/>
                          </a:solidFill>
                        </a:rPr>
                        <a:t>All grades</a:t>
                      </a:r>
                    </a:p>
                    <a:p>
                      <a:pPr algn="ctr"/>
                      <a:r>
                        <a:rPr lang="en-GB" sz="1600" b="1" noProof="0" dirty="0">
                          <a:solidFill>
                            <a:schemeClr val="tx1"/>
                          </a:solidFill>
                        </a:rPr>
                        <a:t> n (%)</a:t>
                      </a:r>
                    </a:p>
                  </a:txBody>
                  <a:tcPr>
                    <a:solidFill>
                      <a:schemeClr val="accent1">
                        <a:lumMod val="60000"/>
                        <a:lumOff val="40000"/>
                      </a:schemeClr>
                    </a:solidFill>
                  </a:tcPr>
                </a:tc>
                <a:tc>
                  <a:txBody>
                    <a:bodyPr/>
                    <a:lstStyle/>
                    <a:p>
                      <a:pPr algn="ctr"/>
                      <a:r>
                        <a:rPr lang="en-GB" sz="1600" b="1" noProof="0" dirty="0">
                          <a:solidFill>
                            <a:schemeClr val="tx1"/>
                          </a:solidFill>
                        </a:rPr>
                        <a:t>Grade ≥3 </a:t>
                      </a:r>
                    </a:p>
                    <a:p>
                      <a:pPr algn="ctr"/>
                      <a:r>
                        <a:rPr lang="en-GB" sz="1600" b="1" noProof="0" dirty="0">
                          <a:solidFill>
                            <a:schemeClr val="tx1"/>
                          </a:solidFill>
                        </a:rPr>
                        <a:t>n (%)</a:t>
                      </a:r>
                    </a:p>
                  </a:txBody>
                  <a:tcPr>
                    <a:solidFill>
                      <a:schemeClr val="accent1">
                        <a:lumMod val="60000"/>
                        <a:lumOff val="40000"/>
                      </a:schemeClr>
                    </a:solidFill>
                  </a:tcPr>
                </a:tc>
                <a:extLst>
                  <a:ext uri="{0D108BD9-81ED-4DB2-BD59-A6C34878D82A}">
                    <a16:rowId xmlns="" xmlns:a16="http://schemas.microsoft.com/office/drawing/2014/main" val="372717431"/>
                  </a:ext>
                </a:extLst>
              </a:tr>
              <a:tr h="205206">
                <a:tc>
                  <a:txBody>
                    <a:bodyPr/>
                    <a:lstStyle/>
                    <a:p>
                      <a:pPr algn="l"/>
                      <a:r>
                        <a:rPr lang="en-GB" sz="1600" noProof="0" dirty="0"/>
                        <a:t>Any AE</a:t>
                      </a:r>
                    </a:p>
                  </a:txBody>
                  <a:tcPr anchor="ctr"/>
                </a:tc>
                <a:tc>
                  <a:txBody>
                    <a:bodyPr/>
                    <a:lstStyle/>
                    <a:p>
                      <a:pPr algn="ctr"/>
                      <a:r>
                        <a:rPr lang="en-GB" sz="1600" noProof="0" dirty="0"/>
                        <a:t>41 (100%)</a:t>
                      </a:r>
                    </a:p>
                  </a:txBody>
                  <a:tcPr anchor="ctr"/>
                </a:tc>
                <a:tc>
                  <a:txBody>
                    <a:bodyPr/>
                    <a:lstStyle/>
                    <a:p>
                      <a:pPr algn="ctr"/>
                      <a:r>
                        <a:rPr lang="en-GB" sz="1600" noProof="0" dirty="0"/>
                        <a:t>28 (68%)</a:t>
                      </a:r>
                    </a:p>
                  </a:txBody>
                  <a:tcPr anchor="ctr"/>
                </a:tc>
                <a:extLst>
                  <a:ext uri="{0D108BD9-81ED-4DB2-BD59-A6C34878D82A}">
                    <a16:rowId xmlns="" xmlns:a16="http://schemas.microsoft.com/office/drawing/2014/main" val="1655062183"/>
                  </a:ext>
                </a:extLst>
              </a:tr>
              <a:tr h="205206">
                <a:tc>
                  <a:txBody>
                    <a:bodyPr/>
                    <a:lstStyle/>
                    <a:p>
                      <a:pPr algn="l"/>
                      <a:r>
                        <a:rPr lang="en-GB" sz="1600" noProof="0" dirty="0"/>
                        <a:t>Any SAE</a:t>
                      </a:r>
                    </a:p>
                  </a:txBody>
                  <a:tcPr anchor="ctr"/>
                </a:tc>
                <a:tc>
                  <a:txBody>
                    <a:bodyPr/>
                    <a:lstStyle/>
                    <a:p>
                      <a:pPr algn="ctr"/>
                      <a:r>
                        <a:rPr lang="en-GB" sz="1600" noProof="0" dirty="0"/>
                        <a:t>23 (56%)</a:t>
                      </a:r>
                    </a:p>
                  </a:txBody>
                  <a:tcPr anchor="ctr"/>
                </a:tc>
                <a:tc>
                  <a:txBody>
                    <a:bodyPr/>
                    <a:lstStyle/>
                    <a:p>
                      <a:pPr algn="ctr"/>
                      <a:r>
                        <a:rPr lang="en-GB" sz="1600" noProof="0" dirty="0"/>
                        <a:t>20 (49%)</a:t>
                      </a:r>
                    </a:p>
                  </a:txBody>
                  <a:tcPr anchor="ctr"/>
                </a:tc>
                <a:extLst>
                  <a:ext uri="{0D108BD9-81ED-4DB2-BD59-A6C34878D82A}">
                    <a16:rowId xmlns="" xmlns:a16="http://schemas.microsoft.com/office/drawing/2014/main" val="36748626"/>
                  </a:ext>
                </a:extLst>
              </a:tr>
              <a:tr h="205206">
                <a:tc>
                  <a:txBody>
                    <a:bodyPr/>
                    <a:lstStyle/>
                    <a:p>
                      <a:pPr algn="l"/>
                      <a:r>
                        <a:rPr lang="en-GB" sz="1600" noProof="0" dirty="0"/>
                        <a:t>Any AE leading to dose interruption or dose reduction</a:t>
                      </a:r>
                    </a:p>
                  </a:txBody>
                  <a:tcPr anchor="ctr"/>
                </a:tc>
                <a:tc>
                  <a:txBody>
                    <a:bodyPr/>
                    <a:lstStyle/>
                    <a:p>
                      <a:pPr algn="ctr"/>
                      <a:r>
                        <a:rPr lang="en-GB" sz="1600" noProof="0" dirty="0"/>
                        <a:t>28 (68%)</a:t>
                      </a:r>
                    </a:p>
                  </a:txBody>
                  <a:tcPr anchor="ctr"/>
                </a:tc>
                <a:tc>
                  <a:txBody>
                    <a:bodyPr/>
                    <a:lstStyle/>
                    <a:p>
                      <a:pPr algn="ctr"/>
                      <a:r>
                        <a:rPr lang="en-GB" sz="1600" noProof="0" dirty="0"/>
                        <a:t>18 (44%)</a:t>
                      </a:r>
                    </a:p>
                  </a:txBody>
                  <a:tcPr anchor="ctr"/>
                </a:tc>
                <a:extLst>
                  <a:ext uri="{0D108BD9-81ED-4DB2-BD59-A6C34878D82A}">
                    <a16:rowId xmlns="" xmlns:a16="http://schemas.microsoft.com/office/drawing/2014/main" val="4055436436"/>
                  </a:ext>
                </a:extLst>
              </a:tr>
              <a:tr h="205206">
                <a:tc>
                  <a:txBody>
                    <a:bodyPr/>
                    <a:lstStyle/>
                    <a:p>
                      <a:pPr algn="l"/>
                      <a:r>
                        <a:rPr lang="en-GB" sz="1600" noProof="0" dirty="0"/>
                        <a:t>Any AE leading to discontinuation</a:t>
                      </a:r>
                    </a:p>
                  </a:txBody>
                  <a:tcPr anchor="ctr"/>
                </a:tc>
                <a:tc>
                  <a:txBody>
                    <a:bodyPr/>
                    <a:lstStyle/>
                    <a:p>
                      <a:pPr algn="ctr"/>
                      <a:r>
                        <a:rPr lang="en-GB" sz="1600" noProof="0" dirty="0"/>
                        <a:t>8 (20%)</a:t>
                      </a:r>
                    </a:p>
                  </a:txBody>
                  <a:tcPr anchor="ctr"/>
                </a:tc>
                <a:tc>
                  <a:txBody>
                    <a:bodyPr/>
                    <a:lstStyle/>
                    <a:p>
                      <a:pPr algn="ctr"/>
                      <a:r>
                        <a:rPr lang="en-GB" sz="1600" noProof="0" dirty="0"/>
                        <a:t>7 (17%)</a:t>
                      </a:r>
                    </a:p>
                  </a:txBody>
                  <a:tcPr anchor="ctr"/>
                </a:tc>
                <a:extLst>
                  <a:ext uri="{0D108BD9-81ED-4DB2-BD59-A6C34878D82A}">
                    <a16:rowId xmlns="" xmlns:a16="http://schemas.microsoft.com/office/drawing/2014/main" val="167556830"/>
                  </a:ext>
                </a:extLst>
              </a:tr>
              <a:tr h="205206">
                <a:tc>
                  <a:txBody>
                    <a:bodyPr/>
                    <a:lstStyle/>
                    <a:p>
                      <a:pPr algn="l"/>
                      <a:r>
                        <a:rPr lang="en-GB" sz="1600" noProof="0" dirty="0"/>
                        <a:t>Any AE leading to death</a:t>
                      </a:r>
                    </a:p>
                  </a:txBody>
                  <a:tcPr anchor="ctr"/>
                </a:tc>
                <a:tc>
                  <a:txBody>
                    <a:bodyPr/>
                    <a:lstStyle/>
                    <a:p>
                      <a:pPr algn="ctr"/>
                      <a:r>
                        <a:rPr lang="en-GB" sz="1600" noProof="0" dirty="0"/>
                        <a:t>3 (7%)</a:t>
                      </a:r>
                    </a:p>
                  </a:txBody>
                  <a:tcPr anchor="ctr"/>
                </a:tc>
                <a:tc>
                  <a:txBody>
                    <a:bodyPr/>
                    <a:lstStyle/>
                    <a:p>
                      <a:pPr algn="ctr"/>
                      <a:r>
                        <a:rPr lang="en-GB" sz="1600" noProof="0" dirty="0"/>
                        <a:t>3 (7%)</a:t>
                      </a:r>
                    </a:p>
                  </a:txBody>
                  <a:tcPr anchor="ctr"/>
                </a:tc>
                <a:extLst>
                  <a:ext uri="{0D108BD9-81ED-4DB2-BD59-A6C34878D82A}">
                    <a16:rowId xmlns="" xmlns:a16="http://schemas.microsoft.com/office/drawing/2014/main" val="3605929090"/>
                  </a:ext>
                </a:extLst>
              </a:tr>
            </a:tbl>
          </a:graphicData>
        </a:graphic>
      </p:graphicFrame>
      <p:sp>
        <p:nvSpPr>
          <p:cNvPr id="9" name="ZoneTexte 8">
            <a:extLst>
              <a:ext uri="{FF2B5EF4-FFF2-40B4-BE49-F238E27FC236}">
                <a16:creationId xmlns="" xmlns:a16="http://schemas.microsoft.com/office/drawing/2014/main" id="{FB948D85-963E-3540-8F86-02DC43AA6AAF}"/>
              </a:ext>
            </a:extLst>
          </p:cNvPr>
          <p:cNvSpPr txBox="1"/>
          <p:nvPr/>
        </p:nvSpPr>
        <p:spPr>
          <a:xfrm>
            <a:off x="2946362" y="5000849"/>
            <a:ext cx="1781485" cy="400110"/>
          </a:xfrm>
          <a:prstGeom prst="rect">
            <a:avLst/>
          </a:prstGeom>
          <a:noFill/>
          <a:ln>
            <a:solidFill>
              <a:schemeClr val="accent1"/>
            </a:solidFill>
          </a:ln>
        </p:spPr>
        <p:txBody>
          <a:bodyPr wrap="square" rtlCol="0">
            <a:spAutoFit/>
          </a:bodyPr>
          <a:lstStyle/>
          <a:p>
            <a:pPr algn="ctr"/>
            <a:r>
              <a:rPr lang="fr-FR" sz="2000" dirty="0">
                <a:solidFill>
                  <a:srgbClr val="505050"/>
                </a:solidFill>
                <a:latin typeface="Aileron" charset="0"/>
                <a:ea typeface="Aileron" charset="0"/>
                <a:cs typeface="Aileron" charset="0"/>
              </a:rPr>
              <a:t>DCR = </a:t>
            </a:r>
            <a:r>
              <a:rPr lang="fr-FR" sz="2000" dirty="0" smtClean="0">
                <a:solidFill>
                  <a:srgbClr val="505050"/>
                </a:solidFill>
                <a:latin typeface="Aileron" charset="0"/>
                <a:ea typeface="Aileron" charset="0"/>
                <a:cs typeface="Aileron" charset="0"/>
              </a:rPr>
              <a:t>85</a:t>
            </a:r>
            <a:r>
              <a:rPr lang="fr-FR" sz="2000" dirty="0">
                <a:solidFill>
                  <a:srgbClr val="505050"/>
                </a:solidFill>
                <a:latin typeface="Aileron" charset="0"/>
                <a:ea typeface="Aileron" charset="0"/>
                <a:cs typeface="Aileron" charset="0"/>
              </a:rPr>
              <a:t>%</a:t>
            </a:r>
          </a:p>
        </p:txBody>
      </p:sp>
      <p:sp>
        <p:nvSpPr>
          <p:cNvPr id="12" name="Rectangle 11">
            <a:extLst>
              <a:ext uri="{FF2B5EF4-FFF2-40B4-BE49-F238E27FC236}">
                <a16:creationId xmlns="" xmlns:a16="http://schemas.microsoft.com/office/drawing/2014/main" id="{12EDC1BC-0B28-794B-84FF-8EE36C59FA63}"/>
              </a:ext>
            </a:extLst>
          </p:cNvPr>
          <p:cNvSpPr/>
          <p:nvPr/>
        </p:nvSpPr>
        <p:spPr>
          <a:xfrm>
            <a:off x="1852503" y="3100595"/>
            <a:ext cx="3888433" cy="1053446"/>
          </a:xfrm>
          <a:prstGeom prst="rect">
            <a:avLst/>
          </a:prstGeom>
          <a:noFill/>
          <a:ln w="38100">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cxnSp>
        <p:nvCxnSpPr>
          <p:cNvPr id="14" name="Connecteur droit avec flèche 13">
            <a:extLst>
              <a:ext uri="{FF2B5EF4-FFF2-40B4-BE49-F238E27FC236}">
                <a16:creationId xmlns="" xmlns:a16="http://schemas.microsoft.com/office/drawing/2014/main" id="{F163B3AB-0E35-5445-A81B-D34F4880BDB9}"/>
              </a:ext>
            </a:extLst>
          </p:cNvPr>
          <p:cNvCxnSpPr>
            <a:cxnSpLocks/>
            <a:endCxn id="9" idx="1"/>
          </p:cNvCxnSpPr>
          <p:nvPr/>
        </p:nvCxnSpPr>
        <p:spPr>
          <a:xfrm flipV="1">
            <a:off x="1631505" y="5200904"/>
            <a:ext cx="1314857" cy="30777"/>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7" name="Connecteur droit 16">
            <a:extLst>
              <a:ext uri="{FF2B5EF4-FFF2-40B4-BE49-F238E27FC236}">
                <a16:creationId xmlns="" xmlns:a16="http://schemas.microsoft.com/office/drawing/2014/main" id="{481589CE-4ED0-0345-9CC7-2583217960EA}"/>
              </a:ext>
            </a:extLst>
          </p:cNvPr>
          <p:cNvCxnSpPr/>
          <p:nvPr/>
        </p:nvCxnSpPr>
        <p:spPr>
          <a:xfrm flipV="1">
            <a:off x="1631504" y="3573016"/>
            <a:ext cx="0" cy="1658664"/>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19" name="Connecteur droit 18">
            <a:extLst>
              <a:ext uri="{FF2B5EF4-FFF2-40B4-BE49-F238E27FC236}">
                <a16:creationId xmlns="" xmlns:a16="http://schemas.microsoft.com/office/drawing/2014/main" id="{81E267A7-53CA-A04E-A5DD-EA9F63AE5C24}"/>
              </a:ext>
            </a:extLst>
          </p:cNvPr>
          <p:cNvCxnSpPr/>
          <p:nvPr/>
        </p:nvCxnSpPr>
        <p:spPr>
          <a:xfrm>
            <a:off x="1631504" y="3573016"/>
            <a:ext cx="216024" cy="0"/>
          </a:xfrm>
          <a:prstGeom prst="line">
            <a:avLst/>
          </a:prstGeom>
          <a:ln w="285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412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p:txBody>
          <a:bodyPr/>
          <a:lstStyle/>
          <a:p>
            <a:r>
              <a:rPr lang="en-GB" b="1" dirty="0">
                <a:solidFill>
                  <a:schemeClr val="accent1"/>
                </a:solidFill>
              </a:rPr>
              <a:t>ANCHOR study </a:t>
            </a:r>
            <a:r>
              <a:rPr lang="en-GB" dirty="0"/>
              <a:t>= first prospective study using a BRAF inhibitor based therapy in </a:t>
            </a:r>
            <a:br>
              <a:rPr lang="en-GB" dirty="0"/>
            </a:br>
            <a:r>
              <a:rPr lang="en-GB" dirty="0"/>
              <a:t>1L BRAF</a:t>
            </a:r>
            <a:r>
              <a:rPr lang="en-GB" baseline="30000" dirty="0"/>
              <a:t>V600E</a:t>
            </a:r>
            <a:r>
              <a:rPr lang="en-GB" dirty="0"/>
              <a:t>-mutant mCRC</a:t>
            </a:r>
          </a:p>
          <a:p>
            <a:endParaRPr lang="en-GB" dirty="0"/>
          </a:p>
          <a:p>
            <a:r>
              <a:rPr lang="en-GB" b="1" dirty="0">
                <a:solidFill>
                  <a:schemeClr val="accent1"/>
                </a:solidFill>
              </a:rPr>
              <a:t>High confirmed ORR (50%) </a:t>
            </a:r>
            <a:r>
              <a:rPr lang="en-GB" dirty="0"/>
              <a:t>is observed</a:t>
            </a:r>
          </a:p>
          <a:p>
            <a:r>
              <a:rPr lang="en-GB" dirty="0"/>
              <a:t>Median PFS = 4.9 months</a:t>
            </a:r>
          </a:p>
          <a:p>
            <a:r>
              <a:rPr lang="en-GB" dirty="0"/>
              <a:t>Triplet combination well </a:t>
            </a:r>
            <a:r>
              <a:rPr lang="en-GB" b="1" dirty="0">
                <a:solidFill>
                  <a:schemeClr val="accent1"/>
                </a:solidFill>
              </a:rPr>
              <a:t>tolerated and manageable safety profile </a:t>
            </a:r>
            <a:r>
              <a:rPr lang="en-GB" dirty="0"/>
              <a:t>with no unexpected toxicities</a:t>
            </a:r>
          </a:p>
          <a:p>
            <a:r>
              <a:rPr lang="en-GB" dirty="0"/>
              <a:t>Stage 1: </a:t>
            </a:r>
            <a:r>
              <a:rPr lang="en-GB" b="1" dirty="0">
                <a:solidFill>
                  <a:schemeClr val="accent1"/>
                </a:solidFill>
              </a:rPr>
              <a:t>minimal number of confirmed responses reached </a:t>
            </a:r>
          </a:p>
          <a:p>
            <a:pPr marL="0" indent="0">
              <a:buNone/>
            </a:pPr>
            <a:r>
              <a:rPr lang="en-GB" dirty="0">
                <a:sym typeface="Wingdings" pitchFamily="2" charset="2"/>
              </a:rPr>
              <a:t>				 Stage 2 is ongoing with enrolment of additional patients</a:t>
            </a:r>
          </a:p>
          <a:p>
            <a:r>
              <a:rPr lang="en-GB" dirty="0">
                <a:sym typeface="Wingdings" pitchFamily="2" charset="2"/>
              </a:rPr>
              <a:t>Results with 95 patients expected in 2021</a:t>
            </a:r>
            <a:endParaRPr lang="en-GB" dirty="0"/>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a:t>conclusions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7</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620184" y="6309320"/>
            <a:ext cx="8116800" cy="365125"/>
          </a:xfrm>
        </p:spPr>
        <p:txBody>
          <a:bodyPr/>
          <a:lstStyle/>
          <a:p>
            <a:r>
              <a:rPr lang="en-GB" dirty="0"/>
              <a:t>1L, first line; mCRC, metastatic colorectal cancer; ORR, objective response rate; PFS, progression-free survival</a:t>
            </a:r>
          </a:p>
        </p:txBody>
      </p:sp>
    </p:spTree>
    <p:extLst>
      <p:ext uri="{BB962C8B-B14F-4D97-AF65-F5344CB8AC3E}">
        <p14:creationId xmlns:p14="http://schemas.microsoft.com/office/powerpoint/2010/main" val="393262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en-GB" dirty="0"/>
              <a:t>First-line liposomal irinotecan + 5 fluorouracil/leucovorin + oxaliplatin in patients with pancreatic ductal adenocarcinoma: long-term follow-up results from a phase 1/2 study</a:t>
            </a:r>
            <a:br>
              <a:rPr lang="en-GB" dirty="0"/>
            </a:br>
            <a:r>
              <a:rPr lang="en-GB" dirty="0"/>
              <a:t/>
            </a:r>
            <a:br>
              <a:rPr lang="en-GB" dirty="0"/>
            </a:br>
            <a:r>
              <a:rPr lang="en-GB" sz="2200" cap="none" dirty="0"/>
              <a:t>Wainberg ZA, et al.</a:t>
            </a:r>
            <a:br>
              <a:rPr lang="en-GB" sz="2200" cap="none" dirty="0"/>
            </a:br>
            <a:r>
              <a:rPr lang="en-GB" sz="2200" cap="none" dirty="0"/>
              <a:t>WCGIC 2020. Abstract #LBA-1. Oral presentation</a:t>
            </a:r>
            <a:endParaRPr lang="en-GB"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8</a:t>
            </a:fld>
            <a:endParaRPr lang="en-GB" dirty="0"/>
          </a:p>
        </p:txBody>
      </p:sp>
    </p:spTree>
    <p:extLst>
      <p:ext uri="{BB962C8B-B14F-4D97-AF65-F5344CB8AC3E}">
        <p14:creationId xmlns:p14="http://schemas.microsoft.com/office/powerpoint/2010/main" val="366420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 xmlns:a16="http://schemas.microsoft.com/office/drawing/2014/main" id="{A588F94B-AE90-2548-8D1A-84C15501F17C}"/>
              </a:ext>
            </a:extLst>
          </p:cNvPr>
          <p:cNvSpPr/>
          <p:nvPr/>
        </p:nvSpPr>
        <p:spPr>
          <a:xfrm>
            <a:off x="2277480" y="980729"/>
            <a:ext cx="7637041" cy="1513963"/>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a:solidFill>
                  <a:schemeClr val="accent1"/>
                </a:solidFill>
              </a:rPr>
              <a:t>First line treatment options for </a:t>
            </a:r>
            <a:r>
              <a:rPr lang="en-GB" b="1" dirty="0" err="1">
                <a:solidFill>
                  <a:schemeClr val="accent1"/>
                </a:solidFill>
              </a:rPr>
              <a:t>mPDAC</a:t>
            </a:r>
            <a:r>
              <a:rPr lang="en-GB" b="1" dirty="0">
                <a:solidFill>
                  <a:schemeClr val="accent1"/>
                </a:solidFill>
              </a:rPr>
              <a:t>:</a:t>
            </a:r>
          </a:p>
          <a:p>
            <a:pPr marL="285750" indent="-285750">
              <a:buClr>
                <a:schemeClr val="accent1"/>
              </a:buClr>
              <a:buFont typeface="Arial" panose="020B0604020202020204" pitchFamily="34" charset="0"/>
              <a:buChar char="•"/>
            </a:pPr>
            <a:r>
              <a:rPr lang="en-GB" dirty="0">
                <a:solidFill>
                  <a:schemeClr val="tx2"/>
                </a:solidFill>
              </a:rPr>
              <a:t>G</a:t>
            </a:r>
            <a:r>
              <a:rPr lang="en-GB" dirty="0" smtClean="0">
                <a:solidFill>
                  <a:schemeClr val="tx2"/>
                </a:solidFill>
              </a:rPr>
              <a:t>emcitabine </a:t>
            </a:r>
            <a:r>
              <a:rPr lang="en-GB" dirty="0">
                <a:solidFill>
                  <a:schemeClr val="tx2"/>
                </a:solidFill>
              </a:rPr>
              <a:t>+ albumin-bound paclitaxel particles</a:t>
            </a:r>
          </a:p>
          <a:p>
            <a:pPr marL="285750" indent="-285750">
              <a:buClr>
                <a:schemeClr val="accent1"/>
              </a:buClr>
              <a:buFont typeface="Arial" panose="020B0604020202020204" pitchFamily="34" charset="0"/>
              <a:buChar char="•"/>
            </a:pPr>
            <a:r>
              <a:rPr lang="en-GB" dirty="0">
                <a:solidFill>
                  <a:schemeClr val="tx2"/>
                </a:solidFill>
              </a:rPr>
              <a:t>FOLFIRINOX (non-liposomal irinotecan + 5-FU + leucovorin + oxaliplatin) </a:t>
            </a:r>
          </a:p>
          <a:p>
            <a:pPr algn="ctr"/>
            <a:r>
              <a:rPr lang="en-GB" b="1" dirty="0">
                <a:solidFill>
                  <a:schemeClr val="accent1"/>
                </a:solidFill>
              </a:rPr>
              <a:t>Second line treatment option for </a:t>
            </a:r>
            <a:r>
              <a:rPr lang="en-GB" b="1" dirty="0" err="1">
                <a:solidFill>
                  <a:schemeClr val="accent1"/>
                </a:solidFill>
              </a:rPr>
              <a:t>mPDAC</a:t>
            </a:r>
            <a:r>
              <a:rPr lang="en-GB" b="1" dirty="0">
                <a:solidFill>
                  <a:schemeClr val="accent1"/>
                </a:solidFill>
              </a:rPr>
              <a:t>:</a:t>
            </a:r>
          </a:p>
          <a:p>
            <a:pPr marL="285750" indent="-285750">
              <a:buClr>
                <a:schemeClr val="accent1"/>
              </a:buClr>
              <a:buFont typeface="Arial" panose="020B0604020202020204" pitchFamily="34" charset="0"/>
              <a:buChar char="•"/>
            </a:pPr>
            <a:r>
              <a:rPr lang="en-GB" dirty="0">
                <a:solidFill>
                  <a:schemeClr val="tx2"/>
                </a:solidFill>
              </a:rPr>
              <a:t>L</a:t>
            </a:r>
            <a:r>
              <a:rPr lang="en-GB" dirty="0" smtClean="0">
                <a:solidFill>
                  <a:schemeClr val="tx2"/>
                </a:solidFill>
              </a:rPr>
              <a:t>iposomal </a:t>
            </a:r>
            <a:r>
              <a:rPr lang="en-GB" dirty="0">
                <a:solidFill>
                  <a:schemeClr val="tx2"/>
                </a:solidFill>
              </a:rPr>
              <a:t>irinotecan + 5-FU + leucovorin (after gemcitabine-based therapy)</a:t>
            </a:r>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a:t>background &amp; study design</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9</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620184" y="6334585"/>
            <a:ext cx="10804408" cy="365125"/>
          </a:xfrm>
        </p:spPr>
        <p:txBody>
          <a:bodyPr/>
          <a:lstStyle/>
          <a:p>
            <a:pPr>
              <a:lnSpc>
                <a:spcPct val="80000"/>
              </a:lnSpc>
            </a:pPr>
            <a:r>
              <a:rPr lang="en-GB" dirty="0"/>
              <a:t>*Regimen: NALIRIFOX on days 1 and 15 of each 28-day cycle. **Pooled population 50/60 = all patients who received liposomal irinotecan 50 mg/m</a:t>
            </a:r>
            <a:r>
              <a:rPr lang="en-GB" baseline="30000" dirty="0"/>
              <a:t>2</a:t>
            </a:r>
            <a:r>
              <a:rPr lang="en-GB" dirty="0"/>
              <a:t> (free base), </a:t>
            </a:r>
            <a:br>
              <a:rPr lang="en-GB" dirty="0"/>
            </a:br>
            <a:r>
              <a:rPr lang="en-GB" dirty="0"/>
              <a:t>5-FU 2440 mg/m</a:t>
            </a:r>
            <a:r>
              <a:rPr lang="en-GB" baseline="30000" dirty="0"/>
              <a:t>2</a:t>
            </a:r>
            <a:r>
              <a:rPr lang="en-GB" dirty="0"/>
              <a:t>, leucovorin 400 mg/m</a:t>
            </a:r>
            <a:r>
              <a:rPr lang="en-GB" baseline="30000" dirty="0"/>
              <a:t>2</a:t>
            </a:r>
            <a:r>
              <a:rPr lang="en-GB" dirty="0"/>
              <a:t> and oxaliplatin 60 mg/m</a:t>
            </a:r>
            <a:r>
              <a:rPr lang="en-GB" baseline="30000" dirty="0"/>
              <a:t>2</a:t>
            </a:r>
            <a:r>
              <a:rPr lang="en-GB" dirty="0"/>
              <a:t>.</a:t>
            </a:r>
            <a:br>
              <a:rPr lang="en-GB" dirty="0"/>
            </a:br>
            <a:r>
              <a:rPr lang="en-GB" dirty="0"/>
              <a:t>5-FU, fluorouracil; BOR; best overall response; DCR, disease control rate; DLT, dose-limiting toxicity; </a:t>
            </a:r>
            <a:r>
              <a:rPr lang="en-GB" dirty="0" err="1"/>
              <a:t>DoR</a:t>
            </a:r>
            <a:r>
              <a:rPr lang="en-GB" dirty="0"/>
              <a:t>, duration of response; </a:t>
            </a:r>
            <a:r>
              <a:rPr lang="en-GB" dirty="0" err="1"/>
              <a:t>mPDAC</a:t>
            </a:r>
            <a:r>
              <a:rPr lang="en-GB" dirty="0"/>
              <a:t>, metastatic pancreatic ductal adenocarcinoma; ORR, overall response rate; OS; overall survival; PFS, progression-free survival; RECIST, response evaluation criteria in solid tumours</a:t>
            </a:r>
          </a:p>
        </p:txBody>
      </p:sp>
      <p:sp>
        <p:nvSpPr>
          <p:cNvPr id="13" name="Rectangle : coins arrondis 12">
            <a:extLst>
              <a:ext uri="{FF2B5EF4-FFF2-40B4-BE49-F238E27FC236}">
                <a16:creationId xmlns="" xmlns:a16="http://schemas.microsoft.com/office/drawing/2014/main" id="{4E24DA61-F259-634D-847E-4545098F30FA}"/>
              </a:ext>
            </a:extLst>
          </p:cNvPr>
          <p:cNvSpPr/>
          <p:nvPr/>
        </p:nvSpPr>
        <p:spPr>
          <a:xfrm>
            <a:off x="1566190" y="4074241"/>
            <a:ext cx="1652714" cy="1165393"/>
          </a:xfrm>
          <a:prstGeom prst="round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tx1"/>
                </a:solidFill>
              </a:rPr>
              <a:t>Part 1A</a:t>
            </a:r>
          </a:p>
          <a:p>
            <a:pPr algn="ctr"/>
            <a:r>
              <a:rPr lang="en-GB" sz="1400" b="1" dirty="0">
                <a:solidFill>
                  <a:schemeClr val="tx1"/>
                </a:solidFill>
              </a:rPr>
              <a:t>Dose exploration</a:t>
            </a:r>
          </a:p>
          <a:p>
            <a:pPr algn="ctr"/>
            <a:r>
              <a:rPr lang="en-GB" sz="1400" b="1" dirty="0">
                <a:solidFill>
                  <a:schemeClr val="tx1"/>
                </a:solidFill>
              </a:rPr>
              <a:t>NALIRIFOX*</a:t>
            </a:r>
          </a:p>
          <a:p>
            <a:pPr algn="ctr"/>
            <a:r>
              <a:rPr lang="en-GB" sz="1400" b="1" dirty="0">
                <a:solidFill>
                  <a:schemeClr val="tx1"/>
                </a:solidFill>
              </a:rPr>
              <a:t>(n=31)</a:t>
            </a:r>
            <a:endParaRPr lang="fr-FR" sz="1050" dirty="0">
              <a:solidFill>
                <a:schemeClr val="tx1"/>
              </a:solidFill>
            </a:endParaRPr>
          </a:p>
        </p:txBody>
      </p:sp>
      <p:sp>
        <p:nvSpPr>
          <p:cNvPr id="15" name="Rectangle : coins arrondis 14">
            <a:extLst>
              <a:ext uri="{FF2B5EF4-FFF2-40B4-BE49-F238E27FC236}">
                <a16:creationId xmlns="" xmlns:a16="http://schemas.microsoft.com/office/drawing/2014/main" id="{9B7C2825-F573-1645-8097-AC7DECF5E581}"/>
              </a:ext>
            </a:extLst>
          </p:cNvPr>
          <p:cNvSpPr/>
          <p:nvPr/>
        </p:nvSpPr>
        <p:spPr>
          <a:xfrm>
            <a:off x="7114286" y="4074241"/>
            <a:ext cx="1646010" cy="1165393"/>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tx1"/>
                </a:solidFill>
              </a:rPr>
              <a:t>Part 1B</a:t>
            </a:r>
          </a:p>
          <a:p>
            <a:pPr algn="ctr"/>
            <a:r>
              <a:rPr lang="en-GB" sz="1400" b="1" dirty="0">
                <a:solidFill>
                  <a:schemeClr val="tx1"/>
                </a:solidFill>
              </a:rPr>
              <a:t>Dose expansion</a:t>
            </a:r>
          </a:p>
          <a:p>
            <a:pPr algn="ctr"/>
            <a:r>
              <a:rPr lang="en-GB" sz="1400" b="1" dirty="0">
                <a:solidFill>
                  <a:schemeClr val="tx1"/>
                </a:solidFill>
              </a:rPr>
              <a:t>NALIRIFOX*</a:t>
            </a:r>
          </a:p>
          <a:p>
            <a:pPr algn="ctr"/>
            <a:r>
              <a:rPr lang="en-GB" sz="1400" b="1" dirty="0">
                <a:solidFill>
                  <a:schemeClr val="tx1"/>
                </a:solidFill>
              </a:rPr>
              <a:t>(50/2400/400/60)</a:t>
            </a:r>
          </a:p>
          <a:p>
            <a:pPr algn="ctr"/>
            <a:r>
              <a:rPr lang="en-GB" sz="1400" b="1" dirty="0">
                <a:solidFill>
                  <a:schemeClr val="tx1"/>
                </a:solidFill>
              </a:rPr>
              <a:t>(n=25)</a:t>
            </a:r>
          </a:p>
        </p:txBody>
      </p:sp>
      <p:graphicFrame>
        <p:nvGraphicFramePr>
          <p:cNvPr id="8" name="Tableau 7">
            <a:extLst>
              <a:ext uri="{FF2B5EF4-FFF2-40B4-BE49-F238E27FC236}">
                <a16:creationId xmlns="" xmlns:a16="http://schemas.microsoft.com/office/drawing/2014/main" id="{0F736A85-9B40-9C48-8C8F-FCE16482FBD6}"/>
              </a:ext>
            </a:extLst>
          </p:cNvPr>
          <p:cNvGraphicFramePr>
            <a:graphicFrameLocks noGrp="1"/>
          </p:cNvGraphicFramePr>
          <p:nvPr>
            <p:extLst>
              <p:ext uri="{D42A27DB-BD31-4B8C-83A1-F6EECF244321}">
                <p14:modId xmlns:p14="http://schemas.microsoft.com/office/powerpoint/2010/main" val="215461360"/>
              </p:ext>
            </p:extLst>
          </p:nvPr>
        </p:nvGraphicFramePr>
        <p:xfrm>
          <a:off x="3353082" y="3940656"/>
          <a:ext cx="3607014" cy="1432560"/>
        </p:xfrm>
        <a:graphic>
          <a:graphicData uri="http://schemas.openxmlformats.org/drawingml/2006/table">
            <a:tbl>
              <a:tblPr firstRow="1" bandRow="1">
                <a:tableStyleId>{5C22544A-7EE6-4342-B048-85BDC9FD1C3A}</a:tableStyleId>
              </a:tblPr>
              <a:tblGrid>
                <a:gridCol w="679881">
                  <a:extLst>
                    <a:ext uri="{9D8B030D-6E8A-4147-A177-3AD203B41FA5}">
                      <a16:colId xmlns="" xmlns:a16="http://schemas.microsoft.com/office/drawing/2014/main" val="1830312468"/>
                    </a:ext>
                  </a:extLst>
                </a:gridCol>
                <a:gridCol w="766893">
                  <a:extLst>
                    <a:ext uri="{9D8B030D-6E8A-4147-A177-3AD203B41FA5}">
                      <a16:colId xmlns="" xmlns:a16="http://schemas.microsoft.com/office/drawing/2014/main" val="1912948554"/>
                    </a:ext>
                  </a:extLst>
                </a:gridCol>
                <a:gridCol w="576064">
                  <a:extLst>
                    <a:ext uri="{9D8B030D-6E8A-4147-A177-3AD203B41FA5}">
                      <a16:colId xmlns="" xmlns:a16="http://schemas.microsoft.com/office/drawing/2014/main" val="1328235330"/>
                    </a:ext>
                  </a:extLst>
                </a:gridCol>
                <a:gridCol w="792088">
                  <a:extLst>
                    <a:ext uri="{9D8B030D-6E8A-4147-A177-3AD203B41FA5}">
                      <a16:colId xmlns="" xmlns:a16="http://schemas.microsoft.com/office/drawing/2014/main" val="3975371913"/>
                    </a:ext>
                  </a:extLst>
                </a:gridCol>
                <a:gridCol w="792088">
                  <a:extLst>
                    <a:ext uri="{9D8B030D-6E8A-4147-A177-3AD203B41FA5}">
                      <a16:colId xmlns="" xmlns:a16="http://schemas.microsoft.com/office/drawing/2014/main" val="206493790"/>
                    </a:ext>
                  </a:extLst>
                </a:gridCol>
              </a:tblGrid>
              <a:tr h="191159">
                <a:tc>
                  <a:txBody>
                    <a:bodyPr/>
                    <a:lstStyle/>
                    <a:p>
                      <a:r>
                        <a:rPr lang="en-GB" sz="1000" noProof="0" dirty="0"/>
                        <a:t>Cohort</a:t>
                      </a:r>
                    </a:p>
                  </a:txBody>
                  <a:tcPr/>
                </a:tc>
                <a:tc>
                  <a:txBody>
                    <a:bodyPr/>
                    <a:lstStyle/>
                    <a:p>
                      <a:pPr algn="ctr"/>
                      <a:r>
                        <a:rPr lang="en-GB" sz="1000" noProof="0" dirty="0"/>
                        <a:t>liposomal irinotecan</a:t>
                      </a:r>
                      <a:endParaRPr lang="en-GB" sz="1000" baseline="30000" noProof="0" dirty="0"/>
                    </a:p>
                  </a:txBody>
                  <a:tcPr/>
                </a:tc>
                <a:tc>
                  <a:txBody>
                    <a:bodyPr/>
                    <a:lstStyle/>
                    <a:p>
                      <a:pPr algn="ctr"/>
                      <a:r>
                        <a:rPr lang="en-GB" sz="1000" noProof="0" dirty="0"/>
                        <a:t>5-FU</a:t>
                      </a:r>
                    </a:p>
                  </a:txBody>
                  <a:tcPr/>
                </a:tc>
                <a:tc>
                  <a:txBody>
                    <a:bodyPr/>
                    <a:lstStyle/>
                    <a:p>
                      <a:pPr algn="ctr"/>
                      <a:r>
                        <a:rPr lang="en-GB" sz="1000" noProof="0" dirty="0"/>
                        <a:t>leucovorin</a:t>
                      </a:r>
                      <a:endParaRPr lang="en-GB" sz="1000" baseline="30000" noProof="0" dirty="0"/>
                    </a:p>
                  </a:txBody>
                  <a:tcPr/>
                </a:tc>
                <a:tc>
                  <a:txBody>
                    <a:bodyPr/>
                    <a:lstStyle/>
                    <a:p>
                      <a:pPr algn="ctr"/>
                      <a:r>
                        <a:rPr lang="en-GB" sz="1000" noProof="0" dirty="0"/>
                        <a:t>oxaliplatin</a:t>
                      </a:r>
                    </a:p>
                  </a:txBody>
                  <a:tcPr/>
                </a:tc>
                <a:extLst>
                  <a:ext uri="{0D108BD9-81ED-4DB2-BD59-A6C34878D82A}">
                    <a16:rowId xmlns="" xmlns:a16="http://schemas.microsoft.com/office/drawing/2014/main" val="1192629141"/>
                  </a:ext>
                </a:extLst>
              </a:tr>
              <a:tr h="205863">
                <a:tc>
                  <a:txBody>
                    <a:bodyPr/>
                    <a:lstStyle/>
                    <a:p>
                      <a:r>
                        <a:rPr lang="en-GB" sz="1100" b="1" noProof="0" dirty="0"/>
                        <a:t>A </a:t>
                      </a:r>
                      <a:r>
                        <a:rPr lang="en-GB" sz="1100" noProof="0" dirty="0"/>
                        <a:t>(n=7)</a:t>
                      </a:r>
                    </a:p>
                  </a:txBody>
                  <a:tcPr>
                    <a:lnB w="38100" cap="flat" cmpd="sng" algn="ctr">
                      <a:solidFill>
                        <a:schemeClr val="accent1"/>
                      </a:solidFill>
                      <a:prstDash val="solid"/>
                      <a:round/>
                      <a:headEnd type="none" w="med" len="med"/>
                      <a:tailEnd type="none" w="med" len="med"/>
                    </a:lnB>
                  </a:tcPr>
                </a:tc>
                <a:tc>
                  <a:txBody>
                    <a:bodyPr/>
                    <a:lstStyle/>
                    <a:p>
                      <a:pPr algn="ctr"/>
                      <a:r>
                        <a:rPr lang="en-GB" sz="1100" b="1" noProof="0" dirty="0"/>
                        <a:t>70</a:t>
                      </a:r>
                    </a:p>
                  </a:txBody>
                  <a:tcPr anchor="ctr">
                    <a:lnB w="38100" cap="flat" cmpd="sng" algn="ctr">
                      <a:solidFill>
                        <a:schemeClr val="accent1"/>
                      </a:solidFill>
                      <a:prstDash val="solid"/>
                      <a:round/>
                      <a:headEnd type="none" w="med" len="med"/>
                      <a:tailEnd type="none" w="med" len="med"/>
                    </a:lnB>
                  </a:tcPr>
                </a:tc>
                <a:tc>
                  <a:txBody>
                    <a:bodyPr/>
                    <a:lstStyle/>
                    <a:p>
                      <a:pPr algn="ctr"/>
                      <a:r>
                        <a:rPr lang="en-GB" sz="1100" noProof="0" dirty="0"/>
                        <a:t>2400</a:t>
                      </a:r>
                    </a:p>
                  </a:txBody>
                  <a:tcPr anchor="ctr">
                    <a:lnB w="38100" cap="flat" cmpd="sng" algn="ctr">
                      <a:solidFill>
                        <a:schemeClr val="accent1"/>
                      </a:solidFill>
                      <a:prstDash val="solid"/>
                      <a:round/>
                      <a:headEnd type="none" w="med" len="med"/>
                      <a:tailEnd type="none" w="med" len="med"/>
                    </a:lnB>
                  </a:tcPr>
                </a:tc>
                <a:tc>
                  <a:txBody>
                    <a:bodyPr/>
                    <a:lstStyle/>
                    <a:p>
                      <a:pPr algn="ctr"/>
                      <a:r>
                        <a:rPr lang="en-GB" sz="1100" noProof="0" dirty="0"/>
                        <a:t>400</a:t>
                      </a:r>
                    </a:p>
                  </a:txBody>
                  <a:tcPr anchor="ctr">
                    <a:lnB w="38100" cap="flat" cmpd="sng" algn="ctr">
                      <a:solidFill>
                        <a:schemeClr val="accent1"/>
                      </a:solidFill>
                      <a:prstDash val="solid"/>
                      <a:round/>
                      <a:headEnd type="none" w="med" len="med"/>
                      <a:tailEnd type="none" w="med" len="med"/>
                    </a:lnB>
                  </a:tcPr>
                </a:tc>
                <a:tc>
                  <a:txBody>
                    <a:bodyPr/>
                    <a:lstStyle/>
                    <a:p>
                      <a:pPr algn="ctr"/>
                      <a:r>
                        <a:rPr lang="en-GB" sz="1100" b="1" noProof="0" dirty="0"/>
                        <a:t>60</a:t>
                      </a:r>
                    </a:p>
                  </a:txBody>
                  <a:tcPr anchor="ctr">
                    <a:lnB w="38100"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590240444"/>
                  </a:ext>
                </a:extLst>
              </a:tr>
              <a:tr h="20586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Calibri" panose="020F0502020204030204"/>
                          <a:ea typeface="+mn-ea"/>
                          <a:cs typeface="+mn-cs"/>
                        </a:rPr>
                        <a:t>B</a:t>
                      </a:r>
                      <a:r>
                        <a:rPr kumimoji="0" lang="en-GB" sz="1100" b="0" i="0" u="none" strike="noStrike" kern="1200" cap="none" spc="0" normalizeH="0" baseline="0" noProof="0" dirty="0">
                          <a:ln>
                            <a:noFill/>
                          </a:ln>
                          <a:solidFill>
                            <a:srgbClr val="000000"/>
                          </a:solidFill>
                          <a:effectLst/>
                          <a:uLnTx/>
                          <a:uFillTx/>
                          <a:latin typeface="Calibri" panose="020F0502020204030204"/>
                          <a:ea typeface="+mn-ea"/>
                          <a:cs typeface="+mn-cs"/>
                        </a:rPr>
                        <a:t> (n=7)</a:t>
                      </a:r>
                    </a:p>
                  </a:txBody>
                  <a:tcPr>
                    <a:lnL w="38100" cap="flat" cmpd="sng" algn="ctr">
                      <a:solidFill>
                        <a:schemeClr val="accent1"/>
                      </a:solidFill>
                      <a:prstDash val="solid"/>
                      <a:round/>
                      <a:headEnd type="none" w="med" len="med"/>
                      <a:tailEnd type="none" w="med" len="med"/>
                    </a:lnL>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tc>
                  <a:txBody>
                    <a:bodyPr/>
                    <a:lstStyle/>
                    <a:p>
                      <a:pPr algn="ctr"/>
                      <a:r>
                        <a:rPr lang="en-GB" sz="1100" b="1" noProof="0" dirty="0"/>
                        <a:t>50</a:t>
                      </a:r>
                    </a:p>
                  </a:txBody>
                  <a:tcPr anchor="ct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tc>
                  <a:txBody>
                    <a:bodyPr/>
                    <a:lstStyle/>
                    <a:p>
                      <a:pPr algn="ctr"/>
                      <a:r>
                        <a:rPr lang="en-GB" sz="1100" noProof="0" dirty="0"/>
                        <a:t>2400</a:t>
                      </a:r>
                    </a:p>
                  </a:txBody>
                  <a:tcPr anchor="ct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tc>
                  <a:txBody>
                    <a:bodyPr/>
                    <a:lstStyle/>
                    <a:p>
                      <a:pPr algn="ctr"/>
                      <a:r>
                        <a:rPr lang="en-GB" sz="1100" noProof="0" dirty="0"/>
                        <a:t>400</a:t>
                      </a:r>
                    </a:p>
                  </a:txBody>
                  <a:tcPr anchor="ct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tc>
                  <a:txBody>
                    <a:bodyPr/>
                    <a:lstStyle/>
                    <a:p>
                      <a:pPr algn="ctr"/>
                      <a:r>
                        <a:rPr lang="en-GB" sz="1100" b="1" noProof="0" dirty="0"/>
                        <a:t>60</a:t>
                      </a:r>
                    </a:p>
                  </a:txBody>
                  <a:tcPr anchor="ctr">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3054967599"/>
                  </a:ext>
                </a:extLst>
              </a:tr>
              <a:tr h="20586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Calibri" panose="020F0502020204030204"/>
                          <a:ea typeface="+mn-ea"/>
                          <a:cs typeface="+mn-cs"/>
                        </a:rPr>
                        <a:t>C</a:t>
                      </a:r>
                      <a:r>
                        <a:rPr kumimoji="0" lang="en-GB" sz="1100" b="0" i="0" u="none" strike="noStrike" kern="1200" cap="none" spc="0" normalizeH="0" baseline="0" noProof="0" dirty="0">
                          <a:ln>
                            <a:noFill/>
                          </a:ln>
                          <a:solidFill>
                            <a:srgbClr val="000000"/>
                          </a:solidFill>
                          <a:effectLst/>
                          <a:uLnTx/>
                          <a:uFillTx/>
                          <a:latin typeface="Calibri" panose="020F0502020204030204"/>
                          <a:ea typeface="+mn-ea"/>
                          <a:cs typeface="+mn-cs"/>
                        </a:rPr>
                        <a:t> (n=10)</a:t>
                      </a:r>
                    </a:p>
                  </a:txBody>
                  <a:tcPr>
                    <a:lnT w="38100" cap="flat" cmpd="sng" algn="ctr">
                      <a:solidFill>
                        <a:schemeClr val="accent1"/>
                      </a:solidFill>
                      <a:prstDash val="solid"/>
                      <a:round/>
                      <a:headEnd type="none" w="med" len="med"/>
                      <a:tailEnd type="none" w="med" len="med"/>
                    </a:lnT>
                  </a:tcPr>
                </a:tc>
                <a:tc>
                  <a:txBody>
                    <a:bodyPr/>
                    <a:lstStyle/>
                    <a:p>
                      <a:pPr algn="ctr"/>
                      <a:r>
                        <a:rPr lang="en-GB" sz="1100" b="1" noProof="0" dirty="0"/>
                        <a:t>50</a:t>
                      </a:r>
                    </a:p>
                  </a:txBody>
                  <a:tcPr anchor="ctr">
                    <a:lnT w="38100" cap="flat" cmpd="sng" algn="ctr">
                      <a:solidFill>
                        <a:schemeClr val="accent1"/>
                      </a:solidFill>
                      <a:prstDash val="solid"/>
                      <a:round/>
                      <a:headEnd type="none" w="med" len="med"/>
                      <a:tailEnd type="none" w="med" len="med"/>
                    </a:lnT>
                  </a:tcPr>
                </a:tc>
                <a:tc>
                  <a:txBody>
                    <a:bodyPr/>
                    <a:lstStyle/>
                    <a:p>
                      <a:pPr algn="ctr"/>
                      <a:r>
                        <a:rPr lang="en-GB" sz="1100" noProof="0" dirty="0"/>
                        <a:t>2400</a:t>
                      </a:r>
                    </a:p>
                  </a:txBody>
                  <a:tcPr anchor="ctr">
                    <a:lnT w="38100" cap="flat" cmpd="sng" algn="ctr">
                      <a:solidFill>
                        <a:schemeClr val="accent1"/>
                      </a:solidFill>
                      <a:prstDash val="solid"/>
                      <a:round/>
                      <a:headEnd type="none" w="med" len="med"/>
                      <a:tailEnd type="none" w="med" len="med"/>
                    </a:lnT>
                  </a:tcPr>
                </a:tc>
                <a:tc>
                  <a:txBody>
                    <a:bodyPr/>
                    <a:lstStyle/>
                    <a:p>
                      <a:pPr algn="ctr"/>
                      <a:r>
                        <a:rPr lang="en-GB" sz="1100" noProof="0" dirty="0"/>
                        <a:t>400</a:t>
                      </a:r>
                    </a:p>
                  </a:txBody>
                  <a:tcPr anchor="ctr">
                    <a:lnT w="38100" cap="flat" cmpd="sng" algn="ctr">
                      <a:solidFill>
                        <a:schemeClr val="accent1"/>
                      </a:solidFill>
                      <a:prstDash val="solid"/>
                      <a:round/>
                      <a:headEnd type="none" w="med" len="med"/>
                      <a:tailEnd type="none" w="med" len="med"/>
                    </a:lnT>
                  </a:tcPr>
                </a:tc>
                <a:tc>
                  <a:txBody>
                    <a:bodyPr/>
                    <a:lstStyle/>
                    <a:p>
                      <a:pPr algn="ctr"/>
                      <a:r>
                        <a:rPr lang="en-GB" sz="1100" b="1" noProof="0" dirty="0"/>
                        <a:t>85</a:t>
                      </a:r>
                    </a:p>
                  </a:txBody>
                  <a:tcPr anchor="ctr">
                    <a:lnT w="38100" cap="flat" cmpd="sng" algn="ctr">
                      <a:solidFill>
                        <a:schemeClr val="accent1"/>
                      </a:solidFill>
                      <a:prstDash val="solid"/>
                      <a:round/>
                      <a:headEnd type="none" w="med" len="med"/>
                      <a:tailEnd type="none" w="med" len="med"/>
                    </a:lnT>
                  </a:tcPr>
                </a:tc>
                <a:extLst>
                  <a:ext uri="{0D108BD9-81ED-4DB2-BD59-A6C34878D82A}">
                    <a16:rowId xmlns="" xmlns:a16="http://schemas.microsoft.com/office/drawing/2014/main" val="2661787832"/>
                  </a:ext>
                </a:extLst>
              </a:tr>
              <a:tr h="20586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Calibri" panose="020F0502020204030204"/>
                          <a:ea typeface="+mn-ea"/>
                          <a:cs typeface="+mn-cs"/>
                        </a:rPr>
                        <a:t>D </a:t>
                      </a:r>
                      <a:r>
                        <a:rPr kumimoji="0" lang="en-GB" sz="1100" b="0" i="0" u="none" strike="noStrike" kern="1200" cap="none" spc="0" normalizeH="0" baseline="0" noProof="0" dirty="0">
                          <a:ln>
                            <a:noFill/>
                          </a:ln>
                          <a:solidFill>
                            <a:srgbClr val="000000"/>
                          </a:solidFill>
                          <a:effectLst/>
                          <a:uLnTx/>
                          <a:uFillTx/>
                          <a:latin typeface="Calibri" panose="020F0502020204030204"/>
                          <a:ea typeface="+mn-ea"/>
                          <a:cs typeface="+mn-cs"/>
                        </a:rPr>
                        <a:t>(n=7)</a:t>
                      </a:r>
                    </a:p>
                  </a:txBody>
                  <a:tcPr/>
                </a:tc>
                <a:tc>
                  <a:txBody>
                    <a:bodyPr/>
                    <a:lstStyle/>
                    <a:p>
                      <a:pPr algn="ctr"/>
                      <a:r>
                        <a:rPr lang="en-GB" sz="1100" b="1" noProof="0" dirty="0"/>
                        <a:t>55</a:t>
                      </a:r>
                    </a:p>
                  </a:txBody>
                  <a:tcPr anchor="ctr"/>
                </a:tc>
                <a:tc>
                  <a:txBody>
                    <a:bodyPr/>
                    <a:lstStyle/>
                    <a:p>
                      <a:pPr algn="ctr"/>
                      <a:r>
                        <a:rPr lang="en-GB" sz="1100" noProof="0" dirty="0"/>
                        <a:t>2400</a:t>
                      </a:r>
                    </a:p>
                  </a:txBody>
                  <a:tcPr anchor="ctr"/>
                </a:tc>
                <a:tc>
                  <a:txBody>
                    <a:bodyPr/>
                    <a:lstStyle/>
                    <a:p>
                      <a:pPr algn="ctr"/>
                      <a:r>
                        <a:rPr lang="en-GB" sz="1100" noProof="0" dirty="0"/>
                        <a:t>400</a:t>
                      </a:r>
                    </a:p>
                  </a:txBody>
                  <a:tcPr anchor="ctr"/>
                </a:tc>
                <a:tc>
                  <a:txBody>
                    <a:bodyPr/>
                    <a:lstStyle/>
                    <a:p>
                      <a:pPr algn="ctr"/>
                      <a:r>
                        <a:rPr lang="en-GB" sz="1100" b="1" noProof="0" dirty="0"/>
                        <a:t>70</a:t>
                      </a:r>
                    </a:p>
                  </a:txBody>
                  <a:tcPr anchor="ctr"/>
                </a:tc>
                <a:extLst>
                  <a:ext uri="{0D108BD9-81ED-4DB2-BD59-A6C34878D82A}">
                    <a16:rowId xmlns="" xmlns:a16="http://schemas.microsoft.com/office/drawing/2014/main" val="3623671610"/>
                  </a:ext>
                </a:extLst>
              </a:tr>
            </a:tbl>
          </a:graphicData>
        </a:graphic>
      </p:graphicFrame>
      <p:sp>
        <p:nvSpPr>
          <p:cNvPr id="18" name="Rectangle : coins arrondis 17">
            <a:extLst>
              <a:ext uri="{FF2B5EF4-FFF2-40B4-BE49-F238E27FC236}">
                <a16:creationId xmlns="" xmlns:a16="http://schemas.microsoft.com/office/drawing/2014/main" id="{81510A45-0225-AC43-A659-4025311BA15A}"/>
              </a:ext>
            </a:extLst>
          </p:cNvPr>
          <p:cNvSpPr/>
          <p:nvPr/>
        </p:nvSpPr>
        <p:spPr>
          <a:xfrm>
            <a:off x="8904312" y="4072923"/>
            <a:ext cx="1800200" cy="1168029"/>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a:solidFill>
                  <a:schemeClr val="tx1"/>
                </a:solidFill>
              </a:rPr>
              <a:t>Pooled population 50/60**</a:t>
            </a:r>
          </a:p>
          <a:p>
            <a:pPr algn="ctr"/>
            <a:r>
              <a:rPr lang="en-GB" sz="1400" b="1" dirty="0">
                <a:solidFill>
                  <a:schemeClr val="tx1"/>
                </a:solidFill>
              </a:rPr>
              <a:t>NALIRIFOX*</a:t>
            </a:r>
          </a:p>
          <a:p>
            <a:pPr algn="ctr"/>
            <a:r>
              <a:rPr lang="en-GB" sz="1400" b="1" dirty="0">
                <a:solidFill>
                  <a:schemeClr val="tx1"/>
                </a:solidFill>
              </a:rPr>
              <a:t>(50/2400/400/60)</a:t>
            </a:r>
          </a:p>
          <a:p>
            <a:pPr algn="ctr"/>
            <a:r>
              <a:rPr lang="en-GB" sz="1400" b="1" dirty="0">
                <a:solidFill>
                  <a:schemeClr val="tx1"/>
                </a:solidFill>
              </a:rPr>
              <a:t>(n=32)</a:t>
            </a:r>
          </a:p>
        </p:txBody>
      </p:sp>
      <p:sp>
        <p:nvSpPr>
          <p:cNvPr id="19" name="ZoneTexte 18">
            <a:extLst>
              <a:ext uri="{FF2B5EF4-FFF2-40B4-BE49-F238E27FC236}">
                <a16:creationId xmlns="" xmlns:a16="http://schemas.microsoft.com/office/drawing/2014/main" id="{C4406F5C-FCE4-3844-8A94-45363A7AE31B}"/>
              </a:ext>
            </a:extLst>
          </p:cNvPr>
          <p:cNvSpPr txBox="1"/>
          <p:nvPr/>
        </p:nvSpPr>
        <p:spPr>
          <a:xfrm>
            <a:off x="1775521" y="5445225"/>
            <a:ext cx="8668037" cy="584775"/>
          </a:xfrm>
          <a:prstGeom prst="rect">
            <a:avLst/>
          </a:prstGeom>
          <a:noFill/>
        </p:spPr>
        <p:txBody>
          <a:bodyPr wrap="square" rtlCol="0">
            <a:spAutoFit/>
          </a:bodyPr>
          <a:lstStyle/>
          <a:p>
            <a:r>
              <a:rPr lang="en-GB" sz="1600" b="1" dirty="0">
                <a:solidFill>
                  <a:schemeClr val="accent1"/>
                </a:solidFill>
                <a:latin typeface="+mj-lt"/>
              </a:rPr>
              <a:t>Primary objectives:</a:t>
            </a:r>
            <a:r>
              <a:rPr lang="en-GB" sz="1600" dirty="0">
                <a:solidFill>
                  <a:srgbClr val="5D8298"/>
                </a:solidFill>
                <a:latin typeface="+mj-lt"/>
              </a:rPr>
              <a:t> safety and tolerability of NALIRIFOX and characterize DLTs with NALIRIFOX</a:t>
            </a:r>
            <a:endParaRPr lang="en-GB" sz="1600" b="1" dirty="0">
              <a:latin typeface="+mj-lt"/>
            </a:endParaRPr>
          </a:p>
          <a:p>
            <a:r>
              <a:rPr lang="en-GB" sz="1600" b="1" spc="-10" dirty="0">
                <a:solidFill>
                  <a:schemeClr val="accent1"/>
                </a:solidFill>
                <a:latin typeface="+mj-lt"/>
              </a:rPr>
              <a:t>Secondary objectives:</a:t>
            </a:r>
            <a:r>
              <a:rPr lang="en-GB" sz="1600" spc="-10" dirty="0">
                <a:solidFill>
                  <a:srgbClr val="5D8298"/>
                </a:solidFill>
                <a:latin typeface="+mj-lt"/>
              </a:rPr>
              <a:t> PFS, OS </a:t>
            </a:r>
            <a:r>
              <a:rPr lang="en-GB" sz="1600" spc="-10" dirty="0">
                <a:solidFill>
                  <a:srgbClr val="5D8298"/>
                </a:solidFill>
              </a:rPr>
              <a:t>(RECIST V1.1)  + other clinical responses: </a:t>
            </a:r>
            <a:r>
              <a:rPr lang="en-GB" sz="1600" spc="-10" dirty="0">
                <a:solidFill>
                  <a:srgbClr val="5D8298"/>
                </a:solidFill>
                <a:latin typeface="+mj-lt"/>
              </a:rPr>
              <a:t>BOR, ORR, DCR at Week 16, DoR</a:t>
            </a:r>
            <a:endParaRPr lang="en-GB" sz="1600" b="1" spc="-10" dirty="0">
              <a:latin typeface="+mj-lt"/>
            </a:endParaRPr>
          </a:p>
        </p:txBody>
      </p:sp>
      <p:sp>
        <p:nvSpPr>
          <p:cNvPr id="4" name="Flèche vers le bas 3">
            <a:extLst>
              <a:ext uri="{FF2B5EF4-FFF2-40B4-BE49-F238E27FC236}">
                <a16:creationId xmlns="" xmlns:a16="http://schemas.microsoft.com/office/drawing/2014/main" id="{22126B95-C389-914D-A2EA-DCC154223135}"/>
              </a:ext>
            </a:extLst>
          </p:cNvPr>
          <p:cNvSpPr/>
          <p:nvPr/>
        </p:nvSpPr>
        <p:spPr>
          <a:xfrm>
            <a:off x="5303912" y="2549120"/>
            <a:ext cx="1584176" cy="142221"/>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0" name="Rectangle : coins arrondis 5">
            <a:extLst>
              <a:ext uri="{FF2B5EF4-FFF2-40B4-BE49-F238E27FC236}">
                <a16:creationId xmlns="" xmlns:a16="http://schemas.microsoft.com/office/drawing/2014/main" id="{4ACF8C34-CB26-604B-898E-53CB0811057E}"/>
              </a:ext>
            </a:extLst>
          </p:cNvPr>
          <p:cNvSpPr/>
          <p:nvPr/>
        </p:nvSpPr>
        <p:spPr>
          <a:xfrm>
            <a:off x="619199" y="2733330"/>
            <a:ext cx="10963201" cy="1005433"/>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2"/>
                </a:solidFill>
              </a:rPr>
              <a:t>The abstract presents the </a:t>
            </a:r>
            <a:r>
              <a:rPr lang="en-GB" b="1" dirty="0">
                <a:solidFill>
                  <a:schemeClr val="accent1"/>
                </a:solidFill>
              </a:rPr>
              <a:t>long-term follow-up results </a:t>
            </a:r>
            <a:r>
              <a:rPr lang="en-GB" dirty="0">
                <a:solidFill>
                  <a:schemeClr val="tx2"/>
                </a:solidFill>
              </a:rPr>
              <a:t>of the open-label, two-part phase 1/2 study assessing </a:t>
            </a:r>
            <a:r>
              <a:rPr lang="en-GB" b="1" dirty="0">
                <a:solidFill>
                  <a:schemeClr val="accent1"/>
                </a:solidFill>
              </a:rPr>
              <a:t>liposomal irinotecan + 5-FU + leucovorin + oxaliplatin (NALIRIFOX) in treatment-naïve patients with locally advanced or metastatic PDAC</a:t>
            </a:r>
            <a:endParaRPr lang="en-GB" dirty="0">
              <a:solidFill>
                <a:schemeClr val="tx1"/>
              </a:solidFill>
            </a:endParaRPr>
          </a:p>
        </p:txBody>
      </p:sp>
    </p:spTree>
    <p:extLst>
      <p:ext uri="{BB962C8B-B14F-4D97-AF65-F5344CB8AC3E}">
        <p14:creationId xmlns:p14="http://schemas.microsoft.com/office/powerpoint/2010/main" val="87875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 GI Connect">
      <a:dk1>
        <a:srgbClr val="000000"/>
      </a:dk1>
      <a:lt1>
        <a:srgbClr val="FFFFFF"/>
      </a:lt1>
      <a:dk2>
        <a:srgbClr val="5D8298"/>
      </a:dk2>
      <a:lt2>
        <a:srgbClr val="EEECE1"/>
      </a:lt2>
      <a:accent1>
        <a:srgbClr val="C6573B"/>
      </a:accent1>
      <a:accent2>
        <a:srgbClr val="C0504D"/>
      </a:accent2>
      <a:accent3>
        <a:srgbClr val="E9D0CD"/>
      </a:accent3>
      <a:accent4>
        <a:srgbClr val="F4EAE7"/>
      </a:accent4>
      <a:accent5>
        <a:srgbClr val="ECE6ED"/>
      </a:accent5>
      <a:accent6>
        <a:srgbClr val="8B878B"/>
      </a:accent6>
      <a:hlink>
        <a:srgbClr val="C6573B"/>
      </a:hlink>
      <a:folHlink>
        <a:srgbClr val="C6573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1167</TotalTime>
  <Words>1643</Words>
  <Application>Microsoft Office PowerPoint</Application>
  <PresentationFormat>Widescreen</PresentationFormat>
  <Paragraphs>333</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Aileron</vt:lpstr>
      <vt:lpstr>Arial</vt:lpstr>
      <vt:lpstr>Calibri</vt:lpstr>
      <vt:lpstr>Lucida Grande</vt:lpstr>
      <vt:lpstr>PT Sans</vt:lpstr>
      <vt:lpstr>PT Sans Narrow</vt:lpstr>
      <vt:lpstr>Verdana</vt:lpstr>
      <vt:lpstr>Wingdings</vt:lpstr>
      <vt:lpstr>Thème Office</vt:lpstr>
      <vt:lpstr>PowerPoint Presentation</vt:lpstr>
      <vt:lpstr>Meeting summary WCGIC 2020, virtual meeting  Dr. Jenny Seligmann, MBChB, MRCP, PhD University of Leeds, Division of Cancer Studies and Pathology, Leeds, UK  highlights from GI connect July 2020</vt:lpstr>
      <vt:lpstr>disclaimer</vt:lpstr>
      <vt:lpstr>ANCHOR CRC: a single-arm, phase 2 study of encorafenib, binimetinib plus cetuximab In previously untreated BRAF V600E–mutant metastatic colorectal cancer  Grothey A, et al. WCGIC 2020. Abstract #LBA-5. Oral presentation</vt:lpstr>
      <vt:lpstr>background and study design</vt:lpstr>
      <vt:lpstr>Results for stage 1</vt:lpstr>
      <vt:lpstr>conclusions</vt:lpstr>
      <vt:lpstr>First-line liposomal irinotecan + 5 fluorouracil/leucovorin + oxaliplatin in patients with pancreatic ductal adenocarcinoma: long-term follow-up results from a phase 1/2 study  Wainberg ZA, et al. WCGIC 2020. Abstract #LBA-1. Oral presentation</vt:lpstr>
      <vt:lpstr>background &amp; study design</vt:lpstr>
      <vt:lpstr>Results</vt:lpstr>
      <vt:lpstr>conclusions</vt:lpstr>
      <vt:lpstr>Relative impact of T4 and N2 on the efficacy of 3 versus 6 months of adjuvant CAPOX for high-risk stage II and stage III colon cancer: ACHIEVE and ACHIEVE-2 trials  Yamanaka T, et al.  WCGIC 2020. Abstract #O-16. Oral presentation</vt:lpstr>
      <vt:lpstr>background and study design</vt:lpstr>
      <vt:lpstr>Results: 3m and 6m CAPOX by T and N</vt:lpstr>
      <vt:lpstr>conclusions</vt:lpstr>
      <vt:lpstr>REACH GI CONNECT VIA  TWITTER, LINKEDIN, VIMEO &amp; EMAIL OR VISIT THE GROUP’S WEBSITE http://www.giconnect.info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Louise Handbury</cp:lastModifiedBy>
  <cp:revision>249</cp:revision>
  <cp:lastPrinted>2017-02-15T09:54:46Z</cp:lastPrinted>
  <dcterms:created xsi:type="dcterms:W3CDTF">2016-10-14T09:38:18Z</dcterms:created>
  <dcterms:modified xsi:type="dcterms:W3CDTF">2020-07-08T17:07:19Z</dcterms:modified>
</cp:coreProperties>
</file>