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1pPr>
    <a:lvl2pPr marL="0" marR="0" indent="4572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2pPr>
    <a:lvl3pPr marL="0" marR="0" indent="9144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3pPr>
    <a:lvl4pPr marL="0" marR="0" indent="13716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4pPr>
    <a:lvl5pPr marL="0" marR="0" indent="18288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5pPr>
    <a:lvl6pPr marL="0" marR="0" indent="22860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6pPr>
    <a:lvl7pPr marL="0" marR="0" indent="27432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7pPr>
    <a:lvl8pPr marL="0" marR="0" indent="32004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8pPr>
    <a:lvl9pPr marL="0" marR="0" indent="365760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8"/>
  </p:normalViewPr>
  <p:slideViewPr>
    <p:cSldViewPr snapToGrid="0" snapToObjects="1" showGuides="1">
      <p:cViewPr varScale="1">
        <p:scale>
          <a:sx n="58" d="100"/>
          <a:sy n="58" d="100"/>
        </p:scale>
        <p:origin x="472" y="2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11" name="Image" descr="Image"/>
          <p:cNvPicPr>
            <a:picLocks noChangeAspect="1"/>
          </p:cNvPicPr>
          <p:nvPr/>
        </p:nvPicPr>
        <p:blipFill>
          <a:blip r:embed="rId2"/>
          <a:stretch>
            <a:fillRect/>
          </a:stretch>
        </p:blipFill>
        <p:spPr>
          <a:xfrm>
            <a:off x="20731767" y="800100"/>
            <a:ext cx="2795323" cy="1104035"/>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6"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1pPr>
            <a:lvl2pPr marL="0" indent="4572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2pPr>
            <a:lvl3pPr marL="0" indent="9144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3pPr>
            <a:lvl4pPr marL="0" indent="13716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4pPr>
            <a:lvl5pPr marL="0" indent="1828800" algn="ctr">
              <a:lnSpc>
                <a:spcPct val="80000"/>
              </a:lnSpc>
              <a:spcBef>
                <a:spcPts val="0"/>
              </a:spcBef>
              <a:buClrTx/>
              <a:buSzTx/>
              <a:buNone/>
              <a:defRPr sz="11600" spc="-232">
                <a:solidFill>
                  <a:srgbClr val="000000"/>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4"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1pPr>
            <a:lvl2pPr marL="0" indent="4572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2pPr>
            <a:lvl3pPr marL="0" indent="9144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3pPr>
            <a:lvl4pPr marL="0" indent="13716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4pPr>
            <a:lvl5pPr marL="0" indent="1828800" algn="ctr">
              <a:lnSpc>
                <a:spcPct val="80000"/>
              </a:lnSpc>
              <a:spcBef>
                <a:spcPts val="0"/>
              </a:spcBef>
              <a:buClrTx/>
              <a:buSzTx/>
              <a:buNone/>
              <a:defRPr sz="25000" b="1" spc="-250">
                <a:solidFill>
                  <a:srgbClr val="000000"/>
                </a:solidFill>
                <a:latin typeface="Helvetica Neue"/>
                <a:ea typeface="Helvetica Neue"/>
                <a:cs typeface="Helvetica Neue"/>
                <a:sym typeface="Helvetica Neue"/>
              </a:defRPr>
            </a:lvl5pPr>
          </a:lstStyle>
          <a:p>
            <a:r>
              <a:t>100%</a:t>
            </a:r>
          </a:p>
          <a:p>
            <a:pPr lvl="1"/>
            <a:endParaRPr/>
          </a:p>
          <a:p>
            <a:pPr lvl="2"/>
            <a:endParaRPr/>
          </a:p>
          <a:p>
            <a:pPr lvl="3"/>
            <a:endParaRPr/>
          </a:p>
          <a:p>
            <a:pPr lvl="4"/>
            <a:endParaRPr/>
          </a:p>
        </p:txBody>
      </p:sp>
      <p:sp>
        <p:nvSpPr>
          <p:cNvPr id="105"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defTabSz="825500">
              <a:lnSpc>
                <a:spcPts val="2800"/>
              </a:lnSpc>
              <a:spcBef>
                <a:spcPts val="0"/>
              </a:spcBef>
              <a:buClrTx/>
              <a:buSzTx/>
              <a:buNone/>
              <a:defRPr sz="2600"/>
            </a:lvl1pPr>
          </a:lstStyle>
          <a:p>
            <a:r>
              <a:t>Fact information</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3"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ClrTx/>
              <a:buSzTx/>
              <a:buNone/>
              <a:defRPr b="1">
                <a:solidFill>
                  <a:srgbClr val="891B10"/>
                </a:solidFill>
              </a:defRPr>
            </a:lvl1pPr>
          </a:lstStyle>
          <a:p>
            <a:r>
              <a:t>Attribution</a:t>
            </a:r>
          </a:p>
        </p:txBody>
      </p:sp>
      <p:sp>
        <p:nvSpPr>
          <p:cNvPr id="114"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lnSpc>
                <a:spcPct val="80000"/>
              </a:lnSpc>
              <a:spcBef>
                <a:spcPts val="0"/>
              </a:spcBef>
              <a:buClrTx/>
              <a:buSzTx/>
              <a:buNone/>
              <a:defRPr sz="4200" b="1">
                <a:solidFill>
                  <a:srgbClr val="891B10"/>
                </a:solidFill>
              </a:defRPr>
            </a:lvl1pPr>
            <a:lvl2pPr marL="638923" indent="-12700">
              <a:lnSpc>
                <a:spcPct val="80000"/>
              </a:lnSpc>
              <a:spcBef>
                <a:spcPts val="0"/>
              </a:spcBef>
              <a:buClrTx/>
              <a:buSzTx/>
              <a:buNone/>
              <a:defRPr sz="4200" b="1">
                <a:solidFill>
                  <a:srgbClr val="891B10"/>
                </a:solidFill>
              </a:defRPr>
            </a:lvl2pPr>
            <a:lvl3pPr marL="638923" indent="444500">
              <a:lnSpc>
                <a:spcPct val="80000"/>
              </a:lnSpc>
              <a:spcBef>
                <a:spcPts val="0"/>
              </a:spcBef>
              <a:buClrTx/>
              <a:buSzTx/>
              <a:buNone/>
              <a:defRPr sz="4200" b="1">
                <a:solidFill>
                  <a:srgbClr val="891B10"/>
                </a:solidFill>
              </a:defRPr>
            </a:lvl3pPr>
            <a:lvl4pPr marL="638923" indent="901700">
              <a:lnSpc>
                <a:spcPct val="80000"/>
              </a:lnSpc>
              <a:spcBef>
                <a:spcPts val="0"/>
              </a:spcBef>
              <a:buClrTx/>
              <a:buSzTx/>
              <a:buNone/>
              <a:defRPr sz="4200" b="1">
                <a:solidFill>
                  <a:srgbClr val="891B10"/>
                </a:solidFill>
              </a:defRPr>
            </a:lvl4pPr>
            <a:lvl5pPr marL="638923" indent="1358900">
              <a:lnSpc>
                <a:spcPct val="80000"/>
              </a:lnSpc>
              <a:spcBef>
                <a:spcPts val="0"/>
              </a:spcBef>
              <a:buClrTx/>
              <a:buSzTx/>
              <a:buNone/>
              <a:defRPr sz="4200" b="1">
                <a:solidFill>
                  <a:srgbClr val="891B10"/>
                </a:solidFill>
              </a:defRPr>
            </a:lvl5pPr>
          </a:lstStyle>
          <a:p>
            <a:r>
              <a:t>“Notable Quote”</a:t>
            </a:r>
          </a:p>
          <a:p>
            <a:pPr lvl="1"/>
            <a:endParaRPr/>
          </a:p>
          <a:p>
            <a:pPr lvl="2"/>
            <a:endParaRPr/>
          </a:p>
          <a:p>
            <a:pPr lvl="3"/>
            <a:endParaRPr/>
          </a:p>
          <a:p>
            <a:pPr lvl="4"/>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2"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dirty="0"/>
          </a:p>
        </p:txBody>
      </p:sp>
      <p:sp>
        <p:nvSpPr>
          <p:cNvPr id="123"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dirty="0"/>
          </a:p>
        </p:txBody>
      </p:sp>
      <p:sp>
        <p:nvSpPr>
          <p:cNvPr id="124"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dirty="0"/>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2"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dirty="0"/>
          </a:p>
        </p:txBody>
      </p:sp>
      <p:sp>
        <p:nvSpPr>
          <p:cNvPr id="13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4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19"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dirty="0"/>
          </a:p>
        </p:txBody>
      </p:sp>
      <p:sp>
        <p:nvSpPr>
          <p:cNvPr id="20" name="Presentation Title"/>
          <p:cNvSpPr txBox="1">
            <a:spLocks noGrp="1"/>
          </p:cNvSpPr>
          <p:nvPr>
            <p:ph type="title" hasCustomPrompt="1"/>
          </p:nvPr>
        </p:nvSpPr>
        <p:spPr>
          <a:xfrm>
            <a:off x="1206500" y="7124700"/>
            <a:ext cx="21971000" cy="4648200"/>
          </a:xfrm>
          <a:prstGeom prst="rect">
            <a:avLst/>
          </a:prstGeom>
        </p:spPr>
        <p:txBody>
          <a:bodyPr anchor="b"/>
          <a:lstStyle>
            <a:lvl1pPr>
              <a:defRPr b="0">
                <a:solidFill>
                  <a:srgbClr val="252525"/>
                </a:solidFill>
              </a:defRPr>
            </a:lvl1pPr>
          </a:lstStyle>
          <a:p>
            <a:r>
              <a:t>Presentation Title</a:t>
            </a:r>
          </a:p>
        </p:txBody>
      </p:sp>
      <p:sp>
        <p:nvSpPr>
          <p:cNvPr id="21"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spcBef>
                <a:spcPts val="0"/>
              </a:spcBef>
              <a:buClrTx/>
              <a:buSzTx/>
              <a:buNone/>
              <a:defRPr sz="1800"/>
            </a:lvl1pPr>
          </a:lstStyle>
          <a:p>
            <a:r>
              <a:t>Author and Date</a:t>
            </a:r>
          </a:p>
        </p:txBody>
      </p:sp>
      <p:sp>
        <p:nvSpPr>
          <p:cNvPr id="22"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ts val="9800"/>
              </a:lnSpc>
              <a:spcBef>
                <a:spcPts val="0"/>
              </a:spcBef>
              <a:buClrTx/>
              <a:buSzTx/>
              <a:buNone/>
              <a:defRPr sz="9600" b="1">
                <a:solidFill>
                  <a:srgbClr val="252525"/>
                </a:solidFill>
              </a:defRPr>
            </a:lvl1pPr>
            <a:lvl2pPr marL="0" indent="457200" defTabSz="825500">
              <a:lnSpc>
                <a:spcPts val="9800"/>
              </a:lnSpc>
              <a:spcBef>
                <a:spcPts val="0"/>
              </a:spcBef>
              <a:buClrTx/>
              <a:buSzTx/>
              <a:buNone/>
              <a:defRPr sz="9600" b="1">
                <a:solidFill>
                  <a:srgbClr val="252525"/>
                </a:solidFill>
              </a:defRPr>
            </a:lvl2pPr>
            <a:lvl3pPr marL="0" indent="914400" defTabSz="825500">
              <a:lnSpc>
                <a:spcPts val="9800"/>
              </a:lnSpc>
              <a:spcBef>
                <a:spcPts val="0"/>
              </a:spcBef>
              <a:buClrTx/>
              <a:buSzTx/>
              <a:buNone/>
              <a:defRPr sz="9600" b="1">
                <a:solidFill>
                  <a:srgbClr val="252525"/>
                </a:solidFill>
              </a:defRPr>
            </a:lvl3pPr>
            <a:lvl4pPr marL="0" indent="1371600" defTabSz="825500">
              <a:lnSpc>
                <a:spcPts val="9800"/>
              </a:lnSpc>
              <a:spcBef>
                <a:spcPts val="0"/>
              </a:spcBef>
              <a:buClrTx/>
              <a:buSzTx/>
              <a:buNone/>
              <a:defRPr sz="9600" b="1">
                <a:solidFill>
                  <a:srgbClr val="252525"/>
                </a:solidFill>
              </a:defRPr>
            </a:lvl4pPr>
            <a:lvl5pPr marL="0" indent="1828800" defTabSz="825500">
              <a:lnSpc>
                <a:spcPts val="9800"/>
              </a:lnSpc>
              <a:spcBef>
                <a:spcPts val="0"/>
              </a:spcBef>
              <a:buClrTx/>
              <a:buSzTx/>
              <a:buNone/>
              <a:defRPr sz="9600" b="1">
                <a:solidFill>
                  <a:srgbClr val="252525"/>
                </a:solidFill>
              </a:defRPr>
            </a:lvl5pPr>
          </a:lstStyle>
          <a:p>
            <a:r>
              <a:t>Presentation Subtitle</a:t>
            </a:r>
          </a:p>
          <a:p>
            <a:pPr lvl="1"/>
            <a:endParaRPr/>
          </a:p>
          <a:p>
            <a:pPr lvl="2"/>
            <a:endParaRPr/>
          </a:p>
          <a:p>
            <a:pPr lvl="3"/>
            <a:endParaRPr/>
          </a:p>
          <a:p>
            <a:pPr lvl="4"/>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0"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dirty="0"/>
          </a:p>
        </p:txBody>
      </p:sp>
      <p:sp>
        <p:nvSpPr>
          <p:cNvPr id="31"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2"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ts val="9800"/>
              </a:lnSpc>
              <a:spcBef>
                <a:spcPts val="0"/>
              </a:spcBef>
              <a:buClrTx/>
              <a:buSzTx/>
              <a:buNone/>
              <a:defRPr sz="9600" b="1">
                <a:solidFill>
                  <a:srgbClr val="252525"/>
                </a:solidFill>
              </a:defRPr>
            </a:lvl1pPr>
            <a:lvl2pPr marL="0" indent="457200" defTabSz="825500">
              <a:lnSpc>
                <a:spcPts val="9800"/>
              </a:lnSpc>
              <a:spcBef>
                <a:spcPts val="0"/>
              </a:spcBef>
              <a:buClrTx/>
              <a:buSzTx/>
              <a:buNone/>
              <a:defRPr sz="9600" b="1">
                <a:solidFill>
                  <a:srgbClr val="252525"/>
                </a:solidFill>
              </a:defRPr>
            </a:lvl2pPr>
            <a:lvl3pPr marL="0" indent="914400" defTabSz="825500">
              <a:lnSpc>
                <a:spcPts val="9800"/>
              </a:lnSpc>
              <a:spcBef>
                <a:spcPts val="0"/>
              </a:spcBef>
              <a:buClrTx/>
              <a:buSzTx/>
              <a:buNone/>
              <a:defRPr sz="9600" b="1">
                <a:solidFill>
                  <a:srgbClr val="252525"/>
                </a:solidFill>
              </a:defRPr>
            </a:lvl3pPr>
            <a:lvl4pPr marL="0" indent="1371600" defTabSz="825500">
              <a:lnSpc>
                <a:spcPts val="9800"/>
              </a:lnSpc>
              <a:spcBef>
                <a:spcPts val="0"/>
              </a:spcBef>
              <a:buClrTx/>
              <a:buSzTx/>
              <a:buNone/>
              <a:defRPr sz="9600" b="1">
                <a:solidFill>
                  <a:srgbClr val="252525"/>
                </a:solidFill>
              </a:defRPr>
            </a:lvl4pPr>
            <a:lvl5pPr marL="0" indent="1828800" defTabSz="825500">
              <a:lnSpc>
                <a:spcPts val="9800"/>
              </a:lnSpc>
              <a:spcBef>
                <a:spcPts val="0"/>
              </a:spcBef>
              <a:buClrTx/>
              <a:buSzTx/>
              <a:buNone/>
              <a:defRPr sz="9600" b="1">
                <a:solidFill>
                  <a:srgbClr val="252525"/>
                </a:solidFill>
              </a:defRPr>
            </a:lvl5pPr>
          </a:lstStyle>
          <a:p>
            <a:r>
              <a:t>Slide Subtitle</a:t>
            </a:r>
          </a:p>
          <a:p>
            <a:pPr lvl="1"/>
            <a:endParaRPr/>
          </a:p>
          <a:p>
            <a:pPr lvl="2"/>
            <a:endParaRPr/>
          </a:p>
          <a:p>
            <a:pPr lvl="3"/>
            <a:endParaRPr/>
          </a:p>
          <a:p>
            <a:pPr lvl="4"/>
            <a:endParaRPr/>
          </a:p>
        </p:txBody>
      </p:sp>
      <p:sp>
        <p:nvSpPr>
          <p:cNvPr id="3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lide Title"/>
          <p:cNvSpPr txBox="1">
            <a:spLocks noGrp="1"/>
          </p:cNvSpPr>
          <p:nvPr>
            <p:ph type="title" hasCustomPrompt="1"/>
          </p:nvPr>
        </p:nvSpPr>
        <p:spPr>
          <a:prstGeom prst="rect">
            <a:avLst/>
          </a:prstGeom>
        </p:spPr>
        <p:txBody>
          <a:bodyPr/>
          <a:lstStyle/>
          <a:p>
            <a:r>
              <a:t>Slide Title</a:t>
            </a:r>
          </a:p>
        </p:txBody>
      </p:sp>
      <p:sp>
        <p:nvSpPr>
          <p:cNvPr id="4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Slide Subtitle</a:t>
            </a:r>
          </a:p>
        </p:txBody>
      </p:sp>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0"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8"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Slide Subtitle</a:t>
            </a:r>
          </a:p>
        </p:txBody>
      </p:sp>
      <p:sp>
        <p:nvSpPr>
          <p:cNvPr id="59"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0"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dirty="0"/>
          </a:p>
        </p:txBody>
      </p:sp>
      <p:sp>
        <p:nvSpPr>
          <p:cNvPr id="61"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9" name="Section Title"/>
          <p:cNvSpPr txBox="1">
            <a:spLocks noGrp="1"/>
          </p:cNvSpPr>
          <p:nvPr>
            <p:ph type="title" hasCustomPrompt="1"/>
          </p:nvPr>
        </p:nvSpPr>
        <p:spPr>
          <a:xfrm>
            <a:off x="1206496" y="4533900"/>
            <a:ext cx="21971004" cy="4648200"/>
          </a:xfrm>
          <a:prstGeom prst="rect">
            <a:avLst/>
          </a:prstGeom>
        </p:spPr>
        <p:txBody>
          <a:bodyPr anchor="ctr"/>
          <a:lstStyle>
            <a:lvl1pPr>
              <a:lnSpc>
                <a:spcPct val="80000"/>
              </a:lnSpc>
              <a:defRPr sz="11600" b="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70"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7"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78"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Slide Subtitle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6"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7"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536575">
              <a:lnSpc>
                <a:spcPts val="6300"/>
              </a:lnSpc>
              <a:spcBef>
                <a:spcPts val="0"/>
              </a:spcBef>
              <a:buClrTx/>
              <a:buSzTx/>
              <a:buNone/>
              <a:defRPr sz="6240" b="1">
                <a:solidFill>
                  <a:srgbClr val="252525"/>
                </a:solidFill>
              </a:defRPr>
            </a:lvl1pPr>
          </a:lstStyle>
          <a:p>
            <a:r>
              <a:t>Agenda Subtitle</a:t>
            </a:r>
          </a:p>
        </p:txBody>
      </p:sp>
      <p:sp>
        <p:nvSpPr>
          <p:cNvPr id="88" name="Body Level One…"/>
          <p:cNvSpPr txBox="1">
            <a:spLocks noGrp="1"/>
          </p:cNvSpPr>
          <p:nvPr>
            <p:ph type="body" idx="1" hasCustomPrompt="1"/>
          </p:nvPr>
        </p:nvSpPr>
        <p:spPr>
          <a:prstGeom prst="rect">
            <a:avLst/>
          </a:prstGeom>
        </p:spPr>
        <p:txBody>
          <a:bodyPr/>
          <a:lstStyle>
            <a:lvl1pPr marL="0" indent="0" algn="ctr" defTabSz="825500">
              <a:lnSpc>
                <a:spcPct val="30000"/>
              </a:lnSpc>
              <a:spcBef>
                <a:spcPts val="1800"/>
              </a:spcBef>
              <a:buClrTx/>
              <a:buSzTx/>
              <a:buNone/>
              <a:defRPr sz="2800" b="1" spc="-28">
                <a:solidFill>
                  <a:srgbClr val="FFFFFD"/>
                </a:solidFill>
              </a:defRPr>
            </a:lvl1pPr>
            <a:lvl2pPr marL="0" indent="457200" algn="ctr" defTabSz="825500">
              <a:lnSpc>
                <a:spcPct val="30000"/>
              </a:lnSpc>
              <a:spcBef>
                <a:spcPts val="1800"/>
              </a:spcBef>
              <a:buClrTx/>
              <a:buSzTx/>
              <a:buNone/>
              <a:defRPr sz="2800" b="1" spc="-28">
                <a:solidFill>
                  <a:srgbClr val="FFFFFD"/>
                </a:solidFill>
              </a:defRPr>
            </a:lvl2pPr>
            <a:lvl3pPr marL="0" indent="914400" algn="ctr" defTabSz="825500">
              <a:lnSpc>
                <a:spcPct val="30000"/>
              </a:lnSpc>
              <a:spcBef>
                <a:spcPts val="1800"/>
              </a:spcBef>
              <a:buClrTx/>
              <a:buSzTx/>
              <a:buNone/>
              <a:defRPr sz="2800" b="1" spc="-28">
                <a:solidFill>
                  <a:srgbClr val="FFFFFD"/>
                </a:solidFill>
              </a:defRPr>
            </a:lvl3pPr>
            <a:lvl4pPr marL="0" indent="1371600" algn="ctr" defTabSz="825500">
              <a:lnSpc>
                <a:spcPct val="30000"/>
              </a:lnSpc>
              <a:spcBef>
                <a:spcPts val="1800"/>
              </a:spcBef>
              <a:buClrTx/>
              <a:buSzTx/>
              <a:buNone/>
              <a:defRPr sz="2800" b="1" spc="-28">
                <a:solidFill>
                  <a:srgbClr val="FFFFFD"/>
                </a:solidFill>
              </a:defRPr>
            </a:lvl4pPr>
            <a:lvl5pPr marL="0" indent="1828800" algn="ctr" defTabSz="825500">
              <a:lnSpc>
                <a:spcPct val="30000"/>
              </a:lnSpc>
              <a:spcBef>
                <a:spcPts val="1800"/>
              </a:spcBef>
              <a:buClrTx/>
              <a:buSzTx/>
              <a:buNone/>
              <a:defRPr sz="2800" b="1" spc="-28">
                <a:solidFill>
                  <a:srgbClr val="FFFFFD"/>
                </a:solidFill>
              </a:defRPr>
            </a:lvl5pPr>
          </a:lstStyle>
          <a:p>
            <a:r>
              <a:t>Agenda Topics</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defRPr sz="1800" i="0">
                <a:solidFill>
                  <a:srgbClr val="000000"/>
                </a:solidFill>
                <a:latin typeface="Helvetica Neue"/>
                <a:ea typeface="Helvetica Neue"/>
                <a:cs typeface="Helvetica Neue"/>
                <a:sym typeface="Helvetica Neue"/>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1pPr>
      <a:lvl2pPr marL="0" marR="0" indent="4572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2pPr>
      <a:lvl3pPr marL="0" marR="0" indent="9144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3pPr>
      <a:lvl4pPr marL="0" marR="0" indent="13716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4pPr>
      <a:lvl5pPr marL="0" marR="0" indent="18288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5pPr>
      <a:lvl6pPr marL="0" marR="0" indent="22860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6pPr>
      <a:lvl7pPr marL="0" marR="0" indent="27432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7pPr>
      <a:lvl8pPr marL="0" marR="0" indent="32004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8pPr>
      <a:lvl9pPr marL="0" marR="0" indent="3657600" algn="l" defTabSz="2438338" rtl="0" latinLnBrk="0">
        <a:lnSpc>
          <a:spcPts val="6100"/>
        </a:lnSpc>
        <a:spcBef>
          <a:spcPts val="0"/>
        </a:spcBef>
        <a:spcAft>
          <a:spcPts val="0"/>
        </a:spcAft>
        <a:buClrTx/>
        <a:buSzTx/>
        <a:buFontTx/>
        <a:buNone/>
        <a:tabLst/>
        <a:defRPr sz="6000" b="1" i="0" u="none" strike="noStrike" cap="none" spc="0" baseline="0">
          <a:solidFill>
            <a:srgbClr val="891B10"/>
          </a:solidFill>
          <a:uFillTx/>
          <a:latin typeface="+mn-lt"/>
          <a:ea typeface="+mn-ea"/>
          <a:cs typeface="+mn-cs"/>
          <a:sym typeface="Calibri"/>
        </a:defRPr>
      </a:lvl9pPr>
    </p:titleStyle>
    <p:bodyStyle>
      <a:lvl1pPr marL="406400" marR="0" indent="-406400" algn="l" defTabSz="2438338" rtl="0" latinLnBrk="0">
        <a:lnSpc>
          <a:spcPct val="90000"/>
        </a:lnSpc>
        <a:spcBef>
          <a:spcPts val="4500"/>
        </a:spcBef>
        <a:spcAft>
          <a:spcPts val="0"/>
        </a:spcAft>
        <a:buClr>
          <a:srgbClr val="7E2519"/>
        </a:buClr>
        <a:buSzPct val="130000"/>
        <a:buFontTx/>
        <a:buChar char="•"/>
        <a:tabLst/>
        <a:defRPr sz="3200" b="0" i="0" u="none" strike="noStrike" cap="none" spc="0" baseline="0">
          <a:solidFill>
            <a:srgbClr val="393634"/>
          </a:solidFill>
          <a:uFillTx/>
          <a:latin typeface="+mn-lt"/>
          <a:ea typeface="+mn-ea"/>
          <a:cs typeface="+mn-cs"/>
          <a:sym typeface="Calibri"/>
        </a:defRPr>
      </a:lvl1pPr>
      <a:lvl2pPr marL="1016000" marR="0" indent="-406400" algn="l" defTabSz="2438338" rtl="0" latinLnBrk="0">
        <a:lnSpc>
          <a:spcPct val="90000"/>
        </a:lnSpc>
        <a:spcBef>
          <a:spcPts val="4500"/>
        </a:spcBef>
        <a:spcAft>
          <a:spcPts val="0"/>
        </a:spcAft>
        <a:buClr>
          <a:srgbClr val="7E2519"/>
        </a:buClr>
        <a:buSzPct val="120000"/>
        <a:buFontTx/>
        <a:buChar char="•"/>
        <a:tabLst/>
        <a:defRPr sz="3200" b="0" i="0" u="none" strike="noStrike" cap="none" spc="0" baseline="0">
          <a:solidFill>
            <a:srgbClr val="393634"/>
          </a:solidFill>
          <a:uFillTx/>
          <a:latin typeface="+mn-lt"/>
          <a:ea typeface="+mn-ea"/>
          <a:cs typeface="+mn-cs"/>
          <a:sym typeface="Calibri"/>
        </a:defRPr>
      </a:lvl2pPr>
      <a:lvl3pPr marL="16256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3pPr>
      <a:lvl4pPr marL="22352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4pPr>
      <a:lvl5pPr marL="28448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5pPr>
      <a:lvl6pPr marL="34544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6pPr>
      <a:lvl7pPr marL="40640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7pPr>
      <a:lvl8pPr marL="46736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8pPr>
      <a:lvl9pPr marL="5283200" marR="0" indent="-406400" algn="l" defTabSz="2438338" rtl="0" latinLnBrk="0">
        <a:lnSpc>
          <a:spcPct val="90000"/>
        </a:lnSpc>
        <a:spcBef>
          <a:spcPts val="4500"/>
        </a:spcBef>
        <a:spcAft>
          <a:spcPts val="0"/>
        </a:spcAft>
        <a:buClr>
          <a:srgbClr val="7E2519"/>
        </a:buClr>
        <a:buSzPct val="123000"/>
        <a:buFontTx/>
        <a:buChar char="•"/>
        <a:tabLst/>
        <a:defRPr sz="3200" b="0" i="0" u="none" strike="noStrike" cap="none" spc="0" baseline="0">
          <a:solidFill>
            <a:srgbClr val="393634"/>
          </a:solidFill>
          <a:uFillTx/>
          <a:latin typeface="+mn-lt"/>
          <a:ea typeface="+mn-ea"/>
          <a:cs typeface="+mn-cs"/>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hyperlink" Target="https://hemostasisconnect.cor2ed.com/program/micro-e-learning-how-to-care-for-vw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6.xml"/><Relationship Id="rId5" Type="http://schemas.openxmlformats.org/officeDocument/2006/relationships/hyperlink" Target="https://hemostasisconnect.cor2ed.com/program/micro-e-learning-how-to-care-for-vwd" TargetMode="External"/><Relationship Id="rId4" Type="http://schemas.openxmlformats.org/officeDocument/2006/relationships/hyperlink" Target="http://hemostasisconnect.cor2ed.com/program/micro-e-learning-when-to-consider-vw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rotWithShape="1">
          <a:blip r:embed="rId2">
            <a:extLst>
              <a:ext uri="{28A0092B-C50C-407E-A947-70E740481C1C}">
                <a14:useLocalDpi xmlns:a14="http://schemas.microsoft.com/office/drawing/2010/main"/>
              </a:ext>
            </a:extLst>
          </a:blip>
          <a:srcRect b="23397"/>
          <a:stretch/>
        </p:blipFill>
        <p:spPr>
          <a:xfrm>
            <a:off x="11905400" y="1476095"/>
            <a:ext cx="8566027" cy="12239905"/>
          </a:xfrm>
          <a:prstGeom prst="rect">
            <a:avLst/>
          </a:prstGeom>
          <a:ln w="12700">
            <a:miter lim="400000"/>
          </a:ln>
        </p:spPr>
      </p:pic>
      <p:sp>
        <p:nvSpPr>
          <p:cNvPr id="157" name="Module 2"/>
          <p:cNvSpPr txBox="1"/>
          <p:nvPr/>
        </p:nvSpPr>
        <p:spPr>
          <a:xfrm>
            <a:off x="875506" y="3190677"/>
            <a:ext cx="3137001"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6100"/>
              </a:lnSpc>
              <a:defRPr sz="6000" b="1" i="0">
                <a:solidFill>
                  <a:srgbClr val="891B10"/>
                </a:solidFill>
              </a:defRPr>
            </a:lvl1pPr>
          </a:lstStyle>
          <a:p>
            <a:r>
              <a:rPr dirty="0"/>
              <a:t>Module 2</a:t>
            </a:r>
          </a:p>
        </p:txBody>
      </p:sp>
      <p:sp>
        <p:nvSpPr>
          <p:cNvPr id="158" name="How to screen for von Willebrand disease?"/>
          <p:cNvSpPr txBox="1"/>
          <p:nvPr/>
        </p:nvSpPr>
        <p:spPr>
          <a:xfrm>
            <a:off x="882254" y="5420359"/>
            <a:ext cx="12449771" cy="2646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825500">
              <a:lnSpc>
                <a:spcPts val="9800"/>
              </a:lnSpc>
              <a:defRPr sz="9600" b="1" i="0">
                <a:solidFill>
                  <a:srgbClr val="252525"/>
                </a:solidFill>
              </a:defRPr>
            </a:pPr>
            <a:r>
              <a:rPr dirty="0"/>
              <a:t>How to screen for</a:t>
            </a:r>
            <a:br>
              <a:rPr dirty="0"/>
            </a:br>
            <a:r>
              <a:rPr dirty="0"/>
              <a:t>von Willebrand disease?</a:t>
            </a:r>
          </a:p>
        </p:txBody>
      </p:sp>
      <p:sp>
        <p:nvSpPr>
          <p:cNvPr id="159" name="May 2022"/>
          <p:cNvSpPr txBox="1"/>
          <p:nvPr/>
        </p:nvSpPr>
        <p:spPr>
          <a:xfrm>
            <a:off x="917775" y="10472305"/>
            <a:ext cx="174863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May 2022</a:t>
            </a:r>
          </a:p>
        </p:txBody>
      </p:sp>
      <p:sp>
        <p:nvSpPr>
          <p:cNvPr id="160" name="The programme is supported by an independent educational grant from Takeda.…"/>
          <p:cNvSpPr txBox="1"/>
          <p:nvPr/>
        </p:nvSpPr>
        <p:spPr>
          <a:xfrm>
            <a:off x="917775" y="11312756"/>
            <a:ext cx="10821617" cy="1179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825500">
              <a:lnSpc>
                <a:spcPts val="2800"/>
              </a:lnSpc>
              <a:defRPr sz="2600" i="0"/>
            </a:pPr>
            <a:r>
              <a:rPr dirty="0"/>
              <a:t>The programme is supported by an independent educational grant from Takeda.</a:t>
            </a:r>
          </a:p>
          <a:p>
            <a:pPr algn="l" defTabSz="825500">
              <a:lnSpc>
                <a:spcPts val="2800"/>
              </a:lnSpc>
              <a:defRPr sz="2600" i="0"/>
            </a:pPr>
            <a:r>
              <a:rPr dirty="0"/>
              <a:t>The programme is therefore independent; the content is not influenced by the</a:t>
            </a:r>
          </a:p>
          <a:p>
            <a:pPr algn="l" defTabSz="825500">
              <a:lnSpc>
                <a:spcPts val="2800"/>
              </a:lnSpc>
              <a:defRPr sz="2600" i="0"/>
            </a:pPr>
            <a:r>
              <a:rPr dirty="0"/>
              <a:t>supporter and is under the sole responsibility of the experts.</a:t>
            </a:r>
          </a:p>
        </p:txBody>
      </p:sp>
      <p:sp>
        <p:nvSpPr>
          <p:cNvPr id="161" name="VON WILLEBRAND DISEASE"/>
          <p:cNvSpPr txBox="1"/>
          <p:nvPr/>
        </p:nvSpPr>
        <p:spPr>
          <a:xfrm>
            <a:off x="868048" y="2372321"/>
            <a:ext cx="8566027"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VON WILLEBRAND DISEASE</a:t>
            </a:r>
            <a:r>
              <a:rPr sz="1200" dirty="0">
                <a:solidFill>
                  <a:srgbClr val="000000"/>
                </a:solidFill>
                <a:latin typeface="Times Roman"/>
                <a:ea typeface="Times Roman"/>
                <a:cs typeface="Times Roman"/>
                <a:sym typeface="Times Roman"/>
              </a:rPr>
              <a:t> </a:t>
            </a:r>
          </a:p>
        </p:txBody>
      </p:sp>
      <p:sp>
        <p:nvSpPr>
          <p:cNvPr id="162" name="CME credit available…"/>
          <p:cNvSpPr txBox="1"/>
          <p:nvPr/>
        </p:nvSpPr>
        <p:spPr>
          <a:xfrm>
            <a:off x="18034011" y="10932090"/>
            <a:ext cx="5424488" cy="980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t>CME credit available</a:t>
            </a:r>
          </a:p>
          <a:p>
            <a:r>
              <a:rPr dirty="0"/>
              <a:t>Visit programme home page on:</a:t>
            </a:r>
          </a:p>
        </p:txBody>
      </p:sp>
      <p:pic>
        <p:nvPicPr>
          <p:cNvPr id="163" name="Image" descr="Image"/>
          <p:cNvPicPr>
            <a:picLocks noChangeAspect="1"/>
          </p:cNvPicPr>
          <p:nvPr/>
        </p:nvPicPr>
        <p:blipFill>
          <a:blip r:embed="rId3"/>
          <a:stretch>
            <a:fillRect/>
          </a:stretch>
        </p:blipFill>
        <p:spPr>
          <a:xfrm>
            <a:off x="20474875" y="12060055"/>
            <a:ext cx="3012175" cy="68181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 name="Image" descr="Image"/>
          <p:cNvPicPr>
            <a:picLocks noChangeAspect="1"/>
          </p:cNvPicPr>
          <p:nvPr/>
        </p:nvPicPr>
        <p:blipFill>
          <a:blip r:embed="rId2"/>
          <a:stretch>
            <a:fillRect/>
          </a:stretch>
        </p:blipFill>
        <p:spPr>
          <a:xfrm>
            <a:off x="16947517" y="6179656"/>
            <a:ext cx="7016541" cy="6850699"/>
          </a:xfrm>
          <a:prstGeom prst="rect">
            <a:avLst/>
          </a:prstGeom>
          <a:ln w="12700">
            <a:miter lim="400000"/>
          </a:ln>
        </p:spPr>
      </p:pic>
      <p:sp>
        <p:nvSpPr>
          <p:cNvPr id="465" name="Management of von Willebrand disease…"/>
          <p:cNvSpPr txBox="1"/>
          <p:nvPr/>
        </p:nvSpPr>
        <p:spPr>
          <a:xfrm>
            <a:off x="2288082" y="789073"/>
            <a:ext cx="19532690"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6100"/>
              </a:lnSpc>
              <a:defRPr sz="6000" i="0">
                <a:solidFill>
                  <a:srgbClr val="252525"/>
                </a:solidFill>
              </a:defRPr>
            </a:pPr>
            <a:r>
              <a:rPr dirty="0"/>
              <a:t>Management of von Willebrand disease</a:t>
            </a:r>
          </a:p>
          <a:p>
            <a:pPr algn="l">
              <a:lnSpc>
                <a:spcPts val="6100"/>
              </a:lnSpc>
              <a:defRPr sz="6000" b="1" i="0">
                <a:solidFill>
                  <a:srgbClr val="61A55C"/>
                </a:solidFill>
              </a:defRPr>
            </a:pPr>
            <a:r>
              <a:rPr dirty="0"/>
              <a:t>A multidisciplinary approach</a:t>
            </a:r>
          </a:p>
        </p:txBody>
      </p:sp>
      <p:sp>
        <p:nvSpPr>
          <p:cNvPr id="466" name="6"/>
          <p:cNvSpPr txBox="1"/>
          <p:nvPr/>
        </p:nvSpPr>
        <p:spPr>
          <a:xfrm>
            <a:off x="23297354" y="12762150"/>
            <a:ext cx="385384" cy="35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lang="en-GB" dirty="0"/>
              <a:t>10</a:t>
            </a:r>
            <a:endParaRPr dirty="0"/>
          </a:p>
        </p:txBody>
      </p:sp>
      <p:grpSp>
        <p:nvGrpSpPr>
          <p:cNvPr id="480" name="Group"/>
          <p:cNvGrpSpPr/>
          <p:nvPr/>
        </p:nvGrpSpPr>
        <p:grpSpPr>
          <a:xfrm>
            <a:off x="833400" y="2954281"/>
            <a:ext cx="18217388" cy="7555183"/>
            <a:chOff x="0" y="0"/>
            <a:chExt cx="18217387" cy="7555181"/>
          </a:xfrm>
        </p:grpSpPr>
        <p:sp>
          <p:nvSpPr>
            <p:cNvPr id="467" name="Symptomatic treatment can be started in first line, even in absence of a definite diagnosis"/>
            <p:cNvSpPr txBox="1"/>
            <p:nvPr/>
          </p:nvSpPr>
          <p:spPr>
            <a:xfrm>
              <a:off x="0" y="0"/>
              <a:ext cx="17902889" cy="507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90000"/>
                </a:lnSpc>
                <a:spcBef>
                  <a:spcPts val="800"/>
                </a:spcBef>
                <a:defRPr b="1" i="0"/>
              </a:pPr>
              <a:r>
                <a:rPr dirty="0">
                  <a:solidFill>
                    <a:srgbClr val="61A55C"/>
                  </a:solidFill>
                </a:rPr>
                <a:t>Symptomatic treatment</a:t>
              </a:r>
              <a:r>
                <a:rPr dirty="0"/>
                <a:t> can be started in first line, even in absence of a definite diagnosis</a:t>
              </a:r>
            </a:p>
          </p:txBody>
        </p:sp>
        <p:sp>
          <p:nvSpPr>
            <p:cNvPr id="468" name="For specific treatment, patients need to be referred to specialists"/>
            <p:cNvSpPr txBox="1"/>
            <p:nvPr/>
          </p:nvSpPr>
          <p:spPr>
            <a:xfrm>
              <a:off x="0" y="3615216"/>
              <a:ext cx="17902889" cy="5072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90000"/>
                </a:lnSpc>
                <a:spcBef>
                  <a:spcPts val="800"/>
                </a:spcBef>
                <a:defRPr b="1" i="0"/>
              </a:pPr>
              <a:r>
                <a:rPr dirty="0"/>
                <a:t>For </a:t>
              </a:r>
              <a:r>
                <a:rPr dirty="0">
                  <a:solidFill>
                    <a:srgbClr val="61A55C"/>
                  </a:solidFill>
                </a:rPr>
                <a:t>specific treatment,</a:t>
              </a:r>
              <a:r>
                <a:rPr dirty="0"/>
                <a:t> patients need to be referred to specialists</a:t>
              </a:r>
            </a:p>
          </p:txBody>
        </p:sp>
        <p:sp>
          <p:nvSpPr>
            <p:cNvPr id="469" name="Iron replacement therapy for iron deficiency with or without anaemia…"/>
            <p:cNvSpPr txBox="1"/>
            <p:nvPr/>
          </p:nvSpPr>
          <p:spPr>
            <a:xfrm>
              <a:off x="436475" y="719121"/>
              <a:ext cx="17668524" cy="2843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90000"/>
                </a:lnSpc>
                <a:spcBef>
                  <a:spcPts val="800"/>
                </a:spcBef>
                <a:defRPr sz="2800" i="0"/>
              </a:pPr>
              <a:r>
                <a:rPr b="1" dirty="0">
                  <a:solidFill>
                    <a:srgbClr val="15A200"/>
                  </a:solidFill>
                </a:rPr>
                <a:t>Iron replacement therapy</a:t>
              </a:r>
              <a:r>
                <a:rPr dirty="0"/>
                <a:t> for iron deficiency with or without anaemia</a:t>
              </a:r>
            </a:p>
            <a:p>
              <a:pPr algn="l">
                <a:lnSpc>
                  <a:spcPct val="90000"/>
                </a:lnSpc>
                <a:spcBef>
                  <a:spcPts val="800"/>
                </a:spcBef>
                <a:defRPr sz="2800" i="0"/>
              </a:pPr>
              <a:r>
                <a:rPr b="1" dirty="0">
                  <a:solidFill>
                    <a:srgbClr val="15A200"/>
                  </a:solidFill>
                </a:rPr>
                <a:t>Antifibrinolytics</a:t>
              </a:r>
              <a:r>
                <a:rPr dirty="0"/>
                <a:t> (tranexamic acid or aminocaproic acid) for bleeding symptoms (e.g., nosebleeds, excessive bleeding from minor wounds, heavy menstrual bleeding, prolonged bleeding after dental extraction)</a:t>
              </a:r>
            </a:p>
            <a:p>
              <a:pPr lvl="1" algn="l">
                <a:lnSpc>
                  <a:spcPct val="90000"/>
                </a:lnSpc>
                <a:spcBef>
                  <a:spcPts val="800"/>
                </a:spcBef>
                <a:defRPr sz="2800" i="0"/>
              </a:pPr>
              <a:r>
                <a:rPr dirty="0"/>
                <a:t>Note: gum bleeding should not be treated with tranexamic acid but needs intervention from a dental care professional</a:t>
              </a:r>
            </a:p>
            <a:p>
              <a:pPr algn="l">
                <a:lnSpc>
                  <a:spcPct val="90000"/>
                </a:lnSpc>
                <a:spcBef>
                  <a:spcPts val="800"/>
                </a:spcBef>
                <a:defRPr sz="2800" i="0"/>
              </a:pPr>
              <a:r>
                <a:rPr b="1" dirty="0">
                  <a:solidFill>
                    <a:srgbClr val="15A200"/>
                  </a:solidFill>
                </a:rPr>
                <a:t>Hormonal therapy</a:t>
              </a:r>
              <a:r>
                <a:rPr dirty="0"/>
                <a:t> for heavy menstrual bleeding</a:t>
              </a:r>
            </a:p>
          </p:txBody>
        </p:sp>
        <p:sp>
          <p:nvSpPr>
            <p:cNvPr id="470" name="Haematologist for haemostatic treatment (antifibrinolytics, DDAVP and/or VWF replacement therapy)…"/>
            <p:cNvSpPr txBox="1"/>
            <p:nvPr/>
          </p:nvSpPr>
          <p:spPr>
            <a:xfrm>
              <a:off x="457662" y="4213454"/>
              <a:ext cx="17759726" cy="33417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l">
                <a:lnSpc>
                  <a:spcPct val="90000"/>
                </a:lnSpc>
                <a:spcBef>
                  <a:spcPts val="800"/>
                </a:spcBef>
                <a:defRPr sz="2800" i="0"/>
              </a:pPr>
              <a:r>
                <a:rPr b="1" dirty="0">
                  <a:solidFill>
                    <a:srgbClr val="15A200"/>
                  </a:solidFill>
                </a:rPr>
                <a:t>Haematologist </a:t>
              </a:r>
              <a:r>
                <a:rPr dirty="0"/>
                <a:t>for haemostatic treatment (antifibrinolytics, DDAVP and/or VWF replacement therapy)</a:t>
              </a:r>
            </a:p>
            <a:p>
              <a:pPr algn="l">
                <a:lnSpc>
                  <a:spcPct val="90000"/>
                </a:lnSpc>
                <a:spcBef>
                  <a:spcPts val="800"/>
                </a:spcBef>
                <a:defRPr sz="2800" i="0"/>
              </a:pPr>
              <a:r>
                <a:rPr b="1" dirty="0">
                  <a:solidFill>
                    <a:srgbClr val="15A200"/>
                  </a:solidFill>
                </a:rPr>
                <a:t>Gynaecologist</a:t>
              </a:r>
              <a:r>
                <a:rPr dirty="0"/>
                <a:t> for heavy menstrual bleeding and planning of pregnancy and delivery</a:t>
              </a:r>
            </a:p>
            <a:p>
              <a:pPr algn="l">
                <a:lnSpc>
                  <a:spcPct val="90000"/>
                </a:lnSpc>
                <a:spcBef>
                  <a:spcPts val="800"/>
                </a:spcBef>
                <a:defRPr sz="2800" i="0"/>
              </a:pPr>
              <a:r>
                <a:rPr b="1" dirty="0">
                  <a:solidFill>
                    <a:srgbClr val="15A200"/>
                  </a:solidFill>
                </a:rPr>
                <a:t>Dental care professional</a:t>
              </a:r>
              <a:r>
                <a:rPr dirty="0"/>
                <a:t> for tailored oral health education and dental hygiene programmes alongside preventive dental care to treat gingivitis and periodontal disease</a:t>
              </a:r>
            </a:p>
            <a:p>
              <a:pPr algn="l">
                <a:lnSpc>
                  <a:spcPct val="90000"/>
                </a:lnSpc>
                <a:spcBef>
                  <a:spcPts val="800"/>
                </a:spcBef>
                <a:defRPr sz="2800" i="0"/>
              </a:pPr>
              <a:r>
                <a:rPr b="1" dirty="0">
                  <a:solidFill>
                    <a:srgbClr val="15A200"/>
                  </a:solidFill>
                </a:rPr>
                <a:t>MSK experts</a:t>
              </a:r>
              <a:r>
                <a:rPr dirty="0"/>
                <a:t> (i.e., physiotherapist, orthopaedic surgeon, physiatrist) in case of suspected joint bleeds</a:t>
              </a:r>
            </a:p>
            <a:p>
              <a:pPr algn="l">
                <a:lnSpc>
                  <a:spcPct val="90000"/>
                </a:lnSpc>
                <a:spcBef>
                  <a:spcPts val="800"/>
                </a:spcBef>
                <a:defRPr sz="2800" i="0"/>
              </a:pPr>
              <a:r>
                <a:rPr b="1" dirty="0">
                  <a:solidFill>
                    <a:srgbClr val="15A200"/>
                  </a:solidFill>
                </a:rPr>
                <a:t>Anaesthesiologist</a:t>
              </a:r>
              <a:r>
                <a:rPr dirty="0"/>
                <a:t> before planning surgery</a:t>
              </a:r>
            </a:p>
          </p:txBody>
        </p:sp>
        <p:sp>
          <p:nvSpPr>
            <p:cNvPr id="471" name="Oval"/>
            <p:cNvSpPr/>
            <p:nvPr/>
          </p:nvSpPr>
          <p:spPr>
            <a:xfrm>
              <a:off x="560789" y="2274064"/>
              <a:ext cx="107171" cy="110484"/>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2" name="Oval"/>
            <p:cNvSpPr/>
            <p:nvPr/>
          </p:nvSpPr>
          <p:spPr>
            <a:xfrm>
              <a:off x="123909" y="847715"/>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3" name="Oval"/>
            <p:cNvSpPr/>
            <p:nvPr/>
          </p:nvSpPr>
          <p:spPr>
            <a:xfrm>
              <a:off x="123909" y="1368341"/>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4" name="Oval"/>
            <p:cNvSpPr/>
            <p:nvPr/>
          </p:nvSpPr>
          <p:spPr>
            <a:xfrm>
              <a:off x="123909" y="2739940"/>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5" name="Oval"/>
            <p:cNvSpPr/>
            <p:nvPr/>
          </p:nvSpPr>
          <p:spPr>
            <a:xfrm>
              <a:off x="123909" y="4333790"/>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6" name="Oval"/>
            <p:cNvSpPr/>
            <p:nvPr/>
          </p:nvSpPr>
          <p:spPr>
            <a:xfrm>
              <a:off x="123909" y="4823577"/>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7" name="Oval"/>
            <p:cNvSpPr/>
            <p:nvPr/>
          </p:nvSpPr>
          <p:spPr>
            <a:xfrm>
              <a:off x="123909" y="5338763"/>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8" name="Oval"/>
            <p:cNvSpPr/>
            <p:nvPr/>
          </p:nvSpPr>
          <p:spPr>
            <a:xfrm>
              <a:off x="123909" y="6254835"/>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79" name="Oval"/>
            <p:cNvSpPr/>
            <p:nvPr/>
          </p:nvSpPr>
          <p:spPr>
            <a:xfrm>
              <a:off x="123909" y="6744622"/>
              <a:ext cx="168902" cy="174123"/>
            </a:xfrm>
            <a:prstGeom prst="ellipse">
              <a:avLst/>
            </a:prstGeom>
            <a:solidFill>
              <a:srgbClr val="61A55C"/>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grpSp>
      <p:sp>
        <p:nvSpPr>
          <p:cNvPr id="481" name="DDAVP, desmopressin; MSK, musculoskeletal; VWF, von Willebrand factor Connell NT, et al. Blood Adv. 2021;5:301-25; Peyrin-Biroulet L, et al. Am J Clin Nutr. 2015;102:1585-94"/>
          <p:cNvSpPr txBox="1"/>
          <p:nvPr/>
        </p:nvSpPr>
        <p:spPr>
          <a:xfrm>
            <a:off x="858919" y="12235788"/>
            <a:ext cx="14995362" cy="1083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br>
              <a:rPr dirty="0"/>
            </a:br>
            <a:r>
              <a:rPr dirty="0"/>
              <a:t> DDAVP, desmopressin; MSK, musculoskeletal; VWF, von Willebrand factor</a:t>
            </a:r>
            <a:br>
              <a:rPr dirty="0"/>
            </a:br>
            <a:r>
              <a:rPr dirty="0"/>
              <a:t>Connell NT, et al. Blood Adv. 2021;5:301-25; Peyrin-Biroulet L, et al. Am J Clin Nutr. 2015;102:1585-94</a:t>
            </a:r>
            <a:endParaRPr sz="1200" dirty="0">
              <a:solidFill>
                <a:srgbClr val="000000"/>
              </a:solidFill>
              <a:latin typeface="Times Roman"/>
              <a:ea typeface="Times Roman"/>
              <a:cs typeface="Times Roman"/>
              <a:sym typeface="Times Roman"/>
            </a:endParaRPr>
          </a:p>
        </p:txBody>
      </p:sp>
      <p:grpSp>
        <p:nvGrpSpPr>
          <p:cNvPr id="485" name="Group"/>
          <p:cNvGrpSpPr/>
          <p:nvPr/>
        </p:nvGrpSpPr>
        <p:grpSpPr>
          <a:xfrm>
            <a:off x="969574" y="10497043"/>
            <a:ext cx="12027530" cy="1457961"/>
            <a:chOff x="0" y="0"/>
            <a:chExt cx="12027528" cy="1457959"/>
          </a:xfrm>
        </p:grpSpPr>
        <p:sp>
          <p:nvSpPr>
            <p:cNvPr id="482" name="Group"/>
            <p:cNvSpPr/>
            <p:nvPr/>
          </p:nvSpPr>
          <p:spPr>
            <a:xfrm>
              <a:off x="0" y="0"/>
              <a:ext cx="11772803" cy="1457960"/>
            </a:xfrm>
            <a:prstGeom prst="rect">
              <a:avLst/>
            </a:prstGeom>
            <a:solidFill>
              <a:srgbClr val="960300"/>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pic>
          <p:nvPicPr>
            <p:cNvPr id="483"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40754" y="98940"/>
              <a:ext cx="1559204" cy="1260133"/>
            </a:xfrm>
            <a:prstGeom prst="rect">
              <a:avLst/>
            </a:prstGeom>
            <a:ln w="12700" cap="flat">
              <a:noFill/>
              <a:miter lim="400000"/>
            </a:ln>
            <a:effectLst/>
          </p:spPr>
        </p:pic>
        <p:sp>
          <p:nvSpPr>
            <p:cNvPr id="484" name="For more details on the management of von Willebrand disease, please refer to Module 3 of this programme"/>
            <p:cNvSpPr txBox="1"/>
            <p:nvPr/>
          </p:nvSpPr>
          <p:spPr>
            <a:xfrm>
              <a:off x="1675676" y="218395"/>
              <a:ext cx="10351853" cy="10211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nSpc>
                  <a:spcPct val="90000"/>
                </a:lnSpc>
                <a:spcBef>
                  <a:spcPts val="800"/>
                </a:spcBef>
                <a:defRPr sz="2800" i="0">
                  <a:solidFill>
                    <a:srgbClr val="FFFFFD"/>
                  </a:solidFill>
                </a:defRPr>
              </a:lvl1pPr>
            </a:lstStyle>
            <a:p>
              <a:r>
                <a:rPr dirty="0">
                  <a:solidFill>
                    <a:schemeClr val="bg1"/>
                  </a:solidFill>
                  <a:hlinkClick r:id="rId4">
                    <a:extLst>
                      <a:ext uri="{A12FA001-AC4F-418D-AE19-62706E023703}">
                        <ahyp:hlinkClr xmlns:ahyp="http://schemas.microsoft.com/office/drawing/2018/hyperlinkcolor" val="tx"/>
                      </a:ext>
                    </a:extLst>
                  </a:hlinkClick>
                </a:rPr>
                <a:t>For more details on the management of von Willebrand disease, please refer to Module 3 of this programme</a:t>
              </a:r>
              <a:endParaRPr dirty="0">
                <a:solidFill>
                  <a:schemeClr val="bg1"/>
                </a:solidFill>
              </a:endParaRPr>
            </a:p>
          </p:txBody>
        </p:sp>
      </p:grpSp>
      <p:pic>
        <p:nvPicPr>
          <p:cNvPr id="486" name="Image" descr="Image"/>
          <p:cNvPicPr>
            <a:picLocks noChangeAspect="1"/>
          </p:cNvPicPr>
          <p:nvPr/>
        </p:nvPicPr>
        <p:blipFill>
          <a:blip r:embed="rId5"/>
          <a:stretch>
            <a:fillRect/>
          </a:stretch>
        </p:blipFill>
        <p:spPr>
          <a:xfrm>
            <a:off x="230577" y="328401"/>
            <a:ext cx="2247859" cy="2247859"/>
          </a:xfrm>
          <a:prstGeom prst="rect">
            <a:avLst/>
          </a:prstGeom>
          <a:ln w="12700">
            <a:miter lim="400000"/>
          </a:ln>
        </p:spPr>
      </p:pic>
      <p:pic>
        <p:nvPicPr>
          <p:cNvPr id="487" name="Image" descr="Image"/>
          <p:cNvPicPr>
            <a:picLocks noChangeAspect="1"/>
          </p:cNvPicPr>
          <p:nvPr/>
        </p:nvPicPr>
        <p:blipFill>
          <a:blip r:embed="rId5"/>
          <a:stretch>
            <a:fillRect/>
          </a:stretch>
        </p:blipFill>
        <p:spPr>
          <a:xfrm>
            <a:off x="230577" y="328401"/>
            <a:ext cx="2247859" cy="224785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Image" descr="Image"/>
          <p:cNvPicPr>
            <a:picLocks noChangeAspect="1"/>
          </p:cNvPicPr>
          <p:nvPr/>
        </p:nvPicPr>
        <p:blipFill rotWithShape="1">
          <a:blip r:embed="rId2">
            <a:extLst>
              <a:ext uri="{28A0092B-C50C-407E-A947-70E740481C1C}">
                <a14:useLocalDpi xmlns:a14="http://schemas.microsoft.com/office/drawing/2010/main"/>
              </a:ext>
            </a:extLst>
          </a:blip>
          <a:srcRect r="7056" b="1778"/>
          <a:stretch/>
        </p:blipFill>
        <p:spPr>
          <a:xfrm>
            <a:off x="11872096" y="243841"/>
            <a:ext cx="12511904" cy="13472160"/>
          </a:xfrm>
          <a:prstGeom prst="rect">
            <a:avLst/>
          </a:prstGeom>
          <a:ln w="12700">
            <a:miter lim="400000"/>
          </a:ln>
        </p:spPr>
      </p:pic>
      <p:sp>
        <p:nvSpPr>
          <p:cNvPr id="490" name="Von Willebrand disease may be difficult to diagnose, refer patients in whom you suspect von Willebrand disease to a haematologist for diagnostic laboratory assessment and treatment."/>
          <p:cNvSpPr txBox="1"/>
          <p:nvPr/>
        </p:nvSpPr>
        <p:spPr>
          <a:xfrm>
            <a:off x="1438436" y="3912579"/>
            <a:ext cx="11828841" cy="1973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Von Willebrand disease may be difficult to diagnose, </a:t>
            </a:r>
            <a:r>
              <a:rPr b="1" dirty="0">
                <a:solidFill>
                  <a:srgbClr val="891B10"/>
                </a:solidFill>
              </a:rPr>
              <a:t>refer patients in whom you suspect von Willebrand disease to a haematologist</a:t>
            </a:r>
            <a:r>
              <a:rPr dirty="0"/>
              <a:t> for diagnostic laboratory assessment and treatment.</a:t>
            </a:r>
          </a:p>
        </p:txBody>
      </p:sp>
      <p:sp>
        <p:nvSpPr>
          <p:cNvPr id="491" name="Symptomatic treatment may be started in first line."/>
          <p:cNvSpPr txBox="1"/>
          <p:nvPr/>
        </p:nvSpPr>
        <p:spPr>
          <a:xfrm>
            <a:off x="1438436" y="5788260"/>
            <a:ext cx="10362640"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b="1" dirty="0">
                <a:solidFill>
                  <a:srgbClr val="891B10"/>
                </a:solidFill>
              </a:rPr>
              <a:t>Symptomatic treatment</a:t>
            </a:r>
            <a:r>
              <a:rPr b="1" dirty="0"/>
              <a:t> </a:t>
            </a:r>
            <a:r>
              <a:rPr dirty="0"/>
              <a:t>may be started in first line.</a:t>
            </a:r>
          </a:p>
        </p:txBody>
      </p:sp>
      <p:sp>
        <p:nvSpPr>
          <p:cNvPr id="492" name="Rectangle"/>
          <p:cNvSpPr/>
          <p:nvPr/>
        </p:nvSpPr>
        <p:spPr>
          <a:xfrm>
            <a:off x="988303" y="3370905"/>
            <a:ext cx="12729107" cy="3435874"/>
          </a:xfrm>
          <a:prstGeom prst="rect">
            <a:avLst/>
          </a:prstGeom>
          <a:ln w="1016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93" name="Rectangle"/>
          <p:cNvSpPr/>
          <p:nvPr/>
        </p:nvSpPr>
        <p:spPr>
          <a:xfrm>
            <a:off x="939800" y="7107307"/>
            <a:ext cx="12826113" cy="3591396"/>
          </a:xfrm>
          <a:prstGeom prst="rect">
            <a:avLst/>
          </a:prstGeom>
          <a:solidFill>
            <a:srgbClr val="891B10"/>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pic>
        <p:nvPicPr>
          <p:cNvPr id="494" name="Image" descr="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061128" y="8272965"/>
            <a:ext cx="1559205" cy="1260133"/>
          </a:xfrm>
          <a:prstGeom prst="rect">
            <a:avLst/>
          </a:prstGeom>
          <a:ln w="12700">
            <a:miter lim="400000"/>
          </a:ln>
        </p:spPr>
      </p:pic>
      <p:sp>
        <p:nvSpPr>
          <p:cNvPr id="495" name="Please refer to the other modules of this micro e-learning programme for more information on:"/>
          <p:cNvSpPr txBox="1"/>
          <p:nvPr/>
        </p:nvSpPr>
        <p:spPr>
          <a:xfrm>
            <a:off x="2731895" y="7326437"/>
            <a:ext cx="10362639"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lnSpc>
                <a:spcPct val="90000"/>
              </a:lnSpc>
              <a:spcBef>
                <a:spcPts val="900"/>
              </a:spcBef>
              <a:defRPr i="0">
                <a:solidFill>
                  <a:srgbClr val="FFFFFD"/>
                </a:solidFill>
              </a:defRPr>
            </a:pPr>
            <a:r>
              <a:rPr dirty="0"/>
              <a:t>Please refer to the </a:t>
            </a:r>
            <a:r>
              <a:rPr b="1" dirty="0"/>
              <a:t>other modules of this micro e-learning programme</a:t>
            </a:r>
            <a:r>
              <a:rPr dirty="0"/>
              <a:t> for more information on:</a:t>
            </a:r>
          </a:p>
        </p:txBody>
      </p:sp>
      <p:sp>
        <p:nvSpPr>
          <p:cNvPr id="496" name="Module 1: Pathophysiology and symptoms"/>
          <p:cNvSpPr txBox="1"/>
          <p:nvPr/>
        </p:nvSpPr>
        <p:spPr>
          <a:xfrm>
            <a:off x="3064229" y="8700946"/>
            <a:ext cx="10102146"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a:lnSpc>
                <a:spcPct val="90000"/>
              </a:lnSpc>
              <a:spcBef>
                <a:spcPts val="900"/>
              </a:spcBef>
              <a:defRPr i="0">
                <a:solidFill>
                  <a:srgbClr val="FFFFFD"/>
                </a:solidFill>
              </a:defRPr>
            </a:pPr>
            <a:r>
              <a:rPr b="1" dirty="0">
                <a:solidFill>
                  <a:schemeClr val="bg1"/>
                </a:solidFill>
                <a:hlinkClick r:id="rId4">
                  <a:extLst>
                    <a:ext uri="{A12FA001-AC4F-418D-AE19-62706E023703}">
                      <ahyp:hlinkClr xmlns:ahyp="http://schemas.microsoft.com/office/drawing/2018/hyperlinkcolor" val="tx"/>
                    </a:ext>
                  </a:extLst>
                </a:hlinkClick>
              </a:rPr>
              <a:t>Module 1: </a:t>
            </a:r>
            <a:r>
              <a:rPr dirty="0">
                <a:solidFill>
                  <a:schemeClr val="bg1"/>
                </a:solidFill>
                <a:hlinkClick r:id="rId4">
                  <a:extLst>
                    <a:ext uri="{A12FA001-AC4F-418D-AE19-62706E023703}">
                      <ahyp:hlinkClr xmlns:ahyp="http://schemas.microsoft.com/office/drawing/2018/hyperlinkcolor" val="tx"/>
                    </a:ext>
                  </a:extLst>
                </a:hlinkClick>
              </a:rPr>
              <a:t>Pathophysiology and symptoms</a:t>
            </a:r>
            <a:endParaRPr dirty="0">
              <a:solidFill>
                <a:schemeClr val="bg1"/>
              </a:solidFill>
            </a:endParaRPr>
          </a:p>
        </p:txBody>
      </p:sp>
      <p:sp>
        <p:nvSpPr>
          <p:cNvPr id="497" name="Module 3: A multidisciplinary approach: impact of  von Willebrand disease on the provision of general care"/>
          <p:cNvSpPr txBox="1"/>
          <p:nvPr/>
        </p:nvSpPr>
        <p:spPr>
          <a:xfrm>
            <a:off x="3523983" y="9122423"/>
            <a:ext cx="9903829"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indent="0" algn="l">
              <a:lnSpc>
                <a:spcPct val="90000"/>
              </a:lnSpc>
              <a:spcBef>
                <a:spcPts val="900"/>
              </a:spcBef>
              <a:defRPr i="0">
                <a:solidFill>
                  <a:srgbClr val="FFFFFD"/>
                </a:solidFill>
              </a:defRPr>
            </a:pPr>
            <a:r>
              <a:rPr b="1" dirty="0">
                <a:solidFill>
                  <a:schemeClr val="bg1"/>
                </a:solidFill>
                <a:hlinkClick r:id="rId5">
                  <a:extLst>
                    <a:ext uri="{A12FA001-AC4F-418D-AE19-62706E023703}">
                      <ahyp:hlinkClr xmlns:ahyp="http://schemas.microsoft.com/office/drawing/2018/hyperlinkcolor" val="tx"/>
                    </a:ext>
                  </a:extLst>
                </a:hlinkClick>
              </a:rPr>
              <a:t>Module 3:</a:t>
            </a:r>
            <a:r>
              <a:rPr dirty="0">
                <a:solidFill>
                  <a:schemeClr val="bg1"/>
                </a:solidFill>
                <a:hlinkClick r:id="rId5">
                  <a:extLst>
                    <a:ext uri="{A12FA001-AC4F-418D-AE19-62706E023703}">
                      <ahyp:hlinkClr xmlns:ahyp="http://schemas.microsoft.com/office/drawing/2018/hyperlinkcolor" val="tx"/>
                    </a:ext>
                  </a:extLst>
                </a:hlinkClick>
              </a:rPr>
              <a:t> A multidisciplinary approach: impact of </a:t>
            </a:r>
            <a:br>
              <a:rPr dirty="0">
                <a:solidFill>
                  <a:schemeClr val="bg1"/>
                </a:solidFill>
                <a:hlinkClick r:id="rId5">
                  <a:extLst>
                    <a:ext uri="{A12FA001-AC4F-418D-AE19-62706E023703}">
                      <ahyp:hlinkClr xmlns:ahyp="http://schemas.microsoft.com/office/drawing/2018/hyperlinkcolor" val="tx"/>
                    </a:ext>
                  </a:extLst>
                </a:hlinkClick>
              </a:rPr>
            </a:br>
            <a:r>
              <a:rPr dirty="0">
                <a:solidFill>
                  <a:schemeClr val="bg1"/>
                </a:solidFill>
                <a:hlinkClick r:id="rId5">
                  <a:extLst>
                    <a:ext uri="{A12FA001-AC4F-418D-AE19-62706E023703}">
                      <ahyp:hlinkClr xmlns:ahyp="http://schemas.microsoft.com/office/drawing/2018/hyperlinkcolor" val="tx"/>
                    </a:ext>
                  </a:extLst>
                </a:hlinkClick>
              </a:rPr>
              <a:t>von Willebrand disease on the provision of general care</a:t>
            </a:r>
            <a:endParaRPr dirty="0">
              <a:solidFill>
                <a:schemeClr val="bg1"/>
              </a:solidFill>
            </a:endParaRPr>
          </a:p>
        </p:txBody>
      </p:sp>
      <p:sp>
        <p:nvSpPr>
          <p:cNvPr id="498" name="Oval"/>
          <p:cNvSpPr/>
          <p:nvPr/>
        </p:nvSpPr>
        <p:spPr>
          <a:xfrm>
            <a:off x="2784810" y="8811444"/>
            <a:ext cx="187040" cy="174123"/>
          </a:xfrm>
          <a:prstGeom prst="ellipse">
            <a:avLst/>
          </a:prstGeom>
          <a:solidFill>
            <a:srgbClr val="FFFFFD"/>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99" name="Oval"/>
          <p:cNvSpPr/>
          <p:nvPr/>
        </p:nvSpPr>
        <p:spPr>
          <a:xfrm>
            <a:off x="2784810" y="9471844"/>
            <a:ext cx="187040" cy="174123"/>
          </a:xfrm>
          <a:prstGeom prst="ellipse">
            <a:avLst/>
          </a:prstGeom>
          <a:solidFill>
            <a:srgbClr val="FFFFFD"/>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500" name="8"/>
          <p:cNvSpPr txBox="1"/>
          <p:nvPr/>
        </p:nvSpPr>
        <p:spPr>
          <a:xfrm>
            <a:off x="23195754" y="12762150"/>
            <a:ext cx="385384" cy="35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lang="en-GB" dirty="0"/>
              <a:t>11</a:t>
            </a:r>
            <a:endParaRPr dirty="0"/>
          </a:p>
        </p:txBody>
      </p:sp>
      <p:sp>
        <p:nvSpPr>
          <p:cNvPr id="501" name="Next steps when suspecting von Willebrand disease"/>
          <p:cNvSpPr txBox="1"/>
          <p:nvPr/>
        </p:nvSpPr>
        <p:spPr>
          <a:xfrm>
            <a:off x="819106" y="794520"/>
            <a:ext cx="12641164"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b="1" dirty="0">
                <a:solidFill>
                  <a:srgbClr val="891B10"/>
                </a:solidFill>
              </a:rPr>
              <a:t>Next steps</a:t>
            </a:r>
            <a:br>
              <a:rPr b="1" dirty="0">
                <a:solidFill>
                  <a:srgbClr val="891B10"/>
                </a:solidFill>
              </a:rPr>
            </a:br>
            <a:r>
              <a:rPr dirty="0"/>
              <a:t>when suspecting von Willebrand disease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Image" descr="Image"/>
          <p:cNvPicPr>
            <a:picLocks noChangeAspect="1"/>
          </p:cNvPicPr>
          <p:nvPr/>
        </p:nvPicPr>
        <p:blipFill rotWithShape="1">
          <a:blip r:embed="rId2">
            <a:extLst>
              <a:ext uri="{28A0092B-C50C-407E-A947-70E740481C1C}">
                <a14:useLocalDpi xmlns:a14="http://schemas.microsoft.com/office/drawing/2010/main"/>
              </a:ext>
            </a:extLst>
          </a:blip>
          <a:srcRect b="12222"/>
          <a:stretch/>
        </p:blipFill>
        <p:spPr>
          <a:xfrm>
            <a:off x="773105" y="1676400"/>
            <a:ext cx="7953390" cy="12039600"/>
          </a:xfrm>
          <a:prstGeom prst="rect">
            <a:avLst/>
          </a:prstGeom>
          <a:ln w="12700">
            <a:miter lim="400000"/>
          </a:ln>
        </p:spPr>
      </p:pic>
      <p:sp>
        <p:nvSpPr>
          <p:cNvPr id="504" name="Summary"/>
          <p:cNvSpPr txBox="1"/>
          <p:nvPr/>
        </p:nvSpPr>
        <p:spPr>
          <a:xfrm>
            <a:off x="814873" y="786956"/>
            <a:ext cx="3134395"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6100"/>
              </a:lnSpc>
              <a:defRPr sz="6000" b="1" i="0">
                <a:solidFill>
                  <a:srgbClr val="891B10"/>
                </a:solidFill>
              </a:defRPr>
            </a:lvl1pPr>
          </a:lstStyle>
          <a:p>
            <a:pPr>
              <a:defRPr b="0">
                <a:solidFill>
                  <a:srgbClr val="252525"/>
                </a:solidFill>
              </a:defRPr>
            </a:pPr>
            <a:r>
              <a:rPr b="1" dirty="0">
                <a:solidFill>
                  <a:srgbClr val="891B10"/>
                </a:solidFill>
              </a:rPr>
              <a:t>Summary</a:t>
            </a:r>
          </a:p>
        </p:txBody>
      </p:sp>
      <p:sp>
        <p:nvSpPr>
          <p:cNvPr id="505" name="9"/>
          <p:cNvSpPr txBox="1"/>
          <p:nvPr/>
        </p:nvSpPr>
        <p:spPr>
          <a:xfrm>
            <a:off x="23195754" y="12762150"/>
            <a:ext cx="385384" cy="35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lang="en-GB" dirty="0"/>
              <a:t>12</a:t>
            </a:r>
            <a:endParaRPr dirty="0"/>
          </a:p>
        </p:txBody>
      </p:sp>
      <p:grpSp>
        <p:nvGrpSpPr>
          <p:cNvPr id="508" name="Group"/>
          <p:cNvGrpSpPr/>
          <p:nvPr/>
        </p:nvGrpSpPr>
        <p:grpSpPr>
          <a:xfrm>
            <a:off x="8016784" y="5601114"/>
            <a:ext cx="13645302" cy="2660832"/>
            <a:chOff x="0" y="0"/>
            <a:chExt cx="13645299" cy="2660830"/>
          </a:xfrm>
        </p:grpSpPr>
        <p:sp>
          <p:nvSpPr>
            <p:cNvPr id="506" name="Perform laboratory testing; general tests can be performed in first line, whereas expert interpretation is required for diagnostic testing"/>
            <p:cNvSpPr txBox="1"/>
            <p:nvPr/>
          </p:nvSpPr>
          <p:spPr>
            <a:xfrm>
              <a:off x="2869396" y="828404"/>
              <a:ext cx="10775904" cy="14166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lnSpc>
                  <a:spcPct val="90000"/>
                </a:lnSpc>
                <a:spcBef>
                  <a:spcPts val="800"/>
                </a:spcBef>
                <a:defRPr i="0"/>
              </a:pPr>
              <a:r>
                <a:rPr dirty="0"/>
                <a:t>Perform </a:t>
              </a:r>
              <a:r>
                <a:rPr b="1" dirty="0">
                  <a:solidFill>
                    <a:srgbClr val="E39A4B"/>
                  </a:solidFill>
                </a:rPr>
                <a:t>laboratory testing;</a:t>
              </a:r>
              <a:r>
                <a:rPr dirty="0"/>
                <a:t> general tests can be performed in first line, whereas expert interpretation is required for diagnostic testing</a:t>
              </a:r>
            </a:p>
          </p:txBody>
        </p:sp>
        <p:pic>
          <p:nvPicPr>
            <p:cNvPr id="507" name="Image" descr="Image"/>
            <p:cNvPicPr>
              <a:picLocks noChangeAspect="1"/>
            </p:cNvPicPr>
            <p:nvPr/>
          </p:nvPicPr>
          <p:blipFill>
            <a:blip r:embed="rId3"/>
            <a:stretch>
              <a:fillRect/>
            </a:stretch>
          </p:blipFill>
          <p:spPr>
            <a:xfrm>
              <a:off x="0" y="0"/>
              <a:ext cx="2660831" cy="2660831"/>
            </a:xfrm>
            <a:prstGeom prst="rect">
              <a:avLst/>
            </a:prstGeom>
            <a:ln w="12700" cap="flat">
              <a:noFill/>
              <a:miter lim="400000"/>
            </a:ln>
            <a:effectLst/>
          </p:spPr>
        </p:pic>
      </p:grpSp>
      <p:grpSp>
        <p:nvGrpSpPr>
          <p:cNvPr id="511" name="Group"/>
          <p:cNvGrpSpPr/>
          <p:nvPr/>
        </p:nvGrpSpPr>
        <p:grpSpPr>
          <a:xfrm>
            <a:off x="8433139" y="3529927"/>
            <a:ext cx="12018511" cy="2020492"/>
            <a:chOff x="0" y="0"/>
            <a:chExt cx="12018509" cy="2020490"/>
          </a:xfrm>
        </p:grpSpPr>
        <p:sp>
          <p:nvSpPr>
            <p:cNvPr id="509" name="When you suspect von Willebrand disease, take a thorough bleeding history, including a detailed family history, using a validated BAT"/>
            <p:cNvSpPr/>
            <p:nvPr/>
          </p:nvSpPr>
          <p:spPr>
            <a:xfrm>
              <a:off x="2465742" y="1099145"/>
              <a:ext cx="95527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lnSpc>
                  <a:spcPct val="90000"/>
                </a:lnSpc>
                <a:spcBef>
                  <a:spcPts val="800"/>
                </a:spcBef>
                <a:defRPr i="0">
                  <a:solidFill>
                    <a:srgbClr val="252525"/>
                  </a:solidFill>
                </a:defRPr>
              </a:pPr>
              <a:r>
                <a:rPr dirty="0"/>
                <a:t>When you suspect von Willebrand disease, take a </a:t>
              </a:r>
              <a:r>
                <a:rPr b="1" dirty="0">
                  <a:solidFill>
                    <a:srgbClr val="891B10"/>
                  </a:solidFill>
                </a:rPr>
                <a:t>thorough bleeding history</a:t>
              </a:r>
              <a:r>
                <a:rPr dirty="0"/>
                <a:t>, including a detailed family history, using a validated BAT</a:t>
              </a:r>
            </a:p>
          </p:txBody>
        </p:sp>
        <p:pic>
          <p:nvPicPr>
            <p:cNvPr id="510" name="Image" descr="Image"/>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0" y="0"/>
              <a:ext cx="1828206" cy="2020491"/>
            </a:xfrm>
            <a:custGeom>
              <a:avLst/>
              <a:gdLst/>
              <a:ahLst/>
              <a:cxnLst>
                <a:cxn ang="0">
                  <a:pos x="wd2" y="hd2"/>
                </a:cxn>
                <a:cxn ang="5400000">
                  <a:pos x="wd2" y="hd2"/>
                </a:cxn>
                <a:cxn ang="10800000">
                  <a:pos x="wd2" y="hd2"/>
                </a:cxn>
                <a:cxn ang="16200000">
                  <a:pos x="wd2" y="hd2"/>
                </a:cxn>
              </a:cxnLst>
              <a:rect l="0" t="0" r="r" b="b"/>
              <a:pathLst>
                <a:path w="21545" h="21600" extrusionOk="0">
                  <a:moveTo>
                    <a:pt x="16388" y="0"/>
                  </a:moveTo>
                  <a:lnTo>
                    <a:pt x="16005" y="182"/>
                  </a:lnTo>
                  <a:cubicBezTo>
                    <a:pt x="15676" y="340"/>
                    <a:pt x="15273" y="674"/>
                    <a:pt x="15112" y="921"/>
                  </a:cubicBezTo>
                  <a:cubicBezTo>
                    <a:pt x="14909" y="1231"/>
                    <a:pt x="14835" y="1315"/>
                    <a:pt x="14709" y="1256"/>
                  </a:cubicBezTo>
                  <a:cubicBezTo>
                    <a:pt x="14709" y="1256"/>
                    <a:pt x="14705" y="1256"/>
                    <a:pt x="14705" y="1256"/>
                  </a:cubicBezTo>
                  <a:cubicBezTo>
                    <a:pt x="14662" y="1235"/>
                    <a:pt x="14617" y="1196"/>
                    <a:pt x="14555" y="1146"/>
                  </a:cubicBezTo>
                  <a:cubicBezTo>
                    <a:pt x="14406" y="1024"/>
                    <a:pt x="14016" y="925"/>
                    <a:pt x="13671" y="921"/>
                  </a:cubicBezTo>
                  <a:cubicBezTo>
                    <a:pt x="13501" y="919"/>
                    <a:pt x="13335" y="905"/>
                    <a:pt x="13208" y="882"/>
                  </a:cubicBezTo>
                  <a:cubicBezTo>
                    <a:pt x="13081" y="859"/>
                    <a:pt x="12992" y="831"/>
                    <a:pt x="12969" y="798"/>
                  </a:cubicBezTo>
                  <a:cubicBezTo>
                    <a:pt x="12925" y="732"/>
                    <a:pt x="12823" y="675"/>
                    <a:pt x="12740" y="675"/>
                  </a:cubicBezTo>
                  <a:cubicBezTo>
                    <a:pt x="12658" y="675"/>
                    <a:pt x="12633" y="735"/>
                    <a:pt x="12684" y="810"/>
                  </a:cubicBezTo>
                  <a:cubicBezTo>
                    <a:pt x="12717" y="858"/>
                    <a:pt x="12709" y="904"/>
                    <a:pt x="12680" y="942"/>
                  </a:cubicBezTo>
                  <a:cubicBezTo>
                    <a:pt x="12649" y="981"/>
                    <a:pt x="12597" y="1012"/>
                    <a:pt x="12530" y="1031"/>
                  </a:cubicBezTo>
                  <a:cubicBezTo>
                    <a:pt x="12399" y="1069"/>
                    <a:pt x="12225" y="1060"/>
                    <a:pt x="12128" y="972"/>
                  </a:cubicBezTo>
                  <a:cubicBezTo>
                    <a:pt x="12039" y="891"/>
                    <a:pt x="11769" y="860"/>
                    <a:pt x="11529" y="904"/>
                  </a:cubicBezTo>
                  <a:cubicBezTo>
                    <a:pt x="11365" y="934"/>
                    <a:pt x="11237" y="933"/>
                    <a:pt x="11122" y="899"/>
                  </a:cubicBezTo>
                  <a:cubicBezTo>
                    <a:pt x="11065" y="883"/>
                    <a:pt x="11012" y="862"/>
                    <a:pt x="10958" y="827"/>
                  </a:cubicBezTo>
                  <a:cubicBezTo>
                    <a:pt x="10905" y="793"/>
                    <a:pt x="10851" y="746"/>
                    <a:pt x="10795" y="692"/>
                  </a:cubicBezTo>
                  <a:cubicBezTo>
                    <a:pt x="10633" y="534"/>
                    <a:pt x="10520" y="447"/>
                    <a:pt x="10420" y="420"/>
                  </a:cubicBezTo>
                  <a:cubicBezTo>
                    <a:pt x="10321" y="393"/>
                    <a:pt x="10236" y="430"/>
                    <a:pt x="10126" y="513"/>
                  </a:cubicBezTo>
                  <a:cubicBezTo>
                    <a:pt x="9984" y="621"/>
                    <a:pt x="9668" y="731"/>
                    <a:pt x="9349" y="806"/>
                  </a:cubicBezTo>
                  <a:cubicBezTo>
                    <a:pt x="9031" y="882"/>
                    <a:pt x="8713" y="923"/>
                    <a:pt x="8573" y="882"/>
                  </a:cubicBezTo>
                  <a:cubicBezTo>
                    <a:pt x="8387" y="829"/>
                    <a:pt x="8236" y="791"/>
                    <a:pt x="8105" y="768"/>
                  </a:cubicBezTo>
                  <a:cubicBezTo>
                    <a:pt x="8175" y="863"/>
                    <a:pt x="8181" y="941"/>
                    <a:pt x="8063" y="1048"/>
                  </a:cubicBezTo>
                  <a:cubicBezTo>
                    <a:pt x="7949" y="1151"/>
                    <a:pt x="7762" y="1249"/>
                    <a:pt x="7647" y="1264"/>
                  </a:cubicBezTo>
                  <a:cubicBezTo>
                    <a:pt x="7532" y="1280"/>
                    <a:pt x="7362" y="1338"/>
                    <a:pt x="7268" y="1392"/>
                  </a:cubicBezTo>
                  <a:cubicBezTo>
                    <a:pt x="7174" y="1445"/>
                    <a:pt x="7022" y="1405"/>
                    <a:pt x="6931" y="1307"/>
                  </a:cubicBezTo>
                  <a:cubicBezTo>
                    <a:pt x="6915" y="1289"/>
                    <a:pt x="6908" y="1270"/>
                    <a:pt x="6899" y="1252"/>
                  </a:cubicBezTo>
                  <a:cubicBezTo>
                    <a:pt x="6894" y="1255"/>
                    <a:pt x="6890" y="1257"/>
                    <a:pt x="6885" y="1260"/>
                  </a:cubicBezTo>
                  <a:cubicBezTo>
                    <a:pt x="6703" y="1380"/>
                    <a:pt x="6537" y="1466"/>
                    <a:pt x="6473" y="1430"/>
                  </a:cubicBezTo>
                  <a:cubicBezTo>
                    <a:pt x="6382" y="1379"/>
                    <a:pt x="6346" y="1279"/>
                    <a:pt x="6394" y="1209"/>
                  </a:cubicBezTo>
                  <a:cubicBezTo>
                    <a:pt x="6441" y="1140"/>
                    <a:pt x="6410" y="1082"/>
                    <a:pt x="6328" y="1082"/>
                  </a:cubicBezTo>
                  <a:cubicBezTo>
                    <a:pt x="6287" y="1082"/>
                    <a:pt x="6146" y="1191"/>
                    <a:pt x="5949" y="1362"/>
                  </a:cubicBezTo>
                  <a:cubicBezTo>
                    <a:pt x="5751" y="1534"/>
                    <a:pt x="5494" y="1771"/>
                    <a:pt x="5234" y="2032"/>
                  </a:cubicBezTo>
                  <a:cubicBezTo>
                    <a:pt x="4973" y="2294"/>
                    <a:pt x="4716" y="2530"/>
                    <a:pt x="4509" y="2703"/>
                  </a:cubicBezTo>
                  <a:cubicBezTo>
                    <a:pt x="4301" y="2876"/>
                    <a:pt x="4147" y="2982"/>
                    <a:pt x="4092" y="2983"/>
                  </a:cubicBezTo>
                  <a:cubicBezTo>
                    <a:pt x="3984" y="2983"/>
                    <a:pt x="3939" y="3045"/>
                    <a:pt x="3990" y="3118"/>
                  </a:cubicBezTo>
                  <a:cubicBezTo>
                    <a:pt x="4040" y="3192"/>
                    <a:pt x="3806" y="3511"/>
                    <a:pt x="3475" y="3823"/>
                  </a:cubicBezTo>
                  <a:cubicBezTo>
                    <a:pt x="3144" y="4135"/>
                    <a:pt x="2907" y="4440"/>
                    <a:pt x="2947" y="4497"/>
                  </a:cubicBezTo>
                  <a:cubicBezTo>
                    <a:pt x="2971" y="4533"/>
                    <a:pt x="2930" y="4598"/>
                    <a:pt x="2862" y="4667"/>
                  </a:cubicBezTo>
                  <a:cubicBezTo>
                    <a:pt x="2844" y="4734"/>
                    <a:pt x="2815" y="4950"/>
                    <a:pt x="2797" y="5219"/>
                  </a:cubicBezTo>
                  <a:cubicBezTo>
                    <a:pt x="2797" y="5221"/>
                    <a:pt x="2797" y="5221"/>
                    <a:pt x="2797" y="5223"/>
                  </a:cubicBezTo>
                  <a:cubicBezTo>
                    <a:pt x="2818" y="5296"/>
                    <a:pt x="2809" y="5395"/>
                    <a:pt x="2773" y="5533"/>
                  </a:cubicBezTo>
                  <a:cubicBezTo>
                    <a:pt x="2671" y="5923"/>
                    <a:pt x="2298" y="6397"/>
                    <a:pt x="2133" y="6347"/>
                  </a:cubicBezTo>
                  <a:cubicBezTo>
                    <a:pt x="2081" y="6331"/>
                    <a:pt x="1888" y="6455"/>
                    <a:pt x="1702" y="6623"/>
                  </a:cubicBezTo>
                  <a:cubicBezTo>
                    <a:pt x="1540" y="6770"/>
                    <a:pt x="1479" y="6857"/>
                    <a:pt x="1501" y="6899"/>
                  </a:cubicBezTo>
                  <a:cubicBezTo>
                    <a:pt x="1530" y="6910"/>
                    <a:pt x="1568" y="6923"/>
                    <a:pt x="1609" y="6937"/>
                  </a:cubicBezTo>
                  <a:cubicBezTo>
                    <a:pt x="1725" y="6941"/>
                    <a:pt x="1790" y="6970"/>
                    <a:pt x="1824" y="7018"/>
                  </a:cubicBezTo>
                  <a:cubicBezTo>
                    <a:pt x="1952" y="7083"/>
                    <a:pt x="1931" y="7150"/>
                    <a:pt x="1801" y="7306"/>
                  </a:cubicBezTo>
                  <a:cubicBezTo>
                    <a:pt x="1758" y="7357"/>
                    <a:pt x="1675" y="7420"/>
                    <a:pt x="1609" y="7484"/>
                  </a:cubicBezTo>
                  <a:cubicBezTo>
                    <a:pt x="1554" y="7546"/>
                    <a:pt x="1511" y="7599"/>
                    <a:pt x="1436" y="7671"/>
                  </a:cubicBezTo>
                  <a:cubicBezTo>
                    <a:pt x="1258" y="7842"/>
                    <a:pt x="1143" y="7978"/>
                    <a:pt x="1057" y="8091"/>
                  </a:cubicBezTo>
                  <a:cubicBezTo>
                    <a:pt x="1032" y="8144"/>
                    <a:pt x="1000" y="8196"/>
                    <a:pt x="996" y="8239"/>
                  </a:cubicBezTo>
                  <a:cubicBezTo>
                    <a:pt x="993" y="8285"/>
                    <a:pt x="962" y="8328"/>
                    <a:pt x="949" y="8379"/>
                  </a:cubicBezTo>
                  <a:cubicBezTo>
                    <a:pt x="977" y="8400"/>
                    <a:pt x="1023" y="8406"/>
                    <a:pt x="1099" y="8392"/>
                  </a:cubicBezTo>
                  <a:cubicBezTo>
                    <a:pt x="1468" y="8324"/>
                    <a:pt x="1393" y="8947"/>
                    <a:pt x="1006" y="9177"/>
                  </a:cubicBezTo>
                  <a:cubicBezTo>
                    <a:pt x="792" y="9304"/>
                    <a:pt x="718" y="9386"/>
                    <a:pt x="720" y="9512"/>
                  </a:cubicBezTo>
                  <a:cubicBezTo>
                    <a:pt x="728" y="9579"/>
                    <a:pt x="736" y="9652"/>
                    <a:pt x="772" y="9737"/>
                  </a:cubicBezTo>
                  <a:cubicBezTo>
                    <a:pt x="773" y="9739"/>
                    <a:pt x="771" y="9739"/>
                    <a:pt x="772" y="9741"/>
                  </a:cubicBezTo>
                  <a:cubicBezTo>
                    <a:pt x="799" y="9807"/>
                    <a:pt x="819" y="9864"/>
                    <a:pt x="828" y="9920"/>
                  </a:cubicBezTo>
                  <a:cubicBezTo>
                    <a:pt x="828" y="9920"/>
                    <a:pt x="828" y="9923"/>
                    <a:pt x="828" y="9924"/>
                  </a:cubicBezTo>
                  <a:cubicBezTo>
                    <a:pt x="837" y="9981"/>
                    <a:pt x="835" y="10034"/>
                    <a:pt x="823" y="10089"/>
                  </a:cubicBezTo>
                  <a:cubicBezTo>
                    <a:pt x="812" y="10143"/>
                    <a:pt x="758" y="10213"/>
                    <a:pt x="725" y="10272"/>
                  </a:cubicBezTo>
                  <a:cubicBezTo>
                    <a:pt x="691" y="10332"/>
                    <a:pt x="680" y="10385"/>
                    <a:pt x="622" y="10458"/>
                  </a:cubicBezTo>
                  <a:cubicBezTo>
                    <a:pt x="604" y="10482"/>
                    <a:pt x="605" y="10492"/>
                    <a:pt x="589" y="10514"/>
                  </a:cubicBezTo>
                  <a:cubicBezTo>
                    <a:pt x="517" y="10612"/>
                    <a:pt x="458" y="10702"/>
                    <a:pt x="440" y="10768"/>
                  </a:cubicBezTo>
                  <a:cubicBezTo>
                    <a:pt x="427" y="10802"/>
                    <a:pt x="438" y="10815"/>
                    <a:pt x="435" y="10840"/>
                  </a:cubicBezTo>
                  <a:cubicBezTo>
                    <a:pt x="437" y="10894"/>
                    <a:pt x="450" y="10943"/>
                    <a:pt x="496" y="10985"/>
                  </a:cubicBezTo>
                  <a:cubicBezTo>
                    <a:pt x="573" y="11055"/>
                    <a:pt x="572" y="11102"/>
                    <a:pt x="533" y="11146"/>
                  </a:cubicBezTo>
                  <a:cubicBezTo>
                    <a:pt x="565" y="11289"/>
                    <a:pt x="543" y="11441"/>
                    <a:pt x="449" y="11494"/>
                  </a:cubicBezTo>
                  <a:cubicBezTo>
                    <a:pt x="349" y="11550"/>
                    <a:pt x="310" y="11697"/>
                    <a:pt x="318" y="11829"/>
                  </a:cubicBezTo>
                  <a:cubicBezTo>
                    <a:pt x="357" y="11922"/>
                    <a:pt x="414" y="11999"/>
                    <a:pt x="486" y="12062"/>
                  </a:cubicBezTo>
                  <a:cubicBezTo>
                    <a:pt x="489" y="12062"/>
                    <a:pt x="488" y="12067"/>
                    <a:pt x="491" y="12066"/>
                  </a:cubicBezTo>
                  <a:cubicBezTo>
                    <a:pt x="633" y="12039"/>
                    <a:pt x="731" y="12220"/>
                    <a:pt x="744" y="12431"/>
                  </a:cubicBezTo>
                  <a:cubicBezTo>
                    <a:pt x="776" y="12580"/>
                    <a:pt x="762" y="12737"/>
                    <a:pt x="669" y="12822"/>
                  </a:cubicBezTo>
                  <a:cubicBezTo>
                    <a:pt x="659" y="12830"/>
                    <a:pt x="636" y="12822"/>
                    <a:pt x="622" y="12826"/>
                  </a:cubicBezTo>
                  <a:cubicBezTo>
                    <a:pt x="570" y="12867"/>
                    <a:pt x="507" y="12868"/>
                    <a:pt x="388" y="12779"/>
                  </a:cubicBezTo>
                  <a:cubicBezTo>
                    <a:pt x="282" y="12699"/>
                    <a:pt x="199" y="12700"/>
                    <a:pt x="168" y="12741"/>
                  </a:cubicBezTo>
                  <a:cubicBezTo>
                    <a:pt x="156" y="12763"/>
                    <a:pt x="156" y="12794"/>
                    <a:pt x="168" y="12830"/>
                  </a:cubicBezTo>
                  <a:cubicBezTo>
                    <a:pt x="169" y="12831"/>
                    <a:pt x="168" y="12833"/>
                    <a:pt x="168" y="12834"/>
                  </a:cubicBezTo>
                  <a:cubicBezTo>
                    <a:pt x="183" y="12871"/>
                    <a:pt x="215" y="12910"/>
                    <a:pt x="262" y="12953"/>
                  </a:cubicBezTo>
                  <a:cubicBezTo>
                    <a:pt x="313" y="13000"/>
                    <a:pt x="372" y="13333"/>
                    <a:pt x="398" y="13691"/>
                  </a:cubicBezTo>
                  <a:cubicBezTo>
                    <a:pt x="423" y="14050"/>
                    <a:pt x="474" y="14511"/>
                    <a:pt x="510" y="14718"/>
                  </a:cubicBezTo>
                  <a:cubicBezTo>
                    <a:pt x="564" y="15032"/>
                    <a:pt x="497" y="15127"/>
                    <a:pt x="108" y="15295"/>
                  </a:cubicBezTo>
                  <a:cubicBezTo>
                    <a:pt x="81" y="15307"/>
                    <a:pt x="31" y="15347"/>
                    <a:pt x="0" y="15363"/>
                  </a:cubicBezTo>
                  <a:lnTo>
                    <a:pt x="0" y="15554"/>
                  </a:lnTo>
                  <a:cubicBezTo>
                    <a:pt x="55" y="15536"/>
                    <a:pt x="122" y="15498"/>
                    <a:pt x="168" y="15495"/>
                  </a:cubicBezTo>
                  <a:cubicBezTo>
                    <a:pt x="914" y="15442"/>
                    <a:pt x="1045" y="15509"/>
                    <a:pt x="1600" y="16212"/>
                  </a:cubicBezTo>
                  <a:cubicBezTo>
                    <a:pt x="1909" y="16604"/>
                    <a:pt x="2290" y="17009"/>
                    <a:pt x="2441" y="17107"/>
                  </a:cubicBezTo>
                  <a:cubicBezTo>
                    <a:pt x="2593" y="17205"/>
                    <a:pt x="2713" y="17427"/>
                    <a:pt x="2713" y="17608"/>
                  </a:cubicBezTo>
                  <a:cubicBezTo>
                    <a:pt x="2713" y="17792"/>
                    <a:pt x="2844" y="17999"/>
                    <a:pt x="3007" y="18078"/>
                  </a:cubicBezTo>
                  <a:cubicBezTo>
                    <a:pt x="3182" y="18163"/>
                    <a:pt x="3311" y="18394"/>
                    <a:pt x="3339" y="18660"/>
                  </a:cubicBezTo>
                  <a:cubicBezTo>
                    <a:pt x="3374" y="18984"/>
                    <a:pt x="3494" y="19148"/>
                    <a:pt x="3798" y="19279"/>
                  </a:cubicBezTo>
                  <a:cubicBezTo>
                    <a:pt x="4025" y="19377"/>
                    <a:pt x="4214" y="19519"/>
                    <a:pt x="4214" y="19597"/>
                  </a:cubicBezTo>
                  <a:cubicBezTo>
                    <a:pt x="4214" y="19676"/>
                    <a:pt x="4306" y="19713"/>
                    <a:pt x="4420" y="19674"/>
                  </a:cubicBezTo>
                  <a:cubicBezTo>
                    <a:pt x="4533" y="19634"/>
                    <a:pt x="4701" y="19666"/>
                    <a:pt x="4794" y="19750"/>
                  </a:cubicBezTo>
                  <a:cubicBezTo>
                    <a:pt x="4886" y="19834"/>
                    <a:pt x="4962" y="19860"/>
                    <a:pt x="4962" y="19805"/>
                  </a:cubicBezTo>
                  <a:cubicBezTo>
                    <a:pt x="4962" y="19638"/>
                    <a:pt x="5861" y="20121"/>
                    <a:pt x="5879" y="20297"/>
                  </a:cubicBezTo>
                  <a:cubicBezTo>
                    <a:pt x="5927" y="20782"/>
                    <a:pt x="5797" y="21188"/>
                    <a:pt x="5467" y="21583"/>
                  </a:cubicBezTo>
                  <a:cubicBezTo>
                    <a:pt x="5462" y="21590"/>
                    <a:pt x="5459" y="21593"/>
                    <a:pt x="5453" y="21600"/>
                  </a:cubicBezTo>
                  <a:lnTo>
                    <a:pt x="5622" y="21600"/>
                  </a:lnTo>
                  <a:cubicBezTo>
                    <a:pt x="5652" y="21545"/>
                    <a:pt x="5677" y="21496"/>
                    <a:pt x="5762" y="21405"/>
                  </a:cubicBezTo>
                  <a:cubicBezTo>
                    <a:pt x="5763" y="21404"/>
                    <a:pt x="5762" y="21401"/>
                    <a:pt x="5762" y="21401"/>
                  </a:cubicBezTo>
                  <a:cubicBezTo>
                    <a:pt x="6006" y="21142"/>
                    <a:pt x="6424" y="20782"/>
                    <a:pt x="6721" y="20569"/>
                  </a:cubicBezTo>
                  <a:cubicBezTo>
                    <a:pt x="6870" y="20463"/>
                    <a:pt x="6990" y="20391"/>
                    <a:pt x="7044" y="20391"/>
                  </a:cubicBezTo>
                  <a:cubicBezTo>
                    <a:pt x="7119" y="20391"/>
                    <a:pt x="7389" y="20571"/>
                    <a:pt x="7642" y="20785"/>
                  </a:cubicBezTo>
                  <a:cubicBezTo>
                    <a:pt x="7753" y="20879"/>
                    <a:pt x="7836" y="20948"/>
                    <a:pt x="7904" y="20998"/>
                  </a:cubicBezTo>
                  <a:cubicBezTo>
                    <a:pt x="7928" y="21015"/>
                    <a:pt x="7945" y="21019"/>
                    <a:pt x="7965" y="21031"/>
                  </a:cubicBezTo>
                  <a:cubicBezTo>
                    <a:pt x="8059" y="21087"/>
                    <a:pt x="8129" y="21101"/>
                    <a:pt x="8199" y="21057"/>
                  </a:cubicBezTo>
                  <a:cubicBezTo>
                    <a:pt x="8242" y="21030"/>
                    <a:pt x="8289" y="20985"/>
                    <a:pt x="8349" y="20925"/>
                  </a:cubicBezTo>
                  <a:cubicBezTo>
                    <a:pt x="8587" y="20687"/>
                    <a:pt x="8614" y="20691"/>
                    <a:pt x="9041" y="21078"/>
                  </a:cubicBezTo>
                  <a:cubicBezTo>
                    <a:pt x="9571" y="21560"/>
                    <a:pt x="9698" y="21576"/>
                    <a:pt x="9812" y="21180"/>
                  </a:cubicBezTo>
                  <a:lnTo>
                    <a:pt x="9897" y="20883"/>
                  </a:lnTo>
                  <a:lnTo>
                    <a:pt x="10261" y="21193"/>
                  </a:lnTo>
                  <a:cubicBezTo>
                    <a:pt x="10386" y="21299"/>
                    <a:pt x="10488" y="21362"/>
                    <a:pt x="10565" y="21388"/>
                  </a:cubicBezTo>
                  <a:cubicBezTo>
                    <a:pt x="10605" y="21401"/>
                    <a:pt x="10640" y="21403"/>
                    <a:pt x="10668" y="21396"/>
                  </a:cubicBezTo>
                  <a:cubicBezTo>
                    <a:pt x="10695" y="21389"/>
                    <a:pt x="10716" y="21376"/>
                    <a:pt x="10734" y="21350"/>
                  </a:cubicBezTo>
                  <a:cubicBezTo>
                    <a:pt x="10792" y="21264"/>
                    <a:pt x="10944" y="21229"/>
                    <a:pt x="11071" y="21273"/>
                  </a:cubicBezTo>
                  <a:cubicBezTo>
                    <a:pt x="11436" y="21400"/>
                    <a:pt x="11861" y="21216"/>
                    <a:pt x="12006" y="20870"/>
                  </a:cubicBezTo>
                  <a:cubicBezTo>
                    <a:pt x="12106" y="20632"/>
                    <a:pt x="12224" y="20571"/>
                    <a:pt x="12464" y="20628"/>
                  </a:cubicBezTo>
                  <a:cubicBezTo>
                    <a:pt x="12641" y="20670"/>
                    <a:pt x="12820" y="20783"/>
                    <a:pt x="12862" y="20883"/>
                  </a:cubicBezTo>
                  <a:cubicBezTo>
                    <a:pt x="12888" y="20945"/>
                    <a:pt x="12950" y="20951"/>
                    <a:pt x="13054" y="20896"/>
                  </a:cubicBezTo>
                  <a:cubicBezTo>
                    <a:pt x="13159" y="20838"/>
                    <a:pt x="13309" y="20718"/>
                    <a:pt x="13503" y="20535"/>
                  </a:cubicBezTo>
                  <a:cubicBezTo>
                    <a:pt x="13628" y="20417"/>
                    <a:pt x="13728" y="20327"/>
                    <a:pt x="13811" y="20259"/>
                  </a:cubicBezTo>
                  <a:cubicBezTo>
                    <a:pt x="13895" y="20191"/>
                    <a:pt x="13963" y="20144"/>
                    <a:pt x="14022" y="20119"/>
                  </a:cubicBezTo>
                  <a:cubicBezTo>
                    <a:pt x="14082" y="20094"/>
                    <a:pt x="14132" y="20094"/>
                    <a:pt x="14186" y="20107"/>
                  </a:cubicBezTo>
                  <a:cubicBezTo>
                    <a:pt x="14238" y="20118"/>
                    <a:pt x="14290" y="20142"/>
                    <a:pt x="14354" y="20183"/>
                  </a:cubicBezTo>
                  <a:cubicBezTo>
                    <a:pt x="14598" y="20338"/>
                    <a:pt x="14685" y="20329"/>
                    <a:pt x="14971" y="20119"/>
                  </a:cubicBezTo>
                  <a:cubicBezTo>
                    <a:pt x="15155" y="19984"/>
                    <a:pt x="15303" y="19808"/>
                    <a:pt x="15303" y="19729"/>
                  </a:cubicBezTo>
                  <a:cubicBezTo>
                    <a:pt x="15303" y="19689"/>
                    <a:pt x="15340" y="19642"/>
                    <a:pt x="15397" y="19589"/>
                  </a:cubicBezTo>
                  <a:cubicBezTo>
                    <a:pt x="15454" y="19535"/>
                    <a:pt x="15530" y="19478"/>
                    <a:pt x="15617" y="19436"/>
                  </a:cubicBezTo>
                  <a:cubicBezTo>
                    <a:pt x="15800" y="19347"/>
                    <a:pt x="15895" y="19201"/>
                    <a:pt x="15846" y="19084"/>
                  </a:cubicBezTo>
                  <a:cubicBezTo>
                    <a:pt x="15732" y="18816"/>
                    <a:pt x="16178" y="18680"/>
                    <a:pt x="16524" y="18876"/>
                  </a:cubicBezTo>
                  <a:cubicBezTo>
                    <a:pt x="16624" y="18933"/>
                    <a:pt x="16700" y="18976"/>
                    <a:pt x="16758" y="18999"/>
                  </a:cubicBezTo>
                  <a:cubicBezTo>
                    <a:pt x="16816" y="19022"/>
                    <a:pt x="16856" y="19024"/>
                    <a:pt x="16880" y="19008"/>
                  </a:cubicBezTo>
                  <a:cubicBezTo>
                    <a:pt x="16926" y="18975"/>
                    <a:pt x="16909" y="18861"/>
                    <a:pt x="16861" y="18643"/>
                  </a:cubicBezTo>
                  <a:cubicBezTo>
                    <a:pt x="16814" y="18430"/>
                    <a:pt x="16862" y="18250"/>
                    <a:pt x="16940" y="18168"/>
                  </a:cubicBezTo>
                  <a:cubicBezTo>
                    <a:pt x="16978" y="18128"/>
                    <a:pt x="17026" y="18110"/>
                    <a:pt x="17071" y="18125"/>
                  </a:cubicBezTo>
                  <a:cubicBezTo>
                    <a:pt x="17117" y="18141"/>
                    <a:pt x="17160" y="18188"/>
                    <a:pt x="17198" y="18278"/>
                  </a:cubicBezTo>
                  <a:cubicBezTo>
                    <a:pt x="17297" y="18512"/>
                    <a:pt x="17707" y="18570"/>
                    <a:pt x="17707" y="18350"/>
                  </a:cubicBezTo>
                  <a:cubicBezTo>
                    <a:pt x="17707" y="18274"/>
                    <a:pt x="17993" y="17948"/>
                    <a:pt x="18343" y="17625"/>
                  </a:cubicBezTo>
                  <a:cubicBezTo>
                    <a:pt x="19034" y="16987"/>
                    <a:pt x="19803" y="16178"/>
                    <a:pt x="19803" y="16089"/>
                  </a:cubicBezTo>
                  <a:cubicBezTo>
                    <a:pt x="19803" y="16058"/>
                    <a:pt x="19673" y="16096"/>
                    <a:pt x="19513" y="16173"/>
                  </a:cubicBezTo>
                  <a:cubicBezTo>
                    <a:pt x="19424" y="16216"/>
                    <a:pt x="19344" y="16243"/>
                    <a:pt x="19279" y="16246"/>
                  </a:cubicBezTo>
                  <a:cubicBezTo>
                    <a:pt x="19213" y="16248"/>
                    <a:pt x="19165" y="16226"/>
                    <a:pt x="19139" y="16186"/>
                  </a:cubicBezTo>
                  <a:cubicBezTo>
                    <a:pt x="19064" y="16077"/>
                    <a:pt x="19353" y="15555"/>
                    <a:pt x="19583" y="15299"/>
                  </a:cubicBezTo>
                  <a:cubicBezTo>
                    <a:pt x="19660" y="15213"/>
                    <a:pt x="19727" y="15159"/>
                    <a:pt x="19775" y="15159"/>
                  </a:cubicBezTo>
                  <a:cubicBezTo>
                    <a:pt x="19937" y="15159"/>
                    <a:pt x="20701" y="14407"/>
                    <a:pt x="20701" y="14247"/>
                  </a:cubicBezTo>
                  <a:cubicBezTo>
                    <a:pt x="20701" y="14179"/>
                    <a:pt x="20634" y="14163"/>
                    <a:pt x="20551" y="14209"/>
                  </a:cubicBezTo>
                  <a:cubicBezTo>
                    <a:pt x="20478" y="14250"/>
                    <a:pt x="20420" y="14246"/>
                    <a:pt x="20378" y="14218"/>
                  </a:cubicBezTo>
                  <a:cubicBezTo>
                    <a:pt x="20334" y="14188"/>
                    <a:pt x="20306" y="14127"/>
                    <a:pt x="20298" y="14056"/>
                  </a:cubicBezTo>
                  <a:cubicBezTo>
                    <a:pt x="20283" y="13917"/>
                    <a:pt x="20343" y="13734"/>
                    <a:pt x="20490" y="13636"/>
                  </a:cubicBezTo>
                  <a:cubicBezTo>
                    <a:pt x="20648" y="13532"/>
                    <a:pt x="20775" y="13384"/>
                    <a:pt x="20776" y="13310"/>
                  </a:cubicBezTo>
                  <a:cubicBezTo>
                    <a:pt x="20776" y="13235"/>
                    <a:pt x="20875" y="13118"/>
                    <a:pt x="20995" y="13051"/>
                  </a:cubicBezTo>
                  <a:cubicBezTo>
                    <a:pt x="21182" y="12946"/>
                    <a:pt x="21176" y="12890"/>
                    <a:pt x="20935" y="12648"/>
                  </a:cubicBezTo>
                  <a:cubicBezTo>
                    <a:pt x="20718" y="12430"/>
                    <a:pt x="20692" y="12325"/>
                    <a:pt x="20827" y="12202"/>
                  </a:cubicBezTo>
                  <a:cubicBezTo>
                    <a:pt x="20924" y="12114"/>
                    <a:pt x="21004" y="12101"/>
                    <a:pt x="21005" y="12173"/>
                  </a:cubicBezTo>
                  <a:cubicBezTo>
                    <a:pt x="21005" y="12244"/>
                    <a:pt x="21131" y="12121"/>
                    <a:pt x="21285" y="11897"/>
                  </a:cubicBezTo>
                  <a:cubicBezTo>
                    <a:pt x="21410" y="11714"/>
                    <a:pt x="21474" y="11604"/>
                    <a:pt x="21482" y="11515"/>
                  </a:cubicBezTo>
                  <a:cubicBezTo>
                    <a:pt x="21489" y="11426"/>
                    <a:pt x="21443" y="11357"/>
                    <a:pt x="21341" y="11252"/>
                  </a:cubicBezTo>
                  <a:cubicBezTo>
                    <a:pt x="21140" y="11042"/>
                    <a:pt x="21137" y="11008"/>
                    <a:pt x="21351" y="10934"/>
                  </a:cubicBezTo>
                  <a:cubicBezTo>
                    <a:pt x="21386" y="10921"/>
                    <a:pt x="21419" y="10894"/>
                    <a:pt x="21444" y="10857"/>
                  </a:cubicBezTo>
                  <a:cubicBezTo>
                    <a:pt x="21470" y="10821"/>
                    <a:pt x="21489" y="10777"/>
                    <a:pt x="21505" y="10722"/>
                  </a:cubicBezTo>
                  <a:cubicBezTo>
                    <a:pt x="21600" y="10388"/>
                    <a:pt x="21523" y="9756"/>
                    <a:pt x="21295" y="9368"/>
                  </a:cubicBezTo>
                  <a:cubicBezTo>
                    <a:pt x="21139" y="9105"/>
                    <a:pt x="21151" y="9027"/>
                    <a:pt x="21341" y="8918"/>
                  </a:cubicBezTo>
                  <a:cubicBezTo>
                    <a:pt x="21541" y="8804"/>
                    <a:pt x="21519" y="8711"/>
                    <a:pt x="21206" y="8176"/>
                  </a:cubicBezTo>
                  <a:lnTo>
                    <a:pt x="20850" y="7565"/>
                  </a:lnTo>
                  <a:lnTo>
                    <a:pt x="21187" y="7238"/>
                  </a:lnTo>
                  <a:lnTo>
                    <a:pt x="21529" y="6907"/>
                  </a:lnTo>
                  <a:lnTo>
                    <a:pt x="21126" y="6610"/>
                  </a:lnTo>
                  <a:cubicBezTo>
                    <a:pt x="20860" y="6414"/>
                    <a:pt x="20772" y="6308"/>
                    <a:pt x="20776" y="6033"/>
                  </a:cubicBezTo>
                  <a:cubicBezTo>
                    <a:pt x="20777" y="5941"/>
                    <a:pt x="20790" y="5830"/>
                    <a:pt x="20808" y="5690"/>
                  </a:cubicBezTo>
                  <a:cubicBezTo>
                    <a:pt x="20846" y="5396"/>
                    <a:pt x="20836" y="5168"/>
                    <a:pt x="20785" y="5049"/>
                  </a:cubicBezTo>
                  <a:cubicBezTo>
                    <a:pt x="20768" y="5009"/>
                    <a:pt x="20745" y="4983"/>
                    <a:pt x="20719" y="4968"/>
                  </a:cubicBezTo>
                  <a:cubicBezTo>
                    <a:pt x="20627" y="4917"/>
                    <a:pt x="20556" y="4781"/>
                    <a:pt x="20556" y="4663"/>
                  </a:cubicBezTo>
                  <a:cubicBezTo>
                    <a:pt x="20556" y="4545"/>
                    <a:pt x="20453" y="4377"/>
                    <a:pt x="20331" y="4294"/>
                  </a:cubicBezTo>
                  <a:cubicBezTo>
                    <a:pt x="20209" y="4211"/>
                    <a:pt x="20090" y="4014"/>
                    <a:pt x="20065" y="3857"/>
                  </a:cubicBezTo>
                  <a:cubicBezTo>
                    <a:pt x="20056" y="3805"/>
                    <a:pt x="19990" y="3720"/>
                    <a:pt x="19962" y="3649"/>
                  </a:cubicBezTo>
                  <a:cubicBezTo>
                    <a:pt x="20038" y="3781"/>
                    <a:pt x="20071" y="3876"/>
                    <a:pt x="20046" y="3899"/>
                  </a:cubicBezTo>
                  <a:cubicBezTo>
                    <a:pt x="19994" y="3946"/>
                    <a:pt x="20056" y="4128"/>
                    <a:pt x="20182" y="4302"/>
                  </a:cubicBezTo>
                  <a:cubicBezTo>
                    <a:pt x="20307" y="4476"/>
                    <a:pt x="20364" y="4620"/>
                    <a:pt x="20308" y="4620"/>
                  </a:cubicBezTo>
                  <a:cubicBezTo>
                    <a:pt x="20252" y="4620"/>
                    <a:pt x="20320" y="4737"/>
                    <a:pt x="20462" y="4879"/>
                  </a:cubicBezTo>
                  <a:cubicBezTo>
                    <a:pt x="20622" y="5040"/>
                    <a:pt x="20665" y="5165"/>
                    <a:pt x="20570" y="5219"/>
                  </a:cubicBezTo>
                  <a:cubicBezTo>
                    <a:pt x="20528" y="5242"/>
                    <a:pt x="20499" y="5284"/>
                    <a:pt x="20486" y="5333"/>
                  </a:cubicBezTo>
                  <a:cubicBezTo>
                    <a:pt x="20472" y="5383"/>
                    <a:pt x="20473" y="5443"/>
                    <a:pt x="20495" y="5494"/>
                  </a:cubicBezTo>
                  <a:cubicBezTo>
                    <a:pt x="20531" y="5580"/>
                    <a:pt x="20534" y="5641"/>
                    <a:pt x="20514" y="5685"/>
                  </a:cubicBezTo>
                  <a:cubicBezTo>
                    <a:pt x="20501" y="5714"/>
                    <a:pt x="20466" y="5721"/>
                    <a:pt x="20434" y="5732"/>
                  </a:cubicBezTo>
                  <a:cubicBezTo>
                    <a:pt x="20416" y="5738"/>
                    <a:pt x="20410" y="5757"/>
                    <a:pt x="20387" y="5757"/>
                  </a:cubicBezTo>
                  <a:cubicBezTo>
                    <a:pt x="20376" y="5758"/>
                    <a:pt x="20358" y="5746"/>
                    <a:pt x="20345" y="5745"/>
                  </a:cubicBezTo>
                  <a:cubicBezTo>
                    <a:pt x="20285" y="5740"/>
                    <a:pt x="20220" y="5726"/>
                    <a:pt x="20139" y="5690"/>
                  </a:cubicBezTo>
                  <a:cubicBezTo>
                    <a:pt x="20053" y="5650"/>
                    <a:pt x="19951" y="5589"/>
                    <a:pt x="19849" y="5516"/>
                  </a:cubicBezTo>
                  <a:cubicBezTo>
                    <a:pt x="19848" y="5515"/>
                    <a:pt x="19846" y="5512"/>
                    <a:pt x="19845" y="5511"/>
                  </a:cubicBezTo>
                  <a:cubicBezTo>
                    <a:pt x="19833" y="5503"/>
                    <a:pt x="19828" y="5503"/>
                    <a:pt x="19817" y="5494"/>
                  </a:cubicBezTo>
                  <a:cubicBezTo>
                    <a:pt x="19519" y="5267"/>
                    <a:pt x="19354" y="5012"/>
                    <a:pt x="19354" y="4786"/>
                  </a:cubicBezTo>
                  <a:cubicBezTo>
                    <a:pt x="19354" y="4381"/>
                    <a:pt x="18432" y="3530"/>
                    <a:pt x="17993" y="3530"/>
                  </a:cubicBezTo>
                  <a:cubicBezTo>
                    <a:pt x="17830" y="3530"/>
                    <a:pt x="17624" y="3350"/>
                    <a:pt x="17483" y="3080"/>
                  </a:cubicBezTo>
                  <a:cubicBezTo>
                    <a:pt x="17263" y="2660"/>
                    <a:pt x="16355" y="2093"/>
                    <a:pt x="15982" y="2143"/>
                  </a:cubicBezTo>
                  <a:cubicBezTo>
                    <a:pt x="15899" y="2154"/>
                    <a:pt x="15671" y="2053"/>
                    <a:pt x="15476" y="1918"/>
                  </a:cubicBezTo>
                  <a:cubicBezTo>
                    <a:pt x="15445" y="1896"/>
                    <a:pt x="15432" y="1881"/>
                    <a:pt x="15406" y="1863"/>
                  </a:cubicBezTo>
                  <a:cubicBezTo>
                    <a:pt x="15271" y="1792"/>
                    <a:pt x="15158" y="1725"/>
                    <a:pt x="15158" y="1684"/>
                  </a:cubicBezTo>
                  <a:cubicBezTo>
                    <a:pt x="15158" y="1585"/>
                    <a:pt x="15240" y="1431"/>
                    <a:pt x="15350" y="1273"/>
                  </a:cubicBezTo>
                  <a:cubicBezTo>
                    <a:pt x="15357" y="1261"/>
                    <a:pt x="15362" y="1256"/>
                    <a:pt x="15369" y="1243"/>
                  </a:cubicBezTo>
                  <a:cubicBezTo>
                    <a:pt x="15379" y="1224"/>
                    <a:pt x="15399" y="1215"/>
                    <a:pt x="15411" y="1196"/>
                  </a:cubicBezTo>
                  <a:cubicBezTo>
                    <a:pt x="15446" y="1150"/>
                    <a:pt x="15474" y="1106"/>
                    <a:pt x="15514" y="1061"/>
                  </a:cubicBezTo>
                  <a:cubicBezTo>
                    <a:pt x="15579" y="981"/>
                    <a:pt x="15651" y="903"/>
                    <a:pt x="15734" y="836"/>
                  </a:cubicBezTo>
                  <a:cubicBezTo>
                    <a:pt x="15843" y="737"/>
                    <a:pt x="15952" y="653"/>
                    <a:pt x="16052" y="607"/>
                  </a:cubicBezTo>
                  <a:cubicBezTo>
                    <a:pt x="16383" y="451"/>
                    <a:pt x="16681" y="391"/>
                    <a:pt x="16964" y="407"/>
                  </a:cubicBezTo>
                  <a:cubicBezTo>
                    <a:pt x="16982" y="407"/>
                    <a:pt x="16996" y="403"/>
                    <a:pt x="17015" y="403"/>
                  </a:cubicBezTo>
                  <a:cubicBezTo>
                    <a:pt x="17099" y="403"/>
                    <a:pt x="17177" y="409"/>
                    <a:pt x="17249" y="420"/>
                  </a:cubicBezTo>
                  <a:lnTo>
                    <a:pt x="16730" y="0"/>
                  </a:lnTo>
                  <a:lnTo>
                    <a:pt x="16388" y="0"/>
                  </a:lnTo>
                  <a:close/>
                  <a:moveTo>
                    <a:pt x="18708" y="1655"/>
                  </a:moveTo>
                  <a:cubicBezTo>
                    <a:pt x="18796" y="1787"/>
                    <a:pt x="18889" y="1925"/>
                    <a:pt x="18923" y="2020"/>
                  </a:cubicBezTo>
                  <a:cubicBezTo>
                    <a:pt x="19019" y="2282"/>
                    <a:pt x="19328" y="2794"/>
                    <a:pt x="19616" y="3157"/>
                  </a:cubicBezTo>
                  <a:cubicBezTo>
                    <a:pt x="19759" y="3338"/>
                    <a:pt x="19884" y="3510"/>
                    <a:pt x="19962" y="3645"/>
                  </a:cubicBezTo>
                  <a:cubicBezTo>
                    <a:pt x="19903" y="3498"/>
                    <a:pt x="19855" y="3346"/>
                    <a:pt x="19761" y="3216"/>
                  </a:cubicBezTo>
                  <a:cubicBezTo>
                    <a:pt x="19620" y="3021"/>
                    <a:pt x="19503" y="2812"/>
                    <a:pt x="19503" y="2749"/>
                  </a:cubicBezTo>
                  <a:cubicBezTo>
                    <a:pt x="19503" y="2674"/>
                    <a:pt x="19468" y="2579"/>
                    <a:pt x="19419" y="2482"/>
                  </a:cubicBezTo>
                  <a:cubicBezTo>
                    <a:pt x="19401" y="2448"/>
                    <a:pt x="19378" y="2417"/>
                    <a:pt x="19354" y="2380"/>
                  </a:cubicBezTo>
                  <a:cubicBezTo>
                    <a:pt x="19326" y="2337"/>
                    <a:pt x="19287" y="2284"/>
                    <a:pt x="19251" y="2236"/>
                  </a:cubicBezTo>
                  <a:cubicBezTo>
                    <a:pt x="19120" y="2067"/>
                    <a:pt x="18950" y="1881"/>
                    <a:pt x="18708" y="1655"/>
                  </a:cubicBezTo>
                  <a:close/>
                  <a:moveTo>
                    <a:pt x="11632" y="5452"/>
                  </a:moveTo>
                  <a:cubicBezTo>
                    <a:pt x="12128" y="5517"/>
                    <a:pt x="12160" y="5932"/>
                    <a:pt x="12160" y="7399"/>
                  </a:cubicBezTo>
                  <a:cubicBezTo>
                    <a:pt x="12160" y="8313"/>
                    <a:pt x="12205" y="10081"/>
                    <a:pt x="12259" y="11324"/>
                  </a:cubicBezTo>
                  <a:lnTo>
                    <a:pt x="12352" y="13581"/>
                  </a:lnTo>
                  <a:lnTo>
                    <a:pt x="13264" y="13619"/>
                  </a:lnTo>
                  <a:cubicBezTo>
                    <a:pt x="14106" y="13656"/>
                    <a:pt x="14188" y="13690"/>
                    <a:pt x="14321" y="14035"/>
                  </a:cubicBezTo>
                  <a:cubicBezTo>
                    <a:pt x="14414" y="14275"/>
                    <a:pt x="14414" y="14546"/>
                    <a:pt x="14321" y="14786"/>
                  </a:cubicBezTo>
                  <a:lnTo>
                    <a:pt x="14176" y="15159"/>
                  </a:lnTo>
                  <a:lnTo>
                    <a:pt x="11173" y="15193"/>
                  </a:lnTo>
                  <a:cubicBezTo>
                    <a:pt x="8967" y="15220"/>
                    <a:pt x="8128" y="15188"/>
                    <a:pt x="7993" y="15066"/>
                  </a:cubicBezTo>
                  <a:cubicBezTo>
                    <a:pt x="7892" y="14975"/>
                    <a:pt x="7811" y="14669"/>
                    <a:pt x="7811" y="14387"/>
                  </a:cubicBezTo>
                  <a:cubicBezTo>
                    <a:pt x="7811" y="13750"/>
                    <a:pt x="8091" y="13594"/>
                    <a:pt x="9228" y="13594"/>
                  </a:cubicBezTo>
                  <a:lnTo>
                    <a:pt x="10060" y="13594"/>
                  </a:lnTo>
                  <a:lnTo>
                    <a:pt x="10042" y="12406"/>
                  </a:lnTo>
                  <a:cubicBezTo>
                    <a:pt x="10032" y="11751"/>
                    <a:pt x="9981" y="10406"/>
                    <a:pt x="9929" y="9415"/>
                  </a:cubicBezTo>
                  <a:lnTo>
                    <a:pt x="9836" y="7612"/>
                  </a:lnTo>
                  <a:lnTo>
                    <a:pt x="8952" y="8095"/>
                  </a:lnTo>
                  <a:cubicBezTo>
                    <a:pt x="8466" y="8361"/>
                    <a:pt x="7986" y="8550"/>
                    <a:pt x="7886" y="8515"/>
                  </a:cubicBezTo>
                  <a:cubicBezTo>
                    <a:pt x="7633" y="8427"/>
                    <a:pt x="7483" y="7641"/>
                    <a:pt x="7661" y="7340"/>
                  </a:cubicBezTo>
                  <a:cubicBezTo>
                    <a:pt x="7742" y="7204"/>
                    <a:pt x="8348" y="6748"/>
                    <a:pt x="9013" y="6326"/>
                  </a:cubicBezTo>
                  <a:cubicBezTo>
                    <a:pt x="9955" y="5727"/>
                    <a:pt x="10385" y="5540"/>
                    <a:pt x="10963" y="5477"/>
                  </a:cubicBezTo>
                  <a:cubicBezTo>
                    <a:pt x="11248" y="5447"/>
                    <a:pt x="11466" y="5430"/>
                    <a:pt x="11632" y="5452"/>
                  </a:cubicBezTo>
                  <a:close/>
                </a:path>
              </a:pathLst>
            </a:custGeom>
            <a:ln w="12700" cap="flat">
              <a:noFill/>
              <a:miter lim="400000"/>
            </a:ln>
            <a:effectLst/>
          </p:spPr>
        </p:pic>
      </p:grpSp>
      <p:grpSp>
        <p:nvGrpSpPr>
          <p:cNvPr id="514" name="Group"/>
          <p:cNvGrpSpPr/>
          <p:nvPr/>
        </p:nvGrpSpPr>
        <p:grpSpPr>
          <a:xfrm>
            <a:off x="8016784" y="8160241"/>
            <a:ext cx="13645302" cy="2660831"/>
            <a:chOff x="0" y="0"/>
            <a:chExt cx="13645299" cy="2660830"/>
          </a:xfrm>
        </p:grpSpPr>
        <p:sp>
          <p:nvSpPr>
            <p:cNvPr id="512" name="The management of von Willebrand disease requires a multidisciplinary approach"/>
            <p:cNvSpPr txBox="1"/>
            <p:nvPr/>
          </p:nvSpPr>
          <p:spPr>
            <a:xfrm>
              <a:off x="2869396" y="857575"/>
              <a:ext cx="10775904" cy="9619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lnSpc>
                  <a:spcPct val="90000"/>
                </a:lnSpc>
                <a:spcBef>
                  <a:spcPts val="800"/>
                </a:spcBef>
                <a:defRPr i="0"/>
              </a:pPr>
              <a:r>
                <a:rPr dirty="0"/>
                <a:t>The </a:t>
              </a:r>
              <a:r>
                <a:rPr b="1" dirty="0">
                  <a:solidFill>
                    <a:srgbClr val="61A55C"/>
                  </a:solidFill>
                </a:rPr>
                <a:t>management</a:t>
              </a:r>
              <a:r>
                <a:rPr dirty="0"/>
                <a:t> of von Willebrand disease requires a </a:t>
              </a:r>
              <a:r>
                <a:rPr b="1" dirty="0">
                  <a:solidFill>
                    <a:srgbClr val="61A55C"/>
                  </a:solidFill>
                </a:rPr>
                <a:t>multidisciplinary approach</a:t>
              </a:r>
            </a:p>
          </p:txBody>
        </p:sp>
        <p:pic>
          <p:nvPicPr>
            <p:cNvPr id="513" name="Image" descr="Image"/>
            <p:cNvPicPr>
              <a:picLocks noChangeAspect="1"/>
            </p:cNvPicPr>
            <p:nvPr/>
          </p:nvPicPr>
          <p:blipFill>
            <a:blip r:embed="rId5"/>
            <a:stretch>
              <a:fillRect/>
            </a:stretch>
          </p:blipFill>
          <p:spPr>
            <a:xfrm>
              <a:off x="0" y="0"/>
              <a:ext cx="2660831" cy="2660831"/>
            </a:xfrm>
            <a:prstGeom prst="rect">
              <a:avLst/>
            </a:prstGeom>
            <a:ln w="12700" cap="flat">
              <a:noFill/>
              <a:miter lim="400000"/>
            </a:ln>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Image" descr="Image"/>
          <p:cNvPicPr>
            <a:picLocks noChangeAspect="1"/>
          </p:cNvPicPr>
          <p:nvPr/>
        </p:nvPicPr>
        <p:blipFill rotWithShape="1">
          <a:blip r:embed="rId2">
            <a:extLst>
              <a:ext uri="{28A0092B-C50C-407E-A947-70E740481C1C}">
                <a14:useLocalDpi xmlns:a14="http://schemas.microsoft.com/office/drawing/2010/main"/>
              </a:ext>
            </a:extLst>
          </a:blip>
          <a:srcRect b="20592"/>
          <a:stretch/>
        </p:blipFill>
        <p:spPr>
          <a:xfrm>
            <a:off x="14614475" y="2480655"/>
            <a:ext cx="7585197" cy="11235346"/>
          </a:xfrm>
          <a:prstGeom prst="rect">
            <a:avLst/>
          </a:prstGeom>
          <a:ln w="12700">
            <a:miter lim="400000"/>
          </a:ln>
        </p:spPr>
      </p:pic>
      <p:sp>
        <p:nvSpPr>
          <p:cNvPr id="518" name="Next steps"/>
          <p:cNvSpPr txBox="1"/>
          <p:nvPr/>
        </p:nvSpPr>
        <p:spPr>
          <a:xfrm>
            <a:off x="814873" y="786956"/>
            <a:ext cx="3417541" cy="911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ts val="6100"/>
              </a:lnSpc>
              <a:defRPr sz="6000" b="1" i="0">
                <a:solidFill>
                  <a:srgbClr val="891B10"/>
                </a:solidFill>
              </a:defRPr>
            </a:lvl1pPr>
          </a:lstStyle>
          <a:p>
            <a:pPr>
              <a:defRPr b="0">
                <a:solidFill>
                  <a:srgbClr val="252525"/>
                </a:solidFill>
              </a:defRPr>
            </a:pPr>
            <a:r>
              <a:rPr b="1" dirty="0">
                <a:solidFill>
                  <a:srgbClr val="891B10"/>
                </a:solidFill>
              </a:rPr>
              <a:t>Next steps</a:t>
            </a:r>
          </a:p>
        </p:txBody>
      </p:sp>
      <p:sp>
        <p:nvSpPr>
          <p:cNvPr id="519" name="Please now proceed to the assessment quiz in the e-learning to test your knowledge"/>
          <p:cNvSpPr txBox="1"/>
          <p:nvPr/>
        </p:nvSpPr>
        <p:spPr>
          <a:xfrm>
            <a:off x="1335781" y="2576631"/>
            <a:ext cx="11894223"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Please now proceed to the </a:t>
            </a:r>
            <a:r>
              <a:rPr b="1" dirty="0">
                <a:solidFill>
                  <a:srgbClr val="891B10"/>
                </a:solidFill>
              </a:rPr>
              <a:t>assessment quiz</a:t>
            </a:r>
            <a:r>
              <a:rPr dirty="0"/>
              <a:t> in the e-learning to test your knowledge</a:t>
            </a:r>
          </a:p>
        </p:txBody>
      </p:sp>
      <p:pic>
        <p:nvPicPr>
          <p:cNvPr id="520" name="Image" descr="Image"/>
          <p:cNvPicPr>
            <a:picLocks noChangeAspect="1"/>
          </p:cNvPicPr>
          <p:nvPr/>
        </p:nvPicPr>
        <p:blipFill>
          <a:blip r:embed="rId3"/>
          <a:stretch>
            <a:fillRect/>
          </a:stretch>
        </p:blipFill>
        <p:spPr>
          <a:xfrm>
            <a:off x="864223" y="9374773"/>
            <a:ext cx="13607155" cy="1599401"/>
          </a:xfrm>
          <a:prstGeom prst="rect">
            <a:avLst/>
          </a:prstGeom>
          <a:ln w="12700">
            <a:miter lim="400000"/>
          </a:ln>
        </p:spPr>
      </p:pic>
      <p:sp>
        <p:nvSpPr>
          <p:cNvPr id="521" name="Note: you will be able to claim your CME credit after passing at least 2 of the 3 modules"/>
          <p:cNvSpPr txBox="1"/>
          <p:nvPr/>
        </p:nvSpPr>
        <p:spPr>
          <a:xfrm>
            <a:off x="1255348" y="9652933"/>
            <a:ext cx="10516745" cy="1043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10000"/>
              </a:lnSpc>
              <a:spcBef>
                <a:spcPts val="800"/>
              </a:spcBef>
              <a:defRPr b="1" i="0">
                <a:solidFill>
                  <a:srgbClr val="FFFFFD"/>
                </a:solidFill>
              </a:defRPr>
            </a:lvl1pPr>
          </a:lstStyle>
          <a:p>
            <a:r>
              <a:rPr dirty="0"/>
              <a:t>Note: you will be able to claim your CME credit after passing at least 2 of the 3 modules</a:t>
            </a:r>
          </a:p>
        </p:txBody>
      </p:sp>
      <p:sp>
        <p:nvSpPr>
          <p:cNvPr id="522" name="CME credit available…"/>
          <p:cNvSpPr txBox="1"/>
          <p:nvPr/>
        </p:nvSpPr>
        <p:spPr>
          <a:xfrm>
            <a:off x="20013153" y="9714308"/>
            <a:ext cx="3417541" cy="184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r>
              <a:rPr dirty="0"/>
              <a:t>CME credit available</a:t>
            </a:r>
          </a:p>
          <a:p>
            <a:r>
              <a:rPr dirty="0"/>
              <a:t>Visit programme home page on:</a:t>
            </a:r>
          </a:p>
        </p:txBody>
      </p:sp>
      <p:pic>
        <p:nvPicPr>
          <p:cNvPr id="523" name="Image" descr="Image"/>
          <p:cNvPicPr>
            <a:picLocks noChangeAspect="1"/>
          </p:cNvPicPr>
          <p:nvPr/>
        </p:nvPicPr>
        <p:blipFill>
          <a:blip r:embed="rId4"/>
          <a:stretch>
            <a:fillRect/>
          </a:stretch>
        </p:blipFill>
        <p:spPr>
          <a:xfrm>
            <a:off x="20469145" y="11711395"/>
            <a:ext cx="3012175" cy="681810"/>
          </a:xfrm>
          <a:prstGeom prst="rect">
            <a:avLst/>
          </a:prstGeom>
          <a:ln w="12700">
            <a:miter lim="400000"/>
          </a:ln>
        </p:spPr>
      </p:pic>
      <p:sp>
        <p:nvSpPr>
          <p:cNvPr id="524" name="Visit Module 1 of this micro e-learning programme to learn more about:"/>
          <p:cNvSpPr txBox="1"/>
          <p:nvPr/>
        </p:nvSpPr>
        <p:spPr>
          <a:xfrm>
            <a:off x="1322784" y="3751673"/>
            <a:ext cx="12171118"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Visit </a:t>
            </a:r>
            <a:r>
              <a:rPr b="1" dirty="0">
                <a:solidFill>
                  <a:srgbClr val="891B10"/>
                </a:solidFill>
              </a:rPr>
              <a:t>Module 1</a:t>
            </a:r>
            <a:r>
              <a:rPr dirty="0"/>
              <a:t> of this micro e-learning programme to learn more about:</a:t>
            </a:r>
          </a:p>
        </p:txBody>
      </p:sp>
      <p:sp>
        <p:nvSpPr>
          <p:cNvPr id="525" name="the potential existence of von Willebrand disease among your patient population"/>
          <p:cNvSpPr txBox="1"/>
          <p:nvPr/>
        </p:nvSpPr>
        <p:spPr>
          <a:xfrm>
            <a:off x="2013115" y="4494318"/>
            <a:ext cx="10790457"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i="0"/>
            </a:lvl1pPr>
          </a:lstStyle>
          <a:p>
            <a:r>
              <a:rPr dirty="0"/>
              <a:t>the potential existence of von Willebrand disease among your patient population </a:t>
            </a:r>
          </a:p>
        </p:txBody>
      </p:sp>
      <p:sp>
        <p:nvSpPr>
          <p:cNvPr id="526" name="the signs and symptoms of von Willebrand disease"/>
          <p:cNvSpPr txBox="1"/>
          <p:nvPr/>
        </p:nvSpPr>
        <p:spPr>
          <a:xfrm>
            <a:off x="2013115" y="5608392"/>
            <a:ext cx="11443846"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i="0"/>
            </a:lvl1pPr>
          </a:lstStyle>
          <a:p>
            <a:r>
              <a:rPr dirty="0"/>
              <a:t>the signs and symptoms of von Willebrand disease </a:t>
            </a:r>
          </a:p>
        </p:txBody>
      </p:sp>
      <p:pic>
        <p:nvPicPr>
          <p:cNvPr id="527" name="Image" descr="Image"/>
          <p:cNvPicPr>
            <a:picLocks noChangeAspect="1"/>
          </p:cNvPicPr>
          <p:nvPr/>
        </p:nvPicPr>
        <p:blipFill>
          <a:blip r:embed="rId5"/>
          <a:stretch>
            <a:fillRect/>
          </a:stretch>
        </p:blipFill>
        <p:spPr>
          <a:xfrm>
            <a:off x="1400161" y="4626511"/>
            <a:ext cx="174123" cy="174123"/>
          </a:xfrm>
          <a:prstGeom prst="rect">
            <a:avLst/>
          </a:prstGeom>
          <a:ln w="12700">
            <a:miter lim="400000"/>
          </a:ln>
        </p:spPr>
      </p:pic>
      <p:pic>
        <p:nvPicPr>
          <p:cNvPr id="528" name="Image" descr="Image"/>
          <p:cNvPicPr>
            <a:picLocks noChangeAspect="1"/>
          </p:cNvPicPr>
          <p:nvPr/>
        </p:nvPicPr>
        <p:blipFill>
          <a:blip r:embed="rId5"/>
          <a:stretch>
            <a:fillRect/>
          </a:stretch>
        </p:blipFill>
        <p:spPr>
          <a:xfrm>
            <a:off x="1400161" y="5705676"/>
            <a:ext cx="174123" cy="174124"/>
          </a:xfrm>
          <a:prstGeom prst="rect">
            <a:avLst/>
          </a:prstGeom>
          <a:ln w="12700">
            <a:miter lim="400000"/>
          </a:ln>
        </p:spPr>
      </p:pic>
      <p:sp>
        <p:nvSpPr>
          <p:cNvPr id="529" name="Rectangle"/>
          <p:cNvSpPr/>
          <p:nvPr/>
        </p:nvSpPr>
        <p:spPr>
          <a:xfrm>
            <a:off x="918339" y="2253305"/>
            <a:ext cx="13505555" cy="6860006"/>
          </a:xfrm>
          <a:prstGeom prst="rect">
            <a:avLst/>
          </a:prstGeom>
          <a:ln w="1016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530" name="Visit Module 3 of this micro e-learning programme to learn more about:"/>
          <p:cNvSpPr txBox="1"/>
          <p:nvPr/>
        </p:nvSpPr>
        <p:spPr>
          <a:xfrm>
            <a:off x="1322784" y="6443205"/>
            <a:ext cx="12171118" cy="507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Visit </a:t>
            </a:r>
            <a:r>
              <a:rPr b="1" dirty="0">
                <a:solidFill>
                  <a:srgbClr val="891B10"/>
                </a:solidFill>
              </a:rPr>
              <a:t>Module 3</a:t>
            </a:r>
            <a:r>
              <a:rPr dirty="0"/>
              <a:t> of this micro e-learning programme to learn more about:</a:t>
            </a:r>
          </a:p>
        </p:txBody>
      </p:sp>
      <p:grpSp>
        <p:nvGrpSpPr>
          <p:cNvPr id="537" name="Group"/>
          <p:cNvGrpSpPr/>
          <p:nvPr/>
        </p:nvGrpSpPr>
        <p:grpSpPr>
          <a:xfrm>
            <a:off x="1400161" y="7311982"/>
            <a:ext cx="15532625" cy="1227888"/>
            <a:chOff x="0" y="166541"/>
            <a:chExt cx="15532624" cy="1227887"/>
          </a:xfrm>
        </p:grpSpPr>
        <p:sp>
          <p:nvSpPr>
            <p:cNvPr id="531" name="the impact of von Willebrand disease on provision of general care"/>
            <p:cNvSpPr/>
            <p:nvPr/>
          </p:nvSpPr>
          <p:spPr>
            <a:xfrm>
              <a:off x="612953" y="253603"/>
              <a:ext cx="127293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i="0"/>
              </a:lvl1pPr>
            </a:lstStyle>
            <a:p>
              <a:r>
                <a:rPr dirty="0"/>
                <a:t>the impact of von Willebrand disease on provision of general care</a:t>
              </a:r>
            </a:p>
          </p:txBody>
        </p:sp>
        <p:sp>
          <p:nvSpPr>
            <p:cNvPr id="532" name="the key aspects of von Willebrand disease affecting your clinical practice"/>
            <p:cNvSpPr/>
            <p:nvPr/>
          </p:nvSpPr>
          <p:spPr>
            <a:xfrm>
              <a:off x="612953" y="777179"/>
              <a:ext cx="149196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i="0"/>
              </a:lvl1pPr>
            </a:lstStyle>
            <a:p>
              <a:r>
                <a:rPr dirty="0"/>
                <a:t>the key aspects of von Willebrand disease affecting your clinical practice</a:t>
              </a:r>
            </a:p>
          </p:txBody>
        </p:sp>
        <p:sp>
          <p:nvSpPr>
            <p:cNvPr id="533" name="the importance of a multidisciplinary approach"/>
            <p:cNvSpPr/>
            <p:nvPr/>
          </p:nvSpPr>
          <p:spPr>
            <a:xfrm>
              <a:off x="612953" y="1351225"/>
              <a:ext cx="1144384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i="0"/>
              </a:lvl1pPr>
            </a:lstStyle>
            <a:p>
              <a:r>
                <a:rPr dirty="0"/>
                <a:t>the importance of a multidisciplinary approach</a:t>
              </a:r>
            </a:p>
          </p:txBody>
        </p:sp>
        <p:pic>
          <p:nvPicPr>
            <p:cNvPr id="534" name="Image" descr="Image"/>
            <p:cNvPicPr>
              <a:picLocks noChangeAspect="1"/>
            </p:cNvPicPr>
            <p:nvPr/>
          </p:nvPicPr>
          <p:blipFill>
            <a:blip r:embed="rId5"/>
            <a:stretch>
              <a:fillRect/>
            </a:stretch>
          </p:blipFill>
          <p:spPr>
            <a:xfrm>
              <a:off x="0" y="166541"/>
              <a:ext cx="174123" cy="174123"/>
            </a:xfrm>
            <a:prstGeom prst="rect">
              <a:avLst/>
            </a:prstGeom>
            <a:ln w="12700" cap="flat">
              <a:noFill/>
              <a:miter lim="400000"/>
            </a:ln>
            <a:effectLst/>
          </p:spPr>
        </p:pic>
        <p:pic>
          <p:nvPicPr>
            <p:cNvPr id="535" name="Image" descr="Image"/>
            <p:cNvPicPr>
              <a:picLocks noChangeAspect="1"/>
            </p:cNvPicPr>
            <p:nvPr/>
          </p:nvPicPr>
          <p:blipFill>
            <a:blip r:embed="rId5"/>
            <a:stretch>
              <a:fillRect/>
            </a:stretch>
          </p:blipFill>
          <p:spPr>
            <a:xfrm>
              <a:off x="0" y="688253"/>
              <a:ext cx="174123" cy="174123"/>
            </a:xfrm>
            <a:prstGeom prst="rect">
              <a:avLst/>
            </a:prstGeom>
            <a:ln w="12700" cap="flat">
              <a:noFill/>
              <a:miter lim="400000"/>
            </a:ln>
            <a:effectLst/>
          </p:spPr>
        </p:pic>
        <p:pic>
          <p:nvPicPr>
            <p:cNvPr id="536" name="Image" descr="Image"/>
            <p:cNvPicPr>
              <a:picLocks noChangeAspect="1"/>
            </p:cNvPicPr>
            <p:nvPr/>
          </p:nvPicPr>
          <p:blipFill>
            <a:blip r:embed="rId5"/>
            <a:stretch>
              <a:fillRect/>
            </a:stretch>
          </p:blipFill>
          <p:spPr>
            <a:xfrm>
              <a:off x="0" y="1220306"/>
              <a:ext cx="174123" cy="174124"/>
            </a:xfrm>
            <a:prstGeom prst="rect">
              <a:avLst/>
            </a:prstGeom>
            <a:ln w="12700" cap="flat">
              <a:noFill/>
              <a:miter lim="400000"/>
            </a:ln>
            <a:effectLst/>
          </p:spPr>
        </p:pic>
      </p:grpSp>
      <p:sp>
        <p:nvSpPr>
          <p:cNvPr id="538" name="10"/>
          <p:cNvSpPr txBox="1"/>
          <p:nvPr/>
        </p:nvSpPr>
        <p:spPr>
          <a:xfrm>
            <a:off x="23195754" y="12762150"/>
            <a:ext cx="385384" cy="35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1</a:t>
            </a:r>
            <a:r>
              <a:rPr lang="en-GB" dirty="0"/>
              <a:t>3</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9612440" y="3108811"/>
            <a:ext cx="13816999" cy="2486459"/>
          </a:xfrm>
          <a:prstGeom prst="rect">
            <a:avLst/>
          </a:prstGeom>
          <a:ln w="101600">
            <a:solidFill>
              <a:srgbClr val="929292"/>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166" name="What will you learn in this micro e-learning programme…"/>
          <p:cNvSpPr txBox="1"/>
          <p:nvPr/>
        </p:nvSpPr>
        <p:spPr>
          <a:xfrm>
            <a:off x="797939" y="810960"/>
            <a:ext cx="17374271"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b="1" dirty="0">
                <a:solidFill>
                  <a:srgbClr val="891B10"/>
                </a:solidFill>
              </a:rPr>
              <a:t>What will you learn</a:t>
            </a:r>
            <a:r>
              <a:rPr dirty="0"/>
              <a:t> in this micro e-learning programme</a:t>
            </a:r>
          </a:p>
          <a:p>
            <a:pPr algn="l">
              <a:lnSpc>
                <a:spcPts val="6100"/>
              </a:lnSpc>
              <a:defRPr sz="6000" i="0">
                <a:solidFill>
                  <a:srgbClr val="252525"/>
                </a:solidFill>
              </a:defRPr>
            </a:pPr>
            <a:r>
              <a:rPr dirty="0"/>
              <a:t>about von Willebrand disease?</a:t>
            </a:r>
          </a:p>
        </p:txBody>
      </p:sp>
      <p:sp>
        <p:nvSpPr>
          <p:cNvPr id="167" name="AFTER MODULE 1 YOU WILL"/>
          <p:cNvSpPr txBox="1"/>
          <p:nvPr/>
        </p:nvSpPr>
        <p:spPr>
          <a:xfrm>
            <a:off x="9693900" y="3304513"/>
            <a:ext cx="6468472" cy="644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638923" indent="-469900" algn="l">
              <a:lnSpc>
                <a:spcPct val="80000"/>
              </a:lnSpc>
              <a:defRPr sz="4200" b="1" i="0">
                <a:solidFill>
                  <a:srgbClr val="929292"/>
                </a:solidFill>
              </a:defRPr>
            </a:lvl1pPr>
          </a:lstStyle>
          <a:p>
            <a:r>
              <a:rPr dirty="0"/>
              <a:t>AFTER MODULE 1 YOU WILL</a:t>
            </a:r>
          </a:p>
        </p:txBody>
      </p:sp>
      <p:sp>
        <p:nvSpPr>
          <p:cNvPr id="168" name="AFTER MODULE 2 YOU WILL"/>
          <p:cNvSpPr txBox="1"/>
          <p:nvPr/>
        </p:nvSpPr>
        <p:spPr>
          <a:xfrm>
            <a:off x="9693900" y="6101038"/>
            <a:ext cx="6468472" cy="644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638923" indent="-469900" algn="l">
              <a:lnSpc>
                <a:spcPct val="80000"/>
              </a:lnSpc>
              <a:defRPr sz="4200" b="1" i="0">
                <a:solidFill>
                  <a:srgbClr val="891B10"/>
                </a:solidFill>
              </a:defRPr>
            </a:lvl1pPr>
          </a:lstStyle>
          <a:p>
            <a:r>
              <a:rPr dirty="0"/>
              <a:t>AFTER MODULE 2 YOU WILL</a:t>
            </a:r>
          </a:p>
        </p:txBody>
      </p:sp>
      <p:sp>
        <p:nvSpPr>
          <p:cNvPr id="169" name="be aware of the potential existence of von Willebrand disease among your patient population"/>
          <p:cNvSpPr txBox="1"/>
          <p:nvPr/>
        </p:nvSpPr>
        <p:spPr>
          <a:xfrm>
            <a:off x="10417317" y="3952303"/>
            <a:ext cx="12578933" cy="886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solidFill>
                  <a:srgbClr val="929292"/>
                </a:solidFill>
              </a:rPr>
              <a:t>be aware of the potential </a:t>
            </a:r>
            <a:r>
              <a:rPr b="1" dirty="0">
                <a:solidFill>
                  <a:srgbClr val="929292"/>
                </a:solidFill>
              </a:rPr>
              <a:t>existence of von Willebrand disease</a:t>
            </a:r>
            <a:r>
              <a:rPr dirty="0"/>
              <a:t> </a:t>
            </a:r>
            <a:r>
              <a:rPr dirty="0">
                <a:solidFill>
                  <a:srgbClr val="929292"/>
                </a:solidFill>
              </a:rPr>
              <a:t>among your patient population</a:t>
            </a:r>
            <a:r>
              <a:rPr dirty="0"/>
              <a:t> </a:t>
            </a:r>
          </a:p>
        </p:txBody>
      </p:sp>
      <p:sp>
        <p:nvSpPr>
          <p:cNvPr id="170" name="Current Module"/>
          <p:cNvSpPr txBox="1"/>
          <p:nvPr/>
        </p:nvSpPr>
        <p:spPr>
          <a:xfrm>
            <a:off x="20194117" y="6079695"/>
            <a:ext cx="3041710" cy="53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891B10"/>
                </a:solidFill>
              </a:defRPr>
            </a:lvl1pPr>
          </a:lstStyle>
          <a:p>
            <a:r>
              <a:rPr dirty="0"/>
              <a:t>Current Module</a:t>
            </a:r>
          </a:p>
        </p:txBody>
      </p:sp>
      <p:sp>
        <p:nvSpPr>
          <p:cNvPr id="171" name="Rectangle"/>
          <p:cNvSpPr/>
          <p:nvPr/>
        </p:nvSpPr>
        <p:spPr>
          <a:xfrm>
            <a:off x="9612440" y="5930586"/>
            <a:ext cx="13816999" cy="2603125"/>
          </a:xfrm>
          <a:prstGeom prst="rect">
            <a:avLst/>
          </a:prstGeom>
          <a:ln w="101600">
            <a:solidFill>
              <a:srgbClr val="891B10"/>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pic>
        <p:nvPicPr>
          <p:cNvPr id="172" name="Image" descr="Image"/>
          <p:cNvPicPr>
            <a:picLocks noChangeAspect="1"/>
          </p:cNvPicPr>
          <p:nvPr/>
        </p:nvPicPr>
        <p:blipFill>
          <a:blip r:embed="rId2"/>
          <a:stretch>
            <a:fillRect/>
          </a:stretch>
        </p:blipFill>
        <p:spPr>
          <a:xfrm>
            <a:off x="9983834" y="6899930"/>
            <a:ext cx="174123" cy="174123"/>
          </a:xfrm>
          <a:prstGeom prst="rect">
            <a:avLst/>
          </a:prstGeom>
          <a:ln w="12700">
            <a:miter lim="400000"/>
          </a:ln>
        </p:spPr>
      </p:pic>
      <p:pic>
        <p:nvPicPr>
          <p:cNvPr id="173" name="Image" descr="Image"/>
          <p:cNvPicPr>
            <a:picLocks noChangeAspect="1"/>
          </p:cNvPicPr>
          <p:nvPr/>
        </p:nvPicPr>
        <p:blipFill>
          <a:blip r:embed="rId2"/>
          <a:stretch>
            <a:fillRect/>
          </a:stretch>
        </p:blipFill>
        <p:spPr>
          <a:xfrm>
            <a:off x="9983834" y="7961382"/>
            <a:ext cx="174123" cy="174123"/>
          </a:xfrm>
          <a:prstGeom prst="rect">
            <a:avLst/>
          </a:prstGeom>
          <a:ln w="12700">
            <a:miter lim="400000"/>
          </a:ln>
        </p:spPr>
      </p:pic>
      <p:sp>
        <p:nvSpPr>
          <p:cNvPr id="174" name="be able to recognise the signs and symptoms of von Willebrand disease"/>
          <p:cNvSpPr txBox="1"/>
          <p:nvPr/>
        </p:nvSpPr>
        <p:spPr>
          <a:xfrm>
            <a:off x="10409459" y="4955981"/>
            <a:ext cx="10444586"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800" i="0"/>
            </a:pPr>
            <a:r>
              <a:rPr dirty="0">
                <a:solidFill>
                  <a:srgbClr val="929292"/>
                </a:solidFill>
              </a:rPr>
              <a:t>be able to recognise the</a:t>
            </a:r>
            <a:r>
              <a:rPr dirty="0"/>
              <a:t> </a:t>
            </a:r>
            <a:r>
              <a:rPr b="1" dirty="0">
                <a:solidFill>
                  <a:srgbClr val="929292"/>
                </a:solidFill>
              </a:rPr>
              <a:t>signs and symptoms</a:t>
            </a:r>
            <a:r>
              <a:rPr dirty="0"/>
              <a:t> </a:t>
            </a:r>
            <a:r>
              <a:rPr dirty="0">
                <a:solidFill>
                  <a:srgbClr val="929292"/>
                </a:solidFill>
              </a:rPr>
              <a:t>of von Willebrand disease</a:t>
            </a:r>
          </a:p>
        </p:txBody>
      </p:sp>
      <p:sp>
        <p:nvSpPr>
          <p:cNvPr id="175" name="understand you can help diagnose von Willebrand disease"/>
          <p:cNvSpPr txBox="1"/>
          <p:nvPr/>
        </p:nvSpPr>
        <p:spPr>
          <a:xfrm>
            <a:off x="10417317" y="6785461"/>
            <a:ext cx="13288588" cy="454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sz="2800" i="0"/>
            </a:pPr>
            <a:r>
              <a:rPr dirty="0"/>
              <a:t>understand you can </a:t>
            </a:r>
            <a:r>
              <a:rPr b="1" dirty="0">
                <a:solidFill>
                  <a:srgbClr val="891B10"/>
                </a:solidFill>
              </a:rPr>
              <a:t>help diagnose</a:t>
            </a:r>
            <a:r>
              <a:rPr dirty="0"/>
              <a:t> von Willebrand disease </a:t>
            </a:r>
          </a:p>
        </p:txBody>
      </p:sp>
      <p:sp>
        <p:nvSpPr>
          <p:cNvPr id="176" name="be able to effectively use the screening tools available"/>
          <p:cNvSpPr txBox="1"/>
          <p:nvPr/>
        </p:nvSpPr>
        <p:spPr>
          <a:xfrm>
            <a:off x="10417317" y="7335101"/>
            <a:ext cx="13288588"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sz="2800" i="0"/>
            </a:pPr>
            <a:r>
              <a:rPr dirty="0"/>
              <a:t>be able to effectively use the </a:t>
            </a:r>
            <a:r>
              <a:rPr b="1" dirty="0">
                <a:solidFill>
                  <a:srgbClr val="891B10"/>
                </a:solidFill>
              </a:rPr>
              <a:t>screening tools</a:t>
            </a:r>
            <a:r>
              <a:rPr dirty="0"/>
              <a:t> available</a:t>
            </a:r>
          </a:p>
        </p:txBody>
      </p:sp>
      <p:sp>
        <p:nvSpPr>
          <p:cNvPr id="177" name="understand the next steps to take when suspecting von Willebrand disease"/>
          <p:cNvSpPr txBox="1"/>
          <p:nvPr/>
        </p:nvSpPr>
        <p:spPr>
          <a:xfrm>
            <a:off x="10415970" y="7831639"/>
            <a:ext cx="10988056" cy="454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90000"/>
              </a:lnSpc>
              <a:spcBef>
                <a:spcPts val="800"/>
              </a:spcBef>
              <a:defRPr sz="2800" i="0"/>
            </a:pPr>
            <a:r>
              <a:rPr dirty="0"/>
              <a:t>understand the </a:t>
            </a:r>
            <a:r>
              <a:rPr b="1" dirty="0">
                <a:solidFill>
                  <a:srgbClr val="891B10"/>
                </a:solidFill>
              </a:rPr>
              <a:t>next steps</a:t>
            </a:r>
            <a:r>
              <a:rPr dirty="0"/>
              <a:t> to take when suspecting von Willebrand disease </a:t>
            </a:r>
          </a:p>
        </p:txBody>
      </p:sp>
      <p:pic>
        <p:nvPicPr>
          <p:cNvPr id="178" name="Image" descr="Image"/>
          <p:cNvPicPr>
            <a:picLocks noChangeAspect="1"/>
          </p:cNvPicPr>
          <p:nvPr/>
        </p:nvPicPr>
        <p:blipFill>
          <a:blip r:embed="rId2"/>
          <a:stretch>
            <a:fillRect/>
          </a:stretch>
        </p:blipFill>
        <p:spPr>
          <a:xfrm>
            <a:off x="9985361" y="7450099"/>
            <a:ext cx="174123" cy="174123"/>
          </a:xfrm>
          <a:prstGeom prst="rect">
            <a:avLst/>
          </a:prstGeom>
          <a:ln w="12700">
            <a:miter lim="400000"/>
          </a:ln>
        </p:spPr>
      </p:pic>
      <p:sp>
        <p:nvSpPr>
          <p:cNvPr id="179" name="AFTER MODULE 3 YOU WILL"/>
          <p:cNvSpPr txBox="1"/>
          <p:nvPr/>
        </p:nvSpPr>
        <p:spPr>
          <a:xfrm>
            <a:off x="9692847" y="9063347"/>
            <a:ext cx="6468472" cy="644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marL="638923" indent="-469900" algn="l">
              <a:lnSpc>
                <a:spcPct val="80000"/>
              </a:lnSpc>
              <a:defRPr sz="4200" b="1" i="0">
                <a:solidFill>
                  <a:srgbClr val="929292"/>
                </a:solidFill>
              </a:defRPr>
            </a:lvl1pPr>
          </a:lstStyle>
          <a:p>
            <a:r>
              <a:rPr dirty="0"/>
              <a:t>AFTER MODULE 3 YOU WILL</a:t>
            </a:r>
          </a:p>
        </p:txBody>
      </p:sp>
      <p:sp>
        <p:nvSpPr>
          <p:cNvPr id="180" name="Rectangle"/>
          <p:cNvSpPr/>
          <p:nvPr/>
        </p:nvSpPr>
        <p:spPr>
          <a:xfrm>
            <a:off x="9611387" y="8869027"/>
            <a:ext cx="13817000" cy="3137698"/>
          </a:xfrm>
          <a:prstGeom prst="rect">
            <a:avLst/>
          </a:prstGeom>
          <a:ln w="101600">
            <a:solidFill>
              <a:srgbClr val="929292"/>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181" name="be aware of the impact of von Willebrand disease on provision of general care"/>
          <p:cNvSpPr txBox="1"/>
          <p:nvPr/>
        </p:nvSpPr>
        <p:spPr>
          <a:xfrm>
            <a:off x="10417317" y="9772852"/>
            <a:ext cx="13288588"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solidFill>
                  <a:srgbClr val="929292"/>
                </a:solidFill>
              </a:rPr>
              <a:t>be aware of the</a:t>
            </a:r>
            <a:r>
              <a:rPr dirty="0"/>
              <a:t> </a:t>
            </a:r>
            <a:r>
              <a:rPr b="1" dirty="0">
                <a:solidFill>
                  <a:srgbClr val="929292"/>
                </a:solidFill>
              </a:rPr>
              <a:t>impact of von Willebrand disease on provision of general care</a:t>
            </a:r>
          </a:p>
        </p:txBody>
      </p:sp>
      <p:sp>
        <p:nvSpPr>
          <p:cNvPr id="182" name="understand the key aspects of von Willebrand disease affecting your clinical practice"/>
          <p:cNvSpPr txBox="1"/>
          <p:nvPr/>
        </p:nvSpPr>
        <p:spPr>
          <a:xfrm>
            <a:off x="10417317" y="10337583"/>
            <a:ext cx="13288588" cy="454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solidFill>
                  <a:srgbClr val="929292"/>
                </a:solidFill>
              </a:rPr>
              <a:t>understand the key</a:t>
            </a:r>
            <a:r>
              <a:rPr dirty="0"/>
              <a:t> </a:t>
            </a:r>
            <a:r>
              <a:rPr b="1" dirty="0">
                <a:solidFill>
                  <a:srgbClr val="929292"/>
                </a:solidFill>
              </a:rPr>
              <a:t>aspects of von Willebrand disease affecting your clinical practice</a:t>
            </a:r>
          </a:p>
        </p:txBody>
      </p:sp>
      <p:sp>
        <p:nvSpPr>
          <p:cNvPr id="183" name="understand the importance of a multidisciplinary approach in von Willebrand disease care"/>
          <p:cNvSpPr txBox="1"/>
          <p:nvPr/>
        </p:nvSpPr>
        <p:spPr>
          <a:xfrm>
            <a:off x="10417317" y="10889615"/>
            <a:ext cx="12034479" cy="8867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800" i="0"/>
            </a:pPr>
            <a:r>
              <a:rPr dirty="0">
                <a:solidFill>
                  <a:srgbClr val="929292"/>
                </a:solidFill>
              </a:rPr>
              <a:t>understand the importance of a</a:t>
            </a:r>
            <a:r>
              <a:rPr dirty="0"/>
              <a:t> </a:t>
            </a:r>
            <a:r>
              <a:rPr b="1" dirty="0">
                <a:solidFill>
                  <a:srgbClr val="929292"/>
                </a:solidFill>
              </a:rPr>
              <a:t>multidisciplinary approach</a:t>
            </a:r>
            <a:r>
              <a:rPr dirty="0"/>
              <a:t> </a:t>
            </a:r>
            <a:r>
              <a:rPr dirty="0">
                <a:solidFill>
                  <a:srgbClr val="929292"/>
                </a:solidFill>
              </a:rPr>
              <a:t>in von Willebrand disease care</a:t>
            </a:r>
          </a:p>
        </p:txBody>
      </p:sp>
      <p:pic>
        <p:nvPicPr>
          <p:cNvPr id="184" name="Image" descr="Image"/>
          <p:cNvPicPr>
            <a:picLocks noChangeAspect="1"/>
          </p:cNvPicPr>
          <p:nvPr/>
        </p:nvPicPr>
        <p:blipFill>
          <a:blip r:embed="rId3"/>
          <a:stretch>
            <a:fillRect/>
          </a:stretch>
        </p:blipFill>
        <p:spPr>
          <a:xfrm>
            <a:off x="931722" y="7673039"/>
            <a:ext cx="174123" cy="174123"/>
          </a:xfrm>
          <a:prstGeom prst="rect">
            <a:avLst/>
          </a:prstGeom>
          <a:ln w="12700">
            <a:miter lim="400000"/>
          </a:ln>
        </p:spPr>
      </p:pic>
      <p:pic>
        <p:nvPicPr>
          <p:cNvPr id="185" name="Image" descr="Image"/>
          <p:cNvPicPr>
            <a:picLocks noChangeAspect="1"/>
          </p:cNvPicPr>
          <p:nvPr/>
        </p:nvPicPr>
        <p:blipFill>
          <a:blip r:embed="rId3"/>
          <a:stretch>
            <a:fillRect/>
          </a:stretch>
        </p:blipFill>
        <p:spPr>
          <a:xfrm>
            <a:off x="931722" y="9673777"/>
            <a:ext cx="174123" cy="174123"/>
          </a:xfrm>
          <a:prstGeom prst="rect">
            <a:avLst/>
          </a:prstGeom>
          <a:ln w="12700">
            <a:miter lim="400000"/>
          </a:ln>
        </p:spPr>
      </p:pic>
      <p:pic>
        <p:nvPicPr>
          <p:cNvPr id="186" name="Image" descr="Image"/>
          <p:cNvPicPr>
            <a:picLocks noChangeAspect="1"/>
          </p:cNvPicPr>
          <p:nvPr/>
        </p:nvPicPr>
        <p:blipFill>
          <a:blip r:embed="rId3"/>
          <a:stretch>
            <a:fillRect/>
          </a:stretch>
        </p:blipFill>
        <p:spPr>
          <a:xfrm>
            <a:off x="931722" y="11636416"/>
            <a:ext cx="174123" cy="174123"/>
          </a:xfrm>
          <a:prstGeom prst="rect">
            <a:avLst/>
          </a:prstGeom>
          <a:ln w="12700">
            <a:miter lim="400000"/>
          </a:ln>
        </p:spPr>
      </p:pic>
      <p:pic>
        <p:nvPicPr>
          <p:cNvPr id="187" name="Image" descr="Image"/>
          <p:cNvPicPr>
            <a:picLocks noChangeAspect="1"/>
          </p:cNvPicPr>
          <p:nvPr/>
        </p:nvPicPr>
        <p:blipFill>
          <a:blip r:embed="rId3"/>
          <a:stretch>
            <a:fillRect/>
          </a:stretch>
        </p:blipFill>
        <p:spPr>
          <a:xfrm>
            <a:off x="931722" y="8661820"/>
            <a:ext cx="174123" cy="174123"/>
          </a:xfrm>
          <a:prstGeom prst="rect">
            <a:avLst/>
          </a:prstGeom>
          <a:ln w="12700">
            <a:miter lim="400000"/>
          </a:ln>
        </p:spPr>
      </p:pic>
      <p:sp>
        <p:nvSpPr>
          <p:cNvPr id="188" name="2"/>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2</a:t>
            </a:r>
          </a:p>
        </p:txBody>
      </p:sp>
      <p:sp>
        <p:nvSpPr>
          <p:cNvPr id="189" name="This micro e-learning programme consists of three modules aiming to increase awareness, knowledge and understanding of the existence, diagnosis, treatment and implications of von Willebrand disease among healthcare professionals outside of haematology.…"/>
          <p:cNvSpPr txBox="1"/>
          <p:nvPr/>
        </p:nvSpPr>
        <p:spPr>
          <a:xfrm>
            <a:off x="842822" y="3048796"/>
            <a:ext cx="8326923" cy="9422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3900"/>
              </a:lnSpc>
              <a:defRPr i="0"/>
            </a:pPr>
            <a:r>
              <a:rPr dirty="0"/>
              <a:t>This micro e-learning programme consists of </a:t>
            </a:r>
            <a:r>
              <a:rPr b="1" dirty="0">
                <a:solidFill>
                  <a:srgbClr val="891B10"/>
                </a:solidFill>
              </a:rPr>
              <a:t>three modules</a:t>
            </a:r>
            <a:r>
              <a:rPr dirty="0"/>
              <a:t> aiming to increase awareness, knowledge and understanding of the existence, diagnosis, treatment and implications of von Willebrand disease among healthcare professionals outside of haematology.</a:t>
            </a:r>
            <a:endParaRPr dirty="0">
              <a:solidFill>
                <a:srgbClr val="252525"/>
              </a:solidFill>
            </a:endParaRPr>
          </a:p>
          <a:p>
            <a:pPr algn="l">
              <a:lnSpc>
                <a:spcPts val="3900"/>
              </a:lnSpc>
              <a:defRPr i="0"/>
            </a:pPr>
            <a:endParaRPr dirty="0">
              <a:solidFill>
                <a:srgbClr val="252525"/>
              </a:solidFill>
            </a:endParaRPr>
          </a:p>
          <a:p>
            <a:pPr algn="l">
              <a:lnSpc>
                <a:spcPts val="3900"/>
              </a:lnSpc>
              <a:defRPr i="0"/>
            </a:pPr>
            <a:r>
              <a:rPr dirty="0"/>
              <a:t>Upon completion of the three modules, you will:</a:t>
            </a:r>
          </a:p>
          <a:p>
            <a:pPr algn="l">
              <a:lnSpc>
                <a:spcPts val="3900"/>
              </a:lnSpc>
              <a:defRPr i="0"/>
            </a:pPr>
            <a:endParaRPr dirty="0"/>
          </a:p>
          <a:p>
            <a:pPr lvl="1" algn="l">
              <a:lnSpc>
                <a:spcPts val="3900"/>
              </a:lnSpc>
              <a:defRPr i="0"/>
            </a:pPr>
            <a:r>
              <a:rPr dirty="0"/>
              <a:t>be aware of the potential </a:t>
            </a:r>
            <a:r>
              <a:rPr b="1" dirty="0">
                <a:solidFill>
                  <a:srgbClr val="891B10"/>
                </a:solidFill>
              </a:rPr>
              <a:t>existence of von Willebrand disease</a:t>
            </a:r>
            <a:r>
              <a:rPr dirty="0"/>
              <a:t> in your patient population</a:t>
            </a:r>
          </a:p>
          <a:p>
            <a:pPr lvl="1" algn="l">
              <a:lnSpc>
                <a:spcPts val="3900"/>
              </a:lnSpc>
              <a:defRPr i="0"/>
            </a:pPr>
            <a:r>
              <a:rPr dirty="0"/>
              <a:t>be able to </a:t>
            </a:r>
            <a:r>
              <a:rPr b="1" dirty="0">
                <a:solidFill>
                  <a:srgbClr val="891B10"/>
                </a:solidFill>
              </a:rPr>
              <a:t>recognise the signs and symptoms</a:t>
            </a:r>
            <a:r>
              <a:rPr dirty="0"/>
              <a:t> of von Willebrand disease </a:t>
            </a:r>
          </a:p>
          <a:p>
            <a:pPr lvl="1" algn="l">
              <a:lnSpc>
                <a:spcPts val="3900"/>
              </a:lnSpc>
              <a:defRPr i="0"/>
            </a:pPr>
            <a:r>
              <a:rPr dirty="0"/>
              <a:t>understand </a:t>
            </a:r>
            <a:r>
              <a:rPr b="1" dirty="0">
                <a:solidFill>
                  <a:srgbClr val="891B10"/>
                </a:solidFill>
              </a:rPr>
              <a:t>how to search for von Willebrand disease</a:t>
            </a:r>
            <a:r>
              <a:rPr dirty="0">
                <a:solidFill>
                  <a:srgbClr val="252525"/>
                </a:solidFill>
              </a:rPr>
              <a:t>,</a:t>
            </a:r>
            <a:r>
              <a:rPr dirty="0"/>
              <a:t> effectively using the screening tools available and signposting patients towards earlier diagnosis</a:t>
            </a:r>
          </a:p>
          <a:p>
            <a:pPr lvl="1" algn="l">
              <a:lnSpc>
                <a:spcPts val="3900"/>
              </a:lnSpc>
              <a:defRPr i="0"/>
            </a:pPr>
            <a:r>
              <a:rPr dirty="0"/>
              <a:t>be aware of the </a:t>
            </a:r>
            <a:r>
              <a:rPr b="1" dirty="0">
                <a:solidFill>
                  <a:srgbClr val="891B10"/>
                </a:solidFill>
              </a:rPr>
              <a:t>impact</a:t>
            </a:r>
            <a:r>
              <a:rPr dirty="0"/>
              <a:t> of von Willebrand disease on other care</a:t>
            </a:r>
          </a:p>
        </p:txBody>
      </p:sp>
      <p:sp>
        <p:nvSpPr>
          <p:cNvPr id="190" name="Circle"/>
          <p:cNvSpPr/>
          <p:nvPr/>
        </p:nvSpPr>
        <p:spPr>
          <a:xfrm>
            <a:off x="9982200" y="5083680"/>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1" name="Circle"/>
          <p:cNvSpPr/>
          <p:nvPr/>
        </p:nvSpPr>
        <p:spPr>
          <a:xfrm>
            <a:off x="9982200" y="4103405"/>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2" name="Circle"/>
          <p:cNvSpPr/>
          <p:nvPr/>
        </p:nvSpPr>
        <p:spPr>
          <a:xfrm>
            <a:off x="9982200" y="9928777"/>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3" name="Circle"/>
          <p:cNvSpPr/>
          <p:nvPr/>
        </p:nvSpPr>
        <p:spPr>
          <a:xfrm>
            <a:off x="9982200" y="10477981"/>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
        <p:nvSpPr>
          <p:cNvPr id="194" name="Circle"/>
          <p:cNvSpPr/>
          <p:nvPr/>
        </p:nvSpPr>
        <p:spPr>
          <a:xfrm>
            <a:off x="9982200" y="11028023"/>
            <a:ext cx="174123" cy="174123"/>
          </a:xfrm>
          <a:prstGeom prst="ellipse">
            <a:avLst/>
          </a:prstGeom>
          <a:solidFill>
            <a:srgbClr val="929292"/>
          </a:solidFill>
          <a:ln w="12700">
            <a:miter lim="400000"/>
          </a:ln>
        </p:spPr>
        <p:txBody>
          <a:bodyPr lIns="50800" tIns="50800" rIns="50800" bIns="50800" anchor="ctr"/>
          <a:lstStyle/>
          <a:p>
            <a:pPr algn="ctr" defTabSz="825500">
              <a:lnSpc>
                <a:spcPct val="100000"/>
              </a:lnSpc>
              <a:defRPr sz="3300" i="0">
                <a:solidFill>
                  <a:srgbClr val="FFFFFF"/>
                </a:solidFill>
                <a:latin typeface="Helvetica Neue Medium"/>
                <a:ea typeface="Helvetica Neue Medium"/>
                <a:cs typeface="Helvetica Neue Medium"/>
                <a:sym typeface="Helvetica Neue Medium"/>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he views expressed in this slide deck are the personal opinions of the experts.  They do not necessarily represent the views of the experts’ institutions or the rest of the HEMOSTASIS CONNECT group."/>
          <p:cNvSpPr txBox="1"/>
          <p:nvPr/>
        </p:nvSpPr>
        <p:spPr>
          <a:xfrm>
            <a:off x="814021" y="12543604"/>
            <a:ext cx="13136748" cy="611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The views expressed in this slide deck are the personal opinions of the experts. </a:t>
            </a:r>
            <a:br>
              <a:rPr dirty="0"/>
            </a:br>
            <a:r>
              <a:rPr dirty="0"/>
              <a:t>They do not necessarily represent the views of the experts’ institutions or the rest of the HEMOSTASIS CONNECT group.</a:t>
            </a:r>
          </a:p>
        </p:txBody>
      </p:sp>
      <p:sp>
        <p:nvSpPr>
          <p:cNvPr id="197" name="This micro e-learning module has been developed by a…"/>
          <p:cNvSpPr txBox="1"/>
          <p:nvPr/>
        </p:nvSpPr>
        <p:spPr>
          <a:xfrm>
            <a:off x="819106" y="789073"/>
            <a:ext cx="16971691"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This micro e-learning module has been developed by a</a:t>
            </a:r>
            <a:endParaRPr b="1" dirty="0"/>
          </a:p>
          <a:p>
            <a:pPr algn="l">
              <a:lnSpc>
                <a:spcPts val="6100"/>
              </a:lnSpc>
              <a:defRPr sz="6000" i="0">
                <a:solidFill>
                  <a:srgbClr val="252525"/>
                </a:solidFill>
              </a:defRPr>
            </a:pPr>
            <a:r>
              <a:rPr b="1" dirty="0">
                <a:solidFill>
                  <a:srgbClr val="891B10"/>
                </a:solidFill>
              </a:rPr>
              <a:t>multidisciplinary panel of experts</a:t>
            </a:r>
          </a:p>
        </p:txBody>
      </p:sp>
      <p:sp>
        <p:nvSpPr>
          <p:cNvPr id="198" name="3"/>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3</a:t>
            </a:r>
          </a:p>
        </p:txBody>
      </p:sp>
      <p:grpSp>
        <p:nvGrpSpPr>
          <p:cNvPr id="203" name="Group"/>
          <p:cNvGrpSpPr/>
          <p:nvPr/>
        </p:nvGrpSpPr>
        <p:grpSpPr>
          <a:xfrm>
            <a:off x="17912977" y="6144693"/>
            <a:ext cx="5841386" cy="5924583"/>
            <a:chOff x="0" y="0"/>
            <a:chExt cx="5841384" cy="5924581"/>
          </a:xfrm>
        </p:grpSpPr>
        <p:sp>
          <p:nvSpPr>
            <p:cNvPr id="199" name="Prof. Jan Blatný"/>
            <p:cNvSpPr/>
            <p:nvPr/>
          </p:nvSpPr>
          <p:spPr>
            <a:xfrm>
              <a:off x="3448277" y="144880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ctr" defTabSz="457200">
                <a:lnSpc>
                  <a:spcPct val="100000"/>
                </a:lnSpc>
                <a:defRPr sz="2800" b="1" i="0">
                  <a:solidFill>
                    <a:srgbClr val="891B10"/>
                  </a:solidFill>
                </a:defRPr>
              </a:lvl1pPr>
            </a:lstStyle>
            <a:p>
              <a:r>
                <a:rPr dirty="0"/>
                <a:t>Prof. Jan Blatný</a:t>
              </a:r>
            </a:p>
          </p:txBody>
        </p:sp>
        <p:sp>
          <p:nvSpPr>
            <p:cNvPr id="200" name="CZECH REPUBLIC"/>
            <p:cNvSpPr/>
            <p:nvPr/>
          </p:nvSpPr>
          <p:spPr>
            <a:xfrm>
              <a:off x="2254341" y="183247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CZECH REPUBLIC</a:t>
              </a:r>
            </a:p>
          </p:txBody>
        </p:sp>
        <p:pic>
          <p:nvPicPr>
            <p:cNvPr id="201" name="Image" descr="Image"/>
            <p:cNvPicPr>
              <a:picLocks noChangeAspect="1"/>
            </p:cNvPicPr>
            <p:nvPr/>
          </p:nvPicPr>
          <p:blipFill>
            <a:blip r:embed="rId2"/>
            <a:stretch>
              <a:fillRect/>
            </a:stretch>
          </p:blipFill>
          <p:spPr>
            <a:xfrm>
              <a:off x="0" y="0"/>
              <a:ext cx="2809242" cy="2684257"/>
            </a:xfrm>
            <a:prstGeom prst="rect">
              <a:avLst/>
            </a:prstGeom>
            <a:ln w="12700" cap="flat">
              <a:noFill/>
              <a:miter lim="400000"/>
            </a:ln>
            <a:effectLst/>
          </p:spPr>
        </p:pic>
        <p:sp>
          <p:nvSpPr>
            <p:cNvPr id="202" name="Consultant Haematologist, director of Haemophilia Comprehensive Care Centre and medical director of Paediatrics at University Hospital in Brno…"/>
            <p:cNvSpPr/>
            <p:nvPr/>
          </p:nvSpPr>
          <p:spPr>
            <a:xfrm>
              <a:off x="75883" y="2300833"/>
              <a:ext cx="5765501" cy="362374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406400" indent="-406400" algn="l">
                <a:lnSpc>
                  <a:spcPts val="2500"/>
                </a:lnSpc>
                <a:buClr>
                  <a:srgbClr val="B46C69"/>
                </a:buClr>
                <a:buSzPct val="130000"/>
                <a:buChar char="•"/>
                <a:defRPr sz="2000" i="0"/>
              </a:pPr>
              <a:r>
                <a:rPr dirty="0"/>
                <a:t>Consultant</a:t>
              </a:r>
              <a:r>
                <a:rPr b="1" dirty="0"/>
                <a:t> </a:t>
              </a:r>
              <a:r>
                <a:rPr b="1" dirty="0">
                  <a:solidFill>
                    <a:srgbClr val="7E2519"/>
                  </a:solidFill>
                </a:rPr>
                <a:t>Haematologist</a:t>
              </a:r>
              <a:r>
                <a:rPr dirty="0"/>
                <a:t>, director of Haemophilia Comprehensive Care Centre and medical director of </a:t>
              </a:r>
              <a:r>
                <a:rPr b="1" dirty="0">
                  <a:solidFill>
                    <a:srgbClr val="7E2519"/>
                  </a:solidFill>
                </a:rPr>
                <a:t>Paediatrics</a:t>
              </a:r>
              <a:r>
                <a:rPr dirty="0"/>
                <a:t> at University Hospital in Brno</a:t>
              </a:r>
            </a:p>
            <a:p>
              <a:pPr marL="406400" indent="-406400" algn="l">
                <a:lnSpc>
                  <a:spcPts val="2500"/>
                </a:lnSpc>
                <a:buClr>
                  <a:srgbClr val="B46C69"/>
                </a:buClr>
                <a:buSzPct val="130000"/>
                <a:buChar char="•"/>
                <a:defRPr sz="2000" i="0"/>
              </a:pPr>
              <a:r>
                <a:rPr dirty="0"/>
                <a:t>Associate professor of paediatrics at Masaryk University in Brno</a:t>
              </a:r>
              <a:endParaRPr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Active member of International Society on Thrombosis and Haemostasis (ISTH), Vice president of EAHAD and MAG member of EHC </a:t>
              </a:r>
              <a:endParaRPr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Paediatric coordinator of the Czech National Haemophilia Programme</a:t>
              </a:r>
              <a:endParaRPr dirty="0">
                <a:latin typeface="Times Roman"/>
                <a:ea typeface="Times Roman"/>
                <a:cs typeface="Times Roman"/>
                <a:sym typeface="Times Roman"/>
              </a:endParaRPr>
            </a:p>
          </p:txBody>
        </p:sp>
      </p:grpSp>
      <p:grpSp>
        <p:nvGrpSpPr>
          <p:cNvPr id="208" name="Group"/>
          <p:cNvGrpSpPr/>
          <p:nvPr/>
        </p:nvGrpSpPr>
        <p:grpSpPr>
          <a:xfrm>
            <a:off x="18099031" y="2643058"/>
            <a:ext cx="5649260" cy="3454493"/>
            <a:chOff x="0" y="0"/>
            <a:chExt cx="5649259" cy="3454492"/>
          </a:xfrm>
        </p:grpSpPr>
        <p:pic>
          <p:nvPicPr>
            <p:cNvPr id="204" name="Image" descr="Image"/>
            <p:cNvPicPr>
              <a:picLocks noChangeAspect="1"/>
            </p:cNvPicPr>
            <p:nvPr/>
          </p:nvPicPr>
          <p:blipFill>
            <a:blip r:embed="rId3"/>
            <a:stretch>
              <a:fillRect/>
            </a:stretch>
          </p:blipFill>
          <p:spPr>
            <a:xfrm>
              <a:off x="220336" y="0"/>
              <a:ext cx="2223204" cy="1797643"/>
            </a:xfrm>
            <a:prstGeom prst="rect">
              <a:avLst/>
            </a:prstGeom>
            <a:ln w="12700" cap="flat">
              <a:noFill/>
              <a:miter lim="400000"/>
            </a:ln>
            <a:effectLst/>
          </p:spPr>
        </p:pic>
        <p:sp>
          <p:nvSpPr>
            <p:cNvPr id="205" name="USA"/>
            <p:cNvSpPr txBox="1"/>
            <p:nvPr/>
          </p:nvSpPr>
          <p:spPr>
            <a:xfrm>
              <a:off x="2570970" y="1456011"/>
              <a:ext cx="507319"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USA</a:t>
              </a:r>
            </a:p>
          </p:txBody>
        </p:sp>
        <p:sp>
          <p:nvSpPr>
            <p:cNvPr id="206" name="Cardiothoracic anaesthesiologist and  intensive care physician…"/>
            <p:cNvSpPr txBox="1"/>
            <p:nvPr/>
          </p:nvSpPr>
          <p:spPr>
            <a:xfrm>
              <a:off x="0" y="1884950"/>
              <a:ext cx="5649260" cy="15695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dirty="0"/>
                <a:t>Cardiothoracic </a:t>
              </a:r>
              <a:r>
                <a:rPr b="1" dirty="0">
                  <a:solidFill>
                    <a:srgbClr val="891B10"/>
                  </a:solidFill>
                </a:rPr>
                <a:t>anaesthesiologist</a:t>
              </a:r>
              <a:r>
                <a:rPr dirty="0"/>
                <a:t> and </a:t>
              </a:r>
              <a:br>
                <a:rPr dirty="0"/>
              </a:br>
              <a:r>
                <a:rPr b="1" dirty="0">
                  <a:solidFill>
                    <a:srgbClr val="7E2519"/>
                  </a:solidFill>
                </a:rPr>
                <a:t>intensive care</a:t>
              </a:r>
              <a:r>
                <a:rPr dirty="0"/>
                <a:t> physician</a:t>
              </a:r>
              <a:endParaRPr dirty="0">
                <a:latin typeface="Arial"/>
                <a:ea typeface="Arial"/>
                <a:cs typeface="Arial"/>
                <a:sym typeface="Arial"/>
              </a:endParaRPr>
            </a:p>
            <a:p>
              <a:pPr marL="406400" indent="-406400" algn="l">
                <a:lnSpc>
                  <a:spcPts val="2500"/>
                </a:lnSpc>
                <a:buClr>
                  <a:srgbClr val="B46C69"/>
                </a:buClr>
                <a:buSzPct val="130000"/>
                <a:buChar char="•"/>
                <a:defRPr sz="2000" i="0"/>
              </a:pPr>
              <a:r>
                <a:rPr dirty="0"/>
                <a:t>Executive vice chair and director of cardiac intensive care at George Washington University School of Medicine in Washington, DC</a:t>
              </a:r>
            </a:p>
          </p:txBody>
        </p:sp>
        <p:sp>
          <p:nvSpPr>
            <p:cNvPr id="207" name="Dr. Michael A. Mazzeffi"/>
            <p:cNvSpPr txBox="1"/>
            <p:nvPr/>
          </p:nvSpPr>
          <p:spPr>
            <a:xfrm>
              <a:off x="2574935" y="387683"/>
              <a:ext cx="2914803" cy="8867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Michael A. Mazzeffi</a:t>
              </a:r>
            </a:p>
          </p:txBody>
        </p:sp>
      </p:grpSp>
      <p:grpSp>
        <p:nvGrpSpPr>
          <p:cNvPr id="213" name="Group"/>
          <p:cNvGrpSpPr/>
          <p:nvPr/>
        </p:nvGrpSpPr>
        <p:grpSpPr>
          <a:xfrm>
            <a:off x="5847170" y="2667111"/>
            <a:ext cx="5707362" cy="4118419"/>
            <a:chOff x="0" y="0"/>
            <a:chExt cx="5707361" cy="4118417"/>
          </a:xfrm>
        </p:grpSpPr>
        <p:pic>
          <p:nvPicPr>
            <p:cNvPr id="209" name="Image" descr="Image"/>
            <p:cNvPicPr>
              <a:picLocks noChangeAspect="1"/>
            </p:cNvPicPr>
            <p:nvPr/>
          </p:nvPicPr>
          <p:blipFill>
            <a:blip r:embed="rId4"/>
            <a:stretch>
              <a:fillRect/>
            </a:stretch>
          </p:blipFill>
          <p:spPr>
            <a:xfrm>
              <a:off x="0" y="0"/>
              <a:ext cx="2509354" cy="2347416"/>
            </a:xfrm>
            <a:prstGeom prst="rect">
              <a:avLst/>
            </a:prstGeom>
            <a:ln w="12700" cap="flat">
              <a:noFill/>
              <a:miter lim="400000"/>
            </a:ln>
            <a:effectLst/>
          </p:spPr>
        </p:pic>
        <p:sp>
          <p:nvSpPr>
            <p:cNvPr id="210" name="ITALY"/>
            <p:cNvSpPr txBox="1"/>
            <p:nvPr/>
          </p:nvSpPr>
          <p:spPr>
            <a:xfrm>
              <a:off x="2668325" y="1436850"/>
              <a:ext cx="800472"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ts val="1800"/>
                </a:lnSpc>
                <a:defRPr sz="1800" b="1" i="0">
                  <a:solidFill>
                    <a:srgbClr val="4C4745"/>
                  </a:solidFill>
                </a:defRPr>
              </a:lvl1pPr>
            </a:lstStyle>
            <a:p>
              <a:r>
                <a:rPr dirty="0"/>
                <a:t>ITALY</a:t>
              </a:r>
            </a:p>
          </p:txBody>
        </p:sp>
        <p:sp>
          <p:nvSpPr>
            <p:cNvPr id="211" name="Orthopaedic consultant at the Haemophilia Centre at Fondazione IRCCS Policlinico San Matteo di Pavia…"/>
            <p:cNvSpPr txBox="1"/>
            <p:nvPr/>
          </p:nvSpPr>
          <p:spPr>
            <a:xfrm>
              <a:off x="558654" y="1939276"/>
              <a:ext cx="5148708" cy="21791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b="1" dirty="0">
                  <a:solidFill>
                    <a:srgbClr val="7E2519"/>
                  </a:solidFill>
                </a:rPr>
                <a:t>Orthopaedic</a:t>
              </a:r>
              <a:r>
                <a:rPr dirty="0"/>
                <a:t> consultant at the Haemophilia Centre at Fondazione IRCCS Policlinico San Matteo di Pavia</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Chair of the Musculoskeletal Committee of the World Federation of Haemophilia (WFH)</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Coordinator of Musculoskeletal Group of Italian Haemophilia Centres Association</a:t>
              </a:r>
            </a:p>
          </p:txBody>
        </p:sp>
        <p:sp>
          <p:nvSpPr>
            <p:cNvPr id="212" name="Dr. Gianluigi Pasta"/>
            <p:cNvSpPr txBox="1"/>
            <p:nvPr/>
          </p:nvSpPr>
          <p:spPr>
            <a:xfrm>
              <a:off x="2637288" y="568935"/>
              <a:ext cx="2087920" cy="8867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Gianluigi Pasta</a:t>
              </a:r>
            </a:p>
          </p:txBody>
        </p:sp>
      </p:grpSp>
      <p:grpSp>
        <p:nvGrpSpPr>
          <p:cNvPr id="218" name="Group"/>
          <p:cNvGrpSpPr/>
          <p:nvPr/>
        </p:nvGrpSpPr>
        <p:grpSpPr>
          <a:xfrm>
            <a:off x="11810539" y="7840625"/>
            <a:ext cx="5608688" cy="2115401"/>
            <a:chOff x="0" y="0"/>
            <a:chExt cx="5608687" cy="2115399"/>
          </a:xfrm>
        </p:grpSpPr>
        <p:pic>
          <p:nvPicPr>
            <p:cNvPr id="214" name="Image" descr="Image"/>
            <p:cNvPicPr>
              <a:picLocks noChangeAspect="1"/>
            </p:cNvPicPr>
            <p:nvPr/>
          </p:nvPicPr>
          <p:blipFill>
            <a:blip r:embed="rId5"/>
            <a:stretch>
              <a:fillRect/>
            </a:stretch>
          </p:blipFill>
          <p:spPr>
            <a:xfrm>
              <a:off x="0" y="0"/>
              <a:ext cx="2346896" cy="2115400"/>
            </a:xfrm>
            <a:prstGeom prst="rect">
              <a:avLst/>
            </a:prstGeom>
            <a:ln w="12700" cap="flat">
              <a:noFill/>
              <a:miter lim="400000"/>
            </a:ln>
            <a:effectLst/>
          </p:spPr>
        </p:pic>
        <p:sp>
          <p:nvSpPr>
            <p:cNvPr id="215" name="USA"/>
            <p:cNvSpPr/>
            <p:nvPr/>
          </p:nvSpPr>
          <p:spPr>
            <a:xfrm>
              <a:off x="2520675" y="1493383"/>
              <a:ext cx="80047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ts val="1800"/>
                </a:lnSpc>
                <a:defRPr sz="1800" b="1" i="0">
                  <a:solidFill>
                    <a:srgbClr val="4C4745"/>
                  </a:solidFill>
                </a:defRPr>
              </a:lvl1pPr>
            </a:lstStyle>
            <a:p>
              <a:r>
                <a:rPr dirty="0"/>
                <a:t>USA</a:t>
              </a:r>
            </a:p>
          </p:txBody>
        </p:sp>
        <p:sp>
          <p:nvSpPr>
            <p:cNvPr id="216" name="Associate medical director and associate research director at the Bleeding &amp; Clotting Disorders Institute (BCDI)…"/>
            <p:cNvSpPr/>
            <p:nvPr/>
          </p:nvSpPr>
          <p:spPr>
            <a:xfrm>
              <a:off x="69288" y="1987643"/>
              <a:ext cx="55394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406400" indent="-406400" algn="l">
                <a:lnSpc>
                  <a:spcPts val="2500"/>
                </a:lnSpc>
                <a:buClr>
                  <a:srgbClr val="B46C69"/>
                </a:buClr>
                <a:buSzPct val="130000"/>
                <a:buChar char="•"/>
                <a:defRPr sz="2000" i="0"/>
              </a:pPr>
              <a:r>
                <a:rPr dirty="0"/>
                <a:t>Associate medical director and associate research director at the Bleeding &amp; Clotting Disorders Institute (BCDI) </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Assistant professor of </a:t>
              </a:r>
              <a:r>
                <a:rPr b="1" dirty="0">
                  <a:solidFill>
                    <a:srgbClr val="7E2519"/>
                  </a:solidFill>
                </a:rPr>
                <a:t>Paediatrics</a:t>
              </a:r>
              <a:r>
                <a:rPr dirty="0"/>
                <a:t> and Medicine at the University of Illinois College of Medicine at Peoria in Peoria, IL</a:t>
              </a:r>
            </a:p>
            <a:p>
              <a:pPr marL="406400" indent="-406400" algn="l">
                <a:lnSpc>
                  <a:spcPts val="2500"/>
                </a:lnSpc>
                <a:buClr>
                  <a:srgbClr val="B46C69"/>
                </a:buClr>
                <a:buSzPct val="130000"/>
                <a:buChar char="•"/>
                <a:defRPr sz="2000" i="0"/>
              </a:pPr>
              <a:r>
                <a:rPr dirty="0"/>
                <a:t>Haematologist with BCDI</a:t>
              </a:r>
            </a:p>
          </p:txBody>
        </p:sp>
        <p:sp>
          <p:nvSpPr>
            <p:cNvPr id="217" name="Dr. Jonathan C. Roberts"/>
            <p:cNvSpPr/>
            <p:nvPr/>
          </p:nvSpPr>
          <p:spPr>
            <a:xfrm>
              <a:off x="2487271" y="896286"/>
              <a:ext cx="249291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Jonathan C. Roberts</a:t>
              </a:r>
            </a:p>
          </p:txBody>
        </p:sp>
      </p:grpSp>
      <p:grpSp>
        <p:nvGrpSpPr>
          <p:cNvPr id="223" name="Group"/>
          <p:cNvGrpSpPr/>
          <p:nvPr/>
        </p:nvGrpSpPr>
        <p:grpSpPr>
          <a:xfrm>
            <a:off x="626458" y="2526602"/>
            <a:ext cx="5447675" cy="5130550"/>
            <a:chOff x="0" y="0"/>
            <a:chExt cx="5447673" cy="5130548"/>
          </a:xfrm>
        </p:grpSpPr>
        <p:pic>
          <p:nvPicPr>
            <p:cNvPr id="219" name="Image" descr="Image"/>
            <p:cNvPicPr>
              <a:picLocks noChangeAspect="1"/>
            </p:cNvPicPr>
            <p:nvPr/>
          </p:nvPicPr>
          <p:blipFill>
            <a:blip r:embed="rId6"/>
            <a:stretch>
              <a:fillRect/>
            </a:stretch>
          </p:blipFill>
          <p:spPr>
            <a:xfrm>
              <a:off x="0" y="0"/>
              <a:ext cx="2298496" cy="3372042"/>
            </a:xfrm>
            <a:prstGeom prst="rect">
              <a:avLst/>
            </a:prstGeom>
            <a:ln w="12700" cap="flat">
              <a:noFill/>
              <a:miter lim="400000"/>
            </a:ln>
            <a:effectLst/>
          </p:spPr>
        </p:pic>
        <p:sp>
          <p:nvSpPr>
            <p:cNvPr id="220" name="Dental consultant medically complex patients at Dublin Dental Hospital…"/>
            <p:cNvSpPr txBox="1"/>
            <p:nvPr/>
          </p:nvSpPr>
          <p:spPr>
            <a:xfrm>
              <a:off x="262218" y="2037007"/>
              <a:ext cx="5185456" cy="30935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b="1" dirty="0">
                  <a:solidFill>
                    <a:srgbClr val="7E2519"/>
                  </a:solidFill>
                </a:rPr>
                <a:t>Dental</a:t>
              </a:r>
              <a:r>
                <a:rPr dirty="0"/>
                <a:t> consultant medically complex patients at Dublin Dental Hospital</a:t>
              </a:r>
            </a:p>
            <a:p>
              <a:pPr marL="406400" indent="-406400" algn="l">
                <a:lnSpc>
                  <a:spcPts val="2500"/>
                </a:lnSpc>
                <a:buClr>
                  <a:srgbClr val="B46C69"/>
                </a:buClr>
                <a:buSzPct val="130000"/>
                <a:buChar char="•"/>
                <a:defRPr sz="2000" i="0"/>
              </a:pPr>
              <a:r>
                <a:rPr dirty="0"/>
                <a:t>Director of doctorate programme in special care dentistry, Trinity College Dublin</a:t>
              </a:r>
            </a:p>
            <a:p>
              <a:pPr marL="406400" indent="-406400" algn="l">
                <a:lnSpc>
                  <a:spcPts val="2500"/>
                </a:lnSpc>
                <a:buClr>
                  <a:srgbClr val="B46C69"/>
                </a:buClr>
                <a:buSzPct val="130000"/>
                <a:buChar char="•"/>
                <a:defRPr sz="2000" i="0"/>
              </a:pPr>
              <a:r>
                <a:rPr dirty="0"/>
                <a:t>Former chair of World Federation of Haemophilia Dental Committee </a:t>
              </a:r>
            </a:p>
            <a:p>
              <a:pPr marL="406400" indent="-406400" algn="l">
                <a:lnSpc>
                  <a:spcPts val="2500"/>
                </a:lnSpc>
                <a:buClr>
                  <a:srgbClr val="B46C69"/>
                </a:buClr>
                <a:buSzPct val="130000"/>
                <a:buChar char="•"/>
                <a:defRPr sz="2000" i="0"/>
              </a:pPr>
              <a:r>
                <a:rPr dirty="0"/>
                <a:t>Medical advisory board member of European Haemophilia Consortium (EHC)</a:t>
              </a:r>
            </a:p>
            <a:p>
              <a:pPr marL="406400" indent="-406400" algn="l">
                <a:lnSpc>
                  <a:spcPts val="2500"/>
                </a:lnSpc>
                <a:buClr>
                  <a:srgbClr val="B46C69"/>
                </a:buClr>
                <a:buSzPct val="130000"/>
                <a:buChar char="•"/>
                <a:defRPr sz="2000" i="0"/>
              </a:pPr>
              <a:r>
                <a:rPr dirty="0"/>
                <a:t>President of International Society for Disability and Oral Health </a:t>
              </a:r>
            </a:p>
          </p:txBody>
        </p:sp>
        <p:sp>
          <p:nvSpPr>
            <p:cNvPr id="221" name="Dr. Alison Dougall"/>
            <p:cNvSpPr txBox="1"/>
            <p:nvPr/>
          </p:nvSpPr>
          <p:spPr>
            <a:xfrm>
              <a:off x="1780370" y="1124949"/>
              <a:ext cx="2795323"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457200">
                <a:lnSpc>
                  <a:spcPct val="100000"/>
                </a:lnSpc>
                <a:defRPr sz="2800" b="1" i="0">
                  <a:solidFill>
                    <a:srgbClr val="891B10"/>
                  </a:solidFill>
                </a:defRPr>
              </a:lvl1pPr>
            </a:lstStyle>
            <a:p>
              <a:r>
                <a:rPr dirty="0"/>
                <a:t>Dr. Alison Dougall</a:t>
              </a:r>
            </a:p>
          </p:txBody>
        </p:sp>
        <p:sp>
          <p:nvSpPr>
            <p:cNvPr id="222" name="IRELAND"/>
            <p:cNvSpPr txBox="1"/>
            <p:nvPr/>
          </p:nvSpPr>
          <p:spPr>
            <a:xfrm>
              <a:off x="1836336" y="1565258"/>
              <a:ext cx="945320"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IRELAND</a:t>
              </a:r>
            </a:p>
          </p:txBody>
        </p:sp>
      </p:grpSp>
      <p:grpSp>
        <p:nvGrpSpPr>
          <p:cNvPr id="228" name="Group"/>
          <p:cNvGrpSpPr/>
          <p:nvPr/>
        </p:nvGrpSpPr>
        <p:grpSpPr>
          <a:xfrm>
            <a:off x="6137393" y="6977008"/>
            <a:ext cx="5299550" cy="4711390"/>
            <a:chOff x="0" y="0"/>
            <a:chExt cx="5299548" cy="4711389"/>
          </a:xfrm>
        </p:grpSpPr>
        <p:pic>
          <p:nvPicPr>
            <p:cNvPr id="224" name="Image" descr="Image"/>
            <p:cNvPicPr>
              <a:picLocks noChangeAspect="1"/>
            </p:cNvPicPr>
            <p:nvPr/>
          </p:nvPicPr>
          <p:blipFill>
            <a:blip r:embed="rId7"/>
            <a:stretch>
              <a:fillRect/>
            </a:stretch>
          </p:blipFill>
          <p:spPr>
            <a:xfrm>
              <a:off x="0" y="0"/>
              <a:ext cx="2017506" cy="1990732"/>
            </a:xfrm>
            <a:prstGeom prst="rect">
              <a:avLst/>
            </a:prstGeom>
            <a:ln w="12700" cap="flat">
              <a:noFill/>
              <a:miter lim="400000"/>
            </a:ln>
            <a:effectLst/>
          </p:spPr>
        </p:pic>
        <p:sp>
          <p:nvSpPr>
            <p:cNvPr id="225" name="GERMANY"/>
            <p:cNvSpPr txBox="1"/>
            <p:nvPr/>
          </p:nvSpPr>
          <p:spPr>
            <a:xfrm>
              <a:off x="2146446" y="1467297"/>
              <a:ext cx="1107840"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GERMANY</a:t>
              </a:r>
            </a:p>
          </p:txBody>
        </p:sp>
        <p:sp>
          <p:nvSpPr>
            <p:cNvPr id="226" name="Haematology consultant and health economist…"/>
            <p:cNvSpPr txBox="1"/>
            <p:nvPr/>
          </p:nvSpPr>
          <p:spPr>
            <a:xfrm>
              <a:off x="272015" y="1922647"/>
              <a:ext cx="5027534" cy="27887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b="1" dirty="0">
                  <a:solidFill>
                    <a:srgbClr val="7E2519"/>
                  </a:solidFill>
                </a:rPr>
                <a:t>Haematology</a:t>
              </a:r>
              <a:r>
                <a:rPr b="1" dirty="0"/>
                <a:t> </a:t>
              </a:r>
              <a:r>
                <a:rPr dirty="0"/>
                <a:t>consultant</a:t>
              </a:r>
              <a:r>
                <a:rPr b="1" dirty="0"/>
                <a:t> </a:t>
              </a:r>
              <a:r>
                <a:rPr dirty="0"/>
                <a:t>and health economist</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Director of the IMD Blood Coagulation Centre in Bad Homburg/Frankfurt/Wiesbaden</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Active member of German Society of Haematology and Oncology</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Member of medical advisory board German Alliance for Security of Haemophilia</a:t>
              </a:r>
            </a:p>
          </p:txBody>
        </p:sp>
        <p:sp>
          <p:nvSpPr>
            <p:cNvPr id="227" name="Dr. Med. Rosa Sonja Alesci"/>
            <p:cNvSpPr txBox="1"/>
            <p:nvPr/>
          </p:nvSpPr>
          <p:spPr>
            <a:xfrm>
              <a:off x="2118185" y="590106"/>
              <a:ext cx="2429636" cy="8867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Med. Rosa Sonja Alesci</a:t>
              </a:r>
            </a:p>
          </p:txBody>
        </p:sp>
      </p:grpSp>
      <p:grpSp>
        <p:nvGrpSpPr>
          <p:cNvPr id="233" name="Group"/>
          <p:cNvGrpSpPr/>
          <p:nvPr/>
        </p:nvGrpSpPr>
        <p:grpSpPr>
          <a:xfrm>
            <a:off x="11943328" y="2668842"/>
            <a:ext cx="5580854" cy="3290241"/>
            <a:chOff x="0" y="0"/>
            <a:chExt cx="5580853" cy="3290240"/>
          </a:xfrm>
        </p:grpSpPr>
        <p:pic>
          <p:nvPicPr>
            <p:cNvPr id="229" name="Image" descr="Image"/>
            <p:cNvPicPr>
              <a:picLocks noChangeAspect="1"/>
            </p:cNvPicPr>
            <p:nvPr/>
          </p:nvPicPr>
          <p:blipFill>
            <a:blip r:embed="rId8"/>
            <a:stretch>
              <a:fillRect/>
            </a:stretch>
          </p:blipFill>
          <p:spPr>
            <a:xfrm>
              <a:off x="238512" y="0"/>
              <a:ext cx="1994853" cy="1688099"/>
            </a:xfrm>
            <a:prstGeom prst="rect">
              <a:avLst/>
            </a:prstGeom>
            <a:ln w="12700" cap="flat">
              <a:noFill/>
              <a:miter lim="400000"/>
            </a:ln>
            <a:effectLst/>
          </p:spPr>
        </p:pic>
        <p:sp>
          <p:nvSpPr>
            <p:cNvPr id="230" name="CROATIA"/>
            <p:cNvSpPr/>
            <p:nvPr/>
          </p:nvSpPr>
          <p:spPr>
            <a:xfrm>
              <a:off x="2317153" y="159568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1800"/>
                </a:lnSpc>
                <a:defRPr sz="1800" b="1" i="0">
                  <a:solidFill>
                    <a:srgbClr val="4C4745"/>
                  </a:solidFill>
                </a:defRPr>
              </a:lvl1pPr>
            </a:lstStyle>
            <a:p>
              <a:r>
                <a:rPr dirty="0"/>
                <a:t>CROATIA</a:t>
              </a:r>
            </a:p>
          </p:txBody>
        </p:sp>
        <p:sp>
          <p:nvSpPr>
            <p:cNvPr id="231" name="Head of Haemophilia Centre at the University Hospital Centre Zagreb…"/>
            <p:cNvSpPr/>
            <p:nvPr/>
          </p:nvSpPr>
          <p:spPr>
            <a:xfrm>
              <a:off x="0" y="3290240"/>
              <a:ext cx="55808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dirty="0"/>
                <a:t>Head of</a:t>
              </a:r>
              <a:r>
                <a:rPr b="1" dirty="0"/>
                <a:t> </a:t>
              </a:r>
              <a:r>
                <a:rPr b="1" dirty="0">
                  <a:solidFill>
                    <a:srgbClr val="7E2519"/>
                  </a:solidFill>
                </a:rPr>
                <a:t>Haemophilia</a:t>
              </a:r>
              <a:r>
                <a:rPr b="1" dirty="0"/>
                <a:t> </a:t>
              </a:r>
              <a:r>
                <a:rPr dirty="0"/>
                <a:t>Centre</a:t>
              </a:r>
              <a:r>
                <a:rPr b="1" dirty="0"/>
                <a:t> </a:t>
              </a:r>
              <a:r>
                <a:rPr dirty="0"/>
                <a:t>at the University Hospital Centre Zagreb </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Professor of </a:t>
              </a:r>
              <a:r>
                <a:rPr b="1" dirty="0">
                  <a:solidFill>
                    <a:srgbClr val="7E2519"/>
                  </a:solidFill>
                </a:rPr>
                <a:t>internal medicine</a:t>
              </a:r>
              <a:r>
                <a:rPr b="1" dirty="0"/>
                <a:t> </a:t>
              </a:r>
              <a:r>
                <a:rPr dirty="0"/>
                <a:t>at the School of Medicine of the University of Zagreb, Croatia</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Specialist degrees in internal medicine and haematology</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Executive committee member of the European Association for Haemophilia and Allied Disorders (EAHAD)</a:t>
              </a:r>
            </a:p>
          </p:txBody>
        </p:sp>
        <p:sp>
          <p:nvSpPr>
            <p:cNvPr id="232" name="Prof. Ana Boban"/>
            <p:cNvSpPr/>
            <p:nvPr/>
          </p:nvSpPr>
          <p:spPr>
            <a:xfrm>
              <a:off x="2293059" y="990289"/>
              <a:ext cx="234689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Prof. Ana Boban</a:t>
              </a:r>
            </a:p>
          </p:txBody>
        </p:sp>
      </p:grpSp>
      <p:grpSp>
        <p:nvGrpSpPr>
          <p:cNvPr id="238" name="Group"/>
          <p:cNvGrpSpPr/>
          <p:nvPr/>
        </p:nvGrpSpPr>
        <p:grpSpPr>
          <a:xfrm>
            <a:off x="863955" y="7960585"/>
            <a:ext cx="5195664" cy="3624637"/>
            <a:chOff x="0" y="0"/>
            <a:chExt cx="5195663" cy="3624636"/>
          </a:xfrm>
        </p:grpSpPr>
        <p:pic>
          <p:nvPicPr>
            <p:cNvPr id="234" name="Image" descr="Image"/>
            <p:cNvPicPr>
              <a:picLocks noChangeAspect="1"/>
            </p:cNvPicPr>
            <p:nvPr/>
          </p:nvPicPr>
          <p:blipFill>
            <a:blip r:embed="rId9"/>
            <a:stretch>
              <a:fillRect/>
            </a:stretch>
          </p:blipFill>
          <p:spPr>
            <a:xfrm>
              <a:off x="0" y="0"/>
              <a:ext cx="2087920" cy="1722253"/>
            </a:xfrm>
            <a:prstGeom prst="rect">
              <a:avLst/>
            </a:prstGeom>
            <a:ln w="12700" cap="flat">
              <a:noFill/>
              <a:miter lim="400000"/>
            </a:ln>
            <a:effectLst/>
          </p:spPr>
        </p:pic>
        <p:sp>
          <p:nvSpPr>
            <p:cNvPr id="235" name="UK"/>
            <p:cNvSpPr txBox="1"/>
            <p:nvPr/>
          </p:nvSpPr>
          <p:spPr>
            <a:xfrm>
              <a:off x="2247659" y="1389652"/>
              <a:ext cx="385384" cy="341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ts val="1800"/>
                </a:lnSpc>
                <a:defRPr sz="1800" b="1" i="0">
                  <a:solidFill>
                    <a:srgbClr val="4C4745"/>
                  </a:solidFill>
                </a:defRPr>
              </a:lvl1pPr>
            </a:lstStyle>
            <a:p>
              <a:r>
                <a:rPr dirty="0"/>
                <a:t>UK</a:t>
              </a:r>
            </a:p>
          </p:txBody>
        </p:sp>
        <p:sp>
          <p:nvSpPr>
            <p:cNvPr id="236" name="Consultant Haematologist at the Royal London Hospital, London…"/>
            <p:cNvSpPr txBox="1"/>
            <p:nvPr/>
          </p:nvSpPr>
          <p:spPr>
            <a:xfrm>
              <a:off x="39234" y="1750294"/>
              <a:ext cx="5156430" cy="18743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406400" indent="-406400" algn="l">
                <a:lnSpc>
                  <a:spcPts val="2500"/>
                </a:lnSpc>
                <a:buClr>
                  <a:srgbClr val="B46C69"/>
                </a:buClr>
                <a:buSzPct val="130000"/>
                <a:buChar char="•"/>
                <a:defRPr sz="2000" i="0"/>
              </a:pPr>
              <a:r>
                <a:rPr dirty="0"/>
                <a:t>Consultant </a:t>
              </a:r>
              <a:r>
                <a:rPr b="1" dirty="0">
                  <a:solidFill>
                    <a:srgbClr val="7E2519"/>
                  </a:solidFill>
                </a:rPr>
                <a:t>Haematologist</a:t>
              </a:r>
              <a:r>
                <a:rPr dirty="0"/>
                <a:t> at the Royal London Hospital, London</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Honorary senior lecturer at Queen Mary University of London </a:t>
              </a:r>
              <a:endParaRPr sz="1200" dirty="0">
                <a:latin typeface="Times Roman"/>
                <a:ea typeface="Times Roman"/>
                <a:cs typeface="Times Roman"/>
                <a:sym typeface="Times Roman"/>
              </a:endParaRPr>
            </a:p>
            <a:p>
              <a:pPr marL="406400" indent="-406400" algn="l">
                <a:lnSpc>
                  <a:spcPts val="2500"/>
                </a:lnSpc>
                <a:buClr>
                  <a:srgbClr val="B46C69"/>
                </a:buClr>
                <a:buSzPct val="130000"/>
                <a:buChar char="•"/>
                <a:defRPr sz="2000" i="0"/>
              </a:pPr>
              <a:r>
                <a:rPr dirty="0"/>
                <a:t>National chief investigator for the UK immune thrombocytopenia (ITP) registry</a:t>
              </a:r>
            </a:p>
          </p:txBody>
        </p:sp>
        <p:sp>
          <p:nvSpPr>
            <p:cNvPr id="237" name="Dr. Vickie McDonald"/>
            <p:cNvSpPr txBox="1"/>
            <p:nvPr/>
          </p:nvSpPr>
          <p:spPr>
            <a:xfrm>
              <a:off x="2239276" y="516581"/>
              <a:ext cx="2223203" cy="8867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defTabSz="457200">
                <a:lnSpc>
                  <a:spcPct val="100000"/>
                </a:lnSpc>
                <a:defRPr sz="2800" b="1" i="0">
                  <a:solidFill>
                    <a:srgbClr val="891B10"/>
                  </a:solidFill>
                </a:defRPr>
              </a:lvl1pPr>
            </a:lstStyle>
            <a:p>
              <a:r>
                <a:rPr dirty="0"/>
                <a:t>Dr. Vickie McDonald</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4"/>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4</a:t>
            </a:r>
          </a:p>
        </p:txBody>
      </p:sp>
      <p:sp>
        <p:nvSpPr>
          <p:cNvPr id="241" name="ENT, ear, nose, and throat…"/>
          <p:cNvSpPr txBox="1"/>
          <p:nvPr/>
        </p:nvSpPr>
        <p:spPr>
          <a:xfrm>
            <a:off x="826721" y="12454704"/>
            <a:ext cx="6670146" cy="611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ENT, ear, nose, and throat</a:t>
            </a:r>
            <a:endParaRPr sz="1200" dirty="0">
              <a:solidFill>
                <a:srgbClr val="000000"/>
              </a:solidFill>
              <a:latin typeface="Times Roman"/>
              <a:ea typeface="Times Roman"/>
              <a:cs typeface="Times Roman"/>
              <a:sym typeface="Times Roman"/>
            </a:endParaRPr>
          </a:p>
          <a:p>
            <a:pPr algn="l" defTabSz="825500">
              <a:lnSpc>
                <a:spcPct val="90000"/>
              </a:lnSpc>
              <a:defRPr sz="1800" i="0"/>
            </a:pPr>
            <a:r>
              <a:rPr dirty="0"/>
              <a:t>This slide is based on the clinical experience of the authors</a:t>
            </a:r>
          </a:p>
        </p:txBody>
      </p:sp>
      <p:sp>
        <p:nvSpPr>
          <p:cNvPr id="242" name="When to suspect von Willebrand disease…"/>
          <p:cNvSpPr txBox="1"/>
          <p:nvPr/>
        </p:nvSpPr>
        <p:spPr>
          <a:xfrm>
            <a:off x="825331" y="785009"/>
            <a:ext cx="12667953"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When to suspect von Willebrand disease</a:t>
            </a:r>
          </a:p>
          <a:p>
            <a:pPr algn="l">
              <a:lnSpc>
                <a:spcPts val="6100"/>
              </a:lnSpc>
              <a:defRPr sz="6000" i="0">
                <a:solidFill>
                  <a:srgbClr val="252525"/>
                </a:solidFill>
              </a:defRPr>
            </a:pPr>
            <a:r>
              <a:rPr b="1" dirty="0">
                <a:solidFill>
                  <a:srgbClr val="891B10"/>
                </a:solidFill>
              </a:rPr>
              <a:t>Module 1 summary</a:t>
            </a:r>
          </a:p>
        </p:txBody>
      </p:sp>
      <p:sp>
        <p:nvSpPr>
          <p:cNvPr id="243" name="Module 1 of this micro e-learning programme described how von Willebrand disease is the most common inherited bleeding disorder, occurring in men, women, and children.  Signs and symptoms of von Willebrand disease include:"/>
          <p:cNvSpPr txBox="1"/>
          <p:nvPr/>
        </p:nvSpPr>
        <p:spPr>
          <a:xfrm>
            <a:off x="849068" y="2755421"/>
            <a:ext cx="22259225"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900"/>
              </a:spcBef>
              <a:defRPr i="0"/>
            </a:pPr>
            <a:r>
              <a:rPr dirty="0"/>
              <a:t>Module 1 of this micro e-learning programme described how von Willebrand disease is the most common inherited bleeding disorder, occurring in men, women, and children.  </a:t>
            </a:r>
            <a:r>
              <a:rPr b="1" dirty="0">
                <a:solidFill>
                  <a:srgbClr val="891B10"/>
                </a:solidFill>
              </a:rPr>
              <a:t>Signs and symptoms</a:t>
            </a:r>
            <a:r>
              <a:rPr b="1" dirty="0">
                <a:solidFill>
                  <a:srgbClr val="E32620"/>
                </a:solidFill>
              </a:rPr>
              <a:t> </a:t>
            </a:r>
            <a:r>
              <a:rPr dirty="0"/>
              <a:t>of von Willebrand disease include:</a:t>
            </a:r>
          </a:p>
        </p:txBody>
      </p:sp>
      <p:grpSp>
        <p:nvGrpSpPr>
          <p:cNvPr id="251" name="Group"/>
          <p:cNvGrpSpPr/>
          <p:nvPr/>
        </p:nvGrpSpPr>
        <p:grpSpPr>
          <a:xfrm>
            <a:off x="601992" y="4001219"/>
            <a:ext cx="9846128" cy="3712213"/>
            <a:chOff x="0" y="0"/>
            <a:chExt cx="9846127" cy="3712211"/>
          </a:xfrm>
        </p:grpSpPr>
        <p:sp>
          <p:nvSpPr>
            <p:cNvPr id="244" name="Family history of a bleeding disorder"/>
            <p:cNvSpPr txBox="1"/>
            <p:nvPr/>
          </p:nvSpPr>
          <p:spPr>
            <a:xfrm>
              <a:off x="1217369" y="838060"/>
              <a:ext cx="8628759"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891B10"/>
                  </a:solidFill>
                </a:rPr>
                <a:t>Family history</a:t>
              </a:r>
              <a:r>
                <a:rPr dirty="0"/>
                <a:t> of a bleeding disorder</a:t>
              </a:r>
            </a:p>
          </p:txBody>
        </p:sp>
        <p:sp>
          <p:nvSpPr>
            <p:cNvPr id="245" name="Notable bruising without injury"/>
            <p:cNvSpPr txBox="1"/>
            <p:nvPr/>
          </p:nvSpPr>
          <p:spPr>
            <a:xfrm>
              <a:off x="1217369" y="1866760"/>
              <a:ext cx="8628759"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Notable </a:t>
              </a:r>
              <a:r>
                <a:rPr b="1" dirty="0">
                  <a:solidFill>
                    <a:srgbClr val="891B10"/>
                  </a:solidFill>
                </a:rPr>
                <a:t>bruising</a:t>
              </a:r>
              <a:r>
                <a:rPr dirty="0"/>
                <a:t> without injury</a:t>
              </a:r>
            </a:p>
          </p:txBody>
        </p:sp>
        <p:sp>
          <p:nvSpPr>
            <p:cNvPr id="246" name="Prolonged/excessive bleeding,  even from minor wounds"/>
            <p:cNvSpPr txBox="1"/>
            <p:nvPr/>
          </p:nvSpPr>
          <p:spPr>
            <a:xfrm>
              <a:off x="1217369" y="2743060"/>
              <a:ext cx="8628759" cy="851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891B10"/>
                  </a:solidFill>
                </a:rPr>
                <a:t>Prolonged/excessive bleeding</a:t>
              </a:r>
              <a:r>
                <a:rPr dirty="0"/>
                <a:t>, </a:t>
              </a:r>
              <a:br>
                <a:rPr dirty="0"/>
              </a:br>
              <a:r>
                <a:rPr dirty="0"/>
                <a:t>even from minor wounds</a:t>
              </a:r>
            </a:p>
          </p:txBody>
        </p:sp>
        <p:sp>
          <p:nvSpPr>
            <p:cNvPr id="247" name="General"/>
            <p:cNvSpPr txBox="1"/>
            <p:nvPr/>
          </p:nvSpPr>
          <p:spPr>
            <a:xfrm>
              <a:off x="244907" y="0"/>
              <a:ext cx="1684401"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891B10"/>
                  </a:solidFill>
                </a:defRPr>
              </a:lvl1pPr>
            </a:lstStyle>
            <a:p>
              <a:pPr>
                <a:defRPr b="0"/>
              </a:pPr>
              <a:r>
                <a:rPr b="1" dirty="0"/>
                <a:t>General</a:t>
              </a:r>
            </a:p>
          </p:txBody>
        </p:sp>
        <p:pic>
          <p:nvPicPr>
            <p:cNvPr id="248" name="Image" descr="Image"/>
            <p:cNvPicPr>
              <a:picLocks noChangeAspect="1"/>
            </p:cNvPicPr>
            <p:nvPr/>
          </p:nvPicPr>
          <p:blipFill>
            <a:blip r:embed="rId2"/>
            <a:stretch>
              <a:fillRect/>
            </a:stretch>
          </p:blipFill>
          <p:spPr>
            <a:xfrm>
              <a:off x="0" y="406459"/>
              <a:ext cx="1336015" cy="1318122"/>
            </a:xfrm>
            <a:prstGeom prst="rect">
              <a:avLst/>
            </a:prstGeom>
            <a:ln w="12700" cap="flat">
              <a:noFill/>
              <a:miter lim="400000"/>
            </a:ln>
            <a:effectLst/>
          </p:spPr>
        </p:pic>
        <p:pic>
          <p:nvPicPr>
            <p:cNvPr id="249" name="Image" descr="Image"/>
            <p:cNvPicPr>
              <a:picLocks noChangeAspect="1"/>
            </p:cNvPicPr>
            <p:nvPr/>
          </p:nvPicPr>
          <p:blipFill>
            <a:blip r:embed="rId3"/>
            <a:stretch>
              <a:fillRect/>
            </a:stretch>
          </p:blipFill>
          <p:spPr>
            <a:xfrm>
              <a:off x="7683" y="1443922"/>
              <a:ext cx="1320649" cy="1300595"/>
            </a:xfrm>
            <a:prstGeom prst="rect">
              <a:avLst/>
            </a:prstGeom>
            <a:ln w="12700" cap="flat">
              <a:noFill/>
              <a:miter lim="400000"/>
            </a:ln>
            <a:effectLst/>
          </p:spPr>
        </p:pic>
        <p:pic>
          <p:nvPicPr>
            <p:cNvPr id="250" name="Image" descr="Image"/>
            <p:cNvPicPr>
              <a:picLocks noChangeAspect="1"/>
            </p:cNvPicPr>
            <p:nvPr/>
          </p:nvPicPr>
          <p:blipFill>
            <a:blip r:embed="rId4"/>
            <a:stretch>
              <a:fillRect/>
            </a:stretch>
          </p:blipFill>
          <p:spPr>
            <a:xfrm>
              <a:off x="101641" y="2625296"/>
              <a:ext cx="1132732" cy="1086916"/>
            </a:xfrm>
            <a:prstGeom prst="rect">
              <a:avLst/>
            </a:prstGeom>
            <a:ln w="12700" cap="flat">
              <a:noFill/>
              <a:miter lim="400000"/>
            </a:ln>
            <a:effectLst/>
          </p:spPr>
        </p:pic>
      </p:grpSp>
      <p:grpSp>
        <p:nvGrpSpPr>
          <p:cNvPr id="259" name="Group"/>
          <p:cNvGrpSpPr/>
          <p:nvPr/>
        </p:nvGrpSpPr>
        <p:grpSpPr>
          <a:xfrm>
            <a:off x="699327" y="7932497"/>
            <a:ext cx="9748793" cy="4303142"/>
            <a:chOff x="0" y="0"/>
            <a:chExt cx="9748792" cy="4303140"/>
          </a:xfrm>
        </p:grpSpPr>
        <p:sp>
          <p:nvSpPr>
            <p:cNvPr id="252" name="Prolonged bleeding following  invasive dental procedures"/>
            <p:cNvSpPr txBox="1"/>
            <p:nvPr/>
          </p:nvSpPr>
          <p:spPr>
            <a:xfrm>
              <a:off x="1120034" y="904452"/>
              <a:ext cx="8628759"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Prolonged bleeding following </a:t>
              </a:r>
              <a:br>
                <a:rPr dirty="0"/>
              </a:br>
              <a:r>
                <a:rPr dirty="0"/>
                <a:t>invasive </a:t>
              </a:r>
              <a:r>
                <a:rPr b="1" dirty="0">
                  <a:solidFill>
                    <a:srgbClr val="6694C2"/>
                  </a:solidFill>
                </a:rPr>
                <a:t>dental procedures</a:t>
              </a:r>
            </a:p>
          </p:txBody>
        </p:sp>
        <p:sp>
          <p:nvSpPr>
            <p:cNvPr id="253" name="Prolonged bleeding from the gums following deep cleaning"/>
            <p:cNvSpPr txBox="1"/>
            <p:nvPr/>
          </p:nvSpPr>
          <p:spPr>
            <a:xfrm>
              <a:off x="1120034" y="2075121"/>
              <a:ext cx="5542312"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Prolonged </a:t>
              </a:r>
              <a:r>
                <a:rPr b="1" dirty="0">
                  <a:solidFill>
                    <a:srgbClr val="6694C2"/>
                  </a:solidFill>
                </a:rPr>
                <a:t>bleeding from the gums</a:t>
              </a:r>
              <a:r>
                <a:rPr dirty="0"/>
                <a:t> following deep cleaning </a:t>
              </a:r>
            </a:p>
          </p:txBody>
        </p:sp>
        <p:sp>
          <p:nvSpPr>
            <p:cNvPr id="254" name="Recurrent ulcers and pallor of the mucosa associated with anaemia"/>
            <p:cNvSpPr txBox="1"/>
            <p:nvPr/>
          </p:nvSpPr>
          <p:spPr>
            <a:xfrm>
              <a:off x="1120034" y="3329621"/>
              <a:ext cx="5202339" cy="851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6694C2"/>
                  </a:solidFill>
                </a:rPr>
                <a:t>Recurrent ulcers and pallor</a:t>
              </a:r>
              <a:r>
                <a:rPr dirty="0"/>
                <a:t> of the mucosa associated with anaemia</a:t>
              </a:r>
            </a:p>
          </p:txBody>
        </p:sp>
        <p:sp>
          <p:nvSpPr>
            <p:cNvPr id="255" name="Dental"/>
            <p:cNvSpPr txBox="1"/>
            <p:nvPr/>
          </p:nvSpPr>
          <p:spPr>
            <a:xfrm>
              <a:off x="160272" y="0"/>
              <a:ext cx="1435325" cy="5919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6694C2"/>
                  </a:solidFill>
                </a:defRPr>
              </a:lvl1pPr>
            </a:lstStyle>
            <a:p>
              <a:pPr>
                <a:defRPr b="0"/>
              </a:pPr>
              <a:r>
                <a:rPr b="1" dirty="0"/>
                <a:t>Dental</a:t>
              </a:r>
            </a:p>
          </p:txBody>
        </p:sp>
        <p:pic>
          <p:nvPicPr>
            <p:cNvPr id="256" name="Image" descr="Image"/>
            <p:cNvPicPr>
              <a:picLocks noChangeAspect="1"/>
            </p:cNvPicPr>
            <p:nvPr/>
          </p:nvPicPr>
          <p:blipFill>
            <a:blip r:embed="rId5"/>
            <a:stretch>
              <a:fillRect/>
            </a:stretch>
          </p:blipFill>
          <p:spPr>
            <a:xfrm>
              <a:off x="0" y="743923"/>
              <a:ext cx="1115946" cy="1095418"/>
            </a:xfrm>
            <a:prstGeom prst="rect">
              <a:avLst/>
            </a:prstGeom>
            <a:ln w="12700" cap="flat">
              <a:noFill/>
              <a:miter lim="400000"/>
            </a:ln>
            <a:effectLst/>
          </p:spPr>
        </p:pic>
        <p:pic>
          <p:nvPicPr>
            <p:cNvPr id="257" name="Image" descr="Image"/>
            <p:cNvPicPr>
              <a:picLocks noChangeAspect="1"/>
            </p:cNvPicPr>
            <p:nvPr/>
          </p:nvPicPr>
          <p:blipFill>
            <a:blip r:embed="rId5"/>
            <a:stretch>
              <a:fillRect/>
            </a:stretch>
          </p:blipFill>
          <p:spPr>
            <a:xfrm>
              <a:off x="0" y="1963123"/>
              <a:ext cx="1115946" cy="1095418"/>
            </a:xfrm>
            <a:prstGeom prst="rect">
              <a:avLst/>
            </a:prstGeom>
            <a:ln w="12700" cap="flat">
              <a:noFill/>
              <a:miter lim="400000"/>
            </a:ln>
            <a:effectLst/>
          </p:spPr>
        </p:pic>
        <p:pic>
          <p:nvPicPr>
            <p:cNvPr id="258" name="Image" descr="Image"/>
            <p:cNvPicPr>
              <a:picLocks noChangeAspect="1"/>
            </p:cNvPicPr>
            <p:nvPr/>
          </p:nvPicPr>
          <p:blipFill>
            <a:blip r:embed="rId5"/>
            <a:stretch>
              <a:fillRect/>
            </a:stretch>
          </p:blipFill>
          <p:spPr>
            <a:xfrm>
              <a:off x="0" y="3207723"/>
              <a:ext cx="1115946" cy="1095418"/>
            </a:xfrm>
            <a:prstGeom prst="rect">
              <a:avLst/>
            </a:prstGeom>
            <a:ln w="12700" cap="flat">
              <a:noFill/>
              <a:miter lim="400000"/>
            </a:ln>
            <a:effectLst/>
          </p:spPr>
        </p:pic>
      </p:grpSp>
      <p:grpSp>
        <p:nvGrpSpPr>
          <p:cNvPr id="269" name="Group"/>
          <p:cNvGrpSpPr/>
          <p:nvPr/>
        </p:nvGrpSpPr>
        <p:grpSpPr>
          <a:xfrm>
            <a:off x="7629614" y="4001219"/>
            <a:ext cx="9828906" cy="4821650"/>
            <a:chOff x="0" y="0"/>
            <a:chExt cx="9828905" cy="4821649"/>
          </a:xfrm>
        </p:grpSpPr>
        <p:sp>
          <p:nvSpPr>
            <p:cNvPr id="260" name="Paediatric"/>
            <p:cNvSpPr/>
            <p:nvPr/>
          </p:nvSpPr>
          <p:spPr>
            <a:xfrm>
              <a:off x="227686"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E95A87"/>
                  </a:solidFill>
                </a:defRPr>
              </a:lvl1pPr>
            </a:lstStyle>
            <a:p>
              <a:pPr>
                <a:defRPr b="0"/>
              </a:pPr>
              <a:r>
                <a:rPr b="1" dirty="0"/>
                <a:t>Paediatric</a:t>
              </a:r>
            </a:p>
          </p:txBody>
        </p:sp>
        <p:sp>
          <p:nvSpPr>
            <p:cNvPr id="261" name="Nosebleeds"/>
            <p:cNvSpPr/>
            <p:nvPr/>
          </p:nvSpPr>
          <p:spPr>
            <a:xfrm>
              <a:off x="1200147" y="886720"/>
              <a:ext cx="8628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defRPr sz="2800" b="1" i="0">
                  <a:solidFill>
                    <a:srgbClr val="E95A87"/>
                  </a:solidFill>
                </a:defRPr>
              </a:lvl1pPr>
            </a:lstStyle>
            <a:p>
              <a:r>
                <a:rPr dirty="0"/>
                <a:t>Nosebleeds</a:t>
              </a:r>
            </a:p>
          </p:txBody>
        </p:sp>
        <p:sp>
          <p:nvSpPr>
            <p:cNvPr id="262" name="Bleeding during teething in small children"/>
            <p:cNvSpPr/>
            <p:nvPr/>
          </p:nvSpPr>
          <p:spPr>
            <a:xfrm>
              <a:off x="1200147" y="1739760"/>
              <a:ext cx="439881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Bleeding </a:t>
              </a:r>
              <a:r>
                <a:rPr b="1" dirty="0">
                  <a:solidFill>
                    <a:srgbClr val="E95A87"/>
                  </a:solidFill>
                </a:rPr>
                <a:t>during teething</a:t>
              </a:r>
              <a:r>
                <a:rPr dirty="0"/>
                <a:t> in small children</a:t>
              </a:r>
            </a:p>
          </p:txBody>
        </p:sp>
        <p:sp>
          <p:nvSpPr>
            <p:cNvPr id="263" name="Notable bruising without injury"/>
            <p:cNvSpPr/>
            <p:nvPr/>
          </p:nvSpPr>
          <p:spPr>
            <a:xfrm>
              <a:off x="1200147" y="3018266"/>
              <a:ext cx="8628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Notable </a:t>
              </a:r>
              <a:r>
                <a:rPr b="1" dirty="0">
                  <a:solidFill>
                    <a:srgbClr val="E95A87"/>
                  </a:solidFill>
                </a:rPr>
                <a:t>bruising without injury</a:t>
              </a:r>
            </a:p>
          </p:txBody>
        </p:sp>
        <p:sp>
          <p:nvSpPr>
            <p:cNvPr id="264" name="Excessive bleeding from minor wounds"/>
            <p:cNvSpPr/>
            <p:nvPr/>
          </p:nvSpPr>
          <p:spPr>
            <a:xfrm>
              <a:off x="1200147" y="3929507"/>
              <a:ext cx="348888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E95A87"/>
                  </a:solidFill>
                </a:rPr>
                <a:t>Excessive bleeding</a:t>
              </a:r>
              <a:r>
                <a:rPr dirty="0"/>
                <a:t> from minor wounds</a:t>
              </a:r>
            </a:p>
          </p:txBody>
        </p:sp>
        <p:pic>
          <p:nvPicPr>
            <p:cNvPr id="265" name="Image" descr="Image"/>
            <p:cNvPicPr>
              <a:picLocks noChangeAspect="1"/>
            </p:cNvPicPr>
            <p:nvPr/>
          </p:nvPicPr>
          <p:blipFill>
            <a:blip r:embed="rId6"/>
            <a:stretch>
              <a:fillRect/>
            </a:stretch>
          </p:blipFill>
          <p:spPr>
            <a:xfrm>
              <a:off x="95561" y="632869"/>
              <a:ext cx="1085050" cy="1040612"/>
            </a:xfrm>
            <a:prstGeom prst="rect">
              <a:avLst/>
            </a:prstGeom>
            <a:ln w="12700" cap="flat">
              <a:noFill/>
              <a:miter lim="400000"/>
            </a:ln>
            <a:effectLst/>
          </p:spPr>
        </p:pic>
        <p:pic>
          <p:nvPicPr>
            <p:cNvPr id="266" name="Image" descr="Image"/>
            <p:cNvPicPr>
              <a:picLocks noChangeAspect="1"/>
            </p:cNvPicPr>
            <p:nvPr/>
          </p:nvPicPr>
          <p:blipFill>
            <a:blip r:embed="rId7"/>
            <a:stretch>
              <a:fillRect/>
            </a:stretch>
          </p:blipFill>
          <p:spPr>
            <a:xfrm>
              <a:off x="89709" y="1632646"/>
              <a:ext cx="1106291" cy="1085940"/>
            </a:xfrm>
            <a:prstGeom prst="rect">
              <a:avLst/>
            </a:prstGeom>
            <a:ln w="12700" cap="flat">
              <a:noFill/>
              <a:miter lim="400000"/>
            </a:ln>
            <a:effectLst/>
          </p:spPr>
        </p:pic>
        <p:pic>
          <p:nvPicPr>
            <p:cNvPr id="267" name="Image" descr="Image"/>
            <p:cNvPicPr>
              <a:picLocks noChangeAspect="1"/>
            </p:cNvPicPr>
            <p:nvPr/>
          </p:nvPicPr>
          <p:blipFill>
            <a:blip r:embed="rId8"/>
            <a:stretch>
              <a:fillRect/>
            </a:stretch>
          </p:blipFill>
          <p:spPr>
            <a:xfrm>
              <a:off x="0" y="2619231"/>
              <a:ext cx="1276173" cy="1256792"/>
            </a:xfrm>
            <a:prstGeom prst="rect">
              <a:avLst/>
            </a:prstGeom>
            <a:ln w="12700" cap="flat">
              <a:noFill/>
              <a:miter lim="400000"/>
            </a:ln>
            <a:effectLst/>
          </p:spPr>
        </p:pic>
        <p:pic>
          <p:nvPicPr>
            <p:cNvPr id="268" name="Image" descr="Image"/>
            <p:cNvPicPr>
              <a:picLocks noChangeAspect="1"/>
            </p:cNvPicPr>
            <p:nvPr/>
          </p:nvPicPr>
          <p:blipFill>
            <a:blip r:embed="rId9"/>
            <a:stretch>
              <a:fillRect/>
            </a:stretch>
          </p:blipFill>
          <p:spPr>
            <a:xfrm>
              <a:off x="90794" y="3771339"/>
              <a:ext cx="1094583" cy="1050311"/>
            </a:xfrm>
            <a:prstGeom prst="rect">
              <a:avLst/>
            </a:prstGeom>
            <a:ln w="12700" cap="flat">
              <a:noFill/>
              <a:miter lim="400000"/>
            </a:ln>
            <a:effectLst/>
          </p:spPr>
        </p:pic>
      </p:grpSp>
      <p:grpSp>
        <p:nvGrpSpPr>
          <p:cNvPr id="275" name="Group"/>
          <p:cNvGrpSpPr/>
          <p:nvPr/>
        </p:nvGrpSpPr>
        <p:grpSpPr>
          <a:xfrm>
            <a:off x="7722530" y="9106720"/>
            <a:ext cx="6585299" cy="2767428"/>
            <a:chOff x="0" y="0"/>
            <a:chExt cx="6585297" cy="2767426"/>
          </a:xfrm>
        </p:grpSpPr>
        <p:sp>
          <p:nvSpPr>
            <p:cNvPr id="270" name="Nosebleeds"/>
            <p:cNvSpPr/>
            <p:nvPr/>
          </p:nvSpPr>
          <p:spPr>
            <a:xfrm>
              <a:off x="1132630" y="822479"/>
              <a:ext cx="475774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defRPr sz="2800" b="1" i="0">
                  <a:solidFill>
                    <a:srgbClr val="E1C127"/>
                  </a:solidFill>
                </a:defRPr>
              </a:lvl1pPr>
            </a:lstStyle>
            <a:p>
              <a:r>
                <a:rPr dirty="0"/>
                <a:t>Nosebleeds</a:t>
              </a:r>
            </a:p>
          </p:txBody>
        </p:sp>
        <p:sp>
          <p:nvSpPr>
            <p:cNvPr id="271" name="Severe (potentially life-threatening)  bleeding after tonsillectomy/ adenoidectomy"/>
            <p:cNvSpPr/>
            <p:nvPr/>
          </p:nvSpPr>
          <p:spPr>
            <a:xfrm>
              <a:off x="1132630" y="1638142"/>
              <a:ext cx="54526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Severe (potentially life-threatening) </a:t>
              </a:r>
              <a:br>
                <a:rPr dirty="0"/>
              </a:br>
              <a:r>
                <a:rPr dirty="0"/>
                <a:t>bleeding after </a:t>
              </a:r>
              <a:r>
                <a:rPr b="1" dirty="0">
                  <a:solidFill>
                    <a:srgbClr val="E1C127"/>
                  </a:solidFill>
                </a:rPr>
                <a:t>tonsillectomy/ adenoidectomy</a:t>
              </a:r>
            </a:p>
          </p:txBody>
        </p:sp>
        <p:sp>
          <p:nvSpPr>
            <p:cNvPr id="272" name="ENT"/>
            <p:cNvSpPr/>
            <p:nvPr/>
          </p:nvSpPr>
          <p:spPr>
            <a:xfrm>
              <a:off x="160169"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E1C127"/>
                  </a:solidFill>
                </a:defRPr>
              </a:lvl1pPr>
            </a:lstStyle>
            <a:p>
              <a:pPr>
                <a:defRPr b="0"/>
              </a:pPr>
              <a:r>
                <a:rPr b="1" dirty="0"/>
                <a:t>ENT</a:t>
              </a:r>
            </a:p>
          </p:txBody>
        </p:sp>
        <p:pic>
          <p:nvPicPr>
            <p:cNvPr id="273" name="Image" descr="Image"/>
            <p:cNvPicPr>
              <a:picLocks noChangeAspect="1"/>
            </p:cNvPicPr>
            <p:nvPr/>
          </p:nvPicPr>
          <p:blipFill>
            <a:blip r:embed="rId10"/>
            <a:stretch>
              <a:fillRect/>
            </a:stretch>
          </p:blipFill>
          <p:spPr>
            <a:xfrm>
              <a:off x="0" y="590355"/>
              <a:ext cx="1085049" cy="1040612"/>
            </a:xfrm>
            <a:prstGeom prst="rect">
              <a:avLst/>
            </a:prstGeom>
            <a:ln w="12700" cap="flat">
              <a:noFill/>
              <a:miter lim="400000"/>
            </a:ln>
            <a:effectLst/>
          </p:spPr>
        </p:pic>
        <p:pic>
          <p:nvPicPr>
            <p:cNvPr id="274" name="Image" descr="Image"/>
            <p:cNvPicPr>
              <a:picLocks noChangeAspect="1"/>
            </p:cNvPicPr>
            <p:nvPr/>
          </p:nvPicPr>
          <p:blipFill>
            <a:blip r:embed="rId11"/>
            <a:stretch>
              <a:fillRect/>
            </a:stretch>
          </p:blipFill>
          <p:spPr>
            <a:xfrm>
              <a:off x="4203" y="1680511"/>
              <a:ext cx="1132732" cy="1086916"/>
            </a:xfrm>
            <a:prstGeom prst="rect">
              <a:avLst/>
            </a:prstGeom>
            <a:ln w="12700" cap="flat">
              <a:noFill/>
              <a:miter lim="400000"/>
            </a:ln>
            <a:effectLst/>
          </p:spPr>
        </p:pic>
      </p:grpSp>
      <p:grpSp>
        <p:nvGrpSpPr>
          <p:cNvPr id="283" name="Group"/>
          <p:cNvGrpSpPr/>
          <p:nvPr/>
        </p:nvGrpSpPr>
        <p:grpSpPr>
          <a:xfrm>
            <a:off x="14797972" y="4001219"/>
            <a:ext cx="8488707" cy="3945492"/>
            <a:chOff x="0" y="0"/>
            <a:chExt cx="8488705" cy="3945491"/>
          </a:xfrm>
        </p:grpSpPr>
        <p:sp>
          <p:nvSpPr>
            <p:cNvPr id="276" name="Heavy menstrual bleeding, especially since menarche"/>
            <p:cNvSpPr/>
            <p:nvPr/>
          </p:nvSpPr>
          <p:spPr>
            <a:xfrm>
              <a:off x="1118389" y="899420"/>
              <a:ext cx="57168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Heavy </a:t>
              </a:r>
              <a:r>
                <a:rPr b="1" dirty="0">
                  <a:solidFill>
                    <a:srgbClr val="EE8422"/>
                  </a:solidFill>
                </a:rPr>
                <a:t>menstrual bleeding</a:t>
              </a:r>
              <a:r>
                <a:rPr dirty="0"/>
                <a:t>, especially since menarche</a:t>
              </a:r>
            </a:p>
          </p:txBody>
        </p:sp>
        <p:sp>
          <p:nvSpPr>
            <p:cNvPr id="277" name="Bleeding during ovulation"/>
            <p:cNvSpPr/>
            <p:nvPr/>
          </p:nvSpPr>
          <p:spPr>
            <a:xfrm>
              <a:off x="1118389" y="2072158"/>
              <a:ext cx="57168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Bleeding during </a:t>
              </a:r>
              <a:r>
                <a:rPr b="1" dirty="0">
                  <a:solidFill>
                    <a:srgbClr val="EE8422"/>
                  </a:solidFill>
                </a:rPr>
                <a:t>ovulation</a:t>
              </a:r>
            </a:p>
          </p:txBody>
        </p:sp>
        <p:sp>
          <p:nvSpPr>
            <p:cNvPr id="278" name="Primary and late post-partum haemorrhage"/>
            <p:cNvSpPr/>
            <p:nvPr/>
          </p:nvSpPr>
          <p:spPr>
            <a:xfrm>
              <a:off x="1118389" y="3159539"/>
              <a:ext cx="73703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Primary and late </a:t>
              </a:r>
              <a:r>
                <a:rPr b="1" dirty="0">
                  <a:solidFill>
                    <a:srgbClr val="EE8422"/>
                  </a:solidFill>
                </a:rPr>
                <a:t>post-partum haemorrhage</a:t>
              </a:r>
            </a:p>
          </p:txBody>
        </p:sp>
        <p:sp>
          <p:nvSpPr>
            <p:cNvPr id="279" name="Gynaecological"/>
            <p:cNvSpPr/>
            <p:nvPr/>
          </p:nvSpPr>
          <p:spPr>
            <a:xfrm>
              <a:off x="158627"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EE8422"/>
                  </a:solidFill>
                </a:defRPr>
              </a:lvl1pPr>
            </a:lstStyle>
            <a:p>
              <a:pPr>
                <a:defRPr b="0"/>
              </a:pPr>
              <a:r>
                <a:rPr b="1" dirty="0"/>
                <a:t>Gynaecological</a:t>
              </a:r>
            </a:p>
          </p:txBody>
        </p:sp>
        <p:pic>
          <p:nvPicPr>
            <p:cNvPr id="280" name="Image" descr="Image"/>
            <p:cNvPicPr>
              <a:picLocks noChangeAspect="1"/>
            </p:cNvPicPr>
            <p:nvPr/>
          </p:nvPicPr>
          <p:blipFill>
            <a:blip r:embed="rId12"/>
            <a:stretch>
              <a:fillRect/>
            </a:stretch>
          </p:blipFill>
          <p:spPr>
            <a:xfrm>
              <a:off x="0" y="727814"/>
              <a:ext cx="1239654" cy="1194599"/>
            </a:xfrm>
            <a:prstGeom prst="rect">
              <a:avLst/>
            </a:prstGeom>
            <a:ln w="12700" cap="flat">
              <a:noFill/>
              <a:miter lim="400000"/>
            </a:ln>
            <a:effectLst/>
          </p:spPr>
        </p:pic>
        <p:pic>
          <p:nvPicPr>
            <p:cNvPr id="281" name="Image" descr="Image"/>
            <p:cNvPicPr>
              <a:picLocks noChangeAspect="1"/>
            </p:cNvPicPr>
            <p:nvPr/>
          </p:nvPicPr>
          <p:blipFill>
            <a:blip r:embed="rId13"/>
            <a:stretch>
              <a:fillRect/>
            </a:stretch>
          </p:blipFill>
          <p:spPr>
            <a:xfrm>
              <a:off x="0" y="1787237"/>
              <a:ext cx="1239654" cy="1194599"/>
            </a:xfrm>
            <a:prstGeom prst="rect">
              <a:avLst/>
            </a:prstGeom>
            <a:ln w="12700" cap="flat">
              <a:noFill/>
              <a:miter lim="400000"/>
            </a:ln>
            <a:effectLst/>
          </p:spPr>
        </p:pic>
        <p:pic>
          <p:nvPicPr>
            <p:cNvPr id="282" name="Image" descr="Image"/>
            <p:cNvPicPr>
              <a:picLocks noChangeAspect="1"/>
            </p:cNvPicPr>
            <p:nvPr/>
          </p:nvPicPr>
          <p:blipFill>
            <a:blip r:embed="rId14"/>
            <a:stretch>
              <a:fillRect/>
            </a:stretch>
          </p:blipFill>
          <p:spPr>
            <a:xfrm>
              <a:off x="10534" y="2828504"/>
              <a:ext cx="1116987" cy="1116988"/>
            </a:xfrm>
            <a:prstGeom prst="rect">
              <a:avLst/>
            </a:prstGeom>
            <a:ln w="12700" cap="flat">
              <a:noFill/>
              <a:miter lim="400000"/>
            </a:ln>
            <a:effectLst/>
          </p:spPr>
        </p:pic>
      </p:grpSp>
      <p:grpSp>
        <p:nvGrpSpPr>
          <p:cNvPr id="289" name="Group"/>
          <p:cNvGrpSpPr/>
          <p:nvPr/>
        </p:nvGrpSpPr>
        <p:grpSpPr>
          <a:xfrm>
            <a:off x="14693303" y="8006461"/>
            <a:ext cx="7413417" cy="2849416"/>
            <a:chOff x="0" y="0"/>
            <a:chExt cx="7413416" cy="2849415"/>
          </a:xfrm>
        </p:grpSpPr>
        <p:sp>
          <p:nvSpPr>
            <p:cNvPr id="284" name="Joint pain and/or bleeds"/>
            <p:cNvSpPr/>
            <p:nvPr/>
          </p:nvSpPr>
          <p:spPr>
            <a:xfrm>
              <a:off x="1223058" y="856578"/>
              <a:ext cx="61903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15A200"/>
                  </a:solidFill>
                </a:rPr>
                <a:t>Joint pain</a:t>
              </a:r>
              <a:r>
                <a:rPr dirty="0"/>
                <a:t> and/or bleeds</a:t>
              </a:r>
            </a:p>
          </p:txBody>
        </p:sp>
        <p:sp>
          <p:nvSpPr>
            <p:cNvPr id="285" name="Prolonged and/or severe bleeding after minor or major surgery"/>
            <p:cNvSpPr/>
            <p:nvPr/>
          </p:nvSpPr>
          <p:spPr>
            <a:xfrm>
              <a:off x="1223058" y="1729013"/>
              <a:ext cx="61903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dirty="0"/>
                <a:t>Prolonged and/or severe bleeding after </a:t>
              </a:r>
              <a:r>
                <a:rPr b="1" dirty="0">
                  <a:solidFill>
                    <a:srgbClr val="15A200"/>
                  </a:solidFill>
                </a:rPr>
                <a:t>minor or major surgery</a:t>
              </a:r>
            </a:p>
          </p:txBody>
        </p:sp>
        <p:sp>
          <p:nvSpPr>
            <p:cNvPr id="286" name="Surgical"/>
            <p:cNvSpPr/>
            <p:nvPr/>
          </p:nvSpPr>
          <p:spPr>
            <a:xfrm>
              <a:off x="263297"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15A200"/>
                  </a:solidFill>
                </a:defRPr>
              </a:lvl1pPr>
            </a:lstStyle>
            <a:p>
              <a:pPr>
                <a:defRPr b="0"/>
              </a:pPr>
              <a:r>
                <a:rPr b="1" dirty="0"/>
                <a:t>Surgical</a:t>
              </a:r>
            </a:p>
          </p:txBody>
        </p:sp>
        <p:pic>
          <p:nvPicPr>
            <p:cNvPr id="287" name="Image" descr="Image"/>
            <p:cNvPicPr>
              <a:picLocks noChangeAspect="1"/>
            </p:cNvPicPr>
            <p:nvPr/>
          </p:nvPicPr>
          <p:blipFill>
            <a:blip r:embed="rId15"/>
            <a:stretch>
              <a:fillRect/>
            </a:stretch>
          </p:blipFill>
          <p:spPr>
            <a:xfrm>
              <a:off x="115112" y="601757"/>
              <a:ext cx="1142569" cy="1095311"/>
            </a:xfrm>
            <a:prstGeom prst="rect">
              <a:avLst/>
            </a:prstGeom>
            <a:ln w="12700" cap="flat">
              <a:noFill/>
              <a:miter lim="400000"/>
            </a:ln>
            <a:effectLst/>
          </p:spPr>
        </p:pic>
        <p:pic>
          <p:nvPicPr>
            <p:cNvPr id="288" name="Image" descr="Image"/>
            <p:cNvPicPr>
              <a:picLocks noChangeAspect="1"/>
            </p:cNvPicPr>
            <p:nvPr/>
          </p:nvPicPr>
          <p:blipFill>
            <a:blip r:embed="rId16"/>
            <a:stretch>
              <a:fillRect/>
            </a:stretch>
          </p:blipFill>
          <p:spPr>
            <a:xfrm>
              <a:off x="0" y="1459996"/>
              <a:ext cx="1372794" cy="1389420"/>
            </a:xfrm>
            <a:prstGeom prst="rect">
              <a:avLst/>
            </a:prstGeom>
            <a:ln w="12700" cap="flat">
              <a:noFill/>
              <a:miter lim="400000"/>
            </a:ln>
            <a:effectLst/>
          </p:spPr>
        </p:pic>
      </p:grpSp>
      <p:grpSp>
        <p:nvGrpSpPr>
          <p:cNvPr id="293" name="Group"/>
          <p:cNvGrpSpPr/>
          <p:nvPr/>
        </p:nvGrpSpPr>
        <p:grpSpPr>
          <a:xfrm>
            <a:off x="14654300" y="10915627"/>
            <a:ext cx="8162578" cy="1878410"/>
            <a:chOff x="0" y="0"/>
            <a:chExt cx="8162576" cy="1878408"/>
          </a:xfrm>
        </p:grpSpPr>
        <p:sp>
          <p:nvSpPr>
            <p:cNvPr id="290" name="Bleeding of gastrointestinal tract with or without an obvious anatomic lesion in adults"/>
            <p:cNvSpPr/>
            <p:nvPr/>
          </p:nvSpPr>
          <p:spPr>
            <a:xfrm>
              <a:off x="1262060" y="818662"/>
              <a:ext cx="69005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defRPr sz="2800" i="0"/>
              </a:pPr>
              <a:r>
                <a:rPr b="1" dirty="0">
                  <a:solidFill>
                    <a:srgbClr val="5C5BA5"/>
                  </a:solidFill>
                </a:rPr>
                <a:t>Bleeding of gastrointestinal tract</a:t>
              </a:r>
              <a:r>
                <a:rPr dirty="0"/>
                <a:t> with or without an obvious anatomic lesion in adults</a:t>
              </a:r>
            </a:p>
          </p:txBody>
        </p:sp>
        <p:sp>
          <p:nvSpPr>
            <p:cNvPr id="291" name="Gastrointestinal"/>
            <p:cNvSpPr/>
            <p:nvPr/>
          </p:nvSpPr>
          <p:spPr>
            <a:xfrm>
              <a:off x="302299"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lnSpc>
                  <a:spcPct val="90000"/>
                </a:lnSpc>
                <a:defRPr sz="3800" b="1" i="0">
                  <a:solidFill>
                    <a:srgbClr val="5C5BA5"/>
                  </a:solidFill>
                </a:defRPr>
              </a:lvl1pPr>
            </a:lstStyle>
            <a:p>
              <a:pPr>
                <a:defRPr b="0"/>
              </a:pPr>
              <a:r>
                <a:rPr b="1" dirty="0"/>
                <a:t>Gastrointestinal</a:t>
              </a:r>
            </a:p>
          </p:txBody>
        </p:sp>
        <p:pic>
          <p:nvPicPr>
            <p:cNvPr id="292" name="Image" descr="Image"/>
            <p:cNvPicPr>
              <a:picLocks noChangeAspect="1"/>
            </p:cNvPicPr>
            <p:nvPr/>
          </p:nvPicPr>
          <p:blipFill>
            <a:blip r:embed="rId17"/>
            <a:stretch>
              <a:fillRect/>
            </a:stretch>
          </p:blipFill>
          <p:spPr>
            <a:xfrm>
              <a:off x="0" y="402211"/>
              <a:ext cx="1476198" cy="1476198"/>
            </a:xfrm>
            <a:prstGeom prst="rect">
              <a:avLst/>
            </a:prstGeom>
            <a:ln w="12700" cap="flat">
              <a:noFill/>
              <a:miter lim="400000"/>
            </a:ln>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he key first step is taking a thorough bleeding history, including a detailed family history.1"/>
          <p:cNvSpPr txBox="1"/>
          <p:nvPr/>
        </p:nvSpPr>
        <p:spPr>
          <a:xfrm>
            <a:off x="2633749" y="3262713"/>
            <a:ext cx="10842004"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The key first step is taking a </a:t>
            </a:r>
            <a:r>
              <a:rPr b="1" dirty="0">
                <a:solidFill>
                  <a:srgbClr val="891B10"/>
                </a:solidFill>
              </a:rPr>
              <a:t>thorough bleeding history, including a detailed family history.</a:t>
            </a:r>
            <a:r>
              <a:rPr baseline="31999" dirty="0"/>
              <a:t>1</a:t>
            </a:r>
          </a:p>
        </p:txBody>
      </p:sp>
      <p:sp>
        <p:nvSpPr>
          <p:cNvPr id="296" name="Next steps when suspecting von Willebrand disease in your patient"/>
          <p:cNvSpPr txBox="1"/>
          <p:nvPr/>
        </p:nvSpPr>
        <p:spPr>
          <a:xfrm>
            <a:off x="819106" y="794520"/>
            <a:ext cx="17347482"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b="1" dirty="0">
                <a:solidFill>
                  <a:srgbClr val="891B10"/>
                </a:solidFill>
              </a:rPr>
              <a:t>Next steps</a:t>
            </a:r>
            <a:br>
              <a:rPr b="1" dirty="0">
                <a:solidFill>
                  <a:srgbClr val="891B10"/>
                </a:solidFill>
              </a:rPr>
            </a:br>
            <a:r>
              <a:rPr dirty="0"/>
              <a:t>when suspecting von Willebrand disease in your patient</a:t>
            </a:r>
          </a:p>
        </p:txBody>
      </p:sp>
      <p:sp>
        <p:nvSpPr>
          <p:cNvPr id="297" name="BAT, bleeding assessment tool; ISTH, International Society on Thrombosis and Haemostasis; SSC, Scientific and Standardization Committee 1. James PD, et al. Blood Adv. 2021;5:280-300; 2. Rodeghiero F, et al. J Thromb Haemost. 2010;8:2063-5; 3. Dougall A, "/>
          <p:cNvSpPr txBox="1"/>
          <p:nvPr/>
        </p:nvSpPr>
        <p:spPr>
          <a:xfrm>
            <a:off x="852121" y="12385872"/>
            <a:ext cx="20002149" cy="815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BAT, bleeding assessment tool; ISTH, International Society on Thrombosis and Haemostasis; SSC, Scientific and Standardization Committee</a:t>
            </a:r>
            <a:br>
              <a:rPr dirty="0"/>
            </a:br>
            <a:r>
              <a:rPr dirty="0"/>
              <a:t>1. James PD, et al. Blood Adv. 2021;5:280-300; 2. Rodeghiero F, et al. J Thromb Haemost. 2010;8:2063-5; 3. Dougall A, et al. Res Pract Thromb Haemost. 2020;4 suppl 1:PB1595. (ISTH 2020 poster presentation)</a:t>
            </a:r>
            <a:endParaRPr sz="1200" dirty="0">
              <a:solidFill>
                <a:srgbClr val="000000"/>
              </a:solidFill>
              <a:latin typeface="Times Roman"/>
              <a:ea typeface="Times Roman"/>
              <a:cs typeface="Times Roman"/>
              <a:sym typeface="Times Roman"/>
            </a:endParaRPr>
          </a:p>
        </p:txBody>
      </p:sp>
      <p:sp>
        <p:nvSpPr>
          <p:cNvPr id="298" name="The personal bleeding history and family history will guide you in determining the likelihood of an underlying bleeding disorder and provide justification for performing further laboratory testing"/>
          <p:cNvSpPr txBox="1"/>
          <p:nvPr/>
        </p:nvSpPr>
        <p:spPr>
          <a:xfrm>
            <a:off x="3237417" y="4388276"/>
            <a:ext cx="10301836" cy="2427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i="0"/>
            </a:lvl1pPr>
          </a:lstStyle>
          <a:p>
            <a:r>
              <a:rPr dirty="0"/>
              <a:t>The personal bleeding history and family history will guide you in determining the likelihood of an underlying bleeding disorder and provide justification for performing further laboratory testing</a:t>
            </a:r>
          </a:p>
        </p:txBody>
      </p:sp>
      <p:sp>
        <p:nvSpPr>
          <p:cNvPr id="299" name="Use a validated bleeding assessment tool (BAT) for this, such as the ISTH-SSC BAT2"/>
          <p:cNvSpPr txBox="1"/>
          <p:nvPr/>
        </p:nvSpPr>
        <p:spPr>
          <a:xfrm>
            <a:off x="3232621" y="6437306"/>
            <a:ext cx="10209827"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b="1" dirty="0">
                <a:solidFill>
                  <a:srgbClr val="891B10"/>
                </a:solidFill>
              </a:rPr>
              <a:t>Use a validated bleeding assessment tool </a:t>
            </a:r>
            <a:r>
              <a:rPr dirty="0"/>
              <a:t>(BAT) for this, such as the ISTH-SSC BAT</a:t>
            </a:r>
            <a:r>
              <a:rPr baseline="31999" dirty="0"/>
              <a:t>2</a:t>
            </a:r>
          </a:p>
        </p:txBody>
      </p:sp>
      <p:pic>
        <p:nvPicPr>
          <p:cNvPr id="300" name="Image" descr="Image"/>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829321" y="3038638"/>
            <a:ext cx="1275960" cy="1410098"/>
          </a:xfrm>
          <a:custGeom>
            <a:avLst/>
            <a:gdLst/>
            <a:ahLst/>
            <a:cxnLst>
              <a:cxn ang="0">
                <a:pos x="wd2" y="hd2"/>
              </a:cxn>
              <a:cxn ang="5400000">
                <a:pos x="wd2" y="hd2"/>
              </a:cxn>
              <a:cxn ang="10800000">
                <a:pos x="wd2" y="hd2"/>
              </a:cxn>
              <a:cxn ang="16200000">
                <a:pos x="wd2" y="hd2"/>
              </a:cxn>
            </a:cxnLst>
            <a:rect l="0" t="0" r="r" b="b"/>
            <a:pathLst>
              <a:path w="21545" h="21600" extrusionOk="0">
                <a:moveTo>
                  <a:pt x="16385" y="0"/>
                </a:moveTo>
                <a:lnTo>
                  <a:pt x="16003" y="182"/>
                </a:lnTo>
                <a:cubicBezTo>
                  <a:pt x="15674" y="340"/>
                  <a:pt x="15273" y="672"/>
                  <a:pt x="15112" y="918"/>
                </a:cubicBezTo>
                <a:cubicBezTo>
                  <a:pt x="14909" y="1228"/>
                  <a:pt x="14836" y="1317"/>
                  <a:pt x="14710" y="1258"/>
                </a:cubicBezTo>
                <a:cubicBezTo>
                  <a:pt x="14709" y="1258"/>
                  <a:pt x="14704" y="1259"/>
                  <a:pt x="14703" y="1258"/>
                </a:cubicBezTo>
                <a:cubicBezTo>
                  <a:pt x="14660" y="1238"/>
                  <a:pt x="14617" y="1200"/>
                  <a:pt x="14556" y="1149"/>
                </a:cubicBezTo>
                <a:cubicBezTo>
                  <a:pt x="14407" y="1027"/>
                  <a:pt x="14016" y="928"/>
                  <a:pt x="13671" y="924"/>
                </a:cubicBezTo>
                <a:cubicBezTo>
                  <a:pt x="13501" y="922"/>
                  <a:pt x="13336" y="904"/>
                  <a:pt x="13209" y="882"/>
                </a:cubicBezTo>
                <a:cubicBezTo>
                  <a:pt x="13082" y="858"/>
                  <a:pt x="12997" y="829"/>
                  <a:pt x="12974" y="796"/>
                </a:cubicBezTo>
                <a:cubicBezTo>
                  <a:pt x="12929" y="730"/>
                  <a:pt x="12822" y="675"/>
                  <a:pt x="12740" y="675"/>
                </a:cubicBezTo>
                <a:cubicBezTo>
                  <a:pt x="12657" y="675"/>
                  <a:pt x="12634" y="733"/>
                  <a:pt x="12686" y="809"/>
                </a:cubicBezTo>
                <a:cubicBezTo>
                  <a:pt x="12718" y="856"/>
                  <a:pt x="12708" y="905"/>
                  <a:pt x="12679" y="942"/>
                </a:cubicBezTo>
                <a:cubicBezTo>
                  <a:pt x="12649" y="981"/>
                  <a:pt x="12599" y="1008"/>
                  <a:pt x="12532" y="1027"/>
                </a:cubicBezTo>
                <a:cubicBezTo>
                  <a:pt x="12401" y="1065"/>
                  <a:pt x="12227" y="1061"/>
                  <a:pt x="12130" y="973"/>
                </a:cubicBezTo>
                <a:cubicBezTo>
                  <a:pt x="12041" y="892"/>
                  <a:pt x="11773" y="862"/>
                  <a:pt x="11533" y="906"/>
                </a:cubicBezTo>
                <a:cubicBezTo>
                  <a:pt x="11369" y="936"/>
                  <a:pt x="11240" y="933"/>
                  <a:pt x="11124" y="900"/>
                </a:cubicBezTo>
                <a:cubicBezTo>
                  <a:pt x="11067" y="883"/>
                  <a:pt x="11011" y="861"/>
                  <a:pt x="10957" y="827"/>
                </a:cubicBezTo>
                <a:cubicBezTo>
                  <a:pt x="10903" y="792"/>
                  <a:pt x="10852" y="747"/>
                  <a:pt x="10796" y="693"/>
                </a:cubicBezTo>
                <a:cubicBezTo>
                  <a:pt x="10635" y="536"/>
                  <a:pt x="10520" y="446"/>
                  <a:pt x="10421" y="419"/>
                </a:cubicBezTo>
                <a:cubicBezTo>
                  <a:pt x="10321" y="393"/>
                  <a:pt x="10236" y="427"/>
                  <a:pt x="10126" y="511"/>
                </a:cubicBezTo>
                <a:cubicBezTo>
                  <a:pt x="9984" y="618"/>
                  <a:pt x="9667" y="733"/>
                  <a:pt x="9349" y="809"/>
                </a:cubicBezTo>
                <a:cubicBezTo>
                  <a:pt x="9030" y="884"/>
                  <a:pt x="8711" y="922"/>
                  <a:pt x="8571" y="882"/>
                </a:cubicBezTo>
                <a:cubicBezTo>
                  <a:pt x="8386" y="828"/>
                  <a:pt x="8240" y="789"/>
                  <a:pt x="8109" y="766"/>
                </a:cubicBezTo>
                <a:cubicBezTo>
                  <a:pt x="8179" y="861"/>
                  <a:pt x="8180" y="938"/>
                  <a:pt x="8062" y="1046"/>
                </a:cubicBezTo>
                <a:cubicBezTo>
                  <a:pt x="7948" y="1149"/>
                  <a:pt x="7761" y="1249"/>
                  <a:pt x="7646" y="1265"/>
                </a:cubicBezTo>
                <a:cubicBezTo>
                  <a:pt x="7531" y="1280"/>
                  <a:pt x="7358" y="1339"/>
                  <a:pt x="7264" y="1392"/>
                </a:cubicBezTo>
                <a:cubicBezTo>
                  <a:pt x="7171" y="1445"/>
                  <a:pt x="7020" y="1406"/>
                  <a:pt x="6929" y="1307"/>
                </a:cubicBezTo>
                <a:cubicBezTo>
                  <a:pt x="6913" y="1289"/>
                  <a:pt x="6912" y="1271"/>
                  <a:pt x="6903" y="1252"/>
                </a:cubicBezTo>
                <a:cubicBezTo>
                  <a:pt x="6898" y="1256"/>
                  <a:pt x="6887" y="1261"/>
                  <a:pt x="6882" y="1265"/>
                </a:cubicBezTo>
                <a:cubicBezTo>
                  <a:pt x="6701" y="1384"/>
                  <a:pt x="6537" y="1464"/>
                  <a:pt x="6474" y="1429"/>
                </a:cubicBezTo>
                <a:cubicBezTo>
                  <a:pt x="6383" y="1378"/>
                  <a:pt x="6346" y="1279"/>
                  <a:pt x="6393" y="1210"/>
                </a:cubicBezTo>
                <a:cubicBezTo>
                  <a:pt x="6441" y="1140"/>
                  <a:pt x="6415" y="1082"/>
                  <a:pt x="6333" y="1082"/>
                </a:cubicBezTo>
                <a:cubicBezTo>
                  <a:pt x="6292" y="1082"/>
                  <a:pt x="6148" y="1191"/>
                  <a:pt x="5951" y="1362"/>
                </a:cubicBezTo>
                <a:cubicBezTo>
                  <a:pt x="5752" y="1534"/>
                  <a:pt x="5494" y="1769"/>
                  <a:pt x="5234" y="2031"/>
                </a:cubicBezTo>
                <a:cubicBezTo>
                  <a:pt x="4973" y="2292"/>
                  <a:pt x="4717" y="2533"/>
                  <a:pt x="4510" y="2705"/>
                </a:cubicBezTo>
                <a:cubicBezTo>
                  <a:pt x="4302" y="2879"/>
                  <a:pt x="4142" y="2985"/>
                  <a:pt x="4088" y="2985"/>
                </a:cubicBezTo>
                <a:cubicBezTo>
                  <a:pt x="3980" y="2986"/>
                  <a:pt x="3937" y="3045"/>
                  <a:pt x="3987" y="3119"/>
                </a:cubicBezTo>
                <a:cubicBezTo>
                  <a:pt x="4038" y="3192"/>
                  <a:pt x="3809" y="3512"/>
                  <a:pt x="3478" y="3824"/>
                </a:cubicBezTo>
                <a:cubicBezTo>
                  <a:pt x="3147" y="4136"/>
                  <a:pt x="2909" y="4441"/>
                  <a:pt x="2949" y="4499"/>
                </a:cubicBezTo>
                <a:cubicBezTo>
                  <a:pt x="2973" y="4534"/>
                  <a:pt x="2929" y="4600"/>
                  <a:pt x="2862" y="4669"/>
                </a:cubicBezTo>
                <a:cubicBezTo>
                  <a:pt x="2843" y="4736"/>
                  <a:pt x="2813" y="4947"/>
                  <a:pt x="2795" y="5216"/>
                </a:cubicBezTo>
                <a:cubicBezTo>
                  <a:pt x="2794" y="5218"/>
                  <a:pt x="2795" y="5220"/>
                  <a:pt x="2795" y="5222"/>
                </a:cubicBezTo>
                <a:cubicBezTo>
                  <a:pt x="2816" y="5295"/>
                  <a:pt x="2810" y="5394"/>
                  <a:pt x="2774" y="5532"/>
                </a:cubicBezTo>
                <a:cubicBezTo>
                  <a:pt x="2672" y="5923"/>
                  <a:pt x="2296" y="6397"/>
                  <a:pt x="2131" y="6347"/>
                </a:cubicBezTo>
                <a:cubicBezTo>
                  <a:pt x="2079" y="6331"/>
                  <a:pt x="1888" y="6458"/>
                  <a:pt x="1702" y="6627"/>
                </a:cubicBezTo>
                <a:cubicBezTo>
                  <a:pt x="1540" y="6774"/>
                  <a:pt x="1479" y="6858"/>
                  <a:pt x="1501" y="6900"/>
                </a:cubicBezTo>
                <a:cubicBezTo>
                  <a:pt x="1529" y="6912"/>
                  <a:pt x="1567" y="6922"/>
                  <a:pt x="1608" y="6937"/>
                </a:cubicBezTo>
                <a:cubicBezTo>
                  <a:pt x="1725" y="6941"/>
                  <a:pt x="1789" y="6974"/>
                  <a:pt x="1823" y="7022"/>
                </a:cubicBezTo>
                <a:cubicBezTo>
                  <a:pt x="1951" y="7087"/>
                  <a:pt x="1933" y="7151"/>
                  <a:pt x="1803" y="7307"/>
                </a:cubicBezTo>
                <a:cubicBezTo>
                  <a:pt x="1760" y="7358"/>
                  <a:pt x="1675" y="7419"/>
                  <a:pt x="1608" y="7484"/>
                </a:cubicBezTo>
                <a:cubicBezTo>
                  <a:pt x="1553" y="7545"/>
                  <a:pt x="1509" y="7600"/>
                  <a:pt x="1434" y="7672"/>
                </a:cubicBezTo>
                <a:cubicBezTo>
                  <a:pt x="1256" y="7843"/>
                  <a:pt x="1145" y="7979"/>
                  <a:pt x="1059" y="8092"/>
                </a:cubicBezTo>
                <a:cubicBezTo>
                  <a:pt x="1034" y="8145"/>
                  <a:pt x="1002" y="8200"/>
                  <a:pt x="999" y="8244"/>
                </a:cubicBezTo>
                <a:cubicBezTo>
                  <a:pt x="995" y="8289"/>
                  <a:pt x="964" y="8326"/>
                  <a:pt x="952" y="8377"/>
                </a:cubicBezTo>
                <a:cubicBezTo>
                  <a:pt x="979" y="8398"/>
                  <a:pt x="1023" y="8410"/>
                  <a:pt x="1099" y="8396"/>
                </a:cubicBezTo>
                <a:cubicBezTo>
                  <a:pt x="1468" y="8327"/>
                  <a:pt x="1393" y="8949"/>
                  <a:pt x="1005" y="9180"/>
                </a:cubicBezTo>
                <a:cubicBezTo>
                  <a:pt x="792" y="9307"/>
                  <a:pt x="715" y="9388"/>
                  <a:pt x="717" y="9514"/>
                </a:cubicBezTo>
                <a:cubicBezTo>
                  <a:pt x="725" y="9580"/>
                  <a:pt x="735" y="9654"/>
                  <a:pt x="771" y="9739"/>
                </a:cubicBezTo>
                <a:cubicBezTo>
                  <a:pt x="772" y="9741"/>
                  <a:pt x="770" y="9743"/>
                  <a:pt x="771" y="9745"/>
                </a:cubicBezTo>
                <a:cubicBezTo>
                  <a:pt x="798" y="9811"/>
                  <a:pt x="822" y="9866"/>
                  <a:pt x="831" y="9922"/>
                </a:cubicBezTo>
                <a:cubicBezTo>
                  <a:pt x="840" y="9979"/>
                  <a:pt x="836" y="10037"/>
                  <a:pt x="824" y="10092"/>
                </a:cubicBezTo>
                <a:cubicBezTo>
                  <a:pt x="813" y="10146"/>
                  <a:pt x="757" y="10215"/>
                  <a:pt x="724" y="10274"/>
                </a:cubicBezTo>
                <a:cubicBezTo>
                  <a:pt x="690" y="10334"/>
                  <a:pt x="681" y="10383"/>
                  <a:pt x="623" y="10457"/>
                </a:cubicBezTo>
                <a:cubicBezTo>
                  <a:pt x="623" y="10457"/>
                  <a:pt x="624" y="10462"/>
                  <a:pt x="623" y="10463"/>
                </a:cubicBezTo>
                <a:cubicBezTo>
                  <a:pt x="605" y="10486"/>
                  <a:pt x="605" y="10496"/>
                  <a:pt x="590" y="10517"/>
                </a:cubicBezTo>
                <a:cubicBezTo>
                  <a:pt x="518" y="10616"/>
                  <a:pt x="461" y="10701"/>
                  <a:pt x="442" y="10767"/>
                </a:cubicBezTo>
                <a:cubicBezTo>
                  <a:pt x="429" y="10801"/>
                  <a:pt x="438" y="10814"/>
                  <a:pt x="436" y="10840"/>
                </a:cubicBezTo>
                <a:cubicBezTo>
                  <a:pt x="437" y="10894"/>
                  <a:pt x="450" y="10944"/>
                  <a:pt x="496" y="10985"/>
                </a:cubicBezTo>
                <a:cubicBezTo>
                  <a:pt x="573" y="11056"/>
                  <a:pt x="575" y="11100"/>
                  <a:pt x="536" y="11143"/>
                </a:cubicBezTo>
                <a:cubicBezTo>
                  <a:pt x="568" y="11286"/>
                  <a:pt x="543" y="11443"/>
                  <a:pt x="449" y="11496"/>
                </a:cubicBezTo>
                <a:cubicBezTo>
                  <a:pt x="349" y="11552"/>
                  <a:pt x="307" y="11698"/>
                  <a:pt x="315" y="11830"/>
                </a:cubicBezTo>
                <a:cubicBezTo>
                  <a:pt x="354" y="11923"/>
                  <a:pt x="417" y="11998"/>
                  <a:pt x="489" y="12061"/>
                </a:cubicBezTo>
                <a:cubicBezTo>
                  <a:pt x="492" y="12061"/>
                  <a:pt x="486" y="12068"/>
                  <a:pt x="489" y="12068"/>
                </a:cubicBezTo>
                <a:cubicBezTo>
                  <a:pt x="631" y="12040"/>
                  <a:pt x="731" y="12221"/>
                  <a:pt x="744" y="12432"/>
                </a:cubicBezTo>
                <a:cubicBezTo>
                  <a:pt x="776" y="12581"/>
                  <a:pt x="763" y="12737"/>
                  <a:pt x="670" y="12821"/>
                </a:cubicBezTo>
                <a:cubicBezTo>
                  <a:pt x="661" y="12830"/>
                  <a:pt x="637" y="12823"/>
                  <a:pt x="623" y="12827"/>
                </a:cubicBezTo>
                <a:cubicBezTo>
                  <a:pt x="571" y="12868"/>
                  <a:pt x="507" y="12868"/>
                  <a:pt x="389" y="12779"/>
                </a:cubicBezTo>
                <a:cubicBezTo>
                  <a:pt x="283" y="12699"/>
                  <a:pt x="198" y="12701"/>
                  <a:pt x="168" y="12742"/>
                </a:cubicBezTo>
                <a:cubicBezTo>
                  <a:pt x="155" y="12765"/>
                  <a:pt x="155" y="12797"/>
                  <a:pt x="168" y="12834"/>
                </a:cubicBezTo>
                <a:cubicBezTo>
                  <a:pt x="182" y="12870"/>
                  <a:pt x="214" y="12912"/>
                  <a:pt x="261" y="12955"/>
                </a:cubicBezTo>
                <a:cubicBezTo>
                  <a:pt x="313" y="13002"/>
                  <a:pt x="377" y="13332"/>
                  <a:pt x="402" y="13691"/>
                </a:cubicBezTo>
                <a:cubicBezTo>
                  <a:pt x="427" y="14049"/>
                  <a:pt x="474" y="14517"/>
                  <a:pt x="509" y="14724"/>
                </a:cubicBezTo>
                <a:cubicBezTo>
                  <a:pt x="563" y="15038"/>
                  <a:pt x="497" y="15128"/>
                  <a:pt x="107" y="15296"/>
                </a:cubicBezTo>
                <a:cubicBezTo>
                  <a:pt x="84" y="15306"/>
                  <a:pt x="27" y="15355"/>
                  <a:pt x="0" y="15369"/>
                </a:cubicBezTo>
                <a:lnTo>
                  <a:pt x="0" y="15551"/>
                </a:lnTo>
                <a:cubicBezTo>
                  <a:pt x="55" y="15533"/>
                  <a:pt x="121" y="15500"/>
                  <a:pt x="168" y="15496"/>
                </a:cubicBezTo>
                <a:cubicBezTo>
                  <a:pt x="913" y="15444"/>
                  <a:pt x="1047" y="15511"/>
                  <a:pt x="1602" y="16214"/>
                </a:cubicBezTo>
                <a:cubicBezTo>
                  <a:pt x="1911" y="16606"/>
                  <a:pt x="2288" y="17010"/>
                  <a:pt x="2439" y="17107"/>
                </a:cubicBezTo>
                <a:cubicBezTo>
                  <a:pt x="2591" y="17205"/>
                  <a:pt x="2714" y="17432"/>
                  <a:pt x="2714" y="17612"/>
                </a:cubicBezTo>
                <a:cubicBezTo>
                  <a:pt x="2714" y="17797"/>
                  <a:pt x="2845" y="18000"/>
                  <a:pt x="3009" y="18080"/>
                </a:cubicBezTo>
                <a:cubicBezTo>
                  <a:pt x="3184" y="18165"/>
                  <a:pt x="3316" y="18392"/>
                  <a:pt x="3344" y="18658"/>
                </a:cubicBezTo>
                <a:cubicBezTo>
                  <a:pt x="3379" y="18982"/>
                  <a:pt x="3496" y="19152"/>
                  <a:pt x="3800" y="19284"/>
                </a:cubicBezTo>
                <a:cubicBezTo>
                  <a:pt x="4027" y="19382"/>
                  <a:pt x="4215" y="19521"/>
                  <a:pt x="4215" y="19600"/>
                </a:cubicBezTo>
                <a:cubicBezTo>
                  <a:pt x="4215" y="19679"/>
                  <a:pt x="4309" y="19712"/>
                  <a:pt x="4423" y="19673"/>
                </a:cubicBezTo>
                <a:cubicBezTo>
                  <a:pt x="4537" y="19633"/>
                  <a:pt x="4706" y="19668"/>
                  <a:pt x="4798" y="19752"/>
                </a:cubicBezTo>
                <a:cubicBezTo>
                  <a:pt x="4891" y="19836"/>
                  <a:pt x="4966" y="19861"/>
                  <a:pt x="4966" y="19807"/>
                </a:cubicBezTo>
                <a:cubicBezTo>
                  <a:pt x="4966" y="19639"/>
                  <a:pt x="5866" y="20122"/>
                  <a:pt x="5884" y="20299"/>
                </a:cubicBezTo>
                <a:cubicBezTo>
                  <a:pt x="5932" y="20784"/>
                  <a:pt x="5798" y="21187"/>
                  <a:pt x="5468" y="21582"/>
                </a:cubicBezTo>
                <a:cubicBezTo>
                  <a:pt x="5461" y="21590"/>
                  <a:pt x="5455" y="21592"/>
                  <a:pt x="5448" y="21600"/>
                </a:cubicBezTo>
                <a:lnTo>
                  <a:pt x="5623" y="21600"/>
                </a:lnTo>
                <a:cubicBezTo>
                  <a:pt x="5654" y="21546"/>
                  <a:pt x="5679" y="21495"/>
                  <a:pt x="5763" y="21405"/>
                </a:cubicBezTo>
                <a:cubicBezTo>
                  <a:pt x="6007" y="21147"/>
                  <a:pt x="6424" y="20785"/>
                  <a:pt x="6722" y="20573"/>
                </a:cubicBezTo>
                <a:cubicBezTo>
                  <a:pt x="6870" y="20466"/>
                  <a:pt x="6990" y="20396"/>
                  <a:pt x="7043" y="20396"/>
                </a:cubicBezTo>
                <a:cubicBezTo>
                  <a:pt x="7119" y="20396"/>
                  <a:pt x="7387" y="20571"/>
                  <a:pt x="7640" y="20785"/>
                </a:cubicBezTo>
                <a:cubicBezTo>
                  <a:pt x="7750" y="20879"/>
                  <a:pt x="7833" y="20949"/>
                  <a:pt x="7901" y="20998"/>
                </a:cubicBezTo>
                <a:cubicBezTo>
                  <a:pt x="7902" y="20998"/>
                  <a:pt x="7907" y="20998"/>
                  <a:pt x="7908" y="20998"/>
                </a:cubicBezTo>
                <a:cubicBezTo>
                  <a:pt x="7932" y="21015"/>
                  <a:pt x="7941" y="21023"/>
                  <a:pt x="7961" y="21035"/>
                </a:cubicBezTo>
                <a:cubicBezTo>
                  <a:pt x="8056" y="21090"/>
                  <a:pt x="8133" y="21103"/>
                  <a:pt x="8203" y="21059"/>
                </a:cubicBezTo>
                <a:cubicBezTo>
                  <a:pt x="8246" y="21032"/>
                  <a:pt x="8290" y="20985"/>
                  <a:pt x="8350" y="20925"/>
                </a:cubicBezTo>
                <a:cubicBezTo>
                  <a:pt x="8588" y="20686"/>
                  <a:pt x="8614" y="20696"/>
                  <a:pt x="9040" y="21083"/>
                </a:cubicBezTo>
                <a:cubicBezTo>
                  <a:pt x="9571" y="21565"/>
                  <a:pt x="9696" y="21577"/>
                  <a:pt x="9811" y="21181"/>
                </a:cubicBezTo>
                <a:lnTo>
                  <a:pt x="9898" y="20883"/>
                </a:lnTo>
                <a:lnTo>
                  <a:pt x="10267" y="21193"/>
                </a:lnTo>
                <a:cubicBezTo>
                  <a:pt x="10391" y="21299"/>
                  <a:pt x="10484" y="21368"/>
                  <a:pt x="10562" y="21393"/>
                </a:cubicBezTo>
                <a:cubicBezTo>
                  <a:pt x="10601" y="21407"/>
                  <a:pt x="10640" y="21407"/>
                  <a:pt x="10669" y="21399"/>
                </a:cubicBezTo>
                <a:cubicBezTo>
                  <a:pt x="10696" y="21392"/>
                  <a:pt x="10718" y="21377"/>
                  <a:pt x="10736" y="21351"/>
                </a:cubicBezTo>
                <a:cubicBezTo>
                  <a:pt x="10794" y="21265"/>
                  <a:pt x="10944" y="21228"/>
                  <a:pt x="11071" y="21272"/>
                </a:cubicBezTo>
                <a:cubicBezTo>
                  <a:pt x="11436" y="21399"/>
                  <a:pt x="11864" y="21216"/>
                  <a:pt x="12009" y="20870"/>
                </a:cubicBezTo>
                <a:cubicBezTo>
                  <a:pt x="12109" y="20632"/>
                  <a:pt x="12224" y="20570"/>
                  <a:pt x="12465" y="20627"/>
                </a:cubicBezTo>
                <a:cubicBezTo>
                  <a:pt x="12641" y="20669"/>
                  <a:pt x="12818" y="20789"/>
                  <a:pt x="12860" y="20889"/>
                </a:cubicBezTo>
                <a:cubicBezTo>
                  <a:pt x="12886" y="20951"/>
                  <a:pt x="12951" y="20950"/>
                  <a:pt x="13055" y="20895"/>
                </a:cubicBezTo>
                <a:cubicBezTo>
                  <a:pt x="13160" y="20837"/>
                  <a:pt x="13310" y="20719"/>
                  <a:pt x="13504" y="20536"/>
                </a:cubicBezTo>
                <a:cubicBezTo>
                  <a:pt x="13629" y="20418"/>
                  <a:pt x="13729" y="20330"/>
                  <a:pt x="13812" y="20263"/>
                </a:cubicBezTo>
                <a:cubicBezTo>
                  <a:pt x="13895" y="20195"/>
                  <a:pt x="13961" y="20147"/>
                  <a:pt x="14020" y="20123"/>
                </a:cubicBezTo>
                <a:cubicBezTo>
                  <a:pt x="14080" y="20098"/>
                  <a:pt x="14134" y="20092"/>
                  <a:pt x="14187" y="20104"/>
                </a:cubicBezTo>
                <a:cubicBezTo>
                  <a:pt x="14239" y="20116"/>
                  <a:pt x="14291" y="20143"/>
                  <a:pt x="14355" y="20184"/>
                </a:cubicBezTo>
                <a:cubicBezTo>
                  <a:pt x="14599" y="20339"/>
                  <a:pt x="14685" y="20333"/>
                  <a:pt x="14971" y="20123"/>
                </a:cubicBezTo>
                <a:cubicBezTo>
                  <a:pt x="15155" y="19988"/>
                  <a:pt x="15306" y="19813"/>
                  <a:pt x="15306" y="19734"/>
                </a:cubicBezTo>
                <a:cubicBezTo>
                  <a:pt x="15306" y="19694"/>
                  <a:pt x="15343" y="19641"/>
                  <a:pt x="15400" y="19588"/>
                </a:cubicBezTo>
                <a:cubicBezTo>
                  <a:pt x="15457" y="19534"/>
                  <a:pt x="15534" y="19484"/>
                  <a:pt x="15621" y="19442"/>
                </a:cubicBezTo>
                <a:cubicBezTo>
                  <a:pt x="15804" y="19353"/>
                  <a:pt x="15898" y="19206"/>
                  <a:pt x="15849" y="19089"/>
                </a:cubicBezTo>
                <a:cubicBezTo>
                  <a:pt x="15736" y="18821"/>
                  <a:pt x="16179" y="18686"/>
                  <a:pt x="16526" y="18883"/>
                </a:cubicBezTo>
                <a:cubicBezTo>
                  <a:pt x="16626" y="18939"/>
                  <a:pt x="16702" y="18975"/>
                  <a:pt x="16760" y="18998"/>
                </a:cubicBezTo>
                <a:cubicBezTo>
                  <a:pt x="16818" y="19021"/>
                  <a:pt x="16858" y="19026"/>
                  <a:pt x="16881" y="19010"/>
                </a:cubicBezTo>
                <a:cubicBezTo>
                  <a:pt x="16928" y="18978"/>
                  <a:pt x="16909" y="18864"/>
                  <a:pt x="16861" y="18645"/>
                </a:cubicBezTo>
                <a:cubicBezTo>
                  <a:pt x="16814" y="18432"/>
                  <a:pt x="16863" y="18253"/>
                  <a:pt x="16941" y="18171"/>
                </a:cubicBezTo>
                <a:cubicBezTo>
                  <a:pt x="16979" y="18131"/>
                  <a:pt x="17024" y="18114"/>
                  <a:pt x="17069" y="18129"/>
                </a:cubicBezTo>
                <a:cubicBezTo>
                  <a:pt x="17115" y="18144"/>
                  <a:pt x="17165" y="18191"/>
                  <a:pt x="17203" y="18281"/>
                </a:cubicBezTo>
                <a:cubicBezTo>
                  <a:pt x="17302" y="18515"/>
                  <a:pt x="17705" y="18574"/>
                  <a:pt x="17705" y="18354"/>
                </a:cubicBezTo>
                <a:cubicBezTo>
                  <a:pt x="17705" y="18278"/>
                  <a:pt x="17992" y="17953"/>
                  <a:pt x="18342" y="17630"/>
                </a:cubicBezTo>
                <a:cubicBezTo>
                  <a:pt x="19033" y="16993"/>
                  <a:pt x="19810" y="16181"/>
                  <a:pt x="19810" y="16092"/>
                </a:cubicBezTo>
                <a:cubicBezTo>
                  <a:pt x="19810" y="16061"/>
                  <a:pt x="19675" y="16100"/>
                  <a:pt x="19515" y="16177"/>
                </a:cubicBezTo>
                <a:cubicBezTo>
                  <a:pt x="19426" y="16220"/>
                  <a:pt x="19345" y="16241"/>
                  <a:pt x="19280" y="16244"/>
                </a:cubicBezTo>
                <a:cubicBezTo>
                  <a:pt x="19215" y="16247"/>
                  <a:pt x="19166" y="16229"/>
                  <a:pt x="19139" y="16189"/>
                </a:cubicBezTo>
                <a:cubicBezTo>
                  <a:pt x="19065" y="16081"/>
                  <a:pt x="19352" y="15558"/>
                  <a:pt x="19582" y="15302"/>
                </a:cubicBezTo>
                <a:cubicBezTo>
                  <a:pt x="19659" y="15216"/>
                  <a:pt x="19728" y="15162"/>
                  <a:pt x="19776" y="15162"/>
                </a:cubicBezTo>
                <a:cubicBezTo>
                  <a:pt x="19939" y="15162"/>
                  <a:pt x="20708" y="14404"/>
                  <a:pt x="20708" y="14244"/>
                </a:cubicBezTo>
                <a:cubicBezTo>
                  <a:pt x="20708" y="14176"/>
                  <a:pt x="20637" y="14161"/>
                  <a:pt x="20554" y="14207"/>
                </a:cubicBezTo>
                <a:cubicBezTo>
                  <a:pt x="20481" y="14248"/>
                  <a:pt x="20422" y="14249"/>
                  <a:pt x="20379" y="14220"/>
                </a:cubicBezTo>
                <a:cubicBezTo>
                  <a:pt x="20335" y="14190"/>
                  <a:pt x="20307" y="14133"/>
                  <a:pt x="20299" y="14062"/>
                </a:cubicBezTo>
                <a:cubicBezTo>
                  <a:pt x="20284" y="13922"/>
                  <a:pt x="20346" y="13734"/>
                  <a:pt x="20493" y="13636"/>
                </a:cubicBezTo>
                <a:cubicBezTo>
                  <a:pt x="20651" y="13531"/>
                  <a:pt x="20781" y="13388"/>
                  <a:pt x="20781" y="13314"/>
                </a:cubicBezTo>
                <a:cubicBezTo>
                  <a:pt x="20781" y="13240"/>
                  <a:pt x="20875" y="13120"/>
                  <a:pt x="20996" y="13052"/>
                </a:cubicBezTo>
                <a:cubicBezTo>
                  <a:pt x="21183" y="12948"/>
                  <a:pt x="21177" y="12893"/>
                  <a:pt x="20935" y="12651"/>
                </a:cubicBezTo>
                <a:cubicBezTo>
                  <a:pt x="20719" y="12434"/>
                  <a:pt x="20693" y="12324"/>
                  <a:pt x="20828" y="12201"/>
                </a:cubicBezTo>
                <a:cubicBezTo>
                  <a:pt x="20925" y="12113"/>
                  <a:pt x="21002" y="12106"/>
                  <a:pt x="21003" y="12177"/>
                </a:cubicBezTo>
                <a:cubicBezTo>
                  <a:pt x="21003" y="12248"/>
                  <a:pt x="21130" y="12122"/>
                  <a:pt x="21284" y="11897"/>
                </a:cubicBezTo>
                <a:cubicBezTo>
                  <a:pt x="21409" y="11715"/>
                  <a:pt x="21477" y="11603"/>
                  <a:pt x="21485" y="11514"/>
                </a:cubicBezTo>
                <a:cubicBezTo>
                  <a:pt x="21492" y="11426"/>
                  <a:pt x="21439" y="11358"/>
                  <a:pt x="21338" y="11253"/>
                </a:cubicBezTo>
                <a:cubicBezTo>
                  <a:pt x="21136" y="11043"/>
                  <a:pt x="21137" y="11011"/>
                  <a:pt x="21351" y="10937"/>
                </a:cubicBezTo>
                <a:cubicBezTo>
                  <a:pt x="21386" y="10924"/>
                  <a:pt x="21419" y="10894"/>
                  <a:pt x="21445" y="10858"/>
                </a:cubicBezTo>
                <a:cubicBezTo>
                  <a:pt x="21470" y="10821"/>
                  <a:pt x="21489" y="10780"/>
                  <a:pt x="21505" y="10724"/>
                </a:cubicBezTo>
                <a:cubicBezTo>
                  <a:pt x="21600" y="10390"/>
                  <a:pt x="21526" y="9756"/>
                  <a:pt x="21297" y="9368"/>
                </a:cubicBezTo>
                <a:cubicBezTo>
                  <a:pt x="21142" y="9105"/>
                  <a:pt x="21147" y="9028"/>
                  <a:pt x="21338" y="8918"/>
                </a:cubicBezTo>
                <a:cubicBezTo>
                  <a:pt x="21538" y="8804"/>
                  <a:pt x="21524" y="8712"/>
                  <a:pt x="21210" y="8177"/>
                </a:cubicBezTo>
                <a:lnTo>
                  <a:pt x="20848" y="7563"/>
                </a:lnTo>
                <a:lnTo>
                  <a:pt x="21190" y="7234"/>
                </a:lnTo>
                <a:lnTo>
                  <a:pt x="21525" y="6906"/>
                </a:lnTo>
                <a:lnTo>
                  <a:pt x="21130" y="6614"/>
                </a:lnTo>
                <a:cubicBezTo>
                  <a:pt x="20863" y="6418"/>
                  <a:pt x="20778" y="6311"/>
                  <a:pt x="20781" y="6037"/>
                </a:cubicBezTo>
                <a:cubicBezTo>
                  <a:pt x="20781" y="6036"/>
                  <a:pt x="20781" y="6032"/>
                  <a:pt x="20781" y="6031"/>
                </a:cubicBezTo>
                <a:cubicBezTo>
                  <a:pt x="20783" y="5938"/>
                  <a:pt x="20790" y="5830"/>
                  <a:pt x="20808" y="5690"/>
                </a:cubicBezTo>
                <a:cubicBezTo>
                  <a:pt x="20846" y="5397"/>
                  <a:pt x="20839" y="5171"/>
                  <a:pt x="20788" y="5052"/>
                </a:cubicBezTo>
                <a:cubicBezTo>
                  <a:pt x="20771" y="5012"/>
                  <a:pt x="20747" y="4981"/>
                  <a:pt x="20721" y="4967"/>
                </a:cubicBezTo>
                <a:cubicBezTo>
                  <a:pt x="20629" y="4915"/>
                  <a:pt x="20554" y="4781"/>
                  <a:pt x="20554" y="4663"/>
                </a:cubicBezTo>
                <a:cubicBezTo>
                  <a:pt x="20554" y="4545"/>
                  <a:pt x="20454" y="4375"/>
                  <a:pt x="20332" y="4292"/>
                </a:cubicBezTo>
                <a:cubicBezTo>
                  <a:pt x="20210" y="4209"/>
                  <a:pt x="20090" y="4018"/>
                  <a:pt x="20064" y="3860"/>
                </a:cubicBezTo>
                <a:cubicBezTo>
                  <a:pt x="20056" y="3808"/>
                  <a:pt x="19993" y="3720"/>
                  <a:pt x="19964" y="3648"/>
                </a:cubicBezTo>
                <a:cubicBezTo>
                  <a:pt x="20040" y="3780"/>
                  <a:pt x="20076" y="3874"/>
                  <a:pt x="20051" y="3897"/>
                </a:cubicBezTo>
                <a:cubicBezTo>
                  <a:pt x="19999" y="3944"/>
                  <a:pt x="20052" y="4130"/>
                  <a:pt x="20178" y="4304"/>
                </a:cubicBezTo>
                <a:cubicBezTo>
                  <a:pt x="20304" y="4478"/>
                  <a:pt x="20368" y="4620"/>
                  <a:pt x="20312" y="4620"/>
                </a:cubicBezTo>
                <a:cubicBezTo>
                  <a:pt x="20256" y="4620"/>
                  <a:pt x="20324" y="4733"/>
                  <a:pt x="20466" y="4876"/>
                </a:cubicBezTo>
                <a:cubicBezTo>
                  <a:pt x="20627" y="5036"/>
                  <a:pt x="20669" y="5169"/>
                  <a:pt x="20574" y="5222"/>
                </a:cubicBezTo>
                <a:cubicBezTo>
                  <a:pt x="20532" y="5246"/>
                  <a:pt x="20500" y="5288"/>
                  <a:pt x="20486" y="5338"/>
                </a:cubicBezTo>
                <a:cubicBezTo>
                  <a:pt x="20473" y="5387"/>
                  <a:pt x="20478" y="5445"/>
                  <a:pt x="20500" y="5496"/>
                </a:cubicBezTo>
                <a:cubicBezTo>
                  <a:pt x="20536" y="5581"/>
                  <a:pt x="20540" y="5640"/>
                  <a:pt x="20520" y="5684"/>
                </a:cubicBezTo>
                <a:cubicBezTo>
                  <a:pt x="20508" y="5713"/>
                  <a:pt x="20472" y="5722"/>
                  <a:pt x="20440" y="5733"/>
                </a:cubicBezTo>
                <a:cubicBezTo>
                  <a:pt x="20422" y="5739"/>
                  <a:pt x="20409" y="5757"/>
                  <a:pt x="20386" y="5757"/>
                </a:cubicBezTo>
                <a:cubicBezTo>
                  <a:pt x="20375" y="5757"/>
                  <a:pt x="20358" y="5746"/>
                  <a:pt x="20346" y="5745"/>
                </a:cubicBezTo>
                <a:cubicBezTo>
                  <a:pt x="20286" y="5740"/>
                  <a:pt x="20219" y="5727"/>
                  <a:pt x="20138" y="5690"/>
                </a:cubicBezTo>
                <a:cubicBezTo>
                  <a:pt x="20052" y="5651"/>
                  <a:pt x="19951" y="5588"/>
                  <a:pt x="19850" y="5514"/>
                </a:cubicBezTo>
                <a:cubicBezTo>
                  <a:pt x="19838" y="5506"/>
                  <a:pt x="19828" y="5505"/>
                  <a:pt x="19816" y="5496"/>
                </a:cubicBezTo>
                <a:cubicBezTo>
                  <a:pt x="19519" y="5269"/>
                  <a:pt x="19354" y="5011"/>
                  <a:pt x="19354" y="4784"/>
                </a:cubicBezTo>
                <a:cubicBezTo>
                  <a:pt x="19354" y="4379"/>
                  <a:pt x="18433" y="3532"/>
                  <a:pt x="17994" y="3532"/>
                </a:cubicBezTo>
                <a:cubicBezTo>
                  <a:pt x="17830" y="3532"/>
                  <a:pt x="17625" y="3346"/>
                  <a:pt x="17484" y="3076"/>
                </a:cubicBezTo>
                <a:cubicBezTo>
                  <a:pt x="17265" y="2656"/>
                  <a:pt x="16357" y="2096"/>
                  <a:pt x="15983" y="2146"/>
                </a:cubicBezTo>
                <a:cubicBezTo>
                  <a:pt x="15901" y="2157"/>
                  <a:pt x="15675" y="2056"/>
                  <a:pt x="15480" y="1921"/>
                </a:cubicBezTo>
                <a:cubicBezTo>
                  <a:pt x="15449" y="1899"/>
                  <a:pt x="15433" y="1879"/>
                  <a:pt x="15407" y="1860"/>
                </a:cubicBezTo>
                <a:cubicBezTo>
                  <a:pt x="15271" y="1790"/>
                  <a:pt x="15159" y="1724"/>
                  <a:pt x="15159" y="1684"/>
                </a:cubicBezTo>
                <a:cubicBezTo>
                  <a:pt x="15159" y="1585"/>
                  <a:pt x="15243" y="1434"/>
                  <a:pt x="15353" y="1277"/>
                </a:cubicBezTo>
                <a:cubicBezTo>
                  <a:pt x="15360" y="1265"/>
                  <a:pt x="15360" y="1259"/>
                  <a:pt x="15367" y="1246"/>
                </a:cubicBezTo>
                <a:cubicBezTo>
                  <a:pt x="15377" y="1228"/>
                  <a:pt x="15395" y="1210"/>
                  <a:pt x="15407" y="1192"/>
                </a:cubicBezTo>
                <a:cubicBezTo>
                  <a:pt x="15442" y="1145"/>
                  <a:pt x="15474" y="1104"/>
                  <a:pt x="15514" y="1058"/>
                </a:cubicBezTo>
                <a:cubicBezTo>
                  <a:pt x="15580" y="978"/>
                  <a:pt x="15652" y="906"/>
                  <a:pt x="15735" y="839"/>
                </a:cubicBezTo>
                <a:cubicBezTo>
                  <a:pt x="15845" y="740"/>
                  <a:pt x="15950" y="655"/>
                  <a:pt x="16050" y="608"/>
                </a:cubicBezTo>
                <a:cubicBezTo>
                  <a:pt x="16381" y="452"/>
                  <a:pt x="16679" y="391"/>
                  <a:pt x="16961" y="407"/>
                </a:cubicBezTo>
                <a:cubicBezTo>
                  <a:pt x="16980" y="407"/>
                  <a:pt x="17003" y="401"/>
                  <a:pt x="17022" y="401"/>
                </a:cubicBezTo>
                <a:cubicBezTo>
                  <a:pt x="17106" y="401"/>
                  <a:pt x="17178" y="409"/>
                  <a:pt x="17250" y="419"/>
                </a:cubicBezTo>
                <a:lnTo>
                  <a:pt x="16734" y="0"/>
                </a:lnTo>
                <a:lnTo>
                  <a:pt x="16385" y="0"/>
                </a:lnTo>
                <a:close/>
                <a:moveTo>
                  <a:pt x="18711" y="1654"/>
                </a:moveTo>
                <a:cubicBezTo>
                  <a:pt x="18799" y="1785"/>
                  <a:pt x="18891" y="1924"/>
                  <a:pt x="18925" y="2018"/>
                </a:cubicBezTo>
                <a:cubicBezTo>
                  <a:pt x="19021" y="2281"/>
                  <a:pt x="19335" y="2793"/>
                  <a:pt x="19622" y="3155"/>
                </a:cubicBezTo>
                <a:cubicBezTo>
                  <a:pt x="19763" y="3334"/>
                  <a:pt x="19879" y="3501"/>
                  <a:pt x="19957" y="3635"/>
                </a:cubicBezTo>
                <a:cubicBezTo>
                  <a:pt x="19898" y="3491"/>
                  <a:pt x="19854" y="3343"/>
                  <a:pt x="19763" y="3216"/>
                </a:cubicBezTo>
                <a:cubicBezTo>
                  <a:pt x="19622" y="3021"/>
                  <a:pt x="19508" y="2810"/>
                  <a:pt x="19508" y="2748"/>
                </a:cubicBezTo>
                <a:cubicBezTo>
                  <a:pt x="19508" y="2673"/>
                  <a:pt x="19470" y="2584"/>
                  <a:pt x="19421" y="2486"/>
                </a:cubicBezTo>
                <a:cubicBezTo>
                  <a:pt x="19403" y="2453"/>
                  <a:pt x="19385" y="2414"/>
                  <a:pt x="19361" y="2377"/>
                </a:cubicBezTo>
                <a:cubicBezTo>
                  <a:pt x="19333" y="2334"/>
                  <a:pt x="19290" y="2285"/>
                  <a:pt x="19253" y="2237"/>
                </a:cubicBezTo>
                <a:cubicBezTo>
                  <a:pt x="19122" y="2069"/>
                  <a:pt x="18953" y="1880"/>
                  <a:pt x="18711" y="1654"/>
                </a:cubicBezTo>
                <a:close/>
                <a:moveTo>
                  <a:pt x="11634" y="5453"/>
                </a:moveTo>
                <a:cubicBezTo>
                  <a:pt x="12130" y="5519"/>
                  <a:pt x="12163" y="5931"/>
                  <a:pt x="12163" y="7399"/>
                </a:cubicBezTo>
                <a:cubicBezTo>
                  <a:pt x="12163" y="8313"/>
                  <a:pt x="12203" y="10083"/>
                  <a:pt x="12257" y="11326"/>
                </a:cubicBezTo>
                <a:lnTo>
                  <a:pt x="12351" y="13581"/>
                </a:lnTo>
                <a:lnTo>
                  <a:pt x="13262" y="13624"/>
                </a:lnTo>
                <a:cubicBezTo>
                  <a:pt x="14104" y="13661"/>
                  <a:pt x="14188" y="13692"/>
                  <a:pt x="14321" y="14037"/>
                </a:cubicBezTo>
                <a:cubicBezTo>
                  <a:pt x="14414" y="14277"/>
                  <a:pt x="14414" y="14545"/>
                  <a:pt x="14321" y="14785"/>
                </a:cubicBezTo>
                <a:lnTo>
                  <a:pt x="14174" y="15162"/>
                </a:lnTo>
                <a:lnTo>
                  <a:pt x="11178" y="15198"/>
                </a:lnTo>
                <a:cubicBezTo>
                  <a:pt x="8972" y="15225"/>
                  <a:pt x="8129" y="15187"/>
                  <a:pt x="7995" y="15065"/>
                </a:cubicBezTo>
                <a:cubicBezTo>
                  <a:pt x="7894" y="14973"/>
                  <a:pt x="7814" y="14671"/>
                  <a:pt x="7814" y="14390"/>
                </a:cubicBezTo>
                <a:cubicBezTo>
                  <a:pt x="7814" y="13752"/>
                  <a:pt x="8091" y="13593"/>
                  <a:pt x="9228" y="13593"/>
                </a:cubicBezTo>
                <a:lnTo>
                  <a:pt x="10059" y="13593"/>
                </a:lnTo>
                <a:lnTo>
                  <a:pt x="10039" y="12408"/>
                </a:lnTo>
                <a:cubicBezTo>
                  <a:pt x="10029" y="11753"/>
                  <a:pt x="9984" y="10408"/>
                  <a:pt x="9932" y="9417"/>
                </a:cubicBezTo>
                <a:lnTo>
                  <a:pt x="9838" y="7611"/>
                </a:lnTo>
                <a:lnTo>
                  <a:pt x="8953" y="8098"/>
                </a:lnTo>
                <a:cubicBezTo>
                  <a:pt x="8468" y="8363"/>
                  <a:pt x="7988" y="8552"/>
                  <a:pt x="7888" y="8517"/>
                </a:cubicBezTo>
                <a:cubicBezTo>
                  <a:pt x="7635" y="8429"/>
                  <a:pt x="7482" y="7639"/>
                  <a:pt x="7660" y="7338"/>
                </a:cubicBezTo>
                <a:cubicBezTo>
                  <a:pt x="7740" y="7201"/>
                  <a:pt x="8349" y="6751"/>
                  <a:pt x="9014" y="6329"/>
                </a:cubicBezTo>
                <a:cubicBezTo>
                  <a:pt x="9956" y="5730"/>
                  <a:pt x="10386" y="5540"/>
                  <a:pt x="10964" y="5478"/>
                </a:cubicBezTo>
                <a:cubicBezTo>
                  <a:pt x="11249" y="5447"/>
                  <a:pt x="11468" y="5431"/>
                  <a:pt x="11634" y="5453"/>
                </a:cubicBezTo>
                <a:close/>
              </a:path>
            </a:pathLst>
          </a:custGeom>
          <a:ln w="12700">
            <a:miter lim="400000"/>
          </a:ln>
        </p:spPr>
      </p:pic>
      <p:pic>
        <p:nvPicPr>
          <p:cNvPr id="301" name="Image" descr="Image"/>
          <p:cNvPicPr>
            <a:picLocks noChangeAspect="1"/>
          </p:cNvPicPr>
          <p:nvPr/>
        </p:nvPicPr>
        <p:blipFill>
          <a:blip r:embed="rId3"/>
          <a:stretch>
            <a:fillRect/>
          </a:stretch>
        </p:blipFill>
        <p:spPr>
          <a:xfrm>
            <a:off x="538721" y="7455003"/>
            <a:ext cx="1857160" cy="1857160"/>
          </a:xfrm>
          <a:prstGeom prst="rect">
            <a:avLst/>
          </a:prstGeom>
          <a:ln w="12700">
            <a:miter lim="400000"/>
          </a:ln>
        </p:spPr>
      </p:pic>
      <p:grpSp>
        <p:nvGrpSpPr>
          <p:cNvPr id="306" name="Group"/>
          <p:cNvGrpSpPr/>
          <p:nvPr/>
        </p:nvGrpSpPr>
        <p:grpSpPr>
          <a:xfrm>
            <a:off x="14722189" y="3281351"/>
            <a:ext cx="8838465" cy="4641616"/>
            <a:chOff x="0" y="0"/>
            <a:chExt cx="8838463" cy="4641614"/>
          </a:xfrm>
        </p:grpSpPr>
        <p:sp>
          <p:nvSpPr>
            <p:cNvPr id="302" name="Rectangle"/>
            <p:cNvSpPr/>
            <p:nvPr/>
          </p:nvSpPr>
          <p:spPr>
            <a:xfrm>
              <a:off x="0" y="0"/>
              <a:ext cx="8838464" cy="4641615"/>
            </a:xfrm>
            <a:prstGeom prst="rect">
              <a:avLst/>
            </a:prstGeom>
            <a:solidFill>
              <a:srgbClr val="FFFFFF"/>
            </a:solidFill>
            <a:ln w="101600" cap="flat">
              <a:solidFill>
                <a:srgbClr val="B46C69"/>
              </a:solidFill>
              <a:prstDash val="solid"/>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303" name="Practical tips:"/>
            <p:cNvSpPr txBox="1"/>
            <p:nvPr/>
          </p:nvSpPr>
          <p:spPr>
            <a:xfrm>
              <a:off x="313697" y="255104"/>
              <a:ext cx="2618465"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sz="2800" b="1" i="0">
                  <a:solidFill>
                    <a:srgbClr val="891B10"/>
                  </a:solidFill>
                </a:defRPr>
              </a:lvl1pPr>
            </a:lstStyle>
            <a:p>
              <a:pPr>
                <a:defRPr b="0">
                  <a:solidFill>
                    <a:srgbClr val="393634"/>
                  </a:solidFill>
                </a:defRPr>
              </a:pPr>
              <a:r>
                <a:rPr b="1" dirty="0">
                  <a:solidFill>
                    <a:srgbClr val="891B10"/>
                  </a:solidFill>
                </a:rPr>
                <a:t>Practical tips:</a:t>
              </a:r>
            </a:p>
          </p:txBody>
        </p:sp>
        <p:sp>
          <p:nvSpPr>
            <p:cNvPr id="304" name="Be mindful of bias. Bleeding symptoms may be seen as normal in families with (undiagnosed) bleeding disorders, leading patients to underestimate or trivialise their symptoms."/>
            <p:cNvSpPr txBox="1"/>
            <p:nvPr/>
          </p:nvSpPr>
          <p:spPr>
            <a:xfrm>
              <a:off x="302578" y="844543"/>
              <a:ext cx="8233308" cy="16443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sz="2800" i="0"/>
              </a:lvl1pPr>
            </a:lstStyle>
            <a:p>
              <a:r>
                <a:rPr dirty="0"/>
                <a:t>Be mindful of bias. Bleeding symptoms may be seen as normal in families with (undiagnosed) bleeding disorders, leading patients to underestimate or trivialise their symptoms.</a:t>
              </a:r>
            </a:p>
          </p:txBody>
        </p:sp>
        <p:sp>
          <p:nvSpPr>
            <p:cNvPr id="305" name="Note that the ISTH-SSC BAT lacks specificity for bleeding disorders in patients with oral bleeding.3 This may reinforce the inaccurate perception that gum bleeding is related to bleeding disorders rather than gingivitis."/>
            <p:cNvSpPr txBox="1"/>
            <p:nvPr/>
          </p:nvSpPr>
          <p:spPr>
            <a:xfrm>
              <a:off x="302578" y="2623387"/>
              <a:ext cx="8233308" cy="1644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lnSpc>
                  <a:spcPct val="90000"/>
                </a:lnSpc>
                <a:spcBef>
                  <a:spcPts val="800"/>
                </a:spcBef>
                <a:defRPr sz="2800" i="0"/>
              </a:pPr>
              <a:r>
                <a:rPr dirty="0"/>
                <a:t>Note that the ISTH-SSC BAT lacks specificity for bleeding disorders in patients with oral bleeding.</a:t>
              </a:r>
              <a:r>
                <a:rPr baseline="31999" dirty="0"/>
                <a:t>3</a:t>
              </a:r>
              <a:r>
                <a:rPr dirty="0"/>
                <a:t> This may reinforce the inaccurate perception that gum bleeding is related to bleeding disorders rather than gingivitis.</a:t>
              </a:r>
            </a:p>
          </p:txBody>
        </p:sp>
      </p:grpSp>
      <p:sp>
        <p:nvSpPr>
          <p:cNvPr id="307" name="The second step is laboratory assessment.1"/>
          <p:cNvSpPr txBox="1"/>
          <p:nvPr/>
        </p:nvSpPr>
        <p:spPr>
          <a:xfrm>
            <a:off x="2633749" y="8129979"/>
            <a:ext cx="10842004"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The second step is </a:t>
            </a:r>
            <a:r>
              <a:rPr b="1" dirty="0">
                <a:solidFill>
                  <a:srgbClr val="E39A4B"/>
                </a:solidFill>
              </a:rPr>
              <a:t>laboratory assessment.</a:t>
            </a:r>
            <a:r>
              <a:rPr baseline="31999" dirty="0"/>
              <a:t>1</a:t>
            </a:r>
          </a:p>
        </p:txBody>
      </p:sp>
      <p:sp>
        <p:nvSpPr>
          <p:cNvPr id="308" name="In patients with a low probability of von Willebrand disease (e.g., in the primary care setting), initial screening with a validated BAT helps determine who needs specific blood testing"/>
          <p:cNvSpPr txBox="1"/>
          <p:nvPr/>
        </p:nvSpPr>
        <p:spPr>
          <a:xfrm>
            <a:off x="3230649" y="8862374"/>
            <a:ext cx="16367416"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In patients with a </a:t>
            </a:r>
            <a:r>
              <a:rPr b="1" dirty="0">
                <a:solidFill>
                  <a:srgbClr val="E39A4B"/>
                </a:solidFill>
              </a:rPr>
              <a:t>low probability</a:t>
            </a:r>
            <a:r>
              <a:rPr dirty="0"/>
              <a:t> of von Willebrand disease (e.g., in the primary care setting), initial screening with a validated BAT helps determine who needs specific blood testing</a:t>
            </a:r>
          </a:p>
        </p:txBody>
      </p:sp>
      <p:sp>
        <p:nvSpPr>
          <p:cNvPr id="309" name="In patients with a high probability of von Willebrand disease (e.g., because they have an affected first-degree relative), laboratory assessment should be performed regardless of their BAT score"/>
          <p:cNvSpPr txBox="1"/>
          <p:nvPr/>
        </p:nvSpPr>
        <p:spPr>
          <a:xfrm>
            <a:off x="3230649" y="10057402"/>
            <a:ext cx="16660745"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In patients with a </a:t>
            </a:r>
            <a:r>
              <a:rPr b="1" dirty="0">
                <a:solidFill>
                  <a:srgbClr val="E39A4B"/>
                </a:solidFill>
              </a:rPr>
              <a:t>high probability</a:t>
            </a:r>
            <a:r>
              <a:rPr b="1" dirty="0"/>
              <a:t> </a:t>
            </a:r>
            <a:r>
              <a:rPr dirty="0"/>
              <a:t>of von Willebrand disease (e.g., because they have an affected first-degree relative), laboratory assessment should be performed regardless of their BAT score</a:t>
            </a:r>
          </a:p>
        </p:txBody>
      </p:sp>
      <p:pic>
        <p:nvPicPr>
          <p:cNvPr id="310" name="Image" descr="Image"/>
          <p:cNvPicPr>
            <a:picLocks noChangeAspect="1"/>
          </p:cNvPicPr>
          <p:nvPr/>
        </p:nvPicPr>
        <p:blipFill>
          <a:blip r:embed="rId4"/>
          <a:stretch>
            <a:fillRect/>
          </a:stretch>
        </p:blipFill>
        <p:spPr>
          <a:xfrm>
            <a:off x="2673596" y="4525703"/>
            <a:ext cx="174123" cy="174123"/>
          </a:xfrm>
          <a:prstGeom prst="rect">
            <a:avLst/>
          </a:prstGeom>
          <a:ln w="12700">
            <a:miter lim="400000"/>
          </a:ln>
        </p:spPr>
      </p:pic>
      <p:sp>
        <p:nvSpPr>
          <p:cNvPr id="311" name="5"/>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5</a:t>
            </a:r>
          </a:p>
        </p:txBody>
      </p:sp>
      <p:pic>
        <p:nvPicPr>
          <p:cNvPr id="312" name="Image" descr="Image"/>
          <p:cNvPicPr>
            <a:picLocks noChangeAspect="1"/>
          </p:cNvPicPr>
          <p:nvPr/>
        </p:nvPicPr>
        <p:blipFill>
          <a:blip r:embed="rId4"/>
          <a:stretch>
            <a:fillRect/>
          </a:stretch>
        </p:blipFill>
        <p:spPr>
          <a:xfrm>
            <a:off x="2673596" y="6578548"/>
            <a:ext cx="174123" cy="174123"/>
          </a:xfrm>
          <a:prstGeom prst="rect">
            <a:avLst/>
          </a:prstGeom>
          <a:ln w="12700">
            <a:miter lim="400000"/>
          </a:ln>
        </p:spPr>
      </p:pic>
      <p:sp>
        <p:nvSpPr>
          <p:cNvPr id="313" name="Circle"/>
          <p:cNvSpPr/>
          <p:nvPr/>
        </p:nvSpPr>
        <p:spPr>
          <a:xfrm>
            <a:off x="2673596" y="9004958"/>
            <a:ext cx="174123" cy="174123"/>
          </a:xfrm>
          <a:prstGeom prst="ellipse">
            <a:avLst/>
          </a:prstGeom>
          <a:solidFill>
            <a:srgbClr val="E39A4B"/>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314" name="Circle"/>
          <p:cNvSpPr/>
          <p:nvPr/>
        </p:nvSpPr>
        <p:spPr>
          <a:xfrm>
            <a:off x="2673596" y="10205084"/>
            <a:ext cx="174123" cy="174123"/>
          </a:xfrm>
          <a:prstGeom prst="ellipse">
            <a:avLst/>
          </a:prstGeom>
          <a:solidFill>
            <a:srgbClr val="E39A4B"/>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Use a validated screening tool…"/>
          <p:cNvSpPr txBox="1"/>
          <p:nvPr/>
        </p:nvSpPr>
        <p:spPr>
          <a:xfrm>
            <a:off x="2376982" y="789073"/>
            <a:ext cx="9361737"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Use a validated screening tool</a:t>
            </a:r>
          </a:p>
          <a:p>
            <a:pPr algn="l">
              <a:lnSpc>
                <a:spcPts val="6100"/>
              </a:lnSpc>
              <a:defRPr sz="6000" b="1" i="0">
                <a:solidFill>
                  <a:srgbClr val="891B10"/>
                </a:solidFill>
              </a:defRPr>
            </a:pPr>
            <a:r>
              <a:rPr dirty="0"/>
              <a:t>ISTH-SSC BAT</a:t>
            </a:r>
          </a:p>
        </p:txBody>
      </p:sp>
      <p:sp>
        <p:nvSpPr>
          <p:cNvPr id="317" name="The ISTH-SSC bleeding assessment tool scores the following symptoms"/>
          <p:cNvSpPr txBox="1"/>
          <p:nvPr/>
        </p:nvSpPr>
        <p:spPr>
          <a:xfrm>
            <a:off x="9637469" y="3001817"/>
            <a:ext cx="11958638"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lnSpc>
                <a:spcPct val="100000"/>
              </a:lnSpc>
              <a:defRPr b="1" i="0">
                <a:solidFill>
                  <a:srgbClr val="891B10"/>
                </a:solidFill>
              </a:defRPr>
            </a:lvl1pPr>
          </a:lstStyle>
          <a:p>
            <a:r>
              <a:rPr dirty="0"/>
              <a:t>The ISTH-SSC bleeding assessment tool scores the following symptoms</a:t>
            </a:r>
          </a:p>
        </p:txBody>
      </p:sp>
      <p:sp>
        <p:nvSpPr>
          <p:cNvPr id="318" name="The ISTH-SSC subcommittees have developed…"/>
          <p:cNvSpPr txBox="1"/>
          <p:nvPr/>
        </p:nvSpPr>
        <p:spPr>
          <a:xfrm>
            <a:off x="824933" y="2997661"/>
            <a:ext cx="7591426" cy="1619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90000"/>
              </a:lnSpc>
              <a:spcBef>
                <a:spcPts val="800"/>
              </a:spcBef>
              <a:defRPr i="0"/>
            </a:pPr>
            <a:r>
              <a:rPr dirty="0"/>
              <a:t>The ISTH-SSC subcommittees have developed</a:t>
            </a:r>
          </a:p>
          <a:p>
            <a:pPr algn="l">
              <a:lnSpc>
                <a:spcPct val="90000"/>
              </a:lnSpc>
              <a:spcBef>
                <a:spcPts val="800"/>
              </a:spcBef>
              <a:defRPr i="0"/>
            </a:pPr>
            <a:r>
              <a:rPr dirty="0">
                <a:solidFill>
                  <a:srgbClr val="4C4745"/>
                </a:solidFill>
              </a:rPr>
              <a:t>a tool to </a:t>
            </a:r>
            <a:r>
              <a:rPr b="1" dirty="0">
                <a:solidFill>
                  <a:srgbClr val="891B10"/>
                </a:solidFill>
              </a:rPr>
              <a:t>assess patients with a suspected</a:t>
            </a:r>
          </a:p>
          <a:p>
            <a:pPr algn="l">
              <a:lnSpc>
                <a:spcPct val="90000"/>
              </a:lnSpc>
              <a:spcBef>
                <a:spcPts val="800"/>
              </a:spcBef>
              <a:defRPr i="0"/>
            </a:pPr>
            <a:r>
              <a:rPr b="1" dirty="0">
                <a:solidFill>
                  <a:srgbClr val="891B10"/>
                </a:solidFill>
              </a:rPr>
              <a:t>inherited bleeding disorder.</a:t>
            </a:r>
          </a:p>
        </p:txBody>
      </p:sp>
      <p:sp>
        <p:nvSpPr>
          <p:cNvPr id="319" name="An abnormal score indicates that further testing is required:"/>
          <p:cNvSpPr txBox="1"/>
          <p:nvPr/>
        </p:nvSpPr>
        <p:spPr>
          <a:xfrm>
            <a:off x="820204" y="7872979"/>
            <a:ext cx="6560609" cy="961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An</a:t>
            </a:r>
            <a:r>
              <a:rPr dirty="0">
                <a:solidFill>
                  <a:srgbClr val="4C4745"/>
                </a:solidFill>
              </a:rPr>
              <a:t> </a:t>
            </a:r>
            <a:r>
              <a:rPr b="1" dirty="0">
                <a:solidFill>
                  <a:srgbClr val="891B10"/>
                </a:solidFill>
              </a:rPr>
              <a:t>abnormal score </a:t>
            </a:r>
            <a:r>
              <a:rPr dirty="0"/>
              <a:t>indicates that further testing is required:</a:t>
            </a:r>
          </a:p>
        </p:txBody>
      </p:sp>
      <p:sp>
        <p:nvSpPr>
          <p:cNvPr id="320" name="The questionnaire is to be collected by an…"/>
          <p:cNvSpPr txBox="1"/>
          <p:nvPr/>
        </p:nvSpPr>
        <p:spPr>
          <a:xfrm>
            <a:off x="816301" y="4992665"/>
            <a:ext cx="7318972" cy="2176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90000"/>
              </a:lnSpc>
              <a:spcBef>
                <a:spcPts val="800"/>
              </a:spcBef>
              <a:defRPr i="0"/>
            </a:pPr>
            <a:r>
              <a:rPr dirty="0"/>
              <a:t>The questionnaire is to be collected by an</a:t>
            </a:r>
          </a:p>
          <a:p>
            <a:pPr algn="l">
              <a:lnSpc>
                <a:spcPct val="90000"/>
              </a:lnSpc>
              <a:spcBef>
                <a:spcPts val="800"/>
              </a:spcBef>
              <a:defRPr i="0"/>
            </a:pPr>
            <a:r>
              <a:rPr dirty="0"/>
              <a:t>adequately trained healthcare professional,</a:t>
            </a:r>
          </a:p>
          <a:p>
            <a:pPr algn="l">
              <a:lnSpc>
                <a:spcPct val="90000"/>
              </a:lnSpc>
              <a:spcBef>
                <a:spcPts val="800"/>
              </a:spcBef>
              <a:defRPr i="0"/>
            </a:pPr>
            <a:r>
              <a:rPr dirty="0"/>
              <a:t>who will</a:t>
            </a:r>
            <a:r>
              <a:rPr dirty="0">
                <a:solidFill>
                  <a:srgbClr val="252525"/>
                </a:solidFill>
              </a:rPr>
              <a:t> </a:t>
            </a:r>
            <a:r>
              <a:rPr b="1" dirty="0">
                <a:solidFill>
                  <a:srgbClr val="891B10"/>
                </a:solidFill>
              </a:rPr>
              <a:t>score symptoms and related</a:t>
            </a:r>
          </a:p>
          <a:p>
            <a:pPr algn="l">
              <a:lnSpc>
                <a:spcPct val="90000"/>
              </a:lnSpc>
              <a:spcBef>
                <a:spcPts val="800"/>
              </a:spcBef>
              <a:defRPr i="0"/>
            </a:pPr>
            <a:r>
              <a:rPr b="1" dirty="0">
                <a:solidFill>
                  <a:srgbClr val="891B10"/>
                </a:solidFill>
              </a:rPr>
              <a:t>treatments</a:t>
            </a:r>
            <a:r>
              <a:rPr dirty="0"/>
              <a:t> before or at diagnosis (or both).</a:t>
            </a:r>
          </a:p>
        </p:txBody>
      </p:sp>
      <p:pic>
        <p:nvPicPr>
          <p:cNvPr id="321" name="Image" descr="Image"/>
          <p:cNvPicPr>
            <a:picLocks noChangeAspect="1"/>
          </p:cNvPicPr>
          <p:nvPr/>
        </p:nvPicPr>
        <p:blipFill>
          <a:blip r:embed="rId2"/>
          <a:stretch>
            <a:fillRect/>
          </a:stretch>
        </p:blipFill>
        <p:spPr>
          <a:xfrm>
            <a:off x="9643326" y="9293050"/>
            <a:ext cx="13578328" cy="1480385"/>
          </a:xfrm>
          <a:prstGeom prst="rect">
            <a:avLst/>
          </a:prstGeom>
          <a:ln w="12700">
            <a:miter lim="400000"/>
          </a:ln>
        </p:spPr>
      </p:pic>
      <p:sp>
        <p:nvSpPr>
          <p:cNvPr id="322" name="An online version of the ISTH bleeding assessment tool is available at…"/>
          <p:cNvSpPr txBox="1"/>
          <p:nvPr/>
        </p:nvSpPr>
        <p:spPr>
          <a:xfrm>
            <a:off x="10978637" y="9598077"/>
            <a:ext cx="11713010"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90000"/>
              </a:lnSpc>
              <a:defRPr i="0">
                <a:solidFill>
                  <a:srgbClr val="FFFFFF"/>
                </a:solidFill>
              </a:defRPr>
            </a:pPr>
            <a:r>
              <a:rPr dirty="0"/>
              <a:t>An online version of the ISTH bleeding assessment tool is available at</a:t>
            </a:r>
          </a:p>
          <a:p>
            <a:pPr algn="l" defTabSz="457200">
              <a:lnSpc>
                <a:spcPct val="90000"/>
              </a:lnSpc>
              <a:defRPr b="1" i="0">
                <a:solidFill>
                  <a:srgbClr val="FFFFFF"/>
                </a:solidFill>
              </a:defRPr>
            </a:pPr>
            <a:r>
              <a:rPr dirty="0"/>
              <a:t>https://bleedingscore.certe.nl</a:t>
            </a:r>
          </a:p>
        </p:txBody>
      </p:sp>
      <p:sp>
        <p:nvSpPr>
          <p:cNvPr id="323" name="1."/>
          <p:cNvSpPr txBox="1"/>
          <p:nvPr/>
        </p:nvSpPr>
        <p:spPr>
          <a:xfrm>
            <a:off x="10030711" y="4131092"/>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1.</a:t>
            </a:r>
          </a:p>
        </p:txBody>
      </p:sp>
      <p:sp>
        <p:nvSpPr>
          <p:cNvPr id="324" name="2."/>
          <p:cNvSpPr txBox="1"/>
          <p:nvPr/>
        </p:nvSpPr>
        <p:spPr>
          <a:xfrm>
            <a:off x="10043411" y="4736458"/>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2.</a:t>
            </a:r>
          </a:p>
        </p:txBody>
      </p:sp>
      <p:sp>
        <p:nvSpPr>
          <p:cNvPr id="325" name="3."/>
          <p:cNvSpPr txBox="1"/>
          <p:nvPr/>
        </p:nvSpPr>
        <p:spPr>
          <a:xfrm>
            <a:off x="10043411" y="5316425"/>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3.</a:t>
            </a:r>
          </a:p>
        </p:txBody>
      </p:sp>
      <p:sp>
        <p:nvSpPr>
          <p:cNvPr id="326" name="4."/>
          <p:cNvSpPr txBox="1"/>
          <p:nvPr/>
        </p:nvSpPr>
        <p:spPr>
          <a:xfrm>
            <a:off x="10030711" y="5903401"/>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4.</a:t>
            </a:r>
          </a:p>
        </p:txBody>
      </p:sp>
      <p:sp>
        <p:nvSpPr>
          <p:cNvPr id="327" name="5."/>
          <p:cNvSpPr txBox="1"/>
          <p:nvPr/>
        </p:nvSpPr>
        <p:spPr>
          <a:xfrm>
            <a:off x="10043411" y="6477792"/>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5.</a:t>
            </a:r>
          </a:p>
        </p:txBody>
      </p:sp>
      <p:sp>
        <p:nvSpPr>
          <p:cNvPr id="328" name="6."/>
          <p:cNvSpPr txBox="1"/>
          <p:nvPr/>
        </p:nvSpPr>
        <p:spPr>
          <a:xfrm>
            <a:off x="10043411" y="7070344"/>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6.</a:t>
            </a:r>
          </a:p>
        </p:txBody>
      </p:sp>
      <p:sp>
        <p:nvSpPr>
          <p:cNvPr id="329" name="7."/>
          <p:cNvSpPr txBox="1"/>
          <p:nvPr/>
        </p:nvSpPr>
        <p:spPr>
          <a:xfrm>
            <a:off x="10043411" y="7644735"/>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7.</a:t>
            </a:r>
          </a:p>
        </p:txBody>
      </p:sp>
      <p:sp>
        <p:nvSpPr>
          <p:cNvPr id="330" name="8."/>
          <p:cNvSpPr txBox="1"/>
          <p:nvPr/>
        </p:nvSpPr>
        <p:spPr>
          <a:xfrm>
            <a:off x="10043411" y="8217806"/>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8.</a:t>
            </a:r>
          </a:p>
        </p:txBody>
      </p:sp>
      <p:sp>
        <p:nvSpPr>
          <p:cNvPr id="331" name="9."/>
          <p:cNvSpPr txBox="1"/>
          <p:nvPr/>
        </p:nvSpPr>
        <p:spPr>
          <a:xfrm>
            <a:off x="16380711" y="4143792"/>
            <a:ext cx="42882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9.</a:t>
            </a:r>
          </a:p>
        </p:txBody>
      </p:sp>
      <p:sp>
        <p:nvSpPr>
          <p:cNvPr id="332" name="10."/>
          <p:cNvSpPr txBox="1"/>
          <p:nvPr/>
        </p:nvSpPr>
        <p:spPr>
          <a:xfrm>
            <a:off x="16380711" y="4723758"/>
            <a:ext cx="63480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10.</a:t>
            </a:r>
          </a:p>
        </p:txBody>
      </p:sp>
      <p:sp>
        <p:nvSpPr>
          <p:cNvPr id="333" name="11."/>
          <p:cNvSpPr txBox="1"/>
          <p:nvPr/>
        </p:nvSpPr>
        <p:spPr>
          <a:xfrm>
            <a:off x="16380711" y="5316425"/>
            <a:ext cx="63480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11.</a:t>
            </a:r>
          </a:p>
        </p:txBody>
      </p:sp>
      <p:sp>
        <p:nvSpPr>
          <p:cNvPr id="334" name="12."/>
          <p:cNvSpPr txBox="1"/>
          <p:nvPr/>
        </p:nvSpPr>
        <p:spPr>
          <a:xfrm>
            <a:off x="16380711" y="5903401"/>
            <a:ext cx="63480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12.</a:t>
            </a:r>
          </a:p>
        </p:txBody>
      </p:sp>
      <p:sp>
        <p:nvSpPr>
          <p:cNvPr id="335" name="13."/>
          <p:cNvSpPr txBox="1"/>
          <p:nvPr/>
        </p:nvSpPr>
        <p:spPr>
          <a:xfrm>
            <a:off x="16380711" y="6476638"/>
            <a:ext cx="63480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13.</a:t>
            </a:r>
          </a:p>
        </p:txBody>
      </p:sp>
      <p:sp>
        <p:nvSpPr>
          <p:cNvPr id="336" name="14."/>
          <p:cNvSpPr txBox="1"/>
          <p:nvPr/>
        </p:nvSpPr>
        <p:spPr>
          <a:xfrm>
            <a:off x="16380711" y="7070344"/>
            <a:ext cx="63480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b="1" i="0"/>
            </a:lvl1pPr>
          </a:lstStyle>
          <a:p>
            <a:r>
              <a:rPr dirty="0"/>
              <a:t>14.</a:t>
            </a:r>
          </a:p>
        </p:txBody>
      </p:sp>
      <p:sp>
        <p:nvSpPr>
          <p:cNvPr id="337" name="Epistaxis"/>
          <p:cNvSpPr txBox="1"/>
          <p:nvPr/>
        </p:nvSpPr>
        <p:spPr>
          <a:xfrm>
            <a:off x="10589511" y="4131092"/>
            <a:ext cx="1524200"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Epistaxis</a:t>
            </a:r>
          </a:p>
        </p:txBody>
      </p:sp>
      <p:sp>
        <p:nvSpPr>
          <p:cNvPr id="338" name="Cutaneous bruising"/>
          <p:cNvSpPr txBox="1"/>
          <p:nvPr/>
        </p:nvSpPr>
        <p:spPr>
          <a:xfrm>
            <a:off x="10589511" y="4723758"/>
            <a:ext cx="328374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Cutaneous bruising</a:t>
            </a:r>
          </a:p>
        </p:txBody>
      </p:sp>
      <p:sp>
        <p:nvSpPr>
          <p:cNvPr id="339" name="Bleeding from minor wounds"/>
          <p:cNvSpPr txBox="1"/>
          <p:nvPr/>
        </p:nvSpPr>
        <p:spPr>
          <a:xfrm>
            <a:off x="10589511" y="5316425"/>
            <a:ext cx="4906368"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Bleeding from minor wounds</a:t>
            </a:r>
          </a:p>
        </p:txBody>
      </p:sp>
      <p:sp>
        <p:nvSpPr>
          <p:cNvPr id="340" name="Oral cavity bleeding"/>
          <p:cNvSpPr txBox="1"/>
          <p:nvPr/>
        </p:nvSpPr>
        <p:spPr>
          <a:xfrm>
            <a:off x="10589511" y="5903401"/>
            <a:ext cx="3364509"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Oral cavity bleeding</a:t>
            </a:r>
          </a:p>
        </p:txBody>
      </p:sp>
      <p:sp>
        <p:nvSpPr>
          <p:cNvPr id="341" name="Gastrointestinal bleeding"/>
          <p:cNvSpPr txBox="1"/>
          <p:nvPr/>
        </p:nvSpPr>
        <p:spPr>
          <a:xfrm>
            <a:off x="10589511" y="6477677"/>
            <a:ext cx="4239222"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Gastrointestinal bleeding</a:t>
            </a:r>
          </a:p>
        </p:txBody>
      </p:sp>
      <p:sp>
        <p:nvSpPr>
          <p:cNvPr id="342" name="Haematuria"/>
          <p:cNvSpPr txBox="1"/>
          <p:nvPr/>
        </p:nvSpPr>
        <p:spPr>
          <a:xfrm>
            <a:off x="10589511" y="7049708"/>
            <a:ext cx="2059187"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Haematuria</a:t>
            </a:r>
          </a:p>
        </p:txBody>
      </p:sp>
      <p:sp>
        <p:nvSpPr>
          <p:cNvPr id="343" name="Dental extraction bleeds"/>
          <p:cNvSpPr txBox="1"/>
          <p:nvPr/>
        </p:nvSpPr>
        <p:spPr>
          <a:xfrm>
            <a:off x="10589511" y="7622779"/>
            <a:ext cx="4126311"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Dental extraction bleeds</a:t>
            </a:r>
          </a:p>
        </p:txBody>
      </p:sp>
      <p:sp>
        <p:nvSpPr>
          <p:cNvPr id="344" name="Surgical bleeding"/>
          <p:cNvSpPr txBox="1"/>
          <p:nvPr/>
        </p:nvSpPr>
        <p:spPr>
          <a:xfrm>
            <a:off x="10589511" y="8208550"/>
            <a:ext cx="2906317"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Surgical bleeding</a:t>
            </a:r>
          </a:p>
        </p:txBody>
      </p:sp>
      <p:sp>
        <p:nvSpPr>
          <p:cNvPr id="345" name="Heavy menstrual bleeding"/>
          <p:cNvSpPr txBox="1"/>
          <p:nvPr/>
        </p:nvSpPr>
        <p:spPr>
          <a:xfrm>
            <a:off x="17155411" y="4118392"/>
            <a:ext cx="4408092"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Heavy menstrual bleeding</a:t>
            </a:r>
          </a:p>
        </p:txBody>
      </p:sp>
      <p:sp>
        <p:nvSpPr>
          <p:cNvPr id="346" name="Post-partum haemorrhage"/>
          <p:cNvSpPr txBox="1"/>
          <p:nvPr/>
        </p:nvSpPr>
        <p:spPr>
          <a:xfrm>
            <a:off x="17155411" y="4723758"/>
            <a:ext cx="4479926"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Post-partum haemorrhage</a:t>
            </a:r>
          </a:p>
        </p:txBody>
      </p:sp>
      <p:sp>
        <p:nvSpPr>
          <p:cNvPr id="347" name="Muscle haematomas"/>
          <p:cNvSpPr txBox="1"/>
          <p:nvPr/>
        </p:nvSpPr>
        <p:spPr>
          <a:xfrm>
            <a:off x="17155411" y="5323434"/>
            <a:ext cx="3544095" cy="507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Muscle haematomas</a:t>
            </a:r>
          </a:p>
        </p:txBody>
      </p:sp>
      <p:sp>
        <p:nvSpPr>
          <p:cNvPr id="348" name="Haemarthrosis"/>
          <p:cNvSpPr txBox="1"/>
          <p:nvPr/>
        </p:nvSpPr>
        <p:spPr>
          <a:xfrm>
            <a:off x="17155411" y="5903401"/>
            <a:ext cx="2535636"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Haemarthrosis</a:t>
            </a:r>
          </a:p>
        </p:txBody>
      </p:sp>
      <p:sp>
        <p:nvSpPr>
          <p:cNvPr id="349" name="Central-nervous system bleeding"/>
          <p:cNvSpPr txBox="1"/>
          <p:nvPr/>
        </p:nvSpPr>
        <p:spPr>
          <a:xfrm>
            <a:off x="17155411" y="6452392"/>
            <a:ext cx="5503864"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Central-nervous system bleeding</a:t>
            </a:r>
          </a:p>
        </p:txBody>
      </p:sp>
      <p:sp>
        <p:nvSpPr>
          <p:cNvPr id="350" name="Other bleeding problems"/>
          <p:cNvSpPr txBox="1"/>
          <p:nvPr/>
        </p:nvSpPr>
        <p:spPr>
          <a:xfrm>
            <a:off x="17155411" y="7049708"/>
            <a:ext cx="423902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spcBef>
                <a:spcPts val="800"/>
              </a:spcBef>
              <a:defRPr i="0"/>
            </a:lvl1pPr>
          </a:lstStyle>
          <a:p>
            <a:r>
              <a:rPr dirty="0"/>
              <a:t>Other bleeding problems</a:t>
            </a:r>
          </a:p>
        </p:txBody>
      </p:sp>
      <p:sp>
        <p:nvSpPr>
          <p:cNvPr id="351" name="≥3 in children…"/>
          <p:cNvSpPr txBox="1"/>
          <p:nvPr/>
        </p:nvSpPr>
        <p:spPr>
          <a:xfrm>
            <a:off x="1458875" y="9135204"/>
            <a:ext cx="6560609" cy="1619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≥3 in children</a:t>
            </a:r>
          </a:p>
          <a:p>
            <a:pPr algn="l">
              <a:lnSpc>
                <a:spcPct val="90000"/>
              </a:lnSpc>
              <a:spcBef>
                <a:spcPts val="800"/>
              </a:spcBef>
              <a:defRPr i="0"/>
            </a:pPr>
            <a:r>
              <a:rPr dirty="0"/>
              <a:t>≥4 in adult males</a:t>
            </a:r>
          </a:p>
          <a:p>
            <a:pPr algn="l">
              <a:lnSpc>
                <a:spcPct val="90000"/>
              </a:lnSpc>
              <a:spcBef>
                <a:spcPts val="800"/>
              </a:spcBef>
              <a:defRPr i="0"/>
            </a:pPr>
            <a:r>
              <a:rPr dirty="0"/>
              <a:t>≥6 in adult females</a:t>
            </a:r>
          </a:p>
        </p:txBody>
      </p:sp>
      <p:pic>
        <p:nvPicPr>
          <p:cNvPr id="352" name="Image" descr="Image"/>
          <p:cNvPicPr>
            <a:picLocks noChangeAspect="1"/>
          </p:cNvPicPr>
          <p:nvPr/>
        </p:nvPicPr>
        <p:blipFill>
          <a:blip r:embed="rId3"/>
          <a:stretch>
            <a:fillRect/>
          </a:stretch>
        </p:blipFill>
        <p:spPr>
          <a:xfrm>
            <a:off x="892161" y="9271793"/>
            <a:ext cx="174123" cy="174123"/>
          </a:xfrm>
          <a:prstGeom prst="rect">
            <a:avLst/>
          </a:prstGeom>
          <a:ln w="12700">
            <a:miter lim="400000"/>
          </a:ln>
        </p:spPr>
      </p:pic>
      <p:pic>
        <p:nvPicPr>
          <p:cNvPr id="353" name="Image" descr="Image"/>
          <p:cNvPicPr>
            <a:picLocks noChangeAspect="1"/>
          </p:cNvPicPr>
          <p:nvPr/>
        </p:nvPicPr>
        <p:blipFill>
          <a:blip r:embed="rId3"/>
          <a:stretch>
            <a:fillRect/>
          </a:stretch>
        </p:blipFill>
        <p:spPr>
          <a:xfrm>
            <a:off x="892161" y="9832685"/>
            <a:ext cx="174123" cy="174123"/>
          </a:xfrm>
          <a:prstGeom prst="rect">
            <a:avLst/>
          </a:prstGeom>
          <a:ln w="12700">
            <a:miter lim="400000"/>
          </a:ln>
        </p:spPr>
      </p:pic>
      <p:pic>
        <p:nvPicPr>
          <p:cNvPr id="354" name="Image" descr="Image"/>
          <p:cNvPicPr>
            <a:picLocks noChangeAspect="1"/>
          </p:cNvPicPr>
          <p:nvPr/>
        </p:nvPicPr>
        <p:blipFill>
          <a:blip r:embed="rId3"/>
          <a:stretch>
            <a:fillRect/>
          </a:stretch>
        </p:blipFill>
        <p:spPr>
          <a:xfrm>
            <a:off x="892161" y="10418978"/>
            <a:ext cx="174123" cy="174123"/>
          </a:xfrm>
          <a:prstGeom prst="rect">
            <a:avLst/>
          </a:prstGeom>
          <a:ln w="12700">
            <a:miter lim="400000"/>
          </a:ln>
        </p:spPr>
      </p:pic>
      <p:sp>
        <p:nvSpPr>
          <p:cNvPr id="355" name="6"/>
          <p:cNvSpPr txBox="1"/>
          <p:nvPr/>
        </p:nvSpPr>
        <p:spPr>
          <a:xfrm>
            <a:off x="23297354" y="12766471"/>
            <a:ext cx="385384" cy="34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dirty="0"/>
              <a:t>6</a:t>
            </a:r>
          </a:p>
        </p:txBody>
      </p:sp>
      <p:sp>
        <p:nvSpPr>
          <p:cNvPr id="356" name="BAT, bleeding assessment tool; ISTH, International Society on Thrombosis and Haemostasis; SSC, Scientific and Standardization Committee…"/>
          <p:cNvSpPr txBox="1"/>
          <p:nvPr/>
        </p:nvSpPr>
        <p:spPr>
          <a:xfrm>
            <a:off x="852121" y="12509569"/>
            <a:ext cx="14468760" cy="611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BAT, bleeding assessment tool; ISTH, International Society on Thrombosis and Haemostasis; SSC, Scientific and Standardization Committee</a:t>
            </a:r>
          </a:p>
          <a:p>
            <a:pPr algn="l" defTabSz="825500">
              <a:lnSpc>
                <a:spcPct val="90000"/>
              </a:lnSpc>
              <a:defRPr sz="1800" i="0"/>
            </a:pPr>
            <a:r>
              <a:rPr dirty="0"/>
              <a:t>Elbatarny M, et al. Haemophilia. 2014;20:831-5; Rodeghiero F, et al. J Thromb Haemost. 2010;8:2063-5.</a:t>
            </a:r>
          </a:p>
        </p:txBody>
      </p:sp>
      <p:sp>
        <p:nvSpPr>
          <p:cNvPr id="357" name="Rectangle"/>
          <p:cNvSpPr/>
          <p:nvPr/>
        </p:nvSpPr>
        <p:spPr>
          <a:xfrm>
            <a:off x="9677089" y="3851546"/>
            <a:ext cx="13471272" cy="5156257"/>
          </a:xfrm>
          <a:prstGeom prst="rect">
            <a:avLst/>
          </a:prstGeom>
          <a:ln w="101600">
            <a:solidFill>
              <a:srgbClr val="B46C69"/>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grpSp>
        <p:nvGrpSpPr>
          <p:cNvPr id="360" name="Group"/>
          <p:cNvGrpSpPr/>
          <p:nvPr/>
        </p:nvGrpSpPr>
        <p:grpSpPr>
          <a:xfrm>
            <a:off x="521414" y="655829"/>
            <a:ext cx="1598339" cy="1766492"/>
            <a:chOff x="0" y="0"/>
            <a:chExt cx="1598338" cy="1766490"/>
          </a:xfrm>
        </p:grpSpPr>
        <p:pic>
          <p:nvPicPr>
            <p:cNvPr id="358" name="Image" descr="Image"/>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0" y="0"/>
              <a:ext cx="1598339" cy="1766491"/>
            </a:xfrm>
            <a:custGeom>
              <a:avLst/>
              <a:gdLst/>
              <a:ahLst/>
              <a:cxnLst>
                <a:cxn ang="0">
                  <a:pos x="wd2" y="hd2"/>
                </a:cxn>
                <a:cxn ang="5400000">
                  <a:pos x="wd2" y="hd2"/>
                </a:cxn>
                <a:cxn ang="10800000">
                  <a:pos x="wd2" y="hd2"/>
                </a:cxn>
                <a:cxn ang="16200000">
                  <a:pos x="wd2" y="hd2"/>
                </a:cxn>
              </a:cxnLst>
              <a:rect l="0" t="0" r="r" b="b"/>
              <a:pathLst>
                <a:path w="21544" h="21600" extrusionOk="0">
                  <a:moveTo>
                    <a:pt x="16391" y="0"/>
                  </a:moveTo>
                  <a:lnTo>
                    <a:pt x="16000" y="184"/>
                  </a:lnTo>
                  <a:cubicBezTo>
                    <a:pt x="15671" y="342"/>
                    <a:pt x="15274" y="671"/>
                    <a:pt x="15112" y="917"/>
                  </a:cubicBezTo>
                  <a:cubicBezTo>
                    <a:pt x="14909" y="1227"/>
                    <a:pt x="14832" y="1316"/>
                    <a:pt x="14706" y="1257"/>
                  </a:cubicBezTo>
                  <a:cubicBezTo>
                    <a:pt x="14663" y="1236"/>
                    <a:pt x="14613" y="1196"/>
                    <a:pt x="14551" y="1145"/>
                  </a:cubicBezTo>
                  <a:cubicBezTo>
                    <a:pt x="14402" y="1023"/>
                    <a:pt x="14019" y="926"/>
                    <a:pt x="13673" y="922"/>
                  </a:cubicBezTo>
                  <a:cubicBezTo>
                    <a:pt x="13504" y="920"/>
                    <a:pt x="13335" y="906"/>
                    <a:pt x="13208" y="883"/>
                  </a:cubicBezTo>
                  <a:cubicBezTo>
                    <a:pt x="13081" y="860"/>
                    <a:pt x="12990" y="829"/>
                    <a:pt x="12967" y="796"/>
                  </a:cubicBezTo>
                  <a:cubicBezTo>
                    <a:pt x="12922" y="730"/>
                    <a:pt x="12825" y="675"/>
                    <a:pt x="12743" y="675"/>
                  </a:cubicBezTo>
                  <a:cubicBezTo>
                    <a:pt x="12660" y="675"/>
                    <a:pt x="12632" y="735"/>
                    <a:pt x="12684" y="810"/>
                  </a:cubicBezTo>
                  <a:cubicBezTo>
                    <a:pt x="12716" y="858"/>
                    <a:pt x="12708" y="904"/>
                    <a:pt x="12678" y="941"/>
                  </a:cubicBezTo>
                  <a:cubicBezTo>
                    <a:pt x="12648" y="980"/>
                    <a:pt x="12596" y="1009"/>
                    <a:pt x="12529" y="1029"/>
                  </a:cubicBezTo>
                  <a:cubicBezTo>
                    <a:pt x="12397" y="1067"/>
                    <a:pt x="12225" y="1059"/>
                    <a:pt x="12127" y="971"/>
                  </a:cubicBezTo>
                  <a:cubicBezTo>
                    <a:pt x="12038" y="890"/>
                    <a:pt x="11768" y="859"/>
                    <a:pt x="11528" y="903"/>
                  </a:cubicBezTo>
                  <a:cubicBezTo>
                    <a:pt x="11364" y="932"/>
                    <a:pt x="11237" y="936"/>
                    <a:pt x="11122" y="903"/>
                  </a:cubicBezTo>
                  <a:cubicBezTo>
                    <a:pt x="11064" y="886"/>
                    <a:pt x="11010" y="860"/>
                    <a:pt x="10956" y="825"/>
                  </a:cubicBezTo>
                  <a:cubicBezTo>
                    <a:pt x="10902" y="790"/>
                    <a:pt x="10851" y="748"/>
                    <a:pt x="10795" y="694"/>
                  </a:cubicBezTo>
                  <a:cubicBezTo>
                    <a:pt x="10634" y="537"/>
                    <a:pt x="10520" y="449"/>
                    <a:pt x="10421" y="422"/>
                  </a:cubicBezTo>
                  <a:cubicBezTo>
                    <a:pt x="10322" y="395"/>
                    <a:pt x="10236" y="426"/>
                    <a:pt x="10127" y="510"/>
                  </a:cubicBezTo>
                  <a:cubicBezTo>
                    <a:pt x="9985" y="617"/>
                    <a:pt x="9670" y="730"/>
                    <a:pt x="9351" y="806"/>
                  </a:cubicBezTo>
                  <a:cubicBezTo>
                    <a:pt x="9033" y="882"/>
                    <a:pt x="8710" y="924"/>
                    <a:pt x="8570" y="883"/>
                  </a:cubicBezTo>
                  <a:cubicBezTo>
                    <a:pt x="8384" y="830"/>
                    <a:pt x="8236" y="790"/>
                    <a:pt x="8105" y="767"/>
                  </a:cubicBezTo>
                  <a:cubicBezTo>
                    <a:pt x="8174" y="862"/>
                    <a:pt x="8180" y="941"/>
                    <a:pt x="8062" y="1048"/>
                  </a:cubicBezTo>
                  <a:cubicBezTo>
                    <a:pt x="7948" y="1152"/>
                    <a:pt x="7760" y="1251"/>
                    <a:pt x="7644" y="1267"/>
                  </a:cubicBezTo>
                  <a:cubicBezTo>
                    <a:pt x="7529" y="1282"/>
                    <a:pt x="7358" y="1340"/>
                    <a:pt x="7265" y="1393"/>
                  </a:cubicBezTo>
                  <a:cubicBezTo>
                    <a:pt x="7171" y="1446"/>
                    <a:pt x="7018" y="1409"/>
                    <a:pt x="6928" y="1310"/>
                  </a:cubicBezTo>
                  <a:cubicBezTo>
                    <a:pt x="6911" y="1292"/>
                    <a:pt x="6910" y="1270"/>
                    <a:pt x="6901" y="1252"/>
                  </a:cubicBezTo>
                  <a:cubicBezTo>
                    <a:pt x="6896" y="1255"/>
                    <a:pt x="6890" y="1258"/>
                    <a:pt x="6885" y="1262"/>
                  </a:cubicBezTo>
                  <a:cubicBezTo>
                    <a:pt x="6703" y="1382"/>
                    <a:pt x="6537" y="1462"/>
                    <a:pt x="6473" y="1427"/>
                  </a:cubicBezTo>
                  <a:cubicBezTo>
                    <a:pt x="6382" y="1376"/>
                    <a:pt x="6345" y="1278"/>
                    <a:pt x="6393" y="1208"/>
                  </a:cubicBezTo>
                  <a:cubicBezTo>
                    <a:pt x="6440" y="1139"/>
                    <a:pt x="6410" y="1082"/>
                    <a:pt x="6328" y="1082"/>
                  </a:cubicBezTo>
                  <a:cubicBezTo>
                    <a:pt x="6288" y="1082"/>
                    <a:pt x="6146" y="1193"/>
                    <a:pt x="5949" y="1364"/>
                  </a:cubicBezTo>
                  <a:cubicBezTo>
                    <a:pt x="5750" y="1536"/>
                    <a:pt x="5492" y="1772"/>
                    <a:pt x="5232" y="2033"/>
                  </a:cubicBezTo>
                  <a:cubicBezTo>
                    <a:pt x="4971" y="2295"/>
                    <a:pt x="4717" y="2530"/>
                    <a:pt x="4510" y="2703"/>
                  </a:cubicBezTo>
                  <a:cubicBezTo>
                    <a:pt x="4302" y="2876"/>
                    <a:pt x="4147" y="2984"/>
                    <a:pt x="4092" y="2984"/>
                  </a:cubicBezTo>
                  <a:cubicBezTo>
                    <a:pt x="3984" y="2985"/>
                    <a:pt x="3935" y="3047"/>
                    <a:pt x="3985" y="3120"/>
                  </a:cubicBezTo>
                  <a:cubicBezTo>
                    <a:pt x="4036" y="3194"/>
                    <a:pt x="3808" y="3512"/>
                    <a:pt x="3477" y="3824"/>
                  </a:cubicBezTo>
                  <a:cubicBezTo>
                    <a:pt x="3147" y="4136"/>
                    <a:pt x="2908" y="4441"/>
                    <a:pt x="2948" y="4499"/>
                  </a:cubicBezTo>
                  <a:cubicBezTo>
                    <a:pt x="2972" y="4534"/>
                    <a:pt x="2929" y="4599"/>
                    <a:pt x="2862" y="4668"/>
                  </a:cubicBezTo>
                  <a:cubicBezTo>
                    <a:pt x="2843" y="4735"/>
                    <a:pt x="2816" y="4948"/>
                    <a:pt x="2798" y="5217"/>
                  </a:cubicBezTo>
                  <a:cubicBezTo>
                    <a:pt x="2798" y="5219"/>
                    <a:pt x="2798" y="5219"/>
                    <a:pt x="2798" y="5222"/>
                  </a:cubicBezTo>
                  <a:cubicBezTo>
                    <a:pt x="2819" y="5295"/>
                    <a:pt x="2807" y="5394"/>
                    <a:pt x="2771" y="5532"/>
                  </a:cubicBezTo>
                  <a:cubicBezTo>
                    <a:pt x="2669" y="5923"/>
                    <a:pt x="2300" y="6397"/>
                    <a:pt x="2134" y="6348"/>
                  </a:cubicBezTo>
                  <a:cubicBezTo>
                    <a:pt x="2082" y="6332"/>
                    <a:pt x="1887" y="6456"/>
                    <a:pt x="1701" y="6624"/>
                  </a:cubicBezTo>
                  <a:cubicBezTo>
                    <a:pt x="1539" y="6771"/>
                    <a:pt x="1476" y="6859"/>
                    <a:pt x="1498" y="6901"/>
                  </a:cubicBezTo>
                  <a:cubicBezTo>
                    <a:pt x="1526" y="6912"/>
                    <a:pt x="1564" y="6925"/>
                    <a:pt x="1605" y="6940"/>
                  </a:cubicBezTo>
                  <a:cubicBezTo>
                    <a:pt x="1721" y="6944"/>
                    <a:pt x="1790" y="6970"/>
                    <a:pt x="1824" y="7017"/>
                  </a:cubicBezTo>
                  <a:cubicBezTo>
                    <a:pt x="1952" y="7083"/>
                    <a:pt x="1933" y="7152"/>
                    <a:pt x="1803" y="7308"/>
                  </a:cubicBezTo>
                  <a:cubicBezTo>
                    <a:pt x="1760" y="7359"/>
                    <a:pt x="1676" y="7419"/>
                    <a:pt x="1610" y="7483"/>
                  </a:cubicBezTo>
                  <a:cubicBezTo>
                    <a:pt x="1555" y="7544"/>
                    <a:pt x="1508" y="7601"/>
                    <a:pt x="1434" y="7672"/>
                  </a:cubicBezTo>
                  <a:cubicBezTo>
                    <a:pt x="1256" y="7843"/>
                    <a:pt x="1145" y="7977"/>
                    <a:pt x="1059" y="8090"/>
                  </a:cubicBezTo>
                  <a:cubicBezTo>
                    <a:pt x="1034" y="8143"/>
                    <a:pt x="998" y="8196"/>
                    <a:pt x="995" y="8240"/>
                  </a:cubicBezTo>
                  <a:cubicBezTo>
                    <a:pt x="991" y="8285"/>
                    <a:pt x="965" y="8330"/>
                    <a:pt x="952" y="8381"/>
                  </a:cubicBezTo>
                  <a:cubicBezTo>
                    <a:pt x="979" y="8402"/>
                    <a:pt x="1026" y="8409"/>
                    <a:pt x="1102" y="8395"/>
                  </a:cubicBezTo>
                  <a:cubicBezTo>
                    <a:pt x="1471" y="8327"/>
                    <a:pt x="1394" y="8946"/>
                    <a:pt x="1006" y="9177"/>
                  </a:cubicBezTo>
                  <a:cubicBezTo>
                    <a:pt x="793" y="9303"/>
                    <a:pt x="714" y="9386"/>
                    <a:pt x="717" y="9512"/>
                  </a:cubicBezTo>
                  <a:cubicBezTo>
                    <a:pt x="724" y="9578"/>
                    <a:pt x="740" y="9649"/>
                    <a:pt x="776" y="9735"/>
                  </a:cubicBezTo>
                  <a:cubicBezTo>
                    <a:pt x="777" y="9737"/>
                    <a:pt x="775" y="9737"/>
                    <a:pt x="776" y="9740"/>
                  </a:cubicBezTo>
                  <a:cubicBezTo>
                    <a:pt x="803" y="9805"/>
                    <a:pt x="820" y="9863"/>
                    <a:pt x="829" y="9919"/>
                  </a:cubicBezTo>
                  <a:cubicBezTo>
                    <a:pt x="829" y="9920"/>
                    <a:pt x="829" y="9923"/>
                    <a:pt x="829" y="9924"/>
                  </a:cubicBezTo>
                  <a:cubicBezTo>
                    <a:pt x="838" y="9981"/>
                    <a:pt x="836" y="10034"/>
                    <a:pt x="824" y="10089"/>
                  </a:cubicBezTo>
                  <a:cubicBezTo>
                    <a:pt x="813" y="10143"/>
                    <a:pt x="760" y="10214"/>
                    <a:pt x="728" y="10273"/>
                  </a:cubicBezTo>
                  <a:cubicBezTo>
                    <a:pt x="694" y="10334"/>
                    <a:pt x="678" y="10384"/>
                    <a:pt x="621" y="10458"/>
                  </a:cubicBezTo>
                  <a:cubicBezTo>
                    <a:pt x="602" y="10481"/>
                    <a:pt x="604" y="10494"/>
                    <a:pt x="588" y="10516"/>
                  </a:cubicBezTo>
                  <a:cubicBezTo>
                    <a:pt x="517" y="10614"/>
                    <a:pt x="457" y="10702"/>
                    <a:pt x="439" y="10768"/>
                  </a:cubicBezTo>
                  <a:cubicBezTo>
                    <a:pt x="426" y="10802"/>
                    <a:pt x="436" y="10816"/>
                    <a:pt x="433" y="10841"/>
                  </a:cubicBezTo>
                  <a:cubicBezTo>
                    <a:pt x="435" y="10895"/>
                    <a:pt x="452" y="10940"/>
                    <a:pt x="498" y="10982"/>
                  </a:cubicBezTo>
                  <a:cubicBezTo>
                    <a:pt x="575" y="11052"/>
                    <a:pt x="574" y="11103"/>
                    <a:pt x="535" y="11147"/>
                  </a:cubicBezTo>
                  <a:cubicBezTo>
                    <a:pt x="567" y="11290"/>
                    <a:pt x="543" y="11439"/>
                    <a:pt x="449" y="11492"/>
                  </a:cubicBezTo>
                  <a:cubicBezTo>
                    <a:pt x="350" y="11547"/>
                    <a:pt x="307" y="11699"/>
                    <a:pt x="316" y="11831"/>
                  </a:cubicBezTo>
                  <a:cubicBezTo>
                    <a:pt x="355" y="11924"/>
                    <a:pt x="415" y="12001"/>
                    <a:pt x="487" y="12064"/>
                  </a:cubicBezTo>
                  <a:cubicBezTo>
                    <a:pt x="489" y="12064"/>
                    <a:pt x="489" y="12065"/>
                    <a:pt x="492" y="12064"/>
                  </a:cubicBezTo>
                  <a:cubicBezTo>
                    <a:pt x="634" y="12037"/>
                    <a:pt x="731" y="12221"/>
                    <a:pt x="744" y="12433"/>
                  </a:cubicBezTo>
                  <a:cubicBezTo>
                    <a:pt x="776" y="12581"/>
                    <a:pt x="762" y="12737"/>
                    <a:pt x="669" y="12821"/>
                  </a:cubicBezTo>
                  <a:cubicBezTo>
                    <a:pt x="659" y="12830"/>
                    <a:pt x="634" y="12822"/>
                    <a:pt x="621" y="12826"/>
                  </a:cubicBezTo>
                  <a:cubicBezTo>
                    <a:pt x="568" y="12867"/>
                    <a:pt x="509" y="12867"/>
                    <a:pt x="391" y="12778"/>
                  </a:cubicBezTo>
                  <a:cubicBezTo>
                    <a:pt x="285" y="12698"/>
                    <a:pt x="202" y="12697"/>
                    <a:pt x="171" y="12739"/>
                  </a:cubicBezTo>
                  <a:cubicBezTo>
                    <a:pt x="159" y="12761"/>
                    <a:pt x="158" y="12795"/>
                    <a:pt x="171" y="12831"/>
                  </a:cubicBezTo>
                  <a:cubicBezTo>
                    <a:pt x="186" y="12867"/>
                    <a:pt x="215" y="12909"/>
                    <a:pt x="262" y="12952"/>
                  </a:cubicBezTo>
                  <a:cubicBezTo>
                    <a:pt x="314" y="12999"/>
                    <a:pt x="376" y="13332"/>
                    <a:pt x="401" y="13690"/>
                  </a:cubicBezTo>
                  <a:cubicBezTo>
                    <a:pt x="426" y="14048"/>
                    <a:pt x="472" y="14512"/>
                    <a:pt x="508" y="14719"/>
                  </a:cubicBezTo>
                  <a:cubicBezTo>
                    <a:pt x="562" y="15033"/>
                    <a:pt x="496" y="15128"/>
                    <a:pt x="107" y="15296"/>
                  </a:cubicBezTo>
                  <a:cubicBezTo>
                    <a:pt x="82" y="15307"/>
                    <a:pt x="30" y="15343"/>
                    <a:pt x="0" y="15359"/>
                  </a:cubicBezTo>
                  <a:lnTo>
                    <a:pt x="0" y="15553"/>
                  </a:lnTo>
                  <a:cubicBezTo>
                    <a:pt x="55" y="15536"/>
                    <a:pt x="119" y="15498"/>
                    <a:pt x="166" y="15495"/>
                  </a:cubicBezTo>
                  <a:cubicBezTo>
                    <a:pt x="911" y="15442"/>
                    <a:pt x="1045" y="15511"/>
                    <a:pt x="1600" y="16213"/>
                  </a:cubicBezTo>
                  <a:cubicBezTo>
                    <a:pt x="1909" y="16606"/>
                    <a:pt x="2288" y="17009"/>
                    <a:pt x="2439" y="17106"/>
                  </a:cubicBezTo>
                  <a:cubicBezTo>
                    <a:pt x="2591" y="17204"/>
                    <a:pt x="2712" y="17431"/>
                    <a:pt x="2712" y="17611"/>
                  </a:cubicBezTo>
                  <a:cubicBezTo>
                    <a:pt x="2712" y="17796"/>
                    <a:pt x="2843" y="17997"/>
                    <a:pt x="3006" y="18077"/>
                  </a:cubicBezTo>
                  <a:cubicBezTo>
                    <a:pt x="3181" y="18162"/>
                    <a:pt x="3315" y="18394"/>
                    <a:pt x="3343" y="18659"/>
                  </a:cubicBezTo>
                  <a:cubicBezTo>
                    <a:pt x="3378" y="18984"/>
                    <a:pt x="3495" y="19149"/>
                    <a:pt x="3798" y="19280"/>
                  </a:cubicBezTo>
                  <a:cubicBezTo>
                    <a:pt x="4025" y="19378"/>
                    <a:pt x="4215" y="19522"/>
                    <a:pt x="4215" y="19601"/>
                  </a:cubicBezTo>
                  <a:cubicBezTo>
                    <a:pt x="4215" y="19679"/>
                    <a:pt x="4305" y="19713"/>
                    <a:pt x="4419" y="19673"/>
                  </a:cubicBezTo>
                  <a:cubicBezTo>
                    <a:pt x="4532" y="19634"/>
                    <a:pt x="4700" y="19667"/>
                    <a:pt x="4793" y="19751"/>
                  </a:cubicBezTo>
                  <a:cubicBezTo>
                    <a:pt x="4886" y="19835"/>
                    <a:pt x="4964" y="19859"/>
                    <a:pt x="4964" y="19804"/>
                  </a:cubicBezTo>
                  <a:cubicBezTo>
                    <a:pt x="4964" y="19637"/>
                    <a:pt x="5861" y="20118"/>
                    <a:pt x="5879" y="20295"/>
                  </a:cubicBezTo>
                  <a:cubicBezTo>
                    <a:pt x="5927" y="20779"/>
                    <a:pt x="5797" y="21186"/>
                    <a:pt x="5467" y="21581"/>
                  </a:cubicBezTo>
                  <a:cubicBezTo>
                    <a:pt x="5460" y="21589"/>
                    <a:pt x="5458" y="21592"/>
                    <a:pt x="5451" y="21600"/>
                  </a:cubicBezTo>
                  <a:lnTo>
                    <a:pt x="5622" y="21600"/>
                  </a:lnTo>
                  <a:cubicBezTo>
                    <a:pt x="5653" y="21545"/>
                    <a:pt x="5677" y="21492"/>
                    <a:pt x="5761" y="21401"/>
                  </a:cubicBezTo>
                  <a:cubicBezTo>
                    <a:pt x="6005" y="21142"/>
                    <a:pt x="6422" y="20779"/>
                    <a:pt x="6719" y="20566"/>
                  </a:cubicBezTo>
                  <a:cubicBezTo>
                    <a:pt x="6868" y="20460"/>
                    <a:pt x="6992" y="20392"/>
                    <a:pt x="7045" y="20392"/>
                  </a:cubicBezTo>
                  <a:cubicBezTo>
                    <a:pt x="7121" y="20392"/>
                    <a:pt x="7386" y="20570"/>
                    <a:pt x="7639" y="20785"/>
                  </a:cubicBezTo>
                  <a:cubicBezTo>
                    <a:pt x="7750" y="20879"/>
                    <a:pt x="7833" y="20949"/>
                    <a:pt x="7901" y="20998"/>
                  </a:cubicBezTo>
                  <a:cubicBezTo>
                    <a:pt x="7902" y="20999"/>
                    <a:pt x="7906" y="20998"/>
                    <a:pt x="7907" y="20998"/>
                  </a:cubicBezTo>
                  <a:cubicBezTo>
                    <a:pt x="7931" y="21016"/>
                    <a:pt x="7945" y="21020"/>
                    <a:pt x="7965" y="21032"/>
                  </a:cubicBezTo>
                  <a:cubicBezTo>
                    <a:pt x="8060" y="21088"/>
                    <a:pt x="8131" y="21101"/>
                    <a:pt x="8201" y="21056"/>
                  </a:cubicBezTo>
                  <a:cubicBezTo>
                    <a:pt x="8244" y="21029"/>
                    <a:pt x="8286" y="20985"/>
                    <a:pt x="8345" y="20925"/>
                  </a:cubicBezTo>
                  <a:cubicBezTo>
                    <a:pt x="8584" y="20687"/>
                    <a:pt x="8614" y="20689"/>
                    <a:pt x="9041" y="21076"/>
                  </a:cubicBezTo>
                  <a:cubicBezTo>
                    <a:pt x="9571" y="21557"/>
                    <a:pt x="9697" y="21579"/>
                    <a:pt x="9811" y="21183"/>
                  </a:cubicBezTo>
                  <a:lnTo>
                    <a:pt x="9897" y="20882"/>
                  </a:lnTo>
                  <a:lnTo>
                    <a:pt x="10266" y="21192"/>
                  </a:lnTo>
                  <a:cubicBezTo>
                    <a:pt x="10391" y="21299"/>
                    <a:pt x="10488" y="21361"/>
                    <a:pt x="10565" y="21386"/>
                  </a:cubicBezTo>
                  <a:cubicBezTo>
                    <a:pt x="10605" y="21400"/>
                    <a:pt x="10639" y="21403"/>
                    <a:pt x="10667" y="21396"/>
                  </a:cubicBezTo>
                  <a:cubicBezTo>
                    <a:pt x="10694" y="21389"/>
                    <a:pt x="10719" y="21373"/>
                    <a:pt x="10737" y="21348"/>
                  </a:cubicBezTo>
                  <a:cubicBezTo>
                    <a:pt x="10795" y="21262"/>
                    <a:pt x="10941" y="21226"/>
                    <a:pt x="11068" y="21270"/>
                  </a:cubicBezTo>
                  <a:cubicBezTo>
                    <a:pt x="11433" y="21397"/>
                    <a:pt x="11865" y="21218"/>
                    <a:pt x="12010" y="20872"/>
                  </a:cubicBezTo>
                  <a:cubicBezTo>
                    <a:pt x="12110" y="20634"/>
                    <a:pt x="12224" y="20567"/>
                    <a:pt x="12464" y="20625"/>
                  </a:cubicBezTo>
                  <a:cubicBezTo>
                    <a:pt x="12641" y="20666"/>
                    <a:pt x="12818" y="20786"/>
                    <a:pt x="12860" y="20887"/>
                  </a:cubicBezTo>
                  <a:cubicBezTo>
                    <a:pt x="12886" y="20948"/>
                    <a:pt x="12949" y="20947"/>
                    <a:pt x="13053" y="20891"/>
                  </a:cubicBezTo>
                  <a:cubicBezTo>
                    <a:pt x="13158" y="20834"/>
                    <a:pt x="13309" y="20720"/>
                    <a:pt x="13502" y="20537"/>
                  </a:cubicBezTo>
                  <a:cubicBezTo>
                    <a:pt x="13628" y="20419"/>
                    <a:pt x="13724" y="20324"/>
                    <a:pt x="13807" y="20256"/>
                  </a:cubicBezTo>
                  <a:cubicBezTo>
                    <a:pt x="13891" y="20188"/>
                    <a:pt x="13962" y="20144"/>
                    <a:pt x="14021" y="20120"/>
                  </a:cubicBezTo>
                  <a:cubicBezTo>
                    <a:pt x="14081" y="20095"/>
                    <a:pt x="14133" y="20092"/>
                    <a:pt x="14187" y="20105"/>
                  </a:cubicBezTo>
                  <a:cubicBezTo>
                    <a:pt x="14239" y="20117"/>
                    <a:pt x="14289" y="20142"/>
                    <a:pt x="14353" y="20183"/>
                  </a:cubicBezTo>
                  <a:cubicBezTo>
                    <a:pt x="14597" y="20338"/>
                    <a:pt x="14687" y="20330"/>
                    <a:pt x="14973" y="20120"/>
                  </a:cubicBezTo>
                  <a:cubicBezTo>
                    <a:pt x="15157" y="19985"/>
                    <a:pt x="15305" y="19811"/>
                    <a:pt x="15305" y="19732"/>
                  </a:cubicBezTo>
                  <a:cubicBezTo>
                    <a:pt x="15305" y="19692"/>
                    <a:pt x="15344" y="19639"/>
                    <a:pt x="15401" y="19586"/>
                  </a:cubicBezTo>
                  <a:cubicBezTo>
                    <a:pt x="15458" y="19532"/>
                    <a:pt x="15534" y="19478"/>
                    <a:pt x="15621" y="19436"/>
                  </a:cubicBezTo>
                  <a:cubicBezTo>
                    <a:pt x="15804" y="19347"/>
                    <a:pt x="15895" y="19203"/>
                    <a:pt x="15845" y="19086"/>
                  </a:cubicBezTo>
                  <a:cubicBezTo>
                    <a:pt x="15732" y="18818"/>
                    <a:pt x="16178" y="18681"/>
                    <a:pt x="16525" y="18878"/>
                  </a:cubicBezTo>
                  <a:cubicBezTo>
                    <a:pt x="16625" y="18934"/>
                    <a:pt x="16702" y="18976"/>
                    <a:pt x="16760" y="18999"/>
                  </a:cubicBezTo>
                  <a:cubicBezTo>
                    <a:pt x="16818" y="19022"/>
                    <a:pt x="16854" y="19025"/>
                    <a:pt x="16878" y="19009"/>
                  </a:cubicBezTo>
                  <a:cubicBezTo>
                    <a:pt x="16924" y="18976"/>
                    <a:pt x="16910" y="18863"/>
                    <a:pt x="16862" y="18645"/>
                  </a:cubicBezTo>
                  <a:cubicBezTo>
                    <a:pt x="16815" y="18432"/>
                    <a:pt x="16864" y="18251"/>
                    <a:pt x="16942" y="18169"/>
                  </a:cubicBezTo>
                  <a:cubicBezTo>
                    <a:pt x="16980" y="18129"/>
                    <a:pt x="17026" y="18110"/>
                    <a:pt x="17070" y="18125"/>
                  </a:cubicBezTo>
                  <a:cubicBezTo>
                    <a:pt x="17116" y="18141"/>
                    <a:pt x="17161" y="18186"/>
                    <a:pt x="17199" y="18276"/>
                  </a:cubicBezTo>
                  <a:cubicBezTo>
                    <a:pt x="17298" y="18510"/>
                    <a:pt x="17707" y="18569"/>
                    <a:pt x="17707" y="18349"/>
                  </a:cubicBezTo>
                  <a:cubicBezTo>
                    <a:pt x="17707" y="18273"/>
                    <a:pt x="17993" y="17949"/>
                    <a:pt x="18344" y="17626"/>
                  </a:cubicBezTo>
                  <a:cubicBezTo>
                    <a:pt x="19034" y="16988"/>
                    <a:pt x="19804" y="16176"/>
                    <a:pt x="19804" y="16087"/>
                  </a:cubicBezTo>
                  <a:cubicBezTo>
                    <a:pt x="19804" y="16057"/>
                    <a:pt x="19675" y="16097"/>
                    <a:pt x="19515" y="16175"/>
                  </a:cubicBezTo>
                  <a:cubicBezTo>
                    <a:pt x="19427" y="16217"/>
                    <a:pt x="19345" y="16240"/>
                    <a:pt x="19280" y="16242"/>
                  </a:cubicBezTo>
                  <a:cubicBezTo>
                    <a:pt x="19214" y="16245"/>
                    <a:pt x="19162" y="16229"/>
                    <a:pt x="19135" y="16189"/>
                  </a:cubicBezTo>
                  <a:cubicBezTo>
                    <a:pt x="19061" y="16080"/>
                    <a:pt x="19350" y="15557"/>
                    <a:pt x="19579" y="15301"/>
                  </a:cubicBezTo>
                  <a:cubicBezTo>
                    <a:pt x="19656" y="15215"/>
                    <a:pt x="19729" y="15160"/>
                    <a:pt x="19777" y="15160"/>
                  </a:cubicBezTo>
                  <a:cubicBezTo>
                    <a:pt x="19940" y="15160"/>
                    <a:pt x="20703" y="14403"/>
                    <a:pt x="20703" y="14243"/>
                  </a:cubicBezTo>
                  <a:cubicBezTo>
                    <a:pt x="20703" y="14175"/>
                    <a:pt x="20636" y="14163"/>
                    <a:pt x="20553" y="14209"/>
                  </a:cubicBezTo>
                  <a:cubicBezTo>
                    <a:pt x="20480" y="14250"/>
                    <a:pt x="20419" y="14243"/>
                    <a:pt x="20376" y="14214"/>
                  </a:cubicBezTo>
                  <a:cubicBezTo>
                    <a:pt x="20332" y="14184"/>
                    <a:pt x="20304" y="14130"/>
                    <a:pt x="20296" y="14059"/>
                  </a:cubicBezTo>
                  <a:cubicBezTo>
                    <a:pt x="20281" y="13919"/>
                    <a:pt x="20342" y="13734"/>
                    <a:pt x="20489" y="13636"/>
                  </a:cubicBezTo>
                  <a:cubicBezTo>
                    <a:pt x="20646" y="13532"/>
                    <a:pt x="20778" y="13386"/>
                    <a:pt x="20778" y="13311"/>
                  </a:cubicBezTo>
                  <a:cubicBezTo>
                    <a:pt x="20778" y="13237"/>
                    <a:pt x="20877" y="13122"/>
                    <a:pt x="20997" y="13054"/>
                  </a:cubicBezTo>
                  <a:cubicBezTo>
                    <a:pt x="21184" y="12949"/>
                    <a:pt x="21174" y="12889"/>
                    <a:pt x="20933" y="12647"/>
                  </a:cubicBezTo>
                  <a:cubicBezTo>
                    <a:pt x="20716" y="12429"/>
                    <a:pt x="20691" y="12328"/>
                    <a:pt x="20826" y="12205"/>
                  </a:cubicBezTo>
                  <a:cubicBezTo>
                    <a:pt x="20923" y="12117"/>
                    <a:pt x="21002" y="12105"/>
                    <a:pt x="21002" y="12176"/>
                  </a:cubicBezTo>
                  <a:cubicBezTo>
                    <a:pt x="21003" y="12247"/>
                    <a:pt x="21132" y="12119"/>
                    <a:pt x="21286" y="11894"/>
                  </a:cubicBezTo>
                  <a:cubicBezTo>
                    <a:pt x="21411" y="11712"/>
                    <a:pt x="21471" y="11605"/>
                    <a:pt x="21478" y="11516"/>
                  </a:cubicBezTo>
                  <a:cubicBezTo>
                    <a:pt x="21486" y="11427"/>
                    <a:pt x="21440" y="11354"/>
                    <a:pt x="21339" y="11249"/>
                  </a:cubicBezTo>
                  <a:cubicBezTo>
                    <a:pt x="21138" y="11039"/>
                    <a:pt x="21136" y="11008"/>
                    <a:pt x="21350" y="10933"/>
                  </a:cubicBezTo>
                  <a:cubicBezTo>
                    <a:pt x="21385" y="10921"/>
                    <a:pt x="21415" y="10892"/>
                    <a:pt x="21441" y="10856"/>
                  </a:cubicBezTo>
                  <a:cubicBezTo>
                    <a:pt x="21466" y="10819"/>
                    <a:pt x="21489" y="10776"/>
                    <a:pt x="21505" y="10720"/>
                  </a:cubicBezTo>
                  <a:cubicBezTo>
                    <a:pt x="21600" y="10386"/>
                    <a:pt x="21520" y="9753"/>
                    <a:pt x="21291" y="9366"/>
                  </a:cubicBezTo>
                  <a:cubicBezTo>
                    <a:pt x="21136" y="9103"/>
                    <a:pt x="21149" y="9029"/>
                    <a:pt x="21339" y="8920"/>
                  </a:cubicBezTo>
                  <a:cubicBezTo>
                    <a:pt x="21539" y="8805"/>
                    <a:pt x="21519" y="8712"/>
                    <a:pt x="21206" y="8177"/>
                  </a:cubicBezTo>
                  <a:lnTo>
                    <a:pt x="20847" y="7566"/>
                  </a:lnTo>
                  <a:lnTo>
                    <a:pt x="21190" y="7236"/>
                  </a:lnTo>
                  <a:lnTo>
                    <a:pt x="21527" y="6906"/>
                  </a:lnTo>
                  <a:lnTo>
                    <a:pt x="21125" y="6614"/>
                  </a:lnTo>
                  <a:cubicBezTo>
                    <a:pt x="20859" y="6418"/>
                    <a:pt x="20775" y="6311"/>
                    <a:pt x="20778" y="6037"/>
                  </a:cubicBezTo>
                  <a:cubicBezTo>
                    <a:pt x="20778" y="6036"/>
                    <a:pt x="20777" y="6033"/>
                    <a:pt x="20778" y="6032"/>
                  </a:cubicBezTo>
                  <a:cubicBezTo>
                    <a:pt x="20779" y="5940"/>
                    <a:pt x="20787" y="5828"/>
                    <a:pt x="20804" y="5688"/>
                  </a:cubicBezTo>
                  <a:cubicBezTo>
                    <a:pt x="20842" y="5394"/>
                    <a:pt x="20834" y="5171"/>
                    <a:pt x="20783" y="5052"/>
                  </a:cubicBezTo>
                  <a:cubicBezTo>
                    <a:pt x="20766" y="5012"/>
                    <a:pt x="20745" y="4984"/>
                    <a:pt x="20719" y="4969"/>
                  </a:cubicBezTo>
                  <a:cubicBezTo>
                    <a:pt x="20627" y="4918"/>
                    <a:pt x="20553" y="4777"/>
                    <a:pt x="20553" y="4659"/>
                  </a:cubicBezTo>
                  <a:cubicBezTo>
                    <a:pt x="20553" y="4540"/>
                    <a:pt x="20456" y="4378"/>
                    <a:pt x="20334" y="4295"/>
                  </a:cubicBezTo>
                  <a:cubicBezTo>
                    <a:pt x="20211" y="4212"/>
                    <a:pt x="20086" y="4015"/>
                    <a:pt x="20061" y="3858"/>
                  </a:cubicBezTo>
                  <a:cubicBezTo>
                    <a:pt x="20052" y="3805"/>
                    <a:pt x="19989" y="3718"/>
                    <a:pt x="19959" y="3644"/>
                  </a:cubicBezTo>
                  <a:cubicBezTo>
                    <a:pt x="20035" y="3777"/>
                    <a:pt x="20070" y="3874"/>
                    <a:pt x="20045" y="3897"/>
                  </a:cubicBezTo>
                  <a:cubicBezTo>
                    <a:pt x="19993" y="3944"/>
                    <a:pt x="20052" y="4130"/>
                    <a:pt x="20178" y="4304"/>
                  </a:cubicBezTo>
                  <a:cubicBezTo>
                    <a:pt x="20304" y="4479"/>
                    <a:pt x="20363" y="4620"/>
                    <a:pt x="20307" y="4620"/>
                  </a:cubicBezTo>
                  <a:cubicBezTo>
                    <a:pt x="20251" y="4620"/>
                    <a:pt x="20320" y="4735"/>
                    <a:pt x="20462" y="4877"/>
                  </a:cubicBezTo>
                  <a:cubicBezTo>
                    <a:pt x="20622" y="5038"/>
                    <a:pt x="20664" y="5168"/>
                    <a:pt x="20569" y="5222"/>
                  </a:cubicBezTo>
                  <a:cubicBezTo>
                    <a:pt x="20527" y="5245"/>
                    <a:pt x="20497" y="5284"/>
                    <a:pt x="20483" y="5333"/>
                  </a:cubicBezTo>
                  <a:cubicBezTo>
                    <a:pt x="20470" y="5383"/>
                    <a:pt x="20472" y="5442"/>
                    <a:pt x="20494" y="5493"/>
                  </a:cubicBezTo>
                  <a:cubicBezTo>
                    <a:pt x="20530" y="5579"/>
                    <a:pt x="20535" y="5644"/>
                    <a:pt x="20515" y="5688"/>
                  </a:cubicBezTo>
                  <a:cubicBezTo>
                    <a:pt x="20503" y="5717"/>
                    <a:pt x="20467" y="5720"/>
                    <a:pt x="20435" y="5731"/>
                  </a:cubicBezTo>
                  <a:cubicBezTo>
                    <a:pt x="20417" y="5737"/>
                    <a:pt x="20410" y="5755"/>
                    <a:pt x="20387" y="5755"/>
                  </a:cubicBezTo>
                  <a:cubicBezTo>
                    <a:pt x="20376" y="5756"/>
                    <a:pt x="20357" y="5747"/>
                    <a:pt x="20344" y="5746"/>
                  </a:cubicBezTo>
                  <a:cubicBezTo>
                    <a:pt x="20284" y="5741"/>
                    <a:pt x="20216" y="5724"/>
                    <a:pt x="20136" y="5688"/>
                  </a:cubicBezTo>
                  <a:cubicBezTo>
                    <a:pt x="20050" y="5648"/>
                    <a:pt x="19953" y="5591"/>
                    <a:pt x="19852" y="5518"/>
                  </a:cubicBezTo>
                  <a:cubicBezTo>
                    <a:pt x="19851" y="5517"/>
                    <a:pt x="19848" y="5514"/>
                    <a:pt x="19847" y="5513"/>
                  </a:cubicBezTo>
                  <a:cubicBezTo>
                    <a:pt x="19835" y="5504"/>
                    <a:pt x="19826" y="5502"/>
                    <a:pt x="19815" y="5493"/>
                  </a:cubicBezTo>
                  <a:cubicBezTo>
                    <a:pt x="19517" y="5266"/>
                    <a:pt x="19355" y="5012"/>
                    <a:pt x="19355" y="4785"/>
                  </a:cubicBezTo>
                  <a:cubicBezTo>
                    <a:pt x="19355" y="4380"/>
                    <a:pt x="18430" y="3528"/>
                    <a:pt x="17990" y="3528"/>
                  </a:cubicBezTo>
                  <a:cubicBezTo>
                    <a:pt x="17827" y="3528"/>
                    <a:pt x="17623" y="3346"/>
                    <a:pt x="17482" y="3077"/>
                  </a:cubicBezTo>
                  <a:cubicBezTo>
                    <a:pt x="17263" y="2657"/>
                    <a:pt x="16353" y="2095"/>
                    <a:pt x="15979" y="2145"/>
                  </a:cubicBezTo>
                  <a:cubicBezTo>
                    <a:pt x="15897" y="2156"/>
                    <a:pt x="15671" y="2052"/>
                    <a:pt x="15476" y="1917"/>
                  </a:cubicBezTo>
                  <a:cubicBezTo>
                    <a:pt x="15445" y="1895"/>
                    <a:pt x="15433" y="1882"/>
                    <a:pt x="15407" y="1863"/>
                  </a:cubicBezTo>
                  <a:cubicBezTo>
                    <a:pt x="15271" y="1793"/>
                    <a:pt x="15155" y="1724"/>
                    <a:pt x="15155" y="1684"/>
                  </a:cubicBezTo>
                  <a:cubicBezTo>
                    <a:pt x="15155" y="1585"/>
                    <a:pt x="15238" y="1429"/>
                    <a:pt x="15348" y="1271"/>
                  </a:cubicBezTo>
                  <a:cubicBezTo>
                    <a:pt x="15354" y="1260"/>
                    <a:pt x="15357" y="1255"/>
                    <a:pt x="15364" y="1242"/>
                  </a:cubicBezTo>
                  <a:cubicBezTo>
                    <a:pt x="15374" y="1224"/>
                    <a:pt x="15395" y="1212"/>
                    <a:pt x="15407" y="1194"/>
                  </a:cubicBezTo>
                  <a:cubicBezTo>
                    <a:pt x="15442" y="1147"/>
                    <a:pt x="15474" y="1104"/>
                    <a:pt x="15514" y="1058"/>
                  </a:cubicBezTo>
                  <a:cubicBezTo>
                    <a:pt x="15579" y="978"/>
                    <a:pt x="15650" y="901"/>
                    <a:pt x="15733" y="835"/>
                  </a:cubicBezTo>
                  <a:cubicBezTo>
                    <a:pt x="15843" y="736"/>
                    <a:pt x="15949" y="653"/>
                    <a:pt x="16049" y="607"/>
                  </a:cubicBezTo>
                  <a:cubicBezTo>
                    <a:pt x="16380" y="451"/>
                    <a:pt x="16681" y="391"/>
                    <a:pt x="16963" y="408"/>
                  </a:cubicBezTo>
                  <a:cubicBezTo>
                    <a:pt x="16982" y="407"/>
                    <a:pt x="16998" y="403"/>
                    <a:pt x="17017" y="403"/>
                  </a:cubicBezTo>
                  <a:cubicBezTo>
                    <a:pt x="17101" y="403"/>
                    <a:pt x="17175" y="411"/>
                    <a:pt x="17247" y="422"/>
                  </a:cubicBezTo>
                  <a:lnTo>
                    <a:pt x="16728" y="0"/>
                  </a:lnTo>
                  <a:lnTo>
                    <a:pt x="16391" y="0"/>
                  </a:lnTo>
                  <a:close/>
                  <a:moveTo>
                    <a:pt x="19959" y="3644"/>
                  </a:moveTo>
                  <a:cubicBezTo>
                    <a:pt x="19900" y="3498"/>
                    <a:pt x="19855" y="3347"/>
                    <a:pt x="19761" y="3217"/>
                  </a:cubicBezTo>
                  <a:cubicBezTo>
                    <a:pt x="19620" y="3022"/>
                    <a:pt x="19504" y="2809"/>
                    <a:pt x="19504" y="2747"/>
                  </a:cubicBezTo>
                  <a:cubicBezTo>
                    <a:pt x="19504" y="2671"/>
                    <a:pt x="19468" y="2582"/>
                    <a:pt x="19419" y="2485"/>
                  </a:cubicBezTo>
                  <a:cubicBezTo>
                    <a:pt x="19401" y="2451"/>
                    <a:pt x="19379" y="2415"/>
                    <a:pt x="19355" y="2378"/>
                  </a:cubicBezTo>
                  <a:cubicBezTo>
                    <a:pt x="19327" y="2335"/>
                    <a:pt x="19284" y="2285"/>
                    <a:pt x="19248" y="2237"/>
                  </a:cubicBezTo>
                  <a:cubicBezTo>
                    <a:pt x="19117" y="2069"/>
                    <a:pt x="18949" y="1881"/>
                    <a:pt x="18707" y="1655"/>
                  </a:cubicBezTo>
                  <a:cubicBezTo>
                    <a:pt x="18795" y="1787"/>
                    <a:pt x="18887" y="1924"/>
                    <a:pt x="18921" y="2019"/>
                  </a:cubicBezTo>
                  <a:cubicBezTo>
                    <a:pt x="19017" y="2281"/>
                    <a:pt x="19330" y="2792"/>
                    <a:pt x="19617" y="3154"/>
                  </a:cubicBezTo>
                  <a:cubicBezTo>
                    <a:pt x="19760" y="3336"/>
                    <a:pt x="19881" y="3510"/>
                    <a:pt x="19959" y="3644"/>
                  </a:cubicBezTo>
                  <a:close/>
                  <a:moveTo>
                    <a:pt x="11630" y="5450"/>
                  </a:moveTo>
                  <a:cubicBezTo>
                    <a:pt x="12126" y="5515"/>
                    <a:pt x="12159" y="5933"/>
                    <a:pt x="12159" y="7401"/>
                  </a:cubicBezTo>
                  <a:cubicBezTo>
                    <a:pt x="12159" y="8314"/>
                    <a:pt x="12202" y="10079"/>
                    <a:pt x="12256" y="11322"/>
                  </a:cubicBezTo>
                  <a:lnTo>
                    <a:pt x="12352" y="13583"/>
                  </a:lnTo>
                  <a:lnTo>
                    <a:pt x="13261" y="13622"/>
                  </a:lnTo>
                  <a:cubicBezTo>
                    <a:pt x="14103" y="13659"/>
                    <a:pt x="14187" y="13694"/>
                    <a:pt x="14321" y="14039"/>
                  </a:cubicBezTo>
                  <a:cubicBezTo>
                    <a:pt x="14413" y="14279"/>
                    <a:pt x="14414" y="14542"/>
                    <a:pt x="14321" y="14782"/>
                  </a:cubicBezTo>
                  <a:lnTo>
                    <a:pt x="14176" y="15160"/>
                  </a:lnTo>
                  <a:lnTo>
                    <a:pt x="11175" y="15194"/>
                  </a:lnTo>
                  <a:cubicBezTo>
                    <a:pt x="8969" y="15221"/>
                    <a:pt x="8127" y="15185"/>
                    <a:pt x="7992" y="15063"/>
                  </a:cubicBezTo>
                  <a:cubicBezTo>
                    <a:pt x="7892" y="14972"/>
                    <a:pt x="7810" y="14670"/>
                    <a:pt x="7810" y="14389"/>
                  </a:cubicBezTo>
                  <a:cubicBezTo>
                    <a:pt x="7810" y="13751"/>
                    <a:pt x="8092" y="13593"/>
                    <a:pt x="9228" y="13593"/>
                  </a:cubicBezTo>
                  <a:lnTo>
                    <a:pt x="10057" y="13593"/>
                  </a:lnTo>
                  <a:lnTo>
                    <a:pt x="10041" y="12404"/>
                  </a:lnTo>
                  <a:cubicBezTo>
                    <a:pt x="10031" y="11749"/>
                    <a:pt x="9981" y="10405"/>
                    <a:pt x="9929" y="9415"/>
                  </a:cubicBezTo>
                  <a:lnTo>
                    <a:pt x="9832" y="7609"/>
                  </a:lnTo>
                  <a:lnTo>
                    <a:pt x="8950" y="8095"/>
                  </a:lnTo>
                  <a:cubicBezTo>
                    <a:pt x="8464" y="8360"/>
                    <a:pt x="7986" y="8547"/>
                    <a:pt x="7885" y="8512"/>
                  </a:cubicBezTo>
                  <a:cubicBezTo>
                    <a:pt x="7632" y="8424"/>
                    <a:pt x="7483" y="7639"/>
                    <a:pt x="7661" y="7337"/>
                  </a:cubicBezTo>
                  <a:cubicBezTo>
                    <a:pt x="7741" y="7201"/>
                    <a:pt x="8350" y="6746"/>
                    <a:pt x="9014" y="6323"/>
                  </a:cubicBezTo>
                  <a:cubicBezTo>
                    <a:pt x="9956" y="5724"/>
                    <a:pt x="10383" y="5541"/>
                    <a:pt x="10961" y="5479"/>
                  </a:cubicBezTo>
                  <a:cubicBezTo>
                    <a:pt x="11246" y="5448"/>
                    <a:pt x="11464" y="5428"/>
                    <a:pt x="11630" y="5450"/>
                  </a:cubicBezTo>
                  <a:close/>
                </a:path>
              </a:pathLst>
            </a:custGeom>
            <a:ln w="12700" cap="flat">
              <a:noFill/>
              <a:miter lim="400000"/>
            </a:ln>
            <a:effectLst/>
          </p:spPr>
        </p:pic>
        <p:pic>
          <p:nvPicPr>
            <p:cNvPr id="359" name="Image" descr="Image"/>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0" y="0"/>
              <a:ext cx="1598339" cy="1766491"/>
            </a:xfrm>
            <a:custGeom>
              <a:avLst/>
              <a:gdLst/>
              <a:ahLst/>
              <a:cxnLst>
                <a:cxn ang="0">
                  <a:pos x="wd2" y="hd2"/>
                </a:cxn>
                <a:cxn ang="5400000">
                  <a:pos x="wd2" y="hd2"/>
                </a:cxn>
                <a:cxn ang="10800000">
                  <a:pos x="wd2" y="hd2"/>
                </a:cxn>
                <a:cxn ang="16200000">
                  <a:pos x="wd2" y="hd2"/>
                </a:cxn>
              </a:cxnLst>
              <a:rect l="0" t="0" r="r" b="b"/>
              <a:pathLst>
                <a:path w="21544" h="21600" extrusionOk="0">
                  <a:moveTo>
                    <a:pt x="16391" y="0"/>
                  </a:moveTo>
                  <a:lnTo>
                    <a:pt x="16000" y="184"/>
                  </a:lnTo>
                  <a:cubicBezTo>
                    <a:pt x="15671" y="342"/>
                    <a:pt x="15274" y="671"/>
                    <a:pt x="15112" y="917"/>
                  </a:cubicBezTo>
                  <a:cubicBezTo>
                    <a:pt x="14909" y="1227"/>
                    <a:pt x="14832" y="1316"/>
                    <a:pt x="14706" y="1257"/>
                  </a:cubicBezTo>
                  <a:cubicBezTo>
                    <a:pt x="14663" y="1236"/>
                    <a:pt x="14613" y="1196"/>
                    <a:pt x="14551" y="1145"/>
                  </a:cubicBezTo>
                  <a:cubicBezTo>
                    <a:pt x="14402" y="1023"/>
                    <a:pt x="14019" y="926"/>
                    <a:pt x="13673" y="922"/>
                  </a:cubicBezTo>
                  <a:cubicBezTo>
                    <a:pt x="13504" y="920"/>
                    <a:pt x="13335" y="906"/>
                    <a:pt x="13208" y="883"/>
                  </a:cubicBezTo>
                  <a:cubicBezTo>
                    <a:pt x="13081" y="860"/>
                    <a:pt x="12990" y="829"/>
                    <a:pt x="12967" y="796"/>
                  </a:cubicBezTo>
                  <a:cubicBezTo>
                    <a:pt x="12922" y="730"/>
                    <a:pt x="12825" y="675"/>
                    <a:pt x="12743" y="675"/>
                  </a:cubicBezTo>
                  <a:cubicBezTo>
                    <a:pt x="12660" y="675"/>
                    <a:pt x="12632" y="735"/>
                    <a:pt x="12684" y="810"/>
                  </a:cubicBezTo>
                  <a:cubicBezTo>
                    <a:pt x="12716" y="858"/>
                    <a:pt x="12708" y="904"/>
                    <a:pt x="12678" y="941"/>
                  </a:cubicBezTo>
                  <a:cubicBezTo>
                    <a:pt x="12648" y="980"/>
                    <a:pt x="12596" y="1009"/>
                    <a:pt x="12529" y="1029"/>
                  </a:cubicBezTo>
                  <a:cubicBezTo>
                    <a:pt x="12397" y="1067"/>
                    <a:pt x="12225" y="1059"/>
                    <a:pt x="12127" y="971"/>
                  </a:cubicBezTo>
                  <a:cubicBezTo>
                    <a:pt x="12038" y="890"/>
                    <a:pt x="11768" y="859"/>
                    <a:pt x="11528" y="903"/>
                  </a:cubicBezTo>
                  <a:cubicBezTo>
                    <a:pt x="11364" y="932"/>
                    <a:pt x="11237" y="936"/>
                    <a:pt x="11122" y="903"/>
                  </a:cubicBezTo>
                  <a:cubicBezTo>
                    <a:pt x="11064" y="886"/>
                    <a:pt x="11010" y="860"/>
                    <a:pt x="10956" y="825"/>
                  </a:cubicBezTo>
                  <a:cubicBezTo>
                    <a:pt x="10902" y="790"/>
                    <a:pt x="10851" y="748"/>
                    <a:pt x="10795" y="694"/>
                  </a:cubicBezTo>
                  <a:cubicBezTo>
                    <a:pt x="10634" y="537"/>
                    <a:pt x="10520" y="449"/>
                    <a:pt x="10421" y="422"/>
                  </a:cubicBezTo>
                  <a:cubicBezTo>
                    <a:pt x="10322" y="395"/>
                    <a:pt x="10236" y="426"/>
                    <a:pt x="10127" y="510"/>
                  </a:cubicBezTo>
                  <a:cubicBezTo>
                    <a:pt x="9985" y="617"/>
                    <a:pt x="9670" y="730"/>
                    <a:pt x="9351" y="806"/>
                  </a:cubicBezTo>
                  <a:cubicBezTo>
                    <a:pt x="9033" y="882"/>
                    <a:pt x="8710" y="924"/>
                    <a:pt x="8570" y="883"/>
                  </a:cubicBezTo>
                  <a:cubicBezTo>
                    <a:pt x="8384" y="830"/>
                    <a:pt x="8236" y="790"/>
                    <a:pt x="8105" y="767"/>
                  </a:cubicBezTo>
                  <a:cubicBezTo>
                    <a:pt x="8174" y="862"/>
                    <a:pt x="8180" y="941"/>
                    <a:pt x="8062" y="1048"/>
                  </a:cubicBezTo>
                  <a:cubicBezTo>
                    <a:pt x="7948" y="1152"/>
                    <a:pt x="7760" y="1251"/>
                    <a:pt x="7644" y="1267"/>
                  </a:cubicBezTo>
                  <a:cubicBezTo>
                    <a:pt x="7529" y="1282"/>
                    <a:pt x="7358" y="1340"/>
                    <a:pt x="7265" y="1393"/>
                  </a:cubicBezTo>
                  <a:cubicBezTo>
                    <a:pt x="7171" y="1446"/>
                    <a:pt x="7018" y="1409"/>
                    <a:pt x="6928" y="1310"/>
                  </a:cubicBezTo>
                  <a:cubicBezTo>
                    <a:pt x="6911" y="1292"/>
                    <a:pt x="6910" y="1270"/>
                    <a:pt x="6901" y="1252"/>
                  </a:cubicBezTo>
                  <a:cubicBezTo>
                    <a:pt x="6896" y="1255"/>
                    <a:pt x="6890" y="1258"/>
                    <a:pt x="6885" y="1262"/>
                  </a:cubicBezTo>
                  <a:cubicBezTo>
                    <a:pt x="6703" y="1382"/>
                    <a:pt x="6537" y="1462"/>
                    <a:pt x="6473" y="1427"/>
                  </a:cubicBezTo>
                  <a:cubicBezTo>
                    <a:pt x="6382" y="1376"/>
                    <a:pt x="6345" y="1278"/>
                    <a:pt x="6393" y="1208"/>
                  </a:cubicBezTo>
                  <a:cubicBezTo>
                    <a:pt x="6440" y="1139"/>
                    <a:pt x="6410" y="1082"/>
                    <a:pt x="6328" y="1082"/>
                  </a:cubicBezTo>
                  <a:cubicBezTo>
                    <a:pt x="6288" y="1082"/>
                    <a:pt x="6146" y="1193"/>
                    <a:pt x="5949" y="1364"/>
                  </a:cubicBezTo>
                  <a:cubicBezTo>
                    <a:pt x="5750" y="1536"/>
                    <a:pt x="5492" y="1772"/>
                    <a:pt x="5232" y="2033"/>
                  </a:cubicBezTo>
                  <a:cubicBezTo>
                    <a:pt x="4971" y="2295"/>
                    <a:pt x="4717" y="2530"/>
                    <a:pt x="4510" y="2703"/>
                  </a:cubicBezTo>
                  <a:cubicBezTo>
                    <a:pt x="4302" y="2876"/>
                    <a:pt x="4147" y="2984"/>
                    <a:pt x="4092" y="2984"/>
                  </a:cubicBezTo>
                  <a:cubicBezTo>
                    <a:pt x="3984" y="2985"/>
                    <a:pt x="3935" y="3047"/>
                    <a:pt x="3985" y="3120"/>
                  </a:cubicBezTo>
                  <a:cubicBezTo>
                    <a:pt x="4036" y="3194"/>
                    <a:pt x="3808" y="3512"/>
                    <a:pt x="3477" y="3824"/>
                  </a:cubicBezTo>
                  <a:cubicBezTo>
                    <a:pt x="3147" y="4136"/>
                    <a:pt x="2908" y="4441"/>
                    <a:pt x="2948" y="4499"/>
                  </a:cubicBezTo>
                  <a:cubicBezTo>
                    <a:pt x="2972" y="4534"/>
                    <a:pt x="2929" y="4599"/>
                    <a:pt x="2862" y="4668"/>
                  </a:cubicBezTo>
                  <a:cubicBezTo>
                    <a:pt x="2843" y="4735"/>
                    <a:pt x="2816" y="4948"/>
                    <a:pt x="2798" y="5217"/>
                  </a:cubicBezTo>
                  <a:cubicBezTo>
                    <a:pt x="2798" y="5219"/>
                    <a:pt x="2798" y="5219"/>
                    <a:pt x="2798" y="5222"/>
                  </a:cubicBezTo>
                  <a:cubicBezTo>
                    <a:pt x="2819" y="5295"/>
                    <a:pt x="2807" y="5394"/>
                    <a:pt x="2771" y="5532"/>
                  </a:cubicBezTo>
                  <a:cubicBezTo>
                    <a:pt x="2669" y="5923"/>
                    <a:pt x="2300" y="6397"/>
                    <a:pt x="2134" y="6348"/>
                  </a:cubicBezTo>
                  <a:cubicBezTo>
                    <a:pt x="2082" y="6332"/>
                    <a:pt x="1887" y="6456"/>
                    <a:pt x="1701" y="6624"/>
                  </a:cubicBezTo>
                  <a:cubicBezTo>
                    <a:pt x="1539" y="6771"/>
                    <a:pt x="1476" y="6859"/>
                    <a:pt x="1498" y="6901"/>
                  </a:cubicBezTo>
                  <a:cubicBezTo>
                    <a:pt x="1526" y="6912"/>
                    <a:pt x="1564" y="6925"/>
                    <a:pt x="1605" y="6940"/>
                  </a:cubicBezTo>
                  <a:cubicBezTo>
                    <a:pt x="1721" y="6944"/>
                    <a:pt x="1790" y="6970"/>
                    <a:pt x="1824" y="7017"/>
                  </a:cubicBezTo>
                  <a:cubicBezTo>
                    <a:pt x="1952" y="7083"/>
                    <a:pt x="1933" y="7152"/>
                    <a:pt x="1803" y="7308"/>
                  </a:cubicBezTo>
                  <a:cubicBezTo>
                    <a:pt x="1760" y="7359"/>
                    <a:pt x="1676" y="7419"/>
                    <a:pt x="1610" y="7483"/>
                  </a:cubicBezTo>
                  <a:cubicBezTo>
                    <a:pt x="1555" y="7544"/>
                    <a:pt x="1508" y="7601"/>
                    <a:pt x="1434" y="7672"/>
                  </a:cubicBezTo>
                  <a:cubicBezTo>
                    <a:pt x="1256" y="7843"/>
                    <a:pt x="1145" y="7977"/>
                    <a:pt x="1059" y="8090"/>
                  </a:cubicBezTo>
                  <a:cubicBezTo>
                    <a:pt x="1034" y="8143"/>
                    <a:pt x="998" y="8196"/>
                    <a:pt x="995" y="8240"/>
                  </a:cubicBezTo>
                  <a:cubicBezTo>
                    <a:pt x="991" y="8285"/>
                    <a:pt x="965" y="8330"/>
                    <a:pt x="952" y="8381"/>
                  </a:cubicBezTo>
                  <a:cubicBezTo>
                    <a:pt x="979" y="8402"/>
                    <a:pt x="1026" y="8409"/>
                    <a:pt x="1102" y="8395"/>
                  </a:cubicBezTo>
                  <a:cubicBezTo>
                    <a:pt x="1471" y="8327"/>
                    <a:pt x="1394" y="8946"/>
                    <a:pt x="1006" y="9177"/>
                  </a:cubicBezTo>
                  <a:cubicBezTo>
                    <a:pt x="793" y="9303"/>
                    <a:pt x="714" y="9386"/>
                    <a:pt x="717" y="9512"/>
                  </a:cubicBezTo>
                  <a:cubicBezTo>
                    <a:pt x="724" y="9578"/>
                    <a:pt x="740" y="9649"/>
                    <a:pt x="776" y="9735"/>
                  </a:cubicBezTo>
                  <a:cubicBezTo>
                    <a:pt x="777" y="9737"/>
                    <a:pt x="775" y="9737"/>
                    <a:pt x="776" y="9740"/>
                  </a:cubicBezTo>
                  <a:cubicBezTo>
                    <a:pt x="803" y="9805"/>
                    <a:pt x="820" y="9863"/>
                    <a:pt x="829" y="9919"/>
                  </a:cubicBezTo>
                  <a:cubicBezTo>
                    <a:pt x="829" y="9920"/>
                    <a:pt x="829" y="9923"/>
                    <a:pt x="829" y="9924"/>
                  </a:cubicBezTo>
                  <a:cubicBezTo>
                    <a:pt x="838" y="9981"/>
                    <a:pt x="836" y="10034"/>
                    <a:pt x="824" y="10089"/>
                  </a:cubicBezTo>
                  <a:cubicBezTo>
                    <a:pt x="813" y="10143"/>
                    <a:pt x="760" y="10214"/>
                    <a:pt x="728" y="10273"/>
                  </a:cubicBezTo>
                  <a:cubicBezTo>
                    <a:pt x="694" y="10334"/>
                    <a:pt x="678" y="10384"/>
                    <a:pt x="621" y="10458"/>
                  </a:cubicBezTo>
                  <a:cubicBezTo>
                    <a:pt x="602" y="10481"/>
                    <a:pt x="604" y="10494"/>
                    <a:pt x="588" y="10516"/>
                  </a:cubicBezTo>
                  <a:cubicBezTo>
                    <a:pt x="517" y="10614"/>
                    <a:pt x="457" y="10702"/>
                    <a:pt x="439" y="10768"/>
                  </a:cubicBezTo>
                  <a:cubicBezTo>
                    <a:pt x="426" y="10802"/>
                    <a:pt x="436" y="10816"/>
                    <a:pt x="433" y="10841"/>
                  </a:cubicBezTo>
                  <a:cubicBezTo>
                    <a:pt x="435" y="10895"/>
                    <a:pt x="452" y="10940"/>
                    <a:pt x="498" y="10982"/>
                  </a:cubicBezTo>
                  <a:cubicBezTo>
                    <a:pt x="575" y="11052"/>
                    <a:pt x="574" y="11103"/>
                    <a:pt x="535" y="11147"/>
                  </a:cubicBezTo>
                  <a:cubicBezTo>
                    <a:pt x="567" y="11290"/>
                    <a:pt x="543" y="11439"/>
                    <a:pt x="449" y="11492"/>
                  </a:cubicBezTo>
                  <a:cubicBezTo>
                    <a:pt x="350" y="11547"/>
                    <a:pt x="307" y="11699"/>
                    <a:pt x="316" y="11831"/>
                  </a:cubicBezTo>
                  <a:cubicBezTo>
                    <a:pt x="355" y="11924"/>
                    <a:pt x="415" y="12001"/>
                    <a:pt x="487" y="12064"/>
                  </a:cubicBezTo>
                  <a:cubicBezTo>
                    <a:pt x="489" y="12064"/>
                    <a:pt x="489" y="12065"/>
                    <a:pt x="492" y="12064"/>
                  </a:cubicBezTo>
                  <a:cubicBezTo>
                    <a:pt x="634" y="12037"/>
                    <a:pt x="731" y="12221"/>
                    <a:pt x="744" y="12433"/>
                  </a:cubicBezTo>
                  <a:cubicBezTo>
                    <a:pt x="776" y="12581"/>
                    <a:pt x="762" y="12737"/>
                    <a:pt x="669" y="12821"/>
                  </a:cubicBezTo>
                  <a:cubicBezTo>
                    <a:pt x="659" y="12830"/>
                    <a:pt x="634" y="12822"/>
                    <a:pt x="621" y="12826"/>
                  </a:cubicBezTo>
                  <a:cubicBezTo>
                    <a:pt x="568" y="12867"/>
                    <a:pt x="509" y="12867"/>
                    <a:pt x="391" y="12778"/>
                  </a:cubicBezTo>
                  <a:cubicBezTo>
                    <a:pt x="285" y="12698"/>
                    <a:pt x="202" y="12697"/>
                    <a:pt x="171" y="12739"/>
                  </a:cubicBezTo>
                  <a:cubicBezTo>
                    <a:pt x="159" y="12761"/>
                    <a:pt x="158" y="12795"/>
                    <a:pt x="171" y="12831"/>
                  </a:cubicBezTo>
                  <a:cubicBezTo>
                    <a:pt x="186" y="12867"/>
                    <a:pt x="215" y="12909"/>
                    <a:pt x="262" y="12952"/>
                  </a:cubicBezTo>
                  <a:cubicBezTo>
                    <a:pt x="314" y="12999"/>
                    <a:pt x="376" y="13332"/>
                    <a:pt x="401" y="13690"/>
                  </a:cubicBezTo>
                  <a:cubicBezTo>
                    <a:pt x="426" y="14048"/>
                    <a:pt x="472" y="14512"/>
                    <a:pt x="508" y="14719"/>
                  </a:cubicBezTo>
                  <a:cubicBezTo>
                    <a:pt x="562" y="15033"/>
                    <a:pt x="496" y="15128"/>
                    <a:pt x="107" y="15296"/>
                  </a:cubicBezTo>
                  <a:cubicBezTo>
                    <a:pt x="82" y="15307"/>
                    <a:pt x="30" y="15343"/>
                    <a:pt x="0" y="15359"/>
                  </a:cubicBezTo>
                  <a:lnTo>
                    <a:pt x="0" y="15553"/>
                  </a:lnTo>
                  <a:cubicBezTo>
                    <a:pt x="55" y="15536"/>
                    <a:pt x="119" y="15498"/>
                    <a:pt x="166" y="15495"/>
                  </a:cubicBezTo>
                  <a:cubicBezTo>
                    <a:pt x="911" y="15442"/>
                    <a:pt x="1045" y="15511"/>
                    <a:pt x="1600" y="16213"/>
                  </a:cubicBezTo>
                  <a:cubicBezTo>
                    <a:pt x="1909" y="16606"/>
                    <a:pt x="2288" y="17009"/>
                    <a:pt x="2439" y="17106"/>
                  </a:cubicBezTo>
                  <a:cubicBezTo>
                    <a:pt x="2591" y="17204"/>
                    <a:pt x="2712" y="17431"/>
                    <a:pt x="2712" y="17611"/>
                  </a:cubicBezTo>
                  <a:cubicBezTo>
                    <a:pt x="2712" y="17796"/>
                    <a:pt x="2843" y="17997"/>
                    <a:pt x="3006" y="18077"/>
                  </a:cubicBezTo>
                  <a:cubicBezTo>
                    <a:pt x="3181" y="18162"/>
                    <a:pt x="3315" y="18394"/>
                    <a:pt x="3343" y="18659"/>
                  </a:cubicBezTo>
                  <a:cubicBezTo>
                    <a:pt x="3378" y="18984"/>
                    <a:pt x="3495" y="19149"/>
                    <a:pt x="3798" y="19280"/>
                  </a:cubicBezTo>
                  <a:cubicBezTo>
                    <a:pt x="4025" y="19378"/>
                    <a:pt x="4215" y="19522"/>
                    <a:pt x="4215" y="19601"/>
                  </a:cubicBezTo>
                  <a:cubicBezTo>
                    <a:pt x="4215" y="19679"/>
                    <a:pt x="4305" y="19713"/>
                    <a:pt x="4419" y="19673"/>
                  </a:cubicBezTo>
                  <a:cubicBezTo>
                    <a:pt x="4532" y="19634"/>
                    <a:pt x="4700" y="19667"/>
                    <a:pt x="4793" y="19751"/>
                  </a:cubicBezTo>
                  <a:cubicBezTo>
                    <a:pt x="4886" y="19835"/>
                    <a:pt x="4964" y="19859"/>
                    <a:pt x="4964" y="19804"/>
                  </a:cubicBezTo>
                  <a:cubicBezTo>
                    <a:pt x="4964" y="19637"/>
                    <a:pt x="5861" y="20118"/>
                    <a:pt x="5879" y="20295"/>
                  </a:cubicBezTo>
                  <a:cubicBezTo>
                    <a:pt x="5927" y="20779"/>
                    <a:pt x="5797" y="21186"/>
                    <a:pt x="5467" y="21581"/>
                  </a:cubicBezTo>
                  <a:cubicBezTo>
                    <a:pt x="5460" y="21589"/>
                    <a:pt x="5458" y="21592"/>
                    <a:pt x="5451" y="21600"/>
                  </a:cubicBezTo>
                  <a:lnTo>
                    <a:pt x="5622" y="21600"/>
                  </a:lnTo>
                  <a:cubicBezTo>
                    <a:pt x="5653" y="21545"/>
                    <a:pt x="5677" y="21492"/>
                    <a:pt x="5761" y="21401"/>
                  </a:cubicBezTo>
                  <a:cubicBezTo>
                    <a:pt x="6005" y="21142"/>
                    <a:pt x="6422" y="20779"/>
                    <a:pt x="6719" y="20566"/>
                  </a:cubicBezTo>
                  <a:cubicBezTo>
                    <a:pt x="6868" y="20460"/>
                    <a:pt x="6992" y="20392"/>
                    <a:pt x="7045" y="20392"/>
                  </a:cubicBezTo>
                  <a:cubicBezTo>
                    <a:pt x="7121" y="20392"/>
                    <a:pt x="7386" y="20570"/>
                    <a:pt x="7639" y="20785"/>
                  </a:cubicBezTo>
                  <a:cubicBezTo>
                    <a:pt x="7750" y="20879"/>
                    <a:pt x="7833" y="20949"/>
                    <a:pt x="7901" y="20998"/>
                  </a:cubicBezTo>
                  <a:cubicBezTo>
                    <a:pt x="7902" y="20999"/>
                    <a:pt x="7906" y="20998"/>
                    <a:pt x="7907" y="20998"/>
                  </a:cubicBezTo>
                  <a:cubicBezTo>
                    <a:pt x="7931" y="21016"/>
                    <a:pt x="7945" y="21020"/>
                    <a:pt x="7965" y="21032"/>
                  </a:cubicBezTo>
                  <a:cubicBezTo>
                    <a:pt x="8060" y="21088"/>
                    <a:pt x="8131" y="21101"/>
                    <a:pt x="8201" y="21056"/>
                  </a:cubicBezTo>
                  <a:cubicBezTo>
                    <a:pt x="8244" y="21029"/>
                    <a:pt x="8286" y="20985"/>
                    <a:pt x="8345" y="20925"/>
                  </a:cubicBezTo>
                  <a:cubicBezTo>
                    <a:pt x="8584" y="20687"/>
                    <a:pt x="8614" y="20689"/>
                    <a:pt x="9041" y="21076"/>
                  </a:cubicBezTo>
                  <a:cubicBezTo>
                    <a:pt x="9571" y="21557"/>
                    <a:pt x="9697" y="21579"/>
                    <a:pt x="9811" y="21183"/>
                  </a:cubicBezTo>
                  <a:lnTo>
                    <a:pt x="9897" y="20882"/>
                  </a:lnTo>
                  <a:lnTo>
                    <a:pt x="10266" y="21192"/>
                  </a:lnTo>
                  <a:cubicBezTo>
                    <a:pt x="10391" y="21299"/>
                    <a:pt x="10488" y="21361"/>
                    <a:pt x="10565" y="21386"/>
                  </a:cubicBezTo>
                  <a:cubicBezTo>
                    <a:pt x="10605" y="21400"/>
                    <a:pt x="10639" y="21403"/>
                    <a:pt x="10667" y="21396"/>
                  </a:cubicBezTo>
                  <a:cubicBezTo>
                    <a:pt x="10694" y="21389"/>
                    <a:pt x="10719" y="21373"/>
                    <a:pt x="10737" y="21348"/>
                  </a:cubicBezTo>
                  <a:cubicBezTo>
                    <a:pt x="10795" y="21262"/>
                    <a:pt x="10941" y="21226"/>
                    <a:pt x="11068" y="21270"/>
                  </a:cubicBezTo>
                  <a:cubicBezTo>
                    <a:pt x="11433" y="21397"/>
                    <a:pt x="11865" y="21218"/>
                    <a:pt x="12010" y="20872"/>
                  </a:cubicBezTo>
                  <a:cubicBezTo>
                    <a:pt x="12110" y="20634"/>
                    <a:pt x="12224" y="20567"/>
                    <a:pt x="12464" y="20625"/>
                  </a:cubicBezTo>
                  <a:cubicBezTo>
                    <a:pt x="12641" y="20666"/>
                    <a:pt x="12818" y="20786"/>
                    <a:pt x="12860" y="20887"/>
                  </a:cubicBezTo>
                  <a:cubicBezTo>
                    <a:pt x="12886" y="20948"/>
                    <a:pt x="12949" y="20947"/>
                    <a:pt x="13053" y="20891"/>
                  </a:cubicBezTo>
                  <a:cubicBezTo>
                    <a:pt x="13158" y="20834"/>
                    <a:pt x="13309" y="20720"/>
                    <a:pt x="13502" y="20537"/>
                  </a:cubicBezTo>
                  <a:cubicBezTo>
                    <a:pt x="13628" y="20419"/>
                    <a:pt x="13724" y="20324"/>
                    <a:pt x="13807" y="20256"/>
                  </a:cubicBezTo>
                  <a:cubicBezTo>
                    <a:pt x="13891" y="20188"/>
                    <a:pt x="13962" y="20144"/>
                    <a:pt x="14021" y="20120"/>
                  </a:cubicBezTo>
                  <a:cubicBezTo>
                    <a:pt x="14081" y="20095"/>
                    <a:pt x="14133" y="20092"/>
                    <a:pt x="14187" y="20105"/>
                  </a:cubicBezTo>
                  <a:cubicBezTo>
                    <a:pt x="14239" y="20117"/>
                    <a:pt x="14289" y="20142"/>
                    <a:pt x="14353" y="20183"/>
                  </a:cubicBezTo>
                  <a:cubicBezTo>
                    <a:pt x="14597" y="20338"/>
                    <a:pt x="14687" y="20330"/>
                    <a:pt x="14973" y="20120"/>
                  </a:cubicBezTo>
                  <a:cubicBezTo>
                    <a:pt x="15157" y="19985"/>
                    <a:pt x="15305" y="19811"/>
                    <a:pt x="15305" y="19732"/>
                  </a:cubicBezTo>
                  <a:cubicBezTo>
                    <a:pt x="15305" y="19692"/>
                    <a:pt x="15344" y="19639"/>
                    <a:pt x="15401" y="19586"/>
                  </a:cubicBezTo>
                  <a:cubicBezTo>
                    <a:pt x="15458" y="19532"/>
                    <a:pt x="15534" y="19478"/>
                    <a:pt x="15621" y="19436"/>
                  </a:cubicBezTo>
                  <a:cubicBezTo>
                    <a:pt x="15804" y="19347"/>
                    <a:pt x="15895" y="19203"/>
                    <a:pt x="15845" y="19086"/>
                  </a:cubicBezTo>
                  <a:cubicBezTo>
                    <a:pt x="15732" y="18818"/>
                    <a:pt x="16178" y="18681"/>
                    <a:pt x="16525" y="18878"/>
                  </a:cubicBezTo>
                  <a:cubicBezTo>
                    <a:pt x="16625" y="18934"/>
                    <a:pt x="16702" y="18976"/>
                    <a:pt x="16760" y="18999"/>
                  </a:cubicBezTo>
                  <a:cubicBezTo>
                    <a:pt x="16818" y="19022"/>
                    <a:pt x="16854" y="19025"/>
                    <a:pt x="16878" y="19009"/>
                  </a:cubicBezTo>
                  <a:cubicBezTo>
                    <a:pt x="16924" y="18976"/>
                    <a:pt x="16910" y="18863"/>
                    <a:pt x="16862" y="18645"/>
                  </a:cubicBezTo>
                  <a:cubicBezTo>
                    <a:pt x="16815" y="18432"/>
                    <a:pt x="16864" y="18251"/>
                    <a:pt x="16942" y="18169"/>
                  </a:cubicBezTo>
                  <a:cubicBezTo>
                    <a:pt x="16980" y="18129"/>
                    <a:pt x="17026" y="18110"/>
                    <a:pt x="17070" y="18125"/>
                  </a:cubicBezTo>
                  <a:cubicBezTo>
                    <a:pt x="17116" y="18141"/>
                    <a:pt x="17161" y="18186"/>
                    <a:pt x="17199" y="18276"/>
                  </a:cubicBezTo>
                  <a:cubicBezTo>
                    <a:pt x="17298" y="18510"/>
                    <a:pt x="17707" y="18569"/>
                    <a:pt x="17707" y="18349"/>
                  </a:cubicBezTo>
                  <a:cubicBezTo>
                    <a:pt x="17707" y="18273"/>
                    <a:pt x="17993" y="17949"/>
                    <a:pt x="18344" y="17626"/>
                  </a:cubicBezTo>
                  <a:cubicBezTo>
                    <a:pt x="19034" y="16988"/>
                    <a:pt x="19804" y="16176"/>
                    <a:pt x="19804" y="16087"/>
                  </a:cubicBezTo>
                  <a:cubicBezTo>
                    <a:pt x="19804" y="16057"/>
                    <a:pt x="19675" y="16097"/>
                    <a:pt x="19515" y="16175"/>
                  </a:cubicBezTo>
                  <a:cubicBezTo>
                    <a:pt x="19427" y="16217"/>
                    <a:pt x="19345" y="16240"/>
                    <a:pt x="19280" y="16242"/>
                  </a:cubicBezTo>
                  <a:cubicBezTo>
                    <a:pt x="19214" y="16245"/>
                    <a:pt x="19162" y="16229"/>
                    <a:pt x="19135" y="16189"/>
                  </a:cubicBezTo>
                  <a:cubicBezTo>
                    <a:pt x="19061" y="16080"/>
                    <a:pt x="19350" y="15557"/>
                    <a:pt x="19579" y="15301"/>
                  </a:cubicBezTo>
                  <a:cubicBezTo>
                    <a:pt x="19656" y="15215"/>
                    <a:pt x="19729" y="15160"/>
                    <a:pt x="19777" y="15160"/>
                  </a:cubicBezTo>
                  <a:cubicBezTo>
                    <a:pt x="19940" y="15160"/>
                    <a:pt x="20703" y="14403"/>
                    <a:pt x="20703" y="14243"/>
                  </a:cubicBezTo>
                  <a:cubicBezTo>
                    <a:pt x="20703" y="14175"/>
                    <a:pt x="20636" y="14163"/>
                    <a:pt x="20553" y="14209"/>
                  </a:cubicBezTo>
                  <a:cubicBezTo>
                    <a:pt x="20480" y="14250"/>
                    <a:pt x="20419" y="14243"/>
                    <a:pt x="20376" y="14214"/>
                  </a:cubicBezTo>
                  <a:cubicBezTo>
                    <a:pt x="20332" y="14184"/>
                    <a:pt x="20304" y="14130"/>
                    <a:pt x="20296" y="14059"/>
                  </a:cubicBezTo>
                  <a:cubicBezTo>
                    <a:pt x="20281" y="13919"/>
                    <a:pt x="20342" y="13734"/>
                    <a:pt x="20489" y="13636"/>
                  </a:cubicBezTo>
                  <a:cubicBezTo>
                    <a:pt x="20646" y="13532"/>
                    <a:pt x="20778" y="13386"/>
                    <a:pt x="20778" y="13311"/>
                  </a:cubicBezTo>
                  <a:cubicBezTo>
                    <a:pt x="20778" y="13237"/>
                    <a:pt x="20877" y="13122"/>
                    <a:pt x="20997" y="13054"/>
                  </a:cubicBezTo>
                  <a:cubicBezTo>
                    <a:pt x="21184" y="12949"/>
                    <a:pt x="21174" y="12889"/>
                    <a:pt x="20933" y="12647"/>
                  </a:cubicBezTo>
                  <a:cubicBezTo>
                    <a:pt x="20716" y="12429"/>
                    <a:pt x="20691" y="12328"/>
                    <a:pt x="20826" y="12205"/>
                  </a:cubicBezTo>
                  <a:cubicBezTo>
                    <a:pt x="20923" y="12117"/>
                    <a:pt x="21002" y="12105"/>
                    <a:pt x="21002" y="12176"/>
                  </a:cubicBezTo>
                  <a:cubicBezTo>
                    <a:pt x="21003" y="12247"/>
                    <a:pt x="21132" y="12119"/>
                    <a:pt x="21286" y="11894"/>
                  </a:cubicBezTo>
                  <a:cubicBezTo>
                    <a:pt x="21411" y="11712"/>
                    <a:pt x="21471" y="11605"/>
                    <a:pt x="21478" y="11516"/>
                  </a:cubicBezTo>
                  <a:cubicBezTo>
                    <a:pt x="21486" y="11427"/>
                    <a:pt x="21440" y="11354"/>
                    <a:pt x="21339" y="11249"/>
                  </a:cubicBezTo>
                  <a:cubicBezTo>
                    <a:pt x="21138" y="11039"/>
                    <a:pt x="21136" y="11008"/>
                    <a:pt x="21350" y="10933"/>
                  </a:cubicBezTo>
                  <a:cubicBezTo>
                    <a:pt x="21385" y="10921"/>
                    <a:pt x="21415" y="10892"/>
                    <a:pt x="21441" y="10856"/>
                  </a:cubicBezTo>
                  <a:cubicBezTo>
                    <a:pt x="21466" y="10819"/>
                    <a:pt x="21489" y="10776"/>
                    <a:pt x="21505" y="10720"/>
                  </a:cubicBezTo>
                  <a:cubicBezTo>
                    <a:pt x="21600" y="10386"/>
                    <a:pt x="21520" y="9753"/>
                    <a:pt x="21291" y="9366"/>
                  </a:cubicBezTo>
                  <a:cubicBezTo>
                    <a:pt x="21136" y="9103"/>
                    <a:pt x="21149" y="9029"/>
                    <a:pt x="21339" y="8920"/>
                  </a:cubicBezTo>
                  <a:cubicBezTo>
                    <a:pt x="21539" y="8805"/>
                    <a:pt x="21519" y="8712"/>
                    <a:pt x="21206" y="8177"/>
                  </a:cubicBezTo>
                  <a:lnTo>
                    <a:pt x="20847" y="7566"/>
                  </a:lnTo>
                  <a:lnTo>
                    <a:pt x="21190" y="7236"/>
                  </a:lnTo>
                  <a:lnTo>
                    <a:pt x="21527" y="6906"/>
                  </a:lnTo>
                  <a:lnTo>
                    <a:pt x="21125" y="6614"/>
                  </a:lnTo>
                  <a:cubicBezTo>
                    <a:pt x="20859" y="6418"/>
                    <a:pt x="20775" y="6311"/>
                    <a:pt x="20778" y="6037"/>
                  </a:cubicBezTo>
                  <a:cubicBezTo>
                    <a:pt x="20778" y="6036"/>
                    <a:pt x="20777" y="6033"/>
                    <a:pt x="20778" y="6032"/>
                  </a:cubicBezTo>
                  <a:cubicBezTo>
                    <a:pt x="20779" y="5940"/>
                    <a:pt x="20787" y="5828"/>
                    <a:pt x="20804" y="5688"/>
                  </a:cubicBezTo>
                  <a:cubicBezTo>
                    <a:pt x="20842" y="5394"/>
                    <a:pt x="20834" y="5171"/>
                    <a:pt x="20783" y="5052"/>
                  </a:cubicBezTo>
                  <a:cubicBezTo>
                    <a:pt x="20766" y="5012"/>
                    <a:pt x="20745" y="4984"/>
                    <a:pt x="20719" y="4969"/>
                  </a:cubicBezTo>
                  <a:cubicBezTo>
                    <a:pt x="20627" y="4918"/>
                    <a:pt x="20553" y="4777"/>
                    <a:pt x="20553" y="4659"/>
                  </a:cubicBezTo>
                  <a:cubicBezTo>
                    <a:pt x="20553" y="4540"/>
                    <a:pt x="20456" y="4378"/>
                    <a:pt x="20334" y="4295"/>
                  </a:cubicBezTo>
                  <a:cubicBezTo>
                    <a:pt x="20211" y="4212"/>
                    <a:pt x="20086" y="4015"/>
                    <a:pt x="20061" y="3858"/>
                  </a:cubicBezTo>
                  <a:cubicBezTo>
                    <a:pt x="20052" y="3805"/>
                    <a:pt x="19989" y="3718"/>
                    <a:pt x="19959" y="3644"/>
                  </a:cubicBezTo>
                  <a:cubicBezTo>
                    <a:pt x="20035" y="3777"/>
                    <a:pt x="20070" y="3874"/>
                    <a:pt x="20045" y="3897"/>
                  </a:cubicBezTo>
                  <a:cubicBezTo>
                    <a:pt x="19993" y="3944"/>
                    <a:pt x="20052" y="4130"/>
                    <a:pt x="20178" y="4304"/>
                  </a:cubicBezTo>
                  <a:cubicBezTo>
                    <a:pt x="20304" y="4479"/>
                    <a:pt x="20363" y="4620"/>
                    <a:pt x="20307" y="4620"/>
                  </a:cubicBezTo>
                  <a:cubicBezTo>
                    <a:pt x="20251" y="4620"/>
                    <a:pt x="20320" y="4735"/>
                    <a:pt x="20462" y="4877"/>
                  </a:cubicBezTo>
                  <a:cubicBezTo>
                    <a:pt x="20622" y="5038"/>
                    <a:pt x="20664" y="5168"/>
                    <a:pt x="20569" y="5222"/>
                  </a:cubicBezTo>
                  <a:cubicBezTo>
                    <a:pt x="20527" y="5245"/>
                    <a:pt x="20497" y="5284"/>
                    <a:pt x="20483" y="5333"/>
                  </a:cubicBezTo>
                  <a:cubicBezTo>
                    <a:pt x="20470" y="5383"/>
                    <a:pt x="20472" y="5442"/>
                    <a:pt x="20494" y="5493"/>
                  </a:cubicBezTo>
                  <a:cubicBezTo>
                    <a:pt x="20530" y="5579"/>
                    <a:pt x="20535" y="5644"/>
                    <a:pt x="20515" y="5688"/>
                  </a:cubicBezTo>
                  <a:cubicBezTo>
                    <a:pt x="20503" y="5717"/>
                    <a:pt x="20467" y="5720"/>
                    <a:pt x="20435" y="5731"/>
                  </a:cubicBezTo>
                  <a:cubicBezTo>
                    <a:pt x="20417" y="5737"/>
                    <a:pt x="20410" y="5755"/>
                    <a:pt x="20387" y="5755"/>
                  </a:cubicBezTo>
                  <a:cubicBezTo>
                    <a:pt x="20376" y="5756"/>
                    <a:pt x="20357" y="5747"/>
                    <a:pt x="20344" y="5746"/>
                  </a:cubicBezTo>
                  <a:cubicBezTo>
                    <a:pt x="20284" y="5741"/>
                    <a:pt x="20216" y="5724"/>
                    <a:pt x="20136" y="5688"/>
                  </a:cubicBezTo>
                  <a:cubicBezTo>
                    <a:pt x="20050" y="5648"/>
                    <a:pt x="19953" y="5591"/>
                    <a:pt x="19852" y="5518"/>
                  </a:cubicBezTo>
                  <a:cubicBezTo>
                    <a:pt x="19851" y="5517"/>
                    <a:pt x="19848" y="5514"/>
                    <a:pt x="19847" y="5513"/>
                  </a:cubicBezTo>
                  <a:cubicBezTo>
                    <a:pt x="19835" y="5504"/>
                    <a:pt x="19826" y="5502"/>
                    <a:pt x="19815" y="5493"/>
                  </a:cubicBezTo>
                  <a:cubicBezTo>
                    <a:pt x="19517" y="5266"/>
                    <a:pt x="19355" y="5012"/>
                    <a:pt x="19355" y="4785"/>
                  </a:cubicBezTo>
                  <a:cubicBezTo>
                    <a:pt x="19355" y="4380"/>
                    <a:pt x="18430" y="3528"/>
                    <a:pt x="17990" y="3528"/>
                  </a:cubicBezTo>
                  <a:cubicBezTo>
                    <a:pt x="17827" y="3528"/>
                    <a:pt x="17623" y="3346"/>
                    <a:pt x="17482" y="3077"/>
                  </a:cubicBezTo>
                  <a:cubicBezTo>
                    <a:pt x="17263" y="2657"/>
                    <a:pt x="16353" y="2095"/>
                    <a:pt x="15979" y="2145"/>
                  </a:cubicBezTo>
                  <a:cubicBezTo>
                    <a:pt x="15897" y="2156"/>
                    <a:pt x="15671" y="2052"/>
                    <a:pt x="15476" y="1917"/>
                  </a:cubicBezTo>
                  <a:cubicBezTo>
                    <a:pt x="15445" y="1895"/>
                    <a:pt x="15433" y="1882"/>
                    <a:pt x="15407" y="1863"/>
                  </a:cubicBezTo>
                  <a:cubicBezTo>
                    <a:pt x="15271" y="1793"/>
                    <a:pt x="15155" y="1724"/>
                    <a:pt x="15155" y="1684"/>
                  </a:cubicBezTo>
                  <a:cubicBezTo>
                    <a:pt x="15155" y="1585"/>
                    <a:pt x="15238" y="1429"/>
                    <a:pt x="15348" y="1271"/>
                  </a:cubicBezTo>
                  <a:cubicBezTo>
                    <a:pt x="15354" y="1260"/>
                    <a:pt x="15357" y="1255"/>
                    <a:pt x="15364" y="1242"/>
                  </a:cubicBezTo>
                  <a:cubicBezTo>
                    <a:pt x="15374" y="1224"/>
                    <a:pt x="15395" y="1212"/>
                    <a:pt x="15407" y="1194"/>
                  </a:cubicBezTo>
                  <a:cubicBezTo>
                    <a:pt x="15442" y="1147"/>
                    <a:pt x="15474" y="1104"/>
                    <a:pt x="15514" y="1058"/>
                  </a:cubicBezTo>
                  <a:cubicBezTo>
                    <a:pt x="15579" y="978"/>
                    <a:pt x="15650" y="901"/>
                    <a:pt x="15733" y="835"/>
                  </a:cubicBezTo>
                  <a:cubicBezTo>
                    <a:pt x="15843" y="736"/>
                    <a:pt x="15949" y="653"/>
                    <a:pt x="16049" y="607"/>
                  </a:cubicBezTo>
                  <a:cubicBezTo>
                    <a:pt x="16380" y="451"/>
                    <a:pt x="16681" y="391"/>
                    <a:pt x="16963" y="408"/>
                  </a:cubicBezTo>
                  <a:cubicBezTo>
                    <a:pt x="16982" y="407"/>
                    <a:pt x="16998" y="403"/>
                    <a:pt x="17017" y="403"/>
                  </a:cubicBezTo>
                  <a:cubicBezTo>
                    <a:pt x="17101" y="403"/>
                    <a:pt x="17175" y="411"/>
                    <a:pt x="17247" y="422"/>
                  </a:cubicBezTo>
                  <a:lnTo>
                    <a:pt x="16728" y="0"/>
                  </a:lnTo>
                  <a:lnTo>
                    <a:pt x="16391" y="0"/>
                  </a:lnTo>
                  <a:close/>
                  <a:moveTo>
                    <a:pt x="19959" y="3644"/>
                  </a:moveTo>
                  <a:cubicBezTo>
                    <a:pt x="19900" y="3498"/>
                    <a:pt x="19855" y="3347"/>
                    <a:pt x="19761" y="3217"/>
                  </a:cubicBezTo>
                  <a:cubicBezTo>
                    <a:pt x="19620" y="3022"/>
                    <a:pt x="19504" y="2809"/>
                    <a:pt x="19504" y="2747"/>
                  </a:cubicBezTo>
                  <a:cubicBezTo>
                    <a:pt x="19504" y="2671"/>
                    <a:pt x="19468" y="2582"/>
                    <a:pt x="19419" y="2485"/>
                  </a:cubicBezTo>
                  <a:cubicBezTo>
                    <a:pt x="19401" y="2451"/>
                    <a:pt x="19379" y="2415"/>
                    <a:pt x="19355" y="2378"/>
                  </a:cubicBezTo>
                  <a:cubicBezTo>
                    <a:pt x="19327" y="2335"/>
                    <a:pt x="19284" y="2285"/>
                    <a:pt x="19248" y="2237"/>
                  </a:cubicBezTo>
                  <a:cubicBezTo>
                    <a:pt x="19117" y="2069"/>
                    <a:pt x="18949" y="1881"/>
                    <a:pt x="18707" y="1655"/>
                  </a:cubicBezTo>
                  <a:cubicBezTo>
                    <a:pt x="18795" y="1787"/>
                    <a:pt x="18887" y="1924"/>
                    <a:pt x="18921" y="2019"/>
                  </a:cubicBezTo>
                  <a:cubicBezTo>
                    <a:pt x="19017" y="2281"/>
                    <a:pt x="19330" y="2792"/>
                    <a:pt x="19617" y="3154"/>
                  </a:cubicBezTo>
                  <a:cubicBezTo>
                    <a:pt x="19760" y="3336"/>
                    <a:pt x="19881" y="3510"/>
                    <a:pt x="19959" y="3644"/>
                  </a:cubicBezTo>
                  <a:close/>
                  <a:moveTo>
                    <a:pt x="11630" y="5450"/>
                  </a:moveTo>
                  <a:cubicBezTo>
                    <a:pt x="12126" y="5515"/>
                    <a:pt x="12159" y="5933"/>
                    <a:pt x="12159" y="7401"/>
                  </a:cubicBezTo>
                  <a:cubicBezTo>
                    <a:pt x="12159" y="8314"/>
                    <a:pt x="12202" y="10079"/>
                    <a:pt x="12256" y="11322"/>
                  </a:cubicBezTo>
                  <a:lnTo>
                    <a:pt x="12352" y="13583"/>
                  </a:lnTo>
                  <a:lnTo>
                    <a:pt x="13261" y="13622"/>
                  </a:lnTo>
                  <a:cubicBezTo>
                    <a:pt x="14103" y="13659"/>
                    <a:pt x="14187" y="13694"/>
                    <a:pt x="14321" y="14039"/>
                  </a:cubicBezTo>
                  <a:cubicBezTo>
                    <a:pt x="14413" y="14279"/>
                    <a:pt x="14414" y="14542"/>
                    <a:pt x="14321" y="14782"/>
                  </a:cubicBezTo>
                  <a:lnTo>
                    <a:pt x="14176" y="15160"/>
                  </a:lnTo>
                  <a:lnTo>
                    <a:pt x="11175" y="15194"/>
                  </a:lnTo>
                  <a:cubicBezTo>
                    <a:pt x="8969" y="15221"/>
                    <a:pt x="8127" y="15185"/>
                    <a:pt x="7992" y="15063"/>
                  </a:cubicBezTo>
                  <a:cubicBezTo>
                    <a:pt x="7892" y="14972"/>
                    <a:pt x="7810" y="14670"/>
                    <a:pt x="7810" y="14389"/>
                  </a:cubicBezTo>
                  <a:cubicBezTo>
                    <a:pt x="7810" y="13751"/>
                    <a:pt x="8092" y="13593"/>
                    <a:pt x="9228" y="13593"/>
                  </a:cubicBezTo>
                  <a:lnTo>
                    <a:pt x="10057" y="13593"/>
                  </a:lnTo>
                  <a:lnTo>
                    <a:pt x="10041" y="12404"/>
                  </a:lnTo>
                  <a:cubicBezTo>
                    <a:pt x="10031" y="11749"/>
                    <a:pt x="9981" y="10405"/>
                    <a:pt x="9929" y="9415"/>
                  </a:cubicBezTo>
                  <a:lnTo>
                    <a:pt x="9832" y="7609"/>
                  </a:lnTo>
                  <a:lnTo>
                    <a:pt x="8950" y="8095"/>
                  </a:lnTo>
                  <a:cubicBezTo>
                    <a:pt x="8464" y="8360"/>
                    <a:pt x="7986" y="8547"/>
                    <a:pt x="7885" y="8512"/>
                  </a:cubicBezTo>
                  <a:cubicBezTo>
                    <a:pt x="7632" y="8424"/>
                    <a:pt x="7483" y="7639"/>
                    <a:pt x="7661" y="7337"/>
                  </a:cubicBezTo>
                  <a:cubicBezTo>
                    <a:pt x="7741" y="7201"/>
                    <a:pt x="8350" y="6746"/>
                    <a:pt x="9014" y="6323"/>
                  </a:cubicBezTo>
                  <a:cubicBezTo>
                    <a:pt x="9956" y="5724"/>
                    <a:pt x="10383" y="5541"/>
                    <a:pt x="10961" y="5479"/>
                  </a:cubicBezTo>
                  <a:cubicBezTo>
                    <a:pt x="11246" y="5448"/>
                    <a:pt x="11464" y="5428"/>
                    <a:pt x="11630" y="5450"/>
                  </a:cubicBezTo>
                  <a:close/>
                </a:path>
              </a:pathLst>
            </a:custGeom>
            <a:ln w="12700" cap="flat">
              <a:noFill/>
              <a:miter lim="400000"/>
            </a:ln>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Laboratory assessment…"/>
          <p:cNvSpPr txBox="1"/>
          <p:nvPr/>
        </p:nvSpPr>
        <p:spPr>
          <a:xfrm>
            <a:off x="2444091" y="789073"/>
            <a:ext cx="9774735"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Laboratory assessment</a:t>
            </a:r>
          </a:p>
          <a:p>
            <a:pPr algn="l">
              <a:lnSpc>
                <a:spcPts val="6100"/>
              </a:lnSpc>
              <a:defRPr sz="6000" b="1" i="0">
                <a:solidFill>
                  <a:srgbClr val="E39A4B"/>
                </a:solidFill>
              </a:defRPr>
            </a:pPr>
            <a:r>
              <a:rPr dirty="0"/>
              <a:t>Tests you can perform yourself</a:t>
            </a:r>
          </a:p>
        </p:txBody>
      </p:sp>
      <p:sp>
        <p:nvSpPr>
          <p:cNvPr id="363" name="6"/>
          <p:cNvSpPr txBox="1"/>
          <p:nvPr/>
        </p:nvSpPr>
        <p:spPr>
          <a:xfrm>
            <a:off x="23297354" y="12762150"/>
            <a:ext cx="385384" cy="35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lang="en-GB" dirty="0"/>
              <a:t>7</a:t>
            </a:r>
            <a:endParaRPr dirty="0"/>
          </a:p>
        </p:txBody>
      </p:sp>
      <p:sp>
        <p:nvSpPr>
          <p:cNvPr id="364" name="Iron deficiency with or without anaemia is common in patients with bleeding symptoms and can easily be diagnosed and treated."/>
          <p:cNvSpPr txBox="1"/>
          <p:nvPr/>
        </p:nvSpPr>
        <p:spPr>
          <a:xfrm>
            <a:off x="822520" y="5672149"/>
            <a:ext cx="9524171"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b="1" dirty="0">
                <a:solidFill>
                  <a:srgbClr val="F09636"/>
                </a:solidFill>
              </a:rPr>
              <a:t>Iron deficiency</a:t>
            </a:r>
            <a:r>
              <a:rPr dirty="0"/>
              <a:t> with or without anaemia is common in patients with bleeding symptoms and can </a:t>
            </a:r>
            <a:r>
              <a:rPr b="1" dirty="0">
                <a:solidFill>
                  <a:srgbClr val="F09636"/>
                </a:solidFill>
              </a:rPr>
              <a:t>easily be diagnosed and treated.</a:t>
            </a:r>
          </a:p>
        </p:txBody>
      </p:sp>
      <p:sp>
        <p:nvSpPr>
          <p:cNvPr id="365" name="Even without anaemia, iron deficiency can be symptomatic and impact quality of life, causing e.g., fatigue, muscular weakness, or hair and skin issues"/>
          <p:cNvSpPr txBox="1"/>
          <p:nvPr/>
        </p:nvSpPr>
        <p:spPr>
          <a:xfrm>
            <a:off x="1447233" y="7542934"/>
            <a:ext cx="9524171" cy="1745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i="0"/>
            </a:lvl1pPr>
          </a:lstStyle>
          <a:p>
            <a:r>
              <a:rPr dirty="0"/>
              <a:t>Even without anaemia, iron deficiency can be symptomatic and impact quality of life, causing e.g., fatigue, muscular weakness, or hair and skin issues</a:t>
            </a:r>
            <a:endParaRPr sz="1200" dirty="0">
              <a:solidFill>
                <a:srgbClr val="000000"/>
              </a:solidFill>
              <a:latin typeface="Times Roman"/>
              <a:ea typeface="Times Roman"/>
              <a:cs typeface="Times Roman"/>
              <a:sym typeface="Times Roman"/>
            </a:endParaRPr>
          </a:p>
        </p:txBody>
      </p:sp>
      <p:sp>
        <p:nvSpPr>
          <p:cNvPr id="366" name="Iron deficiency anaemia may precede clinically significant bleeding, so bleeding disorder evaluation is required"/>
          <p:cNvSpPr txBox="1"/>
          <p:nvPr/>
        </p:nvSpPr>
        <p:spPr>
          <a:xfrm>
            <a:off x="1451467" y="9433913"/>
            <a:ext cx="8436883" cy="1745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b="1" dirty="0">
                <a:solidFill>
                  <a:srgbClr val="E39A4B"/>
                </a:solidFill>
              </a:rPr>
              <a:t>Iron deficiency anaemia</a:t>
            </a:r>
            <a:r>
              <a:rPr b="1" dirty="0">
                <a:solidFill>
                  <a:srgbClr val="E32620"/>
                </a:solidFill>
              </a:rPr>
              <a:t> </a:t>
            </a:r>
            <a:r>
              <a:rPr dirty="0"/>
              <a:t>may precede clinically significant bleeding, so bleeding disorder evaluation is required</a:t>
            </a:r>
            <a:endParaRPr sz="1200" dirty="0">
              <a:solidFill>
                <a:srgbClr val="000000"/>
              </a:solidFill>
              <a:latin typeface="Times Roman"/>
              <a:ea typeface="Times Roman"/>
              <a:cs typeface="Times Roman"/>
              <a:sym typeface="Times Roman"/>
            </a:endParaRPr>
          </a:p>
        </p:txBody>
      </p:sp>
      <p:sp>
        <p:nvSpPr>
          <p:cNvPr id="367" name="Assessment of iron status, haemoglobin, and red blood cell count is not specific to von Willebrand disease, but findings provide important information for clinical management."/>
          <p:cNvSpPr txBox="1"/>
          <p:nvPr/>
        </p:nvSpPr>
        <p:spPr>
          <a:xfrm>
            <a:off x="833400" y="4025380"/>
            <a:ext cx="10016455"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Assessment of iron status, haemoglobin, and red blood cell count is </a:t>
            </a:r>
            <a:r>
              <a:rPr b="1" dirty="0">
                <a:solidFill>
                  <a:srgbClr val="E39A4B"/>
                </a:solidFill>
              </a:rPr>
              <a:t>not specific to von Willebrand disease,</a:t>
            </a:r>
            <a:r>
              <a:rPr dirty="0"/>
              <a:t> but findings provide</a:t>
            </a:r>
            <a:r>
              <a:rPr dirty="0">
                <a:solidFill>
                  <a:srgbClr val="E39A4B"/>
                </a:solidFill>
              </a:rPr>
              <a:t> </a:t>
            </a:r>
            <a:r>
              <a:rPr b="1" dirty="0">
                <a:solidFill>
                  <a:srgbClr val="E39A4B"/>
                </a:solidFill>
              </a:rPr>
              <a:t>important information for clinical management.</a:t>
            </a:r>
          </a:p>
        </p:txBody>
      </p:sp>
      <p:sp>
        <p:nvSpPr>
          <p:cNvPr id="368" name="Circle"/>
          <p:cNvSpPr/>
          <p:nvPr/>
        </p:nvSpPr>
        <p:spPr>
          <a:xfrm>
            <a:off x="892161" y="7676585"/>
            <a:ext cx="174123" cy="174123"/>
          </a:xfrm>
          <a:prstGeom prst="ellipse">
            <a:avLst/>
          </a:prstGeom>
          <a:solidFill>
            <a:srgbClr val="E39A4B"/>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369" name="Circle"/>
          <p:cNvSpPr/>
          <p:nvPr/>
        </p:nvSpPr>
        <p:spPr>
          <a:xfrm>
            <a:off x="892161" y="9589852"/>
            <a:ext cx="174123" cy="174123"/>
          </a:xfrm>
          <a:prstGeom prst="ellipse">
            <a:avLst/>
          </a:prstGeom>
          <a:solidFill>
            <a:srgbClr val="E39A4B"/>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370" name="Hb, haemoglobin; MCV, mean corpuscular volume, sTfR-F, soluble transferrin receptor/ferritin O’Brien SH. Blood. 2018;132:2134-42; VanderMeulen H, et al. Transfus Apher Sci. 2018;57:735-8"/>
          <p:cNvSpPr txBox="1"/>
          <p:nvPr/>
        </p:nvSpPr>
        <p:spPr>
          <a:xfrm>
            <a:off x="852121" y="12500616"/>
            <a:ext cx="14468760" cy="611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Hb, haemoglobin; MCV, mean corpuscular volume, sTfR-F, soluble transferrin receptor/ferritin</a:t>
            </a:r>
            <a:br>
              <a:rPr dirty="0"/>
            </a:br>
            <a:r>
              <a:rPr dirty="0"/>
              <a:t>O’Brien SH. Blood. 2018;132:2134-42; VanderMeulen H, et al. Transfus Apher Sci. 2018;57:735-8</a:t>
            </a:r>
          </a:p>
        </p:txBody>
      </p:sp>
      <p:grpSp>
        <p:nvGrpSpPr>
          <p:cNvPr id="379" name="Group"/>
          <p:cNvGrpSpPr/>
          <p:nvPr/>
        </p:nvGrpSpPr>
        <p:grpSpPr>
          <a:xfrm>
            <a:off x="11352353" y="1870729"/>
            <a:ext cx="10423514" cy="10624782"/>
            <a:chOff x="0" y="0"/>
            <a:chExt cx="10423512" cy="10624781"/>
          </a:xfrm>
        </p:grpSpPr>
        <p:pic>
          <p:nvPicPr>
            <p:cNvPr id="371" name="Image" descr="Image"/>
            <p:cNvPicPr>
              <a:picLocks noChangeAspect="1"/>
            </p:cNvPicPr>
            <p:nvPr/>
          </p:nvPicPr>
          <p:blipFill>
            <a:blip r:embed="rId2"/>
            <a:stretch>
              <a:fillRect/>
            </a:stretch>
          </p:blipFill>
          <p:spPr>
            <a:xfrm>
              <a:off x="0" y="0"/>
              <a:ext cx="10423513" cy="10624782"/>
            </a:xfrm>
            <a:prstGeom prst="rect">
              <a:avLst/>
            </a:prstGeom>
            <a:ln w="12700" cap="flat">
              <a:noFill/>
              <a:miter lim="400000"/>
            </a:ln>
            <a:effectLst/>
          </p:spPr>
        </p:pic>
        <p:sp>
          <p:nvSpPr>
            <p:cNvPr id="372" name="Hb Low/normal"/>
            <p:cNvSpPr/>
            <p:nvPr/>
          </p:nvSpPr>
          <p:spPr>
            <a:xfrm>
              <a:off x="2509948" y="2464964"/>
              <a:ext cx="249040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ctr">
                <a:lnSpc>
                  <a:spcPct val="90000"/>
                </a:lnSpc>
                <a:spcBef>
                  <a:spcPts val="800"/>
                </a:spcBef>
                <a:defRPr b="1" i="0"/>
              </a:pPr>
              <a:r>
                <a:rPr dirty="0">
                  <a:solidFill>
                    <a:srgbClr val="FFFFFD"/>
                  </a:solidFill>
                </a:rPr>
                <a:t>Hb</a:t>
              </a:r>
              <a:br>
                <a:rPr dirty="0">
                  <a:solidFill>
                    <a:srgbClr val="E39A4B"/>
                  </a:solidFill>
                </a:rPr>
              </a:br>
              <a:r>
                <a:rPr sz="2800" b="0" dirty="0">
                  <a:solidFill>
                    <a:srgbClr val="FFFFFD"/>
                  </a:solidFill>
                </a:rPr>
                <a:t>Low/normal</a:t>
              </a:r>
              <a:endParaRPr sz="1200" dirty="0">
                <a:solidFill>
                  <a:srgbClr val="000000"/>
                </a:solidFill>
                <a:latin typeface="Times Roman"/>
                <a:ea typeface="Times Roman"/>
                <a:cs typeface="Times Roman"/>
                <a:sym typeface="Times Roman"/>
              </a:endParaRPr>
            </a:p>
          </p:txBody>
        </p:sp>
        <p:sp>
          <p:nvSpPr>
            <p:cNvPr id="373" name="MCV Low/normal"/>
            <p:cNvSpPr/>
            <p:nvPr/>
          </p:nvSpPr>
          <p:spPr>
            <a:xfrm>
              <a:off x="5345440" y="2228744"/>
              <a:ext cx="249040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ctr">
                <a:lnSpc>
                  <a:spcPct val="90000"/>
                </a:lnSpc>
                <a:spcBef>
                  <a:spcPts val="800"/>
                </a:spcBef>
                <a:defRPr b="1" i="0"/>
              </a:pPr>
              <a:r>
                <a:rPr dirty="0">
                  <a:solidFill>
                    <a:srgbClr val="FFFFFD"/>
                  </a:solidFill>
                </a:rPr>
                <a:t>MCV</a:t>
              </a:r>
              <a:br>
                <a:rPr dirty="0">
                  <a:solidFill>
                    <a:srgbClr val="E39A4B"/>
                  </a:solidFill>
                </a:rPr>
              </a:br>
              <a:r>
                <a:rPr sz="2800" b="0" dirty="0">
                  <a:solidFill>
                    <a:srgbClr val="FFFFFD"/>
                  </a:solidFill>
                </a:rPr>
                <a:t>Low/normal</a:t>
              </a:r>
              <a:endParaRPr sz="1200" dirty="0">
                <a:solidFill>
                  <a:srgbClr val="000000"/>
                </a:solidFill>
                <a:latin typeface="Times Roman"/>
                <a:ea typeface="Times Roman"/>
                <a:cs typeface="Times Roman"/>
                <a:sym typeface="Times Roman"/>
              </a:endParaRPr>
            </a:p>
          </p:txBody>
        </p:sp>
        <p:sp>
          <p:nvSpPr>
            <p:cNvPr id="374" name="Ferritin &lt;30μg/L"/>
            <p:cNvSpPr/>
            <p:nvPr/>
          </p:nvSpPr>
          <p:spPr>
            <a:xfrm>
              <a:off x="1109571" y="5007504"/>
              <a:ext cx="249040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ctr">
                <a:lnSpc>
                  <a:spcPct val="90000"/>
                </a:lnSpc>
                <a:spcBef>
                  <a:spcPts val="800"/>
                </a:spcBef>
                <a:defRPr b="1" i="0">
                  <a:solidFill>
                    <a:srgbClr val="FFFFFD"/>
                  </a:solidFill>
                </a:defRPr>
              </a:pPr>
              <a:r>
                <a:rPr dirty="0"/>
                <a:t>Ferritin</a:t>
              </a:r>
              <a:br>
                <a:rPr dirty="0"/>
              </a:br>
              <a:r>
                <a:rPr sz="2800" b="0" dirty="0"/>
                <a:t>&lt;30μg/L</a:t>
              </a:r>
            </a:p>
          </p:txBody>
        </p:sp>
        <p:sp>
          <p:nvSpPr>
            <p:cNvPr id="375" name="Serum iron Low"/>
            <p:cNvSpPr/>
            <p:nvPr/>
          </p:nvSpPr>
          <p:spPr>
            <a:xfrm>
              <a:off x="7087042" y="4529508"/>
              <a:ext cx="249040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ctr">
                <a:lnSpc>
                  <a:spcPct val="90000"/>
                </a:lnSpc>
                <a:spcBef>
                  <a:spcPts val="800"/>
                </a:spcBef>
                <a:defRPr b="1" i="0">
                  <a:solidFill>
                    <a:srgbClr val="FFFFFD"/>
                  </a:solidFill>
                </a:defRPr>
              </a:pPr>
              <a:r>
                <a:rPr dirty="0"/>
                <a:t>Serum iron</a:t>
              </a:r>
              <a:br>
                <a:rPr dirty="0"/>
              </a:br>
              <a:r>
                <a:rPr sz="2800" b="0" dirty="0"/>
                <a:t>Low</a:t>
              </a:r>
            </a:p>
          </p:txBody>
        </p:sp>
        <p:sp>
          <p:nvSpPr>
            <p:cNvPr id="376" name="Total iron-binding capacity…"/>
            <p:cNvSpPr/>
            <p:nvPr/>
          </p:nvSpPr>
          <p:spPr>
            <a:xfrm>
              <a:off x="1277768" y="7121118"/>
              <a:ext cx="32266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ctr">
                <a:lnSpc>
                  <a:spcPct val="90000"/>
                </a:lnSpc>
                <a:spcBef>
                  <a:spcPts val="800"/>
                </a:spcBef>
                <a:defRPr b="1" i="0">
                  <a:solidFill>
                    <a:srgbClr val="FFFFFD"/>
                  </a:solidFill>
                </a:defRPr>
              </a:pPr>
              <a:r>
                <a:rPr dirty="0"/>
                <a:t>Total</a:t>
              </a:r>
              <a:br>
                <a:rPr dirty="0"/>
              </a:br>
              <a:r>
                <a:rPr dirty="0"/>
                <a:t>iron-binding capacity</a:t>
              </a:r>
            </a:p>
            <a:p>
              <a:pPr algn="ctr">
                <a:lnSpc>
                  <a:spcPct val="90000"/>
                </a:lnSpc>
                <a:spcBef>
                  <a:spcPts val="800"/>
                </a:spcBef>
                <a:defRPr sz="2800" i="0">
                  <a:solidFill>
                    <a:srgbClr val="FFFFFD"/>
                  </a:solidFill>
                </a:defRPr>
              </a:pPr>
              <a:r>
                <a:rPr dirty="0"/>
                <a:t>Normal/high</a:t>
              </a:r>
            </a:p>
          </p:txBody>
        </p:sp>
        <p:sp>
          <p:nvSpPr>
            <p:cNvPr id="377" name="Transferrin saturation…"/>
            <p:cNvSpPr/>
            <p:nvPr/>
          </p:nvSpPr>
          <p:spPr>
            <a:xfrm>
              <a:off x="4190593" y="8368258"/>
              <a:ext cx="249040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ctr">
                <a:lnSpc>
                  <a:spcPct val="90000"/>
                </a:lnSpc>
                <a:spcBef>
                  <a:spcPts val="800"/>
                </a:spcBef>
                <a:defRPr b="1" i="0">
                  <a:solidFill>
                    <a:srgbClr val="FFFFFD"/>
                  </a:solidFill>
                </a:defRPr>
              </a:pPr>
              <a:r>
                <a:rPr dirty="0"/>
                <a:t>Transferrin saturation</a:t>
              </a:r>
            </a:p>
            <a:p>
              <a:pPr algn="ctr">
                <a:lnSpc>
                  <a:spcPct val="90000"/>
                </a:lnSpc>
                <a:spcBef>
                  <a:spcPts val="800"/>
                </a:spcBef>
                <a:defRPr sz="2800" i="0">
                  <a:solidFill>
                    <a:srgbClr val="FFFFFD"/>
                  </a:solidFill>
                </a:defRPr>
              </a:pPr>
              <a:r>
                <a:rPr dirty="0"/>
                <a:t>Low/normal</a:t>
              </a:r>
            </a:p>
          </p:txBody>
        </p:sp>
        <p:sp>
          <p:nvSpPr>
            <p:cNvPr id="378" name="sTfR-F index…"/>
            <p:cNvSpPr/>
            <p:nvPr/>
          </p:nvSpPr>
          <p:spPr>
            <a:xfrm>
              <a:off x="6633238" y="6953478"/>
              <a:ext cx="249040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ctr">
                <a:lnSpc>
                  <a:spcPct val="90000"/>
                </a:lnSpc>
                <a:spcBef>
                  <a:spcPts val="800"/>
                </a:spcBef>
                <a:defRPr b="1" i="0">
                  <a:solidFill>
                    <a:srgbClr val="FFFFFD"/>
                  </a:solidFill>
                </a:defRPr>
              </a:pPr>
              <a:r>
                <a:rPr dirty="0"/>
                <a:t>sTfR-F index</a:t>
              </a:r>
            </a:p>
            <a:p>
              <a:pPr algn="ctr">
                <a:lnSpc>
                  <a:spcPct val="90000"/>
                </a:lnSpc>
                <a:spcBef>
                  <a:spcPts val="800"/>
                </a:spcBef>
                <a:defRPr sz="2800" i="0">
                  <a:solidFill>
                    <a:srgbClr val="FFFFFD"/>
                  </a:solidFill>
                </a:defRPr>
              </a:pPr>
              <a:r>
                <a:rPr dirty="0"/>
                <a:t>High</a:t>
              </a:r>
            </a:p>
          </p:txBody>
        </p:sp>
      </p:grpSp>
      <p:sp>
        <p:nvSpPr>
          <p:cNvPr id="380" name="Full Blood Count"/>
          <p:cNvSpPr txBox="1"/>
          <p:nvPr/>
        </p:nvSpPr>
        <p:spPr>
          <a:xfrm>
            <a:off x="1953946" y="2996903"/>
            <a:ext cx="3421832"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b="1" i="0">
                <a:solidFill>
                  <a:srgbClr val="F09636"/>
                </a:solidFill>
              </a:defRPr>
            </a:lvl1pPr>
          </a:lstStyle>
          <a:p>
            <a:r>
              <a:rPr dirty="0"/>
              <a:t>Full Blood Count</a:t>
            </a:r>
          </a:p>
        </p:txBody>
      </p:sp>
      <p:grpSp>
        <p:nvGrpSpPr>
          <p:cNvPr id="383" name="Group"/>
          <p:cNvGrpSpPr/>
          <p:nvPr/>
        </p:nvGrpSpPr>
        <p:grpSpPr>
          <a:xfrm>
            <a:off x="533304" y="2478664"/>
            <a:ext cx="1416686" cy="1416686"/>
            <a:chOff x="0" y="0"/>
            <a:chExt cx="1416684" cy="1416684"/>
          </a:xfrm>
        </p:grpSpPr>
        <p:pic>
          <p:nvPicPr>
            <p:cNvPr id="381" name="Image" descr="Image"/>
            <p:cNvPicPr>
              <a:picLocks noChangeAspect="1"/>
            </p:cNvPicPr>
            <p:nvPr/>
          </p:nvPicPr>
          <p:blipFill>
            <a:blip r:embed="rId3"/>
            <a:srcRect/>
            <a:stretch>
              <a:fillRect/>
            </a:stretch>
          </p:blipFill>
          <p:spPr>
            <a:xfrm>
              <a:off x="0" y="0"/>
              <a:ext cx="1416685" cy="1416685"/>
            </a:xfrm>
            <a:prstGeom prst="rect">
              <a:avLst/>
            </a:prstGeom>
            <a:ln w="12700" cap="flat">
              <a:noFill/>
              <a:miter lim="400000"/>
            </a:ln>
            <a:effectLst/>
          </p:spPr>
        </p:pic>
        <p:pic>
          <p:nvPicPr>
            <p:cNvPr id="382" name="Image" descr="Image"/>
            <p:cNvPicPr>
              <a:picLocks noChangeAspect="1"/>
            </p:cNvPicPr>
            <p:nvPr/>
          </p:nvPicPr>
          <p:blipFill>
            <a:blip r:embed="rId3"/>
            <a:srcRect/>
            <a:stretch>
              <a:fillRect/>
            </a:stretch>
          </p:blipFill>
          <p:spPr>
            <a:xfrm>
              <a:off x="0" y="0"/>
              <a:ext cx="1416685" cy="1416685"/>
            </a:xfrm>
            <a:prstGeom prst="rect">
              <a:avLst/>
            </a:prstGeom>
            <a:ln w="12700" cap="flat">
              <a:noFill/>
              <a:miter lim="400000"/>
            </a:ln>
            <a:effectLst/>
          </p:spPr>
        </p:pic>
      </p:grpSp>
      <p:sp>
        <p:nvSpPr>
          <p:cNvPr id="384" name="Iron and ferritin status"/>
          <p:cNvSpPr txBox="1"/>
          <p:nvPr/>
        </p:nvSpPr>
        <p:spPr>
          <a:xfrm>
            <a:off x="6965317" y="2996903"/>
            <a:ext cx="4785445"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b="1" i="0">
                <a:solidFill>
                  <a:srgbClr val="F09636"/>
                </a:solidFill>
              </a:defRPr>
            </a:lvl1pPr>
          </a:lstStyle>
          <a:p>
            <a:r>
              <a:rPr dirty="0"/>
              <a:t>Iron and ferritin status</a:t>
            </a:r>
          </a:p>
        </p:txBody>
      </p:sp>
      <p:pic>
        <p:nvPicPr>
          <p:cNvPr id="385" name="Image" descr="Image"/>
          <p:cNvPicPr>
            <a:picLocks noChangeAspect="1"/>
          </p:cNvPicPr>
          <p:nvPr/>
        </p:nvPicPr>
        <p:blipFill>
          <a:blip r:embed="rId4"/>
          <a:stretch>
            <a:fillRect/>
          </a:stretch>
        </p:blipFill>
        <p:spPr>
          <a:xfrm>
            <a:off x="5619212" y="2616621"/>
            <a:ext cx="1267771" cy="1267771"/>
          </a:xfrm>
          <a:prstGeom prst="rect">
            <a:avLst/>
          </a:prstGeom>
          <a:ln w="12700">
            <a:miter lim="400000"/>
          </a:ln>
        </p:spPr>
      </p:pic>
      <p:grpSp>
        <p:nvGrpSpPr>
          <p:cNvPr id="388" name="Group"/>
          <p:cNvGrpSpPr/>
          <p:nvPr/>
        </p:nvGrpSpPr>
        <p:grpSpPr>
          <a:xfrm>
            <a:off x="199812" y="318485"/>
            <a:ext cx="2283989" cy="2283990"/>
            <a:chOff x="0" y="0"/>
            <a:chExt cx="2283988" cy="2283988"/>
          </a:xfrm>
        </p:grpSpPr>
        <p:pic>
          <p:nvPicPr>
            <p:cNvPr id="386" name="Image" descr="Image"/>
            <p:cNvPicPr>
              <a:picLocks noChangeAspect="1"/>
            </p:cNvPicPr>
            <p:nvPr/>
          </p:nvPicPr>
          <p:blipFill>
            <a:blip r:embed="rId5"/>
            <a:stretch>
              <a:fillRect/>
            </a:stretch>
          </p:blipFill>
          <p:spPr>
            <a:xfrm>
              <a:off x="0" y="0"/>
              <a:ext cx="2283989" cy="2283989"/>
            </a:xfrm>
            <a:prstGeom prst="rect">
              <a:avLst/>
            </a:prstGeom>
            <a:ln w="12700" cap="flat">
              <a:noFill/>
              <a:miter lim="400000"/>
            </a:ln>
            <a:effectLst/>
          </p:spPr>
        </p:pic>
        <p:pic>
          <p:nvPicPr>
            <p:cNvPr id="387" name="Image" descr="Image"/>
            <p:cNvPicPr>
              <a:picLocks noChangeAspect="1"/>
            </p:cNvPicPr>
            <p:nvPr/>
          </p:nvPicPr>
          <p:blipFill>
            <a:blip r:embed="rId5"/>
            <a:stretch>
              <a:fillRect/>
            </a:stretch>
          </p:blipFill>
          <p:spPr>
            <a:xfrm>
              <a:off x="0" y="0"/>
              <a:ext cx="2283989" cy="2283989"/>
            </a:xfrm>
            <a:prstGeom prst="rect">
              <a:avLst/>
            </a:prstGeom>
            <a:ln w="12700" cap="flat">
              <a:noFill/>
              <a:miter lim="400000"/>
            </a:ln>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Laboratory assessment…"/>
          <p:cNvSpPr txBox="1"/>
          <p:nvPr/>
        </p:nvSpPr>
        <p:spPr>
          <a:xfrm>
            <a:off x="2440482" y="789073"/>
            <a:ext cx="9774735"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ts val="6100"/>
              </a:lnSpc>
              <a:defRPr sz="6000" i="0">
                <a:solidFill>
                  <a:srgbClr val="252525"/>
                </a:solidFill>
              </a:defRPr>
            </a:pPr>
            <a:r>
              <a:rPr dirty="0"/>
              <a:t>Laboratory assessment</a:t>
            </a:r>
          </a:p>
          <a:p>
            <a:pPr algn="l">
              <a:lnSpc>
                <a:spcPts val="6100"/>
              </a:lnSpc>
              <a:defRPr sz="6000" b="1" i="0">
                <a:solidFill>
                  <a:srgbClr val="E39A4B"/>
                </a:solidFill>
              </a:defRPr>
            </a:pPr>
            <a:r>
              <a:rPr dirty="0"/>
              <a:t>Tests you can perform yourself</a:t>
            </a:r>
          </a:p>
        </p:txBody>
      </p:sp>
      <p:sp>
        <p:nvSpPr>
          <p:cNvPr id="391" name="6"/>
          <p:cNvSpPr txBox="1"/>
          <p:nvPr/>
        </p:nvSpPr>
        <p:spPr>
          <a:xfrm>
            <a:off x="23297354" y="12762150"/>
            <a:ext cx="385384" cy="35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lang="en-GB" dirty="0"/>
              <a:t>8</a:t>
            </a:r>
            <a:endParaRPr dirty="0"/>
          </a:p>
        </p:txBody>
      </p:sp>
      <p:sp>
        <p:nvSpPr>
          <p:cNvPr id="392" name="Routine coagulation screening can be performed, but these tests are abnormal in only a minority of patients with von Willebrand disease."/>
          <p:cNvSpPr txBox="1"/>
          <p:nvPr/>
        </p:nvSpPr>
        <p:spPr>
          <a:xfrm>
            <a:off x="833400" y="4031582"/>
            <a:ext cx="8115682" cy="1871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90000"/>
              </a:lnSpc>
              <a:spcBef>
                <a:spcPts val="800"/>
              </a:spcBef>
              <a:defRPr i="0"/>
            </a:pPr>
            <a:r>
              <a:rPr dirty="0"/>
              <a:t>Routine coagulation screening can be performed, but these tests are </a:t>
            </a:r>
            <a:r>
              <a:rPr b="1" dirty="0">
                <a:solidFill>
                  <a:srgbClr val="E39A4B"/>
                </a:solidFill>
              </a:rPr>
              <a:t>abnormal in only a minority of patients</a:t>
            </a:r>
            <a:r>
              <a:rPr dirty="0"/>
              <a:t> with von Willebrand disease.</a:t>
            </a:r>
          </a:p>
        </p:txBody>
      </p:sp>
      <p:sp>
        <p:nvSpPr>
          <p:cNvPr id="393" name="Even if the coagulation screening is normal, patients with bleeding symptoms and/or an abnormal BAT score should still be referred to a haematologist."/>
          <p:cNvSpPr txBox="1"/>
          <p:nvPr/>
        </p:nvSpPr>
        <p:spPr>
          <a:xfrm>
            <a:off x="833400" y="6336845"/>
            <a:ext cx="8115682" cy="1871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90000"/>
              </a:lnSpc>
              <a:spcBef>
                <a:spcPts val="800"/>
              </a:spcBef>
              <a:defRPr i="0"/>
            </a:pPr>
            <a:r>
              <a:rPr dirty="0"/>
              <a:t>Even if the coagulation screening is </a:t>
            </a:r>
            <a:r>
              <a:rPr b="1" dirty="0">
                <a:solidFill>
                  <a:srgbClr val="E39A4B"/>
                </a:solidFill>
              </a:rPr>
              <a:t>normal,</a:t>
            </a:r>
            <a:r>
              <a:rPr dirty="0"/>
              <a:t> patients with bleeding symptoms and/or an abnormal BAT score should </a:t>
            </a:r>
            <a:r>
              <a:rPr b="1" dirty="0">
                <a:solidFill>
                  <a:srgbClr val="E39A4B"/>
                </a:solidFill>
              </a:rPr>
              <a:t>still be referred to a haematologist.</a:t>
            </a:r>
          </a:p>
        </p:txBody>
      </p:sp>
      <p:sp>
        <p:nvSpPr>
          <p:cNvPr id="394" name="a INR reflects PT in the management of warfarin and in hepatology aPTT, activated partial thromboplastin time; BAT, bleeding assessment tool; INR, international normalised ratio; PT, prothrombin time  Green D. Blood Coagul Fibrinolysis. 2010;21 Suppl 1:S"/>
          <p:cNvSpPr txBox="1"/>
          <p:nvPr/>
        </p:nvSpPr>
        <p:spPr>
          <a:xfrm>
            <a:off x="858919" y="11942641"/>
            <a:ext cx="22234412" cy="13511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 </a:t>
            </a:r>
            <a:r>
              <a:rPr baseline="31999" dirty="0"/>
              <a:t>a </a:t>
            </a:r>
            <a:r>
              <a:rPr dirty="0"/>
              <a:t>INR reflects PT in the management of warfarin and in hepatology</a:t>
            </a:r>
            <a:br>
              <a:rPr dirty="0"/>
            </a:br>
            <a:r>
              <a:rPr dirty="0"/>
              <a:t>aPTT, activated partial thromboplastin time; BAT, bleeding assessment tool; INR, international normalised ratio; PT, prothrombin time </a:t>
            </a:r>
            <a:br>
              <a:rPr dirty="0"/>
            </a:br>
            <a:r>
              <a:rPr dirty="0"/>
              <a:t>Green D. Blood Coagul Fibrinolysis. 2010;21 Suppl 1:S3-6; Hayward CPM. Int J Lab Hematol. 2018;40 Suppl 1:6-14; Kamal AH, et al. Mayo Clin Proc. 2007;82:864-73; </a:t>
            </a:r>
            <a:br>
              <a:rPr dirty="0"/>
            </a:br>
            <a:r>
              <a:rPr dirty="0"/>
              <a:t>Simon D, et al. Haemophilia. 2008;14:1240-9; O’Brien S. Blood. 2018;132:2134-42; Federici AB. Semin Thromb Hemost. 2006;32:555-65</a:t>
            </a:r>
            <a:endParaRPr sz="1200" dirty="0">
              <a:solidFill>
                <a:srgbClr val="000000"/>
              </a:solidFill>
              <a:latin typeface="Times Roman"/>
              <a:ea typeface="Times Roman"/>
              <a:cs typeface="Times Roman"/>
              <a:sym typeface="Times Roman"/>
            </a:endParaRPr>
          </a:p>
        </p:txBody>
      </p:sp>
      <p:grpSp>
        <p:nvGrpSpPr>
          <p:cNvPr id="398" name="Group"/>
          <p:cNvGrpSpPr/>
          <p:nvPr/>
        </p:nvGrpSpPr>
        <p:grpSpPr>
          <a:xfrm>
            <a:off x="837411" y="8769108"/>
            <a:ext cx="8107661" cy="2052956"/>
            <a:chOff x="0" y="0"/>
            <a:chExt cx="8107660" cy="2052955"/>
          </a:xfrm>
        </p:grpSpPr>
        <p:sp>
          <p:nvSpPr>
            <p:cNvPr id="395" name="Rectangle"/>
            <p:cNvSpPr/>
            <p:nvPr/>
          </p:nvSpPr>
          <p:spPr>
            <a:xfrm>
              <a:off x="0" y="0"/>
              <a:ext cx="8107661" cy="1877196"/>
            </a:xfrm>
            <a:prstGeom prst="rect">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396" name="Normal PT and aPTT do not exclude von Willebrand disease"/>
            <p:cNvSpPr txBox="1"/>
            <p:nvPr/>
          </p:nvSpPr>
          <p:spPr>
            <a:xfrm>
              <a:off x="1433089" y="391541"/>
              <a:ext cx="6265704" cy="10941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nSpc>
                  <a:spcPct val="90000"/>
                </a:lnSpc>
                <a:defRPr b="1" i="0">
                  <a:solidFill>
                    <a:srgbClr val="FFFFFD"/>
                  </a:solidFill>
                </a:defRPr>
              </a:lvl1pPr>
            </a:lstStyle>
            <a:p>
              <a:r>
                <a:rPr dirty="0"/>
                <a:t>Normal PT and aPTT do not exclude von Willebrand disease</a:t>
              </a:r>
            </a:p>
          </p:txBody>
        </p:sp>
        <p:sp>
          <p:nvSpPr>
            <p:cNvPr id="397" name="!"/>
            <p:cNvSpPr txBox="1"/>
            <p:nvPr/>
          </p:nvSpPr>
          <p:spPr>
            <a:xfrm>
              <a:off x="478727" y="0"/>
              <a:ext cx="921270" cy="20529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nSpc>
                  <a:spcPts val="14800"/>
                </a:lnSpc>
                <a:spcBef>
                  <a:spcPts val="800"/>
                </a:spcBef>
                <a:defRPr sz="14100" b="1" i="0">
                  <a:solidFill>
                    <a:srgbClr val="FFFFFD"/>
                  </a:solidFill>
                </a:defRPr>
              </a:lvl1pPr>
            </a:lstStyle>
            <a:p>
              <a:r>
                <a:rPr dirty="0"/>
                <a:t>!</a:t>
              </a:r>
            </a:p>
          </p:txBody>
        </p:sp>
      </p:grpSp>
      <p:grpSp>
        <p:nvGrpSpPr>
          <p:cNvPr id="402" name="Group"/>
          <p:cNvGrpSpPr/>
          <p:nvPr/>
        </p:nvGrpSpPr>
        <p:grpSpPr>
          <a:xfrm>
            <a:off x="11403259" y="9346800"/>
            <a:ext cx="10663964" cy="1769825"/>
            <a:chOff x="0" y="0"/>
            <a:chExt cx="10663963" cy="1769824"/>
          </a:xfrm>
        </p:grpSpPr>
        <p:sp>
          <p:nvSpPr>
            <p:cNvPr id="399" name="Rectangle"/>
            <p:cNvSpPr/>
            <p:nvPr/>
          </p:nvSpPr>
          <p:spPr>
            <a:xfrm>
              <a:off x="0" y="0"/>
              <a:ext cx="10663964" cy="1769825"/>
            </a:xfrm>
            <a:prstGeom prst="rect">
              <a:avLst/>
            </a:prstGeom>
            <a:noFill/>
            <a:ln w="101600" cap="flat">
              <a:solidFill>
                <a:srgbClr val="E39A4B"/>
              </a:solidFill>
              <a:prstDash val="solid"/>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00" name="Fibrinogen activity"/>
            <p:cNvSpPr txBox="1"/>
            <p:nvPr/>
          </p:nvSpPr>
          <p:spPr>
            <a:xfrm>
              <a:off x="256013" y="255680"/>
              <a:ext cx="4329363" cy="507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b="1" i="0">
                  <a:solidFill>
                    <a:srgbClr val="E39A4B"/>
                  </a:solidFill>
                </a:defRPr>
              </a:lvl1pPr>
            </a:lstStyle>
            <a:p>
              <a:r>
                <a:rPr dirty="0"/>
                <a:t>Fibrinogen activity</a:t>
              </a:r>
            </a:p>
          </p:txBody>
        </p:sp>
        <p:sp>
          <p:nvSpPr>
            <p:cNvPr id="401" name="Evaluates the level and function of fibrinogen (factor I)"/>
            <p:cNvSpPr txBox="1"/>
            <p:nvPr/>
          </p:nvSpPr>
          <p:spPr>
            <a:xfrm>
              <a:off x="248013" y="948501"/>
              <a:ext cx="10138570" cy="454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sz="2800" i="0"/>
              </a:lvl1pPr>
            </a:lstStyle>
            <a:p>
              <a:r>
                <a:rPr dirty="0"/>
                <a:t>Evaluates the level and function of fibrinogen (factor I)</a:t>
              </a:r>
            </a:p>
          </p:txBody>
        </p:sp>
      </p:grpSp>
      <p:grpSp>
        <p:nvGrpSpPr>
          <p:cNvPr id="405" name="Group"/>
          <p:cNvGrpSpPr/>
          <p:nvPr/>
        </p:nvGrpSpPr>
        <p:grpSpPr>
          <a:xfrm>
            <a:off x="199812" y="318485"/>
            <a:ext cx="2283989" cy="2283990"/>
            <a:chOff x="0" y="0"/>
            <a:chExt cx="2283988" cy="2283988"/>
          </a:xfrm>
        </p:grpSpPr>
        <p:pic>
          <p:nvPicPr>
            <p:cNvPr id="403" name="Image" descr="Image"/>
            <p:cNvPicPr>
              <a:picLocks noChangeAspect="1"/>
            </p:cNvPicPr>
            <p:nvPr/>
          </p:nvPicPr>
          <p:blipFill>
            <a:blip r:embed="rId2"/>
            <a:stretch>
              <a:fillRect/>
            </a:stretch>
          </p:blipFill>
          <p:spPr>
            <a:xfrm>
              <a:off x="0" y="0"/>
              <a:ext cx="2283989" cy="2283989"/>
            </a:xfrm>
            <a:prstGeom prst="rect">
              <a:avLst/>
            </a:prstGeom>
            <a:ln w="12700" cap="flat">
              <a:noFill/>
              <a:miter lim="400000"/>
            </a:ln>
            <a:effectLst/>
          </p:spPr>
        </p:pic>
        <p:pic>
          <p:nvPicPr>
            <p:cNvPr id="404" name="Image" descr="Image"/>
            <p:cNvPicPr>
              <a:picLocks noChangeAspect="1"/>
            </p:cNvPicPr>
            <p:nvPr/>
          </p:nvPicPr>
          <p:blipFill>
            <a:blip r:embed="rId2"/>
            <a:stretch>
              <a:fillRect/>
            </a:stretch>
          </p:blipFill>
          <p:spPr>
            <a:xfrm>
              <a:off x="0" y="0"/>
              <a:ext cx="2283989" cy="2283989"/>
            </a:xfrm>
            <a:prstGeom prst="rect">
              <a:avLst/>
            </a:prstGeom>
            <a:ln w="12700" cap="flat">
              <a:noFill/>
              <a:miter lim="400000"/>
            </a:ln>
            <a:effectLst/>
          </p:spPr>
        </p:pic>
      </p:grpSp>
      <p:grpSp>
        <p:nvGrpSpPr>
          <p:cNvPr id="408" name="Group"/>
          <p:cNvGrpSpPr/>
          <p:nvPr/>
        </p:nvGrpSpPr>
        <p:grpSpPr>
          <a:xfrm>
            <a:off x="617665" y="2563025"/>
            <a:ext cx="6459516" cy="1248123"/>
            <a:chOff x="0" y="0"/>
            <a:chExt cx="6459515" cy="1248122"/>
          </a:xfrm>
        </p:grpSpPr>
        <p:sp>
          <p:nvSpPr>
            <p:cNvPr id="406" name="Coagulation Screening"/>
            <p:cNvSpPr txBox="1"/>
            <p:nvPr/>
          </p:nvSpPr>
          <p:spPr>
            <a:xfrm>
              <a:off x="1336281" y="433878"/>
              <a:ext cx="5123235" cy="507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b="1" i="0">
                  <a:solidFill>
                    <a:srgbClr val="F09636"/>
                  </a:solidFill>
                </a:defRPr>
              </a:lvl1pPr>
            </a:lstStyle>
            <a:p>
              <a:r>
                <a:rPr dirty="0"/>
                <a:t>Coagulation Screening</a:t>
              </a:r>
            </a:p>
          </p:txBody>
        </p:sp>
        <p:pic>
          <p:nvPicPr>
            <p:cNvPr id="407" name="Image" descr="Image"/>
            <p:cNvPicPr>
              <a:picLocks noChangeAspect="1"/>
            </p:cNvPicPr>
            <p:nvPr/>
          </p:nvPicPr>
          <p:blipFill>
            <a:blip r:embed="rId3"/>
            <a:stretch>
              <a:fillRect/>
            </a:stretch>
          </p:blipFill>
          <p:spPr>
            <a:xfrm>
              <a:off x="0" y="0"/>
              <a:ext cx="1248123" cy="1248123"/>
            </a:xfrm>
            <a:prstGeom prst="rect">
              <a:avLst/>
            </a:prstGeom>
            <a:ln w="12700" cap="flat">
              <a:noFill/>
              <a:miter lim="400000"/>
            </a:ln>
            <a:effectLst/>
          </p:spPr>
        </p:pic>
      </p:grpSp>
      <p:grpSp>
        <p:nvGrpSpPr>
          <p:cNvPr id="420" name="Group"/>
          <p:cNvGrpSpPr/>
          <p:nvPr/>
        </p:nvGrpSpPr>
        <p:grpSpPr>
          <a:xfrm>
            <a:off x="11392543" y="4284696"/>
            <a:ext cx="10685397" cy="4642838"/>
            <a:chOff x="0" y="0"/>
            <a:chExt cx="10685395" cy="4642837"/>
          </a:xfrm>
        </p:grpSpPr>
        <p:sp>
          <p:nvSpPr>
            <p:cNvPr id="409" name="Rectangle"/>
            <p:cNvSpPr/>
            <p:nvPr/>
          </p:nvSpPr>
          <p:spPr>
            <a:xfrm>
              <a:off x="0" y="0"/>
              <a:ext cx="10685396" cy="4642838"/>
            </a:xfrm>
            <a:prstGeom prst="rect">
              <a:avLst/>
            </a:prstGeom>
            <a:noFill/>
            <a:ln w="101600" cap="flat">
              <a:solidFill>
                <a:srgbClr val="E39A4B"/>
              </a:solidFill>
              <a:prstDash val="solid"/>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10" name="PT and aPTT"/>
            <p:cNvSpPr txBox="1"/>
            <p:nvPr/>
          </p:nvSpPr>
          <p:spPr>
            <a:xfrm>
              <a:off x="281413" y="255680"/>
              <a:ext cx="2269588" cy="507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b="1" i="0">
                  <a:solidFill>
                    <a:srgbClr val="E39A4B"/>
                  </a:solidFill>
                </a:defRPr>
              </a:lvl1pPr>
            </a:lstStyle>
            <a:p>
              <a:r>
                <a:rPr dirty="0"/>
                <a:t>PT and aPTT</a:t>
              </a:r>
            </a:p>
          </p:txBody>
        </p:sp>
        <p:sp>
          <p:nvSpPr>
            <p:cNvPr id="411" name="Evaluate the intrinsic (aPTT) and extrinsic (PT) coagulation pathway…"/>
            <p:cNvSpPr txBox="1"/>
            <p:nvPr/>
          </p:nvSpPr>
          <p:spPr>
            <a:xfrm>
              <a:off x="273413" y="932463"/>
              <a:ext cx="10138570" cy="19491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spcBef>
                  <a:spcPts val="800"/>
                </a:spcBef>
                <a:defRPr sz="2800" b="1" i="0"/>
              </a:pPr>
              <a:r>
                <a:rPr dirty="0"/>
                <a:t>Evaluate the intrinsic (aPTT) and extrinsic (PT) coagulation pathway</a:t>
              </a:r>
            </a:p>
            <a:p>
              <a:pPr lvl="1" algn="l">
                <a:lnSpc>
                  <a:spcPct val="90000"/>
                </a:lnSpc>
                <a:spcBef>
                  <a:spcPts val="800"/>
                </a:spcBef>
                <a:defRPr sz="2800" i="0"/>
              </a:pPr>
              <a:r>
                <a:rPr dirty="0"/>
                <a:t>INR is not used in bleeding disorders</a:t>
              </a:r>
              <a:r>
                <a:rPr baseline="31999" dirty="0"/>
                <a:t>a</a:t>
              </a:r>
            </a:p>
            <a:p>
              <a:pPr algn="l">
                <a:lnSpc>
                  <a:spcPct val="90000"/>
                </a:lnSpc>
                <a:spcBef>
                  <a:spcPts val="800"/>
                </a:spcBef>
                <a:defRPr sz="2800" b="1" i="0"/>
              </a:pPr>
              <a:r>
                <a:rPr dirty="0"/>
                <a:t>Common causes of prolonged aPTT and/or PT</a:t>
              </a:r>
            </a:p>
          </p:txBody>
        </p:sp>
        <p:sp>
          <p:nvSpPr>
            <p:cNvPr id="412" name="Circle"/>
            <p:cNvSpPr/>
            <p:nvPr/>
          </p:nvSpPr>
          <p:spPr>
            <a:xfrm>
              <a:off x="371053" y="1566812"/>
              <a:ext cx="174123" cy="174123"/>
            </a:xfrm>
            <a:prstGeom prst="ellipse">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13" name="Circle"/>
            <p:cNvSpPr/>
            <p:nvPr/>
          </p:nvSpPr>
          <p:spPr>
            <a:xfrm>
              <a:off x="371053" y="2595660"/>
              <a:ext cx="174123" cy="174124"/>
            </a:xfrm>
            <a:prstGeom prst="ellipse">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14" name="Medication…"/>
            <p:cNvSpPr txBox="1"/>
            <p:nvPr/>
          </p:nvSpPr>
          <p:spPr>
            <a:xfrm>
              <a:off x="736963" y="2469118"/>
              <a:ext cx="4126931" cy="18475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spcBef>
                  <a:spcPts val="800"/>
                </a:spcBef>
                <a:defRPr sz="2800" i="0"/>
              </a:pPr>
              <a:r>
                <a:rPr dirty="0"/>
                <a:t>Medication </a:t>
              </a:r>
            </a:p>
            <a:p>
              <a:pPr algn="l">
                <a:lnSpc>
                  <a:spcPct val="90000"/>
                </a:lnSpc>
                <a:spcBef>
                  <a:spcPts val="800"/>
                </a:spcBef>
                <a:defRPr sz="2800" i="0"/>
              </a:pPr>
              <a:r>
                <a:rPr dirty="0"/>
                <a:t>Reduced nutritional intake or malabsorption</a:t>
              </a:r>
            </a:p>
            <a:p>
              <a:pPr algn="l">
                <a:lnSpc>
                  <a:spcPct val="90000"/>
                </a:lnSpc>
                <a:spcBef>
                  <a:spcPts val="800"/>
                </a:spcBef>
                <a:defRPr sz="2800" i="0"/>
              </a:pPr>
              <a:r>
                <a:rPr dirty="0"/>
                <a:t>Systemic disease </a:t>
              </a:r>
            </a:p>
          </p:txBody>
        </p:sp>
        <p:sp>
          <p:nvSpPr>
            <p:cNvPr id="415" name="Consumptive coagulopathy…"/>
            <p:cNvSpPr txBox="1"/>
            <p:nvPr/>
          </p:nvSpPr>
          <p:spPr>
            <a:xfrm>
              <a:off x="5741759" y="2469118"/>
              <a:ext cx="3884316" cy="1745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90000"/>
                </a:lnSpc>
                <a:spcBef>
                  <a:spcPts val="800"/>
                </a:spcBef>
                <a:defRPr sz="2800" i="0"/>
              </a:pPr>
              <a:r>
                <a:rPr dirty="0"/>
                <a:t>Consumptive coagulopathy</a:t>
              </a:r>
            </a:p>
            <a:p>
              <a:pPr algn="l">
                <a:lnSpc>
                  <a:spcPct val="90000"/>
                </a:lnSpc>
                <a:spcBef>
                  <a:spcPts val="800"/>
                </a:spcBef>
                <a:defRPr sz="2800" i="0"/>
              </a:pPr>
              <a:r>
                <a:rPr dirty="0"/>
                <a:t>Severe clotting factor deficiencies</a:t>
              </a:r>
            </a:p>
          </p:txBody>
        </p:sp>
        <p:sp>
          <p:nvSpPr>
            <p:cNvPr id="416" name="Circle"/>
            <p:cNvSpPr/>
            <p:nvPr/>
          </p:nvSpPr>
          <p:spPr>
            <a:xfrm>
              <a:off x="371053" y="3101961"/>
              <a:ext cx="174123" cy="174123"/>
            </a:xfrm>
            <a:prstGeom prst="ellipse">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17" name="Circle"/>
            <p:cNvSpPr/>
            <p:nvPr/>
          </p:nvSpPr>
          <p:spPr>
            <a:xfrm>
              <a:off x="371053" y="3965561"/>
              <a:ext cx="174123" cy="174123"/>
            </a:xfrm>
            <a:prstGeom prst="ellipse">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18" name="Circle"/>
            <p:cNvSpPr/>
            <p:nvPr/>
          </p:nvSpPr>
          <p:spPr>
            <a:xfrm>
              <a:off x="5437497" y="2595660"/>
              <a:ext cx="174123" cy="174124"/>
            </a:xfrm>
            <a:prstGeom prst="ellipse">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19" name="Circle"/>
            <p:cNvSpPr/>
            <p:nvPr/>
          </p:nvSpPr>
          <p:spPr>
            <a:xfrm>
              <a:off x="5437497" y="3553042"/>
              <a:ext cx="174123" cy="174123"/>
            </a:xfrm>
            <a:prstGeom prst="ellipse">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Rectangle"/>
          <p:cNvSpPr/>
          <p:nvPr/>
        </p:nvSpPr>
        <p:spPr>
          <a:xfrm>
            <a:off x="17743755" y="4153534"/>
            <a:ext cx="5820802" cy="3047181"/>
          </a:xfrm>
          <a:prstGeom prst="rect">
            <a:avLst/>
          </a:prstGeom>
          <a:solidFill>
            <a:srgbClr val="E39A4B">
              <a:alpha val="5000"/>
            </a:srgbClr>
          </a:solidFill>
          <a:ln w="101600">
            <a:solidFill>
              <a:srgbClr val="E39A4B"/>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23" name="Rectangle"/>
          <p:cNvSpPr/>
          <p:nvPr/>
        </p:nvSpPr>
        <p:spPr>
          <a:xfrm>
            <a:off x="10730710" y="4153535"/>
            <a:ext cx="7006681" cy="3047180"/>
          </a:xfrm>
          <a:prstGeom prst="rect">
            <a:avLst/>
          </a:prstGeom>
          <a:solidFill>
            <a:srgbClr val="E39A4B">
              <a:alpha val="5000"/>
            </a:srgbClr>
          </a:solidFill>
          <a:ln w="101600">
            <a:solidFill>
              <a:srgbClr val="E39A4B"/>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24" name="Rectangle"/>
          <p:cNvSpPr/>
          <p:nvPr/>
        </p:nvSpPr>
        <p:spPr>
          <a:xfrm>
            <a:off x="10730710" y="7203078"/>
            <a:ext cx="12833847" cy="2749234"/>
          </a:xfrm>
          <a:prstGeom prst="rect">
            <a:avLst/>
          </a:prstGeom>
          <a:solidFill>
            <a:srgbClr val="E39A4B">
              <a:alpha val="15000"/>
            </a:srgbClr>
          </a:solidFill>
          <a:ln w="101600">
            <a:solidFill>
              <a:srgbClr val="E39A4B"/>
            </a:solidFill>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25" name="6"/>
          <p:cNvSpPr txBox="1"/>
          <p:nvPr/>
        </p:nvSpPr>
        <p:spPr>
          <a:xfrm>
            <a:off x="23297354" y="12762150"/>
            <a:ext cx="385384" cy="351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825500">
              <a:lnSpc>
                <a:spcPct val="90000"/>
              </a:lnSpc>
              <a:defRPr sz="1800" i="0"/>
            </a:lvl1pPr>
          </a:lstStyle>
          <a:p>
            <a:r>
              <a:rPr lang="en-GB" dirty="0"/>
              <a:t>9</a:t>
            </a:r>
            <a:endParaRPr dirty="0"/>
          </a:p>
        </p:txBody>
      </p:sp>
      <p:sp>
        <p:nvSpPr>
          <p:cNvPr id="426" name="There are many pitfalls in the interpretation of diagnostic laboratory tests, so refer to a haematologist or make sure you have haematology support available for interpretation."/>
          <p:cNvSpPr txBox="1"/>
          <p:nvPr/>
        </p:nvSpPr>
        <p:spPr>
          <a:xfrm>
            <a:off x="833400" y="3173439"/>
            <a:ext cx="8519965" cy="187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90000"/>
              </a:lnSpc>
              <a:spcBef>
                <a:spcPts val="800"/>
              </a:spcBef>
              <a:defRPr i="0"/>
            </a:pPr>
            <a:r>
              <a:rPr dirty="0"/>
              <a:t>There are </a:t>
            </a:r>
            <a:r>
              <a:rPr b="1" dirty="0">
                <a:solidFill>
                  <a:srgbClr val="E39A4B"/>
                </a:solidFill>
              </a:rPr>
              <a:t>many pitfalls</a:t>
            </a:r>
            <a:r>
              <a:rPr dirty="0"/>
              <a:t> in the interpretation of diagnostic laboratory tests, so refer to a haematologist or make sure you have </a:t>
            </a:r>
            <a:r>
              <a:rPr b="1" dirty="0">
                <a:solidFill>
                  <a:srgbClr val="E39A4B"/>
                </a:solidFill>
              </a:rPr>
              <a:t>haematology support available for interpretation.</a:t>
            </a:r>
          </a:p>
        </p:txBody>
      </p:sp>
      <p:sp>
        <p:nvSpPr>
          <p:cNvPr id="427" name="VWF is an acute phase reactant; there are many factors impacting VWF levels."/>
          <p:cNvSpPr txBox="1"/>
          <p:nvPr/>
        </p:nvSpPr>
        <p:spPr>
          <a:xfrm>
            <a:off x="833400" y="5348969"/>
            <a:ext cx="8683279"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dirty="0"/>
              <a:t>VWF is an acute phase reactant; there are</a:t>
            </a:r>
            <a:r>
              <a:rPr dirty="0">
                <a:solidFill>
                  <a:srgbClr val="E39A4B"/>
                </a:solidFill>
              </a:rPr>
              <a:t> </a:t>
            </a:r>
            <a:r>
              <a:rPr b="1" dirty="0">
                <a:solidFill>
                  <a:srgbClr val="E39A4B"/>
                </a:solidFill>
              </a:rPr>
              <a:t>many factors impacting VWF levels.</a:t>
            </a:r>
          </a:p>
        </p:txBody>
      </p:sp>
      <p:sp>
        <p:nvSpPr>
          <p:cNvPr id="428" name="Repeat VWF testing is needed to establish a true baseline"/>
          <p:cNvSpPr txBox="1"/>
          <p:nvPr/>
        </p:nvSpPr>
        <p:spPr>
          <a:xfrm>
            <a:off x="1394410" y="6615021"/>
            <a:ext cx="7397945"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i="0"/>
            </a:lvl1pPr>
          </a:lstStyle>
          <a:p>
            <a:r>
              <a:rPr dirty="0"/>
              <a:t>Repeat VWF testing is needed to establish a true baseline</a:t>
            </a:r>
          </a:p>
        </p:txBody>
      </p:sp>
      <p:sp>
        <p:nvSpPr>
          <p:cNvPr id="429" name="Platelet function analysis is also performed by the haematologist."/>
          <p:cNvSpPr txBox="1"/>
          <p:nvPr/>
        </p:nvSpPr>
        <p:spPr>
          <a:xfrm>
            <a:off x="833400" y="7910817"/>
            <a:ext cx="8066386" cy="961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90000"/>
              </a:lnSpc>
              <a:spcBef>
                <a:spcPts val="800"/>
              </a:spcBef>
              <a:defRPr i="0"/>
            </a:pPr>
            <a:r>
              <a:rPr b="1" dirty="0">
                <a:solidFill>
                  <a:srgbClr val="E39A4B"/>
                </a:solidFill>
              </a:rPr>
              <a:t>Platelet function analysis</a:t>
            </a:r>
            <a:r>
              <a:rPr dirty="0"/>
              <a:t> is also performed by the haematologist.</a:t>
            </a:r>
          </a:p>
        </p:txBody>
      </p:sp>
      <p:sp>
        <p:nvSpPr>
          <p:cNvPr id="430" name="A normal platelet count is not an indication of good platelet function"/>
          <p:cNvSpPr txBox="1"/>
          <p:nvPr/>
        </p:nvSpPr>
        <p:spPr>
          <a:xfrm>
            <a:off x="1394410" y="9206613"/>
            <a:ext cx="7397945" cy="96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spcBef>
                <a:spcPts val="800"/>
              </a:spcBef>
              <a:defRPr i="0"/>
            </a:lvl1pPr>
          </a:lstStyle>
          <a:p>
            <a:r>
              <a:rPr dirty="0"/>
              <a:t>A normal platelet count is not an indication of good platelet function</a:t>
            </a:r>
          </a:p>
        </p:txBody>
      </p:sp>
      <p:sp>
        <p:nvSpPr>
          <p:cNvPr id="431" name="Platelet function tests expose platelets to specific triggers to check responses (e.g. PFA-100)"/>
          <p:cNvSpPr txBox="1"/>
          <p:nvPr/>
        </p:nvSpPr>
        <p:spPr>
          <a:xfrm>
            <a:off x="1394410" y="10502408"/>
            <a:ext cx="7529018" cy="141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90000"/>
              </a:lnSpc>
              <a:spcBef>
                <a:spcPts val="800"/>
              </a:spcBef>
              <a:defRPr i="0"/>
            </a:lvl1pPr>
          </a:lstStyle>
          <a:p>
            <a:r>
              <a:rPr dirty="0"/>
              <a:t>Platelet function tests expose platelets to specific triggers to check responses (e.g. PFA-100)</a:t>
            </a:r>
          </a:p>
        </p:txBody>
      </p:sp>
      <p:sp>
        <p:nvSpPr>
          <p:cNvPr id="432" name="Circle"/>
          <p:cNvSpPr/>
          <p:nvPr/>
        </p:nvSpPr>
        <p:spPr>
          <a:xfrm>
            <a:off x="892161" y="6732197"/>
            <a:ext cx="174123" cy="174123"/>
          </a:xfrm>
          <a:prstGeom prst="ellipse">
            <a:avLst/>
          </a:prstGeom>
          <a:solidFill>
            <a:srgbClr val="E39A4B"/>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33" name="Circle"/>
          <p:cNvSpPr/>
          <p:nvPr/>
        </p:nvSpPr>
        <p:spPr>
          <a:xfrm>
            <a:off x="892161" y="9333824"/>
            <a:ext cx="174123" cy="174123"/>
          </a:xfrm>
          <a:prstGeom prst="ellipse">
            <a:avLst/>
          </a:prstGeom>
          <a:solidFill>
            <a:srgbClr val="E39A4B"/>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34" name="Circle"/>
          <p:cNvSpPr/>
          <p:nvPr/>
        </p:nvSpPr>
        <p:spPr>
          <a:xfrm>
            <a:off x="892161" y="10604220"/>
            <a:ext cx="174123" cy="174123"/>
          </a:xfrm>
          <a:prstGeom prst="ellipse">
            <a:avLst/>
          </a:prstGeom>
          <a:solidFill>
            <a:srgbClr val="E39A4B"/>
          </a:solidFill>
          <a:ln w="12700">
            <a:miter lim="400000"/>
          </a:ln>
        </p:spPr>
        <p:txBody>
          <a:bodyPr lIns="50800" tIns="50800" rIns="50800" bIns="50800" anchor="ct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35" name="Ag, antigen; CB, collagen binding; GPIbM, glycoprotein Ib mutation; PFA, Platelet Function Analyzer; RCo, ristocetin cofactor; VWF, von Willebrand factor Leebeek FWG, et al. N Engl J Med. 2016;375:2067-80; Ng C, et al. Blood. 2015;125:2029-37; Favaloro E"/>
          <p:cNvSpPr txBox="1"/>
          <p:nvPr/>
        </p:nvSpPr>
        <p:spPr>
          <a:xfrm>
            <a:off x="858919" y="12505060"/>
            <a:ext cx="14995362" cy="815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a:lnSpc>
                <a:spcPct val="90000"/>
              </a:lnSpc>
              <a:defRPr sz="1800" i="0"/>
            </a:pPr>
            <a:r>
              <a:rPr dirty="0"/>
              <a:t>Ag, antigen; CB, collagen binding; GPIbM, glycoprotein Ib mutation; PFA, Platelet Function Analyzer; RCo, ristocetin cofactor; VWF, von Willebrand factor</a:t>
            </a:r>
            <a:br>
              <a:rPr dirty="0"/>
            </a:br>
            <a:r>
              <a:rPr dirty="0"/>
              <a:t>Leebeek FWG, et al. N Engl J Med. 2016;375:2067-80; Ng C, et al. Blood. 2015;125:2029-37; Favaloro EJ, et al. Haemophilia. 2004;10 Suppl 4:164-8</a:t>
            </a:r>
            <a:endParaRPr sz="1200" dirty="0">
              <a:solidFill>
                <a:srgbClr val="000000"/>
              </a:solidFill>
              <a:latin typeface="Times Roman"/>
              <a:ea typeface="Times Roman"/>
              <a:cs typeface="Times Roman"/>
              <a:sym typeface="Times Roman"/>
            </a:endParaRPr>
          </a:p>
        </p:txBody>
      </p:sp>
      <p:sp>
        <p:nvSpPr>
          <p:cNvPr id="436" name="Laboratory assessment…"/>
          <p:cNvSpPr txBox="1"/>
          <p:nvPr/>
        </p:nvSpPr>
        <p:spPr>
          <a:xfrm>
            <a:off x="2425655" y="766711"/>
            <a:ext cx="19532690" cy="1686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ts val="6100"/>
              </a:lnSpc>
              <a:defRPr sz="6000" i="0">
                <a:solidFill>
                  <a:srgbClr val="252525"/>
                </a:solidFill>
              </a:defRPr>
            </a:pPr>
            <a:r>
              <a:rPr dirty="0"/>
              <a:t>Laboratory assessment</a:t>
            </a:r>
          </a:p>
          <a:p>
            <a:pPr algn="l">
              <a:lnSpc>
                <a:spcPts val="6100"/>
              </a:lnSpc>
              <a:defRPr sz="6000" b="1" i="0">
                <a:solidFill>
                  <a:srgbClr val="E39A4B"/>
                </a:solidFill>
              </a:defRPr>
            </a:pPr>
            <a:r>
              <a:rPr dirty="0"/>
              <a:t>Tests where haematology support is required</a:t>
            </a:r>
          </a:p>
        </p:txBody>
      </p:sp>
      <p:grpSp>
        <p:nvGrpSpPr>
          <p:cNvPr id="439" name="Group"/>
          <p:cNvGrpSpPr/>
          <p:nvPr/>
        </p:nvGrpSpPr>
        <p:grpSpPr>
          <a:xfrm>
            <a:off x="199812" y="318485"/>
            <a:ext cx="2283989" cy="2283990"/>
            <a:chOff x="0" y="0"/>
            <a:chExt cx="2283988" cy="2283988"/>
          </a:xfrm>
        </p:grpSpPr>
        <p:pic>
          <p:nvPicPr>
            <p:cNvPr id="437" name="Image" descr="Image"/>
            <p:cNvPicPr>
              <a:picLocks noChangeAspect="1"/>
            </p:cNvPicPr>
            <p:nvPr/>
          </p:nvPicPr>
          <p:blipFill>
            <a:blip r:embed="rId2"/>
            <a:stretch>
              <a:fillRect/>
            </a:stretch>
          </p:blipFill>
          <p:spPr>
            <a:xfrm>
              <a:off x="0" y="0"/>
              <a:ext cx="2283989" cy="2283989"/>
            </a:xfrm>
            <a:prstGeom prst="rect">
              <a:avLst/>
            </a:prstGeom>
            <a:ln w="12700" cap="flat">
              <a:noFill/>
              <a:miter lim="400000"/>
            </a:ln>
            <a:effectLst/>
          </p:spPr>
        </p:pic>
        <p:pic>
          <p:nvPicPr>
            <p:cNvPr id="438" name="Image" descr="Image"/>
            <p:cNvPicPr>
              <a:picLocks noChangeAspect="1"/>
            </p:cNvPicPr>
            <p:nvPr/>
          </p:nvPicPr>
          <p:blipFill>
            <a:blip r:embed="rId2"/>
            <a:stretch>
              <a:fillRect/>
            </a:stretch>
          </p:blipFill>
          <p:spPr>
            <a:xfrm>
              <a:off x="0" y="0"/>
              <a:ext cx="2283989" cy="2283989"/>
            </a:xfrm>
            <a:prstGeom prst="rect">
              <a:avLst/>
            </a:prstGeom>
            <a:ln w="12700" cap="flat">
              <a:noFill/>
              <a:miter lim="400000"/>
            </a:ln>
            <a:effectLst/>
          </p:spPr>
        </p:pic>
      </p:grpSp>
      <p:grpSp>
        <p:nvGrpSpPr>
          <p:cNvPr id="447" name="Group"/>
          <p:cNvGrpSpPr/>
          <p:nvPr/>
        </p:nvGrpSpPr>
        <p:grpSpPr>
          <a:xfrm>
            <a:off x="10426604" y="2768787"/>
            <a:ext cx="8613977" cy="1416686"/>
            <a:chOff x="0" y="0"/>
            <a:chExt cx="8613975" cy="1416684"/>
          </a:xfrm>
        </p:grpSpPr>
        <p:grpSp>
          <p:nvGrpSpPr>
            <p:cNvPr id="442" name="Group"/>
            <p:cNvGrpSpPr/>
            <p:nvPr/>
          </p:nvGrpSpPr>
          <p:grpSpPr>
            <a:xfrm>
              <a:off x="0" y="0"/>
              <a:ext cx="1416685" cy="1416685"/>
              <a:chOff x="0" y="0"/>
              <a:chExt cx="1416684" cy="1416684"/>
            </a:xfrm>
          </p:grpSpPr>
          <p:pic>
            <p:nvPicPr>
              <p:cNvPr id="440" name="Image" descr="Image"/>
              <p:cNvPicPr>
                <a:picLocks noChangeAspect="1"/>
              </p:cNvPicPr>
              <p:nvPr/>
            </p:nvPicPr>
            <p:blipFill>
              <a:blip r:embed="rId3"/>
              <a:srcRect/>
              <a:stretch>
                <a:fillRect/>
              </a:stretch>
            </p:blipFill>
            <p:spPr>
              <a:xfrm>
                <a:off x="0" y="0"/>
                <a:ext cx="1416685" cy="1416685"/>
              </a:xfrm>
              <a:prstGeom prst="rect">
                <a:avLst/>
              </a:prstGeom>
              <a:ln w="12700" cap="flat">
                <a:noFill/>
                <a:miter lim="400000"/>
              </a:ln>
              <a:effectLst/>
            </p:spPr>
          </p:pic>
          <p:pic>
            <p:nvPicPr>
              <p:cNvPr id="441" name="Image" descr="Image"/>
              <p:cNvPicPr>
                <a:picLocks noChangeAspect="1"/>
              </p:cNvPicPr>
              <p:nvPr/>
            </p:nvPicPr>
            <p:blipFill>
              <a:blip r:embed="rId3"/>
              <a:srcRect/>
              <a:stretch>
                <a:fillRect/>
              </a:stretch>
            </p:blipFill>
            <p:spPr>
              <a:xfrm>
                <a:off x="0" y="0"/>
                <a:ext cx="1416685" cy="1416685"/>
              </a:xfrm>
              <a:prstGeom prst="rect">
                <a:avLst/>
              </a:prstGeom>
              <a:ln w="12700" cap="flat">
                <a:noFill/>
                <a:miter lim="400000"/>
              </a:ln>
              <a:effectLst/>
            </p:spPr>
          </p:pic>
        </p:grpSp>
        <p:pic>
          <p:nvPicPr>
            <p:cNvPr id="443" name="Image" descr="Image"/>
            <p:cNvPicPr>
              <a:picLocks noChangeAspect="1"/>
            </p:cNvPicPr>
            <p:nvPr/>
          </p:nvPicPr>
          <p:blipFill>
            <a:blip r:embed="rId4"/>
            <a:stretch>
              <a:fillRect/>
            </a:stretch>
          </p:blipFill>
          <p:spPr>
            <a:xfrm>
              <a:off x="1123507" y="74457"/>
              <a:ext cx="1267771" cy="1267771"/>
            </a:xfrm>
            <a:prstGeom prst="rect">
              <a:avLst/>
            </a:prstGeom>
            <a:ln w="12700" cap="flat">
              <a:noFill/>
              <a:miter lim="400000"/>
            </a:ln>
            <a:effectLst/>
          </p:spPr>
        </p:pic>
        <p:grpSp>
          <p:nvGrpSpPr>
            <p:cNvPr id="446" name="Group"/>
            <p:cNvGrpSpPr/>
            <p:nvPr/>
          </p:nvGrpSpPr>
          <p:grpSpPr>
            <a:xfrm>
              <a:off x="2154459" y="84281"/>
              <a:ext cx="6459517" cy="1248123"/>
              <a:chOff x="0" y="0"/>
              <a:chExt cx="6459515" cy="1248122"/>
            </a:xfrm>
          </p:grpSpPr>
          <p:sp>
            <p:nvSpPr>
              <p:cNvPr id="444" name="VWF Tests focusses on:"/>
              <p:cNvSpPr txBox="1"/>
              <p:nvPr/>
            </p:nvSpPr>
            <p:spPr>
              <a:xfrm>
                <a:off x="1336281" y="433878"/>
                <a:ext cx="5123235" cy="507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90000"/>
                  </a:lnSpc>
                  <a:spcBef>
                    <a:spcPts val="800"/>
                  </a:spcBef>
                  <a:defRPr b="1" i="0">
                    <a:solidFill>
                      <a:srgbClr val="F09636"/>
                    </a:solidFill>
                  </a:defRPr>
                </a:lvl1pPr>
              </a:lstStyle>
              <a:p>
                <a:r>
                  <a:rPr dirty="0"/>
                  <a:t>VWF Tests focusses on: </a:t>
                </a:r>
              </a:p>
            </p:txBody>
          </p:sp>
          <p:pic>
            <p:nvPicPr>
              <p:cNvPr id="445" name="Image" descr="Image"/>
              <p:cNvPicPr>
                <a:picLocks noChangeAspect="1"/>
              </p:cNvPicPr>
              <p:nvPr/>
            </p:nvPicPr>
            <p:blipFill>
              <a:blip r:embed="rId5"/>
              <a:stretch>
                <a:fillRect/>
              </a:stretch>
            </p:blipFill>
            <p:spPr>
              <a:xfrm>
                <a:off x="0" y="0"/>
                <a:ext cx="1248123" cy="1248123"/>
              </a:xfrm>
              <a:prstGeom prst="rect">
                <a:avLst/>
              </a:prstGeom>
              <a:ln w="12700" cap="flat">
                <a:noFill/>
                <a:miter lim="400000"/>
              </a:ln>
              <a:effectLst/>
            </p:spPr>
          </p:pic>
        </p:grpSp>
      </p:grpSp>
      <p:grpSp>
        <p:nvGrpSpPr>
          <p:cNvPr id="451" name="Group"/>
          <p:cNvGrpSpPr/>
          <p:nvPr/>
        </p:nvGrpSpPr>
        <p:grpSpPr>
          <a:xfrm>
            <a:off x="10679910" y="10158950"/>
            <a:ext cx="12928849" cy="2052957"/>
            <a:chOff x="0" y="0"/>
            <a:chExt cx="12928848" cy="2052955"/>
          </a:xfrm>
        </p:grpSpPr>
        <p:sp>
          <p:nvSpPr>
            <p:cNvPr id="448" name="Rectangle"/>
            <p:cNvSpPr/>
            <p:nvPr/>
          </p:nvSpPr>
          <p:spPr>
            <a:xfrm>
              <a:off x="0" y="0"/>
              <a:ext cx="12928849" cy="1877196"/>
            </a:xfrm>
            <a:prstGeom prst="rect">
              <a:avLst/>
            </a:prstGeom>
            <a:solidFill>
              <a:srgbClr val="E39A4B"/>
            </a:solidFill>
            <a:ln w="12700" cap="flat">
              <a:noFill/>
              <a:miter lim="400000"/>
            </a:ln>
            <a:effectLst/>
          </p:spPr>
          <p:txBody>
            <a:bodyPr wrap="square" lIns="50800" tIns="50800" rIns="50800" bIns="50800" numCol="1" anchor="ctr">
              <a:noAutofit/>
            </a:bodyPr>
            <a:lstStyle/>
            <a:p>
              <a:pPr algn="ctr" defTabSz="825500">
                <a:lnSpc>
                  <a:spcPct val="100000"/>
                </a:lnSpc>
                <a:defRPr i="0">
                  <a:solidFill>
                    <a:srgbClr val="FFFFFF"/>
                  </a:solidFill>
                  <a:latin typeface="Helvetica Neue Medium"/>
                  <a:ea typeface="Helvetica Neue Medium"/>
                  <a:cs typeface="Helvetica Neue Medium"/>
                  <a:sym typeface="Helvetica Neue Medium"/>
                </a:defRPr>
              </a:pPr>
              <a:endParaRPr dirty="0"/>
            </a:p>
          </p:txBody>
        </p:sp>
        <p:sp>
          <p:nvSpPr>
            <p:cNvPr id="449" name="Expert interpretation of results of these tests and patient history are essential for diagnosis of von Willebrand disease"/>
            <p:cNvSpPr txBox="1"/>
            <p:nvPr/>
          </p:nvSpPr>
          <p:spPr>
            <a:xfrm>
              <a:off x="1433089" y="404241"/>
              <a:ext cx="10977404" cy="10941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nSpc>
                  <a:spcPct val="90000"/>
                </a:lnSpc>
                <a:spcBef>
                  <a:spcPts val="800"/>
                </a:spcBef>
                <a:defRPr i="0">
                  <a:solidFill>
                    <a:srgbClr val="FFFFFF"/>
                  </a:solidFill>
                </a:defRPr>
              </a:lvl1pPr>
            </a:lstStyle>
            <a:p>
              <a:r>
                <a:rPr dirty="0"/>
                <a:t>Expert interpretation of results of these tests and patient history are essential for diagnosis of von Willebrand disease</a:t>
              </a:r>
            </a:p>
          </p:txBody>
        </p:sp>
        <p:sp>
          <p:nvSpPr>
            <p:cNvPr id="450" name="!"/>
            <p:cNvSpPr txBox="1"/>
            <p:nvPr/>
          </p:nvSpPr>
          <p:spPr>
            <a:xfrm>
              <a:off x="478727" y="0"/>
              <a:ext cx="921270" cy="20529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l">
                <a:lnSpc>
                  <a:spcPts val="14800"/>
                </a:lnSpc>
                <a:spcBef>
                  <a:spcPts val="800"/>
                </a:spcBef>
                <a:defRPr sz="14100" b="1" i="0">
                  <a:solidFill>
                    <a:srgbClr val="FFFFFD"/>
                  </a:solidFill>
                </a:defRPr>
              </a:lvl1pPr>
            </a:lstStyle>
            <a:p>
              <a:r>
                <a:rPr dirty="0"/>
                <a:t>!</a:t>
              </a:r>
            </a:p>
          </p:txBody>
        </p:sp>
      </p:grpSp>
      <p:grpSp>
        <p:nvGrpSpPr>
          <p:cNvPr id="455" name="Group"/>
          <p:cNvGrpSpPr/>
          <p:nvPr/>
        </p:nvGrpSpPr>
        <p:grpSpPr>
          <a:xfrm>
            <a:off x="10960100" y="4350120"/>
            <a:ext cx="6772210" cy="1437230"/>
            <a:chOff x="0" y="0"/>
            <a:chExt cx="6772209" cy="1437228"/>
          </a:xfrm>
        </p:grpSpPr>
        <p:sp>
          <p:nvSpPr>
            <p:cNvPr id="452" name="How VWF is present"/>
            <p:cNvSpPr/>
            <p:nvPr/>
          </p:nvSpPr>
          <p:spPr>
            <a:xfrm>
              <a:off x="0" y="0"/>
              <a:ext cx="587051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spcBef>
                  <a:spcPts val="800"/>
                </a:spcBef>
                <a:defRPr b="1" i="0">
                  <a:solidFill>
                    <a:srgbClr val="F09636"/>
                  </a:solidFill>
                </a:defRPr>
              </a:lvl1pPr>
            </a:lstStyle>
            <a:p>
              <a:r>
                <a:rPr dirty="0"/>
                <a:t>How VWF is present</a:t>
              </a:r>
            </a:p>
          </p:txBody>
        </p:sp>
        <p:sp>
          <p:nvSpPr>
            <p:cNvPr id="453" name="Impacted by stress, infection, illness, exercise, high-dose hormonal therapy, pregnancy, trauma and blood group (lower in blood group O)"/>
            <p:cNvSpPr/>
            <p:nvPr/>
          </p:nvSpPr>
          <p:spPr>
            <a:xfrm>
              <a:off x="12700" y="1437228"/>
              <a:ext cx="675951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spcBef>
                  <a:spcPts val="800"/>
                </a:spcBef>
                <a:defRPr sz="2600" i="0"/>
              </a:lvl1pPr>
            </a:lstStyle>
            <a:p>
              <a:r>
                <a:rPr dirty="0"/>
                <a:t>Impacted by stress, infection, illness, exercise, high-dose hormonal therapy, pregnancy, trauma and blood group (lower in blood group O)</a:t>
              </a:r>
            </a:p>
          </p:txBody>
        </p:sp>
        <p:sp>
          <p:nvSpPr>
            <p:cNvPr id="454" name="Quantitative VWF antigen (VWF:Ag) testing"/>
            <p:cNvSpPr/>
            <p:nvPr/>
          </p:nvSpPr>
          <p:spPr>
            <a:xfrm>
              <a:off x="12700" y="981612"/>
              <a:ext cx="614868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lnSpc>
                  <a:spcPct val="90000"/>
                </a:lnSpc>
                <a:spcBef>
                  <a:spcPts val="800"/>
                </a:spcBef>
                <a:defRPr sz="2600" i="0"/>
              </a:pPr>
              <a:r>
                <a:rPr b="1" i="1" dirty="0"/>
                <a:t>Quantitative</a:t>
              </a:r>
              <a:br>
                <a:rPr dirty="0">
                  <a:solidFill>
                    <a:srgbClr val="5D8298"/>
                  </a:solidFill>
                </a:rPr>
              </a:br>
              <a:r>
                <a:rPr dirty="0"/>
                <a:t>VWF antigen (VWF:Ag) testing</a:t>
              </a:r>
            </a:p>
          </p:txBody>
        </p:sp>
      </p:grpSp>
      <p:grpSp>
        <p:nvGrpSpPr>
          <p:cNvPr id="459" name="Group"/>
          <p:cNvGrpSpPr/>
          <p:nvPr/>
        </p:nvGrpSpPr>
        <p:grpSpPr>
          <a:xfrm>
            <a:off x="17970500" y="4350120"/>
            <a:ext cx="5870510" cy="1456021"/>
            <a:chOff x="0" y="0"/>
            <a:chExt cx="5870509" cy="1456019"/>
          </a:xfrm>
        </p:grpSpPr>
        <p:sp>
          <p:nvSpPr>
            <p:cNvPr id="456" name="How VWF functions"/>
            <p:cNvSpPr/>
            <p:nvPr/>
          </p:nvSpPr>
          <p:spPr>
            <a:xfrm>
              <a:off x="0" y="0"/>
              <a:ext cx="587051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spcBef>
                  <a:spcPts val="800"/>
                </a:spcBef>
                <a:defRPr b="1" i="0">
                  <a:solidFill>
                    <a:srgbClr val="F09636"/>
                  </a:solidFill>
                </a:defRPr>
              </a:lvl1pPr>
            </a:lstStyle>
            <a:p>
              <a:r>
                <a:rPr dirty="0"/>
                <a:t>How VWF functions</a:t>
              </a:r>
            </a:p>
          </p:txBody>
        </p:sp>
        <p:sp>
          <p:nvSpPr>
            <p:cNvPr id="457" name="Examine the platelet binding function of VWF (VWF:RCo)"/>
            <p:cNvSpPr/>
            <p:nvPr/>
          </p:nvSpPr>
          <p:spPr>
            <a:xfrm>
              <a:off x="12700" y="1456019"/>
              <a:ext cx="538048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spcBef>
                  <a:spcPts val="800"/>
                </a:spcBef>
                <a:defRPr sz="2600" i="0"/>
              </a:lvl1pPr>
            </a:lstStyle>
            <a:p>
              <a:r>
                <a:rPr dirty="0"/>
                <a:t>Examine the platelet binding function of VWF (VWF:RCo)</a:t>
              </a:r>
            </a:p>
          </p:txBody>
        </p:sp>
        <p:sp>
          <p:nvSpPr>
            <p:cNvPr id="458" name="Qualitative VWF activity assays"/>
            <p:cNvSpPr/>
            <p:nvPr/>
          </p:nvSpPr>
          <p:spPr>
            <a:xfrm>
              <a:off x="12700" y="981612"/>
              <a:ext cx="51217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lnSpc>
                  <a:spcPct val="90000"/>
                </a:lnSpc>
                <a:spcBef>
                  <a:spcPts val="800"/>
                </a:spcBef>
                <a:defRPr sz="2600" i="0"/>
              </a:pPr>
              <a:r>
                <a:rPr b="1" i="1" dirty="0"/>
                <a:t>Qualitative</a:t>
              </a:r>
              <a:br>
                <a:rPr dirty="0">
                  <a:solidFill>
                    <a:srgbClr val="5D8298"/>
                  </a:solidFill>
                </a:rPr>
              </a:br>
              <a:r>
                <a:rPr dirty="0"/>
                <a:t>VWF activity assays</a:t>
              </a:r>
            </a:p>
          </p:txBody>
        </p:sp>
      </p:grpSp>
      <p:grpSp>
        <p:nvGrpSpPr>
          <p:cNvPr id="462" name="Group"/>
          <p:cNvGrpSpPr/>
          <p:nvPr/>
        </p:nvGrpSpPr>
        <p:grpSpPr>
          <a:xfrm>
            <a:off x="10960100" y="7416934"/>
            <a:ext cx="12017078" cy="565463"/>
            <a:chOff x="0" y="0"/>
            <a:chExt cx="12017077" cy="565462"/>
          </a:xfrm>
        </p:grpSpPr>
        <p:sp>
          <p:nvSpPr>
            <p:cNvPr id="460" name="Additional second-line VWF testing can be performed by a coagulation haematologist in a Haemophilia Treatment Centre, including assessment of VWF multimers, specialised VWF activity testing (platelet binding [VWF:GPIb assays], collagen binding [VWF:CB], "/>
            <p:cNvSpPr/>
            <p:nvPr/>
          </p:nvSpPr>
          <p:spPr>
            <a:xfrm>
              <a:off x="12700" y="565462"/>
              <a:ext cx="1200437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spcBef>
                  <a:spcPts val="800"/>
                </a:spcBef>
                <a:defRPr sz="2600" i="0"/>
              </a:lvl1pPr>
            </a:lstStyle>
            <a:p>
              <a:r>
                <a:rPr dirty="0"/>
                <a:t>Additional second-line VWF testing can be performed by a coagulation haematologist in a Haemophilia Treatment Centre, including assessment of VWF multimers, specialised VWF activity testing (platelet binding [VWF:GPIb assays], collagen binding [VWF:CB], ability to carry factor VIII [factor VIII activity]) and genetic testing</a:t>
              </a:r>
            </a:p>
          </p:txBody>
        </p:sp>
        <p:sp>
          <p:nvSpPr>
            <p:cNvPr id="461" name="Additional second-line VWF tests"/>
            <p:cNvSpPr/>
            <p:nvPr/>
          </p:nvSpPr>
          <p:spPr>
            <a:xfrm>
              <a:off x="0" y="0"/>
              <a:ext cx="587051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90000"/>
                </a:lnSpc>
                <a:spcBef>
                  <a:spcPts val="800"/>
                </a:spcBef>
                <a:defRPr b="1" i="0">
                  <a:solidFill>
                    <a:srgbClr val="F09636"/>
                  </a:solidFill>
                </a:defRPr>
              </a:lvl1pPr>
            </a:lstStyle>
            <a:p>
              <a:r>
                <a:rPr dirty="0"/>
                <a:t>Additional second-line VWF tests</a:t>
              </a:r>
            </a:p>
          </p:txBody>
        </p:sp>
      </p:grpSp>
    </p:spTree>
  </p:cSld>
  <p:clrMapOvr>
    <a:masterClrMapping/>
  </p:clrMapOvr>
  <p:transition spd="med"/>
</p:sld>
</file>

<file path=ppt/theme/theme1.xml><?xml version="1.0" encoding="utf-8"?>
<a:theme xmlns:a="http://schemas.openxmlformats.org/drawingml/2006/main" name="21_BasicWhite">
  <a:themeElements>
    <a:clrScheme name="21_BasicWhite">
      <a:dk1>
        <a:srgbClr val="393634"/>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Calibri"/>
        <a:ea typeface="Calibri"/>
        <a:cs typeface="Calibri"/>
      </a:majorFont>
      <a:minorFont>
        <a:latin typeface="Calibri"/>
        <a:ea typeface="Calibri"/>
        <a:cs typeface="Calibri"/>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ts val="3400"/>
          </a:lnSpc>
          <a:spcBef>
            <a:spcPts val="0"/>
          </a:spcBef>
          <a:spcAft>
            <a:spcPts val="0"/>
          </a:spcAft>
          <a:buClrTx/>
          <a:buSzTx/>
          <a:buFontTx/>
          <a:buNone/>
          <a:tabLst/>
          <a:defRPr kumimoji="0" sz="3200" b="0" i="1" u="none" strike="noStrike" cap="none" spc="0" normalizeH="0" baseline="0">
            <a:ln>
              <a:noFill/>
            </a:ln>
            <a:solidFill>
              <a:srgbClr val="393634"/>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2631</Words>
  <Application>Microsoft Macintosh PowerPoint</Application>
  <PresentationFormat>Custom</PresentationFormat>
  <Paragraphs>272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Medium</vt:lpstr>
      <vt:lpstr>Times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Veronica Thomlinson</cp:lastModifiedBy>
  <cp:revision>6</cp:revision>
  <dcterms:modified xsi:type="dcterms:W3CDTF">2022-06-10T12:47:59Z</dcterms:modified>
</cp:coreProperties>
</file>