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2438338" rtl="0" fontAlgn="auto" latinLnBrk="0" hangingPunct="0">
      <a:lnSpc>
        <a:spcPts val="3400"/>
      </a:lnSpc>
      <a:spcBef>
        <a:spcPts val="0"/>
      </a:spcBef>
      <a:spcAft>
        <a:spcPts val="0"/>
      </a:spcAft>
      <a:buClrTx/>
      <a:buSzTx/>
      <a:buFontTx/>
      <a:buNone/>
      <a:tabLst/>
      <a:defRPr kumimoji="0" sz="3200" b="0" i="1" u="none" strike="noStrike" cap="none" spc="0" normalizeH="0" baseline="0">
        <a:ln>
          <a:noFill/>
        </a:ln>
        <a:solidFill>
          <a:srgbClr val="393634"/>
        </a:solidFill>
        <a:effectLst/>
        <a:uFillTx/>
        <a:latin typeface="+mn-lt"/>
        <a:ea typeface="+mn-ea"/>
        <a:cs typeface="+mn-cs"/>
        <a:sym typeface="Calibri"/>
      </a:defRPr>
    </a:lvl1pPr>
    <a:lvl2pPr marL="0" marR="0" indent="457200" algn="r" defTabSz="2438338" rtl="0" fontAlgn="auto" latinLnBrk="0" hangingPunct="0">
      <a:lnSpc>
        <a:spcPts val="3400"/>
      </a:lnSpc>
      <a:spcBef>
        <a:spcPts val="0"/>
      </a:spcBef>
      <a:spcAft>
        <a:spcPts val="0"/>
      </a:spcAft>
      <a:buClrTx/>
      <a:buSzTx/>
      <a:buFontTx/>
      <a:buNone/>
      <a:tabLst/>
      <a:defRPr kumimoji="0" sz="3200" b="0" i="1" u="none" strike="noStrike" cap="none" spc="0" normalizeH="0" baseline="0">
        <a:ln>
          <a:noFill/>
        </a:ln>
        <a:solidFill>
          <a:srgbClr val="393634"/>
        </a:solidFill>
        <a:effectLst/>
        <a:uFillTx/>
        <a:latin typeface="+mn-lt"/>
        <a:ea typeface="+mn-ea"/>
        <a:cs typeface="+mn-cs"/>
        <a:sym typeface="Calibri"/>
      </a:defRPr>
    </a:lvl2pPr>
    <a:lvl3pPr marL="0" marR="0" indent="914400" algn="r" defTabSz="2438338" rtl="0" fontAlgn="auto" latinLnBrk="0" hangingPunct="0">
      <a:lnSpc>
        <a:spcPts val="3400"/>
      </a:lnSpc>
      <a:spcBef>
        <a:spcPts val="0"/>
      </a:spcBef>
      <a:spcAft>
        <a:spcPts val="0"/>
      </a:spcAft>
      <a:buClrTx/>
      <a:buSzTx/>
      <a:buFontTx/>
      <a:buNone/>
      <a:tabLst/>
      <a:defRPr kumimoji="0" sz="3200" b="0" i="1" u="none" strike="noStrike" cap="none" spc="0" normalizeH="0" baseline="0">
        <a:ln>
          <a:noFill/>
        </a:ln>
        <a:solidFill>
          <a:srgbClr val="393634"/>
        </a:solidFill>
        <a:effectLst/>
        <a:uFillTx/>
        <a:latin typeface="+mn-lt"/>
        <a:ea typeface="+mn-ea"/>
        <a:cs typeface="+mn-cs"/>
        <a:sym typeface="Calibri"/>
      </a:defRPr>
    </a:lvl3pPr>
    <a:lvl4pPr marL="0" marR="0" indent="1371600" algn="r" defTabSz="2438338" rtl="0" fontAlgn="auto" latinLnBrk="0" hangingPunct="0">
      <a:lnSpc>
        <a:spcPts val="3400"/>
      </a:lnSpc>
      <a:spcBef>
        <a:spcPts val="0"/>
      </a:spcBef>
      <a:spcAft>
        <a:spcPts val="0"/>
      </a:spcAft>
      <a:buClrTx/>
      <a:buSzTx/>
      <a:buFontTx/>
      <a:buNone/>
      <a:tabLst/>
      <a:defRPr kumimoji="0" sz="3200" b="0" i="1" u="none" strike="noStrike" cap="none" spc="0" normalizeH="0" baseline="0">
        <a:ln>
          <a:noFill/>
        </a:ln>
        <a:solidFill>
          <a:srgbClr val="393634"/>
        </a:solidFill>
        <a:effectLst/>
        <a:uFillTx/>
        <a:latin typeface="+mn-lt"/>
        <a:ea typeface="+mn-ea"/>
        <a:cs typeface="+mn-cs"/>
        <a:sym typeface="Calibri"/>
      </a:defRPr>
    </a:lvl4pPr>
    <a:lvl5pPr marL="0" marR="0" indent="1828800" algn="r" defTabSz="2438338" rtl="0" fontAlgn="auto" latinLnBrk="0" hangingPunct="0">
      <a:lnSpc>
        <a:spcPts val="3400"/>
      </a:lnSpc>
      <a:spcBef>
        <a:spcPts val="0"/>
      </a:spcBef>
      <a:spcAft>
        <a:spcPts val="0"/>
      </a:spcAft>
      <a:buClrTx/>
      <a:buSzTx/>
      <a:buFontTx/>
      <a:buNone/>
      <a:tabLst/>
      <a:defRPr kumimoji="0" sz="3200" b="0" i="1" u="none" strike="noStrike" cap="none" spc="0" normalizeH="0" baseline="0">
        <a:ln>
          <a:noFill/>
        </a:ln>
        <a:solidFill>
          <a:srgbClr val="393634"/>
        </a:solidFill>
        <a:effectLst/>
        <a:uFillTx/>
        <a:latin typeface="+mn-lt"/>
        <a:ea typeface="+mn-ea"/>
        <a:cs typeface="+mn-cs"/>
        <a:sym typeface="Calibri"/>
      </a:defRPr>
    </a:lvl5pPr>
    <a:lvl6pPr marL="0" marR="0" indent="2286000" algn="r" defTabSz="2438338" rtl="0" fontAlgn="auto" latinLnBrk="0" hangingPunct="0">
      <a:lnSpc>
        <a:spcPts val="3400"/>
      </a:lnSpc>
      <a:spcBef>
        <a:spcPts val="0"/>
      </a:spcBef>
      <a:spcAft>
        <a:spcPts val="0"/>
      </a:spcAft>
      <a:buClrTx/>
      <a:buSzTx/>
      <a:buFontTx/>
      <a:buNone/>
      <a:tabLst/>
      <a:defRPr kumimoji="0" sz="3200" b="0" i="1" u="none" strike="noStrike" cap="none" spc="0" normalizeH="0" baseline="0">
        <a:ln>
          <a:noFill/>
        </a:ln>
        <a:solidFill>
          <a:srgbClr val="393634"/>
        </a:solidFill>
        <a:effectLst/>
        <a:uFillTx/>
        <a:latin typeface="+mn-lt"/>
        <a:ea typeface="+mn-ea"/>
        <a:cs typeface="+mn-cs"/>
        <a:sym typeface="Calibri"/>
      </a:defRPr>
    </a:lvl6pPr>
    <a:lvl7pPr marL="0" marR="0" indent="2743200" algn="r" defTabSz="2438338" rtl="0" fontAlgn="auto" latinLnBrk="0" hangingPunct="0">
      <a:lnSpc>
        <a:spcPts val="3400"/>
      </a:lnSpc>
      <a:spcBef>
        <a:spcPts val="0"/>
      </a:spcBef>
      <a:spcAft>
        <a:spcPts val="0"/>
      </a:spcAft>
      <a:buClrTx/>
      <a:buSzTx/>
      <a:buFontTx/>
      <a:buNone/>
      <a:tabLst/>
      <a:defRPr kumimoji="0" sz="3200" b="0" i="1" u="none" strike="noStrike" cap="none" spc="0" normalizeH="0" baseline="0">
        <a:ln>
          <a:noFill/>
        </a:ln>
        <a:solidFill>
          <a:srgbClr val="393634"/>
        </a:solidFill>
        <a:effectLst/>
        <a:uFillTx/>
        <a:latin typeface="+mn-lt"/>
        <a:ea typeface="+mn-ea"/>
        <a:cs typeface="+mn-cs"/>
        <a:sym typeface="Calibri"/>
      </a:defRPr>
    </a:lvl7pPr>
    <a:lvl8pPr marL="0" marR="0" indent="3200400" algn="r" defTabSz="2438338" rtl="0" fontAlgn="auto" latinLnBrk="0" hangingPunct="0">
      <a:lnSpc>
        <a:spcPts val="3400"/>
      </a:lnSpc>
      <a:spcBef>
        <a:spcPts val="0"/>
      </a:spcBef>
      <a:spcAft>
        <a:spcPts val="0"/>
      </a:spcAft>
      <a:buClrTx/>
      <a:buSzTx/>
      <a:buFontTx/>
      <a:buNone/>
      <a:tabLst/>
      <a:defRPr kumimoji="0" sz="3200" b="0" i="1" u="none" strike="noStrike" cap="none" spc="0" normalizeH="0" baseline="0">
        <a:ln>
          <a:noFill/>
        </a:ln>
        <a:solidFill>
          <a:srgbClr val="393634"/>
        </a:solidFill>
        <a:effectLst/>
        <a:uFillTx/>
        <a:latin typeface="+mn-lt"/>
        <a:ea typeface="+mn-ea"/>
        <a:cs typeface="+mn-cs"/>
        <a:sym typeface="Calibri"/>
      </a:defRPr>
    </a:lvl8pPr>
    <a:lvl9pPr marL="0" marR="0" indent="3657600" algn="r" defTabSz="2438338" rtl="0" fontAlgn="auto" latinLnBrk="0" hangingPunct="0">
      <a:lnSpc>
        <a:spcPts val="3400"/>
      </a:lnSpc>
      <a:spcBef>
        <a:spcPts val="0"/>
      </a:spcBef>
      <a:spcAft>
        <a:spcPts val="0"/>
      </a:spcAft>
      <a:buClrTx/>
      <a:buSzTx/>
      <a:buFontTx/>
      <a:buNone/>
      <a:tabLst/>
      <a:defRPr kumimoji="0" sz="3200" b="0" i="1" u="none" strike="noStrike" cap="none" spc="0" normalizeH="0" baseline="0">
        <a:ln>
          <a:noFill/>
        </a:ln>
        <a:solidFill>
          <a:srgbClr val="393634"/>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8"/>
  </p:normalViewPr>
  <p:slideViewPr>
    <p:cSldViewPr snapToGrid="0" snapToObjects="1" showGuides="1">
      <p:cViewPr varScale="1">
        <p:scale>
          <a:sx n="58" d="100"/>
          <a:sy n="58" d="100"/>
        </p:scale>
        <p:origin x="472" y="23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54" name="Shape 15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pic>
        <p:nvPicPr>
          <p:cNvPr id="11" name="Image" descr="Image"/>
          <p:cNvPicPr>
            <a:picLocks noChangeAspect="1"/>
          </p:cNvPicPr>
          <p:nvPr/>
        </p:nvPicPr>
        <p:blipFill>
          <a:blip r:embed="rId2"/>
          <a:stretch>
            <a:fillRect/>
          </a:stretch>
        </p:blipFill>
        <p:spPr>
          <a:xfrm>
            <a:off x="20731767" y="800100"/>
            <a:ext cx="2795323" cy="1104035"/>
          </a:xfrm>
          <a:prstGeom prst="rect">
            <a:avLst/>
          </a:prstGeom>
          <a:ln w="12700">
            <a:miter lim="400000"/>
          </a:ln>
        </p:spPr>
      </p:pic>
      <p:sp>
        <p:nvSpPr>
          <p:cNvPr id="1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6"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ClrTx/>
              <a:buSzTx/>
              <a:buNone/>
              <a:defRPr sz="11600" spc="-232">
                <a:solidFill>
                  <a:srgbClr val="000000"/>
                </a:solidFill>
                <a:latin typeface="Helvetica Neue Medium"/>
                <a:ea typeface="Helvetica Neue Medium"/>
                <a:cs typeface="Helvetica Neue Medium"/>
                <a:sym typeface="Helvetica Neue Medium"/>
              </a:defRPr>
            </a:lvl1pPr>
            <a:lvl2pPr marL="0" indent="457200" algn="ctr">
              <a:lnSpc>
                <a:spcPct val="80000"/>
              </a:lnSpc>
              <a:spcBef>
                <a:spcPts val="0"/>
              </a:spcBef>
              <a:buClrTx/>
              <a:buSzTx/>
              <a:buNone/>
              <a:defRPr sz="11600" spc="-232">
                <a:solidFill>
                  <a:srgbClr val="000000"/>
                </a:solidFill>
                <a:latin typeface="Helvetica Neue Medium"/>
                <a:ea typeface="Helvetica Neue Medium"/>
                <a:cs typeface="Helvetica Neue Medium"/>
                <a:sym typeface="Helvetica Neue Medium"/>
              </a:defRPr>
            </a:lvl2pPr>
            <a:lvl3pPr marL="0" indent="914400" algn="ctr">
              <a:lnSpc>
                <a:spcPct val="80000"/>
              </a:lnSpc>
              <a:spcBef>
                <a:spcPts val="0"/>
              </a:spcBef>
              <a:buClrTx/>
              <a:buSzTx/>
              <a:buNone/>
              <a:defRPr sz="11600" spc="-232">
                <a:solidFill>
                  <a:srgbClr val="000000"/>
                </a:solidFill>
                <a:latin typeface="Helvetica Neue Medium"/>
                <a:ea typeface="Helvetica Neue Medium"/>
                <a:cs typeface="Helvetica Neue Medium"/>
                <a:sym typeface="Helvetica Neue Medium"/>
              </a:defRPr>
            </a:lvl3pPr>
            <a:lvl4pPr marL="0" indent="1371600" algn="ctr">
              <a:lnSpc>
                <a:spcPct val="80000"/>
              </a:lnSpc>
              <a:spcBef>
                <a:spcPts val="0"/>
              </a:spcBef>
              <a:buClrTx/>
              <a:buSzTx/>
              <a:buNone/>
              <a:defRPr sz="11600" spc="-232">
                <a:solidFill>
                  <a:srgbClr val="000000"/>
                </a:solidFill>
                <a:latin typeface="Helvetica Neue Medium"/>
                <a:ea typeface="Helvetica Neue Medium"/>
                <a:cs typeface="Helvetica Neue Medium"/>
                <a:sym typeface="Helvetica Neue Medium"/>
              </a:defRPr>
            </a:lvl4pPr>
            <a:lvl5pPr marL="0" indent="1828800" algn="ctr">
              <a:lnSpc>
                <a:spcPct val="80000"/>
              </a:lnSpc>
              <a:spcBef>
                <a:spcPts val="0"/>
              </a:spcBef>
              <a:buClrTx/>
              <a:buSzTx/>
              <a:buNone/>
              <a:defRPr sz="11600" spc="-232">
                <a:solidFill>
                  <a:srgbClr val="000000"/>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4"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ClrTx/>
              <a:buSzTx/>
              <a:buNone/>
              <a:defRPr sz="25000" b="1" spc="-250">
                <a:solidFill>
                  <a:srgbClr val="000000"/>
                </a:solidFill>
                <a:latin typeface="Helvetica Neue"/>
                <a:ea typeface="Helvetica Neue"/>
                <a:cs typeface="Helvetica Neue"/>
                <a:sym typeface="Helvetica Neue"/>
              </a:defRPr>
            </a:lvl1pPr>
            <a:lvl2pPr marL="0" indent="457200" algn="ctr">
              <a:lnSpc>
                <a:spcPct val="80000"/>
              </a:lnSpc>
              <a:spcBef>
                <a:spcPts val="0"/>
              </a:spcBef>
              <a:buClrTx/>
              <a:buSzTx/>
              <a:buNone/>
              <a:defRPr sz="25000" b="1" spc="-250">
                <a:solidFill>
                  <a:srgbClr val="000000"/>
                </a:solidFill>
                <a:latin typeface="Helvetica Neue"/>
                <a:ea typeface="Helvetica Neue"/>
                <a:cs typeface="Helvetica Neue"/>
                <a:sym typeface="Helvetica Neue"/>
              </a:defRPr>
            </a:lvl2pPr>
            <a:lvl3pPr marL="0" indent="914400" algn="ctr">
              <a:lnSpc>
                <a:spcPct val="80000"/>
              </a:lnSpc>
              <a:spcBef>
                <a:spcPts val="0"/>
              </a:spcBef>
              <a:buClrTx/>
              <a:buSzTx/>
              <a:buNone/>
              <a:defRPr sz="25000" b="1" spc="-250">
                <a:solidFill>
                  <a:srgbClr val="000000"/>
                </a:solidFill>
                <a:latin typeface="Helvetica Neue"/>
                <a:ea typeface="Helvetica Neue"/>
                <a:cs typeface="Helvetica Neue"/>
                <a:sym typeface="Helvetica Neue"/>
              </a:defRPr>
            </a:lvl3pPr>
            <a:lvl4pPr marL="0" indent="1371600" algn="ctr">
              <a:lnSpc>
                <a:spcPct val="80000"/>
              </a:lnSpc>
              <a:spcBef>
                <a:spcPts val="0"/>
              </a:spcBef>
              <a:buClrTx/>
              <a:buSzTx/>
              <a:buNone/>
              <a:defRPr sz="25000" b="1" spc="-250">
                <a:solidFill>
                  <a:srgbClr val="000000"/>
                </a:solidFill>
                <a:latin typeface="Helvetica Neue"/>
                <a:ea typeface="Helvetica Neue"/>
                <a:cs typeface="Helvetica Neue"/>
                <a:sym typeface="Helvetica Neue"/>
              </a:defRPr>
            </a:lvl4pPr>
            <a:lvl5pPr marL="0" indent="1828800" algn="ctr">
              <a:lnSpc>
                <a:spcPct val="80000"/>
              </a:lnSpc>
              <a:spcBef>
                <a:spcPts val="0"/>
              </a:spcBef>
              <a:buClrTx/>
              <a:buSzTx/>
              <a:buNone/>
              <a:defRPr sz="25000" b="1" spc="-250">
                <a:solidFill>
                  <a:srgbClr val="000000"/>
                </a:solidFill>
                <a:latin typeface="Helvetica Neue"/>
                <a:ea typeface="Helvetica Neue"/>
                <a:cs typeface="Helvetica Neue"/>
                <a:sym typeface="Helvetica Neue"/>
              </a:defRPr>
            </a:lvl5pPr>
          </a:lstStyle>
          <a:p>
            <a:r>
              <a:t>100%</a:t>
            </a:r>
          </a:p>
          <a:p>
            <a:pPr lvl="1"/>
            <a:endParaRPr/>
          </a:p>
          <a:p>
            <a:pPr lvl="2"/>
            <a:endParaRPr/>
          </a:p>
          <a:p>
            <a:pPr lvl="3"/>
            <a:endParaRPr/>
          </a:p>
          <a:p>
            <a:pPr lvl="4"/>
            <a:endParaRPr/>
          </a:p>
        </p:txBody>
      </p:sp>
      <p:sp>
        <p:nvSpPr>
          <p:cNvPr id="105"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defTabSz="825500">
              <a:lnSpc>
                <a:spcPts val="2800"/>
              </a:lnSpc>
              <a:spcBef>
                <a:spcPts val="0"/>
              </a:spcBef>
              <a:buClrTx/>
              <a:buSzTx/>
              <a:buNone/>
              <a:defRPr sz="2600"/>
            </a:lvl1pPr>
          </a:lstStyle>
          <a:p>
            <a:r>
              <a:t>Fact information</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3"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ClrTx/>
              <a:buSzTx/>
              <a:buNone/>
              <a:defRPr b="1">
                <a:solidFill>
                  <a:srgbClr val="891B10"/>
                </a:solidFill>
              </a:defRPr>
            </a:lvl1pPr>
          </a:lstStyle>
          <a:p>
            <a:r>
              <a:t>Attribution</a:t>
            </a:r>
          </a:p>
        </p:txBody>
      </p:sp>
      <p:sp>
        <p:nvSpPr>
          <p:cNvPr id="114"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lnSpc>
                <a:spcPct val="80000"/>
              </a:lnSpc>
              <a:spcBef>
                <a:spcPts val="0"/>
              </a:spcBef>
              <a:buClrTx/>
              <a:buSzTx/>
              <a:buNone/>
              <a:defRPr sz="4200" b="1">
                <a:solidFill>
                  <a:srgbClr val="891B10"/>
                </a:solidFill>
              </a:defRPr>
            </a:lvl1pPr>
            <a:lvl2pPr marL="638923" indent="-12700">
              <a:lnSpc>
                <a:spcPct val="80000"/>
              </a:lnSpc>
              <a:spcBef>
                <a:spcPts val="0"/>
              </a:spcBef>
              <a:buClrTx/>
              <a:buSzTx/>
              <a:buNone/>
              <a:defRPr sz="4200" b="1">
                <a:solidFill>
                  <a:srgbClr val="891B10"/>
                </a:solidFill>
              </a:defRPr>
            </a:lvl2pPr>
            <a:lvl3pPr marL="638923" indent="444500">
              <a:lnSpc>
                <a:spcPct val="80000"/>
              </a:lnSpc>
              <a:spcBef>
                <a:spcPts val="0"/>
              </a:spcBef>
              <a:buClrTx/>
              <a:buSzTx/>
              <a:buNone/>
              <a:defRPr sz="4200" b="1">
                <a:solidFill>
                  <a:srgbClr val="891B10"/>
                </a:solidFill>
              </a:defRPr>
            </a:lvl3pPr>
            <a:lvl4pPr marL="638923" indent="901700">
              <a:lnSpc>
                <a:spcPct val="80000"/>
              </a:lnSpc>
              <a:spcBef>
                <a:spcPts val="0"/>
              </a:spcBef>
              <a:buClrTx/>
              <a:buSzTx/>
              <a:buNone/>
              <a:defRPr sz="4200" b="1">
                <a:solidFill>
                  <a:srgbClr val="891B10"/>
                </a:solidFill>
              </a:defRPr>
            </a:lvl4pPr>
            <a:lvl5pPr marL="638923" indent="1358900">
              <a:lnSpc>
                <a:spcPct val="80000"/>
              </a:lnSpc>
              <a:spcBef>
                <a:spcPts val="0"/>
              </a:spcBef>
              <a:buClrTx/>
              <a:buSzTx/>
              <a:buNone/>
              <a:defRPr sz="4200" b="1">
                <a:solidFill>
                  <a:srgbClr val="891B10"/>
                </a:solidFill>
              </a:defRPr>
            </a:lvl5pPr>
          </a:lstStyle>
          <a:p>
            <a:r>
              <a:t>“Notable Quote”</a:t>
            </a:r>
          </a:p>
          <a:p>
            <a:pPr lvl="1"/>
            <a:endParaRPr/>
          </a:p>
          <a:p>
            <a:pPr lvl="2"/>
            <a:endParaRPr/>
          </a:p>
          <a:p>
            <a:pPr lvl="3"/>
            <a:endParaRPr/>
          </a:p>
          <a:p>
            <a:pPr lvl="4"/>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2"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dirty="0"/>
          </a:p>
        </p:txBody>
      </p:sp>
      <p:sp>
        <p:nvSpPr>
          <p:cNvPr id="123"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dirty="0"/>
          </a:p>
        </p:txBody>
      </p:sp>
      <p:sp>
        <p:nvSpPr>
          <p:cNvPr id="124"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dirty="0"/>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2"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dirty="0"/>
          </a:p>
        </p:txBody>
      </p:sp>
      <p:sp>
        <p:nvSpPr>
          <p:cNvPr id="13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0"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47"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19"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dirty="0"/>
          </a:p>
        </p:txBody>
      </p:sp>
      <p:sp>
        <p:nvSpPr>
          <p:cNvPr id="20" name="Presentation Title"/>
          <p:cNvSpPr txBox="1">
            <a:spLocks noGrp="1"/>
          </p:cNvSpPr>
          <p:nvPr>
            <p:ph type="title" hasCustomPrompt="1"/>
          </p:nvPr>
        </p:nvSpPr>
        <p:spPr>
          <a:xfrm>
            <a:off x="1206500" y="7124700"/>
            <a:ext cx="21971000" cy="4648200"/>
          </a:xfrm>
          <a:prstGeom prst="rect">
            <a:avLst/>
          </a:prstGeom>
        </p:spPr>
        <p:txBody>
          <a:bodyPr anchor="b"/>
          <a:lstStyle>
            <a:lvl1pPr>
              <a:defRPr b="0">
                <a:solidFill>
                  <a:srgbClr val="252525"/>
                </a:solidFill>
              </a:defRPr>
            </a:lvl1pPr>
          </a:lstStyle>
          <a:p>
            <a:r>
              <a:t>Presentation Title</a:t>
            </a:r>
          </a:p>
        </p:txBody>
      </p:sp>
      <p:sp>
        <p:nvSpPr>
          <p:cNvPr id="21"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spcBef>
                <a:spcPts val="0"/>
              </a:spcBef>
              <a:buClrTx/>
              <a:buSzTx/>
              <a:buNone/>
              <a:defRPr sz="1800"/>
            </a:lvl1pPr>
          </a:lstStyle>
          <a:p>
            <a:r>
              <a:t>Author and Date</a:t>
            </a:r>
          </a:p>
        </p:txBody>
      </p:sp>
      <p:sp>
        <p:nvSpPr>
          <p:cNvPr id="22"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ts val="9800"/>
              </a:lnSpc>
              <a:spcBef>
                <a:spcPts val="0"/>
              </a:spcBef>
              <a:buClrTx/>
              <a:buSzTx/>
              <a:buNone/>
              <a:defRPr sz="9600" b="1">
                <a:solidFill>
                  <a:srgbClr val="252525"/>
                </a:solidFill>
              </a:defRPr>
            </a:lvl1pPr>
            <a:lvl2pPr marL="0" indent="457200" defTabSz="825500">
              <a:lnSpc>
                <a:spcPts val="9800"/>
              </a:lnSpc>
              <a:spcBef>
                <a:spcPts val="0"/>
              </a:spcBef>
              <a:buClrTx/>
              <a:buSzTx/>
              <a:buNone/>
              <a:defRPr sz="9600" b="1">
                <a:solidFill>
                  <a:srgbClr val="252525"/>
                </a:solidFill>
              </a:defRPr>
            </a:lvl2pPr>
            <a:lvl3pPr marL="0" indent="914400" defTabSz="825500">
              <a:lnSpc>
                <a:spcPts val="9800"/>
              </a:lnSpc>
              <a:spcBef>
                <a:spcPts val="0"/>
              </a:spcBef>
              <a:buClrTx/>
              <a:buSzTx/>
              <a:buNone/>
              <a:defRPr sz="9600" b="1">
                <a:solidFill>
                  <a:srgbClr val="252525"/>
                </a:solidFill>
              </a:defRPr>
            </a:lvl3pPr>
            <a:lvl4pPr marL="0" indent="1371600" defTabSz="825500">
              <a:lnSpc>
                <a:spcPts val="9800"/>
              </a:lnSpc>
              <a:spcBef>
                <a:spcPts val="0"/>
              </a:spcBef>
              <a:buClrTx/>
              <a:buSzTx/>
              <a:buNone/>
              <a:defRPr sz="9600" b="1">
                <a:solidFill>
                  <a:srgbClr val="252525"/>
                </a:solidFill>
              </a:defRPr>
            </a:lvl4pPr>
            <a:lvl5pPr marL="0" indent="1828800" defTabSz="825500">
              <a:lnSpc>
                <a:spcPts val="9800"/>
              </a:lnSpc>
              <a:spcBef>
                <a:spcPts val="0"/>
              </a:spcBef>
              <a:buClrTx/>
              <a:buSzTx/>
              <a:buNone/>
              <a:defRPr sz="9600" b="1">
                <a:solidFill>
                  <a:srgbClr val="252525"/>
                </a:solidFill>
              </a:defRPr>
            </a:lvl5pPr>
          </a:lstStyle>
          <a:p>
            <a:r>
              <a:t>Presentation Subtitle</a:t>
            </a:r>
          </a:p>
          <a:p>
            <a:pPr lvl="1"/>
            <a:endParaRPr/>
          </a:p>
          <a:p>
            <a:pPr lvl="2"/>
            <a:endParaRPr/>
          </a:p>
          <a:p>
            <a:pPr lvl="3"/>
            <a:endParaRPr/>
          </a:p>
          <a:p>
            <a:pPr lvl="4"/>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0"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dirty="0"/>
          </a:p>
        </p:txBody>
      </p:sp>
      <p:sp>
        <p:nvSpPr>
          <p:cNvPr id="31"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2"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ts val="9800"/>
              </a:lnSpc>
              <a:spcBef>
                <a:spcPts val="0"/>
              </a:spcBef>
              <a:buClrTx/>
              <a:buSzTx/>
              <a:buNone/>
              <a:defRPr sz="9600" b="1">
                <a:solidFill>
                  <a:srgbClr val="252525"/>
                </a:solidFill>
              </a:defRPr>
            </a:lvl1pPr>
            <a:lvl2pPr marL="0" indent="457200" defTabSz="825500">
              <a:lnSpc>
                <a:spcPts val="9800"/>
              </a:lnSpc>
              <a:spcBef>
                <a:spcPts val="0"/>
              </a:spcBef>
              <a:buClrTx/>
              <a:buSzTx/>
              <a:buNone/>
              <a:defRPr sz="9600" b="1">
                <a:solidFill>
                  <a:srgbClr val="252525"/>
                </a:solidFill>
              </a:defRPr>
            </a:lvl2pPr>
            <a:lvl3pPr marL="0" indent="914400" defTabSz="825500">
              <a:lnSpc>
                <a:spcPts val="9800"/>
              </a:lnSpc>
              <a:spcBef>
                <a:spcPts val="0"/>
              </a:spcBef>
              <a:buClrTx/>
              <a:buSzTx/>
              <a:buNone/>
              <a:defRPr sz="9600" b="1">
                <a:solidFill>
                  <a:srgbClr val="252525"/>
                </a:solidFill>
              </a:defRPr>
            </a:lvl3pPr>
            <a:lvl4pPr marL="0" indent="1371600" defTabSz="825500">
              <a:lnSpc>
                <a:spcPts val="9800"/>
              </a:lnSpc>
              <a:spcBef>
                <a:spcPts val="0"/>
              </a:spcBef>
              <a:buClrTx/>
              <a:buSzTx/>
              <a:buNone/>
              <a:defRPr sz="9600" b="1">
                <a:solidFill>
                  <a:srgbClr val="252525"/>
                </a:solidFill>
              </a:defRPr>
            </a:lvl4pPr>
            <a:lvl5pPr marL="0" indent="1828800" defTabSz="825500">
              <a:lnSpc>
                <a:spcPts val="9800"/>
              </a:lnSpc>
              <a:spcBef>
                <a:spcPts val="0"/>
              </a:spcBef>
              <a:buClrTx/>
              <a:buSzTx/>
              <a:buNone/>
              <a:defRPr sz="9600" b="1">
                <a:solidFill>
                  <a:srgbClr val="252525"/>
                </a:solidFill>
              </a:defRPr>
            </a:lvl5pPr>
          </a:lstStyle>
          <a:p>
            <a:r>
              <a:t>Slide Subtitle</a:t>
            </a:r>
          </a:p>
          <a:p>
            <a:pPr lvl="1"/>
            <a:endParaRPr/>
          </a:p>
          <a:p>
            <a:pPr lvl="2"/>
            <a:endParaRPr/>
          </a:p>
          <a:p>
            <a:pPr lvl="3"/>
            <a:endParaRPr/>
          </a:p>
          <a:p>
            <a:pPr lvl="4"/>
            <a:endParaRPr/>
          </a:p>
        </p:txBody>
      </p:sp>
      <p:sp>
        <p:nvSpPr>
          <p:cNvPr id="33"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0" name="Slide Title"/>
          <p:cNvSpPr txBox="1">
            <a:spLocks noGrp="1"/>
          </p:cNvSpPr>
          <p:nvPr>
            <p:ph type="title" hasCustomPrompt="1"/>
          </p:nvPr>
        </p:nvSpPr>
        <p:spPr>
          <a:prstGeom prst="rect">
            <a:avLst/>
          </a:prstGeom>
        </p:spPr>
        <p:txBody>
          <a:bodyPr/>
          <a:lstStyle/>
          <a:p>
            <a:r>
              <a:t>Slide Title</a:t>
            </a:r>
          </a:p>
        </p:txBody>
      </p:sp>
      <p:sp>
        <p:nvSpPr>
          <p:cNvPr id="41"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536575">
              <a:lnSpc>
                <a:spcPts val="6300"/>
              </a:lnSpc>
              <a:spcBef>
                <a:spcPts val="0"/>
              </a:spcBef>
              <a:buClrTx/>
              <a:buSzTx/>
              <a:buNone/>
              <a:defRPr sz="6240" b="1">
                <a:solidFill>
                  <a:srgbClr val="252525"/>
                </a:solidFill>
              </a:defRPr>
            </a:lvl1pPr>
          </a:lstStyle>
          <a:p>
            <a:r>
              <a:t>Slide Subtitle</a:t>
            </a:r>
          </a:p>
        </p:txBody>
      </p:sp>
      <p:sp>
        <p:nvSpPr>
          <p:cNvPr id="4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0"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58"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536575">
              <a:lnSpc>
                <a:spcPts val="6300"/>
              </a:lnSpc>
              <a:spcBef>
                <a:spcPts val="0"/>
              </a:spcBef>
              <a:buClrTx/>
              <a:buSzTx/>
              <a:buNone/>
              <a:defRPr sz="6240" b="1">
                <a:solidFill>
                  <a:srgbClr val="252525"/>
                </a:solidFill>
              </a:defRPr>
            </a:lvl1pPr>
          </a:lstStyle>
          <a:p>
            <a:r>
              <a:t>Slide Subtitle</a:t>
            </a:r>
          </a:p>
        </p:txBody>
      </p:sp>
      <p:sp>
        <p:nvSpPr>
          <p:cNvPr id="59"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0"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dirty="0"/>
          </a:p>
        </p:txBody>
      </p:sp>
      <p:sp>
        <p:nvSpPr>
          <p:cNvPr id="61"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69" name="Section Title"/>
          <p:cNvSpPr txBox="1">
            <a:spLocks noGrp="1"/>
          </p:cNvSpPr>
          <p:nvPr>
            <p:ph type="title" hasCustomPrompt="1"/>
          </p:nvPr>
        </p:nvSpPr>
        <p:spPr>
          <a:xfrm>
            <a:off x="1206496" y="4533900"/>
            <a:ext cx="21971004" cy="4648200"/>
          </a:xfrm>
          <a:prstGeom prst="rect">
            <a:avLst/>
          </a:prstGeom>
        </p:spPr>
        <p:txBody>
          <a:bodyPr anchor="ctr"/>
          <a:lstStyle>
            <a:lvl1pPr>
              <a:lnSpc>
                <a:spcPct val="80000"/>
              </a:lnSpc>
              <a:defRPr sz="11600" b="0" spc="-232">
                <a:solidFill>
                  <a:srgbClr val="000000"/>
                </a:solidFill>
                <a:latin typeface="Helvetica Neue Medium"/>
                <a:ea typeface="Helvetica Neue Medium"/>
                <a:cs typeface="Helvetica Neue Medium"/>
                <a:sym typeface="Helvetica Neue Medium"/>
              </a:defRPr>
            </a:lvl1pPr>
          </a:lstStyle>
          <a:p>
            <a:r>
              <a:t>Section Title</a:t>
            </a:r>
          </a:p>
        </p:txBody>
      </p:sp>
      <p:sp>
        <p:nvSpPr>
          <p:cNvPr id="70"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7"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78"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536575">
              <a:lnSpc>
                <a:spcPts val="6300"/>
              </a:lnSpc>
              <a:spcBef>
                <a:spcPts val="0"/>
              </a:spcBef>
              <a:buClrTx/>
              <a:buSzTx/>
              <a:buNone/>
              <a:defRPr sz="6240" b="1">
                <a:solidFill>
                  <a:srgbClr val="252525"/>
                </a:solidFill>
              </a:defRPr>
            </a:lvl1pPr>
          </a:lstStyle>
          <a:p>
            <a:r>
              <a:t>Slide Subtitle</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6"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7"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536575">
              <a:lnSpc>
                <a:spcPts val="6300"/>
              </a:lnSpc>
              <a:spcBef>
                <a:spcPts val="0"/>
              </a:spcBef>
              <a:buClrTx/>
              <a:buSzTx/>
              <a:buNone/>
              <a:defRPr sz="6240" b="1">
                <a:solidFill>
                  <a:srgbClr val="252525"/>
                </a:solidFill>
              </a:defRPr>
            </a:lvl1pPr>
          </a:lstStyle>
          <a:p>
            <a:r>
              <a:t>Agenda Subtitle</a:t>
            </a:r>
          </a:p>
        </p:txBody>
      </p:sp>
      <p:sp>
        <p:nvSpPr>
          <p:cNvPr id="88" name="Body Level One…"/>
          <p:cNvSpPr txBox="1">
            <a:spLocks noGrp="1"/>
          </p:cNvSpPr>
          <p:nvPr>
            <p:ph type="body" idx="1" hasCustomPrompt="1"/>
          </p:nvPr>
        </p:nvSpPr>
        <p:spPr>
          <a:prstGeom prst="rect">
            <a:avLst/>
          </a:prstGeom>
        </p:spPr>
        <p:txBody>
          <a:bodyPr/>
          <a:lstStyle>
            <a:lvl1pPr marL="0" indent="0" algn="ctr" defTabSz="825500">
              <a:lnSpc>
                <a:spcPct val="30000"/>
              </a:lnSpc>
              <a:spcBef>
                <a:spcPts val="1800"/>
              </a:spcBef>
              <a:buClrTx/>
              <a:buSzTx/>
              <a:buNone/>
              <a:defRPr sz="2800" b="1" spc="-28">
                <a:solidFill>
                  <a:srgbClr val="FFFFFD"/>
                </a:solidFill>
              </a:defRPr>
            </a:lvl1pPr>
            <a:lvl2pPr marL="0" indent="457200" algn="ctr" defTabSz="825500">
              <a:lnSpc>
                <a:spcPct val="30000"/>
              </a:lnSpc>
              <a:spcBef>
                <a:spcPts val="1800"/>
              </a:spcBef>
              <a:buClrTx/>
              <a:buSzTx/>
              <a:buNone/>
              <a:defRPr sz="2800" b="1" spc="-28">
                <a:solidFill>
                  <a:srgbClr val="FFFFFD"/>
                </a:solidFill>
              </a:defRPr>
            </a:lvl2pPr>
            <a:lvl3pPr marL="0" indent="914400" algn="ctr" defTabSz="825500">
              <a:lnSpc>
                <a:spcPct val="30000"/>
              </a:lnSpc>
              <a:spcBef>
                <a:spcPts val="1800"/>
              </a:spcBef>
              <a:buClrTx/>
              <a:buSzTx/>
              <a:buNone/>
              <a:defRPr sz="2800" b="1" spc="-28">
                <a:solidFill>
                  <a:srgbClr val="FFFFFD"/>
                </a:solidFill>
              </a:defRPr>
            </a:lvl3pPr>
            <a:lvl4pPr marL="0" indent="1371600" algn="ctr" defTabSz="825500">
              <a:lnSpc>
                <a:spcPct val="30000"/>
              </a:lnSpc>
              <a:spcBef>
                <a:spcPts val="1800"/>
              </a:spcBef>
              <a:buClrTx/>
              <a:buSzTx/>
              <a:buNone/>
              <a:defRPr sz="2800" b="1" spc="-28">
                <a:solidFill>
                  <a:srgbClr val="FFFFFD"/>
                </a:solidFill>
              </a:defRPr>
            </a:lvl4pPr>
            <a:lvl5pPr marL="0" indent="1828800" algn="ctr" defTabSz="825500">
              <a:lnSpc>
                <a:spcPct val="30000"/>
              </a:lnSpc>
              <a:spcBef>
                <a:spcPts val="1800"/>
              </a:spcBef>
              <a:buClrTx/>
              <a:buSzTx/>
              <a:buNone/>
              <a:defRPr sz="2800" b="1" spc="-28">
                <a:solidFill>
                  <a:srgbClr val="FFFFFD"/>
                </a:solidFill>
              </a:defRPr>
            </a:lvl5pPr>
          </a:lstStyle>
          <a:p>
            <a:r>
              <a:t>Agenda Topics</a:t>
            </a:r>
          </a:p>
          <a:p>
            <a:pPr lvl="1"/>
            <a:endParaRPr/>
          </a:p>
          <a:p>
            <a:pPr lvl="2"/>
            <a:endParaRPr/>
          </a:p>
          <a:p>
            <a:pPr lvl="3"/>
            <a:endParaRPr/>
          </a:p>
          <a:p>
            <a:pPr lvl="4"/>
            <a:endParaRP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defRPr sz="1800" i="0">
                <a:solidFill>
                  <a:srgbClr val="000000"/>
                </a:solidFill>
                <a:latin typeface="Helvetica Neue"/>
                <a:ea typeface="Helvetica Neue"/>
                <a:cs typeface="Helvetica Neue"/>
                <a:sym typeface="Helvetica Neue"/>
              </a:defRPr>
            </a:lvl1pPr>
          </a:lstStyle>
          <a:p>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2438338" rtl="0" latinLnBrk="0">
        <a:lnSpc>
          <a:spcPts val="6100"/>
        </a:lnSpc>
        <a:spcBef>
          <a:spcPts val="0"/>
        </a:spcBef>
        <a:spcAft>
          <a:spcPts val="0"/>
        </a:spcAft>
        <a:buClrTx/>
        <a:buSzTx/>
        <a:buFontTx/>
        <a:buNone/>
        <a:tabLst/>
        <a:defRPr sz="6000" b="1" i="0" u="none" strike="noStrike" cap="none" spc="0" baseline="0">
          <a:solidFill>
            <a:srgbClr val="891B10"/>
          </a:solidFill>
          <a:uFillTx/>
          <a:latin typeface="+mn-lt"/>
          <a:ea typeface="+mn-ea"/>
          <a:cs typeface="+mn-cs"/>
          <a:sym typeface="Calibri"/>
        </a:defRPr>
      </a:lvl1pPr>
      <a:lvl2pPr marL="0" marR="0" indent="457200" algn="l" defTabSz="2438338" rtl="0" latinLnBrk="0">
        <a:lnSpc>
          <a:spcPts val="6100"/>
        </a:lnSpc>
        <a:spcBef>
          <a:spcPts val="0"/>
        </a:spcBef>
        <a:spcAft>
          <a:spcPts val="0"/>
        </a:spcAft>
        <a:buClrTx/>
        <a:buSzTx/>
        <a:buFontTx/>
        <a:buNone/>
        <a:tabLst/>
        <a:defRPr sz="6000" b="1" i="0" u="none" strike="noStrike" cap="none" spc="0" baseline="0">
          <a:solidFill>
            <a:srgbClr val="891B10"/>
          </a:solidFill>
          <a:uFillTx/>
          <a:latin typeface="+mn-lt"/>
          <a:ea typeface="+mn-ea"/>
          <a:cs typeface="+mn-cs"/>
          <a:sym typeface="Calibri"/>
        </a:defRPr>
      </a:lvl2pPr>
      <a:lvl3pPr marL="0" marR="0" indent="914400" algn="l" defTabSz="2438338" rtl="0" latinLnBrk="0">
        <a:lnSpc>
          <a:spcPts val="6100"/>
        </a:lnSpc>
        <a:spcBef>
          <a:spcPts val="0"/>
        </a:spcBef>
        <a:spcAft>
          <a:spcPts val="0"/>
        </a:spcAft>
        <a:buClrTx/>
        <a:buSzTx/>
        <a:buFontTx/>
        <a:buNone/>
        <a:tabLst/>
        <a:defRPr sz="6000" b="1" i="0" u="none" strike="noStrike" cap="none" spc="0" baseline="0">
          <a:solidFill>
            <a:srgbClr val="891B10"/>
          </a:solidFill>
          <a:uFillTx/>
          <a:latin typeface="+mn-lt"/>
          <a:ea typeface="+mn-ea"/>
          <a:cs typeface="+mn-cs"/>
          <a:sym typeface="Calibri"/>
        </a:defRPr>
      </a:lvl3pPr>
      <a:lvl4pPr marL="0" marR="0" indent="1371600" algn="l" defTabSz="2438338" rtl="0" latinLnBrk="0">
        <a:lnSpc>
          <a:spcPts val="6100"/>
        </a:lnSpc>
        <a:spcBef>
          <a:spcPts val="0"/>
        </a:spcBef>
        <a:spcAft>
          <a:spcPts val="0"/>
        </a:spcAft>
        <a:buClrTx/>
        <a:buSzTx/>
        <a:buFontTx/>
        <a:buNone/>
        <a:tabLst/>
        <a:defRPr sz="6000" b="1" i="0" u="none" strike="noStrike" cap="none" spc="0" baseline="0">
          <a:solidFill>
            <a:srgbClr val="891B10"/>
          </a:solidFill>
          <a:uFillTx/>
          <a:latin typeface="+mn-lt"/>
          <a:ea typeface="+mn-ea"/>
          <a:cs typeface="+mn-cs"/>
          <a:sym typeface="Calibri"/>
        </a:defRPr>
      </a:lvl4pPr>
      <a:lvl5pPr marL="0" marR="0" indent="1828800" algn="l" defTabSz="2438338" rtl="0" latinLnBrk="0">
        <a:lnSpc>
          <a:spcPts val="6100"/>
        </a:lnSpc>
        <a:spcBef>
          <a:spcPts val="0"/>
        </a:spcBef>
        <a:spcAft>
          <a:spcPts val="0"/>
        </a:spcAft>
        <a:buClrTx/>
        <a:buSzTx/>
        <a:buFontTx/>
        <a:buNone/>
        <a:tabLst/>
        <a:defRPr sz="6000" b="1" i="0" u="none" strike="noStrike" cap="none" spc="0" baseline="0">
          <a:solidFill>
            <a:srgbClr val="891B10"/>
          </a:solidFill>
          <a:uFillTx/>
          <a:latin typeface="+mn-lt"/>
          <a:ea typeface="+mn-ea"/>
          <a:cs typeface="+mn-cs"/>
          <a:sym typeface="Calibri"/>
        </a:defRPr>
      </a:lvl5pPr>
      <a:lvl6pPr marL="0" marR="0" indent="2286000" algn="l" defTabSz="2438338" rtl="0" latinLnBrk="0">
        <a:lnSpc>
          <a:spcPts val="6100"/>
        </a:lnSpc>
        <a:spcBef>
          <a:spcPts val="0"/>
        </a:spcBef>
        <a:spcAft>
          <a:spcPts val="0"/>
        </a:spcAft>
        <a:buClrTx/>
        <a:buSzTx/>
        <a:buFontTx/>
        <a:buNone/>
        <a:tabLst/>
        <a:defRPr sz="6000" b="1" i="0" u="none" strike="noStrike" cap="none" spc="0" baseline="0">
          <a:solidFill>
            <a:srgbClr val="891B10"/>
          </a:solidFill>
          <a:uFillTx/>
          <a:latin typeface="+mn-lt"/>
          <a:ea typeface="+mn-ea"/>
          <a:cs typeface="+mn-cs"/>
          <a:sym typeface="Calibri"/>
        </a:defRPr>
      </a:lvl6pPr>
      <a:lvl7pPr marL="0" marR="0" indent="2743200" algn="l" defTabSz="2438338" rtl="0" latinLnBrk="0">
        <a:lnSpc>
          <a:spcPts val="6100"/>
        </a:lnSpc>
        <a:spcBef>
          <a:spcPts val="0"/>
        </a:spcBef>
        <a:spcAft>
          <a:spcPts val="0"/>
        </a:spcAft>
        <a:buClrTx/>
        <a:buSzTx/>
        <a:buFontTx/>
        <a:buNone/>
        <a:tabLst/>
        <a:defRPr sz="6000" b="1" i="0" u="none" strike="noStrike" cap="none" spc="0" baseline="0">
          <a:solidFill>
            <a:srgbClr val="891B10"/>
          </a:solidFill>
          <a:uFillTx/>
          <a:latin typeface="+mn-lt"/>
          <a:ea typeface="+mn-ea"/>
          <a:cs typeface="+mn-cs"/>
          <a:sym typeface="Calibri"/>
        </a:defRPr>
      </a:lvl7pPr>
      <a:lvl8pPr marL="0" marR="0" indent="3200400" algn="l" defTabSz="2438338" rtl="0" latinLnBrk="0">
        <a:lnSpc>
          <a:spcPts val="6100"/>
        </a:lnSpc>
        <a:spcBef>
          <a:spcPts val="0"/>
        </a:spcBef>
        <a:spcAft>
          <a:spcPts val="0"/>
        </a:spcAft>
        <a:buClrTx/>
        <a:buSzTx/>
        <a:buFontTx/>
        <a:buNone/>
        <a:tabLst/>
        <a:defRPr sz="6000" b="1" i="0" u="none" strike="noStrike" cap="none" spc="0" baseline="0">
          <a:solidFill>
            <a:srgbClr val="891B10"/>
          </a:solidFill>
          <a:uFillTx/>
          <a:latin typeface="+mn-lt"/>
          <a:ea typeface="+mn-ea"/>
          <a:cs typeface="+mn-cs"/>
          <a:sym typeface="Calibri"/>
        </a:defRPr>
      </a:lvl8pPr>
      <a:lvl9pPr marL="0" marR="0" indent="3657600" algn="l" defTabSz="2438338" rtl="0" latinLnBrk="0">
        <a:lnSpc>
          <a:spcPts val="6100"/>
        </a:lnSpc>
        <a:spcBef>
          <a:spcPts val="0"/>
        </a:spcBef>
        <a:spcAft>
          <a:spcPts val="0"/>
        </a:spcAft>
        <a:buClrTx/>
        <a:buSzTx/>
        <a:buFontTx/>
        <a:buNone/>
        <a:tabLst/>
        <a:defRPr sz="6000" b="1" i="0" u="none" strike="noStrike" cap="none" spc="0" baseline="0">
          <a:solidFill>
            <a:srgbClr val="891B10"/>
          </a:solidFill>
          <a:uFillTx/>
          <a:latin typeface="+mn-lt"/>
          <a:ea typeface="+mn-ea"/>
          <a:cs typeface="+mn-cs"/>
          <a:sym typeface="Calibri"/>
        </a:defRPr>
      </a:lvl9pPr>
    </p:titleStyle>
    <p:bodyStyle>
      <a:lvl1pPr marL="406400" marR="0" indent="-406400" algn="l" defTabSz="2438338" rtl="0" latinLnBrk="0">
        <a:lnSpc>
          <a:spcPct val="90000"/>
        </a:lnSpc>
        <a:spcBef>
          <a:spcPts val="4500"/>
        </a:spcBef>
        <a:spcAft>
          <a:spcPts val="0"/>
        </a:spcAft>
        <a:buClr>
          <a:srgbClr val="7E2519"/>
        </a:buClr>
        <a:buSzPct val="130000"/>
        <a:buFontTx/>
        <a:buChar char="•"/>
        <a:tabLst/>
        <a:defRPr sz="3200" b="0" i="0" u="none" strike="noStrike" cap="none" spc="0" baseline="0">
          <a:solidFill>
            <a:srgbClr val="393634"/>
          </a:solidFill>
          <a:uFillTx/>
          <a:latin typeface="+mn-lt"/>
          <a:ea typeface="+mn-ea"/>
          <a:cs typeface="+mn-cs"/>
          <a:sym typeface="Calibri"/>
        </a:defRPr>
      </a:lvl1pPr>
      <a:lvl2pPr marL="1016000" marR="0" indent="-406400" algn="l" defTabSz="2438338" rtl="0" latinLnBrk="0">
        <a:lnSpc>
          <a:spcPct val="90000"/>
        </a:lnSpc>
        <a:spcBef>
          <a:spcPts val="4500"/>
        </a:spcBef>
        <a:spcAft>
          <a:spcPts val="0"/>
        </a:spcAft>
        <a:buClr>
          <a:srgbClr val="7E2519"/>
        </a:buClr>
        <a:buSzPct val="120000"/>
        <a:buFontTx/>
        <a:buChar char="•"/>
        <a:tabLst/>
        <a:defRPr sz="3200" b="0" i="0" u="none" strike="noStrike" cap="none" spc="0" baseline="0">
          <a:solidFill>
            <a:srgbClr val="393634"/>
          </a:solidFill>
          <a:uFillTx/>
          <a:latin typeface="+mn-lt"/>
          <a:ea typeface="+mn-ea"/>
          <a:cs typeface="+mn-cs"/>
          <a:sym typeface="Calibri"/>
        </a:defRPr>
      </a:lvl2pPr>
      <a:lvl3pPr marL="1625600" marR="0" indent="-406400" algn="l" defTabSz="2438338" rtl="0" latinLnBrk="0">
        <a:lnSpc>
          <a:spcPct val="90000"/>
        </a:lnSpc>
        <a:spcBef>
          <a:spcPts val="4500"/>
        </a:spcBef>
        <a:spcAft>
          <a:spcPts val="0"/>
        </a:spcAft>
        <a:buClr>
          <a:srgbClr val="7E2519"/>
        </a:buClr>
        <a:buSzPct val="123000"/>
        <a:buFontTx/>
        <a:buChar char="•"/>
        <a:tabLst/>
        <a:defRPr sz="3200" b="0" i="0" u="none" strike="noStrike" cap="none" spc="0" baseline="0">
          <a:solidFill>
            <a:srgbClr val="393634"/>
          </a:solidFill>
          <a:uFillTx/>
          <a:latin typeface="+mn-lt"/>
          <a:ea typeface="+mn-ea"/>
          <a:cs typeface="+mn-cs"/>
          <a:sym typeface="Calibri"/>
        </a:defRPr>
      </a:lvl3pPr>
      <a:lvl4pPr marL="2235200" marR="0" indent="-406400" algn="l" defTabSz="2438338" rtl="0" latinLnBrk="0">
        <a:lnSpc>
          <a:spcPct val="90000"/>
        </a:lnSpc>
        <a:spcBef>
          <a:spcPts val="4500"/>
        </a:spcBef>
        <a:spcAft>
          <a:spcPts val="0"/>
        </a:spcAft>
        <a:buClr>
          <a:srgbClr val="7E2519"/>
        </a:buClr>
        <a:buSzPct val="123000"/>
        <a:buFontTx/>
        <a:buChar char="•"/>
        <a:tabLst/>
        <a:defRPr sz="3200" b="0" i="0" u="none" strike="noStrike" cap="none" spc="0" baseline="0">
          <a:solidFill>
            <a:srgbClr val="393634"/>
          </a:solidFill>
          <a:uFillTx/>
          <a:latin typeface="+mn-lt"/>
          <a:ea typeface="+mn-ea"/>
          <a:cs typeface="+mn-cs"/>
          <a:sym typeface="Calibri"/>
        </a:defRPr>
      </a:lvl4pPr>
      <a:lvl5pPr marL="2844800" marR="0" indent="-406400" algn="l" defTabSz="2438338" rtl="0" latinLnBrk="0">
        <a:lnSpc>
          <a:spcPct val="90000"/>
        </a:lnSpc>
        <a:spcBef>
          <a:spcPts val="4500"/>
        </a:spcBef>
        <a:spcAft>
          <a:spcPts val="0"/>
        </a:spcAft>
        <a:buClr>
          <a:srgbClr val="7E2519"/>
        </a:buClr>
        <a:buSzPct val="123000"/>
        <a:buFontTx/>
        <a:buChar char="•"/>
        <a:tabLst/>
        <a:defRPr sz="3200" b="0" i="0" u="none" strike="noStrike" cap="none" spc="0" baseline="0">
          <a:solidFill>
            <a:srgbClr val="393634"/>
          </a:solidFill>
          <a:uFillTx/>
          <a:latin typeface="+mn-lt"/>
          <a:ea typeface="+mn-ea"/>
          <a:cs typeface="+mn-cs"/>
          <a:sym typeface="Calibri"/>
        </a:defRPr>
      </a:lvl5pPr>
      <a:lvl6pPr marL="3454400" marR="0" indent="-406400" algn="l" defTabSz="2438338" rtl="0" latinLnBrk="0">
        <a:lnSpc>
          <a:spcPct val="90000"/>
        </a:lnSpc>
        <a:spcBef>
          <a:spcPts val="4500"/>
        </a:spcBef>
        <a:spcAft>
          <a:spcPts val="0"/>
        </a:spcAft>
        <a:buClr>
          <a:srgbClr val="7E2519"/>
        </a:buClr>
        <a:buSzPct val="123000"/>
        <a:buFontTx/>
        <a:buChar char="•"/>
        <a:tabLst/>
        <a:defRPr sz="3200" b="0" i="0" u="none" strike="noStrike" cap="none" spc="0" baseline="0">
          <a:solidFill>
            <a:srgbClr val="393634"/>
          </a:solidFill>
          <a:uFillTx/>
          <a:latin typeface="+mn-lt"/>
          <a:ea typeface="+mn-ea"/>
          <a:cs typeface="+mn-cs"/>
          <a:sym typeface="Calibri"/>
        </a:defRPr>
      </a:lvl6pPr>
      <a:lvl7pPr marL="4064000" marR="0" indent="-406400" algn="l" defTabSz="2438338" rtl="0" latinLnBrk="0">
        <a:lnSpc>
          <a:spcPct val="90000"/>
        </a:lnSpc>
        <a:spcBef>
          <a:spcPts val="4500"/>
        </a:spcBef>
        <a:spcAft>
          <a:spcPts val="0"/>
        </a:spcAft>
        <a:buClr>
          <a:srgbClr val="7E2519"/>
        </a:buClr>
        <a:buSzPct val="123000"/>
        <a:buFontTx/>
        <a:buChar char="•"/>
        <a:tabLst/>
        <a:defRPr sz="3200" b="0" i="0" u="none" strike="noStrike" cap="none" spc="0" baseline="0">
          <a:solidFill>
            <a:srgbClr val="393634"/>
          </a:solidFill>
          <a:uFillTx/>
          <a:latin typeface="+mn-lt"/>
          <a:ea typeface="+mn-ea"/>
          <a:cs typeface="+mn-cs"/>
          <a:sym typeface="Calibri"/>
        </a:defRPr>
      </a:lvl7pPr>
      <a:lvl8pPr marL="4673600" marR="0" indent="-406400" algn="l" defTabSz="2438338" rtl="0" latinLnBrk="0">
        <a:lnSpc>
          <a:spcPct val="90000"/>
        </a:lnSpc>
        <a:spcBef>
          <a:spcPts val="4500"/>
        </a:spcBef>
        <a:spcAft>
          <a:spcPts val="0"/>
        </a:spcAft>
        <a:buClr>
          <a:srgbClr val="7E2519"/>
        </a:buClr>
        <a:buSzPct val="123000"/>
        <a:buFontTx/>
        <a:buChar char="•"/>
        <a:tabLst/>
        <a:defRPr sz="3200" b="0" i="0" u="none" strike="noStrike" cap="none" spc="0" baseline="0">
          <a:solidFill>
            <a:srgbClr val="393634"/>
          </a:solidFill>
          <a:uFillTx/>
          <a:latin typeface="+mn-lt"/>
          <a:ea typeface="+mn-ea"/>
          <a:cs typeface="+mn-cs"/>
          <a:sym typeface="Calibri"/>
        </a:defRPr>
      </a:lvl8pPr>
      <a:lvl9pPr marL="5283200" marR="0" indent="-406400" algn="l" defTabSz="2438338" rtl="0" latinLnBrk="0">
        <a:lnSpc>
          <a:spcPct val="90000"/>
        </a:lnSpc>
        <a:spcBef>
          <a:spcPts val="4500"/>
        </a:spcBef>
        <a:spcAft>
          <a:spcPts val="0"/>
        </a:spcAft>
        <a:buClr>
          <a:srgbClr val="7E2519"/>
        </a:buClr>
        <a:buSzPct val="123000"/>
        <a:buFontTx/>
        <a:buChar char="•"/>
        <a:tabLst/>
        <a:defRPr sz="3200" b="0" i="0" u="none" strike="noStrike" cap="none" spc="0" baseline="0">
          <a:solidFill>
            <a:srgbClr val="393634"/>
          </a:solidFill>
          <a:uFillTx/>
          <a:latin typeface="+mn-lt"/>
          <a:ea typeface="+mn-ea"/>
          <a:cs typeface="+mn-cs"/>
          <a:sym typeface="Calibri"/>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hyperlink" Target="https://ashpublications.org/bloodadvances/article/5/1/301/474884/ASH-ISTH-NHF-WFH-2021-guidelines-on-the-management" TargetMode="Externa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descr="Image"/>
          <p:cNvPicPr>
            <a:picLocks noChangeAspect="1"/>
          </p:cNvPicPr>
          <p:nvPr/>
        </p:nvPicPr>
        <p:blipFill rotWithShape="1">
          <a:blip r:embed="rId2">
            <a:extLst>
              <a:ext uri="{28A0092B-C50C-407E-A947-70E740481C1C}">
                <a14:useLocalDpi xmlns:a14="http://schemas.microsoft.com/office/drawing/2010/main"/>
              </a:ext>
            </a:extLst>
          </a:blip>
          <a:srcRect b="30881"/>
          <a:stretch/>
        </p:blipFill>
        <p:spPr>
          <a:xfrm>
            <a:off x="9367332" y="1318521"/>
            <a:ext cx="10914422" cy="12397479"/>
          </a:xfrm>
          <a:prstGeom prst="rect">
            <a:avLst/>
          </a:prstGeom>
          <a:ln w="12700">
            <a:miter lim="400000"/>
          </a:ln>
        </p:spPr>
      </p:pic>
      <p:sp>
        <p:nvSpPr>
          <p:cNvPr id="157" name="Module 3"/>
          <p:cNvSpPr txBox="1"/>
          <p:nvPr/>
        </p:nvSpPr>
        <p:spPr>
          <a:xfrm>
            <a:off x="875506" y="3190677"/>
            <a:ext cx="3137001" cy="911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ts val="6100"/>
              </a:lnSpc>
              <a:defRPr sz="6000" b="1" i="0">
                <a:solidFill>
                  <a:srgbClr val="891B10"/>
                </a:solidFill>
              </a:defRPr>
            </a:lvl1pPr>
          </a:lstStyle>
          <a:p>
            <a:r>
              <a:rPr dirty="0"/>
              <a:t>Module 3</a:t>
            </a:r>
          </a:p>
        </p:txBody>
      </p:sp>
      <p:sp>
        <p:nvSpPr>
          <p:cNvPr id="158" name="How to care for a patient with von Willebrand disease?"/>
          <p:cNvSpPr txBox="1"/>
          <p:nvPr/>
        </p:nvSpPr>
        <p:spPr>
          <a:xfrm>
            <a:off x="882254" y="4932603"/>
            <a:ext cx="12612391" cy="3891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825500">
              <a:lnSpc>
                <a:spcPts val="9800"/>
              </a:lnSpc>
              <a:defRPr sz="9600" b="1" i="0">
                <a:solidFill>
                  <a:srgbClr val="252525"/>
                </a:solidFill>
              </a:defRPr>
            </a:lvl1pPr>
          </a:lstStyle>
          <a:p>
            <a:r>
              <a:rPr dirty="0"/>
              <a:t>How to care for a patient with von Willebrand disease?</a:t>
            </a:r>
          </a:p>
        </p:txBody>
      </p:sp>
      <p:sp>
        <p:nvSpPr>
          <p:cNvPr id="159" name="May 2022"/>
          <p:cNvSpPr txBox="1"/>
          <p:nvPr/>
        </p:nvSpPr>
        <p:spPr>
          <a:xfrm>
            <a:off x="917775" y="9933350"/>
            <a:ext cx="1748633" cy="50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800"/>
              </a:spcBef>
              <a:defRPr i="0"/>
            </a:lvl1pPr>
          </a:lstStyle>
          <a:p>
            <a:r>
              <a:rPr dirty="0"/>
              <a:t>May 2022</a:t>
            </a:r>
          </a:p>
        </p:txBody>
      </p:sp>
      <p:sp>
        <p:nvSpPr>
          <p:cNvPr id="160" name="The programme is supported by an independent educational grant from Takeda.…"/>
          <p:cNvSpPr txBox="1"/>
          <p:nvPr/>
        </p:nvSpPr>
        <p:spPr>
          <a:xfrm>
            <a:off x="917775" y="10773800"/>
            <a:ext cx="10821617" cy="1179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825500">
              <a:lnSpc>
                <a:spcPts val="2800"/>
              </a:lnSpc>
              <a:defRPr sz="2600" i="0"/>
            </a:pPr>
            <a:r>
              <a:rPr dirty="0"/>
              <a:t>The programme is supported by an independent educational grant from Takeda.</a:t>
            </a:r>
          </a:p>
          <a:p>
            <a:pPr algn="l" defTabSz="825500">
              <a:lnSpc>
                <a:spcPts val="2800"/>
              </a:lnSpc>
              <a:defRPr sz="2600" i="0"/>
            </a:pPr>
            <a:r>
              <a:rPr dirty="0"/>
              <a:t>The programme is therefore independent; the content is not influenced by the</a:t>
            </a:r>
          </a:p>
          <a:p>
            <a:pPr algn="l" defTabSz="825500">
              <a:lnSpc>
                <a:spcPts val="2800"/>
              </a:lnSpc>
              <a:defRPr sz="2600" i="0"/>
            </a:pPr>
            <a:r>
              <a:rPr dirty="0"/>
              <a:t>supporter and is under the sole responsibility of the experts.</a:t>
            </a:r>
          </a:p>
        </p:txBody>
      </p:sp>
      <p:sp>
        <p:nvSpPr>
          <p:cNvPr id="161" name="VON WILLEBRAND DISEASE"/>
          <p:cNvSpPr txBox="1"/>
          <p:nvPr/>
        </p:nvSpPr>
        <p:spPr>
          <a:xfrm>
            <a:off x="868048" y="2372321"/>
            <a:ext cx="8566027" cy="911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ts val="6100"/>
              </a:lnSpc>
              <a:defRPr sz="6000" i="0">
                <a:solidFill>
                  <a:srgbClr val="252525"/>
                </a:solidFill>
              </a:defRPr>
            </a:pPr>
            <a:r>
              <a:rPr dirty="0"/>
              <a:t>VON WILLEBRAND DISEASE</a:t>
            </a:r>
            <a:r>
              <a:rPr sz="1200" dirty="0">
                <a:solidFill>
                  <a:srgbClr val="000000"/>
                </a:solidFill>
                <a:latin typeface="Times Roman"/>
                <a:ea typeface="Times Roman"/>
                <a:cs typeface="Times Roman"/>
                <a:sym typeface="Times Roman"/>
              </a:rPr>
              <a:t> </a:t>
            </a:r>
          </a:p>
        </p:txBody>
      </p:sp>
      <p:sp>
        <p:nvSpPr>
          <p:cNvPr id="162" name="CME credit available…"/>
          <p:cNvSpPr txBox="1"/>
          <p:nvPr/>
        </p:nvSpPr>
        <p:spPr>
          <a:xfrm>
            <a:off x="18034011" y="10932090"/>
            <a:ext cx="5424488" cy="980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dirty="0"/>
              <a:t>CME credit available</a:t>
            </a:r>
          </a:p>
          <a:p>
            <a:r>
              <a:rPr dirty="0"/>
              <a:t>Visit programme home page on:</a:t>
            </a:r>
          </a:p>
        </p:txBody>
      </p:sp>
      <p:pic>
        <p:nvPicPr>
          <p:cNvPr id="163" name="Image" descr="Image"/>
          <p:cNvPicPr>
            <a:picLocks noChangeAspect="1"/>
          </p:cNvPicPr>
          <p:nvPr/>
        </p:nvPicPr>
        <p:blipFill>
          <a:blip r:embed="rId3"/>
          <a:stretch>
            <a:fillRect/>
          </a:stretch>
        </p:blipFill>
        <p:spPr>
          <a:xfrm>
            <a:off x="20474875" y="12060055"/>
            <a:ext cx="3012175" cy="68181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Rectangle"/>
          <p:cNvSpPr/>
          <p:nvPr/>
        </p:nvSpPr>
        <p:spPr>
          <a:xfrm>
            <a:off x="905046" y="7104281"/>
            <a:ext cx="10928739" cy="4891785"/>
          </a:xfrm>
          <a:prstGeom prst="rect">
            <a:avLst/>
          </a:prstGeom>
          <a:ln w="101600">
            <a:solidFill>
              <a:srgbClr val="CE6660"/>
            </a:solidFill>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39" name="Rectangle"/>
          <p:cNvSpPr/>
          <p:nvPr/>
        </p:nvSpPr>
        <p:spPr>
          <a:xfrm>
            <a:off x="848412" y="2885729"/>
            <a:ext cx="11042007" cy="4572112"/>
          </a:xfrm>
          <a:prstGeom prst="rect">
            <a:avLst/>
          </a:prstGeom>
          <a:solidFill>
            <a:srgbClr val="CD665F"/>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40" name="4"/>
          <p:cNvSpPr txBox="1"/>
          <p:nvPr/>
        </p:nvSpPr>
        <p:spPr>
          <a:xfrm>
            <a:off x="23297354" y="12762150"/>
            <a:ext cx="385384" cy="351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lnSpc>
                <a:spcPct val="90000"/>
              </a:lnSpc>
              <a:defRPr sz="1800" i="0"/>
            </a:lvl1pPr>
          </a:lstStyle>
          <a:p>
            <a:r>
              <a:rPr lang="en-GB" dirty="0"/>
              <a:t>10</a:t>
            </a:r>
            <a:endParaRPr dirty="0"/>
          </a:p>
        </p:txBody>
      </p:sp>
      <p:sp>
        <p:nvSpPr>
          <p:cNvPr id="441" name="Planning dental care…"/>
          <p:cNvSpPr txBox="1"/>
          <p:nvPr/>
        </p:nvSpPr>
        <p:spPr>
          <a:xfrm>
            <a:off x="2607266" y="789073"/>
            <a:ext cx="12814177" cy="1686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ts val="6100"/>
              </a:lnSpc>
              <a:defRPr sz="6000" b="1" i="0">
                <a:solidFill>
                  <a:srgbClr val="891B10"/>
                </a:solidFill>
              </a:defRPr>
            </a:pPr>
            <a:r>
              <a:rPr dirty="0"/>
              <a:t>Planning dental care</a:t>
            </a:r>
          </a:p>
          <a:p>
            <a:pPr algn="l">
              <a:lnSpc>
                <a:spcPts val="6100"/>
              </a:lnSpc>
              <a:defRPr sz="6000" b="1" i="0">
                <a:solidFill>
                  <a:srgbClr val="891B10"/>
                </a:solidFill>
              </a:defRPr>
            </a:pPr>
            <a:r>
              <a:rPr b="0" dirty="0">
                <a:solidFill>
                  <a:srgbClr val="252525"/>
                </a:solidFill>
              </a:rPr>
              <a:t>for a patient with von Willebrand disease</a:t>
            </a:r>
          </a:p>
        </p:txBody>
      </p:sp>
      <p:sp>
        <p:nvSpPr>
          <p:cNvPr id="442" name="VWD, von Willebrand disease 1. Carcao MD, et al. Haemophilia. 2010;16:943-8; 2. Noone D, et al. Haemophilia. 2021;27 issue S2:143; 3. Epping L, et al. PLoS One. 2018;13:e0191291; 4. Doherty D, et al. J Thromb Haemost. 2021;19:701-10; 5. van Galen KP, et "/>
          <p:cNvSpPr txBox="1"/>
          <p:nvPr/>
        </p:nvSpPr>
        <p:spPr>
          <a:xfrm>
            <a:off x="839421" y="12365259"/>
            <a:ext cx="14242343" cy="879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lnSpc>
                <a:spcPct val="90000"/>
              </a:lnSpc>
              <a:defRPr sz="1800" i="0"/>
            </a:pPr>
            <a:r>
              <a:rPr dirty="0"/>
              <a:t>VWD, von Willebrand disease</a:t>
            </a:r>
            <a:br>
              <a:rPr dirty="0"/>
            </a:br>
            <a:r>
              <a:rPr dirty="0"/>
              <a:t>1. Carcao MD, et al. Haemophilia. 2010;16:943-8; 2. Noone D, et al. Haemophilia. 2021;27 issue S2:143; 3. Epping L, et al. PLoS One. 2018;13:e0191291; 4. Doherty D, et al. J Thromb Haemost. 2021;19:701-10; 5. van Galen KP, et al. Cochrane Database Syst Rev. 2019;4:CD011385</a:t>
            </a:r>
          </a:p>
        </p:txBody>
      </p:sp>
      <p:sp>
        <p:nvSpPr>
          <p:cNvPr id="443" name="Managing the risk"/>
          <p:cNvSpPr txBox="1"/>
          <p:nvPr/>
        </p:nvSpPr>
        <p:spPr>
          <a:xfrm>
            <a:off x="1392292" y="7790964"/>
            <a:ext cx="3519190" cy="559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spcBef>
                <a:spcPts val="800"/>
              </a:spcBef>
              <a:defRPr sz="3600" b="1" i="0"/>
            </a:lvl1pPr>
          </a:lstStyle>
          <a:p>
            <a:r>
              <a:rPr dirty="0"/>
              <a:t>Managing the risk</a:t>
            </a:r>
          </a:p>
        </p:txBody>
      </p:sp>
      <p:sp>
        <p:nvSpPr>
          <p:cNvPr id="444" name="Gum bleeding is common but often ignored in patients with VWD.1-3…"/>
          <p:cNvSpPr txBox="1"/>
          <p:nvPr/>
        </p:nvSpPr>
        <p:spPr>
          <a:xfrm>
            <a:off x="1332193" y="4125683"/>
            <a:ext cx="10074446" cy="3117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sz="2900" i="0">
                <a:solidFill>
                  <a:srgbClr val="FFFFFF"/>
                </a:solidFill>
              </a:defRPr>
            </a:pPr>
            <a:r>
              <a:rPr dirty="0"/>
              <a:t>Gum bleeding is common but often ignored in patients with VWD.</a:t>
            </a:r>
            <a:r>
              <a:rPr baseline="31999" dirty="0"/>
              <a:t>1-3</a:t>
            </a:r>
            <a:r>
              <a:rPr dirty="0"/>
              <a:t> </a:t>
            </a:r>
          </a:p>
          <a:p>
            <a:pPr algn="l">
              <a:lnSpc>
                <a:spcPct val="90000"/>
              </a:lnSpc>
              <a:spcBef>
                <a:spcPts val="800"/>
              </a:spcBef>
              <a:defRPr sz="2900" i="0">
                <a:solidFill>
                  <a:srgbClr val="FFFFFF"/>
                </a:solidFill>
              </a:defRPr>
            </a:pPr>
            <a:r>
              <a:rPr dirty="0"/>
              <a:t>Healthcare providers and patients mistakenly think gum bleeding is acceptable or inevitable and caused by the VWD itself from brushing too hard. Untreated, this leads to periodontal disease and tooth loss over time.</a:t>
            </a:r>
          </a:p>
        </p:txBody>
      </p:sp>
      <p:sp>
        <p:nvSpPr>
          <p:cNvPr id="445" name="Educate patients on how to care for their gums…"/>
          <p:cNvSpPr txBox="1"/>
          <p:nvPr/>
        </p:nvSpPr>
        <p:spPr>
          <a:xfrm>
            <a:off x="1785992" y="8490236"/>
            <a:ext cx="9111327" cy="1790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spcBef>
                <a:spcPts val="800"/>
              </a:spcBef>
              <a:defRPr sz="2900" i="0"/>
            </a:pPr>
            <a:r>
              <a:rPr dirty="0"/>
              <a:t>Educate patients on how to care for their gums </a:t>
            </a:r>
          </a:p>
          <a:p>
            <a:pPr algn="l">
              <a:lnSpc>
                <a:spcPct val="90000"/>
              </a:lnSpc>
              <a:spcBef>
                <a:spcPts val="800"/>
              </a:spcBef>
              <a:defRPr sz="2900" i="0"/>
            </a:pPr>
            <a:r>
              <a:rPr dirty="0"/>
              <a:t>Give patients permission to brush in the presence of bleeding to ensure the plaque biofilm is removed thoroughly to reduce local inflammation</a:t>
            </a:r>
          </a:p>
        </p:txBody>
      </p:sp>
      <p:pic>
        <p:nvPicPr>
          <p:cNvPr id="446" name="Image" descr="Image"/>
          <p:cNvPicPr>
            <a:picLocks noChangeAspect="1"/>
          </p:cNvPicPr>
          <p:nvPr/>
        </p:nvPicPr>
        <p:blipFill>
          <a:blip r:embed="rId2"/>
          <a:stretch>
            <a:fillRect/>
          </a:stretch>
        </p:blipFill>
        <p:spPr>
          <a:xfrm>
            <a:off x="100837" y="455124"/>
            <a:ext cx="2460246" cy="2354458"/>
          </a:xfrm>
          <a:prstGeom prst="rect">
            <a:avLst/>
          </a:prstGeom>
          <a:ln w="12700">
            <a:miter lim="400000"/>
          </a:ln>
        </p:spPr>
      </p:pic>
      <p:sp>
        <p:nvSpPr>
          <p:cNvPr id="447" name="Dental Care"/>
          <p:cNvSpPr txBox="1"/>
          <p:nvPr/>
        </p:nvSpPr>
        <p:spPr>
          <a:xfrm>
            <a:off x="1353137" y="3356000"/>
            <a:ext cx="7848737" cy="559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90000"/>
              </a:lnSpc>
              <a:spcBef>
                <a:spcPts val="800"/>
              </a:spcBef>
              <a:defRPr sz="3600" b="1" i="0">
                <a:solidFill>
                  <a:srgbClr val="FFFFFD"/>
                </a:solidFill>
              </a:defRPr>
            </a:lvl1pPr>
          </a:lstStyle>
          <a:p>
            <a:r>
              <a:rPr dirty="0"/>
              <a:t>Dental Care</a:t>
            </a:r>
          </a:p>
        </p:txBody>
      </p:sp>
      <p:sp>
        <p:nvSpPr>
          <p:cNvPr id="448" name="Rectangle"/>
          <p:cNvSpPr/>
          <p:nvPr/>
        </p:nvSpPr>
        <p:spPr>
          <a:xfrm>
            <a:off x="12538246" y="7104281"/>
            <a:ext cx="10928739" cy="4891785"/>
          </a:xfrm>
          <a:prstGeom prst="rect">
            <a:avLst/>
          </a:prstGeom>
          <a:ln w="101600">
            <a:solidFill>
              <a:srgbClr val="CE6660"/>
            </a:solidFill>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49" name="Rectangle"/>
          <p:cNvSpPr/>
          <p:nvPr/>
        </p:nvSpPr>
        <p:spPr>
          <a:xfrm>
            <a:off x="12481612" y="2885729"/>
            <a:ext cx="11042008" cy="4572112"/>
          </a:xfrm>
          <a:prstGeom prst="rect">
            <a:avLst/>
          </a:prstGeom>
          <a:solidFill>
            <a:srgbClr val="CD665F"/>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50" name="Managing the risk"/>
          <p:cNvSpPr txBox="1"/>
          <p:nvPr/>
        </p:nvSpPr>
        <p:spPr>
          <a:xfrm>
            <a:off x="13025491" y="7790964"/>
            <a:ext cx="3519191" cy="559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spcBef>
                <a:spcPts val="800"/>
              </a:spcBef>
              <a:defRPr sz="3600" b="1" i="0"/>
            </a:lvl1pPr>
          </a:lstStyle>
          <a:p>
            <a:r>
              <a:rPr dirty="0"/>
              <a:t>Managing the risk</a:t>
            </a:r>
          </a:p>
        </p:txBody>
      </p:sp>
      <p:sp>
        <p:nvSpPr>
          <p:cNvPr id="451" name="Dental cleaning, fillings, sealants and dental injections are usually not high-risk procedures.…"/>
          <p:cNvSpPr txBox="1"/>
          <p:nvPr/>
        </p:nvSpPr>
        <p:spPr>
          <a:xfrm>
            <a:off x="12965393" y="4125683"/>
            <a:ext cx="10324439" cy="1382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spcBef>
                <a:spcPts val="800"/>
              </a:spcBef>
              <a:defRPr sz="2900" i="0">
                <a:solidFill>
                  <a:srgbClr val="FFFFFF"/>
                </a:solidFill>
              </a:defRPr>
            </a:pPr>
            <a:r>
              <a:rPr dirty="0"/>
              <a:t>Dental cleaning, fillings, sealants and dental injections are usually not high-risk procedures.</a:t>
            </a:r>
          </a:p>
          <a:p>
            <a:pPr algn="l">
              <a:lnSpc>
                <a:spcPct val="90000"/>
              </a:lnSpc>
              <a:spcBef>
                <a:spcPts val="800"/>
              </a:spcBef>
              <a:defRPr sz="2900" i="0">
                <a:solidFill>
                  <a:srgbClr val="FFFFFF"/>
                </a:solidFill>
              </a:defRPr>
            </a:pPr>
            <a:r>
              <a:rPr dirty="0"/>
              <a:t>Higher-risk procedures include gum surgery or dental extractions.</a:t>
            </a:r>
          </a:p>
        </p:txBody>
      </p:sp>
      <p:sp>
        <p:nvSpPr>
          <p:cNvPr id="452" name="Dental cleaning can usually be carried out under anti-fibrinolytic cover alone4,5…"/>
          <p:cNvSpPr txBox="1"/>
          <p:nvPr/>
        </p:nvSpPr>
        <p:spPr>
          <a:xfrm>
            <a:off x="13419191" y="8490236"/>
            <a:ext cx="9620340" cy="3117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spcBef>
                <a:spcPts val="800"/>
              </a:spcBef>
              <a:defRPr sz="2900" i="0"/>
            </a:pPr>
            <a:r>
              <a:rPr dirty="0"/>
              <a:t>Dental cleaning can usually be carried out under anti-fibrinolytic cover alone</a:t>
            </a:r>
            <a:r>
              <a:rPr baseline="31999" dirty="0"/>
              <a:t>4,5</a:t>
            </a:r>
          </a:p>
          <a:p>
            <a:pPr algn="l">
              <a:lnSpc>
                <a:spcPct val="90000"/>
              </a:lnSpc>
              <a:spcBef>
                <a:spcPts val="800"/>
              </a:spcBef>
              <a:defRPr sz="2900" i="0"/>
            </a:pPr>
            <a:r>
              <a:rPr dirty="0"/>
              <a:t>Dental procedures require upfront risk assessment and careful planning</a:t>
            </a:r>
          </a:p>
          <a:p>
            <a:pPr algn="l">
              <a:lnSpc>
                <a:spcPct val="90000"/>
              </a:lnSpc>
              <a:spcBef>
                <a:spcPts val="800"/>
              </a:spcBef>
              <a:defRPr sz="2900" i="0"/>
            </a:pPr>
            <a:r>
              <a:rPr dirty="0"/>
              <a:t>Higher-risk procedures require a dentist applied local measures, systemic antifibrinolytic therapy and/or replacement therapy plus careful post-operative instructions</a:t>
            </a:r>
          </a:p>
        </p:txBody>
      </p:sp>
      <p:sp>
        <p:nvSpPr>
          <p:cNvPr id="453" name="Dental procedures"/>
          <p:cNvSpPr txBox="1"/>
          <p:nvPr/>
        </p:nvSpPr>
        <p:spPr>
          <a:xfrm>
            <a:off x="12986336" y="3356000"/>
            <a:ext cx="7848738" cy="559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90000"/>
              </a:lnSpc>
              <a:spcBef>
                <a:spcPts val="800"/>
              </a:spcBef>
              <a:defRPr sz="3600" b="1" i="0">
                <a:solidFill>
                  <a:srgbClr val="FFFFFD"/>
                </a:solidFill>
              </a:defRPr>
            </a:lvl1pPr>
          </a:lstStyle>
          <a:p>
            <a:r>
              <a:rPr dirty="0"/>
              <a:t>Dental procedures</a:t>
            </a:r>
          </a:p>
        </p:txBody>
      </p:sp>
      <p:sp>
        <p:nvSpPr>
          <p:cNvPr id="454" name="Circle"/>
          <p:cNvSpPr/>
          <p:nvPr/>
        </p:nvSpPr>
        <p:spPr>
          <a:xfrm>
            <a:off x="1535628" y="8596971"/>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55" name="Circle"/>
          <p:cNvSpPr/>
          <p:nvPr/>
        </p:nvSpPr>
        <p:spPr>
          <a:xfrm>
            <a:off x="1535628" y="9130371"/>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56" name="Circle"/>
          <p:cNvSpPr/>
          <p:nvPr/>
        </p:nvSpPr>
        <p:spPr>
          <a:xfrm>
            <a:off x="13156128" y="8596971"/>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57" name="Circle"/>
          <p:cNvSpPr/>
          <p:nvPr/>
        </p:nvSpPr>
        <p:spPr>
          <a:xfrm>
            <a:off x="13156128" y="9539312"/>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58" name="Circle"/>
          <p:cNvSpPr/>
          <p:nvPr/>
        </p:nvSpPr>
        <p:spPr>
          <a:xfrm>
            <a:off x="13156128" y="10445971"/>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4"/>
          <p:cNvSpPr txBox="1"/>
          <p:nvPr/>
        </p:nvSpPr>
        <p:spPr>
          <a:xfrm>
            <a:off x="23297354" y="12762150"/>
            <a:ext cx="385384" cy="351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lnSpc>
                <a:spcPct val="90000"/>
              </a:lnSpc>
              <a:defRPr sz="1800" i="0"/>
            </a:lvl1pPr>
          </a:lstStyle>
          <a:p>
            <a:r>
              <a:rPr lang="en-GB" dirty="0"/>
              <a:t>11</a:t>
            </a:r>
            <a:endParaRPr dirty="0"/>
          </a:p>
        </p:txBody>
      </p:sp>
      <p:sp>
        <p:nvSpPr>
          <p:cNvPr id="461" name="Before higher-risk dental procedures, patients should:"/>
          <p:cNvSpPr txBox="1"/>
          <p:nvPr/>
        </p:nvSpPr>
        <p:spPr>
          <a:xfrm>
            <a:off x="4121641" y="7472448"/>
            <a:ext cx="9178330" cy="1063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90000"/>
              </a:lnSpc>
              <a:spcBef>
                <a:spcPts val="800"/>
              </a:spcBef>
              <a:defRPr b="1" i="0">
                <a:solidFill>
                  <a:srgbClr val="69ACBB"/>
                </a:solidFill>
              </a:defRPr>
            </a:pPr>
            <a:r>
              <a:rPr dirty="0">
                <a:solidFill>
                  <a:srgbClr val="4894A4"/>
                </a:solidFill>
              </a:rPr>
              <a:t>Before</a:t>
            </a:r>
            <a:r>
              <a:rPr dirty="0"/>
              <a:t> </a:t>
            </a:r>
            <a:r>
              <a:rPr dirty="0">
                <a:solidFill>
                  <a:srgbClr val="891B10"/>
                </a:solidFill>
              </a:rPr>
              <a:t>higher-risk dental procedures</a:t>
            </a:r>
            <a:r>
              <a:rPr dirty="0">
                <a:solidFill>
                  <a:srgbClr val="4894A4"/>
                </a:solidFill>
              </a:rPr>
              <a:t>, patients should:</a:t>
            </a:r>
          </a:p>
        </p:txBody>
      </p:sp>
      <p:sp>
        <p:nvSpPr>
          <p:cNvPr id="462" name="Time the dental appointment to gain optimal protection from the systemic haemostatic measures and plan procedures at the beginning of the week, so any post-procedural bleeding occurs during weekdays, not on the weekend…"/>
          <p:cNvSpPr txBox="1"/>
          <p:nvPr/>
        </p:nvSpPr>
        <p:spPr>
          <a:xfrm>
            <a:off x="4576918" y="8080505"/>
            <a:ext cx="17346366" cy="4632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spcBef>
                <a:spcPts val="800"/>
              </a:spcBef>
              <a:defRPr sz="2800" i="0"/>
            </a:pPr>
            <a:r>
              <a:rPr b="1" dirty="0">
                <a:solidFill>
                  <a:srgbClr val="4894A4"/>
                </a:solidFill>
              </a:rPr>
              <a:t>Time</a:t>
            </a:r>
            <a:r>
              <a:rPr dirty="0"/>
              <a:t> the dental appointment to gain optimal protection from the systemic haemostatic measures and </a:t>
            </a:r>
            <a:r>
              <a:rPr b="1" dirty="0">
                <a:solidFill>
                  <a:srgbClr val="4894A4"/>
                </a:solidFill>
              </a:rPr>
              <a:t>plan</a:t>
            </a:r>
            <a:r>
              <a:rPr dirty="0"/>
              <a:t> procedures at the beginning of the week, so any post-procedural bleeding occurs during weekdays, not on the weekend</a:t>
            </a:r>
          </a:p>
          <a:p>
            <a:pPr algn="l">
              <a:lnSpc>
                <a:spcPct val="90000"/>
              </a:lnSpc>
              <a:spcBef>
                <a:spcPts val="800"/>
              </a:spcBef>
              <a:defRPr sz="2800" i="0"/>
            </a:pPr>
            <a:r>
              <a:rPr b="1" dirty="0">
                <a:solidFill>
                  <a:srgbClr val="4894A4"/>
                </a:solidFill>
              </a:rPr>
              <a:t>Thoroughly clean the teeth</a:t>
            </a:r>
            <a:r>
              <a:rPr dirty="0"/>
              <a:t> during the week before, to remove plaque and reduce local inflammation that may increase bleeding from the wound</a:t>
            </a:r>
          </a:p>
          <a:p>
            <a:pPr algn="l">
              <a:lnSpc>
                <a:spcPct val="90000"/>
              </a:lnSpc>
              <a:spcBef>
                <a:spcPts val="800"/>
              </a:spcBef>
              <a:defRPr sz="2800" i="0"/>
            </a:pPr>
            <a:r>
              <a:rPr dirty="0"/>
              <a:t>Shop for </a:t>
            </a:r>
            <a:r>
              <a:rPr b="1" dirty="0">
                <a:solidFill>
                  <a:srgbClr val="4894A4"/>
                </a:solidFill>
              </a:rPr>
              <a:t>soft foods</a:t>
            </a:r>
            <a:r>
              <a:rPr dirty="0"/>
              <a:t> to prevent traumatising the wound and causing a rebleed</a:t>
            </a:r>
          </a:p>
          <a:p>
            <a:pPr algn="l">
              <a:lnSpc>
                <a:spcPct val="90000"/>
              </a:lnSpc>
              <a:spcBef>
                <a:spcPts val="800"/>
              </a:spcBef>
              <a:defRPr sz="2800" i="0"/>
            </a:pPr>
            <a:r>
              <a:rPr dirty="0"/>
              <a:t>Prepare to </a:t>
            </a:r>
            <a:r>
              <a:rPr b="1" dirty="0">
                <a:solidFill>
                  <a:srgbClr val="4894A4"/>
                </a:solidFill>
              </a:rPr>
              <a:t>not smoke</a:t>
            </a:r>
            <a:r>
              <a:rPr dirty="0"/>
              <a:t> post-operatively; nicotine replacement patches may be of help</a:t>
            </a:r>
          </a:p>
          <a:p>
            <a:pPr algn="l">
              <a:lnSpc>
                <a:spcPct val="90000"/>
              </a:lnSpc>
              <a:spcBef>
                <a:spcPts val="800"/>
              </a:spcBef>
              <a:defRPr sz="2800" i="0"/>
            </a:pPr>
            <a:r>
              <a:rPr dirty="0"/>
              <a:t>Start </a:t>
            </a:r>
            <a:r>
              <a:rPr b="1" dirty="0">
                <a:solidFill>
                  <a:srgbClr val="4894A4"/>
                </a:solidFill>
              </a:rPr>
              <a:t>oral antifibrinolytics</a:t>
            </a:r>
            <a:r>
              <a:rPr dirty="0"/>
              <a:t> the evening before or the morning of the procedure (if applicable)</a:t>
            </a:r>
          </a:p>
          <a:p>
            <a:pPr algn="l">
              <a:lnSpc>
                <a:spcPct val="90000"/>
              </a:lnSpc>
              <a:spcBef>
                <a:spcPts val="800"/>
              </a:spcBef>
              <a:defRPr sz="2800" i="0"/>
            </a:pPr>
            <a:r>
              <a:rPr b="1" dirty="0">
                <a:solidFill>
                  <a:srgbClr val="4894A4"/>
                </a:solidFill>
              </a:rPr>
              <a:t>Do not leave the dental clinic until haemostasis has been gained</a:t>
            </a:r>
            <a:r>
              <a:rPr dirty="0"/>
              <a:t> using local measures, including biting on s-gauze pack for at least 20-30 minutes </a:t>
            </a:r>
          </a:p>
        </p:txBody>
      </p:sp>
      <p:sp>
        <p:nvSpPr>
          <p:cNvPr id="463" name="NSAID, non-steroidal anti-inflammatory drug…"/>
          <p:cNvSpPr txBox="1"/>
          <p:nvPr/>
        </p:nvSpPr>
        <p:spPr>
          <a:xfrm>
            <a:off x="877521" y="12499227"/>
            <a:ext cx="14468760" cy="611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lnSpc>
                <a:spcPct val="90000"/>
              </a:lnSpc>
              <a:defRPr sz="1800" i="0"/>
            </a:pPr>
            <a:r>
              <a:rPr dirty="0"/>
              <a:t>NSAID, non-steroidal anti-inflammatory drug</a:t>
            </a:r>
          </a:p>
          <a:p>
            <a:pPr algn="l" defTabSz="825500">
              <a:lnSpc>
                <a:spcPct val="90000"/>
              </a:lnSpc>
              <a:defRPr sz="1800" i="0"/>
            </a:pPr>
            <a:r>
              <a:rPr dirty="0"/>
              <a:t>This slide is based on the clinical experience of the authors.</a:t>
            </a:r>
          </a:p>
        </p:txBody>
      </p:sp>
      <p:sp>
        <p:nvSpPr>
          <p:cNvPr id="464" name="Planning care for a patient with von Willebrand disease:…"/>
          <p:cNvSpPr txBox="1"/>
          <p:nvPr/>
        </p:nvSpPr>
        <p:spPr>
          <a:xfrm>
            <a:off x="814882" y="789073"/>
            <a:ext cx="17346366" cy="1686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ts val="6100"/>
              </a:lnSpc>
              <a:defRPr sz="6000" i="0"/>
            </a:pPr>
            <a:r>
              <a:rPr dirty="0"/>
              <a:t>Planning care for a patient with von Willebrand disease:</a:t>
            </a:r>
          </a:p>
          <a:p>
            <a:pPr algn="l">
              <a:lnSpc>
                <a:spcPts val="6100"/>
              </a:lnSpc>
              <a:defRPr sz="6000" b="1" i="0">
                <a:solidFill>
                  <a:srgbClr val="891B10"/>
                </a:solidFill>
              </a:defRPr>
            </a:pPr>
            <a:r>
              <a:rPr dirty="0"/>
              <a:t>the role of the patient</a:t>
            </a:r>
          </a:p>
        </p:txBody>
      </p:sp>
      <p:sp>
        <p:nvSpPr>
          <p:cNvPr id="465" name="Before surgery, patients should:"/>
          <p:cNvSpPr txBox="1"/>
          <p:nvPr/>
        </p:nvSpPr>
        <p:spPr>
          <a:xfrm>
            <a:off x="4121641" y="3305935"/>
            <a:ext cx="5458024" cy="507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90000"/>
              </a:lnSpc>
              <a:spcBef>
                <a:spcPts val="800"/>
              </a:spcBef>
              <a:defRPr b="1" i="0">
                <a:solidFill>
                  <a:srgbClr val="6AADBB"/>
                </a:solidFill>
              </a:defRPr>
            </a:pPr>
            <a:r>
              <a:rPr dirty="0">
                <a:solidFill>
                  <a:srgbClr val="4894A4"/>
                </a:solidFill>
              </a:rPr>
              <a:t>Before</a:t>
            </a:r>
            <a:r>
              <a:rPr dirty="0"/>
              <a:t> </a:t>
            </a:r>
            <a:r>
              <a:rPr dirty="0">
                <a:solidFill>
                  <a:srgbClr val="891B10"/>
                </a:solidFill>
              </a:rPr>
              <a:t>surgery</a:t>
            </a:r>
            <a:r>
              <a:rPr dirty="0">
                <a:solidFill>
                  <a:srgbClr val="4894A4"/>
                </a:solidFill>
              </a:rPr>
              <a:t>, patients should:</a:t>
            </a:r>
          </a:p>
        </p:txBody>
      </p:sp>
      <p:sp>
        <p:nvSpPr>
          <p:cNvPr id="466" name="Know and be able to summarise their type of von Willebrand disease, bleeding history and prior treatments…"/>
          <p:cNvSpPr txBox="1"/>
          <p:nvPr/>
        </p:nvSpPr>
        <p:spPr>
          <a:xfrm>
            <a:off x="4653902" y="3860445"/>
            <a:ext cx="18456245" cy="29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sz="2800" i="0"/>
            </a:pPr>
            <a:r>
              <a:rPr b="1" dirty="0">
                <a:solidFill>
                  <a:srgbClr val="4894A4"/>
                </a:solidFill>
              </a:rPr>
              <a:t>Know and be able to summarise</a:t>
            </a:r>
            <a:r>
              <a:rPr b="1" dirty="0"/>
              <a:t> </a:t>
            </a:r>
            <a:r>
              <a:rPr dirty="0"/>
              <a:t>their type of von Willebrand disease, bleeding history and prior treatments </a:t>
            </a:r>
          </a:p>
          <a:p>
            <a:pPr algn="l">
              <a:lnSpc>
                <a:spcPct val="90000"/>
              </a:lnSpc>
              <a:spcBef>
                <a:spcPts val="800"/>
              </a:spcBef>
              <a:defRPr sz="2800" i="0"/>
            </a:pPr>
            <a:r>
              <a:rPr dirty="0"/>
              <a:t>Be aware of any </a:t>
            </a:r>
            <a:r>
              <a:rPr b="1" dirty="0">
                <a:solidFill>
                  <a:srgbClr val="4894A4"/>
                </a:solidFill>
              </a:rPr>
              <a:t>pre-operative preparation</a:t>
            </a:r>
            <a:r>
              <a:rPr b="1" dirty="0"/>
              <a:t> </a:t>
            </a:r>
            <a:r>
              <a:rPr dirty="0"/>
              <a:t>(e.g., starting oral anti-fibrinolytic therapy)</a:t>
            </a:r>
          </a:p>
          <a:p>
            <a:pPr algn="l">
              <a:lnSpc>
                <a:spcPct val="90000"/>
              </a:lnSpc>
              <a:spcBef>
                <a:spcPts val="800"/>
              </a:spcBef>
              <a:defRPr sz="2800" i="0"/>
            </a:pPr>
            <a:r>
              <a:rPr dirty="0"/>
              <a:t>Optimise their </a:t>
            </a:r>
            <a:r>
              <a:rPr b="1" dirty="0">
                <a:solidFill>
                  <a:srgbClr val="4894A4"/>
                </a:solidFill>
              </a:rPr>
              <a:t>nutritional and iron status</a:t>
            </a:r>
          </a:p>
          <a:p>
            <a:pPr algn="l">
              <a:lnSpc>
                <a:spcPct val="90000"/>
              </a:lnSpc>
              <a:spcBef>
                <a:spcPts val="800"/>
              </a:spcBef>
              <a:defRPr sz="2800" b="1" i="0">
                <a:solidFill>
                  <a:srgbClr val="4894A4"/>
                </a:solidFill>
              </a:defRPr>
            </a:pPr>
            <a:r>
              <a:rPr dirty="0"/>
              <a:t>Understand the procedure and the bleeding risk</a:t>
            </a:r>
          </a:p>
          <a:p>
            <a:pPr algn="l">
              <a:lnSpc>
                <a:spcPct val="90000"/>
              </a:lnSpc>
              <a:spcBef>
                <a:spcPts val="800"/>
              </a:spcBef>
              <a:defRPr sz="2800" i="0"/>
            </a:pPr>
            <a:r>
              <a:rPr dirty="0"/>
              <a:t>Be aware of their </a:t>
            </a:r>
            <a:r>
              <a:rPr b="1" dirty="0">
                <a:solidFill>
                  <a:srgbClr val="4894A4"/>
                </a:solidFill>
              </a:rPr>
              <a:t>options for pain relief</a:t>
            </a:r>
          </a:p>
          <a:p>
            <a:pPr lvl="1" algn="l">
              <a:lnSpc>
                <a:spcPct val="90000"/>
              </a:lnSpc>
              <a:spcBef>
                <a:spcPts val="800"/>
              </a:spcBef>
              <a:defRPr sz="2800" i="0"/>
            </a:pPr>
            <a:r>
              <a:rPr dirty="0"/>
              <a:t>Note NSAIDs are relatively contraindicated</a:t>
            </a:r>
          </a:p>
        </p:txBody>
      </p:sp>
      <p:sp>
        <p:nvSpPr>
          <p:cNvPr id="467" name="Circle"/>
          <p:cNvSpPr/>
          <p:nvPr/>
        </p:nvSpPr>
        <p:spPr>
          <a:xfrm>
            <a:off x="4791061" y="6504477"/>
            <a:ext cx="135825" cy="135824"/>
          </a:xfrm>
          <a:prstGeom prst="ellipse">
            <a:avLst/>
          </a:prstGeom>
          <a:solidFill>
            <a:srgbClr val="6BADBB"/>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pic>
        <p:nvPicPr>
          <p:cNvPr id="468" name="Image" descr="Image"/>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0897" y="7657307"/>
            <a:ext cx="3047213" cy="4493127"/>
          </a:xfrm>
          <a:prstGeom prst="rect">
            <a:avLst/>
          </a:prstGeom>
          <a:ln w="12700">
            <a:miter lim="400000"/>
          </a:ln>
        </p:spPr>
      </p:pic>
      <p:pic>
        <p:nvPicPr>
          <p:cNvPr id="469" name="Image" descr="Im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8326" y="2675783"/>
            <a:ext cx="2709270" cy="4632732"/>
          </a:xfrm>
          <a:prstGeom prst="rect">
            <a:avLst/>
          </a:prstGeom>
          <a:ln w="12700">
            <a:miter lim="400000"/>
          </a:ln>
        </p:spPr>
      </p:pic>
      <p:sp>
        <p:nvSpPr>
          <p:cNvPr id="470" name="Circle"/>
          <p:cNvSpPr/>
          <p:nvPr/>
        </p:nvSpPr>
        <p:spPr>
          <a:xfrm>
            <a:off x="4283061" y="3977177"/>
            <a:ext cx="173925" cy="173925"/>
          </a:xfrm>
          <a:prstGeom prst="ellipse">
            <a:avLst/>
          </a:prstGeom>
          <a:solidFill>
            <a:srgbClr val="6BADBB"/>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71" name="Circle"/>
          <p:cNvSpPr/>
          <p:nvPr/>
        </p:nvSpPr>
        <p:spPr>
          <a:xfrm>
            <a:off x="4283061" y="4467536"/>
            <a:ext cx="173925" cy="173924"/>
          </a:xfrm>
          <a:prstGeom prst="ellipse">
            <a:avLst/>
          </a:prstGeom>
          <a:solidFill>
            <a:srgbClr val="6BADBB"/>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72" name="Circle"/>
          <p:cNvSpPr/>
          <p:nvPr/>
        </p:nvSpPr>
        <p:spPr>
          <a:xfrm>
            <a:off x="4283061" y="4957895"/>
            <a:ext cx="173925" cy="173924"/>
          </a:xfrm>
          <a:prstGeom prst="ellipse">
            <a:avLst/>
          </a:prstGeom>
          <a:solidFill>
            <a:srgbClr val="6BADBB"/>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73" name="Circle"/>
          <p:cNvSpPr/>
          <p:nvPr/>
        </p:nvSpPr>
        <p:spPr>
          <a:xfrm>
            <a:off x="4283061" y="5448254"/>
            <a:ext cx="173925" cy="173924"/>
          </a:xfrm>
          <a:prstGeom prst="ellipse">
            <a:avLst/>
          </a:prstGeom>
          <a:solidFill>
            <a:srgbClr val="6BADBB"/>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74" name="Circle"/>
          <p:cNvSpPr/>
          <p:nvPr/>
        </p:nvSpPr>
        <p:spPr>
          <a:xfrm>
            <a:off x="4283061" y="5938613"/>
            <a:ext cx="173925" cy="173924"/>
          </a:xfrm>
          <a:prstGeom prst="ellipse">
            <a:avLst/>
          </a:prstGeom>
          <a:solidFill>
            <a:srgbClr val="6BADBB"/>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75" name="Circle"/>
          <p:cNvSpPr/>
          <p:nvPr/>
        </p:nvSpPr>
        <p:spPr>
          <a:xfrm>
            <a:off x="4283061" y="8186513"/>
            <a:ext cx="173925" cy="173924"/>
          </a:xfrm>
          <a:prstGeom prst="ellipse">
            <a:avLst/>
          </a:prstGeom>
          <a:solidFill>
            <a:srgbClr val="6BADBB"/>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76" name="Circle"/>
          <p:cNvSpPr/>
          <p:nvPr/>
        </p:nvSpPr>
        <p:spPr>
          <a:xfrm>
            <a:off x="4283061" y="9101442"/>
            <a:ext cx="173925" cy="173924"/>
          </a:xfrm>
          <a:prstGeom prst="ellipse">
            <a:avLst/>
          </a:prstGeom>
          <a:solidFill>
            <a:srgbClr val="6BADBB"/>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77" name="Circle"/>
          <p:cNvSpPr/>
          <p:nvPr/>
        </p:nvSpPr>
        <p:spPr>
          <a:xfrm>
            <a:off x="4283061" y="9993214"/>
            <a:ext cx="173925" cy="173924"/>
          </a:xfrm>
          <a:prstGeom prst="ellipse">
            <a:avLst/>
          </a:prstGeom>
          <a:solidFill>
            <a:srgbClr val="6BADBB"/>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78" name="Circle"/>
          <p:cNvSpPr/>
          <p:nvPr/>
        </p:nvSpPr>
        <p:spPr>
          <a:xfrm>
            <a:off x="4283061" y="10485212"/>
            <a:ext cx="173925" cy="173925"/>
          </a:xfrm>
          <a:prstGeom prst="ellipse">
            <a:avLst/>
          </a:prstGeom>
          <a:solidFill>
            <a:srgbClr val="6BADBB"/>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79" name="Circle"/>
          <p:cNvSpPr/>
          <p:nvPr/>
        </p:nvSpPr>
        <p:spPr>
          <a:xfrm>
            <a:off x="4283061" y="10988271"/>
            <a:ext cx="173925" cy="173925"/>
          </a:xfrm>
          <a:prstGeom prst="ellipse">
            <a:avLst/>
          </a:prstGeom>
          <a:solidFill>
            <a:srgbClr val="6BADBB"/>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80" name="Circle"/>
          <p:cNvSpPr/>
          <p:nvPr/>
        </p:nvSpPr>
        <p:spPr>
          <a:xfrm>
            <a:off x="4283061" y="11466820"/>
            <a:ext cx="173925" cy="173924"/>
          </a:xfrm>
          <a:prstGeom prst="ellipse">
            <a:avLst/>
          </a:prstGeom>
          <a:solidFill>
            <a:srgbClr val="6BADBB"/>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Image" descr="Image"/>
          <p:cNvPicPr>
            <a:picLocks noChangeAspect="1"/>
          </p:cNvPicPr>
          <p:nvPr/>
        </p:nvPicPr>
        <p:blipFill>
          <a:blip r:embed="rId2"/>
          <a:stretch>
            <a:fillRect/>
          </a:stretch>
        </p:blipFill>
        <p:spPr>
          <a:xfrm>
            <a:off x="692861" y="7664258"/>
            <a:ext cx="2610439" cy="4741712"/>
          </a:xfrm>
          <a:prstGeom prst="rect">
            <a:avLst/>
          </a:prstGeom>
          <a:ln w="12700">
            <a:miter lim="400000"/>
          </a:ln>
        </p:spPr>
      </p:pic>
      <p:pic>
        <p:nvPicPr>
          <p:cNvPr id="483" name="Image" descr="Image"/>
          <p:cNvPicPr>
            <a:picLocks noChangeAspect="1"/>
          </p:cNvPicPr>
          <p:nvPr/>
        </p:nvPicPr>
        <p:blipFill>
          <a:blip r:embed="rId3"/>
          <a:stretch>
            <a:fillRect/>
          </a:stretch>
        </p:blipFill>
        <p:spPr>
          <a:xfrm>
            <a:off x="8550600" y="3031248"/>
            <a:ext cx="6505752" cy="2473579"/>
          </a:xfrm>
          <a:prstGeom prst="rect">
            <a:avLst/>
          </a:prstGeom>
          <a:ln w="12700">
            <a:miter lim="400000"/>
          </a:ln>
        </p:spPr>
      </p:pic>
      <p:pic>
        <p:nvPicPr>
          <p:cNvPr id="484" name="Image" descr="Image"/>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451192" y="3031248"/>
            <a:ext cx="6025652" cy="2473579"/>
          </a:xfrm>
          <a:prstGeom prst="rect">
            <a:avLst/>
          </a:prstGeom>
          <a:ln w="12700">
            <a:miter lim="400000"/>
          </a:ln>
        </p:spPr>
      </p:pic>
      <p:sp>
        <p:nvSpPr>
          <p:cNvPr id="485" name="4"/>
          <p:cNvSpPr txBox="1"/>
          <p:nvPr/>
        </p:nvSpPr>
        <p:spPr>
          <a:xfrm>
            <a:off x="23297354" y="12762150"/>
            <a:ext cx="385384" cy="351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lnSpc>
                <a:spcPct val="90000"/>
              </a:lnSpc>
              <a:defRPr sz="1800" i="0"/>
            </a:lvl1pPr>
          </a:lstStyle>
          <a:p>
            <a:r>
              <a:rPr lang="en-GB" dirty="0"/>
              <a:t>12</a:t>
            </a:r>
            <a:endParaRPr dirty="0"/>
          </a:p>
        </p:txBody>
      </p:sp>
      <p:sp>
        <p:nvSpPr>
          <p:cNvPr id="486" name="Acute care…"/>
          <p:cNvSpPr txBox="1"/>
          <p:nvPr/>
        </p:nvSpPr>
        <p:spPr>
          <a:xfrm>
            <a:off x="814882" y="789073"/>
            <a:ext cx="12814177" cy="1686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ts val="6100"/>
              </a:lnSpc>
              <a:defRPr sz="6000" i="0"/>
            </a:pPr>
            <a:r>
              <a:rPr b="1" dirty="0">
                <a:solidFill>
                  <a:srgbClr val="891B10"/>
                </a:solidFill>
              </a:rPr>
              <a:t>Acute care</a:t>
            </a:r>
            <a:r>
              <a:rPr dirty="0"/>
              <a:t> </a:t>
            </a:r>
          </a:p>
          <a:p>
            <a:pPr algn="l">
              <a:lnSpc>
                <a:spcPts val="6100"/>
              </a:lnSpc>
              <a:defRPr sz="6000" i="0"/>
            </a:pPr>
            <a:r>
              <a:rPr dirty="0"/>
              <a:t>for a patient with von Willebrand disease</a:t>
            </a:r>
          </a:p>
        </p:txBody>
      </p:sp>
      <p:sp>
        <p:nvSpPr>
          <p:cNvPr id="487" name="In case of acute medical situations…"/>
          <p:cNvSpPr txBox="1"/>
          <p:nvPr/>
        </p:nvSpPr>
        <p:spPr>
          <a:xfrm>
            <a:off x="2069321" y="3731785"/>
            <a:ext cx="4451715" cy="10725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90000"/>
              </a:lnSpc>
              <a:spcBef>
                <a:spcPts val="800"/>
              </a:spcBef>
              <a:defRPr sz="3600" b="1" i="0">
                <a:solidFill>
                  <a:srgbClr val="FFFFFF"/>
                </a:solidFill>
              </a:defRPr>
            </a:lvl1pPr>
          </a:lstStyle>
          <a:p>
            <a:r>
              <a:rPr dirty="0"/>
              <a:t>In case of acute medical situations…</a:t>
            </a:r>
          </a:p>
        </p:txBody>
      </p:sp>
      <p:sp>
        <p:nvSpPr>
          <p:cNvPr id="488" name="The role of the patient in acute care"/>
          <p:cNvSpPr txBox="1"/>
          <p:nvPr/>
        </p:nvSpPr>
        <p:spPr>
          <a:xfrm>
            <a:off x="3378122" y="8465466"/>
            <a:ext cx="6878539" cy="559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800"/>
              </a:spcBef>
              <a:defRPr sz="3600" b="1" i="0">
                <a:solidFill>
                  <a:srgbClr val="891B10"/>
                </a:solidFill>
              </a:defRPr>
            </a:lvl1pPr>
          </a:lstStyle>
          <a:p>
            <a:r>
              <a:rPr dirty="0"/>
              <a:t>The role of the patient in acute care</a:t>
            </a:r>
          </a:p>
        </p:txBody>
      </p:sp>
      <p:sp>
        <p:nvSpPr>
          <p:cNvPr id="489" name="Prepare for excessive bleeding and prioritise the bleeding"/>
          <p:cNvSpPr txBox="1"/>
          <p:nvPr/>
        </p:nvSpPr>
        <p:spPr>
          <a:xfrm>
            <a:off x="9050671" y="3442294"/>
            <a:ext cx="4798493" cy="2200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90000"/>
              </a:lnSpc>
              <a:spcBef>
                <a:spcPts val="800"/>
              </a:spcBef>
              <a:defRPr sz="3600" b="1" i="0">
                <a:solidFill>
                  <a:srgbClr val="FFFFFF"/>
                </a:solidFill>
              </a:defRPr>
            </a:lvl1pPr>
          </a:lstStyle>
          <a:p>
            <a:r>
              <a:rPr dirty="0"/>
              <a:t>Prepare for excessive bleeding and prioritise the bleeding</a:t>
            </a:r>
          </a:p>
        </p:txBody>
      </p:sp>
      <p:sp>
        <p:nvSpPr>
          <p:cNvPr id="490" name="Bleeding events or other conditions requiring acute medical care"/>
          <p:cNvSpPr txBox="1"/>
          <p:nvPr/>
        </p:nvSpPr>
        <p:spPr>
          <a:xfrm>
            <a:off x="1408921" y="5795942"/>
            <a:ext cx="4939519" cy="1247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90000"/>
              </a:lnSpc>
              <a:spcBef>
                <a:spcPts val="800"/>
              </a:spcBef>
              <a:defRPr sz="2800"/>
            </a:lvl1pPr>
          </a:lstStyle>
          <a:p>
            <a:r>
              <a:rPr dirty="0"/>
              <a:t>Bleeding events or other conditions requiring acute medical care</a:t>
            </a:r>
          </a:p>
        </p:txBody>
      </p:sp>
      <p:sp>
        <p:nvSpPr>
          <p:cNvPr id="491" name="Ask the patient for the type of von Willebrand disease, bleeding history and treatment of choice…"/>
          <p:cNvSpPr txBox="1"/>
          <p:nvPr/>
        </p:nvSpPr>
        <p:spPr>
          <a:xfrm>
            <a:off x="8546717" y="5825077"/>
            <a:ext cx="5960351" cy="1745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sz="2800"/>
            </a:pPr>
            <a:r>
              <a:rPr dirty="0"/>
              <a:t>Ask the patient for the type of von Willebrand disease, bleeding history and treatment of choice </a:t>
            </a:r>
          </a:p>
          <a:p>
            <a:pPr algn="l">
              <a:lnSpc>
                <a:spcPct val="90000"/>
              </a:lnSpc>
              <a:spcBef>
                <a:spcPts val="800"/>
              </a:spcBef>
              <a:defRPr sz="2800"/>
            </a:pPr>
            <a:r>
              <a:rPr dirty="0"/>
              <a:t>(or check the </a:t>
            </a:r>
            <a:r>
              <a:rPr dirty="0">
                <a:solidFill>
                  <a:schemeClr val="tx1"/>
                </a:solidFill>
                <a:hlinkClick r:id="rId5">
                  <a:extLst>
                    <a:ext uri="{A12FA001-AC4F-418D-AE19-62706E023703}">
                      <ahyp:hlinkClr xmlns:ahyp="http://schemas.microsoft.com/office/drawing/2018/hyperlinkcolor" val="tx"/>
                    </a:ext>
                  </a:extLst>
                </a:hlinkClick>
              </a:rPr>
              <a:t>guidelines</a:t>
            </a:r>
            <a:r>
              <a:rPr dirty="0"/>
              <a:t>)</a:t>
            </a:r>
          </a:p>
        </p:txBody>
      </p:sp>
      <p:sp>
        <p:nvSpPr>
          <p:cNvPr id="492" name="Inform the primary care physician where applicable"/>
          <p:cNvSpPr txBox="1"/>
          <p:nvPr/>
        </p:nvSpPr>
        <p:spPr>
          <a:xfrm>
            <a:off x="16110689" y="5766806"/>
            <a:ext cx="6153311" cy="851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90000"/>
              </a:lnSpc>
              <a:spcBef>
                <a:spcPts val="800"/>
              </a:spcBef>
              <a:defRPr sz="2800"/>
            </a:lvl1pPr>
          </a:lstStyle>
          <a:p>
            <a:r>
              <a:rPr dirty="0"/>
              <a:t>Inform the primary care physician where applicable</a:t>
            </a:r>
          </a:p>
        </p:txBody>
      </p:sp>
      <p:sp>
        <p:nvSpPr>
          <p:cNvPr id="493" name="Make sure:…"/>
          <p:cNvSpPr txBox="1"/>
          <p:nvPr/>
        </p:nvSpPr>
        <p:spPr>
          <a:xfrm>
            <a:off x="3392114" y="9169129"/>
            <a:ext cx="15309871" cy="386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spcBef>
                <a:spcPts val="800"/>
              </a:spcBef>
              <a:defRPr i="0"/>
            </a:pPr>
            <a:r>
              <a:rPr dirty="0"/>
              <a:t>Make sure:</a:t>
            </a:r>
            <a:endParaRPr sz="1200" dirty="0">
              <a:solidFill>
                <a:srgbClr val="000000"/>
              </a:solidFill>
              <a:latin typeface="Times Roman"/>
              <a:ea typeface="Times Roman"/>
              <a:cs typeface="Times Roman"/>
              <a:sym typeface="Times Roman"/>
            </a:endParaRPr>
          </a:p>
          <a:p>
            <a:pPr lvl="1" algn="l">
              <a:lnSpc>
                <a:spcPct val="90000"/>
              </a:lnSpc>
              <a:spcBef>
                <a:spcPts val="800"/>
              </a:spcBef>
              <a:defRPr i="0"/>
            </a:pPr>
            <a:r>
              <a:rPr dirty="0"/>
              <a:t>patients know the local emergency pathway and emergency contact numbers</a:t>
            </a:r>
            <a:endParaRPr sz="1200" dirty="0">
              <a:solidFill>
                <a:srgbClr val="000000"/>
              </a:solidFill>
              <a:latin typeface="Times Roman"/>
              <a:ea typeface="Times Roman"/>
              <a:cs typeface="Times Roman"/>
              <a:sym typeface="Times Roman"/>
            </a:endParaRPr>
          </a:p>
          <a:p>
            <a:pPr lvl="1" algn="l">
              <a:lnSpc>
                <a:spcPct val="90000"/>
              </a:lnSpc>
              <a:spcBef>
                <a:spcPts val="800"/>
              </a:spcBef>
              <a:defRPr i="0"/>
            </a:pPr>
            <a:r>
              <a:rPr dirty="0"/>
              <a:t>any factor replacement patients have at home is always in date </a:t>
            </a:r>
            <a:r>
              <a:rPr i="1" dirty="0"/>
              <a:t>(if applicable)</a:t>
            </a:r>
            <a:endParaRPr sz="1200" dirty="0">
              <a:solidFill>
                <a:srgbClr val="000000"/>
              </a:solidFill>
              <a:latin typeface="Times Roman"/>
              <a:ea typeface="Times Roman"/>
              <a:cs typeface="Times Roman"/>
              <a:sym typeface="Times Roman"/>
            </a:endParaRPr>
          </a:p>
          <a:p>
            <a:pPr lvl="1" algn="l">
              <a:lnSpc>
                <a:spcPct val="90000"/>
              </a:lnSpc>
              <a:spcBef>
                <a:spcPts val="800"/>
              </a:spcBef>
              <a:defRPr i="0"/>
            </a:pPr>
            <a:r>
              <a:rPr dirty="0"/>
              <a:t>when travelling, patients have international insurance and are aware of the nearest haemophilia centres </a:t>
            </a:r>
            <a:r>
              <a:rPr i="1" dirty="0"/>
              <a:t>(for patients with a more severe bleeding phenotype), as well as have a supply of any (emergency) treatment they may need (e.g. tranexamic acid, von Willebrand factor)</a:t>
            </a:r>
            <a:endParaRPr sz="1200" dirty="0">
              <a:solidFill>
                <a:srgbClr val="000000"/>
              </a:solidFill>
              <a:latin typeface="Times Roman"/>
              <a:ea typeface="Times Roman"/>
              <a:cs typeface="Times Roman"/>
              <a:sym typeface="Times Roman"/>
            </a:endParaRPr>
          </a:p>
        </p:txBody>
      </p:sp>
      <p:pic>
        <p:nvPicPr>
          <p:cNvPr id="494" name="Image" descr="Image"/>
          <p:cNvPicPr>
            <a:picLocks noChangeAspect="1"/>
          </p:cNvPicPr>
          <p:nvPr/>
        </p:nvPicPr>
        <p:blipFill>
          <a:blip r:embed="rId6"/>
          <a:stretch>
            <a:fillRect/>
          </a:stretch>
        </p:blipFill>
        <p:spPr>
          <a:xfrm>
            <a:off x="-1621746" y="-1675281"/>
            <a:ext cx="3498969" cy="3498969"/>
          </a:xfrm>
          <a:prstGeom prst="rect">
            <a:avLst/>
          </a:prstGeom>
          <a:ln w="12700">
            <a:miter lim="400000"/>
          </a:ln>
        </p:spPr>
      </p:pic>
      <p:pic>
        <p:nvPicPr>
          <p:cNvPr id="495" name="Image" descr="Image"/>
          <p:cNvPicPr>
            <a:picLocks noChangeAspect="1"/>
          </p:cNvPicPr>
          <p:nvPr/>
        </p:nvPicPr>
        <p:blipFill>
          <a:blip r:embed="rId6"/>
          <a:stretch>
            <a:fillRect/>
          </a:stretch>
        </p:blipFill>
        <p:spPr>
          <a:xfrm rot="16529097">
            <a:off x="7597661" y="323861"/>
            <a:ext cx="1117258" cy="1117257"/>
          </a:xfrm>
          <a:prstGeom prst="rect">
            <a:avLst/>
          </a:prstGeom>
          <a:ln w="12700">
            <a:miter lim="400000"/>
          </a:ln>
        </p:spPr>
      </p:pic>
      <p:pic>
        <p:nvPicPr>
          <p:cNvPr id="496" name="Image" descr="Image"/>
          <p:cNvPicPr>
            <a:picLocks noChangeAspect="1"/>
          </p:cNvPicPr>
          <p:nvPr/>
        </p:nvPicPr>
        <p:blipFill>
          <a:blip r:embed="rId6"/>
          <a:stretch>
            <a:fillRect/>
          </a:stretch>
        </p:blipFill>
        <p:spPr>
          <a:xfrm rot="13985427">
            <a:off x="2452358" y="-420415"/>
            <a:ext cx="1470250" cy="1470249"/>
          </a:xfrm>
          <a:prstGeom prst="rect">
            <a:avLst/>
          </a:prstGeom>
          <a:ln w="12700">
            <a:miter lim="400000"/>
          </a:ln>
        </p:spPr>
      </p:pic>
      <p:pic>
        <p:nvPicPr>
          <p:cNvPr id="497" name="Image" descr="Image"/>
          <p:cNvPicPr>
            <a:picLocks noChangeAspect="1"/>
          </p:cNvPicPr>
          <p:nvPr/>
        </p:nvPicPr>
        <p:blipFill>
          <a:blip r:embed="rId6"/>
          <a:stretch>
            <a:fillRect/>
          </a:stretch>
        </p:blipFill>
        <p:spPr>
          <a:xfrm rot="13985427">
            <a:off x="-398952" y="5414328"/>
            <a:ext cx="2233653" cy="2233653"/>
          </a:xfrm>
          <a:prstGeom prst="rect">
            <a:avLst/>
          </a:prstGeom>
          <a:ln w="12700">
            <a:miter lim="400000"/>
          </a:ln>
        </p:spPr>
      </p:pic>
      <p:pic>
        <p:nvPicPr>
          <p:cNvPr id="498" name="Image" descr="Image"/>
          <p:cNvPicPr>
            <a:picLocks noChangeAspect="1"/>
          </p:cNvPicPr>
          <p:nvPr/>
        </p:nvPicPr>
        <p:blipFill>
          <a:blip r:embed="rId6"/>
          <a:stretch>
            <a:fillRect/>
          </a:stretch>
        </p:blipFill>
        <p:spPr>
          <a:xfrm rot="16529097">
            <a:off x="-430890" y="4185344"/>
            <a:ext cx="1117257" cy="1117258"/>
          </a:xfrm>
          <a:prstGeom prst="rect">
            <a:avLst/>
          </a:prstGeom>
          <a:ln w="12700">
            <a:miter lim="400000"/>
          </a:ln>
        </p:spPr>
      </p:pic>
      <p:pic>
        <p:nvPicPr>
          <p:cNvPr id="499" name="Image" descr="Image"/>
          <p:cNvPicPr>
            <a:picLocks noChangeAspect="1"/>
          </p:cNvPicPr>
          <p:nvPr/>
        </p:nvPicPr>
        <p:blipFill>
          <a:blip r:embed="rId6"/>
          <a:stretch>
            <a:fillRect/>
          </a:stretch>
        </p:blipFill>
        <p:spPr>
          <a:xfrm rot="677086">
            <a:off x="1976067" y="1652664"/>
            <a:ext cx="1470249" cy="1470250"/>
          </a:xfrm>
          <a:prstGeom prst="rect">
            <a:avLst/>
          </a:prstGeom>
          <a:ln w="12700">
            <a:miter lim="400000"/>
          </a:ln>
        </p:spPr>
      </p:pic>
      <p:pic>
        <p:nvPicPr>
          <p:cNvPr id="500" name="Image" descr="Image"/>
          <p:cNvPicPr>
            <a:picLocks noChangeAspect="1"/>
          </p:cNvPicPr>
          <p:nvPr/>
        </p:nvPicPr>
        <p:blipFill>
          <a:blip r:embed="rId6"/>
          <a:stretch>
            <a:fillRect/>
          </a:stretch>
        </p:blipFill>
        <p:spPr>
          <a:xfrm rot="16529097">
            <a:off x="13541210" y="6928801"/>
            <a:ext cx="1117258" cy="1117258"/>
          </a:xfrm>
          <a:prstGeom prst="rect">
            <a:avLst/>
          </a:prstGeom>
          <a:ln w="12700">
            <a:miter lim="400000"/>
          </a:ln>
        </p:spPr>
      </p:pic>
      <p:pic>
        <p:nvPicPr>
          <p:cNvPr id="501" name="Image" descr="Image"/>
          <p:cNvPicPr>
            <a:picLocks noChangeAspect="1"/>
          </p:cNvPicPr>
          <p:nvPr/>
        </p:nvPicPr>
        <p:blipFill>
          <a:blip r:embed="rId3"/>
          <a:stretch>
            <a:fillRect/>
          </a:stretch>
        </p:blipFill>
        <p:spPr>
          <a:xfrm>
            <a:off x="16130006" y="3031248"/>
            <a:ext cx="6505752" cy="2473579"/>
          </a:xfrm>
          <a:prstGeom prst="rect">
            <a:avLst/>
          </a:prstGeom>
          <a:ln w="12700">
            <a:miter lim="400000"/>
          </a:ln>
        </p:spPr>
      </p:pic>
      <p:sp>
        <p:nvSpPr>
          <p:cNvPr id="502" name="If possible, always consult a haematologist"/>
          <p:cNvSpPr txBox="1"/>
          <p:nvPr/>
        </p:nvSpPr>
        <p:spPr>
          <a:xfrm>
            <a:off x="16606730" y="3749599"/>
            <a:ext cx="4667594" cy="1585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90000"/>
              </a:lnSpc>
              <a:defRPr sz="3600" b="1" i="0">
                <a:solidFill>
                  <a:srgbClr val="FFFFFD"/>
                </a:solidFill>
              </a:defRPr>
            </a:lvl1pPr>
          </a:lstStyle>
          <a:p>
            <a:r>
              <a:rPr dirty="0"/>
              <a:t>If possible, always consult a haematologist</a:t>
            </a:r>
          </a:p>
        </p:txBody>
      </p:sp>
      <p:pic>
        <p:nvPicPr>
          <p:cNvPr id="503" name="Image" descr="Image"/>
          <p:cNvPicPr>
            <a:picLocks noChangeAspect="1"/>
          </p:cNvPicPr>
          <p:nvPr/>
        </p:nvPicPr>
        <p:blipFill>
          <a:blip r:embed="rId6"/>
          <a:stretch>
            <a:fillRect/>
          </a:stretch>
        </p:blipFill>
        <p:spPr>
          <a:xfrm rot="6193321">
            <a:off x="18903762" y="10914984"/>
            <a:ext cx="1117257" cy="1117257"/>
          </a:xfrm>
          <a:prstGeom prst="rect">
            <a:avLst/>
          </a:prstGeom>
          <a:ln w="12700">
            <a:miter lim="400000"/>
          </a:ln>
        </p:spPr>
      </p:pic>
      <p:pic>
        <p:nvPicPr>
          <p:cNvPr id="504" name="Image" descr="Image"/>
          <p:cNvPicPr>
            <a:picLocks noChangeAspect="1"/>
          </p:cNvPicPr>
          <p:nvPr/>
        </p:nvPicPr>
        <p:blipFill>
          <a:blip r:embed="rId6"/>
          <a:stretch>
            <a:fillRect/>
          </a:stretch>
        </p:blipFill>
        <p:spPr>
          <a:xfrm rot="3649651">
            <a:off x="21102432" y="9826538"/>
            <a:ext cx="2233653" cy="2233653"/>
          </a:xfrm>
          <a:prstGeom prst="rect">
            <a:avLst/>
          </a:prstGeom>
          <a:ln w="12700">
            <a:miter lim="400000"/>
          </a:ln>
        </p:spPr>
      </p:pic>
      <p:pic>
        <p:nvPicPr>
          <p:cNvPr id="505" name="Image" descr="Image"/>
          <p:cNvPicPr>
            <a:picLocks noChangeAspect="1"/>
          </p:cNvPicPr>
          <p:nvPr/>
        </p:nvPicPr>
        <p:blipFill>
          <a:blip r:embed="rId6"/>
          <a:stretch>
            <a:fillRect/>
          </a:stretch>
        </p:blipFill>
        <p:spPr>
          <a:xfrm rot="11941309">
            <a:off x="21820339" y="12046295"/>
            <a:ext cx="1470250" cy="1470250"/>
          </a:xfrm>
          <a:prstGeom prst="rect">
            <a:avLst/>
          </a:prstGeom>
          <a:ln w="12700">
            <a:miter lim="400000"/>
          </a:ln>
        </p:spPr>
      </p:pic>
      <p:pic>
        <p:nvPicPr>
          <p:cNvPr id="506" name="Image" descr="Image"/>
          <p:cNvPicPr>
            <a:picLocks noChangeAspect="1"/>
          </p:cNvPicPr>
          <p:nvPr/>
        </p:nvPicPr>
        <p:blipFill>
          <a:blip r:embed="rId6"/>
          <a:stretch>
            <a:fillRect/>
          </a:stretch>
        </p:blipFill>
        <p:spPr>
          <a:xfrm rot="6193321">
            <a:off x="18381899" y="8959198"/>
            <a:ext cx="1117258" cy="1117257"/>
          </a:xfrm>
          <a:prstGeom prst="rect">
            <a:avLst/>
          </a:prstGeom>
          <a:ln w="12700">
            <a:miter lim="400000"/>
          </a:ln>
        </p:spPr>
      </p:pic>
      <p:sp>
        <p:nvSpPr>
          <p:cNvPr id="507" name="Circle"/>
          <p:cNvSpPr/>
          <p:nvPr/>
        </p:nvSpPr>
        <p:spPr>
          <a:xfrm>
            <a:off x="3516828" y="9894026"/>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508" name="Circle"/>
          <p:cNvSpPr/>
          <p:nvPr/>
        </p:nvSpPr>
        <p:spPr>
          <a:xfrm>
            <a:off x="3516828" y="10446630"/>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509" name="Circle"/>
          <p:cNvSpPr/>
          <p:nvPr/>
        </p:nvSpPr>
        <p:spPr>
          <a:xfrm>
            <a:off x="3516828" y="10999234"/>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510" name="Line"/>
          <p:cNvSpPr/>
          <p:nvPr/>
        </p:nvSpPr>
        <p:spPr>
          <a:xfrm>
            <a:off x="10528294" y="7542750"/>
            <a:ext cx="1409308" cy="1"/>
          </a:xfrm>
          <a:prstGeom prst="line">
            <a:avLst/>
          </a:prstGeom>
          <a:ln w="25400">
            <a:solidFill>
              <a:srgbClr val="891B10"/>
            </a:solidFill>
            <a:miter lim="400000"/>
          </a:ln>
        </p:spPr>
        <p:txBody>
          <a:bodyPr lIns="50800" tIns="50800" rIns="50800" bIns="50800" anchor="ctr"/>
          <a:lstStyle/>
          <a:p>
            <a:endParaRPr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 name="Image" descr="Image"/>
          <p:cNvPicPr>
            <a:picLocks noChangeAspect="1"/>
          </p:cNvPicPr>
          <p:nvPr/>
        </p:nvPicPr>
        <p:blipFill rotWithShape="1">
          <a:blip r:embed="rId2"/>
          <a:srcRect l="7810"/>
          <a:stretch/>
        </p:blipFill>
        <p:spPr>
          <a:xfrm>
            <a:off x="0" y="4554774"/>
            <a:ext cx="4014817" cy="8006098"/>
          </a:xfrm>
          <a:prstGeom prst="rect">
            <a:avLst/>
          </a:prstGeom>
          <a:ln w="12700">
            <a:miter lim="400000"/>
          </a:ln>
        </p:spPr>
      </p:pic>
      <p:pic>
        <p:nvPicPr>
          <p:cNvPr id="513" name="Image" descr="Image"/>
          <p:cNvPicPr>
            <a:picLocks noChangeAspect="1"/>
          </p:cNvPicPr>
          <p:nvPr/>
        </p:nvPicPr>
        <p:blipFill>
          <a:blip r:embed="rId3"/>
          <a:stretch>
            <a:fillRect/>
          </a:stretch>
        </p:blipFill>
        <p:spPr>
          <a:xfrm>
            <a:off x="8091487" y="9500753"/>
            <a:ext cx="3815109" cy="3290827"/>
          </a:xfrm>
          <a:prstGeom prst="rect">
            <a:avLst/>
          </a:prstGeom>
          <a:ln w="12700">
            <a:miter lim="400000"/>
          </a:ln>
        </p:spPr>
      </p:pic>
      <p:sp>
        <p:nvSpPr>
          <p:cNvPr id="514" name="4"/>
          <p:cNvSpPr txBox="1"/>
          <p:nvPr/>
        </p:nvSpPr>
        <p:spPr>
          <a:xfrm>
            <a:off x="23297354" y="12762150"/>
            <a:ext cx="385384" cy="351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lnSpc>
                <a:spcPct val="90000"/>
              </a:lnSpc>
              <a:defRPr sz="1800" i="0"/>
            </a:lvl1pPr>
          </a:lstStyle>
          <a:p>
            <a:r>
              <a:rPr lang="en-GB" dirty="0"/>
              <a:t>13</a:t>
            </a:r>
            <a:endParaRPr dirty="0"/>
          </a:p>
        </p:txBody>
      </p:sp>
      <p:sp>
        <p:nvSpPr>
          <p:cNvPr id="515" name="Caring for a patient with von Willebrand disease"/>
          <p:cNvSpPr txBox="1"/>
          <p:nvPr/>
        </p:nvSpPr>
        <p:spPr>
          <a:xfrm>
            <a:off x="819106" y="794587"/>
            <a:ext cx="14994137" cy="911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ts val="6100"/>
              </a:lnSpc>
              <a:defRPr sz="6000" i="0"/>
            </a:pPr>
            <a:r>
              <a:rPr b="1" dirty="0">
                <a:solidFill>
                  <a:srgbClr val="891B10"/>
                </a:solidFill>
              </a:rPr>
              <a:t>Caring</a:t>
            </a:r>
            <a:r>
              <a:rPr dirty="0"/>
              <a:t> for a patient with von Willebrand disease</a:t>
            </a:r>
          </a:p>
        </p:txBody>
      </p:sp>
      <p:sp>
        <p:nvSpPr>
          <p:cNvPr id="516" name="Von Willebrand disease is a chronic disorder, so the key is to support patients in living a ‘normal’ life.…"/>
          <p:cNvSpPr txBox="1"/>
          <p:nvPr/>
        </p:nvSpPr>
        <p:spPr>
          <a:xfrm>
            <a:off x="907379" y="2407781"/>
            <a:ext cx="10917745" cy="2301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i="0"/>
            </a:pPr>
            <a:r>
              <a:rPr dirty="0"/>
              <a:t>Von Willebrand disease is a chronic disorder, so the key is to </a:t>
            </a:r>
            <a:r>
              <a:rPr b="1" dirty="0">
                <a:solidFill>
                  <a:srgbClr val="891B10"/>
                </a:solidFill>
              </a:rPr>
              <a:t>support patients in living a ‘normal’ life.</a:t>
            </a:r>
            <a:endParaRPr sz="1200" dirty="0">
              <a:solidFill>
                <a:srgbClr val="891B10"/>
              </a:solidFill>
              <a:latin typeface="Times Roman"/>
              <a:ea typeface="Times Roman"/>
              <a:cs typeface="Times Roman"/>
              <a:sym typeface="Times Roman"/>
            </a:endParaRPr>
          </a:p>
          <a:p>
            <a:pPr algn="l">
              <a:lnSpc>
                <a:spcPct val="90000"/>
              </a:lnSpc>
              <a:spcBef>
                <a:spcPts val="800"/>
              </a:spcBef>
              <a:defRPr i="0"/>
            </a:pPr>
            <a:r>
              <a:rPr dirty="0"/>
              <a:t>Allow time for patients to discuss issues relating to the impact of the bleeding disorder on their daily life.</a:t>
            </a:r>
            <a:endParaRPr sz="1200" dirty="0">
              <a:solidFill>
                <a:srgbClr val="000000"/>
              </a:solidFill>
              <a:latin typeface="Times Roman"/>
              <a:ea typeface="Times Roman"/>
              <a:cs typeface="Times Roman"/>
              <a:sym typeface="Times Roman"/>
            </a:endParaRPr>
          </a:p>
        </p:txBody>
      </p:sp>
      <p:grpSp>
        <p:nvGrpSpPr>
          <p:cNvPr id="519" name="Group"/>
          <p:cNvGrpSpPr/>
          <p:nvPr/>
        </p:nvGrpSpPr>
        <p:grpSpPr>
          <a:xfrm>
            <a:off x="3898866" y="5329611"/>
            <a:ext cx="4571239" cy="6669777"/>
            <a:chOff x="0" y="213352"/>
            <a:chExt cx="4571237" cy="6669775"/>
          </a:xfrm>
        </p:grpSpPr>
        <p:sp>
          <p:nvSpPr>
            <p:cNvPr id="517" name="Work…"/>
            <p:cNvSpPr txBox="1"/>
            <p:nvPr/>
          </p:nvSpPr>
          <p:spPr>
            <a:xfrm>
              <a:off x="0" y="1368865"/>
              <a:ext cx="4571237" cy="55142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90000"/>
                </a:lnSpc>
                <a:spcBef>
                  <a:spcPts val="800"/>
                </a:spcBef>
                <a:defRPr i="0">
                  <a:solidFill>
                    <a:srgbClr val="4894A4"/>
                  </a:solidFill>
                </a:defRPr>
              </a:pPr>
              <a:r>
                <a:rPr dirty="0"/>
                <a:t>Work</a:t>
              </a:r>
            </a:p>
            <a:p>
              <a:pPr algn="l">
                <a:lnSpc>
                  <a:spcPct val="90000"/>
                </a:lnSpc>
                <a:spcBef>
                  <a:spcPts val="800"/>
                </a:spcBef>
                <a:defRPr i="0">
                  <a:solidFill>
                    <a:srgbClr val="4894A4"/>
                  </a:solidFill>
                </a:defRPr>
              </a:pPr>
              <a:r>
                <a:rPr dirty="0"/>
                <a:t>School </a:t>
              </a:r>
            </a:p>
            <a:p>
              <a:pPr algn="l">
                <a:lnSpc>
                  <a:spcPct val="90000"/>
                </a:lnSpc>
                <a:spcBef>
                  <a:spcPts val="800"/>
                </a:spcBef>
                <a:defRPr i="0">
                  <a:solidFill>
                    <a:srgbClr val="4894A4"/>
                  </a:solidFill>
                </a:defRPr>
              </a:pPr>
              <a:r>
                <a:rPr dirty="0"/>
                <a:t>Relationships</a:t>
              </a:r>
            </a:p>
            <a:p>
              <a:pPr algn="l">
                <a:lnSpc>
                  <a:spcPct val="90000"/>
                </a:lnSpc>
                <a:spcBef>
                  <a:spcPts val="800"/>
                </a:spcBef>
                <a:defRPr i="0">
                  <a:solidFill>
                    <a:srgbClr val="4894A4"/>
                  </a:solidFill>
                </a:defRPr>
              </a:pPr>
              <a:r>
                <a:rPr dirty="0"/>
                <a:t>Sport</a:t>
              </a:r>
            </a:p>
            <a:p>
              <a:pPr algn="l">
                <a:lnSpc>
                  <a:spcPct val="90000"/>
                </a:lnSpc>
                <a:spcBef>
                  <a:spcPts val="800"/>
                </a:spcBef>
                <a:defRPr i="0">
                  <a:solidFill>
                    <a:srgbClr val="4894A4"/>
                  </a:solidFill>
                </a:defRPr>
              </a:pPr>
              <a:r>
                <a:rPr dirty="0"/>
                <a:t>Manual jobs</a:t>
              </a:r>
            </a:p>
            <a:p>
              <a:pPr algn="l">
                <a:lnSpc>
                  <a:spcPct val="90000"/>
                </a:lnSpc>
                <a:spcBef>
                  <a:spcPts val="800"/>
                </a:spcBef>
                <a:defRPr i="0">
                  <a:solidFill>
                    <a:srgbClr val="4894A4"/>
                  </a:solidFill>
                </a:defRPr>
              </a:pPr>
              <a:r>
                <a:rPr dirty="0"/>
                <a:t>Travel</a:t>
              </a:r>
            </a:p>
            <a:p>
              <a:pPr algn="l">
                <a:lnSpc>
                  <a:spcPct val="90000"/>
                </a:lnSpc>
                <a:spcBef>
                  <a:spcPts val="800"/>
                </a:spcBef>
                <a:defRPr i="0">
                  <a:solidFill>
                    <a:srgbClr val="4894A4"/>
                  </a:solidFill>
                </a:defRPr>
              </a:pPr>
              <a:r>
                <a:rPr dirty="0"/>
                <a:t>Recurrent nosebleeds</a:t>
              </a:r>
            </a:p>
            <a:p>
              <a:pPr algn="l">
                <a:lnSpc>
                  <a:spcPct val="90000"/>
                </a:lnSpc>
                <a:spcBef>
                  <a:spcPts val="800"/>
                </a:spcBef>
                <a:defRPr i="0">
                  <a:solidFill>
                    <a:srgbClr val="4894A4"/>
                  </a:solidFill>
                </a:defRPr>
              </a:pPr>
              <a:r>
                <a:rPr dirty="0"/>
                <a:t>Heavy menstrual bleeding</a:t>
              </a:r>
            </a:p>
            <a:p>
              <a:pPr algn="l">
                <a:lnSpc>
                  <a:spcPct val="90000"/>
                </a:lnSpc>
                <a:spcBef>
                  <a:spcPts val="800"/>
                </a:spcBef>
                <a:defRPr i="0">
                  <a:solidFill>
                    <a:srgbClr val="4894A4"/>
                  </a:solidFill>
                </a:defRPr>
              </a:pPr>
              <a:r>
                <a:rPr dirty="0"/>
                <a:t>Emergency help</a:t>
              </a:r>
            </a:p>
          </p:txBody>
        </p:sp>
        <p:sp>
          <p:nvSpPr>
            <p:cNvPr id="518" name="Psychological/practical support"/>
            <p:cNvSpPr txBox="1"/>
            <p:nvPr/>
          </p:nvSpPr>
          <p:spPr>
            <a:xfrm>
              <a:off x="2515" y="213352"/>
              <a:ext cx="3567709" cy="10915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90000"/>
                </a:lnSpc>
                <a:spcBef>
                  <a:spcPts val="800"/>
                </a:spcBef>
                <a:defRPr b="1" i="0">
                  <a:solidFill>
                    <a:srgbClr val="4894A4"/>
                  </a:solidFill>
                </a:defRPr>
              </a:lvl1pPr>
            </a:lstStyle>
            <a:p>
              <a:r>
                <a:rPr dirty="0"/>
                <a:t>Psychological/</a:t>
              </a:r>
              <a:endParaRPr lang="en-GB" dirty="0"/>
            </a:p>
            <a:p>
              <a:r>
                <a:rPr dirty="0"/>
                <a:t>practical support</a:t>
              </a:r>
            </a:p>
          </p:txBody>
        </p:sp>
      </p:grpSp>
      <p:sp>
        <p:nvSpPr>
          <p:cNvPr id="520" name="Von Willebrand disease may influence concomitant medication.…"/>
          <p:cNvSpPr txBox="1"/>
          <p:nvPr/>
        </p:nvSpPr>
        <p:spPr>
          <a:xfrm>
            <a:off x="13164884" y="2598346"/>
            <a:ext cx="10452413" cy="4953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i="0"/>
            </a:pPr>
            <a:r>
              <a:rPr dirty="0"/>
              <a:t>Von Willebrand disease may influence </a:t>
            </a:r>
            <a:r>
              <a:rPr b="1" dirty="0">
                <a:solidFill>
                  <a:srgbClr val="891B10"/>
                </a:solidFill>
              </a:rPr>
              <a:t>concomitant medication.</a:t>
            </a:r>
            <a:endParaRPr sz="1200" dirty="0">
              <a:solidFill>
                <a:srgbClr val="000000"/>
              </a:solidFill>
              <a:latin typeface="Times Roman"/>
              <a:ea typeface="Times Roman"/>
              <a:cs typeface="Times Roman"/>
              <a:sym typeface="Times Roman"/>
            </a:endParaRPr>
          </a:p>
          <a:p>
            <a:pPr marL="360000" lvl="1" indent="0" algn="l">
              <a:lnSpc>
                <a:spcPct val="90000"/>
              </a:lnSpc>
              <a:spcBef>
                <a:spcPts val="800"/>
              </a:spcBef>
              <a:defRPr i="0"/>
            </a:pPr>
            <a:r>
              <a:rPr b="1" dirty="0">
                <a:solidFill>
                  <a:srgbClr val="891B10"/>
                </a:solidFill>
              </a:rPr>
              <a:t>NSAIDs and aspirin</a:t>
            </a:r>
            <a:r>
              <a:rPr b="1" dirty="0">
                <a:solidFill>
                  <a:srgbClr val="E32620"/>
                </a:solidFill>
              </a:rPr>
              <a:t> </a:t>
            </a:r>
            <a:r>
              <a:rPr dirty="0"/>
              <a:t>are relatively contraindicated, as they influence platelet function</a:t>
            </a:r>
            <a:r>
              <a:rPr baseline="31999" dirty="0"/>
              <a:t>1</a:t>
            </a:r>
            <a:endParaRPr sz="1200" dirty="0">
              <a:solidFill>
                <a:srgbClr val="000000"/>
              </a:solidFill>
              <a:latin typeface="Times Roman"/>
              <a:ea typeface="Times Roman"/>
              <a:cs typeface="Times Roman"/>
              <a:sym typeface="Times Roman"/>
            </a:endParaRPr>
          </a:p>
          <a:p>
            <a:pPr marL="360000" lvl="1" indent="0" algn="l">
              <a:lnSpc>
                <a:spcPct val="90000"/>
              </a:lnSpc>
              <a:spcBef>
                <a:spcPts val="800"/>
              </a:spcBef>
              <a:defRPr i="0"/>
            </a:pPr>
            <a:r>
              <a:rPr dirty="0"/>
              <a:t>Paracetamol and COX-2 inhibitors can be used for pain relief</a:t>
            </a:r>
            <a:endParaRPr sz="1200" dirty="0">
              <a:solidFill>
                <a:srgbClr val="000000"/>
              </a:solidFill>
              <a:latin typeface="Times Roman"/>
              <a:ea typeface="Times Roman"/>
              <a:cs typeface="Times Roman"/>
              <a:sym typeface="Times Roman"/>
            </a:endParaRPr>
          </a:p>
          <a:p>
            <a:pPr marL="360000" lvl="1" indent="0" algn="l">
              <a:lnSpc>
                <a:spcPct val="90000"/>
              </a:lnSpc>
              <a:spcBef>
                <a:spcPts val="800"/>
              </a:spcBef>
              <a:defRPr i="0"/>
            </a:pPr>
            <a:r>
              <a:rPr dirty="0"/>
              <a:t>If NSAIDs or aspirin are needed, carefully consider risks and benefits on a case-by-case basis</a:t>
            </a:r>
            <a:endParaRPr sz="1200" dirty="0">
              <a:solidFill>
                <a:srgbClr val="000000"/>
              </a:solidFill>
              <a:latin typeface="Times Roman"/>
              <a:ea typeface="Times Roman"/>
              <a:cs typeface="Times Roman"/>
              <a:sym typeface="Times Roman"/>
            </a:endParaRPr>
          </a:p>
          <a:p>
            <a:pPr marL="360000" lvl="1" indent="0" algn="l">
              <a:lnSpc>
                <a:spcPct val="90000"/>
              </a:lnSpc>
              <a:spcBef>
                <a:spcPts val="800"/>
              </a:spcBef>
              <a:defRPr i="0"/>
            </a:pPr>
            <a:r>
              <a:rPr dirty="0"/>
              <a:t>Before starting any </a:t>
            </a:r>
            <a:r>
              <a:rPr b="1" dirty="0">
                <a:solidFill>
                  <a:srgbClr val="891B10"/>
                </a:solidFill>
              </a:rPr>
              <a:t>new medication, check for a potential impact on clotting</a:t>
            </a:r>
            <a:r>
              <a:rPr b="1" dirty="0">
                <a:solidFill>
                  <a:srgbClr val="E32620"/>
                </a:solidFill>
              </a:rPr>
              <a:t> </a:t>
            </a:r>
            <a:r>
              <a:rPr dirty="0"/>
              <a:t>and discuss the individual risk-benefit profile with a haematologist</a:t>
            </a:r>
            <a:endParaRPr sz="1200" dirty="0">
              <a:solidFill>
                <a:srgbClr val="000000"/>
              </a:solidFill>
              <a:latin typeface="Times Roman"/>
              <a:ea typeface="Times Roman"/>
              <a:cs typeface="Times Roman"/>
              <a:sym typeface="Times Roman"/>
            </a:endParaRPr>
          </a:p>
        </p:txBody>
      </p:sp>
      <p:sp>
        <p:nvSpPr>
          <p:cNvPr id="521" name="Patient education…"/>
          <p:cNvSpPr txBox="1"/>
          <p:nvPr/>
        </p:nvSpPr>
        <p:spPr>
          <a:xfrm>
            <a:off x="13164884" y="8244995"/>
            <a:ext cx="9958411" cy="2532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b="1" i="0">
                <a:solidFill>
                  <a:srgbClr val="891B10"/>
                </a:solidFill>
              </a:defRPr>
            </a:pPr>
            <a:r>
              <a:rPr dirty="0"/>
              <a:t>Patient education</a:t>
            </a:r>
            <a:endParaRPr sz="1200" dirty="0">
              <a:solidFill>
                <a:srgbClr val="000000"/>
              </a:solidFill>
              <a:latin typeface="Times Roman"/>
              <a:ea typeface="Times Roman"/>
              <a:cs typeface="Times Roman"/>
              <a:sym typeface="Times Roman"/>
            </a:endParaRPr>
          </a:p>
          <a:p>
            <a:pPr marL="360000" lvl="1" indent="0" algn="l">
              <a:lnSpc>
                <a:spcPct val="90000"/>
              </a:lnSpc>
              <a:spcBef>
                <a:spcPts val="800"/>
              </a:spcBef>
              <a:defRPr i="0"/>
            </a:pPr>
            <a:r>
              <a:rPr dirty="0"/>
              <a:t>Use written information to reinforce support and aid decision making</a:t>
            </a:r>
            <a:endParaRPr sz="1200" dirty="0">
              <a:solidFill>
                <a:srgbClr val="000000"/>
              </a:solidFill>
              <a:latin typeface="Times Roman"/>
              <a:ea typeface="Times Roman"/>
              <a:cs typeface="Times Roman"/>
              <a:sym typeface="Times Roman"/>
            </a:endParaRPr>
          </a:p>
          <a:p>
            <a:pPr marL="360000" lvl="1" indent="0" algn="l">
              <a:lnSpc>
                <a:spcPct val="90000"/>
              </a:lnSpc>
              <a:spcBef>
                <a:spcPts val="800"/>
              </a:spcBef>
              <a:defRPr i="0"/>
            </a:pPr>
            <a:r>
              <a:rPr dirty="0"/>
              <a:t>Patient advocacy groups often provide helpful information and support</a:t>
            </a:r>
            <a:endParaRPr sz="1200" dirty="0">
              <a:solidFill>
                <a:srgbClr val="000000"/>
              </a:solidFill>
              <a:latin typeface="Times Roman"/>
              <a:ea typeface="Times Roman"/>
              <a:cs typeface="Times Roman"/>
              <a:sym typeface="Times Roman"/>
            </a:endParaRPr>
          </a:p>
        </p:txBody>
      </p:sp>
      <p:sp>
        <p:nvSpPr>
          <p:cNvPr id="522" name="Consider at least yearly haematology follow up."/>
          <p:cNvSpPr txBox="1"/>
          <p:nvPr/>
        </p:nvSpPr>
        <p:spPr>
          <a:xfrm>
            <a:off x="13200276" y="11187934"/>
            <a:ext cx="8106173" cy="10635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90000"/>
              </a:lnSpc>
              <a:spcBef>
                <a:spcPts val="800"/>
              </a:spcBef>
              <a:defRPr i="0"/>
            </a:pPr>
            <a:r>
              <a:rPr dirty="0"/>
              <a:t>Consider </a:t>
            </a:r>
            <a:r>
              <a:rPr b="1" dirty="0">
                <a:solidFill>
                  <a:srgbClr val="891B10"/>
                </a:solidFill>
              </a:rPr>
              <a:t>at least yearly haematology follow up.</a:t>
            </a:r>
          </a:p>
        </p:txBody>
      </p:sp>
      <p:grpSp>
        <p:nvGrpSpPr>
          <p:cNvPr id="525" name="Group"/>
          <p:cNvGrpSpPr/>
          <p:nvPr/>
        </p:nvGrpSpPr>
        <p:grpSpPr>
          <a:xfrm>
            <a:off x="8537033" y="5116259"/>
            <a:ext cx="5380964" cy="3545091"/>
            <a:chOff x="0" y="0"/>
            <a:chExt cx="5380963" cy="3545090"/>
          </a:xfrm>
        </p:grpSpPr>
        <p:sp>
          <p:nvSpPr>
            <p:cNvPr id="523" name="Exercise…"/>
            <p:cNvSpPr txBox="1"/>
            <p:nvPr/>
          </p:nvSpPr>
          <p:spPr>
            <a:xfrm>
              <a:off x="15171" y="1368865"/>
              <a:ext cx="5365793" cy="21762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90000"/>
                </a:lnSpc>
                <a:spcBef>
                  <a:spcPts val="800"/>
                </a:spcBef>
                <a:defRPr i="0">
                  <a:solidFill>
                    <a:srgbClr val="15A200"/>
                  </a:solidFill>
                </a:defRPr>
              </a:pPr>
              <a:r>
                <a:rPr dirty="0"/>
                <a:t>Exercise</a:t>
              </a:r>
            </a:p>
            <a:p>
              <a:pPr algn="l">
                <a:lnSpc>
                  <a:spcPct val="90000"/>
                </a:lnSpc>
                <a:spcBef>
                  <a:spcPts val="800"/>
                </a:spcBef>
                <a:defRPr i="0">
                  <a:solidFill>
                    <a:srgbClr val="15A200"/>
                  </a:solidFill>
                </a:defRPr>
              </a:pPr>
              <a:r>
                <a:rPr dirty="0"/>
                <a:t>Diet</a:t>
              </a:r>
            </a:p>
            <a:p>
              <a:pPr algn="l">
                <a:lnSpc>
                  <a:spcPct val="90000"/>
                </a:lnSpc>
                <a:spcBef>
                  <a:spcPts val="800"/>
                </a:spcBef>
                <a:defRPr i="0">
                  <a:solidFill>
                    <a:srgbClr val="15A200"/>
                  </a:solidFill>
                </a:defRPr>
              </a:pPr>
              <a:r>
                <a:rPr dirty="0"/>
                <a:t>Weight</a:t>
              </a:r>
            </a:p>
            <a:p>
              <a:pPr algn="l">
                <a:lnSpc>
                  <a:spcPct val="90000"/>
                </a:lnSpc>
                <a:spcBef>
                  <a:spcPts val="800"/>
                </a:spcBef>
                <a:defRPr i="0">
                  <a:solidFill>
                    <a:srgbClr val="15A200"/>
                  </a:solidFill>
                </a:defRPr>
              </a:pPr>
              <a:r>
                <a:rPr dirty="0"/>
                <a:t>Iron supplements</a:t>
              </a:r>
            </a:p>
          </p:txBody>
        </p:sp>
        <p:sp>
          <p:nvSpPr>
            <p:cNvPr id="524" name="Lifestyle  support"/>
            <p:cNvSpPr txBox="1"/>
            <p:nvPr/>
          </p:nvSpPr>
          <p:spPr>
            <a:xfrm>
              <a:off x="0" y="-1"/>
              <a:ext cx="1599208" cy="9619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lnSpc>
                  <a:spcPct val="90000"/>
                </a:lnSpc>
                <a:spcBef>
                  <a:spcPts val="800"/>
                </a:spcBef>
                <a:defRPr b="1" i="0">
                  <a:solidFill>
                    <a:srgbClr val="15A200"/>
                  </a:solidFill>
                </a:defRPr>
              </a:pPr>
              <a:r>
                <a:rPr dirty="0"/>
                <a:t>Lifestyle </a:t>
              </a:r>
              <a:br>
                <a:rPr dirty="0"/>
              </a:br>
              <a:r>
                <a:rPr dirty="0"/>
                <a:t>support</a:t>
              </a:r>
            </a:p>
          </p:txBody>
        </p:sp>
      </p:grpSp>
      <p:sp>
        <p:nvSpPr>
          <p:cNvPr id="526" name="Circle"/>
          <p:cNvSpPr/>
          <p:nvPr/>
        </p:nvSpPr>
        <p:spPr>
          <a:xfrm>
            <a:off x="13307010" y="3762991"/>
            <a:ext cx="174124"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527" name="Circle"/>
          <p:cNvSpPr/>
          <p:nvPr/>
        </p:nvSpPr>
        <p:spPr>
          <a:xfrm>
            <a:off x="13307010" y="4789381"/>
            <a:ext cx="174124"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528" name="Circle"/>
          <p:cNvSpPr/>
          <p:nvPr/>
        </p:nvSpPr>
        <p:spPr>
          <a:xfrm>
            <a:off x="13307011" y="5332183"/>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529" name="Circle"/>
          <p:cNvSpPr/>
          <p:nvPr/>
        </p:nvSpPr>
        <p:spPr>
          <a:xfrm>
            <a:off x="13307011" y="6269874"/>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530" name="Circle"/>
          <p:cNvSpPr/>
          <p:nvPr/>
        </p:nvSpPr>
        <p:spPr>
          <a:xfrm>
            <a:off x="13307011" y="8940994"/>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531" name="Circle"/>
          <p:cNvSpPr/>
          <p:nvPr/>
        </p:nvSpPr>
        <p:spPr>
          <a:xfrm>
            <a:off x="13307011" y="9919415"/>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 name="Image" descr="Image"/>
          <p:cNvPicPr>
            <a:picLocks noChangeAspect="1"/>
          </p:cNvPicPr>
          <p:nvPr/>
        </p:nvPicPr>
        <p:blipFill rotWithShape="1">
          <a:blip r:embed="rId2">
            <a:extLst>
              <a:ext uri="{28A0092B-C50C-407E-A947-70E740481C1C}">
                <a14:useLocalDpi xmlns:a14="http://schemas.microsoft.com/office/drawing/2010/main"/>
              </a:ext>
            </a:extLst>
          </a:blip>
          <a:srcRect l="21226" b="31844"/>
          <a:stretch/>
        </p:blipFill>
        <p:spPr>
          <a:xfrm>
            <a:off x="0" y="1491241"/>
            <a:ext cx="8597754" cy="12224759"/>
          </a:xfrm>
          <a:prstGeom prst="rect">
            <a:avLst/>
          </a:prstGeom>
          <a:ln w="12700">
            <a:miter lim="400000"/>
          </a:ln>
        </p:spPr>
      </p:pic>
      <p:sp>
        <p:nvSpPr>
          <p:cNvPr id="534" name="Summary"/>
          <p:cNvSpPr txBox="1"/>
          <p:nvPr/>
        </p:nvSpPr>
        <p:spPr>
          <a:xfrm>
            <a:off x="814873" y="786956"/>
            <a:ext cx="3134395" cy="911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ts val="6100"/>
              </a:lnSpc>
              <a:defRPr sz="6000" b="1" i="0">
                <a:solidFill>
                  <a:srgbClr val="891B10"/>
                </a:solidFill>
              </a:defRPr>
            </a:lvl1pPr>
          </a:lstStyle>
          <a:p>
            <a:pPr>
              <a:defRPr b="0">
                <a:solidFill>
                  <a:srgbClr val="252525"/>
                </a:solidFill>
              </a:defRPr>
            </a:pPr>
            <a:r>
              <a:rPr b="1" dirty="0">
                <a:solidFill>
                  <a:srgbClr val="891B10"/>
                </a:solidFill>
              </a:rPr>
              <a:t>Summary</a:t>
            </a:r>
          </a:p>
        </p:txBody>
      </p:sp>
      <p:sp>
        <p:nvSpPr>
          <p:cNvPr id="535" name="Von Willebrand disease impacts many aspects of healthcare, including planned and acute care, so a multidisciplinary approach is required"/>
          <p:cNvSpPr txBox="1"/>
          <p:nvPr/>
        </p:nvSpPr>
        <p:spPr>
          <a:xfrm>
            <a:off x="11269722" y="4449050"/>
            <a:ext cx="10775903" cy="14166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i="0">
                <a:solidFill>
                  <a:srgbClr val="252525"/>
                </a:solidFill>
              </a:defRPr>
            </a:pPr>
            <a:r>
              <a:rPr dirty="0"/>
              <a:t>Von Willebrand disease impacts many aspects of healthcare, including planned and acute care, so a </a:t>
            </a:r>
            <a:r>
              <a:rPr b="1" dirty="0">
                <a:solidFill>
                  <a:srgbClr val="891B10"/>
                </a:solidFill>
              </a:rPr>
              <a:t>multidisciplinary approach</a:t>
            </a:r>
            <a:r>
              <a:rPr b="1" dirty="0"/>
              <a:t> </a:t>
            </a:r>
            <a:r>
              <a:rPr dirty="0"/>
              <a:t>is required</a:t>
            </a:r>
          </a:p>
        </p:txBody>
      </p:sp>
      <p:sp>
        <p:nvSpPr>
          <p:cNvPr id="536" name="Consult a haematologist upfront whenever there's concern for bleeding risk, to develop a haemostatic treatment plan and be actively involved in the care team"/>
          <p:cNvSpPr txBox="1"/>
          <p:nvPr/>
        </p:nvSpPr>
        <p:spPr>
          <a:xfrm>
            <a:off x="11257022" y="7046739"/>
            <a:ext cx="10775903" cy="14166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i="0"/>
            </a:pPr>
            <a:r>
              <a:rPr b="1" dirty="0">
                <a:solidFill>
                  <a:srgbClr val="891B10"/>
                </a:solidFill>
              </a:rPr>
              <a:t>Consult a haematologist upfront </a:t>
            </a:r>
            <a:r>
              <a:rPr dirty="0"/>
              <a:t>whenever there's concern for bleeding risk, to develop a haemostatic treatment plan and be actively involved in the care team</a:t>
            </a:r>
          </a:p>
        </p:txBody>
      </p:sp>
      <p:sp>
        <p:nvSpPr>
          <p:cNvPr id="537" name="Von Willebrand disease may influence the choice of other medication patients may need, such as pain medication"/>
          <p:cNvSpPr txBox="1"/>
          <p:nvPr/>
        </p:nvSpPr>
        <p:spPr>
          <a:xfrm>
            <a:off x="11257022" y="9635036"/>
            <a:ext cx="10775903" cy="961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i="0"/>
            </a:pPr>
            <a:r>
              <a:rPr dirty="0"/>
              <a:t>Von Willebrand disease may </a:t>
            </a:r>
            <a:r>
              <a:rPr b="1" dirty="0">
                <a:solidFill>
                  <a:srgbClr val="891B10"/>
                </a:solidFill>
              </a:rPr>
              <a:t>influence the choice of other medication</a:t>
            </a:r>
            <a:r>
              <a:rPr b="1" dirty="0"/>
              <a:t> </a:t>
            </a:r>
            <a:r>
              <a:rPr dirty="0"/>
              <a:t>patients may need, such as pain medication</a:t>
            </a:r>
          </a:p>
        </p:txBody>
      </p:sp>
      <p:sp>
        <p:nvSpPr>
          <p:cNvPr id="538" name="9"/>
          <p:cNvSpPr txBox="1"/>
          <p:nvPr/>
        </p:nvSpPr>
        <p:spPr>
          <a:xfrm>
            <a:off x="23195754" y="12762150"/>
            <a:ext cx="385384" cy="351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lnSpc>
                <a:spcPct val="90000"/>
              </a:lnSpc>
              <a:defRPr sz="1800" i="0"/>
            </a:lvl1pPr>
          </a:lstStyle>
          <a:p>
            <a:r>
              <a:rPr lang="en-GB" dirty="0"/>
              <a:t>14</a:t>
            </a:r>
            <a:endParaRPr dirty="0"/>
          </a:p>
        </p:txBody>
      </p:sp>
      <p:pic>
        <p:nvPicPr>
          <p:cNvPr id="540"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841495" y="6646581"/>
            <a:ext cx="3590100" cy="2392212"/>
          </a:xfrm>
          <a:prstGeom prst="rect">
            <a:avLst/>
          </a:prstGeom>
          <a:ln w="12700">
            <a:miter lim="400000"/>
          </a:ln>
        </p:spPr>
      </p:pic>
      <p:pic>
        <p:nvPicPr>
          <p:cNvPr id="541" name="Image" descr="Image"/>
          <p:cNvPicPr>
            <a:picLocks noChangeAspect="1"/>
          </p:cNvPicPr>
          <p:nvPr/>
        </p:nvPicPr>
        <p:blipFill>
          <a:blip r:embed="rId4"/>
          <a:stretch>
            <a:fillRect/>
          </a:stretch>
        </p:blipFill>
        <p:spPr>
          <a:xfrm>
            <a:off x="8468108" y="3961212"/>
            <a:ext cx="2499864" cy="2392363"/>
          </a:xfrm>
          <a:prstGeom prst="rect">
            <a:avLst/>
          </a:prstGeom>
          <a:ln w="12700">
            <a:miter lim="400000"/>
          </a:ln>
        </p:spPr>
      </p:pic>
      <p:pic>
        <p:nvPicPr>
          <p:cNvPr id="542" name="Image" descr="Image"/>
          <p:cNvPicPr>
            <a:picLocks noChangeAspect="1"/>
          </p:cNvPicPr>
          <p:nvPr/>
        </p:nvPicPr>
        <p:blipFill>
          <a:blip r:embed="rId5"/>
          <a:stretch>
            <a:fillRect/>
          </a:stretch>
        </p:blipFill>
        <p:spPr>
          <a:xfrm>
            <a:off x="8237062" y="3494895"/>
            <a:ext cx="1104036" cy="1104035"/>
          </a:xfrm>
          <a:prstGeom prst="rect">
            <a:avLst/>
          </a:prstGeom>
          <a:ln w="12700">
            <a:miter lim="400000"/>
          </a:ln>
        </p:spPr>
      </p:pic>
      <p:pic>
        <p:nvPicPr>
          <p:cNvPr id="543" name="Image" descr="Image"/>
          <p:cNvPicPr>
            <a:picLocks noChangeAspect="1"/>
          </p:cNvPicPr>
          <p:nvPr/>
        </p:nvPicPr>
        <p:blipFill>
          <a:blip r:embed="rId5"/>
          <a:stretch>
            <a:fillRect/>
          </a:stretch>
        </p:blipFill>
        <p:spPr>
          <a:xfrm rot="10431511">
            <a:off x="9797770" y="5020864"/>
            <a:ext cx="1486090" cy="1486090"/>
          </a:xfrm>
          <a:prstGeom prst="rect">
            <a:avLst/>
          </a:prstGeom>
          <a:ln w="12700">
            <a:miter lim="400000"/>
          </a:ln>
        </p:spPr>
      </p:pic>
      <p:pic>
        <p:nvPicPr>
          <p:cNvPr id="544" name="Image" descr="Image"/>
          <p:cNvPicPr>
            <a:picLocks noChangeAspect="1"/>
          </p:cNvPicPr>
          <p:nvPr/>
        </p:nvPicPr>
        <p:blipFill>
          <a:blip r:embed="rId5"/>
          <a:stretch>
            <a:fillRect/>
          </a:stretch>
        </p:blipFill>
        <p:spPr>
          <a:xfrm rot="10431511">
            <a:off x="10155065" y="4298467"/>
            <a:ext cx="554690" cy="554690"/>
          </a:xfrm>
          <a:prstGeom prst="rect">
            <a:avLst/>
          </a:prstGeom>
          <a:ln w="12700">
            <a:miter lim="400000"/>
          </a:ln>
        </p:spPr>
      </p:pic>
      <p:pic>
        <p:nvPicPr>
          <p:cNvPr id="545" name="Image" descr="Image"/>
          <p:cNvPicPr>
            <a:picLocks noChangeAspect="1"/>
          </p:cNvPicPr>
          <p:nvPr/>
        </p:nvPicPr>
        <p:blipFill>
          <a:blip r:embed="rId6"/>
          <a:stretch>
            <a:fillRect/>
          </a:stretch>
        </p:blipFill>
        <p:spPr>
          <a:xfrm>
            <a:off x="8112309" y="8428999"/>
            <a:ext cx="3211463" cy="3211463"/>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 name="Image" descr="Image"/>
          <p:cNvPicPr>
            <a:picLocks noChangeAspect="1"/>
          </p:cNvPicPr>
          <p:nvPr/>
        </p:nvPicPr>
        <p:blipFill rotWithShape="1">
          <a:blip r:embed="rId2">
            <a:extLst>
              <a:ext uri="{28A0092B-C50C-407E-A947-70E740481C1C}">
                <a14:useLocalDpi xmlns:a14="http://schemas.microsoft.com/office/drawing/2010/main"/>
              </a:ext>
            </a:extLst>
          </a:blip>
          <a:srcRect b="26513"/>
          <a:stretch/>
        </p:blipFill>
        <p:spPr>
          <a:xfrm>
            <a:off x="14110120" y="1973936"/>
            <a:ext cx="8566027" cy="11742064"/>
          </a:xfrm>
          <a:prstGeom prst="rect">
            <a:avLst/>
          </a:prstGeom>
          <a:ln w="12700">
            <a:miter lim="400000"/>
          </a:ln>
        </p:spPr>
      </p:pic>
      <p:sp>
        <p:nvSpPr>
          <p:cNvPr id="548" name="Next steps"/>
          <p:cNvSpPr txBox="1"/>
          <p:nvPr/>
        </p:nvSpPr>
        <p:spPr>
          <a:xfrm>
            <a:off x="814873" y="786956"/>
            <a:ext cx="3417541" cy="911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ts val="6100"/>
              </a:lnSpc>
              <a:defRPr sz="6000" b="1" i="0">
                <a:solidFill>
                  <a:srgbClr val="891B10"/>
                </a:solidFill>
              </a:defRPr>
            </a:lvl1pPr>
          </a:lstStyle>
          <a:p>
            <a:pPr>
              <a:defRPr b="0">
                <a:solidFill>
                  <a:srgbClr val="252525"/>
                </a:solidFill>
              </a:defRPr>
            </a:pPr>
            <a:r>
              <a:rPr b="1" dirty="0">
                <a:solidFill>
                  <a:srgbClr val="891B10"/>
                </a:solidFill>
              </a:rPr>
              <a:t>Next steps</a:t>
            </a:r>
          </a:p>
        </p:txBody>
      </p:sp>
      <p:sp>
        <p:nvSpPr>
          <p:cNvPr id="549" name="Please now proceed to the assessment quiz in the e-learning to test your knowledge."/>
          <p:cNvSpPr txBox="1"/>
          <p:nvPr/>
        </p:nvSpPr>
        <p:spPr>
          <a:xfrm>
            <a:off x="1335781" y="2500431"/>
            <a:ext cx="11894223" cy="961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i="0"/>
            </a:pPr>
            <a:r>
              <a:rPr dirty="0"/>
              <a:t>Please now proceed to the </a:t>
            </a:r>
            <a:r>
              <a:rPr b="1" dirty="0">
                <a:solidFill>
                  <a:srgbClr val="891B10"/>
                </a:solidFill>
              </a:rPr>
              <a:t>assessment quiz</a:t>
            </a:r>
            <a:r>
              <a:rPr dirty="0"/>
              <a:t> in the e-learning to test your knowledge.</a:t>
            </a:r>
          </a:p>
        </p:txBody>
      </p:sp>
      <p:pic>
        <p:nvPicPr>
          <p:cNvPr id="550" name="Image" descr="Image"/>
          <p:cNvPicPr>
            <a:picLocks noChangeAspect="1"/>
          </p:cNvPicPr>
          <p:nvPr/>
        </p:nvPicPr>
        <p:blipFill>
          <a:blip r:embed="rId3"/>
          <a:stretch>
            <a:fillRect/>
          </a:stretch>
        </p:blipFill>
        <p:spPr>
          <a:xfrm>
            <a:off x="864223" y="9374773"/>
            <a:ext cx="13607155" cy="1599401"/>
          </a:xfrm>
          <a:prstGeom prst="rect">
            <a:avLst/>
          </a:prstGeom>
          <a:ln w="12700">
            <a:miter lim="400000"/>
          </a:ln>
        </p:spPr>
      </p:pic>
      <p:sp>
        <p:nvSpPr>
          <p:cNvPr id="551" name="Note: you will be able to claim your CME credit after passing at least 2 of the 3 modules"/>
          <p:cNvSpPr txBox="1"/>
          <p:nvPr/>
        </p:nvSpPr>
        <p:spPr>
          <a:xfrm>
            <a:off x="1255348" y="9652933"/>
            <a:ext cx="10516745" cy="1043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10000"/>
              </a:lnSpc>
              <a:spcBef>
                <a:spcPts val="800"/>
              </a:spcBef>
              <a:defRPr b="1" i="0">
                <a:solidFill>
                  <a:srgbClr val="FFFFFD"/>
                </a:solidFill>
              </a:defRPr>
            </a:lvl1pPr>
          </a:lstStyle>
          <a:p>
            <a:r>
              <a:rPr dirty="0"/>
              <a:t>Note: you will be able to claim your CME credit after passing at least 2 of the 3 modules</a:t>
            </a:r>
          </a:p>
        </p:txBody>
      </p:sp>
      <p:sp>
        <p:nvSpPr>
          <p:cNvPr id="552" name="CME credit available…"/>
          <p:cNvSpPr txBox="1"/>
          <p:nvPr/>
        </p:nvSpPr>
        <p:spPr>
          <a:xfrm>
            <a:off x="20013153" y="9714308"/>
            <a:ext cx="3417541" cy="184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rPr dirty="0"/>
              <a:t>CME credit available</a:t>
            </a:r>
          </a:p>
          <a:p>
            <a:r>
              <a:rPr dirty="0"/>
              <a:t>Visit programme home page on:</a:t>
            </a:r>
          </a:p>
        </p:txBody>
      </p:sp>
      <p:pic>
        <p:nvPicPr>
          <p:cNvPr id="553" name="Image" descr="Image"/>
          <p:cNvPicPr>
            <a:picLocks noChangeAspect="1"/>
          </p:cNvPicPr>
          <p:nvPr/>
        </p:nvPicPr>
        <p:blipFill>
          <a:blip r:embed="rId4"/>
          <a:stretch>
            <a:fillRect/>
          </a:stretch>
        </p:blipFill>
        <p:spPr>
          <a:xfrm>
            <a:off x="20469145" y="11711395"/>
            <a:ext cx="3012175" cy="681810"/>
          </a:xfrm>
          <a:prstGeom prst="rect">
            <a:avLst/>
          </a:prstGeom>
          <a:ln w="12700">
            <a:miter lim="400000"/>
          </a:ln>
        </p:spPr>
      </p:pic>
      <p:sp>
        <p:nvSpPr>
          <p:cNvPr id="554" name="Visit Module 1 of this micro e-learning programme to learn more about:"/>
          <p:cNvSpPr txBox="1"/>
          <p:nvPr/>
        </p:nvSpPr>
        <p:spPr>
          <a:xfrm>
            <a:off x="1322784" y="3675473"/>
            <a:ext cx="12171118" cy="50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i="0"/>
            </a:pPr>
            <a:r>
              <a:rPr dirty="0"/>
              <a:t>Visit </a:t>
            </a:r>
            <a:r>
              <a:rPr b="1" dirty="0">
                <a:solidFill>
                  <a:srgbClr val="891B10"/>
                </a:solidFill>
              </a:rPr>
              <a:t>Module 1</a:t>
            </a:r>
            <a:r>
              <a:rPr dirty="0"/>
              <a:t> of this micro e-learning programme to learn more about:</a:t>
            </a:r>
          </a:p>
        </p:txBody>
      </p:sp>
      <p:sp>
        <p:nvSpPr>
          <p:cNvPr id="555" name="Rectangle"/>
          <p:cNvSpPr/>
          <p:nvPr/>
        </p:nvSpPr>
        <p:spPr>
          <a:xfrm>
            <a:off x="918339" y="2253305"/>
            <a:ext cx="13505555" cy="6860006"/>
          </a:xfrm>
          <a:prstGeom prst="rect">
            <a:avLst/>
          </a:prstGeom>
          <a:ln w="101600">
            <a:solidFill>
              <a:srgbClr val="891B10"/>
            </a:solidFill>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556" name="Visit Module 2 of this micro e-learning programme to learn more about:"/>
          <p:cNvSpPr txBox="1"/>
          <p:nvPr/>
        </p:nvSpPr>
        <p:spPr>
          <a:xfrm>
            <a:off x="1322784" y="6367005"/>
            <a:ext cx="12171118" cy="507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i="0"/>
            </a:pPr>
            <a:r>
              <a:rPr dirty="0"/>
              <a:t>Visit </a:t>
            </a:r>
            <a:r>
              <a:rPr b="1" dirty="0">
                <a:solidFill>
                  <a:srgbClr val="891B10"/>
                </a:solidFill>
              </a:rPr>
              <a:t>Module 2</a:t>
            </a:r>
            <a:r>
              <a:rPr dirty="0"/>
              <a:t> of this micro e-learning programme to learn more about:</a:t>
            </a:r>
          </a:p>
        </p:txBody>
      </p:sp>
      <p:grpSp>
        <p:nvGrpSpPr>
          <p:cNvPr id="563" name="Group"/>
          <p:cNvGrpSpPr/>
          <p:nvPr/>
        </p:nvGrpSpPr>
        <p:grpSpPr>
          <a:xfrm>
            <a:off x="1400161" y="7069240"/>
            <a:ext cx="15545325" cy="1457930"/>
            <a:chOff x="0" y="0"/>
            <a:chExt cx="15545324" cy="1457929"/>
          </a:xfrm>
        </p:grpSpPr>
        <p:sp>
          <p:nvSpPr>
            <p:cNvPr id="557" name="how you can help diagnose von Willebrand disease"/>
            <p:cNvSpPr/>
            <p:nvPr/>
          </p:nvSpPr>
          <p:spPr>
            <a:xfrm>
              <a:off x="612953" y="0"/>
              <a:ext cx="12729315"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l">
                <a:lnSpc>
                  <a:spcPct val="90000"/>
                </a:lnSpc>
                <a:spcBef>
                  <a:spcPts val="800"/>
                </a:spcBef>
                <a:defRPr i="0"/>
              </a:lvl1pPr>
            </a:lstStyle>
            <a:p>
              <a:r>
                <a:rPr dirty="0"/>
                <a:t>how you can help diagnose von Willebrand disease </a:t>
              </a:r>
            </a:p>
          </p:txBody>
        </p:sp>
        <p:sp>
          <p:nvSpPr>
            <p:cNvPr id="558" name="how to effectively use the screening tools available"/>
            <p:cNvSpPr/>
            <p:nvPr/>
          </p:nvSpPr>
          <p:spPr>
            <a:xfrm>
              <a:off x="625653" y="580561"/>
              <a:ext cx="149196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l">
                <a:lnSpc>
                  <a:spcPct val="90000"/>
                </a:lnSpc>
                <a:spcBef>
                  <a:spcPts val="800"/>
                </a:spcBef>
                <a:defRPr i="0"/>
              </a:lvl1pPr>
            </a:lstStyle>
            <a:p>
              <a:r>
                <a:rPr dirty="0"/>
                <a:t>how to effectively use the screening tools available</a:t>
              </a:r>
            </a:p>
          </p:txBody>
        </p:sp>
        <p:sp>
          <p:nvSpPr>
            <p:cNvPr id="559" name="the next steps to take when suspecting von Willebrand disease"/>
            <p:cNvSpPr/>
            <p:nvPr/>
          </p:nvSpPr>
          <p:spPr>
            <a:xfrm>
              <a:off x="612953" y="1161122"/>
              <a:ext cx="1144384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l">
                <a:lnSpc>
                  <a:spcPct val="90000"/>
                </a:lnSpc>
                <a:spcBef>
                  <a:spcPts val="800"/>
                </a:spcBef>
                <a:defRPr i="0"/>
              </a:lvl1pPr>
            </a:lstStyle>
            <a:p>
              <a:r>
                <a:rPr dirty="0"/>
                <a:t>the next steps to take when suspecting von Willebrand disease </a:t>
              </a:r>
            </a:p>
          </p:txBody>
        </p:sp>
        <p:pic>
          <p:nvPicPr>
            <p:cNvPr id="560" name="Image" descr="Image"/>
            <p:cNvPicPr>
              <a:picLocks noChangeAspect="1"/>
            </p:cNvPicPr>
            <p:nvPr/>
          </p:nvPicPr>
          <p:blipFill>
            <a:blip r:embed="rId5"/>
            <a:stretch>
              <a:fillRect/>
            </a:stretch>
          </p:blipFill>
          <p:spPr>
            <a:xfrm>
              <a:off x="0" y="166541"/>
              <a:ext cx="174123" cy="174123"/>
            </a:xfrm>
            <a:prstGeom prst="rect">
              <a:avLst/>
            </a:prstGeom>
            <a:ln w="12700" cap="flat">
              <a:noFill/>
              <a:miter lim="400000"/>
            </a:ln>
            <a:effectLst/>
          </p:spPr>
        </p:pic>
        <p:pic>
          <p:nvPicPr>
            <p:cNvPr id="561" name="Image" descr="Image"/>
            <p:cNvPicPr>
              <a:picLocks noChangeAspect="1"/>
            </p:cNvPicPr>
            <p:nvPr/>
          </p:nvPicPr>
          <p:blipFill>
            <a:blip r:embed="rId5"/>
            <a:stretch>
              <a:fillRect/>
            </a:stretch>
          </p:blipFill>
          <p:spPr>
            <a:xfrm>
              <a:off x="0" y="720462"/>
              <a:ext cx="174123" cy="174123"/>
            </a:xfrm>
            <a:prstGeom prst="rect">
              <a:avLst/>
            </a:prstGeom>
            <a:ln w="12700" cap="flat">
              <a:noFill/>
              <a:miter lim="400000"/>
            </a:ln>
            <a:effectLst/>
          </p:spPr>
        </p:pic>
        <p:pic>
          <p:nvPicPr>
            <p:cNvPr id="562" name="Image" descr="Image"/>
            <p:cNvPicPr>
              <a:picLocks noChangeAspect="1"/>
            </p:cNvPicPr>
            <p:nvPr/>
          </p:nvPicPr>
          <p:blipFill>
            <a:blip r:embed="rId5"/>
            <a:stretch>
              <a:fillRect/>
            </a:stretch>
          </p:blipFill>
          <p:spPr>
            <a:xfrm>
              <a:off x="0" y="1283806"/>
              <a:ext cx="174123" cy="174124"/>
            </a:xfrm>
            <a:prstGeom prst="rect">
              <a:avLst/>
            </a:prstGeom>
            <a:ln w="12700" cap="flat">
              <a:noFill/>
              <a:miter lim="400000"/>
            </a:ln>
            <a:effectLst/>
          </p:spPr>
        </p:pic>
      </p:grpSp>
      <p:sp>
        <p:nvSpPr>
          <p:cNvPr id="564" name="10"/>
          <p:cNvSpPr txBox="1"/>
          <p:nvPr/>
        </p:nvSpPr>
        <p:spPr>
          <a:xfrm>
            <a:off x="23195754" y="12762150"/>
            <a:ext cx="385384" cy="351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lnSpc>
                <a:spcPct val="90000"/>
              </a:lnSpc>
              <a:defRPr sz="1800" i="0"/>
            </a:lvl1pPr>
          </a:lstStyle>
          <a:p>
            <a:r>
              <a:rPr dirty="0"/>
              <a:t>1</a:t>
            </a:r>
            <a:r>
              <a:rPr lang="en-GB" dirty="0"/>
              <a:t>5</a:t>
            </a:r>
            <a:endParaRPr dirty="0"/>
          </a:p>
        </p:txBody>
      </p:sp>
      <p:grpSp>
        <p:nvGrpSpPr>
          <p:cNvPr id="569" name="Group"/>
          <p:cNvGrpSpPr/>
          <p:nvPr/>
        </p:nvGrpSpPr>
        <p:grpSpPr>
          <a:xfrm>
            <a:off x="1379944" y="4403692"/>
            <a:ext cx="12082200" cy="1413955"/>
            <a:chOff x="0" y="0"/>
            <a:chExt cx="12082199" cy="1413953"/>
          </a:xfrm>
        </p:grpSpPr>
        <p:sp>
          <p:nvSpPr>
            <p:cNvPr id="565" name="the potental existence of von Willebrand disease among your patent populaton"/>
            <p:cNvSpPr/>
            <p:nvPr/>
          </p:nvSpPr>
          <p:spPr>
            <a:xfrm>
              <a:off x="633171" y="0"/>
              <a:ext cx="10790457" cy="9889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l">
                <a:lnSpc>
                  <a:spcPct val="90000"/>
                </a:lnSpc>
                <a:spcBef>
                  <a:spcPts val="800"/>
                </a:spcBef>
                <a:defRPr i="0"/>
              </a:lvl1pPr>
            </a:lstStyle>
            <a:p>
              <a:r>
                <a:rPr dirty="0"/>
                <a:t>the potential existence of von Willebrand disease among your patent population </a:t>
              </a:r>
            </a:p>
          </p:txBody>
        </p:sp>
        <p:sp>
          <p:nvSpPr>
            <p:cNvPr id="566" name="the signs and symptoms of von Willebrand disease"/>
            <p:cNvSpPr/>
            <p:nvPr/>
          </p:nvSpPr>
          <p:spPr>
            <a:xfrm>
              <a:off x="638353" y="1354156"/>
              <a:ext cx="1144384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ts val="2600"/>
                </a:lnSpc>
                <a:spcBef>
                  <a:spcPts val="800"/>
                </a:spcBef>
                <a:defRPr i="0"/>
              </a:lvl1pPr>
            </a:lstStyle>
            <a:p>
              <a:r>
                <a:rPr dirty="0"/>
                <a:t>the signs and symptoms of von Willebrand disease </a:t>
              </a:r>
            </a:p>
          </p:txBody>
        </p:sp>
        <p:pic>
          <p:nvPicPr>
            <p:cNvPr id="567" name="Image" descr="Image"/>
            <p:cNvPicPr>
              <a:picLocks noChangeAspect="1"/>
            </p:cNvPicPr>
            <p:nvPr/>
          </p:nvPicPr>
          <p:blipFill>
            <a:blip r:embed="rId5"/>
            <a:stretch>
              <a:fillRect/>
            </a:stretch>
          </p:blipFill>
          <p:spPr>
            <a:xfrm>
              <a:off x="20217" y="146618"/>
              <a:ext cx="174123" cy="174123"/>
            </a:xfrm>
            <a:prstGeom prst="rect">
              <a:avLst/>
            </a:prstGeom>
            <a:ln w="12700" cap="flat">
              <a:noFill/>
              <a:miter lim="400000"/>
            </a:ln>
            <a:effectLst/>
          </p:spPr>
        </p:pic>
        <p:pic>
          <p:nvPicPr>
            <p:cNvPr id="568" name="Image" descr="Image"/>
            <p:cNvPicPr>
              <a:picLocks noChangeAspect="1"/>
            </p:cNvPicPr>
            <p:nvPr/>
          </p:nvPicPr>
          <p:blipFill>
            <a:blip r:embed="rId5"/>
            <a:stretch>
              <a:fillRect/>
            </a:stretch>
          </p:blipFill>
          <p:spPr>
            <a:xfrm>
              <a:off x="0" y="1239830"/>
              <a:ext cx="174123" cy="174123"/>
            </a:xfrm>
            <a:prstGeom prst="rect">
              <a:avLst/>
            </a:prstGeom>
            <a:ln w="12700" cap="flat">
              <a:noFill/>
              <a:miter lim="400000"/>
            </a:ln>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Rectangle"/>
          <p:cNvSpPr/>
          <p:nvPr/>
        </p:nvSpPr>
        <p:spPr>
          <a:xfrm>
            <a:off x="9612440" y="3108811"/>
            <a:ext cx="13816999" cy="2486459"/>
          </a:xfrm>
          <a:prstGeom prst="rect">
            <a:avLst/>
          </a:prstGeom>
          <a:ln w="101600">
            <a:solidFill>
              <a:srgbClr val="929292"/>
            </a:solidFill>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166" name="What will you learn in this micro e-learning programme…"/>
          <p:cNvSpPr txBox="1"/>
          <p:nvPr/>
        </p:nvSpPr>
        <p:spPr>
          <a:xfrm>
            <a:off x="797939" y="810960"/>
            <a:ext cx="17374271" cy="1686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ts val="6100"/>
              </a:lnSpc>
              <a:defRPr sz="6000" i="0">
                <a:solidFill>
                  <a:srgbClr val="252525"/>
                </a:solidFill>
              </a:defRPr>
            </a:pPr>
            <a:r>
              <a:rPr b="1" dirty="0">
                <a:solidFill>
                  <a:srgbClr val="891B10"/>
                </a:solidFill>
              </a:rPr>
              <a:t>What will you learn</a:t>
            </a:r>
            <a:r>
              <a:rPr dirty="0"/>
              <a:t> in this micro e-learning programme</a:t>
            </a:r>
          </a:p>
          <a:p>
            <a:pPr algn="l">
              <a:lnSpc>
                <a:spcPts val="6100"/>
              </a:lnSpc>
              <a:defRPr sz="6000" i="0">
                <a:solidFill>
                  <a:srgbClr val="252525"/>
                </a:solidFill>
              </a:defRPr>
            </a:pPr>
            <a:r>
              <a:rPr dirty="0"/>
              <a:t>about von Willebrand disease?</a:t>
            </a:r>
          </a:p>
        </p:txBody>
      </p:sp>
      <p:sp>
        <p:nvSpPr>
          <p:cNvPr id="167" name="AFTER MODULE 1 YOU WILL"/>
          <p:cNvSpPr txBox="1"/>
          <p:nvPr/>
        </p:nvSpPr>
        <p:spPr>
          <a:xfrm>
            <a:off x="9693900" y="3304513"/>
            <a:ext cx="6468472" cy="644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638923" indent="-469900" algn="l">
              <a:lnSpc>
                <a:spcPct val="80000"/>
              </a:lnSpc>
              <a:defRPr sz="4200" b="1" i="0">
                <a:solidFill>
                  <a:srgbClr val="929292"/>
                </a:solidFill>
              </a:defRPr>
            </a:lvl1pPr>
          </a:lstStyle>
          <a:p>
            <a:r>
              <a:rPr dirty="0"/>
              <a:t>AFTER MODULE 1 YOU WILL</a:t>
            </a:r>
          </a:p>
        </p:txBody>
      </p:sp>
      <p:sp>
        <p:nvSpPr>
          <p:cNvPr id="168" name="AFTER MODULE 2 YOU WILL"/>
          <p:cNvSpPr txBox="1"/>
          <p:nvPr/>
        </p:nvSpPr>
        <p:spPr>
          <a:xfrm>
            <a:off x="9693900" y="6101038"/>
            <a:ext cx="6468472" cy="644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638923" indent="-469900" algn="l">
              <a:lnSpc>
                <a:spcPct val="80000"/>
              </a:lnSpc>
              <a:defRPr sz="4200" b="1" i="0">
                <a:solidFill>
                  <a:srgbClr val="929292"/>
                </a:solidFill>
              </a:defRPr>
            </a:lvl1pPr>
          </a:lstStyle>
          <a:p>
            <a:r>
              <a:rPr dirty="0"/>
              <a:t>AFTER MODULE 2 YOU WILL</a:t>
            </a:r>
          </a:p>
        </p:txBody>
      </p:sp>
      <p:sp>
        <p:nvSpPr>
          <p:cNvPr id="169" name="be aware of the potential existence of von Willebrand disease among your patient population"/>
          <p:cNvSpPr txBox="1"/>
          <p:nvPr/>
        </p:nvSpPr>
        <p:spPr>
          <a:xfrm>
            <a:off x="10417317" y="3952303"/>
            <a:ext cx="12578933" cy="886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800" i="0"/>
            </a:pPr>
            <a:r>
              <a:rPr dirty="0">
                <a:solidFill>
                  <a:srgbClr val="929292"/>
                </a:solidFill>
              </a:rPr>
              <a:t>be aware of the potential</a:t>
            </a:r>
            <a:r>
              <a:rPr dirty="0"/>
              <a:t> </a:t>
            </a:r>
            <a:r>
              <a:rPr b="1" dirty="0">
                <a:solidFill>
                  <a:srgbClr val="929292"/>
                </a:solidFill>
              </a:rPr>
              <a:t>existence of von Willebrand disease</a:t>
            </a:r>
            <a:r>
              <a:rPr dirty="0"/>
              <a:t> </a:t>
            </a:r>
            <a:r>
              <a:rPr dirty="0">
                <a:solidFill>
                  <a:srgbClr val="929292"/>
                </a:solidFill>
              </a:rPr>
              <a:t>among your patient population </a:t>
            </a:r>
          </a:p>
        </p:txBody>
      </p:sp>
      <p:sp>
        <p:nvSpPr>
          <p:cNvPr id="170" name="Current Module"/>
          <p:cNvSpPr txBox="1"/>
          <p:nvPr/>
        </p:nvSpPr>
        <p:spPr>
          <a:xfrm>
            <a:off x="20194117" y="8993300"/>
            <a:ext cx="3041710" cy="53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800">
                <a:solidFill>
                  <a:srgbClr val="891B10"/>
                </a:solidFill>
              </a:defRPr>
            </a:lvl1pPr>
          </a:lstStyle>
          <a:p>
            <a:r>
              <a:rPr dirty="0"/>
              <a:t>Current Module</a:t>
            </a:r>
          </a:p>
        </p:txBody>
      </p:sp>
      <p:sp>
        <p:nvSpPr>
          <p:cNvPr id="171" name="Rectangle"/>
          <p:cNvSpPr/>
          <p:nvPr/>
        </p:nvSpPr>
        <p:spPr>
          <a:xfrm>
            <a:off x="9612440" y="5930586"/>
            <a:ext cx="13816999" cy="2603125"/>
          </a:xfrm>
          <a:prstGeom prst="rect">
            <a:avLst/>
          </a:prstGeom>
          <a:ln w="101600">
            <a:solidFill>
              <a:srgbClr val="929292"/>
            </a:solidFill>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172" name="be able to recognise the signs and symptoms of von Willebrand disease"/>
          <p:cNvSpPr txBox="1"/>
          <p:nvPr/>
        </p:nvSpPr>
        <p:spPr>
          <a:xfrm>
            <a:off x="10409459" y="4955981"/>
            <a:ext cx="10444586" cy="454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800" i="0"/>
            </a:pPr>
            <a:r>
              <a:rPr dirty="0">
                <a:solidFill>
                  <a:srgbClr val="929292"/>
                </a:solidFill>
              </a:rPr>
              <a:t>be able to recognise the</a:t>
            </a:r>
            <a:r>
              <a:rPr dirty="0"/>
              <a:t> </a:t>
            </a:r>
            <a:r>
              <a:rPr b="1" dirty="0">
                <a:solidFill>
                  <a:srgbClr val="929292"/>
                </a:solidFill>
              </a:rPr>
              <a:t>signs and symptoms</a:t>
            </a:r>
            <a:r>
              <a:rPr dirty="0"/>
              <a:t> </a:t>
            </a:r>
            <a:r>
              <a:rPr dirty="0">
                <a:solidFill>
                  <a:srgbClr val="929292"/>
                </a:solidFill>
              </a:rPr>
              <a:t>of von Willebrand disease</a:t>
            </a:r>
          </a:p>
        </p:txBody>
      </p:sp>
      <p:sp>
        <p:nvSpPr>
          <p:cNvPr id="173" name="understand you can help diagnose von Willebrand disease"/>
          <p:cNvSpPr txBox="1"/>
          <p:nvPr/>
        </p:nvSpPr>
        <p:spPr>
          <a:xfrm>
            <a:off x="10417317" y="6785461"/>
            <a:ext cx="13288588" cy="454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sz="2800" i="0"/>
            </a:pPr>
            <a:r>
              <a:rPr dirty="0">
                <a:solidFill>
                  <a:srgbClr val="929292"/>
                </a:solidFill>
              </a:rPr>
              <a:t>understand you can</a:t>
            </a:r>
            <a:r>
              <a:rPr dirty="0"/>
              <a:t> </a:t>
            </a:r>
            <a:r>
              <a:rPr b="1" dirty="0">
                <a:solidFill>
                  <a:srgbClr val="929292"/>
                </a:solidFill>
              </a:rPr>
              <a:t>help diagnose</a:t>
            </a:r>
            <a:r>
              <a:rPr dirty="0"/>
              <a:t> </a:t>
            </a:r>
            <a:r>
              <a:rPr dirty="0">
                <a:solidFill>
                  <a:srgbClr val="929292"/>
                </a:solidFill>
              </a:rPr>
              <a:t>von Willebrand disease </a:t>
            </a:r>
          </a:p>
        </p:txBody>
      </p:sp>
      <p:sp>
        <p:nvSpPr>
          <p:cNvPr id="174" name="be able to effectively use the screening tools available"/>
          <p:cNvSpPr txBox="1"/>
          <p:nvPr/>
        </p:nvSpPr>
        <p:spPr>
          <a:xfrm>
            <a:off x="10417317" y="7335101"/>
            <a:ext cx="13288588" cy="454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sz="2800" i="0"/>
            </a:pPr>
            <a:r>
              <a:rPr dirty="0">
                <a:solidFill>
                  <a:srgbClr val="929292"/>
                </a:solidFill>
              </a:rPr>
              <a:t>be able to effectively use the</a:t>
            </a:r>
            <a:r>
              <a:rPr dirty="0"/>
              <a:t> </a:t>
            </a:r>
            <a:r>
              <a:rPr b="1" dirty="0">
                <a:solidFill>
                  <a:srgbClr val="929292"/>
                </a:solidFill>
              </a:rPr>
              <a:t>screening tools</a:t>
            </a:r>
            <a:r>
              <a:rPr dirty="0"/>
              <a:t> </a:t>
            </a:r>
            <a:r>
              <a:rPr dirty="0">
                <a:solidFill>
                  <a:srgbClr val="929292"/>
                </a:solidFill>
              </a:rPr>
              <a:t>available</a:t>
            </a:r>
          </a:p>
        </p:txBody>
      </p:sp>
      <p:sp>
        <p:nvSpPr>
          <p:cNvPr id="175" name="understand the next steps to take when suspecting von Willebrand disease"/>
          <p:cNvSpPr txBox="1"/>
          <p:nvPr/>
        </p:nvSpPr>
        <p:spPr>
          <a:xfrm>
            <a:off x="10415970" y="7831639"/>
            <a:ext cx="10988056" cy="454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90000"/>
              </a:lnSpc>
              <a:spcBef>
                <a:spcPts val="800"/>
              </a:spcBef>
              <a:defRPr sz="2800" i="0"/>
            </a:pPr>
            <a:r>
              <a:rPr dirty="0">
                <a:solidFill>
                  <a:srgbClr val="929292"/>
                </a:solidFill>
              </a:rPr>
              <a:t>understand the</a:t>
            </a:r>
            <a:r>
              <a:rPr dirty="0"/>
              <a:t> </a:t>
            </a:r>
            <a:r>
              <a:rPr b="1" dirty="0">
                <a:solidFill>
                  <a:srgbClr val="929292"/>
                </a:solidFill>
              </a:rPr>
              <a:t>next steps</a:t>
            </a:r>
            <a:r>
              <a:rPr dirty="0"/>
              <a:t> </a:t>
            </a:r>
            <a:r>
              <a:rPr dirty="0">
                <a:solidFill>
                  <a:srgbClr val="929292"/>
                </a:solidFill>
              </a:rPr>
              <a:t>to take when suspecting von Willebrand disease </a:t>
            </a:r>
          </a:p>
        </p:txBody>
      </p:sp>
      <p:sp>
        <p:nvSpPr>
          <p:cNvPr id="176" name="AFTER MODULE 3 YOU WILL"/>
          <p:cNvSpPr txBox="1"/>
          <p:nvPr/>
        </p:nvSpPr>
        <p:spPr>
          <a:xfrm>
            <a:off x="9692847" y="9063347"/>
            <a:ext cx="6468472" cy="644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638923" indent="-469900" algn="l">
              <a:lnSpc>
                <a:spcPct val="80000"/>
              </a:lnSpc>
              <a:defRPr sz="4200" b="1" i="0">
                <a:solidFill>
                  <a:srgbClr val="891B10"/>
                </a:solidFill>
              </a:defRPr>
            </a:lvl1pPr>
          </a:lstStyle>
          <a:p>
            <a:r>
              <a:rPr dirty="0"/>
              <a:t>AFTER MODULE 3 YOU WILL</a:t>
            </a:r>
          </a:p>
        </p:txBody>
      </p:sp>
      <p:sp>
        <p:nvSpPr>
          <p:cNvPr id="177" name="Rectangle"/>
          <p:cNvSpPr/>
          <p:nvPr/>
        </p:nvSpPr>
        <p:spPr>
          <a:xfrm>
            <a:off x="9611387" y="8869027"/>
            <a:ext cx="13817000" cy="3137698"/>
          </a:xfrm>
          <a:prstGeom prst="rect">
            <a:avLst/>
          </a:prstGeom>
          <a:ln w="101600">
            <a:solidFill>
              <a:srgbClr val="891B10"/>
            </a:solidFill>
            <a:miter lim="400000"/>
          </a:ln>
        </p:spPr>
        <p:txBody>
          <a:bodyPr lIns="50800" tIns="50800" rIns="50800" bIns="50800" anchor="ctr"/>
          <a:lstStyle/>
          <a:p>
            <a:pPr algn="ctr" defTabSz="825500">
              <a:lnSpc>
                <a:spcPct val="100000"/>
              </a:lnSpc>
              <a:defRPr sz="3300" i="0">
                <a:solidFill>
                  <a:srgbClr val="891B10"/>
                </a:solidFill>
                <a:latin typeface="Helvetica Neue Medium"/>
                <a:ea typeface="Helvetica Neue Medium"/>
                <a:cs typeface="Helvetica Neue Medium"/>
                <a:sym typeface="Helvetica Neue Medium"/>
              </a:defRPr>
            </a:pPr>
            <a:endParaRPr dirty="0"/>
          </a:p>
        </p:txBody>
      </p:sp>
      <p:sp>
        <p:nvSpPr>
          <p:cNvPr id="178" name="be aware of the impact of von Willebrand disease on provision of general care"/>
          <p:cNvSpPr txBox="1"/>
          <p:nvPr/>
        </p:nvSpPr>
        <p:spPr>
          <a:xfrm>
            <a:off x="10417317" y="9772852"/>
            <a:ext cx="13288588" cy="454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800" i="0"/>
            </a:pPr>
            <a:r>
              <a:rPr dirty="0"/>
              <a:t>be aware of the</a:t>
            </a:r>
            <a:r>
              <a:rPr dirty="0">
                <a:solidFill>
                  <a:srgbClr val="891B10"/>
                </a:solidFill>
              </a:rPr>
              <a:t> </a:t>
            </a:r>
            <a:r>
              <a:rPr b="1" dirty="0">
                <a:solidFill>
                  <a:srgbClr val="891B10"/>
                </a:solidFill>
              </a:rPr>
              <a:t>impact of von Willebrand disease on provision of general care</a:t>
            </a:r>
          </a:p>
        </p:txBody>
      </p:sp>
      <p:sp>
        <p:nvSpPr>
          <p:cNvPr id="179" name="understand the key aspects of von Willebrand disease affecting your clinical practice"/>
          <p:cNvSpPr txBox="1"/>
          <p:nvPr/>
        </p:nvSpPr>
        <p:spPr>
          <a:xfrm>
            <a:off x="10417317" y="10337583"/>
            <a:ext cx="13288588" cy="454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800" i="0"/>
            </a:pPr>
            <a:r>
              <a:rPr dirty="0"/>
              <a:t>understand the key </a:t>
            </a:r>
            <a:r>
              <a:rPr b="1" dirty="0">
                <a:solidFill>
                  <a:srgbClr val="891B10"/>
                </a:solidFill>
              </a:rPr>
              <a:t>aspects of von Willebrand disease affecting your clinical practice</a:t>
            </a:r>
          </a:p>
        </p:txBody>
      </p:sp>
      <p:sp>
        <p:nvSpPr>
          <p:cNvPr id="180" name="understand the importance of a multidisciplinary approach in von Willebrand disease care"/>
          <p:cNvSpPr txBox="1"/>
          <p:nvPr/>
        </p:nvSpPr>
        <p:spPr>
          <a:xfrm>
            <a:off x="10417317" y="10889615"/>
            <a:ext cx="12034479" cy="886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800" i="0"/>
            </a:pPr>
            <a:r>
              <a:rPr dirty="0"/>
              <a:t>understand the importance of a </a:t>
            </a:r>
            <a:r>
              <a:rPr b="1" dirty="0">
                <a:solidFill>
                  <a:srgbClr val="891B10"/>
                </a:solidFill>
              </a:rPr>
              <a:t>multidisciplinary approach</a:t>
            </a:r>
            <a:r>
              <a:rPr dirty="0"/>
              <a:t> in von Willebrand disease care</a:t>
            </a:r>
          </a:p>
        </p:txBody>
      </p:sp>
      <p:pic>
        <p:nvPicPr>
          <p:cNvPr id="181" name="Image" descr="Image"/>
          <p:cNvPicPr>
            <a:picLocks noChangeAspect="1"/>
          </p:cNvPicPr>
          <p:nvPr/>
        </p:nvPicPr>
        <p:blipFill>
          <a:blip r:embed="rId2"/>
          <a:stretch>
            <a:fillRect/>
          </a:stretch>
        </p:blipFill>
        <p:spPr>
          <a:xfrm>
            <a:off x="931722" y="7673039"/>
            <a:ext cx="174123" cy="174123"/>
          </a:xfrm>
          <a:prstGeom prst="rect">
            <a:avLst/>
          </a:prstGeom>
          <a:ln w="12700">
            <a:miter lim="400000"/>
          </a:ln>
        </p:spPr>
      </p:pic>
      <p:pic>
        <p:nvPicPr>
          <p:cNvPr id="182" name="Image" descr="Image"/>
          <p:cNvPicPr>
            <a:picLocks noChangeAspect="1"/>
          </p:cNvPicPr>
          <p:nvPr/>
        </p:nvPicPr>
        <p:blipFill>
          <a:blip r:embed="rId2"/>
          <a:stretch>
            <a:fillRect/>
          </a:stretch>
        </p:blipFill>
        <p:spPr>
          <a:xfrm>
            <a:off x="931722" y="9673777"/>
            <a:ext cx="174123" cy="174123"/>
          </a:xfrm>
          <a:prstGeom prst="rect">
            <a:avLst/>
          </a:prstGeom>
          <a:ln w="12700">
            <a:miter lim="400000"/>
          </a:ln>
        </p:spPr>
      </p:pic>
      <p:pic>
        <p:nvPicPr>
          <p:cNvPr id="183" name="Image" descr="Image"/>
          <p:cNvPicPr>
            <a:picLocks noChangeAspect="1"/>
          </p:cNvPicPr>
          <p:nvPr/>
        </p:nvPicPr>
        <p:blipFill>
          <a:blip r:embed="rId2"/>
          <a:stretch>
            <a:fillRect/>
          </a:stretch>
        </p:blipFill>
        <p:spPr>
          <a:xfrm>
            <a:off x="931722" y="11636416"/>
            <a:ext cx="174123" cy="174123"/>
          </a:xfrm>
          <a:prstGeom prst="rect">
            <a:avLst/>
          </a:prstGeom>
          <a:ln w="12700">
            <a:miter lim="400000"/>
          </a:ln>
        </p:spPr>
      </p:pic>
      <p:pic>
        <p:nvPicPr>
          <p:cNvPr id="184" name="Image" descr="Image"/>
          <p:cNvPicPr>
            <a:picLocks noChangeAspect="1"/>
          </p:cNvPicPr>
          <p:nvPr/>
        </p:nvPicPr>
        <p:blipFill>
          <a:blip r:embed="rId2"/>
          <a:stretch>
            <a:fillRect/>
          </a:stretch>
        </p:blipFill>
        <p:spPr>
          <a:xfrm>
            <a:off x="931722" y="8661820"/>
            <a:ext cx="174123" cy="174123"/>
          </a:xfrm>
          <a:prstGeom prst="rect">
            <a:avLst/>
          </a:prstGeom>
          <a:ln w="12700">
            <a:miter lim="400000"/>
          </a:ln>
        </p:spPr>
      </p:pic>
      <p:sp>
        <p:nvSpPr>
          <p:cNvPr id="185" name="2"/>
          <p:cNvSpPr txBox="1"/>
          <p:nvPr/>
        </p:nvSpPr>
        <p:spPr>
          <a:xfrm>
            <a:off x="23297354" y="12766471"/>
            <a:ext cx="385384" cy="343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lnSpc>
                <a:spcPct val="90000"/>
              </a:lnSpc>
              <a:defRPr sz="1800" i="0"/>
            </a:lvl1pPr>
          </a:lstStyle>
          <a:p>
            <a:r>
              <a:rPr dirty="0"/>
              <a:t>2</a:t>
            </a:r>
          </a:p>
        </p:txBody>
      </p:sp>
      <p:sp>
        <p:nvSpPr>
          <p:cNvPr id="186" name="This micro e-learning programme consists of three modules aiming to increase awareness, knowledge and understanding of the existence, diagnosis, treatment and implications of von Willebrand disease among healthcare professionals outside of haematology.…"/>
          <p:cNvSpPr txBox="1"/>
          <p:nvPr/>
        </p:nvSpPr>
        <p:spPr>
          <a:xfrm>
            <a:off x="842822" y="3048796"/>
            <a:ext cx="8326923" cy="9422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ts val="3900"/>
              </a:lnSpc>
              <a:defRPr i="0"/>
            </a:pPr>
            <a:r>
              <a:rPr dirty="0"/>
              <a:t>This micro e-learning programme consists of </a:t>
            </a:r>
            <a:r>
              <a:rPr b="1" dirty="0">
                <a:solidFill>
                  <a:srgbClr val="891B10"/>
                </a:solidFill>
              </a:rPr>
              <a:t>three modules</a:t>
            </a:r>
            <a:r>
              <a:rPr dirty="0"/>
              <a:t> aiming to increase awareness, knowledge and understanding of the existence, diagnosis, treatment and implications of von Willebrand disease among healthcare professionals outside of haematology.</a:t>
            </a:r>
            <a:endParaRPr dirty="0">
              <a:solidFill>
                <a:srgbClr val="252525"/>
              </a:solidFill>
            </a:endParaRPr>
          </a:p>
          <a:p>
            <a:pPr algn="l">
              <a:lnSpc>
                <a:spcPts val="3900"/>
              </a:lnSpc>
              <a:defRPr i="0"/>
            </a:pPr>
            <a:endParaRPr dirty="0">
              <a:solidFill>
                <a:srgbClr val="252525"/>
              </a:solidFill>
            </a:endParaRPr>
          </a:p>
          <a:p>
            <a:pPr algn="l">
              <a:lnSpc>
                <a:spcPts val="3900"/>
              </a:lnSpc>
              <a:defRPr i="0"/>
            </a:pPr>
            <a:r>
              <a:rPr dirty="0"/>
              <a:t>Upon completion of the three modules, you will:</a:t>
            </a:r>
          </a:p>
          <a:p>
            <a:pPr algn="l">
              <a:lnSpc>
                <a:spcPts val="3900"/>
              </a:lnSpc>
              <a:defRPr i="0"/>
            </a:pPr>
            <a:endParaRPr dirty="0"/>
          </a:p>
          <a:p>
            <a:pPr lvl="1" algn="l">
              <a:lnSpc>
                <a:spcPts val="3900"/>
              </a:lnSpc>
              <a:defRPr i="0"/>
            </a:pPr>
            <a:r>
              <a:rPr dirty="0"/>
              <a:t>be aware of the potential </a:t>
            </a:r>
            <a:r>
              <a:rPr b="1" dirty="0">
                <a:solidFill>
                  <a:srgbClr val="891B10"/>
                </a:solidFill>
              </a:rPr>
              <a:t>existence of von Willebrand disease</a:t>
            </a:r>
            <a:r>
              <a:rPr dirty="0"/>
              <a:t> in your patient population</a:t>
            </a:r>
          </a:p>
          <a:p>
            <a:pPr lvl="1" algn="l">
              <a:lnSpc>
                <a:spcPts val="3900"/>
              </a:lnSpc>
              <a:defRPr i="0"/>
            </a:pPr>
            <a:r>
              <a:rPr dirty="0"/>
              <a:t>be able to </a:t>
            </a:r>
            <a:r>
              <a:rPr b="1" dirty="0">
                <a:solidFill>
                  <a:srgbClr val="891B10"/>
                </a:solidFill>
              </a:rPr>
              <a:t>recognise the signs and symptoms</a:t>
            </a:r>
            <a:r>
              <a:rPr dirty="0"/>
              <a:t> of von Willebrand disease </a:t>
            </a:r>
          </a:p>
          <a:p>
            <a:pPr lvl="1" algn="l">
              <a:lnSpc>
                <a:spcPts val="3900"/>
              </a:lnSpc>
              <a:defRPr i="0"/>
            </a:pPr>
            <a:r>
              <a:rPr dirty="0"/>
              <a:t>understand </a:t>
            </a:r>
            <a:r>
              <a:rPr b="1" dirty="0">
                <a:solidFill>
                  <a:srgbClr val="891B10"/>
                </a:solidFill>
              </a:rPr>
              <a:t>how to search for von Willebrand disease</a:t>
            </a:r>
            <a:r>
              <a:rPr dirty="0">
                <a:solidFill>
                  <a:srgbClr val="252525"/>
                </a:solidFill>
              </a:rPr>
              <a:t>,</a:t>
            </a:r>
            <a:r>
              <a:rPr dirty="0"/>
              <a:t> effectively using the screening tools available and signposting patients towards earlier diagnosis</a:t>
            </a:r>
          </a:p>
          <a:p>
            <a:pPr lvl="1" algn="l">
              <a:lnSpc>
                <a:spcPts val="3900"/>
              </a:lnSpc>
              <a:defRPr i="0"/>
            </a:pPr>
            <a:r>
              <a:rPr dirty="0"/>
              <a:t>be aware of the </a:t>
            </a:r>
            <a:r>
              <a:rPr b="1" dirty="0">
                <a:solidFill>
                  <a:srgbClr val="891B10"/>
                </a:solidFill>
              </a:rPr>
              <a:t>impact</a:t>
            </a:r>
            <a:r>
              <a:rPr dirty="0"/>
              <a:t> of von Willebrand disease on other care</a:t>
            </a:r>
          </a:p>
        </p:txBody>
      </p:sp>
      <p:sp>
        <p:nvSpPr>
          <p:cNvPr id="187" name="Circle"/>
          <p:cNvSpPr/>
          <p:nvPr/>
        </p:nvSpPr>
        <p:spPr>
          <a:xfrm>
            <a:off x="9985361" y="9928777"/>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188" name="Circle"/>
          <p:cNvSpPr/>
          <p:nvPr/>
        </p:nvSpPr>
        <p:spPr>
          <a:xfrm>
            <a:off x="9985361" y="10486897"/>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189" name="Circle"/>
          <p:cNvSpPr/>
          <p:nvPr/>
        </p:nvSpPr>
        <p:spPr>
          <a:xfrm>
            <a:off x="9985361" y="11019616"/>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190" name="Circle"/>
          <p:cNvSpPr/>
          <p:nvPr/>
        </p:nvSpPr>
        <p:spPr>
          <a:xfrm>
            <a:off x="9982200" y="7972036"/>
            <a:ext cx="174123" cy="174123"/>
          </a:xfrm>
          <a:prstGeom prst="ellipse">
            <a:avLst/>
          </a:prstGeom>
          <a:solidFill>
            <a:srgbClr val="929292"/>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191" name="Circle"/>
          <p:cNvSpPr/>
          <p:nvPr/>
        </p:nvSpPr>
        <p:spPr>
          <a:xfrm>
            <a:off x="9982200" y="7461367"/>
            <a:ext cx="174123" cy="174123"/>
          </a:xfrm>
          <a:prstGeom prst="ellipse">
            <a:avLst/>
          </a:prstGeom>
          <a:solidFill>
            <a:srgbClr val="929292"/>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192" name="Circle"/>
          <p:cNvSpPr/>
          <p:nvPr/>
        </p:nvSpPr>
        <p:spPr>
          <a:xfrm>
            <a:off x="9985361" y="6900458"/>
            <a:ext cx="174123" cy="174123"/>
          </a:xfrm>
          <a:prstGeom prst="ellipse">
            <a:avLst/>
          </a:prstGeom>
          <a:solidFill>
            <a:srgbClr val="929292"/>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193" name="Circle"/>
          <p:cNvSpPr/>
          <p:nvPr/>
        </p:nvSpPr>
        <p:spPr>
          <a:xfrm>
            <a:off x="9985361" y="5077673"/>
            <a:ext cx="174123" cy="174123"/>
          </a:xfrm>
          <a:prstGeom prst="ellipse">
            <a:avLst/>
          </a:prstGeom>
          <a:solidFill>
            <a:srgbClr val="929292"/>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194" name="Circle"/>
          <p:cNvSpPr/>
          <p:nvPr/>
        </p:nvSpPr>
        <p:spPr>
          <a:xfrm>
            <a:off x="9985361" y="4100300"/>
            <a:ext cx="174123" cy="174123"/>
          </a:xfrm>
          <a:prstGeom prst="ellipse">
            <a:avLst/>
          </a:prstGeom>
          <a:solidFill>
            <a:srgbClr val="929292"/>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he views expressed in this slide deck are the personal opinions of the experts.  They do not necessarily represent the views of the experts’ institutions or the rest of the HEMOSTASIS CONNECT group."/>
          <p:cNvSpPr txBox="1"/>
          <p:nvPr/>
        </p:nvSpPr>
        <p:spPr>
          <a:xfrm>
            <a:off x="814021" y="12543604"/>
            <a:ext cx="13136748" cy="611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lnSpc>
                <a:spcPct val="90000"/>
              </a:lnSpc>
              <a:defRPr sz="1800" i="0"/>
            </a:pPr>
            <a:r>
              <a:rPr dirty="0"/>
              <a:t>The views expressed in this slide deck are the personal opinions of the experts. </a:t>
            </a:r>
            <a:br>
              <a:rPr dirty="0"/>
            </a:br>
            <a:r>
              <a:rPr dirty="0"/>
              <a:t>They do not necessarily represent the views of the experts’ institutions or the rest of the HEMOSTASIS CONNECT group.</a:t>
            </a:r>
          </a:p>
        </p:txBody>
      </p:sp>
      <p:sp>
        <p:nvSpPr>
          <p:cNvPr id="197" name="This micro e-learning module has been developed by a…"/>
          <p:cNvSpPr txBox="1"/>
          <p:nvPr/>
        </p:nvSpPr>
        <p:spPr>
          <a:xfrm>
            <a:off x="819106" y="789073"/>
            <a:ext cx="16971691" cy="1686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ts val="6100"/>
              </a:lnSpc>
              <a:defRPr sz="6000" i="0">
                <a:solidFill>
                  <a:srgbClr val="252525"/>
                </a:solidFill>
              </a:defRPr>
            </a:pPr>
            <a:r>
              <a:rPr dirty="0"/>
              <a:t>This micro e-learning module has been developed by a</a:t>
            </a:r>
            <a:endParaRPr b="1" dirty="0"/>
          </a:p>
          <a:p>
            <a:pPr algn="l">
              <a:lnSpc>
                <a:spcPts val="6100"/>
              </a:lnSpc>
              <a:defRPr sz="6000" i="0">
                <a:solidFill>
                  <a:srgbClr val="252525"/>
                </a:solidFill>
              </a:defRPr>
            </a:pPr>
            <a:r>
              <a:rPr b="1" dirty="0">
                <a:solidFill>
                  <a:srgbClr val="891B10"/>
                </a:solidFill>
              </a:rPr>
              <a:t>multidisciplinary panel of experts</a:t>
            </a:r>
          </a:p>
        </p:txBody>
      </p:sp>
      <p:sp>
        <p:nvSpPr>
          <p:cNvPr id="198" name="3"/>
          <p:cNvSpPr txBox="1"/>
          <p:nvPr/>
        </p:nvSpPr>
        <p:spPr>
          <a:xfrm>
            <a:off x="23297354" y="12766471"/>
            <a:ext cx="385384" cy="343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lnSpc>
                <a:spcPct val="90000"/>
              </a:lnSpc>
              <a:defRPr sz="1800" i="0"/>
            </a:lvl1pPr>
          </a:lstStyle>
          <a:p>
            <a:r>
              <a:rPr dirty="0"/>
              <a:t>3</a:t>
            </a:r>
          </a:p>
        </p:txBody>
      </p:sp>
      <p:grpSp>
        <p:nvGrpSpPr>
          <p:cNvPr id="203" name="Group"/>
          <p:cNvGrpSpPr/>
          <p:nvPr/>
        </p:nvGrpSpPr>
        <p:grpSpPr>
          <a:xfrm>
            <a:off x="17912977" y="6144693"/>
            <a:ext cx="5841386" cy="5924583"/>
            <a:chOff x="0" y="0"/>
            <a:chExt cx="5841384" cy="5924581"/>
          </a:xfrm>
        </p:grpSpPr>
        <p:sp>
          <p:nvSpPr>
            <p:cNvPr id="199" name="Prof. Jan Blatný"/>
            <p:cNvSpPr/>
            <p:nvPr/>
          </p:nvSpPr>
          <p:spPr>
            <a:xfrm>
              <a:off x="3448277" y="144880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7200">
                <a:lnSpc>
                  <a:spcPct val="100000"/>
                </a:lnSpc>
                <a:defRPr sz="2800" b="1" i="0">
                  <a:solidFill>
                    <a:srgbClr val="891B10"/>
                  </a:solidFill>
                </a:defRPr>
              </a:lvl1pPr>
            </a:lstStyle>
            <a:p>
              <a:r>
                <a:rPr dirty="0"/>
                <a:t>Prof. Jan Blatný</a:t>
              </a:r>
            </a:p>
          </p:txBody>
        </p:sp>
        <p:sp>
          <p:nvSpPr>
            <p:cNvPr id="200" name="CZECH REPUBLIC"/>
            <p:cNvSpPr/>
            <p:nvPr/>
          </p:nvSpPr>
          <p:spPr>
            <a:xfrm>
              <a:off x="2254341" y="1832474"/>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lnSpc>
                  <a:spcPts val="1800"/>
                </a:lnSpc>
                <a:defRPr sz="1800" b="1" i="0">
                  <a:solidFill>
                    <a:srgbClr val="4C4745"/>
                  </a:solidFill>
                </a:defRPr>
              </a:lvl1pPr>
            </a:lstStyle>
            <a:p>
              <a:r>
                <a:rPr dirty="0"/>
                <a:t>CZECH REPUBLIC</a:t>
              </a:r>
            </a:p>
          </p:txBody>
        </p:sp>
        <p:pic>
          <p:nvPicPr>
            <p:cNvPr id="201" name="Image" descr="Image"/>
            <p:cNvPicPr>
              <a:picLocks noChangeAspect="1"/>
            </p:cNvPicPr>
            <p:nvPr/>
          </p:nvPicPr>
          <p:blipFill>
            <a:blip r:embed="rId2"/>
            <a:stretch>
              <a:fillRect/>
            </a:stretch>
          </p:blipFill>
          <p:spPr>
            <a:xfrm>
              <a:off x="0" y="0"/>
              <a:ext cx="2809242" cy="2684257"/>
            </a:xfrm>
            <a:prstGeom prst="rect">
              <a:avLst/>
            </a:prstGeom>
            <a:ln w="12700" cap="flat">
              <a:noFill/>
              <a:miter lim="400000"/>
            </a:ln>
            <a:effectLst/>
          </p:spPr>
        </p:pic>
        <p:sp>
          <p:nvSpPr>
            <p:cNvPr id="202" name="Consultant Haematologist, director of Haemophilia Comprehensive Care Centre and medical director of Paediatrics at University Hospital in Brno…"/>
            <p:cNvSpPr/>
            <p:nvPr/>
          </p:nvSpPr>
          <p:spPr>
            <a:xfrm>
              <a:off x="75883" y="2300833"/>
              <a:ext cx="5765501" cy="362374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406400" indent="-406400" algn="l">
                <a:lnSpc>
                  <a:spcPts val="2500"/>
                </a:lnSpc>
                <a:buClr>
                  <a:srgbClr val="B46C69"/>
                </a:buClr>
                <a:buSzPct val="130000"/>
                <a:buChar char="•"/>
                <a:defRPr sz="2000" i="0"/>
              </a:pPr>
              <a:r>
                <a:rPr dirty="0"/>
                <a:t>Consultant</a:t>
              </a:r>
              <a:r>
                <a:rPr b="1" dirty="0"/>
                <a:t> </a:t>
              </a:r>
              <a:r>
                <a:rPr b="1" dirty="0">
                  <a:solidFill>
                    <a:srgbClr val="7E2519"/>
                  </a:solidFill>
                </a:rPr>
                <a:t>Haematologist</a:t>
              </a:r>
              <a:r>
                <a:rPr dirty="0"/>
                <a:t>, director of Haemophilia Comprehensive Care Centre and medical director of </a:t>
              </a:r>
              <a:r>
                <a:rPr b="1" dirty="0">
                  <a:solidFill>
                    <a:srgbClr val="7E2519"/>
                  </a:solidFill>
                </a:rPr>
                <a:t>Paediatrics</a:t>
              </a:r>
              <a:r>
                <a:rPr dirty="0"/>
                <a:t> at University Hospital in Brno</a:t>
              </a:r>
            </a:p>
            <a:p>
              <a:pPr marL="406400" indent="-406400" algn="l">
                <a:lnSpc>
                  <a:spcPts val="2500"/>
                </a:lnSpc>
                <a:buClr>
                  <a:srgbClr val="B46C69"/>
                </a:buClr>
                <a:buSzPct val="130000"/>
                <a:buChar char="•"/>
                <a:defRPr sz="2000" i="0"/>
              </a:pPr>
              <a:r>
                <a:rPr dirty="0"/>
                <a:t>Associate professor of paediatrics at Masaryk University in Brno</a:t>
              </a:r>
              <a:endParaRPr dirty="0">
                <a:latin typeface="Times Roman"/>
                <a:ea typeface="Times Roman"/>
                <a:cs typeface="Times Roman"/>
                <a:sym typeface="Times Roman"/>
              </a:endParaRPr>
            </a:p>
            <a:p>
              <a:pPr marL="406400" indent="-406400" algn="l">
                <a:lnSpc>
                  <a:spcPts val="2500"/>
                </a:lnSpc>
                <a:buClr>
                  <a:srgbClr val="B46C69"/>
                </a:buClr>
                <a:buSzPct val="130000"/>
                <a:buChar char="•"/>
                <a:defRPr sz="2000" i="0"/>
              </a:pPr>
              <a:r>
                <a:rPr dirty="0"/>
                <a:t>Active member of International Society on Thrombosis and Haemostasis (ISTH), Vice president of EAHAD and MAG member of EHC </a:t>
              </a:r>
              <a:endParaRPr dirty="0">
                <a:latin typeface="Times Roman"/>
                <a:ea typeface="Times Roman"/>
                <a:cs typeface="Times Roman"/>
                <a:sym typeface="Times Roman"/>
              </a:endParaRPr>
            </a:p>
            <a:p>
              <a:pPr marL="406400" indent="-406400" algn="l">
                <a:lnSpc>
                  <a:spcPts val="2500"/>
                </a:lnSpc>
                <a:buClr>
                  <a:srgbClr val="B46C69"/>
                </a:buClr>
                <a:buSzPct val="130000"/>
                <a:buChar char="•"/>
                <a:defRPr sz="2000" i="0"/>
              </a:pPr>
              <a:r>
                <a:rPr dirty="0"/>
                <a:t>Paediatric coordinator of the Czech National Haemophilia Programme</a:t>
              </a:r>
              <a:endParaRPr dirty="0">
                <a:latin typeface="Times Roman"/>
                <a:ea typeface="Times Roman"/>
                <a:cs typeface="Times Roman"/>
                <a:sym typeface="Times Roman"/>
              </a:endParaRPr>
            </a:p>
          </p:txBody>
        </p:sp>
      </p:grpSp>
      <p:grpSp>
        <p:nvGrpSpPr>
          <p:cNvPr id="208" name="Group"/>
          <p:cNvGrpSpPr/>
          <p:nvPr/>
        </p:nvGrpSpPr>
        <p:grpSpPr>
          <a:xfrm>
            <a:off x="18099031" y="2643058"/>
            <a:ext cx="5649260" cy="3454493"/>
            <a:chOff x="0" y="0"/>
            <a:chExt cx="5649259" cy="3454492"/>
          </a:xfrm>
        </p:grpSpPr>
        <p:pic>
          <p:nvPicPr>
            <p:cNvPr id="204" name="Image" descr="Image"/>
            <p:cNvPicPr>
              <a:picLocks noChangeAspect="1"/>
            </p:cNvPicPr>
            <p:nvPr/>
          </p:nvPicPr>
          <p:blipFill>
            <a:blip r:embed="rId3"/>
            <a:stretch>
              <a:fillRect/>
            </a:stretch>
          </p:blipFill>
          <p:spPr>
            <a:xfrm>
              <a:off x="220336" y="0"/>
              <a:ext cx="2223204" cy="1797643"/>
            </a:xfrm>
            <a:prstGeom prst="rect">
              <a:avLst/>
            </a:prstGeom>
            <a:ln w="12700" cap="flat">
              <a:noFill/>
              <a:miter lim="400000"/>
            </a:ln>
            <a:effectLst/>
          </p:spPr>
        </p:pic>
        <p:sp>
          <p:nvSpPr>
            <p:cNvPr id="205" name="USA"/>
            <p:cNvSpPr txBox="1"/>
            <p:nvPr/>
          </p:nvSpPr>
          <p:spPr>
            <a:xfrm>
              <a:off x="2570970" y="1456011"/>
              <a:ext cx="507319" cy="3416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lnSpc>
                  <a:spcPts val="1800"/>
                </a:lnSpc>
                <a:defRPr sz="1800" b="1" i="0">
                  <a:solidFill>
                    <a:srgbClr val="4C4745"/>
                  </a:solidFill>
                </a:defRPr>
              </a:lvl1pPr>
            </a:lstStyle>
            <a:p>
              <a:r>
                <a:rPr dirty="0"/>
                <a:t>USA</a:t>
              </a:r>
            </a:p>
          </p:txBody>
        </p:sp>
        <p:sp>
          <p:nvSpPr>
            <p:cNvPr id="206" name="Cardiothoracic anaesthesiologist and  intensive care physician…"/>
            <p:cNvSpPr txBox="1"/>
            <p:nvPr/>
          </p:nvSpPr>
          <p:spPr>
            <a:xfrm>
              <a:off x="0" y="1884950"/>
              <a:ext cx="5649260" cy="15695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406400" indent="-406400" algn="l">
                <a:lnSpc>
                  <a:spcPts val="2500"/>
                </a:lnSpc>
                <a:buClr>
                  <a:srgbClr val="B46C69"/>
                </a:buClr>
                <a:buSzPct val="130000"/>
                <a:buChar char="•"/>
                <a:defRPr sz="2000" i="0"/>
              </a:pPr>
              <a:r>
                <a:rPr dirty="0"/>
                <a:t>Cardiothoracic </a:t>
              </a:r>
              <a:r>
                <a:rPr b="1" dirty="0">
                  <a:solidFill>
                    <a:srgbClr val="891B10"/>
                  </a:solidFill>
                </a:rPr>
                <a:t>anaesthesiologist</a:t>
              </a:r>
              <a:r>
                <a:rPr dirty="0"/>
                <a:t> and </a:t>
              </a:r>
              <a:br>
                <a:rPr dirty="0"/>
              </a:br>
              <a:r>
                <a:rPr b="1" dirty="0">
                  <a:solidFill>
                    <a:srgbClr val="7E2519"/>
                  </a:solidFill>
                </a:rPr>
                <a:t>intensive care</a:t>
              </a:r>
              <a:r>
                <a:rPr dirty="0"/>
                <a:t> physician</a:t>
              </a:r>
              <a:endParaRPr dirty="0">
                <a:latin typeface="Arial"/>
                <a:ea typeface="Arial"/>
                <a:cs typeface="Arial"/>
                <a:sym typeface="Arial"/>
              </a:endParaRPr>
            </a:p>
            <a:p>
              <a:pPr marL="406400" indent="-406400" algn="l">
                <a:lnSpc>
                  <a:spcPts val="2500"/>
                </a:lnSpc>
                <a:buClr>
                  <a:srgbClr val="B46C69"/>
                </a:buClr>
                <a:buSzPct val="130000"/>
                <a:buChar char="•"/>
                <a:defRPr sz="2000" i="0"/>
              </a:pPr>
              <a:r>
                <a:rPr dirty="0"/>
                <a:t>Executive vice chair and director of cardiac intensive care at George Washington University School of Medicine in Washington, DC</a:t>
              </a:r>
            </a:p>
          </p:txBody>
        </p:sp>
        <p:sp>
          <p:nvSpPr>
            <p:cNvPr id="207" name="Dr. Michael A. Mazzeffi"/>
            <p:cNvSpPr txBox="1"/>
            <p:nvPr/>
          </p:nvSpPr>
          <p:spPr>
            <a:xfrm>
              <a:off x="2574935" y="387683"/>
              <a:ext cx="2914803" cy="8867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lnSpc>
                  <a:spcPct val="100000"/>
                </a:lnSpc>
                <a:defRPr sz="2800" b="1" i="0">
                  <a:solidFill>
                    <a:srgbClr val="891B10"/>
                  </a:solidFill>
                </a:defRPr>
              </a:lvl1pPr>
            </a:lstStyle>
            <a:p>
              <a:r>
                <a:rPr dirty="0"/>
                <a:t>Dr. Michael A. Mazzeffi</a:t>
              </a:r>
            </a:p>
          </p:txBody>
        </p:sp>
      </p:grpSp>
      <p:grpSp>
        <p:nvGrpSpPr>
          <p:cNvPr id="213" name="Group"/>
          <p:cNvGrpSpPr/>
          <p:nvPr/>
        </p:nvGrpSpPr>
        <p:grpSpPr>
          <a:xfrm>
            <a:off x="5847170" y="2667111"/>
            <a:ext cx="5707362" cy="4118419"/>
            <a:chOff x="0" y="0"/>
            <a:chExt cx="5707361" cy="4118417"/>
          </a:xfrm>
        </p:grpSpPr>
        <p:pic>
          <p:nvPicPr>
            <p:cNvPr id="209" name="Image" descr="Image"/>
            <p:cNvPicPr>
              <a:picLocks noChangeAspect="1"/>
            </p:cNvPicPr>
            <p:nvPr/>
          </p:nvPicPr>
          <p:blipFill>
            <a:blip r:embed="rId4"/>
            <a:stretch>
              <a:fillRect/>
            </a:stretch>
          </p:blipFill>
          <p:spPr>
            <a:xfrm>
              <a:off x="0" y="0"/>
              <a:ext cx="2509354" cy="2347416"/>
            </a:xfrm>
            <a:prstGeom prst="rect">
              <a:avLst/>
            </a:prstGeom>
            <a:ln w="12700" cap="flat">
              <a:noFill/>
              <a:miter lim="400000"/>
            </a:ln>
            <a:effectLst/>
          </p:spPr>
        </p:pic>
        <p:sp>
          <p:nvSpPr>
            <p:cNvPr id="210" name="ITALY"/>
            <p:cNvSpPr txBox="1"/>
            <p:nvPr/>
          </p:nvSpPr>
          <p:spPr>
            <a:xfrm>
              <a:off x="2668325" y="1436850"/>
              <a:ext cx="800472" cy="3416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lnSpc>
                  <a:spcPts val="1800"/>
                </a:lnSpc>
                <a:defRPr sz="1800" b="1" i="0">
                  <a:solidFill>
                    <a:srgbClr val="4C4745"/>
                  </a:solidFill>
                </a:defRPr>
              </a:lvl1pPr>
            </a:lstStyle>
            <a:p>
              <a:r>
                <a:rPr dirty="0"/>
                <a:t>ITALY</a:t>
              </a:r>
            </a:p>
          </p:txBody>
        </p:sp>
        <p:sp>
          <p:nvSpPr>
            <p:cNvPr id="211" name="Orthopaedic consultant at the Haemophilia Centre at Fondazione IRCCS Policlinico San Matteo di Pavia…"/>
            <p:cNvSpPr txBox="1"/>
            <p:nvPr/>
          </p:nvSpPr>
          <p:spPr>
            <a:xfrm>
              <a:off x="558654" y="1939276"/>
              <a:ext cx="5148708" cy="21791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406400" indent="-406400" algn="l">
                <a:lnSpc>
                  <a:spcPts val="2500"/>
                </a:lnSpc>
                <a:buClr>
                  <a:srgbClr val="B46C69"/>
                </a:buClr>
                <a:buSzPct val="130000"/>
                <a:buChar char="•"/>
                <a:defRPr sz="2000" i="0"/>
              </a:pPr>
              <a:r>
                <a:rPr b="1" dirty="0">
                  <a:solidFill>
                    <a:srgbClr val="7E2519"/>
                  </a:solidFill>
                </a:rPr>
                <a:t>Orthopaedic</a:t>
              </a:r>
              <a:r>
                <a:rPr dirty="0"/>
                <a:t> consultant at the Haemophilia Centre at Fondazione IRCCS Policlinico San Matteo di Pavia</a:t>
              </a:r>
              <a:endParaRPr sz="1200" dirty="0">
                <a:latin typeface="Times Roman"/>
                <a:ea typeface="Times Roman"/>
                <a:cs typeface="Times Roman"/>
                <a:sym typeface="Times Roman"/>
              </a:endParaRPr>
            </a:p>
            <a:p>
              <a:pPr marL="406400" indent="-406400" algn="l">
                <a:lnSpc>
                  <a:spcPts val="2500"/>
                </a:lnSpc>
                <a:buClr>
                  <a:srgbClr val="B46C69"/>
                </a:buClr>
                <a:buSzPct val="130000"/>
                <a:buChar char="•"/>
                <a:defRPr sz="2000" i="0"/>
              </a:pPr>
              <a:r>
                <a:rPr dirty="0"/>
                <a:t>Chair of the Musculoskeletal Committee of the World Federation of Haemophilia (WFH)</a:t>
              </a:r>
              <a:endParaRPr sz="1200" dirty="0">
                <a:latin typeface="Times Roman"/>
                <a:ea typeface="Times Roman"/>
                <a:cs typeface="Times Roman"/>
                <a:sym typeface="Times Roman"/>
              </a:endParaRPr>
            </a:p>
            <a:p>
              <a:pPr marL="406400" indent="-406400" algn="l">
                <a:lnSpc>
                  <a:spcPts val="2500"/>
                </a:lnSpc>
                <a:buClr>
                  <a:srgbClr val="B46C69"/>
                </a:buClr>
                <a:buSzPct val="130000"/>
                <a:buChar char="•"/>
                <a:defRPr sz="2000" i="0"/>
              </a:pPr>
              <a:r>
                <a:rPr dirty="0"/>
                <a:t>Coordinator of Musculoskeletal Group of Italian Haemophilia Centres Association</a:t>
              </a:r>
            </a:p>
          </p:txBody>
        </p:sp>
        <p:sp>
          <p:nvSpPr>
            <p:cNvPr id="212" name="Dr. Gianluigi Pasta"/>
            <p:cNvSpPr txBox="1"/>
            <p:nvPr/>
          </p:nvSpPr>
          <p:spPr>
            <a:xfrm>
              <a:off x="2637288" y="568935"/>
              <a:ext cx="2087920" cy="8867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lnSpc>
                  <a:spcPct val="100000"/>
                </a:lnSpc>
                <a:defRPr sz="2800" b="1" i="0">
                  <a:solidFill>
                    <a:srgbClr val="891B10"/>
                  </a:solidFill>
                </a:defRPr>
              </a:lvl1pPr>
            </a:lstStyle>
            <a:p>
              <a:r>
                <a:rPr dirty="0"/>
                <a:t>Dr. Gianluigi Pasta</a:t>
              </a:r>
            </a:p>
          </p:txBody>
        </p:sp>
      </p:grpSp>
      <p:grpSp>
        <p:nvGrpSpPr>
          <p:cNvPr id="218" name="Group"/>
          <p:cNvGrpSpPr/>
          <p:nvPr/>
        </p:nvGrpSpPr>
        <p:grpSpPr>
          <a:xfrm>
            <a:off x="11810539" y="7840625"/>
            <a:ext cx="5608688" cy="2115401"/>
            <a:chOff x="0" y="0"/>
            <a:chExt cx="5608687" cy="2115399"/>
          </a:xfrm>
        </p:grpSpPr>
        <p:pic>
          <p:nvPicPr>
            <p:cNvPr id="214" name="Image" descr="Image"/>
            <p:cNvPicPr>
              <a:picLocks noChangeAspect="1"/>
            </p:cNvPicPr>
            <p:nvPr/>
          </p:nvPicPr>
          <p:blipFill>
            <a:blip r:embed="rId5"/>
            <a:stretch>
              <a:fillRect/>
            </a:stretch>
          </p:blipFill>
          <p:spPr>
            <a:xfrm>
              <a:off x="0" y="0"/>
              <a:ext cx="2346896" cy="2115400"/>
            </a:xfrm>
            <a:prstGeom prst="rect">
              <a:avLst/>
            </a:prstGeom>
            <a:ln w="12700" cap="flat">
              <a:noFill/>
              <a:miter lim="400000"/>
            </a:ln>
            <a:effectLst/>
          </p:spPr>
        </p:pic>
        <p:sp>
          <p:nvSpPr>
            <p:cNvPr id="215" name="USA"/>
            <p:cNvSpPr/>
            <p:nvPr/>
          </p:nvSpPr>
          <p:spPr>
            <a:xfrm>
              <a:off x="2520675" y="1493383"/>
              <a:ext cx="80047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lnSpc>
                  <a:spcPts val="1800"/>
                </a:lnSpc>
                <a:defRPr sz="1800" b="1" i="0">
                  <a:solidFill>
                    <a:srgbClr val="4C4745"/>
                  </a:solidFill>
                </a:defRPr>
              </a:lvl1pPr>
            </a:lstStyle>
            <a:p>
              <a:r>
                <a:rPr dirty="0"/>
                <a:t>USA</a:t>
              </a:r>
            </a:p>
          </p:txBody>
        </p:sp>
        <p:sp>
          <p:nvSpPr>
            <p:cNvPr id="216" name="Associate medical director and associate research director at the Bleeding &amp; Clotting Disorders Institute (BCDI)…"/>
            <p:cNvSpPr/>
            <p:nvPr/>
          </p:nvSpPr>
          <p:spPr>
            <a:xfrm>
              <a:off x="69288" y="1987643"/>
              <a:ext cx="55394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406400" indent="-406400" algn="l">
                <a:lnSpc>
                  <a:spcPts val="2500"/>
                </a:lnSpc>
                <a:buClr>
                  <a:srgbClr val="B46C69"/>
                </a:buClr>
                <a:buSzPct val="130000"/>
                <a:buChar char="•"/>
                <a:defRPr sz="2000" i="0"/>
              </a:pPr>
              <a:r>
                <a:rPr dirty="0"/>
                <a:t>Associate medical director and associate research director at the Bleeding &amp; Clotting Disorders Institute (BCDI) </a:t>
              </a:r>
              <a:endParaRPr sz="1200" dirty="0">
                <a:latin typeface="Times Roman"/>
                <a:ea typeface="Times Roman"/>
                <a:cs typeface="Times Roman"/>
                <a:sym typeface="Times Roman"/>
              </a:endParaRPr>
            </a:p>
            <a:p>
              <a:pPr marL="406400" indent="-406400" algn="l">
                <a:lnSpc>
                  <a:spcPts val="2500"/>
                </a:lnSpc>
                <a:buClr>
                  <a:srgbClr val="B46C69"/>
                </a:buClr>
                <a:buSzPct val="130000"/>
                <a:buChar char="•"/>
                <a:defRPr sz="2000" i="0"/>
              </a:pPr>
              <a:r>
                <a:rPr dirty="0"/>
                <a:t>Assistant professor of </a:t>
              </a:r>
              <a:r>
                <a:rPr b="1" dirty="0">
                  <a:solidFill>
                    <a:srgbClr val="7E2519"/>
                  </a:solidFill>
                </a:rPr>
                <a:t>Paediatrics</a:t>
              </a:r>
              <a:r>
                <a:rPr dirty="0"/>
                <a:t> and Medicine at the University of Illinois College of Medicine at Peoria in Peoria, IL</a:t>
              </a:r>
            </a:p>
            <a:p>
              <a:pPr marL="406400" indent="-406400" algn="l">
                <a:lnSpc>
                  <a:spcPts val="2500"/>
                </a:lnSpc>
                <a:buClr>
                  <a:srgbClr val="B46C69"/>
                </a:buClr>
                <a:buSzPct val="130000"/>
                <a:buChar char="•"/>
                <a:defRPr sz="2000" i="0"/>
              </a:pPr>
              <a:r>
                <a:rPr dirty="0"/>
                <a:t>Haematologist with BCDI</a:t>
              </a:r>
            </a:p>
          </p:txBody>
        </p:sp>
        <p:sp>
          <p:nvSpPr>
            <p:cNvPr id="217" name="Dr. Jonathan C. Roberts"/>
            <p:cNvSpPr/>
            <p:nvPr/>
          </p:nvSpPr>
          <p:spPr>
            <a:xfrm>
              <a:off x="2487271" y="896286"/>
              <a:ext cx="249291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lnSpc>
                  <a:spcPct val="100000"/>
                </a:lnSpc>
                <a:defRPr sz="2800" b="1" i="0">
                  <a:solidFill>
                    <a:srgbClr val="891B10"/>
                  </a:solidFill>
                </a:defRPr>
              </a:lvl1pPr>
            </a:lstStyle>
            <a:p>
              <a:r>
                <a:rPr dirty="0"/>
                <a:t>Dr. Jonathan C. Roberts</a:t>
              </a:r>
            </a:p>
          </p:txBody>
        </p:sp>
      </p:grpSp>
      <p:grpSp>
        <p:nvGrpSpPr>
          <p:cNvPr id="223" name="Group"/>
          <p:cNvGrpSpPr/>
          <p:nvPr/>
        </p:nvGrpSpPr>
        <p:grpSpPr>
          <a:xfrm>
            <a:off x="626458" y="2526602"/>
            <a:ext cx="5447675" cy="5130550"/>
            <a:chOff x="0" y="0"/>
            <a:chExt cx="5447673" cy="5130548"/>
          </a:xfrm>
        </p:grpSpPr>
        <p:pic>
          <p:nvPicPr>
            <p:cNvPr id="219" name="Image" descr="Image"/>
            <p:cNvPicPr>
              <a:picLocks noChangeAspect="1"/>
            </p:cNvPicPr>
            <p:nvPr/>
          </p:nvPicPr>
          <p:blipFill>
            <a:blip r:embed="rId6"/>
            <a:stretch>
              <a:fillRect/>
            </a:stretch>
          </p:blipFill>
          <p:spPr>
            <a:xfrm>
              <a:off x="0" y="0"/>
              <a:ext cx="2298496" cy="3372042"/>
            </a:xfrm>
            <a:prstGeom prst="rect">
              <a:avLst/>
            </a:prstGeom>
            <a:ln w="12700" cap="flat">
              <a:noFill/>
              <a:miter lim="400000"/>
            </a:ln>
            <a:effectLst/>
          </p:spPr>
        </p:pic>
        <p:sp>
          <p:nvSpPr>
            <p:cNvPr id="220" name="Dental consultant medically complex patients at Dublin Dental Hospital…"/>
            <p:cNvSpPr txBox="1"/>
            <p:nvPr/>
          </p:nvSpPr>
          <p:spPr>
            <a:xfrm>
              <a:off x="262218" y="2037007"/>
              <a:ext cx="5185456" cy="30935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406400" indent="-406400" algn="l">
                <a:lnSpc>
                  <a:spcPts val="2500"/>
                </a:lnSpc>
                <a:buClr>
                  <a:srgbClr val="B46C69"/>
                </a:buClr>
                <a:buSzPct val="130000"/>
                <a:buChar char="•"/>
                <a:defRPr sz="2000" i="0"/>
              </a:pPr>
              <a:r>
                <a:rPr b="1" dirty="0">
                  <a:solidFill>
                    <a:srgbClr val="7E2519"/>
                  </a:solidFill>
                </a:rPr>
                <a:t>Dental</a:t>
              </a:r>
              <a:r>
                <a:rPr dirty="0"/>
                <a:t> consultant medically complex patients at Dublin Dental Hospital</a:t>
              </a:r>
            </a:p>
            <a:p>
              <a:pPr marL="406400" indent="-406400" algn="l">
                <a:lnSpc>
                  <a:spcPts val="2500"/>
                </a:lnSpc>
                <a:buClr>
                  <a:srgbClr val="B46C69"/>
                </a:buClr>
                <a:buSzPct val="130000"/>
                <a:buChar char="•"/>
                <a:defRPr sz="2000" i="0"/>
              </a:pPr>
              <a:r>
                <a:rPr dirty="0"/>
                <a:t>Director of doctorate programme in special care dentistry, Trinity College Dublin</a:t>
              </a:r>
            </a:p>
            <a:p>
              <a:pPr marL="406400" indent="-406400" algn="l">
                <a:lnSpc>
                  <a:spcPts val="2500"/>
                </a:lnSpc>
                <a:buClr>
                  <a:srgbClr val="B46C69"/>
                </a:buClr>
                <a:buSzPct val="130000"/>
                <a:buChar char="•"/>
                <a:defRPr sz="2000" i="0"/>
              </a:pPr>
              <a:r>
                <a:rPr dirty="0"/>
                <a:t>Former chair of World Federation of Haemophilia Dental Committee </a:t>
              </a:r>
            </a:p>
            <a:p>
              <a:pPr marL="406400" indent="-406400" algn="l">
                <a:lnSpc>
                  <a:spcPts val="2500"/>
                </a:lnSpc>
                <a:buClr>
                  <a:srgbClr val="B46C69"/>
                </a:buClr>
                <a:buSzPct val="130000"/>
                <a:buChar char="•"/>
                <a:defRPr sz="2000" i="0"/>
              </a:pPr>
              <a:r>
                <a:rPr dirty="0"/>
                <a:t>Medical advisory board member of European Haemophilia Consortium (EHC)</a:t>
              </a:r>
            </a:p>
            <a:p>
              <a:pPr marL="406400" indent="-406400" algn="l">
                <a:lnSpc>
                  <a:spcPts val="2500"/>
                </a:lnSpc>
                <a:buClr>
                  <a:srgbClr val="B46C69"/>
                </a:buClr>
                <a:buSzPct val="130000"/>
                <a:buChar char="•"/>
                <a:defRPr sz="2000" i="0"/>
              </a:pPr>
              <a:r>
                <a:rPr dirty="0"/>
                <a:t>President of International Society for Disability and Oral Health </a:t>
              </a:r>
            </a:p>
          </p:txBody>
        </p:sp>
        <p:sp>
          <p:nvSpPr>
            <p:cNvPr id="221" name="Dr. Alison Dougall"/>
            <p:cNvSpPr txBox="1"/>
            <p:nvPr/>
          </p:nvSpPr>
          <p:spPr>
            <a:xfrm>
              <a:off x="1780370" y="1124949"/>
              <a:ext cx="2795323" cy="454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457200">
                <a:lnSpc>
                  <a:spcPct val="100000"/>
                </a:lnSpc>
                <a:defRPr sz="2800" b="1" i="0">
                  <a:solidFill>
                    <a:srgbClr val="891B10"/>
                  </a:solidFill>
                </a:defRPr>
              </a:lvl1pPr>
            </a:lstStyle>
            <a:p>
              <a:r>
                <a:rPr dirty="0"/>
                <a:t>Dr. Alison Dougall</a:t>
              </a:r>
            </a:p>
          </p:txBody>
        </p:sp>
        <p:sp>
          <p:nvSpPr>
            <p:cNvPr id="222" name="IRELAND"/>
            <p:cNvSpPr txBox="1"/>
            <p:nvPr/>
          </p:nvSpPr>
          <p:spPr>
            <a:xfrm>
              <a:off x="1836336" y="1565258"/>
              <a:ext cx="945320" cy="3416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lnSpc>
                  <a:spcPts val="1800"/>
                </a:lnSpc>
                <a:defRPr sz="1800" b="1" i="0">
                  <a:solidFill>
                    <a:srgbClr val="4C4745"/>
                  </a:solidFill>
                </a:defRPr>
              </a:lvl1pPr>
            </a:lstStyle>
            <a:p>
              <a:r>
                <a:rPr dirty="0"/>
                <a:t>IRELAND</a:t>
              </a:r>
            </a:p>
          </p:txBody>
        </p:sp>
      </p:grpSp>
      <p:grpSp>
        <p:nvGrpSpPr>
          <p:cNvPr id="228" name="Group"/>
          <p:cNvGrpSpPr/>
          <p:nvPr/>
        </p:nvGrpSpPr>
        <p:grpSpPr>
          <a:xfrm>
            <a:off x="6137393" y="6977008"/>
            <a:ext cx="5299550" cy="4711390"/>
            <a:chOff x="0" y="0"/>
            <a:chExt cx="5299548" cy="4711389"/>
          </a:xfrm>
        </p:grpSpPr>
        <p:pic>
          <p:nvPicPr>
            <p:cNvPr id="224" name="Image" descr="Image"/>
            <p:cNvPicPr>
              <a:picLocks noChangeAspect="1"/>
            </p:cNvPicPr>
            <p:nvPr/>
          </p:nvPicPr>
          <p:blipFill>
            <a:blip r:embed="rId7"/>
            <a:stretch>
              <a:fillRect/>
            </a:stretch>
          </p:blipFill>
          <p:spPr>
            <a:xfrm>
              <a:off x="0" y="0"/>
              <a:ext cx="2017506" cy="1990732"/>
            </a:xfrm>
            <a:prstGeom prst="rect">
              <a:avLst/>
            </a:prstGeom>
            <a:ln w="12700" cap="flat">
              <a:noFill/>
              <a:miter lim="400000"/>
            </a:ln>
            <a:effectLst/>
          </p:spPr>
        </p:pic>
        <p:sp>
          <p:nvSpPr>
            <p:cNvPr id="225" name="GERMANY"/>
            <p:cNvSpPr txBox="1"/>
            <p:nvPr/>
          </p:nvSpPr>
          <p:spPr>
            <a:xfrm>
              <a:off x="2146446" y="1467297"/>
              <a:ext cx="1107840" cy="3416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lnSpc>
                  <a:spcPts val="1800"/>
                </a:lnSpc>
                <a:defRPr sz="1800" b="1" i="0">
                  <a:solidFill>
                    <a:srgbClr val="4C4745"/>
                  </a:solidFill>
                </a:defRPr>
              </a:lvl1pPr>
            </a:lstStyle>
            <a:p>
              <a:r>
                <a:rPr dirty="0"/>
                <a:t>GERMANY</a:t>
              </a:r>
            </a:p>
          </p:txBody>
        </p:sp>
        <p:sp>
          <p:nvSpPr>
            <p:cNvPr id="226" name="Haematology consultant and health economist…"/>
            <p:cNvSpPr txBox="1"/>
            <p:nvPr/>
          </p:nvSpPr>
          <p:spPr>
            <a:xfrm>
              <a:off x="272015" y="1922647"/>
              <a:ext cx="5027534" cy="27887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406400" indent="-406400" algn="l">
                <a:lnSpc>
                  <a:spcPts val="2500"/>
                </a:lnSpc>
                <a:buClr>
                  <a:srgbClr val="B46C69"/>
                </a:buClr>
                <a:buSzPct val="130000"/>
                <a:buChar char="•"/>
                <a:defRPr sz="2000" i="0"/>
              </a:pPr>
              <a:r>
                <a:rPr b="1" dirty="0">
                  <a:solidFill>
                    <a:srgbClr val="7E2519"/>
                  </a:solidFill>
                </a:rPr>
                <a:t>Haematology</a:t>
              </a:r>
              <a:r>
                <a:rPr b="1" dirty="0"/>
                <a:t> </a:t>
              </a:r>
              <a:r>
                <a:rPr dirty="0"/>
                <a:t>consultant</a:t>
              </a:r>
              <a:r>
                <a:rPr b="1" dirty="0"/>
                <a:t> </a:t>
              </a:r>
              <a:r>
                <a:rPr dirty="0"/>
                <a:t>and health economist</a:t>
              </a:r>
              <a:endParaRPr sz="1200" dirty="0">
                <a:latin typeface="Times Roman"/>
                <a:ea typeface="Times Roman"/>
                <a:cs typeface="Times Roman"/>
                <a:sym typeface="Times Roman"/>
              </a:endParaRPr>
            </a:p>
            <a:p>
              <a:pPr marL="406400" indent="-406400" algn="l">
                <a:lnSpc>
                  <a:spcPts val="2500"/>
                </a:lnSpc>
                <a:buClr>
                  <a:srgbClr val="B46C69"/>
                </a:buClr>
                <a:buSzPct val="130000"/>
                <a:buChar char="•"/>
                <a:defRPr sz="2000" i="0"/>
              </a:pPr>
              <a:r>
                <a:rPr dirty="0"/>
                <a:t>Director of the IMD Blood Coagulation Centre in Bad Homburg/Frankfurt/Wiesbaden</a:t>
              </a:r>
              <a:endParaRPr sz="1200" dirty="0">
                <a:latin typeface="Times Roman"/>
                <a:ea typeface="Times Roman"/>
                <a:cs typeface="Times Roman"/>
                <a:sym typeface="Times Roman"/>
              </a:endParaRPr>
            </a:p>
            <a:p>
              <a:pPr marL="406400" indent="-406400" algn="l">
                <a:lnSpc>
                  <a:spcPts val="2500"/>
                </a:lnSpc>
                <a:buClr>
                  <a:srgbClr val="B46C69"/>
                </a:buClr>
                <a:buSzPct val="130000"/>
                <a:buChar char="•"/>
                <a:defRPr sz="2000" i="0"/>
              </a:pPr>
              <a:r>
                <a:rPr dirty="0"/>
                <a:t>Active member of German Society of Haematology and Oncology</a:t>
              </a:r>
              <a:endParaRPr sz="1200" dirty="0">
                <a:latin typeface="Times Roman"/>
                <a:ea typeface="Times Roman"/>
                <a:cs typeface="Times Roman"/>
                <a:sym typeface="Times Roman"/>
              </a:endParaRPr>
            </a:p>
            <a:p>
              <a:pPr marL="406400" indent="-406400" algn="l">
                <a:lnSpc>
                  <a:spcPts val="2500"/>
                </a:lnSpc>
                <a:buClr>
                  <a:srgbClr val="B46C69"/>
                </a:buClr>
                <a:buSzPct val="130000"/>
                <a:buChar char="•"/>
                <a:defRPr sz="2000" i="0"/>
              </a:pPr>
              <a:r>
                <a:rPr dirty="0"/>
                <a:t>Member of medical advisory board German Alliance for Security of Haemophilia</a:t>
              </a:r>
            </a:p>
          </p:txBody>
        </p:sp>
        <p:sp>
          <p:nvSpPr>
            <p:cNvPr id="227" name="Dr. Med. Rosa Sonja Alesci"/>
            <p:cNvSpPr txBox="1"/>
            <p:nvPr/>
          </p:nvSpPr>
          <p:spPr>
            <a:xfrm>
              <a:off x="2118185" y="590106"/>
              <a:ext cx="2429636" cy="8867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lnSpc>
                  <a:spcPct val="100000"/>
                </a:lnSpc>
                <a:defRPr sz="2800" b="1" i="0">
                  <a:solidFill>
                    <a:srgbClr val="891B10"/>
                  </a:solidFill>
                </a:defRPr>
              </a:lvl1pPr>
            </a:lstStyle>
            <a:p>
              <a:r>
                <a:rPr dirty="0"/>
                <a:t>Dr. Med. Rosa Sonja Alesci</a:t>
              </a:r>
            </a:p>
          </p:txBody>
        </p:sp>
      </p:grpSp>
      <p:grpSp>
        <p:nvGrpSpPr>
          <p:cNvPr id="233" name="Group"/>
          <p:cNvGrpSpPr/>
          <p:nvPr/>
        </p:nvGrpSpPr>
        <p:grpSpPr>
          <a:xfrm>
            <a:off x="11943328" y="2668842"/>
            <a:ext cx="5580854" cy="3290241"/>
            <a:chOff x="0" y="0"/>
            <a:chExt cx="5580853" cy="3290240"/>
          </a:xfrm>
        </p:grpSpPr>
        <p:pic>
          <p:nvPicPr>
            <p:cNvPr id="229" name="Image" descr="Image"/>
            <p:cNvPicPr>
              <a:picLocks noChangeAspect="1"/>
            </p:cNvPicPr>
            <p:nvPr/>
          </p:nvPicPr>
          <p:blipFill>
            <a:blip r:embed="rId8"/>
            <a:stretch>
              <a:fillRect/>
            </a:stretch>
          </p:blipFill>
          <p:spPr>
            <a:xfrm>
              <a:off x="238512" y="0"/>
              <a:ext cx="1994853" cy="1688099"/>
            </a:xfrm>
            <a:prstGeom prst="rect">
              <a:avLst/>
            </a:prstGeom>
            <a:ln w="12700" cap="flat">
              <a:noFill/>
              <a:miter lim="400000"/>
            </a:ln>
            <a:effectLst/>
          </p:spPr>
        </p:pic>
        <p:sp>
          <p:nvSpPr>
            <p:cNvPr id="230" name="CROATIA"/>
            <p:cNvSpPr/>
            <p:nvPr/>
          </p:nvSpPr>
          <p:spPr>
            <a:xfrm>
              <a:off x="2317153" y="1595683"/>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lnSpc>
                  <a:spcPts val="1800"/>
                </a:lnSpc>
                <a:defRPr sz="1800" b="1" i="0">
                  <a:solidFill>
                    <a:srgbClr val="4C4745"/>
                  </a:solidFill>
                </a:defRPr>
              </a:lvl1pPr>
            </a:lstStyle>
            <a:p>
              <a:r>
                <a:rPr dirty="0"/>
                <a:t>CROATIA</a:t>
              </a:r>
            </a:p>
          </p:txBody>
        </p:sp>
        <p:sp>
          <p:nvSpPr>
            <p:cNvPr id="231" name="Head of Haemophilia Centre at the University Hospital Centre Zagreb…"/>
            <p:cNvSpPr/>
            <p:nvPr/>
          </p:nvSpPr>
          <p:spPr>
            <a:xfrm>
              <a:off x="0" y="3290240"/>
              <a:ext cx="558085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406400" indent="-406400" algn="l">
                <a:lnSpc>
                  <a:spcPts val="2500"/>
                </a:lnSpc>
                <a:buClr>
                  <a:srgbClr val="B46C69"/>
                </a:buClr>
                <a:buSzPct val="130000"/>
                <a:buChar char="•"/>
                <a:defRPr sz="2000" i="0"/>
              </a:pPr>
              <a:r>
                <a:rPr dirty="0"/>
                <a:t>Head of</a:t>
              </a:r>
              <a:r>
                <a:rPr b="1" dirty="0"/>
                <a:t> </a:t>
              </a:r>
              <a:r>
                <a:rPr b="1" dirty="0">
                  <a:solidFill>
                    <a:srgbClr val="7E2519"/>
                  </a:solidFill>
                </a:rPr>
                <a:t>Haemophilia</a:t>
              </a:r>
              <a:r>
                <a:rPr b="1" dirty="0"/>
                <a:t> </a:t>
              </a:r>
              <a:r>
                <a:rPr dirty="0"/>
                <a:t>Centre</a:t>
              </a:r>
              <a:r>
                <a:rPr b="1" dirty="0"/>
                <a:t> </a:t>
              </a:r>
              <a:r>
                <a:rPr dirty="0"/>
                <a:t>at the University Hospital Centre Zagreb </a:t>
              </a:r>
              <a:endParaRPr sz="1200" dirty="0">
                <a:latin typeface="Times Roman"/>
                <a:ea typeface="Times Roman"/>
                <a:cs typeface="Times Roman"/>
                <a:sym typeface="Times Roman"/>
              </a:endParaRPr>
            </a:p>
            <a:p>
              <a:pPr marL="406400" indent="-406400" algn="l">
                <a:lnSpc>
                  <a:spcPts val="2500"/>
                </a:lnSpc>
                <a:buClr>
                  <a:srgbClr val="B46C69"/>
                </a:buClr>
                <a:buSzPct val="130000"/>
                <a:buChar char="•"/>
                <a:defRPr sz="2000" i="0"/>
              </a:pPr>
              <a:r>
                <a:rPr dirty="0"/>
                <a:t>Professor of </a:t>
              </a:r>
              <a:r>
                <a:rPr b="1" dirty="0">
                  <a:solidFill>
                    <a:srgbClr val="7E2519"/>
                  </a:solidFill>
                </a:rPr>
                <a:t>internal medicine</a:t>
              </a:r>
              <a:r>
                <a:rPr b="1" dirty="0"/>
                <a:t> </a:t>
              </a:r>
              <a:r>
                <a:rPr dirty="0"/>
                <a:t>at the School of Medicine of the University of Zagreb, Croatia</a:t>
              </a:r>
              <a:endParaRPr sz="1200" dirty="0">
                <a:latin typeface="Times Roman"/>
                <a:ea typeface="Times Roman"/>
                <a:cs typeface="Times Roman"/>
                <a:sym typeface="Times Roman"/>
              </a:endParaRPr>
            </a:p>
            <a:p>
              <a:pPr marL="406400" indent="-406400" algn="l">
                <a:lnSpc>
                  <a:spcPts val="2500"/>
                </a:lnSpc>
                <a:buClr>
                  <a:srgbClr val="B46C69"/>
                </a:buClr>
                <a:buSzPct val="130000"/>
                <a:buChar char="•"/>
                <a:defRPr sz="2000" i="0"/>
              </a:pPr>
              <a:r>
                <a:rPr dirty="0"/>
                <a:t>Specialist degrees in internal medicine and haematology</a:t>
              </a:r>
              <a:endParaRPr sz="1200" dirty="0">
                <a:latin typeface="Times Roman"/>
                <a:ea typeface="Times Roman"/>
                <a:cs typeface="Times Roman"/>
                <a:sym typeface="Times Roman"/>
              </a:endParaRPr>
            </a:p>
            <a:p>
              <a:pPr marL="406400" indent="-406400" algn="l">
                <a:lnSpc>
                  <a:spcPts val="2500"/>
                </a:lnSpc>
                <a:buClr>
                  <a:srgbClr val="B46C69"/>
                </a:buClr>
                <a:buSzPct val="130000"/>
                <a:buChar char="•"/>
                <a:defRPr sz="2000" i="0"/>
              </a:pPr>
              <a:r>
                <a:rPr dirty="0"/>
                <a:t>Executive committee member of the European Association for Haemophilia and Allied Disorders (EAHAD)</a:t>
              </a:r>
            </a:p>
          </p:txBody>
        </p:sp>
        <p:sp>
          <p:nvSpPr>
            <p:cNvPr id="232" name="Prof. Ana Boban"/>
            <p:cNvSpPr/>
            <p:nvPr/>
          </p:nvSpPr>
          <p:spPr>
            <a:xfrm>
              <a:off x="2293059" y="990289"/>
              <a:ext cx="234689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lnSpc>
                  <a:spcPct val="100000"/>
                </a:lnSpc>
                <a:defRPr sz="2800" b="1" i="0">
                  <a:solidFill>
                    <a:srgbClr val="891B10"/>
                  </a:solidFill>
                </a:defRPr>
              </a:lvl1pPr>
            </a:lstStyle>
            <a:p>
              <a:r>
                <a:rPr dirty="0"/>
                <a:t>Prof. Ana Boban</a:t>
              </a:r>
            </a:p>
          </p:txBody>
        </p:sp>
      </p:grpSp>
      <p:grpSp>
        <p:nvGrpSpPr>
          <p:cNvPr id="238" name="Group"/>
          <p:cNvGrpSpPr/>
          <p:nvPr/>
        </p:nvGrpSpPr>
        <p:grpSpPr>
          <a:xfrm>
            <a:off x="863955" y="7960585"/>
            <a:ext cx="5195664" cy="3624637"/>
            <a:chOff x="0" y="0"/>
            <a:chExt cx="5195663" cy="3624636"/>
          </a:xfrm>
        </p:grpSpPr>
        <p:pic>
          <p:nvPicPr>
            <p:cNvPr id="234" name="Image" descr="Image"/>
            <p:cNvPicPr>
              <a:picLocks noChangeAspect="1"/>
            </p:cNvPicPr>
            <p:nvPr/>
          </p:nvPicPr>
          <p:blipFill>
            <a:blip r:embed="rId9"/>
            <a:stretch>
              <a:fillRect/>
            </a:stretch>
          </p:blipFill>
          <p:spPr>
            <a:xfrm>
              <a:off x="0" y="0"/>
              <a:ext cx="2087920" cy="1722253"/>
            </a:xfrm>
            <a:prstGeom prst="rect">
              <a:avLst/>
            </a:prstGeom>
            <a:ln w="12700" cap="flat">
              <a:noFill/>
              <a:miter lim="400000"/>
            </a:ln>
            <a:effectLst/>
          </p:spPr>
        </p:pic>
        <p:sp>
          <p:nvSpPr>
            <p:cNvPr id="235" name="UK"/>
            <p:cNvSpPr txBox="1"/>
            <p:nvPr/>
          </p:nvSpPr>
          <p:spPr>
            <a:xfrm>
              <a:off x="2247659" y="1389652"/>
              <a:ext cx="385384" cy="3416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lnSpc>
                  <a:spcPts val="1800"/>
                </a:lnSpc>
                <a:defRPr sz="1800" b="1" i="0">
                  <a:solidFill>
                    <a:srgbClr val="4C4745"/>
                  </a:solidFill>
                </a:defRPr>
              </a:lvl1pPr>
            </a:lstStyle>
            <a:p>
              <a:r>
                <a:rPr dirty="0"/>
                <a:t>UK</a:t>
              </a:r>
            </a:p>
          </p:txBody>
        </p:sp>
        <p:sp>
          <p:nvSpPr>
            <p:cNvPr id="236" name="Consultant Haematologist at the Royal London Hospital, London…"/>
            <p:cNvSpPr txBox="1"/>
            <p:nvPr/>
          </p:nvSpPr>
          <p:spPr>
            <a:xfrm>
              <a:off x="39234" y="1750294"/>
              <a:ext cx="5156430" cy="18743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406400" indent="-406400" algn="l">
                <a:lnSpc>
                  <a:spcPts val="2500"/>
                </a:lnSpc>
                <a:buClr>
                  <a:srgbClr val="B46C69"/>
                </a:buClr>
                <a:buSzPct val="130000"/>
                <a:buChar char="•"/>
                <a:defRPr sz="2000" i="0"/>
              </a:pPr>
              <a:r>
                <a:rPr dirty="0"/>
                <a:t>Consultant </a:t>
              </a:r>
              <a:r>
                <a:rPr b="1" dirty="0">
                  <a:solidFill>
                    <a:srgbClr val="7E2519"/>
                  </a:solidFill>
                </a:rPr>
                <a:t>Haematologist</a:t>
              </a:r>
              <a:r>
                <a:rPr dirty="0"/>
                <a:t> at the Royal London Hospital, London</a:t>
              </a:r>
              <a:endParaRPr sz="1200" dirty="0">
                <a:latin typeface="Times Roman"/>
                <a:ea typeface="Times Roman"/>
                <a:cs typeface="Times Roman"/>
                <a:sym typeface="Times Roman"/>
              </a:endParaRPr>
            </a:p>
            <a:p>
              <a:pPr marL="406400" indent="-406400" algn="l">
                <a:lnSpc>
                  <a:spcPts val="2500"/>
                </a:lnSpc>
                <a:buClr>
                  <a:srgbClr val="B46C69"/>
                </a:buClr>
                <a:buSzPct val="130000"/>
                <a:buChar char="•"/>
                <a:defRPr sz="2000" i="0"/>
              </a:pPr>
              <a:r>
                <a:rPr dirty="0"/>
                <a:t>Honorary senior lecturer at Queen Mary University of London </a:t>
              </a:r>
              <a:endParaRPr sz="1200" dirty="0">
                <a:latin typeface="Times Roman"/>
                <a:ea typeface="Times Roman"/>
                <a:cs typeface="Times Roman"/>
                <a:sym typeface="Times Roman"/>
              </a:endParaRPr>
            </a:p>
            <a:p>
              <a:pPr marL="406400" indent="-406400" algn="l">
                <a:lnSpc>
                  <a:spcPts val="2500"/>
                </a:lnSpc>
                <a:buClr>
                  <a:srgbClr val="B46C69"/>
                </a:buClr>
                <a:buSzPct val="130000"/>
                <a:buChar char="•"/>
                <a:defRPr sz="2000" i="0"/>
              </a:pPr>
              <a:r>
                <a:rPr dirty="0"/>
                <a:t>National chief investigator for the UK immune thrombocytopenia (ITP) registry</a:t>
              </a:r>
            </a:p>
          </p:txBody>
        </p:sp>
        <p:sp>
          <p:nvSpPr>
            <p:cNvPr id="237" name="Dr. Vickie McDonald"/>
            <p:cNvSpPr txBox="1"/>
            <p:nvPr/>
          </p:nvSpPr>
          <p:spPr>
            <a:xfrm>
              <a:off x="2239276" y="516581"/>
              <a:ext cx="2223203" cy="8867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lnSpc>
                  <a:spcPct val="100000"/>
                </a:lnSpc>
                <a:defRPr sz="2800" b="1" i="0">
                  <a:solidFill>
                    <a:srgbClr val="891B10"/>
                  </a:solidFill>
                </a:defRPr>
              </a:lvl1pPr>
            </a:lstStyle>
            <a:p>
              <a:r>
                <a:rPr dirty="0"/>
                <a:t>Dr. Vickie McDonald</a:t>
              </a: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4"/>
          <p:cNvSpPr txBox="1"/>
          <p:nvPr/>
        </p:nvSpPr>
        <p:spPr>
          <a:xfrm>
            <a:off x="23297354" y="12766471"/>
            <a:ext cx="385384" cy="343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lnSpc>
                <a:spcPct val="90000"/>
              </a:lnSpc>
              <a:defRPr sz="1800" i="0"/>
            </a:lvl1pPr>
          </a:lstStyle>
          <a:p>
            <a:r>
              <a:rPr dirty="0"/>
              <a:t>4</a:t>
            </a:r>
          </a:p>
        </p:txBody>
      </p:sp>
      <p:sp>
        <p:nvSpPr>
          <p:cNvPr id="241" name="ENT, ear, nose, and throat…"/>
          <p:cNvSpPr txBox="1"/>
          <p:nvPr/>
        </p:nvSpPr>
        <p:spPr>
          <a:xfrm>
            <a:off x="826721" y="12454704"/>
            <a:ext cx="6670146" cy="611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lnSpc>
                <a:spcPct val="90000"/>
              </a:lnSpc>
              <a:defRPr sz="1800" i="0"/>
            </a:pPr>
            <a:r>
              <a:rPr dirty="0"/>
              <a:t>ENT, ear, nose, and throat</a:t>
            </a:r>
            <a:endParaRPr sz="1200" dirty="0">
              <a:solidFill>
                <a:srgbClr val="000000"/>
              </a:solidFill>
              <a:latin typeface="Times Roman"/>
              <a:ea typeface="Times Roman"/>
              <a:cs typeface="Times Roman"/>
              <a:sym typeface="Times Roman"/>
            </a:endParaRPr>
          </a:p>
          <a:p>
            <a:pPr algn="l" defTabSz="825500">
              <a:lnSpc>
                <a:spcPct val="90000"/>
              </a:lnSpc>
              <a:defRPr sz="1800" i="0"/>
            </a:pPr>
            <a:r>
              <a:rPr dirty="0"/>
              <a:t>This slide is based on the clinical experience of the authors</a:t>
            </a:r>
          </a:p>
        </p:txBody>
      </p:sp>
      <p:sp>
        <p:nvSpPr>
          <p:cNvPr id="242" name="When to suspect von Willebrand disease…"/>
          <p:cNvSpPr txBox="1"/>
          <p:nvPr/>
        </p:nvSpPr>
        <p:spPr>
          <a:xfrm>
            <a:off x="825331" y="785009"/>
            <a:ext cx="12667953" cy="1686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ts val="6100"/>
              </a:lnSpc>
              <a:defRPr sz="6000" i="0">
                <a:solidFill>
                  <a:srgbClr val="252525"/>
                </a:solidFill>
              </a:defRPr>
            </a:pPr>
            <a:r>
              <a:rPr dirty="0"/>
              <a:t>When to suspect von Willebrand disease</a:t>
            </a:r>
          </a:p>
          <a:p>
            <a:pPr algn="l">
              <a:lnSpc>
                <a:spcPts val="6100"/>
              </a:lnSpc>
              <a:defRPr sz="6000" i="0">
                <a:solidFill>
                  <a:srgbClr val="252525"/>
                </a:solidFill>
              </a:defRPr>
            </a:pPr>
            <a:r>
              <a:rPr b="1" dirty="0">
                <a:solidFill>
                  <a:srgbClr val="891B10"/>
                </a:solidFill>
              </a:rPr>
              <a:t>Module 1 summary</a:t>
            </a:r>
          </a:p>
        </p:txBody>
      </p:sp>
      <p:sp>
        <p:nvSpPr>
          <p:cNvPr id="243" name="Module 1 of this micro e-learning programme described how von Willebrand disease is the most common inherited bleeding disorder, occurring in men, women, and children.  Signs and symptoms of von Willebrand disease include:"/>
          <p:cNvSpPr txBox="1"/>
          <p:nvPr/>
        </p:nvSpPr>
        <p:spPr>
          <a:xfrm>
            <a:off x="849068" y="2755421"/>
            <a:ext cx="22259225" cy="961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900"/>
              </a:spcBef>
              <a:defRPr i="0"/>
            </a:pPr>
            <a:r>
              <a:rPr dirty="0"/>
              <a:t>Module 1 of this micro e-learning programme described how von Willebrand disease is the most common inherited bleeding disorder, occurring in men, women, and children.  </a:t>
            </a:r>
            <a:r>
              <a:rPr b="1" dirty="0">
                <a:solidFill>
                  <a:srgbClr val="891B10"/>
                </a:solidFill>
              </a:rPr>
              <a:t>Signs and symptoms</a:t>
            </a:r>
            <a:r>
              <a:rPr b="1" dirty="0">
                <a:solidFill>
                  <a:srgbClr val="E32620"/>
                </a:solidFill>
              </a:rPr>
              <a:t> </a:t>
            </a:r>
            <a:r>
              <a:rPr dirty="0"/>
              <a:t>of von Willebrand disease include:</a:t>
            </a:r>
          </a:p>
        </p:txBody>
      </p:sp>
      <p:grpSp>
        <p:nvGrpSpPr>
          <p:cNvPr id="251" name="Group"/>
          <p:cNvGrpSpPr/>
          <p:nvPr/>
        </p:nvGrpSpPr>
        <p:grpSpPr>
          <a:xfrm>
            <a:off x="601992" y="4001219"/>
            <a:ext cx="9846128" cy="3712213"/>
            <a:chOff x="0" y="0"/>
            <a:chExt cx="9846127" cy="3712211"/>
          </a:xfrm>
        </p:grpSpPr>
        <p:sp>
          <p:nvSpPr>
            <p:cNvPr id="244" name="Family history of a bleeding disorder"/>
            <p:cNvSpPr txBox="1"/>
            <p:nvPr/>
          </p:nvSpPr>
          <p:spPr>
            <a:xfrm>
              <a:off x="1217369" y="838060"/>
              <a:ext cx="8628759" cy="454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defRPr sz="2800" i="0"/>
              </a:pPr>
              <a:r>
                <a:rPr b="1" dirty="0">
                  <a:solidFill>
                    <a:srgbClr val="891B10"/>
                  </a:solidFill>
                </a:rPr>
                <a:t>Family history</a:t>
              </a:r>
              <a:r>
                <a:rPr dirty="0"/>
                <a:t> of a bleeding disorder</a:t>
              </a:r>
            </a:p>
          </p:txBody>
        </p:sp>
        <p:sp>
          <p:nvSpPr>
            <p:cNvPr id="245" name="Notable bruising without injury"/>
            <p:cNvSpPr txBox="1"/>
            <p:nvPr/>
          </p:nvSpPr>
          <p:spPr>
            <a:xfrm>
              <a:off x="1217369" y="1866760"/>
              <a:ext cx="8628759" cy="454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defRPr sz="2800" i="0"/>
              </a:pPr>
              <a:r>
                <a:rPr dirty="0"/>
                <a:t>Notable </a:t>
              </a:r>
              <a:r>
                <a:rPr b="1" dirty="0">
                  <a:solidFill>
                    <a:srgbClr val="891B10"/>
                  </a:solidFill>
                </a:rPr>
                <a:t>bruising</a:t>
              </a:r>
              <a:r>
                <a:rPr dirty="0"/>
                <a:t> without injury</a:t>
              </a:r>
            </a:p>
          </p:txBody>
        </p:sp>
        <p:sp>
          <p:nvSpPr>
            <p:cNvPr id="246" name="Prolonged/excessive bleeding,  even from minor wounds"/>
            <p:cNvSpPr txBox="1"/>
            <p:nvPr/>
          </p:nvSpPr>
          <p:spPr>
            <a:xfrm>
              <a:off x="1217369" y="2743060"/>
              <a:ext cx="8628759" cy="8513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defRPr sz="2800" i="0"/>
              </a:pPr>
              <a:r>
                <a:rPr b="1" dirty="0">
                  <a:solidFill>
                    <a:srgbClr val="891B10"/>
                  </a:solidFill>
                </a:rPr>
                <a:t>Prolonged/excessive bleeding</a:t>
              </a:r>
              <a:r>
                <a:rPr dirty="0"/>
                <a:t>, </a:t>
              </a:r>
              <a:br>
                <a:rPr dirty="0"/>
              </a:br>
              <a:r>
                <a:rPr dirty="0"/>
                <a:t>even from minor wounds</a:t>
              </a:r>
            </a:p>
          </p:txBody>
        </p:sp>
        <p:sp>
          <p:nvSpPr>
            <p:cNvPr id="247" name="General"/>
            <p:cNvSpPr txBox="1"/>
            <p:nvPr/>
          </p:nvSpPr>
          <p:spPr>
            <a:xfrm>
              <a:off x="244907" y="0"/>
              <a:ext cx="1684401" cy="591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lnSpc>
                  <a:spcPct val="90000"/>
                </a:lnSpc>
                <a:defRPr sz="3800" b="1" i="0">
                  <a:solidFill>
                    <a:srgbClr val="891B10"/>
                  </a:solidFill>
                </a:defRPr>
              </a:lvl1pPr>
            </a:lstStyle>
            <a:p>
              <a:pPr>
                <a:defRPr b="0"/>
              </a:pPr>
              <a:r>
                <a:rPr b="1" dirty="0"/>
                <a:t>General</a:t>
              </a:r>
            </a:p>
          </p:txBody>
        </p:sp>
        <p:pic>
          <p:nvPicPr>
            <p:cNvPr id="248" name="Image" descr="Image"/>
            <p:cNvPicPr>
              <a:picLocks noChangeAspect="1"/>
            </p:cNvPicPr>
            <p:nvPr/>
          </p:nvPicPr>
          <p:blipFill>
            <a:blip r:embed="rId2"/>
            <a:stretch>
              <a:fillRect/>
            </a:stretch>
          </p:blipFill>
          <p:spPr>
            <a:xfrm>
              <a:off x="0" y="406459"/>
              <a:ext cx="1336015" cy="1318122"/>
            </a:xfrm>
            <a:prstGeom prst="rect">
              <a:avLst/>
            </a:prstGeom>
            <a:ln w="12700" cap="flat">
              <a:noFill/>
              <a:miter lim="400000"/>
            </a:ln>
            <a:effectLst/>
          </p:spPr>
        </p:pic>
        <p:pic>
          <p:nvPicPr>
            <p:cNvPr id="249" name="Image" descr="Image"/>
            <p:cNvPicPr>
              <a:picLocks noChangeAspect="1"/>
            </p:cNvPicPr>
            <p:nvPr/>
          </p:nvPicPr>
          <p:blipFill>
            <a:blip r:embed="rId3"/>
            <a:stretch>
              <a:fillRect/>
            </a:stretch>
          </p:blipFill>
          <p:spPr>
            <a:xfrm>
              <a:off x="7683" y="1443922"/>
              <a:ext cx="1320649" cy="1300595"/>
            </a:xfrm>
            <a:prstGeom prst="rect">
              <a:avLst/>
            </a:prstGeom>
            <a:ln w="12700" cap="flat">
              <a:noFill/>
              <a:miter lim="400000"/>
            </a:ln>
            <a:effectLst/>
          </p:spPr>
        </p:pic>
        <p:pic>
          <p:nvPicPr>
            <p:cNvPr id="250" name="Image" descr="Image"/>
            <p:cNvPicPr>
              <a:picLocks noChangeAspect="1"/>
            </p:cNvPicPr>
            <p:nvPr/>
          </p:nvPicPr>
          <p:blipFill>
            <a:blip r:embed="rId4"/>
            <a:stretch>
              <a:fillRect/>
            </a:stretch>
          </p:blipFill>
          <p:spPr>
            <a:xfrm>
              <a:off x="101641" y="2625296"/>
              <a:ext cx="1132732" cy="1086916"/>
            </a:xfrm>
            <a:prstGeom prst="rect">
              <a:avLst/>
            </a:prstGeom>
            <a:ln w="12700" cap="flat">
              <a:noFill/>
              <a:miter lim="400000"/>
            </a:ln>
            <a:effectLst/>
          </p:spPr>
        </p:pic>
      </p:grpSp>
      <p:grpSp>
        <p:nvGrpSpPr>
          <p:cNvPr id="259" name="Group"/>
          <p:cNvGrpSpPr/>
          <p:nvPr/>
        </p:nvGrpSpPr>
        <p:grpSpPr>
          <a:xfrm>
            <a:off x="699327" y="7932497"/>
            <a:ext cx="9748793" cy="4303142"/>
            <a:chOff x="0" y="0"/>
            <a:chExt cx="9748792" cy="4303140"/>
          </a:xfrm>
        </p:grpSpPr>
        <p:sp>
          <p:nvSpPr>
            <p:cNvPr id="252" name="Prolonged bleeding following  invasive dental procedures"/>
            <p:cNvSpPr txBox="1"/>
            <p:nvPr/>
          </p:nvSpPr>
          <p:spPr>
            <a:xfrm>
              <a:off x="1120034" y="904452"/>
              <a:ext cx="8628759" cy="8513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defRPr sz="2800" i="0"/>
              </a:pPr>
              <a:r>
                <a:rPr dirty="0"/>
                <a:t>Prolonged bleeding following </a:t>
              </a:r>
              <a:br>
                <a:rPr dirty="0"/>
              </a:br>
              <a:r>
                <a:rPr dirty="0"/>
                <a:t>invasive </a:t>
              </a:r>
              <a:r>
                <a:rPr b="1" dirty="0">
                  <a:solidFill>
                    <a:srgbClr val="6694C2"/>
                  </a:solidFill>
                </a:rPr>
                <a:t>dental procedures</a:t>
              </a:r>
            </a:p>
          </p:txBody>
        </p:sp>
        <p:sp>
          <p:nvSpPr>
            <p:cNvPr id="253" name="Prolonged bleeding from the gums following deep cleaning"/>
            <p:cNvSpPr txBox="1"/>
            <p:nvPr/>
          </p:nvSpPr>
          <p:spPr>
            <a:xfrm>
              <a:off x="1120034" y="2075121"/>
              <a:ext cx="5542312" cy="8513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defRPr sz="2800" i="0"/>
              </a:pPr>
              <a:r>
                <a:rPr dirty="0"/>
                <a:t>Prolonged </a:t>
              </a:r>
              <a:r>
                <a:rPr b="1" dirty="0">
                  <a:solidFill>
                    <a:srgbClr val="6694C2"/>
                  </a:solidFill>
                </a:rPr>
                <a:t>bleeding from the gums</a:t>
              </a:r>
              <a:r>
                <a:rPr dirty="0"/>
                <a:t> following deep cleaning </a:t>
              </a:r>
            </a:p>
          </p:txBody>
        </p:sp>
        <p:sp>
          <p:nvSpPr>
            <p:cNvPr id="254" name="Recurrent ulcers and pallor of the mucosa associated with anaemia"/>
            <p:cNvSpPr txBox="1"/>
            <p:nvPr/>
          </p:nvSpPr>
          <p:spPr>
            <a:xfrm>
              <a:off x="1120034" y="3329621"/>
              <a:ext cx="5202339" cy="8513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defRPr sz="2800" i="0"/>
              </a:pPr>
              <a:r>
                <a:rPr b="1" dirty="0">
                  <a:solidFill>
                    <a:srgbClr val="6694C2"/>
                  </a:solidFill>
                </a:rPr>
                <a:t>Recurrent ulcers and pallor</a:t>
              </a:r>
              <a:r>
                <a:rPr dirty="0"/>
                <a:t> of the mucosa associated with anaemia</a:t>
              </a:r>
            </a:p>
          </p:txBody>
        </p:sp>
        <p:sp>
          <p:nvSpPr>
            <p:cNvPr id="255" name="Dental"/>
            <p:cNvSpPr txBox="1"/>
            <p:nvPr/>
          </p:nvSpPr>
          <p:spPr>
            <a:xfrm>
              <a:off x="160272" y="0"/>
              <a:ext cx="1435325" cy="591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lnSpc>
                  <a:spcPct val="90000"/>
                </a:lnSpc>
                <a:defRPr sz="3800" b="1" i="0">
                  <a:solidFill>
                    <a:srgbClr val="6694C2"/>
                  </a:solidFill>
                </a:defRPr>
              </a:lvl1pPr>
            </a:lstStyle>
            <a:p>
              <a:pPr>
                <a:defRPr b="0"/>
              </a:pPr>
              <a:r>
                <a:rPr b="1" dirty="0"/>
                <a:t>Dental</a:t>
              </a:r>
            </a:p>
          </p:txBody>
        </p:sp>
        <p:pic>
          <p:nvPicPr>
            <p:cNvPr id="256" name="Image" descr="Image"/>
            <p:cNvPicPr>
              <a:picLocks noChangeAspect="1"/>
            </p:cNvPicPr>
            <p:nvPr/>
          </p:nvPicPr>
          <p:blipFill>
            <a:blip r:embed="rId5"/>
            <a:stretch>
              <a:fillRect/>
            </a:stretch>
          </p:blipFill>
          <p:spPr>
            <a:xfrm>
              <a:off x="0" y="743923"/>
              <a:ext cx="1115946" cy="1095418"/>
            </a:xfrm>
            <a:prstGeom prst="rect">
              <a:avLst/>
            </a:prstGeom>
            <a:ln w="12700" cap="flat">
              <a:noFill/>
              <a:miter lim="400000"/>
            </a:ln>
            <a:effectLst/>
          </p:spPr>
        </p:pic>
        <p:pic>
          <p:nvPicPr>
            <p:cNvPr id="257" name="Image" descr="Image"/>
            <p:cNvPicPr>
              <a:picLocks noChangeAspect="1"/>
            </p:cNvPicPr>
            <p:nvPr/>
          </p:nvPicPr>
          <p:blipFill>
            <a:blip r:embed="rId5"/>
            <a:stretch>
              <a:fillRect/>
            </a:stretch>
          </p:blipFill>
          <p:spPr>
            <a:xfrm>
              <a:off x="0" y="1963123"/>
              <a:ext cx="1115946" cy="1095418"/>
            </a:xfrm>
            <a:prstGeom prst="rect">
              <a:avLst/>
            </a:prstGeom>
            <a:ln w="12700" cap="flat">
              <a:noFill/>
              <a:miter lim="400000"/>
            </a:ln>
            <a:effectLst/>
          </p:spPr>
        </p:pic>
        <p:pic>
          <p:nvPicPr>
            <p:cNvPr id="258" name="Image" descr="Image"/>
            <p:cNvPicPr>
              <a:picLocks noChangeAspect="1"/>
            </p:cNvPicPr>
            <p:nvPr/>
          </p:nvPicPr>
          <p:blipFill>
            <a:blip r:embed="rId5"/>
            <a:stretch>
              <a:fillRect/>
            </a:stretch>
          </p:blipFill>
          <p:spPr>
            <a:xfrm>
              <a:off x="0" y="3207723"/>
              <a:ext cx="1115946" cy="1095418"/>
            </a:xfrm>
            <a:prstGeom prst="rect">
              <a:avLst/>
            </a:prstGeom>
            <a:ln w="12700" cap="flat">
              <a:noFill/>
              <a:miter lim="400000"/>
            </a:ln>
            <a:effectLst/>
          </p:spPr>
        </p:pic>
      </p:grpSp>
      <p:grpSp>
        <p:nvGrpSpPr>
          <p:cNvPr id="269" name="Group"/>
          <p:cNvGrpSpPr/>
          <p:nvPr/>
        </p:nvGrpSpPr>
        <p:grpSpPr>
          <a:xfrm>
            <a:off x="7629614" y="4001219"/>
            <a:ext cx="9828906" cy="4821650"/>
            <a:chOff x="0" y="0"/>
            <a:chExt cx="9828905" cy="4821649"/>
          </a:xfrm>
        </p:grpSpPr>
        <p:sp>
          <p:nvSpPr>
            <p:cNvPr id="260" name="Paediatric"/>
            <p:cNvSpPr/>
            <p:nvPr/>
          </p:nvSpPr>
          <p:spPr>
            <a:xfrm>
              <a:off x="227686"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lnSpc>
                  <a:spcPct val="90000"/>
                </a:lnSpc>
                <a:defRPr sz="3800" b="1" i="0">
                  <a:solidFill>
                    <a:srgbClr val="E95A87"/>
                  </a:solidFill>
                </a:defRPr>
              </a:lvl1pPr>
            </a:lstStyle>
            <a:p>
              <a:pPr>
                <a:defRPr b="0"/>
              </a:pPr>
              <a:r>
                <a:rPr b="1" dirty="0"/>
                <a:t>Paediatric</a:t>
              </a:r>
            </a:p>
          </p:txBody>
        </p:sp>
        <p:sp>
          <p:nvSpPr>
            <p:cNvPr id="261" name="Nosebleeds"/>
            <p:cNvSpPr/>
            <p:nvPr/>
          </p:nvSpPr>
          <p:spPr>
            <a:xfrm>
              <a:off x="1200147" y="886720"/>
              <a:ext cx="86287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l">
                <a:lnSpc>
                  <a:spcPct val="90000"/>
                </a:lnSpc>
                <a:defRPr sz="2800" b="1" i="0">
                  <a:solidFill>
                    <a:srgbClr val="E95A87"/>
                  </a:solidFill>
                </a:defRPr>
              </a:lvl1pPr>
            </a:lstStyle>
            <a:p>
              <a:r>
                <a:rPr dirty="0"/>
                <a:t>Nosebleeds</a:t>
              </a:r>
            </a:p>
          </p:txBody>
        </p:sp>
        <p:sp>
          <p:nvSpPr>
            <p:cNvPr id="262" name="Bleeding during teething in small children"/>
            <p:cNvSpPr/>
            <p:nvPr/>
          </p:nvSpPr>
          <p:spPr>
            <a:xfrm>
              <a:off x="1200147" y="1739760"/>
              <a:ext cx="439881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defRPr sz="2800" i="0"/>
              </a:pPr>
              <a:r>
                <a:rPr dirty="0"/>
                <a:t>Bleeding </a:t>
              </a:r>
              <a:r>
                <a:rPr b="1" dirty="0">
                  <a:solidFill>
                    <a:srgbClr val="E95A87"/>
                  </a:solidFill>
                </a:rPr>
                <a:t>during teething</a:t>
              </a:r>
              <a:r>
                <a:rPr dirty="0"/>
                <a:t> in small children</a:t>
              </a:r>
            </a:p>
          </p:txBody>
        </p:sp>
        <p:sp>
          <p:nvSpPr>
            <p:cNvPr id="263" name="Notable bruising without injury"/>
            <p:cNvSpPr/>
            <p:nvPr/>
          </p:nvSpPr>
          <p:spPr>
            <a:xfrm>
              <a:off x="1200147" y="3018266"/>
              <a:ext cx="86287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defRPr sz="2800" i="0"/>
              </a:pPr>
              <a:r>
                <a:rPr dirty="0"/>
                <a:t>Notable </a:t>
              </a:r>
              <a:r>
                <a:rPr b="1" dirty="0">
                  <a:solidFill>
                    <a:srgbClr val="E95A87"/>
                  </a:solidFill>
                </a:rPr>
                <a:t>bruising without injury</a:t>
              </a:r>
            </a:p>
          </p:txBody>
        </p:sp>
        <p:sp>
          <p:nvSpPr>
            <p:cNvPr id="264" name="Prolonged/excessive  bleeding from minor wounds"/>
            <p:cNvSpPr/>
            <p:nvPr/>
          </p:nvSpPr>
          <p:spPr>
            <a:xfrm>
              <a:off x="1200147" y="3929507"/>
              <a:ext cx="45531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defRPr sz="2800" i="0"/>
              </a:pPr>
              <a:r>
                <a:rPr b="1" dirty="0">
                  <a:solidFill>
                    <a:srgbClr val="E95A87"/>
                  </a:solidFill>
                </a:rPr>
                <a:t>Prolonged/excessive </a:t>
              </a:r>
              <a:br>
                <a:rPr b="1" dirty="0">
                  <a:solidFill>
                    <a:srgbClr val="E95A87"/>
                  </a:solidFill>
                </a:rPr>
              </a:br>
              <a:r>
                <a:rPr b="1" dirty="0">
                  <a:solidFill>
                    <a:srgbClr val="E95A87"/>
                  </a:solidFill>
                </a:rPr>
                <a:t>bleeding</a:t>
              </a:r>
              <a:r>
                <a:rPr dirty="0"/>
                <a:t> from minor wounds</a:t>
              </a:r>
            </a:p>
          </p:txBody>
        </p:sp>
        <p:pic>
          <p:nvPicPr>
            <p:cNvPr id="265" name="Image" descr="Image"/>
            <p:cNvPicPr>
              <a:picLocks noChangeAspect="1"/>
            </p:cNvPicPr>
            <p:nvPr/>
          </p:nvPicPr>
          <p:blipFill>
            <a:blip r:embed="rId6"/>
            <a:stretch>
              <a:fillRect/>
            </a:stretch>
          </p:blipFill>
          <p:spPr>
            <a:xfrm>
              <a:off x="95561" y="632869"/>
              <a:ext cx="1085050" cy="1040612"/>
            </a:xfrm>
            <a:prstGeom prst="rect">
              <a:avLst/>
            </a:prstGeom>
            <a:ln w="12700" cap="flat">
              <a:noFill/>
              <a:miter lim="400000"/>
            </a:ln>
            <a:effectLst/>
          </p:spPr>
        </p:pic>
        <p:pic>
          <p:nvPicPr>
            <p:cNvPr id="266" name="Image" descr="Image"/>
            <p:cNvPicPr>
              <a:picLocks noChangeAspect="1"/>
            </p:cNvPicPr>
            <p:nvPr/>
          </p:nvPicPr>
          <p:blipFill>
            <a:blip r:embed="rId7"/>
            <a:stretch>
              <a:fillRect/>
            </a:stretch>
          </p:blipFill>
          <p:spPr>
            <a:xfrm>
              <a:off x="89709" y="1632646"/>
              <a:ext cx="1106291" cy="1085940"/>
            </a:xfrm>
            <a:prstGeom prst="rect">
              <a:avLst/>
            </a:prstGeom>
            <a:ln w="12700" cap="flat">
              <a:noFill/>
              <a:miter lim="400000"/>
            </a:ln>
            <a:effectLst/>
          </p:spPr>
        </p:pic>
        <p:pic>
          <p:nvPicPr>
            <p:cNvPr id="267" name="Image" descr="Image"/>
            <p:cNvPicPr>
              <a:picLocks noChangeAspect="1"/>
            </p:cNvPicPr>
            <p:nvPr/>
          </p:nvPicPr>
          <p:blipFill>
            <a:blip r:embed="rId8"/>
            <a:stretch>
              <a:fillRect/>
            </a:stretch>
          </p:blipFill>
          <p:spPr>
            <a:xfrm>
              <a:off x="0" y="2619231"/>
              <a:ext cx="1276173" cy="1256792"/>
            </a:xfrm>
            <a:prstGeom prst="rect">
              <a:avLst/>
            </a:prstGeom>
            <a:ln w="12700" cap="flat">
              <a:noFill/>
              <a:miter lim="400000"/>
            </a:ln>
            <a:effectLst/>
          </p:spPr>
        </p:pic>
        <p:pic>
          <p:nvPicPr>
            <p:cNvPr id="268" name="Image" descr="Image"/>
            <p:cNvPicPr>
              <a:picLocks noChangeAspect="1"/>
            </p:cNvPicPr>
            <p:nvPr/>
          </p:nvPicPr>
          <p:blipFill>
            <a:blip r:embed="rId9"/>
            <a:stretch>
              <a:fillRect/>
            </a:stretch>
          </p:blipFill>
          <p:spPr>
            <a:xfrm>
              <a:off x="90794" y="3771339"/>
              <a:ext cx="1094583" cy="1050311"/>
            </a:xfrm>
            <a:prstGeom prst="rect">
              <a:avLst/>
            </a:prstGeom>
            <a:ln w="12700" cap="flat">
              <a:noFill/>
              <a:miter lim="400000"/>
            </a:ln>
            <a:effectLst/>
          </p:spPr>
        </p:pic>
      </p:grpSp>
      <p:grpSp>
        <p:nvGrpSpPr>
          <p:cNvPr id="275" name="Group"/>
          <p:cNvGrpSpPr/>
          <p:nvPr/>
        </p:nvGrpSpPr>
        <p:grpSpPr>
          <a:xfrm>
            <a:off x="7722530" y="9106720"/>
            <a:ext cx="6585299" cy="2767428"/>
            <a:chOff x="0" y="0"/>
            <a:chExt cx="6585297" cy="2767426"/>
          </a:xfrm>
        </p:grpSpPr>
        <p:sp>
          <p:nvSpPr>
            <p:cNvPr id="270" name="Nosebleeds"/>
            <p:cNvSpPr/>
            <p:nvPr/>
          </p:nvSpPr>
          <p:spPr>
            <a:xfrm>
              <a:off x="1132630" y="822479"/>
              <a:ext cx="475774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l">
                <a:lnSpc>
                  <a:spcPct val="90000"/>
                </a:lnSpc>
                <a:defRPr sz="2800" b="1" i="0">
                  <a:solidFill>
                    <a:srgbClr val="E1C127"/>
                  </a:solidFill>
                </a:defRPr>
              </a:lvl1pPr>
            </a:lstStyle>
            <a:p>
              <a:r>
                <a:rPr dirty="0"/>
                <a:t>Nosebleeds</a:t>
              </a:r>
            </a:p>
          </p:txBody>
        </p:sp>
        <p:sp>
          <p:nvSpPr>
            <p:cNvPr id="271" name="Severe (potentially life-threatening)  bleeding after tonsillectomy/ adenoidectomy"/>
            <p:cNvSpPr/>
            <p:nvPr/>
          </p:nvSpPr>
          <p:spPr>
            <a:xfrm>
              <a:off x="1132630" y="1638142"/>
              <a:ext cx="545266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defRPr sz="2800" i="0"/>
              </a:pPr>
              <a:r>
                <a:rPr dirty="0"/>
                <a:t>Severe (potentially life-threatening) </a:t>
              </a:r>
              <a:br>
                <a:rPr dirty="0"/>
              </a:br>
              <a:r>
                <a:rPr dirty="0"/>
                <a:t>bleeding after </a:t>
              </a:r>
              <a:r>
                <a:rPr b="1" dirty="0">
                  <a:solidFill>
                    <a:srgbClr val="E1C127"/>
                  </a:solidFill>
                </a:rPr>
                <a:t>tonsillectomy/ adenoidectomy</a:t>
              </a:r>
            </a:p>
          </p:txBody>
        </p:sp>
        <p:sp>
          <p:nvSpPr>
            <p:cNvPr id="272" name="ENT"/>
            <p:cNvSpPr/>
            <p:nvPr/>
          </p:nvSpPr>
          <p:spPr>
            <a:xfrm>
              <a:off x="160169"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lnSpc>
                  <a:spcPct val="90000"/>
                </a:lnSpc>
                <a:defRPr sz="3800" b="1" i="0">
                  <a:solidFill>
                    <a:srgbClr val="E1C127"/>
                  </a:solidFill>
                </a:defRPr>
              </a:lvl1pPr>
            </a:lstStyle>
            <a:p>
              <a:pPr>
                <a:defRPr b="0"/>
              </a:pPr>
              <a:r>
                <a:rPr b="1" dirty="0"/>
                <a:t>ENT</a:t>
              </a:r>
            </a:p>
          </p:txBody>
        </p:sp>
        <p:pic>
          <p:nvPicPr>
            <p:cNvPr id="273" name="Image" descr="Image"/>
            <p:cNvPicPr>
              <a:picLocks noChangeAspect="1"/>
            </p:cNvPicPr>
            <p:nvPr/>
          </p:nvPicPr>
          <p:blipFill>
            <a:blip r:embed="rId10"/>
            <a:stretch>
              <a:fillRect/>
            </a:stretch>
          </p:blipFill>
          <p:spPr>
            <a:xfrm>
              <a:off x="0" y="590355"/>
              <a:ext cx="1085049" cy="1040612"/>
            </a:xfrm>
            <a:prstGeom prst="rect">
              <a:avLst/>
            </a:prstGeom>
            <a:ln w="12700" cap="flat">
              <a:noFill/>
              <a:miter lim="400000"/>
            </a:ln>
            <a:effectLst/>
          </p:spPr>
        </p:pic>
        <p:pic>
          <p:nvPicPr>
            <p:cNvPr id="274" name="Image" descr="Image"/>
            <p:cNvPicPr>
              <a:picLocks noChangeAspect="1"/>
            </p:cNvPicPr>
            <p:nvPr/>
          </p:nvPicPr>
          <p:blipFill>
            <a:blip r:embed="rId11"/>
            <a:stretch>
              <a:fillRect/>
            </a:stretch>
          </p:blipFill>
          <p:spPr>
            <a:xfrm>
              <a:off x="4203" y="1680511"/>
              <a:ext cx="1132732" cy="1086916"/>
            </a:xfrm>
            <a:prstGeom prst="rect">
              <a:avLst/>
            </a:prstGeom>
            <a:ln w="12700" cap="flat">
              <a:noFill/>
              <a:miter lim="400000"/>
            </a:ln>
            <a:effectLst/>
          </p:spPr>
        </p:pic>
      </p:grpSp>
      <p:grpSp>
        <p:nvGrpSpPr>
          <p:cNvPr id="283" name="Group"/>
          <p:cNvGrpSpPr/>
          <p:nvPr/>
        </p:nvGrpSpPr>
        <p:grpSpPr>
          <a:xfrm>
            <a:off x="14797972" y="4001219"/>
            <a:ext cx="8488707" cy="3945492"/>
            <a:chOff x="0" y="0"/>
            <a:chExt cx="8488705" cy="3945491"/>
          </a:xfrm>
        </p:grpSpPr>
        <p:sp>
          <p:nvSpPr>
            <p:cNvPr id="276" name="Heavy menstrual bleeding, especially since menarche"/>
            <p:cNvSpPr/>
            <p:nvPr/>
          </p:nvSpPr>
          <p:spPr>
            <a:xfrm>
              <a:off x="1118389" y="899420"/>
              <a:ext cx="571683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defRPr sz="2800" i="0"/>
              </a:pPr>
              <a:r>
                <a:rPr dirty="0"/>
                <a:t>Heavy </a:t>
              </a:r>
              <a:r>
                <a:rPr b="1" dirty="0">
                  <a:solidFill>
                    <a:srgbClr val="EE8422"/>
                  </a:solidFill>
                </a:rPr>
                <a:t>menstrual bleeding</a:t>
              </a:r>
              <a:r>
                <a:rPr dirty="0"/>
                <a:t>, especially since menarche</a:t>
              </a:r>
            </a:p>
          </p:txBody>
        </p:sp>
        <p:sp>
          <p:nvSpPr>
            <p:cNvPr id="277" name="Bleeding during ovulation"/>
            <p:cNvSpPr/>
            <p:nvPr/>
          </p:nvSpPr>
          <p:spPr>
            <a:xfrm>
              <a:off x="1118389" y="2072158"/>
              <a:ext cx="571683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defRPr sz="2800" i="0"/>
              </a:pPr>
              <a:r>
                <a:rPr dirty="0"/>
                <a:t>Bleeding during </a:t>
              </a:r>
              <a:r>
                <a:rPr b="1" dirty="0">
                  <a:solidFill>
                    <a:srgbClr val="EE8422"/>
                  </a:solidFill>
                </a:rPr>
                <a:t>ovulation</a:t>
              </a:r>
            </a:p>
          </p:txBody>
        </p:sp>
        <p:sp>
          <p:nvSpPr>
            <p:cNvPr id="278" name="Primary and late post-partum haemorrhage"/>
            <p:cNvSpPr/>
            <p:nvPr/>
          </p:nvSpPr>
          <p:spPr>
            <a:xfrm>
              <a:off x="1118389" y="3159539"/>
              <a:ext cx="737031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defRPr sz="2800" i="0"/>
              </a:pPr>
              <a:r>
                <a:rPr dirty="0"/>
                <a:t>Primary and late </a:t>
              </a:r>
              <a:r>
                <a:rPr b="1" dirty="0">
                  <a:solidFill>
                    <a:srgbClr val="EE8422"/>
                  </a:solidFill>
                </a:rPr>
                <a:t>post-partum haemorrhage</a:t>
              </a:r>
            </a:p>
          </p:txBody>
        </p:sp>
        <p:sp>
          <p:nvSpPr>
            <p:cNvPr id="279" name="Gynaecological"/>
            <p:cNvSpPr/>
            <p:nvPr/>
          </p:nvSpPr>
          <p:spPr>
            <a:xfrm>
              <a:off x="158627"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lnSpc>
                  <a:spcPct val="90000"/>
                </a:lnSpc>
                <a:defRPr sz="3800" b="1" i="0">
                  <a:solidFill>
                    <a:srgbClr val="EE8422"/>
                  </a:solidFill>
                </a:defRPr>
              </a:lvl1pPr>
            </a:lstStyle>
            <a:p>
              <a:pPr>
                <a:defRPr b="0"/>
              </a:pPr>
              <a:r>
                <a:rPr b="1" dirty="0"/>
                <a:t>Gynaecological</a:t>
              </a:r>
            </a:p>
          </p:txBody>
        </p:sp>
        <p:pic>
          <p:nvPicPr>
            <p:cNvPr id="280" name="Image" descr="Image"/>
            <p:cNvPicPr>
              <a:picLocks noChangeAspect="1"/>
            </p:cNvPicPr>
            <p:nvPr/>
          </p:nvPicPr>
          <p:blipFill>
            <a:blip r:embed="rId12"/>
            <a:stretch>
              <a:fillRect/>
            </a:stretch>
          </p:blipFill>
          <p:spPr>
            <a:xfrm>
              <a:off x="0" y="727814"/>
              <a:ext cx="1239654" cy="1194599"/>
            </a:xfrm>
            <a:prstGeom prst="rect">
              <a:avLst/>
            </a:prstGeom>
            <a:ln w="12700" cap="flat">
              <a:noFill/>
              <a:miter lim="400000"/>
            </a:ln>
            <a:effectLst/>
          </p:spPr>
        </p:pic>
        <p:pic>
          <p:nvPicPr>
            <p:cNvPr id="281" name="Image" descr="Image"/>
            <p:cNvPicPr>
              <a:picLocks noChangeAspect="1"/>
            </p:cNvPicPr>
            <p:nvPr/>
          </p:nvPicPr>
          <p:blipFill>
            <a:blip r:embed="rId13"/>
            <a:stretch>
              <a:fillRect/>
            </a:stretch>
          </p:blipFill>
          <p:spPr>
            <a:xfrm>
              <a:off x="0" y="1787237"/>
              <a:ext cx="1239654" cy="1194599"/>
            </a:xfrm>
            <a:prstGeom prst="rect">
              <a:avLst/>
            </a:prstGeom>
            <a:ln w="12700" cap="flat">
              <a:noFill/>
              <a:miter lim="400000"/>
            </a:ln>
            <a:effectLst/>
          </p:spPr>
        </p:pic>
        <p:pic>
          <p:nvPicPr>
            <p:cNvPr id="282" name="Image" descr="Image"/>
            <p:cNvPicPr>
              <a:picLocks noChangeAspect="1"/>
            </p:cNvPicPr>
            <p:nvPr/>
          </p:nvPicPr>
          <p:blipFill>
            <a:blip r:embed="rId14"/>
            <a:stretch>
              <a:fillRect/>
            </a:stretch>
          </p:blipFill>
          <p:spPr>
            <a:xfrm>
              <a:off x="10534" y="2828504"/>
              <a:ext cx="1116987" cy="1116988"/>
            </a:xfrm>
            <a:prstGeom prst="rect">
              <a:avLst/>
            </a:prstGeom>
            <a:ln w="12700" cap="flat">
              <a:noFill/>
              <a:miter lim="400000"/>
            </a:ln>
            <a:effectLst/>
          </p:spPr>
        </p:pic>
      </p:grpSp>
      <p:grpSp>
        <p:nvGrpSpPr>
          <p:cNvPr id="289" name="Group"/>
          <p:cNvGrpSpPr/>
          <p:nvPr/>
        </p:nvGrpSpPr>
        <p:grpSpPr>
          <a:xfrm>
            <a:off x="14693303" y="7955661"/>
            <a:ext cx="7413417" cy="2849416"/>
            <a:chOff x="0" y="0"/>
            <a:chExt cx="7413416" cy="2849415"/>
          </a:xfrm>
        </p:grpSpPr>
        <p:sp>
          <p:nvSpPr>
            <p:cNvPr id="284" name="Joint pain and/or bleeds"/>
            <p:cNvSpPr/>
            <p:nvPr/>
          </p:nvSpPr>
          <p:spPr>
            <a:xfrm>
              <a:off x="1223058" y="856578"/>
              <a:ext cx="61903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defRPr sz="2800" i="0"/>
              </a:pPr>
              <a:r>
                <a:rPr b="1" dirty="0">
                  <a:solidFill>
                    <a:srgbClr val="15A200"/>
                  </a:solidFill>
                </a:rPr>
                <a:t>Joint pain</a:t>
              </a:r>
              <a:r>
                <a:rPr dirty="0"/>
                <a:t> and/or bleeds</a:t>
              </a:r>
            </a:p>
          </p:txBody>
        </p:sp>
        <p:sp>
          <p:nvSpPr>
            <p:cNvPr id="285" name="Prolonged and/or severe bleeding after minor or major surgery"/>
            <p:cNvSpPr/>
            <p:nvPr/>
          </p:nvSpPr>
          <p:spPr>
            <a:xfrm>
              <a:off x="1223058" y="1729013"/>
              <a:ext cx="61903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defRPr sz="2800" i="0"/>
              </a:pPr>
              <a:r>
                <a:rPr dirty="0"/>
                <a:t>Prolonged and/or severe bleeding after </a:t>
              </a:r>
              <a:r>
                <a:rPr b="1" dirty="0">
                  <a:solidFill>
                    <a:srgbClr val="15A200"/>
                  </a:solidFill>
                </a:rPr>
                <a:t>minor or major surgery</a:t>
              </a:r>
            </a:p>
          </p:txBody>
        </p:sp>
        <p:sp>
          <p:nvSpPr>
            <p:cNvPr id="286" name="Surgical"/>
            <p:cNvSpPr/>
            <p:nvPr/>
          </p:nvSpPr>
          <p:spPr>
            <a:xfrm>
              <a:off x="263297"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lnSpc>
                  <a:spcPct val="90000"/>
                </a:lnSpc>
                <a:defRPr sz="3800" b="1" i="0">
                  <a:solidFill>
                    <a:srgbClr val="15A200"/>
                  </a:solidFill>
                </a:defRPr>
              </a:lvl1pPr>
            </a:lstStyle>
            <a:p>
              <a:pPr>
                <a:defRPr b="0"/>
              </a:pPr>
              <a:r>
                <a:rPr b="1" dirty="0"/>
                <a:t>Surgical</a:t>
              </a:r>
            </a:p>
          </p:txBody>
        </p:sp>
        <p:pic>
          <p:nvPicPr>
            <p:cNvPr id="287" name="Image" descr="Image"/>
            <p:cNvPicPr>
              <a:picLocks noChangeAspect="1"/>
            </p:cNvPicPr>
            <p:nvPr/>
          </p:nvPicPr>
          <p:blipFill>
            <a:blip r:embed="rId15"/>
            <a:stretch>
              <a:fillRect/>
            </a:stretch>
          </p:blipFill>
          <p:spPr>
            <a:xfrm>
              <a:off x="115112" y="601757"/>
              <a:ext cx="1142569" cy="1095311"/>
            </a:xfrm>
            <a:prstGeom prst="rect">
              <a:avLst/>
            </a:prstGeom>
            <a:ln w="12700" cap="flat">
              <a:noFill/>
              <a:miter lim="400000"/>
            </a:ln>
            <a:effectLst/>
          </p:spPr>
        </p:pic>
        <p:pic>
          <p:nvPicPr>
            <p:cNvPr id="288" name="Image" descr="Image"/>
            <p:cNvPicPr>
              <a:picLocks noChangeAspect="1"/>
            </p:cNvPicPr>
            <p:nvPr/>
          </p:nvPicPr>
          <p:blipFill>
            <a:blip r:embed="rId16"/>
            <a:stretch>
              <a:fillRect/>
            </a:stretch>
          </p:blipFill>
          <p:spPr>
            <a:xfrm>
              <a:off x="0" y="1459996"/>
              <a:ext cx="1372794" cy="1389420"/>
            </a:xfrm>
            <a:prstGeom prst="rect">
              <a:avLst/>
            </a:prstGeom>
            <a:ln w="12700" cap="flat">
              <a:noFill/>
              <a:miter lim="400000"/>
            </a:ln>
            <a:effectLst/>
          </p:spPr>
        </p:pic>
      </p:grpSp>
      <p:grpSp>
        <p:nvGrpSpPr>
          <p:cNvPr id="293" name="Group"/>
          <p:cNvGrpSpPr/>
          <p:nvPr/>
        </p:nvGrpSpPr>
        <p:grpSpPr>
          <a:xfrm>
            <a:off x="14654300" y="10915627"/>
            <a:ext cx="8162578" cy="1878410"/>
            <a:chOff x="0" y="0"/>
            <a:chExt cx="8162576" cy="1878408"/>
          </a:xfrm>
        </p:grpSpPr>
        <p:sp>
          <p:nvSpPr>
            <p:cNvPr id="290" name="Bleeding of gastrointestinal tract with or without an obvious anatomic lesion in adults"/>
            <p:cNvSpPr/>
            <p:nvPr/>
          </p:nvSpPr>
          <p:spPr>
            <a:xfrm>
              <a:off x="1262060" y="818662"/>
              <a:ext cx="690051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defRPr sz="2800" i="0"/>
              </a:pPr>
              <a:r>
                <a:rPr b="1" dirty="0">
                  <a:solidFill>
                    <a:srgbClr val="5C5BA5"/>
                  </a:solidFill>
                </a:rPr>
                <a:t>Bleeding of gastrointestinal tract</a:t>
              </a:r>
              <a:r>
                <a:rPr dirty="0"/>
                <a:t> with or without an obvious anatomic lesion in adults</a:t>
              </a:r>
            </a:p>
          </p:txBody>
        </p:sp>
        <p:sp>
          <p:nvSpPr>
            <p:cNvPr id="291" name="Gastrointestinal"/>
            <p:cNvSpPr/>
            <p:nvPr/>
          </p:nvSpPr>
          <p:spPr>
            <a:xfrm>
              <a:off x="302299"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lnSpc>
                  <a:spcPct val="90000"/>
                </a:lnSpc>
                <a:defRPr sz="3800" b="1" i="0">
                  <a:solidFill>
                    <a:srgbClr val="5C5BA5"/>
                  </a:solidFill>
                </a:defRPr>
              </a:lvl1pPr>
            </a:lstStyle>
            <a:p>
              <a:pPr>
                <a:defRPr b="0"/>
              </a:pPr>
              <a:r>
                <a:rPr b="1" dirty="0"/>
                <a:t>Gastrointestinal</a:t>
              </a:r>
            </a:p>
          </p:txBody>
        </p:sp>
        <p:pic>
          <p:nvPicPr>
            <p:cNvPr id="292" name="Image" descr="Image"/>
            <p:cNvPicPr>
              <a:picLocks noChangeAspect="1"/>
            </p:cNvPicPr>
            <p:nvPr/>
          </p:nvPicPr>
          <p:blipFill>
            <a:blip r:embed="rId17"/>
            <a:stretch>
              <a:fillRect/>
            </a:stretch>
          </p:blipFill>
          <p:spPr>
            <a:xfrm>
              <a:off x="0" y="402211"/>
              <a:ext cx="1476198" cy="1476198"/>
            </a:xfrm>
            <a:prstGeom prst="rect">
              <a:avLst/>
            </a:prstGeom>
            <a:ln w="12700" cap="flat">
              <a:noFill/>
              <a:miter lim="400000"/>
            </a:ln>
            <a:effectLst/>
          </p:spPr>
        </p:pic>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Image" descr="Image"/>
          <p:cNvPicPr>
            <a:picLocks noChangeAspect="1"/>
          </p:cNvPicPr>
          <p:nvPr/>
        </p:nvPicPr>
        <p:blipFill rotWithShape="1">
          <a:blip r:embed="rId2">
            <a:extLst>
              <a:ext uri="{28A0092B-C50C-407E-A947-70E740481C1C}">
                <a14:useLocalDpi xmlns:a14="http://schemas.microsoft.com/office/drawing/2010/main"/>
              </a:ext>
            </a:extLst>
          </a:blip>
          <a:srcRect b="27276"/>
          <a:stretch/>
        </p:blipFill>
        <p:spPr>
          <a:xfrm>
            <a:off x="14445400" y="2095855"/>
            <a:ext cx="8566027" cy="11620145"/>
          </a:xfrm>
          <a:prstGeom prst="rect">
            <a:avLst/>
          </a:prstGeom>
          <a:ln w="12700">
            <a:miter lim="400000"/>
          </a:ln>
        </p:spPr>
      </p:pic>
      <p:sp>
        <p:nvSpPr>
          <p:cNvPr id="296" name="4"/>
          <p:cNvSpPr txBox="1"/>
          <p:nvPr/>
        </p:nvSpPr>
        <p:spPr>
          <a:xfrm>
            <a:off x="23297354" y="12762150"/>
            <a:ext cx="385384" cy="351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lnSpc>
                <a:spcPct val="90000"/>
              </a:lnSpc>
              <a:defRPr sz="1800" i="0"/>
            </a:lvl1pPr>
          </a:lstStyle>
          <a:p>
            <a:r>
              <a:rPr lang="en-GB" dirty="0"/>
              <a:t>5</a:t>
            </a:r>
            <a:endParaRPr dirty="0"/>
          </a:p>
        </p:txBody>
      </p:sp>
      <p:sp>
        <p:nvSpPr>
          <p:cNvPr id="297" name="When to suspect von Willebrand disease…"/>
          <p:cNvSpPr txBox="1"/>
          <p:nvPr/>
        </p:nvSpPr>
        <p:spPr>
          <a:xfrm>
            <a:off x="825331" y="785009"/>
            <a:ext cx="12667953" cy="1686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ts val="6100"/>
              </a:lnSpc>
              <a:defRPr sz="6000" i="0">
                <a:solidFill>
                  <a:srgbClr val="252525"/>
                </a:solidFill>
              </a:defRPr>
            </a:pPr>
            <a:r>
              <a:rPr dirty="0"/>
              <a:t>When to suspect von Willebrand disease</a:t>
            </a:r>
          </a:p>
          <a:p>
            <a:pPr algn="l">
              <a:lnSpc>
                <a:spcPts val="6100"/>
              </a:lnSpc>
              <a:defRPr sz="6000" i="0">
                <a:solidFill>
                  <a:srgbClr val="252525"/>
                </a:solidFill>
              </a:defRPr>
            </a:pPr>
            <a:r>
              <a:rPr b="1" dirty="0">
                <a:solidFill>
                  <a:srgbClr val="891B10"/>
                </a:solidFill>
              </a:rPr>
              <a:t>Module 2 summary</a:t>
            </a:r>
          </a:p>
        </p:txBody>
      </p:sp>
      <p:sp>
        <p:nvSpPr>
          <p:cNvPr id="298" name="Module 2 of this micro e-learning programme described the next steps to take when you suspect von Willebrand disease in your patient:"/>
          <p:cNvSpPr txBox="1"/>
          <p:nvPr/>
        </p:nvSpPr>
        <p:spPr>
          <a:xfrm>
            <a:off x="849068" y="2674141"/>
            <a:ext cx="14180460" cy="961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spcBef>
                <a:spcPts val="900"/>
              </a:spcBef>
              <a:defRPr i="0"/>
            </a:pPr>
            <a:r>
              <a:rPr dirty="0"/>
              <a:t>Module 2 of this micro e-learning programme described the </a:t>
            </a:r>
            <a:r>
              <a:rPr b="1" dirty="0">
                <a:solidFill>
                  <a:srgbClr val="891B10"/>
                </a:solidFill>
              </a:rPr>
              <a:t>next steps</a:t>
            </a:r>
            <a:r>
              <a:rPr dirty="0"/>
              <a:t> to take when you </a:t>
            </a:r>
            <a:r>
              <a:rPr b="1" dirty="0">
                <a:solidFill>
                  <a:srgbClr val="891B10"/>
                </a:solidFill>
              </a:rPr>
              <a:t>suspect von Willebrand disease</a:t>
            </a:r>
            <a:r>
              <a:rPr dirty="0"/>
              <a:t> in your patient:</a:t>
            </a:r>
          </a:p>
        </p:txBody>
      </p:sp>
      <p:sp>
        <p:nvSpPr>
          <p:cNvPr id="299" name="BAT, bleeding assessment tool; ISTH, International Society on Thrombosis and Haemostasis; SSC, Scientific and Standardization Committee"/>
          <p:cNvSpPr txBox="1"/>
          <p:nvPr/>
        </p:nvSpPr>
        <p:spPr>
          <a:xfrm>
            <a:off x="826721" y="12715671"/>
            <a:ext cx="13036361" cy="343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lnSpc>
                <a:spcPct val="90000"/>
              </a:lnSpc>
              <a:defRPr sz="1800" i="0"/>
            </a:lvl1pPr>
          </a:lstStyle>
          <a:p>
            <a:r>
              <a:rPr dirty="0"/>
              <a:t>BAT, bleeding assessment tool; ISTH, International Society on Thrombosis and Haemostasis; SSC, Scientific and Standardization Committee</a:t>
            </a:r>
          </a:p>
        </p:txBody>
      </p:sp>
      <p:grpSp>
        <p:nvGrpSpPr>
          <p:cNvPr id="306" name="Group"/>
          <p:cNvGrpSpPr/>
          <p:nvPr/>
        </p:nvGrpSpPr>
        <p:grpSpPr>
          <a:xfrm>
            <a:off x="829322" y="3919939"/>
            <a:ext cx="14076067" cy="2227203"/>
            <a:chOff x="0" y="0"/>
            <a:chExt cx="14076067" cy="2227201"/>
          </a:xfrm>
        </p:grpSpPr>
        <p:sp>
          <p:nvSpPr>
            <p:cNvPr id="301" name="History"/>
            <p:cNvSpPr txBox="1"/>
            <p:nvPr/>
          </p:nvSpPr>
          <p:spPr>
            <a:xfrm>
              <a:off x="1804427" y="451445"/>
              <a:ext cx="10842004" cy="507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90000"/>
                </a:lnSpc>
                <a:spcBef>
                  <a:spcPts val="800"/>
                </a:spcBef>
                <a:defRPr b="1" i="0">
                  <a:solidFill>
                    <a:srgbClr val="891B10"/>
                  </a:solidFill>
                </a:defRPr>
              </a:lvl1pPr>
            </a:lstStyle>
            <a:p>
              <a:r>
                <a:rPr dirty="0"/>
                <a:t>History</a:t>
              </a:r>
            </a:p>
          </p:txBody>
        </p:sp>
        <p:sp>
          <p:nvSpPr>
            <p:cNvPr id="302" name="Take a thorough bleeding history, including a detailed family history"/>
            <p:cNvSpPr txBox="1"/>
            <p:nvPr/>
          </p:nvSpPr>
          <p:spPr>
            <a:xfrm>
              <a:off x="1823895" y="1146292"/>
              <a:ext cx="12252173" cy="454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90000"/>
                </a:lnSpc>
                <a:spcBef>
                  <a:spcPts val="800"/>
                </a:spcBef>
                <a:defRPr sz="2800" i="0"/>
              </a:pPr>
              <a:r>
                <a:rPr dirty="0"/>
                <a:t>Take a </a:t>
              </a:r>
              <a:r>
                <a:rPr b="1" dirty="0">
                  <a:solidFill>
                    <a:srgbClr val="891B10"/>
                  </a:solidFill>
                </a:rPr>
                <a:t>thorough bleeding history,</a:t>
              </a:r>
              <a:r>
                <a:rPr dirty="0"/>
                <a:t> including a detailed family history</a:t>
              </a:r>
            </a:p>
          </p:txBody>
        </p:sp>
        <p:pic>
          <p:nvPicPr>
            <p:cNvPr id="303"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275959" cy="1410097"/>
            </a:xfrm>
            <a:custGeom>
              <a:avLst/>
              <a:gdLst/>
              <a:ahLst/>
              <a:cxnLst>
                <a:cxn ang="0">
                  <a:pos x="wd2" y="hd2"/>
                </a:cxn>
                <a:cxn ang="5400000">
                  <a:pos x="wd2" y="hd2"/>
                </a:cxn>
                <a:cxn ang="10800000">
                  <a:pos x="wd2" y="hd2"/>
                </a:cxn>
                <a:cxn ang="16200000">
                  <a:pos x="wd2" y="hd2"/>
                </a:cxn>
              </a:cxnLst>
              <a:rect l="0" t="0" r="r" b="b"/>
              <a:pathLst>
                <a:path w="21545" h="21600" extrusionOk="0">
                  <a:moveTo>
                    <a:pt x="16385" y="0"/>
                  </a:moveTo>
                  <a:lnTo>
                    <a:pt x="16003" y="182"/>
                  </a:lnTo>
                  <a:cubicBezTo>
                    <a:pt x="15674" y="340"/>
                    <a:pt x="15273" y="672"/>
                    <a:pt x="15112" y="918"/>
                  </a:cubicBezTo>
                  <a:cubicBezTo>
                    <a:pt x="14909" y="1228"/>
                    <a:pt x="14836" y="1317"/>
                    <a:pt x="14710" y="1258"/>
                  </a:cubicBezTo>
                  <a:cubicBezTo>
                    <a:pt x="14709" y="1258"/>
                    <a:pt x="14704" y="1259"/>
                    <a:pt x="14703" y="1258"/>
                  </a:cubicBezTo>
                  <a:cubicBezTo>
                    <a:pt x="14660" y="1238"/>
                    <a:pt x="14617" y="1200"/>
                    <a:pt x="14556" y="1149"/>
                  </a:cubicBezTo>
                  <a:cubicBezTo>
                    <a:pt x="14407" y="1027"/>
                    <a:pt x="14016" y="928"/>
                    <a:pt x="13671" y="924"/>
                  </a:cubicBezTo>
                  <a:cubicBezTo>
                    <a:pt x="13501" y="922"/>
                    <a:pt x="13336" y="904"/>
                    <a:pt x="13209" y="882"/>
                  </a:cubicBezTo>
                  <a:cubicBezTo>
                    <a:pt x="13082" y="858"/>
                    <a:pt x="12997" y="829"/>
                    <a:pt x="12974" y="796"/>
                  </a:cubicBezTo>
                  <a:cubicBezTo>
                    <a:pt x="12929" y="730"/>
                    <a:pt x="12822" y="675"/>
                    <a:pt x="12740" y="675"/>
                  </a:cubicBezTo>
                  <a:cubicBezTo>
                    <a:pt x="12657" y="675"/>
                    <a:pt x="12634" y="733"/>
                    <a:pt x="12686" y="809"/>
                  </a:cubicBezTo>
                  <a:cubicBezTo>
                    <a:pt x="12718" y="856"/>
                    <a:pt x="12708" y="905"/>
                    <a:pt x="12679" y="942"/>
                  </a:cubicBezTo>
                  <a:cubicBezTo>
                    <a:pt x="12649" y="981"/>
                    <a:pt x="12599" y="1008"/>
                    <a:pt x="12532" y="1027"/>
                  </a:cubicBezTo>
                  <a:cubicBezTo>
                    <a:pt x="12401" y="1065"/>
                    <a:pt x="12227" y="1061"/>
                    <a:pt x="12130" y="973"/>
                  </a:cubicBezTo>
                  <a:cubicBezTo>
                    <a:pt x="12041" y="892"/>
                    <a:pt x="11773" y="862"/>
                    <a:pt x="11533" y="906"/>
                  </a:cubicBezTo>
                  <a:cubicBezTo>
                    <a:pt x="11369" y="936"/>
                    <a:pt x="11240" y="933"/>
                    <a:pt x="11124" y="900"/>
                  </a:cubicBezTo>
                  <a:cubicBezTo>
                    <a:pt x="11067" y="883"/>
                    <a:pt x="11011" y="861"/>
                    <a:pt x="10957" y="827"/>
                  </a:cubicBezTo>
                  <a:cubicBezTo>
                    <a:pt x="10903" y="792"/>
                    <a:pt x="10852" y="747"/>
                    <a:pt x="10796" y="693"/>
                  </a:cubicBezTo>
                  <a:cubicBezTo>
                    <a:pt x="10635" y="536"/>
                    <a:pt x="10520" y="446"/>
                    <a:pt x="10421" y="419"/>
                  </a:cubicBezTo>
                  <a:cubicBezTo>
                    <a:pt x="10321" y="393"/>
                    <a:pt x="10236" y="427"/>
                    <a:pt x="10126" y="511"/>
                  </a:cubicBezTo>
                  <a:cubicBezTo>
                    <a:pt x="9984" y="618"/>
                    <a:pt x="9667" y="733"/>
                    <a:pt x="9349" y="809"/>
                  </a:cubicBezTo>
                  <a:cubicBezTo>
                    <a:pt x="9030" y="884"/>
                    <a:pt x="8711" y="922"/>
                    <a:pt x="8571" y="882"/>
                  </a:cubicBezTo>
                  <a:cubicBezTo>
                    <a:pt x="8386" y="828"/>
                    <a:pt x="8240" y="789"/>
                    <a:pt x="8109" y="766"/>
                  </a:cubicBezTo>
                  <a:cubicBezTo>
                    <a:pt x="8179" y="861"/>
                    <a:pt x="8180" y="938"/>
                    <a:pt x="8062" y="1046"/>
                  </a:cubicBezTo>
                  <a:cubicBezTo>
                    <a:pt x="7948" y="1149"/>
                    <a:pt x="7761" y="1249"/>
                    <a:pt x="7646" y="1265"/>
                  </a:cubicBezTo>
                  <a:cubicBezTo>
                    <a:pt x="7531" y="1280"/>
                    <a:pt x="7358" y="1339"/>
                    <a:pt x="7264" y="1392"/>
                  </a:cubicBezTo>
                  <a:cubicBezTo>
                    <a:pt x="7171" y="1445"/>
                    <a:pt x="7020" y="1406"/>
                    <a:pt x="6929" y="1307"/>
                  </a:cubicBezTo>
                  <a:cubicBezTo>
                    <a:pt x="6913" y="1289"/>
                    <a:pt x="6912" y="1271"/>
                    <a:pt x="6903" y="1252"/>
                  </a:cubicBezTo>
                  <a:cubicBezTo>
                    <a:pt x="6898" y="1256"/>
                    <a:pt x="6887" y="1261"/>
                    <a:pt x="6882" y="1265"/>
                  </a:cubicBezTo>
                  <a:cubicBezTo>
                    <a:pt x="6701" y="1384"/>
                    <a:pt x="6537" y="1464"/>
                    <a:pt x="6474" y="1429"/>
                  </a:cubicBezTo>
                  <a:cubicBezTo>
                    <a:pt x="6383" y="1378"/>
                    <a:pt x="6346" y="1279"/>
                    <a:pt x="6393" y="1210"/>
                  </a:cubicBezTo>
                  <a:cubicBezTo>
                    <a:pt x="6441" y="1140"/>
                    <a:pt x="6415" y="1082"/>
                    <a:pt x="6333" y="1082"/>
                  </a:cubicBezTo>
                  <a:cubicBezTo>
                    <a:pt x="6292" y="1082"/>
                    <a:pt x="6148" y="1191"/>
                    <a:pt x="5951" y="1362"/>
                  </a:cubicBezTo>
                  <a:cubicBezTo>
                    <a:pt x="5752" y="1534"/>
                    <a:pt x="5494" y="1769"/>
                    <a:pt x="5234" y="2031"/>
                  </a:cubicBezTo>
                  <a:cubicBezTo>
                    <a:pt x="4973" y="2292"/>
                    <a:pt x="4717" y="2533"/>
                    <a:pt x="4510" y="2705"/>
                  </a:cubicBezTo>
                  <a:cubicBezTo>
                    <a:pt x="4302" y="2879"/>
                    <a:pt x="4142" y="2985"/>
                    <a:pt x="4088" y="2985"/>
                  </a:cubicBezTo>
                  <a:cubicBezTo>
                    <a:pt x="3980" y="2986"/>
                    <a:pt x="3937" y="3045"/>
                    <a:pt x="3987" y="3119"/>
                  </a:cubicBezTo>
                  <a:cubicBezTo>
                    <a:pt x="4038" y="3192"/>
                    <a:pt x="3809" y="3512"/>
                    <a:pt x="3478" y="3824"/>
                  </a:cubicBezTo>
                  <a:cubicBezTo>
                    <a:pt x="3147" y="4136"/>
                    <a:pt x="2909" y="4441"/>
                    <a:pt x="2949" y="4499"/>
                  </a:cubicBezTo>
                  <a:cubicBezTo>
                    <a:pt x="2973" y="4534"/>
                    <a:pt x="2929" y="4600"/>
                    <a:pt x="2862" y="4669"/>
                  </a:cubicBezTo>
                  <a:cubicBezTo>
                    <a:pt x="2843" y="4736"/>
                    <a:pt x="2813" y="4947"/>
                    <a:pt x="2795" y="5216"/>
                  </a:cubicBezTo>
                  <a:cubicBezTo>
                    <a:pt x="2794" y="5218"/>
                    <a:pt x="2795" y="5220"/>
                    <a:pt x="2795" y="5222"/>
                  </a:cubicBezTo>
                  <a:cubicBezTo>
                    <a:pt x="2816" y="5295"/>
                    <a:pt x="2810" y="5394"/>
                    <a:pt x="2774" y="5532"/>
                  </a:cubicBezTo>
                  <a:cubicBezTo>
                    <a:pt x="2672" y="5923"/>
                    <a:pt x="2296" y="6397"/>
                    <a:pt x="2131" y="6347"/>
                  </a:cubicBezTo>
                  <a:cubicBezTo>
                    <a:pt x="2079" y="6331"/>
                    <a:pt x="1888" y="6458"/>
                    <a:pt x="1702" y="6627"/>
                  </a:cubicBezTo>
                  <a:cubicBezTo>
                    <a:pt x="1540" y="6774"/>
                    <a:pt x="1479" y="6858"/>
                    <a:pt x="1501" y="6900"/>
                  </a:cubicBezTo>
                  <a:cubicBezTo>
                    <a:pt x="1529" y="6912"/>
                    <a:pt x="1567" y="6922"/>
                    <a:pt x="1608" y="6937"/>
                  </a:cubicBezTo>
                  <a:cubicBezTo>
                    <a:pt x="1725" y="6941"/>
                    <a:pt x="1789" y="6974"/>
                    <a:pt x="1823" y="7022"/>
                  </a:cubicBezTo>
                  <a:cubicBezTo>
                    <a:pt x="1951" y="7087"/>
                    <a:pt x="1933" y="7151"/>
                    <a:pt x="1803" y="7307"/>
                  </a:cubicBezTo>
                  <a:cubicBezTo>
                    <a:pt x="1760" y="7358"/>
                    <a:pt x="1675" y="7419"/>
                    <a:pt x="1608" y="7484"/>
                  </a:cubicBezTo>
                  <a:cubicBezTo>
                    <a:pt x="1553" y="7545"/>
                    <a:pt x="1509" y="7600"/>
                    <a:pt x="1434" y="7672"/>
                  </a:cubicBezTo>
                  <a:cubicBezTo>
                    <a:pt x="1256" y="7843"/>
                    <a:pt x="1145" y="7979"/>
                    <a:pt x="1059" y="8092"/>
                  </a:cubicBezTo>
                  <a:cubicBezTo>
                    <a:pt x="1034" y="8145"/>
                    <a:pt x="1002" y="8200"/>
                    <a:pt x="999" y="8244"/>
                  </a:cubicBezTo>
                  <a:cubicBezTo>
                    <a:pt x="995" y="8289"/>
                    <a:pt x="964" y="8326"/>
                    <a:pt x="952" y="8377"/>
                  </a:cubicBezTo>
                  <a:cubicBezTo>
                    <a:pt x="979" y="8398"/>
                    <a:pt x="1023" y="8410"/>
                    <a:pt x="1099" y="8396"/>
                  </a:cubicBezTo>
                  <a:cubicBezTo>
                    <a:pt x="1468" y="8327"/>
                    <a:pt x="1393" y="8949"/>
                    <a:pt x="1005" y="9180"/>
                  </a:cubicBezTo>
                  <a:cubicBezTo>
                    <a:pt x="792" y="9307"/>
                    <a:pt x="715" y="9388"/>
                    <a:pt x="717" y="9514"/>
                  </a:cubicBezTo>
                  <a:cubicBezTo>
                    <a:pt x="725" y="9580"/>
                    <a:pt x="735" y="9654"/>
                    <a:pt x="771" y="9739"/>
                  </a:cubicBezTo>
                  <a:cubicBezTo>
                    <a:pt x="772" y="9741"/>
                    <a:pt x="770" y="9743"/>
                    <a:pt x="771" y="9745"/>
                  </a:cubicBezTo>
                  <a:cubicBezTo>
                    <a:pt x="798" y="9811"/>
                    <a:pt x="822" y="9866"/>
                    <a:pt x="831" y="9922"/>
                  </a:cubicBezTo>
                  <a:cubicBezTo>
                    <a:pt x="840" y="9979"/>
                    <a:pt x="836" y="10037"/>
                    <a:pt x="824" y="10092"/>
                  </a:cubicBezTo>
                  <a:cubicBezTo>
                    <a:pt x="813" y="10146"/>
                    <a:pt x="757" y="10215"/>
                    <a:pt x="724" y="10274"/>
                  </a:cubicBezTo>
                  <a:cubicBezTo>
                    <a:pt x="690" y="10334"/>
                    <a:pt x="681" y="10383"/>
                    <a:pt x="623" y="10457"/>
                  </a:cubicBezTo>
                  <a:cubicBezTo>
                    <a:pt x="623" y="10457"/>
                    <a:pt x="624" y="10462"/>
                    <a:pt x="623" y="10463"/>
                  </a:cubicBezTo>
                  <a:cubicBezTo>
                    <a:pt x="605" y="10486"/>
                    <a:pt x="605" y="10496"/>
                    <a:pt x="590" y="10517"/>
                  </a:cubicBezTo>
                  <a:cubicBezTo>
                    <a:pt x="518" y="10616"/>
                    <a:pt x="461" y="10701"/>
                    <a:pt x="442" y="10767"/>
                  </a:cubicBezTo>
                  <a:cubicBezTo>
                    <a:pt x="429" y="10801"/>
                    <a:pt x="438" y="10814"/>
                    <a:pt x="436" y="10840"/>
                  </a:cubicBezTo>
                  <a:cubicBezTo>
                    <a:pt x="437" y="10894"/>
                    <a:pt x="450" y="10944"/>
                    <a:pt x="496" y="10985"/>
                  </a:cubicBezTo>
                  <a:cubicBezTo>
                    <a:pt x="573" y="11056"/>
                    <a:pt x="575" y="11100"/>
                    <a:pt x="536" y="11143"/>
                  </a:cubicBezTo>
                  <a:cubicBezTo>
                    <a:pt x="568" y="11286"/>
                    <a:pt x="543" y="11443"/>
                    <a:pt x="449" y="11496"/>
                  </a:cubicBezTo>
                  <a:cubicBezTo>
                    <a:pt x="349" y="11552"/>
                    <a:pt x="307" y="11698"/>
                    <a:pt x="315" y="11830"/>
                  </a:cubicBezTo>
                  <a:cubicBezTo>
                    <a:pt x="354" y="11923"/>
                    <a:pt x="417" y="11998"/>
                    <a:pt x="489" y="12061"/>
                  </a:cubicBezTo>
                  <a:cubicBezTo>
                    <a:pt x="492" y="12061"/>
                    <a:pt x="486" y="12068"/>
                    <a:pt x="489" y="12068"/>
                  </a:cubicBezTo>
                  <a:cubicBezTo>
                    <a:pt x="631" y="12040"/>
                    <a:pt x="731" y="12221"/>
                    <a:pt x="744" y="12432"/>
                  </a:cubicBezTo>
                  <a:cubicBezTo>
                    <a:pt x="776" y="12581"/>
                    <a:pt x="763" y="12737"/>
                    <a:pt x="670" y="12821"/>
                  </a:cubicBezTo>
                  <a:cubicBezTo>
                    <a:pt x="661" y="12830"/>
                    <a:pt x="637" y="12823"/>
                    <a:pt x="623" y="12827"/>
                  </a:cubicBezTo>
                  <a:cubicBezTo>
                    <a:pt x="571" y="12868"/>
                    <a:pt x="507" y="12868"/>
                    <a:pt x="389" y="12779"/>
                  </a:cubicBezTo>
                  <a:cubicBezTo>
                    <a:pt x="283" y="12699"/>
                    <a:pt x="198" y="12701"/>
                    <a:pt x="168" y="12742"/>
                  </a:cubicBezTo>
                  <a:cubicBezTo>
                    <a:pt x="155" y="12765"/>
                    <a:pt x="155" y="12797"/>
                    <a:pt x="168" y="12834"/>
                  </a:cubicBezTo>
                  <a:cubicBezTo>
                    <a:pt x="182" y="12870"/>
                    <a:pt x="214" y="12912"/>
                    <a:pt x="261" y="12955"/>
                  </a:cubicBezTo>
                  <a:cubicBezTo>
                    <a:pt x="313" y="13002"/>
                    <a:pt x="377" y="13332"/>
                    <a:pt x="402" y="13691"/>
                  </a:cubicBezTo>
                  <a:cubicBezTo>
                    <a:pt x="427" y="14049"/>
                    <a:pt x="474" y="14517"/>
                    <a:pt x="509" y="14724"/>
                  </a:cubicBezTo>
                  <a:cubicBezTo>
                    <a:pt x="563" y="15038"/>
                    <a:pt x="497" y="15128"/>
                    <a:pt x="107" y="15296"/>
                  </a:cubicBezTo>
                  <a:cubicBezTo>
                    <a:pt x="84" y="15306"/>
                    <a:pt x="27" y="15355"/>
                    <a:pt x="0" y="15369"/>
                  </a:cubicBezTo>
                  <a:lnTo>
                    <a:pt x="0" y="15551"/>
                  </a:lnTo>
                  <a:cubicBezTo>
                    <a:pt x="55" y="15533"/>
                    <a:pt x="121" y="15500"/>
                    <a:pt x="168" y="15496"/>
                  </a:cubicBezTo>
                  <a:cubicBezTo>
                    <a:pt x="913" y="15444"/>
                    <a:pt x="1047" y="15511"/>
                    <a:pt x="1602" y="16214"/>
                  </a:cubicBezTo>
                  <a:cubicBezTo>
                    <a:pt x="1911" y="16606"/>
                    <a:pt x="2288" y="17010"/>
                    <a:pt x="2439" y="17107"/>
                  </a:cubicBezTo>
                  <a:cubicBezTo>
                    <a:pt x="2591" y="17205"/>
                    <a:pt x="2714" y="17432"/>
                    <a:pt x="2714" y="17612"/>
                  </a:cubicBezTo>
                  <a:cubicBezTo>
                    <a:pt x="2714" y="17797"/>
                    <a:pt x="2845" y="18000"/>
                    <a:pt x="3009" y="18080"/>
                  </a:cubicBezTo>
                  <a:cubicBezTo>
                    <a:pt x="3184" y="18165"/>
                    <a:pt x="3316" y="18392"/>
                    <a:pt x="3344" y="18658"/>
                  </a:cubicBezTo>
                  <a:cubicBezTo>
                    <a:pt x="3379" y="18982"/>
                    <a:pt x="3496" y="19152"/>
                    <a:pt x="3800" y="19284"/>
                  </a:cubicBezTo>
                  <a:cubicBezTo>
                    <a:pt x="4027" y="19382"/>
                    <a:pt x="4215" y="19521"/>
                    <a:pt x="4215" y="19600"/>
                  </a:cubicBezTo>
                  <a:cubicBezTo>
                    <a:pt x="4215" y="19679"/>
                    <a:pt x="4309" y="19712"/>
                    <a:pt x="4423" y="19673"/>
                  </a:cubicBezTo>
                  <a:cubicBezTo>
                    <a:pt x="4537" y="19633"/>
                    <a:pt x="4706" y="19668"/>
                    <a:pt x="4798" y="19752"/>
                  </a:cubicBezTo>
                  <a:cubicBezTo>
                    <a:pt x="4891" y="19836"/>
                    <a:pt x="4966" y="19861"/>
                    <a:pt x="4966" y="19807"/>
                  </a:cubicBezTo>
                  <a:cubicBezTo>
                    <a:pt x="4966" y="19639"/>
                    <a:pt x="5866" y="20122"/>
                    <a:pt x="5884" y="20299"/>
                  </a:cubicBezTo>
                  <a:cubicBezTo>
                    <a:pt x="5932" y="20784"/>
                    <a:pt x="5798" y="21187"/>
                    <a:pt x="5468" y="21582"/>
                  </a:cubicBezTo>
                  <a:cubicBezTo>
                    <a:pt x="5461" y="21590"/>
                    <a:pt x="5455" y="21592"/>
                    <a:pt x="5448" y="21600"/>
                  </a:cubicBezTo>
                  <a:lnTo>
                    <a:pt x="5623" y="21600"/>
                  </a:lnTo>
                  <a:cubicBezTo>
                    <a:pt x="5654" y="21546"/>
                    <a:pt x="5679" y="21495"/>
                    <a:pt x="5763" y="21405"/>
                  </a:cubicBezTo>
                  <a:cubicBezTo>
                    <a:pt x="6007" y="21147"/>
                    <a:pt x="6424" y="20785"/>
                    <a:pt x="6722" y="20573"/>
                  </a:cubicBezTo>
                  <a:cubicBezTo>
                    <a:pt x="6870" y="20466"/>
                    <a:pt x="6990" y="20396"/>
                    <a:pt x="7043" y="20396"/>
                  </a:cubicBezTo>
                  <a:cubicBezTo>
                    <a:pt x="7119" y="20396"/>
                    <a:pt x="7387" y="20571"/>
                    <a:pt x="7640" y="20785"/>
                  </a:cubicBezTo>
                  <a:cubicBezTo>
                    <a:pt x="7750" y="20879"/>
                    <a:pt x="7833" y="20949"/>
                    <a:pt x="7901" y="20998"/>
                  </a:cubicBezTo>
                  <a:cubicBezTo>
                    <a:pt x="7902" y="20998"/>
                    <a:pt x="7907" y="20998"/>
                    <a:pt x="7908" y="20998"/>
                  </a:cubicBezTo>
                  <a:cubicBezTo>
                    <a:pt x="7932" y="21015"/>
                    <a:pt x="7941" y="21023"/>
                    <a:pt x="7961" y="21035"/>
                  </a:cubicBezTo>
                  <a:cubicBezTo>
                    <a:pt x="8056" y="21090"/>
                    <a:pt x="8133" y="21103"/>
                    <a:pt x="8203" y="21059"/>
                  </a:cubicBezTo>
                  <a:cubicBezTo>
                    <a:pt x="8246" y="21032"/>
                    <a:pt x="8290" y="20985"/>
                    <a:pt x="8350" y="20925"/>
                  </a:cubicBezTo>
                  <a:cubicBezTo>
                    <a:pt x="8588" y="20686"/>
                    <a:pt x="8614" y="20696"/>
                    <a:pt x="9040" y="21083"/>
                  </a:cubicBezTo>
                  <a:cubicBezTo>
                    <a:pt x="9571" y="21565"/>
                    <a:pt x="9696" y="21577"/>
                    <a:pt x="9811" y="21181"/>
                  </a:cubicBezTo>
                  <a:lnTo>
                    <a:pt x="9898" y="20883"/>
                  </a:lnTo>
                  <a:lnTo>
                    <a:pt x="10267" y="21193"/>
                  </a:lnTo>
                  <a:cubicBezTo>
                    <a:pt x="10391" y="21299"/>
                    <a:pt x="10484" y="21368"/>
                    <a:pt x="10562" y="21393"/>
                  </a:cubicBezTo>
                  <a:cubicBezTo>
                    <a:pt x="10601" y="21407"/>
                    <a:pt x="10640" y="21407"/>
                    <a:pt x="10669" y="21399"/>
                  </a:cubicBezTo>
                  <a:cubicBezTo>
                    <a:pt x="10696" y="21392"/>
                    <a:pt x="10718" y="21377"/>
                    <a:pt x="10736" y="21351"/>
                  </a:cubicBezTo>
                  <a:cubicBezTo>
                    <a:pt x="10794" y="21265"/>
                    <a:pt x="10944" y="21228"/>
                    <a:pt x="11071" y="21272"/>
                  </a:cubicBezTo>
                  <a:cubicBezTo>
                    <a:pt x="11436" y="21399"/>
                    <a:pt x="11864" y="21216"/>
                    <a:pt x="12009" y="20870"/>
                  </a:cubicBezTo>
                  <a:cubicBezTo>
                    <a:pt x="12109" y="20632"/>
                    <a:pt x="12224" y="20570"/>
                    <a:pt x="12465" y="20627"/>
                  </a:cubicBezTo>
                  <a:cubicBezTo>
                    <a:pt x="12641" y="20669"/>
                    <a:pt x="12818" y="20789"/>
                    <a:pt x="12860" y="20889"/>
                  </a:cubicBezTo>
                  <a:cubicBezTo>
                    <a:pt x="12886" y="20951"/>
                    <a:pt x="12951" y="20950"/>
                    <a:pt x="13055" y="20895"/>
                  </a:cubicBezTo>
                  <a:cubicBezTo>
                    <a:pt x="13160" y="20837"/>
                    <a:pt x="13310" y="20719"/>
                    <a:pt x="13504" y="20536"/>
                  </a:cubicBezTo>
                  <a:cubicBezTo>
                    <a:pt x="13629" y="20418"/>
                    <a:pt x="13729" y="20330"/>
                    <a:pt x="13812" y="20263"/>
                  </a:cubicBezTo>
                  <a:cubicBezTo>
                    <a:pt x="13895" y="20195"/>
                    <a:pt x="13961" y="20147"/>
                    <a:pt x="14020" y="20123"/>
                  </a:cubicBezTo>
                  <a:cubicBezTo>
                    <a:pt x="14080" y="20098"/>
                    <a:pt x="14134" y="20092"/>
                    <a:pt x="14187" y="20104"/>
                  </a:cubicBezTo>
                  <a:cubicBezTo>
                    <a:pt x="14239" y="20116"/>
                    <a:pt x="14291" y="20143"/>
                    <a:pt x="14355" y="20184"/>
                  </a:cubicBezTo>
                  <a:cubicBezTo>
                    <a:pt x="14599" y="20339"/>
                    <a:pt x="14685" y="20333"/>
                    <a:pt x="14971" y="20123"/>
                  </a:cubicBezTo>
                  <a:cubicBezTo>
                    <a:pt x="15155" y="19988"/>
                    <a:pt x="15306" y="19813"/>
                    <a:pt x="15306" y="19734"/>
                  </a:cubicBezTo>
                  <a:cubicBezTo>
                    <a:pt x="15306" y="19694"/>
                    <a:pt x="15343" y="19641"/>
                    <a:pt x="15400" y="19588"/>
                  </a:cubicBezTo>
                  <a:cubicBezTo>
                    <a:pt x="15457" y="19534"/>
                    <a:pt x="15534" y="19484"/>
                    <a:pt x="15621" y="19442"/>
                  </a:cubicBezTo>
                  <a:cubicBezTo>
                    <a:pt x="15804" y="19353"/>
                    <a:pt x="15898" y="19206"/>
                    <a:pt x="15849" y="19089"/>
                  </a:cubicBezTo>
                  <a:cubicBezTo>
                    <a:pt x="15736" y="18821"/>
                    <a:pt x="16179" y="18686"/>
                    <a:pt x="16526" y="18883"/>
                  </a:cubicBezTo>
                  <a:cubicBezTo>
                    <a:pt x="16626" y="18939"/>
                    <a:pt x="16702" y="18975"/>
                    <a:pt x="16760" y="18998"/>
                  </a:cubicBezTo>
                  <a:cubicBezTo>
                    <a:pt x="16818" y="19021"/>
                    <a:pt x="16858" y="19026"/>
                    <a:pt x="16881" y="19010"/>
                  </a:cubicBezTo>
                  <a:cubicBezTo>
                    <a:pt x="16928" y="18978"/>
                    <a:pt x="16909" y="18864"/>
                    <a:pt x="16861" y="18645"/>
                  </a:cubicBezTo>
                  <a:cubicBezTo>
                    <a:pt x="16814" y="18432"/>
                    <a:pt x="16863" y="18253"/>
                    <a:pt x="16941" y="18171"/>
                  </a:cubicBezTo>
                  <a:cubicBezTo>
                    <a:pt x="16979" y="18131"/>
                    <a:pt x="17024" y="18114"/>
                    <a:pt x="17069" y="18129"/>
                  </a:cubicBezTo>
                  <a:cubicBezTo>
                    <a:pt x="17115" y="18144"/>
                    <a:pt x="17165" y="18191"/>
                    <a:pt x="17203" y="18281"/>
                  </a:cubicBezTo>
                  <a:cubicBezTo>
                    <a:pt x="17302" y="18515"/>
                    <a:pt x="17705" y="18574"/>
                    <a:pt x="17705" y="18354"/>
                  </a:cubicBezTo>
                  <a:cubicBezTo>
                    <a:pt x="17705" y="18278"/>
                    <a:pt x="17992" y="17953"/>
                    <a:pt x="18342" y="17630"/>
                  </a:cubicBezTo>
                  <a:cubicBezTo>
                    <a:pt x="19033" y="16993"/>
                    <a:pt x="19810" y="16181"/>
                    <a:pt x="19810" y="16092"/>
                  </a:cubicBezTo>
                  <a:cubicBezTo>
                    <a:pt x="19810" y="16061"/>
                    <a:pt x="19675" y="16100"/>
                    <a:pt x="19515" y="16177"/>
                  </a:cubicBezTo>
                  <a:cubicBezTo>
                    <a:pt x="19426" y="16220"/>
                    <a:pt x="19345" y="16241"/>
                    <a:pt x="19280" y="16244"/>
                  </a:cubicBezTo>
                  <a:cubicBezTo>
                    <a:pt x="19215" y="16247"/>
                    <a:pt x="19166" y="16229"/>
                    <a:pt x="19139" y="16189"/>
                  </a:cubicBezTo>
                  <a:cubicBezTo>
                    <a:pt x="19065" y="16081"/>
                    <a:pt x="19352" y="15558"/>
                    <a:pt x="19582" y="15302"/>
                  </a:cubicBezTo>
                  <a:cubicBezTo>
                    <a:pt x="19659" y="15216"/>
                    <a:pt x="19728" y="15162"/>
                    <a:pt x="19776" y="15162"/>
                  </a:cubicBezTo>
                  <a:cubicBezTo>
                    <a:pt x="19939" y="15162"/>
                    <a:pt x="20708" y="14404"/>
                    <a:pt x="20708" y="14244"/>
                  </a:cubicBezTo>
                  <a:cubicBezTo>
                    <a:pt x="20708" y="14176"/>
                    <a:pt x="20637" y="14161"/>
                    <a:pt x="20554" y="14207"/>
                  </a:cubicBezTo>
                  <a:cubicBezTo>
                    <a:pt x="20481" y="14248"/>
                    <a:pt x="20422" y="14249"/>
                    <a:pt x="20379" y="14220"/>
                  </a:cubicBezTo>
                  <a:cubicBezTo>
                    <a:pt x="20335" y="14190"/>
                    <a:pt x="20307" y="14133"/>
                    <a:pt x="20299" y="14062"/>
                  </a:cubicBezTo>
                  <a:cubicBezTo>
                    <a:pt x="20284" y="13922"/>
                    <a:pt x="20346" y="13734"/>
                    <a:pt x="20493" y="13636"/>
                  </a:cubicBezTo>
                  <a:cubicBezTo>
                    <a:pt x="20651" y="13531"/>
                    <a:pt x="20781" y="13388"/>
                    <a:pt x="20781" y="13314"/>
                  </a:cubicBezTo>
                  <a:cubicBezTo>
                    <a:pt x="20781" y="13240"/>
                    <a:pt x="20875" y="13120"/>
                    <a:pt x="20996" y="13052"/>
                  </a:cubicBezTo>
                  <a:cubicBezTo>
                    <a:pt x="21183" y="12948"/>
                    <a:pt x="21177" y="12893"/>
                    <a:pt x="20935" y="12651"/>
                  </a:cubicBezTo>
                  <a:cubicBezTo>
                    <a:pt x="20719" y="12434"/>
                    <a:pt x="20693" y="12324"/>
                    <a:pt x="20828" y="12201"/>
                  </a:cubicBezTo>
                  <a:cubicBezTo>
                    <a:pt x="20925" y="12113"/>
                    <a:pt x="21002" y="12106"/>
                    <a:pt x="21003" y="12177"/>
                  </a:cubicBezTo>
                  <a:cubicBezTo>
                    <a:pt x="21003" y="12248"/>
                    <a:pt x="21130" y="12122"/>
                    <a:pt x="21284" y="11897"/>
                  </a:cubicBezTo>
                  <a:cubicBezTo>
                    <a:pt x="21409" y="11715"/>
                    <a:pt x="21477" y="11603"/>
                    <a:pt x="21485" y="11514"/>
                  </a:cubicBezTo>
                  <a:cubicBezTo>
                    <a:pt x="21492" y="11426"/>
                    <a:pt x="21439" y="11358"/>
                    <a:pt x="21338" y="11253"/>
                  </a:cubicBezTo>
                  <a:cubicBezTo>
                    <a:pt x="21136" y="11043"/>
                    <a:pt x="21137" y="11011"/>
                    <a:pt x="21351" y="10937"/>
                  </a:cubicBezTo>
                  <a:cubicBezTo>
                    <a:pt x="21386" y="10924"/>
                    <a:pt x="21419" y="10894"/>
                    <a:pt x="21445" y="10858"/>
                  </a:cubicBezTo>
                  <a:cubicBezTo>
                    <a:pt x="21470" y="10821"/>
                    <a:pt x="21489" y="10780"/>
                    <a:pt x="21505" y="10724"/>
                  </a:cubicBezTo>
                  <a:cubicBezTo>
                    <a:pt x="21600" y="10390"/>
                    <a:pt x="21526" y="9756"/>
                    <a:pt x="21297" y="9368"/>
                  </a:cubicBezTo>
                  <a:cubicBezTo>
                    <a:pt x="21142" y="9105"/>
                    <a:pt x="21147" y="9028"/>
                    <a:pt x="21338" y="8918"/>
                  </a:cubicBezTo>
                  <a:cubicBezTo>
                    <a:pt x="21538" y="8804"/>
                    <a:pt x="21524" y="8712"/>
                    <a:pt x="21210" y="8177"/>
                  </a:cubicBezTo>
                  <a:lnTo>
                    <a:pt x="20848" y="7563"/>
                  </a:lnTo>
                  <a:lnTo>
                    <a:pt x="21190" y="7234"/>
                  </a:lnTo>
                  <a:lnTo>
                    <a:pt x="21525" y="6906"/>
                  </a:lnTo>
                  <a:lnTo>
                    <a:pt x="21130" y="6614"/>
                  </a:lnTo>
                  <a:cubicBezTo>
                    <a:pt x="20863" y="6418"/>
                    <a:pt x="20778" y="6311"/>
                    <a:pt x="20781" y="6037"/>
                  </a:cubicBezTo>
                  <a:cubicBezTo>
                    <a:pt x="20781" y="6036"/>
                    <a:pt x="20781" y="6032"/>
                    <a:pt x="20781" y="6031"/>
                  </a:cubicBezTo>
                  <a:cubicBezTo>
                    <a:pt x="20783" y="5938"/>
                    <a:pt x="20790" y="5830"/>
                    <a:pt x="20808" y="5690"/>
                  </a:cubicBezTo>
                  <a:cubicBezTo>
                    <a:pt x="20846" y="5397"/>
                    <a:pt x="20839" y="5171"/>
                    <a:pt x="20788" y="5052"/>
                  </a:cubicBezTo>
                  <a:cubicBezTo>
                    <a:pt x="20771" y="5012"/>
                    <a:pt x="20747" y="4981"/>
                    <a:pt x="20721" y="4967"/>
                  </a:cubicBezTo>
                  <a:cubicBezTo>
                    <a:pt x="20629" y="4915"/>
                    <a:pt x="20554" y="4781"/>
                    <a:pt x="20554" y="4663"/>
                  </a:cubicBezTo>
                  <a:cubicBezTo>
                    <a:pt x="20554" y="4545"/>
                    <a:pt x="20454" y="4375"/>
                    <a:pt x="20332" y="4292"/>
                  </a:cubicBezTo>
                  <a:cubicBezTo>
                    <a:pt x="20210" y="4209"/>
                    <a:pt x="20090" y="4018"/>
                    <a:pt x="20064" y="3860"/>
                  </a:cubicBezTo>
                  <a:cubicBezTo>
                    <a:pt x="20056" y="3808"/>
                    <a:pt x="19993" y="3720"/>
                    <a:pt x="19964" y="3648"/>
                  </a:cubicBezTo>
                  <a:cubicBezTo>
                    <a:pt x="20040" y="3780"/>
                    <a:pt x="20076" y="3874"/>
                    <a:pt x="20051" y="3897"/>
                  </a:cubicBezTo>
                  <a:cubicBezTo>
                    <a:pt x="19999" y="3944"/>
                    <a:pt x="20052" y="4130"/>
                    <a:pt x="20178" y="4304"/>
                  </a:cubicBezTo>
                  <a:cubicBezTo>
                    <a:pt x="20304" y="4478"/>
                    <a:pt x="20368" y="4620"/>
                    <a:pt x="20312" y="4620"/>
                  </a:cubicBezTo>
                  <a:cubicBezTo>
                    <a:pt x="20256" y="4620"/>
                    <a:pt x="20324" y="4733"/>
                    <a:pt x="20466" y="4876"/>
                  </a:cubicBezTo>
                  <a:cubicBezTo>
                    <a:pt x="20627" y="5036"/>
                    <a:pt x="20669" y="5169"/>
                    <a:pt x="20574" y="5222"/>
                  </a:cubicBezTo>
                  <a:cubicBezTo>
                    <a:pt x="20532" y="5246"/>
                    <a:pt x="20500" y="5288"/>
                    <a:pt x="20486" y="5338"/>
                  </a:cubicBezTo>
                  <a:cubicBezTo>
                    <a:pt x="20473" y="5387"/>
                    <a:pt x="20478" y="5445"/>
                    <a:pt x="20500" y="5496"/>
                  </a:cubicBezTo>
                  <a:cubicBezTo>
                    <a:pt x="20536" y="5581"/>
                    <a:pt x="20540" y="5640"/>
                    <a:pt x="20520" y="5684"/>
                  </a:cubicBezTo>
                  <a:cubicBezTo>
                    <a:pt x="20508" y="5713"/>
                    <a:pt x="20472" y="5722"/>
                    <a:pt x="20440" y="5733"/>
                  </a:cubicBezTo>
                  <a:cubicBezTo>
                    <a:pt x="20422" y="5739"/>
                    <a:pt x="20409" y="5757"/>
                    <a:pt x="20386" y="5757"/>
                  </a:cubicBezTo>
                  <a:cubicBezTo>
                    <a:pt x="20375" y="5757"/>
                    <a:pt x="20358" y="5746"/>
                    <a:pt x="20346" y="5745"/>
                  </a:cubicBezTo>
                  <a:cubicBezTo>
                    <a:pt x="20286" y="5740"/>
                    <a:pt x="20219" y="5727"/>
                    <a:pt x="20138" y="5690"/>
                  </a:cubicBezTo>
                  <a:cubicBezTo>
                    <a:pt x="20052" y="5651"/>
                    <a:pt x="19951" y="5588"/>
                    <a:pt x="19850" y="5514"/>
                  </a:cubicBezTo>
                  <a:cubicBezTo>
                    <a:pt x="19838" y="5506"/>
                    <a:pt x="19828" y="5505"/>
                    <a:pt x="19816" y="5496"/>
                  </a:cubicBezTo>
                  <a:cubicBezTo>
                    <a:pt x="19519" y="5269"/>
                    <a:pt x="19354" y="5011"/>
                    <a:pt x="19354" y="4784"/>
                  </a:cubicBezTo>
                  <a:cubicBezTo>
                    <a:pt x="19354" y="4379"/>
                    <a:pt x="18433" y="3532"/>
                    <a:pt x="17994" y="3532"/>
                  </a:cubicBezTo>
                  <a:cubicBezTo>
                    <a:pt x="17830" y="3532"/>
                    <a:pt x="17625" y="3346"/>
                    <a:pt x="17484" y="3076"/>
                  </a:cubicBezTo>
                  <a:cubicBezTo>
                    <a:pt x="17265" y="2656"/>
                    <a:pt x="16357" y="2096"/>
                    <a:pt x="15983" y="2146"/>
                  </a:cubicBezTo>
                  <a:cubicBezTo>
                    <a:pt x="15901" y="2157"/>
                    <a:pt x="15675" y="2056"/>
                    <a:pt x="15480" y="1921"/>
                  </a:cubicBezTo>
                  <a:cubicBezTo>
                    <a:pt x="15449" y="1899"/>
                    <a:pt x="15433" y="1879"/>
                    <a:pt x="15407" y="1860"/>
                  </a:cubicBezTo>
                  <a:cubicBezTo>
                    <a:pt x="15271" y="1790"/>
                    <a:pt x="15159" y="1724"/>
                    <a:pt x="15159" y="1684"/>
                  </a:cubicBezTo>
                  <a:cubicBezTo>
                    <a:pt x="15159" y="1585"/>
                    <a:pt x="15243" y="1434"/>
                    <a:pt x="15353" y="1277"/>
                  </a:cubicBezTo>
                  <a:cubicBezTo>
                    <a:pt x="15360" y="1265"/>
                    <a:pt x="15360" y="1259"/>
                    <a:pt x="15367" y="1246"/>
                  </a:cubicBezTo>
                  <a:cubicBezTo>
                    <a:pt x="15377" y="1228"/>
                    <a:pt x="15395" y="1210"/>
                    <a:pt x="15407" y="1192"/>
                  </a:cubicBezTo>
                  <a:cubicBezTo>
                    <a:pt x="15442" y="1145"/>
                    <a:pt x="15474" y="1104"/>
                    <a:pt x="15514" y="1058"/>
                  </a:cubicBezTo>
                  <a:cubicBezTo>
                    <a:pt x="15580" y="978"/>
                    <a:pt x="15652" y="906"/>
                    <a:pt x="15735" y="839"/>
                  </a:cubicBezTo>
                  <a:cubicBezTo>
                    <a:pt x="15845" y="740"/>
                    <a:pt x="15950" y="655"/>
                    <a:pt x="16050" y="608"/>
                  </a:cubicBezTo>
                  <a:cubicBezTo>
                    <a:pt x="16381" y="452"/>
                    <a:pt x="16679" y="391"/>
                    <a:pt x="16961" y="407"/>
                  </a:cubicBezTo>
                  <a:cubicBezTo>
                    <a:pt x="16980" y="407"/>
                    <a:pt x="17003" y="401"/>
                    <a:pt x="17022" y="401"/>
                  </a:cubicBezTo>
                  <a:cubicBezTo>
                    <a:pt x="17106" y="401"/>
                    <a:pt x="17178" y="409"/>
                    <a:pt x="17250" y="419"/>
                  </a:cubicBezTo>
                  <a:lnTo>
                    <a:pt x="16734" y="0"/>
                  </a:lnTo>
                  <a:lnTo>
                    <a:pt x="16385" y="0"/>
                  </a:lnTo>
                  <a:close/>
                  <a:moveTo>
                    <a:pt x="18711" y="1654"/>
                  </a:moveTo>
                  <a:cubicBezTo>
                    <a:pt x="18799" y="1785"/>
                    <a:pt x="18891" y="1924"/>
                    <a:pt x="18925" y="2018"/>
                  </a:cubicBezTo>
                  <a:cubicBezTo>
                    <a:pt x="19021" y="2281"/>
                    <a:pt x="19335" y="2793"/>
                    <a:pt x="19622" y="3155"/>
                  </a:cubicBezTo>
                  <a:cubicBezTo>
                    <a:pt x="19763" y="3334"/>
                    <a:pt x="19879" y="3501"/>
                    <a:pt x="19957" y="3635"/>
                  </a:cubicBezTo>
                  <a:cubicBezTo>
                    <a:pt x="19898" y="3491"/>
                    <a:pt x="19854" y="3343"/>
                    <a:pt x="19763" y="3216"/>
                  </a:cubicBezTo>
                  <a:cubicBezTo>
                    <a:pt x="19622" y="3021"/>
                    <a:pt x="19508" y="2810"/>
                    <a:pt x="19508" y="2748"/>
                  </a:cubicBezTo>
                  <a:cubicBezTo>
                    <a:pt x="19508" y="2673"/>
                    <a:pt x="19470" y="2584"/>
                    <a:pt x="19421" y="2486"/>
                  </a:cubicBezTo>
                  <a:cubicBezTo>
                    <a:pt x="19403" y="2453"/>
                    <a:pt x="19385" y="2414"/>
                    <a:pt x="19361" y="2377"/>
                  </a:cubicBezTo>
                  <a:cubicBezTo>
                    <a:pt x="19333" y="2334"/>
                    <a:pt x="19290" y="2285"/>
                    <a:pt x="19253" y="2237"/>
                  </a:cubicBezTo>
                  <a:cubicBezTo>
                    <a:pt x="19122" y="2069"/>
                    <a:pt x="18953" y="1880"/>
                    <a:pt x="18711" y="1654"/>
                  </a:cubicBezTo>
                  <a:close/>
                  <a:moveTo>
                    <a:pt x="11634" y="5453"/>
                  </a:moveTo>
                  <a:cubicBezTo>
                    <a:pt x="12130" y="5519"/>
                    <a:pt x="12163" y="5931"/>
                    <a:pt x="12163" y="7399"/>
                  </a:cubicBezTo>
                  <a:cubicBezTo>
                    <a:pt x="12163" y="8313"/>
                    <a:pt x="12203" y="10083"/>
                    <a:pt x="12257" y="11326"/>
                  </a:cubicBezTo>
                  <a:lnTo>
                    <a:pt x="12351" y="13581"/>
                  </a:lnTo>
                  <a:lnTo>
                    <a:pt x="13262" y="13624"/>
                  </a:lnTo>
                  <a:cubicBezTo>
                    <a:pt x="14104" y="13661"/>
                    <a:pt x="14188" y="13692"/>
                    <a:pt x="14321" y="14037"/>
                  </a:cubicBezTo>
                  <a:cubicBezTo>
                    <a:pt x="14414" y="14277"/>
                    <a:pt x="14414" y="14545"/>
                    <a:pt x="14321" y="14785"/>
                  </a:cubicBezTo>
                  <a:lnTo>
                    <a:pt x="14174" y="15162"/>
                  </a:lnTo>
                  <a:lnTo>
                    <a:pt x="11178" y="15198"/>
                  </a:lnTo>
                  <a:cubicBezTo>
                    <a:pt x="8972" y="15225"/>
                    <a:pt x="8129" y="15187"/>
                    <a:pt x="7995" y="15065"/>
                  </a:cubicBezTo>
                  <a:cubicBezTo>
                    <a:pt x="7894" y="14973"/>
                    <a:pt x="7814" y="14671"/>
                    <a:pt x="7814" y="14390"/>
                  </a:cubicBezTo>
                  <a:cubicBezTo>
                    <a:pt x="7814" y="13752"/>
                    <a:pt x="8091" y="13593"/>
                    <a:pt x="9228" y="13593"/>
                  </a:cubicBezTo>
                  <a:lnTo>
                    <a:pt x="10059" y="13593"/>
                  </a:lnTo>
                  <a:lnTo>
                    <a:pt x="10039" y="12408"/>
                  </a:lnTo>
                  <a:cubicBezTo>
                    <a:pt x="10029" y="11753"/>
                    <a:pt x="9984" y="10408"/>
                    <a:pt x="9932" y="9417"/>
                  </a:cubicBezTo>
                  <a:lnTo>
                    <a:pt x="9838" y="7611"/>
                  </a:lnTo>
                  <a:lnTo>
                    <a:pt x="8953" y="8098"/>
                  </a:lnTo>
                  <a:cubicBezTo>
                    <a:pt x="8468" y="8363"/>
                    <a:pt x="7988" y="8552"/>
                    <a:pt x="7888" y="8517"/>
                  </a:cubicBezTo>
                  <a:cubicBezTo>
                    <a:pt x="7635" y="8429"/>
                    <a:pt x="7482" y="7639"/>
                    <a:pt x="7660" y="7338"/>
                  </a:cubicBezTo>
                  <a:cubicBezTo>
                    <a:pt x="7740" y="7201"/>
                    <a:pt x="8349" y="6751"/>
                    <a:pt x="9014" y="6329"/>
                  </a:cubicBezTo>
                  <a:cubicBezTo>
                    <a:pt x="9956" y="5730"/>
                    <a:pt x="10386" y="5540"/>
                    <a:pt x="10964" y="5478"/>
                  </a:cubicBezTo>
                  <a:cubicBezTo>
                    <a:pt x="11249" y="5447"/>
                    <a:pt x="11468" y="5431"/>
                    <a:pt x="11634" y="5453"/>
                  </a:cubicBezTo>
                  <a:close/>
                </a:path>
              </a:pathLst>
            </a:custGeom>
            <a:ln w="12700" cap="flat">
              <a:noFill/>
              <a:miter lim="400000"/>
            </a:ln>
            <a:effectLst/>
          </p:spPr>
        </p:pic>
        <p:pic>
          <p:nvPicPr>
            <p:cNvPr id="304" name="Image" descr="Image"/>
            <p:cNvPicPr>
              <a:picLocks noChangeAspect="1"/>
            </p:cNvPicPr>
            <p:nvPr/>
          </p:nvPicPr>
          <p:blipFill>
            <a:blip r:embed="rId4"/>
            <a:stretch>
              <a:fillRect/>
            </a:stretch>
          </p:blipFill>
          <p:spPr>
            <a:xfrm>
              <a:off x="1869674" y="1887281"/>
              <a:ext cx="174123" cy="174123"/>
            </a:xfrm>
            <a:prstGeom prst="rect">
              <a:avLst/>
            </a:prstGeom>
            <a:ln w="12700" cap="flat">
              <a:noFill/>
              <a:miter lim="400000"/>
            </a:ln>
            <a:effectLst/>
          </p:spPr>
        </p:pic>
        <p:sp>
          <p:nvSpPr>
            <p:cNvPr id="305" name="Use a validated bleeding assessment tool (BAT), such as the ISTH-SSC BAT"/>
            <p:cNvSpPr txBox="1"/>
            <p:nvPr/>
          </p:nvSpPr>
          <p:spPr>
            <a:xfrm>
              <a:off x="2357295" y="1772283"/>
              <a:ext cx="11185372" cy="454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90000"/>
                </a:lnSpc>
                <a:spcBef>
                  <a:spcPts val="800"/>
                </a:spcBef>
                <a:defRPr sz="2800" i="0"/>
              </a:pPr>
              <a:r>
                <a:rPr dirty="0"/>
                <a:t>Use a validated </a:t>
              </a:r>
              <a:r>
                <a:rPr b="1" dirty="0">
                  <a:solidFill>
                    <a:srgbClr val="891B10"/>
                  </a:solidFill>
                </a:rPr>
                <a:t>bleeding assessment tool (BAT),</a:t>
              </a:r>
              <a:r>
                <a:rPr dirty="0"/>
                <a:t> such as the ISTH-SSC BAT</a:t>
              </a:r>
            </a:p>
          </p:txBody>
        </p:sp>
      </p:grpSp>
      <p:grpSp>
        <p:nvGrpSpPr>
          <p:cNvPr id="315" name="Group"/>
          <p:cNvGrpSpPr/>
          <p:nvPr/>
        </p:nvGrpSpPr>
        <p:grpSpPr>
          <a:xfrm>
            <a:off x="508241" y="5870949"/>
            <a:ext cx="19352673" cy="3968914"/>
            <a:chOff x="0" y="0"/>
            <a:chExt cx="19352671" cy="3968913"/>
          </a:xfrm>
        </p:grpSpPr>
        <p:pic>
          <p:nvPicPr>
            <p:cNvPr id="307" name="Image" descr="Image"/>
            <p:cNvPicPr>
              <a:picLocks noChangeAspect="1"/>
            </p:cNvPicPr>
            <p:nvPr/>
          </p:nvPicPr>
          <p:blipFill>
            <a:blip r:embed="rId5"/>
            <a:stretch>
              <a:fillRect/>
            </a:stretch>
          </p:blipFill>
          <p:spPr>
            <a:xfrm>
              <a:off x="0" y="0"/>
              <a:ext cx="1857159" cy="1857159"/>
            </a:xfrm>
            <a:prstGeom prst="rect">
              <a:avLst/>
            </a:prstGeom>
            <a:ln w="12700" cap="flat">
              <a:noFill/>
              <a:miter lim="400000"/>
            </a:ln>
            <a:effectLst/>
          </p:spPr>
        </p:pic>
        <p:sp>
          <p:nvSpPr>
            <p:cNvPr id="308" name="Laboratory assessment"/>
            <p:cNvSpPr txBox="1"/>
            <p:nvPr/>
          </p:nvSpPr>
          <p:spPr>
            <a:xfrm>
              <a:off x="2095027" y="674976"/>
              <a:ext cx="10842004" cy="507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90000"/>
                </a:lnSpc>
                <a:spcBef>
                  <a:spcPts val="800"/>
                </a:spcBef>
                <a:defRPr b="1" i="0">
                  <a:solidFill>
                    <a:srgbClr val="E39A4B"/>
                  </a:solidFill>
                </a:defRPr>
              </a:lvl1pPr>
            </a:lstStyle>
            <a:p>
              <a:r>
                <a:rPr dirty="0"/>
                <a:t>Laboratory assessment</a:t>
              </a:r>
            </a:p>
          </p:txBody>
        </p:sp>
        <p:sp>
          <p:nvSpPr>
            <p:cNvPr id="309" name="Assessment of iron status, haemoglobin, and red blood cell count provide important information for clinical management"/>
            <p:cNvSpPr txBox="1"/>
            <p:nvPr/>
          </p:nvSpPr>
          <p:spPr>
            <a:xfrm>
              <a:off x="2691927" y="1922395"/>
              <a:ext cx="13229365" cy="8513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l">
                <a:lnSpc>
                  <a:spcPct val="90000"/>
                </a:lnSpc>
                <a:spcBef>
                  <a:spcPts val="800"/>
                </a:spcBef>
                <a:defRPr sz="2800" i="0"/>
              </a:lvl1pPr>
            </a:lstStyle>
            <a:p>
              <a:r>
                <a:rPr dirty="0"/>
                <a:t>Assessment of iron status, haemoglobin, and red blood cell count provide important information for clinical management</a:t>
              </a:r>
            </a:p>
          </p:txBody>
        </p:sp>
        <p:sp>
          <p:nvSpPr>
            <p:cNvPr id="310" name="There are many pitfalls in the interpretation of diagnostic laboratory tests"/>
            <p:cNvSpPr txBox="1"/>
            <p:nvPr/>
          </p:nvSpPr>
          <p:spPr>
            <a:xfrm>
              <a:off x="2691927" y="3513995"/>
              <a:ext cx="16660745" cy="454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90000"/>
                </a:lnSpc>
                <a:spcBef>
                  <a:spcPts val="800"/>
                </a:spcBef>
                <a:defRPr sz="2800" i="0"/>
              </a:lvl1pPr>
            </a:lstStyle>
            <a:p>
              <a:r>
                <a:rPr dirty="0"/>
                <a:t>There are many pitfalls in the interpretation of diagnostic laboratory tests</a:t>
              </a:r>
            </a:p>
          </p:txBody>
        </p:sp>
        <p:sp>
          <p:nvSpPr>
            <p:cNvPr id="311" name="Circle"/>
            <p:cNvSpPr/>
            <p:nvPr/>
          </p:nvSpPr>
          <p:spPr>
            <a:xfrm>
              <a:off x="2160274" y="2047356"/>
              <a:ext cx="174123" cy="174123"/>
            </a:xfrm>
            <a:prstGeom prst="ellipse">
              <a:avLst/>
            </a:prstGeom>
            <a:solidFill>
              <a:srgbClr val="E39A4B"/>
            </a:solidFill>
            <a:ln w="12700" cap="flat">
              <a:noFill/>
              <a:miter lim="400000"/>
            </a:ln>
            <a:effectLst/>
          </p:spPr>
          <p:txBody>
            <a:bodyPr wrap="square" lIns="50800" tIns="50800" rIns="50800" bIns="50800" numCol="1" anchor="ctr">
              <a:noAutofit/>
            </a:bodyP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312" name="Circle"/>
            <p:cNvSpPr/>
            <p:nvPr/>
          </p:nvSpPr>
          <p:spPr>
            <a:xfrm>
              <a:off x="2160274" y="3632375"/>
              <a:ext cx="174123" cy="174123"/>
            </a:xfrm>
            <a:prstGeom prst="ellipse">
              <a:avLst/>
            </a:prstGeom>
            <a:solidFill>
              <a:srgbClr val="E39A4B"/>
            </a:solidFill>
            <a:ln w="12700" cap="flat">
              <a:noFill/>
              <a:miter lim="400000"/>
            </a:ln>
            <a:effectLst/>
          </p:spPr>
          <p:txBody>
            <a:bodyPr wrap="square" lIns="50800" tIns="50800" rIns="50800" bIns="50800" numCol="1" anchor="ctr">
              <a:noAutofit/>
            </a:bodyP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313" name="Perform general laboratory assessment"/>
            <p:cNvSpPr txBox="1"/>
            <p:nvPr/>
          </p:nvSpPr>
          <p:spPr>
            <a:xfrm>
              <a:off x="2107727" y="1337090"/>
              <a:ext cx="12252173" cy="454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90000"/>
                </a:lnSpc>
                <a:spcBef>
                  <a:spcPts val="800"/>
                </a:spcBef>
                <a:defRPr sz="2800" b="1" i="0">
                  <a:solidFill>
                    <a:srgbClr val="E39A4B"/>
                  </a:solidFill>
                </a:defRPr>
              </a:lvl1pPr>
            </a:lstStyle>
            <a:p>
              <a:r>
                <a:rPr dirty="0"/>
                <a:t>Perform general laboratory assessment</a:t>
              </a:r>
            </a:p>
          </p:txBody>
        </p:sp>
        <p:sp>
          <p:nvSpPr>
            <p:cNvPr id="314" name="Refer to/consult a haematologist for diagnostic laboratory assessment"/>
            <p:cNvSpPr txBox="1"/>
            <p:nvPr/>
          </p:nvSpPr>
          <p:spPr>
            <a:xfrm>
              <a:off x="2101795" y="2904168"/>
              <a:ext cx="12252173" cy="454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90000"/>
                </a:lnSpc>
                <a:spcBef>
                  <a:spcPts val="800"/>
                </a:spcBef>
                <a:defRPr sz="2800" b="1" i="0">
                  <a:solidFill>
                    <a:srgbClr val="E39A4B"/>
                  </a:solidFill>
                </a:defRPr>
              </a:lvl1pPr>
            </a:lstStyle>
            <a:p>
              <a:r>
                <a:rPr dirty="0"/>
                <a:t>Refer to/consult a haematologist for diagnostic laboratory assessment</a:t>
              </a:r>
            </a:p>
          </p:txBody>
        </p:sp>
      </p:grpSp>
      <p:grpSp>
        <p:nvGrpSpPr>
          <p:cNvPr id="320" name="Group"/>
          <p:cNvGrpSpPr/>
          <p:nvPr/>
        </p:nvGrpSpPr>
        <p:grpSpPr>
          <a:xfrm>
            <a:off x="487922" y="9557396"/>
            <a:ext cx="23113343" cy="1945533"/>
            <a:chOff x="0" y="0"/>
            <a:chExt cx="23113343" cy="1945532"/>
          </a:xfrm>
        </p:grpSpPr>
        <p:sp>
          <p:nvSpPr>
            <p:cNvPr id="316" name="Management"/>
            <p:cNvSpPr/>
            <p:nvPr/>
          </p:nvSpPr>
          <p:spPr>
            <a:xfrm>
              <a:off x="2145827" y="953978"/>
              <a:ext cx="1084200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90000"/>
                </a:lnSpc>
                <a:spcBef>
                  <a:spcPts val="800"/>
                </a:spcBef>
                <a:defRPr b="1" i="0">
                  <a:solidFill>
                    <a:srgbClr val="61A55C"/>
                  </a:solidFill>
                </a:defRPr>
              </a:lvl1pPr>
            </a:lstStyle>
            <a:p>
              <a:r>
                <a:rPr dirty="0"/>
                <a:t>Management</a:t>
              </a:r>
            </a:p>
          </p:txBody>
        </p:sp>
        <p:pic>
          <p:nvPicPr>
            <p:cNvPr id="317" name="Image" descr="Image"/>
            <p:cNvPicPr>
              <a:picLocks noChangeAspect="1"/>
            </p:cNvPicPr>
            <p:nvPr/>
          </p:nvPicPr>
          <p:blipFill>
            <a:blip r:embed="rId6"/>
            <a:stretch>
              <a:fillRect/>
            </a:stretch>
          </p:blipFill>
          <p:spPr>
            <a:xfrm>
              <a:off x="0" y="0"/>
              <a:ext cx="1857159" cy="1857159"/>
            </a:xfrm>
            <a:prstGeom prst="rect">
              <a:avLst/>
            </a:prstGeom>
            <a:ln w="12700" cap="flat">
              <a:noFill/>
              <a:miter lim="400000"/>
            </a:ln>
            <a:effectLst/>
          </p:spPr>
        </p:pic>
        <p:sp>
          <p:nvSpPr>
            <p:cNvPr id="318" name="Management of von Willebrand disease requires a multidisciplinary approach"/>
            <p:cNvSpPr/>
            <p:nvPr/>
          </p:nvSpPr>
          <p:spPr>
            <a:xfrm>
              <a:off x="2158527" y="1569694"/>
              <a:ext cx="2095481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90000"/>
                </a:lnSpc>
                <a:spcBef>
                  <a:spcPts val="800"/>
                </a:spcBef>
                <a:defRPr sz="2800" i="0"/>
              </a:pPr>
              <a:r>
                <a:rPr dirty="0"/>
                <a:t>Management of von Willebrand disease requires a </a:t>
              </a:r>
              <a:r>
                <a:rPr b="1" dirty="0">
                  <a:solidFill>
                    <a:srgbClr val="61A55C"/>
                  </a:solidFill>
                </a:rPr>
                <a:t>multidisciplinary approach</a:t>
              </a:r>
            </a:p>
          </p:txBody>
        </p:sp>
        <p:sp>
          <p:nvSpPr>
            <p:cNvPr id="319" name="Surgical procedures require a multidisciplinary risk assessment and proportionate personalised management plan"/>
            <p:cNvSpPr/>
            <p:nvPr/>
          </p:nvSpPr>
          <p:spPr>
            <a:xfrm>
              <a:off x="2158527" y="1945532"/>
              <a:ext cx="130753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90000"/>
                </a:lnSpc>
                <a:spcBef>
                  <a:spcPts val="800"/>
                </a:spcBef>
                <a:defRPr sz="2800" i="0"/>
              </a:pPr>
              <a:r>
                <a:rPr dirty="0"/>
                <a:t>Surgical procedures require a </a:t>
              </a:r>
              <a:r>
                <a:rPr b="1" dirty="0">
                  <a:solidFill>
                    <a:srgbClr val="61A55C"/>
                  </a:solidFill>
                </a:rPr>
                <a:t>multidisciplinary risk assessment</a:t>
              </a:r>
              <a:r>
                <a:rPr dirty="0"/>
                <a:t> and proportionate </a:t>
              </a:r>
              <a:r>
                <a:rPr b="1" dirty="0">
                  <a:solidFill>
                    <a:srgbClr val="61A55C"/>
                  </a:solidFill>
                </a:rPr>
                <a:t>personalised management plan</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Treatment of von Willebrand disease"/>
          <p:cNvSpPr txBox="1"/>
          <p:nvPr/>
        </p:nvSpPr>
        <p:spPr>
          <a:xfrm>
            <a:off x="819106" y="788170"/>
            <a:ext cx="11556207" cy="911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ts val="6100"/>
              </a:lnSpc>
              <a:defRPr sz="6000" i="0">
                <a:solidFill>
                  <a:srgbClr val="252525"/>
                </a:solidFill>
              </a:defRPr>
            </a:pPr>
            <a:r>
              <a:rPr b="1" dirty="0">
                <a:solidFill>
                  <a:srgbClr val="891B10"/>
                </a:solidFill>
              </a:rPr>
              <a:t>Treatment </a:t>
            </a:r>
            <a:r>
              <a:rPr dirty="0"/>
              <a:t>of von Willebrand disease</a:t>
            </a:r>
          </a:p>
        </p:txBody>
      </p:sp>
      <p:sp>
        <p:nvSpPr>
          <p:cNvPr id="323" name="5"/>
          <p:cNvSpPr txBox="1"/>
          <p:nvPr/>
        </p:nvSpPr>
        <p:spPr>
          <a:xfrm>
            <a:off x="23297354" y="12762150"/>
            <a:ext cx="385384" cy="351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lnSpc>
                <a:spcPct val="90000"/>
              </a:lnSpc>
              <a:defRPr sz="1800" i="0"/>
            </a:lvl1pPr>
          </a:lstStyle>
          <a:p>
            <a:r>
              <a:rPr lang="en-GB" dirty="0"/>
              <a:t>6</a:t>
            </a:r>
            <a:endParaRPr dirty="0"/>
          </a:p>
        </p:txBody>
      </p:sp>
      <p:sp>
        <p:nvSpPr>
          <p:cNvPr id="324" name="DDAVP, desmopressin; VWF, von Willebrand factor Connell NT, et al. Blood Adv. 2021;5:301-25"/>
          <p:cNvSpPr txBox="1"/>
          <p:nvPr/>
        </p:nvSpPr>
        <p:spPr>
          <a:xfrm>
            <a:off x="852121" y="12517760"/>
            <a:ext cx="14468760" cy="815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lnSpc>
                <a:spcPct val="90000"/>
              </a:lnSpc>
              <a:defRPr sz="1800" i="0"/>
            </a:pPr>
            <a:r>
              <a:rPr dirty="0"/>
              <a:t>DDAVP, desmopressin; VWF, von Willebrand factor</a:t>
            </a:r>
            <a:br>
              <a:rPr dirty="0"/>
            </a:br>
            <a:r>
              <a:rPr dirty="0"/>
              <a:t>Connell NT, et al. Blood Adv. 2021;5:301-25</a:t>
            </a:r>
            <a:endParaRPr sz="1200" dirty="0">
              <a:solidFill>
                <a:srgbClr val="000000"/>
              </a:solidFill>
              <a:latin typeface="Times Roman"/>
              <a:ea typeface="Times Roman"/>
              <a:cs typeface="Times Roman"/>
              <a:sym typeface="Times Roman"/>
            </a:endParaRPr>
          </a:p>
        </p:txBody>
      </p:sp>
      <p:sp>
        <p:nvSpPr>
          <p:cNvPr id="325" name="Oral or intravenous anti-fibrinolytics  (tranexamic acid or aminocaproic acid)  bind to the lysine-binding sites of plasminogen  and delay the breakdown of blood clots"/>
          <p:cNvSpPr txBox="1"/>
          <p:nvPr/>
        </p:nvSpPr>
        <p:spPr>
          <a:xfrm>
            <a:off x="4503916" y="6170032"/>
            <a:ext cx="8373487" cy="1760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sz="2800" i="0"/>
            </a:pPr>
            <a:r>
              <a:rPr sz="3200" b="1" dirty="0">
                <a:solidFill>
                  <a:srgbClr val="FCD539"/>
                </a:solidFill>
              </a:rPr>
              <a:t>Oral or intravenous anti-fibrinolytics </a:t>
            </a:r>
            <a:br>
              <a:rPr sz="3200" b="1" dirty="0">
                <a:solidFill>
                  <a:srgbClr val="FCD539"/>
                </a:solidFill>
              </a:rPr>
            </a:br>
            <a:r>
              <a:rPr sz="3200" b="1" i="1" dirty="0">
                <a:solidFill>
                  <a:srgbClr val="FCD539"/>
                </a:solidFill>
              </a:rPr>
              <a:t>(tranexamic acid or aminocaproic acid)</a:t>
            </a:r>
            <a:r>
              <a:rPr sz="3200" b="1" dirty="0">
                <a:solidFill>
                  <a:srgbClr val="FCD539"/>
                </a:solidFill>
              </a:rPr>
              <a:t> </a:t>
            </a:r>
            <a:br>
              <a:rPr b="1" i="1" dirty="0">
                <a:solidFill>
                  <a:srgbClr val="891B10"/>
                </a:solidFill>
              </a:rPr>
            </a:br>
            <a:r>
              <a:rPr dirty="0"/>
              <a:t>bind to the lysine-binding sites of plasminogen </a:t>
            </a:r>
            <a:br>
              <a:rPr dirty="0"/>
            </a:br>
            <a:r>
              <a:rPr dirty="0"/>
              <a:t>and delay the breakdown of blood clots</a:t>
            </a:r>
          </a:p>
        </p:txBody>
      </p:sp>
      <p:sp>
        <p:nvSpPr>
          <p:cNvPr id="326" name="Nasal or intravenous DDAVP (desmopressin) induces release of VWF from storage sites in endothelial cells…"/>
          <p:cNvSpPr txBox="1"/>
          <p:nvPr/>
        </p:nvSpPr>
        <p:spPr>
          <a:xfrm>
            <a:off x="4495182" y="9336291"/>
            <a:ext cx="7889605" cy="1804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i="0"/>
            </a:pPr>
            <a:r>
              <a:rPr b="1" dirty="0">
                <a:solidFill>
                  <a:srgbClr val="0047C4"/>
                </a:solidFill>
              </a:rPr>
              <a:t>Nasal or intravenous DDAVP </a:t>
            </a:r>
            <a:r>
              <a:rPr b="1" i="1" dirty="0">
                <a:solidFill>
                  <a:srgbClr val="0047C4"/>
                </a:solidFill>
              </a:rPr>
              <a:t>(desmopressin)</a:t>
            </a:r>
            <a:br>
              <a:rPr b="1" i="1" dirty="0"/>
            </a:br>
            <a:r>
              <a:rPr sz="2800" dirty="0"/>
              <a:t>induces release of VWF from storage sites in endothelial cells </a:t>
            </a:r>
            <a:endParaRPr dirty="0">
              <a:solidFill>
                <a:srgbClr val="000000"/>
              </a:solidFill>
              <a:latin typeface="Times Roman"/>
              <a:ea typeface="Times Roman"/>
              <a:cs typeface="Times Roman"/>
              <a:sym typeface="Times Roman"/>
            </a:endParaRPr>
          </a:p>
          <a:p>
            <a:pPr algn="l">
              <a:lnSpc>
                <a:spcPct val="90000"/>
              </a:lnSpc>
              <a:spcBef>
                <a:spcPts val="800"/>
              </a:spcBef>
              <a:defRPr sz="2800" i="0"/>
            </a:pPr>
            <a:r>
              <a:rPr i="1" dirty="0"/>
              <a:t>(Fluid restrictions are required)</a:t>
            </a:r>
          </a:p>
        </p:txBody>
      </p:sp>
      <p:sp>
        <p:nvSpPr>
          <p:cNvPr id="327" name="Intravenous VWF replacement therapy  directly supplements (functional) VWF"/>
          <p:cNvSpPr txBox="1"/>
          <p:nvPr/>
        </p:nvSpPr>
        <p:spPr>
          <a:xfrm>
            <a:off x="15218392" y="6592460"/>
            <a:ext cx="6705427" cy="909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90000"/>
              </a:lnSpc>
              <a:spcBef>
                <a:spcPts val="800"/>
              </a:spcBef>
              <a:defRPr sz="2800" i="0"/>
            </a:pPr>
            <a:r>
              <a:rPr sz="3200" b="1" dirty="0">
                <a:solidFill>
                  <a:srgbClr val="FA0A00"/>
                </a:solidFill>
              </a:rPr>
              <a:t>Intravenous VWF replacement therapy</a:t>
            </a:r>
            <a:r>
              <a:rPr b="1" dirty="0">
                <a:solidFill>
                  <a:srgbClr val="891B10"/>
                </a:solidFill>
              </a:rPr>
              <a:t> </a:t>
            </a:r>
            <a:br>
              <a:rPr dirty="0"/>
            </a:br>
            <a:r>
              <a:rPr dirty="0"/>
              <a:t>directly supplements (functional) VWF</a:t>
            </a:r>
          </a:p>
        </p:txBody>
      </p:sp>
      <p:sp>
        <p:nvSpPr>
          <p:cNvPr id="328" name="Other commonly used treatment options in patients with von Willebrand disease:"/>
          <p:cNvSpPr txBox="1"/>
          <p:nvPr/>
        </p:nvSpPr>
        <p:spPr>
          <a:xfrm>
            <a:off x="15218392" y="9543769"/>
            <a:ext cx="8373486" cy="851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90000"/>
              </a:lnSpc>
              <a:spcBef>
                <a:spcPts val="800"/>
              </a:spcBef>
              <a:defRPr sz="2800" b="1" i="0">
                <a:solidFill>
                  <a:srgbClr val="B46C69"/>
                </a:solidFill>
              </a:defRPr>
            </a:lvl1pPr>
          </a:lstStyle>
          <a:p>
            <a:r>
              <a:rPr dirty="0"/>
              <a:t>Other commonly used treatment options in patients with von Willebrand disease:</a:t>
            </a:r>
          </a:p>
        </p:txBody>
      </p:sp>
      <p:sp>
        <p:nvSpPr>
          <p:cNvPr id="329" name="Hormonal therapy for the treatment of heavy menstrual bleeding"/>
          <p:cNvSpPr txBox="1"/>
          <p:nvPr/>
        </p:nvSpPr>
        <p:spPr>
          <a:xfrm>
            <a:off x="15841678" y="10516358"/>
            <a:ext cx="7656961" cy="851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90000"/>
              </a:lnSpc>
              <a:spcBef>
                <a:spcPts val="800"/>
              </a:spcBef>
              <a:defRPr sz="2800" i="0"/>
            </a:lvl1pPr>
          </a:lstStyle>
          <a:p>
            <a:r>
              <a:rPr dirty="0"/>
              <a:t>Hormonal therapy for the treatment of heavy menstrual bleeding</a:t>
            </a:r>
          </a:p>
        </p:txBody>
      </p:sp>
      <p:sp>
        <p:nvSpPr>
          <p:cNvPr id="330" name="Iron replacement therapy for the treatment of iron deficiency with or without anaemia"/>
          <p:cNvSpPr txBox="1"/>
          <p:nvPr/>
        </p:nvSpPr>
        <p:spPr>
          <a:xfrm>
            <a:off x="15845499" y="11418411"/>
            <a:ext cx="7119273" cy="851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90000"/>
              </a:lnSpc>
              <a:spcBef>
                <a:spcPts val="800"/>
              </a:spcBef>
              <a:defRPr sz="2800" i="0"/>
            </a:lvl1pPr>
          </a:lstStyle>
          <a:p>
            <a:r>
              <a:rPr dirty="0"/>
              <a:t>Iron replacement therapy for the treatment of iron deficiency with or without anaemia</a:t>
            </a:r>
          </a:p>
        </p:txBody>
      </p:sp>
      <p:sp>
        <p:nvSpPr>
          <p:cNvPr id="331" name="Rectangle"/>
          <p:cNvSpPr/>
          <p:nvPr/>
        </p:nvSpPr>
        <p:spPr>
          <a:xfrm>
            <a:off x="14878437" y="9282233"/>
            <a:ext cx="8271887" cy="3175193"/>
          </a:xfrm>
          <a:prstGeom prst="rect">
            <a:avLst/>
          </a:prstGeom>
          <a:ln w="101600">
            <a:solidFill>
              <a:srgbClr val="B46C69"/>
            </a:solidFill>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332" name="Circle"/>
          <p:cNvSpPr/>
          <p:nvPr/>
        </p:nvSpPr>
        <p:spPr>
          <a:xfrm>
            <a:off x="15255994" y="10655850"/>
            <a:ext cx="174123" cy="174123"/>
          </a:xfrm>
          <a:prstGeom prst="ellipse">
            <a:avLst/>
          </a:prstGeom>
          <a:solidFill>
            <a:srgbClr val="B46C69"/>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333" name="Circle"/>
          <p:cNvSpPr/>
          <p:nvPr/>
        </p:nvSpPr>
        <p:spPr>
          <a:xfrm>
            <a:off x="15255994" y="11507311"/>
            <a:ext cx="174123" cy="174123"/>
          </a:xfrm>
          <a:prstGeom prst="ellipse">
            <a:avLst/>
          </a:prstGeom>
          <a:solidFill>
            <a:srgbClr val="B46C69"/>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334" name="Several treatment options are available to improve haemostasis"/>
          <p:cNvSpPr txBox="1"/>
          <p:nvPr/>
        </p:nvSpPr>
        <p:spPr>
          <a:xfrm>
            <a:off x="843613" y="2135633"/>
            <a:ext cx="11170000" cy="50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i="0"/>
            </a:pPr>
            <a:r>
              <a:rPr dirty="0"/>
              <a:t>Several treatment options are available to </a:t>
            </a:r>
            <a:r>
              <a:rPr b="1" dirty="0">
                <a:solidFill>
                  <a:srgbClr val="891B10"/>
                </a:solidFill>
              </a:rPr>
              <a:t>improve haemostasis</a:t>
            </a:r>
          </a:p>
        </p:txBody>
      </p:sp>
      <p:sp>
        <p:nvSpPr>
          <p:cNvPr id="335" name="They are used to manage symptoms and prevent excessive/prolonged bleeding after surgery or delivery"/>
          <p:cNvSpPr txBox="1"/>
          <p:nvPr/>
        </p:nvSpPr>
        <p:spPr>
          <a:xfrm>
            <a:off x="1468966" y="2738333"/>
            <a:ext cx="18545689" cy="50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i="0"/>
            </a:pPr>
            <a:r>
              <a:rPr dirty="0"/>
              <a:t>They are used to </a:t>
            </a:r>
            <a:r>
              <a:rPr b="1" dirty="0">
                <a:solidFill>
                  <a:srgbClr val="891B10"/>
                </a:solidFill>
              </a:rPr>
              <a:t>manage</a:t>
            </a:r>
            <a:r>
              <a:rPr dirty="0"/>
              <a:t> symptoms and </a:t>
            </a:r>
            <a:r>
              <a:rPr b="1" dirty="0">
                <a:solidFill>
                  <a:srgbClr val="891B10"/>
                </a:solidFill>
              </a:rPr>
              <a:t>prevent</a:t>
            </a:r>
            <a:r>
              <a:rPr dirty="0"/>
              <a:t> excessive/prolonged bleeding after surgery or delivery</a:t>
            </a:r>
          </a:p>
        </p:txBody>
      </p:sp>
      <p:sp>
        <p:nvSpPr>
          <p:cNvPr id="336" name="The treatment choice is impacted by:"/>
          <p:cNvSpPr txBox="1"/>
          <p:nvPr/>
        </p:nvSpPr>
        <p:spPr>
          <a:xfrm>
            <a:off x="850571" y="3576867"/>
            <a:ext cx="6283921" cy="10635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90000"/>
              </a:lnSpc>
              <a:spcBef>
                <a:spcPts val="800"/>
              </a:spcBef>
              <a:defRPr i="0"/>
            </a:pPr>
            <a:r>
              <a:rPr dirty="0"/>
              <a:t>The </a:t>
            </a:r>
            <a:r>
              <a:rPr b="1" dirty="0">
                <a:solidFill>
                  <a:srgbClr val="891B10"/>
                </a:solidFill>
              </a:rPr>
              <a:t>treatment choice</a:t>
            </a:r>
            <a:r>
              <a:rPr dirty="0"/>
              <a:t> is impacted by:</a:t>
            </a:r>
          </a:p>
        </p:txBody>
      </p:sp>
      <p:sp>
        <p:nvSpPr>
          <p:cNvPr id="337" name="Type and severity of von Willebrand disease…"/>
          <p:cNvSpPr txBox="1"/>
          <p:nvPr/>
        </p:nvSpPr>
        <p:spPr>
          <a:xfrm>
            <a:off x="1468966" y="4194942"/>
            <a:ext cx="7436248" cy="1063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90000"/>
              </a:lnSpc>
              <a:spcBef>
                <a:spcPts val="800"/>
              </a:spcBef>
              <a:defRPr i="0"/>
            </a:pPr>
            <a:r>
              <a:rPr dirty="0"/>
              <a:t>Type and severity of von Willebrand disease </a:t>
            </a:r>
          </a:p>
          <a:p>
            <a:pPr algn="l">
              <a:lnSpc>
                <a:spcPct val="90000"/>
              </a:lnSpc>
              <a:spcBef>
                <a:spcPts val="800"/>
              </a:spcBef>
              <a:defRPr i="0"/>
            </a:pPr>
            <a:r>
              <a:rPr dirty="0"/>
              <a:t>Clinical circumstances</a:t>
            </a:r>
          </a:p>
        </p:txBody>
      </p:sp>
      <p:sp>
        <p:nvSpPr>
          <p:cNvPr id="338" name="Circle"/>
          <p:cNvSpPr/>
          <p:nvPr/>
        </p:nvSpPr>
        <p:spPr>
          <a:xfrm>
            <a:off x="892161" y="2879475"/>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339" name="Circle"/>
          <p:cNvSpPr/>
          <p:nvPr/>
        </p:nvSpPr>
        <p:spPr>
          <a:xfrm>
            <a:off x="892161" y="4364189"/>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340" name="Circle"/>
          <p:cNvSpPr/>
          <p:nvPr/>
        </p:nvSpPr>
        <p:spPr>
          <a:xfrm>
            <a:off x="892161" y="4855554"/>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pic>
        <p:nvPicPr>
          <p:cNvPr id="341" name="Image" descr="Image"/>
          <p:cNvPicPr>
            <a:picLocks noChangeAspect="1"/>
          </p:cNvPicPr>
          <p:nvPr/>
        </p:nvPicPr>
        <p:blipFill>
          <a:blip r:embed="rId2"/>
          <a:stretch>
            <a:fillRect/>
          </a:stretch>
        </p:blipFill>
        <p:spPr>
          <a:xfrm rot="21518097">
            <a:off x="1946594" y="8675383"/>
            <a:ext cx="1365609" cy="3128206"/>
          </a:xfrm>
          <a:prstGeom prst="rect">
            <a:avLst/>
          </a:prstGeom>
          <a:ln w="12700">
            <a:miter lim="400000"/>
          </a:ln>
        </p:spPr>
      </p:pic>
      <p:pic>
        <p:nvPicPr>
          <p:cNvPr id="342" name="Image" descr="Image"/>
          <p:cNvPicPr>
            <a:picLocks noChangeAspect="1"/>
          </p:cNvPicPr>
          <p:nvPr/>
        </p:nvPicPr>
        <p:blipFill>
          <a:blip r:embed="rId3"/>
          <a:stretch>
            <a:fillRect/>
          </a:stretch>
        </p:blipFill>
        <p:spPr>
          <a:xfrm>
            <a:off x="1067696" y="5433760"/>
            <a:ext cx="3123405" cy="3050530"/>
          </a:xfrm>
          <a:prstGeom prst="rect">
            <a:avLst/>
          </a:prstGeom>
          <a:ln w="12700">
            <a:miter lim="400000"/>
          </a:ln>
        </p:spPr>
      </p:pic>
      <p:pic>
        <p:nvPicPr>
          <p:cNvPr id="343" name="Image" descr="Image"/>
          <p:cNvPicPr>
            <a:picLocks noChangeAspect="1"/>
          </p:cNvPicPr>
          <p:nvPr/>
        </p:nvPicPr>
        <p:blipFill>
          <a:blip r:embed="rId4"/>
          <a:stretch>
            <a:fillRect/>
          </a:stretch>
        </p:blipFill>
        <p:spPr>
          <a:xfrm>
            <a:off x="13360604" y="5751005"/>
            <a:ext cx="1371601" cy="392449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Multidisciplinary care is key, building of network of teams who provide wider care for patients with von Willebrand disease, including nurses, dental care specialists, surgeons, primary care physicians, psychologists, etc."/>
          <p:cNvSpPr txBox="1"/>
          <p:nvPr/>
        </p:nvSpPr>
        <p:spPr>
          <a:xfrm>
            <a:off x="816301" y="9932106"/>
            <a:ext cx="20616709" cy="961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i="0"/>
            </a:pPr>
            <a:r>
              <a:rPr b="1" dirty="0">
                <a:solidFill>
                  <a:srgbClr val="891B10"/>
                </a:solidFill>
              </a:rPr>
              <a:t>Multidisciplinary care is key,</a:t>
            </a:r>
            <a:r>
              <a:rPr dirty="0"/>
              <a:t> building of </a:t>
            </a:r>
            <a:r>
              <a:rPr b="1" dirty="0">
                <a:solidFill>
                  <a:srgbClr val="891B10"/>
                </a:solidFill>
              </a:rPr>
              <a:t>network of teams</a:t>
            </a:r>
            <a:r>
              <a:rPr dirty="0"/>
              <a:t> who provide wider care for patients with von Willebrand disease, including nurses, dental care specialists, surgeons, primary care physicians, psychologists, etc.</a:t>
            </a:r>
          </a:p>
        </p:txBody>
      </p:sp>
      <p:sp>
        <p:nvSpPr>
          <p:cNvPr id="346" name="In many countries, diagnosed patients receive an emergency card from their haematologist to show to healthcare providers in case of emergency, helping patients to advocate for themselves."/>
          <p:cNvSpPr txBox="1"/>
          <p:nvPr/>
        </p:nvSpPr>
        <p:spPr>
          <a:xfrm>
            <a:off x="816301" y="11021135"/>
            <a:ext cx="20616707" cy="961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i="0"/>
            </a:pPr>
            <a:r>
              <a:rPr dirty="0"/>
              <a:t>In many countries, diagnosed patients receive an </a:t>
            </a:r>
            <a:r>
              <a:rPr b="1" dirty="0">
                <a:solidFill>
                  <a:srgbClr val="891B10"/>
                </a:solidFill>
              </a:rPr>
              <a:t>emergency card</a:t>
            </a:r>
            <a:r>
              <a:rPr dirty="0"/>
              <a:t> from their haematologist to show to healthcare providers in case of emergency, </a:t>
            </a:r>
            <a:r>
              <a:rPr b="1" dirty="0">
                <a:solidFill>
                  <a:srgbClr val="891B10"/>
                </a:solidFill>
              </a:rPr>
              <a:t>helping patients to advocate for themselves.</a:t>
            </a:r>
          </a:p>
        </p:txBody>
      </p:sp>
      <p:sp>
        <p:nvSpPr>
          <p:cNvPr id="347" name="Von Willebrand disease…"/>
          <p:cNvSpPr txBox="1"/>
          <p:nvPr/>
        </p:nvSpPr>
        <p:spPr>
          <a:xfrm>
            <a:off x="814882" y="789073"/>
            <a:ext cx="11410356" cy="1686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ts val="6100"/>
              </a:lnSpc>
              <a:defRPr sz="6000" i="0">
                <a:solidFill>
                  <a:srgbClr val="252525"/>
                </a:solidFill>
              </a:defRPr>
            </a:pPr>
            <a:r>
              <a:rPr dirty="0"/>
              <a:t>Von Willebrand disease</a:t>
            </a:r>
          </a:p>
          <a:p>
            <a:pPr algn="l">
              <a:lnSpc>
                <a:spcPts val="6100"/>
              </a:lnSpc>
              <a:defRPr sz="6000" b="1" i="0">
                <a:solidFill>
                  <a:srgbClr val="891B10"/>
                </a:solidFill>
              </a:defRPr>
            </a:pPr>
            <a:r>
              <a:rPr dirty="0"/>
              <a:t>impacts many aspects of healthcare</a:t>
            </a:r>
          </a:p>
        </p:txBody>
      </p:sp>
      <p:sp>
        <p:nvSpPr>
          <p:cNvPr id="348" name="All healthcare practitioners should be aware of the diagnosis of von Willebrand disease and its impact on the care they provide."/>
          <p:cNvSpPr txBox="1"/>
          <p:nvPr/>
        </p:nvSpPr>
        <p:spPr>
          <a:xfrm>
            <a:off x="796720" y="2776637"/>
            <a:ext cx="21294527" cy="50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90000"/>
              </a:lnSpc>
              <a:spcBef>
                <a:spcPts val="800"/>
              </a:spcBef>
              <a:defRPr i="0"/>
            </a:pPr>
            <a:r>
              <a:rPr dirty="0"/>
              <a:t>All healthcare practitioners should be </a:t>
            </a:r>
            <a:r>
              <a:rPr b="1" dirty="0">
                <a:solidFill>
                  <a:srgbClr val="891B10"/>
                </a:solidFill>
              </a:rPr>
              <a:t>aware of the diagnosis</a:t>
            </a:r>
            <a:r>
              <a:rPr b="1" dirty="0">
                <a:solidFill>
                  <a:srgbClr val="E32620"/>
                </a:solidFill>
              </a:rPr>
              <a:t> </a:t>
            </a:r>
            <a:r>
              <a:rPr dirty="0"/>
              <a:t>of von Willebrand disease and</a:t>
            </a:r>
            <a:r>
              <a:rPr b="1" dirty="0">
                <a:solidFill>
                  <a:srgbClr val="E32620"/>
                </a:solidFill>
              </a:rPr>
              <a:t> </a:t>
            </a:r>
            <a:r>
              <a:rPr b="1" dirty="0">
                <a:solidFill>
                  <a:srgbClr val="891B10"/>
                </a:solidFill>
              </a:rPr>
              <a:t>its</a:t>
            </a:r>
            <a:r>
              <a:rPr dirty="0">
                <a:solidFill>
                  <a:srgbClr val="891B10"/>
                </a:solidFill>
              </a:rPr>
              <a:t> </a:t>
            </a:r>
            <a:r>
              <a:rPr b="1" dirty="0">
                <a:solidFill>
                  <a:srgbClr val="891B10"/>
                </a:solidFill>
              </a:rPr>
              <a:t>impact on the care they provide.</a:t>
            </a:r>
          </a:p>
        </p:txBody>
      </p:sp>
      <p:sp>
        <p:nvSpPr>
          <p:cNvPr id="349" name="6"/>
          <p:cNvSpPr txBox="1"/>
          <p:nvPr/>
        </p:nvSpPr>
        <p:spPr>
          <a:xfrm>
            <a:off x="23297354" y="12762150"/>
            <a:ext cx="385384" cy="351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lnSpc>
                <a:spcPct val="90000"/>
              </a:lnSpc>
              <a:defRPr sz="1800" i="0"/>
            </a:lvl1pPr>
          </a:lstStyle>
          <a:p>
            <a:r>
              <a:rPr lang="en-GB" dirty="0"/>
              <a:t>7</a:t>
            </a:r>
            <a:endParaRPr dirty="0"/>
          </a:p>
        </p:txBody>
      </p:sp>
      <p:sp>
        <p:nvSpPr>
          <p:cNvPr id="350" name="* von Willebrand disease is rarely associated with arthropathy requiring orthopaedic surgery; this complication is more common with haemophilia…"/>
          <p:cNvSpPr txBox="1"/>
          <p:nvPr/>
        </p:nvSpPr>
        <p:spPr>
          <a:xfrm>
            <a:off x="852121" y="12509569"/>
            <a:ext cx="14468760" cy="611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lnSpc>
                <a:spcPct val="90000"/>
              </a:lnSpc>
              <a:defRPr sz="1800" i="0"/>
            </a:pPr>
            <a:r>
              <a:rPr dirty="0"/>
              <a:t>* von Willebrand disease is rarely associated with arthropathy requiring orthopaedic surgery; this complication is more common with haemophilia</a:t>
            </a:r>
            <a:endParaRPr sz="1200" dirty="0">
              <a:solidFill>
                <a:srgbClr val="000000"/>
              </a:solidFill>
              <a:latin typeface="Times Roman"/>
              <a:ea typeface="Times Roman"/>
              <a:cs typeface="Times Roman"/>
              <a:sym typeface="Times Roman"/>
            </a:endParaRPr>
          </a:p>
          <a:p>
            <a:pPr algn="l" defTabSz="825500">
              <a:lnSpc>
                <a:spcPct val="90000"/>
              </a:lnSpc>
              <a:defRPr sz="1800" i="0"/>
            </a:pPr>
            <a:r>
              <a:rPr dirty="0"/>
              <a:t>NSAID, non-steroidal anti-inflammatory drug</a:t>
            </a:r>
          </a:p>
        </p:txBody>
      </p:sp>
      <p:grpSp>
        <p:nvGrpSpPr>
          <p:cNvPr id="356" name="Group"/>
          <p:cNvGrpSpPr/>
          <p:nvPr/>
        </p:nvGrpSpPr>
        <p:grpSpPr>
          <a:xfrm>
            <a:off x="736517" y="3819993"/>
            <a:ext cx="6729389" cy="2269012"/>
            <a:chOff x="0" y="0"/>
            <a:chExt cx="6729387" cy="2269010"/>
          </a:xfrm>
        </p:grpSpPr>
        <p:sp>
          <p:nvSpPr>
            <p:cNvPr id="351" name="Psychological and primary care"/>
            <p:cNvSpPr txBox="1"/>
            <p:nvPr/>
          </p:nvSpPr>
          <p:spPr>
            <a:xfrm>
              <a:off x="1224352" y="164806"/>
              <a:ext cx="3478138" cy="9619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90000"/>
                </a:lnSpc>
                <a:spcBef>
                  <a:spcPts val="800"/>
                </a:spcBef>
                <a:defRPr b="1" i="0">
                  <a:solidFill>
                    <a:srgbClr val="DB6487"/>
                  </a:solidFill>
                </a:defRPr>
              </a:lvl1pPr>
            </a:lstStyle>
            <a:p>
              <a:r>
                <a:rPr dirty="0"/>
                <a:t>Psychological and primary care</a:t>
              </a:r>
            </a:p>
          </p:txBody>
        </p:sp>
        <p:pic>
          <p:nvPicPr>
            <p:cNvPr id="352" name="Image" descr="Image"/>
            <p:cNvPicPr>
              <a:picLocks noChangeAspect="1"/>
            </p:cNvPicPr>
            <p:nvPr/>
          </p:nvPicPr>
          <p:blipFill>
            <a:blip r:embed="rId2"/>
            <a:stretch>
              <a:fillRect/>
            </a:stretch>
          </p:blipFill>
          <p:spPr>
            <a:xfrm>
              <a:off x="0" y="0"/>
              <a:ext cx="1283918" cy="1264421"/>
            </a:xfrm>
            <a:prstGeom prst="rect">
              <a:avLst/>
            </a:prstGeom>
            <a:ln w="12700" cap="flat">
              <a:noFill/>
              <a:miter lim="400000"/>
            </a:ln>
            <a:effectLst/>
          </p:spPr>
        </p:pic>
        <p:sp>
          <p:nvSpPr>
            <p:cNvPr id="353" name="Quality of life issues…"/>
            <p:cNvSpPr txBox="1"/>
            <p:nvPr/>
          </p:nvSpPr>
          <p:spPr>
            <a:xfrm>
              <a:off x="1728394" y="1205465"/>
              <a:ext cx="5000994" cy="10635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90000"/>
                </a:lnSpc>
                <a:spcBef>
                  <a:spcPts val="800"/>
                </a:spcBef>
                <a:defRPr i="0"/>
              </a:pPr>
              <a:r>
                <a:rPr dirty="0"/>
                <a:t>Quality of life issues</a:t>
              </a:r>
            </a:p>
            <a:p>
              <a:pPr algn="l">
                <a:lnSpc>
                  <a:spcPct val="90000"/>
                </a:lnSpc>
                <a:spcBef>
                  <a:spcPts val="800"/>
                </a:spcBef>
                <a:defRPr i="0"/>
              </a:pPr>
              <a:r>
                <a:rPr dirty="0"/>
                <a:t>Misinterpretation of bruising</a:t>
              </a:r>
            </a:p>
          </p:txBody>
        </p:sp>
        <p:sp>
          <p:nvSpPr>
            <p:cNvPr id="354" name="Circle"/>
            <p:cNvSpPr/>
            <p:nvPr/>
          </p:nvSpPr>
          <p:spPr>
            <a:xfrm>
              <a:off x="1297191" y="1344421"/>
              <a:ext cx="174123" cy="174123"/>
            </a:xfrm>
            <a:prstGeom prst="ellipse">
              <a:avLst/>
            </a:prstGeom>
            <a:solidFill>
              <a:srgbClr val="DB6487"/>
            </a:solidFill>
            <a:ln w="12700" cap="flat">
              <a:noFill/>
              <a:miter lim="400000"/>
            </a:ln>
            <a:effectLst/>
          </p:spPr>
          <p:txBody>
            <a:bodyPr wrap="square" lIns="50800" tIns="50800" rIns="50800" bIns="50800" numCol="1" anchor="ctr">
              <a:noAutofit/>
            </a:bodyP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355" name="Circle"/>
            <p:cNvSpPr/>
            <p:nvPr/>
          </p:nvSpPr>
          <p:spPr>
            <a:xfrm>
              <a:off x="1298792" y="1898055"/>
              <a:ext cx="174123" cy="174123"/>
            </a:xfrm>
            <a:prstGeom prst="ellipse">
              <a:avLst/>
            </a:prstGeom>
            <a:solidFill>
              <a:srgbClr val="DB6487"/>
            </a:solidFill>
            <a:ln w="12700" cap="flat">
              <a:noFill/>
              <a:miter lim="400000"/>
            </a:ln>
            <a:effectLst/>
          </p:spPr>
          <p:txBody>
            <a:bodyPr wrap="square" lIns="50800" tIns="50800" rIns="50800" bIns="50800" numCol="1" anchor="ctr">
              <a:noAutofit/>
            </a:bodyP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grpSp>
      <p:grpSp>
        <p:nvGrpSpPr>
          <p:cNvPr id="363" name="Group"/>
          <p:cNvGrpSpPr/>
          <p:nvPr/>
        </p:nvGrpSpPr>
        <p:grpSpPr>
          <a:xfrm>
            <a:off x="8171560" y="3841173"/>
            <a:ext cx="6699761" cy="3103371"/>
            <a:chOff x="0" y="0"/>
            <a:chExt cx="6699760" cy="3103370"/>
          </a:xfrm>
        </p:grpSpPr>
        <p:sp>
          <p:nvSpPr>
            <p:cNvPr id="357" name="Anaesthesia and pain management"/>
            <p:cNvSpPr txBox="1"/>
            <p:nvPr/>
          </p:nvSpPr>
          <p:spPr>
            <a:xfrm>
              <a:off x="1189038" y="30535"/>
              <a:ext cx="5000993" cy="9619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90000"/>
                </a:lnSpc>
                <a:spcBef>
                  <a:spcPts val="800"/>
                </a:spcBef>
                <a:defRPr b="1" i="0">
                  <a:solidFill>
                    <a:srgbClr val="891B10"/>
                  </a:solidFill>
                </a:defRPr>
              </a:lvl1pPr>
            </a:lstStyle>
            <a:p>
              <a:r>
                <a:rPr dirty="0"/>
                <a:t>Anaesthesia and pain management</a:t>
              </a:r>
            </a:p>
          </p:txBody>
        </p:sp>
        <p:sp>
          <p:nvSpPr>
            <p:cNvPr id="358" name="Neuraxial anaesthesia…"/>
            <p:cNvSpPr txBox="1"/>
            <p:nvPr/>
          </p:nvSpPr>
          <p:spPr>
            <a:xfrm>
              <a:off x="1698768" y="1028746"/>
              <a:ext cx="5000993" cy="20746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90000"/>
                </a:lnSpc>
                <a:spcBef>
                  <a:spcPts val="800"/>
                </a:spcBef>
                <a:defRPr i="0"/>
              </a:pPr>
              <a:r>
                <a:rPr dirty="0"/>
                <a:t>Neuraxial anaesthesia</a:t>
              </a:r>
            </a:p>
            <a:p>
              <a:pPr algn="l">
                <a:lnSpc>
                  <a:spcPct val="90000"/>
                </a:lnSpc>
                <a:spcBef>
                  <a:spcPts val="800"/>
                </a:spcBef>
                <a:defRPr i="0"/>
              </a:pPr>
              <a:r>
                <a:rPr dirty="0"/>
                <a:t>NSAID use</a:t>
              </a:r>
            </a:p>
            <a:p>
              <a:pPr algn="l">
                <a:lnSpc>
                  <a:spcPct val="90000"/>
                </a:lnSpc>
                <a:spcBef>
                  <a:spcPts val="800"/>
                </a:spcBef>
                <a:defRPr i="0"/>
              </a:pPr>
              <a:r>
                <a:rPr dirty="0"/>
                <a:t>Increased risk for needing a blood transfusion</a:t>
              </a:r>
            </a:p>
          </p:txBody>
        </p:sp>
        <p:pic>
          <p:nvPicPr>
            <p:cNvPr id="359" name="Image" descr="Image"/>
            <p:cNvPicPr>
              <a:picLocks noChangeAspect="1"/>
            </p:cNvPicPr>
            <p:nvPr/>
          </p:nvPicPr>
          <p:blipFill>
            <a:blip r:embed="rId3"/>
            <a:stretch>
              <a:fillRect/>
            </a:stretch>
          </p:blipFill>
          <p:spPr>
            <a:xfrm>
              <a:off x="0" y="0"/>
              <a:ext cx="1101227" cy="1056686"/>
            </a:xfrm>
            <a:prstGeom prst="rect">
              <a:avLst/>
            </a:prstGeom>
            <a:ln w="12700" cap="flat">
              <a:noFill/>
              <a:miter lim="400000"/>
            </a:ln>
            <a:effectLst/>
          </p:spPr>
        </p:pic>
        <p:sp>
          <p:nvSpPr>
            <p:cNvPr id="360" name="Circle"/>
            <p:cNvSpPr/>
            <p:nvPr/>
          </p:nvSpPr>
          <p:spPr>
            <a:xfrm>
              <a:off x="1259144" y="1181092"/>
              <a:ext cx="174123" cy="174123"/>
            </a:xfrm>
            <a:prstGeom prst="ellipse">
              <a:avLst/>
            </a:prstGeom>
            <a:solidFill>
              <a:srgbClr val="891B10"/>
            </a:solidFill>
            <a:ln w="12700" cap="flat">
              <a:noFill/>
              <a:miter lim="400000"/>
            </a:ln>
            <a:effectLst/>
          </p:spPr>
          <p:txBody>
            <a:bodyPr wrap="square" lIns="50800" tIns="50800" rIns="50800" bIns="50800" numCol="1" anchor="ctr">
              <a:noAutofit/>
            </a:bodyP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361" name="Circle"/>
            <p:cNvSpPr/>
            <p:nvPr/>
          </p:nvSpPr>
          <p:spPr>
            <a:xfrm>
              <a:off x="1259144" y="1734413"/>
              <a:ext cx="174123" cy="174123"/>
            </a:xfrm>
            <a:prstGeom prst="ellipse">
              <a:avLst/>
            </a:prstGeom>
            <a:solidFill>
              <a:srgbClr val="891B10"/>
            </a:solidFill>
            <a:ln w="12700" cap="flat">
              <a:noFill/>
              <a:miter lim="400000"/>
            </a:ln>
            <a:effectLst/>
          </p:spPr>
          <p:txBody>
            <a:bodyPr wrap="square" lIns="50800" tIns="50800" rIns="50800" bIns="50800" numCol="1" anchor="ctr">
              <a:noAutofit/>
            </a:bodyP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362" name="Circle"/>
            <p:cNvSpPr/>
            <p:nvPr/>
          </p:nvSpPr>
          <p:spPr>
            <a:xfrm>
              <a:off x="1259144" y="2267723"/>
              <a:ext cx="174123" cy="174123"/>
            </a:xfrm>
            <a:prstGeom prst="ellipse">
              <a:avLst/>
            </a:prstGeom>
            <a:solidFill>
              <a:srgbClr val="891B10"/>
            </a:solidFill>
            <a:ln w="12700" cap="flat">
              <a:noFill/>
              <a:miter lim="400000"/>
            </a:ln>
            <a:effectLst/>
          </p:spPr>
          <p:txBody>
            <a:bodyPr wrap="square" lIns="50800" tIns="50800" rIns="50800" bIns="50800" numCol="1" anchor="ctr">
              <a:noAutofit/>
            </a:bodyP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grpSp>
      <p:grpSp>
        <p:nvGrpSpPr>
          <p:cNvPr id="369" name="Group"/>
          <p:cNvGrpSpPr/>
          <p:nvPr/>
        </p:nvGrpSpPr>
        <p:grpSpPr>
          <a:xfrm>
            <a:off x="650411" y="6175745"/>
            <a:ext cx="6810489" cy="2310020"/>
            <a:chOff x="0" y="0"/>
            <a:chExt cx="6810488" cy="2310019"/>
          </a:xfrm>
        </p:grpSpPr>
        <p:sp>
          <p:nvSpPr>
            <p:cNvPr id="364" name="Surgery"/>
            <p:cNvSpPr/>
            <p:nvPr/>
          </p:nvSpPr>
          <p:spPr>
            <a:xfrm>
              <a:off x="1282751" y="647701"/>
              <a:ext cx="500099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90000"/>
                </a:lnSpc>
                <a:spcBef>
                  <a:spcPts val="800"/>
                </a:spcBef>
                <a:defRPr b="1" i="0">
                  <a:solidFill>
                    <a:srgbClr val="5B5BA2"/>
                  </a:solidFill>
                </a:defRPr>
              </a:lvl1pPr>
            </a:lstStyle>
            <a:p>
              <a:r>
                <a:rPr dirty="0"/>
                <a:t>Surgery</a:t>
              </a:r>
            </a:p>
          </p:txBody>
        </p:sp>
        <p:sp>
          <p:nvSpPr>
            <p:cNvPr id="365" name="Prolonged/excessive bleeding during or after surgery…"/>
            <p:cNvSpPr/>
            <p:nvPr/>
          </p:nvSpPr>
          <p:spPr>
            <a:xfrm>
              <a:off x="1809495" y="1983637"/>
              <a:ext cx="500099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90000"/>
                </a:lnSpc>
                <a:spcBef>
                  <a:spcPts val="800"/>
                </a:spcBef>
                <a:defRPr i="0"/>
              </a:pPr>
              <a:r>
                <a:rPr dirty="0"/>
                <a:t>Prolonged/excessive bleeding during or after surgery</a:t>
              </a:r>
              <a:endParaRPr dirty="0">
                <a:solidFill>
                  <a:srgbClr val="000000"/>
                </a:solidFill>
                <a:latin typeface="Times Roman"/>
                <a:ea typeface="Times Roman"/>
                <a:cs typeface="Times Roman"/>
                <a:sym typeface="Times Roman"/>
              </a:endParaRPr>
            </a:p>
            <a:p>
              <a:pPr algn="l">
                <a:lnSpc>
                  <a:spcPct val="90000"/>
                </a:lnSpc>
                <a:spcBef>
                  <a:spcPts val="800"/>
                </a:spcBef>
                <a:defRPr i="0"/>
              </a:pPr>
              <a:r>
                <a:rPr dirty="0"/>
                <a:t>Orthopaedic surgery for arthropathy (rare*)</a:t>
              </a:r>
            </a:p>
          </p:txBody>
        </p:sp>
        <p:sp>
          <p:nvSpPr>
            <p:cNvPr id="366" name="Circle"/>
            <p:cNvSpPr/>
            <p:nvPr/>
          </p:nvSpPr>
          <p:spPr>
            <a:xfrm>
              <a:off x="1340742" y="1149156"/>
              <a:ext cx="174123" cy="174123"/>
            </a:xfrm>
            <a:prstGeom prst="ellipse">
              <a:avLst/>
            </a:prstGeom>
            <a:solidFill>
              <a:srgbClr val="5B5BA2"/>
            </a:solidFill>
            <a:ln w="12700" cap="flat">
              <a:noFill/>
              <a:miter lim="400000"/>
            </a:ln>
            <a:effectLst/>
          </p:spPr>
          <p:txBody>
            <a:bodyPr wrap="square" lIns="50800" tIns="50800" rIns="50800" bIns="50800" numCol="1" anchor="ctr">
              <a:noAutofit/>
            </a:bodyPr>
            <a:lstStyle/>
            <a:p>
              <a:pPr algn="ctr" defTabSz="825500">
                <a:lnSpc>
                  <a:spcPct val="100000"/>
                </a:lnSpc>
                <a:defRPr sz="3300" i="0">
                  <a:solidFill>
                    <a:srgbClr val="5B5BA2"/>
                  </a:solidFill>
                  <a:latin typeface="Helvetica Neue Medium"/>
                  <a:ea typeface="Helvetica Neue Medium"/>
                  <a:cs typeface="Helvetica Neue Medium"/>
                  <a:sym typeface="Helvetica Neue Medium"/>
                </a:defRPr>
              </a:pPr>
              <a:endParaRPr dirty="0"/>
            </a:p>
          </p:txBody>
        </p:sp>
        <p:sp>
          <p:nvSpPr>
            <p:cNvPr id="367" name="Circle"/>
            <p:cNvSpPr/>
            <p:nvPr/>
          </p:nvSpPr>
          <p:spPr>
            <a:xfrm>
              <a:off x="1340742" y="2135897"/>
              <a:ext cx="174123" cy="174123"/>
            </a:xfrm>
            <a:prstGeom prst="ellipse">
              <a:avLst/>
            </a:prstGeom>
            <a:solidFill>
              <a:srgbClr val="5B5BA2"/>
            </a:solidFill>
            <a:ln w="12700" cap="flat">
              <a:noFill/>
              <a:miter lim="400000"/>
            </a:ln>
            <a:effectLst/>
          </p:spPr>
          <p:txBody>
            <a:bodyPr wrap="square" lIns="50800" tIns="50800" rIns="50800" bIns="50800" numCol="1" anchor="ctr">
              <a:noAutofit/>
            </a:bodyPr>
            <a:lstStyle/>
            <a:p>
              <a:pPr algn="ctr" defTabSz="825500">
                <a:lnSpc>
                  <a:spcPct val="100000"/>
                </a:lnSpc>
                <a:defRPr sz="3300" i="0">
                  <a:solidFill>
                    <a:srgbClr val="5B5BA2"/>
                  </a:solidFill>
                  <a:latin typeface="Helvetica Neue Medium"/>
                  <a:ea typeface="Helvetica Neue Medium"/>
                  <a:cs typeface="Helvetica Neue Medium"/>
                  <a:sym typeface="Helvetica Neue Medium"/>
                </a:defRPr>
              </a:pPr>
              <a:endParaRPr dirty="0"/>
            </a:p>
          </p:txBody>
        </p:sp>
        <p:pic>
          <p:nvPicPr>
            <p:cNvPr id="368" name="Image" descr="Image"/>
            <p:cNvPicPr>
              <a:picLocks noChangeAspect="1"/>
            </p:cNvPicPr>
            <p:nvPr/>
          </p:nvPicPr>
          <p:blipFill>
            <a:blip r:embed="rId4"/>
            <a:stretch>
              <a:fillRect/>
            </a:stretch>
          </p:blipFill>
          <p:spPr>
            <a:xfrm>
              <a:off x="0" y="0"/>
              <a:ext cx="1372794" cy="1389419"/>
            </a:xfrm>
            <a:prstGeom prst="rect">
              <a:avLst/>
            </a:prstGeom>
            <a:ln w="12700" cap="flat">
              <a:noFill/>
              <a:miter lim="400000"/>
            </a:ln>
            <a:effectLst/>
          </p:spPr>
        </p:pic>
      </p:grpSp>
      <p:grpSp>
        <p:nvGrpSpPr>
          <p:cNvPr id="374" name="Group"/>
          <p:cNvGrpSpPr/>
          <p:nvPr/>
        </p:nvGrpSpPr>
        <p:grpSpPr>
          <a:xfrm>
            <a:off x="8264679" y="7066844"/>
            <a:ext cx="6513522" cy="2338776"/>
            <a:chOff x="0" y="0"/>
            <a:chExt cx="6513519" cy="2338774"/>
          </a:xfrm>
        </p:grpSpPr>
        <p:sp>
          <p:nvSpPr>
            <p:cNvPr id="370" name="Dentistry"/>
            <p:cNvSpPr txBox="1"/>
            <p:nvPr/>
          </p:nvSpPr>
          <p:spPr>
            <a:xfrm>
              <a:off x="1141525" y="304721"/>
              <a:ext cx="5000994" cy="507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90000"/>
                </a:lnSpc>
                <a:spcBef>
                  <a:spcPts val="800"/>
                </a:spcBef>
                <a:defRPr b="1" i="0">
                  <a:solidFill>
                    <a:srgbClr val="6D91BE"/>
                  </a:solidFill>
                </a:defRPr>
              </a:lvl1pPr>
            </a:lstStyle>
            <a:p>
              <a:r>
                <a:rPr dirty="0"/>
                <a:t>Dentistry</a:t>
              </a:r>
            </a:p>
          </p:txBody>
        </p:sp>
        <p:sp>
          <p:nvSpPr>
            <p:cNvPr id="371" name="Prolonged/excessive bleeding during or after invasive dental procedures"/>
            <p:cNvSpPr txBox="1"/>
            <p:nvPr/>
          </p:nvSpPr>
          <p:spPr>
            <a:xfrm>
              <a:off x="1665984" y="922089"/>
              <a:ext cx="4847536" cy="14166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90000"/>
                </a:lnSpc>
                <a:spcBef>
                  <a:spcPts val="800"/>
                </a:spcBef>
                <a:defRPr i="0"/>
              </a:lvl1pPr>
            </a:lstStyle>
            <a:p>
              <a:r>
                <a:rPr dirty="0"/>
                <a:t>Prolonged/excessive bleeding during or after invasive dental procedures</a:t>
              </a:r>
            </a:p>
          </p:txBody>
        </p:sp>
        <p:pic>
          <p:nvPicPr>
            <p:cNvPr id="372" name="Image" descr="Image"/>
            <p:cNvPicPr>
              <a:picLocks noChangeAspect="1"/>
            </p:cNvPicPr>
            <p:nvPr/>
          </p:nvPicPr>
          <p:blipFill>
            <a:blip r:embed="rId5"/>
            <a:stretch>
              <a:fillRect/>
            </a:stretch>
          </p:blipFill>
          <p:spPr>
            <a:xfrm>
              <a:off x="0" y="0"/>
              <a:ext cx="1084908" cy="1064950"/>
            </a:xfrm>
            <a:prstGeom prst="rect">
              <a:avLst/>
            </a:prstGeom>
            <a:ln w="12700" cap="flat">
              <a:noFill/>
              <a:miter lim="400000"/>
            </a:ln>
            <a:effectLst/>
          </p:spPr>
        </p:pic>
        <p:sp>
          <p:nvSpPr>
            <p:cNvPr id="373" name="Circle"/>
            <p:cNvSpPr/>
            <p:nvPr/>
          </p:nvSpPr>
          <p:spPr>
            <a:xfrm>
              <a:off x="1193825" y="1043595"/>
              <a:ext cx="174123" cy="174123"/>
            </a:xfrm>
            <a:prstGeom prst="ellipse">
              <a:avLst/>
            </a:prstGeom>
            <a:solidFill>
              <a:srgbClr val="6D91BE"/>
            </a:solidFill>
            <a:ln w="12700" cap="flat">
              <a:noFill/>
              <a:miter lim="400000"/>
            </a:ln>
            <a:effectLst/>
          </p:spPr>
          <p:txBody>
            <a:bodyPr wrap="square" lIns="50800" tIns="50800" rIns="50800" bIns="50800" numCol="1" anchor="ctr">
              <a:noAutofit/>
            </a:bodyP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grpSp>
      <p:grpSp>
        <p:nvGrpSpPr>
          <p:cNvPr id="380" name="Group"/>
          <p:cNvGrpSpPr/>
          <p:nvPr/>
        </p:nvGrpSpPr>
        <p:grpSpPr>
          <a:xfrm>
            <a:off x="15059620" y="3828055"/>
            <a:ext cx="8262469" cy="1917941"/>
            <a:chOff x="0" y="0"/>
            <a:chExt cx="8262467" cy="1917939"/>
          </a:xfrm>
        </p:grpSpPr>
        <p:sp>
          <p:nvSpPr>
            <p:cNvPr id="375" name="Obstetrics and gynaecology"/>
            <p:cNvSpPr/>
            <p:nvPr/>
          </p:nvSpPr>
          <p:spPr>
            <a:xfrm>
              <a:off x="1155630" y="488603"/>
              <a:ext cx="500099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90000"/>
                </a:lnSpc>
                <a:spcBef>
                  <a:spcPts val="800"/>
                </a:spcBef>
                <a:defRPr b="1" i="0">
                  <a:solidFill>
                    <a:srgbClr val="E39A4B"/>
                  </a:solidFill>
                </a:defRPr>
              </a:lvl1pPr>
            </a:lstStyle>
            <a:p>
              <a:r>
                <a:rPr dirty="0"/>
                <a:t>Obstetrics and gynaecology</a:t>
              </a:r>
            </a:p>
          </p:txBody>
        </p:sp>
        <p:sp>
          <p:nvSpPr>
            <p:cNvPr id="376" name="Heavy menstrual bleeding…"/>
            <p:cNvSpPr/>
            <p:nvPr/>
          </p:nvSpPr>
          <p:spPr>
            <a:xfrm>
              <a:off x="1662386" y="1917939"/>
              <a:ext cx="660008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90000"/>
                </a:lnSpc>
                <a:spcBef>
                  <a:spcPts val="800"/>
                </a:spcBef>
                <a:defRPr i="0"/>
              </a:pPr>
              <a:r>
                <a:rPr dirty="0"/>
                <a:t>Heavy menstrual bleeding</a:t>
              </a:r>
              <a:endParaRPr sz="1200" dirty="0">
                <a:solidFill>
                  <a:srgbClr val="000000"/>
                </a:solidFill>
                <a:latin typeface="Times Roman"/>
                <a:ea typeface="Times Roman"/>
                <a:cs typeface="Times Roman"/>
                <a:sym typeface="Times Roman"/>
              </a:endParaRPr>
            </a:p>
            <a:p>
              <a:pPr algn="l">
                <a:lnSpc>
                  <a:spcPct val="90000"/>
                </a:lnSpc>
                <a:spcBef>
                  <a:spcPts val="800"/>
                </a:spcBef>
                <a:defRPr i="0"/>
              </a:pPr>
              <a:r>
                <a:rPr dirty="0"/>
                <a:t>Prolonged/excessive bleeding with pregnancy, delivery, and fertility procedures</a:t>
              </a:r>
            </a:p>
          </p:txBody>
        </p:sp>
        <p:pic>
          <p:nvPicPr>
            <p:cNvPr id="377" name="Image" descr="Image"/>
            <p:cNvPicPr>
              <a:picLocks noChangeAspect="1"/>
            </p:cNvPicPr>
            <p:nvPr/>
          </p:nvPicPr>
          <p:blipFill>
            <a:blip r:embed="rId6"/>
            <a:stretch>
              <a:fillRect/>
            </a:stretch>
          </p:blipFill>
          <p:spPr>
            <a:xfrm>
              <a:off x="0" y="0"/>
              <a:ext cx="1078808" cy="1078808"/>
            </a:xfrm>
            <a:prstGeom prst="rect">
              <a:avLst/>
            </a:prstGeom>
            <a:ln w="12700" cap="flat">
              <a:noFill/>
              <a:miter lim="400000"/>
            </a:ln>
            <a:effectLst/>
          </p:spPr>
        </p:pic>
        <p:sp>
          <p:nvSpPr>
            <p:cNvPr id="378" name="Circle"/>
            <p:cNvSpPr/>
            <p:nvPr/>
          </p:nvSpPr>
          <p:spPr>
            <a:xfrm>
              <a:off x="1230137" y="1057818"/>
              <a:ext cx="174123" cy="174123"/>
            </a:xfrm>
            <a:prstGeom prst="ellipse">
              <a:avLst/>
            </a:prstGeom>
            <a:solidFill>
              <a:srgbClr val="E39A4B"/>
            </a:solidFill>
            <a:ln w="12700" cap="flat">
              <a:noFill/>
              <a:miter lim="400000"/>
            </a:ln>
            <a:effectLst/>
          </p:spPr>
          <p:txBody>
            <a:bodyPr wrap="square" lIns="50800" tIns="50800" rIns="50800" bIns="50800" numCol="1" anchor="ctr">
              <a:noAutofit/>
            </a:bodyP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379" name="Circle"/>
            <p:cNvSpPr/>
            <p:nvPr/>
          </p:nvSpPr>
          <p:spPr>
            <a:xfrm>
              <a:off x="1230137" y="1650177"/>
              <a:ext cx="174123" cy="174123"/>
            </a:xfrm>
            <a:prstGeom prst="ellipse">
              <a:avLst/>
            </a:prstGeom>
            <a:solidFill>
              <a:srgbClr val="E39A4B"/>
            </a:solidFill>
            <a:ln w="12700" cap="flat">
              <a:noFill/>
              <a:miter lim="400000"/>
            </a:ln>
            <a:effectLst/>
          </p:spPr>
          <p:txBody>
            <a:bodyPr wrap="square" lIns="50800" tIns="50800" rIns="50800" bIns="50800" numCol="1" anchor="ctr">
              <a:noAutofit/>
            </a:bodyP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grpSp>
      <p:grpSp>
        <p:nvGrpSpPr>
          <p:cNvPr id="385" name="Group"/>
          <p:cNvGrpSpPr/>
          <p:nvPr/>
        </p:nvGrpSpPr>
        <p:grpSpPr>
          <a:xfrm>
            <a:off x="14903890" y="6575944"/>
            <a:ext cx="8135282" cy="1517894"/>
            <a:chOff x="0" y="0"/>
            <a:chExt cx="8135280" cy="1517892"/>
          </a:xfrm>
        </p:grpSpPr>
        <p:sp>
          <p:nvSpPr>
            <p:cNvPr id="381" name="Prolonged/excessive bleeding during or after invasive procedures, such as endoscopy or fertility procedures"/>
            <p:cNvSpPr/>
            <p:nvPr/>
          </p:nvSpPr>
          <p:spPr>
            <a:xfrm>
              <a:off x="1818116" y="1171302"/>
              <a:ext cx="63171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l">
                <a:lnSpc>
                  <a:spcPct val="90000"/>
                </a:lnSpc>
                <a:spcBef>
                  <a:spcPts val="800"/>
                </a:spcBef>
                <a:defRPr i="0"/>
              </a:lvl1pPr>
            </a:lstStyle>
            <a:p>
              <a:r>
                <a:rPr dirty="0"/>
                <a:t>Prolonged/excessive bleeding during or after invasive procedures, such as endoscopy or fertility procedures</a:t>
              </a:r>
            </a:p>
          </p:txBody>
        </p:sp>
        <p:sp>
          <p:nvSpPr>
            <p:cNvPr id="382" name="Invasive procedures"/>
            <p:cNvSpPr/>
            <p:nvPr/>
          </p:nvSpPr>
          <p:spPr>
            <a:xfrm>
              <a:off x="1314333" y="801598"/>
              <a:ext cx="500099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90000"/>
                </a:lnSpc>
                <a:spcBef>
                  <a:spcPts val="800"/>
                </a:spcBef>
                <a:defRPr b="1" i="0">
                  <a:solidFill>
                    <a:srgbClr val="61A55C"/>
                  </a:solidFill>
                </a:defRPr>
              </a:lvl1pPr>
            </a:lstStyle>
            <a:p>
              <a:r>
                <a:rPr dirty="0"/>
                <a:t>Invasive procedures</a:t>
              </a:r>
            </a:p>
          </p:txBody>
        </p:sp>
        <p:sp>
          <p:nvSpPr>
            <p:cNvPr id="383" name="Circle"/>
            <p:cNvSpPr/>
            <p:nvPr/>
          </p:nvSpPr>
          <p:spPr>
            <a:xfrm>
              <a:off x="1365133" y="1343770"/>
              <a:ext cx="174123" cy="174123"/>
            </a:xfrm>
            <a:prstGeom prst="ellipse">
              <a:avLst/>
            </a:prstGeom>
            <a:solidFill>
              <a:srgbClr val="61A55C"/>
            </a:solidFill>
            <a:ln w="12700" cap="flat">
              <a:noFill/>
              <a:miter lim="400000"/>
            </a:ln>
            <a:effectLst/>
          </p:spPr>
          <p:txBody>
            <a:bodyPr wrap="square" lIns="50800" tIns="50800" rIns="50800" bIns="50800" numCol="1" anchor="ctr">
              <a:noAutofit/>
            </a:bodyP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pic>
          <p:nvPicPr>
            <p:cNvPr id="384" name="Image" descr="Image"/>
            <p:cNvPicPr>
              <a:picLocks noChangeAspect="1"/>
            </p:cNvPicPr>
            <p:nvPr/>
          </p:nvPicPr>
          <p:blipFill>
            <a:blip r:embed="rId7"/>
            <a:stretch>
              <a:fillRect/>
            </a:stretch>
          </p:blipFill>
          <p:spPr>
            <a:xfrm>
              <a:off x="0" y="0"/>
              <a:ext cx="1476198" cy="1476198"/>
            </a:xfrm>
            <a:prstGeom prst="rect">
              <a:avLst/>
            </a:prstGeom>
            <a:ln w="12700" cap="flat">
              <a:noFill/>
              <a:miter lim="400000"/>
            </a:ln>
            <a:effectLst/>
          </p:spPr>
        </p:pic>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Image" descr="Image"/>
          <p:cNvPicPr>
            <a:picLocks noChangeAspect="1"/>
          </p:cNvPicPr>
          <p:nvPr/>
        </p:nvPicPr>
        <p:blipFill rotWithShape="1">
          <a:blip r:embed="rId2">
            <a:extLst>
              <a:ext uri="{28A0092B-C50C-407E-A947-70E740481C1C}">
                <a14:useLocalDpi xmlns:a14="http://schemas.microsoft.com/office/drawing/2010/main"/>
              </a:ext>
            </a:extLst>
          </a:blip>
          <a:srcRect b="22222"/>
          <a:stretch/>
        </p:blipFill>
        <p:spPr>
          <a:xfrm>
            <a:off x="13776996" y="3048000"/>
            <a:ext cx="8717207" cy="10668000"/>
          </a:xfrm>
          <a:prstGeom prst="rect">
            <a:avLst/>
          </a:prstGeom>
          <a:ln w="12700">
            <a:miter lim="400000"/>
          </a:ln>
        </p:spPr>
      </p:pic>
      <p:sp>
        <p:nvSpPr>
          <p:cNvPr id="388" name="4"/>
          <p:cNvSpPr txBox="1"/>
          <p:nvPr/>
        </p:nvSpPr>
        <p:spPr>
          <a:xfrm>
            <a:off x="23297354" y="12762150"/>
            <a:ext cx="385384" cy="351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lnSpc>
                <a:spcPct val="90000"/>
              </a:lnSpc>
              <a:defRPr sz="1800" i="0"/>
            </a:lvl1pPr>
          </a:lstStyle>
          <a:p>
            <a:r>
              <a:rPr lang="en-GB" dirty="0"/>
              <a:t>8</a:t>
            </a:r>
            <a:endParaRPr dirty="0"/>
          </a:p>
        </p:txBody>
      </p:sp>
      <p:sp>
        <p:nvSpPr>
          <p:cNvPr id="389" name="Careful planning  is required with invasive procedures, pregnancy and delivery"/>
          <p:cNvSpPr txBox="1"/>
          <p:nvPr/>
        </p:nvSpPr>
        <p:spPr>
          <a:xfrm>
            <a:off x="819106" y="789073"/>
            <a:ext cx="18795207" cy="1686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ts val="6100"/>
              </a:lnSpc>
              <a:defRPr sz="6000" b="1" i="0">
                <a:solidFill>
                  <a:srgbClr val="891B10"/>
                </a:solidFill>
              </a:defRPr>
            </a:pPr>
            <a:r>
              <a:rPr dirty="0"/>
              <a:t>Careful planning</a:t>
            </a:r>
            <a:r>
              <a:rPr dirty="0">
                <a:solidFill>
                  <a:srgbClr val="252525"/>
                </a:solidFill>
              </a:rPr>
              <a:t> </a:t>
            </a:r>
            <a:br>
              <a:rPr dirty="0">
                <a:solidFill>
                  <a:srgbClr val="252525"/>
                </a:solidFill>
              </a:rPr>
            </a:br>
            <a:r>
              <a:rPr b="0" dirty="0">
                <a:solidFill>
                  <a:srgbClr val="252525"/>
                </a:solidFill>
              </a:rPr>
              <a:t>is required with invasive procedures, pregnancy and delivery</a:t>
            </a:r>
          </a:p>
        </p:txBody>
      </p:sp>
      <p:sp>
        <p:nvSpPr>
          <p:cNvPr id="390" name="On a day-to-day basis, von Willebrand disease may not cause major issues."/>
          <p:cNvSpPr txBox="1"/>
          <p:nvPr/>
        </p:nvSpPr>
        <p:spPr>
          <a:xfrm>
            <a:off x="823668" y="2812242"/>
            <a:ext cx="12380517" cy="50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800"/>
              </a:spcBef>
              <a:defRPr i="0"/>
            </a:lvl1pPr>
          </a:lstStyle>
          <a:p>
            <a:r>
              <a:rPr dirty="0"/>
              <a:t>On a day-to-day basis, von Willebrand disease may not cause major issues.</a:t>
            </a:r>
          </a:p>
        </p:txBody>
      </p:sp>
      <p:sp>
        <p:nvSpPr>
          <p:cNvPr id="391" name="Pregnancy"/>
          <p:cNvSpPr txBox="1"/>
          <p:nvPr/>
        </p:nvSpPr>
        <p:spPr>
          <a:xfrm>
            <a:off x="1502833" y="4076497"/>
            <a:ext cx="1867099" cy="50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800"/>
              </a:spcBef>
              <a:defRPr b="1" i="0">
                <a:solidFill>
                  <a:srgbClr val="891B10"/>
                </a:solidFill>
              </a:defRPr>
            </a:lvl1pPr>
          </a:lstStyle>
          <a:p>
            <a:r>
              <a:rPr dirty="0"/>
              <a:t>Pregnancy</a:t>
            </a:r>
          </a:p>
        </p:txBody>
      </p:sp>
      <p:sp>
        <p:nvSpPr>
          <p:cNvPr id="392" name="Patients with von Willebrand disease have an increased bleeding risk, so involve a haematologist early, as careful planning is required."/>
          <p:cNvSpPr txBox="1"/>
          <p:nvPr/>
        </p:nvSpPr>
        <p:spPr>
          <a:xfrm>
            <a:off x="855137" y="7561358"/>
            <a:ext cx="15652351" cy="961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defRPr i="0"/>
            </a:pPr>
            <a:r>
              <a:rPr dirty="0"/>
              <a:t>Patients with von Willebrand disease have an increased bleeding risk, so </a:t>
            </a:r>
            <a:r>
              <a:rPr b="1" dirty="0">
                <a:solidFill>
                  <a:srgbClr val="891B10"/>
                </a:solidFill>
              </a:rPr>
              <a:t>involve a haematologist early, as careful planning is required.</a:t>
            </a:r>
          </a:p>
        </p:txBody>
      </p:sp>
      <p:sp>
        <p:nvSpPr>
          <p:cNvPr id="393" name="Ensure a haemostasis care plan is in place for the prevention and treatment of bleeding complications"/>
          <p:cNvSpPr txBox="1"/>
          <p:nvPr/>
        </p:nvSpPr>
        <p:spPr>
          <a:xfrm>
            <a:off x="1429564" y="8581078"/>
            <a:ext cx="13169842" cy="961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defRPr i="0"/>
            </a:pPr>
            <a:r>
              <a:rPr dirty="0"/>
              <a:t>Ensure a </a:t>
            </a:r>
            <a:r>
              <a:rPr b="1" dirty="0">
                <a:solidFill>
                  <a:srgbClr val="891B10"/>
                </a:solidFill>
              </a:rPr>
              <a:t>haemostasis care plan</a:t>
            </a:r>
            <a:r>
              <a:rPr b="1" dirty="0">
                <a:solidFill>
                  <a:srgbClr val="E32620"/>
                </a:solidFill>
              </a:rPr>
              <a:t> </a:t>
            </a:r>
            <a:r>
              <a:rPr dirty="0"/>
              <a:t>is in place for the prevention and treatment of bleeding complications</a:t>
            </a:r>
          </a:p>
        </p:txBody>
      </p:sp>
      <p:sp>
        <p:nvSpPr>
          <p:cNvPr id="394" name="However, there are specific circumstances where caution should be exercised, such as:"/>
          <p:cNvSpPr txBox="1"/>
          <p:nvPr/>
        </p:nvSpPr>
        <p:spPr>
          <a:xfrm>
            <a:off x="823668" y="3411441"/>
            <a:ext cx="14345048" cy="50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90000"/>
              </a:lnSpc>
              <a:spcBef>
                <a:spcPts val="800"/>
              </a:spcBef>
              <a:defRPr i="0"/>
            </a:pPr>
            <a:r>
              <a:rPr dirty="0"/>
              <a:t>However, there are specific circumstances where </a:t>
            </a:r>
            <a:r>
              <a:rPr b="1" dirty="0">
                <a:solidFill>
                  <a:srgbClr val="891B10"/>
                </a:solidFill>
              </a:rPr>
              <a:t>caution</a:t>
            </a:r>
            <a:r>
              <a:rPr dirty="0"/>
              <a:t> should be exercised, such as:</a:t>
            </a:r>
          </a:p>
        </p:txBody>
      </p:sp>
      <p:sp>
        <p:nvSpPr>
          <p:cNvPr id="395" name="Delivery"/>
          <p:cNvSpPr txBox="1"/>
          <p:nvPr/>
        </p:nvSpPr>
        <p:spPr>
          <a:xfrm>
            <a:off x="1502833" y="4645488"/>
            <a:ext cx="4694038" cy="50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90000"/>
              </a:lnSpc>
              <a:spcBef>
                <a:spcPts val="800"/>
              </a:spcBef>
              <a:defRPr b="1" i="0">
                <a:solidFill>
                  <a:srgbClr val="891B10"/>
                </a:solidFill>
              </a:defRPr>
            </a:lvl1pPr>
          </a:lstStyle>
          <a:p>
            <a:r>
              <a:rPr dirty="0"/>
              <a:t>Delivery</a:t>
            </a:r>
          </a:p>
        </p:txBody>
      </p:sp>
      <p:sp>
        <p:nvSpPr>
          <p:cNvPr id="396" name="Minor elective surgery"/>
          <p:cNvSpPr txBox="1"/>
          <p:nvPr/>
        </p:nvSpPr>
        <p:spPr>
          <a:xfrm>
            <a:off x="1502833" y="5219689"/>
            <a:ext cx="6125897" cy="50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90000"/>
              </a:lnSpc>
              <a:spcBef>
                <a:spcPts val="800"/>
              </a:spcBef>
              <a:defRPr b="1" i="0">
                <a:solidFill>
                  <a:srgbClr val="891B10"/>
                </a:solidFill>
              </a:defRPr>
            </a:lvl1pPr>
          </a:lstStyle>
          <a:p>
            <a:r>
              <a:rPr dirty="0"/>
              <a:t>Minor elective surgery</a:t>
            </a:r>
          </a:p>
        </p:txBody>
      </p:sp>
      <p:sp>
        <p:nvSpPr>
          <p:cNvPr id="397" name="Invasive procedures (e.g., endoscopy, fertility procedures)"/>
          <p:cNvSpPr txBox="1"/>
          <p:nvPr/>
        </p:nvSpPr>
        <p:spPr>
          <a:xfrm>
            <a:off x="1502833" y="6358874"/>
            <a:ext cx="13410033" cy="50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90000"/>
              </a:lnSpc>
              <a:spcBef>
                <a:spcPts val="800"/>
              </a:spcBef>
              <a:defRPr b="1" i="0">
                <a:solidFill>
                  <a:srgbClr val="891B10"/>
                </a:solidFill>
              </a:defRPr>
            </a:lvl1pPr>
          </a:lstStyle>
          <a:p>
            <a:r>
              <a:rPr dirty="0"/>
              <a:t>Invasive procedures (e.g., endoscopy, fertility procedures)</a:t>
            </a:r>
          </a:p>
        </p:txBody>
      </p:sp>
      <p:sp>
        <p:nvSpPr>
          <p:cNvPr id="398" name="Major surgery"/>
          <p:cNvSpPr txBox="1"/>
          <p:nvPr/>
        </p:nvSpPr>
        <p:spPr>
          <a:xfrm>
            <a:off x="1502833" y="5793890"/>
            <a:ext cx="2480271" cy="50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800"/>
              </a:spcBef>
              <a:defRPr b="1" i="0">
                <a:solidFill>
                  <a:srgbClr val="891B10"/>
                </a:solidFill>
              </a:defRPr>
            </a:lvl1pPr>
          </a:lstStyle>
          <a:p>
            <a:r>
              <a:rPr dirty="0"/>
              <a:t>Major surgery</a:t>
            </a:r>
          </a:p>
        </p:txBody>
      </p:sp>
      <p:sp>
        <p:nvSpPr>
          <p:cNvPr id="399" name="Do not hesitate to contact the haematologist, as it is preferable to avoid bleeding, instead of treating it when it happens."/>
          <p:cNvSpPr txBox="1"/>
          <p:nvPr/>
        </p:nvSpPr>
        <p:spPr>
          <a:xfrm>
            <a:off x="855137" y="10003519"/>
            <a:ext cx="13912047" cy="961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i="0"/>
            </a:pPr>
            <a:r>
              <a:rPr dirty="0"/>
              <a:t>Do not hesitate to contact the haematologist, as it is preferable to </a:t>
            </a:r>
            <a:r>
              <a:rPr b="1" dirty="0">
                <a:solidFill>
                  <a:srgbClr val="891B10"/>
                </a:solidFill>
              </a:rPr>
              <a:t>avoid bleeding, instead of treating it</a:t>
            </a:r>
            <a:r>
              <a:rPr b="1" dirty="0">
                <a:solidFill>
                  <a:srgbClr val="E32620"/>
                </a:solidFill>
              </a:rPr>
              <a:t> </a:t>
            </a:r>
            <a:r>
              <a:rPr dirty="0"/>
              <a:t>when it happens.</a:t>
            </a:r>
          </a:p>
        </p:txBody>
      </p:sp>
      <p:sp>
        <p:nvSpPr>
          <p:cNvPr id="400" name="It is important not to under-treat patients with von Willebrand disease"/>
          <p:cNvSpPr txBox="1"/>
          <p:nvPr/>
        </p:nvSpPr>
        <p:spPr>
          <a:xfrm>
            <a:off x="1429564" y="10997052"/>
            <a:ext cx="13169842" cy="507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90000"/>
              </a:lnSpc>
              <a:spcBef>
                <a:spcPts val="800"/>
              </a:spcBef>
              <a:defRPr i="0"/>
            </a:pPr>
            <a:r>
              <a:rPr dirty="0"/>
              <a:t>It is important not to </a:t>
            </a:r>
            <a:r>
              <a:rPr b="1" dirty="0">
                <a:solidFill>
                  <a:srgbClr val="891B10"/>
                </a:solidFill>
              </a:rPr>
              <a:t>under-treat</a:t>
            </a:r>
            <a:r>
              <a:rPr dirty="0"/>
              <a:t> patients with von Willebrand disease</a:t>
            </a:r>
          </a:p>
        </p:txBody>
      </p:sp>
      <p:sp>
        <p:nvSpPr>
          <p:cNvPr id="401" name="Circle"/>
          <p:cNvSpPr/>
          <p:nvPr/>
        </p:nvSpPr>
        <p:spPr>
          <a:xfrm>
            <a:off x="900628" y="4221646"/>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02" name="Circle"/>
          <p:cNvSpPr/>
          <p:nvPr/>
        </p:nvSpPr>
        <p:spPr>
          <a:xfrm>
            <a:off x="900628" y="4782283"/>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03" name="Circle"/>
          <p:cNvSpPr/>
          <p:nvPr/>
        </p:nvSpPr>
        <p:spPr>
          <a:xfrm>
            <a:off x="900628" y="5353342"/>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04" name="Circle"/>
          <p:cNvSpPr/>
          <p:nvPr/>
        </p:nvSpPr>
        <p:spPr>
          <a:xfrm>
            <a:off x="900628" y="5913979"/>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05" name="Circle"/>
          <p:cNvSpPr/>
          <p:nvPr/>
        </p:nvSpPr>
        <p:spPr>
          <a:xfrm>
            <a:off x="900628" y="6474616"/>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06" name="Circle"/>
          <p:cNvSpPr/>
          <p:nvPr/>
        </p:nvSpPr>
        <p:spPr>
          <a:xfrm>
            <a:off x="900628" y="8737110"/>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07" name="Circle"/>
          <p:cNvSpPr/>
          <p:nvPr/>
        </p:nvSpPr>
        <p:spPr>
          <a:xfrm>
            <a:off x="900628" y="11163594"/>
            <a:ext cx="174123" cy="174123"/>
          </a:xfrm>
          <a:prstGeom prst="ellipse">
            <a:avLst/>
          </a:prstGeom>
          <a:solidFill>
            <a:srgbClr val="891B10"/>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Rectangle"/>
          <p:cNvSpPr/>
          <p:nvPr/>
        </p:nvSpPr>
        <p:spPr>
          <a:xfrm>
            <a:off x="854246" y="5219105"/>
            <a:ext cx="22675508" cy="1608913"/>
          </a:xfrm>
          <a:prstGeom prst="rect">
            <a:avLst/>
          </a:prstGeom>
          <a:solidFill>
            <a:srgbClr val="CD665F"/>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10" name="4"/>
          <p:cNvSpPr txBox="1"/>
          <p:nvPr/>
        </p:nvSpPr>
        <p:spPr>
          <a:xfrm>
            <a:off x="23297354" y="12762150"/>
            <a:ext cx="385384" cy="351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lnSpc>
                <a:spcPct val="90000"/>
              </a:lnSpc>
              <a:defRPr sz="1800" i="0"/>
            </a:lvl1pPr>
          </a:lstStyle>
          <a:p>
            <a:r>
              <a:rPr lang="en-GB" dirty="0"/>
              <a:t>9</a:t>
            </a:r>
            <a:endParaRPr dirty="0"/>
          </a:p>
        </p:txBody>
      </p:sp>
      <p:sp>
        <p:nvSpPr>
          <p:cNvPr id="411" name="Planning care  for a patient with von Willebrand disease"/>
          <p:cNvSpPr txBox="1"/>
          <p:nvPr/>
        </p:nvSpPr>
        <p:spPr>
          <a:xfrm>
            <a:off x="2454866" y="789073"/>
            <a:ext cx="12814177" cy="1686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ts val="6100"/>
              </a:lnSpc>
              <a:defRPr sz="6000" b="1" i="0">
                <a:solidFill>
                  <a:srgbClr val="891B10"/>
                </a:solidFill>
              </a:defRPr>
            </a:pPr>
            <a:r>
              <a:rPr dirty="0"/>
              <a:t>Planning care</a:t>
            </a:r>
            <a:r>
              <a:rPr dirty="0">
                <a:solidFill>
                  <a:srgbClr val="252525"/>
                </a:solidFill>
              </a:rPr>
              <a:t> </a:t>
            </a:r>
            <a:br>
              <a:rPr dirty="0">
                <a:solidFill>
                  <a:srgbClr val="252525"/>
                </a:solidFill>
              </a:rPr>
            </a:br>
            <a:r>
              <a:rPr b="0" dirty="0">
                <a:solidFill>
                  <a:srgbClr val="252525"/>
                </a:solidFill>
              </a:rPr>
              <a:t>for a patient with von Willebrand disease</a:t>
            </a:r>
          </a:p>
        </p:txBody>
      </p:sp>
      <p:sp>
        <p:nvSpPr>
          <p:cNvPr id="412" name="To decide on the most appropriate haemostasis care plan, the haematologist will consider:"/>
          <p:cNvSpPr txBox="1"/>
          <p:nvPr/>
        </p:nvSpPr>
        <p:spPr>
          <a:xfrm>
            <a:off x="1303454" y="4303271"/>
            <a:ext cx="21777092" cy="50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nSpc>
                <a:spcPct val="90000"/>
              </a:lnSpc>
              <a:spcBef>
                <a:spcPts val="800"/>
              </a:spcBef>
              <a:defRPr i="0"/>
            </a:lvl1pPr>
          </a:lstStyle>
          <a:p>
            <a:r>
              <a:rPr dirty="0"/>
              <a:t>To decide on the most appropriate haemostasis care plan, the haematologist will consider:</a:t>
            </a:r>
          </a:p>
        </p:txBody>
      </p:sp>
      <p:sp>
        <p:nvSpPr>
          <p:cNvPr id="413" name="DDAVP, desmopressin; VWF, von Willebrand factor…"/>
          <p:cNvSpPr txBox="1"/>
          <p:nvPr/>
        </p:nvSpPr>
        <p:spPr>
          <a:xfrm>
            <a:off x="877521" y="12632504"/>
            <a:ext cx="14468760" cy="611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lnSpc>
                <a:spcPct val="90000"/>
              </a:lnSpc>
              <a:defRPr sz="1800" i="0"/>
            </a:pPr>
            <a:r>
              <a:rPr dirty="0"/>
              <a:t>DDAVP, desmopressin; VWF, von Willebrand factor</a:t>
            </a:r>
            <a:endParaRPr sz="1200" dirty="0">
              <a:solidFill>
                <a:srgbClr val="000000"/>
              </a:solidFill>
              <a:latin typeface="Times Roman"/>
              <a:ea typeface="Times Roman"/>
              <a:cs typeface="Times Roman"/>
              <a:sym typeface="Times Roman"/>
            </a:endParaRPr>
          </a:p>
          <a:p>
            <a:pPr algn="l" defTabSz="825500">
              <a:lnSpc>
                <a:spcPct val="90000"/>
              </a:lnSpc>
              <a:defRPr sz="1800" i="0"/>
            </a:pPr>
            <a:r>
              <a:rPr dirty="0"/>
              <a:t>Doherty D, et al. J Thromb Haemost. 2021;19:701-10</a:t>
            </a:r>
          </a:p>
        </p:txBody>
      </p:sp>
      <p:sp>
        <p:nvSpPr>
          <p:cNvPr id="414" name="Patients with severe disease may need VWF replacement therapy, where in patients with milder phenotypes anti-fibrinolytics or DDAVP may suffice"/>
          <p:cNvSpPr txBox="1"/>
          <p:nvPr/>
        </p:nvSpPr>
        <p:spPr>
          <a:xfrm>
            <a:off x="1405880" y="6999451"/>
            <a:ext cx="2628351" cy="3778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a:lnSpc>
                <a:spcPct val="90000"/>
              </a:lnSpc>
              <a:spcBef>
                <a:spcPts val="800"/>
              </a:spcBef>
              <a:defRPr sz="2500" i="0"/>
            </a:pPr>
            <a:r>
              <a:rPr dirty="0"/>
              <a:t>Patients with </a:t>
            </a:r>
            <a:r>
              <a:rPr b="1" dirty="0"/>
              <a:t>severe disease</a:t>
            </a:r>
            <a:r>
              <a:rPr dirty="0"/>
              <a:t> may need VWF replacement therapy, where in patients with </a:t>
            </a:r>
            <a:r>
              <a:rPr b="1" dirty="0"/>
              <a:t>milder phenotypes</a:t>
            </a:r>
            <a:r>
              <a:rPr dirty="0"/>
              <a:t> anti-fibrinolytics or DDAVP may suffice</a:t>
            </a:r>
          </a:p>
        </p:txBody>
      </p:sp>
      <p:sp>
        <p:nvSpPr>
          <p:cNvPr id="415" name="In milder von Willebrand disease, pregnancy and surgery can increase VWF levels (sometimes to normal range), but for others additional therapy may be needed"/>
          <p:cNvSpPr txBox="1"/>
          <p:nvPr/>
        </p:nvSpPr>
        <p:spPr>
          <a:xfrm>
            <a:off x="4747599" y="6985107"/>
            <a:ext cx="3469622" cy="3056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a:lnSpc>
                <a:spcPct val="90000"/>
              </a:lnSpc>
              <a:spcBef>
                <a:spcPts val="800"/>
              </a:spcBef>
              <a:defRPr sz="2500" i="0"/>
            </a:pPr>
            <a:r>
              <a:rPr dirty="0"/>
              <a:t>In </a:t>
            </a:r>
            <a:r>
              <a:rPr b="1" dirty="0"/>
              <a:t>milder</a:t>
            </a:r>
            <a:r>
              <a:rPr dirty="0"/>
              <a:t> von Willebrand disease, </a:t>
            </a:r>
            <a:r>
              <a:rPr b="1" dirty="0"/>
              <a:t>pregnancy and surgery can increase VWF levels</a:t>
            </a:r>
            <a:r>
              <a:rPr dirty="0"/>
              <a:t> (sometimes to normal range), but for others additional therapy may be needed</a:t>
            </a:r>
          </a:p>
        </p:txBody>
      </p:sp>
      <p:sp>
        <p:nvSpPr>
          <p:cNvPr id="416" name="Pregnant patients should be followed up in a high-risk antenatal clinic…"/>
          <p:cNvSpPr txBox="1"/>
          <p:nvPr/>
        </p:nvSpPr>
        <p:spPr>
          <a:xfrm>
            <a:off x="8592479" y="6985107"/>
            <a:ext cx="3304572" cy="5788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a:lnSpc>
                <a:spcPct val="90000"/>
              </a:lnSpc>
              <a:spcBef>
                <a:spcPts val="800"/>
              </a:spcBef>
              <a:defRPr sz="2500" i="0"/>
            </a:pPr>
            <a:r>
              <a:rPr dirty="0"/>
              <a:t>Pregnant patients should be followed up in a </a:t>
            </a:r>
            <a:r>
              <a:rPr b="1" dirty="0"/>
              <a:t>high-risk antenatal clinic</a:t>
            </a:r>
          </a:p>
          <a:p>
            <a:pPr algn="ctr">
              <a:lnSpc>
                <a:spcPct val="90000"/>
              </a:lnSpc>
              <a:spcBef>
                <a:spcPts val="800"/>
              </a:spcBef>
              <a:defRPr sz="2500" i="0"/>
            </a:pPr>
            <a:r>
              <a:rPr dirty="0"/>
              <a:t>If VWF levels do not sufficiently increase during pregnancy, additional treatment is required for delivery</a:t>
            </a:r>
          </a:p>
          <a:p>
            <a:pPr algn="ctr">
              <a:lnSpc>
                <a:spcPct val="90000"/>
              </a:lnSpc>
              <a:spcBef>
                <a:spcPts val="800"/>
              </a:spcBef>
              <a:defRPr sz="2500" i="0"/>
            </a:pPr>
            <a:r>
              <a:rPr dirty="0"/>
              <a:t>VWF levels drop significantly after delivery, so awareness of </a:t>
            </a:r>
            <a:r>
              <a:rPr b="1" dirty="0"/>
              <a:t>postpartum bleeding</a:t>
            </a:r>
            <a:r>
              <a:rPr dirty="0"/>
              <a:t> is required</a:t>
            </a:r>
          </a:p>
        </p:txBody>
      </p:sp>
      <p:sp>
        <p:nvSpPr>
          <p:cNvPr id="417" name="For minor procedures,  antifibrinolytics may be sufficient to manage the bleeding risk"/>
          <p:cNvSpPr txBox="1"/>
          <p:nvPr/>
        </p:nvSpPr>
        <p:spPr>
          <a:xfrm>
            <a:off x="12467503" y="6985107"/>
            <a:ext cx="3079234" cy="2333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a:lnSpc>
                <a:spcPct val="90000"/>
              </a:lnSpc>
              <a:spcBef>
                <a:spcPts val="800"/>
              </a:spcBef>
              <a:defRPr sz="2500" i="0"/>
            </a:pPr>
            <a:r>
              <a:rPr dirty="0"/>
              <a:t>For </a:t>
            </a:r>
            <a:r>
              <a:rPr b="1" dirty="0"/>
              <a:t>minor procedures</a:t>
            </a:r>
            <a:r>
              <a:rPr dirty="0"/>
              <a:t>, </a:t>
            </a:r>
            <a:br>
              <a:rPr dirty="0"/>
            </a:br>
            <a:r>
              <a:rPr dirty="0"/>
              <a:t>antifibrinolytics may be sufficient to manage the bleeding risk</a:t>
            </a:r>
          </a:p>
        </p:txBody>
      </p:sp>
      <p:sp>
        <p:nvSpPr>
          <p:cNvPr id="418" name="DDAVP may not be suitable for some patients, including elderly patients with an increased cardiovascular risk and patients who cannot tolerate the fluid restrictions"/>
          <p:cNvSpPr txBox="1"/>
          <p:nvPr/>
        </p:nvSpPr>
        <p:spPr>
          <a:xfrm>
            <a:off x="17628145" y="6985107"/>
            <a:ext cx="4223168" cy="26948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a:lnSpc>
                <a:spcPct val="90000"/>
              </a:lnSpc>
              <a:spcBef>
                <a:spcPts val="800"/>
              </a:spcBef>
              <a:defRPr sz="2500" i="0"/>
            </a:pPr>
            <a:r>
              <a:rPr b="1" dirty="0"/>
              <a:t>DDAVP</a:t>
            </a:r>
            <a:r>
              <a:rPr dirty="0"/>
              <a:t> may not be suitable for some patients, including elderly patients with an increased cardiovascular risk and patients who cannot tolerate the fluid restrictions </a:t>
            </a:r>
          </a:p>
        </p:txBody>
      </p:sp>
      <p:sp>
        <p:nvSpPr>
          <p:cNvPr id="419" name="Rectangle"/>
          <p:cNvSpPr/>
          <p:nvPr/>
        </p:nvSpPr>
        <p:spPr>
          <a:xfrm>
            <a:off x="854246" y="2695229"/>
            <a:ext cx="22675508" cy="1215557"/>
          </a:xfrm>
          <a:prstGeom prst="rect">
            <a:avLst/>
          </a:prstGeom>
          <a:solidFill>
            <a:srgbClr val="CD665F"/>
          </a:solidFill>
          <a:ln w="12700">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20" name="Consult a haematologist upfront whenever there is concern for bleeding risk"/>
          <p:cNvSpPr txBox="1"/>
          <p:nvPr/>
        </p:nvSpPr>
        <p:spPr>
          <a:xfrm>
            <a:off x="1271857" y="3049404"/>
            <a:ext cx="21840288" cy="50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nSpc>
                <a:spcPct val="90000"/>
              </a:lnSpc>
              <a:spcBef>
                <a:spcPts val="800"/>
              </a:spcBef>
              <a:defRPr b="1" i="0">
                <a:solidFill>
                  <a:srgbClr val="FFFFFD"/>
                </a:solidFill>
              </a:defRPr>
            </a:lvl1pPr>
          </a:lstStyle>
          <a:p>
            <a:r>
              <a:rPr dirty="0"/>
              <a:t>Consult a haematologist upfront whenever there is concern for bleeding risk</a:t>
            </a:r>
          </a:p>
        </p:txBody>
      </p:sp>
      <p:sp>
        <p:nvSpPr>
          <p:cNvPr id="427" name="Rectangle"/>
          <p:cNvSpPr/>
          <p:nvPr/>
        </p:nvSpPr>
        <p:spPr>
          <a:xfrm>
            <a:off x="905046" y="3840247"/>
            <a:ext cx="22573908" cy="1717468"/>
          </a:xfrm>
          <a:prstGeom prst="rect">
            <a:avLst/>
          </a:prstGeom>
          <a:ln w="101600">
            <a:solidFill>
              <a:srgbClr val="CE6660"/>
            </a:solidFill>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28" name="Rectangle"/>
          <p:cNvSpPr/>
          <p:nvPr/>
        </p:nvSpPr>
        <p:spPr>
          <a:xfrm>
            <a:off x="15954466" y="6774953"/>
            <a:ext cx="7524489" cy="5735405"/>
          </a:xfrm>
          <a:prstGeom prst="rect">
            <a:avLst/>
          </a:prstGeom>
          <a:ln w="101600">
            <a:solidFill>
              <a:srgbClr val="CE6660"/>
            </a:solidFill>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29" name="Rectangle"/>
          <p:cNvSpPr/>
          <p:nvPr/>
        </p:nvSpPr>
        <p:spPr>
          <a:xfrm>
            <a:off x="8429755" y="6774953"/>
            <a:ext cx="7524490" cy="5735405"/>
          </a:xfrm>
          <a:prstGeom prst="rect">
            <a:avLst/>
          </a:prstGeom>
          <a:ln w="101600">
            <a:solidFill>
              <a:srgbClr val="CE6660"/>
            </a:solidFill>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30" name="Rectangle"/>
          <p:cNvSpPr/>
          <p:nvPr/>
        </p:nvSpPr>
        <p:spPr>
          <a:xfrm>
            <a:off x="905046" y="6774953"/>
            <a:ext cx="7524489" cy="5735405"/>
          </a:xfrm>
          <a:prstGeom prst="rect">
            <a:avLst/>
          </a:prstGeom>
          <a:ln w="101600">
            <a:solidFill>
              <a:srgbClr val="CE6660"/>
            </a:solidFill>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31" name="Rectangle"/>
          <p:cNvSpPr/>
          <p:nvPr/>
        </p:nvSpPr>
        <p:spPr>
          <a:xfrm>
            <a:off x="905046" y="6774953"/>
            <a:ext cx="3630018" cy="5735405"/>
          </a:xfrm>
          <a:prstGeom prst="rect">
            <a:avLst/>
          </a:prstGeom>
          <a:ln w="101600">
            <a:solidFill>
              <a:srgbClr val="CE6660"/>
            </a:solidFill>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32" name="Rectangle"/>
          <p:cNvSpPr/>
          <p:nvPr/>
        </p:nvSpPr>
        <p:spPr>
          <a:xfrm>
            <a:off x="8429755" y="6774953"/>
            <a:ext cx="3630020" cy="5735405"/>
          </a:xfrm>
          <a:prstGeom prst="rect">
            <a:avLst/>
          </a:prstGeom>
          <a:ln w="101600">
            <a:solidFill>
              <a:srgbClr val="CE6660"/>
            </a:solidFill>
            <a:miter lim="400000"/>
          </a:ln>
        </p:spPr>
        <p:txBody>
          <a:bodyPr lIns="50800" tIns="50800" rIns="50800" bIns="50800" anchor="ctr"/>
          <a:lstStyle/>
          <a:p>
            <a:pPr algn="ctr" defTabSz="825500">
              <a:lnSpc>
                <a:spcPct val="100000"/>
              </a:lnSpc>
              <a:defRPr sz="3300" i="0">
                <a:solidFill>
                  <a:srgbClr val="6BADBB"/>
                </a:solidFill>
                <a:latin typeface="Helvetica Neue Medium"/>
                <a:ea typeface="Helvetica Neue Medium"/>
                <a:cs typeface="Helvetica Neue Medium"/>
                <a:sym typeface="Helvetica Neue Medium"/>
              </a:defRPr>
            </a:pPr>
            <a:endParaRPr dirty="0"/>
          </a:p>
        </p:txBody>
      </p:sp>
      <p:sp>
        <p:nvSpPr>
          <p:cNvPr id="433" name="Type and severity  of von Willebrand disease"/>
          <p:cNvSpPr txBox="1"/>
          <p:nvPr/>
        </p:nvSpPr>
        <p:spPr>
          <a:xfrm>
            <a:off x="2614448" y="5586034"/>
            <a:ext cx="4105685" cy="1487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90000"/>
              </a:lnSpc>
              <a:spcBef>
                <a:spcPts val="800"/>
              </a:spcBef>
              <a:defRPr sz="3000" i="0">
                <a:solidFill>
                  <a:srgbClr val="FFFFFF"/>
                </a:solidFill>
              </a:defRPr>
            </a:pPr>
            <a:r>
              <a:rPr b="1" dirty="0"/>
              <a:t>Type and severity</a:t>
            </a:r>
            <a:r>
              <a:rPr dirty="0"/>
              <a:t> </a:t>
            </a:r>
            <a:br>
              <a:rPr dirty="0"/>
            </a:br>
            <a:r>
              <a:rPr dirty="0"/>
              <a:t>of von Willebrand disease</a:t>
            </a:r>
          </a:p>
        </p:txBody>
      </p:sp>
      <p:sp>
        <p:nvSpPr>
          <p:cNvPr id="434" name="Bleeding risk associated  with the situation or procedure"/>
          <p:cNvSpPr txBox="1"/>
          <p:nvPr/>
        </p:nvSpPr>
        <p:spPr>
          <a:xfrm>
            <a:off x="9716858" y="5581840"/>
            <a:ext cx="4950284" cy="1487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90000"/>
              </a:lnSpc>
              <a:spcBef>
                <a:spcPts val="800"/>
              </a:spcBef>
              <a:defRPr sz="3000" i="0">
                <a:solidFill>
                  <a:srgbClr val="FFFFFF"/>
                </a:solidFill>
              </a:defRPr>
            </a:pPr>
            <a:r>
              <a:rPr b="1" dirty="0"/>
              <a:t>Bleeding risk</a:t>
            </a:r>
            <a:r>
              <a:rPr dirty="0"/>
              <a:t> associated </a:t>
            </a:r>
            <a:br>
              <a:rPr dirty="0"/>
            </a:br>
            <a:r>
              <a:rPr dirty="0"/>
              <a:t>with the situation or procedure</a:t>
            </a:r>
          </a:p>
        </p:txBody>
      </p:sp>
      <p:sp>
        <p:nvSpPr>
          <p:cNvPr id="435" name="Other circumstances  (such as comorbidity)"/>
          <p:cNvSpPr txBox="1"/>
          <p:nvPr/>
        </p:nvSpPr>
        <p:spPr>
          <a:xfrm>
            <a:off x="18021377" y="5557138"/>
            <a:ext cx="3436703" cy="14872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90000"/>
              </a:lnSpc>
              <a:spcBef>
                <a:spcPts val="800"/>
              </a:spcBef>
              <a:defRPr sz="3000" i="0">
                <a:solidFill>
                  <a:srgbClr val="FFFFFF"/>
                </a:solidFill>
              </a:defRPr>
            </a:pPr>
            <a:r>
              <a:rPr b="1" dirty="0"/>
              <a:t>Other circumstances</a:t>
            </a:r>
            <a:r>
              <a:rPr dirty="0"/>
              <a:t> </a:t>
            </a:r>
            <a:br>
              <a:rPr dirty="0"/>
            </a:br>
            <a:r>
              <a:rPr dirty="0"/>
              <a:t>(such as comorbidity)</a:t>
            </a:r>
          </a:p>
        </p:txBody>
      </p:sp>
      <p:pic>
        <p:nvPicPr>
          <p:cNvPr id="436" name="Image" descr="Image"/>
          <p:cNvPicPr>
            <a:picLocks noChangeAspect="1"/>
          </p:cNvPicPr>
          <p:nvPr/>
        </p:nvPicPr>
        <p:blipFill>
          <a:blip r:embed="rId2"/>
          <a:stretch>
            <a:fillRect/>
          </a:stretch>
        </p:blipFill>
        <p:spPr>
          <a:xfrm>
            <a:off x="-66702" y="68987"/>
            <a:ext cx="2795324" cy="2795323"/>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393634"/>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Calibri"/>
        <a:ea typeface="Calibri"/>
        <a:cs typeface="Calibri"/>
      </a:majorFont>
      <a:minorFont>
        <a:latin typeface="Calibri"/>
        <a:ea typeface="Calibri"/>
        <a:cs typeface="Calibri"/>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300" b="0" i="0" u="none" strike="noStrike" cap="none" spc="0" normalizeH="0" baseline="0">
            <a:ln>
              <a:noFill/>
            </a:ln>
            <a:solidFill>
              <a:srgbClr val="6BADBB"/>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r" defTabSz="2438338" rtl="0" fontAlgn="auto" latinLnBrk="0" hangingPunct="0">
          <a:lnSpc>
            <a:spcPts val="3400"/>
          </a:lnSpc>
          <a:spcBef>
            <a:spcPts val="0"/>
          </a:spcBef>
          <a:spcAft>
            <a:spcPts val="0"/>
          </a:spcAft>
          <a:buClrTx/>
          <a:buSzTx/>
          <a:buFontTx/>
          <a:buNone/>
          <a:tabLst/>
          <a:defRPr kumimoji="0" sz="3200" b="0" i="1" u="none" strike="noStrike" cap="none" spc="0" normalizeH="0" baseline="0">
            <a:ln>
              <a:noFill/>
            </a:ln>
            <a:solidFill>
              <a:srgbClr val="393634"/>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Calibri"/>
        <a:ea typeface="Calibri"/>
        <a:cs typeface="Calibri"/>
      </a:majorFont>
      <a:minorFont>
        <a:latin typeface="Calibri"/>
        <a:ea typeface="Calibri"/>
        <a:cs typeface="Calibri"/>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300" b="0" i="0" u="none" strike="noStrike" cap="none" spc="0" normalizeH="0" baseline="0">
            <a:ln>
              <a:noFill/>
            </a:ln>
            <a:solidFill>
              <a:srgbClr val="6BADBB"/>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r" defTabSz="2438338" rtl="0" fontAlgn="auto" latinLnBrk="0" hangingPunct="0">
          <a:lnSpc>
            <a:spcPts val="3400"/>
          </a:lnSpc>
          <a:spcBef>
            <a:spcPts val="0"/>
          </a:spcBef>
          <a:spcAft>
            <a:spcPts val="0"/>
          </a:spcAft>
          <a:buClrTx/>
          <a:buSzTx/>
          <a:buFontTx/>
          <a:buNone/>
          <a:tabLst/>
          <a:defRPr kumimoji="0" sz="3200" b="0" i="1" u="none" strike="noStrike" cap="none" spc="0" normalizeH="0" baseline="0">
            <a:ln>
              <a:noFill/>
            </a:ln>
            <a:solidFill>
              <a:srgbClr val="393634"/>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TotalTime>
  <Words>2777</Words>
  <Application>Microsoft Macintosh PowerPoint</Application>
  <PresentationFormat>Custom</PresentationFormat>
  <Paragraphs>294</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Helvetica Neue</vt:lpstr>
      <vt:lpstr>Helvetica Neue Medium</vt:lpstr>
      <vt:lpstr>Times Roman</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Veronica Thomlinson</cp:lastModifiedBy>
  <cp:revision>5</cp:revision>
  <dcterms:modified xsi:type="dcterms:W3CDTF">2022-06-10T12:57:40Z</dcterms:modified>
</cp:coreProperties>
</file>