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5" r:id="rId3"/>
    <p:sldId id="290" r:id="rId4"/>
    <p:sldId id="1037" r:id="rId5"/>
    <p:sldId id="257" r:id="rId6"/>
    <p:sldId id="258" r:id="rId7"/>
    <p:sldId id="259" r:id="rId8"/>
    <p:sldId id="286" r:id="rId9"/>
    <p:sldId id="262" r:id="rId10"/>
    <p:sldId id="385" r:id="rId11"/>
    <p:sldId id="265" r:id="rId12"/>
    <p:sldId id="2327" r:id="rId13"/>
    <p:sldId id="266" r:id="rId14"/>
    <p:sldId id="267" r:id="rId15"/>
    <p:sldId id="2331" r:id="rId16"/>
    <p:sldId id="2324" r:id="rId17"/>
    <p:sldId id="287" r:id="rId18"/>
    <p:sldId id="2328" r:id="rId19"/>
    <p:sldId id="2330" r:id="rId20"/>
    <p:sldId id="289" r:id="rId21"/>
    <p:sldId id="278" r:id="rId22"/>
    <p:sldId id="280" r:id="rId23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10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02"/>
    <a:srgbClr val="03C750"/>
    <a:srgbClr val="F5EAE8"/>
    <a:srgbClr val="EAD1CE"/>
    <a:srgbClr val="E7F5E9"/>
    <a:srgbClr val="CBEBD0"/>
    <a:srgbClr val="2E7B8E"/>
    <a:srgbClr val="C7573C"/>
    <a:srgbClr val="5D8298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4" autoAdjust="0"/>
    <p:restoredTop sz="95394" autoAdjust="0"/>
  </p:normalViewPr>
  <p:slideViewPr>
    <p:cSldViewPr snapToGrid="0" snapToObjects="1">
      <p:cViewPr varScale="1">
        <p:scale>
          <a:sx n="101" d="100"/>
          <a:sy n="101" d="100"/>
        </p:scale>
        <p:origin x="1026" y="108"/>
      </p:cViewPr>
      <p:guideLst>
        <p:guide orient="horz" pos="2160"/>
        <p:guide pos="3840"/>
        <p:guide pos="513"/>
        <p:guide orient="horz" pos="1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39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63-4C4A-8C45-E1E0EBC8017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2F07789-860D-D348-8927-F7C0185CB14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63-4C4A-8C45-E1E0EBC801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C7F5EF6-CEED-3F44-A6F8-A3EFCB294ED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C63-4C4A-8C45-E1E0EBC801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5328F18-FC6C-C841-926B-21DD27AB766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63-4C4A-8C45-E1E0EBC801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175BAE-4E6F-E74D-8D41-CFE820A356C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C63-4C4A-8C45-E1E0EBC801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9CA0486-0299-3640-B18C-E72E5D98A12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C63-4C4A-8C45-E1E0EBC8017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B226F6D-A408-3E4B-880D-15ACAE1716C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C63-4C4A-8C45-E1E0EBC8017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1C6C40E-2721-4A41-A6B4-692E131EDD4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C63-4C4A-8C45-E1E0EBC801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Combination therapy</c:v>
                </c:pt>
                <c:pt idx="1">
                  <c:v>Cabazitaxel</c:v>
                </c:pt>
                <c:pt idx="2">
                  <c:v>Radium-223</c:v>
                </c:pt>
                <c:pt idx="3">
                  <c:v>Sipuleucel-T</c:v>
                </c:pt>
                <c:pt idx="4">
                  <c:v>Docetaxel</c:v>
                </c:pt>
                <c:pt idx="5">
                  <c:v>Enzalutamide</c:v>
                </c:pt>
                <c:pt idx="6">
                  <c:v>Abiraterone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15</c:v>
                </c:pt>
                <c:pt idx="5">
                  <c:v>28</c:v>
                </c:pt>
                <c:pt idx="6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3-4C4A-8C45-E1E0EBC80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9"/>
        <c:axId val="-575451376"/>
        <c:axId val="-575448656"/>
      </c:barChart>
      <c:catAx>
        <c:axId val="-575451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75448656"/>
        <c:crosses val="autoZero"/>
        <c:auto val="1"/>
        <c:lblAlgn val="ctr"/>
        <c:lblOffset val="100"/>
        <c:noMultiLvlLbl val="0"/>
      </c:catAx>
      <c:valAx>
        <c:axId val="-57544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754513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63-4C4A-8C45-E1E0EBC8017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2F07789-860D-D348-8927-F7C0185CB14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63-4C4A-8C45-E1E0EBC801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C7F5EF6-CEED-3F44-A6F8-A3EFCB294ED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C63-4C4A-8C45-E1E0EBC801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5328F18-FC6C-C841-926B-21DD27AB766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63-4C4A-8C45-E1E0EBC801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175BAE-4E6F-E74D-8D41-CFE820A356C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C63-4C4A-8C45-E1E0EBC801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9CA0486-0299-3640-B18C-E72E5D98A12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C63-4C4A-8C45-E1E0EBC8017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B226F6D-A408-3E4B-880D-15ACAE1716C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C63-4C4A-8C45-E1E0EBC8017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1C6C40E-2721-4A41-A6B4-692E131EDD4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C63-4C4A-8C45-E1E0EBC801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Combination therapy</c:v>
                </c:pt>
                <c:pt idx="1">
                  <c:v>Sipuleucel-T</c:v>
                </c:pt>
                <c:pt idx="2">
                  <c:v>Radium-223</c:v>
                </c:pt>
                <c:pt idx="3">
                  <c:v>Cabazitaxel</c:v>
                </c:pt>
                <c:pt idx="4">
                  <c:v>Docetaxel</c:v>
                </c:pt>
                <c:pt idx="5">
                  <c:v>Abiraterone</c:v>
                </c:pt>
                <c:pt idx="6">
                  <c:v>Enzalutamide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14</c:v>
                </c:pt>
                <c:pt idx="5">
                  <c:v>20</c:v>
                </c:pt>
                <c:pt idx="6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3-4C4A-8C45-E1E0EBC80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9"/>
        <c:axId val="-575448112"/>
        <c:axId val="-688498256"/>
      </c:barChart>
      <c:catAx>
        <c:axId val="-575448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88498256"/>
        <c:crosses val="autoZero"/>
        <c:auto val="1"/>
        <c:lblAlgn val="ctr"/>
        <c:lblOffset val="100"/>
        <c:noMultiLvlLbl val="0"/>
      </c:catAx>
      <c:valAx>
        <c:axId val="-68849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754481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63-4C4A-8C45-E1E0EBC8017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2F07789-860D-D348-8927-F7C0185CB14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63-4C4A-8C45-E1E0EBC801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C7F5EF6-CEED-3F44-A6F8-A3EFCB294ED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C63-4C4A-8C45-E1E0EBC801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5328F18-FC6C-C841-926B-21DD27AB766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63-4C4A-8C45-E1E0EBC801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175BAE-4E6F-E74D-8D41-CFE820A356C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C63-4C4A-8C45-E1E0EBC801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9CA0486-0299-3640-B18C-E72E5D98A12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C63-4C4A-8C45-E1E0EBC8017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B226F6D-A408-3E4B-880D-15ACAE1716C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C63-4C4A-8C45-E1E0EBC8017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1C6C40E-2721-4A41-A6B4-692E131EDD4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C63-4C4A-8C45-E1E0EBC801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Combination therapy</c:v>
                </c:pt>
                <c:pt idx="1">
                  <c:v>Sipuleucel-T</c:v>
                </c:pt>
                <c:pt idx="2">
                  <c:v>Radium-223</c:v>
                </c:pt>
                <c:pt idx="3">
                  <c:v>Cabazitaxel</c:v>
                </c:pt>
                <c:pt idx="4">
                  <c:v>Abiraterone</c:v>
                </c:pt>
                <c:pt idx="5">
                  <c:v>Enzalutamide</c:v>
                </c:pt>
                <c:pt idx="6">
                  <c:v>Docetaxel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</c:v>
                </c:pt>
                <c:pt idx="1">
                  <c:v>3</c:v>
                </c:pt>
                <c:pt idx="2">
                  <c:v>8</c:v>
                </c:pt>
                <c:pt idx="3">
                  <c:v>11</c:v>
                </c:pt>
                <c:pt idx="4">
                  <c:v>14</c:v>
                </c:pt>
                <c:pt idx="5">
                  <c:v>16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3-4C4A-8C45-E1E0EBC80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9"/>
        <c:axId val="-688502064"/>
        <c:axId val="-688497712"/>
      </c:barChart>
      <c:catAx>
        <c:axId val="-688502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88497712"/>
        <c:crosses val="autoZero"/>
        <c:auto val="1"/>
        <c:lblAlgn val="ctr"/>
        <c:lblOffset val="100"/>
        <c:noMultiLvlLbl val="0"/>
      </c:catAx>
      <c:valAx>
        <c:axId val="-68849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885020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DDF-8C4A-889B-46387643FABE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DF-8C4A-889B-46387643FA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F-8C4A-889B-46387643F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B-FE4F-9E77-A8CC10070BCD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B-FE4F-9E77-A8CC10070B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F-8C4A-889B-46387643F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E7E72C-D282-CA4B-A2B8-C11F30EF1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81399-FFF5-5648-BCEB-461DA8243DC2}" type="datetimeFigureOut">
              <a:rPr lang="en-GB" smtClean="0"/>
              <a:t>23/08/2021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8/23/2021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85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1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69005103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hyperlink" Target="mailto:antoine.lacombe@cor2ed.com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froukje.sosef@cor2ed.com" TargetMode="External"/><Relationship Id="rId11" Type="http://schemas.openxmlformats.org/officeDocument/2006/relationships/hyperlink" Target="https://vimeo.com/channels/gunursesconnect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10.png"/><Relationship Id="rId10" Type="http://schemas.openxmlformats.org/officeDocument/2006/relationships/hyperlink" Target="https://twitter.com/gunursesconnect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hyperlink" Target="https://gunursesconnect.info/" TargetMode="External"/><Relationship Id="rId1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083A3-2B74-3A42-BFF3-6D6CB60F7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6933" y="2365561"/>
            <a:ext cx="6293064" cy="21799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B47DB74-212D-5541-AC00-976E544E69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FD9B80-D146-1044-B338-AD9EF87ACA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A7C5AF8-98A0-B048-A4E8-0123416983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370BE3AE-CB05-DE49-9E69-9747D702A490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id="{D7B34F6D-169F-B849-AD06-F630930A35A3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0CEFC9D3-8783-8942-94C8-33F85C5F746E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8" name="Titre 1">
            <a:extLst>
              <a:ext uri="{FF2B5EF4-FFF2-40B4-BE49-F238E27FC236}">
                <a16:creationId xmlns:a16="http://schemas.microsoft.com/office/drawing/2014/main" id="{531469F3-FDE3-9A41-A197-186623E02082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GU Nurses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80" name="Titre 1">
            <a:extLst>
              <a:ext uri="{FF2B5EF4-FFF2-40B4-BE49-F238E27FC236}">
                <a16:creationId xmlns:a16="http://schemas.microsoft.com/office/drawing/2014/main" id="{20820C9D-B621-224B-A520-A59B7D702C66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1" name="Titre 1">
            <a:extLst>
              <a:ext uri="{FF2B5EF4-FFF2-40B4-BE49-F238E27FC236}">
                <a16:creationId xmlns:a16="http://schemas.microsoft.com/office/drawing/2014/main" id="{41C98CC4-6A78-4341-B988-841D5A458770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78AFD4D-1CFE-2142-9F05-6143E1B8FBDC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62D8295-B053-1D42-8A46-926D2AB891C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4" name="Graphic 83" descr="Speaker Phone">
              <a:extLst>
                <a:ext uri="{FF2B5EF4-FFF2-40B4-BE49-F238E27FC236}">
                  <a16:creationId xmlns:a16="http://schemas.microsoft.com/office/drawing/2014/main" id="{E7F67E51-3AF5-164A-850C-6F54D30EE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CFACD35C-D412-F844-A5CF-AE2CEB603165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6" name="Graphic 85" descr="Envelope">
            <a:extLst>
              <a:ext uri="{FF2B5EF4-FFF2-40B4-BE49-F238E27FC236}">
                <a16:creationId xmlns:a16="http://schemas.microsoft.com/office/drawing/2014/main" id="{BBAF789F-CC55-7843-8A7D-0CE4E57FD0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838538B3-ACA7-1C47-9194-B3E528397A68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488D8A0-F335-5B4A-8D91-8847DE358EAC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9" name="Graphic 88" descr="Speaker Phone">
              <a:extLst>
                <a:ext uri="{FF2B5EF4-FFF2-40B4-BE49-F238E27FC236}">
                  <a16:creationId xmlns:a16="http://schemas.microsoft.com/office/drawing/2014/main" id="{2D861ED1-685E-5347-8ED6-CFA2453EA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D97A7411-4A9B-E94E-953D-5E61B7AB5A9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91" name="Graphic 90" descr="Envelope">
            <a:extLst>
              <a:ext uri="{FF2B5EF4-FFF2-40B4-BE49-F238E27FC236}">
                <a16:creationId xmlns:a16="http://schemas.microsoft.com/office/drawing/2014/main" id="{C9CBA8DE-412D-AF4F-AD99-CD5D5274A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92" name="Titre 1">
            <a:extLst>
              <a:ext uri="{FF2B5EF4-FFF2-40B4-BE49-F238E27FC236}">
                <a16:creationId xmlns:a16="http://schemas.microsoft.com/office/drawing/2014/main" id="{2637EA75-11EF-BB40-93E1-391A2C6DE454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3" name="Titre 1">
            <a:extLst>
              <a:ext uri="{FF2B5EF4-FFF2-40B4-BE49-F238E27FC236}">
                <a16:creationId xmlns:a16="http://schemas.microsoft.com/office/drawing/2014/main" id="{E151920A-6F7C-3340-8881-D4F607BC71C8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5E803296-C5CE-6B44-B1E7-3B2F982CBC62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3BD0B889-8527-9041-B358-594545046F04}"/>
              </a:ext>
            </a:extLst>
          </p:cNvPr>
          <p:cNvSpPr/>
          <p:nvPr userDrawn="1"/>
        </p:nvSpPr>
        <p:spPr>
          <a:xfrm>
            <a:off x="3374938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68EB97-45F8-B343-B503-E0FC380655F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@GU Nurses CONNECT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17B239F-6BE6-9D4A-9ADD-099EB1028BD0}"/>
              </a:ext>
            </a:extLst>
          </p:cNvPr>
          <p:cNvSpPr txBox="1"/>
          <p:nvPr userDrawn="1"/>
        </p:nvSpPr>
        <p:spPr>
          <a:xfrm>
            <a:off x="3795912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@GU Nurses CONNECT</a:t>
            </a:r>
          </a:p>
        </p:txBody>
      </p:sp>
      <p:sp>
        <p:nvSpPr>
          <p:cNvPr id="99" name="Rectangle 98">
            <a:hlinkClick r:id="rId6"/>
            <a:extLst>
              <a:ext uri="{FF2B5EF4-FFF2-40B4-BE49-F238E27FC236}">
                <a16:creationId xmlns:a16="http://schemas.microsoft.com/office/drawing/2014/main" id="{65D2E73D-2CB5-5A46-BBAF-029E47325CBD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hlinkClick r:id="rId7"/>
            <a:extLst>
              <a:ext uri="{FF2B5EF4-FFF2-40B4-BE49-F238E27FC236}">
                <a16:creationId xmlns:a16="http://schemas.microsoft.com/office/drawing/2014/main" id="{B57CFF9B-6A5C-BD4D-AF50-FBB04BD13422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hlinkClick r:id="rId8"/>
            <a:extLst>
              <a:ext uri="{FF2B5EF4-FFF2-40B4-BE49-F238E27FC236}">
                <a16:creationId xmlns:a16="http://schemas.microsoft.com/office/drawing/2014/main" id="{DE548D93-61C1-5E45-81F2-911C298B6873}"/>
              </a:ext>
            </a:extLst>
          </p:cNvPr>
          <p:cNvSpPr/>
          <p:nvPr userDrawn="1"/>
        </p:nvSpPr>
        <p:spPr>
          <a:xfrm>
            <a:off x="403163" y="5505186"/>
            <a:ext cx="279061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0F307459-F72C-C74C-A689-08DC761A6244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1E2FE8C-AC3E-EC47-9867-9BFA114290CE}"/>
              </a:ext>
            </a:extLst>
          </p:cNvPr>
          <p:cNvSpPr txBox="1"/>
          <p:nvPr userDrawn="1"/>
        </p:nvSpPr>
        <p:spPr>
          <a:xfrm>
            <a:off x="805458" y="6013567"/>
            <a:ext cx="191436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gunursesconnect.info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04" name="Rectangle 103">
            <a:hlinkClick r:id="rId9"/>
            <a:extLst>
              <a:ext uri="{FF2B5EF4-FFF2-40B4-BE49-F238E27FC236}">
                <a16:creationId xmlns:a16="http://schemas.microsoft.com/office/drawing/2014/main" id="{41AD03D9-5C82-4246-A91F-2E3E5B587EC1}"/>
              </a:ext>
            </a:extLst>
          </p:cNvPr>
          <p:cNvSpPr/>
          <p:nvPr userDrawn="1"/>
        </p:nvSpPr>
        <p:spPr>
          <a:xfrm>
            <a:off x="391317" y="6028338"/>
            <a:ext cx="20283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667FEFD-3109-A94B-A4A0-95D24EF8C36B}"/>
              </a:ext>
            </a:extLst>
          </p:cNvPr>
          <p:cNvSpPr txBox="1"/>
          <p:nvPr userDrawn="1"/>
        </p:nvSpPr>
        <p:spPr>
          <a:xfrm>
            <a:off x="3795725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gunursesconnect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06" name="Rectangle 105">
            <a:hlinkClick r:id="rId10"/>
            <a:extLst>
              <a:ext uri="{FF2B5EF4-FFF2-40B4-BE49-F238E27FC236}">
                <a16:creationId xmlns:a16="http://schemas.microsoft.com/office/drawing/2014/main" id="{57817C98-19A5-C24A-B9C8-5CA0C30FE3E2}"/>
              </a:ext>
            </a:extLst>
          </p:cNvPr>
          <p:cNvSpPr/>
          <p:nvPr userDrawn="1"/>
        </p:nvSpPr>
        <p:spPr>
          <a:xfrm>
            <a:off x="3355213" y="6037869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CA04913D-2005-6F41-827E-246D70185034}"/>
              </a:ext>
            </a:extLst>
          </p:cNvPr>
          <p:cNvSpPr/>
          <p:nvPr userDrawn="1"/>
        </p:nvSpPr>
        <p:spPr>
          <a:xfrm>
            <a:off x="3379368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hlinkClick r:id="rId11"/>
            <a:extLst>
              <a:ext uri="{FF2B5EF4-FFF2-40B4-BE49-F238E27FC236}">
                <a16:creationId xmlns:a16="http://schemas.microsoft.com/office/drawing/2014/main" id="{23B4A984-F97F-034C-BDFE-7446EDD6A11F}"/>
              </a:ext>
            </a:extLst>
          </p:cNvPr>
          <p:cNvSpPr/>
          <p:nvPr userDrawn="1"/>
        </p:nvSpPr>
        <p:spPr>
          <a:xfrm>
            <a:off x="3335387" y="5512132"/>
            <a:ext cx="236229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9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DB4386FB-ACD7-0240-870A-2610FDF2FD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Graphic 109" descr="World">
            <a:extLst>
              <a:ext uri="{FF2B5EF4-FFF2-40B4-BE49-F238E27FC236}">
                <a16:creationId xmlns:a16="http://schemas.microsoft.com/office/drawing/2014/main" id="{84CCAC45-A37D-F146-980D-CBCCF2B9A52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111" name="Picture 4" descr="Vimeo Icon Logo - Free vector graphic on Pixabay">
            <a:extLst>
              <a:ext uri="{FF2B5EF4-FFF2-40B4-BE49-F238E27FC236}">
                <a16:creationId xmlns:a16="http://schemas.microsoft.com/office/drawing/2014/main" id="{5430F43F-0D7A-5F46-9501-2E3F92F29B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34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Free White Twitter Icon - Download White Twitter Icon">
            <a:extLst>
              <a:ext uri="{FF2B5EF4-FFF2-40B4-BE49-F238E27FC236}">
                <a16:creationId xmlns:a16="http://schemas.microsoft.com/office/drawing/2014/main" id="{C4950CCB-3B88-4D40-ABEB-B052560A77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54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6640601-7BB7-CC40-9DDC-2C91B154711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75066" y="698684"/>
            <a:ext cx="2337165" cy="8096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6C9CB52-F618-4769-A743-373EB52BC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14289" r="9986" b="7406"/>
          <a:stretch/>
        </p:blipFill>
        <p:spPr>
          <a:xfrm>
            <a:off x="6080149" y="0"/>
            <a:ext cx="611185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FA3AA-0DE5-4F70-9437-266A9BBE3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B4183-71B0-4525-B080-0956B6858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B61A-8FD9-47C6-980B-9BCB8368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06EF-C1C9-4EEB-9FBF-96B5ACF7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2D40-5B56-4208-8198-0E5B2B03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3D53-9E8C-4B52-B905-9AB47CA9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78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40716-9FB3-44CA-937B-331B3B0B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46985-6CC1-458C-A3A3-7A678177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48E12-B602-4DC5-ACFF-EE8D8224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3D53-9E8C-4B52-B905-9AB47CA9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51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34A4-6DD1-4DAB-A4F7-5CEBD43D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1311-F361-4E2F-9822-351605B31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AAD8A-E476-4DD7-B012-713CEDAF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0E73-9A74-4EB6-83C6-B662F859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2E438-9CBC-4161-BCA1-BB76F7D6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3D53-9E8C-4B52-B905-9AB47CA9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13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PT Sans Narrow"/>
                <a:cs typeface="PT Sans Narrow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19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21576-FC4D-A34D-A0B8-715C025E280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3A22D-44C7-F041-B943-C7F88AB14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291381" y="1031129"/>
            <a:ext cx="5609238" cy="4806256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3CCE1E-9BC4-EB46-861E-0D00CC3085E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144FD-242E-D141-96E9-91ABE24BC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291381" y="1031129"/>
            <a:ext cx="5609238" cy="4806256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23E33-A8A5-6D44-A677-BCC2C15CE8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83783C9-4323-6747-8FD8-E56C757F49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7C00BCC-CDB0-1747-9839-2B0BC92369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D6C52-376B-EC4D-A102-C2D5ACBD77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A2979-EBF7-DD49-A3DF-39B0B7C95B9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082208" y="349251"/>
            <a:ext cx="1617667" cy="56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  <p:sldLayoutId id="2147483680" r:id="rId15"/>
    <p:sldLayoutId id="2147483681" r:id="rId16"/>
    <p:sldLayoutId id="214748368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vimeo.com/channels/nursesconnect" TargetMode="External"/><Relationship Id="rId3" Type="http://schemas.openxmlformats.org/officeDocument/2006/relationships/hyperlink" Target="https://twitter.com/gunursesconnect" TargetMode="External"/><Relationship Id="rId7" Type="http://schemas.openxmlformats.org/officeDocument/2006/relationships/hyperlink" Target="https://gunursesconnect.info/" TargetMode="Externa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gunursesconnect" TargetMode="External"/><Relationship Id="rId11" Type="http://schemas.openxmlformats.org/officeDocument/2006/relationships/hyperlink" Target="https://twitter.com/nursesconnect" TargetMode="External"/><Relationship Id="rId5" Type="http://schemas.openxmlformats.org/officeDocument/2006/relationships/hyperlink" Target="mailto:sam.brightwell@cor2ed.com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www.linkedin.com/company/gu-nurses-connect" TargetMode="External"/><Relationship Id="rId9" Type="http://schemas.openxmlformats.org/officeDocument/2006/relationships/hyperlink" Target="https://www.linkedin.com/company/40845750" TargetMode="External"/><Relationship Id="rId1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anet.org/guidelines/advanced-prostate-canc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Content Placeholder 102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Phase </a:t>
            </a:r>
            <a:r>
              <a:rPr lang="en-US" dirty="0">
                <a:solidFill>
                  <a:schemeClr val="tx2"/>
                </a:solidFill>
              </a:rPr>
              <a:t>4 trial </a:t>
            </a:r>
            <a:r>
              <a:rPr lang="en-US" dirty="0"/>
              <a:t>of </a:t>
            </a:r>
            <a:r>
              <a:rPr lang="en-US" dirty="0" err="1"/>
              <a:t>cabazitaxel</a:t>
            </a:r>
            <a:r>
              <a:rPr lang="en-US" dirty="0"/>
              <a:t> vs. </a:t>
            </a:r>
            <a:r>
              <a:rPr lang="en-US" dirty="0" err="1"/>
              <a:t>abiraterone</a:t>
            </a:r>
            <a:r>
              <a:rPr lang="en-US" dirty="0"/>
              <a:t> or enzalutamide in previously treated </a:t>
            </a:r>
            <a:r>
              <a:rPr lang="en-US" dirty="0" err="1"/>
              <a:t>mCRPC</a:t>
            </a:r>
            <a:r>
              <a:rPr lang="en-US" dirty="0"/>
              <a:t> patients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 study design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56509D-DF46-2441-98BF-BBCCA665B5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9181"/>
            <a:ext cx="10599504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1100" dirty="0">
                <a:solidFill>
                  <a:schemeClr val="tx2"/>
                </a:solidFill>
              </a:rPr>
              <a:t>ARTA, </a:t>
            </a:r>
            <a:r>
              <a:rPr lang="en-GB" sz="1100" dirty="0">
                <a:solidFill>
                  <a:schemeClr val="tx2"/>
                </a:solidFill>
              </a:rPr>
              <a:t>androgen receptor-targeted agents; </a:t>
            </a:r>
            <a:r>
              <a:rPr lang="en-US" altLang="en-US" sz="1100" dirty="0">
                <a:solidFill>
                  <a:schemeClr val="tx2"/>
                </a:solidFill>
              </a:rPr>
              <a:t>ECOG PS, eastern cooperative oncology group performance status; G-CSF, granulocyte colony stimulating factor; </a:t>
            </a:r>
            <a:r>
              <a:rPr lang="en-US" altLang="en-US" sz="1100" dirty="0" err="1">
                <a:solidFill>
                  <a:schemeClr val="tx2"/>
                </a:solidFill>
              </a:rPr>
              <a:t>HRQoL</a:t>
            </a:r>
            <a:r>
              <a:rPr lang="en-US" altLang="en-US" sz="1100" dirty="0">
                <a:solidFill>
                  <a:schemeClr val="tx2"/>
                </a:solidFill>
              </a:rPr>
              <a:t>, health-related quality of life; </a:t>
            </a:r>
            <a:r>
              <a:rPr lang="en-US" altLang="en-US" sz="1100" dirty="0" err="1">
                <a:solidFill>
                  <a:schemeClr val="tx2"/>
                </a:solidFill>
              </a:rPr>
              <a:t>mCRPC</a:t>
            </a:r>
            <a:r>
              <a:rPr lang="en-US" altLang="en-US" sz="1100" dirty="0">
                <a:solidFill>
                  <a:schemeClr val="tx2"/>
                </a:solidFill>
              </a:rPr>
              <a:t>, metastatic castration-resistant prostate cancer; OS, overall survival; Q3W, every three weeks; QD, once daily; (r)PFS, (radiographic) progression free survival; </a:t>
            </a:r>
            <a:br>
              <a:rPr lang="en-US" altLang="en-US" sz="1100" dirty="0">
                <a:solidFill>
                  <a:schemeClr val="tx2"/>
                </a:solidFill>
              </a:rPr>
            </a:br>
            <a:r>
              <a:rPr lang="en-US" altLang="en-US" sz="1100" dirty="0">
                <a:solidFill>
                  <a:schemeClr val="tx2"/>
                </a:solidFill>
              </a:rPr>
              <a:t>PSA, prostate-specific antigen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1100" dirty="0"/>
              <a:t>1. de Wit R, et al. </a:t>
            </a:r>
            <a:r>
              <a:rPr lang="en-US" altLang="en-US" sz="1100" dirty="0">
                <a:solidFill>
                  <a:schemeClr val="tx2"/>
                </a:solidFill>
              </a:rPr>
              <a:t>Ann </a:t>
            </a:r>
            <a:r>
              <a:rPr lang="en-US" altLang="en-US" sz="1100" dirty="0" err="1">
                <a:solidFill>
                  <a:schemeClr val="tx2"/>
                </a:solidFill>
              </a:rPr>
              <a:t>Oncol</a:t>
            </a:r>
            <a:r>
              <a:rPr lang="en-US" altLang="en-US" sz="1100" dirty="0">
                <a:solidFill>
                  <a:schemeClr val="tx2"/>
                </a:solidFill>
              </a:rPr>
              <a:t>. 2019;30(suppl_5):</a:t>
            </a:r>
            <a:r>
              <a:rPr lang="en-US" sz="1100" dirty="0"/>
              <a:t>v851-v934</a:t>
            </a:r>
            <a:r>
              <a:rPr lang="en-US" altLang="en-US" sz="1100" dirty="0"/>
              <a:t>; 2. de Wit R, et al. N </a:t>
            </a:r>
            <a:r>
              <a:rPr lang="en-US" altLang="en-US" sz="1100" dirty="0" err="1"/>
              <a:t>Engl</a:t>
            </a:r>
            <a:r>
              <a:rPr lang="en-US" altLang="en-US" sz="1100" dirty="0"/>
              <a:t> J Med. 2019;381:2506-18. </a:t>
            </a:r>
            <a:endParaRPr lang="en-US" sz="1100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921019" y="3816829"/>
            <a:ext cx="967960" cy="6935"/>
          </a:xfrm>
          <a:prstGeom prst="line">
            <a:avLst/>
          </a:prstGeom>
          <a:noFill/>
          <a:ln w="38100" cmpd="sng">
            <a:solidFill>
              <a:srgbClr val="5D829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14" name="Rounded Rectangle 13"/>
          <p:cNvSpPr/>
          <p:nvPr/>
        </p:nvSpPr>
        <p:spPr>
          <a:xfrm>
            <a:off x="2296691" y="3034614"/>
            <a:ext cx="2255284" cy="1595549"/>
          </a:xfrm>
          <a:prstGeom prst="roundRect">
            <a:avLst>
              <a:gd name="adj" fmla="val 13852"/>
            </a:avLst>
          </a:prstGeom>
          <a:solidFill>
            <a:schemeClr val="bg1"/>
          </a:solidFill>
          <a:ln>
            <a:solidFill>
              <a:srgbClr val="5D8298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buClr>
                <a:schemeClr val="accent1"/>
              </a:buClr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charset="-128"/>
                <a:cs typeface="PT Sans Narrow"/>
              </a:rPr>
              <a:t>Patients with </a:t>
            </a:r>
            <a:r>
              <a:rPr lang="en-US" sz="1400" b="1" dirty="0" err="1">
                <a:solidFill>
                  <a:schemeClr val="tx1"/>
                </a:solidFill>
                <a:ea typeface="ＭＳ Ｐゴシック" charset="-128"/>
                <a:cs typeface="PT Sans Narrow"/>
              </a:rPr>
              <a:t>mCRPC</a:t>
            </a:r>
            <a:r>
              <a:rPr lang="en-US" sz="1400" b="1" dirty="0">
                <a:solidFill>
                  <a:schemeClr val="tx1"/>
                </a:solidFill>
                <a:ea typeface="ＭＳ Ｐゴシック" charset="-128"/>
                <a:cs typeface="PT Sans Narrow"/>
              </a:rPr>
              <a:t> who progressed ≤12 months on prior alternative ARTA (before or after docetaxel)</a:t>
            </a:r>
          </a:p>
          <a:p>
            <a:pPr algn="ctr">
              <a:buClr>
                <a:schemeClr val="accent1"/>
              </a:buClr>
              <a:defRPr/>
            </a:pPr>
            <a:endParaRPr lang="en-US" sz="1400" b="1" dirty="0">
              <a:solidFill>
                <a:schemeClr val="tx1"/>
              </a:solidFill>
              <a:ea typeface="ＭＳ Ｐゴシック" charset="-128"/>
              <a:cs typeface="PT Sans Narrow"/>
            </a:endParaRPr>
          </a:p>
          <a:p>
            <a:pPr algn="ctr">
              <a:buClr>
                <a:schemeClr val="accent1"/>
              </a:buClr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charset="-128"/>
                <a:cs typeface="PT Sans Narrow"/>
              </a:rPr>
              <a:t>N=255</a:t>
            </a:r>
            <a:endParaRPr lang="en-US" sz="1400" b="1" dirty="0">
              <a:solidFill>
                <a:schemeClr val="tx1"/>
              </a:solidFill>
              <a:cs typeface="PT Sans Narrow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24683" y="4827616"/>
            <a:ext cx="5256584" cy="10081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buClr>
                <a:schemeClr val="accent1"/>
              </a:buClr>
              <a:defRPr/>
            </a:pPr>
            <a:r>
              <a:rPr lang="en-US" sz="1400" b="1" dirty="0">
                <a:solidFill>
                  <a:schemeClr val="accent1"/>
                </a:solidFill>
                <a:ea typeface="ＭＳ Ｐゴシック" charset="-128"/>
                <a:cs typeface="PT Sans Narrow"/>
              </a:rPr>
              <a:t>Stratification factors:</a:t>
            </a:r>
          </a:p>
          <a:p>
            <a:pPr marL="174625" indent="-174625"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  <a:cs typeface="PT Sans Narrow"/>
              </a:rPr>
              <a:t>ECOG PS (0/1 vs 2)</a:t>
            </a:r>
          </a:p>
          <a:p>
            <a:pPr marL="174625" indent="-174625"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  <a:cs typeface="PT Sans Narrow"/>
              </a:rPr>
              <a:t>Time to progression on prior alternative ARTA (0–6 vs &gt;6–12 months)</a:t>
            </a:r>
          </a:p>
          <a:p>
            <a:pPr marL="174625" indent="-174625"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  <a:cs typeface="PT Sans Narrow"/>
              </a:rPr>
              <a:t>Timing of ARTA (before vs after docetaxel)</a:t>
            </a:r>
            <a:endParaRPr lang="en-US" sz="1400" dirty="0">
              <a:solidFill>
                <a:srgbClr val="000000"/>
              </a:solidFill>
              <a:cs typeface="PT Sans Narrow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3108" y="2019305"/>
            <a:ext cx="3443095" cy="77143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174625" indent="-174625"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ea typeface="ＭＳ Ｐゴシック" charset="-128"/>
                <a:cs typeface="PT Sans Narrow"/>
              </a:rPr>
              <a:t>Multicenter, </a:t>
            </a:r>
            <a:r>
              <a:rPr lang="en-US" sz="1400" dirty="0" err="1">
                <a:solidFill>
                  <a:schemeClr val="tx2"/>
                </a:solidFill>
                <a:ea typeface="ＭＳ Ｐゴシック" charset="-128"/>
                <a:cs typeface="PT Sans Narrow"/>
              </a:rPr>
              <a:t>randomised</a:t>
            </a:r>
            <a:r>
              <a:rPr lang="en-US" sz="1400" dirty="0">
                <a:solidFill>
                  <a:schemeClr val="tx2"/>
                </a:solidFill>
                <a:ea typeface="ＭＳ Ｐゴシック" charset="-128"/>
                <a:cs typeface="PT Sans Narrow"/>
              </a:rPr>
              <a:t>, open-label study</a:t>
            </a:r>
          </a:p>
          <a:p>
            <a:pPr marL="174625" indent="-174625"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ea typeface="ＭＳ Ｐゴシック" charset="-128"/>
                <a:cs typeface="PT Sans Narrow"/>
              </a:rPr>
              <a:t>Enrolment: Nov 2015 – Nov 2018</a:t>
            </a:r>
          </a:p>
          <a:p>
            <a:pPr marL="174625" indent="-174625">
              <a:buClr>
                <a:schemeClr val="accent1"/>
              </a:buClr>
              <a:buFont typeface="Arial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ea typeface="ＭＳ Ｐゴシック" charset="-128"/>
                <a:cs typeface="PT Sans Narrow"/>
              </a:rPr>
              <a:t>Median follow-up: 9.2 months</a:t>
            </a:r>
            <a:endParaRPr lang="en-US" sz="1400" dirty="0">
              <a:solidFill>
                <a:schemeClr val="tx2"/>
              </a:solidFill>
              <a:cs typeface="PT Sans Narrow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5159924" y="3200389"/>
            <a:ext cx="448993" cy="468596"/>
          </a:xfrm>
          <a:prstGeom prst="line">
            <a:avLst/>
          </a:prstGeom>
          <a:noFill/>
          <a:ln w="38100" cmpd="sng">
            <a:solidFill>
              <a:srgbClr val="5D829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5145155" y="3962715"/>
            <a:ext cx="491254" cy="407007"/>
          </a:xfrm>
          <a:prstGeom prst="line">
            <a:avLst/>
          </a:prstGeom>
          <a:noFill/>
          <a:ln w="38100" cmpd="sng">
            <a:solidFill>
              <a:srgbClr val="5D829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2" name="Rounded Rectangle 21"/>
          <p:cNvSpPr/>
          <p:nvPr/>
        </p:nvSpPr>
        <p:spPr>
          <a:xfrm>
            <a:off x="5636409" y="2571064"/>
            <a:ext cx="2204898" cy="1216800"/>
          </a:xfrm>
          <a:prstGeom prst="roundRect">
            <a:avLst>
              <a:gd name="adj" fmla="val 12540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 err="1">
                <a:solidFill>
                  <a:srgbClr val="FFFFFF"/>
                </a:solidFill>
                <a:cs typeface="PT Sans Narrow"/>
              </a:rPr>
              <a:t>Cabazitaxel</a:t>
            </a:r>
            <a:r>
              <a:rPr lang="en-GB" sz="1200" b="1" dirty="0">
                <a:solidFill>
                  <a:srgbClr val="FFFFFF"/>
                </a:solidFill>
                <a:cs typeface="PT Sans Narrow"/>
              </a:rPr>
              <a:t> (25 mg/m</a:t>
            </a:r>
            <a:r>
              <a:rPr lang="en-GB" sz="1200" b="1" baseline="30000" dirty="0">
                <a:solidFill>
                  <a:srgbClr val="FFFFFF"/>
                </a:solidFill>
                <a:cs typeface="PT Sans Narrow"/>
              </a:rPr>
              <a:t>2</a:t>
            </a:r>
            <a:r>
              <a:rPr lang="en-GB" sz="1200" b="1" dirty="0">
                <a:solidFill>
                  <a:srgbClr val="FFFFFF"/>
                </a:solidFill>
                <a:cs typeface="PT Sans Narrow"/>
              </a:rPr>
              <a:t> Q3W)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+ prednisone + G-CSF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n=129</a:t>
            </a:r>
            <a:endParaRPr lang="en-US" sz="12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744964" y="3456966"/>
            <a:ext cx="670965" cy="67096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>
                <a:cs typeface="PT Sans Narrow"/>
              </a:rPr>
              <a:t>R</a:t>
            </a:r>
            <a:br>
              <a:rPr lang="en-US" b="1">
                <a:cs typeface="PT Sans Narrow"/>
              </a:rPr>
            </a:br>
            <a:r>
              <a:rPr lang="en-US" sz="1200" b="1">
                <a:cs typeface="PT Sans Narrow"/>
              </a:rPr>
              <a:t>1:1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636409" y="3891117"/>
            <a:ext cx="2204898" cy="1217201"/>
          </a:xfrm>
          <a:prstGeom prst="roundRect">
            <a:avLst>
              <a:gd name="adj" fmla="val 12540"/>
            </a:avLst>
          </a:prstGeom>
          <a:solidFill>
            <a:schemeClr val="tx2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 err="1">
                <a:solidFill>
                  <a:srgbClr val="FFFFFF"/>
                </a:solidFill>
                <a:cs typeface="PT Sans Narrow"/>
              </a:rPr>
              <a:t>Abiraterone</a:t>
            </a:r>
            <a:r>
              <a:rPr lang="en-GB" sz="1200" b="1" dirty="0">
                <a:solidFill>
                  <a:srgbClr val="FFFFFF"/>
                </a:solidFill>
                <a:cs typeface="PT Sans Narrow"/>
              </a:rPr>
              <a:t> (1000 mg QD)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 + prednisone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OR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Enzalutamide (160 mg QD)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n=126</a:t>
            </a:r>
            <a:endParaRPr lang="en-US" sz="12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074448" y="2571065"/>
            <a:ext cx="1693961" cy="2537253"/>
          </a:xfrm>
          <a:prstGeom prst="roundRect">
            <a:avLst>
              <a:gd name="adj" fmla="val 13852"/>
            </a:avLst>
          </a:prstGeom>
          <a:solidFill>
            <a:schemeClr val="bg1"/>
          </a:solidFill>
          <a:ln>
            <a:solidFill>
              <a:srgbClr val="5D8298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sz="1200" b="1" dirty="0">
                <a:solidFill>
                  <a:schemeClr val="accent1"/>
                </a:solidFill>
                <a:ea typeface="ＭＳ Ｐゴシック" charset="-128"/>
                <a:cs typeface="PT Sans Narrow"/>
              </a:rPr>
              <a:t>Endpoints</a:t>
            </a:r>
          </a:p>
          <a:p>
            <a:pPr algn="ctr"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sz="1200" b="1" dirty="0">
                <a:solidFill>
                  <a:schemeClr val="accent1"/>
                </a:solidFill>
                <a:ea typeface="ＭＳ Ｐゴシック" charset="-128"/>
                <a:cs typeface="PT Sans Narrow"/>
              </a:rPr>
              <a:t>Primary: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  <a:cs typeface="PT Sans Narrow"/>
              </a:rPr>
              <a:t>rPFS</a:t>
            </a:r>
            <a:endParaRPr lang="en-US" sz="1200" dirty="0">
              <a:solidFill>
                <a:schemeClr val="tx1"/>
              </a:solidFill>
              <a:ea typeface="ＭＳ Ｐゴシック" charset="-128"/>
              <a:cs typeface="PT Sans Narrow"/>
            </a:endParaRPr>
          </a:p>
          <a:p>
            <a:pPr algn="ctr"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sz="1200" b="1" dirty="0">
                <a:solidFill>
                  <a:schemeClr val="accent1"/>
                </a:solidFill>
                <a:ea typeface="ＭＳ Ｐゴシック" charset="-128"/>
                <a:cs typeface="PT Sans Narrow"/>
              </a:rPr>
              <a:t>Key secondary: </a:t>
            </a:r>
            <a:br>
              <a:rPr lang="en-US" sz="1200" b="1" dirty="0">
                <a:solidFill>
                  <a:schemeClr val="tx1"/>
                </a:solidFill>
                <a:ea typeface="ＭＳ Ｐゴシック" charset="-128"/>
                <a:cs typeface="PT Sans Narrow"/>
              </a:rPr>
            </a:br>
            <a:r>
              <a:rPr lang="en-US" sz="1200" dirty="0">
                <a:solidFill>
                  <a:schemeClr val="tx1"/>
                </a:solidFill>
                <a:ea typeface="ＭＳ Ｐゴシック" charset="-128"/>
                <a:cs typeface="PT Sans Narrow"/>
              </a:rPr>
              <a:t>OS, PFS, PSA response,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  <a:cs typeface="PT Sans Narrow"/>
              </a:rPr>
              <a:t>tumour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  <a:cs typeface="PT Sans Narrow"/>
              </a:rPr>
              <a:t> response</a:t>
            </a:r>
          </a:p>
          <a:p>
            <a:pPr algn="ctr"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sz="1200" b="1" dirty="0">
                <a:solidFill>
                  <a:schemeClr val="accent1"/>
                </a:solidFill>
                <a:ea typeface="ＭＳ Ｐゴシック" charset="-128"/>
                <a:cs typeface="PT Sans Narrow"/>
              </a:rPr>
              <a:t>Other secondary:</a:t>
            </a:r>
            <a:br>
              <a:rPr lang="en-US" sz="1200" dirty="0">
                <a:solidFill>
                  <a:schemeClr val="tx1"/>
                </a:solidFill>
                <a:ea typeface="ＭＳ Ｐゴシック" charset="-128"/>
                <a:cs typeface="PT Sans Narrow"/>
              </a:rPr>
            </a:br>
            <a:r>
              <a:rPr lang="en-US" sz="1200" dirty="0">
                <a:solidFill>
                  <a:schemeClr val="tx1"/>
                </a:solidFill>
                <a:ea typeface="ＭＳ Ｐゴシック" charset="-128"/>
                <a:cs typeface="PT Sans Narrow"/>
              </a:rPr>
              <a:t>Pain response, time to symptomatic skeletal event, safety,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  <a:cs typeface="PT Sans Narrow"/>
              </a:rPr>
              <a:t>HRQoL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  <a:cs typeface="PT Sans Narrow"/>
              </a:rPr>
              <a:t>, biomarkers</a:t>
            </a:r>
            <a:endParaRPr lang="en-US" sz="1200" dirty="0">
              <a:solidFill>
                <a:schemeClr val="tx1"/>
              </a:solidFill>
              <a:cs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853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35929B3C-F4AB-FA45-88B8-82C249E66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Radiographic progression-free survival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103CB0-848F-F145-BA15-3ABB7BC5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 study: Primary Endpoint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66750B-C375-D44F-BB45-4BB486E07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2A3D53-9E8C-4B52-B905-9AB47CA9836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4" name="Content Placeholder 73">
            <a:extLst>
              <a:ext uri="{FF2B5EF4-FFF2-40B4-BE49-F238E27FC236}">
                <a16:creationId xmlns:a16="http://schemas.microsoft.com/office/drawing/2014/main" id="{9979CCC6-89D4-3941-927A-5FACF508F5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880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CI, confidence interval</a:t>
            </a:r>
          </a:p>
          <a:p>
            <a:pPr>
              <a:spcBef>
                <a:spcPts val="0"/>
              </a:spcBef>
            </a:pPr>
            <a:r>
              <a:rPr lang="en-US" dirty="0"/>
              <a:t>de Wit, R et al. N </a:t>
            </a:r>
            <a:r>
              <a:rPr lang="en-US" dirty="0" err="1"/>
              <a:t>Engl</a:t>
            </a:r>
            <a:r>
              <a:rPr lang="en-US" dirty="0"/>
              <a:t> J Med. 2019;381:2506-18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D4075-94F9-5B40-A947-E6C33B4065E9}"/>
              </a:ext>
            </a:extLst>
          </p:cNvPr>
          <p:cNvSpPr txBox="1"/>
          <p:nvPr/>
        </p:nvSpPr>
        <p:spPr>
          <a:xfrm rot="16200000">
            <a:off x="1341491" y="3039097"/>
            <a:ext cx="2044149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Percentage of patients with</a:t>
            </a:r>
            <a:b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progression-free survival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9BB7875-DA22-2E4F-8573-56C120E41073}"/>
              </a:ext>
            </a:extLst>
          </p:cNvPr>
          <p:cNvCxnSpPr>
            <a:cxnSpLocks/>
          </p:cNvCxnSpPr>
          <p:nvPr/>
        </p:nvCxnSpPr>
        <p:spPr>
          <a:xfrm>
            <a:off x="3069999" y="2124075"/>
            <a:ext cx="0" cy="221109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018372B-DC93-FB40-A153-20A64F0A818F}"/>
              </a:ext>
            </a:extLst>
          </p:cNvPr>
          <p:cNvSpPr txBox="1"/>
          <p:nvPr/>
        </p:nvSpPr>
        <p:spPr>
          <a:xfrm>
            <a:off x="2793915" y="2262142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B0ABB9-E623-534A-8FD3-063B8C1D7881}"/>
              </a:ext>
            </a:extLst>
          </p:cNvPr>
          <p:cNvCxnSpPr>
            <a:cxnSpLocks/>
          </p:cNvCxnSpPr>
          <p:nvPr/>
        </p:nvCxnSpPr>
        <p:spPr>
          <a:xfrm flipH="1">
            <a:off x="2997999" y="235415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E234AF3-7B10-E644-ACA2-D17488D3CEE7}"/>
              </a:ext>
            </a:extLst>
          </p:cNvPr>
          <p:cNvSpPr txBox="1"/>
          <p:nvPr/>
        </p:nvSpPr>
        <p:spPr>
          <a:xfrm>
            <a:off x="2702544" y="2039892"/>
            <a:ext cx="274114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3DD31AB-109C-7249-A114-DEAD13C013FE}"/>
              </a:ext>
            </a:extLst>
          </p:cNvPr>
          <p:cNvCxnSpPr>
            <a:cxnSpLocks/>
          </p:cNvCxnSpPr>
          <p:nvPr/>
        </p:nvCxnSpPr>
        <p:spPr>
          <a:xfrm flipH="1">
            <a:off x="2997999" y="213190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B4F38CF-AEE6-6540-AE50-BFC3AD27EBE2}"/>
              </a:ext>
            </a:extLst>
          </p:cNvPr>
          <p:cNvSpPr txBox="1"/>
          <p:nvPr/>
        </p:nvSpPr>
        <p:spPr>
          <a:xfrm>
            <a:off x="2793915" y="2481217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4DE2C3A-E878-C148-858C-61BA8F04EF33}"/>
              </a:ext>
            </a:extLst>
          </p:cNvPr>
          <p:cNvCxnSpPr>
            <a:cxnSpLocks/>
          </p:cNvCxnSpPr>
          <p:nvPr/>
        </p:nvCxnSpPr>
        <p:spPr>
          <a:xfrm flipH="1">
            <a:off x="2997999" y="257323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3FD040E3-766D-2E44-ACCB-AE64AF204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16" y="2116954"/>
            <a:ext cx="5588000" cy="2218217"/>
          </a:xfrm>
          <a:prstGeom prst="rect">
            <a:avLst/>
          </a:prstGeom>
        </p:spPr>
      </p:pic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E66C8BEC-F76A-D342-84F4-FBA226D52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62636"/>
              </p:ext>
            </p:extLst>
          </p:nvPr>
        </p:nvGraphicFramePr>
        <p:xfrm>
          <a:off x="6194292" y="1963786"/>
          <a:ext cx="514517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948">
                  <a:extLst>
                    <a:ext uri="{9D8B030D-6E8A-4147-A177-3AD203B41FA5}">
                      <a16:colId xmlns:a16="http://schemas.microsoft.com/office/drawing/2014/main" val="30792130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60922086"/>
                    </a:ext>
                  </a:extLst>
                </a:gridCol>
                <a:gridCol w="1875430">
                  <a:extLst>
                    <a:ext uri="{9D8B030D-6E8A-4147-A177-3AD203B41FA5}">
                      <a16:colId xmlns:a16="http://schemas.microsoft.com/office/drawing/2014/main" val="483685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No. of patients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Median imaging-based progression-free survival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(95% CI)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i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200" i="1" dirty="0">
                        <a:solidFill>
                          <a:schemeClr val="bg1"/>
                        </a:solidFill>
                      </a:endParaRPr>
                    </a:p>
                  </a:txBody>
                  <a:tcPr marL="19440" marR="1944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1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accent1"/>
                          </a:solidFill>
                        </a:rPr>
                        <a:t>Cabazitaxel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9440" marR="1944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129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8.0 (5.7-9.2)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904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Androgen-signaling–targeted inhibitor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126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3.7 (2.8-5.1)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1601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Hazard ratio for imaging-based progression or death, 0.54 (95% CI, 0.40-0.73)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P&lt;0.001</a:t>
                      </a:r>
                    </a:p>
                  </a:txBody>
                  <a:tcPr marL="19440" marR="1944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96283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523D5C19-049E-1D49-A43D-FCB9B98AB1B9}"/>
              </a:ext>
            </a:extLst>
          </p:cNvPr>
          <p:cNvSpPr txBox="1"/>
          <p:nvPr/>
        </p:nvSpPr>
        <p:spPr>
          <a:xfrm>
            <a:off x="2793915" y="4024267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E8F038-5078-3E4F-843F-F7E6FA0F2C1F}"/>
              </a:ext>
            </a:extLst>
          </p:cNvPr>
          <p:cNvSpPr txBox="1"/>
          <p:nvPr/>
        </p:nvSpPr>
        <p:spPr>
          <a:xfrm>
            <a:off x="2793915" y="3805192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4705E3-F5D9-874F-BD8A-294AEED51056}"/>
              </a:ext>
            </a:extLst>
          </p:cNvPr>
          <p:cNvCxnSpPr>
            <a:cxnSpLocks/>
          </p:cNvCxnSpPr>
          <p:nvPr/>
        </p:nvCxnSpPr>
        <p:spPr>
          <a:xfrm flipH="1">
            <a:off x="2997999" y="389720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8ACFD66-752A-6644-B952-FC96A1B237E5}"/>
              </a:ext>
            </a:extLst>
          </p:cNvPr>
          <p:cNvSpPr txBox="1"/>
          <p:nvPr/>
        </p:nvSpPr>
        <p:spPr>
          <a:xfrm>
            <a:off x="2793915" y="3586117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E2F0704-45BB-D744-88E3-9D59D55CBAAD}"/>
              </a:ext>
            </a:extLst>
          </p:cNvPr>
          <p:cNvCxnSpPr>
            <a:cxnSpLocks/>
          </p:cNvCxnSpPr>
          <p:nvPr/>
        </p:nvCxnSpPr>
        <p:spPr>
          <a:xfrm flipH="1">
            <a:off x="2997999" y="367813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BBA72E6-0908-7F48-9387-DA4723676434}"/>
              </a:ext>
            </a:extLst>
          </p:cNvPr>
          <p:cNvSpPr txBox="1"/>
          <p:nvPr/>
        </p:nvSpPr>
        <p:spPr>
          <a:xfrm>
            <a:off x="2793915" y="3363867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0DFB371-ED15-F94C-819C-320A40F71C6E}"/>
              </a:ext>
            </a:extLst>
          </p:cNvPr>
          <p:cNvCxnSpPr>
            <a:cxnSpLocks/>
          </p:cNvCxnSpPr>
          <p:nvPr/>
        </p:nvCxnSpPr>
        <p:spPr>
          <a:xfrm flipH="1">
            <a:off x="2997999" y="34558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7A78A68-2E5D-704B-8AF5-7EFEF92C11FC}"/>
              </a:ext>
            </a:extLst>
          </p:cNvPr>
          <p:cNvSpPr txBox="1"/>
          <p:nvPr/>
        </p:nvSpPr>
        <p:spPr>
          <a:xfrm>
            <a:off x="2793916" y="3144792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7C04DD-2760-904B-8FF1-4A04838D809B}"/>
              </a:ext>
            </a:extLst>
          </p:cNvPr>
          <p:cNvCxnSpPr>
            <a:cxnSpLocks/>
          </p:cNvCxnSpPr>
          <p:nvPr/>
        </p:nvCxnSpPr>
        <p:spPr>
          <a:xfrm flipH="1">
            <a:off x="2997999" y="323680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9D18FDF-472C-1043-B0AD-C0B78E743462}"/>
              </a:ext>
            </a:extLst>
          </p:cNvPr>
          <p:cNvSpPr txBox="1"/>
          <p:nvPr/>
        </p:nvSpPr>
        <p:spPr>
          <a:xfrm>
            <a:off x="2793915" y="2922542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A4F9AFB-3513-9E48-A233-4863A75AD859}"/>
              </a:ext>
            </a:extLst>
          </p:cNvPr>
          <p:cNvCxnSpPr>
            <a:cxnSpLocks/>
          </p:cNvCxnSpPr>
          <p:nvPr/>
        </p:nvCxnSpPr>
        <p:spPr>
          <a:xfrm flipH="1">
            <a:off x="2997999" y="301455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C1EF057-ADDF-E149-B4FF-4BECF669D37D}"/>
              </a:ext>
            </a:extLst>
          </p:cNvPr>
          <p:cNvSpPr txBox="1"/>
          <p:nvPr/>
        </p:nvSpPr>
        <p:spPr>
          <a:xfrm>
            <a:off x="2793915" y="2703467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AC685B1-5C59-564A-BB36-96A505AED483}"/>
              </a:ext>
            </a:extLst>
          </p:cNvPr>
          <p:cNvCxnSpPr>
            <a:cxnSpLocks/>
          </p:cNvCxnSpPr>
          <p:nvPr/>
        </p:nvCxnSpPr>
        <p:spPr>
          <a:xfrm flipH="1">
            <a:off x="2997999" y="27954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D436FFC-9987-DF4B-A9A0-D4806BB4C367}"/>
              </a:ext>
            </a:extLst>
          </p:cNvPr>
          <p:cNvSpPr txBox="1"/>
          <p:nvPr/>
        </p:nvSpPr>
        <p:spPr>
          <a:xfrm>
            <a:off x="3186209" y="3516249"/>
            <a:ext cx="791883" cy="7755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Androgen-</a:t>
            </a:r>
            <a:b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signalling–</a:t>
            </a:r>
            <a:b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targeted</a:t>
            </a:r>
            <a:b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inhibitor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B44AEBB-0918-6348-833F-A91230837849}"/>
              </a:ext>
            </a:extLst>
          </p:cNvPr>
          <p:cNvSpPr txBox="1"/>
          <p:nvPr/>
        </p:nvSpPr>
        <p:spPr>
          <a:xfrm>
            <a:off x="4683961" y="3234823"/>
            <a:ext cx="843501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 err="1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Cabazitaxel</a:t>
            </a:r>
            <a:endParaRPr lang="en-GB" sz="1400" b="1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C9D38F-AD7C-EA41-BA87-C54BF7DD386F}"/>
              </a:ext>
            </a:extLst>
          </p:cNvPr>
          <p:cNvSpPr txBox="1"/>
          <p:nvPr/>
        </p:nvSpPr>
        <p:spPr>
          <a:xfrm>
            <a:off x="2885286" y="4243342"/>
            <a:ext cx="9137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40108E-1980-7A45-8146-D16DAD4E078C}"/>
              </a:ext>
            </a:extLst>
          </p:cNvPr>
          <p:cNvCxnSpPr>
            <a:cxnSpLocks/>
          </p:cNvCxnSpPr>
          <p:nvPr/>
        </p:nvCxnSpPr>
        <p:spPr>
          <a:xfrm flipH="1">
            <a:off x="2997999" y="433535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D647BD-8A4B-2245-A528-BC3867D0A08F}"/>
              </a:ext>
            </a:extLst>
          </p:cNvPr>
          <p:cNvCxnSpPr>
            <a:cxnSpLocks/>
          </p:cNvCxnSpPr>
          <p:nvPr/>
        </p:nvCxnSpPr>
        <p:spPr>
          <a:xfrm flipH="1">
            <a:off x="3067127" y="4335355"/>
            <a:ext cx="564569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54F1D1-65E8-B940-B3B1-6D47EF0141C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33999" y="437148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1452553-F999-C64D-899F-68BB7D260A4A}"/>
              </a:ext>
            </a:extLst>
          </p:cNvPr>
          <p:cNvSpPr txBox="1"/>
          <p:nvPr/>
        </p:nvSpPr>
        <p:spPr>
          <a:xfrm>
            <a:off x="3028285" y="4424317"/>
            <a:ext cx="9137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A2B199-BD81-D04E-AC56-A8A403D5DE6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47621" y="437148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98F67FE-745B-CE43-9F9E-8E6021B8A007}"/>
              </a:ext>
            </a:extLst>
          </p:cNvPr>
          <p:cNvSpPr txBox="1"/>
          <p:nvPr/>
        </p:nvSpPr>
        <p:spPr>
          <a:xfrm>
            <a:off x="4037935" y="4424317"/>
            <a:ext cx="9137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053BE5-5DC8-6B46-8A1C-D2A8EC1087FC}"/>
              </a:ext>
            </a:extLst>
          </p:cNvPr>
          <p:cNvSpPr txBox="1"/>
          <p:nvPr/>
        </p:nvSpPr>
        <p:spPr>
          <a:xfrm>
            <a:off x="1364131" y="4822393"/>
            <a:ext cx="1355884" cy="664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>
              <a:lnSpc>
                <a:spcPct val="90000"/>
              </a:lnSpc>
            </a:pPr>
            <a:r>
              <a:rPr lang="en-GB" sz="1200" b="1" dirty="0" err="1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Cabazitaxel</a:t>
            </a:r>
            <a:endParaRPr lang="en-GB" sz="1200" b="1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GB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Androgen-signalling–</a:t>
            </a:r>
            <a:br>
              <a:rPr lang="en-GB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targeted inhibitor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D7C709-5286-9642-8BCA-6E9D59B4EC5E}"/>
              </a:ext>
            </a:extLst>
          </p:cNvPr>
          <p:cNvSpPr txBox="1"/>
          <p:nvPr/>
        </p:nvSpPr>
        <p:spPr>
          <a:xfrm>
            <a:off x="2918050" y="4992642"/>
            <a:ext cx="23564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129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126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8D054B-E2CD-7347-99E0-4294A97DA309}"/>
              </a:ext>
            </a:extLst>
          </p:cNvPr>
          <p:cNvCxnSpPr>
            <a:cxnSpLocks/>
          </p:cNvCxnSpPr>
          <p:nvPr/>
        </p:nvCxnSpPr>
        <p:spPr>
          <a:xfrm flipH="1">
            <a:off x="2997999" y="411628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B5BC50A-A29D-2640-9C99-C62D1A3244D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42796" y="437148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BB4DB5C-91DE-1845-BA8B-0DE268B8B7DA}"/>
              </a:ext>
            </a:extLst>
          </p:cNvPr>
          <p:cNvSpPr txBox="1"/>
          <p:nvPr/>
        </p:nvSpPr>
        <p:spPr>
          <a:xfrm>
            <a:off x="3533110" y="4424317"/>
            <a:ext cx="9137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7A30648-21B2-3E46-8656-F661437948D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55621" y="437148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D6CEBDF-40CD-1C46-A1CA-CDFA63C6536E}"/>
              </a:ext>
            </a:extLst>
          </p:cNvPr>
          <p:cNvSpPr txBox="1"/>
          <p:nvPr/>
        </p:nvSpPr>
        <p:spPr>
          <a:xfrm>
            <a:off x="4545935" y="4424317"/>
            <a:ext cx="9137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862C23A-AA91-904F-A952-5A188402BB3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60446" y="437148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091998F-1F6A-6C45-9DC3-B14500DD41CD}"/>
              </a:ext>
            </a:extLst>
          </p:cNvPr>
          <p:cNvSpPr txBox="1"/>
          <p:nvPr/>
        </p:nvSpPr>
        <p:spPr>
          <a:xfrm>
            <a:off x="3500249" y="4992642"/>
            <a:ext cx="157094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91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31AE51-EFCE-EE4B-83D5-B5F32AB7493D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66921" y="437148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0ACEA31-2FA4-D748-A624-4B1C3E7C0111}"/>
              </a:ext>
            </a:extLst>
          </p:cNvPr>
          <p:cNvSpPr txBox="1"/>
          <p:nvPr/>
        </p:nvSpPr>
        <p:spPr>
          <a:xfrm>
            <a:off x="6011550" y="4424317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324B29C-07D0-7F40-8191-4F80653B4F3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82921" y="437148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B2548B4-756B-EB41-BCF4-AA04B6C76F85}"/>
              </a:ext>
            </a:extLst>
          </p:cNvPr>
          <p:cNvSpPr txBox="1"/>
          <p:nvPr/>
        </p:nvSpPr>
        <p:spPr>
          <a:xfrm>
            <a:off x="7027550" y="4424317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97556FA-809D-AD40-8385-5F3CDAD077F1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95746" y="437148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8D8216E-5AC1-ED40-9808-F4A3D3111445}"/>
              </a:ext>
            </a:extLst>
          </p:cNvPr>
          <p:cNvSpPr txBox="1"/>
          <p:nvPr/>
        </p:nvSpPr>
        <p:spPr>
          <a:xfrm>
            <a:off x="8040375" y="4424317"/>
            <a:ext cx="182742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62E08AA-B1A2-BE42-9CD5-164371668215}"/>
              </a:ext>
            </a:extLst>
          </p:cNvPr>
          <p:cNvSpPr txBox="1"/>
          <p:nvPr/>
        </p:nvSpPr>
        <p:spPr>
          <a:xfrm>
            <a:off x="4012313" y="4992642"/>
            <a:ext cx="157094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8EC8205-E795-F948-99A7-5385C67201A2}"/>
              </a:ext>
            </a:extLst>
          </p:cNvPr>
          <p:cNvSpPr txBox="1"/>
          <p:nvPr/>
        </p:nvSpPr>
        <p:spPr>
          <a:xfrm>
            <a:off x="4506089" y="4992642"/>
            <a:ext cx="157094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41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94484FF-368C-A248-9182-0D6EE88AD2EA}"/>
              </a:ext>
            </a:extLst>
          </p:cNvPr>
          <p:cNvSpPr txBox="1"/>
          <p:nvPr/>
        </p:nvSpPr>
        <p:spPr>
          <a:xfrm>
            <a:off x="5036441" y="4992642"/>
            <a:ext cx="157094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0E70F59-FE53-464A-8727-2098B86334D3}"/>
              </a:ext>
            </a:extLst>
          </p:cNvPr>
          <p:cNvSpPr txBox="1"/>
          <p:nvPr/>
        </p:nvSpPr>
        <p:spPr>
          <a:xfrm>
            <a:off x="6054122" y="4992642"/>
            <a:ext cx="7854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4F204F4-4CEE-D643-9B6F-85A392688590}"/>
              </a:ext>
            </a:extLst>
          </p:cNvPr>
          <p:cNvSpPr txBox="1"/>
          <p:nvPr/>
        </p:nvSpPr>
        <p:spPr>
          <a:xfrm>
            <a:off x="7078250" y="4992642"/>
            <a:ext cx="7854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2EF7219-1EDE-9544-897C-067A1457514B}"/>
              </a:ext>
            </a:extLst>
          </p:cNvPr>
          <p:cNvSpPr txBox="1"/>
          <p:nvPr/>
        </p:nvSpPr>
        <p:spPr>
          <a:xfrm>
            <a:off x="8084090" y="4992642"/>
            <a:ext cx="7854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D6CEBDF-40CD-1C46-A1CA-CDFA63C6536E}"/>
              </a:ext>
            </a:extLst>
          </p:cNvPr>
          <p:cNvSpPr txBox="1"/>
          <p:nvPr/>
        </p:nvSpPr>
        <p:spPr>
          <a:xfrm>
            <a:off x="4998725" y="4424317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8889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460CE8-C211-4749-A829-A75372C3275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4670768"/>
            <a:ext cx="10963200" cy="142871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Chemotherapy with </a:t>
            </a:r>
            <a:r>
              <a:rPr lang="en-GB" dirty="0" err="1"/>
              <a:t>cabazitaxel</a:t>
            </a: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</a:rPr>
              <a:t>was s</a:t>
            </a:r>
            <a:r>
              <a:rPr lang="en-GB" dirty="0"/>
              <a:t>uperior to the alternate NHA:</a:t>
            </a:r>
          </a:p>
          <a:p>
            <a:pPr lvl="1"/>
            <a:r>
              <a:rPr lang="en-GB" dirty="0"/>
              <a:t>Improved OS, PFS, PSA response, tumour response, pain response, time to SSE </a:t>
            </a:r>
          </a:p>
          <a:p>
            <a:pPr>
              <a:spcBef>
                <a:spcPts val="600"/>
              </a:spcBef>
            </a:pPr>
            <a:r>
              <a:rPr lang="en-GB" dirty="0"/>
              <a:t>No new safety signals were observed</a:t>
            </a:r>
          </a:p>
          <a:p>
            <a:pPr>
              <a:spcBef>
                <a:spcPts val="600"/>
              </a:spcBef>
            </a:pPr>
            <a:r>
              <a:rPr lang="en-GB" dirty="0"/>
              <a:t>Improved QOL favouring </a:t>
            </a:r>
            <a:r>
              <a:rPr lang="en-GB" dirty="0" err="1"/>
              <a:t>cabazitaxel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GB" dirty="0" err="1"/>
              <a:t>Cabazitaxel</a:t>
            </a:r>
            <a:r>
              <a:rPr lang="en-GB" dirty="0"/>
              <a:t> should be offered prior to 2</a:t>
            </a:r>
            <a:r>
              <a:rPr lang="en-GB" baseline="30000" dirty="0"/>
              <a:t>nd</a:t>
            </a:r>
            <a:r>
              <a:rPr lang="en-GB" dirty="0"/>
              <a:t> NHA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ADC28C-2CE2-EC4B-87A3-1D2B229C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 study: secondary Endpoints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C3922-DB2F-154D-B980-9949D3AEE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2A3D53-9E8C-4B52-B905-9AB47CA9836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6518622-5833-2342-95BF-F0F7BF4F6C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9181"/>
            <a:ext cx="1044926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solidFill>
                  <a:schemeClr val="tx2"/>
                </a:solidFill>
              </a:rPr>
              <a:t>CI, confidence interval; NHA, novel hormonal agents; OS, overall survival; PFS, progression-free survival; PSA, prostate-specific antigen, SSE, symptomatic skeletal event; QOL, quality of life</a:t>
            </a:r>
          </a:p>
          <a:p>
            <a:pPr>
              <a:spcBef>
                <a:spcPts val="0"/>
              </a:spcBef>
            </a:pPr>
            <a:r>
              <a:rPr lang="en-US" dirty="0"/>
              <a:t>1. de Wit, R et al. N </a:t>
            </a:r>
            <a:r>
              <a:rPr lang="en-US" dirty="0" err="1"/>
              <a:t>Engl</a:t>
            </a:r>
            <a:r>
              <a:rPr lang="en-US" dirty="0"/>
              <a:t> J Med. 2019;381:2506-18; 2. </a:t>
            </a:r>
            <a:r>
              <a:rPr lang="en-US" dirty="0" err="1"/>
              <a:t>Fizazi</a:t>
            </a:r>
            <a:r>
              <a:rPr lang="en-US" dirty="0"/>
              <a:t> K, et al. Lancet Oncol. 2020:21:1513-25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399F6C4-A703-2A4E-A2D9-E6842E844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428993"/>
              </p:ext>
            </p:extLst>
          </p:nvPr>
        </p:nvGraphicFramePr>
        <p:xfrm>
          <a:off x="3274702" y="1590771"/>
          <a:ext cx="2810107" cy="135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253">
                  <a:extLst>
                    <a:ext uri="{9D8B030D-6E8A-4147-A177-3AD203B41FA5}">
                      <a16:colId xmlns:a16="http://schemas.microsoft.com/office/drawing/2014/main" val="3079213088"/>
                    </a:ext>
                  </a:extLst>
                </a:gridCol>
                <a:gridCol w="431181">
                  <a:extLst>
                    <a:ext uri="{9D8B030D-6E8A-4147-A177-3AD203B41FA5}">
                      <a16:colId xmlns:a16="http://schemas.microsoft.com/office/drawing/2014/main" val="1260922086"/>
                    </a:ext>
                  </a:extLst>
                </a:gridCol>
                <a:gridCol w="1278673">
                  <a:extLst>
                    <a:ext uri="{9D8B030D-6E8A-4147-A177-3AD203B41FA5}">
                      <a16:colId xmlns:a16="http://schemas.microsoft.com/office/drawing/2014/main" val="483685119"/>
                    </a:ext>
                  </a:extLst>
                </a:gridCol>
              </a:tblGrid>
              <a:tr h="38986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No. of patients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Median overall survival</a:t>
                      </a:r>
                      <a:br>
                        <a:rPr lang="en-US" sz="9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(95% CI)</a:t>
                      </a:r>
                      <a:br>
                        <a:rPr lang="en-US" sz="9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i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900" i="1" dirty="0">
                        <a:solidFill>
                          <a:schemeClr val="bg1"/>
                        </a:solidFill>
                      </a:endParaRPr>
                    </a:p>
                  </a:txBody>
                  <a:tcPr marL="19440" marR="1944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1090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900" b="1" dirty="0" err="1">
                          <a:solidFill>
                            <a:schemeClr val="accent1"/>
                          </a:solidFill>
                        </a:rPr>
                        <a:t>Cabazitaxel</a:t>
                      </a:r>
                      <a:endParaRPr lang="en-US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9440" marR="1944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129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13.6 (11.5-17.5)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904252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Androgen-signaling–</a:t>
                      </a:r>
                      <a:br>
                        <a:rPr lang="en-US" sz="9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targeted inhibitor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126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11.0 (9.2-12.9)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16016"/>
                  </a:ext>
                </a:extLst>
              </a:tr>
              <a:tr h="283535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Hazard ratio for death, 0.64 (95% CI, 0.46-0.89)</a:t>
                      </a:r>
                      <a:br>
                        <a:rPr lang="en-US" sz="900" dirty="0"/>
                      </a:br>
                      <a:r>
                        <a:rPr lang="en-US" sz="900" dirty="0"/>
                        <a:t>P=0.008</a:t>
                      </a:r>
                    </a:p>
                  </a:txBody>
                  <a:tcPr marL="19440" marR="1944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96283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48A129E9-E8B4-D946-BCBA-5755AB4A710C}"/>
              </a:ext>
            </a:extLst>
          </p:cNvPr>
          <p:cNvSpPr txBox="1"/>
          <p:nvPr/>
        </p:nvSpPr>
        <p:spPr>
          <a:xfrm>
            <a:off x="515988" y="3865297"/>
            <a:ext cx="112691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>
              <a:lnSpc>
                <a:spcPct val="90000"/>
              </a:lnSpc>
            </a:pPr>
            <a:r>
              <a:rPr lang="en-GB" sz="1000" b="1" dirty="0" err="1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Cabazitaxel</a:t>
            </a:r>
            <a:endParaRPr lang="en-GB" sz="1000" b="1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Androgen-signalling–</a:t>
            </a:r>
            <a:b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targeted inhibitor</a:t>
            </a:r>
          </a:p>
        </p:txBody>
      </p:sp>
      <p:sp>
        <p:nvSpPr>
          <p:cNvPr id="107" name="Text Placeholder 72">
            <a:extLst>
              <a:ext uri="{FF2B5EF4-FFF2-40B4-BE49-F238E27FC236}">
                <a16:creationId xmlns:a16="http://schemas.microsoft.com/office/drawing/2014/main" id="{4476B10C-0CB1-5A46-ACA8-CD24FD498083}"/>
              </a:ext>
            </a:extLst>
          </p:cNvPr>
          <p:cNvSpPr txBox="1">
            <a:spLocks/>
          </p:cNvSpPr>
          <p:nvPr/>
        </p:nvSpPr>
        <p:spPr>
          <a:xfrm>
            <a:off x="609600" y="1110716"/>
            <a:ext cx="2665102" cy="702470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100" dirty="0">
                <a:solidFill>
                  <a:schemeClr val="accent1"/>
                </a:solidFill>
              </a:rPr>
              <a:t>OVERALL SURVIVAL</a:t>
            </a:r>
          </a:p>
        </p:txBody>
      </p:sp>
      <p:sp>
        <p:nvSpPr>
          <p:cNvPr id="108" name="Text Placeholder 72">
            <a:extLst>
              <a:ext uri="{FF2B5EF4-FFF2-40B4-BE49-F238E27FC236}">
                <a16:creationId xmlns:a16="http://schemas.microsoft.com/office/drawing/2014/main" id="{4AE81494-C931-1C4F-9677-8AB6C41EE571}"/>
              </a:ext>
            </a:extLst>
          </p:cNvPr>
          <p:cNvSpPr txBox="1">
            <a:spLocks/>
          </p:cNvSpPr>
          <p:nvPr/>
        </p:nvSpPr>
        <p:spPr>
          <a:xfrm>
            <a:off x="6363628" y="1110716"/>
            <a:ext cx="4485997" cy="702470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100" dirty="0">
                <a:solidFill>
                  <a:schemeClr val="accent1"/>
                </a:solidFill>
              </a:rPr>
              <a:t>PROGRESSION-FREE SURVIVAL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28DAD4C-8C19-FE42-B388-A7E2FF2CE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41" y="1905763"/>
            <a:ext cx="3060700" cy="15113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F28E172-0C6D-D346-9D5E-0169FAFF35E0}"/>
              </a:ext>
            </a:extLst>
          </p:cNvPr>
          <p:cNvSpPr txBox="1"/>
          <p:nvPr/>
        </p:nvSpPr>
        <p:spPr>
          <a:xfrm rot="16200000">
            <a:off x="6065540" y="2544936"/>
            <a:ext cx="175605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Percentage of patients with</a:t>
            </a:r>
            <a:b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progression-free survival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7F47571-4701-6B44-8C76-1B85098560D9}"/>
              </a:ext>
            </a:extLst>
          </p:cNvPr>
          <p:cNvSpPr txBox="1"/>
          <p:nvPr/>
        </p:nvSpPr>
        <p:spPr>
          <a:xfrm>
            <a:off x="7320939" y="343587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A256ADB-D7E1-7442-B763-C543D86B70FF}"/>
              </a:ext>
            </a:extLst>
          </p:cNvPr>
          <p:cNvSpPr txBox="1"/>
          <p:nvPr/>
        </p:nvSpPr>
        <p:spPr>
          <a:xfrm>
            <a:off x="7189493" y="1848371"/>
            <a:ext cx="1971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501F92B-16FC-EC45-B0A4-161193F11096}"/>
              </a:ext>
            </a:extLst>
          </p:cNvPr>
          <p:cNvCxnSpPr>
            <a:cxnSpLocks/>
          </p:cNvCxnSpPr>
          <p:nvPr/>
        </p:nvCxnSpPr>
        <p:spPr>
          <a:xfrm flipH="1">
            <a:off x="7408004" y="191618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63C6E737-EC57-814D-90EB-E4A48AD1D00A}"/>
              </a:ext>
            </a:extLst>
          </p:cNvPr>
          <p:cNvSpPr txBox="1"/>
          <p:nvPr/>
        </p:nvSpPr>
        <p:spPr>
          <a:xfrm>
            <a:off x="7255216" y="2003946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898173C-5CC6-EC40-90A5-ED334CA56568}"/>
              </a:ext>
            </a:extLst>
          </p:cNvPr>
          <p:cNvCxnSpPr>
            <a:cxnSpLocks/>
          </p:cNvCxnSpPr>
          <p:nvPr/>
        </p:nvCxnSpPr>
        <p:spPr>
          <a:xfrm flipH="1">
            <a:off x="7408004" y="207176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647FF65-7549-4B46-9024-361F598E2EBE}"/>
              </a:ext>
            </a:extLst>
          </p:cNvPr>
          <p:cNvCxnSpPr>
            <a:cxnSpLocks/>
          </p:cNvCxnSpPr>
          <p:nvPr/>
        </p:nvCxnSpPr>
        <p:spPr>
          <a:xfrm>
            <a:off x="7480004" y="1913749"/>
            <a:ext cx="0" cy="158537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5A00537-782E-7C41-9723-EDC3E02B6205}"/>
              </a:ext>
            </a:extLst>
          </p:cNvPr>
          <p:cNvSpPr txBox="1"/>
          <p:nvPr/>
        </p:nvSpPr>
        <p:spPr>
          <a:xfrm>
            <a:off x="7382216" y="4013721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C2D2D61-71E3-624B-A793-E7652F63A5F4}"/>
              </a:ext>
            </a:extLst>
          </p:cNvPr>
          <p:cNvSpPr txBox="1"/>
          <p:nvPr/>
        </p:nvSpPr>
        <p:spPr>
          <a:xfrm>
            <a:off x="6203110" y="3865297"/>
            <a:ext cx="112691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>
              <a:lnSpc>
                <a:spcPct val="90000"/>
              </a:lnSpc>
            </a:pPr>
            <a:r>
              <a:rPr lang="en-GB" sz="1000" b="1" dirty="0" err="1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Cabazitaxel</a:t>
            </a:r>
            <a:endParaRPr lang="en-GB" sz="1000" b="1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Androgen-signalling–</a:t>
            </a:r>
            <a:b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targeted inhibitor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E4FEC7A-0D66-FD4D-88D2-4326FB347DCD}"/>
              </a:ext>
            </a:extLst>
          </p:cNvPr>
          <p:cNvSpPr txBox="1"/>
          <p:nvPr/>
        </p:nvSpPr>
        <p:spPr>
          <a:xfrm>
            <a:off x="7761153" y="4013721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4106E05-4B70-FD4D-BD63-D4275C668703}"/>
              </a:ext>
            </a:extLst>
          </p:cNvPr>
          <p:cNvSpPr txBox="1"/>
          <p:nvPr/>
        </p:nvSpPr>
        <p:spPr>
          <a:xfrm>
            <a:off x="8107228" y="4013721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0DE0FBB-5065-4241-81A0-CBD6491B4E3D}"/>
              </a:ext>
            </a:extLst>
          </p:cNvPr>
          <p:cNvSpPr txBox="1"/>
          <p:nvPr/>
        </p:nvSpPr>
        <p:spPr>
          <a:xfrm>
            <a:off x="8437428" y="4013721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722D02F-D148-4D4A-8A37-0410538B387E}"/>
              </a:ext>
            </a:extLst>
          </p:cNvPr>
          <p:cNvSpPr txBox="1"/>
          <p:nvPr/>
        </p:nvSpPr>
        <p:spPr>
          <a:xfrm>
            <a:off x="8813189" y="4013721"/>
            <a:ext cx="65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EAFE091-B9FE-0E4A-AC7F-9CCF8FE7300A}"/>
              </a:ext>
            </a:extLst>
          </p:cNvPr>
          <p:cNvSpPr txBox="1"/>
          <p:nvPr/>
        </p:nvSpPr>
        <p:spPr>
          <a:xfrm>
            <a:off x="9495814" y="4013721"/>
            <a:ext cx="65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D2DDB95-1B7B-FC44-995A-BD2440BB1BDF}"/>
              </a:ext>
            </a:extLst>
          </p:cNvPr>
          <p:cNvSpPr txBox="1"/>
          <p:nvPr/>
        </p:nvSpPr>
        <p:spPr>
          <a:xfrm>
            <a:off x="10175264" y="4013721"/>
            <a:ext cx="65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405616E-DA70-BC4B-B50D-44A7EB6974BA}"/>
              </a:ext>
            </a:extLst>
          </p:cNvPr>
          <p:cNvSpPr txBox="1"/>
          <p:nvPr/>
        </p:nvSpPr>
        <p:spPr>
          <a:xfrm>
            <a:off x="7255216" y="2162696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FAE9156-7067-9A43-9522-8F017295C5E4}"/>
              </a:ext>
            </a:extLst>
          </p:cNvPr>
          <p:cNvCxnSpPr>
            <a:cxnSpLocks/>
          </p:cNvCxnSpPr>
          <p:nvPr/>
        </p:nvCxnSpPr>
        <p:spPr>
          <a:xfrm flipH="1">
            <a:off x="7408004" y="223051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93BBDB8B-3146-B34C-9B26-0CC375B43115}"/>
              </a:ext>
            </a:extLst>
          </p:cNvPr>
          <p:cNvSpPr txBox="1"/>
          <p:nvPr/>
        </p:nvSpPr>
        <p:spPr>
          <a:xfrm>
            <a:off x="7255216" y="232462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5636344-C67B-624B-B80D-E416E97761B9}"/>
              </a:ext>
            </a:extLst>
          </p:cNvPr>
          <p:cNvCxnSpPr>
            <a:cxnSpLocks/>
          </p:cNvCxnSpPr>
          <p:nvPr/>
        </p:nvCxnSpPr>
        <p:spPr>
          <a:xfrm flipH="1">
            <a:off x="7408004" y="2392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F3DE908C-0DCC-3D46-A350-57AEBD7945BF}"/>
              </a:ext>
            </a:extLst>
          </p:cNvPr>
          <p:cNvSpPr txBox="1"/>
          <p:nvPr/>
        </p:nvSpPr>
        <p:spPr>
          <a:xfrm>
            <a:off x="7255216" y="248337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E572127-79E4-6D43-9ADC-72E1538C34F4}"/>
              </a:ext>
            </a:extLst>
          </p:cNvPr>
          <p:cNvSpPr txBox="1"/>
          <p:nvPr/>
        </p:nvSpPr>
        <p:spPr>
          <a:xfrm>
            <a:off x="7255216" y="264212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8193B10-2A24-E74C-8BB7-AFA6C3007794}"/>
              </a:ext>
            </a:extLst>
          </p:cNvPr>
          <p:cNvSpPr txBox="1"/>
          <p:nvPr/>
        </p:nvSpPr>
        <p:spPr>
          <a:xfrm>
            <a:off x="7255216" y="2797696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1E315AD-CA4B-0F45-99D7-9234FD77A915}"/>
              </a:ext>
            </a:extLst>
          </p:cNvPr>
          <p:cNvSpPr txBox="1"/>
          <p:nvPr/>
        </p:nvSpPr>
        <p:spPr>
          <a:xfrm>
            <a:off x="7255216" y="295962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B688B16-C0A4-BA4F-B9B3-F4263DAEF481}"/>
              </a:ext>
            </a:extLst>
          </p:cNvPr>
          <p:cNvSpPr txBox="1"/>
          <p:nvPr/>
        </p:nvSpPr>
        <p:spPr>
          <a:xfrm>
            <a:off x="7255216" y="3115196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C90AAA9-E950-0C46-A72C-68C63AD12305}"/>
              </a:ext>
            </a:extLst>
          </p:cNvPr>
          <p:cNvSpPr txBox="1"/>
          <p:nvPr/>
        </p:nvSpPr>
        <p:spPr>
          <a:xfrm>
            <a:off x="7255216" y="327712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7CE0C15C-7CA4-334A-9DBD-2CEA54247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00" y="1916421"/>
            <a:ext cx="2700203" cy="15868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E5DFA3-D70D-CD40-98FC-6F5EA4303290}"/>
              </a:ext>
            </a:extLst>
          </p:cNvPr>
          <p:cNvSpPr txBox="1"/>
          <p:nvPr/>
        </p:nvSpPr>
        <p:spPr>
          <a:xfrm>
            <a:off x="3071277" y="3736063"/>
            <a:ext cx="497123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3F6601-2B03-3C41-B74C-B717975F6D17}"/>
              </a:ext>
            </a:extLst>
          </p:cNvPr>
          <p:cNvSpPr txBox="1"/>
          <p:nvPr/>
        </p:nvSpPr>
        <p:spPr>
          <a:xfrm rot="16200000">
            <a:off x="541123" y="2544936"/>
            <a:ext cx="143064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Percentage of patients</a:t>
            </a:r>
            <a:b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who were alive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95A643-1FD5-5845-98AA-7FED6C73B2FA}"/>
              </a:ext>
            </a:extLst>
          </p:cNvPr>
          <p:cNvSpPr txBox="1"/>
          <p:nvPr/>
        </p:nvSpPr>
        <p:spPr>
          <a:xfrm>
            <a:off x="1633817" y="343587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028B99-7B1C-634B-9576-3A7492D29AF2}"/>
              </a:ext>
            </a:extLst>
          </p:cNvPr>
          <p:cNvCxnSpPr>
            <a:cxnSpLocks/>
          </p:cNvCxnSpPr>
          <p:nvPr/>
        </p:nvCxnSpPr>
        <p:spPr>
          <a:xfrm flipH="1">
            <a:off x="1720882" y="349930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D232B30-1C50-444D-8A61-79F2AB9E8B81}"/>
              </a:ext>
            </a:extLst>
          </p:cNvPr>
          <p:cNvSpPr txBox="1"/>
          <p:nvPr/>
        </p:nvSpPr>
        <p:spPr>
          <a:xfrm>
            <a:off x="1502371" y="1848371"/>
            <a:ext cx="1971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BB26AF3-11E3-EE42-9E0A-63FCD76C0EED}"/>
              </a:ext>
            </a:extLst>
          </p:cNvPr>
          <p:cNvCxnSpPr>
            <a:cxnSpLocks/>
          </p:cNvCxnSpPr>
          <p:nvPr/>
        </p:nvCxnSpPr>
        <p:spPr>
          <a:xfrm flipH="1">
            <a:off x="1720882" y="191618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7F299B-2E07-184A-ADDC-5409162CE052}"/>
              </a:ext>
            </a:extLst>
          </p:cNvPr>
          <p:cNvCxnSpPr>
            <a:cxnSpLocks/>
          </p:cNvCxnSpPr>
          <p:nvPr/>
        </p:nvCxnSpPr>
        <p:spPr>
          <a:xfrm flipH="1">
            <a:off x="1790010" y="3499309"/>
            <a:ext cx="305697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3DB54BA-2972-C840-A834-34D487DF7F19}"/>
              </a:ext>
            </a:extLst>
          </p:cNvPr>
          <p:cNvSpPr txBox="1"/>
          <p:nvPr/>
        </p:nvSpPr>
        <p:spPr>
          <a:xfrm>
            <a:off x="1568094" y="2003946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789854-FD92-A845-9C62-CAD654C03025}"/>
              </a:ext>
            </a:extLst>
          </p:cNvPr>
          <p:cNvCxnSpPr>
            <a:cxnSpLocks/>
          </p:cNvCxnSpPr>
          <p:nvPr/>
        </p:nvCxnSpPr>
        <p:spPr>
          <a:xfrm flipH="1">
            <a:off x="1720882" y="207176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20CE02-1BD0-EF46-9FBD-116144923C4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56882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FEA824F-F0B9-8E4B-B5DD-5D49F8637946}"/>
              </a:ext>
            </a:extLst>
          </p:cNvPr>
          <p:cNvSpPr txBox="1"/>
          <p:nvPr/>
        </p:nvSpPr>
        <p:spPr>
          <a:xfrm>
            <a:off x="1763992" y="358827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C9328-DFF6-5448-AEE6-43B84E4D7AF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4254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FCE07A5-EA6C-EF45-9533-18BABE601D48}"/>
              </a:ext>
            </a:extLst>
          </p:cNvPr>
          <p:cNvSpPr txBox="1"/>
          <p:nvPr/>
        </p:nvSpPr>
        <p:spPr>
          <a:xfrm>
            <a:off x="2297392" y="358827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7C7AAC-F62D-114F-9C17-845EA070A4FF}"/>
              </a:ext>
            </a:extLst>
          </p:cNvPr>
          <p:cNvCxnSpPr>
            <a:cxnSpLocks/>
          </p:cNvCxnSpPr>
          <p:nvPr/>
        </p:nvCxnSpPr>
        <p:spPr>
          <a:xfrm>
            <a:off x="1792882" y="1913749"/>
            <a:ext cx="0" cy="158537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0CB69E5-4731-3B4C-82C8-A9316EFDE2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40554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821D223-A07D-AD4B-B6CD-AE5331504F39}"/>
              </a:ext>
            </a:extLst>
          </p:cNvPr>
          <p:cNvSpPr txBox="1"/>
          <p:nvPr/>
        </p:nvSpPr>
        <p:spPr>
          <a:xfrm>
            <a:off x="4410831" y="358827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A6C03EC-D48D-B643-817E-EF5F61408D2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03979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47F339C-1D41-BC4C-BF9D-2C2F95158304}"/>
              </a:ext>
            </a:extLst>
          </p:cNvPr>
          <p:cNvSpPr txBox="1"/>
          <p:nvPr/>
        </p:nvSpPr>
        <p:spPr>
          <a:xfrm>
            <a:off x="3874256" y="358827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E3BBCB3-655E-3749-9787-4E61058F2C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67404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4EA4601-D3A5-9F41-94B3-1E6CC7D80E90}"/>
              </a:ext>
            </a:extLst>
          </p:cNvPr>
          <p:cNvSpPr txBox="1"/>
          <p:nvPr/>
        </p:nvSpPr>
        <p:spPr>
          <a:xfrm>
            <a:off x="3337681" y="358827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DCBB120-38CE-F64A-8B77-D5DDF1679B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30829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75A2D25-3643-5B46-BD92-B5AFC0FC1E61}"/>
              </a:ext>
            </a:extLst>
          </p:cNvPr>
          <p:cNvSpPr txBox="1"/>
          <p:nvPr/>
        </p:nvSpPr>
        <p:spPr>
          <a:xfrm>
            <a:off x="2801106" y="358827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0139088-76A8-D641-ACD5-E00EB0A80035}"/>
              </a:ext>
            </a:extLst>
          </p:cNvPr>
          <p:cNvSpPr txBox="1"/>
          <p:nvPr/>
        </p:nvSpPr>
        <p:spPr>
          <a:xfrm>
            <a:off x="1695094" y="4013721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126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062F11-86FA-4F42-8E1E-FE1373B1942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64129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0578DBA-A3D5-344A-AD64-4FA947D0BFEE}"/>
              </a:ext>
            </a:extLst>
          </p:cNvPr>
          <p:cNvSpPr txBox="1"/>
          <p:nvPr/>
        </p:nvSpPr>
        <p:spPr>
          <a:xfrm>
            <a:off x="2567267" y="358827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C3964C0-CD5D-9942-A8C3-B0A36733AD0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24379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D46B4D3-1B8D-944C-B2F9-7E4EC09C5A26}"/>
              </a:ext>
            </a:extLst>
          </p:cNvPr>
          <p:cNvSpPr txBox="1"/>
          <p:nvPr/>
        </p:nvSpPr>
        <p:spPr>
          <a:xfrm>
            <a:off x="2027517" y="358827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7941C64-99D8-2947-9FE6-99FF9B89EBD7}"/>
              </a:ext>
            </a:extLst>
          </p:cNvPr>
          <p:cNvSpPr txBox="1"/>
          <p:nvPr/>
        </p:nvSpPr>
        <p:spPr>
          <a:xfrm>
            <a:off x="1961794" y="4013721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253776D-5859-5449-80CC-D759ED78776E}"/>
              </a:ext>
            </a:extLst>
          </p:cNvPr>
          <p:cNvSpPr txBox="1"/>
          <p:nvPr/>
        </p:nvSpPr>
        <p:spPr>
          <a:xfrm>
            <a:off x="2270881" y="4013721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AC1980F-7BFD-DE4B-8528-0697B1D035F0}"/>
              </a:ext>
            </a:extLst>
          </p:cNvPr>
          <p:cNvSpPr txBox="1"/>
          <p:nvPr/>
        </p:nvSpPr>
        <p:spPr>
          <a:xfrm>
            <a:off x="2531231" y="4013721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77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8280E49-4EA7-2A40-914C-C0F5A317460A}"/>
              </a:ext>
            </a:extLst>
          </p:cNvPr>
          <p:cNvSpPr txBox="1"/>
          <p:nvPr/>
        </p:nvSpPr>
        <p:spPr>
          <a:xfrm>
            <a:off x="2801106" y="4013721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FBA1923-0672-1C44-8153-6E0D1B2DC4F0}"/>
              </a:ext>
            </a:extLst>
          </p:cNvPr>
          <p:cNvSpPr txBox="1"/>
          <p:nvPr/>
        </p:nvSpPr>
        <p:spPr>
          <a:xfrm>
            <a:off x="3337681" y="4013721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DC7F4C0-6E0F-8F4C-97E8-4D1231C8F692}"/>
              </a:ext>
            </a:extLst>
          </p:cNvPr>
          <p:cNvSpPr txBox="1"/>
          <p:nvPr/>
        </p:nvSpPr>
        <p:spPr>
          <a:xfrm>
            <a:off x="3907117" y="4013721"/>
            <a:ext cx="65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1FA0855-E5BE-6F47-81C0-2CC5CFD90B9B}"/>
              </a:ext>
            </a:extLst>
          </p:cNvPr>
          <p:cNvSpPr txBox="1"/>
          <p:nvPr/>
        </p:nvSpPr>
        <p:spPr>
          <a:xfrm>
            <a:off x="4443692" y="4013721"/>
            <a:ext cx="65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2F823F6-CEF6-C842-B6C4-7C16453EC0F6}"/>
              </a:ext>
            </a:extLst>
          </p:cNvPr>
          <p:cNvSpPr txBox="1"/>
          <p:nvPr/>
        </p:nvSpPr>
        <p:spPr>
          <a:xfrm>
            <a:off x="1568094" y="2162696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88BAD03-0392-1949-9966-5A01A3F0DCD7}"/>
              </a:ext>
            </a:extLst>
          </p:cNvPr>
          <p:cNvCxnSpPr>
            <a:cxnSpLocks/>
          </p:cNvCxnSpPr>
          <p:nvPr/>
        </p:nvCxnSpPr>
        <p:spPr>
          <a:xfrm flipH="1">
            <a:off x="1720882" y="223051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6C6FF24B-2E49-9449-BF6E-EDFACE6702C4}"/>
              </a:ext>
            </a:extLst>
          </p:cNvPr>
          <p:cNvSpPr txBox="1"/>
          <p:nvPr/>
        </p:nvSpPr>
        <p:spPr>
          <a:xfrm>
            <a:off x="1568094" y="232462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6C8631D-8E6F-1D4A-8B8B-EE937FE8590A}"/>
              </a:ext>
            </a:extLst>
          </p:cNvPr>
          <p:cNvCxnSpPr>
            <a:cxnSpLocks/>
          </p:cNvCxnSpPr>
          <p:nvPr/>
        </p:nvCxnSpPr>
        <p:spPr>
          <a:xfrm flipH="1">
            <a:off x="1720882" y="2392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4F6F201F-9DF1-7247-B093-B2D830E6E9AE}"/>
              </a:ext>
            </a:extLst>
          </p:cNvPr>
          <p:cNvSpPr txBox="1"/>
          <p:nvPr/>
        </p:nvSpPr>
        <p:spPr>
          <a:xfrm>
            <a:off x="1568094" y="248337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642952D-6E16-D143-93AC-4A5621FBE048}"/>
              </a:ext>
            </a:extLst>
          </p:cNvPr>
          <p:cNvCxnSpPr>
            <a:cxnSpLocks/>
          </p:cNvCxnSpPr>
          <p:nvPr/>
        </p:nvCxnSpPr>
        <p:spPr>
          <a:xfrm flipH="1">
            <a:off x="1720882" y="255118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07545FD4-3A7C-BB48-80C9-55C3CB41DDAD}"/>
              </a:ext>
            </a:extLst>
          </p:cNvPr>
          <p:cNvSpPr txBox="1"/>
          <p:nvPr/>
        </p:nvSpPr>
        <p:spPr>
          <a:xfrm>
            <a:off x="1568094" y="264212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B611D7D-FF13-124A-8B1D-9C029AE08671}"/>
              </a:ext>
            </a:extLst>
          </p:cNvPr>
          <p:cNvCxnSpPr>
            <a:cxnSpLocks/>
          </p:cNvCxnSpPr>
          <p:nvPr/>
        </p:nvCxnSpPr>
        <p:spPr>
          <a:xfrm flipH="1">
            <a:off x="1720882" y="27099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D44458EE-FFB5-5249-9A46-4AD2CF1B8944}"/>
              </a:ext>
            </a:extLst>
          </p:cNvPr>
          <p:cNvSpPr txBox="1"/>
          <p:nvPr/>
        </p:nvSpPr>
        <p:spPr>
          <a:xfrm>
            <a:off x="1568094" y="2797696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324E8F1-ED3E-634C-8FCA-ECB13912577E}"/>
              </a:ext>
            </a:extLst>
          </p:cNvPr>
          <p:cNvCxnSpPr>
            <a:cxnSpLocks/>
          </p:cNvCxnSpPr>
          <p:nvPr/>
        </p:nvCxnSpPr>
        <p:spPr>
          <a:xfrm flipH="1">
            <a:off x="1720882" y="286551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99A0150D-95C3-DB4F-982A-3185CABB252D}"/>
              </a:ext>
            </a:extLst>
          </p:cNvPr>
          <p:cNvSpPr txBox="1"/>
          <p:nvPr/>
        </p:nvSpPr>
        <p:spPr>
          <a:xfrm>
            <a:off x="1568094" y="295962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70247C6-F37D-584F-A818-C3EDE210CA6A}"/>
              </a:ext>
            </a:extLst>
          </p:cNvPr>
          <p:cNvCxnSpPr>
            <a:cxnSpLocks/>
          </p:cNvCxnSpPr>
          <p:nvPr/>
        </p:nvCxnSpPr>
        <p:spPr>
          <a:xfrm flipH="1">
            <a:off x="1720882" y="3027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04BDA986-1DA7-BF4D-A112-18C4B21A7251}"/>
              </a:ext>
            </a:extLst>
          </p:cNvPr>
          <p:cNvSpPr txBox="1"/>
          <p:nvPr/>
        </p:nvSpPr>
        <p:spPr>
          <a:xfrm>
            <a:off x="1568094" y="3115196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4C22B2B-0BBF-344A-AC48-0A5C11CA2510}"/>
              </a:ext>
            </a:extLst>
          </p:cNvPr>
          <p:cNvCxnSpPr>
            <a:cxnSpLocks/>
          </p:cNvCxnSpPr>
          <p:nvPr/>
        </p:nvCxnSpPr>
        <p:spPr>
          <a:xfrm flipH="1">
            <a:off x="1720882" y="318301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7728859-E6FA-8C42-976A-53B61FBA0571}"/>
              </a:ext>
            </a:extLst>
          </p:cNvPr>
          <p:cNvSpPr txBox="1"/>
          <p:nvPr/>
        </p:nvSpPr>
        <p:spPr>
          <a:xfrm>
            <a:off x="1568094" y="327712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A19B63E-7EE1-8E4E-8FDE-B1F41BEE792A}"/>
              </a:ext>
            </a:extLst>
          </p:cNvPr>
          <p:cNvCxnSpPr>
            <a:cxnSpLocks/>
          </p:cNvCxnSpPr>
          <p:nvPr/>
        </p:nvCxnSpPr>
        <p:spPr>
          <a:xfrm flipH="1">
            <a:off x="1720882" y="33449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86F86FB-979C-8845-A298-3ED4CE6893A1}"/>
              </a:ext>
            </a:extLst>
          </p:cNvPr>
          <p:cNvSpPr txBox="1"/>
          <p:nvPr/>
        </p:nvSpPr>
        <p:spPr>
          <a:xfrm>
            <a:off x="2247120" y="3124170"/>
            <a:ext cx="1021112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Androgen-signalling–</a:t>
            </a:r>
            <a:br>
              <a:rPr lang="en-GB" sz="9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targeted inhibitor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A32BAE1-E146-7047-AB78-6D38A4C1CE98}"/>
              </a:ext>
            </a:extLst>
          </p:cNvPr>
          <p:cNvSpPr txBox="1"/>
          <p:nvPr/>
        </p:nvSpPr>
        <p:spPr>
          <a:xfrm>
            <a:off x="4076369" y="2963602"/>
            <a:ext cx="551433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 err="1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Cabazitaxel</a:t>
            </a:r>
            <a:endParaRPr lang="en-GB" sz="900" b="1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graphicFrame>
        <p:nvGraphicFramePr>
          <p:cNvPr id="111" name="Table 110">
            <a:extLst>
              <a:ext uri="{FF2B5EF4-FFF2-40B4-BE49-F238E27FC236}">
                <a16:creationId xmlns:a16="http://schemas.microsoft.com/office/drawing/2014/main" id="{914E0B37-B30D-6F46-813D-2A87A1C36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444833"/>
              </p:ext>
            </p:extLst>
          </p:nvPr>
        </p:nvGraphicFramePr>
        <p:xfrm>
          <a:off x="8783405" y="1590771"/>
          <a:ext cx="2810107" cy="1476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253">
                  <a:extLst>
                    <a:ext uri="{9D8B030D-6E8A-4147-A177-3AD203B41FA5}">
                      <a16:colId xmlns:a16="http://schemas.microsoft.com/office/drawing/2014/main" val="3079213088"/>
                    </a:ext>
                  </a:extLst>
                </a:gridCol>
                <a:gridCol w="431181">
                  <a:extLst>
                    <a:ext uri="{9D8B030D-6E8A-4147-A177-3AD203B41FA5}">
                      <a16:colId xmlns:a16="http://schemas.microsoft.com/office/drawing/2014/main" val="1260922086"/>
                    </a:ext>
                  </a:extLst>
                </a:gridCol>
                <a:gridCol w="1278673">
                  <a:extLst>
                    <a:ext uri="{9D8B030D-6E8A-4147-A177-3AD203B41FA5}">
                      <a16:colId xmlns:a16="http://schemas.microsoft.com/office/drawing/2014/main" val="483685119"/>
                    </a:ext>
                  </a:extLst>
                </a:gridCol>
              </a:tblGrid>
              <a:tr h="38986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No. of patients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Median progression-free survival</a:t>
                      </a:r>
                      <a:br>
                        <a:rPr lang="en-US" sz="9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(95% CI)</a:t>
                      </a:r>
                      <a:br>
                        <a:rPr lang="en-US" sz="9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i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900" i="1" dirty="0">
                        <a:solidFill>
                          <a:schemeClr val="bg1"/>
                        </a:solidFill>
                      </a:endParaRPr>
                    </a:p>
                  </a:txBody>
                  <a:tcPr marL="19440" marR="1944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1090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900" b="1" dirty="0" err="1">
                          <a:solidFill>
                            <a:schemeClr val="accent1"/>
                          </a:solidFill>
                        </a:rPr>
                        <a:t>Cabazitaxel</a:t>
                      </a:r>
                      <a:endParaRPr lang="en-US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9440" marR="1944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129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4.4 (3.6-5.4)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904252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Androgen-signaling–</a:t>
                      </a:r>
                      <a:br>
                        <a:rPr lang="en-US" sz="9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targeted inhibitor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126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2.7 (2.4-2.8)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16016"/>
                  </a:ext>
                </a:extLst>
              </a:tr>
              <a:tr h="283535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Hazard ratio for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progression or death, 0.52 (95% CI, 0.40-0.68) P&lt;0.001</a:t>
                      </a:r>
                    </a:p>
                  </a:txBody>
                  <a:tcPr marL="19440" marR="1944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96283"/>
                  </a:ext>
                </a:extLst>
              </a:tr>
            </a:tbl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28560890-E57E-614D-9654-C50EDD5A27C1}"/>
              </a:ext>
            </a:extLst>
          </p:cNvPr>
          <p:cNvSpPr txBox="1"/>
          <p:nvPr/>
        </p:nvSpPr>
        <p:spPr>
          <a:xfrm>
            <a:off x="8758399" y="3736063"/>
            <a:ext cx="497123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C9B21B7-62FF-864A-99C6-6012BD219BAA}"/>
              </a:ext>
            </a:extLst>
          </p:cNvPr>
          <p:cNvCxnSpPr>
            <a:cxnSpLocks/>
          </p:cNvCxnSpPr>
          <p:nvPr/>
        </p:nvCxnSpPr>
        <p:spPr>
          <a:xfrm flipH="1">
            <a:off x="7408004" y="349930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28F442D-7CBE-6F41-B38B-58EE3BFE4813}"/>
              </a:ext>
            </a:extLst>
          </p:cNvPr>
          <p:cNvCxnSpPr>
            <a:cxnSpLocks/>
          </p:cNvCxnSpPr>
          <p:nvPr/>
        </p:nvCxnSpPr>
        <p:spPr>
          <a:xfrm flipH="1">
            <a:off x="7477132" y="3499309"/>
            <a:ext cx="305697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DF919DC-CD46-B745-864B-91961D9C33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44004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389F6BC0-7DF1-3541-8B94-3D663A7B4847}"/>
              </a:ext>
            </a:extLst>
          </p:cNvPr>
          <p:cNvSpPr txBox="1"/>
          <p:nvPr/>
        </p:nvSpPr>
        <p:spPr>
          <a:xfrm>
            <a:off x="7451114" y="358827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650ED43-C61C-C340-9204-68DC32480090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30601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6B40D837-B707-094A-8CFD-0A910BCC54D1}"/>
              </a:ext>
            </a:extLst>
          </p:cNvPr>
          <p:cNvSpPr txBox="1"/>
          <p:nvPr/>
        </p:nvSpPr>
        <p:spPr>
          <a:xfrm>
            <a:off x="8133739" y="358827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1296B8F-7C5F-714B-8B3E-0DBEDD2A56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72126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6F8A400C-F526-A548-BE7D-0F707EBB70DD}"/>
              </a:ext>
            </a:extLst>
          </p:cNvPr>
          <p:cNvSpPr txBox="1"/>
          <p:nvPr/>
        </p:nvSpPr>
        <p:spPr>
          <a:xfrm>
            <a:off x="10142403" y="358827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F2E2DDF-12E4-4145-A2F5-A73C12C7266F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92676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3058BCE1-7BD7-5545-ADCF-03390EAD2FA6}"/>
              </a:ext>
            </a:extLst>
          </p:cNvPr>
          <p:cNvSpPr txBox="1"/>
          <p:nvPr/>
        </p:nvSpPr>
        <p:spPr>
          <a:xfrm>
            <a:off x="9462953" y="358827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422B284-A015-4E4C-9AAB-E12678FEA3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10051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FE7D20B0-1542-104D-AEF6-915F1ACE600F}"/>
              </a:ext>
            </a:extLst>
          </p:cNvPr>
          <p:cNvSpPr txBox="1"/>
          <p:nvPr/>
        </p:nvSpPr>
        <p:spPr>
          <a:xfrm>
            <a:off x="8780328" y="358827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6DBB979-2B07-1C49-A1F5-5E5843128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70326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AA2597C1-9155-5141-8AF8-4B3551717470}"/>
              </a:ext>
            </a:extLst>
          </p:cNvPr>
          <p:cNvSpPr txBox="1"/>
          <p:nvPr/>
        </p:nvSpPr>
        <p:spPr>
          <a:xfrm>
            <a:off x="8473464" y="358827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D5B6906-A2CC-8E47-A028-B1A17C50B4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90876" y="3535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D44F75A2-5C13-D840-A8F3-4ADE5F5F25A9}"/>
              </a:ext>
            </a:extLst>
          </p:cNvPr>
          <p:cNvSpPr txBox="1"/>
          <p:nvPr/>
        </p:nvSpPr>
        <p:spPr>
          <a:xfrm>
            <a:off x="7794014" y="358827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907C9FD-A614-EE42-A878-B0300FC57176}"/>
              </a:ext>
            </a:extLst>
          </p:cNvPr>
          <p:cNvCxnSpPr>
            <a:cxnSpLocks/>
          </p:cNvCxnSpPr>
          <p:nvPr/>
        </p:nvCxnSpPr>
        <p:spPr>
          <a:xfrm flipH="1">
            <a:off x="7408004" y="255118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740276FB-AF1C-F44C-8227-40F91AE1A3CC}"/>
              </a:ext>
            </a:extLst>
          </p:cNvPr>
          <p:cNvCxnSpPr>
            <a:cxnSpLocks/>
          </p:cNvCxnSpPr>
          <p:nvPr/>
        </p:nvCxnSpPr>
        <p:spPr>
          <a:xfrm flipH="1">
            <a:off x="7408004" y="27099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B4ED2D2F-0BED-174B-92F8-94D7CFEB3329}"/>
              </a:ext>
            </a:extLst>
          </p:cNvPr>
          <p:cNvCxnSpPr>
            <a:cxnSpLocks/>
          </p:cNvCxnSpPr>
          <p:nvPr/>
        </p:nvCxnSpPr>
        <p:spPr>
          <a:xfrm flipH="1">
            <a:off x="7408004" y="286551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D755F9B-136D-D74B-9692-8D4E52E3664A}"/>
              </a:ext>
            </a:extLst>
          </p:cNvPr>
          <p:cNvCxnSpPr>
            <a:cxnSpLocks/>
          </p:cNvCxnSpPr>
          <p:nvPr/>
        </p:nvCxnSpPr>
        <p:spPr>
          <a:xfrm flipH="1">
            <a:off x="7408004" y="30274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CEFBF397-6700-314A-B737-F6490D8B798D}"/>
              </a:ext>
            </a:extLst>
          </p:cNvPr>
          <p:cNvCxnSpPr>
            <a:cxnSpLocks/>
          </p:cNvCxnSpPr>
          <p:nvPr/>
        </p:nvCxnSpPr>
        <p:spPr>
          <a:xfrm flipH="1">
            <a:off x="7408004" y="318301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02AF5A3-A01D-CF46-A7D1-7931991090A9}"/>
              </a:ext>
            </a:extLst>
          </p:cNvPr>
          <p:cNvCxnSpPr>
            <a:cxnSpLocks/>
          </p:cNvCxnSpPr>
          <p:nvPr/>
        </p:nvCxnSpPr>
        <p:spPr>
          <a:xfrm flipH="1">
            <a:off x="7408004" y="334493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6E1D2687-AE6D-194C-B768-65A58FBE59E6}"/>
              </a:ext>
            </a:extLst>
          </p:cNvPr>
          <p:cNvSpPr txBox="1"/>
          <p:nvPr/>
        </p:nvSpPr>
        <p:spPr>
          <a:xfrm>
            <a:off x="7502705" y="3103821"/>
            <a:ext cx="452047" cy="3963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8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Androgen-</a:t>
            </a:r>
            <a:br>
              <a:rPr lang="en-GB" sz="8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signalling–</a:t>
            </a:r>
            <a:br>
              <a:rPr lang="en-GB" sz="8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targeted</a:t>
            </a:r>
            <a:br>
              <a:rPr lang="en-GB" sz="8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inhibitor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01078FB-6E0B-9446-97DE-D8855E998808}"/>
              </a:ext>
            </a:extLst>
          </p:cNvPr>
          <p:cNvSpPr txBox="1"/>
          <p:nvPr/>
        </p:nvSpPr>
        <p:spPr>
          <a:xfrm>
            <a:off x="8238674" y="2819433"/>
            <a:ext cx="551433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 err="1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Cabazitaxel</a:t>
            </a:r>
            <a:endParaRPr lang="en-GB" sz="900" b="1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9596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7A7B01-D1E1-4696-8397-6997D5FBEEF0}"/>
              </a:ext>
            </a:extLst>
          </p:cNvPr>
          <p:cNvSpPr txBox="1"/>
          <p:nvPr/>
        </p:nvSpPr>
        <p:spPr>
          <a:xfrm>
            <a:off x="7003689" y="2322698"/>
            <a:ext cx="486657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More patients received both </a:t>
            </a:r>
            <a:r>
              <a:rPr lang="en-US" dirty="0" err="1">
                <a:solidFill>
                  <a:schemeClr val="tx2"/>
                </a:solidFill>
              </a:rPr>
              <a:t>abi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dirty="0" err="1">
                <a:solidFill>
                  <a:schemeClr val="tx2"/>
                </a:solidFill>
              </a:rPr>
              <a:t>enza</a:t>
            </a:r>
            <a:r>
              <a:rPr lang="en-US" dirty="0">
                <a:solidFill>
                  <a:schemeClr val="tx2"/>
                </a:solidFill>
              </a:rPr>
              <a:t> before </a:t>
            </a:r>
            <a:r>
              <a:rPr lang="en-US" dirty="0" err="1">
                <a:solidFill>
                  <a:schemeClr val="tx2"/>
                </a:solidFill>
              </a:rPr>
              <a:t>cabazitaxel</a:t>
            </a:r>
            <a:r>
              <a:rPr lang="en-US" dirty="0">
                <a:solidFill>
                  <a:schemeClr val="tx2"/>
                </a:solidFill>
              </a:rPr>
              <a:t> despite evidence of cross-resistance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More patients received lower dose; however, duration of treatment was comparable to the CARD study despite poorer ECOG and more aggressive disease features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Treatment with ARTA beyond PSA progression is common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Reflective of the CARD study population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EE8610-9AAF-4FD8-A063-2273B3BFF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with the </a:t>
            </a:r>
            <a:r>
              <a:rPr lang="en-US" dirty="0" err="1"/>
              <a:t>RandomiSed</a:t>
            </a:r>
            <a:r>
              <a:rPr lang="en-US" dirty="0"/>
              <a:t> Clinical Study CARD</a:t>
            </a:r>
            <a:endParaRPr lang="en-GB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0E1C627A-790C-3C41-83BD-FD38B74D2974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2670900"/>
              </p:ext>
            </p:extLst>
          </p:nvPr>
        </p:nvGraphicFramePr>
        <p:xfrm>
          <a:off x="620713" y="2133600"/>
          <a:ext cx="615156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594">
                  <a:extLst>
                    <a:ext uri="{9D8B030D-6E8A-4147-A177-3AD203B41FA5}">
                      <a16:colId xmlns:a16="http://schemas.microsoft.com/office/drawing/2014/main" val="926200866"/>
                    </a:ext>
                  </a:extLst>
                </a:gridCol>
                <a:gridCol w="1371485">
                  <a:extLst>
                    <a:ext uri="{9D8B030D-6E8A-4147-A177-3AD203B41FA5}">
                      <a16:colId xmlns:a16="http://schemas.microsoft.com/office/drawing/2014/main" val="3658936635"/>
                    </a:ext>
                  </a:extLst>
                </a:gridCol>
                <a:gridCol w="1371485">
                  <a:extLst>
                    <a:ext uri="{9D8B030D-6E8A-4147-A177-3AD203B41FA5}">
                      <a16:colId xmlns:a16="http://schemas.microsoft.com/office/drawing/2014/main" val="1249384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CARD-like cohort</a:t>
                      </a:r>
                      <a:br>
                        <a:rPr lang="en-US" sz="1000" dirty="0"/>
                      </a:br>
                      <a:r>
                        <a:rPr lang="en-US" sz="1000" dirty="0" err="1"/>
                        <a:t>cabazitaxel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(N=452)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CARD study</a:t>
                      </a:r>
                      <a:br>
                        <a:rPr lang="en-US" sz="1000" dirty="0"/>
                      </a:br>
                      <a:r>
                        <a:rPr lang="en-US" sz="1000" dirty="0" err="1"/>
                        <a:t>cabazitaxel</a:t>
                      </a:r>
                      <a:br>
                        <a:rPr lang="en-US" sz="1000" dirty="0"/>
                      </a:b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(N=129)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:a16="http://schemas.microsoft.com/office/drawing/2014/main" val="4058615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000" b="1" dirty="0"/>
                        <a:t>Treatment duration</a:t>
                      </a:r>
                    </a:p>
                    <a:p>
                      <a:pPr marL="6350" indent="171450">
                        <a:tabLst/>
                      </a:pPr>
                      <a:r>
                        <a:rPr lang="en-US" sz="1000" dirty="0"/>
                        <a:t>Median duration of treatment exposure, weeks (range)</a:t>
                      </a:r>
                    </a:p>
                    <a:p>
                      <a:pPr marL="6350" indent="171450">
                        <a:tabLst/>
                      </a:pPr>
                      <a:r>
                        <a:rPr lang="en-US" sz="1000" dirty="0"/>
                        <a:t>Treatment with first ARTA, weeks (range)</a:t>
                      </a:r>
                      <a:endParaRPr lang="en-US" sz="1000" baseline="30000" dirty="0"/>
                    </a:p>
                    <a:p>
                      <a:pPr marL="6350" indent="393700">
                        <a:tabLst/>
                      </a:pPr>
                      <a:r>
                        <a:rPr lang="en-US" sz="1000" dirty="0"/>
                        <a:t>≤12 months</a:t>
                      </a:r>
                    </a:p>
                    <a:p>
                      <a:pPr marL="6350" indent="393700">
                        <a:tabLst/>
                      </a:pPr>
                      <a:r>
                        <a:rPr lang="en-US" sz="1000" dirty="0"/>
                        <a:t>&gt;12 months</a:t>
                      </a:r>
                    </a:p>
                    <a:p>
                      <a:pPr marL="6350" indent="171450">
                        <a:tabLst/>
                      </a:pPr>
                      <a:r>
                        <a:rPr lang="en-US" sz="1000" dirty="0"/>
                        <a:t>Median number of cycles, n (range)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/>
                      </a:br>
                      <a:r>
                        <a:rPr lang="en-US" sz="1000" dirty="0"/>
                        <a:t>12.9 (1.0-117.4)</a:t>
                      </a:r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21.6 (1.0-117.4), n=136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25.9 (1.0-108.6), n=297</a:t>
                      </a:r>
                    </a:p>
                    <a:p>
                      <a:pPr algn="ctr"/>
                      <a:r>
                        <a:rPr lang="en-US" sz="1000" dirty="0"/>
                        <a:t>6 (1-15)</a:t>
                      </a:r>
                      <a:r>
                        <a:rPr lang="en-US" sz="1000" baseline="30000" dirty="0"/>
                        <a:t>b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dirty="0"/>
                      </a:br>
                      <a:r>
                        <a:rPr lang="en-US" sz="1000" dirty="0"/>
                        <a:t>22.0 (3.0-88.0)</a:t>
                      </a:r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23.9 (3.0-87.9)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21.6 (6.0-51.7)</a:t>
                      </a:r>
                    </a:p>
                    <a:p>
                      <a:pPr algn="ctr"/>
                      <a:r>
                        <a:rPr lang="en-US" sz="1000" dirty="0"/>
                        <a:t>7.0 (1.0-29.0)</a:t>
                      </a:r>
                      <a:endParaRPr lang="en-US" sz="1000" baseline="30000" dirty="0"/>
                    </a:p>
                  </a:txBody>
                  <a:tcPr marL="19440" marR="19440"/>
                </a:tc>
                <a:extLst>
                  <a:ext uri="{0D108BD9-81ED-4DB2-BD59-A6C34878D82A}">
                    <a16:rowId xmlns:a16="http://schemas.microsoft.com/office/drawing/2014/main" val="349554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0" indent="0">
                        <a:tabLst/>
                      </a:pPr>
                      <a:r>
                        <a:rPr lang="en-US" sz="1000" b="1" dirty="0"/>
                        <a:t>Treatment reduction</a:t>
                      </a:r>
                    </a:p>
                    <a:p>
                      <a:pPr marL="6350" indent="171450">
                        <a:tabLst/>
                      </a:pPr>
                      <a:r>
                        <a:rPr lang="en-US" sz="1000" dirty="0"/>
                        <a:t>Patients with ≥1 cycle administered at reduced dose,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baseline="0" dirty="0"/>
                      </a:br>
                      <a:r>
                        <a:rPr lang="en-US" sz="1000" baseline="0" dirty="0"/>
                        <a:t>250 (55.3)</a:t>
                      </a:r>
                      <a:endParaRPr lang="en-US" sz="1000" baseline="30000" dirty="0"/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baseline="0" dirty="0"/>
                      </a:br>
                      <a:r>
                        <a:rPr lang="en-US" sz="1000" baseline="0" dirty="0"/>
                        <a:t>27 (21.4)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:a16="http://schemas.microsoft.com/office/drawing/2014/main" val="292533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0" indent="0">
                        <a:tabLst/>
                      </a:pPr>
                      <a:r>
                        <a:rPr lang="en-US" sz="1000" b="1" dirty="0"/>
                        <a:t>Treatment discontinuation</a:t>
                      </a:r>
                    </a:p>
                    <a:p>
                      <a:pPr marL="6350" indent="171450">
                        <a:tabLst/>
                      </a:pPr>
                      <a:r>
                        <a:rPr lang="en-US" sz="1000" dirty="0"/>
                        <a:t>Patients who discontinued treatment,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baseline="0" dirty="0"/>
                      </a:br>
                      <a:r>
                        <a:rPr lang="en-US" sz="1000" baseline="0" dirty="0"/>
                        <a:t>452 (100)</a:t>
                      </a:r>
                      <a:endParaRPr lang="en-US" sz="1000" baseline="30000" dirty="0"/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baseline="0" dirty="0"/>
                      </a:br>
                      <a:r>
                        <a:rPr lang="en-US" sz="1000" baseline="0" dirty="0"/>
                        <a:t>120 (95.2)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:a16="http://schemas.microsoft.com/office/drawing/2014/main" val="325627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0" indent="0">
                        <a:tabLst/>
                      </a:pPr>
                      <a:r>
                        <a:rPr lang="en-US" sz="1000" b="1" dirty="0"/>
                        <a:t>Reasons for discontinuation</a:t>
                      </a:r>
                    </a:p>
                    <a:p>
                      <a:pPr marL="6350" indent="171450">
                        <a:tabLst/>
                      </a:pPr>
                      <a:r>
                        <a:rPr lang="en-US" sz="1000" dirty="0"/>
                        <a:t>Disease progression</a:t>
                      </a:r>
                    </a:p>
                    <a:p>
                      <a:pPr marL="6350" indent="171450">
                        <a:tabLst/>
                      </a:pPr>
                      <a:r>
                        <a:rPr lang="en-US" sz="1000" dirty="0"/>
                        <a:t>Adverse event</a:t>
                      </a:r>
                    </a:p>
                    <a:p>
                      <a:pPr marL="6350" indent="171450">
                        <a:tabLst/>
                      </a:pPr>
                      <a:r>
                        <a:rPr lang="en-US" sz="1000" dirty="0"/>
                        <a:t>Investigator decision</a:t>
                      </a:r>
                    </a:p>
                    <a:p>
                      <a:pPr marL="6350" indent="171450">
                        <a:tabLst/>
                      </a:pPr>
                      <a:r>
                        <a:rPr lang="en-US" sz="1000" dirty="0"/>
                        <a:t>Patient request</a:t>
                      </a:r>
                    </a:p>
                    <a:p>
                      <a:pPr marL="6350" indent="171450">
                        <a:tabLst/>
                      </a:pPr>
                      <a:r>
                        <a:rPr lang="en-US" sz="1000" dirty="0"/>
                        <a:t>Other reason</a:t>
                      </a:r>
                    </a:p>
                    <a:p>
                      <a:pPr marL="6350" indent="171450">
                        <a:tabLst/>
                      </a:pPr>
                      <a:r>
                        <a:rPr lang="en-US" sz="1000" dirty="0"/>
                        <a:t>To improve quality of life</a:t>
                      </a:r>
                    </a:p>
                    <a:p>
                      <a:pPr marL="6350" indent="171450">
                        <a:tabLst/>
                      </a:pPr>
                      <a:r>
                        <a:rPr lang="en-US" sz="1000" dirty="0"/>
                        <a:t>Not reported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baseline="0" dirty="0"/>
                      </a:br>
                      <a:r>
                        <a:rPr lang="en-US" sz="1000" baseline="0" dirty="0"/>
                        <a:t>293 (64.8)</a:t>
                      </a:r>
                    </a:p>
                    <a:p>
                      <a:pPr algn="ctr"/>
                      <a:r>
                        <a:rPr lang="en-US" sz="1000" baseline="0" dirty="0"/>
                        <a:t>–</a:t>
                      </a:r>
                    </a:p>
                    <a:p>
                      <a:pPr algn="ctr"/>
                      <a:r>
                        <a:rPr lang="en-US" sz="1000" baseline="0" dirty="0"/>
                        <a:t>–</a:t>
                      </a:r>
                    </a:p>
                    <a:p>
                      <a:pPr algn="ctr"/>
                      <a:r>
                        <a:rPr lang="en-US" sz="1000" baseline="0" dirty="0"/>
                        <a:t>39 (8.6)</a:t>
                      </a:r>
                      <a:br>
                        <a:rPr lang="en-US" sz="1000" baseline="0" dirty="0"/>
                      </a:br>
                      <a:r>
                        <a:rPr lang="en-US" sz="1000" baseline="0" dirty="0"/>
                        <a:t>29 (8.6)</a:t>
                      </a:r>
                      <a:br>
                        <a:rPr lang="en-US" sz="1000" baseline="0" dirty="0"/>
                      </a:br>
                      <a:r>
                        <a:rPr lang="en-US" sz="1000" baseline="0" dirty="0"/>
                        <a:t>24 (5.3)</a:t>
                      </a:r>
                      <a:br>
                        <a:rPr lang="en-US" sz="1000" baseline="0" dirty="0"/>
                      </a:br>
                      <a:r>
                        <a:rPr lang="en-US" sz="1000" baseline="0" dirty="0"/>
                        <a:t>57 (12.6)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000" baseline="0" dirty="0"/>
                      </a:br>
                      <a:r>
                        <a:rPr lang="en-US" sz="1000" baseline="0" dirty="0"/>
                        <a:t>55 (43.7)</a:t>
                      </a:r>
                      <a:br>
                        <a:rPr lang="en-US" sz="1000" baseline="0" dirty="0"/>
                      </a:br>
                      <a:r>
                        <a:rPr lang="en-US" sz="1000" baseline="0" dirty="0"/>
                        <a:t>25 (19.8)</a:t>
                      </a:r>
                      <a:br>
                        <a:rPr lang="en-US" sz="1000" baseline="0" dirty="0"/>
                      </a:br>
                      <a:r>
                        <a:rPr lang="en-US" sz="1000" baseline="0" dirty="0"/>
                        <a:t>21 (16.7)</a:t>
                      </a:r>
                      <a:br>
                        <a:rPr lang="en-US" sz="1000" baseline="0" dirty="0"/>
                      </a:br>
                      <a:r>
                        <a:rPr lang="en-US" sz="1000" baseline="0" dirty="0"/>
                        <a:t>12 (9.5)</a:t>
                      </a:r>
                    </a:p>
                    <a:p>
                      <a:pPr algn="ctr"/>
                      <a:r>
                        <a:rPr lang="en-US" sz="1000" baseline="0" dirty="0"/>
                        <a:t>7 (5.6)</a:t>
                      </a:r>
                    </a:p>
                    <a:p>
                      <a:pPr algn="ctr"/>
                      <a:r>
                        <a:rPr lang="en-US" sz="1000" baseline="0" dirty="0"/>
                        <a:t>–</a:t>
                      </a:r>
                    </a:p>
                    <a:p>
                      <a:pPr algn="ctr"/>
                      <a:r>
                        <a:rPr lang="en-US" sz="1000" baseline="0" dirty="0"/>
                        <a:t>0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:a16="http://schemas.microsoft.com/office/drawing/2014/main" val="3500035053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28F3E7D-B32A-4C80-AD8A-A3615DC7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Evidence For Patients with </a:t>
            </a:r>
            <a:r>
              <a:rPr lang="en-US" cap="none" dirty="0" err="1"/>
              <a:t>m</a:t>
            </a:r>
            <a:r>
              <a:rPr lang="en-US" dirty="0" err="1"/>
              <a:t>CRPC</a:t>
            </a:r>
            <a:r>
              <a:rPr lang="en-US" dirty="0"/>
              <a:t> treated with </a:t>
            </a:r>
            <a:r>
              <a:rPr lang="en-US" dirty="0" err="1"/>
              <a:t>Cabazitaxel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162D96-47E7-AF4E-BB49-A71FC692C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74137D-185F-4161-A68D-2FFD23EA04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8800"/>
            <a:ext cx="1065741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solidFill>
                  <a:schemeClr val="tx2"/>
                </a:solidFill>
              </a:rPr>
              <a:t>Abi, abiraterone; ARTA, </a:t>
            </a:r>
            <a:r>
              <a:rPr lang="en-GB" dirty="0">
                <a:solidFill>
                  <a:schemeClr val="tx2"/>
                </a:solidFill>
              </a:rPr>
              <a:t>androgen receptor-targeted agent; ECOG, Eastern Cooperative Oncology Group; </a:t>
            </a:r>
            <a:r>
              <a:rPr lang="en-GB" dirty="0" err="1">
                <a:solidFill>
                  <a:schemeClr val="tx2"/>
                </a:solidFill>
              </a:rPr>
              <a:t>enza</a:t>
            </a:r>
            <a:r>
              <a:rPr lang="en-GB" dirty="0">
                <a:solidFill>
                  <a:schemeClr val="tx2"/>
                </a:solidFill>
              </a:rPr>
              <a:t>, enzalutamide; </a:t>
            </a:r>
            <a:r>
              <a:rPr lang="en-US" altLang="en-US" dirty="0" err="1">
                <a:solidFill>
                  <a:schemeClr val="tx2"/>
                </a:solidFill>
              </a:rPr>
              <a:t>mCRPC</a:t>
            </a:r>
            <a:r>
              <a:rPr lang="en-US" altLang="en-US" dirty="0">
                <a:solidFill>
                  <a:schemeClr val="tx2"/>
                </a:solidFill>
              </a:rPr>
              <a:t>, metastatic castration-resistant prostate cancer; </a:t>
            </a:r>
            <a:r>
              <a:rPr lang="en-GB" dirty="0">
                <a:solidFill>
                  <a:schemeClr val="tx2"/>
                </a:solidFill>
              </a:rPr>
              <a:t>PSA, prostate-specific antigen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de Wit R, et al. Ann of </a:t>
            </a:r>
            <a:r>
              <a:rPr lang="en-US" dirty="0" err="1"/>
              <a:t>Oncol</a:t>
            </a:r>
            <a:r>
              <a:rPr lang="en-US" dirty="0"/>
              <a:t>. 2020:31(suppl_4):S518 (ESMO 2020 poster)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71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44F14FE-3595-5444-8286-AD9014A16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58540" y="3950306"/>
            <a:ext cx="6156457" cy="1684047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/>
              <a:t>Combination </a:t>
            </a:r>
            <a:r>
              <a:rPr lang="en-US" sz="1900" dirty="0">
                <a:solidFill>
                  <a:schemeClr val="tx2"/>
                </a:solidFill>
              </a:rPr>
              <a:t>of radium-223 with either </a:t>
            </a:r>
            <a:r>
              <a:rPr lang="en-US" sz="1900" dirty="0" err="1">
                <a:solidFill>
                  <a:schemeClr val="tx2"/>
                </a:solidFill>
              </a:rPr>
              <a:t>abiraterone</a:t>
            </a:r>
            <a:r>
              <a:rPr lang="en-US" sz="1900" dirty="0">
                <a:solidFill>
                  <a:schemeClr val="tx2"/>
                </a:solidFill>
              </a:rPr>
              <a:t>/prednisone or enzalutamide was common in the US clinical setting</a:t>
            </a:r>
          </a:p>
          <a:p>
            <a:pPr lvl="1"/>
            <a:r>
              <a:rPr lang="en-US" dirty="0"/>
              <a:t>Layered approach  (≥30 days) was more common than concurrent </a:t>
            </a:r>
            <a:br>
              <a:rPr lang="en-US" dirty="0"/>
            </a:br>
            <a:r>
              <a:rPr lang="en-US" dirty="0"/>
              <a:t>(within 30 days)</a:t>
            </a:r>
          </a:p>
          <a:p>
            <a:r>
              <a:rPr lang="en-US" sz="1900" dirty="0"/>
              <a:t>Lower incidence of pathological fracture in patients receiving BHAs</a:t>
            </a:r>
          </a:p>
          <a:p>
            <a:pPr lvl="1"/>
            <a:r>
              <a:rPr lang="en-US" dirty="0"/>
              <a:t>BHAs were underutilized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972017-3853-5E4A-9824-D2137008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99" y="246566"/>
            <a:ext cx="9364859" cy="807285"/>
          </a:xfrm>
        </p:spPr>
        <p:txBody>
          <a:bodyPr/>
          <a:lstStyle/>
          <a:p>
            <a:r>
              <a:rPr lang="en-US" dirty="0"/>
              <a:t>Concurrent or Layered Treatment with Radium-223 and Enzalutamide or Abiraterone/prednisone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273EA3-75C6-6D4E-9DFA-2475E30EC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2A3D53-9E8C-4B52-B905-9AB47CA9836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5D48C76-323A-8642-BF81-0CC6B47475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28800"/>
            <a:ext cx="10627679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BHA, bone health agent; CI, confidence interval; </a:t>
            </a:r>
            <a:r>
              <a:rPr lang="en-US" dirty="0" err="1"/>
              <a:t>mCRPC</a:t>
            </a:r>
            <a:r>
              <a:rPr lang="en-US" dirty="0"/>
              <a:t>, metastatic castration-resistant prostate cancer; NR, not reached; OS, overall survival; SSE, symptomatic skeletal event</a:t>
            </a:r>
          </a:p>
          <a:p>
            <a:pPr>
              <a:spcBef>
                <a:spcPts val="0"/>
              </a:spcBef>
            </a:pPr>
            <a:r>
              <a:rPr lang="en-US" dirty="0"/>
              <a:t>Shore N, et al. Prostate Cancer and Prostatic Dis. 2020;23:680-8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F75E6B6-F9F2-F548-B4D0-93D7F3E82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21965"/>
              </p:ext>
            </p:extLst>
          </p:nvPr>
        </p:nvGraphicFramePr>
        <p:xfrm>
          <a:off x="619199" y="3956669"/>
          <a:ext cx="4584704" cy="207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069">
                  <a:extLst>
                    <a:ext uri="{9D8B030D-6E8A-4147-A177-3AD203B41FA5}">
                      <a16:colId xmlns:a16="http://schemas.microsoft.com/office/drawing/2014/main" val="112888591"/>
                    </a:ext>
                  </a:extLst>
                </a:gridCol>
                <a:gridCol w="695127">
                  <a:extLst>
                    <a:ext uri="{9D8B030D-6E8A-4147-A177-3AD203B41FA5}">
                      <a16:colId xmlns:a16="http://schemas.microsoft.com/office/drawing/2014/main" val="1954149520"/>
                    </a:ext>
                  </a:extLst>
                </a:gridCol>
                <a:gridCol w="695127">
                  <a:extLst>
                    <a:ext uri="{9D8B030D-6E8A-4147-A177-3AD203B41FA5}">
                      <a16:colId xmlns:a16="http://schemas.microsoft.com/office/drawing/2014/main" val="3010431499"/>
                    </a:ext>
                  </a:extLst>
                </a:gridCol>
                <a:gridCol w="695127">
                  <a:extLst>
                    <a:ext uri="{9D8B030D-6E8A-4147-A177-3AD203B41FA5}">
                      <a16:colId xmlns:a16="http://schemas.microsoft.com/office/drawing/2014/main" val="3002308196"/>
                    </a:ext>
                  </a:extLst>
                </a:gridCol>
                <a:gridCol w="695127">
                  <a:extLst>
                    <a:ext uri="{9D8B030D-6E8A-4147-A177-3AD203B41FA5}">
                      <a16:colId xmlns:a16="http://schemas.microsoft.com/office/drawing/2014/main" val="531064976"/>
                    </a:ext>
                  </a:extLst>
                </a:gridCol>
                <a:gridCol w="695127">
                  <a:extLst>
                    <a:ext uri="{9D8B030D-6E8A-4147-A177-3AD203B41FA5}">
                      <a16:colId xmlns:a16="http://schemas.microsoft.com/office/drawing/2014/main" val="215818934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19440" marR="19440" marT="28800" marB="2880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Radium-223 + abiraterone/prednisone (N=136)</a:t>
                      </a:r>
                    </a:p>
                  </a:txBody>
                  <a:tcPr marL="0" marR="0"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19440" marR="19440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Radium-223 + </a:t>
                      </a:r>
                      <a:br>
                        <a:rPr lang="en-US" sz="9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enzalutamide</a:t>
                      </a:r>
                      <a:br>
                        <a:rPr lang="en-US" sz="9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(N=167)</a:t>
                      </a:r>
                    </a:p>
                  </a:txBody>
                  <a:tcPr marL="19440" marR="19440" marT="28800" marB="2880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19440" marR="1944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All patients</a:t>
                      </a:r>
                      <a:br>
                        <a:rPr lang="en-US" sz="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(N=625)</a:t>
                      </a:r>
                    </a:p>
                  </a:txBody>
                  <a:tcPr marL="19440" marR="19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2778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Concurrent</a:t>
                      </a:r>
                      <a:br>
                        <a:rPr lang="en-US" sz="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(n=39)</a:t>
                      </a:r>
                    </a:p>
                  </a:txBody>
                  <a:tcPr marL="19440" marR="19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Layered</a:t>
                      </a:r>
                      <a:br>
                        <a:rPr lang="en-US" sz="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(n=97)</a:t>
                      </a:r>
                    </a:p>
                  </a:txBody>
                  <a:tcPr marL="19440" marR="19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Concurrent</a:t>
                      </a:r>
                      <a:br>
                        <a:rPr lang="en-US" sz="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(n=44)</a:t>
                      </a:r>
                    </a:p>
                  </a:txBody>
                  <a:tcPr marL="19440" marR="19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Layered</a:t>
                      </a:r>
                      <a:br>
                        <a:rPr lang="en-US" sz="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(n=123)</a:t>
                      </a:r>
                    </a:p>
                  </a:txBody>
                  <a:tcPr marL="19440" marR="19440" marT="28800" marB="2880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19440" marR="19440"/>
                </a:tc>
                <a:extLst>
                  <a:ext uri="{0D108BD9-81ED-4DB2-BD59-A6C34878D82A}">
                    <a16:rowId xmlns:a16="http://schemas.microsoft.com/office/drawing/2014/main" val="3764515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/>
                        <a:t>Median follow-up time, months (range)</a:t>
                      </a:r>
                    </a:p>
                  </a:txBody>
                  <a:tcPr marL="19440" marR="19440" marT="28800" marB="288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13 (0-40)</a:t>
                      </a:r>
                    </a:p>
                  </a:txBody>
                  <a:tcPr marL="19440" marR="19440" marT="28800" marB="28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10 (0-42)</a:t>
                      </a:r>
                    </a:p>
                  </a:txBody>
                  <a:tcPr marL="19440" marR="19440" marT="28800" marB="28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12 (1-40)</a:t>
                      </a:r>
                    </a:p>
                  </a:txBody>
                  <a:tcPr marL="19440" marR="19440" marT="28800" marB="28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10 (0-32)</a:t>
                      </a:r>
                    </a:p>
                  </a:txBody>
                  <a:tcPr marL="19440" marR="19440" marT="28800" marB="28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9 (0-46)</a:t>
                      </a:r>
                    </a:p>
                  </a:txBody>
                  <a:tcPr marL="19440" marR="19440" marT="28800" marB="28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353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/>
                        <a:t>Median OS from </a:t>
                      </a:r>
                      <a:r>
                        <a:rPr lang="en-US" sz="900" b="1" dirty="0" err="1"/>
                        <a:t>mCRPC</a:t>
                      </a:r>
                      <a:r>
                        <a:rPr lang="en-US" sz="900" b="1" dirty="0"/>
                        <a:t> diagnosis, months (95% CI)</a:t>
                      </a:r>
                    </a:p>
                  </a:txBody>
                  <a:tcPr marL="19440" marR="19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28.3</a:t>
                      </a:r>
                      <a:br>
                        <a:rPr lang="en-US" sz="900" b="0" dirty="0"/>
                      </a:br>
                      <a:r>
                        <a:rPr lang="en-US" sz="900" b="0" dirty="0"/>
                        <a:t>(18.4-NR)</a:t>
                      </a:r>
                    </a:p>
                  </a:txBody>
                  <a:tcPr marL="19440" marR="19440" marT="28800" marB="28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34.5</a:t>
                      </a:r>
                      <a:br>
                        <a:rPr lang="en-US" sz="900" b="0" dirty="0"/>
                      </a:br>
                      <a:r>
                        <a:rPr lang="en-US" sz="900" b="0" dirty="0"/>
                        <a:t>(25.9–50.9)</a:t>
                      </a:r>
                    </a:p>
                  </a:txBody>
                  <a:tcPr marL="19440" marR="19440" marT="28800" marB="28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28.1</a:t>
                      </a:r>
                      <a:br>
                        <a:rPr lang="en-US" sz="900" b="0" dirty="0"/>
                      </a:br>
                      <a:r>
                        <a:rPr lang="en-US" sz="900" b="0" dirty="0"/>
                        <a:t>(16.7-NR)</a:t>
                      </a:r>
                    </a:p>
                  </a:txBody>
                  <a:tcPr marL="19440" marR="19440" marT="28800" marB="28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26.9</a:t>
                      </a:r>
                      <a:br>
                        <a:rPr lang="en-US" sz="900" b="0" dirty="0"/>
                      </a:br>
                      <a:r>
                        <a:rPr lang="en-US" sz="900" b="0" dirty="0"/>
                        <a:t>(25.0-34.4)</a:t>
                      </a:r>
                    </a:p>
                  </a:txBody>
                  <a:tcPr marL="19440" marR="19440" marT="28800" marB="28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28.1</a:t>
                      </a:r>
                      <a:br>
                        <a:rPr lang="en-US" sz="900" b="0" dirty="0"/>
                      </a:br>
                      <a:r>
                        <a:rPr lang="en-US" sz="900" b="0" dirty="0"/>
                        <a:t>(25.7-30.4)</a:t>
                      </a:r>
                    </a:p>
                  </a:txBody>
                  <a:tcPr marL="19440" marR="19440" marT="28800" marB="28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313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/>
                        <a:t>Median OS from radium-223 initiation, months (95% CI)</a:t>
                      </a:r>
                    </a:p>
                  </a:txBody>
                  <a:tcPr marL="19440" marR="19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22.1</a:t>
                      </a:r>
                      <a:br>
                        <a:rPr lang="en-US" sz="900" b="0" dirty="0"/>
                      </a:br>
                      <a:r>
                        <a:rPr lang="en-US" sz="900" b="0" dirty="0"/>
                        <a:t>(14.7-NR)</a:t>
                      </a:r>
                    </a:p>
                  </a:txBody>
                  <a:tcPr marL="19440" marR="19440" marT="28800" marB="28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19.3</a:t>
                      </a:r>
                      <a:br>
                        <a:rPr lang="en-US" sz="900" b="0" dirty="0"/>
                      </a:br>
                      <a:r>
                        <a:rPr lang="en-US" sz="900" b="0" dirty="0"/>
                        <a:t>(11.3-27.5)</a:t>
                      </a:r>
                    </a:p>
                  </a:txBody>
                  <a:tcPr marL="19440" marR="19440" marT="28800" marB="28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19.1</a:t>
                      </a:r>
                      <a:br>
                        <a:rPr lang="en-US" sz="900" b="0" dirty="0"/>
                      </a:br>
                      <a:r>
                        <a:rPr lang="en-US" sz="900" b="0" dirty="0"/>
                        <a:t>(12.3-NR)</a:t>
                      </a:r>
                    </a:p>
                  </a:txBody>
                  <a:tcPr marL="19440" marR="19440" marT="28800" marB="28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15.2</a:t>
                      </a:r>
                      <a:br>
                        <a:rPr lang="en-US" sz="900" b="0" dirty="0"/>
                      </a:br>
                      <a:r>
                        <a:rPr lang="en-US" sz="900" b="0" dirty="0"/>
                        <a:t>(11.6-16.3)</a:t>
                      </a:r>
                    </a:p>
                  </a:txBody>
                  <a:tcPr marL="19440" marR="19440" marT="28800" marB="28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15.2</a:t>
                      </a:r>
                      <a:br>
                        <a:rPr lang="en-US" sz="900" b="0" dirty="0"/>
                      </a:br>
                      <a:r>
                        <a:rPr lang="en-US" sz="900" b="0" dirty="0"/>
                        <a:t>(13.2-16.3)</a:t>
                      </a:r>
                    </a:p>
                  </a:txBody>
                  <a:tcPr marL="19440" marR="19440" marT="28800" marB="28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97287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9B989BF-D7E9-A44E-9CBE-81B78FA8EC82}"/>
              </a:ext>
            </a:extLst>
          </p:cNvPr>
          <p:cNvSpPr txBox="1"/>
          <p:nvPr/>
        </p:nvSpPr>
        <p:spPr>
          <a:xfrm>
            <a:off x="619199" y="3738917"/>
            <a:ext cx="2894510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spc="1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SUMMARY OF OVERALL SURVIVAL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33ADA0-7E26-8C46-9C68-EA25DCF0AC66}"/>
              </a:ext>
            </a:extLst>
          </p:cNvPr>
          <p:cNvSpPr txBox="1"/>
          <p:nvPr/>
        </p:nvSpPr>
        <p:spPr>
          <a:xfrm rot="16200000">
            <a:off x="261245" y="2127970"/>
            <a:ext cx="963405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SSE incidence rate</a:t>
            </a:r>
            <a:b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(per person-year)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BFCA0-4C02-CC42-ADCB-3AF34AD8F927}"/>
              </a:ext>
            </a:extLst>
          </p:cNvPr>
          <p:cNvSpPr txBox="1"/>
          <p:nvPr/>
        </p:nvSpPr>
        <p:spPr>
          <a:xfrm>
            <a:off x="908417" y="305673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0B72731-FA05-E843-B2AD-0F99C3F95535}"/>
              </a:ext>
            </a:extLst>
          </p:cNvPr>
          <p:cNvCxnSpPr>
            <a:cxnSpLocks/>
          </p:cNvCxnSpPr>
          <p:nvPr/>
        </p:nvCxnSpPr>
        <p:spPr>
          <a:xfrm flipH="1">
            <a:off x="1074028" y="311699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A5B4F45-E8DF-FF47-B40D-112B7EEEFC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96803" y="3146245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BF9BDDA-D5A9-1E43-81EE-CFFA2DD1BC9B}"/>
              </a:ext>
            </a:extLst>
          </p:cNvPr>
          <p:cNvSpPr txBox="1"/>
          <p:nvPr/>
        </p:nvSpPr>
        <p:spPr>
          <a:xfrm>
            <a:off x="1116903" y="3197252"/>
            <a:ext cx="590550" cy="297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Concurrent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abiraterone/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prednisone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FEB745-506B-9D42-84EB-AC612950A05B}"/>
              </a:ext>
            </a:extLst>
          </p:cNvPr>
          <p:cNvCxnSpPr>
            <a:cxnSpLocks/>
          </p:cNvCxnSpPr>
          <p:nvPr/>
        </p:nvCxnSpPr>
        <p:spPr>
          <a:xfrm>
            <a:off x="1123803" y="1340857"/>
            <a:ext cx="0" cy="177912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75D1290-50D3-FF4E-9530-5C18FDADB451}"/>
              </a:ext>
            </a:extLst>
          </p:cNvPr>
          <p:cNvSpPr txBox="1"/>
          <p:nvPr/>
        </p:nvSpPr>
        <p:spPr>
          <a:xfrm>
            <a:off x="908417" y="270748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0.1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1B9258-5B77-5E4E-A2A5-46DF477CF1F3}"/>
              </a:ext>
            </a:extLst>
          </p:cNvPr>
          <p:cNvCxnSpPr>
            <a:cxnSpLocks/>
          </p:cNvCxnSpPr>
          <p:nvPr/>
        </p:nvCxnSpPr>
        <p:spPr>
          <a:xfrm flipH="1">
            <a:off x="1074028" y="2770918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A1422B42-5C1A-2844-B2C6-B7CF2F56A0AE}"/>
              </a:ext>
            </a:extLst>
          </p:cNvPr>
          <p:cNvSpPr txBox="1"/>
          <p:nvPr/>
        </p:nvSpPr>
        <p:spPr>
          <a:xfrm>
            <a:off x="908417" y="235188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3085390-3BA1-AA45-83ED-FFC6F75B18FB}"/>
              </a:ext>
            </a:extLst>
          </p:cNvPr>
          <p:cNvCxnSpPr>
            <a:cxnSpLocks/>
          </p:cNvCxnSpPr>
          <p:nvPr/>
        </p:nvCxnSpPr>
        <p:spPr>
          <a:xfrm flipH="1">
            <a:off x="1074028" y="2415318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3FE75B3D-80C2-E340-8071-30DF30BF0F58}"/>
              </a:ext>
            </a:extLst>
          </p:cNvPr>
          <p:cNvSpPr txBox="1"/>
          <p:nvPr/>
        </p:nvSpPr>
        <p:spPr>
          <a:xfrm>
            <a:off x="908417" y="199310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5DEB23E-0F71-D545-9047-8CF945840114}"/>
              </a:ext>
            </a:extLst>
          </p:cNvPr>
          <p:cNvCxnSpPr>
            <a:cxnSpLocks/>
          </p:cNvCxnSpPr>
          <p:nvPr/>
        </p:nvCxnSpPr>
        <p:spPr>
          <a:xfrm flipH="1">
            <a:off x="1074028" y="205654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5268D4DE-81D5-4B4D-A549-4B7072AA7D0D}"/>
              </a:ext>
            </a:extLst>
          </p:cNvPr>
          <p:cNvSpPr txBox="1"/>
          <p:nvPr/>
        </p:nvSpPr>
        <p:spPr>
          <a:xfrm>
            <a:off x="908417" y="163750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EBD1331-50B0-9946-9D98-AB1C9D9B967E}"/>
              </a:ext>
            </a:extLst>
          </p:cNvPr>
          <p:cNvCxnSpPr>
            <a:cxnSpLocks/>
          </p:cNvCxnSpPr>
          <p:nvPr/>
        </p:nvCxnSpPr>
        <p:spPr>
          <a:xfrm flipH="1">
            <a:off x="1074028" y="170094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6698825-6CF1-5340-868D-5F329BA0BA53}"/>
              </a:ext>
            </a:extLst>
          </p:cNvPr>
          <p:cNvSpPr txBox="1"/>
          <p:nvPr/>
        </p:nvSpPr>
        <p:spPr>
          <a:xfrm>
            <a:off x="908417" y="128190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87EFD3C-CACA-D44D-9386-0C736A34CC51}"/>
              </a:ext>
            </a:extLst>
          </p:cNvPr>
          <p:cNvCxnSpPr>
            <a:cxnSpLocks/>
          </p:cNvCxnSpPr>
          <p:nvPr/>
        </p:nvCxnSpPr>
        <p:spPr>
          <a:xfrm flipH="1">
            <a:off x="1074028" y="134534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1200C901-3792-6C4B-A89E-D0B6385109B5}"/>
              </a:ext>
            </a:extLst>
          </p:cNvPr>
          <p:cNvSpPr txBox="1"/>
          <p:nvPr/>
        </p:nvSpPr>
        <p:spPr>
          <a:xfrm>
            <a:off x="3258454" y="1197877"/>
            <a:ext cx="892873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Any SSE</a:t>
            </a:r>
          </a:p>
          <a:p>
            <a:pPr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Pathologic fracture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AD23696-6ED2-3A4C-9FF2-42033319933A}"/>
              </a:ext>
            </a:extLst>
          </p:cNvPr>
          <p:cNvSpPr txBox="1"/>
          <p:nvPr/>
        </p:nvSpPr>
        <p:spPr>
          <a:xfrm>
            <a:off x="1742378" y="3197252"/>
            <a:ext cx="590550" cy="297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Layered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abiraterone/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prednisone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D5FC653-FC6A-424B-988C-A48B890029F6}"/>
              </a:ext>
            </a:extLst>
          </p:cNvPr>
          <p:cNvSpPr txBox="1"/>
          <p:nvPr/>
        </p:nvSpPr>
        <p:spPr>
          <a:xfrm>
            <a:off x="2364678" y="3197252"/>
            <a:ext cx="590550" cy="199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Concurrent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enzalutamide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3E32469-E18B-3E4C-A8DB-8D133CD85E30}"/>
              </a:ext>
            </a:extLst>
          </p:cNvPr>
          <p:cNvSpPr txBox="1"/>
          <p:nvPr/>
        </p:nvSpPr>
        <p:spPr>
          <a:xfrm>
            <a:off x="2990153" y="3197252"/>
            <a:ext cx="590550" cy="199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Layered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enzalutamide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D177E49-7D7B-B74E-8AD2-837AD311FD01}"/>
              </a:ext>
            </a:extLst>
          </p:cNvPr>
          <p:cNvSpPr txBox="1"/>
          <p:nvPr/>
        </p:nvSpPr>
        <p:spPr>
          <a:xfrm>
            <a:off x="3596578" y="3197252"/>
            <a:ext cx="590550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All patients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152C813-3CAA-3F46-84C1-47CF6781DE3A}"/>
              </a:ext>
            </a:extLst>
          </p:cNvPr>
          <p:cNvSpPr/>
          <p:nvPr/>
        </p:nvSpPr>
        <p:spPr>
          <a:xfrm>
            <a:off x="3121019" y="1213179"/>
            <a:ext cx="82550" cy="81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AC84DD1-D87F-D243-8655-9840E46BE515}"/>
              </a:ext>
            </a:extLst>
          </p:cNvPr>
          <p:cNvSpPr/>
          <p:nvPr/>
        </p:nvSpPr>
        <p:spPr>
          <a:xfrm>
            <a:off x="1273169" y="1490082"/>
            <a:ext cx="133350" cy="162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10F4C14-1501-544E-B0C0-4D7E6D0A4A8F}"/>
              </a:ext>
            </a:extLst>
          </p:cNvPr>
          <p:cNvSpPr/>
          <p:nvPr/>
        </p:nvSpPr>
        <p:spPr>
          <a:xfrm>
            <a:off x="1447794" y="2518782"/>
            <a:ext cx="133350" cy="596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5FDE487-7280-CE48-BFB0-F4628962E616}"/>
              </a:ext>
            </a:extLst>
          </p:cNvPr>
          <p:cNvSpPr/>
          <p:nvPr/>
        </p:nvSpPr>
        <p:spPr>
          <a:xfrm>
            <a:off x="1889119" y="2128256"/>
            <a:ext cx="133350" cy="987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EAB9C04-A8A3-3D46-A216-A33C0A45CA5E}"/>
              </a:ext>
            </a:extLst>
          </p:cNvPr>
          <p:cNvSpPr/>
          <p:nvPr/>
        </p:nvSpPr>
        <p:spPr>
          <a:xfrm>
            <a:off x="2063744" y="2804532"/>
            <a:ext cx="133350" cy="311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4EE9A80-1CFB-9846-8C1B-10A8C3854B22}"/>
              </a:ext>
            </a:extLst>
          </p:cNvPr>
          <p:cNvSpPr/>
          <p:nvPr/>
        </p:nvSpPr>
        <p:spPr>
          <a:xfrm>
            <a:off x="2505069" y="2306056"/>
            <a:ext cx="133350" cy="809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CA80A00-0DE7-2E49-B082-B8DD5BD64DDB}"/>
              </a:ext>
            </a:extLst>
          </p:cNvPr>
          <p:cNvSpPr/>
          <p:nvPr/>
        </p:nvSpPr>
        <p:spPr>
          <a:xfrm>
            <a:off x="2679694" y="2791832"/>
            <a:ext cx="133350" cy="323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D8829E3-107B-4B4F-9C82-988B3F86B8DF}"/>
              </a:ext>
            </a:extLst>
          </p:cNvPr>
          <p:cNvSpPr/>
          <p:nvPr/>
        </p:nvSpPr>
        <p:spPr>
          <a:xfrm>
            <a:off x="3121019" y="1699632"/>
            <a:ext cx="133350" cy="1416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B01F978-5C3F-CE45-ABCF-CE878781CD6C}"/>
              </a:ext>
            </a:extLst>
          </p:cNvPr>
          <p:cNvSpPr/>
          <p:nvPr/>
        </p:nvSpPr>
        <p:spPr>
          <a:xfrm>
            <a:off x="3295644" y="2591806"/>
            <a:ext cx="133350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F0B2204-989F-9C46-B6E5-ED7A5C31F312}"/>
              </a:ext>
            </a:extLst>
          </p:cNvPr>
          <p:cNvSpPr/>
          <p:nvPr/>
        </p:nvSpPr>
        <p:spPr>
          <a:xfrm>
            <a:off x="3746494" y="1877432"/>
            <a:ext cx="133350" cy="1238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D3752F0-8F7F-4049-852A-CA1CC011F93C}"/>
              </a:ext>
            </a:extLst>
          </p:cNvPr>
          <p:cNvSpPr/>
          <p:nvPr/>
        </p:nvSpPr>
        <p:spPr>
          <a:xfrm>
            <a:off x="3921119" y="2734682"/>
            <a:ext cx="13335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E9B8F4-4509-4A41-8013-5BE53D7C59E6}"/>
              </a:ext>
            </a:extLst>
          </p:cNvPr>
          <p:cNvCxnSpPr>
            <a:cxnSpLocks/>
          </p:cNvCxnSpPr>
          <p:nvPr/>
        </p:nvCxnSpPr>
        <p:spPr>
          <a:xfrm flipH="1">
            <a:off x="1120932" y="3116993"/>
            <a:ext cx="310181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BDDD775-47B2-3C40-9518-772BB020600D}"/>
              </a:ext>
            </a:extLst>
          </p:cNvPr>
          <p:cNvSpPr/>
          <p:nvPr/>
        </p:nvSpPr>
        <p:spPr>
          <a:xfrm>
            <a:off x="3121019" y="1339559"/>
            <a:ext cx="82550" cy="81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34488C9-60C2-344D-9184-2942FD232830}"/>
              </a:ext>
            </a:extLst>
          </p:cNvPr>
          <p:cNvSpPr txBox="1"/>
          <p:nvPr/>
        </p:nvSpPr>
        <p:spPr>
          <a:xfrm rot="16200000">
            <a:off x="4015491" y="2127970"/>
            <a:ext cx="963405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SSE incidence rate</a:t>
            </a:r>
            <a:b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(per person-year)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492A06-77FF-3C4D-BC99-DB5AA37851E0}"/>
              </a:ext>
            </a:extLst>
          </p:cNvPr>
          <p:cNvSpPr txBox="1"/>
          <p:nvPr/>
        </p:nvSpPr>
        <p:spPr>
          <a:xfrm>
            <a:off x="4662663" y="305673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0.0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4F33FEA-8190-0E49-A8C4-A39A263E8F5B}"/>
              </a:ext>
            </a:extLst>
          </p:cNvPr>
          <p:cNvCxnSpPr>
            <a:cxnSpLocks/>
          </p:cNvCxnSpPr>
          <p:nvPr/>
        </p:nvCxnSpPr>
        <p:spPr>
          <a:xfrm flipH="1">
            <a:off x="4828274" y="311699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98FF013-E64B-894E-BAD9-3D4EC373779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51049" y="3146245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09737BE1-A28D-0042-A7B1-2CDD82460F3E}"/>
              </a:ext>
            </a:extLst>
          </p:cNvPr>
          <p:cNvSpPr txBox="1"/>
          <p:nvPr/>
        </p:nvSpPr>
        <p:spPr>
          <a:xfrm>
            <a:off x="4871149" y="3197252"/>
            <a:ext cx="590550" cy="297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Concurrent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abiraterone/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prednisone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6E1905D-1613-EF47-B4CD-95E95FAFB7D4}"/>
              </a:ext>
            </a:extLst>
          </p:cNvPr>
          <p:cNvCxnSpPr>
            <a:cxnSpLocks/>
          </p:cNvCxnSpPr>
          <p:nvPr/>
        </p:nvCxnSpPr>
        <p:spPr>
          <a:xfrm>
            <a:off x="4878049" y="1340857"/>
            <a:ext cx="0" cy="177912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6027E21-0F56-B449-A3CF-C01039029265}"/>
              </a:ext>
            </a:extLst>
          </p:cNvPr>
          <p:cNvSpPr txBox="1"/>
          <p:nvPr/>
        </p:nvSpPr>
        <p:spPr>
          <a:xfrm>
            <a:off x="4662663" y="270748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D6A2485-02ED-1547-9726-793045D51ADD}"/>
              </a:ext>
            </a:extLst>
          </p:cNvPr>
          <p:cNvCxnSpPr>
            <a:cxnSpLocks/>
          </p:cNvCxnSpPr>
          <p:nvPr/>
        </p:nvCxnSpPr>
        <p:spPr>
          <a:xfrm flipH="1">
            <a:off x="4828274" y="2770918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7B93C846-2AF5-EA44-99A5-EFD6AB04E494}"/>
              </a:ext>
            </a:extLst>
          </p:cNvPr>
          <p:cNvSpPr txBox="1"/>
          <p:nvPr/>
        </p:nvSpPr>
        <p:spPr>
          <a:xfrm>
            <a:off x="4662663" y="235188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46DBF54-D7BE-D547-B339-C8A3F1DC263C}"/>
              </a:ext>
            </a:extLst>
          </p:cNvPr>
          <p:cNvCxnSpPr>
            <a:cxnSpLocks/>
          </p:cNvCxnSpPr>
          <p:nvPr/>
        </p:nvCxnSpPr>
        <p:spPr>
          <a:xfrm flipH="1">
            <a:off x="4828274" y="2415318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27BB2805-FF5C-AC42-A6B4-7E2EA484D240}"/>
              </a:ext>
            </a:extLst>
          </p:cNvPr>
          <p:cNvSpPr txBox="1"/>
          <p:nvPr/>
        </p:nvSpPr>
        <p:spPr>
          <a:xfrm>
            <a:off x="4662663" y="199310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4CBE2E0-3C7C-294A-B3B5-5D82F148092B}"/>
              </a:ext>
            </a:extLst>
          </p:cNvPr>
          <p:cNvCxnSpPr>
            <a:cxnSpLocks/>
          </p:cNvCxnSpPr>
          <p:nvPr/>
        </p:nvCxnSpPr>
        <p:spPr>
          <a:xfrm flipH="1">
            <a:off x="4828274" y="205654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48D86087-3013-4E40-B8F4-241BF51A2F9B}"/>
              </a:ext>
            </a:extLst>
          </p:cNvPr>
          <p:cNvSpPr txBox="1"/>
          <p:nvPr/>
        </p:nvSpPr>
        <p:spPr>
          <a:xfrm>
            <a:off x="4662663" y="163750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669BFEA-FA40-6445-8F08-2B587B3FE948}"/>
              </a:ext>
            </a:extLst>
          </p:cNvPr>
          <p:cNvCxnSpPr>
            <a:cxnSpLocks/>
          </p:cNvCxnSpPr>
          <p:nvPr/>
        </p:nvCxnSpPr>
        <p:spPr>
          <a:xfrm flipH="1">
            <a:off x="4828274" y="170094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34EDFE87-1234-5F4A-B9FB-71162CAC6105}"/>
              </a:ext>
            </a:extLst>
          </p:cNvPr>
          <p:cNvSpPr txBox="1"/>
          <p:nvPr/>
        </p:nvSpPr>
        <p:spPr>
          <a:xfrm>
            <a:off x="4662663" y="128190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AE9B376-1378-3E43-85F2-EDFB7B13B86F}"/>
              </a:ext>
            </a:extLst>
          </p:cNvPr>
          <p:cNvCxnSpPr>
            <a:cxnSpLocks/>
          </p:cNvCxnSpPr>
          <p:nvPr/>
        </p:nvCxnSpPr>
        <p:spPr>
          <a:xfrm flipH="1">
            <a:off x="4828274" y="134534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A0DE45BF-3E99-0941-86D0-4392DFBF895F}"/>
              </a:ext>
            </a:extLst>
          </p:cNvPr>
          <p:cNvSpPr txBox="1"/>
          <p:nvPr/>
        </p:nvSpPr>
        <p:spPr>
          <a:xfrm>
            <a:off x="6701550" y="1197877"/>
            <a:ext cx="127919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With concomitant BHAs</a:t>
            </a:r>
          </a:p>
          <a:p>
            <a:pPr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Without concomitant BHAs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9534398-A92A-234E-BADD-A2B30063B0DD}"/>
              </a:ext>
            </a:extLst>
          </p:cNvPr>
          <p:cNvSpPr txBox="1"/>
          <p:nvPr/>
        </p:nvSpPr>
        <p:spPr>
          <a:xfrm>
            <a:off x="5496624" y="3197252"/>
            <a:ext cx="590550" cy="297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Layered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abiraterone/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prednisone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2FBB040-D4CF-3845-84A0-7AC1B96493B2}"/>
              </a:ext>
            </a:extLst>
          </p:cNvPr>
          <p:cNvSpPr txBox="1"/>
          <p:nvPr/>
        </p:nvSpPr>
        <p:spPr>
          <a:xfrm>
            <a:off x="6118924" y="3197252"/>
            <a:ext cx="590550" cy="199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Concurrent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enzalutamide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D6AB93B-9AF3-3C4F-A46F-49D1654C3F30}"/>
              </a:ext>
            </a:extLst>
          </p:cNvPr>
          <p:cNvSpPr txBox="1"/>
          <p:nvPr/>
        </p:nvSpPr>
        <p:spPr>
          <a:xfrm>
            <a:off x="6744399" y="3197252"/>
            <a:ext cx="590550" cy="199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Layered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enzalutamide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E07B1DA-F4C3-4542-A2D8-45F9F425ADBD}"/>
              </a:ext>
            </a:extLst>
          </p:cNvPr>
          <p:cNvSpPr txBox="1"/>
          <p:nvPr/>
        </p:nvSpPr>
        <p:spPr>
          <a:xfrm>
            <a:off x="7350824" y="3197252"/>
            <a:ext cx="590550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All patients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2868759-5DF0-CE46-83BA-F72EC7A9EEB1}"/>
              </a:ext>
            </a:extLst>
          </p:cNvPr>
          <p:cNvSpPr/>
          <p:nvPr/>
        </p:nvSpPr>
        <p:spPr>
          <a:xfrm>
            <a:off x="6564115" y="1213179"/>
            <a:ext cx="82550" cy="818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9B21160-8D38-0A47-990F-185956E3234D}"/>
              </a:ext>
            </a:extLst>
          </p:cNvPr>
          <p:cNvSpPr/>
          <p:nvPr/>
        </p:nvSpPr>
        <p:spPr>
          <a:xfrm>
            <a:off x="5027415" y="2635250"/>
            <a:ext cx="133350" cy="4804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318607F-B027-E749-AFDE-78EB73FF1BEB}"/>
              </a:ext>
            </a:extLst>
          </p:cNvPr>
          <p:cNvSpPr/>
          <p:nvPr/>
        </p:nvSpPr>
        <p:spPr>
          <a:xfrm>
            <a:off x="5202040" y="1362075"/>
            <a:ext cx="133350" cy="17536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4F372D8-8281-B642-8752-9DDF0EEE7FA0}"/>
              </a:ext>
            </a:extLst>
          </p:cNvPr>
          <p:cNvSpPr/>
          <p:nvPr/>
        </p:nvSpPr>
        <p:spPr>
          <a:xfrm>
            <a:off x="5643365" y="2479675"/>
            <a:ext cx="133350" cy="6360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AB053DA-2899-0540-851C-9E5610BE5D1D}"/>
              </a:ext>
            </a:extLst>
          </p:cNvPr>
          <p:cNvSpPr/>
          <p:nvPr/>
        </p:nvSpPr>
        <p:spPr>
          <a:xfrm>
            <a:off x="5817990" y="2778125"/>
            <a:ext cx="133350" cy="3375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9C421D4-D4DF-8D44-AA1B-939102B3C878}"/>
              </a:ext>
            </a:extLst>
          </p:cNvPr>
          <p:cNvSpPr/>
          <p:nvPr/>
        </p:nvSpPr>
        <p:spPr>
          <a:xfrm>
            <a:off x="6259315" y="2695575"/>
            <a:ext cx="133350" cy="4201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420EF05-D76B-D946-9CB1-D06E47B872E4}"/>
              </a:ext>
            </a:extLst>
          </p:cNvPr>
          <p:cNvSpPr/>
          <p:nvPr/>
        </p:nvSpPr>
        <p:spPr>
          <a:xfrm>
            <a:off x="6433940" y="2765425"/>
            <a:ext cx="133350" cy="3502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60123BF-E92B-B040-B768-E6760D546DA1}"/>
              </a:ext>
            </a:extLst>
          </p:cNvPr>
          <p:cNvSpPr/>
          <p:nvPr/>
        </p:nvSpPr>
        <p:spPr>
          <a:xfrm>
            <a:off x="6875265" y="2562224"/>
            <a:ext cx="133350" cy="5534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873EB01-1C04-CD4B-8AB7-1F626575EC14}"/>
              </a:ext>
            </a:extLst>
          </p:cNvPr>
          <p:cNvSpPr/>
          <p:nvPr/>
        </p:nvSpPr>
        <p:spPr>
          <a:xfrm>
            <a:off x="7049890" y="2251076"/>
            <a:ext cx="133350" cy="8646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89AE5FD-EC0B-4B47-A472-59B15B4DDE5D}"/>
              </a:ext>
            </a:extLst>
          </p:cNvPr>
          <p:cNvSpPr/>
          <p:nvPr/>
        </p:nvSpPr>
        <p:spPr>
          <a:xfrm>
            <a:off x="7500740" y="2511424"/>
            <a:ext cx="133350" cy="6042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7DA07FC-B554-7B44-9B6F-50F439A158E3}"/>
              </a:ext>
            </a:extLst>
          </p:cNvPr>
          <p:cNvSpPr/>
          <p:nvPr/>
        </p:nvSpPr>
        <p:spPr>
          <a:xfrm>
            <a:off x="7675365" y="2460625"/>
            <a:ext cx="133350" cy="6550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1E3B710-9A8A-3D41-B98D-64C222E0018A}"/>
              </a:ext>
            </a:extLst>
          </p:cNvPr>
          <p:cNvCxnSpPr>
            <a:cxnSpLocks/>
          </p:cNvCxnSpPr>
          <p:nvPr/>
        </p:nvCxnSpPr>
        <p:spPr>
          <a:xfrm flipH="1">
            <a:off x="4875178" y="3116993"/>
            <a:ext cx="310181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2CD55FC-0FF7-274E-BD94-708574B4AD0C}"/>
              </a:ext>
            </a:extLst>
          </p:cNvPr>
          <p:cNvSpPr/>
          <p:nvPr/>
        </p:nvSpPr>
        <p:spPr>
          <a:xfrm>
            <a:off x="6564115" y="1339559"/>
            <a:ext cx="82550" cy="818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966BBD8-36C7-CF4A-AD0A-A8912C4BAECA}"/>
              </a:ext>
            </a:extLst>
          </p:cNvPr>
          <p:cNvSpPr txBox="1"/>
          <p:nvPr/>
        </p:nvSpPr>
        <p:spPr>
          <a:xfrm>
            <a:off x="4662663" y="145970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0.9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AEC3B94-E75D-AD4B-9F2D-65E81F11FB12}"/>
              </a:ext>
            </a:extLst>
          </p:cNvPr>
          <p:cNvCxnSpPr>
            <a:cxnSpLocks/>
          </p:cNvCxnSpPr>
          <p:nvPr/>
        </p:nvCxnSpPr>
        <p:spPr>
          <a:xfrm flipH="1">
            <a:off x="4828274" y="152314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5843D216-B0E2-2B43-8D4F-92EA3F659CE8}"/>
              </a:ext>
            </a:extLst>
          </p:cNvPr>
          <p:cNvSpPr txBox="1"/>
          <p:nvPr/>
        </p:nvSpPr>
        <p:spPr>
          <a:xfrm>
            <a:off x="4662663" y="181213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86FE9B9-0972-184D-A762-5CBE2C45116C}"/>
              </a:ext>
            </a:extLst>
          </p:cNvPr>
          <p:cNvCxnSpPr>
            <a:cxnSpLocks/>
          </p:cNvCxnSpPr>
          <p:nvPr/>
        </p:nvCxnSpPr>
        <p:spPr>
          <a:xfrm flipH="1">
            <a:off x="4828274" y="1875568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A6C03B05-F42E-B14C-9B21-4D58FA5634F5}"/>
              </a:ext>
            </a:extLst>
          </p:cNvPr>
          <p:cNvSpPr txBox="1"/>
          <p:nvPr/>
        </p:nvSpPr>
        <p:spPr>
          <a:xfrm>
            <a:off x="4662663" y="216455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B652B448-1CDA-3547-A6ED-FCADBC207F0F}"/>
              </a:ext>
            </a:extLst>
          </p:cNvPr>
          <p:cNvCxnSpPr>
            <a:cxnSpLocks/>
          </p:cNvCxnSpPr>
          <p:nvPr/>
        </p:nvCxnSpPr>
        <p:spPr>
          <a:xfrm flipH="1">
            <a:off x="4828274" y="222799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7BEEBB2A-F69A-BD4B-B9FE-351E6EA6880E}"/>
              </a:ext>
            </a:extLst>
          </p:cNvPr>
          <p:cNvSpPr txBox="1"/>
          <p:nvPr/>
        </p:nvSpPr>
        <p:spPr>
          <a:xfrm>
            <a:off x="4662663" y="252333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C1D180F-BC9E-D645-ADA8-2DA4D5810524}"/>
              </a:ext>
            </a:extLst>
          </p:cNvPr>
          <p:cNvCxnSpPr>
            <a:cxnSpLocks/>
          </p:cNvCxnSpPr>
          <p:nvPr/>
        </p:nvCxnSpPr>
        <p:spPr>
          <a:xfrm flipH="1">
            <a:off x="4828274" y="2586768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BC074A68-BC5F-AC42-B564-5D6B55ADE032}"/>
              </a:ext>
            </a:extLst>
          </p:cNvPr>
          <p:cNvSpPr txBox="1"/>
          <p:nvPr/>
        </p:nvSpPr>
        <p:spPr>
          <a:xfrm>
            <a:off x="4662663" y="287575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0.1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ED693625-CD23-7247-8889-2782ACBE0FA6}"/>
              </a:ext>
            </a:extLst>
          </p:cNvPr>
          <p:cNvCxnSpPr>
            <a:cxnSpLocks/>
          </p:cNvCxnSpPr>
          <p:nvPr/>
        </p:nvCxnSpPr>
        <p:spPr>
          <a:xfrm flipH="1">
            <a:off x="4828274" y="293919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23AB8EC8-25E7-8548-AAB0-FC585B998C05}"/>
              </a:ext>
            </a:extLst>
          </p:cNvPr>
          <p:cNvSpPr txBox="1"/>
          <p:nvPr/>
        </p:nvSpPr>
        <p:spPr>
          <a:xfrm rot="16200000">
            <a:off x="7407399" y="2127970"/>
            <a:ext cx="179215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Pathologic fracture incidence rate</a:t>
            </a:r>
            <a:b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(per person-year)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B9D41DA-EC30-FA4C-AD25-F889A2E2D16A}"/>
              </a:ext>
            </a:extLst>
          </p:cNvPr>
          <p:cNvSpPr txBox="1"/>
          <p:nvPr/>
        </p:nvSpPr>
        <p:spPr>
          <a:xfrm>
            <a:off x="8468945" y="305673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0.0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DCF91B0-FE24-DD41-9533-F4B8A60F41E3}"/>
              </a:ext>
            </a:extLst>
          </p:cNvPr>
          <p:cNvCxnSpPr>
            <a:cxnSpLocks/>
          </p:cNvCxnSpPr>
          <p:nvPr/>
        </p:nvCxnSpPr>
        <p:spPr>
          <a:xfrm flipH="1">
            <a:off x="8634556" y="311699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300ED0B-12C3-4745-91CC-AACC447C2A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57331" y="3146245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B30DDECF-84BC-E349-B2E7-581594E4D719}"/>
              </a:ext>
            </a:extLst>
          </p:cNvPr>
          <p:cNvSpPr txBox="1"/>
          <p:nvPr/>
        </p:nvSpPr>
        <p:spPr>
          <a:xfrm>
            <a:off x="8677431" y="3197252"/>
            <a:ext cx="590550" cy="297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Concurrent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abiraterone/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prednisone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CC9399D-5589-7243-9BF0-0F65CA3D7495}"/>
              </a:ext>
            </a:extLst>
          </p:cNvPr>
          <p:cNvCxnSpPr>
            <a:cxnSpLocks/>
          </p:cNvCxnSpPr>
          <p:nvPr/>
        </p:nvCxnSpPr>
        <p:spPr>
          <a:xfrm>
            <a:off x="8684331" y="1340857"/>
            <a:ext cx="0" cy="177912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4B87FB22-8F6F-A646-8EB6-A67E67BB95EF}"/>
              </a:ext>
            </a:extLst>
          </p:cNvPr>
          <p:cNvSpPr txBox="1"/>
          <p:nvPr/>
        </p:nvSpPr>
        <p:spPr>
          <a:xfrm>
            <a:off x="8468945" y="270748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0.1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B43D2A9-5A8A-5C48-9811-05F93348B24D}"/>
              </a:ext>
            </a:extLst>
          </p:cNvPr>
          <p:cNvCxnSpPr>
            <a:cxnSpLocks/>
          </p:cNvCxnSpPr>
          <p:nvPr/>
        </p:nvCxnSpPr>
        <p:spPr>
          <a:xfrm flipH="1">
            <a:off x="8634556" y="2770918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8DFB2635-94CC-C94D-903D-D498E37BD51A}"/>
              </a:ext>
            </a:extLst>
          </p:cNvPr>
          <p:cNvSpPr txBox="1"/>
          <p:nvPr/>
        </p:nvSpPr>
        <p:spPr>
          <a:xfrm>
            <a:off x="8468945" y="235188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098308A1-B01A-0447-9F32-EE6E47699689}"/>
              </a:ext>
            </a:extLst>
          </p:cNvPr>
          <p:cNvCxnSpPr>
            <a:cxnSpLocks/>
          </p:cNvCxnSpPr>
          <p:nvPr/>
        </p:nvCxnSpPr>
        <p:spPr>
          <a:xfrm flipH="1">
            <a:off x="8634556" y="2415318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EA5835FF-79A9-E744-8CC6-E3CA79491423}"/>
              </a:ext>
            </a:extLst>
          </p:cNvPr>
          <p:cNvSpPr txBox="1"/>
          <p:nvPr/>
        </p:nvSpPr>
        <p:spPr>
          <a:xfrm>
            <a:off x="8468945" y="199310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F783F605-D1AE-4542-911F-9D70AF184A21}"/>
              </a:ext>
            </a:extLst>
          </p:cNvPr>
          <p:cNvCxnSpPr>
            <a:cxnSpLocks/>
          </p:cNvCxnSpPr>
          <p:nvPr/>
        </p:nvCxnSpPr>
        <p:spPr>
          <a:xfrm flipH="1">
            <a:off x="8634556" y="205654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CE177336-52DF-E844-BCCB-5B6F13EEDE6C}"/>
              </a:ext>
            </a:extLst>
          </p:cNvPr>
          <p:cNvSpPr txBox="1"/>
          <p:nvPr/>
        </p:nvSpPr>
        <p:spPr>
          <a:xfrm>
            <a:off x="8468945" y="163750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C60D50F-B2A0-5548-8193-79D372E378B4}"/>
              </a:ext>
            </a:extLst>
          </p:cNvPr>
          <p:cNvCxnSpPr>
            <a:cxnSpLocks/>
          </p:cNvCxnSpPr>
          <p:nvPr/>
        </p:nvCxnSpPr>
        <p:spPr>
          <a:xfrm flipH="1">
            <a:off x="8634556" y="170094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00AF6D89-2D6D-9945-85EB-C5CCD5E60C0A}"/>
              </a:ext>
            </a:extLst>
          </p:cNvPr>
          <p:cNvSpPr txBox="1"/>
          <p:nvPr/>
        </p:nvSpPr>
        <p:spPr>
          <a:xfrm>
            <a:off x="8468945" y="128190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10B829FC-80E4-064E-97FB-765823C6A02E}"/>
              </a:ext>
            </a:extLst>
          </p:cNvPr>
          <p:cNvCxnSpPr>
            <a:cxnSpLocks/>
          </p:cNvCxnSpPr>
          <p:nvPr/>
        </p:nvCxnSpPr>
        <p:spPr>
          <a:xfrm flipH="1">
            <a:off x="8634556" y="134534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DD0A72CB-6B42-0240-9AE4-63AA5B2E15FE}"/>
              </a:ext>
            </a:extLst>
          </p:cNvPr>
          <p:cNvSpPr txBox="1"/>
          <p:nvPr/>
        </p:nvSpPr>
        <p:spPr>
          <a:xfrm>
            <a:off x="10507832" y="1197877"/>
            <a:ext cx="127919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With concomitant BHAs</a:t>
            </a:r>
          </a:p>
          <a:p>
            <a:pPr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Without concomitant BHAs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F1DA820-2164-8042-83E2-431AAC634C59}"/>
              </a:ext>
            </a:extLst>
          </p:cNvPr>
          <p:cNvSpPr txBox="1"/>
          <p:nvPr/>
        </p:nvSpPr>
        <p:spPr>
          <a:xfrm>
            <a:off x="9302906" y="3197252"/>
            <a:ext cx="590550" cy="297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Layered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abiraterone/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prednisone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7B51F73E-67C2-A344-B786-07C4C77B2906}"/>
              </a:ext>
            </a:extLst>
          </p:cNvPr>
          <p:cNvSpPr txBox="1"/>
          <p:nvPr/>
        </p:nvSpPr>
        <p:spPr>
          <a:xfrm>
            <a:off x="9925206" y="3197252"/>
            <a:ext cx="590550" cy="199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Concurrent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enzalutamide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5B14423-58AA-7647-ADF5-2B2AA65D1220}"/>
              </a:ext>
            </a:extLst>
          </p:cNvPr>
          <p:cNvSpPr txBox="1"/>
          <p:nvPr/>
        </p:nvSpPr>
        <p:spPr>
          <a:xfrm>
            <a:off x="10550681" y="3197252"/>
            <a:ext cx="590550" cy="199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Layered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enzalutamide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A5A64BA-1BCB-3042-A2AF-6AD0909F5762}"/>
              </a:ext>
            </a:extLst>
          </p:cNvPr>
          <p:cNvSpPr txBox="1"/>
          <p:nvPr/>
        </p:nvSpPr>
        <p:spPr>
          <a:xfrm>
            <a:off x="11157106" y="3197252"/>
            <a:ext cx="590550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All patients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6E791D70-56B9-0B48-BD85-8EA2AC026EB8}"/>
              </a:ext>
            </a:extLst>
          </p:cNvPr>
          <p:cNvSpPr/>
          <p:nvPr/>
        </p:nvSpPr>
        <p:spPr>
          <a:xfrm>
            <a:off x="10370397" y="1213179"/>
            <a:ext cx="82550" cy="818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581FB36-BEB6-DC4E-8B4E-00B9BEC29FED}"/>
              </a:ext>
            </a:extLst>
          </p:cNvPr>
          <p:cNvSpPr/>
          <p:nvPr/>
        </p:nvSpPr>
        <p:spPr>
          <a:xfrm>
            <a:off x="8833697" y="2730500"/>
            <a:ext cx="133350" cy="38518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2AEEDDC3-30C2-DB4F-9FD0-D93183DB5AD4}"/>
              </a:ext>
            </a:extLst>
          </p:cNvPr>
          <p:cNvSpPr/>
          <p:nvPr/>
        </p:nvSpPr>
        <p:spPr>
          <a:xfrm>
            <a:off x="9008322" y="2000250"/>
            <a:ext cx="133350" cy="11154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8DDAA302-C523-5A45-ADBB-4F278D0026A3}"/>
              </a:ext>
            </a:extLst>
          </p:cNvPr>
          <p:cNvSpPr/>
          <p:nvPr/>
        </p:nvSpPr>
        <p:spPr>
          <a:xfrm>
            <a:off x="9449647" y="2835275"/>
            <a:ext cx="133350" cy="2804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CA38765B-BEEE-634B-9A89-811E108086B5}"/>
              </a:ext>
            </a:extLst>
          </p:cNvPr>
          <p:cNvSpPr/>
          <p:nvPr/>
        </p:nvSpPr>
        <p:spPr>
          <a:xfrm>
            <a:off x="9624272" y="2752725"/>
            <a:ext cx="133350" cy="3629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BB7758D-3FEB-2C4C-91E5-24408B9BE183}"/>
              </a:ext>
            </a:extLst>
          </p:cNvPr>
          <p:cNvSpPr/>
          <p:nvPr/>
        </p:nvSpPr>
        <p:spPr>
          <a:xfrm>
            <a:off x="10065597" y="2787649"/>
            <a:ext cx="133350" cy="3280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D32FBB18-0CAD-BE43-825E-D438E85A92C8}"/>
              </a:ext>
            </a:extLst>
          </p:cNvPr>
          <p:cNvSpPr/>
          <p:nvPr/>
        </p:nvSpPr>
        <p:spPr>
          <a:xfrm>
            <a:off x="10240222" y="2765425"/>
            <a:ext cx="133350" cy="3502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D4D9A97C-4D3C-E04D-B0ED-39142D5FEF0E}"/>
              </a:ext>
            </a:extLst>
          </p:cNvPr>
          <p:cNvSpPr/>
          <p:nvPr/>
        </p:nvSpPr>
        <p:spPr>
          <a:xfrm>
            <a:off x="10681547" y="2724150"/>
            <a:ext cx="133350" cy="3915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FF42A7AD-BF9D-1F42-8EC1-534A1AEC06C2}"/>
              </a:ext>
            </a:extLst>
          </p:cNvPr>
          <p:cNvSpPr/>
          <p:nvPr/>
        </p:nvSpPr>
        <p:spPr>
          <a:xfrm>
            <a:off x="10856172" y="2409824"/>
            <a:ext cx="133350" cy="7058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1F9371E-5D8D-2D4D-AC6D-D395E0F4A73D}"/>
              </a:ext>
            </a:extLst>
          </p:cNvPr>
          <p:cNvSpPr/>
          <p:nvPr/>
        </p:nvSpPr>
        <p:spPr>
          <a:xfrm>
            <a:off x="11307022" y="2847975"/>
            <a:ext cx="133350" cy="2677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5ED545F-5970-FD49-BB33-E72D4396F34D}"/>
              </a:ext>
            </a:extLst>
          </p:cNvPr>
          <p:cNvSpPr/>
          <p:nvPr/>
        </p:nvSpPr>
        <p:spPr>
          <a:xfrm>
            <a:off x="11481647" y="2562225"/>
            <a:ext cx="133350" cy="5534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547FE6F-72C2-3144-AEBC-133ECE0809C6}"/>
              </a:ext>
            </a:extLst>
          </p:cNvPr>
          <p:cNvCxnSpPr>
            <a:cxnSpLocks/>
          </p:cNvCxnSpPr>
          <p:nvPr/>
        </p:nvCxnSpPr>
        <p:spPr>
          <a:xfrm flipH="1">
            <a:off x="8681460" y="3116993"/>
            <a:ext cx="310181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10E0CE1-7C34-8942-B7A3-FB2C6F582CFA}"/>
              </a:ext>
            </a:extLst>
          </p:cNvPr>
          <p:cNvSpPr/>
          <p:nvPr/>
        </p:nvSpPr>
        <p:spPr>
          <a:xfrm>
            <a:off x="10370397" y="1339559"/>
            <a:ext cx="82550" cy="818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772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D44C2E-82C7-416C-8E86-E520E951AC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5" y="4051610"/>
            <a:ext cx="4708714" cy="17334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Patients on 2L Ra-223 had similar rates </a:t>
            </a:r>
            <a:b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</a:b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of subsequent life-prolonging therapies </a:t>
            </a:r>
            <a:b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</a:b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as patients on 2L NAH (49% vs 39%)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 rate of SSEs after 2L start was similar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in both cohorts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873C260-AA2F-444F-89B1-7FD78AC6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PHENIX real-world Study: sequential NAH or Ra-223 after progression on 1L NAH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848D9-DE05-49E6-BEFB-CB608513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2A3D53-9E8C-4B52-B905-9AB47CA9836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3A8AC-3100-0F45-BF4C-85BB60320B2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738905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2L, second line; BHA, bone health agents; CI, confidence interval; NAH, novel antihormone; Ra-223, radium-223; OS, overall survival; </a:t>
            </a:r>
            <a:r>
              <a:rPr lang="en-US" dirty="0"/>
              <a:t>SSE, symptomatic skeletal event</a:t>
            </a:r>
          </a:p>
          <a:p>
            <a:pPr>
              <a:spcBef>
                <a:spcPts val="0"/>
              </a:spcBef>
            </a:pPr>
            <a:r>
              <a:rPr lang="en-GB" dirty="0" err="1"/>
              <a:t>Sartor</a:t>
            </a:r>
            <a:r>
              <a:rPr lang="en-GB" dirty="0"/>
              <a:t> O, et al. J </a:t>
            </a:r>
            <a:r>
              <a:rPr lang="en-GB" dirty="0" err="1"/>
              <a:t>Clin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. 2021;39(suppl_6):abstract 48 (ASCO GU 2021 poster)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A51523-D1BF-0344-B047-497C861B5C0C}"/>
              </a:ext>
            </a:extLst>
          </p:cNvPr>
          <p:cNvSpPr txBox="1"/>
          <p:nvPr/>
        </p:nvSpPr>
        <p:spPr>
          <a:xfrm>
            <a:off x="745579" y="1218745"/>
            <a:ext cx="4544321" cy="4487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spc="1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SUBSEQUENT LIFE-PROLONGING THERAPY </a:t>
            </a:r>
            <a:br>
              <a:rPr lang="en-GB" b="1" spc="1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b="1" spc="1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AFTER 2L RA-223 OR 2L NAH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35944C-AE03-D84A-B8D4-DAC7E5FB81D3}"/>
              </a:ext>
            </a:extLst>
          </p:cNvPr>
          <p:cNvSpPr/>
          <p:nvPr/>
        </p:nvSpPr>
        <p:spPr>
          <a:xfrm>
            <a:off x="619200" y="1122560"/>
            <a:ext cx="4709698" cy="244357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3A4973C3-0981-2048-8CB5-385AC6153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069973"/>
              </p:ext>
            </p:extLst>
          </p:nvPr>
        </p:nvGraphicFramePr>
        <p:xfrm>
          <a:off x="689481" y="2003589"/>
          <a:ext cx="2157569" cy="143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8D36F1C-9D1C-6A44-9AB5-53A3CB515A90}"/>
              </a:ext>
            </a:extLst>
          </p:cNvPr>
          <p:cNvSpPr txBox="1"/>
          <p:nvPr/>
        </p:nvSpPr>
        <p:spPr>
          <a:xfrm>
            <a:off x="2353978" y="1825963"/>
            <a:ext cx="1553759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Any subsequent therapy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E739CB-3F2D-8E4F-BEAA-0366300B024C}"/>
              </a:ext>
            </a:extLst>
          </p:cNvPr>
          <p:cNvSpPr txBox="1"/>
          <p:nvPr/>
        </p:nvSpPr>
        <p:spPr>
          <a:xfrm>
            <a:off x="755773" y="2435308"/>
            <a:ext cx="360676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No:</a:t>
            </a:r>
          </a:p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(51%)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809C88-5EFC-B84F-BDEB-1D9D45206C13}"/>
              </a:ext>
            </a:extLst>
          </p:cNvPr>
          <p:cNvSpPr txBox="1"/>
          <p:nvPr/>
        </p:nvSpPr>
        <p:spPr>
          <a:xfrm>
            <a:off x="2411184" y="2435308"/>
            <a:ext cx="365485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Yes:</a:t>
            </a:r>
          </a:p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59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(49%)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D2761CA9-8271-0A47-A78B-1DA9F126F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924759"/>
              </p:ext>
            </p:extLst>
          </p:nvPr>
        </p:nvGraphicFramePr>
        <p:xfrm>
          <a:off x="3098146" y="2003589"/>
          <a:ext cx="2157569" cy="143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E69BCF9-7A4D-CB4C-AFC9-CC092C10A79E}"/>
              </a:ext>
            </a:extLst>
          </p:cNvPr>
          <p:cNvSpPr txBox="1"/>
          <p:nvPr/>
        </p:nvSpPr>
        <p:spPr>
          <a:xfrm>
            <a:off x="3164438" y="2435308"/>
            <a:ext cx="360676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No:</a:t>
            </a:r>
          </a:p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138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(61%)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703595-C5EF-9544-8B64-91E752BDFE6B}"/>
              </a:ext>
            </a:extLst>
          </p:cNvPr>
          <p:cNvSpPr txBox="1"/>
          <p:nvPr/>
        </p:nvSpPr>
        <p:spPr>
          <a:xfrm>
            <a:off x="4819849" y="2435308"/>
            <a:ext cx="365485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Yes:</a:t>
            </a:r>
          </a:p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88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(39%)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DD72E9-51D4-8F47-85A8-BC34CA168693}"/>
              </a:ext>
            </a:extLst>
          </p:cNvPr>
          <p:cNvSpPr txBox="1"/>
          <p:nvPr/>
        </p:nvSpPr>
        <p:spPr>
          <a:xfrm>
            <a:off x="1509380" y="2629741"/>
            <a:ext cx="517770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Ra-223</a:t>
            </a:r>
            <a:endParaRPr lang="en-GB" sz="1400" dirty="0">
              <a:solidFill>
                <a:schemeClr val="tx2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D3A436-CD82-9F48-AB57-704AF037189B}"/>
              </a:ext>
            </a:extLst>
          </p:cNvPr>
          <p:cNvSpPr txBox="1"/>
          <p:nvPr/>
        </p:nvSpPr>
        <p:spPr>
          <a:xfrm>
            <a:off x="3895383" y="2629741"/>
            <a:ext cx="548227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2L NAH</a:t>
            </a:r>
            <a:endParaRPr lang="en-GB" sz="1400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D6656F-C455-084E-BB1E-A340E4C9EDB4}"/>
              </a:ext>
            </a:extLst>
          </p:cNvPr>
          <p:cNvSpPr txBox="1"/>
          <p:nvPr/>
        </p:nvSpPr>
        <p:spPr>
          <a:xfrm>
            <a:off x="5663786" y="1218745"/>
            <a:ext cx="5469353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spc="1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OVERALL SURVIVAL FROM START OF 2L THERAPY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D63E28-5BC7-C148-827D-F9CE53046505}"/>
              </a:ext>
            </a:extLst>
          </p:cNvPr>
          <p:cNvSpPr/>
          <p:nvPr/>
        </p:nvSpPr>
        <p:spPr>
          <a:xfrm>
            <a:off x="5529113" y="1122560"/>
            <a:ext cx="6045852" cy="244357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25EFCF-7E1A-4A45-925F-1D852B878655}"/>
              </a:ext>
            </a:extLst>
          </p:cNvPr>
          <p:cNvSpPr txBox="1"/>
          <p:nvPr/>
        </p:nvSpPr>
        <p:spPr>
          <a:xfrm rot="16200000">
            <a:off x="5181655" y="2188485"/>
            <a:ext cx="1037143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Survival probability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E60C22-636A-F647-8470-0C99AFD001BD}"/>
              </a:ext>
            </a:extLst>
          </p:cNvPr>
          <p:cNvSpPr txBox="1"/>
          <p:nvPr/>
        </p:nvSpPr>
        <p:spPr>
          <a:xfrm>
            <a:off x="5835103" y="293186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DA7E58-0AEE-9D4E-9100-3DE6A9BD8302}"/>
              </a:ext>
            </a:extLst>
          </p:cNvPr>
          <p:cNvCxnSpPr>
            <a:cxnSpLocks/>
          </p:cNvCxnSpPr>
          <p:nvPr/>
        </p:nvCxnSpPr>
        <p:spPr>
          <a:xfrm flipH="1">
            <a:off x="5992264" y="2992128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DD4C5C-7402-A44D-94CB-78AE7D3943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73764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3001237-047E-B540-B9FF-C7B4A20DBAF0}"/>
              </a:ext>
            </a:extLst>
          </p:cNvPr>
          <p:cNvSpPr txBox="1"/>
          <p:nvPr/>
        </p:nvSpPr>
        <p:spPr>
          <a:xfrm>
            <a:off x="6018189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E78C8F-A6CB-5F4F-9150-C572AC971771}"/>
              </a:ext>
            </a:extLst>
          </p:cNvPr>
          <p:cNvCxnSpPr>
            <a:cxnSpLocks/>
          </p:cNvCxnSpPr>
          <p:nvPr/>
        </p:nvCxnSpPr>
        <p:spPr>
          <a:xfrm>
            <a:off x="6028264" y="1526482"/>
            <a:ext cx="0" cy="149403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322DB56-D50A-2F41-A02D-D7E893537384}"/>
              </a:ext>
            </a:extLst>
          </p:cNvPr>
          <p:cNvSpPr txBox="1"/>
          <p:nvPr/>
        </p:nvSpPr>
        <p:spPr>
          <a:xfrm>
            <a:off x="5835103" y="278899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6A27A3E-610E-2C46-B384-A38A30002638}"/>
              </a:ext>
            </a:extLst>
          </p:cNvPr>
          <p:cNvCxnSpPr>
            <a:cxnSpLocks/>
          </p:cNvCxnSpPr>
          <p:nvPr/>
        </p:nvCxnSpPr>
        <p:spPr>
          <a:xfrm flipH="1">
            <a:off x="5992264" y="2852428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F15E921-574B-F245-8E65-C5E64B35BDE1}"/>
              </a:ext>
            </a:extLst>
          </p:cNvPr>
          <p:cNvSpPr txBox="1"/>
          <p:nvPr/>
        </p:nvSpPr>
        <p:spPr>
          <a:xfrm>
            <a:off x="5835103" y="219844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9EFFB05-B5CE-104F-A86A-F37ED8E86AC4}"/>
              </a:ext>
            </a:extLst>
          </p:cNvPr>
          <p:cNvCxnSpPr>
            <a:cxnSpLocks/>
          </p:cNvCxnSpPr>
          <p:nvPr/>
        </p:nvCxnSpPr>
        <p:spPr>
          <a:xfrm flipH="1">
            <a:off x="5992264" y="2261878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47036B2-D709-AD4A-926B-66E43C81A111}"/>
              </a:ext>
            </a:extLst>
          </p:cNvPr>
          <p:cNvSpPr txBox="1"/>
          <p:nvPr/>
        </p:nvSpPr>
        <p:spPr>
          <a:xfrm>
            <a:off x="5835103" y="190316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94ECAC3-1D64-4E42-AEB4-A535BE1B68A6}"/>
              </a:ext>
            </a:extLst>
          </p:cNvPr>
          <p:cNvCxnSpPr>
            <a:cxnSpLocks/>
          </p:cNvCxnSpPr>
          <p:nvPr/>
        </p:nvCxnSpPr>
        <p:spPr>
          <a:xfrm flipH="1">
            <a:off x="5992264" y="1966603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A154EE4-1F55-0044-B43A-FFA753EC1FCE}"/>
              </a:ext>
            </a:extLst>
          </p:cNvPr>
          <p:cNvSpPr txBox="1"/>
          <p:nvPr/>
        </p:nvSpPr>
        <p:spPr>
          <a:xfrm>
            <a:off x="5835103" y="146501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B8B44E0-E881-674D-941E-D1A9CD5A8470}"/>
              </a:ext>
            </a:extLst>
          </p:cNvPr>
          <p:cNvCxnSpPr>
            <a:cxnSpLocks/>
          </p:cNvCxnSpPr>
          <p:nvPr/>
        </p:nvCxnSpPr>
        <p:spPr>
          <a:xfrm flipH="1">
            <a:off x="5992264" y="1528453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AC6D607-2A04-5A48-996E-8A8B9E0CEEC4}"/>
              </a:ext>
            </a:extLst>
          </p:cNvPr>
          <p:cNvCxnSpPr>
            <a:cxnSpLocks/>
          </p:cNvCxnSpPr>
          <p:nvPr/>
        </p:nvCxnSpPr>
        <p:spPr>
          <a:xfrm flipH="1">
            <a:off x="6025393" y="3017528"/>
            <a:ext cx="229009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CB9A73C-0B30-924B-A08C-EEA9E0F23959}"/>
              </a:ext>
            </a:extLst>
          </p:cNvPr>
          <p:cNvSpPr txBox="1"/>
          <p:nvPr/>
        </p:nvSpPr>
        <p:spPr>
          <a:xfrm>
            <a:off x="5835103" y="263976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B16DEEF-5586-7D46-85F1-26842B789BD3}"/>
              </a:ext>
            </a:extLst>
          </p:cNvPr>
          <p:cNvCxnSpPr>
            <a:cxnSpLocks/>
          </p:cNvCxnSpPr>
          <p:nvPr/>
        </p:nvCxnSpPr>
        <p:spPr>
          <a:xfrm flipH="1">
            <a:off x="5992264" y="2703203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72C7BC4-58AA-954A-A8DF-9BB4D43B2539}"/>
              </a:ext>
            </a:extLst>
          </p:cNvPr>
          <p:cNvSpPr txBox="1"/>
          <p:nvPr/>
        </p:nvSpPr>
        <p:spPr>
          <a:xfrm>
            <a:off x="5835103" y="249054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3900CD6-002E-B347-B6B7-19D2A658DB0A}"/>
              </a:ext>
            </a:extLst>
          </p:cNvPr>
          <p:cNvCxnSpPr>
            <a:cxnSpLocks/>
          </p:cNvCxnSpPr>
          <p:nvPr/>
        </p:nvCxnSpPr>
        <p:spPr>
          <a:xfrm flipH="1">
            <a:off x="5992264" y="2553978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8F2C3D4-7065-C54B-8399-0F50D7A1FC39}"/>
              </a:ext>
            </a:extLst>
          </p:cNvPr>
          <p:cNvSpPr txBox="1"/>
          <p:nvPr/>
        </p:nvSpPr>
        <p:spPr>
          <a:xfrm>
            <a:off x="5835103" y="234131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BD0A44C-7C79-C14B-9340-336CAF9FEB63}"/>
              </a:ext>
            </a:extLst>
          </p:cNvPr>
          <p:cNvCxnSpPr>
            <a:cxnSpLocks/>
          </p:cNvCxnSpPr>
          <p:nvPr/>
        </p:nvCxnSpPr>
        <p:spPr>
          <a:xfrm flipH="1">
            <a:off x="5992264" y="2404753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4E4EDF7-099F-D348-89C1-DD10134C86C3}"/>
              </a:ext>
            </a:extLst>
          </p:cNvPr>
          <p:cNvSpPr txBox="1"/>
          <p:nvPr/>
        </p:nvSpPr>
        <p:spPr>
          <a:xfrm>
            <a:off x="5835103" y="161424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0.9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07A626F-6664-2749-976F-920B8CE97E6E}"/>
              </a:ext>
            </a:extLst>
          </p:cNvPr>
          <p:cNvCxnSpPr>
            <a:cxnSpLocks/>
          </p:cNvCxnSpPr>
          <p:nvPr/>
        </p:nvCxnSpPr>
        <p:spPr>
          <a:xfrm flipH="1">
            <a:off x="5992264" y="1677678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8FFB17F1-6403-C943-83A8-4880B0B291FC}"/>
              </a:ext>
            </a:extLst>
          </p:cNvPr>
          <p:cNvSpPr txBox="1"/>
          <p:nvPr/>
        </p:nvSpPr>
        <p:spPr>
          <a:xfrm>
            <a:off x="5835103" y="176029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5859872-AA86-6745-A6F0-DA0190E5B1C4}"/>
              </a:ext>
            </a:extLst>
          </p:cNvPr>
          <p:cNvCxnSpPr>
            <a:cxnSpLocks/>
          </p:cNvCxnSpPr>
          <p:nvPr/>
        </p:nvCxnSpPr>
        <p:spPr>
          <a:xfrm flipH="1">
            <a:off x="5992264" y="1823728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F518343-891C-9C4C-9B1B-93A4E8DF3E9C}"/>
              </a:ext>
            </a:extLst>
          </p:cNvPr>
          <p:cNvSpPr txBox="1"/>
          <p:nvPr/>
        </p:nvSpPr>
        <p:spPr>
          <a:xfrm>
            <a:off x="5835103" y="204921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B4E1CB5-62B8-D047-917B-A80B53589751}"/>
              </a:ext>
            </a:extLst>
          </p:cNvPr>
          <p:cNvCxnSpPr>
            <a:cxnSpLocks/>
          </p:cNvCxnSpPr>
          <p:nvPr/>
        </p:nvCxnSpPr>
        <p:spPr>
          <a:xfrm flipH="1">
            <a:off x="5992264" y="2112653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A87109A7-D0F5-B64B-808C-8E61A54F399D}"/>
              </a:ext>
            </a:extLst>
          </p:cNvPr>
          <p:cNvSpPr txBox="1"/>
          <p:nvPr/>
        </p:nvSpPr>
        <p:spPr>
          <a:xfrm>
            <a:off x="6278178" y="3191040"/>
            <a:ext cx="185914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2L Ra-223 start (months)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4AC761C-1146-D647-80A7-2E39FCA596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93089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86E7CC2-5240-E045-9F60-83B0112AC98C}"/>
              </a:ext>
            </a:extLst>
          </p:cNvPr>
          <p:cNvSpPr txBox="1"/>
          <p:nvPr/>
        </p:nvSpPr>
        <p:spPr>
          <a:xfrm>
            <a:off x="8237514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C1AD454-CC22-0543-ADB9-4034FC4F110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93064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26F7462-368C-8F45-971C-E91A2F2E5208}"/>
              </a:ext>
            </a:extLst>
          </p:cNvPr>
          <p:cNvSpPr txBox="1"/>
          <p:nvPr/>
        </p:nvSpPr>
        <p:spPr>
          <a:xfrm>
            <a:off x="8037489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0FBAB8C-E0E6-3F40-A008-7CD9C935E74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89864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129A1E5-A69D-3E4C-8BD4-79801FBD68CB}"/>
              </a:ext>
            </a:extLst>
          </p:cNvPr>
          <p:cNvSpPr txBox="1"/>
          <p:nvPr/>
        </p:nvSpPr>
        <p:spPr>
          <a:xfrm>
            <a:off x="7834289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D266D25-8E7C-B74C-B45D-1FD5FBCE2B1B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89839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B73713B-5476-114B-B116-4BE7AC232001}"/>
              </a:ext>
            </a:extLst>
          </p:cNvPr>
          <p:cNvSpPr txBox="1"/>
          <p:nvPr/>
        </p:nvSpPr>
        <p:spPr>
          <a:xfrm>
            <a:off x="7634264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479895E-17E3-D545-90F2-BCDD715710F3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86639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5F5DF317-B136-4F49-B70C-105921CF6F36}"/>
              </a:ext>
            </a:extLst>
          </p:cNvPr>
          <p:cNvSpPr txBox="1"/>
          <p:nvPr/>
        </p:nvSpPr>
        <p:spPr>
          <a:xfrm>
            <a:off x="7431064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AB4ECBD-557C-6847-9F5D-E26BA7D3B6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86614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14B22856-B759-F24C-8585-0DE9BC0F96F1}"/>
              </a:ext>
            </a:extLst>
          </p:cNvPr>
          <p:cNvSpPr txBox="1"/>
          <p:nvPr/>
        </p:nvSpPr>
        <p:spPr>
          <a:xfrm>
            <a:off x="7231039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D358F85-C9E3-4745-AA40-A40477DC67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80239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6EB1FC2C-D83C-A440-93A9-7DAEFEAFB653}"/>
              </a:ext>
            </a:extLst>
          </p:cNvPr>
          <p:cNvSpPr txBox="1"/>
          <p:nvPr/>
        </p:nvSpPr>
        <p:spPr>
          <a:xfrm>
            <a:off x="7024664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4EED498-6DB8-884E-854E-D6E2F2BB401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80214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7280EEC3-1488-D741-8DBC-4C0FD39EA700}"/>
              </a:ext>
            </a:extLst>
          </p:cNvPr>
          <p:cNvSpPr txBox="1"/>
          <p:nvPr/>
        </p:nvSpPr>
        <p:spPr>
          <a:xfrm>
            <a:off x="6824639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FB190B3-7C2E-1940-A403-45F86E8E479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77014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098CD77D-278A-5B4D-A477-2DD226E5C6E1}"/>
              </a:ext>
            </a:extLst>
          </p:cNvPr>
          <p:cNvSpPr txBox="1"/>
          <p:nvPr/>
        </p:nvSpPr>
        <p:spPr>
          <a:xfrm>
            <a:off x="6621439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1222521-17CD-4740-AE3D-8F678EE215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76989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F9E8E4B-98AD-6E49-BBEC-942EAEEA8D3C}"/>
              </a:ext>
            </a:extLst>
          </p:cNvPr>
          <p:cNvSpPr txBox="1"/>
          <p:nvPr/>
        </p:nvSpPr>
        <p:spPr>
          <a:xfrm>
            <a:off x="6421414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FD08B18-B592-B147-B793-FCBA8346D2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73789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01C0350-9C48-314B-B124-53F21CC6859E}"/>
              </a:ext>
            </a:extLst>
          </p:cNvPr>
          <p:cNvSpPr txBox="1"/>
          <p:nvPr/>
        </p:nvSpPr>
        <p:spPr>
          <a:xfrm>
            <a:off x="6218214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DDDE167-78EB-BF41-B870-B388A05AC3AF}"/>
              </a:ext>
            </a:extLst>
          </p:cNvPr>
          <p:cNvSpPr txBox="1"/>
          <p:nvPr/>
        </p:nvSpPr>
        <p:spPr>
          <a:xfrm>
            <a:off x="6001598" y="3374012"/>
            <a:ext cx="189812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D7AB5C3-B5C7-CB48-9507-BBB23C1D3FA6}"/>
              </a:ext>
            </a:extLst>
          </p:cNvPr>
          <p:cNvSpPr txBox="1"/>
          <p:nvPr/>
        </p:nvSpPr>
        <p:spPr>
          <a:xfrm>
            <a:off x="8237514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85EA338-DE74-0A45-8B5D-9605C7F6EEFB}"/>
              </a:ext>
            </a:extLst>
          </p:cNvPr>
          <p:cNvSpPr txBox="1"/>
          <p:nvPr/>
        </p:nvSpPr>
        <p:spPr>
          <a:xfrm>
            <a:off x="8037489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7790681-FAE4-0E43-A1D9-016083CE4A5D}"/>
              </a:ext>
            </a:extLst>
          </p:cNvPr>
          <p:cNvSpPr txBox="1"/>
          <p:nvPr/>
        </p:nvSpPr>
        <p:spPr>
          <a:xfrm>
            <a:off x="7834289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4EE1C1A-6F98-AD43-897E-99ECC715739A}"/>
              </a:ext>
            </a:extLst>
          </p:cNvPr>
          <p:cNvSpPr txBox="1"/>
          <p:nvPr/>
        </p:nvSpPr>
        <p:spPr>
          <a:xfrm>
            <a:off x="7634264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B384AF4-B115-0849-8DC5-46C15B7B8862}"/>
              </a:ext>
            </a:extLst>
          </p:cNvPr>
          <p:cNvSpPr txBox="1"/>
          <p:nvPr/>
        </p:nvSpPr>
        <p:spPr>
          <a:xfrm>
            <a:off x="7431064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23D9CD8-BE06-FF4C-953A-E8EA6CBC37BD}"/>
              </a:ext>
            </a:extLst>
          </p:cNvPr>
          <p:cNvSpPr txBox="1"/>
          <p:nvPr/>
        </p:nvSpPr>
        <p:spPr>
          <a:xfrm>
            <a:off x="7231039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4C34F5A-E630-EF47-8BB1-E2B6E4974127}"/>
              </a:ext>
            </a:extLst>
          </p:cNvPr>
          <p:cNvSpPr txBox="1"/>
          <p:nvPr/>
        </p:nvSpPr>
        <p:spPr>
          <a:xfrm>
            <a:off x="7024664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4AE783F-E693-5241-A4F3-7566149775B0}"/>
              </a:ext>
            </a:extLst>
          </p:cNvPr>
          <p:cNvSpPr txBox="1"/>
          <p:nvPr/>
        </p:nvSpPr>
        <p:spPr>
          <a:xfrm>
            <a:off x="6824639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6A068A7-B98F-D145-9D09-722BAE661E77}"/>
              </a:ext>
            </a:extLst>
          </p:cNvPr>
          <p:cNvSpPr txBox="1"/>
          <p:nvPr/>
        </p:nvSpPr>
        <p:spPr>
          <a:xfrm>
            <a:off x="6621439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285569E-EAB8-2D4E-807C-E3CCF0AB37CF}"/>
              </a:ext>
            </a:extLst>
          </p:cNvPr>
          <p:cNvSpPr txBox="1"/>
          <p:nvPr/>
        </p:nvSpPr>
        <p:spPr>
          <a:xfrm>
            <a:off x="6421414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43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FEBA6AF-69E0-9B45-8075-992BF347485B}"/>
              </a:ext>
            </a:extLst>
          </p:cNvPr>
          <p:cNvSpPr txBox="1"/>
          <p:nvPr/>
        </p:nvSpPr>
        <p:spPr>
          <a:xfrm>
            <a:off x="6218214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C6294AF-F5AE-1141-B046-756B0ADCAEAB}"/>
              </a:ext>
            </a:extLst>
          </p:cNvPr>
          <p:cNvSpPr txBox="1"/>
          <p:nvPr/>
        </p:nvSpPr>
        <p:spPr>
          <a:xfrm>
            <a:off x="5639480" y="3246862"/>
            <a:ext cx="7112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at risk (n)</a:t>
            </a:r>
          </a:p>
          <a:p>
            <a:r>
              <a:rPr lang="en-GB" sz="7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2L Ra-223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8DFD6DCF-1520-1446-8FB4-1BBCE77AA0B1}"/>
              </a:ext>
            </a:extLst>
          </p:cNvPr>
          <p:cNvSpPr/>
          <p:nvPr/>
        </p:nvSpPr>
        <p:spPr>
          <a:xfrm>
            <a:off x="6898214" y="1579790"/>
            <a:ext cx="1412875" cy="5842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/>
              <a:t>2L Ra-223:</a:t>
            </a:r>
          </a:p>
          <a:p>
            <a:pPr algn="ctr"/>
            <a:r>
              <a:rPr lang="en-US" sz="1000" dirty="0"/>
              <a:t>Median OS (95% CI)</a:t>
            </a:r>
            <a:br>
              <a:rPr lang="en-US" sz="1000" dirty="0"/>
            </a:br>
            <a:r>
              <a:rPr lang="en-US" sz="1000" dirty="0"/>
              <a:t>10.8 (9.3-12.9) months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D36730C-195A-D346-A554-40E9105840D2}"/>
              </a:ext>
            </a:extLst>
          </p:cNvPr>
          <p:cNvSpPr txBox="1"/>
          <p:nvPr/>
        </p:nvSpPr>
        <p:spPr>
          <a:xfrm rot="16200000">
            <a:off x="8229655" y="2188485"/>
            <a:ext cx="1037143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Survival probability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43BFC7A-C176-AC4C-B85D-D923091F6681}"/>
              </a:ext>
            </a:extLst>
          </p:cNvPr>
          <p:cNvSpPr txBox="1"/>
          <p:nvPr/>
        </p:nvSpPr>
        <p:spPr>
          <a:xfrm>
            <a:off x="8883103" y="293186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0.0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E8E5612-C5A4-2E4B-A2D1-DE3EE203A2B0}"/>
              </a:ext>
            </a:extLst>
          </p:cNvPr>
          <p:cNvCxnSpPr>
            <a:cxnSpLocks/>
          </p:cNvCxnSpPr>
          <p:nvPr/>
        </p:nvCxnSpPr>
        <p:spPr>
          <a:xfrm flipH="1">
            <a:off x="9040264" y="2992128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9E74DB7-8A7F-6C4B-A773-ECA20195367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21764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44B0DA65-DE8B-C74D-8D1D-02946B7A1528}"/>
              </a:ext>
            </a:extLst>
          </p:cNvPr>
          <p:cNvSpPr txBox="1"/>
          <p:nvPr/>
        </p:nvSpPr>
        <p:spPr>
          <a:xfrm>
            <a:off x="9066189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A7FC3DF-0E37-3848-AEA6-73FAB6926DC1}"/>
              </a:ext>
            </a:extLst>
          </p:cNvPr>
          <p:cNvCxnSpPr>
            <a:cxnSpLocks/>
          </p:cNvCxnSpPr>
          <p:nvPr/>
        </p:nvCxnSpPr>
        <p:spPr>
          <a:xfrm>
            <a:off x="9076264" y="1526482"/>
            <a:ext cx="0" cy="149403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04D451C-C644-1D49-8F71-30F6801487C7}"/>
              </a:ext>
            </a:extLst>
          </p:cNvPr>
          <p:cNvSpPr txBox="1"/>
          <p:nvPr/>
        </p:nvSpPr>
        <p:spPr>
          <a:xfrm>
            <a:off x="8883103" y="278899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0.1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6F93F7D-4E6C-6047-B9B7-6B9DE904D1C7}"/>
              </a:ext>
            </a:extLst>
          </p:cNvPr>
          <p:cNvCxnSpPr>
            <a:cxnSpLocks/>
          </p:cNvCxnSpPr>
          <p:nvPr/>
        </p:nvCxnSpPr>
        <p:spPr>
          <a:xfrm flipH="1">
            <a:off x="9040264" y="2852428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E2F98F1A-AF99-3E43-B46C-A8D638C9E94C}"/>
              </a:ext>
            </a:extLst>
          </p:cNvPr>
          <p:cNvSpPr txBox="1"/>
          <p:nvPr/>
        </p:nvSpPr>
        <p:spPr>
          <a:xfrm>
            <a:off x="8883103" y="219844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16230A3-0A7D-2048-AD25-BBE88CAF2C70}"/>
              </a:ext>
            </a:extLst>
          </p:cNvPr>
          <p:cNvCxnSpPr>
            <a:cxnSpLocks/>
          </p:cNvCxnSpPr>
          <p:nvPr/>
        </p:nvCxnSpPr>
        <p:spPr>
          <a:xfrm flipH="1">
            <a:off x="9040264" y="2261878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C4609971-B66A-FE4C-A0B8-89E8FF9848C7}"/>
              </a:ext>
            </a:extLst>
          </p:cNvPr>
          <p:cNvSpPr txBox="1"/>
          <p:nvPr/>
        </p:nvSpPr>
        <p:spPr>
          <a:xfrm>
            <a:off x="8883103" y="190316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2E80748-1D6B-DF44-8A3A-D0AFA557E3C9}"/>
              </a:ext>
            </a:extLst>
          </p:cNvPr>
          <p:cNvCxnSpPr>
            <a:cxnSpLocks/>
          </p:cNvCxnSpPr>
          <p:nvPr/>
        </p:nvCxnSpPr>
        <p:spPr>
          <a:xfrm flipH="1">
            <a:off x="9040264" y="1966603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89154CA8-8300-894D-8E8D-C8C40A37ACE4}"/>
              </a:ext>
            </a:extLst>
          </p:cNvPr>
          <p:cNvSpPr txBox="1"/>
          <p:nvPr/>
        </p:nvSpPr>
        <p:spPr>
          <a:xfrm>
            <a:off x="8883103" y="146501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EBF7988-C77A-6942-9A95-059DA3480930}"/>
              </a:ext>
            </a:extLst>
          </p:cNvPr>
          <p:cNvCxnSpPr>
            <a:cxnSpLocks/>
          </p:cNvCxnSpPr>
          <p:nvPr/>
        </p:nvCxnSpPr>
        <p:spPr>
          <a:xfrm flipH="1">
            <a:off x="9040264" y="1528453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F451B1B-18C7-ED4D-9FBD-2FD4B5CF90A8}"/>
              </a:ext>
            </a:extLst>
          </p:cNvPr>
          <p:cNvCxnSpPr>
            <a:cxnSpLocks/>
          </p:cNvCxnSpPr>
          <p:nvPr/>
        </p:nvCxnSpPr>
        <p:spPr>
          <a:xfrm flipH="1">
            <a:off x="9073393" y="3017528"/>
            <a:ext cx="229009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7A464C37-A3EA-8049-95E0-32F2602023C5}"/>
              </a:ext>
            </a:extLst>
          </p:cNvPr>
          <p:cNvSpPr txBox="1"/>
          <p:nvPr/>
        </p:nvSpPr>
        <p:spPr>
          <a:xfrm>
            <a:off x="8883103" y="263976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88DABAF-B66F-7847-9C0D-02488C815CFE}"/>
              </a:ext>
            </a:extLst>
          </p:cNvPr>
          <p:cNvCxnSpPr>
            <a:cxnSpLocks/>
          </p:cNvCxnSpPr>
          <p:nvPr/>
        </p:nvCxnSpPr>
        <p:spPr>
          <a:xfrm flipH="1">
            <a:off x="9040264" y="2703203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3FE07E9F-3A25-8448-879F-A0F646931606}"/>
              </a:ext>
            </a:extLst>
          </p:cNvPr>
          <p:cNvSpPr txBox="1"/>
          <p:nvPr/>
        </p:nvSpPr>
        <p:spPr>
          <a:xfrm>
            <a:off x="8883103" y="249054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ADAEEBD-C360-B74B-9716-673C70942CB3}"/>
              </a:ext>
            </a:extLst>
          </p:cNvPr>
          <p:cNvCxnSpPr>
            <a:cxnSpLocks/>
          </p:cNvCxnSpPr>
          <p:nvPr/>
        </p:nvCxnSpPr>
        <p:spPr>
          <a:xfrm flipH="1">
            <a:off x="9040264" y="2553978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CAECDDFF-7882-0D46-9E6C-6CB63658385D}"/>
              </a:ext>
            </a:extLst>
          </p:cNvPr>
          <p:cNvSpPr txBox="1"/>
          <p:nvPr/>
        </p:nvSpPr>
        <p:spPr>
          <a:xfrm>
            <a:off x="8883103" y="234131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FF7A881-80BA-CF4B-869D-B78848A05328}"/>
              </a:ext>
            </a:extLst>
          </p:cNvPr>
          <p:cNvCxnSpPr>
            <a:cxnSpLocks/>
          </p:cNvCxnSpPr>
          <p:nvPr/>
        </p:nvCxnSpPr>
        <p:spPr>
          <a:xfrm flipH="1">
            <a:off x="9040264" y="2404753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E2241DC3-A917-D049-8D10-490FFD6958EA}"/>
              </a:ext>
            </a:extLst>
          </p:cNvPr>
          <p:cNvSpPr txBox="1"/>
          <p:nvPr/>
        </p:nvSpPr>
        <p:spPr>
          <a:xfrm>
            <a:off x="8883103" y="161424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0.9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C1F0DBF-2393-0F4A-B7AF-73C7EEDFB610}"/>
              </a:ext>
            </a:extLst>
          </p:cNvPr>
          <p:cNvCxnSpPr>
            <a:cxnSpLocks/>
          </p:cNvCxnSpPr>
          <p:nvPr/>
        </p:nvCxnSpPr>
        <p:spPr>
          <a:xfrm flipH="1">
            <a:off x="9040264" y="1677678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FC2F8D57-6813-E147-8F32-6F66375128AE}"/>
              </a:ext>
            </a:extLst>
          </p:cNvPr>
          <p:cNvSpPr txBox="1"/>
          <p:nvPr/>
        </p:nvSpPr>
        <p:spPr>
          <a:xfrm>
            <a:off x="8883103" y="1760290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88523AFE-4F25-9D40-BF56-2917BDCC58D5}"/>
              </a:ext>
            </a:extLst>
          </p:cNvPr>
          <p:cNvCxnSpPr>
            <a:cxnSpLocks/>
          </p:cNvCxnSpPr>
          <p:nvPr/>
        </p:nvCxnSpPr>
        <p:spPr>
          <a:xfrm flipH="1">
            <a:off x="9040264" y="1823728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C5FB7BB2-49E2-0D41-91FF-182FAE871281}"/>
              </a:ext>
            </a:extLst>
          </p:cNvPr>
          <p:cNvSpPr txBox="1"/>
          <p:nvPr/>
        </p:nvSpPr>
        <p:spPr>
          <a:xfrm>
            <a:off x="8883103" y="2049215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B41B1D9E-F1CA-B641-A56C-BBCBB38030D5}"/>
              </a:ext>
            </a:extLst>
          </p:cNvPr>
          <p:cNvCxnSpPr>
            <a:cxnSpLocks/>
          </p:cNvCxnSpPr>
          <p:nvPr/>
        </p:nvCxnSpPr>
        <p:spPr>
          <a:xfrm flipH="1">
            <a:off x="9040264" y="2112653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C248B7C-1D3E-3842-952D-E262D31667C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341089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AA6E7996-B9F3-A74A-91DD-4A395F5E0B40}"/>
              </a:ext>
            </a:extLst>
          </p:cNvPr>
          <p:cNvSpPr txBox="1"/>
          <p:nvPr/>
        </p:nvSpPr>
        <p:spPr>
          <a:xfrm>
            <a:off x="11285514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A4CF6B6-06AB-8849-8DF5-CDF055561F6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141064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85F11BBE-8AFD-4C41-AD28-83077174CEFE}"/>
              </a:ext>
            </a:extLst>
          </p:cNvPr>
          <p:cNvSpPr txBox="1"/>
          <p:nvPr/>
        </p:nvSpPr>
        <p:spPr>
          <a:xfrm>
            <a:off x="11085489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A7ECF610-26D5-0F47-8A56-7C81DCC25F5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937864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3A86CB0D-262A-B14D-B0FC-0392B0713D84}"/>
              </a:ext>
            </a:extLst>
          </p:cNvPr>
          <p:cNvSpPr txBox="1"/>
          <p:nvPr/>
        </p:nvSpPr>
        <p:spPr>
          <a:xfrm>
            <a:off x="10882289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B1EFA54F-8BD8-3244-AB2C-32921A85195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37839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30DE34FE-6DA3-8F47-AB02-306E5EADFF4E}"/>
              </a:ext>
            </a:extLst>
          </p:cNvPr>
          <p:cNvSpPr txBox="1"/>
          <p:nvPr/>
        </p:nvSpPr>
        <p:spPr>
          <a:xfrm>
            <a:off x="10682264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672EE2A-DB0F-E243-9E67-1FF58C18252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534639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7ACA7772-63C1-3945-9E05-5D2B58351B78}"/>
              </a:ext>
            </a:extLst>
          </p:cNvPr>
          <p:cNvSpPr txBox="1"/>
          <p:nvPr/>
        </p:nvSpPr>
        <p:spPr>
          <a:xfrm>
            <a:off x="10479064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AC5897D-D0DB-0445-A9F4-69962EB1B61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34614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51C534AD-E9E2-9C4F-BB73-22DE08DF9FB3}"/>
              </a:ext>
            </a:extLst>
          </p:cNvPr>
          <p:cNvSpPr txBox="1"/>
          <p:nvPr/>
        </p:nvSpPr>
        <p:spPr>
          <a:xfrm>
            <a:off x="10279039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0A7B06E6-FBE8-D144-B200-0848536FB4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28239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6D6DA395-BD4D-864D-9828-0263D12EE9E2}"/>
              </a:ext>
            </a:extLst>
          </p:cNvPr>
          <p:cNvSpPr txBox="1"/>
          <p:nvPr/>
        </p:nvSpPr>
        <p:spPr>
          <a:xfrm>
            <a:off x="10072664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1CD8FF59-EC1F-834E-A241-5628963AF0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928214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B54C7BBB-58DB-734B-B87A-CDFF10876982}"/>
              </a:ext>
            </a:extLst>
          </p:cNvPr>
          <p:cNvSpPr txBox="1"/>
          <p:nvPr/>
        </p:nvSpPr>
        <p:spPr>
          <a:xfrm>
            <a:off x="9872639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726E3D4C-DBF9-344B-9E72-9CEDD96DA98F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25014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19727178-F27B-D240-BF4B-73B939BB499E}"/>
              </a:ext>
            </a:extLst>
          </p:cNvPr>
          <p:cNvSpPr txBox="1"/>
          <p:nvPr/>
        </p:nvSpPr>
        <p:spPr>
          <a:xfrm>
            <a:off x="9669439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B3AF9520-E01F-B147-A762-EA9B861A24BE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24989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69410E94-A872-AF4A-99F8-3240332FBFFF}"/>
              </a:ext>
            </a:extLst>
          </p:cNvPr>
          <p:cNvSpPr txBox="1"/>
          <p:nvPr/>
        </p:nvSpPr>
        <p:spPr>
          <a:xfrm>
            <a:off x="9469414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2A25D70-33CE-184D-838E-AB2AC1C92E99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21789" y="3039905"/>
            <a:ext cx="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915D57C8-A290-A044-83FF-88B773B0E3AC}"/>
              </a:ext>
            </a:extLst>
          </p:cNvPr>
          <p:cNvSpPr txBox="1"/>
          <p:nvPr/>
        </p:nvSpPr>
        <p:spPr>
          <a:xfrm>
            <a:off x="9266214" y="3075562"/>
            <a:ext cx="15099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EA8344B-2E67-6843-BD1B-63C7CA164A6A}"/>
              </a:ext>
            </a:extLst>
          </p:cNvPr>
          <p:cNvSpPr txBox="1"/>
          <p:nvPr/>
        </p:nvSpPr>
        <p:spPr>
          <a:xfrm>
            <a:off x="8687480" y="3246862"/>
            <a:ext cx="7112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at risk (n)</a:t>
            </a:r>
          </a:p>
          <a:p>
            <a:r>
              <a:rPr lang="en-GB" sz="7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2L NAH</a:t>
            </a:r>
          </a:p>
        </p:txBody>
      </p:sp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id="{0235814E-9B99-4241-915A-F091861C9381}"/>
              </a:ext>
            </a:extLst>
          </p:cNvPr>
          <p:cNvSpPr/>
          <p:nvPr/>
        </p:nvSpPr>
        <p:spPr>
          <a:xfrm>
            <a:off x="9946214" y="1579790"/>
            <a:ext cx="1412875" cy="5842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/>
              <a:t>2L NAH:</a:t>
            </a:r>
          </a:p>
          <a:p>
            <a:pPr algn="ctr"/>
            <a:r>
              <a:rPr lang="en-US" sz="1000" dirty="0"/>
              <a:t>Median OS (95% CI)</a:t>
            </a:r>
            <a:br>
              <a:rPr lang="en-US" sz="1000" dirty="0"/>
            </a:br>
            <a:r>
              <a:rPr lang="en-US" sz="1000" dirty="0"/>
              <a:t>11.2 (10.0-13.2) months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1E82D2A-1BE9-B14F-A14B-62F6396F9290}"/>
              </a:ext>
            </a:extLst>
          </p:cNvPr>
          <p:cNvSpPr txBox="1"/>
          <p:nvPr/>
        </p:nvSpPr>
        <p:spPr>
          <a:xfrm>
            <a:off x="9326178" y="3191040"/>
            <a:ext cx="1859146" cy="100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2L NAH start (months)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0CBBAA8-9F9E-F740-A243-62B72B6285F0}"/>
              </a:ext>
            </a:extLst>
          </p:cNvPr>
          <p:cNvSpPr txBox="1"/>
          <p:nvPr/>
        </p:nvSpPr>
        <p:spPr>
          <a:xfrm>
            <a:off x="9049598" y="3374012"/>
            <a:ext cx="189812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226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08DA10A-B9CB-2F40-82F4-1262DB983931}"/>
              </a:ext>
            </a:extLst>
          </p:cNvPr>
          <p:cNvSpPr txBox="1"/>
          <p:nvPr/>
        </p:nvSpPr>
        <p:spPr>
          <a:xfrm>
            <a:off x="11285514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7E34E46-8D31-B54E-8A6A-9E4B9033DC1F}"/>
              </a:ext>
            </a:extLst>
          </p:cNvPr>
          <p:cNvSpPr txBox="1"/>
          <p:nvPr/>
        </p:nvSpPr>
        <p:spPr>
          <a:xfrm>
            <a:off x="11085489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A5B7AFC-8BC9-7E49-BABD-769AE1E5693D}"/>
              </a:ext>
            </a:extLst>
          </p:cNvPr>
          <p:cNvSpPr txBox="1"/>
          <p:nvPr/>
        </p:nvSpPr>
        <p:spPr>
          <a:xfrm>
            <a:off x="10882289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A95199F-BA6B-5947-B249-92609A1DE657}"/>
              </a:ext>
            </a:extLst>
          </p:cNvPr>
          <p:cNvSpPr txBox="1"/>
          <p:nvPr/>
        </p:nvSpPr>
        <p:spPr>
          <a:xfrm>
            <a:off x="10682264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AD0400E-1A10-F34C-A5D4-FDAC794F4C11}"/>
              </a:ext>
            </a:extLst>
          </p:cNvPr>
          <p:cNvSpPr txBox="1"/>
          <p:nvPr/>
        </p:nvSpPr>
        <p:spPr>
          <a:xfrm>
            <a:off x="10479064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CEBC3CD-93E8-A74A-B5A2-A84FC8E4681F}"/>
              </a:ext>
            </a:extLst>
          </p:cNvPr>
          <p:cNvSpPr txBox="1"/>
          <p:nvPr/>
        </p:nvSpPr>
        <p:spPr>
          <a:xfrm>
            <a:off x="10279039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C85E09B-551E-F34E-9277-7A11DE66D405}"/>
              </a:ext>
            </a:extLst>
          </p:cNvPr>
          <p:cNvSpPr txBox="1"/>
          <p:nvPr/>
        </p:nvSpPr>
        <p:spPr>
          <a:xfrm>
            <a:off x="10072664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B99DA34-5C7A-4E45-8BCD-3946104A348C}"/>
              </a:ext>
            </a:extLst>
          </p:cNvPr>
          <p:cNvSpPr txBox="1"/>
          <p:nvPr/>
        </p:nvSpPr>
        <p:spPr>
          <a:xfrm>
            <a:off x="9872639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2F9E6CA-E5E4-CF46-9C50-2505A0C49D19}"/>
              </a:ext>
            </a:extLst>
          </p:cNvPr>
          <p:cNvSpPr txBox="1"/>
          <p:nvPr/>
        </p:nvSpPr>
        <p:spPr>
          <a:xfrm>
            <a:off x="9669439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498D635-C7B8-4144-B49E-AC30DF9ADEA0}"/>
              </a:ext>
            </a:extLst>
          </p:cNvPr>
          <p:cNvSpPr txBox="1"/>
          <p:nvPr/>
        </p:nvSpPr>
        <p:spPr>
          <a:xfrm>
            <a:off x="9469414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76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E3007C2-15ED-294F-A367-30D67B0F9066}"/>
              </a:ext>
            </a:extLst>
          </p:cNvPr>
          <p:cNvSpPr txBox="1"/>
          <p:nvPr/>
        </p:nvSpPr>
        <p:spPr>
          <a:xfrm>
            <a:off x="9266214" y="3374012"/>
            <a:ext cx="150996" cy="88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147</a:t>
            </a:r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6A1FF109-0807-4441-8798-AC49CF8AF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632" y="1516714"/>
            <a:ext cx="2112420" cy="1489318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F17EE885-4D6D-7A45-83AB-5D4A98AEF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668" y="1524287"/>
            <a:ext cx="1901316" cy="1435100"/>
          </a:xfrm>
          <a:prstGeom prst="rect">
            <a:avLst/>
          </a:prstGeom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C3BE3E8C-BDED-B547-A2CA-6CB537A668FB}"/>
              </a:ext>
            </a:extLst>
          </p:cNvPr>
          <p:cNvSpPr txBox="1"/>
          <p:nvPr/>
        </p:nvSpPr>
        <p:spPr>
          <a:xfrm>
            <a:off x="6450170" y="3805828"/>
            <a:ext cx="3573465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spc="1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SYMPTOMATIC SKELETAL EVENTS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D90B408C-378D-6D4C-9776-BB47DBBD3B48}"/>
              </a:ext>
            </a:extLst>
          </p:cNvPr>
          <p:cNvSpPr/>
          <p:nvPr/>
        </p:nvSpPr>
        <p:spPr>
          <a:xfrm>
            <a:off x="6370362" y="3685259"/>
            <a:ext cx="3688072" cy="237254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D6B6473-68C2-0143-B5E7-3C13402CE29F}"/>
              </a:ext>
            </a:extLst>
          </p:cNvPr>
          <p:cNvSpPr txBox="1"/>
          <p:nvPr/>
        </p:nvSpPr>
        <p:spPr>
          <a:xfrm>
            <a:off x="6695959" y="4055714"/>
            <a:ext cx="215764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with SSEs after 2L start, n/N (%)</a:t>
            </a:r>
          </a:p>
        </p:txBody>
      </p:sp>
      <p:sp>
        <p:nvSpPr>
          <p:cNvPr id="193" name="Rounded Rectangle 192">
            <a:extLst>
              <a:ext uri="{FF2B5EF4-FFF2-40B4-BE49-F238E27FC236}">
                <a16:creationId xmlns:a16="http://schemas.microsoft.com/office/drawing/2014/main" id="{41CD34D3-AD5F-864A-A333-54AD942AB8A6}"/>
              </a:ext>
            </a:extLst>
          </p:cNvPr>
          <p:cNvSpPr/>
          <p:nvPr/>
        </p:nvSpPr>
        <p:spPr>
          <a:xfrm>
            <a:off x="7070389" y="4256083"/>
            <a:ext cx="1301649" cy="5842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/>
              <a:t>All patients</a:t>
            </a:r>
          </a:p>
          <a:p>
            <a:pPr algn="ctr"/>
            <a:r>
              <a:rPr lang="en-US" sz="1200" dirty="0"/>
              <a:t>32/120 (27)</a:t>
            </a:r>
          </a:p>
        </p:txBody>
      </p:sp>
      <p:sp>
        <p:nvSpPr>
          <p:cNvPr id="194" name="Rounded Rectangle 193">
            <a:extLst>
              <a:ext uri="{FF2B5EF4-FFF2-40B4-BE49-F238E27FC236}">
                <a16:creationId xmlns:a16="http://schemas.microsoft.com/office/drawing/2014/main" id="{F29E7FBC-7154-114C-BD3D-A33234C7A273}"/>
              </a:ext>
            </a:extLst>
          </p:cNvPr>
          <p:cNvSpPr/>
          <p:nvPr/>
        </p:nvSpPr>
        <p:spPr>
          <a:xfrm>
            <a:off x="7070389" y="4917722"/>
            <a:ext cx="1301649" cy="5842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/>
              <a:t>All patients</a:t>
            </a:r>
          </a:p>
          <a:p>
            <a:pPr algn="ctr"/>
            <a:r>
              <a:rPr lang="en-US" sz="1200" dirty="0"/>
              <a:t>49/226 (22)</a:t>
            </a:r>
          </a:p>
        </p:txBody>
      </p:sp>
      <p:sp>
        <p:nvSpPr>
          <p:cNvPr id="196" name="Rounded Rectangle 195">
            <a:extLst>
              <a:ext uri="{FF2B5EF4-FFF2-40B4-BE49-F238E27FC236}">
                <a16:creationId xmlns:a16="http://schemas.microsoft.com/office/drawing/2014/main" id="{F9FDF527-EA00-B248-8834-E631C2FECF5C}"/>
              </a:ext>
            </a:extLst>
          </p:cNvPr>
          <p:cNvSpPr/>
          <p:nvPr/>
        </p:nvSpPr>
        <p:spPr>
          <a:xfrm>
            <a:off x="8475442" y="4256083"/>
            <a:ext cx="1301649" cy="5842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/>
              <a:t>Patients with prior</a:t>
            </a:r>
            <a:br>
              <a:rPr lang="en-US" sz="900" dirty="0"/>
            </a:br>
            <a:r>
              <a:rPr lang="en-US" sz="900" dirty="0"/>
              <a:t>SSEs before 2L start</a:t>
            </a:r>
          </a:p>
          <a:p>
            <a:pPr algn="ctr"/>
            <a:r>
              <a:rPr lang="en-US" sz="1200" dirty="0"/>
              <a:t>18/61 (30)</a:t>
            </a:r>
          </a:p>
        </p:txBody>
      </p:sp>
      <p:sp>
        <p:nvSpPr>
          <p:cNvPr id="197" name="Rounded Rectangle 196">
            <a:extLst>
              <a:ext uri="{FF2B5EF4-FFF2-40B4-BE49-F238E27FC236}">
                <a16:creationId xmlns:a16="http://schemas.microsoft.com/office/drawing/2014/main" id="{AD59D96F-787C-2641-AD23-33132F5411F7}"/>
              </a:ext>
            </a:extLst>
          </p:cNvPr>
          <p:cNvSpPr/>
          <p:nvPr/>
        </p:nvSpPr>
        <p:spPr>
          <a:xfrm>
            <a:off x="8475442" y="4917722"/>
            <a:ext cx="1301649" cy="5842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/>
              <a:t>Patients with prior</a:t>
            </a:r>
            <a:br>
              <a:rPr lang="en-US" sz="900" dirty="0"/>
            </a:br>
            <a:r>
              <a:rPr lang="en-US" sz="900" dirty="0"/>
              <a:t>SSEs before 2L start</a:t>
            </a:r>
          </a:p>
          <a:p>
            <a:pPr algn="ctr"/>
            <a:r>
              <a:rPr lang="en-US" sz="1200" dirty="0"/>
              <a:t>23/75 (31)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DA9981D4-FD46-A142-ADB6-B6748C897971}"/>
              </a:ext>
            </a:extLst>
          </p:cNvPr>
          <p:cNvSpPr txBox="1"/>
          <p:nvPr/>
        </p:nvSpPr>
        <p:spPr>
          <a:xfrm>
            <a:off x="6505712" y="4503145"/>
            <a:ext cx="51937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2L Ra-223</a:t>
            </a:r>
            <a:endParaRPr lang="en-GB" sz="1000" dirty="0">
              <a:solidFill>
                <a:schemeClr val="tx2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463C014B-8D3B-B64F-BD17-46B15BD27A36}"/>
              </a:ext>
            </a:extLst>
          </p:cNvPr>
          <p:cNvSpPr txBox="1"/>
          <p:nvPr/>
        </p:nvSpPr>
        <p:spPr>
          <a:xfrm>
            <a:off x="6505712" y="5127614"/>
            <a:ext cx="39113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2L NAH</a:t>
            </a:r>
            <a:endParaRPr lang="en-GB" sz="1000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82DA6A1-1835-0D49-9E97-1F1693954ACE}"/>
              </a:ext>
            </a:extLst>
          </p:cNvPr>
          <p:cNvSpPr txBox="1"/>
          <p:nvPr/>
        </p:nvSpPr>
        <p:spPr>
          <a:xfrm>
            <a:off x="6597228" y="5611936"/>
            <a:ext cx="327139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57% of the 2L Ra-223 cohort and 58% of the 2L NAH cohort were taking bone health agents (mostly denosumab) at start of 2L therapy</a:t>
            </a:r>
          </a:p>
        </p:txBody>
      </p:sp>
    </p:spTree>
    <p:extLst>
      <p:ext uri="{BB962C8B-B14F-4D97-AF65-F5344CB8AC3E}">
        <p14:creationId xmlns:p14="http://schemas.microsoft.com/office/powerpoint/2010/main" val="63563668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DD9F0F-A346-4442-9FE4-D7D34FDBBA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23848"/>
            <a:ext cx="10963200" cy="4525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Patients who received Ra-223 in second-line versus third-line or later had better outcomes</a:t>
            </a:r>
          </a:p>
          <a:p>
            <a:pPr>
              <a:spcBef>
                <a:spcPts val="600"/>
              </a:spcBef>
            </a:pPr>
            <a:r>
              <a:rPr lang="en-US" dirty="0"/>
              <a:t>Patients who received Ra-223 early received less chemotherapy, but had better survival</a:t>
            </a:r>
          </a:p>
          <a:p>
            <a:pPr>
              <a:spcBef>
                <a:spcPts val="600"/>
              </a:spcBef>
            </a:pPr>
            <a:r>
              <a:rPr lang="en-US" dirty="0"/>
              <a:t>EFS was better in the early vs late Ra-223 cohort (HR 0.71, 95% CI 0.58-0.86)</a:t>
            </a:r>
          </a:p>
          <a:p>
            <a:pPr>
              <a:spcBef>
                <a:spcPts val="600"/>
              </a:spcBef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2A61FE-2EFA-46F5-9094-255ED0B3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cap="none" dirty="0"/>
              <a:t>a</a:t>
            </a:r>
            <a:r>
              <a:rPr lang="en-GB" dirty="0"/>
              <a:t>-223 early vs late in the treatment sequence</a:t>
            </a:r>
            <a:br>
              <a:rPr lang="en-GB" dirty="0"/>
            </a:br>
            <a:r>
              <a:rPr lang="en-GB" dirty="0"/>
              <a:t>Real-world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DFF9C-A5EF-400D-A143-554B4B7D9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38DDEF-0BF1-4808-8140-D48BD66C031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8800"/>
            <a:ext cx="10703348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ADT, a</a:t>
            </a:r>
            <a:r>
              <a:rPr lang="en-GB" dirty="0">
                <a:ea typeface="Aileron" charset="0"/>
              </a:rPr>
              <a:t>ndrogen deprivation therapy; </a:t>
            </a:r>
            <a:r>
              <a:rPr lang="en-GB" dirty="0"/>
              <a:t>CCI, </a:t>
            </a:r>
            <a:r>
              <a:rPr lang="en-GB" dirty="0" err="1">
                <a:ea typeface="Aileron" charset="0"/>
              </a:rPr>
              <a:t>Charlson</a:t>
            </a:r>
            <a:r>
              <a:rPr lang="en-GB" dirty="0">
                <a:ea typeface="Aileron" charset="0"/>
              </a:rPr>
              <a:t> Comorbidity Index; </a:t>
            </a:r>
            <a:r>
              <a:rPr lang="en-GB" dirty="0"/>
              <a:t>CI, confidence interval; EFS, event-free survival; HR, hazard ratio; LPT, life-prolonging therapy; </a:t>
            </a:r>
            <a:r>
              <a:rPr lang="en-US" altLang="en-US" dirty="0" err="1">
                <a:solidFill>
                  <a:schemeClr val="tx2"/>
                </a:solidFill>
              </a:rPr>
              <a:t>mCRPC</a:t>
            </a:r>
            <a:r>
              <a:rPr lang="en-US" altLang="en-US" dirty="0">
                <a:solidFill>
                  <a:schemeClr val="tx2"/>
                </a:solidFill>
              </a:rPr>
              <a:t>, metastatic castration-resistant prostate cancer; </a:t>
            </a:r>
            <a:r>
              <a:rPr lang="en-GB" dirty="0"/>
              <a:t>Ra-223, radium-223; TNM, </a:t>
            </a:r>
            <a:r>
              <a:rPr lang="en-US" dirty="0" err="1"/>
              <a:t>tumour</a:t>
            </a:r>
            <a:r>
              <a:rPr lang="en-US" dirty="0"/>
              <a:t>, node, metastasis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 err="1"/>
              <a:t>Mbuagbaw</a:t>
            </a:r>
            <a:r>
              <a:rPr lang="en-GB" dirty="0"/>
              <a:t> L, et al. J </a:t>
            </a:r>
            <a:r>
              <a:rPr lang="en-GB" dirty="0" err="1"/>
              <a:t>Clin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. 2021;39(suppl_6):abstract 136 (ASCO GU 2021 poster presentation)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1633F4B-933D-114C-9EBD-56364D1AD544}"/>
              </a:ext>
            </a:extLst>
          </p:cNvPr>
          <p:cNvSpPr txBox="1">
            <a:spLocks/>
          </p:cNvSpPr>
          <p:nvPr/>
        </p:nvSpPr>
        <p:spPr>
          <a:xfrm>
            <a:off x="6291669" y="2285187"/>
            <a:ext cx="5373110" cy="372448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b="1" spc="100" dirty="0">
                <a:solidFill>
                  <a:schemeClr val="accent1"/>
                </a:solidFill>
              </a:rPr>
              <a:t>OVERALL SURVIVAL</a:t>
            </a:r>
            <a:endParaRPr lang="en-US" altLang="en-US" b="1" spc="100" baseline="300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9EBB2D-B1B9-2049-B832-6F34C1BD82D0}"/>
              </a:ext>
            </a:extLst>
          </p:cNvPr>
          <p:cNvSpPr txBox="1"/>
          <p:nvPr/>
        </p:nvSpPr>
        <p:spPr>
          <a:xfrm>
            <a:off x="8333185" y="5468221"/>
            <a:ext cx="184146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Follow-up time (months)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D810DC-A44E-4B47-B859-93CC7D1ABA91}"/>
              </a:ext>
            </a:extLst>
          </p:cNvPr>
          <p:cNvSpPr txBox="1"/>
          <p:nvPr/>
        </p:nvSpPr>
        <p:spPr>
          <a:xfrm rot="16200000">
            <a:off x="5623722" y="3901844"/>
            <a:ext cx="162865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Probability of survival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B68A9C-031A-804A-B4A0-AFF9A8549491}"/>
              </a:ext>
            </a:extLst>
          </p:cNvPr>
          <p:cNvSpPr txBox="1"/>
          <p:nvPr/>
        </p:nvSpPr>
        <p:spPr>
          <a:xfrm>
            <a:off x="6717639" y="2643904"/>
            <a:ext cx="1635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B9A32E-44BA-3445-8CAE-44F51B462DA1}"/>
              </a:ext>
            </a:extLst>
          </p:cNvPr>
          <p:cNvCxnSpPr>
            <a:cxnSpLocks/>
          </p:cNvCxnSpPr>
          <p:nvPr/>
        </p:nvCxnSpPr>
        <p:spPr>
          <a:xfrm flipH="1">
            <a:off x="6902487" y="270536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C95CEC5-8E32-1E42-A88A-6C3EC842CE91}"/>
              </a:ext>
            </a:extLst>
          </p:cNvPr>
          <p:cNvSpPr txBox="1"/>
          <p:nvPr/>
        </p:nvSpPr>
        <p:spPr>
          <a:xfrm>
            <a:off x="6717639" y="3142379"/>
            <a:ext cx="1635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7A8ABD-CDFD-7A40-B571-CF1220D82E22}"/>
              </a:ext>
            </a:extLst>
          </p:cNvPr>
          <p:cNvCxnSpPr>
            <a:cxnSpLocks/>
          </p:cNvCxnSpPr>
          <p:nvPr/>
        </p:nvCxnSpPr>
        <p:spPr>
          <a:xfrm flipH="1">
            <a:off x="6902487" y="320384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A20E0E-83D5-5B47-8FDB-6DBC6852F3D2}"/>
              </a:ext>
            </a:extLst>
          </p:cNvPr>
          <p:cNvSpPr txBox="1"/>
          <p:nvPr/>
        </p:nvSpPr>
        <p:spPr>
          <a:xfrm>
            <a:off x="6815422" y="5168029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C2FA4A-B5D2-B744-94FA-828EC09E5FE6}"/>
              </a:ext>
            </a:extLst>
          </p:cNvPr>
          <p:cNvCxnSpPr>
            <a:cxnSpLocks/>
          </p:cNvCxnSpPr>
          <p:nvPr/>
        </p:nvCxnSpPr>
        <p:spPr>
          <a:xfrm flipH="1">
            <a:off x="6902487" y="523146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1111BA2-DB3B-0445-BEFC-8C69C8AD8BC7}"/>
              </a:ext>
            </a:extLst>
          </p:cNvPr>
          <p:cNvSpPr txBox="1"/>
          <p:nvPr/>
        </p:nvSpPr>
        <p:spPr>
          <a:xfrm>
            <a:off x="6717639" y="3644029"/>
            <a:ext cx="1635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CC2D06-2553-544B-B0C1-6654220864F4}"/>
              </a:ext>
            </a:extLst>
          </p:cNvPr>
          <p:cNvCxnSpPr>
            <a:cxnSpLocks/>
          </p:cNvCxnSpPr>
          <p:nvPr/>
        </p:nvCxnSpPr>
        <p:spPr>
          <a:xfrm flipH="1">
            <a:off x="6902487" y="371184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DB2886-6A04-964F-B2E3-AC501521BDBD}"/>
              </a:ext>
            </a:extLst>
          </p:cNvPr>
          <p:cNvCxnSpPr>
            <a:cxnSpLocks/>
          </p:cNvCxnSpPr>
          <p:nvPr/>
        </p:nvCxnSpPr>
        <p:spPr>
          <a:xfrm flipH="1">
            <a:off x="6971615" y="5231467"/>
            <a:ext cx="454908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4540CC3-05C2-FD42-BF55-049BDA8E0947}"/>
              </a:ext>
            </a:extLst>
          </p:cNvPr>
          <p:cNvSpPr txBox="1"/>
          <p:nvPr/>
        </p:nvSpPr>
        <p:spPr>
          <a:xfrm>
            <a:off x="6717639" y="4148854"/>
            <a:ext cx="1635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B1210D-688A-074C-B7EE-55C207E5D79F}"/>
              </a:ext>
            </a:extLst>
          </p:cNvPr>
          <p:cNvCxnSpPr>
            <a:cxnSpLocks/>
          </p:cNvCxnSpPr>
          <p:nvPr/>
        </p:nvCxnSpPr>
        <p:spPr>
          <a:xfrm flipH="1">
            <a:off x="6902487" y="421666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BC2A1A-7E08-5A44-9439-78124F119382}"/>
              </a:ext>
            </a:extLst>
          </p:cNvPr>
          <p:cNvSpPr txBox="1"/>
          <p:nvPr/>
        </p:nvSpPr>
        <p:spPr>
          <a:xfrm>
            <a:off x="6717639" y="4644154"/>
            <a:ext cx="1635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4584F3-E07B-E048-B6C3-C59D31A4CB77}"/>
              </a:ext>
            </a:extLst>
          </p:cNvPr>
          <p:cNvCxnSpPr>
            <a:cxnSpLocks/>
          </p:cNvCxnSpPr>
          <p:nvPr/>
        </p:nvCxnSpPr>
        <p:spPr>
          <a:xfrm flipH="1">
            <a:off x="6902487" y="471196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6BCCEA7-E3E1-D446-8A65-0945D1ECF33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38487" y="526759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DA03CBD-9D00-5847-8C92-AC318D86EBB2}"/>
              </a:ext>
            </a:extLst>
          </p:cNvPr>
          <p:cNvSpPr txBox="1"/>
          <p:nvPr/>
        </p:nvSpPr>
        <p:spPr>
          <a:xfrm>
            <a:off x="6945597" y="5320429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1B455A-98F2-3C48-9591-CD502D7A1FC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26634" y="526759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11329C7-A8B7-0E41-B069-6D4A01765053}"/>
              </a:ext>
            </a:extLst>
          </p:cNvPr>
          <p:cNvSpPr txBox="1"/>
          <p:nvPr/>
        </p:nvSpPr>
        <p:spPr>
          <a:xfrm>
            <a:off x="7329772" y="5320429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2D7658-003C-944A-BBAB-87479D17C36F}"/>
              </a:ext>
            </a:extLst>
          </p:cNvPr>
          <p:cNvSpPr txBox="1"/>
          <p:nvPr/>
        </p:nvSpPr>
        <p:spPr>
          <a:xfrm>
            <a:off x="6322972" y="5550230"/>
            <a:ext cx="47615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 risk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Early use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Late use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71827B5-0968-8F43-AB82-946FD8A51A10}"/>
              </a:ext>
            </a:extLst>
          </p:cNvPr>
          <p:cNvCxnSpPr>
            <a:cxnSpLocks/>
          </p:cNvCxnSpPr>
          <p:nvPr/>
        </p:nvCxnSpPr>
        <p:spPr>
          <a:xfrm>
            <a:off x="6974487" y="2700809"/>
            <a:ext cx="0" cy="253047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BF0275B-DFA7-6446-A0E1-F6A9F4B6B69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482709" y="526759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09E0C42-2B0F-0D43-A641-73E951253BA0}"/>
              </a:ext>
            </a:extLst>
          </p:cNvPr>
          <p:cNvSpPr txBox="1"/>
          <p:nvPr/>
        </p:nvSpPr>
        <p:spPr>
          <a:xfrm>
            <a:off x="11452986" y="532042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8990B70-F80A-0A48-955E-5094F152153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104884" y="526759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07471D4-3B3B-2F45-A2C9-3B9CCC35C15E}"/>
              </a:ext>
            </a:extLst>
          </p:cNvPr>
          <p:cNvSpPr txBox="1"/>
          <p:nvPr/>
        </p:nvSpPr>
        <p:spPr>
          <a:xfrm>
            <a:off x="11075161" y="532042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B8C0945-1782-F548-B8DB-76AC0324D1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27059" y="526759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6C7920F-C73D-1043-A6DF-F3CFD3EB8893}"/>
              </a:ext>
            </a:extLst>
          </p:cNvPr>
          <p:cNvSpPr txBox="1"/>
          <p:nvPr/>
        </p:nvSpPr>
        <p:spPr>
          <a:xfrm>
            <a:off x="10697336" y="532042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C5573E6-FCE0-E64A-9563-75769061BBE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49234" y="526759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B7685A8-13EE-2649-9ED1-95E6D33CDE79}"/>
              </a:ext>
            </a:extLst>
          </p:cNvPr>
          <p:cNvSpPr txBox="1"/>
          <p:nvPr/>
        </p:nvSpPr>
        <p:spPr>
          <a:xfrm>
            <a:off x="10319511" y="532042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F3D2907-6431-9242-87E7-4AF3FFB9C472}"/>
              </a:ext>
            </a:extLst>
          </p:cNvPr>
          <p:cNvCxnSpPr>
            <a:cxnSpLocks/>
          </p:cNvCxnSpPr>
          <p:nvPr/>
        </p:nvCxnSpPr>
        <p:spPr>
          <a:xfrm rot="16200000" flipH="1">
            <a:off x="9974584" y="526759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D79FE1F-DFDC-654E-B3DE-DDBA100372AA}"/>
              </a:ext>
            </a:extLst>
          </p:cNvPr>
          <p:cNvSpPr txBox="1"/>
          <p:nvPr/>
        </p:nvSpPr>
        <p:spPr>
          <a:xfrm>
            <a:off x="9944861" y="532042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907EC0E-BC35-364C-A188-F8558F8E53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96759" y="526759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EC6D469-97A3-194B-9DCC-736CDC3832C3}"/>
              </a:ext>
            </a:extLst>
          </p:cNvPr>
          <p:cNvSpPr txBox="1"/>
          <p:nvPr/>
        </p:nvSpPr>
        <p:spPr>
          <a:xfrm>
            <a:off x="9567036" y="532042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FE442D-AF3A-1D40-A639-C1FDA1D1D4B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5759" y="526759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02C252E-A8BD-2C45-885F-00542B4CB029}"/>
              </a:ext>
            </a:extLst>
          </p:cNvPr>
          <p:cNvSpPr txBox="1"/>
          <p:nvPr/>
        </p:nvSpPr>
        <p:spPr>
          <a:xfrm>
            <a:off x="9186036" y="532042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1547E97-0414-6D41-A4CA-E1A8FE2583A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37934" y="526759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990E63A-F7FA-E64E-9CBA-945CE37B2198}"/>
              </a:ext>
            </a:extLst>
          </p:cNvPr>
          <p:cNvSpPr txBox="1"/>
          <p:nvPr/>
        </p:nvSpPr>
        <p:spPr>
          <a:xfrm>
            <a:off x="8808211" y="532042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EE4A9C9-FAA4-4640-BDAD-673EC763D3F1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63284" y="526759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2A8AA49-8459-4440-8360-C1672CAEE0CE}"/>
              </a:ext>
            </a:extLst>
          </p:cNvPr>
          <p:cNvSpPr txBox="1"/>
          <p:nvPr/>
        </p:nvSpPr>
        <p:spPr>
          <a:xfrm>
            <a:off x="8433561" y="532042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2367061-1BBD-DD43-A8C1-1F89409218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88634" y="526759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CF5C8D0-233F-AA42-8995-9770B6940B12}"/>
              </a:ext>
            </a:extLst>
          </p:cNvPr>
          <p:cNvSpPr txBox="1"/>
          <p:nvPr/>
        </p:nvSpPr>
        <p:spPr>
          <a:xfrm>
            <a:off x="8058911" y="532042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B053A02-E2B0-954C-AFC3-C871B8CDDD6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07634" y="526759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52924D7-C446-9D4D-8030-F0134AAE5CCD}"/>
              </a:ext>
            </a:extLst>
          </p:cNvPr>
          <p:cNvSpPr txBox="1"/>
          <p:nvPr/>
        </p:nvSpPr>
        <p:spPr>
          <a:xfrm>
            <a:off x="7677911" y="532042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D2FF41A-CBE6-8441-8606-9A8047930696}"/>
              </a:ext>
            </a:extLst>
          </p:cNvPr>
          <p:cNvSpPr txBox="1"/>
          <p:nvPr/>
        </p:nvSpPr>
        <p:spPr>
          <a:xfrm>
            <a:off x="6879874" y="5688729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A2A1515-1FE8-7D40-B800-3FD885451184}"/>
              </a:ext>
            </a:extLst>
          </p:cNvPr>
          <p:cNvSpPr txBox="1"/>
          <p:nvPr/>
        </p:nvSpPr>
        <p:spPr>
          <a:xfrm>
            <a:off x="9977722" y="5688729"/>
            <a:ext cx="65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FC0982F-2BC3-2F4B-964E-B499018705C8}"/>
              </a:ext>
            </a:extLst>
          </p:cNvPr>
          <p:cNvSpPr txBox="1"/>
          <p:nvPr/>
        </p:nvSpPr>
        <p:spPr>
          <a:xfrm>
            <a:off x="9186837" y="5688729"/>
            <a:ext cx="12984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≤5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≤5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15BB19-BF50-974A-B86B-701B709D1CA6}"/>
              </a:ext>
            </a:extLst>
          </p:cNvPr>
          <p:cNvSpPr txBox="1"/>
          <p:nvPr/>
        </p:nvSpPr>
        <p:spPr>
          <a:xfrm>
            <a:off x="8433561" y="5688729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E85CABC-411D-F14B-9456-3C08095302B2}"/>
              </a:ext>
            </a:extLst>
          </p:cNvPr>
          <p:cNvSpPr txBox="1"/>
          <p:nvPr/>
        </p:nvSpPr>
        <p:spPr>
          <a:xfrm>
            <a:off x="7677911" y="5688729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67176670-90B8-AD4D-88D5-118BF839E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732" y="2683974"/>
            <a:ext cx="4368800" cy="25146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EECB52D-9884-B64B-B5D1-CBABACFC1394}"/>
              </a:ext>
            </a:extLst>
          </p:cNvPr>
          <p:cNvSpPr txBox="1"/>
          <p:nvPr/>
        </p:nvSpPr>
        <p:spPr>
          <a:xfrm>
            <a:off x="8214395" y="2839361"/>
            <a:ext cx="241918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Adjusted Cox model of overall survival: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Early-use vs late-use of Ra-223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10578A2-AB31-B748-B0FC-C5EC096A07C8}"/>
              </a:ext>
            </a:extLst>
          </p:cNvPr>
          <p:cNvCxnSpPr>
            <a:cxnSpLocks/>
          </p:cNvCxnSpPr>
          <p:nvPr/>
        </p:nvCxnSpPr>
        <p:spPr>
          <a:xfrm>
            <a:off x="10128680" y="4189295"/>
            <a:ext cx="225044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A1C6D11C-65DE-FA4C-BFFB-E6CE5AD2838F}"/>
              </a:ext>
            </a:extLst>
          </p:cNvPr>
          <p:cNvSpPr txBox="1"/>
          <p:nvPr/>
        </p:nvSpPr>
        <p:spPr>
          <a:xfrm>
            <a:off x="10464188" y="4106476"/>
            <a:ext cx="1031373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Ra-223 Early use</a:t>
            </a:r>
          </a:p>
          <a:p>
            <a:pPr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Ra-223 Late use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BB924ED-0F5B-AF4A-9307-351F67517A1A}"/>
              </a:ext>
            </a:extLst>
          </p:cNvPr>
          <p:cNvSpPr txBox="1"/>
          <p:nvPr/>
        </p:nvSpPr>
        <p:spPr>
          <a:xfrm>
            <a:off x="8556768" y="3230654"/>
            <a:ext cx="1734449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0.79 (95% CI: 0.66-0.95)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21453CD-5FB6-7B4B-BEE8-AADE3D43C990}"/>
              </a:ext>
            </a:extLst>
          </p:cNvPr>
          <p:cNvCxnSpPr>
            <a:cxnSpLocks/>
          </p:cNvCxnSpPr>
          <p:nvPr/>
        </p:nvCxnSpPr>
        <p:spPr>
          <a:xfrm>
            <a:off x="10128680" y="4344870"/>
            <a:ext cx="225044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0B5A0432-9D50-A545-85BB-4505C6A18BDE}"/>
              </a:ext>
            </a:extLst>
          </p:cNvPr>
          <p:cNvSpPr txBox="1"/>
          <p:nvPr/>
        </p:nvSpPr>
        <p:spPr>
          <a:xfrm>
            <a:off x="7858667" y="3459254"/>
            <a:ext cx="3130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Adjusted median survival time: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10.7 months in early-use and 8.3 months in late-use groups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CF5181C-842D-8341-993E-24AB1241B6FA}"/>
              </a:ext>
            </a:extLst>
          </p:cNvPr>
          <p:cNvSpPr/>
          <p:nvPr/>
        </p:nvSpPr>
        <p:spPr>
          <a:xfrm>
            <a:off x="10207510" y="4307851"/>
            <a:ext cx="67384" cy="673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329EBE5C-80E3-9241-A4B8-44B553EC367A}"/>
              </a:ext>
            </a:extLst>
          </p:cNvPr>
          <p:cNvSpPr/>
          <p:nvPr/>
        </p:nvSpPr>
        <p:spPr>
          <a:xfrm>
            <a:off x="10207510" y="4155451"/>
            <a:ext cx="67384" cy="6738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F13DD7-5D48-4FE1-A83D-85D42BCC7382}"/>
              </a:ext>
            </a:extLst>
          </p:cNvPr>
          <p:cNvGrpSpPr/>
          <p:nvPr/>
        </p:nvGrpSpPr>
        <p:grpSpPr>
          <a:xfrm>
            <a:off x="438028" y="2772016"/>
            <a:ext cx="5511012" cy="2913573"/>
            <a:chOff x="519294" y="2527451"/>
            <a:chExt cx="5511012" cy="2913573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F133780A-C853-2E40-B01B-AC3A7F498614}"/>
                </a:ext>
              </a:extLst>
            </p:cNvPr>
            <p:cNvGrpSpPr/>
            <p:nvPr/>
          </p:nvGrpSpPr>
          <p:grpSpPr>
            <a:xfrm>
              <a:off x="778270" y="3375950"/>
              <a:ext cx="531547" cy="508508"/>
              <a:chOff x="778270" y="3186476"/>
              <a:chExt cx="531547" cy="508508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FAA88947-CD3B-7A44-A630-E1F9E0B69BD4}"/>
                  </a:ext>
                </a:extLst>
              </p:cNvPr>
              <p:cNvGrpSpPr/>
              <p:nvPr/>
            </p:nvGrpSpPr>
            <p:grpSpPr>
              <a:xfrm>
                <a:off x="778270" y="3186476"/>
                <a:ext cx="251460" cy="508508"/>
                <a:chOff x="7335589" y="1207157"/>
                <a:chExt cx="428625" cy="866775"/>
              </a:xfrm>
            </p:grpSpPr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581B6D5E-E655-E14E-9AA0-F0F696ACE2EE}"/>
                    </a:ext>
                  </a:extLst>
                </p:cNvPr>
                <p:cNvSpPr/>
                <p:nvPr/>
              </p:nvSpPr>
              <p:spPr>
                <a:xfrm>
                  <a:off x="7468939" y="1207157"/>
                  <a:ext cx="161925" cy="161925"/>
                </a:xfrm>
                <a:custGeom>
                  <a:avLst/>
                  <a:gdLst>
                    <a:gd name="connsiteX0" fmla="*/ 159544 w 161925"/>
                    <a:gd name="connsiteY0" fmla="*/ 83344 h 161925"/>
                    <a:gd name="connsiteX1" fmla="*/ 83344 w 161925"/>
                    <a:gd name="connsiteY1" fmla="*/ 159544 h 161925"/>
                    <a:gd name="connsiteX2" fmla="*/ 7144 w 161925"/>
                    <a:gd name="connsiteY2" fmla="*/ 83344 h 161925"/>
                    <a:gd name="connsiteX3" fmla="*/ 83344 w 161925"/>
                    <a:gd name="connsiteY3" fmla="*/ 7144 h 161925"/>
                    <a:gd name="connsiteX4" fmla="*/ 159544 w 161925"/>
                    <a:gd name="connsiteY4" fmla="*/ 8334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161925">
                      <a:moveTo>
                        <a:pt x="159544" y="83344"/>
                      </a:moveTo>
                      <a:cubicBezTo>
                        <a:pt x="159544" y="125428"/>
                        <a:pt x="125428" y="159544"/>
                        <a:pt x="83344" y="159544"/>
                      </a:cubicBezTo>
                      <a:cubicBezTo>
                        <a:pt x="41260" y="159544"/>
                        <a:pt x="7144" y="125428"/>
                        <a:pt x="7144" y="83344"/>
                      </a:cubicBezTo>
                      <a:cubicBezTo>
                        <a:pt x="7144" y="41260"/>
                        <a:pt x="41260" y="7144"/>
                        <a:pt x="83344" y="7144"/>
                      </a:cubicBezTo>
                      <a:cubicBezTo>
                        <a:pt x="125428" y="7144"/>
                        <a:pt x="159544" y="41260"/>
                        <a:pt x="159544" y="83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FD3ED0D9-AC05-104C-BA44-F7DFAD8A51B1}"/>
                    </a:ext>
                  </a:extLst>
                </p:cNvPr>
                <p:cNvSpPr/>
                <p:nvPr/>
              </p:nvSpPr>
              <p:spPr>
                <a:xfrm>
                  <a:off x="7335589" y="1378607"/>
                  <a:ext cx="428625" cy="695325"/>
                </a:xfrm>
                <a:custGeom>
                  <a:avLst/>
                  <a:gdLst>
                    <a:gd name="connsiteX0" fmla="*/ 424339 w 428625"/>
                    <a:gd name="connsiteY0" fmla="*/ 304324 h 695325"/>
                    <a:gd name="connsiteX1" fmla="*/ 370999 w 428625"/>
                    <a:gd name="connsiteY1" fmla="*/ 77629 h 695325"/>
                    <a:gd name="connsiteX2" fmla="*/ 359569 w 428625"/>
                    <a:gd name="connsiteY2" fmla="*/ 56674 h 695325"/>
                    <a:gd name="connsiteX3" fmla="*/ 279559 w 428625"/>
                    <a:gd name="connsiteY3" fmla="*/ 14764 h 695325"/>
                    <a:gd name="connsiteX4" fmla="*/ 216694 w 428625"/>
                    <a:gd name="connsiteY4" fmla="*/ 7144 h 695325"/>
                    <a:gd name="connsiteX5" fmla="*/ 153829 w 428625"/>
                    <a:gd name="connsiteY5" fmla="*/ 16669 h 695325"/>
                    <a:gd name="connsiteX6" fmla="*/ 73819 w 428625"/>
                    <a:gd name="connsiteY6" fmla="*/ 58579 h 695325"/>
                    <a:gd name="connsiteX7" fmla="*/ 62389 w 428625"/>
                    <a:gd name="connsiteY7" fmla="*/ 79534 h 695325"/>
                    <a:gd name="connsiteX8" fmla="*/ 9049 w 428625"/>
                    <a:gd name="connsiteY8" fmla="*/ 306229 h 695325"/>
                    <a:gd name="connsiteX9" fmla="*/ 7144 w 428625"/>
                    <a:gd name="connsiteY9" fmla="*/ 315754 h 695325"/>
                    <a:gd name="connsiteX10" fmla="*/ 45244 w 428625"/>
                    <a:gd name="connsiteY10" fmla="*/ 353854 h 695325"/>
                    <a:gd name="connsiteX11" fmla="*/ 81439 w 428625"/>
                    <a:gd name="connsiteY11" fmla="*/ 325279 h 695325"/>
                    <a:gd name="connsiteX12" fmla="*/ 121444 w 428625"/>
                    <a:gd name="connsiteY12" fmla="*/ 159544 h 695325"/>
                    <a:gd name="connsiteX13" fmla="*/ 121444 w 428625"/>
                    <a:gd name="connsiteY13" fmla="*/ 692944 h 695325"/>
                    <a:gd name="connsiteX14" fmla="*/ 197644 w 428625"/>
                    <a:gd name="connsiteY14" fmla="*/ 692944 h 695325"/>
                    <a:gd name="connsiteX15" fmla="*/ 197644 w 428625"/>
                    <a:gd name="connsiteY15" fmla="*/ 350044 h 695325"/>
                    <a:gd name="connsiteX16" fmla="*/ 235744 w 428625"/>
                    <a:gd name="connsiteY16" fmla="*/ 350044 h 695325"/>
                    <a:gd name="connsiteX17" fmla="*/ 235744 w 428625"/>
                    <a:gd name="connsiteY17" fmla="*/ 692944 h 695325"/>
                    <a:gd name="connsiteX18" fmla="*/ 311944 w 428625"/>
                    <a:gd name="connsiteY18" fmla="*/ 692944 h 695325"/>
                    <a:gd name="connsiteX19" fmla="*/ 311944 w 428625"/>
                    <a:gd name="connsiteY19" fmla="*/ 157639 h 695325"/>
                    <a:gd name="connsiteX20" fmla="*/ 351949 w 428625"/>
                    <a:gd name="connsiteY20" fmla="*/ 323374 h 695325"/>
                    <a:gd name="connsiteX21" fmla="*/ 388144 w 428625"/>
                    <a:gd name="connsiteY21" fmla="*/ 351949 h 695325"/>
                    <a:gd name="connsiteX22" fmla="*/ 426244 w 428625"/>
                    <a:gd name="connsiteY22" fmla="*/ 313849 h 695325"/>
                    <a:gd name="connsiteX23" fmla="*/ 424339 w 428625"/>
                    <a:gd name="connsiteY23" fmla="*/ 304324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28625" h="695325">
                      <a:moveTo>
                        <a:pt x="424339" y="304324"/>
                      </a:moveTo>
                      <a:lnTo>
                        <a:pt x="370999" y="77629"/>
                      </a:lnTo>
                      <a:cubicBezTo>
                        <a:pt x="369094" y="70009"/>
                        <a:pt x="365284" y="62389"/>
                        <a:pt x="359569" y="56674"/>
                      </a:cubicBezTo>
                      <a:cubicBezTo>
                        <a:pt x="336709" y="37624"/>
                        <a:pt x="310039" y="24289"/>
                        <a:pt x="279559" y="14764"/>
                      </a:cubicBezTo>
                      <a:cubicBezTo>
                        <a:pt x="258604" y="10954"/>
                        <a:pt x="237649" y="7144"/>
                        <a:pt x="216694" y="7144"/>
                      </a:cubicBezTo>
                      <a:cubicBezTo>
                        <a:pt x="195739" y="7144"/>
                        <a:pt x="174784" y="10954"/>
                        <a:pt x="153829" y="16669"/>
                      </a:cubicBezTo>
                      <a:cubicBezTo>
                        <a:pt x="123349" y="24289"/>
                        <a:pt x="96679" y="39529"/>
                        <a:pt x="73819" y="58579"/>
                      </a:cubicBezTo>
                      <a:cubicBezTo>
                        <a:pt x="68104" y="64294"/>
                        <a:pt x="64294" y="71914"/>
                        <a:pt x="62389" y="79534"/>
                      </a:cubicBezTo>
                      <a:lnTo>
                        <a:pt x="9049" y="306229"/>
                      </a:lnTo>
                      <a:cubicBezTo>
                        <a:pt x="9049" y="308134"/>
                        <a:pt x="7144" y="311944"/>
                        <a:pt x="7144" y="315754"/>
                      </a:cubicBezTo>
                      <a:cubicBezTo>
                        <a:pt x="7144" y="336709"/>
                        <a:pt x="24289" y="353854"/>
                        <a:pt x="45244" y="353854"/>
                      </a:cubicBezTo>
                      <a:cubicBezTo>
                        <a:pt x="62389" y="353854"/>
                        <a:pt x="77629" y="340519"/>
                        <a:pt x="81439" y="325279"/>
                      </a:cubicBezTo>
                      <a:lnTo>
                        <a:pt x="121444" y="159544"/>
                      </a:lnTo>
                      <a:lnTo>
                        <a:pt x="121444" y="692944"/>
                      </a:lnTo>
                      <a:lnTo>
                        <a:pt x="197644" y="692944"/>
                      </a:lnTo>
                      <a:lnTo>
                        <a:pt x="197644" y="350044"/>
                      </a:lnTo>
                      <a:lnTo>
                        <a:pt x="235744" y="350044"/>
                      </a:lnTo>
                      <a:lnTo>
                        <a:pt x="235744" y="692944"/>
                      </a:lnTo>
                      <a:lnTo>
                        <a:pt x="311944" y="692944"/>
                      </a:lnTo>
                      <a:lnTo>
                        <a:pt x="311944" y="157639"/>
                      </a:lnTo>
                      <a:lnTo>
                        <a:pt x="351949" y="323374"/>
                      </a:lnTo>
                      <a:cubicBezTo>
                        <a:pt x="355759" y="338614"/>
                        <a:pt x="370999" y="351949"/>
                        <a:pt x="388144" y="351949"/>
                      </a:cubicBezTo>
                      <a:cubicBezTo>
                        <a:pt x="409099" y="351949"/>
                        <a:pt x="426244" y="334804"/>
                        <a:pt x="426244" y="313849"/>
                      </a:cubicBezTo>
                      <a:cubicBezTo>
                        <a:pt x="426244" y="310039"/>
                        <a:pt x="424339" y="306229"/>
                        <a:pt x="424339" y="3043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38121725-3EB8-1E48-87B4-4A1FAD08CF6A}"/>
                  </a:ext>
                </a:extLst>
              </p:cNvPr>
              <p:cNvGrpSpPr/>
              <p:nvPr/>
            </p:nvGrpSpPr>
            <p:grpSpPr>
              <a:xfrm>
                <a:off x="1058357" y="3186476"/>
                <a:ext cx="251460" cy="508508"/>
                <a:chOff x="7335589" y="1207157"/>
                <a:chExt cx="428625" cy="866775"/>
              </a:xfrm>
            </p:grpSpPr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85BD6502-CA8F-3249-9002-6A28A3DD5C0F}"/>
                    </a:ext>
                  </a:extLst>
                </p:cNvPr>
                <p:cNvSpPr/>
                <p:nvPr/>
              </p:nvSpPr>
              <p:spPr>
                <a:xfrm>
                  <a:off x="7468939" y="1207157"/>
                  <a:ext cx="161925" cy="161925"/>
                </a:xfrm>
                <a:custGeom>
                  <a:avLst/>
                  <a:gdLst>
                    <a:gd name="connsiteX0" fmla="*/ 159544 w 161925"/>
                    <a:gd name="connsiteY0" fmla="*/ 83344 h 161925"/>
                    <a:gd name="connsiteX1" fmla="*/ 83344 w 161925"/>
                    <a:gd name="connsiteY1" fmla="*/ 159544 h 161925"/>
                    <a:gd name="connsiteX2" fmla="*/ 7144 w 161925"/>
                    <a:gd name="connsiteY2" fmla="*/ 83344 h 161925"/>
                    <a:gd name="connsiteX3" fmla="*/ 83344 w 161925"/>
                    <a:gd name="connsiteY3" fmla="*/ 7144 h 161925"/>
                    <a:gd name="connsiteX4" fmla="*/ 159544 w 161925"/>
                    <a:gd name="connsiteY4" fmla="*/ 8334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161925">
                      <a:moveTo>
                        <a:pt x="159544" y="83344"/>
                      </a:moveTo>
                      <a:cubicBezTo>
                        <a:pt x="159544" y="125428"/>
                        <a:pt x="125428" y="159544"/>
                        <a:pt x="83344" y="159544"/>
                      </a:cubicBezTo>
                      <a:cubicBezTo>
                        <a:pt x="41260" y="159544"/>
                        <a:pt x="7144" y="125428"/>
                        <a:pt x="7144" y="83344"/>
                      </a:cubicBezTo>
                      <a:cubicBezTo>
                        <a:pt x="7144" y="41260"/>
                        <a:pt x="41260" y="7144"/>
                        <a:pt x="83344" y="7144"/>
                      </a:cubicBezTo>
                      <a:cubicBezTo>
                        <a:pt x="125428" y="7144"/>
                        <a:pt x="159544" y="41260"/>
                        <a:pt x="159544" y="83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AB40C914-5DA2-CD4B-9F2E-4D179F8F01AD}"/>
                    </a:ext>
                  </a:extLst>
                </p:cNvPr>
                <p:cNvSpPr/>
                <p:nvPr/>
              </p:nvSpPr>
              <p:spPr>
                <a:xfrm>
                  <a:off x="7335589" y="1378607"/>
                  <a:ext cx="428625" cy="695325"/>
                </a:xfrm>
                <a:custGeom>
                  <a:avLst/>
                  <a:gdLst>
                    <a:gd name="connsiteX0" fmla="*/ 424339 w 428625"/>
                    <a:gd name="connsiteY0" fmla="*/ 304324 h 695325"/>
                    <a:gd name="connsiteX1" fmla="*/ 370999 w 428625"/>
                    <a:gd name="connsiteY1" fmla="*/ 77629 h 695325"/>
                    <a:gd name="connsiteX2" fmla="*/ 359569 w 428625"/>
                    <a:gd name="connsiteY2" fmla="*/ 56674 h 695325"/>
                    <a:gd name="connsiteX3" fmla="*/ 279559 w 428625"/>
                    <a:gd name="connsiteY3" fmla="*/ 14764 h 695325"/>
                    <a:gd name="connsiteX4" fmla="*/ 216694 w 428625"/>
                    <a:gd name="connsiteY4" fmla="*/ 7144 h 695325"/>
                    <a:gd name="connsiteX5" fmla="*/ 153829 w 428625"/>
                    <a:gd name="connsiteY5" fmla="*/ 16669 h 695325"/>
                    <a:gd name="connsiteX6" fmla="*/ 73819 w 428625"/>
                    <a:gd name="connsiteY6" fmla="*/ 58579 h 695325"/>
                    <a:gd name="connsiteX7" fmla="*/ 62389 w 428625"/>
                    <a:gd name="connsiteY7" fmla="*/ 79534 h 695325"/>
                    <a:gd name="connsiteX8" fmla="*/ 9049 w 428625"/>
                    <a:gd name="connsiteY8" fmla="*/ 306229 h 695325"/>
                    <a:gd name="connsiteX9" fmla="*/ 7144 w 428625"/>
                    <a:gd name="connsiteY9" fmla="*/ 315754 h 695325"/>
                    <a:gd name="connsiteX10" fmla="*/ 45244 w 428625"/>
                    <a:gd name="connsiteY10" fmla="*/ 353854 h 695325"/>
                    <a:gd name="connsiteX11" fmla="*/ 81439 w 428625"/>
                    <a:gd name="connsiteY11" fmla="*/ 325279 h 695325"/>
                    <a:gd name="connsiteX12" fmla="*/ 121444 w 428625"/>
                    <a:gd name="connsiteY12" fmla="*/ 159544 h 695325"/>
                    <a:gd name="connsiteX13" fmla="*/ 121444 w 428625"/>
                    <a:gd name="connsiteY13" fmla="*/ 692944 h 695325"/>
                    <a:gd name="connsiteX14" fmla="*/ 197644 w 428625"/>
                    <a:gd name="connsiteY14" fmla="*/ 692944 h 695325"/>
                    <a:gd name="connsiteX15" fmla="*/ 197644 w 428625"/>
                    <a:gd name="connsiteY15" fmla="*/ 350044 h 695325"/>
                    <a:gd name="connsiteX16" fmla="*/ 235744 w 428625"/>
                    <a:gd name="connsiteY16" fmla="*/ 350044 h 695325"/>
                    <a:gd name="connsiteX17" fmla="*/ 235744 w 428625"/>
                    <a:gd name="connsiteY17" fmla="*/ 692944 h 695325"/>
                    <a:gd name="connsiteX18" fmla="*/ 311944 w 428625"/>
                    <a:gd name="connsiteY18" fmla="*/ 692944 h 695325"/>
                    <a:gd name="connsiteX19" fmla="*/ 311944 w 428625"/>
                    <a:gd name="connsiteY19" fmla="*/ 157639 h 695325"/>
                    <a:gd name="connsiteX20" fmla="*/ 351949 w 428625"/>
                    <a:gd name="connsiteY20" fmla="*/ 323374 h 695325"/>
                    <a:gd name="connsiteX21" fmla="*/ 388144 w 428625"/>
                    <a:gd name="connsiteY21" fmla="*/ 351949 h 695325"/>
                    <a:gd name="connsiteX22" fmla="*/ 426244 w 428625"/>
                    <a:gd name="connsiteY22" fmla="*/ 313849 h 695325"/>
                    <a:gd name="connsiteX23" fmla="*/ 424339 w 428625"/>
                    <a:gd name="connsiteY23" fmla="*/ 304324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28625" h="695325">
                      <a:moveTo>
                        <a:pt x="424339" y="304324"/>
                      </a:moveTo>
                      <a:lnTo>
                        <a:pt x="370999" y="77629"/>
                      </a:lnTo>
                      <a:cubicBezTo>
                        <a:pt x="369094" y="70009"/>
                        <a:pt x="365284" y="62389"/>
                        <a:pt x="359569" y="56674"/>
                      </a:cubicBezTo>
                      <a:cubicBezTo>
                        <a:pt x="336709" y="37624"/>
                        <a:pt x="310039" y="24289"/>
                        <a:pt x="279559" y="14764"/>
                      </a:cubicBezTo>
                      <a:cubicBezTo>
                        <a:pt x="258604" y="10954"/>
                        <a:pt x="237649" y="7144"/>
                        <a:pt x="216694" y="7144"/>
                      </a:cubicBezTo>
                      <a:cubicBezTo>
                        <a:pt x="195739" y="7144"/>
                        <a:pt x="174784" y="10954"/>
                        <a:pt x="153829" y="16669"/>
                      </a:cubicBezTo>
                      <a:cubicBezTo>
                        <a:pt x="123349" y="24289"/>
                        <a:pt x="96679" y="39529"/>
                        <a:pt x="73819" y="58579"/>
                      </a:cubicBezTo>
                      <a:cubicBezTo>
                        <a:pt x="68104" y="64294"/>
                        <a:pt x="64294" y="71914"/>
                        <a:pt x="62389" y="79534"/>
                      </a:cubicBezTo>
                      <a:lnTo>
                        <a:pt x="9049" y="306229"/>
                      </a:lnTo>
                      <a:cubicBezTo>
                        <a:pt x="9049" y="308134"/>
                        <a:pt x="7144" y="311944"/>
                        <a:pt x="7144" y="315754"/>
                      </a:cubicBezTo>
                      <a:cubicBezTo>
                        <a:pt x="7144" y="336709"/>
                        <a:pt x="24289" y="353854"/>
                        <a:pt x="45244" y="353854"/>
                      </a:cubicBezTo>
                      <a:cubicBezTo>
                        <a:pt x="62389" y="353854"/>
                        <a:pt x="77629" y="340519"/>
                        <a:pt x="81439" y="325279"/>
                      </a:cubicBezTo>
                      <a:lnTo>
                        <a:pt x="121444" y="159544"/>
                      </a:lnTo>
                      <a:lnTo>
                        <a:pt x="121444" y="692944"/>
                      </a:lnTo>
                      <a:lnTo>
                        <a:pt x="197644" y="692944"/>
                      </a:lnTo>
                      <a:lnTo>
                        <a:pt x="197644" y="350044"/>
                      </a:lnTo>
                      <a:lnTo>
                        <a:pt x="235744" y="350044"/>
                      </a:lnTo>
                      <a:lnTo>
                        <a:pt x="235744" y="692944"/>
                      </a:lnTo>
                      <a:lnTo>
                        <a:pt x="311944" y="692944"/>
                      </a:lnTo>
                      <a:lnTo>
                        <a:pt x="311944" y="157639"/>
                      </a:lnTo>
                      <a:lnTo>
                        <a:pt x="351949" y="323374"/>
                      </a:lnTo>
                      <a:cubicBezTo>
                        <a:pt x="355759" y="338614"/>
                        <a:pt x="370999" y="351949"/>
                        <a:pt x="388144" y="351949"/>
                      </a:cubicBezTo>
                      <a:cubicBezTo>
                        <a:pt x="409099" y="351949"/>
                        <a:pt x="426244" y="334804"/>
                        <a:pt x="426244" y="313849"/>
                      </a:cubicBezTo>
                      <a:cubicBezTo>
                        <a:pt x="426244" y="310039"/>
                        <a:pt x="424339" y="306229"/>
                        <a:pt x="424339" y="3043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8AF1FE9-C974-314E-9594-0A9BDF66ED3F}"/>
                  </a:ext>
                </a:extLst>
              </p:cNvPr>
              <p:cNvGrpSpPr/>
              <p:nvPr/>
            </p:nvGrpSpPr>
            <p:grpSpPr>
              <a:xfrm>
                <a:off x="918314" y="3186476"/>
                <a:ext cx="251460" cy="508508"/>
                <a:chOff x="7335589" y="1207157"/>
                <a:chExt cx="428625" cy="866775"/>
              </a:xfrm>
            </p:grpSpPr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E753C6CC-5E57-FD47-B471-54A3914E3748}"/>
                    </a:ext>
                  </a:extLst>
                </p:cNvPr>
                <p:cNvSpPr/>
                <p:nvPr/>
              </p:nvSpPr>
              <p:spPr>
                <a:xfrm>
                  <a:off x="7468939" y="1207157"/>
                  <a:ext cx="161925" cy="161925"/>
                </a:xfrm>
                <a:custGeom>
                  <a:avLst/>
                  <a:gdLst>
                    <a:gd name="connsiteX0" fmla="*/ 159544 w 161925"/>
                    <a:gd name="connsiteY0" fmla="*/ 83344 h 161925"/>
                    <a:gd name="connsiteX1" fmla="*/ 83344 w 161925"/>
                    <a:gd name="connsiteY1" fmla="*/ 159544 h 161925"/>
                    <a:gd name="connsiteX2" fmla="*/ 7144 w 161925"/>
                    <a:gd name="connsiteY2" fmla="*/ 83344 h 161925"/>
                    <a:gd name="connsiteX3" fmla="*/ 83344 w 161925"/>
                    <a:gd name="connsiteY3" fmla="*/ 7144 h 161925"/>
                    <a:gd name="connsiteX4" fmla="*/ 159544 w 161925"/>
                    <a:gd name="connsiteY4" fmla="*/ 8334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161925">
                      <a:moveTo>
                        <a:pt x="159544" y="83344"/>
                      </a:moveTo>
                      <a:cubicBezTo>
                        <a:pt x="159544" y="125428"/>
                        <a:pt x="125428" y="159544"/>
                        <a:pt x="83344" y="159544"/>
                      </a:cubicBezTo>
                      <a:cubicBezTo>
                        <a:pt x="41260" y="159544"/>
                        <a:pt x="7144" y="125428"/>
                        <a:pt x="7144" y="83344"/>
                      </a:cubicBezTo>
                      <a:cubicBezTo>
                        <a:pt x="7144" y="41260"/>
                        <a:pt x="41260" y="7144"/>
                        <a:pt x="83344" y="7144"/>
                      </a:cubicBezTo>
                      <a:cubicBezTo>
                        <a:pt x="125428" y="7144"/>
                        <a:pt x="159544" y="41260"/>
                        <a:pt x="159544" y="83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BE1EBEA2-4A52-C943-9C01-0BE3DD744E1F}"/>
                    </a:ext>
                  </a:extLst>
                </p:cNvPr>
                <p:cNvSpPr/>
                <p:nvPr/>
              </p:nvSpPr>
              <p:spPr>
                <a:xfrm>
                  <a:off x="7335589" y="1378607"/>
                  <a:ext cx="428625" cy="695325"/>
                </a:xfrm>
                <a:custGeom>
                  <a:avLst/>
                  <a:gdLst>
                    <a:gd name="connsiteX0" fmla="*/ 424339 w 428625"/>
                    <a:gd name="connsiteY0" fmla="*/ 304324 h 695325"/>
                    <a:gd name="connsiteX1" fmla="*/ 370999 w 428625"/>
                    <a:gd name="connsiteY1" fmla="*/ 77629 h 695325"/>
                    <a:gd name="connsiteX2" fmla="*/ 359569 w 428625"/>
                    <a:gd name="connsiteY2" fmla="*/ 56674 h 695325"/>
                    <a:gd name="connsiteX3" fmla="*/ 279559 w 428625"/>
                    <a:gd name="connsiteY3" fmla="*/ 14764 h 695325"/>
                    <a:gd name="connsiteX4" fmla="*/ 216694 w 428625"/>
                    <a:gd name="connsiteY4" fmla="*/ 7144 h 695325"/>
                    <a:gd name="connsiteX5" fmla="*/ 153829 w 428625"/>
                    <a:gd name="connsiteY5" fmla="*/ 16669 h 695325"/>
                    <a:gd name="connsiteX6" fmla="*/ 73819 w 428625"/>
                    <a:gd name="connsiteY6" fmla="*/ 58579 h 695325"/>
                    <a:gd name="connsiteX7" fmla="*/ 62389 w 428625"/>
                    <a:gd name="connsiteY7" fmla="*/ 79534 h 695325"/>
                    <a:gd name="connsiteX8" fmla="*/ 9049 w 428625"/>
                    <a:gd name="connsiteY8" fmla="*/ 306229 h 695325"/>
                    <a:gd name="connsiteX9" fmla="*/ 7144 w 428625"/>
                    <a:gd name="connsiteY9" fmla="*/ 315754 h 695325"/>
                    <a:gd name="connsiteX10" fmla="*/ 45244 w 428625"/>
                    <a:gd name="connsiteY10" fmla="*/ 353854 h 695325"/>
                    <a:gd name="connsiteX11" fmla="*/ 81439 w 428625"/>
                    <a:gd name="connsiteY11" fmla="*/ 325279 h 695325"/>
                    <a:gd name="connsiteX12" fmla="*/ 121444 w 428625"/>
                    <a:gd name="connsiteY12" fmla="*/ 159544 h 695325"/>
                    <a:gd name="connsiteX13" fmla="*/ 121444 w 428625"/>
                    <a:gd name="connsiteY13" fmla="*/ 692944 h 695325"/>
                    <a:gd name="connsiteX14" fmla="*/ 197644 w 428625"/>
                    <a:gd name="connsiteY14" fmla="*/ 692944 h 695325"/>
                    <a:gd name="connsiteX15" fmla="*/ 197644 w 428625"/>
                    <a:gd name="connsiteY15" fmla="*/ 350044 h 695325"/>
                    <a:gd name="connsiteX16" fmla="*/ 235744 w 428625"/>
                    <a:gd name="connsiteY16" fmla="*/ 350044 h 695325"/>
                    <a:gd name="connsiteX17" fmla="*/ 235744 w 428625"/>
                    <a:gd name="connsiteY17" fmla="*/ 692944 h 695325"/>
                    <a:gd name="connsiteX18" fmla="*/ 311944 w 428625"/>
                    <a:gd name="connsiteY18" fmla="*/ 692944 h 695325"/>
                    <a:gd name="connsiteX19" fmla="*/ 311944 w 428625"/>
                    <a:gd name="connsiteY19" fmla="*/ 157639 h 695325"/>
                    <a:gd name="connsiteX20" fmla="*/ 351949 w 428625"/>
                    <a:gd name="connsiteY20" fmla="*/ 323374 h 695325"/>
                    <a:gd name="connsiteX21" fmla="*/ 388144 w 428625"/>
                    <a:gd name="connsiteY21" fmla="*/ 351949 h 695325"/>
                    <a:gd name="connsiteX22" fmla="*/ 426244 w 428625"/>
                    <a:gd name="connsiteY22" fmla="*/ 313849 h 695325"/>
                    <a:gd name="connsiteX23" fmla="*/ 424339 w 428625"/>
                    <a:gd name="connsiteY23" fmla="*/ 304324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28625" h="695325">
                      <a:moveTo>
                        <a:pt x="424339" y="304324"/>
                      </a:moveTo>
                      <a:lnTo>
                        <a:pt x="370999" y="77629"/>
                      </a:lnTo>
                      <a:cubicBezTo>
                        <a:pt x="369094" y="70009"/>
                        <a:pt x="365284" y="62389"/>
                        <a:pt x="359569" y="56674"/>
                      </a:cubicBezTo>
                      <a:cubicBezTo>
                        <a:pt x="336709" y="37624"/>
                        <a:pt x="310039" y="24289"/>
                        <a:pt x="279559" y="14764"/>
                      </a:cubicBezTo>
                      <a:cubicBezTo>
                        <a:pt x="258604" y="10954"/>
                        <a:pt x="237649" y="7144"/>
                        <a:pt x="216694" y="7144"/>
                      </a:cubicBezTo>
                      <a:cubicBezTo>
                        <a:pt x="195739" y="7144"/>
                        <a:pt x="174784" y="10954"/>
                        <a:pt x="153829" y="16669"/>
                      </a:cubicBezTo>
                      <a:cubicBezTo>
                        <a:pt x="123349" y="24289"/>
                        <a:pt x="96679" y="39529"/>
                        <a:pt x="73819" y="58579"/>
                      </a:cubicBezTo>
                      <a:cubicBezTo>
                        <a:pt x="68104" y="64294"/>
                        <a:pt x="64294" y="71914"/>
                        <a:pt x="62389" y="79534"/>
                      </a:cubicBezTo>
                      <a:lnTo>
                        <a:pt x="9049" y="306229"/>
                      </a:lnTo>
                      <a:cubicBezTo>
                        <a:pt x="9049" y="308134"/>
                        <a:pt x="7144" y="311944"/>
                        <a:pt x="7144" y="315754"/>
                      </a:cubicBezTo>
                      <a:cubicBezTo>
                        <a:pt x="7144" y="336709"/>
                        <a:pt x="24289" y="353854"/>
                        <a:pt x="45244" y="353854"/>
                      </a:cubicBezTo>
                      <a:cubicBezTo>
                        <a:pt x="62389" y="353854"/>
                        <a:pt x="77629" y="340519"/>
                        <a:pt x="81439" y="325279"/>
                      </a:cubicBezTo>
                      <a:lnTo>
                        <a:pt x="121444" y="159544"/>
                      </a:lnTo>
                      <a:lnTo>
                        <a:pt x="121444" y="692944"/>
                      </a:lnTo>
                      <a:lnTo>
                        <a:pt x="197644" y="692944"/>
                      </a:lnTo>
                      <a:lnTo>
                        <a:pt x="197644" y="350044"/>
                      </a:lnTo>
                      <a:lnTo>
                        <a:pt x="235744" y="350044"/>
                      </a:lnTo>
                      <a:lnTo>
                        <a:pt x="235744" y="692944"/>
                      </a:lnTo>
                      <a:lnTo>
                        <a:pt x="311944" y="692944"/>
                      </a:lnTo>
                      <a:lnTo>
                        <a:pt x="311944" y="157639"/>
                      </a:lnTo>
                      <a:lnTo>
                        <a:pt x="351949" y="323374"/>
                      </a:lnTo>
                      <a:cubicBezTo>
                        <a:pt x="355759" y="338614"/>
                        <a:pt x="370999" y="351949"/>
                        <a:pt x="388144" y="351949"/>
                      </a:cubicBezTo>
                      <a:cubicBezTo>
                        <a:pt x="409099" y="351949"/>
                        <a:pt x="426244" y="334804"/>
                        <a:pt x="426244" y="313849"/>
                      </a:cubicBezTo>
                      <a:cubicBezTo>
                        <a:pt x="426244" y="310039"/>
                        <a:pt x="424339" y="306229"/>
                        <a:pt x="424339" y="3043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7A327C2-DF91-AB42-A2BE-078EE5F3A1F5}"/>
                </a:ext>
              </a:extLst>
            </p:cNvPr>
            <p:cNvGrpSpPr/>
            <p:nvPr/>
          </p:nvGrpSpPr>
          <p:grpSpPr>
            <a:xfrm>
              <a:off x="1997472" y="2527451"/>
              <a:ext cx="531547" cy="508508"/>
              <a:chOff x="1931568" y="2420357"/>
              <a:chExt cx="531547" cy="508508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E60C8C27-EDED-714F-B5FD-75027606A233}"/>
                  </a:ext>
                </a:extLst>
              </p:cNvPr>
              <p:cNvGrpSpPr/>
              <p:nvPr/>
            </p:nvGrpSpPr>
            <p:grpSpPr>
              <a:xfrm>
                <a:off x="1931568" y="2420357"/>
                <a:ext cx="251460" cy="508508"/>
                <a:chOff x="7335589" y="1207157"/>
                <a:chExt cx="428625" cy="866775"/>
              </a:xfrm>
            </p:grpSpPr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E48EE77E-95E7-FF44-A2ED-9D94303F599A}"/>
                    </a:ext>
                  </a:extLst>
                </p:cNvPr>
                <p:cNvSpPr/>
                <p:nvPr/>
              </p:nvSpPr>
              <p:spPr>
                <a:xfrm>
                  <a:off x="7468939" y="1207157"/>
                  <a:ext cx="161925" cy="161925"/>
                </a:xfrm>
                <a:custGeom>
                  <a:avLst/>
                  <a:gdLst>
                    <a:gd name="connsiteX0" fmla="*/ 159544 w 161925"/>
                    <a:gd name="connsiteY0" fmla="*/ 83344 h 161925"/>
                    <a:gd name="connsiteX1" fmla="*/ 83344 w 161925"/>
                    <a:gd name="connsiteY1" fmla="*/ 159544 h 161925"/>
                    <a:gd name="connsiteX2" fmla="*/ 7144 w 161925"/>
                    <a:gd name="connsiteY2" fmla="*/ 83344 h 161925"/>
                    <a:gd name="connsiteX3" fmla="*/ 83344 w 161925"/>
                    <a:gd name="connsiteY3" fmla="*/ 7144 h 161925"/>
                    <a:gd name="connsiteX4" fmla="*/ 159544 w 161925"/>
                    <a:gd name="connsiteY4" fmla="*/ 8334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161925">
                      <a:moveTo>
                        <a:pt x="159544" y="83344"/>
                      </a:moveTo>
                      <a:cubicBezTo>
                        <a:pt x="159544" y="125428"/>
                        <a:pt x="125428" y="159544"/>
                        <a:pt x="83344" y="159544"/>
                      </a:cubicBezTo>
                      <a:cubicBezTo>
                        <a:pt x="41260" y="159544"/>
                        <a:pt x="7144" y="125428"/>
                        <a:pt x="7144" y="83344"/>
                      </a:cubicBezTo>
                      <a:cubicBezTo>
                        <a:pt x="7144" y="41260"/>
                        <a:pt x="41260" y="7144"/>
                        <a:pt x="83344" y="7144"/>
                      </a:cubicBezTo>
                      <a:cubicBezTo>
                        <a:pt x="125428" y="7144"/>
                        <a:pt x="159544" y="41260"/>
                        <a:pt x="159544" y="83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36C9DD12-F4AD-8543-BA63-83AA05E11948}"/>
                    </a:ext>
                  </a:extLst>
                </p:cNvPr>
                <p:cNvSpPr/>
                <p:nvPr/>
              </p:nvSpPr>
              <p:spPr>
                <a:xfrm>
                  <a:off x="7335589" y="1378607"/>
                  <a:ext cx="428625" cy="695325"/>
                </a:xfrm>
                <a:custGeom>
                  <a:avLst/>
                  <a:gdLst>
                    <a:gd name="connsiteX0" fmla="*/ 424339 w 428625"/>
                    <a:gd name="connsiteY0" fmla="*/ 304324 h 695325"/>
                    <a:gd name="connsiteX1" fmla="*/ 370999 w 428625"/>
                    <a:gd name="connsiteY1" fmla="*/ 77629 h 695325"/>
                    <a:gd name="connsiteX2" fmla="*/ 359569 w 428625"/>
                    <a:gd name="connsiteY2" fmla="*/ 56674 h 695325"/>
                    <a:gd name="connsiteX3" fmla="*/ 279559 w 428625"/>
                    <a:gd name="connsiteY3" fmla="*/ 14764 h 695325"/>
                    <a:gd name="connsiteX4" fmla="*/ 216694 w 428625"/>
                    <a:gd name="connsiteY4" fmla="*/ 7144 h 695325"/>
                    <a:gd name="connsiteX5" fmla="*/ 153829 w 428625"/>
                    <a:gd name="connsiteY5" fmla="*/ 16669 h 695325"/>
                    <a:gd name="connsiteX6" fmla="*/ 73819 w 428625"/>
                    <a:gd name="connsiteY6" fmla="*/ 58579 h 695325"/>
                    <a:gd name="connsiteX7" fmla="*/ 62389 w 428625"/>
                    <a:gd name="connsiteY7" fmla="*/ 79534 h 695325"/>
                    <a:gd name="connsiteX8" fmla="*/ 9049 w 428625"/>
                    <a:gd name="connsiteY8" fmla="*/ 306229 h 695325"/>
                    <a:gd name="connsiteX9" fmla="*/ 7144 w 428625"/>
                    <a:gd name="connsiteY9" fmla="*/ 315754 h 695325"/>
                    <a:gd name="connsiteX10" fmla="*/ 45244 w 428625"/>
                    <a:gd name="connsiteY10" fmla="*/ 353854 h 695325"/>
                    <a:gd name="connsiteX11" fmla="*/ 81439 w 428625"/>
                    <a:gd name="connsiteY11" fmla="*/ 325279 h 695325"/>
                    <a:gd name="connsiteX12" fmla="*/ 121444 w 428625"/>
                    <a:gd name="connsiteY12" fmla="*/ 159544 h 695325"/>
                    <a:gd name="connsiteX13" fmla="*/ 121444 w 428625"/>
                    <a:gd name="connsiteY13" fmla="*/ 692944 h 695325"/>
                    <a:gd name="connsiteX14" fmla="*/ 197644 w 428625"/>
                    <a:gd name="connsiteY14" fmla="*/ 692944 h 695325"/>
                    <a:gd name="connsiteX15" fmla="*/ 197644 w 428625"/>
                    <a:gd name="connsiteY15" fmla="*/ 350044 h 695325"/>
                    <a:gd name="connsiteX16" fmla="*/ 235744 w 428625"/>
                    <a:gd name="connsiteY16" fmla="*/ 350044 h 695325"/>
                    <a:gd name="connsiteX17" fmla="*/ 235744 w 428625"/>
                    <a:gd name="connsiteY17" fmla="*/ 692944 h 695325"/>
                    <a:gd name="connsiteX18" fmla="*/ 311944 w 428625"/>
                    <a:gd name="connsiteY18" fmla="*/ 692944 h 695325"/>
                    <a:gd name="connsiteX19" fmla="*/ 311944 w 428625"/>
                    <a:gd name="connsiteY19" fmla="*/ 157639 h 695325"/>
                    <a:gd name="connsiteX20" fmla="*/ 351949 w 428625"/>
                    <a:gd name="connsiteY20" fmla="*/ 323374 h 695325"/>
                    <a:gd name="connsiteX21" fmla="*/ 388144 w 428625"/>
                    <a:gd name="connsiteY21" fmla="*/ 351949 h 695325"/>
                    <a:gd name="connsiteX22" fmla="*/ 426244 w 428625"/>
                    <a:gd name="connsiteY22" fmla="*/ 313849 h 695325"/>
                    <a:gd name="connsiteX23" fmla="*/ 424339 w 428625"/>
                    <a:gd name="connsiteY23" fmla="*/ 304324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28625" h="695325">
                      <a:moveTo>
                        <a:pt x="424339" y="304324"/>
                      </a:moveTo>
                      <a:lnTo>
                        <a:pt x="370999" y="77629"/>
                      </a:lnTo>
                      <a:cubicBezTo>
                        <a:pt x="369094" y="70009"/>
                        <a:pt x="365284" y="62389"/>
                        <a:pt x="359569" y="56674"/>
                      </a:cubicBezTo>
                      <a:cubicBezTo>
                        <a:pt x="336709" y="37624"/>
                        <a:pt x="310039" y="24289"/>
                        <a:pt x="279559" y="14764"/>
                      </a:cubicBezTo>
                      <a:cubicBezTo>
                        <a:pt x="258604" y="10954"/>
                        <a:pt x="237649" y="7144"/>
                        <a:pt x="216694" y="7144"/>
                      </a:cubicBezTo>
                      <a:cubicBezTo>
                        <a:pt x="195739" y="7144"/>
                        <a:pt x="174784" y="10954"/>
                        <a:pt x="153829" y="16669"/>
                      </a:cubicBezTo>
                      <a:cubicBezTo>
                        <a:pt x="123349" y="24289"/>
                        <a:pt x="96679" y="39529"/>
                        <a:pt x="73819" y="58579"/>
                      </a:cubicBezTo>
                      <a:cubicBezTo>
                        <a:pt x="68104" y="64294"/>
                        <a:pt x="64294" y="71914"/>
                        <a:pt x="62389" y="79534"/>
                      </a:cubicBezTo>
                      <a:lnTo>
                        <a:pt x="9049" y="306229"/>
                      </a:lnTo>
                      <a:cubicBezTo>
                        <a:pt x="9049" y="308134"/>
                        <a:pt x="7144" y="311944"/>
                        <a:pt x="7144" y="315754"/>
                      </a:cubicBezTo>
                      <a:cubicBezTo>
                        <a:pt x="7144" y="336709"/>
                        <a:pt x="24289" y="353854"/>
                        <a:pt x="45244" y="353854"/>
                      </a:cubicBezTo>
                      <a:cubicBezTo>
                        <a:pt x="62389" y="353854"/>
                        <a:pt x="77629" y="340519"/>
                        <a:pt x="81439" y="325279"/>
                      </a:cubicBezTo>
                      <a:lnTo>
                        <a:pt x="121444" y="159544"/>
                      </a:lnTo>
                      <a:lnTo>
                        <a:pt x="121444" y="692944"/>
                      </a:lnTo>
                      <a:lnTo>
                        <a:pt x="197644" y="692944"/>
                      </a:lnTo>
                      <a:lnTo>
                        <a:pt x="197644" y="350044"/>
                      </a:lnTo>
                      <a:lnTo>
                        <a:pt x="235744" y="350044"/>
                      </a:lnTo>
                      <a:lnTo>
                        <a:pt x="235744" y="692944"/>
                      </a:lnTo>
                      <a:lnTo>
                        <a:pt x="311944" y="692944"/>
                      </a:lnTo>
                      <a:lnTo>
                        <a:pt x="311944" y="157639"/>
                      </a:lnTo>
                      <a:lnTo>
                        <a:pt x="351949" y="323374"/>
                      </a:lnTo>
                      <a:cubicBezTo>
                        <a:pt x="355759" y="338614"/>
                        <a:pt x="370999" y="351949"/>
                        <a:pt x="388144" y="351949"/>
                      </a:cubicBezTo>
                      <a:cubicBezTo>
                        <a:pt x="409099" y="351949"/>
                        <a:pt x="426244" y="334804"/>
                        <a:pt x="426244" y="313849"/>
                      </a:cubicBezTo>
                      <a:cubicBezTo>
                        <a:pt x="426244" y="310039"/>
                        <a:pt x="424339" y="306229"/>
                        <a:pt x="424339" y="3043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03F6D836-96E9-6C45-BF2F-22BC4C46346C}"/>
                  </a:ext>
                </a:extLst>
              </p:cNvPr>
              <p:cNvGrpSpPr/>
              <p:nvPr/>
            </p:nvGrpSpPr>
            <p:grpSpPr>
              <a:xfrm>
                <a:off x="2211655" y="2420357"/>
                <a:ext cx="251460" cy="508508"/>
                <a:chOff x="7335589" y="1207157"/>
                <a:chExt cx="428625" cy="866775"/>
              </a:xfrm>
            </p:grpSpPr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35C46555-D0B1-F342-ACCD-E5BBAE38EA2B}"/>
                    </a:ext>
                  </a:extLst>
                </p:cNvPr>
                <p:cNvSpPr/>
                <p:nvPr/>
              </p:nvSpPr>
              <p:spPr>
                <a:xfrm>
                  <a:off x="7468939" y="1207157"/>
                  <a:ext cx="161925" cy="161925"/>
                </a:xfrm>
                <a:custGeom>
                  <a:avLst/>
                  <a:gdLst>
                    <a:gd name="connsiteX0" fmla="*/ 159544 w 161925"/>
                    <a:gd name="connsiteY0" fmla="*/ 83344 h 161925"/>
                    <a:gd name="connsiteX1" fmla="*/ 83344 w 161925"/>
                    <a:gd name="connsiteY1" fmla="*/ 159544 h 161925"/>
                    <a:gd name="connsiteX2" fmla="*/ 7144 w 161925"/>
                    <a:gd name="connsiteY2" fmla="*/ 83344 h 161925"/>
                    <a:gd name="connsiteX3" fmla="*/ 83344 w 161925"/>
                    <a:gd name="connsiteY3" fmla="*/ 7144 h 161925"/>
                    <a:gd name="connsiteX4" fmla="*/ 159544 w 161925"/>
                    <a:gd name="connsiteY4" fmla="*/ 8334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161925">
                      <a:moveTo>
                        <a:pt x="159544" y="83344"/>
                      </a:moveTo>
                      <a:cubicBezTo>
                        <a:pt x="159544" y="125428"/>
                        <a:pt x="125428" y="159544"/>
                        <a:pt x="83344" y="159544"/>
                      </a:cubicBezTo>
                      <a:cubicBezTo>
                        <a:pt x="41260" y="159544"/>
                        <a:pt x="7144" y="125428"/>
                        <a:pt x="7144" y="83344"/>
                      </a:cubicBezTo>
                      <a:cubicBezTo>
                        <a:pt x="7144" y="41260"/>
                        <a:pt x="41260" y="7144"/>
                        <a:pt x="83344" y="7144"/>
                      </a:cubicBezTo>
                      <a:cubicBezTo>
                        <a:pt x="125428" y="7144"/>
                        <a:pt x="159544" y="41260"/>
                        <a:pt x="159544" y="83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 112">
                  <a:extLst>
                    <a:ext uri="{FF2B5EF4-FFF2-40B4-BE49-F238E27FC236}">
                      <a16:creationId xmlns:a16="http://schemas.microsoft.com/office/drawing/2014/main" id="{65206342-FFFC-5E4B-96F1-F0D64113DD9F}"/>
                    </a:ext>
                  </a:extLst>
                </p:cNvPr>
                <p:cNvSpPr/>
                <p:nvPr/>
              </p:nvSpPr>
              <p:spPr>
                <a:xfrm>
                  <a:off x="7335589" y="1378607"/>
                  <a:ext cx="428625" cy="695325"/>
                </a:xfrm>
                <a:custGeom>
                  <a:avLst/>
                  <a:gdLst>
                    <a:gd name="connsiteX0" fmla="*/ 424339 w 428625"/>
                    <a:gd name="connsiteY0" fmla="*/ 304324 h 695325"/>
                    <a:gd name="connsiteX1" fmla="*/ 370999 w 428625"/>
                    <a:gd name="connsiteY1" fmla="*/ 77629 h 695325"/>
                    <a:gd name="connsiteX2" fmla="*/ 359569 w 428625"/>
                    <a:gd name="connsiteY2" fmla="*/ 56674 h 695325"/>
                    <a:gd name="connsiteX3" fmla="*/ 279559 w 428625"/>
                    <a:gd name="connsiteY3" fmla="*/ 14764 h 695325"/>
                    <a:gd name="connsiteX4" fmla="*/ 216694 w 428625"/>
                    <a:gd name="connsiteY4" fmla="*/ 7144 h 695325"/>
                    <a:gd name="connsiteX5" fmla="*/ 153829 w 428625"/>
                    <a:gd name="connsiteY5" fmla="*/ 16669 h 695325"/>
                    <a:gd name="connsiteX6" fmla="*/ 73819 w 428625"/>
                    <a:gd name="connsiteY6" fmla="*/ 58579 h 695325"/>
                    <a:gd name="connsiteX7" fmla="*/ 62389 w 428625"/>
                    <a:gd name="connsiteY7" fmla="*/ 79534 h 695325"/>
                    <a:gd name="connsiteX8" fmla="*/ 9049 w 428625"/>
                    <a:gd name="connsiteY8" fmla="*/ 306229 h 695325"/>
                    <a:gd name="connsiteX9" fmla="*/ 7144 w 428625"/>
                    <a:gd name="connsiteY9" fmla="*/ 315754 h 695325"/>
                    <a:gd name="connsiteX10" fmla="*/ 45244 w 428625"/>
                    <a:gd name="connsiteY10" fmla="*/ 353854 h 695325"/>
                    <a:gd name="connsiteX11" fmla="*/ 81439 w 428625"/>
                    <a:gd name="connsiteY11" fmla="*/ 325279 h 695325"/>
                    <a:gd name="connsiteX12" fmla="*/ 121444 w 428625"/>
                    <a:gd name="connsiteY12" fmla="*/ 159544 h 695325"/>
                    <a:gd name="connsiteX13" fmla="*/ 121444 w 428625"/>
                    <a:gd name="connsiteY13" fmla="*/ 692944 h 695325"/>
                    <a:gd name="connsiteX14" fmla="*/ 197644 w 428625"/>
                    <a:gd name="connsiteY14" fmla="*/ 692944 h 695325"/>
                    <a:gd name="connsiteX15" fmla="*/ 197644 w 428625"/>
                    <a:gd name="connsiteY15" fmla="*/ 350044 h 695325"/>
                    <a:gd name="connsiteX16" fmla="*/ 235744 w 428625"/>
                    <a:gd name="connsiteY16" fmla="*/ 350044 h 695325"/>
                    <a:gd name="connsiteX17" fmla="*/ 235744 w 428625"/>
                    <a:gd name="connsiteY17" fmla="*/ 692944 h 695325"/>
                    <a:gd name="connsiteX18" fmla="*/ 311944 w 428625"/>
                    <a:gd name="connsiteY18" fmla="*/ 692944 h 695325"/>
                    <a:gd name="connsiteX19" fmla="*/ 311944 w 428625"/>
                    <a:gd name="connsiteY19" fmla="*/ 157639 h 695325"/>
                    <a:gd name="connsiteX20" fmla="*/ 351949 w 428625"/>
                    <a:gd name="connsiteY20" fmla="*/ 323374 h 695325"/>
                    <a:gd name="connsiteX21" fmla="*/ 388144 w 428625"/>
                    <a:gd name="connsiteY21" fmla="*/ 351949 h 695325"/>
                    <a:gd name="connsiteX22" fmla="*/ 426244 w 428625"/>
                    <a:gd name="connsiteY22" fmla="*/ 313849 h 695325"/>
                    <a:gd name="connsiteX23" fmla="*/ 424339 w 428625"/>
                    <a:gd name="connsiteY23" fmla="*/ 304324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28625" h="695325">
                      <a:moveTo>
                        <a:pt x="424339" y="304324"/>
                      </a:moveTo>
                      <a:lnTo>
                        <a:pt x="370999" y="77629"/>
                      </a:lnTo>
                      <a:cubicBezTo>
                        <a:pt x="369094" y="70009"/>
                        <a:pt x="365284" y="62389"/>
                        <a:pt x="359569" y="56674"/>
                      </a:cubicBezTo>
                      <a:cubicBezTo>
                        <a:pt x="336709" y="37624"/>
                        <a:pt x="310039" y="24289"/>
                        <a:pt x="279559" y="14764"/>
                      </a:cubicBezTo>
                      <a:cubicBezTo>
                        <a:pt x="258604" y="10954"/>
                        <a:pt x="237649" y="7144"/>
                        <a:pt x="216694" y="7144"/>
                      </a:cubicBezTo>
                      <a:cubicBezTo>
                        <a:pt x="195739" y="7144"/>
                        <a:pt x="174784" y="10954"/>
                        <a:pt x="153829" y="16669"/>
                      </a:cubicBezTo>
                      <a:cubicBezTo>
                        <a:pt x="123349" y="24289"/>
                        <a:pt x="96679" y="39529"/>
                        <a:pt x="73819" y="58579"/>
                      </a:cubicBezTo>
                      <a:cubicBezTo>
                        <a:pt x="68104" y="64294"/>
                        <a:pt x="64294" y="71914"/>
                        <a:pt x="62389" y="79534"/>
                      </a:cubicBezTo>
                      <a:lnTo>
                        <a:pt x="9049" y="306229"/>
                      </a:lnTo>
                      <a:cubicBezTo>
                        <a:pt x="9049" y="308134"/>
                        <a:pt x="7144" y="311944"/>
                        <a:pt x="7144" y="315754"/>
                      </a:cubicBezTo>
                      <a:cubicBezTo>
                        <a:pt x="7144" y="336709"/>
                        <a:pt x="24289" y="353854"/>
                        <a:pt x="45244" y="353854"/>
                      </a:cubicBezTo>
                      <a:cubicBezTo>
                        <a:pt x="62389" y="353854"/>
                        <a:pt x="77629" y="340519"/>
                        <a:pt x="81439" y="325279"/>
                      </a:cubicBezTo>
                      <a:lnTo>
                        <a:pt x="121444" y="159544"/>
                      </a:lnTo>
                      <a:lnTo>
                        <a:pt x="121444" y="692944"/>
                      </a:lnTo>
                      <a:lnTo>
                        <a:pt x="197644" y="692944"/>
                      </a:lnTo>
                      <a:lnTo>
                        <a:pt x="197644" y="350044"/>
                      </a:lnTo>
                      <a:lnTo>
                        <a:pt x="235744" y="350044"/>
                      </a:lnTo>
                      <a:lnTo>
                        <a:pt x="235744" y="692944"/>
                      </a:lnTo>
                      <a:lnTo>
                        <a:pt x="311944" y="692944"/>
                      </a:lnTo>
                      <a:lnTo>
                        <a:pt x="311944" y="157639"/>
                      </a:lnTo>
                      <a:lnTo>
                        <a:pt x="351949" y="323374"/>
                      </a:lnTo>
                      <a:cubicBezTo>
                        <a:pt x="355759" y="338614"/>
                        <a:pt x="370999" y="351949"/>
                        <a:pt x="388144" y="351949"/>
                      </a:cubicBezTo>
                      <a:cubicBezTo>
                        <a:pt x="409099" y="351949"/>
                        <a:pt x="426244" y="334804"/>
                        <a:pt x="426244" y="313849"/>
                      </a:cubicBezTo>
                      <a:cubicBezTo>
                        <a:pt x="426244" y="310039"/>
                        <a:pt x="424339" y="306229"/>
                        <a:pt x="424339" y="3043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41127D2B-3CE4-3241-AA2D-C57F8D96BF67}"/>
                  </a:ext>
                </a:extLst>
              </p:cNvPr>
              <p:cNvGrpSpPr/>
              <p:nvPr/>
            </p:nvGrpSpPr>
            <p:grpSpPr>
              <a:xfrm>
                <a:off x="2071612" y="2420357"/>
                <a:ext cx="251460" cy="508508"/>
                <a:chOff x="7335589" y="1207157"/>
                <a:chExt cx="428625" cy="866775"/>
              </a:xfrm>
            </p:grpSpPr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CE73E73B-AAB5-3449-9590-CD716E6AE523}"/>
                    </a:ext>
                  </a:extLst>
                </p:cNvPr>
                <p:cNvSpPr/>
                <p:nvPr/>
              </p:nvSpPr>
              <p:spPr>
                <a:xfrm>
                  <a:off x="7468939" y="1207157"/>
                  <a:ext cx="161925" cy="161925"/>
                </a:xfrm>
                <a:custGeom>
                  <a:avLst/>
                  <a:gdLst>
                    <a:gd name="connsiteX0" fmla="*/ 159544 w 161925"/>
                    <a:gd name="connsiteY0" fmla="*/ 83344 h 161925"/>
                    <a:gd name="connsiteX1" fmla="*/ 83344 w 161925"/>
                    <a:gd name="connsiteY1" fmla="*/ 159544 h 161925"/>
                    <a:gd name="connsiteX2" fmla="*/ 7144 w 161925"/>
                    <a:gd name="connsiteY2" fmla="*/ 83344 h 161925"/>
                    <a:gd name="connsiteX3" fmla="*/ 83344 w 161925"/>
                    <a:gd name="connsiteY3" fmla="*/ 7144 h 161925"/>
                    <a:gd name="connsiteX4" fmla="*/ 159544 w 161925"/>
                    <a:gd name="connsiteY4" fmla="*/ 8334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161925">
                      <a:moveTo>
                        <a:pt x="159544" y="83344"/>
                      </a:moveTo>
                      <a:cubicBezTo>
                        <a:pt x="159544" y="125428"/>
                        <a:pt x="125428" y="159544"/>
                        <a:pt x="83344" y="159544"/>
                      </a:cubicBezTo>
                      <a:cubicBezTo>
                        <a:pt x="41260" y="159544"/>
                        <a:pt x="7144" y="125428"/>
                        <a:pt x="7144" y="83344"/>
                      </a:cubicBezTo>
                      <a:cubicBezTo>
                        <a:pt x="7144" y="41260"/>
                        <a:pt x="41260" y="7144"/>
                        <a:pt x="83344" y="7144"/>
                      </a:cubicBezTo>
                      <a:cubicBezTo>
                        <a:pt x="125428" y="7144"/>
                        <a:pt x="159544" y="41260"/>
                        <a:pt x="159544" y="83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3D3FDFEE-956F-D74D-ADB2-44AC16377877}"/>
                    </a:ext>
                  </a:extLst>
                </p:cNvPr>
                <p:cNvSpPr/>
                <p:nvPr/>
              </p:nvSpPr>
              <p:spPr>
                <a:xfrm>
                  <a:off x="7335589" y="1378607"/>
                  <a:ext cx="428625" cy="695325"/>
                </a:xfrm>
                <a:custGeom>
                  <a:avLst/>
                  <a:gdLst>
                    <a:gd name="connsiteX0" fmla="*/ 424339 w 428625"/>
                    <a:gd name="connsiteY0" fmla="*/ 304324 h 695325"/>
                    <a:gd name="connsiteX1" fmla="*/ 370999 w 428625"/>
                    <a:gd name="connsiteY1" fmla="*/ 77629 h 695325"/>
                    <a:gd name="connsiteX2" fmla="*/ 359569 w 428625"/>
                    <a:gd name="connsiteY2" fmla="*/ 56674 h 695325"/>
                    <a:gd name="connsiteX3" fmla="*/ 279559 w 428625"/>
                    <a:gd name="connsiteY3" fmla="*/ 14764 h 695325"/>
                    <a:gd name="connsiteX4" fmla="*/ 216694 w 428625"/>
                    <a:gd name="connsiteY4" fmla="*/ 7144 h 695325"/>
                    <a:gd name="connsiteX5" fmla="*/ 153829 w 428625"/>
                    <a:gd name="connsiteY5" fmla="*/ 16669 h 695325"/>
                    <a:gd name="connsiteX6" fmla="*/ 73819 w 428625"/>
                    <a:gd name="connsiteY6" fmla="*/ 58579 h 695325"/>
                    <a:gd name="connsiteX7" fmla="*/ 62389 w 428625"/>
                    <a:gd name="connsiteY7" fmla="*/ 79534 h 695325"/>
                    <a:gd name="connsiteX8" fmla="*/ 9049 w 428625"/>
                    <a:gd name="connsiteY8" fmla="*/ 306229 h 695325"/>
                    <a:gd name="connsiteX9" fmla="*/ 7144 w 428625"/>
                    <a:gd name="connsiteY9" fmla="*/ 315754 h 695325"/>
                    <a:gd name="connsiteX10" fmla="*/ 45244 w 428625"/>
                    <a:gd name="connsiteY10" fmla="*/ 353854 h 695325"/>
                    <a:gd name="connsiteX11" fmla="*/ 81439 w 428625"/>
                    <a:gd name="connsiteY11" fmla="*/ 325279 h 695325"/>
                    <a:gd name="connsiteX12" fmla="*/ 121444 w 428625"/>
                    <a:gd name="connsiteY12" fmla="*/ 159544 h 695325"/>
                    <a:gd name="connsiteX13" fmla="*/ 121444 w 428625"/>
                    <a:gd name="connsiteY13" fmla="*/ 692944 h 695325"/>
                    <a:gd name="connsiteX14" fmla="*/ 197644 w 428625"/>
                    <a:gd name="connsiteY14" fmla="*/ 692944 h 695325"/>
                    <a:gd name="connsiteX15" fmla="*/ 197644 w 428625"/>
                    <a:gd name="connsiteY15" fmla="*/ 350044 h 695325"/>
                    <a:gd name="connsiteX16" fmla="*/ 235744 w 428625"/>
                    <a:gd name="connsiteY16" fmla="*/ 350044 h 695325"/>
                    <a:gd name="connsiteX17" fmla="*/ 235744 w 428625"/>
                    <a:gd name="connsiteY17" fmla="*/ 692944 h 695325"/>
                    <a:gd name="connsiteX18" fmla="*/ 311944 w 428625"/>
                    <a:gd name="connsiteY18" fmla="*/ 692944 h 695325"/>
                    <a:gd name="connsiteX19" fmla="*/ 311944 w 428625"/>
                    <a:gd name="connsiteY19" fmla="*/ 157639 h 695325"/>
                    <a:gd name="connsiteX20" fmla="*/ 351949 w 428625"/>
                    <a:gd name="connsiteY20" fmla="*/ 323374 h 695325"/>
                    <a:gd name="connsiteX21" fmla="*/ 388144 w 428625"/>
                    <a:gd name="connsiteY21" fmla="*/ 351949 h 695325"/>
                    <a:gd name="connsiteX22" fmla="*/ 426244 w 428625"/>
                    <a:gd name="connsiteY22" fmla="*/ 313849 h 695325"/>
                    <a:gd name="connsiteX23" fmla="*/ 424339 w 428625"/>
                    <a:gd name="connsiteY23" fmla="*/ 304324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28625" h="695325">
                      <a:moveTo>
                        <a:pt x="424339" y="304324"/>
                      </a:moveTo>
                      <a:lnTo>
                        <a:pt x="370999" y="77629"/>
                      </a:lnTo>
                      <a:cubicBezTo>
                        <a:pt x="369094" y="70009"/>
                        <a:pt x="365284" y="62389"/>
                        <a:pt x="359569" y="56674"/>
                      </a:cubicBezTo>
                      <a:cubicBezTo>
                        <a:pt x="336709" y="37624"/>
                        <a:pt x="310039" y="24289"/>
                        <a:pt x="279559" y="14764"/>
                      </a:cubicBezTo>
                      <a:cubicBezTo>
                        <a:pt x="258604" y="10954"/>
                        <a:pt x="237649" y="7144"/>
                        <a:pt x="216694" y="7144"/>
                      </a:cubicBezTo>
                      <a:cubicBezTo>
                        <a:pt x="195739" y="7144"/>
                        <a:pt x="174784" y="10954"/>
                        <a:pt x="153829" y="16669"/>
                      </a:cubicBezTo>
                      <a:cubicBezTo>
                        <a:pt x="123349" y="24289"/>
                        <a:pt x="96679" y="39529"/>
                        <a:pt x="73819" y="58579"/>
                      </a:cubicBezTo>
                      <a:cubicBezTo>
                        <a:pt x="68104" y="64294"/>
                        <a:pt x="64294" y="71914"/>
                        <a:pt x="62389" y="79534"/>
                      </a:cubicBezTo>
                      <a:lnTo>
                        <a:pt x="9049" y="306229"/>
                      </a:lnTo>
                      <a:cubicBezTo>
                        <a:pt x="9049" y="308134"/>
                        <a:pt x="7144" y="311944"/>
                        <a:pt x="7144" y="315754"/>
                      </a:cubicBezTo>
                      <a:cubicBezTo>
                        <a:pt x="7144" y="336709"/>
                        <a:pt x="24289" y="353854"/>
                        <a:pt x="45244" y="353854"/>
                      </a:cubicBezTo>
                      <a:cubicBezTo>
                        <a:pt x="62389" y="353854"/>
                        <a:pt x="77629" y="340519"/>
                        <a:pt x="81439" y="325279"/>
                      </a:cubicBezTo>
                      <a:lnTo>
                        <a:pt x="121444" y="159544"/>
                      </a:lnTo>
                      <a:lnTo>
                        <a:pt x="121444" y="692944"/>
                      </a:lnTo>
                      <a:lnTo>
                        <a:pt x="197644" y="692944"/>
                      </a:lnTo>
                      <a:lnTo>
                        <a:pt x="197644" y="350044"/>
                      </a:lnTo>
                      <a:lnTo>
                        <a:pt x="235744" y="350044"/>
                      </a:lnTo>
                      <a:lnTo>
                        <a:pt x="235744" y="692944"/>
                      </a:lnTo>
                      <a:lnTo>
                        <a:pt x="311944" y="692944"/>
                      </a:lnTo>
                      <a:lnTo>
                        <a:pt x="311944" y="157639"/>
                      </a:lnTo>
                      <a:lnTo>
                        <a:pt x="351949" y="323374"/>
                      </a:lnTo>
                      <a:cubicBezTo>
                        <a:pt x="355759" y="338614"/>
                        <a:pt x="370999" y="351949"/>
                        <a:pt x="388144" y="351949"/>
                      </a:cubicBezTo>
                      <a:cubicBezTo>
                        <a:pt x="409099" y="351949"/>
                        <a:pt x="426244" y="334804"/>
                        <a:pt x="426244" y="313849"/>
                      </a:cubicBezTo>
                      <a:cubicBezTo>
                        <a:pt x="426244" y="310039"/>
                        <a:pt x="424339" y="306229"/>
                        <a:pt x="424339" y="3043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4ABEEDF-E46E-6646-B2F8-CE4CD2D85DB4}"/>
                </a:ext>
              </a:extLst>
            </p:cNvPr>
            <p:cNvGrpSpPr/>
            <p:nvPr/>
          </p:nvGrpSpPr>
          <p:grpSpPr>
            <a:xfrm>
              <a:off x="1997472" y="3738415"/>
              <a:ext cx="531547" cy="508508"/>
              <a:chOff x="1931568" y="3548941"/>
              <a:chExt cx="531547" cy="508508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9E9EA5E8-D47E-C34E-8AE4-0D2F3F823C27}"/>
                  </a:ext>
                </a:extLst>
              </p:cNvPr>
              <p:cNvGrpSpPr/>
              <p:nvPr/>
            </p:nvGrpSpPr>
            <p:grpSpPr>
              <a:xfrm>
                <a:off x="1931568" y="3548941"/>
                <a:ext cx="251460" cy="508508"/>
                <a:chOff x="7335589" y="1207157"/>
                <a:chExt cx="428625" cy="866775"/>
              </a:xfrm>
            </p:grpSpPr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7E331B80-B975-FE47-BA01-CF83F7AC27F2}"/>
                    </a:ext>
                  </a:extLst>
                </p:cNvPr>
                <p:cNvSpPr/>
                <p:nvPr/>
              </p:nvSpPr>
              <p:spPr>
                <a:xfrm>
                  <a:off x="7468939" y="1207157"/>
                  <a:ext cx="161925" cy="161925"/>
                </a:xfrm>
                <a:custGeom>
                  <a:avLst/>
                  <a:gdLst>
                    <a:gd name="connsiteX0" fmla="*/ 159544 w 161925"/>
                    <a:gd name="connsiteY0" fmla="*/ 83344 h 161925"/>
                    <a:gd name="connsiteX1" fmla="*/ 83344 w 161925"/>
                    <a:gd name="connsiteY1" fmla="*/ 159544 h 161925"/>
                    <a:gd name="connsiteX2" fmla="*/ 7144 w 161925"/>
                    <a:gd name="connsiteY2" fmla="*/ 83344 h 161925"/>
                    <a:gd name="connsiteX3" fmla="*/ 83344 w 161925"/>
                    <a:gd name="connsiteY3" fmla="*/ 7144 h 161925"/>
                    <a:gd name="connsiteX4" fmla="*/ 159544 w 161925"/>
                    <a:gd name="connsiteY4" fmla="*/ 8334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161925">
                      <a:moveTo>
                        <a:pt x="159544" y="83344"/>
                      </a:moveTo>
                      <a:cubicBezTo>
                        <a:pt x="159544" y="125428"/>
                        <a:pt x="125428" y="159544"/>
                        <a:pt x="83344" y="159544"/>
                      </a:cubicBezTo>
                      <a:cubicBezTo>
                        <a:pt x="41260" y="159544"/>
                        <a:pt x="7144" y="125428"/>
                        <a:pt x="7144" y="83344"/>
                      </a:cubicBezTo>
                      <a:cubicBezTo>
                        <a:pt x="7144" y="41260"/>
                        <a:pt x="41260" y="7144"/>
                        <a:pt x="83344" y="7144"/>
                      </a:cubicBezTo>
                      <a:cubicBezTo>
                        <a:pt x="125428" y="7144"/>
                        <a:pt x="159544" y="41260"/>
                        <a:pt x="159544" y="83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E5E6E895-5EC3-8A47-98CE-99668A25BD7A}"/>
                    </a:ext>
                  </a:extLst>
                </p:cNvPr>
                <p:cNvSpPr/>
                <p:nvPr/>
              </p:nvSpPr>
              <p:spPr>
                <a:xfrm>
                  <a:off x="7335589" y="1378607"/>
                  <a:ext cx="428625" cy="695325"/>
                </a:xfrm>
                <a:custGeom>
                  <a:avLst/>
                  <a:gdLst>
                    <a:gd name="connsiteX0" fmla="*/ 424339 w 428625"/>
                    <a:gd name="connsiteY0" fmla="*/ 304324 h 695325"/>
                    <a:gd name="connsiteX1" fmla="*/ 370999 w 428625"/>
                    <a:gd name="connsiteY1" fmla="*/ 77629 h 695325"/>
                    <a:gd name="connsiteX2" fmla="*/ 359569 w 428625"/>
                    <a:gd name="connsiteY2" fmla="*/ 56674 h 695325"/>
                    <a:gd name="connsiteX3" fmla="*/ 279559 w 428625"/>
                    <a:gd name="connsiteY3" fmla="*/ 14764 h 695325"/>
                    <a:gd name="connsiteX4" fmla="*/ 216694 w 428625"/>
                    <a:gd name="connsiteY4" fmla="*/ 7144 h 695325"/>
                    <a:gd name="connsiteX5" fmla="*/ 153829 w 428625"/>
                    <a:gd name="connsiteY5" fmla="*/ 16669 h 695325"/>
                    <a:gd name="connsiteX6" fmla="*/ 73819 w 428625"/>
                    <a:gd name="connsiteY6" fmla="*/ 58579 h 695325"/>
                    <a:gd name="connsiteX7" fmla="*/ 62389 w 428625"/>
                    <a:gd name="connsiteY7" fmla="*/ 79534 h 695325"/>
                    <a:gd name="connsiteX8" fmla="*/ 9049 w 428625"/>
                    <a:gd name="connsiteY8" fmla="*/ 306229 h 695325"/>
                    <a:gd name="connsiteX9" fmla="*/ 7144 w 428625"/>
                    <a:gd name="connsiteY9" fmla="*/ 315754 h 695325"/>
                    <a:gd name="connsiteX10" fmla="*/ 45244 w 428625"/>
                    <a:gd name="connsiteY10" fmla="*/ 353854 h 695325"/>
                    <a:gd name="connsiteX11" fmla="*/ 81439 w 428625"/>
                    <a:gd name="connsiteY11" fmla="*/ 325279 h 695325"/>
                    <a:gd name="connsiteX12" fmla="*/ 121444 w 428625"/>
                    <a:gd name="connsiteY12" fmla="*/ 159544 h 695325"/>
                    <a:gd name="connsiteX13" fmla="*/ 121444 w 428625"/>
                    <a:gd name="connsiteY13" fmla="*/ 692944 h 695325"/>
                    <a:gd name="connsiteX14" fmla="*/ 197644 w 428625"/>
                    <a:gd name="connsiteY14" fmla="*/ 692944 h 695325"/>
                    <a:gd name="connsiteX15" fmla="*/ 197644 w 428625"/>
                    <a:gd name="connsiteY15" fmla="*/ 350044 h 695325"/>
                    <a:gd name="connsiteX16" fmla="*/ 235744 w 428625"/>
                    <a:gd name="connsiteY16" fmla="*/ 350044 h 695325"/>
                    <a:gd name="connsiteX17" fmla="*/ 235744 w 428625"/>
                    <a:gd name="connsiteY17" fmla="*/ 692944 h 695325"/>
                    <a:gd name="connsiteX18" fmla="*/ 311944 w 428625"/>
                    <a:gd name="connsiteY18" fmla="*/ 692944 h 695325"/>
                    <a:gd name="connsiteX19" fmla="*/ 311944 w 428625"/>
                    <a:gd name="connsiteY19" fmla="*/ 157639 h 695325"/>
                    <a:gd name="connsiteX20" fmla="*/ 351949 w 428625"/>
                    <a:gd name="connsiteY20" fmla="*/ 323374 h 695325"/>
                    <a:gd name="connsiteX21" fmla="*/ 388144 w 428625"/>
                    <a:gd name="connsiteY21" fmla="*/ 351949 h 695325"/>
                    <a:gd name="connsiteX22" fmla="*/ 426244 w 428625"/>
                    <a:gd name="connsiteY22" fmla="*/ 313849 h 695325"/>
                    <a:gd name="connsiteX23" fmla="*/ 424339 w 428625"/>
                    <a:gd name="connsiteY23" fmla="*/ 304324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28625" h="695325">
                      <a:moveTo>
                        <a:pt x="424339" y="304324"/>
                      </a:moveTo>
                      <a:lnTo>
                        <a:pt x="370999" y="77629"/>
                      </a:lnTo>
                      <a:cubicBezTo>
                        <a:pt x="369094" y="70009"/>
                        <a:pt x="365284" y="62389"/>
                        <a:pt x="359569" y="56674"/>
                      </a:cubicBezTo>
                      <a:cubicBezTo>
                        <a:pt x="336709" y="37624"/>
                        <a:pt x="310039" y="24289"/>
                        <a:pt x="279559" y="14764"/>
                      </a:cubicBezTo>
                      <a:cubicBezTo>
                        <a:pt x="258604" y="10954"/>
                        <a:pt x="237649" y="7144"/>
                        <a:pt x="216694" y="7144"/>
                      </a:cubicBezTo>
                      <a:cubicBezTo>
                        <a:pt x="195739" y="7144"/>
                        <a:pt x="174784" y="10954"/>
                        <a:pt x="153829" y="16669"/>
                      </a:cubicBezTo>
                      <a:cubicBezTo>
                        <a:pt x="123349" y="24289"/>
                        <a:pt x="96679" y="39529"/>
                        <a:pt x="73819" y="58579"/>
                      </a:cubicBezTo>
                      <a:cubicBezTo>
                        <a:pt x="68104" y="64294"/>
                        <a:pt x="64294" y="71914"/>
                        <a:pt x="62389" y="79534"/>
                      </a:cubicBezTo>
                      <a:lnTo>
                        <a:pt x="9049" y="306229"/>
                      </a:lnTo>
                      <a:cubicBezTo>
                        <a:pt x="9049" y="308134"/>
                        <a:pt x="7144" y="311944"/>
                        <a:pt x="7144" y="315754"/>
                      </a:cubicBezTo>
                      <a:cubicBezTo>
                        <a:pt x="7144" y="336709"/>
                        <a:pt x="24289" y="353854"/>
                        <a:pt x="45244" y="353854"/>
                      </a:cubicBezTo>
                      <a:cubicBezTo>
                        <a:pt x="62389" y="353854"/>
                        <a:pt x="77629" y="340519"/>
                        <a:pt x="81439" y="325279"/>
                      </a:cubicBezTo>
                      <a:lnTo>
                        <a:pt x="121444" y="159544"/>
                      </a:lnTo>
                      <a:lnTo>
                        <a:pt x="121444" y="692944"/>
                      </a:lnTo>
                      <a:lnTo>
                        <a:pt x="197644" y="692944"/>
                      </a:lnTo>
                      <a:lnTo>
                        <a:pt x="197644" y="350044"/>
                      </a:lnTo>
                      <a:lnTo>
                        <a:pt x="235744" y="350044"/>
                      </a:lnTo>
                      <a:lnTo>
                        <a:pt x="235744" y="692944"/>
                      </a:lnTo>
                      <a:lnTo>
                        <a:pt x="311944" y="692944"/>
                      </a:lnTo>
                      <a:lnTo>
                        <a:pt x="311944" y="157639"/>
                      </a:lnTo>
                      <a:lnTo>
                        <a:pt x="351949" y="323374"/>
                      </a:lnTo>
                      <a:cubicBezTo>
                        <a:pt x="355759" y="338614"/>
                        <a:pt x="370999" y="351949"/>
                        <a:pt x="388144" y="351949"/>
                      </a:cubicBezTo>
                      <a:cubicBezTo>
                        <a:pt x="409099" y="351949"/>
                        <a:pt x="426244" y="334804"/>
                        <a:pt x="426244" y="313849"/>
                      </a:cubicBezTo>
                      <a:cubicBezTo>
                        <a:pt x="426244" y="310039"/>
                        <a:pt x="424339" y="306229"/>
                        <a:pt x="424339" y="3043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A3F75896-3D66-6943-B094-FF4A97E13BCD}"/>
                  </a:ext>
                </a:extLst>
              </p:cNvPr>
              <p:cNvGrpSpPr/>
              <p:nvPr/>
            </p:nvGrpSpPr>
            <p:grpSpPr>
              <a:xfrm>
                <a:off x="2211655" y="3548941"/>
                <a:ext cx="251460" cy="508508"/>
                <a:chOff x="7335589" y="1207157"/>
                <a:chExt cx="428625" cy="866775"/>
              </a:xfrm>
            </p:grpSpPr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E3A14CE8-0A63-AA42-A085-091B3E1DBC3E}"/>
                    </a:ext>
                  </a:extLst>
                </p:cNvPr>
                <p:cNvSpPr/>
                <p:nvPr/>
              </p:nvSpPr>
              <p:spPr>
                <a:xfrm>
                  <a:off x="7468939" y="1207157"/>
                  <a:ext cx="161925" cy="161925"/>
                </a:xfrm>
                <a:custGeom>
                  <a:avLst/>
                  <a:gdLst>
                    <a:gd name="connsiteX0" fmla="*/ 159544 w 161925"/>
                    <a:gd name="connsiteY0" fmla="*/ 83344 h 161925"/>
                    <a:gd name="connsiteX1" fmla="*/ 83344 w 161925"/>
                    <a:gd name="connsiteY1" fmla="*/ 159544 h 161925"/>
                    <a:gd name="connsiteX2" fmla="*/ 7144 w 161925"/>
                    <a:gd name="connsiteY2" fmla="*/ 83344 h 161925"/>
                    <a:gd name="connsiteX3" fmla="*/ 83344 w 161925"/>
                    <a:gd name="connsiteY3" fmla="*/ 7144 h 161925"/>
                    <a:gd name="connsiteX4" fmla="*/ 159544 w 161925"/>
                    <a:gd name="connsiteY4" fmla="*/ 8334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161925">
                      <a:moveTo>
                        <a:pt x="159544" y="83344"/>
                      </a:moveTo>
                      <a:cubicBezTo>
                        <a:pt x="159544" y="125428"/>
                        <a:pt x="125428" y="159544"/>
                        <a:pt x="83344" y="159544"/>
                      </a:cubicBezTo>
                      <a:cubicBezTo>
                        <a:pt x="41260" y="159544"/>
                        <a:pt x="7144" y="125428"/>
                        <a:pt x="7144" y="83344"/>
                      </a:cubicBezTo>
                      <a:cubicBezTo>
                        <a:pt x="7144" y="41260"/>
                        <a:pt x="41260" y="7144"/>
                        <a:pt x="83344" y="7144"/>
                      </a:cubicBezTo>
                      <a:cubicBezTo>
                        <a:pt x="125428" y="7144"/>
                        <a:pt x="159544" y="41260"/>
                        <a:pt x="159544" y="83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6F17F356-E03D-5446-AE23-8C31334D1B04}"/>
                    </a:ext>
                  </a:extLst>
                </p:cNvPr>
                <p:cNvSpPr/>
                <p:nvPr/>
              </p:nvSpPr>
              <p:spPr>
                <a:xfrm>
                  <a:off x="7335589" y="1378607"/>
                  <a:ext cx="428625" cy="695325"/>
                </a:xfrm>
                <a:custGeom>
                  <a:avLst/>
                  <a:gdLst>
                    <a:gd name="connsiteX0" fmla="*/ 424339 w 428625"/>
                    <a:gd name="connsiteY0" fmla="*/ 304324 h 695325"/>
                    <a:gd name="connsiteX1" fmla="*/ 370999 w 428625"/>
                    <a:gd name="connsiteY1" fmla="*/ 77629 h 695325"/>
                    <a:gd name="connsiteX2" fmla="*/ 359569 w 428625"/>
                    <a:gd name="connsiteY2" fmla="*/ 56674 h 695325"/>
                    <a:gd name="connsiteX3" fmla="*/ 279559 w 428625"/>
                    <a:gd name="connsiteY3" fmla="*/ 14764 h 695325"/>
                    <a:gd name="connsiteX4" fmla="*/ 216694 w 428625"/>
                    <a:gd name="connsiteY4" fmla="*/ 7144 h 695325"/>
                    <a:gd name="connsiteX5" fmla="*/ 153829 w 428625"/>
                    <a:gd name="connsiteY5" fmla="*/ 16669 h 695325"/>
                    <a:gd name="connsiteX6" fmla="*/ 73819 w 428625"/>
                    <a:gd name="connsiteY6" fmla="*/ 58579 h 695325"/>
                    <a:gd name="connsiteX7" fmla="*/ 62389 w 428625"/>
                    <a:gd name="connsiteY7" fmla="*/ 79534 h 695325"/>
                    <a:gd name="connsiteX8" fmla="*/ 9049 w 428625"/>
                    <a:gd name="connsiteY8" fmla="*/ 306229 h 695325"/>
                    <a:gd name="connsiteX9" fmla="*/ 7144 w 428625"/>
                    <a:gd name="connsiteY9" fmla="*/ 315754 h 695325"/>
                    <a:gd name="connsiteX10" fmla="*/ 45244 w 428625"/>
                    <a:gd name="connsiteY10" fmla="*/ 353854 h 695325"/>
                    <a:gd name="connsiteX11" fmla="*/ 81439 w 428625"/>
                    <a:gd name="connsiteY11" fmla="*/ 325279 h 695325"/>
                    <a:gd name="connsiteX12" fmla="*/ 121444 w 428625"/>
                    <a:gd name="connsiteY12" fmla="*/ 159544 h 695325"/>
                    <a:gd name="connsiteX13" fmla="*/ 121444 w 428625"/>
                    <a:gd name="connsiteY13" fmla="*/ 692944 h 695325"/>
                    <a:gd name="connsiteX14" fmla="*/ 197644 w 428625"/>
                    <a:gd name="connsiteY14" fmla="*/ 692944 h 695325"/>
                    <a:gd name="connsiteX15" fmla="*/ 197644 w 428625"/>
                    <a:gd name="connsiteY15" fmla="*/ 350044 h 695325"/>
                    <a:gd name="connsiteX16" fmla="*/ 235744 w 428625"/>
                    <a:gd name="connsiteY16" fmla="*/ 350044 h 695325"/>
                    <a:gd name="connsiteX17" fmla="*/ 235744 w 428625"/>
                    <a:gd name="connsiteY17" fmla="*/ 692944 h 695325"/>
                    <a:gd name="connsiteX18" fmla="*/ 311944 w 428625"/>
                    <a:gd name="connsiteY18" fmla="*/ 692944 h 695325"/>
                    <a:gd name="connsiteX19" fmla="*/ 311944 w 428625"/>
                    <a:gd name="connsiteY19" fmla="*/ 157639 h 695325"/>
                    <a:gd name="connsiteX20" fmla="*/ 351949 w 428625"/>
                    <a:gd name="connsiteY20" fmla="*/ 323374 h 695325"/>
                    <a:gd name="connsiteX21" fmla="*/ 388144 w 428625"/>
                    <a:gd name="connsiteY21" fmla="*/ 351949 h 695325"/>
                    <a:gd name="connsiteX22" fmla="*/ 426244 w 428625"/>
                    <a:gd name="connsiteY22" fmla="*/ 313849 h 695325"/>
                    <a:gd name="connsiteX23" fmla="*/ 424339 w 428625"/>
                    <a:gd name="connsiteY23" fmla="*/ 304324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28625" h="695325">
                      <a:moveTo>
                        <a:pt x="424339" y="304324"/>
                      </a:moveTo>
                      <a:lnTo>
                        <a:pt x="370999" y="77629"/>
                      </a:lnTo>
                      <a:cubicBezTo>
                        <a:pt x="369094" y="70009"/>
                        <a:pt x="365284" y="62389"/>
                        <a:pt x="359569" y="56674"/>
                      </a:cubicBezTo>
                      <a:cubicBezTo>
                        <a:pt x="336709" y="37624"/>
                        <a:pt x="310039" y="24289"/>
                        <a:pt x="279559" y="14764"/>
                      </a:cubicBezTo>
                      <a:cubicBezTo>
                        <a:pt x="258604" y="10954"/>
                        <a:pt x="237649" y="7144"/>
                        <a:pt x="216694" y="7144"/>
                      </a:cubicBezTo>
                      <a:cubicBezTo>
                        <a:pt x="195739" y="7144"/>
                        <a:pt x="174784" y="10954"/>
                        <a:pt x="153829" y="16669"/>
                      </a:cubicBezTo>
                      <a:cubicBezTo>
                        <a:pt x="123349" y="24289"/>
                        <a:pt x="96679" y="39529"/>
                        <a:pt x="73819" y="58579"/>
                      </a:cubicBezTo>
                      <a:cubicBezTo>
                        <a:pt x="68104" y="64294"/>
                        <a:pt x="64294" y="71914"/>
                        <a:pt x="62389" y="79534"/>
                      </a:cubicBezTo>
                      <a:lnTo>
                        <a:pt x="9049" y="306229"/>
                      </a:lnTo>
                      <a:cubicBezTo>
                        <a:pt x="9049" y="308134"/>
                        <a:pt x="7144" y="311944"/>
                        <a:pt x="7144" y="315754"/>
                      </a:cubicBezTo>
                      <a:cubicBezTo>
                        <a:pt x="7144" y="336709"/>
                        <a:pt x="24289" y="353854"/>
                        <a:pt x="45244" y="353854"/>
                      </a:cubicBezTo>
                      <a:cubicBezTo>
                        <a:pt x="62389" y="353854"/>
                        <a:pt x="77629" y="340519"/>
                        <a:pt x="81439" y="325279"/>
                      </a:cubicBezTo>
                      <a:lnTo>
                        <a:pt x="121444" y="159544"/>
                      </a:lnTo>
                      <a:lnTo>
                        <a:pt x="121444" y="692944"/>
                      </a:lnTo>
                      <a:lnTo>
                        <a:pt x="197644" y="692944"/>
                      </a:lnTo>
                      <a:lnTo>
                        <a:pt x="197644" y="350044"/>
                      </a:lnTo>
                      <a:lnTo>
                        <a:pt x="235744" y="350044"/>
                      </a:lnTo>
                      <a:lnTo>
                        <a:pt x="235744" y="692944"/>
                      </a:lnTo>
                      <a:lnTo>
                        <a:pt x="311944" y="692944"/>
                      </a:lnTo>
                      <a:lnTo>
                        <a:pt x="311944" y="157639"/>
                      </a:lnTo>
                      <a:lnTo>
                        <a:pt x="351949" y="323374"/>
                      </a:lnTo>
                      <a:cubicBezTo>
                        <a:pt x="355759" y="338614"/>
                        <a:pt x="370999" y="351949"/>
                        <a:pt x="388144" y="351949"/>
                      </a:cubicBezTo>
                      <a:cubicBezTo>
                        <a:pt x="409099" y="351949"/>
                        <a:pt x="426244" y="334804"/>
                        <a:pt x="426244" y="313849"/>
                      </a:cubicBezTo>
                      <a:cubicBezTo>
                        <a:pt x="426244" y="310039"/>
                        <a:pt x="424339" y="306229"/>
                        <a:pt x="424339" y="3043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D4C47320-14BF-9B41-99CF-0F79095A18F5}"/>
                  </a:ext>
                </a:extLst>
              </p:cNvPr>
              <p:cNvGrpSpPr/>
              <p:nvPr/>
            </p:nvGrpSpPr>
            <p:grpSpPr>
              <a:xfrm>
                <a:off x="2071612" y="3548941"/>
                <a:ext cx="251460" cy="508508"/>
                <a:chOff x="7335589" y="1207157"/>
                <a:chExt cx="428625" cy="866775"/>
              </a:xfrm>
            </p:grpSpPr>
            <p:sp>
              <p:nvSpPr>
                <p:cNvPr id="124" name="Freeform 123">
                  <a:extLst>
                    <a:ext uri="{FF2B5EF4-FFF2-40B4-BE49-F238E27FC236}">
                      <a16:creationId xmlns:a16="http://schemas.microsoft.com/office/drawing/2014/main" id="{DD94821A-2D4B-1744-9F88-4E33690C0A59}"/>
                    </a:ext>
                  </a:extLst>
                </p:cNvPr>
                <p:cNvSpPr/>
                <p:nvPr/>
              </p:nvSpPr>
              <p:spPr>
                <a:xfrm>
                  <a:off x="7468939" y="1207157"/>
                  <a:ext cx="161925" cy="161925"/>
                </a:xfrm>
                <a:custGeom>
                  <a:avLst/>
                  <a:gdLst>
                    <a:gd name="connsiteX0" fmla="*/ 159544 w 161925"/>
                    <a:gd name="connsiteY0" fmla="*/ 83344 h 161925"/>
                    <a:gd name="connsiteX1" fmla="*/ 83344 w 161925"/>
                    <a:gd name="connsiteY1" fmla="*/ 159544 h 161925"/>
                    <a:gd name="connsiteX2" fmla="*/ 7144 w 161925"/>
                    <a:gd name="connsiteY2" fmla="*/ 83344 h 161925"/>
                    <a:gd name="connsiteX3" fmla="*/ 83344 w 161925"/>
                    <a:gd name="connsiteY3" fmla="*/ 7144 h 161925"/>
                    <a:gd name="connsiteX4" fmla="*/ 159544 w 161925"/>
                    <a:gd name="connsiteY4" fmla="*/ 8334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161925">
                      <a:moveTo>
                        <a:pt x="159544" y="83344"/>
                      </a:moveTo>
                      <a:cubicBezTo>
                        <a:pt x="159544" y="125428"/>
                        <a:pt x="125428" y="159544"/>
                        <a:pt x="83344" y="159544"/>
                      </a:cubicBezTo>
                      <a:cubicBezTo>
                        <a:pt x="41260" y="159544"/>
                        <a:pt x="7144" y="125428"/>
                        <a:pt x="7144" y="83344"/>
                      </a:cubicBezTo>
                      <a:cubicBezTo>
                        <a:pt x="7144" y="41260"/>
                        <a:pt x="41260" y="7144"/>
                        <a:pt x="83344" y="7144"/>
                      </a:cubicBezTo>
                      <a:cubicBezTo>
                        <a:pt x="125428" y="7144"/>
                        <a:pt x="159544" y="41260"/>
                        <a:pt x="159544" y="83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 124">
                  <a:extLst>
                    <a:ext uri="{FF2B5EF4-FFF2-40B4-BE49-F238E27FC236}">
                      <a16:creationId xmlns:a16="http://schemas.microsoft.com/office/drawing/2014/main" id="{68654FD0-25E4-084F-AFE8-E8C13883E25D}"/>
                    </a:ext>
                  </a:extLst>
                </p:cNvPr>
                <p:cNvSpPr/>
                <p:nvPr/>
              </p:nvSpPr>
              <p:spPr>
                <a:xfrm>
                  <a:off x="7335589" y="1378607"/>
                  <a:ext cx="428625" cy="695325"/>
                </a:xfrm>
                <a:custGeom>
                  <a:avLst/>
                  <a:gdLst>
                    <a:gd name="connsiteX0" fmla="*/ 424339 w 428625"/>
                    <a:gd name="connsiteY0" fmla="*/ 304324 h 695325"/>
                    <a:gd name="connsiteX1" fmla="*/ 370999 w 428625"/>
                    <a:gd name="connsiteY1" fmla="*/ 77629 h 695325"/>
                    <a:gd name="connsiteX2" fmla="*/ 359569 w 428625"/>
                    <a:gd name="connsiteY2" fmla="*/ 56674 h 695325"/>
                    <a:gd name="connsiteX3" fmla="*/ 279559 w 428625"/>
                    <a:gd name="connsiteY3" fmla="*/ 14764 h 695325"/>
                    <a:gd name="connsiteX4" fmla="*/ 216694 w 428625"/>
                    <a:gd name="connsiteY4" fmla="*/ 7144 h 695325"/>
                    <a:gd name="connsiteX5" fmla="*/ 153829 w 428625"/>
                    <a:gd name="connsiteY5" fmla="*/ 16669 h 695325"/>
                    <a:gd name="connsiteX6" fmla="*/ 73819 w 428625"/>
                    <a:gd name="connsiteY6" fmla="*/ 58579 h 695325"/>
                    <a:gd name="connsiteX7" fmla="*/ 62389 w 428625"/>
                    <a:gd name="connsiteY7" fmla="*/ 79534 h 695325"/>
                    <a:gd name="connsiteX8" fmla="*/ 9049 w 428625"/>
                    <a:gd name="connsiteY8" fmla="*/ 306229 h 695325"/>
                    <a:gd name="connsiteX9" fmla="*/ 7144 w 428625"/>
                    <a:gd name="connsiteY9" fmla="*/ 315754 h 695325"/>
                    <a:gd name="connsiteX10" fmla="*/ 45244 w 428625"/>
                    <a:gd name="connsiteY10" fmla="*/ 353854 h 695325"/>
                    <a:gd name="connsiteX11" fmla="*/ 81439 w 428625"/>
                    <a:gd name="connsiteY11" fmla="*/ 325279 h 695325"/>
                    <a:gd name="connsiteX12" fmla="*/ 121444 w 428625"/>
                    <a:gd name="connsiteY12" fmla="*/ 159544 h 695325"/>
                    <a:gd name="connsiteX13" fmla="*/ 121444 w 428625"/>
                    <a:gd name="connsiteY13" fmla="*/ 692944 h 695325"/>
                    <a:gd name="connsiteX14" fmla="*/ 197644 w 428625"/>
                    <a:gd name="connsiteY14" fmla="*/ 692944 h 695325"/>
                    <a:gd name="connsiteX15" fmla="*/ 197644 w 428625"/>
                    <a:gd name="connsiteY15" fmla="*/ 350044 h 695325"/>
                    <a:gd name="connsiteX16" fmla="*/ 235744 w 428625"/>
                    <a:gd name="connsiteY16" fmla="*/ 350044 h 695325"/>
                    <a:gd name="connsiteX17" fmla="*/ 235744 w 428625"/>
                    <a:gd name="connsiteY17" fmla="*/ 692944 h 695325"/>
                    <a:gd name="connsiteX18" fmla="*/ 311944 w 428625"/>
                    <a:gd name="connsiteY18" fmla="*/ 692944 h 695325"/>
                    <a:gd name="connsiteX19" fmla="*/ 311944 w 428625"/>
                    <a:gd name="connsiteY19" fmla="*/ 157639 h 695325"/>
                    <a:gd name="connsiteX20" fmla="*/ 351949 w 428625"/>
                    <a:gd name="connsiteY20" fmla="*/ 323374 h 695325"/>
                    <a:gd name="connsiteX21" fmla="*/ 388144 w 428625"/>
                    <a:gd name="connsiteY21" fmla="*/ 351949 h 695325"/>
                    <a:gd name="connsiteX22" fmla="*/ 426244 w 428625"/>
                    <a:gd name="connsiteY22" fmla="*/ 313849 h 695325"/>
                    <a:gd name="connsiteX23" fmla="*/ 424339 w 428625"/>
                    <a:gd name="connsiteY23" fmla="*/ 304324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28625" h="695325">
                      <a:moveTo>
                        <a:pt x="424339" y="304324"/>
                      </a:moveTo>
                      <a:lnTo>
                        <a:pt x="370999" y="77629"/>
                      </a:lnTo>
                      <a:cubicBezTo>
                        <a:pt x="369094" y="70009"/>
                        <a:pt x="365284" y="62389"/>
                        <a:pt x="359569" y="56674"/>
                      </a:cubicBezTo>
                      <a:cubicBezTo>
                        <a:pt x="336709" y="37624"/>
                        <a:pt x="310039" y="24289"/>
                        <a:pt x="279559" y="14764"/>
                      </a:cubicBezTo>
                      <a:cubicBezTo>
                        <a:pt x="258604" y="10954"/>
                        <a:pt x="237649" y="7144"/>
                        <a:pt x="216694" y="7144"/>
                      </a:cubicBezTo>
                      <a:cubicBezTo>
                        <a:pt x="195739" y="7144"/>
                        <a:pt x="174784" y="10954"/>
                        <a:pt x="153829" y="16669"/>
                      </a:cubicBezTo>
                      <a:cubicBezTo>
                        <a:pt x="123349" y="24289"/>
                        <a:pt x="96679" y="39529"/>
                        <a:pt x="73819" y="58579"/>
                      </a:cubicBezTo>
                      <a:cubicBezTo>
                        <a:pt x="68104" y="64294"/>
                        <a:pt x="64294" y="71914"/>
                        <a:pt x="62389" y="79534"/>
                      </a:cubicBezTo>
                      <a:lnTo>
                        <a:pt x="9049" y="306229"/>
                      </a:lnTo>
                      <a:cubicBezTo>
                        <a:pt x="9049" y="308134"/>
                        <a:pt x="7144" y="311944"/>
                        <a:pt x="7144" y="315754"/>
                      </a:cubicBezTo>
                      <a:cubicBezTo>
                        <a:pt x="7144" y="336709"/>
                        <a:pt x="24289" y="353854"/>
                        <a:pt x="45244" y="353854"/>
                      </a:cubicBezTo>
                      <a:cubicBezTo>
                        <a:pt x="62389" y="353854"/>
                        <a:pt x="77629" y="340519"/>
                        <a:pt x="81439" y="325279"/>
                      </a:cubicBezTo>
                      <a:lnTo>
                        <a:pt x="121444" y="159544"/>
                      </a:lnTo>
                      <a:lnTo>
                        <a:pt x="121444" y="692944"/>
                      </a:lnTo>
                      <a:lnTo>
                        <a:pt x="197644" y="692944"/>
                      </a:lnTo>
                      <a:lnTo>
                        <a:pt x="197644" y="350044"/>
                      </a:lnTo>
                      <a:lnTo>
                        <a:pt x="235744" y="350044"/>
                      </a:lnTo>
                      <a:lnTo>
                        <a:pt x="235744" y="692944"/>
                      </a:lnTo>
                      <a:lnTo>
                        <a:pt x="311944" y="692944"/>
                      </a:lnTo>
                      <a:lnTo>
                        <a:pt x="311944" y="157639"/>
                      </a:lnTo>
                      <a:lnTo>
                        <a:pt x="351949" y="323374"/>
                      </a:lnTo>
                      <a:cubicBezTo>
                        <a:pt x="355759" y="338614"/>
                        <a:pt x="370999" y="351949"/>
                        <a:pt x="388144" y="351949"/>
                      </a:cubicBezTo>
                      <a:cubicBezTo>
                        <a:pt x="409099" y="351949"/>
                        <a:pt x="426244" y="334804"/>
                        <a:pt x="426244" y="313849"/>
                      </a:cubicBezTo>
                      <a:cubicBezTo>
                        <a:pt x="426244" y="310039"/>
                        <a:pt x="424339" y="306229"/>
                        <a:pt x="424339" y="3043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0D9923C-0E07-4A40-A11F-CA0A77C58072}"/>
                </a:ext>
              </a:extLst>
            </p:cNvPr>
            <p:cNvSpPr txBox="1"/>
            <p:nvPr/>
          </p:nvSpPr>
          <p:spPr>
            <a:xfrm>
              <a:off x="519294" y="3968738"/>
              <a:ext cx="1049500" cy="11806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txBody>
            <a:bodyPr wrap="none" lIns="72000" tIns="36000" rIns="72000" bIns="3600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All men with</a:t>
              </a:r>
              <a:b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dirty="0" err="1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mCRPC</a:t>
              </a: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 receiving</a:t>
              </a:r>
              <a:b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at least 2 lines of</a:t>
              </a:r>
              <a:b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life-prolonging </a:t>
              </a:r>
              <a:b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therapy (LPT) for</a:t>
              </a:r>
              <a:b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dirty="0" err="1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mCRPC</a:t>
              </a: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 between</a:t>
              </a:r>
              <a:b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2012 and 2017 in</a:t>
              </a:r>
              <a:b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Ontario, Canada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F8C9E0A-D2B5-CD43-B076-7E7A83140AC4}"/>
                </a:ext>
              </a:extLst>
            </p:cNvPr>
            <p:cNvSpPr txBox="1"/>
            <p:nvPr/>
          </p:nvSpPr>
          <p:spPr>
            <a:xfrm>
              <a:off x="1696447" y="4308463"/>
              <a:ext cx="1395301" cy="1867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txBody>
            <a:bodyPr wrap="none" lIns="72000" tIns="36000" rIns="72000" bIns="3600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Late Ra-223 (3</a:t>
              </a:r>
              <a:r>
                <a:rPr lang="en-GB" sz="1000" baseline="30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rd</a:t>
              </a: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 or later)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71515BA-D884-5C4D-AB79-0EEBA4791A75}"/>
                </a:ext>
              </a:extLst>
            </p:cNvPr>
            <p:cNvSpPr txBox="1"/>
            <p:nvPr/>
          </p:nvSpPr>
          <p:spPr>
            <a:xfrm>
              <a:off x="1696447" y="3089433"/>
              <a:ext cx="1252357" cy="1867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txBody>
            <a:bodyPr wrap="none" lIns="72000" tIns="36000" rIns="72000" bIns="3600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Early Ra-223 (2</a:t>
              </a:r>
              <a:r>
                <a:rPr lang="en-GB" sz="1000" baseline="30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nd</a:t>
              </a: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 line)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8E12332-1721-EB4C-8F56-F26A356C09C8}"/>
                </a:ext>
              </a:extLst>
            </p:cNvPr>
            <p:cNvSpPr txBox="1"/>
            <p:nvPr/>
          </p:nvSpPr>
          <p:spPr>
            <a:xfrm>
              <a:off x="1903458" y="4816295"/>
              <a:ext cx="4126848" cy="6247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txBody>
            <a:bodyPr wrap="none" lIns="72000" tIns="36000" rIns="72000" bIns="3600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Adjusted for fixed and time-varying </a:t>
              </a:r>
              <a:r>
                <a:rPr lang="en-GB" sz="1000" dirty="0" err="1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covarietes</a:t>
              </a: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, including age, prostate-</a:t>
              </a:r>
              <a:b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specific antigen, haemoglobin, </a:t>
              </a:r>
              <a:r>
                <a:rPr lang="en-GB" sz="1000" dirty="0" err="1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Charlson</a:t>
              </a: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 Comorbidity Index (CCI), use of bone</a:t>
              </a:r>
              <a:b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health agents, prior systemic treatments, Gleason score TNM score,</a:t>
              </a:r>
              <a:b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androgen deprivation therapy (ADT) and standardised pain score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EC70F0C-8843-8941-AD9C-8599E2114096}"/>
                </a:ext>
              </a:extLst>
            </p:cNvPr>
            <p:cNvSpPr txBox="1"/>
            <p:nvPr/>
          </p:nvSpPr>
          <p:spPr>
            <a:xfrm>
              <a:off x="2071697" y="3433478"/>
              <a:ext cx="475451" cy="1938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4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versus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3793D99-C6DB-2A49-A02B-79BC1E4F8348}"/>
                </a:ext>
              </a:extLst>
            </p:cNvPr>
            <p:cNvSpPr txBox="1"/>
            <p:nvPr/>
          </p:nvSpPr>
          <p:spPr>
            <a:xfrm>
              <a:off x="4395514" y="3223193"/>
              <a:ext cx="1634792" cy="108526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txBody>
            <a:bodyPr wrap="none" lIns="72000" tIns="36000" rIns="72000" bIns="3600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1" dirty="0">
                  <a:solidFill>
                    <a:schemeClr val="accent1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Primary outcomes</a:t>
              </a:r>
            </a:p>
            <a:p>
              <a:pPr marL="88900" indent="-88900">
                <a:lnSpc>
                  <a:spcPct val="9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Overall survival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en-GB" sz="1000" b="1" dirty="0">
                  <a:solidFill>
                    <a:schemeClr val="accent1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Secondary outcomes</a:t>
              </a:r>
            </a:p>
            <a:p>
              <a:pPr marL="88900" indent="-88900">
                <a:lnSpc>
                  <a:spcPct val="9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Event free survival</a:t>
              </a:r>
            </a:p>
            <a:p>
              <a:pPr marL="88900" indent="-88900">
                <a:lnSpc>
                  <a:spcPct val="9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Time to first hospitalisation</a:t>
              </a:r>
            </a:p>
            <a:p>
              <a:pPr marL="88900" indent="-88900">
                <a:lnSpc>
                  <a:spcPct val="9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Time to first emergency</a:t>
              </a:r>
              <a:b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department visit</a:t>
              </a:r>
            </a:p>
          </p:txBody>
        </p:sp>
        <p:pic>
          <p:nvPicPr>
            <p:cNvPr id="140" name="Graphic 139" descr="Presentation with pie chart">
              <a:extLst>
                <a:ext uri="{FF2B5EF4-FFF2-40B4-BE49-F238E27FC236}">
                  <a16:creationId xmlns:a16="http://schemas.microsoft.com/office/drawing/2014/main" id="{DA22206D-148C-C54E-A435-AFDC99509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85468" y="2542419"/>
              <a:ext cx="703293" cy="703293"/>
            </a:xfrm>
            <a:prstGeom prst="rect">
              <a:avLst/>
            </a:prstGeom>
          </p:spPr>
        </p:pic>
        <p:pic>
          <p:nvPicPr>
            <p:cNvPr id="142" name="Graphic 141" descr="Close">
              <a:extLst>
                <a:ext uri="{FF2B5EF4-FFF2-40B4-BE49-F238E27FC236}">
                  <a16:creationId xmlns:a16="http://schemas.microsoft.com/office/drawing/2014/main" id="{A8522F5D-3C3A-E549-A55F-40FDCA15B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91543" y="3326960"/>
              <a:ext cx="290384" cy="290384"/>
            </a:xfrm>
            <a:prstGeom prst="rect">
              <a:avLst/>
            </a:prstGeom>
          </p:spPr>
        </p:pic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69901E3-C2BA-9A47-AE29-5A5AD42BE475}"/>
                </a:ext>
              </a:extLst>
            </p:cNvPr>
            <p:cNvCxnSpPr>
              <a:cxnSpLocks/>
            </p:cNvCxnSpPr>
            <p:nvPr/>
          </p:nvCxnSpPr>
          <p:spPr>
            <a:xfrm>
              <a:off x="3641828" y="3497466"/>
              <a:ext cx="650086" cy="0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31105E6-1B6F-BB47-8CE9-2D4E405F9C09}"/>
                </a:ext>
              </a:extLst>
            </p:cNvPr>
            <p:cNvCxnSpPr>
              <a:cxnSpLocks/>
            </p:cNvCxnSpPr>
            <p:nvPr/>
          </p:nvCxnSpPr>
          <p:spPr>
            <a:xfrm>
              <a:off x="3756179" y="4431960"/>
              <a:ext cx="0" cy="370852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61F1A3D-E7A2-0C41-92FD-F44A9E3BE714}"/>
                </a:ext>
              </a:extLst>
            </p:cNvPr>
            <p:cNvSpPr txBox="1"/>
            <p:nvPr/>
          </p:nvSpPr>
          <p:spPr>
            <a:xfrm>
              <a:off x="3319299" y="3962473"/>
              <a:ext cx="873761" cy="6177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txBody>
            <a:bodyPr wrap="none" lIns="72000" tIns="36000" rIns="72000" bIns="3600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Cox regression </a:t>
              </a:r>
              <a:b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models using </a:t>
              </a:r>
              <a:b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counting</a:t>
              </a:r>
              <a:b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process data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4FF0D7E-FF79-1144-AEA4-FE4E7B0F1D18}"/>
                </a:ext>
              </a:extLst>
            </p:cNvPr>
            <p:cNvCxnSpPr>
              <a:cxnSpLocks/>
            </p:cNvCxnSpPr>
            <p:nvPr/>
          </p:nvCxnSpPr>
          <p:spPr>
            <a:xfrm>
              <a:off x="2652584" y="3538655"/>
              <a:ext cx="387179" cy="0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Left-Up Arrow 149">
              <a:extLst>
                <a:ext uri="{FF2B5EF4-FFF2-40B4-BE49-F238E27FC236}">
                  <a16:creationId xmlns:a16="http://schemas.microsoft.com/office/drawing/2014/main" id="{0CFA2977-2E34-A84C-8B2A-0492D40A0777}"/>
                </a:ext>
              </a:extLst>
            </p:cNvPr>
            <p:cNvSpPr/>
            <p:nvPr/>
          </p:nvSpPr>
          <p:spPr>
            <a:xfrm flipH="1">
              <a:off x="3163330" y="3245710"/>
              <a:ext cx="477794" cy="502509"/>
            </a:xfrm>
            <a:prstGeom prst="leftUpArrow">
              <a:avLst>
                <a:gd name="adj1" fmla="val 8637"/>
                <a:gd name="adj2" fmla="val 14773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77F176C6-AB16-C64D-8E8B-059E7FEF9D05}"/>
                </a:ext>
              </a:extLst>
            </p:cNvPr>
            <p:cNvGrpSpPr/>
            <p:nvPr/>
          </p:nvGrpSpPr>
          <p:grpSpPr>
            <a:xfrm>
              <a:off x="1428321" y="3325513"/>
              <a:ext cx="362193" cy="531729"/>
              <a:chOff x="3355975" y="2724151"/>
              <a:chExt cx="362193" cy="531729"/>
            </a:xfrm>
          </p:grpSpPr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A2ED3535-B6D9-F046-A779-0A8AB09AD9DF}"/>
                  </a:ext>
                </a:extLst>
              </p:cNvPr>
              <p:cNvSpPr/>
              <p:nvPr/>
            </p:nvSpPr>
            <p:spPr>
              <a:xfrm>
                <a:off x="3355975" y="2724151"/>
                <a:ext cx="362193" cy="268204"/>
              </a:xfrm>
              <a:custGeom>
                <a:avLst/>
                <a:gdLst>
                  <a:gd name="connsiteX0" fmla="*/ 0 w 393700"/>
                  <a:gd name="connsiteY0" fmla="*/ 193675 h 209898"/>
                  <a:gd name="connsiteX1" fmla="*/ 263525 w 393700"/>
                  <a:gd name="connsiteY1" fmla="*/ 190500 h 209898"/>
                  <a:gd name="connsiteX2" fmla="*/ 393700 w 393700"/>
                  <a:gd name="connsiteY2" fmla="*/ 0 h 209898"/>
                  <a:gd name="connsiteX0" fmla="*/ 0 w 390525"/>
                  <a:gd name="connsiteY0" fmla="*/ 196850 h 211495"/>
                  <a:gd name="connsiteX1" fmla="*/ 260350 w 390525"/>
                  <a:gd name="connsiteY1" fmla="*/ 190500 h 211495"/>
                  <a:gd name="connsiteX2" fmla="*/ 390525 w 390525"/>
                  <a:gd name="connsiteY2" fmla="*/ 0 h 211495"/>
                  <a:gd name="connsiteX0" fmla="*/ 0 w 390525"/>
                  <a:gd name="connsiteY0" fmla="*/ 196850 h 206577"/>
                  <a:gd name="connsiteX1" fmla="*/ 260350 w 390525"/>
                  <a:gd name="connsiteY1" fmla="*/ 190500 h 206577"/>
                  <a:gd name="connsiteX2" fmla="*/ 390525 w 390525"/>
                  <a:gd name="connsiteY2" fmla="*/ 0 h 206577"/>
                  <a:gd name="connsiteX0" fmla="*/ 0 w 390525"/>
                  <a:gd name="connsiteY0" fmla="*/ 196850 h 197903"/>
                  <a:gd name="connsiteX1" fmla="*/ 263525 w 390525"/>
                  <a:gd name="connsiteY1" fmla="*/ 174625 h 197903"/>
                  <a:gd name="connsiteX2" fmla="*/ 390525 w 390525"/>
                  <a:gd name="connsiteY2" fmla="*/ 0 h 197903"/>
                  <a:gd name="connsiteX0" fmla="*/ 0 w 361950"/>
                  <a:gd name="connsiteY0" fmla="*/ 234950 h 238066"/>
                  <a:gd name="connsiteX1" fmla="*/ 263525 w 361950"/>
                  <a:gd name="connsiteY1" fmla="*/ 212725 h 238066"/>
                  <a:gd name="connsiteX2" fmla="*/ 361950 w 361950"/>
                  <a:gd name="connsiteY2" fmla="*/ 0 h 238066"/>
                  <a:gd name="connsiteX0" fmla="*/ 0 w 361950"/>
                  <a:gd name="connsiteY0" fmla="*/ 234950 h 240418"/>
                  <a:gd name="connsiteX1" fmla="*/ 263525 w 361950"/>
                  <a:gd name="connsiteY1" fmla="*/ 212725 h 240418"/>
                  <a:gd name="connsiteX2" fmla="*/ 361950 w 361950"/>
                  <a:gd name="connsiteY2" fmla="*/ 0 h 240418"/>
                  <a:gd name="connsiteX0" fmla="*/ 0 w 368905"/>
                  <a:gd name="connsiteY0" fmla="*/ 234950 h 240418"/>
                  <a:gd name="connsiteX1" fmla="*/ 263525 w 368905"/>
                  <a:gd name="connsiteY1" fmla="*/ 212725 h 240418"/>
                  <a:gd name="connsiteX2" fmla="*/ 361950 w 368905"/>
                  <a:gd name="connsiteY2" fmla="*/ 0 h 240418"/>
                  <a:gd name="connsiteX0" fmla="*/ 0 w 362329"/>
                  <a:gd name="connsiteY0" fmla="*/ 234950 h 240418"/>
                  <a:gd name="connsiteX1" fmla="*/ 263525 w 362329"/>
                  <a:gd name="connsiteY1" fmla="*/ 212725 h 240418"/>
                  <a:gd name="connsiteX2" fmla="*/ 361950 w 362329"/>
                  <a:gd name="connsiteY2" fmla="*/ 0 h 240418"/>
                  <a:gd name="connsiteX0" fmla="*/ 0 w 362071"/>
                  <a:gd name="connsiteY0" fmla="*/ 266700 h 271763"/>
                  <a:gd name="connsiteX1" fmla="*/ 263525 w 362071"/>
                  <a:gd name="connsiteY1" fmla="*/ 244475 h 271763"/>
                  <a:gd name="connsiteX2" fmla="*/ 361950 w 362071"/>
                  <a:gd name="connsiteY2" fmla="*/ 0 h 271763"/>
                  <a:gd name="connsiteX0" fmla="*/ 0 w 362193"/>
                  <a:gd name="connsiteY0" fmla="*/ 266700 h 275318"/>
                  <a:gd name="connsiteX1" fmla="*/ 285750 w 362193"/>
                  <a:gd name="connsiteY1" fmla="*/ 250825 h 275318"/>
                  <a:gd name="connsiteX2" fmla="*/ 361950 w 362193"/>
                  <a:gd name="connsiteY2" fmla="*/ 0 h 275318"/>
                  <a:gd name="connsiteX0" fmla="*/ 0 w 362193"/>
                  <a:gd name="connsiteY0" fmla="*/ 266700 h 266956"/>
                  <a:gd name="connsiteX1" fmla="*/ 285750 w 362193"/>
                  <a:gd name="connsiteY1" fmla="*/ 250825 h 266956"/>
                  <a:gd name="connsiteX2" fmla="*/ 361950 w 362193"/>
                  <a:gd name="connsiteY2" fmla="*/ 0 h 266956"/>
                  <a:gd name="connsiteX0" fmla="*/ 0 w 362193"/>
                  <a:gd name="connsiteY0" fmla="*/ 266700 h 268204"/>
                  <a:gd name="connsiteX1" fmla="*/ 285750 w 362193"/>
                  <a:gd name="connsiteY1" fmla="*/ 254000 h 268204"/>
                  <a:gd name="connsiteX2" fmla="*/ 361950 w 362193"/>
                  <a:gd name="connsiteY2" fmla="*/ 0 h 26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2193" h="268204">
                    <a:moveTo>
                      <a:pt x="0" y="266700"/>
                    </a:moveTo>
                    <a:cubicBezTo>
                      <a:pt x="194204" y="265377"/>
                      <a:pt x="225425" y="276225"/>
                      <a:pt x="285750" y="254000"/>
                    </a:cubicBezTo>
                    <a:cubicBezTo>
                      <a:pt x="346075" y="231775"/>
                      <a:pt x="364596" y="101335"/>
                      <a:pt x="361950" y="0"/>
                    </a:cubicBezTo>
                  </a:path>
                </a:pathLst>
              </a:custGeom>
              <a:noFill/>
              <a:ln w="31750">
                <a:solidFill>
                  <a:schemeClr val="tx2"/>
                </a:solidFill>
                <a:tailEnd type="arrow" w="lg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7CD7D1A7-855C-9443-8E55-8B3AF8ABE631}"/>
                  </a:ext>
                </a:extLst>
              </p:cNvPr>
              <p:cNvSpPr/>
              <p:nvPr/>
            </p:nvSpPr>
            <p:spPr>
              <a:xfrm flipV="1">
                <a:off x="3355975" y="2987676"/>
                <a:ext cx="362193" cy="268204"/>
              </a:xfrm>
              <a:custGeom>
                <a:avLst/>
                <a:gdLst>
                  <a:gd name="connsiteX0" fmla="*/ 0 w 393700"/>
                  <a:gd name="connsiteY0" fmla="*/ 193675 h 209898"/>
                  <a:gd name="connsiteX1" fmla="*/ 263525 w 393700"/>
                  <a:gd name="connsiteY1" fmla="*/ 190500 h 209898"/>
                  <a:gd name="connsiteX2" fmla="*/ 393700 w 393700"/>
                  <a:gd name="connsiteY2" fmla="*/ 0 h 209898"/>
                  <a:gd name="connsiteX0" fmla="*/ 0 w 390525"/>
                  <a:gd name="connsiteY0" fmla="*/ 196850 h 211495"/>
                  <a:gd name="connsiteX1" fmla="*/ 260350 w 390525"/>
                  <a:gd name="connsiteY1" fmla="*/ 190500 h 211495"/>
                  <a:gd name="connsiteX2" fmla="*/ 390525 w 390525"/>
                  <a:gd name="connsiteY2" fmla="*/ 0 h 211495"/>
                  <a:gd name="connsiteX0" fmla="*/ 0 w 390525"/>
                  <a:gd name="connsiteY0" fmla="*/ 196850 h 206577"/>
                  <a:gd name="connsiteX1" fmla="*/ 260350 w 390525"/>
                  <a:gd name="connsiteY1" fmla="*/ 190500 h 206577"/>
                  <a:gd name="connsiteX2" fmla="*/ 390525 w 390525"/>
                  <a:gd name="connsiteY2" fmla="*/ 0 h 206577"/>
                  <a:gd name="connsiteX0" fmla="*/ 0 w 390525"/>
                  <a:gd name="connsiteY0" fmla="*/ 196850 h 197903"/>
                  <a:gd name="connsiteX1" fmla="*/ 263525 w 390525"/>
                  <a:gd name="connsiteY1" fmla="*/ 174625 h 197903"/>
                  <a:gd name="connsiteX2" fmla="*/ 390525 w 390525"/>
                  <a:gd name="connsiteY2" fmla="*/ 0 h 197903"/>
                  <a:gd name="connsiteX0" fmla="*/ 0 w 361950"/>
                  <a:gd name="connsiteY0" fmla="*/ 234950 h 238066"/>
                  <a:gd name="connsiteX1" fmla="*/ 263525 w 361950"/>
                  <a:gd name="connsiteY1" fmla="*/ 212725 h 238066"/>
                  <a:gd name="connsiteX2" fmla="*/ 361950 w 361950"/>
                  <a:gd name="connsiteY2" fmla="*/ 0 h 238066"/>
                  <a:gd name="connsiteX0" fmla="*/ 0 w 361950"/>
                  <a:gd name="connsiteY0" fmla="*/ 234950 h 240418"/>
                  <a:gd name="connsiteX1" fmla="*/ 263525 w 361950"/>
                  <a:gd name="connsiteY1" fmla="*/ 212725 h 240418"/>
                  <a:gd name="connsiteX2" fmla="*/ 361950 w 361950"/>
                  <a:gd name="connsiteY2" fmla="*/ 0 h 240418"/>
                  <a:gd name="connsiteX0" fmla="*/ 0 w 368905"/>
                  <a:gd name="connsiteY0" fmla="*/ 234950 h 240418"/>
                  <a:gd name="connsiteX1" fmla="*/ 263525 w 368905"/>
                  <a:gd name="connsiteY1" fmla="*/ 212725 h 240418"/>
                  <a:gd name="connsiteX2" fmla="*/ 361950 w 368905"/>
                  <a:gd name="connsiteY2" fmla="*/ 0 h 240418"/>
                  <a:gd name="connsiteX0" fmla="*/ 0 w 362329"/>
                  <a:gd name="connsiteY0" fmla="*/ 234950 h 240418"/>
                  <a:gd name="connsiteX1" fmla="*/ 263525 w 362329"/>
                  <a:gd name="connsiteY1" fmla="*/ 212725 h 240418"/>
                  <a:gd name="connsiteX2" fmla="*/ 361950 w 362329"/>
                  <a:gd name="connsiteY2" fmla="*/ 0 h 240418"/>
                  <a:gd name="connsiteX0" fmla="*/ 0 w 362071"/>
                  <a:gd name="connsiteY0" fmla="*/ 266700 h 271763"/>
                  <a:gd name="connsiteX1" fmla="*/ 263525 w 362071"/>
                  <a:gd name="connsiteY1" fmla="*/ 244475 h 271763"/>
                  <a:gd name="connsiteX2" fmla="*/ 361950 w 362071"/>
                  <a:gd name="connsiteY2" fmla="*/ 0 h 271763"/>
                  <a:gd name="connsiteX0" fmla="*/ 0 w 362193"/>
                  <a:gd name="connsiteY0" fmla="*/ 266700 h 275318"/>
                  <a:gd name="connsiteX1" fmla="*/ 285750 w 362193"/>
                  <a:gd name="connsiteY1" fmla="*/ 250825 h 275318"/>
                  <a:gd name="connsiteX2" fmla="*/ 361950 w 362193"/>
                  <a:gd name="connsiteY2" fmla="*/ 0 h 275318"/>
                  <a:gd name="connsiteX0" fmla="*/ 0 w 362193"/>
                  <a:gd name="connsiteY0" fmla="*/ 266700 h 266956"/>
                  <a:gd name="connsiteX1" fmla="*/ 285750 w 362193"/>
                  <a:gd name="connsiteY1" fmla="*/ 250825 h 266956"/>
                  <a:gd name="connsiteX2" fmla="*/ 361950 w 362193"/>
                  <a:gd name="connsiteY2" fmla="*/ 0 h 266956"/>
                  <a:gd name="connsiteX0" fmla="*/ 0 w 362193"/>
                  <a:gd name="connsiteY0" fmla="*/ 266700 h 268204"/>
                  <a:gd name="connsiteX1" fmla="*/ 285750 w 362193"/>
                  <a:gd name="connsiteY1" fmla="*/ 254000 h 268204"/>
                  <a:gd name="connsiteX2" fmla="*/ 361950 w 362193"/>
                  <a:gd name="connsiteY2" fmla="*/ 0 h 26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2193" h="268204">
                    <a:moveTo>
                      <a:pt x="0" y="266700"/>
                    </a:moveTo>
                    <a:cubicBezTo>
                      <a:pt x="194204" y="265377"/>
                      <a:pt x="225425" y="276225"/>
                      <a:pt x="285750" y="254000"/>
                    </a:cubicBezTo>
                    <a:cubicBezTo>
                      <a:pt x="346075" y="231775"/>
                      <a:pt x="364596" y="101335"/>
                      <a:pt x="361950" y="0"/>
                    </a:cubicBezTo>
                  </a:path>
                </a:pathLst>
              </a:custGeom>
              <a:noFill/>
              <a:ln w="31750">
                <a:solidFill>
                  <a:schemeClr val="tx2"/>
                </a:solidFill>
                <a:tailEnd type="arrow" w="lg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79301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9E8068C-C250-7640-A127-F57EDA8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US" dirty="0"/>
              <a:t>VISION trial: Lutetium-177-PSMA-617 for </a:t>
            </a:r>
            <a:r>
              <a:rPr lang="en-US" cap="none" dirty="0" err="1"/>
              <a:t>m</a:t>
            </a:r>
            <a:r>
              <a:rPr lang="en-US" dirty="0" err="1"/>
              <a:t>CRPC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8B734-9017-6945-93D4-DA2C78482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2A3D53-9E8C-4B52-B905-9AB47CA9836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8DEA9FBC-C48E-C744-9362-E13C6DA9F8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9181"/>
            <a:ext cx="10642548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solidFill>
                  <a:schemeClr val="tx2"/>
                </a:solidFill>
              </a:rPr>
              <a:t>CT, </a:t>
            </a:r>
            <a:r>
              <a:rPr lang="en-US" dirty="0" err="1">
                <a:solidFill>
                  <a:schemeClr val="tx2"/>
                </a:solidFill>
              </a:rPr>
              <a:t>computerised</a:t>
            </a:r>
            <a:r>
              <a:rPr lang="en-US" dirty="0">
                <a:solidFill>
                  <a:schemeClr val="tx2"/>
                </a:solidFill>
              </a:rPr>
              <a:t> tomography; ECOG, </a:t>
            </a:r>
            <a:r>
              <a:rPr lang="en-GB" dirty="0">
                <a:solidFill>
                  <a:schemeClr val="tx2"/>
                </a:solidFill>
              </a:rPr>
              <a:t>Eastern Cooperative Oncology Group; Ga, gallium; </a:t>
            </a:r>
            <a:r>
              <a:rPr lang="en-GB" dirty="0" err="1">
                <a:solidFill>
                  <a:schemeClr val="tx2"/>
                </a:solidFill>
              </a:rPr>
              <a:t>GBq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gigabecquerel</a:t>
            </a:r>
            <a:r>
              <a:rPr lang="en-GB" dirty="0">
                <a:solidFill>
                  <a:schemeClr val="tx2"/>
                </a:solidFill>
              </a:rPr>
              <a:t>; LDH, lactate dehydrogenase; </a:t>
            </a:r>
            <a:r>
              <a:rPr lang="en-US" dirty="0"/>
              <a:t>Lu-177, lutetium-177; </a:t>
            </a:r>
            <a:r>
              <a:rPr lang="en-GB" dirty="0" err="1">
                <a:solidFill>
                  <a:schemeClr val="tx2"/>
                </a:solidFill>
              </a:rPr>
              <a:t>mCi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millicurie</a:t>
            </a:r>
            <a:r>
              <a:rPr lang="en-GB" dirty="0">
                <a:solidFill>
                  <a:schemeClr val="tx2"/>
                </a:solidFill>
              </a:rPr>
              <a:t>; </a:t>
            </a:r>
            <a:r>
              <a:rPr lang="en-US" dirty="0" err="1">
                <a:solidFill>
                  <a:schemeClr val="tx2"/>
                </a:solidFill>
              </a:rPr>
              <a:t>mCRPC</a:t>
            </a:r>
            <a:r>
              <a:rPr lang="en-US" dirty="0">
                <a:solidFill>
                  <a:schemeClr val="tx2"/>
                </a:solidFill>
              </a:rPr>
              <a:t>, metastatic castration-resistant prostate cancer; MRI, magnetic resonance imaging PET, positron emission tomography; PSMA, prostate-specific membrane antigen; SOC, standard of care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Sartor</a:t>
            </a:r>
            <a:r>
              <a:rPr lang="en-GB" dirty="0">
                <a:solidFill>
                  <a:schemeClr val="tx2"/>
                </a:solidFill>
              </a:rPr>
              <a:t> O, et al. </a:t>
            </a:r>
            <a:r>
              <a:rPr lang="en-US" dirty="0">
                <a:solidFill>
                  <a:schemeClr val="tx2"/>
                </a:solidFill>
              </a:rPr>
              <a:t>N </a:t>
            </a:r>
            <a:r>
              <a:rPr lang="en-US" dirty="0" err="1">
                <a:solidFill>
                  <a:schemeClr val="tx2"/>
                </a:solidFill>
              </a:rPr>
              <a:t>Engl</a:t>
            </a:r>
            <a:r>
              <a:rPr lang="en-US" dirty="0">
                <a:solidFill>
                  <a:schemeClr val="tx2"/>
                </a:solidFill>
              </a:rPr>
              <a:t> J Med. 2021. DOI: 10.1056/NEJMoa2107322 (ASCO 2021 oral presentation)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CFD2EB39-3D96-CB4B-91E2-22ED61F57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732" y="2937728"/>
            <a:ext cx="967960" cy="6935"/>
          </a:xfrm>
          <a:prstGeom prst="line">
            <a:avLst/>
          </a:prstGeom>
          <a:noFill/>
          <a:ln w="38100" cmpd="sng">
            <a:solidFill>
              <a:schemeClr val="tx2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9A81D65-58F8-2E4E-8BE3-CBEC31BF95AD}"/>
              </a:ext>
            </a:extLst>
          </p:cNvPr>
          <p:cNvSpPr/>
          <p:nvPr/>
        </p:nvSpPr>
        <p:spPr>
          <a:xfrm>
            <a:off x="1367884" y="1763046"/>
            <a:ext cx="3282048" cy="3241512"/>
          </a:xfrm>
          <a:prstGeom prst="roundRect">
            <a:avLst>
              <a:gd name="adj" fmla="val 6652"/>
            </a:avLst>
          </a:prstGeom>
          <a:solidFill>
            <a:schemeClr val="bg1"/>
          </a:solidFill>
          <a:ln>
            <a:solidFill>
              <a:srgbClr val="5D8298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buClr>
                <a:schemeClr val="accent1"/>
              </a:buClr>
              <a:defRPr/>
            </a:pPr>
            <a:r>
              <a:rPr lang="en-GB" sz="1600" b="1" dirty="0">
                <a:solidFill>
                  <a:schemeClr val="accent1"/>
                </a:solidFill>
                <a:ea typeface="ＭＳ Ｐゴシック" charset="-128"/>
                <a:cs typeface="PT Sans Narrow"/>
              </a:rPr>
              <a:t>Eligible patients:</a:t>
            </a:r>
          </a:p>
          <a:p>
            <a:pPr marL="177800" indent="-1778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ea typeface="ＭＳ Ｐゴシック" charset="-128"/>
                <a:cs typeface="PT Sans Narrow"/>
              </a:rPr>
              <a:t>Previous treatment with </a:t>
            </a:r>
            <a:r>
              <a:rPr lang="en-GB" sz="1400" b="1" u="sng" dirty="0">
                <a:solidFill>
                  <a:schemeClr val="accent1"/>
                </a:solidFill>
                <a:ea typeface="ＭＳ Ｐゴシック" charset="-128"/>
                <a:cs typeface="PT Sans Narrow"/>
              </a:rPr>
              <a:t>both</a:t>
            </a:r>
          </a:p>
          <a:p>
            <a:pPr marL="444500" lvl="1" indent="-177800">
              <a:buClr>
                <a:schemeClr val="accent1"/>
              </a:buClr>
              <a:buFont typeface="System Font Regular"/>
              <a:buChar char="–"/>
              <a:defRPr/>
            </a:pPr>
            <a:r>
              <a:rPr lang="en-GB" sz="1400" dirty="0">
                <a:solidFill>
                  <a:schemeClr val="tx1"/>
                </a:solidFill>
                <a:cs typeface="PT Sans Narrow"/>
              </a:rPr>
              <a:t>≥1 androgen receptor</a:t>
            </a:r>
            <a:br>
              <a:rPr lang="en-GB" sz="1400" dirty="0">
                <a:solidFill>
                  <a:schemeClr val="tx1"/>
                </a:solidFill>
                <a:cs typeface="PT Sans Narrow"/>
              </a:rPr>
            </a:br>
            <a:r>
              <a:rPr lang="en-GB" sz="1400" dirty="0">
                <a:solidFill>
                  <a:schemeClr val="tx1"/>
                </a:solidFill>
                <a:cs typeface="PT Sans Narrow"/>
              </a:rPr>
              <a:t>pathway inhibitor</a:t>
            </a:r>
          </a:p>
          <a:p>
            <a:pPr marL="444500" lvl="1" indent="-177800">
              <a:buClr>
                <a:schemeClr val="accent1"/>
              </a:buClr>
              <a:buFont typeface="System Font Regular"/>
              <a:buChar char="–"/>
              <a:defRPr/>
            </a:pPr>
            <a:r>
              <a:rPr lang="en-GB" sz="1400" dirty="0">
                <a:solidFill>
                  <a:schemeClr val="tx1"/>
                </a:solidFill>
                <a:cs typeface="PT Sans Narrow"/>
              </a:rPr>
              <a:t>1 or 2 </a:t>
            </a:r>
            <a:r>
              <a:rPr lang="en-GB" sz="1400" dirty="0" err="1">
                <a:solidFill>
                  <a:schemeClr val="tx1"/>
                </a:solidFill>
                <a:cs typeface="PT Sans Narrow"/>
              </a:rPr>
              <a:t>taxane</a:t>
            </a:r>
            <a:r>
              <a:rPr lang="en-GB" sz="1400" dirty="0">
                <a:solidFill>
                  <a:schemeClr val="tx1"/>
                </a:solidFill>
                <a:cs typeface="PT Sans Narrow"/>
              </a:rPr>
              <a:t> regimens</a:t>
            </a:r>
          </a:p>
          <a:p>
            <a:pPr marL="177800" indent="-1778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cs typeface="PT Sans Narrow"/>
              </a:rPr>
              <a:t>Protocol-permitted standard of care</a:t>
            </a:r>
            <a:br>
              <a:rPr lang="en-GB" sz="1400" dirty="0">
                <a:solidFill>
                  <a:schemeClr val="tx1"/>
                </a:solidFill>
                <a:cs typeface="PT Sans Narrow"/>
              </a:rPr>
            </a:br>
            <a:r>
              <a:rPr lang="en-GB" sz="1400" dirty="0">
                <a:solidFill>
                  <a:schemeClr val="tx1"/>
                </a:solidFill>
                <a:cs typeface="PT Sans Narrow"/>
              </a:rPr>
              <a:t>(SOC) planned before randomisation</a:t>
            </a:r>
          </a:p>
          <a:p>
            <a:pPr marL="444500" lvl="1" indent="-177800">
              <a:buClr>
                <a:schemeClr val="accent1"/>
              </a:buClr>
              <a:buFont typeface="System Font Regular"/>
              <a:buChar char="–"/>
              <a:defRPr/>
            </a:pPr>
            <a:r>
              <a:rPr lang="en-GB" sz="1400" dirty="0">
                <a:solidFill>
                  <a:schemeClr val="tx1"/>
                </a:solidFill>
                <a:cs typeface="PT Sans Narrow"/>
              </a:rPr>
              <a:t>Excluding chemotherapy</a:t>
            </a:r>
            <a:br>
              <a:rPr lang="en-GB" sz="1400" dirty="0">
                <a:solidFill>
                  <a:schemeClr val="tx1"/>
                </a:solidFill>
                <a:cs typeface="PT Sans Narrow"/>
              </a:rPr>
            </a:br>
            <a:r>
              <a:rPr lang="en-GB" sz="1400" dirty="0">
                <a:solidFill>
                  <a:schemeClr val="tx1"/>
                </a:solidFill>
                <a:cs typeface="PT Sans Narrow"/>
              </a:rPr>
              <a:t>immunotherapy, radium-223,</a:t>
            </a:r>
            <a:br>
              <a:rPr lang="en-GB" sz="1400" dirty="0">
                <a:solidFill>
                  <a:schemeClr val="tx1"/>
                </a:solidFill>
                <a:cs typeface="PT Sans Narrow"/>
              </a:rPr>
            </a:br>
            <a:r>
              <a:rPr lang="en-GB" sz="1400" dirty="0">
                <a:solidFill>
                  <a:schemeClr val="tx1"/>
                </a:solidFill>
                <a:cs typeface="PT Sans Narrow"/>
              </a:rPr>
              <a:t>investigational drugs</a:t>
            </a:r>
          </a:p>
          <a:p>
            <a:pPr marL="177800" indent="-1778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cs typeface="PT Sans Narrow"/>
              </a:rPr>
              <a:t>ECOG performance status 0-2</a:t>
            </a:r>
          </a:p>
          <a:p>
            <a:pPr marL="177800" indent="-1778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cs typeface="PT Sans Narrow"/>
              </a:rPr>
              <a:t>Life expectancy &gt;6 months</a:t>
            </a:r>
          </a:p>
          <a:p>
            <a:pPr marL="177800" indent="-1778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cs typeface="PT Sans Narrow"/>
              </a:rPr>
              <a:t>PSMA-positive </a:t>
            </a:r>
            <a:r>
              <a:rPr lang="en-GB" sz="1400" dirty="0" err="1">
                <a:solidFill>
                  <a:schemeClr val="tx1"/>
                </a:solidFill>
                <a:cs typeface="PT Sans Narrow"/>
              </a:rPr>
              <a:t>mCRPC</a:t>
            </a:r>
            <a:r>
              <a:rPr lang="en-GB" sz="1400" dirty="0">
                <a:solidFill>
                  <a:schemeClr val="tx1"/>
                </a:solidFill>
                <a:cs typeface="PT Sans Narrow"/>
              </a:rPr>
              <a:t> on PET/CT</a:t>
            </a:r>
            <a:br>
              <a:rPr lang="en-GB" sz="1400" dirty="0">
                <a:solidFill>
                  <a:schemeClr val="tx1"/>
                </a:solidFill>
                <a:cs typeface="PT Sans Narrow"/>
              </a:rPr>
            </a:br>
            <a:r>
              <a:rPr lang="en-GB" sz="1400" dirty="0">
                <a:solidFill>
                  <a:schemeClr val="tx1"/>
                </a:solidFill>
                <a:cs typeface="PT Sans Narrow"/>
              </a:rPr>
              <a:t>with </a:t>
            </a:r>
            <a:r>
              <a:rPr lang="en-GB" sz="1400" baseline="30000" dirty="0">
                <a:solidFill>
                  <a:schemeClr val="tx1"/>
                </a:solidFill>
                <a:cs typeface="PT Sans Narrow"/>
              </a:rPr>
              <a:t>68</a:t>
            </a:r>
            <a:r>
              <a:rPr lang="en-GB" sz="1400" dirty="0">
                <a:solidFill>
                  <a:schemeClr val="tx1"/>
                </a:solidFill>
                <a:cs typeface="PT Sans Narrow"/>
              </a:rPr>
              <a:t>Ga-PSMA-11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A609EA8-B6BF-A045-8999-051E1BE4CD50}"/>
              </a:ext>
            </a:extLst>
          </p:cNvPr>
          <p:cNvSpPr/>
          <p:nvPr/>
        </p:nvSpPr>
        <p:spPr>
          <a:xfrm>
            <a:off x="5239435" y="4005981"/>
            <a:ext cx="2510868" cy="138499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t" anchorCtr="0">
            <a:spAutoFit/>
          </a:bodyPr>
          <a:lstStyle/>
          <a:p>
            <a:pPr>
              <a:buClr>
                <a:schemeClr val="accent1"/>
              </a:buClr>
              <a:defRPr/>
            </a:pPr>
            <a:r>
              <a:rPr lang="en-GB" sz="1400" b="1" dirty="0">
                <a:solidFill>
                  <a:schemeClr val="accent1"/>
                </a:solidFill>
                <a:ea typeface="ＭＳ Ｐゴシック" charset="-128"/>
                <a:cs typeface="PT Sans Narrow"/>
              </a:rPr>
              <a:t>Randomisation stratified by:</a:t>
            </a:r>
          </a:p>
          <a:p>
            <a:pPr marL="174625" indent="-174625"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ea typeface="ＭＳ Ｐゴシック" charset="-128"/>
                <a:cs typeface="PT Sans Narrow"/>
              </a:rPr>
              <a:t>ECOG status (0-1 or 2)</a:t>
            </a:r>
          </a:p>
          <a:p>
            <a:pPr marL="174625" indent="-174625"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ea typeface="ＭＳ Ｐゴシック" charset="-128"/>
                <a:cs typeface="PT Sans Narrow"/>
              </a:rPr>
              <a:t>LDH (high or low)</a:t>
            </a:r>
          </a:p>
          <a:p>
            <a:pPr marL="174625" indent="-174625"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ea typeface="ＭＳ Ｐゴシック" charset="-128"/>
                <a:cs typeface="PT Sans Narrow"/>
              </a:rPr>
              <a:t>Liver metastases (yes or no)</a:t>
            </a:r>
          </a:p>
          <a:p>
            <a:pPr marL="174625" indent="-174625"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ea typeface="ＭＳ Ｐゴシック" charset="-128"/>
                <a:cs typeface="PT Sans Narrow"/>
              </a:rPr>
              <a:t>Androgen receptor pathway</a:t>
            </a:r>
            <a:br>
              <a:rPr lang="en-GB" sz="1400" dirty="0">
                <a:solidFill>
                  <a:srgbClr val="000000"/>
                </a:solidFill>
                <a:ea typeface="ＭＳ Ｐゴシック" charset="-128"/>
                <a:cs typeface="PT Sans Narrow"/>
              </a:rPr>
            </a:br>
            <a:r>
              <a:rPr lang="en-GB" sz="1400" dirty="0">
                <a:solidFill>
                  <a:srgbClr val="000000"/>
                </a:solidFill>
                <a:ea typeface="ＭＳ Ｐゴシック" charset="-128"/>
                <a:cs typeface="PT Sans Narrow"/>
              </a:rPr>
              <a:t>inhibitors in SOC (yes or no)</a:t>
            </a:r>
            <a:endParaRPr lang="en-GB" sz="1400" dirty="0">
              <a:solidFill>
                <a:srgbClr val="000000"/>
              </a:solidFill>
              <a:cs typeface="PT Sans Narrow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4B2C19A-DF74-ED4F-882D-37E71EF40946}"/>
              </a:ext>
            </a:extLst>
          </p:cNvPr>
          <p:cNvSpPr/>
          <p:nvPr/>
        </p:nvSpPr>
        <p:spPr>
          <a:xfrm>
            <a:off x="15530897" y="2448344"/>
            <a:ext cx="1693961" cy="2537253"/>
          </a:xfrm>
          <a:prstGeom prst="roundRect">
            <a:avLst>
              <a:gd name="adj" fmla="val 13852"/>
            </a:avLst>
          </a:prstGeom>
          <a:solidFill>
            <a:schemeClr val="bg1"/>
          </a:solidFill>
          <a:ln>
            <a:solidFill>
              <a:srgbClr val="5D8298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sz="1200" b="1" dirty="0">
                <a:solidFill>
                  <a:schemeClr val="accent1"/>
                </a:solidFill>
                <a:ea typeface="ＭＳ Ｐゴシック" charset="-128"/>
                <a:cs typeface="PT Sans Narrow"/>
              </a:rPr>
              <a:t>Endpoints</a:t>
            </a:r>
          </a:p>
          <a:p>
            <a:pPr algn="ctr"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sz="1200" b="1" dirty="0">
                <a:solidFill>
                  <a:schemeClr val="accent1"/>
                </a:solidFill>
                <a:ea typeface="ＭＳ Ｐゴシック" charset="-128"/>
                <a:cs typeface="PT Sans Narrow"/>
              </a:rPr>
              <a:t>Primary: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  <a:cs typeface="PT Sans Narrow"/>
              </a:rPr>
              <a:t>rPFS</a:t>
            </a:r>
            <a:endParaRPr lang="en-US" sz="1200" dirty="0">
              <a:solidFill>
                <a:schemeClr val="tx1"/>
              </a:solidFill>
              <a:ea typeface="ＭＳ Ｐゴシック" charset="-128"/>
              <a:cs typeface="PT Sans Narrow"/>
            </a:endParaRPr>
          </a:p>
          <a:p>
            <a:pPr algn="ctr"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sz="1200" b="1" dirty="0">
                <a:solidFill>
                  <a:schemeClr val="accent1"/>
                </a:solidFill>
                <a:ea typeface="ＭＳ Ｐゴシック" charset="-128"/>
                <a:cs typeface="PT Sans Narrow"/>
              </a:rPr>
              <a:t>Key secondary: </a:t>
            </a:r>
            <a:br>
              <a:rPr lang="en-US" sz="1200" b="1" dirty="0">
                <a:solidFill>
                  <a:schemeClr val="tx1"/>
                </a:solidFill>
                <a:ea typeface="ＭＳ Ｐゴシック" charset="-128"/>
                <a:cs typeface="PT Sans Narrow"/>
              </a:rPr>
            </a:br>
            <a:r>
              <a:rPr lang="en-US" sz="1200" dirty="0">
                <a:solidFill>
                  <a:schemeClr val="tx1"/>
                </a:solidFill>
                <a:ea typeface="ＭＳ Ｐゴシック" charset="-128"/>
                <a:cs typeface="PT Sans Narrow"/>
              </a:rPr>
              <a:t>OS, PFS, PSA response,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  <a:cs typeface="PT Sans Narrow"/>
              </a:rPr>
              <a:t>tumour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  <a:cs typeface="PT Sans Narrow"/>
              </a:rPr>
              <a:t> response</a:t>
            </a:r>
          </a:p>
          <a:p>
            <a:pPr algn="ctr"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sz="1200" b="1" dirty="0">
                <a:solidFill>
                  <a:schemeClr val="accent1"/>
                </a:solidFill>
                <a:ea typeface="ＭＳ Ｐゴシック" charset="-128"/>
                <a:cs typeface="PT Sans Narrow"/>
              </a:rPr>
              <a:t>Other secondary:</a:t>
            </a:r>
            <a:br>
              <a:rPr lang="en-US" sz="1200" dirty="0">
                <a:solidFill>
                  <a:schemeClr val="tx1"/>
                </a:solidFill>
                <a:ea typeface="ＭＳ Ｐゴシック" charset="-128"/>
                <a:cs typeface="PT Sans Narrow"/>
              </a:rPr>
            </a:br>
            <a:r>
              <a:rPr lang="en-US" sz="1200" dirty="0">
                <a:solidFill>
                  <a:schemeClr val="tx1"/>
                </a:solidFill>
                <a:ea typeface="ＭＳ Ｐゴシック" charset="-128"/>
                <a:cs typeface="PT Sans Narrow"/>
              </a:rPr>
              <a:t>Pain response, time to symptomatic skeletal event, safety,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  <a:cs typeface="PT Sans Narrow"/>
              </a:rPr>
              <a:t>HRQoL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  <a:cs typeface="PT Sans Narrow"/>
              </a:rPr>
              <a:t>, biomarkers</a:t>
            </a:r>
            <a:endParaRPr lang="en-US" sz="1200" dirty="0">
              <a:solidFill>
                <a:schemeClr val="tx1"/>
              </a:solidFill>
              <a:cs typeface="PT Sans Narrow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D084CAC-7234-AB44-8BBC-6C8522B8B34B}"/>
              </a:ext>
            </a:extLst>
          </p:cNvPr>
          <p:cNvSpPr/>
          <p:nvPr/>
        </p:nvSpPr>
        <p:spPr>
          <a:xfrm>
            <a:off x="8421250" y="4005981"/>
            <a:ext cx="2510868" cy="116954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t" anchorCtr="0">
            <a:spAutoFit/>
          </a:bodyPr>
          <a:lstStyle/>
          <a:p>
            <a:pPr>
              <a:buClr>
                <a:schemeClr val="accent1"/>
              </a:buClr>
              <a:defRPr/>
            </a:pPr>
            <a:r>
              <a:rPr lang="en-GB" sz="1400" b="1" dirty="0">
                <a:solidFill>
                  <a:schemeClr val="accent1"/>
                </a:solidFill>
                <a:ea typeface="ＭＳ Ｐゴシック" charset="-128"/>
                <a:cs typeface="PT Sans Narrow"/>
              </a:rPr>
              <a:t>CT/MRI/bone scans:</a:t>
            </a:r>
          </a:p>
          <a:p>
            <a:pPr marL="174625" indent="-174625"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ea typeface="ＭＳ Ｐゴシック" charset="-128"/>
                <a:cs typeface="PT Sans Narrow"/>
              </a:rPr>
              <a:t>Every 8 weeks (treatment)</a:t>
            </a:r>
          </a:p>
          <a:p>
            <a:pPr marL="174625" indent="-174625"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ea typeface="ＭＳ Ｐゴシック" charset="-128"/>
                <a:cs typeface="PT Sans Narrow"/>
              </a:rPr>
              <a:t>Every 12 weeks (follow-up)</a:t>
            </a:r>
          </a:p>
          <a:p>
            <a:pPr marL="174625" indent="-174625"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ea typeface="ＭＳ Ｐゴシック" charset="-128"/>
                <a:cs typeface="PT Sans Narrow"/>
              </a:rPr>
              <a:t>Blinded independent</a:t>
            </a:r>
            <a:br>
              <a:rPr lang="en-GB" sz="1400" dirty="0">
                <a:solidFill>
                  <a:srgbClr val="000000"/>
                </a:solidFill>
                <a:ea typeface="ＭＳ Ｐゴシック" charset="-128"/>
                <a:cs typeface="PT Sans Narrow"/>
              </a:rPr>
            </a:br>
            <a:r>
              <a:rPr lang="en-GB" sz="1400" dirty="0">
                <a:solidFill>
                  <a:srgbClr val="000000"/>
                </a:solidFill>
                <a:ea typeface="ＭＳ Ｐゴシック" charset="-128"/>
                <a:cs typeface="PT Sans Narrow"/>
              </a:rPr>
              <a:t>central review</a:t>
            </a:r>
            <a:endParaRPr lang="en-GB" sz="1400" dirty="0">
              <a:solidFill>
                <a:srgbClr val="000000"/>
              </a:solidFill>
              <a:cs typeface="PT Sans Narrow"/>
            </a:endParaRP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3DE9DF78-6095-C943-9478-2A238BA3D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1380" y="2378281"/>
            <a:ext cx="5536357" cy="0"/>
          </a:xfrm>
          <a:prstGeom prst="line">
            <a:avLst/>
          </a:prstGeom>
          <a:noFill/>
          <a:ln w="38100" cmpd="sng">
            <a:solidFill>
              <a:schemeClr val="tx2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0" name="Line 5">
            <a:extLst>
              <a:ext uri="{FF2B5EF4-FFF2-40B4-BE49-F238E27FC236}">
                <a16:creationId xmlns:a16="http://schemas.microsoft.com/office/drawing/2014/main" id="{67F145D4-B657-BC40-A957-59DAF8420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1380" y="3509165"/>
            <a:ext cx="5536357" cy="0"/>
          </a:xfrm>
          <a:prstGeom prst="line">
            <a:avLst/>
          </a:prstGeom>
          <a:noFill/>
          <a:ln w="38100" cmpd="sng">
            <a:solidFill>
              <a:schemeClr val="tx2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2EEEB2-3BD3-B44F-AAA5-6F1E92DC6DF7}"/>
              </a:ext>
            </a:extLst>
          </p:cNvPr>
          <p:cNvSpPr/>
          <p:nvPr/>
        </p:nvSpPr>
        <p:spPr>
          <a:xfrm rot="5400000">
            <a:off x="7918456" y="2696549"/>
            <a:ext cx="1796881" cy="437455"/>
          </a:xfrm>
          <a:prstGeom prst="roundRect">
            <a:avLst>
              <a:gd name="adj" fmla="val 24436"/>
            </a:avLst>
          </a:prstGeom>
          <a:solidFill>
            <a:schemeClr val="accent6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FFFFFF"/>
                </a:solidFill>
                <a:cs typeface="PT Sans Narrow"/>
              </a:rPr>
              <a:t>Treatment</a:t>
            </a:r>
            <a:endParaRPr lang="en-US" sz="16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54E7D56-90DD-9A4F-9B60-84F60AD23355}"/>
              </a:ext>
            </a:extLst>
          </p:cNvPr>
          <p:cNvSpPr/>
          <p:nvPr/>
        </p:nvSpPr>
        <p:spPr>
          <a:xfrm rot="5400000">
            <a:off x="9658045" y="2696549"/>
            <a:ext cx="1796881" cy="437455"/>
          </a:xfrm>
          <a:prstGeom prst="roundRect">
            <a:avLst>
              <a:gd name="adj" fmla="val 24436"/>
            </a:avLst>
          </a:prstGeom>
          <a:solidFill>
            <a:schemeClr val="accent6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FFFFFF"/>
                </a:solidFill>
                <a:cs typeface="PT Sans Narrow"/>
              </a:rPr>
              <a:t>Final analysis</a:t>
            </a:r>
            <a:endParaRPr lang="en-US" sz="16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58B959C-CED1-2C47-9974-654BD300A7B9}"/>
              </a:ext>
            </a:extLst>
          </p:cNvPr>
          <p:cNvSpPr/>
          <p:nvPr/>
        </p:nvSpPr>
        <p:spPr>
          <a:xfrm rot="5400000">
            <a:off x="8803631" y="2704496"/>
            <a:ext cx="1780986" cy="437455"/>
          </a:xfrm>
          <a:prstGeom prst="roundRect">
            <a:avLst>
              <a:gd name="adj" fmla="val 24436"/>
            </a:avLst>
          </a:prstGeom>
          <a:solidFill>
            <a:schemeClr val="accent6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FFFFFF"/>
                </a:solidFill>
                <a:cs typeface="PT Sans Narrow"/>
              </a:rPr>
              <a:t>Follow-up</a:t>
            </a:r>
            <a:endParaRPr lang="en-US" sz="16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ADCE4C-3A00-AD4A-9DEB-446DA7C11E3B}"/>
              </a:ext>
            </a:extLst>
          </p:cNvPr>
          <p:cNvSpPr/>
          <p:nvPr/>
        </p:nvSpPr>
        <p:spPr>
          <a:xfrm>
            <a:off x="5679688" y="3204613"/>
            <a:ext cx="2549912" cy="609104"/>
          </a:xfrm>
          <a:prstGeom prst="roundRect">
            <a:avLst>
              <a:gd name="adj" fmla="val 12540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FFFFFF"/>
                </a:solidFill>
                <a:cs typeface="PT Sans Narrow"/>
              </a:rPr>
              <a:t>Protocol-permitted SOC</a:t>
            </a:r>
            <a:br>
              <a:rPr lang="en-GB" sz="1600" b="1" dirty="0">
                <a:solidFill>
                  <a:srgbClr val="FFFFFF"/>
                </a:solidFill>
                <a:cs typeface="PT Sans Narrow"/>
              </a:rPr>
            </a:br>
            <a:r>
              <a:rPr lang="en-GB" sz="1600" b="1" dirty="0">
                <a:solidFill>
                  <a:srgbClr val="FFFFFF"/>
                </a:solidFill>
                <a:cs typeface="PT Sans Narrow"/>
              </a:rPr>
              <a:t>alone</a:t>
            </a:r>
            <a:endParaRPr lang="en-US" sz="16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1EE13D2-E63D-0A4E-827D-2BADCA78D43A}"/>
              </a:ext>
            </a:extLst>
          </p:cNvPr>
          <p:cNvSpPr/>
          <p:nvPr/>
        </p:nvSpPr>
        <p:spPr>
          <a:xfrm>
            <a:off x="5679688" y="2016836"/>
            <a:ext cx="2549912" cy="1058723"/>
          </a:xfrm>
          <a:prstGeom prst="roundRect">
            <a:avLst>
              <a:gd name="adj" fmla="val 12540"/>
            </a:avLst>
          </a:prstGeom>
          <a:solidFill>
            <a:schemeClr val="tx2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FFFFFF"/>
                </a:solidFill>
                <a:cs typeface="PT Sans Narrow"/>
              </a:rPr>
              <a:t>Protocol-permitted SOC +</a:t>
            </a:r>
            <a:br>
              <a:rPr lang="en-GB" sz="1600" b="1" dirty="0">
                <a:solidFill>
                  <a:srgbClr val="FFFFFF"/>
                </a:solidFill>
                <a:cs typeface="PT Sans Narrow"/>
              </a:rPr>
            </a:br>
            <a:r>
              <a:rPr lang="en-GB" sz="1600" b="1" baseline="30000" dirty="0">
                <a:solidFill>
                  <a:srgbClr val="FFFFFF"/>
                </a:solidFill>
                <a:cs typeface="PT Sans Narrow"/>
              </a:rPr>
              <a:t>177</a:t>
            </a:r>
            <a:r>
              <a:rPr lang="en-GB" sz="1600" b="1" dirty="0">
                <a:solidFill>
                  <a:srgbClr val="FFFFFF"/>
                </a:solidFill>
                <a:cs typeface="PT Sans Narrow"/>
              </a:rPr>
              <a:t>Lu-PSMA-617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cs typeface="PT Sans Narrow"/>
              </a:rPr>
              <a:t>7.4 </a:t>
            </a:r>
            <a:r>
              <a:rPr lang="en-US" sz="1400" dirty="0" err="1">
                <a:solidFill>
                  <a:srgbClr val="FFFFFF"/>
                </a:solidFill>
                <a:cs typeface="PT Sans Narrow"/>
              </a:rPr>
              <a:t>GBq</a:t>
            </a:r>
            <a:r>
              <a:rPr lang="en-US" sz="1400" dirty="0">
                <a:solidFill>
                  <a:srgbClr val="FFFFFF"/>
                </a:solidFill>
                <a:cs typeface="PT Sans Narrow"/>
              </a:rPr>
              <a:t> (200 </a:t>
            </a:r>
            <a:r>
              <a:rPr lang="en-US" sz="1400" dirty="0" err="1">
                <a:solidFill>
                  <a:srgbClr val="FFFFFF"/>
                </a:solidFill>
                <a:cs typeface="PT Sans Narrow"/>
              </a:rPr>
              <a:t>mCi</a:t>
            </a:r>
            <a:r>
              <a:rPr lang="en-US" sz="1400" dirty="0">
                <a:solidFill>
                  <a:srgbClr val="FFFFFF"/>
                </a:solidFill>
                <a:cs typeface="PT Sans Narrow"/>
              </a:rPr>
              <a:t>) every 6 weeks</a:t>
            </a:r>
            <a:br>
              <a:rPr lang="en-US" sz="1400" dirty="0">
                <a:solidFill>
                  <a:srgbClr val="FFFFFF"/>
                </a:solidFill>
                <a:cs typeface="PT Sans Narrow"/>
              </a:rPr>
            </a:br>
            <a:r>
              <a:rPr lang="en-US" sz="1400" dirty="0">
                <a:solidFill>
                  <a:srgbClr val="FFFFFF"/>
                </a:solidFill>
                <a:cs typeface="PT Sans Narrow"/>
              </a:rPr>
              <a:t>4 cycles, increasable to 6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0BAE0637-80BA-3647-B6D1-6B56D340B96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98872" y="2942178"/>
            <a:ext cx="1148345" cy="0"/>
          </a:xfrm>
          <a:prstGeom prst="line">
            <a:avLst/>
          </a:prstGeom>
          <a:noFill/>
          <a:ln w="38100" cmpd="sng">
            <a:solidFill>
              <a:schemeClr val="tx2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1A5E6D-C68C-394B-9745-3B6F6208C2B1}"/>
              </a:ext>
            </a:extLst>
          </p:cNvPr>
          <p:cNvSpPr/>
          <p:nvPr/>
        </p:nvSpPr>
        <p:spPr>
          <a:xfrm>
            <a:off x="4862771" y="2605713"/>
            <a:ext cx="670965" cy="67096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>
                <a:cs typeface="PT Sans Narrow"/>
              </a:rPr>
              <a:t>R</a:t>
            </a:r>
            <a:br>
              <a:rPr lang="en-US" b="1" dirty="0">
                <a:cs typeface="PT Sans Narrow"/>
              </a:rPr>
            </a:br>
            <a:r>
              <a:rPr lang="en-US" sz="1200" b="1" dirty="0">
                <a:cs typeface="PT Sans Narrow"/>
              </a:rPr>
              <a:t>2:1</a:t>
            </a:r>
          </a:p>
        </p:txBody>
      </p:sp>
    </p:spTree>
    <p:extLst>
      <p:ext uri="{BB962C8B-B14F-4D97-AF65-F5344CB8AC3E}">
        <p14:creationId xmlns:p14="http://schemas.microsoft.com/office/powerpoint/2010/main" val="332695111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F0B5D-CBE6-4A21-AE06-A86442DF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694800"/>
            <a:ext cx="10972800" cy="702470"/>
          </a:xfrm>
        </p:spPr>
        <p:txBody>
          <a:bodyPr/>
          <a:lstStyle/>
          <a:p>
            <a:r>
              <a:rPr lang="en-GB" dirty="0"/>
              <a:t>Alternate primary endpoints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EFC95FA-E246-0542-AE2F-4399449F73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4029306"/>
            <a:ext cx="4304683" cy="2061221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Lu177 + SOC significantly improved PFS and OS vs SOC alone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Potential new treatment option in </a:t>
            </a:r>
            <a:r>
              <a:rPr lang="en-US" dirty="0" err="1">
                <a:solidFill>
                  <a:schemeClr val="tx2"/>
                </a:solidFill>
              </a:rPr>
              <a:t>mCRPC</a:t>
            </a:r>
            <a:r>
              <a:rPr lang="en-US" dirty="0">
                <a:solidFill>
                  <a:schemeClr val="tx2"/>
                </a:solidFill>
              </a:rPr>
              <a:t> post both ARI and </a:t>
            </a:r>
            <a:r>
              <a:rPr lang="en-US" dirty="0" err="1">
                <a:solidFill>
                  <a:schemeClr val="tx2"/>
                </a:solidFill>
              </a:rPr>
              <a:t>taxane</a:t>
            </a:r>
            <a:r>
              <a:rPr lang="en-US" dirty="0">
                <a:solidFill>
                  <a:schemeClr val="tx2"/>
                </a:solidFill>
              </a:rPr>
              <a:t> chemotherapy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CE647B-4F10-4EFE-9AA8-38A99BD9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US" dirty="0"/>
              <a:t>VISION trial: Lutetium-177-PSMA-617 for </a:t>
            </a:r>
            <a:r>
              <a:rPr lang="en-US" cap="none" dirty="0" err="1"/>
              <a:t>m</a:t>
            </a:r>
            <a:r>
              <a:rPr lang="en-US" dirty="0" err="1"/>
              <a:t>CRPC</a:t>
            </a:r>
            <a:br>
              <a:rPr lang="en-US" dirty="0"/>
            </a:b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233A8-6FC9-8F4F-A997-BB9F7BD81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1CDD66-C626-4EAF-A68F-FBADC263C42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628841" cy="36512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ARI, androgen receptor inhibitor; CI, confidence interval; </a:t>
            </a:r>
            <a:r>
              <a:rPr lang="en-US" dirty="0"/>
              <a:t>Lu-177, lutetium-177</a:t>
            </a:r>
            <a:r>
              <a:rPr lang="en-US" dirty="0">
                <a:solidFill>
                  <a:schemeClr val="tx2"/>
                </a:solidFill>
              </a:rPr>
              <a:t>; </a:t>
            </a:r>
            <a:r>
              <a:rPr lang="en-US" dirty="0" err="1">
                <a:solidFill>
                  <a:schemeClr val="tx2"/>
                </a:solidFill>
              </a:rPr>
              <a:t>mCRPC</a:t>
            </a:r>
            <a:r>
              <a:rPr lang="en-US" dirty="0">
                <a:solidFill>
                  <a:schemeClr val="tx2"/>
                </a:solidFill>
              </a:rPr>
              <a:t>, metastatic castration-resistant prostate cancer; OS, overall survival; PFS, progression-free survival; PSMA, prostate-specific membrane antigen; SOC, standard of care; QOL, quality of life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Sartor</a:t>
            </a:r>
            <a:r>
              <a:rPr lang="en-GB" dirty="0">
                <a:solidFill>
                  <a:schemeClr val="tx2"/>
                </a:solidFill>
              </a:rPr>
              <a:t> O, et al. </a:t>
            </a:r>
            <a:r>
              <a:rPr lang="en-US" dirty="0">
                <a:solidFill>
                  <a:schemeClr val="tx2"/>
                </a:solidFill>
              </a:rPr>
              <a:t>N </a:t>
            </a:r>
            <a:r>
              <a:rPr lang="en-US" dirty="0" err="1">
                <a:solidFill>
                  <a:schemeClr val="tx2"/>
                </a:solidFill>
              </a:rPr>
              <a:t>Engl</a:t>
            </a:r>
            <a:r>
              <a:rPr lang="en-US" dirty="0">
                <a:solidFill>
                  <a:schemeClr val="tx2"/>
                </a:solidFill>
              </a:rPr>
              <a:t> J Med. 2021. DOI: 10.1056/NEJMoa2107322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F1DA90C-8A81-5242-8266-98F1FF812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62181"/>
              </p:ext>
            </p:extLst>
          </p:nvPr>
        </p:nvGraphicFramePr>
        <p:xfrm>
          <a:off x="4352471" y="1426761"/>
          <a:ext cx="2810107" cy="135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222">
                  <a:extLst>
                    <a:ext uri="{9D8B030D-6E8A-4147-A177-3AD203B41FA5}">
                      <a16:colId xmlns:a16="http://schemas.microsoft.com/office/drawing/2014/main" val="307921308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260922086"/>
                    </a:ext>
                  </a:extLst>
                </a:gridCol>
                <a:gridCol w="546585">
                  <a:extLst>
                    <a:ext uri="{9D8B030D-6E8A-4147-A177-3AD203B41FA5}">
                      <a16:colId xmlns:a16="http://schemas.microsoft.com/office/drawing/2014/main" val="483685119"/>
                    </a:ext>
                  </a:extLst>
                </a:gridCol>
              </a:tblGrid>
              <a:tr h="22070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No. of events/</a:t>
                      </a:r>
                      <a:br>
                        <a:rPr lang="en-US" sz="9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No. of patients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Median</a:t>
                      </a:r>
                      <a:br>
                        <a:rPr lang="en-US" sz="9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i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900" i="1" dirty="0">
                        <a:solidFill>
                          <a:schemeClr val="bg1"/>
                        </a:solidFill>
                      </a:endParaRPr>
                    </a:p>
                  </a:txBody>
                  <a:tcPr marL="19440" marR="1944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1090"/>
                  </a:ext>
                </a:extLst>
              </a:tr>
              <a:tr h="220707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900" b="1" baseline="30000" dirty="0">
                          <a:solidFill>
                            <a:schemeClr val="tx2"/>
                          </a:solidFill>
                        </a:rPr>
                        <a:t>177</a:t>
                      </a:r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Lu-PSMA-617 + </a:t>
                      </a:r>
                      <a:br>
                        <a:rPr lang="en-US" sz="9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standard care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254/385</a:t>
                      </a:r>
                    </a:p>
                  </a:txBody>
                  <a:tcPr marL="19440" marR="1944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8.7</a:t>
                      </a:r>
                    </a:p>
                  </a:txBody>
                  <a:tcPr marL="19440" marR="1944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904252"/>
                  </a:ext>
                </a:extLst>
              </a:tr>
              <a:tr h="140179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Standard care alone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93/196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3.4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16016"/>
                  </a:ext>
                </a:extLst>
              </a:tr>
              <a:tr h="301235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Hazard ratio for progression or death, </a:t>
                      </a:r>
                      <a:br>
                        <a:rPr lang="en-US" sz="900" dirty="0"/>
                      </a:br>
                      <a:r>
                        <a:rPr lang="en-US" sz="900" dirty="0"/>
                        <a:t>0.40 (99.2% CI, 0.29-0.57)</a:t>
                      </a:r>
                      <a:br>
                        <a:rPr lang="en-US" sz="900" dirty="0"/>
                      </a:br>
                      <a:r>
                        <a:rPr lang="en-US" sz="900" dirty="0"/>
                        <a:t>P&lt;0.001</a:t>
                      </a:r>
                    </a:p>
                  </a:txBody>
                  <a:tcPr marL="19440" marR="1944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9628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A90A926-F042-1549-953A-DD7F4B1B280F}"/>
              </a:ext>
            </a:extLst>
          </p:cNvPr>
          <p:cNvSpPr txBox="1"/>
          <p:nvPr/>
        </p:nvSpPr>
        <p:spPr>
          <a:xfrm>
            <a:off x="708089" y="3278011"/>
            <a:ext cx="1061188" cy="4955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>
              <a:lnSpc>
                <a:spcPct val="80000"/>
              </a:lnSpc>
            </a:pPr>
            <a:r>
              <a:rPr lang="en-GB" sz="1000" b="1" baseline="300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</a:t>
            </a:r>
            <a:b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standard care</a:t>
            </a:r>
          </a:p>
          <a:p>
            <a:pPr algn="r">
              <a:lnSpc>
                <a:spcPct val="80000"/>
              </a:lnSpc>
            </a:pPr>
            <a:r>
              <a:rPr lang="en-GB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Standard care alone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3E7698-E29D-214D-BADD-CF330C395265}"/>
              </a:ext>
            </a:extLst>
          </p:cNvPr>
          <p:cNvSpPr txBox="1"/>
          <p:nvPr/>
        </p:nvSpPr>
        <p:spPr>
          <a:xfrm>
            <a:off x="2260777" y="3237985"/>
            <a:ext cx="186288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 since randomisation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2B63F7-3755-EE4A-89FD-346402FE57F3}"/>
              </a:ext>
            </a:extLst>
          </p:cNvPr>
          <p:cNvSpPr txBox="1"/>
          <p:nvPr/>
        </p:nvSpPr>
        <p:spPr>
          <a:xfrm rot="16200000">
            <a:off x="481329" y="2061726"/>
            <a:ext cx="1802994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Percent of patients without</a:t>
            </a:r>
            <a:b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disease progression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E8406A-0343-FD43-96BE-043AF9A151C9}"/>
              </a:ext>
            </a:extLst>
          </p:cNvPr>
          <p:cNvSpPr txBox="1"/>
          <p:nvPr/>
        </p:nvSpPr>
        <p:spPr>
          <a:xfrm>
            <a:off x="1760195" y="295266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50E117-47D5-EE41-963C-DFE7ECAEC13A}"/>
              </a:ext>
            </a:extLst>
          </p:cNvPr>
          <p:cNvCxnSpPr>
            <a:cxnSpLocks/>
          </p:cNvCxnSpPr>
          <p:nvPr/>
        </p:nvCxnSpPr>
        <p:spPr>
          <a:xfrm flipH="1">
            <a:off x="1847260" y="301609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58ACE5E-9B59-AB45-BB1A-3EED4B2584B2}"/>
              </a:ext>
            </a:extLst>
          </p:cNvPr>
          <p:cNvSpPr txBox="1"/>
          <p:nvPr/>
        </p:nvSpPr>
        <p:spPr>
          <a:xfrm>
            <a:off x="1628749" y="1365161"/>
            <a:ext cx="1971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0880BE-0681-4848-8147-BB124DB53357}"/>
              </a:ext>
            </a:extLst>
          </p:cNvPr>
          <p:cNvCxnSpPr>
            <a:cxnSpLocks/>
          </p:cNvCxnSpPr>
          <p:nvPr/>
        </p:nvCxnSpPr>
        <p:spPr>
          <a:xfrm flipH="1">
            <a:off x="1847260" y="143297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C081E1C-B833-D44B-9018-B2FAE36340CA}"/>
              </a:ext>
            </a:extLst>
          </p:cNvPr>
          <p:cNvCxnSpPr>
            <a:cxnSpLocks/>
          </p:cNvCxnSpPr>
          <p:nvPr/>
        </p:nvCxnSpPr>
        <p:spPr>
          <a:xfrm flipH="1">
            <a:off x="1916389" y="3016099"/>
            <a:ext cx="254766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51AEC4A-C6C1-2F4D-9BF9-F5DA0F57A50D}"/>
              </a:ext>
            </a:extLst>
          </p:cNvPr>
          <p:cNvSpPr txBox="1"/>
          <p:nvPr/>
        </p:nvSpPr>
        <p:spPr>
          <a:xfrm>
            <a:off x="1694472" y="1520736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2153A0-7A2F-764A-89CD-84A693D88735}"/>
              </a:ext>
            </a:extLst>
          </p:cNvPr>
          <p:cNvCxnSpPr>
            <a:cxnSpLocks/>
          </p:cNvCxnSpPr>
          <p:nvPr/>
        </p:nvCxnSpPr>
        <p:spPr>
          <a:xfrm flipH="1">
            <a:off x="1847260" y="158855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F92F70-B737-E040-9ED3-C50C9005BB6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83260" y="30522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8A7E1B9-88C2-874B-82A5-A168B2A00AB9}"/>
              </a:ext>
            </a:extLst>
          </p:cNvPr>
          <p:cNvSpPr txBox="1"/>
          <p:nvPr/>
        </p:nvSpPr>
        <p:spPr>
          <a:xfrm>
            <a:off x="1890370" y="310506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9FD19A-F8FA-E04D-93E7-9118B5B77F5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76207" y="30522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ACCDFF8-B2DC-5C49-9C32-720AA2203264}"/>
              </a:ext>
            </a:extLst>
          </p:cNvPr>
          <p:cNvSpPr txBox="1"/>
          <p:nvPr/>
        </p:nvSpPr>
        <p:spPr>
          <a:xfrm>
            <a:off x="2579345" y="310506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30FA804-6B4E-D84F-A8D1-CC98F8ACABF9}"/>
              </a:ext>
            </a:extLst>
          </p:cNvPr>
          <p:cNvCxnSpPr>
            <a:cxnSpLocks/>
          </p:cNvCxnSpPr>
          <p:nvPr/>
        </p:nvCxnSpPr>
        <p:spPr>
          <a:xfrm>
            <a:off x="1919260" y="1430539"/>
            <a:ext cx="0" cy="158537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C73434-E35B-8946-A0C8-DBFAF1B33A3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24057" y="30522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0A5912D-E150-124F-A6FE-AC47BEA914C8}"/>
              </a:ext>
            </a:extLst>
          </p:cNvPr>
          <p:cNvSpPr txBox="1"/>
          <p:nvPr/>
        </p:nvSpPr>
        <p:spPr>
          <a:xfrm>
            <a:off x="4394334" y="310506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63CF53C-5962-304D-A361-7BBD3FBEF60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95457" y="30522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D1D137C-0330-D24B-AF26-10F2BEB15C1D}"/>
              </a:ext>
            </a:extLst>
          </p:cNvPr>
          <p:cNvSpPr txBox="1"/>
          <p:nvPr/>
        </p:nvSpPr>
        <p:spPr>
          <a:xfrm>
            <a:off x="4165734" y="310506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C443628-39AC-4A4B-96F0-8587C8769C3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63682" y="30522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5C1312C-AFC7-064D-B141-4A69AA668483}"/>
              </a:ext>
            </a:extLst>
          </p:cNvPr>
          <p:cNvSpPr txBox="1"/>
          <p:nvPr/>
        </p:nvSpPr>
        <p:spPr>
          <a:xfrm>
            <a:off x="3933959" y="310506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8E130F8-3561-E048-81D0-DF4C95B830E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39757" y="30522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D7003C3-28FF-C349-8A51-C81F7C256995}"/>
              </a:ext>
            </a:extLst>
          </p:cNvPr>
          <p:cNvSpPr txBox="1"/>
          <p:nvPr/>
        </p:nvSpPr>
        <p:spPr>
          <a:xfrm>
            <a:off x="3010034" y="310506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7D3EF93-3B3B-CB4C-9A07-F4AD69DA104A}"/>
              </a:ext>
            </a:extLst>
          </p:cNvPr>
          <p:cNvSpPr txBox="1"/>
          <p:nvPr/>
        </p:nvSpPr>
        <p:spPr>
          <a:xfrm>
            <a:off x="1821472" y="3523584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196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0A01857-AF37-BF44-9BCE-2DB721E2ED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07982" y="30522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98CBDF9-8292-AD44-B92F-6AA324934DB9}"/>
              </a:ext>
            </a:extLst>
          </p:cNvPr>
          <p:cNvSpPr txBox="1"/>
          <p:nvPr/>
        </p:nvSpPr>
        <p:spPr>
          <a:xfrm>
            <a:off x="2811120" y="310506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D7407ED-7AE8-2B48-9978-A5C0C272818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44432" y="30522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E107F84-AD57-CF42-9510-C1FF2D42D3D6}"/>
              </a:ext>
            </a:extLst>
          </p:cNvPr>
          <p:cNvSpPr txBox="1"/>
          <p:nvPr/>
        </p:nvSpPr>
        <p:spPr>
          <a:xfrm>
            <a:off x="2347570" y="310506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F5C60D-58BB-D74B-B247-AA81029CBC28}"/>
              </a:ext>
            </a:extLst>
          </p:cNvPr>
          <p:cNvSpPr txBox="1"/>
          <p:nvPr/>
        </p:nvSpPr>
        <p:spPr>
          <a:xfrm>
            <a:off x="2065633" y="3523584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1F83ED-1AD9-3844-80A6-4A3573577E41}"/>
              </a:ext>
            </a:extLst>
          </p:cNvPr>
          <p:cNvSpPr txBox="1"/>
          <p:nvPr/>
        </p:nvSpPr>
        <p:spPr>
          <a:xfrm>
            <a:off x="2309473" y="3526662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E9CB99-BD07-AC40-A6EC-7A9E4959D336}"/>
              </a:ext>
            </a:extLst>
          </p:cNvPr>
          <p:cNvSpPr txBox="1"/>
          <p:nvPr/>
        </p:nvSpPr>
        <p:spPr>
          <a:xfrm>
            <a:off x="2527809" y="3526662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82D693-6CFA-F443-8FF8-2478241F705D}"/>
              </a:ext>
            </a:extLst>
          </p:cNvPr>
          <p:cNvSpPr txBox="1"/>
          <p:nvPr/>
        </p:nvSpPr>
        <p:spPr>
          <a:xfrm>
            <a:off x="2977172" y="3530511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137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CEA942C-EF75-B648-A4FF-90E76D026D88}"/>
              </a:ext>
            </a:extLst>
          </p:cNvPr>
          <p:cNvSpPr txBox="1"/>
          <p:nvPr/>
        </p:nvSpPr>
        <p:spPr>
          <a:xfrm>
            <a:off x="3464059" y="3530511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5549511-618F-B046-8419-04A84242C4F3}"/>
              </a:ext>
            </a:extLst>
          </p:cNvPr>
          <p:cNvSpPr txBox="1"/>
          <p:nvPr/>
        </p:nvSpPr>
        <p:spPr>
          <a:xfrm>
            <a:off x="4204945" y="3530511"/>
            <a:ext cx="657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A0B433-4991-2242-9698-17B4BF9D14CA}"/>
              </a:ext>
            </a:extLst>
          </p:cNvPr>
          <p:cNvSpPr txBox="1"/>
          <p:nvPr/>
        </p:nvSpPr>
        <p:spPr>
          <a:xfrm>
            <a:off x="4433545" y="3530511"/>
            <a:ext cx="657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389B837-7E8E-D647-98EB-0FDE9CC2C892}"/>
              </a:ext>
            </a:extLst>
          </p:cNvPr>
          <p:cNvSpPr txBox="1"/>
          <p:nvPr/>
        </p:nvSpPr>
        <p:spPr>
          <a:xfrm>
            <a:off x="1694472" y="1679486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225EFD6-0763-6444-8657-49DF9EB55519}"/>
              </a:ext>
            </a:extLst>
          </p:cNvPr>
          <p:cNvCxnSpPr>
            <a:cxnSpLocks/>
          </p:cNvCxnSpPr>
          <p:nvPr/>
        </p:nvCxnSpPr>
        <p:spPr>
          <a:xfrm flipH="1">
            <a:off x="1847260" y="174730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EEFCD89-A4CC-EF4B-A3EC-F1F6F43C85AD}"/>
              </a:ext>
            </a:extLst>
          </p:cNvPr>
          <p:cNvSpPr txBox="1"/>
          <p:nvPr/>
        </p:nvSpPr>
        <p:spPr>
          <a:xfrm>
            <a:off x="1694472" y="184141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C90DDB6-7FE6-204F-865E-4F59BFFDE8EF}"/>
              </a:ext>
            </a:extLst>
          </p:cNvPr>
          <p:cNvCxnSpPr>
            <a:cxnSpLocks/>
          </p:cNvCxnSpPr>
          <p:nvPr/>
        </p:nvCxnSpPr>
        <p:spPr>
          <a:xfrm flipH="1">
            <a:off x="1847260" y="19092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EC68223A-C862-2E44-AAD3-75C9648C38F8}"/>
              </a:ext>
            </a:extLst>
          </p:cNvPr>
          <p:cNvSpPr txBox="1"/>
          <p:nvPr/>
        </p:nvSpPr>
        <p:spPr>
          <a:xfrm>
            <a:off x="1694472" y="200016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EE47FDC-1BB2-E64E-B729-B7B0A340762C}"/>
              </a:ext>
            </a:extLst>
          </p:cNvPr>
          <p:cNvCxnSpPr>
            <a:cxnSpLocks/>
          </p:cNvCxnSpPr>
          <p:nvPr/>
        </p:nvCxnSpPr>
        <p:spPr>
          <a:xfrm flipH="1">
            <a:off x="1847260" y="206797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B254F23-A2FC-0C4C-8F20-0ED1C883C229}"/>
              </a:ext>
            </a:extLst>
          </p:cNvPr>
          <p:cNvSpPr txBox="1"/>
          <p:nvPr/>
        </p:nvSpPr>
        <p:spPr>
          <a:xfrm>
            <a:off x="1694472" y="215891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09FD7C6-B545-1447-9BE9-95357CFCE5D4}"/>
              </a:ext>
            </a:extLst>
          </p:cNvPr>
          <p:cNvCxnSpPr>
            <a:cxnSpLocks/>
          </p:cNvCxnSpPr>
          <p:nvPr/>
        </p:nvCxnSpPr>
        <p:spPr>
          <a:xfrm flipH="1">
            <a:off x="1847260" y="22267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9611544-D03A-EF4E-ADA0-B725117A5E7B}"/>
              </a:ext>
            </a:extLst>
          </p:cNvPr>
          <p:cNvSpPr txBox="1"/>
          <p:nvPr/>
        </p:nvSpPr>
        <p:spPr>
          <a:xfrm>
            <a:off x="1694472" y="2314486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F142A9-DB4E-B141-A799-99E2DBD674C6}"/>
              </a:ext>
            </a:extLst>
          </p:cNvPr>
          <p:cNvCxnSpPr>
            <a:cxnSpLocks/>
          </p:cNvCxnSpPr>
          <p:nvPr/>
        </p:nvCxnSpPr>
        <p:spPr>
          <a:xfrm flipH="1">
            <a:off x="1847260" y="238230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E86787F-D92A-DC41-B2FC-C2BAC9228359}"/>
              </a:ext>
            </a:extLst>
          </p:cNvPr>
          <p:cNvSpPr txBox="1"/>
          <p:nvPr/>
        </p:nvSpPr>
        <p:spPr>
          <a:xfrm>
            <a:off x="1694472" y="247641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93CA113-0882-8747-8A9C-21A92A8BDA19}"/>
              </a:ext>
            </a:extLst>
          </p:cNvPr>
          <p:cNvCxnSpPr>
            <a:cxnSpLocks/>
          </p:cNvCxnSpPr>
          <p:nvPr/>
        </p:nvCxnSpPr>
        <p:spPr>
          <a:xfrm flipH="1">
            <a:off x="1847260" y="25442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DAED256F-6195-F442-BC90-4AEF55526E67}"/>
              </a:ext>
            </a:extLst>
          </p:cNvPr>
          <p:cNvSpPr txBox="1"/>
          <p:nvPr/>
        </p:nvSpPr>
        <p:spPr>
          <a:xfrm>
            <a:off x="1694472" y="2631986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CBE7E4A-0EA5-5646-871E-78C09FF88771}"/>
              </a:ext>
            </a:extLst>
          </p:cNvPr>
          <p:cNvCxnSpPr>
            <a:cxnSpLocks/>
          </p:cNvCxnSpPr>
          <p:nvPr/>
        </p:nvCxnSpPr>
        <p:spPr>
          <a:xfrm flipH="1">
            <a:off x="1847260" y="2699801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FD05619-9EAC-E640-8237-BD525F6C30D8}"/>
              </a:ext>
            </a:extLst>
          </p:cNvPr>
          <p:cNvSpPr txBox="1"/>
          <p:nvPr/>
        </p:nvSpPr>
        <p:spPr>
          <a:xfrm>
            <a:off x="1694472" y="2793911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1E09147-034A-AA49-BC9A-B91D02510FA5}"/>
              </a:ext>
            </a:extLst>
          </p:cNvPr>
          <p:cNvCxnSpPr>
            <a:cxnSpLocks/>
          </p:cNvCxnSpPr>
          <p:nvPr/>
        </p:nvCxnSpPr>
        <p:spPr>
          <a:xfrm flipH="1">
            <a:off x="1847260" y="28617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D6A263-986B-F04D-809E-55D73691A63C}"/>
              </a:ext>
            </a:extLst>
          </p:cNvPr>
          <p:cNvSpPr txBox="1"/>
          <p:nvPr/>
        </p:nvSpPr>
        <p:spPr>
          <a:xfrm>
            <a:off x="2089086" y="2690555"/>
            <a:ext cx="965009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Standard care alone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CF4EB4A-A0D8-2340-A3BC-BB9CEFAAF7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35082" y="30522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B8CA4D2-DB1A-6846-942E-93EB158F1DE3}"/>
              </a:ext>
            </a:extLst>
          </p:cNvPr>
          <p:cNvSpPr txBox="1"/>
          <p:nvPr/>
        </p:nvSpPr>
        <p:spPr>
          <a:xfrm>
            <a:off x="3705359" y="310506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391CFFF-6F5D-DF4C-8121-386F1A396E5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00132" y="30522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D17B19AF-A8EE-DD48-BE2A-F60E2F287688}"/>
              </a:ext>
            </a:extLst>
          </p:cNvPr>
          <p:cNvSpPr txBox="1"/>
          <p:nvPr/>
        </p:nvSpPr>
        <p:spPr>
          <a:xfrm>
            <a:off x="3470409" y="310506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F24C997-EE30-134A-80F4-7542189E9B6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68357" y="30522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585F2EE2-743D-954D-9DB1-4E0929A9C2CB}"/>
              </a:ext>
            </a:extLst>
          </p:cNvPr>
          <p:cNvSpPr txBox="1"/>
          <p:nvPr/>
        </p:nvSpPr>
        <p:spPr>
          <a:xfrm>
            <a:off x="3238634" y="3105061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00B33F0-46BA-5A4A-BA6B-530F4C1ADFD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12657" y="3052226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A22DC7ED-B908-2648-AE62-4F4041883355}"/>
              </a:ext>
            </a:extLst>
          </p:cNvPr>
          <p:cNvSpPr txBox="1"/>
          <p:nvPr/>
        </p:nvSpPr>
        <p:spPr>
          <a:xfrm>
            <a:off x="2115795" y="3105061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84B86AF-E723-F44A-8EEC-83A0910CA659}"/>
              </a:ext>
            </a:extLst>
          </p:cNvPr>
          <p:cNvSpPr txBox="1"/>
          <p:nvPr/>
        </p:nvSpPr>
        <p:spPr>
          <a:xfrm>
            <a:off x="3933959" y="3530511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D6F4D3E-6762-0E48-8B7F-24E5CCE53A03}"/>
              </a:ext>
            </a:extLst>
          </p:cNvPr>
          <p:cNvSpPr txBox="1"/>
          <p:nvPr/>
        </p:nvSpPr>
        <p:spPr>
          <a:xfrm>
            <a:off x="3711709" y="3530511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3BBBBD7-6C5C-8649-9E41-C339E85E878F}"/>
              </a:ext>
            </a:extLst>
          </p:cNvPr>
          <p:cNvSpPr txBox="1"/>
          <p:nvPr/>
        </p:nvSpPr>
        <p:spPr>
          <a:xfrm>
            <a:off x="3248159" y="3530511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88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EAD9AEE-3A58-C144-9A97-EEA08B632A9B}"/>
              </a:ext>
            </a:extLst>
          </p:cNvPr>
          <p:cNvSpPr txBox="1"/>
          <p:nvPr/>
        </p:nvSpPr>
        <p:spPr>
          <a:xfrm>
            <a:off x="3103321" y="1935101"/>
            <a:ext cx="865622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00" b="1" baseline="30000" dirty="0">
                <a:solidFill>
                  <a:schemeClr val="tx2"/>
                </a:solidFill>
              </a:rPr>
              <a:t>177</a:t>
            </a:r>
            <a:r>
              <a:rPr lang="en-US" sz="900" b="1" dirty="0">
                <a:solidFill>
                  <a:schemeClr val="tx2"/>
                </a:solidFill>
              </a:rPr>
              <a:t>Lu-PSMA-617 + </a:t>
            </a:r>
            <a:br>
              <a:rPr lang="en-US" sz="900" b="1" dirty="0">
                <a:solidFill>
                  <a:schemeClr val="tx2"/>
                </a:solidFill>
              </a:rPr>
            </a:br>
            <a:r>
              <a:rPr lang="en-US" sz="900" b="1" dirty="0">
                <a:solidFill>
                  <a:schemeClr val="tx2"/>
                </a:solidFill>
              </a:rPr>
              <a:t>standard care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4DBE14D-483C-A348-9BDC-856D518B9326}"/>
              </a:ext>
            </a:extLst>
          </p:cNvPr>
          <p:cNvSpPr txBox="1"/>
          <p:nvPr/>
        </p:nvSpPr>
        <p:spPr>
          <a:xfrm>
            <a:off x="619200" y="1136060"/>
            <a:ext cx="2973058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/>
              <a:t>Imaging-based progression-free survival</a:t>
            </a:r>
          </a:p>
        </p:txBody>
      </p:sp>
      <p:graphicFrame>
        <p:nvGraphicFramePr>
          <p:cNvPr id="182" name="Table 181">
            <a:extLst>
              <a:ext uri="{FF2B5EF4-FFF2-40B4-BE49-F238E27FC236}">
                <a16:creationId xmlns:a16="http://schemas.microsoft.com/office/drawing/2014/main" id="{6A9B165B-CD0C-F643-906F-7E7D48EFC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75875"/>
              </p:ext>
            </p:extLst>
          </p:nvPr>
        </p:nvGraphicFramePr>
        <p:xfrm>
          <a:off x="9099366" y="2865897"/>
          <a:ext cx="2523671" cy="135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786">
                  <a:extLst>
                    <a:ext uri="{9D8B030D-6E8A-4147-A177-3AD203B41FA5}">
                      <a16:colId xmlns:a16="http://schemas.microsoft.com/office/drawing/2014/main" val="307921308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260922086"/>
                    </a:ext>
                  </a:extLst>
                </a:gridCol>
                <a:gridCol w="546585">
                  <a:extLst>
                    <a:ext uri="{9D8B030D-6E8A-4147-A177-3AD203B41FA5}">
                      <a16:colId xmlns:a16="http://schemas.microsoft.com/office/drawing/2014/main" val="483685119"/>
                    </a:ext>
                  </a:extLst>
                </a:gridCol>
              </a:tblGrid>
              <a:tr h="22070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No. of events/</a:t>
                      </a:r>
                      <a:br>
                        <a:rPr lang="en-US" sz="9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No. of patients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Median</a:t>
                      </a:r>
                      <a:br>
                        <a:rPr lang="en-US" sz="9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i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900" i="1" dirty="0">
                        <a:solidFill>
                          <a:schemeClr val="bg1"/>
                        </a:solidFill>
                      </a:endParaRPr>
                    </a:p>
                  </a:txBody>
                  <a:tcPr marL="19440" marR="1944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1090"/>
                  </a:ext>
                </a:extLst>
              </a:tr>
              <a:tr h="220707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900" b="1" baseline="30000" dirty="0">
                          <a:solidFill>
                            <a:schemeClr val="tx2"/>
                          </a:solidFill>
                        </a:rPr>
                        <a:t>177</a:t>
                      </a:r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Lu-PSMA-617 + </a:t>
                      </a:r>
                      <a:br>
                        <a:rPr lang="en-US" sz="9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standard care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343/551</a:t>
                      </a:r>
                    </a:p>
                  </a:txBody>
                  <a:tcPr marL="19440" marR="1944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15.3</a:t>
                      </a:r>
                    </a:p>
                  </a:txBody>
                  <a:tcPr marL="19440" marR="1944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904252"/>
                  </a:ext>
                </a:extLst>
              </a:tr>
              <a:tr h="140179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Standard care alone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187/280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11.3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16016"/>
                  </a:ext>
                </a:extLst>
              </a:tr>
              <a:tr h="301235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900" dirty="0"/>
                        <a:t>Hazard ratio for death, </a:t>
                      </a:r>
                      <a:br>
                        <a:rPr lang="en-US" sz="900" dirty="0"/>
                      </a:br>
                      <a:r>
                        <a:rPr lang="en-US" sz="900" dirty="0"/>
                        <a:t>0.62 (95% CI, 0.52-0.74)</a:t>
                      </a:r>
                      <a:br>
                        <a:rPr lang="en-US" sz="900" dirty="0"/>
                      </a:br>
                      <a:r>
                        <a:rPr lang="en-US" sz="900" dirty="0"/>
                        <a:t>P&lt;0.001</a:t>
                      </a:r>
                    </a:p>
                  </a:txBody>
                  <a:tcPr marL="19440" marR="1944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96283"/>
                  </a:ext>
                </a:extLst>
              </a:tr>
            </a:tbl>
          </a:graphicData>
        </a:graphic>
      </p:graphicFrame>
      <p:sp>
        <p:nvSpPr>
          <p:cNvPr id="183" name="TextBox 182">
            <a:extLst>
              <a:ext uri="{FF2B5EF4-FFF2-40B4-BE49-F238E27FC236}">
                <a16:creationId xmlns:a16="http://schemas.microsoft.com/office/drawing/2014/main" id="{99C5F6A2-F3C9-B840-A74B-CF938E6DF72A}"/>
              </a:ext>
            </a:extLst>
          </p:cNvPr>
          <p:cNvSpPr txBox="1"/>
          <p:nvPr/>
        </p:nvSpPr>
        <p:spPr>
          <a:xfrm>
            <a:off x="5236646" y="5478519"/>
            <a:ext cx="1061188" cy="4955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>
              <a:lnSpc>
                <a:spcPct val="80000"/>
              </a:lnSpc>
            </a:pPr>
            <a:r>
              <a:rPr lang="en-GB" sz="1000" b="1" baseline="300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</a:t>
            </a:r>
            <a:b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standard care</a:t>
            </a:r>
          </a:p>
          <a:p>
            <a:pPr algn="r">
              <a:lnSpc>
                <a:spcPct val="80000"/>
              </a:lnSpc>
            </a:pPr>
            <a:r>
              <a:rPr lang="en-GB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Standard care alone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9E01C38-4BD0-8B40-B2C0-399C465E8EC6}"/>
              </a:ext>
            </a:extLst>
          </p:cNvPr>
          <p:cNvSpPr txBox="1"/>
          <p:nvPr/>
        </p:nvSpPr>
        <p:spPr>
          <a:xfrm>
            <a:off x="7710006" y="5438493"/>
            <a:ext cx="186288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 since randomisation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481F8D4-3BE0-3B49-9F02-6E14D42EA8F5}"/>
              </a:ext>
            </a:extLst>
          </p:cNvPr>
          <p:cNvSpPr txBox="1"/>
          <p:nvPr/>
        </p:nvSpPr>
        <p:spPr>
          <a:xfrm rot="16200000">
            <a:off x="5309717" y="4345334"/>
            <a:ext cx="154298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Percent of patients alive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5D7041A-4F92-0641-8C96-25E587393F61}"/>
              </a:ext>
            </a:extLst>
          </p:cNvPr>
          <p:cNvSpPr txBox="1"/>
          <p:nvPr/>
        </p:nvSpPr>
        <p:spPr>
          <a:xfrm>
            <a:off x="6317327" y="5153169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08B52A5-7966-E743-AF82-195C262C028B}"/>
              </a:ext>
            </a:extLst>
          </p:cNvPr>
          <p:cNvCxnSpPr>
            <a:cxnSpLocks/>
          </p:cNvCxnSpPr>
          <p:nvPr/>
        </p:nvCxnSpPr>
        <p:spPr>
          <a:xfrm flipH="1">
            <a:off x="6404392" y="5216607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9E2572FE-39A3-A042-A88A-4E354D2DE7AE}"/>
              </a:ext>
            </a:extLst>
          </p:cNvPr>
          <p:cNvSpPr txBox="1"/>
          <p:nvPr/>
        </p:nvSpPr>
        <p:spPr>
          <a:xfrm>
            <a:off x="6185881" y="3565669"/>
            <a:ext cx="1971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DF6A8439-F40E-C944-BB42-8FCFC773AE27}"/>
              </a:ext>
            </a:extLst>
          </p:cNvPr>
          <p:cNvCxnSpPr>
            <a:cxnSpLocks/>
          </p:cNvCxnSpPr>
          <p:nvPr/>
        </p:nvCxnSpPr>
        <p:spPr>
          <a:xfrm flipH="1">
            <a:off x="6404392" y="363348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E7B83C1-30CD-9D48-956E-7A3E3FFB8599}"/>
              </a:ext>
            </a:extLst>
          </p:cNvPr>
          <p:cNvCxnSpPr>
            <a:cxnSpLocks/>
          </p:cNvCxnSpPr>
          <p:nvPr/>
        </p:nvCxnSpPr>
        <p:spPr>
          <a:xfrm flipH="1">
            <a:off x="6473522" y="5216607"/>
            <a:ext cx="446752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35BDDE8A-578B-DD4F-809D-283824A2F8CD}"/>
              </a:ext>
            </a:extLst>
          </p:cNvPr>
          <p:cNvSpPr txBox="1"/>
          <p:nvPr/>
        </p:nvSpPr>
        <p:spPr>
          <a:xfrm>
            <a:off x="6251604" y="3721244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EF1D388-1DDB-F640-9A5F-0EAC6AD80A65}"/>
              </a:ext>
            </a:extLst>
          </p:cNvPr>
          <p:cNvCxnSpPr>
            <a:cxnSpLocks/>
          </p:cNvCxnSpPr>
          <p:nvPr/>
        </p:nvCxnSpPr>
        <p:spPr>
          <a:xfrm flipH="1">
            <a:off x="6404392" y="378905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C307F40-AD88-B441-865D-F394758344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40392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043DA567-CD55-F44B-B23B-A82CC8BC6315}"/>
              </a:ext>
            </a:extLst>
          </p:cNvPr>
          <p:cNvSpPr txBox="1"/>
          <p:nvPr/>
        </p:nvSpPr>
        <p:spPr>
          <a:xfrm>
            <a:off x="6447502" y="5305569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C54147E5-E84C-A44F-B6CA-82F6B96971F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79389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9A7F9F9D-308E-2242-B7AE-77C53116657A}"/>
              </a:ext>
            </a:extLst>
          </p:cNvPr>
          <p:cNvSpPr txBox="1"/>
          <p:nvPr/>
        </p:nvSpPr>
        <p:spPr>
          <a:xfrm>
            <a:off x="7282527" y="5305569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9CA87879-097A-9849-AA4D-15BC271C5753}"/>
              </a:ext>
            </a:extLst>
          </p:cNvPr>
          <p:cNvCxnSpPr>
            <a:cxnSpLocks/>
          </p:cNvCxnSpPr>
          <p:nvPr/>
        </p:nvCxnSpPr>
        <p:spPr>
          <a:xfrm>
            <a:off x="6476392" y="3631047"/>
            <a:ext cx="0" cy="158537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40A8D652-5840-5E44-85DD-3C086D8787D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08239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DE78FB28-06DF-424B-BECB-24590431C9E7}"/>
              </a:ext>
            </a:extLst>
          </p:cNvPr>
          <p:cNvSpPr txBox="1"/>
          <p:nvPr/>
        </p:nvSpPr>
        <p:spPr>
          <a:xfrm>
            <a:off x="9478516" y="530556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069249B-B1B7-274E-A4DE-93311EC368F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28839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DAD06191-7CE6-9342-A191-A8B8BF58B127}"/>
              </a:ext>
            </a:extLst>
          </p:cNvPr>
          <p:cNvSpPr txBox="1"/>
          <p:nvPr/>
        </p:nvSpPr>
        <p:spPr>
          <a:xfrm>
            <a:off x="9199116" y="530556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91913958-1E4B-814D-85D6-8CCB1CC40C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52614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5D1A5DC2-6FA4-C24B-AE2C-84F58CCE1795}"/>
              </a:ext>
            </a:extLst>
          </p:cNvPr>
          <p:cNvSpPr txBox="1"/>
          <p:nvPr/>
        </p:nvSpPr>
        <p:spPr>
          <a:xfrm>
            <a:off x="8922891" y="530556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6D8C9BD7-2946-3043-925C-E4C3978D7A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35014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EDD196B5-C831-234D-A609-BAF1AAAE29A2}"/>
              </a:ext>
            </a:extLst>
          </p:cNvPr>
          <p:cNvSpPr txBox="1"/>
          <p:nvPr/>
        </p:nvSpPr>
        <p:spPr>
          <a:xfrm>
            <a:off x="7805291" y="530556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E9FDD097-1A9F-E14A-9A2D-46C55277821E}"/>
              </a:ext>
            </a:extLst>
          </p:cNvPr>
          <p:cNvSpPr txBox="1"/>
          <p:nvPr/>
        </p:nvSpPr>
        <p:spPr>
          <a:xfrm>
            <a:off x="6388901" y="5731019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551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280</a:t>
            </a: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876ABB9-0E04-2C4B-8E35-172F9F93B4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52439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8CF880F8-D718-5C4E-A87C-09491F606DE6}"/>
              </a:ext>
            </a:extLst>
          </p:cNvPr>
          <p:cNvSpPr txBox="1"/>
          <p:nvPr/>
        </p:nvSpPr>
        <p:spPr>
          <a:xfrm>
            <a:off x="7555577" y="5305569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6FE6C8B7-67A8-964A-870C-CEECA9E33F0D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99989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CA595935-F5B1-634C-8A7F-E2041B6D8CB0}"/>
              </a:ext>
            </a:extLst>
          </p:cNvPr>
          <p:cNvSpPr txBox="1"/>
          <p:nvPr/>
        </p:nvSpPr>
        <p:spPr>
          <a:xfrm>
            <a:off x="7003127" y="5305569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6B67257-4630-EC44-8115-86B9E1516B51}"/>
              </a:ext>
            </a:extLst>
          </p:cNvPr>
          <p:cNvSpPr txBox="1"/>
          <p:nvPr/>
        </p:nvSpPr>
        <p:spPr>
          <a:xfrm>
            <a:off x="6644907" y="5731019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238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6438EBC-EC7C-8D47-BA91-82204730A6C1}"/>
              </a:ext>
            </a:extLst>
          </p:cNvPr>
          <p:cNvSpPr txBox="1"/>
          <p:nvPr/>
        </p:nvSpPr>
        <p:spPr>
          <a:xfrm>
            <a:off x="6934756" y="5731019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506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203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C856181-59BA-CD44-A451-547F5AF0A198}"/>
              </a:ext>
            </a:extLst>
          </p:cNvPr>
          <p:cNvSpPr txBox="1"/>
          <p:nvPr/>
        </p:nvSpPr>
        <p:spPr>
          <a:xfrm>
            <a:off x="7217331" y="5731019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470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173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01BB308-6551-1B4B-89A5-A465AAE7E98A}"/>
              </a:ext>
            </a:extLst>
          </p:cNvPr>
          <p:cNvSpPr txBox="1"/>
          <p:nvPr/>
        </p:nvSpPr>
        <p:spPr>
          <a:xfrm>
            <a:off x="7489854" y="5731019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155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55D0B1F6-715E-B84C-8262-BE960055DF17}"/>
              </a:ext>
            </a:extLst>
          </p:cNvPr>
          <p:cNvSpPr txBox="1"/>
          <p:nvPr/>
        </p:nvSpPr>
        <p:spPr>
          <a:xfrm>
            <a:off x="8055004" y="5731019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117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BEAF790-93B7-CE4F-9934-DC6D58D72D9E}"/>
              </a:ext>
            </a:extLst>
          </p:cNvPr>
          <p:cNvSpPr txBox="1"/>
          <p:nvPr/>
        </p:nvSpPr>
        <p:spPr>
          <a:xfrm>
            <a:off x="10654377" y="5731019"/>
            <a:ext cx="657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0C5F995E-56AB-A042-93FA-CE6B88BE350B}"/>
              </a:ext>
            </a:extLst>
          </p:cNvPr>
          <p:cNvSpPr txBox="1"/>
          <p:nvPr/>
        </p:nvSpPr>
        <p:spPr>
          <a:xfrm>
            <a:off x="10908188" y="5731019"/>
            <a:ext cx="657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E9AF6B51-BFC7-884D-B639-47F46F8380FE}"/>
              </a:ext>
            </a:extLst>
          </p:cNvPr>
          <p:cNvSpPr txBox="1"/>
          <p:nvPr/>
        </p:nvSpPr>
        <p:spPr>
          <a:xfrm>
            <a:off x="6251604" y="3879994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A2E592A4-4CD9-F049-BEF9-76452BD4D972}"/>
              </a:ext>
            </a:extLst>
          </p:cNvPr>
          <p:cNvCxnSpPr>
            <a:cxnSpLocks/>
          </p:cNvCxnSpPr>
          <p:nvPr/>
        </p:nvCxnSpPr>
        <p:spPr>
          <a:xfrm flipH="1">
            <a:off x="6404392" y="394780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TextBox 219">
            <a:extLst>
              <a:ext uri="{FF2B5EF4-FFF2-40B4-BE49-F238E27FC236}">
                <a16:creationId xmlns:a16="http://schemas.microsoft.com/office/drawing/2014/main" id="{A20EA22A-2240-B04F-A921-A893B4BBA764}"/>
              </a:ext>
            </a:extLst>
          </p:cNvPr>
          <p:cNvSpPr txBox="1"/>
          <p:nvPr/>
        </p:nvSpPr>
        <p:spPr>
          <a:xfrm>
            <a:off x="6251604" y="4041919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81169D3D-A81C-6D45-87D5-53C9A84EBF40}"/>
              </a:ext>
            </a:extLst>
          </p:cNvPr>
          <p:cNvCxnSpPr>
            <a:cxnSpLocks/>
          </p:cNvCxnSpPr>
          <p:nvPr/>
        </p:nvCxnSpPr>
        <p:spPr>
          <a:xfrm flipH="1">
            <a:off x="6404392" y="4109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TextBox 221">
            <a:extLst>
              <a:ext uri="{FF2B5EF4-FFF2-40B4-BE49-F238E27FC236}">
                <a16:creationId xmlns:a16="http://schemas.microsoft.com/office/drawing/2014/main" id="{0765F82A-6915-AA48-BC7C-A13560DE3374}"/>
              </a:ext>
            </a:extLst>
          </p:cNvPr>
          <p:cNvSpPr txBox="1"/>
          <p:nvPr/>
        </p:nvSpPr>
        <p:spPr>
          <a:xfrm>
            <a:off x="6251604" y="4200669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4E9EF09F-C903-0E45-8E49-76D8793E7C2B}"/>
              </a:ext>
            </a:extLst>
          </p:cNvPr>
          <p:cNvCxnSpPr>
            <a:cxnSpLocks/>
          </p:cNvCxnSpPr>
          <p:nvPr/>
        </p:nvCxnSpPr>
        <p:spPr>
          <a:xfrm flipH="1">
            <a:off x="6404392" y="426848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EBF47A4E-8312-DC49-A022-5B6C1BD12F70}"/>
              </a:ext>
            </a:extLst>
          </p:cNvPr>
          <p:cNvSpPr txBox="1"/>
          <p:nvPr/>
        </p:nvSpPr>
        <p:spPr>
          <a:xfrm>
            <a:off x="6251604" y="4359419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CE57A89E-8608-9347-BE5E-56F7B78FDF9D}"/>
              </a:ext>
            </a:extLst>
          </p:cNvPr>
          <p:cNvCxnSpPr>
            <a:cxnSpLocks/>
          </p:cNvCxnSpPr>
          <p:nvPr/>
        </p:nvCxnSpPr>
        <p:spPr>
          <a:xfrm flipH="1">
            <a:off x="6404392" y="44272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AE12C4BF-4133-A943-A8D8-CFD579DD9AA2}"/>
              </a:ext>
            </a:extLst>
          </p:cNvPr>
          <p:cNvSpPr txBox="1"/>
          <p:nvPr/>
        </p:nvSpPr>
        <p:spPr>
          <a:xfrm>
            <a:off x="6251604" y="4514994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669D1DD7-8FF1-1C47-88DA-193EA59FC0BE}"/>
              </a:ext>
            </a:extLst>
          </p:cNvPr>
          <p:cNvCxnSpPr>
            <a:cxnSpLocks/>
          </p:cNvCxnSpPr>
          <p:nvPr/>
        </p:nvCxnSpPr>
        <p:spPr>
          <a:xfrm flipH="1">
            <a:off x="6404392" y="458280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964F736E-908B-1D49-A763-3381073EB86A}"/>
              </a:ext>
            </a:extLst>
          </p:cNvPr>
          <p:cNvSpPr txBox="1"/>
          <p:nvPr/>
        </p:nvSpPr>
        <p:spPr>
          <a:xfrm>
            <a:off x="6251604" y="4676919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E183E8DB-EBEE-6441-AF4E-DB5BB5BA6F90}"/>
              </a:ext>
            </a:extLst>
          </p:cNvPr>
          <p:cNvCxnSpPr>
            <a:cxnSpLocks/>
          </p:cNvCxnSpPr>
          <p:nvPr/>
        </p:nvCxnSpPr>
        <p:spPr>
          <a:xfrm flipH="1">
            <a:off x="6404392" y="4744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7121444F-222E-8F4E-AB67-979A1010E06F}"/>
              </a:ext>
            </a:extLst>
          </p:cNvPr>
          <p:cNvSpPr txBox="1"/>
          <p:nvPr/>
        </p:nvSpPr>
        <p:spPr>
          <a:xfrm>
            <a:off x="6251604" y="4832494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6D1D5524-2E02-EE4E-99E9-4031FD0C48A3}"/>
              </a:ext>
            </a:extLst>
          </p:cNvPr>
          <p:cNvCxnSpPr>
            <a:cxnSpLocks/>
          </p:cNvCxnSpPr>
          <p:nvPr/>
        </p:nvCxnSpPr>
        <p:spPr>
          <a:xfrm flipH="1">
            <a:off x="6404392" y="4900309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D2E09683-4F4B-FE48-8FCA-E585C3804463}"/>
              </a:ext>
            </a:extLst>
          </p:cNvPr>
          <p:cNvSpPr txBox="1"/>
          <p:nvPr/>
        </p:nvSpPr>
        <p:spPr>
          <a:xfrm>
            <a:off x="6251604" y="4994419"/>
            <a:ext cx="13144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9A41D6A6-01CE-AC4A-B38C-BACC20CF4741}"/>
              </a:ext>
            </a:extLst>
          </p:cNvPr>
          <p:cNvCxnSpPr>
            <a:cxnSpLocks/>
          </p:cNvCxnSpPr>
          <p:nvPr/>
        </p:nvCxnSpPr>
        <p:spPr>
          <a:xfrm flipH="1">
            <a:off x="6404392" y="50622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E62F4E37-495E-7F42-88F0-5FBF08AB385B}"/>
              </a:ext>
            </a:extLst>
          </p:cNvPr>
          <p:cNvSpPr txBox="1"/>
          <p:nvPr/>
        </p:nvSpPr>
        <p:spPr>
          <a:xfrm>
            <a:off x="6831815" y="4353611"/>
            <a:ext cx="965009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Standard care alone</a:t>
            </a: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0E345C1B-55ED-064D-B124-E5DDC206146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70039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C3EE30BB-24D0-5347-9BE5-4C9A10C005A0}"/>
              </a:ext>
            </a:extLst>
          </p:cNvPr>
          <p:cNvSpPr txBox="1"/>
          <p:nvPr/>
        </p:nvSpPr>
        <p:spPr>
          <a:xfrm>
            <a:off x="8640316" y="530556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AF74937C-F1D0-A844-B1FD-1B611470C2D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93814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DC790A76-FA5D-1E4E-AC8A-D78D4624C9B6}"/>
              </a:ext>
            </a:extLst>
          </p:cNvPr>
          <p:cNvSpPr txBox="1"/>
          <p:nvPr/>
        </p:nvSpPr>
        <p:spPr>
          <a:xfrm>
            <a:off x="8364091" y="530556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140F2BAF-BD0C-FE46-A4FA-0AE84BC990C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11239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TextBox 239">
            <a:extLst>
              <a:ext uri="{FF2B5EF4-FFF2-40B4-BE49-F238E27FC236}">
                <a16:creationId xmlns:a16="http://schemas.microsoft.com/office/drawing/2014/main" id="{FCF1070C-0027-B14A-BE58-6DE1C92E2A11}"/>
              </a:ext>
            </a:extLst>
          </p:cNvPr>
          <p:cNvSpPr txBox="1"/>
          <p:nvPr/>
        </p:nvSpPr>
        <p:spPr>
          <a:xfrm>
            <a:off x="8081516" y="530556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310DC3A-CC90-3649-9E17-46AEB3BD3E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7414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772300ED-558F-324E-9463-1FE50A9DD725}"/>
              </a:ext>
            </a:extLst>
          </p:cNvPr>
          <p:cNvSpPr txBox="1"/>
          <p:nvPr/>
        </p:nvSpPr>
        <p:spPr>
          <a:xfrm>
            <a:off x="6720552" y="5305569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F57DAD89-D315-6749-8963-00455477548A}"/>
              </a:ext>
            </a:extLst>
          </p:cNvPr>
          <p:cNvSpPr txBox="1"/>
          <p:nvPr/>
        </p:nvSpPr>
        <p:spPr>
          <a:xfrm>
            <a:off x="8607454" y="5731019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236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73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B53F3EEE-1FE4-DE40-B8F0-6D2890BAFAD4}"/>
              </a:ext>
            </a:extLst>
          </p:cNvPr>
          <p:cNvSpPr txBox="1"/>
          <p:nvPr/>
        </p:nvSpPr>
        <p:spPr>
          <a:xfrm>
            <a:off x="8340754" y="5731019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289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61E78D74-7B94-2549-815C-B743966A8373}"/>
              </a:ext>
            </a:extLst>
          </p:cNvPr>
          <p:cNvSpPr txBox="1"/>
          <p:nvPr/>
        </p:nvSpPr>
        <p:spPr>
          <a:xfrm>
            <a:off x="7778779" y="5731019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377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133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D368DDDA-44D9-7845-BE2A-CC10E071D53E}"/>
              </a:ext>
            </a:extLst>
          </p:cNvPr>
          <p:cNvSpPr txBox="1"/>
          <p:nvPr/>
        </p:nvSpPr>
        <p:spPr>
          <a:xfrm>
            <a:off x="7636422" y="3734568"/>
            <a:ext cx="865622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00" b="1" baseline="30000" dirty="0">
                <a:solidFill>
                  <a:schemeClr val="tx2"/>
                </a:solidFill>
              </a:rPr>
              <a:t>177</a:t>
            </a:r>
            <a:r>
              <a:rPr lang="en-US" sz="900" b="1" dirty="0">
                <a:solidFill>
                  <a:schemeClr val="tx2"/>
                </a:solidFill>
              </a:rPr>
              <a:t>Lu-PSMA-617 + </a:t>
            </a:r>
            <a:br>
              <a:rPr lang="en-US" sz="900" b="1" dirty="0">
                <a:solidFill>
                  <a:schemeClr val="tx2"/>
                </a:solidFill>
              </a:rPr>
            </a:br>
            <a:r>
              <a:rPr lang="en-US" sz="900" b="1" dirty="0">
                <a:solidFill>
                  <a:schemeClr val="tx2"/>
                </a:solidFill>
              </a:rPr>
              <a:t>standard care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C930808B-8D77-D541-B17B-243F0A268E5F}"/>
              </a:ext>
            </a:extLst>
          </p:cNvPr>
          <p:cNvSpPr txBox="1"/>
          <p:nvPr/>
        </p:nvSpPr>
        <p:spPr>
          <a:xfrm>
            <a:off x="5176332" y="3373738"/>
            <a:ext cx="1152303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/>
              <a:t>Overall survival</a:t>
            </a: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3F27FF95-DE44-A047-9CB3-222291BCA49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902064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>
            <a:extLst>
              <a:ext uri="{FF2B5EF4-FFF2-40B4-BE49-F238E27FC236}">
                <a16:creationId xmlns:a16="http://schemas.microsoft.com/office/drawing/2014/main" id="{083F4E5D-825F-5C48-8742-7F877FAE430F}"/>
              </a:ext>
            </a:extLst>
          </p:cNvPr>
          <p:cNvSpPr txBox="1"/>
          <p:nvPr/>
        </p:nvSpPr>
        <p:spPr>
          <a:xfrm>
            <a:off x="10872341" y="530556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10F4037D-97A4-5043-884B-C88DE9A0F87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622664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2" name="TextBox 251">
            <a:extLst>
              <a:ext uri="{FF2B5EF4-FFF2-40B4-BE49-F238E27FC236}">
                <a16:creationId xmlns:a16="http://schemas.microsoft.com/office/drawing/2014/main" id="{36286AAF-4248-D841-9FD2-84FF1BE71FFE}"/>
              </a:ext>
            </a:extLst>
          </p:cNvPr>
          <p:cNvSpPr txBox="1"/>
          <p:nvPr/>
        </p:nvSpPr>
        <p:spPr>
          <a:xfrm>
            <a:off x="10592941" y="530556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AFAF527E-4373-F042-828F-01F3BDEF1B2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46439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47FD0886-B34D-0840-A2BD-329EF2C20AEC}"/>
              </a:ext>
            </a:extLst>
          </p:cNvPr>
          <p:cNvSpPr txBox="1"/>
          <p:nvPr/>
        </p:nvSpPr>
        <p:spPr>
          <a:xfrm>
            <a:off x="10316716" y="530556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D289ECCF-E6AA-7D49-BED8-66E8E16427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87639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51BFB0E2-AD44-B348-B79A-1D0B51C7DD06}"/>
              </a:ext>
            </a:extLst>
          </p:cNvPr>
          <p:cNvSpPr txBox="1"/>
          <p:nvPr/>
        </p:nvSpPr>
        <p:spPr>
          <a:xfrm>
            <a:off x="9757916" y="530556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BF3A5295-244D-8F4E-92D6-11FD7631C0C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67039" y="5252734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10D21642-001C-F847-8DEA-E92BB123094A}"/>
              </a:ext>
            </a:extLst>
          </p:cNvPr>
          <p:cNvSpPr txBox="1"/>
          <p:nvPr/>
        </p:nvSpPr>
        <p:spPr>
          <a:xfrm>
            <a:off x="10037316" y="530556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625311A8-346B-2841-B589-F17A52BB8FA7}"/>
              </a:ext>
            </a:extLst>
          </p:cNvPr>
          <p:cNvSpPr txBox="1"/>
          <p:nvPr/>
        </p:nvSpPr>
        <p:spPr>
          <a:xfrm>
            <a:off x="10349577" y="5731019"/>
            <a:ext cx="6572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865AAC8-9789-DF4B-8748-97325F785DFB}"/>
              </a:ext>
            </a:extLst>
          </p:cNvPr>
          <p:cNvSpPr txBox="1"/>
          <p:nvPr/>
        </p:nvSpPr>
        <p:spPr>
          <a:xfrm>
            <a:off x="10037316" y="5731019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23FF9531-29DD-F545-B5C1-41BBD1A393DA}"/>
              </a:ext>
            </a:extLst>
          </p:cNvPr>
          <p:cNvSpPr txBox="1"/>
          <p:nvPr/>
        </p:nvSpPr>
        <p:spPr>
          <a:xfrm>
            <a:off x="9764266" y="5731019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547A081D-5FE0-AE48-B48D-3EC4BBD4F590}"/>
              </a:ext>
            </a:extLst>
          </p:cNvPr>
          <p:cNvSpPr txBox="1"/>
          <p:nvPr/>
        </p:nvSpPr>
        <p:spPr>
          <a:xfrm>
            <a:off x="9481691" y="5731019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63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0E44EA6F-34DD-F24E-9F5E-B0507B017E20}"/>
              </a:ext>
            </a:extLst>
          </p:cNvPr>
          <p:cNvSpPr txBox="1"/>
          <p:nvPr/>
        </p:nvSpPr>
        <p:spPr>
          <a:xfrm>
            <a:off x="9178954" y="5731019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FD2D7049-F12A-1F4A-92D7-68FBFB48AA3D}"/>
              </a:ext>
            </a:extLst>
          </p:cNvPr>
          <p:cNvSpPr txBox="1"/>
          <p:nvPr/>
        </p:nvSpPr>
        <p:spPr>
          <a:xfrm>
            <a:off x="8899554" y="5731019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166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44B77E0D-255F-B148-96D0-73DB1A001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70" y="1408641"/>
            <a:ext cx="2667000" cy="1498859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5A4F5AF9-2738-3347-A6E6-760C3995A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817" y="3603169"/>
            <a:ext cx="4430936" cy="1510835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82E9CB99-BD07-AC40-A6EC-7A9E4959D336}"/>
              </a:ext>
            </a:extLst>
          </p:cNvPr>
          <p:cNvSpPr txBox="1"/>
          <p:nvPr/>
        </p:nvSpPr>
        <p:spPr>
          <a:xfrm>
            <a:off x="2741780" y="3523584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182</a:t>
            </a:r>
          </a:p>
          <a:p>
            <a:pPr algn="ctr">
              <a:lnSpc>
                <a:spcPct val="8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888134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F0B5D-CBE6-4A21-AE06-A86442DF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694406"/>
            <a:ext cx="10972800" cy="702470"/>
          </a:xfrm>
        </p:spPr>
        <p:txBody>
          <a:bodyPr/>
          <a:lstStyle/>
          <a:p>
            <a:r>
              <a:rPr lang="en-GB" dirty="0"/>
              <a:t>SECONDARY endpoint</a:t>
            </a:r>
          </a:p>
        </p:txBody>
      </p:sp>
      <p:sp>
        <p:nvSpPr>
          <p:cNvPr id="68" name="Content Placeholder 67">
            <a:extLst>
              <a:ext uri="{FF2B5EF4-FFF2-40B4-BE49-F238E27FC236}">
                <a16:creationId xmlns:a16="http://schemas.microsoft.com/office/drawing/2014/main" id="{10A56199-2EEC-3243-B689-284AEEFE7F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41481"/>
            <a:ext cx="10963200" cy="3907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Lu-177 prolonged time to symptomatic skeletal events compared with SOC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CE647B-4F10-4EFE-9AA8-38A99BD9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trial: Lutetium-177-PSMA-617 for </a:t>
            </a:r>
            <a:r>
              <a:rPr lang="en-US" cap="none" dirty="0" err="1"/>
              <a:t>m</a:t>
            </a:r>
            <a:r>
              <a:rPr lang="en-US" dirty="0" err="1"/>
              <a:t>CRPC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A7E445-0A3A-2647-8144-0996683D5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1CDD66-C626-4EAF-A68F-FBADC263C42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28800"/>
            <a:ext cx="10486431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solidFill>
                  <a:schemeClr val="tx2"/>
                </a:solidFill>
              </a:rPr>
              <a:t>CI, confidence interval; Lu-177, lutetium-177; </a:t>
            </a:r>
            <a:r>
              <a:rPr lang="en-US" dirty="0" err="1">
                <a:solidFill>
                  <a:schemeClr val="tx2"/>
                </a:solidFill>
              </a:rPr>
              <a:t>mCRPC</a:t>
            </a:r>
            <a:r>
              <a:rPr lang="en-US" dirty="0">
                <a:solidFill>
                  <a:schemeClr val="tx2"/>
                </a:solidFill>
              </a:rPr>
              <a:t>, metastatic castration-resistant prostate cancer; PSMA, prostate-specific membrane antigen; SOC, standard of care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Sartor</a:t>
            </a:r>
            <a:r>
              <a:rPr lang="en-GB" dirty="0">
                <a:solidFill>
                  <a:schemeClr val="tx2"/>
                </a:solidFill>
              </a:rPr>
              <a:t> O, et al. </a:t>
            </a:r>
            <a:r>
              <a:rPr lang="en-US" dirty="0">
                <a:solidFill>
                  <a:schemeClr val="tx2"/>
                </a:solidFill>
              </a:rPr>
              <a:t>N </a:t>
            </a:r>
            <a:r>
              <a:rPr lang="en-US" dirty="0" err="1">
                <a:solidFill>
                  <a:schemeClr val="tx2"/>
                </a:solidFill>
              </a:rPr>
              <a:t>Engl</a:t>
            </a:r>
            <a:r>
              <a:rPr lang="en-US" dirty="0">
                <a:solidFill>
                  <a:schemeClr val="tx2"/>
                </a:solidFill>
              </a:rPr>
              <a:t> J Med. 2021. DOI: 10.1056/NEJMoa2107322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B7042-BFC3-154C-A729-89D71D87CD81}"/>
              </a:ext>
            </a:extLst>
          </p:cNvPr>
          <p:cNvSpPr txBox="1"/>
          <p:nvPr/>
        </p:nvSpPr>
        <p:spPr>
          <a:xfrm rot="16200000">
            <a:off x="1552282" y="3187777"/>
            <a:ext cx="1786130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Percent of patients free </a:t>
            </a:r>
            <a:b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from event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3FDD2F-25AA-1646-A814-73505DA7546E}"/>
              </a:ext>
            </a:extLst>
          </p:cNvPr>
          <p:cNvCxnSpPr>
            <a:cxnSpLocks/>
          </p:cNvCxnSpPr>
          <p:nvPr/>
        </p:nvCxnSpPr>
        <p:spPr>
          <a:xfrm>
            <a:off x="3069999" y="2272755"/>
            <a:ext cx="0" cy="221109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BA91F7-55EE-BE40-9FE2-068B6D37B97F}"/>
              </a:ext>
            </a:extLst>
          </p:cNvPr>
          <p:cNvSpPr txBox="1"/>
          <p:nvPr/>
        </p:nvSpPr>
        <p:spPr>
          <a:xfrm>
            <a:off x="2793915" y="2410822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ECBC59-1DD1-FA4D-B204-98F563D5FCDC}"/>
              </a:ext>
            </a:extLst>
          </p:cNvPr>
          <p:cNvCxnSpPr>
            <a:cxnSpLocks/>
          </p:cNvCxnSpPr>
          <p:nvPr/>
        </p:nvCxnSpPr>
        <p:spPr>
          <a:xfrm flipH="1">
            <a:off x="2997999" y="250283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F4B102-42A7-2148-BC90-56C7CFD5BE3C}"/>
              </a:ext>
            </a:extLst>
          </p:cNvPr>
          <p:cNvSpPr txBox="1"/>
          <p:nvPr/>
        </p:nvSpPr>
        <p:spPr>
          <a:xfrm>
            <a:off x="2702544" y="2188572"/>
            <a:ext cx="274114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48B209-12DF-5546-B074-9829FCEEC852}"/>
              </a:ext>
            </a:extLst>
          </p:cNvPr>
          <p:cNvCxnSpPr>
            <a:cxnSpLocks/>
          </p:cNvCxnSpPr>
          <p:nvPr/>
        </p:nvCxnSpPr>
        <p:spPr>
          <a:xfrm flipH="1">
            <a:off x="2997999" y="228058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A54EC2D-F12A-0344-9E52-0DE2005842DC}"/>
              </a:ext>
            </a:extLst>
          </p:cNvPr>
          <p:cNvSpPr txBox="1"/>
          <p:nvPr/>
        </p:nvSpPr>
        <p:spPr>
          <a:xfrm>
            <a:off x="2793915" y="2629897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A0D1F-1CB7-1145-AD3D-8F597B747278}"/>
              </a:ext>
            </a:extLst>
          </p:cNvPr>
          <p:cNvCxnSpPr>
            <a:cxnSpLocks/>
          </p:cNvCxnSpPr>
          <p:nvPr/>
        </p:nvCxnSpPr>
        <p:spPr>
          <a:xfrm flipH="1">
            <a:off x="2997999" y="272191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974C58D-B4D5-8441-A591-4D4F97725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184"/>
              </p:ext>
            </p:extLst>
          </p:nvPr>
        </p:nvGraphicFramePr>
        <p:xfrm>
          <a:off x="7374671" y="2187946"/>
          <a:ext cx="430107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30">
                  <a:extLst>
                    <a:ext uri="{9D8B030D-6E8A-4147-A177-3AD203B41FA5}">
                      <a16:colId xmlns:a16="http://schemas.microsoft.com/office/drawing/2014/main" val="3079213088"/>
                    </a:ext>
                  </a:extLst>
                </a:gridCol>
                <a:gridCol w="1070520">
                  <a:extLst>
                    <a:ext uri="{9D8B030D-6E8A-4147-A177-3AD203B41FA5}">
                      <a16:colId xmlns:a16="http://schemas.microsoft.com/office/drawing/2014/main" val="1260922086"/>
                    </a:ext>
                  </a:extLst>
                </a:gridCol>
                <a:gridCol w="1070520">
                  <a:extLst>
                    <a:ext uri="{9D8B030D-6E8A-4147-A177-3AD203B41FA5}">
                      <a16:colId xmlns:a16="http://schemas.microsoft.com/office/drawing/2014/main" val="483685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No. of events/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No. of patients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Median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i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sz="1200" i="1" dirty="0">
                        <a:solidFill>
                          <a:schemeClr val="bg1"/>
                        </a:solidFill>
                      </a:endParaRPr>
                    </a:p>
                  </a:txBody>
                  <a:tcPr marL="19440" marR="1944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1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baseline="30000" dirty="0">
                          <a:solidFill>
                            <a:schemeClr val="tx2"/>
                          </a:solidFill>
                        </a:rPr>
                        <a:t>177</a:t>
                      </a:r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Lu-PSMA-617 + standard care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256/385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11.5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904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Standard care alone</a:t>
                      </a:r>
                    </a:p>
                  </a:txBody>
                  <a:tcPr marL="19440" marR="19440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137/196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6.8</a:t>
                      </a:r>
                    </a:p>
                  </a:txBody>
                  <a:tcPr marL="19440" marR="194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71601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Hazard ratio, 0.50 (95% CI, 0.40-0.62)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P&lt;0.001</a:t>
                      </a:r>
                    </a:p>
                  </a:txBody>
                  <a:tcPr marL="19440" marR="1944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9628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8E13141-7D39-AE47-AC38-6E7448772EEA}"/>
              </a:ext>
            </a:extLst>
          </p:cNvPr>
          <p:cNvSpPr txBox="1"/>
          <p:nvPr/>
        </p:nvSpPr>
        <p:spPr>
          <a:xfrm>
            <a:off x="2793915" y="4172947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BEADBE-570A-3042-B5C7-4E9244712E31}"/>
              </a:ext>
            </a:extLst>
          </p:cNvPr>
          <p:cNvSpPr txBox="1"/>
          <p:nvPr/>
        </p:nvSpPr>
        <p:spPr>
          <a:xfrm>
            <a:off x="2793915" y="3953872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43134B-B588-8245-B221-D2F1B2CB9F15}"/>
              </a:ext>
            </a:extLst>
          </p:cNvPr>
          <p:cNvCxnSpPr>
            <a:cxnSpLocks/>
          </p:cNvCxnSpPr>
          <p:nvPr/>
        </p:nvCxnSpPr>
        <p:spPr>
          <a:xfrm flipH="1">
            <a:off x="2997999" y="404588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5D0C45E-ACEE-F844-BFFD-0097DC0F5170}"/>
              </a:ext>
            </a:extLst>
          </p:cNvPr>
          <p:cNvSpPr txBox="1"/>
          <p:nvPr/>
        </p:nvSpPr>
        <p:spPr>
          <a:xfrm>
            <a:off x="2793915" y="3734797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8309A-87A7-A549-8E75-41FCFA77523C}"/>
              </a:ext>
            </a:extLst>
          </p:cNvPr>
          <p:cNvCxnSpPr>
            <a:cxnSpLocks/>
          </p:cNvCxnSpPr>
          <p:nvPr/>
        </p:nvCxnSpPr>
        <p:spPr>
          <a:xfrm flipH="1">
            <a:off x="2997999" y="382681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9948763-EFD4-F748-AEB9-397CC990B503}"/>
              </a:ext>
            </a:extLst>
          </p:cNvPr>
          <p:cNvSpPr txBox="1"/>
          <p:nvPr/>
        </p:nvSpPr>
        <p:spPr>
          <a:xfrm>
            <a:off x="2793915" y="3512547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D34A1F-CA65-364A-BE56-9AC0B4C18825}"/>
              </a:ext>
            </a:extLst>
          </p:cNvPr>
          <p:cNvCxnSpPr>
            <a:cxnSpLocks/>
          </p:cNvCxnSpPr>
          <p:nvPr/>
        </p:nvCxnSpPr>
        <p:spPr>
          <a:xfrm flipH="1">
            <a:off x="2997999" y="360456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93ED206-3E29-4F4E-9FFB-DAB9AA965D9E}"/>
              </a:ext>
            </a:extLst>
          </p:cNvPr>
          <p:cNvSpPr txBox="1"/>
          <p:nvPr/>
        </p:nvSpPr>
        <p:spPr>
          <a:xfrm>
            <a:off x="2793916" y="3293472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C51C20-D47C-C94E-9D1D-E6B8D6E9358E}"/>
              </a:ext>
            </a:extLst>
          </p:cNvPr>
          <p:cNvCxnSpPr>
            <a:cxnSpLocks/>
          </p:cNvCxnSpPr>
          <p:nvPr/>
        </p:nvCxnSpPr>
        <p:spPr>
          <a:xfrm flipH="1">
            <a:off x="2997999" y="338548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76EC474-0E63-444D-A530-24A4FFFB7AF1}"/>
              </a:ext>
            </a:extLst>
          </p:cNvPr>
          <p:cNvSpPr txBox="1"/>
          <p:nvPr/>
        </p:nvSpPr>
        <p:spPr>
          <a:xfrm>
            <a:off x="2793915" y="3071222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57DF4A-E948-464D-BDDA-B83FB465E369}"/>
              </a:ext>
            </a:extLst>
          </p:cNvPr>
          <p:cNvCxnSpPr>
            <a:cxnSpLocks/>
          </p:cNvCxnSpPr>
          <p:nvPr/>
        </p:nvCxnSpPr>
        <p:spPr>
          <a:xfrm flipH="1">
            <a:off x="2997999" y="316323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9C1F338-8576-6340-944D-C8A2F18D90D1}"/>
              </a:ext>
            </a:extLst>
          </p:cNvPr>
          <p:cNvSpPr txBox="1"/>
          <p:nvPr/>
        </p:nvSpPr>
        <p:spPr>
          <a:xfrm>
            <a:off x="2793915" y="2852147"/>
            <a:ext cx="18274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E357D5-9002-104D-B709-6C3971998721}"/>
              </a:ext>
            </a:extLst>
          </p:cNvPr>
          <p:cNvCxnSpPr>
            <a:cxnSpLocks/>
          </p:cNvCxnSpPr>
          <p:nvPr/>
        </p:nvCxnSpPr>
        <p:spPr>
          <a:xfrm flipH="1">
            <a:off x="2997999" y="294416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0F649FE-E999-F746-B86E-00FC939DBB99}"/>
              </a:ext>
            </a:extLst>
          </p:cNvPr>
          <p:cNvSpPr txBox="1"/>
          <p:nvPr/>
        </p:nvSpPr>
        <p:spPr>
          <a:xfrm>
            <a:off x="2885286" y="4392022"/>
            <a:ext cx="9137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E00648-5A49-7947-94AB-D86DCB072A6E}"/>
              </a:ext>
            </a:extLst>
          </p:cNvPr>
          <p:cNvCxnSpPr>
            <a:cxnSpLocks/>
          </p:cNvCxnSpPr>
          <p:nvPr/>
        </p:nvCxnSpPr>
        <p:spPr>
          <a:xfrm flipH="1">
            <a:off x="2997999" y="4484035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55BBAF8-CFE9-294A-9D15-4820FEC5F27D}"/>
              </a:ext>
            </a:extLst>
          </p:cNvPr>
          <p:cNvCxnSpPr>
            <a:cxnSpLocks/>
          </p:cNvCxnSpPr>
          <p:nvPr/>
        </p:nvCxnSpPr>
        <p:spPr>
          <a:xfrm flipH="1">
            <a:off x="3067128" y="4484035"/>
            <a:ext cx="593717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0630DA-6FC1-1944-97B0-2967C22CD99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33999" y="452016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731515B-62B5-6643-8698-E49BA0C276EA}"/>
              </a:ext>
            </a:extLst>
          </p:cNvPr>
          <p:cNvSpPr txBox="1"/>
          <p:nvPr/>
        </p:nvSpPr>
        <p:spPr>
          <a:xfrm>
            <a:off x="3028285" y="4572997"/>
            <a:ext cx="9137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B21A63-81B5-ED4A-BB72-08793859D628}"/>
              </a:ext>
            </a:extLst>
          </p:cNvPr>
          <p:cNvSpPr txBox="1"/>
          <p:nvPr/>
        </p:nvSpPr>
        <p:spPr>
          <a:xfrm>
            <a:off x="693756" y="4971073"/>
            <a:ext cx="2026259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>
              <a:lnSpc>
                <a:spcPct val="90000"/>
              </a:lnSpc>
            </a:pPr>
            <a:r>
              <a:rPr lang="en-US" sz="1200" b="1" baseline="30000" dirty="0">
                <a:solidFill>
                  <a:schemeClr val="tx2"/>
                </a:solidFill>
              </a:rPr>
              <a:t>177</a:t>
            </a:r>
            <a:r>
              <a:rPr lang="en-US" sz="1200" b="1" dirty="0">
                <a:solidFill>
                  <a:schemeClr val="tx2"/>
                </a:solidFill>
              </a:rPr>
              <a:t>Lu-PSMA-617 + standard care</a:t>
            </a:r>
          </a:p>
          <a:p>
            <a:pPr algn="r">
              <a:lnSpc>
                <a:spcPct val="90000"/>
              </a:lnSpc>
            </a:pPr>
            <a:r>
              <a:rPr lang="en-US" sz="1200" b="1" dirty="0">
                <a:solidFill>
                  <a:schemeClr val="accent1"/>
                </a:solidFill>
              </a:rPr>
              <a:t>Standard care alone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5B8223-76DC-C247-8053-FD1F430BDA99}"/>
              </a:ext>
            </a:extLst>
          </p:cNvPr>
          <p:cNvSpPr txBox="1"/>
          <p:nvPr/>
        </p:nvSpPr>
        <p:spPr>
          <a:xfrm>
            <a:off x="2918050" y="5141322"/>
            <a:ext cx="23564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385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3EFC07D-DD2C-6841-A7C1-8D32549DC8FC}"/>
              </a:ext>
            </a:extLst>
          </p:cNvPr>
          <p:cNvCxnSpPr>
            <a:cxnSpLocks/>
          </p:cNvCxnSpPr>
          <p:nvPr/>
        </p:nvCxnSpPr>
        <p:spPr>
          <a:xfrm flipH="1">
            <a:off x="2997999" y="4264960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4D8867A-6E1B-0C4B-9671-4F653ED0CE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42796" y="452016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7C1EC94-69C9-CF4C-8DDF-1A203C4B370B}"/>
              </a:ext>
            </a:extLst>
          </p:cNvPr>
          <p:cNvSpPr txBox="1"/>
          <p:nvPr/>
        </p:nvSpPr>
        <p:spPr>
          <a:xfrm>
            <a:off x="3533110" y="4572997"/>
            <a:ext cx="9137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CCBFD5-208E-124E-B6DA-17D670095A71}"/>
              </a:ext>
            </a:extLst>
          </p:cNvPr>
          <p:cNvSpPr txBox="1"/>
          <p:nvPr/>
        </p:nvSpPr>
        <p:spPr>
          <a:xfrm>
            <a:off x="3460975" y="5141322"/>
            <a:ext cx="23564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363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6C4049C-EB86-5943-8842-FCDAD6E7E6F7}"/>
              </a:ext>
            </a:extLst>
          </p:cNvPr>
          <p:cNvSpPr txBox="1"/>
          <p:nvPr/>
        </p:nvSpPr>
        <p:spPr>
          <a:xfrm>
            <a:off x="3973039" y="5141322"/>
            <a:ext cx="23564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329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7F7671-45E3-D340-9E3B-07B0B65137BA}"/>
              </a:ext>
            </a:extLst>
          </p:cNvPr>
          <p:cNvSpPr txBox="1"/>
          <p:nvPr/>
        </p:nvSpPr>
        <p:spPr>
          <a:xfrm>
            <a:off x="4466815" y="5141322"/>
            <a:ext cx="23564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290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07CF88-BEEA-534D-9552-CD7DFC3802D5}"/>
              </a:ext>
            </a:extLst>
          </p:cNvPr>
          <p:cNvSpPr txBox="1"/>
          <p:nvPr/>
        </p:nvSpPr>
        <p:spPr>
          <a:xfrm>
            <a:off x="6543469" y="5141322"/>
            <a:ext cx="23564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117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1FB904F-3970-A740-B7B7-2645A072A8D4}"/>
              </a:ext>
            </a:extLst>
          </p:cNvPr>
          <p:cNvSpPr txBox="1"/>
          <p:nvPr/>
        </p:nvSpPr>
        <p:spPr>
          <a:xfrm>
            <a:off x="7613190" y="5141322"/>
            <a:ext cx="157094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1F3AE9-D5C7-3F4A-A415-DF799818A9A3}"/>
              </a:ext>
            </a:extLst>
          </p:cNvPr>
          <p:cNvSpPr txBox="1"/>
          <p:nvPr/>
        </p:nvSpPr>
        <p:spPr>
          <a:xfrm>
            <a:off x="8116928" y="5141322"/>
            <a:ext cx="157094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292FCC0-7A12-CC47-A543-96F224366B1D}"/>
              </a:ext>
            </a:extLst>
          </p:cNvPr>
          <p:cNvSpPr txBox="1"/>
          <p:nvPr/>
        </p:nvSpPr>
        <p:spPr>
          <a:xfrm>
            <a:off x="8641651" y="5141322"/>
            <a:ext cx="7854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B5BD438-17E5-C449-9373-2ADC4ACF8A2C}"/>
              </a:ext>
            </a:extLst>
          </p:cNvPr>
          <p:cNvSpPr txBox="1"/>
          <p:nvPr/>
        </p:nvSpPr>
        <p:spPr>
          <a:xfrm>
            <a:off x="7065963" y="5141322"/>
            <a:ext cx="157094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73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E778BFE-0423-D34D-8A9F-5975F3D9FF09}"/>
              </a:ext>
            </a:extLst>
          </p:cNvPr>
          <p:cNvSpPr txBox="1"/>
          <p:nvPr/>
        </p:nvSpPr>
        <p:spPr>
          <a:xfrm>
            <a:off x="6050288" y="5141322"/>
            <a:ext cx="23564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153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7C98BA2-5E1C-C74D-9E86-28121081AAF8}"/>
              </a:ext>
            </a:extLst>
          </p:cNvPr>
          <p:cNvSpPr txBox="1"/>
          <p:nvPr/>
        </p:nvSpPr>
        <p:spPr>
          <a:xfrm>
            <a:off x="5515030" y="5141322"/>
            <a:ext cx="23564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189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97F31D5-AE33-CC49-B4C8-64F3B8E86477}"/>
              </a:ext>
            </a:extLst>
          </p:cNvPr>
          <p:cNvSpPr txBox="1"/>
          <p:nvPr/>
        </p:nvSpPr>
        <p:spPr>
          <a:xfrm>
            <a:off x="5009507" y="5141322"/>
            <a:ext cx="23564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240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C13C46E5-793F-564F-AD1F-CBB9AEEB3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997" y="2238238"/>
            <a:ext cx="5885808" cy="2235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2CD08DD-55B1-374C-B503-6C261BF29468}"/>
              </a:ext>
            </a:extLst>
          </p:cNvPr>
          <p:cNvSpPr txBox="1"/>
          <p:nvPr/>
        </p:nvSpPr>
        <p:spPr>
          <a:xfrm>
            <a:off x="5426753" y="2654354"/>
            <a:ext cx="1352358" cy="3489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baseline="30000" dirty="0">
                <a:solidFill>
                  <a:schemeClr val="tx2"/>
                </a:solidFill>
              </a:rPr>
              <a:t>177</a:t>
            </a:r>
            <a:r>
              <a:rPr lang="en-US" sz="1400" b="1" dirty="0">
                <a:solidFill>
                  <a:schemeClr val="tx2"/>
                </a:solidFill>
              </a:rPr>
              <a:t>Lu-PSMA-617 +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standard care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75B4DF-BC3C-F049-BC1E-685AA218805C}"/>
              </a:ext>
            </a:extLst>
          </p:cNvPr>
          <p:cNvSpPr txBox="1"/>
          <p:nvPr/>
        </p:nvSpPr>
        <p:spPr>
          <a:xfrm>
            <a:off x="4650121" y="4783731"/>
            <a:ext cx="242662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 since randomisation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38D26F-014E-414D-B3C4-DD58948BFB1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47621" y="452016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EA7BE62-8A9A-004E-A9C1-EDB04418F9ED}"/>
              </a:ext>
            </a:extLst>
          </p:cNvPr>
          <p:cNvSpPr txBox="1"/>
          <p:nvPr/>
        </p:nvSpPr>
        <p:spPr>
          <a:xfrm>
            <a:off x="4037935" y="4572997"/>
            <a:ext cx="9137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FEF9FF1-34CA-004D-AD48-419B951509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55621" y="452016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9291E75-F0B7-5943-99B6-0027E4702FA3}"/>
              </a:ext>
            </a:extLst>
          </p:cNvPr>
          <p:cNvSpPr txBox="1"/>
          <p:nvPr/>
        </p:nvSpPr>
        <p:spPr>
          <a:xfrm>
            <a:off x="4545935" y="4572997"/>
            <a:ext cx="9137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8EB0EB-5A87-ED46-A419-94DB4138D0E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73146" y="452016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205F82F-47B5-0440-86BF-386ED9AF7EEA}"/>
              </a:ext>
            </a:extLst>
          </p:cNvPr>
          <p:cNvSpPr txBox="1"/>
          <p:nvPr/>
        </p:nvSpPr>
        <p:spPr>
          <a:xfrm>
            <a:off x="5063460" y="4572997"/>
            <a:ext cx="91371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EA14AE-7B9A-8741-843C-820DD6A24C3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95496" y="452016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737BA62-05A8-B044-9B60-12F16D61B96D}"/>
              </a:ext>
            </a:extLst>
          </p:cNvPr>
          <p:cNvSpPr txBox="1"/>
          <p:nvPr/>
        </p:nvSpPr>
        <p:spPr>
          <a:xfrm>
            <a:off x="6040125" y="4572997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F347493-4FCD-F64F-AEF4-83B62B59B6E3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11496" y="452016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0886519-2652-ED49-9282-0402CBF34308}"/>
              </a:ext>
            </a:extLst>
          </p:cNvPr>
          <p:cNvSpPr txBox="1"/>
          <p:nvPr/>
        </p:nvSpPr>
        <p:spPr>
          <a:xfrm>
            <a:off x="7056125" y="4572997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ACC48E-E0CC-C046-9B77-AEFFA0C2AAC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45021" y="452016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BEDAFE7-E0AC-BE4B-943A-49CB249359B4}"/>
              </a:ext>
            </a:extLst>
          </p:cNvPr>
          <p:cNvSpPr txBox="1"/>
          <p:nvPr/>
        </p:nvSpPr>
        <p:spPr>
          <a:xfrm>
            <a:off x="8589650" y="4572997"/>
            <a:ext cx="182742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DD83FD-9849-9442-B217-1948AE396C4A}"/>
              </a:ext>
            </a:extLst>
          </p:cNvPr>
          <p:cNvSpPr txBox="1"/>
          <p:nvPr/>
        </p:nvSpPr>
        <p:spPr>
          <a:xfrm>
            <a:off x="4081794" y="3718039"/>
            <a:ext cx="1482265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Standard care alone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72A48B5-C094-AD42-9C8B-C42DEDC40057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30671" y="452016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3A1B320-FB7B-5341-ABCD-566524BA8B30}"/>
              </a:ext>
            </a:extLst>
          </p:cNvPr>
          <p:cNvSpPr txBox="1"/>
          <p:nvPr/>
        </p:nvSpPr>
        <p:spPr>
          <a:xfrm>
            <a:off x="8075300" y="4572997"/>
            <a:ext cx="182742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4AC9683-5A4C-5845-88B9-B5B9D2F86E6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22671" y="452016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9D0A2CE-B9EB-3449-B9B0-58F7FC51BE6C}"/>
              </a:ext>
            </a:extLst>
          </p:cNvPr>
          <p:cNvSpPr txBox="1"/>
          <p:nvPr/>
        </p:nvSpPr>
        <p:spPr>
          <a:xfrm>
            <a:off x="7567300" y="4572997"/>
            <a:ext cx="182742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794DFA4-1F61-A545-A199-1F9B013CCFB1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00321" y="452016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B588EA3-E26D-A647-82A3-3ADA30583DF6}"/>
              </a:ext>
            </a:extLst>
          </p:cNvPr>
          <p:cNvSpPr txBox="1"/>
          <p:nvPr/>
        </p:nvSpPr>
        <p:spPr>
          <a:xfrm>
            <a:off x="6544950" y="4572997"/>
            <a:ext cx="182742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A198CE3-9924-ED4B-BD94-1463E19E91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81146" y="4520162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FEDEB0B-78E5-9141-8C99-2DF5A3B38F5B}"/>
              </a:ext>
            </a:extLst>
          </p:cNvPr>
          <p:cNvSpPr txBox="1"/>
          <p:nvPr/>
        </p:nvSpPr>
        <p:spPr>
          <a:xfrm>
            <a:off x="5525775" y="4572997"/>
            <a:ext cx="1827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CA9058A-137E-F944-B6D7-C1356A12738B}"/>
              </a:ext>
            </a:extLst>
          </p:cNvPr>
          <p:cNvSpPr txBox="1"/>
          <p:nvPr/>
        </p:nvSpPr>
        <p:spPr>
          <a:xfrm>
            <a:off x="620184" y="1945738"/>
            <a:ext cx="3019288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/>
              <a:t>Time to first symptomatic skeletal event</a:t>
            </a:r>
          </a:p>
        </p:txBody>
      </p:sp>
    </p:spTree>
    <p:extLst>
      <p:ext uri="{BB962C8B-B14F-4D97-AF65-F5344CB8AC3E}">
        <p14:creationId xmlns:p14="http://schemas.microsoft.com/office/powerpoint/2010/main" val="191526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 CONSIDERATIONS WHEN SEQUENCING TREATMENTS FOR </a:t>
            </a:r>
            <a:r>
              <a:rPr lang="en-US" cap="none" dirty="0"/>
              <a:t>m</a:t>
            </a:r>
            <a:r>
              <a:rPr lang="en-US" dirty="0"/>
              <a:t>CRPC </a:t>
            </a:r>
            <a:br>
              <a:rPr lang="en-US" dirty="0"/>
            </a:br>
            <a:r>
              <a:rPr lang="en-US" dirty="0"/>
              <a:t>PATIENTS in CLINICAL PRACTICE</a:t>
            </a:r>
            <a:br>
              <a:rPr lang="en-US" dirty="0"/>
            </a:br>
            <a:br>
              <a:rPr lang="en-US" sz="3200" dirty="0"/>
            </a:br>
            <a:r>
              <a:rPr lang="en-US" sz="3200" cap="none" dirty="0"/>
              <a:t>Joanne Chien, MSN, RN, GNP-BC</a:t>
            </a:r>
            <a:br>
              <a:rPr lang="en-US" sz="2200" cap="none" dirty="0"/>
            </a:br>
            <a:r>
              <a:rPr lang="en-US" sz="2200" cap="none" dirty="0"/>
              <a:t>Stanford Health Care, Palo Alto, CA, USA</a:t>
            </a:r>
            <a:br>
              <a:rPr lang="en-US" sz="2200" cap="none" dirty="0"/>
            </a:br>
            <a:br>
              <a:rPr lang="en-US" sz="2200" cap="none" dirty="0"/>
            </a:br>
            <a:r>
              <a:rPr lang="en-US" sz="2400" cap="none" dirty="0"/>
              <a:t>AUGUST 2021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C3EBA-790A-4F2F-A47D-D6B332766783}"/>
              </a:ext>
            </a:extLst>
          </p:cNvPr>
          <p:cNvSpPr txBox="1"/>
          <p:nvPr/>
        </p:nvSpPr>
        <p:spPr>
          <a:xfrm>
            <a:off x="619200" y="6447067"/>
            <a:ext cx="3421001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GB" sz="1200" dirty="0" err="1">
                <a:solidFill>
                  <a:schemeClr val="accent1"/>
                </a:solidFill>
                <a:ea typeface="Aileron" charset="0"/>
                <a:cs typeface="Aileron" charset="0"/>
              </a:rPr>
              <a:t>mCRPC</a:t>
            </a:r>
            <a:r>
              <a:rPr lang="en-GB" sz="1200" dirty="0">
                <a:solidFill>
                  <a:schemeClr val="accent1"/>
                </a:solidFill>
                <a:ea typeface="Aileron" charset="0"/>
                <a:cs typeface="Aileron" charset="0"/>
              </a:rPr>
              <a:t>, metastatic castration-resistant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C2032-2344-4851-AC38-EC9EC17F76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Practical considerations when sequencing </a:t>
            </a:r>
            <a:r>
              <a:rPr lang="en-US" dirty="0" err="1"/>
              <a:t>mCRPC</a:t>
            </a:r>
            <a:r>
              <a:rPr lang="en-US" dirty="0"/>
              <a:t> treatments:</a:t>
            </a:r>
          </a:p>
          <a:p>
            <a:pPr lvl="1"/>
            <a:r>
              <a:rPr lang="en-US" dirty="0"/>
              <a:t>Consider prior therapies and sandwich therapies of different mechanism of actions or consider </a:t>
            </a:r>
            <a:br>
              <a:rPr lang="en-US" dirty="0"/>
            </a:br>
            <a:r>
              <a:rPr lang="en-US" dirty="0"/>
              <a:t>combination therapy</a:t>
            </a:r>
          </a:p>
          <a:p>
            <a:pPr lvl="1"/>
            <a:r>
              <a:rPr lang="en-US" dirty="0"/>
              <a:t>Consider sites of metastases (visceral vs. bone disease)</a:t>
            </a:r>
          </a:p>
          <a:p>
            <a:pPr lvl="1"/>
            <a:r>
              <a:rPr lang="en-US" dirty="0"/>
              <a:t>Is the patient symptomatic vs. asymptomatic? </a:t>
            </a:r>
          </a:p>
          <a:p>
            <a:pPr lvl="1"/>
            <a:r>
              <a:rPr lang="en-US" dirty="0"/>
              <a:t>Presence vs. absence of genomic/germline mutations indicates suitability for </a:t>
            </a:r>
            <a:r>
              <a:rPr lang="en-US" dirty="0" err="1"/>
              <a:t>PARPi</a:t>
            </a:r>
            <a:r>
              <a:rPr lang="en-US" dirty="0"/>
              <a:t>, immunotherapy, </a:t>
            </a:r>
            <a:br>
              <a:rPr lang="en-US" dirty="0"/>
            </a:br>
            <a:r>
              <a:rPr lang="en-US" dirty="0"/>
              <a:t>clinical trials</a:t>
            </a:r>
          </a:p>
          <a:p>
            <a:pPr lvl="1"/>
            <a:r>
              <a:rPr lang="en-US" dirty="0"/>
              <a:t>Patient preferences: oral vs. IV; side effects of therapies; goals of care; quality of life</a:t>
            </a:r>
          </a:p>
          <a:p>
            <a:pPr lvl="1"/>
            <a:r>
              <a:rPr lang="en-US" dirty="0"/>
              <a:t>Supportive care (BHA for </a:t>
            </a:r>
            <a:r>
              <a:rPr lang="en-US" dirty="0" err="1"/>
              <a:t>mCRPC</a:t>
            </a:r>
            <a:r>
              <a:rPr lang="en-US" dirty="0"/>
              <a:t>, managing side effects)</a:t>
            </a:r>
          </a:p>
          <a:p>
            <a:r>
              <a:rPr lang="en-US" dirty="0">
                <a:sym typeface="Wingdings" panose="05000000000000000000" pitchFamily="2" charset="2"/>
              </a:rPr>
              <a:t>Goal is to choose the right therapy at the right time, deliver all effective life-prolonging therapies and balance quality of life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B3DD3-E330-4BDA-8E05-ED8AEBA8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032D9-9C78-DB4A-8FD9-93FF197F7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A5BA7-F11B-7544-A6F5-C8E4D96CF3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425768" cy="365125"/>
          </a:xfrm>
        </p:spPr>
        <p:txBody>
          <a:bodyPr/>
          <a:lstStyle/>
          <a:p>
            <a:r>
              <a:rPr lang="en-GB" dirty="0"/>
              <a:t>BHA, bone health agents; IV, intravenous; </a:t>
            </a:r>
            <a:r>
              <a:rPr lang="en-GB" dirty="0" err="1"/>
              <a:t>mCRPC</a:t>
            </a:r>
            <a:r>
              <a:rPr lang="en-GB" dirty="0"/>
              <a:t>, metastatic castration-resistant prostate cancer; </a:t>
            </a:r>
            <a:r>
              <a:rPr lang="en-GB" dirty="0" err="1"/>
              <a:t>PARPi</a:t>
            </a:r>
            <a:r>
              <a:rPr lang="en-GB" dirty="0"/>
              <a:t>, Poly (ADP-ribose) polymerase inhibitors</a:t>
            </a:r>
          </a:p>
        </p:txBody>
      </p:sp>
    </p:spTree>
    <p:extLst>
      <p:ext uri="{BB962C8B-B14F-4D97-AF65-F5344CB8AC3E}">
        <p14:creationId xmlns:p14="http://schemas.microsoft.com/office/powerpoint/2010/main" val="328976081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0594" y="5336166"/>
            <a:ext cx="18129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/>
              </a:rPr>
              <a:t>@gunursesconnect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3194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  <a:hlinkClick r:id="rId4"/>
              </a:rPr>
              <a:t>GUNURSES</a:t>
            </a: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4"/>
              </a:rPr>
              <a:t>COR2ED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b="1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0704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cs typeface="PT Sans Narrow"/>
              </a:rPr>
              <a:t>Email</a:t>
            </a:r>
            <a:br>
              <a:rPr lang="en-US" sz="1600" dirty="0">
                <a:solidFill>
                  <a:schemeClr val="tx2"/>
                </a:solidFill>
                <a:cs typeface="PT Sans Narrow"/>
              </a:rPr>
            </a:br>
            <a:r>
              <a:rPr lang="en-GB" sz="1600" b="1" dirty="0">
                <a:hlinkClick r:id="rId5"/>
              </a:rPr>
              <a:t>sam.brightwell</a:t>
            </a:r>
            <a:br>
              <a:rPr lang="en-GB" sz="1600" b="1" dirty="0">
                <a:hlinkClick r:id="rId5"/>
              </a:rPr>
            </a:br>
            <a:r>
              <a:rPr lang="en-GB" sz="1600" b="1" dirty="0">
                <a:hlinkClick r:id="rId5"/>
              </a:rPr>
              <a:t>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1426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PT Sans Narrow"/>
                <a:hlinkClick r:id="rId6"/>
              </a:rPr>
              <a:t>GUNURSES CONNECT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GU NURSES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GB" sz="3600" u="sng" cap="none" dirty="0">
                <a:hlinkClick r:id="rId7"/>
              </a:rPr>
              <a:t>https://gunursesconnect.info/</a:t>
            </a:r>
            <a:endParaRPr lang="en-US" sz="3600" u="sng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A3513-1FCF-4B44-AAF0-2ECFC0760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512" y="3933422"/>
            <a:ext cx="1259267" cy="1259267"/>
          </a:xfrm>
          <a:prstGeom prst="rect">
            <a:avLst/>
          </a:prstGeom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D80E573-9BF7-4053-9C1F-CAEC7DDBB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666" y="3933056"/>
            <a:ext cx="1237894" cy="1260000"/>
          </a:xfrm>
          <a:prstGeom prst="rect">
            <a:avLst/>
          </a:prstGeom>
        </p:spPr>
      </p:pic>
      <p:pic>
        <p:nvPicPr>
          <p:cNvPr id="14" name="Picture 13">
            <a:hlinkClick r:id="rId11"/>
            <a:extLst>
              <a:ext uri="{FF2B5EF4-FFF2-40B4-BE49-F238E27FC236}">
                <a16:creationId xmlns:a16="http://schemas.microsoft.com/office/drawing/2014/main" id="{0BFB8670-DDEF-432A-912A-52486C1596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1433" y="3933422"/>
            <a:ext cx="1259267" cy="1259267"/>
          </a:xfrm>
          <a:prstGeom prst="rect">
            <a:avLst/>
          </a:prstGeom>
        </p:spPr>
      </p:pic>
      <p:pic>
        <p:nvPicPr>
          <p:cNvPr id="21" name="Picture 20">
            <a:hlinkClick r:id="rId13"/>
            <a:extLst>
              <a:ext uri="{FF2B5EF4-FFF2-40B4-BE49-F238E27FC236}">
                <a16:creationId xmlns:a16="http://schemas.microsoft.com/office/drawing/2014/main" id="{72D9A25E-A647-4968-A3CC-028D206DB5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3746" y="3933422"/>
            <a:ext cx="1259267" cy="12592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Please note: </a:t>
            </a:r>
            <a:r>
              <a:rPr lang="en-US" dirty="0"/>
              <a:t>The views expressed within this presentation are the personal opinions of the author. </a:t>
            </a:r>
            <a:br>
              <a:rPr lang="en-US" dirty="0"/>
            </a:br>
            <a:r>
              <a:rPr lang="en-US" dirty="0"/>
              <a:t>They do not necessarily represent the views of the author’s academic institution or the rest of the </a:t>
            </a:r>
            <a:br>
              <a:rPr lang="en-US" dirty="0"/>
            </a:br>
            <a:r>
              <a:rPr lang="en-US" dirty="0"/>
              <a:t>GU NURSES CONNECT group.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This content is supported by an Independent Educational Grant from Bayer.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Joanne </a:t>
            </a:r>
            <a:r>
              <a:rPr lang="en-US" b="1" dirty="0" err="1">
                <a:solidFill>
                  <a:schemeClr val="accent1"/>
                </a:solidFill>
              </a:rPr>
              <a:t>Chien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does not have any relevant financial relationships to disclose.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Disclaimer and disclosure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1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392E-5080-40CC-BB8F-269DBF9D3C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Treatment options for metastatic castration-resistant prostate cancer (</a:t>
            </a:r>
            <a:r>
              <a:rPr lang="en-US" altLang="en-US" dirty="0" err="1"/>
              <a:t>mCRPC</a:t>
            </a:r>
            <a:r>
              <a:rPr lang="en-US" altLang="en-US" dirty="0"/>
              <a:t>) have increased dramatically over recent years</a:t>
            </a:r>
          </a:p>
          <a:p>
            <a:r>
              <a:rPr lang="en-US" altLang="en-US" dirty="0"/>
              <a:t>Prior treatments during metastatic castration-sensitive prostate cancer (</a:t>
            </a:r>
            <a:r>
              <a:rPr lang="en-US" altLang="en-US" dirty="0" err="1"/>
              <a:t>mCSPC</a:t>
            </a:r>
            <a:r>
              <a:rPr lang="en-US" altLang="en-US" dirty="0"/>
              <a:t>) and non-metastatic castration-resistant prostate cancer (</a:t>
            </a:r>
            <a:r>
              <a:rPr lang="en-US" altLang="en-US" dirty="0" err="1"/>
              <a:t>nmCRPC</a:t>
            </a:r>
            <a:r>
              <a:rPr lang="en-US" altLang="en-US" dirty="0"/>
              <a:t>) impact future treatment decisions</a:t>
            </a:r>
          </a:p>
          <a:p>
            <a:pPr lvl="1"/>
            <a:r>
              <a:rPr lang="en-GB" dirty="0" err="1"/>
              <a:t>mCRPC</a:t>
            </a:r>
            <a:r>
              <a:rPr lang="en-GB" dirty="0"/>
              <a:t> patients may have already received treatment with an androgen-receptor pathway inhibitor (ARPI)</a:t>
            </a:r>
          </a:p>
          <a:p>
            <a:r>
              <a:rPr lang="en-US" dirty="0"/>
              <a:t>Sequencing is evolving: numerous studies ongoing to develop new therapies, </a:t>
            </a:r>
            <a:r>
              <a:rPr lang="en-US" dirty="0" err="1"/>
              <a:t>optimise</a:t>
            </a:r>
            <a:r>
              <a:rPr lang="en-US" dirty="0"/>
              <a:t> sequencing and/or combination therapies</a:t>
            </a:r>
          </a:p>
          <a:p>
            <a:r>
              <a:rPr lang="en-GB" dirty="0"/>
              <a:t>Cross-resistance can </a:t>
            </a:r>
            <a:r>
              <a:rPr lang="en-GB" dirty="0">
                <a:solidFill>
                  <a:schemeClr val="tx2"/>
                </a:solidFill>
              </a:rPr>
              <a:t>occur with ARPIs </a:t>
            </a:r>
            <a:r>
              <a:rPr lang="en-GB" dirty="0"/>
              <a:t>so it is preferable to select subsequent therapies with a different mechanism of action</a:t>
            </a:r>
          </a:p>
          <a:p>
            <a:r>
              <a:rPr lang="en-US" dirty="0"/>
              <a:t>Real-world findings provide valuable information, including </a:t>
            </a:r>
            <a:r>
              <a:rPr lang="en-US" dirty="0">
                <a:solidFill>
                  <a:schemeClr val="tx2"/>
                </a:solidFill>
              </a:rPr>
              <a:t>data in </a:t>
            </a:r>
            <a:r>
              <a:rPr lang="en-US" dirty="0"/>
              <a:t>patients with comorbidities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D9EAA7-79B9-4DEF-9356-61EA2FB3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EA522-EE58-45CF-95AF-3950683AB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3B9E45-ADA6-4E6B-BCE5-72F0121E2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1487"/>
            <a:ext cx="10650328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ARPI, androgen receptor pathway inhibitor; </a:t>
            </a:r>
            <a:r>
              <a:rPr lang="en-US" dirty="0" err="1"/>
              <a:t>mCRPC</a:t>
            </a:r>
            <a:r>
              <a:rPr lang="en-US" dirty="0"/>
              <a:t>, metastatic castration-resistant prostate cancer; </a:t>
            </a:r>
            <a:r>
              <a:rPr lang="en-US" dirty="0" err="1"/>
              <a:t>mCSPC</a:t>
            </a:r>
            <a:r>
              <a:rPr lang="en-US" dirty="0"/>
              <a:t>, metastatic castration-sensitive prostate cancer; </a:t>
            </a:r>
            <a:r>
              <a:rPr lang="en-US" altLang="en-US" dirty="0" err="1"/>
              <a:t>nmCRPC</a:t>
            </a:r>
            <a:r>
              <a:rPr lang="en-US" altLang="en-US" dirty="0"/>
              <a:t>, non-metastatic </a:t>
            </a:r>
            <a:r>
              <a:rPr lang="en-US" dirty="0"/>
              <a:t>castration-resistant prostate cancer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1. </a:t>
            </a:r>
            <a:r>
              <a:rPr lang="en-US" dirty="0" err="1"/>
              <a:t>Lowrance</a:t>
            </a:r>
            <a:r>
              <a:rPr lang="en-US" dirty="0"/>
              <a:t> W, et al. </a:t>
            </a:r>
            <a:r>
              <a:rPr lang="en-GB" dirty="0"/>
              <a:t>Advanced Prostate Cancer: AUA/ASTRO/SUO guideline. Available from </a:t>
            </a: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https://www.auanet.org/guidelines/advanced-prostate-cancer</a:t>
            </a:r>
            <a:r>
              <a:rPr lang="en-GB" dirty="0"/>
              <a:t>. Accessed Jul 30, 2021; 2. </a:t>
            </a:r>
            <a:r>
              <a:rPr lang="en-US" dirty="0">
                <a:solidFill>
                  <a:schemeClr val="tx2"/>
                </a:solidFill>
              </a:rPr>
              <a:t>NCCN Clinical Practice Guidelines in Oncology – Prostate Cancer, version 2.2021. A</a:t>
            </a:r>
            <a:r>
              <a:rPr lang="en-GB" dirty="0" err="1"/>
              <a:t>ccessed</a:t>
            </a:r>
            <a:r>
              <a:rPr lang="en-GB" dirty="0"/>
              <a:t> Jul 30,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36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0470842-09CE-F04B-8374-30EF473B8EED}"/>
              </a:ext>
            </a:extLst>
          </p:cNvPr>
          <p:cNvSpPr/>
          <p:nvPr/>
        </p:nvSpPr>
        <p:spPr>
          <a:xfrm>
            <a:off x="623889" y="3685033"/>
            <a:ext cx="10944224" cy="2322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9E9C774-8188-0F41-A883-B00314BD3834}"/>
              </a:ext>
            </a:extLst>
          </p:cNvPr>
          <p:cNvSpPr/>
          <p:nvPr/>
        </p:nvSpPr>
        <p:spPr>
          <a:xfrm>
            <a:off x="623889" y="1197865"/>
            <a:ext cx="10944224" cy="232257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4299F62-AEEC-5F40-86A6-F349BF3D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APPROVED TREATMENTS FOR </a:t>
            </a:r>
            <a:r>
              <a:rPr lang="en-GB" cap="none" dirty="0" err="1"/>
              <a:t>m</a:t>
            </a:r>
            <a:r>
              <a:rPr lang="en-GB" dirty="0" err="1"/>
              <a:t>CSPC</a:t>
            </a:r>
            <a:r>
              <a:rPr lang="en-GB" dirty="0"/>
              <a:t> and </a:t>
            </a:r>
            <a:r>
              <a:rPr lang="en-GB" cap="none" dirty="0" err="1"/>
              <a:t>nm</a:t>
            </a:r>
            <a:r>
              <a:rPr lang="en-GB" dirty="0" err="1"/>
              <a:t>CRPC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8A120A3-1AD1-E949-8D5F-73038C07C29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30168"/>
            <a:ext cx="1048063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*Level-1 evidence, no SNDA filed</a:t>
            </a:r>
          </a:p>
          <a:p>
            <a:pPr>
              <a:spcBef>
                <a:spcPts val="0"/>
              </a:spcBef>
            </a:pPr>
            <a:r>
              <a:rPr lang="en-GB" dirty="0"/>
              <a:t>FDA, Food &amp; Drug Administration; </a:t>
            </a:r>
            <a:r>
              <a:rPr lang="en-GB" dirty="0" err="1"/>
              <a:t>mCSPC</a:t>
            </a:r>
            <a:r>
              <a:rPr lang="en-GB" dirty="0"/>
              <a:t>, metastatic castration-sensitive prostate cancer; </a:t>
            </a:r>
            <a:r>
              <a:rPr lang="en-US" altLang="en-US" dirty="0" err="1"/>
              <a:t>nmCRPC</a:t>
            </a:r>
            <a:r>
              <a:rPr lang="en-US" altLang="en-US" dirty="0"/>
              <a:t>, non-metastatic </a:t>
            </a:r>
            <a:r>
              <a:rPr lang="en-US" dirty="0"/>
              <a:t>castration-resistant prostate cancer; </a:t>
            </a:r>
            <a:r>
              <a:rPr lang="en-GB" dirty="0"/>
              <a:t>SNDA, supplementary new drug application</a:t>
            </a:r>
          </a:p>
          <a:p>
            <a:pPr>
              <a:spcBef>
                <a:spcPts val="0"/>
              </a:spcBef>
            </a:pPr>
            <a:r>
              <a:rPr lang="en-GB" dirty="0"/>
              <a:t>www.fda.gov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7C28ADB-876F-D74C-AAF3-3D87761AF8F6}"/>
              </a:ext>
            </a:extLst>
          </p:cNvPr>
          <p:cNvSpPr/>
          <p:nvPr/>
        </p:nvSpPr>
        <p:spPr>
          <a:xfrm>
            <a:off x="4200801" y="1361277"/>
            <a:ext cx="1505055" cy="366939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FFFFFF"/>
                </a:solidFill>
                <a:cs typeface="PT Sans Narrow"/>
              </a:rPr>
              <a:t>Abiraterone</a:t>
            </a:r>
            <a:endParaRPr lang="en-US" sz="14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6C3BE9-5C57-FD43-A817-7D302E76AC72}"/>
              </a:ext>
            </a:extLst>
          </p:cNvPr>
          <p:cNvSpPr txBox="1"/>
          <p:nvPr/>
        </p:nvSpPr>
        <p:spPr>
          <a:xfrm>
            <a:off x="4618814" y="1737360"/>
            <a:ext cx="669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Feb 2018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F08D7C4C-1899-A749-8D88-083378ECEAC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845328" y="2044867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0845DD1-B91F-A943-A54B-041F18863A16}"/>
              </a:ext>
            </a:extLst>
          </p:cNvPr>
          <p:cNvSpPr/>
          <p:nvPr/>
        </p:nvSpPr>
        <p:spPr>
          <a:xfrm>
            <a:off x="6724545" y="1361277"/>
            <a:ext cx="1505055" cy="366939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FFFFFF"/>
                </a:solidFill>
                <a:cs typeface="PT Sans Narrow"/>
              </a:rPr>
              <a:t>Enzalutamide</a:t>
            </a:r>
            <a:endParaRPr lang="en-US" sz="14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656A18-92EA-1B4D-A36B-0FEBDBB5F586}"/>
              </a:ext>
            </a:extLst>
          </p:cNvPr>
          <p:cNvSpPr txBox="1"/>
          <p:nvPr/>
        </p:nvSpPr>
        <p:spPr>
          <a:xfrm>
            <a:off x="7136434" y="1737360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Dec 2019</a:t>
            </a: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53294F43-A979-DE46-92C2-C5B0F707AAF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369072" y="2044867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B352EF73-C25F-5346-8743-05561BF55F8B}"/>
              </a:ext>
            </a:extLst>
          </p:cNvPr>
          <p:cNvSpPr/>
          <p:nvPr/>
        </p:nvSpPr>
        <p:spPr>
          <a:xfrm>
            <a:off x="1472184" y="1954610"/>
            <a:ext cx="9405313" cy="825166"/>
          </a:xfrm>
          <a:prstGeom prst="rightArrow">
            <a:avLst>
              <a:gd name="adj1" fmla="val 50000"/>
              <a:gd name="adj2" fmla="val 10390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26F57C-0E3C-5148-AC33-F04961A67C49}"/>
              </a:ext>
            </a:extLst>
          </p:cNvPr>
          <p:cNvSpPr txBox="1"/>
          <p:nvPr/>
        </p:nvSpPr>
        <p:spPr>
          <a:xfrm>
            <a:off x="4628936" y="2185416"/>
            <a:ext cx="309180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FDA approvals in </a:t>
            </a:r>
            <a:r>
              <a:rPr lang="en-US" sz="2400" b="1" dirty="0" err="1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mCSPC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7C49120-B613-FE44-A787-7D409A9B207D}"/>
              </a:ext>
            </a:extLst>
          </p:cNvPr>
          <p:cNvSpPr/>
          <p:nvPr/>
        </p:nvSpPr>
        <p:spPr>
          <a:xfrm>
            <a:off x="2408577" y="3016341"/>
            <a:ext cx="1505055" cy="366939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FFFFFF"/>
                </a:solidFill>
                <a:cs typeface="PT Sans Narrow"/>
              </a:rPr>
              <a:t>Docetaxel*</a:t>
            </a:r>
            <a:endParaRPr lang="en-US" sz="14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E48256-B207-7C42-BE21-0502090ACE82}"/>
              </a:ext>
            </a:extLst>
          </p:cNvPr>
          <p:cNvSpPr txBox="1"/>
          <p:nvPr/>
        </p:nvSpPr>
        <p:spPr>
          <a:xfrm>
            <a:off x="2761157" y="2807208"/>
            <a:ext cx="79989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2015/2016</a:t>
            </a:r>
          </a:p>
        </p:txBody>
      </p:sp>
      <p:sp>
        <p:nvSpPr>
          <p:cNvPr id="34" name="Line 5">
            <a:extLst>
              <a:ext uri="{FF2B5EF4-FFF2-40B4-BE49-F238E27FC236}">
                <a16:creationId xmlns:a16="http://schemas.microsoft.com/office/drawing/2014/main" id="{7EA20E85-A943-D64E-A12B-621DC9E73735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053104" y="2694091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BB95510-A86C-614D-BE1B-147DC2D41549}"/>
              </a:ext>
            </a:extLst>
          </p:cNvPr>
          <p:cNvSpPr/>
          <p:nvPr/>
        </p:nvSpPr>
        <p:spPr>
          <a:xfrm>
            <a:off x="6221625" y="3016341"/>
            <a:ext cx="1505055" cy="366939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 err="1">
                <a:solidFill>
                  <a:srgbClr val="FFFFFF"/>
                </a:solidFill>
                <a:cs typeface="PT Sans Narrow"/>
              </a:rPr>
              <a:t>Apalutamide</a:t>
            </a:r>
            <a:endParaRPr lang="en-US" sz="14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A25834-0F6B-9F41-8CD1-A40CF4158BB7}"/>
              </a:ext>
            </a:extLst>
          </p:cNvPr>
          <p:cNvSpPr txBox="1"/>
          <p:nvPr/>
        </p:nvSpPr>
        <p:spPr>
          <a:xfrm>
            <a:off x="6608253" y="2807208"/>
            <a:ext cx="7318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Sept 2019</a:t>
            </a:r>
          </a:p>
        </p:txBody>
      </p:sp>
      <p:sp>
        <p:nvSpPr>
          <p:cNvPr id="37" name="Line 5">
            <a:extLst>
              <a:ext uri="{FF2B5EF4-FFF2-40B4-BE49-F238E27FC236}">
                <a16:creationId xmlns:a16="http://schemas.microsoft.com/office/drawing/2014/main" id="{B7AA8178-4DE6-8544-A56A-A936F393D116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6866152" y="2694091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ED7485F-EB98-084F-A8CC-A28FCD126C73}"/>
              </a:ext>
            </a:extLst>
          </p:cNvPr>
          <p:cNvSpPr/>
          <p:nvPr/>
        </p:nvSpPr>
        <p:spPr>
          <a:xfrm>
            <a:off x="3926481" y="3848445"/>
            <a:ext cx="1505055" cy="366939"/>
          </a:xfrm>
          <a:prstGeom prst="roundRect">
            <a:avLst>
              <a:gd name="adj" fmla="val 17218"/>
            </a:avLst>
          </a:prstGeom>
          <a:solidFill>
            <a:schemeClr val="tx2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FFFFFF"/>
                </a:solidFill>
                <a:cs typeface="PT Sans Narrow"/>
              </a:rPr>
              <a:t>Enzalutamide</a:t>
            </a:r>
            <a:endParaRPr lang="en-US" sz="14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E8686D-E7AF-AA43-8C02-1D3AD85D51E1}"/>
              </a:ext>
            </a:extLst>
          </p:cNvPr>
          <p:cNvSpPr txBox="1"/>
          <p:nvPr/>
        </p:nvSpPr>
        <p:spPr>
          <a:xfrm>
            <a:off x="4338371" y="4224528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July 2018</a:t>
            </a:r>
          </a:p>
        </p:txBody>
      </p:sp>
      <p:sp>
        <p:nvSpPr>
          <p:cNvPr id="42" name="Line 5">
            <a:extLst>
              <a:ext uri="{FF2B5EF4-FFF2-40B4-BE49-F238E27FC236}">
                <a16:creationId xmlns:a16="http://schemas.microsoft.com/office/drawing/2014/main" id="{82640962-8F3E-6F40-AD4F-7DD36F8866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71008" y="4532035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F420007E-45E1-3F44-8618-AC8A9794C708}"/>
              </a:ext>
            </a:extLst>
          </p:cNvPr>
          <p:cNvSpPr/>
          <p:nvPr/>
        </p:nvSpPr>
        <p:spPr>
          <a:xfrm>
            <a:off x="1472184" y="4441778"/>
            <a:ext cx="9405313" cy="825166"/>
          </a:xfrm>
          <a:prstGeom prst="rightArrow">
            <a:avLst>
              <a:gd name="adj1" fmla="val 50000"/>
              <a:gd name="adj2" fmla="val 10390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C43049-1E9C-5047-B3B8-E4F71518C636}"/>
              </a:ext>
            </a:extLst>
          </p:cNvPr>
          <p:cNvSpPr txBox="1"/>
          <p:nvPr/>
        </p:nvSpPr>
        <p:spPr>
          <a:xfrm>
            <a:off x="4546381" y="4672584"/>
            <a:ext cx="32569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FDA approvals in </a:t>
            </a:r>
            <a:r>
              <a:rPr lang="en-US" sz="2400" b="1" dirty="0" err="1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nmCRPC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2A366CE-DC01-1B46-8486-6524E97B0568}"/>
              </a:ext>
            </a:extLst>
          </p:cNvPr>
          <p:cNvSpPr/>
          <p:nvPr/>
        </p:nvSpPr>
        <p:spPr>
          <a:xfrm>
            <a:off x="3249825" y="5503509"/>
            <a:ext cx="1505055" cy="366939"/>
          </a:xfrm>
          <a:prstGeom prst="roundRect">
            <a:avLst>
              <a:gd name="adj" fmla="val 17218"/>
            </a:avLst>
          </a:prstGeom>
          <a:solidFill>
            <a:schemeClr val="tx2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 err="1">
                <a:solidFill>
                  <a:srgbClr val="FFFFFF"/>
                </a:solidFill>
                <a:cs typeface="PT Sans Narrow"/>
              </a:rPr>
              <a:t>Apalutamide</a:t>
            </a:r>
            <a:endParaRPr lang="en-US" sz="14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08DF3E-EE4D-0043-8620-7EB099D5370B}"/>
              </a:ext>
            </a:extLst>
          </p:cNvPr>
          <p:cNvSpPr txBox="1"/>
          <p:nvPr/>
        </p:nvSpPr>
        <p:spPr>
          <a:xfrm>
            <a:off x="3667842" y="5294376"/>
            <a:ext cx="6690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Feb 2018</a:t>
            </a:r>
          </a:p>
        </p:txBody>
      </p:sp>
      <p:sp>
        <p:nvSpPr>
          <p:cNvPr id="50" name="Line 5">
            <a:extLst>
              <a:ext uri="{FF2B5EF4-FFF2-40B4-BE49-F238E27FC236}">
                <a16:creationId xmlns:a16="http://schemas.microsoft.com/office/drawing/2014/main" id="{BA4A9D79-E7F2-6947-8A0B-D8763738D9D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894352" y="5181259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493AC3C-87D6-6740-90F6-D2A984F6ABE7}"/>
              </a:ext>
            </a:extLst>
          </p:cNvPr>
          <p:cNvSpPr/>
          <p:nvPr/>
        </p:nvSpPr>
        <p:spPr>
          <a:xfrm>
            <a:off x="5846721" y="5503509"/>
            <a:ext cx="1505055" cy="366939"/>
          </a:xfrm>
          <a:prstGeom prst="roundRect">
            <a:avLst>
              <a:gd name="adj" fmla="val 17218"/>
            </a:avLst>
          </a:prstGeom>
          <a:solidFill>
            <a:schemeClr val="tx2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 err="1">
                <a:solidFill>
                  <a:srgbClr val="FFFFFF"/>
                </a:solidFill>
                <a:cs typeface="PT Sans Narrow"/>
              </a:rPr>
              <a:t>Darolutamide</a:t>
            </a:r>
            <a:endParaRPr lang="en-US" sz="14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0CA5AD-7455-6E4A-87E7-314FACF96748}"/>
              </a:ext>
            </a:extLst>
          </p:cNvPr>
          <p:cNvSpPr txBox="1"/>
          <p:nvPr/>
        </p:nvSpPr>
        <p:spPr>
          <a:xfrm>
            <a:off x="6258613" y="5294376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July 2019</a:t>
            </a:r>
          </a:p>
        </p:txBody>
      </p:sp>
      <p:sp>
        <p:nvSpPr>
          <p:cNvPr id="53" name="Line 5">
            <a:extLst>
              <a:ext uri="{FF2B5EF4-FFF2-40B4-BE49-F238E27FC236}">
                <a16:creationId xmlns:a16="http://schemas.microsoft.com/office/drawing/2014/main" id="{E91BB839-BAAC-C848-B8E4-5ED00238229C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6491248" y="5181259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86B06DB1-8B66-C841-A55B-9FE10FB40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0858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5A667E3-D285-6849-91A1-7B859FB9F4B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Treatment choice for </a:t>
            </a:r>
            <a:r>
              <a:rPr lang="en-GB" dirty="0" err="1"/>
              <a:t>mCRPC</a:t>
            </a:r>
            <a:r>
              <a:rPr lang="en-GB" dirty="0"/>
              <a:t> is dependent on prior treatments received during </a:t>
            </a:r>
            <a:r>
              <a:rPr lang="en-GB" dirty="0" err="1"/>
              <a:t>mCSPC</a:t>
            </a:r>
            <a:r>
              <a:rPr lang="en-GB" dirty="0"/>
              <a:t> (</a:t>
            </a:r>
            <a:r>
              <a:rPr lang="en-GB" dirty="0" err="1"/>
              <a:t>doce</a:t>
            </a:r>
            <a:r>
              <a:rPr lang="en-GB" dirty="0"/>
              <a:t>, </a:t>
            </a:r>
            <a:r>
              <a:rPr lang="en-GB" dirty="0" err="1"/>
              <a:t>abi</a:t>
            </a:r>
            <a:r>
              <a:rPr lang="en-GB" dirty="0"/>
              <a:t>, </a:t>
            </a:r>
            <a:r>
              <a:rPr lang="en-GB" dirty="0" err="1"/>
              <a:t>enza</a:t>
            </a:r>
            <a:r>
              <a:rPr lang="en-GB" dirty="0"/>
              <a:t>, </a:t>
            </a:r>
            <a:r>
              <a:rPr lang="en-GB" dirty="0" err="1"/>
              <a:t>apa</a:t>
            </a:r>
            <a:r>
              <a:rPr lang="en-GB" dirty="0"/>
              <a:t>) or nmCRPC (</a:t>
            </a:r>
            <a:r>
              <a:rPr lang="en-GB" dirty="0" err="1"/>
              <a:t>apa</a:t>
            </a:r>
            <a:r>
              <a:rPr lang="en-GB" dirty="0"/>
              <a:t>, </a:t>
            </a:r>
            <a:r>
              <a:rPr lang="en-GB" dirty="0" err="1"/>
              <a:t>enza</a:t>
            </a:r>
            <a:r>
              <a:rPr lang="en-GB" dirty="0"/>
              <a:t>, </a:t>
            </a:r>
            <a:r>
              <a:rPr lang="en-GB" dirty="0" err="1"/>
              <a:t>daro</a:t>
            </a:r>
            <a:r>
              <a:rPr lang="en-GB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00D62-66D8-A543-9FFD-B0F6286D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APPROVED TREATMENTS FOR </a:t>
            </a:r>
            <a:r>
              <a:rPr lang="en-GB" cap="none" dirty="0" err="1"/>
              <a:t>m</a:t>
            </a:r>
            <a:r>
              <a:rPr lang="en-GB" dirty="0" err="1"/>
              <a:t>CRPC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33E65B-5493-0B40-8818-0E0AEBF43D0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0631"/>
            <a:ext cx="1063608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*Progressed following androgen-axis targeted treatment and </a:t>
            </a:r>
            <a:r>
              <a:rPr lang="en-GB" dirty="0" err="1"/>
              <a:t>taxane</a:t>
            </a:r>
            <a:r>
              <a:rPr lang="en-GB" dirty="0"/>
              <a:t>-based chemotherapy; **Progressed following treatment with enzalutamide or abiraterone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abi</a:t>
            </a:r>
            <a:r>
              <a:rPr lang="en-GB" dirty="0">
                <a:solidFill>
                  <a:schemeClr val="tx2"/>
                </a:solidFill>
              </a:rPr>
              <a:t>, abiraterone; </a:t>
            </a:r>
            <a:r>
              <a:rPr lang="en-GB" dirty="0" err="1">
                <a:solidFill>
                  <a:schemeClr val="tx2"/>
                </a:solidFill>
              </a:rPr>
              <a:t>apa</a:t>
            </a:r>
            <a:r>
              <a:rPr lang="en-GB" dirty="0">
                <a:solidFill>
                  <a:schemeClr val="tx2"/>
                </a:solidFill>
              </a:rPr>
              <a:t>, apalutamide; BRCA, </a:t>
            </a:r>
            <a:r>
              <a:rPr lang="en-GB" altLang="en-US" dirty="0">
                <a:solidFill>
                  <a:schemeClr val="tx2"/>
                </a:solidFill>
              </a:rPr>
              <a:t>breast cancer; </a:t>
            </a:r>
            <a:r>
              <a:rPr lang="en-GB" dirty="0" err="1">
                <a:solidFill>
                  <a:schemeClr val="tx2"/>
                </a:solidFill>
              </a:rPr>
              <a:t>daro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darolutamide</a:t>
            </a:r>
            <a:r>
              <a:rPr lang="en-GB" dirty="0">
                <a:solidFill>
                  <a:schemeClr val="tx2"/>
                </a:solidFill>
              </a:rPr>
              <a:t>; </a:t>
            </a:r>
            <a:r>
              <a:rPr lang="en-GB" dirty="0" err="1">
                <a:solidFill>
                  <a:schemeClr val="tx2"/>
                </a:solidFill>
              </a:rPr>
              <a:t>dMMR</a:t>
            </a:r>
            <a:r>
              <a:rPr lang="en-GB" dirty="0">
                <a:solidFill>
                  <a:schemeClr val="tx2"/>
                </a:solidFill>
              </a:rPr>
              <a:t>, deficient DNA mismatch repair; </a:t>
            </a:r>
            <a:r>
              <a:rPr lang="en-GB" dirty="0" err="1">
                <a:solidFill>
                  <a:schemeClr val="tx2"/>
                </a:solidFill>
              </a:rPr>
              <a:t>doce</a:t>
            </a:r>
            <a:r>
              <a:rPr lang="en-GB" dirty="0">
                <a:solidFill>
                  <a:schemeClr val="tx2"/>
                </a:solidFill>
              </a:rPr>
              <a:t>, docetaxel; </a:t>
            </a:r>
            <a:r>
              <a:rPr lang="en-GB" dirty="0" err="1">
                <a:solidFill>
                  <a:schemeClr val="tx2"/>
                </a:solidFill>
              </a:rPr>
              <a:t>enza</a:t>
            </a:r>
            <a:r>
              <a:rPr lang="en-GB" dirty="0">
                <a:solidFill>
                  <a:schemeClr val="tx2"/>
                </a:solidFill>
              </a:rPr>
              <a:t>, enzalutamide; FDA, Food &amp; Drug Administration; HRR, homologous recombination repair; </a:t>
            </a:r>
            <a:r>
              <a:rPr lang="en-GB" dirty="0" err="1">
                <a:solidFill>
                  <a:schemeClr val="tx2"/>
                </a:solidFill>
              </a:rPr>
              <a:t>mCRPC</a:t>
            </a:r>
            <a:r>
              <a:rPr lang="en-GB" dirty="0">
                <a:solidFill>
                  <a:schemeClr val="tx2"/>
                </a:solidFill>
              </a:rPr>
              <a:t>, metastatic castration-resistant prostate cancer; </a:t>
            </a:r>
            <a:r>
              <a:rPr lang="en-GB" dirty="0" err="1">
                <a:solidFill>
                  <a:schemeClr val="tx2"/>
                </a:solidFill>
              </a:rPr>
              <a:t>mCSPC</a:t>
            </a:r>
            <a:r>
              <a:rPr lang="en-GB" dirty="0">
                <a:solidFill>
                  <a:schemeClr val="tx2"/>
                </a:solidFill>
              </a:rPr>
              <a:t>, metastatic castration-sensitive prostate cancer; MSI-H, microsatellite instability-high. </a:t>
            </a:r>
            <a:r>
              <a:rPr lang="en-GB" dirty="0"/>
              <a:t>www.fda.gov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B5FF52-8F7C-DC4F-9795-30BFD5C0DC36}"/>
              </a:ext>
            </a:extLst>
          </p:cNvPr>
          <p:cNvSpPr/>
          <p:nvPr/>
        </p:nvSpPr>
        <p:spPr>
          <a:xfrm>
            <a:off x="623889" y="2295144"/>
            <a:ext cx="10944224" cy="342899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CE25AD8B-533E-7443-A11F-6603DC39F52F}"/>
              </a:ext>
            </a:extLst>
          </p:cNvPr>
          <p:cNvSpPr/>
          <p:nvPr/>
        </p:nvSpPr>
        <p:spPr>
          <a:xfrm>
            <a:off x="1366162" y="3938858"/>
            <a:ext cx="9377259" cy="825166"/>
          </a:xfrm>
          <a:prstGeom prst="rightArrow">
            <a:avLst>
              <a:gd name="adj1" fmla="val 50000"/>
              <a:gd name="adj2" fmla="val 10390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13440-5F1B-F040-82F4-D12BFF54D23D}"/>
              </a:ext>
            </a:extLst>
          </p:cNvPr>
          <p:cNvSpPr txBox="1"/>
          <p:nvPr/>
        </p:nvSpPr>
        <p:spPr>
          <a:xfrm>
            <a:off x="4761614" y="4169664"/>
            <a:ext cx="31190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FDA approvals in </a:t>
            </a:r>
            <a:r>
              <a:rPr lang="en-US" sz="2400" b="1" dirty="0" err="1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mCRPC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B048C5-4F48-054F-BD81-5BAC0FF312A4}"/>
              </a:ext>
            </a:extLst>
          </p:cNvPr>
          <p:cNvSpPr/>
          <p:nvPr/>
        </p:nvSpPr>
        <p:spPr>
          <a:xfrm>
            <a:off x="1366161" y="5000589"/>
            <a:ext cx="936000" cy="366939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FFFFFF"/>
                </a:solidFill>
                <a:cs typeface="PT Sans Narrow"/>
              </a:rPr>
              <a:t>Docetaxel</a:t>
            </a:r>
            <a:endParaRPr lang="en-US" sz="12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ED33C5-EC0B-4249-8801-9FB8BDD7B87C}"/>
              </a:ext>
            </a:extLst>
          </p:cNvPr>
          <p:cNvSpPr txBox="1"/>
          <p:nvPr/>
        </p:nvSpPr>
        <p:spPr>
          <a:xfrm>
            <a:off x="1651419" y="4791456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2004</a:t>
            </a:r>
          </a:p>
        </p:txBody>
      </p:sp>
      <p:sp>
        <p:nvSpPr>
          <p:cNvPr id="27" name="Line 5">
            <a:extLst>
              <a:ext uri="{FF2B5EF4-FFF2-40B4-BE49-F238E27FC236}">
                <a16:creationId xmlns:a16="http://schemas.microsoft.com/office/drawing/2014/main" id="{5AC64993-4FA1-0F4D-8051-B9831439CC1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1726161" y="4678339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A5B1E8C-A4D5-9E46-B8F4-E6CA61C34A89}"/>
              </a:ext>
            </a:extLst>
          </p:cNvPr>
          <p:cNvSpPr/>
          <p:nvPr/>
        </p:nvSpPr>
        <p:spPr>
          <a:xfrm>
            <a:off x="5465811" y="5000589"/>
            <a:ext cx="1152000" cy="366939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FFFFFF"/>
                </a:solidFill>
                <a:cs typeface="PT Sans Narrow"/>
              </a:rPr>
              <a:t>Radium-223</a:t>
            </a:r>
            <a:endParaRPr lang="en-US" sz="14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5F0FE-B4E0-0F4A-9D8A-C88FFE81608C}"/>
              </a:ext>
            </a:extLst>
          </p:cNvPr>
          <p:cNvSpPr txBox="1"/>
          <p:nvPr/>
        </p:nvSpPr>
        <p:spPr>
          <a:xfrm>
            <a:off x="5859069" y="4791456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2013</a:t>
            </a:r>
          </a:p>
        </p:txBody>
      </p:sp>
      <p:sp>
        <p:nvSpPr>
          <p:cNvPr id="30" name="Line 5">
            <a:extLst>
              <a:ext uri="{FF2B5EF4-FFF2-40B4-BE49-F238E27FC236}">
                <a16:creationId xmlns:a16="http://schemas.microsoft.com/office/drawing/2014/main" id="{A930CE50-CC32-3844-82B7-F029BF655AF5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5933811" y="4678339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7E727CF-44EF-EA4F-AB8E-48549E83CA1A}"/>
              </a:ext>
            </a:extLst>
          </p:cNvPr>
          <p:cNvSpPr/>
          <p:nvPr/>
        </p:nvSpPr>
        <p:spPr>
          <a:xfrm>
            <a:off x="4540435" y="3108960"/>
            <a:ext cx="1522164" cy="559991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FFFFFF"/>
                </a:solidFill>
                <a:cs typeface="PT Sans Narrow"/>
              </a:rPr>
              <a:t>Enzalutamide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(post-</a:t>
            </a:r>
            <a:r>
              <a:rPr lang="en-GB" sz="1200" b="1" dirty="0" err="1">
                <a:solidFill>
                  <a:srgbClr val="FFFFFF"/>
                </a:solidFill>
                <a:cs typeface="PT Sans Narrow"/>
              </a:rPr>
              <a:t>taxane</a:t>
            </a:r>
            <a:r>
              <a:rPr lang="en-GB" sz="1200" b="1" dirty="0">
                <a:solidFill>
                  <a:srgbClr val="FFFFFF"/>
                </a:solidFill>
                <a:cs typeface="PT Sans Narrow"/>
              </a:rPr>
              <a:t>-based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chemotherapy)</a:t>
            </a:r>
            <a:endParaRPr lang="en-US" sz="12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BCC760-E4E3-0D40-AD66-2CF6494FF0E5}"/>
              </a:ext>
            </a:extLst>
          </p:cNvPr>
          <p:cNvSpPr txBox="1"/>
          <p:nvPr/>
        </p:nvSpPr>
        <p:spPr>
          <a:xfrm>
            <a:off x="5118775" y="3685034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2012</a:t>
            </a:r>
          </a:p>
        </p:txBody>
      </p:sp>
      <p:sp>
        <p:nvSpPr>
          <p:cNvPr id="33" name="Line 5">
            <a:extLst>
              <a:ext uri="{FF2B5EF4-FFF2-40B4-BE49-F238E27FC236}">
                <a16:creationId xmlns:a16="http://schemas.microsoft.com/office/drawing/2014/main" id="{D4487596-FE9A-B040-95DE-64B7F2416DC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193517" y="3992541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97A29B9-615A-DA40-95F7-61EDCAD8E9A2}"/>
              </a:ext>
            </a:extLst>
          </p:cNvPr>
          <p:cNvSpPr/>
          <p:nvPr/>
        </p:nvSpPr>
        <p:spPr>
          <a:xfrm>
            <a:off x="2903659" y="2870038"/>
            <a:ext cx="1522164" cy="360000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 err="1">
                <a:solidFill>
                  <a:srgbClr val="FFFFFF"/>
                </a:solidFill>
                <a:cs typeface="PT Sans Narrow"/>
              </a:rPr>
              <a:t>Sipuleucel</a:t>
            </a:r>
            <a:r>
              <a:rPr lang="en-GB" sz="1200" b="1" dirty="0">
                <a:solidFill>
                  <a:srgbClr val="FFFFFF"/>
                </a:solidFill>
                <a:cs typeface="PT Sans Narrow"/>
              </a:rPr>
              <a:t>-T</a:t>
            </a:r>
            <a:endParaRPr lang="en-US" sz="12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921D99C-FB89-3B42-80A8-7DD6453C414A}"/>
              </a:ext>
            </a:extLst>
          </p:cNvPr>
          <p:cNvSpPr/>
          <p:nvPr/>
        </p:nvSpPr>
        <p:spPr>
          <a:xfrm>
            <a:off x="2903659" y="3308951"/>
            <a:ext cx="1522164" cy="360000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 err="1">
                <a:solidFill>
                  <a:srgbClr val="FFFFFF"/>
                </a:solidFill>
                <a:cs typeface="PT Sans Narrow"/>
              </a:rPr>
              <a:t>Cabazitaxel</a:t>
            </a:r>
            <a:r>
              <a:rPr lang="en-GB" sz="1200" b="1" dirty="0">
                <a:solidFill>
                  <a:srgbClr val="FFFFFF"/>
                </a:solidFill>
                <a:cs typeface="PT Sans Narrow"/>
              </a:rPr>
              <a:t> (2</a:t>
            </a:r>
            <a:r>
              <a:rPr lang="en-GB" sz="1200" b="1" baseline="30000" dirty="0">
                <a:solidFill>
                  <a:srgbClr val="FFFFFF"/>
                </a:solidFill>
                <a:cs typeface="PT Sans Narrow"/>
              </a:rPr>
              <a:t>nd</a:t>
            </a:r>
            <a:r>
              <a:rPr lang="en-GB" sz="1200" b="1" dirty="0">
                <a:solidFill>
                  <a:srgbClr val="FFFFFF"/>
                </a:solidFill>
                <a:cs typeface="PT Sans Narrow"/>
              </a:rPr>
              <a:t> Line)</a:t>
            </a:r>
            <a:endParaRPr lang="en-US" sz="12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5BCC85-F2E9-8740-A8AF-D01ED6CDA978}"/>
              </a:ext>
            </a:extLst>
          </p:cNvPr>
          <p:cNvSpPr txBox="1"/>
          <p:nvPr/>
        </p:nvSpPr>
        <p:spPr>
          <a:xfrm>
            <a:off x="3481999" y="3685035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2010</a:t>
            </a:r>
          </a:p>
        </p:txBody>
      </p:sp>
      <p:sp>
        <p:nvSpPr>
          <p:cNvPr id="37" name="Line 5">
            <a:extLst>
              <a:ext uri="{FF2B5EF4-FFF2-40B4-BE49-F238E27FC236}">
                <a16:creationId xmlns:a16="http://schemas.microsoft.com/office/drawing/2014/main" id="{A59246EC-D065-BF42-BA61-4FFA2F687EC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556741" y="3992542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F8A2D75-F187-9A43-AEA6-72341F8AB2A2}"/>
              </a:ext>
            </a:extLst>
          </p:cNvPr>
          <p:cNvSpPr/>
          <p:nvPr/>
        </p:nvSpPr>
        <p:spPr>
          <a:xfrm>
            <a:off x="4540435" y="2468880"/>
            <a:ext cx="1522164" cy="559991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 err="1">
                <a:solidFill>
                  <a:srgbClr val="FFFFFF"/>
                </a:solidFill>
                <a:cs typeface="PT Sans Narrow"/>
              </a:rPr>
              <a:t>Abiratetone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(pre-</a:t>
            </a:r>
            <a:r>
              <a:rPr lang="en-GB" sz="1200" b="1" dirty="0" err="1">
                <a:solidFill>
                  <a:srgbClr val="FFFFFF"/>
                </a:solidFill>
                <a:cs typeface="PT Sans Narrow"/>
              </a:rPr>
              <a:t>taxane</a:t>
            </a:r>
            <a:r>
              <a:rPr lang="en-GB" sz="1200" b="1" dirty="0">
                <a:solidFill>
                  <a:srgbClr val="FFFFFF"/>
                </a:solidFill>
                <a:cs typeface="PT Sans Narrow"/>
              </a:rPr>
              <a:t>-based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chemotherapy)</a:t>
            </a:r>
            <a:endParaRPr lang="en-US" sz="12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1E9B6EE-6D0C-6144-80B5-C146619B5FF2}"/>
              </a:ext>
            </a:extLst>
          </p:cNvPr>
          <p:cNvSpPr/>
          <p:nvPr/>
        </p:nvSpPr>
        <p:spPr>
          <a:xfrm>
            <a:off x="6213787" y="3108960"/>
            <a:ext cx="1522164" cy="559991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FFFFFF"/>
                </a:solidFill>
                <a:cs typeface="PT Sans Narrow"/>
              </a:rPr>
              <a:t>Enzalutamide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(pre-</a:t>
            </a:r>
            <a:r>
              <a:rPr lang="en-GB" sz="1200" b="1" dirty="0" err="1">
                <a:solidFill>
                  <a:srgbClr val="FFFFFF"/>
                </a:solidFill>
                <a:cs typeface="PT Sans Narrow"/>
              </a:rPr>
              <a:t>taxane</a:t>
            </a:r>
            <a:r>
              <a:rPr lang="en-GB" sz="1200" b="1" dirty="0">
                <a:solidFill>
                  <a:srgbClr val="FFFFFF"/>
                </a:solidFill>
                <a:cs typeface="PT Sans Narrow"/>
              </a:rPr>
              <a:t>-based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chemotherapy)</a:t>
            </a:r>
            <a:endParaRPr lang="en-US" sz="12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510A57-F187-A44C-9FD7-22DF8B9FAC34}"/>
              </a:ext>
            </a:extLst>
          </p:cNvPr>
          <p:cNvSpPr txBox="1"/>
          <p:nvPr/>
        </p:nvSpPr>
        <p:spPr>
          <a:xfrm>
            <a:off x="6792127" y="3685034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2014</a:t>
            </a:r>
          </a:p>
        </p:txBody>
      </p:sp>
      <p:sp>
        <p:nvSpPr>
          <p:cNvPr id="41" name="Line 5">
            <a:extLst>
              <a:ext uri="{FF2B5EF4-FFF2-40B4-BE49-F238E27FC236}">
                <a16:creationId xmlns:a16="http://schemas.microsoft.com/office/drawing/2014/main" id="{165732F3-4045-3B47-BB66-50599596286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866869" y="3992541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61E4836B-D338-F04F-9375-9316295BF0D1}"/>
              </a:ext>
            </a:extLst>
          </p:cNvPr>
          <p:cNvSpPr/>
          <p:nvPr/>
        </p:nvSpPr>
        <p:spPr>
          <a:xfrm>
            <a:off x="8306485" y="3108960"/>
            <a:ext cx="2035379" cy="559991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FFFFFF"/>
                </a:solidFill>
                <a:cs typeface="PT Sans Narrow"/>
              </a:rPr>
              <a:t>Rucaparib*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(deleterious BRCA mutation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germline and/or somatic)</a:t>
            </a:r>
            <a:endParaRPr lang="en-US" sz="12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BED320-E5C0-AC4C-966E-C8141FD045D6}"/>
              </a:ext>
            </a:extLst>
          </p:cNvPr>
          <p:cNvSpPr txBox="1"/>
          <p:nvPr/>
        </p:nvSpPr>
        <p:spPr>
          <a:xfrm>
            <a:off x="9141432" y="3685034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44" name="Line 5">
            <a:extLst>
              <a:ext uri="{FF2B5EF4-FFF2-40B4-BE49-F238E27FC236}">
                <a16:creationId xmlns:a16="http://schemas.microsoft.com/office/drawing/2014/main" id="{8BA6423B-1D5E-754B-A62E-AC11DE22DB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9216174" y="3992541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FF2F68E-DA53-0443-B5D5-673599A41A13}"/>
              </a:ext>
            </a:extLst>
          </p:cNvPr>
          <p:cNvSpPr/>
          <p:nvPr/>
        </p:nvSpPr>
        <p:spPr>
          <a:xfrm>
            <a:off x="3662855" y="5000589"/>
            <a:ext cx="1522164" cy="559991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 err="1">
                <a:solidFill>
                  <a:srgbClr val="FFFFFF"/>
                </a:solidFill>
                <a:cs typeface="PT Sans Narrow"/>
              </a:rPr>
              <a:t>Abiratetone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(post-</a:t>
            </a:r>
            <a:r>
              <a:rPr lang="en-GB" sz="1200" b="1" dirty="0" err="1">
                <a:solidFill>
                  <a:srgbClr val="FFFFFF"/>
                </a:solidFill>
                <a:cs typeface="PT Sans Narrow"/>
              </a:rPr>
              <a:t>taxane</a:t>
            </a:r>
            <a:r>
              <a:rPr lang="en-GB" sz="1200" b="1" dirty="0">
                <a:solidFill>
                  <a:srgbClr val="FFFFFF"/>
                </a:solidFill>
                <a:cs typeface="PT Sans Narrow"/>
              </a:rPr>
              <a:t>-based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chemotherapy)</a:t>
            </a:r>
            <a:endParaRPr lang="en-US" sz="12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10AC52-727C-BC48-9EB9-8103710484C4}"/>
              </a:ext>
            </a:extLst>
          </p:cNvPr>
          <p:cNvSpPr txBox="1"/>
          <p:nvPr/>
        </p:nvSpPr>
        <p:spPr>
          <a:xfrm>
            <a:off x="4241195" y="4791456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2011</a:t>
            </a:r>
          </a:p>
        </p:txBody>
      </p:sp>
      <p:sp>
        <p:nvSpPr>
          <p:cNvPr id="47" name="Line 5">
            <a:extLst>
              <a:ext uri="{FF2B5EF4-FFF2-40B4-BE49-F238E27FC236}">
                <a16:creationId xmlns:a16="http://schemas.microsoft.com/office/drawing/2014/main" id="{0D329475-487C-064E-B634-505CC14CF027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4315937" y="4678339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3ECB30A-004C-2C45-A5D8-E8E8E0C4B181}"/>
              </a:ext>
            </a:extLst>
          </p:cNvPr>
          <p:cNvSpPr/>
          <p:nvPr/>
        </p:nvSpPr>
        <p:spPr>
          <a:xfrm>
            <a:off x="6927263" y="5000589"/>
            <a:ext cx="1522164" cy="559991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FFFFFF"/>
                </a:solidFill>
                <a:cs typeface="PT Sans Narrow"/>
              </a:rPr>
              <a:t>Pembrolizumab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(</a:t>
            </a:r>
            <a:r>
              <a:rPr lang="en-GB" sz="1200" b="1" dirty="0" err="1">
                <a:solidFill>
                  <a:srgbClr val="FFFFFF"/>
                </a:solidFill>
                <a:cs typeface="PT Sans Narrow"/>
              </a:rPr>
              <a:t>dMMR</a:t>
            </a:r>
            <a:r>
              <a:rPr lang="en-GB" sz="1200" b="1" dirty="0">
                <a:solidFill>
                  <a:srgbClr val="FFFFFF"/>
                </a:solidFill>
                <a:cs typeface="PT Sans Narrow"/>
              </a:rPr>
              <a:t> or MSI-H)</a:t>
            </a:r>
            <a:endParaRPr lang="en-US" sz="12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A354D-C276-8946-945C-0A865D02FD1C}"/>
              </a:ext>
            </a:extLst>
          </p:cNvPr>
          <p:cNvSpPr txBox="1"/>
          <p:nvPr/>
        </p:nvSpPr>
        <p:spPr>
          <a:xfrm>
            <a:off x="7505603" y="4791456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50" name="Line 5">
            <a:extLst>
              <a:ext uri="{FF2B5EF4-FFF2-40B4-BE49-F238E27FC236}">
                <a16:creationId xmlns:a16="http://schemas.microsoft.com/office/drawing/2014/main" id="{4C7AC98A-7F45-E645-B174-8C5148ED3FEA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580345" y="4678339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FA12710-AE2F-984A-BB2D-3B7D5EB6F793}"/>
              </a:ext>
            </a:extLst>
          </p:cNvPr>
          <p:cNvSpPr/>
          <p:nvPr/>
        </p:nvSpPr>
        <p:spPr>
          <a:xfrm>
            <a:off x="8564039" y="5000589"/>
            <a:ext cx="1522164" cy="559991"/>
          </a:xfrm>
          <a:prstGeom prst="roundRect">
            <a:avLst>
              <a:gd name="adj" fmla="val 17218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 err="1">
                <a:solidFill>
                  <a:srgbClr val="FFFFFF"/>
                </a:solidFill>
                <a:cs typeface="PT Sans Narrow"/>
              </a:rPr>
              <a:t>Olaparib</a:t>
            </a:r>
            <a:r>
              <a:rPr lang="en-GB" sz="1200" b="1" dirty="0">
                <a:solidFill>
                  <a:srgbClr val="FFFFFF"/>
                </a:solidFill>
                <a:cs typeface="PT Sans Narrow"/>
              </a:rPr>
              <a:t>**</a:t>
            </a:r>
            <a:br>
              <a:rPr lang="en-GB" sz="1200" b="1" dirty="0">
                <a:solidFill>
                  <a:srgbClr val="FFFFFF"/>
                </a:solidFill>
                <a:cs typeface="PT Sans Narrow"/>
              </a:rPr>
            </a:br>
            <a:r>
              <a:rPr lang="en-GB" sz="1200" b="1" dirty="0">
                <a:solidFill>
                  <a:srgbClr val="FFFFFF"/>
                </a:solidFill>
                <a:cs typeface="PT Sans Narrow"/>
              </a:rPr>
              <a:t>(HRR mutations)</a:t>
            </a:r>
            <a:endParaRPr lang="en-US" sz="1200" b="1" dirty="0">
              <a:solidFill>
                <a:srgbClr val="FFFFFF"/>
              </a:solidFill>
              <a:cs typeface="PT Sans Narrow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30A205-DEC8-3841-9FE0-A5A806E3732C}"/>
              </a:ext>
            </a:extLst>
          </p:cNvPr>
          <p:cNvSpPr txBox="1"/>
          <p:nvPr/>
        </p:nvSpPr>
        <p:spPr>
          <a:xfrm>
            <a:off x="9141432" y="4791456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53" name="Line 5">
            <a:extLst>
              <a:ext uri="{FF2B5EF4-FFF2-40B4-BE49-F238E27FC236}">
                <a16:creationId xmlns:a16="http://schemas.microsoft.com/office/drawing/2014/main" id="{4B4A2FC5-EBA8-1E43-80AA-54027CF32B0F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9216174" y="4678339"/>
            <a:ext cx="216000" cy="693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305D7B2F-96AB-F741-A12E-17919D663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2133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66EADA-1FA8-448D-89B5-F7F6E00E206C}"/>
              </a:ext>
            </a:extLst>
          </p:cNvPr>
          <p:cNvSpPr/>
          <p:nvPr/>
        </p:nvSpPr>
        <p:spPr>
          <a:xfrm>
            <a:off x="460744" y="5954233"/>
            <a:ext cx="11256335" cy="290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87EF86-CE3F-419A-9B24-0A7A5341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43" y="938982"/>
            <a:ext cx="10377739" cy="54598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28C52-AEC4-7948-B32D-6456516F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3D53-9E8C-4B52-B905-9AB47CA9836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274A7F9-3E2C-AD43-9BE7-B5403446136B}"/>
              </a:ext>
            </a:extLst>
          </p:cNvPr>
          <p:cNvSpPr txBox="1">
            <a:spLocks/>
          </p:cNvSpPr>
          <p:nvPr/>
        </p:nvSpPr>
        <p:spPr>
          <a:xfrm>
            <a:off x="543981" y="6383861"/>
            <a:ext cx="10716683" cy="365125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BRCAm</a:t>
            </a:r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1200" dirty="0">
                <a:solidFill>
                  <a:schemeClr val="tx2"/>
                </a:solidFill>
              </a:rPr>
              <a:t>breast cancer </a:t>
            </a:r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mutated; </a:t>
            </a:r>
            <a:r>
              <a:rPr lang="en-GB" sz="1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dMMR</a:t>
            </a:r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deficient DNA mismatch repair; </a:t>
            </a:r>
            <a:r>
              <a:rPr lang="en-GB" sz="1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HRRm</a:t>
            </a:r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homologous recombination repair mutated; MSI-H, microsatellite instability-high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NCCN Clinical Practice Guidelines in Oncology – Prostate Cancer, version 2.2021. Accessed Jul 30, 2021</a:t>
            </a:r>
          </a:p>
        </p:txBody>
      </p:sp>
    </p:spTree>
    <p:extLst>
      <p:ext uri="{BB962C8B-B14F-4D97-AF65-F5344CB8AC3E}">
        <p14:creationId xmlns:p14="http://schemas.microsoft.com/office/powerpoint/2010/main" val="53384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6652-9A65-4708-9769-0292B023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US" dirty="0"/>
              <a:t>Treatment Patterns in Patients with </a:t>
            </a:r>
            <a:r>
              <a:rPr lang="en-US" cap="none" dirty="0" err="1"/>
              <a:t>m</a:t>
            </a:r>
            <a:r>
              <a:rPr lang="en-US" dirty="0" err="1"/>
              <a:t>CRPC</a:t>
            </a:r>
            <a:r>
              <a:rPr lang="en-US" dirty="0"/>
              <a:t> in a Real-World Clinical Practice Setting in the United States</a:t>
            </a:r>
            <a:br>
              <a:rPr lang="en-US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30A3F-9782-B449-B674-7A30CF25E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0C04A5-C602-4C61-8311-ACBB441D65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8919"/>
            <a:ext cx="9475808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1L, first line; 2L, second line; 3L, third line; </a:t>
            </a:r>
            <a:r>
              <a:rPr lang="en-GB" dirty="0" err="1"/>
              <a:t>m</a:t>
            </a:r>
            <a:r>
              <a:rPr lang="en-GB" dirty="0" err="1">
                <a:solidFill>
                  <a:schemeClr val="tx2"/>
                </a:solidFill>
              </a:rPr>
              <a:t>CRPC</a:t>
            </a:r>
            <a:r>
              <a:rPr lang="en-GB" dirty="0">
                <a:solidFill>
                  <a:schemeClr val="tx2"/>
                </a:solidFill>
              </a:rPr>
              <a:t>, metastatic castration-resistant prostate cancer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George D, et al. Clinical Genitourinary Cancer. 2020;18:284-94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3DB4C8E-8A9E-ED49-8A54-64F5F605A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27626"/>
              </p:ext>
            </p:extLst>
          </p:nvPr>
        </p:nvGraphicFramePr>
        <p:xfrm>
          <a:off x="619201" y="1977257"/>
          <a:ext cx="6449114" cy="35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759">
                  <a:extLst>
                    <a:ext uri="{9D8B030D-6E8A-4147-A177-3AD203B41FA5}">
                      <a16:colId xmlns:a16="http://schemas.microsoft.com/office/drawing/2014/main" val="1924220338"/>
                    </a:ext>
                  </a:extLst>
                </a:gridCol>
                <a:gridCol w="615696">
                  <a:extLst>
                    <a:ext uri="{9D8B030D-6E8A-4147-A177-3AD203B41FA5}">
                      <a16:colId xmlns:a16="http://schemas.microsoft.com/office/drawing/2014/main" val="262042900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703234413"/>
                    </a:ext>
                  </a:extLst>
                </a:gridCol>
                <a:gridCol w="597408">
                  <a:extLst>
                    <a:ext uri="{9D8B030D-6E8A-4147-A177-3AD203B41FA5}">
                      <a16:colId xmlns:a16="http://schemas.microsoft.com/office/drawing/2014/main" val="290327544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432151198"/>
                    </a:ext>
                  </a:extLst>
                </a:gridCol>
                <a:gridCol w="575269">
                  <a:extLst>
                    <a:ext uri="{9D8B030D-6E8A-4147-A177-3AD203B41FA5}">
                      <a16:colId xmlns:a16="http://schemas.microsoft.com/office/drawing/2014/main" val="1067441662"/>
                    </a:ext>
                  </a:extLst>
                </a:gridCol>
                <a:gridCol w="921302">
                  <a:extLst>
                    <a:ext uri="{9D8B030D-6E8A-4147-A177-3AD203B41FA5}">
                      <a16:colId xmlns:a16="http://schemas.microsoft.com/office/drawing/2014/main" val="2334462926"/>
                    </a:ext>
                  </a:extLst>
                </a:gridCol>
              </a:tblGrid>
              <a:tr h="171528">
                <a:tc rowSpan="3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Treatment</a:t>
                      </a:r>
                    </a:p>
                  </a:txBody>
                  <a:tcPr marL="36000" marR="3600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Treatment duration, 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</a:rPr>
                        <a:t>months</a:t>
                      </a:r>
                      <a:r>
                        <a:rPr lang="en-US" sz="1000" baseline="30000" dirty="0" err="1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0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9720" marB="972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9720" marB="972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9720" marB="972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9720" marB="972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9720" marB="972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9720" marB="972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589805"/>
                  </a:ext>
                </a:extLst>
              </a:tr>
              <a:tr h="171528">
                <a:tc vMerge="1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1L</a:t>
                      </a:r>
                    </a:p>
                  </a:txBody>
                  <a:tcPr marL="36000" marR="36000" marT="9720" marB="9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9720" marB="97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2L</a:t>
                      </a:r>
                    </a:p>
                  </a:txBody>
                  <a:tcPr marL="36000" marR="36000" marT="9720" marB="97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9720" marB="97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3L</a:t>
                      </a:r>
                    </a:p>
                  </a:txBody>
                  <a:tcPr marL="36000" marR="36000" marT="9720" marB="97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9720" marB="97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59403"/>
                  </a:ext>
                </a:extLst>
              </a:tr>
              <a:tr h="220420">
                <a:tc vMerge="1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marL="36000" marR="36000" marT="9720" marB="9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Median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(min-max)</a:t>
                      </a:r>
                    </a:p>
                  </a:txBody>
                  <a:tcPr marL="36000" marR="36000" marT="9720" marB="972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marL="36000" marR="36000" marT="9720" marB="972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Median 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(min-max)</a:t>
                      </a:r>
                    </a:p>
                  </a:txBody>
                  <a:tcPr marL="36000" marR="36000" marT="9720" marB="972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marL="36000" marR="36000" marT="9720" marB="972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Median 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(min-max)</a:t>
                      </a:r>
                    </a:p>
                  </a:txBody>
                  <a:tcPr marL="36000" marR="36000" marT="9720" marB="972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558599"/>
                  </a:ext>
                </a:extLst>
              </a:tr>
              <a:tr h="22042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Docetaxel</a:t>
                      </a:r>
                    </a:p>
                  </a:txBody>
                  <a:tcPr marL="36000" marR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293</a:t>
                      </a:r>
                    </a:p>
                  </a:txBody>
                  <a:tcPr marL="36000" marR="36000" marT="9720" marB="9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4.6 (0.03-28.9)</a:t>
                      </a:r>
                    </a:p>
                  </a:txBody>
                  <a:tcPr marL="36000" marR="36000" marT="9720" marB="9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137</a:t>
                      </a:r>
                    </a:p>
                  </a:txBody>
                  <a:tcPr marL="36000" marR="36000" marT="9720" marB="9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3.8 (0.03-37.2)</a:t>
                      </a:r>
                    </a:p>
                  </a:txBody>
                  <a:tcPr marL="36000" marR="36000" marT="9720" marB="9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101</a:t>
                      </a:r>
                    </a:p>
                  </a:txBody>
                  <a:tcPr marL="36000" marR="36000" marT="9720" marB="9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4.1 (0.03-20.8)</a:t>
                      </a:r>
                    </a:p>
                  </a:txBody>
                  <a:tcPr marL="36000" marR="36000" marT="9720" marB="9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2707452"/>
                  </a:ext>
                </a:extLst>
              </a:tr>
              <a:tr h="22042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Abiraterone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742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5.4 (0.03-47.5)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193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4.8 (0.03-53.4)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59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4.2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(0.3-17.5</a:t>
                      </a:r>
                      <a:r>
                        <a:rPr lang="en-US" sz="1000" b="0" dirty="0"/>
                        <a:t>)</a:t>
                      </a:r>
                    </a:p>
                  </a:txBody>
                  <a:tcPr marL="36000" marR="36000" marT="9720" marB="9720" anchor="ctr"/>
                </a:tc>
                <a:extLst>
                  <a:ext uri="{0D108BD9-81ED-4DB2-BD59-A6C34878D82A}">
                    <a16:rowId xmlns:a16="http://schemas.microsoft.com/office/drawing/2014/main" val="2884215740"/>
                  </a:ext>
                </a:extLst>
              </a:tr>
              <a:tr h="22042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Enzalutamide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552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5.8 (0.03-48.6)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326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5.4 (0.03-36.5)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68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4.0 (0.03-27.2)</a:t>
                      </a:r>
                    </a:p>
                  </a:txBody>
                  <a:tcPr marL="36000" marR="36000" marT="9720" marB="9720" anchor="ctr"/>
                </a:tc>
                <a:extLst>
                  <a:ext uri="{0D108BD9-81ED-4DB2-BD59-A6C34878D82A}">
                    <a16:rowId xmlns:a16="http://schemas.microsoft.com/office/drawing/2014/main" val="2566206060"/>
                  </a:ext>
                </a:extLst>
              </a:tr>
              <a:tr h="22042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Other combination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107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4.7 (0.27-28.6)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112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4.3 (0.03-24.0)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51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4.9 (0.03-28.4)</a:t>
                      </a:r>
                    </a:p>
                  </a:txBody>
                  <a:tcPr marL="36000" marR="36000" marT="9720" marB="9720" anchor="ctr"/>
                </a:tc>
                <a:extLst>
                  <a:ext uri="{0D108BD9-81ED-4DB2-BD59-A6C34878D82A}">
                    <a16:rowId xmlns:a16="http://schemas.microsoft.com/office/drawing/2014/main" val="1855173076"/>
                  </a:ext>
                </a:extLst>
              </a:tr>
              <a:tr h="22042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err="1"/>
                        <a:t>Sipuleucel</a:t>
                      </a:r>
                      <a:r>
                        <a:rPr lang="en-US" sz="1000" b="1" dirty="0"/>
                        <a:t>-T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140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3.5 (0.03-51.4)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16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2.5 (0.03-6.8)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14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2.8 (0.03-13.2)</a:t>
                      </a:r>
                    </a:p>
                  </a:txBody>
                  <a:tcPr marL="36000" marR="36000" marT="9720" marB="9720" anchor="ctr"/>
                </a:tc>
                <a:extLst>
                  <a:ext uri="{0D108BD9-81ED-4DB2-BD59-A6C34878D82A}">
                    <a16:rowId xmlns:a16="http://schemas.microsoft.com/office/drawing/2014/main" val="4143622392"/>
                  </a:ext>
                </a:extLst>
              </a:tr>
              <a:tr h="22042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err="1"/>
                        <a:t>Cabazitaxel</a:t>
                      </a:r>
                      <a:endParaRPr lang="en-US" sz="1000" b="1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22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2.2 (0.03-6.3)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61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2.6 (0.03-26.3)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46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3.1 (0.03-24.5)</a:t>
                      </a:r>
                    </a:p>
                  </a:txBody>
                  <a:tcPr marL="36000" marR="36000" marT="9720" marB="9720" anchor="ctr"/>
                </a:tc>
                <a:extLst>
                  <a:ext uri="{0D108BD9-81ED-4DB2-BD59-A6C34878D82A}">
                    <a16:rowId xmlns:a16="http://schemas.microsoft.com/office/drawing/2014/main" val="2737533792"/>
                  </a:ext>
                </a:extLst>
              </a:tr>
              <a:tr h="22042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Radium overall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94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6.0 (0.03-34.4)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85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5.0 (0.03-22.7)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56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4.4 (0.03-13.1)</a:t>
                      </a:r>
                    </a:p>
                  </a:txBody>
                  <a:tcPr marL="36000" marR="36000" marT="9720" marB="9720" anchor="ctr"/>
                </a:tc>
                <a:extLst>
                  <a:ext uri="{0D108BD9-81ED-4DB2-BD59-A6C34878D82A}">
                    <a16:rowId xmlns:a16="http://schemas.microsoft.com/office/drawing/2014/main" val="4031746497"/>
                  </a:ext>
                </a:extLst>
              </a:tr>
              <a:tr h="220420">
                <a:tc>
                  <a:txBody>
                    <a:bodyPr/>
                    <a:lstStyle/>
                    <a:p>
                      <a:pPr marL="223838" indent="0" algn="l">
                        <a:tabLst/>
                      </a:pPr>
                      <a:r>
                        <a:rPr lang="en-US" sz="1000" b="0" dirty="0"/>
                        <a:t>Radium-223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47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4.7 (0.03-16.1)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32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4.9 (0.03-13.3)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33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5.1 (0.03-11.0)</a:t>
                      </a:r>
                    </a:p>
                  </a:txBody>
                  <a:tcPr marL="36000" marR="36000" marT="9720" marB="9720" anchor="ctr"/>
                </a:tc>
                <a:extLst>
                  <a:ext uri="{0D108BD9-81ED-4DB2-BD59-A6C34878D82A}">
                    <a16:rowId xmlns:a16="http://schemas.microsoft.com/office/drawing/2014/main" val="3059064090"/>
                  </a:ext>
                </a:extLst>
              </a:tr>
              <a:tr h="220420">
                <a:tc>
                  <a:txBody>
                    <a:bodyPr/>
                    <a:lstStyle/>
                    <a:p>
                      <a:pPr marL="223838" indent="0" algn="l">
                        <a:tabLst/>
                      </a:pPr>
                      <a:r>
                        <a:rPr lang="en-US" sz="1000" b="0" dirty="0"/>
                        <a:t>Radium combination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47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7.3 (0.7-34.4)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53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5.2 (0.4-22.7)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23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4.1 (0.8-13.1)</a:t>
                      </a:r>
                    </a:p>
                  </a:txBody>
                  <a:tcPr marL="36000" marR="36000" marT="9720" marB="9720" anchor="ctr"/>
                </a:tc>
                <a:extLst>
                  <a:ext uri="{0D108BD9-81ED-4DB2-BD59-A6C34878D82A}">
                    <a16:rowId xmlns:a16="http://schemas.microsoft.com/office/drawing/2014/main" val="2274985506"/>
                  </a:ext>
                </a:extLst>
              </a:tr>
              <a:tr h="220420">
                <a:tc>
                  <a:txBody>
                    <a:bodyPr/>
                    <a:lstStyle/>
                    <a:p>
                      <a:pPr marL="4763" indent="0" algn="l">
                        <a:tabLst/>
                      </a:pPr>
                      <a:r>
                        <a:rPr lang="en-US" sz="1000" b="1" dirty="0"/>
                        <a:t>Other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30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1.9 (0.03-18.4)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39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1.9 (0.03-22.9)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19</a:t>
                      </a:r>
                    </a:p>
                  </a:txBody>
                  <a:tcPr marL="36000" marR="36000" marT="9720" marB="9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1.7 (0.4-12.9)</a:t>
                      </a:r>
                    </a:p>
                  </a:txBody>
                  <a:tcPr marL="36000" marR="36000" marT="9720" marB="9720" anchor="ctr"/>
                </a:tc>
                <a:extLst>
                  <a:ext uri="{0D108BD9-81ED-4DB2-BD59-A6C34878D82A}">
                    <a16:rowId xmlns:a16="http://schemas.microsoft.com/office/drawing/2014/main" val="2934134124"/>
                  </a:ext>
                </a:extLst>
              </a:tr>
              <a:tr h="220420">
                <a:tc gridSpan="7">
                  <a:txBody>
                    <a:bodyPr/>
                    <a:lstStyle/>
                    <a:p>
                      <a:pPr marL="4763" indent="0" algn="l">
                        <a:tabLst/>
                      </a:pPr>
                      <a:r>
                        <a:rPr lang="en-US" sz="1000" b="0" baseline="30000" dirty="0" err="1"/>
                        <a:t>a</a:t>
                      </a:r>
                      <a:r>
                        <a:rPr lang="en-US" sz="1000" b="0" dirty="0" err="1"/>
                        <a:t>In</a:t>
                      </a:r>
                      <a:r>
                        <a:rPr lang="en-US" sz="1000" b="0" dirty="0"/>
                        <a:t> cases in which patients were treated with combination therapy, the duration of therapy was defined as the period between the first and last administration of any agent(s) in the combination</a:t>
                      </a:r>
                    </a:p>
                  </a:txBody>
                  <a:tcPr marL="36000" marR="36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/>
                    </a:p>
                  </a:txBody>
                  <a:tcPr marL="36000" marR="36000" marT="9720" marB="9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/>
                    </a:p>
                  </a:txBody>
                  <a:tcPr marL="36000" marR="36000" marT="9720" marB="9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/>
                    </a:p>
                  </a:txBody>
                  <a:tcPr marL="36000" marR="36000" marT="9720" marB="9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/>
                    </a:p>
                  </a:txBody>
                  <a:tcPr marL="36000" marR="36000" marT="9720" marB="9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/>
                    </a:p>
                  </a:txBody>
                  <a:tcPr marL="36000" marR="36000" marT="9720" marB="9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/>
                    </a:p>
                  </a:txBody>
                  <a:tcPr marL="36000" marR="36000" marT="9720" marB="9720" anchor="ctr"/>
                </a:tc>
                <a:extLst>
                  <a:ext uri="{0D108BD9-81ED-4DB2-BD59-A6C34878D82A}">
                    <a16:rowId xmlns:a16="http://schemas.microsoft.com/office/drawing/2014/main" val="19974852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C0F21AA-EEE5-6346-9035-AE658CE817A4}"/>
              </a:ext>
            </a:extLst>
          </p:cNvPr>
          <p:cNvSpPr txBox="1"/>
          <p:nvPr/>
        </p:nvSpPr>
        <p:spPr>
          <a:xfrm>
            <a:off x="619200" y="1492225"/>
            <a:ext cx="6449112" cy="398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Duration of </a:t>
            </a: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mCRPC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treatment by line of therapy </a:t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for 1L, 2L and 3L therapies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9A4BDEB-4432-FE4E-8B9A-2AFC09188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732097"/>
              </p:ext>
            </p:extLst>
          </p:nvPr>
        </p:nvGraphicFramePr>
        <p:xfrm>
          <a:off x="7260336" y="1596138"/>
          <a:ext cx="3732211" cy="145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5E6299F-7C5F-0448-AA6B-7F22A6D2C038}"/>
              </a:ext>
            </a:extLst>
          </p:cNvPr>
          <p:cNvSpPr txBox="1"/>
          <p:nvPr/>
        </p:nvSpPr>
        <p:spPr>
          <a:xfrm>
            <a:off x="11096240" y="1984248"/>
            <a:ext cx="68608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1L</a:t>
            </a:r>
            <a:br>
              <a:rPr lang="en-US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(N=1980)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446073-8A98-1E4E-B84F-1620F6E90ECD}"/>
              </a:ext>
            </a:extLst>
          </p:cNvPr>
          <p:cNvSpPr txBox="1"/>
          <p:nvPr/>
        </p:nvSpPr>
        <p:spPr>
          <a:xfrm>
            <a:off x="7370064" y="1263625"/>
            <a:ext cx="4212336" cy="398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with </a:t>
            </a: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mCRPC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receiving various life-</a:t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prolonging therapies in the 1L, 2L and 3L settings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89D4A8-F516-DF4D-9FA4-7843B085D522}"/>
              </a:ext>
            </a:extLst>
          </p:cNvPr>
          <p:cNvSpPr/>
          <p:nvPr/>
        </p:nvSpPr>
        <p:spPr>
          <a:xfrm>
            <a:off x="8439150" y="2640203"/>
            <a:ext cx="76200" cy="9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02E322D-5820-CA41-9624-3F4876CFD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868773"/>
              </p:ext>
            </p:extLst>
          </p:nvPr>
        </p:nvGraphicFramePr>
        <p:xfrm>
          <a:off x="7260336" y="2940306"/>
          <a:ext cx="3732211" cy="145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627787C-3AB2-5F47-B2F1-459DCC51A3D2}"/>
              </a:ext>
            </a:extLst>
          </p:cNvPr>
          <p:cNvSpPr txBox="1"/>
          <p:nvPr/>
        </p:nvSpPr>
        <p:spPr>
          <a:xfrm>
            <a:off x="11141926" y="3328416"/>
            <a:ext cx="59471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2L</a:t>
            </a:r>
            <a:br>
              <a:rPr lang="en-US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(N=969)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A2C2D8-60A1-FC43-8F72-769FE4233006}"/>
              </a:ext>
            </a:extLst>
          </p:cNvPr>
          <p:cNvSpPr/>
          <p:nvPr/>
        </p:nvSpPr>
        <p:spPr>
          <a:xfrm>
            <a:off x="8439149" y="3984371"/>
            <a:ext cx="200025" cy="9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9E2082E9-7488-A14A-8B43-E8FF0710EE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492015"/>
              </p:ext>
            </p:extLst>
          </p:nvPr>
        </p:nvGraphicFramePr>
        <p:xfrm>
          <a:off x="7260336" y="4275330"/>
          <a:ext cx="3732211" cy="145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5AE65D3C-9FA5-2748-90A7-3CCBB0CB3D9C}"/>
              </a:ext>
            </a:extLst>
          </p:cNvPr>
          <p:cNvSpPr txBox="1"/>
          <p:nvPr/>
        </p:nvSpPr>
        <p:spPr>
          <a:xfrm>
            <a:off x="7430084" y="5896510"/>
            <a:ext cx="70693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Monotherapy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3CD7FE-2E5B-BC48-A839-74ADB7637520}"/>
              </a:ext>
            </a:extLst>
          </p:cNvPr>
          <p:cNvSpPr/>
          <p:nvPr/>
        </p:nvSpPr>
        <p:spPr>
          <a:xfrm>
            <a:off x="8439149" y="5316220"/>
            <a:ext cx="225426" cy="9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015E32-9BC5-E64E-AA53-CC61780CF1A6}"/>
              </a:ext>
            </a:extLst>
          </p:cNvPr>
          <p:cNvSpPr/>
          <p:nvPr/>
        </p:nvSpPr>
        <p:spPr>
          <a:xfrm>
            <a:off x="7282942" y="5936107"/>
            <a:ext cx="92075" cy="698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E9D31F-1C0A-9A41-8561-081CFD8D19FC}"/>
              </a:ext>
            </a:extLst>
          </p:cNvPr>
          <p:cNvSpPr txBox="1"/>
          <p:nvPr/>
        </p:nvSpPr>
        <p:spPr>
          <a:xfrm>
            <a:off x="8277809" y="5896510"/>
            <a:ext cx="18181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Combination therapy with radium-223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6BF3AB-AC9A-9B42-8B7A-AD6C01BC6045}"/>
              </a:ext>
            </a:extLst>
          </p:cNvPr>
          <p:cNvSpPr/>
          <p:nvPr/>
        </p:nvSpPr>
        <p:spPr>
          <a:xfrm>
            <a:off x="8130667" y="5936107"/>
            <a:ext cx="92075" cy="69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C3E352-3F09-364C-A6CA-FD5E48D8DD83}"/>
              </a:ext>
            </a:extLst>
          </p:cNvPr>
          <p:cNvSpPr txBox="1"/>
          <p:nvPr/>
        </p:nvSpPr>
        <p:spPr>
          <a:xfrm>
            <a:off x="10278059" y="5896510"/>
            <a:ext cx="18181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Other Combination therapy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B40A53-B776-DD41-8BAD-BFE04A2FCC9E}"/>
              </a:ext>
            </a:extLst>
          </p:cNvPr>
          <p:cNvSpPr/>
          <p:nvPr/>
        </p:nvSpPr>
        <p:spPr>
          <a:xfrm>
            <a:off x="10130917" y="5936107"/>
            <a:ext cx="92075" cy="69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323BF2-4246-AE4F-898E-4291EE484933}"/>
              </a:ext>
            </a:extLst>
          </p:cNvPr>
          <p:cNvSpPr txBox="1"/>
          <p:nvPr/>
        </p:nvSpPr>
        <p:spPr>
          <a:xfrm>
            <a:off x="11141926" y="4709160"/>
            <a:ext cx="59471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3L</a:t>
            </a:r>
            <a:br>
              <a:rPr lang="en-US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(N=414)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421B81-8C52-0146-A392-953A0B9AD201}"/>
              </a:ext>
            </a:extLst>
          </p:cNvPr>
          <p:cNvSpPr txBox="1"/>
          <p:nvPr/>
        </p:nvSpPr>
        <p:spPr>
          <a:xfrm>
            <a:off x="9240913" y="5657873"/>
            <a:ext cx="76040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(%)</a:t>
            </a:r>
          </a:p>
        </p:txBody>
      </p:sp>
    </p:spTree>
    <p:extLst>
      <p:ext uri="{BB962C8B-B14F-4D97-AF65-F5344CB8AC3E}">
        <p14:creationId xmlns:p14="http://schemas.microsoft.com/office/powerpoint/2010/main" val="29806922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7055D-9B06-4C69-A33B-EEC56922C6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17336" y="1541043"/>
            <a:ext cx="5466048" cy="4525200"/>
          </a:xfrm>
        </p:spPr>
        <p:txBody>
          <a:bodyPr/>
          <a:lstStyle/>
          <a:p>
            <a:r>
              <a:rPr lang="en-US" dirty="0"/>
              <a:t>The median OS was longer in patients who received life-prolonging therapies (23.7 months; 95% CI: 22.3-25.1 months) than in those who did not (10.1 months; 95% CI: 9.1-11.5 months)</a:t>
            </a:r>
          </a:p>
          <a:p>
            <a:pPr>
              <a:spcBef>
                <a:spcPts val="1100"/>
              </a:spcBef>
            </a:pPr>
            <a:r>
              <a:rPr lang="en-US" dirty="0" err="1">
                <a:solidFill>
                  <a:schemeClr val="tx2"/>
                </a:solidFill>
              </a:rPr>
              <a:t>Underutilisation</a:t>
            </a:r>
            <a:r>
              <a:rPr lang="en-US" dirty="0">
                <a:solidFill>
                  <a:schemeClr val="tx2"/>
                </a:solidFill>
              </a:rPr>
              <a:t> of life-prolonging treatment</a:t>
            </a:r>
          </a:p>
          <a:p>
            <a:pPr>
              <a:spcBef>
                <a:spcPts val="1100"/>
              </a:spcBef>
            </a:pPr>
            <a:r>
              <a:rPr lang="en-US" dirty="0">
                <a:solidFill>
                  <a:schemeClr val="tx2"/>
                </a:solidFill>
              </a:rPr>
              <a:t>Most common therapies per line: </a:t>
            </a:r>
            <a:r>
              <a:rPr lang="en-US" dirty="0" err="1">
                <a:solidFill>
                  <a:schemeClr val="tx2"/>
                </a:solidFill>
              </a:rPr>
              <a:t>abiraterone</a:t>
            </a:r>
            <a:r>
              <a:rPr lang="en-US" dirty="0">
                <a:solidFill>
                  <a:schemeClr val="tx2"/>
                </a:solidFill>
              </a:rPr>
              <a:t>/prednisone (1L), enzalutamide (2L), docetaxel (3L)</a:t>
            </a:r>
          </a:p>
          <a:p>
            <a:pPr>
              <a:spcBef>
                <a:spcPts val="1100"/>
              </a:spcBef>
            </a:pPr>
            <a:r>
              <a:rPr lang="en-US" dirty="0">
                <a:solidFill>
                  <a:schemeClr val="tx2"/>
                </a:solidFill>
              </a:rPr>
              <a:t>Back-to-back use of </a:t>
            </a:r>
            <a:r>
              <a:rPr lang="en-US" dirty="0" err="1">
                <a:solidFill>
                  <a:schemeClr val="tx2"/>
                </a:solidFill>
              </a:rPr>
              <a:t>abiraterone</a:t>
            </a:r>
            <a:r>
              <a:rPr lang="en-US" dirty="0">
                <a:solidFill>
                  <a:schemeClr val="tx2"/>
                </a:solidFill>
              </a:rPr>
              <a:t>/prednisone and enzalutamide was common despite known cross-resistance</a:t>
            </a:r>
          </a:p>
          <a:p>
            <a:pPr>
              <a:spcBef>
                <a:spcPts val="1100"/>
              </a:spcBef>
            </a:pPr>
            <a:r>
              <a:rPr lang="en-US" dirty="0"/>
              <a:t>The results suggested an </a:t>
            </a:r>
            <a:r>
              <a:rPr lang="en-US" dirty="0" err="1"/>
              <a:t>underutilisation</a:t>
            </a:r>
            <a:r>
              <a:rPr lang="en-US" dirty="0"/>
              <a:t> of radium-223 and BHAs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3D975F-615E-46B6-A7AA-E02AED36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Patterns in Patients with </a:t>
            </a:r>
            <a:r>
              <a:rPr lang="en-US" cap="none" dirty="0" err="1"/>
              <a:t>m</a:t>
            </a:r>
            <a:r>
              <a:rPr lang="en-US" dirty="0" err="1"/>
              <a:t>CRPC</a:t>
            </a:r>
            <a:r>
              <a:rPr lang="en-US" dirty="0"/>
              <a:t> in a Real-World Clinical Practice Setting in the United States</a:t>
            </a:r>
            <a:br>
              <a:rPr lang="en-US" dirty="0"/>
            </a:b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2E0ADC-575A-A249-AE22-F2EA5B30C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E8BF4F-27BC-4FEB-994F-839C3ACCD05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8800"/>
            <a:ext cx="1076409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1L, first line; 2L, second line; 3L, third line; BHAs, bone health agents; CI, confidence interval; </a:t>
            </a:r>
            <a:r>
              <a:rPr lang="en-GB" dirty="0" err="1"/>
              <a:t>mCRPC</a:t>
            </a:r>
            <a:r>
              <a:rPr lang="en-GB" dirty="0"/>
              <a:t>, metastatic castration-resistant prostate cancer; OS, overall survival</a:t>
            </a:r>
          </a:p>
          <a:p>
            <a:pPr>
              <a:spcBef>
                <a:spcPts val="0"/>
              </a:spcBef>
            </a:pPr>
            <a:r>
              <a:rPr lang="en-GB" dirty="0"/>
              <a:t>George D, et al. Clinical Genitourinary Cancer. 2020;18:284-94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25D957-B09F-D842-B24C-6C25A24F423F}"/>
              </a:ext>
            </a:extLst>
          </p:cNvPr>
          <p:cNvSpPr txBox="1"/>
          <p:nvPr/>
        </p:nvSpPr>
        <p:spPr>
          <a:xfrm>
            <a:off x="619200" y="1677410"/>
            <a:ext cx="5265203" cy="5958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spc="1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THE PROPORTION OF PATIENTS WITH </a:t>
            </a:r>
            <a:r>
              <a:rPr lang="en-US" sz="1600" b="1" spc="100" dirty="0" err="1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mCRPC</a:t>
            </a:r>
            <a:r>
              <a:rPr lang="en-US" sz="1600" b="1" spc="1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RECEIVING LIFE-PROLONGING ANTICANCER THERAPIES IN THE 1L, 2L AND 3L SETTINGS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19576-6A96-6E49-BB77-DB5628E8212B}"/>
              </a:ext>
            </a:extLst>
          </p:cNvPr>
          <p:cNvSpPr txBox="1"/>
          <p:nvPr/>
        </p:nvSpPr>
        <p:spPr>
          <a:xfrm>
            <a:off x="824749" y="2356026"/>
            <a:ext cx="732573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mCRPC</a:t>
            </a:r>
            <a:b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(N=2,559)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813EDD-E68E-FC47-983B-D33DE945ECE8}"/>
              </a:ext>
            </a:extLst>
          </p:cNvPr>
          <p:cNvSpPr txBox="1"/>
          <p:nvPr/>
        </p:nvSpPr>
        <p:spPr>
          <a:xfrm>
            <a:off x="2319528" y="2577625"/>
            <a:ext cx="16671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360B89-DF02-C847-BFD5-54AC96321243}"/>
              </a:ext>
            </a:extLst>
          </p:cNvPr>
          <p:cNvSpPr/>
          <p:nvPr/>
        </p:nvSpPr>
        <p:spPr>
          <a:xfrm>
            <a:off x="928831" y="2771615"/>
            <a:ext cx="1457534" cy="20977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95F000-C015-1240-86F1-4EFA4C83787C}"/>
              </a:ext>
            </a:extLst>
          </p:cNvPr>
          <p:cNvSpPr txBox="1"/>
          <p:nvPr/>
        </p:nvSpPr>
        <p:spPr>
          <a:xfrm>
            <a:off x="1299327" y="3172816"/>
            <a:ext cx="71654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77%</a:t>
            </a:r>
            <a:b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(1,980/2,559)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82DC4F-EBCB-D64B-BA8A-89C6461C6145}"/>
              </a:ext>
            </a:extLst>
          </p:cNvPr>
          <p:cNvSpPr/>
          <p:nvPr/>
        </p:nvSpPr>
        <p:spPr>
          <a:xfrm>
            <a:off x="824749" y="2771615"/>
            <a:ext cx="111955" cy="248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8D8522-3793-1342-8367-08F909700EED}"/>
              </a:ext>
            </a:extLst>
          </p:cNvPr>
          <p:cNvSpPr/>
          <p:nvPr/>
        </p:nvSpPr>
        <p:spPr>
          <a:xfrm>
            <a:off x="2437963" y="2771615"/>
            <a:ext cx="818196" cy="11238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364C76-5437-B44C-9D69-33FD01C5422D}"/>
              </a:ext>
            </a:extLst>
          </p:cNvPr>
          <p:cNvSpPr txBox="1"/>
          <p:nvPr/>
        </p:nvSpPr>
        <p:spPr>
          <a:xfrm>
            <a:off x="2537683" y="3172816"/>
            <a:ext cx="61876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49%</a:t>
            </a:r>
            <a:b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(969/1,980)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0EDBFF-D661-EB41-B726-E034C43F8466}"/>
              </a:ext>
            </a:extLst>
          </p:cNvPr>
          <p:cNvSpPr/>
          <p:nvPr/>
        </p:nvSpPr>
        <p:spPr>
          <a:xfrm>
            <a:off x="2437963" y="3923908"/>
            <a:ext cx="818196" cy="6480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6B7DD7-6FC7-A64E-B347-768F0CC7D3AF}"/>
              </a:ext>
            </a:extLst>
          </p:cNvPr>
          <p:cNvSpPr txBox="1"/>
          <p:nvPr/>
        </p:nvSpPr>
        <p:spPr>
          <a:xfrm>
            <a:off x="2537683" y="4042610"/>
            <a:ext cx="61876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23%</a:t>
            </a:r>
            <a:b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(447/1,980)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36F469-0A9B-074B-9A7D-7988679CB8B8}"/>
              </a:ext>
            </a:extLst>
          </p:cNvPr>
          <p:cNvSpPr/>
          <p:nvPr/>
        </p:nvSpPr>
        <p:spPr>
          <a:xfrm>
            <a:off x="3254728" y="2771615"/>
            <a:ext cx="1334884" cy="544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87153-7B8C-7949-BD77-27E368FA5284}"/>
              </a:ext>
            </a:extLst>
          </p:cNvPr>
          <p:cNvSpPr txBox="1"/>
          <p:nvPr/>
        </p:nvSpPr>
        <p:spPr>
          <a:xfrm>
            <a:off x="3674702" y="2830845"/>
            <a:ext cx="52097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43%</a:t>
            </a:r>
            <a:b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(414/969)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DE086F-2F4F-1C4A-BEDC-5397EFE96D72}"/>
              </a:ext>
            </a:extLst>
          </p:cNvPr>
          <p:cNvSpPr/>
          <p:nvPr/>
        </p:nvSpPr>
        <p:spPr>
          <a:xfrm>
            <a:off x="3281975" y="3344044"/>
            <a:ext cx="1307637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B4A571-DEA6-DA43-A33E-FC52CE25F71C}"/>
              </a:ext>
            </a:extLst>
          </p:cNvPr>
          <p:cNvSpPr txBox="1"/>
          <p:nvPr/>
        </p:nvSpPr>
        <p:spPr>
          <a:xfrm>
            <a:off x="3674702" y="3336365"/>
            <a:ext cx="520975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28%</a:t>
            </a:r>
            <a:b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(267/969)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1C3C40-2A70-F44C-ABB7-CC1A469204F2}"/>
              </a:ext>
            </a:extLst>
          </p:cNvPr>
          <p:cNvSpPr/>
          <p:nvPr/>
        </p:nvSpPr>
        <p:spPr>
          <a:xfrm>
            <a:off x="3240848" y="2771615"/>
            <a:ext cx="67348" cy="112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326A6D-541B-924A-BEFF-10794131FA2A}"/>
              </a:ext>
            </a:extLst>
          </p:cNvPr>
          <p:cNvSpPr/>
          <p:nvPr/>
        </p:nvSpPr>
        <p:spPr>
          <a:xfrm>
            <a:off x="3240848" y="3923908"/>
            <a:ext cx="67348" cy="64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D5DA0A-1307-5F44-AAFF-07525639315D}"/>
              </a:ext>
            </a:extLst>
          </p:cNvPr>
          <p:cNvSpPr txBox="1"/>
          <p:nvPr/>
        </p:nvSpPr>
        <p:spPr>
          <a:xfrm>
            <a:off x="3196758" y="2577625"/>
            <a:ext cx="16671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FD79CE-1CCC-6C4E-A1BA-C7584BFAB482}"/>
              </a:ext>
            </a:extLst>
          </p:cNvPr>
          <p:cNvSpPr txBox="1"/>
          <p:nvPr/>
        </p:nvSpPr>
        <p:spPr>
          <a:xfrm>
            <a:off x="4537645" y="2577625"/>
            <a:ext cx="16671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5BC987-5BCD-8F48-B5F3-F4A89795EE43}"/>
              </a:ext>
            </a:extLst>
          </p:cNvPr>
          <p:cNvSpPr/>
          <p:nvPr/>
        </p:nvSpPr>
        <p:spPr>
          <a:xfrm>
            <a:off x="4574301" y="3344044"/>
            <a:ext cx="67348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957BBE-102D-644C-9ABE-701A8A2BE303}"/>
              </a:ext>
            </a:extLst>
          </p:cNvPr>
          <p:cNvSpPr/>
          <p:nvPr/>
        </p:nvSpPr>
        <p:spPr>
          <a:xfrm>
            <a:off x="4594306" y="2771615"/>
            <a:ext cx="939440" cy="4399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625289-CC46-C047-BC34-229ACE2D0B24}"/>
              </a:ext>
            </a:extLst>
          </p:cNvPr>
          <p:cNvSpPr/>
          <p:nvPr/>
        </p:nvSpPr>
        <p:spPr>
          <a:xfrm>
            <a:off x="5518435" y="2771615"/>
            <a:ext cx="67348" cy="439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9DFF1E-2347-0742-B458-246408A9A99D}"/>
              </a:ext>
            </a:extLst>
          </p:cNvPr>
          <p:cNvSpPr/>
          <p:nvPr/>
        </p:nvSpPr>
        <p:spPr>
          <a:xfrm>
            <a:off x="4574301" y="2771615"/>
            <a:ext cx="67348" cy="54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5FF08F-9EB0-AB46-8FAD-32B146D037CF}"/>
              </a:ext>
            </a:extLst>
          </p:cNvPr>
          <p:cNvSpPr txBox="1"/>
          <p:nvPr/>
        </p:nvSpPr>
        <p:spPr>
          <a:xfrm>
            <a:off x="4812127" y="2786238"/>
            <a:ext cx="52097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29%</a:t>
            </a:r>
            <a:b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(122/414)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1A1C0E-446B-B44A-B8ED-052DD7F8E32F}"/>
              </a:ext>
            </a:extLst>
          </p:cNvPr>
          <p:cNvSpPr txBox="1"/>
          <p:nvPr/>
        </p:nvSpPr>
        <p:spPr>
          <a:xfrm>
            <a:off x="3683254" y="4665198"/>
            <a:ext cx="2146421" cy="7437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with </a:t>
            </a:r>
            <a:r>
              <a:rPr lang="en-GB" sz="1000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mCRPC</a:t>
            </a: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(N=2,559)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receiving life-prolonging therapy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(1L, n=1,980; 2L, n=969; 3L, n=414)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who died without receiving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 subsequent line of therapy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5D5B3A-415F-C14C-9FFD-2216FA44DB48}"/>
              </a:ext>
            </a:extLst>
          </p:cNvPr>
          <p:cNvSpPr/>
          <p:nvPr/>
        </p:nvSpPr>
        <p:spPr>
          <a:xfrm>
            <a:off x="3340866" y="4658143"/>
            <a:ext cx="245727" cy="1275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A93280-E6B3-5D42-A8B6-29B3C7487D68}"/>
              </a:ext>
            </a:extLst>
          </p:cNvPr>
          <p:cNvSpPr/>
          <p:nvPr/>
        </p:nvSpPr>
        <p:spPr>
          <a:xfrm>
            <a:off x="3340866" y="4851430"/>
            <a:ext cx="245727" cy="1275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1FEC888-E096-1F43-BFF9-4B5177E5A19C}"/>
              </a:ext>
            </a:extLst>
          </p:cNvPr>
          <p:cNvSpPr/>
          <p:nvPr/>
        </p:nvSpPr>
        <p:spPr>
          <a:xfrm>
            <a:off x="3340866" y="5133927"/>
            <a:ext cx="245727" cy="1275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90860B-43BF-3940-9D63-4C43DD446350}"/>
              </a:ext>
            </a:extLst>
          </p:cNvPr>
          <p:cNvSpPr/>
          <p:nvPr/>
        </p:nvSpPr>
        <p:spPr>
          <a:xfrm>
            <a:off x="2378486" y="2771615"/>
            <a:ext cx="67348" cy="20977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135384-A662-F44B-A75F-DB4D568F1867}"/>
              </a:ext>
            </a:extLst>
          </p:cNvPr>
          <p:cNvSpPr txBox="1"/>
          <p:nvPr/>
        </p:nvSpPr>
        <p:spPr>
          <a:xfrm>
            <a:off x="619200" y="5497819"/>
            <a:ext cx="5493492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 total of 23%, 28% and 29% of patients did not receive a subsequent line of therapy after 1L, 2L and 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3L therapy, respectively. In this Sankey diagram, a node to the right illustrates patients with </a:t>
            </a:r>
            <a:r>
              <a:rPr lang="en-GB" sz="1000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mCRPC</a:t>
            </a: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(grey)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transitioning to a subsequent line of therapy (green) or death without receiving a subsequent line (blue).</a:t>
            </a:r>
          </a:p>
        </p:txBody>
      </p:sp>
    </p:spTree>
    <p:extLst>
      <p:ext uri="{BB962C8B-B14F-4D97-AF65-F5344CB8AC3E}">
        <p14:creationId xmlns:p14="http://schemas.microsoft.com/office/powerpoint/2010/main" val="38643178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ustom 6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0A582"/>
      </a:accent1>
      <a:accent2>
        <a:srgbClr val="C0504D"/>
      </a:accent2>
      <a:accent3>
        <a:srgbClr val="CCEDE6"/>
      </a:accent3>
      <a:accent4>
        <a:srgbClr val="FAF0AC"/>
      </a:accent4>
      <a:accent5>
        <a:srgbClr val="ECE6ED"/>
      </a:accent5>
      <a:accent6>
        <a:srgbClr val="8B878B"/>
      </a:accent6>
      <a:hlink>
        <a:srgbClr val="00A582"/>
      </a:hlink>
      <a:folHlink>
        <a:srgbClr val="00A58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10265</TotalTime>
  <Words>4566</Words>
  <Application>Microsoft Office PowerPoint</Application>
  <PresentationFormat>Widescreen</PresentationFormat>
  <Paragraphs>984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Lucida Grande</vt:lpstr>
      <vt:lpstr>PT Sans Narrow</vt:lpstr>
      <vt:lpstr>System Font Regular</vt:lpstr>
      <vt:lpstr>Thème Office</vt:lpstr>
      <vt:lpstr>PowerPoint Presentation</vt:lpstr>
      <vt:lpstr>PRACTICAL CONSIDERATIONS WHEN SEQUENCING TREATMENTS FOR mCRPC  PATIENTS in CLINICAL PRACTICE  Joanne Chien, MSN, RN, GNP-BC Stanford Health Care, Palo Alto, CA, USA  AUGUST 2021</vt:lpstr>
      <vt:lpstr>Disclaimer and disclosure</vt:lpstr>
      <vt:lpstr>introduction</vt:lpstr>
      <vt:lpstr>APPROVED TREATMENTS FOR mCSPC and nmCRPC</vt:lpstr>
      <vt:lpstr>APPROVED TREATMENTS FOR mCRPC</vt:lpstr>
      <vt:lpstr>PowerPoint Presentation</vt:lpstr>
      <vt:lpstr>Treatment Patterns in Patients with mCRPC in a Real-World Clinical Practice Setting in the United States </vt:lpstr>
      <vt:lpstr>Treatment Patterns in Patients with mCRPC in a Real-World Clinical Practice Setting in the United States </vt:lpstr>
      <vt:lpstr>CARD study design</vt:lpstr>
      <vt:lpstr>CARD study: Primary Endpoint</vt:lpstr>
      <vt:lpstr>CARD study: secondary Endpoints</vt:lpstr>
      <vt:lpstr>Real-World Evidence For Patients with mCRPC treated with Cabazitaxel</vt:lpstr>
      <vt:lpstr>Concurrent or Layered Treatment with Radium-223 and Enzalutamide or Abiraterone/prednisone</vt:lpstr>
      <vt:lpstr>PHENIX real-world Study: sequential NAH or Ra-223 after progression on 1L NAH</vt:lpstr>
      <vt:lpstr>Ra-223 early vs late in the treatment sequence Real-world data</vt:lpstr>
      <vt:lpstr>VISION trial: Lutetium-177-PSMA-617 for mCRPC</vt:lpstr>
      <vt:lpstr>VISION trial: Lutetium-177-PSMA-617 for mCRPC </vt:lpstr>
      <vt:lpstr>VISION trial: Lutetium-177-PSMA-617 for mCRPC</vt:lpstr>
      <vt:lpstr>summary</vt:lpstr>
      <vt:lpstr>REACH GU NURSES CONNECT VIA  TWITTER, LINKEDIN, VIMEO &amp; EMAIL OR VISIT THE GROUP’S WEBSITE https://gunursesconnect.info/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Samantha Brightwell</cp:lastModifiedBy>
  <cp:revision>376</cp:revision>
  <cp:lastPrinted>2017-02-15T09:54:46Z</cp:lastPrinted>
  <dcterms:created xsi:type="dcterms:W3CDTF">2016-10-14T09:38:18Z</dcterms:created>
  <dcterms:modified xsi:type="dcterms:W3CDTF">2021-08-23T06:23:08Z</dcterms:modified>
</cp:coreProperties>
</file>