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90" r:id="rId4"/>
    <p:sldId id="291" r:id="rId5"/>
    <p:sldId id="2323" r:id="rId6"/>
    <p:sldId id="2324" r:id="rId7"/>
    <p:sldId id="301" r:id="rId8"/>
    <p:sldId id="302" r:id="rId9"/>
    <p:sldId id="292" r:id="rId10"/>
    <p:sldId id="293" r:id="rId11"/>
    <p:sldId id="304" r:id="rId12"/>
    <p:sldId id="295" r:id="rId13"/>
    <p:sldId id="296" r:id="rId14"/>
    <p:sldId id="297" r:id="rId15"/>
    <p:sldId id="298" r:id="rId16"/>
    <p:sldId id="299" r:id="rId17"/>
    <p:sldId id="303" r:id="rId18"/>
    <p:sldId id="300" r:id="rId19"/>
    <p:sldId id="278" r:id="rId20"/>
    <p:sldId id="280" r:id="rId21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ns" initials="DG" lastIdx="43" clrIdx="0">
    <p:extLst>
      <p:ext uri="{19B8F6BF-5375-455C-9EA6-DF929625EA0E}">
        <p15:presenceInfo xmlns:p15="http://schemas.microsoft.com/office/powerpoint/2012/main" userId="3f98c98a79fdf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2"/>
    <a:srgbClr val="2E7B8E"/>
    <a:srgbClr val="F5EAE8"/>
    <a:srgbClr val="EAD1CE"/>
    <a:srgbClr val="E7F5E9"/>
    <a:srgbClr val="CBEBD0"/>
    <a:srgbClr val="03C750"/>
    <a:srgbClr val="C7573C"/>
    <a:srgbClr val="5D8298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6751" autoAdjust="0"/>
  </p:normalViewPr>
  <p:slideViewPr>
    <p:cSldViewPr snapToGrid="0" snapToObjects="1">
      <p:cViewPr varScale="1">
        <p:scale>
          <a:sx n="101" d="100"/>
          <a:sy n="101" d="100"/>
        </p:scale>
        <p:origin x="276" y="114"/>
      </p:cViewPr>
      <p:guideLst>
        <p:guide orient="horz" pos="2160"/>
        <p:guide pos="4565"/>
        <p:guide pos="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6" d="100"/>
          <a:sy n="86" d="100"/>
        </p:scale>
        <p:origin x="39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E7E72C-D282-CA4B-A2B8-C11F30EF1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81399-FFF5-5648-BCEB-461DA8243DC2}" type="datetimeFigureOut">
              <a:rPr lang="en-GB" smtClean="0"/>
              <a:t>01/10/2021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10/1/2021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1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about:blank" TargetMode="External"/><Relationship Id="rId11" Type="http://schemas.microsoft.com/office/2007/relationships/hdphoto" Target="../media/hdphoto1.wdp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Relationship Id="rId1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083A3-2B74-3A42-BFF3-6D6CB60F7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6933" y="2365561"/>
            <a:ext cx="6293064" cy="21799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B47DB74-212D-5541-AC00-976E544E69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FD9B80-D146-1044-B338-AD9EF87ACA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A7C5AF8-98A0-B048-A4E8-0123416983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370BE3AE-CB05-DE49-9E69-9747D702A490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Titre 1">
            <a:extLst>
              <a:ext uri="{FF2B5EF4-FFF2-40B4-BE49-F238E27FC236}">
                <a16:creationId xmlns:a16="http://schemas.microsoft.com/office/drawing/2014/main" id="{D7B34F6D-169F-B849-AD06-F630930A35A3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0CEFC9D3-8783-8942-94C8-33F85C5F746E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8" name="Titre 1">
            <a:extLst>
              <a:ext uri="{FF2B5EF4-FFF2-40B4-BE49-F238E27FC236}">
                <a16:creationId xmlns:a16="http://schemas.microsoft.com/office/drawing/2014/main" id="{531469F3-FDE3-9A41-A197-186623E02082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Nurses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80" name="Titre 1">
            <a:extLst>
              <a:ext uri="{FF2B5EF4-FFF2-40B4-BE49-F238E27FC236}">
                <a16:creationId xmlns:a16="http://schemas.microsoft.com/office/drawing/2014/main" id="{20820C9D-B621-224B-A520-A59B7D702C66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Froukje Sosef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" name="Titre 1">
            <a:extLst>
              <a:ext uri="{FF2B5EF4-FFF2-40B4-BE49-F238E27FC236}">
                <a16:creationId xmlns:a16="http://schemas.microsoft.com/office/drawing/2014/main" id="{41C98CC4-6A78-4341-B988-841D5A458770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78AFD4D-1CFE-2142-9F05-6143E1B8FBDC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62D8295-B053-1D42-8A46-926D2AB891C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84" name="Graphic 83" descr="Speaker Phone">
              <a:extLst>
                <a:ext uri="{FF2B5EF4-FFF2-40B4-BE49-F238E27FC236}">
                  <a16:creationId xmlns:a16="http://schemas.microsoft.com/office/drawing/2014/main" id="{E7F67E51-3AF5-164A-850C-6F54D30EE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CFACD35C-D412-F844-A5CF-AE2CEB603165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6" name="Graphic 85" descr="Envelope">
            <a:extLst>
              <a:ext uri="{FF2B5EF4-FFF2-40B4-BE49-F238E27FC236}">
                <a16:creationId xmlns:a16="http://schemas.microsoft.com/office/drawing/2014/main" id="{BBAF789F-CC55-7843-8A7D-0CE4E57FD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838538B3-ACA7-1C47-9194-B3E528397A68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488D8A0-F335-5B4A-8D91-8847DE358EAC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89" name="Graphic 88" descr="Speaker Phone">
              <a:extLst>
                <a:ext uri="{FF2B5EF4-FFF2-40B4-BE49-F238E27FC236}">
                  <a16:creationId xmlns:a16="http://schemas.microsoft.com/office/drawing/2014/main" id="{2D861ED1-685E-5347-8ED6-CFA2453EA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D97A7411-4A9B-E94E-953D-5E61B7AB5A9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91" name="Graphic 90" descr="Envelope">
            <a:extLst>
              <a:ext uri="{FF2B5EF4-FFF2-40B4-BE49-F238E27FC236}">
                <a16:creationId xmlns:a16="http://schemas.microsoft.com/office/drawing/2014/main" id="{C9CBA8DE-412D-AF4F-AD99-CD5D5274A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92" name="Titre 1">
            <a:extLst>
              <a:ext uri="{FF2B5EF4-FFF2-40B4-BE49-F238E27FC236}">
                <a16:creationId xmlns:a16="http://schemas.microsoft.com/office/drawing/2014/main" id="{2637EA75-11EF-BB40-93E1-391A2C6DE454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3" name="Titre 1">
            <a:extLst>
              <a:ext uri="{FF2B5EF4-FFF2-40B4-BE49-F238E27FC236}">
                <a16:creationId xmlns:a16="http://schemas.microsoft.com/office/drawing/2014/main" id="{E151920A-6F7C-3340-8881-D4F607BC71C8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5E803296-C5CE-6B44-B1E7-3B2F982CBC62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3BD0B889-8527-9041-B358-594545046F04}"/>
              </a:ext>
            </a:extLst>
          </p:cNvPr>
          <p:cNvSpPr/>
          <p:nvPr userDrawn="1"/>
        </p:nvSpPr>
        <p:spPr>
          <a:xfrm>
            <a:off x="3374938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68EB97-45F8-B343-B503-E0FC380655F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@GU Nurses CONNECT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17B239F-6BE6-9D4A-9ADD-099EB1028BD0}"/>
              </a:ext>
            </a:extLst>
          </p:cNvPr>
          <p:cNvSpPr txBox="1"/>
          <p:nvPr userDrawn="1"/>
        </p:nvSpPr>
        <p:spPr>
          <a:xfrm>
            <a:off x="3795912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@GU Nurses CONNECT</a:t>
            </a:r>
          </a:p>
        </p:txBody>
      </p:sp>
      <p:sp>
        <p:nvSpPr>
          <p:cNvPr id="99" name="Rectangle 98">
            <a:hlinkClick r:id="rId6"/>
            <a:extLst>
              <a:ext uri="{FF2B5EF4-FFF2-40B4-BE49-F238E27FC236}">
                <a16:creationId xmlns:a16="http://schemas.microsoft.com/office/drawing/2014/main" id="{65D2E73D-2CB5-5A46-BBAF-029E47325CBD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hlinkClick r:id="rId6"/>
            <a:extLst>
              <a:ext uri="{FF2B5EF4-FFF2-40B4-BE49-F238E27FC236}">
                <a16:creationId xmlns:a16="http://schemas.microsoft.com/office/drawing/2014/main" id="{B57CFF9B-6A5C-BD4D-AF50-FBB04BD13422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6"/>
            <a:extLst>
              <a:ext uri="{FF2B5EF4-FFF2-40B4-BE49-F238E27FC236}">
                <a16:creationId xmlns:a16="http://schemas.microsoft.com/office/drawing/2014/main" id="{DE548D93-61C1-5E45-81F2-911C298B6873}"/>
              </a:ext>
            </a:extLst>
          </p:cNvPr>
          <p:cNvSpPr/>
          <p:nvPr userDrawn="1"/>
        </p:nvSpPr>
        <p:spPr>
          <a:xfrm>
            <a:off x="403163" y="5505186"/>
            <a:ext cx="279061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0F307459-F72C-C74C-A689-08DC761A6244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1E2FE8C-AC3E-EC47-9867-9BFA114290CE}"/>
              </a:ext>
            </a:extLst>
          </p:cNvPr>
          <p:cNvSpPr txBox="1"/>
          <p:nvPr userDrawn="1"/>
        </p:nvSpPr>
        <p:spPr>
          <a:xfrm>
            <a:off x="805458" y="6013567"/>
            <a:ext cx="191436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gunursesconnect.info</a:t>
            </a:r>
          </a:p>
        </p:txBody>
      </p:sp>
      <p:sp>
        <p:nvSpPr>
          <p:cNvPr id="104" name="Rectangle 103">
            <a:hlinkClick r:id="rId6"/>
            <a:extLst>
              <a:ext uri="{FF2B5EF4-FFF2-40B4-BE49-F238E27FC236}">
                <a16:creationId xmlns:a16="http://schemas.microsoft.com/office/drawing/2014/main" id="{41AD03D9-5C82-4246-A91F-2E3E5B587EC1}"/>
              </a:ext>
            </a:extLst>
          </p:cNvPr>
          <p:cNvSpPr/>
          <p:nvPr userDrawn="1"/>
        </p:nvSpPr>
        <p:spPr>
          <a:xfrm>
            <a:off x="391317" y="6028338"/>
            <a:ext cx="20283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667FEFD-3109-A94B-A4A0-95D24EF8C36B}"/>
              </a:ext>
            </a:extLst>
          </p:cNvPr>
          <p:cNvSpPr txBox="1"/>
          <p:nvPr userDrawn="1"/>
        </p:nvSpPr>
        <p:spPr>
          <a:xfrm>
            <a:off x="3795725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@gunursesconnect</a:t>
            </a:r>
          </a:p>
        </p:txBody>
      </p:sp>
      <p:sp>
        <p:nvSpPr>
          <p:cNvPr id="106" name="Rectangle 105">
            <a:hlinkClick r:id="rId6"/>
            <a:extLst>
              <a:ext uri="{FF2B5EF4-FFF2-40B4-BE49-F238E27FC236}">
                <a16:creationId xmlns:a16="http://schemas.microsoft.com/office/drawing/2014/main" id="{57817C98-19A5-C24A-B9C8-5CA0C30FE3E2}"/>
              </a:ext>
            </a:extLst>
          </p:cNvPr>
          <p:cNvSpPr/>
          <p:nvPr userDrawn="1"/>
        </p:nvSpPr>
        <p:spPr>
          <a:xfrm>
            <a:off x="3355213" y="6037869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CA04913D-2005-6F41-827E-246D70185034}"/>
              </a:ext>
            </a:extLst>
          </p:cNvPr>
          <p:cNvSpPr/>
          <p:nvPr userDrawn="1"/>
        </p:nvSpPr>
        <p:spPr>
          <a:xfrm>
            <a:off x="3379368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hlinkClick r:id="rId6"/>
            <a:extLst>
              <a:ext uri="{FF2B5EF4-FFF2-40B4-BE49-F238E27FC236}">
                <a16:creationId xmlns:a16="http://schemas.microsoft.com/office/drawing/2014/main" id="{23B4A984-F97F-034C-BDFE-7446EDD6A11F}"/>
              </a:ext>
            </a:extLst>
          </p:cNvPr>
          <p:cNvSpPr/>
          <p:nvPr userDrawn="1"/>
        </p:nvSpPr>
        <p:spPr>
          <a:xfrm>
            <a:off x="3335387" y="5512132"/>
            <a:ext cx="236229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9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DB4386FB-ACD7-0240-870A-2610FDF2FD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Graphic 109" descr="World">
            <a:extLst>
              <a:ext uri="{FF2B5EF4-FFF2-40B4-BE49-F238E27FC236}">
                <a16:creationId xmlns:a16="http://schemas.microsoft.com/office/drawing/2014/main" id="{84CCAC45-A37D-F146-980D-CBCCF2B9A5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111" name="Picture 4" descr="Vimeo Icon Logo - Free vector graphic on Pixabay">
            <a:extLst>
              <a:ext uri="{FF2B5EF4-FFF2-40B4-BE49-F238E27FC236}">
                <a16:creationId xmlns:a16="http://schemas.microsoft.com/office/drawing/2014/main" id="{5430F43F-0D7A-5F46-9501-2E3F92F29B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34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Free White Twitter Icon - Download White Twitter Icon">
            <a:extLst>
              <a:ext uri="{FF2B5EF4-FFF2-40B4-BE49-F238E27FC236}">
                <a16:creationId xmlns:a16="http://schemas.microsoft.com/office/drawing/2014/main" id="{C4950CCB-3B88-4D40-ABEB-B052560A77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54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6640601-7BB7-CC40-9DDC-2C91B15471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5066" y="698684"/>
            <a:ext cx="2337165" cy="80960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6C9CB52-F618-4769-A743-373EB52BC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4289" r="9986" b="7406"/>
          <a:stretch/>
        </p:blipFill>
        <p:spPr>
          <a:xfrm>
            <a:off x="6080149" y="0"/>
            <a:ext cx="611185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621576-FC4D-A34D-A0B8-715C025E280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F3A22D-44C7-F041-B943-C7F88AB14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291381" y="1031129"/>
            <a:ext cx="5609238" cy="4806256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3CCE1E-9BC4-EB46-861E-0D00CC3085E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144FD-242E-D141-96E9-91ABE24BC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3291381" y="1031129"/>
            <a:ext cx="5609238" cy="4806256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23E33-A8A5-6D44-A677-BCC2C15CE8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83783C9-4323-6747-8FD8-E56C757F49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7C00BCC-CDB0-1747-9839-2B0BC92369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D6C52-376B-EC4D-A102-C2D5ACBD77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A2979-EBF7-DD49-A3DF-39B0B7C95B9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82208" y="349251"/>
            <a:ext cx="1617667" cy="56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B869AF7C-4DF9-3A49-9997-AB3537E05A9F}"/>
              </a:ext>
            </a:extLst>
          </p:cNvPr>
          <p:cNvSpPr/>
          <p:nvPr/>
        </p:nvSpPr>
        <p:spPr>
          <a:xfrm>
            <a:off x="3735471" y="2654356"/>
            <a:ext cx="374650" cy="1496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6B8ECF2-3614-2D40-A7F6-1DF7CFA82015}"/>
              </a:ext>
            </a:extLst>
          </p:cNvPr>
          <p:cNvSpPr/>
          <p:nvPr/>
        </p:nvSpPr>
        <p:spPr>
          <a:xfrm>
            <a:off x="4865771" y="2654356"/>
            <a:ext cx="374650" cy="1496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701CB3C-B7A8-E241-AF65-450EDBDC6F99}"/>
              </a:ext>
            </a:extLst>
          </p:cNvPr>
          <p:cNvSpPr/>
          <p:nvPr/>
        </p:nvSpPr>
        <p:spPr>
          <a:xfrm>
            <a:off x="5615071" y="2654356"/>
            <a:ext cx="374650" cy="1496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A05A97F-5BB7-8840-972D-811BD06146AA}"/>
              </a:ext>
            </a:extLst>
          </p:cNvPr>
          <p:cNvCxnSpPr>
            <a:cxnSpLocks/>
          </p:cNvCxnSpPr>
          <p:nvPr/>
        </p:nvCxnSpPr>
        <p:spPr>
          <a:xfrm flipH="1">
            <a:off x="1122266" y="2832131"/>
            <a:ext cx="5248455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64343"/>
            <a:ext cx="10963200" cy="666764"/>
          </a:xfrm>
        </p:spPr>
        <p:txBody>
          <a:bodyPr/>
          <a:lstStyle/>
          <a:p>
            <a:r>
              <a:rPr lang="en-GB" dirty="0"/>
              <a:t>Due to the COVID-19 pandemic, there has been an important reduction in cancer diagnoses, </a:t>
            </a:r>
            <a:br>
              <a:rPr lang="en-GB" dirty="0"/>
            </a:br>
            <a:r>
              <a:rPr lang="en-GB" dirty="0"/>
              <a:t>and screening programmes have been reduced dramatically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10</a:t>
            </a:fld>
            <a:endParaRPr lang="en-GB" noProof="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F2566F00-3237-6643-8A4E-42CF58F5B8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4267"/>
            <a:ext cx="10167442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TWW, two week wait (urgent suspected cancer referrals)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Dinmohamed A, et al. Lancet Oncol. 2020;21:750-1; Earnshaw C, et al. Br J Dermatol. 2020;183:792-4; </a:t>
            </a:r>
            <a:r>
              <a:rPr lang="en-GB" dirty="0">
                <a:solidFill>
                  <a:schemeClr val="tx2"/>
                </a:solidFill>
              </a:rPr>
              <a:t>Kosir U, et al. ESMO 2021 (EONS14). Oral presentation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111E1F0A-2E36-4E41-A100-98EA29170F7E}"/>
              </a:ext>
            </a:extLst>
          </p:cNvPr>
          <p:cNvSpPr txBox="1">
            <a:spLocks/>
          </p:cNvSpPr>
          <p:nvPr/>
        </p:nvSpPr>
        <p:spPr>
          <a:xfrm>
            <a:off x="620184" y="4802858"/>
            <a:ext cx="10963200" cy="1347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COVID-19 impact: 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Cancer diagnosis reduced up to 40%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Urgent referrals reduced approx. 50%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Increase of distress, especially in younger patients</a:t>
            </a:r>
          </a:p>
          <a:p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ACD059-AA6F-1E40-9D38-EEC9EF287A31}"/>
              </a:ext>
            </a:extLst>
          </p:cNvPr>
          <p:cNvSpPr txBox="1"/>
          <p:nvPr/>
        </p:nvSpPr>
        <p:spPr>
          <a:xfrm>
            <a:off x="802004" y="4077219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13B66D-1E63-6E4B-B381-CF17FE4C922E}"/>
              </a:ext>
            </a:extLst>
          </p:cNvPr>
          <p:cNvSpPr txBox="1"/>
          <p:nvPr/>
        </p:nvSpPr>
        <p:spPr>
          <a:xfrm>
            <a:off x="791828" y="3890410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3AB573-F908-A74B-AC39-134BED6FFFCC}"/>
              </a:ext>
            </a:extLst>
          </p:cNvPr>
          <p:cNvSpPr txBox="1"/>
          <p:nvPr/>
        </p:nvSpPr>
        <p:spPr>
          <a:xfrm>
            <a:off x="791828" y="3698306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CF722E-EC85-DD4B-8282-9D66FEEFAB41}"/>
              </a:ext>
            </a:extLst>
          </p:cNvPr>
          <p:cNvSpPr txBox="1"/>
          <p:nvPr/>
        </p:nvSpPr>
        <p:spPr>
          <a:xfrm>
            <a:off x="791828" y="3512555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5FE16A-F140-A340-8F98-DAE510804001}"/>
              </a:ext>
            </a:extLst>
          </p:cNvPr>
          <p:cNvSpPr txBox="1"/>
          <p:nvPr/>
        </p:nvSpPr>
        <p:spPr>
          <a:xfrm>
            <a:off x="791828" y="3326804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BF3651-E328-8A4F-9686-8C5BF439C1B4}"/>
              </a:ext>
            </a:extLst>
          </p:cNvPr>
          <p:cNvSpPr txBox="1"/>
          <p:nvPr/>
        </p:nvSpPr>
        <p:spPr>
          <a:xfrm>
            <a:off x="791828" y="2760053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ED5281-AD01-ED4E-BB7F-50CF0FE1253C}"/>
              </a:ext>
            </a:extLst>
          </p:cNvPr>
          <p:cNvSpPr txBox="1"/>
          <p:nvPr/>
        </p:nvSpPr>
        <p:spPr>
          <a:xfrm>
            <a:off x="791828" y="2571127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2DF022-218E-3046-8FCC-54DC299B6914}"/>
              </a:ext>
            </a:extLst>
          </p:cNvPr>
          <p:cNvSpPr txBox="1"/>
          <p:nvPr/>
        </p:nvSpPr>
        <p:spPr>
          <a:xfrm rot="16200000">
            <a:off x="-342790" y="3327222"/>
            <a:ext cx="1771350" cy="136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Relative change </a:t>
            </a:r>
            <a:b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 cancer diagnosis (%)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4C1455-D68A-DD43-9B88-FCF2E06DD22F}"/>
              </a:ext>
            </a:extLst>
          </p:cNvPr>
          <p:cNvSpPr txBox="1"/>
          <p:nvPr/>
        </p:nvSpPr>
        <p:spPr>
          <a:xfrm>
            <a:off x="2222546" y="4568677"/>
            <a:ext cx="2250092" cy="136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Calendar week in 2020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238304-FB9A-BC4D-9D97-59614C388682}"/>
              </a:ext>
            </a:extLst>
          </p:cNvPr>
          <p:cNvCxnSpPr>
            <a:cxnSpLocks/>
          </p:cNvCxnSpPr>
          <p:nvPr/>
        </p:nvCxnSpPr>
        <p:spPr>
          <a:xfrm>
            <a:off x="1105907" y="2636420"/>
            <a:ext cx="0" cy="151261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1FEC89-1185-7E4D-BE78-BE43874E1B11}"/>
              </a:ext>
            </a:extLst>
          </p:cNvPr>
          <p:cNvCxnSpPr>
            <a:cxnSpLocks/>
          </p:cNvCxnSpPr>
          <p:nvPr/>
        </p:nvCxnSpPr>
        <p:spPr>
          <a:xfrm flipH="1">
            <a:off x="1093939" y="4151425"/>
            <a:ext cx="527678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B649B42-4BC2-1848-9C6E-55E4B0E3D1BF}"/>
              </a:ext>
            </a:extLst>
          </p:cNvPr>
          <p:cNvCxnSpPr>
            <a:cxnSpLocks/>
          </p:cNvCxnSpPr>
          <p:nvPr/>
        </p:nvCxnSpPr>
        <p:spPr>
          <a:xfrm flipH="1">
            <a:off x="1046065" y="3964615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15504E3-8BD3-924D-8FD4-2EFF32776C64}"/>
              </a:ext>
            </a:extLst>
          </p:cNvPr>
          <p:cNvCxnSpPr>
            <a:cxnSpLocks/>
          </p:cNvCxnSpPr>
          <p:nvPr/>
        </p:nvCxnSpPr>
        <p:spPr>
          <a:xfrm flipH="1">
            <a:off x="1046065" y="377198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6BF737E-D894-5440-816C-9C781120896F}"/>
              </a:ext>
            </a:extLst>
          </p:cNvPr>
          <p:cNvCxnSpPr>
            <a:cxnSpLocks/>
          </p:cNvCxnSpPr>
          <p:nvPr/>
        </p:nvCxnSpPr>
        <p:spPr>
          <a:xfrm flipH="1">
            <a:off x="1046065" y="358569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939F5FD-FE1A-8141-B65E-2CB8B52CD7AA}"/>
              </a:ext>
            </a:extLst>
          </p:cNvPr>
          <p:cNvCxnSpPr>
            <a:cxnSpLocks/>
          </p:cNvCxnSpPr>
          <p:nvPr/>
        </p:nvCxnSpPr>
        <p:spPr>
          <a:xfrm flipH="1">
            <a:off x="1046065" y="339941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785383-0587-D542-B6CA-2F0CA3E6008C}"/>
              </a:ext>
            </a:extLst>
          </p:cNvPr>
          <p:cNvCxnSpPr>
            <a:cxnSpLocks/>
          </p:cNvCxnSpPr>
          <p:nvPr/>
        </p:nvCxnSpPr>
        <p:spPr>
          <a:xfrm flipH="1">
            <a:off x="1046065" y="2832131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4F65EA-CC8A-EB49-BDAE-832BE8B89865}"/>
              </a:ext>
            </a:extLst>
          </p:cNvPr>
          <p:cNvCxnSpPr>
            <a:cxnSpLocks/>
          </p:cNvCxnSpPr>
          <p:nvPr/>
        </p:nvCxnSpPr>
        <p:spPr>
          <a:xfrm flipH="1">
            <a:off x="1046065" y="264267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A61B4F-03C8-1545-8E23-813A3B87AAF0}"/>
              </a:ext>
            </a:extLst>
          </p:cNvPr>
          <p:cNvCxnSpPr>
            <a:cxnSpLocks/>
          </p:cNvCxnSpPr>
          <p:nvPr/>
        </p:nvCxnSpPr>
        <p:spPr>
          <a:xfrm flipH="1">
            <a:off x="1046065" y="4151425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394F2EE-49F2-C142-8CB9-8ECD4E2EB56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46963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A9FF71F-5A9E-794C-B7E8-6C3B8B1242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30120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46DFC21-4CA4-3743-852F-5B7A08489C40}"/>
              </a:ext>
            </a:extLst>
          </p:cNvPr>
          <p:cNvSpPr txBox="1"/>
          <p:nvPr/>
        </p:nvSpPr>
        <p:spPr>
          <a:xfrm>
            <a:off x="791828" y="2947378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F843F1F-6222-194D-B4DA-E08BC24E63E3}"/>
              </a:ext>
            </a:extLst>
          </p:cNvPr>
          <p:cNvCxnSpPr>
            <a:cxnSpLocks/>
          </p:cNvCxnSpPr>
          <p:nvPr/>
        </p:nvCxnSpPr>
        <p:spPr>
          <a:xfrm flipH="1">
            <a:off x="1046065" y="3019456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074FC4A-4838-E44B-B5B2-6A89EBE3AE35}"/>
              </a:ext>
            </a:extLst>
          </p:cNvPr>
          <p:cNvSpPr txBox="1"/>
          <p:nvPr/>
        </p:nvSpPr>
        <p:spPr>
          <a:xfrm>
            <a:off x="791828" y="3136304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17F66D2-DF77-7C45-A526-09C2F2F407E2}"/>
              </a:ext>
            </a:extLst>
          </p:cNvPr>
          <p:cNvCxnSpPr>
            <a:cxnSpLocks/>
          </p:cNvCxnSpPr>
          <p:nvPr/>
        </p:nvCxnSpPr>
        <p:spPr>
          <a:xfrm flipH="1">
            <a:off x="1046065" y="320891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D163A0A-2107-7D46-BA1E-3EA3824233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01595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99F46BC-99B6-834B-85E1-7C499B1DA1D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82595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41A4DEE-4A83-8F42-B5B9-B1CCFF5407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55088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19D65F2-9189-564C-AB6B-F783A7F63B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29738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C6563F-6F4A-4D43-9E4A-D84C3093158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7563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6E454F6-F2FA-F64E-BA67-7D07F89A40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85388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23583D2-B120-B047-95F6-93857FE680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60038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FA6974-3E21-3240-9574-105E4708C6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34688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89566FB-E486-F74D-AC0D-BF5A5A0B89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09338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55A9D7-E4B8-5441-9288-9D23B94B89F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36463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CBE64F4-B4AD-D347-A48E-406AC1803DA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64988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71F9CBE-3E9D-624D-8A23-F21975F59B6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87163" y="417908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B5D1310-69A9-3842-BBDD-5E634D5343D7}"/>
              </a:ext>
            </a:extLst>
          </p:cNvPr>
          <p:cNvSpPr txBox="1"/>
          <p:nvPr/>
        </p:nvSpPr>
        <p:spPr>
          <a:xfrm>
            <a:off x="3310756" y="1940357"/>
            <a:ext cx="3302819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First confirmed case of COVID-19 in the Netherlands</a:t>
            </a:r>
          </a:p>
          <a:p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Nationwide implementation of strict social distancing policies and temporary halt of national cancer screening programmes</a:t>
            </a:r>
          </a:p>
          <a:p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Public awareness campaign about lesser cancer diagnoses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A0596CA-FF8A-3E49-87FF-480A7CB6CB9F}"/>
              </a:ext>
            </a:extLst>
          </p:cNvPr>
          <p:cNvSpPr txBox="1"/>
          <p:nvPr/>
        </p:nvSpPr>
        <p:spPr>
          <a:xfrm>
            <a:off x="1406041" y="1940357"/>
            <a:ext cx="165141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All sites (excluding skin cancer)</a:t>
            </a:r>
          </a:p>
          <a:p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Skin cancers (excluding basal 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cell carcinoma)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DBC1FB8-7CAD-4545-B5B8-DF9FD6693834}"/>
              </a:ext>
            </a:extLst>
          </p:cNvPr>
          <p:cNvSpPr txBox="1"/>
          <p:nvPr/>
        </p:nvSpPr>
        <p:spPr>
          <a:xfrm rot="-2700000">
            <a:off x="5447586" y="4312276"/>
            <a:ext cx="460520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 March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7C38792-23B7-A046-98CB-F73A77C4BE33}"/>
              </a:ext>
            </a:extLst>
          </p:cNvPr>
          <p:cNvSpPr txBox="1"/>
          <p:nvPr/>
        </p:nvSpPr>
        <p:spPr>
          <a:xfrm rot="-2700000">
            <a:off x="5933820" y="4277893"/>
            <a:ext cx="363268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 April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F881D9-AC06-A349-BAA0-1D7EC51BEF35}"/>
              </a:ext>
            </a:extLst>
          </p:cNvPr>
          <p:cNvSpPr txBox="1"/>
          <p:nvPr/>
        </p:nvSpPr>
        <p:spPr>
          <a:xfrm>
            <a:off x="6000495" y="3998493"/>
            <a:ext cx="363268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40%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78561C7-8C00-3144-906E-4892D507D979}"/>
              </a:ext>
            </a:extLst>
          </p:cNvPr>
          <p:cNvSpPr/>
          <p:nvPr/>
        </p:nvSpPr>
        <p:spPr>
          <a:xfrm>
            <a:off x="6142121" y="3295445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A47EA09-F33A-FC4E-B75F-131D70CC922C}"/>
              </a:ext>
            </a:extLst>
          </p:cNvPr>
          <p:cNvSpPr/>
          <p:nvPr/>
        </p:nvSpPr>
        <p:spPr>
          <a:xfrm>
            <a:off x="5767471" y="3260520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04B8C82-C27D-8D4A-A9CF-AEA7263F19F7}"/>
              </a:ext>
            </a:extLst>
          </p:cNvPr>
          <p:cNvSpPr/>
          <p:nvPr/>
        </p:nvSpPr>
        <p:spPr>
          <a:xfrm>
            <a:off x="5392821" y="3152570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D78D4F9-686A-3349-A47A-A1756A80E48B}"/>
              </a:ext>
            </a:extLst>
          </p:cNvPr>
          <p:cNvSpPr/>
          <p:nvPr/>
        </p:nvSpPr>
        <p:spPr>
          <a:xfrm>
            <a:off x="5018171" y="2977945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2102C7D-202E-1B4B-B39A-3BCC6910F844}"/>
              </a:ext>
            </a:extLst>
          </p:cNvPr>
          <p:cNvSpPr/>
          <p:nvPr/>
        </p:nvSpPr>
        <p:spPr>
          <a:xfrm>
            <a:off x="4643521" y="3054145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2C5DA07-481E-3B4E-A290-C621D5C1C520}"/>
              </a:ext>
            </a:extLst>
          </p:cNvPr>
          <p:cNvSpPr/>
          <p:nvPr/>
        </p:nvSpPr>
        <p:spPr>
          <a:xfrm>
            <a:off x="4262521" y="3311320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9D6DC7BE-12AA-1246-BCD3-B3401B0E4F7C}"/>
              </a:ext>
            </a:extLst>
          </p:cNvPr>
          <p:cNvSpPr/>
          <p:nvPr/>
        </p:nvSpPr>
        <p:spPr>
          <a:xfrm>
            <a:off x="3891046" y="3152570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55A64EB-F0CE-5542-A71B-8D2C49270373}"/>
              </a:ext>
            </a:extLst>
          </p:cNvPr>
          <p:cNvSpPr/>
          <p:nvPr/>
        </p:nvSpPr>
        <p:spPr>
          <a:xfrm>
            <a:off x="1258971" y="2796970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FA84BC7-D488-AF4B-9E3C-E3D481161CD8}"/>
              </a:ext>
            </a:extLst>
          </p:cNvPr>
          <p:cNvSpPr/>
          <p:nvPr/>
        </p:nvSpPr>
        <p:spPr>
          <a:xfrm>
            <a:off x="3138571" y="2819195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7D9EC02-6AB3-044C-A820-21F31C1C06C1}"/>
              </a:ext>
            </a:extLst>
          </p:cNvPr>
          <p:cNvSpPr/>
          <p:nvPr/>
        </p:nvSpPr>
        <p:spPr>
          <a:xfrm>
            <a:off x="2008271" y="2809670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BEAE64A0-907F-A049-8F85-EC69B6C21895}"/>
              </a:ext>
            </a:extLst>
          </p:cNvPr>
          <p:cNvSpPr/>
          <p:nvPr/>
        </p:nvSpPr>
        <p:spPr>
          <a:xfrm>
            <a:off x="1287546" y="2760245"/>
            <a:ext cx="4889500" cy="587375"/>
          </a:xfrm>
          <a:custGeom>
            <a:avLst/>
            <a:gdLst>
              <a:gd name="connsiteX0" fmla="*/ 0 w 4889500"/>
              <a:gd name="connsiteY0" fmla="*/ 69850 h 587375"/>
              <a:gd name="connsiteX1" fmla="*/ 374650 w 4889500"/>
              <a:gd name="connsiteY1" fmla="*/ 0 h 587375"/>
              <a:gd name="connsiteX2" fmla="*/ 765175 w 4889500"/>
              <a:gd name="connsiteY2" fmla="*/ 88900 h 587375"/>
              <a:gd name="connsiteX3" fmla="*/ 1127125 w 4889500"/>
              <a:gd name="connsiteY3" fmla="*/ 63500 h 587375"/>
              <a:gd name="connsiteX4" fmla="*/ 1504950 w 4889500"/>
              <a:gd name="connsiteY4" fmla="*/ 57150 h 587375"/>
              <a:gd name="connsiteX5" fmla="*/ 1889125 w 4889500"/>
              <a:gd name="connsiteY5" fmla="*/ 95250 h 587375"/>
              <a:gd name="connsiteX6" fmla="*/ 2263775 w 4889500"/>
              <a:gd name="connsiteY6" fmla="*/ 139700 h 587375"/>
              <a:gd name="connsiteX7" fmla="*/ 2644775 w 4889500"/>
              <a:gd name="connsiteY7" fmla="*/ 431800 h 587375"/>
              <a:gd name="connsiteX8" fmla="*/ 3022600 w 4889500"/>
              <a:gd name="connsiteY8" fmla="*/ 587375 h 587375"/>
              <a:gd name="connsiteX9" fmla="*/ 3390900 w 4889500"/>
              <a:gd name="connsiteY9" fmla="*/ 330200 h 587375"/>
              <a:gd name="connsiteX10" fmla="*/ 3768725 w 4889500"/>
              <a:gd name="connsiteY10" fmla="*/ 254000 h 587375"/>
              <a:gd name="connsiteX11" fmla="*/ 4146550 w 4889500"/>
              <a:gd name="connsiteY11" fmla="*/ 434975 h 587375"/>
              <a:gd name="connsiteX12" fmla="*/ 4518025 w 4889500"/>
              <a:gd name="connsiteY12" fmla="*/ 536575 h 587375"/>
              <a:gd name="connsiteX13" fmla="*/ 4889500 w 4889500"/>
              <a:gd name="connsiteY13" fmla="*/ 574675 h 58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0" h="587375">
                <a:moveTo>
                  <a:pt x="0" y="69850"/>
                </a:moveTo>
                <a:lnTo>
                  <a:pt x="374650" y="0"/>
                </a:lnTo>
                <a:lnTo>
                  <a:pt x="765175" y="88900"/>
                </a:lnTo>
                <a:lnTo>
                  <a:pt x="1127125" y="63500"/>
                </a:lnTo>
                <a:lnTo>
                  <a:pt x="1504950" y="57150"/>
                </a:lnTo>
                <a:lnTo>
                  <a:pt x="1889125" y="95250"/>
                </a:lnTo>
                <a:lnTo>
                  <a:pt x="2263775" y="139700"/>
                </a:lnTo>
                <a:lnTo>
                  <a:pt x="2644775" y="431800"/>
                </a:lnTo>
                <a:lnTo>
                  <a:pt x="3022600" y="587375"/>
                </a:lnTo>
                <a:lnTo>
                  <a:pt x="3390900" y="330200"/>
                </a:lnTo>
                <a:lnTo>
                  <a:pt x="3768725" y="254000"/>
                </a:lnTo>
                <a:lnTo>
                  <a:pt x="4146550" y="434975"/>
                </a:lnTo>
                <a:lnTo>
                  <a:pt x="4518025" y="536575"/>
                </a:lnTo>
                <a:lnTo>
                  <a:pt x="4889500" y="574675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F5386D9-5589-6747-A840-278799DAF5A8}"/>
              </a:ext>
            </a:extLst>
          </p:cNvPr>
          <p:cNvSpPr txBox="1"/>
          <p:nvPr/>
        </p:nvSpPr>
        <p:spPr>
          <a:xfrm>
            <a:off x="6051295" y="3166643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74%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035BE1A-77FF-E040-A5A9-F8AEB66216FC}"/>
              </a:ext>
            </a:extLst>
          </p:cNvPr>
          <p:cNvSpPr txBox="1"/>
          <p:nvPr/>
        </p:nvSpPr>
        <p:spPr>
          <a:xfrm>
            <a:off x="5292470" y="2979318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81%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F1A614-7A90-1842-B59E-F9463FC7C6E9}"/>
              </a:ext>
            </a:extLst>
          </p:cNvPr>
          <p:cNvSpPr txBox="1"/>
          <p:nvPr/>
        </p:nvSpPr>
        <p:spPr>
          <a:xfrm>
            <a:off x="5673470" y="3099968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C32E13F-083D-8E4C-A46C-8199AE895F93}"/>
              </a:ext>
            </a:extLst>
          </p:cNvPr>
          <p:cNvSpPr txBox="1"/>
          <p:nvPr/>
        </p:nvSpPr>
        <p:spPr>
          <a:xfrm>
            <a:off x="4927345" y="2804693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03991C3-BE1B-2944-B424-D09915725FB3}"/>
              </a:ext>
            </a:extLst>
          </p:cNvPr>
          <p:cNvSpPr txBox="1"/>
          <p:nvPr/>
        </p:nvSpPr>
        <p:spPr>
          <a:xfrm>
            <a:off x="4549520" y="2877718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87%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98EA312-DFC8-2B43-A0AE-B4A30728608E}"/>
              </a:ext>
            </a:extLst>
          </p:cNvPr>
          <p:cNvSpPr txBox="1"/>
          <p:nvPr/>
        </p:nvSpPr>
        <p:spPr>
          <a:xfrm>
            <a:off x="4168520" y="3153943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A30B53F-F45D-4548-9A9F-EC35A708C75D}"/>
              </a:ext>
            </a:extLst>
          </p:cNvPr>
          <p:cNvSpPr txBox="1"/>
          <p:nvPr/>
        </p:nvSpPr>
        <p:spPr>
          <a:xfrm>
            <a:off x="3800220" y="2979318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81%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4FA550AF-5005-3B42-A53A-70C0C3B84694}"/>
              </a:ext>
            </a:extLst>
          </p:cNvPr>
          <p:cNvSpPr/>
          <p:nvPr/>
        </p:nvSpPr>
        <p:spPr>
          <a:xfrm>
            <a:off x="4262521" y="3476420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DB9657C-70EA-3344-8CC4-5E456FF9A863}"/>
              </a:ext>
            </a:extLst>
          </p:cNvPr>
          <p:cNvSpPr/>
          <p:nvPr/>
        </p:nvSpPr>
        <p:spPr>
          <a:xfrm>
            <a:off x="4643521" y="3292270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7704BF1E-C7DD-0A4C-9EF8-3FFA89F63B3D}"/>
              </a:ext>
            </a:extLst>
          </p:cNvPr>
          <p:cNvSpPr/>
          <p:nvPr/>
        </p:nvSpPr>
        <p:spPr>
          <a:xfrm>
            <a:off x="5018171" y="3622470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FB9B77E-6994-4C42-B3DB-D8921C64E16B}"/>
              </a:ext>
            </a:extLst>
          </p:cNvPr>
          <p:cNvSpPr/>
          <p:nvPr/>
        </p:nvSpPr>
        <p:spPr>
          <a:xfrm>
            <a:off x="5392821" y="3835195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5221388-1D12-2E4A-BD04-4A5EC42A9648}"/>
              </a:ext>
            </a:extLst>
          </p:cNvPr>
          <p:cNvSpPr/>
          <p:nvPr/>
        </p:nvSpPr>
        <p:spPr>
          <a:xfrm>
            <a:off x="5767471" y="3955845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DE488D51-74A7-5B4D-B6F7-91A82C981E61}"/>
              </a:ext>
            </a:extLst>
          </p:cNvPr>
          <p:cNvSpPr/>
          <p:nvPr/>
        </p:nvSpPr>
        <p:spPr>
          <a:xfrm>
            <a:off x="6142121" y="3930445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15AFCB8B-8798-F946-8F5A-D9DE8BFE95A4}"/>
              </a:ext>
            </a:extLst>
          </p:cNvPr>
          <p:cNvSpPr/>
          <p:nvPr/>
        </p:nvSpPr>
        <p:spPr>
          <a:xfrm>
            <a:off x="3891046" y="3279570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99EA104-1EEC-F543-AF2B-5375469AEF74}"/>
              </a:ext>
            </a:extLst>
          </p:cNvPr>
          <p:cNvSpPr/>
          <p:nvPr/>
        </p:nvSpPr>
        <p:spPr>
          <a:xfrm>
            <a:off x="3138571" y="2647745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54D894A-70B6-094B-AC64-E3D242416F83}"/>
              </a:ext>
            </a:extLst>
          </p:cNvPr>
          <p:cNvSpPr/>
          <p:nvPr/>
        </p:nvSpPr>
        <p:spPr>
          <a:xfrm>
            <a:off x="2763921" y="2771570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6BE9D87-24A9-9841-A74F-30A31F2ADD88}"/>
              </a:ext>
            </a:extLst>
          </p:cNvPr>
          <p:cNvSpPr/>
          <p:nvPr/>
        </p:nvSpPr>
        <p:spPr>
          <a:xfrm>
            <a:off x="2386096" y="2835070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AF99AC0-879F-2B4A-B03F-C832D5B4B148}"/>
              </a:ext>
            </a:extLst>
          </p:cNvPr>
          <p:cNvSpPr/>
          <p:nvPr/>
        </p:nvSpPr>
        <p:spPr>
          <a:xfrm>
            <a:off x="2008271" y="2647745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451786C-1F80-D246-90A3-B0198F9022D9}"/>
              </a:ext>
            </a:extLst>
          </p:cNvPr>
          <p:cNvSpPr/>
          <p:nvPr/>
        </p:nvSpPr>
        <p:spPr>
          <a:xfrm>
            <a:off x="1633621" y="2774745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7F79E2C-293C-F243-8C53-CFF9084A4D67}"/>
              </a:ext>
            </a:extLst>
          </p:cNvPr>
          <p:cNvSpPr/>
          <p:nvPr/>
        </p:nvSpPr>
        <p:spPr>
          <a:xfrm>
            <a:off x="1258971" y="3028745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3674A39C-4EC6-C548-835D-132C97953D9B}"/>
              </a:ext>
            </a:extLst>
          </p:cNvPr>
          <p:cNvSpPr/>
          <p:nvPr/>
        </p:nvSpPr>
        <p:spPr>
          <a:xfrm>
            <a:off x="1284371" y="2684045"/>
            <a:ext cx="4889500" cy="1311275"/>
          </a:xfrm>
          <a:custGeom>
            <a:avLst/>
            <a:gdLst>
              <a:gd name="connsiteX0" fmla="*/ 0 w 4889500"/>
              <a:gd name="connsiteY0" fmla="*/ 377825 h 1311275"/>
              <a:gd name="connsiteX1" fmla="*/ 381000 w 4889500"/>
              <a:gd name="connsiteY1" fmla="*/ 120650 h 1311275"/>
              <a:gd name="connsiteX2" fmla="*/ 755650 w 4889500"/>
              <a:gd name="connsiteY2" fmla="*/ 0 h 1311275"/>
              <a:gd name="connsiteX3" fmla="*/ 1139825 w 4889500"/>
              <a:gd name="connsiteY3" fmla="*/ 190500 h 1311275"/>
              <a:gd name="connsiteX4" fmla="*/ 1514475 w 4889500"/>
              <a:gd name="connsiteY4" fmla="*/ 123825 h 1311275"/>
              <a:gd name="connsiteX5" fmla="*/ 1882775 w 4889500"/>
              <a:gd name="connsiteY5" fmla="*/ 0 h 1311275"/>
              <a:gd name="connsiteX6" fmla="*/ 2257425 w 4889500"/>
              <a:gd name="connsiteY6" fmla="*/ 228600 h 1311275"/>
              <a:gd name="connsiteX7" fmla="*/ 2638425 w 4889500"/>
              <a:gd name="connsiteY7" fmla="*/ 631825 h 1311275"/>
              <a:gd name="connsiteX8" fmla="*/ 3019425 w 4889500"/>
              <a:gd name="connsiteY8" fmla="*/ 831850 h 1311275"/>
              <a:gd name="connsiteX9" fmla="*/ 3394075 w 4889500"/>
              <a:gd name="connsiteY9" fmla="*/ 641350 h 1311275"/>
              <a:gd name="connsiteX10" fmla="*/ 3775075 w 4889500"/>
              <a:gd name="connsiteY10" fmla="*/ 977900 h 1311275"/>
              <a:gd name="connsiteX11" fmla="*/ 4143375 w 4889500"/>
              <a:gd name="connsiteY11" fmla="*/ 1193800 h 1311275"/>
              <a:gd name="connsiteX12" fmla="*/ 4530725 w 4889500"/>
              <a:gd name="connsiteY12" fmla="*/ 1311275 h 1311275"/>
              <a:gd name="connsiteX13" fmla="*/ 4889500 w 4889500"/>
              <a:gd name="connsiteY13" fmla="*/ 1279525 h 131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89500" h="1311275">
                <a:moveTo>
                  <a:pt x="0" y="377825"/>
                </a:moveTo>
                <a:lnTo>
                  <a:pt x="381000" y="120650"/>
                </a:lnTo>
                <a:lnTo>
                  <a:pt x="755650" y="0"/>
                </a:lnTo>
                <a:lnTo>
                  <a:pt x="1139825" y="190500"/>
                </a:lnTo>
                <a:lnTo>
                  <a:pt x="1514475" y="123825"/>
                </a:lnTo>
                <a:lnTo>
                  <a:pt x="1882775" y="0"/>
                </a:lnTo>
                <a:lnTo>
                  <a:pt x="2257425" y="228600"/>
                </a:lnTo>
                <a:lnTo>
                  <a:pt x="2638425" y="631825"/>
                </a:lnTo>
                <a:lnTo>
                  <a:pt x="3019425" y="831850"/>
                </a:lnTo>
                <a:lnTo>
                  <a:pt x="3394075" y="641350"/>
                </a:lnTo>
                <a:lnTo>
                  <a:pt x="3775075" y="977900"/>
                </a:lnTo>
                <a:lnTo>
                  <a:pt x="4143375" y="1193800"/>
                </a:lnTo>
                <a:lnTo>
                  <a:pt x="4530725" y="1311275"/>
                </a:lnTo>
                <a:lnTo>
                  <a:pt x="4889500" y="1279525"/>
                </a:lnTo>
              </a:path>
            </a:pathLst>
          </a:cu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579B71-F7D5-5442-B068-FF555D874265}"/>
              </a:ext>
            </a:extLst>
          </p:cNvPr>
          <p:cNvSpPr txBox="1"/>
          <p:nvPr/>
        </p:nvSpPr>
        <p:spPr>
          <a:xfrm>
            <a:off x="4549520" y="3401593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74%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47B4103-B29D-0041-A9AF-4A77301908A5}"/>
              </a:ext>
            </a:extLst>
          </p:cNvPr>
          <p:cNvSpPr txBox="1"/>
          <p:nvPr/>
        </p:nvSpPr>
        <p:spPr>
          <a:xfrm>
            <a:off x="4168520" y="3573043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64%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D6D10C8-1903-F24D-9F91-39610390FB71}"/>
              </a:ext>
            </a:extLst>
          </p:cNvPr>
          <p:cNvSpPr txBox="1"/>
          <p:nvPr/>
        </p:nvSpPr>
        <p:spPr>
          <a:xfrm>
            <a:off x="3800220" y="3388893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75%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B40A360-3038-0A46-B13F-5965266490F5}"/>
              </a:ext>
            </a:extLst>
          </p:cNvPr>
          <p:cNvSpPr txBox="1"/>
          <p:nvPr/>
        </p:nvSpPr>
        <p:spPr>
          <a:xfrm>
            <a:off x="4927345" y="3719093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56%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A4FED03-3BFF-3F47-88C8-04A93F625240}"/>
              </a:ext>
            </a:extLst>
          </p:cNvPr>
          <p:cNvSpPr txBox="1"/>
          <p:nvPr/>
        </p:nvSpPr>
        <p:spPr>
          <a:xfrm>
            <a:off x="5292470" y="3947693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45%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E1F317D-318B-274A-8ED0-375A7AEED389}"/>
              </a:ext>
            </a:extLst>
          </p:cNvPr>
          <p:cNvSpPr txBox="1"/>
          <p:nvPr/>
        </p:nvSpPr>
        <p:spPr>
          <a:xfrm>
            <a:off x="5673470" y="4004843"/>
            <a:ext cx="24322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39%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DB550F1-AEB5-4F47-A306-58A2F3A63AA9}"/>
              </a:ext>
            </a:extLst>
          </p:cNvPr>
          <p:cNvSpPr txBox="1"/>
          <p:nvPr/>
        </p:nvSpPr>
        <p:spPr>
          <a:xfrm rot="-2700000">
            <a:off x="5068389" y="4319421"/>
            <a:ext cx="480725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 March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DC4BB0-E270-CF46-97E1-830A69AD63A3}"/>
              </a:ext>
            </a:extLst>
          </p:cNvPr>
          <p:cNvSpPr txBox="1"/>
          <p:nvPr/>
        </p:nvSpPr>
        <p:spPr>
          <a:xfrm rot="-2700000">
            <a:off x="4653490" y="4334777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 March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843C3E5-7533-7241-8E6C-F1DFE40805AA}"/>
              </a:ext>
            </a:extLst>
          </p:cNvPr>
          <p:cNvSpPr txBox="1"/>
          <p:nvPr/>
        </p:nvSpPr>
        <p:spPr>
          <a:xfrm rot="-2700000">
            <a:off x="4285191" y="4334777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 March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79CFF45-8999-4B45-8A4B-537DDEA9767B}"/>
              </a:ext>
            </a:extLst>
          </p:cNvPr>
          <p:cNvSpPr txBox="1"/>
          <p:nvPr/>
        </p:nvSpPr>
        <p:spPr>
          <a:xfrm rot="-2700000">
            <a:off x="3897841" y="4334777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 March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BC1C60-6064-3049-BF08-E8AA775B4F9C}"/>
              </a:ext>
            </a:extLst>
          </p:cNvPr>
          <p:cNvSpPr txBox="1"/>
          <p:nvPr/>
        </p:nvSpPr>
        <p:spPr>
          <a:xfrm rot="-2700000">
            <a:off x="881591" y="4334777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 Jan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D24755C-85C7-364B-BE46-465E256769DB}"/>
              </a:ext>
            </a:extLst>
          </p:cNvPr>
          <p:cNvSpPr txBox="1"/>
          <p:nvPr/>
        </p:nvSpPr>
        <p:spPr>
          <a:xfrm rot="-2700000">
            <a:off x="1278466" y="4334777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 Jan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71D93C1-0E13-3444-8CC7-A06ACD53EA35}"/>
              </a:ext>
            </a:extLst>
          </p:cNvPr>
          <p:cNvSpPr txBox="1"/>
          <p:nvPr/>
        </p:nvSpPr>
        <p:spPr>
          <a:xfrm rot="-2700000">
            <a:off x="2027766" y="4334776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 Jan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17E6680-0C5C-A546-95CC-230D568F3E9C}"/>
              </a:ext>
            </a:extLst>
          </p:cNvPr>
          <p:cNvSpPr txBox="1"/>
          <p:nvPr/>
        </p:nvSpPr>
        <p:spPr>
          <a:xfrm rot="-2700000">
            <a:off x="1640416" y="4334776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 Jan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ABCEC38-F34B-7C46-86D5-ACC86F29B5A9}"/>
              </a:ext>
            </a:extLst>
          </p:cNvPr>
          <p:cNvSpPr txBox="1"/>
          <p:nvPr/>
        </p:nvSpPr>
        <p:spPr>
          <a:xfrm rot="-2700000">
            <a:off x="2396067" y="4334776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 Feb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A112273-305A-1D4A-B958-29F39CDC140B}"/>
              </a:ext>
            </a:extLst>
          </p:cNvPr>
          <p:cNvSpPr txBox="1"/>
          <p:nvPr/>
        </p:nvSpPr>
        <p:spPr>
          <a:xfrm rot="-2700000">
            <a:off x="2780242" y="4334776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 Feb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F0ED0EE-DF88-B84B-845C-FEAC807DE2AF}"/>
              </a:ext>
            </a:extLst>
          </p:cNvPr>
          <p:cNvSpPr txBox="1"/>
          <p:nvPr/>
        </p:nvSpPr>
        <p:spPr>
          <a:xfrm rot="-2700000">
            <a:off x="3139018" y="4334776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 Feb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37B9B2F-5C1A-F248-8916-3A14C99C4DC9}"/>
              </a:ext>
            </a:extLst>
          </p:cNvPr>
          <p:cNvSpPr txBox="1"/>
          <p:nvPr/>
        </p:nvSpPr>
        <p:spPr>
          <a:xfrm rot="-2700000">
            <a:off x="3539068" y="4334776"/>
            <a:ext cx="524159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 Feb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4D95AE7-04F3-EB4E-9F1B-88154FF878A5}"/>
              </a:ext>
            </a:extLst>
          </p:cNvPr>
          <p:cNvSpPr/>
          <p:nvPr/>
        </p:nvSpPr>
        <p:spPr>
          <a:xfrm>
            <a:off x="3159605" y="1980458"/>
            <a:ext cx="90257" cy="90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B8B1CB6D-F0A7-0245-B2C8-98FE2C6276EB}"/>
              </a:ext>
            </a:extLst>
          </p:cNvPr>
          <p:cNvSpPr/>
          <p:nvPr/>
        </p:nvSpPr>
        <p:spPr>
          <a:xfrm>
            <a:off x="3159605" y="2123333"/>
            <a:ext cx="90257" cy="902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3937A53-5017-874A-8D54-6BCB6DA49DA1}"/>
              </a:ext>
            </a:extLst>
          </p:cNvPr>
          <p:cNvSpPr/>
          <p:nvPr/>
        </p:nvSpPr>
        <p:spPr>
          <a:xfrm>
            <a:off x="3159605" y="2431308"/>
            <a:ext cx="90257" cy="902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9B00590-55B9-E14D-B14E-4D2D3CDBD6A0}"/>
              </a:ext>
            </a:extLst>
          </p:cNvPr>
          <p:cNvSpPr/>
          <p:nvPr/>
        </p:nvSpPr>
        <p:spPr>
          <a:xfrm>
            <a:off x="1192455" y="2127099"/>
            <a:ext cx="87100" cy="871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087EC84-5CBC-0142-A2CD-8BFA20834AC0}"/>
              </a:ext>
            </a:extLst>
          </p:cNvPr>
          <p:cNvCxnSpPr>
            <a:cxnSpLocks/>
          </p:cNvCxnSpPr>
          <p:nvPr/>
        </p:nvCxnSpPr>
        <p:spPr>
          <a:xfrm flipH="1">
            <a:off x="1130388" y="2170649"/>
            <a:ext cx="211235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id="{FBF28383-DF98-7844-8B3C-4B4086196783}"/>
              </a:ext>
            </a:extLst>
          </p:cNvPr>
          <p:cNvSpPr/>
          <p:nvPr/>
        </p:nvSpPr>
        <p:spPr>
          <a:xfrm>
            <a:off x="1192455" y="1974699"/>
            <a:ext cx="87100" cy="87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852AB134-6577-0047-AA0D-A54007DE11EB}"/>
              </a:ext>
            </a:extLst>
          </p:cNvPr>
          <p:cNvCxnSpPr>
            <a:cxnSpLocks/>
          </p:cNvCxnSpPr>
          <p:nvPr/>
        </p:nvCxnSpPr>
        <p:spPr>
          <a:xfrm flipH="1">
            <a:off x="1130388" y="2018249"/>
            <a:ext cx="211235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1E0B84B8-5F24-3E46-ADCB-775F5F00B485}"/>
              </a:ext>
            </a:extLst>
          </p:cNvPr>
          <p:cNvSpPr/>
          <p:nvPr/>
        </p:nvSpPr>
        <p:spPr>
          <a:xfrm>
            <a:off x="2763921" y="2784270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3AF628C-6A25-2C46-8047-2E008B30F67F}"/>
              </a:ext>
            </a:extLst>
          </p:cNvPr>
          <p:cNvSpPr/>
          <p:nvPr/>
        </p:nvSpPr>
        <p:spPr>
          <a:xfrm>
            <a:off x="2386096" y="2790620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58FCE1C-45AD-BE4B-9247-54D78CCF8417}"/>
              </a:ext>
            </a:extLst>
          </p:cNvPr>
          <p:cNvSpPr/>
          <p:nvPr/>
        </p:nvSpPr>
        <p:spPr>
          <a:xfrm>
            <a:off x="1633621" y="2727120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5C5897D-A669-4748-A893-9BDEFC18F984}"/>
              </a:ext>
            </a:extLst>
          </p:cNvPr>
          <p:cNvSpPr/>
          <p:nvPr/>
        </p:nvSpPr>
        <p:spPr>
          <a:xfrm>
            <a:off x="3513221" y="2876345"/>
            <a:ext cx="63500" cy="635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825C105-7DCC-9B4D-B1C6-C47CCA189E88}"/>
              </a:ext>
            </a:extLst>
          </p:cNvPr>
          <p:cNvSpPr/>
          <p:nvPr/>
        </p:nvSpPr>
        <p:spPr>
          <a:xfrm>
            <a:off x="3513221" y="2866820"/>
            <a:ext cx="63500" cy="635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3AB5744-0973-734B-ACA1-7E306B325435}"/>
              </a:ext>
            </a:extLst>
          </p:cNvPr>
          <p:cNvSpPr txBox="1"/>
          <p:nvPr/>
        </p:nvSpPr>
        <p:spPr>
          <a:xfrm>
            <a:off x="10938778" y="2476493"/>
            <a:ext cx="80496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April 2019</a:t>
            </a:r>
          </a:p>
          <a:p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April 2020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D41ACAB-4AC2-334F-AF9D-9947109F782F}"/>
              </a:ext>
            </a:extLst>
          </p:cNvPr>
          <p:cNvSpPr/>
          <p:nvPr/>
        </p:nvSpPr>
        <p:spPr>
          <a:xfrm>
            <a:off x="10787626" y="2516594"/>
            <a:ext cx="90257" cy="902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48433F8-8BC7-7048-820D-AB2C3D2777AB}"/>
              </a:ext>
            </a:extLst>
          </p:cNvPr>
          <p:cNvSpPr/>
          <p:nvPr/>
        </p:nvSpPr>
        <p:spPr>
          <a:xfrm>
            <a:off x="10787626" y="2659469"/>
            <a:ext cx="90257" cy="9025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A905EFB-3B1F-0342-8FE9-02799B092440}"/>
              </a:ext>
            </a:extLst>
          </p:cNvPr>
          <p:cNvSpPr txBox="1"/>
          <p:nvPr/>
        </p:nvSpPr>
        <p:spPr>
          <a:xfrm rot="16200000">
            <a:off x="6093627" y="3299482"/>
            <a:ext cx="1771350" cy="136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TWW referrals (n)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0905B22F-A69D-B746-B5B0-71F3338E8CA4}"/>
              </a:ext>
            </a:extLst>
          </p:cNvPr>
          <p:cNvCxnSpPr>
            <a:cxnSpLocks/>
          </p:cNvCxnSpPr>
          <p:nvPr/>
        </p:nvCxnSpPr>
        <p:spPr>
          <a:xfrm>
            <a:off x="7458581" y="2181726"/>
            <a:ext cx="0" cy="235231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D9FDDD5-4AD0-0D42-8812-92A81718B732}"/>
              </a:ext>
            </a:extLst>
          </p:cNvPr>
          <p:cNvCxnSpPr>
            <a:cxnSpLocks/>
          </p:cNvCxnSpPr>
          <p:nvPr/>
        </p:nvCxnSpPr>
        <p:spPr>
          <a:xfrm flipH="1">
            <a:off x="7398739" y="4536436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7143AF0F-8D46-F84B-B084-118666F877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89933" y="456409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102A8B0B-20D2-A645-8E5B-5B1FA61E80BC}"/>
              </a:ext>
            </a:extLst>
          </p:cNvPr>
          <p:cNvSpPr txBox="1"/>
          <p:nvPr/>
        </p:nvSpPr>
        <p:spPr>
          <a:xfrm>
            <a:off x="7144502" y="2113189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0111DA22-4B79-9847-93A6-105B1FCA2824}"/>
              </a:ext>
            </a:extLst>
          </p:cNvPr>
          <p:cNvCxnSpPr>
            <a:cxnSpLocks/>
          </p:cNvCxnSpPr>
          <p:nvPr/>
        </p:nvCxnSpPr>
        <p:spPr>
          <a:xfrm flipH="1">
            <a:off x="7398739" y="218526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73008FF-7303-3E44-9356-A26A92D7E45A}"/>
              </a:ext>
            </a:extLst>
          </p:cNvPr>
          <p:cNvSpPr/>
          <p:nvPr/>
        </p:nvSpPr>
        <p:spPr>
          <a:xfrm>
            <a:off x="7545471" y="2625726"/>
            <a:ext cx="234950" cy="191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E414E378-8CC0-D34E-B9C6-5BD0C4E96367}"/>
              </a:ext>
            </a:extLst>
          </p:cNvPr>
          <p:cNvSpPr txBox="1"/>
          <p:nvPr/>
        </p:nvSpPr>
        <p:spPr>
          <a:xfrm>
            <a:off x="7144502" y="2694214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150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AEBFAFAD-97DB-FB47-AD33-FD6ACBF25CC4}"/>
              </a:ext>
            </a:extLst>
          </p:cNvPr>
          <p:cNvCxnSpPr>
            <a:cxnSpLocks/>
          </p:cNvCxnSpPr>
          <p:nvPr/>
        </p:nvCxnSpPr>
        <p:spPr>
          <a:xfrm flipH="1">
            <a:off x="7398739" y="276629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6B3389F2-95B9-3846-BEF3-27ACB68F2758}"/>
              </a:ext>
            </a:extLst>
          </p:cNvPr>
          <p:cNvSpPr txBox="1"/>
          <p:nvPr/>
        </p:nvSpPr>
        <p:spPr>
          <a:xfrm>
            <a:off x="7144502" y="3284764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4F1692EA-C66C-9A46-AAAD-6957D68B1960}"/>
              </a:ext>
            </a:extLst>
          </p:cNvPr>
          <p:cNvCxnSpPr>
            <a:cxnSpLocks/>
          </p:cNvCxnSpPr>
          <p:nvPr/>
        </p:nvCxnSpPr>
        <p:spPr>
          <a:xfrm flipH="1">
            <a:off x="7398739" y="335684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132F6D9F-88A8-384E-8844-BF10C1421427}"/>
              </a:ext>
            </a:extLst>
          </p:cNvPr>
          <p:cNvSpPr txBox="1"/>
          <p:nvPr/>
        </p:nvSpPr>
        <p:spPr>
          <a:xfrm>
            <a:off x="7144502" y="3875314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26D9A0F-82DA-5748-AAE1-7FE55673F7D3}"/>
              </a:ext>
            </a:extLst>
          </p:cNvPr>
          <p:cNvCxnSpPr>
            <a:cxnSpLocks/>
          </p:cNvCxnSpPr>
          <p:nvPr/>
        </p:nvCxnSpPr>
        <p:spPr>
          <a:xfrm flipH="1">
            <a:off x="7398739" y="394739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E732F652-378D-2A48-A538-26ED5EFE21FE}"/>
              </a:ext>
            </a:extLst>
          </p:cNvPr>
          <p:cNvSpPr txBox="1"/>
          <p:nvPr/>
        </p:nvSpPr>
        <p:spPr>
          <a:xfrm>
            <a:off x="7144502" y="4462689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73ABAFA-3FBB-D446-B34D-DA0403B13E86}"/>
              </a:ext>
            </a:extLst>
          </p:cNvPr>
          <p:cNvSpPr/>
          <p:nvPr/>
        </p:nvSpPr>
        <p:spPr>
          <a:xfrm>
            <a:off x="7853446" y="3818020"/>
            <a:ext cx="234950" cy="71905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5EF1730-421C-E446-A00F-4E5915C66B6C}"/>
              </a:ext>
            </a:extLst>
          </p:cNvPr>
          <p:cNvSpPr txBox="1"/>
          <p:nvPr/>
        </p:nvSpPr>
        <p:spPr>
          <a:xfrm rot="-2700000">
            <a:off x="7040305" y="4933565"/>
            <a:ext cx="915653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Colorectal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7623750A-7193-B941-AFAB-3829A02BA6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09082" y="456409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0284035-0742-B343-858B-7DB91FFBA55C}"/>
              </a:ext>
            </a:extLst>
          </p:cNvPr>
          <p:cNvSpPr/>
          <p:nvPr/>
        </p:nvSpPr>
        <p:spPr>
          <a:xfrm>
            <a:off x="8364620" y="3403600"/>
            <a:ext cx="234950" cy="11334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A22C4F5-997E-8F4C-B2AE-065F157982B6}"/>
              </a:ext>
            </a:extLst>
          </p:cNvPr>
          <p:cNvSpPr/>
          <p:nvPr/>
        </p:nvSpPr>
        <p:spPr>
          <a:xfrm>
            <a:off x="8672595" y="3943350"/>
            <a:ext cx="234950" cy="593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744DD3E-1B12-024C-A78B-A6921BBFA042}"/>
              </a:ext>
            </a:extLst>
          </p:cNvPr>
          <p:cNvSpPr txBox="1"/>
          <p:nvPr/>
        </p:nvSpPr>
        <p:spPr>
          <a:xfrm rot="-2700000">
            <a:off x="7549744" y="5061851"/>
            <a:ext cx="1278502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Upper gastrointestinal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F8F207F7-86FE-2843-860F-FEDC1FFE78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25057" y="456410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7D4D9C2-4881-504E-AA4C-8444953E536C}"/>
              </a:ext>
            </a:extLst>
          </p:cNvPr>
          <p:cNvSpPr/>
          <p:nvPr/>
        </p:nvSpPr>
        <p:spPr>
          <a:xfrm>
            <a:off x="9180595" y="3559175"/>
            <a:ext cx="234950" cy="9779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5C5E415-BA8F-6F43-976C-E86B7915F844}"/>
              </a:ext>
            </a:extLst>
          </p:cNvPr>
          <p:cNvSpPr/>
          <p:nvPr/>
        </p:nvSpPr>
        <p:spPr>
          <a:xfrm>
            <a:off x="9488570" y="4025899"/>
            <a:ext cx="234950" cy="511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A9A862E-AD15-2B42-A956-6216721A5F2E}"/>
              </a:ext>
            </a:extLst>
          </p:cNvPr>
          <p:cNvSpPr txBox="1"/>
          <p:nvPr/>
        </p:nvSpPr>
        <p:spPr>
          <a:xfrm rot="-2700000">
            <a:off x="8365719" y="5061852"/>
            <a:ext cx="1278502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Head and neck</a:t>
            </a: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F505840C-8D41-7A4B-8F77-F746242BF9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41032" y="4564101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30290B6E-B879-4844-AA4E-D2FC68B76A43}"/>
              </a:ext>
            </a:extLst>
          </p:cNvPr>
          <p:cNvSpPr/>
          <p:nvPr/>
        </p:nvSpPr>
        <p:spPr>
          <a:xfrm>
            <a:off x="9996570" y="3578224"/>
            <a:ext cx="234950" cy="9588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0D1D5E8F-DF31-1E45-8770-5139E8053957}"/>
              </a:ext>
            </a:extLst>
          </p:cNvPr>
          <p:cNvSpPr/>
          <p:nvPr/>
        </p:nvSpPr>
        <p:spPr>
          <a:xfrm>
            <a:off x="10304545" y="3994150"/>
            <a:ext cx="234950" cy="54292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DDCFD92-2253-BA49-9FDF-1FD22817A9AB}"/>
              </a:ext>
            </a:extLst>
          </p:cNvPr>
          <p:cNvSpPr txBox="1"/>
          <p:nvPr/>
        </p:nvSpPr>
        <p:spPr>
          <a:xfrm rot="-2700000">
            <a:off x="9181694" y="5061853"/>
            <a:ext cx="1278502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Gynaecology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5354DF8-042C-B048-902B-30D9594FA4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60182" y="456410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A257A35-79F9-C54E-9504-17D5474D9952}"/>
              </a:ext>
            </a:extLst>
          </p:cNvPr>
          <p:cNvSpPr/>
          <p:nvPr/>
        </p:nvSpPr>
        <p:spPr>
          <a:xfrm>
            <a:off x="10815720" y="3883025"/>
            <a:ext cx="234950" cy="6540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D9AA355-4559-8948-805C-004B821EA7A6}"/>
              </a:ext>
            </a:extLst>
          </p:cNvPr>
          <p:cNvSpPr/>
          <p:nvPr/>
        </p:nvSpPr>
        <p:spPr>
          <a:xfrm>
            <a:off x="11123695" y="4229099"/>
            <a:ext cx="234950" cy="3079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264EE920-F496-624A-8E03-2660DB6D3A9B}"/>
              </a:ext>
            </a:extLst>
          </p:cNvPr>
          <p:cNvSpPr txBox="1"/>
          <p:nvPr/>
        </p:nvSpPr>
        <p:spPr>
          <a:xfrm rot="-2700000">
            <a:off x="10000844" y="5061854"/>
            <a:ext cx="1278502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Urology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3583474-E2CC-5448-ACA6-9CF7A35AFB85}"/>
              </a:ext>
            </a:extLst>
          </p:cNvPr>
          <p:cNvCxnSpPr>
            <a:cxnSpLocks/>
          </p:cNvCxnSpPr>
          <p:nvPr/>
        </p:nvCxnSpPr>
        <p:spPr>
          <a:xfrm flipH="1">
            <a:off x="7446613" y="4536436"/>
            <a:ext cx="399926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7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Data collected between 6 April and 11 May 2020</a:t>
            </a:r>
          </a:p>
          <a:p>
            <a:r>
              <a:rPr lang="en-GB" b="1" dirty="0">
                <a:solidFill>
                  <a:schemeClr val="accent1"/>
                </a:solidFill>
              </a:rPr>
              <a:t>Aims of study:</a:t>
            </a:r>
          </a:p>
          <a:p>
            <a:pPr lvl="1"/>
            <a:r>
              <a:rPr lang="en-GB" dirty="0"/>
              <a:t>Determine the impact of COVID-19 on young patients with cancer and survivors </a:t>
            </a:r>
          </a:p>
          <a:p>
            <a:pPr lvl="1"/>
            <a:r>
              <a:rPr lang="en-GB" dirty="0"/>
              <a:t>Determine where young people with cancer and beyond get information related to COVID-19</a:t>
            </a:r>
          </a:p>
          <a:p>
            <a:r>
              <a:rPr lang="en-GB" b="1" dirty="0">
                <a:solidFill>
                  <a:schemeClr val="accent1"/>
                </a:solidFill>
              </a:rPr>
              <a:t>Demographics:</a:t>
            </a:r>
          </a:p>
          <a:p>
            <a:pPr lvl="1"/>
            <a:r>
              <a:rPr lang="en-GB" dirty="0"/>
              <a:t>177 subjects identified (87% female)</a:t>
            </a:r>
          </a:p>
          <a:p>
            <a:pPr lvl="1"/>
            <a:r>
              <a:rPr lang="en-GB" dirty="0"/>
              <a:t>Median age 29.3 years (range 18-39 years)</a:t>
            </a:r>
          </a:p>
          <a:p>
            <a:pPr lvl="1"/>
            <a:r>
              <a:rPr lang="en-GB" dirty="0"/>
              <a:t>32% in active treatment</a:t>
            </a:r>
          </a:p>
          <a:p>
            <a:pPr lvl="1"/>
            <a:r>
              <a:rPr lang="en-GB" dirty="0"/>
              <a:t>14% completed treatment in past 6 months</a:t>
            </a:r>
          </a:p>
          <a:p>
            <a:pPr lvl="1"/>
            <a:r>
              <a:rPr lang="en-GB" dirty="0"/>
              <a:t>54% completed treatment more than 6 months ago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11</a:t>
            </a:fld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57A638-A314-0246-9D7F-C3D51CDAF34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Kosir U, et al. ESMO 2021 (EONS14). Oral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F2E5A5-60B3-9A4D-864E-789DFA08B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584" y="3076255"/>
            <a:ext cx="5979668" cy="28745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9AF21F-09EC-8A4B-8D54-1D7272EE20C3}"/>
              </a:ext>
            </a:extLst>
          </p:cNvPr>
          <p:cNvSpPr txBox="1"/>
          <p:nvPr/>
        </p:nvSpPr>
        <p:spPr>
          <a:xfrm>
            <a:off x="9579844" y="386747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D99E58-83D6-5D40-844F-4A139D89B623}"/>
              </a:ext>
            </a:extLst>
          </p:cNvPr>
          <p:cNvSpPr txBox="1"/>
          <p:nvPr/>
        </p:nvSpPr>
        <p:spPr>
          <a:xfrm>
            <a:off x="10298301" y="510844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834AA4-DDE8-B349-8A76-67751DB82244}"/>
              </a:ext>
            </a:extLst>
          </p:cNvPr>
          <p:cNvSpPr txBox="1"/>
          <p:nvPr/>
        </p:nvSpPr>
        <p:spPr>
          <a:xfrm>
            <a:off x="6303244" y="4237584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214D38-99F8-B34A-BE81-5EFE49D50B51}"/>
              </a:ext>
            </a:extLst>
          </p:cNvPr>
          <p:cNvSpPr txBox="1"/>
          <p:nvPr/>
        </p:nvSpPr>
        <p:spPr>
          <a:xfrm>
            <a:off x="7979642" y="3508242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EF9482-B609-974D-8246-9A60C19FBDB4}"/>
              </a:ext>
            </a:extLst>
          </p:cNvPr>
          <p:cNvSpPr txBox="1"/>
          <p:nvPr/>
        </p:nvSpPr>
        <p:spPr>
          <a:xfrm>
            <a:off x="5867814" y="3442928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53%</a:t>
            </a:r>
          </a:p>
        </p:txBody>
      </p:sp>
    </p:spTree>
    <p:extLst>
      <p:ext uri="{BB962C8B-B14F-4D97-AF65-F5344CB8AC3E}">
        <p14:creationId xmlns:p14="http://schemas.microsoft.com/office/powerpoint/2010/main" val="10102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9A551-5CDB-874D-A54A-38EEF96E9E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1421156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Information re. COVID-19</a:t>
            </a:r>
          </a:p>
          <a:p>
            <a:r>
              <a:rPr lang="en-GB" dirty="0"/>
              <a:t>24% received communication from their </a:t>
            </a:r>
            <a:r>
              <a:rPr lang="en-GB" dirty="0">
                <a:solidFill>
                  <a:schemeClr val="tx2"/>
                </a:solidFill>
              </a:rPr>
              <a:t>health practitioner </a:t>
            </a:r>
          </a:p>
          <a:p>
            <a:r>
              <a:rPr lang="en-GB" dirty="0"/>
              <a:t>56% reported wanting more tailored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12</a:t>
            </a:fld>
            <a:endParaRPr lang="en-GB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0404C4-E834-2943-9ABD-87A9A6DB46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PHQ-4, four-item patient health questionnaire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Kosir U, et al. ESMO 2021 (EONS14). Oral presentation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6CE2B6D-A531-7D4E-ABC7-AA46729B3DF7}"/>
              </a:ext>
            </a:extLst>
          </p:cNvPr>
          <p:cNvSpPr txBox="1">
            <a:spLocks/>
          </p:cNvSpPr>
          <p:nvPr/>
        </p:nvSpPr>
        <p:spPr>
          <a:xfrm>
            <a:off x="620184" y="3091114"/>
            <a:ext cx="3657902" cy="2896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Impact on care:</a:t>
            </a:r>
          </a:p>
          <a:p>
            <a:pPr>
              <a:spcBef>
                <a:spcPts val="600"/>
              </a:spcBef>
            </a:pPr>
            <a:r>
              <a:rPr lang="en-GB" b="1" dirty="0">
                <a:solidFill>
                  <a:schemeClr val="accent1"/>
                </a:solidFill>
              </a:rPr>
              <a:t>45% </a:t>
            </a:r>
            <a:r>
              <a:rPr lang="en-GB" dirty="0">
                <a:solidFill>
                  <a:schemeClr val="tx2"/>
                </a:solidFill>
              </a:rPr>
              <a:t>reported changes in care: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Delay in follow-up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Delay in treatment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Virtual appointment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Alone during treatment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Changes in protocol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Reduced access to medicine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21C7221-6360-C24F-826D-2128B7324F53}"/>
              </a:ext>
            </a:extLst>
          </p:cNvPr>
          <p:cNvSpPr txBox="1">
            <a:spLocks/>
          </p:cNvSpPr>
          <p:nvPr/>
        </p:nvSpPr>
        <p:spPr>
          <a:xfrm>
            <a:off x="4517270" y="3091114"/>
            <a:ext cx="4842730" cy="991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Impact on mental health </a:t>
            </a:r>
            <a:r>
              <a:rPr lang="en-GB" dirty="0">
                <a:solidFill>
                  <a:schemeClr val="accent1"/>
                </a:solidFill>
              </a:rPr>
              <a:t>(PHQ-4)</a:t>
            </a:r>
            <a:endParaRPr lang="en-GB" b="1" dirty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chemeClr val="tx2"/>
                </a:solidFill>
              </a:rPr>
              <a:t>More anxiety than depression/low mood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400" i="1" dirty="0">
                <a:solidFill>
                  <a:schemeClr val="tx2"/>
                </a:solidFill>
              </a:rPr>
              <a:t>Psychological distress among adolescents and young adults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4D0E529-935C-5146-9E32-B2D9BBE47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32279"/>
              </p:ext>
            </p:extLst>
          </p:nvPr>
        </p:nvGraphicFramePr>
        <p:xfrm>
          <a:off x="4517270" y="4143834"/>
          <a:ext cx="538873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487">
                  <a:extLst>
                    <a:ext uri="{9D8B030D-6E8A-4147-A177-3AD203B41FA5}">
                      <a16:colId xmlns:a16="http://schemas.microsoft.com/office/drawing/2014/main" val="501983948"/>
                    </a:ext>
                  </a:extLst>
                </a:gridCol>
                <a:gridCol w="497090">
                  <a:extLst>
                    <a:ext uri="{9D8B030D-6E8A-4147-A177-3AD203B41FA5}">
                      <a16:colId xmlns:a16="http://schemas.microsoft.com/office/drawing/2014/main" val="1168968655"/>
                    </a:ext>
                  </a:extLst>
                </a:gridCol>
                <a:gridCol w="853031">
                  <a:extLst>
                    <a:ext uri="{9D8B030D-6E8A-4147-A177-3AD203B41FA5}">
                      <a16:colId xmlns:a16="http://schemas.microsoft.com/office/drawing/2014/main" val="3685085229"/>
                    </a:ext>
                  </a:extLst>
                </a:gridCol>
                <a:gridCol w="951221">
                  <a:extLst>
                    <a:ext uri="{9D8B030D-6E8A-4147-A177-3AD203B41FA5}">
                      <a16:colId xmlns:a16="http://schemas.microsoft.com/office/drawing/2014/main" val="320627047"/>
                    </a:ext>
                  </a:extLst>
                </a:gridCol>
                <a:gridCol w="667901">
                  <a:extLst>
                    <a:ext uri="{9D8B030D-6E8A-4147-A177-3AD203B41FA5}">
                      <a16:colId xmlns:a16="http://schemas.microsoft.com/office/drawing/2014/main" val="16890339"/>
                    </a:ext>
                  </a:extLst>
                </a:gridCol>
              </a:tblGrid>
              <a:tr h="169344"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5440" marR="55440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55440" marR="5544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Anxiety</a:t>
                      </a:r>
                    </a:p>
                  </a:txBody>
                  <a:tcPr marL="55440" marR="55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Depression</a:t>
                      </a:r>
                    </a:p>
                  </a:txBody>
                  <a:tcPr marL="55440" marR="55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 marL="55440" marR="55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105776"/>
                  </a:ext>
                </a:extLst>
              </a:tr>
              <a:tr h="152410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55440" marR="55440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55440" marR="5544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55440" marR="554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n (%)</a:t>
                      </a:r>
                    </a:p>
                  </a:txBody>
                  <a:tcPr marL="55440" marR="5544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17179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r>
                        <a:rPr lang="en-US" sz="1200" dirty="0"/>
                        <a:t>Total sample</a:t>
                      </a:r>
                    </a:p>
                  </a:txBody>
                  <a:tcPr marL="55440" marR="5544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177</a:t>
                      </a:r>
                    </a:p>
                  </a:txBody>
                  <a:tcPr marL="55440" marR="5544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56 (32)</a:t>
                      </a:r>
                    </a:p>
                  </a:txBody>
                  <a:tcPr marL="55440" marR="5544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34 (19)</a:t>
                      </a:r>
                    </a:p>
                  </a:txBody>
                  <a:tcPr marL="55440" marR="5544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 (29)</a:t>
                      </a:r>
                    </a:p>
                  </a:txBody>
                  <a:tcPr marL="55440" marR="5544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806860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Undergoing treatment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20 (35)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 (18)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 (30)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3333483159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r>
                        <a:rPr lang="en-US" sz="1200" dirty="0"/>
                        <a:t>Completed within 6 months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12 (50)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 (25)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 (50)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3640226063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r>
                        <a:rPr lang="en-US" sz="1200" dirty="0"/>
                        <a:t>Completed more than 6 months ago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24 (25)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18 (19)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(23)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2937228867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8CF47AD-A0F0-414D-8957-5D06E307E504}"/>
              </a:ext>
            </a:extLst>
          </p:cNvPr>
          <p:cNvSpPr/>
          <p:nvPr/>
        </p:nvSpPr>
        <p:spPr>
          <a:xfrm>
            <a:off x="7746830" y="4725423"/>
            <a:ext cx="405036" cy="2700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A5372-A0D1-034B-B35F-690C3B9A1296}"/>
              </a:ext>
            </a:extLst>
          </p:cNvPr>
          <p:cNvSpPr/>
          <p:nvPr/>
        </p:nvSpPr>
        <p:spPr>
          <a:xfrm>
            <a:off x="7746830" y="5277746"/>
            <a:ext cx="405036" cy="2700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FBAB1-ED9D-5149-BB12-D2100DED01A5}"/>
              </a:ext>
            </a:extLst>
          </p:cNvPr>
          <p:cNvSpPr txBox="1"/>
          <p:nvPr/>
        </p:nvSpPr>
        <p:spPr>
          <a:xfrm>
            <a:off x="9906000" y="3591857"/>
            <a:ext cx="2162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62% </a:t>
            </a: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are more anxious now</a:t>
            </a:r>
          </a:p>
          <a:p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52% </a:t>
            </a: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are more isolated now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6D30D4-3A99-C44F-9534-7CFA57CAB8A4}"/>
              </a:ext>
            </a:extLst>
          </p:cNvPr>
          <p:cNvSpPr txBox="1"/>
          <p:nvPr/>
        </p:nvSpPr>
        <p:spPr>
          <a:xfrm>
            <a:off x="9906000" y="4277657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BUT</a:t>
            </a:r>
            <a:endParaRPr lang="en-GB" sz="14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B537DC-FF1E-CC45-8316-F1200AB9AE67}"/>
              </a:ext>
            </a:extLst>
          </p:cNvPr>
          <p:cNvSpPr txBox="1"/>
          <p:nvPr/>
        </p:nvSpPr>
        <p:spPr>
          <a:xfrm>
            <a:off x="9906000" y="4876372"/>
            <a:ext cx="209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~10% </a:t>
            </a: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are</a:t>
            </a:r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less anxious and</a:t>
            </a:r>
            <a:b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isolated now than before</a:t>
            </a:r>
          </a:p>
        </p:txBody>
      </p:sp>
    </p:spTree>
    <p:extLst>
      <p:ext uri="{BB962C8B-B14F-4D97-AF65-F5344CB8AC3E}">
        <p14:creationId xmlns:p14="http://schemas.microsoft.com/office/powerpoint/2010/main" val="21794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It is evident that there will be lives lost due to the COVID pandemic in the future, but it is never </a:t>
            </a:r>
            <a:br>
              <a:rPr lang="en-GB" dirty="0"/>
            </a:br>
            <a:r>
              <a:rPr lang="en-GB" dirty="0"/>
              <a:t>too late for prevention</a:t>
            </a:r>
          </a:p>
          <a:p>
            <a:endParaRPr lang="en-GB" dirty="0"/>
          </a:p>
          <a:p>
            <a:r>
              <a:rPr lang="en-GB" dirty="0"/>
              <a:t>It is important to improve:</a:t>
            </a:r>
          </a:p>
          <a:p>
            <a:pPr lvl="1"/>
            <a:r>
              <a:rPr lang="en-GB" dirty="0"/>
              <a:t>Role of mental health in patients with cancer</a:t>
            </a:r>
          </a:p>
          <a:p>
            <a:pPr lvl="1"/>
            <a:r>
              <a:rPr lang="en-GB" dirty="0"/>
              <a:t>Promote healthcare research</a:t>
            </a:r>
          </a:p>
          <a:p>
            <a:pPr lvl="1"/>
            <a:r>
              <a:rPr lang="en-GB" dirty="0"/>
              <a:t>Streamline care with a holistic approach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13</a:t>
            </a:fld>
            <a:endParaRPr lang="en-GB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CF83EA-80A5-E042-B004-6175C2B6A54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Kosir U, et al. </a:t>
            </a:r>
            <a:r>
              <a:rPr lang="en-GB" dirty="0">
                <a:solidFill>
                  <a:schemeClr val="tx2"/>
                </a:solidFill>
              </a:rPr>
              <a:t>ESMO 2021 (EONS14). Oral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2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Remote monitoring by Nurses Navigators: From experimentation to optimisation of routine practices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97148DC-2F0A-4DE3-A631-DEB4D9136F35}"/>
              </a:ext>
            </a:extLst>
          </p:cNvPr>
          <p:cNvSpPr txBox="1">
            <a:spLocks/>
          </p:cNvSpPr>
          <p:nvPr/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>
                <a:solidFill>
                  <a:schemeClr val="bg1"/>
                </a:solidFill>
              </a:rPr>
              <a:t>Duflot Boukobza A, et al. ESMO 2021 (EONS14). Abstract #CN1</a:t>
            </a:r>
          </a:p>
        </p:txBody>
      </p:sp>
    </p:spTree>
    <p:extLst>
      <p:ext uri="{BB962C8B-B14F-4D97-AF65-F5344CB8AC3E}">
        <p14:creationId xmlns:p14="http://schemas.microsoft.com/office/powerpoint/2010/main" val="17473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CAPRI is a single centre, randomised phase 3 trial comparing digital and nurse navigators (NNs) intervention vs usual care in patients treated with oral anticancer agents at Gustave Roussy Cancer Center</a:t>
            </a:r>
          </a:p>
          <a:p>
            <a:r>
              <a:rPr lang="en-GB" dirty="0"/>
              <a:t>Aim is to understand how NNs can be optimised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15</a:t>
            </a:fld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B56413-1888-C04E-B49D-285822116C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12808"/>
            <a:ext cx="10635645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  <a:ea typeface="Aileron" charset="0"/>
                <a:cs typeface="Aileron" charset="0"/>
              </a:rPr>
              <a:t>NCI-CTCAE, </a:t>
            </a:r>
            <a:r>
              <a:rPr lang="en-GB" dirty="0">
                <a:solidFill>
                  <a:schemeClr val="tx2"/>
                </a:solidFill>
              </a:rPr>
              <a:t>National cancer institute Common Terminology Criteria for Adverse Events; OS, overall survival; PFS, progression-free survival; R, randomisation;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SOC, standard of care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Duflot Boukobza A, et al. ESMO 2021 (EONS14). Abstract #CN1. Oral presentation</a:t>
            </a:r>
          </a:p>
        </p:txBody>
      </p:sp>
      <p:sp>
        <p:nvSpPr>
          <p:cNvPr id="10" name="609 patients were included and 559 were evaluable.…">
            <a:extLst>
              <a:ext uri="{FF2B5EF4-FFF2-40B4-BE49-F238E27FC236}">
                <a16:creationId xmlns:a16="http://schemas.microsoft.com/office/drawing/2014/main" id="{5B615304-116E-4917-862D-4BE80FD4B62D}"/>
              </a:ext>
            </a:extLst>
          </p:cNvPr>
          <p:cNvSpPr txBox="1"/>
          <p:nvPr/>
        </p:nvSpPr>
        <p:spPr>
          <a:xfrm>
            <a:off x="7434942" y="3343139"/>
            <a:ext cx="4148287" cy="196496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0000" tIns="35719" rIns="35719" bIns="35719" anchor="ctr">
            <a:spAutoFit/>
          </a:bodyPr>
          <a:lstStyle/>
          <a:p>
            <a:pPr algn="l"/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Patients were evaluated with phone calls using alert levels based on algorithms (designed according to NCI-CTCAE)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Bef>
                <a:spcPts val="900"/>
              </a:spcBef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 implemented:</a:t>
            </a:r>
          </a:p>
          <a:p>
            <a:pPr marL="171450" indent="-171450">
              <a:buClr>
                <a:schemeClr val="accent1"/>
              </a:buClr>
              <a:buSzPct val="123000"/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Advice to patients</a:t>
            </a:r>
          </a:p>
          <a:p>
            <a:pPr marL="171450" indent="-171450">
              <a:buClr>
                <a:schemeClr val="accent1"/>
              </a:buClr>
              <a:buSzPct val="123000"/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Referral to general practitioner or oncologist</a:t>
            </a:r>
          </a:p>
          <a:p>
            <a:pPr marL="171450" indent="-171450">
              <a:buClr>
                <a:schemeClr val="accent1"/>
              </a:buClr>
              <a:buSzPct val="123000"/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Organize hospitalisation where required</a:t>
            </a:r>
          </a:p>
          <a:p>
            <a:pPr defTabSz="321457">
              <a:spcBef>
                <a:spcPts val="900"/>
              </a:spcBef>
              <a:defRPr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distinct periods:</a:t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Period one: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November 2016 to April 2018</a:t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cs typeface="Calibri" panose="020F0502020204030204" pitchFamily="34" charset="0"/>
              </a:rPr>
              <a:t>Period two: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May 2018 to October 2019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9EFB52-A570-3E40-BC72-CFE03A0709C3}"/>
              </a:ext>
            </a:extLst>
          </p:cNvPr>
          <p:cNvCxnSpPr>
            <a:cxnSpLocks/>
          </p:cNvCxnSpPr>
          <p:nvPr/>
        </p:nvCxnSpPr>
        <p:spPr>
          <a:xfrm flipH="1">
            <a:off x="3120933" y="3752407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988867-7BDD-7C47-84AD-DD10EEC34FB1}"/>
              </a:ext>
            </a:extLst>
          </p:cNvPr>
          <p:cNvCxnSpPr>
            <a:cxnSpLocks/>
          </p:cNvCxnSpPr>
          <p:nvPr/>
        </p:nvCxnSpPr>
        <p:spPr>
          <a:xfrm flipH="1" flipV="1">
            <a:off x="3120933" y="4192980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91B0601-8D3C-FF40-825F-988AB5522DBF}"/>
              </a:ext>
            </a:extLst>
          </p:cNvPr>
          <p:cNvSpPr/>
          <p:nvPr/>
        </p:nvSpPr>
        <p:spPr>
          <a:xfrm>
            <a:off x="3087292" y="3896233"/>
            <a:ext cx="602465" cy="6024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</a:t>
            </a:r>
            <a:br>
              <a:rPr lang="en-GB" dirty="0"/>
            </a:br>
            <a:r>
              <a:rPr lang="en-GB" sz="1000" b="1" dirty="0"/>
              <a:t>1:1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513C2C-3D32-5743-85AE-EEC773C073B5}"/>
              </a:ext>
            </a:extLst>
          </p:cNvPr>
          <p:cNvSpPr/>
          <p:nvPr/>
        </p:nvSpPr>
        <p:spPr>
          <a:xfrm>
            <a:off x="3793157" y="3424606"/>
            <a:ext cx="1388446" cy="7222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SOC</a:t>
            </a:r>
            <a:endParaRPr lang="en-GB" altLang="zh-CN" sz="1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2BDAC0-65E5-CE4C-BEA1-F280BC826A33}"/>
              </a:ext>
            </a:extLst>
          </p:cNvPr>
          <p:cNvCxnSpPr>
            <a:cxnSpLocks/>
          </p:cNvCxnSpPr>
          <p:nvPr/>
        </p:nvCxnSpPr>
        <p:spPr>
          <a:xfrm flipH="1">
            <a:off x="2639141" y="4221674"/>
            <a:ext cx="448965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 : coins arrondis 17">
            <a:extLst>
              <a:ext uri="{FF2B5EF4-FFF2-40B4-BE49-F238E27FC236}">
                <a16:creationId xmlns:a16="http://schemas.microsoft.com/office/drawing/2014/main" id="{3C65BACB-1C21-B64C-BB4B-816C3772E3B2}"/>
              </a:ext>
            </a:extLst>
          </p:cNvPr>
          <p:cNvSpPr/>
          <p:nvPr/>
        </p:nvSpPr>
        <p:spPr>
          <a:xfrm>
            <a:off x="5327561" y="3012197"/>
            <a:ext cx="1931492" cy="2635329"/>
          </a:xfrm>
          <a:prstGeom prst="roundRect">
            <a:avLst>
              <a:gd name="adj" fmla="val 6414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pAutoFit/>
          </a:bodyPr>
          <a:lstStyle/>
          <a:p>
            <a:r>
              <a:rPr lang="en-GB" sz="14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Endpoints</a:t>
            </a:r>
          </a:p>
          <a:p>
            <a:r>
              <a:rPr lang="en-GB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endpoint:</a:t>
            </a:r>
            <a:endParaRPr lang="en-GB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dose intensity at </a:t>
            </a:r>
            <a:b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months</a:t>
            </a:r>
          </a:p>
          <a:p>
            <a:pPr>
              <a:spcBef>
                <a:spcPts val="600"/>
              </a:spcBef>
            </a:pPr>
            <a:r>
              <a:rPr lang="en-GB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endpoints:</a:t>
            </a:r>
            <a:endParaRPr lang="en-GB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Adherence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 3 or 4 toxicities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Patient’s experience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of life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supportive care resources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estimation of the use of healthcare resources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PFS and OS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686823-63A8-DA48-B412-C27A1D64F675}"/>
              </a:ext>
            </a:extLst>
          </p:cNvPr>
          <p:cNvSpPr/>
          <p:nvPr/>
        </p:nvSpPr>
        <p:spPr>
          <a:xfrm>
            <a:off x="3793157" y="4258796"/>
            <a:ext cx="1388446" cy="72227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Intervention combining NNs and a mobile application</a:t>
            </a:r>
            <a:endParaRPr lang="en-GB" altLang="zh-CN" sz="1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5" name="Rectangle : coins arrondis 17">
            <a:extLst>
              <a:ext uri="{FF2B5EF4-FFF2-40B4-BE49-F238E27FC236}">
                <a16:creationId xmlns:a16="http://schemas.microsoft.com/office/drawing/2014/main" id="{1138E86D-5B77-1240-9CA0-24EA56C5C658}"/>
              </a:ext>
            </a:extLst>
          </p:cNvPr>
          <p:cNvSpPr/>
          <p:nvPr/>
        </p:nvSpPr>
        <p:spPr>
          <a:xfrm>
            <a:off x="619200" y="3678652"/>
            <a:ext cx="2241807" cy="1093875"/>
          </a:xfrm>
          <a:prstGeom prst="roundRect">
            <a:avLst>
              <a:gd name="adj" fmla="val 6414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 patient with solid tumour: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Oral treatment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Excluding hormone therapy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status &lt;3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 expectancy &gt;6 months</a:t>
            </a:r>
          </a:p>
        </p:txBody>
      </p:sp>
      <p:sp>
        <p:nvSpPr>
          <p:cNvPr id="26" name="Rectangle : coins arrondis 17">
            <a:extLst>
              <a:ext uri="{FF2B5EF4-FFF2-40B4-BE49-F238E27FC236}">
                <a16:creationId xmlns:a16="http://schemas.microsoft.com/office/drawing/2014/main" id="{2E82B2B6-FD33-7341-9A77-86BE1D023014}"/>
              </a:ext>
            </a:extLst>
          </p:cNvPr>
          <p:cNvSpPr/>
          <p:nvPr/>
        </p:nvSpPr>
        <p:spPr>
          <a:xfrm>
            <a:off x="619200" y="3221453"/>
            <a:ext cx="2241807" cy="331874"/>
          </a:xfrm>
          <a:prstGeom prst="roundRect">
            <a:avLst>
              <a:gd name="adj" fmla="val 20915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Follow-up: 6 months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A1344A0-0F94-47ED-A272-9947218227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30577"/>
          </a:xfrm>
        </p:spPr>
        <p:txBody>
          <a:bodyPr/>
          <a:lstStyle/>
          <a:p>
            <a:r>
              <a:rPr lang="en-GB" dirty="0"/>
              <a:t>609 patients were included; 559 were evaluable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16</a:t>
            </a:fld>
            <a:endParaRPr lang="en-GB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5BFEF4-8D74-F840-B198-EDB9A5B6F9F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PACIC, Patient Assessment of Chronic Illness Care; SD, standard deviation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Duflot Boukobza A, et al. ESMO 2021 (EONS14). Abstract #CN1. Oral presentation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90F1A8F-A906-1945-849B-9069506E5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03393"/>
              </p:ext>
            </p:extLst>
          </p:nvPr>
        </p:nvGraphicFramePr>
        <p:xfrm>
          <a:off x="619200" y="1899720"/>
          <a:ext cx="10963199" cy="2131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0425">
                  <a:extLst>
                    <a:ext uri="{9D8B030D-6E8A-4147-A177-3AD203B41FA5}">
                      <a16:colId xmlns:a16="http://schemas.microsoft.com/office/drawing/2014/main" val="3045946456"/>
                    </a:ext>
                  </a:extLst>
                </a:gridCol>
                <a:gridCol w="1924258">
                  <a:extLst>
                    <a:ext uri="{9D8B030D-6E8A-4147-A177-3AD203B41FA5}">
                      <a16:colId xmlns:a16="http://schemas.microsoft.com/office/drawing/2014/main" val="3065596310"/>
                    </a:ext>
                  </a:extLst>
                </a:gridCol>
                <a:gridCol w="1924258">
                  <a:extLst>
                    <a:ext uri="{9D8B030D-6E8A-4147-A177-3AD203B41FA5}">
                      <a16:colId xmlns:a16="http://schemas.microsoft.com/office/drawing/2014/main" val="722058984"/>
                    </a:ext>
                  </a:extLst>
                </a:gridCol>
                <a:gridCol w="1924258">
                  <a:extLst>
                    <a:ext uri="{9D8B030D-6E8A-4147-A177-3AD203B41FA5}">
                      <a16:colId xmlns:a16="http://schemas.microsoft.com/office/drawing/2014/main" val="1611599028"/>
                    </a:ext>
                  </a:extLst>
                </a:gridCol>
              </a:tblGrid>
              <a:tr h="2433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GB" noProof="0" dirty="0"/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CAPRI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Standard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p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249887564"/>
                  </a:ext>
                </a:extLst>
              </a:tr>
              <a:tr h="2433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dirty="0"/>
                        <a:t>Relative dose intensity (</a:t>
                      </a:r>
                      <a:r>
                        <a:rPr lang="en-GB" noProof="0" dirty="0"/>
                        <a:t>RDI), %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93.4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89.4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0.0426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3938695000"/>
                  </a:ext>
                </a:extLst>
              </a:tr>
              <a:tr h="2433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noProof="0" dirty="0"/>
                        <a:t>Grade 3 or 4 toxicity, %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27.6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36.9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0.02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679760241"/>
                  </a:ext>
                </a:extLst>
              </a:tr>
              <a:tr h="2433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noProof="0" dirty="0"/>
                        <a:t>Emergency hospitalisations, %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15.1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22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0.04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3789676746"/>
                  </a:ext>
                </a:extLst>
              </a:tr>
              <a:tr h="2433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noProof="0" dirty="0"/>
                        <a:t>Days of hospitalisation, mean (SD)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2.82 (6.96)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4.44 (9.60)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0.02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674548920"/>
                  </a:ext>
                </a:extLst>
              </a:tr>
              <a:tr h="2433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noProof="0" dirty="0"/>
                        <a:t>Access to supportive care, %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43.8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35.2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0.04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295744166"/>
                  </a:ext>
                </a:extLst>
              </a:tr>
              <a:tr h="2433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noProof="0" dirty="0"/>
                        <a:t>Patient experience (PACIC score), mean (SD)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2.94 (0.83)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2.67 (0.89)</a:t>
                      </a:r>
                    </a:p>
                  </a:txBody>
                  <a:tcPr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noProof="0" dirty="0"/>
                        <a:t>0.01</a:t>
                      </a:r>
                    </a:p>
                  </a:txBody>
                  <a:tcPr marT="28800" marB="28800"/>
                </a:tc>
                <a:extLst>
                  <a:ext uri="{0D108BD9-81ED-4DB2-BD59-A6C34878D82A}">
                    <a16:rowId xmlns:a16="http://schemas.microsoft.com/office/drawing/2014/main" val="1620859874"/>
                  </a:ext>
                </a:extLst>
              </a:tr>
            </a:tbl>
          </a:graphicData>
        </a:graphic>
      </p:graphicFrame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81AFCA1-FA12-4745-BF30-33A06A648738}"/>
              </a:ext>
            </a:extLst>
          </p:cNvPr>
          <p:cNvSpPr txBox="1">
            <a:spLocks/>
          </p:cNvSpPr>
          <p:nvPr/>
        </p:nvSpPr>
        <p:spPr>
          <a:xfrm>
            <a:off x="620184" y="4201456"/>
            <a:ext cx="10963200" cy="1785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Patients in the CAPRI arm:</a:t>
            </a:r>
          </a:p>
          <a:p>
            <a:pPr lvl="1"/>
            <a:r>
              <a:rPr lang="en-GB" dirty="0" err="1"/>
              <a:t>Hgher</a:t>
            </a:r>
            <a:r>
              <a:rPr lang="en-GB" dirty="0"/>
              <a:t> RDI (study met primary endpoint)</a:t>
            </a:r>
          </a:p>
          <a:p>
            <a:pPr lvl="1"/>
            <a:r>
              <a:rPr lang="en-GB" dirty="0"/>
              <a:t>Fewer grade 3 or 4 toxicities and emergency hospitalisations</a:t>
            </a:r>
          </a:p>
          <a:p>
            <a:pPr lvl="1"/>
            <a:r>
              <a:rPr lang="en-GB" dirty="0"/>
              <a:t>Better access to supportive care</a:t>
            </a:r>
          </a:p>
          <a:p>
            <a:pPr lvl="1"/>
            <a:r>
              <a:rPr lang="en-GB" dirty="0"/>
              <a:t>Improved patient experience</a:t>
            </a:r>
          </a:p>
        </p:txBody>
      </p:sp>
    </p:spTree>
    <p:extLst>
      <p:ext uri="{BB962C8B-B14F-4D97-AF65-F5344CB8AC3E}">
        <p14:creationId xmlns:p14="http://schemas.microsoft.com/office/powerpoint/2010/main" val="38852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tal N: 177, 87% females…">
            <a:extLst>
              <a:ext uri="{FF2B5EF4-FFF2-40B4-BE49-F238E27FC236}">
                <a16:creationId xmlns:a16="http://schemas.microsoft.com/office/drawing/2014/main" id="{79DD3788-C31D-491F-A4FA-6CDB564C13F4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620184" y="1425600"/>
            <a:ext cx="10963200" cy="2352940"/>
          </a:xfrm>
        </p:spPr>
        <p:txBody>
          <a:bodyPr/>
          <a:lstStyle/>
          <a:p>
            <a:r>
              <a:rPr lang="en-GB" dirty="0"/>
              <a:t>A total of 3,942 interventions were extracted concerning 272 patients; 3,445 could be analysed </a:t>
            </a:r>
          </a:p>
          <a:p>
            <a:r>
              <a:rPr lang="en-GB" dirty="0"/>
              <a:t>2,062 (59.9%) of these interventions were followed by nurse actions:</a:t>
            </a:r>
          </a:p>
          <a:p>
            <a:pPr lvl="1"/>
            <a:r>
              <a:rPr lang="en-GB" dirty="0"/>
              <a:t>1,345 regular follow-ups (65%)</a:t>
            </a:r>
          </a:p>
          <a:p>
            <a:pPr lvl="1"/>
            <a:r>
              <a:rPr lang="en-GB" dirty="0"/>
              <a:t>717 upon patient/relative request (35%)</a:t>
            </a:r>
          </a:p>
          <a:p>
            <a:r>
              <a:rPr lang="en-GB" dirty="0"/>
              <a:t>1,595 interventions (77.4%) were processed by NNs without referral to the oncologist </a:t>
            </a:r>
          </a:p>
          <a:p>
            <a:pPr lvl="1"/>
            <a:r>
              <a:rPr lang="en-GB" dirty="0"/>
              <a:t>77.5% for Period 1; 79.8% for Period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0401B-EB29-474B-ADA4-6FF49AD2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C6469-8298-4CD3-ADB5-339E48BEE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54FEC6-5467-4F55-A09A-3FCB6F8FBBE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NN, nurse navigator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Duflot Boukobza A, et al. ESMO 2021 (EONS14). Abstract #CN1. Oral presentation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E56DF06-4EB9-E747-8673-EB4968D88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80329"/>
              </p:ext>
            </p:extLst>
          </p:nvPr>
        </p:nvGraphicFramePr>
        <p:xfrm>
          <a:off x="477078" y="3778540"/>
          <a:ext cx="58541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741">
                  <a:extLst>
                    <a:ext uri="{9D8B030D-6E8A-4147-A177-3AD203B41FA5}">
                      <a16:colId xmlns:a16="http://schemas.microsoft.com/office/drawing/2014/main" val="501983948"/>
                    </a:ext>
                  </a:extLst>
                </a:gridCol>
                <a:gridCol w="1477407">
                  <a:extLst>
                    <a:ext uri="{9D8B030D-6E8A-4147-A177-3AD203B41FA5}">
                      <a16:colId xmlns:a16="http://schemas.microsoft.com/office/drawing/2014/main" val="16890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NN actions (n=2,062)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0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Advice to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GB" dirty="0"/>
                        <a:t>,</a:t>
                      </a:r>
                      <a:r>
                        <a:rPr lang="en-US" dirty="0"/>
                        <a:t>035 (50.2)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41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Request for advice from oncologist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467 (22.6)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Orientation to the general practitioner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246 (11.9)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8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Orientation to supportive care </a:t>
                      </a:r>
                      <a:r>
                        <a:rPr lang="en-GB" noProof="0" dirty="0"/>
                        <a:t>programmes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 (5.6)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22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Administrative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 (9.7)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22886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27D8AB-F22E-BC4D-BF86-82C562751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36544"/>
              </p:ext>
            </p:extLst>
          </p:nvPr>
        </p:nvGraphicFramePr>
        <p:xfrm>
          <a:off x="6628115" y="4148654"/>
          <a:ext cx="495428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400">
                  <a:extLst>
                    <a:ext uri="{9D8B030D-6E8A-4147-A177-3AD203B41FA5}">
                      <a16:colId xmlns:a16="http://schemas.microsoft.com/office/drawing/2014/main" val="501983948"/>
                    </a:ext>
                  </a:extLst>
                </a:gridCol>
                <a:gridCol w="772885">
                  <a:extLst>
                    <a:ext uri="{9D8B030D-6E8A-4147-A177-3AD203B41FA5}">
                      <a16:colId xmlns:a16="http://schemas.microsoft.com/office/drawing/2014/main" val="16890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Reasons to solicit the oncologist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0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Emerging or worsening symptoms/toxicity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41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Follow up with oral anticancer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0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Other reasons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83159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A4DC75-CB1F-9748-B318-958FBD48B22C}"/>
              </a:ext>
            </a:extLst>
          </p:cNvPr>
          <p:cNvCxnSpPr>
            <a:cxnSpLocks/>
          </p:cNvCxnSpPr>
          <p:nvPr/>
        </p:nvCxnSpPr>
        <p:spPr>
          <a:xfrm>
            <a:off x="6237515" y="4720714"/>
            <a:ext cx="390600" cy="0"/>
          </a:xfrm>
          <a:prstGeom prst="line">
            <a:avLst/>
          </a:prstGeom>
          <a:ln w="317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467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GB" dirty="0"/>
              <a:t>A significant proportion of scheduled contacts do not require intervention</a:t>
            </a:r>
          </a:p>
          <a:p>
            <a:pPr>
              <a:spcBef>
                <a:spcPts val="2400"/>
              </a:spcBef>
            </a:pPr>
            <a:r>
              <a:rPr lang="en-GB" dirty="0"/>
              <a:t>NN are autonomous in 77% of situations</a:t>
            </a:r>
          </a:p>
          <a:p>
            <a:pPr>
              <a:spcBef>
                <a:spcPts val="2400"/>
              </a:spcBef>
            </a:pPr>
            <a:r>
              <a:rPr lang="en-GB" dirty="0"/>
              <a:t>Utilisation of the algorithms:</a:t>
            </a:r>
          </a:p>
          <a:p>
            <a:pPr lvl="1"/>
            <a:r>
              <a:rPr lang="en-GB" dirty="0"/>
              <a:t>Helps make the procedures more secure</a:t>
            </a:r>
          </a:p>
          <a:p>
            <a:pPr lvl="1"/>
            <a:r>
              <a:rPr lang="en-GB" dirty="0"/>
              <a:t>Reduces the number of requests for the treating oncologist</a:t>
            </a:r>
          </a:p>
          <a:p>
            <a:pPr lvl="1"/>
            <a:r>
              <a:rPr lang="en-GB" dirty="0"/>
              <a:t>Saves medical time and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18</a:t>
            </a:fld>
            <a:endParaRPr lang="en-GB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43A473-1709-C04A-9A52-F4C02E7F854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NN, nurse navigator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Duflot Boukobza A, et al. ESMO 2021 (EONS14). Abstract #CN1. Oral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2595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100594" y="5336166"/>
            <a:ext cx="1812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@gunursesconnect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3194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  <a:hlinkClick r:id="rId3"/>
              </a:rPr>
              <a:t>GUNURSES</a:t>
            </a: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COR2ED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b="1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0704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GB" sz="1600" dirty="0">
                <a:solidFill>
                  <a:schemeClr val="tx2"/>
                </a:solidFill>
                <a:cs typeface="PT Sans Narrow"/>
              </a:rPr>
            </a:br>
            <a:r>
              <a:rPr lang="en-GB" sz="1600" b="1" dirty="0">
                <a:hlinkClick r:id="rId3"/>
              </a:rPr>
              <a:t>sam.brightwell</a:t>
            </a:r>
            <a:br>
              <a:rPr lang="en-GB" sz="1600" b="1" dirty="0">
                <a:hlinkClick r:id="rId3"/>
              </a:rPr>
            </a:br>
            <a:r>
              <a:rPr lang="en-GB" sz="1600" b="1" dirty="0">
                <a:hlinkClick r:id="rId3"/>
              </a:rPr>
              <a:t>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142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b="1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3"/>
              </a:rPr>
              <a:t>GUNURSES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dirty="0">
                <a:solidFill>
                  <a:schemeClr val="tx2"/>
                </a:solidFill>
              </a:rPr>
              <a:t>REACH </a:t>
            </a:r>
            <a:r>
              <a:rPr lang="en-GB" sz="3600" cap="none" dirty="0"/>
              <a:t>GU NURSES CONNECT </a:t>
            </a:r>
            <a:r>
              <a:rPr lang="en-GB" sz="3600" cap="none" dirty="0">
                <a:solidFill>
                  <a:schemeClr val="tx2"/>
                </a:solidFill>
              </a:rPr>
              <a:t>VIA 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GB" sz="3600" cap="none" dirty="0">
                <a:solidFill>
                  <a:schemeClr val="tx2"/>
                </a:solidFill>
              </a:rPr>
            </a:br>
            <a:r>
              <a:rPr lang="en-GB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u="sng" cap="none" dirty="0">
                <a:hlinkClick r:id="rId3"/>
              </a:rPr>
              <a:t>https://gunursesconnect.info/</a:t>
            </a:r>
            <a:endParaRPr lang="en-GB" sz="3600" u="sng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A3513-1FCF-4B44-AAF0-2ECFC0760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512" y="3933422"/>
            <a:ext cx="1259267" cy="1259267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FD80E573-9BF7-4053-9C1F-CAEC7DDBB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666" y="3933056"/>
            <a:ext cx="1237894" cy="1260000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0BFB8670-DDEF-432A-912A-52486C159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433" y="3933422"/>
            <a:ext cx="1259267" cy="1259267"/>
          </a:xfrm>
          <a:prstGeom prst="rect">
            <a:avLst/>
          </a:prstGeom>
        </p:spPr>
      </p:pic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id="{72D9A25E-A647-4968-A3CC-028D206DB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746" y="3933422"/>
            <a:ext cx="1259267" cy="12592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summary</a:t>
            </a:r>
            <a:br>
              <a:rPr lang="en-GB" dirty="0"/>
            </a:br>
            <a:r>
              <a:rPr lang="en-GB" dirty="0"/>
              <a:t>esmo 2021/eons 14, virtual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660" y="3609231"/>
            <a:ext cx="10972800" cy="2500946"/>
          </a:xfrm>
        </p:spPr>
        <p:txBody>
          <a:bodyPr>
            <a:noAutofit/>
          </a:bodyPr>
          <a:lstStyle/>
          <a:p>
            <a:r>
              <a:rPr lang="en-GB" b="1" dirty="0"/>
              <a:t>Pablo Peinado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Research Nurse Coordinator</a:t>
            </a:r>
          </a:p>
          <a:p>
            <a:pPr>
              <a:spcBef>
                <a:spcPts val="0"/>
              </a:spcBef>
            </a:pPr>
            <a:r>
              <a:rPr lang="en-GB" sz="2200" b="1" dirty="0"/>
              <a:t>Hospital Universitario Virgen de la Victoria, Málaga, Spain</a:t>
            </a:r>
          </a:p>
          <a:p>
            <a:endParaRPr lang="en-GB" sz="2200" b="1" dirty="0"/>
          </a:p>
          <a:p>
            <a:r>
              <a:rPr lang="en-GB" sz="2400" b="1" dirty="0"/>
              <a:t>Highlights from GU NURSES CONNECT</a:t>
            </a:r>
          </a:p>
          <a:p>
            <a:r>
              <a:rPr lang="en-GB" sz="2400" b="1" dirty="0"/>
              <a:t>OCTOBER 2021</a:t>
            </a:r>
          </a:p>
          <a:p>
            <a:endParaRPr lang="en-GB" sz="2200" b="1" dirty="0"/>
          </a:p>
          <a:p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b="1" dirty="0"/>
              <a:t>Please note: </a:t>
            </a:r>
            <a:r>
              <a:rPr lang="en-GB" dirty="0"/>
              <a:t>The views expressed within this presentation are the personal opinions of the author.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the </a:t>
            </a:r>
            <a:br>
              <a:rPr lang="en-GB" dirty="0"/>
            </a:br>
            <a:r>
              <a:rPr lang="en-GB" dirty="0"/>
              <a:t>GU NURSES CONNECT group.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GU NURSES CONNECT is an initiative of COR2ED.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Pablo Peinado </a:t>
            </a:r>
            <a:r>
              <a:rPr lang="en-US" dirty="0"/>
              <a:t>does not have any relevant financial relationships to disclose.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and disclosure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Health-related quality of life, pain and safety </a:t>
            </a:r>
            <a:r>
              <a:rPr lang="en-GB" sz="4000" dirty="0"/>
              <a:t>outcomes in the phase 3 VISION study of </a:t>
            </a:r>
            <a:r>
              <a:rPr lang="en-GB" sz="4000" baseline="30000" dirty="0"/>
              <a:t>177</a:t>
            </a:r>
            <a:r>
              <a:rPr lang="en-GB" sz="4000" dirty="0"/>
              <a:t>L</a:t>
            </a:r>
            <a:r>
              <a:rPr lang="en-GB" sz="4000" cap="none" dirty="0"/>
              <a:t>u</a:t>
            </a:r>
            <a:r>
              <a:rPr lang="en-GB" sz="4000" dirty="0"/>
              <a:t>-PSMA-617 in patients with </a:t>
            </a:r>
            <a:r>
              <a:rPr lang="en-GB" cap="none" dirty="0"/>
              <a:t>m</a:t>
            </a:r>
            <a:r>
              <a:rPr lang="en-GB" dirty="0"/>
              <a:t>CRPC</a:t>
            </a:r>
            <a:br>
              <a:rPr lang="en-GB" b="1" i="0" dirty="0">
                <a:solidFill>
                  <a:srgbClr val="000000"/>
                </a:solidFill>
                <a:effectLst/>
                <a:latin typeface="HelveticaSTD"/>
              </a:rPr>
            </a:b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AA5D07-78EA-49EE-8BBD-7B2C589163F1}"/>
              </a:ext>
            </a:extLst>
          </p:cNvPr>
          <p:cNvSpPr txBox="1"/>
          <p:nvPr/>
        </p:nvSpPr>
        <p:spPr>
          <a:xfrm>
            <a:off x="619200" y="6361300"/>
            <a:ext cx="10369152" cy="276999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r>
              <a:rPr lang="en-GB" sz="1200" baseline="30000" dirty="0">
                <a:solidFill>
                  <a:schemeClr val="bg1"/>
                </a:solidFill>
                <a:latin typeface="+mn-lt"/>
              </a:rPr>
              <a:t>177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Lu, </a:t>
            </a:r>
            <a:r>
              <a:rPr lang="en-GB" sz="1200" baseline="30000" dirty="0">
                <a:solidFill>
                  <a:schemeClr val="bg1"/>
                </a:solidFill>
                <a:latin typeface="+mn-lt"/>
              </a:rPr>
              <a:t>177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lutetium; </a:t>
            </a:r>
            <a:r>
              <a:rPr lang="en-GB" sz="1200" dirty="0">
                <a:solidFill>
                  <a:schemeClr val="bg1"/>
                </a:solidFill>
                <a:ea typeface="Aileron" charset="0"/>
                <a:cs typeface="Aileron" charset="0"/>
              </a:rPr>
              <a:t>mCRPC, </a:t>
            </a:r>
            <a:r>
              <a:rPr lang="en-GB" sz="1200" dirty="0">
                <a:solidFill>
                  <a:schemeClr val="bg1"/>
                </a:solidFill>
                <a:ea typeface="Aileron" charset="0"/>
              </a:rPr>
              <a:t>metastatic </a:t>
            </a:r>
            <a:r>
              <a:rPr lang="en-GB" sz="1200" dirty="0">
                <a:solidFill>
                  <a:schemeClr val="bg1"/>
                </a:solidFill>
              </a:rPr>
              <a:t>castration-resistant prostate cancer; PSMA, prostate specific membrane antigen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97148DC-2F0A-4DE3-A631-DEB4D9136F35}"/>
              </a:ext>
            </a:extLst>
          </p:cNvPr>
          <p:cNvSpPr txBox="1">
            <a:spLocks/>
          </p:cNvSpPr>
          <p:nvPr/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>
                <a:solidFill>
                  <a:schemeClr val="bg1"/>
                </a:solidFill>
              </a:rPr>
              <a:t>Fizazi K, et al. ESMO 2021. Abstract #576MO</a:t>
            </a:r>
          </a:p>
        </p:txBody>
      </p:sp>
    </p:spTree>
    <p:extLst>
      <p:ext uri="{BB962C8B-B14F-4D97-AF65-F5344CB8AC3E}">
        <p14:creationId xmlns:p14="http://schemas.microsoft.com/office/powerpoint/2010/main" val="28694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0D34BB-ADA2-41CF-A1AD-270E419BB6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13118"/>
            <a:ext cx="10963200" cy="1975193"/>
          </a:xfrm>
        </p:spPr>
        <p:txBody>
          <a:bodyPr/>
          <a:lstStyle/>
          <a:p>
            <a:r>
              <a:rPr lang="en-GB" dirty="0"/>
              <a:t>In the </a:t>
            </a:r>
            <a:r>
              <a:rPr lang="en-GB" b="1" dirty="0">
                <a:solidFill>
                  <a:schemeClr val="accent1"/>
                </a:solidFill>
              </a:rPr>
              <a:t>Phase 3 VISION study </a:t>
            </a:r>
            <a:r>
              <a:rPr lang="en-GB" dirty="0"/>
              <a:t>(NCT03511664), </a:t>
            </a:r>
            <a:r>
              <a:rPr lang="en-GB" b="1" baseline="30000" dirty="0">
                <a:solidFill>
                  <a:schemeClr val="accent1"/>
                </a:solidFill>
              </a:rPr>
              <a:t>177</a:t>
            </a:r>
            <a:r>
              <a:rPr lang="en-GB" b="1" dirty="0">
                <a:solidFill>
                  <a:schemeClr val="accent1"/>
                </a:solidFill>
              </a:rPr>
              <a:t>Lutetium-PSMA-617 + standard of care </a:t>
            </a:r>
            <a:r>
              <a:rPr lang="en-GB" dirty="0"/>
              <a:t>(SOC) </a:t>
            </a:r>
            <a:br>
              <a:rPr lang="en-GB" dirty="0"/>
            </a:br>
            <a:r>
              <a:rPr lang="en-GB" b="1" dirty="0">
                <a:solidFill>
                  <a:schemeClr val="accent1"/>
                </a:solidFill>
              </a:rPr>
              <a:t>vs SOC prolonged </a:t>
            </a:r>
            <a:r>
              <a:rPr lang="en-GB" dirty="0"/>
              <a:t>(all p&lt;0.001):</a:t>
            </a:r>
          </a:p>
          <a:p>
            <a:pPr lvl="1"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Radiographic progression-free survival </a:t>
            </a:r>
          </a:p>
          <a:p>
            <a:pPr lvl="1"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Overall survival </a:t>
            </a:r>
          </a:p>
          <a:p>
            <a:pPr lvl="1"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Time to first symptomatic skeletal event</a:t>
            </a:r>
          </a:p>
          <a:p>
            <a:r>
              <a:rPr lang="en-GB" dirty="0"/>
              <a:t>This presentation reports a number of secondary endpoints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A77174-F98A-364B-A7C5-C2E048F3ADE7}"/>
              </a:ext>
            </a:extLst>
          </p:cNvPr>
          <p:cNvSpPr txBox="1"/>
          <p:nvPr/>
        </p:nvSpPr>
        <p:spPr>
          <a:xfrm>
            <a:off x="5074920" y="4630272"/>
            <a:ext cx="324691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Alternate primary endpoints</a:t>
            </a:r>
            <a:endParaRPr lang="en-GB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rPFS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secondary endpoints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Time to first SSE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Response evaluation criteria in solid tumours (RECIST) version 1.1 overall response rate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RECIST version 1.1 disease control rate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EDDFC1-39C7-44BB-9328-72F0EF4E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806FE-4D72-48D8-8B28-A1A941D91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E69D90E-AFDB-7547-91EA-0CEE49392B0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23694"/>
            <a:ext cx="10690073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CI, confidence interval; HR, hazard ratio; mCRPC, metastatic castration-resistant prostate cancer; R, randomisation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dirty="0">
                <a:solidFill>
                  <a:schemeClr val="tx2"/>
                </a:solidFill>
              </a:rPr>
              <a:t>Fizazi K, et al. ESMO 2021. Abstract #576MO. Oral presentation; Sartor O, et al. N </a:t>
            </a:r>
            <a:r>
              <a:rPr lang="en-GB" dirty="0" err="1">
                <a:solidFill>
                  <a:schemeClr val="tx2"/>
                </a:solidFill>
              </a:rPr>
              <a:t>Engl</a:t>
            </a:r>
            <a:r>
              <a:rPr lang="en-GB" dirty="0">
                <a:solidFill>
                  <a:schemeClr val="tx2"/>
                </a:solidFill>
              </a:rPr>
              <a:t> J Med. 2021;385:1091-103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5A4E5-25EC-4245-8C0D-3A954CB85623}"/>
              </a:ext>
            </a:extLst>
          </p:cNvPr>
          <p:cNvSpPr/>
          <p:nvPr/>
        </p:nvSpPr>
        <p:spPr>
          <a:xfrm>
            <a:off x="5271203" y="5412800"/>
            <a:ext cx="2772000" cy="19735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B9EFC9-F263-5648-947C-44F9D815A45B}"/>
              </a:ext>
            </a:extLst>
          </p:cNvPr>
          <p:cNvCxnSpPr>
            <a:cxnSpLocks/>
          </p:cNvCxnSpPr>
          <p:nvPr/>
        </p:nvCxnSpPr>
        <p:spPr>
          <a:xfrm flipH="1">
            <a:off x="5251874" y="3584697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CF9BBE-EDD7-264A-A0E8-747B708A89AC}"/>
              </a:ext>
            </a:extLst>
          </p:cNvPr>
          <p:cNvCxnSpPr>
            <a:cxnSpLocks/>
          </p:cNvCxnSpPr>
          <p:nvPr/>
        </p:nvCxnSpPr>
        <p:spPr>
          <a:xfrm flipH="1" flipV="1">
            <a:off x="5251874" y="4025270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4EA6554-9AAF-9145-AAFE-E5DD05D11F39}"/>
              </a:ext>
            </a:extLst>
          </p:cNvPr>
          <p:cNvSpPr/>
          <p:nvPr/>
        </p:nvSpPr>
        <p:spPr>
          <a:xfrm>
            <a:off x="5218233" y="3728523"/>
            <a:ext cx="602465" cy="6024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</a:t>
            </a:r>
            <a:br>
              <a:rPr lang="en-GB" dirty="0"/>
            </a:br>
            <a:r>
              <a:rPr lang="en-GB" sz="1000" b="1" dirty="0"/>
              <a:t>2.1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0E3AFD-C33D-B845-8A07-009CED9A46B8}"/>
              </a:ext>
            </a:extLst>
          </p:cNvPr>
          <p:cNvSpPr txBox="1"/>
          <p:nvPr/>
        </p:nvSpPr>
        <p:spPr>
          <a:xfrm>
            <a:off x="8243357" y="4630272"/>
            <a:ext cx="370037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secondary endpoints</a:t>
            </a:r>
            <a:endParaRPr lang="en-GB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Safety and tolerability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Biomarkers including prostate specific antigen</a:t>
            </a: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Health-related quality of life (HRQoL) and pain</a:t>
            </a:r>
          </a:p>
          <a:p>
            <a:pPr marL="357188" lvl="1" indent="-130175">
              <a:buClr>
                <a:schemeClr val="accent1"/>
              </a:buClr>
              <a:buFont typeface="System Font Regular"/>
              <a:buChar char="–"/>
            </a:pP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Functional assessment of cancer therapy – Prostate (FACT-P)</a:t>
            </a:r>
          </a:p>
          <a:p>
            <a:pPr marL="357188" lvl="1" indent="-130175">
              <a:buClr>
                <a:schemeClr val="accent1"/>
              </a:buClr>
              <a:buFont typeface="System Font Regular"/>
              <a:buChar char="–"/>
            </a:pP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Brief pain inventory – short form (BPI-SF)</a:t>
            </a:r>
          </a:p>
          <a:p>
            <a:pPr marL="357188" lvl="1" indent="-130175">
              <a:buClr>
                <a:schemeClr val="accent1"/>
              </a:buClr>
              <a:buFont typeface="System Font Regular"/>
              <a:buChar char="–"/>
            </a:pP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European quality of life (EuroQoL) – 5 domain 5 level scale </a:t>
            </a:r>
            <a:b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(EQ-5D-5L)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2763CAA-AB23-C04D-BA70-4F757DF727C4}"/>
              </a:ext>
            </a:extLst>
          </p:cNvPr>
          <p:cNvSpPr/>
          <p:nvPr/>
        </p:nvSpPr>
        <p:spPr>
          <a:xfrm>
            <a:off x="1257791" y="5586438"/>
            <a:ext cx="3729600" cy="39595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~87% of patients scanned met the VISION imaging </a:t>
            </a:r>
            <a:b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criteria for PSMA-positive mCRPC</a:t>
            </a:r>
            <a:endParaRPr lang="en-GB" altLang="zh-CN" sz="10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5" name="Triangle 54">
            <a:extLst>
              <a:ext uri="{FF2B5EF4-FFF2-40B4-BE49-F238E27FC236}">
                <a16:creationId xmlns:a16="http://schemas.microsoft.com/office/drawing/2014/main" id="{8BEE24A9-59D0-EE4C-B46B-3DDCD7CB34DA}"/>
              </a:ext>
            </a:extLst>
          </p:cNvPr>
          <p:cNvSpPr/>
          <p:nvPr/>
        </p:nvSpPr>
        <p:spPr>
          <a:xfrm flipV="1">
            <a:off x="2646051" y="5400916"/>
            <a:ext cx="953081" cy="142286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A19815F-E3AD-294E-8B98-F2F9D0871386}"/>
              </a:ext>
            </a:extLst>
          </p:cNvPr>
          <p:cNvCxnSpPr>
            <a:cxnSpLocks/>
          </p:cNvCxnSpPr>
          <p:nvPr/>
        </p:nvCxnSpPr>
        <p:spPr>
          <a:xfrm flipH="1">
            <a:off x="7641048" y="3683850"/>
            <a:ext cx="1800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B95377F-CF10-3447-BF9E-DC4C12945938}"/>
              </a:ext>
            </a:extLst>
          </p:cNvPr>
          <p:cNvCxnSpPr>
            <a:cxnSpLocks/>
          </p:cNvCxnSpPr>
          <p:nvPr/>
        </p:nvCxnSpPr>
        <p:spPr>
          <a:xfrm flipH="1">
            <a:off x="7641048" y="4402307"/>
            <a:ext cx="1800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D46A612-C322-3C44-B18A-1954DAEF3F8D}"/>
              </a:ext>
            </a:extLst>
          </p:cNvPr>
          <p:cNvSpPr/>
          <p:nvPr/>
        </p:nvSpPr>
        <p:spPr>
          <a:xfrm rot="5400000">
            <a:off x="7845811" y="3732916"/>
            <a:ext cx="1328059" cy="37601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Treatment</a:t>
            </a:r>
            <a:endParaRPr lang="en-GB" altLang="zh-CN" sz="12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449AB55-007F-0C4A-B4DE-6E8BCCEDE19A}"/>
              </a:ext>
            </a:extLst>
          </p:cNvPr>
          <p:cNvSpPr/>
          <p:nvPr/>
        </p:nvSpPr>
        <p:spPr>
          <a:xfrm rot="5400000">
            <a:off x="8411869" y="3732916"/>
            <a:ext cx="1328059" cy="37601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Follow-up</a:t>
            </a:r>
            <a:endParaRPr lang="en-GB" altLang="zh-CN" sz="12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E61C87FB-A50A-E440-AE27-AA47CD38F9CD}"/>
              </a:ext>
            </a:extLst>
          </p:cNvPr>
          <p:cNvSpPr/>
          <p:nvPr/>
        </p:nvSpPr>
        <p:spPr>
          <a:xfrm rot="5400000">
            <a:off x="8977926" y="3732916"/>
            <a:ext cx="1328059" cy="37601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Final analysis</a:t>
            </a:r>
            <a:endParaRPr lang="en-GB" altLang="zh-CN" sz="12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0952D13-9C98-EA4C-A621-B1F187C47028}"/>
              </a:ext>
            </a:extLst>
          </p:cNvPr>
          <p:cNvSpPr/>
          <p:nvPr/>
        </p:nvSpPr>
        <p:spPr>
          <a:xfrm>
            <a:off x="8264778" y="5179160"/>
            <a:ext cx="3767201" cy="8032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A341732-F53E-164D-A3E1-C4FD2C91121D}"/>
              </a:ext>
            </a:extLst>
          </p:cNvPr>
          <p:cNvSpPr/>
          <p:nvPr/>
        </p:nvSpPr>
        <p:spPr>
          <a:xfrm>
            <a:off x="5924097" y="4198050"/>
            <a:ext cx="2199799" cy="3869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4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Protocol-permitted SOC alone</a:t>
            </a:r>
            <a:endParaRPr lang="en-GB" altLang="zh-CN" sz="1200" dirty="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B657191-22D0-BB47-B218-6A10897DD643}"/>
              </a:ext>
            </a:extLst>
          </p:cNvPr>
          <p:cNvSpPr/>
          <p:nvPr/>
        </p:nvSpPr>
        <p:spPr>
          <a:xfrm>
            <a:off x="5924097" y="3256896"/>
            <a:ext cx="2199799" cy="8055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SzTx/>
            </a:pP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Protocol-permitted SOC + </a:t>
            </a:r>
            <a:b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200" b="1" baseline="300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177</a:t>
            </a:r>
            <a: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Lu-PSMA-617</a:t>
            </a:r>
            <a:br>
              <a:rPr lang="en-GB" altLang="zh-CN" sz="1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7.4 GBq (200 mCi) every 6 weeks</a:t>
            </a:r>
            <a:br>
              <a:rPr lang="en-GB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GB" altLang="zh-CN" sz="10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4 cycles, increasable to 6 cycles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073480C-1F37-4A46-981A-DC4320C3C2FB}"/>
              </a:ext>
            </a:extLst>
          </p:cNvPr>
          <p:cNvCxnSpPr>
            <a:cxnSpLocks/>
          </p:cNvCxnSpPr>
          <p:nvPr/>
        </p:nvCxnSpPr>
        <p:spPr>
          <a:xfrm flipH="1">
            <a:off x="3406505" y="4053964"/>
            <a:ext cx="1800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 : coins arrondis 17">
            <a:extLst>
              <a:ext uri="{FF2B5EF4-FFF2-40B4-BE49-F238E27FC236}">
                <a16:creationId xmlns:a16="http://schemas.microsoft.com/office/drawing/2014/main" id="{D93796B3-D07E-A043-95C9-1DF08EB0A32C}"/>
              </a:ext>
            </a:extLst>
          </p:cNvPr>
          <p:cNvSpPr/>
          <p:nvPr/>
        </p:nvSpPr>
        <p:spPr>
          <a:xfrm>
            <a:off x="1258228" y="3185731"/>
            <a:ext cx="3728726" cy="2343626"/>
          </a:xfrm>
          <a:prstGeom prst="roundRect">
            <a:avLst>
              <a:gd name="adj" fmla="val 6414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pAutoFit/>
          </a:bodyPr>
          <a:lstStyle/>
          <a:p>
            <a:r>
              <a:rPr lang="en-GB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  <a:endParaRPr lang="en-GB" sz="11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4150" indent="-1841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treatment with </a:t>
            </a:r>
            <a:r>
              <a:rPr lang="en-GB" sz="11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44500" lvl="1" indent="-174625">
              <a:buClr>
                <a:schemeClr val="accent1"/>
              </a:buClr>
              <a:buFont typeface="System Font Regular"/>
              <a:buChar char="–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 androgen receptor pathway inhibitor</a:t>
            </a:r>
          </a:p>
          <a:p>
            <a:pPr marL="444500" lvl="1" indent="-174625">
              <a:buClr>
                <a:schemeClr val="accent1"/>
              </a:buClr>
              <a:buFont typeface="System Font Regular"/>
              <a:buChar char="–"/>
            </a:pPr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or 2 taxane regimens</a:t>
            </a:r>
          </a:p>
          <a:p>
            <a:pPr marL="184150" indent="-1746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Protocol-permitted SOC planned before randomisation</a:t>
            </a:r>
          </a:p>
          <a:p>
            <a:pPr marL="184150" indent="-1746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Excluding chemotherapy, immunotherapy, radium-223, investigational drugs</a:t>
            </a:r>
          </a:p>
          <a:p>
            <a:pPr marL="184150" indent="-1746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Eastern Cooperative Oncology Group (ECOG) performance status 0-2</a:t>
            </a:r>
          </a:p>
          <a:p>
            <a:pPr marL="184150" indent="-1746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Adequate major organ and bone marrow function</a:t>
            </a:r>
          </a:p>
          <a:p>
            <a:pPr marL="184150" indent="-1746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PSMA-positive mCRPC on positron emission tomography/computed tomography (PET/CT) with 68Ga-PSMA-11</a:t>
            </a:r>
          </a:p>
        </p:txBody>
      </p:sp>
    </p:spTree>
    <p:extLst>
      <p:ext uri="{BB962C8B-B14F-4D97-AF65-F5344CB8AC3E}">
        <p14:creationId xmlns:p14="http://schemas.microsoft.com/office/powerpoint/2010/main" val="21345324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7958FD-05D8-4B37-8CC5-60F6E01E9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2046" y="984372"/>
            <a:ext cx="2944921" cy="476639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UPDATED SAFETY</a:t>
            </a:r>
          </a:p>
        </p:txBody>
      </p:sp>
      <p:sp>
        <p:nvSpPr>
          <p:cNvPr id="8" name="Total N: 177, 87% females…">
            <a:extLst>
              <a:ext uri="{FF2B5EF4-FFF2-40B4-BE49-F238E27FC236}">
                <a16:creationId xmlns:a16="http://schemas.microsoft.com/office/drawing/2014/main" id="{32B9D33A-38FA-404A-B9B1-35C94A92B5FE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629784" y="5037383"/>
            <a:ext cx="10963200" cy="1019499"/>
          </a:xfrm>
          <a:prstGeom prst="rect">
            <a:avLst/>
          </a:prstGeom>
        </p:spPr>
        <p:txBody>
          <a:bodyPr/>
          <a:lstStyle/>
          <a:p>
            <a:pPr defTabSz="128583">
              <a:lnSpc>
                <a:spcPct val="90000"/>
              </a:lnSpc>
              <a:spcBef>
                <a:spcPts val="281"/>
              </a:spcBef>
              <a:defRPr sz="1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to first SSE or death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was 11.5 months for </a:t>
            </a:r>
            <a:r>
              <a:rPr lang="en-GB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Lu-PSMA-617 group vs 6.8 months in the control group (HR [95%CI]: 0.50 [0.40-0.62]; p&lt; 0.001)</a:t>
            </a:r>
          </a:p>
          <a:p>
            <a:pPr defTabSz="128583">
              <a:lnSpc>
                <a:spcPct val="90000"/>
              </a:lnSpc>
              <a:spcBef>
                <a:spcPts val="281"/>
              </a:spcBef>
              <a:defRPr sz="1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GB" sz="16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Lu-PSMA-617 was generally well tolerated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grade 3-5 adverse event (AE)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 patients treated in the </a:t>
            </a:r>
            <a:b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177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Lu-PSMA-617 arm was </a:t>
            </a: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marrow suppression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which occurred in 23.4% of patients (compared to 6.8% in the SOC arm)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2596589"/>
            <a:ext cx="78187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471199-579A-4C54-8F85-D2FE31ECF37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2807"/>
            <a:ext cx="10694694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200" dirty="0">
                <a:latin typeface="+mn-lt"/>
              </a:rPr>
              <a:t>CI, confidence interval; HR, hazard ratio;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  <a:r>
              <a:rPr lang="en-GB" sz="1200" baseline="30000" dirty="0">
                <a:latin typeface="+mn-lt"/>
              </a:rPr>
              <a:t>177</a:t>
            </a:r>
            <a:r>
              <a:rPr lang="en-GB" sz="1200" dirty="0">
                <a:latin typeface="+mn-lt"/>
              </a:rPr>
              <a:t>Lu, </a:t>
            </a:r>
            <a:r>
              <a:rPr lang="en-GB" sz="1200" baseline="30000" dirty="0">
                <a:latin typeface="+mn-lt"/>
              </a:rPr>
              <a:t>177</a:t>
            </a:r>
            <a:r>
              <a:rPr lang="en-GB" sz="1200" dirty="0">
                <a:latin typeface="+mn-lt"/>
              </a:rPr>
              <a:t>lutetium;</a:t>
            </a:r>
            <a:r>
              <a:rPr lang="it-IT" sz="1200" dirty="0">
                <a:latin typeface="+mn-lt"/>
              </a:rPr>
              <a:t> PSMA, prostate specific membrane antigen;</a:t>
            </a:r>
            <a:r>
              <a:rPr lang="en-GB" sz="1200" dirty="0">
                <a:latin typeface="+mn-lt"/>
              </a:rPr>
              <a:t> rPFS, radiographic progression free survival; SOC, standard of care; SSE, symptomatic skeletal event; TEAE, treatment-emergent adverse event</a:t>
            </a:r>
          </a:p>
          <a:p>
            <a:pPr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</a:rPr>
              <a:t>Fizazi K, et al. ESMO 2021. Abstract #576MO. </a:t>
            </a:r>
            <a:r>
              <a:rPr lang="en-GB" dirty="0">
                <a:solidFill>
                  <a:schemeClr val="tx2"/>
                </a:solidFill>
              </a:rPr>
              <a:t>Oral presentation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1E074F7-D84A-4F33-9BAA-40D05FDC1338}"/>
              </a:ext>
            </a:extLst>
          </p:cNvPr>
          <p:cNvSpPr txBox="1">
            <a:spLocks/>
          </p:cNvSpPr>
          <p:nvPr/>
        </p:nvSpPr>
        <p:spPr>
          <a:xfrm>
            <a:off x="619200" y="993600"/>
            <a:ext cx="3877960" cy="65294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TIME TO FIRST SSE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EE7C0-14DD-4B9E-906D-ED96F049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632" t="12181" r="20384" b="22085"/>
          <a:stretch/>
        </p:blipFill>
        <p:spPr>
          <a:xfrm>
            <a:off x="1522404" y="2121231"/>
            <a:ext cx="3207582" cy="209210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0606E1A-69EA-AB43-A421-8AD892CE4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45479"/>
              </p:ext>
            </p:extLst>
          </p:nvPr>
        </p:nvGraphicFramePr>
        <p:xfrm>
          <a:off x="6095360" y="1316429"/>
          <a:ext cx="5497625" cy="359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269">
                  <a:extLst>
                    <a:ext uri="{9D8B030D-6E8A-4147-A177-3AD203B41FA5}">
                      <a16:colId xmlns:a16="http://schemas.microsoft.com/office/drawing/2014/main" val="501983948"/>
                    </a:ext>
                  </a:extLst>
                </a:gridCol>
                <a:gridCol w="865339">
                  <a:extLst>
                    <a:ext uri="{9D8B030D-6E8A-4147-A177-3AD203B41FA5}">
                      <a16:colId xmlns:a16="http://schemas.microsoft.com/office/drawing/2014/main" val="1168968655"/>
                    </a:ext>
                  </a:extLst>
                </a:gridCol>
                <a:gridCol w="865339">
                  <a:extLst>
                    <a:ext uri="{9D8B030D-6E8A-4147-A177-3AD203B41FA5}">
                      <a16:colId xmlns:a16="http://schemas.microsoft.com/office/drawing/2014/main" val="3685085229"/>
                    </a:ext>
                  </a:extLst>
                </a:gridCol>
                <a:gridCol w="865339">
                  <a:extLst>
                    <a:ext uri="{9D8B030D-6E8A-4147-A177-3AD203B41FA5}">
                      <a16:colId xmlns:a16="http://schemas.microsoft.com/office/drawing/2014/main" val="320627047"/>
                    </a:ext>
                  </a:extLst>
                </a:gridCol>
                <a:gridCol w="865339">
                  <a:extLst>
                    <a:ext uri="{9D8B030D-6E8A-4147-A177-3AD203B41FA5}">
                      <a16:colId xmlns:a16="http://schemas.microsoft.com/office/drawing/2014/main" val="16890339"/>
                    </a:ext>
                  </a:extLst>
                </a:gridCol>
              </a:tblGrid>
              <a:tr h="36068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Patients, n (%)</a:t>
                      </a:r>
                    </a:p>
                  </a:txBody>
                  <a:tcPr marL="55440" marR="55440" marT="28800" marB="2880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b="1" baseline="30000" noProof="0" dirty="0">
                          <a:solidFill>
                            <a:schemeClr val="bg1"/>
                          </a:solidFill>
                        </a:rPr>
                        <a:t>177</a:t>
                      </a:r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Lu-PSMA-617 + SOC</a:t>
                      </a:r>
                      <a:br>
                        <a:rPr lang="en-GB" sz="1200" b="1" noProof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(N=529)</a:t>
                      </a:r>
                    </a:p>
                  </a:txBody>
                  <a:tcPr marL="55440" marR="55440" marT="28800" marB="2880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5440" marR="55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SOC alone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(N=205)</a:t>
                      </a:r>
                    </a:p>
                  </a:txBody>
                  <a:tcPr marL="55440" marR="55440" marT="28800" marB="288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55440" marR="5544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105776"/>
                  </a:ext>
                </a:extLst>
              </a:tr>
              <a:tr h="152410">
                <a:tc v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55440" marR="5544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All grades</a:t>
                      </a:r>
                    </a:p>
                  </a:txBody>
                  <a:tcPr marL="55440" marR="55440" marT="28800" marB="288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Grade 3-5</a:t>
                      </a:r>
                    </a:p>
                  </a:txBody>
                  <a:tcPr marL="55440"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All grades</a:t>
                      </a:r>
                    </a:p>
                  </a:txBody>
                  <a:tcPr marL="55440"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</a:rPr>
                        <a:t>Grade 3-5</a:t>
                      </a:r>
                    </a:p>
                  </a:txBody>
                  <a:tcPr marL="55440" marR="55440" marT="28800" marB="288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17179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pPr marL="227013" indent="-227013">
                        <a:lnSpc>
                          <a:spcPct val="90000"/>
                        </a:lnSpc>
                        <a:tabLst/>
                      </a:pPr>
                      <a:r>
                        <a:rPr lang="en-GB" sz="1200" b="1" noProof="0" dirty="0"/>
                        <a:t>Any drug-related TEAE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Serious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Grade 5</a:t>
                      </a:r>
                    </a:p>
                  </a:txBody>
                  <a:tcPr marL="55440" marR="55440" marT="28800" marB="288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451 (85.3)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49 (9.3)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5 (0.9)</a:t>
                      </a:r>
                    </a:p>
                  </a:txBody>
                  <a:tcPr marL="55440" marR="55440" marT="28800" marB="288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150 (28.4)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43 (8.1)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5 (0.9)</a:t>
                      </a:r>
                    </a:p>
                  </a:txBody>
                  <a:tcPr marL="55440" marR="55440" marT="28800" marB="288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59 (28.8)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5 (2.4)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 (0.0)</a:t>
                      </a:r>
                    </a:p>
                  </a:txBody>
                  <a:tcPr marL="55440" marR="55440" marT="28800" marB="288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8 (3.9)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5 (2.4)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 (0.0)</a:t>
                      </a:r>
                    </a:p>
                  </a:txBody>
                  <a:tcPr marL="55440" marR="55440" marT="28800" marB="288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806860"/>
                  </a:ext>
                </a:extLst>
              </a:tr>
              <a:tr h="152410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/>
                        <a:t>TEAEs grouped by topics of interest</a:t>
                      </a:r>
                    </a:p>
                  </a:txBody>
                  <a:tcPr marL="55440" marR="55440" marT="28800" marB="288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L="55440" marR="55440" marT="28800" marB="28800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55440" marR="55440" marT="28800" marB="28800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55440" marR="55440" marT="28800" marB="288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dirty="0"/>
                    </a:p>
                  </a:txBody>
                  <a:tcPr marL="55440" marR="55440" marT="28800" marB="28800"/>
                </a:tc>
                <a:extLst>
                  <a:ext uri="{0D108BD9-81ED-4DB2-BD59-A6C34878D82A}">
                    <a16:rowId xmlns:a16="http://schemas.microsoft.com/office/drawing/2014/main" val="3333483159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Fatigue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260 (49.1)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37 (7.0)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60 (29.3)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5 (2.4)</a:t>
                      </a:r>
                    </a:p>
                  </a:txBody>
                  <a:tcPr marL="55440" marR="55440" marT="28800" marB="28800"/>
                </a:tc>
                <a:extLst>
                  <a:ext uri="{0D108BD9-81ED-4DB2-BD59-A6C34878D82A}">
                    <a16:rowId xmlns:a16="http://schemas.microsoft.com/office/drawing/2014/main" val="3640226063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pPr marL="227013" indent="-227013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Bone marrow suppression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Leukopenia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Lymphopenia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Anaemia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Thrombocytopenia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251 (47.4)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66 (12.5)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75 (14.2)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168 (31.8)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91 (17.2)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124 (23.4)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13 (2.5)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41 (7.8)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68 (12.9)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42 (7.9)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36 (17.6)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4 (2.0)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8 (3.9)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27 (13.2)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9 (4.4)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14 (6.8)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1 (0.5)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1 (0.5)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10 (4.9)</a:t>
                      </a:r>
                      <a:br>
                        <a:rPr lang="en-GB" sz="1200" noProof="0" dirty="0"/>
                      </a:br>
                      <a:r>
                        <a:rPr lang="en-GB" sz="1200" noProof="0" dirty="0"/>
                        <a:t>2 (1.0)</a:t>
                      </a:r>
                    </a:p>
                  </a:txBody>
                  <a:tcPr marL="55440" marR="55440" marT="28800" marB="28800"/>
                </a:tc>
                <a:extLst>
                  <a:ext uri="{0D108BD9-81ED-4DB2-BD59-A6C34878D82A}">
                    <a16:rowId xmlns:a16="http://schemas.microsoft.com/office/drawing/2014/main" val="2937228867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pPr marL="227013" indent="-227013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Dry mouth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208 (39.3)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0 (0.0)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(1.0)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0 (0.0)</a:t>
                      </a:r>
                    </a:p>
                  </a:txBody>
                  <a:tcPr marL="55440" marR="55440" marT="28800" marB="28800"/>
                </a:tc>
                <a:extLst>
                  <a:ext uri="{0D108BD9-81ED-4DB2-BD59-A6C34878D82A}">
                    <a16:rowId xmlns:a16="http://schemas.microsoft.com/office/drawing/2014/main" val="1269748643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pPr marL="227013" indent="-227013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Nausea and vomiting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208 (39.3)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8 (1.5)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35 (17.1)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 (0.5)</a:t>
                      </a:r>
                    </a:p>
                  </a:txBody>
                  <a:tcPr marL="55440" marR="55440" marT="28800" marB="28800"/>
                </a:tc>
                <a:extLst>
                  <a:ext uri="{0D108BD9-81ED-4DB2-BD59-A6C34878D82A}">
                    <a16:rowId xmlns:a16="http://schemas.microsoft.com/office/drawing/2014/main" val="2208808834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pPr marL="227013" indent="-227013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Renal effects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46 (8.7)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18 (3.4)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12 (5.9)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6 (2.9)</a:t>
                      </a:r>
                    </a:p>
                  </a:txBody>
                  <a:tcPr marL="55440" marR="55440" marT="28800" marB="28800"/>
                </a:tc>
                <a:extLst>
                  <a:ext uri="{0D108BD9-81ED-4DB2-BD59-A6C34878D82A}">
                    <a16:rowId xmlns:a16="http://schemas.microsoft.com/office/drawing/2014/main" val="2292577523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pPr marL="227013" indent="-227013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Second primary malignancies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11 (2.1)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4 (0.8)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2 (1.0)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1 (0.5)</a:t>
                      </a:r>
                    </a:p>
                  </a:txBody>
                  <a:tcPr marL="55440" marR="55440" marT="28800" marB="28800"/>
                </a:tc>
                <a:extLst>
                  <a:ext uri="{0D108BD9-81ED-4DB2-BD59-A6C34878D82A}">
                    <a16:rowId xmlns:a16="http://schemas.microsoft.com/office/drawing/2014/main" val="232896373"/>
                  </a:ext>
                </a:extLst>
              </a:tr>
              <a:tr h="152410">
                <a:tc>
                  <a:txBody>
                    <a:bodyPr/>
                    <a:lstStyle/>
                    <a:p>
                      <a:pPr marL="227013" indent="-227013">
                        <a:lnSpc>
                          <a:spcPct val="90000"/>
                        </a:lnSpc>
                        <a:tabLst/>
                      </a:pPr>
                      <a:r>
                        <a:rPr lang="en-GB" sz="1200" noProof="0" dirty="0"/>
                        <a:t>Intracranial haemorrhage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7 (1.3)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5 (0.9)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3 (1.5)</a:t>
                      </a:r>
                    </a:p>
                  </a:txBody>
                  <a:tcPr marL="55440" marR="55440" marT="28800" marB="28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200" noProof="0" dirty="0"/>
                        <a:t>2 (1.0)</a:t>
                      </a:r>
                    </a:p>
                  </a:txBody>
                  <a:tcPr marL="55440" marR="55440" marT="28800" marB="28800"/>
                </a:tc>
                <a:extLst>
                  <a:ext uri="{0D108BD9-81ED-4DB2-BD59-A6C34878D82A}">
                    <a16:rowId xmlns:a16="http://schemas.microsoft.com/office/drawing/2014/main" val="274010845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2AA0591-AB2F-AE47-B244-6DEE44FA5925}"/>
              </a:ext>
            </a:extLst>
          </p:cNvPr>
          <p:cNvSpPr/>
          <p:nvPr/>
        </p:nvSpPr>
        <p:spPr>
          <a:xfrm>
            <a:off x="6120289" y="2949473"/>
            <a:ext cx="5440340" cy="8169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AB68F8-6414-4849-B912-322707D16445}"/>
              </a:ext>
            </a:extLst>
          </p:cNvPr>
          <p:cNvSpPr/>
          <p:nvPr/>
        </p:nvSpPr>
        <p:spPr>
          <a:xfrm>
            <a:off x="6120289" y="3765901"/>
            <a:ext cx="5440340" cy="4577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4F9847-6072-DB4B-A0D6-06A2900872C0}"/>
              </a:ext>
            </a:extLst>
          </p:cNvPr>
          <p:cNvSpPr/>
          <p:nvPr/>
        </p:nvSpPr>
        <p:spPr>
          <a:xfrm>
            <a:off x="6120289" y="4223102"/>
            <a:ext cx="5440340" cy="24004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D2FA0-A00B-3A4B-B35B-7F7CCB0BBBC7}"/>
              </a:ext>
            </a:extLst>
          </p:cNvPr>
          <p:cNvSpPr txBox="1"/>
          <p:nvPr/>
        </p:nvSpPr>
        <p:spPr>
          <a:xfrm>
            <a:off x="1756989" y="3825560"/>
            <a:ext cx="1771350" cy="3351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 (n=385)</a:t>
            </a:r>
          </a:p>
          <a:p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 (n=196)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A2172-7068-DE42-ABBC-F01C785A07CC}"/>
              </a:ext>
            </a:extLst>
          </p:cNvPr>
          <p:cNvSpPr txBox="1"/>
          <p:nvPr/>
        </p:nvSpPr>
        <p:spPr>
          <a:xfrm>
            <a:off x="2286626" y="2078146"/>
            <a:ext cx="1771350" cy="1675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rPFS analysis set (N=581)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F50729-13B7-4748-A03C-59BBC7A51B82}"/>
              </a:ext>
            </a:extLst>
          </p:cNvPr>
          <p:cNvSpPr txBox="1"/>
          <p:nvPr/>
        </p:nvSpPr>
        <p:spPr>
          <a:xfrm>
            <a:off x="707197" y="1747356"/>
            <a:ext cx="4951551" cy="23034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200" b="1" baseline="30000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extended the time to SSEs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907004-C946-FB4D-87AE-A993280A3C8C}"/>
              </a:ext>
            </a:extLst>
          </p:cNvPr>
          <p:cNvSpPr txBox="1"/>
          <p:nvPr/>
        </p:nvSpPr>
        <p:spPr>
          <a:xfrm>
            <a:off x="1177708" y="2087722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800E2-B4A6-E140-B1EE-73D5F2DC0DBE}"/>
              </a:ext>
            </a:extLst>
          </p:cNvPr>
          <p:cNvSpPr txBox="1"/>
          <p:nvPr/>
        </p:nvSpPr>
        <p:spPr>
          <a:xfrm>
            <a:off x="1177708" y="2298369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971797-2E83-2D4F-9365-E8BCAFB31663}"/>
              </a:ext>
            </a:extLst>
          </p:cNvPr>
          <p:cNvSpPr txBox="1"/>
          <p:nvPr/>
        </p:nvSpPr>
        <p:spPr>
          <a:xfrm>
            <a:off x="1177708" y="2499441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D4EEB-2A51-424E-8311-8DD19F0FBE6B}"/>
              </a:ext>
            </a:extLst>
          </p:cNvPr>
          <p:cNvSpPr txBox="1"/>
          <p:nvPr/>
        </p:nvSpPr>
        <p:spPr>
          <a:xfrm>
            <a:off x="1177708" y="4146318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C0FF9-E051-0249-836B-74317AE1C7D5}"/>
              </a:ext>
            </a:extLst>
          </p:cNvPr>
          <p:cNvSpPr txBox="1"/>
          <p:nvPr/>
        </p:nvSpPr>
        <p:spPr>
          <a:xfrm>
            <a:off x="1177708" y="3940459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0EFB4D-65EB-6D40-832A-72E50B07C2F5}"/>
              </a:ext>
            </a:extLst>
          </p:cNvPr>
          <p:cNvSpPr txBox="1"/>
          <p:nvPr/>
        </p:nvSpPr>
        <p:spPr>
          <a:xfrm>
            <a:off x="1177708" y="3734599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255072-73B7-0C4B-81D2-B5B5EFABC213}"/>
              </a:ext>
            </a:extLst>
          </p:cNvPr>
          <p:cNvSpPr txBox="1"/>
          <p:nvPr/>
        </p:nvSpPr>
        <p:spPr>
          <a:xfrm>
            <a:off x="1177708" y="3523952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0A695B-32D8-A243-BF47-BD615FCAAB55}"/>
              </a:ext>
            </a:extLst>
          </p:cNvPr>
          <p:cNvSpPr txBox="1"/>
          <p:nvPr/>
        </p:nvSpPr>
        <p:spPr>
          <a:xfrm>
            <a:off x="1177708" y="3322879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0F1D2C-E585-8C4D-8206-A80CC0F13FBE}"/>
              </a:ext>
            </a:extLst>
          </p:cNvPr>
          <p:cNvSpPr txBox="1"/>
          <p:nvPr/>
        </p:nvSpPr>
        <p:spPr>
          <a:xfrm>
            <a:off x="1177708" y="3121806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01F995-57DF-2D4D-A260-7DD0DCB6BAC4}"/>
              </a:ext>
            </a:extLst>
          </p:cNvPr>
          <p:cNvSpPr txBox="1"/>
          <p:nvPr/>
        </p:nvSpPr>
        <p:spPr>
          <a:xfrm>
            <a:off x="1177708" y="2911159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6DB920-F2C9-6C43-BFB8-327F0CE7C1AA}"/>
              </a:ext>
            </a:extLst>
          </p:cNvPr>
          <p:cNvSpPr txBox="1"/>
          <p:nvPr/>
        </p:nvSpPr>
        <p:spPr>
          <a:xfrm>
            <a:off x="1177708" y="2700512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48DF7F-9AA5-1241-BE19-13418191A82D}"/>
              </a:ext>
            </a:extLst>
          </p:cNvPr>
          <p:cNvSpPr txBox="1"/>
          <p:nvPr/>
        </p:nvSpPr>
        <p:spPr>
          <a:xfrm rot="16200000">
            <a:off x="258524" y="3097870"/>
            <a:ext cx="1771350" cy="136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Event-free probability (%)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2559AB-329A-364C-8C17-7D25FEFF59E7}"/>
              </a:ext>
            </a:extLst>
          </p:cNvPr>
          <p:cNvSpPr txBox="1"/>
          <p:nvPr/>
        </p:nvSpPr>
        <p:spPr>
          <a:xfrm>
            <a:off x="2039450" y="4409629"/>
            <a:ext cx="2250092" cy="136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randomisation (months)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EEACD6-B448-444E-B44F-0BE6A4D01D92}"/>
              </a:ext>
            </a:extLst>
          </p:cNvPr>
          <p:cNvSpPr txBox="1"/>
          <p:nvPr/>
        </p:nvSpPr>
        <p:spPr>
          <a:xfrm>
            <a:off x="4658174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539AED-9A28-1941-A0F7-648AA1D4B2C1}"/>
              </a:ext>
            </a:extLst>
          </p:cNvPr>
          <p:cNvSpPr txBox="1"/>
          <p:nvPr/>
        </p:nvSpPr>
        <p:spPr>
          <a:xfrm>
            <a:off x="4514551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986607-3F02-DC45-9B12-A50750AF6A92}"/>
              </a:ext>
            </a:extLst>
          </p:cNvPr>
          <p:cNvSpPr txBox="1"/>
          <p:nvPr/>
        </p:nvSpPr>
        <p:spPr>
          <a:xfrm>
            <a:off x="4380503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517886-D5E7-6C44-8BE1-01FEFBD2393F}"/>
              </a:ext>
            </a:extLst>
          </p:cNvPr>
          <p:cNvSpPr txBox="1"/>
          <p:nvPr/>
        </p:nvSpPr>
        <p:spPr>
          <a:xfrm>
            <a:off x="4246455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85886D-7A4E-494E-9662-64AFF873E85C}"/>
              </a:ext>
            </a:extLst>
          </p:cNvPr>
          <p:cNvSpPr txBox="1"/>
          <p:nvPr/>
        </p:nvSpPr>
        <p:spPr>
          <a:xfrm>
            <a:off x="4121982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43859D-A298-224C-B3FA-6F409051D32F}"/>
              </a:ext>
            </a:extLst>
          </p:cNvPr>
          <p:cNvSpPr txBox="1"/>
          <p:nvPr/>
        </p:nvSpPr>
        <p:spPr>
          <a:xfrm>
            <a:off x="3983147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6D9A3C4-59BF-1A40-AA0D-CD0EFC278200}"/>
              </a:ext>
            </a:extLst>
          </p:cNvPr>
          <p:cNvSpPr txBox="1"/>
          <p:nvPr/>
        </p:nvSpPr>
        <p:spPr>
          <a:xfrm>
            <a:off x="3844311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5C2684-D634-E940-9D45-6FFD1BF6D6A1}"/>
              </a:ext>
            </a:extLst>
          </p:cNvPr>
          <p:cNvSpPr txBox="1"/>
          <p:nvPr/>
        </p:nvSpPr>
        <p:spPr>
          <a:xfrm>
            <a:off x="3710263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228541-6259-5546-808F-5DCA21B67167}"/>
              </a:ext>
            </a:extLst>
          </p:cNvPr>
          <p:cNvSpPr txBox="1"/>
          <p:nvPr/>
        </p:nvSpPr>
        <p:spPr>
          <a:xfrm>
            <a:off x="3571427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6D533E-7F8B-DC49-90B5-9B21F3543F62}"/>
              </a:ext>
            </a:extLst>
          </p:cNvPr>
          <p:cNvSpPr txBox="1"/>
          <p:nvPr/>
        </p:nvSpPr>
        <p:spPr>
          <a:xfrm>
            <a:off x="3442167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78C388-ECA7-8941-9946-9786CE379A10}"/>
              </a:ext>
            </a:extLst>
          </p:cNvPr>
          <p:cNvSpPr txBox="1"/>
          <p:nvPr/>
        </p:nvSpPr>
        <p:spPr>
          <a:xfrm>
            <a:off x="3303332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B81275-0A8C-BF43-9A16-5DE049A4F951}"/>
              </a:ext>
            </a:extLst>
          </p:cNvPr>
          <p:cNvSpPr txBox="1"/>
          <p:nvPr/>
        </p:nvSpPr>
        <p:spPr>
          <a:xfrm>
            <a:off x="3164496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4EFACE-0DF8-EE4A-A6B7-8380ABC1B7CF}"/>
              </a:ext>
            </a:extLst>
          </p:cNvPr>
          <p:cNvSpPr txBox="1"/>
          <p:nvPr/>
        </p:nvSpPr>
        <p:spPr>
          <a:xfrm>
            <a:off x="3020873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DB8987-78A1-3643-8E02-5CF3F41ACF3A}"/>
              </a:ext>
            </a:extLst>
          </p:cNvPr>
          <p:cNvSpPr txBox="1"/>
          <p:nvPr/>
        </p:nvSpPr>
        <p:spPr>
          <a:xfrm>
            <a:off x="2891612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07ABA3-B8FD-C744-A0ED-8C44A2AF52D7}"/>
              </a:ext>
            </a:extLst>
          </p:cNvPr>
          <p:cNvSpPr txBox="1"/>
          <p:nvPr/>
        </p:nvSpPr>
        <p:spPr>
          <a:xfrm>
            <a:off x="2747989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EC546E-BB66-4043-B9E8-6FCC02462CC1}"/>
              </a:ext>
            </a:extLst>
          </p:cNvPr>
          <p:cNvSpPr txBox="1"/>
          <p:nvPr/>
        </p:nvSpPr>
        <p:spPr>
          <a:xfrm>
            <a:off x="2623516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F78C9E7-969F-7143-BE90-32FBBA15B71F}"/>
              </a:ext>
            </a:extLst>
          </p:cNvPr>
          <p:cNvSpPr txBox="1"/>
          <p:nvPr/>
        </p:nvSpPr>
        <p:spPr>
          <a:xfrm>
            <a:off x="2484680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A933DC-0410-1F48-B404-25A16FE14CA2}"/>
              </a:ext>
            </a:extLst>
          </p:cNvPr>
          <p:cNvSpPr txBox="1"/>
          <p:nvPr/>
        </p:nvSpPr>
        <p:spPr>
          <a:xfrm>
            <a:off x="2355420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A5D10C-3DC0-4E43-A6C9-5537D47F85A5}"/>
              </a:ext>
            </a:extLst>
          </p:cNvPr>
          <p:cNvSpPr txBox="1"/>
          <p:nvPr/>
        </p:nvSpPr>
        <p:spPr>
          <a:xfrm>
            <a:off x="2216585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EF0771-ADED-C940-8E82-573F561202A1}"/>
              </a:ext>
            </a:extLst>
          </p:cNvPr>
          <p:cNvSpPr txBox="1"/>
          <p:nvPr/>
        </p:nvSpPr>
        <p:spPr>
          <a:xfrm>
            <a:off x="2082537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688351-2951-7B42-AEC0-C193705CA8E8}"/>
              </a:ext>
            </a:extLst>
          </p:cNvPr>
          <p:cNvSpPr txBox="1"/>
          <p:nvPr/>
        </p:nvSpPr>
        <p:spPr>
          <a:xfrm>
            <a:off x="1943701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39A6983-49A6-6C48-B6BF-78848CB172E0}"/>
              </a:ext>
            </a:extLst>
          </p:cNvPr>
          <p:cNvSpPr txBox="1"/>
          <p:nvPr/>
        </p:nvSpPr>
        <p:spPr>
          <a:xfrm>
            <a:off x="1804866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2D4F118-7CBF-714F-A09D-B1A732D9E583}"/>
              </a:ext>
            </a:extLst>
          </p:cNvPr>
          <p:cNvSpPr txBox="1"/>
          <p:nvPr/>
        </p:nvSpPr>
        <p:spPr>
          <a:xfrm>
            <a:off x="1670817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0EA3AA-42A4-5F4F-9870-D5829A53A324}"/>
              </a:ext>
            </a:extLst>
          </p:cNvPr>
          <p:cNvSpPr txBox="1"/>
          <p:nvPr/>
        </p:nvSpPr>
        <p:spPr>
          <a:xfrm>
            <a:off x="1536769" y="4270792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36189AD-AC39-5A4C-AD73-E17D87B782F8}"/>
              </a:ext>
            </a:extLst>
          </p:cNvPr>
          <p:cNvSpPr txBox="1"/>
          <p:nvPr/>
        </p:nvSpPr>
        <p:spPr>
          <a:xfrm>
            <a:off x="4658174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50CE0D-4463-7343-B5DC-B84C660F5628}"/>
              </a:ext>
            </a:extLst>
          </p:cNvPr>
          <p:cNvSpPr txBox="1"/>
          <p:nvPr/>
        </p:nvSpPr>
        <p:spPr>
          <a:xfrm>
            <a:off x="4514551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0B93A4-CE17-9E49-8A23-13394198050D}"/>
              </a:ext>
            </a:extLst>
          </p:cNvPr>
          <p:cNvSpPr txBox="1"/>
          <p:nvPr/>
        </p:nvSpPr>
        <p:spPr>
          <a:xfrm>
            <a:off x="4380503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DC9DED-A0FC-0C4B-9DE5-43A211A5E31E}"/>
              </a:ext>
            </a:extLst>
          </p:cNvPr>
          <p:cNvSpPr txBox="1"/>
          <p:nvPr/>
        </p:nvSpPr>
        <p:spPr>
          <a:xfrm>
            <a:off x="4246455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364B87-F507-BD4B-89B0-E3EACA9D4832}"/>
              </a:ext>
            </a:extLst>
          </p:cNvPr>
          <p:cNvSpPr txBox="1"/>
          <p:nvPr/>
        </p:nvSpPr>
        <p:spPr>
          <a:xfrm>
            <a:off x="4121982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00F540-97F1-2947-96E0-B64A38D1FB9D}"/>
              </a:ext>
            </a:extLst>
          </p:cNvPr>
          <p:cNvSpPr txBox="1"/>
          <p:nvPr/>
        </p:nvSpPr>
        <p:spPr>
          <a:xfrm>
            <a:off x="3983147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C25083-EAE8-0B44-9C1C-450E473358F1}"/>
              </a:ext>
            </a:extLst>
          </p:cNvPr>
          <p:cNvSpPr txBox="1"/>
          <p:nvPr/>
        </p:nvSpPr>
        <p:spPr>
          <a:xfrm>
            <a:off x="3844311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57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9740B0-FAB7-3D4D-8920-D369BE6F0482}"/>
              </a:ext>
            </a:extLst>
          </p:cNvPr>
          <p:cNvSpPr txBox="1"/>
          <p:nvPr/>
        </p:nvSpPr>
        <p:spPr>
          <a:xfrm>
            <a:off x="3710263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BD81F5F-761E-4D45-8050-47233D74ECD9}"/>
              </a:ext>
            </a:extLst>
          </p:cNvPr>
          <p:cNvSpPr txBox="1"/>
          <p:nvPr/>
        </p:nvSpPr>
        <p:spPr>
          <a:xfrm>
            <a:off x="3571427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2485D6D-50BA-4248-8AFF-20FEF2FA8404}"/>
              </a:ext>
            </a:extLst>
          </p:cNvPr>
          <p:cNvSpPr txBox="1"/>
          <p:nvPr/>
        </p:nvSpPr>
        <p:spPr>
          <a:xfrm>
            <a:off x="3442167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117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61B970-793E-2B43-BDA8-5A85F3E8A6F4}"/>
              </a:ext>
            </a:extLst>
          </p:cNvPr>
          <p:cNvSpPr txBox="1"/>
          <p:nvPr/>
        </p:nvSpPr>
        <p:spPr>
          <a:xfrm>
            <a:off x="3303332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141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7F3992-1E2F-CF43-A4B2-FD1C24EEC6FA}"/>
              </a:ext>
            </a:extLst>
          </p:cNvPr>
          <p:cNvSpPr txBox="1"/>
          <p:nvPr/>
        </p:nvSpPr>
        <p:spPr>
          <a:xfrm>
            <a:off x="3164496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153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30F0D8-2B80-8B45-8048-7E897659DC02}"/>
              </a:ext>
            </a:extLst>
          </p:cNvPr>
          <p:cNvSpPr txBox="1"/>
          <p:nvPr/>
        </p:nvSpPr>
        <p:spPr>
          <a:xfrm>
            <a:off x="3020873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173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953B983-C977-D946-B312-5CB6DD9499BB}"/>
              </a:ext>
            </a:extLst>
          </p:cNvPr>
          <p:cNvSpPr txBox="1"/>
          <p:nvPr/>
        </p:nvSpPr>
        <p:spPr>
          <a:xfrm>
            <a:off x="2891612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189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5412B64-84BD-F245-ACEF-417002C86792}"/>
              </a:ext>
            </a:extLst>
          </p:cNvPr>
          <p:cNvSpPr txBox="1"/>
          <p:nvPr/>
        </p:nvSpPr>
        <p:spPr>
          <a:xfrm>
            <a:off x="2747989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217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3E13D79-AAA5-EA41-B89C-2DF53D2E57AA}"/>
              </a:ext>
            </a:extLst>
          </p:cNvPr>
          <p:cNvSpPr txBox="1"/>
          <p:nvPr/>
        </p:nvSpPr>
        <p:spPr>
          <a:xfrm>
            <a:off x="2623516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240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8B96F41-736D-C849-A0BE-8D7EB4B49459}"/>
              </a:ext>
            </a:extLst>
          </p:cNvPr>
          <p:cNvSpPr txBox="1"/>
          <p:nvPr/>
        </p:nvSpPr>
        <p:spPr>
          <a:xfrm>
            <a:off x="2484680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264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809A479-927B-1847-94A2-824FE7EC6089}"/>
              </a:ext>
            </a:extLst>
          </p:cNvPr>
          <p:cNvSpPr txBox="1"/>
          <p:nvPr/>
        </p:nvSpPr>
        <p:spPr>
          <a:xfrm>
            <a:off x="2355420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290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4977C8A-F44F-3C42-A9FD-1237982BA28B}"/>
              </a:ext>
            </a:extLst>
          </p:cNvPr>
          <p:cNvSpPr txBox="1"/>
          <p:nvPr/>
        </p:nvSpPr>
        <p:spPr>
          <a:xfrm>
            <a:off x="2216585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307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9A4F67-9B05-124C-AB37-C0BE5A716253}"/>
              </a:ext>
            </a:extLst>
          </p:cNvPr>
          <p:cNvSpPr txBox="1"/>
          <p:nvPr/>
        </p:nvSpPr>
        <p:spPr>
          <a:xfrm>
            <a:off x="2082537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329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40E022-D729-AE40-B155-D405BE6664AE}"/>
              </a:ext>
            </a:extLst>
          </p:cNvPr>
          <p:cNvSpPr txBox="1"/>
          <p:nvPr/>
        </p:nvSpPr>
        <p:spPr>
          <a:xfrm>
            <a:off x="1943701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350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119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DD9C150-2C1A-D04B-B118-5B5415C149F1}"/>
              </a:ext>
            </a:extLst>
          </p:cNvPr>
          <p:cNvSpPr txBox="1"/>
          <p:nvPr/>
        </p:nvSpPr>
        <p:spPr>
          <a:xfrm>
            <a:off x="1804866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363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3296F35-F214-2347-AFF0-92FE7C374204}"/>
              </a:ext>
            </a:extLst>
          </p:cNvPr>
          <p:cNvSpPr txBox="1"/>
          <p:nvPr/>
        </p:nvSpPr>
        <p:spPr>
          <a:xfrm>
            <a:off x="1670817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374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3FDB569-36E0-254F-885E-FA0466917136}"/>
              </a:ext>
            </a:extLst>
          </p:cNvPr>
          <p:cNvSpPr txBox="1"/>
          <p:nvPr/>
        </p:nvSpPr>
        <p:spPr>
          <a:xfrm>
            <a:off x="1536769" y="4668167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2B570CE-D17C-5842-81FE-C7F15CF79940}"/>
              </a:ext>
            </a:extLst>
          </p:cNvPr>
          <p:cNvSpPr txBox="1"/>
          <p:nvPr/>
        </p:nvSpPr>
        <p:spPr>
          <a:xfrm>
            <a:off x="809078" y="4629867"/>
            <a:ext cx="1220793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of patients still at risk</a:t>
            </a:r>
          </a:p>
          <a:p>
            <a:r>
              <a:rPr lang="en-GB" sz="6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</a:t>
            </a:r>
          </a:p>
          <a:p>
            <a:r>
              <a:rPr lang="en-GB" sz="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9045D0-7676-674B-8B30-8C7946261EAF}"/>
              </a:ext>
            </a:extLst>
          </p:cNvPr>
          <p:cNvCxnSpPr/>
          <p:nvPr/>
        </p:nvCxnSpPr>
        <p:spPr>
          <a:xfrm>
            <a:off x="1481611" y="2078146"/>
            <a:ext cx="0" cy="213998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F572811-44EC-454C-BD8A-B3C5958D4B0B}"/>
              </a:ext>
            </a:extLst>
          </p:cNvPr>
          <p:cNvCxnSpPr>
            <a:cxnSpLocks/>
          </p:cNvCxnSpPr>
          <p:nvPr/>
        </p:nvCxnSpPr>
        <p:spPr>
          <a:xfrm flipH="1">
            <a:off x="1469643" y="4220524"/>
            <a:ext cx="338960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C366940-8AE6-4A4E-BEDD-4549C143950F}"/>
              </a:ext>
            </a:extLst>
          </p:cNvPr>
          <p:cNvCxnSpPr>
            <a:cxnSpLocks/>
          </p:cNvCxnSpPr>
          <p:nvPr/>
        </p:nvCxnSpPr>
        <p:spPr>
          <a:xfrm flipH="1">
            <a:off x="1421769" y="21571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795F907-2D22-3A4F-A184-04D1555F3BE2}"/>
              </a:ext>
            </a:extLst>
          </p:cNvPr>
          <p:cNvCxnSpPr>
            <a:cxnSpLocks/>
          </p:cNvCxnSpPr>
          <p:nvPr/>
        </p:nvCxnSpPr>
        <p:spPr>
          <a:xfrm flipH="1">
            <a:off x="1421769" y="401466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DB8DF5D-60AF-E345-93BE-261C109AA35D}"/>
              </a:ext>
            </a:extLst>
          </p:cNvPr>
          <p:cNvCxnSpPr>
            <a:cxnSpLocks/>
          </p:cNvCxnSpPr>
          <p:nvPr/>
        </p:nvCxnSpPr>
        <p:spPr>
          <a:xfrm flipH="1">
            <a:off x="1421769" y="236353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B9B6765-C819-0345-8F95-CCC6384C4050}"/>
              </a:ext>
            </a:extLst>
          </p:cNvPr>
          <p:cNvCxnSpPr>
            <a:cxnSpLocks/>
          </p:cNvCxnSpPr>
          <p:nvPr/>
        </p:nvCxnSpPr>
        <p:spPr>
          <a:xfrm flipH="1">
            <a:off x="1421769" y="256992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3B5346E-E880-7245-BCB5-6B6FFDB30A27}"/>
              </a:ext>
            </a:extLst>
          </p:cNvPr>
          <p:cNvCxnSpPr>
            <a:cxnSpLocks/>
          </p:cNvCxnSpPr>
          <p:nvPr/>
        </p:nvCxnSpPr>
        <p:spPr>
          <a:xfrm flipH="1">
            <a:off x="1421769" y="2776316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2A1DAE4-F774-094D-8A17-D9E05D65B971}"/>
              </a:ext>
            </a:extLst>
          </p:cNvPr>
          <p:cNvCxnSpPr>
            <a:cxnSpLocks/>
          </p:cNvCxnSpPr>
          <p:nvPr/>
        </p:nvCxnSpPr>
        <p:spPr>
          <a:xfrm flipH="1">
            <a:off x="1421769" y="3808276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49E8492-5DB2-A44E-A9FE-869D0C9AA20B}"/>
              </a:ext>
            </a:extLst>
          </p:cNvPr>
          <p:cNvCxnSpPr>
            <a:cxnSpLocks/>
          </p:cNvCxnSpPr>
          <p:nvPr/>
        </p:nvCxnSpPr>
        <p:spPr>
          <a:xfrm flipH="1">
            <a:off x="1421769" y="360188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B38A6B2-50DD-1E43-B202-128044DF6F55}"/>
              </a:ext>
            </a:extLst>
          </p:cNvPr>
          <p:cNvCxnSpPr>
            <a:cxnSpLocks/>
          </p:cNvCxnSpPr>
          <p:nvPr/>
        </p:nvCxnSpPr>
        <p:spPr>
          <a:xfrm flipH="1">
            <a:off x="1421769" y="339549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5D85C65-F28F-B04E-A50D-1E183F19F7B9}"/>
              </a:ext>
            </a:extLst>
          </p:cNvPr>
          <p:cNvCxnSpPr>
            <a:cxnSpLocks/>
          </p:cNvCxnSpPr>
          <p:nvPr/>
        </p:nvCxnSpPr>
        <p:spPr>
          <a:xfrm flipH="1">
            <a:off x="1421769" y="318910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D32ECA-9278-FC43-B721-7C58BE4E3A0A}"/>
              </a:ext>
            </a:extLst>
          </p:cNvPr>
          <p:cNvCxnSpPr>
            <a:cxnSpLocks/>
          </p:cNvCxnSpPr>
          <p:nvPr/>
        </p:nvCxnSpPr>
        <p:spPr>
          <a:xfrm flipH="1">
            <a:off x="1421769" y="298270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956679E-CE6A-8947-B01B-39DDACEACAFF}"/>
              </a:ext>
            </a:extLst>
          </p:cNvPr>
          <p:cNvCxnSpPr>
            <a:cxnSpLocks/>
          </p:cNvCxnSpPr>
          <p:nvPr/>
        </p:nvCxnSpPr>
        <p:spPr>
          <a:xfrm flipH="1">
            <a:off x="1421769" y="422052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45FF745-6917-0F42-B801-3587ED5D68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84542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68C59CF-CDFE-9042-95A0-82A980A987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96375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6C4CC9A-6234-0B40-8979-C08B15796A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62327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02DBDD7-B7D6-8E48-8ED3-D4C42FD40D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23491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EB78F92-EB48-BE4E-9779-96AB494E3D5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94230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BC19484-6B51-C440-93E3-76400AB0C7A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55394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ABFEE48-DE6E-534F-A396-C06A67E063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21346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8B4C21B-33C6-0946-AB08-13BCF841BD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87298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9C5E44F-4DBF-7148-9F17-114999780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48462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1A1C734-F2E0-AC4D-B6A3-998243F2434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14414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90AFF7A-8C6A-E742-A191-09ACC2103E7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80366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A8FF564-6CD1-7047-9799-7AB045E929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46318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A6B95A3-1CA4-D449-B256-D1FC0419285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07482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F5208DD-86A5-B045-A59F-B1AE7E5297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73434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7071E05-09C7-4741-A9C4-C2DEB9FCC17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34599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DD85D5C-BB1D-6245-BBD3-AFDF74B7D05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00551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F059EB4-5ED5-5B4A-BE19-4FE4F15025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66502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B513DC9-8A39-2744-ABD6-24DA39C3D4C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27667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33C7DED-28D1-AE4C-A371-90DBC4DB506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93619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22844ED-0EBB-0C40-A672-B74028F1E6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59571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6D384D8-47FA-FA4E-934F-4A9D65D72C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20735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1AA621-A8DA-F04C-95FB-CA779259E9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91474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3D46C9D-55D9-3243-BE77-74C7B90C9BE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52639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F985240-F939-2749-B051-AC58F2AB10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18590" y="424818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D523807E-0166-2749-8209-BCDEB958DA99}"/>
              </a:ext>
            </a:extLst>
          </p:cNvPr>
          <p:cNvSpPr txBox="1"/>
          <p:nvPr/>
        </p:nvSpPr>
        <p:spPr>
          <a:xfrm>
            <a:off x="3174070" y="2403691"/>
            <a:ext cx="2517420" cy="6798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lIns="72000" tIns="36000" rIns="36000" bIns="36000" rtlCol="0" anchor="ctr" anchorCtr="0">
            <a:noAutofit/>
          </a:bodyPr>
          <a:lstStyle/>
          <a:p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(95%CI): </a:t>
            </a: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 (0.40-0.62); p&lt;0.001 (two-sided)</a:t>
            </a:r>
          </a:p>
          <a:p>
            <a:pPr>
              <a:spcBef>
                <a:spcPts val="300"/>
              </a:spcBef>
            </a:pPr>
            <a:r>
              <a:rPr lang="en-GB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Median: </a:t>
            </a:r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11.5 vs 6.8 months</a:t>
            </a:r>
          </a:p>
        </p:txBody>
      </p:sp>
    </p:spTree>
    <p:extLst>
      <p:ext uri="{BB962C8B-B14F-4D97-AF65-F5344CB8AC3E}">
        <p14:creationId xmlns:p14="http://schemas.microsoft.com/office/powerpoint/2010/main" val="35726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79">
            <a:extLst>
              <a:ext uri="{FF2B5EF4-FFF2-40B4-BE49-F238E27FC236}">
                <a16:creationId xmlns:a16="http://schemas.microsoft.com/office/drawing/2014/main" id="{D78279A9-E338-8C45-8D3A-AE9C66DCCA04}"/>
              </a:ext>
            </a:extLst>
          </p:cNvPr>
          <p:cNvSpPr txBox="1"/>
          <p:nvPr/>
        </p:nvSpPr>
        <p:spPr>
          <a:xfrm>
            <a:off x="6759481" y="4891620"/>
            <a:ext cx="1220793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of patients still at risk</a:t>
            </a:r>
          </a:p>
          <a:p>
            <a:r>
              <a:rPr lang="en-GB" sz="6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</a:t>
            </a:r>
          </a:p>
          <a:p>
            <a:r>
              <a:rPr lang="en-GB" sz="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B33C665-2ED0-5746-87F9-98A1A35510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1382" t="36475" r="6913" b="20079"/>
          <a:stretch/>
        </p:blipFill>
        <p:spPr>
          <a:xfrm>
            <a:off x="7478486" y="2307771"/>
            <a:ext cx="3265714" cy="212271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7958FD-05D8-4B37-8CC5-60F6E01E9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94958"/>
            <a:ext cx="10972800" cy="702470"/>
          </a:xfrm>
        </p:spPr>
        <p:txBody>
          <a:bodyPr/>
          <a:lstStyle/>
          <a:p>
            <a:r>
              <a:rPr lang="en-GB" dirty="0"/>
              <a:t>Time to worsening in HRQ</a:t>
            </a:r>
            <a:r>
              <a:rPr lang="en-GB" cap="none" dirty="0"/>
              <a:t>o</a:t>
            </a:r>
            <a:r>
              <a:rPr lang="en-GB" dirty="0"/>
              <a:t>L and Pain </a:t>
            </a:r>
          </a:p>
        </p:txBody>
      </p:sp>
      <p:sp>
        <p:nvSpPr>
          <p:cNvPr id="8" name="Total N: 177, 87% females…">
            <a:extLst>
              <a:ext uri="{FF2B5EF4-FFF2-40B4-BE49-F238E27FC236}">
                <a16:creationId xmlns:a16="http://schemas.microsoft.com/office/drawing/2014/main" id="{32B9D33A-38FA-404A-B9B1-35C94A92B5FE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620184" y="5582294"/>
            <a:ext cx="10963200" cy="366985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HRQoL and pain time-to-worsening analyses </a:t>
            </a:r>
            <a:r>
              <a:rPr lang="en-GB" dirty="0"/>
              <a:t>favoured the </a:t>
            </a:r>
            <a:r>
              <a:rPr lang="en-GB" baseline="30000" dirty="0"/>
              <a:t>177</a:t>
            </a:r>
            <a:r>
              <a:rPr lang="en-GB" dirty="0"/>
              <a:t>Lu-PSMA-617 arm versus SOC alone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(AD HOC ANALYSES)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7</a:t>
            </a:fld>
            <a:endParaRPr lang="en-GB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471199-579A-4C54-8F85-D2FE31ECF37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2807"/>
            <a:ext cx="10353068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BPI-SF, brief pain inventory – short form ; CI, confidence interval; FACT-P, functional assessment of cancer therapy – Prostate; HRQoL, health-related quality of life; </a:t>
            </a:r>
            <a:br>
              <a:rPr lang="en-GB" dirty="0"/>
            </a:br>
            <a:r>
              <a:rPr lang="en-GB" dirty="0"/>
              <a:t>HR, hazard ratio; </a:t>
            </a:r>
            <a:r>
              <a:rPr lang="en-GB" baseline="30000" dirty="0"/>
              <a:t>177</a:t>
            </a:r>
            <a:r>
              <a:rPr lang="en-GB" dirty="0"/>
              <a:t>Lu, </a:t>
            </a:r>
            <a:r>
              <a:rPr lang="en-GB" baseline="30000" dirty="0"/>
              <a:t>177</a:t>
            </a:r>
            <a:r>
              <a:rPr lang="en-GB" dirty="0"/>
              <a:t>lutetium; </a:t>
            </a:r>
            <a:r>
              <a:rPr lang="it-IT" dirty="0"/>
              <a:t>PSMA, prostate specific membrane antigen; </a:t>
            </a:r>
            <a:r>
              <a:rPr lang="en-GB" dirty="0"/>
              <a:t>rPFS, radiographic progression free survival; SOC, standard of care</a:t>
            </a:r>
          </a:p>
          <a:p>
            <a:pPr>
              <a:spcBef>
                <a:spcPts val="0"/>
              </a:spcBef>
            </a:pPr>
            <a:r>
              <a:rPr lang="en-GB" dirty="0"/>
              <a:t>Fizazi K, et al. ESMO 2021. Abstract #576MO. Oral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FAB6F3-F891-428C-9FFF-5FA32785D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567" t="37229" r="55569" b="19131"/>
          <a:stretch/>
        </p:blipFill>
        <p:spPr>
          <a:xfrm>
            <a:off x="1914573" y="2337987"/>
            <a:ext cx="3281920" cy="2132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29A829-11E9-BD44-B4AB-8B972CCF2EB3}"/>
              </a:ext>
            </a:extLst>
          </p:cNvPr>
          <p:cNvSpPr txBox="1"/>
          <p:nvPr/>
        </p:nvSpPr>
        <p:spPr>
          <a:xfrm>
            <a:off x="2176089" y="4263648"/>
            <a:ext cx="1771350" cy="1556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 (n=196)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8D6C3-AFC6-1344-BD1E-15ABEEB0DB4F}"/>
              </a:ext>
            </a:extLst>
          </p:cNvPr>
          <p:cNvSpPr txBox="1"/>
          <p:nvPr/>
        </p:nvSpPr>
        <p:spPr>
          <a:xfrm>
            <a:off x="2239000" y="1850041"/>
            <a:ext cx="2015185" cy="18556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rPFS analysis set (N=581)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33F75-823D-094C-9189-42D8EFCFBD3D}"/>
              </a:ext>
            </a:extLst>
          </p:cNvPr>
          <p:cNvSpPr txBox="1"/>
          <p:nvPr/>
        </p:nvSpPr>
        <p:spPr>
          <a:xfrm>
            <a:off x="1218653" y="1374784"/>
            <a:ext cx="4213771" cy="3852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FACT-P total score</a:t>
            </a:r>
          </a:p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worsening favoured the </a:t>
            </a:r>
            <a:r>
              <a:rPr lang="en-GB" sz="12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arm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8BA65-E00C-3747-9E61-DC4F49641B06}"/>
              </a:ext>
            </a:extLst>
          </p:cNvPr>
          <p:cNvSpPr txBox="1"/>
          <p:nvPr/>
        </p:nvSpPr>
        <p:spPr>
          <a:xfrm>
            <a:off x="1577107" y="2301850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48E470-6969-3F48-8346-745F6257ED0E}"/>
              </a:ext>
            </a:extLst>
          </p:cNvPr>
          <p:cNvSpPr txBox="1"/>
          <p:nvPr/>
        </p:nvSpPr>
        <p:spPr>
          <a:xfrm>
            <a:off x="1577107" y="2513001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EDE49-F0E9-6B4E-A791-B03BA0B9808B}"/>
              </a:ext>
            </a:extLst>
          </p:cNvPr>
          <p:cNvSpPr txBox="1"/>
          <p:nvPr/>
        </p:nvSpPr>
        <p:spPr>
          <a:xfrm>
            <a:off x="1577107" y="2724152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D19A63-AC59-DE44-A211-0959CB531636}"/>
              </a:ext>
            </a:extLst>
          </p:cNvPr>
          <p:cNvSpPr txBox="1"/>
          <p:nvPr/>
        </p:nvSpPr>
        <p:spPr>
          <a:xfrm>
            <a:off x="1587283" y="4408071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78654B-FB90-494E-9FE2-8937536F71D3}"/>
              </a:ext>
            </a:extLst>
          </p:cNvPr>
          <p:cNvSpPr txBox="1"/>
          <p:nvPr/>
        </p:nvSpPr>
        <p:spPr>
          <a:xfrm>
            <a:off x="1577107" y="4202212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DDEA8F-44B0-094F-A25B-3C645A40D8E6}"/>
              </a:ext>
            </a:extLst>
          </p:cNvPr>
          <p:cNvSpPr txBox="1"/>
          <p:nvPr/>
        </p:nvSpPr>
        <p:spPr>
          <a:xfrm>
            <a:off x="1577107" y="3991058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83D9B7-05ED-AE49-9716-2B699995C77E}"/>
              </a:ext>
            </a:extLst>
          </p:cNvPr>
          <p:cNvSpPr txBox="1"/>
          <p:nvPr/>
        </p:nvSpPr>
        <p:spPr>
          <a:xfrm>
            <a:off x="1577107" y="3779907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4FE105-F0FD-AA45-A905-6972CA3596C1}"/>
              </a:ext>
            </a:extLst>
          </p:cNvPr>
          <p:cNvSpPr txBox="1"/>
          <p:nvPr/>
        </p:nvSpPr>
        <p:spPr>
          <a:xfrm>
            <a:off x="1577107" y="3568756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8BC65-6CA2-434E-8BC7-891DD43CCADE}"/>
              </a:ext>
            </a:extLst>
          </p:cNvPr>
          <p:cNvSpPr txBox="1"/>
          <p:nvPr/>
        </p:nvSpPr>
        <p:spPr>
          <a:xfrm>
            <a:off x="1577107" y="3357605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07ED98-6488-B94C-92FC-70B286A154E9}"/>
              </a:ext>
            </a:extLst>
          </p:cNvPr>
          <p:cNvSpPr txBox="1"/>
          <p:nvPr/>
        </p:nvSpPr>
        <p:spPr>
          <a:xfrm>
            <a:off x="1577107" y="3146454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B1BB11-0F83-B348-AA86-F44A378CEC00}"/>
              </a:ext>
            </a:extLst>
          </p:cNvPr>
          <p:cNvSpPr txBox="1"/>
          <p:nvPr/>
        </p:nvSpPr>
        <p:spPr>
          <a:xfrm>
            <a:off x="1577107" y="2935303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30039-0BD4-0E47-BD9B-DD9504BFB182}"/>
              </a:ext>
            </a:extLst>
          </p:cNvPr>
          <p:cNvSpPr txBox="1"/>
          <p:nvPr/>
        </p:nvSpPr>
        <p:spPr>
          <a:xfrm rot="16200000">
            <a:off x="668099" y="3359623"/>
            <a:ext cx="1771350" cy="136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Event-free probability (%)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8926AD-0F4D-6445-8D9D-F32146D607D6}"/>
              </a:ext>
            </a:extLst>
          </p:cNvPr>
          <p:cNvSpPr txBox="1"/>
          <p:nvPr/>
        </p:nvSpPr>
        <p:spPr>
          <a:xfrm>
            <a:off x="2449025" y="4693154"/>
            <a:ext cx="2250092" cy="136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randomisation (months)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9FAAA7-7449-6F43-A980-65EDE1FCDF92}"/>
              </a:ext>
            </a:extLst>
          </p:cNvPr>
          <p:cNvSpPr txBox="1"/>
          <p:nvPr/>
        </p:nvSpPr>
        <p:spPr>
          <a:xfrm>
            <a:off x="5150299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A36D03-09F7-214A-92E0-507411B19199}"/>
              </a:ext>
            </a:extLst>
          </p:cNvPr>
          <p:cNvSpPr txBox="1"/>
          <p:nvPr/>
        </p:nvSpPr>
        <p:spPr>
          <a:xfrm>
            <a:off x="5010748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BB51BF-3210-AD43-A7E7-992D6BE56292}"/>
              </a:ext>
            </a:extLst>
          </p:cNvPr>
          <p:cNvSpPr txBox="1"/>
          <p:nvPr/>
        </p:nvSpPr>
        <p:spPr>
          <a:xfrm>
            <a:off x="4871195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196EA0-82FA-6343-8B16-054B0C7C7CE8}"/>
              </a:ext>
            </a:extLst>
          </p:cNvPr>
          <p:cNvSpPr txBox="1"/>
          <p:nvPr/>
        </p:nvSpPr>
        <p:spPr>
          <a:xfrm>
            <a:off x="4731642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41DF1E-8171-6F47-A16A-2511F7BD1234}"/>
              </a:ext>
            </a:extLst>
          </p:cNvPr>
          <p:cNvSpPr txBox="1"/>
          <p:nvPr/>
        </p:nvSpPr>
        <p:spPr>
          <a:xfrm>
            <a:off x="4592089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F077C6-9375-2747-B8E7-1A0A98703DF3}"/>
              </a:ext>
            </a:extLst>
          </p:cNvPr>
          <p:cNvSpPr txBox="1"/>
          <p:nvPr/>
        </p:nvSpPr>
        <p:spPr>
          <a:xfrm>
            <a:off x="4452536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C7E283-A6C0-7E41-96F8-17DAD07C6429}"/>
              </a:ext>
            </a:extLst>
          </p:cNvPr>
          <p:cNvSpPr txBox="1"/>
          <p:nvPr/>
        </p:nvSpPr>
        <p:spPr>
          <a:xfrm>
            <a:off x="4312983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EF8342-D213-294B-9658-596E921EE27D}"/>
              </a:ext>
            </a:extLst>
          </p:cNvPr>
          <p:cNvSpPr txBox="1"/>
          <p:nvPr/>
        </p:nvSpPr>
        <p:spPr>
          <a:xfrm>
            <a:off x="4173430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1D0C50-27EC-A041-BF55-F6DC4F208972}"/>
              </a:ext>
            </a:extLst>
          </p:cNvPr>
          <p:cNvSpPr txBox="1"/>
          <p:nvPr/>
        </p:nvSpPr>
        <p:spPr>
          <a:xfrm>
            <a:off x="4033877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4032B0-DB8A-3449-973F-24C1F506AAAC}"/>
              </a:ext>
            </a:extLst>
          </p:cNvPr>
          <p:cNvSpPr txBox="1"/>
          <p:nvPr/>
        </p:nvSpPr>
        <p:spPr>
          <a:xfrm>
            <a:off x="3894324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BA2596-5095-8442-9375-FDD20400B442}"/>
              </a:ext>
            </a:extLst>
          </p:cNvPr>
          <p:cNvSpPr txBox="1"/>
          <p:nvPr/>
        </p:nvSpPr>
        <p:spPr>
          <a:xfrm>
            <a:off x="3754771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C04DF6-7CC0-4B45-9795-01ADAC6ECCF2}"/>
              </a:ext>
            </a:extLst>
          </p:cNvPr>
          <p:cNvSpPr txBox="1"/>
          <p:nvPr/>
        </p:nvSpPr>
        <p:spPr>
          <a:xfrm>
            <a:off x="3615218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939E2D-C589-344F-8A31-9F2DB62B1DC1}"/>
              </a:ext>
            </a:extLst>
          </p:cNvPr>
          <p:cNvSpPr txBox="1"/>
          <p:nvPr/>
        </p:nvSpPr>
        <p:spPr>
          <a:xfrm>
            <a:off x="3475665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DFCA3F-DC05-EE4B-AC0C-AC493B75C282}"/>
              </a:ext>
            </a:extLst>
          </p:cNvPr>
          <p:cNvSpPr txBox="1"/>
          <p:nvPr/>
        </p:nvSpPr>
        <p:spPr>
          <a:xfrm>
            <a:off x="3336112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EA3D06-517B-9C4B-9A54-FF247AFA27DF}"/>
              </a:ext>
            </a:extLst>
          </p:cNvPr>
          <p:cNvSpPr txBox="1"/>
          <p:nvPr/>
        </p:nvSpPr>
        <p:spPr>
          <a:xfrm>
            <a:off x="3202014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8D53BB-1DCA-C648-AB64-622D9C77E8D6}"/>
              </a:ext>
            </a:extLst>
          </p:cNvPr>
          <p:cNvSpPr txBox="1"/>
          <p:nvPr/>
        </p:nvSpPr>
        <p:spPr>
          <a:xfrm>
            <a:off x="3061666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F4256D-D64E-134C-AFBB-AD215161AB22}"/>
              </a:ext>
            </a:extLst>
          </p:cNvPr>
          <p:cNvSpPr txBox="1"/>
          <p:nvPr/>
        </p:nvSpPr>
        <p:spPr>
          <a:xfrm>
            <a:off x="2922830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7C72F1-8F15-E047-9036-FE6F6CEF5D7B}"/>
              </a:ext>
            </a:extLst>
          </p:cNvPr>
          <p:cNvSpPr txBox="1"/>
          <p:nvPr/>
        </p:nvSpPr>
        <p:spPr>
          <a:xfrm>
            <a:off x="2790395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095B82-2E90-C540-96C0-288916C058F2}"/>
              </a:ext>
            </a:extLst>
          </p:cNvPr>
          <p:cNvSpPr txBox="1"/>
          <p:nvPr/>
        </p:nvSpPr>
        <p:spPr>
          <a:xfrm>
            <a:off x="2648385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F4E7C1-8093-6744-A6E0-254E0F709085}"/>
              </a:ext>
            </a:extLst>
          </p:cNvPr>
          <p:cNvSpPr txBox="1"/>
          <p:nvPr/>
        </p:nvSpPr>
        <p:spPr>
          <a:xfrm>
            <a:off x="2507987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1552B4-D522-5249-A3C9-88B164C9FE59}"/>
              </a:ext>
            </a:extLst>
          </p:cNvPr>
          <p:cNvSpPr txBox="1"/>
          <p:nvPr/>
        </p:nvSpPr>
        <p:spPr>
          <a:xfrm>
            <a:off x="2375501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960B4C-FEDC-1940-BDE1-B15C58849066}"/>
              </a:ext>
            </a:extLst>
          </p:cNvPr>
          <p:cNvSpPr txBox="1"/>
          <p:nvPr/>
        </p:nvSpPr>
        <p:spPr>
          <a:xfrm>
            <a:off x="2233491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EAD02F-B94E-0C4D-A052-D834FEE934CE}"/>
              </a:ext>
            </a:extLst>
          </p:cNvPr>
          <p:cNvSpPr txBox="1"/>
          <p:nvPr/>
        </p:nvSpPr>
        <p:spPr>
          <a:xfrm>
            <a:off x="2093092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259EAB-21B6-A14D-90EA-3B92AB81FDBA}"/>
              </a:ext>
            </a:extLst>
          </p:cNvPr>
          <p:cNvSpPr txBox="1"/>
          <p:nvPr/>
        </p:nvSpPr>
        <p:spPr>
          <a:xfrm>
            <a:off x="1959044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60FD61-75BB-DB4D-B069-70A744413782}"/>
              </a:ext>
            </a:extLst>
          </p:cNvPr>
          <p:cNvSpPr txBox="1"/>
          <p:nvPr/>
        </p:nvSpPr>
        <p:spPr>
          <a:xfrm>
            <a:off x="5137599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21AF34-51FA-9B4D-84FB-0FAC5F164F8E}"/>
              </a:ext>
            </a:extLst>
          </p:cNvPr>
          <p:cNvSpPr txBox="1"/>
          <p:nvPr/>
        </p:nvSpPr>
        <p:spPr>
          <a:xfrm>
            <a:off x="4993976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023217-C956-AD48-A3ED-C98D77F1DF3D}"/>
              </a:ext>
            </a:extLst>
          </p:cNvPr>
          <p:cNvSpPr txBox="1"/>
          <p:nvPr/>
        </p:nvSpPr>
        <p:spPr>
          <a:xfrm>
            <a:off x="4866278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90E9D9-8E84-6745-9D34-20D14A70FA03}"/>
              </a:ext>
            </a:extLst>
          </p:cNvPr>
          <p:cNvSpPr txBox="1"/>
          <p:nvPr/>
        </p:nvSpPr>
        <p:spPr>
          <a:xfrm>
            <a:off x="4719530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EDB836-362B-4445-A8E8-CA16F6387F06}"/>
              </a:ext>
            </a:extLst>
          </p:cNvPr>
          <p:cNvSpPr txBox="1"/>
          <p:nvPr/>
        </p:nvSpPr>
        <p:spPr>
          <a:xfrm>
            <a:off x="4582357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4D64EF-D649-ED4C-B20D-CA91F9A81592}"/>
              </a:ext>
            </a:extLst>
          </p:cNvPr>
          <p:cNvSpPr txBox="1"/>
          <p:nvPr/>
        </p:nvSpPr>
        <p:spPr>
          <a:xfrm>
            <a:off x="4446697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EE5F4A-86C2-3F46-A74D-3A7CE3966D08}"/>
              </a:ext>
            </a:extLst>
          </p:cNvPr>
          <p:cNvSpPr txBox="1"/>
          <p:nvPr/>
        </p:nvSpPr>
        <p:spPr>
          <a:xfrm>
            <a:off x="4298336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A9AAD6-1871-6344-9ACF-CE2AFF09BDE4}"/>
              </a:ext>
            </a:extLst>
          </p:cNvPr>
          <p:cNvSpPr txBox="1"/>
          <p:nvPr/>
        </p:nvSpPr>
        <p:spPr>
          <a:xfrm>
            <a:off x="4164288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09BC344-AE09-7245-87A4-587996016681}"/>
              </a:ext>
            </a:extLst>
          </p:cNvPr>
          <p:cNvSpPr txBox="1"/>
          <p:nvPr/>
        </p:nvSpPr>
        <p:spPr>
          <a:xfrm>
            <a:off x="4028627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BC4A150-AC17-214E-A087-D64A06CCC029}"/>
              </a:ext>
            </a:extLst>
          </p:cNvPr>
          <p:cNvSpPr txBox="1"/>
          <p:nvPr/>
        </p:nvSpPr>
        <p:spPr>
          <a:xfrm>
            <a:off x="3896192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867C64-F353-DC43-BF7E-B57E9D8CADF5}"/>
              </a:ext>
            </a:extLst>
          </p:cNvPr>
          <p:cNvSpPr txBox="1"/>
          <p:nvPr/>
        </p:nvSpPr>
        <p:spPr>
          <a:xfrm>
            <a:off x="3747832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3526E3-0B40-9A4D-9804-6FA67E4E5A63}"/>
              </a:ext>
            </a:extLst>
          </p:cNvPr>
          <p:cNvSpPr txBox="1"/>
          <p:nvPr/>
        </p:nvSpPr>
        <p:spPr>
          <a:xfrm>
            <a:off x="3615346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0A8804-BC65-BE46-857C-BA83AAF61803}"/>
              </a:ext>
            </a:extLst>
          </p:cNvPr>
          <p:cNvSpPr txBox="1"/>
          <p:nvPr/>
        </p:nvSpPr>
        <p:spPr>
          <a:xfrm>
            <a:off x="3471723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D07C4CD-8BC0-8846-9617-4A6CED85F839}"/>
              </a:ext>
            </a:extLst>
          </p:cNvPr>
          <p:cNvSpPr txBox="1"/>
          <p:nvPr/>
        </p:nvSpPr>
        <p:spPr>
          <a:xfrm>
            <a:off x="3332937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76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B4AAD8-37EA-1C4A-9C81-D09A82D8EA57}"/>
              </a:ext>
            </a:extLst>
          </p:cNvPr>
          <p:cNvSpPr txBox="1"/>
          <p:nvPr/>
        </p:nvSpPr>
        <p:spPr>
          <a:xfrm>
            <a:off x="3202014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87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34AE43-5A86-CB45-A94E-EF2B01154956}"/>
              </a:ext>
            </a:extLst>
          </p:cNvPr>
          <p:cNvSpPr txBox="1"/>
          <p:nvPr/>
        </p:nvSpPr>
        <p:spPr>
          <a:xfrm>
            <a:off x="3058491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110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5BA164-DDD7-9C49-AA47-7C6BEA462D10}"/>
              </a:ext>
            </a:extLst>
          </p:cNvPr>
          <p:cNvSpPr txBox="1"/>
          <p:nvPr/>
        </p:nvSpPr>
        <p:spPr>
          <a:xfrm>
            <a:off x="2919655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126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74699C2-4CDD-3242-92BA-569C4FD19F0A}"/>
              </a:ext>
            </a:extLst>
          </p:cNvPr>
          <p:cNvSpPr txBox="1"/>
          <p:nvPr/>
        </p:nvSpPr>
        <p:spPr>
          <a:xfrm>
            <a:off x="2784045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146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50534-CB1C-4748-AB81-36F091A27D55}"/>
              </a:ext>
            </a:extLst>
          </p:cNvPr>
          <p:cNvSpPr txBox="1"/>
          <p:nvPr/>
        </p:nvSpPr>
        <p:spPr>
          <a:xfrm>
            <a:off x="2648385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167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CBAD476-D54B-8F43-8587-399DDFD47127}"/>
              </a:ext>
            </a:extLst>
          </p:cNvPr>
          <p:cNvSpPr txBox="1"/>
          <p:nvPr/>
        </p:nvSpPr>
        <p:spPr>
          <a:xfrm>
            <a:off x="2511162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0C582D-43CB-8C45-8201-D428921DA3C5}"/>
              </a:ext>
            </a:extLst>
          </p:cNvPr>
          <p:cNvSpPr txBox="1"/>
          <p:nvPr/>
        </p:nvSpPr>
        <p:spPr>
          <a:xfrm>
            <a:off x="2353276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235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B1E613-F97B-B04A-87F0-42BCB4A6001D}"/>
              </a:ext>
            </a:extLst>
          </p:cNvPr>
          <p:cNvSpPr txBox="1"/>
          <p:nvPr/>
        </p:nvSpPr>
        <p:spPr>
          <a:xfrm>
            <a:off x="2214441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255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A4098E4-8BEF-024A-9128-7A709916C9C2}"/>
              </a:ext>
            </a:extLst>
          </p:cNvPr>
          <p:cNvSpPr txBox="1"/>
          <p:nvPr/>
        </p:nvSpPr>
        <p:spPr>
          <a:xfrm>
            <a:off x="2080392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289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FCA852B-9D78-DC4B-BE3B-2A655E4764B0}"/>
              </a:ext>
            </a:extLst>
          </p:cNvPr>
          <p:cNvSpPr txBox="1"/>
          <p:nvPr/>
        </p:nvSpPr>
        <p:spPr>
          <a:xfrm>
            <a:off x="1946344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E6C925-84B8-E740-BABF-3021D975B419}"/>
              </a:ext>
            </a:extLst>
          </p:cNvPr>
          <p:cNvSpPr txBox="1"/>
          <p:nvPr/>
        </p:nvSpPr>
        <p:spPr>
          <a:xfrm>
            <a:off x="1218653" y="4891620"/>
            <a:ext cx="1220793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of patients still at risk</a:t>
            </a:r>
          </a:p>
          <a:p>
            <a:r>
              <a:rPr lang="en-GB" sz="6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</a:t>
            </a:r>
          </a:p>
          <a:p>
            <a:r>
              <a:rPr lang="en-GB" sz="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783958B-CE2A-4240-94DE-3EE868A0CBB7}"/>
              </a:ext>
            </a:extLst>
          </p:cNvPr>
          <p:cNvCxnSpPr>
            <a:cxnSpLocks/>
          </p:cNvCxnSpPr>
          <p:nvPr/>
        </p:nvCxnSpPr>
        <p:spPr>
          <a:xfrm>
            <a:off x="1891186" y="2279650"/>
            <a:ext cx="0" cy="220023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01D0E19-8CD5-A148-B91A-CF37BBE21192}"/>
              </a:ext>
            </a:extLst>
          </p:cNvPr>
          <p:cNvCxnSpPr>
            <a:cxnSpLocks/>
          </p:cNvCxnSpPr>
          <p:nvPr/>
        </p:nvCxnSpPr>
        <p:spPr>
          <a:xfrm flipH="1">
            <a:off x="1879218" y="4482277"/>
            <a:ext cx="338960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ABC77D1-B11C-FD48-8008-DB182E0CCB75}"/>
              </a:ext>
            </a:extLst>
          </p:cNvPr>
          <p:cNvCxnSpPr>
            <a:cxnSpLocks/>
          </p:cNvCxnSpPr>
          <p:nvPr/>
        </p:nvCxnSpPr>
        <p:spPr>
          <a:xfrm flipH="1">
            <a:off x="1831344" y="237126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F069FA-BBCD-704F-8F7B-F950EDD69588}"/>
              </a:ext>
            </a:extLst>
          </p:cNvPr>
          <p:cNvCxnSpPr>
            <a:cxnSpLocks/>
          </p:cNvCxnSpPr>
          <p:nvPr/>
        </p:nvCxnSpPr>
        <p:spPr>
          <a:xfrm flipH="1">
            <a:off x="1831344" y="427641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CD06FA0-1839-1F4F-86E1-5EDEDB63704B}"/>
              </a:ext>
            </a:extLst>
          </p:cNvPr>
          <p:cNvCxnSpPr>
            <a:cxnSpLocks/>
          </p:cNvCxnSpPr>
          <p:nvPr/>
        </p:nvCxnSpPr>
        <p:spPr>
          <a:xfrm flipH="1">
            <a:off x="1831344" y="2582951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386F3EF-E1A5-694F-82F7-0771251EF065}"/>
              </a:ext>
            </a:extLst>
          </p:cNvPr>
          <p:cNvCxnSpPr>
            <a:cxnSpLocks/>
          </p:cNvCxnSpPr>
          <p:nvPr/>
        </p:nvCxnSpPr>
        <p:spPr>
          <a:xfrm flipH="1">
            <a:off x="1831344" y="279463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3CD7D6D-2431-FD42-B9A2-A7EC59171480}"/>
              </a:ext>
            </a:extLst>
          </p:cNvPr>
          <p:cNvCxnSpPr>
            <a:cxnSpLocks/>
          </p:cNvCxnSpPr>
          <p:nvPr/>
        </p:nvCxnSpPr>
        <p:spPr>
          <a:xfrm flipH="1">
            <a:off x="1831344" y="300631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6FB694B-8E11-6A4D-8640-109CEAF1EDA2}"/>
              </a:ext>
            </a:extLst>
          </p:cNvPr>
          <p:cNvCxnSpPr>
            <a:cxnSpLocks/>
          </p:cNvCxnSpPr>
          <p:nvPr/>
        </p:nvCxnSpPr>
        <p:spPr>
          <a:xfrm flipH="1">
            <a:off x="1831344" y="406473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3981A1-06A7-6549-B7A0-1D18304342A5}"/>
              </a:ext>
            </a:extLst>
          </p:cNvPr>
          <p:cNvCxnSpPr>
            <a:cxnSpLocks/>
          </p:cNvCxnSpPr>
          <p:nvPr/>
        </p:nvCxnSpPr>
        <p:spPr>
          <a:xfrm flipH="1">
            <a:off x="1831344" y="385304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7A27E04-CE12-264A-8019-B011EA83D54E}"/>
              </a:ext>
            </a:extLst>
          </p:cNvPr>
          <p:cNvCxnSpPr>
            <a:cxnSpLocks/>
          </p:cNvCxnSpPr>
          <p:nvPr/>
        </p:nvCxnSpPr>
        <p:spPr>
          <a:xfrm flipH="1">
            <a:off x="1831344" y="3641366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79D2A3B-EC19-9C4D-99D0-F0CCA7B80B52}"/>
              </a:ext>
            </a:extLst>
          </p:cNvPr>
          <p:cNvCxnSpPr>
            <a:cxnSpLocks/>
          </p:cNvCxnSpPr>
          <p:nvPr/>
        </p:nvCxnSpPr>
        <p:spPr>
          <a:xfrm flipH="1">
            <a:off x="1831344" y="342968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D5D24BC-184A-594A-BB77-8B247F1709E9}"/>
              </a:ext>
            </a:extLst>
          </p:cNvPr>
          <p:cNvCxnSpPr>
            <a:cxnSpLocks/>
          </p:cNvCxnSpPr>
          <p:nvPr/>
        </p:nvCxnSpPr>
        <p:spPr>
          <a:xfrm flipH="1">
            <a:off x="1831344" y="321800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2B14771-AE89-9B4F-A3FF-31C032E77A78}"/>
              </a:ext>
            </a:extLst>
          </p:cNvPr>
          <p:cNvCxnSpPr>
            <a:cxnSpLocks/>
          </p:cNvCxnSpPr>
          <p:nvPr/>
        </p:nvCxnSpPr>
        <p:spPr>
          <a:xfrm flipH="1">
            <a:off x="1831344" y="448227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DEE9F7-6A21-C44F-89D7-7673EA63A1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03642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5E9CD62-3BF0-704A-B636-389BDC9943C1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88500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99C1032-7F21-FD44-874B-F0B48FE4ABA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50026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3714A35-8F69-9F42-BE7A-474B920F924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11554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FFA0431-D0F6-AF44-8699-7811B27DBD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73082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6E9998D-4752-1E4D-A829-91E633BCC0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34610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E4FA844-640E-3142-9170-3159AA27F9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96138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6BEA7FB-35D0-0A4F-A8A1-009E4C8AF9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57666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4FCDD4-898E-6346-A573-6D70226DB31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19194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D13B964-0FD0-2741-B144-2F93505A681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80722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62986C0-1AE6-764A-9C3D-051D21DD38D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42250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2D02BE1-132D-F743-98B3-D4E83DA727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03778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5357731-F2F1-6844-AE87-461A28AB3B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65306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D3FE960-7BF3-074F-86E8-96156296072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26834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584A14A-9158-4D44-93BD-36496F9ADE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88362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AB8076E-B016-404A-B6A1-94C6CD1B663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49890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EE26385-9445-4743-8B52-BE5D65245BF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11418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C5E18D7-E968-FD4F-9CD6-C9C96B34C5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72946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EDB8F13-E5E9-614F-BDFA-116E419C355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834474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6B86AC2-F2D6-BA44-85D3-E2CDE17D28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96002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B41769B-F60E-DE47-BC27-5D1A37971F6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57530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782B75F-63FC-3A4C-B45E-FE834856F0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19058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44F310F-C313-EB4E-869C-2A074CE5BEC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80586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55EE020-5279-8841-B18F-687660F1A54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42114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515389C3-8508-6946-835D-7EB3380C6FC6}"/>
              </a:ext>
            </a:extLst>
          </p:cNvPr>
          <p:cNvSpPr txBox="1"/>
          <p:nvPr/>
        </p:nvSpPr>
        <p:spPr>
          <a:xfrm>
            <a:off x="2784045" y="2166447"/>
            <a:ext cx="2681499" cy="8920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lIns="108000" tIns="36000" rIns="36000" bIns="36000" rtlCol="0" anchor="ctr" anchorCtr="0">
            <a:noAutofit/>
          </a:bodyPr>
          <a:lstStyle/>
          <a:p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(95%CI): </a:t>
            </a: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0.46 (0.35-0.61); p&lt;0.001 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(two-sided nominal; non-inferential analysis)</a:t>
            </a:r>
          </a:p>
          <a:p>
            <a:pPr>
              <a:spcBef>
                <a:spcPts val="300"/>
              </a:spcBef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Median: </a:t>
            </a: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9.7 vs 2.4 months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17E34F5-DB9E-4F4D-AA98-8F8D7D335BC2}"/>
              </a:ext>
            </a:extLst>
          </p:cNvPr>
          <p:cNvSpPr txBox="1"/>
          <p:nvPr/>
        </p:nvSpPr>
        <p:spPr>
          <a:xfrm>
            <a:off x="3595313" y="3146048"/>
            <a:ext cx="1837111" cy="1556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 (n=385)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51D8532-EFA3-7147-8C2D-3504C9EFBB9B}"/>
              </a:ext>
            </a:extLst>
          </p:cNvPr>
          <p:cNvSpPr txBox="1"/>
          <p:nvPr/>
        </p:nvSpPr>
        <p:spPr>
          <a:xfrm>
            <a:off x="1129230" y="5150271"/>
            <a:ext cx="4257154" cy="17547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the first occurrence of ≥10-point decrease in FACT-P total from baseline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0BA389D-C121-7A4D-8AC9-D38CADFAD548}"/>
              </a:ext>
            </a:extLst>
          </p:cNvPr>
          <p:cNvSpPr txBox="1"/>
          <p:nvPr/>
        </p:nvSpPr>
        <p:spPr>
          <a:xfrm>
            <a:off x="7716917" y="4070350"/>
            <a:ext cx="1771350" cy="3683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000" baseline="30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+ SOC (n=385)</a:t>
            </a:r>
          </a:p>
          <a:p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SOC alone (n=196)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563A81E-9BBF-FF45-A4A4-164E17B63A8A}"/>
              </a:ext>
            </a:extLst>
          </p:cNvPr>
          <p:cNvSpPr txBox="1"/>
          <p:nvPr/>
        </p:nvSpPr>
        <p:spPr>
          <a:xfrm>
            <a:off x="7779828" y="1850041"/>
            <a:ext cx="2015185" cy="18556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4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rPFS analysis set (N=581)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45ABF58-C40F-E64C-A905-C1AE4FF6ACA8}"/>
              </a:ext>
            </a:extLst>
          </p:cNvPr>
          <p:cNvSpPr txBox="1"/>
          <p:nvPr/>
        </p:nvSpPr>
        <p:spPr>
          <a:xfrm>
            <a:off x="6759481" y="1374784"/>
            <a:ext cx="4213771" cy="3852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BPI-SF pain intensity</a:t>
            </a:r>
          </a:p>
          <a:p>
            <a:pPr algn="ctr">
              <a:lnSpc>
                <a:spcPct val="90000"/>
              </a:lnSpc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worsening favoured the </a:t>
            </a:r>
            <a:r>
              <a:rPr lang="en-GB" sz="12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177</a:t>
            </a: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Lu-PSMA-617 arm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2993FC9-9BE4-F048-BA76-CD3222653273}"/>
              </a:ext>
            </a:extLst>
          </p:cNvPr>
          <p:cNvSpPr txBox="1"/>
          <p:nvPr/>
        </p:nvSpPr>
        <p:spPr>
          <a:xfrm>
            <a:off x="7117935" y="2301850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0777847-8C62-0A49-91DE-B19EB07BE113}"/>
              </a:ext>
            </a:extLst>
          </p:cNvPr>
          <p:cNvSpPr txBox="1"/>
          <p:nvPr/>
        </p:nvSpPr>
        <p:spPr>
          <a:xfrm>
            <a:off x="7117935" y="2513001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9809B9B-FAE2-2A4F-B0B9-D3F03FE6983A}"/>
              </a:ext>
            </a:extLst>
          </p:cNvPr>
          <p:cNvSpPr txBox="1"/>
          <p:nvPr/>
        </p:nvSpPr>
        <p:spPr>
          <a:xfrm>
            <a:off x="7117935" y="2724152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E8D0714-5F5D-F647-9D52-594C2ADCDD30}"/>
              </a:ext>
            </a:extLst>
          </p:cNvPr>
          <p:cNvSpPr txBox="1"/>
          <p:nvPr/>
        </p:nvSpPr>
        <p:spPr>
          <a:xfrm>
            <a:off x="7128111" y="4408071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8C46975-20DD-3C49-A016-A84F3CAC624E}"/>
              </a:ext>
            </a:extLst>
          </p:cNvPr>
          <p:cNvSpPr txBox="1"/>
          <p:nvPr/>
        </p:nvSpPr>
        <p:spPr>
          <a:xfrm>
            <a:off x="7117935" y="4202212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F03C574-C471-7E4E-98E5-BCB4DF5E438C}"/>
              </a:ext>
            </a:extLst>
          </p:cNvPr>
          <p:cNvSpPr txBox="1"/>
          <p:nvPr/>
        </p:nvSpPr>
        <p:spPr>
          <a:xfrm>
            <a:off x="7117935" y="3991058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9BF293C-D678-EB45-845C-72013959A6DC}"/>
              </a:ext>
            </a:extLst>
          </p:cNvPr>
          <p:cNvSpPr txBox="1"/>
          <p:nvPr/>
        </p:nvSpPr>
        <p:spPr>
          <a:xfrm>
            <a:off x="7117935" y="3779907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A85FFD-7300-E44F-9787-CA0FACF7C5FC}"/>
              </a:ext>
            </a:extLst>
          </p:cNvPr>
          <p:cNvSpPr txBox="1"/>
          <p:nvPr/>
        </p:nvSpPr>
        <p:spPr>
          <a:xfrm>
            <a:off x="7117935" y="3568756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3AD3681-75A6-394B-B33E-C04A36D854C0}"/>
              </a:ext>
            </a:extLst>
          </p:cNvPr>
          <p:cNvSpPr txBox="1"/>
          <p:nvPr/>
        </p:nvSpPr>
        <p:spPr>
          <a:xfrm>
            <a:off x="7117935" y="3357605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A00D105-F214-A94B-AA26-F74CB3211157}"/>
              </a:ext>
            </a:extLst>
          </p:cNvPr>
          <p:cNvSpPr txBox="1"/>
          <p:nvPr/>
        </p:nvSpPr>
        <p:spPr>
          <a:xfrm>
            <a:off x="7117935" y="3146454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1BFCFA4-CE93-DE41-AC37-3520474134AB}"/>
              </a:ext>
            </a:extLst>
          </p:cNvPr>
          <p:cNvSpPr txBox="1"/>
          <p:nvPr/>
        </p:nvSpPr>
        <p:spPr>
          <a:xfrm>
            <a:off x="7117935" y="2935303"/>
            <a:ext cx="225009" cy="1436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0921A87-7A30-A34C-B517-1394C8FBE956}"/>
              </a:ext>
            </a:extLst>
          </p:cNvPr>
          <p:cNvSpPr txBox="1"/>
          <p:nvPr/>
        </p:nvSpPr>
        <p:spPr>
          <a:xfrm rot="16200000">
            <a:off x="6208927" y="3359623"/>
            <a:ext cx="1771350" cy="136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Event-free probability (%)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7A6EAA1-9A76-2547-ACC0-C204FAC1666F}"/>
              </a:ext>
            </a:extLst>
          </p:cNvPr>
          <p:cNvSpPr txBox="1"/>
          <p:nvPr/>
        </p:nvSpPr>
        <p:spPr>
          <a:xfrm>
            <a:off x="7989853" y="4693154"/>
            <a:ext cx="2250092" cy="1367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randomisation (months)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5A6E652-D8E2-724B-86C7-31CA5BF1B5CE}"/>
              </a:ext>
            </a:extLst>
          </p:cNvPr>
          <p:cNvSpPr txBox="1"/>
          <p:nvPr/>
        </p:nvSpPr>
        <p:spPr>
          <a:xfrm>
            <a:off x="10691127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B9AB246-DDFF-7F40-8E8C-9873515066EE}"/>
              </a:ext>
            </a:extLst>
          </p:cNvPr>
          <p:cNvSpPr txBox="1"/>
          <p:nvPr/>
        </p:nvSpPr>
        <p:spPr>
          <a:xfrm>
            <a:off x="10551576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E9ED12B-26B2-DF44-BA9D-18891666C684}"/>
              </a:ext>
            </a:extLst>
          </p:cNvPr>
          <p:cNvSpPr txBox="1"/>
          <p:nvPr/>
        </p:nvSpPr>
        <p:spPr>
          <a:xfrm>
            <a:off x="10412023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EAA6B7E-D606-0A4D-8B73-FACEC428B1EE}"/>
              </a:ext>
            </a:extLst>
          </p:cNvPr>
          <p:cNvSpPr txBox="1"/>
          <p:nvPr/>
        </p:nvSpPr>
        <p:spPr>
          <a:xfrm>
            <a:off x="10272470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0D35EDF-D934-2345-9B7D-75F4DC819BA2}"/>
              </a:ext>
            </a:extLst>
          </p:cNvPr>
          <p:cNvSpPr txBox="1"/>
          <p:nvPr/>
        </p:nvSpPr>
        <p:spPr>
          <a:xfrm>
            <a:off x="10132917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0A43BED-409C-4045-853E-2B0258793A13}"/>
              </a:ext>
            </a:extLst>
          </p:cNvPr>
          <p:cNvSpPr txBox="1"/>
          <p:nvPr/>
        </p:nvSpPr>
        <p:spPr>
          <a:xfrm>
            <a:off x="9993364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E955E10-1C7F-5F40-B805-EC9629E4DE02}"/>
              </a:ext>
            </a:extLst>
          </p:cNvPr>
          <p:cNvSpPr txBox="1"/>
          <p:nvPr/>
        </p:nvSpPr>
        <p:spPr>
          <a:xfrm>
            <a:off x="9853811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D5E4E35-F441-B545-9EC6-4052125C6D7B}"/>
              </a:ext>
            </a:extLst>
          </p:cNvPr>
          <p:cNvSpPr txBox="1"/>
          <p:nvPr/>
        </p:nvSpPr>
        <p:spPr>
          <a:xfrm>
            <a:off x="9714258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9B608A4-DA7A-4549-BFCE-9A5609522043}"/>
              </a:ext>
            </a:extLst>
          </p:cNvPr>
          <p:cNvSpPr txBox="1"/>
          <p:nvPr/>
        </p:nvSpPr>
        <p:spPr>
          <a:xfrm>
            <a:off x="9574705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CDE9794-07FF-7E4F-8013-82C13A5FB1E3}"/>
              </a:ext>
            </a:extLst>
          </p:cNvPr>
          <p:cNvSpPr txBox="1"/>
          <p:nvPr/>
        </p:nvSpPr>
        <p:spPr>
          <a:xfrm>
            <a:off x="9435152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CE1D32-D4CB-974F-AB4E-0DCF9F6054F8}"/>
              </a:ext>
            </a:extLst>
          </p:cNvPr>
          <p:cNvSpPr txBox="1"/>
          <p:nvPr/>
        </p:nvSpPr>
        <p:spPr>
          <a:xfrm>
            <a:off x="9295599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0A7FA8D-064A-8D45-87FC-D33CDA5BB8B7}"/>
              </a:ext>
            </a:extLst>
          </p:cNvPr>
          <p:cNvSpPr txBox="1"/>
          <p:nvPr/>
        </p:nvSpPr>
        <p:spPr>
          <a:xfrm>
            <a:off x="9156046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7BAEFF9A-B5A0-2844-9B00-10F4C4896F2E}"/>
              </a:ext>
            </a:extLst>
          </p:cNvPr>
          <p:cNvSpPr txBox="1"/>
          <p:nvPr/>
        </p:nvSpPr>
        <p:spPr>
          <a:xfrm>
            <a:off x="9016493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C68B3D0-8FFB-224B-8718-79E1B3D53F28}"/>
              </a:ext>
            </a:extLst>
          </p:cNvPr>
          <p:cNvSpPr txBox="1"/>
          <p:nvPr/>
        </p:nvSpPr>
        <p:spPr>
          <a:xfrm>
            <a:off x="8876940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FC1EFCD-607E-764F-A811-E8F71EE31B63}"/>
              </a:ext>
            </a:extLst>
          </p:cNvPr>
          <p:cNvSpPr txBox="1"/>
          <p:nvPr/>
        </p:nvSpPr>
        <p:spPr>
          <a:xfrm>
            <a:off x="8742842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1069DA3-4E52-5247-B609-CC0926DC5C5B}"/>
              </a:ext>
            </a:extLst>
          </p:cNvPr>
          <p:cNvSpPr txBox="1"/>
          <p:nvPr/>
        </p:nvSpPr>
        <p:spPr>
          <a:xfrm>
            <a:off x="8602494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167D617-DC3D-8643-96E9-C995AAA0DA34}"/>
              </a:ext>
            </a:extLst>
          </p:cNvPr>
          <p:cNvSpPr txBox="1"/>
          <p:nvPr/>
        </p:nvSpPr>
        <p:spPr>
          <a:xfrm>
            <a:off x="8463658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E359007-6B3C-0945-9C35-FFBC287965DB}"/>
              </a:ext>
            </a:extLst>
          </p:cNvPr>
          <p:cNvSpPr txBox="1"/>
          <p:nvPr/>
        </p:nvSpPr>
        <p:spPr>
          <a:xfrm>
            <a:off x="8331223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5291675-E058-0043-8B98-F1EAA4FE9886}"/>
              </a:ext>
            </a:extLst>
          </p:cNvPr>
          <p:cNvSpPr txBox="1"/>
          <p:nvPr/>
        </p:nvSpPr>
        <p:spPr>
          <a:xfrm>
            <a:off x="8189213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8A81295-A406-1B4F-9C8C-394B366CADBA}"/>
              </a:ext>
            </a:extLst>
          </p:cNvPr>
          <p:cNvSpPr txBox="1"/>
          <p:nvPr/>
        </p:nvSpPr>
        <p:spPr>
          <a:xfrm>
            <a:off x="8048815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94D19A8-71E8-1840-BB61-BE0C461B5BE8}"/>
              </a:ext>
            </a:extLst>
          </p:cNvPr>
          <p:cNvSpPr txBox="1"/>
          <p:nvPr/>
        </p:nvSpPr>
        <p:spPr>
          <a:xfrm>
            <a:off x="7916329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0554C1F-5C15-3247-A16B-9D615487D96F}"/>
              </a:ext>
            </a:extLst>
          </p:cNvPr>
          <p:cNvSpPr txBox="1"/>
          <p:nvPr/>
        </p:nvSpPr>
        <p:spPr>
          <a:xfrm>
            <a:off x="7774319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DE6CC36-8754-AA46-B08C-D23E99D91547}"/>
              </a:ext>
            </a:extLst>
          </p:cNvPr>
          <p:cNvSpPr txBox="1"/>
          <p:nvPr/>
        </p:nvSpPr>
        <p:spPr>
          <a:xfrm>
            <a:off x="7633920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95BA94D-EABD-544D-982B-21A96F396BB2}"/>
              </a:ext>
            </a:extLst>
          </p:cNvPr>
          <p:cNvSpPr txBox="1"/>
          <p:nvPr/>
        </p:nvSpPr>
        <p:spPr>
          <a:xfrm>
            <a:off x="7499872" y="4532545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F0BE8DF-7DCA-8C4F-8E62-CE5611F34005}"/>
              </a:ext>
            </a:extLst>
          </p:cNvPr>
          <p:cNvSpPr txBox="1"/>
          <p:nvPr/>
        </p:nvSpPr>
        <p:spPr>
          <a:xfrm>
            <a:off x="10678427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A9FC045-F768-7642-A22B-1BDD844D513D}"/>
              </a:ext>
            </a:extLst>
          </p:cNvPr>
          <p:cNvSpPr txBox="1"/>
          <p:nvPr/>
        </p:nvSpPr>
        <p:spPr>
          <a:xfrm>
            <a:off x="10534804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10BBB88-A228-E040-8C1A-5671EB4F2667}"/>
              </a:ext>
            </a:extLst>
          </p:cNvPr>
          <p:cNvSpPr txBox="1"/>
          <p:nvPr/>
        </p:nvSpPr>
        <p:spPr>
          <a:xfrm>
            <a:off x="10407106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B205131-9D7C-5D4E-A8F6-97B622C2E8B9}"/>
              </a:ext>
            </a:extLst>
          </p:cNvPr>
          <p:cNvSpPr txBox="1"/>
          <p:nvPr/>
        </p:nvSpPr>
        <p:spPr>
          <a:xfrm>
            <a:off x="10260358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9A8C684-6C98-B846-B65F-9A74CE5DFAD3}"/>
              </a:ext>
            </a:extLst>
          </p:cNvPr>
          <p:cNvSpPr txBox="1"/>
          <p:nvPr/>
        </p:nvSpPr>
        <p:spPr>
          <a:xfrm>
            <a:off x="10123185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2E3EAB2-4938-BB42-BF00-F508567E0479}"/>
              </a:ext>
            </a:extLst>
          </p:cNvPr>
          <p:cNvSpPr txBox="1"/>
          <p:nvPr/>
        </p:nvSpPr>
        <p:spPr>
          <a:xfrm>
            <a:off x="9987525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559CC93-DD7A-234D-91A0-7C056A828202}"/>
              </a:ext>
            </a:extLst>
          </p:cNvPr>
          <p:cNvSpPr txBox="1"/>
          <p:nvPr/>
        </p:nvSpPr>
        <p:spPr>
          <a:xfrm>
            <a:off x="9839164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9EB9CDA-D76A-DF44-BAE4-C227BB2762E9}"/>
              </a:ext>
            </a:extLst>
          </p:cNvPr>
          <p:cNvSpPr txBox="1"/>
          <p:nvPr/>
        </p:nvSpPr>
        <p:spPr>
          <a:xfrm>
            <a:off x="9705116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35DC2A9-442F-C240-8E82-769279EF27A3}"/>
              </a:ext>
            </a:extLst>
          </p:cNvPr>
          <p:cNvSpPr txBox="1"/>
          <p:nvPr/>
        </p:nvSpPr>
        <p:spPr>
          <a:xfrm>
            <a:off x="9569455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7156754-4DD0-FB48-B70E-79BE01892A34}"/>
              </a:ext>
            </a:extLst>
          </p:cNvPr>
          <p:cNvSpPr txBox="1"/>
          <p:nvPr/>
        </p:nvSpPr>
        <p:spPr>
          <a:xfrm>
            <a:off x="9437020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AA24E99-1B5A-4D45-BE28-DBE1E618B728}"/>
              </a:ext>
            </a:extLst>
          </p:cNvPr>
          <p:cNvSpPr txBox="1"/>
          <p:nvPr/>
        </p:nvSpPr>
        <p:spPr>
          <a:xfrm>
            <a:off x="9288660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744B3F6-83DD-FA49-B171-CA9B9F1B0CEE}"/>
              </a:ext>
            </a:extLst>
          </p:cNvPr>
          <p:cNvSpPr txBox="1"/>
          <p:nvPr/>
        </p:nvSpPr>
        <p:spPr>
          <a:xfrm>
            <a:off x="9156174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7D248A7-E36F-B84B-AA21-07D47D237A1E}"/>
              </a:ext>
            </a:extLst>
          </p:cNvPr>
          <p:cNvSpPr txBox="1"/>
          <p:nvPr/>
        </p:nvSpPr>
        <p:spPr>
          <a:xfrm>
            <a:off x="9012551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CAAEED1-E991-284B-B0B5-DA2921571DC5}"/>
              </a:ext>
            </a:extLst>
          </p:cNvPr>
          <p:cNvSpPr txBox="1"/>
          <p:nvPr/>
        </p:nvSpPr>
        <p:spPr>
          <a:xfrm>
            <a:off x="8873765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871FE0D0-0DCE-A044-B9CE-5F3AE2DF81CE}"/>
              </a:ext>
            </a:extLst>
          </p:cNvPr>
          <p:cNvSpPr txBox="1"/>
          <p:nvPr/>
        </p:nvSpPr>
        <p:spPr>
          <a:xfrm>
            <a:off x="8742842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87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5B48819-375E-874C-995F-D3E3042D9717}"/>
              </a:ext>
            </a:extLst>
          </p:cNvPr>
          <p:cNvSpPr txBox="1"/>
          <p:nvPr/>
        </p:nvSpPr>
        <p:spPr>
          <a:xfrm>
            <a:off x="8599319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113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3F46620-0FD6-064E-AE47-27621D4BB44F}"/>
              </a:ext>
            </a:extLst>
          </p:cNvPr>
          <p:cNvSpPr txBox="1"/>
          <p:nvPr/>
        </p:nvSpPr>
        <p:spPr>
          <a:xfrm>
            <a:off x="8460483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129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76A156A-8D01-5E4A-8C71-6DEEAD5AB4AE}"/>
              </a:ext>
            </a:extLst>
          </p:cNvPr>
          <p:cNvSpPr txBox="1"/>
          <p:nvPr/>
        </p:nvSpPr>
        <p:spPr>
          <a:xfrm>
            <a:off x="8324873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146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E62F6F7-0CB2-7147-A86D-27CAF5930EC5}"/>
              </a:ext>
            </a:extLst>
          </p:cNvPr>
          <p:cNvSpPr txBox="1"/>
          <p:nvPr/>
        </p:nvSpPr>
        <p:spPr>
          <a:xfrm>
            <a:off x="8189213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162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B2BA2D8-EB7F-4B47-ADD7-234DD003CE5B}"/>
              </a:ext>
            </a:extLst>
          </p:cNvPr>
          <p:cNvSpPr txBox="1"/>
          <p:nvPr/>
        </p:nvSpPr>
        <p:spPr>
          <a:xfrm>
            <a:off x="8051990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197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8F9B6E4-AACE-2B42-8118-AEE2B0AC9A6A}"/>
              </a:ext>
            </a:extLst>
          </p:cNvPr>
          <p:cNvSpPr txBox="1"/>
          <p:nvPr/>
        </p:nvSpPr>
        <p:spPr>
          <a:xfrm>
            <a:off x="7894104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238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0A90F8F-E6E7-7E46-ACA5-1E63ED005B71}"/>
              </a:ext>
            </a:extLst>
          </p:cNvPr>
          <p:cNvSpPr txBox="1"/>
          <p:nvPr/>
        </p:nvSpPr>
        <p:spPr>
          <a:xfrm>
            <a:off x="7755269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265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2D67494-BBA7-9E4D-AF4F-4B78338D57E0}"/>
              </a:ext>
            </a:extLst>
          </p:cNvPr>
          <p:cNvSpPr txBox="1"/>
          <p:nvPr/>
        </p:nvSpPr>
        <p:spPr>
          <a:xfrm>
            <a:off x="7621220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296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94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5B45DF2-A9D6-2B40-9334-C9932CC949D8}"/>
              </a:ext>
            </a:extLst>
          </p:cNvPr>
          <p:cNvSpPr txBox="1"/>
          <p:nvPr/>
        </p:nvSpPr>
        <p:spPr>
          <a:xfrm>
            <a:off x="7487172" y="4929920"/>
            <a:ext cx="153196" cy="1436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385</a:t>
            </a:r>
          </a:p>
          <a:p>
            <a:pPr algn="ctr"/>
            <a:r>
              <a:rPr lang="en-GB" sz="6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196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5E47FE4-3022-A846-B84F-A28C3B9793CD}"/>
              </a:ext>
            </a:extLst>
          </p:cNvPr>
          <p:cNvCxnSpPr>
            <a:cxnSpLocks/>
          </p:cNvCxnSpPr>
          <p:nvPr/>
        </p:nvCxnSpPr>
        <p:spPr>
          <a:xfrm>
            <a:off x="7432014" y="2279650"/>
            <a:ext cx="0" cy="220023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0DC079A-AE81-4C4E-B59F-99C97823636C}"/>
              </a:ext>
            </a:extLst>
          </p:cNvPr>
          <p:cNvCxnSpPr>
            <a:cxnSpLocks/>
          </p:cNvCxnSpPr>
          <p:nvPr/>
        </p:nvCxnSpPr>
        <p:spPr>
          <a:xfrm flipH="1">
            <a:off x="7420046" y="4482277"/>
            <a:ext cx="338960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AF4BFDB-E851-C649-9FE5-C09382A18FA3}"/>
              </a:ext>
            </a:extLst>
          </p:cNvPr>
          <p:cNvCxnSpPr>
            <a:cxnSpLocks/>
          </p:cNvCxnSpPr>
          <p:nvPr/>
        </p:nvCxnSpPr>
        <p:spPr>
          <a:xfrm flipH="1">
            <a:off x="7372172" y="2371268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DC7D7E88-C1A7-DB4F-B172-989780ADE512}"/>
              </a:ext>
            </a:extLst>
          </p:cNvPr>
          <p:cNvCxnSpPr>
            <a:cxnSpLocks/>
          </p:cNvCxnSpPr>
          <p:nvPr/>
        </p:nvCxnSpPr>
        <p:spPr>
          <a:xfrm flipH="1">
            <a:off x="7372172" y="427641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4244C52-3189-594E-AA86-49FCE4B275E4}"/>
              </a:ext>
            </a:extLst>
          </p:cNvPr>
          <p:cNvCxnSpPr>
            <a:cxnSpLocks/>
          </p:cNvCxnSpPr>
          <p:nvPr/>
        </p:nvCxnSpPr>
        <p:spPr>
          <a:xfrm flipH="1">
            <a:off x="7372172" y="2582951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276A962-8CCD-DC4F-B2D9-2CB143A9BCDB}"/>
              </a:ext>
            </a:extLst>
          </p:cNvPr>
          <p:cNvCxnSpPr>
            <a:cxnSpLocks/>
          </p:cNvCxnSpPr>
          <p:nvPr/>
        </p:nvCxnSpPr>
        <p:spPr>
          <a:xfrm flipH="1">
            <a:off x="7372172" y="279463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6274592-84C8-0047-AD80-A97E9E611379}"/>
              </a:ext>
            </a:extLst>
          </p:cNvPr>
          <p:cNvCxnSpPr>
            <a:cxnSpLocks/>
          </p:cNvCxnSpPr>
          <p:nvPr/>
        </p:nvCxnSpPr>
        <p:spPr>
          <a:xfrm flipH="1">
            <a:off x="7372172" y="300631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EF03D25-1D80-4E44-B37E-818106EA478B}"/>
              </a:ext>
            </a:extLst>
          </p:cNvPr>
          <p:cNvCxnSpPr>
            <a:cxnSpLocks/>
          </p:cNvCxnSpPr>
          <p:nvPr/>
        </p:nvCxnSpPr>
        <p:spPr>
          <a:xfrm flipH="1">
            <a:off x="7372172" y="4064732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55F26DF-776A-A74F-AEC3-8AC65081DB5A}"/>
              </a:ext>
            </a:extLst>
          </p:cNvPr>
          <p:cNvCxnSpPr>
            <a:cxnSpLocks/>
          </p:cNvCxnSpPr>
          <p:nvPr/>
        </p:nvCxnSpPr>
        <p:spPr>
          <a:xfrm flipH="1">
            <a:off x="7372172" y="3853049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9271D1DD-0D1F-8045-B8FD-90758ABA697B}"/>
              </a:ext>
            </a:extLst>
          </p:cNvPr>
          <p:cNvCxnSpPr>
            <a:cxnSpLocks/>
          </p:cNvCxnSpPr>
          <p:nvPr/>
        </p:nvCxnSpPr>
        <p:spPr>
          <a:xfrm flipH="1">
            <a:off x="7372172" y="3641366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344913A1-1CDD-EE40-808B-D01FFB1379BE}"/>
              </a:ext>
            </a:extLst>
          </p:cNvPr>
          <p:cNvCxnSpPr>
            <a:cxnSpLocks/>
          </p:cNvCxnSpPr>
          <p:nvPr/>
        </p:nvCxnSpPr>
        <p:spPr>
          <a:xfrm flipH="1">
            <a:off x="7372172" y="3429683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51C25CC6-E5A8-E241-A3F4-028B393682A7}"/>
              </a:ext>
            </a:extLst>
          </p:cNvPr>
          <p:cNvCxnSpPr>
            <a:cxnSpLocks/>
          </p:cNvCxnSpPr>
          <p:nvPr/>
        </p:nvCxnSpPr>
        <p:spPr>
          <a:xfrm flipH="1">
            <a:off x="7372172" y="321800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E261685-EE47-2349-9F83-471F35A7D2AA}"/>
              </a:ext>
            </a:extLst>
          </p:cNvPr>
          <p:cNvCxnSpPr>
            <a:cxnSpLocks/>
          </p:cNvCxnSpPr>
          <p:nvPr/>
        </p:nvCxnSpPr>
        <p:spPr>
          <a:xfrm flipH="1">
            <a:off x="7372172" y="4482277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3091921-983C-D24F-9FEB-25711752325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44470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0FA9430-5050-2C4D-9103-54BA585E97B0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29328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EFF4561-6291-6D47-8D26-E24B14D302D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590854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BC7DC632-937A-254D-B0BE-28C5CF5385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452382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4379514-64FB-5445-8926-9602725A865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13910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AEEAD0F-35EB-4F41-9C3F-40BD204F74D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75438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6AABB67-C5E7-1941-96C9-82EA718C9F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36966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96F57F9C-42C5-4645-9EFC-0239230A4A2B}"/>
              </a:ext>
            </a:extLst>
          </p:cNvPr>
          <p:cNvCxnSpPr>
            <a:cxnSpLocks/>
          </p:cNvCxnSpPr>
          <p:nvPr/>
        </p:nvCxnSpPr>
        <p:spPr>
          <a:xfrm rot="16200000" flipH="1">
            <a:off x="9898494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BD6F38DF-9973-5D40-A6AB-82AF510EAE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60022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67DF5407-011F-7646-877C-CFAA87A7C3A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621550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C0DCF397-011E-8348-A185-D78A40EDA1DE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83078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1E8A163C-960D-FE4E-9E91-E1771A547432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44606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94DDCF0F-C249-5E4D-9FD7-4F800D27150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06134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CD24C44-93A9-5848-B35C-1030436A7E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67662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D3756099-841F-D641-B736-0F364D1A5FC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29190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7AB9066-7835-CE43-A05C-F002DFC080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90718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8DD01120-8187-D14F-842B-001AC341240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52246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B21ABB0F-F29E-7D44-AC65-A7F5A92117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13774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529F3E56-1DD7-BA49-ADE2-76BF2E50FFE3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75302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5E3931A4-94B1-7948-B7E6-7FE13347CBB2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36830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1D4E99AC-9845-4340-8BB3-A1AC4DEFA78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98358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4D707D35-21F8-FD48-9426-60809C64EB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59886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CDA5422-86C5-5E41-B083-9BC93814D97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21414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E1855748-8F36-CF46-BDA3-8F6A24E3EB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82942" y="4509940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0A23816F-7BDA-384B-85D0-FEB016F8A126}"/>
              </a:ext>
            </a:extLst>
          </p:cNvPr>
          <p:cNvSpPr txBox="1"/>
          <p:nvPr/>
        </p:nvSpPr>
        <p:spPr>
          <a:xfrm>
            <a:off x="8896038" y="2166447"/>
            <a:ext cx="3219759" cy="8920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lIns="108000" tIns="36000" rIns="36000" bIns="36000" rtlCol="0" anchor="ctr" anchorCtr="0">
            <a:noAutofit/>
          </a:bodyPr>
          <a:lstStyle/>
          <a:p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(95%CI): </a:t>
            </a: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0.45 (0.33-0.60); p&lt;0.001 </a:t>
            </a:r>
            <a:b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(two-sided nominal; non-inferential analysis)</a:t>
            </a:r>
          </a:p>
          <a:p>
            <a:pPr>
              <a:spcBef>
                <a:spcPts val="300"/>
              </a:spcBef>
            </a:pPr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Median: </a:t>
            </a:r>
            <a:r>
              <a:rPr lang="en-GB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14.3 vs 2.9 months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9850C958-4C17-0D4C-BD1D-F524EE952136}"/>
              </a:ext>
            </a:extLst>
          </p:cNvPr>
          <p:cNvSpPr txBox="1"/>
          <p:nvPr/>
        </p:nvSpPr>
        <p:spPr>
          <a:xfrm>
            <a:off x="6670058" y="5150270"/>
            <a:ext cx="4257154" cy="3361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the first occurrence of ≥30% or ≥2-point decrease in BPI-SF pain intensity from baseline</a:t>
            </a:r>
          </a:p>
        </p:txBody>
      </p:sp>
    </p:spTree>
    <p:extLst>
      <p:ext uri="{BB962C8B-B14F-4D97-AF65-F5344CB8AC3E}">
        <p14:creationId xmlns:p14="http://schemas.microsoft.com/office/powerpoint/2010/main" val="18293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baseline="30000" dirty="0"/>
              <a:t>177</a:t>
            </a:r>
            <a:r>
              <a:rPr lang="en-GB" dirty="0"/>
              <a:t>Lu-PSMA-617 plus SOC has significantly delayed time of worsening in HRQoL and pain, and delayed the time to the first SSE vs SOC alone in adults with </a:t>
            </a:r>
            <a:r>
              <a:rPr lang="en-GB" dirty="0" err="1"/>
              <a:t>mCRPC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FCE43C0F-8A7B-3A4B-9DB5-B3472E36E833}" type="slidenum">
              <a:rPr lang="en-GB" noProof="0" smtClean="0"/>
              <a:pPr lvl="0"/>
              <a:t>8</a:t>
            </a:fld>
            <a:endParaRPr lang="en-GB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9E8D1E-6E9B-A648-B6EB-DAD64F57A8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12807"/>
            <a:ext cx="10657417" cy="4806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HRQoL, health related quality of life; </a:t>
            </a:r>
            <a:r>
              <a:rPr lang="en-GB" baseline="30000" dirty="0"/>
              <a:t>177</a:t>
            </a:r>
            <a:r>
              <a:rPr lang="en-GB" dirty="0"/>
              <a:t>Lu, </a:t>
            </a:r>
            <a:r>
              <a:rPr lang="en-GB" baseline="30000" dirty="0"/>
              <a:t>177</a:t>
            </a:r>
            <a:r>
              <a:rPr lang="en-GB" dirty="0"/>
              <a:t>lutetium; </a:t>
            </a:r>
            <a:r>
              <a:rPr lang="en-GB" dirty="0">
                <a:solidFill>
                  <a:schemeClr val="tx2"/>
                </a:solidFill>
              </a:rPr>
              <a:t>mCRPC, metastatic castration-resistant prostate cancer; </a:t>
            </a:r>
            <a:r>
              <a:rPr lang="it-IT" dirty="0"/>
              <a:t>PSMA, prostate specific membrane antigen; </a:t>
            </a:r>
            <a:br>
              <a:rPr lang="it-IT" dirty="0"/>
            </a:br>
            <a:r>
              <a:rPr lang="en-GB" dirty="0"/>
              <a:t>SOC, standard of care; SSE, systematic skeletal event </a:t>
            </a:r>
          </a:p>
          <a:p>
            <a:pPr>
              <a:spcBef>
                <a:spcPts val="0"/>
              </a:spcBef>
            </a:pPr>
            <a:r>
              <a:rPr lang="en-GB" dirty="0"/>
              <a:t>Fizazi K, et al. ESMO 2021. Abstract #576MO. Oral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282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15B0-02AF-44C8-9360-8F6450298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Delays in screening and diagnosis of cancer during COVID: What can we expect for the next years?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97148DC-2F0A-4DE3-A631-DEB4D9136F35}"/>
              </a:ext>
            </a:extLst>
          </p:cNvPr>
          <p:cNvSpPr txBox="1">
            <a:spLocks/>
          </p:cNvSpPr>
          <p:nvPr/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>
                <a:solidFill>
                  <a:schemeClr val="bg1"/>
                </a:solidFill>
              </a:rPr>
              <a:t>Kosir U, et al. ESMO 2021 (EONS14)</a:t>
            </a:r>
          </a:p>
        </p:txBody>
      </p:sp>
    </p:spTree>
    <p:extLst>
      <p:ext uri="{BB962C8B-B14F-4D97-AF65-F5344CB8AC3E}">
        <p14:creationId xmlns:p14="http://schemas.microsoft.com/office/powerpoint/2010/main" val="24089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6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0A582"/>
      </a:accent1>
      <a:accent2>
        <a:srgbClr val="C0504D"/>
      </a:accent2>
      <a:accent3>
        <a:srgbClr val="CCEDE6"/>
      </a:accent3>
      <a:accent4>
        <a:srgbClr val="FAF0AC"/>
      </a:accent4>
      <a:accent5>
        <a:srgbClr val="ECE6ED"/>
      </a:accent5>
      <a:accent6>
        <a:srgbClr val="8B878B"/>
      </a:accent6>
      <a:hlink>
        <a:srgbClr val="00A582"/>
      </a:hlink>
      <a:folHlink>
        <a:srgbClr val="00A58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3477</TotalTime>
  <Words>2935</Words>
  <Application>Microsoft Office PowerPoint</Application>
  <PresentationFormat>Widescreen</PresentationFormat>
  <Paragraphs>687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HelveticaSTD</vt:lpstr>
      <vt:lpstr>Lucida Grande</vt:lpstr>
      <vt:lpstr>PT Sans Narrow</vt:lpstr>
      <vt:lpstr>System Font Regular</vt:lpstr>
      <vt:lpstr>Thème Office</vt:lpstr>
      <vt:lpstr>PowerPoint Presentation</vt:lpstr>
      <vt:lpstr>Meeting summary esmo 2021/eons 14, virtual meeting</vt:lpstr>
      <vt:lpstr>Disclaimer and disclosure</vt:lpstr>
      <vt:lpstr>Health-related quality of life, pain and safety outcomes in the phase 3 VISION study of 177Lu-PSMA-617 in patients with mCRPC </vt:lpstr>
      <vt:lpstr>Background and study design</vt:lpstr>
      <vt:lpstr>RESULTS</vt:lpstr>
      <vt:lpstr>Results (AD HOC ANALYSES)</vt:lpstr>
      <vt:lpstr>summary</vt:lpstr>
      <vt:lpstr>Delays in screening and diagnosis of cancer during COVID: What can we expect for the next years?</vt:lpstr>
      <vt:lpstr>Background</vt:lpstr>
      <vt:lpstr>Study design</vt:lpstr>
      <vt:lpstr>results</vt:lpstr>
      <vt:lpstr>summary</vt:lpstr>
      <vt:lpstr>Remote monitoring by Nurses Navigators: From experimentation to optimisation of routine practices</vt:lpstr>
      <vt:lpstr>Background and study design</vt:lpstr>
      <vt:lpstr>results</vt:lpstr>
      <vt:lpstr>results</vt:lpstr>
      <vt:lpstr>summary</vt:lpstr>
      <vt:lpstr>REACH GU NURSES CONNECT VIA  TWITTER, LINKEDIN, VIMEO &amp; EMAIL OR VISIT THE GROUP’S WEBSITE https://gunursesconnect.info/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Samantha Brightwell</cp:lastModifiedBy>
  <cp:revision>370</cp:revision>
  <cp:lastPrinted>2017-02-15T09:54:46Z</cp:lastPrinted>
  <dcterms:created xsi:type="dcterms:W3CDTF">2016-10-14T09:38:18Z</dcterms:created>
  <dcterms:modified xsi:type="dcterms:W3CDTF">2021-10-01T10:42:56Z</dcterms:modified>
</cp:coreProperties>
</file>