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0" r:id="rId2"/>
    <p:sldMasterId id="2147483689" r:id="rId3"/>
  </p:sldMasterIdLst>
  <p:notesMasterIdLst>
    <p:notesMasterId r:id="rId21"/>
  </p:notesMasterIdLst>
  <p:handoutMasterIdLst>
    <p:handoutMasterId r:id="rId22"/>
  </p:handoutMasterIdLst>
  <p:sldIdLst>
    <p:sldId id="256" r:id="rId4"/>
    <p:sldId id="275" r:id="rId5"/>
    <p:sldId id="12270" r:id="rId6"/>
    <p:sldId id="12274" r:id="rId7"/>
    <p:sldId id="5259" r:id="rId8"/>
    <p:sldId id="5313" r:id="rId9"/>
    <p:sldId id="5267" r:id="rId10"/>
    <p:sldId id="5268" r:id="rId11"/>
    <p:sldId id="5314" r:id="rId12"/>
    <p:sldId id="5270" r:id="rId13"/>
    <p:sldId id="5315" r:id="rId14"/>
    <p:sldId id="5265" r:id="rId15"/>
    <p:sldId id="5264" r:id="rId16"/>
    <p:sldId id="5269" r:id="rId17"/>
    <p:sldId id="5316" r:id="rId18"/>
    <p:sldId id="278" r:id="rId19"/>
    <p:sldId id="12265" r:id="rId20"/>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565" userDrawn="1">
          <p15:clr>
            <a:srgbClr val="A4A3A4"/>
          </p15:clr>
        </p15:guide>
        <p15:guide id="3" pos="51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402"/>
    <a:srgbClr val="A5131F"/>
    <a:srgbClr val="F5EAE8"/>
    <a:srgbClr val="EAD1CE"/>
    <a:srgbClr val="E7F5E9"/>
    <a:srgbClr val="CBEBD0"/>
    <a:srgbClr val="2E7B8E"/>
    <a:srgbClr val="03C750"/>
    <a:srgbClr val="C7573C"/>
    <a:srgbClr val="5D82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84" autoAdjust="0"/>
    <p:restoredTop sz="97173" autoAdjust="0"/>
  </p:normalViewPr>
  <p:slideViewPr>
    <p:cSldViewPr snapToObjects="1">
      <p:cViewPr varScale="1">
        <p:scale>
          <a:sx n="123" d="100"/>
          <a:sy n="123" d="100"/>
        </p:scale>
        <p:origin x="232" y="296"/>
      </p:cViewPr>
      <p:guideLst>
        <p:guide orient="horz" pos="2160"/>
        <p:guide pos="4565"/>
        <p:guide pos="51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Objects="1" showGuides="1">
      <p:cViewPr varScale="1">
        <p:scale>
          <a:sx n="80" d="100"/>
          <a:sy n="80" d="100"/>
        </p:scale>
        <p:origin x="391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4/20/21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‹Nº›</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4/20/21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‹Nº›</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4136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E92C2A06-9CFC-4017-A78E-791E0662E31D}"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13</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2764531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E92C2A06-9CFC-4017-A78E-791E0662E31D}"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14</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2233975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E92C2A06-9CFC-4017-A78E-791E0662E31D}"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15</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308393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16</a:t>
            </a:fld>
            <a:endParaRPr lang="fr-FR"/>
          </a:p>
        </p:txBody>
      </p:sp>
    </p:spTree>
    <p:extLst>
      <p:ext uri="{BB962C8B-B14F-4D97-AF65-F5344CB8AC3E}">
        <p14:creationId xmlns:p14="http://schemas.microsoft.com/office/powerpoint/2010/main" val="119213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17</a:t>
            </a:fld>
            <a:endParaRPr lang="fr-FR"/>
          </a:p>
        </p:txBody>
      </p:sp>
    </p:spTree>
    <p:extLst>
      <p:ext uri="{BB962C8B-B14F-4D97-AF65-F5344CB8AC3E}">
        <p14:creationId xmlns:p14="http://schemas.microsoft.com/office/powerpoint/2010/main" val="1277109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E92C2A06-9CFC-4017-A78E-791E0662E31D}"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5</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2192486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E92C2A06-9CFC-4017-A78E-791E0662E31D}"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6</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1029819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E92C2A06-9CFC-4017-A78E-791E0662E31D}"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7</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1901759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E92C2A06-9CFC-4017-A78E-791E0662E31D}"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8</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1370709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E92C2A06-9CFC-4017-A78E-791E0662E31D}"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9</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2498613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E92C2A06-9CFC-4017-A78E-791E0662E31D}"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10</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1439404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E92C2A06-9CFC-4017-A78E-791E0662E31D}"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11</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1573933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E92C2A06-9CFC-4017-A78E-791E0662E31D}"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12</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21203099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s://www.linkedin.com/company/71120313" TargetMode="External"/><Relationship Id="rId13" Type="http://schemas.openxmlformats.org/officeDocument/2006/relationships/image" Target="../media/image7.png"/><Relationship Id="rId18" Type="http://schemas.openxmlformats.org/officeDocument/2006/relationships/image" Target="../media/image11.png"/><Relationship Id="rId3" Type="http://schemas.openxmlformats.org/officeDocument/2006/relationships/image" Target="../media/image4.svg"/><Relationship Id="rId7" Type="http://schemas.openxmlformats.org/officeDocument/2006/relationships/hyperlink" Target="mailto:antoine.lacombe@cor2ed.com" TargetMode="External"/><Relationship Id="rId12" Type="http://schemas.openxmlformats.org/officeDocument/2006/relationships/image" Target="../media/image1.png"/><Relationship Id="rId17" Type="http://schemas.microsoft.com/office/2007/relationships/hdphoto" Target="../media/hdphoto1.wdp"/><Relationship Id="rId2" Type="http://schemas.openxmlformats.org/officeDocument/2006/relationships/image" Target="../media/image3.png"/><Relationship Id="rId16"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hyperlink" Target="mailto:froukje.sosef@cor2ed.com" TargetMode="External"/><Relationship Id="rId11" Type="http://schemas.openxmlformats.org/officeDocument/2006/relationships/hyperlink" Target="https://vimeo.com/channels/coronaryconnect" TargetMode="External"/><Relationship Id="rId5" Type="http://schemas.openxmlformats.org/officeDocument/2006/relationships/image" Target="../media/image6.svg"/><Relationship Id="rId15" Type="http://schemas.openxmlformats.org/officeDocument/2006/relationships/image" Target="../media/image9.svg"/><Relationship Id="rId10" Type="http://schemas.openxmlformats.org/officeDocument/2006/relationships/hyperlink" Target="https://twitter.com/CoronaryConnect" TargetMode="External"/><Relationship Id="rId19"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hyperlink" Target="https://coronaryconnect.com/" TargetMode="External"/><Relationship Id="rId1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5512B4-BD8F-5241-9506-DE18C2622D50}"/>
              </a:ext>
            </a:extLst>
          </p:cNvPr>
          <p:cNvPicPr>
            <a:picLocks noChangeAspect="1"/>
          </p:cNvPicPr>
          <p:nvPr userDrawn="1"/>
        </p:nvPicPr>
        <p:blipFill>
          <a:blip r:embed="rId2"/>
          <a:stretch>
            <a:fillRect/>
          </a:stretch>
        </p:blipFill>
        <p:spPr>
          <a:xfrm>
            <a:off x="3143672" y="2420888"/>
            <a:ext cx="6210649" cy="2111621"/>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6"/>
            <a:ext cx="5181600" cy="4472781"/>
          </a:xfrm>
          <a:prstGeom prst="rect">
            <a:avLst/>
          </a:prstGeom>
        </p:spPr>
        <p:txBody>
          <a:bodyPr>
            <a:norm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6161452" y="1412876"/>
            <a:ext cx="5186755"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‹Nº›</a:t>
            </a:fld>
            <a:endParaRPr lang="en-GB" dirty="0"/>
          </a:p>
        </p:txBody>
      </p:sp>
      <p:sp>
        <p:nvSpPr>
          <p:cNvPr id="10" name="Content Placeholder 5">
            <a:extLst>
              <a:ext uri="{FF2B5EF4-FFF2-40B4-BE49-F238E27FC236}">
                <a16:creationId xmlns:a16="http://schemas.microsoft.com/office/drawing/2014/main" id="{3B47DB74-212D-5541-AC00-976E544E69F3}"/>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1412876"/>
            <a:ext cx="5186755"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1412876"/>
            <a:ext cx="5186755"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‹Nº›</a:t>
            </a:fld>
            <a:endParaRPr lang="en-GB" dirty="0"/>
          </a:p>
        </p:txBody>
      </p:sp>
      <p:sp>
        <p:nvSpPr>
          <p:cNvPr id="9" name="Content Placeholder 5">
            <a:extLst>
              <a:ext uri="{FF2B5EF4-FFF2-40B4-BE49-F238E27FC236}">
                <a16:creationId xmlns:a16="http://schemas.microsoft.com/office/drawing/2014/main" id="{96FD9B80-D146-1044-B338-AD9EF87ACAC9}"/>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6158414"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624418"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‹Nº›</a:t>
            </a:fld>
            <a:endParaRPr lang="en-GB" dirty="0"/>
          </a:p>
        </p:txBody>
      </p:sp>
      <p:sp>
        <p:nvSpPr>
          <p:cNvPr id="13" name="Content Placeholder 5">
            <a:extLst>
              <a:ext uri="{FF2B5EF4-FFF2-40B4-BE49-F238E27FC236}">
                <a16:creationId xmlns:a16="http://schemas.microsoft.com/office/drawing/2014/main" id="{8A7C5AF8-98A0-B048-A4E8-0123416983D3}"/>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40259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sp>
        <p:nvSpPr>
          <p:cNvPr id="75" name="Titre 1">
            <a:extLst>
              <a:ext uri="{FF2B5EF4-FFF2-40B4-BE49-F238E27FC236}">
                <a16:creationId xmlns:a16="http://schemas.microsoft.com/office/drawing/2014/main" id="{B4BBEAD5-B63A-2846-943D-D400FC775CAD}"/>
              </a:ext>
            </a:extLst>
          </p:cNvPr>
          <p:cNvSpPr txBox="1">
            <a:spLocks/>
          </p:cNvSpPr>
          <p:nvPr userDrawn="1"/>
        </p:nvSpPr>
        <p:spPr>
          <a:xfrm>
            <a:off x="5087888" y="6322958"/>
            <a:ext cx="6959903" cy="1282506"/>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Heading to the heart of Independent Medical Education Since 2012</a:t>
            </a:r>
            <a:endParaRPr kumimoji="0" lang="en-GB" sz="1800" b="1"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76" name="Titre 1">
            <a:extLst>
              <a:ext uri="{FF2B5EF4-FFF2-40B4-BE49-F238E27FC236}">
                <a16:creationId xmlns:a16="http://schemas.microsoft.com/office/drawing/2014/main" id="{0D7D9BE5-08AC-F045-8F69-0E5A21E6935D}"/>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Calibri" charset="0"/>
                <a:ea typeface="Calibri" charset="0"/>
                <a:cs typeface="Calibri" charset="0"/>
              </a:rPr>
              <a:t>Dr.</a:t>
            </a:r>
            <a:r>
              <a:rPr lang="en-GB" sz="1400" b="1" noProof="0" dirty="0">
                <a:solidFill>
                  <a:schemeClr val="accent1"/>
                </a:solidFill>
                <a:latin typeface="Calibri" charset="0"/>
                <a:ea typeface="Calibri" charset="0"/>
                <a:cs typeface="Calibri" charset="0"/>
              </a:rPr>
              <a:t> Antoine Lacombe </a:t>
            </a:r>
            <a:r>
              <a:rPr lang="en-GB" sz="1100" b="1" noProof="0" dirty="0">
                <a:solidFill>
                  <a:schemeClr val="accent1"/>
                </a:solidFill>
                <a:latin typeface="Calibri" charset="0"/>
                <a:ea typeface="Calibri" charset="0"/>
                <a:cs typeface="Calibri" charset="0"/>
              </a:rPr>
              <a:t>Pharm D, MBA</a:t>
            </a:r>
            <a:endParaRPr kumimoji="0" lang="en-GB" sz="11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77" name="Titre 1">
            <a:extLst>
              <a:ext uri="{FF2B5EF4-FFF2-40B4-BE49-F238E27FC236}">
                <a16:creationId xmlns:a16="http://schemas.microsoft.com/office/drawing/2014/main" id="{AF65E585-5F2F-A547-A4AA-5FBA7952E9E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+41 79 529 42 79</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78" name="Titre 1">
            <a:extLst>
              <a:ext uri="{FF2B5EF4-FFF2-40B4-BE49-F238E27FC236}">
                <a16:creationId xmlns:a16="http://schemas.microsoft.com/office/drawing/2014/main" id="{956F5500-7F25-8A42-BD08-5EDB32B0B9F7}"/>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CORONARY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Calibri" charset="0"/>
                <a:ea typeface="Calibri" charset="0"/>
                <a:cs typeface="Calibri" charset="0"/>
              </a:rPr>
              <a:t>Bodenackerstrasse</a:t>
            </a: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SWITZERLAND</a:t>
            </a:r>
          </a:p>
        </p:txBody>
      </p:sp>
      <p:sp>
        <p:nvSpPr>
          <p:cNvPr id="79" name="Titre 1">
            <a:extLst>
              <a:ext uri="{FF2B5EF4-FFF2-40B4-BE49-F238E27FC236}">
                <a16:creationId xmlns:a16="http://schemas.microsoft.com/office/drawing/2014/main" id="{7960CB6D-8333-6740-9737-B83D504FBDB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Calibri" charset="0"/>
                <a:ea typeface="Calibri" charset="0"/>
                <a:cs typeface="Calibri" charset="0"/>
              </a:rPr>
              <a:t>Dr.</a:t>
            </a:r>
            <a:r>
              <a:rPr lang="en-GB" sz="1400" b="1" noProof="0" dirty="0">
                <a:solidFill>
                  <a:schemeClr val="accent1"/>
                </a:solidFill>
                <a:latin typeface="Calibri" charset="0"/>
                <a:ea typeface="Calibri" charset="0"/>
                <a:cs typeface="Calibri" charset="0"/>
              </a:rPr>
              <a:t> </a:t>
            </a:r>
            <a:r>
              <a:rPr lang="en-GB" sz="1400" b="1" noProof="0" dirty="0" err="1">
                <a:solidFill>
                  <a:schemeClr val="accent1"/>
                </a:solidFill>
                <a:latin typeface="Calibri" charset="0"/>
                <a:ea typeface="Calibri" charset="0"/>
                <a:cs typeface="Calibri" charset="0"/>
              </a:rPr>
              <a:t>Froukje</a:t>
            </a:r>
            <a:r>
              <a:rPr lang="en-GB" sz="1400" b="1" noProof="0" dirty="0">
                <a:solidFill>
                  <a:schemeClr val="accent1"/>
                </a:solidFill>
                <a:latin typeface="Calibri" charset="0"/>
                <a:ea typeface="Calibri" charset="0"/>
                <a:cs typeface="Calibri" charset="0"/>
              </a:rPr>
              <a:t> </a:t>
            </a:r>
            <a:r>
              <a:rPr lang="en-GB" sz="1400" b="1" noProof="0" dirty="0" err="1">
                <a:solidFill>
                  <a:schemeClr val="accent1"/>
                </a:solidFill>
                <a:latin typeface="Calibri" charset="0"/>
                <a:ea typeface="Calibri" charset="0"/>
                <a:cs typeface="Calibri" charset="0"/>
              </a:rPr>
              <a:t>Sosef</a:t>
            </a:r>
            <a:r>
              <a:rPr lang="en-GB" sz="1400" b="1" noProof="0" dirty="0">
                <a:solidFill>
                  <a:schemeClr val="accent1"/>
                </a:solidFill>
                <a:latin typeface="Calibri" charset="0"/>
                <a:ea typeface="Calibri" charset="0"/>
                <a:cs typeface="Calibri" charset="0"/>
              </a:rPr>
              <a:t> </a:t>
            </a:r>
            <a:r>
              <a:rPr lang="en-GB" sz="1100" b="1" noProof="0" dirty="0">
                <a:solidFill>
                  <a:schemeClr val="accent1"/>
                </a:solidFill>
                <a:latin typeface="Calibri" charset="0"/>
                <a:ea typeface="Calibri" charset="0"/>
                <a:cs typeface="Calibri" charset="0"/>
              </a:rPr>
              <a:t>MD</a:t>
            </a:r>
            <a:endParaRPr kumimoji="0" lang="en-GB" sz="11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80" name="Titre 1">
            <a:extLst>
              <a:ext uri="{FF2B5EF4-FFF2-40B4-BE49-F238E27FC236}">
                <a16:creationId xmlns:a16="http://schemas.microsoft.com/office/drawing/2014/main" id="{0DF99AF3-5679-9F4E-AF48-D28FC5F3602F}"/>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+31 6 2324 3636</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grpSp>
        <p:nvGrpSpPr>
          <p:cNvPr id="81" name="Group 80">
            <a:extLst>
              <a:ext uri="{FF2B5EF4-FFF2-40B4-BE49-F238E27FC236}">
                <a16:creationId xmlns:a16="http://schemas.microsoft.com/office/drawing/2014/main" id="{73384B89-58CA-AB4E-9B0E-6DCC0F6095C5}"/>
              </a:ext>
            </a:extLst>
          </p:cNvPr>
          <p:cNvGrpSpPr/>
          <p:nvPr userDrawn="1"/>
        </p:nvGrpSpPr>
        <p:grpSpPr>
          <a:xfrm>
            <a:off x="418902" y="3063588"/>
            <a:ext cx="356400" cy="356400"/>
            <a:chOff x="761970" y="3386221"/>
            <a:chExt cx="356400" cy="356400"/>
          </a:xfrm>
        </p:grpSpPr>
        <p:sp>
          <p:nvSpPr>
            <p:cNvPr id="82" name="Oval 81">
              <a:extLst>
                <a:ext uri="{FF2B5EF4-FFF2-40B4-BE49-F238E27FC236}">
                  <a16:creationId xmlns:a16="http://schemas.microsoft.com/office/drawing/2014/main" id="{35543AE7-8360-4D48-9D55-78226283F19D}"/>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83" name="Graphic 82" descr="Speaker Phone">
              <a:extLst>
                <a:ext uri="{FF2B5EF4-FFF2-40B4-BE49-F238E27FC236}">
                  <a16:creationId xmlns:a16="http://schemas.microsoft.com/office/drawing/2014/main" id="{4CF1B25F-A0B6-E24D-B508-F9B94260470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84" name="Oval 83">
            <a:extLst>
              <a:ext uri="{FF2B5EF4-FFF2-40B4-BE49-F238E27FC236}">
                <a16:creationId xmlns:a16="http://schemas.microsoft.com/office/drawing/2014/main" id="{D4D04F1A-AC70-BA45-B9DB-9B6BBD05DA3D}"/>
              </a:ext>
            </a:extLst>
          </p:cNvPr>
          <p:cNvSpPr/>
          <p:nvPr userDrawn="1"/>
        </p:nvSpPr>
        <p:spPr>
          <a:xfrm>
            <a:off x="417732" y="3496009"/>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85" name="Graphic 84" descr="Envelope">
            <a:extLst>
              <a:ext uri="{FF2B5EF4-FFF2-40B4-BE49-F238E27FC236}">
                <a16:creationId xmlns:a16="http://schemas.microsoft.com/office/drawing/2014/main" id="{158123E1-3C34-ED43-BFBA-A5034F35BB0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5066" y="3552712"/>
            <a:ext cx="239704" cy="239704"/>
          </a:xfrm>
          <a:prstGeom prst="rect">
            <a:avLst/>
          </a:prstGeom>
        </p:spPr>
      </p:pic>
      <p:grpSp>
        <p:nvGrpSpPr>
          <p:cNvPr id="86" name="Group 85">
            <a:extLst>
              <a:ext uri="{FF2B5EF4-FFF2-40B4-BE49-F238E27FC236}">
                <a16:creationId xmlns:a16="http://schemas.microsoft.com/office/drawing/2014/main" id="{E0AE9071-5DC1-C84E-810A-9000C2D40463}"/>
              </a:ext>
            </a:extLst>
          </p:cNvPr>
          <p:cNvGrpSpPr/>
          <p:nvPr userDrawn="1"/>
        </p:nvGrpSpPr>
        <p:grpSpPr>
          <a:xfrm>
            <a:off x="423995" y="4414481"/>
            <a:ext cx="356400" cy="356400"/>
            <a:chOff x="761970" y="3386221"/>
            <a:chExt cx="356400" cy="356400"/>
          </a:xfrm>
        </p:grpSpPr>
        <p:sp>
          <p:nvSpPr>
            <p:cNvPr id="87" name="Oval 86">
              <a:extLst>
                <a:ext uri="{FF2B5EF4-FFF2-40B4-BE49-F238E27FC236}">
                  <a16:creationId xmlns:a16="http://schemas.microsoft.com/office/drawing/2014/main" id="{3BCBA0E5-0088-FE45-859D-5504D1B9D7A5}"/>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88" name="Graphic 87" descr="Speaker Phone">
              <a:extLst>
                <a:ext uri="{FF2B5EF4-FFF2-40B4-BE49-F238E27FC236}">
                  <a16:creationId xmlns:a16="http://schemas.microsoft.com/office/drawing/2014/main" id="{BD313B8D-1E69-B445-8915-F75E840D367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89" name="Oval 88">
            <a:extLst>
              <a:ext uri="{FF2B5EF4-FFF2-40B4-BE49-F238E27FC236}">
                <a16:creationId xmlns:a16="http://schemas.microsoft.com/office/drawing/2014/main" id="{1F8EDDA4-22BF-B248-9934-8D233E19B9FC}"/>
              </a:ext>
            </a:extLst>
          </p:cNvPr>
          <p:cNvSpPr/>
          <p:nvPr userDrawn="1"/>
        </p:nvSpPr>
        <p:spPr>
          <a:xfrm>
            <a:off x="422825" y="4846902"/>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90" name="Graphic 89" descr="Envelope">
            <a:extLst>
              <a:ext uri="{FF2B5EF4-FFF2-40B4-BE49-F238E27FC236}">
                <a16:creationId xmlns:a16="http://schemas.microsoft.com/office/drawing/2014/main" id="{A0F6DDD8-6FAF-1844-917C-EE466C38CCD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2343" y="4902641"/>
            <a:ext cx="239704" cy="239704"/>
          </a:xfrm>
          <a:prstGeom prst="rect">
            <a:avLst/>
          </a:prstGeom>
        </p:spPr>
      </p:pic>
      <p:sp>
        <p:nvSpPr>
          <p:cNvPr id="91" name="Titre 1">
            <a:extLst>
              <a:ext uri="{FF2B5EF4-FFF2-40B4-BE49-F238E27FC236}">
                <a16:creationId xmlns:a16="http://schemas.microsoft.com/office/drawing/2014/main" id="{2EA18B26-2909-5246-B8A5-45C8DDB46332}"/>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antoine.lacombe@cor2ed.com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92" name="Titre 1">
            <a:extLst>
              <a:ext uri="{FF2B5EF4-FFF2-40B4-BE49-F238E27FC236}">
                <a16:creationId xmlns:a16="http://schemas.microsoft.com/office/drawing/2014/main" id="{5D4DC5D9-E760-9642-A5E2-AD3873E7F256}"/>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froukje.sosef@cor2ed.com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94" name="Rounded Rectangle 93">
            <a:extLst>
              <a:ext uri="{FF2B5EF4-FFF2-40B4-BE49-F238E27FC236}">
                <a16:creationId xmlns:a16="http://schemas.microsoft.com/office/drawing/2014/main" id="{222C2FE4-BABA-9748-B27B-F9ADEFCF88FE}"/>
              </a:ext>
            </a:extLst>
          </p:cNvPr>
          <p:cNvSpPr/>
          <p:nvPr userDrawn="1"/>
        </p:nvSpPr>
        <p:spPr>
          <a:xfrm>
            <a:off x="418160"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ounded Rectangle 94">
            <a:extLst>
              <a:ext uri="{FF2B5EF4-FFF2-40B4-BE49-F238E27FC236}">
                <a16:creationId xmlns:a16="http://schemas.microsoft.com/office/drawing/2014/main" id="{FFB0C907-2616-6C44-B4C6-8B15DC2E1C11}"/>
              </a:ext>
            </a:extLst>
          </p:cNvPr>
          <p:cNvSpPr/>
          <p:nvPr userDrawn="1"/>
        </p:nvSpPr>
        <p:spPr>
          <a:xfrm>
            <a:off x="3400127" y="6036410"/>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7EC4FF2D-AF4A-8046-A5A7-6856D52F4B40}"/>
              </a:ext>
            </a:extLst>
          </p:cNvPr>
          <p:cNvSpPr txBox="1"/>
          <p:nvPr userDrawn="1"/>
        </p:nvSpPr>
        <p:spPr>
          <a:xfrm>
            <a:off x="787049" y="5497848"/>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Connect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LinkedIn @CORONARY CONNECT</a:t>
            </a:r>
          </a:p>
        </p:txBody>
      </p:sp>
      <p:sp>
        <p:nvSpPr>
          <p:cNvPr id="98" name="TextBox 97">
            <a:extLst>
              <a:ext uri="{FF2B5EF4-FFF2-40B4-BE49-F238E27FC236}">
                <a16:creationId xmlns:a16="http://schemas.microsoft.com/office/drawing/2014/main" id="{3C91917D-FB9D-424E-ABAD-120CD7406E8A}"/>
              </a:ext>
            </a:extLst>
          </p:cNvPr>
          <p:cNvSpPr txBox="1"/>
          <p:nvPr userDrawn="1"/>
        </p:nvSpPr>
        <p:spPr>
          <a:xfrm>
            <a:off x="3821101" y="5497848"/>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Watch on</a:t>
            </a:r>
          </a:p>
          <a:p>
            <a:pPr marL="0" marR="0" lvl="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Vimeo @CORONARY CONNECT</a:t>
            </a:r>
          </a:p>
        </p:txBody>
      </p:sp>
      <p:sp>
        <p:nvSpPr>
          <p:cNvPr id="99" name="Rectangle 98">
            <a:hlinkClick r:id="rId6"/>
            <a:extLst>
              <a:ext uri="{FF2B5EF4-FFF2-40B4-BE49-F238E27FC236}">
                <a16:creationId xmlns:a16="http://schemas.microsoft.com/office/drawing/2014/main" id="{1721E7C3-126D-994E-9668-79E051061A8B}"/>
              </a:ext>
            </a:extLst>
          </p:cNvPr>
          <p:cNvSpPr/>
          <p:nvPr userDrawn="1"/>
        </p:nvSpPr>
        <p:spPr>
          <a:xfrm>
            <a:off x="787049" y="3551583"/>
            <a:ext cx="2141681"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0" name="Rectangle 99">
            <a:hlinkClick r:id="rId7"/>
            <a:extLst>
              <a:ext uri="{FF2B5EF4-FFF2-40B4-BE49-F238E27FC236}">
                <a16:creationId xmlns:a16="http://schemas.microsoft.com/office/drawing/2014/main" id="{FD0814AC-D433-7240-9F2A-C82A1231A6A1}"/>
              </a:ext>
            </a:extLst>
          </p:cNvPr>
          <p:cNvSpPr/>
          <p:nvPr userDrawn="1"/>
        </p:nvSpPr>
        <p:spPr>
          <a:xfrm>
            <a:off x="832866" y="4884954"/>
            <a:ext cx="2360908"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1" name="Rectangle 100">
            <a:hlinkClick r:id="rId8"/>
            <a:extLst>
              <a:ext uri="{FF2B5EF4-FFF2-40B4-BE49-F238E27FC236}">
                <a16:creationId xmlns:a16="http://schemas.microsoft.com/office/drawing/2014/main" id="{D7AB671C-E666-4146-A353-8A9EF0C3D2C8}"/>
              </a:ext>
            </a:extLst>
          </p:cNvPr>
          <p:cNvSpPr/>
          <p:nvPr userDrawn="1"/>
        </p:nvSpPr>
        <p:spPr>
          <a:xfrm>
            <a:off x="403163" y="5500414"/>
            <a:ext cx="2857927"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2" name="Rounded Rectangle 101">
            <a:extLst>
              <a:ext uri="{FF2B5EF4-FFF2-40B4-BE49-F238E27FC236}">
                <a16:creationId xmlns:a16="http://schemas.microsoft.com/office/drawing/2014/main" id="{7FBC0F28-B22E-634A-8C4E-38D3E0E80AFE}"/>
              </a:ext>
            </a:extLst>
          </p:cNvPr>
          <p:cNvSpPr/>
          <p:nvPr userDrawn="1"/>
        </p:nvSpPr>
        <p:spPr>
          <a:xfrm>
            <a:off x="416331" y="6033094"/>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6A2D46CA-F6D4-E14A-8C26-CA83A71A5C24}"/>
              </a:ext>
            </a:extLst>
          </p:cNvPr>
          <p:cNvSpPr txBox="1"/>
          <p:nvPr userDrawn="1"/>
        </p:nvSpPr>
        <p:spPr>
          <a:xfrm>
            <a:off x="805458" y="6013567"/>
            <a:ext cx="1822326"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Visit us at</a:t>
            </a:r>
          </a:p>
          <a:p>
            <a:pPr>
              <a:lnSpc>
                <a:spcPct val="90000"/>
              </a:lnSpc>
            </a:pPr>
            <a:r>
              <a:rPr lang="en-GB" sz="1400" dirty="0" err="1">
                <a:solidFill>
                  <a:schemeClr val="tx2"/>
                </a:solidFill>
                <a:ea typeface="Aileron" charset="0"/>
                <a:cs typeface="PT Sans Narrow"/>
              </a:rPr>
              <a:t>coronaryconnect.com</a:t>
            </a:r>
            <a:endParaRPr lang="en-GB" sz="1400" dirty="0">
              <a:solidFill>
                <a:schemeClr val="tx2"/>
              </a:solidFill>
              <a:ea typeface="Aileron" charset="0"/>
              <a:cs typeface="PT Sans Narrow"/>
            </a:endParaRPr>
          </a:p>
        </p:txBody>
      </p:sp>
      <p:sp>
        <p:nvSpPr>
          <p:cNvPr id="104" name="Rectangle 103">
            <a:hlinkClick r:id="rId9"/>
            <a:extLst>
              <a:ext uri="{FF2B5EF4-FFF2-40B4-BE49-F238E27FC236}">
                <a16:creationId xmlns:a16="http://schemas.microsoft.com/office/drawing/2014/main" id="{43E74704-1B39-FE45-BFA5-E67BF4C90160}"/>
              </a:ext>
            </a:extLst>
          </p:cNvPr>
          <p:cNvSpPr/>
          <p:nvPr userDrawn="1"/>
        </p:nvSpPr>
        <p:spPr>
          <a:xfrm>
            <a:off x="391316" y="6023566"/>
            <a:ext cx="2236467"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0FDF32C7-5DC7-2B46-972E-BE83EF98E4A1}"/>
              </a:ext>
            </a:extLst>
          </p:cNvPr>
          <p:cNvSpPr txBox="1"/>
          <p:nvPr userDrawn="1"/>
        </p:nvSpPr>
        <p:spPr>
          <a:xfrm>
            <a:off x="3820914" y="6013567"/>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Follow us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Twitter @</a:t>
            </a:r>
            <a:r>
              <a:rPr lang="en-GB" sz="1400" dirty="0" err="1">
                <a:solidFill>
                  <a:schemeClr val="tx2"/>
                </a:solidFill>
                <a:ea typeface="Aileron" charset="0"/>
                <a:cs typeface="PT Sans Narrow"/>
              </a:rPr>
              <a:t>CoronaryConnect</a:t>
            </a:r>
            <a:endParaRPr lang="en-GB" sz="1400" dirty="0">
              <a:solidFill>
                <a:schemeClr val="tx2"/>
              </a:solidFill>
              <a:ea typeface="Aileron" charset="0"/>
              <a:cs typeface="PT Sans Narrow"/>
            </a:endParaRPr>
          </a:p>
        </p:txBody>
      </p:sp>
      <p:sp>
        <p:nvSpPr>
          <p:cNvPr id="107" name="Rectangle 106">
            <a:hlinkClick r:id="rId10"/>
            <a:extLst>
              <a:ext uri="{FF2B5EF4-FFF2-40B4-BE49-F238E27FC236}">
                <a16:creationId xmlns:a16="http://schemas.microsoft.com/office/drawing/2014/main" id="{24C4F7BC-1E56-4646-83AC-4301A9704E03}"/>
              </a:ext>
            </a:extLst>
          </p:cNvPr>
          <p:cNvSpPr/>
          <p:nvPr userDrawn="1"/>
        </p:nvSpPr>
        <p:spPr>
          <a:xfrm>
            <a:off x="3380402" y="6033097"/>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9" name="Rounded Rectangle 108">
            <a:extLst>
              <a:ext uri="{FF2B5EF4-FFF2-40B4-BE49-F238E27FC236}">
                <a16:creationId xmlns:a16="http://schemas.microsoft.com/office/drawing/2014/main" id="{AC3BA181-53D3-6D44-B28C-30A09C8515D6}"/>
              </a:ext>
            </a:extLst>
          </p:cNvPr>
          <p:cNvSpPr/>
          <p:nvPr userDrawn="1"/>
        </p:nvSpPr>
        <p:spPr>
          <a:xfrm>
            <a:off x="3404557"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a:hlinkClick r:id="rId11"/>
            <a:extLst>
              <a:ext uri="{FF2B5EF4-FFF2-40B4-BE49-F238E27FC236}">
                <a16:creationId xmlns:a16="http://schemas.microsoft.com/office/drawing/2014/main" id="{A620C073-F745-2140-9215-F962A91ACD72}"/>
              </a:ext>
            </a:extLst>
          </p:cNvPr>
          <p:cNvSpPr/>
          <p:nvPr userDrawn="1"/>
        </p:nvSpPr>
        <p:spPr>
          <a:xfrm>
            <a:off x="3360577" y="5507360"/>
            <a:ext cx="2061726"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13" name="Picture 112">
            <a:extLst>
              <a:ext uri="{FF2B5EF4-FFF2-40B4-BE49-F238E27FC236}">
                <a16:creationId xmlns:a16="http://schemas.microsoft.com/office/drawing/2014/main" id="{A757DDBB-1635-AB4C-8664-0306D135F707}"/>
              </a:ext>
            </a:extLst>
          </p:cNvPr>
          <p:cNvPicPr>
            <a:picLocks noChangeAspect="1"/>
          </p:cNvPicPr>
          <p:nvPr userDrawn="1"/>
        </p:nvPicPr>
        <p:blipFill>
          <a:blip r:embed="rId12"/>
          <a:stretch>
            <a:fillRect/>
          </a:stretch>
        </p:blipFill>
        <p:spPr>
          <a:xfrm>
            <a:off x="479376" y="739177"/>
            <a:ext cx="2281465" cy="775699"/>
          </a:xfrm>
          <a:prstGeom prst="rect">
            <a:avLst/>
          </a:prstGeom>
        </p:spPr>
      </p:pic>
      <p:pic>
        <p:nvPicPr>
          <p:cNvPr id="114" name="Picture 2" descr="Linkedin logo logo website icon - Popular Social Media Flat">
            <a:extLst>
              <a:ext uri="{FF2B5EF4-FFF2-40B4-BE49-F238E27FC236}">
                <a16:creationId xmlns:a16="http://schemas.microsoft.com/office/drawing/2014/main" id="{DE30241F-B7F6-8948-930B-4D2E825FD82D}"/>
              </a:ext>
            </a:extLst>
          </p:cNvPr>
          <p:cNvPicPr>
            <a:picLocks noChangeAspect="1" noChangeArrowheads="1"/>
          </p:cNvPicPr>
          <p:nvPr userDrawn="1"/>
        </p:nvPicPr>
        <p:blipFill>
          <a:blip r:embed="rId13">
            <a:biLevel thresh="25000"/>
            <a:extLst>
              <a:ext uri="{28A0092B-C50C-407E-A947-70E740481C1C}">
                <a14:useLocalDpi xmlns:a14="http://schemas.microsoft.com/office/drawing/2010/main" val="0"/>
              </a:ext>
            </a:extLst>
          </a:blip>
          <a:srcRect/>
          <a:stretch>
            <a:fillRect/>
          </a:stretch>
        </p:blipFill>
        <p:spPr bwMode="auto">
          <a:xfrm>
            <a:off x="341784" y="5424935"/>
            <a:ext cx="526472" cy="526472"/>
          </a:xfrm>
          <a:prstGeom prst="rect">
            <a:avLst/>
          </a:prstGeom>
          <a:noFill/>
          <a:extLst>
            <a:ext uri="{909E8E84-426E-40DD-AFC4-6F175D3DCCD1}">
              <a14:hiddenFill xmlns:a14="http://schemas.microsoft.com/office/drawing/2010/main">
                <a:solidFill>
                  <a:srgbClr val="FFFFFF"/>
                </a:solidFill>
              </a14:hiddenFill>
            </a:ext>
          </a:extLst>
        </p:spPr>
      </p:pic>
      <p:pic>
        <p:nvPicPr>
          <p:cNvPr id="115" name="Graphic 114" descr="World">
            <a:extLst>
              <a:ext uri="{FF2B5EF4-FFF2-40B4-BE49-F238E27FC236}">
                <a16:creationId xmlns:a16="http://schemas.microsoft.com/office/drawing/2014/main" id="{877075C0-10C6-5742-810A-0C2AC82BDF48}"/>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47989" y="6070903"/>
            <a:ext cx="306593" cy="306593"/>
          </a:xfrm>
          <a:prstGeom prst="rect">
            <a:avLst/>
          </a:prstGeom>
        </p:spPr>
      </p:pic>
      <p:pic>
        <p:nvPicPr>
          <p:cNvPr id="116" name="Picture 4" descr="Vimeo Icon Logo - Free vector graphic on Pixabay">
            <a:extLst>
              <a:ext uri="{FF2B5EF4-FFF2-40B4-BE49-F238E27FC236}">
                <a16:creationId xmlns:a16="http://schemas.microsoft.com/office/drawing/2014/main" id="{A24199BB-B4AC-7148-B4C4-105E557D949E}"/>
              </a:ext>
            </a:extLst>
          </p:cNvPr>
          <p:cNvPicPr>
            <a:picLocks noChangeAspect="1" noChangeArrowheads="1"/>
          </p:cNvPicPr>
          <p:nvPr userDrawn="1"/>
        </p:nvPicPr>
        <p:blipFill>
          <a:blip r:embed="rId16">
            <a:biLevel thresh="25000"/>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07723" y="5424935"/>
            <a:ext cx="563578" cy="563578"/>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Free White Twitter Icon - Download White Twitter Icon">
            <a:extLst>
              <a:ext uri="{FF2B5EF4-FFF2-40B4-BE49-F238E27FC236}">
                <a16:creationId xmlns:a16="http://schemas.microsoft.com/office/drawing/2014/main" id="{D5CB0EA3-4E91-FD46-9905-EC7B458E9DF2}"/>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3442843" y="6086443"/>
            <a:ext cx="278977" cy="27897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4520B464-771F-874C-AB32-91CBC420514B}"/>
              </a:ext>
            </a:extLst>
          </p:cNvPr>
          <p:cNvPicPr>
            <a:picLocks noChangeAspect="1"/>
          </p:cNvPicPr>
          <p:nvPr userDrawn="1"/>
        </p:nvPicPr>
        <p:blipFill rotWithShape="1">
          <a:blip r:embed="rId19"/>
          <a:srcRect l="8609" t="15708" r="58647" b="40779"/>
          <a:stretch/>
        </p:blipFill>
        <p:spPr>
          <a:xfrm>
            <a:off x="6034025" y="1"/>
            <a:ext cx="6157975" cy="6858000"/>
          </a:xfrm>
          <a:prstGeom prst="rect">
            <a:avLst/>
          </a:prstGeom>
        </p:spPr>
      </p:pic>
    </p:spTree>
  </p:cSld>
  <p:clrMapOvr>
    <a:masterClrMapping/>
  </p:clrMapOvr>
  <p:transition>
    <p:fade/>
  </p:transition>
  <p:extLst>
    <p:ext uri="{DCECCB84-F9BA-43D5-87BE-67443E8EF086}">
      <p15:sldGuideLst xmlns:p15="http://schemas.microsoft.com/office/powerpoint/2012/main">
        <p15:guide id="1" pos="3840" userDrawn="1">
          <p15:clr>
            <a:srgbClr val="FBAE40"/>
          </p15:clr>
        </p15:guide>
        <p15:guide id="2" pos="28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03C750"/>
                </a:solidFill>
                <a:latin typeface="PT Sans Narrow" charset="-52"/>
                <a:ea typeface="PT Sans Narrow" charset="-52"/>
                <a:cs typeface="PT Sans Narrow" charset="-5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16" name="Espace réservé du numéro de diapositive 6"/>
          <p:cNvSpPr>
            <a:spLocks noGrp="1"/>
          </p:cNvSpPr>
          <p:nvPr>
            <p:ph type="sldNum" sz="quarter" idx="4"/>
          </p:nvPr>
        </p:nvSpPr>
        <p:spPr>
          <a:xfrm>
            <a:off x="10512492" y="6356353"/>
            <a:ext cx="1069909" cy="365125"/>
          </a:xfrm>
          <a:prstGeom prst="rect">
            <a:avLst/>
          </a:prstGeom>
        </p:spPr>
        <p:txBody>
          <a:bodyPr vert="horz" lIns="0" tIns="0" rIns="0" bIns="0" rtlCol="0" anchor="ctr"/>
          <a:lstStyle>
            <a:lvl1pPr algn="r">
              <a:defRPr sz="1200">
                <a:solidFill>
                  <a:srgbClr val="5D8298"/>
                </a:solidFill>
                <a:latin typeface="PT Sans Narrow" charset="-52"/>
                <a:ea typeface="PT Sans Narrow" charset="-52"/>
                <a:cs typeface="PT Sans Narrow" charset="-52"/>
              </a:defRPr>
            </a:lvl1pPr>
          </a:lstStyle>
          <a:p>
            <a:fld id="{FCE43C0F-8A7B-3A4B-9DB5-B3472E36E833}" type="slidenum">
              <a:rPr lang="en-GB" smtClean="0"/>
              <a:pPr/>
              <a:t>‹Nº›</a:t>
            </a:fld>
            <a:endParaRPr lang="en-GB" dirty="0"/>
          </a:p>
        </p:txBody>
      </p:sp>
      <p:sp>
        <p:nvSpPr>
          <p:cNvPr id="17" name="Content Placeholder 5"/>
          <p:cNvSpPr>
            <a:spLocks noGrp="1"/>
          </p:cNvSpPr>
          <p:nvPr>
            <p:ph sz="quarter" idx="13"/>
          </p:nvPr>
        </p:nvSpPr>
        <p:spPr>
          <a:xfrm>
            <a:off x="620184" y="6356353"/>
            <a:ext cx="8116800" cy="365125"/>
          </a:xfrm>
          <a:prstGeom prst="rect">
            <a:avLst/>
          </a:prstGeom>
        </p:spPr>
        <p:txBody>
          <a:bodyPr anchor="ctr" anchorCtr="0">
            <a:noAutofit/>
          </a:bodyPr>
          <a:lstStyle>
            <a:lvl1pPr marL="0" indent="0">
              <a:buNone/>
              <a:defRPr sz="1200">
                <a:solidFill>
                  <a:srgbClr val="5D8298"/>
                </a:solidFill>
                <a:latin typeface="PT Sans Narrow"/>
                <a:cs typeface="PT Sans Narrow"/>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3"/>
          <p:cNvSpPr>
            <a:spLocks noGrp="1"/>
          </p:cNvSpPr>
          <p:nvPr>
            <p:ph sz="quarter" idx="14"/>
          </p:nvPr>
        </p:nvSpPr>
        <p:spPr>
          <a:xfrm>
            <a:off x="620184" y="1987199"/>
            <a:ext cx="10962216"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36374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2" name="Rectangle 1"/>
          <p:cNvSpPr/>
          <p:nvPr userDrawn="1"/>
        </p:nvSpPr>
        <p:spPr>
          <a:xfrm>
            <a:off x="4559829" y="2524264"/>
            <a:ext cx="7632171" cy="18242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 name="Text Placeholder 9"/>
          <p:cNvSpPr>
            <a:spLocks noGrp="1"/>
          </p:cNvSpPr>
          <p:nvPr>
            <p:ph type="body" sz="quarter" idx="10" hasCustomPrompt="1"/>
          </p:nvPr>
        </p:nvSpPr>
        <p:spPr>
          <a:xfrm>
            <a:off x="4943872" y="2852936"/>
            <a:ext cx="7248128" cy="768085"/>
          </a:xfrm>
          <a:prstGeom prst="rect">
            <a:avLst/>
          </a:prstGeom>
        </p:spPr>
        <p:txBody>
          <a:bodyPr anchor="ctr"/>
          <a:lstStyle>
            <a:lvl1pPr marL="0" indent="0" algn="l">
              <a:buNone/>
              <a:defRPr sz="4800" b="0" baseline="0">
                <a:solidFill>
                  <a:srgbClr val="2765B0"/>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943872" y="3621021"/>
            <a:ext cx="7248128" cy="384043"/>
          </a:xfrm>
          <a:prstGeom prst="rect">
            <a:avLst/>
          </a:prstGeom>
        </p:spPr>
        <p:txBody>
          <a:bodyPr anchor="ctr"/>
          <a:lstStyle>
            <a:lvl1pPr marL="0" indent="0" algn="l">
              <a:buNone/>
              <a:defRPr sz="1867" b="0" baseline="0">
                <a:solidFill>
                  <a:schemeClr val="bg1">
                    <a:lumMod val="50000"/>
                  </a:schemeClr>
                </a:solidFill>
                <a:latin typeface="+mn-lt"/>
                <a:cs typeface="Arial" pitchFamily="34" charset="0"/>
              </a:defRPr>
            </a:lvl1pPr>
          </a:lstStyle>
          <a:p>
            <a:pPr lvl="0"/>
            <a:r>
              <a:rPr lang="en-US" altLang="ko-KR" dirty="0"/>
              <a:t>Insert the title of your subtitle Here</a:t>
            </a:r>
          </a:p>
        </p:txBody>
      </p:sp>
      <p:sp>
        <p:nvSpPr>
          <p:cNvPr id="6" name="Rectangle 5"/>
          <p:cNvSpPr/>
          <p:nvPr userDrawn="1"/>
        </p:nvSpPr>
        <p:spPr>
          <a:xfrm>
            <a:off x="0" y="2536010"/>
            <a:ext cx="623392" cy="18242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pic>
        <p:nvPicPr>
          <p:cNvPr id="7" name="Picture 6">
            <a:extLst>
              <a:ext uri="{FF2B5EF4-FFF2-40B4-BE49-F238E27FC236}">
                <a16:creationId xmlns:a16="http://schemas.microsoft.com/office/drawing/2014/main" id="{A1A75094-5626-8643-BFC3-3FD82538D5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673" y="2448285"/>
            <a:ext cx="3628255" cy="2011228"/>
          </a:xfrm>
          <a:prstGeom prst="rect">
            <a:avLst/>
          </a:prstGeom>
        </p:spPr>
      </p:pic>
    </p:spTree>
    <p:extLst>
      <p:ext uri="{BB962C8B-B14F-4D97-AF65-F5344CB8AC3E}">
        <p14:creationId xmlns:p14="http://schemas.microsoft.com/office/powerpoint/2010/main" val="347493391"/>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a:xfrm>
            <a:off x="508066" y="1355959"/>
            <a:ext cx="11175999" cy="47368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Text Placeholder 6"/>
          <p:cNvSpPr>
            <a:spLocks noGrp="1"/>
          </p:cNvSpPr>
          <p:nvPr>
            <p:ph type="body" sz="quarter" idx="10"/>
          </p:nvPr>
        </p:nvSpPr>
        <p:spPr>
          <a:xfrm>
            <a:off x="508001" y="6172200"/>
            <a:ext cx="5486400" cy="533400"/>
          </a:xfrm>
        </p:spPr>
        <p:txBody>
          <a:bodyPr anchor="b"/>
          <a:lstStyle>
            <a:lvl1pPr marL="0" indent="0">
              <a:buNone/>
              <a:defRPr sz="1100"/>
            </a:lvl1pPr>
          </a:lstStyle>
          <a:p>
            <a:pPr lvl="0"/>
            <a:r>
              <a:rPr lang="en-US" dirty="0"/>
              <a:t>Click to edit Master text styles</a:t>
            </a:r>
          </a:p>
        </p:txBody>
      </p:sp>
      <p:sp>
        <p:nvSpPr>
          <p:cNvPr id="8" name="Text Placeholder 6"/>
          <p:cNvSpPr>
            <a:spLocks noGrp="1"/>
          </p:cNvSpPr>
          <p:nvPr>
            <p:ph type="body" sz="quarter" idx="11"/>
          </p:nvPr>
        </p:nvSpPr>
        <p:spPr>
          <a:xfrm>
            <a:off x="6197599" y="6172200"/>
            <a:ext cx="5486400" cy="533400"/>
          </a:xfrm>
        </p:spPr>
        <p:txBody>
          <a:bodyPr anchor="b"/>
          <a:lstStyle>
            <a:lvl1pPr marL="0" indent="0" algn="r">
              <a:buNone/>
              <a:defRPr sz="1100"/>
            </a:lvl1pPr>
          </a:lstStyle>
          <a:p>
            <a:pPr lvl="0"/>
            <a:r>
              <a:rPr lang="en-US" dirty="0"/>
              <a:t>Click to edit Master text styles</a:t>
            </a:r>
          </a:p>
        </p:txBody>
      </p:sp>
    </p:spTree>
    <p:extLst>
      <p:ext uri="{BB962C8B-B14F-4D97-AF65-F5344CB8AC3E}">
        <p14:creationId xmlns:p14="http://schemas.microsoft.com/office/powerpoint/2010/main" val="1298195499"/>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Tree>
    <p:extLst>
      <p:ext uri="{BB962C8B-B14F-4D97-AF65-F5344CB8AC3E}">
        <p14:creationId xmlns:p14="http://schemas.microsoft.com/office/powerpoint/2010/main" val="4166797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C5EBDF3-CB81-854B-96C8-F2908B012FED}"/>
              </a:ext>
            </a:extLst>
          </p:cNvPr>
          <p:cNvSpPr>
            <a:spLocks noGrp="1" noChangeArrowheads="1"/>
          </p:cNvSpPr>
          <p:nvPr>
            <p:ph type="dt" sz="half" idx="10"/>
          </p:nvPr>
        </p:nvSpPr>
        <p:spPr/>
        <p:txBody>
          <a:bodyPr/>
          <a:lstStyle>
            <a:lvl1pPr algn="ctr">
              <a:defRPr b="1"/>
            </a:lvl1pPr>
          </a:lstStyle>
          <a:p>
            <a:pPr>
              <a:defRPr/>
            </a:pPr>
            <a:endParaRPr lang="de-DE"/>
          </a:p>
        </p:txBody>
      </p:sp>
      <p:sp>
        <p:nvSpPr>
          <p:cNvPr id="5" name="Rectangle 5">
            <a:extLst>
              <a:ext uri="{FF2B5EF4-FFF2-40B4-BE49-F238E27FC236}">
                <a16:creationId xmlns:a16="http://schemas.microsoft.com/office/drawing/2014/main" id="{9406D98C-36A4-6149-AD79-E1AB02BC4007}"/>
              </a:ext>
            </a:extLst>
          </p:cNvPr>
          <p:cNvSpPr>
            <a:spLocks noGrp="1" noChangeArrowheads="1"/>
          </p:cNvSpPr>
          <p:nvPr>
            <p:ph type="ftr" sz="quarter" idx="11"/>
          </p:nvPr>
        </p:nvSpPr>
        <p:spPr/>
        <p:txBody>
          <a:bodyPr/>
          <a:lstStyle>
            <a:lvl1pPr>
              <a:defRPr b="1"/>
            </a:lvl1pPr>
          </a:lstStyle>
          <a:p>
            <a:pPr>
              <a:defRPr/>
            </a:pPr>
            <a:endParaRPr lang="de-DE"/>
          </a:p>
        </p:txBody>
      </p:sp>
      <p:sp>
        <p:nvSpPr>
          <p:cNvPr id="6" name="Rectangle 6">
            <a:extLst>
              <a:ext uri="{FF2B5EF4-FFF2-40B4-BE49-F238E27FC236}">
                <a16:creationId xmlns:a16="http://schemas.microsoft.com/office/drawing/2014/main" id="{961A378C-8E65-B846-BD7F-78613711F25C}"/>
              </a:ext>
            </a:extLst>
          </p:cNvPr>
          <p:cNvSpPr>
            <a:spLocks noGrp="1" noChangeArrowheads="1"/>
          </p:cNvSpPr>
          <p:nvPr>
            <p:ph type="sldNum" sz="quarter" idx="12"/>
          </p:nvPr>
        </p:nvSpPr>
        <p:spPr/>
        <p:txBody>
          <a:bodyPr/>
          <a:lstStyle>
            <a:lvl1pPr>
              <a:defRPr b="1"/>
            </a:lvl1pPr>
          </a:lstStyle>
          <a:p>
            <a:fld id="{CD9C2614-E90E-E043-AEBC-FCB324481C63}" type="slidenum">
              <a:rPr lang="en-GB" altLang="en-US"/>
              <a:pPr/>
              <a:t>‹Nº›</a:t>
            </a:fld>
            <a:endParaRPr lang="en-GB" altLang="en-US" dirty="0"/>
          </a:p>
        </p:txBody>
      </p:sp>
    </p:spTree>
    <p:extLst>
      <p:ext uri="{BB962C8B-B14F-4D97-AF65-F5344CB8AC3E}">
        <p14:creationId xmlns:p14="http://schemas.microsoft.com/office/powerpoint/2010/main" val="2787377818"/>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Basic Layout">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31371" y="164638"/>
            <a:ext cx="9793088" cy="768085"/>
          </a:xfrm>
          <a:prstGeom prst="rect">
            <a:avLst/>
          </a:prstGeom>
        </p:spPr>
        <p:txBody>
          <a:bodyPr anchor="ctr"/>
          <a:lstStyle>
            <a:lvl1pPr marL="0" indent="0" algn="l">
              <a:buNone/>
              <a:defRPr sz="4800" b="0" baseline="0">
                <a:solidFill>
                  <a:srgbClr val="2765B0"/>
                </a:solidFill>
                <a:latin typeface="+mj-lt"/>
                <a:cs typeface="Arial" pitchFamily="34" charset="0"/>
              </a:defRPr>
            </a:lvl1pPr>
          </a:lstStyle>
          <a:p>
            <a:pPr lvl="0"/>
            <a:r>
              <a:rPr lang="en-US" altLang="ko-KR" dirty="0"/>
              <a:t>BASIC LAYOUT</a:t>
            </a:r>
          </a:p>
        </p:txBody>
      </p:sp>
      <p:cxnSp>
        <p:nvCxnSpPr>
          <p:cNvPr id="5" name="Straight Connector 4"/>
          <p:cNvCxnSpPr/>
          <p:nvPr userDrawn="1"/>
        </p:nvCxnSpPr>
        <p:spPr>
          <a:xfrm>
            <a:off x="-8043" y="1089693"/>
            <a:ext cx="10232501"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A9997E85-1B0A-47BD-A027-80F402C2DE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80" y="110316"/>
            <a:ext cx="1583499" cy="876729"/>
          </a:xfrm>
          <a:prstGeom prst="rect">
            <a:avLst/>
          </a:prstGeom>
        </p:spPr>
      </p:pic>
    </p:spTree>
    <p:extLst>
      <p:ext uri="{BB962C8B-B14F-4D97-AF65-F5344CB8AC3E}">
        <p14:creationId xmlns:p14="http://schemas.microsoft.com/office/powerpoint/2010/main" val="80697238"/>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0A1DB8-29E5-3B40-9F48-4C2C7A2E572F}"/>
              </a:ext>
            </a:extLst>
          </p:cNvPr>
          <p:cNvPicPr>
            <a:picLocks noChangeAspect="1"/>
          </p:cNvPicPr>
          <p:nvPr userDrawn="1"/>
        </p:nvPicPr>
        <p:blipFill>
          <a:blip r:embed="rId2">
            <a:alphaModFix amt="10000"/>
          </a:blip>
          <a:stretch>
            <a:fillRect/>
          </a:stretch>
        </p:blipFill>
        <p:spPr>
          <a:xfrm>
            <a:off x="3731846" y="1142244"/>
            <a:ext cx="4728308" cy="4573512"/>
          </a:xfrm>
          <a:prstGeom prst="rect">
            <a:avLst/>
          </a:prstGeom>
        </p:spPr>
      </p:pic>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rgbClr val="A5131F"/>
                </a:solidFill>
                <a:latin typeface="+mj-lt"/>
                <a:ea typeface="Verdana" panose="020B0604030504040204" pitchFamily="34" charset="0"/>
                <a:cs typeface="Verdana" panose="020B0604030504040204" pitchFamily="34" charset="0"/>
              </a:defRPr>
            </a:lvl1pPr>
          </a:lstStyle>
          <a:p>
            <a:r>
              <a:rPr lang="en-GB" noProof="0" dirty="0"/>
              <a:t>Click and Modify </a:t>
            </a:r>
            <a:br>
              <a:rPr lang="en-GB" noProof="0" dirty="0"/>
            </a:br>
            <a:r>
              <a:rPr lang="en-GB" noProof="0" dirty="0"/>
              <a:t>the text</a:t>
            </a:r>
          </a:p>
        </p:txBody>
      </p:sp>
      <p:sp>
        <p:nvSpPr>
          <p:cNvPr id="5"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‹Nº›</a:t>
            </a:fld>
            <a:endParaRPr lang="en-GB" dirty="0"/>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
          <p:cNvSpPr>
            <a:spLocks noGrp="1"/>
          </p:cNvSpPr>
          <p:nvPr>
            <p:ph type="title"/>
          </p:nvPr>
        </p:nvSpPr>
        <p:spPr>
          <a:xfrm>
            <a:off x="610041" y="274544"/>
            <a:ext cx="10972031"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434550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ES"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55022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2" name="Rectangle 1"/>
          <p:cNvSpPr/>
          <p:nvPr userDrawn="1"/>
        </p:nvSpPr>
        <p:spPr>
          <a:xfrm>
            <a:off x="4559829" y="2524264"/>
            <a:ext cx="7632171" cy="18242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 name="Text Placeholder 9"/>
          <p:cNvSpPr>
            <a:spLocks noGrp="1"/>
          </p:cNvSpPr>
          <p:nvPr>
            <p:ph type="body" sz="quarter" idx="10" hasCustomPrompt="1"/>
          </p:nvPr>
        </p:nvSpPr>
        <p:spPr>
          <a:xfrm>
            <a:off x="4943872" y="2852936"/>
            <a:ext cx="7248128" cy="768085"/>
          </a:xfrm>
          <a:prstGeom prst="rect">
            <a:avLst/>
          </a:prstGeom>
        </p:spPr>
        <p:txBody>
          <a:bodyPr anchor="ctr"/>
          <a:lstStyle>
            <a:lvl1pPr marL="0" indent="0" algn="l">
              <a:buNone/>
              <a:defRPr sz="4800" b="0" baseline="0">
                <a:solidFill>
                  <a:srgbClr val="2765B0"/>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943872" y="3621021"/>
            <a:ext cx="7248128" cy="384043"/>
          </a:xfrm>
          <a:prstGeom prst="rect">
            <a:avLst/>
          </a:prstGeom>
        </p:spPr>
        <p:txBody>
          <a:bodyPr anchor="ctr"/>
          <a:lstStyle>
            <a:lvl1pPr marL="0" indent="0" algn="l">
              <a:buNone/>
              <a:defRPr sz="1867" b="0" baseline="0">
                <a:solidFill>
                  <a:schemeClr val="bg1">
                    <a:lumMod val="50000"/>
                  </a:schemeClr>
                </a:solidFill>
                <a:latin typeface="+mn-lt"/>
                <a:cs typeface="Arial" pitchFamily="34" charset="0"/>
              </a:defRPr>
            </a:lvl1pPr>
          </a:lstStyle>
          <a:p>
            <a:pPr lvl="0"/>
            <a:r>
              <a:rPr lang="en-US" altLang="ko-KR" dirty="0"/>
              <a:t>Insert the title of your subtitle Here</a:t>
            </a:r>
          </a:p>
        </p:txBody>
      </p:sp>
      <p:sp>
        <p:nvSpPr>
          <p:cNvPr id="6" name="Rectangle 5"/>
          <p:cNvSpPr/>
          <p:nvPr userDrawn="1"/>
        </p:nvSpPr>
        <p:spPr>
          <a:xfrm>
            <a:off x="0" y="2536010"/>
            <a:ext cx="623392" cy="18242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pic>
        <p:nvPicPr>
          <p:cNvPr id="7" name="Picture 6">
            <a:extLst>
              <a:ext uri="{FF2B5EF4-FFF2-40B4-BE49-F238E27FC236}">
                <a16:creationId xmlns:a16="http://schemas.microsoft.com/office/drawing/2014/main" id="{A1A75094-5626-8643-BFC3-3FD82538D5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673" y="2448285"/>
            <a:ext cx="3628255" cy="2011228"/>
          </a:xfrm>
          <a:prstGeom prst="rect">
            <a:avLst/>
          </a:prstGeom>
        </p:spPr>
      </p:pic>
    </p:spTree>
    <p:extLst>
      <p:ext uri="{BB962C8B-B14F-4D97-AF65-F5344CB8AC3E}">
        <p14:creationId xmlns:p14="http://schemas.microsoft.com/office/powerpoint/2010/main" val="1439984503"/>
      </p:ext>
    </p:extLst>
  </p:cSld>
  <p:clrMapOvr>
    <a:masterClrMapping/>
  </p:clrMapOvr>
  <p:transition>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Basic Layout">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623325" y="218242"/>
            <a:ext cx="9793088" cy="768085"/>
          </a:xfrm>
          <a:prstGeom prst="rect">
            <a:avLst/>
          </a:prstGeom>
        </p:spPr>
        <p:txBody>
          <a:bodyPr lIns="0" tIns="0" rIns="0" bIns="0" anchor="b" anchorCtr="0"/>
          <a:lstStyle>
            <a:lvl1pPr marL="0" indent="0" algn="l" latinLnBrk="0">
              <a:buNone/>
              <a:defRPr sz="2933" b="1" baseline="0">
                <a:solidFill>
                  <a:srgbClr val="2765B0"/>
                </a:solidFill>
                <a:latin typeface="+mj-lt"/>
                <a:cs typeface="Arial" pitchFamily="34" charset="0"/>
              </a:defRPr>
            </a:lvl1pPr>
          </a:lstStyle>
          <a:p>
            <a:pPr lvl="0"/>
            <a:r>
              <a:rPr lang="en-US" altLang="ko-KR" dirty="0"/>
              <a:t>BASIC LAYOUT</a:t>
            </a:r>
          </a:p>
        </p:txBody>
      </p:sp>
      <p:cxnSp>
        <p:nvCxnSpPr>
          <p:cNvPr id="5" name="Straight Connector 4"/>
          <p:cNvCxnSpPr/>
          <p:nvPr userDrawn="1"/>
        </p:nvCxnSpPr>
        <p:spPr>
          <a:xfrm>
            <a:off x="-8043" y="1089693"/>
            <a:ext cx="10232501"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A9997E85-1B0A-47BD-A027-80F402C2DE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80" y="110316"/>
            <a:ext cx="1583499" cy="876729"/>
          </a:xfrm>
          <a:prstGeom prst="rect">
            <a:avLst/>
          </a:prstGeom>
        </p:spPr>
      </p:pic>
      <p:sp>
        <p:nvSpPr>
          <p:cNvPr id="4" name="Text Placeholder 3">
            <a:extLst>
              <a:ext uri="{FF2B5EF4-FFF2-40B4-BE49-F238E27FC236}">
                <a16:creationId xmlns:a16="http://schemas.microsoft.com/office/drawing/2014/main" id="{0FFA70EC-45D7-D14E-BDC2-E4F9F7FB570A}"/>
              </a:ext>
            </a:extLst>
          </p:cNvPr>
          <p:cNvSpPr>
            <a:spLocks noGrp="1"/>
          </p:cNvSpPr>
          <p:nvPr>
            <p:ph type="body" sz="quarter" idx="11"/>
          </p:nvPr>
        </p:nvSpPr>
        <p:spPr>
          <a:xfrm>
            <a:off x="623325" y="1316767"/>
            <a:ext cx="10945283" cy="4704523"/>
          </a:xfrm>
          <a:prstGeom prst="rect">
            <a:avLst/>
          </a:prstGeom>
        </p:spPr>
        <p:txBody>
          <a:bodyPr lIns="0" tIns="0" rIns="0" bIns="0"/>
          <a:lstStyle>
            <a:lvl1pPr marL="355591" indent="-355591" latinLnBrk="0">
              <a:spcBef>
                <a:spcPts val="1200"/>
              </a:spcBef>
              <a:buClr>
                <a:schemeClr val="tx1"/>
              </a:buClr>
              <a:buSzPct val="120000"/>
              <a:buFont typeface="Arial" panose="020B0604020202020204" pitchFamily="34" charset="0"/>
              <a:buChar char="•"/>
              <a:tabLst/>
              <a:defRPr sz="2400">
                <a:solidFill>
                  <a:srgbClr val="595959"/>
                </a:solidFill>
              </a:defRPr>
            </a:lvl1pPr>
            <a:lvl2pPr marL="893211" indent="-357708" latinLnBrk="0">
              <a:buClr>
                <a:schemeClr val="tx1"/>
              </a:buClr>
              <a:tabLst/>
              <a:defRPr sz="2133">
                <a:solidFill>
                  <a:srgbClr val="595959"/>
                </a:solidFill>
              </a:defRPr>
            </a:lvl2pPr>
            <a:lvl3pPr latinLnBrk="0">
              <a:buClr>
                <a:schemeClr val="tx1"/>
              </a:buClr>
              <a:defRPr sz="1867">
                <a:solidFill>
                  <a:srgbClr val="595959"/>
                </a:solidFill>
              </a:defRPr>
            </a:lvl3pPr>
            <a:lvl4pPr latinLnBrk="0">
              <a:buClr>
                <a:schemeClr val="tx1"/>
              </a:buClr>
              <a:defRPr sz="1867">
                <a:solidFill>
                  <a:srgbClr val="595959"/>
                </a:solidFill>
              </a:defRPr>
            </a:lvl4pPr>
            <a:lvl5pPr latinLnBrk="0">
              <a:buClr>
                <a:schemeClr val="tx1"/>
              </a:buClr>
              <a:defRPr sz="1867">
                <a:solidFill>
                  <a:srgbClr val="59595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F6AF35BC-32BB-684E-8F64-6C88C9D4B421}"/>
              </a:ext>
            </a:extLst>
          </p:cNvPr>
          <p:cNvSpPr>
            <a:spLocks noGrp="1"/>
          </p:cNvSpPr>
          <p:nvPr>
            <p:ph type="body" sz="quarter" idx="12" hasCustomPrompt="1"/>
          </p:nvPr>
        </p:nvSpPr>
        <p:spPr>
          <a:xfrm>
            <a:off x="623325" y="6528753"/>
            <a:ext cx="10944000" cy="164148"/>
          </a:xfrm>
          <a:prstGeom prst="rect">
            <a:avLst/>
          </a:prstGeom>
        </p:spPr>
        <p:txBody>
          <a:bodyPr lIns="0" tIns="0" rIns="0" bIns="0" anchor="b" anchorCtr="0">
            <a:spAutoFit/>
          </a:bodyPr>
          <a:lstStyle>
            <a:lvl1pPr marL="0" indent="0" latinLnBrk="0">
              <a:buNone/>
              <a:defRPr sz="1067">
                <a:solidFill>
                  <a:schemeClr val="tx1"/>
                </a:solidFill>
              </a:defRPr>
            </a:lvl1pPr>
          </a:lstStyle>
          <a:p>
            <a:pPr lvl="0"/>
            <a:r>
              <a:rPr lang="en-US" dirty="0"/>
              <a:t>Footer</a:t>
            </a:r>
          </a:p>
        </p:txBody>
      </p:sp>
    </p:spTree>
    <p:extLst>
      <p:ext uri="{BB962C8B-B14F-4D97-AF65-F5344CB8AC3E}">
        <p14:creationId xmlns:p14="http://schemas.microsoft.com/office/powerpoint/2010/main" val="1450014898"/>
      </p:ext>
    </p:extLst>
  </p:cSld>
  <p:clrMapOvr>
    <a:masterClrMapping/>
  </p:clrMapOvr>
  <p:transition>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E96297-F696-7D44-A1EB-718CE0111F20}"/>
              </a:ext>
            </a:extLst>
          </p:cNvPr>
          <p:cNvSpPr>
            <a:spLocks noChangeArrowheads="1"/>
          </p:cNvSpPr>
          <p:nvPr userDrawn="1"/>
        </p:nvSpPr>
        <p:spPr bwMode="auto">
          <a:xfrm>
            <a:off x="0" y="1"/>
            <a:ext cx="12192000" cy="4297363"/>
          </a:xfrm>
          <a:prstGeom prst="rect">
            <a:avLst/>
          </a:prstGeom>
          <a:solidFill>
            <a:srgbClr val="4C78D0">
              <a:alpha val="30196"/>
            </a:srgbClr>
          </a:solidFill>
          <a:ln>
            <a:noFill/>
          </a:ln>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spcBef>
                <a:spcPct val="50000"/>
              </a:spcBef>
              <a:defRPr/>
            </a:pPr>
            <a:endParaRPr lang="en-GB" altLang="en-US" sz="2400" dirty="0">
              <a:solidFill>
                <a:srgbClr val="000000"/>
              </a:solidFill>
              <a:latin typeface="Imago"/>
            </a:endParaRPr>
          </a:p>
        </p:txBody>
      </p:sp>
      <p:grpSp>
        <p:nvGrpSpPr>
          <p:cNvPr id="5" name="shpGridNormal" hidden="1">
            <a:extLst>
              <a:ext uri="{FF2B5EF4-FFF2-40B4-BE49-F238E27FC236}">
                <a16:creationId xmlns:a16="http://schemas.microsoft.com/office/drawing/2014/main" id="{B3CFE653-B55B-E548-A3A5-CE993A927F45}"/>
              </a:ext>
            </a:extLst>
          </p:cNvPr>
          <p:cNvGrpSpPr>
            <a:grpSpLocks/>
          </p:cNvGrpSpPr>
          <p:nvPr/>
        </p:nvGrpSpPr>
        <p:grpSpPr bwMode="auto">
          <a:xfrm>
            <a:off x="528697" y="514351"/>
            <a:ext cx="11140251" cy="5764213"/>
            <a:chOff x="271" y="324"/>
            <a:chExt cx="5701" cy="3631"/>
          </a:xfrm>
        </p:grpSpPr>
        <p:sp>
          <p:nvSpPr>
            <p:cNvPr id="6" name="shpGridTitle" hidden="1">
              <a:extLst>
                <a:ext uri="{FF2B5EF4-FFF2-40B4-BE49-F238E27FC236}">
                  <a16:creationId xmlns:a16="http://schemas.microsoft.com/office/drawing/2014/main" id="{3B533B30-E47B-194D-8171-67105939D49D}"/>
                </a:ext>
              </a:extLst>
            </p:cNvPr>
            <p:cNvSpPr>
              <a:spLocks noChangeArrowheads="1"/>
            </p:cNvSpPr>
            <p:nvPr userDrawn="1"/>
          </p:nvSpPr>
          <p:spPr bwMode="auto">
            <a:xfrm>
              <a:off x="271" y="324"/>
              <a:ext cx="5701" cy="771"/>
            </a:xfrm>
            <a:prstGeom prst="rect">
              <a:avLst/>
            </a:prstGeom>
            <a:noFill/>
            <a:ln w="12700">
              <a:solidFill>
                <a:srgbClr val="676767"/>
              </a:solidFill>
              <a:miter lim="800000"/>
              <a:headEnd/>
              <a:tailEnd/>
            </a:ln>
          </p:spPr>
          <p:txBody>
            <a:bodyPr wrap="none" anchor="ct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pPr algn="ctr">
                <a:spcBef>
                  <a:spcPct val="50000"/>
                </a:spcBef>
                <a:defRPr/>
              </a:pPr>
              <a:endParaRPr lang="fr-CH" altLang="en-US" sz="2400" dirty="0">
                <a:solidFill>
                  <a:srgbClr val="000000"/>
                </a:solidFill>
              </a:endParaRPr>
            </a:p>
          </p:txBody>
        </p:sp>
        <p:sp>
          <p:nvSpPr>
            <p:cNvPr id="7" name="shpGridMain" hidden="1">
              <a:extLst>
                <a:ext uri="{FF2B5EF4-FFF2-40B4-BE49-F238E27FC236}">
                  <a16:creationId xmlns:a16="http://schemas.microsoft.com/office/drawing/2014/main" id="{D5BF68CF-829F-2F44-9E83-090C889BEBA2}"/>
                </a:ext>
              </a:extLst>
            </p:cNvPr>
            <p:cNvSpPr>
              <a:spLocks noChangeArrowheads="1"/>
            </p:cNvSpPr>
            <p:nvPr userDrawn="1"/>
          </p:nvSpPr>
          <p:spPr bwMode="auto">
            <a:xfrm>
              <a:off x="271" y="1179"/>
              <a:ext cx="5701" cy="2776"/>
            </a:xfrm>
            <a:prstGeom prst="rect">
              <a:avLst/>
            </a:prstGeom>
            <a:noFill/>
            <a:ln w="12700">
              <a:solidFill>
                <a:srgbClr val="676767"/>
              </a:solidFill>
              <a:miter lim="800000"/>
              <a:headEnd/>
              <a:tailEnd/>
            </a:ln>
          </p:spPr>
          <p:txBody>
            <a:bodyPr wrap="none" anchor="ct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pPr algn="ctr">
                <a:spcBef>
                  <a:spcPct val="50000"/>
                </a:spcBef>
                <a:defRPr/>
              </a:pPr>
              <a:endParaRPr lang="fr-CH" altLang="en-US" sz="2400" dirty="0">
                <a:solidFill>
                  <a:srgbClr val="000000"/>
                </a:solidFill>
              </a:endParaRPr>
            </a:p>
          </p:txBody>
        </p:sp>
      </p:grpSp>
      <p:cxnSp>
        <p:nvCxnSpPr>
          <p:cNvPr id="8" name="Straight Connector 14">
            <a:extLst>
              <a:ext uri="{FF2B5EF4-FFF2-40B4-BE49-F238E27FC236}">
                <a16:creationId xmlns:a16="http://schemas.microsoft.com/office/drawing/2014/main" id="{AF8AC2E6-E2E4-9D40-9AEB-1B8C9B6A1C82}"/>
              </a:ext>
            </a:extLst>
          </p:cNvPr>
          <p:cNvCxnSpPr>
            <a:cxnSpLocks noChangeShapeType="1"/>
          </p:cNvCxnSpPr>
          <p:nvPr userDrawn="1"/>
        </p:nvCxnSpPr>
        <p:spPr bwMode="auto">
          <a:xfrm>
            <a:off x="0" y="4297363"/>
            <a:ext cx="12192000" cy="0"/>
          </a:xfrm>
          <a:prstGeom prst="line">
            <a:avLst/>
          </a:prstGeom>
          <a:noFill/>
          <a:ln w="12700" algn="ctr">
            <a:solidFill>
              <a:srgbClr val="7D9DDD"/>
            </a:solidFill>
            <a:round/>
            <a:headEnd/>
            <a:tailEnd/>
          </a:ln>
          <a:extLst>
            <a:ext uri="{909E8E84-426E-40DD-AFC4-6F175D3DCCD1}">
              <a14:hiddenFill xmlns:a14="http://schemas.microsoft.com/office/drawing/2010/main">
                <a:noFill/>
              </a14:hiddenFill>
            </a:ext>
          </a:extLst>
        </p:spPr>
      </p:cxnSp>
      <p:sp>
        <p:nvSpPr>
          <p:cNvPr id="94230" name="shpPlaceholderTitle"/>
          <p:cNvSpPr>
            <a:spLocks noGrp="1" noChangeArrowheads="1"/>
          </p:cNvSpPr>
          <p:nvPr>
            <p:ph type="ctrTitle"/>
          </p:nvPr>
        </p:nvSpPr>
        <p:spPr>
          <a:xfrm>
            <a:off x="668871" y="2590801"/>
            <a:ext cx="10854267" cy="1479551"/>
          </a:xfrm>
        </p:spPr>
        <p:txBody>
          <a:bodyPr anchor="b"/>
          <a:lstStyle>
            <a:lvl1pPr>
              <a:defRPr sz="3200"/>
            </a:lvl1pPr>
          </a:lstStyle>
          <a:p>
            <a:r>
              <a:rPr lang="fr-CH" dirty="0"/>
              <a:t>Click to </a:t>
            </a:r>
            <a:r>
              <a:rPr lang="fr-CH" dirty="0" err="1"/>
              <a:t>edit</a:t>
            </a:r>
            <a:r>
              <a:rPr lang="fr-CH" dirty="0"/>
              <a:t> Master </a:t>
            </a:r>
            <a:r>
              <a:rPr lang="fr-CH" dirty="0" err="1"/>
              <a:t>title</a:t>
            </a:r>
            <a:r>
              <a:rPr lang="fr-CH" dirty="0"/>
              <a:t> style</a:t>
            </a:r>
          </a:p>
        </p:txBody>
      </p:sp>
      <p:sp>
        <p:nvSpPr>
          <p:cNvPr id="94231" name="shpPlaceholderMain"/>
          <p:cNvSpPr>
            <a:spLocks noGrp="1" noChangeArrowheads="1"/>
          </p:cNvSpPr>
          <p:nvPr>
            <p:ph type="subTitle" idx="1"/>
          </p:nvPr>
        </p:nvSpPr>
        <p:spPr>
          <a:xfrm>
            <a:off x="688195" y="4542181"/>
            <a:ext cx="10835277" cy="849313"/>
          </a:xfrm>
        </p:spPr>
        <p:txBody>
          <a:bodyPr/>
          <a:lstStyle>
            <a:lvl1pPr marL="0" indent="0">
              <a:buFontTx/>
              <a:buNone/>
              <a:defRPr sz="2000" b="0" i="0">
                <a:latin typeface="+mj-lt"/>
              </a:defRPr>
            </a:lvl1pPr>
          </a:lstStyle>
          <a:p>
            <a:r>
              <a:rPr lang="fr-CH" dirty="0"/>
              <a:t>Click to </a:t>
            </a:r>
            <a:r>
              <a:rPr lang="fr-CH" dirty="0" err="1"/>
              <a:t>edit</a:t>
            </a:r>
            <a:r>
              <a:rPr lang="fr-CH" dirty="0"/>
              <a:t> Master </a:t>
            </a:r>
            <a:r>
              <a:rPr lang="fr-CH" dirty="0" err="1"/>
              <a:t>subtitle</a:t>
            </a:r>
            <a:r>
              <a:rPr lang="fr-CH" dirty="0"/>
              <a:t> style</a:t>
            </a:r>
          </a:p>
        </p:txBody>
      </p:sp>
    </p:spTree>
    <p:extLst>
      <p:ext uri="{BB962C8B-B14F-4D97-AF65-F5344CB8AC3E}">
        <p14:creationId xmlns:p14="http://schemas.microsoft.com/office/powerpoint/2010/main" val="3673280231"/>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a:xfrm>
            <a:off x="508066" y="1355959"/>
            <a:ext cx="11175999" cy="47368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Text Placeholder 6"/>
          <p:cNvSpPr>
            <a:spLocks noGrp="1"/>
          </p:cNvSpPr>
          <p:nvPr>
            <p:ph type="body" sz="quarter" idx="10"/>
          </p:nvPr>
        </p:nvSpPr>
        <p:spPr>
          <a:xfrm>
            <a:off x="508001" y="6172200"/>
            <a:ext cx="5486400" cy="533400"/>
          </a:xfrm>
        </p:spPr>
        <p:txBody>
          <a:bodyPr anchor="b"/>
          <a:lstStyle>
            <a:lvl1pPr marL="0" indent="0">
              <a:buNone/>
              <a:defRPr sz="1100"/>
            </a:lvl1pPr>
          </a:lstStyle>
          <a:p>
            <a:pPr lvl="0"/>
            <a:r>
              <a:rPr lang="en-US" dirty="0"/>
              <a:t>Click to edit Master text styles</a:t>
            </a:r>
          </a:p>
        </p:txBody>
      </p:sp>
      <p:sp>
        <p:nvSpPr>
          <p:cNvPr id="8" name="Text Placeholder 6"/>
          <p:cNvSpPr>
            <a:spLocks noGrp="1"/>
          </p:cNvSpPr>
          <p:nvPr>
            <p:ph type="body" sz="quarter" idx="11"/>
          </p:nvPr>
        </p:nvSpPr>
        <p:spPr>
          <a:xfrm>
            <a:off x="6197599" y="6172200"/>
            <a:ext cx="5486400" cy="533400"/>
          </a:xfrm>
        </p:spPr>
        <p:txBody>
          <a:bodyPr anchor="b"/>
          <a:lstStyle>
            <a:lvl1pPr marL="0" indent="0" algn="r">
              <a:buNone/>
              <a:defRPr sz="1100"/>
            </a:lvl1pPr>
          </a:lstStyle>
          <a:p>
            <a:pPr lvl="0"/>
            <a:r>
              <a:rPr lang="en-US" dirty="0"/>
              <a:t>Click to edit Master text styles</a:t>
            </a:r>
          </a:p>
        </p:txBody>
      </p:sp>
    </p:spTree>
    <p:extLst>
      <p:ext uri="{BB962C8B-B14F-4D97-AF65-F5344CB8AC3E}">
        <p14:creationId xmlns:p14="http://schemas.microsoft.com/office/powerpoint/2010/main" val="2216738428"/>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Tree>
    <p:extLst>
      <p:ext uri="{BB962C8B-B14F-4D97-AF65-F5344CB8AC3E}">
        <p14:creationId xmlns:p14="http://schemas.microsoft.com/office/powerpoint/2010/main" val="2747894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C5EBDF3-CB81-854B-96C8-F2908B012FED}"/>
              </a:ext>
            </a:extLst>
          </p:cNvPr>
          <p:cNvSpPr>
            <a:spLocks noGrp="1" noChangeArrowheads="1"/>
          </p:cNvSpPr>
          <p:nvPr>
            <p:ph type="dt" sz="half" idx="10"/>
          </p:nvPr>
        </p:nvSpPr>
        <p:spPr/>
        <p:txBody>
          <a:bodyPr/>
          <a:lstStyle>
            <a:lvl1pPr algn="ctr">
              <a:defRPr b="1"/>
            </a:lvl1pPr>
          </a:lstStyle>
          <a:p>
            <a:pPr>
              <a:defRPr/>
            </a:pPr>
            <a:endParaRPr lang="de-DE"/>
          </a:p>
        </p:txBody>
      </p:sp>
      <p:sp>
        <p:nvSpPr>
          <p:cNvPr id="5" name="Rectangle 5">
            <a:extLst>
              <a:ext uri="{FF2B5EF4-FFF2-40B4-BE49-F238E27FC236}">
                <a16:creationId xmlns:a16="http://schemas.microsoft.com/office/drawing/2014/main" id="{9406D98C-36A4-6149-AD79-E1AB02BC4007}"/>
              </a:ext>
            </a:extLst>
          </p:cNvPr>
          <p:cNvSpPr>
            <a:spLocks noGrp="1" noChangeArrowheads="1"/>
          </p:cNvSpPr>
          <p:nvPr>
            <p:ph type="ftr" sz="quarter" idx="11"/>
          </p:nvPr>
        </p:nvSpPr>
        <p:spPr/>
        <p:txBody>
          <a:bodyPr/>
          <a:lstStyle>
            <a:lvl1pPr>
              <a:defRPr b="1"/>
            </a:lvl1pPr>
          </a:lstStyle>
          <a:p>
            <a:pPr>
              <a:defRPr/>
            </a:pPr>
            <a:endParaRPr lang="de-DE"/>
          </a:p>
        </p:txBody>
      </p:sp>
      <p:sp>
        <p:nvSpPr>
          <p:cNvPr id="6" name="Rectangle 6">
            <a:extLst>
              <a:ext uri="{FF2B5EF4-FFF2-40B4-BE49-F238E27FC236}">
                <a16:creationId xmlns:a16="http://schemas.microsoft.com/office/drawing/2014/main" id="{961A378C-8E65-B846-BD7F-78613711F25C}"/>
              </a:ext>
            </a:extLst>
          </p:cNvPr>
          <p:cNvSpPr>
            <a:spLocks noGrp="1" noChangeArrowheads="1"/>
          </p:cNvSpPr>
          <p:nvPr>
            <p:ph type="sldNum" sz="quarter" idx="12"/>
          </p:nvPr>
        </p:nvSpPr>
        <p:spPr/>
        <p:txBody>
          <a:bodyPr/>
          <a:lstStyle>
            <a:lvl1pPr>
              <a:defRPr b="1"/>
            </a:lvl1pPr>
          </a:lstStyle>
          <a:p>
            <a:fld id="{CD9C2614-E90E-E043-AEBC-FCB324481C63}" type="slidenum">
              <a:rPr lang="en-GB" altLang="en-US"/>
              <a:pPr/>
              <a:t>‹Nº›</a:t>
            </a:fld>
            <a:endParaRPr lang="en-GB" altLang="en-US" dirty="0"/>
          </a:p>
        </p:txBody>
      </p:sp>
    </p:spTree>
    <p:extLst>
      <p:ext uri="{BB962C8B-B14F-4D97-AF65-F5344CB8AC3E}">
        <p14:creationId xmlns:p14="http://schemas.microsoft.com/office/powerpoint/2010/main" val="2841366845"/>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Basic Layout">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31371" y="164638"/>
            <a:ext cx="9793088" cy="768085"/>
          </a:xfrm>
          <a:prstGeom prst="rect">
            <a:avLst/>
          </a:prstGeom>
        </p:spPr>
        <p:txBody>
          <a:bodyPr anchor="ctr"/>
          <a:lstStyle>
            <a:lvl1pPr marL="0" indent="0" algn="l">
              <a:buNone/>
              <a:defRPr sz="4800" b="0" baseline="0">
                <a:solidFill>
                  <a:srgbClr val="2765B0"/>
                </a:solidFill>
                <a:latin typeface="+mj-lt"/>
                <a:cs typeface="Arial" pitchFamily="34" charset="0"/>
              </a:defRPr>
            </a:lvl1pPr>
          </a:lstStyle>
          <a:p>
            <a:pPr lvl="0"/>
            <a:r>
              <a:rPr lang="en-US" altLang="ko-KR" dirty="0"/>
              <a:t>BASIC LAYOUT</a:t>
            </a:r>
          </a:p>
        </p:txBody>
      </p:sp>
      <p:cxnSp>
        <p:nvCxnSpPr>
          <p:cNvPr id="5" name="Straight Connector 4"/>
          <p:cNvCxnSpPr/>
          <p:nvPr userDrawn="1"/>
        </p:nvCxnSpPr>
        <p:spPr>
          <a:xfrm>
            <a:off x="-8043" y="1089693"/>
            <a:ext cx="10232501"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A9997E85-1B0A-47BD-A027-80F402C2DE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80" y="110316"/>
            <a:ext cx="1583499" cy="876729"/>
          </a:xfrm>
          <a:prstGeom prst="rect">
            <a:avLst/>
          </a:prstGeom>
        </p:spPr>
      </p:pic>
    </p:spTree>
    <p:extLst>
      <p:ext uri="{BB962C8B-B14F-4D97-AF65-F5344CB8AC3E}">
        <p14:creationId xmlns:p14="http://schemas.microsoft.com/office/powerpoint/2010/main" val="1066861675"/>
      </p:ext>
    </p:extLst>
  </p:cSld>
  <p:clrMapOvr>
    <a:masterClrMapping/>
  </p:clrMapOvr>
  <p:transition>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
          <p:cNvSpPr>
            <a:spLocks noGrp="1"/>
          </p:cNvSpPr>
          <p:nvPr>
            <p:ph type="title"/>
          </p:nvPr>
        </p:nvSpPr>
        <p:spPr>
          <a:xfrm>
            <a:off x="610041" y="274544"/>
            <a:ext cx="10972031"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138740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‹Nº›</a:t>
            </a:fld>
            <a:endParaRPr lang="en-GB" dirty="0"/>
          </a:p>
        </p:txBody>
      </p:sp>
      <p:pic>
        <p:nvPicPr>
          <p:cNvPr id="8" name="Picture 7">
            <a:extLst>
              <a:ext uri="{FF2B5EF4-FFF2-40B4-BE49-F238E27FC236}">
                <a16:creationId xmlns:a16="http://schemas.microsoft.com/office/drawing/2014/main" id="{C8940A2D-DA63-B14B-8D6A-6668AAD5CD24}"/>
              </a:ext>
            </a:extLst>
          </p:cNvPr>
          <p:cNvPicPr>
            <a:picLocks noChangeAspect="1"/>
          </p:cNvPicPr>
          <p:nvPr userDrawn="1"/>
        </p:nvPicPr>
        <p:blipFill>
          <a:blip r:embed="rId2">
            <a:alphaModFix amt="10000"/>
          </a:blip>
          <a:stretch>
            <a:fillRect/>
          </a:stretch>
        </p:blipFill>
        <p:spPr>
          <a:xfrm>
            <a:off x="3731846" y="1142244"/>
            <a:ext cx="4728308" cy="4573512"/>
          </a:xfrm>
          <a:prstGeom prst="rect">
            <a:avLst/>
          </a:prstGeom>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accent1"/>
                </a:solidFill>
                <a:latin typeface="+mj-lt"/>
                <a:ea typeface="PT Sans Narrow" charset="-52"/>
                <a:cs typeface="PT Sans Narrow" charset="-52"/>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accent1"/>
                </a:solidFill>
                <a:latin typeface="+mj-lt"/>
              </a:defRPr>
            </a:lvl1pPr>
          </a:lstStyle>
          <a:p>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‹Nº›</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mj-lt"/>
                <a:ea typeface="Verdana" panose="020B060403050404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‹Nº›</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‹Nº›</a:t>
            </a:fld>
            <a:endParaRPr lang="en-GB" dirty="0"/>
          </a:p>
        </p:txBody>
      </p:sp>
      <p:sp>
        <p:nvSpPr>
          <p:cNvPr id="6" name="Content Placeholder 5">
            <a:extLst>
              <a:ext uri="{FF2B5EF4-FFF2-40B4-BE49-F238E27FC236}">
                <a16:creationId xmlns:a16="http://schemas.microsoft.com/office/drawing/2014/main" id="{58823E33-A8A5-6D44-A677-BCC2C15CE83E}"/>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‹Nº›</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5" name="Content Placeholder 5">
            <a:extLst>
              <a:ext uri="{FF2B5EF4-FFF2-40B4-BE49-F238E27FC236}">
                <a16:creationId xmlns:a16="http://schemas.microsoft.com/office/drawing/2014/main" id="{483783C9-4323-6747-8FD8-E56C757F4905}"/>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58485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mj-lt"/>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‹Nº›</a:t>
            </a:fld>
            <a:endParaRPr lang="en-GB" dirty="0"/>
          </a:p>
        </p:txBody>
      </p:sp>
      <p:sp>
        <p:nvSpPr>
          <p:cNvPr id="10" name="Content Placeholder 5">
            <a:extLst>
              <a:ext uri="{FF2B5EF4-FFF2-40B4-BE49-F238E27FC236}">
                <a16:creationId xmlns:a16="http://schemas.microsoft.com/office/drawing/2014/main" id="{47C00BCC-CDB0-1747-9839-2B0BC92369CE}"/>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normAutofit/>
          </a:bodyPr>
          <a:lstStyle>
            <a:lvl1pPr marL="0" indent="0">
              <a:buNone/>
              <a:defRPr sz="2800" baseline="0">
                <a:latin typeface="+mj-lt"/>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1800" b="0" i="0" baseline="0">
                <a:solidFill>
                  <a:srgbClr val="5D8298"/>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‹Nº›</a:t>
            </a:fld>
            <a:endParaRPr lang="en-GB" dirty="0"/>
          </a:p>
        </p:txBody>
      </p:sp>
      <p:sp>
        <p:nvSpPr>
          <p:cNvPr id="6" name="Content Placeholder 5">
            <a:extLst>
              <a:ext uri="{FF2B5EF4-FFF2-40B4-BE49-F238E27FC236}">
                <a16:creationId xmlns:a16="http://schemas.microsoft.com/office/drawing/2014/main" id="{638D6C52-376B-EC4D-A102-C2D5ACBD778F}"/>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621215" y="6126163"/>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6"/>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3" y="6356351"/>
            <a:ext cx="781877" cy="365125"/>
          </a:xfrm>
          <a:prstGeom prst="rect">
            <a:avLst/>
          </a:prstGeom>
        </p:spPr>
        <p:txBody>
          <a:bodyPr vert="horz" lIns="0" tIns="0" rIns="0" bIns="0" rtlCol="0" anchor="ctr"/>
          <a:lstStyle>
            <a:lvl1pPr algn="r">
              <a:defRPr sz="1100">
                <a:solidFill>
                  <a:srgbClr val="5D8298"/>
                </a:solidFill>
                <a:latin typeface="+mn-lt"/>
                <a:ea typeface="Verdana" panose="020B0604030504040204" pitchFamily="34" charset="0"/>
                <a:cs typeface="Verdana" panose="020B0604030504040204" pitchFamily="34" charset="0"/>
              </a:defRPr>
            </a:lvl1pPr>
          </a:lstStyle>
          <a:p>
            <a:fld id="{FCE43C0F-8A7B-3A4B-9DB5-B3472E36E833}" type="slidenum">
              <a:rPr lang="en-GB" smtClean="0"/>
              <a:pPr/>
              <a:t>‹Nº›</a:t>
            </a:fld>
            <a:endParaRPr lang="en-GB" dirty="0"/>
          </a:p>
        </p:txBody>
      </p:sp>
      <p:pic>
        <p:nvPicPr>
          <p:cNvPr id="6" name="Picture 5">
            <a:extLst>
              <a:ext uri="{FF2B5EF4-FFF2-40B4-BE49-F238E27FC236}">
                <a16:creationId xmlns:a16="http://schemas.microsoft.com/office/drawing/2014/main" id="{2A3F9B3E-58C9-8544-827B-2770BE50DA0D}"/>
              </a:ext>
            </a:extLst>
          </p:cNvPr>
          <p:cNvPicPr>
            <a:picLocks noChangeAspect="1"/>
          </p:cNvPicPr>
          <p:nvPr userDrawn="1"/>
        </p:nvPicPr>
        <p:blipFill>
          <a:blip r:embed="rId16"/>
          <a:stretch>
            <a:fillRect/>
          </a:stretch>
        </p:blipFill>
        <p:spPr>
          <a:xfrm>
            <a:off x="10138667" y="378331"/>
            <a:ext cx="1558000" cy="5297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0" r:id="rId4"/>
    <p:sldLayoutId id="2147483661" r:id="rId5"/>
    <p:sldLayoutId id="2147483652" r:id="rId6"/>
    <p:sldLayoutId id="2147483677" r:id="rId7"/>
    <p:sldLayoutId id="2147483657" r:id="rId8"/>
    <p:sldLayoutId id="2147483654" r:id="rId9"/>
    <p:sldLayoutId id="2147483655" r:id="rId10"/>
    <p:sldLayoutId id="2147483675" r:id="rId11"/>
    <p:sldLayoutId id="2147483678" r:id="rId12"/>
    <p:sldLayoutId id="2147483656" r:id="rId13"/>
    <p:sldLayoutId id="2147483679" r:id="rId14"/>
  </p:sldLayoutIdLst>
  <p:hf hdr="0" ftr="0" dt="0"/>
  <p:txStyles>
    <p:titleStyle>
      <a:lvl1pPr algn="l" defTabSz="457200" rtl="0" eaLnBrk="1" latinLnBrk="0" hangingPunct="1">
        <a:spcBef>
          <a:spcPct val="0"/>
        </a:spcBef>
        <a:buNone/>
        <a:defRPr sz="2800" b="1" i="0" kern="1200" cap="all" spc="100" baseline="0">
          <a:solidFill>
            <a:srgbClr val="5D8298"/>
          </a:solidFill>
          <a:latin typeface="+mj-lt"/>
          <a:ea typeface="Verdana" panose="020B0604030504040204" pitchFamily="34" charset="0"/>
          <a:cs typeface="Verdana" panose="020B060403050404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393" userDrawn="1">
          <p15:clr>
            <a:srgbClr val="F26B43"/>
          </p15:clr>
        </p15:guide>
        <p15:guide id="3" pos="7287" userDrawn="1">
          <p15:clr>
            <a:srgbClr val="F26B43"/>
          </p15:clr>
        </p15:guide>
        <p15:guide id="4" orient="horz" pos="21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937969"/>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84" r:id="rId3"/>
    <p:sldLayoutId id="2147483685" r:id="rId4"/>
    <p:sldLayoutId id="2147483686" r:id="rId5"/>
    <p:sldLayoutId id="2147483687" r:id="rId6"/>
    <p:sldLayoutId id="2147483688" r:id="rId7"/>
  </p:sldLayoutIdLst>
  <p:transition>
    <p:wipe/>
  </p:transition>
  <p:hf hdr="0" ftr="0" dt="0"/>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57038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Lst>
  <p:transition>
    <p:wipe/>
  </p:transition>
  <p:hf hdr="0" ftr="0" dt="0"/>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hyperlink" Target="https://vimeo.com/channels/nursesconnect" TargetMode="External"/><Relationship Id="rId3" Type="http://schemas.openxmlformats.org/officeDocument/2006/relationships/hyperlink" Target="https://twitter.com/CoronaryConnect" TargetMode="External"/><Relationship Id="rId7" Type="http://schemas.openxmlformats.org/officeDocument/2006/relationships/hyperlink" Target="http://www.coronaryconnect.com/" TargetMode="External"/><Relationship Id="rId12"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vimeo.com/channels/coronaryconnect" TargetMode="External"/><Relationship Id="rId11" Type="http://schemas.openxmlformats.org/officeDocument/2006/relationships/hyperlink" Target="https://twitter.com/nursesconnect" TargetMode="External"/><Relationship Id="rId5" Type="http://schemas.openxmlformats.org/officeDocument/2006/relationships/hyperlink" Target="mailto:carrie.brubaker@cor2ed.com" TargetMode="External"/><Relationship Id="rId10" Type="http://schemas.openxmlformats.org/officeDocument/2006/relationships/image" Target="../media/image34.png"/><Relationship Id="rId4" Type="http://schemas.openxmlformats.org/officeDocument/2006/relationships/hyperlink" Target="https://www.linkedin.com/company/coronary-connect" TargetMode="External"/><Relationship Id="rId9" Type="http://schemas.openxmlformats.org/officeDocument/2006/relationships/hyperlink" Target="https://www.linkedin.com/company/40845750" TargetMode="External"/><Relationship Id="rId1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7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quarter" idx="12"/>
          </p:nvPr>
        </p:nvSpPr>
        <p:spPr>
          <a:xfrm>
            <a:off x="620184" y="1172991"/>
            <a:ext cx="10963200" cy="4525200"/>
          </a:xfrm>
        </p:spPr>
        <p:txBody>
          <a:bodyPr/>
          <a:lstStyle/>
          <a:p>
            <a:r>
              <a:rPr lang="en-GB" altLang="ko-KR">
                <a:latin typeface="Calibri" panose="020F0502020204030204" pitchFamily="34" charset="0"/>
                <a:cs typeface="Calibri" panose="020F0502020204030204" pitchFamily="34" charset="0"/>
              </a:rPr>
              <a:t>Short-duration DAPT with clopidogrel</a:t>
            </a:r>
            <a:endParaRPr lang="en-GB" altLang="ko-KR"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5B7AE707-A3C5-5441-B410-A0D939AD3AC3}"/>
              </a:ext>
            </a:extLst>
          </p:cNvPr>
          <p:cNvSpPr>
            <a:spLocks noGrp="1"/>
          </p:cNvSpPr>
          <p:nvPr>
            <p:ph type="title"/>
          </p:nvPr>
        </p:nvSpPr>
        <p:spPr/>
        <p:txBody>
          <a:bodyPr/>
          <a:lstStyle/>
          <a:p>
            <a:r>
              <a:rPr lang="en-GB" altLang="ko-KR" dirty="0"/>
              <a:t>Short-duration DAPT with </a:t>
            </a:r>
            <a:r>
              <a:rPr lang="en-GB" altLang="ko-KR" dirty="0" err="1"/>
              <a:t>clopidogrel</a:t>
            </a:r>
            <a:endParaRPr lang="en-US" dirty="0"/>
          </a:p>
        </p:txBody>
      </p:sp>
      <p:sp>
        <p:nvSpPr>
          <p:cNvPr id="5" name="Slide Number Placeholder 4">
            <a:extLst>
              <a:ext uri="{FF2B5EF4-FFF2-40B4-BE49-F238E27FC236}">
                <a16:creationId xmlns:a16="http://schemas.microsoft.com/office/drawing/2014/main" id="{00F06715-D85A-4345-92C3-BD6E0CD74751}"/>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
        <p:nvSpPr>
          <p:cNvPr id="10" name="Text Placeholder 9">
            <a:extLst>
              <a:ext uri="{FF2B5EF4-FFF2-40B4-BE49-F238E27FC236}">
                <a16:creationId xmlns:a16="http://schemas.microsoft.com/office/drawing/2014/main" id="{F94660A7-F428-EB41-B979-CDAC11BD3627}"/>
              </a:ext>
            </a:extLst>
          </p:cNvPr>
          <p:cNvSpPr>
            <a:spLocks noGrp="1"/>
          </p:cNvSpPr>
          <p:nvPr>
            <p:ph sz="quarter" idx="15"/>
          </p:nvPr>
        </p:nvSpPr>
        <p:spPr>
          <a:xfrm>
            <a:off x="620184" y="6356351"/>
            <a:ext cx="10588572" cy="365125"/>
          </a:xfrm>
        </p:spPr>
        <p:txBody>
          <a:bodyPr/>
          <a:lstStyle/>
          <a:p>
            <a:pPr>
              <a:lnSpc>
                <a:spcPct val="85000"/>
              </a:lnSpc>
              <a:spcBef>
                <a:spcPts val="0"/>
              </a:spcBef>
            </a:pPr>
            <a:r>
              <a:rPr lang="en-GB" dirty="0"/>
              <a:t>ACS, acute coronary syndrome; CI, confidence interval; CV, cardiovascular, DAPT, dual antiplatelet therapy; HBR, high bleeding risk; HR, hazard ratio; ITT, intention-to-treat; </a:t>
            </a:r>
            <a:br>
              <a:rPr lang="en-GB" dirty="0"/>
            </a:br>
            <a:r>
              <a:rPr lang="en-GB" dirty="0"/>
              <a:t>MI, myocardial infarction, PCI, percutaneous coronary intervention; ST, stent thrombosis; TIMI, thrombolysis in myocardial infarction</a:t>
            </a:r>
          </a:p>
          <a:p>
            <a:pPr>
              <a:lnSpc>
                <a:spcPct val="85000"/>
              </a:lnSpc>
              <a:spcBef>
                <a:spcPts val="0"/>
              </a:spcBef>
            </a:pPr>
            <a:r>
              <a:rPr lang="en-GB" dirty="0"/>
              <a:t>Watanabe H, et al. Circulation. 2019;140:1957-9; Watanabe H, et al. TCT 2019, oral presentation (https://</a:t>
            </a:r>
            <a:r>
              <a:rPr lang="en-GB" dirty="0" err="1"/>
              <a:t>www.tctmd.com</a:t>
            </a:r>
            <a:r>
              <a:rPr lang="en-GB" dirty="0"/>
              <a:t>/slide/stopdapt-2-hbr-1-year-outcomes-randomized-trial-clopidogrel-monotherapy-vs-dapt-beginning-1. Accessed 19-Nov-20)</a:t>
            </a:r>
          </a:p>
        </p:txBody>
      </p:sp>
      <p:pic>
        <p:nvPicPr>
          <p:cNvPr id="4" name="Picture 3">
            <a:extLst>
              <a:ext uri="{FF2B5EF4-FFF2-40B4-BE49-F238E27FC236}">
                <a16:creationId xmlns:a16="http://schemas.microsoft.com/office/drawing/2014/main" id="{B5EC22D4-E0D9-4EBB-A043-FC2647026DB2}"/>
              </a:ext>
            </a:extLst>
          </p:cNvPr>
          <p:cNvPicPr>
            <a:picLocks noChangeAspect="1"/>
          </p:cNvPicPr>
          <p:nvPr/>
        </p:nvPicPr>
        <p:blipFill>
          <a:blip r:embed="rId3"/>
          <a:stretch>
            <a:fillRect/>
          </a:stretch>
        </p:blipFill>
        <p:spPr>
          <a:xfrm>
            <a:off x="555035" y="908720"/>
            <a:ext cx="5773671" cy="1293985"/>
          </a:xfrm>
          <a:prstGeom prst="rect">
            <a:avLst/>
          </a:prstGeom>
        </p:spPr>
      </p:pic>
      <p:sp>
        <p:nvSpPr>
          <p:cNvPr id="7" name="TextBox 6">
            <a:extLst>
              <a:ext uri="{FF2B5EF4-FFF2-40B4-BE49-F238E27FC236}">
                <a16:creationId xmlns:a16="http://schemas.microsoft.com/office/drawing/2014/main" id="{411FA24D-6813-4685-B75C-292482A2445F}"/>
              </a:ext>
            </a:extLst>
          </p:cNvPr>
          <p:cNvSpPr txBox="1"/>
          <p:nvPr/>
        </p:nvSpPr>
        <p:spPr>
          <a:xfrm>
            <a:off x="1038983" y="2298716"/>
            <a:ext cx="5115438" cy="584775"/>
          </a:xfrm>
          <a:prstGeom prst="rect">
            <a:avLst/>
          </a:prstGeom>
          <a:noFill/>
        </p:spPr>
        <p:txBody>
          <a:bodyPr wrap="none" rtlCol="0">
            <a:spAutoFit/>
          </a:bodyPr>
          <a:lstStyle/>
          <a:p>
            <a:pPr algn="ctr" defTabSz="1219170" latinLnBrk="1">
              <a:defRPr/>
            </a:pPr>
            <a:r>
              <a:rPr lang="en-GB" sz="1600" b="1" dirty="0">
                <a:solidFill>
                  <a:schemeClr val="tx2"/>
                </a:solidFill>
                <a:latin typeface="Calibri" panose="020F0502020204030204" pitchFamily="34" charset="0"/>
                <a:ea typeface="Arial Unicode MS"/>
                <a:cs typeface="Calibri" panose="020F0502020204030204" pitchFamily="34" charset="0"/>
              </a:rPr>
              <a:t>Primary outcome:</a:t>
            </a:r>
          </a:p>
          <a:p>
            <a:pPr algn="ctr" defTabSz="1219170" latinLnBrk="1">
              <a:defRPr/>
            </a:pPr>
            <a:r>
              <a:rPr lang="en-GB" sz="1600" b="1" dirty="0">
                <a:solidFill>
                  <a:schemeClr val="tx2"/>
                </a:solidFill>
                <a:latin typeface="Calibri" panose="020F0502020204030204" pitchFamily="34" charset="0"/>
                <a:ea typeface="Arial Unicode MS"/>
                <a:cs typeface="Calibri" panose="020F0502020204030204" pitchFamily="34" charset="0"/>
              </a:rPr>
              <a:t>composite of CV death, MI, ST, stroke, TIMI (major/minor)</a:t>
            </a:r>
          </a:p>
        </p:txBody>
      </p:sp>
      <p:grpSp>
        <p:nvGrpSpPr>
          <p:cNvPr id="17" name="Group 16">
            <a:extLst>
              <a:ext uri="{FF2B5EF4-FFF2-40B4-BE49-F238E27FC236}">
                <a16:creationId xmlns:a16="http://schemas.microsoft.com/office/drawing/2014/main" id="{E2FFD4E3-F632-4B43-971A-2CA9D54380E7}"/>
              </a:ext>
            </a:extLst>
          </p:cNvPr>
          <p:cNvGrpSpPr/>
          <p:nvPr/>
        </p:nvGrpSpPr>
        <p:grpSpPr>
          <a:xfrm>
            <a:off x="527381" y="2888360"/>
            <a:ext cx="6018296" cy="2913231"/>
            <a:chOff x="234171" y="2351064"/>
            <a:chExt cx="4769877" cy="2308918"/>
          </a:xfrm>
        </p:grpSpPr>
        <p:pic>
          <p:nvPicPr>
            <p:cNvPr id="6" name="Picture 5">
              <a:extLst>
                <a:ext uri="{FF2B5EF4-FFF2-40B4-BE49-F238E27FC236}">
                  <a16:creationId xmlns:a16="http://schemas.microsoft.com/office/drawing/2014/main" id="{F1635318-7428-42C0-A871-413C1E023435}"/>
                </a:ext>
              </a:extLst>
            </p:cNvPr>
            <p:cNvPicPr>
              <a:picLocks noChangeAspect="1"/>
            </p:cNvPicPr>
            <p:nvPr/>
          </p:nvPicPr>
          <p:blipFill>
            <a:blip r:embed="rId4"/>
            <a:stretch>
              <a:fillRect/>
            </a:stretch>
          </p:blipFill>
          <p:spPr>
            <a:xfrm>
              <a:off x="234171" y="2395979"/>
              <a:ext cx="4743085" cy="2240828"/>
            </a:xfrm>
            <a:prstGeom prst="rect">
              <a:avLst/>
            </a:prstGeom>
          </p:spPr>
        </p:pic>
        <p:sp>
          <p:nvSpPr>
            <p:cNvPr id="8" name="Rectangle 7">
              <a:extLst>
                <a:ext uri="{FF2B5EF4-FFF2-40B4-BE49-F238E27FC236}">
                  <a16:creationId xmlns:a16="http://schemas.microsoft.com/office/drawing/2014/main" id="{8FF03C9E-8682-488D-A53A-61CFE44D413F}"/>
                </a:ext>
              </a:extLst>
            </p:cNvPr>
            <p:cNvSpPr/>
            <p:nvPr/>
          </p:nvSpPr>
          <p:spPr>
            <a:xfrm>
              <a:off x="3720181" y="4128627"/>
              <a:ext cx="1283867" cy="5313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GB" sz="2400" dirty="0">
                <a:solidFill>
                  <a:prstClr val="white"/>
                </a:solidFill>
                <a:latin typeface="Calibri" panose="020F0502020204030204" pitchFamily="34" charset="0"/>
                <a:ea typeface="Arial Unicode MS"/>
                <a:cs typeface="Calibri" panose="020F0502020204030204" pitchFamily="34" charset="0"/>
              </a:endParaRPr>
            </a:p>
          </p:txBody>
        </p:sp>
        <p:sp>
          <p:nvSpPr>
            <p:cNvPr id="16" name="Rectangle 15">
              <a:extLst>
                <a:ext uri="{FF2B5EF4-FFF2-40B4-BE49-F238E27FC236}">
                  <a16:creationId xmlns:a16="http://schemas.microsoft.com/office/drawing/2014/main" id="{B52688C9-E28C-4AA8-A748-D03873B222FE}"/>
                </a:ext>
              </a:extLst>
            </p:cNvPr>
            <p:cNvSpPr/>
            <p:nvPr/>
          </p:nvSpPr>
          <p:spPr>
            <a:xfrm>
              <a:off x="1835696" y="2351064"/>
              <a:ext cx="1656185" cy="76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GB" sz="2400" dirty="0">
                <a:solidFill>
                  <a:prstClr val="white"/>
                </a:solidFill>
                <a:latin typeface="Calibri" panose="020F0502020204030204" pitchFamily="34" charset="0"/>
                <a:ea typeface="Arial Unicode MS"/>
                <a:cs typeface="Calibri" panose="020F0502020204030204" pitchFamily="34" charset="0"/>
              </a:endParaRPr>
            </a:p>
          </p:txBody>
        </p:sp>
      </p:grpSp>
      <p:sp>
        <p:nvSpPr>
          <p:cNvPr id="19" name="Rectangle 18">
            <a:extLst>
              <a:ext uri="{FF2B5EF4-FFF2-40B4-BE49-F238E27FC236}">
                <a16:creationId xmlns:a16="http://schemas.microsoft.com/office/drawing/2014/main" id="{840E71D1-1281-4588-8DEE-82571327FA09}"/>
              </a:ext>
            </a:extLst>
          </p:cNvPr>
          <p:cNvSpPr/>
          <p:nvPr/>
        </p:nvSpPr>
        <p:spPr>
          <a:xfrm>
            <a:off x="650689" y="2297700"/>
            <a:ext cx="5892011" cy="358923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GB" sz="2400" dirty="0">
              <a:solidFill>
                <a:prstClr val="white"/>
              </a:solidFill>
              <a:latin typeface="Calibri" panose="020F0502020204030204" pitchFamily="34" charset="0"/>
              <a:ea typeface="Arial Unicode MS"/>
              <a:cs typeface="Calibri" panose="020F0502020204030204" pitchFamily="34" charset="0"/>
            </a:endParaRPr>
          </a:p>
        </p:txBody>
      </p:sp>
      <p:grpSp>
        <p:nvGrpSpPr>
          <p:cNvPr id="62" name="Group 61">
            <a:extLst>
              <a:ext uri="{FF2B5EF4-FFF2-40B4-BE49-F238E27FC236}">
                <a16:creationId xmlns:a16="http://schemas.microsoft.com/office/drawing/2014/main" id="{CD64DFD0-A102-6B42-A769-A8FCA21DCC85}"/>
              </a:ext>
            </a:extLst>
          </p:cNvPr>
          <p:cNvGrpSpPr/>
          <p:nvPr/>
        </p:nvGrpSpPr>
        <p:grpSpPr>
          <a:xfrm>
            <a:off x="6480043" y="1003450"/>
            <a:ext cx="5482332" cy="4754510"/>
            <a:chOff x="4860032" y="942044"/>
            <a:chExt cx="4111749" cy="3565882"/>
          </a:xfrm>
        </p:grpSpPr>
        <p:sp>
          <p:nvSpPr>
            <p:cNvPr id="12" name="Flecha: hacia abajo 11">
              <a:extLst>
                <a:ext uri="{FF2B5EF4-FFF2-40B4-BE49-F238E27FC236}">
                  <a16:creationId xmlns:a16="http://schemas.microsoft.com/office/drawing/2014/main" id="{95ABC3DC-9C05-42E9-A6B2-2827D5B2FBB6}"/>
                </a:ext>
              </a:extLst>
            </p:cNvPr>
            <p:cNvSpPr/>
            <p:nvPr/>
          </p:nvSpPr>
          <p:spPr>
            <a:xfrm rot="16200000">
              <a:off x="5004048" y="953591"/>
              <a:ext cx="288032" cy="57606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GB" sz="2400" dirty="0">
                <a:solidFill>
                  <a:prstClr val="white"/>
                </a:solidFill>
                <a:latin typeface="Calibri" panose="020F0502020204030204" pitchFamily="34" charset="0"/>
                <a:ea typeface="Arial Unicode MS"/>
                <a:cs typeface="Calibri" panose="020F0502020204030204" pitchFamily="34" charset="0"/>
              </a:endParaRPr>
            </a:p>
          </p:txBody>
        </p:sp>
        <p:sp>
          <p:nvSpPr>
            <p:cNvPr id="14" name="CuadroTexto 13">
              <a:extLst>
                <a:ext uri="{FF2B5EF4-FFF2-40B4-BE49-F238E27FC236}">
                  <a16:creationId xmlns:a16="http://schemas.microsoft.com/office/drawing/2014/main" id="{697C6BFC-FF12-4FB2-A37C-79AF13A43966}"/>
                </a:ext>
              </a:extLst>
            </p:cNvPr>
            <p:cNvSpPr txBox="1"/>
            <p:nvPr/>
          </p:nvSpPr>
          <p:spPr>
            <a:xfrm>
              <a:off x="5922676" y="942044"/>
              <a:ext cx="1929182" cy="623248"/>
            </a:xfrm>
            <a:prstGeom prst="rect">
              <a:avLst/>
            </a:prstGeom>
            <a:noFill/>
          </p:spPr>
          <p:txBody>
            <a:bodyPr wrap="none" rtlCol="0">
              <a:spAutoFit/>
            </a:bodyPr>
            <a:lstStyle/>
            <a:p>
              <a:pPr algn="ctr" defTabSz="1219170" latinLnBrk="1">
                <a:defRPr/>
              </a:pPr>
              <a:r>
                <a:rPr lang="en-GB" sz="2400" b="1" dirty="0">
                  <a:solidFill>
                    <a:schemeClr val="tx2"/>
                  </a:solidFill>
                  <a:latin typeface="Calibri" panose="020F0502020204030204" pitchFamily="34" charset="0"/>
                  <a:ea typeface="Arial Unicode MS"/>
                  <a:cs typeface="Calibri" panose="020F0502020204030204" pitchFamily="34" charset="0"/>
                </a:rPr>
                <a:t>Subgroup analysis:</a:t>
              </a:r>
            </a:p>
            <a:p>
              <a:pPr algn="ctr" defTabSz="1219170" latinLnBrk="1">
                <a:defRPr/>
              </a:pPr>
              <a:r>
                <a:rPr lang="en-GB" sz="2400" b="1" dirty="0">
                  <a:solidFill>
                    <a:schemeClr val="tx2"/>
                  </a:solidFill>
                  <a:latin typeface="Calibri" panose="020F0502020204030204" pitchFamily="34" charset="0"/>
                  <a:ea typeface="Arial Unicode MS"/>
                  <a:cs typeface="Calibri" panose="020F0502020204030204" pitchFamily="34" charset="0"/>
                </a:rPr>
                <a:t>high bleeding risk</a:t>
              </a:r>
            </a:p>
          </p:txBody>
        </p:sp>
        <p:sp>
          <p:nvSpPr>
            <p:cNvPr id="15" name="CuadroTexto 14">
              <a:extLst>
                <a:ext uri="{FF2B5EF4-FFF2-40B4-BE49-F238E27FC236}">
                  <a16:creationId xmlns:a16="http://schemas.microsoft.com/office/drawing/2014/main" id="{16ED4163-40C1-4A63-9DFC-A45978306C66}"/>
                </a:ext>
              </a:extLst>
            </p:cNvPr>
            <p:cNvSpPr txBox="1"/>
            <p:nvPr/>
          </p:nvSpPr>
          <p:spPr>
            <a:xfrm>
              <a:off x="6489201" y="3595242"/>
              <a:ext cx="1450157" cy="567847"/>
            </a:xfrm>
            <a:prstGeom prst="rect">
              <a:avLst/>
            </a:prstGeom>
            <a:noFill/>
          </p:spPr>
          <p:txBody>
            <a:bodyPr wrap="none" rtlCol="0">
              <a:spAutoFit/>
            </a:bodyPr>
            <a:lstStyle/>
            <a:p>
              <a:pPr algn="ctr" defTabSz="1219170" latinLnBrk="1">
                <a:lnSpc>
                  <a:spcPct val="90000"/>
                </a:lnSpc>
                <a:defRPr/>
              </a:pPr>
              <a:r>
                <a:rPr lang="en-GB" sz="2400" dirty="0">
                  <a:solidFill>
                    <a:schemeClr val="tx2"/>
                  </a:solidFill>
                  <a:latin typeface="Calibri" panose="020F0502020204030204" pitchFamily="34" charset="0"/>
                  <a:ea typeface="Arial Unicode MS"/>
                  <a:cs typeface="Calibri" panose="020F0502020204030204" pitchFamily="34" charset="0"/>
                </a:rPr>
                <a:t>38% with ACS</a:t>
              </a:r>
            </a:p>
            <a:p>
              <a:pPr algn="ctr" defTabSz="1219170" latinLnBrk="1">
                <a:lnSpc>
                  <a:spcPct val="90000"/>
                </a:lnSpc>
                <a:defRPr/>
              </a:pPr>
              <a:r>
                <a:rPr lang="en-GB" sz="2400" dirty="0">
                  <a:solidFill>
                    <a:schemeClr val="tx2"/>
                  </a:solidFill>
                  <a:latin typeface="Calibri" panose="020F0502020204030204" pitchFamily="34" charset="0"/>
                  <a:ea typeface="Arial Unicode MS"/>
                  <a:cs typeface="Calibri" panose="020F0502020204030204" pitchFamily="34" charset="0"/>
                </a:rPr>
                <a:t>35% with HBR</a:t>
              </a:r>
            </a:p>
          </p:txBody>
        </p:sp>
        <p:sp>
          <p:nvSpPr>
            <p:cNvPr id="13" name="CuadroTexto 9">
              <a:extLst>
                <a:ext uri="{FF2B5EF4-FFF2-40B4-BE49-F238E27FC236}">
                  <a16:creationId xmlns:a16="http://schemas.microsoft.com/office/drawing/2014/main" id="{A2E28C1C-01DE-4F28-9CBD-488C84C9A3AB}"/>
                </a:ext>
              </a:extLst>
            </p:cNvPr>
            <p:cNvSpPr txBox="1"/>
            <p:nvPr/>
          </p:nvSpPr>
          <p:spPr>
            <a:xfrm>
              <a:off x="8581604" y="4300177"/>
              <a:ext cx="138548" cy="207749"/>
            </a:xfrm>
            <a:prstGeom prst="rect">
              <a:avLst/>
            </a:prstGeom>
            <a:noFill/>
          </p:spPr>
          <p:txBody>
            <a:bodyPr wrap="none" rtlCol="0">
              <a:spAutoFit/>
            </a:bodyPr>
            <a:lstStyle/>
            <a:p>
              <a:pPr algn="r" defTabSz="1219170" latinLnBrk="1">
                <a:defRPr/>
              </a:pPr>
              <a:endParaRPr lang="en-GB" sz="1200" dirty="0">
                <a:solidFill>
                  <a:srgbClr val="2765B0"/>
                </a:solidFill>
                <a:latin typeface="Calibri" panose="020F0502020204030204" pitchFamily="34" charset="0"/>
                <a:ea typeface="Arial Unicode MS"/>
                <a:cs typeface="Calibri" panose="020F0502020204030204" pitchFamily="34" charset="0"/>
              </a:endParaRPr>
            </a:p>
          </p:txBody>
        </p:sp>
        <p:sp>
          <p:nvSpPr>
            <p:cNvPr id="22" name="TextBox 21">
              <a:extLst>
                <a:ext uri="{FF2B5EF4-FFF2-40B4-BE49-F238E27FC236}">
                  <a16:creationId xmlns:a16="http://schemas.microsoft.com/office/drawing/2014/main" id="{195BFA1D-478D-9646-B638-FBDC6E996D0D}"/>
                </a:ext>
              </a:extLst>
            </p:cNvPr>
            <p:cNvSpPr txBox="1"/>
            <p:nvPr/>
          </p:nvSpPr>
          <p:spPr>
            <a:xfrm>
              <a:off x="5178136" y="2449705"/>
              <a:ext cx="459260" cy="193803"/>
            </a:xfrm>
            <a:prstGeom prst="rect">
              <a:avLst/>
            </a:prstGeom>
            <a:noFill/>
          </p:spPr>
          <p:txBody>
            <a:bodyPr wrap="none" lIns="0" tIns="0" rIns="0" bIns="0" rtlCol="0">
              <a:spAutoFit/>
            </a:bodyPr>
            <a:lstStyle/>
            <a:p>
              <a:pPr algn="ctr" defTabSz="1219170" latinLnBrk="1">
                <a:lnSpc>
                  <a:spcPct val="90000"/>
                </a:lnSpc>
                <a:defRPr/>
              </a:pPr>
              <a:r>
                <a:rPr lang="en-GB" sz="933" dirty="0">
                  <a:solidFill>
                    <a:srgbClr val="000000"/>
                  </a:solidFill>
                  <a:latin typeface="Calibri" panose="020F0502020204030204" pitchFamily="34" charset="0"/>
                  <a:ea typeface="Arial Unicode MS"/>
                  <a:cs typeface="Calibri" panose="020F0502020204030204" pitchFamily="34" charset="0"/>
                </a:rPr>
                <a:t>23 withdrew</a:t>
              </a:r>
              <a:br>
                <a:rPr lang="en-GB" sz="933" dirty="0">
                  <a:solidFill>
                    <a:srgbClr val="000000"/>
                  </a:solidFill>
                  <a:latin typeface="Calibri" panose="020F0502020204030204" pitchFamily="34" charset="0"/>
                  <a:ea typeface="Arial Unicode MS"/>
                  <a:cs typeface="Calibri" panose="020F0502020204030204" pitchFamily="34" charset="0"/>
                </a:rPr>
              </a:br>
              <a:r>
                <a:rPr lang="en-GB" sz="933" dirty="0">
                  <a:solidFill>
                    <a:srgbClr val="000000"/>
                  </a:solidFill>
                  <a:latin typeface="Calibri" panose="020F0502020204030204" pitchFamily="34" charset="0"/>
                  <a:ea typeface="Arial Unicode MS"/>
                  <a:cs typeface="Calibri" panose="020F0502020204030204" pitchFamily="34" charset="0"/>
                </a:rPr>
                <a:t>consent</a:t>
              </a:r>
            </a:p>
          </p:txBody>
        </p:sp>
        <p:sp>
          <p:nvSpPr>
            <p:cNvPr id="26" name="TextBox 25">
              <a:extLst>
                <a:ext uri="{FF2B5EF4-FFF2-40B4-BE49-F238E27FC236}">
                  <a16:creationId xmlns:a16="http://schemas.microsoft.com/office/drawing/2014/main" id="{EF82E5C1-905B-D547-A5EC-102BEC0EEF7F}"/>
                </a:ext>
              </a:extLst>
            </p:cNvPr>
            <p:cNvSpPr txBox="1"/>
            <p:nvPr/>
          </p:nvSpPr>
          <p:spPr>
            <a:xfrm>
              <a:off x="5474068" y="2027019"/>
              <a:ext cx="729767" cy="96902"/>
            </a:xfrm>
            <a:prstGeom prst="rect">
              <a:avLst/>
            </a:prstGeom>
            <a:noFill/>
          </p:spPr>
          <p:txBody>
            <a:bodyPr wrap="none" lIns="0" tIns="0" rIns="0" bIns="0" rtlCol="0">
              <a:spAutoFit/>
            </a:bodyPr>
            <a:lstStyle/>
            <a:p>
              <a:pPr algn="ctr" defTabSz="1219170" latinLnBrk="1">
                <a:lnSpc>
                  <a:spcPct val="90000"/>
                </a:lnSpc>
                <a:defRPr/>
              </a:pPr>
              <a:r>
                <a:rPr lang="en-GB" sz="933" b="1" dirty="0">
                  <a:solidFill>
                    <a:srgbClr val="000000"/>
                  </a:solidFill>
                  <a:latin typeface="Calibri" panose="020F0502020204030204" pitchFamily="34" charset="0"/>
                  <a:ea typeface="Arial Unicode MS"/>
                  <a:cs typeface="Calibri" panose="020F0502020204030204" pitchFamily="34" charset="0"/>
                </a:rPr>
                <a:t>Stratified by Center</a:t>
              </a:r>
            </a:p>
          </p:txBody>
        </p:sp>
        <p:sp>
          <p:nvSpPr>
            <p:cNvPr id="27" name="TextBox 26">
              <a:extLst>
                <a:ext uri="{FF2B5EF4-FFF2-40B4-BE49-F238E27FC236}">
                  <a16:creationId xmlns:a16="http://schemas.microsoft.com/office/drawing/2014/main" id="{9DB97535-D2BA-1040-BAA3-10ED240ECD1F}"/>
                </a:ext>
              </a:extLst>
            </p:cNvPr>
            <p:cNvSpPr txBox="1"/>
            <p:nvPr/>
          </p:nvSpPr>
          <p:spPr>
            <a:xfrm>
              <a:off x="8418589" y="2449705"/>
              <a:ext cx="459260" cy="193803"/>
            </a:xfrm>
            <a:prstGeom prst="rect">
              <a:avLst/>
            </a:prstGeom>
            <a:noFill/>
          </p:spPr>
          <p:txBody>
            <a:bodyPr wrap="none" lIns="0" tIns="0" rIns="0" bIns="0" rtlCol="0">
              <a:spAutoFit/>
            </a:bodyPr>
            <a:lstStyle/>
            <a:p>
              <a:pPr algn="ctr" defTabSz="1219170" latinLnBrk="1">
                <a:lnSpc>
                  <a:spcPct val="90000"/>
                </a:lnSpc>
                <a:defRPr/>
              </a:pPr>
              <a:r>
                <a:rPr lang="en-GB" sz="933" dirty="0">
                  <a:solidFill>
                    <a:srgbClr val="000000"/>
                  </a:solidFill>
                  <a:latin typeface="Calibri" panose="020F0502020204030204" pitchFamily="34" charset="0"/>
                  <a:ea typeface="Arial Unicode MS"/>
                  <a:cs typeface="Calibri" panose="020F0502020204030204" pitchFamily="34" charset="0"/>
                </a:rPr>
                <a:t>13 withdrew</a:t>
              </a:r>
              <a:br>
                <a:rPr lang="en-GB" sz="933" dirty="0">
                  <a:solidFill>
                    <a:srgbClr val="000000"/>
                  </a:solidFill>
                  <a:latin typeface="Calibri" panose="020F0502020204030204" pitchFamily="34" charset="0"/>
                  <a:ea typeface="Arial Unicode MS"/>
                  <a:cs typeface="Calibri" panose="020F0502020204030204" pitchFamily="34" charset="0"/>
                </a:rPr>
              </a:br>
              <a:r>
                <a:rPr lang="en-GB" sz="933" dirty="0">
                  <a:solidFill>
                    <a:srgbClr val="000000"/>
                  </a:solidFill>
                  <a:latin typeface="Calibri" panose="020F0502020204030204" pitchFamily="34" charset="0"/>
                  <a:ea typeface="Arial Unicode MS"/>
                  <a:cs typeface="Calibri" panose="020F0502020204030204" pitchFamily="34" charset="0"/>
                </a:rPr>
                <a:t>consent</a:t>
              </a:r>
            </a:p>
          </p:txBody>
        </p:sp>
        <p:sp>
          <p:nvSpPr>
            <p:cNvPr id="28" name="Rounded Rectangle 27">
              <a:extLst>
                <a:ext uri="{FF2B5EF4-FFF2-40B4-BE49-F238E27FC236}">
                  <a16:creationId xmlns:a16="http://schemas.microsoft.com/office/drawing/2014/main" id="{9530194E-3258-0A4B-A351-FB38D7EBA5B5}"/>
                </a:ext>
              </a:extLst>
            </p:cNvPr>
            <p:cNvSpPr/>
            <p:nvPr/>
          </p:nvSpPr>
          <p:spPr>
            <a:xfrm>
              <a:off x="7308726" y="2228209"/>
              <a:ext cx="895350" cy="264170"/>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0000"/>
                </a:lnSpc>
                <a:defRPr/>
              </a:pPr>
              <a:r>
                <a:rPr lang="en-GB" sz="933" dirty="0">
                  <a:solidFill>
                    <a:srgbClr val="000000"/>
                  </a:solidFill>
                  <a:latin typeface="Calibri" panose="020F0502020204030204" pitchFamily="34" charset="0"/>
                  <a:ea typeface="Arial Unicode MS"/>
                  <a:cs typeface="Calibri" panose="020F0502020204030204" pitchFamily="34" charset="0"/>
                </a:rPr>
                <a:t>12-month DAPT arm</a:t>
              </a:r>
              <a:br>
                <a:rPr lang="en-GB" sz="933" dirty="0">
                  <a:solidFill>
                    <a:srgbClr val="000000"/>
                  </a:solidFill>
                  <a:latin typeface="Calibri" panose="020F0502020204030204" pitchFamily="34" charset="0"/>
                  <a:ea typeface="Arial Unicode MS"/>
                  <a:cs typeface="Calibri" panose="020F0502020204030204" pitchFamily="34" charset="0"/>
                </a:rPr>
              </a:br>
              <a:r>
                <a:rPr lang="en-GB" sz="933" dirty="0">
                  <a:solidFill>
                    <a:srgbClr val="000000"/>
                  </a:solidFill>
                  <a:latin typeface="Calibri" panose="020F0502020204030204" pitchFamily="34" charset="0"/>
                  <a:ea typeface="Arial Unicode MS"/>
                  <a:cs typeface="Calibri" panose="020F0502020204030204" pitchFamily="34" charset="0"/>
                </a:rPr>
                <a:t>N=1,522</a:t>
              </a:r>
            </a:p>
          </p:txBody>
        </p:sp>
        <p:cxnSp>
          <p:nvCxnSpPr>
            <p:cNvPr id="31" name="Straight Connector 30">
              <a:extLst>
                <a:ext uri="{FF2B5EF4-FFF2-40B4-BE49-F238E27FC236}">
                  <a16:creationId xmlns:a16="http://schemas.microsoft.com/office/drawing/2014/main" id="{B4A1C44F-D8A7-ED4B-B91A-21A0B4F46D07}"/>
                </a:ext>
              </a:extLst>
            </p:cNvPr>
            <p:cNvCxnSpPr>
              <a:cxnSpLocks/>
            </p:cNvCxnSpPr>
            <p:nvPr/>
          </p:nvCxnSpPr>
          <p:spPr>
            <a:xfrm>
              <a:off x="6273497" y="2112108"/>
              <a:ext cx="0" cy="108000"/>
            </a:xfrm>
            <a:prstGeom prst="line">
              <a:avLst/>
            </a:prstGeom>
            <a:ln w="12700">
              <a:solidFill>
                <a:srgbClr val="59595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DDE23A8-5898-3C4A-99BF-6F7E454B41C0}"/>
                </a:ext>
              </a:extLst>
            </p:cNvPr>
            <p:cNvCxnSpPr>
              <a:cxnSpLocks/>
            </p:cNvCxnSpPr>
            <p:nvPr/>
          </p:nvCxnSpPr>
          <p:spPr>
            <a:xfrm>
              <a:off x="7752869" y="2112108"/>
              <a:ext cx="0" cy="108000"/>
            </a:xfrm>
            <a:prstGeom prst="line">
              <a:avLst/>
            </a:prstGeom>
            <a:ln w="12700">
              <a:solidFill>
                <a:srgbClr val="59595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E51E209-6068-474C-8E26-AFBD9562CA5F}"/>
                </a:ext>
              </a:extLst>
            </p:cNvPr>
            <p:cNvCxnSpPr>
              <a:cxnSpLocks/>
            </p:cNvCxnSpPr>
            <p:nvPr/>
          </p:nvCxnSpPr>
          <p:spPr>
            <a:xfrm>
              <a:off x="6268933" y="2118555"/>
              <a:ext cx="1487592" cy="0"/>
            </a:xfrm>
            <a:prstGeom prst="line">
              <a:avLst/>
            </a:prstGeom>
            <a:ln w="12700">
              <a:solidFill>
                <a:srgbClr val="595959"/>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B331BE2-C81B-0C4A-923C-7289702D6887}"/>
                </a:ext>
              </a:extLst>
            </p:cNvPr>
            <p:cNvCxnSpPr>
              <a:cxnSpLocks/>
            </p:cNvCxnSpPr>
            <p:nvPr/>
          </p:nvCxnSpPr>
          <p:spPr>
            <a:xfrm rot="10800000">
              <a:off x="7013272" y="1977466"/>
              <a:ext cx="0" cy="142478"/>
            </a:xfrm>
            <a:prstGeom prst="line">
              <a:avLst/>
            </a:prstGeom>
            <a:ln w="12700">
              <a:solidFill>
                <a:srgbClr val="595959"/>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38" name="Rounded Rectangle 37">
              <a:extLst>
                <a:ext uri="{FF2B5EF4-FFF2-40B4-BE49-F238E27FC236}">
                  <a16:creationId xmlns:a16="http://schemas.microsoft.com/office/drawing/2014/main" id="{9C0F63E1-3DB4-C841-BBEF-D6AF5C096380}"/>
                </a:ext>
              </a:extLst>
            </p:cNvPr>
            <p:cNvSpPr/>
            <p:nvPr/>
          </p:nvSpPr>
          <p:spPr>
            <a:xfrm>
              <a:off x="6429251" y="1786884"/>
              <a:ext cx="1163166" cy="264170"/>
            </a:xfrm>
            <a:prstGeom prst="roundRect">
              <a:avLst/>
            </a:prstGeom>
            <a:solidFill>
              <a:srgbClr val="595959"/>
            </a:solidFill>
            <a:ln w="1905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0000"/>
                </a:lnSpc>
                <a:defRPr/>
              </a:pPr>
              <a:r>
                <a:rPr lang="en-GB" sz="933" b="1" dirty="0">
                  <a:solidFill>
                    <a:prstClr val="white"/>
                  </a:solidFill>
                  <a:latin typeface="Calibri" panose="020F0502020204030204" pitchFamily="34" charset="0"/>
                  <a:ea typeface="Arial Unicode MS"/>
                  <a:cs typeface="Calibri" panose="020F0502020204030204" pitchFamily="34" charset="0"/>
                </a:rPr>
                <a:t>Enrolled and randomised</a:t>
              </a:r>
              <a:br>
                <a:rPr lang="en-GB" sz="933" b="1" dirty="0">
                  <a:solidFill>
                    <a:prstClr val="white"/>
                  </a:solidFill>
                  <a:latin typeface="Calibri" panose="020F0502020204030204" pitchFamily="34" charset="0"/>
                  <a:ea typeface="Arial Unicode MS"/>
                  <a:cs typeface="Calibri" panose="020F0502020204030204" pitchFamily="34" charset="0"/>
                </a:rPr>
              </a:br>
              <a:r>
                <a:rPr lang="en-GB" sz="933" b="1" dirty="0">
                  <a:solidFill>
                    <a:prstClr val="white"/>
                  </a:solidFill>
                  <a:latin typeface="Calibri" panose="020F0502020204030204" pitchFamily="34" charset="0"/>
                  <a:ea typeface="Arial Unicode MS"/>
                  <a:cs typeface="Calibri" panose="020F0502020204030204" pitchFamily="34" charset="0"/>
                </a:rPr>
                <a:t>N=3,045</a:t>
              </a:r>
            </a:p>
          </p:txBody>
        </p:sp>
        <p:sp>
          <p:nvSpPr>
            <p:cNvPr id="39" name="Rounded Rectangle 38">
              <a:extLst>
                <a:ext uri="{FF2B5EF4-FFF2-40B4-BE49-F238E27FC236}">
                  <a16:creationId xmlns:a16="http://schemas.microsoft.com/office/drawing/2014/main" id="{D0C5C0B1-C389-4E4C-806E-426CDCAD292D}"/>
                </a:ext>
              </a:extLst>
            </p:cNvPr>
            <p:cNvSpPr/>
            <p:nvPr/>
          </p:nvSpPr>
          <p:spPr>
            <a:xfrm>
              <a:off x="5076056" y="3143468"/>
              <a:ext cx="933450" cy="364386"/>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0000"/>
                </a:lnSpc>
                <a:defRPr/>
              </a:pPr>
              <a:r>
                <a:rPr lang="en-GB" sz="933" spc="-53" dirty="0">
                  <a:solidFill>
                    <a:srgbClr val="000000"/>
                  </a:solidFill>
                  <a:latin typeface="Calibri" panose="020F0502020204030204" pitchFamily="34" charset="0"/>
                  <a:ea typeface="Arial Unicode MS"/>
                  <a:cs typeface="Calibri" panose="020F0502020204030204" pitchFamily="34" charset="0"/>
                </a:rPr>
                <a:t>Non-HBR patients</a:t>
              </a:r>
              <a:br>
                <a:rPr lang="en-GB" sz="933" spc="-53" dirty="0">
                  <a:solidFill>
                    <a:srgbClr val="000000"/>
                  </a:solidFill>
                  <a:latin typeface="Calibri" panose="020F0502020204030204" pitchFamily="34" charset="0"/>
                  <a:ea typeface="Arial Unicode MS"/>
                  <a:cs typeface="Calibri" panose="020F0502020204030204" pitchFamily="34" charset="0"/>
                </a:rPr>
              </a:br>
              <a:r>
                <a:rPr lang="en-GB" sz="933" spc="-53" dirty="0">
                  <a:solidFill>
                    <a:srgbClr val="000000"/>
                  </a:solidFill>
                  <a:latin typeface="Calibri" panose="020F0502020204030204" pitchFamily="34" charset="0"/>
                  <a:ea typeface="Arial Unicode MS"/>
                  <a:cs typeface="Calibri" panose="020F0502020204030204" pitchFamily="34" charset="0"/>
                </a:rPr>
                <a:t>in 1-month DAPT group</a:t>
              </a:r>
              <a:br>
                <a:rPr lang="en-GB" sz="933" spc="-53" dirty="0">
                  <a:solidFill>
                    <a:srgbClr val="000000"/>
                  </a:solidFill>
                  <a:latin typeface="Calibri" panose="020F0502020204030204" pitchFamily="34" charset="0"/>
                  <a:ea typeface="Arial Unicode MS"/>
                  <a:cs typeface="Calibri" panose="020F0502020204030204" pitchFamily="34" charset="0"/>
                </a:rPr>
              </a:br>
              <a:r>
                <a:rPr lang="en-GB" sz="933" spc="-53" dirty="0">
                  <a:solidFill>
                    <a:srgbClr val="000000"/>
                  </a:solidFill>
                  <a:latin typeface="Calibri" panose="020F0502020204030204" pitchFamily="34" charset="0"/>
                  <a:ea typeface="Arial Unicode MS"/>
                  <a:cs typeface="Calibri" panose="020F0502020204030204" pitchFamily="34" charset="0"/>
                </a:rPr>
                <a:t>N=1,004 (66.9%)</a:t>
              </a:r>
            </a:p>
          </p:txBody>
        </p:sp>
        <p:sp>
          <p:nvSpPr>
            <p:cNvPr id="40" name="Rounded Rectangle 39">
              <a:extLst>
                <a:ext uri="{FF2B5EF4-FFF2-40B4-BE49-F238E27FC236}">
                  <a16:creationId xmlns:a16="http://schemas.microsoft.com/office/drawing/2014/main" id="{157D1579-A696-A343-A9DC-97869F5DBC4C}"/>
                </a:ext>
              </a:extLst>
            </p:cNvPr>
            <p:cNvSpPr/>
            <p:nvPr/>
          </p:nvSpPr>
          <p:spPr>
            <a:xfrm>
              <a:off x="7063606" y="3143468"/>
              <a:ext cx="933450" cy="364386"/>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0000"/>
                </a:lnSpc>
                <a:defRPr/>
              </a:pPr>
              <a:r>
                <a:rPr lang="en-GB" sz="933" spc="-53" dirty="0">
                  <a:solidFill>
                    <a:srgbClr val="000000"/>
                  </a:solidFill>
                  <a:latin typeface="Calibri" panose="020F0502020204030204" pitchFamily="34" charset="0"/>
                  <a:ea typeface="Arial Unicode MS"/>
                  <a:cs typeface="Calibri" panose="020F0502020204030204" pitchFamily="34" charset="0"/>
                </a:rPr>
                <a:t>Non-HBR patients</a:t>
              </a:r>
              <a:br>
                <a:rPr lang="en-GB" sz="933" spc="-53" dirty="0">
                  <a:solidFill>
                    <a:srgbClr val="000000"/>
                  </a:solidFill>
                  <a:latin typeface="Calibri" panose="020F0502020204030204" pitchFamily="34" charset="0"/>
                  <a:ea typeface="Arial Unicode MS"/>
                  <a:cs typeface="Calibri" panose="020F0502020204030204" pitchFamily="34" charset="0"/>
                </a:rPr>
              </a:br>
              <a:r>
                <a:rPr lang="en-GB" sz="933" spc="-53" dirty="0">
                  <a:solidFill>
                    <a:srgbClr val="000000"/>
                  </a:solidFill>
                  <a:latin typeface="Calibri" panose="020F0502020204030204" pitchFamily="34" charset="0"/>
                  <a:ea typeface="Arial Unicode MS"/>
                  <a:cs typeface="Calibri" panose="020F0502020204030204" pitchFamily="34" charset="0"/>
                </a:rPr>
                <a:t>in 12-month DAPT group</a:t>
              </a:r>
              <a:br>
                <a:rPr lang="en-GB" sz="933" spc="-53" dirty="0">
                  <a:solidFill>
                    <a:srgbClr val="000000"/>
                  </a:solidFill>
                  <a:latin typeface="Calibri" panose="020F0502020204030204" pitchFamily="34" charset="0"/>
                  <a:ea typeface="Arial Unicode MS"/>
                  <a:cs typeface="Calibri" panose="020F0502020204030204" pitchFamily="34" charset="0"/>
                </a:rPr>
              </a:br>
              <a:r>
                <a:rPr lang="en-GB" sz="933" spc="-53" dirty="0">
                  <a:solidFill>
                    <a:srgbClr val="000000"/>
                  </a:solidFill>
                  <a:latin typeface="Calibri" panose="020F0502020204030204" pitchFamily="34" charset="0"/>
                  <a:ea typeface="Arial Unicode MS"/>
                  <a:cs typeface="Calibri" panose="020F0502020204030204" pitchFamily="34" charset="0"/>
                </a:rPr>
                <a:t>N=951 (63.0%)</a:t>
              </a:r>
            </a:p>
          </p:txBody>
        </p:sp>
        <p:sp>
          <p:nvSpPr>
            <p:cNvPr id="41" name="Rounded Rectangle 40">
              <a:extLst>
                <a:ext uri="{FF2B5EF4-FFF2-40B4-BE49-F238E27FC236}">
                  <a16:creationId xmlns:a16="http://schemas.microsoft.com/office/drawing/2014/main" id="{F9DCF0EA-A702-7449-8A0E-ACE3CED91980}"/>
                </a:ext>
              </a:extLst>
            </p:cNvPr>
            <p:cNvSpPr/>
            <p:nvPr/>
          </p:nvSpPr>
          <p:spPr>
            <a:xfrm>
              <a:off x="6073006" y="3133706"/>
              <a:ext cx="933450" cy="364386"/>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0000"/>
                </a:lnSpc>
                <a:defRPr/>
              </a:pPr>
              <a:r>
                <a:rPr lang="en-GB" sz="933" spc="-53" dirty="0">
                  <a:solidFill>
                    <a:prstClr val="white"/>
                  </a:solidFill>
                  <a:latin typeface="Calibri" panose="020F0502020204030204" pitchFamily="34" charset="0"/>
                  <a:ea typeface="Arial Unicode MS"/>
                  <a:cs typeface="Calibri" panose="020F0502020204030204" pitchFamily="34" charset="0"/>
                </a:rPr>
                <a:t>HBR patients</a:t>
              </a:r>
              <a:br>
                <a:rPr lang="en-GB" sz="933" spc="-53" dirty="0">
                  <a:solidFill>
                    <a:prstClr val="white"/>
                  </a:solidFill>
                  <a:latin typeface="Calibri" panose="020F0502020204030204" pitchFamily="34" charset="0"/>
                  <a:ea typeface="Arial Unicode MS"/>
                  <a:cs typeface="Calibri" panose="020F0502020204030204" pitchFamily="34" charset="0"/>
                </a:rPr>
              </a:br>
              <a:r>
                <a:rPr lang="en-GB" sz="933" spc="-53" dirty="0">
                  <a:solidFill>
                    <a:prstClr val="white"/>
                  </a:solidFill>
                  <a:latin typeface="Calibri" panose="020F0502020204030204" pitchFamily="34" charset="0"/>
                  <a:ea typeface="Arial Unicode MS"/>
                  <a:cs typeface="Calibri" panose="020F0502020204030204" pitchFamily="34" charset="0"/>
                </a:rPr>
                <a:t>in 1-month DAPT group</a:t>
              </a:r>
              <a:br>
                <a:rPr lang="en-GB" sz="933" spc="-53" dirty="0">
                  <a:solidFill>
                    <a:prstClr val="white"/>
                  </a:solidFill>
                  <a:latin typeface="Calibri" panose="020F0502020204030204" pitchFamily="34" charset="0"/>
                  <a:ea typeface="Arial Unicode MS"/>
                  <a:cs typeface="Calibri" panose="020F0502020204030204" pitchFamily="34" charset="0"/>
                </a:rPr>
              </a:br>
              <a:r>
                <a:rPr lang="en-GB" sz="933" spc="-53" dirty="0">
                  <a:solidFill>
                    <a:prstClr val="white"/>
                  </a:solidFill>
                  <a:latin typeface="Calibri" panose="020F0502020204030204" pitchFamily="34" charset="0"/>
                  <a:ea typeface="Arial Unicode MS"/>
                  <a:cs typeface="Calibri" panose="020F0502020204030204" pitchFamily="34" charset="0"/>
                </a:rPr>
                <a:t>N=496 (33.1%)</a:t>
              </a:r>
            </a:p>
          </p:txBody>
        </p:sp>
        <p:cxnSp>
          <p:nvCxnSpPr>
            <p:cNvPr id="42" name="Straight Connector 41">
              <a:extLst>
                <a:ext uri="{FF2B5EF4-FFF2-40B4-BE49-F238E27FC236}">
                  <a16:creationId xmlns:a16="http://schemas.microsoft.com/office/drawing/2014/main" id="{7E89B565-54F4-064B-A8B8-85FC8E502BC9}"/>
                </a:ext>
              </a:extLst>
            </p:cNvPr>
            <p:cNvCxnSpPr>
              <a:cxnSpLocks/>
            </p:cNvCxnSpPr>
            <p:nvPr/>
          </p:nvCxnSpPr>
          <p:spPr>
            <a:xfrm>
              <a:off x="5542781" y="3023333"/>
              <a:ext cx="0" cy="108000"/>
            </a:xfrm>
            <a:prstGeom prst="line">
              <a:avLst/>
            </a:prstGeom>
            <a:ln w="12700">
              <a:solidFill>
                <a:srgbClr val="59595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DFF3292-517F-DC47-BD1F-B6343B2A8DFF}"/>
                </a:ext>
              </a:extLst>
            </p:cNvPr>
            <p:cNvCxnSpPr>
              <a:cxnSpLocks/>
            </p:cNvCxnSpPr>
            <p:nvPr/>
          </p:nvCxnSpPr>
          <p:spPr>
            <a:xfrm>
              <a:off x="6539731" y="3023333"/>
              <a:ext cx="0" cy="108000"/>
            </a:xfrm>
            <a:prstGeom prst="line">
              <a:avLst/>
            </a:prstGeom>
            <a:ln w="12700">
              <a:solidFill>
                <a:srgbClr val="59595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05E1CF8-74CE-4846-9651-CEA0A914F477}"/>
                </a:ext>
              </a:extLst>
            </p:cNvPr>
            <p:cNvCxnSpPr>
              <a:cxnSpLocks/>
            </p:cNvCxnSpPr>
            <p:nvPr/>
          </p:nvCxnSpPr>
          <p:spPr>
            <a:xfrm>
              <a:off x="5535508" y="3026605"/>
              <a:ext cx="1008043" cy="0"/>
            </a:xfrm>
            <a:prstGeom prst="line">
              <a:avLst/>
            </a:prstGeom>
            <a:ln w="12700">
              <a:solidFill>
                <a:srgbClr val="595959"/>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26E42E1-F290-6B48-A4B7-7DA8316FDDEB}"/>
                </a:ext>
              </a:extLst>
            </p:cNvPr>
            <p:cNvCxnSpPr>
              <a:cxnSpLocks/>
            </p:cNvCxnSpPr>
            <p:nvPr/>
          </p:nvCxnSpPr>
          <p:spPr>
            <a:xfrm rot="10800000">
              <a:off x="6267147" y="2882341"/>
              <a:ext cx="0" cy="142478"/>
            </a:xfrm>
            <a:prstGeom prst="line">
              <a:avLst/>
            </a:prstGeom>
            <a:ln w="12700">
              <a:solidFill>
                <a:srgbClr val="595959"/>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46" name="Rounded Rectangle 45">
              <a:extLst>
                <a:ext uri="{FF2B5EF4-FFF2-40B4-BE49-F238E27FC236}">
                  <a16:creationId xmlns:a16="http://schemas.microsoft.com/office/drawing/2014/main" id="{CFB5C0A5-DF3D-9642-8941-896B446BDA03}"/>
                </a:ext>
              </a:extLst>
            </p:cNvPr>
            <p:cNvSpPr/>
            <p:nvPr/>
          </p:nvSpPr>
          <p:spPr>
            <a:xfrm>
              <a:off x="8038331" y="3133706"/>
              <a:ext cx="933450" cy="364386"/>
            </a:xfrm>
            <a:prstGeom prst="round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0000"/>
                </a:lnSpc>
                <a:defRPr/>
              </a:pPr>
              <a:r>
                <a:rPr lang="en-GB" sz="933" spc="-53" dirty="0">
                  <a:solidFill>
                    <a:prstClr val="white"/>
                  </a:solidFill>
                  <a:latin typeface="Calibri" panose="020F0502020204030204" pitchFamily="34" charset="0"/>
                  <a:ea typeface="Arial Unicode MS"/>
                  <a:cs typeface="Calibri" panose="020F0502020204030204" pitchFamily="34" charset="0"/>
                </a:rPr>
                <a:t>HBR patients</a:t>
              </a:r>
              <a:br>
                <a:rPr lang="en-GB" sz="933" spc="-53" dirty="0">
                  <a:solidFill>
                    <a:prstClr val="white"/>
                  </a:solidFill>
                  <a:latin typeface="Calibri" panose="020F0502020204030204" pitchFamily="34" charset="0"/>
                  <a:ea typeface="Arial Unicode MS"/>
                  <a:cs typeface="Calibri" panose="020F0502020204030204" pitchFamily="34" charset="0"/>
                </a:rPr>
              </a:br>
              <a:r>
                <a:rPr lang="en-GB" sz="933" spc="-53" dirty="0">
                  <a:solidFill>
                    <a:prstClr val="white"/>
                  </a:solidFill>
                  <a:latin typeface="Calibri" panose="020F0502020204030204" pitchFamily="34" charset="0"/>
                  <a:ea typeface="Arial Unicode MS"/>
                  <a:cs typeface="Calibri" panose="020F0502020204030204" pitchFamily="34" charset="0"/>
                </a:rPr>
                <a:t>in 12-month DAPT group</a:t>
              </a:r>
              <a:br>
                <a:rPr lang="en-GB" sz="933" spc="-53" dirty="0">
                  <a:solidFill>
                    <a:prstClr val="white"/>
                  </a:solidFill>
                  <a:latin typeface="Calibri" panose="020F0502020204030204" pitchFamily="34" charset="0"/>
                  <a:ea typeface="Arial Unicode MS"/>
                  <a:cs typeface="Calibri" panose="020F0502020204030204" pitchFamily="34" charset="0"/>
                </a:rPr>
              </a:br>
              <a:r>
                <a:rPr lang="en-GB" sz="933" spc="-53" dirty="0">
                  <a:solidFill>
                    <a:prstClr val="white"/>
                  </a:solidFill>
                  <a:latin typeface="Calibri" panose="020F0502020204030204" pitchFamily="34" charset="0"/>
                  <a:ea typeface="Arial Unicode MS"/>
                  <a:cs typeface="Calibri" panose="020F0502020204030204" pitchFamily="34" charset="0"/>
                </a:rPr>
                <a:t>N=558 (37.0%)</a:t>
              </a:r>
            </a:p>
          </p:txBody>
        </p:sp>
        <p:cxnSp>
          <p:nvCxnSpPr>
            <p:cNvPr id="47" name="Straight Connector 46">
              <a:extLst>
                <a:ext uri="{FF2B5EF4-FFF2-40B4-BE49-F238E27FC236}">
                  <a16:creationId xmlns:a16="http://schemas.microsoft.com/office/drawing/2014/main" id="{44EDFC41-6217-A349-A42A-F54AA44BBCA0}"/>
                </a:ext>
              </a:extLst>
            </p:cNvPr>
            <p:cNvCxnSpPr>
              <a:cxnSpLocks/>
            </p:cNvCxnSpPr>
            <p:nvPr/>
          </p:nvCxnSpPr>
          <p:spPr>
            <a:xfrm>
              <a:off x="7514456" y="3023333"/>
              <a:ext cx="0" cy="108000"/>
            </a:xfrm>
            <a:prstGeom prst="line">
              <a:avLst/>
            </a:prstGeom>
            <a:ln w="12700">
              <a:solidFill>
                <a:srgbClr val="59595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24" name="Rounded Rectangle 23">
              <a:extLst>
                <a:ext uri="{FF2B5EF4-FFF2-40B4-BE49-F238E27FC236}">
                  <a16:creationId xmlns:a16="http://schemas.microsoft.com/office/drawing/2014/main" id="{E2AF8AE1-BA0C-C94C-86B3-F94027C4FFC9}"/>
                </a:ext>
              </a:extLst>
            </p:cNvPr>
            <p:cNvSpPr/>
            <p:nvPr/>
          </p:nvSpPr>
          <p:spPr>
            <a:xfrm>
              <a:off x="5826001" y="2620123"/>
              <a:ext cx="895350" cy="26417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0000"/>
                </a:lnSpc>
                <a:defRPr/>
              </a:pPr>
              <a:r>
                <a:rPr lang="en-GB" sz="933" dirty="0">
                  <a:solidFill>
                    <a:prstClr val="white"/>
                  </a:solidFill>
                  <a:latin typeface="Calibri" panose="020F0502020204030204" pitchFamily="34" charset="0"/>
                  <a:ea typeface="Arial Unicode MS"/>
                  <a:cs typeface="Calibri" panose="020F0502020204030204" pitchFamily="34" charset="0"/>
                </a:rPr>
                <a:t>ITT population</a:t>
              </a:r>
              <a:br>
                <a:rPr lang="en-GB" sz="933" dirty="0">
                  <a:solidFill>
                    <a:prstClr val="white"/>
                  </a:solidFill>
                  <a:latin typeface="Calibri" panose="020F0502020204030204" pitchFamily="34" charset="0"/>
                  <a:ea typeface="Arial Unicode MS"/>
                  <a:cs typeface="Calibri" panose="020F0502020204030204" pitchFamily="34" charset="0"/>
                </a:rPr>
              </a:br>
              <a:r>
                <a:rPr lang="en-GB" sz="933" dirty="0">
                  <a:solidFill>
                    <a:prstClr val="white"/>
                  </a:solidFill>
                  <a:latin typeface="Calibri" panose="020F0502020204030204" pitchFamily="34" charset="0"/>
                  <a:ea typeface="Arial Unicode MS"/>
                  <a:cs typeface="Calibri" panose="020F0502020204030204" pitchFamily="34" charset="0"/>
                </a:rPr>
                <a:t>N=1,500</a:t>
              </a:r>
            </a:p>
          </p:txBody>
        </p:sp>
        <p:cxnSp>
          <p:nvCxnSpPr>
            <p:cNvPr id="50" name="Straight Connector 49">
              <a:extLst>
                <a:ext uri="{FF2B5EF4-FFF2-40B4-BE49-F238E27FC236}">
                  <a16:creationId xmlns:a16="http://schemas.microsoft.com/office/drawing/2014/main" id="{8B2BFC5E-E2AB-A841-B008-0A4BCE53B0A0}"/>
                </a:ext>
              </a:extLst>
            </p:cNvPr>
            <p:cNvCxnSpPr>
              <a:cxnSpLocks/>
              <a:stCxn id="11" idx="2"/>
            </p:cNvCxnSpPr>
            <p:nvPr/>
          </p:nvCxnSpPr>
          <p:spPr>
            <a:xfrm flipH="1">
              <a:off x="6273498" y="2492379"/>
              <a:ext cx="178" cy="127779"/>
            </a:xfrm>
            <a:prstGeom prst="line">
              <a:avLst/>
            </a:prstGeom>
            <a:ln w="12700">
              <a:solidFill>
                <a:srgbClr val="59595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A240CD76-97D7-C44C-AB20-AABAA11366EA}"/>
                </a:ext>
              </a:extLst>
            </p:cNvPr>
            <p:cNvSpPr/>
            <p:nvPr/>
          </p:nvSpPr>
          <p:spPr>
            <a:xfrm>
              <a:off x="5826001" y="2228209"/>
              <a:ext cx="895350" cy="26417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0000"/>
                </a:lnSpc>
                <a:defRPr/>
              </a:pPr>
              <a:r>
                <a:rPr lang="en-GB" sz="933" dirty="0">
                  <a:solidFill>
                    <a:srgbClr val="000000"/>
                  </a:solidFill>
                  <a:latin typeface="Calibri" panose="020F0502020204030204" pitchFamily="34" charset="0"/>
                  <a:ea typeface="Arial Unicode MS"/>
                  <a:cs typeface="Calibri" panose="020F0502020204030204" pitchFamily="34" charset="0"/>
                </a:rPr>
                <a:t>1-month DAPT arm</a:t>
              </a:r>
              <a:br>
                <a:rPr lang="en-GB" sz="933" dirty="0">
                  <a:solidFill>
                    <a:srgbClr val="000000"/>
                  </a:solidFill>
                  <a:latin typeface="Calibri" panose="020F0502020204030204" pitchFamily="34" charset="0"/>
                  <a:ea typeface="Arial Unicode MS"/>
                  <a:cs typeface="Calibri" panose="020F0502020204030204" pitchFamily="34" charset="0"/>
                </a:rPr>
              </a:br>
              <a:r>
                <a:rPr lang="en-GB" sz="933" dirty="0">
                  <a:solidFill>
                    <a:srgbClr val="000000"/>
                  </a:solidFill>
                  <a:latin typeface="Calibri" panose="020F0502020204030204" pitchFamily="34" charset="0"/>
                  <a:ea typeface="Arial Unicode MS"/>
                  <a:cs typeface="Calibri" panose="020F0502020204030204" pitchFamily="34" charset="0"/>
                </a:rPr>
                <a:t>N=1,523</a:t>
              </a:r>
            </a:p>
          </p:txBody>
        </p:sp>
        <p:cxnSp>
          <p:nvCxnSpPr>
            <p:cNvPr id="52" name="Straight Connector 51">
              <a:extLst>
                <a:ext uri="{FF2B5EF4-FFF2-40B4-BE49-F238E27FC236}">
                  <a16:creationId xmlns:a16="http://schemas.microsoft.com/office/drawing/2014/main" id="{D52A0929-7F57-9D44-90ED-9245DD5DD3AA}"/>
                </a:ext>
              </a:extLst>
            </p:cNvPr>
            <p:cNvCxnSpPr>
              <a:cxnSpLocks/>
            </p:cNvCxnSpPr>
            <p:nvPr/>
          </p:nvCxnSpPr>
          <p:spPr>
            <a:xfrm flipH="1">
              <a:off x="5664076" y="2546655"/>
              <a:ext cx="609601" cy="0"/>
            </a:xfrm>
            <a:prstGeom prst="line">
              <a:avLst/>
            </a:prstGeom>
            <a:ln w="12700">
              <a:solidFill>
                <a:srgbClr val="59595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4870847-C2CA-B94C-8878-D24BE743FDD9}"/>
                </a:ext>
              </a:extLst>
            </p:cNvPr>
            <p:cNvCxnSpPr>
              <a:cxnSpLocks/>
            </p:cNvCxnSpPr>
            <p:nvPr/>
          </p:nvCxnSpPr>
          <p:spPr>
            <a:xfrm flipH="1">
              <a:off x="7752869" y="2492379"/>
              <a:ext cx="178" cy="127779"/>
            </a:xfrm>
            <a:prstGeom prst="line">
              <a:avLst/>
            </a:prstGeom>
            <a:ln w="12700">
              <a:solidFill>
                <a:srgbClr val="59595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1F1FBE0-50B1-804D-A0E9-AB70A8CB74EF}"/>
                </a:ext>
              </a:extLst>
            </p:cNvPr>
            <p:cNvCxnSpPr>
              <a:cxnSpLocks/>
            </p:cNvCxnSpPr>
            <p:nvPr/>
          </p:nvCxnSpPr>
          <p:spPr>
            <a:xfrm>
              <a:off x="7753226" y="2546655"/>
              <a:ext cx="609601" cy="0"/>
            </a:xfrm>
            <a:prstGeom prst="line">
              <a:avLst/>
            </a:prstGeom>
            <a:ln w="12700">
              <a:solidFill>
                <a:srgbClr val="59595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AF86155-9230-7A42-B892-311FA45AFCF0}"/>
                </a:ext>
              </a:extLst>
            </p:cNvPr>
            <p:cNvCxnSpPr>
              <a:cxnSpLocks/>
            </p:cNvCxnSpPr>
            <p:nvPr/>
          </p:nvCxnSpPr>
          <p:spPr>
            <a:xfrm>
              <a:off x="7507578" y="3024224"/>
              <a:ext cx="1008043" cy="0"/>
            </a:xfrm>
            <a:prstGeom prst="line">
              <a:avLst/>
            </a:prstGeom>
            <a:ln w="12700">
              <a:solidFill>
                <a:srgbClr val="595959"/>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50F1038-8564-4D44-AD1E-04C6B8643DA2}"/>
                </a:ext>
              </a:extLst>
            </p:cNvPr>
            <p:cNvCxnSpPr>
              <a:cxnSpLocks/>
            </p:cNvCxnSpPr>
            <p:nvPr/>
          </p:nvCxnSpPr>
          <p:spPr>
            <a:xfrm>
              <a:off x="8509564" y="3023333"/>
              <a:ext cx="0" cy="108000"/>
            </a:xfrm>
            <a:prstGeom prst="line">
              <a:avLst/>
            </a:prstGeom>
            <a:ln w="12700">
              <a:solidFill>
                <a:srgbClr val="59595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9E732F9-A261-294D-99C6-4B9DA15FE150}"/>
                </a:ext>
              </a:extLst>
            </p:cNvPr>
            <p:cNvCxnSpPr>
              <a:cxnSpLocks/>
            </p:cNvCxnSpPr>
            <p:nvPr/>
          </p:nvCxnSpPr>
          <p:spPr>
            <a:xfrm>
              <a:off x="7753047" y="2866169"/>
              <a:ext cx="0" cy="152696"/>
            </a:xfrm>
            <a:prstGeom prst="line">
              <a:avLst/>
            </a:prstGeom>
            <a:ln w="12700">
              <a:solidFill>
                <a:srgbClr val="595959"/>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709A1FA4-EFB9-704E-AA18-B5C72C21AF31}"/>
                </a:ext>
              </a:extLst>
            </p:cNvPr>
            <p:cNvSpPr/>
            <p:nvPr/>
          </p:nvSpPr>
          <p:spPr>
            <a:xfrm>
              <a:off x="7308726" y="2620123"/>
              <a:ext cx="895350" cy="26417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0000"/>
                </a:lnSpc>
                <a:defRPr/>
              </a:pPr>
              <a:r>
                <a:rPr lang="en-GB" sz="933" dirty="0">
                  <a:solidFill>
                    <a:prstClr val="white"/>
                  </a:solidFill>
                  <a:latin typeface="Calibri" panose="020F0502020204030204" pitchFamily="34" charset="0"/>
                  <a:ea typeface="Arial Unicode MS"/>
                  <a:cs typeface="Calibri" panose="020F0502020204030204" pitchFamily="34" charset="0"/>
                </a:rPr>
                <a:t>ITT population</a:t>
              </a:r>
              <a:br>
                <a:rPr lang="en-GB" sz="933" dirty="0">
                  <a:solidFill>
                    <a:prstClr val="white"/>
                  </a:solidFill>
                  <a:latin typeface="Calibri" panose="020F0502020204030204" pitchFamily="34" charset="0"/>
                  <a:ea typeface="Arial Unicode MS"/>
                  <a:cs typeface="Calibri" panose="020F0502020204030204" pitchFamily="34" charset="0"/>
                </a:rPr>
              </a:br>
              <a:r>
                <a:rPr lang="en-GB" sz="933" dirty="0">
                  <a:solidFill>
                    <a:prstClr val="white"/>
                  </a:solidFill>
                  <a:latin typeface="Calibri" panose="020F0502020204030204" pitchFamily="34" charset="0"/>
                  <a:ea typeface="Arial Unicode MS"/>
                  <a:cs typeface="Calibri" panose="020F0502020204030204" pitchFamily="34" charset="0"/>
                </a:rPr>
                <a:t>N=1,509</a:t>
              </a:r>
            </a:p>
          </p:txBody>
        </p:sp>
      </p:grpSp>
    </p:spTree>
    <p:extLst>
      <p:ext uri="{BB962C8B-B14F-4D97-AF65-F5344CB8AC3E}">
        <p14:creationId xmlns:p14="http://schemas.microsoft.com/office/powerpoint/2010/main" val="90796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9701AE4C-500D-40B6-B3FB-FD1A229240BA}"/>
              </a:ext>
            </a:extLst>
          </p:cNvPr>
          <p:cNvSpPr>
            <a:spLocks noGrp="1"/>
          </p:cNvSpPr>
          <p:nvPr>
            <p:ph sz="quarter" idx="12"/>
          </p:nvPr>
        </p:nvSpPr>
        <p:spPr/>
        <p:txBody>
          <a:bodyPr/>
          <a:lstStyle/>
          <a:p>
            <a:r>
              <a:rPr lang="en-GB" dirty="0"/>
              <a:t>How to calculate bleeding risk?</a:t>
            </a:r>
          </a:p>
        </p:txBody>
      </p:sp>
      <p:sp>
        <p:nvSpPr>
          <p:cNvPr id="3" name="Title 2">
            <a:extLst>
              <a:ext uri="{FF2B5EF4-FFF2-40B4-BE49-F238E27FC236}">
                <a16:creationId xmlns:a16="http://schemas.microsoft.com/office/drawing/2014/main" id="{EE0B177E-45E3-284C-B622-4C2A3C003E9E}"/>
              </a:ext>
            </a:extLst>
          </p:cNvPr>
          <p:cNvSpPr>
            <a:spLocks noGrp="1"/>
          </p:cNvSpPr>
          <p:nvPr>
            <p:ph type="title"/>
          </p:nvPr>
        </p:nvSpPr>
        <p:spPr/>
        <p:txBody>
          <a:bodyPr/>
          <a:lstStyle/>
          <a:p>
            <a:r>
              <a:rPr lang="en-GB" dirty="0"/>
              <a:t>How to calculate bleeding risk?</a:t>
            </a:r>
            <a:endParaRPr lang="en-US" dirty="0"/>
          </a:p>
        </p:txBody>
      </p:sp>
      <p:sp>
        <p:nvSpPr>
          <p:cNvPr id="8" name="Text Placeholder 7">
            <a:extLst>
              <a:ext uri="{FF2B5EF4-FFF2-40B4-BE49-F238E27FC236}">
                <a16:creationId xmlns:a16="http://schemas.microsoft.com/office/drawing/2014/main" id="{190DC43C-63B7-5D48-BDF6-B0A5836120AC}"/>
              </a:ext>
            </a:extLst>
          </p:cNvPr>
          <p:cNvSpPr>
            <a:spLocks noGrp="1"/>
          </p:cNvSpPr>
          <p:nvPr>
            <p:ph sz="quarter" idx="15"/>
          </p:nvPr>
        </p:nvSpPr>
        <p:spPr>
          <a:xfrm>
            <a:off x="620184" y="6181253"/>
            <a:ext cx="10804408" cy="365125"/>
          </a:xfrm>
        </p:spPr>
        <p:txBody>
          <a:bodyPr/>
          <a:lstStyle/>
          <a:p>
            <a:pPr>
              <a:spcBef>
                <a:spcPts val="0"/>
              </a:spcBef>
            </a:pPr>
            <a:r>
              <a:rPr lang="en-GB" sz="1000" dirty="0"/>
              <a:t>* This excludes vascular protection doses. </a:t>
            </a:r>
            <a:r>
              <a:rPr lang="en-GB" sz="1000" baseline="30000" dirty="0"/>
              <a:t>†</a:t>
            </a:r>
            <a:r>
              <a:rPr lang="en-GB" sz="1000" dirty="0"/>
              <a:t> Baseline thrombocytopenia is defined as thrombocytopenia before PCI. </a:t>
            </a:r>
            <a:r>
              <a:rPr lang="en-GB" sz="1000" baseline="30000" dirty="0"/>
              <a:t>‡</a:t>
            </a:r>
            <a:r>
              <a:rPr lang="en-GB" sz="1000" dirty="0"/>
              <a:t> Active malignancy is defined as diagnosis within 12 months and/or ongoing requirement for treatment (including surgery, chemotherapy, or radiotherapy). </a:t>
            </a:r>
            <a:r>
              <a:rPr lang="en-GB" sz="1000" baseline="30000" dirty="0"/>
              <a:t>§</a:t>
            </a:r>
            <a:r>
              <a:rPr lang="en-GB" sz="1000" dirty="0"/>
              <a:t> National Institutes of Health Stroke Scale score &gt;_5. </a:t>
            </a:r>
          </a:p>
          <a:p>
            <a:pPr>
              <a:spcBef>
                <a:spcPts val="0"/>
              </a:spcBef>
            </a:pPr>
            <a:r>
              <a:rPr lang="en-GB" sz="1000" dirty="0"/>
              <a:t>ARC-HBR, academic research consortium-high bleeding risk; </a:t>
            </a:r>
            <a:r>
              <a:rPr lang="en-GB" sz="1000" dirty="0" err="1"/>
              <a:t>bAVM</a:t>
            </a:r>
            <a:r>
              <a:rPr lang="en-GB" sz="1000" dirty="0"/>
              <a:t>, brain arteriovenous malformation; CKD, chronic kidney disease; </a:t>
            </a:r>
            <a:r>
              <a:rPr lang="en-GB" sz="1000" dirty="0" err="1"/>
              <a:t>CrCl</a:t>
            </a:r>
            <a:r>
              <a:rPr lang="en-GB" sz="1000" dirty="0"/>
              <a:t>, creatinine clearance; DAPT, dual antiplatelet therapy; eGFR, estimated glomerular filtration rate; ICH, intracranial haemorrhage; </a:t>
            </a:r>
            <a:r>
              <a:rPr lang="en-GB" sz="1000" dirty="0" err="1"/>
              <a:t>mo</a:t>
            </a:r>
            <a:r>
              <a:rPr lang="en-GB" sz="1000" dirty="0"/>
              <a:t>, month(s); NSAID, nonsteroidal anti-inflammatory drug; PCI, percutaneous coronary intervention; </a:t>
            </a:r>
            <a:r>
              <a:rPr lang="en-GB" sz="1000" dirty="0" err="1"/>
              <a:t>pt</a:t>
            </a:r>
            <a:r>
              <a:rPr lang="en-GB" sz="1000" dirty="0"/>
              <a:t>, point; WBC, white blood cell; y, years</a:t>
            </a:r>
          </a:p>
          <a:p>
            <a:pPr>
              <a:spcBef>
                <a:spcPts val="0"/>
              </a:spcBef>
            </a:pPr>
            <a:r>
              <a:rPr lang="en-GB" sz="1000" dirty="0"/>
              <a:t>Costa F, et al. Lancet 2017;389:1025-34; Urban P, et al. </a:t>
            </a:r>
            <a:r>
              <a:rPr lang="en-GB" sz="1000" dirty="0" err="1"/>
              <a:t>Eur</a:t>
            </a:r>
            <a:r>
              <a:rPr lang="en-GB" sz="1000" dirty="0"/>
              <a:t> Heart J. 2019;40:2632-53</a:t>
            </a:r>
          </a:p>
        </p:txBody>
      </p:sp>
      <p:pic>
        <p:nvPicPr>
          <p:cNvPr id="5" name="Picture 4">
            <a:extLst>
              <a:ext uri="{FF2B5EF4-FFF2-40B4-BE49-F238E27FC236}">
                <a16:creationId xmlns:a16="http://schemas.microsoft.com/office/drawing/2014/main" id="{443A0791-11AD-48FB-9791-B3A154A88060}"/>
              </a:ext>
            </a:extLst>
          </p:cNvPr>
          <p:cNvPicPr>
            <a:picLocks noChangeAspect="1"/>
          </p:cNvPicPr>
          <p:nvPr/>
        </p:nvPicPr>
        <p:blipFill>
          <a:blip r:embed="rId3"/>
          <a:stretch>
            <a:fillRect/>
          </a:stretch>
        </p:blipFill>
        <p:spPr>
          <a:xfrm>
            <a:off x="623326" y="1124745"/>
            <a:ext cx="3565917" cy="1487937"/>
          </a:xfrm>
          <a:prstGeom prst="rect">
            <a:avLst/>
          </a:prstGeom>
          <a:ln>
            <a:solidFill>
              <a:schemeClr val="accent1"/>
            </a:solidFill>
          </a:ln>
        </p:spPr>
      </p:pic>
      <p:pic>
        <p:nvPicPr>
          <p:cNvPr id="9" name="Picture 8">
            <a:extLst>
              <a:ext uri="{FF2B5EF4-FFF2-40B4-BE49-F238E27FC236}">
                <a16:creationId xmlns:a16="http://schemas.microsoft.com/office/drawing/2014/main" id="{241B59F7-A51F-4AAB-99FD-13F858565B37}"/>
              </a:ext>
            </a:extLst>
          </p:cNvPr>
          <p:cNvPicPr>
            <a:picLocks noChangeAspect="1"/>
          </p:cNvPicPr>
          <p:nvPr/>
        </p:nvPicPr>
        <p:blipFill rotWithShape="1">
          <a:blip r:embed="rId4"/>
          <a:srcRect l="1174" r="1174"/>
          <a:stretch/>
        </p:blipFill>
        <p:spPr>
          <a:xfrm>
            <a:off x="623325" y="2684113"/>
            <a:ext cx="6336771" cy="3059464"/>
          </a:xfrm>
          <a:prstGeom prst="rect">
            <a:avLst/>
          </a:prstGeom>
          <a:ln>
            <a:solidFill>
              <a:schemeClr val="accent1"/>
            </a:solidFill>
          </a:ln>
        </p:spPr>
      </p:pic>
      <p:grpSp>
        <p:nvGrpSpPr>
          <p:cNvPr id="22" name="Group 21">
            <a:extLst>
              <a:ext uri="{FF2B5EF4-FFF2-40B4-BE49-F238E27FC236}">
                <a16:creationId xmlns:a16="http://schemas.microsoft.com/office/drawing/2014/main" id="{8051D5B6-17AA-E04F-A304-234B03E0144E}"/>
              </a:ext>
            </a:extLst>
          </p:cNvPr>
          <p:cNvGrpSpPr/>
          <p:nvPr/>
        </p:nvGrpSpPr>
        <p:grpSpPr>
          <a:xfrm>
            <a:off x="7824193" y="2509063"/>
            <a:ext cx="3487577" cy="3361523"/>
            <a:chOff x="2016579" y="473529"/>
            <a:chExt cx="2710542" cy="2612572"/>
          </a:xfrm>
        </p:grpSpPr>
        <p:pic>
          <p:nvPicPr>
            <p:cNvPr id="20" name="Picture 19">
              <a:extLst>
                <a:ext uri="{FF2B5EF4-FFF2-40B4-BE49-F238E27FC236}">
                  <a16:creationId xmlns:a16="http://schemas.microsoft.com/office/drawing/2014/main" id="{28876FD0-4AE8-3E41-AF02-7B27A6642EC2}"/>
                </a:ext>
              </a:extLst>
            </p:cNvPr>
            <p:cNvPicPr>
              <a:picLocks noChangeAspect="1"/>
            </p:cNvPicPr>
            <p:nvPr/>
          </p:nvPicPr>
          <p:blipFill rotWithShape="1">
            <a:blip r:embed="rId5">
              <a:extLst>
                <a:ext uri="{28A0092B-C50C-407E-A947-70E740481C1C}">
                  <a14:useLocalDpi xmlns:a14="http://schemas.microsoft.com/office/drawing/2010/main" val="0"/>
                </a:ext>
              </a:extLst>
            </a:blip>
            <a:srcRect l="19903" t="14385" r="18341" b="6250"/>
            <a:stretch/>
          </p:blipFill>
          <p:spPr>
            <a:xfrm>
              <a:off x="2016579" y="473529"/>
              <a:ext cx="2710542" cy="2612572"/>
            </a:xfrm>
            <a:prstGeom prst="rect">
              <a:avLst/>
            </a:prstGeom>
          </p:spPr>
        </p:pic>
        <p:sp>
          <p:nvSpPr>
            <p:cNvPr id="21" name="Oval 20">
              <a:extLst>
                <a:ext uri="{FF2B5EF4-FFF2-40B4-BE49-F238E27FC236}">
                  <a16:creationId xmlns:a16="http://schemas.microsoft.com/office/drawing/2014/main" id="{A55A9CD4-BEFB-B34F-B56F-0F168144757B}"/>
                </a:ext>
              </a:extLst>
            </p:cNvPr>
            <p:cNvSpPr/>
            <p:nvPr/>
          </p:nvSpPr>
          <p:spPr>
            <a:xfrm>
              <a:off x="2867284" y="1306902"/>
              <a:ext cx="974466" cy="9744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170" latinLnBrk="1">
                <a:defRPr/>
              </a:pPr>
              <a:r>
                <a:rPr lang="en-GB" sz="2133" b="1" dirty="0">
                  <a:solidFill>
                    <a:srgbClr val="FF0000"/>
                  </a:solidFill>
                  <a:latin typeface="Arial"/>
                  <a:ea typeface="Arial Unicode MS"/>
                </a:rPr>
                <a:t>25</a:t>
              </a:r>
            </a:p>
            <a:p>
              <a:pPr algn="ctr" defTabSz="1219170" latinLnBrk="1">
                <a:defRPr/>
              </a:pPr>
              <a:r>
                <a:rPr lang="en-GB" sz="2133" b="1" dirty="0">
                  <a:solidFill>
                    <a:srgbClr val="FF0000"/>
                  </a:solidFill>
                  <a:latin typeface="Arial"/>
                  <a:ea typeface="Arial Unicode MS"/>
                </a:rPr>
                <a:t>points</a:t>
              </a:r>
              <a:endParaRPr lang="en-GB" sz="2133" dirty="0">
                <a:solidFill>
                  <a:prstClr val="white"/>
                </a:solidFill>
                <a:latin typeface="Arial"/>
                <a:ea typeface="Arial Unicode MS"/>
              </a:endParaRPr>
            </a:p>
          </p:txBody>
        </p:sp>
      </p:grpSp>
      <p:pic>
        <p:nvPicPr>
          <p:cNvPr id="16" name="Picture 15">
            <a:extLst>
              <a:ext uri="{FF2B5EF4-FFF2-40B4-BE49-F238E27FC236}">
                <a16:creationId xmlns:a16="http://schemas.microsoft.com/office/drawing/2014/main" id="{6FDFF5C9-0447-4745-9819-ABAF27039FF9}"/>
              </a:ext>
            </a:extLst>
          </p:cNvPr>
          <p:cNvPicPr>
            <a:picLocks noChangeAspect="1"/>
          </p:cNvPicPr>
          <p:nvPr/>
        </p:nvPicPr>
        <p:blipFill>
          <a:blip r:embed="rId6"/>
          <a:stretch>
            <a:fillRect/>
          </a:stretch>
        </p:blipFill>
        <p:spPr>
          <a:xfrm>
            <a:off x="7581688" y="1124745"/>
            <a:ext cx="3989827" cy="1407233"/>
          </a:xfrm>
          <a:prstGeom prst="rect">
            <a:avLst/>
          </a:prstGeom>
          <a:ln>
            <a:solidFill>
              <a:schemeClr val="accent1"/>
            </a:solidFill>
          </a:ln>
        </p:spPr>
      </p:pic>
      <p:sp>
        <p:nvSpPr>
          <p:cNvPr id="6" name="Slide Number Placeholder 5">
            <a:extLst>
              <a:ext uri="{FF2B5EF4-FFF2-40B4-BE49-F238E27FC236}">
                <a16:creationId xmlns:a16="http://schemas.microsoft.com/office/drawing/2014/main" id="{07EFD643-9BC9-5D43-8F49-E06383EFE54C}"/>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
        <p:nvSpPr>
          <p:cNvPr id="13" name="Text Placeholder 7">
            <a:extLst>
              <a:ext uri="{FF2B5EF4-FFF2-40B4-BE49-F238E27FC236}">
                <a16:creationId xmlns:a16="http://schemas.microsoft.com/office/drawing/2014/main" id="{607ABCE3-C509-264A-875C-A6BFF6E8F0F8}"/>
              </a:ext>
            </a:extLst>
          </p:cNvPr>
          <p:cNvSpPr txBox="1">
            <a:spLocks/>
          </p:cNvSpPr>
          <p:nvPr/>
        </p:nvSpPr>
        <p:spPr>
          <a:xfrm>
            <a:off x="4318386" y="1147945"/>
            <a:ext cx="3073758" cy="1344148"/>
          </a:xfrm>
          <a:prstGeom prst="rect">
            <a:avLst/>
          </a:prstGeom>
        </p:spPr>
        <p:txBody>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7061" indent="-237061"/>
            <a:r>
              <a:rPr lang="en-GB" dirty="0"/>
              <a:t>ARC-HBR criteria</a:t>
            </a:r>
          </a:p>
          <a:p>
            <a:pPr marL="237061" indent="-237061"/>
            <a:r>
              <a:rPr lang="en-GB" dirty="0"/>
              <a:t>PRECISE-DAPT score</a:t>
            </a:r>
          </a:p>
          <a:p>
            <a:endParaRPr lang="en-GB" b="1" dirty="0"/>
          </a:p>
        </p:txBody>
      </p:sp>
      <p:pic>
        <p:nvPicPr>
          <p:cNvPr id="14" name="Picture 13">
            <a:extLst>
              <a:ext uri="{FF2B5EF4-FFF2-40B4-BE49-F238E27FC236}">
                <a16:creationId xmlns:a16="http://schemas.microsoft.com/office/drawing/2014/main" id="{EA8966AE-B929-2D41-9F80-D1BAC81C9CA8}"/>
              </a:ext>
            </a:extLst>
          </p:cNvPr>
          <p:cNvPicPr>
            <a:picLocks noChangeAspect="1"/>
          </p:cNvPicPr>
          <p:nvPr/>
        </p:nvPicPr>
        <p:blipFill>
          <a:blip r:embed="rId7"/>
          <a:stretch>
            <a:fillRect/>
          </a:stretch>
        </p:blipFill>
        <p:spPr>
          <a:xfrm>
            <a:off x="10138667" y="378331"/>
            <a:ext cx="1558000" cy="529720"/>
          </a:xfrm>
          <a:prstGeom prst="rect">
            <a:avLst/>
          </a:prstGeom>
        </p:spPr>
      </p:pic>
    </p:spTree>
    <p:extLst>
      <p:ext uri="{BB962C8B-B14F-4D97-AF65-F5344CB8AC3E}">
        <p14:creationId xmlns:p14="http://schemas.microsoft.com/office/powerpoint/2010/main" val="81387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EE20E3-7EE7-B046-9A36-20E7F3C77955}"/>
              </a:ext>
            </a:extLst>
          </p:cNvPr>
          <p:cNvSpPr>
            <a:spLocks noGrp="1"/>
          </p:cNvSpPr>
          <p:nvPr>
            <p:ph type="title"/>
          </p:nvPr>
        </p:nvSpPr>
        <p:spPr/>
        <p:txBody>
          <a:bodyPr/>
          <a:lstStyle/>
          <a:p>
            <a:r>
              <a:rPr lang="en-GB" altLang="ko-KR"/>
              <a:t>Balance ischaemic and bleeding risks</a:t>
            </a:r>
            <a:endParaRPr lang="en-US" dirty="0"/>
          </a:p>
        </p:txBody>
      </p:sp>
      <p:sp>
        <p:nvSpPr>
          <p:cNvPr id="6" name="Slide Number Placeholder 5">
            <a:extLst>
              <a:ext uri="{FF2B5EF4-FFF2-40B4-BE49-F238E27FC236}">
                <a16:creationId xmlns:a16="http://schemas.microsoft.com/office/drawing/2014/main" id="{43CAC53B-1A32-774B-A732-FBFE098F1E62}"/>
              </a:ext>
            </a:extLst>
          </p:cNvPr>
          <p:cNvSpPr>
            <a:spLocks noGrp="1"/>
          </p:cNvSpPr>
          <p:nvPr>
            <p:ph type="sldNum" sz="quarter" idx="4"/>
          </p:nvPr>
        </p:nvSpPr>
        <p:spPr/>
        <p:txBody>
          <a:bodyPr/>
          <a:lstStyle/>
          <a:p>
            <a:fld id="{FCE43C0F-8A7B-3A4B-9DB5-B3472E36E833}" type="slidenum">
              <a:rPr lang="en-GB" smtClean="0"/>
              <a:pPr/>
              <a:t>12</a:t>
            </a:fld>
            <a:endParaRPr lang="en-GB" dirty="0"/>
          </a:p>
        </p:txBody>
      </p:sp>
      <p:sp>
        <p:nvSpPr>
          <p:cNvPr id="5" name="Text Placeholder 4">
            <a:extLst>
              <a:ext uri="{FF2B5EF4-FFF2-40B4-BE49-F238E27FC236}">
                <a16:creationId xmlns:a16="http://schemas.microsoft.com/office/drawing/2014/main" id="{2B1DC133-3453-A14D-90A3-4951B0AF63A4}"/>
              </a:ext>
            </a:extLst>
          </p:cNvPr>
          <p:cNvSpPr>
            <a:spLocks noGrp="1"/>
          </p:cNvSpPr>
          <p:nvPr>
            <p:ph sz="quarter" idx="15"/>
          </p:nvPr>
        </p:nvSpPr>
        <p:spPr/>
        <p:txBody>
          <a:bodyPr/>
          <a:lstStyle/>
          <a:p>
            <a:pPr>
              <a:spcBef>
                <a:spcPts val="300"/>
              </a:spcBef>
            </a:pPr>
            <a:r>
              <a:rPr lang="en-GB" dirty="0"/>
              <a:t>DAPT, dual antiplatelet therapy</a:t>
            </a:r>
          </a:p>
          <a:p>
            <a:pPr>
              <a:spcBef>
                <a:spcPts val="300"/>
              </a:spcBef>
            </a:pPr>
            <a:r>
              <a:rPr lang="en-GB" dirty="0" err="1"/>
              <a:t>Giustino</a:t>
            </a:r>
            <a:r>
              <a:rPr lang="en-GB" dirty="0"/>
              <a:t> G, Costa F. JACC Cardiovasc </a:t>
            </a:r>
            <a:r>
              <a:rPr lang="en-GB" dirty="0" err="1"/>
              <a:t>Interv</a:t>
            </a:r>
            <a:r>
              <a:rPr lang="en-GB" dirty="0"/>
              <a:t>. 2019;12:831-4</a:t>
            </a:r>
          </a:p>
        </p:txBody>
      </p:sp>
      <p:sp>
        <p:nvSpPr>
          <p:cNvPr id="3" name="TextBox 2">
            <a:extLst>
              <a:ext uri="{FF2B5EF4-FFF2-40B4-BE49-F238E27FC236}">
                <a16:creationId xmlns:a16="http://schemas.microsoft.com/office/drawing/2014/main" id="{222FE1DA-AC82-46BA-8857-0BD5D9AD0732}"/>
              </a:ext>
            </a:extLst>
          </p:cNvPr>
          <p:cNvSpPr txBox="1"/>
          <p:nvPr/>
        </p:nvSpPr>
        <p:spPr>
          <a:xfrm>
            <a:off x="8429731" y="980728"/>
            <a:ext cx="1440160" cy="707694"/>
          </a:xfrm>
          <a:prstGeom prst="rect">
            <a:avLst/>
          </a:prstGeom>
          <a:solidFill>
            <a:srgbClr val="EED55F"/>
          </a:solidFill>
        </p:spPr>
        <p:txBody>
          <a:bodyPr wrap="square" rtlCol="0">
            <a:spAutoFit/>
          </a:bodyPr>
          <a:lstStyle/>
          <a:p>
            <a:pPr algn="ctr" defTabSz="1219170" latinLnBrk="1">
              <a:defRPr/>
            </a:pPr>
            <a:r>
              <a:rPr lang="en-GB" sz="1333" b="1" dirty="0">
                <a:solidFill>
                  <a:srgbClr val="000000"/>
                </a:solidFill>
                <a:latin typeface="Calibri" panose="020F0502020204030204" pitchFamily="34" charset="0"/>
                <a:ea typeface="Arial Unicode MS"/>
                <a:cs typeface="Calibri" panose="020F0502020204030204" pitchFamily="34" charset="0"/>
              </a:rPr>
              <a:t>Overall risk </a:t>
            </a:r>
            <a:br>
              <a:rPr lang="en-GB" sz="1333" b="1" dirty="0">
                <a:solidFill>
                  <a:srgbClr val="000000"/>
                </a:solidFill>
                <a:latin typeface="Calibri" panose="020F0502020204030204" pitchFamily="34" charset="0"/>
                <a:ea typeface="Arial Unicode MS"/>
                <a:cs typeface="Calibri" panose="020F0502020204030204" pitchFamily="34" charset="0"/>
              </a:rPr>
            </a:br>
            <a:r>
              <a:rPr lang="en-GB" sz="1333" b="1" dirty="0">
                <a:solidFill>
                  <a:srgbClr val="000000"/>
                </a:solidFill>
                <a:latin typeface="Calibri" panose="020F0502020204030204" pitchFamily="34" charset="0"/>
                <a:ea typeface="Arial Unicode MS"/>
                <a:cs typeface="Calibri" panose="020F0502020204030204" pitchFamily="34" charset="0"/>
              </a:rPr>
              <a:t>of adverse </a:t>
            </a:r>
            <a:br>
              <a:rPr lang="en-GB" sz="1333" b="1" dirty="0">
                <a:solidFill>
                  <a:srgbClr val="000000"/>
                </a:solidFill>
                <a:latin typeface="Calibri" panose="020F0502020204030204" pitchFamily="34" charset="0"/>
                <a:ea typeface="Arial Unicode MS"/>
                <a:cs typeface="Calibri" panose="020F0502020204030204" pitchFamily="34" charset="0"/>
              </a:rPr>
            </a:br>
            <a:r>
              <a:rPr lang="en-GB" sz="1333" b="1" dirty="0">
                <a:solidFill>
                  <a:srgbClr val="000000"/>
                </a:solidFill>
                <a:latin typeface="Calibri" panose="020F0502020204030204" pitchFamily="34" charset="0"/>
                <a:ea typeface="Arial Unicode MS"/>
                <a:cs typeface="Calibri" panose="020F0502020204030204" pitchFamily="34" charset="0"/>
              </a:rPr>
              <a:t>events</a:t>
            </a:r>
          </a:p>
        </p:txBody>
      </p:sp>
      <p:sp>
        <p:nvSpPr>
          <p:cNvPr id="10" name="TextBox 9">
            <a:extLst>
              <a:ext uri="{FF2B5EF4-FFF2-40B4-BE49-F238E27FC236}">
                <a16:creationId xmlns:a16="http://schemas.microsoft.com/office/drawing/2014/main" id="{4C0F6102-0A90-DE4B-92E0-E4A3321A45D1}"/>
              </a:ext>
            </a:extLst>
          </p:cNvPr>
          <p:cNvSpPr txBox="1"/>
          <p:nvPr/>
        </p:nvSpPr>
        <p:spPr>
          <a:xfrm>
            <a:off x="6063671" y="4594035"/>
            <a:ext cx="2297764" cy="332399"/>
          </a:xfrm>
          <a:prstGeom prst="rect">
            <a:avLst/>
          </a:prstGeom>
          <a:noFill/>
        </p:spPr>
        <p:txBody>
          <a:bodyPr wrap="square" lIns="120000" tIns="0" bIns="0" rtlCol="0">
            <a:spAutoFit/>
          </a:bodyPr>
          <a:lstStyle/>
          <a:p>
            <a:pPr algn="ctr" defTabSz="1219170" latinLnBrk="1">
              <a:lnSpc>
                <a:spcPct val="90000"/>
              </a:lnSpc>
              <a:defRPr/>
            </a:pPr>
            <a:r>
              <a:rPr lang="en-GB" sz="1200" dirty="0">
                <a:solidFill>
                  <a:srgbClr val="000000"/>
                </a:solidFill>
                <a:latin typeface="Calibri" panose="020F0502020204030204" pitchFamily="34" charset="0"/>
                <a:ea typeface="Arial Unicode MS"/>
                <a:cs typeface="Calibri" panose="020F0502020204030204" pitchFamily="34" charset="0"/>
              </a:rPr>
              <a:t>Consider extended</a:t>
            </a:r>
            <a:br>
              <a:rPr lang="en-GB" sz="1200" dirty="0">
                <a:solidFill>
                  <a:srgbClr val="000000"/>
                </a:solidFill>
                <a:latin typeface="Calibri" panose="020F0502020204030204" pitchFamily="34" charset="0"/>
                <a:ea typeface="Arial Unicode MS"/>
                <a:cs typeface="Calibri" panose="020F0502020204030204" pitchFamily="34" charset="0"/>
              </a:rPr>
            </a:br>
            <a:r>
              <a:rPr lang="en-GB" sz="1200" dirty="0">
                <a:solidFill>
                  <a:srgbClr val="000000"/>
                </a:solidFill>
                <a:latin typeface="Calibri" panose="020F0502020204030204" pitchFamily="34" charset="0"/>
                <a:ea typeface="Arial Unicode MS"/>
                <a:cs typeface="Calibri" panose="020F0502020204030204" pitchFamily="34" charset="0"/>
              </a:rPr>
              <a:t>(≥12 months) DAPT</a:t>
            </a:r>
          </a:p>
        </p:txBody>
      </p:sp>
      <p:sp>
        <p:nvSpPr>
          <p:cNvPr id="12" name="Rounded Rectangle 11">
            <a:extLst>
              <a:ext uri="{FF2B5EF4-FFF2-40B4-BE49-F238E27FC236}">
                <a16:creationId xmlns:a16="http://schemas.microsoft.com/office/drawing/2014/main" id="{AF40285E-E538-AF4C-906A-B376CA07B3DA}"/>
              </a:ext>
            </a:extLst>
          </p:cNvPr>
          <p:cNvSpPr/>
          <p:nvPr/>
        </p:nvSpPr>
        <p:spPr>
          <a:xfrm>
            <a:off x="6314452" y="4009282"/>
            <a:ext cx="1819003" cy="465821"/>
          </a:xfrm>
          <a:prstGeom prst="roundRect">
            <a:avLst>
              <a:gd name="adj" fmla="val 0"/>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defRPr/>
            </a:pPr>
            <a:r>
              <a:rPr lang="en-GB" sz="1200" dirty="0">
                <a:solidFill>
                  <a:prstClr val="white"/>
                </a:solidFill>
                <a:latin typeface="Calibri" panose="020F0502020204030204" pitchFamily="34" charset="0"/>
                <a:ea typeface="Arial Unicode MS"/>
                <a:cs typeface="Calibri" panose="020F0502020204030204" pitchFamily="34" charset="0"/>
              </a:rPr>
              <a:t>High ischaemic risk &amp;</a:t>
            </a:r>
            <a:br>
              <a:rPr lang="en-GB" sz="1200" dirty="0">
                <a:solidFill>
                  <a:prstClr val="white"/>
                </a:solidFill>
                <a:latin typeface="Calibri" panose="020F0502020204030204" pitchFamily="34" charset="0"/>
                <a:ea typeface="Arial Unicode MS"/>
                <a:cs typeface="Calibri" panose="020F0502020204030204" pitchFamily="34" charset="0"/>
              </a:rPr>
            </a:br>
            <a:r>
              <a:rPr lang="en-GB" sz="1200" dirty="0">
                <a:solidFill>
                  <a:prstClr val="white"/>
                </a:solidFill>
                <a:latin typeface="Calibri" panose="020F0502020204030204" pitchFamily="34" charset="0"/>
                <a:ea typeface="Arial Unicode MS"/>
                <a:cs typeface="Calibri" panose="020F0502020204030204" pitchFamily="34" charset="0"/>
              </a:rPr>
              <a:t>low bleeding risk</a:t>
            </a:r>
          </a:p>
        </p:txBody>
      </p:sp>
      <p:sp>
        <p:nvSpPr>
          <p:cNvPr id="19" name="TextBox 18">
            <a:extLst>
              <a:ext uri="{FF2B5EF4-FFF2-40B4-BE49-F238E27FC236}">
                <a16:creationId xmlns:a16="http://schemas.microsoft.com/office/drawing/2014/main" id="{98C56474-346D-A343-A997-BBD812EAB244}"/>
              </a:ext>
            </a:extLst>
          </p:cNvPr>
          <p:cNvSpPr txBox="1"/>
          <p:nvPr/>
        </p:nvSpPr>
        <p:spPr>
          <a:xfrm>
            <a:off x="3289787" y="2360199"/>
            <a:ext cx="2297764" cy="332399"/>
          </a:xfrm>
          <a:prstGeom prst="rect">
            <a:avLst/>
          </a:prstGeom>
          <a:noFill/>
        </p:spPr>
        <p:txBody>
          <a:bodyPr wrap="square" lIns="120000" tIns="0" bIns="0" rtlCol="0">
            <a:spAutoFit/>
          </a:bodyPr>
          <a:lstStyle/>
          <a:p>
            <a:pPr algn="ctr" defTabSz="1219170" latinLnBrk="1">
              <a:lnSpc>
                <a:spcPct val="90000"/>
              </a:lnSpc>
              <a:defRPr/>
            </a:pPr>
            <a:r>
              <a:rPr lang="en-GB" sz="1200" dirty="0">
                <a:solidFill>
                  <a:srgbClr val="000000"/>
                </a:solidFill>
                <a:latin typeface="Calibri" panose="020F0502020204030204" pitchFamily="34" charset="0"/>
                <a:ea typeface="Arial Unicode MS"/>
                <a:cs typeface="Calibri" panose="020F0502020204030204" pitchFamily="34" charset="0"/>
              </a:rPr>
              <a:t>Consider shorter duration</a:t>
            </a:r>
            <a:br>
              <a:rPr lang="en-GB" sz="1200" dirty="0">
                <a:solidFill>
                  <a:srgbClr val="000000"/>
                </a:solidFill>
                <a:latin typeface="Calibri" panose="020F0502020204030204" pitchFamily="34" charset="0"/>
                <a:ea typeface="Arial Unicode MS"/>
                <a:cs typeface="Calibri" panose="020F0502020204030204" pitchFamily="34" charset="0"/>
              </a:rPr>
            </a:br>
            <a:r>
              <a:rPr lang="en-GB" sz="1200" dirty="0">
                <a:solidFill>
                  <a:srgbClr val="000000"/>
                </a:solidFill>
                <a:latin typeface="Calibri" panose="020F0502020204030204" pitchFamily="34" charset="0"/>
                <a:ea typeface="Arial Unicode MS"/>
                <a:cs typeface="Calibri" panose="020F0502020204030204" pitchFamily="34" charset="0"/>
              </a:rPr>
              <a:t>(1, 3 or 6 months) of DAPT</a:t>
            </a:r>
          </a:p>
        </p:txBody>
      </p:sp>
      <p:sp>
        <p:nvSpPr>
          <p:cNvPr id="20" name="Rounded Rectangle 19">
            <a:extLst>
              <a:ext uri="{FF2B5EF4-FFF2-40B4-BE49-F238E27FC236}">
                <a16:creationId xmlns:a16="http://schemas.microsoft.com/office/drawing/2014/main" id="{3B99EAA9-6C2D-8049-8D27-421819BBEEC0}"/>
              </a:ext>
            </a:extLst>
          </p:cNvPr>
          <p:cNvSpPr/>
          <p:nvPr/>
        </p:nvSpPr>
        <p:spPr>
          <a:xfrm>
            <a:off x="3540568" y="1775446"/>
            <a:ext cx="1819003" cy="465821"/>
          </a:xfrm>
          <a:prstGeom prst="roundRect">
            <a:avLst>
              <a:gd name="adj" fmla="val 0"/>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defRPr/>
            </a:pPr>
            <a:r>
              <a:rPr lang="en-GB" sz="1200" dirty="0">
                <a:solidFill>
                  <a:prstClr val="white"/>
                </a:solidFill>
                <a:latin typeface="Calibri" panose="020F0502020204030204" pitchFamily="34" charset="0"/>
                <a:ea typeface="Arial Unicode MS"/>
                <a:cs typeface="Calibri" panose="020F0502020204030204" pitchFamily="34" charset="0"/>
              </a:rPr>
              <a:t>High bleeding risk &amp;</a:t>
            </a:r>
            <a:br>
              <a:rPr lang="en-GB" sz="1200" dirty="0">
                <a:solidFill>
                  <a:prstClr val="white"/>
                </a:solidFill>
                <a:latin typeface="Calibri" panose="020F0502020204030204" pitchFamily="34" charset="0"/>
                <a:ea typeface="Arial Unicode MS"/>
                <a:cs typeface="Calibri" panose="020F0502020204030204" pitchFamily="34" charset="0"/>
              </a:rPr>
            </a:br>
            <a:r>
              <a:rPr lang="en-GB" sz="1200" dirty="0">
                <a:solidFill>
                  <a:prstClr val="white"/>
                </a:solidFill>
                <a:latin typeface="Calibri" panose="020F0502020204030204" pitchFamily="34" charset="0"/>
                <a:ea typeface="Arial Unicode MS"/>
                <a:cs typeface="Calibri" panose="020F0502020204030204" pitchFamily="34" charset="0"/>
              </a:rPr>
              <a:t>low ischaemic risk</a:t>
            </a:r>
          </a:p>
        </p:txBody>
      </p:sp>
      <p:cxnSp>
        <p:nvCxnSpPr>
          <p:cNvPr id="22" name="Straight Connector 21">
            <a:extLst>
              <a:ext uri="{FF2B5EF4-FFF2-40B4-BE49-F238E27FC236}">
                <a16:creationId xmlns:a16="http://schemas.microsoft.com/office/drawing/2014/main" id="{6BA8B1D9-E6AD-6646-B1E0-BEA54CBEC483}"/>
              </a:ext>
            </a:extLst>
          </p:cNvPr>
          <p:cNvCxnSpPr>
            <a:cxnSpLocks/>
          </p:cNvCxnSpPr>
          <p:nvPr/>
        </p:nvCxnSpPr>
        <p:spPr>
          <a:xfrm flipV="1">
            <a:off x="3112403" y="1169939"/>
            <a:ext cx="0" cy="4385321"/>
          </a:xfrm>
          <a:prstGeom prst="line">
            <a:avLst/>
          </a:prstGeom>
          <a:ln w="19050">
            <a:solidFill>
              <a:srgbClr val="000000"/>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D538D42-67AA-F649-A37C-376D667336AC}"/>
              </a:ext>
            </a:extLst>
          </p:cNvPr>
          <p:cNvCxnSpPr>
            <a:cxnSpLocks/>
          </p:cNvCxnSpPr>
          <p:nvPr/>
        </p:nvCxnSpPr>
        <p:spPr>
          <a:xfrm flipV="1">
            <a:off x="5812644" y="1178121"/>
            <a:ext cx="0" cy="4377141"/>
          </a:xfrm>
          <a:prstGeom prst="line">
            <a:avLst/>
          </a:prstGeom>
          <a:ln w="19050">
            <a:solidFill>
              <a:srgbClr val="000000"/>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B3C2903-8A61-D141-98ED-CD13B7DF7BE5}"/>
              </a:ext>
            </a:extLst>
          </p:cNvPr>
          <p:cNvCxnSpPr>
            <a:cxnSpLocks/>
          </p:cNvCxnSpPr>
          <p:nvPr/>
        </p:nvCxnSpPr>
        <p:spPr>
          <a:xfrm>
            <a:off x="3104482" y="5547341"/>
            <a:ext cx="5405375" cy="0"/>
          </a:xfrm>
          <a:prstGeom prst="line">
            <a:avLst/>
          </a:prstGeom>
          <a:ln w="19050">
            <a:solidFill>
              <a:srgbClr val="000000"/>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E9BBDDA-E023-C146-A77B-C2773F1F2267}"/>
              </a:ext>
            </a:extLst>
          </p:cNvPr>
          <p:cNvCxnSpPr>
            <a:cxnSpLocks/>
          </p:cNvCxnSpPr>
          <p:nvPr/>
        </p:nvCxnSpPr>
        <p:spPr>
          <a:xfrm>
            <a:off x="3104482" y="3370783"/>
            <a:ext cx="5290815" cy="0"/>
          </a:xfrm>
          <a:prstGeom prst="line">
            <a:avLst/>
          </a:prstGeom>
          <a:ln w="19050">
            <a:solidFill>
              <a:srgbClr val="000000"/>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34" name="Pentagon 33">
            <a:extLst>
              <a:ext uri="{FF2B5EF4-FFF2-40B4-BE49-F238E27FC236}">
                <a16:creationId xmlns:a16="http://schemas.microsoft.com/office/drawing/2014/main" id="{333CBB28-CBAD-214F-8CCB-594406FD6F3F}"/>
              </a:ext>
            </a:extLst>
          </p:cNvPr>
          <p:cNvSpPr/>
          <p:nvPr/>
        </p:nvSpPr>
        <p:spPr>
          <a:xfrm>
            <a:off x="3109370" y="5646904"/>
            <a:ext cx="5425033" cy="266988"/>
          </a:xfrm>
          <a:prstGeom prst="homePlate">
            <a:avLst>
              <a:gd name="adj" fmla="val 89841"/>
            </a:avLst>
          </a:prstGeom>
          <a:gradFill>
            <a:gsLst>
              <a:gs pos="91000">
                <a:srgbClr val="002D6D"/>
              </a:gs>
              <a:gs pos="0">
                <a:srgbClr val="00B0F0"/>
              </a:gs>
              <a:gs pos="100000">
                <a:srgbClr val="00206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US" sz="2400">
              <a:solidFill>
                <a:prstClr val="white"/>
              </a:solidFill>
              <a:latin typeface="Calibri" panose="020F0502020204030204" pitchFamily="34" charset="0"/>
              <a:ea typeface="Arial Unicode MS"/>
              <a:cs typeface="Calibri" panose="020F0502020204030204" pitchFamily="34" charset="0"/>
            </a:endParaRPr>
          </a:p>
        </p:txBody>
      </p:sp>
      <p:sp>
        <p:nvSpPr>
          <p:cNvPr id="35" name="TextBox 34">
            <a:extLst>
              <a:ext uri="{FF2B5EF4-FFF2-40B4-BE49-F238E27FC236}">
                <a16:creationId xmlns:a16="http://schemas.microsoft.com/office/drawing/2014/main" id="{300D7419-09A2-DB49-8824-EC1F7E79A560}"/>
              </a:ext>
            </a:extLst>
          </p:cNvPr>
          <p:cNvSpPr txBox="1"/>
          <p:nvPr/>
        </p:nvSpPr>
        <p:spPr>
          <a:xfrm>
            <a:off x="4662333" y="5713753"/>
            <a:ext cx="2297764" cy="166199"/>
          </a:xfrm>
          <a:prstGeom prst="rect">
            <a:avLst/>
          </a:prstGeom>
          <a:noFill/>
        </p:spPr>
        <p:txBody>
          <a:bodyPr wrap="square" lIns="120000" tIns="0" bIns="0" rtlCol="0">
            <a:spAutoFit/>
          </a:bodyPr>
          <a:lstStyle/>
          <a:p>
            <a:pPr algn="ctr" defTabSz="1219170" latinLnBrk="1">
              <a:lnSpc>
                <a:spcPct val="90000"/>
              </a:lnSpc>
              <a:defRPr/>
            </a:pPr>
            <a:r>
              <a:rPr lang="en-GB" sz="1200" b="1" dirty="0">
                <a:solidFill>
                  <a:prstClr val="white"/>
                </a:solidFill>
                <a:latin typeface="Calibri" panose="020F0502020204030204" pitchFamily="34" charset="0"/>
                <a:ea typeface="Arial Unicode MS"/>
                <a:cs typeface="Calibri" panose="020F0502020204030204" pitchFamily="34" charset="0"/>
              </a:rPr>
              <a:t>Increase in ischaemic risk</a:t>
            </a:r>
          </a:p>
        </p:txBody>
      </p:sp>
      <p:sp>
        <p:nvSpPr>
          <p:cNvPr id="36" name="Pentagon 35">
            <a:extLst>
              <a:ext uri="{FF2B5EF4-FFF2-40B4-BE49-F238E27FC236}">
                <a16:creationId xmlns:a16="http://schemas.microsoft.com/office/drawing/2014/main" id="{1C0B5C49-44D9-CF49-85B6-09DC6B64353E}"/>
              </a:ext>
            </a:extLst>
          </p:cNvPr>
          <p:cNvSpPr/>
          <p:nvPr/>
        </p:nvSpPr>
        <p:spPr>
          <a:xfrm rot="16200000">
            <a:off x="712087" y="3241437"/>
            <a:ext cx="4393623" cy="266988"/>
          </a:xfrm>
          <a:prstGeom prst="homePlate">
            <a:avLst>
              <a:gd name="adj" fmla="val 89841"/>
            </a:avLst>
          </a:prstGeom>
          <a:gradFill>
            <a:gsLst>
              <a:gs pos="0">
                <a:srgbClr val="FFC000"/>
              </a:gs>
              <a:gs pos="8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US" sz="2400">
              <a:solidFill>
                <a:prstClr val="white"/>
              </a:solidFill>
              <a:latin typeface="Calibri" panose="020F0502020204030204" pitchFamily="34" charset="0"/>
              <a:ea typeface="Arial Unicode MS"/>
              <a:cs typeface="Calibri" panose="020F0502020204030204" pitchFamily="34" charset="0"/>
            </a:endParaRPr>
          </a:p>
        </p:txBody>
      </p:sp>
      <p:sp>
        <p:nvSpPr>
          <p:cNvPr id="37" name="TextBox 36">
            <a:extLst>
              <a:ext uri="{FF2B5EF4-FFF2-40B4-BE49-F238E27FC236}">
                <a16:creationId xmlns:a16="http://schemas.microsoft.com/office/drawing/2014/main" id="{45A684B5-1F1F-E244-B1CA-A48CDD13E42E}"/>
              </a:ext>
            </a:extLst>
          </p:cNvPr>
          <p:cNvSpPr txBox="1"/>
          <p:nvPr/>
        </p:nvSpPr>
        <p:spPr>
          <a:xfrm rot="16200000">
            <a:off x="1749346" y="3305400"/>
            <a:ext cx="2297764" cy="166199"/>
          </a:xfrm>
          <a:prstGeom prst="rect">
            <a:avLst/>
          </a:prstGeom>
          <a:noFill/>
        </p:spPr>
        <p:txBody>
          <a:bodyPr wrap="square" lIns="120000" tIns="0" bIns="0" rtlCol="0">
            <a:spAutoFit/>
          </a:bodyPr>
          <a:lstStyle/>
          <a:p>
            <a:pPr algn="ctr" defTabSz="1219170" latinLnBrk="1">
              <a:lnSpc>
                <a:spcPct val="90000"/>
              </a:lnSpc>
              <a:defRPr/>
            </a:pPr>
            <a:r>
              <a:rPr lang="en-GB" sz="1200" b="1" dirty="0">
                <a:solidFill>
                  <a:prstClr val="white"/>
                </a:solidFill>
                <a:latin typeface="Calibri" panose="020F0502020204030204" pitchFamily="34" charset="0"/>
                <a:ea typeface="Arial Unicode MS"/>
                <a:cs typeface="Calibri" panose="020F0502020204030204" pitchFamily="34" charset="0"/>
              </a:rPr>
              <a:t>Increase in bleeding risk</a:t>
            </a:r>
          </a:p>
        </p:txBody>
      </p:sp>
      <p:cxnSp>
        <p:nvCxnSpPr>
          <p:cNvPr id="38" name="Straight Connector 37">
            <a:extLst>
              <a:ext uri="{FF2B5EF4-FFF2-40B4-BE49-F238E27FC236}">
                <a16:creationId xmlns:a16="http://schemas.microsoft.com/office/drawing/2014/main" id="{4F9277BD-6C95-004E-9B71-3311A1D6C557}"/>
              </a:ext>
            </a:extLst>
          </p:cNvPr>
          <p:cNvCxnSpPr>
            <a:cxnSpLocks/>
          </p:cNvCxnSpPr>
          <p:nvPr/>
        </p:nvCxnSpPr>
        <p:spPr>
          <a:xfrm flipV="1">
            <a:off x="3118738" y="1325406"/>
            <a:ext cx="5162004" cy="4226488"/>
          </a:xfrm>
          <a:prstGeom prst="line">
            <a:avLst/>
          </a:prstGeom>
          <a:ln w="57150">
            <a:solidFill>
              <a:srgbClr val="FFC000"/>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6E3FDBB-F011-F34C-A3BB-4A9EF6451290}"/>
              </a:ext>
            </a:extLst>
          </p:cNvPr>
          <p:cNvSpPr txBox="1"/>
          <p:nvPr/>
        </p:nvSpPr>
        <p:spPr>
          <a:xfrm>
            <a:off x="5986117" y="2392929"/>
            <a:ext cx="2452873" cy="498598"/>
          </a:xfrm>
          <a:prstGeom prst="rect">
            <a:avLst/>
          </a:prstGeom>
          <a:solidFill>
            <a:schemeClr val="bg1">
              <a:alpha val="64000"/>
            </a:schemeClr>
          </a:solidFill>
        </p:spPr>
        <p:txBody>
          <a:bodyPr wrap="square" lIns="120000" tIns="0" bIns="0" rtlCol="0">
            <a:spAutoFit/>
          </a:bodyPr>
          <a:lstStyle/>
          <a:p>
            <a:pPr algn="ctr" defTabSz="1219170" latinLnBrk="1">
              <a:lnSpc>
                <a:spcPct val="90000"/>
              </a:lnSpc>
              <a:defRPr/>
            </a:pPr>
            <a:r>
              <a:rPr lang="en-GB" sz="1200" dirty="0">
                <a:solidFill>
                  <a:srgbClr val="000000"/>
                </a:solidFill>
                <a:latin typeface="Calibri" panose="020F0502020204030204" pitchFamily="34" charset="0"/>
                <a:ea typeface="Arial Unicode MS"/>
                <a:cs typeface="Calibri" panose="020F0502020204030204" pitchFamily="34" charset="0"/>
              </a:rPr>
              <a:t>Prioritise bleeding avoidance</a:t>
            </a:r>
            <a:br>
              <a:rPr lang="en-GB" sz="1200" dirty="0">
                <a:solidFill>
                  <a:srgbClr val="000000"/>
                </a:solidFill>
                <a:latin typeface="Calibri" panose="020F0502020204030204" pitchFamily="34" charset="0"/>
                <a:ea typeface="Arial Unicode MS"/>
                <a:cs typeface="Calibri" panose="020F0502020204030204" pitchFamily="34" charset="0"/>
              </a:rPr>
            </a:br>
            <a:r>
              <a:rPr lang="en-GB" sz="1200" dirty="0">
                <a:solidFill>
                  <a:srgbClr val="000000"/>
                </a:solidFill>
                <a:latin typeface="Calibri" panose="020F0502020204030204" pitchFamily="34" charset="0"/>
                <a:ea typeface="Arial Unicode MS"/>
                <a:cs typeface="Calibri" panose="020F0502020204030204" pitchFamily="34" charset="0"/>
              </a:rPr>
              <a:t>strategies minimising</a:t>
            </a:r>
            <a:br>
              <a:rPr lang="en-GB" sz="1200" dirty="0">
                <a:solidFill>
                  <a:srgbClr val="000000"/>
                </a:solidFill>
                <a:latin typeface="Calibri" panose="020F0502020204030204" pitchFamily="34" charset="0"/>
                <a:ea typeface="Arial Unicode MS"/>
                <a:cs typeface="Calibri" panose="020F0502020204030204" pitchFamily="34" charset="0"/>
              </a:rPr>
            </a:br>
            <a:r>
              <a:rPr lang="en-GB" sz="1200" dirty="0">
                <a:solidFill>
                  <a:srgbClr val="000000"/>
                </a:solidFill>
                <a:latin typeface="Calibri" panose="020F0502020204030204" pitchFamily="34" charset="0"/>
                <a:ea typeface="Arial Unicode MS"/>
                <a:cs typeface="Calibri" panose="020F0502020204030204" pitchFamily="34" charset="0"/>
              </a:rPr>
              <a:t>residual ischaemic risk</a:t>
            </a:r>
          </a:p>
        </p:txBody>
      </p:sp>
      <p:sp>
        <p:nvSpPr>
          <p:cNvPr id="16" name="TextBox 15">
            <a:extLst>
              <a:ext uri="{FF2B5EF4-FFF2-40B4-BE49-F238E27FC236}">
                <a16:creationId xmlns:a16="http://schemas.microsoft.com/office/drawing/2014/main" id="{1D6D9F4B-ADB4-E74F-B363-2F37ECCF2245}"/>
              </a:ext>
            </a:extLst>
          </p:cNvPr>
          <p:cNvSpPr txBox="1"/>
          <p:nvPr/>
        </p:nvSpPr>
        <p:spPr>
          <a:xfrm>
            <a:off x="3289787" y="4594035"/>
            <a:ext cx="2297764" cy="332399"/>
          </a:xfrm>
          <a:prstGeom prst="rect">
            <a:avLst/>
          </a:prstGeom>
          <a:solidFill>
            <a:schemeClr val="bg1">
              <a:alpha val="64000"/>
            </a:schemeClr>
          </a:solidFill>
        </p:spPr>
        <p:txBody>
          <a:bodyPr wrap="square" lIns="120000" tIns="0" bIns="0" rtlCol="0">
            <a:spAutoFit/>
          </a:bodyPr>
          <a:lstStyle/>
          <a:p>
            <a:pPr algn="ctr" defTabSz="1219170" latinLnBrk="1">
              <a:lnSpc>
                <a:spcPct val="90000"/>
              </a:lnSpc>
              <a:defRPr/>
            </a:pPr>
            <a:r>
              <a:rPr lang="en-GB" sz="1200" dirty="0">
                <a:solidFill>
                  <a:srgbClr val="000000"/>
                </a:solidFill>
                <a:latin typeface="Calibri" panose="020F0502020204030204" pitchFamily="34" charset="0"/>
                <a:ea typeface="Arial Unicode MS"/>
                <a:cs typeface="Calibri" panose="020F0502020204030204" pitchFamily="34" charset="0"/>
              </a:rPr>
              <a:t>Uncertain expected</a:t>
            </a:r>
            <a:br>
              <a:rPr lang="en-GB" sz="1200" dirty="0">
                <a:solidFill>
                  <a:srgbClr val="000000"/>
                </a:solidFill>
                <a:latin typeface="Calibri" panose="020F0502020204030204" pitchFamily="34" charset="0"/>
                <a:ea typeface="Arial Unicode MS"/>
                <a:cs typeface="Calibri" panose="020F0502020204030204" pitchFamily="34" charset="0"/>
              </a:rPr>
            </a:br>
            <a:r>
              <a:rPr lang="en-GB" sz="1200" dirty="0">
                <a:solidFill>
                  <a:srgbClr val="000000"/>
                </a:solidFill>
                <a:latin typeface="Calibri" panose="020F0502020204030204" pitchFamily="34" charset="0"/>
                <a:ea typeface="Arial Unicode MS"/>
                <a:cs typeface="Calibri" panose="020F0502020204030204" pitchFamily="34" charset="0"/>
              </a:rPr>
              <a:t>treatment benefit</a:t>
            </a:r>
          </a:p>
        </p:txBody>
      </p:sp>
      <p:sp>
        <p:nvSpPr>
          <p:cNvPr id="17" name="Rounded Rectangle 16">
            <a:extLst>
              <a:ext uri="{FF2B5EF4-FFF2-40B4-BE49-F238E27FC236}">
                <a16:creationId xmlns:a16="http://schemas.microsoft.com/office/drawing/2014/main" id="{A52FC385-35E0-2740-A8A7-109686A5A731}"/>
              </a:ext>
            </a:extLst>
          </p:cNvPr>
          <p:cNvSpPr/>
          <p:nvPr/>
        </p:nvSpPr>
        <p:spPr>
          <a:xfrm>
            <a:off x="3540568" y="4009282"/>
            <a:ext cx="1819003" cy="465821"/>
          </a:xfrm>
          <a:prstGeom prst="roundRect">
            <a:avLst>
              <a:gd name="adj" fmla="val 0"/>
            </a:avLst>
          </a:prstGeom>
          <a:solidFill>
            <a:srgbClr val="FFA40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defRPr/>
            </a:pPr>
            <a:r>
              <a:rPr lang="en-GB" sz="1200" dirty="0">
                <a:solidFill>
                  <a:prstClr val="white"/>
                </a:solidFill>
                <a:latin typeface="Calibri" panose="020F0502020204030204" pitchFamily="34" charset="0"/>
                <a:ea typeface="Arial Unicode MS"/>
                <a:cs typeface="Calibri" panose="020F0502020204030204" pitchFamily="34" charset="0"/>
              </a:rPr>
              <a:t>Low ischaemic risk &amp;</a:t>
            </a:r>
            <a:br>
              <a:rPr lang="en-GB" sz="1200" dirty="0">
                <a:solidFill>
                  <a:prstClr val="white"/>
                </a:solidFill>
                <a:latin typeface="Calibri" panose="020F0502020204030204" pitchFamily="34" charset="0"/>
                <a:ea typeface="Arial Unicode MS"/>
                <a:cs typeface="Calibri" panose="020F0502020204030204" pitchFamily="34" charset="0"/>
              </a:rPr>
            </a:br>
            <a:r>
              <a:rPr lang="en-GB" sz="1200" dirty="0">
                <a:solidFill>
                  <a:prstClr val="white"/>
                </a:solidFill>
                <a:latin typeface="Calibri" panose="020F0502020204030204" pitchFamily="34" charset="0"/>
                <a:ea typeface="Arial Unicode MS"/>
                <a:cs typeface="Calibri" panose="020F0502020204030204" pitchFamily="34" charset="0"/>
              </a:rPr>
              <a:t>low bleeding risk</a:t>
            </a:r>
          </a:p>
        </p:txBody>
      </p:sp>
      <p:sp>
        <p:nvSpPr>
          <p:cNvPr id="18" name="TextBox 17">
            <a:extLst>
              <a:ext uri="{FF2B5EF4-FFF2-40B4-BE49-F238E27FC236}">
                <a16:creationId xmlns:a16="http://schemas.microsoft.com/office/drawing/2014/main" id="{352DB9F4-F5A0-354A-B6F6-A6E536510FAF}"/>
              </a:ext>
            </a:extLst>
          </p:cNvPr>
          <p:cNvSpPr txBox="1"/>
          <p:nvPr/>
        </p:nvSpPr>
        <p:spPr>
          <a:xfrm>
            <a:off x="3289787" y="5035895"/>
            <a:ext cx="2297764" cy="498598"/>
          </a:xfrm>
          <a:prstGeom prst="rect">
            <a:avLst/>
          </a:prstGeom>
          <a:noFill/>
        </p:spPr>
        <p:txBody>
          <a:bodyPr wrap="square" lIns="120000" tIns="0" bIns="0" rtlCol="0">
            <a:spAutoFit/>
          </a:bodyPr>
          <a:lstStyle/>
          <a:p>
            <a:pPr algn="ctr" defTabSz="1219170" latinLnBrk="1">
              <a:lnSpc>
                <a:spcPct val="90000"/>
              </a:lnSpc>
              <a:defRPr/>
            </a:pPr>
            <a:r>
              <a:rPr lang="en-GB" sz="1200" dirty="0">
                <a:solidFill>
                  <a:srgbClr val="000000"/>
                </a:solidFill>
                <a:latin typeface="Calibri" panose="020F0502020204030204" pitchFamily="34" charset="0"/>
                <a:ea typeface="Arial Unicode MS"/>
                <a:cs typeface="Calibri" panose="020F0502020204030204" pitchFamily="34" charset="0"/>
              </a:rPr>
              <a:t>Prioritise patient’s</a:t>
            </a:r>
            <a:br>
              <a:rPr lang="en-GB" sz="1200" dirty="0">
                <a:solidFill>
                  <a:srgbClr val="000000"/>
                </a:solidFill>
                <a:latin typeface="Calibri" panose="020F0502020204030204" pitchFamily="34" charset="0"/>
                <a:ea typeface="Arial Unicode MS"/>
                <a:cs typeface="Calibri" panose="020F0502020204030204" pitchFamily="34" charset="0"/>
              </a:rPr>
            </a:br>
            <a:r>
              <a:rPr lang="en-GB" sz="1200" dirty="0">
                <a:solidFill>
                  <a:srgbClr val="000000"/>
                </a:solidFill>
                <a:latin typeface="Calibri" panose="020F0502020204030204" pitchFamily="34" charset="0"/>
                <a:ea typeface="Arial Unicode MS"/>
                <a:cs typeface="Calibri" panose="020F0502020204030204" pitchFamily="34" charset="0"/>
              </a:rPr>
              <a:t>preference and expected</a:t>
            </a:r>
            <a:br>
              <a:rPr lang="en-GB" sz="1200" dirty="0">
                <a:solidFill>
                  <a:srgbClr val="000000"/>
                </a:solidFill>
                <a:latin typeface="Calibri" panose="020F0502020204030204" pitchFamily="34" charset="0"/>
                <a:ea typeface="Arial Unicode MS"/>
                <a:cs typeface="Calibri" panose="020F0502020204030204" pitchFamily="34" charset="0"/>
              </a:rPr>
            </a:br>
            <a:r>
              <a:rPr lang="en-GB" sz="1200" dirty="0">
                <a:solidFill>
                  <a:srgbClr val="000000"/>
                </a:solidFill>
                <a:latin typeface="Calibri" panose="020F0502020204030204" pitchFamily="34" charset="0"/>
                <a:ea typeface="Arial Unicode MS"/>
                <a:cs typeface="Calibri" panose="020F0502020204030204" pitchFamily="34" charset="0"/>
              </a:rPr>
              <a:t>compliance</a:t>
            </a:r>
          </a:p>
        </p:txBody>
      </p:sp>
      <p:sp>
        <p:nvSpPr>
          <p:cNvPr id="21" name="Rounded Rectangle 20">
            <a:extLst>
              <a:ext uri="{FF2B5EF4-FFF2-40B4-BE49-F238E27FC236}">
                <a16:creationId xmlns:a16="http://schemas.microsoft.com/office/drawing/2014/main" id="{60134604-6071-A94C-88AA-EAD524425D86}"/>
              </a:ext>
            </a:extLst>
          </p:cNvPr>
          <p:cNvSpPr/>
          <p:nvPr/>
        </p:nvSpPr>
        <p:spPr>
          <a:xfrm>
            <a:off x="6314452" y="1767264"/>
            <a:ext cx="1819003" cy="465821"/>
          </a:xfrm>
          <a:prstGeom prst="roundRect">
            <a:avLst>
              <a:gd name="adj" fmla="val 0"/>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defRPr/>
            </a:pPr>
            <a:r>
              <a:rPr lang="en-GB" sz="1200" dirty="0">
                <a:solidFill>
                  <a:prstClr val="white"/>
                </a:solidFill>
                <a:latin typeface="Calibri" panose="020F0502020204030204" pitchFamily="34" charset="0"/>
                <a:ea typeface="Arial Unicode MS"/>
                <a:cs typeface="Calibri" panose="020F0502020204030204" pitchFamily="34" charset="0"/>
              </a:rPr>
              <a:t>High ischaemic risk &amp;</a:t>
            </a:r>
            <a:br>
              <a:rPr lang="en-GB" sz="1200" dirty="0">
                <a:solidFill>
                  <a:prstClr val="white"/>
                </a:solidFill>
                <a:latin typeface="Calibri" panose="020F0502020204030204" pitchFamily="34" charset="0"/>
                <a:ea typeface="Arial Unicode MS"/>
                <a:cs typeface="Calibri" panose="020F0502020204030204" pitchFamily="34" charset="0"/>
              </a:rPr>
            </a:br>
            <a:r>
              <a:rPr lang="en-GB" sz="1200" dirty="0">
                <a:solidFill>
                  <a:prstClr val="white"/>
                </a:solidFill>
                <a:latin typeface="Calibri" panose="020F0502020204030204" pitchFamily="34" charset="0"/>
                <a:ea typeface="Arial Unicode MS"/>
                <a:cs typeface="Calibri" panose="020F0502020204030204" pitchFamily="34" charset="0"/>
              </a:rPr>
              <a:t>high bleeding risk</a:t>
            </a:r>
          </a:p>
        </p:txBody>
      </p:sp>
      <p:pic>
        <p:nvPicPr>
          <p:cNvPr id="42" name="Picture 41">
            <a:extLst>
              <a:ext uri="{FF2B5EF4-FFF2-40B4-BE49-F238E27FC236}">
                <a16:creationId xmlns:a16="http://schemas.microsoft.com/office/drawing/2014/main" id="{6D345D34-9868-B448-BE47-79EF7DC0B6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260128" y="2331859"/>
            <a:ext cx="1052539" cy="2197753"/>
          </a:xfrm>
          <a:prstGeom prst="rect">
            <a:avLst/>
          </a:prstGeom>
        </p:spPr>
      </p:pic>
    </p:spTree>
    <p:extLst>
      <p:ext uri="{BB962C8B-B14F-4D97-AF65-F5344CB8AC3E}">
        <p14:creationId xmlns:p14="http://schemas.microsoft.com/office/powerpoint/2010/main" val="399926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EE9B55E3-E7EC-9944-ACDE-D7FF248E2DAC}"/>
              </a:ext>
            </a:extLst>
          </p:cNvPr>
          <p:cNvSpPr>
            <a:spLocks noGrp="1"/>
          </p:cNvSpPr>
          <p:nvPr>
            <p:ph type="body" idx="1"/>
          </p:nvPr>
        </p:nvSpPr>
        <p:spPr>
          <a:xfrm>
            <a:off x="609600" y="798088"/>
            <a:ext cx="10972800" cy="702470"/>
          </a:xfrm>
        </p:spPr>
        <p:txBody>
          <a:bodyPr/>
          <a:lstStyle/>
          <a:p>
            <a:r>
              <a:rPr lang="en-GB" dirty="0"/>
              <a:t>Elderly patients: high bleeding and ischaemic risk</a:t>
            </a:r>
          </a:p>
        </p:txBody>
      </p:sp>
      <p:sp>
        <p:nvSpPr>
          <p:cNvPr id="20" name="Title 19">
            <a:extLst>
              <a:ext uri="{FF2B5EF4-FFF2-40B4-BE49-F238E27FC236}">
                <a16:creationId xmlns:a16="http://schemas.microsoft.com/office/drawing/2014/main" id="{00DD6A54-A58A-BA4D-B043-08212DC860BB}"/>
              </a:ext>
            </a:extLst>
          </p:cNvPr>
          <p:cNvSpPr>
            <a:spLocks noGrp="1"/>
          </p:cNvSpPr>
          <p:nvPr>
            <p:ph type="title"/>
          </p:nvPr>
        </p:nvSpPr>
        <p:spPr/>
        <p:txBody>
          <a:bodyPr/>
          <a:lstStyle/>
          <a:p>
            <a:r>
              <a:rPr lang="en-GB" altLang="ko-KR"/>
              <a:t>Bleeding in elderly patients</a:t>
            </a:r>
            <a:endParaRPr lang="en-US" dirty="0"/>
          </a:p>
        </p:txBody>
      </p:sp>
      <p:sp>
        <p:nvSpPr>
          <p:cNvPr id="22" name="Slide Number Placeholder 21">
            <a:extLst>
              <a:ext uri="{FF2B5EF4-FFF2-40B4-BE49-F238E27FC236}">
                <a16:creationId xmlns:a16="http://schemas.microsoft.com/office/drawing/2014/main" id="{29EDEF24-7761-0647-85F1-B4620DF313C6}"/>
              </a:ext>
            </a:extLst>
          </p:cNvPr>
          <p:cNvSpPr>
            <a:spLocks noGrp="1"/>
          </p:cNvSpPr>
          <p:nvPr>
            <p:ph type="sldNum" sz="quarter" idx="4"/>
          </p:nvPr>
        </p:nvSpPr>
        <p:spPr/>
        <p:txBody>
          <a:bodyPr/>
          <a:lstStyle/>
          <a:p>
            <a:fld id="{FCE43C0F-8A7B-3A4B-9DB5-B3472E36E833}" type="slidenum">
              <a:rPr lang="en-GB" smtClean="0"/>
              <a:pPr/>
              <a:t>13</a:t>
            </a:fld>
            <a:endParaRPr lang="en-GB" dirty="0"/>
          </a:p>
        </p:txBody>
      </p:sp>
      <p:sp>
        <p:nvSpPr>
          <p:cNvPr id="21" name="Text Placeholder 20">
            <a:extLst>
              <a:ext uri="{FF2B5EF4-FFF2-40B4-BE49-F238E27FC236}">
                <a16:creationId xmlns:a16="http://schemas.microsoft.com/office/drawing/2014/main" id="{D63EE558-4302-9340-AA17-EDDEAA761E90}"/>
              </a:ext>
            </a:extLst>
          </p:cNvPr>
          <p:cNvSpPr>
            <a:spLocks noGrp="1"/>
          </p:cNvSpPr>
          <p:nvPr>
            <p:ph sz="quarter" idx="15"/>
          </p:nvPr>
        </p:nvSpPr>
        <p:spPr>
          <a:xfrm>
            <a:off x="620184" y="6304235"/>
            <a:ext cx="8116800" cy="365125"/>
          </a:xfrm>
        </p:spPr>
        <p:txBody>
          <a:bodyPr/>
          <a:lstStyle/>
          <a:p>
            <a:pPr>
              <a:spcBef>
                <a:spcPts val="300"/>
              </a:spcBef>
            </a:pPr>
            <a:r>
              <a:rPr lang="en-GB" dirty="0"/>
              <a:t>ACS, acute coronary syndrome; ARC, Academic Research Consortium; </a:t>
            </a:r>
            <a:r>
              <a:rPr lang="en-GB" dirty="0" err="1"/>
              <a:t>CardioCHUVI</a:t>
            </a:r>
            <a:r>
              <a:rPr lang="en-GB" dirty="0"/>
              <a:t>, Registry of </a:t>
            </a:r>
            <a:br>
              <a:rPr lang="en-GB" dirty="0"/>
            </a:br>
            <a:r>
              <a:rPr lang="en-GB" dirty="0"/>
              <a:t>Acute Coronary Syndrome from University Hospital of Vigo; TIMI, thrombolysis in myocardial infarction</a:t>
            </a:r>
          </a:p>
          <a:p>
            <a:pPr>
              <a:spcBef>
                <a:spcPts val="300"/>
              </a:spcBef>
            </a:pPr>
            <a:r>
              <a:rPr lang="en-GB" dirty="0"/>
              <a:t>Roe M, et al. Circulation. 2013;128:823-33</a:t>
            </a:r>
          </a:p>
        </p:txBody>
      </p:sp>
      <p:sp>
        <p:nvSpPr>
          <p:cNvPr id="3" name="Rectángulo 2">
            <a:extLst>
              <a:ext uri="{FF2B5EF4-FFF2-40B4-BE49-F238E27FC236}">
                <a16:creationId xmlns:a16="http://schemas.microsoft.com/office/drawing/2014/main" id="{D841D980-18D5-473B-AAEC-0E6FC4680D03}"/>
              </a:ext>
            </a:extLst>
          </p:cNvPr>
          <p:cNvSpPr/>
          <p:nvPr/>
        </p:nvSpPr>
        <p:spPr>
          <a:xfrm>
            <a:off x="623392" y="2544733"/>
            <a:ext cx="3147483" cy="11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latinLnBrk="1">
              <a:defRPr/>
            </a:pPr>
            <a:r>
              <a:rPr lang="en-GB" sz="3200" b="1" dirty="0">
                <a:solidFill>
                  <a:prstClr val="white"/>
                </a:solidFill>
                <a:latin typeface="Calibri" panose="020F0502020204030204" pitchFamily="34" charset="0"/>
                <a:ea typeface="Arial Unicode MS"/>
                <a:cs typeface="Calibri" panose="020F0502020204030204" pitchFamily="34" charset="0"/>
              </a:rPr>
              <a:t>ARC </a:t>
            </a:r>
          </a:p>
          <a:p>
            <a:pPr algn="ctr" defTabSz="1219170" latinLnBrk="1">
              <a:defRPr/>
            </a:pPr>
            <a:r>
              <a:rPr lang="en-GB" sz="2400" b="1" dirty="0">
                <a:solidFill>
                  <a:prstClr val="white"/>
                </a:solidFill>
                <a:latin typeface="Calibri" panose="020F0502020204030204" pitchFamily="34" charset="0"/>
                <a:ea typeface="Arial Unicode MS"/>
                <a:cs typeface="Calibri" panose="020F0502020204030204" pitchFamily="34" charset="0"/>
              </a:rPr>
              <a:t>High bleeding risk</a:t>
            </a:r>
          </a:p>
        </p:txBody>
      </p:sp>
      <p:sp>
        <p:nvSpPr>
          <p:cNvPr id="4" name="Rectángulo 3">
            <a:extLst>
              <a:ext uri="{FF2B5EF4-FFF2-40B4-BE49-F238E27FC236}">
                <a16:creationId xmlns:a16="http://schemas.microsoft.com/office/drawing/2014/main" id="{A60378E1-C171-412E-86A5-CBEF1A649894}"/>
              </a:ext>
            </a:extLst>
          </p:cNvPr>
          <p:cNvSpPr/>
          <p:nvPr/>
        </p:nvSpPr>
        <p:spPr>
          <a:xfrm>
            <a:off x="4004634" y="2544733"/>
            <a:ext cx="3147484" cy="11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latinLnBrk="1">
              <a:defRPr/>
            </a:pPr>
            <a:r>
              <a:rPr lang="en-GB" sz="3200" b="1" dirty="0">
                <a:solidFill>
                  <a:prstClr val="white"/>
                </a:solidFill>
                <a:latin typeface="Calibri" panose="020F0502020204030204" pitchFamily="34" charset="0"/>
                <a:ea typeface="Arial Unicode MS"/>
                <a:cs typeface="Calibri" panose="020F0502020204030204" pitchFamily="34" charset="0"/>
              </a:rPr>
              <a:t>ARC</a:t>
            </a:r>
          </a:p>
          <a:p>
            <a:pPr algn="ctr" defTabSz="1219170" latinLnBrk="1">
              <a:defRPr/>
            </a:pPr>
            <a:r>
              <a:rPr lang="en-GB" sz="2400" b="1" dirty="0">
                <a:solidFill>
                  <a:prstClr val="white"/>
                </a:solidFill>
                <a:latin typeface="Calibri" panose="020F0502020204030204" pitchFamily="34" charset="0"/>
                <a:ea typeface="Arial Unicode MS"/>
                <a:cs typeface="Calibri" panose="020F0502020204030204" pitchFamily="34" charset="0"/>
              </a:rPr>
              <a:t>High bleeding risk</a:t>
            </a:r>
          </a:p>
        </p:txBody>
      </p:sp>
      <p:sp>
        <p:nvSpPr>
          <p:cNvPr id="5" name="Rectángulo: esquinas redondeadas 4">
            <a:extLst>
              <a:ext uri="{FF2B5EF4-FFF2-40B4-BE49-F238E27FC236}">
                <a16:creationId xmlns:a16="http://schemas.microsoft.com/office/drawing/2014/main" id="{93786627-33DF-41E0-98EA-9A944ADBF1D7}"/>
              </a:ext>
            </a:extLst>
          </p:cNvPr>
          <p:cNvSpPr/>
          <p:nvPr/>
        </p:nvSpPr>
        <p:spPr>
          <a:xfrm>
            <a:off x="1385393" y="3811682"/>
            <a:ext cx="1623484" cy="624000"/>
          </a:xfrm>
          <a:prstGeom prst="roundRect">
            <a:avLst/>
          </a:prstGeom>
          <a:ln w="12700">
            <a:solidFill>
              <a:schemeClr val="accent1"/>
            </a:solidFill>
          </a:ln>
        </p:spPr>
        <p:style>
          <a:lnRef idx="2">
            <a:schemeClr val="accent2"/>
          </a:lnRef>
          <a:fillRef idx="1">
            <a:schemeClr val="lt1"/>
          </a:fillRef>
          <a:effectRef idx="0">
            <a:schemeClr val="accent2"/>
          </a:effectRef>
          <a:fontRef idx="minor">
            <a:schemeClr val="dk1"/>
          </a:fontRef>
        </p:style>
        <p:txBody>
          <a:bodyPr anchor="ctr"/>
          <a:lstStyle/>
          <a:p>
            <a:pPr algn="ctr" defTabSz="1219170" latinLnBrk="1">
              <a:defRPr/>
            </a:pPr>
            <a:r>
              <a:rPr lang="en-GB" sz="2667" b="1" dirty="0">
                <a:solidFill>
                  <a:schemeClr val="tx2"/>
                </a:solidFill>
                <a:latin typeface="Calibri" panose="020F0502020204030204" pitchFamily="34" charset="0"/>
                <a:ea typeface="Arial Unicode MS"/>
                <a:cs typeface="Calibri" panose="020F0502020204030204" pitchFamily="34" charset="0"/>
              </a:rPr>
              <a:t>11.9%</a:t>
            </a:r>
          </a:p>
        </p:txBody>
      </p:sp>
      <p:sp>
        <p:nvSpPr>
          <p:cNvPr id="6" name="CuadroTexto 36">
            <a:extLst>
              <a:ext uri="{FF2B5EF4-FFF2-40B4-BE49-F238E27FC236}">
                <a16:creationId xmlns:a16="http://schemas.microsoft.com/office/drawing/2014/main" id="{6F26A90B-2848-4762-BA71-E7D3EC05CBA0}"/>
              </a:ext>
            </a:extLst>
          </p:cNvPr>
          <p:cNvSpPr txBox="1">
            <a:spLocks noChangeArrowheads="1"/>
          </p:cNvSpPr>
          <p:nvPr/>
        </p:nvSpPr>
        <p:spPr bwMode="auto">
          <a:xfrm>
            <a:off x="1401062" y="2049891"/>
            <a:ext cx="214308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1219170" latinLnBrk="1">
              <a:defRPr/>
            </a:pPr>
            <a:r>
              <a:rPr lang="en-GB" altLang="es-ES" sz="2667" b="1" dirty="0">
                <a:solidFill>
                  <a:schemeClr val="tx2"/>
                </a:solidFill>
                <a:ea typeface="Arial Unicode MS"/>
                <a:cs typeface="Calibri" panose="020F0502020204030204" pitchFamily="34" charset="0"/>
              </a:rPr>
              <a:t>Age &lt;75 years</a:t>
            </a:r>
          </a:p>
        </p:txBody>
      </p:sp>
      <p:sp>
        <p:nvSpPr>
          <p:cNvPr id="7" name="CuadroTexto 38">
            <a:extLst>
              <a:ext uri="{FF2B5EF4-FFF2-40B4-BE49-F238E27FC236}">
                <a16:creationId xmlns:a16="http://schemas.microsoft.com/office/drawing/2014/main" id="{3ACE7485-8E1D-4AFB-B439-A37C5C1CE3AC}"/>
              </a:ext>
            </a:extLst>
          </p:cNvPr>
          <p:cNvSpPr txBox="1">
            <a:spLocks noChangeArrowheads="1"/>
          </p:cNvSpPr>
          <p:nvPr/>
        </p:nvSpPr>
        <p:spPr bwMode="auto">
          <a:xfrm>
            <a:off x="4761588" y="2043847"/>
            <a:ext cx="214308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1219170" latinLnBrk="1">
              <a:defRPr/>
            </a:pPr>
            <a:r>
              <a:rPr lang="en-GB" altLang="es-ES" sz="2667" b="1" dirty="0">
                <a:solidFill>
                  <a:schemeClr val="tx2"/>
                </a:solidFill>
                <a:ea typeface="Arial Unicode MS"/>
                <a:cs typeface="Calibri" panose="020F0502020204030204" pitchFamily="34" charset="0"/>
              </a:rPr>
              <a:t>Age ≥75 years</a:t>
            </a:r>
          </a:p>
        </p:txBody>
      </p:sp>
      <p:sp>
        <p:nvSpPr>
          <p:cNvPr id="8" name="Rectángulo: esquinas redondeadas 7">
            <a:extLst>
              <a:ext uri="{FF2B5EF4-FFF2-40B4-BE49-F238E27FC236}">
                <a16:creationId xmlns:a16="http://schemas.microsoft.com/office/drawing/2014/main" id="{0A2B90CF-462A-4F7B-80A8-A71D476D2497}"/>
              </a:ext>
            </a:extLst>
          </p:cNvPr>
          <p:cNvSpPr/>
          <p:nvPr/>
        </p:nvSpPr>
        <p:spPr>
          <a:xfrm>
            <a:off x="4781035" y="3814719"/>
            <a:ext cx="1623484" cy="624000"/>
          </a:xfrm>
          <a:prstGeom prst="roundRect">
            <a:avLst/>
          </a:prstGeom>
          <a:solidFill>
            <a:schemeClr val="accent4">
              <a:lumMod val="20000"/>
              <a:lumOff val="80000"/>
            </a:schemeClr>
          </a:solidFill>
          <a:ln w="57150">
            <a:solidFill>
              <a:schemeClr val="accent1"/>
            </a:solidFill>
          </a:ln>
        </p:spPr>
        <p:style>
          <a:lnRef idx="2">
            <a:schemeClr val="accent2"/>
          </a:lnRef>
          <a:fillRef idx="1">
            <a:schemeClr val="lt1"/>
          </a:fillRef>
          <a:effectRef idx="0">
            <a:schemeClr val="accent2"/>
          </a:effectRef>
          <a:fontRef idx="minor">
            <a:schemeClr val="dk1"/>
          </a:fontRef>
        </p:style>
        <p:txBody>
          <a:bodyPr anchor="ctr"/>
          <a:lstStyle/>
          <a:p>
            <a:pPr algn="ctr" defTabSz="1219170" latinLnBrk="1">
              <a:defRPr/>
            </a:pPr>
            <a:r>
              <a:rPr lang="en-GB" sz="2667" b="1" dirty="0">
                <a:solidFill>
                  <a:schemeClr val="tx2"/>
                </a:solidFill>
                <a:latin typeface="Calibri" panose="020F0502020204030204" pitchFamily="34" charset="0"/>
                <a:ea typeface="Arial Unicode MS"/>
                <a:cs typeface="Calibri" panose="020F0502020204030204" pitchFamily="34" charset="0"/>
              </a:rPr>
              <a:t>77.1%</a:t>
            </a:r>
          </a:p>
        </p:txBody>
      </p:sp>
      <p:sp>
        <p:nvSpPr>
          <p:cNvPr id="9" name="Rectángulo 8">
            <a:extLst>
              <a:ext uri="{FF2B5EF4-FFF2-40B4-BE49-F238E27FC236}">
                <a16:creationId xmlns:a16="http://schemas.microsoft.com/office/drawing/2014/main" id="{69046AA0-0DA6-4456-82B0-60B2E26AE701}"/>
              </a:ext>
            </a:extLst>
          </p:cNvPr>
          <p:cNvSpPr/>
          <p:nvPr/>
        </p:nvSpPr>
        <p:spPr>
          <a:xfrm>
            <a:off x="623392" y="4558205"/>
            <a:ext cx="3147483" cy="6371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latinLnBrk="1">
              <a:defRPr/>
            </a:pPr>
            <a:r>
              <a:rPr lang="en-GB" sz="3200" b="1" dirty="0">
                <a:solidFill>
                  <a:prstClr val="white"/>
                </a:solidFill>
                <a:latin typeface="Calibri" panose="020F0502020204030204" pitchFamily="34" charset="0"/>
                <a:ea typeface="Arial Unicode MS"/>
                <a:cs typeface="Calibri" panose="020F0502020204030204" pitchFamily="34" charset="0"/>
              </a:rPr>
              <a:t>PRECISE ≥25</a:t>
            </a:r>
          </a:p>
        </p:txBody>
      </p:sp>
      <p:sp>
        <p:nvSpPr>
          <p:cNvPr id="10" name="Rectángulo 9">
            <a:extLst>
              <a:ext uri="{FF2B5EF4-FFF2-40B4-BE49-F238E27FC236}">
                <a16:creationId xmlns:a16="http://schemas.microsoft.com/office/drawing/2014/main" id="{F29DD729-A018-4AE5-BA18-929BCE484B25}"/>
              </a:ext>
            </a:extLst>
          </p:cNvPr>
          <p:cNvSpPr/>
          <p:nvPr/>
        </p:nvSpPr>
        <p:spPr>
          <a:xfrm>
            <a:off x="4004634" y="4567100"/>
            <a:ext cx="3147484" cy="6371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latinLnBrk="1">
              <a:defRPr/>
            </a:pPr>
            <a:r>
              <a:rPr lang="en-GB" sz="3200" b="1" dirty="0">
                <a:solidFill>
                  <a:prstClr val="white"/>
                </a:solidFill>
                <a:latin typeface="Calibri" panose="020F0502020204030204" pitchFamily="34" charset="0"/>
                <a:ea typeface="Arial Unicode MS"/>
                <a:cs typeface="Calibri" panose="020F0502020204030204" pitchFamily="34" charset="0"/>
              </a:rPr>
              <a:t>PRECISE ≥25</a:t>
            </a:r>
          </a:p>
        </p:txBody>
      </p:sp>
      <p:sp>
        <p:nvSpPr>
          <p:cNvPr id="11" name="Rectángulo: esquinas redondeadas 10">
            <a:extLst>
              <a:ext uri="{FF2B5EF4-FFF2-40B4-BE49-F238E27FC236}">
                <a16:creationId xmlns:a16="http://schemas.microsoft.com/office/drawing/2014/main" id="{9AF04ABD-3932-442B-B035-33522D0D758B}"/>
              </a:ext>
            </a:extLst>
          </p:cNvPr>
          <p:cNvSpPr/>
          <p:nvPr/>
        </p:nvSpPr>
        <p:spPr>
          <a:xfrm>
            <a:off x="1385392" y="5294177"/>
            <a:ext cx="1623483" cy="624000"/>
          </a:xfrm>
          <a:prstGeom prst="roundRect">
            <a:avLst/>
          </a:prstGeom>
          <a:ln w="12700">
            <a:solidFill>
              <a:schemeClr val="accent1"/>
            </a:solidFill>
          </a:ln>
        </p:spPr>
        <p:style>
          <a:lnRef idx="2">
            <a:schemeClr val="accent2"/>
          </a:lnRef>
          <a:fillRef idx="1">
            <a:schemeClr val="lt1"/>
          </a:fillRef>
          <a:effectRef idx="0">
            <a:schemeClr val="accent2"/>
          </a:effectRef>
          <a:fontRef idx="minor">
            <a:schemeClr val="dk1"/>
          </a:fontRef>
        </p:style>
        <p:txBody>
          <a:bodyPr anchor="ctr"/>
          <a:lstStyle/>
          <a:p>
            <a:pPr algn="ctr" defTabSz="1219170" latinLnBrk="1">
              <a:defRPr/>
            </a:pPr>
            <a:r>
              <a:rPr lang="en-GB" sz="2667" b="1" dirty="0">
                <a:solidFill>
                  <a:schemeClr val="tx2"/>
                </a:solidFill>
                <a:latin typeface="Calibri" panose="020F0502020204030204" pitchFamily="34" charset="0"/>
                <a:ea typeface="Arial Unicode MS"/>
                <a:cs typeface="Calibri" panose="020F0502020204030204" pitchFamily="34" charset="0"/>
              </a:rPr>
              <a:t>22.7%</a:t>
            </a:r>
          </a:p>
        </p:txBody>
      </p:sp>
      <p:sp>
        <p:nvSpPr>
          <p:cNvPr id="12" name="Rectángulo: esquinas redondeadas 11">
            <a:extLst>
              <a:ext uri="{FF2B5EF4-FFF2-40B4-BE49-F238E27FC236}">
                <a16:creationId xmlns:a16="http://schemas.microsoft.com/office/drawing/2014/main" id="{10D4DB0E-3762-4770-80A4-EAA5452B7EED}"/>
              </a:ext>
            </a:extLst>
          </p:cNvPr>
          <p:cNvSpPr/>
          <p:nvPr/>
        </p:nvSpPr>
        <p:spPr>
          <a:xfrm>
            <a:off x="4766633" y="5308431"/>
            <a:ext cx="1623483" cy="624000"/>
          </a:xfrm>
          <a:prstGeom prst="roundRect">
            <a:avLst/>
          </a:prstGeom>
          <a:solidFill>
            <a:schemeClr val="accent4">
              <a:lumMod val="20000"/>
              <a:lumOff val="80000"/>
            </a:schemeClr>
          </a:solidFill>
          <a:ln w="57150">
            <a:solidFill>
              <a:schemeClr val="accent1"/>
            </a:solidFill>
          </a:ln>
        </p:spPr>
        <p:style>
          <a:lnRef idx="2">
            <a:schemeClr val="accent2"/>
          </a:lnRef>
          <a:fillRef idx="1">
            <a:schemeClr val="lt1"/>
          </a:fillRef>
          <a:effectRef idx="0">
            <a:schemeClr val="accent2"/>
          </a:effectRef>
          <a:fontRef idx="minor">
            <a:schemeClr val="dk1"/>
          </a:fontRef>
        </p:style>
        <p:txBody>
          <a:bodyPr anchor="ctr"/>
          <a:lstStyle/>
          <a:p>
            <a:pPr algn="ctr" defTabSz="1219170" latinLnBrk="1">
              <a:defRPr/>
            </a:pPr>
            <a:r>
              <a:rPr lang="en-GB" sz="2667" b="1" dirty="0">
                <a:solidFill>
                  <a:schemeClr val="tx2"/>
                </a:solidFill>
                <a:latin typeface="Calibri" panose="020F0502020204030204" pitchFamily="34" charset="0"/>
                <a:ea typeface="Arial Unicode MS"/>
                <a:cs typeface="Calibri" panose="020F0502020204030204" pitchFamily="34" charset="0"/>
              </a:rPr>
              <a:t>90.9%</a:t>
            </a:r>
          </a:p>
        </p:txBody>
      </p:sp>
      <p:sp>
        <p:nvSpPr>
          <p:cNvPr id="18" name="CuadroTexto 17">
            <a:extLst>
              <a:ext uri="{FF2B5EF4-FFF2-40B4-BE49-F238E27FC236}">
                <a16:creationId xmlns:a16="http://schemas.microsoft.com/office/drawing/2014/main" id="{8531477D-854F-4AE1-B7DC-CFF917DD4FC2}"/>
              </a:ext>
            </a:extLst>
          </p:cNvPr>
          <p:cNvSpPr txBox="1"/>
          <p:nvPr/>
        </p:nvSpPr>
        <p:spPr>
          <a:xfrm>
            <a:off x="1782295" y="1392770"/>
            <a:ext cx="4224426" cy="646331"/>
          </a:xfrm>
          <a:prstGeom prst="rect">
            <a:avLst/>
          </a:prstGeom>
          <a:noFill/>
        </p:spPr>
        <p:txBody>
          <a:bodyPr wrap="none" rtlCol="0">
            <a:spAutoFit/>
          </a:bodyPr>
          <a:lstStyle/>
          <a:p>
            <a:pPr algn="ctr" defTabSz="1219170" latinLnBrk="1">
              <a:defRPr/>
            </a:pPr>
            <a:r>
              <a:rPr lang="en-GB" sz="2400" b="1" dirty="0">
                <a:solidFill>
                  <a:schemeClr val="accent6"/>
                </a:solidFill>
                <a:latin typeface="Calibri" panose="020F0502020204030204" pitchFamily="34" charset="0"/>
                <a:ea typeface="Arial Unicode MS"/>
                <a:cs typeface="Calibri" panose="020F0502020204030204" pitchFamily="34" charset="0"/>
              </a:rPr>
              <a:t>Data from </a:t>
            </a:r>
            <a:r>
              <a:rPr lang="en-GB" sz="2400" b="1" dirty="0" err="1">
                <a:solidFill>
                  <a:schemeClr val="accent6"/>
                </a:solidFill>
                <a:latin typeface="Calibri" panose="020F0502020204030204" pitchFamily="34" charset="0"/>
                <a:ea typeface="Arial Unicode MS"/>
                <a:cs typeface="Calibri" panose="020F0502020204030204" pitchFamily="34" charset="0"/>
              </a:rPr>
              <a:t>CardioCHUVI</a:t>
            </a:r>
            <a:r>
              <a:rPr lang="en-GB" sz="2400" b="1" dirty="0">
                <a:solidFill>
                  <a:schemeClr val="accent6"/>
                </a:solidFill>
                <a:latin typeface="Calibri" panose="020F0502020204030204" pitchFamily="34" charset="0"/>
                <a:ea typeface="Arial Unicode MS"/>
                <a:cs typeface="Calibri" panose="020F0502020204030204" pitchFamily="34" charset="0"/>
              </a:rPr>
              <a:t> registry</a:t>
            </a:r>
          </a:p>
          <a:p>
            <a:pPr algn="ctr" defTabSz="1219170" latinLnBrk="1">
              <a:defRPr/>
            </a:pPr>
            <a:r>
              <a:rPr lang="en-GB" sz="1200" b="1" dirty="0">
                <a:solidFill>
                  <a:schemeClr val="accent6"/>
                </a:solidFill>
                <a:latin typeface="Calibri" panose="020F0502020204030204" pitchFamily="34" charset="0"/>
                <a:ea typeface="Arial Unicode MS"/>
                <a:cs typeface="Calibri" panose="020F0502020204030204" pitchFamily="34" charset="0"/>
              </a:rPr>
              <a:t>(ClinicalTrials.gov Identifier: NCT03664388)</a:t>
            </a:r>
          </a:p>
        </p:txBody>
      </p:sp>
      <p:grpSp>
        <p:nvGrpSpPr>
          <p:cNvPr id="19" name="Group 18">
            <a:extLst>
              <a:ext uri="{FF2B5EF4-FFF2-40B4-BE49-F238E27FC236}">
                <a16:creationId xmlns:a16="http://schemas.microsoft.com/office/drawing/2014/main" id="{D5AF9820-A31B-476E-9EF4-5C1D099E2616}"/>
              </a:ext>
            </a:extLst>
          </p:cNvPr>
          <p:cNvGrpSpPr/>
          <p:nvPr/>
        </p:nvGrpSpPr>
        <p:grpSpPr>
          <a:xfrm>
            <a:off x="7652659" y="1052736"/>
            <a:ext cx="3951515" cy="5366657"/>
            <a:chOff x="5739494" y="938893"/>
            <a:chExt cx="2963636" cy="4024993"/>
          </a:xfrm>
        </p:grpSpPr>
        <p:pic>
          <p:nvPicPr>
            <p:cNvPr id="13" name="Imagen 12">
              <a:extLst>
                <a:ext uri="{FF2B5EF4-FFF2-40B4-BE49-F238E27FC236}">
                  <a16:creationId xmlns:a16="http://schemas.microsoft.com/office/drawing/2014/main" id="{6D6F30D7-01C0-4711-9312-CC92F1D11B72}"/>
                </a:ext>
              </a:extLst>
            </p:cNvPr>
            <p:cNvPicPr>
              <a:picLocks noChangeAspect="1"/>
            </p:cNvPicPr>
            <p:nvPr/>
          </p:nvPicPr>
          <p:blipFill rotWithShape="1">
            <a:blip r:embed="rId3">
              <a:lum bright="-20000" contrast="40000"/>
            </a:blip>
            <a:srcRect l="12648" t="3070" r="3521" b="55489"/>
            <a:stretch/>
          </p:blipFill>
          <p:spPr>
            <a:xfrm>
              <a:off x="6144173" y="1035051"/>
              <a:ext cx="2451100" cy="1612900"/>
            </a:xfrm>
            <a:prstGeom prst="rect">
              <a:avLst/>
            </a:prstGeom>
            <a:solidFill>
              <a:schemeClr val="accent6"/>
            </a:solidFill>
            <a:ln w="19050">
              <a:noFill/>
            </a:ln>
          </p:spPr>
        </p:pic>
        <p:pic>
          <p:nvPicPr>
            <p:cNvPr id="14" name="Imagen 13">
              <a:extLst>
                <a:ext uri="{FF2B5EF4-FFF2-40B4-BE49-F238E27FC236}">
                  <a16:creationId xmlns:a16="http://schemas.microsoft.com/office/drawing/2014/main" id="{5258899B-A257-47F6-9FFF-8E71AD16BFE5}"/>
                </a:ext>
              </a:extLst>
            </p:cNvPr>
            <p:cNvPicPr>
              <a:picLocks noChangeAspect="1"/>
            </p:cNvPicPr>
            <p:nvPr/>
          </p:nvPicPr>
          <p:blipFill rotWithShape="1">
            <a:blip r:embed="rId3">
              <a:lum bright="-20000" contrast="40000"/>
            </a:blip>
            <a:srcRect l="12866" t="53594" r="4925" b="5315"/>
            <a:stretch/>
          </p:blipFill>
          <p:spPr>
            <a:xfrm>
              <a:off x="6150523" y="2983830"/>
              <a:ext cx="2403674" cy="1625600"/>
            </a:xfrm>
            <a:prstGeom prst="rect">
              <a:avLst/>
            </a:prstGeom>
            <a:solidFill>
              <a:schemeClr val="accent6"/>
            </a:solidFill>
            <a:ln w="19050">
              <a:noFill/>
            </a:ln>
          </p:spPr>
        </p:pic>
        <p:sp>
          <p:nvSpPr>
            <p:cNvPr id="15" name="CuadroTexto 14">
              <a:extLst>
                <a:ext uri="{FF2B5EF4-FFF2-40B4-BE49-F238E27FC236}">
                  <a16:creationId xmlns:a16="http://schemas.microsoft.com/office/drawing/2014/main" id="{8C7C158E-1A6F-444D-8F4F-CC630C07C52E}"/>
                </a:ext>
              </a:extLst>
            </p:cNvPr>
            <p:cNvSpPr txBox="1"/>
            <p:nvPr/>
          </p:nvSpPr>
          <p:spPr>
            <a:xfrm>
              <a:off x="6438279" y="1200223"/>
              <a:ext cx="1083469" cy="623248"/>
            </a:xfrm>
            <a:prstGeom prst="rect">
              <a:avLst/>
            </a:prstGeom>
            <a:noFill/>
          </p:spPr>
          <p:txBody>
            <a:bodyPr wrap="none" rtlCol="0">
              <a:spAutoFit/>
            </a:bodyPr>
            <a:lstStyle/>
            <a:p>
              <a:pPr algn="ctr" defTabSz="1219170" latinLnBrk="1">
                <a:defRPr/>
              </a:pPr>
              <a:r>
                <a:rPr lang="en-GB" sz="2400" b="1" dirty="0">
                  <a:solidFill>
                    <a:schemeClr val="tx2"/>
                  </a:solidFill>
                  <a:latin typeface="Calibri" panose="020F0502020204030204" pitchFamily="34" charset="0"/>
                  <a:ea typeface="Arial Unicode MS"/>
                  <a:cs typeface="Calibri" panose="020F0502020204030204" pitchFamily="34" charset="0"/>
                </a:rPr>
                <a:t>Ischaemic</a:t>
              </a:r>
            </a:p>
            <a:p>
              <a:pPr algn="ctr" defTabSz="1219170" latinLnBrk="1">
                <a:defRPr/>
              </a:pPr>
              <a:r>
                <a:rPr lang="en-GB" sz="2400" b="1" dirty="0">
                  <a:solidFill>
                    <a:schemeClr val="tx2"/>
                  </a:solidFill>
                  <a:latin typeface="Calibri" panose="020F0502020204030204" pitchFamily="34" charset="0"/>
                  <a:ea typeface="Arial Unicode MS"/>
                  <a:cs typeface="Calibri" panose="020F0502020204030204" pitchFamily="34" charset="0"/>
                </a:rPr>
                <a:t>events</a:t>
              </a:r>
            </a:p>
          </p:txBody>
        </p:sp>
        <p:sp>
          <p:nvSpPr>
            <p:cNvPr id="16" name="CuadroTexto 15">
              <a:extLst>
                <a:ext uri="{FF2B5EF4-FFF2-40B4-BE49-F238E27FC236}">
                  <a16:creationId xmlns:a16="http://schemas.microsoft.com/office/drawing/2014/main" id="{D956C952-FC96-4D05-9532-14C6641CC6CE}"/>
                </a:ext>
              </a:extLst>
            </p:cNvPr>
            <p:cNvSpPr txBox="1"/>
            <p:nvPr/>
          </p:nvSpPr>
          <p:spPr>
            <a:xfrm>
              <a:off x="6552616" y="3347148"/>
              <a:ext cx="971659" cy="623248"/>
            </a:xfrm>
            <a:prstGeom prst="rect">
              <a:avLst/>
            </a:prstGeom>
            <a:noFill/>
          </p:spPr>
          <p:txBody>
            <a:bodyPr wrap="none" rtlCol="0">
              <a:spAutoFit/>
            </a:bodyPr>
            <a:lstStyle/>
            <a:p>
              <a:pPr algn="ctr" defTabSz="1219170" latinLnBrk="1">
                <a:defRPr/>
              </a:pPr>
              <a:r>
                <a:rPr lang="en-GB" sz="2400" b="1" dirty="0">
                  <a:solidFill>
                    <a:schemeClr val="accent1"/>
                  </a:solidFill>
                  <a:latin typeface="Calibri" panose="020F0502020204030204" pitchFamily="34" charset="0"/>
                  <a:ea typeface="Arial Unicode MS"/>
                  <a:cs typeface="Calibri" panose="020F0502020204030204" pitchFamily="34" charset="0"/>
                </a:rPr>
                <a:t>Bleeding</a:t>
              </a:r>
            </a:p>
            <a:p>
              <a:pPr algn="ctr" defTabSz="1219170" latinLnBrk="1">
                <a:defRPr/>
              </a:pPr>
              <a:r>
                <a:rPr lang="en-GB" sz="2400" b="1" dirty="0">
                  <a:solidFill>
                    <a:schemeClr val="accent1"/>
                  </a:solidFill>
                  <a:latin typeface="Calibri" panose="020F0502020204030204" pitchFamily="34" charset="0"/>
                  <a:ea typeface="Arial Unicode MS"/>
                  <a:cs typeface="Calibri" panose="020F0502020204030204" pitchFamily="34" charset="0"/>
                </a:rPr>
                <a:t>events</a:t>
              </a:r>
            </a:p>
          </p:txBody>
        </p:sp>
        <p:sp>
          <p:nvSpPr>
            <p:cNvPr id="26" name="TextBox 25">
              <a:extLst>
                <a:ext uri="{FF2B5EF4-FFF2-40B4-BE49-F238E27FC236}">
                  <a16:creationId xmlns:a16="http://schemas.microsoft.com/office/drawing/2014/main" id="{3AA69A94-D502-4545-832B-473B6D9BF94B}"/>
                </a:ext>
              </a:extLst>
            </p:cNvPr>
            <p:cNvSpPr txBox="1"/>
            <p:nvPr/>
          </p:nvSpPr>
          <p:spPr>
            <a:xfrm>
              <a:off x="6815192" y="4737507"/>
              <a:ext cx="1057357" cy="138500"/>
            </a:xfrm>
            <a:prstGeom prst="rect">
              <a:avLst/>
            </a:prstGeom>
            <a:noFill/>
          </p:spPr>
          <p:txBody>
            <a:bodyPr wrap="none" lIns="0" tIns="0" rIns="0" bIns="0" rtlCol="0">
              <a:spAutoFit/>
            </a:bodyPr>
            <a:lstStyle/>
            <a:p>
              <a:pPr algn="ctr" defTabSz="1219170" latinLnBrk="1">
                <a:defRPr/>
              </a:pPr>
              <a:r>
                <a:rPr lang="en-GB" sz="1200" b="1" dirty="0">
                  <a:solidFill>
                    <a:srgbClr val="000000"/>
                  </a:solidFill>
                  <a:latin typeface="Calibri" panose="020F0502020204030204" pitchFamily="34" charset="0"/>
                  <a:ea typeface="Arial Unicode MS"/>
                  <a:cs typeface="Calibri" panose="020F0502020204030204" pitchFamily="34" charset="0"/>
                </a:rPr>
                <a:t>Age at consent (years)</a:t>
              </a:r>
            </a:p>
          </p:txBody>
        </p:sp>
        <p:sp>
          <p:nvSpPr>
            <p:cNvPr id="27" name="TextBox 26">
              <a:extLst>
                <a:ext uri="{FF2B5EF4-FFF2-40B4-BE49-F238E27FC236}">
                  <a16:creationId xmlns:a16="http://schemas.microsoft.com/office/drawing/2014/main" id="{B859F4D9-278C-104A-8AA2-37AEC75CB61A}"/>
                </a:ext>
              </a:extLst>
            </p:cNvPr>
            <p:cNvSpPr txBox="1"/>
            <p:nvPr/>
          </p:nvSpPr>
          <p:spPr>
            <a:xfrm>
              <a:off x="6130617" y="4598665"/>
              <a:ext cx="117820" cy="138500"/>
            </a:xfrm>
            <a:prstGeom prst="rect">
              <a:avLst/>
            </a:prstGeom>
            <a:noFill/>
          </p:spPr>
          <p:txBody>
            <a:bodyPr wrap="none" lIns="0" tIns="0" rIns="0" bIns="0" rtlCol="0">
              <a:spAutoFit/>
            </a:bodyPr>
            <a:lstStyle/>
            <a:p>
              <a:pPr algn="ctr" defTabSz="1219170" latinLnBrk="1">
                <a:defRPr/>
              </a:pPr>
              <a:r>
                <a:rPr lang="en-GB" sz="1200" dirty="0">
                  <a:solidFill>
                    <a:srgbClr val="000000"/>
                  </a:solidFill>
                  <a:latin typeface="Calibri" panose="020F0502020204030204" pitchFamily="34" charset="0"/>
                  <a:ea typeface="Arial Unicode MS"/>
                  <a:cs typeface="Calibri" panose="020F0502020204030204" pitchFamily="34" charset="0"/>
                </a:rPr>
                <a:t>20</a:t>
              </a:r>
            </a:p>
          </p:txBody>
        </p:sp>
        <p:sp>
          <p:nvSpPr>
            <p:cNvPr id="28" name="TextBox 27">
              <a:extLst>
                <a:ext uri="{FF2B5EF4-FFF2-40B4-BE49-F238E27FC236}">
                  <a16:creationId xmlns:a16="http://schemas.microsoft.com/office/drawing/2014/main" id="{6FD358B4-C713-0046-8981-78EAB8C2C72F}"/>
                </a:ext>
              </a:extLst>
            </p:cNvPr>
            <p:cNvSpPr txBox="1"/>
            <p:nvPr/>
          </p:nvSpPr>
          <p:spPr>
            <a:xfrm>
              <a:off x="6387792" y="4598665"/>
              <a:ext cx="117820" cy="138500"/>
            </a:xfrm>
            <a:prstGeom prst="rect">
              <a:avLst/>
            </a:prstGeom>
            <a:noFill/>
          </p:spPr>
          <p:txBody>
            <a:bodyPr wrap="none" lIns="0" tIns="0" rIns="0" bIns="0" rtlCol="0">
              <a:spAutoFit/>
            </a:bodyPr>
            <a:lstStyle/>
            <a:p>
              <a:pPr algn="ctr" defTabSz="1219170" latinLnBrk="1">
                <a:defRPr/>
              </a:pPr>
              <a:r>
                <a:rPr lang="en-GB" sz="1200" dirty="0">
                  <a:solidFill>
                    <a:srgbClr val="000000"/>
                  </a:solidFill>
                  <a:latin typeface="Calibri" panose="020F0502020204030204" pitchFamily="34" charset="0"/>
                  <a:ea typeface="Arial Unicode MS"/>
                  <a:cs typeface="Calibri" panose="020F0502020204030204" pitchFamily="34" charset="0"/>
                </a:rPr>
                <a:t>30</a:t>
              </a:r>
            </a:p>
          </p:txBody>
        </p:sp>
        <p:sp>
          <p:nvSpPr>
            <p:cNvPr id="29" name="TextBox 28">
              <a:extLst>
                <a:ext uri="{FF2B5EF4-FFF2-40B4-BE49-F238E27FC236}">
                  <a16:creationId xmlns:a16="http://schemas.microsoft.com/office/drawing/2014/main" id="{1E9EB8C2-0853-3749-A5CB-FC703B8EDDB1}"/>
                </a:ext>
              </a:extLst>
            </p:cNvPr>
            <p:cNvSpPr txBox="1"/>
            <p:nvPr/>
          </p:nvSpPr>
          <p:spPr>
            <a:xfrm>
              <a:off x="6651317" y="4598665"/>
              <a:ext cx="117820" cy="138500"/>
            </a:xfrm>
            <a:prstGeom prst="rect">
              <a:avLst/>
            </a:prstGeom>
            <a:noFill/>
          </p:spPr>
          <p:txBody>
            <a:bodyPr wrap="none" lIns="0" tIns="0" rIns="0" bIns="0" rtlCol="0">
              <a:spAutoFit/>
            </a:bodyPr>
            <a:lstStyle/>
            <a:p>
              <a:pPr algn="ctr" defTabSz="1219170" latinLnBrk="1">
                <a:defRPr/>
              </a:pPr>
              <a:r>
                <a:rPr lang="en-GB" sz="1200" dirty="0">
                  <a:solidFill>
                    <a:srgbClr val="000000"/>
                  </a:solidFill>
                  <a:latin typeface="Calibri" panose="020F0502020204030204" pitchFamily="34" charset="0"/>
                  <a:ea typeface="Arial Unicode MS"/>
                  <a:cs typeface="Calibri" panose="020F0502020204030204" pitchFamily="34" charset="0"/>
                </a:rPr>
                <a:t>40</a:t>
              </a:r>
            </a:p>
          </p:txBody>
        </p:sp>
        <p:sp>
          <p:nvSpPr>
            <p:cNvPr id="30" name="TextBox 29">
              <a:extLst>
                <a:ext uri="{FF2B5EF4-FFF2-40B4-BE49-F238E27FC236}">
                  <a16:creationId xmlns:a16="http://schemas.microsoft.com/office/drawing/2014/main" id="{19321D2B-5E96-E644-9215-D58D56F17F9A}"/>
                </a:ext>
              </a:extLst>
            </p:cNvPr>
            <p:cNvSpPr txBox="1"/>
            <p:nvPr/>
          </p:nvSpPr>
          <p:spPr>
            <a:xfrm>
              <a:off x="6908492" y="4598665"/>
              <a:ext cx="117820" cy="138500"/>
            </a:xfrm>
            <a:prstGeom prst="rect">
              <a:avLst/>
            </a:prstGeom>
            <a:noFill/>
          </p:spPr>
          <p:txBody>
            <a:bodyPr wrap="none" lIns="0" tIns="0" rIns="0" bIns="0" rtlCol="0">
              <a:spAutoFit/>
            </a:bodyPr>
            <a:lstStyle/>
            <a:p>
              <a:pPr algn="ctr" defTabSz="1219170" latinLnBrk="1">
                <a:defRPr/>
              </a:pPr>
              <a:r>
                <a:rPr lang="en-GB" sz="1200" dirty="0">
                  <a:solidFill>
                    <a:srgbClr val="000000"/>
                  </a:solidFill>
                  <a:latin typeface="Calibri" panose="020F0502020204030204" pitchFamily="34" charset="0"/>
                  <a:ea typeface="Arial Unicode MS"/>
                  <a:cs typeface="Calibri" panose="020F0502020204030204" pitchFamily="34" charset="0"/>
                </a:rPr>
                <a:t>50</a:t>
              </a:r>
            </a:p>
          </p:txBody>
        </p:sp>
        <p:sp>
          <p:nvSpPr>
            <p:cNvPr id="31" name="TextBox 30">
              <a:extLst>
                <a:ext uri="{FF2B5EF4-FFF2-40B4-BE49-F238E27FC236}">
                  <a16:creationId xmlns:a16="http://schemas.microsoft.com/office/drawing/2014/main" id="{AEEDEF8A-CDA6-D144-A0A4-BA6EE065BF13}"/>
                </a:ext>
              </a:extLst>
            </p:cNvPr>
            <p:cNvSpPr txBox="1"/>
            <p:nvPr/>
          </p:nvSpPr>
          <p:spPr>
            <a:xfrm>
              <a:off x="8428680" y="4598665"/>
              <a:ext cx="182598" cy="138500"/>
            </a:xfrm>
            <a:prstGeom prst="rect">
              <a:avLst/>
            </a:prstGeom>
            <a:noFill/>
          </p:spPr>
          <p:txBody>
            <a:bodyPr wrap="none" lIns="0" tIns="0" rIns="0" bIns="0" rtlCol="0">
              <a:spAutoFit/>
            </a:bodyPr>
            <a:lstStyle/>
            <a:p>
              <a:pPr algn="ctr" defTabSz="1219170" latinLnBrk="1">
                <a:defRPr/>
              </a:pPr>
              <a:r>
                <a:rPr lang="en-GB" sz="1200" dirty="0">
                  <a:solidFill>
                    <a:srgbClr val="000000"/>
                  </a:solidFill>
                  <a:latin typeface="Calibri" panose="020F0502020204030204" pitchFamily="34" charset="0"/>
                  <a:ea typeface="Arial Unicode MS"/>
                  <a:cs typeface="Calibri" panose="020F0502020204030204" pitchFamily="34" charset="0"/>
                </a:rPr>
                <a:t>110</a:t>
              </a:r>
            </a:p>
          </p:txBody>
        </p:sp>
        <p:sp>
          <p:nvSpPr>
            <p:cNvPr id="32" name="TextBox 31">
              <a:extLst>
                <a:ext uri="{FF2B5EF4-FFF2-40B4-BE49-F238E27FC236}">
                  <a16:creationId xmlns:a16="http://schemas.microsoft.com/office/drawing/2014/main" id="{25943CBC-BC75-0D41-8636-4311EC42F14C}"/>
                </a:ext>
              </a:extLst>
            </p:cNvPr>
            <p:cNvSpPr txBox="1"/>
            <p:nvPr/>
          </p:nvSpPr>
          <p:spPr>
            <a:xfrm>
              <a:off x="8174437" y="4598665"/>
              <a:ext cx="176731" cy="138500"/>
            </a:xfrm>
            <a:prstGeom prst="rect">
              <a:avLst/>
            </a:prstGeom>
            <a:noFill/>
          </p:spPr>
          <p:txBody>
            <a:bodyPr wrap="none" lIns="0" tIns="0" rIns="0" bIns="0" rtlCol="0">
              <a:spAutoFit/>
            </a:bodyPr>
            <a:lstStyle/>
            <a:p>
              <a:pPr algn="ctr" defTabSz="1219170" latinLnBrk="1">
                <a:defRPr/>
              </a:pPr>
              <a:r>
                <a:rPr lang="en-GB" sz="1200" dirty="0">
                  <a:solidFill>
                    <a:srgbClr val="000000"/>
                  </a:solidFill>
                  <a:latin typeface="Calibri" panose="020F0502020204030204" pitchFamily="34" charset="0"/>
                  <a:ea typeface="Arial Unicode MS"/>
                  <a:cs typeface="Calibri" panose="020F0502020204030204" pitchFamily="34" charset="0"/>
                </a:rPr>
                <a:t>100</a:t>
              </a:r>
            </a:p>
          </p:txBody>
        </p:sp>
        <p:sp>
          <p:nvSpPr>
            <p:cNvPr id="33" name="TextBox 32">
              <a:extLst>
                <a:ext uri="{FF2B5EF4-FFF2-40B4-BE49-F238E27FC236}">
                  <a16:creationId xmlns:a16="http://schemas.microsoft.com/office/drawing/2014/main" id="{29A358E9-A4DB-074D-9742-13BEC94BD334}"/>
                </a:ext>
              </a:extLst>
            </p:cNvPr>
            <p:cNvSpPr txBox="1"/>
            <p:nvPr/>
          </p:nvSpPr>
          <p:spPr>
            <a:xfrm>
              <a:off x="7949892" y="4598665"/>
              <a:ext cx="117820" cy="138500"/>
            </a:xfrm>
            <a:prstGeom prst="rect">
              <a:avLst/>
            </a:prstGeom>
            <a:noFill/>
          </p:spPr>
          <p:txBody>
            <a:bodyPr wrap="none" lIns="0" tIns="0" rIns="0" bIns="0" rtlCol="0">
              <a:spAutoFit/>
            </a:bodyPr>
            <a:lstStyle/>
            <a:p>
              <a:pPr algn="ctr" defTabSz="1219170" latinLnBrk="1">
                <a:defRPr/>
              </a:pPr>
              <a:r>
                <a:rPr lang="en-GB" sz="1200" dirty="0">
                  <a:solidFill>
                    <a:srgbClr val="000000"/>
                  </a:solidFill>
                  <a:latin typeface="Calibri" panose="020F0502020204030204" pitchFamily="34" charset="0"/>
                  <a:ea typeface="Arial Unicode MS"/>
                  <a:cs typeface="Calibri" panose="020F0502020204030204" pitchFamily="34" charset="0"/>
                </a:rPr>
                <a:t>90</a:t>
              </a:r>
            </a:p>
          </p:txBody>
        </p:sp>
        <p:sp>
          <p:nvSpPr>
            <p:cNvPr id="34" name="TextBox 33">
              <a:extLst>
                <a:ext uri="{FF2B5EF4-FFF2-40B4-BE49-F238E27FC236}">
                  <a16:creationId xmlns:a16="http://schemas.microsoft.com/office/drawing/2014/main" id="{DBF1E8F1-EF4D-194F-A22A-BCA2E866E5C1}"/>
                </a:ext>
              </a:extLst>
            </p:cNvPr>
            <p:cNvSpPr txBox="1"/>
            <p:nvPr/>
          </p:nvSpPr>
          <p:spPr>
            <a:xfrm>
              <a:off x="7695892" y="4598665"/>
              <a:ext cx="117820" cy="138500"/>
            </a:xfrm>
            <a:prstGeom prst="rect">
              <a:avLst/>
            </a:prstGeom>
            <a:noFill/>
          </p:spPr>
          <p:txBody>
            <a:bodyPr wrap="none" lIns="0" tIns="0" rIns="0" bIns="0" rtlCol="0">
              <a:spAutoFit/>
            </a:bodyPr>
            <a:lstStyle/>
            <a:p>
              <a:pPr algn="ctr" defTabSz="1219170" latinLnBrk="1">
                <a:defRPr/>
              </a:pPr>
              <a:r>
                <a:rPr lang="en-GB" sz="1200" dirty="0">
                  <a:solidFill>
                    <a:srgbClr val="000000"/>
                  </a:solidFill>
                  <a:latin typeface="Calibri" panose="020F0502020204030204" pitchFamily="34" charset="0"/>
                  <a:ea typeface="Arial Unicode MS"/>
                  <a:cs typeface="Calibri" panose="020F0502020204030204" pitchFamily="34" charset="0"/>
                </a:rPr>
                <a:t>80</a:t>
              </a:r>
            </a:p>
          </p:txBody>
        </p:sp>
        <p:sp>
          <p:nvSpPr>
            <p:cNvPr id="35" name="TextBox 34">
              <a:extLst>
                <a:ext uri="{FF2B5EF4-FFF2-40B4-BE49-F238E27FC236}">
                  <a16:creationId xmlns:a16="http://schemas.microsoft.com/office/drawing/2014/main" id="{1F20E5F5-632D-9844-8A9C-880F4523E199}"/>
                </a:ext>
              </a:extLst>
            </p:cNvPr>
            <p:cNvSpPr txBox="1"/>
            <p:nvPr/>
          </p:nvSpPr>
          <p:spPr>
            <a:xfrm>
              <a:off x="7432368" y="4598665"/>
              <a:ext cx="117820" cy="138500"/>
            </a:xfrm>
            <a:prstGeom prst="rect">
              <a:avLst/>
            </a:prstGeom>
            <a:noFill/>
          </p:spPr>
          <p:txBody>
            <a:bodyPr wrap="none" lIns="0" tIns="0" rIns="0" bIns="0" rtlCol="0">
              <a:spAutoFit/>
            </a:bodyPr>
            <a:lstStyle/>
            <a:p>
              <a:pPr algn="ctr" defTabSz="1219170" latinLnBrk="1">
                <a:defRPr/>
              </a:pPr>
              <a:r>
                <a:rPr lang="en-GB" sz="1200" dirty="0">
                  <a:solidFill>
                    <a:srgbClr val="000000"/>
                  </a:solidFill>
                  <a:latin typeface="Calibri" panose="020F0502020204030204" pitchFamily="34" charset="0"/>
                  <a:ea typeface="Arial Unicode MS"/>
                  <a:cs typeface="Calibri" panose="020F0502020204030204" pitchFamily="34" charset="0"/>
                </a:rPr>
                <a:t>70</a:t>
              </a:r>
            </a:p>
          </p:txBody>
        </p:sp>
        <p:sp>
          <p:nvSpPr>
            <p:cNvPr id="36" name="TextBox 35">
              <a:extLst>
                <a:ext uri="{FF2B5EF4-FFF2-40B4-BE49-F238E27FC236}">
                  <a16:creationId xmlns:a16="http://schemas.microsoft.com/office/drawing/2014/main" id="{C2715774-B222-E045-975A-16A7AD5DF89D}"/>
                </a:ext>
              </a:extLst>
            </p:cNvPr>
            <p:cNvSpPr txBox="1"/>
            <p:nvPr/>
          </p:nvSpPr>
          <p:spPr>
            <a:xfrm>
              <a:off x="7172017" y="4598665"/>
              <a:ext cx="117820" cy="138500"/>
            </a:xfrm>
            <a:prstGeom prst="rect">
              <a:avLst/>
            </a:prstGeom>
            <a:noFill/>
          </p:spPr>
          <p:txBody>
            <a:bodyPr wrap="none" lIns="0" tIns="0" rIns="0" bIns="0" rtlCol="0">
              <a:spAutoFit/>
            </a:bodyPr>
            <a:lstStyle/>
            <a:p>
              <a:pPr algn="ctr" defTabSz="1219170" latinLnBrk="1">
                <a:defRPr/>
              </a:pPr>
              <a:r>
                <a:rPr lang="en-GB" sz="1200" dirty="0">
                  <a:solidFill>
                    <a:srgbClr val="000000"/>
                  </a:solidFill>
                  <a:latin typeface="Calibri" panose="020F0502020204030204" pitchFamily="34" charset="0"/>
                  <a:ea typeface="Arial Unicode MS"/>
                  <a:cs typeface="Calibri" panose="020F0502020204030204" pitchFamily="34" charset="0"/>
                </a:rPr>
                <a:t>60</a:t>
              </a:r>
            </a:p>
          </p:txBody>
        </p:sp>
        <p:sp>
          <p:nvSpPr>
            <p:cNvPr id="37" name="TextBox 36">
              <a:extLst>
                <a:ext uri="{FF2B5EF4-FFF2-40B4-BE49-F238E27FC236}">
                  <a16:creationId xmlns:a16="http://schemas.microsoft.com/office/drawing/2014/main" id="{11560B54-A7C4-8A46-A58B-D4BE5BD9921D}"/>
                </a:ext>
              </a:extLst>
            </p:cNvPr>
            <p:cNvSpPr txBox="1"/>
            <p:nvPr/>
          </p:nvSpPr>
          <p:spPr>
            <a:xfrm>
              <a:off x="6070602" y="4500240"/>
              <a:ext cx="58911" cy="138500"/>
            </a:xfrm>
            <a:prstGeom prst="rect">
              <a:avLst/>
            </a:prstGeom>
            <a:noFill/>
          </p:spPr>
          <p:txBody>
            <a:bodyPr wrap="none" lIns="0" tIns="0" rIns="0" bIns="0" rtlCol="0">
              <a:spAutoFit/>
            </a:bodyPr>
            <a:lstStyle/>
            <a:p>
              <a:pPr algn="r" defTabSz="1219170" latinLnBrk="1">
                <a:defRPr/>
              </a:pPr>
              <a:r>
                <a:rPr lang="en-GB" sz="1200" dirty="0">
                  <a:solidFill>
                    <a:srgbClr val="000000"/>
                  </a:solidFill>
                  <a:latin typeface="Calibri" panose="020F0502020204030204" pitchFamily="34" charset="0"/>
                  <a:ea typeface="Arial Unicode MS"/>
                  <a:cs typeface="Calibri" panose="020F0502020204030204" pitchFamily="34" charset="0"/>
                </a:rPr>
                <a:t>0</a:t>
              </a:r>
            </a:p>
          </p:txBody>
        </p:sp>
        <p:sp>
          <p:nvSpPr>
            <p:cNvPr id="38" name="TextBox 37">
              <a:extLst>
                <a:ext uri="{FF2B5EF4-FFF2-40B4-BE49-F238E27FC236}">
                  <a16:creationId xmlns:a16="http://schemas.microsoft.com/office/drawing/2014/main" id="{7F3507C4-C12D-814A-8898-80781A3AB63A}"/>
                </a:ext>
              </a:extLst>
            </p:cNvPr>
            <p:cNvSpPr txBox="1"/>
            <p:nvPr/>
          </p:nvSpPr>
          <p:spPr>
            <a:xfrm>
              <a:off x="6070602" y="4112890"/>
              <a:ext cx="58911" cy="138500"/>
            </a:xfrm>
            <a:prstGeom prst="rect">
              <a:avLst/>
            </a:prstGeom>
            <a:noFill/>
          </p:spPr>
          <p:txBody>
            <a:bodyPr wrap="none" lIns="0" tIns="0" rIns="0" bIns="0" rtlCol="0">
              <a:spAutoFit/>
            </a:bodyPr>
            <a:lstStyle/>
            <a:p>
              <a:pPr algn="r" defTabSz="1219170" latinLnBrk="1">
                <a:defRPr/>
              </a:pPr>
              <a:r>
                <a:rPr lang="en-GB" sz="1200" dirty="0">
                  <a:solidFill>
                    <a:srgbClr val="000000"/>
                  </a:solidFill>
                  <a:latin typeface="Calibri" panose="020F0502020204030204" pitchFamily="34" charset="0"/>
                  <a:ea typeface="Arial Unicode MS"/>
                  <a:cs typeface="Calibri" panose="020F0502020204030204" pitchFamily="34" charset="0"/>
                </a:rPr>
                <a:t>5</a:t>
              </a:r>
            </a:p>
          </p:txBody>
        </p:sp>
        <p:sp>
          <p:nvSpPr>
            <p:cNvPr id="39" name="TextBox 38">
              <a:extLst>
                <a:ext uri="{FF2B5EF4-FFF2-40B4-BE49-F238E27FC236}">
                  <a16:creationId xmlns:a16="http://schemas.microsoft.com/office/drawing/2014/main" id="{8910C28C-547C-E447-8803-109BB60307A1}"/>
                </a:ext>
              </a:extLst>
            </p:cNvPr>
            <p:cNvSpPr txBox="1"/>
            <p:nvPr/>
          </p:nvSpPr>
          <p:spPr>
            <a:xfrm>
              <a:off x="6011691" y="3719190"/>
              <a:ext cx="117820" cy="138500"/>
            </a:xfrm>
            <a:prstGeom prst="rect">
              <a:avLst/>
            </a:prstGeom>
            <a:noFill/>
          </p:spPr>
          <p:txBody>
            <a:bodyPr wrap="none" lIns="0" tIns="0" rIns="0" bIns="0" rtlCol="0">
              <a:spAutoFit/>
            </a:bodyPr>
            <a:lstStyle/>
            <a:p>
              <a:pPr algn="r" defTabSz="1219170" latinLnBrk="1">
                <a:defRPr/>
              </a:pPr>
              <a:r>
                <a:rPr lang="en-GB" sz="1200" dirty="0">
                  <a:solidFill>
                    <a:srgbClr val="000000"/>
                  </a:solidFill>
                  <a:latin typeface="Calibri" panose="020F0502020204030204" pitchFamily="34" charset="0"/>
                  <a:ea typeface="Arial Unicode MS"/>
                  <a:cs typeface="Calibri" panose="020F0502020204030204" pitchFamily="34" charset="0"/>
                </a:rPr>
                <a:t>10</a:t>
              </a:r>
            </a:p>
          </p:txBody>
        </p:sp>
        <p:sp>
          <p:nvSpPr>
            <p:cNvPr id="40" name="TextBox 39">
              <a:extLst>
                <a:ext uri="{FF2B5EF4-FFF2-40B4-BE49-F238E27FC236}">
                  <a16:creationId xmlns:a16="http://schemas.microsoft.com/office/drawing/2014/main" id="{53EA4317-2DFB-0E40-B727-BB7A43339437}"/>
                </a:ext>
              </a:extLst>
            </p:cNvPr>
            <p:cNvSpPr txBox="1"/>
            <p:nvPr/>
          </p:nvSpPr>
          <p:spPr>
            <a:xfrm>
              <a:off x="6011691" y="3328665"/>
              <a:ext cx="117820" cy="138500"/>
            </a:xfrm>
            <a:prstGeom prst="rect">
              <a:avLst/>
            </a:prstGeom>
            <a:noFill/>
          </p:spPr>
          <p:txBody>
            <a:bodyPr wrap="none" lIns="0" tIns="0" rIns="0" bIns="0" rtlCol="0">
              <a:spAutoFit/>
            </a:bodyPr>
            <a:lstStyle/>
            <a:p>
              <a:pPr algn="r" defTabSz="1219170" latinLnBrk="1">
                <a:defRPr/>
              </a:pPr>
              <a:r>
                <a:rPr lang="en-GB" sz="1200" dirty="0">
                  <a:solidFill>
                    <a:srgbClr val="000000"/>
                  </a:solidFill>
                  <a:latin typeface="Calibri" panose="020F0502020204030204" pitchFamily="34" charset="0"/>
                  <a:ea typeface="Arial Unicode MS"/>
                  <a:cs typeface="Calibri" panose="020F0502020204030204" pitchFamily="34" charset="0"/>
                </a:rPr>
                <a:t>15</a:t>
              </a:r>
            </a:p>
          </p:txBody>
        </p:sp>
        <p:sp>
          <p:nvSpPr>
            <p:cNvPr id="41" name="TextBox 40">
              <a:extLst>
                <a:ext uri="{FF2B5EF4-FFF2-40B4-BE49-F238E27FC236}">
                  <a16:creationId xmlns:a16="http://schemas.microsoft.com/office/drawing/2014/main" id="{8207A548-79B2-B348-B9E4-4D41410C468D}"/>
                </a:ext>
              </a:extLst>
            </p:cNvPr>
            <p:cNvSpPr txBox="1"/>
            <p:nvPr/>
          </p:nvSpPr>
          <p:spPr>
            <a:xfrm>
              <a:off x="6011691" y="2931790"/>
              <a:ext cx="117820" cy="138500"/>
            </a:xfrm>
            <a:prstGeom prst="rect">
              <a:avLst/>
            </a:prstGeom>
            <a:noFill/>
          </p:spPr>
          <p:txBody>
            <a:bodyPr wrap="none" lIns="0" tIns="0" rIns="0" bIns="0" rtlCol="0">
              <a:spAutoFit/>
            </a:bodyPr>
            <a:lstStyle/>
            <a:p>
              <a:pPr algn="r" defTabSz="1219170" latinLnBrk="1">
                <a:defRPr/>
              </a:pPr>
              <a:r>
                <a:rPr lang="en-GB" sz="1200" dirty="0">
                  <a:solidFill>
                    <a:srgbClr val="000000"/>
                  </a:solidFill>
                  <a:latin typeface="Calibri" panose="020F0502020204030204" pitchFamily="34" charset="0"/>
                  <a:ea typeface="Arial Unicode MS"/>
                  <a:cs typeface="Calibri" panose="020F0502020204030204" pitchFamily="34" charset="0"/>
                </a:rPr>
                <a:t>20</a:t>
              </a:r>
            </a:p>
          </p:txBody>
        </p:sp>
        <p:sp>
          <p:nvSpPr>
            <p:cNvPr id="42" name="TextBox 41">
              <a:extLst>
                <a:ext uri="{FF2B5EF4-FFF2-40B4-BE49-F238E27FC236}">
                  <a16:creationId xmlns:a16="http://schemas.microsoft.com/office/drawing/2014/main" id="{7784A775-2C91-0F49-9239-588F38BFD2E6}"/>
                </a:ext>
              </a:extLst>
            </p:cNvPr>
            <p:cNvSpPr txBox="1"/>
            <p:nvPr/>
          </p:nvSpPr>
          <p:spPr>
            <a:xfrm rot="16200000">
              <a:off x="5295267" y="3709415"/>
              <a:ext cx="1156567" cy="138499"/>
            </a:xfrm>
            <a:prstGeom prst="rect">
              <a:avLst/>
            </a:prstGeom>
            <a:noFill/>
          </p:spPr>
          <p:txBody>
            <a:bodyPr wrap="none" lIns="0" tIns="0" rIns="0" bIns="0" rtlCol="0">
              <a:spAutoFit/>
            </a:bodyPr>
            <a:lstStyle/>
            <a:p>
              <a:pPr algn="ctr" defTabSz="1219170" latinLnBrk="1">
                <a:defRPr/>
              </a:pPr>
              <a:r>
                <a:rPr lang="en-GB" sz="1200" b="1" dirty="0">
                  <a:solidFill>
                    <a:srgbClr val="000000"/>
                  </a:solidFill>
                  <a:latin typeface="Calibri" panose="020F0502020204030204" pitchFamily="34" charset="0"/>
                  <a:ea typeface="Arial Unicode MS"/>
                  <a:cs typeface="Calibri" panose="020F0502020204030204" pitchFamily="34" charset="0"/>
                </a:rPr>
                <a:t>TIMI major bleeding (%)</a:t>
              </a:r>
            </a:p>
          </p:txBody>
        </p:sp>
        <p:sp>
          <p:nvSpPr>
            <p:cNvPr id="43" name="TextBox 42">
              <a:extLst>
                <a:ext uri="{FF2B5EF4-FFF2-40B4-BE49-F238E27FC236}">
                  <a16:creationId xmlns:a16="http://schemas.microsoft.com/office/drawing/2014/main" id="{5E993B99-3CB3-584F-924A-CD666FD94E4A}"/>
                </a:ext>
              </a:extLst>
            </p:cNvPr>
            <p:cNvSpPr txBox="1"/>
            <p:nvPr/>
          </p:nvSpPr>
          <p:spPr>
            <a:xfrm>
              <a:off x="6815192" y="2778079"/>
              <a:ext cx="1057357" cy="138500"/>
            </a:xfrm>
            <a:prstGeom prst="rect">
              <a:avLst/>
            </a:prstGeom>
            <a:noFill/>
          </p:spPr>
          <p:txBody>
            <a:bodyPr wrap="none" lIns="0" tIns="0" rIns="0" bIns="0" rtlCol="0">
              <a:spAutoFit/>
            </a:bodyPr>
            <a:lstStyle/>
            <a:p>
              <a:pPr algn="ctr" defTabSz="1219170" latinLnBrk="1">
                <a:defRPr/>
              </a:pPr>
              <a:r>
                <a:rPr lang="en-GB" sz="1200" b="1" dirty="0">
                  <a:solidFill>
                    <a:srgbClr val="000000"/>
                  </a:solidFill>
                  <a:latin typeface="Calibri" panose="020F0502020204030204" pitchFamily="34" charset="0"/>
                  <a:ea typeface="Arial Unicode MS"/>
                  <a:cs typeface="Calibri" panose="020F0502020204030204" pitchFamily="34" charset="0"/>
                </a:rPr>
                <a:t>Age at consent (years)</a:t>
              </a:r>
            </a:p>
          </p:txBody>
        </p:sp>
        <p:sp>
          <p:nvSpPr>
            <p:cNvPr id="44" name="TextBox 43">
              <a:extLst>
                <a:ext uri="{FF2B5EF4-FFF2-40B4-BE49-F238E27FC236}">
                  <a16:creationId xmlns:a16="http://schemas.microsoft.com/office/drawing/2014/main" id="{FCB36268-1B4D-9742-BADA-7316FC98F3BD}"/>
                </a:ext>
              </a:extLst>
            </p:cNvPr>
            <p:cNvSpPr txBox="1"/>
            <p:nvPr/>
          </p:nvSpPr>
          <p:spPr>
            <a:xfrm>
              <a:off x="6130617" y="2639237"/>
              <a:ext cx="117820" cy="138500"/>
            </a:xfrm>
            <a:prstGeom prst="rect">
              <a:avLst/>
            </a:prstGeom>
            <a:noFill/>
          </p:spPr>
          <p:txBody>
            <a:bodyPr wrap="none" lIns="0" tIns="0" rIns="0" bIns="0" rtlCol="0">
              <a:spAutoFit/>
            </a:bodyPr>
            <a:lstStyle/>
            <a:p>
              <a:pPr algn="ctr" defTabSz="1219170" latinLnBrk="1">
                <a:defRPr/>
              </a:pPr>
              <a:r>
                <a:rPr lang="en-GB" sz="1200" dirty="0">
                  <a:solidFill>
                    <a:srgbClr val="000000"/>
                  </a:solidFill>
                  <a:latin typeface="Calibri" panose="020F0502020204030204" pitchFamily="34" charset="0"/>
                  <a:ea typeface="Arial Unicode MS"/>
                  <a:cs typeface="Calibri" panose="020F0502020204030204" pitchFamily="34" charset="0"/>
                </a:rPr>
                <a:t>20</a:t>
              </a:r>
            </a:p>
          </p:txBody>
        </p:sp>
        <p:sp>
          <p:nvSpPr>
            <p:cNvPr id="45" name="TextBox 44">
              <a:extLst>
                <a:ext uri="{FF2B5EF4-FFF2-40B4-BE49-F238E27FC236}">
                  <a16:creationId xmlns:a16="http://schemas.microsoft.com/office/drawing/2014/main" id="{FA0CD752-8A0E-1545-BF77-A2BD5F092FB3}"/>
                </a:ext>
              </a:extLst>
            </p:cNvPr>
            <p:cNvSpPr txBox="1"/>
            <p:nvPr/>
          </p:nvSpPr>
          <p:spPr>
            <a:xfrm>
              <a:off x="6387792" y="2639237"/>
              <a:ext cx="117820" cy="138500"/>
            </a:xfrm>
            <a:prstGeom prst="rect">
              <a:avLst/>
            </a:prstGeom>
            <a:noFill/>
          </p:spPr>
          <p:txBody>
            <a:bodyPr wrap="none" lIns="0" tIns="0" rIns="0" bIns="0" rtlCol="0">
              <a:spAutoFit/>
            </a:bodyPr>
            <a:lstStyle/>
            <a:p>
              <a:pPr algn="ctr" defTabSz="1219170" latinLnBrk="1">
                <a:defRPr/>
              </a:pPr>
              <a:r>
                <a:rPr lang="en-GB" sz="1200" dirty="0">
                  <a:solidFill>
                    <a:srgbClr val="000000"/>
                  </a:solidFill>
                  <a:latin typeface="Calibri" panose="020F0502020204030204" pitchFamily="34" charset="0"/>
                  <a:ea typeface="Arial Unicode MS"/>
                  <a:cs typeface="Calibri" panose="020F0502020204030204" pitchFamily="34" charset="0"/>
                </a:rPr>
                <a:t>30</a:t>
              </a:r>
            </a:p>
          </p:txBody>
        </p:sp>
        <p:sp>
          <p:nvSpPr>
            <p:cNvPr id="46" name="TextBox 45">
              <a:extLst>
                <a:ext uri="{FF2B5EF4-FFF2-40B4-BE49-F238E27FC236}">
                  <a16:creationId xmlns:a16="http://schemas.microsoft.com/office/drawing/2014/main" id="{BD21AF4C-9573-4D4E-BBF4-36D906B7C1CB}"/>
                </a:ext>
              </a:extLst>
            </p:cNvPr>
            <p:cNvSpPr txBox="1"/>
            <p:nvPr/>
          </p:nvSpPr>
          <p:spPr>
            <a:xfrm>
              <a:off x="6651317" y="2639237"/>
              <a:ext cx="117820" cy="138500"/>
            </a:xfrm>
            <a:prstGeom prst="rect">
              <a:avLst/>
            </a:prstGeom>
            <a:noFill/>
          </p:spPr>
          <p:txBody>
            <a:bodyPr wrap="none" lIns="0" tIns="0" rIns="0" bIns="0" rtlCol="0">
              <a:spAutoFit/>
            </a:bodyPr>
            <a:lstStyle/>
            <a:p>
              <a:pPr algn="ctr" defTabSz="1219170" latinLnBrk="1">
                <a:defRPr/>
              </a:pPr>
              <a:r>
                <a:rPr lang="en-GB" sz="1200" dirty="0">
                  <a:solidFill>
                    <a:srgbClr val="000000"/>
                  </a:solidFill>
                  <a:latin typeface="Calibri" panose="020F0502020204030204" pitchFamily="34" charset="0"/>
                  <a:ea typeface="Arial Unicode MS"/>
                  <a:cs typeface="Calibri" panose="020F0502020204030204" pitchFamily="34" charset="0"/>
                </a:rPr>
                <a:t>40</a:t>
              </a:r>
            </a:p>
          </p:txBody>
        </p:sp>
        <p:sp>
          <p:nvSpPr>
            <p:cNvPr id="47" name="TextBox 46">
              <a:extLst>
                <a:ext uri="{FF2B5EF4-FFF2-40B4-BE49-F238E27FC236}">
                  <a16:creationId xmlns:a16="http://schemas.microsoft.com/office/drawing/2014/main" id="{443BDA52-B3C0-E048-BF6E-2122CF75631A}"/>
                </a:ext>
              </a:extLst>
            </p:cNvPr>
            <p:cNvSpPr txBox="1"/>
            <p:nvPr/>
          </p:nvSpPr>
          <p:spPr>
            <a:xfrm>
              <a:off x="6908492" y="2639237"/>
              <a:ext cx="117820" cy="138500"/>
            </a:xfrm>
            <a:prstGeom prst="rect">
              <a:avLst/>
            </a:prstGeom>
            <a:noFill/>
          </p:spPr>
          <p:txBody>
            <a:bodyPr wrap="none" lIns="0" tIns="0" rIns="0" bIns="0" rtlCol="0">
              <a:spAutoFit/>
            </a:bodyPr>
            <a:lstStyle/>
            <a:p>
              <a:pPr algn="ctr" defTabSz="1219170" latinLnBrk="1">
                <a:defRPr/>
              </a:pPr>
              <a:r>
                <a:rPr lang="en-GB" sz="1200" dirty="0">
                  <a:solidFill>
                    <a:srgbClr val="000000"/>
                  </a:solidFill>
                  <a:latin typeface="Calibri" panose="020F0502020204030204" pitchFamily="34" charset="0"/>
                  <a:ea typeface="Arial Unicode MS"/>
                  <a:cs typeface="Calibri" panose="020F0502020204030204" pitchFamily="34" charset="0"/>
                </a:rPr>
                <a:t>50</a:t>
              </a:r>
            </a:p>
          </p:txBody>
        </p:sp>
        <p:sp>
          <p:nvSpPr>
            <p:cNvPr id="48" name="TextBox 47">
              <a:extLst>
                <a:ext uri="{FF2B5EF4-FFF2-40B4-BE49-F238E27FC236}">
                  <a16:creationId xmlns:a16="http://schemas.microsoft.com/office/drawing/2014/main" id="{AAC67AE7-2DBE-3B4A-98A7-95E6E0871E80}"/>
                </a:ext>
              </a:extLst>
            </p:cNvPr>
            <p:cNvSpPr txBox="1"/>
            <p:nvPr/>
          </p:nvSpPr>
          <p:spPr>
            <a:xfrm>
              <a:off x="8428680" y="2639237"/>
              <a:ext cx="182598" cy="138500"/>
            </a:xfrm>
            <a:prstGeom prst="rect">
              <a:avLst/>
            </a:prstGeom>
            <a:noFill/>
          </p:spPr>
          <p:txBody>
            <a:bodyPr wrap="none" lIns="0" tIns="0" rIns="0" bIns="0" rtlCol="0">
              <a:spAutoFit/>
            </a:bodyPr>
            <a:lstStyle/>
            <a:p>
              <a:pPr algn="ctr" defTabSz="1219170" latinLnBrk="1">
                <a:defRPr/>
              </a:pPr>
              <a:r>
                <a:rPr lang="en-GB" sz="1200" dirty="0">
                  <a:solidFill>
                    <a:srgbClr val="000000"/>
                  </a:solidFill>
                  <a:latin typeface="Calibri" panose="020F0502020204030204" pitchFamily="34" charset="0"/>
                  <a:ea typeface="Arial Unicode MS"/>
                  <a:cs typeface="Calibri" panose="020F0502020204030204" pitchFamily="34" charset="0"/>
                </a:rPr>
                <a:t>110</a:t>
              </a:r>
            </a:p>
          </p:txBody>
        </p:sp>
        <p:sp>
          <p:nvSpPr>
            <p:cNvPr id="49" name="TextBox 48">
              <a:extLst>
                <a:ext uri="{FF2B5EF4-FFF2-40B4-BE49-F238E27FC236}">
                  <a16:creationId xmlns:a16="http://schemas.microsoft.com/office/drawing/2014/main" id="{FBA8E1E2-4859-BC44-8D25-DA058594DF85}"/>
                </a:ext>
              </a:extLst>
            </p:cNvPr>
            <p:cNvSpPr txBox="1"/>
            <p:nvPr/>
          </p:nvSpPr>
          <p:spPr>
            <a:xfrm>
              <a:off x="8174437" y="2639237"/>
              <a:ext cx="176731" cy="138500"/>
            </a:xfrm>
            <a:prstGeom prst="rect">
              <a:avLst/>
            </a:prstGeom>
            <a:noFill/>
          </p:spPr>
          <p:txBody>
            <a:bodyPr wrap="none" lIns="0" tIns="0" rIns="0" bIns="0" rtlCol="0">
              <a:spAutoFit/>
            </a:bodyPr>
            <a:lstStyle/>
            <a:p>
              <a:pPr algn="ctr" defTabSz="1219170" latinLnBrk="1">
                <a:defRPr/>
              </a:pPr>
              <a:r>
                <a:rPr lang="en-GB" sz="1200" dirty="0">
                  <a:solidFill>
                    <a:srgbClr val="000000"/>
                  </a:solidFill>
                  <a:latin typeface="Calibri" panose="020F0502020204030204" pitchFamily="34" charset="0"/>
                  <a:ea typeface="Arial Unicode MS"/>
                  <a:cs typeface="Calibri" panose="020F0502020204030204" pitchFamily="34" charset="0"/>
                </a:rPr>
                <a:t>100</a:t>
              </a:r>
            </a:p>
          </p:txBody>
        </p:sp>
        <p:sp>
          <p:nvSpPr>
            <p:cNvPr id="50" name="TextBox 49">
              <a:extLst>
                <a:ext uri="{FF2B5EF4-FFF2-40B4-BE49-F238E27FC236}">
                  <a16:creationId xmlns:a16="http://schemas.microsoft.com/office/drawing/2014/main" id="{E5BAD33A-9EFB-0846-AFFD-6F5EBE6A71E9}"/>
                </a:ext>
              </a:extLst>
            </p:cNvPr>
            <p:cNvSpPr txBox="1"/>
            <p:nvPr/>
          </p:nvSpPr>
          <p:spPr>
            <a:xfrm>
              <a:off x="7949892" y="2639237"/>
              <a:ext cx="117820" cy="138500"/>
            </a:xfrm>
            <a:prstGeom prst="rect">
              <a:avLst/>
            </a:prstGeom>
            <a:noFill/>
          </p:spPr>
          <p:txBody>
            <a:bodyPr wrap="none" lIns="0" tIns="0" rIns="0" bIns="0" rtlCol="0">
              <a:spAutoFit/>
            </a:bodyPr>
            <a:lstStyle/>
            <a:p>
              <a:pPr algn="ctr" defTabSz="1219170" latinLnBrk="1">
                <a:defRPr/>
              </a:pPr>
              <a:r>
                <a:rPr lang="en-GB" sz="1200" dirty="0">
                  <a:solidFill>
                    <a:srgbClr val="000000"/>
                  </a:solidFill>
                  <a:latin typeface="Calibri" panose="020F0502020204030204" pitchFamily="34" charset="0"/>
                  <a:ea typeface="Arial Unicode MS"/>
                  <a:cs typeface="Calibri" panose="020F0502020204030204" pitchFamily="34" charset="0"/>
                </a:rPr>
                <a:t>90</a:t>
              </a:r>
            </a:p>
          </p:txBody>
        </p:sp>
        <p:sp>
          <p:nvSpPr>
            <p:cNvPr id="51" name="TextBox 50">
              <a:extLst>
                <a:ext uri="{FF2B5EF4-FFF2-40B4-BE49-F238E27FC236}">
                  <a16:creationId xmlns:a16="http://schemas.microsoft.com/office/drawing/2014/main" id="{70608B8A-96C6-CF44-B80B-87948E7C6B0D}"/>
                </a:ext>
              </a:extLst>
            </p:cNvPr>
            <p:cNvSpPr txBox="1"/>
            <p:nvPr/>
          </p:nvSpPr>
          <p:spPr>
            <a:xfrm>
              <a:off x="7695892" y="2639237"/>
              <a:ext cx="117820" cy="138500"/>
            </a:xfrm>
            <a:prstGeom prst="rect">
              <a:avLst/>
            </a:prstGeom>
            <a:noFill/>
          </p:spPr>
          <p:txBody>
            <a:bodyPr wrap="none" lIns="0" tIns="0" rIns="0" bIns="0" rtlCol="0">
              <a:spAutoFit/>
            </a:bodyPr>
            <a:lstStyle/>
            <a:p>
              <a:pPr algn="ctr" defTabSz="1219170" latinLnBrk="1">
                <a:defRPr/>
              </a:pPr>
              <a:r>
                <a:rPr lang="en-GB" sz="1200" dirty="0">
                  <a:solidFill>
                    <a:srgbClr val="000000"/>
                  </a:solidFill>
                  <a:latin typeface="Calibri" panose="020F0502020204030204" pitchFamily="34" charset="0"/>
                  <a:ea typeface="Arial Unicode MS"/>
                  <a:cs typeface="Calibri" panose="020F0502020204030204" pitchFamily="34" charset="0"/>
                </a:rPr>
                <a:t>80</a:t>
              </a:r>
            </a:p>
          </p:txBody>
        </p:sp>
        <p:sp>
          <p:nvSpPr>
            <p:cNvPr id="52" name="TextBox 51">
              <a:extLst>
                <a:ext uri="{FF2B5EF4-FFF2-40B4-BE49-F238E27FC236}">
                  <a16:creationId xmlns:a16="http://schemas.microsoft.com/office/drawing/2014/main" id="{28735327-2271-BF4B-B17B-C6E7CA50ED87}"/>
                </a:ext>
              </a:extLst>
            </p:cNvPr>
            <p:cNvSpPr txBox="1"/>
            <p:nvPr/>
          </p:nvSpPr>
          <p:spPr>
            <a:xfrm>
              <a:off x="7432368" y="2639237"/>
              <a:ext cx="117820" cy="138500"/>
            </a:xfrm>
            <a:prstGeom prst="rect">
              <a:avLst/>
            </a:prstGeom>
            <a:noFill/>
          </p:spPr>
          <p:txBody>
            <a:bodyPr wrap="none" lIns="0" tIns="0" rIns="0" bIns="0" rtlCol="0">
              <a:spAutoFit/>
            </a:bodyPr>
            <a:lstStyle/>
            <a:p>
              <a:pPr algn="ctr" defTabSz="1219170" latinLnBrk="1">
                <a:defRPr/>
              </a:pPr>
              <a:r>
                <a:rPr lang="en-GB" sz="1200" dirty="0">
                  <a:solidFill>
                    <a:srgbClr val="000000"/>
                  </a:solidFill>
                  <a:latin typeface="Calibri" panose="020F0502020204030204" pitchFamily="34" charset="0"/>
                  <a:ea typeface="Arial Unicode MS"/>
                  <a:cs typeface="Calibri" panose="020F0502020204030204" pitchFamily="34" charset="0"/>
                </a:rPr>
                <a:t>70</a:t>
              </a:r>
            </a:p>
          </p:txBody>
        </p:sp>
        <p:sp>
          <p:nvSpPr>
            <p:cNvPr id="53" name="TextBox 52">
              <a:extLst>
                <a:ext uri="{FF2B5EF4-FFF2-40B4-BE49-F238E27FC236}">
                  <a16:creationId xmlns:a16="http://schemas.microsoft.com/office/drawing/2014/main" id="{A2BEB1E5-3EAE-534A-B7A7-8D5ADEE16F11}"/>
                </a:ext>
              </a:extLst>
            </p:cNvPr>
            <p:cNvSpPr txBox="1"/>
            <p:nvPr/>
          </p:nvSpPr>
          <p:spPr>
            <a:xfrm>
              <a:off x="7172017" y="2639237"/>
              <a:ext cx="117820" cy="138500"/>
            </a:xfrm>
            <a:prstGeom prst="rect">
              <a:avLst/>
            </a:prstGeom>
            <a:noFill/>
          </p:spPr>
          <p:txBody>
            <a:bodyPr wrap="none" lIns="0" tIns="0" rIns="0" bIns="0" rtlCol="0">
              <a:spAutoFit/>
            </a:bodyPr>
            <a:lstStyle/>
            <a:p>
              <a:pPr algn="ctr" defTabSz="1219170" latinLnBrk="1">
                <a:defRPr/>
              </a:pPr>
              <a:r>
                <a:rPr lang="en-GB" sz="1200" dirty="0">
                  <a:solidFill>
                    <a:srgbClr val="000000"/>
                  </a:solidFill>
                  <a:latin typeface="Calibri" panose="020F0502020204030204" pitchFamily="34" charset="0"/>
                  <a:ea typeface="Arial Unicode MS"/>
                  <a:cs typeface="Calibri" panose="020F0502020204030204" pitchFamily="34" charset="0"/>
                </a:rPr>
                <a:t>60</a:t>
              </a:r>
            </a:p>
          </p:txBody>
        </p:sp>
        <p:sp>
          <p:nvSpPr>
            <p:cNvPr id="54" name="TextBox 53">
              <a:extLst>
                <a:ext uri="{FF2B5EF4-FFF2-40B4-BE49-F238E27FC236}">
                  <a16:creationId xmlns:a16="http://schemas.microsoft.com/office/drawing/2014/main" id="{DB7BAB21-97CF-4940-A590-8235ECDED185}"/>
                </a:ext>
              </a:extLst>
            </p:cNvPr>
            <p:cNvSpPr txBox="1"/>
            <p:nvPr/>
          </p:nvSpPr>
          <p:spPr>
            <a:xfrm>
              <a:off x="6070602" y="2540812"/>
              <a:ext cx="58911" cy="138500"/>
            </a:xfrm>
            <a:prstGeom prst="rect">
              <a:avLst/>
            </a:prstGeom>
            <a:noFill/>
          </p:spPr>
          <p:txBody>
            <a:bodyPr wrap="none" lIns="0" tIns="0" rIns="0" bIns="0" rtlCol="0">
              <a:spAutoFit/>
            </a:bodyPr>
            <a:lstStyle/>
            <a:p>
              <a:pPr algn="r" defTabSz="1219170" latinLnBrk="1">
                <a:defRPr/>
              </a:pPr>
              <a:r>
                <a:rPr lang="en-GB" sz="1200" dirty="0">
                  <a:solidFill>
                    <a:srgbClr val="000000"/>
                  </a:solidFill>
                  <a:latin typeface="Calibri" panose="020F0502020204030204" pitchFamily="34" charset="0"/>
                  <a:ea typeface="Arial Unicode MS"/>
                  <a:cs typeface="Calibri" panose="020F0502020204030204" pitchFamily="34" charset="0"/>
                </a:rPr>
                <a:t>0</a:t>
              </a:r>
            </a:p>
          </p:txBody>
        </p:sp>
        <p:sp>
          <p:nvSpPr>
            <p:cNvPr id="55" name="TextBox 54">
              <a:extLst>
                <a:ext uri="{FF2B5EF4-FFF2-40B4-BE49-F238E27FC236}">
                  <a16:creationId xmlns:a16="http://schemas.microsoft.com/office/drawing/2014/main" id="{8A6871CB-CA19-4C48-80B7-80C99CF9B6AE}"/>
                </a:ext>
              </a:extLst>
            </p:cNvPr>
            <p:cNvSpPr txBox="1"/>
            <p:nvPr/>
          </p:nvSpPr>
          <p:spPr>
            <a:xfrm rot="16200000">
              <a:off x="5166463" y="1767662"/>
              <a:ext cx="1414185" cy="138499"/>
            </a:xfrm>
            <a:prstGeom prst="rect">
              <a:avLst/>
            </a:prstGeom>
            <a:noFill/>
          </p:spPr>
          <p:txBody>
            <a:bodyPr wrap="none" lIns="0" tIns="0" rIns="0" bIns="0" rtlCol="0">
              <a:spAutoFit/>
            </a:bodyPr>
            <a:lstStyle/>
            <a:p>
              <a:pPr algn="ctr" defTabSz="1219170" latinLnBrk="1">
                <a:defRPr/>
              </a:pPr>
              <a:r>
                <a:rPr lang="en-GB" sz="1200" b="1" dirty="0">
                  <a:solidFill>
                    <a:srgbClr val="000000"/>
                  </a:solidFill>
                  <a:latin typeface="Calibri" panose="020F0502020204030204" pitchFamily="34" charset="0"/>
                  <a:ea typeface="Arial Unicode MS"/>
                  <a:cs typeface="Calibri" panose="020F0502020204030204" pitchFamily="34" charset="0"/>
                </a:rPr>
                <a:t>Primary efficacy endpoint (%)</a:t>
              </a:r>
            </a:p>
          </p:txBody>
        </p:sp>
        <p:sp>
          <p:nvSpPr>
            <p:cNvPr id="56" name="TextBox 55">
              <a:extLst>
                <a:ext uri="{FF2B5EF4-FFF2-40B4-BE49-F238E27FC236}">
                  <a16:creationId xmlns:a16="http://schemas.microsoft.com/office/drawing/2014/main" id="{F33E303A-AE31-D642-918D-642F760C877C}"/>
                </a:ext>
              </a:extLst>
            </p:cNvPr>
            <p:cNvSpPr txBox="1"/>
            <p:nvPr/>
          </p:nvSpPr>
          <p:spPr>
            <a:xfrm>
              <a:off x="6011691" y="2150740"/>
              <a:ext cx="117820" cy="138500"/>
            </a:xfrm>
            <a:prstGeom prst="rect">
              <a:avLst/>
            </a:prstGeom>
            <a:noFill/>
          </p:spPr>
          <p:txBody>
            <a:bodyPr wrap="none" lIns="0" tIns="0" rIns="0" bIns="0" rtlCol="0">
              <a:spAutoFit/>
            </a:bodyPr>
            <a:lstStyle/>
            <a:p>
              <a:pPr algn="r" defTabSz="1219170" latinLnBrk="1">
                <a:defRPr/>
              </a:pPr>
              <a:r>
                <a:rPr lang="en-GB" sz="1200" dirty="0">
                  <a:solidFill>
                    <a:srgbClr val="000000"/>
                  </a:solidFill>
                  <a:latin typeface="Calibri" panose="020F0502020204030204" pitchFamily="34" charset="0"/>
                  <a:ea typeface="Arial Unicode MS"/>
                  <a:cs typeface="Calibri" panose="020F0502020204030204" pitchFamily="34" charset="0"/>
                </a:rPr>
                <a:t>20</a:t>
              </a:r>
            </a:p>
          </p:txBody>
        </p:sp>
        <p:sp>
          <p:nvSpPr>
            <p:cNvPr id="57" name="TextBox 56">
              <a:extLst>
                <a:ext uri="{FF2B5EF4-FFF2-40B4-BE49-F238E27FC236}">
                  <a16:creationId xmlns:a16="http://schemas.microsoft.com/office/drawing/2014/main" id="{616D9318-FD94-D343-A02D-4741E9600E8D}"/>
                </a:ext>
              </a:extLst>
            </p:cNvPr>
            <p:cNvSpPr txBox="1"/>
            <p:nvPr/>
          </p:nvSpPr>
          <p:spPr>
            <a:xfrm>
              <a:off x="6011691" y="1763390"/>
              <a:ext cx="117820" cy="138500"/>
            </a:xfrm>
            <a:prstGeom prst="rect">
              <a:avLst/>
            </a:prstGeom>
            <a:noFill/>
          </p:spPr>
          <p:txBody>
            <a:bodyPr wrap="none" lIns="0" tIns="0" rIns="0" bIns="0" rtlCol="0">
              <a:spAutoFit/>
            </a:bodyPr>
            <a:lstStyle/>
            <a:p>
              <a:pPr algn="r" defTabSz="1219170" latinLnBrk="1">
                <a:defRPr/>
              </a:pPr>
              <a:r>
                <a:rPr lang="en-GB" sz="1200" dirty="0">
                  <a:solidFill>
                    <a:srgbClr val="000000"/>
                  </a:solidFill>
                  <a:latin typeface="Calibri" panose="020F0502020204030204" pitchFamily="34" charset="0"/>
                  <a:ea typeface="Arial Unicode MS"/>
                  <a:cs typeface="Calibri" panose="020F0502020204030204" pitchFamily="34" charset="0"/>
                </a:rPr>
                <a:t>40</a:t>
              </a:r>
            </a:p>
          </p:txBody>
        </p:sp>
        <p:sp>
          <p:nvSpPr>
            <p:cNvPr id="58" name="TextBox 57">
              <a:extLst>
                <a:ext uri="{FF2B5EF4-FFF2-40B4-BE49-F238E27FC236}">
                  <a16:creationId xmlns:a16="http://schemas.microsoft.com/office/drawing/2014/main" id="{3FCA332C-A377-FD41-90BE-8C33BED75658}"/>
                </a:ext>
              </a:extLst>
            </p:cNvPr>
            <p:cNvSpPr txBox="1"/>
            <p:nvPr/>
          </p:nvSpPr>
          <p:spPr>
            <a:xfrm>
              <a:off x="6011691" y="1382390"/>
              <a:ext cx="117820" cy="138500"/>
            </a:xfrm>
            <a:prstGeom prst="rect">
              <a:avLst/>
            </a:prstGeom>
            <a:noFill/>
          </p:spPr>
          <p:txBody>
            <a:bodyPr wrap="none" lIns="0" tIns="0" rIns="0" bIns="0" rtlCol="0">
              <a:spAutoFit/>
            </a:bodyPr>
            <a:lstStyle/>
            <a:p>
              <a:pPr algn="r" defTabSz="1219170" latinLnBrk="1">
                <a:defRPr/>
              </a:pPr>
              <a:r>
                <a:rPr lang="en-GB" sz="1200" dirty="0">
                  <a:solidFill>
                    <a:srgbClr val="000000"/>
                  </a:solidFill>
                  <a:latin typeface="Calibri" panose="020F0502020204030204" pitchFamily="34" charset="0"/>
                  <a:ea typeface="Arial Unicode MS"/>
                  <a:cs typeface="Calibri" panose="020F0502020204030204" pitchFamily="34" charset="0"/>
                </a:rPr>
                <a:t>60</a:t>
              </a:r>
            </a:p>
          </p:txBody>
        </p:sp>
        <p:sp>
          <p:nvSpPr>
            <p:cNvPr id="59" name="TextBox 58">
              <a:extLst>
                <a:ext uri="{FF2B5EF4-FFF2-40B4-BE49-F238E27FC236}">
                  <a16:creationId xmlns:a16="http://schemas.microsoft.com/office/drawing/2014/main" id="{64377736-B9AF-2F46-8C1C-FA9393692626}"/>
                </a:ext>
              </a:extLst>
            </p:cNvPr>
            <p:cNvSpPr txBox="1"/>
            <p:nvPr/>
          </p:nvSpPr>
          <p:spPr>
            <a:xfrm>
              <a:off x="6011691" y="998215"/>
              <a:ext cx="117820" cy="138500"/>
            </a:xfrm>
            <a:prstGeom prst="rect">
              <a:avLst/>
            </a:prstGeom>
            <a:noFill/>
          </p:spPr>
          <p:txBody>
            <a:bodyPr wrap="none" lIns="0" tIns="0" rIns="0" bIns="0" rtlCol="0">
              <a:spAutoFit/>
            </a:bodyPr>
            <a:lstStyle/>
            <a:p>
              <a:pPr algn="r" defTabSz="1219170" latinLnBrk="1">
                <a:defRPr/>
              </a:pPr>
              <a:r>
                <a:rPr lang="en-GB" sz="1200" dirty="0">
                  <a:solidFill>
                    <a:srgbClr val="000000"/>
                  </a:solidFill>
                  <a:latin typeface="Calibri" panose="020F0502020204030204" pitchFamily="34" charset="0"/>
                  <a:ea typeface="Arial Unicode MS"/>
                  <a:cs typeface="Calibri" panose="020F0502020204030204" pitchFamily="34" charset="0"/>
                </a:rPr>
                <a:t>80</a:t>
              </a:r>
            </a:p>
          </p:txBody>
        </p:sp>
        <p:sp>
          <p:nvSpPr>
            <p:cNvPr id="60" name="Rectangle 59">
              <a:extLst>
                <a:ext uri="{FF2B5EF4-FFF2-40B4-BE49-F238E27FC236}">
                  <a16:creationId xmlns:a16="http://schemas.microsoft.com/office/drawing/2014/main" id="{146B595C-17B6-3C4A-B8C7-69A867A1FB9F}"/>
                </a:ext>
              </a:extLst>
            </p:cNvPr>
            <p:cNvSpPr/>
            <p:nvPr/>
          </p:nvSpPr>
          <p:spPr>
            <a:xfrm>
              <a:off x="5739494" y="938893"/>
              <a:ext cx="2963636" cy="4024993"/>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GB" sz="2400" dirty="0">
                <a:solidFill>
                  <a:prstClr val="white"/>
                </a:solidFill>
                <a:latin typeface="Calibri" panose="020F0502020204030204" pitchFamily="34" charset="0"/>
                <a:ea typeface="Arial Unicode MS"/>
                <a:cs typeface="Calibri" panose="020F0502020204030204" pitchFamily="34" charset="0"/>
              </a:endParaRPr>
            </a:p>
          </p:txBody>
        </p:sp>
      </p:grpSp>
      <p:pic>
        <p:nvPicPr>
          <p:cNvPr id="66" name="Picture 65">
            <a:extLst>
              <a:ext uri="{FF2B5EF4-FFF2-40B4-BE49-F238E27FC236}">
                <a16:creationId xmlns:a16="http://schemas.microsoft.com/office/drawing/2014/main" id="{D7F31D62-3C12-3A42-9A2E-DCB556739F66}"/>
              </a:ext>
            </a:extLst>
          </p:cNvPr>
          <p:cNvPicPr>
            <a:picLocks noChangeAspect="1"/>
          </p:cNvPicPr>
          <p:nvPr/>
        </p:nvPicPr>
        <p:blipFill>
          <a:blip r:embed="rId4"/>
          <a:stretch>
            <a:fillRect/>
          </a:stretch>
        </p:blipFill>
        <p:spPr>
          <a:xfrm>
            <a:off x="10138667" y="378331"/>
            <a:ext cx="1558000" cy="529720"/>
          </a:xfrm>
          <a:prstGeom prst="rect">
            <a:avLst/>
          </a:prstGeom>
        </p:spPr>
      </p:pic>
    </p:spTree>
    <p:extLst>
      <p:ext uri="{BB962C8B-B14F-4D97-AF65-F5344CB8AC3E}">
        <p14:creationId xmlns:p14="http://schemas.microsoft.com/office/powerpoint/2010/main" val="90537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animBg="1"/>
      <p:bldP spid="9" grpId="0" animBg="1"/>
      <p:bldP spid="10" grpId="0" animBg="1"/>
      <p:bldP spid="11" grpId="0" animBg="1"/>
      <p:bldP spid="12" grpId="0" animBg="1"/>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quarter" idx="12"/>
          </p:nvPr>
        </p:nvSpPr>
        <p:spPr/>
        <p:txBody>
          <a:bodyPr/>
          <a:lstStyle/>
          <a:p>
            <a:r>
              <a:rPr lang="en-GB" altLang="ko-KR">
                <a:latin typeface="Calibri" panose="020F0502020204030204" pitchFamily="34" charset="0"/>
                <a:cs typeface="Calibri" panose="020F0502020204030204" pitchFamily="34" charset="0"/>
              </a:rPr>
              <a:t>Bleeding in elderly patients</a:t>
            </a:r>
            <a:endParaRPr lang="en-GB" altLang="ko-KR"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02A32CC7-8E56-8E4E-B165-FFFD599BDE8D}"/>
              </a:ext>
            </a:extLst>
          </p:cNvPr>
          <p:cNvSpPr>
            <a:spLocks noGrp="1"/>
          </p:cNvSpPr>
          <p:nvPr>
            <p:ph type="title"/>
          </p:nvPr>
        </p:nvSpPr>
        <p:spPr/>
        <p:txBody>
          <a:bodyPr/>
          <a:lstStyle/>
          <a:p>
            <a:r>
              <a:rPr lang="en-GB" altLang="ko-KR" dirty="0"/>
              <a:t>Bleeding in elderly patients</a:t>
            </a:r>
            <a:endParaRPr lang="en-US" dirty="0"/>
          </a:p>
        </p:txBody>
      </p:sp>
      <p:sp>
        <p:nvSpPr>
          <p:cNvPr id="9" name="Slide Number Placeholder 8">
            <a:extLst>
              <a:ext uri="{FF2B5EF4-FFF2-40B4-BE49-F238E27FC236}">
                <a16:creationId xmlns:a16="http://schemas.microsoft.com/office/drawing/2014/main" id="{1DC0F5D2-DA7B-7040-ADF8-E5736EA8A1A3}"/>
              </a:ext>
            </a:extLst>
          </p:cNvPr>
          <p:cNvSpPr>
            <a:spLocks noGrp="1"/>
          </p:cNvSpPr>
          <p:nvPr>
            <p:ph type="sldNum" sz="quarter" idx="4"/>
          </p:nvPr>
        </p:nvSpPr>
        <p:spPr/>
        <p:txBody>
          <a:bodyPr/>
          <a:lstStyle/>
          <a:p>
            <a:fld id="{FCE43C0F-8A7B-3A4B-9DB5-B3472E36E833}" type="slidenum">
              <a:rPr lang="en-GB" smtClean="0"/>
              <a:pPr/>
              <a:t>14</a:t>
            </a:fld>
            <a:endParaRPr lang="en-GB" dirty="0"/>
          </a:p>
        </p:txBody>
      </p:sp>
      <p:sp>
        <p:nvSpPr>
          <p:cNvPr id="6" name="Text Placeholder 5">
            <a:extLst>
              <a:ext uri="{FF2B5EF4-FFF2-40B4-BE49-F238E27FC236}">
                <a16:creationId xmlns:a16="http://schemas.microsoft.com/office/drawing/2014/main" id="{C6CFD695-19B7-D648-BC31-D6A99D98AE57}"/>
              </a:ext>
            </a:extLst>
          </p:cNvPr>
          <p:cNvSpPr>
            <a:spLocks noGrp="1"/>
          </p:cNvSpPr>
          <p:nvPr>
            <p:ph sz="quarter" idx="15"/>
          </p:nvPr>
        </p:nvSpPr>
        <p:spPr>
          <a:xfrm>
            <a:off x="620184" y="6356351"/>
            <a:ext cx="9724288" cy="365125"/>
          </a:xfrm>
        </p:spPr>
        <p:txBody>
          <a:bodyPr/>
          <a:lstStyle/>
          <a:p>
            <a:r>
              <a:rPr lang="en-GB" dirty="0"/>
              <a:t>DES, drug-eluting stents; eGFR, estimated glomerular filtration rate; LAD, left-anterior descending; STEMI, ST-elevation myocardial infarction </a:t>
            </a:r>
          </a:p>
        </p:txBody>
      </p:sp>
      <p:pic>
        <p:nvPicPr>
          <p:cNvPr id="26" name="Imagen 25">
            <a:extLst>
              <a:ext uri="{FF2B5EF4-FFF2-40B4-BE49-F238E27FC236}">
                <a16:creationId xmlns:a16="http://schemas.microsoft.com/office/drawing/2014/main" id="{32645606-A629-46CB-B0E4-AD0C0D049219}"/>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Lst>
          </a:blip>
          <a:stretch>
            <a:fillRect/>
          </a:stretch>
        </p:blipFill>
        <p:spPr>
          <a:xfrm>
            <a:off x="519711" y="2664853"/>
            <a:ext cx="5587175" cy="3356435"/>
          </a:xfrm>
          <a:prstGeom prst="rect">
            <a:avLst/>
          </a:prstGeom>
          <a:ln>
            <a:noFill/>
          </a:ln>
        </p:spPr>
      </p:pic>
      <p:sp>
        <p:nvSpPr>
          <p:cNvPr id="28" name="Rectángulo 27">
            <a:extLst>
              <a:ext uri="{FF2B5EF4-FFF2-40B4-BE49-F238E27FC236}">
                <a16:creationId xmlns:a16="http://schemas.microsoft.com/office/drawing/2014/main" id="{89A8CF64-72C8-4EAE-B99C-E278F6045219}"/>
              </a:ext>
            </a:extLst>
          </p:cNvPr>
          <p:cNvSpPr/>
          <p:nvPr/>
        </p:nvSpPr>
        <p:spPr>
          <a:xfrm>
            <a:off x="569700" y="764704"/>
            <a:ext cx="5529752" cy="1810260"/>
          </a:xfrm>
          <a:prstGeom prst="rect">
            <a:avLst/>
          </a:prstGeom>
          <a:solidFill>
            <a:schemeClr val="accent1">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8000" rIns="48000" rtlCol="0" anchor="ctr"/>
          <a:lstStyle/>
          <a:p>
            <a:pPr algn="ctr" defTabSz="1219170" latinLnBrk="1">
              <a:defRPr/>
            </a:pPr>
            <a:r>
              <a:rPr lang="en-GB" sz="2000" b="1" dirty="0">
                <a:solidFill>
                  <a:schemeClr val="tx2"/>
                </a:solidFill>
                <a:latin typeface="Calibri" panose="020F0502020204030204" pitchFamily="34" charset="0"/>
                <a:ea typeface="Arial Unicode MS"/>
                <a:cs typeface="Calibri" panose="020F0502020204030204" pitchFamily="34" charset="0"/>
              </a:rPr>
              <a:t>76-year-old male, STEMI</a:t>
            </a:r>
          </a:p>
          <a:p>
            <a:pPr algn="ctr" defTabSz="1219170" latinLnBrk="1">
              <a:defRPr/>
            </a:pPr>
            <a:r>
              <a:rPr lang="en-GB" sz="2000" spc="-27" dirty="0">
                <a:solidFill>
                  <a:schemeClr val="tx1"/>
                </a:solidFill>
                <a:latin typeface="Calibri" panose="020F0502020204030204" pitchFamily="34" charset="0"/>
                <a:ea typeface="Arial Unicode MS"/>
                <a:cs typeface="Calibri" panose="020F0502020204030204" pitchFamily="34" charset="0"/>
              </a:rPr>
              <a:t>Proximal LAD artery </a:t>
            </a:r>
            <a:r>
              <a:rPr lang="en-GB" sz="2133" dirty="0">
                <a:solidFill>
                  <a:schemeClr val="tx1"/>
                </a:solidFill>
                <a:latin typeface="Calibri" panose="020F0502020204030204" pitchFamily="34" charset="0"/>
                <a:ea typeface="Arial Unicode MS"/>
                <a:cs typeface="Calibri" panose="020F0502020204030204" pitchFamily="34" charset="0"/>
              </a:rPr>
              <a:t>→</a:t>
            </a:r>
            <a:r>
              <a:rPr lang="en-GB" sz="2000" spc="-27" dirty="0">
                <a:solidFill>
                  <a:schemeClr val="tx1"/>
                </a:solidFill>
                <a:latin typeface="Calibri" panose="020F0502020204030204" pitchFamily="34" charset="0"/>
                <a:ea typeface="Arial Unicode MS"/>
                <a:cs typeface="Calibri" panose="020F0502020204030204" pitchFamily="34" charset="0"/>
              </a:rPr>
              <a:t> DES</a:t>
            </a:r>
          </a:p>
          <a:p>
            <a:pPr algn="ctr" defTabSz="1219170" latinLnBrk="1">
              <a:defRPr/>
            </a:pPr>
            <a:r>
              <a:rPr lang="en-GB" sz="2000" spc="-27" dirty="0">
                <a:solidFill>
                  <a:schemeClr val="tx1"/>
                </a:solidFill>
                <a:latin typeface="Calibri" panose="020F0502020204030204" pitchFamily="34" charset="0"/>
                <a:ea typeface="Arial Unicode MS"/>
                <a:cs typeface="Calibri" panose="020F0502020204030204" pitchFamily="34" charset="0"/>
              </a:rPr>
              <a:t>Leucocytes 9,000/uL, haemoglobin 12.9 g/dL</a:t>
            </a:r>
          </a:p>
          <a:p>
            <a:pPr algn="ctr" defTabSz="1219170" latinLnBrk="1">
              <a:defRPr/>
            </a:pPr>
            <a:r>
              <a:rPr lang="en-GB" sz="2000" spc="-27" dirty="0">
                <a:solidFill>
                  <a:schemeClr val="tx1"/>
                </a:solidFill>
                <a:latin typeface="Calibri" panose="020F0502020204030204" pitchFamily="34" charset="0"/>
                <a:ea typeface="Arial Unicode MS"/>
                <a:cs typeface="Calibri" panose="020F0502020204030204" pitchFamily="34" charset="0"/>
              </a:rPr>
              <a:t>eGFR 61 mL/min.</a:t>
            </a:r>
          </a:p>
          <a:p>
            <a:pPr algn="ctr" defTabSz="1219170" latinLnBrk="1">
              <a:defRPr/>
            </a:pPr>
            <a:r>
              <a:rPr lang="en-GB" sz="2000" spc="-27" dirty="0">
                <a:solidFill>
                  <a:schemeClr val="tx1"/>
                </a:solidFill>
                <a:latin typeface="Calibri" panose="020F0502020204030204" pitchFamily="34" charset="0"/>
                <a:ea typeface="Arial Unicode MS"/>
                <a:cs typeface="Calibri" panose="020F0502020204030204" pitchFamily="34" charset="0"/>
              </a:rPr>
              <a:t>No prior bleeding, no more bleeding risk factors</a:t>
            </a:r>
          </a:p>
        </p:txBody>
      </p:sp>
      <p:sp>
        <p:nvSpPr>
          <p:cNvPr id="31" name="CuadroTexto 30">
            <a:extLst>
              <a:ext uri="{FF2B5EF4-FFF2-40B4-BE49-F238E27FC236}">
                <a16:creationId xmlns:a16="http://schemas.microsoft.com/office/drawing/2014/main" id="{C833256E-CBE9-4909-8DB7-6A5987398CD0}"/>
              </a:ext>
            </a:extLst>
          </p:cNvPr>
          <p:cNvSpPr txBox="1"/>
          <p:nvPr/>
        </p:nvSpPr>
        <p:spPr>
          <a:xfrm>
            <a:off x="623392" y="5766185"/>
            <a:ext cx="3002745" cy="256993"/>
          </a:xfrm>
          <a:prstGeom prst="rect">
            <a:avLst/>
          </a:prstGeom>
          <a:noFill/>
        </p:spPr>
        <p:txBody>
          <a:bodyPr wrap="none" rtlCol="0">
            <a:spAutoFit/>
          </a:bodyPr>
          <a:lstStyle/>
          <a:p>
            <a:pPr defTabSz="1219170" latinLnBrk="1">
              <a:defRPr/>
            </a:pPr>
            <a:r>
              <a:rPr lang="en-GB" sz="1070" dirty="0">
                <a:solidFill>
                  <a:srgbClr val="000000"/>
                </a:solidFill>
                <a:latin typeface="Calibri" panose="020F0502020204030204" pitchFamily="34" charset="0"/>
                <a:ea typeface="Arial Unicode MS"/>
                <a:cs typeface="Calibri" panose="020F0502020204030204" pitchFamily="34" charset="0"/>
              </a:rPr>
              <a:t>Capranzano P, et al. Circulation. 2020;142:1709-12</a:t>
            </a:r>
          </a:p>
        </p:txBody>
      </p:sp>
      <p:pic>
        <p:nvPicPr>
          <p:cNvPr id="4" name="Picture 3">
            <a:extLst>
              <a:ext uri="{FF2B5EF4-FFF2-40B4-BE49-F238E27FC236}">
                <a16:creationId xmlns:a16="http://schemas.microsoft.com/office/drawing/2014/main" id="{20B9F481-13B4-4146-82AA-B4E08A6211FB}"/>
              </a:ext>
            </a:extLst>
          </p:cNvPr>
          <p:cNvPicPr>
            <a:picLocks noChangeAspect="1"/>
          </p:cNvPicPr>
          <p:nvPr/>
        </p:nvPicPr>
        <p:blipFill rotWithShape="1">
          <a:blip r:embed="rId5"/>
          <a:srcRect l="-1141" r="-2492" b="-5046"/>
          <a:stretch/>
        </p:blipFill>
        <p:spPr>
          <a:xfrm>
            <a:off x="6240016" y="1238840"/>
            <a:ext cx="5620005" cy="1732960"/>
          </a:xfrm>
          <a:prstGeom prst="rect">
            <a:avLst/>
          </a:prstGeom>
          <a:ln w="19050">
            <a:solidFill>
              <a:schemeClr val="accent1"/>
            </a:solidFill>
          </a:ln>
        </p:spPr>
      </p:pic>
      <p:pic>
        <p:nvPicPr>
          <p:cNvPr id="7" name="Picture 6">
            <a:extLst>
              <a:ext uri="{FF2B5EF4-FFF2-40B4-BE49-F238E27FC236}">
                <a16:creationId xmlns:a16="http://schemas.microsoft.com/office/drawing/2014/main" id="{99BE37E3-4DD5-40A0-B669-9B69DB14714E}"/>
              </a:ext>
            </a:extLst>
          </p:cNvPr>
          <p:cNvPicPr>
            <a:picLocks noChangeAspect="1"/>
          </p:cNvPicPr>
          <p:nvPr/>
        </p:nvPicPr>
        <p:blipFill>
          <a:blip r:embed="rId6"/>
          <a:stretch>
            <a:fillRect/>
          </a:stretch>
        </p:blipFill>
        <p:spPr>
          <a:xfrm>
            <a:off x="6240016" y="3194667"/>
            <a:ext cx="5620005" cy="1466088"/>
          </a:xfrm>
          <a:prstGeom prst="rect">
            <a:avLst/>
          </a:prstGeom>
          <a:ln w="19050">
            <a:solidFill>
              <a:schemeClr val="accent1"/>
            </a:solidFill>
          </a:ln>
        </p:spPr>
      </p:pic>
      <p:sp>
        <p:nvSpPr>
          <p:cNvPr id="5" name="TextBox 4">
            <a:extLst>
              <a:ext uri="{FF2B5EF4-FFF2-40B4-BE49-F238E27FC236}">
                <a16:creationId xmlns:a16="http://schemas.microsoft.com/office/drawing/2014/main" id="{B74B211A-7280-40CD-A83F-DF721363BF2B}"/>
              </a:ext>
            </a:extLst>
          </p:cNvPr>
          <p:cNvSpPr txBox="1"/>
          <p:nvPr/>
        </p:nvSpPr>
        <p:spPr>
          <a:xfrm>
            <a:off x="8959741" y="4396871"/>
            <a:ext cx="2863283" cy="256545"/>
          </a:xfrm>
          <a:prstGeom prst="rect">
            <a:avLst/>
          </a:prstGeom>
          <a:noFill/>
        </p:spPr>
        <p:txBody>
          <a:bodyPr wrap="none" rtlCol="0">
            <a:spAutoFit/>
          </a:bodyPr>
          <a:lstStyle/>
          <a:p>
            <a:pPr algn="r" defTabSz="1219170" latinLnBrk="1">
              <a:defRPr/>
            </a:pPr>
            <a:r>
              <a:rPr lang="en-GB" sz="1067" dirty="0">
                <a:solidFill>
                  <a:srgbClr val="000000"/>
                </a:solidFill>
                <a:latin typeface="Calibri" panose="020F0502020204030204" pitchFamily="34" charset="0"/>
                <a:ea typeface="Arial Unicode MS"/>
                <a:cs typeface="Calibri" panose="020F0502020204030204" pitchFamily="34" charset="0"/>
              </a:rPr>
              <a:t>Savonitto S, et al. Circulation. 2018;137:2435-45</a:t>
            </a:r>
          </a:p>
        </p:txBody>
      </p:sp>
      <p:sp>
        <p:nvSpPr>
          <p:cNvPr id="8" name="TextBox 7">
            <a:extLst>
              <a:ext uri="{FF2B5EF4-FFF2-40B4-BE49-F238E27FC236}">
                <a16:creationId xmlns:a16="http://schemas.microsoft.com/office/drawing/2014/main" id="{99EB4861-F1B8-40F5-9470-2F1ED1960A23}"/>
              </a:ext>
            </a:extLst>
          </p:cNvPr>
          <p:cNvSpPr txBox="1"/>
          <p:nvPr/>
        </p:nvSpPr>
        <p:spPr>
          <a:xfrm>
            <a:off x="9275532" y="2694731"/>
            <a:ext cx="2547492" cy="256545"/>
          </a:xfrm>
          <a:prstGeom prst="rect">
            <a:avLst/>
          </a:prstGeom>
          <a:noFill/>
        </p:spPr>
        <p:txBody>
          <a:bodyPr wrap="none" rtlCol="0">
            <a:spAutoFit/>
          </a:bodyPr>
          <a:lstStyle/>
          <a:p>
            <a:pPr algn="r" defTabSz="1219170" latinLnBrk="1">
              <a:defRPr/>
            </a:pPr>
            <a:r>
              <a:rPr lang="en-GB" sz="1067" dirty="0">
                <a:solidFill>
                  <a:srgbClr val="000000"/>
                </a:solidFill>
                <a:latin typeface="Calibri" panose="020F0502020204030204" pitchFamily="34" charset="0"/>
                <a:ea typeface="Arial Unicode MS"/>
                <a:cs typeface="Calibri" panose="020F0502020204030204" pitchFamily="34" charset="0"/>
              </a:rPr>
              <a:t>Gimbel M, et al. Lancet. 2020;395:1374-81</a:t>
            </a:r>
          </a:p>
        </p:txBody>
      </p:sp>
      <p:pic>
        <p:nvPicPr>
          <p:cNvPr id="10" name="Picture 9">
            <a:extLst>
              <a:ext uri="{FF2B5EF4-FFF2-40B4-BE49-F238E27FC236}">
                <a16:creationId xmlns:a16="http://schemas.microsoft.com/office/drawing/2014/main" id="{A8525E85-650A-4F3C-BC79-E7B502305EB8}"/>
              </a:ext>
            </a:extLst>
          </p:cNvPr>
          <p:cNvPicPr>
            <a:picLocks noChangeAspect="1"/>
          </p:cNvPicPr>
          <p:nvPr/>
        </p:nvPicPr>
        <p:blipFill rotWithShape="1">
          <a:blip r:embed="rId7"/>
          <a:srcRect t="1" b="-27912"/>
          <a:stretch/>
        </p:blipFill>
        <p:spPr>
          <a:xfrm>
            <a:off x="6240017" y="4869160"/>
            <a:ext cx="5593057" cy="1152128"/>
          </a:xfrm>
          <a:prstGeom prst="rect">
            <a:avLst/>
          </a:prstGeom>
          <a:ln w="19050">
            <a:solidFill>
              <a:schemeClr val="accent1"/>
            </a:solidFill>
          </a:ln>
        </p:spPr>
      </p:pic>
      <p:sp>
        <p:nvSpPr>
          <p:cNvPr id="11" name="TextBox 10">
            <a:extLst>
              <a:ext uri="{FF2B5EF4-FFF2-40B4-BE49-F238E27FC236}">
                <a16:creationId xmlns:a16="http://schemas.microsoft.com/office/drawing/2014/main" id="{626D03A8-2D85-4461-A0F9-25F6BE14A643}"/>
              </a:ext>
            </a:extLst>
          </p:cNvPr>
          <p:cNvSpPr txBox="1"/>
          <p:nvPr/>
        </p:nvSpPr>
        <p:spPr>
          <a:xfrm>
            <a:off x="9038287" y="5719330"/>
            <a:ext cx="2784737" cy="256545"/>
          </a:xfrm>
          <a:prstGeom prst="rect">
            <a:avLst/>
          </a:prstGeom>
          <a:noFill/>
        </p:spPr>
        <p:txBody>
          <a:bodyPr wrap="none" rtlCol="0">
            <a:spAutoFit/>
          </a:bodyPr>
          <a:lstStyle/>
          <a:p>
            <a:pPr algn="r" defTabSz="1219170" latinLnBrk="1">
              <a:defRPr/>
            </a:pPr>
            <a:r>
              <a:rPr lang="en-GB" sz="1067" dirty="0">
                <a:solidFill>
                  <a:srgbClr val="000000"/>
                </a:solidFill>
                <a:latin typeface="Calibri" panose="020F0502020204030204" pitchFamily="34" charset="0"/>
                <a:ea typeface="Arial Unicode MS"/>
                <a:cs typeface="Calibri" panose="020F0502020204030204" pitchFamily="34" charset="0"/>
              </a:rPr>
              <a:t>Szummer S, et al. Circulation. 2020;142:1700-8</a:t>
            </a:r>
          </a:p>
        </p:txBody>
      </p:sp>
    </p:spTree>
    <p:extLst>
      <p:ext uri="{BB962C8B-B14F-4D97-AF65-F5344CB8AC3E}">
        <p14:creationId xmlns:p14="http://schemas.microsoft.com/office/powerpoint/2010/main" val="51840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5" grpId="0"/>
      <p:bldP spid="8"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9701AE4C-500D-40B6-B3FB-FD1A229240BA}"/>
              </a:ext>
            </a:extLst>
          </p:cNvPr>
          <p:cNvSpPr>
            <a:spLocks noGrp="1"/>
          </p:cNvSpPr>
          <p:nvPr>
            <p:ph sz="quarter" idx="12"/>
          </p:nvPr>
        </p:nvSpPr>
        <p:spPr/>
        <p:txBody>
          <a:bodyPr/>
          <a:lstStyle/>
          <a:p>
            <a:r>
              <a:rPr lang="en-GB" dirty="0"/>
              <a:t>Conclusions</a:t>
            </a:r>
          </a:p>
        </p:txBody>
      </p:sp>
      <p:sp>
        <p:nvSpPr>
          <p:cNvPr id="4" name="Title 3">
            <a:extLst>
              <a:ext uri="{FF2B5EF4-FFF2-40B4-BE49-F238E27FC236}">
                <a16:creationId xmlns:a16="http://schemas.microsoft.com/office/drawing/2014/main" id="{E2F1B934-6F97-7F43-8B9B-919B01BEE2D5}"/>
              </a:ext>
            </a:extLst>
          </p:cNvPr>
          <p:cNvSpPr>
            <a:spLocks noGrp="1"/>
          </p:cNvSpPr>
          <p:nvPr>
            <p:ph type="title"/>
          </p:nvPr>
        </p:nvSpPr>
        <p:spPr/>
        <p:txBody>
          <a:bodyPr/>
          <a:lstStyle/>
          <a:p>
            <a:r>
              <a:rPr lang="en-US" dirty="0"/>
              <a:t>conclusions</a:t>
            </a:r>
          </a:p>
        </p:txBody>
      </p:sp>
      <p:sp>
        <p:nvSpPr>
          <p:cNvPr id="11" name="Text Placeholder 10">
            <a:extLst>
              <a:ext uri="{FF2B5EF4-FFF2-40B4-BE49-F238E27FC236}">
                <a16:creationId xmlns:a16="http://schemas.microsoft.com/office/drawing/2014/main" id="{FF07B2FA-A5C0-A34F-B39A-6027607FAAF1}"/>
              </a:ext>
            </a:extLst>
          </p:cNvPr>
          <p:cNvSpPr>
            <a:spLocks noGrp="1"/>
          </p:cNvSpPr>
          <p:nvPr>
            <p:ph sz="quarter" idx="15"/>
          </p:nvPr>
        </p:nvSpPr>
        <p:spPr/>
        <p:txBody>
          <a:bodyPr/>
          <a:lstStyle/>
          <a:p>
            <a:r>
              <a:rPr lang="en-GB" dirty="0"/>
              <a:t>ACS, acute coronary syndrome; DAPT, dual antiplatelet therapy; MI, myocardial infarction</a:t>
            </a:r>
          </a:p>
        </p:txBody>
      </p:sp>
      <p:sp>
        <p:nvSpPr>
          <p:cNvPr id="3" name="Rectángulo 2">
            <a:extLst>
              <a:ext uri="{FF2B5EF4-FFF2-40B4-BE49-F238E27FC236}">
                <a16:creationId xmlns:a16="http://schemas.microsoft.com/office/drawing/2014/main" id="{96F49D75-81C3-4906-8289-E34DD7C59CB0}"/>
              </a:ext>
            </a:extLst>
          </p:cNvPr>
          <p:cNvSpPr/>
          <p:nvPr/>
        </p:nvSpPr>
        <p:spPr>
          <a:xfrm>
            <a:off x="612187" y="1196752"/>
            <a:ext cx="10945216" cy="576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r>
              <a:rPr lang="en-GB" sz="2400" b="1" dirty="0">
                <a:solidFill>
                  <a:prstClr val="white"/>
                </a:solidFill>
                <a:latin typeface="Calibri" panose="020F0502020204030204" pitchFamily="34" charset="0"/>
                <a:ea typeface="Arial Unicode MS"/>
                <a:cs typeface="Calibri" panose="020F0502020204030204" pitchFamily="34" charset="0"/>
              </a:rPr>
              <a:t>After ACS, bleeding events are as </a:t>
            </a:r>
            <a:r>
              <a:rPr lang="en-GB" sz="2400" b="1" dirty="0">
                <a:solidFill>
                  <a:srgbClr val="FFFF00"/>
                </a:solidFill>
                <a:latin typeface="Calibri" panose="020F0502020204030204" pitchFamily="34" charset="0"/>
                <a:ea typeface="Arial Unicode MS"/>
                <a:cs typeface="Calibri" panose="020F0502020204030204" pitchFamily="34" charset="0"/>
              </a:rPr>
              <a:t>frequent </a:t>
            </a:r>
            <a:r>
              <a:rPr lang="en-GB" sz="2400" b="1" dirty="0">
                <a:solidFill>
                  <a:prstClr val="white"/>
                </a:solidFill>
                <a:latin typeface="Calibri" panose="020F0502020204030204" pitchFamily="34" charset="0"/>
                <a:ea typeface="Arial Unicode MS"/>
                <a:cs typeface="Calibri" panose="020F0502020204030204" pitchFamily="34" charset="0"/>
              </a:rPr>
              <a:t>as ischaemic events</a:t>
            </a:r>
          </a:p>
        </p:txBody>
      </p:sp>
      <p:sp>
        <p:nvSpPr>
          <p:cNvPr id="5" name="Rectángulo 4">
            <a:extLst>
              <a:ext uri="{FF2B5EF4-FFF2-40B4-BE49-F238E27FC236}">
                <a16:creationId xmlns:a16="http://schemas.microsoft.com/office/drawing/2014/main" id="{064C5EC0-998D-4FB8-ADFA-B01FD6D8C825}"/>
              </a:ext>
            </a:extLst>
          </p:cNvPr>
          <p:cNvSpPr/>
          <p:nvPr/>
        </p:nvSpPr>
        <p:spPr>
          <a:xfrm>
            <a:off x="612187" y="1914213"/>
            <a:ext cx="10945216" cy="576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r>
              <a:rPr lang="en-GB" sz="2400" b="1" dirty="0">
                <a:solidFill>
                  <a:srgbClr val="FFFF00"/>
                </a:solidFill>
                <a:latin typeface="Calibri" panose="020F0502020204030204" pitchFamily="34" charset="0"/>
                <a:ea typeface="Arial Unicode MS"/>
                <a:cs typeface="Calibri" panose="020F0502020204030204" pitchFamily="34" charset="0"/>
              </a:rPr>
              <a:t>Mortality</a:t>
            </a:r>
            <a:r>
              <a:rPr lang="en-GB" sz="2400" b="1" dirty="0">
                <a:solidFill>
                  <a:prstClr val="white"/>
                </a:solidFill>
                <a:latin typeface="Calibri" panose="020F0502020204030204" pitchFamily="34" charset="0"/>
                <a:ea typeface="Arial Unicode MS"/>
                <a:cs typeface="Calibri" panose="020F0502020204030204" pitchFamily="34" charset="0"/>
              </a:rPr>
              <a:t> after major bleeding is similar to that after MI</a:t>
            </a:r>
          </a:p>
        </p:txBody>
      </p:sp>
      <p:sp>
        <p:nvSpPr>
          <p:cNvPr id="7" name="Rectángulo 6">
            <a:extLst>
              <a:ext uri="{FF2B5EF4-FFF2-40B4-BE49-F238E27FC236}">
                <a16:creationId xmlns:a16="http://schemas.microsoft.com/office/drawing/2014/main" id="{F14AAEA6-BCFA-4CCC-B092-7262B721CE26}"/>
              </a:ext>
            </a:extLst>
          </p:cNvPr>
          <p:cNvSpPr/>
          <p:nvPr/>
        </p:nvSpPr>
        <p:spPr>
          <a:xfrm>
            <a:off x="623392" y="2631674"/>
            <a:ext cx="10945216" cy="576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r>
              <a:rPr lang="en-GB" sz="2400" b="1" dirty="0">
                <a:solidFill>
                  <a:prstClr val="white"/>
                </a:solidFill>
                <a:latin typeface="Calibri" panose="020F0502020204030204" pitchFamily="34" charset="0"/>
                <a:ea typeface="Arial Unicode MS"/>
                <a:cs typeface="Calibri" panose="020F0502020204030204" pitchFamily="34" charset="0"/>
              </a:rPr>
              <a:t>Bleeding risk is key to decide the </a:t>
            </a:r>
            <a:r>
              <a:rPr lang="en-GB" sz="2400" b="1" dirty="0">
                <a:solidFill>
                  <a:srgbClr val="FFFF00"/>
                </a:solidFill>
                <a:latin typeface="Calibri" panose="020F0502020204030204" pitchFamily="34" charset="0"/>
                <a:ea typeface="Arial Unicode MS"/>
                <a:cs typeface="Calibri" panose="020F0502020204030204" pitchFamily="34" charset="0"/>
              </a:rPr>
              <a:t>type and duration of DAPT</a:t>
            </a:r>
          </a:p>
        </p:txBody>
      </p:sp>
      <p:sp>
        <p:nvSpPr>
          <p:cNvPr id="9" name="Rectángulo 8">
            <a:extLst>
              <a:ext uri="{FF2B5EF4-FFF2-40B4-BE49-F238E27FC236}">
                <a16:creationId xmlns:a16="http://schemas.microsoft.com/office/drawing/2014/main" id="{080CEC31-AB06-4D08-A0CA-B46723638684}"/>
              </a:ext>
            </a:extLst>
          </p:cNvPr>
          <p:cNvSpPr/>
          <p:nvPr/>
        </p:nvSpPr>
        <p:spPr>
          <a:xfrm>
            <a:off x="612187" y="3349135"/>
            <a:ext cx="10945216" cy="76808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r>
              <a:rPr lang="en-GB" sz="2400" b="1" dirty="0">
                <a:solidFill>
                  <a:srgbClr val="FFFF00"/>
                </a:solidFill>
                <a:latin typeface="Calibri" panose="020F0502020204030204" pitchFamily="34" charset="0"/>
                <a:ea typeface="Arial Unicode MS"/>
                <a:cs typeface="Calibri" panose="020F0502020204030204" pitchFamily="34" charset="0"/>
              </a:rPr>
              <a:t>Integrating bleeding risk with ischaemic risk </a:t>
            </a:r>
            <a:r>
              <a:rPr lang="en-GB" sz="2400" b="1" dirty="0">
                <a:solidFill>
                  <a:prstClr val="white"/>
                </a:solidFill>
                <a:latin typeface="Calibri" panose="020F0502020204030204" pitchFamily="34" charset="0"/>
                <a:ea typeface="Arial Unicode MS"/>
                <a:cs typeface="Calibri" panose="020F0502020204030204" pitchFamily="34" charset="0"/>
              </a:rPr>
              <a:t>is necessary to decide </a:t>
            </a:r>
          </a:p>
          <a:p>
            <a:pPr algn="ctr" defTabSz="1219170" latinLnBrk="1">
              <a:defRPr/>
            </a:pPr>
            <a:r>
              <a:rPr lang="en-GB" sz="2400" b="1" dirty="0">
                <a:solidFill>
                  <a:prstClr val="white"/>
                </a:solidFill>
                <a:latin typeface="Calibri" panose="020F0502020204030204" pitchFamily="34" charset="0"/>
                <a:ea typeface="Arial Unicode MS"/>
                <a:cs typeface="Calibri" panose="020F0502020204030204" pitchFamily="34" charset="0"/>
              </a:rPr>
              <a:t>the best antithrombotic strategy</a:t>
            </a:r>
          </a:p>
        </p:txBody>
      </p:sp>
      <p:sp>
        <p:nvSpPr>
          <p:cNvPr id="8" name="Rectángulo 7">
            <a:extLst>
              <a:ext uri="{FF2B5EF4-FFF2-40B4-BE49-F238E27FC236}">
                <a16:creationId xmlns:a16="http://schemas.microsoft.com/office/drawing/2014/main" id="{E4256E44-6D94-4CEB-A643-1054635ECF58}"/>
              </a:ext>
            </a:extLst>
          </p:cNvPr>
          <p:cNvSpPr/>
          <p:nvPr/>
        </p:nvSpPr>
        <p:spPr>
          <a:xfrm>
            <a:off x="623392" y="4258681"/>
            <a:ext cx="10945216" cy="76808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r>
              <a:rPr lang="en-GB" sz="2400" b="1" dirty="0">
                <a:solidFill>
                  <a:srgbClr val="FFFF00"/>
                </a:solidFill>
                <a:latin typeface="Calibri" panose="020F0502020204030204" pitchFamily="34" charset="0"/>
                <a:ea typeface="Arial Unicode MS"/>
                <a:cs typeface="Calibri" panose="020F0502020204030204" pitchFamily="34" charset="0"/>
              </a:rPr>
              <a:t>Short-duration DAPT with clopidogrel </a:t>
            </a:r>
            <a:r>
              <a:rPr lang="en-GB" sz="2400" b="1" dirty="0">
                <a:solidFill>
                  <a:prstClr val="white"/>
                </a:solidFill>
                <a:latin typeface="Calibri" panose="020F0502020204030204" pitchFamily="34" charset="0"/>
                <a:ea typeface="Arial Unicode MS"/>
                <a:cs typeface="Calibri" panose="020F0502020204030204" pitchFamily="34" charset="0"/>
              </a:rPr>
              <a:t>is the most reasonable</a:t>
            </a:r>
          </a:p>
          <a:p>
            <a:pPr algn="ctr" defTabSz="1219170" latinLnBrk="1">
              <a:defRPr/>
            </a:pPr>
            <a:r>
              <a:rPr lang="en-GB" sz="2400" b="1" dirty="0">
                <a:solidFill>
                  <a:prstClr val="white"/>
                </a:solidFill>
                <a:latin typeface="Calibri" panose="020F0502020204030204" pitchFamily="34" charset="0"/>
                <a:ea typeface="Arial Unicode MS"/>
                <a:cs typeface="Calibri" panose="020F0502020204030204" pitchFamily="34" charset="0"/>
              </a:rPr>
              <a:t>strategy for most patients at high risk of bleeding</a:t>
            </a:r>
          </a:p>
        </p:txBody>
      </p:sp>
      <p:sp>
        <p:nvSpPr>
          <p:cNvPr id="10" name="Rectángulo 9">
            <a:extLst>
              <a:ext uri="{FF2B5EF4-FFF2-40B4-BE49-F238E27FC236}">
                <a16:creationId xmlns:a16="http://schemas.microsoft.com/office/drawing/2014/main" id="{5497CF5B-4EE2-4C19-9144-0FC08F35C907}"/>
              </a:ext>
            </a:extLst>
          </p:cNvPr>
          <p:cNvSpPr/>
          <p:nvPr/>
        </p:nvSpPr>
        <p:spPr>
          <a:xfrm>
            <a:off x="611105" y="5168225"/>
            <a:ext cx="10945216" cy="76808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lnSpc>
                <a:spcPct val="90000"/>
              </a:lnSpc>
              <a:defRPr/>
            </a:pPr>
            <a:r>
              <a:rPr lang="en-GB" sz="2400" b="1" dirty="0">
                <a:solidFill>
                  <a:srgbClr val="FFFF00"/>
                </a:solidFill>
                <a:latin typeface="Calibri" panose="020F0502020204030204" pitchFamily="34" charset="0"/>
                <a:ea typeface="Arial Unicode MS"/>
                <a:cs typeface="Calibri" panose="020F0502020204030204" pitchFamily="34" charset="0"/>
              </a:rPr>
              <a:t>More evidence </a:t>
            </a:r>
            <a:r>
              <a:rPr lang="en-GB" sz="2400" b="1" dirty="0">
                <a:solidFill>
                  <a:prstClr val="white"/>
                </a:solidFill>
                <a:latin typeface="Calibri" panose="020F0502020204030204" pitchFamily="34" charset="0"/>
                <a:ea typeface="Arial Unicode MS"/>
                <a:cs typeface="Calibri" panose="020F0502020204030204" pitchFamily="34" charset="0"/>
              </a:rPr>
              <a:t>is needed to know how to manage ACS patients</a:t>
            </a:r>
          </a:p>
          <a:p>
            <a:pPr algn="ctr" defTabSz="1219170" latinLnBrk="1">
              <a:lnSpc>
                <a:spcPct val="90000"/>
              </a:lnSpc>
              <a:defRPr/>
            </a:pPr>
            <a:r>
              <a:rPr lang="en-GB" sz="2400" b="1" dirty="0">
                <a:solidFill>
                  <a:prstClr val="white"/>
                </a:solidFill>
                <a:latin typeface="Calibri" panose="020F0502020204030204" pitchFamily="34" charset="0"/>
                <a:ea typeface="Arial Unicode MS"/>
                <a:cs typeface="Calibri" panose="020F0502020204030204" pitchFamily="34" charset="0"/>
              </a:rPr>
              <a:t>with high and very high bleeding risk</a:t>
            </a:r>
            <a:endParaRPr lang="en-GB" sz="2400" b="1" dirty="0">
              <a:solidFill>
                <a:srgbClr val="FFFF00"/>
              </a:solidFill>
              <a:latin typeface="Calibri" panose="020F0502020204030204" pitchFamily="34" charset="0"/>
              <a:ea typeface="Arial Unicode MS"/>
              <a:cs typeface="Calibri" panose="020F0502020204030204" pitchFamily="34" charset="0"/>
            </a:endParaRPr>
          </a:p>
        </p:txBody>
      </p:sp>
      <p:sp>
        <p:nvSpPr>
          <p:cNvPr id="6" name="Slide Number Placeholder 5">
            <a:extLst>
              <a:ext uri="{FF2B5EF4-FFF2-40B4-BE49-F238E27FC236}">
                <a16:creationId xmlns:a16="http://schemas.microsoft.com/office/drawing/2014/main" id="{979B976E-090E-C04A-B1B1-01D04D24DCAE}"/>
              </a:ext>
            </a:extLst>
          </p:cNvPr>
          <p:cNvSpPr>
            <a:spLocks noGrp="1"/>
          </p:cNvSpPr>
          <p:nvPr>
            <p:ph type="sldNum" sz="quarter" idx="4"/>
          </p:nvPr>
        </p:nvSpPr>
        <p:spPr/>
        <p:txBody>
          <a:bodyPr/>
          <a:lstStyle/>
          <a:p>
            <a:fld id="{FCE43C0F-8A7B-3A4B-9DB5-B3472E36E833}" type="slidenum">
              <a:rPr lang="en-GB" smtClean="0"/>
              <a:pPr/>
              <a:t>15</a:t>
            </a:fld>
            <a:endParaRPr lang="en-GB" dirty="0"/>
          </a:p>
        </p:txBody>
      </p:sp>
    </p:spTree>
    <p:extLst>
      <p:ext uri="{BB962C8B-B14F-4D97-AF65-F5344CB8AC3E}">
        <p14:creationId xmlns:p14="http://schemas.microsoft.com/office/powerpoint/2010/main" val="249766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079595" y="5336166"/>
            <a:ext cx="1854996" cy="553998"/>
          </a:xfrm>
          <a:prstGeom prst="rect">
            <a:avLst/>
          </a:prstGeom>
          <a:noFill/>
        </p:spPr>
        <p:txBody>
          <a:bodyPr wrap="none" rtlCol="0">
            <a:spAutoFit/>
          </a:bodyPr>
          <a:lstStyle/>
          <a:p>
            <a:pPr algn="ctr"/>
            <a:r>
              <a:rPr lang="en-GB" sz="1400" b="1" dirty="0">
                <a:solidFill>
                  <a:schemeClr val="tx2"/>
                </a:solidFill>
                <a:ea typeface="Aileron" charset="0"/>
                <a:cs typeface="PT Sans Narrow"/>
              </a:rPr>
              <a:t>Follow us on Twitter </a:t>
            </a:r>
            <a:br>
              <a:rPr lang="en-GB" sz="1600" dirty="0">
                <a:solidFill>
                  <a:schemeClr val="tx2"/>
                </a:solidFill>
                <a:ea typeface="Aileron" charset="0"/>
                <a:cs typeface="PT Sans Narrow"/>
              </a:rPr>
            </a:br>
            <a:r>
              <a:rPr lang="en-GB" sz="1600" b="1" u="sng" dirty="0">
                <a:solidFill>
                  <a:schemeClr val="accent1"/>
                </a:solidFill>
                <a:ea typeface="Aileron" charset="0"/>
                <a:cs typeface="PT Sans Narrow"/>
                <a:hlinkClick r:id="rId3">
                  <a:extLst>
                    <a:ext uri="{A12FA001-AC4F-418D-AE19-62706E023703}">
                      <ahyp:hlinkClr xmlns:ahyp="http://schemas.microsoft.com/office/drawing/2018/hyperlinkcolor" val="tx"/>
                    </a:ext>
                  </a:extLst>
                </a:hlinkClick>
              </a:rPr>
              <a:t>@CoronaryConnect</a:t>
            </a:r>
            <a:endParaRPr lang="en-GB" sz="1600" b="1" u="sng" dirty="0">
              <a:solidFill>
                <a:schemeClr val="accent1"/>
              </a:solidFill>
              <a:ea typeface="Aileron" charset="0"/>
              <a:cs typeface="PT Sans Narrow"/>
            </a:endParaRPr>
          </a:p>
        </p:txBody>
      </p:sp>
      <p:sp>
        <p:nvSpPr>
          <p:cNvPr id="17" name="TextBox 16"/>
          <p:cNvSpPr txBox="1"/>
          <p:nvPr/>
        </p:nvSpPr>
        <p:spPr>
          <a:xfrm>
            <a:off x="4083194" y="5336167"/>
            <a:ext cx="2084815" cy="701731"/>
          </a:xfrm>
          <a:prstGeom prst="rect">
            <a:avLst/>
          </a:prstGeom>
          <a:noFill/>
        </p:spPr>
        <p:txBody>
          <a:bodyPr wrap="square" rtlCol="0">
            <a:spAutoFit/>
          </a:bodyPr>
          <a:lstStyle/>
          <a:p>
            <a:pPr algn="ctr">
              <a:lnSpc>
                <a:spcPct val="90000"/>
              </a:lnSpc>
            </a:pPr>
            <a:r>
              <a:rPr lang="en-GB" sz="1400" b="1" dirty="0">
                <a:solidFill>
                  <a:schemeClr val="tx2"/>
                </a:solidFill>
                <a:ea typeface="Aileron" charset="0"/>
                <a:cs typeface="PT Sans Narrow"/>
              </a:rPr>
              <a:t>Follow the </a:t>
            </a:r>
            <a:br>
              <a:rPr lang="en-GB" sz="1600" b="1" dirty="0">
                <a:solidFill>
                  <a:schemeClr val="tx2"/>
                </a:solidFill>
                <a:ea typeface="Aileron" charset="0"/>
                <a:cs typeface="PT Sans Narrow"/>
              </a:rPr>
            </a:br>
            <a:r>
              <a:rPr lang="en-GB" sz="1600" b="1" dirty="0">
                <a:solidFill>
                  <a:srgbClr val="A5131F"/>
                </a:solidFill>
                <a:ea typeface="Aileron" charset="0"/>
                <a:cs typeface="PT Sans Narrow"/>
                <a:hlinkClick r:id="rId4">
                  <a:extLst>
                    <a:ext uri="{A12FA001-AC4F-418D-AE19-62706E023703}">
                      <ahyp:hlinkClr xmlns:ahyp="http://schemas.microsoft.com/office/drawing/2018/hyperlinkcolor" val="tx"/>
                    </a:ext>
                  </a:extLst>
                </a:hlinkClick>
              </a:rPr>
              <a:t>CORONARY CONNECT</a:t>
            </a:r>
            <a:endParaRPr lang="en-GB" sz="1600" b="1" u="sng" dirty="0">
              <a:solidFill>
                <a:srgbClr val="A5131F"/>
              </a:solidFill>
              <a:ea typeface="Aileron" charset="0"/>
              <a:cs typeface="PT Sans Narrow"/>
            </a:endParaRPr>
          </a:p>
          <a:p>
            <a:pPr algn="ctr">
              <a:lnSpc>
                <a:spcPct val="90000"/>
              </a:lnSpc>
            </a:pPr>
            <a:r>
              <a:rPr lang="en-GB" sz="1400" b="1" dirty="0">
                <a:solidFill>
                  <a:schemeClr val="tx2"/>
                </a:solidFill>
                <a:ea typeface="Aileron" charset="0"/>
                <a:cs typeface="PT Sans Narrow"/>
              </a:rPr>
              <a:t>Group on LinkedIn</a:t>
            </a:r>
            <a:endParaRPr lang="en-GB" sz="1600" b="1" dirty="0">
              <a:solidFill>
                <a:schemeClr val="tx2"/>
              </a:solidFill>
              <a:ea typeface="Aileron" charset="0"/>
              <a:cs typeface="PT Sans Narrow"/>
            </a:endParaRPr>
          </a:p>
        </p:txBody>
      </p:sp>
      <p:sp>
        <p:nvSpPr>
          <p:cNvPr id="18" name="TextBox 17"/>
          <p:cNvSpPr txBox="1"/>
          <p:nvPr/>
        </p:nvSpPr>
        <p:spPr>
          <a:xfrm>
            <a:off x="7860704" y="5336166"/>
            <a:ext cx="2843808" cy="729430"/>
          </a:xfrm>
          <a:prstGeom prst="rect">
            <a:avLst/>
          </a:prstGeom>
          <a:noFill/>
        </p:spPr>
        <p:txBody>
          <a:bodyPr wrap="square" rtlCol="0">
            <a:spAutoFit/>
          </a:bodyPr>
          <a:lstStyle/>
          <a:p>
            <a:pPr algn="ctr">
              <a:lnSpc>
                <a:spcPct val="90000"/>
              </a:lnSpc>
            </a:pPr>
            <a:r>
              <a:rPr lang="en-US" sz="1400" b="1" dirty="0">
                <a:solidFill>
                  <a:schemeClr val="tx2"/>
                </a:solidFill>
                <a:cs typeface="PT Sans Narrow"/>
              </a:rPr>
              <a:t>Email</a:t>
            </a:r>
            <a:br>
              <a:rPr lang="en-US" sz="1600" dirty="0">
                <a:solidFill>
                  <a:schemeClr val="tx2"/>
                </a:solidFill>
                <a:cs typeface="PT Sans Narrow"/>
              </a:rPr>
            </a:br>
            <a:r>
              <a:rPr lang="en-US" sz="1600" b="1" u="sng" dirty="0" err="1">
                <a:solidFill>
                  <a:schemeClr val="accent1"/>
                </a:solidFill>
                <a:cs typeface="PT Sans Narrow"/>
                <a:hlinkClick r:id="rId5">
                  <a:extLst>
                    <a:ext uri="{A12FA001-AC4F-418D-AE19-62706E023703}">
                      <ahyp:hlinkClr xmlns:ahyp="http://schemas.microsoft.com/office/drawing/2018/hyperlinkcolor" val="tx"/>
                    </a:ext>
                  </a:extLst>
                </a:hlinkClick>
              </a:rPr>
              <a:t>carrie</a:t>
            </a:r>
            <a:r>
              <a:rPr lang="en-US" sz="1600" b="1" dirty="0" err="1">
                <a:solidFill>
                  <a:schemeClr val="accent1"/>
                </a:solidFill>
                <a:cs typeface="PT Sans Narrow"/>
                <a:hlinkClick r:id="rId5">
                  <a:extLst>
                    <a:ext uri="{A12FA001-AC4F-418D-AE19-62706E023703}">
                      <ahyp:hlinkClr xmlns:ahyp="http://schemas.microsoft.com/office/drawing/2018/hyperlinkcolor" val="tx"/>
                    </a:ext>
                  </a:extLst>
                </a:hlinkClick>
              </a:rPr>
              <a:t>.brubaker</a:t>
            </a:r>
            <a:br>
              <a:rPr lang="en-US" sz="1600" b="1" dirty="0">
                <a:solidFill>
                  <a:schemeClr val="accent1"/>
                </a:solidFill>
                <a:cs typeface="PT Sans Narrow"/>
                <a:hlinkClick r:id="rId5">
                  <a:extLst>
                    <a:ext uri="{A12FA001-AC4F-418D-AE19-62706E023703}">
                      <ahyp:hlinkClr xmlns:ahyp="http://schemas.microsoft.com/office/drawing/2018/hyperlinkcolor" val="tx"/>
                    </a:ext>
                  </a:extLst>
                </a:hlinkClick>
              </a:rPr>
            </a:br>
            <a:r>
              <a:rPr lang="en-US" sz="1600" b="1" dirty="0">
                <a:solidFill>
                  <a:schemeClr val="accent1"/>
                </a:solidFill>
                <a:cs typeface="PT Sans Narrow"/>
                <a:hlinkClick r:id="rId5">
                  <a:extLst>
                    <a:ext uri="{A12FA001-AC4F-418D-AE19-62706E023703}">
                      <ahyp:hlinkClr xmlns:ahyp="http://schemas.microsoft.com/office/drawing/2018/hyperlinkcolor" val="tx"/>
                    </a:ext>
                  </a:extLst>
                </a:hlinkClick>
              </a:rPr>
              <a:t>@cor2ed.com</a:t>
            </a:r>
            <a:endParaRPr lang="en-GB" sz="1600" b="1" dirty="0">
              <a:solidFill>
                <a:schemeClr val="accent1"/>
              </a:solidFill>
              <a:ea typeface="Aileron" charset="0"/>
              <a:cs typeface="PT Sans Narrow"/>
            </a:endParaRPr>
          </a:p>
        </p:txBody>
      </p:sp>
      <p:sp>
        <p:nvSpPr>
          <p:cNvPr id="19" name="TextBox 18"/>
          <p:cNvSpPr txBox="1"/>
          <p:nvPr/>
        </p:nvSpPr>
        <p:spPr>
          <a:xfrm>
            <a:off x="6171426" y="5336166"/>
            <a:ext cx="2084815" cy="757130"/>
          </a:xfrm>
          <a:prstGeom prst="rect">
            <a:avLst/>
          </a:prstGeom>
          <a:noFill/>
        </p:spPr>
        <p:txBody>
          <a:bodyPr wrap="square" rtlCol="0">
            <a:spAutoFit/>
          </a:bodyPr>
          <a:lstStyle/>
          <a:p>
            <a:pPr algn="ctr">
              <a:lnSpc>
                <a:spcPct val="90000"/>
              </a:lnSpc>
            </a:pPr>
            <a:r>
              <a:rPr lang="en-GB" sz="1400" b="1" dirty="0">
                <a:solidFill>
                  <a:schemeClr val="tx2"/>
                </a:solidFill>
                <a:ea typeface="Aileron" charset="0"/>
                <a:cs typeface="PT Sans Narrow"/>
              </a:rPr>
              <a:t>Watch us on the</a:t>
            </a:r>
            <a:br>
              <a:rPr lang="en-GB" sz="1400" b="1" dirty="0">
                <a:solidFill>
                  <a:schemeClr val="tx2"/>
                </a:solidFill>
                <a:ea typeface="Aileron" charset="0"/>
                <a:cs typeface="PT Sans Narrow"/>
              </a:rPr>
            </a:br>
            <a:r>
              <a:rPr lang="en-GB" sz="1400" b="1" dirty="0">
                <a:solidFill>
                  <a:schemeClr val="tx2"/>
                </a:solidFill>
                <a:ea typeface="Aileron" charset="0"/>
                <a:cs typeface="PT Sans Narrow"/>
              </a:rPr>
              <a:t>Vimeo Channe</a:t>
            </a:r>
            <a:r>
              <a:rPr lang="en-GB" sz="1600" b="1" dirty="0">
                <a:solidFill>
                  <a:schemeClr val="tx2"/>
                </a:solidFill>
                <a:ea typeface="Aileron" charset="0"/>
                <a:cs typeface="PT Sans Narrow"/>
              </a:rPr>
              <a:t>l</a:t>
            </a:r>
            <a:br>
              <a:rPr lang="en-GB" sz="1600" dirty="0">
                <a:solidFill>
                  <a:schemeClr val="tx2"/>
                </a:solidFill>
                <a:ea typeface="Aileron" charset="0"/>
                <a:cs typeface="PT Sans Narrow"/>
              </a:rPr>
            </a:br>
            <a:r>
              <a:rPr lang="en-GB" sz="1600" b="1" u="sng" dirty="0">
                <a:solidFill>
                  <a:schemeClr val="accent1"/>
                </a:solidFill>
                <a:ea typeface="Aileron" charset="0"/>
                <a:cs typeface="PT Sans Narrow"/>
                <a:hlinkClick r:id="rId6">
                  <a:extLst>
                    <a:ext uri="{A12FA001-AC4F-418D-AE19-62706E023703}">
                      <ahyp:hlinkClr xmlns:ahyp="http://schemas.microsoft.com/office/drawing/2018/hyperlinkcolor" val="tx"/>
                    </a:ext>
                  </a:extLst>
                </a:hlinkClick>
              </a:rPr>
              <a:t>CORONARY CONNECT</a:t>
            </a:r>
            <a:endParaRPr lang="en-GB" sz="1600" b="1" u="sng" dirty="0">
              <a:solidFill>
                <a:schemeClr val="accent1"/>
              </a:solidFill>
              <a:ea typeface="Aileron" charset="0"/>
              <a:cs typeface="PT Sans Narrow"/>
            </a:endParaRPr>
          </a:p>
        </p:txBody>
      </p:sp>
      <p:sp>
        <p:nvSpPr>
          <p:cNvPr id="15" name="Title 8">
            <a:extLst>
              <a:ext uri="{FF2B5EF4-FFF2-40B4-BE49-F238E27FC236}">
                <a16:creationId xmlns:a16="http://schemas.microsoft.com/office/drawing/2014/main" id="{071CF435-729F-403B-B87A-421B2706800D}"/>
              </a:ext>
            </a:extLst>
          </p:cNvPr>
          <p:cNvSpPr>
            <a:spLocks noGrp="1"/>
          </p:cNvSpPr>
          <p:nvPr>
            <p:ph type="title"/>
          </p:nvPr>
        </p:nvSpPr>
        <p:spPr>
          <a:xfrm>
            <a:off x="1635656" y="274638"/>
            <a:ext cx="8924840" cy="3586410"/>
          </a:xfrm>
        </p:spPr>
        <p:txBody>
          <a:bodyPr>
            <a:normAutofit/>
          </a:bodyPr>
          <a:lstStyle/>
          <a:p>
            <a:pPr>
              <a:lnSpc>
                <a:spcPts val="3800"/>
              </a:lnSpc>
              <a:spcBef>
                <a:spcPts val="800"/>
              </a:spcBef>
            </a:pPr>
            <a:r>
              <a:rPr lang="en-US" sz="3600" cap="none" dirty="0">
                <a:solidFill>
                  <a:schemeClr val="tx2"/>
                </a:solidFill>
              </a:rPr>
              <a:t>REACH </a:t>
            </a:r>
            <a:r>
              <a:rPr lang="en-US" sz="3600" cap="none" dirty="0"/>
              <a:t>CORONARY CONNECT </a:t>
            </a:r>
            <a:r>
              <a:rPr lang="en-US" sz="3600" cap="none" dirty="0">
                <a:solidFill>
                  <a:schemeClr val="tx2"/>
                </a:solidFill>
              </a:rPr>
              <a:t>VIA </a:t>
            </a:r>
            <a:br>
              <a:rPr lang="en-US" sz="3600" cap="none" dirty="0">
                <a:solidFill>
                  <a:schemeClr val="tx2"/>
                </a:solidFill>
              </a:rPr>
            </a:br>
            <a:r>
              <a:rPr lang="en-US" sz="3600" cap="none" spc="-50" dirty="0">
                <a:solidFill>
                  <a:schemeClr val="tx2"/>
                </a:solidFill>
              </a:rPr>
              <a:t>TWITTER, LINKEDIN, VIMEO &amp; EMAIL</a:t>
            </a:r>
            <a:br>
              <a:rPr lang="en-US" sz="3600" cap="none" dirty="0">
                <a:solidFill>
                  <a:schemeClr val="tx2"/>
                </a:solidFill>
              </a:rPr>
            </a:br>
            <a:r>
              <a:rPr lang="en-US" sz="3600" cap="none" dirty="0">
                <a:solidFill>
                  <a:schemeClr val="tx2"/>
                </a:solidFill>
              </a:rPr>
              <a:t>OR VISIT THE GROUP’S WEBSITE</a:t>
            </a:r>
            <a:br>
              <a:rPr lang="en-US" sz="3600" dirty="0">
                <a:solidFill>
                  <a:schemeClr val="tx2"/>
                </a:solidFill>
              </a:rPr>
            </a:br>
            <a:r>
              <a:rPr lang="en-US" sz="3600" u="sng" cap="none" dirty="0">
                <a:hlinkClick r:id="rId7">
                  <a:extLst>
                    <a:ext uri="{A12FA001-AC4F-418D-AE19-62706E023703}">
                      <ahyp:hlinkClr xmlns:ahyp="http://schemas.microsoft.com/office/drawing/2018/hyperlinkcolor" val="tx"/>
                    </a:ext>
                  </a:extLst>
                </a:hlinkClick>
              </a:rPr>
              <a:t>http://www.coronaryconnect.com/</a:t>
            </a:r>
            <a:endParaRPr lang="en-US" sz="3600" cap="none" dirty="0"/>
          </a:p>
        </p:txBody>
      </p:sp>
      <p:pic>
        <p:nvPicPr>
          <p:cNvPr id="7" name="Picture 6">
            <a:extLst>
              <a:ext uri="{FF2B5EF4-FFF2-40B4-BE49-F238E27FC236}">
                <a16:creationId xmlns:a16="http://schemas.microsoft.com/office/drawing/2014/main" id="{FD2A3513-1FCF-4B44-AAF0-2ECFC0760E8D}"/>
              </a:ext>
            </a:extLst>
          </p:cNvPr>
          <p:cNvPicPr>
            <a:picLocks noChangeAspect="1"/>
          </p:cNvPicPr>
          <p:nvPr/>
        </p:nvPicPr>
        <p:blipFill>
          <a:blip r:embed="rId8"/>
          <a:stretch>
            <a:fillRect/>
          </a:stretch>
        </p:blipFill>
        <p:spPr>
          <a:xfrm>
            <a:off x="8639512" y="3933056"/>
            <a:ext cx="1259267" cy="1259267"/>
          </a:xfrm>
          <a:prstGeom prst="rect">
            <a:avLst/>
          </a:prstGeom>
        </p:spPr>
      </p:pic>
      <p:pic>
        <p:nvPicPr>
          <p:cNvPr id="12" name="Picture 11">
            <a:hlinkClick r:id="rId9"/>
            <a:extLst>
              <a:ext uri="{FF2B5EF4-FFF2-40B4-BE49-F238E27FC236}">
                <a16:creationId xmlns:a16="http://schemas.microsoft.com/office/drawing/2014/main" id="{FD80E573-9BF7-4053-9C1F-CAEC7DDBBEC5}"/>
              </a:ext>
            </a:extLst>
          </p:cNvPr>
          <p:cNvPicPr>
            <a:picLocks noChangeAspect="1"/>
          </p:cNvPicPr>
          <p:nvPr/>
        </p:nvPicPr>
        <p:blipFill>
          <a:blip r:embed="rId10"/>
          <a:stretch>
            <a:fillRect/>
          </a:stretch>
        </p:blipFill>
        <p:spPr>
          <a:xfrm>
            <a:off x="4518666" y="3933056"/>
            <a:ext cx="1237894" cy="1260000"/>
          </a:xfrm>
          <a:prstGeom prst="rect">
            <a:avLst/>
          </a:prstGeom>
        </p:spPr>
      </p:pic>
      <p:pic>
        <p:nvPicPr>
          <p:cNvPr id="14" name="Picture 13">
            <a:hlinkClick r:id="rId11"/>
            <a:extLst>
              <a:ext uri="{FF2B5EF4-FFF2-40B4-BE49-F238E27FC236}">
                <a16:creationId xmlns:a16="http://schemas.microsoft.com/office/drawing/2014/main" id="{0BFB8670-DDEF-432A-912A-52486C159675}"/>
              </a:ext>
            </a:extLst>
          </p:cNvPr>
          <p:cNvPicPr>
            <a:picLocks noChangeAspect="1"/>
          </p:cNvPicPr>
          <p:nvPr/>
        </p:nvPicPr>
        <p:blipFill>
          <a:blip r:embed="rId12"/>
          <a:stretch>
            <a:fillRect/>
          </a:stretch>
        </p:blipFill>
        <p:spPr>
          <a:xfrm>
            <a:off x="2311433" y="3933056"/>
            <a:ext cx="1259267" cy="1259267"/>
          </a:xfrm>
          <a:prstGeom prst="rect">
            <a:avLst/>
          </a:prstGeom>
        </p:spPr>
      </p:pic>
      <p:pic>
        <p:nvPicPr>
          <p:cNvPr id="21" name="Picture 20">
            <a:hlinkClick r:id="rId13"/>
            <a:extLst>
              <a:ext uri="{FF2B5EF4-FFF2-40B4-BE49-F238E27FC236}">
                <a16:creationId xmlns:a16="http://schemas.microsoft.com/office/drawing/2014/main" id="{72D9A25E-A647-4968-A3CC-028D206DB562}"/>
              </a:ext>
            </a:extLst>
          </p:cNvPr>
          <p:cNvPicPr>
            <a:picLocks noChangeAspect="1"/>
          </p:cNvPicPr>
          <p:nvPr/>
        </p:nvPicPr>
        <p:blipFill>
          <a:blip r:embed="rId14"/>
          <a:stretch>
            <a:fillRect/>
          </a:stretch>
        </p:blipFill>
        <p:spPr>
          <a:xfrm>
            <a:off x="6573746" y="3933056"/>
            <a:ext cx="1259267" cy="1259267"/>
          </a:xfrm>
          <a:prstGeom prst="rect">
            <a:avLst/>
          </a:prstGeom>
        </p:spPr>
      </p:pic>
      <p:sp>
        <p:nvSpPr>
          <p:cNvPr id="2" name="Slide Number Placeholder 1"/>
          <p:cNvSpPr>
            <a:spLocks noGrp="1"/>
          </p:cNvSpPr>
          <p:nvPr>
            <p:ph type="sldNum" sz="quarter" idx="4"/>
          </p:nvPr>
        </p:nvSpPr>
        <p:spPr/>
        <p:txBody>
          <a:bodyPr/>
          <a:lstStyle/>
          <a:p>
            <a:fld id="{FCE43C0F-8A7B-3A4B-9DB5-B3472E36E833}" type="slidenum">
              <a:rPr lang="en-GB" smtClean="0"/>
              <a:pPr/>
              <a:t>16</a:t>
            </a:fld>
            <a:endParaRPr lang="en-GB" dirty="0"/>
          </a:p>
        </p:txBody>
      </p:sp>
    </p:spTree>
    <p:extLst>
      <p:ext uri="{BB962C8B-B14F-4D97-AF65-F5344CB8AC3E}">
        <p14:creationId xmlns:p14="http://schemas.microsoft.com/office/powerpoint/2010/main" val="146845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73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Challenging clinical situations:</a:t>
            </a:r>
            <a:br>
              <a:rPr lang="en-GB" sz="4000" dirty="0"/>
            </a:br>
            <a:r>
              <a:rPr lang="en-GB" sz="4000" dirty="0"/>
              <a:t>Bleeding risk</a:t>
            </a:r>
            <a:br>
              <a:rPr lang="en-GB" sz="4000" dirty="0"/>
            </a:br>
            <a:br>
              <a:rPr lang="en-GB" sz="4000" dirty="0"/>
            </a:br>
            <a:r>
              <a:rPr lang="en-GB" sz="3200" cap="none" dirty="0" err="1"/>
              <a:t>Dr.</a:t>
            </a:r>
            <a:r>
              <a:rPr lang="en-GB" sz="3200" cap="none" dirty="0"/>
              <a:t> Sergio </a:t>
            </a:r>
            <a:r>
              <a:rPr lang="en-GB" sz="3200" cap="none" dirty="0" err="1"/>
              <a:t>Raposeiras</a:t>
            </a:r>
            <a:r>
              <a:rPr lang="en-GB" sz="3200" cap="none" dirty="0"/>
              <a:t> </a:t>
            </a:r>
            <a:r>
              <a:rPr lang="en-GB" sz="3200" cap="none" dirty="0" err="1"/>
              <a:t>Roubín</a:t>
            </a:r>
            <a:r>
              <a:rPr lang="en-GB" sz="3200" cap="none" dirty="0"/>
              <a:t>, MD</a:t>
            </a:r>
            <a:br>
              <a:rPr lang="en-GB" sz="3200" dirty="0"/>
            </a:br>
            <a:r>
              <a:rPr lang="en-GB" altLang="nl-NL" sz="2200" cap="none" dirty="0"/>
              <a:t>University Hospital Alvaro </a:t>
            </a:r>
            <a:r>
              <a:rPr lang="en-GB" altLang="nl-NL" sz="2200" cap="none" dirty="0" err="1"/>
              <a:t>Cunqueiro</a:t>
            </a:r>
            <a:r>
              <a:rPr lang="en-GB" altLang="nl-NL" sz="2200" cap="none" dirty="0"/>
              <a:t>, Vigo, Spain</a:t>
            </a:r>
            <a:br>
              <a:rPr lang="en-GB" altLang="nl-NL" sz="2200" dirty="0"/>
            </a:br>
            <a:br>
              <a:rPr lang="en-GB" sz="2200" dirty="0"/>
            </a:br>
            <a:r>
              <a:rPr lang="en-GB" sz="2400" dirty="0"/>
              <a:t>APRIL 2021</a:t>
            </a:r>
            <a:endParaRPr lang="en-GB" altLang="nl-NL" sz="2400" dirty="0"/>
          </a:p>
        </p:txBody>
      </p:sp>
      <p:sp>
        <p:nvSpPr>
          <p:cNvPr id="4" name="Slide Number Placeholder 3"/>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1926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FB94B3-2951-4C62-921C-474E1A96E66D}"/>
              </a:ext>
            </a:extLst>
          </p:cNvPr>
          <p:cNvSpPr>
            <a:spLocks noGrp="1"/>
          </p:cNvSpPr>
          <p:nvPr>
            <p:ph sz="quarter" idx="12"/>
          </p:nvPr>
        </p:nvSpPr>
        <p:spPr/>
        <p:txBody>
          <a:bodyPr/>
          <a:lstStyle/>
          <a:p>
            <a:pPr marL="0" indent="0">
              <a:buNone/>
            </a:pPr>
            <a:r>
              <a:rPr lang="en-US" b="1" dirty="0"/>
              <a:t>Please note: </a:t>
            </a:r>
            <a:r>
              <a:rPr lang="en-US" dirty="0"/>
              <a:t>The views expressed within this presentation are the personal opinions of the authors.  </a:t>
            </a:r>
            <a:br>
              <a:rPr lang="en-US" dirty="0"/>
            </a:br>
            <a:r>
              <a:rPr lang="en-US" dirty="0"/>
              <a:t>They do not necessarily represent the views of the author’s academic institution or the rest of the CORONARY CONNECT group.</a:t>
            </a:r>
          </a:p>
          <a:p>
            <a:pPr marL="0" indent="0">
              <a:buNone/>
            </a:pPr>
            <a:r>
              <a:rPr lang="en-US" dirty="0"/>
              <a:t>These slides are adapted from the virtual ACS Forum event which was held in December 2020. </a:t>
            </a:r>
            <a:br>
              <a:rPr lang="en-US" dirty="0"/>
            </a:br>
            <a:r>
              <a:rPr lang="en-US" dirty="0"/>
              <a:t>The ACS Forum and this content are supported by an Independent Educational Grant from Amgen.</a:t>
            </a:r>
          </a:p>
          <a:p>
            <a:pPr marL="0" indent="0">
              <a:spcBef>
                <a:spcPts val="2400"/>
              </a:spcBef>
              <a:buSzPts val="2000"/>
              <a:buNone/>
            </a:pPr>
            <a:r>
              <a:rPr lang="en-GB" b="1" dirty="0" err="1">
                <a:solidFill>
                  <a:schemeClr val="accent1"/>
                </a:solidFill>
              </a:rPr>
              <a:t>Dr.</a:t>
            </a:r>
            <a:r>
              <a:rPr lang="en-GB" b="1" dirty="0">
                <a:solidFill>
                  <a:schemeClr val="accent1"/>
                </a:solidFill>
              </a:rPr>
              <a:t> Sergio </a:t>
            </a:r>
            <a:r>
              <a:rPr lang="en-GB" b="1" dirty="0" err="1">
                <a:solidFill>
                  <a:schemeClr val="accent1"/>
                </a:solidFill>
              </a:rPr>
              <a:t>Raposeiras</a:t>
            </a:r>
            <a:r>
              <a:rPr lang="en-GB" b="1" dirty="0">
                <a:solidFill>
                  <a:schemeClr val="accent1"/>
                </a:solidFill>
              </a:rPr>
              <a:t> </a:t>
            </a:r>
            <a:r>
              <a:rPr lang="en-GB" b="1" dirty="0" err="1">
                <a:solidFill>
                  <a:schemeClr val="accent1"/>
                </a:solidFill>
              </a:rPr>
              <a:t>Roubín</a:t>
            </a:r>
            <a:r>
              <a:rPr lang="en-GB" b="1" dirty="0">
                <a:solidFill>
                  <a:schemeClr val="accent1"/>
                </a:solidFill>
              </a:rPr>
              <a:t>, MD </a:t>
            </a:r>
            <a:r>
              <a:rPr lang="en-US" sz="2000" dirty="0"/>
              <a:t>has received financial support/sponsorship for research support, consultation or speaker fees from the following companies: </a:t>
            </a:r>
          </a:p>
          <a:p>
            <a:pPr>
              <a:spcBef>
                <a:spcPts val="2400"/>
              </a:spcBef>
              <a:buSzPts val="2000"/>
            </a:pPr>
            <a:r>
              <a:rPr lang="en-US" sz="2000" dirty="0"/>
              <a:t>Amgen, AstraZeneca, Boehringer Ingelheim, </a:t>
            </a:r>
            <a:r>
              <a:rPr lang="en-US" sz="2000" dirty="0" err="1"/>
              <a:t>Daichii</a:t>
            </a:r>
            <a:r>
              <a:rPr lang="en-US" sz="2000" dirty="0"/>
              <a:t>-Sankyo, Pfizer</a:t>
            </a:r>
          </a:p>
          <a:p>
            <a:pPr marL="0" indent="0">
              <a:buNone/>
            </a:pPr>
            <a:endParaRPr lang="en-GB" altLang="de-DE" dirty="0"/>
          </a:p>
        </p:txBody>
      </p:sp>
      <p:sp>
        <p:nvSpPr>
          <p:cNvPr id="2" name="Title 1">
            <a:extLst>
              <a:ext uri="{FF2B5EF4-FFF2-40B4-BE49-F238E27FC236}">
                <a16:creationId xmlns:a16="http://schemas.microsoft.com/office/drawing/2014/main" id="{722424E1-A7A7-40BE-9230-A247217D8538}"/>
              </a:ext>
            </a:extLst>
          </p:cNvPr>
          <p:cNvSpPr>
            <a:spLocks noGrp="1"/>
          </p:cNvSpPr>
          <p:nvPr>
            <p:ph type="title"/>
          </p:nvPr>
        </p:nvSpPr>
        <p:spPr/>
        <p:txBody>
          <a:bodyPr/>
          <a:lstStyle/>
          <a:p>
            <a:r>
              <a:rPr lang="en-GB" dirty="0"/>
              <a:t>Disclaimer and disclosures</a:t>
            </a:r>
          </a:p>
        </p:txBody>
      </p:sp>
      <p:sp>
        <p:nvSpPr>
          <p:cNvPr id="5" name="Slide Number Placeholder 4">
            <a:extLst>
              <a:ext uri="{FF2B5EF4-FFF2-40B4-BE49-F238E27FC236}">
                <a16:creationId xmlns:a16="http://schemas.microsoft.com/office/drawing/2014/main" id="{67DD162E-0D80-0A46-911A-CAA6F01B3D6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Calibri" panose="020F0502020204030204"/>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endParaRPr>
          </a:p>
        </p:txBody>
      </p:sp>
    </p:spTree>
    <p:extLst>
      <p:ext uri="{BB962C8B-B14F-4D97-AF65-F5344CB8AC3E}">
        <p14:creationId xmlns:p14="http://schemas.microsoft.com/office/powerpoint/2010/main" val="3845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EB817CE-D664-447D-BACD-97B28221BA6E}"/>
              </a:ext>
            </a:extLst>
          </p:cNvPr>
          <p:cNvSpPr>
            <a:spLocks noGrp="1"/>
          </p:cNvSpPr>
          <p:nvPr>
            <p:ph sz="quarter" idx="12"/>
          </p:nvPr>
        </p:nvSpPr>
        <p:spPr>
          <a:xfrm>
            <a:off x="592815" y="1425600"/>
            <a:ext cx="10963200" cy="4525200"/>
          </a:xfrm>
        </p:spPr>
        <p:txBody>
          <a:bodyPr/>
          <a:lstStyle/>
          <a:p>
            <a:r>
              <a:rPr lang="en-US" dirty="0" err="1"/>
              <a:t>Haemorrhagic</a:t>
            </a:r>
            <a:r>
              <a:rPr lang="en-US" dirty="0"/>
              <a:t> complications have emerged as an independent risk factor for subsequent mortality in patients with acute coronary syndromes (ACS) and in those undergoing percutaneous coronary intervention (PCI)</a:t>
            </a:r>
          </a:p>
          <a:p>
            <a:r>
              <a:rPr lang="en-US" dirty="0"/>
              <a:t>The cornerstones of ACS treatment are antithrombotic therapies and PCI, however, these treatments increase the risk of bleeding </a:t>
            </a:r>
          </a:p>
          <a:p>
            <a:r>
              <a:rPr lang="en-US" dirty="0"/>
              <a:t>Current strategies to reduce hemorrhagic complications include the use of bleeding risk scores to identify patients at high risk for major bleeding events and the use of newer antithrombotic medications with reduced potential for bleeding and avoidance of overdosing</a:t>
            </a:r>
          </a:p>
          <a:p>
            <a:pPr marL="0" indent="0">
              <a:buNone/>
            </a:pPr>
            <a:endParaRPr lang="en-GB" dirty="0"/>
          </a:p>
        </p:txBody>
      </p:sp>
      <p:sp>
        <p:nvSpPr>
          <p:cNvPr id="7" name="Title 6">
            <a:extLst>
              <a:ext uri="{FF2B5EF4-FFF2-40B4-BE49-F238E27FC236}">
                <a16:creationId xmlns:a16="http://schemas.microsoft.com/office/drawing/2014/main" id="{6EED2CA5-C901-48F4-9237-B1CE5A99D68D}"/>
              </a:ext>
            </a:extLst>
          </p:cNvPr>
          <p:cNvSpPr>
            <a:spLocks noGrp="1"/>
          </p:cNvSpPr>
          <p:nvPr>
            <p:ph type="title"/>
          </p:nvPr>
        </p:nvSpPr>
        <p:spPr/>
        <p:txBody>
          <a:bodyPr/>
          <a:lstStyle/>
          <a:p>
            <a:r>
              <a:rPr lang="en-GB" dirty="0"/>
              <a:t>INTRODUCTION</a:t>
            </a:r>
          </a:p>
        </p:txBody>
      </p:sp>
      <p:sp>
        <p:nvSpPr>
          <p:cNvPr id="5" name="Slide Number Placeholder 4">
            <a:extLst>
              <a:ext uri="{FF2B5EF4-FFF2-40B4-BE49-F238E27FC236}">
                <a16:creationId xmlns:a16="http://schemas.microsoft.com/office/drawing/2014/main" id="{DDE9AA97-44D7-457F-A1FA-C5F200286225}"/>
              </a:ext>
            </a:extLst>
          </p:cNvPr>
          <p:cNvSpPr>
            <a:spLocks noGrp="1"/>
          </p:cNvSpPr>
          <p:nvPr>
            <p:ph type="sldNum" sz="quarter" idx="4"/>
          </p:nvPr>
        </p:nvSpPr>
        <p:spPr/>
        <p:txBody>
          <a:bodyPr/>
          <a:lstStyle/>
          <a:p>
            <a:fld id="{FCE43C0F-8A7B-3A4B-9DB5-B3472E36E833}" type="slidenum">
              <a:rPr lang="en-GB" smtClean="0"/>
              <a:pPr/>
              <a:t>4</a:t>
            </a:fld>
            <a:endParaRPr lang="en-GB" dirty="0"/>
          </a:p>
        </p:txBody>
      </p:sp>
      <p:sp>
        <p:nvSpPr>
          <p:cNvPr id="9" name="Content Placeholder 8">
            <a:extLst>
              <a:ext uri="{FF2B5EF4-FFF2-40B4-BE49-F238E27FC236}">
                <a16:creationId xmlns:a16="http://schemas.microsoft.com/office/drawing/2014/main" id="{61E0E8F1-15E7-41A4-A6A4-37FA4FE36313}"/>
              </a:ext>
            </a:extLst>
          </p:cNvPr>
          <p:cNvSpPr>
            <a:spLocks noGrp="1"/>
          </p:cNvSpPr>
          <p:nvPr>
            <p:ph sz="quarter" idx="15"/>
          </p:nvPr>
        </p:nvSpPr>
        <p:spPr/>
        <p:txBody>
          <a:bodyPr/>
          <a:lstStyle/>
          <a:p>
            <a:r>
              <a:rPr lang="en-GB" dirty="0"/>
              <a:t>Collet J-P, et al. Eur Heart J. 2020. DOI: 10.1093/</a:t>
            </a:r>
            <a:r>
              <a:rPr lang="en-GB" dirty="0" err="1"/>
              <a:t>eurheartj</a:t>
            </a:r>
            <a:r>
              <a:rPr lang="en-GB" dirty="0"/>
              <a:t>/ehaa575; Mehran R, et al. JACC 2010; 2556-2566</a:t>
            </a:r>
          </a:p>
        </p:txBody>
      </p:sp>
    </p:spTree>
    <p:extLst>
      <p:ext uri="{BB962C8B-B14F-4D97-AF65-F5344CB8AC3E}">
        <p14:creationId xmlns:p14="http://schemas.microsoft.com/office/powerpoint/2010/main" val="284269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DE1E0B-EC39-AE49-8CD2-CED2CCDE64AF}"/>
              </a:ext>
            </a:extLst>
          </p:cNvPr>
          <p:cNvSpPr>
            <a:spLocks noGrp="1"/>
          </p:cNvSpPr>
          <p:nvPr>
            <p:ph type="title"/>
          </p:nvPr>
        </p:nvSpPr>
        <p:spPr/>
        <p:txBody>
          <a:bodyPr/>
          <a:lstStyle/>
          <a:p>
            <a:r>
              <a:rPr lang="en-GB"/>
              <a:t>Incidence and location of bleeding</a:t>
            </a:r>
            <a:endParaRPr lang="en-US" dirty="0"/>
          </a:p>
        </p:txBody>
      </p:sp>
      <p:sp>
        <p:nvSpPr>
          <p:cNvPr id="14" name="Text Placeholder 13">
            <a:extLst>
              <a:ext uri="{FF2B5EF4-FFF2-40B4-BE49-F238E27FC236}">
                <a16:creationId xmlns:a16="http://schemas.microsoft.com/office/drawing/2014/main" id="{B40F0A96-1511-6C40-90ED-ABE75E22A328}"/>
              </a:ext>
            </a:extLst>
          </p:cNvPr>
          <p:cNvSpPr>
            <a:spLocks noGrp="1"/>
          </p:cNvSpPr>
          <p:nvPr>
            <p:ph sz="quarter" idx="15"/>
          </p:nvPr>
        </p:nvSpPr>
        <p:spPr/>
        <p:txBody>
          <a:bodyPr/>
          <a:lstStyle/>
          <a:p>
            <a:r>
              <a:rPr lang="en-GB" dirty="0"/>
              <a:t>BARC, Bleeding Academic Research Consortium grade; CNS, central nervous system</a:t>
            </a:r>
          </a:p>
        </p:txBody>
      </p:sp>
      <p:pic>
        <p:nvPicPr>
          <p:cNvPr id="1026" name="Chart 1">
            <a:extLst>
              <a:ext uri="{FF2B5EF4-FFF2-40B4-BE49-F238E27FC236}">
                <a16:creationId xmlns:a16="http://schemas.microsoft.com/office/drawing/2014/main" id="{7E7A2476-C837-4063-84FA-55E908A262F9}"/>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l="10434" t="9171" r="9203" b="8997"/>
          <a:stretch/>
        </p:blipFill>
        <p:spPr bwMode="auto">
          <a:xfrm>
            <a:off x="753535" y="933717"/>
            <a:ext cx="3716867" cy="2477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id="{B9C975DB-673A-4661-8D34-CEA6EAD1A929}"/>
              </a:ext>
            </a:extLst>
          </p:cNvPr>
          <p:cNvSpPr txBox="1"/>
          <p:nvPr/>
        </p:nvSpPr>
        <p:spPr>
          <a:xfrm>
            <a:off x="700446" y="3765833"/>
            <a:ext cx="5568473" cy="256545"/>
          </a:xfrm>
          <a:prstGeom prst="rect">
            <a:avLst/>
          </a:prstGeom>
          <a:noFill/>
        </p:spPr>
        <p:txBody>
          <a:bodyPr wrap="square" rtlCol="0">
            <a:spAutoFit/>
          </a:bodyPr>
          <a:lstStyle/>
          <a:p>
            <a:pPr defTabSz="1219170" latinLnBrk="1">
              <a:defRPr/>
            </a:pPr>
            <a:r>
              <a:rPr lang="en-GB" sz="1067" dirty="0">
                <a:solidFill>
                  <a:schemeClr val="tx2"/>
                </a:solidFill>
                <a:latin typeface="Calibri" panose="020F0502020204030204" pitchFamily="34" charset="0"/>
                <a:ea typeface="Arial Unicode MS"/>
                <a:cs typeface="Calibri" panose="020F0502020204030204" pitchFamily="34" charset="0"/>
              </a:rPr>
              <a:t>Vranckx P, et al. J Am Coll Cardiol. 2016;67:2135-44 (online material)</a:t>
            </a:r>
          </a:p>
        </p:txBody>
      </p:sp>
      <p:sp>
        <p:nvSpPr>
          <p:cNvPr id="7" name="Rectángulo 6">
            <a:extLst>
              <a:ext uri="{FF2B5EF4-FFF2-40B4-BE49-F238E27FC236}">
                <a16:creationId xmlns:a16="http://schemas.microsoft.com/office/drawing/2014/main" id="{CBFE94B0-078D-42AE-AFCB-F4D6C64E5A73}"/>
              </a:ext>
            </a:extLst>
          </p:cNvPr>
          <p:cNvSpPr/>
          <p:nvPr/>
        </p:nvSpPr>
        <p:spPr>
          <a:xfrm>
            <a:off x="5281605" y="1205709"/>
            <a:ext cx="1248627" cy="38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r>
              <a:rPr lang="en-GB" sz="1867" b="1" dirty="0">
                <a:solidFill>
                  <a:prstClr val="white"/>
                </a:solidFill>
                <a:latin typeface="Calibri" panose="020F0502020204030204" pitchFamily="34" charset="0"/>
                <a:ea typeface="Arial Unicode MS"/>
                <a:cs typeface="Calibri" panose="020F0502020204030204" pitchFamily="34" charset="0"/>
              </a:rPr>
              <a:t>22.4%</a:t>
            </a:r>
          </a:p>
        </p:txBody>
      </p:sp>
      <p:sp>
        <p:nvSpPr>
          <p:cNvPr id="9" name="Rectángulo 8">
            <a:extLst>
              <a:ext uri="{FF2B5EF4-FFF2-40B4-BE49-F238E27FC236}">
                <a16:creationId xmlns:a16="http://schemas.microsoft.com/office/drawing/2014/main" id="{BBD292E3-F473-43A6-A19F-75EF68809848}"/>
              </a:ext>
            </a:extLst>
          </p:cNvPr>
          <p:cNvSpPr/>
          <p:nvPr/>
        </p:nvSpPr>
        <p:spPr>
          <a:xfrm>
            <a:off x="5281605" y="2802067"/>
            <a:ext cx="1248627" cy="38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r>
              <a:rPr lang="en-GB" sz="1867" b="1" dirty="0">
                <a:solidFill>
                  <a:prstClr val="white"/>
                </a:solidFill>
                <a:latin typeface="Calibri" panose="020F0502020204030204" pitchFamily="34" charset="0"/>
                <a:ea typeface="Arial Unicode MS"/>
                <a:cs typeface="Calibri" panose="020F0502020204030204" pitchFamily="34" charset="0"/>
              </a:rPr>
              <a:t>6.3%</a:t>
            </a:r>
          </a:p>
        </p:txBody>
      </p:sp>
      <p:sp>
        <p:nvSpPr>
          <p:cNvPr id="15" name="Rectángulo 14">
            <a:extLst>
              <a:ext uri="{FF2B5EF4-FFF2-40B4-BE49-F238E27FC236}">
                <a16:creationId xmlns:a16="http://schemas.microsoft.com/office/drawing/2014/main" id="{30905561-72DD-4423-8F47-CC464ED3989E}"/>
              </a:ext>
            </a:extLst>
          </p:cNvPr>
          <p:cNvSpPr/>
          <p:nvPr/>
        </p:nvSpPr>
        <p:spPr>
          <a:xfrm>
            <a:off x="815413" y="956489"/>
            <a:ext cx="263467" cy="24003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GB" sz="2400" b="1" dirty="0">
              <a:solidFill>
                <a:prstClr val="white"/>
              </a:solidFill>
              <a:latin typeface="Calibri" panose="020F0502020204030204" pitchFamily="34" charset="0"/>
              <a:ea typeface="Arial Unicode MS"/>
              <a:cs typeface="Calibri" panose="020F0502020204030204" pitchFamily="34" charset="0"/>
            </a:endParaRPr>
          </a:p>
        </p:txBody>
      </p:sp>
      <p:sp>
        <p:nvSpPr>
          <p:cNvPr id="17" name="Flecha: hacia abajo 16">
            <a:extLst>
              <a:ext uri="{FF2B5EF4-FFF2-40B4-BE49-F238E27FC236}">
                <a16:creationId xmlns:a16="http://schemas.microsoft.com/office/drawing/2014/main" id="{CA06B475-729A-4B17-8E63-F815AAFAC244}"/>
              </a:ext>
            </a:extLst>
          </p:cNvPr>
          <p:cNvSpPr/>
          <p:nvPr/>
        </p:nvSpPr>
        <p:spPr>
          <a:xfrm rot="1972944">
            <a:off x="964404" y="1142592"/>
            <a:ext cx="384043" cy="73593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GB" sz="2400" dirty="0">
              <a:solidFill>
                <a:prstClr val="white"/>
              </a:solidFill>
              <a:latin typeface="Calibri" panose="020F0502020204030204" pitchFamily="34" charset="0"/>
              <a:ea typeface="Arial Unicode MS"/>
              <a:cs typeface="Calibri" panose="020F0502020204030204" pitchFamily="34" charset="0"/>
            </a:endParaRPr>
          </a:p>
        </p:txBody>
      </p:sp>
      <p:sp>
        <p:nvSpPr>
          <p:cNvPr id="18" name="CuadroTexto 17">
            <a:extLst>
              <a:ext uri="{FF2B5EF4-FFF2-40B4-BE49-F238E27FC236}">
                <a16:creationId xmlns:a16="http://schemas.microsoft.com/office/drawing/2014/main" id="{73B11E84-6164-4C98-B1FC-FF808470D4F9}"/>
              </a:ext>
            </a:extLst>
          </p:cNvPr>
          <p:cNvSpPr txBox="1"/>
          <p:nvPr/>
        </p:nvSpPr>
        <p:spPr>
          <a:xfrm>
            <a:off x="1098900" y="764704"/>
            <a:ext cx="3772883" cy="379656"/>
          </a:xfrm>
          <a:prstGeom prst="rect">
            <a:avLst/>
          </a:prstGeom>
          <a:solidFill>
            <a:schemeClr val="bg1"/>
          </a:solidFill>
        </p:spPr>
        <p:txBody>
          <a:bodyPr wrap="square" rtlCol="0">
            <a:spAutoFit/>
          </a:bodyPr>
          <a:lstStyle/>
          <a:p>
            <a:pPr defTabSz="1219170" latinLnBrk="1">
              <a:defRPr/>
            </a:pPr>
            <a:r>
              <a:rPr lang="en-GB" sz="1867" b="1" dirty="0">
                <a:solidFill>
                  <a:schemeClr val="tx2"/>
                </a:solidFill>
                <a:latin typeface="Calibri" panose="020F0502020204030204" pitchFamily="34" charset="0"/>
                <a:ea typeface="Arial Unicode MS"/>
                <a:cs typeface="Calibri" panose="020F0502020204030204" pitchFamily="34" charset="0"/>
              </a:rPr>
              <a:t>Most bleeding in first 30 days</a:t>
            </a:r>
          </a:p>
        </p:txBody>
      </p:sp>
      <p:sp>
        <p:nvSpPr>
          <p:cNvPr id="19" name="CuadroTexto 18">
            <a:extLst>
              <a:ext uri="{FF2B5EF4-FFF2-40B4-BE49-F238E27FC236}">
                <a16:creationId xmlns:a16="http://schemas.microsoft.com/office/drawing/2014/main" id="{FAFF6B08-3B2D-4907-9321-519FC911A136}"/>
              </a:ext>
            </a:extLst>
          </p:cNvPr>
          <p:cNvSpPr txBox="1"/>
          <p:nvPr/>
        </p:nvSpPr>
        <p:spPr>
          <a:xfrm>
            <a:off x="6044736" y="1705219"/>
            <a:ext cx="2011833" cy="830997"/>
          </a:xfrm>
          <a:prstGeom prst="rect">
            <a:avLst/>
          </a:prstGeom>
          <a:noFill/>
        </p:spPr>
        <p:txBody>
          <a:bodyPr wrap="none" rtlCol="0">
            <a:spAutoFit/>
          </a:bodyPr>
          <a:lstStyle/>
          <a:p>
            <a:pPr algn="ctr" defTabSz="1219170" latinLnBrk="1">
              <a:defRPr/>
            </a:pPr>
            <a:r>
              <a:rPr lang="en-GB" sz="2400" b="1" dirty="0">
                <a:solidFill>
                  <a:schemeClr val="tx2"/>
                </a:solidFill>
                <a:latin typeface="Calibri" panose="020F0502020204030204" pitchFamily="34" charset="0"/>
                <a:ea typeface="Arial Unicode MS"/>
                <a:cs typeface="Calibri" panose="020F0502020204030204" pitchFamily="34" charset="0"/>
              </a:rPr>
              <a:t>Most bleeds</a:t>
            </a:r>
          </a:p>
          <a:p>
            <a:pPr algn="ctr" defTabSz="1219170" latinLnBrk="1">
              <a:defRPr/>
            </a:pPr>
            <a:r>
              <a:rPr lang="en-GB" sz="2400" b="1" dirty="0">
                <a:solidFill>
                  <a:schemeClr val="tx2"/>
                </a:solidFill>
                <a:latin typeface="Calibri" panose="020F0502020204030204" pitchFamily="34" charset="0"/>
                <a:ea typeface="Arial Unicode MS"/>
                <a:cs typeface="Calibri" panose="020F0502020204030204" pitchFamily="34" charset="0"/>
              </a:rPr>
              <a:t>are non-major</a:t>
            </a:r>
          </a:p>
        </p:txBody>
      </p:sp>
      <p:sp>
        <p:nvSpPr>
          <p:cNvPr id="21" name="Flecha: hacia abajo 20">
            <a:extLst>
              <a:ext uri="{FF2B5EF4-FFF2-40B4-BE49-F238E27FC236}">
                <a16:creationId xmlns:a16="http://schemas.microsoft.com/office/drawing/2014/main" id="{EC19AA06-A2E6-438B-8FA1-4DC47BD34802}"/>
              </a:ext>
            </a:extLst>
          </p:cNvPr>
          <p:cNvSpPr/>
          <p:nvPr/>
        </p:nvSpPr>
        <p:spPr>
          <a:xfrm rot="19578707">
            <a:off x="5524787" y="1654457"/>
            <a:ext cx="384043" cy="4800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GB" sz="2400" dirty="0">
              <a:solidFill>
                <a:prstClr val="white"/>
              </a:solidFill>
              <a:latin typeface="Calibri" panose="020F0502020204030204" pitchFamily="34" charset="0"/>
              <a:ea typeface="Arial Unicode MS"/>
              <a:cs typeface="Calibri" panose="020F0502020204030204" pitchFamily="34" charset="0"/>
            </a:endParaRPr>
          </a:p>
        </p:txBody>
      </p:sp>
      <p:sp>
        <p:nvSpPr>
          <p:cNvPr id="23" name="Flecha: hacia abajo 22">
            <a:extLst>
              <a:ext uri="{FF2B5EF4-FFF2-40B4-BE49-F238E27FC236}">
                <a16:creationId xmlns:a16="http://schemas.microsoft.com/office/drawing/2014/main" id="{7FE3861A-074D-403D-912A-54B09E6FAD45}"/>
              </a:ext>
            </a:extLst>
          </p:cNvPr>
          <p:cNvSpPr/>
          <p:nvPr/>
        </p:nvSpPr>
        <p:spPr>
          <a:xfrm rot="13096230">
            <a:off x="5531295" y="2268021"/>
            <a:ext cx="384043" cy="4800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GB" sz="2400" dirty="0">
              <a:solidFill>
                <a:prstClr val="white"/>
              </a:solidFill>
              <a:latin typeface="Calibri" panose="020F0502020204030204" pitchFamily="34" charset="0"/>
              <a:ea typeface="Arial Unicode MS"/>
              <a:cs typeface="Calibri" panose="020F0502020204030204" pitchFamily="34" charset="0"/>
            </a:endParaRPr>
          </a:p>
        </p:txBody>
      </p:sp>
      <p:sp>
        <p:nvSpPr>
          <p:cNvPr id="3" name="Elipse 2">
            <a:extLst>
              <a:ext uri="{FF2B5EF4-FFF2-40B4-BE49-F238E27FC236}">
                <a16:creationId xmlns:a16="http://schemas.microsoft.com/office/drawing/2014/main" id="{40F8C399-DE8F-469C-A49B-256A3B0C5B6B}"/>
              </a:ext>
            </a:extLst>
          </p:cNvPr>
          <p:cNvSpPr/>
          <p:nvPr/>
        </p:nvSpPr>
        <p:spPr>
          <a:xfrm>
            <a:off x="4254388" y="1140502"/>
            <a:ext cx="817616" cy="65068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GB" sz="2400" dirty="0">
              <a:solidFill>
                <a:prstClr val="white"/>
              </a:solidFill>
              <a:latin typeface="Calibri" panose="020F0502020204030204" pitchFamily="34" charset="0"/>
              <a:ea typeface="Arial Unicode MS"/>
              <a:cs typeface="Calibri" panose="020F0502020204030204" pitchFamily="34" charset="0"/>
            </a:endParaRPr>
          </a:p>
        </p:txBody>
      </p:sp>
      <p:sp>
        <p:nvSpPr>
          <p:cNvPr id="4" name="Elipse 3">
            <a:extLst>
              <a:ext uri="{FF2B5EF4-FFF2-40B4-BE49-F238E27FC236}">
                <a16:creationId xmlns:a16="http://schemas.microsoft.com/office/drawing/2014/main" id="{1C98852B-EC95-4BF4-8B84-2FEE62F6B8D0}"/>
              </a:ext>
            </a:extLst>
          </p:cNvPr>
          <p:cNvSpPr/>
          <p:nvPr/>
        </p:nvSpPr>
        <p:spPr>
          <a:xfrm>
            <a:off x="4217132" y="2645560"/>
            <a:ext cx="884952" cy="87738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GB" sz="2400" dirty="0">
              <a:solidFill>
                <a:prstClr val="white"/>
              </a:solidFill>
              <a:latin typeface="Calibri" panose="020F0502020204030204" pitchFamily="34" charset="0"/>
              <a:ea typeface="Arial Unicode MS"/>
              <a:cs typeface="Calibri" panose="020F0502020204030204" pitchFamily="34" charset="0"/>
            </a:endParaRPr>
          </a:p>
        </p:txBody>
      </p:sp>
      <p:grpSp>
        <p:nvGrpSpPr>
          <p:cNvPr id="1028" name="Group 1027">
            <a:extLst>
              <a:ext uri="{FF2B5EF4-FFF2-40B4-BE49-F238E27FC236}">
                <a16:creationId xmlns:a16="http://schemas.microsoft.com/office/drawing/2014/main" id="{645C36B2-7575-214A-8982-6092481DCA37}"/>
              </a:ext>
            </a:extLst>
          </p:cNvPr>
          <p:cNvGrpSpPr/>
          <p:nvPr/>
        </p:nvGrpSpPr>
        <p:grpSpPr>
          <a:xfrm>
            <a:off x="2131046" y="4121963"/>
            <a:ext cx="2592377" cy="379656"/>
            <a:chOff x="1598283" y="3350035"/>
            <a:chExt cx="1944282" cy="284742"/>
          </a:xfrm>
        </p:grpSpPr>
        <p:sp>
          <p:nvSpPr>
            <p:cNvPr id="24" name="CuadroTexto 23">
              <a:extLst>
                <a:ext uri="{FF2B5EF4-FFF2-40B4-BE49-F238E27FC236}">
                  <a16:creationId xmlns:a16="http://schemas.microsoft.com/office/drawing/2014/main" id="{9D8D2920-2193-48B3-86A4-D0F8196D9C9C}"/>
                </a:ext>
              </a:extLst>
            </p:cNvPr>
            <p:cNvSpPr txBox="1"/>
            <p:nvPr/>
          </p:nvSpPr>
          <p:spPr>
            <a:xfrm>
              <a:off x="1598283" y="3350035"/>
              <a:ext cx="1944282" cy="284742"/>
            </a:xfrm>
            <a:prstGeom prst="rect">
              <a:avLst/>
            </a:prstGeom>
            <a:noFill/>
          </p:spPr>
          <p:txBody>
            <a:bodyPr wrap="none" rtlCol="0">
              <a:spAutoFit/>
            </a:bodyPr>
            <a:lstStyle/>
            <a:p>
              <a:pPr algn="ctr" defTabSz="1219170" latinLnBrk="1">
                <a:defRPr/>
              </a:pPr>
              <a:r>
                <a:rPr lang="en-US" sz="1867" b="1" dirty="0">
                  <a:solidFill>
                    <a:schemeClr val="tx2"/>
                  </a:solidFill>
                  <a:latin typeface="Calibri" panose="020F0502020204030204" pitchFamily="34" charset="0"/>
                  <a:ea typeface="Arial Unicode MS"/>
                  <a:cs typeface="Calibri" panose="020F0502020204030204" pitchFamily="34" charset="0"/>
                </a:rPr>
                <a:t>~60%      gastrointestinal</a:t>
              </a:r>
              <a:endParaRPr lang="es-ES" sz="1867" b="1" dirty="0">
                <a:solidFill>
                  <a:schemeClr val="tx2"/>
                </a:solidFill>
                <a:latin typeface="Calibri" panose="020F0502020204030204" pitchFamily="34" charset="0"/>
                <a:ea typeface="Arial Unicode MS"/>
                <a:cs typeface="Calibri" panose="020F0502020204030204" pitchFamily="34" charset="0"/>
              </a:endParaRPr>
            </a:p>
          </p:txBody>
        </p:sp>
        <p:sp>
          <p:nvSpPr>
            <p:cNvPr id="25" name="Flecha: hacia abajo 24">
              <a:extLst>
                <a:ext uri="{FF2B5EF4-FFF2-40B4-BE49-F238E27FC236}">
                  <a16:creationId xmlns:a16="http://schemas.microsoft.com/office/drawing/2014/main" id="{4A8F2EF9-5FAB-4C20-9085-4D3B7F85B362}"/>
                </a:ext>
              </a:extLst>
            </p:cNvPr>
            <p:cNvSpPr/>
            <p:nvPr/>
          </p:nvSpPr>
          <p:spPr>
            <a:xfrm rot="16200000">
              <a:off x="2123155" y="3444997"/>
              <a:ext cx="144016" cy="144016"/>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s-ES" sz="2400" dirty="0">
                <a:solidFill>
                  <a:schemeClr val="tx2"/>
                </a:solidFill>
                <a:latin typeface="Calibri" panose="020F0502020204030204" pitchFamily="34" charset="0"/>
                <a:ea typeface="Arial Unicode MS"/>
                <a:cs typeface="Calibri" panose="020F0502020204030204" pitchFamily="34" charset="0"/>
              </a:endParaRPr>
            </a:p>
          </p:txBody>
        </p:sp>
      </p:grpSp>
      <p:sp>
        <p:nvSpPr>
          <p:cNvPr id="10" name="Rectángulo 9">
            <a:extLst>
              <a:ext uri="{FF2B5EF4-FFF2-40B4-BE49-F238E27FC236}">
                <a16:creationId xmlns:a16="http://schemas.microsoft.com/office/drawing/2014/main" id="{B49C7DD3-D0BA-46D4-88BB-B2910A109EA7}"/>
              </a:ext>
            </a:extLst>
          </p:cNvPr>
          <p:cNvSpPr/>
          <p:nvPr/>
        </p:nvSpPr>
        <p:spPr>
          <a:xfrm>
            <a:off x="8238469" y="1485708"/>
            <a:ext cx="3522161" cy="12956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spcAft>
                <a:spcPts val="400"/>
              </a:spcAft>
              <a:defRPr/>
            </a:pPr>
            <a:r>
              <a:rPr lang="en-GB" sz="2133" b="1" u="sng" dirty="0">
                <a:solidFill>
                  <a:prstClr val="white"/>
                </a:solidFill>
                <a:latin typeface="Calibri" panose="020F0502020204030204" pitchFamily="34" charset="0"/>
                <a:ea typeface="Arial Unicode MS"/>
                <a:cs typeface="Calibri" panose="020F0502020204030204" pitchFamily="34" charset="0"/>
              </a:rPr>
              <a:t>Major bleeding</a:t>
            </a:r>
          </a:p>
          <a:p>
            <a:pPr algn="ctr" defTabSz="1219170" latinLnBrk="1">
              <a:spcAft>
                <a:spcPts val="400"/>
              </a:spcAft>
              <a:defRPr/>
            </a:pPr>
            <a:r>
              <a:rPr lang="en-GB" sz="2133" b="1" dirty="0">
                <a:solidFill>
                  <a:prstClr val="white"/>
                </a:solidFill>
                <a:latin typeface="Calibri" panose="020F0502020204030204" pitchFamily="34" charset="0"/>
                <a:ea typeface="Arial Unicode MS"/>
                <a:cs typeface="Calibri" panose="020F0502020204030204" pitchFamily="34" charset="0"/>
              </a:rPr>
              <a:t>Cumulative incidence</a:t>
            </a:r>
            <a:br>
              <a:rPr lang="en-GB" sz="2133" b="1" dirty="0">
                <a:solidFill>
                  <a:prstClr val="white"/>
                </a:solidFill>
                <a:latin typeface="Calibri" panose="020F0502020204030204" pitchFamily="34" charset="0"/>
                <a:ea typeface="Arial Unicode MS"/>
                <a:cs typeface="Calibri" panose="020F0502020204030204" pitchFamily="34" charset="0"/>
              </a:rPr>
            </a:br>
            <a:r>
              <a:rPr lang="en-GB" sz="2133" b="1" dirty="0">
                <a:solidFill>
                  <a:prstClr val="white"/>
                </a:solidFill>
                <a:latin typeface="Calibri" panose="020F0502020204030204" pitchFamily="34" charset="0"/>
                <a:ea typeface="Arial Unicode MS"/>
                <a:cs typeface="Calibri" panose="020F0502020204030204" pitchFamily="34" charset="0"/>
              </a:rPr>
              <a:t>~3% per year</a:t>
            </a:r>
          </a:p>
        </p:txBody>
      </p:sp>
      <p:grpSp>
        <p:nvGrpSpPr>
          <p:cNvPr id="22" name="Group 21">
            <a:extLst>
              <a:ext uri="{FF2B5EF4-FFF2-40B4-BE49-F238E27FC236}">
                <a16:creationId xmlns:a16="http://schemas.microsoft.com/office/drawing/2014/main" id="{21B33F0F-8E6B-4111-817C-CDF25CE9346F}"/>
              </a:ext>
            </a:extLst>
          </p:cNvPr>
          <p:cNvGrpSpPr/>
          <p:nvPr/>
        </p:nvGrpSpPr>
        <p:grpSpPr>
          <a:xfrm>
            <a:off x="5423925" y="3276271"/>
            <a:ext cx="6346372" cy="3140968"/>
            <a:chOff x="4067944" y="2715766"/>
            <a:chExt cx="4759779" cy="2355726"/>
          </a:xfrm>
        </p:grpSpPr>
        <p:sp>
          <p:nvSpPr>
            <p:cNvPr id="28" name="Rectángulo 27">
              <a:extLst>
                <a:ext uri="{FF2B5EF4-FFF2-40B4-BE49-F238E27FC236}">
                  <a16:creationId xmlns:a16="http://schemas.microsoft.com/office/drawing/2014/main" id="{CE629F8E-145C-47CB-8291-95C6950BCBA4}"/>
                </a:ext>
              </a:extLst>
            </p:cNvPr>
            <p:cNvSpPr/>
            <p:nvPr/>
          </p:nvSpPr>
          <p:spPr>
            <a:xfrm>
              <a:off x="4754517" y="3132484"/>
              <a:ext cx="146211" cy="10970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s-ES" sz="2400" dirty="0">
                <a:solidFill>
                  <a:prstClr val="white"/>
                </a:solidFill>
                <a:latin typeface="Calibri" panose="020F0502020204030204" pitchFamily="34" charset="0"/>
                <a:ea typeface="Arial Unicode MS"/>
                <a:cs typeface="Calibri" panose="020F0502020204030204" pitchFamily="34" charset="0"/>
              </a:endParaRPr>
            </a:p>
          </p:txBody>
        </p:sp>
        <p:sp>
          <p:nvSpPr>
            <p:cNvPr id="33" name="TextBox 32">
              <a:extLst>
                <a:ext uri="{FF2B5EF4-FFF2-40B4-BE49-F238E27FC236}">
                  <a16:creationId xmlns:a16="http://schemas.microsoft.com/office/drawing/2014/main" id="{7761C0DF-FDE3-944D-8778-0B9448066F57}"/>
                </a:ext>
              </a:extLst>
            </p:cNvPr>
            <p:cNvSpPr txBox="1"/>
            <p:nvPr/>
          </p:nvSpPr>
          <p:spPr>
            <a:xfrm>
              <a:off x="4796303" y="2816559"/>
              <a:ext cx="1234713" cy="110848"/>
            </a:xfrm>
            <a:prstGeom prst="rect">
              <a:avLst/>
            </a:prstGeom>
            <a:noFill/>
          </p:spPr>
          <p:txBody>
            <a:bodyPr wrap="none" lIns="0" tIns="0" rIns="0" bIns="0" rtlCol="0">
              <a:spAutoFit/>
            </a:bodyPr>
            <a:lstStyle/>
            <a:p>
              <a:pPr algn="ctr" defTabSz="1219170" latinLnBrk="1">
                <a:lnSpc>
                  <a:spcPct val="90000"/>
                </a:lnSpc>
                <a:defRPr/>
              </a:pPr>
              <a:r>
                <a:rPr lang="en-US" sz="1067" b="1" dirty="0">
                  <a:solidFill>
                    <a:srgbClr val="000000"/>
                  </a:solidFill>
                  <a:latin typeface="Calibri" panose="020F0502020204030204" pitchFamily="34" charset="0"/>
                  <a:ea typeface="Arial Unicode MS"/>
                  <a:cs typeface="Calibri" panose="020F0502020204030204" pitchFamily="34" charset="0"/>
                </a:rPr>
                <a:t>Bleeding events over 30 days</a:t>
              </a:r>
            </a:p>
          </p:txBody>
        </p:sp>
        <p:sp>
          <p:nvSpPr>
            <p:cNvPr id="34" name="TextBox 33">
              <a:extLst>
                <a:ext uri="{FF2B5EF4-FFF2-40B4-BE49-F238E27FC236}">
                  <a16:creationId xmlns:a16="http://schemas.microsoft.com/office/drawing/2014/main" id="{737DFC62-CC56-924D-9D98-12F32FCE3A82}"/>
                </a:ext>
              </a:extLst>
            </p:cNvPr>
            <p:cNvSpPr txBox="1"/>
            <p:nvPr/>
          </p:nvSpPr>
          <p:spPr>
            <a:xfrm rot="18900000">
              <a:off x="4948206" y="4355553"/>
              <a:ext cx="181540" cy="83100"/>
            </a:xfrm>
            <a:prstGeom prst="rect">
              <a:avLst/>
            </a:prstGeom>
            <a:noFill/>
          </p:spPr>
          <p:txBody>
            <a:bodyPr wrap="none" lIns="0" tIns="0" rIns="0" bIns="0" rtlCol="0">
              <a:spAutoFit/>
            </a:bodyPr>
            <a:lstStyle/>
            <a:p>
              <a:pPr algn="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Other</a:t>
              </a:r>
            </a:p>
          </p:txBody>
        </p:sp>
        <p:cxnSp>
          <p:nvCxnSpPr>
            <p:cNvPr id="36" name="Straight Connector 35">
              <a:extLst>
                <a:ext uri="{FF2B5EF4-FFF2-40B4-BE49-F238E27FC236}">
                  <a16:creationId xmlns:a16="http://schemas.microsoft.com/office/drawing/2014/main" id="{3735061F-EC89-3E4B-8BEF-945FB176A0B7}"/>
                </a:ext>
              </a:extLst>
            </p:cNvPr>
            <p:cNvCxnSpPr>
              <a:cxnSpLocks/>
            </p:cNvCxnSpPr>
            <p:nvPr/>
          </p:nvCxnSpPr>
          <p:spPr>
            <a:xfrm rot="16200000">
              <a:off x="4530373" y="4251169"/>
              <a:ext cx="3976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EECD92B-D4A6-A745-A4AC-5FDA1CDC002E}"/>
                </a:ext>
              </a:extLst>
            </p:cNvPr>
            <p:cNvCxnSpPr>
              <a:cxnSpLocks/>
            </p:cNvCxnSpPr>
            <p:nvPr/>
          </p:nvCxnSpPr>
          <p:spPr>
            <a:xfrm rot="16200000">
              <a:off x="4808839" y="4251169"/>
              <a:ext cx="3976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5E80BED-FC02-6548-97C3-ADA2CFEC9D55}"/>
                </a:ext>
              </a:extLst>
            </p:cNvPr>
            <p:cNvCxnSpPr>
              <a:cxnSpLocks/>
            </p:cNvCxnSpPr>
            <p:nvPr/>
          </p:nvCxnSpPr>
          <p:spPr>
            <a:xfrm flipV="1">
              <a:off x="4411114" y="2841417"/>
              <a:ext cx="0" cy="142963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D699C22-78D3-CB48-9EC0-31EFD9BC793D}"/>
                </a:ext>
              </a:extLst>
            </p:cNvPr>
            <p:cNvCxnSpPr>
              <a:cxnSpLocks/>
            </p:cNvCxnSpPr>
            <p:nvPr/>
          </p:nvCxnSpPr>
          <p:spPr>
            <a:xfrm>
              <a:off x="4375114" y="4225055"/>
              <a:ext cx="36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639DC2D-8856-F645-AA46-541CB3897A2D}"/>
                </a:ext>
              </a:extLst>
            </p:cNvPr>
            <p:cNvCxnSpPr>
              <a:cxnSpLocks/>
            </p:cNvCxnSpPr>
            <p:nvPr/>
          </p:nvCxnSpPr>
          <p:spPr>
            <a:xfrm>
              <a:off x="4375114" y="3877880"/>
              <a:ext cx="36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D73A1FC-D57E-8246-9829-A4EDC3348C8C}"/>
                </a:ext>
              </a:extLst>
            </p:cNvPr>
            <p:cNvCxnSpPr>
              <a:cxnSpLocks/>
            </p:cNvCxnSpPr>
            <p:nvPr/>
          </p:nvCxnSpPr>
          <p:spPr>
            <a:xfrm>
              <a:off x="4375114" y="3530704"/>
              <a:ext cx="36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72CB940-8C85-634C-8E7D-8418D5EF429C}"/>
                </a:ext>
              </a:extLst>
            </p:cNvPr>
            <p:cNvCxnSpPr>
              <a:cxnSpLocks/>
            </p:cNvCxnSpPr>
            <p:nvPr/>
          </p:nvCxnSpPr>
          <p:spPr>
            <a:xfrm>
              <a:off x="4375114" y="3183529"/>
              <a:ext cx="36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62EAD68-97F6-1049-AE76-14FCD5BF9D2F}"/>
                </a:ext>
              </a:extLst>
            </p:cNvPr>
            <p:cNvCxnSpPr>
              <a:cxnSpLocks/>
            </p:cNvCxnSpPr>
            <p:nvPr/>
          </p:nvCxnSpPr>
          <p:spPr>
            <a:xfrm>
              <a:off x="4375114" y="2843367"/>
              <a:ext cx="36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45" name="Rectángulo 27">
              <a:extLst>
                <a:ext uri="{FF2B5EF4-FFF2-40B4-BE49-F238E27FC236}">
                  <a16:creationId xmlns:a16="http://schemas.microsoft.com/office/drawing/2014/main" id="{AD7D1C95-E80B-6F4B-BAA9-066E173D0736}"/>
                </a:ext>
              </a:extLst>
            </p:cNvPr>
            <p:cNvSpPr/>
            <p:nvPr/>
          </p:nvSpPr>
          <p:spPr>
            <a:xfrm>
              <a:off x="4479226" y="3605905"/>
              <a:ext cx="146211" cy="623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s-ES" sz="2400" dirty="0">
                <a:solidFill>
                  <a:prstClr val="white"/>
                </a:solidFill>
                <a:latin typeface="Calibri" panose="020F0502020204030204" pitchFamily="34" charset="0"/>
                <a:ea typeface="Arial Unicode MS"/>
                <a:cs typeface="Calibri" panose="020F0502020204030204" pitchFamily="34" charset="0"/>
              </a:endParaRPr>
            </a:p>
          </p:txBody>
        </p:sp>
        <p:sp>
          <p:nvSpPr>
            <p:cNvPr id="46" name="Rectángulo 27">
              <a:extLst>
                <a:ext uri="{FF2B5EF4-FFF2-40B4-BE49-F238E27FC236}">
                  <a16:creationId xmlns:a16="http://schemas.microsoft.com/office/drawing/2014/main" id="{D05E115D-3C0B-3F44-AC80-48B291A44D9E}"/>
                </a:ext>
              </a:extLst>
            </p:cNvPr>
            <p:cNvSpPr/>
            <p:nvPr/>
          </p:nvSpPr>
          <p:spPr>
            <a:xfrm>
              <a:off x="5032983" y="3553302"/>
              <a:ext cx="146211" cy="6762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s-ES" sz="2400" dirty="0">
                <a:solidFill>
                  <a:prstClr val="white"/>
                </a:solidFill>
                <a:latin typeface="Calibri" panose="020F0502020204030204" pitchFamily="34" charset="0"/>
                <a:ea typeface="Arial Unicode MS"/>
                <a:cs typeface="Calibri" panose="020F0502020204030204" pitchFamily="34" charset="0"/>
              </a:endParaRPr>
            </a:p>
          </p:txBody>
        </p:sp>
        <p:cxnSp>
          <p:nvCxnSpPr>
            <p:cNvPr id="47" name="Straight Connector 46">
              <a:extLst>
                <a:ext uri="{FF2B5EF4-FFF2-40B4-BE49-F238E27FC236}">
                  <a16:creationId xmlns:a16="http://schemas.microsoft.com/office/drawing/2014/main" id="{909C6956-36BF-E149-A423-86ED16E64CCA}"/>
                </a:ext>
              </a:extLst>
            </p:cNvPr>
            <p:cNvCxnSpPr>
              <a:cxnSpLocks/>
            </p:cNvCxnSpPr>
            <p:nvPr/>
          </p:nvCxnSpPr>
          <p:spPr>
            <a:xfrm rot="16200000">
              <a:off x="5086207" y="4251169"/>
              <a:ext cx="3976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48" name="Rectángulo 27">
              <a:extLst>
                <a:ext uri="{FF2B5EF4-FFF2-40B4-BE49-F238E27FC236}">
                  <a16:creationId xmlns:a16="http://schemas.microsoft.com/office/drawing/2014/main" id="{B6DA46C1-2401-0641-BAD4-15C8D941E722}"/>
                </a:ext>
              </a:extLst>
            </p:cNvPr>
            <p:cNvSpPr/>
            <p:nvPr/>
          </p:nvSpPr>
          <p:spPr>
            <a:xfrm>
              <a:off x="5312009" y="3900891"/>
              <a:ext cx="146211" cy="32863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s-ES" sz="2400" dirty="0">
                <a:solidFill>
                  <a:prstClr val="white"/>
                </a:solidFill>
                <a:latin typeface="Calibri" panose="020F0502020204030204" pitchFamily="34" charset="0"/>
                <a:ea typeface="Arial Unicode MS"/>
                <a:cs typeface="Calibri" panose="020F0502020204030204" pitchFamily="34" charset="0"/>
              </a:endParaRPr>
            </a:p>
          </p:txBody>
        </p:sp>
        <p:cxnSp>
          <p:nvCxnSpPr>
            <p:cNvPr id="49" name="Straight Connector 48">
              <a:extLst>
                <a:ext uri="{FF2B5EF4-FFF2-40B4-BE49-F238E27FC236}">
                  <a16:creationId xmlns:a16="http://schemas.microsoft.com/office/drawing/2014/main" id="{30FAB6E8-005D-3549-B383-16F636CA5C70}"/>
                </a:ext>
              </a:extLst>
            </p:cNvPr>
            <p:cNvCxnSpPr>
              <a:cxnSpLocks/>
            </p:cNvCxnSpPr>
            <p:nvPr/>
          </p:nvCxnSpPr>
          <p:spPr>
            <a:xfrm rot="16200000">
              <a:off x="5365233" y="4251169"/>
              <a:ext cx="3976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50" name="Rectángulo 27">
              <a:extLst>
                <a:ext uri="{FF2B5EF4-FFF2-40B4-BE49-F238E27FC236}">
                  <a16:creationId xmlns:a16="http://schemas.microsoft.com/office/drawing/2014/main" id="{41D0AC95-5159-7F42-963C-717A894218BB}"/>
                </a:ext>
              </a:extLst>
            </p:cNvPr>
            <p:cNvSpPr/>
            <p:nvPr/>
          </p:nvSpPr>
          <p:spPr>
            <a:xfrm>
              <a:off x="5587300" y="3904603"/>
              <a:ext cx="146211" cy="3249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s-ES" sz="2400" dirty="0">
                <a:solidFill>
                  <a:prstClr val="white"/>
                </a:solidFill>
                <a:latin typeface="Calibri" panose="020F0502020204030204" pitchFamily="34" charset="0"/>
                <a:ea typeface="Arial Unicode MS"/>
                <a:cs typeface="Calibri" panose="020F0502020204030204" pitchFamily="34" charset="0"/>
              </a:endParaRPr>
            </a:p>
          </p:txBody>
        </p:sp>
        <p:cxnSp>
          <p:nvCxnSpPr>
            <p:cNvPr id="51" name="Straight Connector 50">
              <a:extLst>
                <a:ext uri="{FF2B5EF4-FFF2-40B4-BE49-F238E27FC236}">
                  <a16:creationId xmlns:a16="http://schemas.microsoft.com/office/drawing/2014/main" id="{4B761838-1065-1A4C-A615-286948049587}"/>
                </a:ext>
              </a:extLst>
            </p:cNvPr>
            <p:cNvCxnSpPr>
              <a:cxnSpLocks/>
            </p:cNvCxnSpPr>
            <p:nvPr/>
          </p:nvCxnSpPr>
          <p:spPr>
            <a:xfrm rot="16200000">
              <a:off x="5640524" y="4251169"/>
              <a:ext cx="3976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52" name="Rectángulo 27">
              <a:extLst>
                <a:ext uri="{FF2B5EF4-FFF2-40B4-BE49-F238E27FC236}">
                  <a16:creationId xmlns:a16="http://schemas.microsoft.com/office/drawing/2014/main" id="{0FB7D2FF-264A-BA42-BED1-77584F99F40F}"/>
                </a:ext>
              </a:extLst>
            </p:cNvPr>
            <p:cNvSpPr/>
            <p:nvPr/>
          </p:nvSpPr>
          <p:spPr>
            <a:xfrm>
              <a:off x="5868941" y="3967726"/>
              <a:ext cx="146211" cy="26179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s-ES" sz="2400" dirty="0">
                <a:solidFill>
                  <a:prstClr val="white"/>
                </a:solidFill>
                <a:latin typeface="Calibri" panose="020F0502020204030204" pitchFamily="34" charset="0"/>
                <a:ea typeface="Arial Unicode MS"/>
                <a:cs typeface="Calibri" panose="020F0502020204030204" pitchFamily="34" charset="0"/>
              </a:endParaRPr>
            </a:p>
          </p:txBody>
        </p:sp>
        <p:cxnSp>
          <p:nvCxnSpPr>
            <p:cNvPr id="53" name="Straight Connector 52">
              <a:extLst>
                <a:ext uri="{FF2B5EF4-FFF2-40B4-BE49-F238E27FC236}">
                  <a16:creationId xmlns:a16="http://schemas.microsoft.com/office/drawing/2014/main" id="{9C4DD72A-DDE0-BE48-90CB-319946628D4D}"/>
                </a:ext>
              </a:extLst>
            </p:cNvPr>
            <p:cNvCxnSpPr>
              <a:cxnSpLocks/>
            </p:cNvCxnSpPr>
            <p:nvPr/>
          </p:nvCxnSpPr>
          <p:spPr>
            <a:xfrm rot="16200000">
              <a:off x="5922165" y="4251169"/>
              <a:ext cx="3976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54" name="Rectángulo 27">
              <a:extLst>
                <a:ext uri="{FF2B5EF4-FFF2-40B4-BE49-F238E27FC236}">
                  <a16:creationId xmlns:a16="http://schemas.microsoft.com/office/drawing/2014/main" id="{D6A78662-8ACA-3A43-8189-6FFBFE7C77A6}"/>
                </a:ext>
              </a:extLst>
            </p:cNvPr>
            <p:cNvSpPr/>
            <p:nvPr/>
          </p:nvSpPr>
          <p:spPr>
            <a:xfrm>
              <a:off x="6151144" y="4034562"/>
              <a:ext cx="146211" cy="19495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s-ES" sz="2400" dirty="0">
                <a:solidFill>
                  <a:prstClr val="white"/>
                </a:solidFill>
                <a:latin typeface="Calibri" panose="020F0502020204030204" pitchFamily="34" charset="0"/>
                <a:ea typeface="Arial Unicode MS"/>
                <a:cs typeface="Calibri" panose="020F0502020204030204" pitchFamily="34" charset="0"/>
              </a:endParaRPr>
            </a:p>
          </p:txBody>
        </p:sp>
        <p:cxnSp>
          <p:nvCxnSpPr>
            <p:cNvPr id="55" name="Straight Connector 54">
              <a:extLst>
                <a:ext uri="{FF2B5EF4-FFF2-40B4-BE49-F238E27FC236}">
                  <a16:creationId xmlns:a16="http://schemas.microsoft.com/office/drawing/2014/main" id="{302A971C-19E1-FF4F-8BCE-F9EAC8A1C49B}"/>
                </a:ext>
              </a:extLst>
            </p:cNvPr>
            <p:cNvCxnSpPr>
              <a:cxnSpLocks/>
            </p:cNvCxnSpPr>
            <p:nvPr/>
          </p:nvCxnSpPr>
          <p:spPr>
            <a:xfrm rot="16200000">
              <a:off x="6204368" y="4251169"/>
              <a:ext cx="3976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AB5A5F4C-0070-7349-89CD-77353AE3CB8D}"/>
                </a:ext>
              </a:extLst>
            </p:cNvPr>
            <p:cNvSpPr txBox="1"/>
            <p:nvPr/>
          </p:nvSpPr>
          <p:spPr>
            <a:xfrm rot="18900000">
              <a:off x="5914836" y="4426104"/>
              <a:ext cx="359474" cy="83100"/>
            </a:xfrm>
            <a:prstGeom prst="rect">
              <a:avLst/>
            </a:prstGeom>
            <a:noFill/>
          </p:spPr>
          <p:txBody>
            <a:bodyPr wrap="none" lIns="0" tIns="0" rIns="0" bIns="0" rtlCol="0">
              <a:spAutoFit/>
            </a:bodyPr>
            <a:lstStyle/>
            <a:p>
              <a:pPr algn="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Intracranial</a:t>
              </a:r>
            </a:p>
          </p:txBody>
        </p:sp>
        <p:sp>
          <p:nvSpPr>
            <p:cNvPr id="58" name="TextBox 57">
              <a:extLst>
                <a:ext uri="{FF2B5EF4-FFF2-40B4-BE49-F238E27FC236}">
                  <a16:creationId xmlns:a16="http://schemas.microsoft.com/office/drawing/2014/main" id="{9D7D6347-308B-354D-87E3-94DF2F7CF742}"/>
                </a:ext>
              </a:extLst>
            </p:cNvPr>
            <p:cNvSpPr txBox="1"/>
            <p:nvPr/>
          </p:nvSpPr>
          <p:spPr>
            <a:xfrm rot="18900000">
              <a:off x="5655758" y="4422390"/>
              <a:ext cx="333024" cy="83100"/>
            </a:xfrm>
            <a:prstGeom prst="rect">
              <a:avLst/>
            </a:prstGeom>
            <a:noFill/>
          </p:spPr>
          <p:txBody>
            <a:bodyPr wrap="none" lIns="0" tIns="0" rIns="0" bIns="0" rtlCol="0">
              <a:spAutoFit/>
            </a:bodyPr>
            <a:lstStyle/>
            <a:p>
              <a:pPr algn="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Pericardial</a:t>
              </a:r>
            </a:p>
          </p:txBody>
        </p:sp>
        <p:sp>
          <p:nvSpPr>
            <p:cNvPr id="59" name="TextBox 58">
              <a:extLst>
                <a:ext uri="{FF2B5EF4-FFF2-40B4-BE49-F238E27FC236}">
                  <a16:creationId xmlns:a16="http://schemas.microsoft.com/office/drawing/2014/main" id="{979E973C-A684-6E4D-B164-BAA6C28A9380}"/>
                </a:ext>
              </a:extLst>
            </p:cNvPr>
            <p:cNvSpPr txBox="1"/>
            <p:nvPr/>
          </p:nvSpPr>
          <p:spPr>
            <a:xfrm rot="18900000">
              <a:off x="5233871" y="4478085"/>
              <a:ext cx="497732" cy="83100"/>
            </a:xfrm>
            <a:prstGeom prst="rect">
              <a:avLst/>
            </a:prstGeom>
            <a:noFill/>
          </p:spPr>
          <p:txBody>
            <a:bodyPr wrap="none" lIns="0" tIns="0" rIns="0" bIns="0" rtlCol="0">
              <a:spAutoFit/>
            </a:bodyPr>
            <a:lstStyle/>
            <a:p>
              <a:pPr algn="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Retroperitoneal</a:t>
              </a:r>
            </a:p>
          </p:txBody>
        </p:sp>
        <p:sp>
          <p:nvSpPr>
            <p:cNvPr id="60" name="TextBox 59">
              <a:extLst>
                <a:ext uri="{FF2B5EF4-FFF2-40B4-BE49-F238E27FC236}">
                  <a16:creationId xmlns:a16="http://schemas.microsoft.com/office/drawing/2014/main" id="{A9F6EFA8-E880-4643-88C2-2CDD0AFF20C1}"/>
                </a:ext>
              </a:extLst>
            </p:cNvPr>
            <p:cNvSpPr txBox="1"/>
            <p:nvPr/>
          </p:nvSpPr>
          <p:spPr>
            <a:xfrm rot="18900000">
              <a:off x="4279175" y="4548636"/>
              <a:ext cx="611947" cy="83100"/>
            </a:xfrm>
            <a:prstGeom prst="rect">
              <a:avLst/>
            </a:prstGeom>
            <a:noFill/>
          </p:spPr>
          <p:txBody>
            <a:bodyPr wrap="none" lIns="0" tIns="0" rIns="0" bIns="0" rtlCol="0">
              <a:spAutoFit/>
            </a:bodyPr>
            <a:lstStyle/>
            <a:p>
              <a:pPr algn="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Vascular access site</a:t>
              </a:r>
            </a:p>
          </p:txBody>
        </p:sp>
        <p:sp>
          <p:nvSpPr>
            <p:cNvPr id="61" name="TextBox 60">
              <a:extLst>
                <a:ext uri="{FF2B5EF4-FFF2-40B4-BE49-F238E27FC236}">
                  <a16:creationId xmlns:a16="http://schemas.microsoft.com/office/drawing/2014/main" id="{12878A0E-A080-6249-95DF-A62F8F5AACC9}"/>
                </a:ext>
              </a:extLst>
            </p:cNvPr>
            <p:cNvSpPr txBox="1"/>
            <p:nvPr/>
          </p:nvSpPr>
          <p:spPr>
            <a:xfrm rot="18900000">
              <a:off x="5002316" y="4474373"/>
              <a:ext cx="436418" cy="83100"/>
            </a:xfrm>
            <a:prstGeom prst="rect">
              <a:avLst/>
            </a:prstGeom>
            <a:noFill/>
          </p:spPr>
          <p:txBody>
            <a:bodyPr wrap="none" lIns="0" tIns="0" rIns="0" bIns="0" rtlCol="0">
              <a:spAutoFit/>
            </a:bodyPr>
            <a:lstStyle/>
            <a:p>
              <a:pPr algn="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Genitourinary</a:t>
              </a:r>
            </a:p>
          </p:txBody>
        </p:sp>
        <p:sp>
          <p:nvSpPr>
            <p:cNvPr id="62" name="TextBox 61">
              <a:extLst>
                <a:ext uri="{FF2B5EF4-FFF2-40B4-BE49-F238E27FC236}">
                  <a16:creationId xmlns:a16="http://schemas.microsoft.com/office/drawing/2014/main" id="{42D1AD3F-74C5-CA49-B900-5363FCB99C00}"/>
                </a:ext>
              </a:extLst>
            </p:cNvPr>
            <p:cNvSpPr txBox="1"/>
            <p:nvPr/>
          </p:nvSpPr>
          <p:spPr>
            <a:xfrm rot="18900000">
              <a:off x="4120084" y="4489415"/>
              <a:ext cx="500137" cy="83100"/>
            </a:xfrm>
            <a:prstGeom prst="rect">
              <a:avLst/>
            </a:prstGeom>
            <a:noFill/>
          </p:spPr>
          <p:txBody>
            <a:bodyPr wrap="none" lIns="0" tIns="0" rIns="0" bIns="0" rtlCol="0">
              <a:spAutoFit/>
            </a:bodyPr>
            <a:lstStyle/>
            <a:p>
              <a:pPr algn="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Gastrointestinal</a:t>
              </a:r>
            </a:p>
          </p:txBody>
        </p:sp>
        <p:sp>
          <p:nvSpPr>
            <p:cNvPr id="63" name="TextBox 62">
              <a:extLst>
                <a:ext uri="{FF2B5EF4-FFF2-40B4-BE49-F238E27FC236}">
                  <a16:creationId xmlns:a16="http://schemas.microsoft.com/office/drawing/2014/main" id="{DD036A5D-2AAE-3C48-B422-7C84D941078E}"/>
                </a:ext>
              </a:extLst>
            </p:cNvPr>
            <p:cNvSpPr txBox="1"/>
            <p:nvPr/>
          </p:nvSpPr>
          <p:spPr>
            <a:xfrm rot="16200000">
              <a:off x="3646166" y="3478731"/>
              <a:ext cx="1073611" cy="83100"/>
            </a:xfrm>
            <a:prstGeom prst="rect">
              <a:avLst/>
            </a:prstGeom>
            <a:noFill/>
          </p:spPr>
          <p:txBody>
            <a:bodyPr wrap="none" lIns="0" tIns="0" rIns="0" bIns="0" rtlCol="0">
              <a:spAutoFit/>
            </a:bodyPr>
            <a:lstStyle/>
            <a:p>
              <a:pPr algn="ctr" defTabSz="1219170" latinLnBrk="1">
                <a:lnSpc>
                  <a:spcPct val="90000"/>
                </a:lnSpc>
                <a:defRPr/>
              </a:pPr>
              <a:r>
                <a:rPr lang="en-US" sz="800" b="1" dirty="0">
                  <a:solidFill>
                    <a:srgbClr val="000000"/>
                  </a:solidFill>
                  <a:latin typeface="Calibri" panose="020F0502020204030204" pitchFamily="34" charset="0"/>
                  <a:ea typeface="Arial Unicode MS"/>
                  <a:cs typeface="Calibri" panose="020F0502020204030204" pitchFamily="34" charset="0"/>
                </a:rPr>
                <a:t>Proportion of 30-day bleeding (%)</a:t>
              </a:r>
            </a:p>
          </p:txBody>
        </p:sp>
        <p:cxnSp>
          <p:nvCxnSpPr>
            <p:cNvPr id="35" name="Straight Connector 34">
              <a:extLst>
                <a:ext uri="{FF2B5EF4-FFF2-40B4-BE49-F238E27FC236}">
                  <a16:creationId xmlns:a16="http://schemas.microsoft.com/office/drawing/2014/main" id="{8AE2813B-266F-A549-AFDD-E8B5E13E23AD}"/>
                </a:ext>
              </a:extLst>
            </p:cNvPr>
            <p:cNvCxnSpPr>
              <a:cxnSpLocks/>
            </p:cNvCxnSpPr>
            <p:nvPr/>
          </p:nvCxnSpPr>
          <p:spPr>
            <a:xfrm>
              <a:off x="4402784" y="4225055"/>
              <a:ext cx="196386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65" name="Rectángulo 27">
              <a:extLst>
                <a:ext uri="{FF2B5EF4-FFF2-40B4-BE49-F238E27FC236}">
                  <a16:creationId xmlns:a16="http://schemas.microsoft.com/office/drawing/2014/main" id="{8B5C6429-B704-B340-A7A8-D4C640FA0A2E}"/>
                </a:ext>
              </a:extLst>
            </p:cNvPr>
            <p:cNvSpPr/>
            <p:nvPr/>
          </p:nvSpPr>
          <p:spPr>
            <a:xfrm>
              <a:off x="7079524" y="3669028"/>
              <a:ext cx="146211" cy="5604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s-ES" sz="2400" dirty="0">
                <a:solidFill>
                  <a:prstClr val="white"/>
                </a:solidFill>
                <a:latin typeface="Calibri" panose="020F0502020204030204" pitchFamily="34" charset="0"/>
                <a:ea typeface="Arial Unicode MS"/>
                <a:cs typeface="Calibri" panose="020F0502020204030204" pitchFamily="34" charset="0"/>
              </a:endParaRPr>
            </a:p>
          </p:txBody>
        </p:sp>
        <p:sp>
          <p:nvSpPr>
            <p:cNvPr id="66" name="TextBox 65">
              <a:extLst>
                <a:ext uri="{FF2B5EF4-FFF2-40B4-BE49-F238E27FC236}">
                  <a16:creationId xmlns:a16="http://schemas.microsoft.com/office/drawing/2014/main" id="{43708052-8766-4C40-A6DA-E756722898DD}"/>
                </a:ext>
              </a:extLst>
            </p:cNvPr>
            <p:cNvSpPr txBox="1"/>
            <p:nvPr/>
          </p:nvSpPr>
          <p:spPr>
            <a:xfrm>
              <a:off x="7202167" y="2816559"/>
              <a:ext cx="1174601" cy="110848"/>
            </a:xfrm>
            <a:prstGeom prst="rect">
              <a:avLst/>
            </a:prstGeom>
            <a:noFill/>
          </p:spPr>
          <p:txBody>
            <a:bodyPr wrap="none" lIns="0" tIns="0" rIns="0" bIns="0" rtlCol="0">
              <a:spAutoFit/>
            </a:bodyPr>
            <a:lstStyle/>
            <a:p>
              <a:pPr algn="ctr" defTabSz="1219170" latinLnBrk="1">
                <a:lnSpc>
                  <a:spcPct val="90000"/>
                </a:lnSpc>
                <a:defRPr/>
              </a:pPr>
              <a:r>
                <a:rPr lang="en-US" sz="1067" b="1" dirty="0">
                  <a:solidFill>
                    <a:srgbClr val="000000"/>
                  </a:solidFill>
                  <a:latin typeface="Calibri" panose="020F0502020204030204" pitchFamily="34" charset="0"/>
                  <a:ea typeface="Arial Unicode MS"/>
                  <a:cs typeface="Calibri" panose="020F0502020204030204" pitchFamily="34" charset="0"/>
                </a:rPr>
                <a:t>Bleeding events over 1 year</a:t>
              </a:r>
            </a:p>
          </p:txBody>
        </p:sp>
        <p:sp>
          <p:nvSpPr>
            <p:cNvPr id="67" name="TextBox 66">
              <a:extLst>
                <a:ext uri="{FF2B5EF4-FFF2-40B4-BE49-F238E27FC236}">
                  <a16:creationId xmlns:a16="http://schemas.microsoft.com/office/drawing/2014/main" id="{401132D7-0D5C-A64E-8550-8E1A8779CA5C}"/>
                </a:ext>
              </a:extLst>
            </p:cNvPr>
            <p:cNvSpPr txBox="1"/>
            <p:nvPr/>
          </p:nvSpPr>
          <p:spPr>
            <a:xfrm rot="18900000">
              <a:off x="7263138" y="4467099"/>
              <a:ext cx="436418" cy="83100"/>
            </a:xfrm>
            <a:prstGeom prst="rect">
              <a:avLst/>
            </a:prstGeom>
            <a:noFill/>
          </p:spPr>
          <p:txBody>
            <a:bodyPr wrap="none" lIns="0" tIns="0" rIns="0" bIns="0" rtlCol="0">
              <a:spAutoFit/>
            </a:bodyPr>
            <a:lstStyle/>
            <a:p>
              <a:pPr algn="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Genitourinary</a:t>
              </a:r>
            </a:p>
          </p:txBody>
        </p:sp>
        <p:cxnSp>
          <p:nvCxnSpPr>
            <p:cNvPr id="68" name="Straight Connector 67">
              <a:extLst>
                <a:ext uri="{FF2B5EF4-FFF2-40B4-BE49-F238E27FC236}">
                  <a16:creationId xmlns:a16="http://schemas.microsoft.com/office/drawing/2014/main" id="{85D4D79D-0F69-444E-A9C8-6926A9E99BF3}"/>
                </a:ext>
              </a:extLst>
            </p:cNvPr>
            <p:cNvCxnSpPr>
              <a:cxnSpLocks/>
            </p:cNvCxnSpPr>
            <p:nvPr/>
          </p:nvCxnSpPr>
          <p:spPr>
            <a:xfrm rot="16200000">
              <a:off x="6890306" y="4251169"/>
              <a:ext cx="3976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10696C3-9E4E-4942-ABED-85EDE61E0A91}"/>
                </a:ext>
              </a:extLst>
            </p:cNvPr>
            <p:cNvCxnSpPr>
              <a:cxnSpLocks/>
            </p:cNvCxnSpPr>
            <p:nvPr/>
          </p:nvCxnSpPr>
          <p:spPr>
            <a:xfrm rot="16200000">
              <a:off x="7133846" y="4251169"/>
              <a:ext cx="3976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D3D2C19-6BFB-3143-8096-AFE4A1B17DD0}"/>
                </a:ext>
              </a:extLst>
            </p:cNvPr>
            <p:cNvCxnSpPr>
              <a:cxnSpLocks/>
            </p:cNvCxnSpPr>
            <p:nvPr/>
          </p:nvCxnSpPr>
          <p:spPr>
            <a:xfrm flipV="1">
              <a:off x="6786922" y="2841417"/>
              <a:ext cx="0" cy="142963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40D8627-3127-3545-988F-EAC76A5CCD05}"/>
                </a:ext>
              </a:extLst>
            </p:cNvPr>
            <p:cNvCxnSpPr>
              <a:cxnSpLocks/>
            </p:cNvCxnSpPr>
            <p:nvPr/>
          </p:nvCxnSpPr>
          <p:spPr>
            <a:xfrm>
              <a:off x="6750922" y="4225055"/>
              <a:ext cx="36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6CECC70-E5C9-F641-9643-FA006638E0C6}"/>
                </a:ext>
              </a:extLst>
            </p:cNvPr>
            <p:cNvCxnSpPr>
              <a:cxnSpLocks/>
            </p:cNvCxnSpPr>
            <p:nvPr/>
          </p:nvCxnSpPr>
          <p:spPr>
            <a:xfrm>
              <a:off x="6750922" y="3877880"/>
              <a:ext cx="36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F21D758-77BD-964F-91EB-4131B1433361}"/>
                </a:ext>
              </a:extLst>
            </p:cNvPr>
            <p:cNvCxnSpPr>
              <a:cxnSpLocks/>
            </p:cNvCxnSpPr>
            <p:nvPr/>
          </p:nvCxnSpPr>
          <p:spPr>
            <a:xfrm>
              <a:off x="6750922" y="3530704"/>
              <a:ext cx="36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146BD61-D571-C647-BC1C-996BE91734AD}"/>
                </a:ext>
              </a:extLst>
            </p:cNvPr>
            <p:cNvCxnSpPr>
              <a:cxnSpLocks/>
            </p:cNvCxnSpPr>
            <p:nvPr/>
          </p:nvCxnSpPr>
          <p:spPr>
            <a:xfrm>
              <a:off x="6750922" y="3183529"/>
              <a:ext cx="36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206E3F3-3B28-1846-A603-1E5AD6EC813C}"/>
                </a:ext>
              </a:extLst>
            </p:cNvPr>
            <p:cNvCxnSpPr>
              <a:cxnSpLocks/>
            </p:cNvCxnSpPr>
            <p:nvPr/>
          </p:nvCxnSpPr>
          <p:spPr>
            <a:xfrm>
              <a:off x="6750922" y="2843367"/>
              <a:ext cx="36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76" name="Rectángulo 27">
              <a:extLst>
                <a:ext uri="{FF2B5EF4-FFF2-40B4-BE49-F238E27FC236}">
                  <a16:creationId xmlns:a16="http://schemas.microsoft.com/office/drawing/2014/main" id="{48DB50CA-175D-DC41-AF01-1A4E563CC6C3}"/>
                </a:ext>
              </a:extLst>
            </p:cNvPr>
            <p:cNvSpPr/>
            <p:nvPr/>
          </p:nvSpPr>
          <p:spPr>
            <a:xfrm>
              <a:off x="6839159" y="3107936"/>
              <a:ext cx="146211" cy="11215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s-ES" sz="2400" dirty="0">
                <a:solidFill>
                  <a:prstClr val="white"/>
                </a:solidFill>
                <a:latin typeface="Calibri" panose="020F0502020204030204" pitchFamily="34" charset="0"/>
                <a:ea typeface="Arial Unicode MS"/>
                <a:cs typeface="Calibri" panose="020F0502020204030204" pitchFamily="34" charset="0"/>
              </a:endParaRPr>
            </a:p>
          </p:txBody>
        </p:sp>
        <p:sp>
          <p:nvSpPr>
            <p:cNvPr id="77" name="Rectángulo 27">
              <a:extLst>
                <a:ext uri="{FF2B5EF4-FFF2-40B4-BE49-F238E27FC236}">
                  <a16:creationId xmlns:a16="http://schemas.microsoft.com/office/drawing/2014/main" id="{E8BA0F6F-C909-834F-80A9-90998BC03744}"/>
                </a:ext>
              </a:extLst>
            </p:cNvPr>
            <p:cNvSpPr/>
            <p:nvPr/>
          </p:nvSpPr>
          <p:spPr>
            <a:xfrm>
              <a:off x="7573487" y="3882944"/>
              <a:ext cx="146211" cy="3465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s-ES" sz="2400" dirty="0">
                <a:solidFill>
                  <a:prstClr val="white"/>
                </a:solidFill>
                <a:latin typeface="Calibri" panose="020F0502020204030204" pitchFamily="34" charset="0"/>
                <a:ea typeface="Arial Unicode MS"/>
                <a:cs typeface="Calibri" panose="020F0502020204030204" pitchFamily="34" charset="0"/>
              </a:endParaRPr>
            </a:p>
          </p:txBody>
        </p:sp>
        <p:cxnSp>
          <p:nvCxnSpPr>
            <p:cNvPr id="78" name="Straight Connector 77">
              <a:extLst>
                <a:ext uri="{FF2B5EF4-FFF2-40B4-BE49-F238E27FC236}">
                  <a16:creationId xmlns:a16="http://schemas.microsoft.com/office/drawing/2014/main" id="{9D723057-E73E-9E45-B16F-1A23F12B1655}"/>
                </a:ext>
              </a:extLst>
            </p:cNvPr>
            <p:cNvCxnSpPr>
              <a:cxnSpLocks/>
            </p:cNvCxnSpPr>
            <p:nvPr/>
          </p:nvCxnSpPr>
          <p:spPr>
            <a:xfrm rot="16200000">
              <a:off x="7626711" y="4251168"/>
              <a:ext cx="3976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79" name="Rectángulo 27">
              <a:extLst>
                <a:ext uri="{FF2B5EF4-FFF2-40B4-BE49-F238E27FC236}">
                  <a16:creationId xmlns:a16="http://schemas.microsoft.com/office/drawing/2014/main" id="{AEFDFA73-23F9-294E-A6CE-912423996E8C}"/>
                </a:ext>
              </a:extLst>
            </p:cNvPr>
            <p:cNvSpPr/>
            <p:nvPr/>
          </p:nvSpPr>
          <p:spPr>
            <a:xfrm>
              <a:off x="7817993" y="3918011"/>
              <a:ext cx="146211" cy="31150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s-ES" sz="2400" dirty="0">
                <a:solidFill>
                  <a:prstClr val="white"/>
                </a:solidFill>
                <a:latin typeface="Calibri" panose="020F0502020204030204" pitchFamily="34" charset="0"/>
                <a:ea typeface="Arial Unicode MS"/>
                <a:cs typeface="Calibri" panose="020F0502020204030204" pitchFamily="34" charset="0"/>
              </a:endParaRPr>
            </a:p>
          </p:txBody>
        </p:sp>
        <p:cxnSp>
          <p:nvCxnSpPr>
            <p:cNvPr id="80" name="Straight Connector 79">
              <a:extLst>
                <a:ext uri="{FF2B5EF4-FFF2-40B4-BE49-F238E27FC236}">
                  <a16:creationId xmlns:a16="http://schemas.microsoft.com/office/drawing/2014/main" id="{90FC8169-78EB-484D-9C19-26B420BD531E}"/>
                </a:ext>
              </a:extLst>
            </p:cNvPr>
            <p:cNvCxnSpPr>
              <a:cxnSpLocks/>
            </p:cNvCxnSpPr>
            <p:nvPr/>
          </p:nvCxnSpPr>
          <p:spPr>
            <a:xfrm rot="16200000">
              <a:off x="7871217" y="4251169"/>
              <a:ext cx="3976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81" name="Rectángulo 27">
              <a:extLst>
                <a:ext uri="{FF2B5EF4-FFF2-40B4-BE49-F238E27FC236}">
                  <a16:creationId xmlns:a16="http://schemas.microsoft.com/office/drawing/2014/main" id="{1CD1975D-337F-DF49-849D-3BC4EE6C36D6}"/>
                </a:ext>
              </a:extLst>
            </p:cNvPr>
            <p:cNvSpPr/>
            <p:nvPr/>
          </p:nvSpPr>
          <p:spPr>
            <a:xfrm>
              <a:off x="8064459" y="3995162"/>
              <a:ext cx="146211" cy="23435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s-ES" sz="2400" dirty="0">
                <a:solidFill>
                  <a:prstClr val="white"/>
                </a:solidFill>
                <a:latin typeface="Calibri" panose="020F0502020204030204" pitchFamily="34" charset="0"/>
                <a:ea typeface="Arial Unicode MS"/>
                <a:cs typeface="Calibri" panose="020F0502020204030204" pitchFamily="34" charset="0"/>
              </a:endParaRPr>
            </a:p>
          </p:txBody>
        </p:sp>
        <p:cxnSp>
          <p:nvCxnSpPr>
            <p:cNvPr id="82" name="Straight Connector 81">
              <a:extLst>
                <a:ext uri="{FF2B5EF4-FFF2-40B4-BE49-F238E27FC236}">
                  <a16:creationId xmlns:a16="http://schemas.microsoft.com/office/drawing/2014/main" id="{BC926572-3966-FD40-BEDB-0C8BFFE4225A}"/>
                </a:ext>
              </a:extLst>
            </p:cNvPr>
            <p:cNvCxnSpPr>
              <a:cxnSpLocks/>
            </p:cNvCxnSpPr>
            <p:nvPr/>
          </p:nvCxnSpPr>
          <p:spPr>
            <a:xfrm rot="16200000">
              <a:off x="8117683" y="4251169"/>
              <a:ext cx="3976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83" name="Rectángulo 27">
              <a:extLst>
                <a:ext uri="{FF2B5EF4-FFF2-40B4-BE49-F238E27FC236}">
                  <a16:creationId xmlns:a16="http://schemas.microsoft.com/office/drawing/2014/main" id="{DE49CB49-7553-1044-BEDC-2C1B86E883A3}"/>
                </a:ext>
              </a:extLst>
            </p:cNvPr>
            <p:cNvSpPr/>
            <p:nvPr/>
          </p:nvSpPr>
          <p:spPr>
            <a:xfrm>
              <a:off x="8303880" y="4068805"/>
              <a:ext cx="146211" cy="16071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s-ES" sz="2400" dirty="0">
                <a:solidFill>
                  <a:prstClr val="white"/>
                </a:solidFill>
                <a:latin typeface="Calibri" panose="020F0502020204030204" pitchFamily="34" charset="0"/>
                <a:ea typeface="Arial Unicode MS"/>
                <a:cs typeface="Calibri" panose="020F0502020204030204" pitchFamily="34" charset="0"/>
              </a:endParaRPr>
            </a:p>
          </p:txBody>
        </p:sp>
        <p:cxnSp>
          <p:nvCxnSpPr>
            <p:cNvPr id="84" name="Straight Connector 83">
              <a:extLst>
                <a:ext uri="{FF2B5EF4-FFF2-40B4-BE49-F238E27FC236}">
                  <a16:creationId xmlns:a16="http://schemas.microsoft.com/office/drawing/2014/main" id="{D26CB7D3-FDCF-B74B-8309-00A73ED54FEB}"/>
                </a:ext>
              </a:extLst>
            </p:cNvPr>
            <p:cNvCxnSpPr>
              <a:cxnSpLocks/>
            </p:cNvCxnSpPr>
            <p:nvPr/>
          </p:nvCxnSpPr>
          <p:spPr>
            <a:xfrm rot="16200000">
              <a:off x="8357104" y="4251169"/>
              <a:ext cx="3976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85" name="Rectángulo 27">
              <a:extLst>
                <a:ext uri="{FF2B5EF4-FFF2-40B4-BE49-F238E27FC236}">
                  <a16:creationId xmlns:a16="http://schemas.microsoft.com/office/drawing/2014/main" id="{8F29517C-6A18-BE40-94AF-DCFD9C9FDB4E}"/>
                </a:ext>
              </a:extLst>
            </p:cNvPr>
            <p:cNvSpPr/>
            <p:nvPr/>
          </p:nvSpPr>
          <p:spPr>
            <a:xfrm>
              <a:off x="8558703" y="4072312"/>
              <a:ext cx="146211" cy="15720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s-ES" sz="2400" dirty="0">
                <a:solidFill>
                  <a:prstClr val="white"/>
                </a:solidFill>
                <a:latin typeface="Calibri" panose="020F0502020204030204" pitchFamily="34" charset="0"/>
                <a:ea typeface="Arial Unicode MS"/>
                <a:cs typeface="Calibri" panose="020F0502020204030204" pitchFamily="34" charset="0"/>
              </a:endParaRPr>
            </a:p>
          </p:txBody>
        </p:sp>
        <p:cxnSp>
          <p:nvCxnSpPr>
            <p:cNvPr id="86" name="Straight Connector 85">
              <a:extLst>
                <a:ext uri="{FF2B5EF4-FFF2-40B4-BE49-F238E27FC236}">
                  <a16:creationId xmlns:a16="http://schemas.microsoft.com/office/drawing/2014/main" id="{CFF160DE-D747-3C41-A8E4-7D7ABFB461FF}"/>
                </a:ext>
              </a:extLst>
            </p:cNvPr>
            <p:cNvCxnSpPr>
              <a:cxnSpLocks/>
            </p:cNvCxnSpPr>
            <p:nvPr/>
          </p:nvCxnSpPr>
          <p:spPr>
            <a:xfrm rot="16200000">
              <a:off x="8611927" y="4251168"/>
              <a:ext cx="3976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282C43BB-43FA-E243-8ED9-1834DCA7E1F5}"/>
                </a:ext>
              </a:extLst>
            </p:cNvPr>
            <p:cNvSpPr txBox="1"/>
            <p:nvPr/>
          </p:nvSpPr>
          <p:spPr>
            <a:xfrm rot="18900000">
              <a:off x="8188828" y="4499745"/>
              <a:ext cx="486913" cy="83100"/>
            </a:xfrm>
            <a:prstGeom prst="rect">
              <a:avLst/>
            </a:prstGeom>
            <a:noFill/>
          </p:spPr>
          <p:txBody>
            <a:bodyPr wrap="none" lIns="0" tIns="0" rIns="0" bIns="0" rtlCol="0">
              <a:spAutoFit/>
            </a:bodyPr>
            <a:lstStyle/>
            <a:p>
              <a:pPr algn="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Surgery-related</a:t>
              </a:r>
            </a:p>
          </p:txBody>
        </p:sp>
        <p:sp>
          <p:nvSpPr>
            <p:cNvPr id="89" name="TextBox 88">
              <a:extLst>
                <a:ext uri="{FF2B5EF4-FFF2-40B4-BE49-F238E27FC236}">
                  <a16:creationId xmlns:a16="http://schemas.microsoft.com/office/drawing/2014/main" id="{CB00FCD4-6D4E-5641-A8F7-D6106056A538}"/>
                </a:ext>
              </a:extLst>
            </p:cNvPr>
            <p:cNvSpPr txBox="1"/>
            <p:nvPr/>
          </p:nvSpPr>
          <p:spPr>
            <a:xfrm rot="18900000">
              <a:off x="7949155" y="4485099"/>
              <a:ext cx="497732" cy="83100"/>
            </a:xfrm>
            <a:prstGeom prst="rect">
              <a:avLst/>
            </a:prstGeom>
            <a:noFill/>
          </p:spPr>
          <p:txBody>
            <a:bodyPr wrap="none" lIns="0" tIns="0" rIns="0" bIns="0" rtlCol="0">
              <a:spAutoFit/>
            </a:bodyPr>
            <a:lstStyle/>
            <a:p>
              <a:pPr algn="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Retroperitoneal</a:t>
              </a:r>
            </a:p>
          </p:txBody>
        </p:sp>
        <p:sp>
          <p:nvSpPr>
            <p:cNvPr id="90" name="TextBox 89">
              <a:extLst>
                <a:ext uri="{FF2B5EF4-FFF2-40B4-BE49-F238E27FC236}">
                  <a16:creationId xmlns:a16="http://schemas.microsoft.com/office/drawing/2014/main" id="{3402EBB9-16FE-3C4D-8E3D-00ACEAA8167C}"/>
                </a:ext>
              </a:extLst>
            </p:cNvPr>
            <p:cNvSpPr txBox="1"/>
            <p:nvPr/>
          </p:nvSpPr>
          <p:spPr>
            <a:xfrm rot="18900000">
              <a:off x="6604182" y="4548636"/>
              <a:ext cx="611947" cy="83100"/>
            </a:xfrm>
            <a:prstGeom prst="rect">
              <a:avLst/>
            </a:prstGeom>
            <a:noFill/>
          </p:spPr>
          <p:txBody>
            <a:bodyPr wrap="none" lIns="0" tIns="0" rIns="0" bIns="0" rtlCol="0">
              <a:spAutoFit/>
            </a:bodyPr>
            <a:lstStyle/>
            <a:p>
              <a:pPr algn="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Vascular access site</a:t>
              </a:r>
            </a:p>
          </p:txBody>
        </p:sp>
        <p:sp>
          <p:nvSpPr>
            <p:cNvPr id="91" name="TextBox 90">
              <a:extLst>
                <a:ext uri="{FF2B5EF4-FFF2-40B4-BE49-F238E27FC236}">
                  <a16:creationId xmlns:a16="http://schemas.microsoft.com/office/drawing/2014/main" id="{35347FF5-9809-EE4F-97CF-C2584112D5CA}"/>
                </a:ext>
              </a:extLst>
            </p:cNvPr>
            <p:cNvSpPr txBox="1"/>
            <p:nvPr/>
          </p:nvSpPr>
          <p:spPr>
            <a:xfrm rot="18900000">
              <a:off x="7654211" y="4400963"/>
              <a:ext cx="270507" cy="83100"/>
            </a:xfrm>
            <a:prstGeom prst="rect">
              <a:avLst/>
            </a:prstGeom>
            <a:noFill/>
          </p:spPr>
          <p:txBody>
            <a:bodyPr wrap="none" lIns="0" tIns="0" rIns="0" bIns="0" rtlCol="0">
              <a:spAutoFit/>
            </a:bodyPr>
            <a:lstStyle/>
            <a:p>
              <a:pPr algn="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Epistaxis</a:t>
              </a:r>
            </a:p>
          </p:txBody>
        </p:sp>
        <p:sp>
          <p:nvSpPr>
            <p:cNvPr id="92" name="TextBox 91">
              <a:extLst>
                <a:ext uri="{FF2B5EF4-FFF2-40B4-BE49-F238E27FC236}">
                  <a16:creationId xmlns:a16="http://schemas.microsoft.com/office/drawing/2014/main" id="{2CB145ED-7C27-544D-99C4-B5053AD1B437}"/>
                </a:ext>
              </a:extLst>
            </p:cNvPr>
            <p:cNvSpPr txBox="1"/>
            <p:nvPr/>
          </p:nvSpPr>
          <p:spPr>
            <a:xfrm rot="18900000">
              <a:off x="6480017" y="4489415"/>
              <a:ext cx="500137" cy="83100"/>
            </a:xfrm>
            <a:prstGeom prst="rect">
              <a:avLst/>
            </a:prstGeom>
            <a:noFill/>
          </p:spPr>
          <p:txBody>
            <a:bodyPr wrap="none" lIns="0" tIns="0" rIns="0" bIns="0" rtlCol="0">
              <a:spAutoFit/>
            </a:bodyPr>
            <a:lstStyle/>
            <a:p>
              <a:pPr algn="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Gastrointestinal</a:t>
              </a:r>
            </a:p>
          </p:txBody>
        </p:sp>
        <p:sp>
          <p:nvSpPr>
            <p:cNvPr id="93" name="TextBox 92">
              <a:extLst>
                <a:ext uri="{FF2B5EF4-FFF2-40B4-BE49-F238E27FC236}">
                  <a16:creationId xmlns:a16="http://schemas.microsoft.com/office/drawing/2014/main" id="{46673522-DB53-BF4E-9075-17F35BEB6989}"/>
                </a:ext>
              </a:extLst>
            </p:cNvPr>
            <p:cNvSpPr txBox="1"/>
            <p:nvPr/>
          </p:nvSpPr>
          <p:spPr>
            <a:xfrm rot="16200000">
              <a:off x="6028586" y="3478731"/>
              <a:ext cx="1060387" cy="83100"/>
            </a:xfrm>
            <a:prstGeom prst="rect">
              <a:avLst/>
            </a:prstGeom>
            <a:noFill/>
          </p:spPr>
          <p:txBody>
            <a:bodyPr wrap="none" lIns="0" tIns="0" rIns="0" bIns="0" rtlCol="0">
              <a:spAutoFit/>
            </a:bodyPr>
            <a:lstStyle/>
            <a:p>
              <a:pPr algn="ctr" defTabSz="1219170" latinLnBrk="1">
                <a:lnSpc>
                  <a:spcPct val="90000"/>
                </a:lnSpc>
                <a:defRPr/>
              </a:pPr>
              <a:r>
                <a:rPr lang="en-US" sz="800" b="1" dirty="0">
                  <a:solidFill>
                    <a:srgbClr val="000000"/>
                  </a:solidFill>
                  <a:latin typeface="Calibri" panose="020F0502020204030204" pitchFamily="34" charset="0"/>
                  <a:ea typeface="Arial Unicode MS"/>
                  <a:cs typeface="Calibri" panose="020F0502020204030204" pitchFamily="34" charset="0"/>
                </a:rPr>
                <a:t>Proportion of 1-year bleeding (%)</a:t>
              </a:r>
            </a:p>
          </p:txBody>
        </p:sp>
        <p:sp>
          <p:nvSpPr>
            <p:cNvPr id="95" name="TextBox 94">
              <a:extLst>
                <a:ext uri="{FF2B5EF4-FFF2-40B4-BE49-F238E27FC236}">
                  <a16:creationId xmlns:a16="http://schemas.microsoft.com/office/drawing/2014/main" id="{709DF2E3-1B1A-EB40-9BF1-DE05FEC66B1D}"/>
                </a:ext>
              </a:extLst>
            </p:cNvPr>
            <p:cNvSpPr txBox="1"/>
            <p:nvPr/>
          </p:nvSpPr>
          <p:spPr>
            <a:xfrm>
              <a:off x="4274167" y="3135461"/>
              <a:ext cx="76944" cy="83100"/>
            </a:xfrm>
            <a:prstGeom prst="rect">
              <a:avLst/>
            </a:prstGeom>
            <a:noFill/>
          </p:spPr>
          <p:txBody>
            <a:bodyPr wrap="none" lIns="0" tIns="0" rIns="0" bIns="0" rtlCol="0">
              <a:spAutoFit/>
            </a:bodyPr>
            <a:lstStyle/>
            <a:p>
              <a:pPr algn="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30</a:t>
              </a:r>
            </a:p>
          </p:txBody>
        </p:sp>
        <p:sp>
          <p:nvSpPr>
            <p:cNvPr id="97" name="TextBox 96">
              <a:extLst>
                <a:ext uri="{FF2B5EF4-FFF2-40B4-BE49-F238E27FC236}">
                  <a16:creationId xmlns:a16="http://schemas.microsoft.com/office/drawing/2014/main" id="{00172B7E-7DB0-C041-BFC9-E6504C9E0B15}"/>
                </a:ext>
              </a:extLst>
            </p:cNvPr>
            <p:cNvSpPr txBox="1"/>
            <p:nvPr/>
          </p:nvSpPr>
          <p:spPr>
            <a:xfrm>
              <a:off x="4274167" y="3489651"/>
              <a:ext cx="76944" cy="83100"/>
            </a:xfrm>
            <a:prstGeom prst="rect">
              <a:avLst/>
            </a:prstGeom>
            <a:noFill/>
          </p:spPr>
          <p:txBody>
            <a:bodyPr wrap="none" lIns="0" tIns="0" rIns="0" bIns="0" rtlCol="0">
              <a:spAutoFit/>
            </a:bodyPr>
            <a:lstStyle/>
            <a:p>
              <a:pPr algn="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20</a:t>
              </a:r>
            </a:p>
          </p:txBody>
        </p:sp>
        <p:sp>
          <p:nvSpPr>
            <p:cNvPr id="98" name="TextBox 97">
              <a:extLst>
                <a:ext uri="{FF2B5EF4-FFF2-40B4-BE49-F238E27FC236}">
                  <a16:creationId xmlns:a16="http://schemas.microsoft.com/office/drawing/2014/main" id="{77158FFE-A0BA-044B-A25D-A052B738B815}"/>
                </a:ext>
              </a:extLst>
            </p:cNvPr>
            <p:cNvSpPr txBox="1"/>
            <p:nvPr/>
          </p:nvSpPr>
          <p:spPr>
            <a:xfrm>
              <a:off x="4274167" y="3826305"/>
              <a:ext cx="76944" cy="83100"/>
            </a:xfrm>
            <a:prstGeom prst="rect">
              <a:avLst/>
            </a:prstGeom>
            <a:noFill/>
          </p:spPr>
          <p:txBody>
            <a:bodyPr wrap="none" lIns="0" tIns="0" rIns="0" bIns="0" rtlCol="0">
              <a:spAutoFit/>
            </a:bodyPr>
            <a:lstStyle/>
            <a:p>
              <a:pPr algn="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10</a:t>
              </a:r>
            </a:p>
          </p:txBody>
        </p:sp>
        <p:sp>
          <p:nvSpPr>
            <p:cNvPr id="99" name="TextBox 98">
              <a:extLst>
                <a:ext uri="{FF2B5EF4-FFF2-40B4-BE49-F238E27FC236}">
                  <a16:creationId xmlns:a16="http://schemas.microsoft.com/office/drawing/2014/main" id="{4F23996F-B208-984C-AC36-6C159FC7B938}"/>
                </a:ext>
              </a:extLst>
            </p:cNvPr>
            <p:cNvSpPr txBox="1"/>
            <p:nvPr/>
          </p:nvSpPr>
          <p:spPr>
            <a:xfrm>
              <a:off x="4274167" y="2795300"/>
              <a:ext cx="76944" cy="83100"/>
            </a:xfrm>
            <a:prstGeom prst="rect">
              <a:avLst/>
            </a:prstGeom>
            <a:noFill/>
          </p:spPr>
          <p:txBody>
            <a:bodyPr wrap="none" lIns="0" tIns="0" rIns="0" bIns="0" rtlCol="0">
              <a:spAutoFit/>
            </a:bodyPr>
            <a:lstStyle/>
            <a:p>
              <a:pPr algn="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40</a:t>
              </a:r>
            </a:p>
          </p:txBody>
        </p:sp>
        <p:sp>
          <p:nvSpPr>
            <p:cNvPr id="100" name="TextBox 99">
              <a:extLst>
                <a:ext uri="{FF2B5EF4-FFF2-40B4-BE49-F238E27FC236}">
                  <a16:creationId xmlns:a16="http://schemas.microsoft.com/office/drawing/2014/main" id="{2164A8FB-B251-0149-A44F-DC7C63B899AB}"/>
                </a:ext>
              </a:extLst>
            </p:cNvPr>
            <p:cNvSpPr txBox="1"/>
            <p:nvPr/>
          </p:nvSpPr>
          <p:spPr>
            <a:xfrm>
              <a:off x="4312639" y="4184001"/>
              <a:ext cx="38472" cy="83100"/>
            </a:xfrm>
            <a:prstGeom prst="rect">
              <a:avLst/>
            </a:prstGeom>
            <a:noFill/>
          </p:spPr>
          <p:txBody>
            <a:bodyPr wrap="none" lIns="0" tIns="0" rIns="0" bIns="0" rtlCol="0">
              <a:spAutoFit/>
            </a:bodyPr>
            <a:lstStyle/>
            <a:p>
              <a:pPr algn="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0</a:t>
              </a:r>
            </a:p>
          </p:txBody>
        </p:sp>
        <p:sp>
          <p:nvSpPr>
            <p:cNvPr id="101" name="TextBox 100">
              <a:extLst>
                <a:ext uri="{FF2B5EF4-FFF2-40B4-BE49-F238E27FC236}">
                  <a16:creationId xmlns:a16="http://schemas.microsoft.com/office/drawing/2014/main" id="{2CF0FB63-3EB7-3A41-8C70-E58E2BECE92D}"/>
                </a:ext>
              </a:extLst>
            </p:cNvPr>
            <p:cNvSpPr txBox="1"/>
            <p:nvPr/>
          </p:nvSpPr>
          <p:spPr>
            <a:xfrm>
              <a:off x="6655417" y="3135461"/>
              <a:ext cx="76944" cy="83100"/>
            </a:xfrm>
            <a:prstGeom prst="rect">
              <a:avLst/>
            </a:prstGeom>
            <a:noFill/>
          </p:spPr>
          <p:txBody>
            <a:bodyPr wrap="none" lIns="0" tIns="0" rIns="0" bIns="0" rtlCol="0">
              <a:spAutoFit/>
            </a:bodyPr>
            <a:lstStyle/>
            <a:p>
              <a:pPr algn="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30</a:t>
              </a:r>
            </a:p>
          </p:txBody>
        </p:sp>
        <p:sp>
          <p:nvSpPr>
            <p:cNvPr id="102" name="TextBox 101">
              <a:extLst>
                <a:ext uri="{FF2B5EF4-FFF2-40B4-BE49-F238E27FC236}">
                  <a16:creationId xmlns:a16="http://schemas.microsoft.com/office/drawing/2014/main" id="{94E7342A-EB6B-4848-BE23-E5D40F6071FF}"/>
                </a:ext>
              </a:extLst>
            </p:cNvPr>
            <p:cNvSpPr txBox="1"/>
            <p:nvPr/>
          </p:nvSpPr>
          <p:spPr>
            <a:xfrm>
              <a:off x="6655417" y="3489651"/>
              <a:ext cx="76944" cy="83100"/>
            </a:xfrm>
            <a:prstGeom prst="rect">
              <a:avLst/>
            </a:prstGeom>
            <a:noFill/>
          </p:spPr>
          <p:txBody>
            <a:bodyPr wrap="none" lIns="0" tIns="0" rIns="0" bIns="0" rtlCol="0">
              <a:spAutoFit/>
            </a:bodyPr>
            <a:lstStyle/>
            <a:p>
              <a:pPr algn="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20</a:t>
              </a:r>
            </a:p>
          </p:txBody>
        </p:sp>
        <p:sp>
          <p:nvSpPr>
            <p:cNvPr id="103" name="TextBox 102">
              <a:extLst>
                <a:ext uri="{FF2B5EF4-FFF2-40B4-BE49-F238E27FC236}">
                  <a16:creationId xmlns:a16="http://schemas.microsoft.com/office/drawing/2014/main" id="{5EBD9A05-23E7-C541-908F-9193A2683D10}"/>
                </a:ext>
              </a:extLst>
            </p:cNvPr>
            <p:cNvSpPr txBox="1"/>
            <p:nvPr/>
          </p:nvSpPr>
          <p:spPr>
            <a:xfrm>
              <a:off x="6655417" y="3826305"/>
              <a:ext cx="76944" cy="83100"/>
            </a:xfrm>
            <a:prstGeom prst="rect">
              <a:avLst/>
            </a:prstGeom>
            <a:noFill/>
          </p:spPr>
          <p:txBody>
            <a:bodyPr wrap="none" lIns="0" tIns="0" rIns="0" bIns="0" rtlCol="0">
              <a:spAutoFit/>
            </a:bodyPr>
            <a:lstStyle/>
            <a:p>
              <a:pPr algn="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10</a:t>
              </a:r>
            </a:p>
          </p:txBody>
        </p:sp>
        <p:sp>
          <p:nvSpPr>
            <p:cNvPr id="104" name="TextBox 103">
              <a:extLst>
                <a:ext uri="{FF2B5EF4-FFF2-40B4-BE49-F238E27FC236}">
                  <a16:creationId xmlns:a16="http://schemas.microsoft.com/office/drawing/2014/main" id="{FCCB4A19-B06F-3C49-A1BD-77A232931993}"/>
                </a:ext>
              </a:extLst>
            </p:cNvPr>
            <p:cNvSpPr txBox="1"/>
            <p:nvPr/>
          </p:nvSpPr>
          <p:spPr>
            <a:xfrm>
              <a:off x="6655417" y="2795300"/>
              <a:ext cx="76944" cy="83100"/>
            </a:xfrm>
            <a:prstGeom prst="rect">
              <a:avLst/>
            </a:prstGeom>
            <a:noFill/>
          </p:spPr>
          <p:txBody>
            <a:bodyPr wrap="none" lIns="0" tIns="0" rIns="0" bIns="0" rtlCol="0">
              <a:spAutoFit/>
            </a:bodyPr>
            <a:lstStyle/>
            <a:p>
              <a:pPr algn="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40</a:t>
              </a:r>
            </a:p>
          </p:txBody>
        </p:sp>
        <p:sp>
          <p:nvSpPr>
            <p:cNvPr id="105" name="TextBox 104">
              <a:extLst>
                <a:ext uri="{FF2B5EF4-FFF2-40B4-BE49-F238E27FC236}">
                  <a16:creationId xmlns:a16="http://schemas.microsoft.com/office/drawing/2014/main" id="{54687235-BF9E-124B-84D6-7053E7B85414}"/>
                </a:ext>
              </a:extLst>
            </p:cNvPr>
            <p:cNvSpPr txBox="1"/>
            <p:nvPr/>
          </p:nvSpPr>
          <p:spPr>
            <a:xfrm>
              <a:off x="6693889" y="4184001"/>
              <a:ext cx="38472" cy="83100"/>
            </a:xfrm>
            <a:prstGeom prst="rect">
              <a:avLst/>
            </a:prstGeom>
            <a:noFill/>
          </p:spPr>
          <p:txBody>
            <a:bodyPr wrap="none" lIns="0" tIns="0" rIns="0" bIns="0" rtlCol="0">
              <a:spAutoFit/>
            </a:bodyPr>
            <a:lstStyle/>
            <a:p>
              <a:pPr algn="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0</a:t>
              </a:r>
            </a:p>
          </p:txBody>
        </p:sp>
        <p:sp>
          <p:nvSpPr>
            <p:cNvPr id="109" name="TextBox 108">
              <a:extLst>
                <a:ext uri="{FF2B5EF4-FFF2-40B4-BE49-F238E27FC236}">
                  <a16:creationId xmlns:a16="http://schemas.microsoft.com/office/drawing/2014/main" id="{29092C37-6002-5348-B4A8-6A8543AD6996}"/>
                </a:ext>
              </a:extLst>
            </p:cNvPr>
            <p:cNvSpPr txBox="1"/>
            <p:nvPr/>
          </p:nvSpPr>
          <p:spPr>
            <a:xfrm rot="18900000">
              <a:off x="7827789" y="4425483"/>
              <a:ext cx="359474" cy="83100"/>
            </a:xfrm>
            <a:prstGeom prst="rect">
              <a:avLst/>
            </a:prstGeom>
            <a:noFill/>
          </p:spPr>
          <p:txBody>
            <a:bodyPr wrap="none" lIns="0" tIns="0" rIns="0" bIns="0" rtlCol="0">
              <a:spAutoFit/>
            </a:bodyPr>
            <a:lstStyle/>
            <a:p>
              <a:pPr algn="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Intracranial</a:t>
              </a:r>
            </a:p>
          </p:txBody>
        </p:sp>
        <p:sp>
          <p:nvSpPr>
            <p:cNvPr id="110" name="TextBox 109">
              <a:extLst>
                <a:ext uri="{FF2B5EF4-FFF2-40B4-BE49-F238E27FC236}">
                  <a16:creationId xmlns:a16="http://schemas.microsoft.com/office/drawing/2014/main" id="{46EE034D-8863-8641-ACA1-E4C46165A973}"/>
                </a:ext>
              </a:extLst>
            </p:cNvPr>
            <p:cNvSpPr txBox="1"/>
            <p:nvPr/>
          </p:nvSpPr>
          <p:spPr>
            <a:xfrm rot="18900000">
              <a:off x="7247410" y="4355553"/>
              <a:ext cx="181540" cy="83100"/>
            </a:xfrm>
            <a:prstGeom prst="rect">
              <a:avLst/>
            </a:prstGeom>
            <a:noFill/>
          </p:spPr>
          <p:txBody>
            <a:bodyPr wrap="none" lIns="0" tIns="0" rIns="0" bIns="0" rtlCol="0">
              <a:spAutoFit/>
            </a:bodyPr>
            <a:lstStyle/>
            <a:p>
              <a:pPr algn="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Other</a:t>
              </a:r>
            </a:p>
          </p:txBody>
        </p:sp>
        <p:sp>
          <p:nvSpPr>
            <p:cNvPr id="111" name="Rectángulo 27">
              <a:extLst>
                <a:ext uri="{FF2B5EF4-FFF2-40B4-BE49-F238E27FC236}">
                  <a16:creationId xmlns:a16="http://schemas.microsoft.com/office/drawing/2014/main" id="{EB70A726-9EA6-0548-B58B-5F147D7EAF41}"/>
                </a:ext>
              </a:extLst>
            </p:cNvPr>
            <p:cNvSpPr/>
            <p:nvPr/>
          </p:nvSpPr>
          <p:spPr>
            <a:xfrm>
              <a:off x="7332187" y="3746178"/>
              <a:ext cx="146211" cy="48334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s-ES" sz="2400" dirty="0">
                <a:solidFill>
                  <a:prstClr val="white"/>
                </a:solidFill>
                <a:latin typeface="Calibri" panose="020F0502020204030204" pitchFamily="34" charset="0"/>
                <a:ea typeface="Arial Unicode MS"/>
                <a:cs typeface="Calibri" panose="020F0502020204030204" pitchFamily="34" charset="0"/>
              </a:endParaRPr>
            </a:p>
          </p:txBody>
        </p:sp>
        <p:cxnSp>
          <p:nvCxnSpPr>
            <p:cNvPr id="112" name="Straight Connector 111">
              <a:extLst>
                <a:ext uri="{FF2B5EF4-FFF2-40B4-BE49-F238E27FC236}">
                  <a16:creationId xmlns:a16="http://schemas.microsoft.com/office/drawing/2014/main" id="{380BB8F4-8FE1-0B43-BE68-A33A81BE0238}"/>
                </a:ext>
              </a:extLst>
            </p:cNvPr>
            <p:cNvCxnSpPr>
              <a:cxnSpLocks/>
            </p:cNvCxnSpPr>
            <p:nvPr/>
          </p:nvCxnSpPr>
          <p:spPr>
            <a:xfrm rot="16200000">
              <a:off x="7385411" y="4251168"/>
              <a:ext cx="3976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1FE94E1-5F06-8E44-BF60-4046CF8EF6CD}"/>
                </a:ext>
              </a:extLst>
            </p:cNvPr>
            <p:cNvCxnSpPr>
              <a:cxnSpLocks/>
            </p:cNvCxnSpPr>
            <p:nvPr/>
          </p:nvCxnSpPr>
          <p:spPr>
            <a:xfrm>
              <a:off x="6778592" y="4225055"/>
              <a:ext cx="196386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2E25B1F-0353-D247-AE6A-5E2A8A6B37C4}"/>
                </a:ext>
              </a:extLst>
            </p:cNvPr>
            <p:cNvSpPr/>
            <p:nvPr/>
          </p:nvSpPr>
          <p:spPr>
            <a:xfrm>
              <a:off x="4067944" y="2715766"/>
              <a:ext cx="4759779" cy="235572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US" sz="2400" dirty="0">
                <a:solidFill>
                  <a:prstClr val="white"/>
                </a:solidFill>
                <a:latin typeface="Calibri" panose="020F0502020204030204" pitchFamily="34" charset="0"/>
                <a:ea typeface="Arial Unicode MS"/>
                <a:cs typeface="Calibri" panose="020F0502020204030204" pitchFamily="34" charset="0"/>
              </a:endParaRPr>
            </a:p>
          </p:txBody>
        </p:sp>
      </p:grpSp>
      <p:grpSp>
        <p:nvGrpSpPr>
          <p:cNvPr id="1027" name="Group 1026">
            <a:extLst>
              <a:ext uri="{FF2B5EF4-FFF2-40B4-BE49-F238E27FC236}">
                <a16:creationId xmlns:a16="http://schemas.microsoft.com/office/drawing/2014/main" id="{4D3EF048-6042-6D49-81E7-13AEC8BEDE30}"/>
              </a:ext>
            </a:extLst>
          </p:cNvPr>
          <p:cNvGrpSpPr/>
          <p:nvPr/>
        </p:nvGrpSpPr>
        <p:grpSpPr>
          <a:xfrm>
            <a:off x="431371" y="4070084"/>
            <a:ext cx="4800601" cy="2340444"/>
            <a:chOff x="323528" y="3270848"/>
            <a:chExt cx="3600451" cy="1755333"/>
          </a:xfrm>
        </p:grpSpPr>
        <p:sp>
          <p:nvSpPr>
            <p:cNvPr id="114" name="TextBox 113">
              <a:extLst>
                <a:ext uri="{FF2B5EF4-FFF2-40B4-BE49-F238E27FC236}">
                  <a16:creationId xmlns:a16="http://schemas.microsoft.com/office/drawing/2014/main" id="{7863619C-601F-6046-8ED3-5A2230149D23}"/>
                </a:ext>
              </a:extLst>
            </p:cNvPr>
            <p:cNvSpPr txBox="1"/>
            <p:nvPr/>
          </p:nvSpPr>
          <p:spPr>
            <a:xfrm>
              <a:off x="1788535" y="4648890"/>
              <a:ext cx="503344" cy="83100"/>
            </a:xfrm>
            <a:prstGeom prst="rect">
              <a:avLst/>
            </a:prstGeom>
            <a:noFill/>
          </p:spPr>
          <p:txBody>
            <a:bodyPr wrap="square" lIns="0" tIns="0" rIns="0" bIns="0" rtlCol="0">
              <a:spAutoFit/>
            </a:bodyPr>
            <a:lstStyle/>
            <a:p>
              <a:pPr algn="ct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Genitourinary</a:t>
              </a:r>
            </a:p>
          </p:txBody>
        </p:sp>
        <p:sp>
          <p:nvSpPr>
            <p:cNvPr id="115" name="TextBox 114">
              <a:extLst>
                <a:ext uri="{FF2B5EF4-FFF2-40B4-BE49-F238E27FC236}">
                  <a16:creationId xmlns:a16="http://schemas.microsoft.com/office/drawing/2014/main" id="{2616B57D-A870-454A-A5AB-22B8846CD67E}"/>
                </a:ext>
              </a:extLst>
            </p:cNvPr>
            <p:cNvSpPr txBox="1"/>
            <p:nvPr/>
          </p:nvSpPr>
          <p:spPr>
            <a:xfrm flipH="1">
              <a:off x="651272" y="4648890"/>
              <a:ext cx="639482" cy="83100"/>
            </a:xfrm>
            <a:prstGeom prst="rect">
              <a:avLst/>
            </a:prstGeom>
            <a:noFill/>
          </p:spPr>
          <p:txBody>
            <a:bodyPr wrap="square" lIns="0" tIns="0" rIns="0" bIns="0" rtlCol="0">
              <a:spAutoFit/>
            </a:bodyPr>
            <a:lstStyle/>
            <a:p>
              <a:pPr algn="ct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Gastrointestinal</a:t>
              </a:r>
            </a:p>
          </p:txBody>
        </p:sp>
        <p:cxnSp>
          <p:nvCxnSpPr>
            <p:cNvPr id="116" name="Straight Connector 115">
              <a:extLst>
                <a:ext uri="{FF2B5EF4-FFF2-40B4-BE49-F238E27FC236}">
                  <a16:creationId xmlns:a16="http://schemas.microsoft.com/office/drawing/2014/main" id="{86D990DE-5673-A840-9034-0C6C34E21D8B}"/>
                </a:ext>
              </a:extLst>
            </p:cNvPr>
            <p:cNvCxnSpPr>
              <a:cxnSpLocks/>
            </p:cNvCxnSpPr>
            <p:nvPr/>
          </p:nvCxnSpPr>
          <p:spPr>
            <a:xfrm rot="16200000">
              <a:off x="1456867" y="4582182"/>
              <a:ext cx="36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E7ED2D1-1AA1-9542-ADFD-B94C8C42B687}"/>
                </a:ext>
              </a:extLst>
            </p:cNvPr>
            <p:cNvCxnSpPr>
              <a:cxnSpLocks/>
            </p:cNvCxnSpPr>
            <p:nvPr/>
          </p:nvCxnSpPr>
          <p:spPr>
            <a:xfrm rot="16200000">
              <a:off x="952042" y="4582182"/>
              <a:ext cx="36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0FCCD26-9FCF-E143-A391-12EB82BBA9B5}"/>
                </a:ext>
              </a:extLst>
            </p:cNvPr>
            <p:cNvCxnSpPr>
              <a:cxnSpLocks/>
            </p:cNvCxnSpPr>
            <p:nvPr/>
          </p:nvCxnSpPr>
          <p:spPr>
            <a:xfrm rot="16200000">
              <a:off x="1967479" y="4582182"/>
              <a:ext cx="36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117CCD6-D8D1-E445-A8AA-E9621EB06775}"/>
                </a:ext>
              </a:extLst>
            </p:cNvPr>
            <p:cNvCxnSpPr>
              <a:cxnSpLocks/>
            </p:cNvCxnSpPr>
            <p:nvPr/>
          </p:nvCxnSpPr>
          <p:spPr>
            <a:xfrm rot="16200000">
              <a:off x="2475480" y="4582182"/>
              <a:ext cx="36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F1E349CB-4096-F041-B322-A2C9C43C036A}"/>
                </a:ext>
              </a:extLst>
            </p:cNvPr>
            <p:cNvSpPr txBox="1"/>
            <p:nvPr/>
          </p:nvSpPr>
          <p:spPr>
            <a:xfrm flipH="1">
              <a:off x="1263609" y="4648890"/>
              <a:ext cx="531970" cy="83100"/>
            </a:xfrm>
            <a:prstGeom prst="rect">
              <a:avLst/>
            </a:prstGeom>
            <a:noFill/>
          </p:spPr>
          <p:txBody>
            <a:bodyPr wrap="square" lIns="0" tIns="0" rIns="0" bIns="0" rtlCol="0">
              <a:spAutoFit/>
            </a:bodyPr>
            <a:lstStyle/>
            <a:p>
              <a:pPr algn="ct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Peripheral</a:t>
              </a:r>
            </a:p>
          </p:txBody>
        </p:sp>
        <p:sp>
          <p:nvSpPr>
            <p:cNvPr id="125" name="TextBox 124">
              <a:extLst>
                <a:ext uri="{FF2B5EF4-FFF2-40B4-BE49-F238E27FC236}">
                  <a16:creationId xmlns:a16="http://schemas.microsoft.com/office/drawing/2014/main" id="{07F62DA1-9F95-694F-B93B-148EBDB67ED4}"/>
                </a:ext>
              </a:extLst>
            </p:cNvPr>
            <p:cNvSpPr txBox="1"/>
            <p:nvPr/>
          </p:nvSpPr>
          <p:spPr>
            <a:xfrm>
              <a:off x="2466454" y="4648890"/>
              <a:ext cx="163506" cy="83100"/>
            </a:xfrm>
            <a:prstGeom prst="rect">
              <a:avLst/>
            </a:prstGeom>
            <a:noFill/>
          </p:spPr>
          <p:txBody>
            <a:bodyPr wrap="square" lIns="0" tIns="0" rIns="0" bIns="0" rtlCol="0">
              <a:spAutoFit/>
            </a:bodyPr>
            <a:lstStyle/>
            <a:p>
              <a:pPr algn="ct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CNS</a:t>
              </a:r>
            </a:p>
          </p:txBody>
        </p:sp>
        <p:cxnSp>
          <p:nvCxnSpPr>
            <p:cNvPr id="126" name="Straight Connector 125">
              <a:extLst>
                <a:ext uri="{FF2B5EF4-FFF2-40B4-BE49-F238E27FC236}">
                  <a16:creationId xmlns:a16="http://schemas.microsoft.com/office/drawing/2014/main" id="{C952FDB0-C392-0043-A184-DE8A95499805}"/>
                </a:ext>
              </a:extLst>
            </p:cNvPr>
            <p:cNvCxnSpPr>
              <a:cxnSpLocks/>
            </p:cNvCxnSpPr>
            <p:nvPr/>
          </p:nvCxnSpPr>
          <p:spPr>
            <a:xfrm rot="16200000">
              <a:off x="2986655" y="4582182"/>
              <a:ext cx="36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890733CD-F741-CA46-8D0D-DEF6901DA9DC}"/>
                </a:ext>
              </a:extLst>
            </p:cNvPr>
            <p:cNvSpPr txBox="1"/>
            <p:nvPr/>
          </p:nvSpPr>
          <p:spPr>
            <a:xfrm>
              <a:off x="2771800" y="4648890"/>
              <a:ext cx="426399" cy="83100"/>
            </a:xfrm>
            <a:prstGeom prst="rect">
              <a:avLst/>
            </a:prstGeom>
            <a:noFill/>
          </p:spPr>
          <p:txBody>
            <a:bodyPr wrap="square" lIns="0" tIns="0" rIns="0" bIns="0" rtlCol="0">
              <a:spAutoFit/>
            </a:bodyPr>
            <a:lstStyle/>
            <a:p>
              <a:pPr algn="ct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Access site</a:t>
              </a:r>
            </a:p>
          </p:txBody>
        </p:sp>
        <p:cxnSp>
          <p:nvCxnSpPr>
            <p:cNvPr id="129" name="Straight Connector 128">
              <a:extLst>
                <a:ext uri="{FF2B5EF4-FFF2-40B4-BE49-F238E27FC236}">
                  <a16:creationId xmlns:a16="http://schemas.microsoft.com/office/drawing/2014/main" id="{CBA12BF6-9D26-CF45-8C49-7F58711A10BA}"/>
                </a:ext>
              </a:extLst>
            </p:cNvPr>
            <p:cNvCxnSpPr>
              <a:cxnSpLocks/>
            </p:cNvCxnSpPr>
            <p:nvPr/>
          </p:nvCxnSpPr>
          <p:spPr>
            <a:xfrm rot="16200000">
              <a:off x="3494655" y="4582182"/>
              <a:ext cx="36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7DF7BBAA-E332-4140-8AE9-5B7B4FEC8D2B}"/>
                </a:ext>
              </a:extLst>
            </p:cNvPr>
            <p:cNvSpPr txBox="1"/>
            <p:nvPr/>
          </p:nvSpPr>
          <p:spPr>
            <a:xfrm>
              <a:off x="3282853" y="4648890"/>
              <a:ext cx="569067" cy="83100"/>
            </a:xfrm>
            <a:prstGeom prst="rect">
              <a:avLst/>
            </a:prstGeom>
            <a:noFill/>
          </p:spPr>
          <p:txBody>
            <a:bodyPr wrap="square" lIns="0" tIns="0" rIns="0" bIns="0" rtlCol="0">
              <a:spAutoFit/>
            </a:bodyPr>
            <a:lstStyle/>
            <a:p>
              <a:pPr algn="ct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Retroperitoneal</a:t>
              </a:r>
            </a:p>
          </p:txBody>
        </p:sp>
        <p:cxnSp>
          <p:nvCxnSpPr>
            <p:cNvPr id="131" name="Straight Connector 130">
              <a:extLst>
                <a:ext uri="{FF2B5EF4-FFF2-40B4-BE49-F238E27FC236}">
                  <a16:creationId xmlns:a16="http://schemas.microsoft.com/office/drawing/2014/main" id="{EF25BDFE-9FF9-B34F-97FB-6BBDA295997B}"/>
                </a:ext>
              </a:extLst>
            </p:cNvPr>
            <p:cNvCxnSpPr>
              <a:cxnSpLocks/>
            </p:cNvCxnSpPr>
            <p:nvPr/>
          </p:nvCxnSpPr>
          <p:spPr>
            <a:xfrm flipV="1">
              <a:off x="674767" y="3328463"/>
              <a:ext cx="0" cy="1227269"/>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2B5A1D15-DAFB-1B4D-B0BB-272BD86F74DB}"/>
                </a:ext>
              </a:extLst>
            </p:cNvPr>
            <p:cNvCxnSpPr>
              <a:cxnSpLocks/>
            </p:cNvCxnSpPr>
            <p:nvPr/>
          </p:nvCxnSpPr>
          <p:spPr>
            <a:xfrm>
              <a:off x="637717" y="4182132"/>
              <a:ext cx="36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F954F543-C375-8A45-94E8-7189A532F375}"/>
                </a:ext>
              </a:extLst>
            </p:cNvPr>
            <p:cNvCxnSpPr>
              <a:cxnSpLocks/>
            </p:cNvCxnSpPr>
            <p:nvPr/>
          </p:nvCxnSpPr>
          <p:spPr>
            <a:xfrm>
              <a:off x="637717" y="3823357"/>
              <a:ext cx="36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E3607A40-1BE4-F74C-8B0F-BA1007725063}"/>
                </a:ext>
              </a:extLst>
            </p:cNvPr>
            <p:cNvCxnSpPr>
              <a:cxnSpLocks/>
            </p:cNvCxnSpPr>
            <p:nvPr/>
          </p:nvCxnSpPr>
          <p:spPr>
            <a:xfrm>
              <a:off x="637717" y="3467757"/>
              <a:ext cx="36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81EF803E-9022-AF47-B5C2-95A24CED565B}"/>
                </a:ext>
              </a:extLst>
            </p:cNvPr>
            <p:cNvSpPr txBox="1"/>
            <p:nvPr/>
          </p:nvSpPr>
          <p:spPr>
            <a:xfrm flipH="1">
              <a:off x="704057" y="3331265"/>
              <a:ext cx="531970" cy="83100"/>
            </a:xfrm>
            <a:prstGeom prst="rect">
              <a:avLst/>
            </a:prstGeom>
            <a:noFill/>
          </p:spPr>
          <p:txBody>
            <a:bodyPr wrap="square" lIns="0" tIns="0" rIns="0" bIns="0" rtlCol="0">
              <a:spAutoFit/>
            </a:bodyPr>
            <a:lstStyle/>
            <a:p>
              <a:pPr algn="ct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61.7%</a:t>
              </a:r>
            </a:p>
          </p:txBody>
        </p:sp>
        <p:sp>
          <p:nvSpPr>
            <p:cNvPr id="139" name="TextBox 138">
              <a:extLst>
                <a:ext uri="{FF2B5EF4-FFF2-40B4-BE49-F238E27FC236}">
                  <a16:creationId xmlns:a16="http://schemas.microsoft.com/office/drawing/2014/main" id="{E0A51EE0-9E70-EF45-8707-229FF7831B50}"/>
                </a:ext>
              </a:extLst>
            </p:cNvPr>
            <p:cNvSpPr txBox="1"/>
            <p:nvPr/>
          </p:nvSpPr>
          <p:spPr>
            <a:xfrm flipH="1">
              <a:off x="1208882" y="4210740"/>
              <a:ext cx="531970" cy="83100"/>
            </a:xfrm>
            <a:prstGeom prst="rect">
              <a:avLst/>
            </a:prstGeom>
            <a:noFill/>
          </p:spPr>
          <p:txBody>
            <a:bodyPr wrap="square" lIns="0" tIns="0" rIns="0" bIns="0" rtlCol="0">
              <a:spAutoFit/>
            </a:bodyPr>
            <a:lstStyle/>
            <a:p>
              <a:pPr algn="ct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12.2%</a:t>
              </a:r>
            </a:p>
          </p:txBody>
        </p:sp>
        <p:sp>
          <p:nvSpPr>
            <p:cNvPr id="140" name="TextBox 139">
              <a:extLst>
                <a:ext uri="{FF2B5EF4-FFF2-40B4-BE49-F238E27FC236}">
                  <a16:creationId xmlns:a16="http://schemas.microsoft.com/office/drawing/2014/main" id="{56ED4EAF-34C4-1A4C-82DC-0EBCB7508DAA}"/>
                </a:ext>
              </a:extLst>
            </p:cNvPr>
            <p:cNvSpPr txBox="1"/>
            <p:nvPr/>
          </p:nvSpPr>
          <p:spPr>
            <a:xfrm>
              <a:off x="1909738" y="4274240"/>
              <a:ext cx="151484" cy="83100"/>
            </a:xfrm>
            <a:prstGeom prst="rect">
              <a:avLst/>
            </a:prstGeom>
            <a:noFill/>
          </p:spPr>
          <p:txBody>
            <a:bodyPr wrap="none" lIns="0" tIns="0" rIns="0" bIns="0" rtlCol="0">
              <a:spAutoFit/>
            </a:bodyPr>
            <a:lstStyle/>
            <a:p>
              <a:pPr algn="ct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8.6%</a:t>
              </a:r>
            </a:p>
          </p:txBody>
        </p:sp>
        <p:sp>
          <p:nvSpPr>
            <p:cNvPr id="141" name="TextBox 140">
              <a:extLst>
                <a:ext uri="{FF2B5EF4-FFF2-40B4-BE49-F238E27FC236}">
                  <a16:creationId xmlns:a16="http://schemas.microsoft.com/office/drawing/2014/main" id="{75904801-C347-3A4E-A556-F6281CE21E9C}"/>
                </a:ext>
              </a:extLst>
            </p:cNvPr>
            <p:cNvSpPr txBox="1"/>
            <p:nvPr/>
          </p:nvSpPr>
          <p:spPr>
            <a:xfrm>
              <a:off x="2417739" y="4293290"/>
              <a:ext cx="151484" cy="83100"/>
            </a:xfrm>
            <a:prstGeom prst="rect">
              <a:avLst/>
            </a:prstGeom>
            <a:noFill/>
          </p:spPr>
          <p:txBody>
            <a:bodyPr wrap="none" lIns="0" tIns="0" rIns="0" bIns="0" rtlCol="0">
              <a:spAutoFit/>
            </a:bodyPr>
            <a:lstStyle/>
            <a:p>
              <a:pPr algn="ct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7.4%</a:t>
              </a:r>
            </a:p>
          </p:txBody>
        </p:sp>
        <p:sp>
          <p:nvSpPr>
            <p:cNvPr id="142" name="TextBox 141">
              <a:extLst>
                <a:ext uri="{FF2B5EF4-FFF2-40B4-BE49-F238E27FC236}">
                  <a16:creationId xmlns:a16="http://schemas.microsoft.com/office/drawing/2014/main" id="{ED98F090-8C63-234E-9171-8DDD5EA5594E}"/>
                </a:ext>
              </a:extLst>
            </p:cNvPr>
            <p:cNvSpPr txBox="1"/>
            <p:nvPr/>
          </p:nvSpPr>
          <p:spPr>
            <a:xfrm>
              <a:off x="2928912" y="4299640"/>
              <a:ext cx="151484" cy="83100"/>
            </a:xfrm>
            <a:prstGeom prst="rect">
              <a:avLst/>
            </a:prstGeom>
            <a:noFill/>
          </p:spPr>
          <p:txBody>
            <a:bodyPr wrap="none" lIns="0" tIns="0" rIns="0" bIns="0" rtlCol="0">
              <a:spAutoFit/>
            </a:bodyPr>
            <a:lstStyle/>
            <a:p>
              <a:pPr algn="ct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7.0%</a:t>
              </a:r>
            </a:p>
          </p:txBody>
        </p:sp>
        <p:sp>
          <p:nvSpPr>
            <p:cNvPr id="143" name="TextBox 142">
              <a:extLst>
                <a:ext uri="{FF2B5EF4-FFF2-40B4-BE49-F238E27FC236}">
                  <a16:creationId xmlns:a16="http://schemas.microsoft.com/office/drawing/2014/main" id="{F31D2410-A960-ED4C-AD5F-FC34FDFE2336}"/>
                </a:ext>
              </a:extLst>
            </p:cNvPr>
            <p:cNvSpPr txBox="1"/>
            <p:nvPr/>
          </p:nvSpPr>
          <p:spPr>
            <a:xfrm>
              <a:off x="3436917" y="4366315"/>
              <a:ext cx="151484" cy="83100"/>
            </a:xfrm>
            <a:prstGeom prst="rect">
              <a:avLst/>
            </a:prstGeom>
            <a:noFill/>
          </p:spPr>
          <p:txBody>
            <a:bodyPr wrap="none" lIns="0" tIns="0" rIns="0" bIns="0" rtlCol="0">
              <a:spAutoFit/>
            </a:bodyPr>
            <a:lstStyle/>
            <a:p>
              <a:pPr algn="ct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3.2%</a:t>
              </a:r>
            </a:p>
          </p:txBody>
        </p:sp>
        <p:sp>
          <p:nvSpPr>
            <p:cNvPr id="144" name="Rectángulo 27">
              <a:extLst>
                <a:ext uri="{FF2B5EF4-FFF2-40B4-BE49-F238E27FC236}">
                  <a16:creationId xmlns:a16="http://schemas.microsoft.com/office/drawing/2014/main" id="{A979D615-1151-5240-BFD1-02BCC2D7428F}"/>
                </a:ext>
              </a:extLst>
            </p:cNvPr>
            <p:cNvSpPr/>
            <p:nvPr/>
          </p:nvSpPr>
          <p:spPr>
            <a:xfrm>
              <a:off x="747164" y="3433238"/>
              <a:ext cx="450850" cy="11294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s-ES" sz="2400" dirty="0">
                <a:solidFill>
                  <a:prstClr val="white"/>
                </a:solidFill>
                <a:latin typeface="Calibri" panose="020F0502020204030204" pitchFamily="34" charset="0"/>
                <a:ea typeface="Arial Unicode MS"/>
                <a:cs typeface="Calibri" panose="020F0502020204030204" pitchFamily="34" charset="0"/>
              </a:endParaRPr>
            </a:p>
          </p:txBody>
        </p:sp>
        <p:sp>
          <p:nvSpPr>
            <p:cNvPr id="145" name="TextBox 144">
              <a:extLst>
                <a:ext uri="{FF2B5EF4-FFF2-40B4-BE49-F238E27FC236}">
                  <a16:creationId xmlns:a16="http://schemas.microsoft.com/office/drawing/2014/main" id="{D503260B-E4D9-EC42-BBE3-45630203C1A6}"/>
                </a:ext>
              </a:extLst>
            </p:cNvPr>
            <p:cNvSpPr txBox="1"/>
            <p:nvPr/>
          </p:nvSpPr>
          <p:spPr>
            <a:xfrm flipH="1">
              <a:off x="704057" y="4481250"/>
              <a:ext cx="531970" cy="83100"/>
            </a:xfrm>
            <a:prstGeom prst="rect">
              <a:avLst/>
            </a:prstGeom>
            <a:noFill/>
          </p:spPr>
          <p:txBody>
            <a:bodyPr wrap="square" lIns="0" tIns="0" rIns="0" bIns="0" rtlCol="0">
              <a:spAutoFit/>
            </a:bodyPr>
            <a:lstStyle/>
            <a:p>
              <a:pPr algn="ctr" defTabSz="1219170" latinLnBrk="1">
                <a:lnSpc>
                  <a:spcPct val="90000"/>
                </a:lnSpc>
                <a:defRPr/>
              </a:pPr>
              <a:r>
                <a:rPr lang="en-US" sz="800" dirty="0">
                  <a:solidFill>
                    <a:prstClr val="white"/>
                  </a:solidFill>
                  <a:latin typeface="Calibri" panose="020F0502020204030204" pitchFamily="34" charset="0"/>
                  <a:ea typeface="Arial Unicode MS"/>
                  <a:cs typeface="Calibri" panose="020F0502020204030204" pitchFamily="34" charset="0"/>
                </a:rPr>
                <a:t>274/444</a:t>
              </a:r>
            </a:p>
          </p:txBody>
        </p:sp>
        <p:sp>
          <p:nvSpPr>
            <p:cNvPr id="146" name="Rectángulo 27">
              <a:extLst>
                <a:ext uri="{FF2B5EF4-FFF2-40B4-BE49-F238E27FC236}">
                  <a16:creationId xmlns:a16="http://schemas.microsoft.com/office/drawing/2014/main" id="{4144078B-0665-2A4E-B330-FDC348630F1C}"/>
                </a:ext>
              </a:extLst>
            </p:cNvPr>
            <p:cNvSpPr/>
            <p:nvPr/>
          </p:nvSpPr>
          <p:spPr>
            <a:xfrm>
              <a:off x="1255164" y="4319062"/>
              <a:ext cx="450850" cy="2436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s-ES" sz="2400" dirty="0">
                <a:solidFill>
                  <a:prstClr val="white"/>
                </a:solidFill>
                <a:latin typeface="Calibri" panose="020F0502020204030204" pitchFamily="34" charset="0"/>
                <a:ea typeface="Arial Unicode MS"/>
                <a:cs typeface="Calibri" panose="020F0502020204030204" pitchFamily="34" charset="0"/>
              </a:endParaRPr>
            </a:p>
          </p:txBody>
        </p:sp>
        <p:sp>
          <p:nvSpPr>
            <p:cNvPr id="147" name="TextBox 146">
              <a:extLst>
                <a:ext uri="{FF2B5EF4-FFF2-40B4-BE49-F238E27FC236}">
                  <a16:creationId xmlns:a16="http://schemas.microsoft.com/office/drawing/2014/main" id="{BED5CE4F-ED57-C54D-BF7E-43A751955879}"/>
                </a:ext>
              </a:extLst>
            </p:cNvPr>
            <p:cNvSpPr txBox="1"/>
            <p:nvPr/>
          </p:nvSpPr>
          <p:spPr>
            <a:xfrm flipH="1">
              <a:off x="1208882" y="4481250"/>
              <a:ext cx="531970" cy="83100"/>
            </a:xfrm>
            <a:prstGeom prst="rect">
              <a:avLst/>
            </a:prstGeom>
            <a:noFill/>
          </p:spPr>
          <p:txBody>
            <a:bodyPr wrap="square" lIns="0" tIns="0" rIns="0" bIns="0" rtlCol="0">
              <a:spAutoFit/>
            </a:bodyPr>
            <a:lstStyle/>
            <a:p>
              <a:pPr algn="ctr" defTabSz="1219170" latinLnBrk="1">
                <a:lnSpc>
                  <a:spcPct val="90000"/>
                </a:lnSpc>
                <a:defRPr/>
              </a:pPr>
              <a:r>
                <a:rPr lang="en-US" sz="800" dirty="0">
                  <a:solidFill>
                    <a:prstClr val="white"/>
                  </a:solidFill>
                  <a:latin typeface="Calibri" panose="020F0502020204030204" pitchFamily="34" charset="0"/>
                  <a:ea typeface="Arial Unicode MS"/>
                  <a:cs typeface="Calibri" panose="020F0502020204030204" pitchFamily="34" charset="0"/>
                </a:rPr>
                <a:t>54/444</a:t>
              </a:r>
            </a:p>
          </p:txBody>
        </p:sp>
        <p:sp>
          <p:nvSpPr>
            <p:cNvPr id="148" name="Rectángulo 27">
              <a:extLst>
                <a:ext uri="{FF2B5EF4-FFF2-40B4-BE49-F238E27FC236}">
                  <a16:creationId xmlns:a16="http://schemas.microsoft.com/office/drawing/2014/main" id="{DAAAC1D4-46F0-D944-A080-494D2F479168}"/>
                </a:ext>
              </a:extLst>
            </p:cNvPr>
            <p:cNvSpPr/>
            <p:nvPr/>
          </p:nvSpPr>
          <p:spPr>
            <a:xfrm>
              <a:off x="1756814" y="4385738"/>
              <a:ext cx="450850" cy="17456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s-ES" sz="2400" dirty="0">
                <a:solidFill>
                  <a:prstClr val="white"/>
                </a:solidFill>
                <a:latin typeface="Calibri" panose="020F0502020204030204" pitchFamily="34" charset="0"/>
                <a:ea typeface="Arial Unicode MS"/>
                <a:cs typeface="Calibri" panose="020F0502020204030204" pitchFamily="34" charset="0"/>
              </a:endParaRPr>
            </a:p>
          </p:txBody>
        </p:sp>
        <p:sp>
          <p:nvSpPr>
            <p:cNvPr id="149" name="TextBox 148">
              <a:extLst>
                <a:ext uri="{FF2B5EF4-FFF2-40B4-BE49-F238E27FC236}">
                  <a16:creationId xmlns:a16="http://schemas.microsoft.com/office/drawing/2014/main" id="{8607A906-73CB-F249-B297-58C1505C2507}"/>
                </a:ext>
              </a:extLst>
            </p:cNvPr>
            <p:cNvSpPr txBox="1"/>
            <p:nvPr/>
          </p:nvSpPr>
          <p:spPr>
            <a:xfrm flipH="1">
              <a:off x="1710532" y="4481250"/>
              <a:ext cx="531970" cy="83100"/>
            </a:xfrm>
            <a:prstGeom prst="rect">
              <a:avLst/>
            </a:prstGeom>
            <a:noFill/>
          </p:spPr>
          <p:txBody>
            <a:bodyPr wrap="square" lIns="0" tIns="0" rIns="0" bIns="0" rtlCol="0">
              <a:spAutoFit/>
            </a:bodyPr>
            <a:lstStyle/>
            <a:p>
              <a:pPr algn="ctr" defTabSz="1219170" latinLnBrk="1">
                <a:lnSpc>
                  <a:spcPct val="90000"/>
                </a:lnSpc>
                <a:defRPr/>
              </a:pPr>
              <a:r>
                <a:rPr lang="en-US" sz="800" dirty="0">
                  <a:solidFill>
                    <a:prstClr val="white"/>
                  </a:solidFill>
                  <a:latin typeface="Calibri" panose="020F0502020204030204" pitchFamily="34" charset="0"/>
                  <a:ea typeface="Arial Unicode MS"/>
                  <a:cs typeface="Calibri" panose="020F0502020204030204" pitchFamily="34" charset="0"/>
                </a:rPr>
                <a:t>38/444</a:t>
              </a:r>
            </a:p>
          </p:txBody>
        </p:sp>
        <p:sp>
          <p:nvSpPr>
            <p:cNvPr id="150" name="Rectángulo 27">
              <a:extLst>
                <a:ext uri="{FF2B5EF4-FFF2-40B4-BE49-F238E27FC236}">
                  <a16:creationId xmlns:a16="http://schemas.microsoft.com/office/drawing/2014/main" id="{EAB21230-346C-E346-B7D5-4EB458C0ACA0}"/>
                </a:ext>
              </a:extLst>
            </p:cNvPr>
            <p:cNvSpPr/>
            <p:nvPr/>
          </p:nvSpPr>
          <p:spPr>
            <a:xfrm>
              <a:off x="2267989" y="4407962"/>
              <a:ext cx="450850" cy="152339"/>
            </a:xfrm>
            <a:prstGeom prst="rect">
              <a:avLst/>
            </a:prstGeom>
            <a:solidFill>
              <a:srgbClr val="F87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s-ES" sz="2400" dirty="0">
                <a:solidFill>
                  <a:prstClr val="white"/>
                </a:solidFill>
                <a:latin typeface="Calibri" panose="020F0502020204030204" pitchFamily="34" charset="0"/>
                <a:ea typeface="Arial Unicode MS"/>
                <a:cs typeface="Calibri" panose="020F0502020204030204" pitchFamily="34" charset="0"/>
              </a:endParaRPr>
            </a:p>
          </p:txBody>
        </p:sp>
        <p:sp>
          <p:nvSpPr>
            <p:cNvPr id="151" name="TextBox 150">
              <a:extLst>
                <a:ext uri="{FF2B5EF4-FFF2-40B4-BE49-F238E27FC236}">
                  <a16:creationId xmlns:a16="http://schemas.microsoft.com/office/drawing/2014/main" id="{C1DCAC11-1A27-DF4A-8A67-74836EB61E48}"/>
                </a:ext>
              </a:extLst>
            </p:cNvPr>
            <p:cNvSpPr txBox="1"/>
            <p:nvPr/>
          </p:nvSpPr>
          <p:spPr>
            <a:xfrm flipH="1">
              <a:off x="2221707" y="4481250"/>
              <a:ext cx="531970" cy="83100"/>
            </a:xfrm>
            <a:prstGeom prst="rect">
              <a:avLst/>
            </a:prstGeom>
            <a:noFill/>
          </p:spPr>
          <p:txBody>
            <a:bodyPr wrap="square" lIns="0" tIns="0" rIns="0" bIns="0" rtlCol="0">
              <a:spAutoFit/>
            </a:bodyPr>
            <a:lstStyle/>
            <a:p>
              <a:pPr algn="ctr" defTabSz="1219170" latinLnBrk="1">
                <a:lnSpc>
                  <a:spcPct val="90000"/>
                </a:lnSpc>
                <a:defRPr/>
              </a:pPr>
              <a:r>
                <a:rPr lang="en-US" sz="800" dirty="0">
                  <a:solidFill>
                    <a:prstClr val="white"/>
                  </a:solidFill>
                  <a:latin typeface="Calibri" panose="020F0502020204030204" pitchFamily="34" charset="0"/>
                  <a:ea typeface="Arial Unicode MS"/>
                  <a:cs typeface="Calibri" panose="020F0502020204030204" pitchFamily="34" charset="0"/>
                </a:rPr>
                <a:t>33/444</a:t>
              </a:r>
            </a:p>
          </p:txBody>
        </p:sp>
        <p:sp>
          <p:nvSpPr>
            <p:cNvPr id="152" name="Rectángulo 27">
              <a:extLst>
                <a:ext uri="{FF2B5EF4-FFF2-40B4-BE49-F238E27FC236}">
                  <a16:creationId xmlns:a16="http://schemas.microsoft.com/office/drawing/2014/main" id="{C7695D26-4A28-134E-873F-CCF561B594AA}"/>
                </a:ext>
              </a:extLst>
            </p:cNvPr>
            <p:cNvSpPr/>
            <p:nvPr/>
          </p:nvSpPr>
          <p:spPr>
            <a:xfrm>
              <a:off x="2776617" y="4417489"/>
              <a:ext cx="450850" cy="14281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s-ES" sz="2400" dirty="0">
                <a:solidFill>
                  <a:prstClr val="white"/>
                </a:solidFill>
                <a:latin typeface="Calibri" panose="020F0502020204030204" pitchFamily="34" charset="0"/>
                <a:ea typeface="Arial Unicode MS"/>
                <a:cs typeface="Calibri" panose="020F0502020204030204" pitchFamily="34" charset="0"/>
              </a:endParaRPr>
            </a:p>
          </p:txBody>
        </p:sp>
        <p:sp>
          <p:nvSpPr>
            <p:cNvPr id="153" name="TextBox 152">
              <a:extLst>
                <a:ext uri="{FF2B5EF4-FFF2-40B4-BE49-F238E27FC236}">
                  <a16:creationId xmlns:a16="http://schemas.microsoft.com/office/drawing/2014/main" id="{EF2B988F-C66A-894C-8DC6-9D4B2AC4EF2C}"/>
                </a:ext>
              </a:extLst>
            </p:cNvPr>
            <p:cNvSpPr txBox="1"/>
            <p:nvPr/>
          </p:nvSpPr>
          <p:spPr>
            <a:xfrm flipH="1">
              <a:off x="2736057" y="4481250"/>
              <a:ext cx="531970" cy="83100"/>
            </a:xfrm>
            <a:prstGeom prst="rect">
              <a:avLst/>
            </a:prstGeom>
            <a:noFill/>
          </p:spPr>
          <p:txBody>
            <a:bodyPr wrap="square" lIns="0" tIns="0" rIns="0" bIns="0" rtlCol="0">
              <a:spAutoFit/>
            </a:bodyPr>
            <a:lstStyle/>
            <a:p>
              <a:pPr algn="ctr" defTabSz="1219170" latinLnBrk="1">
                <a:lnSpc>
                  <a:spcPct val="90000"/>
                </a:lnSpc>
                <a:defRPr/>
              </a:pPr>
              <a:r>
                <a:rPr lang="en-US" sz="800" dirty="0">
                  <a:solidFill>
                    <a:prstClr val="white"/>
                  </a:solidFill>
                  <a:latin typeface="Calibri" panose="020F0502020204030204" pitchFamily="34" charset="0"/>
                  <a:ea typeface="Arial Unicode MS"/>
                  <a:cs typeface="Calibri" panose="020F0502020204030204" pitchFamily="34" charset="0"/>
                </a:rPr>
                <a:t>31/444</a:t>
              </a:r>
            </a:p>
          </p:txBody>
        </p:sp>
        <p:sp>
          <p:nvSpPr>
            <p:cNvPr id="156" name="Rectángulo 27">
              <a:extLst>
                <a:ext uri="{FF2B5EF4-FFF2-40B4-BE49-F238E27FC236}">
                  <a16:creationId xmlns:a16="http://schemas.microsoft.com/office/drawing/2014/main" id="{7A9F583C-C0BA-0842-8A75-39FF4FFB1C3B}"/>
                </a:ext>
              </a:extLst>
            </p:cNvPr>
            <p:cNvSpPr/>
            <p:nvPr/>
          </p:nvSpPr>
          <p:spPr>
            <a:xfrm>
              <a:off x="3284617" y="4484163"/>
              <a:ext cx="450850" cy="7238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s-ES" sz="2400" dirty="0">
                <a:solidFill>
                  <a:prstClr val="white"/>
                </a:solidFill>
                <a:latin typeface="Calibri" panose="020F0502020204030204" pitchFamily="34" charset="0"/>
                <a:ea typeface="Arial Unicode MS"/>
                <a:cs typeface="Calibri" panose="020F0502020204030204" pitchFamily="34" charset="0"/>
              </a:endParaRPr>
            </a:p>
          </p:txBody>
        </p:sp>
        <p:sp>
          <p:nvSpPr>
            <p:cNvPr id="157" name="TextBox 156">
              <a:extLst>
                <a:ext uri="{FF2B5EF4-FFF2-40B4-BE49-F238E27FC236}">
                  <a16:creationId xmlns:a16="http://schemas.microsoft.com/office/drawing/2014/main" id="{B46DA18F-24E7-0D4F-8982-41E35D1E1426}"/>
                </a:ext>
              </a:extLst>
            </p:cNvPr>
            <p:cNvSpPr txBox="1"/>
            <p:nvPr/>
          </p:nvSpPr>
          <p:spPr>
            <a:xfrm flipH="1">
              <a:off x="3244057" y="4481250"/>
              <a:ext cx="531970" cy="83100"/>
            </a:xfrm>
            <a:prstGeom prst="rect">
              <a:avLst/>
            </a:prstGeom>
            <a:noFill/>
          </p:spPr>
          <p:txBody>
            <a:bodyPr wrap="square" lIns="0" tIns="0" rIns="0" bIns="0" rtlCol="0">
              <a:spAutoFit/>
            </a:bodyPr>
            <a:lstStyle/>
            <a:p>
              <a:pPr algn="ctr" defTabSz="1219170" latinLnBrk="1">
                <a:lnSpc>
                  <a:spcPct val="90000"/>
                </a:lnSpc>
                <a:defRPr/>
              </a:pPr>
              <a:r>
                <a:rPr lang="en-US" sz="800" dirty="0">
                  <a:solidFill>
                    <a:prstClr val="white"/>
                  </a:solidFill>
                  <a:latin typeface="Calibri" panose="020F0502020204030204" pitchFamily="34" charset="0"/>
                  <a:ea typeface="Arial Unicode MS"/>
                  <a:cs typeface="Calibri" panose="020F0502020204030204" pitchFamily="34" charset="0"/>
                </a:rPr>
                <a:t>14/444</a:t>
              </a:r>
            </a:p>
          </p:txBody>
        </p:sp>
        <p:sp>
          <p:nvSpPr>
            <p:cNvPr id="158" name="TextBox 157">
              <a:extLst>
                <a:ext uri="{FF2B5EF4-FFF2-40B4-BE49-F238E27FC236}">
                  <a16:creationId xmlns:a16="http://schemas.microsoft.com/office/drawing/2014/main" id="{ECC77F7D-C1DA-B740-80FA-429932E06F2C}"/>
                </a:ext>
              </a:extLst>
            </p:cNvPr>
            <p:cNvSpPr txBox="1"/>
            <p:nvPr/>
          </p:nvSpPr>
          <p:spPr>
            <a:xfrm rot="16200000">
              <a:off x="137755" y="3934156"/>
              <a:ext cx="626373" cy="83100"/>
            </a:xfrm>
            <a:prstGeom prst="rect">
              <a:avLst/>
            </a:prstGeom>
            <a:noFill/>
          </p:spPr>
          <p:txBody>
            <a:bodyPr wrap="none" lIns="0" tIns="0" rIns="0" bIns="0" rtlCol="0">
              <a:spAutoFit/>
            </a:bodyPr>
            <a:lstStyle/>
            <a:p>
              <a:pPr algn="ctr" defTabSz="1219170" latinLnBrk="1">
                <a:lnSpc>
                  <a:spcPct val="90000"/>
                </a:lnSpc>
                <a:defRPr/>
              </a:pPr>
              <a:r>
                <a:rPr lang="en-US" sz="800" b="1" dirty="0">
                  <a:solidFill>
                    <a:srgbClr val="000000"/>
                  </a:solidFill>
                  <a:latin typeface="Calibri" panose="020F0502020204030204" pitchFamily="34" charset="0"/>
                  <a:ea typeface="Arial Unicode MS"/>
                  <a:cs typeface="Calibri" panose="020F0502020204030204" pitchFamily="34" charset="0"/>
                </a:rPr>
                <a:t>Bleeding events (%)</a:t>
              </a:r>
            </a:p>
          </p:txBody>
        </p:sp>
        <p:sp>
          <p:nvSpPr>
            <p:cNvPr id="159" name="TextBox 158">
              <a:extLst>
                <a:ext uri="{FF2B5EF4-FFF2-40B4-BE49-F238E27FC236}">
                  <a16:creationId xmlns:a16="http://schemas.microsoft.com/office/drawing/2014/main" id="{067BA5B8-7C7F-A043-9E38-4F164E06D014}"/>
                </a:ext>
              </a:extLst>
            </p:cNvPr>
            <p:cNvSpPr txBox="1"/>
            <p:nvPr/>
          </p:nvSpPr>
          <p:spPr>
            <a:xfrm flipH="1">
              <a:off x="501266" y="3433905"/>
              <a:ext cx="114517" cy="83100"/>
            </a:xfrm>
            <a:prstGeom prst="rect">
              <a:avLst/>
            </a:prstGeom>
            <a:noFill/>
          </p:spPr>
          <p:txBody>
            <a:bodyPr wrap="square" lIns="0" tIns="0" rIns="0" bIns="0" rtlCol="0">
              <a:spAutoFit/>
            </a:bodyPr>
            <a:lstStyle/>
            <a:p>
              <a:pPr algn="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60</a:t>
              </a:r>
            </a:p>
          </p:txBody>
        </p:sp>
        <p:sp>
          <p:nvSpPr>
            <p:cNvPr id="160" name="TextBox 159">
              <a:extLst>
                <a:ext uri="{FF2B5EF4-FFF2-40B4-BE49-F238E27FC236}">
                  <a16:creationId xmlns:a16="http://schemas.microsoft.com/office/drawing/2014/main" id="{826DDE7B-C1FE-3C40-9E2D-6A0648055F09}"/>
                </a:ext>
              </a:extLst>
            </p:cNvPr>
            <p:cNvSpPr txBox="1"/>
            <p:nvPr/>
          </p:nvSpPr>
          <p:spPr>
            <a:xfrm flipH="1">
              <a:off x="501266" y="3783155"/>
              <a:ext cx="114517" cy="83100"/>
            </a:xfrm>
            <a:prstGeom prst="rect">
              <a:avLst/>
            </a:prstGeom>
            <a:noFill/>
          </p:spPr>
          <p:txBody>
            <a:bodyPr wrap="square" lIns="0" tIns="0" rIns="0" bIns="0" rtlCol="0">
              <a:spAutoFit/>
            </a:bodyPr>
            <a:lstStyle/>
            <a:p>
              <a:pPr algn="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40</a:t>
              </a:r>
            </a:p>
          </p:txBody>
        </p:sp>
        <p:sp>
          <p:nvSpPr>
            <p:cNvPr id="161" name="TextBox 160">
              <a:extLst>
                <a:ext uri="{FF2B5EF4-FFF2-40B4-BE49-F238E27FC236}">
                  <a16:creationId xmlns:a16="http://schemas.microsoft.com/office/drawing/2014/main" id="{512AA14C-8E4E-A24E-8682-FD808907AE3A}"/>
                </a:ext>
              </a:extLst>
            </p:cNvPr>
            <p:cNvSpPr txBox="1"/>
            <p:nvPr/>
          </p:nvSpPr>
          <p:spPr>
            <a:xfrm flipH="1">
              <a:off x="501266" y="4141930"/>
              <a:ext cx="114517" cy="83100"/>
            </a:xfrm>
            <a:prstGeom prst="rect">
              <a:avLst/>
            </a:prstGeom>
            <a:noFill/>
          </p:spPr>
          <p:txBody>
            <a:bodyPr wrap="square" lIns="0" tIns="0" rIns="0" bIns="0" rtlCol="0">
              <a:spAutoFit/>
            </a:bodyPr>
            <a:lstStyle/>
            <a:p>
              <a:pPr algn="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20</a:t>
              </a:r>
            </a:p>
          </p:txBody>
        </p:sp>
        <p:sp>
          <p:nvSpPr>
            <p:cNvPr id="162" name="TextBox 161">
              <a:extLst>
                <a:ext uri="{FF2B5EF4-FFF2-40B4-BE49-F238E27FC236}">
                  <a16:creationId xmlns:a16="http://schemas.microsoft.com/office/drawing/2014/main" id="{A6AF2BA7-E0C7-EE4B-9E6F-FE4C3236DC70}"/>
                </a:ext>
              </a:extLst>
            </p:cNvPr>
            <p:cNvSpPr txBox="1"/>
            <p:nvPr/>
          </p:nvSpPr>
          <p:spPr>
            <a:xfrm flipH="1">
              <a:off x="501266" y="4522930"/>
              <a:ext cx="114517" cy="83100"/>
            </a:xfrm>
            <a:prstGeom prst="rect">
              <a:avLst/>
            </a:prstGeom>
            <a:noFill/>
          </p:spPr>
          <p:txBody>
            <a:bodyPr wrap="square" lIns="0" tIns="0" rIns="0" bIns="0" rtlCol="0">
              <a:spAutoFit/>
            </a:bodyPr>
            <a:lstStyle/>
            <a:p>
              <a:pPr algn="r" defTabSz="1219170" latinLnBrk="1">
                <a:lnSpc>
                  <a:spcPct val="90000"/>
                </a:lnSpc>
                <a:defRPr/>
              </a:pPr>
              <a:r>
                <a:rPr lang="en-US" sz="800" dirty="0">
                  <a:solidFill>
                    <a:srgbClr val="000000"/>
                  </a:solidFill>
                  <a:latin typeface="Calibri" panose="020F0502020204030204" pitchFamily="34" charset="0"/>
                  <a:ea typeface="Arial Unicode MS"/>
                  <a:cs typeface="Calibri" panose="020F0502020204030204" pitchFamily="34" charset="0"/>
                </a:rPr>
                <a:t>0</a:t>
              </a:r>
            </a:p>
          </p:txBody>
        </p:sp>
        <p:sp>
          <p:nvSpPr>
            <p:cNvPr id="163" name="Rectangle 162">
              <a:extLst>
                <a:ext uri="{FF2B5EF4-FFF2-40B4-BE49-F238E27FC236}">
                  <a16:creationId xmlns:a16="http://schemas.microsoft.com/office/drawing/2014/main" id="{FEBF4105-E9FF-6448-8E53-8F2012CCC35B}"/>
                </a:ext>
              </a:extLst>
            </p:cNvPr>
            <p:cNvSpPr/>
            <p:nvPr/>
          </p:nvSpPr>
          <p:spPr>
            <a:xfrm>
              <a:off x="323528" y="3270848"/>
              <a:ext cx="3600451" cy="1755333"/>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US" sz="2400" dirty="0">
                <a:solidFill>
                  <a:prstClr val="white"/>
                </a:solidFill>
                <a:latin typeface="Calibri" panose="020F0502020204030204" pitchFamily="34" charset="0"/>
                <a:ea typeface="Arial Unicode MS"/>
                <a:cs typeface="Calibri" panose="020F0502020204030204" pitchFamily="34" charset="0"/>
              </a:endParaRPr>
            </a:p>
          </p:txBody>
        </p:sp>
        <p:cxnSp>
          <p:nvCxnSpPr>
            <p:cNvPr id="137" name="Straight Connector 136">
              <a:extLst>
                <a:ext uri="{FF2B5EF4-FFF2-40B4-BE49-F238E27FC236}">
                  <a16:creationId xmlns:a16="http://schemas.microsoft.com/office/drawing/2014/main" id="{E7396230-5018-B247-8873-0D2F888162A7}"/>
                </a:ext>
              </a:extLst>
            </p:cNvPr>
            <p:cNvCxnSpPr>
              <a:cxnSpLocks/>
            </p:cNvCxnSpPr>
            <p:nvPr/>
          </p:nvCxnSpPr>
          <p:spPr>
            <a:xfrm>
              <a:off x="637717" y="4558539"/>
              <a:ext cx="36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E9A18E28-DD33-D84D-93E9-C95E7B0D2901}"/>
                </a:ext>
              </a:extLst>
            </p:cNvPr>
            <p:cNvCxnSpPr>
              <a:cxnSpLocks/>
            </p:cNvCxnSpPr>
            <p:nvPr/>
          </p:nvCxnSpPr>
          <p:spPr>
            <a:xfrm>
              <a:off x="669254" y="4558539"/>
              <a:ext cx="314178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64" name="TextBox 163">
            <a:extLst>
              <a:ext uri="{FF2B5EF4-FFF2-40B4-BE49-F238E27FC236}">
                <a16:creationId xmlns:a16="http://schemas.microsoft.com/office/drawing/2014/main" id="{E0F92A57-E2CA-C542-A2AE-00C2CE50F6AC}"/>
              </a:ext>
            </a:extLst>
          </p:cNvPr>
          <p:cNvSpPr txBox="1"/>
          <p:nvPr/>
        </p:nvSpPr>
        <p:spPr>
          <a:xfrm>
            <a:off x="1883373" y="3689096"/>
            <a:ext cx="1926810" cy="110800"/>
          </a:xfrm>
          <a:prstGeom prst="rect">
            <a:avLst/>
          </a:prstGeom>
          <a:noFill/>
        </p:spPr>
        <p:txBody>
          <a:bodyPr wrap="none" lIns="0" tIns="0" rIns="0" bIns="0" rtlCol="0">
            <a:spAutoFit/>
          </a:bodyPr>
          <a:lstStyle/>
          <a:p>
            <a:pPr algn="ctr" defTabSz="1219170" latinLnBrk="1">
              <a:lnSpc>
                <a:spcPct val="90000"/>
              </a:lnSpc>
              <a:defRPr/>
            </a:pPr>
            <a:r>
              <a:rPr lang="en-GB" sz="800" b="1" dirty="0">
                <a:solidFill>
                  <a:srgbClr val="000000"/>
                </a:solidFill>
                <a:latin typeface="Calibri" panose="020F0502020204030204" pitchFamily="34" charset="0"/>
                <a:ea typeface="Arial Unicode MS"/>
                <a:cs typeface="Calibri" panose="020F0502020204030204" pitchFamily="34" charset="0"/>
              </a:rPr>
              <a:t>Months from randomisation to last follow-up</a:t>
            </a:r>
          </a:p>
        </p:txBody>
      </p:sp>
      <p:sp>
        <p:nvSpPr>
          <p:cNvPr id="165" name="TextBox 164">
            <a:extLst>
              <a:ext uri="{FF2B5EF4-FFF2-40B4-BE49-F238E27FC236}">
                <a16:creationId xmlns:a16="http://schemas.microsoft.com/office/drawing/2014/main" id="{771618CF-82F7-654C-BBE6-32C71FA769A9}"/>
              </a:ext>
            </a:extLst>
          </p:cNvPr>
          <p:cNvSpPr txBox="1"/>
          <p:nvPr/>
        </p:nvSpPr>
        <p:spPr>
          <a:xfrm rot="16200000">
            <a:off x="-189788" y="2089864"/>
            <a:ext cx="1306448" cy="110800"/>
          </a:xfrm>
          <a:prstGeom prst="rect">
            <a:avLst/>
          </a:prstGeom>
          <a:noFill/>
        </p:spPr>
        <p:txBody>
          <a:bodyPr wrap="none" lIns="0" tIns="0" rIns="0" bIns="0" rtlCol="0">
            <a:spAutoFit/>
          </a:bodyPr>
          <a:lstStyle/>
          <a:p>
            <a:pPr algn="ctr" defTabSz="1219170" latinLnBrk="1">
              <a:lnSpc>
                <a:spcPct val="90000"/>
              </a:lnSpc>
              <a:defRPr/>
            </a:pPr>
            <a:r>
              <a:rPr lang="en-GB" sz="800" b="1" dirty="0">
                <a:solidFill>
                  <a:srgbClr val="000000"/>
                </a:solidFill>
                <a:latin typeface="Calibri" panose="020F0502020204030204" pitchFamily="34" charset="0"/>
                <a:ea typeface="Arial Unicode MS"/>
                <a:cs typeface="Calibri" panose="020F0502020204030204" pitchFamily="34" charset="0"/>
              </a:rPr>
              <a:t>Accumulated bleeding rate (%)</a:t>
            </a:r>
          </a:p>
        </p:txBody>
      </p:sp>
      <p:sp>
        <p:nvSpPr>
          <p:cNvPr id="166" name="TextBox 165">
            <a:extLst>
              <a:ext uri="{FF2B5EF4-FFF2-40B4-BE49-F238E27FC236}">
                <a16:creationId xmlns:a16="http://schemas.microsoft.com/office/drawing/2014/main" id="{54810B8A-D7DC-3A41-9773-A8E7F4EA11FB}"/>
              </a:ext>
            </a:extLst>
          </p:cNvPr>
          <p:cNvSpPr txBox="1"/>
          <p:nvPr/>
        </p:nvSpPr>
        <p:spPr>
          <a:xfrm flipH="1">
            <a:off x="576370" y="901089"/>
            <a:ext cx="152689" cy="110800"/>
          </a:xfrm>
          <a:prstGeom prst="rect">
            <a:avLst/>
          </a:prstGeom>
          <a:noFill/>
        </p:spPr>
        <p:txBody>
          <a:bodyPr wrap="square" lIns="0" tIns="0" rIns="0" bIns="0" rtlCol="0">
            <a:spAutoFit/>
          </a:bodyPr>
          <a:lstStyle/>
          <a:p>
            <a:pPr algn="r" defTabSz="1219170" latinLnBrk="1">
              <a:lnSpc>
                <a:spcPct val="90000"/>
              </a:lnSpc>
              <a:defRPr/>
            </a:pPr>
            <a:r>
              <a:rPr lang="en-GB" sz="800" dirty="0">
                <a:solidFill>
                  <a:srgbClr val="000000"/>
                </a:solidFill>
                <a:latin typeface="Calibri" panose="020F0502020204030204" pitchFamily="34" charset="0"/>
                <a:ea typeface="Arial Unicode MS"/>
                <a:cs typeface="Calibri" panose="020F0502020204030204" pitchFamily="34" charset="0"/>
              </a:rPr>
              <a:t>16</a:t>
            </a:r>
          </a:p>
        </p:txBody>
      </p:sp>
      <p:sp>
        <p:nvSpPr>
          <p:cNvPr id="167" name="TextBox 166">
            <a:extLst>
              <a:ext uri="{FF2B5EF4-FFF2-40B4-BE49-F238E27FC236}">
                <a16:creationId xmlns:a16="http://schemas.microsoft.com/office/drawing/2014/main" id="{8E3868F7-A525-F44B-A49F-2BD9F45F5253}"/>
              </a:ext>
            </a:extLst>
          </p:cNvPr>
          <p:cNvSpPr txBox="1"/>
          <p:nvPr/>
        </p:nvSpPr>
        <p:spPr>
          <a:xfrm flipH="1">
            <a:off x="576370" y="1205889"/>
            <a:ext cx="152689" cy="110800"/>
          </a:xfrm>
          <a:prstGeom prst="rect">
            <a:avLst/>
          </a:prstGeom>
          <a:noFill/>
        </p:spPr>
        <p:txBody>
          <a:bodyPr wrap="square" lIns="0" tIns="0" rIns="0" bIns="0" rtlCol="0">
            <a:spAutoFit/>
          </a:bodyPr>
          <a:lstStyle/>
          <a:p>
            <a:pPr algn="r" defTabSz="1219170" latinLnBrk="1">
              <a:lnSpc>
                <a:spcPct val="90000"/>
              </a:lnSpc>
              <a:defRPr/>
            </a:pPr>
            <a:r>
              <a:rPr lang="en-GB" sz="800" dirty="0">
                <a:solidFill>
                  <a:srgbClr val="000000"/>
                </a:solidFill>
                <a:latin typeface="Calibri" panose="020F0502020204030204" pitchFamily="34" charset="0"/>
                <a:ea typeface="Arial Unicode MS"/>
                <a:cs typeface="Calibri" panose="020F0502020204030204" pitchFamily="34" charset="0"/>
              </a:rPr>
              <a:t>14</a:t>
            </a:r>
          </a:p>
        </p:txBody>
      </p:sp>
      <p:sp>
        <p:nvSpPr>
          <p:cNvPr id="168" name="TextBox 167">
            <a:extLst>
              <a:ext uri="{FF2B5EF4-FFF2-40B4-BE49-F238E27FC236}">
                <a16:creationId xmlns:a16="http://schemas.microsoft.com/office/drawing/2014/main" id="{8B09EA0B-9787-CD41-AA58-5FB58512F7A2}"/>
              </a:ext>
            </a:extLst>
          </p:cNvPr>
          <p:cNvSpPr txBox="1"/>
          <p:nvPr/>
        </p:nvSpPr>
        <p:spPr>
          <a:xfrm flipH="1">
            <a:off x="576370" y="1502222"/>
            <a:ext cx="152689" cy="110800"/>
          </a:xfrm>
          <a:prstGeom prst="rect">
            <a:avLst/>
          </a:prstGeom>
          <a:noFill/>
        </p:spPr>
        <p:txBody>
          <a:bodyPr wrap="square" lIns="0" tIns="0" rIns="0" bIns="0" rtlCol="0">
            <a:spAutoFit/>
          </a:bodyPr>
          <a:lstStyle/>
          <a:p>
            <a:pPr algn="r" defTabSz="1219170" latinLnBrk="1">
              <a:lnSpc>
                <a:spcPct val="90000"/>
              </a:lnSpc>
              <a:defRPr/>
            </a:pPr>
            <a:r>
              <a:rPr lang="en-GB" sz="800" dirty="0">
                <a:solidFill>
                  <a:srgbClr val="000000"/>
                </a:solidFill>
                <a:latin typeface="Calibri" panose="020F0502020204030204" pitchFamily="34" charset="0"/>
                <a:ea typeface="Arial Unicode MS"/>
                <a:cs typeface="Calibri" panose="020F0502020204030204" pitchFamily="34" charset="0"/>
              </a:rPr>
              <a:t>12</a:t>
            </a:r>
          </a:p>
        </p:txBody>
      </p:sp>
      <p:sp>
        <p:nvSpPr>
          <p:cNvPr id="169" name="TextBox 168">
            <a:extLst>
              <a:ext uri="{FF2B5EF4-FFF2-40B4-BE49-F238E27FC236}">
                <a16:creationId xmlns:a16="http://schemas.microsoft.com/office/drawing/2014/main" id="{77350C76-7396-9749-8827-361C7BC51973}"/>
              </a:ext>
            </a:extLst>
          </p:cNvPr>
          <p:cNvSpPr txBox="1"/>
          <p:nvPr/>
        </p:nvSpPr>
        <p:spPr>
          <a:xfrm flipH="1">
            <a:off x="576370" y="1811256"/>
            <a:ext cx="152689" cy="110800"/>
          </a:xfrm>
          <a:prstGeom prst="rect">
            <a:avLst/>
          </a:prstGeom>
          <a:noFill/>
        </p:spPr>
        <p:txBody>
          <a:bodyPr wrap="square" lIns="0" tIns="0" rIns="0" bIns="0" rtlCol="0">
            <a:spAutoFit/>
          </a:bodyPr>
          <a:lstStyle/>
          <a:p>
            <a:pPr algn="r" defTabSz="1219170" latinLnBrk="1">
              <a:lnSpc>
                <a:spcPct val="90000"/>
              </a:lnSpc>
              <a:defRPr/>
            </a:pPr>
            <a:r>
              <a:rPr lang="en-GB" sz="800" dirty="0">
                <a:solidFill>
                  <a:srgbClr val="000000"/>
                </a:solidFill>
                <a:latin typeface="Calibri" panose="020F0502020204030204" pitchFamily="34" charset="0"/>
                <a:ea typeface="Arial Unicode MS"/>
                <a:cs typeface="Calibri" panose="020F0502020204030204" pitchFamily="34" charset="0"/>
              </a:rPr>
              <a:t>10</a:t>
            </a:r>
          </a:p>
        </p:txBody>
      </p:sp>
      <p:sp>
        <p:nvSpPr>
          <p:cNvPr id="170" name="TextBox 169">
            <a:extLst>
              <a:ext uri="{FF2B5EF4-FFF2-40B4-BE49-F238E27FC236}">
                <a16:creationId xmlns:a16="http://schemas.microsoft.com/office/drawing/2014/main" id="{D819313B-111F-FD45-9D81-46ABEAB673E8}"/>
              </a:ext>
            </a:extLst>
          </p:cNvPr>
          <p:cNvSpPr txBox="1"/>
          <p:nvPr/>
        </p:nvSpPr>
        <p:spPr>
          <a:xfrm flipH="1">
            <a:off x="576370" y="2107589"/>
            <a:ext cx="152689" cy="110800"/>
          </a:xfrm>
          <a:prstGeom prst="rect">
            <a:avLst/>
          </a:prstGeom>
          <a:noFill/>
        </p:spPr>
        <p:txBody>
          <a:bodyPr wrap="square" lIns="0" tIns="0" rIns="0" bIns="0" rtlCol="0">
            <a:spAutoFit/>
          </a:bodyPr>
          <a:lstStyle/>
          <a:p>
            <a:pPr algn="r" defTabSz="1219170" latinLnBrk="1">
              <a:lnSpc>
                <a:spcPct val="90000"/>
              </a:lnSpc>
              <a:defRPr/>
            </a:pPr>
            <a:r>
              <a:rPr lang="en-GB" sz="800" dirty="0">
                <a:solidFill>
                  <a:srgbClr val="000000"/>
                </a:solidFill>
                <a:latin typeface="Calibri" panose="020F0502020204030204" pitchFamily="34" charset="0"/>
                <a:ea typeface="Arial Unicode MS"/>
                <a:cs typeface="Calibri" panose="020F0502020204030204" pitchFamily="34" charset="0"/>
              </a:rPr>
              <a:t>8</a:t>
            </a:r>
          </a:p>
        </p:txBody>
      </p:sp>
      <p:sp>
        <p:nvSpPr>
          <p:cNvPr id="171" name="TextBox 170">
            <a:extLst>
              <a:ext uri="{FF2B5EF4-FFF2-40B4-BE49-F238E27FC236}">
                <a16:creationId xmlns:a16="http://schemas.microsoft.com/office/drawing/2014/main" id="{F1E16B1A-273D-1048-ADA4-3F61403F4CB7}"/>
              </a:ext>
            </a:extLst>
          </p:cNvPr>
          <p:cNvSpPr txBox="1"/>
          <p:nvPr/>
        </p:nvSpPr>
        <p:spPr>
          <a:xfrm flipH="1">
            <a:off x="576370" y="2403922"/>
            <a:ext cx="152689" cy="110800"/>
          </a:xfrm>
          <a:prstGeom prst="rect">
            <a:avLst/>
          </a:prstGeom>
          <a:noFill/>
        </p:spPr>
        <p:txBody>
          <a:bodyPr wrap="square" lIns="0" tIns="0" rIns="0" bIns="0" rtlCol="0">
            <a:spAutoFit/>
          </a:bodyPr>
          <a:lstStyle/>
          <a:p>
            <a:pPr algn="r" defTabSz="1219170" latinLnBrk="1">
              <a:lnSpc>
                <a:spcPct val="90000"/>
              </a:lnSpc>
              <a:defRPr/>
            </a:pPr>
            <a:r>
              <a:rPr lang="en-GB" sz="800" dirty="0">
                <a:solidFill>
                  <a:srgbClr val="000000"/>
                </a:solidFill>
                <a:latin typeface="Calibri" panose="020F0502020204030204" pitchFamily="34" charset="0"/>
                <a:ea typeface="Arial Unicode MS"/>
                <a:cs typeface="Calibri" panose="020F0502020204030204" pitchFamily="34" charset="0"/>
              </a:rPr>
              <a:t>6</a:t>
            </a:r>
          </a:p>
        </p:txBody>
      </p:sp>
      <p:sp>
        <p:nvSpPr>
          <p:cNvPr id="172" name="TextBox 171">
            <a:extLst>
              <a:ext uri="{FF2B5EF4-FFF2-40B4-BE49-F238E27FC236}">
                <a16:creationId xmlns:a16="http://schemas.microsoft.com/office/drawing/2014/main" id="{6B982670-EED3-814E-8507-9FA70BC6B60F}"/>
              </a:ext>
            </a:extLst>
          </p:cNvPr>
          <p:cNvSpPr txBox="1"/>
          <p:nvPr/>
        </p:nvSpPr>
        <p:spPr>
          <a:xfrm flipH="1">
            <a:off x="576370" y="2717189"/>
            <a:ext cx="152689" cy="110800"/>
          </a:xfrm>
          <a:prstGeom prst="rect">
            <a:avLst/>
          </a:prstGeom>
          <a:noFill/>
        </p:spPr>
        <p:txBody>
          <a:bodyPr wrap="square" lIns="0" tIns="0" rIns="0" bIns="0" rtlCol="0">
            <a:spAutoFit/>
          </a:bodyPr>
          <a:lstStyle/>
          <a:p>
            <a:pPr algn="r" defTabSz="1219170" latinLnBrk="1">
              <a:lnSpc>
                <a:spcPct val="90000"/>
              </a:lnSpc>
              <a:defRPr/>
            </a:pPr>
            <a:r>
              <a:rPr lang="en-GB" sz="800" dirty="0">
                <a:solidFill>
                  <a:srgbClr val="000000"/>
                </a:solidFill>
                <a:latin typeface="Calibri" panose="020F0502020204030204" pitchFamily="34" charset="0"/>
                <a:ea typeface="Arial Unicode MS"/>
                <a:cs typeface="Calibri" panose="020F0502020204030204" pitchFamily="34" charset="0"/>
              </a:rPr>
              <a:t>4</a:t>
            </a:r>
          </a:p>
        </p:txBody>
      </p:sp>
      <p:sp>
        <p:nvSpPr>
          <p:cNvPr id="173" name="TextBox 172">
            <a:extLst>
              <a:ext uri="{FF2B5EF4-FFF2-40B4-BE49-F238E27FC236}">
                <a16:creationId xmlns:a16="http://schemas.microsoft.com/office/drawing/2014/main" id="{8F19BCB6-7D11-8544-8E4B-EBBEA0A3E19E}"/>
              </a:ext>
            </a:extLst>
          </p:cNvPr>
          <p:cNvSpPr txBox="1"/>
          <p:nvPr/>
        </p:nvSpPr>
        <p:spPr>
          <a:xfrm flipH="1">
            <a:off x="576370" y="3005056"/>
            <a:ext cx="152689" cy="110800"/>
          </a:xfrm>
          <a:prstGeom prst="rect">
            <a:avLst/>
          </a:prstGeom>
          <a:noFill/>
        </p:spPr>
        <p:txBody>
          <a:bodyPr wrap="square" lIns="0" tIns="0" rIns="0" bIns="0" rtlCol="0">
            <a:spAutoFit/>
          </a:bodyPr>
          <a:lstStyle/>
          <a:p>
            <a:pPr algn="r" defTabSz="1219170" latinLnBrk="1">
              <a:lnSpc>
                <a:spcPct val="90000"/>
              </a:lnSpc>
              <a:defRPr/>
            </a:pPr>
            <a:r>
              <a:rPr lang="en-GB" sz="800" dirty="0">
                <a:solidFill>
                  <a:srgbClr val="000000"/>
                </a:solidFill>
                <a:latin typeface="Calibri" panose="020F0502020204030204" pitchFamily="34" charset="0"/>
                <a:ea typeface="Arial Unicode MS"/>
                <a:cs typeface="Calibri" panose="020F0502020204030204" pitchFamily="34" charset="0"/>
              </a:rPr>
              <a:t>2</a:t>
            </a:r>
          </a:p>
        </p:txBody>
      </p:sp>
      <p:sp>
        <p:nvSpPr>
          <p:cNvPr id="174" name="TextBox 173">
            <a:extLst>
              <a:ext uri="{FF2B5EF4-FFF2-40B4-BE49-F238E27FC236}">
                <a16:creationId xmlns:a16="http://schemas.microsoft.com/office/drawing/2014/main" id="{CA1B7A34-E45E-4D4D-BA03-C728849FA08C}"/>
              </a:ext>
            </a:extLst>
          </p:cNvPr>
          <p:cNvSpPr txBox="1"/>
          <p:nvPr/>
        </p:nvSpPr>
        <p:spPr>
          <a:xfrm flipH="1">
            <a:off x="576370" y="3309856"/>
            <a:ext cx="152689" cy="110800"/>
          </a:xfrm>
          <a:prstGeom prst="rect">
            <a:avLst/>
          </a:prstGeom>
          <a:noFill/>
        </p:spPr>
        <p:txBody>
          <a:bodyPr wrap="square" lIns="0" tIns="0" rIns="0" bIns="0" rtlCol="0">
            <a:spAutoFit/>
          </a:bodyPr>
          <a:lstStyle/>
          <a:p>
            <a:pPr algn="r" defTabSz="1219170" latinLnBrk="1">
              <a:lnSpc>
                <a:spcPct val="90000"/>
              </a:lnSpc>
              <a:defRPr/>
            </a:pPr>
            <a:r>
              <a:rPr lang="en-GB" sz="800" dirty="0">
                <a:solidFill>
                  <a:srgbClr val="000000"/>
                </a:solidFill>
                <a:latin typeface="Calibri" panose="020F0502020204030204" pitchFamily="34" charset="0"/>
                <a:ea typeface="Arial Unicode MS"/>
                <a:cs typeface="Calibri" panose="020F0502020204030204" pitchFamily="34" charset="0"/>
              </a:rPr>
              <a:t>0</a:t>
            </a:r>
          </a:p>
        </p:txBody>
      </p:sp>
      <p:sp>
        <p:nvSpPr>
          <p:cNvPr id="175" name="TextBox 174">
            <a:extLst>
              <a:ext uri="{FF2B5EF4-FFF2-40B4-BE49-F238E27FC236}">
                <a16:creationId xmlns:a16="http://schemas.microsoft.com/office/drawing/2014/main" id="{DE64108D-4226-114F-94D1-077C627786AA}"/>
              </a:ext>
            </a:extLst>
          </p:cNvPr>
          <p:cNvSpPr txBox="1"/>
          <p:nvPr/>
        </p:nvSpPr>
        <p:spPr>
          <a:xfrm>
            <a:off x="315261" y="3436855"/>
            <a:ext cx="427468" cy="221599"/>
          </a:xfrm>
          <a:prstGeom prst="rect">
            <a:avLst/>
          </a:prstGeom>
          <a:noFill/>
        </p:spPr>
        <p:txBody>
          <a:bodyPr wrap="square" lIns="0" tIns="0" rIns="0" bIns="0" rtlCol="0">
            <a:spAutoFit/>
          </a:bodyPr>
          <a:lstStyle/>
          <a:p>
            <a:pPr defTabSz="1219170" latinLnBrk="1">
              <a:lnSpc>
                <a:spcPct val="90000"/>
              </a:lnSpc>
              <a:defRPr/>
            </a:pPr>
            <a:r>
              <a:rPr lang="en-GB" sz="800" b="1" dirty="0">
                <a:solidFill>
                  <a:srgbClr val="000000"/>
                </a:solidFill>
                <a:latin typeface="Calibri" panose="020F0502020204030204" pitchFamily="34" charset="0"/>
                <a:ea typeface="Arial Unicode MS"/>
                <a:cs typeface="Calibri" panose="020F0502020204030204" pitchFamily="34" charset="0"/>
              </a:rPr>
              <a:t>Subjects</a:t>
            </a:r>
            <a:br>
              <a:rPr lang="en-GB" sz="800" b="1" dirty="0">
                <a:solidFill>
                  <a:srgbClr val="000000"/>
                </a:solidFill>
                <a:latin typeface="Calibri" panose="020F0502020204030204" pitchFamily="34" charset="0"/>
                <a:ea typeface="Arial Unicode MS"/>
                <a:cs typeface="Calibri" panose="020F0502020204030204" pitchFamily="34" charset="0"/>
              </a:rPr>
            </a:br>
            <a:r>
              <a:rPr lang="en-GB" sz="800" b="1" dirty="0">
                <a:solidFill>
                  <a:srgbClr val="000000"/>
                </a:solidFill>
                <a:latin typeface="Calibri" panose="020F0502020204030204" pitchFamily="34" charset="0"/>
                <a:ea typeface="Arial Unicode MS"/>
                <a:cs typeface="Calibri" panose="020F0502020204030204" pitchFamily="34" charset="0"/>
              </a:rPr>
              <a:t>followed</a:t>
            </a:r>
          </a:p>
        </p:txBody>
      </p:sp>
      <p:sp>
        <p:nvSpPr>
          <p:cNvPr id="176" name="TextBox 175">
            <a:extLst>
              <a:ext uri="{FF2B5EF4-FFF2-40B4-BE49-F238E27FC236}">
                <a16:creationId xmlns:a16="http://schemas.microsoft.com/office/drawing/2014/main" id="{0C30B256-1B1E-734B-9E83-354ACD2C4B0B}"/>
              </a:ext>
            </a:extLst>
          </p:cNvPr>
          <p:cNvSpPr txBox="1"/>
          <p:nvPr/>
        </p:nvSpPr>
        <p:spPr>
          <a:xfrm flipH="1">
            <a:off x="796501" y="3436856"/>
            <a:ext cx="356888" cy="221599"/>
          </a:xfrm>
          <a:prstGeom prst="rect">
            <a:avLst/>
          </a:prstGeom>
          <a:noFill/>
        </p:spPr>
        <p:txBody>
          <a:bodyPr wrap="square" lIns="0" tIns="0" rIns="0" bIns="0" rtlCol="0">
            <a:spAutoFit/>
          </a:bodyPr>
          <a:lstStyle/>
          <a:p>
            <a:pPr defTabSz="1219170" latinLnBrk="1">
              <a:lnSpc>
                <a:spcPct val="90000"/>
              </a:lnSpc>
              <a:defRPr/>
            </a:pPr>
            <a:r>
              <a:rPr lang="en-GB" sz="800" dirty="0">
                <a:solidFill>
                  <a:srgbClr val="000000"/>
                </a:solidFill>
                <a:latin typeface="Calibri" panose="020F0502020204030204" pitchFamily="34" charset="0"/>
                <a:ea typeface="Arial Unicode MS"/>
                <a:cs typeface="Calibri" panose="020F0502020204030204" pitchFamily="34" charset="0"/>
              </a:rPr>
              <a:t>0</a:t>
            </a:r>
          </a:p>
          <a:p>
            <a:pPr defTabSz="1219170" latinLnBrk="1">
              <a:lnSpc>
                <a:spcPct val="90000"/>
              </a:lnSpc>
              <a:defRPr/>
            </a:pPr>
            <a:r>
              <a:rPr lang="en-GB" sz="800" dirty="0">
                <a:solidFill>
                  <a:srgbClr val="000000"/>
                </a:solidFill>
                <a:latin typeface="Calibri" panose="020F0502020204030204" pitchFamily="34" charset="0"/>
                <a:ea typeface="Arial Unicode MS"/>
                <a:cs typeface="Calibri" panose="020F0502020204030204" pitchFamily="34" charset="0"/>
              </a:rPr>
              <a:t>12,944</a:t>
            </a:r>
          </a:p>
        </p:txBody>
      </p:sp>
      <p:sp>
        <p:nvSpPr>
          <p:cNvPr id="177" name="TextBox 176">
            <a:extLst>
              <a:ext uri="{FF2B5EF4-FFF2-40B4-BE49-F238E27FC236}">
                <a16:creationId xmlns:a16="http://schemas.microsoft.com/office/drawing/2014/main" id="{271C5478-72DD-C84B-AECA-AF6459A8A639}"/>
              </a:ext>
            </a:extLst>
          </p:cNvPr>
          <p:cNvSpPr txBox="1"/>
          <p:nvPr/>
        </p:nvSpPr>
        <p:spPr>
          <a:xfrm flipH="1">
            <a:off x="1698201" y="3436856"/>
            <a:ext cx="356888" cy="221599"/>
          </a:xfrm>
          <a:prstGeom prst="rect">
            <a:avLst/>
          </a:prstGeom>
          <a:noFill/>
        </p:spPr>
        <p:txBody>
          <a:bodyPr wrap="square" lIns="0" tIns="0" rIns="0" bIns="0" rtlCol="0">
            <a:spAutoFit/>
          </a:bodyPr>
          <a:lstStyle/>
          <a:p>
            <a:pPr defTabSz="1219170" latinLnBrk="1">
              <a:lnSpc>
                <a:spcPct val="90000"/>
              </a:lnSpc>
              <a:defRPr/>
            </a:pPr>
            <a:r>
              <a:rPr lang="en-GB" sz="800" dirty="0">
                <a:solidFill>
                  <a:srgbClr val="000000"/>
                </a:solidFill>
                <a:latin typeface="Calibri" panose="020F0502020204030204" pitchFamily="34" charset="0"/>
                <a:ea typeface="Arial Unicode MS"/>
                <a:cs typeface="Calibri" panose="020F0502020204030204" pitchFamily="34" charset="0"/>
              </a:rPr>
              <a:t>6</a:t>
            </a:r>
          </a:p>
          <a:p>
            <a:pPr defTabSz="1219170" latinLnBrk="1">
              <a:lnSpc>
                <a:spcPct val="90000"/>
              </a:lnSpc>
              <a:defRPr/>
            </a:pPr>
            <a:r>
              <a:rPr lang="en-GB" sz="800" dirty="0">
                <a:solidFill>
                  <a:srgbClr val="000000"/>
                </a:solidFill>
                <a:latin typeface="Calibri" panose="020F0502020204030204" pitchFamily="34" charset="0"/>
                <a:ea typeface="Arial Unicode MS"/>
                <a:cs typeface="Calibri" panose="020F0502020204030204" pitchFamily="34" charset="0"/>
              </a:rPr>
              <a:t>12,262</a:t>
            </a:r>
          </a:p>
        </p:txBody>
      </p:sp>
      <p:sp>
        <p:nvSpPr>
          <p:cNvPr id="178" name="TextBox 177">
            <a:extLst>
              <a:ext uri="{FF2B5EF4-FFF2-40B4-BE49-F238E27FC236}">
                <a16:creationId xmlns:a16="http://schemas.microsoft.com/office/drawing/2014/main" id="{BD5FC1C4-17CE-6A4A-9131-F3D46DB21AD5}"/>
              </a:ext>
            </a:extLst>
          </p:cNvPr>
          <p:cNvSpPr txBox="1"/>
          <p:nvPr/>
        </p:nvSpPr>
        <p:spPr>
          <a:xfrm flipH="1">
            <a:off x="2574501" y="3436856"/>
            <a:ext cx="356888" cy="221599"/>
          </a:xfrm>
          <a:prstGeom prst="rect">
            <a:avLst/>
          </a:prstGeom>
          <a:noFill/>
        </p:spPr>
        <p:txBody>
          <a:bodyPr wrap="square" lIns="0" tIns="0" rIns="0" bIns="0" rtlCol="0">
            <a:spAutoFit/>
          </a:bodyPr>
          <a:lstStyle/>
          <a:p>
            <a:pPr defTabSz="1219170" latinLnBrk="1">
              <a:lnSpc>
                <a:spcPct val="90000"/>
              </a:lnSpc>
              <a:defRPr/>
            </a:pPr>
            <a:r>
              <a:rPr lang="en-GB" sz="800" dirty="0">
                <a:solidFill>
                  <a:srgbClr val="000000"/>
                </a:solidFill>
                <a:latin typeface="Calibri" panose="020F0502020204030204" pitchFamily="34" charset="0"/>
                <a:ea typeface="Arial Unicode MS"/>
                <a:cs typeface="Calibri" panose="020F0502020204030204" pitchFamily="34" charset="0"/>
              </a:rPr>
              <a:t>12</a:t>
            </a:r>
          </a:p>
          <a:p>
            <a:pPr defTabSz="1219170" latinLnBrk="1">
              <a:lnSpc>
                <a:spcPct val="90000"/>
              </a:lnSpc>
              <a:defRPr/>
            </a:pPr>
            <a:r>
              <a:rPr lang="en-GB" sz="800" dirty="0">
                <a:solidFill>
                  <a:srgbClr val="000000"/>
                </a:solidFill>
                <a:latin typeface="Calibri" panose="020F0502020204030204" pitchFamily="34" charset="0"/>
                <a:ea typeface="Arial Unicode MS"/>
                <a:cs typeface="Calibri" panose="020F0502020204030204" pitchFamily="34" charset="0"/>
              </a:rPr>
              <a:t>9,228</a:t>
            </a:r>
          </a:p>
        </p:txBody>
      </p:sp>
      <p:sp>
        <p:nvSpPr>
          <p:cNvPr id="179" name="TextBox 178">
            <a:extLst>
              <a:ext uri="{FF2B5EF4-FFF2-40B4-BE49-F238E27FC236}">
                <a16:creationId xmlns:a16="http://schemas.microsoft.com/office/drawing/2014/main" id="{613E494D-2C94-EB45-9854-ACFB662DA9CF}"/>
              </a:ext>
            </a:extLst>
          </p:cNvPr>
          <p:cNvSpPr txBox="1"/>
          <p:nvPr/>
        </p:nvSpPr>
        <p:spPr>
          <a:xfrm flipH="1">
            <a:off x="4483731" y="2852656"/>
            <a:ext cx="635156" cy="92398"/>
          </a:xfrm>
          <a:prstGeom prst="rect">
            <a:avLst/>
          </a:prstGeom>
          <a:noFill/>
        </p:spPr>
        <p:txBody>
          <a:bodyPr wrap="square" lIns="0" tIns="0" rIns="0" bIns="0" rtlCol="0">
            <a:spAutoFit/>
          </a:bodyPr>
          <a:lstStyle/>
          <a:p>
            <a:pPr defTabSz="1219170" latinLnBrk="1">
              <a:lnSpc>
                <a:spcPct val="90000"/>
              </a:lnSpc>
              <a:defRPr/>
            </a:pPr>
            <a:r>
              <a:rPr lang="en-GB" sz="667" dirty="0">
                <a:solidFill>
                  <a:srgbClr val="000000"/>
                </a:solidFill>
                <a:latin typeface="Calibri" panose="020F0502020204030204" pitchFamily="34" charset="0"/>
                <a:ea typeface="Arial Unicode MS"/>
                <a:cs typeface="Calibri" panose="020F0502020204030204" pitchFamily="34" charset="0"/>
              </a:rPr>
              <a:t>BARC 3a</a:t>
            </a:r>
          </a:p>
        </p:txBody>
      </p:sp>
      <p:sp>
        <p:nvSpPr>
          <p:cNvPr id="180" name="TextBox 179">
            <a:extLst>
              <a:ext uri="{FF2B5EF4-FFF2-40B4-BE49-F238E27FC236}">
                <a16:creationId xmlns:a16="http://schemas.microsoft.com/office/drawing/2014/main" id="{013B6A4F-B1AD-B640-B1B7-C990BF9D417E}"/>
              </a:ext>
            </a:extLst>
          </p:cNvPr>
          <p:cNvSpPr txBox="1"/>
          <p:nvPr/>
        </p:nvSpPr>
        <p:spPr>
          <a:xfrm flipH="1">
            <a:off x="4390601" y="3436856"/>
            <a:ext cx="356888" cy="221599"/>
          </a:xfrm>
          <a:prstGeom prst="rect">
            <a:avLst/>
          </a:prstGeom>
          <a:noFill/>
        </p:spPr>
        <p:txBody>
          <a:bodyPr wrap="square" lIns="0" tIns="0" rIns="0" bIns="0" rtlCol="0">
            <a:spAutoFit/>
          </a:bodyPr>
          <a:lstStyle/>
          <a:p>
            <a:pPr defTabSz="1219170" latinLnBrk="1">
              <a:lnSpc>
                <a:spcPct val="90000"/>
              </a:lnSpc>
              <a:defRPr/>
            </a:pPr>
            <a:r>
              <a:rPr lang="en-GB" sz="800" dirty="0">
                <a:solidFill>
                  <a:srgbClr val="000000"/>
                </a:solidFill>
                <a:latin typeface="Calibri" panose="020F0502020204030204" pitchFamily="34" charset="0"/>
                <a:ea typeface="Arial Unicode MS"/>
                <a:cs typeface="Calibri" panose="020F0502020204030204" pitchFamily="34" charset="0"/>
              </a:rPr>
              <a:t>24</a:t>
            </a:r>
          </a:p>
          <a:p>
            <a:pPr defTabSz="1219170" latinLnBrk="1">
              <a:lnSpc>
                <a:spcPct val="90000"/>
              </a:lnSpc>
              <a:defRPr/>
            </a:pPr>
            <a:r>
              <a:rPr lang="en-GB" sz="800" dirty="0">
                <a:solidFill>
                  <a:srgbClr val="000000"/>
                </a:solidFill>
                <a:latin typeface="Calibri" panose="020F0502020204030204" pitchFamily="34" charset="0"/>
                <a:ea typeface="Arial Unicode MS"/>
                <a:cs typeface="Calibri" panose="020F0502020204030204" pitchFamily="34" charset="0"/>
              </a:rPr>
              <a:t>2,160</a:t>
            </a:r>
          </a:p>
        </p:txBody>
      </p:sp>
      <p:sp>
        <p:nvSpPr>
          <p:cNvPr id="181" name="TextBox 180">
            <a:extLst>
              <a:ext uri="{FF2B5EF4-FFF2-40B4-BE49-F238E27FC236}">
                <a16:creationId xmlns:a16="http://schemas.microsoft.com/office/drawing/2014/main" id="{A7D6FB22-BF5F-994E-93DE-195673731D86}"/>
              </a:ext>
            </a:extLst>
          </p:cNvPr>
          <p:cNvSpPr txBox="1"/>
          <p:nvPr/>
        </p:nvSpPr>
        <p:spPr>
          <a:xfrm flipH="1">
            <a:off x="4483732" y="2959548"/>
            <a:ext cx="652160" cy="92398"/>
          </a:xfrm>
          <a:prstGeom prst="rect">
            <a:avLst/>
          </a:prstGeom>
          <a:noFill/>
        </p:spPr>
        <p:txBody>
          <a:bodyPr wrap="square" lIns="0" tIns="0" rIns="0" bIns="0" rtlCol="0">
            <a:spAutoFit/>
          </a:bodyPr>
          <a:lstStyle/>
          <a:p>
            <a:pPr defTabSz="1219170" latinLnBrk="1">
              <a:lnSpc>
                <a:spcPct val="90000"/>
              </a:lnSpc>
              <a:defRPr/>
            </a:pPr>
            <a:r>
              <a:rPr lang="en-GB" sz="667" dirty="0">
                <a:solidFill>
                  <a:srgbClr val="000000"/>
                </a:solidFill>
                <a:latin typeface="Calibri" panose="020F0502020204030204" pitchFamily="34" charset="0"/>
                <a:ea typeface="Arial Unicode MS"/>
                <a:cs typeface="Calibri" panose="020F0502020204030204" pitchFamily="34" charset="0"/>
              </a:rPr>
              <a:t>BARC 3b</a:t>
            </a:r>
          </a:p>
        </p:txBody>
      </p:sp>
      <p:sp>
        <p:nvSpPr>
          <p:cNvPr id="182" name="TextBox 181">
            <a:extLst>
              <a:ext uri="{FF2B5EF4-FFF2-40B4-BE49-F238E27FC236}">
                <a16:creationId xmlns:a16="http://schemas.microsoft.com/office/drawing/2014/main" id="{9E34C550-A6A9-1A4C-BE7C-D6266E2D8A14}"/>
              </a:ext>
            </a:extLst>
          </p:cNvPr>
          <p:cNvSpPr txBox="1"/>
          <p:nvPr/>
        </p:nvSpPr>
        <p:spPr>
          <a:xfrm flipH="1">
            <a:off x="4483733" y="3066440"/>
            <a:ext cx="635159" cy="92398"/>
          </a:xfrm>
          <a:prstGeom prst="rect">
            <a:avLst/>
          </a:prstGeom>
          <a:noFill/>
        </p:spPr>
        <p:txBody>
          <a:bodyPr wrap="square" lIns="0" tIns="0" rIns="0" bIns="0" rtlCol="0">
            <a:spAutoFit/>
          </a:bodyPr>
          <a:lstStyle/>
          <a:p>
            <a:pPr defTabSz="1219170" latinLnBrk="1">
              <a:lnSpc>
                <a:spcPct val="90000"/>
              </a:lnSpc>
              <a:defRPr/>
            </a:pPr>
            <a:r>
              <a:rPr lang="en-GB" sz="667" dirty="0">
                <a:solidFill>
                  <a:srgbClr val="000000"/>
                </a:solidFill>
                <a:latin typeface="Calibri" panose="020F0502020204030204" pitchFamily="34" charset="0"/>
                <a:ea typeface="Arial Unicode MS"/>
                <a:cs typeface="Calibri" panose="020F0502020204030204" pitchFamily="34" charset="0"/>
              </a:rPr>
              <a:t>BARC 4</a:t>
            </a:r>
          </a:p>
        </p:txBody>
      </p:sp>
      <p:sp>
        <p:nvSpPr>
          <p:cNvPr id="183" name="TextBox 182">
            <a:extLst>
              <a:ext uri="{FF2B5EF4-FFF2-40B4-BE49-F238E27FC236}">
                <a16:creationId xmlns:a16="http://schemas.microsoft.com/office/drawing/2014/main" id="{B8D1A087-79AC-3340-81B1-B5800BC177B8}"/>
              </a:ext>
            </a:extLst>
          </p:cNvPr>
          <p:cNvSpPr txBox="1"/>
          <p:nvPr/>
        </p:nvSpPr>
        <p:spPr>
          <a:xfrm flipH="1">
            <a:off x="4483732" y="3280222"/>
            <a:ext cx="635157" cy="92398"/>
          </a:xfrm>
          <a:prstGeom prst="rect">
            <a:avLst/>
          </a:prstGeom>
          <a:noFill/>
        </p:spPr>
        <p:txBody>
          <a:bodyPr wrap="square" lIns="0" tIns="0" rIns="0" bIns="0" rtlCol="0">
            <a:spAutoFit/>
          </a:bodyPr>
          <a:lstStyle/>
          <a:p>
            <a:pPr defTabSz="1219170" latinLnBrk="1">
              <a:lnSpc>
                <a:spcPct val="90000"/>
              </a:lnSpc>
              <a:defRPr/>
            </a:pPr>
            <a:r>
              <a:rPr lang="en-GB" sz="667" dirty="0">
                <a:solidFill>
                  <a:srgbClr val="000000"/>
                </a:solidFill>
                <a:latin typeface="Calibri" panose="020F0502020204030204" pitchFamily="34" charset="0"/>
                <a:ea typeface="Arial Unicode MS"/>
                <a:cs typeface="Calibri" panose="020F0502020204030204" pitchFamily="34" charset="0"/>
              </a:rPr>
              <a:t>BARC 5</a:t>
            </a:r>
          </a:p>
        </p:txBody>
      </p:sp>
      <p:sp>
        <p:nvSpPr>
          <p:cNvPr id="184" name="TextBox 183">
            <a:extLst>
              <a:ext uri="{FF2B5EF4-FFF2-40B4-BE49-F238E27FC236}">
                <a16:creationId xmlns:a16="http://schemas.microsoft.com/office/drawing/2014/main" id="{FC9CA07D-F3BF-CD49-AE76-D8D2BDFB5B25}"/>
              </a:ext>
            </a:extLst>
          </p:cNvPr>
          <p:cNvSpPr txBox="1"/>
          <p:nvPr/>
        </p:nvSpPr>
        <p:spPr>
          <a:xfrm flipH="1">
            <a:off x="4483732" y="3173332"/>
            <a:ext cx="648488" cy="92398"/>
          </a:xfrm>
          <a:prstGeom prst="rect">
            <a:avLst/>
          </a:prstGeom>
          <a:noFill/>
        </p:spPr>
        <p:txBody>
          <a:bodyPr wrap="square" lIns="0" tIns="0" rIns="0" bIns="0" rtlCol="0">
            <a:spAutoFit/>
          </a:bodyPr>
          <a:lstStyle/>
          <a:p>
            <a:pPr defTabSz="1219170" latinLnBrk="1">
              <a:lnSpc>
                <a:spcPct val="90000"/>
              </a:lnSpc>
              <a:defRPr/>
            </a:pPr>
            <a:r>
              <a:rPr lang="en-GB" sz="667" dirty="0">
                <a:solidFill>
                  <a:srgbClr val="000000"/>
                </a:solidFill>
                <a:latin typeface="Calibri" panose="020F0502020204030204" pitchFamily="34" charset="0"/>
                <a:ea typeface="Arial Unicode MS"/>
                <a:cs typeface="Calibri" panose="020F0502020204030204" pitchFamily="34" charset="0"/>
              </a:rPr>
              <a:t>BARC 3c</a:t>
            </a:r>
          </a:p>
        </p:txBody>
      </p:sp>
      <p:sp>
        <p:nvSpPr>
          <p:cNvPr id="185" name="TextBox 184">
            <a:extLst>
              <a:ext uri="{FF2B5EF4-FFF2-40B4-BE49-F238E27FC236}">
                <a16:creationId xmlns:a16="http://schemas.microsoft.com/office/drawing/2014/main" id="{518F15E3-EDD3-BF4D-A93C-04568649A4C9}"/>
              </a:ext>
            </a:extLst>
          </p:cNvPr>
          <p:cNvSpPr txBox="1"/>
          <p:nvPr/>
        </p:nvSpPr>
        <p:spPr>
          <a:xfrm flipH="1">
            <a:off x="4517597" y="1277856"/>
            <a:ext cx="563787" cy="92398"/>
          </a:xfrm>
          <a:prstGeom prst="rect">
            <a:avLst/>
          </a:prstGeom>
          <a:noFill/>
        </p:spPr>
        <p:txBody>
          <a:bodyPr wrap="square" lIns="0" tIns="0" rIns="0" bIns="0" rtlCol="0">
            <a:spAutoFit/>
          </a:bodyPr>
          <a:lstStyle/>
          <a:p>
            <a:pPr defTabSz="1219170" latinLnBrk="1">
              <a:lnSpc>
                <a:spcPct val="90000"/>
              </a:lnSpc>
              <a:defRPr/>
            </a:pPr>
            <a:r>
              <a:rPr lang="en-GB" sz="667" dirty="0">
                <a:solidFill>
                  <a:srgbClr val="000000"/>
                </a:solidFill>
                <a:latin typeface="Calibri" panose="020F0502020204030204" pitchFamily="34" charset="0"/>
                <a:ea typeface="Arial Unicode MS"/>
                <a:cs typeface="Calibri" panose="020F0502020204030204" pitchFamily="34" charset="0"/>
              </a:rPr>
              <a:t>BARC 1</a:t>
            </a:r>
          </a:p>
        </p:txBody>
      </p:sp>
      <p:sp>
        <p:nvSpPr>
          <p:cNvPr id="186" name="TextBox 185">
            <a:extLst>
              <a:ext uri="{FF2B5EF4-FFF2-40B4-BE49-F238E27FC236}">
                <a16:creationId xmlns:a16="http://schemas.microsoft.com/office/drawing/2014/main" id="{1EFD2E9D-8886-6D40-A475-C59C8C1A37AC}"/>
              </a:ext>
            </a:extLst>
          </p:cNvPr>
          <p:cNvSpPr txBox="1"/>
          <p:nvPr/>
        </p:nvSpPr>
        <p:spPr>
          <a:xfrm flipH="1">
            <a:off x="4517599" y="1561489"/>
            <a:ext cx="563784" cy="92398"/>
          </a:xfrm>
          <a:prstGeom prst="rect">
            <a:avLst/>
          </a:prstGeom>
          <a:noFill/>
        </p:spPr>
        <p:txBody>
          <a:bodyPr wrap="square" lIns="0" tIns="0" rIns="0" bIns="0" rtlCol="0">
            <a:spAutoFit/>
          </a:bodyPr>
          <a:lstStyle/>
          <a:p>
            <a:pPr defTabSz="1219170" latinLnBrk="1">
              <a:lnSpc>
                <a:spcPct val="90000"/>
              </a:lnSpc>
              <a:defRPr/>
            </a:pPr>
            <a:r>
              <a:rPr lang="en-GB" sz="667" dirty="0">
                <a:solidFill>
                  <a:srgbClr val="000000"/>
                </a:solidFill>
                <a:latin typeface="Calibri" panose="020F0502020204030204" pitchFamily="34" charset="0"/>
                <a:ea typeface="Arial Unicode MS"/>
                <a:cs typeface="Calibri" panose="020F0502020204030204" pitchFamily="34" charset="0"/>
              </a:rPr>
              <a:t>BARC 2</a:t>
            </a:r>
          </a:p>
        </p:txBody>
      </p:sp>
      <p:sp>
        <p:nvSpPr>
          <p:cNvPr id="187" name="Text Placeholder 13">
            <a:extLst>
              <a:ext uri="{FF2B5EF4-FFF2-40B4-BE49-F238E27FC236}">
                <a16:creationId xmlns:a16="http://schemas.microsoft.com/office/drawing/2014/main" id="{0E09BB00-6D2B-A946-A8FB-0EE4CE3269D1}"/>
              </a:ext>
            </a:extLst>
          </p:cNvPr>
          <p:cNvSpPr txBox="1">
            <a:spLocks/>
          </p:cNvSpPr>
          <p:nvPr/>
        </p:nvSpPr>
        <p:spPr>
          <a:xfrm>
            <a:off x="5559591" y="6064521"/>
            <a:ext cx="6023793" cy="365125"/>
          </a:xfrm>
          <a:prstGeom prst="rect">
            <a:avLst/>
          </a:prstGeom>
        </p:spPr>
        <p:txBody>
          <a:bodyPr vert="horz" lIns="0" tIns="0" rIns="0" bIns="0" rtlCol="0" anchor="ctr" anchorCtr="0">
            <a:noAutofit/>
          </a:bodyPr>
          <a:lstStyle>
            <a:lvl1pPr marL="0" indent="0" algn="l" defTabSz="457200" rtl="0" eaLnBrk="1" latinLnBrk="0" hangingPunct="1">
              <a:spcBef>
                <a:spcPts val="1200"/>
              </a:spcBef>
              <a:buClr>
                <a:schemeClr val="accent1"/>
              </a:buClr>
              <a:buFont typeface="Arial"/>
              <a:buNone/>
              <a:defRPr sz="1200" b="0" i="0" kern="1200">
                <a:solidFill>
                  <a:srgbClr val="5D8298"/>
                </a:solidFill>
                <a:latin typeface="Calibri" panose="020F0502020204030204" pitchFamily="34" charset="0"/>
                <a:ea typeface="+mn-ea"/>
                <a:cs typeface="Calibri" panose="020F050202020403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070" dirty="0" err="1"/>
              <a:t>Koskinas</a:t>
            </a:r>
            <a:r>
              <a:rPr lang="en-GB" sz="1070" dirty="0"/>
              <a:t> K, et al. </a:t>
            </a:r>
            <a:r>
              <a:rPr lang="en-GB" sz="1070" dirty="0" err="1"/>
              <a:t>Circ</a:t>
            </a:r>
            <a:r>
              <a:rPr lang="en-GB" sz="1070" dirty="0"/>
              <a:t> Cardiovasc </a:t>
            </a:r>
            <a:r>
              <a:rPr lang="en-GB" sz="1070" dirty="0" err="1"/>
              <a:t>Interv</a:t>
            </a:r>
            <a:r>
              <a:rPr lang="en-GB" sz="1070" dirty="0"/>
              <a:t>. 2015;8:e002053</a:t>
            </a:r>
          </a:p>
        </p:txBody>
      </p:sp>
      <p:sp>
        <p:nvSpPr>
          <p:cNvPr id="188" name="Text Placeholder 13">
            <a:extLst>
              <a:ext uri="{FF2B5EF4-FFF2-40B4-BE49-F238E27FC236}">
                <a16:creationId xmlns:a16="http://schemas.microsoft.com/office/drawing/2014/main" id="{FEAA04DC-171E-844A-ABB5-BF06ABEBDEBD}"/>
              </a:ext>
            </a:extLst>
          </p:cNvPr>
          <p:cNvSpPr txBox="1">
            <a:spLocks/>
          </p:cNvSpPr>
          <p:nvPr/>
        </p:nvSpPr>
        <p:spPr>
          <a:xfrm>
            <a:off x="579029" y="6064521"/>
            <a:ext cx="4492976" cy="365125"/>
          </a:xfrm>
          <a:prstGeom prst="rect">
            <a:avLst/>
          </a:prstGeom>
        </p:spPr>
        <p:txBody>
          <a:bodyPr vert="horz" lIns="0" tIns="0" rIns="0" bIns="0" rtlCol="0" anchor="ctr" anchorCtr="0">
            <a:noAutofit/>
          </a:bodyPr>
          <a:lstStyle>
            <a:lvl1pPr marL="0" indent="0" algn="l" defTabSz="457200" rtl="0" eaLnBrk="1" latinLnBrk="0" hangingPunct="1">
              <a:spcBef>
                <a:spcPts val="1200"/>
              </a:spcBef>
              <a:buClr>
                <a:schemeClr val="accent1"/>
              </a:buClr>
              <a:buFont typeface="Arial"/>
              <a:buNone/>
              <a:defRPr sz="1200" b="0" i="0" kern="1200">
                <a:solidFill>
                  <a:srgbClr val="5D8298"/>
                </a:solidFill>
                <a:latin typeface="Calibri" panose="020F0502020204030204" pitchFamily="34" charset="0"/>
                <a:ea typeface="+mn-ea"/>
                <a:cs typeface="Calibri" panose="020F050202020403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1219170" latinLnBrk="1">
              <a:defRPr/>
            </a:pPr>
            <a:r>
              <a:rPr lang="en-US" sz="1070" dirty="0" err="1">
                <a:solidFill>
                  <a:schemeClr val="tx2"/>
                </a:solidFill>
                <a:ea typeface="Arial Unicode MS"/>
              </a:rPr>
              <a:t>Généreux</a:t>
            </a:r>
            <a:r>
              <a:rPr lang="en-US" sz="1070" dirty="0">
                <a:solidFill>
                  <a:schemeClr val="tx2"/>
                </a:solidFill>
                <a:ea typeface="Arial Unicode MS"/>
              </a:rPr>
              <a:t> P, et al. J Am Coll </a:t>
            </a:r>
            <a:r>
              <a:rPr lang="en-US" sz="1070" dirty="0" err="1">
                <a:solidFill>
                  <a:schemeClr val="tx2"/>
                </a:solidFill>
                <a:ea typeface="Arial Unicode MS"/>
              </a:rPr>
              <a:t>Cardiol</a:t>
            </a:r>
            <a:r>
              <a:rPr lang="en-US" sz="1070" dirty="0">
                <a:solidFill>
                  <a:schemeClr val="tx2"/>
                </a:solidFill>
                <a:ea typeface="Arial Unicode MS"/>
              </a:rPr>
              <a:t>. 2015;66:1036-45</a:t>
            </a:r>
            <a:endParaRPr lang="es-ES" sz="1070" dirty="0">
              <a:solidFill>
                <a:schemeClr val="tx2"/>
              </a:solidFill>
              <a:ea typeface="Arial Unicode MS"/>
            </a:endParaRPr>
          </a:p>
        </p:txBody>
      </p:sp>
      <p:pic>
        <p:nvPicPr>
          <p:cNvPr id="189" name="Picture 188">
            <a:extLst>
              <a:ext uri="{FF2B5EF4-FFF2-40B4-BE49-F238E27FC236}">
                <a16:creationId xmlns:a16="http://schemas.microsoft.com/office/drawing/2014/main" id="{5273A11C-1DF8-8D49-AE71-C1C483E67D57}"/>
              </a:ext>
            </a:extLst>
          </p:cNvPr>
          <p:cNvPicPr>
            <a:picLocks noChangeAspect="1"/>
          </p:cNvPicPr>
          <p:nvPr/>
        </p:nvPicPr>
        <p:blipFill>
          <a:blip r:embed="rId4"/>
          <a:stretch>
            <a:fillRect/>
          </a:stretch>
        </p:blipFill>
        <p:spPr>
          <a:xfrm>
            <a:off x="10138667" y="378331"/>
            <a:ext cx="1558000" cy="529720"/>
          </a:xfrm>
          <a:prstGeom prst="rect">
            <a:avLst/>
          </a:prstGeom>
        </p:spPr>
      </p:pic>
      <p:sp>
        <p:nvSpPr>
          <p:cNvPr id="107" name="Slide Number Placeholder 106">
            <a:extLst>
              <a:ext uri="{FF2B5EF4-FFF2-40B4-BE49-F238E27FC236}">
                <a16:creationId xmlns:a16="http://schemas.microsoft.com/office/drawing/2014/main" id="{6582C201-B30D-E349-B3A9-A0DB759D4148}"/>
              </a:ext>
            </a:extLst>
          </p:cNvPr>
          <p:cNvSpPr>
            <a:spLocks noGrp="1"/>
          </p:cNvSpPr>
          <p:nvPr>
            <p:ph type="sldNum" sz="quarter" idx="4"/>
          </p:nvPr>
        </p:nvSpPr>
        <p:spPr/>
        <p:txBody>
          <a:bodyPr/>
          <a:lstStyle/>
          <a:p>
            <a:fld id="{FCE43C0F-8A7B-3A4B-9DB5-B3472E36E833}" type="slidenum">
              <a:rPr lang="en-GB" smtClean="0"/>
              <a:pPr/>
              <a:t>5</a:t>
            </a:fld>
            <a:endParaRPr lang="en-GB" dirty="0"/>
          </a:p>
        </p:txBody>
      </p:sp>
    </p:spTree>
    <p:extLst>
      <p:ext uri="{BB962C8B-B14F-4D97-AF65-F5344CB8AC3E}">
        <p14:creationId xmlns:p14="http://schemas.microsoft.com/office/powerpoint/2010/main" val="410510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8">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5" grpId="0" animBg="1"/>
      <p:bldP spid="17" grpId="0" animBg="1"/>
      <p:bldP spid="18" grpId="0" animBg="1"/>
      <p:bldP spid="19" grpId="0"/>
      <p:bldP spid="21" grpId="0" animBg="1"/>
      <p:bldP spid="23" grpId="0" animBg="1"/>
      <p:bldP spid="3" grpId="0" animBg="1"/>
      <p:bldP spid="4" grpId="0" animBg="1"/>
      <p:bldP spid="10" grpId="0" animBg="1"/>
      <p:bldP spid="187" grpId="0" build="p"/>
      <p:bldP spid="18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8C4D75-8B9B-9E43-80B0-BACAFDDF144C}"/>
              </a:ext>
            </a:extLst>
          </p:cNvPr>
          <p:cNvSpPr>
            <a:spLocks noGrp="1"/>
          </p:cNvSpPr>
          <p:nvPr>
            <p:ph type="body" idx="1"/>
          </p:nvPr>
        </p:nvSpPr>
        <p:spPr>
          <a:xfrm>
            <a:off x="609600" y="768906"/>
            <a:ext cx="10972800" cy="702470"/>
          </a:xfrm>
        </p:spPr>
        <p:txBody>
          <a:bodyPr/>
          <a:lstStyle/>
          <a:p>
            <a:r>
              <a:rPr lang="en-GB" dirty="0"/>
              <a:t>Major bleeding increases mortality 5-fold</a:t>
            </a:r>
          </a:p>
          <a:p>
            <a:endParaRPr lang="en-US" dirty="0"/>
          </a:p>
        </p:txBody>
      </p:sp>
      <p:sp>
        <p:nvSpPr>
          <p:cNvPr id="3" name="Title 2">
            <a:extLst>
              <a:ext uri="{FF2B5EF4-FFF2-40B4-BE49-F238E27FC236}">
                <a16:creationId xmlns:a16="http://schemas.microsoft.com/office/drawing/2014/main" id="{A0ED5CE0-1C87-E049-9FF5-60DCBC0183EC}"/>
              </a:ext>
            </a:extLst>
          </p:cNvPr>
          <p:cNvSpPr>
            <a:spLocks noGrp="1"/>
          </p:cNvSpPr>
          <p:nvPr>
            <p:ph type="title"/>
          </p:nvPr>
        </p:nvSpPr>
        <p:spPr/>
        <p:txBody>
          <a:bodyPr/>
          <a:lstStyle/>
          <a:p>
            <a:r>
              <a:rPr lang="en-GB"/>
              <a:t>Prognostic impact of bleeding</a:t>
            </a:r>
            <a:endParaRPr lang="en-US" dirty="0"/>
          </a:p>
        </p:txBody>
      </p:sp>
      <p:sp>
        <p:nvSpPr>
          <p:cNvPr id="7" name="Text Placeholder 6">
            <a:extLst>
              <a:ext uri="{FF2B5EF4-FFF2-40B4-BE49-F238E27FC236}">
                <a16:creationId xmlns:a16="http://schemas.microsoft.com/office/drawing/2014/main" id="{A6BE8B6F-24E0-B14F-92B1-F718D3C54B1D}"/>
              </a:ext>
            </a:extLst>
          </p:cNvPr>
          <p:cNvSpPr>
            <a:spLocks noGrp="1"/>
          </p:cNvSpPr>
          <p:nvPr>
            <p:ph sz="quarter" idx="15"/>
          </p:nvPr>
        </p:nvSpPr>
        <p:spPr/>
        <p:txBody>
          <a:bodyPr/>
          <a:lstStyle/>
          <a:p>
            <a:pPr>
              <a:spcBef>
                <a:spcPts val="300"/>
              </a:spcBef>
            </a:pPr>
            <a:r>
              <a:rPr lang="en-GB" dirty="0"/>
              <a:t>CI, confidence interval; HR, hazard ratio; PCI, percutaneous coronary intervention; PDB, post-discharge bleeding</a:t>
            </a:r>
          </a:p>
          <a:p>
            <a:pPr>
              <a:spcBef>
                <a:spcPts val="300"/>
              </a:spcBef>
            </a:pPr>
            <a:r>
              <a:rPr lang="en-GB" dirty="0" err="1"/>
              <a:t>Généreux</a:t>
            </a:r>
            <a:r>
              <a:rPr lang="en-GB" dirty="0"/>
              <a:t> P, et al. J Am Coll </a:t>
            </a:r>
            <a:r>
              <a:rPr lang="en-GB" dirty="0" err="1"/>
              <a:t>Cardiol</a:t>
            </a:r>
            <a:r>
              <a:rPr lang="en-GB" dirty="0"/>
              <a:t>. 2015;66:1036-45; Marquis-Gravel G, et al. J Am Coll </a:t>
            </a:r>
            <a:r>
              <a:rPr lang="en-GB" dirty="0" err="1"/>
              <a:t>Cardiol</a:t>
            </a:r>
            <a:r>
              <a:rPr lang="en-GB" dirty="0"/>
              <a:t>. 2020;76:162-71</a:t>
            </a:r>
          </a:p>
        </p:txBody>
      </p:sp>
      <p:pic>
        <p:nvPicPr>
          <p:cNvPr id="8" name="Picture 7">
            <a:extLst>
              <a:ext uri="{FF2B5EF4-FFF2-40B4-BE49-F238E27FC236}">
                <a16:creationId xmlns:a16="http://schemas.microsoft.com/office/drawing/2014/main" id="{52D406D5-0BAC-43C7-9CAD-25592F66836B}"/>
              </a:ext>
            </a:extLst>
          </p:cNvPr>
          <p:cNvPicPr>
            <a:picLocks noChangeAspect="1"/>
          </p:cNvPicPr>
          <p:nvPr/>
        </p:nvPicPr>
        <p:blipFill>
          <a:blip r:embed="rId3"/>
          <a:stretch>
            <a:fillRect/>
          </a:stretch>
        </p:blipFill>
        <p:spPr>
          <a:xfrm>
            <a:off x="664238" y="3883514"/>
            <a:ext cx="5150293" cy="2005699"/>
          </a:xfrm>
          <a:prstGeom prst="rect">
            <a:avLst/>
          </a:prstGeom>
          <a:ln w="12700">
            <a:noFill/>
          </a:ln>
        </p:spPr>
      </p:pic>
      <p:grpSp>
        <p:nvGrpSpPr>
          <p:cNvPr id="73" name="Group 72">
            <a:extLst>
              <a:ext uri="{FF2B5EF4-FFF2-40B4-BE49-F238E27FC236}">
                <a16:creationId xmlns:a16="http://schemas.microsoft.com/office/drawing/2014/main" id="{2662C0CE-ABB6-724A-A456-9C8E60DB9B6A}"/>
              </a:ext>
            </a:extLst>
          </p:cNvPr>
          <p:cNvGrpSpPr/>
          <p:nvPr/>
        </p:nvGrpSpPr>
        <p:grpSpPr>
          <a:xfrm>
            <a:off x="6205347" y="1222122"/>
            <a:ext cx="5363633" cy="4690896"/>
            <a:chOff x="4756150" y="1069802"/>
            <a:chExt cx="4022725" cy="3518172"/>
          </a:xfrm>
        </p:grpSpPr>
        <p:grpSp>
          <p:nvGrpSpPr>
            <p:cNvPr id="9" name="Group 8">
              <a:extLst>
                <a:ext uri="{FF2B5EF4-FFF2-40B4-BE49-F238E27FC236}">
                  <a16:creationId xmlns:a16="http://schemas.microsoft.com/office/drawing/2014/main" id="{F1B890D5-8E4A-3B44-8841-3EF1F1F114F9}"/>
                </a:ext>
              </a:extLst>
            </p:cNvPr>
            <p:cNvGrpSpPr/>
            <p:nvPr/>
          </p:nvGrpSpPr>
          <p:grpSpPr>
            <a:xfrm flipV="1">
              <a:off x="5734050" y="1816928"/>
              <a:ext cx="2063749" cy="108000"/>
              <a:chOff x="6268933" y="2112108"/>
              <a:chExt cx="1487592" cy="108000"/>
            </a:xfrm>
          </p:grpSpPr>
          <p:cxnSp>
            <p:nvCxnSpPr>
              <p:cNvPr id="20" name="Straight Connector 19">
                <a:extLst>
                  <a:ext uri="{FF2B5EF4-FFF2-40B4-BE49-F238E27FC236}">
                    <a16:creationId xmlns:a16="http://schemas.microsoft.com/office/drawing/2014/main" id="{BA2733E6-2D14-C04B-9659-2136E64945BC}"/>
                  </a:ext>
                </a:extLst>
              </p:cNvPr>
              <p:cNvCxnSpPr>
                <a:cxnSpLocks/>
              </p:cNvCxnSpPr>
              <p:nvPr/>
            </p:nvCxnSpPr>
            <p:spPr>
              <a:xfrm>
                <a:off x="6273497" y="2112108"/>
                <a:ext cx="0" cy="108000"/>
              </a:xfrm>
              <a:prstGeom prst="line">
                <a:avLst/>
              </a:prstGeom>
              <a:ln w="19050">
                <a:solidFill>
                  <a:schemeClr val="accent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43BF24-C66C-A144-A536-4E4A00CDF187}"/>
                  </a:ext>
                </a:extLst>
              </p:cNvPr>
              <p:cNvCxnSpPr>
                <a:cxnSpLocks/>
              </p:cNvCxnSpPr>
              <p:nvPr/>
            </p:nvCxnSpPr>
            <p:spPr>
              <a:xfrm>
                <a:off x="7752869" y="2112108"/>
                <a:ext cx="0" cy="108000"/>
              </a:xfrm>
              <a:prstGeom prst="line">
                <a:avLst/>
              </a:prstGeom>
              <a:ln w="19050">
                <a:solidFill>
                  <a:schemeClr val="accent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B9B2BDB-1EF0-274A-8108-898E8840CC45}"/>
                  </a:ext>
                </a:extLst>
              </p:cNvPr>
              <p:cNvCxnSpPr>
                <a:cxnSpLocks/>
              </p:cNvCxnSpPr>
              <p:nvPr/>
            </p:nvCxnSpPr>
            <p:spPr>
              <a:xfrm>
                <a:off x="6268933" y="2118555"/>
                <a:ext cx="1487592" cy="0"/>
              </a:xfrm>
              <a:prstGeom prst="line">
                <a:avLst/>
              </a:prstGeom>
              <a:ln w="19050">
                <a:solidFill>
                  <a:schemeClr val="accent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grpSp>
        <p:sp>
          <p:nvSpPr>
            <p:cNvPr id="34" name="Rounded Rectangle 33">
              <a:extLst>
                <a:ext uri="{FF2B5EF4-FFF2-40B4-BE49-F238E27FC236}">
                  <a16:creationId xmlns:a16="http://schemas.microsoft.com/office/drawing/2014/main" id="{B2551540-A43B-1F43-9681-65169C4ACA1D}"/>
                </a:ext>
              </a:extLst>
            </p:cNvPr>
            <p:cNvSpPr/>
            <p:nvPr/>
          </p:nvSpPr>
          <p:spPr>
            <a:xfrm>
              <a:off x="4756150" y="1069802"/>
              <a:ext cx="1990335" cy="749567"/>
            </a:xfrm>
            <a:prstGeom prst="roundRect">
              <a:avLst>
                <a:gd name="adj" fmla="val 13144"/>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5000"/>
                </a:lnSpc>
                <a:defRPr/>
              </a:pPr>
              <a:r>
                <a:rPr lang="en-GB" sz="1067" b="1" dirty="0">
                  <a:solidFill>
                    <a:schemeClr val="accent1"/>
                  </a:solidFill>
                  <a:latin typeface="Calibri" panose="020F0502020204030204" pitchFamily="34" charset="0"/>
                  <a:ea typeface="Arial Unicode MS"/>
                  <a:cs typeface="Calibri" panose="020F0502020204030204" pitchFamily="34" charset="0"/>
                </a:rPr>
                <a:t>Clinical bleeding predictors:</a:t>
              </a:r>
              <a:br>
                <a:rPr lang="en-GB" sz="1067" b="1" dirty="0">
                  <a:solidFill>
                    <a:schemeClr val="accent1"/>
                  </a:solidFill>
                  <a:latin typeface="Calibri" panose="020F0502020204030204" pitchFamily="34" charset="0"/>
                  <a:ea typeface="Arial Unicode MS"/>
                  <a:cs typeface="Calibri" panose="020F0502020204030204" pitchFamily="34" charset="0"/>
                </a:rPr>
              </a:br>
              <a:r>
                <a:rPr lang="en-GB" sz="1067" dirty="0">
                  <a:solidFill>
                    <a:srgbClr val="000000"/>
                  </a:solidFill>
                  <a:latin typeface="Calibri" panose="020F0502020204030204" pitchFamily="34" charset="0"/>
                  <a:ea typeface="Arial Unicode MS"/>
                  <a:cs typeface="Calibri" panose="020F0502020204030204" pitchFamily="34" charset="0"/>
                </a:rPr>
                <a:t>Atherosclerosis risk factors</a:t>
              </a:r>
              <a:br>
                <a:rPr lang="en-GB" sz="1067" dirty="0">
                  <a:solidFill>
                    <a:srgbClr val="000000"/>
                  </a:solidFill>
                  <a:latin typeface="Calibri" panose="020F0502020204030204" pitchFamily="34" charset="0"/>
                  <a:ea typeface="Arial Unicode MS"/>
                  <a:cs typeface="Calibri" panose="020F0502020204030204" pitchFamily="34" charset="0"/>
                </a:rPr>
              </a:br>
              <a:r>
                <a:rPr lang="en-GB" sz="1067" dirty="0">
                  <a:solidFill>
                    <a:srgbClr val="000000"/>
                  </a:solidFill>
                  <a:latin typeface="Calibri" panose="020F0502020204030204" pitchFamily="34" charset="0"/>
                  <a:ea typeface="Arial Unicode MS"/>
                  <a:cs typeface="Calibri" panose="020F0502020204030204" pitchFamily="34" charset="0"/>
                </a:rPr>
                <a:t>History of previous bleeding</a:t>
              </a:r>
              <a:br>
                <a:rPr lang="en-GB" sz="1067" dirty="0">
                  <a:solidFill>
                    <a:srgbClr val="000000"/>
                  </a:solidFill>
                  <a:latin typeface="Calibri" panose="020F0502020204030204" pitchFamily="34" charset="0"/>
                  <a:ea typeface="Arial Unicode MS"/>
                  <a:cs typeface="Calibri" panose="020F0502020204030204" pitchFamily="34" charset="0"/>
                </a:rPr>
              </a:br>
              <a:r>
                <a:rPr lang="en-GB" sz="1067" dirty="0">
                  <a:solidFill>
                    <a:srgbClr val="000000"/>
                  </a:solidFill>
                  <a:latin typeface="Calibri" panose="020F0502020204030204" pitchFamily="34" charset="0"/>
                  <a:ea typeface="Arial Unicode MS"/>
                  <a:cs typeface="Calibri" panose="020F0502020204030204" pitchFamily="34" charset="0"/>
                </a:rPr>
                <a:t>Anaemia</a:t>
              </a:r>
              <a:br>
                <a:rPr lang="en-GB" sz="1067" dirty="0">
                  <a:solidFill>
                    <a:srgbClr val="000000"/>
                  </a:solidFill>
                  <a:latin typeface="Calibri" panose="020F0502020204030204" pitchFamily="34" charset="0"/>
                  <a:ea typeface="Arial Unicode MS"/>
                  <a:cs typeface="Calibri" panose="020F0502020204030204" pitchFamily="34" charset="0"/>
                </a:rPr>
              </a:br>
              <a:r>
                <a:rPr lang="en-GB" sz="1067" dirty="0">
                  <a:solidFill>
                    <a:srgbClr val="000000"/>
                  </a:solidFill>
                  <a:latin typeface="Calibri" panose="020F0502020204030204" pitchFamily="34" charset="0"/>
                  <a:ea typeface="Arial Unicode MS"/>
                  <a:cs typeface="Calibri" panose="020F0502020204030204" pitchFamily="34" charset="0"/>
                </a:rPr>
                <a:t>Chronic kidney disease (CKD)</a:t>
              </a:r>
            </a:p>
            <a:p>
              <a:pPr algn="ctr" defTabSz="1219170" latinLnBrk="1">
                <a:lnSpc>
                  <a:spcPct val="95000"/>
                </a:lnSpc>
                <a:defRPr/>
              </a:pPr>
              <a:r>
                <a:rPr lang="en-GB" sz="1067" dirty="0">
                  <a:solidFill>
                    <a:srgbClr val="000000"/>
                  </a:solidFill>
                  <a:latin typeface="Calibri" panose="020F0502020204030204" pitchFamily="34" charset="0"/>
                  <a:ea typeface="Arial Unicode MS"/>
                  <a:cs typeface="Calibri" panose="020F0502020204030204" pitchFamily="34" charset="0"/>
                </a:rPr>
                <a:t>Low platelet reactivity</a:t>
              </a:r>
            </a:p>
          </p:txBody>
        </p:sp>
        <p:sp>
          <p:nvSpPr>
            <p:cNvPr id="43" name="Rounded Rectangle 42">
              <a:extLst>
                <a:ext uri="{FF2B5EF4-FFF2-40B4-BE49-F238E27FC236}">
                  <a16:creationId xmlns:a16="http://schemas.microsoft.com/office/drawing/2014/main" id="{B3571554-807C-584F-8E5E-85D6F0C067BF}"/>
                </a:ext>
              </a:extLst>
            </p:cNvPr>
            <p:cNvSpPr/>
            <p:nvPr/>
          </p:nvSpPr>
          <p:spPr>
            <a:xfrm>
              <a:off x="6808368" y="1069802"/>
              <a:ext cx="1965201" cy="749567"/>
            </a:xfrm>
            <a:prstGeom prst="roundRect">
              <a:avLst>
                <a:gd name="adj" fmla="val 13144"/>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5000"/>
                </a:lnSpc>
                <a:spcAft>
                  <a:spcPts val="267"/>
                </a:spcAft>
                <a:defRPr/>
              </a:pPr>
              <a:r>
                <a:rPr lang="en-GB" sz="1067" b="1" dirty="0">
                  <a:solidFill>
                    <a:schemeClr val="accent1"/>
                  </a:solidFill>
                  <a:latin typeface="Calibri" panose="020F0502020204030204" pitchFamily="34" charset="0"/>
                  <a:ea typeface="Arial Unicode MS"/>
                  <a:cs typeface="Calibri" panose="020F0502020204030204" pitchFamily="34" charset="0"/>
                </a:rPr>
                <a:t>Pharmacological bleeding predictors:</a:t>
              </a:r>
            </a:p>
            <a:p>
              <a:pPr algn="ctr" defTabSz="1219170" latinLnBrk="1">
                <a:lnSpc>
                  <a:spcPct val="95000"/>
                </a:lnSpc>
                <a:spcAft>
                  <a:spcPts val="267"/>
                </a:spcAft>
                <a:defRPr/>
              </a:pPr>
              <a:r>
                <a:rPr lang="en-GB" sz="1067" dirty="0">
                  <a:solidFill>
                    <a:srgbClr val="000000"/>
                  </a:solidFill>
                  <a:latin typeface="Calibri" panose="020F0502020204030204" pitchFamily="34" charset="0"/>
                  <a:ea typeface="Arial Unicode MS"/>
                  <a:cs typeface="Calibri" panose="020F0502020204030204" pitchFamily="34" charset="0"/>
                </a:rPr>
                <a:t>Oral anticoagulation</a:t>
              </a:r>
            </a:p>
            <a:p>
              <a:pPr algn="ctr" defTabSz="1219170" latinLnBrk="1">
                <a:lnSpc>
                  <a:spcPct val="95000"/>
                </a:lnSpc>
                <a:spcAft>
                  <a:spcPts val="267"/>
                </a:spcAft>
                <a:defRPr/>
              </a:pPr>
              <a:r>
                <a:rPr lang="en-GB" sz="1067" dirty="0">
                  <a:solidFill>
                    <a:srgbClr val="000000"/>
                  </a:solidFill>
                  <a:latin typeface="Calibri" panose="020F0502020204030204" pitchFamily="34" charset="0"/>
                  <a:ea typeface="Arial Unicode MS"/>
                  <a:cs typeface="Calibri" panose="020F0502020204030204" pitchFamily="34" charset="0"/>
                </a:rPr>
                <a:t>Prolonged dual antiplatelet therapy</a:t>
              </a:r>
              <a:br>
                <a:rPr lang="en-GB" sz="1067" dirty="0">
                  <a:solidFill>
                    <a:srgbClr val="000000"/>
                  </a:solidFill>
                  <a:latin typeface="Calibri" panose="020F0502020204030204" pitchFamily="34" charset="0"/>
                  <a:ea typeface="Arial Unicode MS"/>
                  <a:cs typeface="Calibri" panose="020F0502020204030204" pitchFamily="34" charset="0"/>
                </a:rPr>
              </a:br>
              <a:r>
                <a:rPr lang="en-GB" sz="1067" dirty="0">
                  <a:solidFill>
                    <a:srgbClr val="000000"/>
                  </a:solidFill>
                  <a:latin typeface="Calibri" panose="020F0502020204030204" pitchFamily="34" charset="0"/>
                  <a:ea typeface="Arial Unicode MS"/>
                  <a:cs typeface="Calibri" panose="020F0502020204030204" pitchFamily="34" charset="0"/>
                </a:rPr>
                <a:t>(DAPT)</a:t>
              </a:r>
            </a:p>
            <a:p>
              <a:pPr algn="ctr" defTabSz="1219170" latinLnBrk="1">
                <a:lnSpc>
                  <a:spcPct val="95000"/>
                </a:lnSpc>
                <a:spcAft>
                  <a:spcPts val="267"/>
                </a:spcAft>
                <a:defRPr/>
              </a:pPr>
              <a:r>
                <a:rPr lang="en-GB" sz="1067" dirty="0">
                  <a:solidFill>
                    <a:srgbClr val="000000"/>
                  </a:solidFill>
                  <a:latin typeface="Calibri" panose="020F0502020204030204" pitchFamily="34" charset="0"/>
                  <a:ea typeface="Arial Unicode MS"/>
                  <a:cs typeface="Calibri" panose="020F0502020204030204" pitchFamily="34" charset="0"/>
                </a:rPr>
                <a:t>High-potency DAPT</a:t>
              </a:r>
            </a:p>
          </p:txBody>
        </p:sp>
        <p:cxnSp>
          <p:nvCxnSpPr>
            <p:cNvPr id="44" name="Straight Connector 43">
              <a:extLst>
                <a:ext uri="{FF2B5EF4-FFF2-40B4-BE49-F238E27FC236}">
                  <a16:creationId xmlns:a16="http://schemas.microsoft.com/office/drawing/2014/main" id="{F90E4284-CA40-0B4F-9F89-7A2440C73E93}"/>
                </a:ext>
              </a:extLst>
            </p:cNvPr>
            <p:cNvCxnSpPr>
              <a:cxnSpLocks/>
            </p:cNvCxnSpPr>
            <p:nvPr/>
          </p:nvCxnSpPr>
          <p:spPr>
            <a:xfrm>
              <a:off x="6777427" y="1914624"/>
              <a:ext cx="0" cy="174621"/>
            </a:xfrm>
            <a:prstGeom prst="line">
              <a:avLst/>
            </a:prstGeom>
            <a:ln w="19050">
              <a:solidFill>
                <a:schemeClr val="accent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46" name="Rounded Rectangle 45">
              <a:extLst>
                <a:ext uri="{FF2B5EF4-FFF2-40B4-BE49-F238E27FC236}">
                  <a16:creationId xmlns:a16="http://schemas.microsoft.com/office/drawing/2014/main" id="{C18C8B8F-33B5-B145-A7C2-C68AFF627D06}"/>
                </a:ext>
              </a:extLst>
            </p:cNvPr>
            <p:cNvSpPr/>
            <p:nvPr/>
          </p:nvSpPr>
          <p:spPr>
            <a:xfrm>
              <a:off x="4756150" y="4370246"/>
              <a:ext cx="4022725" cy="217728"/>
            </a:xfrm>
            <a:prstGeom prst="roundRect">
              <a:avLst/>
            </a:prstGeom>
            <a:solidFill>
              <a:srgbClr val="5959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48000" rtlCol="0" anchor="ctr"/>
            <a:lstStyle/>
            <a:p>
              <a:pPr algn="ctr" defTabSz="1219170" latinLnBrk="1">
                <a:lnSpc>
                  <a:spcPct val="90000"/>
                </a:lnSpc>
                <a:defRPr/>
              </a:pPr>
              <a:r>
                <a:rPr lang="en-GB" sz="1067" b="1" dirty="0">
                  <a:solidFill>
                    <a:prstClr val="white"/>
                  </a:solidFill>
                  <a:latin typeface="Calibri" panose="020F0502020204030204" pitchFamily="34" charset="0"/>
                  <a:ea typeface="Arial Unicode MS"/>
                  <a:cs typeface="Calibri" panose="020F0502020204030204" pitchFamily="34" charset="0"/>
                </a:rPr>
                <a:t>DEATH</a:t>
              </a:r>
            </a:p>
          </p:txBody>
        </p:sp>
        <p:cxnSp>
          <p:nvCxnSpPr>
            <p:cNvPr id="48" name="Straight Connector 47">
              <a:extLst>
                <a:ext uri="{FF2B5EF4-FFF2-40B4-BE49-F238E27FC236}">
                  <a16:creationId xmlns:a16="http://schemas.microsoft.com/office/drawing/2014/main" id="{5D101F66-9B90-4D40-8F57-5DBF23F01280}"/>
                </a:ext>
              </a:extLst>
            </p:cNvPr>
            <p:cNvCxnSpPr>
              <a:cxnSpLocks/>
            </p:cNvCxnSpPr>
            <p:nvPr/>
          </p:nvCxnSpPr>
          <p:spPr>
            <a:xfrm>
              <a:off x="5383212" y="2279749"/>
              <a:ext cx="0" cy="174621"/>
            </a:xfrm>
            <a:prstGeom prst="line">
              <a:avLst/>
            </a:prstGeom>
            <a:ln w="19050">
              <a:solidFill>
                <a:schemeClr val="tx2"/>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F2AD2C7-E11F-DA48-BF84-A54C5CE4054F}"/>
                </a:ext>
              </a:extLst>
            </p:cNvPr>
            <p:cNvCxnSpPr>
              <a:cxnSpLocks/>
            </p:cNvCxnSpPr>
            <p:nvPr/>
          </p:nvCxnSpPr>
          <p:spPr>
            <a:xfrm>
              <a:off x="6777427" y="2279749"/>
              <a:ext cx="0" cy="174621"/>
            </a:xfrm>
            <a:prstGeom prst="line">
              <a:avLst/>
            </a:prstGeom>
            <a:ln w="19050">
              <a:solidFill>
                <a:schemeClr val="accent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5FFDB17-E308-9849-A1F0-D089450D6DE9}"/>
                </a:ext>
              </a:extLst>
            </p:cNvPr>
            <p:cNvCxnSpPr>
              <a:cxnSpLocks/>
            </p:cNvCxnSpPr>
            <p:nvPr/>
          </p:nvCxnSpPr>
          <p:spPr>
            <a:xfrm>
              <a:off x="8151812" y="2279749"/>
              <a:ext cx="0" cy="174621"/>
            </a:xfrm>
            <a:prstGeom prst="line">
              <a:avLst/>
            </a:prstGeom>
            <a:ln w="19050">
              <a:solidFill>
                <a:schemeClr val="tx2"/>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36" name="Rounded Rectangle 35">
              <a:extLst>
                <a:ext uri="{FF2B5EF4-FFF2-40B4-BE49-F238E27FC236}">
                  <a16:creationId xmlns:a16="http://schemas.microsoft.com/office/drawing/2014/main" id="{0C7DEAA0-BD74-6041-97D4-92FF15962019}"/>
                </a:ext>
              </a:extLst>
            </p:cNvPr>
            <p:cNvSpPr/>
            <p:nvPr/>
          </p:nvSpPr>
          <p:spPr>
            <a:xfrm>
              <a:off x="4756150" y="2084246"/>
              <a:ext cx="4022725" cy="217728"/>
            </a:xfrm>
            <a:prstGeom prst="round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48000" rtlCol="0" anchor="ctr"/>
            <a:lstStyle/>
            <a:p>
              <a:pPr algn="ctr" defTabSz="1219170" latinLnBrk="1">
                <a:lnSpc>
                  <a:spcPct val="90000"/>
                </a:lnSpc>
                <a:defRPr/>
              </a:pPr>
              <a:r>
                <a:rPr lang="en-GB" sz="1067" b="1" dirty="0">
                  <a:solidFill>
                    <a:prstClr val="white"/>
                  </a:solidFill>
                  <a:latin typeface="Calibri" panose="020F0502020204030204" pitchFamily="34" charset="0"/>
                  <a:ea typeface="Arial Unicode MS"/>
                  <a:cs typeface="Calibri" panose="020F0502020204030204" pitchFamily="34" charset="0"/>
                </a:rPr>
                <a:t>BLEEDING</a:t>
              </a:r>
            </a:p>
          </p:txBody>
        </p:sp>
        <p:sp>
          <p:nvSpPr>
            <p:cNvPr id="53" name="Rounded Rectangle 52">
              <a:extLst>
                <a:ext uri="{FF2B5EF4-FFF2-40B4-BE49-F238E27FC236}">
                  <a16:creationId xmlns:a16="http://schemas.microsoft.com/office/drawing/2014/main" id="{68490791-5095-F64F-A73F-6E82FF5279DC}"/>
                </a:ext>
              </a:extLst>
            </p:cNvPr>
            <p:cNvSpPr/>
            <p:nvPr/>
          </p:nvSpPr>
          <p:spPr>
            <a:xfrm>
              <a:off x="4756150" y="2906948"/>
              <a:ext cx="1254125" cy="833297"/>
            </a:xfrm>
            <a:prstGeom prst="roundRect">
              <a:avLst>
                <a:gd name="adj" fmla="val 9047"/>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0000"/>
                </a:lnSpc>
                <a:spcAft>
                  <a:spcPts val="400"/>
                </a:spcAft>
                <a:defRPr/>
              </a:pPr>
              <a:r>
                <a:rPr lang="en-GB" sz="1067" dirty="0">
                  <a:solidFill>
                    <a:schemeClr val="tx2"/>
                  </a:solidFill>
                  <a:latin typeface="Calibri" panose="020F0502020204030204" pitchFamily="34" charset="0"/>
                  <a:ea typeface="Arial Unicode MS"/>
                  <a:cs typeface="Calibri" panose="020F0502020204030204" pitchFamily="34" charset="0"/>
                </a:rPr>
                <a:t>Rebound platelet</a:t>
              </a:r>
              <a:br>
                <a:rPr lang="en-GB" sz="1067" dirty="0">
                  <a:solidFill>
                    <a:schemeClr val="tx2"/>
                  </a:solidFill>
                  <a:latin typeface="Calibri" panose="020F0502020204030204" pitchFamily="34" charset="0"/>
                  <a:ea typeface="Arial Unicode MS"/>
                  <a:cs typeface="Calibri" panose="020F0502020204030204" pitchFamily="34" charset="0"/>
                </a:rPr>
              </a:br>
              <a:r>
                <a:rPr lang="en-GB" sz="1067" dirty="0">
                  <a:solidFill>
                    <a:schemeClr val="tx2"/>
                  </a:solidFill>
                  <a:latin typeface="Calibri" panose="020F0502020204030204" pitchFamily="34" charset="0"/>
                  <a:ea typeface="Arial Unicode MS"/>
                  <a:cs typeface="Calibri" panose="020F0502020204030204" pitchFamily="34" charset="0"/>
                </a:rPr>
                <a:t>reactivity</a:t>
              </a:r>
            </a:p>
            <a:p>
              <a:pPr algn="ctr" defTabSz="1219170" latinLnBrk="1">
                <a:lnSpc>
                  <a:spcPct val="90000"/>
                </a:lnSpc>
                <a:spcAft>
                  <a:spcPts val="400"/>
                </a:spcAft>
                <a:defRPr/>
              </a:pPr>
              <a:r>
                <a:rPr lang="en-GB" sz="1600" dirty="0">
                  <a:solidFill>
                    <a:schemeClr val="tx2"/>
                  </a:solidFill>
                  <a:latin typeface="Calibri" panose="020F0502020204030204" pitchFamily="34" charset="0"/>
                  <a:ea typeface="Arial Unicode MS"/>
                  <a:cs typeface="Calibri" panose="020F0502020204030204" pitchFamily="34" charset="0"/>
                </a:rPr>
                <a:t>+</a:t>
              </a:r>
            </a:p>
            <a:p>
              <a:pPr algn="ctr" defTabSz="1219170" latinLnBrk="1">
                <a:lnSpc>
                  <a:spcPct val="90000"/>
                </a:lnSpc>
                <a:spcAft>
                  <a:spcPts val="400"/>
                </a:spcAft>
                <a:defRPr/>
              </a:pPr>
              <a:r>
                <a:rPr lang="en-GB" sz="1067" dirty="0">
                  <a:solidFill>
                    <a:schemeClr val="tx2"/>
                  </a:solidFill>
                  <a:latin typeface="Calibri" panose="020F0502020204030204" pitchFamily="34" charset="0"/>
                  <a:ea typeface="Arial Unicode MS"/>
                  <a:cs typeface="Calibri" panose="020F0502020204030204" pitchFamily="34" charset="0"/>
                </a:rPr>
                <a:t>Incomplete stent</a:t>
              </a:r>
              <a:br>
                <a:rPr lang="en-GB" sz="1067" dirty="0">
                  <a:solidFill>
                    <a:schemeClr val="tx2"/>
                  </a:solidFill>
                  <a:latin typeface="Calibri" panose="020F0502020204030204" pitchFamily="34" charset="0"/>
                  <a:ea typeface="Arial Unicode MS"/>
                  <a:cs typeface="Calibri" panose="020F0502020204030204" pitchFamily="34" charset="0"/>
                </a:rPr>
              </a:br>
              <a:r>
                <a:rPr lang="en-GB" sz="1067" dirty="0">
                  <a:solidFill>
                    <a:schemeClr val="tx2"/>
                  </a:solidFill>
                  <a:latin typeface="Calibri" panose="020F0502020204030204" pitchFamily="34" charset="0"/>
                  <a:ea typeface="Arial Unicode MS"/>
                  <a:cs typeface="Calibri" panose="020F0502020204030204" pitchFamily="34" charset="0"/>
                </a:rPr>
                <a:t>endothelialisation</a:t>
              </a:r>
            </a:p>
          </p:txBody>
        </p:sp>
        <p:cxnSp>
          <p:nvCxnSpPr>
            <p:cNvPr id="55" name="Straight Connector 54">
              <a:extLst>
                <a:ext uri="{FF2B5EF4-FFF2-40B4-BE49-F238E27FC236}">
                  <a16:creationId xmlns:a16="http://schemas.microsoft.com/office/drawing/2014/main" id="{B3482B20-0A2F-D340-B16B-5A34F51C96F1}"/>
                </a:ext>
              </a:extLst>
            </p:cNvPr>
            <p:cNvCxnSpPr>
              <a:cxnSpLocks/>
            </p:cNvCxnSpPr>
            <p:nvPr/>
          </p:nvCxnSpPr>
          <p:spPr>
            <a:xfrm>
              <a:off x="6777427" y="2735928"/>
              <a:ext cx="0" cy="174621"/>
            </a:xfrm>
            <a:prstGeom prst="line">
              <a:avLst/>
            </a:prstGeom>
            <a:ln w="19050">
              <a:solidFill>
                <a:schemeClr val="accent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A49AAAE-20DC-9E43-A337-DF1BA296DE06}"/>
                </a:ext>
              </a:extLst>
            </p:cNvPr>
            <p:cNvCxnSpPr>
              <a:cxnSpLocks/>
            </p:cNvCxnSpPr>
            <p:nvPr/>
          </p:nvCxnSpPr>
          <p:spPr>
            <a:xfrm>
              <a:off x="6777427" y="3270349"/>
              <a:ext cx="0" cy="174621"/>
            </a:xfrm>
            <a:prstGeom prst="line">
              <a:avLst/>
            </a:prstGeom>
            <a:ln w="19050">
              <a:solidFill>
                <a:schemeClr val="accent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29AA6F8-DC3F-AD46-83D4-FB5FB8E1D46C}"/>
                </a:ext>
              </a:extLst>
            </p:cNvPr>
            <p:cNvCxnSpPr>
              <a:cxnSpLocks/>
            </p:cNvCxnSpPr>
            <p:nvPr/>
          </p:nvCxnSpPr>
          <p:spPr>
            <a:xfrm>
              <a:off x="6777427" y="3625945"/>
              <a:ext cx="0" cy="742950"/>
            </a:xfrm>
            <a:prstGeom prst="line">
              <a:avLst/>
            </a:prstGeom>
            <a:ln w="19050">
              <a:solidFill>
                <a:schemeClr val="accent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A55F995-C6C5-5E49-984D-940DCD3DCAD6}"/>
                </a:ext>
              </a:extLst>
            </p:cNvPr>
            <p:cNvCxnSpPr>
              <a:cxnSpLocks/>
            </p:cNvCxnSpPr>
            <p:nvPr/>
          </p:nvCxnSpPr>
          <p:spPr>
            <a:xfrm>
              <a:off x="5383212" y="2735928"/>
              <a:ext cx="0" cy="174621"/>
            </a:xfrm>
            <a:prstGeom prst="line">
              <a:avLst/>
            </a:prstGeom>
            <a:ln w="19050">
              <a:solidFill>
                <a:schemeClr val="tx2"/>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6C0DC39-C511-0048-9703-7DF9C1C91E35}"/>
                </a:ext>
              </a:extLst>
            </p:cNvPr>
            <p:cNvCxnSpPr>
              <a:cxnSpLocks/>
            </p:cNvCxnSpPr>
            <p:nvPr/>
          </p:nvCxnSpPr>
          <p:spPr>
            <a:xfrm>
              <a:off x="5383212" y="3743424"/>
              <a:ext cx="0" cy="174621"/>
            </a:xfrm>
            <a:prstGeom prst="line">
              <a:avLst/>
            </a:prstGeom>
            <a:ln w="19050">
              <a:solidFill>
                <a:schemeClr val="tx2"/>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3B374D-F1A8-324E-8B56-77E18E3AC23D}"/>
                </a:ext>
              </a:extLst>
            </p:cNvPr>
            <p:cNvCxnSpPr>
              <a:cxnSpLocks/>
            </p:cNvCxnSpPr>
            <p:nvPr/>
          </p:nvCxnSpPr>
          <p:spPr>
            <a:xfrm>
              <a:off x="5685227" y="4038695"/>
              <a:ext cx="0" cy="330200"/>
            </a:xfrm>
            <a:prstGeom prst="line">
              <a:avLst/>
            </a:prstGeom>
            <a:ln w="19050">
              <a:solidFill>
                <a:schemeClr val="accent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61" name="Rounded Rectangle 60">
              <a:extLst>
                <a:ext uri="{FF2B5EF4-FFF2-40B4-BE49-F238E27FC236}">
                  <a16:creationId xmlns:a16="http://schemas.microsoft.com/office/drawing/2014/main" id="{4E4035B9-7F7A-4246-AA52-9B8DB4222A11}"/>
                </a:ext>
              </a:extLst>
            </p:cNvPr>
            <p:cNvSpPr/>
            <p:nvPr/>
          </p:nvSpPr>
          <p:spPr>
            <a:xfrm>
              <a:off x="4756150" y="3924066"/>
              <a:ext cx="1851025" cy="289254"/>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0000"/>
                </a:lnSpc>
                <a:defRPr/>
              </a:pPr>
              <a:r>
                <a:rPr lang="en-GB" sz="1067" dirty="0">
                  <a:solidFill>
                    <a:schemeClr val="accent1"/>
                  </a:solidFill>
                  <a:latin typeface="Calibri" panose="020F0502020204030204" pitchFamily="34" charset="0"/>
                  <a:ea typeface="Arial Unicode MS"/>
                  <a:cs typeface="Calibri" panose="020F0502020204030204" pitchFamily="34" charset="0"/>
                </a:rPr>
                <a:t>Atherothrombotic event (stent</a:t>
              </a:r>
              <a:br>
                <a:rPr lang="en-GB" sz="1067" dirty="0">
                  <a:solidFill>
                    <a:schemeClr val="accent1"/>
                  </a:solidFill>
                  <a:latin typeface="Calibri" panose="020F0502020204030204" pitchFamily="34" charset="0"/>
                  <a:ea typeface="Arial Unicode MS"/>
                  <a:cs typeface="Calibri" panose="020F0502020204030204" pitchFamily="34" charset="0"/>
                </a:rPr>
              </a:br>
              <a:r>
                <a:rPr lang="en-GB" sz="1067" dirty="0">
                  <a:solidFill>
                    <a:schemeClr val="accent1"/>
                  </a:solidFill>
                  <a:latin typeface="Calibri" panose="020F0502020204030204" pitchFamily="34" charset="0"/>
                  <a:ea typeface="Arial Unicode MS"/>
                  <a:cs typeface="Calibri" panose="020F0502020204030204" pitchFamily="34" charset="0"/>
                </a:rPr>
                <a:t>thrombosis/myocardial infarction [MI])</a:t>
              </a:r>
            </a:p>
          </p:txBody>
        </p:sp>
        <p:sp>
          <p:nvSpPr>
            <p:cNvPr id="56" name="Rounded Rectangle 55">
              <a:extLst>
                <a:ext uri="{FF2B5EF4-FFF2-40B4-BE49-F238E27FC236}">
                  <a16:creationId xmlns:a16="http://schemas.microsoft.com/office/drawing/2014/main" id="{4BAA2CC0-E0C2-EA4B-8788-DC3E53082338}"/>
                </a:ext>
              </a:extLst>
            </p:cNvPr>
            <p:cNvSpPr/>
            <p:nvPr/>
          </p:nvSpPr>
          <p:spPr>
            <a:xfrm>
              <a:off x="6140450" y="3450991"/>
              <a:ext cx="1254125" cy="289254"/>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0000"/>
                </a:lnSpc>
                <a:defRPr/>
              </a:pPr>
              <a:r>
                <a:rPr lang="en-GB" sz="1067" dirty="0">
                  <a:solidFill>
                    <a:schemeClr val="accent1"/>
                  </a:solidFill>
                  <a:latin typeface="Calibri" panose="020F0502020204030204" pitchFamily="34" charset="0"/>
                  <a:ea typeface="Arial Unicode MS"/>
                  <a:cs typeface="Calibri" panose="020F0502020204030204" pitchFamily="34" charset="0"/>
                </a:rPr>
                <a:t>Decreased</a:t>
              </a:r>
              <a:br>
                <a:rPr lang="en-GB" sz="1067" dirty="0">
                  <a:solidFill>
                    <a:schemeClr val="accent1"/>
                  </a:solidFill>
                  <a:latin typeface="Calibri" panose="020F0502020204030204" pitchFamily="34" charset="0"/>
                  <a:ea typeface="Arial Unicode MS"/>
                  <a:cs typeface="Calibri" panose="020F0502020204030204" pitchFamily="34" charset="0"/>
                </a:rPr>
              </a:br>
              <a:r>
                <a:rPr lang="en-GB" sz="1067" dirty="0">
                  <a:solidFill>
                    <a:schemeClr val="accent1"/>
                  </a:solidFill>
                  <a:latin typeface="Calibri" panose="020F0502020204030204" pitchFamily="34" charset="0"/>
                  <a:ea typeface="Arial Unicode MS"/>
                  <a:cs typeface="Calibri" panose="020F0502020204030204" pitchFamily="34" charset="0"/>
                </a:rPr>
                <a:t>oxygen delivery</a:t>
              </a:r>
            </a:p>
          </p:txBody>
        </p:sp>
        <p:cxnSp>
          <p:nvCxnSpPr>
            <p:cNvPr id="66" name="Straight Connector 65">
              <a:extLst>
                <a:ext uri="{FF2B5EF4-FFF2-40B4-BE49-F238E27FC236}">
                  <a16:creationId xmlns:a16="http://schemas.microsoft.com/office/drawing/2014/main" id="{FDD6EC00-65D8-D445-B3CD-705A67D6FC54}"/>
                </a:ext>
              </a:extLst>
            </p:cNvPr>
            <p:cNvCxnSpPr>
              <a:cxnSpLocks/>
            </p:cNvCxnSpPr>
            <p:nvPr/>
          </p:nvCxnSpPr>
          <p:spPr>
            <a:xfrm>
              <a:off x="6288087" y="3743424"/>
              <a:ext cx="0" cy="174621"/>
            </a:xfrm>
            <a:prstGeom prst="line">
              <a:avLst/>
            </a:prstGeom>
            <a:ln w="19050">
              <a:solidFill>
                <a:schemeClr val="accent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36593EE-9B38-AA4A-BF63-418EFB223230}"/>
                </a:ext>
              </a:extLst>
            </p:cNvPr>
            <p:cNvCxnSpPr>
              <a:cxnSpLocks/>
            </p:cNvCxnSpPr>
            <p:nvPr/>
          </p:nvCxnSpPr>
          <p:spPr>
            <a:xfrm>
              <a:off x="7227887" y="3743424"/>
              <a:ext cx="0" cy="174621"/>
            </a:xfrm>
            <a:prstGeom prst="line">
              <a:avLst/>
            </a:prstGeom>
            <a:ln w="19050">
              <a:solidFill>
                <a:schemeClr val="accent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F571109-D2CF-C24F-B06E-F675B08EEE57}"/>
                </a:ext>
              </a:extLst>
            </p:cNvPr>
            <p:cNvCxnSpPr>
              <a:cxnSpLocks/>
            </p:cNvCxnSpPr>
            <p:nvPr/>
          </p:nvCxnSpPr>
          <p:spPr>
            <a:xfrm>
              <a:off x="8151812" y="2735928"/>
              <a:ext cx="0" cy="174621"/>
            </a:xfrm>
            <a:prstGeom prst="line">
              <a:avLst/>
            </a:prstGeom>
            <a:ln w="19050">
              <a:solidFill>
                <a:schemeClr val="tx2"/>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CE35532-B685-7548-9A61-2E256DB5BCD8}"/>
                </a:ext>
              </a:extLst>
            </p:cNvPr>
            <p:cNvCxnSpPr>
              <a:cxnSpLocks/>
            </p:cNvCxnSpPr>
            <p:nvPr/>
          </p:nvCxnSpPr>
          <p:spPr>
            <a:xfrm>
              <a:off x="8151812" y="3743424"/>
              <a:ext cx="0" cy="174621"/>
            </a:xfrm>
            <a:prstGeom prst="line">
              <a:avLst/>
            </a:prstGeom>
            <a:ln w="19050">
              <a:solidFill>
                <a:schemeClr val="tx2"/>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71" name="Rounded Rectangle 70">
              <a:extLst>
                <a:ext uri="{FF2B5EF4-FFF2-40B4-BE49-F238E27FC236}">
                  <a16:creationId xmlns:a16="http://schemas.microsoft.com/office/drawing/2014/main" id="{B48B088B-0AEC-F240-8193-3FFA65354648}"/>
                </a:ext>
              </a:extLst>
            </p:cNvPr>
            <p:cNvSpPr/>
            <p:nvPr/>
          </p:nvSpPr>
          <p:spPr>
            <a:xfrm>
              <a:off x="7524750" y="2906948"/>
              <a:ext cx="1254125" cy="833297"/>
            </a:xfrm>
            <a:prstGeom prst="roundRect">
              <a:avLst>
                <a:gd name="adj" fmla="val 9047"/>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0000"/>
                </a:lnSpc>
                <a:spcAft>
                  <a:spcPts val="267"/>
                </a:spcAft>
                <a:defRPr/>
              </a:pPr>
              <a:r>
                <a:rPr lang="en-GB" sz="1067" dirty="0">
                  <a:solidFill>
                    <a:schemeClr val="tx2"/>
                  </a:solidFill>
                  <a:latin typeface="Calibri" panose="020F0502020204030204" pitchFamily="34" charset="0"/>
                  <a:ea typeface="Arial Unicode MS"/>
                  <a:cs typeface="Calibri" panose="020F0502020204030204" pitchFamily="34" charset="0"/>
                </a:rPr>
                <a:t>Transfusion-related</a:t>
              </a:r>
              <a:br>
                <a:rPr lang="en-GB" sz="1067" dirty="0">
                  <a:solidFill>
                    <a:schemeClr val="tx2"/>
                  </a:solidFill>
                  <a:latin typeface="Calibri" panose="020F0502020204030204" pitchFamily="34" charset="0"/>
                  <a:ea typeface="Arial Unicode MS"/>
                  <a:cs typeface="Calibri" panose="020F0502020204030204" pitchFamily="34" charset="0"/>
                </a:rPr>
              </a:br>
              <a:r>
                <a:rPr lang="en-GB" sz="1067" dirty="0">
                  <a:solidFill>
                    <a:schemeClr val="tx2"/>
                  </a:solidFill>
                  <a:latin typeface="Calibri" panose="020F0502020204030204" pitchFamily="34" charset="0"/>
                  <a:ea typeface="Arial Unicode MS"/>
                  <a:cs typeface="Calibri" panose="020F0502020204030204" pitchFamily="34" charset="0"/>
                </a:rPr>
                <a:t>effects</a:t>
              </a:r>
            </a:p>
            <a:p>
              <a:pPr algn="ctr" defTabSz="1219170" latinLnBrk="1">
                <a:lnSpc>
                  <a:spcPct val="90000"/>
                </a:lnSpc>
                <a:spcAft>
                  <a:spcPts val="267"/>
                </a:spcAft>
                <a:defRPr/>
              </a:pPr>
              <a:r>
                <a:rPr lang="en-GB" sz="1067" dirty="0">
                  <a:solidFill>
                    <a:schemeClr val="tx2"/>
                  </a:solidFill>
                  <a:latin typeface="Calibri" panose="020F0502020204030204" pitchFamily="34" charset="0"/>
                  <a:ea typeface="Arial Unicode MS"/>
                  <a:cs typeface="Calibri" panose="020F0502020204030204" pitchFamily="34" charset="0"/>
                </a:rPr>
                <a:t>Inflammatory</a:t>
              </a:r>
              <a:br>
                <a:rPr lang="en-GB" sz="1067" dirty="0">
                  <a:solidFill>
                    <a:schemeClr val="tx2"/>
                  </a:solidFill>
                  <a:latin typeface="Calibri" panose="020F0502020204030204" pitchFamily="34" charset="0"/>
                  <a:ea typeface="Arial Unicode MS"/>
                  <a:cs typeface="Calibri" panose="020F0502020204030204" pitchFamily="34" charset="0"/>
                </a:rPr>
              </a:br>
              <a:r>
                <a:rPr lang="en-GB" sz="1067" dirty="0">
                  <a:solidFill>
                    <a:schemeClr val="tx2"/>
                  </a:solidFill>
                  <a:latin typeface="Calibri" panose="020F0502020204030204" pitchFamily="34" charset="0"/>
                  <a:ea typeface="Arial Unicode MS"/>
                  <a:cs typeface="Calibri" panose="020F0502020204030204" pitchFamily="34" charset="0"/>
                </a:rPr>
                <a:t>cascade activation</a:t>
              </a:r>
            </a:p>
            <a:p>
              <a:pPr algn="ctr" defTabSz="1219170" latinLnBrk="1">
                <a:lnSpc>
                  <a:spcPct val="90000"/>
                </a:lnSpc>
                <a:spcAft>
                  <a:spcPts val="267"/>
                </a:spcAft>
                <a:defRPr/>
              </a:pPr>
              <a:r>
                <a:rPr lang="en-GB" sz="1067" dirty="0">
                  <a:solidFill>
                    <a:schemeClr val="tx2"/>
                  </a:solidFill>
                  <a:latin typeface="Calibri" panose="020F0502020204030204" pitchFamily="34" charset="0"/>
                  <a:ea typeface="Arial Unicode MS"/>
                  <a:cs typeface="Calibri" panose="020F0502020204030204" pitchFamily="34" charset="0"/>
                </a:rPr>
                <a:t>Vasoconstriction</a:t>
              </a:r>
            </a:p>
            <a:p>
              <a:pPr algn="ctr" defTabSz="1219170" latinLnBrk="1">
                <a:lnSpc>
                  <a:spcPct val="90000"/>
                </a:lnSpc>
                <a:spcAft>
                  <a:spcPts val="267"/>
                </a:spcAft>
                <a:defRPr/>
              </a:pPr>
              <a:r>
                <a:rPr lang="en-GB" sz="1067" dirty="0">
                  <a:solidFill>
                    <a:schemeClr val="tx2"/>
                  </a:solidFill>
                  <a:latin typeface="Calibri" panose="020F0502020204030204" pitchFamily="34" charset="0"/>
                  <a:ea typeface="Arial Unicode MS"/>
                  <a:cs typeface="Calibri" panose="020F0502020204030204" pitchFamily="34" charset="0"/>
                </a:rPr>
                <a:t>Platelet aggregation</a:t>
              </a:r>
            </a:p>
          </p:txBody>
        </p:sp>
        <p:cxnSp>
          <p:nvCxnSpPr>
            <p:cNvPr id="72" name="Straight Connector 71">
              <a:extLst>
                <a:ext uri="{FF2B5EF4-FFF2-40B4-BE49-F238E27FC236}">
                  <a16:creationId xmlns:a16="http://schemas.microsoft.com/office/drawing/2014/main" id="{6BC02250-C6DA-6547-9426-2ED2B5A81388}"/>
                </a:ext>
              </a:extLst>
            </p:cNvPr>
            <p:cNvCxnSpPr>
              <a:cxnSpLocks/>
            </p:cNvCxnSpPr>
            <p:nvPr/>
          </p:nvCxnSpPr>
          <p:spPr>
            <a:xfrm>
              <a:off x="7853362" y="4038695"/>
              <a:ext cx="0" cy="330200"/>
            </a:xfrm>
            <a:prstGeom prst="line">
              <a:avLst/>
            </a:prstGeom>
            <a:ln w="19050">
              <a:solidFill>
                <a:schemeClr val="accent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68" name="Rounded Rectangle 67">
              <a:extLst>
                <a:ext uri="{FF2B5EF4-FFF2-40B4-BE49-F238E27FC236}">
                  <a16:creationId xmlns:a16="http://schemas.microsoft.com/office/drawing/2014/main" id="{EB12D975-5B03-854F-A1DA-9643C527C932}"/>
                </a:ext>
              </a:extLst>
            </p:cNvPr>
            <p:cNvSpPr/>
            <p:nvPr/>
          </p:nvSpPr>
          <p:spPr>
            <a:xfrm>
              <a:off x="6927850" y="3924066"/>
              <a:ext cx="1851025" cy="289254"/>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0000"/>
                </a:lnSpc>
                <a:defRPr/>
              </a:pPr>
              <a:r>
                <a:rPr lang="en-GB" sz="1067" dirty="0">
                  <a:solidFill>
                    <a:schemeClr val="accent1"/>
                  </a:solidFill>
                  <a:latin typeface="Calibri" panose="020F0502020204030204" pitchFamily="34" charset="0"/>
                  <a:ea typeface="Arial Unicode MS"/>
                  <a:cs typeface="Calibri" panose="020F0502020204030204" pitchFamily="34" charset="0"/>
                </a:rPr>
                <a:t>Cardiac or</a:t>
              </a:r>
              <a:br>
                <a:rPr lang="en-GB" sz="1067" dirty="0">
                  <a:solidFill>
                    <a:schemeClr val="accent1"/>
                  </a:solidFill>
                  <a:latin typeface="Calibri" panose="020F0502020204030204" pitchFamily="34" charset="0"/>
                  <a:ea typeface="Arial Unicode MS"/>
                  <a:cs typeface="Calibri" panose="020F0502020204030204" pitchFamily="34" charset="0"/>
                </a:rPr>
              </a:br>
              <a:r>
                <a:rPr lang="en-GB" sz="1067" dirty="0">
                  <a:solidFill>
                    <a:schemeClr val="accent1"/>
                  </a:solidFill>
                  <a:latin typeface="Calibri" panose="020F0502020204030204" pitchFamily="34" charset="0"/>
                  <a:ea typeface="Arial Unicode MS"/>
                  <a:cs typeface="Calibri" panose="020F0502020204030204" pitchFamily="34" charset="0"/>
                </a:rPr>
                <a:t>cerebrovascular event</a:t>
              </a:r>
            </a:p>
          </p:txBody>
        </p:sp>
        <p:sp>
          <p:nvSpPr>
            <p:cNvPr id="27" name="Rounded Rectangle 26">
              <a:extLst>
                <a:ext uri="{FF2B5EF4-FFF2-40B4-BE49-F238E27FC236}">
                  <a16:creationId xmlns:a16="http://schemas.microsoft.com/office/drawing/2014/main" id="{D1BFEC96-BC9E-2D4D-8251-6DC15C22D3C7}"/>
                </a:ext>
              </a:extLst>
            </p:cNvPr>
            <p:cNvSpPr/>
            <p:nvPr/>
          </p:nvSpPr>
          <p:spPr>
            <a:xfrm>
              <a:off x="4756150" y="2457526"/>
              <a:ext cx="1254125" cy="289254"/>
            </a:xfrm>
            <a:prstGeom prst="round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0000"/>
                </a:lnSpc>
                <a:defRPr/>
              </a:pPr>
              <a:r>
                <a:rPr lang="en-GB" sz="1067" dirty="0">
                  <a:solidFill>
                    <a:prstClr val="white"/>
                  </a:solidFill>
                  <a:latin typeface="Calibri" panose="020F0502020204030204" pitchFamily="34" charset="0"/>
                  <a:ea typeface="Arial Unicode MS"/>
                  <a:cs typeface="Calibri" panose="020F0502020204030204" pitchFamily="34" charset="0"/>
                </a:rPr>
                <a:t>DAPT</a:t>
              </a:r>
            </a:p>
            <a:p>
              <a:pPr algn="ctr" defTabSz="1219170" latinLnBrk="1">
                <a:lnSpc>
                  <a:spcPct val="90000"/>
                </a:lnSpc>
                <a:defRPr/>
              </a:pPr>
              <a:r>
                <a:rPr lang="en-GB" sz="1067" dirty="0">
                  <a:solidFill>
                    <a:prstClr val="white"/>
                  </a:solidFill>
                  <a:latin typeface="Calibri" panose="020F0502020204030204" pitchFamily="34" charset="0"/>
                  <a:ea typeface="Arial Unicode MS"/>
                  <a:cs typeface="Calibri" panose="020F0502020204030204" pitchFamily="34" charset="0"/>
                </a:rPr>
                <a:t>discontinuation</a:t>
              </a:r>
            </a:p>
          </p:txBody>
        </p:sp>
        <p:sp>
          <p:nvSpPr>
            <p:cNvPr id="49" name="Rounded Rectangle 48">
              <a:extLst>
                <a:ext uri="{FF2B5EF4-FFF2-40B4-BE49-F238E27FC236}">
                  <a16:creationId xmlns:a16="http://schemas.microsoft.com/office/drawing/2014/main" id="{AECA9BE0-5DD6-164D-BC77-8D831E710428}"/>
                </a:ext>
              </a:extLst>
            </p:cNvPr>
            <p:cNvSpPr/>
            <p:nvPr/>
          </p:nvSpPr>
          <p:spPr>
            <a:xfrm>
              <a:off x="6140450" y="2457526"/>
              <a:ext cx="1254125" cy="289254"/>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0000"/>
                </a:lnSpc>
                <a:defRPr/>
              </a:pPr>
              <a:r>
                <a:rPr lang="en-GB" sz="1067" dirty="0">
                  <a:solidFill>
                    <a:schemeClr val="accent1"/>
                  </a:solidFill>
                  <a:latin typeface="Calibri" panose="020F0502020204030204" pitchFamily="34" charset="0"/>
                  <a:ea typeface="Arial Unicode MS"/>
                  <a:cs typeface="Calibri" panose="020F0502020204030204" pitchFamily="34" charset="0"/>
                </a:rPr>
                <a:t>Blood</a:t>
              </a:r>
              <a:br>
                <a:rPr lang="en-GB" sz="1067" dirty="0">
                  <a:solidFill>
                    <a:schemeClr val="accent1"/>
                  </a:solidFill>
                  <a:latin typeface="Calibri" panose="020F0502020204030204" pitchFamily="34" charset="0"/>
                  <a:ea typeface="Arial Unicode MS"/>
                  <a:cs typeface="Calibri" panose="020F0502020204030204" pitchFamily="34" charset="0"/>
                </a:rPr>
              </a:br>
              <a:r>
                <a:rPr lang="en-GB" sz="1067" dirty="0">
                  <a:solidFill>
                    <a:schemeClr val="accent1"/>
                  </a:solidFill>
                  <a:latin typeface="Calibri" panose="020F0502020204030204" pitchFamily="34" charset="0"/>
                  <a:ea typeface="Arial Unicode MS"/>
                  <a:cs typeface="Calibri" panose="020F0502020204030204" pitchFamily="34" charset="0"/>
                </a:rPr>
                <a:t>extravasation</a:t>
              </a:r>
            </a:p>
          </p:txBody>
        </p:sp>
        <p:sp>
          <p:nvSpPr>
            <p:cNvPr id="51" name="Rounded Rectangle 50">
              <a:extLst>
                <a:ext uri="{FF2B5EF4-FFF2-40B4-BE49-F238E27FC236}">
                  <a16:creationId xmlns:a16="http://schemas.microsoft.com/office/drawing/2014/main" id="{F28533AB-0D63-A14A-8515-D52F53EA82C7}"/>
                </a:ext>
              </a:extLst>
            </p:cNvPr>
            <p:cNvSpPr/>
            <p:nvPr/>
          </p:nvSpPr>
          <p:spPr>
            <a:xfrm>
              <a:off x="7524750" y="2457526"/>
              <a:ext cx="1254125" cy="289254"/>
            </a:xfrm>
            <a:prstGeom prst="round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0000"/>
                </a:lnSpc>
                <a:defRPr/>
              </a:pPr>
              <a:r>
                <a:rPr lang="en-GB" sz="1067" dirty="0">
                  <a:solidFill>
                    <a:prstClr val="white"/>
                  </a:solidFill>
                  <a:latin typeface="Calibri" panose="020F0502020204030204" pitchFamily="34" charset="0"/>
                  <a:ea typeface="Arial Unicode MS"/>
                  <a:cs typeface="Calibri" panose="020F0502020204030204" pitchFamily="34" charset="0"/>
                </a:rPr>
                <a:t>Blood</a:t>
              </a:r>
              <a:br>
                <a:rPr lang="en-GB" sz="1067" dirty="0">
                  <a:solidFill>
                    <a:prstClr val="white"/>
                  </a:solidFill>
                  <a:latin typeface="Calibri" panose="020F0502020204030204" pitchFamily="34" charset="0"/>
                  <a:ea typeface="Arial Unicode MS"/>
                  <a:cs typeface="Calibri" panose="020F0502020204030204" pitchFamily="34" charset="0"/>
                </a:rPr>
              </a:br>
              <a:r>
                <a:rPr lang="en-GB" sz="1067" dirty="0">
                  <a:solidFill>
                    <a:prstClr val="white"/>
                  </a:solidFill>
                  <a:latin typeface="Calibri" panose="020F0502020204030204" pitchFamily="34" charset="0"/>
                  <a:ea typeface="Arial Unicode MS"/>
                  <a:cs typeface="Calibri" panose="020F0502020204030204" pitchFamily="34" charset="0"/>
                </a:rPr>
                <a:t>transfusion</a:t>
              </a:r>
            </a:p>
          </p:txBody>
        </p:sp>
        <p:sp>
          <p:nvSpPr>
            <p:cNvPr id="54" name="Rounded Rectangle 53">
              <a:extLst>
                <a:ext uri="{FF2B5EF4-FFF2-40B4-BE49-F238E27FC236}">
                  <a16:creationId xmlns:a16="http://schemas.microsoft.com/office/drawing/2014/main" id="{8C61CF40-D307-E749-9762-2482805D5A38}"/>
                </a:ext>
              </a:extLst>
            </p:cNvPr>
            <p:cNvSpPr/>
            <p:nvPr/>
          </p:nvSpPr>
          <p:spPr>
            <a:xfrm>
              <a:off x="6140450" y="2911551"/>
              <a:ext cx="1254125" cy="422294"/>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0000"/>
                </a:lnSpc>
                <a:spcAft>
                  <a:spcPts val="267"/>
                </a:spcAft>
                <a:defRPr/>
              </a:pPr>
              <a:r>
                <a:rPr lang="en-GB" sz="1067" dirty="0">
                  <a:solidFill>
                    <a:schemeClr val="accent1"/>
                  </a:solidFill>
                  <a:latin typeface="Calibri" panose="020F0502020204030204" pitchFamily="34" charset="0"/>
                  <a:ea typeface="Arial Unicode MS"/>
                  <a:cs typeface="Calibri" panose="020F0502020204030204" pitchFamily="34" charset="0"/>
                </a:rPr>
                <a:t>Haemoglobin drop</a:t>
              </a:r>
            </a:p>
            <a:p>
              <a:pPr algn="ctr" defTabSz="1219170" latinLnBrk="1">
                <a:lnSpc>
                  <a:spcPct val="90000"/>
                </a:lnSpc>
                <a:spcAft>
                  <a:spcPts val="267"/>
                </a:spcAft>
                <a:defRPr/>
              </a:pPr>
              <a:r>
                <a:rPr lang="en-GB" sz="1067" dirty="0">
                  <a:solidFill>
                    <a:schemeClr val="accent1"/>
                  </a:solidFill>
                  <a:latin typeface="Calibri" panose="020F0502020204030204" pitchFamily="34" charset="0"/>
                  <a:ea typeface="Arial Unicode MS"/>
                  <a:cs typeface="Calibri" panose="020F0502020204030204" pitchFamily="34" charset="0"/>
                </a:rPr>
                <a:t>Hypovolaemia/</a:t>
              </a:r>
              <a:br>
                <a:rPr lang="en-GB" sz="1067" dirty="0">
                  <a:solidFill>
                    <a:schemeClr val="accent1"/>
                  </a:solidFill>
                  <a:latin typeface="Calibri" panose="020F0502020204030204" pitchFamily="34" charset="0"/>
                  <a:ea typeface="Arial Unicode MS"/>
                  <a:cs typeface="Calibri" panose="020F0502020204030204" pitchFamily="34" charset="0"/>
                </a:rPr>
              </a:br>
              <a:r>
                <a:rPr lang="en-GB" sz="1067" dirty="0">
                  <a:solidFill>
                    <a:schemeClr val="accent1"/>
                  </a:solidFill>
                  <a:latin typeface="Calibri" panose="020F0502020204030204" pitchFamily="34" charset="0"/>
                  <a:ea typeface="Arial Unicode MS"/>
                  <a:cs typeface="Calibri" panose="020F0502020204030204" pitchFamily="34" charset="0"/>
                </a:rPr>
                <a:t>hypotension</a:t>
              </a:r>
            </a:p>
          </p:txBody>
        </p:sp>
      </p:grpSp>
      <p:sp>
        <p:nvSpPr>
          <p:cNvPr id="108" name="Rectangle 107">
            <a:extLst>
              <a:ext uri="{FF2B5EF4-FFF2-40B4-BE49-F238E27FC236}">
                <a16:creationId xmlns:a16="http://schemas.microsoft.com/office/drawing/2014/main" id="{0110CE55-4D08-F540-B362-229633B2AFDE}"/>
              </a:ext>
            </a:extLst>
          </p:cNvPr>
          <p:cNvSpPr/>
          <p:nvPr/>
        </p:nvSpPr>
        <p:spPr>
          <a:xfrm>
            <a:off x="623326" y="3857967"/>
            <a:ext cx="5251745" cy="205830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US" sz="2400">
              <a:solidFill>
                <a:prstClr val="white"/>
              </a:solidFill>
              <a:latin typeface="Calibri" panose="020F0502020204030204" pitchFamily="34" charset="0"/>
              <a:ea typeface="Arial Unicode MS"/>
              <a:cs typeface="Calibri" panose="020F0502020204030204" pitchFamily="34" charset="0"/>
            </a:endParaRPr>
          </a:p>
        </p:txBody>
      </p:sp>
      <p:grpSp>
        <p:nvGrpSpPr>
          <p:cNvPr id="14" name="Group 13">
            <a:extLst>
              <a:ext uri="{FF2B5EF4-FFF2-40B4-BE49-F238E27FC236}">
                <a16:creationId xmlns:a16="http://schemas.microsoft.com/office/drawing/2014/main" id="{BD77E2E1-B4F2-5D43-9BDD-92E51C34889A}"/>
              </a:ext>
            </a:extLst>
          </p:cNvPr>
          <p:cNvGrpSpPr/>
          <p:nvPr/>
        </p:nvGrpSpPr>
        <p:grpSpPr>
          <a:xfrm>
            <a:off x="616008" y="1370470"/>
            <a:ext cx="5457624" cy="2369239"/>
            <a:chOff x="462006" y="1181063"/>
            <a:chExt cx="4093218" cy="1776929"/>
          </a:xfrm>
        </p:grpSpPr>
        <p:pic>
          <p:nvPicPr>
            <p:cNvPr id="19" name="Imagen 18">
              <a:extLst>
                <a:ext uri="{FF2B5EF4-FFF2-40B4-BE49-F238E27FC236}">
                  <a16:creationId xmlns:a16="http://schemas.microsoft.com/office/drawing/2014/main" id="{E72C508D-CB9C-48E8-A6BA-0A14EC12C887}"/>
                </a:ext>
              </a:extLst>
            </p:cNvPr>
            <p:cNvPicPr>
              <a:picLocks noChangeAspect="1"/>
            </p:cNvPicPr>
            <p:nvPr/>
          </p:nvPicPr>
          <p:blipFill rotWithShape="1">
            <a:blip r:embed="rId4">
              <a:lum bright="-20000" contrast="40000"/>
            </a:blip>
            <a:srcRect l="18474" t="6621" r="11328" b="65388"/>
            <a:stretch/>
          </p:blipFill>
          <p:spPr>
            <a:xfrm>
              <a:off x="1111894" y="1409700"/>
              <a:ext cx="2790825" cy="1006475"/>
            </a:xfrm>
            <a:prstGeom prst="rect">
              <a:avLst/>
            </a:prstGeom>
            <a:solidFill>
              <a:schemeClr val="accent6"/>
            </a:solidFill>
            <a:ln w="19050">
              <a:noFill/>
            </a:ln>
          </p:spPr>
        </p:pic>
        <p:sp>
          <p:nvSpPr>
            <p:cNvPr id="42" name="TextBox 41">
              <a:extLst>
                <a:ext uri="{FF2B5EF4-FFF2-40B4-BE49-F238E27FC236}">
                  <a16:creationId xmlns:a16="http://schemas.microsoft.com/office/drawing/2014/main" id="{CAA34F6A-9C10-5144-B1C5-5E75956E40A3}"/>
                </a:ext>
              </a:extLst>
            </p:cNvPr>
            <p:cNvSpPr txBox="1"/>
            <p:nvPr/>
          </p:nvSpPr>
          <p:spPr>
            <a:xfrm>
              <a:off x="462006" y="2551059"/>
              <a:ext cx="572690" cy="332543"/>
            </a:xfrm>
            <a:prstGeom prst="rect">
              <a:avLst/>
            </a:prstGeom>
            <a:noFill/>
          </p:spPr>
          <p:txBody>
            <a:bodyPr wrap="square" lIns="0" tIns="0" rIns="0" bIns="0" rtlCol="0">
              <a:spAutoFit/>
            </a:bodyPr>
            <a:lstStyle/>
            <a:p>
              <a:pPr algn="r" defTabSz="1219170" latinLnBrk="1">
                <a:lnSpc>
                  <a:spcPct val="90000"/>
                </a:lnSpc>
                <a:defRPr/>
              </a:pPr>
              <a:r>
                <a:rPr lang="en-US" sz="1067" b="1" dirty="0">
                  <a:solidFill>
                    <a:srgbClr val="000000"/>
                  </a:solidFill>
                  <a:latin typeface="Calibri" panose="020F0502020204030204" pitchFamily="34" charset="0"/>
                  <a:ea typeface="Arial Unicode MS"/>
                  <a:cs typeface="Calibri" panose="020F0502020204030204" pitchFamily="34" charset="0"/>
                </a:rPr>
                <a:t>No. at risk</a:t>
              </a:r>
              <a:br>
                <a:rPr lang="en-US" sz="1067" dirty="0">
                  <a:solidFill>
                    <a:srgbClr val="000000"/>
                  </a:solidFill>
                  <a:latin typeface="Calibri" panose="020F0502020204030204" pitchFamily="34" charset="0"/>
                  <a:ea typeface="Arial Unicode MS"/>
                  <a:cs typeface="Calibri" panose="020F0502020204030204" pitchFamily="34" charset="0"/>
                </a:rPr>
              </a:br>
              <a:r>
                <a:rPr lang="en-US" sz="1067" dirty="0">
                  <a:solidFill>
                    <a:srgbClr val="000000"/>
                  </a:solidFill>
                  <a:latin typeface="Calibri" panose="020F0502020204030204" pitchFamily="34" charset="0"/>
                  <a:ea typeface="Arial Unicode MS"/>
                  <a:cs typeface="Calibri" panose="020F0502020204030204" pitchFamily="34" charset="0"/>
                </a:rPr>
                <a:t>PDB</a:t>
              </a:r>
              <a:br>
                <a:rPr lang="en-US" sz="1067" dirty="0">
                  <a:solidFill>
                    <a:srgbClr val="000000"/>
                  </a:solidFill>
                  <a:latin typeface="Calibri" panose="020F0502020204030204" pitchFamily="34" charset="0"/>
                  <a:ea typeface="Arial Unicode MS"/>
                  <a:cs typeface="Calibri" panose="020F0502020204030204" pitchFamily="34" charset="0"/>
                </a:rPr>
              </a:br>
              <a:r>
                <a:rPr lang="en-US" sz="1067" dirty="0">
                  <a:solidFill>
                    <a:srgbClr val="000000"/>
                  </a:solidFill>
                  <a:latin typeface="Calibri" panose="020F0502020204030204" pitchFamily="34" charset="0"/>
                  <a:ea typeface="Arial Unicode MS"/>
                  <a:cs typeface="Calibri" panose="020F0502020204030204" pitchFamily="34" charset="0"/>
                </a:rPr>
                <a:t>No PDB</a:t>
              </a:r>
            </a:p>
          </p:txBody>
        </p:sp>
        <p:sp>
          <p:nvSpPr>
            <p:cNvPr id="47" name="TextBox 46">
              <a:extLst>
                <a:ext uri="{FF2B5EF4-FFF2-40B4-BE49-F238E27FC236}">
                  <a16:creationId xmlns:a16="http://schemas.microsoft.com/office/drawing/2014/main" id="{DD4E77E4-9599-7040-9A88-47FC5994CBEB}"/>
                </a:ext>
              </a:extLst>
            </p:cNvPr>
            <p:cNvSpPr txBox="1"/>
            <p:nvPr/>
          </p:nvSpPr>
          <p:spPr>
            <a:xfrm rot="16200000">
              <a:off x="545583" y="1852299"/>
              <a:ext cx="633683" cy="124649"/>
            </a:xfrm>
            <a:prstGeom prst="rect">
              <a:avLst/>
            </a:prstGeom>
            <a:noFill/>
          </p:spPr>
          <p:txBody>
            <a:bodyPr wrap="none" lIns="0" tIns="0" rIns="0" bIns="0" rtlCol="0">
              <a:spAutoFit/>
            </a:bodyPr>
            <a:lstStyle/>
            <a:p>
              <a:pPr algn="ctr" defTabSz="1219170" latinLnBrk="1">
                <a:lnSpc>
                  <a:spcPct val="90000"/>
                </a:lnSpc>
                <a:defRPr/>
              </a:pPr>
              <a:r>
                <a:rPr lang="en-US" sz="1200" b="1" dirty="0">
                  <a:solidFill>
                    <a:srgbClr val="000000"/>
                  </a:solidFill>
                  <a:latin typeface="Calibri" panose="020F0502020204030204" pitchFamily="34" charset="0"/>
                  <a:ea typeface="Arial Unicode MS"/>
                  <a:cs typeface="Calibri" panose="020F0502020204030204" pitchFamily="34" charset="0"/>
                </a:rPr>
                <a:t>Mortality (%)</a:t>
              </a:r>
            </a:p>
          </p:txBody>
        </p:sp>
        <p:sp>
          <p:nvSpPr>
            <p:cNvPr id="59" name="TextBox 58">
              <a:extLst>
                <a:ext uri="{FF2B5EF4-FFF2-40B4-BE49-F238E27FC236}">
                  <a16:creationId xmlns:a16="http://schemas.microsoft.com/office/drawing/2014/main" id="{E357884C-793D-284A-95FD-221B10C9488E}"/>
                </a:ext>
              </a:extLst>
            </p:cNvPr>
            <p:cNvSpPr txBox="1"/>
            <p:nvPr/>
          </p:nvSpPr>
          <p:spPr>
            <a:xfrm flipH="1">
              <a:off x="913451" y="1403798"/>
              <a:ext cx="196394" cy="110848"/>
            </a:xfrm>
            <a:prstGeom prst="rect">
              <a:avLst/>
            </a:prstGeom>
            <a:noFill/>
          </p:spPr>
          <p:txBody>
            <a:bodyPr wrap="square" lIns="0" tIns="0" rIns="0" bIns="0" rtlCol="0">
              <a:spAutoFit/>
            </a:bodyPr>
            <a:lstStyle/>
            <a:p>
              <a:pPr algn="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15</a:t>
              </a:r>
            </a:p>
          </p:txBody>
        </p:sp>
        <p:sp>
          <p:nvSpPr>
            <p:cNvPr id="60" name="TextBox 59">
              <a:extLst>
                <a:ext uri="{FF2B5EF4-FFF2-40B4-BE49-F238E27FC236}">
                  <a16:creationId xmlns:a16="http://schemas.microsoft.com/office/drawing/2014/main" id="{78ABDB38-FE1C-194B-93E0-399AF777E447}"/>
                </a:ext>
              </a:extLst>
            </p:cNvPr>
            <p:cNvSpPr txBox="1"/>
            <p:nvPr/>
          </p:nvSpPr>
          <p:spPr>
            <a:xfrm flipH="1">
              <a:off x="913451" y="1581598"/>
              <a:ext cx="196394" cy="110848"/>
            </a:xfrm>
            <a:prstGeom prst="rect">
              <a:avLst/>
            </a:prstGeom>
            <a:noFill/>
          </p:spPr>
          <p:txBody>
            <a:bodyPr wrap="square" lIns="0" tIns="0" rIns="0" bIns="0" rtlCol="0">
              <a:spAutoFit/>
            </a:bodyPr>
            <a:lstStyle/>
            <a:p>
              <a:pPr algn="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12</a:t>
              </a:r>
            </a:p>
          </p:txBody>
        </p:sp>
        <p:sp>
          <p:nvSpPr>
            <p:cNvPr id="65" name="TextBox 64">
              <a:extLst>
                <a:ext uri="{FF2B5EF4-FFF2-40B4-BE49-F238E27FC236}">
                  <a16:creationId xmlns:a16="http://schemas.microsoft.com/office/drawing/2014/main" id="{C4F36E1E-89BC-044D-8176-723E83B13BC4}"/>
                </a:ext>
              </a:extLst>
            </p:cNvPr>
            <p:cNvSpPr txBox="1"/>
            <p:nvPr/>
          </p:nvSpPr>
          <p:spPr>
            <a:xfrm flipH="1">
              <a:off x="913451" y="1762573"/>
              <a:ext cx="196394" cy="110848"/>
            </a:xfrm>
            <a:prstGeom prst="rect">
              <a:avLst/>
            </a:prstGeom>
            <a:noFill/>
          </p:spPr>
          <p:txBody>
            <a:bodyPr wrap="square" lIns="0" tIns="0" rIns="0" bIns="0" rtlCol="0">
              <a:spAutoFit/>
            </a:bodyPr>
            <a:lstStyle/>
            <a:p>
              <a:pPr algn="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9</a:t>
              </a:r>
            </a:p>
          </p:txBody>
        </p:sp>
        <p:sp>
          <p:nvSpPr>
            <p:cNvPr id="74" name="TextBox 73">
              <a:extLst>
                <a:ext uri="{FF2B5EF4-FFF2-40B4-BE49-F238E27FC236}">
                  <a16:creationId xmlns:a16="http://schemas.microsoft.com/office/drawing/2014/main" id="{3BA4AA64-D2EA-7440-8A5F-9731CF199366}"/>
                </a:ext>
              </a:extLst>
            </p:cNvPr>
            <p:cNvSpPr txBox="1"/>
            <p:nvPr/>
          </p:nvSpPr>
          <p:spPr>
            <a:xfrm flipH="1">
              <a:off x="913451" y="1946723"/>
              <a:ext cx="196394" cy="110848"/>
            </a:xfrm>
            <a:prstGeom prst="rect">
              <a:avLst/>
            </a:prstGeom>
            <a:noFill/>
          </p:spPr>
          <p:txBody>
            <a:bodyPr wrap="square" lIns="0" tIns="0" rIns="0" bIns="0" rtlCol="0">
              <a:spAutoFit/>
            </a:bodyPr>
            <a:lstStyle/>
            <a:p>
              <a:pPr algn="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6</a:t>
              </a:r>
            </a:p>
          </p:txBody>
        </p:sp>
        <p:sp>
          <p:nvSpPr>
            <p:cNvPr id="75" name="TextBox 74">
              <a:extLst>
                <a:ext uri="{FF2B5EF4-FFF2-40B4-BE49-F238E27FC236}">
                  <a16:creationId xmlns:a16="http://schemas.microsoft.com/office/drawing/2014/main" id="{60EDD497-DC24-2248-8B9C-894147924212}"/>
                </a:ext>
              </a:extLst>
            </p:cNvPr>
            <p:cNvSpPr txBox="1"/>
            <p:nvPr/>
          </p:nvSpPr>
          <p:spPr>
            <a:xfrm flipH="1">
              <a:off x="913451" y="2118173"/>
              <a:ext cx="196394" cy="110848"/>
            </a:xfrm>
            <a:prstGeom prst="rect">
              <a:avLst/>
            </a:prstGeom>
            <a:noFill/>
          </p:spPr>
          <p:txBody>
            <a:bodyPr wrap="square" lIns="0" tIns="0" rIns="0" bIns="0" rtlCol="0">
              <a:spAutoFit/>
            </a:bodyPr>
            <a:lstStyle/>
            <a:p>
              <a:pPr algn="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3</a:t>
              </a:r>
            </a:p>
          </p:txBody>
        </p:sp>
        <p:sp>
          <p:nvSpPr>
            <p:cNvPr id="76" name="TextBox 75">
              <a:extLst>
                <a:ext uri="{FF2B5EF4-FFF2-40B4-BE49-F238E27FC236}">
                  <a16:creationId xmlns:a16="http://schemas.microsoft.com/office/drawing/2014/main" id="{FCF9343D-8455-394C-AA24-EC23D9B5CCD5}"/>
                </a:ext>
              </a:extLst>
            </p:cNvPr>
            <p:cNvSpPr txBox="1"/>
            <p:nvPr/>
          </p:nvSpPr>
          <p:spPr>
            <a:xfrm flipH="1">
              <a:off x="913451" y="2302323"/>
              <a:ext cx="196394" cy="110848"/>
            </a:xfrm>
            <a:prstGeom prst="rect">
              <a:avLst/>
            </a:prstGeom>
            <a:noFill/>
          </p:spPr>
          <p:txBody>
            <a:bodyPr wrap="square" lIns="0" tIns="0" rIns="0" bIns="0" rtlCol="0">
              <a:spAutoFit/>
            </a:bodyPr>
            <a:lstStyle/>
            <a:p>
              <a:pPr algn="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0</a:t>
              </a:r>
            </a:p>
          </p:txBody>
        </p:sp>
        <p:sp>
          <p:nvSpPr>
            <p:cNvPr id="77" name="TextBox 76">
              <a:extLst>
                <a:ext uri="{FF2B5EF4-FFF2-40B4-BE49-F238E27FC236}">
                  <a16:creationId xmlns:a16="http://schemas.microsoft.com/office/drawing/2014/main" id="{AA67F96E-F7C3-0047-B115-EB948A0FBFB9}"/>
                </a:ext>
              </a:extLst>
            </p:cNvPr>
            <p:cNvSpPr txBox="1"/>
            <p:nvPr/>
          </p:nvSpPr>
          <p:spPr>
            <a:xfrm>
              <a:off x="1549540" y="1246134"/>
              <a:ext cx="1165405" cy="110848"/>
            </a:xfrm>
            <a:prstGeom prst="rect">
              <a:avLst/>
            </a:prstGeom>
            <a:noFill/>
          </p:spPr>
          <p:txBody>
            <a:bodyPr wrap="square" lIns="0" tIns="0" rIns="0" bIns="0" rtlCol="0">
              <a:spAutoFit/>
            </a:bodyPr>
            <a:lstStyle/>
            <a:p>
              <a:pPr defTabSz="1219170">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Post-discharge bleeding</a:t>
              </a:r>
            </a:p>
          </p:txBody>
        </p:sp>
        <p:sp>
          <p:nvSpPr>
            <p:cNvPr id="78" name="TextBox 77">
              <a:extLst>
                <a:ext uri="{FF2B5EF4-FFF2-40B4-BE49-F238E27FC236}">
                  <a16:creationId xmlns:a16="http://schemas.microsoft.com/office/drawing/2014/main" id="{7A818C64-7F51-CF4F-93A0-744E686EC682}"/>
                </a:ext>
              </a:extLst>
            </p:cNvPr>
            <p:cNvSpPr txBox="1"/>
            <p:nvPr/>
          </p:nvSpPr>
          <p:spPr>
            <a:xfrm>
              <a:off x="2965163" y="1246134"/>
              <a:ext cx="1590061" cy="110848"/>
            </a:xfrm>
            <a:prstGeom prst="rect">
              <a:avLst/>
            </a:prstGeom>
            <a:noFill/>
          </p:spPr>
          <p:txBody>
            <a:bodyPr wrap="square" lIns="0" tIns="0" rIns="0" bIns="0" rtlCol="0">
              <a:spAutoFit/>
            </a:bodyPr>
            <a:lstStyle/>
            <a:p>
              <a:pPr defTabSz="1219170">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No post-discharge bleeding</a:t>
              </a:r>
            </a:p>
          </p:txBody>
        </p:sp>
        <p:sp>
          <p:nvSpPr>
            <p:cNvPr id="79" name="TextBox 78">
              <a:extLst>
                <a:ext uri="{FF2B5EF4-FFF2-40B4-BE49-F238E27FC236}">
                  <a16:creationId xmlns:a16="http://schemas.microsoft.com/office/drawing/2014/main" id="{43EB9A7F-C408-6D43-BECF-B530DDF33D92}"/>
                </a:ext>
              </a:extLst>
            </p:cNvPr>
            <p:cNvSpPr txBox="1"/>
            <p:nvPr/>
          </p:nvSpPr>
          <p:spPr>
            <a:xfrm>
              <a:off x="1892597" y="2533745"/>
              <a:ext cx="1264395" cy="110848"/>
            </a:xfrm>
            <a:prstGeom prst="rect">
              <a:avLst/>
            </a:prstGeom>
            <a:noFill/>
          </p:spPr>
          <p:txBody>
            <a:bodyPr wrap="square" lIns="0" tIns="0" rIns="0" bIns="0" rtlCol="0">
              <a:spAutoFit/>
            </a:bodyPr>
            <a:lstStyle/>
            <a:p>
              <a:pPr algn="ctr" defTabSz="1219170" latinLnBrk="1">
                <a:lnSpc>
                  <a:spcPct val="90000"/>
                </a:lnSpc>
                <a:defRPr/>
              </a:pPr>
              <a:r>
                <a:rPr lang="en-US" sz="1067" b="1" dirty="0">
                  <a:solidFill>
                    <a:srgbClr val="000000"/>
                  </a:solidFill>
                  <a:latin typeface="Calibri" panose="020F0502020204030204" pitchFamily="34" charset="0"/>
                  <a:ea typeface="Arial Unicode MS"/>
                  <a:cs typeface="Calibri" panose="020F0502020204030204" pitchFamily="34" charset="0"/>
                </a:rPr>
                <a:t>Months after discharge</a:t>
              </a:r>
            </a:p>
          </p:txBody>
        </p:sp>
        <p:sp>
          <p:nvSpPr>
            <p:cNvPr id="80" name="TextBox 79">
              <a:extLst>
                <a:ext uri="{FF2B5EF4-FFF2-40B4-BE49-F238E27FC236}">
                  <a16:creationId xmlns:a16="http://schemas.microsoft.com/office/drawing/2014/main" id="{0338DC2D-EE97-514E-B880-3CAF75F9DC2C}"/>
                </a:ext>
              </a:extLst>
            </p:cNvPr>
            <p:cNvSpPr txBox="1"/>
            <p:nvPr/>
          </p:nvSpPr>
          <p:spPr>
            <a:xfrm flipH="1">
              <a:off x="1084901" y="2416623"/>
              <a:ext cx="196394" cy="110848"/>
            </a:xfrm>
            <a:prstGeom prst="rect">
              <a:avLst/>
            </a:prstGeom>
            <a:noFill/>
          </p:spPr>
          <p:txBody>
            <a:bodyPr wrap="square" lIns="0" tIns="0" rIns="0" bIns="0" rtlCol="0">
              <a:spAutoFit/>
            </a:bodyPr>
            <a:lstStyle/>
            <a:p>
              <a:pPr algn="ct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0</a:t>
              </a:r>
            </a:p>
          </p:txBody>
        </p:sp>
        <p:sp>
          <p:nvSpPr>
            <p:cNvPr id="81" name="TextBox 80">
              <a:extLst>
                <a:ext uri="{FF2B5EF4-FFF2-40B4-BE49-F238E27FC236}">
                  <a16:creationId xmlns:a16="http://schemas.microsoft.com/office/drawing/2014/main" id="{996A7DD5-A45C-B542-B35E-FFF77E7D877C}"/>
                </a:ext>
              </a:extLst>
            </p:cNvPr>
            <p:cNvSpPr txBox="1"/>
            <p:nvPr/>
          </p:nvSpPr>
          <p:spPr>
            <a:xfrm flipH="1">
              <a:off x="1405576" y="2416623"/>
              <a:ext cx="196394" cy="110848"/>
            </a:xfrm>
            <a:prstGeom prst="rect">
              <a:avLst/>
            </a:prstGeom>
            <a:noFill/>
          </p:spPr>
          <p:txBody>
            <a:bodyPr wrap="square" lIns="0" tIns="0" rIns="0" bIns="0" rtlCol="0">
              <a:spAutoFit/>
            </a:bodyPr>
            <a:lstStyle/>
            <a:p>
              <a:pPr algn="ct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3</a:t>
              </a:r>
            </a:p>
          </p:txBody>
        </p:sp>
        <p:sp>
          <p:nvSpPr>
            <p:cNvPr id="82" name="TextBox 81">
              <a:extLst>
                <a:ext uri="{FF2B5EF4-FFF2-40B4-BE49-F238E27FC236}">
                  <a16:creationId xmlns:a16="http://schemas.microsoft.com/office/drawing/2014/main" id="{E303DB0B-1B9F-514F-A63F-E0081A015EF9}"/>
                </a:ext>
              </a:extLst>
            </p:cNvPr>
            <p:cNvSpPr txBox="1"/>
            <p:nvPr/>
          </p:nvSpPr>
          <p:spPr>
            <a:xfrm flipH="1">
              <a:off x="1723076" y="2416623"/>
              <a:ext cx="196394" cy="110848"/>
            </a:xfrm>
            <a:prstGeom prst="rect">
              <a:avLst/>
            </a:prstGeom>
            <a:noFill/>
          </p:spPr>
          <p:txBody>
            <a:bodyPr wrap="square" lIns="0" tIns="0" rIns="0" bIns="0" rtlCol="0">
              <a:spAutoFit/>
            </a:bodyPr>
            <a:lstStyle/>
            <a:p>
              <a:pPr algn="ct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6</a:t>
              </a:r>
            </a:p>
          </p:txBody>
        </p:sp>
        <p:sp>
          <p:nvSpPr>
            <p:cNvPr id="83" name="TextBox 82">
              <a:extLst>
                <a:ext uri="{FF2B5EF4-FFF2-40B4-BE49-F238E27FC236}">
                  <a16:creationId xmlns:a16="http://schemas.microsoft.com/office/drawing/2014/main" id="{061ED874-8DCB-F548-BF19-CBDAEB6AFB67}"/>
                </a:ext>
              </a:extLst>
            </p:cNvPr>
            <p:cNvSpPr txBox="1"/>
            <p:nvPr/>
          </p:nvSpPr>
          <p:spPr>
            <a:xfrm flipH="1">
              <a:off x="2040576" y="2416623"/>
              <a:ext cx="196394" cy="110848"/>
            </a:xfrm>
            <a:prstGeom prst="rect">
              <a:avLst/>
            </a:prstGeom>
            <a:noFill/>
          </p:spPr>
          <p:txBody>
            <a:bodyPr wrap="square" lIns="0" tIns="0" rIns="0" bIns="0" rtlCol="0">
              <a:spAutoFit/>
            </a:bodyPr>
            <a:lstStyle/>
            <a:p>
              <a:pPr algn="ct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9</a:t>
              </a:r>
            </a:p>
          </p:txBody>
        </p:sp>
        <p:sp>
          <p:nvSpPr>
            <p:cNvPr id="84" name="TextBox 83">
              <a:extLst>
                <a:ext uri="{FF2B5EF4-FFF2-40B4-BE49-F238E27FC236}">
                  <a16:creationId xmlns:a16="http://schemas.microsoft.com/office/drawing/2014/main" id="{287C4BA6-DFA8-D247-8A81-C8244D1997AA}"/>
                </a:ext>
              </a:extLst>
            </p:cNvPr>
            <p:cNvSpPr txBox="1"/>
            <p:nvPr/>
          </p:nvSpPr>
          <p:spPr>
            <a:xfrm flipH="1">
              <a:off x="2361251" y="2416623"/>
              <a:ext cx="196394" cy="110848"/>
            </a:xfrm>
            <a:prstGeom prst="rect">
              <a:avLst/>
            </a:prstGeom>
            <a:noFill/>
          </p:spPr>
          <p:txBody>
            <a:bodyPr wrap="square" lIns="0" tIns="0" rIns="0" bIns="0" rtlCol="0">
              <a:spAutoFit/>
            </a:bodyPr>
            <a:lstStyle/>
            <a:p>
              <a:pPr algn="ct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12</a:t>
              </a:r>
            </a:p>
          </p:txBody>
        </p:sp>
        <p:sp>
          <p:nvSpPr>
            <p:cNvPr id="85" name="TextBox 84">
              <a:extLst>
                <a:ext uri="{FF2B5EF4-FFF2-40B4-BE49-F238E27FC236}">
                  <a16:creationId xmlns:a16="http://schemas.microsoft.com/office/drawing/2014/main" id="{BB639B68-4A1C-4447-B407-F734A7752244}"/>
                </a:ext>
              </a:extLst>
            </p:cNvPr>
            <p:cNvSpPr txBox="1"/>
            <p:nvPr/>
          </p:nvSpPr>
          <p:spPr>
            <a:xfrm flipH="1">
              <a:off x="2672401" y="2416623"/>
              <a:ext cx="196394" cy="110848"/>
            </a:xfrm>
            <a:prstGeom prst="rect">
              <a:avLst/>
            </a:prstGeom>
            <a:noFill/>
          </p:spPr>
          <p:txBody>
            <a:bodyPr wrap="square" lIns="0" tIns="0" rIns="0" bIns="0" rtlCol="0">
              <a:spAutoFit/>
            </a:bodyPr>
            <a:lstStyle/>
            <a:p>
              <a:pPr algn="ct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15</a:t>
              </a:r>
            </a:p>
          </p:txBody>
        </p:sp>
        <p:sp>
          <p:nvSpPr>
            <p:cNvPr id="86" name="TextBox 85">
              <a:extLst>
                <a:ext uri="{FF2B5EF4-FFF2-40B4-BE49-F238E27FC236}">
                  <a16:creationId xmlns:a16="http://schemas.microsoft.com/office/drawing/2014/main" id="{C183B1F4-25C3-814E-A610-7F3004339C05}"/>
                </a:ext>
              </a:extLst>
            </p:cNvPr>
            <p:cNvSpPr txBox="1"/>
            <p:nvPr/>
          </p:nvSpPr>
          <p:spPr>
            <a:xfrm flipH="1">
              <a:off x="2996251" y="2416623"/>
              <a:ext cx="196394" cy="110848"/>
            </a:xfrm>
            <a:prstGeom prst="rect">
              <a:avLst/>
            </a:prstGeom>
            <a:noFill/>
          </p:spPr>
          <p:txBody>
            <a:bodyPr wrap="square" lIns="0" tIns="0" rIns="0" bIns="0" rtlCol="0">
              <a:spAutoFit/>
            </a:bodyPr>
            <a:lstStyle/>
            <a:p>
              <a:pPr algn="ct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18</a:t>
              </a:r>
            </a:p>
          </p:txBody>
        </p:sp>
        <p:sp>
          <p:nvSpPr>
            <p:cNvPr id="87" name="TextBox 86">
              <a:extLst>
                <a:ext uri="{FF2B5EF4-FFF2-40B4-BE49-F238E27FC236}">
                  <a16:creationId xmlns:a16="http://schemas.microsoft.com/office/drawing/2014/main" id="{860D043B-489A-8E46-8C07-CDC4EC93605D}"/>
                </a:ext>
              </a:extLst>
            </p:cNvPr>
            <p:cNvSpPr txBox="1"/>
            <p:nvPr/>
          </p:nvSpPr>
          <p:spPr>
            <a:xfrm flipH="1">
              <a:off x="3307401" y="2416623"/>
              <a:ext cx="196394" cy="110848"/>
            </a:xfrm>
            <a:prstGeom prst="rect">
              <a:avLst/>
            </a:prstGeom>
            <a:noFill/>
          </p:spPr>
          <p:txBody>
            <a:bodyPr wrap="square" lIns="0" tIns="0" rIns="0" bIns="0" rtlCol="0">
              <a:spAutoFit/>
            </a:bodyPr>
            <a:lstStyle/>
            <a:p>
              <a:pPr algn="ct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21</a:t>
              </a:r>
            </a:p>
          </p:txBody>
        </p:sp>
        <p:sp>
          <p:nvSpPr>
            <p:cNvPr id="88" name="TextBox 87">
              <a:extLst>
                <a:ext uri="{FF2B5EF4-FFF2-40B4-BE49-F238E27FC236}">
                  <a16:creationId xmlns:a16="http://schemas.microsoft.com/office/drawing/2014/main" id="{678EFA47-8C85-0344-96B0-A4880B4E192A}"/>
                </a:ext>
              </a:extLst>
            </p:cNvPr>
            <p:cNvSpPr txBox="1"/>
            <p:nvPr/>
          </p:nvSpPr>
          <p:spPr>
            <a:xfrm flipH="1">
              <a:off x="3631251" y="2416623"/>
              <a:ext cx="196394" cy="110848"/>
            </a:xfrm>
            <a:prstGeom prst="rect">
              <a:avLst/>
            </a:prstGeom>
            <a:noFill/>
          </p:spPr>
          <p:txBody>
            <a:bodyPr wrap="square" lIns="0" tIns="0" rIns="0" bIns="0" rtlCol="0">
              <a:spAutoFit/>
            </a:bodyPr>
            <a:lstStyle/>
            <a:p>
              <a:pPr algn="ct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24</a:t>
              </a:r>
            </a:p>
          </p:txBody>
        </p:sp>
        <p:sp>
          <p:nvSpPr>
            <p:cNvPr id="93" name="TextBox 92">
              <a:extLst>
                <a:ext uri="{FF2B5EF4-FFF2-40B4-BE49-F238E27FC236}">
                  <a16:creationId xmlns:a16="http://schemas.microsoft.com/office/drawing/2014/main" id="{5F1A8F60-E1F3-C240-9C79-A6A33A4C4CC3}"/>
                </a:ext>
              </a:extLst>
            </p:cNvPr>
            <p:cNvSpPr txBox="1"/>
            <p:nvPr/>
          </p:nvSpPr>
          <p:spPr>
            <a:xfrm rot="5400000" flipH="1">
              <a:off x="3897951" y="1695874"/>
              <a:ext cx="552035" cy="110848"/>
            </a:xfrm>
            <a:prstGeom prst="rect">
              <a:avLst/>
            </a:prstGeom>
            <a:noFill/>
          </p:spPr>
          <p:txBody>
            <a:bodyPr wrap="square" lIns="0" tIns="0" rIns="0" bIns="0" rtlCol="0">
              <a:spAutoFit/>
            </a:bodyPr>
            <a:lstStyle/>
            <a:p>
              <a:pPr algn="ct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p&lt;0.0001</a:t>
              </a:r>
            </a:p>
          </p:txBody>
        </p:sp>
        <p:sp>
          <p:nvSpPr>
            <p:cNvPr id="94" name="TextBox 93">
              <a:extLst>
                <a:ext uri="{FF2B5EF4-FFF2-40B4-BE49-F238E27FC236}">
                  <a16:creationId xmlns:a16="http://schemas.microsoft.com/office/drawing/2014/main" id="{C919AC1C-13C9-A840-8120-D06271B1B5CC}"/>
                </a:ext>
              </a:extLst>
            </p:cNvPr>
            <p:cNvSpPr txBox="1"/>
            <p:nvPr/>
          </p:nvSpPr>
          <p:spPr>
            <a:xfrm>
              <a:off x="3551281" y="2675709"/>
              <a:ext cx="362874" cy="221695"/>
            </a:xfrm>
            <a:prstGeom prst="rect">
              <a:avLst/>
            </a:prstGeom>
            <a:noFill/>
          </p:spPr>
          <p:txBody>
            <a:bodyPr wrap="square" lIns="0" tIns="0" rIns="0" bIns="0" rtlCol="0">
              <a:spAutoFit/>
            </a:bodyPr>
            <a:lstStyle/>
            <a:p>
              <a:pPr algn="ct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289</a:t>
              </a:r>
            </a:p>
            <a:p>
              <a:pPr algn="ct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4,739</a:t>
              </a:r>
            </a:p>
          </p:txBody>
        </p:sp>
        <p:sp>
          <p:nvSpPr>
            <p:cNvPr id="97" name="TextBox 96">
              <a:extLst>
                <a:ext uri="{FF2B5EF4-FFF2-40B4-BE49-F238E27FC236}">
                  <a16:creationId xmlns:a16="http://schemas.microsoft.com/office/drawing/2014/main" id="{334BC618-F68F-9E4D-A7F0-2AFCA1490418}"/>
                </a:ext>
              </a:extLst>
            </p:cNvPr>
            <p:cNvSpPr txBox="1"/>
            <p:nvPr/>
          </p:nvSpPr>
          <p:spPr>
            <a:xfrm>
              <a:off x="3233781" y="2675709"/>
              <a:ext cx="362874" cy="221695"/>
            </a:xfrm>
            <a:prstGeom prst="rect">
              <a:avLst/>
            </a:prstGeom>
            <a:noFill/>
          </p:spPr>
          <p:txBody>
            <a:bodyPr wrap="square" lIns="0" tIns="0" rIns="0" bIns="0" rtlCol="0">
              <a:spAutoFit/>
            </a:bodyPr>
            <a:lstStyle/>
            <a:p>
              <a:pPr algn="ct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461</a:t>
              </a:r>
            </a:p>
            <a:p>
              <a:pPr algn="ct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7,306</a:t>
              </a:r>
            </a:p>
          </p:txBody>
        </p:sp>
        <p:sp>
          <p:nvSpPr>
            <p:cNvPr id="98" name="TextBox 97">
              <a:extLst>
                <a:ext uri="{FF2B5EF4-FFF2-40B4-BE49-F238E27FC236}">
                  <a16:creationId xmlns:a16="http://schemas.microsoft.com/office/drawing/2014/main" id="{74C6091A-425E-254F-88B2-56A9A4A66BF3}"/>
                </a:ext>
              </a:extLst>
            </p:cNvPr>
            <p:cNvSpPr txBox="1"/>
            <p:nvPr/>
          </p:nvSpPr>
          <p:spPr>
            <a:xfrm>
              <a:off x="2916281" y="2675709"/>
              <a:ext cx="362874" cy="221695"/>
            </a:xfrm>
            <a:prstGeom prst="rect">
              <a:avLst/>
            </a:prstGeom>
            <a:noFill/>
          </p:spPr>
          <p:txBody>
            <a:bodyPr wrap="square" lIns="0" tIns="0" rIns="0" bIns="0" rtlCol="0">
              <a:spAutoFit/>
            </a:bodyPr>
            <a:lstStyle/>
            <a:p>
              <a:pPr algn="ct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467</a:t>
              </a:r>
            </a:p>
            <a:p>
              <a:pPr algn="ct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7,369</a:t>
              </a:r>
            </a:p>
          </p:txBody>
        </p:sp>
        <p:sp>
          <p:nvSpPr>
            <p:cNvPr id="99" name="TextBox 98">
              <a:extLst>
                <a:ext uri="{FF2B5EF4-FFF2-40B4-BE49-F238E27FC236}">
                  <a16:creationId xmlns:a16="http://schemas.microsoft.com/office/drawing/2014/main" id="{13BB306D-5EA8-8E46-A130-7ADA6D987CCC}"/>
                </a:ext>
              </a:extLst>
            </p:cNvPr>
            <p:cNvSpPr txBox="1"/>
            <p:nvPr/>
          </p:nvSpPr>
          <p:spPr>
            <a:xfrm>
              <a:off x="2595606" y="2675709"/>
              <a:ext cx="362874" cy="221695"/>
            </a:xfrm>
            <a:prstGeom prst="rect">
              <a:avLst/>
            </a:prstGeom>
            <a:noFill/>
          </p:spPr>
          <p:txBody>
            <a:bodyPr wrap="square" lIns="0" tIns="0" rIns="0" bIns="0" rtlCol="0">
              <a:spAutoFit/>
            </a:bodyPr>
            <a:lstStyle/>
            <a:p>
              <a:pPr algn="ct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480</a:t>
              </a:r>
            </a:p>
            <a:p>
              <a:pPr algn="ct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7,446</a:t>
              </a:r>
            </a:p>
          </p:txBody>
        </p:sp>
        <p:sp>
          <p:nvSpPr>
            <p:cNvPr id="100" name="TextBox 99">
              <a:extLst>
                <a:ext uri="{FF2B5EF4-FFF2-40B4-BE49-F238E27FC236}">
                  <a16:creationId xmlns:a16="http://schemas.microsoft.com/office/drawing/2014/main" id="{7E83F9B8-7264-0C4C-87EE-99DCB454365B}"/>
                </a:ext>
              </a:extLst>
            </p:cNvPr>
            <p:cNvSpPr txBox="1"/>
            <p:nvPr/>
          </p:nvSpPr>
          <p:spPr>
            <a:xfrm>
              <a:off x="2281281" y="2675709"/>
              <a:ext cx="362874" cy="221695"/>
            </a:xfrm>
            <a:prstGeom prst="rect">
              <a:avLst/>
            </a:prstGeom>
            <a:noFill/>
          </p:spPr>
          <p:txBody>
            <a:bodyPr wrap="square" lIns="0" tIns="0" rIns="0" bIns="0" rtlCol="0">
              <a:spAutoFit/>
            </a:bodyPr>
            <a:lstStyle/>
            <a:p>
              <a:pPr algn="ct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492</a:t>
              </a:r>
            </a:p>
            <a:p>
              <a:pPr algn="ct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7,631</a:t>
              </a:r>
            </a:p>
          </p:txBody>
        </p:sp>
        <p:sp>
          <p:nvSpPr>
            <p:cNvPr id="101" name="TextBox 100">
              <a:extLst>
                <a:ext uri="{FF2B5EF4-FFF2-40B4-BE49-F238E27FC236}">
                  <a16:creationId xmlns:a16="http://schemas.microsoft.com/office/drawing/2014/main" id="{667E475F-6A88-634A-887F-D72908B5B727}"/>
                </a:ext>
              </a:extLst>
            </p:cNvPr>
            <p:cNvSpPr txBox="1"/>
            <p:nvPr/>
          </p:nvSpPr>
          <p:spPr>
            <a:xfrm>
              <a:off x="1954256" y="2675709"/>
              <a:ext cx="362874" cy="221695"/>
            </a:xfrm>
            <a:prstGeom prst="rect">
              <a:avLst/>
            </a:prstGeom>
            <a:noFill/>
          </p:spPr>
          <p:txBody>
            <a:bodyPr wrap="square" lIns="0" tIns="0" rIns="0" bIns="0" rtlCol="0">
              <a:spAutoFit/>
            </a:bodyPr>
            <a:lstStyle/>
            <a:p>
              <a:pPr algn="ct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506</a:t>
              </a:r>
            </a:p>
            <a:p>
              <a:pPr algn="ct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7,756</a:t>
              </a:r>
            </a:p>
          </p:txBody>
        </p:sp>
        <p:sp>
          <p:nvSpPr>
            <p:cNvPr id="102" name="TextBox 101">
              <a:extLst>
                <a:ext uri="{FF2B5EF4-FFF2-40B4-BE49-F238E27FC236}">
                  <a16:creationId xmlns:a16="http://schemas.microsoft.com/office/drawing/2014/main" id="{490AEA49-30E8-1A46-831D-23916CF5B311}"/>
                </a:ext>
              </a:extLst>
            </p:cNvPr>
            <p:cNvSpPr txBox="1"/>
            <p:nvPr/>
          </p:nvSpPr>
          <p:spPr>
            <a:xfrm>
              <a:off x="1636756" y="2675709"/>
              <a:ext cx="362874" cy="221695"/>
            </a:xfrm>
            <a:prstGeom prst="rect">
              <a:avLst/>
            </a:prstGeom>
            <a:noFill/>
          </p:spPr>
          <p:txBody>
            <a:bodyPr wrap="square" lIns="0" tIns="0" rIns="0" bIns="0" rtlCol="0">
              <a:spAutoFit/>
            </a:bodyPr>
            <a:lstStyle/>
            <a:p>
              <a:pPr algn="ct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520</a:t>
              </a:r>
            </a:p>
            <a:p>
              <a:pPr algn="ct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7,795</a:t>
              </a:r>
            </a:p>
          </p:txBody>
        </p:sp>
        <p:sp>
          <p:nvSpPr>
            <p:cNvPr id="103" name="TextBox 102">
              <a:extLst>
                <a:ext uri="{FF2B5EF4-FFF2-40B4-BE49-F238E27FC236}">
                  <a16:creationId xmlns:a16="http://schemas.microsoft.com/office/drawing/2014/main" id="{4089EAD1-3B8A-DF44-9119-211175388089}"/>
                </a:ext>
              </a:extLst>
            </p:cNvPr>
            <p:cNvSpPr txBox="1"/>
            <p:nvPr/>
          </p:nvSpPr>
          <p:spPr>
            <a:xfrm>
              <a:off x="1316081" y="2675709"/>
              <a:ext cx="362874" cy="221695"/>
            </a:xfrm>
            <a:prstGeom prst="rect">
              <a:avLst/>
            </a:prstGeom>
            <a:noFill/>
          </p:spPr>
          <p:txBody>
            <a:bodyPr wrap="square" lIns="0" tIns="0" rIns="0" bIns="0" rtlCol="0">
              <a:spAutoFit/>
            </a:bodyPr>
            <a:lstStyle/>
            <a:p>
              <a:pPr algn="ct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529</a:t>
              </a:r>
            </a:p>
            <a:p>
              <a:pPr algn="ct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7,840</a:t>
              </a:r>
            </a:p>
          </p:txBody>
        </p:sp>
        <p:sp>
          <p:nvSpPr>
            <p:cNvPr id="104" name="TextBox 103">
              <a:extLst>
                <a:ext uri="{FF2B5EF4-FFF2-40B4-BE49-F238E27FC236}">
                  <a16:creationId xmlns:a16="http://schemas.microsoft.com/office/drawing/2014/main" id="{3F652386-B917-FC4A-9E7E-DE429A0FAB43}"/>
                </a:ext>
              </a:extLst>
            </p:cNvPr>
            <p:cNvSpPr txBox="1"/>
            <p:nvPr/>
          </p:nvSpPr>
          <p:spPr>
            <a:xfrm>
              <a:off x="1011281" y="2675709"/>
              <a:ext cx="362874" cy="221695"/>
            </a:xfrm>
            <a:prstGeom prst="rect">
              <a:avLst/>
            </a:prstGeom>
            <a:noFill/>
          </p:spPr>
          <p:txBody>
            <a:bodyPr wrap="square" lIns="0" tIns="0" rIns="0" bIns="0" rtlCol="0">
              <a:spAutoFit/>
            </a:bodyPr>
            <a:lstStyle/>
            <a:p>
              <a:pPr algn="ct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535</a:t>
              </a:r>
            </a:p>
            <a:p>
              <a:pPr algn="ct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8,042</a:t>
              </a:r>
            </a:p>
          </p:txBody>
        </p:sp>
        <p:sp>
          <p:nvSpPr>
            <p:cNvPr id="105" name="TextBox 104">
              <a:extLst>
                <a:ext uri="{FF2B5EF4-FFF2-40B4-BE49-F238E27FC236}">
                  <a16:creationId xmlns:a16="http://schemas.microsoft.com/office/drawing/2014/main" id="{9CCB7F7C-354B-6544-AC2B-B7443EAE717F}"/>
                </a:ext>
              </a:extLst>
            </p:cNvPr>
            <p:cNvSpPr txBox="1"/>
            <p:nvPr/>
          </p:nvSpPr>
          <p:spPr>
            <a:xfrm rot="5400000" flipH="1">
              <a:off x="3983880" y="2168949"/>
              <a:ext cx="552035" cy="110848"/>
            </a:xfrm>
            <a:prstGeom prst="rect">
              <a:avLst/>
            </a:prstGeom>
            <a:noFill/>
          </p:spPr>
          <p:txBody>
            <a:bodyPr wrap="square" lIns="0" tIns="0" rIns="0" bIns="0" rtlCol="0">
              <a:spAutoFit/>
            </a:bodyPr>
            <a:lstStyle/>
            <a:p>
              <a:pPr algn="ct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p&lt;0.0001</a:t>
              </a:r>
            </a:p>
          </p:txBody>
        </p:sp>
        <p:sp>
          <p:nvSpPr>
            <p:cNvPr id="4" name="Right Brace 3">
              <a:extLst>
                <a:ext uri="{FF2B5EF4-FFF2-40B4-BE49-F238E27FC236}">
                  <a16:creationId xmlns:a16="http://schemas.microsoft.com/office/drawing/2014/main" id="{82C7BA62-3A23-134B-B965-2FDC96ED0F65}"/>
                </a:ext>
              </a:extLst>
            </p:cNvPr>
            <p:cNvSpPr/>
            <p:nvPr/>
          </p:nvSpPr>
          <p:spPr>
            <a:xfrm>
              <a:off x="4045356" y="1551033"/>
              <a:ext cx="69694" cy="596093"/>
            </a:xfrm>
            <a:prstGeom prst="rightBrace">
              <a:avLst>
                <a:gd name="adj1" fmla="val 52425"/>
                <a:gd name="adj2" fmla="val 50000"/>
              </a:avLst>
            </a:prstGeom>
            <a:ln>
              <a:solidFill>
                <a:srgbClr val="595959"/>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latinLnBrk="1">
                <a:defRPr/>
              </a:pPr>
              <a:endParaRPr lang="en-US" sz="2400">
                <a:solidFill>
                  <a:srgbClr val="2765B0"/>
                </a:solidFill>
                <a:latin typeface="Calibri" panose="020F0502020204030204" pitchFamily="34" charset="0"/>
                <a:ea typeface="Arial Unicode MS"/>
                <a:cs typeface="Calibri" panose="020F0502020204030204" pitchFamily="34" charset="0"/>
              </a:endParaRPr>
            </a:p>
          </p:txBody>
        </p:sp>
        <p:sp>
          <p:nvSpPr>
            <p:cNvPr id="106" name="Right Brace 105">
              <a:extLst>
                <a:ext uri="{FF2B5EF4-FFF2-40B4-BE49-F238E27FC236}">
                  <a16:creationId xmlns:a16="http://schemas.microsoft.com/office/drawing/2014/main" id="{CC6434E5-58E7-F942-880D-D36457644ECD}"/>
                </a:ext>
              </a:extLst>
            </p:cNvPr>
            <p:cNvSpPr/>
            <p:nvPr/>
          </p:nvSpPr>
          <p:spPr>
            <a:xfrm>
              <a:off x="4118381" y="2030458"/>
              <a:ext cx="69694" cy="234000"/>
            </a:xfrm>
            <a:prstGeom prst="rightBrace">
              <a:avLst>
                <a:gd name="adj1" fmla="val 52425"/>
                <a:gd name="adj2" fmla="val 50000"/>
              </a:avLst>
            </a:prstGeom>
            <a:ln>
              <a:solidFill>
                <a:srgbClr val="595959"/>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latinLnBrk="1">
                <a:defRPr/>
              </a:pPr>
              <a:endParaRPr lang="en-US" sz="2400">
                <a:solidFill>
                  <a:srgbClr val="2765B0"/>
                </a:solidFill>
                <a:latin typeface="Calibri" panose="020F0502020204030204" pitchFamily="34" charset="0"/>
                <a:ea typeface="Arial Unicode MS"/>
                <a:cs typeface="Calibri" panose="020F0502020204030204" pitchFamily="34" charset="0"/>
              </a:endParaRPr>
            </a:p>
          </p:txBody>
        </p:sp>
        <p:cxnSp>
          <p:nvCxnSpPr>
            <p:cNvPr id="6" name="Straight Connector 5">
              <a:extLst>
                <a:ext uri="{FF2B5EF4-FFF2-40B4-BE49-F238E27FC236}">
                  <a16:creationId xmlns:a16="http://schemas.microsoft.com/office/drawing/2014/main" id="{8EBEAAB4-7481-024F-854F-413E3CC1C3A4}"/>
                </a:ext>
              </a:extLst>
            </p:cNvPr>
            <p:cNvCxnSpPr>
              <a:cxnSpLocks/>
            </p:cNvCxnSpPr>
            <p:nvPr/>
          </p:nvCxnSpPr>
          <p:spPr>
            <a:xfrm>
              <a:off x="1295679" y="1296934"/>
              <a:ext cx="211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3AEF408-AB57-7441-A453-D5138ED73583}"/>
                </a:ext>
              </a:extLst>
            </p:cNvPr>
            <p:cNvCxnSpPr>
              <a:cxnSpLocks/>
            </p:cNvCxnSpPr>
            <p:nvPr/>
          </p:nvCxnSpPr>
          <p:spPr>
            <a:xfrm>
              <a:off x="2724002" y="1296934"/>
              <a:ext cx="2116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991581E-33C5-C84B-B092-96FFE79FC981}"/>
                </a:ext>
              </a:extLst>
            </p:cNvPr>
            <p:cNvSpPr/>
            <p:nvPr/>
          </p:nvSpPr>
          <p:spPr>
            <a:xfrm>
              <a:off x="467494" y="1181063"/>
              <a:ext cx="3938809" cy="177692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US" sz="2400">
                <a:solidFill>
                  <a:prstClr val="white"/>
                </a:solidFill>
                <a:latin typeface="Calibri" panose="020F0502020204030204" pitchFamily="34" charset="0"/>
                <a:ea typeface="Arial Unicode MS"/>
                <a:cs typeface="Calibri" panose="020F0502020204030204" pitchFamily="34" charset="0"/>
              </a:endParaRPr>
            </a:p>
          </p:txBody>
        </p:sp>
        <p:sp>
          <p:nvSpPr>
            <p:cNvPr id="13" name="Rectangle 12">
              <a:extLst>
                <a:ext uri="{FF2B5EF4-FFF2-40B4-BE49-F238E27FC236}">
                  <a16:creationId xmlns:a16="http://schemas.microsoft.com/office/drawing/2014/main" id="{43815784-6482-744F-A07A-4A79982F7DAD}"/>
                </a:ext>
              </a:extLst>
            </p:cNvPr>
            <p:cNvSpPr/>
            <p:nvPr/>
          </p:nvSpPr>
          <p:spPr>
            <a:xfrm>
              <a:off x="3755076" y="1475280"/>
              <a:ext cx="262066" cy="856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US" sz="2400">
                <a:solidFill>
                  <a:prstClr val="white"/>
                </a:solidFill>
                <a:latin typeface="Calibri" panose="020F0502020204030204" pitchFamily="34" charset="0"/>
                <a:ea typeface="Arial Unicode MS"/>
                <a:cs typeface="Calibri" panose="020F0502020204030204" pitchFamily="34" charset="0"/>
              </a:endParaRPr>
            </a:p>
          </p:txBody>
        </p:sp>
        <p:sp>
          <p:nvSpPr>
            <p:cNvPr id="89" name="TextBox 88">
              <a:extLst>
                <a:ext uri="{FF2B5EF4-FFF2-40B4-BE49-F238E27FC236}">
                  <a16:creationId xmlns:a16="http://schemas.microsoft.com/office/drawing/2014/main" id="{97A6707F-7DF4-AC4A-9A3A-0BC003858B08}"/>
                </a:ext>
              </a:extLst>
            </p:cNvPr>
            <p:cNvSpPr txBox="1"/>
            <p:nvPr/>
          </p:nvSpPr>
          <p:spPr>
            <a:xfrm flipH="1">
              <a:off x="3739201" y="1511748"/>
              <a:ext cx="348850" cy="110848"/>
            </a:xfrm>
            <a:prstGeom prst="rect">
              <a:avLst/>
            </a:prstGeom>
            <a:noFill/>
          </p:spPr>
          <p:txBody>
            <a:bodyPr wrap="square" lIns="0" tIns="0" rIns="0" bIns="0" rtlCol="0">
              <a:spAutoFit/>
            </a:bodyPr>
            <a:lstStyle/>
            <a:p>
              <a:pP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13.0%</a:t>
              </a:r>
            </a:p>
          </p:txBody>
        </p:sp>
        <p:sp>
          <p:nvSpPr>
            <p:cNvPr id="91" name="TextBox 90">
              <a:extLst>
                <a:ext uri="{FF2B5EF4-FFF2-40B4-BE49-F238E27FC236}">
                  <a16:creationId xmlns:a16="http://schemas.microsoft.com/office/drawing/2014/main" id="{E1A31178-AD8E-4E43-9005-67CF51410F0F}"/>
                </a:ext>
              </a:extLst>
            </p:cNvPr>
            <p:cNvSpPr txBox="1"/>
            <p:nvPr/>
          </p:nvSpPr>
          <p:spPr>
            <a:xfrm flipH="1">
              <a:off x="3770951" y="2200723"/>
              <a:ext cx="348850" cy="110848"/>
            </a:xfrm>
            <a:prstGeom prst="rect">
              <a:avLst/>
            </a:prstGeom>
            <a:noFill/>
          </p:spPr>
          <p:txBody>
            <a:bodyPr wrap="square" lIns="0" tIns="0" rIns="0" bIns="0" rtlCol="0">
              <a:spAutoFit/>
            </a:bodyPr>
            <a:lstStyle/>
            <a:p>
              <a:pP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1.9%</a:t>
              </a:r>
            </a:p>
          </p:txBody>
        </p:sp>
        <p:sp>
          <p:nvSpPr>
            <p:cNvPr id="92" name="TextBox 91">
              <a:extLst>
                <a:ext uri="{FF2B5EF4-FFF2-40B4-BE49-F238E27FC236}">
                  <a16:creationId xmlns:a16="http://schemas.microsoft.com/office/drawing/2014/main" id="{9CE4DA62-5920-FC4E-B00A-4C568989852D}"/>
                </a:ext>
              </a:extLst>
            </p:cNvPr>
            <p:cNvSpPr txBox="1"/>
            <p:nvPr/>
          </p:nvSpPr>
          <p:spPr>
            <a:xfrm flipH="1">
              <a:off x="3770951" y="2099123"/>
              <a:ext cx="348850" cy="110848"/>
            </a:xfrm>
            <a:prstGeom prst="rect">
              <a:avLst/>
            </a:prstGeom>
            <a:noFill/>
          </p:spPr>
          <p:txBody>
            <a:bodyPr wrap="square" lIns="0" tIns="0" rIns="0" bIns="0" rtlCol="0">
              <a:spAutoFit/>
            </a:bodyPr>
            <a:lstStyle/>
            <a:p>
              <a:pP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3.2%</a:t>
              </a:r>
            </a:p>
          </p:txBody>
        </p:sp>
        <p:sp>
          <p:nvSpPr>
            <p:cNvPr id="90" name="TextBox 89">
              <a:extLst>
                <a:ext uri="{FF2B5EF4-FFF2-40B4-BE49-F238E27FC236}">
                  <a16:creationId xmlns:a16="http://schemas.microsoft.com/office/drawing/2014/main" id="{8A0CDD37-F7B9-774E-9D56-BFCA2DA1A891}"/>
                </a:ext>
              </a:extLst>
            </p:cNvPr>
            <p:cNvSpPr txBox="1"/>
            <p:nvPr/>
          </p:nvSpPr>
          <p:spPr>
            <a:xfrm flipH="1">
              <a:off x="3770951" y="1984823"/>
              <a:ext cx="348850" cy="110848"/>
            </a:xfrm>
            <a:prstGeom prst="rect">
              <a:avLst/>
            </a:prstGeom>
            <a:noFill/>
          </p:spPr>
          <p:txBody>
            <a:bodyPr wrap="square" lIns="0" tIns="0" rIns="0" bIns="0" rtlCol="0">
              <a:spAutoFit/>
            </a:bodyPr>
            <a:lstStyle/>
            <a:p>
              <a:pPr defTabSz="1219170" latinLnBrk="1">
                <a:lnSpc>
                  <a:spcPct val="90000"/>
                </a:lnSpc>
                <a:defRPr/>
              </a:pPr>
              <a:r>
                <a:rPr lang="en-US" sz="1067" dirty="0">
                  <a:solidFill>
                    <a:srgbClr val="000000"/>
                  </a:solidFill>
                  <a:latin typeface="Calibri" panose="020F0502020204030204" pitchFamily="34" charset="0"/>
                  <a:ea typeface="Arial Unicode MS"/>
                  <a:cs typeface="Calibri" panose="020F0502020204030204" pitchFamily="34" charset="0"/>
                </a:rPr>
                <a:t>5.1%</a:t>
              </a:r>
            </a:p>
          </p:txBody>
        </p:sp>
      </p:grpSp>
      <p:sp>
        <p:nvSpPr>
          <p:cNvPr id="24" name="Slide Number Placeholder 23">
            <a:extLst>
              <a:ext uri="{FF2B5EF4-FFF2-40B4-BE49-F238E27FC236}">
                <a16:creationId xmlns:a16="http://schemas.microsoft.com/office/drawing/2014/main" id="{3E0D94C5-5562-684A-B60E-4FBFF4C71EAB}"/>
              </a:ext>
            </a:extLst>
          </p:cNvPr>
          <p:cNvSpPr>
            <a:spLocks noGrp="1"/>
          </p:cNvSpPr>
          <p:nvPr>
            <p:ph type="sldNum" sz="quarter" idx="4"/>
          </p:nvPr>
        </p:nvSpPr>
        <p:spPr/>
        <p:txBody>
          <a:bodyPr/>
          <a:lstStyle/>
          <a:p>
            <a:fld id="{FCE43C0F-8A7B-3A4B-9DB5-B3472E36E833}" type="slidenum">
              <a:rPr lang="en-GB" smtClean="0"/>
              <a:pPr/>
              <a:t>6</a:t>
            </a:fld>
            <a:endParaRPr lang="en-GB" dirty="0"/>
          </a:p>
        </p:txBody>
      </p:sp>
    </p:spTree>
    <p:extLst>
      <p:ext uri="{BB962C8B-B14F-4D97-AF65-F5344CB8AC3E}">
        <p14:creationId xmlns:p14="http://schemas.microsoft.com/office/powerpoint/2010/main" val="290703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 name="Straight Connector 101">
            <a:extLst>
              <a:ext uri="{FF2B5EF4-FFF2-40B4-BE49-F238E27FC236}">
                <a16:creationId xmlns:a16="http://schemas.microsoft.com/office/drawing/2014/main" id="{548D25C3-67D8-2F4C-8F78-03D6F4F9A8C5}"/>
              </a:ext>
            </a:extLst>
          </p:cNvPr>
          <p:cNvCxnSpPr>
            <a:cxnSpLocks/>
          </p:cNvCxnSpPr>
          <p:nvPr/>
        </p:nvCxnSpPr>
        <p:spPr>
          <a:xfrm flipV="1">
            <a:off x="1118464" y="1837791"/>
            <a:ext cx="0" cy="1882509"/>
          </a:xfrm>
          <a:prstGeom prst="line">
            <a:avLst/>
          </a:prstGeom>
          <a:ln w="9525">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7F39D66F-C488-EA43-ACF6-2FD5F5BF92CA}"/>
              </a:ext>
            </a:extLst>
          </p:cNvPr>
          <p:cNvSpPr/>
          <p:nvPr/>
        </p:nvSpPr>
        <p:spPr>
          <a:xfrm>
            <a:off x="5628912" y="3436980"/>
            <a:ext cx="5250755" cy="1748664"/>
          </a:xfrm>
          <a:prstGeom prst="rect">
            <a:avLst/>
          </a:prstGeom>
          <a:solidFill>
            <a:schemeClr val="tx2">
              <a:lumMod val="20000"/>
              <a:lumOff val="8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GB" sz="2400" dirty="0">
              <a:solidFill>
                <a:prstClr val="white"/>
              </a:solidFill>
              <a:latin typeface="Calibri" panose="020F0502020204030204" pitchFamily="34" charset="0"/>
              <a:ea typeface="Arial Unicode MS"/>
              <a:cs typeface="Calibri" panose="020F0502020204030204" pitchFamily="34" charset="0"/>
            </a:endParaRPr>
          </a:p>
        </p:txBody>
      </p:sp>
      <p:sp>
        <p:nvSpPr>
          <p:cNvPr id="4" name="Title 3">
            <a:extLst>
              <a:ext uri="{FF2B5EF4-FFF2-40B4-BE49-F238E27FC236}">
                <a16:creationId xmlns:a16="http://schemas.microsoft.com/office/drawing/2014/main" id="{51CB66EE-EBAB-834F-AA6F-6E3ABCB25E63}"/>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Trade-off of MI vs bleeding </a:t>
            </a:r>
            <a:endParaRPr lang="en-US" dirty="0">
              <a:latin typeface="Calibri" panose="020F0502020204030204" pitchFamily="34" charset="0"/>
              <a:cs typeface="Calibri" panose="020F0502020204030204" pitchFamily="34" charset="0"/>
            </a:endParaRPr>
          </a:p>
        </p:txBody>
      </p:sp>
      <p:sp>
        <p:nvSpPr>
          <p:cNvPr id="10" name="Text Placeholder 9">
            <a:extLst>
              <a:ext uri="{FF2B5EF4-FFF2-40B4-BE49-F238E27FC236}">
                <a16:creationId xmlns:a16="http://schemas.microsoft.com/office/drawing/2014/main" id="{595E9B1F-5BA7-2A43-A58A-4872E424B110}"/>
              </a:ext>
            </a:extLst>
          </p:cNvPr>
          <p:cNvSpPr>
            <a:spLocks noGrp="1"/>
          </p:cNvSpPr>
          <p:nvPr>
            <p:ph sz="quarter" idx="15"/>
          </p:nvPr>
        </p:nvSpPr>
        <p:spPr>
          <a:xfrm>
            <a:off x="620184" y="6309320"/>
            <a:ext cx="8116800" cy="365125"/>
          </a:xfrm>
        </p:spPr>
        <p:txBody>
          <a:bodyPr/>
          <a:lstStyle/>
          <a:p>
            <a:pPr algn="l">
              <a:spcBef>
                <a:spcPts val="300"/>
              </a:spcBef>
            </a:pPr>
            <a:r>
              <a:rPr lang="en-GB" dirty="0"/>
              <a:t>ACS, acute coronary syndrome; ADIR-ADBR, average daily ischemic rate significantly exceeds the average daily bleeding rate; CI, confidence interval; MI, myocardial infarction; PCI, percutaneous coronary intervention; STEMI, ST-elevation myocardial infarction</a:t>
            </a:r>
          </a:p>
          <a:p>
            <a:pPr>
              <a:spcBef>
                <a:spcPts val="300"/>
              </a:spcBef>
            </a:pPr>
            <a:r>
              <a:rPr lang="en-GB" dirty="0"/>
              <a:t>Giustino G, et al. J Am Coll Cardiol. 2017;70:1846-57</a:t>
            </a:r>
          </a:p>
        </p:txBody>
      </p:sp>
      <p:pic>
        <p:nvPicPr>
          <p:cNvPr id="5" name="Imagen 4">
            <a:extLst>
              <a:ext uri="{FF2B5EF4-FFF2-40B4-BE49-F238E27FC236}">
                <a16:creationId xmlns:a16="http://schemas.microsoft.com/office/drawing/2014/main" id="{2BAB5023-8548-478A-B1C8-2200B1B435BA}"/>
              </a:ext>
            </a:extLst>
          </p:cNvPr>
          <p:cNvPicPr>
            <a:picLocks noChangeAspect="1"/>
          </p:cNvPicPr>
          <p:nvPr/>
        </p:nvPicPr>
        <p:blipFill rotWithShape="1">
          <a:blip r:embed="rId3">
            <a:lum bright="-13000" contrast="34000"/>
          </a:blip>
          <a:srcRect t="9540" b="68760"/>
          <a:stretch/>
        </p:blipFill>
        <p:spPr>
          <a:xfrm>
            <a:off x="5135894" y="1983382"/>
            <a:ext cx="6642449" cy="881529"/>
          </a:xfrm>
          <a:prstGeom prst="rect">
            <a:avLst/>
          </a:prstGeom>
        </p:spPr>
      </p:pic>
      <p:sp>
        <p:nvSpPr>
          <p:cNvPr id="7" name="Flecha: hacia abajo 6">
            <a:extLst>
              <a:ext uri="{FF2B5EF4-FFF2-40B4-BE49-F238E27FC236}">
                <a16:creationId xmlns:a16="http://schemas.microsoft.com/office/drawing/2014/main" id="{223DC9D0-0753-499C-A461-42C9F561FCA9}"/>
              </a:ext>
            </a:extLst>
          </p:cNvPr>
          <p:cNvSpPr/>
          <p:nvPr/>
        </p:nvSpPr>
        <p:spPr>
          <a:xfrm rot="16200000">
            <a:off x="5293557" y="2276119"/>
            <a:ext cx="384043" cy="644779"/>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GB" sz="2400" dirty="0">
              <a:solidFill>
                <a:prstClr val="white"/>
              </a:solidFill>
              <a:latin typeface="Calibri" panose="020F0502020204030204" pitchFamily="34" charset="0"/>
              <a:ea typeface="Arial Unicode MS"/>
              <a:cs typeface="Calibri" panose="020F0502020204030204" pitchFamily="34" charset="0"/>
            </a:endParaRPr>
          </a:p>
        </p:txBody>
      </p:sp>
      <p:sp>
        <p:nvSpPr>
          <p:cNvPr id="9" name="CuadroTexto 8">
            <a:extLst>
              <a:ext uri="{FF2B5EF4-FFF2-40B4-BE49-F238E27FC236}">
                <a16:creationId xmlns:a16="http://schemas.microsoft.com/office/drawing/2014/main" id="{0A0874EB-769C-49BC-BC3D-E1123FD7A03E}"/>
              </a:ext>
            </a:extLst>
          </p:cNvPr>
          <p:cNvSpPr txBox="1"/>
          <p:nvPr/>
        </p:nvSpPr>
        <p:spPr>
          <a:xfrm>
            <a:off x="433551" y="4361452"/>
            <a:ext cx="4364141" cy="1200329"/>
          </a:xfrm>
          <a:prstGeom prst="rect">
            <a:avLst/>
          </a:prstGeom>
          <a:noFill/>
        </p:spPr>
        <p:txBody>
          <a:bodyPr wrap="square" rtlCol="0">
            <a:spAutoFit/>
          </a:bodyPr>
          <a:lstStyle/>
          <a:p>
            <a:pPr algn="ctr" defTabSz="1219170" latinLnBrk="1">
              <a:defRPr/>
            </a:pPr>
            <a:r>
              <a:rPr lang="en-GB" sz="2400" b="1" dirty="0">
                <a:solidFill>
                  <a:schemeClr val="tx2"/>
                </a:solidFill>
                <a:latin typeface="Calibri" panose="020F0502020204030204" pitchFamily="34" charset="0"/>
                <a:ea typeface="Arial Unicode MS"/>
                <a:cs typeface="Calibri" panose="020F0502020204030204" pitchFamily="34" charset="0"/>
              </a:rPr>
              <a:t>In the first 30 days following </a:t>
            </a:r>
            <a:br>
              <a:rPr lang="en-GB" sz="2400" b="1" dirty="0">
                <a:solidFill>
                  <a:schemeClr val="tx2"/>
                </a:solidFill>
                <a:latin typeface="Calibri" panose="020F0502020204030204" pitchFamily="34" charset="0"/>
                <a:ea typeface="Arial Unicode MS"/>
                <a:cs typeface="Calibri" panose="020F0502020204030204" pitchFamily="34" charset="0"/>
              </a:rPr>
            </a:br>
            <a:r>
              <a:rPr lang="en-GB" sz="2400" b="1" dirty="0">
                <a:solidFill>
                  <a:schemeClr val="tx2"/>
                </a:solidFill>
                <a:latin typeface="Calibri" panose="020F0502020204030204" pitchFamily="34" charset="0"/>
                <a:ea typeface="Arial Unicode MS"/>
                <a:cs typeface="Calibri" panose="020F0502020204030204" pitchFamily="34" charset="0"/>
              </a:rPr>
              <a:t>ACS, bleeding is more </a:t>
            </a:r>
            <a:br>
              <a:rPr lang="en-GB" sz="2400" b="1" dirty="0">
                <a:solidFill>
                  <a:schemeClr val="tx2"/>
                </a:solidFill>
                <a:latin typeface="Calibri" panose="020F0502020204030204" pitchFamily="34" charset="0"/>
                <a:ea typeface="Arial Unicode MS"/>
                <a:cs typeface="Calibri" panose="020F0502020204030204" pitchFamily="34" charset="0"/>
              </a:rPr>
            </a:br>
            <a:r>
              <a:rPr lang="en-GB" sz="2400" b="1" dirty="0">
                <a:solidFill>
                  <a:schemeClr val="tx2"/>
                </a:solidFill>
                <a:latin typeface="Calibri" panose="020F0502020204030204" pitchFamily="34" charset="0"/>
                <a:ea typeface="Arial Unicode MS"/>
                <a:cs typeface="Calibri" panose="020F0502020204030204" pitchFamily="34" charset="0"/>
              </a:rPr>
              <a:t>frequent than reinfarction</a:t>
            </a:r>
          </a:p>
        </p:txBody>
      </p:sp>
      <p:sp>
        <p:nvSpPr>
          <p:cNvPr id="6" name="Rectángulo: esquinas redondeadas 5">
            <a:extLst>
              <a:ext uri="{FF2B5EF4-FFF2-40B4-BE49-F238E27FC236}">
                <a16:creationId xmlns:a16="http://schemas.microsoft.com/office/drawing/2014/main" id="{297A77C4-60CC-4149-9AFC-EF6799A1A408}"/>
              </a:ext>
            </a:extLst>
          </p:cNvPr>
          <p:cNvSpPr/>
          <p:nvPr/>
        </p:nvSpPr>
        <p:spPr>
          <a:xfrm>
            <a:off x="6938683" y="1508787"/>
            <a:ext cx="2680447" cy="4164949"/>
          </a:xfrm>
          <a:prstGeom prst="roundRect">
            <a:avLst>
              <a:gd name="adj" fmla="val 4875"/>
            </a:avLst>
          </a:prstGeom>
          <a:solidFill>
            <a:schemeClr val="accent1">
              <a:alpha val="1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GB" sz="2400" dirty="0">
              <a:solidFill>
                <a:prstClr val="white"/>
              </a:solidFill>
              <a:latin typeface="Calibri" panose="020F0502020204030204" pitchFamily="34" charset="0"/>
              <a:ea typeface="Arial Unicode MS"/>
              <a:cs typeface="Calibri" panose="020F0502020204030204" pitchFamily="34" charset="0"/>
            </a:endParaRPr>
          </a:p>
        </p:txBody>
      </p:sp>
      <p:sp>
        <p:nvSpPr>
          <p:cNvPr id="12" name="TextBox 11">
            <a:extLst>
              <a:ext uri="{FF2B5EF4-FFF2-40B4-BE49-F238E27FC236}">
                <a16:creationId xmlns:a16="http://schemas.microsoft.com/office/drawing/2014/main" id="{7AD319D6-F263-5F43-8D35-A36E597BBC0C}"/>
              </a:ext>
            </a:extLst>
          </p:cNvPr>
          <p:cNvSpPr txBox="1"/>
          <p:nvPr/>
        </p:nvSpPr>
        <p:spPr>
          <a:xfrm flipH="1">
            <a:off x="5519869" y="2902743"/>
            <a:ext cx="1440160" cy="369332"/>
          </a:xfrm>
          <a:prstGeom prst="rect">
            <a:avLst/>
          </a:prstGeom>
          <a:noFill/>
        </p:spPr>
        <p:txBody>
          <a:bodyPr wrap="square" lIns="0" tIns="0" rIns="0" bIns="0" rtlCol="0">
            <a:spAutoFit/>
          </a:bodyPr>
          <a:lstStyle/>
          <a:p>
            <a:pPr algn="ctr" defTabSz="1219170" latinLnBrk="1">
              <a:defRPr/>
            </a:pPr>
            <a:r>
              <a:rPr lang="en-GB" sz="800" dirty="0">
                <a:solidFill>
                  <a:srgbClr val="000000"/>
                </a:solidFill>
                <a:latin typeface="Calibri" panose="020F0502020204030204" pitchFamily="34" charset="0"/>
                <a:ea typeface="Arial Unicode MS"/>
                <a:cs typeface="Calibri" panose="020F0502020204030204" pitchFamily="34" charset="0"/>
              </a:rPr>
              <a:t>Difference: +0.11%</a:t>
            </a:r>
            <a:br>
              <a:rPr lang="en-GB" sz="800" dirty="0">
                <a:solidFill>
                  <a:srgbClr val="000000"/>
                </a:solidFill>
                <a:latin typeface="Calibri" panose="020F0502020204030204" pitchFamily="34" charset="0"/>
                <a:ea typeface="Arial Unicode MS"/>
                <a:cs typeface="Calibri" panose="020F0502020204030204" pitchFamily="34" charset="0"/>
              </a:rPr>
            </a:br>
            <a:r>
              <a:rPr lang="en-GB" sz="800" dirty="0">
                <a:solidFill>
                  <a:srgbClr val="000000"/>
                </a:solidFill>
                <a:latin typeface="Calibri" panose="020F0502020204030204" pitchFamily="34" charset="0"/>
                <a:ea typeface="Arial Unicode MS"/>
                <a:cs typeface="Calibri" panose="020F0502020204030204" pitchFamily="34" charset="0"/>
              </a:rPr>
              <a:t>(95%CI: -0.35 to 0.58);</a:t>
            </a:r>
            <a:br>
              <a:rPr lang="en-GB" sz="800" dirty="0">
                <a:solidFill>
                  <a:srgbClr val="000000"/>
                </a:solidFill>
                <a:latin typeface="Calibri" panose="020F0502020204030204" pitchFamily="34" charset="0"/>
                <a:ea typeface="Arial Unicode MS"/>
                <a:cs typeface="Calibri" panose="020F0502020204030204" pitchFamily="34" charset="0"/>
              </a:rPr>
            </a:br>
            <a:r>
              <a:rPr lang="en-GB" sz="800" dirty="0">
                <a:solidFill>
                  <a:srgbClr val="000000"/>
                </a:solidFill>
                <a:latin typeface="Calibri" panose="020F0502020204030204" pitchFamily="34" charset="0"/>
                <a:ea typeface="Arial Unicode MS"/>
                <a:cs typeface="Calibri" panose="020F0502020204030204" pitchFamily="34" charset="0"/>
              </a:rPr>
              <a:t>p=0.63</a:t>
            </a:r>
          </a:p>
        </p:txBody>
      </p:sp>
      <p:sp>
        <p:nvSpPr>
          <p:cNvPr id="13" name="TextBox 12">
            <a:extLst>
              <a:ext uri="{FF2B5EF4-FFF2-40B4-BE49-F238E27FC236}">
                <a16:creationId xmlns:a16="http://schemas.microsoft.com/office/drawing/2014/main" id="{DEF8CEC7-562B-4542-AA6C-52E2FBBCDFB9}"/>
              </a:ext>
            </a:extLst>
          </p:cNvPr>
          <p:cNvSpPr txBox="1"/>
          <p:nvPr/>
        </p:nvSpPr>
        <p:spPr>
          <a:xfrm flipH="1">
            <a:off x="6899936" y="2902743"/>
            <a:ext cx="1440160" cy="369332"/>
          </a:xfrm>
          <a:prstGeom prst="rect">
            <a:avLst/>
          </a:prstGeom>
          <a:noFill/>
        </p:spPr>
        <p:txBody>
          <a:bodyPr wrap="square" lIns="0" tIns="0" rIns="0" bIns="0" rtlCol="0">
            <a:spAutoFit/>
          </a:bodyPr>
          <a:lstStyle/>
          <a:p>
            <a:pPr algn="ctr" defTabSz="1219170" latinLnBrk="1">
              <a:defRPr/>
            </a:pPr>
            <a:r>
              <a:rPr lang="en-GB" sz="800" dirty="0">
                <a:solidFill>
                  <a:srgbClr val="000000"/>
                </a:solidFill>
                <a:latin typeface="Calibri" panose="020F0502020204030204" pitchFamily="34" charset="0"/>
                <a:ea typeface="Arial Unicode MS"/>
                <a:cs typeface="Calibri" panose="020F0502020204030204" pitchFamily="34" charset="0"/>
              </a:rPr>
              <a:t>Difference: -0.50%</a:t>
            </a:r>
            <a:br>
              <a:rPr lang="en-GB" sz="800" dirty="0">
                <a:solidFill>
                  <a:srgbClr val="000000"/>
                </a:solidFill>
                <a:latin typeface="Calibri" panose="020F0502020204030204" pitchFamily="34" charset="0"/>
                <a:ea typeface="Arial Unicode MS"/>
                <a:cs typeface="Calibri" panose="020F0502020204030204" pitchFamily="34" charset="0"/>
              </a:rPr>
            </a:br>
            <a:r>
              <a:rPr lang="en-GB" sz="800" dirty="0">
                <a:solidFill>
                  <a:srgbClr val="000000"/>
                </a:solidFill>
                <a:latin typeface="Calibri" panose="020F0502020204030204" pitchFamily="34" charset="0"/>
                <a:ea typeface="Arial Unicode MS"/>
                <a:cs typeface="Calibri" panose="020F0502020204030204" pitchFamily="34" charset="0"/>
              </a:rPr>
              <a:t>(95%CI: -0.72 to -0.29);</a:t>
            </a:r>
            <a:br>
              <a:rPr lang="en-GB" sz="800" dirty="0">
                <a:solidFill>
                  <a:srgbClr val="000000"/>
                </a:solidFill>
                <a:latin typeface="Calibri" panose="020F0502020204030204" pitchFamily="34" charset="0"/>
                <a:ea typeface="Arial Unicode MS"/>
                <a:cs typeface="Calibri" panose="020F0502020204030204" pitchFamily="34" charset="0"/>
              </a:rPr>
            </a:br>
            <a:r>
              <a:rPr lang="en-GB" sz="800" dirty="0">
                <a:solidFill>
                  <a:srgbClr val="000000"/>
                </a:solidFill>
                <a:latin typeface="Calibri" panose="020F0502020204030204" pitchFamily="34" charset="0"/>
                <a:ea typeface="Arial Unicode MS"/>
                <a:cs typeface="Calibri" panose="020F0502020204030204" pitchFamily="34" charset="0"/>
              </a:rPr>
              <a:t>p&lt;0.0001</a:t>
            </a:r>
          </a:p>
        </p:txBody>
      </p:sp>
      <p:sp>
        <p:nvSpPr>
          <p:cNvPr id="15" name="TextBox 14">
            <a:extLst>
              <a:ext uri="{FF2B5EF4-FFF2-40B4-BE49-F238E27FC236}">
                <a16:creationId xmlns:a16="http://schemas.microsoft.com/office/drawing/2014/main" id="{C47012C6-DD96-8242-BB9E-D935490CC118}"/>
              </a:ext>
            </a:extLst>
          </p:cNvPr>
          <p:cNvSpPr txBox="1"/>
          <p:nvPr/>
        </p:nvSpPr>
        <p:spPr>
          <a:xfrm flipH="1">
            <a:off x="8195535" y="2902743"/>
            <a:ext cx="1440160" cy="369332"/>
          </a:xfrm>
          <a:prstGeom prst="rect">
            <a:avLst/>
          </a:prstGeom>
          <a:noFill/>
        </p:spPr>
        <p:txBody>
          <a:bodyPr wrap="square" lIns="0" tIns="0" rIns="0" bIns="0" rtlCol="0">
            <a:spAutoFit/>
          </a:bodyPr>
          <a:lstStyle/>
          <a:p>
            <a:pPr algn="ctr" defTabSz="1219170" latinLnBrk="1">
              <a:defRPr/>
            </a:pPr>
            <a:r>
              <a:rPr lang="en-GB" sz="800" dirty="0">
                <a:solidFill>
                  <a:srgbClr val="000000"/>
                </a:solidFill>
                <a:latin typeface="Calibri" panose="020F0502020204030204" pitchFamily="34" charset="0"/>
                <a:ea typeface="Arial Unicode MS"/>
                <a:cs typeface="Calibri" panose="020F0502020204030204" pitchFamily="34" charset="0"/>
              </a:rPr>
              <a:t>Difference: -0.39%</a:t>
            </a:r>
            <a:br>
              <a:rPr lang="en-GB" sz="800" dirty="0">
                <a:solidFill>
                  <a:srgbClr val="000000"/>
                </a:solidFill>
                <a:latin typeface="Calibri" panose="020F0502020204030204" pitchFamily="34" charset="0"/>
                <a:ea typeface="Arial Unicode MS"/>
                <a:cs typeface="Calibri" panose="020F0502020204030204" pitchFamily="34" charset="0"/>
              </a:rPr>
            </a:br>
            <a:r>
              <a:rPr lang="en-GB" sz="800" dirty="0">
                <a:solidFill>
                  <a:srgbClr val="000000"/>
                </a:solidFill>
                <a:latin typeface="Calibri" panose="020F0502020204030204" pitchFamily="34" charset="0"/>
                <a:ea typeface="Arial Unicode MS"/>
                <a:cs typeface="Calibri" panose="020F0502020204030204" pitchFamily="34" charset="0"/>
              </a:rPr>
              <a:t>(95%CI: -0.58 to -0.20);</a:t>
            </a:r>
            <a:br>
              <a:rPr lang="en-GB" sz="800" dirty="0">
                <a:solidFill>
                  <a:srgbClr val="000000"/>
                </a:solidFill>
                <a:latin typeface="Calibri" panose="020F0502020204030204" pitchFamily="34" charset="0"/>
                <a:ea typeface="Arial Unicode MS"/>
                <a:cs typeface="Calibri" panose="020F0502020204030204" pitchFamily="34" charset="0"/>
              </a:rPr>
            </a:br>
            <a:r>
              <a:rPr lang="en-GB" sz="800" dirty="0">
                <a:solidFill>
                  <a:srgbClr val="000000"/>
                </a:solidFill>
                <a:latin typeface="Calibri" panose="020F0502020204030204" pitchFamily="34" charset="0"/>
                <a:ea typeface="Arial Unicode MS"/>
                <a:cs typeface="Calibri" panose="020F0502020204030204" pitchFamily="34" charset="0"/>
              </a:rPr>
              <a:t>p&lt;0.0001</a:t>
            </a:r>
          </a:p>
        </p:txBody>
      </p:sp>
      <p:sp>
        <p:nvSpPr>
          <p:cNvPr id="16" name="TextBox 15">
            <a:extLst>
              <a:ext uri="{FF2B5EF4-FFF2-40B4-BE49-F238E27FC236}">
                <a16:creationId xmlns:a16="http://schemas.microsoft.com/office/drawing/2014/main" id="{ABC54937-E27E-A641-BE69-57F21464D411}"/>
              </a:ext>
            </a:extLst>
          </p:cNvPr>
          <p:cNvSpPr txBox="1"/>
          <p:nvPr/>
        </p:nvSpPr>
        <p:spPr>
          <a:xfrm flipH="1">
            <a:off x="9573857" y="2902743"/>
            <a:ext cx="1440160" cy="369332"/>
          </a:xfrm>
          <a:prstGeom prst="rect">
            <a:avLst/>
          </a:prstGeom>
          <a:noFill/>
        </p:spPr>
        <p:txBody>
          <a:bodyPr wrap="square" lIns="0" tIns="0" rIns="0" bIns="0" rtlCol="0">
            <a:spAutoFit/>
          </a:bodyPr>
          <a:lstStyle/>
          <a:p>
            <a:pPr algn="ctr" defTabSz="1219170" latinLnBrk="1">
              <a:defRPr/>
            </a:pPr>
            <a:r>
              <a:rPr lang="en-GB" sz="800" dirty="0">
                <a:solidFill>
                  <a:srgbClr val="000000"/>
                </a:solidFill>
                <a:latin typeface="Calibri" panose="020F0502020204030204" pitchFamily="34" charset="0"/>
                <a:ea typeface="Arial Unicode MS"/>
                <a:cs typeface="Calibri" panose="020F0502020204030204" pitchFamily="34" charset="0"/>
              </a:rPr>
              <a:t>Difference: +1.51%</a:t>
            </a:r>
            <a:br>
              <a:rPr lang="en-GB" sz="800" dirty="0">
                <a:solidFill>
                  <a:srgbClr val="000000"/>
                </a:solidFill>
                <a:latin typeface="Calibri" panose="020F0502020204030204" pitchFamily="34" charset="0"/>
                <a:ea typeface="Arial Unicode MS"/>
                <a:cs typeface="Calibri" panose="020F0502020204030204" pitchFamily="34" charset="0"/>
              </a:rPr>
            </a:br>
            <a:r>
              <a:rPr lang="en-GB" sz="800" dirty="0">
                <a:solidFill>
                  <a:srgbClr val="000000"/>
                </a:solidFill>
                <a:latin typeface="Calibri" panose="020F0502020204030204" pitchFamily="34" charset="0"/>
                <a:ea typeface="Arial Unicode MS"/>
                <a:cs typeface="Calibri" panose="020F0502020204030204" pitchFamily="34" charset="0"/>
              </a:rPr>
              <a:t>(95%CI: 1.04-1.98);</a:t>
            </a:r>
            <a:br>
              <a:rPr lang="en-GB" sz="800" dirty="0">
                <a:solidFill>
                  <a:srgbClr val="000000"/>
                </a:solidFill>
                <a:latin typeface="Calibri" panose="020F0502020204030204" pitchFamily="34" charset="0"/>
                <a:ea typeface="Arial Unicode MS"/>
                <a:cs typeface="Calibri" panose="020F0502020204030204" pitchFamily="34" charset="0"/>
              </a:rPr>
            </a:br>
            <a:r>
              <a:rPr lang="en-GB" sz="800" dirty="0">
                <a:solidFill>
                  <a:srgbClr val="000000"/>
                </a:solidFill>
                <a:latin typeface="Calibri" panose="020F0502020204030204" pitchFamily="34" charset="0"/>
                <a:ea typeface="Arial Unicode MS"/>
                <a:cs typeface="Calibri" panose="020F0502020204030204" pitchFamily="34" charset="0"/>
              </a:rPr>
              <a:t>p&lt;0.0001</a:t>
            </a:r>
          </a:p>
        </p:txBody>
      </p:sp>
      <p:sp>
        <p:nvSpPr>
          <p:cNvPr id="17" name="Rounded Rectangle 16">
            <a:extLst>
              <a:ext uri="{FF2B5EF4-FFF2-40B4-BE49-F238E27FC236}">
                <a16:creationId xmlns:a16="http://schemas.microsoft.com/office/drawing/2014/main" id="{156583D9-F50B-FD48-8F9F-E937E6252122}"/>
              </a:ext>
            </a:extLst>
          </p:cNvPr>
          <p:cNvSpPr/>
          <p:nvPr/>
        </p:nvSpPr>
        <p:spPr>
          <a:xfrm>
            <a:off x="5660461" y="1640486"/>
            <a:ext cx="520500" cy="296319"/>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0000"/>
              </a:lnSpc>
              <a:defRPr/>
            </a:pPr>
            <a:r>
              <a:rPr lang="en-GB" sz="800" dirty="0">
                <a:solidFill>
                  <a:prstClr val="white"/>
                </a:solidFill>
                <a:latin typeface="Calibri" panose="020F0502020204030204" pitchFamily="34" charset="0"/>
                <a:ea typeface="Arial Unicode MS"/>
                <a:cs typeface="Calibri" panose="020F0502020204030204" pitchFamily="34" charset="0"/>
              </a:rPr>
              <a:t>Ischaemic</a:t>
            </a:r>
            <a:br>
              <a:rPr lang="en-GB" sz="800" dirty="0">
                <a:solidFill>
                  <a:prstClr val="white"/>
                </a:solidFill>
                <a:latin typeface="Calibri" panose="020F0502020204030204" pitchFamily="34" charset="0"/>
                <a:ea typeface="Arial Unicode MS"/>
                <a:cs typeface="Calibri" panose="020F0502020204030204" pitchFamily="34" charset="0"/>
              </a:rPr>
            </a:br>
            <a:r>
              <a:rPr lang="en-GB" sz="800" dirty="0">
                <a:solidFill>
                  <a:prstClr val="white"/>
                </a:solidFill>
                <a:latin typeface="Calibri" panose="020F0502020204030204" pitchFamily="34" charset="0"/>
                <a:ea typeface="Arial Unicode MS"/>
                <a:cs typeface="Calibri" panose="020F0502020204030204" pitchFamily="34" charset="0"/>
              </a:rPr>
              <a:t>risk</a:t>
            </a:r>
          </a:p>
        </p:txBody>
      </p:sp>
      <p:sp>
        <p:nvSpPr>
          <p:cNvPr id="18" name="Rounded Rectangle 17">
            <a:extLst>
              <a:ext uri="{FF2B5EF4-FFF2-40B4-BE49-F238E27FC236}">
                <a16:creationId xmlns:a16="http://schemas.microsoft.com/office/drawing/2014/main" id="{60FC7728-4A9D-9143-8402-1F28F985594E}"/>
              </a:ext>
            </a:extLst>
          </p:cNvPr>
          <p:cNvSpPr/>
          <p:nvPr/>
        </p:nvSpPr>
        <p:spPr>
          <a:xfrm>
            <a:off x="6333561" y="1640486"/>
            <a:ext cx="520500" cy="296319"/>
          </a:xfrm>
          <a:prstGeom prst="roundRect">
            <a:avLst/>
          </a:prstGeom>
          <a:solidFill>
            <a:srgbClr val="EE1C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0000"/>
              </a:lnSpc>
              <a:defRPr/>
            </a:pPr>
            <a:r>
              <a:rPr lang="en-GB" sz="800" dirty="0">
                <a:solidFill>
                  <a:prstClr val="white"/>
                </a:solidFill>
                <a:latin typeface="Calibri" panose="020F0502020204030204" pitchFamily="34" charset="0"/>
                <a:ea typeface="Arial Unicode MS"/>
                <a:cs typeface="Calibri" panose="020F0502020204030204" pitchFamily="34" charset="0"/>
              </a:rPr>
              <a:t>Bleeding</a:t>
            </a:r>
            <a:br>
              <a:rPr lang="en-GB" sz="800" dirty="0">
                <a:solidFill>
                  <a:prstClr val="white"/>
                </a:solidFill>
                <a:latin typeface="Calibri" panose="020F0502020204030204" pitchFamily="34" charset="0"/>
                <a:ea typeface="Arial Unicode MS"/>
                <a:cs typeface="Calibri" panose="020F0502020204030204" pitchFamily="34" charset="0"/>
              </a:rPr>
            </a:br>
            <a:r>
              <a:rPr lang="en-GB" sz="800" dirty="0">
                <a:solidFill>
                  <a:prstClr val="white"/>
                </a:solidFill>
                <a:latin typeface="Calibri" panose="020F0502020204030204" pitchFamily="34" charset="0"/>
                <a:ea typeface="Arial Unicode MS"/>
                <a:cs typeface="Calibri" panose="020F0502020204030204" pitchFamily="34" charset="0"/>
              </a:rPr>
              <a:t>risk</a:t>
            </a:r>
          </a:p>
        </p:txBody>
      </p:sp>
      <p:sp>
        <p:nvSpPr>
          <p:cNvPr id="19" name="TextBox 18">
            <a:extLst>
              <a:ext uri="{FF2B5EF4-FFF2-40B4-BE49-F238E27FC236}">
                <a16:creationId xmlns:a16="http://schemas.microsoft.com/office/drawing/2014/main" id="{D4A7B18D-B922-C442-9255-5B7B82D821BD}"/>
              </a:ext>
            </a:extLst>
          </p:cNvPr>
          <p:cNvSpPr txBox="1"/>
          <p:nvPr/>
        </p:nvSpPr>
        <p:spPr>
          <a:xfrm flipH="1">
            <a:off x="6147508" y="1747043"/>
            <a:ext cx="219505" cy="134780"/>
          </a:xfrm>
          <a:prstGeom prst="rect">
            <a:avLst/>
          </a:prstGeom>
          <a:noFill/>
        </p:spPr>
        <p:txBody>
          <a:bodyPr wrap="square" lIns="0" tIns="0" rIns="0" bIns="0" rtlCol="0">
            <a:spAutoFit/>
          </a:bodyPr>
          <a:lstStyle/>
          <a:p>
            <a:pPr algn="ctr" defTabSz="1219170" latinLnBrk="1">
              <a:lnSpc>
                <a:spcPct val="50000"/>
              </a:lnSpc>
              <a:defRPr/>
            </a:pPr>
            <a:r>
              <a:rPr lang="en-GB" sz="800" b="1" dirty="0">
                <a:solidFill>
                  <a:srgbClr val="000000"/>
                </a:solidFill>
                <a:latin typeface="Calibri" panose="020F0502020204030204" pitchFamily="34" charset="0"/>
                <a:ea typeface="Arial Unicode MS"/>
                <a:cs typeface="Calibri" panose="020F0502020204030204" pitchFamily="34" charset="0"/>
              </a:rPr>
              <a:t>~</a:t>
            </a:r>
            <a:br>
              <a:rPr lang="en-GB" sz="800" b="1" dirty="0">
                <a:solidFill>
                  <a:srgbClr val="000000"/>
                </a:solidFill>
                <a:latin typeface="Calibri" panose="020F0502020204030204" pitchFamily="34" charset="0"/>
                <a:ea typeface="Arial Unicode MS"/>
                <a:cs typeface="Calibri" panose="020F0502020204030204" pitchFamily="34" charset="0"/>
              </a:rPr>
            </a:br>
            <a:r>
              <a:rPr lang="en-GB" sz="800" b="1" dirty="0">
                <a:solidFill>
                  <a:srgbClr val="000000"/>
                </a:solidFill>
                <a:latin typeface="Calibri" panose="020F0502020204030204" pitchFamily="34" charset="0"/>
                <a:ea typeface="Arial Unicode MS"/>
                <a:cs typeface="Calibri" panose="020F0502020204030204" pitchFamily="34" charset="0"/>
              </a:rPr>
              <a:t>~</a:t>
            </a:r>
          </a:p>
        </p:txBody>
      </p:sp>
      <p:sp>
        <p:nvSpPr>
          <p:cNvPr id="20" name="Rounded Rectangle 19">
            <a:extLst>
              <a:ext uri="{FF2B5EF4-FFF2-40B4-BE49-F238E27FC236}">
                <a16:creationId xmlns:a16="http://schemas.microsoft.com/office/drawing/2014/main" id="{3CE74FE3-E14F-3F40-9462-B3E0D7AC06B8}"/>
              </a:ext>
            </a:extLst>
          </p:cNvPr>
          <p:cNvSpPr/>
          <p:nvPr/>
        </p:nvSpPr>
        <p:spPr>
          <a:xfrm>
            <a:off x="6989727" y="1640486"/>
            <a:ext cx="520500" cy="296319"/>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0000"/>
              </a:lnSpc>
              <a:defRPr/>
            </a:pPr>
            <a:r>
              <a:rPr lang="en-GB" sz="800" dirty="0">
                <a:solidFill>
                  <a:prstClr val="white"/>
                </a:solidFill>
                <a:latin typeface="Calibri" panose="020F0502020204030204" pitchFamily="34" charset="0"/>
                <a:ea typeface="Arial Unicode MS"/>
                <a:cs typeface="Calibri" panose="020F0502020204030204" pitchFamily="34" charset="0"/>
              </a:rPr>
              <a:t>Ischaemic</a:t>
            </a:r>
            <a:br>
              <a:rPr lang="en-GB" sz="800" dirty="0">
                <a:solidFill>
                  <a:prstClr val="white"/>
                </a:solidFill>
                <a:latin typeface="Calibri" panose="020F0502020204030204" pitchFamily="34" charset="0"/>
                <a:ea typeface="Arial Unicode MS"/>
                <a:cs typeface="Calibri" panose="020F0502020204030204" pitchFamily="34" charset="0"/>
              </a:rPr>
            </a:br>
            <a:r>
              <a:rPr lang="en-GB" sz="800" dirty="0">
                <a:solidFill>
                  <a:prstClr val="white"/>
                </a:solidFill>
                <a:latin typeface="Calibri" panose="020F0502020204030204" pitchFamily="34" charset="0"/>
                <a:ea typeface="Arial Unicode MS"/>
                <a:cs typeface="Calibri" panose="020F0502020204030204" pitchFamily="34" charset="0"/>
              </a:rPr>
              <a:t>risk</a:t>
            </a:r>
          </a:p>
        </p:txBody>
      </p:sp>
      <p:sp>
        <p:nvSpPr>
          <p:cNvPr id="21" name="Rounded Rectangle 20">
            <a:extLst>
              <a:ext uri="{FF2B5EF4-FFF2-40B4-BE49-F238E27FC236}">
                <a16:creationId xmlns:a16="http://schemas.microsoft.com/office/drawing/2014/main" id="{D7DD190E-7216-5744-AB95-405D3744605F}"/>
              </a:ext>
            </a:extLst>
          </p:cNvPr>
          <p:cNvSpPr/>
          <p:nvPr/>
        </p:nvSpPr>
        <p:spPr>
          <a:xfrm>
            <a:off x="7662827" y="1640486"/>
            <a:ext cx="520500" cy="296319"/>
          </a:xfrm>
          <a:prstGeom prst="round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0000"/>
              </a:lnSpc>
              <a:defRPr/>
            </a:pPr>
            <a:r>
              <a:rPr lang="en-GB" sz="800" dirty="0">
                <a:solidFill>
                  <a:prstClr val="white"/>
                </a:solidFill>
                <a:latin typeface="Calibri" panose="020F0502020204030204" pitchFamily="34" charset="0"/>
                <a:ea typeface="Arial Unicode MS"/>
                <a:cs typeface="Calibri" panose="020F0502020204030204" pitchFamily="34" charset="0"/>
              </a:rPr>
              <a:t>Bleeding</a:t>
            </a:r>
            <a:br>
              <a:rPr lang="en-GB" sz="800" dirty="0">
                <a:solidFill>
                  <a:prstClr val="white"/>
                </a:solidFill>
                <a:latin typeface="Calibri" panose="020F0502020204030204" pitchFamily="34" charset="0"/>
                <a:ea typeface="Arial Unicode MS"/>
                <a:cs typeface="Calibri" panose="020F0502020204030204" pitchFamily="34" charset="0"/>
              </a:rPr>
            </a:br>
            <a:r>
              <a:rPr lang="en-GB" sz="800" dirty="0">
                <a:solidFill>
                  <a:prstClr val="white"/>
                </a:solidFill>
                <a:latin typeface="Calibri" panose="020F0502020204030204" pitchFamily="34" charset="0"/>
                <a:ea typeface="Arial Unicode MS"/>
                <a:cs typeface="Calibri" panose="020F0502020204030204" pitchFamily="34" charset="0"/>
              </a:rPr>
              <a:t>risk</a:t>
            </a:r>
          </a:p>
        </p:txBody>
      </p:sp>
      <p:sp>
        <p:nvSpPr>
          <p:cNvPr id="22" name="TextBox 21">
            <a:extLst>
              <a:ext uri="{FF2B5EF4-FFF2-40B4-BE49-F238E27FC236}">
                <a16:creationId xmlns:a16="http://schemas.microsoft.com/office/drawing/2014/main" id="{0FFF5C7F-6B35-CE4D-B3EC-370E7BF4AB63}"/>
              </a:ext>
            </a:extLst>
          </p:cNvPr>
          <p:cNvSpPr txBox="1"/>
          <p:nvPr/>
        </p:nvSpPr>
        <p:spPr>
          <a:xfrm flipH="1">
            <a:off x="7476774" y="1780909"/>
            <a:ext cx="219505" cy="109838"/>
          </a:xfrm>
          <a:prstGeom prst="rect">
            <a:avLst/>
          </a:prstGeom>
          <a:noFill/>
        </p:spPr>
        <p:txBody>
          <a:bodyPr wrap="square" lIns="0" tIns="0" rIns="0" bIns="0" rtlCol="0">
            <a:spAutoFit/>
          </a:bodyPr>
          <a:lstStyle/>
          <a:p>
            <a:pPr algn="ctr" defTabSz="1219170" latinLnBrk="1">
              <a:lnSpc>
                <a:spcPct val="50000"/>
              </a:lnSpc>
              <a:defRPr/>
            </a:pPr>
            <a:r>
              <a:rPr lang="en-GB" sz="1200" b="1" dirty="0">
                <a:solidFill>
                  <a:srgbClr val="000000"/>
                </a:solidFill>
                <a:latin typeface="Calibri" panose="020F0502020204030204" pitchFamily="34" charset="0"/>
                <a:ea typeface="Arial Unicode MS"/>
                <a:cs typeface="Calibri" panose="020F0502020204030204" pitchFamily="34" charset="0"/>
              </a:rPr>
              <a:t>&lt;</a:t>
            </a:r>
          </a:p>
        </p:txBody>
      </p:sp>
      <p:sp>
        <p:nvSpPr>
          <p:cNvPr id="23" name="Rounded Rectangle 22">
            <a:extLst>
              <a:ext uri="{FF2B5EF4-FFF2-40B4-BE49-F238E27FC236}">
                <a16:creationId xmlns:a16="http://schemas.microsoft.com/office/drawing/2014/main" id="{C87E845F-0668-E042-B545-9A4FA1CC3917}"/>
              </a:ext>
            </a:extLst>
          </p:cNvPr>
          <p:cNvSpPr/>
          <p:nvPr/>
        </p:nvSpPr>
        <p:spPr>
          <a:xfrm>
            <a:off x="8369794" y="1640486"/>
            <a:ext cx="520500" cy="296319"/>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0000"/>
              </a:lnSpc>
              <a:defRPr/>
            </a:pPr>
            <a:r>
              <a:rPr lang="en-GB" sz="800" dirty="0">
                <a:solidFill>
                  <a:prstClr val="white"/>
                </a:solidFill>
                <a:latin typeface="Calibri" panose="020F0502020204030204" pitchFamily="34" charset="0"/>
                <a:ea typeface="Arial Unicode MS"/>
                <a:cs typeface="Calibri" panose="020F0502020204030204" pitchFamily="34" charset="0"/>
              </a:rPr>
              <a:t>Ischaemic</a:t>
            </a:r>
            <a:br>
              <a:rPr lang="en-GB" sz="800" dirty="0">
                <a:solidFill>
                  <a:prstClr val="white"/>
                </a:solidFill>
                <a:latin typeface="Calibri" panose="020F0502020204030204" pitchFamily="34" charset="0"/>
                <a:ea typeface="Arial Unicode MS"/>
                <a:cs typeface="Calibri" panose="020F0502020204030204" pitchFamily="34" charset="0"/>
              </a:rPr>
            </a:br>
            <a:r>
              <a:rPr lang="en-GB" sz="800" dirty="0">
                <a:solidFill>
                  <a:prstClr val="white"/>
                </a:solidFill>
                <a:latin typeface="Calibri" panose="020F0502020204030204" pitchFamily="34" charset="0"/>
                <a:ea typeface="Arial Unicode MS"/>
                <a:cs typeface="Calibri" panose="020F0502020204030204" pitchFamily="34" charset="0"/>
              </a:rPr>
              <a:t>risk</a:t>
            </a:r>
          </a:p>
        </p:txBody>
      </p:sp>
      <p:sp>
        <p:nvSpPr>
          <p:cNvPr id="24" name="Rounded Rectangle 23">
            <a:extLst>
              <a:ext uri="{FF2B5EF4-FFF2-40B4-BE49-F238E27FC236}">
                <a16:creationId xmlns:a16="http://schemas.microsoft.com/office/drawing/2014/main" id="{7CD21EB4-AE4F-8F44-92C3-1A96854F2A6D}"/>
              </a:ext>
            </a:extLst>
          </p:cNvPr>
          <p:cNvSpPr/>
          <p:nvPr/>
        </p:nvSpPr>
        <p:spPr>
          <a:xfrm>
            <a:off x="9042894" y="1640486"/>
            <a:ext cx="520500" cy="296319"/>
          </a:xfrm>
          <a:prstGeom prst="round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0000"/>
              </a:lnSpc>
              <a:defRPr/>
            </a:pPr>
            <a:r>
              <a:rPr lang="en-GB" sz="800" dirty="0">
                <a:solidFill>
                  <a:prstClr val="white"/>
                </a:solidFill>
                <a:latin typeface="Calibri" panose="020F0502020204030204" pitchFamily="34" charset="0"/>
                <a:ea typeface="Arial Unicode MS"/>
                <a:cs typeface="Calibri" panose="020F0502020204030204" pitchFamily="34" charset="0"/>
              </a:rPr>
              <a:t>Bleeding</a:t>
            </a:r>
            <a:br>
              <a:rPr lang="en-GB" sz="800" dirty="0">
                <a:solidFill>
                  <a:prstClr val="white"/>
                </a:solidFill>
                <a:latin typeface="Calibri" panose="020F0502020204030204" pitchFamily="34" charset="0"/>
                <a:ea typeface="Arial Unicode MS"/>
                <a:cs typeface="Calibri" panose="020F0502020204030204" pitchFamily="34" charset="0"/>
              </a:rPr>
            </a:br>
            <a:r>
              <a:rPr lang="en-GB" sz="800" dirty="0">
                <a:solidFill>
                  <a:prstClr val="white"/>
                </a:solidFill>
                <a:latin typeface="Calibri" panose="020F0502020204030204" pitchFamily="34" charset="0"/>
                <a:ea typeface="Arial Unicode MS"/>
                <a:cs typeface="Calibri" panose="020F0502020204030204" pitchFamily="34" charset="0"/>
              </a:rPr>
              <a:t>risk</a:t>
            </a:r>
          </a:p>
        </p:txBody>
      </p:sp>
      <p:sp>
        <p:nvSpPr>
          <p:cNvPr id="25" name="TextBox 24">
            <a:extLst>
              <a:ext uri="{FF2B5EF4-FFF2-40B4-BE49-F238E27FC236}">
                <a16:creationId xmlns:a16="http://schemas.microsoft.com/office/drawing/2014/main" id="{94D9F094-B185-3848-BE7C-488C90346F36}"/>
              </a:ext>
            </a:extLst>
          </p:cNvPr>
          <p:cNvSpPr txBox="1"/>
          <p:nvPr/>
        </p:nvSpPr>
        <p:spPr>
          <a:xfrm flipH="1">
            <a:off x="8856841" y="1780909"/>
            <a:ext cx="219505" cy="109838"/>
          </a:xfrm>
          <a:prstGeom prst="rect">
            <a:avLst/>
          </a:prstGeom>
          <a:noFill/>
        </p:spPr>
        <p:txBody>
          <a:bodyPr wrap="square" lIns="0" tIns="0" rIns="0" bIns="0" rtlCol="0">
            <a:spAutoFit/>
          </a:bodyPr>
          <a:lstStyle/>
          <a:p>
            <a:pPr algn="ctr" defTabSz="1219170" latinLnBrk="1">
              <a:lnSpc>
                <a:spcPct val="50000"/>
              </a:lnSpc>
              <a:defRPr/>
            </a:pPr>
            <a:r>
              <a:rPr lang="en-GB" sz="1200" b="1" dirty="0">
                <a:solidFill>
                  <a:srgbClr val="000000"/>
                </a:solidFill>
                <a:latin typeface="Calibri" panose="020F0502020204030204" pitchFamily="34" charset="0"/>
                <a:ea typeface="Arial Unicode MS"/>
                <a:cs typeface="Calibri" panose="020F0502020204030204" pitchFamily="34" charset="0"/>
              </a:rPr>
              <a:t>&lt;</a:t>
            </a:r>
          </a:p>
        </p:txBody>
      </p:sp>
      <p:sp>
        <p:nvSpPr>
          <p:cNvPr id="26" name="Rounded Rectangle 25">
            <a:extLst>
              <a:ext uri="{FF2B5EF4-FFF2-40B4-BE49-F238E27FC236}">
                <a16:creationId xmlns:a16="http://schemas.microsoft.com/office/drawing/2014/main" id="{777A5E30-861D-BD4E-B763-1D26C334F733}"/>
              </a:ext>
            </a:extLst>
          </p:cNvPr>
          <p:cNvSpPr/>
          <p:nvPr/>
        </p:nvSpPr>
        <p:spPr>
          <a:xfrm>
            <a:off x="9660961" y="1640486"/>
            <a:ext cx="520500" cy="296319"/>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0000"/>
              </a:lnSpc>
              <a:defRPr/>
            </a:pPr>
            <a:r>
              <a:rPr lang="en-GB" sz="800" dirty="0">
                <a:solidFill>
                  <a:prstClr val="white"/>
                </a:solidFill>
                <a:latin typeface="Calibri" panose="020F0502020204030204" pitchFamily="34" charset="0"/>
                <a:ea typeface="Arial Unicode MS"/>
                <a:cs typeface="Calibri" panose="020F0502020204030204" pitchFamily="34" charset="0"/>
              </a:rPr>
              <a:t>Ischaemic</a:t>
            </a:r>
            <a:br>
              <a:rPr lang="en-GB" sz="800" dirty="0">
                <a:solidFill>
                  <a:prstClr val="white"/>
                </a:solidFill>
                <a:latin typeface="Calibri" panose="020F0502020204030204" pitchFamily="34" charset="0"/>
                <a:ea typeface="Arial Unicode MS"/>
                <a:cs typeface="Calibri" panose="020F0502020204030204" pitchFamily="34" charset="0"/>
              </a:rPr>
            </a:br>
            <a:r>
              <a:rPr lang="en-GB" sz="800" dirty="0">
                <a:solidFill>
                  <a:prstClr val="white"/>
                </a:solidFill>
                <a:latin typeface="Calibri" panose="020F0502020204030204" pitchFamily="34" charset="0"/>
                <a:ea typeface="Arial Unicode MS"/>
                <a:cs typeface="Calibri" panose="020F0502020204030204" pitchFamily="34" charset="0"/>
              </a:rPr>
              <a:t>risk</a:t>
            </a:r>
          </a:p>
        </p:txBody>
      </p:sp>
      <p:sp>
        <p:nvSpPr>
          <p:cNvPr id="27" name="Rounded Rectangle 26">
            <a:extLst>
              <a:ext uri="{FF2B5EF4-FFF2-40B4-BE49-F238E27FC236}">
                <a16:creationId xmlns:a16="http://schemas.microsoft.com/office/drawing/2014/main" id="{A5953493-ACCD-AA45-BFAD-7F3748CD3BC5}"/>
              </a:ext>
            </a:extLst>
          </p:cNvPr>
          <p:cNvSpPr/>
          <p:nvPr/>
        </p:nvSpPr>
        <p:spPr>
          <a:xfrm>
            <a:off x="10334061" y="1640486"/>
            <a:ext cx="520500" cy="296319"/>
          </a:xfrm>
          <a:prstGeom prst="round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0000"/>
              </a:lnSpc>
              <a:defRPr/>
            </a:pPr>
            <a:r>
              <a:rPr lang="en-GB" sz="800" dirty="0">
                <a:solidFill>
                  <a:prstClr val="white"/>
                </a:solidFill>
                <a:latin typeface="Calibri" panose="020F0502020204030204" pitchFamily="34" charset="0"/>
                <a:ea typeface="Arial Unicode MS"/>
                <a:cs typeface="Calibri" panose="020F0502020204030204" pitchFamily="34" charset="0"/>
              </a:rPr>
              <a:t>Bleeding</a:t>
            </a:r>
            <a:br>
              <a:rPr lang="en-GB" sz="800" dirty="0">
                <a:solidFill>
                  <a:prstClr val="white"/>
                </a:solidFill>
                <a:latin typeface="Calibri" panose="020F0502020204030204" pitchFamily="34" charset="0"/>
                <a:ea typeface="Arial Unicode MS"/>
                <a:cs typeface="Calibri" panose="020F0502020204030204" pitchFamily="34" charset="0"/>
              </a:rPr>
            </a:br>
            <a:r>
              <a:rPr lang="en-GB" sz="800" dirty="0">
                <a:solidFill>
                  <a:prstClr val="white"/>
                </a:solidFill>
                <a:latin typeface="Calibri" panose="020F0502020204030204" pitchFamily="34" charset="0"/>
                <a:ea typeface="Arial Unicode MS"/>
                <a:cs typeface="Calibri" panose="020F0502020204030204" pitchFamily="34" charset="0"/>
              </a:rPr>
              <a:t>risk</a:t>
            </a:r>
          </a:p>
        </p:txBody>
      </p:sp>
      <p:sp>
        <p:nvSpPr>
          <p:cNvPr id="28" name="TextBox 27">
            <a:extLst>
              <a:ext uri="{FF2B5EF4-FFF2-40B4-BE49-F238E27FC236}">
                <a16:creationId xmlns:a16="http://schemas.microsoft.com/office/drawing/2014/main" id="{20659494-FC24-0B45-ADB3-80789BCDFED9}"/>
              </a:ext>
            </a:extLst>
          </p:cNvPr>
          <p:cNvSpPr txBox="1"/>
          <p:nvPr/>
        </p:nvSpPr>
        <p:spPr>
          <a:xfrm flipH="1">
            <a:off x="10148008" y="1780909"/>
            <a:ext cx="219505" cy="109838"/>
          </a:xfrm>
          <a:prstGeom prst="rect">
            <a:avLst/>
          </a:prstGeom>
          <a:noFill/>
        </p:spPr>
        <p:txBody>
          <a:bodyPr wrap="square" lIns="0" tIns="0" rIns="0" bIns="0" rtlCol="0">
            <a:spAutoFit/>
          </a:bodyPr>
          <a:lstStyle/>
          <a:p>
            <a:pPr algn="ctr" defTabSz="1219170" latinLnBrk="1">
              <a:lnSpc>
                <a:spcPct val="50000"/>
              </a:lnSpc>
              <a:defRPr/>
            </a:pPr>
            <a:r>
              <a:rPr lang="en-GB" sz="1200" b="1" dirty="0">
                <a:solidFill>
                  <a:srgbClr val="000000"/>
                </a:solidFill>
                <a:latin typeface="Calibri" panose="020F0502020204030204" pitchFamily="34" charset="0"/>
                <a:ea typeface="Arial Unicode MS"/>
                <a:cs typeface="Calibri" panose="020F0502020204030204" pitchFamily="34" charset="0"/>
              </a:rPr>
              <a:t>&gt;</a:t>
            </a:r>
          </a:p>
        </p:txBody>
      </p:sp>
      <p:sp>
        <p:nvSpPr>
          <p:cNvPr id="29" name="Rounded Rectangle 28">
            <a:extLst>
              <a:ext uri="{FF2B5EF4-FFF2-40B4-BE49-F238E27FC236}">
                <a16:creationId xmlns:a16="http://schemas.microsoft.com/office/drawing/2014/main" id="{D742F775-4DCE-C040-8D09-54145AB458B8}"/>
              </a:ext>
            </a:extLst>
          </p:cNvPr>
          <p:cNvSpPr/>
          <p:nvPr/>
        </p:nvSpPr>
        <p:spPr>
          <a:xfrm>
            <a:off x="11087594" y="3515851"/>
            <a:ext cx="613340" cy="736596"/>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defRPr/>
            </a:pPr>
            <a:r>
              <a:rPr lang="en-GB" sz="933" dirty="0">
                <a:solidFill>
                  <a:prstClr val="white"/>
                </a:solidFill>
                <a:latin typeface="Calibri" panose="020F0502020204030204" pitchFamily="34" charset="0"/>
                <a:ea typeface="Arial Unicode MS"/>
                <a:cs typeface="Calibri" panose="020F0502020204030204" pitchFamily="34" charset="0"/>
              </a:rPr>
              <a:t>Ischaemia</a:t>
            </a:r>
            <a:br>
              <a:rPr lang="en-GB" sz="933" dirty="0">
                <a:solidFill>
                  <a:prstClr val="white"/>
                </a:solidFill>
                <a:latin typeface="Calibri" panose="020F0502020204030204" pitchFamily="34" charset="0"/>
                <a:ea typeface="Arial Unicode MS"/>
                <a:cs typeface="Calibri" panose="020F0502020204030204" pitchFamily="34" charset="0"/>
              </a:rPr>
            </a:br>
            <a:r>
              <a:rPr lang="en-GB" sz="933" dirty="0">
                <a:solidFill>
                  <a:prstClr val="white"/>
                </a:solidFill>
                <a:latin typeface="Calibri" panose="020F0502020204030204" pitchFamily="34" charset="0"/>
                <a:ea typeface="Arial Unicode MS"/>
                <a:cs typeface="Calibri" panose="020F0502020204030204" pitchFamily="34" charset="0"/>
              </a:rPr>
              <a:t>exceeds</a:t>
            </a:r>
            <a:br>
              <a:rPr lang="en-GB" sz="933" dirty="0">
                <a:solidFill>
                  <a:prstClr val="white"/>
                </a:solidFill>
                <a:latin typeface="Calibri" panose="020F0502020204030204" pitchFamily="34" charset="0"/>
                <a:ea typeface="Arial Unicode MS"/>
                <a:cs typeface="Calibri" panose="020F0502020204030204" pitchFamily="34" charset="0"/>
              </a:rPr>
            </a:br>
            <a:r>
              <a:rPr lang="en-GB" sz="933" dirty="0">
                <a:solidFill>
                  <a:prstClr val="white"/>
                </a:solidFill>
                <a:latin typeface="Calibri" panose="020F0502020204030204" pitchFamily="34" charset="0"/>
                <a:ea typeface="Arial Unicode MS"/>
                <a:cs typeface="Calibri" panose="020F0502020204030204" pitchFamily="34" charset="0"/>
              </a:rPr>
              <a:t>bleeding</a:t>
            </a:r>
          </a:p>
        </p:txBody>
      </p:sp>
      <p:sp>
        <p:nvSpPr>
          <p:cNvPr id="30" name="Rounded Rectangle 29">
            <a:extLst>
              <a:ext uri="{FF2B5EF4-FFF2-40B4-BE49-F238E27FC236}">
                <a16:creationId xmlns:a16="http://schemas.microsoft.com/office/drawing/2014/main" id="{CCA04E64-2B4F-954A-9799-417EC31ED511}"/>
              </a:ext>
            </a:extLst>
          </p:cNvPr>
          <p:cNvSpPr/>
          <p:nvPr/>
        </p:nvSpPr>
        <p:spPr>
          <a:xfrm>
            <a:off x="11087594" y="4375218"/>
            <a:ext cx="613340" cy="736596"/>
          </a:xfrm>
          <a:prstGeom prst="round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defRPr/>
            </a:pPr>
            <a:r>
              <a:rPr lang="en-GB" sz="933" dirty="0">
                <a:solidFill>
                  <a:prstClr val="white"/>
                </a:solidFill>
                <a:latin typeface="Calibri" panose="020F0502020204030204" pitchFamily="34" charset="0"/>
                <a:ea typeface="Arial Unicode MS"/>
                <a:cs typeface="Calibri" panose="020F0502020204030204" pitchFamily="34" charset="0"/>
              </a:rPr>
              <a:t>Bleeding</a:t>
            </a:r>
            <a:br>
              <a:rPr lang="en-GB" sz="933" dirty="0">
                <a:solidFill>
                  <a:prstClr val="white"/>
                </a:solidFill>
                <a:latin typeface="Calibri" panose="020F0502020204030204" pitchFamily="34" charset="0"/>
                <a:ea typeface="Arial Unicode MS"/>
                <a:cs typeface="Calibri" panose="020F0502020204030204" pitchFamily="34" charset="0"/>
              </a:rPr>
            </a:br>
            <a:r>
              <a:rPr lang="en-GB" sz="933" dirty="0">
                <a:solidFill>
                  <a:prstClr val="white"/>
                </a:solidFill>
                <a:latin typeface="Calibri" panose="020F0502020204030204" pitchFamily="34" charset="0"/>
                <a:ea typeface="Arial Unicode MS"/>
                <a:cs typeface="Calibri" panose="020F0502020204030204" pitchFamily="34" charset="0"/>
              </a:rPr>
              <a:t>exceeds</a:t>
            </a:r>
          </a:p>
          <a:p>
            <a:pPr algn="ctr" defTabSz="1219170" latinLnBrk="1">
              <a:defRPr/>
            </a:pPr>
            <a:r>
              <a:rPr lang="en-GB" sz="933" dirty="0">
                <a:solidFill>
                  <a:prstClr val="white"/>
                </a:solidFill>
                <a:latin typeface="Calibri" panose="020F0502020204030204" pitchFamily="34" charset="0"/>
                <a:ea typeface="Arial Unicode MS"/>
                <a:cs typeface="Calibri" panose="020F0502020204030204" pitchFamily="34" charset="0"/>
              </a:rPr>
              <a:t>ischaemia</a:t>
            </a:r>
          </a:p>
        </p:txBody>
      </p:sp>
      <p:sp>
        <p:nvSpPr>
          <p:cNvPr id="11" name="Pentagon 10">
            <a:extLst>
              <a:ext uri="{FF2B5EF4-FFF2-40B4-BE49-F238E27FC236}">
                <a16:creationId xmlns:a16="http://schemas.microsoft.com/office/drawing/2014/main" id="{3AB7290F-D3F0-6644-92EA-14E6B9B1C2AD}"/>
              </a:ext>
            </a:extLst>
          </p:cNvPr>
          <p:cNvSpPr/>
          <p:nvPr/>
        </p:nvSpPr>
        <p:spPr>
          <a:xfrm>
            <a:off x="5660460" y="5248439"/>
            <a:ext cx="5206507" cy="320576"/>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GB" sz="2400" dirty="0">
              <a:solidFill>
                <a:prstClr val="white"/>
              </a:solidFill>
              <a:latin typeface="Calibri" panose="020F0502020204030204" pitchFamily="34" charset="0"/>
              <a:ea typeface="Arial Unicode MS"/>
              <a:cs typeface="Calibri" panose="020F0502020204030204" pitchFamily="34" charset="0"/>
            </a:endParaRPr>
          </a:p>
        </p:txBody>
      </p:sp>
      <p:sp>
        <p:nvSpPr>
          <p:cNvPr id="31" name="TextBox 30">
            <a:extLst>
              <a:ext uri="{FF2B5EF4-FFF2-40B4-BE49-F238E27FC236}">
                <a16:creationId xmlns:a16="http://schemas.microsoft.com/office/drawing/2014/main" id="{196DFB7C-074A-8D49-BBE6-D916FD091983}"/>
              </a:ext>
            </a:extLst>
          </p:cNvPr>
          <p:cNvSpPr txBox="1"/>
          <p:nvPr/>
        </p:nvSpPr>
        <p:spPr>
          <a:xfrm flipH="1">
            <a:off x="5892403" y="5281877"/>
            <a:ext cx="857548" cy="246221"/>
          </a:xfrm>
          <a:prstGeom prst="rect">
            <a:avLst/>
          </a:prstGeom>
          <a:noFill/>
        </p:spPr>
        <p:txBody>
          <a:bodyPr wrap="square" lIns="0" tIns="0" rIns="0" bIns="0" rtlCol="0">
            <a:spAutoFit/>
          </a:bodyPr>
          <a:lstStyle/>
          <a:p>
            <a:pPr algn="ctr" defTabSz="1219170" latinLnBrk="1">
              <a:defRPr/>
            </a:pPr>
            <a:r>
              <a:rPr lang="en-GB" sz="800" dirty="0">
                <a:solidFill>
                  <a:prstClr val="white"/>
                </a:solidFill>
                <a:latin typeface="Calibri" panose="020F0502020204030204" pitchFamily="34" charset="0"/>
                <a:ea typeface="Arial Unicode MS"/>
                <a:cs typeface="Calibri" panose="020F0502020204030204" pitchFamily="34" charset="0"/>
              </a:rPr>
              <a:t>Acute period</a:t>
            </a:r>
            <a:br>
              <a:rPr lang="en-GB" sz="800" dirty="0">
                <a:solidFill>
                  <a:prstClr val="white"/>
                </a:solidFill>
                <a:latin typeface="Calibri" panose="020F0502020204030204" pitchFamily="34" charset="0"/>
                <a:ea typeface="Arial Unicode MS"/>
                <a:cs typeface="Calibri" panose="020F0502020204030204" pitchFamily="34" charset="0"/>
              </a:rPr>
            </a:br>
            <a:r>
              <a:rPr lang="en-GB" sz="800" dirty="0">
                <a:solidFill>
                  <a:prstClr val="white"/>
                </a:solidFill>
                <a:latin typeface="Calibri" panose="020F0502020204030204" pitchFamily="34" charset="0"/>
                <a:ea typeface="Arial Unicode MS"/>
                <a:cs typeface="Calibri" panose="020F0502020204030204" pitchFamily="34" charset="0"/>
              </a:rPr>
              <a:t>(≤24 Hours)</a:t>
            </a:r>
          </a:p>
        </p:txBody>
      </p:sp>
      <p:sp>
        <p:nvSpPr>
          <p:cNvPr id="32" name="TextBox 31">
            <a:extLst>
              <a:ext uri="{FF2B5EF4-FFF2-40B4-BE49-F238E27FC236}">
                <a16:creationId xmlns:a16="http://schemas.microsoft.com/office/drawing/2014/main" id="{7F46E0DB-3472-9B4E-B3C7-049996D6A54F}"/>
              </a:ext>
            </a:extLst>
          </p:cNvPr>
          <p:cNvSpPr txBox="1"/>
          <p:nvPr/>
        </p:nvSpPr>
        <p:spPr>
          <a:xfrm flipH="1">
            <a:off x="7183570" y="5281877"/>
            <a:ext cx="857548" cy="246221"/>
          </a:xfrm>
          <a:prstGeom prst="rect">
            <a:avLst/>
          </a:prstGeom>
          <a:noFill/>
        </p:spPr>
        <p:txBody>
          <a:bodyPr wrap="square" lIns="0" tIns="0" rIns="0" bIns="0" rtlCol="0">
            <a:spAutoFit/>
          </a:bodyPr>
          <a:lstStyle/>
          <a:p>
            <a:pPr algn="ctr" defTabSz="1219170" latinLnBrk="1">
              <a:defRPr/>
            </a:pPr>
            <a:r>
              <a:rPr lang="en-GB" sz="800" dirty="0">
                <a:solidFill>
                  <a:prstClr val="white"/>
                </a:solidFill>
                <a:latin typeface="Calibri" panose="020F0502020204030204" pitchFamily="34" charset="0"/>
                <a:ea typeface="Arial Unicode MS"/>
                <a:cs typeface="Calibri" panose="020F0502020204030204" pitchFamily="34" charset="0"/>
              </a:rPr>
              <a:t>Subacute period</a:t>
            </a:r>
            <a:br>
              <a:rPr lang="en-GB" sz="800" dirty="0">
                <a:solidFill>
                  <a:prstClr val="white"/>
                </a:solidFill>
                <a:latin typeface="Calibri" panose="020F0502020204030204" pitchFamily="34" charset="0"/>
                <a:ea typeface="Arial Unicode MS"/>
                <a:cs typeface="Calibri" panose="020F0502020204030204" pitchFamily="34" charset="0"/>
              </a:rPr>
            </a:br>
            <a:r>
              <a:rPr lang="en-GB" sz="800" dirty="0">
                <a:solidFill>
                  <a:prstClr val="white"/>
                </a:solidFill>
                <a:latin typeface="Calibri" panose="020F0502020204030204" pitchFamily="34" charset="0"/>
                <a:ea typeface="Arial Unicode MS"/>
                <a:cs typeface="Calibri" panose="020F0502020204030204" pitchFamily="34" charset="0"/>
              </a:rPr>
              <a:t>(Day 1 to Day 30)</a:t>
            </a:r>
          </a:p>
        </p:txBody>
      </p:sp>
      <p:sp>
        <p:nvSpPr>
          <p:cNvPr id="33" name="TextBox 32">
            <a:extLst>
              <a:ext uri="{FF2B5EF4-FFF2-40B4-BE49-F238E27FC236}">
                <a16:creationId xmlns:a16="http://schemas.microsoft.com/office/drawing/2014/main" id="{FBA2A166-560C-5342-B858-6706EDF7987F}"/>
              </a:ext>
            </a:extLst>
          </p:cNvPr>
          <p:cNvSpPr txBox="1"/>
          <p:nvPr/>
        </p:nvSpPr>
        <p:spPr>
          <a:xfrm flipH="1">
            <a:off x="8478970" y="5281876"/>
            <a:ext cx="857548" cy="246221"/>
          </a:xfrm>
          <a:prstGeom prst="rect">
            <a:avLst/>
          </a:prstGeom>
          <a:noFill/>
        </p:spPr>
        <p:txBody>
          <a:bodyPr wrap="square" lIns="0" tIns="0" rIns="0" bIns="0" rtlCol="0">
            <a:spAutoFit/>
          </a:bodyPr>
          <a:lstStyle/>
          <a:p>
            <a:pPr algn="ctr" defTabSz="1219170" latinLnBrk="1">
              <a:defRPr/>
            </a:pPr>
            <a:r>
              <a:rPr lang="en-GB" sz="800" dirty="0">
                <a:solidFill>
                  <a:prstClr val="white"/>
                </a:solidFill>
                <a:latin typeface="Calibri" panose="020F0502020204030204" pitchFamily="34" charset="0"/>
                <a:ea typeface="Arial Unicode MS"/>
                <a:cs typeface="Calibri" panose="020F0502020204030204" pitchFamily="34" charset="0"/>
              </a:rPr>
              <a:t>Early period</a:t>
            </a:r>
            <a:br>
              <a:rPr lang="en-GB" sz="800" dirty="0">
                <a:solidFill>
                  <a:prstClr val="white"/>
                </a:solidFill>
                <a:latin typeface="Calibri" panose="020F0502020204030204" pitchFamily="34" charset="0"/>
                <a:ea typeface="Arial Unicode MS"/>
                <a:cs typeface="Calibri" panose="020F0502020204030204" pitchFamily="34" charset="0"/>
              </a:rPr>
            </a:br>
            <a:r>
              <a:rPr lang="en-GB" sz="800" dirty="0">
                <a:solidFill>
                  <a:prstClr val="white"/>
                </a:solidFill>
                <a:latin typeface="Calibri" panose="020F0502020204030204" pitchFamily="34" charset="0"/>
                <a:ea typeface="Arial Unicode MS"/>
                <a:cs typeface="Calibri" panose="020F0502020204030204" pitchFamily="34" charset="0"/>
              </a:rPr>
              <a:t>(Day 0 to Day 30)</a:t>
            </a:r>
          </a:p>
        </p:txBody>
      </p:sp>
      <p:sp>
        <p:nvSpPr>
          <p:cNvPr id="34" name="TextBox 33">
            <a:extLst>
              <a:ext uri="{FF2B5EF4-FFF2-40B4-BE49-F238E27FC236}">
                <a16:creationId xmlns:a16="http://schemas.microsoft.com/office/drawing/2014/main" id="{1EA177D2-A7C0-3346-B88A-99EDD9ADADA9}"/>
              </a:ext>
            </a:extLst>
          </p:cNvPr>
          <p:cNvSpPr txBox="1"/>
          <p:nvPr/>
        </p:nvSpPr>
        <p:spPr>
          <a:xfrm flipH="1">
            <a:off x="9711559" y="5281876"/>
            <a:ext cx="1000791" cy="246221"/>
          </a:xfrm>
          <a:prstGeom prst="rect">
            <a:avLst/>
          </a:prstGeom>
          <a:noFill/>
        </p:spPr>
        <p:txBody>
          <a:bodyPr wrap="square" lIns="0" tIns="0" rIns="0" bIns="0" rtlCol="0">
            <a:spAutoFit/>
          </a:bodyPr>
          <a:lstStyle/>
          <a:p>
            <a:pPr algn="ctr" defTabSz="1219170" latinLnBrk="1">
              <a:defRPr/>
            </a:pPr>
            <a:r>
              <a:rPr lang="en-GB" sz="800" dirty="0">
                <a:solidFill>
                  <a:prstClr val="white"/>
                </a:solidFill>
                <a:latin typeface="Calibri" panose="020F0502020204030204" pitchFamily="34" charset="0"/>
                <a:ea typeface="Arial Unicode MS"/>
                <a:cs typeface="Calibri" panose="020F0502020204030204" pitchFamily="34" charset="0"/>
              </a:rPr>
              <a:t>Late period</a:t>
            </a:r>
            <a:br>
              <a:rPr lang="en-GB" sz="800" dirty="0">
                <a:solidFill>
                  <a:prstClr val="white"/>
                </a:solidFill>
                <a:latin typeface="Calibri" panose="020F0502020204030204" pitchFamily="34" charset="0"/>
                <a:ea typeface="Arial Unicode MS"/>
                <a:cs typeface="Calibri" panose="020F0502020204030204" pitchFamily="34" charset="0"/>
              </a:rPr>
            </a:br>
            <a:r>
              <a:rPr lang="en-GB" sz="800" dirty="0">
                <a:solidFill>
                  <a:prstClr val="white"/>
                </a:solidFill>
                <a:latin typeface="Calibri" panose="020F0502020204030204" pitchFamily="34" charset="0"/>
                <a:ea typeface="Arial Unicode MS"/>
                <a:cs typeface="Calibri" panose="020F0502020204030204" pitchFamily="34" charset="0"/>
              </a:rPr>
              <a:t>(Day 30 to Day 365)</a:t>
            </a:r>
          </a:p>
        </p:txBody>
      </p:sp>
      <p:sp>
        <p:nvSpPr>
          <p:cNvPr id="35" name="TextBox 34">
            <a:extLst>
              <a:ext uri="{FF2B5EF4-FFF2-40B4-BE49-F238E27FC236}">
                <a16:creationId xmlns:a16="http://schemas.microsoft.com/office/drawing/2014/main" id="{C83CF587-4870-3B4B-8E8E-1622DB48E7FC}"/>
              </a:ext>
            </a:extLst>
          </p:cNvPr>
          <p:cNvSpPr txBox="1"/>
          <p:nvPr/>
        </p:nvSpPr>
        <p:spPr>
          <a:xfrm rot="16200000" flipH="1">
            <a:off x="4301584" y="4218818"/>
            <a:ext cx="1967673" cy="287130"/>
          </a:xfrm>
          <a:prstGeom prst="rect">
            <a:avLst/>
          </a:prstGeom>
          <a:noFill/>
        </p:spPr>
        <p:txBody>
          <a:bodyPr wrap="square" lIns="0" tIns="0" rIns="0" bIns="0" rtlCol="0">
            <a:spAutoFit/>
          </a:bodyPr>
          <a:lstStyle/>
          <a:p>
            <a:pPr algn="ctr" defTabSz="1219170" latinLnBrk="1">
              <a:defRPr/>
            </a:pPr>
            <a:r>
              <a:rPr lang="en-GB" sz="933" b="1" dirty="0">
                <a:solidFill>
                  <a:srgbClr val="000000"/>
                </a:solidFill>
                <a:latin typeface="Calibri" panose="020F0502020204030204" pitchFamily="34" charset="0"/>
                <a:ea typeface="Arial Unicode MS"/>
                <a:cs typeface="Calibri" panose="020F0502020204030204" pitchFamily="34" charset="0"/>
              </a:rPr>
              <a:t>Least square mean difference, %</a:t>
            </a:r>
            <a:br>
              <a:rPr lang="en-GB" sz="933" b="1" dirty="0">
                <a:solidFill>
                  <a:srgbClr val="000000"/>
                </a:solidFill>
                <a:latin typeface="Calibri" panose="020F0502020204030204" pitchFamily="34" charset="0"/>
                <a:ea typeface="Arial Unicode MS"/>
                <a:cs typeface="Calibri" panose="020F0502020204030204" pitchFamily="34" charset="0"/>
              </a:rPr>
            </a:br>
            <a:r>
              <a:rPr lang="en-GB" sz="933" b="1" dirty="0">
                <a:solidFill>
                  <a:srgbClr val="000000"/>
                </a:solidFill>
                <a:latin typeface="Calibri" panose="020F0502020204030204" pitchFamily="34" charset="0"/>
                <a:ea typeface="Arial Unicode MS"/>
                <a:cs typeface="Calibri" panose="020F0502020204030204" pitchFamily="34" charset="0"/>
              </a:rPr>
              <a:t>(ADIR-ADBR)</a:t>
            </a:r>
          </a:p>
        </p:txBody>
      </p:sp>
      <p:sp>
        <p:nvSpPr>
          <p:cNvPr id="36" name="TextBox 35">
            <a:extLst>
              <a:ext uri="{FF2B5EF4-FFF2-40B4-BE49-F238E27FC236}">
                <a16:creationId xmlns:a16="http://schemas.microsoft.com/office/drawing/2014/main" id="{1D3283B6-6332-D341-97A7-20DC8848751C}"/>
              </a:ext>
            </a:extLst>
          </p:cNvPr>
          <p:cNvSpPr txBox="1"/>
          <p:nvPr/>
        </p:nvSpPr>
        <p:spPr>
          <a:xfrm flipH="1">
            <a:off x="5414433" y="3457578"/>
            <a:ext cx="144361" cy="143565"/>
          </a:xfrm>
          <a:prstGeom prst="rect">
            <a:avLst/>
          </a:prstGeom>
          <a:noFill/>
        </p:spPr>
        <p:txBody>
          <a:bodyPr wrap="square" lIns="0" tIns="0" rIns="0" bIns="0" rtlCol="0">
            <a:spAutoFit/>
          </a:bodyPr>
          <a:lstStyle/>
          <a:p>
            <a:pPr algn="r" defTabSz="1219170" latinLnBrk="1">
              <a:defRPr/>
            </a:pPr>
            <a:r>
              <a:rPr lang="en-GB" sz="933" dirty="0">
                <a:solidFill>
                  <a:srgbClr val="000000"/>
                </a:solidFill>
                <a:latin typeface="Calibri" panose="020F0502020204030204" pitchFamily="34" charset="0"/>
                <a:ea typeface="Arial Unicode MS"/>
                <a:cs typeface="Calibri" panose="020F0502020204030204" pitchFamily="34" charset="0"/>
              </a:rPr>
              <a:t>2</a:t>
            </a:r>
          </a:p>
        </p:txBody>
      </p:sp>
      <p:sp>
        <p:nvSpPr>
          <p:cNvPr id="37" name="TextBox 36">
            <a:extLst>
              <a:ext uri="{FF2B5EF4-FFF2-40B4-BE49-F238E27FC236}">
                <a16:creationId xmlns:a16="http://schemas.microsoft.com/office/drawing/2014/main" id="{97670932-93FC-2941-8DFC-4733D9AEDA9D}"/>
              </a:ext>
            </a:extLst>
          </p:cNvPr>
          <p:cNvSpPr txBox="1"/>
          <p:nvPr/>
        </p:nvSpPr>
        <p:spPr>
          <a:xfrm flipH="1">
            <a:off x="5414433" y="3842543"/>
            <a:ext cx="144361" cy="143565"/>
          </a:xfrm>
          <a:prstGeom prst="rect">
            <a:avLst/>
          </a:prstGeom>
          <a:noFill/>
        </p:spPr>
        <p:txBody>
          <a:bodyPr wrap="square" lIns="0" tIns="0" rIns="0" bIns="0" rtlCol="0">
            <a:spAutoFit/>
          </a:bodyPr>
          <a:lstStyle/>
          <a:p>
            <a:pPr algn="r" defTabSz="1219170" latinLnBrk="1">
              <a:defRPr/>
            </a:pPr>
            <a:r>
              <a:rPr lang="en-GB" sz="933" dirty="0">
                <a:solidFill>
                  <a:srgbClr val="000000"/>
                </a:solidFill>
                <a:latin typeface="Calibri" panose="020F0502020204030204" pitchFamily="34" charset="0"/>
                <a:ea typeface="Arial Unicode MS"/>
                <a:cs typeface="Calibri" panose="020F0502020204030204" pitchFamily="34" charset="0"/>
              </a:rPr>
              <a:t>1</a:t>
            </a:r>
          </a:p>
        </p:txBody>
      </p:sp>
      <p:sp>
        <p:nvSpPr>
          <p:cNvPr id="38" name="TextBox 37">
            <a:extLst>
              <a:ext uri="{FF2B5EF4-FFF2-40B4-BE49-F238E27FC236}">
                <a16:creationId xmlns:a16="http://schemas.microsoft.com/office/drawing/2014/main" id="{28BAA51C-32B5-E449-9F0E-F0E8085A9166}"/>
              </a:ext>
            </a:extLst>
          </p:cNvPr>
          <p:cNvSpPr txBox="1"/>
          <p:nvPr/>
        </p:nvSpPr>
        <p:spPr>
          <a:xfrm flipH="1">
            <a:off x="5414433" y="4257410"/>
            <a:ext cx="144361" cy="143565"/>
          </a:xfrm>
          <a:prstGeom prst="rect">
            <a:avLst/>
          </a:prstGeom>
          <a:noFill/>
        </p:spPr>
        <p:txBody>
          <a:bodyPr wrap="square" lIns="0" tIns="0" rIns="0" bIns="0" rtlCol="0">
            <a:spAutoFit/>
          </a:bodyPr>
          <a:lstStyle/>
          <a:p>
            <a:pPr algn="r" defTabSz="1219170" latinLnBrk="1">
              <a:defRPr/>
            </a:pPr>
            <a:r>
              <a:rPr lang="en-GB" sz="933" dirty="0">
                <a:solidFill>
                  <a:srgbClr val="000000"/>
                </a:solidFill>
                <a:latin typeface="Calibri" panose="020F0502020204030204" pitchFamily="34" charset="0"/>
                <a:ea typeface="Arial Unicode MS"/>
                <a:cs typeface="Calibri" panose="020F0502020204030204" pitchFamily="34" charset="0"/>
              </a:rPr>
              <a:t>0</a:t>
            </a:r>
          </a:p>
        </p:txBody>
      </p:sp>
      <p:sp>
        <p:nvSpPr>
          <p:cNvPr id="40" name="TextBox 39">
            <a:extLst>
              <a:ext uri="{FF2B5EF4-FFF2-40B4-BE49-F238E27FC236}">
                <a16:creationId xmlns:a16="http://schemas.microsoft.com/office/drawing/2014/main" id="{91617BD8-A289-AE47-B3C1-0F2E9820665E}"/>
              </a:ext>
            </a:extLst>
          </p:cNvPr>
          <p:cNvSpPr txBox="1"/>
          <p:nvPr/>
        </p:nvSpPr>
        <p:spPr>
          <a:xfrm flipH="1">
            <a:off x="5414433" y="4672277"/>
            <a:ext cx="144361" cy="143565"/>
          </a:xfrm>
          <a:prstGeom prst="rect">
            <a:avLst/>
          </a:prstGeom>
          <a:noFill/>
        </p:spPr>
        <p:txBody>
          <a:bodyPr wrap="square" lIns="0" tIns="0" rIns="0" bIns="0" rtlCol="0">
            <a:spAutoFit/>
          </a:bodyPr>
          <a:lstStyle/>
          <a:p>
            <a:pPr algn="r" defTabSz="1219170" latinLnBrk="1">
              <a:defRPr/>
            </a:pPr>
            <a:r>
              <a:rPr lang="en-GB" sz="933" dirty="0">
                <a:solidFill>
                  <a:srgbClr val="000000"/>
                </a:solidFill>
                <a:latin typeface="Calibri" panose="020F0502020204030204" pitchFamily="34" charset="0"/>
                <a:ea typeface="Arial Unicode MS"/>
                <a:cs typeface="Calibri" panose="020F0502020204030204" pitchFamily="34" charset="0"/>
              </a:rPr>
              <a:t>-1</a:t>
            </a:r>
          </a:p>
        </p:txBody>
      </p:sp>
      <p:sp>
        <p:nvSpPr>
          <p:cNvPr id="41" name="TextBox 40">
            <a:extLst>
              <a:ext uri="{FF2B5EF4-FFF2-40B4-BE49-F238E27FC236}">
                <a16:creationId xmlns:a16="http://schemas.microsoft.com/office/drawing/2014/main" id="{C553BAE9-84B5-7B41-8DDC-CBE95AB178FF}"/>
              </a:ext>
            </a:extLst>
          </p:cNvPr>
          <p:cNvSpPr txBox="1"/>
          <p:nvPr/>
        </p:nvSpPr>
        <p:spPr>
          <a:xfrm flipH="1">
            <a:off x="5414433" y="5082910"/>
            <a:ext cx="144361" cy="143565"/>
          </a:xfrm>
          <a:prstGeom prst="rect">
            <a:avLst/>
          </a:prstGeom>
          <a:noFill/>
        </p:spPr>
        <p:txBody>
          <a:bodyPr wrap="square" lIns="0" tIns="0" rIns="0" bIns="0" rtlCol="0">
            <a:spAutoFit/>
          </a:bodyPr>
          <a:lstStyle/>
          <a:p>
            <a:pPr algn="r" defTabSz="1219170" latinLnBrk="1">
              <a:defRPr/>
            </a:pPr>
            <a:r>
              <a:rPr lang="en-GB" sz="933" dirty="0">
                <a:solidFill>
                  <a:srgbClr val="000000"/>
                </a:solidFill>
                <a:latin typeface="Calibri" panose="020F0502020204030204" pitchFamily="34" charset="0"/>
                <a:ea typeface="Arial Unicode MS"/>
                <a:cs typeface="Calibri" panose="020F0502020204030204" pitchFamily="34" charset="0"/>
              </a:rPr>
              <a:t>-2</a:t>
            </a:r>
          </a:p>
        </p:txBody>
      </p:sp>
      <p:cxnSp>
        <p:nvCxnSpPr>
          <p:cNvPr id="42" name="Straight Connector 41">
            <a:extLst>
              <a:ext uri="{FF2B5EF4-FFF2-40B4-BE49-F238E27FC236}">
                <a16:creationId xmlns:a16="http://schemas.microsoft.com/office/drawing/2014/main" id="{D81A4F59-B78C-E645-9321-501F4A306427}"/>
              </a:ext>
            </a:extLst>
          </p:cNvPr>
          <p:cNvCxnSpPr>
            <a:cxnSpLocks/>
          </p:cNvCxnSpPr>
          <p:nvPr/>
        </p:nvCxnSpPr>
        <p:spPr>
          <a:xfrm flipV="1">
            <a:off x="5631719" y="3426396"/>
            <a:ext cx="0" cy="172581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8C51052-9742-F84A-9FBB-383BE37802B6}"/>
              </a:ext>
            </a:extLst>
          </p:cNvPr>
          <p:cNvCxnSpPr>
            <a:cxnSpLocks/>
          </p:cNvCxnSpPr>
          <p:nvPr/>
        </p:nvCxnSpPr>
        <p:spPr>
          <a:xfrm>
            <a:off x="5583719" y="3539084"/>
            <a:ext cx="48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890D18A-1790-DE41-A76A-746E10E5D53E}"/>
              </a:ext>
            </a:extLst>
          </p:cNvPr>
          <p:cNvCxnSpPr>
            <a:cxnSpLocks/>
          </p:cNvCxnSpPr>
          <p:nvPr/>
        </p:nvCxnSpPr>
        <p:spPr>
          <a:xfrm>
            <a:off x="5620613" y="4330449"/>
            <a:ext cx="525905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3084285-ED6F-714B-8FEC-5A667967FD94}"/>
              </a:ext>
            </a:extLst>
          </p:cNvPr>
          <p:cNvCxnSpPr>
            <a:cxnSpLocks/>
          </p:cNvCxnSpPr>
          <p:nvPr/>
        </p:nvCxnSpPr>
        <p:spPr>
          <a:xfrm>
            <a:off x="5583719" y="3953951"/>
            <a:ext cx="48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C942E65-098A-BF49-B813-EE10F56F780C}"/>
              </a:ext>
            </a:extLst>
          </p:cNvPr>
          <p:cNvCxnSpPr>
            <a:cxnSpLocks/>
          </p:cNvCxnSpPr>
          <p:nvPr/>
        </p:nvCxnSpPr>
        <p:spPr>
          <a:xfrm>
            <a:off x="5583719" y="4736849"/>
            <a:ext cx="48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C831D3E-4F97-B44B-A1EB-0EF5D2CEC519}"/>
              </a:ext>
            </a:extLst>
          </p:cNvPr>
          <p:cNvCxnSpPr>
            <a:cxnSpLocks/>
          </p:cNvCxnSpPr>
          <p:nvPr/>
        </p:nvCxnSpPr>
        <p:spPr>
          <a:xfrm>
            <a:off x="5583719" y="4330449"/>
            <a:ext cx="48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3B96306-3063-BD42-972D-570ED4C98488}"/>
              </a:ext>
            </a:extLst>
          </p:cNvPr>
          <p:cNvCxnSpPr>
            <a:cxnSpLocks/>
          </p:cNvCxnSpPr>
          <p:nvPr/>
        </p:nvCxnSpPr>
        <p:spPr>
          <a:xfrm>
            <a:off x="10987616" y="4358414"/>
            <a:ext cx="0" cy="804201"/>
          </a:xfrm>
          <a:prstGeom prst="line">
            <a:avLst/>
          </a:prstGeom>
          <a:ln w="12700">
            <a:solidFill>
              <a:srgbClr val="000000"/>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F482C93-BCDF-F547-B37A-78CA5ADA8656}"/>
              </a:ext>
            </a:extLst>
          </p:cNvPr>
          <p:cNvCxnSpPr>
            <a:cxnSpLocks/>
          </p:cNvCxnSpPr>
          <p:nvPr/>
        </p:nvCxnSpPr>
        <p:spPr>
          <a:xfrm flipV="1">
            <a:off x="10987616" y="3452481"/>
            <a:ext cx="0" cy="804201"/>
          </a:xfrm>
          <a:prstGeom prst="line">
            <a:avLst/>
          </a:prstGeom>
          <a:ln w="12700">
            <a:solidFill>
              <a:srgbClr val="000000"/>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F55B8C35-7EA0-B94B-9771-FEB9D75FF74B}"/>
              </a:ext>
            </a:extLst>
          </p:cNvPr>
          <p:cNvGrpSpPr/>
          <p:nvPr/>
        </p:nvGrpSpPr>
        <p:grpSpPr>
          <a:xfrm rot="16200000">
            <a:off x="6078773" y="4220779"/>
            <a:ext cx="384440" cy="119164"/>
            <a:chOff x="2389050" y="4038127"/>
            <a:chExt cx="316049" cy="89373"/>
          </a:xfrm>
        </p:grpSpPr>
        <p:cxnSp>
          <p:nvCxnSpPr>
            <p:cNvPr id="54" name="Straight Connector 53">
              <a:extLst>
                <a:ext uri="{FF2B5EF4-FFF2-40B4-BE49-F238E27FC236}">
                  <a16:creationId xmlns:a16="http://schemas.microsoft.com/office/drawing/2014/main" id="{760C4E7D-16F5-EB48-994A-9EE3C34B503F}"/>
                </a:ext>
              </a:extLst>
            </p:cNvPr>
            <p:cNvCxnSpPr>
              <a:cxnSpLocks/>
            </p:cNvCxnSpPr>
            <p:nvPr/>
          </p:nvCxnSpPr>
          <p:spPr>
            <a:xfrm flipV="1">
              <a:off x="2390198" y="4038127"/>
              <a:ext cx="0" cy="89373"/>
            </a:xfrm>
            <a:prstGeom prst="line">
              <a:avLst/>
            </a:prstGeom>
            <a:ln>
              <a:solidFill>
                <a:srgbClr val="F87217"/>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42E23CC-A935-0E4F-8EED-680ABF3DDC06}"/>
                </a:ext>
              </a:extLst>
            </p:cNvPr>
            <p:cNvCxnSpPr>
              <a:cxnSpLocks/>
            </p:cNvCxnSpPr>
            <p:nvPr/>
          </p:nvCxnSpPr>
          <p:spPr>
            <a:xfrm flipV="1">
              <a:off x="2703612" y="4038127"/>
              <a:ext cx="0" cy="89373"/>
            </a:xfrm>
            <a:prstGeom prst="line">
              <a:avLst/>
            </a:prstGeom>
            <a:ln>
              <a:solidFill>
                <a:srgbClr val="F87217"/>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EB2F8F4-6F39-BA42-9D5A-F342D7D1911C}"/>
                </a:ext>
              </a:extLst>
            </p:cNvPr>
            <p:cNvCxnSpPr>
              <a:cxnSpLocks/>
            </p:cNvCxnSpPr>
            <p:nvPr/>
          </p:nvCxnSpPr>
          <p:spPr>
            <a:xfrm flipH="1">
              <a:off x="2389050" y="4082814"/>
              <a:ext cx="316049" cy="0"/>
            </a:xfrm>
            <a:prstGeom prst="line">
              <a:avLst/>
            </a:prstGeom>
            <a:ln>
              <a:solidFill>
                <a:srgbClr val="F87217"/>
              </a:solidFill>
            </a:ln>
          </p:spPr>
          <p:style>
            <a:lnRef idx="1">
              <a:schemeClr val="accent1"/>
            </a:lnRef>
            <a:fillRef idx="0">
              <a:schemeClr val="accent1"/>
            </a:fillRef>
            <a:effectRef idx="0">
              <a:schemeClr val="accent1"/>
            </a:effectRef>
            <a:fontRef idx="minor">
              <a:schemeClr val="tx1"/>
            </a:fontRef>
          </p:style>
        </p:cxnSp>
      </p:grpSp>
      <p:sp>
        <p:nvSpPr>
          <p:cNvPr id="57" name="Rectangle 56">
            <a:extLst>
              <a:ext uri="{FF2B5EF4-FFF2-40B4-BE49-F238E27FC236}">
                <a16:creationId xmlns:a16="http://schemas.microsoft.com/office/drawing/2014/main" id="{FB437AE4-1505-D743-8BF4-CE341A3D9A52}"/>
              </a:ext>
            </a:extLst>
          </p:cNvPr>
          <p:cNvSpPr/>
          <p:nvPr/>
        </p:nvSpPr>
        <p:spPr>
          <a:xfrm rot="16200000">
            <a:off x="6218628" y="4221779"/>
            <a:ext cx="105600" cy="91200"/>
          </a:xfrm>
          <a:prstGeom prst="rect">
            <a:avLst/>
          </a:prstGeom>
          <a:solidFill>
            <a:srgbClr val="F87217"/>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GB" sz="2400" dirty="0">
              <a:solidFill>
                <a:prstClr val="white"/>
              </a:solidFill>
              <a:latin typeface="Calibri" panose="020F0502020204030204" pitchFamily="34" charset="0"/>
              <a:ea typeface="Arial Unicode MS"/>
              <a:cs typeface="Calibri" panose="020F0502020204030204" pitchFamily="34" charset="0"/>
            </a:endParaRPr>
          </a:p>
        </p:txBody>
      </p:sp>
      <p:grpSp>
        <p:nvGrpSpPr>
          <p:cNvPr id="58" name="Group 57">
            <a:extLst>
              <a:ext uri="{FF2B5EF4-FFF2-40B4-BE49-F238E27FC236}">
                <a16:creationId xmlns:a16="http://schemas.microsoft.com/office/drawing/2014/main" id="{01592292-9B76-714B-865F-55C0B3943128}"/>
              </a:ext>
            </a:extLst>
          </p:cNvPr>
          <p:cNvGrpSpPr/>
          <p:nvPr/>
        </p:nvGrpSpPr>
        <p:grpSpPr>
          <a:xfrm rot="16200000">
            <a:off x="7503293" y="4468430"/>
            <a:ext cx="202407" cy="119164"/>
            <a:chOff x="2389050" y="4038127"/>
            <a:chExt cx="316049" cy="89373"/>
          </a:xfrm>
        </p:grpSpPr>
        <p:cxnSp>
          <p:nvCxnSpPr>
            <p:cNvPr id="59" name="Straight Connector 58">
              <a:extLst>
                <a:ext uri="{FF2B5EF4-FFF2-40B4-BE49-F238E27FC236}">
                  <a16:creationId xmlns:a16="http://schemas.microsoft.com/office/drawing/2014/main" id="{04667CA6-15B8-A04F-BFE6-690EAA4E704E}"/>
                </a:ext>
              </a:extLst>
            </p:cNvPr>
            <p:cNvCxnSpPr>
              <a:cxnSpLocks/>
            </p:cNvCxnSpPr>
            <p:nvPr/>
          </p:nvCxnSpPr>
          <p:spPr>
            <a:xfrm flipV="1">
              <a:off x="2390198" y="4038127"/>
              <a:ext cx="0" cy="89373"/>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D37820B-FC9B-1241-B755-EBE8787F1CF8}"/>
                </a:ext>
              </a:extLst>
            </p:cNvPr>
            <p:cNvCxnSpPr>
              <a:cxnSpLocks/>
            </p:cNvCxnSpPr>
            <p:nvPr/>
          </p:nvCxnSpPr>
          <p:spPr>
            <a:xfrm flipV="1">
              <a:off x="2703612" y="4038127"/>
              <a:ext cx="0" cy="89373"/>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4AF0C14-33F5-4146-BEF0-9E29839BB8B4}"/>
                </a:ext>
              </a:extLst>
            </p:cNvPr>
            <p:cNvCxnSpPr>
              <a:cxnSpLocks/>
            </p:cNvCxnSpPr>
            <p:nvPr/>
          </p:nvCxnSpPr>
          <p:spPr>
            <a:xfrm flipH="1">
              <a:off x="2389050" y="4082814"/>
              <a:ext cx="316049"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62" name="Rectangle 61">
            <a:extLst>
              <a:ext uri="{FF2B5EF4-FFF2-40B4-BE49-F238E27FC236}">
                <a16:creationId xmlns:a16="http://schemas.microsoft.com/office/drawing/2014/main" id="{105B6CB2-715C-4A45-B421-BC8889FE3B0B}"/>
              </a:ext>
            </a:extLst>
          </p:cNvPr>
          <p:cNvSpPr/>
          <p:nvPr/>
        </p:nvSpPr>
        <p:spPr>
          <a:xfrm rot="16200000">
            <a:off x="7552129" y="4484245"/>
            <a:ext cx="105600" cy="91200"/>
          </a:xfrm>
          <a:prstGeom prst="rect">
            <a:avLst/>
          </a:prstGeom>
          <a:solidFill>
            <a:srgbClr val="00B0F0"/>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GB" sz="2400" dirty="0">
              <a:solidFill>
                <a:prstClr val="white"/>
              </a:solidFill>
              <a:latin typeface="Calibri" panose="020F0502020204030204" pitchFamily="34" charset="0"/>
              <a:ea typeface="Arial Unicode MS"/>
              <a:cs typeface="Calibri" panose="020F0502020204030204" pitchFamily="34" charset="0"/>
            </a:endParaRPr>
          </a:p>
        </p:txBody>
      </p:sp>
      <p:grpSp>
        <p:nvGrpSpPr>
          <p:cNvPr id="63" name="Group 62">
            <a:extLst>
              <a:ext uri="{FF2B5EF4-FFF2-40B4-BE49-F238E27FC236}">
                <a16:creationId xmlns:a16="http://schemas.microsoft.com/office/drawing/2014/main" id="{9F12C5CF-10F7-5948-B6EB-98901118F612}"/>
              </a:ext>
            </a:extLst>
          </p:cNvPr>
          <p:cNvGrpSpPr/>
          <p:nvPr/>
        </p:nvGrpSpPr>
        <p:grpSpPr>
          <a:xfrm rot="16200000">
            <a:off x="8843143" y="4440913"/>
            <a:ext cx="181240" cy="119164"/>
            <a:chOff x="2389050" y="4038127"/>
            <a:chExt cx="316049" cy="89373"/>
          </a:xfrm>
        </p:grpSpPr>
        <p:cxnSp>
          <p:nvCxnSpPr>
            <p:cNvPr id="64" name="Straight Connector 63">
              <a:extLst>
                <a:ext uri="{FF2B5EF4-FFF2-40B4-BE49-F238E27FC236}">
                  <a16:creationId xmlns:a16="http://schemas.microsoft.com/office/drawing/2014/main" id="{DFCB92EE-84B1-1244-87A2-23E9823C67D2}"/>
                </a:ext>
              </a:extLst>
            </p:cNvPr>
            <p:cNvCxnSpPr>
              <a:cxnSpLocks/>
            </p:cNvCxnSpPr>
            <p:nvPr/>
          </p:nvCxnSpPr>
          <p:spPr>
            <a:xfrm flipV="1">
              <a:off x="2390198" y="4038127"/>
              <a:ext cx="0" cy="8937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6E1855E-D296-8245-A11E-7E4D044BD1AF}"/>
                </a:ext>
              </a:extLst>
            </p:cNvPr>
            <p:cNvCxnSpPr>
              <a:cxnSpLocks/>
            </p:cNvCxnSpPr>
            <p:nvPr/>
          </p:nvCxnSpPr>
          <p:spPr>
            <a:xfrm flipV="1">
              <a:off x="2703612" y="4038127"/>
              <a:ext cx="0" cy="8937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A8EB3DF-2AC4-C647-B8DC-073992354B19}"/>
                </a:ext>
              </a:extLst>
            </p:cNvPr>
            <p:cNvCxnSpPr>
              <a:cxnSpLocks/>
            </p:cNvCxnSpPr>
            <p:nvPr/>
          </p:nvCxnSpPr>
          <p:spPr>
            <a:xfrm flipH="1">
              <a:off x="2389050" y="4082814"/>
              <a:ext cx="31604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67" name="Rectangle 66">
            <a:extLst>
              <a:ext uri="{FF2B5EF4-FFF2-40B4-BE49-F238E27FC236}">
                <a16:creationId xmlns:a16="http://schemas.microsoft.com/office/drawing/2014/main" id="{629BFE88-C4A9-DB44-BEA8-23452AE1E79B}"/>
              </a:ext>
            </a:extLst>
          </p:cNvPr>
          <p:cNvSpPr/>
          <p:nvPr/>
        </p:nvSpPr>
        <p:spPr>
          <a:xfrm rot="16200000">
            <a:off x="8881396" y="4450379"/>
            <a:ext cx="105600" cy="91200"/>
          </a:xfrm>
          <a:prstGeom prst="rect">
            <a:avLst/>
          </a:prstGeom>
          <a:solidFill>
            <a:srgbClr val="00B050"/>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GB" sz="2400" dirty="0">
              <a:solidFill>
                <a:prstClr val="white"/>
              </a:solidFill>
              <a:latin typeface="Calibri" panose="020F0502020204030204" pitchFamily="34" charset="0"/>
              <a:ea typeface="Arial Unicode MS"/>
              <a:cs typeface="Calibri" panose="020F0502020204030204" pitchFamily="34" charset="0"/>
            </a:endParaRPr>
          </a:p>
        </p:txBody>
      </p:sp>
      <p:grpSp>
        <p:nvGrpSpPr>
          <p:cNvPr id="68" name="Group 67">
            <a:extLst>
              <a:ext uri="{FF2B5EF4-FFF2-40B4-BE49-F238E27FC236}">
                <a16:creationId xmlns:a16="http://schemas.microsoft.com/office/drawing/2014/main" id="{883CCAF7-1BB8-A648-B979-15CB2660D821}"/>
              </a:ext>
            </a:extLst>
          </p:cNvPr>
          <p:cNvGrpSpPr/>
          <p:nvPr/>
        </p:nvGrpSpPr>
        <p:grpSpPr>
          <a:xfrm rot="16200000">
            <a:off x="10047527" y="3647162"/>
            <a:ext cx="405607" cy="119164"/>
            <a:chOff x="2389050" y="4038127"/>
            <a:chExt cx="316049" cy="89373"/>
          </a:xfrm>
        </p:grpSpPr>
        <p:cxnSp>
          <p:nvCxnSpPr>
            <p:cNvPr id="69" name="Straight Connector 68">
              <a:extLst>
                <a:ext uri="{FF2B5EF4-FFF2-40B4-BE49-F238E27FC236}">
                  <a16:creationId xmlns:a16="http://schemas.microsoft.com/office/drawing/2014/main" id="{F3ED259C-B92A-F144-8CA1-2EC706DC678E}"/>
                </a:ext>
              </a:extLst>
            </p:cNvPr>
            <p:cNvCxnSpPr>
              <a:cxnSpLocks/>
            </p:cNvCxnSpPr>
            <p:nvPr/>
          </p:nvCxnSpPr>
          <p:spPr>
            <a:xfrm flipV="1">
              <a:off x="2390198" y="4038127"/>
              <a:ext cx="0" cy="893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53EF36F-ED75-B34C-B2F5-10E27DBD3E52}"/>
                </a:ext>
              </a:extLst>
            </p:cNvPr>
            <p:cNvCxnSpPr>
              <a:cxnSpLocks/>
            </p:cNvCxnSpPr>
            <p:nvPr/>
          </p:nvCxnSpPr>
          <p:spPr>
            <a:xfrm flipV="1">
              <a:off x="2703612" y="4038127"/>
              <a:ext cx="0" cy="893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E19844F-09D5-9C45-988B-74235A2B1A67}"/>
                </a:ext>
              </a:extLst>
            </p:cNvPr>
            <p:cNvCxnSpPr>
              <a:cxnSpLocks/>
            </p:cNvCxnSpPr>
            <p:nvPr/>
          </p:nvCxnSpPr>
          <p:spPr>
            <a:xfrm flipH="1">
              <a:off x="2389050" y="4082814"/>
              <a:ext cx="31604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72" name="Rectangle 71">
            <a:extLst>
              <a:ext uri="{FF2B5EF4-FFF2-40B4-BE49-F238E27FC236}">
                <a16:creationId xmlns:a16="http://schemas.microsoft.com/office/drawing/2014/main" id="{1AB7AD7A-57F2-514C-B76B-4C82A344F985}"/>
              </a:ext>
            </a:extLst>
          </p:cNvPr>
          <p:cNvSpPr/>
          <p:nvPr/>
        </p:nvSpPr>
        <p:spPr>
          <a:xfrm rot="16200000">
            <a:off x="10197963" y="3650279"/>
            <a:ext cx="105600" cy="91200"/>
          </a:xfrm>
          <a:prstGeom prst="rect">
            <a:avLst/>
          </a:prstGeom>
          <a:solidFill>
            <a:srgbClr val="7030A0"/>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GB" sz="2400" dirty="0">
              <a:solidFill>
                <a:prstClr val="white"/>
              </a:solidFill>
              <a:latin typeface="Calibri" panose="020F0502020204030204" pitchFamily="34" charset="0"/>
              <a:ea typeface="Arial Unicode MS"/>
              <a:cs typeface="Calibri" panose="020F0502020204030204" pitchFamily="34" charset="0"/>
            </a:endParaRPr>
          </a:p>
        </p:txBody>
      </p:sp>
      <p:sp>
        <p:nvSpPr>
          <p:cNvPr id="3" name="TextBox 2">
            <a:extLst>
              <a:ext uri="{FF2B5EF4-FFF2-40B4-BE49-F238E27FC236}">
                <a16:creationId xmlns:a16="http://schemas.microsoft.com/office/drawing/2014/main" id="{70D1F792-6038-4D2F-9598-F8E0CDC930D3}"/>
              </a:ext>
            </a:extLst>
          </p:cNvPr>
          <p:cNvSpPr txBox="1"/>
          <p:nvPr/>
        </p:nvSpPr>
        <p:spPr>
          <a:xfrm rot="16200000">
            <a:off x="-115178" y="2625283"/>
            <a:ext cx="1755580" cy="235898"/>
          </a:xfrm>
          <a:prstGeom prst="rect">
            <a:avLst/>
          </a:prstGeom>
          <a:noFill/>
        </p:spPr>
        <p:txBody>
          <a:bodyPr wrap="square" rtlCol="0">
            <a:spAutoFit/>
          </a:bodyPr>
          <a:lstStyle/>
          <a:p>
            <a:pPr algn="ctr" defTabSz="1219170" latinLnBrk="1">
              <a:defRPr/>
            </a:pPr>
            <a:r>
              <a:rPr lang="en-GB" sz="933" b="1" dirty="0">
                <a:solidFill>
                  <a:srgbClr val="000000"/>
                </a:solidFill>
                <a:latin typeface="Calibri" panose="020F0502020204030204" pitchFamily="34" charset="0"/>
                <a:ea typeface="Arial Unicode MS"/>
                <a:cs typeface="Calibri" panose="020F0502020204030204" pitchFamily="34" charset="0"/>
              </a:rPr>
              <a:t>Average daily rate (%)</a:t>
            </a:r>
          </a:p>
        </p:txBody>
      </p:sp>
      <p:sp>
        <p:nvSpPr>
          <p:cNvPr id="74" name="TextBox 73">
            <a:extLst>
              <a:ext uri="{FF2B5EF4-FFF2-40B4-BE49-F238E27FC236}">
                <a16:creationId xmlns:a16="http://schemas.microsoft.com/office/drawing/2014/main" id="{41FA1F6A-72D9-4CCF-834B-25BC862E4C1F}"/>
              </a:ext>
            </a:extLst>
          </p:cNvPr>
          <p:cNvSpPr txBox="1"/>
          <p:nvPr/>
        </p:nvSpPr>
        <p:spPr>
          <a:xfrm>
            <a:off x="1821198" y="3939596"/>
            <a:ext cx="2297764" cy="143565"/>
          </a:xfrm>
          <a:prstGeom prst="rect">
            <a:avLst/>
          </a:prstGeom>
          <a:solidFill>
            <a:schemeClr val="bg1"/>
          </a:solidFill>
        </p:spPr>
        <p:txBody>
          <a:bodyPr wrap="square" lIns="120000" tIns="0" bIns="0" rtlCol="0">
            <a:spAutoFit/>
          </a:bodyPr>
          <a:lstStyle/>
          <a:p>
            <a:pPr algn="ctr" defTabSz="1219170" latinLnBrk="1">
              <a:defRPr/>
            </a:pPr>
            <a:r>
              <a:rPr lang="en-GB" sz="933" b="1" dirty="0">
                <a:solidFill>
                  <a:srgbClr val="000000"/>
                </a:solidFill>
                <a:latin typeface="Calibri" panose="020F0502020204030204" pitchFamily="34" charset="0"/>
                <a:ea typeface="Arial Unicode MS"/>
                <a:cs typeface="Calibri" panose="020F0502020204030204" pitchFamily="34" charset="0"/>
              </a:rPr>
              <a:t>Days after primary PCI for STEMI</a:t>
            </a:r>
          </a:p>
        </p:txBody>
      </p:sp>
      <p:sp>
        <p:nvSpPr>
          <p:cNvPr id="76" name="TextBox 75">
            <a:extLst>
              <a:ext uri="{FF2B5EF4-FFF2-40B4-BE49-F238E27FC236}">
                <a16:creationId xmlns:a16="http://schemas.microsoft.com/office/drawing/2014/main" id="{E2EBAC66-CEA8-5D4F-8480-7E3512A1E195}"/>
              </a:ext>
            </a:extLst>
          </p:cNvPr>
          <p:cNvSpPr txBox="1"/>
          <p:nvPr/>
        </p:nvSpPr>
        <p:spPr>
          <a:xfrm flipH="1">
            <a:off x="2812606" y="1527071"/>
            <a:ext cx="709293" cy="129203"/>
          </a:xfrm>
          <a:prstGeom prst="rect">
            <a:avLst/>
          </a:prstGeom>
          <a:noFill/>
        </p:spPr>
        <p:txBody>
          <a:bodyPr wrap="square" lIns="0" tIns="0" rIns="0" bIns="0" rtlCol="0">
            <a:spAutoFit/>
          </a:bodyPr>
          <a:lstStyle/>
          <a:p>
            <a:pPr algn="ct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Late phase</a:t>
            </a:r>
          </a:p>
        </p:txBody>
      </p:sp>
      <p:sp>
        <p:nvSpPr>
          <p:cNvPr id="77" name="TextBox 76">
            <a:extLst>
              <a:ext uri="{FF2B5EF4-FFF2-40B4-BE49-F238E27FC236}">
                <a16:creationId xmlns:a16="http://schemas.microsoft.com/office/drawing/2014/main" id="{0091EE76-A84C-864F-8E5E-0C357D497F3B}"/>
              </a:ext>
            </a:extLst>
          </p:cNvPr>
          <p:cNvSpPr txBox="1"/>
          <p:nvPr/>
        </p:nvSpPr>
        <p:spPr>
          <a:xfrm flipH="1">
            <a:off x="819840" y="1792435"/>
            <a:ext cx="230688" cy="129203"/>
          </a:xfrm>
          <a:prstGeom prst="rect">
            <a:avLst/>
          </a:prstGeom>
          <a:noFill/>
        </p:spPr>
        <p:txBody>
          <a:bodyPr wrap="square" lIns="0" tIns="0" rIns="0" bIns="0" rtlCol="0">
            <a:spAutoFit/>
          </a:bodyPr>
          <a:lstStyle/>
          <a:p>
            <a:pPr algn="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1.4</a:t>
            </a:r>
          </a:p>
        </p:txBody>
      </p:sp>
      <p:sp>
        <p:nvSpPr>
          <p:cNvPr id="79" name="TextBox 78">
            <a:extLst>
              <a:ext uri="{FF2B5EF4-FFF2-40B4-BE49-F238E27FC236}">
                <a16:creationId xmlns:a16="http://schemas.microsoft.com/office/drawing/2014/main" id="{56CF7BD9-906A-1C4E-AE6A-97774500AED8}"/>
              </a:ext>
            </a:extLst>
          </p:cNvPr>
          <p:cNvSpPr txBox="1"/>
          <p:nvPr/>
        </p:nvSpPr>
        <p:spPr>
          <a:xfrm flipH="1">
            <a:off x="3129676" y="3787861"/>
            <a:ext cx="344725" cy="129203"/>
          </a:xfrm>
          <a:prstGeom prst="rect">
            <a:avLst/>
          </a:prstGeom>
          <a:noFill/>
        </p:spPr>
        <p:txBody>
          <a:bodyPr wrap="square" lIns="0" tIns="0" rIns="0" bIns="0" rtlCol="0">
            <a:spAutoFit/>
          </a:bodyPr>
          <a:lstStyle/>
          <a:p>
            <a:pPr algn="ct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210</a:t>
            </a:r>
          </a:p>
        </p:txBody>
      </p:sp>
      <p:sp>
        <p:nvSpPr>
          <p:cNvPr id="80" name="TextBox 79">
            <a:extLst>
              <a:ext uri="{FF2B5EF4-FFF2-40B4-BE49-F238E27FC236}">
                <a16:creationId xmlns:a16="http://schemas.microsoft.com/office/drawing/2014/main" id="{BE8E1662-F9A8-AB41-B58F-D20A518DFB79}"/>
              </a:ext>
            </a:extLst>
          </p:cNvPr>
          <p:cNvSpPr txBox="1"/>
          <p:nvPr/>
        </p:nvSpPr>
        <p:spPr>
          <a:xfrm flipH="1">
            <a:off x="4670610" y="3787861"/>
            <a:ext cx="344725" cy="129203"/>
          </a:xfrm>
          <a:prstGeom prst="rect">
            <a:avLst/>
          </a:prstGeom>
          <a:noFill/>
        </p:spPr>
        <p:txBody>
          <a:bodyPr wrap="square" lIns="0" tIns="0" rIns="0" bIns="0" rtlCol="0">
            <a:spAutoFit/>
          </a:bodyPr>
          <a:lstStyle/>
          <a:p>
            <a:pPr algn="ct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360</a:t>
            </a:r>
          </a:p>
        </p:txBody>
      </p:sp>
      <p:sp>
        <p:nvSpPr>
          <p:cNvPr id="81" name="TextBox 80">
            <a:extLst>
              <a:ext uri="{FF2B5EF4-FFF2-40B4-BE49-F238E27FC236}">
                <a16:creationId xmlns:a16="http://schemas.microsoft.com/office/drawing/2014/main" id="{7E2C2E03-AE9B-4D4F-983B-8FAB95A270A5}"/>
              </a:ext>
            </a:extLst>
          </p:cNvPr>
          <p:cNvSpPr txBox="1"/>
          <p:nvPr/>
        </p:nvSpPr>
        <p:spPr>
          <a:xfrm flipH="1">
            <a:off x="4378510" y="3787861"/>
            <a:ext cx="344725" cy="129203"/>
          </a:xfrm>
          <a:prstGeom prst="rect">
            <a:avLst/>
          </a:prstGeom>
          <a:noFill/>
        </p:spPr>
        <p:txBody>
          <a:bodyPr wrap="square" lIns="0" tIns="0" rIns="0" bIns="0" rtlCol="0">
            <a:spAutoFit/>
          </a:bodyPr>
          <a:lstStyle/>
          <a:p>
            <a:pPr algn="ct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330</a:t>
            </a:r>
          </a:p>
        </p:txBody>
      </p:sp>
      <p:sp>
        <p:nvSpPr>
          <p:cNvPr id="82" name="TextBox 81">
            <a:extLst>
              <a:ext uri="{FF2B5EF4-FFF2-40B4-BE49-F238E27FC236}">
                <a16:creationId xmlns:a16="http://schemas.microsoft.com/office/drawing/2014/main" id="{E3CDE973-D8B1-A649-9400-C7F7C02676C9}"/>
              </a:ext>
            </a:extLst>
          </p:cNvPr>
          <p:cNvSpPr txBox="1"/>
          <p:nvPr/>
        </p:nvSpPr>
        <p:spPr>
          <a:xfrm flipH="1">
            <a:off x="3764676" y="3787861"/>
            <a:ext cx="344725" cy="129203"/>
          </a:xfrm>
          <a:prstGeom prst="rect">
            <a:avLst/>
          </a:prstGeom>
          <a:noFill/>
        </p:spPr>
        <p:txBody>
          <a:bodyPr wrap="square" lIns="0" tIns="0" rIns="0" bIns="0" rtlCol="0">
            <a:spAutoFit/>
          </a:bodyPr>
          <a:lstStyle/>
          <a:p>
            <a:pPr algn="ct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270</a:t>
            </a:r>
          </a:p>
        </p:txBody>
      </p:sp>
      <p:sp>
        <p:nvSpPr>
          <p:cNvPr id="83" name="TextBox 82">
            <a:extLst>
              <a:ext uri="{FF2B5EF4-FFF2-40B4-BE49-F238E27FC236}">
                <a16:creationId xmlns:a16="http://schemas.microsoft.com/office/drawing/2014/main" id="{C4776297-62F1-D143-A170-4B26F43C0389}"/>
              </a:ext>
            </a:extLst>
          </p:cNvPr>
          <p:cNvSpPr txBox="1"/>
          <p:nvPr/>
        </p:nvSpPr>
        <p:spPr>
          <a:xfrm flipH="1">
            <a:off x="4073710" y="3787861"/>
            <a:ext cx="344725" cy="129203"/>
          </a:xfrm>
          <a:prstGeom prst="rect">
            <a:avLst/>
          </a:prstGeom>
          <a:noFill/>
        </p:spPr>
        <p:txBody>
          <a:bodyPr wrap="square" lIns="0" tIns="0" rIns="0" bIns="0" rtlCol="0">
            <a:spAutoFit/>
          </a:bodyPr>
          <a:lstStyle/>
          <a:p>
            <a:pPr algn="ct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300</a:t>
            </a:r>
          </a:p>
        </p:txBody>
      </p:sp>
      <p:sp>
        <p:nvSpPr>
          <p:cNvPr id="84" name="TextBox 83">
            <a:extLst>
              <a:ext uri="{FF2B5EF4-FFF2-40B4-BE49-F238E27FC236}">
                <a16:creationId xmlns:a16="http://schemas.microsoft.com/office/drawing/2014/main" id="{904BF5E4-606B-104F-B270-4DDAD021F7CB}"/>
              </a:ext>
            </a:extLst>
          </p:cNvPr>
          <p:cNvSpPr txBox="1"/>
          <p:nvPr/>
        </p:nvSpPr>
        <p:spPr>
          <a:xfrm flipH="1">
            <a:off x="894906" y="1527071"/>
            <a:ext cx="709293" cy="129203"/>
          </a:xfrm>
          <a:prstGeom prst="rect">
            <a:avLst/>
          </a:prstGeom>
          <a:noFill/>
        </p:spPr>
        <p:txBody>
          <a:bodyPr wrap="square" lIns="0" tIns="0" rIns="0" bIns="0" rtlCol="0">
            <a:spAutoFit/>
          </a:bodyPr>
          <a:lstStyle/>
          <a:p>
            <a:pPr algn="ct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Early phase</a:t>
            </a:r>
          </a:p>
        </p:txBody>
      </p:sp>
      <p:sp>
        <p:nvSpPr>
          <p:cNvPr id="85" name="TextBox 84">
            <a:extLst>
              <a:ext uri="{FF2B5EF4-FFF2-40B4-BE49-F238E27FC236}">
                <a16:creationId xmlns:a16="http://schemas.microsoft.com/office/drawing/2014/main" id="{32671580-23B1-FB4B-A9F7-76F095FCD3BC}"/>
              </a:ext>
            </a:extLst>
          </p:cNvPr>
          <p:cNvSpPr txBox="1"/>
          <p:nvPr/>
        </p:nvSpPr>
        <p:spPr>
          <a:xfrm flipH="1">
            <a:off x="3447176" y="3787861"/>
            <a:ext cx="344725" cy="129203"/>
          </a:xfrm>
          <a:prstGeom prst="rect">
            <a:avLst/>
          </a:prstGeom>
          <a:noFill/>
        </p:spPr>
        <p:txBody>
          <a:bodyPr wrap="square" lIns="0" tIns="0" rIns="0" bIns="0" rtlCol="0">
            <a:spAutoFit/>
          </a:bodyPr>
          <a:lstStyle/>
          <a:p>
            <a:pPr algn="ct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240</a:t>
            </a:r>
          </a:p>
        </p:txBody>
      </p:sp>
      <p:sp>
        <p:nvSpPr>
          <p:cNvPr id="86" name="TextBox 85">
            <a:extLst>
              <a:ext uri="{FF2B5EF4-FFF2-40B4-BE49-F238E27FC236}">
                <a16:creationId xmlns:a16="http://schemas.microsoft.com/office/drawing/2014/main" id="{DF08DF07-43DF-9C43-8DA4-029B60EE02B0}"/>
              </a:ext>
            </a:extLst>
          </p:cNvPr>
          <p:cNvSpPr txBox="1"/>
          <p:nvPr/>
        </p:nvSpPr>
        <p:spPr>
          <a:xfrm flipH="1">
            <a:off x="2816410" y="3787861"/>
            <a:ext cx="344725" cy="129203"/>
          </a:xfrm>
          <a:prstGeom prst="rect">
            <a:avLst/>
          </a:prstGeom>
          <a:noFill/>
        </p:spPr>
        <p:txBody>
          <a:bodyPr wrap="square" lIns="0" tIns="0" rIns="0" bIns="0" rtlCol="0">
            <a:spAutoFit/>
          </a:bodyPr>
          <a:lstStyle/>
          <a:p>
            <a:pPr algn="ct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180</a:t>
            </a:r>
          </a:p>
        </p:txBody>
      </p:sp>
      <p:sp>
        <p:nvSpPr>
          <p:cNvPr id="87" name="TextBox 86">
            <a:extLst>
              <a:ext uri="{FF2B5EF4-FFF2-40B4-BE49-F238E27FC236}">
                <a16:creationId xmlns:a16="http://schemas.microsoft.com/office/drawing/2014/main" id="{A7953BD5-7DCD-0C44-ADD0-D941DF91B318}"/>
              </a:ext>
            </a:extLst>
          </p:cNvPr>
          <p:cNvSpPr txBox="1"/>
          <p:nvPr/>
        </p:nvSpPr>
        <p:spPr>
          <a:xfrm flipH="1">
            <a:off x="2494676" y="3787861"/>
            <a:ext cx="344725" cy="129203"/>
          </a:xfrm>
          <a:prstGeom prst="rect">
            <a:avLst/>
          </a:prstGeom>
          <a:noFill/>
        </p:spPr>
        <p:txBody>
          <a:bodyPr wrap="square" lIns="0" tIns="0" rIns="0" bIns="0" rtlCol="0">
            <a:spAutoFit/>
          </a:bodyPr>
          <a:lstStyle/>
          <a:p>
            <a:pPr algn="ct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150</a:t>
            </a:r>
          </a:p>
        </p:txBody>
      </p:sp>
      <p:sp>
        <p:nvSpPr>
          <p:cNvPr id="88" name="TextBox 87">
            <a:extLst>
              <a:ext uri="{FF2B5EF4-FFF2-40B4-BE49-F238E27FC236}">
                <a16:creationId xmlns:a16="http://schemas.microsoft.com/office/drawing/2014/main" id="{86853344-8D22-394B-A1E5-1B76E55BF03C}"/>
              </a:ext>
            </a:extLst>
          </p:cNvPr>
          <p:cNvSpPr txBox="1"/>
          <p:nvPr/>
        </p:nvSpPr>
        <p:spPr>
          <a:xfrm flipH="1">
            <a:off x="2206810" y="3787861"/>
            <a:ext cx="344725" cy="129203"/>
          </a:xfrm>
          <a:prstGeom prst="rect">
            <a:avLst/>
          </a:prstGeom>
          <a:noFill/>
        </p:spPr>
        <p:txBody>
          <a:bodyPr wrap="square" lIns="0" tIns="0" rIns="0" bIns="0" rtlCol="0">
            <a:spAutoFit/>
          </a:bodyPr>
          <a:lstStyle/>
          <a:p>
            <a:pPr algn="ct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120</a:t>
            </a:r>
          </a:p>
        </p:txBody>
      </p:sp>
      <p:sp>
        <p:nvSpPr>
          <p:cNvPr id="89" name="TextBox 88">
            <a:extLst>
              <a:ext uri="{FF2B5EF4-FFF2-40B4-BE49-F238E27FC236}">
                <a16:creationId xmlns:a16="http://schemas.microsoft.com/office/drawing/2014/main" id="{3ABEA064-8B15-2545-B56A-4E141B072FFF}"/>
              </a:ext>
            </a:extLst>
          </p:cNvPr>
          <p:cNvSpPr txBox="1"/>
          <p:nvPr/>
        </p:nvSpPr>
        <p:spPr>
          <a:xfrm flipH="1">
            <a:off x="1880843" y="3787861"/>
            <a:ext cx="344725" cy="129203"/>
          </a:xfrm>
          <a:prstGeom prst="rect">
            <a:avLst/>
          </a:prstGeom>
          <a:noFill/>
        </p:spPr>
        <p:txBody>
          <a:bodyPr wrap="square" lIns="0" tIns="0" rIns="0" bIns="0" rtlCol="0">
            <a:spAutoFit/>
          </a:bodyPr>
          <a:lstStyle/>
          <a:p>
            <a:pPr algn="ct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90</a:t>
            </a:r>
          </a:p>
        </p:txBody>
      </p:sp>
      <p:sp>
        <p:nvSpPr>
          <p:cNvPr id="90" name="TextBox 89">
            <a:extLst>
              <a:ext uri="{FF2B5EF4-FFF2-40B4-BE49-F238E27FC236}">
                <a16:creationId xmlns:a16="http://schemas.microsoft.com/office/drawing/2014/main" id="{7A4CCFD6-AA75-5941-8CE8-394A01E7CFF4}"/>
              </a:ext>
            </a:extLst>
          </p:cNvPr>
          <p:cNvSpPr txBox="1"/>
          <p:nvPr/>
        </p:nvSpPr>
        <p:spPr>
          <a:xfrm flipH="1">
            <a:off x="1567576" y="3787861"/>
            <a:ext cx="344725" cy="129203"/>
          </a:xfrm>
          <a:prstGeom prst="rect">
            <a:avLst/>
          </a:prstGeom>
          <a:noFill/>
        </p:spPr>
        <p:txBody>
          <a:bodyPr wrap="square" lIns="0" tIns="0" rIns="0" bIns="0" rtlCol="0">
            <a:spAutoFit/>
          </a:bodyPr>
          <a:lstStyle/>
          <a:p>
            <a:pPr algn="ct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60</a:t>
            </a:r>
          </a:p>
        </p:txBody>
      </p:sp>
      <p:sp>
        <p:nvSpPr>
          <p:cNvPr id="91" name="TextBox 90">
            <a:extLst>
              <a:ext uri="{FF2B5EF4-FFF2-40B4-BE49-F238E27FC236}">
                <a16:creationId xmlns:a16="http://schemas.microsoft.com/office/drawing/2014/main" id="{ED7CD455-F624-CD47-804C-4D2E192D1D94}"/>
              </a:ext>
            </a:extLst>
          </p:cNvPr>
          <p:cNvSpPr txBox="1"/>
          <p:nvPr/>
        </p:nvSpPr>
        <p:spPr>
          <a:xfrm flipH="1">
            <a:off x="1258543" y="3787861"/>
            <a:ext cx="344725" cy="129203"/>
          </a:xfrm>
          <a:prstGeom prst="rect">
            <a:avLst/>
          </a:prstGeom>
          <a:noFill/>
        </p:spPr>
        <p:txBody>
          <a:bodyPr wrap="square" lIns="0" tIns="0" rIns="0" bIns="0" rtlCol="0">
            <a:spAutoFit/>
          </a:bodyPr>
          <a:lstStyle/>
          <a:p>
            <a:pPr algn="ct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30</a:t>
            </a:r>
          </a:p>
        </p:txBody>
      </p:sp>
      <p:sp>
        <p:nvSpPr>
          <p:cNvPr id="92" name="TextBox 91">
            <a:extLst>
              <a:ext uri="{FF2B5EF4-FFF2-40B4-BE49-F238E27FC236}">
                <a16:creationId xmlns:a16="http://schemas.microsoft.com/office/drawing/2014/main" id="{53F8073D-F658-A346-A147-DB3373D91AE1}"/>
              </a:ext>
            </a:extLst>
          </p:cNvPr>
          <p:cNvSpPr txBox="1"/>
          <p:nvPr/>
        </p:nvSpPr>
        <p:spPr>
          <a:xfrm flipH="1">
            <a:off x="941043" y="3787861"/>
            <a:ext cx="344725" cy="129203"/>
          </a:xfrm>
          <a:prstGeom prst="rect">
            <a:avLst/>
          </a:prstGeom>
          <a:noFill/>
        </p:spPr>
        <p:txBody>
          <a:bodyPr wrap="square" lIns="0" tIns="0" rIns="0" bIns="0" rtlCol="0">
            <a:spAutoFit/>
          </a:bodyPr>
          <a:lstStyle/>
          <a:p>
            <a:pPr algn="ct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0</a:t>
            </a:r>
          </a:p>
        </p:txBody>
      </p:sp>
      <p:sp>
        <p:nvSpPr>
          <p:cNvPr id="93" name="TextBox 92">
            <a:extLst>
              <a:ext uri="{FF2B5EF4-FFF2-40B4-BE49-F238E27FC236}">
                <a16:creationId xmlns:a16="http://schemas.microsoft.com/office/drawing/2014/main" id="{17381182-ADFF-5944-95C2-A4610DFF7ABB}"/>
              </a:ext>
            </a:extLst>
          </p:cNvPr>
          <p:cNvSpPr txBox="1"/>
          <p:nvPr/>
        </p:nvSpPr>
        <p:spPr>
          <a:xfrm flipH="1">
            <a:off x="819840" y="2054902"/>
            <a:ext cx="230688" cy="129203"/>
          </a:xfrm>
          <a:prstGeom prst="rect">
            <a:avLst/>
          </a:prstGeom>
          <a:noFill/>
        </p:spPr>
        <p:txBody>
          <a:bodyPr wrap="square" lIns="0" tIns="0" rIns="0" bIns="0" rtlCol="0">
            <a:spAutoFit/>
          </a:bodyPr>
          <a:lstStyle/>
          <a:p>
            <a:pPr algn="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1.2</a:t>
            </a:r>
          </a:p>
        </p:txBody>
      </p:sp>
      <p:sp>
        <p:nvSpPr>
          <p:cNvPr id="94" name="TextBox 93">
            <a:extLst>
              <a:ext uri="{FF2B5EF4-FFF2-40B4-BE49-F238E27FC236}">
                <a16:creationId xmlns:a16="http://schemas.microsoft.com/office/drawing/2014/main" id="{2FFC5C7F-6046-9C40-81FE-5FBAA20218BE}"/>
              </a:ext>
            </a:extLst>
          </p:cNvPr>
          <p:cNvSpPr txBox="1"/>
          <p:nvPr/>
        </p:nvSpPr>
        <p:spPr>
          <a:xfrm flipH="1">
            <a:off x="819840" y="2325835"/>
            <a:ext cx="230688" cy="129203"/>
          </a:xfrm>
          <a:prstGeom prst="rect">
            <a:avLst/>
          </a:prstGeom>
          <a:noFill/>
        </p:spPr>
        <p:txBody>
          <a:bodyPr wrap="square" lIns="0" tIns="0" rIns="0" bIns="0" rtlCol="0">
            <a:spAutoFit/>
          </a:bodyPr>
          <a:lstStyle/>
          <a:p>
            <a:pPr algn="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1.0</a:t>
            </a:r>
          </a:p>
        </p:txBody>
      </p:sp>
      <p:sp>
        <p:nvSpPr>
          <p:cNvPr id="95" name="TextBox 94">
            <a:extLst>
              <a:ext uri="{FF2B5EF4-FFF2-40B4-BE49-F238E27FC236}">
                <a16:creationId xmlns:a16="http://schemas.microsoft.com/office/drawing/2014/main" id="{46F23DEA-5BC4-D94A-A10B-39F29057FF8D}"/>
              </a:ext>
            </a:extLst>
          </p:cNvPr>
          <p:cNvSpPr txBox="1"/>
          <p:nvPr/>
        </p:nvSpPr>
        <p:spPr>
          <a:xfrm flipH="1">
            <a:off x="819840" y="2584069"/>
            <a:ext cx="230688" cy="129203"/>
          </a:xfrm>
          <a:prstGeom prst="rect">
            <a:avLst/>
          </a:prstGeom>
          <a:noFill/>
        </p:spPr>
        <p:txBody>
          <a:bodyPr wrap="square" lIns="0" tIns="0" rIns="0" bIns="0" rtlCol="0">
            <a:spAutoFit/>
          </a:bodyPr>
          <a:lstStyle/>
          <a:p>
            <a:pPr algn="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0.8</a:t>
            </a:r>
          </a:p>
        </p:txBody>
      </p:sp>
      <p:sp>
        <p:nvSpPr>
          <p:cNvPr id="96" name="TextBox 95">
            <a:extLst>
              <a:ext uri="{FF2B5EF4-FFF2-40B4-BE49-F238E27FC236}">
                <a16:creationId xmlns:a16="http://schemas.microsoft.com/office/drawing/2014/main" id="{00E25E26-0242-3A4F-BFD7-4C44391E3F2C}"/>
              </a:ext>
            </a:extLst>
          </p:cNvPr>
          <p:cNvSpPr txBox="1"/>
          <p:nvPr/>
        </p:nvSpPr>
        <p:spPr>
          <a:xfrm flipH="1">
            <a:off x="819840" y="2855002"/>
            <a:ext cx="230688" cy="129203"/>
          </a:xfrm>
          <a:prstGeom prst="rect">
            <a:avLst/>
          </a:prstGeom>
          <a:noFill/>
        </p:spPr>
        <p:txBody>
          <a:bodyPr wrap="square" lIns="0" tIns="0" rIns="0" bIns="0" rtlCol="0">
            <a:spAutoFit/>
          </a:bodyPr>
          <a:lstStyle/>
          <a:p>
            <a:pPr algn="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0.6</a:t>
            </a:r>
          </a:p>
        </p:txBody>
      </p:sp>
      <p:sp>
        <p:nvSpPr>
          <p:cNvPr id="97" name="TextBox 96">
            <a:extLst>
              <a:ext uri="{FF2B5EF4-FFF2-40B4-BE49-F238E27FC236}">
                <a16:creationId xmlns:a16="http://schemas.microsoft.com/office/drawing/2014/main" id="{1683FFE9-F0A1-2140-9E13-F8D6B41FB396}"/>
              </a:ext>
            </a:extLst>
          </p:cNvPr>
          <p:cNvSpPr txBox="1"/>
          <p:nvPr/>
        </p:nvSpPr>
        <p:spPr>
          <a:xfrm flipH="1">
            <a:off x="819840" y="3138635"/>
            <a:ext cx="230688" cy="129203"/>
          </a:xfrm>
          <a:prstGeom prst="rect">
            <a:avLst/>
          </a:prstGeom>
          <a:noFill/>
        </p:spPr>
        <p:txBody>
          <a:bodyPr wrap="square" lIns="0" tIns="0" rIns="0" bIns="0" rtlCol="0">
            <a:spAutoFit/>
          </a:bodyPr>
          <a:lstStyle/>
          <a:p>
            <a:pPr algn="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0.4</a:t>
            </a:r>
          </a:p>
        </p:txBody>
      </p:sp>
      <p:sp>
        <p:nvSpPr>
          <p:cNvPr id="98" name="TextBox 97">
            <a:extLst>
              <a:ext uri="{FF2B5EF4-FFF2-40B4-BE49-F238E27FC236}">
                <a16:creationId xmlns:a16="http://schemas.microsoft.com/office/drawing/2014/main" id="{0CEDC4B4-120F-9245-A40F-48EEE22BCB98}"/>
              </a:ext>
            </a:extLst>
          </p:cNvPr>
          <p:cNvSpPr txBox="1"/>
          <p:nvPr/>
        </p:nvSpPr>
        <p:spPr>
          <a:xfrm flipH="1">
            <a:off x="819840" y="3396869"/>
            <a:ext cx="230688" cy="129203"/>
          </a:xfrm>
          <a:prstGeom prst="rect">
            <a:avLst/>
          </a:prstGeom>
          <a:noFill/>
        </p:spPr>
        <p:txBody>
          <a:bodyPr wrap="square" lIns="0" tIns="0" rIns="0" bIns="0" rtlCol="0">
            <a:spAutoFit/>
          </a:bodyPr>
          <a:lstStyle/>
          <a:p>
            <a:pPr algn="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0.2</a:t>
            </a:r>
          </a:p>
        </p:txBody>
      </p:sp>
      <p:sp>
        <p:nvSpPr>
          <p:cNvPr id="99" name="TextBox 98">
            <a:extLst>
              <a:ext uri="{FF2B5EF4-FFF2-40B4-BE49-F238E27FC236}">
                <a16:creationId xmlns:a16="http://schemas.microsoft.com/office/drawing/2014/main" id="{43FBB9A0-B5CE-F74E-8623-2A9C1DD65CB6}"/>
              </a:ext>
            </a:extLst>
          </p:cNvPr>
          <p:cNvSpPr txBox="1"/>
          <p:nvPr/>
        </p:nvSpPr>
        <p:spPr>
          <a:xfrm flipH="1">
            <a:off x="819840" y="3667802"/>
            <a:ext cx="230688" cy="129203"/>
          </a:xfrm>
          <a:prstGeom prst="rect">
            <a:avLst/>
          </a:prstGeom>
          <a:noFill/>
        </p:spPr>
        <p:txBody>
          <a:bodyPr wrap="square" lIns="0" tIns="0" rIns="0" bIns="0" rtlCol="0">
            <a:spAutoFit/>
          </a:bodyPr>
          <a:lstStyle/>
          <a:p>
            <a:pPr algn="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0.0</a:t>
            </a:r>
          </a:p>
        </p:txBody>
      </p:sp>
      <p:sp>
        <p:nvSpPr>
          <p:cNvPr id="100" name="Right Brace 99">
            <a:extLst>
              <a:ext uri="{FF2B5EF4-FFF2-40B4-BE49-F238E27FC236}">
                <a16:creationId xmlns:a16="http://schemas.microsoft.com/office/drawing/2014/main" id="{ADE36E3D-9307-A444-B1E1-2E7A6827E54C}"/>
              </a:ext>
            </a:extLst>
          </p:cNvPr>
          <p:cNvSpPr/>
          <p:nvPr/>
        </p:nvSpPr>
        <p:spPr>
          <a:xfrm rot="16200000">
            <a:off x="3117744" y="69316"/>
            <a:ext cx="92925" cy="3360000"/>
          </a:xfrm>
          <a:prstGeom prst="rightBrace">
            <a:avLst>
              <a:gd name="adj1" fmla="val 52425"/>
              <a:gd name="adj2" fmla="val 50000"/>
            </a:avLst>
          </a:prstGeom>
          <a:ln>
            <a:solidFill>
              <a:srgbClr val="595959"/>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latinLnBrk="1">
              <a:defRPr/>
            </a:pPr>
            <a:endParaRPr lang="en-US" sz="2400">
              <a:solidFill>
                <a:srgbClr val="2765B0"/>
              </a:solidFill>
              <a:latin typeface="Calibri" panose="020F0502020204030204" pitchFamily="34" charset="0"/>
              <a:ea typeface="Arial Unicode MS"/>
              <a:cs typeface="Calibri" panose="020F0502020204030204" pitchFamily="34" charset="0"/>
            </a:endParaRPr>
          </a:p>
        </p:txBody>
      </p:sp>
      <p:sp>
        <p:nvSpPr>
          <p:cNvPr id="101" name="Right Brace 100">
            <a:extLst>
              <a:ext uri="{FF2B5EF4-FFF2-40B4-BE49-F238E27FC236}">
                <a16:creationId xmlns:a16="http://schemas.microsoft.com/office/drawing/2014/main" id="{545F0AFC-56A7-E445-BC2E-A02ED6013C45}"/>
              </a:ext>
            </a:extLst>
          </p:cNvPr>
          <p:cNvSpPr/>
          <p:nvPr/>
        </p:nvSpPr>
        <p:spPr>
          <a:xfrm rot="16200000">
            <a:off x="1200755" y="1605316"/>
            <a:ext cx="92925" cy="288000"/>
          </a:xfrm>
          <a:prstGeom prst="rightBrace">
            <a:avLst>
              <a:gd name="adj1" fmla="val 52425"/>
              <a:gd name="adj2" fmla="val 50000"/>
            </a:avLst>
          </a:prstGeom>
          <a:ln>
            <a:solidFill>
              <a:srgbClr val="595959"/>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latinLnBrk="1">
              <a:defRPr/>
            </a:pPr>
            <a:endParaRPr lang="en-US" sz="2400">
              <a:solidFill>
                <a:srgbClr val="2765B0"/>
              </a:solidFill>
              <a:latin typeface="Calibri" panose="020F0502020204030204" pitchFamily="34" charset="0"/>
              <a:ea typeface="Arial Unicode MS"/>
              <a:cs typeface="Calibri" panose="020F0502020204030204" pitchFamily="34" charset="0"/>
            </a:endParaRPr>
          </a:p>
        </p:txBody>
      </p:sp>
      <p:cxnSp>
        <p:nvCxnSpPr>
          <p:cNvPr id="39" name="Straight Connector 38">
            <a:extLst>
              <a:ext uri="{FF2B5EF4-FFF2-40B4-BE49-F238E27FC236}">
                <a16:creationId xmlns:a16="http://schemas.microsoft.com/office/drawing/2014/main" id="{CFD97957-7A2B-444F-B642-CC973F86C6A8}"/>
              </a:ext>
            </a:extLst>
          </p:cNvPr>
          <p:cNvCxnSpPr/>
          <p:nvPr/>
        </p:nvCxnSpPr>
        <p:spPr>
          <a:xfrm flipV="1">
            <a:off x="1423265" y="1863191"/>
            <a:ext cx="0" cy="1857109"/>
          </a:xfrm>
          <a:prstGeom prst="line">
            <a:avLst/>
          </a:prstGeom>
          <a:ln w="9525">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8AB2332F-08BD-684D-A927-B39DB97B75A9}"/>
              </a:ext>
            </a:extLst>
          </p:cNvPr>
          <p:cNvCxnSpPr>
            <a:cxnSpLocks/>
          </p:cNvCxnSpPr>
          <p:nvPr/>
        </p:nvCxnSpPr>
        <p:spPr>
          <a:xfrm>
            <a:off x="1108543" y="3723079"/>
            <a:ext cx="3813663" cy="0"/>
          </a:xfrm>
          <a:prstGeom prst="line">
            <a:avLst/>
          </a:prstGeom>
          <a:ln w="9525">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057E712-411E-604C-B227-DC5689005235}"/>
              </a:ext>
            </a:extLst>
          </p:cNvPr>
          <p:cNvCxnSpPr>
            <a:cxnSpLocks/>
          </p:cNvCxnSpPr>
          <p:nvPr/>
        </p:nvCxnSpPr>
        <p:spPr>
          <a:xfrm flipH="1">
            <a:off x="1070443" y="1852045"/>
            <a:ext cx="45996" cy="0"/>
          </a:xfrm>
          <a:prstGeom prst="line">
            <a:avLst/>
          </a:prstGeom>
          <a:ln w="9525">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D546671-E3E9-0F43-8E05-D0F2D662EDDB}"/>
              </a:ext>
            </a:extLst>
          </p:cNvPr>
          <p:cNvCxnSpPr>
            <a:cxnSpLocks/>
          </p:cNvCxnSpPr>
          <p:nvPr/>
        </p:nvCxnSpPr>
        <p:spPr>
          <a:xfrm flipH="1">
            <a:off x="1070443" y="2114412"/>
            <a:ext cx="45996" cy="0"/>
          </a:xfrm>
          <a:prstGeom prst="line">
            <a:avLst/>
          </a:prstGeom>
          <a:ln w="9525">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CF1B57D8-EA12-5541-8A41-B8D509D29E73}"/>
              </a:ext>
            </a:extLst>
          </p:cNvPr>
          <p:cNvCxnSpPr>
            <a:cxnSpLocks/>
          </p:cNvCxnSpPr>
          <p:nvPr/>
        </p:nvCxnSpPr>
        <p:spPr>
          <a:xfrm flipH="1">
            <a:off x="1070443" y="2381112"/>
            <a:ext cx="45996" cy="0"/>
          </a:xfrm>
          <a:prstGeom prst="line">
            <a:avLst/>
          </a:prstGeom>
          <a:ln w="9525">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97825C0C-C7C1-AD4A-96F2-3C28F9B0CF91}"/>
              </a:ext>
            </a:extLst>
          </p:cNvPr>
          <p:cNvCxnSpPr>
            <a:cxnSpLocks/>
          </p:cNvCxnSpPr>
          <p:nvPr/>
        </p:nvCxnSpPr>
        <p:spPr>
          <a:xfrm flipH="1">
            <a:off x="1070443" y="2656279"/>
            <a:ext cx="45996" cy="0"/>
          </a:xfrm>
          <a:prstGeom prst="line">
            <a:avLst/>
          </a:prstGeom>
          <a:ln w="9525">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572AA01-18E4-C348-9591-5A4EEF57549A}"/>
              </a:ext>
            </a:extLst>
          </p:cNvPr>
          <p:cNvCxnSpPr>
            <a:cxnSpLocks/>
          </p:cNvCxnSpPr>
          <p:nvPr/>
        </p:nvCxnSpPr>
        <p:spPr>
          <a:xfrm flipH="1">
            <a:off x="1070443" y="2922979"/>
            <a:ext cx="45996" cy="0"/>
          </a:xfrm>
          <a:prstGeom prst="line">
            <a:avLst/>
          </a:prstGeom>
          <a:ln w="9525">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82849C62-0877-064C-829A-5E330E4694B9}"/>
              </a:ext>
            </a:extLst>
          </p:cNvPr>
          <p:cNvCxnSpPr>
            <a:cxnSpLocks/>
          </p:cNvCxnSpPr>
          <p:nvPr/>
        </p:nvCxnSpPr>
        <p:spPr>
          <a:xfrm flipH="1">
            <a:off x="1070443" y="3185445"/>
            <a:ext cx="45996" cy="0"/>
          </a:xfrm>
          <a:prstGeom prst="line">
            <a:avLst/>
          </a:prstGeom>
          <a:ln w="9525">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F9472CA-D5FB-8047-9D27-3C4FD327C77B}"/>
              </a:ext>
            </a:extLst>
          </p:cNvPr>
          <p:cNvCxnSpPr>
            <a:cxnSpLocks/>
          </p:cNvCxnSpPr>
          <p:nvPr/>
        </p:nvCxnSpPr>
        <p:spPr>
          <a:xfrm flipH="1">
            <a:off x="1070443" y="3456379"/>
            <a:ext cx="45996" cy="0"/>
          </a:xfrm>
          <a:prstGeom prst="line">
            <a:avLst/>
          </a:prstGeom>
          <a:ln w="9525">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9E7F3DC-ED27-114F-9320-59567B302B91}"/>
              </a:ext>
            </a:extLst>
          </p:cNvPr>
          <p:cNvCxnSpPr>
            <a:cxnSpLocks/>
          </p:cNvCxnSpPr>
          <p:nvPr/>
        </p:nvCxnSpPr>
        <p:spPr>
          <a:xfrm flipH="1">
            <a:off x="1070443" y="3723079"/>
            <a:ext cx="45996" cy="0"/>
          </a:xfrm>
          <a:prstGeom prst="line">
            <a:avLst/>
          </a:prstGeom>
          <a:ln w="9525">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90B5BB0-9BF9-2049-AD2B-2A77A48FD04B}"/>
              </a:ext>
            </a:extLst>
          </p:cNvPr>
          <p:cNvCxnSpPr>
            <a:cxnSpLocks/>
          </p:cNvCxnSpPr>
          <p:nvPr/>
        </p:nvCxnSpPr>
        <p:spPr>
          <a:xfrm rot="16200000" flipH="1">
            <a:off x="1095467" y="3748480"/>
            <a:ext cx="45996" cy="0"/>
          </a:xfrm>
          <a:prstGeom prst="line">
            <a:avLst/>
          </a:prstGeom>
          <a:ln w="9525">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FA63E06-F6D3-8440-AC8E-564CB48BE849}"/>
              </a:ext>
            </a:extLst>
          </p:cNvPr>
          <p:cNvCxnSpPr>
            <a:cxnSpLocks/>
          </p:cNvCxnSpPr>
          <p:nvPr/>
        </p:nvCxnSpPr>
        <p:spPr>
          <a:xfrm rot="16200000" flipH="1">
            <a:off x="1400269" y="3748481"/>
            <a:ext cx="45996" cy="0"/>
          </a:xfrm>
          <a:prstGeom prst="line">
            <a:avLst/>
          </a:prstGeom>
          <a:ln w="9525">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F13C8BE9-9F4D-5547-B1A6-B8A87506EF8F}"/>
              </a:ext>
            </a:extLst>
          </p:cNvPr>
          <p:cNvCxnSpPr>
            <a:cxnSpLocks/>
          </p:cNvCxnSpPr>
          <p:nvPr/>
        </p:nvCxnSpPr>
        <p:spPr>
          <a:xfrm rot="16200000" flipH="1">
            <a:off x="1717769" y="3748481"/>
            <a:ext cx="45996" cy="0"/>
          </a:xfrm>
          <a:prstGeom prst="line">
            <a:avLst/>
          </a:prstGeom>
          <a:ln w="9525">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850218-7287-A047-99B1-71070EB511AD}"/>
              </a:ext>
            </a:extLst>
          </p:cNvPr>
          <p:cNvCxnSpPr>
            <a:cxnSpLocks/>
          </p:cNvCxnSpPr>
          <p:nvPr/>
        </p:nvCxnSpPr>
        <p:spPr>
          <a:xfrm rot="16200000" flipH="1">
            <a:off x="2026802" y="3748481"/>
            <a:ext cx="45996" cy="0"/>
          </a:xfrm>
          <a:prstGeom prst="line">
            <a:avLst/>
          </a:prstGeom>
          <a:ln w="9525">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30CF53B7-2787-3C44-9BAF-2B8ADD25620A}"/>
              </a:ext>
            </a:extLst>
          </p:cNvPr>
          <p:cNvCxnSpPr>
            <a:cxnSpLocks/>
          </p:cNvCxnSpPr>
          <p:nvPr/>
        </p:nvCxnSpPr>
        <p:spPr>
          <a:xfrm rot="16200000" flipH="1">
            <a:off x="2344302" y="3748481"/>
            <a:ext cx="45996" cy="0"/>
          </a:xfrm>
          <a:prstGeom prst="line">
            <a:avLst/>
          </a:prstGeom>
          <a:ln w="9525">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9C6A3DD-4194-BD4C-AD07-EE5E902BD6D8}"/>
              </a:ext>
            </a:extLst>
          </p:cNvPr>
          <p:cNvCxnSpPr>
            <a:cxnSpLocks/>
          </p:cNvCxnSpPr>
          <p:nvPr/>
        </p:nvCxnSpPr>
        <p:spPr>
          <a:xfrm rot="16200000" flipH="1">
            <a:off x="2653335" y="3748481"/>
            <a:ext cx="45996" cy="0"/>
          </a:xfrm>
          <a:prstGeom prst="line">
            <a:avLst/>
          </a:prstGeom>
          <a:ln w="9525">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D4699F5C-73CD-D145-AE47-A049112AEF4D}"/>
              </a:ext>
            </a:extLst>
          </p:cNvPr>
          <p:cNvCxnSpPr>
            <a:cxnSpLocks/>
          </p:cNvCxnSpPr>
          <p:nvPr/>
        </p:nvCxnSpPr>
        <p:spPr>
          <a:xfrm rot="16200000" flipH="1">
            <a:off x="2966602" y="3748481"/>
            <a:ext cx="45996" cy="0"/>
          </a:xfrm>
          <a:prstGeom prst="line">
            <a:avLst/>
          </a:prstGeom>
          <a:ln w="9525">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CBF62A5-6B67-4441-8BD7-1ECBCCA5D7B0}"/>
              </a:ext>
            </a:extLst>
          </p:cNvPr>
          <p:cNvCxnSpPr>
            <a:cxnSpLocks/>
          </p:cNvCxnSpPr>
          <p:nvPr/>
        </p:nvCxnSpPr>
        <p:spPr>
          <a:xfrm rot="16200000" flipH="1">
            <a:off x="3275635" y="3748481"/>
            <a:ext cx="45996" cy="0"/>
          </a:xfrm>
          <a:prstGeom prst="line">
            <a:avLst/>
          </a:prstGeom>
          <a:ln w="9525">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DF872DB-3DE8-9C4F-8283-FB4E0EEDE637}"/>
              </a:ext>
            </a:extLst>
          </p:cNvPr>
          <p:cNvCxnSpPr>
            <a:cxnSpLocks/>
          </p:cNvCxnSpPr>
          <p:nvPr/>
        </p:nvCxnSpPr>
        <p:spPr>
          <a:xfrm rot="16200000" flipH="1">
            <a:off x="3588902" y="3748481"/>
            <a:ext cx="45996" cy="0"/>
          </a:xfrm>
          <a:prstGeom prst="line">
            <a:avLst/>
          </a:prstGeom>
          <a:ln w="9525">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A8B5B2B4-21C3-814E-8679-3B4DBDE4B387}"/>
              </a:ext>
            </a:extLst>
          </p:cNvPr>
          <p:cNvCxnSpPr>
            <a:cxnSpLocks/>
          </p:cNvCxnSpPr>
          <p:nvPr/>
        </p:nvCxnSpPr>
        <p:spPr>
          <a:xfrm rot="16200000" flipH="1">
            <a:off x="3902169" y="3748481"/>
            <a:ext cx="45996" cy="0"/>
          </a:xfrm>
          <a:prstGeom prst="line">
            <a:avLst/>
          </a:prstGeom>
          <a:ln w="9525">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9B73179-8B6D-B246-9AF0-F75CD96486BC}"/>
              </a:ext>
            </a:extLst>
          </p:cNvPr>
          <p:cNvCxnSpPr>
            <a:cxnSpLocks/>
          </p:cNvCxnSpPr>
          <p:nvPr/>
        </p:nvCxnSpPr>
        <p:spPr>
          <a:xfrm rot="16200000" flipH="1">
            <a:off x="4211202" y="3748481"/>
            <a:ext cx="45996" cy="0"/>
          </a:xfrm>
          <a:prstGeom prst="line">
            <a:avLst/>
          </a:prstGeom>
          <a:ln w="9525">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215CD32-170C-724A-8755-E26B46EAD313}"/>
              </a:ext>
            </a:extLst>
          </p:cNvPr>
          <p:cNvCxnSpPr>
            <a:cxnSpLocks/>
          </p:cNvCxnSpPr>
          <p:nvPr/>
        </p:nvCxnSpPr>
        <p:spPr>
          <a:xfrm rot="16200000" flipH="1">
            <a:off x="4528702" y="3748481"/>
            <a:ext cx="45996" cy="0"/>
          </a:xfrm>
          <a:prstGeom prst="line">
            <a:avLst/>
          </a:prstGeom>
          <a:ln w="9525">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36AB057F-3C47-2546-93DE-C74FBAABAB8F}"/>
              </a:ext>
            </a:extLst>
          </p:cNvPr>
          <p:cNvCxnSpPr>
            <a:cxnSpLocks/>
          </p:cNvCxnSpPr>
          <p:nvPr/>
        </p:nvCxnSpPr>
        <p:spPr>
          <a:xfrm rot="16200000" flipH="1">
            <a:off x="4837737" y="3748483"/>
            <a:ext cx="45996" cy="0"/>
          </a:xfrm>
          <a:prstGeom prst="line">
            <a:avLst/>
          </a:prstGeom>
          <a:ln w="9525">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83D1AD08-2C77-7C42-9224-F450C9E84234}"/>
              </a:ext>
            </a:extLst>
          </p:cNvPr>
          <p:cNvSpPr/>
          <p:nvPr/>
        </p:nvSpPr>
        <p:spPr>
          <a:xfrm>
            <a:off x="623326" y="1407399"/>
            <a:ext cx="4392577" cy="275752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US" sz="2400">
              <a:solidFill>
                <a:prstClr val="white"/>
              </a:solidFill>
              <a:latin typeface="Calibri" panose="020F0502020204030204" pitchFamily="34" charset="0"/>
              <a:ea typeface="Arial Unicode MS"/>
              <a:cs typeface="Calibri" panose="020F0502020204030204" pitchFamily="34" charset="0"/>
            </a:endParaRPr>
          </a:p>
        </p:txBody>
      </p:sp>
      <p:pic>
        <p:nvPicPr>
          <p:cNvPr id="127" name="Picture 126">
            <a:extLst>
              <a:ext uri="{FF2B5EF4-FFF2-40B4-BE49-F238E27FC236}">
                <a16:creationId xmlns:a16="http://schemas.microsoft.com/office/drawing/2014/main" id="{3AE434D9-4F2A-F745-94C5-0AD42625B5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367" y="1998133"/>
            <a:ext cx="3810000" cy="1706035"/>
          </a:xfrm>
          <a:prstGeom prst="rect">
            <a:avLst/>
          </a:prstGeom>
        </p:spPr>
      </p:pic>
      <p:sp>
        <p:nvSpPr>
          <p:cNvPr id="45" name="Slide Number Placeholder 44">
            <a:extLst>
              <a:ext uri="{FF2B5EF4-FFF2-40B4-BE49-F238E27FC236}">
                <a16:creationId xmlns:a16="http://schemas.microsoft.com/office/drawing/2014/main" id="{2388F3F0-28E2-1E47-B300-303BC6DDFD48}"/>
              </a:ext>
            </a:extLst>
          </p:cNvPr>
          <p:cNvSpPr>
            <a:spLocks noGrp="1"/>
          </p:cNvSpPr>
          <p:nvPr>
            <p:ph type="sldNum" sz="quarter" idx="4"/>
          </p:nvPr>
        </p:nvSpPr>
        <p:spPr/>
        <p:txBody>
          <a:bodyPr/>
          <a:lstStyle/>
          <a:p>
            <a:fld id="{FCE43C0F-8A7B-3A4B-9DB5-B3472E36E833}" type="slidenum">
              <a:rPr lang="en-GB" smtClean="0"/>
              <a:pPr/>
              <a:t>7</a:t>
            </a:fld>
            <a:endParaRPr lang="en-GB" dirty="0"/>
          </a:p>
        </p:txBody>
      </p:sp>
    </p:spTree>
    <p:extLst>
      <p:ext uri="{BB962C8B-B14F-4D97-AF65-F5344CB8AC3E}">
        <p14:creationId xmlns:p14="http://schemas.microsoft.com/office/powerpoint/2010/main" val="255134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7"/>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6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7"/>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7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9"/>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 grpId="0" animBg="1"/>
      <p:bldP spid="9" grpId="0"/>
      <p:bldP spid="6" grpId="0" animBg="1"/>
      <p:bldP spid="12" grpId="0"/>
      <p:bldP spid="13" grpId="0"/>
      <p:bldP spid="15" grpId="0"/>
      <p:bldP spid="16" grpId="0"/>
      <p:bldP spid="17" grpId="0" animBg="1"/>
      <p:bldP spid="18" grpId="0" animBg="1"/>
      <p:bldP spid="19" grpId="0"/>
      <p:bldP spid="20" grpId="0" animBg="1"/>
      <p:bldP spid="21" grpId="0" animBg="1"/>
      <p:bldP spid="22" grpId="0"/>
      <p:bldP spid="23" grpId="0" animBg="1"/>
      <p:bldP spid="24" grpId="0" animBg="1"/>
      <p:bldP spid="25" grpId="0"/>
      <p:bldP spid="26" grpId="0" animBg="1"/>
      <p:bldP spid="27" grpId="0" animBg="1"/>
      <p:bldP spid="28" grpId="0"/>
      <p:bldP spid="29" grpId="0" animBg="1"/>
      <p:bldP spid="30" grpId="0" animBg="1"/>
      <p:bldP spid="11" grpId="0" animBg="1"/>
      <p:bldP spid="31" grpId="0"/>
      <p:bldP spid="32" grpId="0"/>
      <p:bldP spid="33" grpId="0"/>
      <p:bldP spid="34" grpId="0"/>
      <p:bldP spid="35" grpId="0"/>
      <p:bldP spid="36" grpId="0"/>
      <p:bldP spid="37" grpId="0"/>
      <p:bldP spid="38" grpId="0"/>
      <p:bldP spid="40" grpId="0"/>
      <p:bldP spid="41" grpId="0"/>
      <p:bldP spid="57" grpId="0" animBg="1"/>
      <p:bldP spid="62" grpId="0" animBg="1"/>
      <p:bldP spid="67"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1CE005A-4AC4-2B45-B6B4-E1671AB7E97F}"/>
              </a:ext>
            </a:extLst>
          </p:cNvPr>
          <p:cNvSpPr>
            <a:spLocks noGrp="1"/>
          </p:cNvSpPr>
          <p:nvPr>
            <p:ph type="body" idx="1"/>
          </p:nvPr>
        </p:nvSpPr>
        <p:spPr>
          <a:xfrm>
            <a:off x="609600" y="770400"/>
            <a:ext cx="10972800" cy="702470"/>
          </a:xfrm>
        </p:spPr>
        <p:txBody>
          <a:bodyPr/>
          <a:lstStyle/>
          <a:p>
            <a:r>
              <a:rPr lang="en-GB" dirty="0">
                <a:latin typeface="Calibri" panose="020F0502020204030204" pitchFamily="34" charset="0"/>
                <a:cs typeface="Calibri" panose="020F0502020204030204" pitchFamily="34" charset="0"/>
              </a:rPr>
              <a:t>Mortality after MI = mortality after major bleeding</a:t>
            </a:r>
          </a:p>
        </p:txBody>
      </p:sp>
      <p:sp>
        <p:nvSpPr>
          <p:cNvPr id="8" name="Title 7">
            <a:extLst>
              <a:ext uri="{FF2B5EF4-FFF2-40B4-BE49-F238E27FC236}">
                <a16:creationId xmlns:a16="http://schemas.microsoft.com/office/drawing/2014/main" id="{572EED58-2835-CF4B-B024-B1DA303FA8DC}"/>
              </a:ext>
            </a:extLst>
          </p:cNvPr>
          <p:cNvSpPr>
            <a:spLocks noGrp="1"/>
          </p:cNvSpPr>
          <p:nvPr>
            <p:ph type="title"/>
          </p:nvPr>
        </p:nvSpPr>
        <p:spPr/>
        <p:txBody>
          <a:bodyPr/>
          <a:lstStyle/>
          <a:p>
            <a:r>
              <a:rPr lang="en-GB">
                <a:latin typeface="Calibri" panose="020F0502020204030204" pitchFamily="34" charset="0"/>
                <a:cs typeface="Calibri" panose="020F0502020204030204" pitchFamily="34" charset="0"/>
              </a:rPr>
              <a:t>Trade-off of MI vs bleeding </a:t>
            </a:r>
            <a:endParaRPr lang="en-US" dirty="0">
              <a:latin typeface="Calibri" panose="020F0502020204030204" pitchFamily="34" charset="0"/>
              <a:cs typeface="Calibri" panose="020F0502020204030204" pitchFamily="34" charset="0"/>
            </a:endParaRPr>
          </a:p>
        </p:txBody>
      </p:sp>
      <p:sp>
        <p:nvSpPr>
          <p:cNvPr id="9" name="Slide Number Placeholder 8">
            <a:extLst>
              <a:ext uri="{FF2B5EF4-FFF2-40B4-BE49-F238E27FC236}">
                <a16:creationId xmlns:a16="http://schemas.microsoft.com/office/drawing/2014/main" id="{A521250D-21FC-ED40-88B8-52881AE3BBD7}"/>
              </a:ext>
            </a:extLst>
          </p:cNvPr>
          <p:cNvSpPr>
            <a:spLocks noGrp="1"/>
          </p:cNvSpPr>
          <p:nvPr>
            <p:ph type="sldNum" sz="quarter" idx="4"/>
          </p:nvPr>
        </p:nvSpPr>
        <p:spPr/>
        <p:txBody>
          <a:bodyPr/>
          <a:lstStyle/>
          <a:p>
            <a:fld id="{FCE43C0F-8A7B-3A4B-9DB5-B3472E36E833}" type="slidenum">
              <a:rPr lang="en-GB" smtClean="0"/>
              <a:pPr/>
              <a:t>8</a:t>
            </a:fld>
            <a:endParaRPr lang="en-GB" dirty="0"/>
          </a:p>
        </p:txBody>
      </p:sp>
      <p:sp>
        <p:nvSpPr>
          <p:cNvPr id="5" name="Text Placeholder 4">
            <a:extLst>
              <a:ext uri="{FF2B5EF4-FFF2-40B4-BE49-F238E27FC236}">
                <a16:creationId xmlns:a16="http://schemas.microsoft.com/office/drawing/2014/main" id="{EFF74A93-D864-6148-BC76-C65A70D88BA8}"/>
              </a:ext>
            </a:extLst>
          </p:cNvPr>
          <p:cNvSpPr>
            <a:spLocks noGrp="1"/>
          </p:cNvSpPr>
          <p:nvPr>
            <p:ph sz="quarter" idx="15"/>
          </p:nvPr>
        </p:nvSpPr>
        <p:spPr>
          <a:xfrm>
            <a:off x="620184" y="6309320"/>
            <a:ext cx="10588384" cy="365125"/>
          </a:xfrm>
        </p:spPr>
        <p:txBody>
          <a:bodyPr/>
          <a:lstStyle/>
          <a:p>
            <a:pPr>
              <a:spcBef>
                <a:spcPts val="300"/>
              </a:spcBef>
            </a:pPr>
            <a:r>
              <a:rPr lang="en-GB" dirty="0"/>
              <a:t>BARC, Bleeding Academic Research Consortium grade; CI, confidence interval; GUSTO, global use of strategies to open occluded coronary arteries; </a:t>
            </a:r>
            <a:br>
              <a:rPr lang="en-GB" dirty="0"/>
            </a:br>
            <a:r>
              <a:rPr lang="en-GB" dirty="0"/>
              <a:t>HR, hazard ratio; MI, myocardial infarction; PCI, percutaneous coronary intervention</a:t>
            </a:r>
          </a:p>
          <a:p>
            <a:pPr>
              <a:spcBef>
                <a:spcPts val="300"/>
              </a:spcBef>
            </a:pPr>
            <a:r>
              <a:rPr lang="en-GB" dirty="0"/>
              <a:t>1. Marquis-Gravel G, et al. J Am Coll </a:t>
            </a:r>
            <a:r>
              <a:rPr lang="en-GB" dirty="0" err="1"/>
              <a:t>Cardiol</a:t>
            </a:r>
            <a:r>
              <a:rPr lang="en-GB" dirty="0"/>
              <a:t>. 2020;76:162-71; 2. </a:t>
            </a:r>
            <a:r>
              <a:rPr lang="en-GB" dirty="0" err="1"/>
              <a:t>Valgimigli</a:t>
            </a:r>
            <a:r>
              <a:rPr lang="en-GB" dirty="0"/>
              <a:t> M, et al. </a:t>
            </a:r>
            <a:r>
              <a:rPr lang="en-GB" dirty="0" err="1"/>
              <a:t>Eur</a:t>
            </a:r>
            <a:r>
              <a:rPr lang="en-GB" dirty="0"/>
              <a:t> Heart J. 2017;38:804-10</a:t>
            </a:r>
          </a:p>
        </p:txBody>
      </p:sp>
      <p:grpSp>
        <p:nvGrpSpPr>
          <p:cNvPr id="7" name="Group 6">
            <a:extLst>
              <a:ext uri="{FF2B5EF4-FFF2-40B4-BE49-F238E27FC236}">
                <a16:creationId xmlns:a16="http://schemas.microsoft.com/office/drawing/2014/main" id="{E6981F9A-4E58-49D5-BBAC-60909CCB2763}"/>
              </a:ext>
            </a:extLst>
          </p:cNvPr>
          <p:cNvGrpSpPr/>
          <p:nvPr/>
        </p:nvGrpSpPr>
        <p:grpSpPr>
          <a:xfrm>
            <a:off x="555597" y="1268760"/>
            <a:ext cx="4871303" cy="4588144"/>
            <a:chOff x="416698" y="1146818"/>
            <a:chExt cx="3653477" cy="3441108"/>
          </a:xfrm>
        </p:grpSpPr>
        <p:sp>
          <p:nvSpPr>
            <p:cNvPr id="16" name="CuadroTexto 15">
              <a:extLst>
                <a:ext uri="{FF2B5EF4-FFF2-40B4-BE49-F238E27FC236}">
                  <a16:creationId xmlns:a16="http://schemas.microsoft.com/office/drawing/2014/main" id="{5F19E815-B70D-48EF-A67B-FCEAF28DB07B}"/>
                </a:ext>
              </a:extLst>
            </p:cNvPr>
            <p:cNvSpPr txBox="1"/>
            <p:nvPr/>
          </p:nvSpPr>
          <p:spPr>
            <a:xfrm>
              <a:off x="416698" y="1146818"/>
              <a:ext cx="1511839" cy="300083"/>
            </a:xfrm>
            <a:prstGeom prst="rect">
              <a:avLst/>
            </a:prstGeom>
            <a:noFill/>
          </p:spPr>
          <p:txBody>
            <a:bodyPr wrap="square" rtlCol="0">
              <a:spAutoFit/>
            </a:bodyPr>
            <a:lstStyle/>
            <a:p>
              <a:pPr defTabSz="1219170" latinLnBrk="1">
                <a:defRPr/>
              </a:pPr>
              <a:r>
                <a:rPr lang="en-US" sz="2000" b="1" dirty="0">
                  <a:solidFill>
                    <a:schemeClr val="accent1"/>
                  </a:solidFill>
                  <a:latin typeface="Calibri" panose="020F0502020204030204" pitchFamily="34" charset="0"/>
                  <a:ea typeface="Arial Unicode MS"/>
                  <a:cs typeface="Calibri" panose="020F0502020204030204" pitchFamily="34" charset="0"/>
                </a:rPr>
                <a:t>a.) </a:t>
              </a:r>
              <a:r>
                <a:rPr lang="en-US" sz="2000" b="1" dirty="0">
                  <a:solidFill>
                    <a:schemeClr val="tx2"/>
                  </a:solidFill>
                  <a:latin typeface="Calibri" panose="020F0502020204030204" pitchFamily="34" charset="0"/>
                  <a:ea typeface="Arial Unicode MS"/>
                  <a:cs typeface="Calibri" panose="020F0502020204030204" pitchFamily="34" charset="0"/>
                </a:rPr>
                <a:t>Timing</a:t>
              </a:r>
              <a:r>
                <a:rPr lang="en-US" sz="2000" b="1" baseline="30000" dirty="0">
                  <a:solidFill>
                    <a:schemeClr val="tx2"/>
                  </a:solidFill>
                  <a:latin typeface="Calibri" panose="020F0502020204030204" pitchFamily="34" charset="0"/>
                  <a:ea typeface="Arial Unicode MS"/>
                  <a:cs typeface="Calibri" panose="020F0502020204030204" pitchFamily="34" charset="0"/>
                </a:rPr>
                <a:t>1</a:t>
              </a:r>
              <a:endParaRPr lang="es-ES" sz="2000" b="1" baseline="30000" dirty="0">
                <a:solidFill>
                  <a:schemeClr val="tx2"/>
                </a:solidFill>
                <a:latin typeface="Calibri" panose="020F0502020204030204" pitchFamily="34" charset="0"/>
                <a:ea typeface="Arial Unicode MS"/>
                <a:cs typeface="Calibri" panose="020F0502020204030204" pitchFamily="34" charset="0"/>
              </a:endParaRPr>
            </a:p>
          </p:txBody>
        </p:sp>
        <p:pic>
          <p:nvPicPr>
            <p:cNvPr id="13" name="Picture 12">
              <a:extLst>
                <a:ext uri="{FF2B5EF4-FFF2-40B4-BE49-F238E27FC236}">
                  <a16:creationId xmlns:a16="http://schemas.microsoft.com/office/drawing/2014/main" id="{937B6659-8CF7-43AF-B829-811B1B9AF168}"/>
                </a:ext>
              </a:extLst>
            </p:cNvPr>
            <p:cNvPicPr>
              <a:picLocks noChangeAspect="1"/>
            </p:cNvPicPr>
            <p:nvPr/>
          </p:nvPicPr>
          <p:blipFill rotWithShape="1">
            <a:blip r:embed="rId3"/>
            <a:srcRect l="8609" b="12131"/>
            <a:stretch/>
          </p:blipFill>
          <p:spPr>
            <a:xfrm>
              <a:off x="1934094" y="1213061"/>
              <a:ext cx="2136081" cy="1560577"/>
            </a:xfrm>
            <a:prstGeom prst="rect">
              <a:avLst/>
            </a:prstGeom>
          </p:spPr>
        </p:pic>
        <p:sp>
          <p:nvSpPr>
            <p:cNvPr id="15" name="TextBox 14">
              <a:extLst>
                <a:ext uri="{FF2B5EF4-FFF2-40B4-BE49-F238E27FC236}">
                  <a16:creationId xmlns:a16="http://schemas.microsoft.com/office/drawing/2014/main" id="{5A03A6B6-242B-9440-A336-90C74F2E717C}"/>
                </a:ext>
              </a:extLst>
            </p:cNvPr>
            <p:cNvSpPr txBox="1"/>
            <p:nvPr/>
          </p:nvSpPr>
          <p:spPr>
            <a:xfrm>
              <a:off x="2441524" y="4491024"/>
              <a:ext cx="1391006" cy="96902"/>
            </a:xfrm>
            <a:prstGeom prst="rect">
              <a:avLst/>
            </a:prstGeom>
            <a:noFill/>
          </p:spPr>
          <p:txBody>
            <a:bodyPr wrap="none" lIns="0" tIns="0" rIns="0" bIns="0" rtlCol="0">
              <a:spAutoFit/>
            </a:bodyPr>
            <a:lstStyle/>
            <a:p>
              <a:pPr defTabSz="1219170" latinLnBrk="1">
                <a:lnSpc>
                  <a:spcPct val="90000"/>
                </a:lnSpc>
                <a:defRPr/>
              </a:pPr>
              <a:r>
                <a:rPr lang="en-US" sz="933" b="1" dirty="0">
                  <a:solidFill>
                    <a:srgbClr val="000000"/>
                  </a:solidFill>
                  <a:latin typeface="Calibri" panose="020F0502020204030204" pitchFamily="34" charset="0"/>
                  <a:ea typeface="Arial Unicode MS"/>
                  <a:cs typeface="Calibri" panose="020F0502020204030204" pitchFamily="34" charset="0"/>
                </a:rPr>
                <a:t>Adjusted HR (95%CI) vs neither event</a:t>
              </a:r>
            </a:p>
          </p:txBody>
        </p:sp>
        <p:sp>
          <p:nvSpPr>
            <p:cNvPr id="20" name="TextBox 19">
              <a:extLst>
                <a:ext uri="{FF2B5EF4-FFF2-40B4-BE49-F238E27FC236}">
                  <a16:creationId xmlns:a16="http://schemas.microsoft.com/office/drawing/2014/main" id="{F4C1AB90-2D76-8B46-9E70-C8C6AA5D1761}"/>
                </a:ext>
              </a:extLst>
            </p:cNvPr>
            <p:cNvSpPr txBox="1"/>
            <p:nvPr/>
          </p:nvSpPr>
          <p:spPr>
            <a:xfrm>
              <a:off x="2754678" y="4364024"/>
              <a:ext cx="45685" cy="96902"/>
            </a:xfrm>
            <a:prstGeom prst="rect">
              <a:avLst/>
            </a:prstGeom>
            <a:noFill/>
          </p:spPr>
          <p:txBody>
            <a:bodyPr wrap="none" lIns="0" tIns="0" rIns="0" bIns="0" rtlCol="0">
              <a:spAutoFit/>
            </a:bodyPr>
            <a:lstStyle/>
            <a:p>
              <a:pPr algn="ct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2</a:t>
              </a:r>
            </a:p>
          </p:txBody>
        </p:sp>
        <p:cxnSp>
          <p:nvCxnSpPr>
            <p:cNvPr id="11" name="Straight Connector 10">
              <a:extLst>
                <a:ext uri="{FF2B5EF4-FFF2-40B4-BE49-F238E27FC236}">
                  <a16:creationId xmlns:a16="http://schemas.microsoft.com/office/drawing/2014/main" id="{9C517AD7-43CE-1E42-8C95-091E34AAF637}"/>
                </a:ext>
              </a:extLst>
            </p:cNvPr>
            <p:cNvCxnSpPr/>
            <p:nvPr/>
          </p:nvCxnSpPr>
          <p:spPr>
            <a:xfrm>
              <a:off x="877893" y="4318697"/>
              <a:ext cx="314696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149EED8-383F-5242-8B08-707408656C7F}"/>
                </a:ext>
              </a:extLst>
            </p:cNvPr>
            <p:cNvCxnSpPr>
              <a:cxnSpLocks/>
            </p:cNvCxnSpPr>
            <p:nvPr/>
          </p:nvCxnSpPr>
          <p:spPr>
            <a:xfrm rot="16200000">
              <a:off x="2754421" y="4338797"/>
              <a:ext cx="36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F297DC2-5CEC-B149-BB1A-B57CD5530DE1}"/>
                </a:ext>
              </a:extLst>
            </p:cNvPr>
            <p:cNvSpPr txBox="1"/>
            <p:nvPr/>
          </p:nvSpPr>
          <p:spPr>
            <a:xfrm>
              <a:off x="2922953" y="4364024"/>
              <a:ext cx="45685" cy="96902"/>
            </a:xfrm>
            <a:prstGeom prst="rect">
              <a:avLst/>
            </a:prstGeom>
            <a:noFill/>
          </p:spPr>
          <p:txBody>
            <a:bodyPr wrap="none" lIns="0" tIns="0" rIns="0" bIns="0" rtlCol="0">
              <a:spAutoFit/>
            </a:bodyPr>
            <a:lstStyle/>
            <a:p>
              <a:pPr algn="ct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3</a:t>
              </a:r>
            </a:p>
          </p:txBody>
        </p:sp>
        <p:cxnSp>
          <p:nvCxnSpPr>
            <p:cNvPr id="24" name="Straight Connector 23">
              <a:extLst>
                <a:ext uri="{FF2B5EF4-FFF2-40B4-BE49-F238E27FC236}">
                  <a16:creationId xmlns:a16="http://schemas.microsoft.com/office/drawing/2014/main" id="{31B48AEB-AAC8-1949-A13B-A90E4097FF97}"/>
                </a:ext>
              </a:extLst>
            </p:cNvPr>
            <p:cNvCxnSpPr>
              <a:cxnSpLocks/>
            </p:cNvCxnSpPr>
            <p:nvPr/>
          </p:nvCxnSpPr>
          <p:spPr>
            <a:xfrm rot="16200000">
              <a:off x="2922696" y="4338797"/>
              <a:ext cx="36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5B8B186-D788-784B-8D96-CEC148B8777F}"/>
                </a:ext>
              </a:extLst>
            </p:cNvPr>
            <p:cNvSpPr txBox="1"/>
            <p:nvPr/>
          </p:nvSpPr>
          <p:spPr>
            <a:xfrm>
              <a:off x="2475278" y="4364024"/>
              <a:ext cx="45685" cy="96902"/>
            </a:xfrm>
            <a:prstGeom prst="rect">
              <a:avLst/>
            </a:prstGeom>
            <a:noFill/>
          </p:spPr>
          <p:txBody>
            <a:bodyPr wrap="none" lIns="0" tIns="0" rIns="0" bIns="0" rtlCol="0">
              <a:spAutoFit/>
            </a:bodyPr>
            <a:lstStyle/>
            <a:p>
              <a:pPr algn="ct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1</a:t>
              </a:r>
            </a:p>
          </p:txBody>
        </p:sp>
        <p:cxnSp>
          <p:nvCxnSpPr>
            <p:cNvPr id="26" name="Straight Connector 25">
              <a:extLst>
                <a:ext uri="{FF2B5EF4-FFF2-40B4-BE49-F238E27FC236}">
                  <a16:creationId xmlns:a16="http://schemas.microsoft.com/office/drawing/2014/main" id="{EC98923E-EC01-A148-AF4B-6A49D93FC743}"/>
                </a:ext>
              </a:extLst>
            </p:cNvPr>
            <p:cNvCxnSpPr>
              <a:cxnSpLocks/>
            </p:cNvCxnSpPr>
            <p:nvPr/>
          </p:nvCxnSpPr>
          <p:spPr>
            <a:xfrm rot="16200000">
              <a:off x="2475021" y="4338797"/>
              <a:ext cx="36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7A53310-8385-C146-9887-1AD2C9D4151C}"/>
                </a:ext>
              </a:extLst>
            </p:cNvPr>
            <p:cNvSpPr txBox="1"/>
            <p:nvPr/>
          </p:nvSpPr>
          <p:spPr>
            <a:xfrm>
              <a:off x="3037253" y="4364024"/>
              <a:ext cx="45685" cy="96902"/>
            </a:xfrm>
            <a:prstGeom prst="rect">
              <a:avLst/>
            </a:prstGeom>
            <a:noFill/>
          </p:spPr>
          <p:txBody>
            <a:bodyPr wrap="none" lIns="0" tIns="0" rIns="0" bIns="0" rtlCol="0">
              <a:spAutoFit/>
            </a:bodyPr>
            <a:lstStyle/>
            <a:p>
              <a:pPr algn="ct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4</a:t>
              </a:r>
            </a:p>
          </p:txBody>
        </p:sp>
        <p:cxnSp>
          <p:nvCxnSpPr>
            <p:cNvPr id="28" name="Straight Connector 27">
              <a:extLst>
                <a:ext uri="{FF2B5EF4-FFF2-40B4-BE49-F238E27FC236}">
                  <a16:creationId xmlns:a16="http://schemas.microsoft.com/office/drawing/2014/main" id="{E306CD91-EB6D-E049-B03F-B7BBE6CD24E5}"/>
                </a:ext>
              </a:extLst>
            </p:cNvPr>
            <p:cNvCxnSpPr>
              <a:cxnSpLocks/>
            </p:cNvCxnSpPr>
            <p:nvPr/>
          </p:nvCxnSpPr>
          <p:spPr>
            <a:xfrm rot="16200000">
              <a:off x="3036996" y="4338797"/>
              <a:ext cx="36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16593BD-32B5-3041-A375-04849B2A578B}"/>
                </a:ext>
              </a:extLst>
            </p:cNvPr>
            <p:cNvSpPr txBox="1"/>
            <p:nvPr/>
          </p:nvSpPr>
          <p:spPr>
            <a:xfrm>
              <a:off x="3132503" y="4364024"/>
              <a:ext cx="45685" cy="96902"/>
            </a:xfrm>
            <a:prstGeom prst="rect">
              <a:avLst/>
            </a:prstGeom>
            <a:noFill/>
          </p:spPr>
          <p:txBody>
            <a:bodyPr wrap="none" lIns="0" tIns="0" rIns="0" bIns="0" rtlCol="0">
              <a:spAutoFit/>
            </a:bodyPr>
            <a:lstStyle/>
            <a:p>
              <a:pPr algn="ct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5</a:t>
              </a:r>
            </a:p>
          </p:txBody>
        </p:sp>
        <p:cxnSp>
          <p:nvCxnSpPr>
            <p:cNvPr id="30" name="Straight Connector 29">
              <a:extLst>
                <a:ext uri="{FF2B5EF4-FFF2-40B4-BE49-F238E27FC236}">
                  <a16:creationId xmlns:a16="http://schemas.microsoft.com/office/drawing/2014/main" id="{BBA3649C-301A-824C-8723-7A097F989732}"/>
                </a:ext>
              </a:extLst>
            </p:cNvPr>
            <p:cNvCxnSpPr>
              <a:cxnSpLocks/>
            </p:cNvCxnSpPr>
            <p:nvPr/>
          </p:nvCxnSpPr>
          <p:spPr>
            <a:xfrm rot="16200000">
              <a:off x="3132246" y="4338797"/>
              <a:ext cx="36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E6D1462-12EF-2E4B-B958-77CFC19F5D34}"/>
                </a:ext>
              </a:extLst>
            </p:cNvPr>
            <p:cNvSpPr txBox="1"/>
            <p:nvPr/>
          </p:nvSpPr>
          <p:spPr>
            <a:xfrm>
              <a:off x="3389060" y="4364024"/>
              <a:ext cx="91371" cy="96902"/>
            </a:xfrm>
            <a:prstGeom prst="rect">
              <a:avLst/>
            </a:prstGeom>
            <a:noFill/>
          </p:spPr>
          <p:txBody>
            <a:bodyPr wrap="none" lIns="0" tIns="0" rIns="0" bIns="0" rtlCol="0">
              <a:spAutoFit/>
            </a:bodyPr>
            <a:lstStyle/>
            <a:p>
              <a:pPr algn="ct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10</a:t>
              </a:r>
            </a:p>
          </p:txBody>
        </p:sp>
        <p:cxnSp>
          <p:nvCxnSpPr>
            <p:cNvPr id="32" name="Straight Connector 31">
              <a:extLst>
                <a:ext uri="{FF2B5EF4-FFF2-40B4-BE49-F238E27FC236}">
                  <a16:creationId xmlns:a16="http://schemas.microsoft.com/office/drawing/2014/main" id="{225E1866-9BEB-5440-B463-CBA97AF05972}"/>
                </a:ext>
              </a:extLst>
            </p:cNvPr>
            <p:cNvCxnSpPr>
              <a:cxnSpLocks/>
            </p:cNvCxnSpPr>
            <p:nvPr/>
          </p:nvCxnSpPr>
          <p:spPr>
            <a:xfrm rot="16200000">
              <a:off x="3411646" y="4338797"/>
              <a:ext cx="36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1541BB8-7515-BA46-822B-D03EA7B82042}"/>
                </a:ext>
              </a:extLst>
            </p:cNvPr>
            <p:cNvSpPr txBox="1"/>
            <p:nvPr/>
          </p:nvSpPr>
          <p:spPr>
            <a:xfrm>
              <a:off x="3554161" y="4364024"/>
              <a:ext cx="91371" cy="96902"/>
            </a:xfrm>
            <a:prstGeom prst="rect">
              <a:avLst/>
            </a:prstGeom>
            <a:noFill/>
          </p:spPr>
          <p:txBody>
            <a:bodyPr wrap="none" lIns="0" tIns="0" rIns="0" bIns="0" rtlCol="0">
              <a:spAutoFit/>
            </a:bodyPr>
            <a:lstStyle/>
            <a:p>
              <a:pPr algn="ct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15</a:t>
              </a:r>
            </a:p>
          </p:txBody>
        </p:sp>
        <p:cxnSp>
          <p:nvCxnSpPr>
            <p:cNvPr id="34" name="Straight Connector 33">
              <a:extLst>
                <a:ext uri="{FF2B5EF4-FFF2-40B4-BE49-F238E27FC236}">
                  <a16:creationId xmlns:a16="http://schemas.microsoft.com/office/drawing/2014/main" id="{C2568D86-C6B2-E148-81C8-9100812C2D92}"/>
                </a:ext>
              </a:extLst>
            </p:cNvPr>
            <p:cNvCxnSpPr>
              <a:cxnSpLocks/>
            </p:cNvCxnSpPr>
            <p:nvPr/>
          </p:nvCxnSpPr>
          <p:spPr>
            <a:xfrm rot="16200000">
              <a:off x="3576746" y="4338797"/>
              <a:ext cx="36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C357137-C67A-524F-AB55-C96B85108A0C}"/>
                </a:ext>
              </a:extLst>
            </p:cNvPr>
            <p:cNvSpPr txBox="1"/>
            <p:nvPr/>
          </p:nvSpPr>
          <p:spPr>
            <a:xfrm>
              <a:off x="3757361" y="4364024"/>
              <a:ext cx="91371" cy="96902"/>
            </a:xfrm>
            <a:prstGeom prst="rect">
              <a:avLst/>
            </a:prstGeom>
            <a:noFill/>
          </p:spPr>
          <p:txBody>
            <a:bodyPr wrap="none" lIns="0" tIns="0" rIns="0" bIns="0" rtlCol="0">
              <a:spAutoFit/>
            </a:bodyPr>
            <a:lstStyle/>
            <a:p>
              <a:pPr algn="ct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25</a:t>
              </a:r>
            </a:p>
          </p:txBody>
        </p:sp>
        <p:cxnSp>
          <p:nvCxnSpPr>
            <p:cNvPr id="36" name="Straight Connector 35">
              <a:extLst>
                <a:ext uri="{FF2B5EF4-FFF2-40B4-BE49-F238E27FC236}">
                  <a16:creationId xmlns:a16="http://schemas.microsoft.com/office/drawing/2014/main" id="{A91EF0CD-767C-C54F-BEAC-C982F071CDC5}"/>
                </a:ext>
              </a:extLst>
            </p:cNvPr>
            <p:cNvCxnSpPr>
              <a:cxnSpLocks/>
            </p:cNvCxnSpPr>
            <p:nvPr/>
          </p:nvCxnSpPr>
          <p:spPr>
            <a:xfrm rot="16200000">
              <a:off x="3779946" y="4338797"/>
              <a:ext cx="36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2A906C6-8BE1-2146-A1DD-D1EAE897DE66}"/>
                </a:ext>
              </a:extLst>
            </p:cNvPr>
            <p:cNvSpPr txBox="1"/>
            <p:nvPr/>
          </p:nvSpPr>
          <p:spPr>
            <a:xfrm>
              <a:off x="3893885" y="4364024"/>
              <a:ext cx="91371" cy="96902"/>
            </a:xfrm>
            <a:prstGeom prst="rect">
              <a:avLst/>
            </a:prstGeom>
            <a:noFill/>
          </p:spPr>
          <p:txBody>
            <a:bodyPr wrap="none" lIns="0" tIns="0" rIns="0" bIns="0" rtlCol="0">
              <a:spAutoFit/>
            </a:bodyPr>
            <a:lstStyle/>
            <a:p>
              <a:pPr algn="ct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35</a:t>
              </a:r>
            </a:p>
          </p:txBody>
        </p:sp>
        <p:cxnSp>
          <p:nvCxnSpPr>
            <p:cNvPr id="38" name="Straight Connector 37">
              <a:extLst>
                <a:ext uri="{FF2B5EF4-FFF2-40B4-BE49-F238E27FC236}">
                  <a16:creationId xmlns:a16="http://schemas.microsoft.com/office/drawing/2014/main" id="{02A2A81F-4581-5F47-B6A6-4409FD5EB263}"/>
                </a:ext>
              </a:extLst>
            </p:cNvPr>
            <p:cNvCxnSpPr>
              <a:cxnSpLocks/>
            </p:cNvCxnSpPr>
            <p:nvPr/>
          </p:nvCxnSpPr>
          <p:spPr>
            <a:xfrm rot="16200000">
              <a:off x="3916471" y="4338797"/>
              <a:ext cx="36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B5268602-6EB7-2F4D-9FBC-F1CAF9D72E2D}"/>
                </a:ext>
              </a:extLst>
            </p:cNvPr>
            <p:cNvGrpSpPr/>
            <p:nvPr/>
          </p:nvGrpSpPr>
          <p:grpSpPr>
            <a:xfrm>
              <a:off x="2727971" y="4128890"/>
              <a:ext cx="322163" cy="89373"/>
              <a:chOff x="2382937" y="4038127"/>
              <a:chExt cx="322163" cy="89373"/>
            </a:xfrm>
          </p:grpSpPr>
          <p:cxnSp>
            <p:nvCxnSpPr>
              <p:cNvPr id="40" name="Straight Connector 39">
                <a:extLst>
                  <a:ext uri="{FF2B5EF4-FFF2-40B4-BE49-F238E27FC236}">
                    <a16:creationId xmlns:a16="http://schemas.microsoft.com/office/drawing/2014/main" id="{A604A8D4-1147-B646-916D-B5DC063CBD9D}"/>
                  </a:ext>
                </a:extLst>
              </p:cNvPr>
              <p:cNvCxnSpPr>
                <a:cxnSpLocks/>
              </p:cNvCxnSpPr>
              <p:nvPr/>
            </p:nvCxnSpPr>
            <p:spPr>
              <a:xfrm flipV="1">
                <a:off x="2382937" y="4038127"/>
                <a:ext cx="0" cy="893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72841F0-7555-5D44-AADF-20E6136C6DCD}"/>
                  </a:ext>
                </a:extLst>
              </p:cNvPr>
              <p:cNvCxnSpPr>
                <a:cxnSpLocks/>
              </p:cNvCxnSpPr>
              <p:nvPr/>
            </p:nvCxnSpPr>
            <p:spPr>
              <a:xfrm flipV="1">
                <a:off x="2703612" y="4038127"/>
                <a:ext cx="0" cy="893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42FFC0-05CF-A74F-864F-7674DA73E6F5}"/>
                  </a:ext>
                </a:extLst>
              </p:cNvPr>
              <p:cNvCxnSpPr>
                <a:cxnSpLocks/>
              </p:cNvCxnSpPr>
              <p:nvPr/>
            </p:nvCxnSpPr>
            <p:spPr>
              <a:xfrm flipH="1">
                <a:off x="2389051" y="4082814"/>
                <a:ext cx="3160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79A0CC6B-C99D-CD48-A65C-8315A3E06414}"/>
                </a:ext>
              </a:extLst>
            </p:cNvPr>
            <p:cNvSpPr txBox="1"/>
            <p:nvPr/>
          </p:nvSpPr>
          <p:spPr>
            <a:xfrm>
              <a:off x="919619" y="3210092"/>
              <a:ext cx="120225" cy="96902"/>
            </a:xfrm>
            <a:prstGeom prst="rect">
              <a:avLst/>
            </a:prstGeom>
            <a:noFill/>
          </p:spPr>
          <p:txBody>
            <a:bodyPr wrap="none" lIns="0" tIns="0" rIns="0" bIns="0" rtlCol="0">
              <a:spAutoFit/>
            </a:bodyPr>
            <a:lstStyle/>
            <a:p>
              <a:pPr defTabSz="1219170" latinLnBrk="1">
                <a:lnSpc>
                  <a:spcPct val="90000"/>
                </a:lnSpc>
                <a:defRPr/>
              </a:pPr>
              <a:r>
                <a:rPr lang="en-US" sz="933" b="1" dirty="0">
                  <a:solidFill>
                    <a:srgbClr val="000000"/>
                  </a:solidFill>
                  <a:latin typeface="Calibri" panose="020F0502020204030204" pitchFamily="34" charset="0"/>
                  <a:ea typeface="Arial Unicode MS"/>
                  <a:cs typeface="Calibri" panose="020F0502020204030204" pitchFamily="34" charset="0"/>
                </a:rPr>
                <a:t>PCI</a:t>
              </a:r>
            </a:p>
          </p:txBody>
        </p:sp>
        <p:sp>
          <p:nvSpPr>
            <p:cNvPr id="47" name="TextBox 46">
              <a:extLst>
                <a:ext uri="{FF2B5EF4-FFF2-40B4-BE49-F238E27FC236}">
                  <a16:creationId xmlns:a16="http://schemas.microsoft.com/office/drawing/2014/main" id="{593BB2BD-A22C-484B-BD54-B871BB491936}"/>
                </a:ext>
              </a:extLst>
            </p:cNvPr>
            <p:cNvSpPr txBox="1"/>
            <p:nvPr/>
          </p:nvSpPr>
          <p:spPr>
            <a:xfrm>
              <a:off x="913761" y="3299402"/>
              <a:ext cx="1738611" cy="464599"/>
            </a:xfrm>
            <a:prstGeom prst="rect">
              <a:avLst/>
            </a:prstGeom>
            <a:noFill/>
          </p:spPr>
          <p:txBody>
            <a:bodyPr wrap="square" lIns="0" tIns="0" rIns="0" bIns="0" rtlCol="0">
              <a:spAutoFit/>
            </a:bodyPr>
            <a:lstStyle/>
            <a:p>
              <a:pPr defTabSz="1219170" latinLnBrk="1">
                <a:lnSpc>
                  <a:spcPct val="110000"/>
                </a:lnSpc>
                <a:tabLst>
                  <a:tab pos="888978" algn="l"/>
                </a:tabLst>
                <a:defRPr/>
              </a:pPr>
              <a:r>
                <a:rPr lang="en-US" sz="933" b="1" dirty="0">
                  <a:solidFill>
                    <a:srgbClr val="000000"/>
                  </a:solidFill>
                  <a:latin typeface="Calibri" panose="020F0502020204030204" pitchFamily="34" charset="0"/>
                  <a:ea typeface="Arial Unicode MS"/>
                  <a:cs typeface="Calibri" panose="020F0502020204030204" pitchFamily="34" charset="0"/>
                </a:rPr>
                <a:t>Bleeding (GUSTO moderate +)</a:t>
              </a:r>
            </a:p>
            <a:p>
              <a:pPr defTabSz="1219170" latinLnBrk="1">
                <a:lnSpc>
                  <a:spcPct val="110000"/>
                </a:lnSpc>
                <a:tabLst>
                  <a:tab pos="237061" algn="l"/>
                  <a:tab pos="1066773" algn="l"/>
                </a:tabLst>
                <a:defRPr/>
              </a:pPr>
              <a:r>
                <a:rPr lang="en-US" sz="933" dirty="0">
                  <a:solidFill>
                    <a:srgbClr val="000000"/>
                  </a:solidFill>
                  <a:latin typeface="Calibri" panose="020F0502020204030204" pitchFamily="34" charset="0"/>
                  <a:ea typeface="Arial Unicode MS"/>
                  <a:cs typeface="Calibri" panose="020F0502020204030204" pitchFamily="34" charset="0"/>
                </a:rPr>
                <a:t>	&lt;30 days	24.5 (17.5-34.3)</a:t>
              </a:r>
            </a:p>
            <a:p>
              <a:pPr defTabSz="1219170" latinLnBrk="1">
                <a:lnSpc>
                  <a:spcPct val="110000"/>
                </a:lnSpc>
                <a:tabLst>
                  <a:tab pos="237061" algn="l"/>
                  <a:tab pos="1066773" algn="l"/>
                </a:tabLst>
                <a:defRPr/>
              </a:pPr>
              <a:r>
                <a:rPr lang="en-US" sz="933" dirty="0">
                  <a:solidFill>
                    <a:srgbClr val="000000"/>
                  </a:solidFill>
                  <a:latin typeface="Calibri" panose="020F0502020204030204" pitchFamily="34" charset="0"/>
                  <a:ea typeface="Arial Unicode MS"/>
                  <a:cs typeface="Calibri" panose="020F0502020204030204" pitchFamily="34" charset="0"/>
                </a:rPr>
                <a:t>	30-365 days	3.8 (2.7-5.4)</a:t>
              </a:r>
            </a:p>
            <a:p>
              <a:pPr defTabSz="1219170" latinLnBrk="1">
                <a:lnSpc>
                  <a:spcPct val="110000"/>
                </a:lnSpc>
                <a:tabLst>
                  <a:tab pos="237061" algn="l"/>
                  <a:tab pos="1066773" algn="l"/>
                </a:tabLst>
                <a:defRPr/>
              </a:pPr>
              <a:r>
                <a:rPr lang="en-US" sz="933" dirty="0">
                  <a:solidFill>
                    <a:srgbClr val="000000"/>
                  </a:solidFill>
                  <a:latin typeface="Calibri" panose="020F0502020204030204" pitchFamily="34" charset="0"/>
                  <a:ea typeface="Arial Unicode MS"/>
                  <a:cs typeface="Calibri" panose="020F0502020204030204" pitchFamily="34" charset="0"/>
                </a:rPr>
                <a:t>	&gt;365 days	2.9 (1.5-5.9)</a:t>
              </a:r>
            </a:p>
          </p:txBody>
        </p:sp>
        <p:sp>
          <p:nvSpPr>
            <p:cNvPr id="48" name="TextBox 47">
              <a:extLst>
                <a:ext uri="{FF2B5EF4-FFF2-40B4-BE49-F238E27FC236}">
                  <a16:creationId xmlns:a16="http://schemas.microsoft.com/office/drawing/2014/main" id="{49713291-0810-FE4F-A6BA-14B5AF47EE57}"/>
                </a:ext>
              </a:extLst>
            </p:cNvPr>
            <p:cNvSpPr txBox="1"/>
            <p:nvPr/>
          </p:nvSpPr>
          <p:spPr>
            <a:xfrm>
              <a:off x="913761" y="3775652"/>
              <a:ext cx="1738611" cy="464599"/>
            </a:xfrm>
            <a:prstGeom prst="rect">
              <a:avLst/>
            </a:prstGeom>
            <a:noFill/>
          </p:spPr>
          <p:txBody>
            <a:bodyPr wrap="square" lIns="0" tIns="0" rIns="0" bIns="0" rtlCol="0">
              <a:spAutoFit/>
            </a:bodyPr>
            <a:lstStyle/>
            <a:p>
              <a:pPr defTabSz="1219170" latinLnBrk="1">
                <a:lnSpc>
                  <a:spcPct val="110000"/>
                </a:lnSpc>
                <a:tabLst>
                  <a:tab pos="888978" algn="l"/>
                </a:tabLst>
                <a:defRPr/>
              </a:pPr>
              <a:r>
                <a:rPr lang="en-US" sz="933" b="1" dirty="0">
                  <a:solidFill>
                    <a:srgbClr val="000000"/>
                  </a:solidFill>
                  <a:latin typeface="Calibri" panose="020F0502020204030204" pitchFamily="34" charset="0"/>
                  <a:ea typeface="Arial Unicode MS"/>
                  <a:cs typeface="Calibri" panose="020F0502020204030204" pitchFamily="34" charset="0"/>
                </a:rPr>
                <a:t>MI</a:t>
              </a:r>
            </a:p>
            <a:p>
              <a:pPr defTabSz="1219170" latinLnBrk="1">
                <a:lnSpc>
                  <a:spcPct val="110000"/>
                </a:lnSpc>
                <a:tabLst>
                  <a:tab pos="237061" algn="l"/>
                  <a:tab pos="1066773" algn="l"/>
                </a:tabLst>
                <a:defRPr/>
              </a:pPr>
              <a:r>
                <a:rPr lang="en-US" sz="933" dirty="0">
                  <a:solidFill>
                    <a:srgbClr val="000000"/>
                  </a:solidFill>
                  <a:latin typeface="Calibri" panose="020F0502020204030204" pitchFamily="34" charset="0"/>
                  <a:ea typeface="Arial Unicode MS"/>
                  <a:cs typeface="Calibri" panose="020F0502020204030204" pitchFamily="34" charset="0"/>
                </a:rPr>
                <a:t>	&lt;30 days	24.3 (19.2-30.8)</a:t>
              </a:r>
            </a:p>
            <a:p>
              <a:pPr defTabSz="1219170" latinLnBrk="1">
                <a:lnSpc>
                  <a:spcPct val="110000"/>
                </a:lnSpc>
                <a:tabLst>
                  <a:tab pos="237061" algn="l"/>
                  <a:tab pos="1066773" algn="l"/>
                </a:tabLst>
                <a:defRPr/>
              </a:pPr>
              <a:r>
                <a:rPr lang="en-US" sz="933" dirty="0">
                  <a:solidFill>
                    <a:srgbClr val="000000"/>
                  </a:solidFill>
                  <a:latin typeface="Calibri" panose="020F0502020204030204" pitchFamily="34" charset="0"/>
                  <a:ea typeface="Arial Unicode MS"/>
                  <a:cs typeface="Calibri" panose="020F0502020204030204" pitchFamily="34" charset="0"/>
                </a:rPr>
                <a:t>	30-365 days	3.6 (2.9-4.5)</a:t>
              </a:r>
            </a:p>
            <a:p>
              <a:pPr defTabSz="1219170" latinLnBrk="1">
                <a:lnSpc>
                  <a:spcPct val="110000"/>
                </a:lnSpc>
                <a:tabLst>
                  <a:tab pos="237061" algn="l"/>
                  <a:tab pos="1066773" algn="l"/>
                </a:tabLst>
                <a:defRPr/>
              </a:pPr>
              <a:r>
                <a:rPr lang="en-US" sz="933" dirty="0">
                  <a:solidFill>
                    <a:srgbClr val="000000"/>
                  </a:solidFill>
                  <a:latin typeface="Calibri" panose="020F0502020204030204" pitchFamily="34" charset="0"/>
                  <a:ea typeface="Arial Unicode MS"/>
                  <a:cs typeface="Calibri" panose="020F0502020204030204" pitchFamily="34" charset="0"/>
                </a:rPr>
                <a:t>	&gt;365 days	2.6 (1.8-3.9)</a:t>
              </a:r>
            </a:p>
          </p:txBody>
        </p:sp>
        <p:sp>
          <p:nvSpPr>
            <p:cNvPr id="49" name="Rectangle 48">
              <a:extLst>
                <a:ext uri="{FF2B5EF4-FFF2-40B4-BE49-F238E27FC236}">
                  <a16:creationId xmlns:a16="http://schemas.microsoft.com/office/drawing/2014/main" id="{F064935A-CABC-0C4F-9010-1F75CAC563E3}"/>
                </a:ext>
              </a:extLst>
            </p:cNvPr>
            <p:cNvSpPr/>
            <p:nvPr/>
          </p:nvSpPr>
          <p:spPr>
            <a:xfrm>
              <a:off x="2846240" y="4140270"/>
              <a:ext cx="92769" cy="77993"/>
            </a:xfrm>
            <a:prstGeom prst="rect">
              <a:avLst/>
            </a:prstGeom>
            <a:solidFill>
              <a:schemeClr val="tx2"/>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US" sz="2400" dirty="0">
                <a:solidFill>
                  <a:prstClr val="white"/>
                </a:solidFill>
                <a:latin typeface="Calibri" panose="020F0502020204030204" pitchFamily="34" charset="0"/>
                <a:ea typeface="Arial Unicode MS"/>
                <a:cs typeface="Calibri" panose="020F0502020204030204" pitchFamily="34" charset="0"/>
              </a:endParaRPr>
            </a:p>
          </p:txBody>
        </p:sp>
        <p:grpSp>
          <p:nvGrpSpPr>
            <p:cNvPr id="50" name="Group 49">
              <a:extLst>
                <a:ext uri="{FF2B5EF4-FFF2-40B4-BE49-F238E27FC236}">
                  <a16:creationId xmlns:a16="http://schemas.microsoft.com/office/drawing/2014/main" id="{E64AF38A-98E4-3F41-9BA5-EA55C196F282}"/>
                </a:ext>
              </a:extLst>
            </p:cNvPr>
            <p:cNvGrpSpPr/>
            <p:nvPr/>
          </p:nvGrpSpPr>
          <p:grpSpPr>
            <a:xfrm>
              <a:off x="3693172" y="3884415"/>
              <a:ext cx="191988" cy="89373"/>
              <a:chOff x="2382937" y="4038127"/>
              <a:chExt cx="322163" cy="89373"/>
            </a:xfrm>
          </p:grpSpPr>
          <p:cxnSp>
            <p:nvCxnSpPr>
              <p:cNvPr id="51" name="Straight Connector 50">
                <a:extLst>
                  <a:ext uri="{FF2B5EF4-FFF2-40B4-BE49-F238E27FC236}">
                    <a16:creationId xmlns:a16="http://schemas.microsoft.com/office/drawing/2014/main" id="{719A1CD6-0DB2-9A4C-B6E9-17FDA418AAD1}"/>
                  </a:ext>
                </a:extLst>
              </p:cNvPr>
              <p:cNvCxnSpPr>
                <a:cxnSpLocks/>
              </p:cNvCxnSpPr>
              <p:nvPr/>
            </p:nvCxnSpPr>
            <p:spPr>
              <a:xfrm flipV="1">
                <a:off x="2382937" y="4038127"/>
                <a:ext cx="0" cy="893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0206ADD-E7DF-0C48-9665-BE112F7D2B75}"/>
                  </a:ext>
                </a:extLst>
              </p:cNvPr>
              <p:cNvCxnSpPr>
                <a:cxnSpLocks/>
              </p:cNvCxnSpPr>
              <p:nvPr/>
            </p:nvCxnSpPr>
            <p:spPr>
              <a:xfrm flipV="1">
                <a:off x="2703612" y="4038127"/>
                <a:ext cx="0" cy="893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80667B8-2260-6547-92CC-5543C7000BA8}"/>
                  </a:ext>
                </a:extLst>
              </p:cNvPr>
              <p:cNvCxnSpPr>
                <a:cxnSpLocks/>
              </p:cNvCxnSpPr>
              <p:nvPr/>
            </p:nvCxnSpPr>
            <p:spPr>
              <a:xfrm flipH="1">
                <a:off x="2389051" y="4082814"/>
                <a:ext cx="3160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4" name="Rectangle 53">
              <a:extLst>
                <a:ext uri="{FF2B5EF4-FFF2-40B4-BE49-F238E27FC236}">
                  <a16:creationId xmlns:a16="http://schemas.microsoft.com/office/drawing/2014/main" id="{9EA62F74-A337-194A-B1B4-0E2DA42446A8}"/>
                </a:ext>
              </a:extLst>
            </p:cNvPr>
            <p:cNvSpPr/>
            <p:nvPr/>
          </p:nvSpPr>
          <p:spPr>
            <a:xfrm>
              <a:off x="3744765" y="3895795"/>
              <a:ext cx="92769" cy="77993"/>
            </a:xfrm>
            <a:prstGeom prst="rect">
              <a:avLst/>
            </a:prstGeom>
            <a:solidFill>
              <a:schemeClr val="tx2"/>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US" sz="2400" dirty="0">
                <a:solidFill>
                  <a:prstClr val="white"/>
                </a:solidFill>
                <a:latin typeface="Calibri" panose="020F0502020204030204" pitchFamily="34" charset="0"/>
                <a:ea typeface="Arial Unicode MS"/>
                <a:cs typeface="Calibri" panose="020F0502020204030204" pitchFamily="34" charset="0"/>
              </a:endParaRPr>
            </a:p>
          </p:txBody>
        </p:sp>
        <p:grpSp>
          <p:nvGrpSpPr>
            <p:cNvPr id="55" name="Group 54">
              <a:extLst>
                <a:ext uri="{FF2B5EF4-FFF2-40B4-BE49-F238E27FC236}">
                  <a16:creationId xmlns:a16="http://schemas.microsoft.com/office/drawing/2014/main" id="{3064F7BC-0205-F942-AEAA-C16D3C4EA89D}"/>
                </a:ext>
              </a:extLst>
            </p:cNvPr>
            <p:cNvGrpSpPr/>
            <p:nvPr/>
          </p:nvGrpSpPr>
          <p:grpSpPr>
            <a:xfrm>
              <a:off x="2651772" y="3658990"/>
              <a:ext cx="563462" cy="89373"/>
              <a:chOff x="2382937" y="4038127"/>
              <a:chExt cx="322163" cy="89373"/>
            </a:xfrm>
          </p:grpSpPr>
          <p:cxnSp>
            <p:nvCxnSpPr>
              <p:cNvPr id="56" name="Straight Connector 55">
                <a:extLst>
                  <a:ext uri="{FF2B5EF4-FFF2-40B4-BE49-F238E27FC236}">
                    <a16:creationId xmlns:a16="http://schemas.microsoft.com/office/drawing/2014/main" id="{EDBFB9FD-3876-884F-9BAC-BAA077C61574}"/>
                  </a:ext>
                </a:extLst>
              </p:cNvPr>
              <p:cNvCxnSpPr>
                <a:cxnSpLocks/>
              </p:cNvCxnSpPr>
              <p:nvPr/>
            </p:nvCxnSpPr>
            <p:spPr>
              <a:xfrm flipV="1">
                <a:off x="2382937" y="4038127"/>
                <a:ext cx="0" cy="893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23BE79D-35A2-0C41-BEFE-42AC242271A3}"/>
                  </a:ext>
                </a:extLst>
              </p:cNvPr>
              <p:cNvCxnSpPr>
                <a:cxnSpLocks/>
              </p:cNvCxnSpPr>
              <p:nvPr/>
            </p:nvCxnSpPr>
            <p:spPr>
              <a:xfrm flipV="1">
                <a:off x="2703612" y="4038127"/>
                <a:ext cx="0" cy="893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95D6E7E-7936-6544-B521-1AFA1A348EB7}"/>
                  </a:ext>
                </a:extLst>
              </p:cNvPr>
              <p:cNvCxnSpPr>
                <a:cxnSpLocks/>
              </p:cNvCxnSpPr>
              <p:nvPr/>
            </p:nvCxnSpPr>
            <p:spPr>
              <a:xfrm flipH="1">
                <a:off x="2389051" y="4082814"/>
                <a:ext cx="3160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9" name="Rectangle 58">
              <a:extLst>
                <a:ext uri="{FF2B5EF4-FFF2-40B4-BE49-F238E27FC236}">
                  <a16:creationId xmlns:a16="http://schemas.microsoft.com/office/drawing/2014/main" id="{3AF773D3-83A4-5944-A660-CB4FE8825261}"/>
                </a:ext>
              </a:extLst>
            </p:cNvPr>
            <p:cNvSpPr/>
            <p:nvPr/>
          </p:nvSpPr>
          <p:spPr>
            <a:xfrm>
              <a:off x="2887515" y="3670370"/>
              <a:ext cx="92769" cy="77993"/>
            </a:xfrm>
            <a:prstGeom prst="rect">
              <a:avLst/>
            </a:prstGeom>
            <a:solidFill>
              <a:schemeClr val="tx2"/>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US" sz="2400" dirty="0">
                <a:solidFill>
                  <a:prstClr val="white"/>
                </a:solidFill>
                <a:latin typeface="Calibri" panose="020F0502020204030204" pitchFamily="34" charset="0"/>
                <a:ea typeface="Arial Unicode MS"/>
                <a:cs typeface="Calibri" panose="020F0502020204030204" pitchFamily="34" charset="0"/>
              </a:endParaRPr>
            </a:p>
          </p:txBody>
        </p:sp>
        <p:grpSp>
          <p:nvGrpSpPr>
            <p:cNvPr id="60" name="Group 59">
              <a:extLst>
                <a:ext uri="{FF2B5EF4-FFF2-40B4-BE49-F238E27FC236}">
                  <a16:creationId xmlns:a16="http://schemas.microsoft.com/office/drawing/2014/main" id="{D30EA80E-A1F1-2249-BCE9-63922B2EAEA0}"/>
                </a:ext>
              </a:extLst>
            </p:cNvPr>
            <p:cNvGrpSpPr/>
            <p:nvPr/>
          </p:nvGrpSpPr>
          <p:grpSpPr>
            <a:xfrm>
              <a:off x="3651897" y="3411340"/>
              <a:ext cx="274537" cy="89373"/>
              <a:chOff x="2382937" y="4038127"/>
              <a:chExt cx="322163" cy="89373"/>
            </a:xfrm>
          </p:grpSpPr>
          <p:cxnSp>
            <p:nvCxnSpPr>
              <p:cNvPr id="61" name="Straight Connector 60">
                <a:extLst>
                  <a:ext uri="{FF2B5EF4-FFF2-40B4-BE49-F238E27FC236}">
                    <a16:creationId xmlns:a16="http://schemas.microsoft.com/office/drawing/2014/main" id="{E13B0D39-1625-244A-A7F5-04630CC4F358}"/>
                  </a:ext>
                </a:extLst>
              </p:cNvPr>
              <p:cNvCxnSpPr>
                <a:cxnSpLocks/>
              </p:cNvCxnSpPr>
              <p:nvPr/>
            </p:nvCxnSpPr>
            <p:spPr>
              <a:xfrm flipV="1">
                <a:off x="2382937" y="4038127"/>
                <a:ext cx="0" cy="893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3E5F563-452B-6F43-A807-0D2B45B42417}"/>
                  </a:ext>
                </a:extLst>
              </p:cNvPr>
              <p:cNvCxnSpPr>
                <a:cxnSpLocks/>
              </p:cNvCxnSpPr>
              <p:nvPr/>
            </p:nvCxnSpPr>
            <p:spPr>
              <a:xfrm flipV="1">
                <a:off x="2703612" y="4038127"/>
                <a:ext cx="0" cy="893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7DEA24A-4DBD-264F-8CAA-CAFB94924DA2}"/>
                  </a:ext>
                </a:extLst>
              </p:cNvPr>
              <p:cNvCxnSpPr>
                <a:cxnSpLocks/>
              </p:cNvCxnSpPr>
              <p:nvPr/>
            </p:nvCxnSpPr>
            <p:spPr>
              <a:xfrm flipH="1">
                <a:off x="2389051" y="4082814"/>
                <a:ext cx="3160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4" name="Rectangle 63">
              <a:extLst>
                <a:ext uri="{FF2B5EF4-FFF2-40B4-BE49-F238E27FC236}">
                  <a16:creationId xmlns:a16="http://schemas.microsoft.com/office/drawing/2014/main" id="{EFB7111F-7800-BD45-9B65-7C477FD6BDA3}"/>
                </a:ext>
              </a:extLst>
            </p:cNvPr>
            <p:cNvSpPr/>
            <p:nvPr/>
          </p:nvSpPr>
          <p:spPr>
            <a:xfrm>
              <a:off x="3747940" y="3422720"/>
              <a:ext cx="92769" cy="77993"/>
            </a:xfrm>
            <a:prstGeom prst="rect">
              <a:avLst/>
            </a:prstGeom>
            <a:solidFill>
              <a:schemeClr val="tx2"/>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US" sz="2400" dirty="0">
                <a:solidFill>
                  <a:prstClr val="white"/>
                </a:solidFill>
                <a:latin typeface="Calibri" panose="020F0502020204030204" pitchFamily="34" charset="0"/>
                <a:ea typeface="Arial Unicode MS"/>
                <a:cs typeface="Calibri" panose="020F0502020204030204" pitchFamily="34" charset="0"/>
              </a:endParaRPr>
            </a:p>
          </p:txBody>
        </p:sp>
        <p:grpSp>
          <p:nvGrpSpPr>
            <p:cNvPr id="65" name="Group 64">
              <a:extLst>
                <a:ext uri="{FF2B5EF4-FFF2-40B4-BE49-F238E27FC236}">
                  <a16:creationId xmlns:a16="http://schemas.microsoft.com/office/drawing/2014/main" id="{ADA0BD44-3274-E042-A96E-CF8A301936A7}"/>
                </a:ext>
              </a:extLst>
            </p:cNvPr>
            <p:cNvGrpSpPr/>
            <p:nvPr/>
          </p:nvGrpSpPr>
          <p:grpSpPr>
            <a:xfrm>
              <a:off x="2905772" y="3538340"/>
              <a:ext cx="274537" cy="89373"/>
              <a:chOff x="2382937" y="4038127"/>
              <a:chExt cx="322163" cy="89373"/>
            </a:xfrm>
          </p:grpSpPr>
          <p:cxnSp>
            <p:nvCxnSpPr>
              <p:cNvPr id="66" name="Straight Connector 65">
                <a:extLst>
                  <a:ext uri="{FF2B5EF4-FFF2-40B4-BE49-F238E27FC236}">
                    <a16:creationId xmlns:a16="http://schemas.microsoft.com/office/drawing/2014/main" id="{1DE96E9F-58A0-C945-9BEE-5B4DE42085A0}"/>
                  </a:ext>
                </a:extLst>
              </p:cNvPr>
              <p:cNvCxnSpPr>
                <a:cxnSpLocks/>
              </p:cNvCxnSpPr>
              <p:nvPr/>
            </p:nvCxnSpPr>
            <p:spPr>
              <a:xfrm flipV="1">
                <a:off x="2382937" y="4038127"/>
                <a:ext cx="0" cy="893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87BA6C2-98E3-CF48-AEFD-93CFFE1E82EB}"/>
                  </a:ext>
                </a:extLst>
              </p:cNvPr>
              <p:cNvCxnSpPr>
                <a:cxnSpLocks/>
              </p:cNvCxnSpPr>
              <p:nvPr/>
            </p:nvCxnSpPr>
            <p:spPr>
              <a:xfrm flipV="1">
                <a:off x="2703612" y="4038127"/>
                <a:ext cx="0" cy="893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7778F1A-7146-724B-90C3-B6EB5E8D1B1D}"/>
                  </a:ext>
                </a:extLst>
              </p:cNvPr>
              <p:cNvCxnSpPr>
                <a:cxnSpLocks/>
              </p:cNvCxnSpPr>
              <p:nvPr/>
            </p:nvCxnSpPr>
            <p:spPr>
              <a:xfrm flipH="1">
                <a:off x="2389051" y="4082814"/>
                <a:ext cx="3160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9" name="Rectangle 68">
              <a:extLst>
                <a:ext uri="{FF2B5EF4-FFF2-40B4-BE49-F238E27FC236}">
                  <a16:creationId xmlns:a16="http://schemas.microsoft.com/office/drawing/2014/main" id="{0573F3DC-CB86-F34B-825B-3A492D0D5322}"/>
                </a:ext>
              </a:extLst>
            </p:cNvPr>
            <p:cNvSpPr/>
            <p:nvPr/>
          </p:nvSpPr>
          <p:spPr>
            <a:xfrm>
              <a:off x="2995465" y="3549720"/>
              <a:ext cx="92769" cy="77993"/>
            </a:xfrm>
            <a:prstGeom prst="rect">
              <a:avLst/>
            </a:prstGeom>
            <a:solidFill>
              <a:schemeClr val="tx2"/>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US" sz="2400" dirty="0">
                <a:solidFill>
                  <a:prstClr val="white"/>
                </a:solidFill>
                <a:latin typeface="Calibri" panose="020F0502020204030204" pitchFamily="34" charset="0"/>
                <a:ea typeface="Arial Unicode MS"/>
                <a:cs typeface="Calibri" panose="020F0502020204030204" pitchFamily="34" charset="0"/>
              </a:endParaRPr>
            </a:p>
          </p:txBody>
        </p:sp>
        <p:grpSp>
          <p:nvGrpSpPr>
            <p:cNvPr id="70" name="Group 69">
              <a:extLst>
                <a:ext uri="{FF2B5EF4-FFF2-40B4-BE49-F238E27FC236}">
                  <a16:creationId xmlns:a16="http://schemas.microsoft.com/office/drawing/2014/main" id="{B4A5B306-1FE4-9A4A-98F6-FB8A547F8231}"/>
                </a:ext>
              </a:extLst>
            </p:cNvPr>
            <p:cNvGrpSpPr/>
            <p:nvPr/>
          </p:nvGrpSpPr>
          <p:grpSpPr>
            <a:xfrm>
              <a:off x="2918472" y="4008240"/>
              <a:ext cx="191988" cy="89373"/>
              <a:chOff x="2382937" y="4038127"/>
              <a:chExt cx="322163" cy="89373"/>
            </a:xfrm>
          </p:grpSpPr>
          <p:cxnSp>
            <p:nvCxnSpPr>
              <p:cNvPr id="71" name="Straight Connector 70">
                <a:extLst>
                  <a:ext uri="{FF2B5EF4-FFF2-40B4-BE49-F238E27FC236}">
                    <a16:creationId xmlns:a16="http://schemas.microsoft.com/office/drawing/2014/main" id="{0E3D1AEE-1FD5-DD47-9CB4-9310376D0F70}"/>
                  </a:ext>
                </a:extLst>
              </p:cNvPr>
              <p:cNvCxnSpPr>
                <a:cxnSpLocks/>
              </p:cNvCxnSpPr>
              <p:nvPr/>
            </p:nvCxnSpPr>
            <p:spPr>
              <a:xfrm flipV="1">
                <a:off x="2382937" y="4038127"/>
                <a:ext cx="0" cy="893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F73372E-BEF0-A743-889C-7A4FD6217FF5}"/>
                  </a:ext>
                </a:extLst>
              </p:cNvPr>
              <p:cNvCxnSpPr>
                <a:cxnSpLocks/>
              </p:cNvCxnSpPr>
              <p:nvPr/>
            </p:nvCxnSpPr>
            <p:spPr>
              <a:xfrm flipV="1">
                <a:off x="2703612" y="4038127"/>
                <a:ext cx="0" cy="893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48718A5-FDD5-984B-835A-4AD1AE3E81E0}"/>
                  </a:ext>
                </a:extLst>
              </p:cNvPr>
              <p:cNvCxnSpPr>
                <a:cxnSpLocks/>
              </p:cNvCxnSpPr>
              <p:nvPr/>
            </p:nvCxnSpPr>
            <p:spPr>
              <a:xfrm flipH="1">
                <a:off x="2389051" y="4082814"/>
                <a:ext cx="3160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74" name="Rectangle 73">
              <a:extLst>
                <a:ext uri="{FF2B5EF4-FFF2-40B4-BE49-F238E27FC236}">
                  <a16:creationId xmlns:a16="http://schemas.microsoft.com/office/drawing/2014/main" id="{18532856-5203-3B4A-BF30-D8E357030C3B}"/>
                </a:ext>
              </a:extLst>
            </p:cNvPr>
            <p:cNvSpPr/>
            <p:nvPr/>
          </p:nvSpPr>
          <p:spPr>
            <a:xfrm>
              <a:off x="2970065" y="4019620"/>
              <a:ext cx="92769" cy="77993"/>
            </a:xfrm>
            <a:prstGeom prst="rect">
              <a:avLst/>
            </a:prstGeom>
            <a:solidFill>
              <a:schemeClr val="tx2"/>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US" sz="2400" dirty="0">
                <a:solidFill>
                  <a:prstClr val="white"/>
                </a:solidFill>
                <a:latin typeface="Calibri" panose="020F0502020204030204" pitchFamily="34" charset="0"/>
                <a:ea typeface="Arial Unicode MS"/>
                <a:cs typeface="Calibri" panose="020F0502020204030204" pitchFamily="34" charset="0"/>
              </a:endParaRPr>
            </a:p>
          </p:txBody>
        </p:sp>
        <p:cxnSp>
          <p:nvCxnSpPr>
            <p:cNvPr id="75" name="Straight Connector 74">
              <a:extLst>
                <a:ext uri="{FF2B5EF4-FFF2-40B4-BE49-F238E27FC236}">
                  <a16:creationId xmlns:a16="http://schemas.microsoft.com/office/drawing/2014/main" id="{9A892DEC-0FE0-9B46-98A7-64220419DB19}"/>
                </a:ext>
              </a:extLst>
            </p:cNvPr>
            <p:cNvCxnSpPr>
              <a:cxnSpLocks/>
            </p:cNvCxnSpPr>
            <p:nvPr/>
          </p:nvCxnSpPr>
          <p:spPr>
            <a:xfrm flipV="1">
              <a:off x="2493021" y="3218138"/>
              <a:ext cx="0" cy="1104901"/>
            </a:xfrm>
            <a:prstGeom prst="line">
              <a:avLst/>
            </a:prstGeom>
            <a:ln>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577C5742-57E9-F543-A13F-ADFA9AB50BA0}"/>
                </a:ext>
              </a:extLst>
            </p:cNvPr>
            <p:cNvSpPr txBox="1"/>
            <p:nvPr/>
          </p:nvSpPr>
          <p:spPr>
            <a:xfrm rot="16200000">
              <a:off x="1170437" y="1922602"/>
              <a:ext cx="997869" cy="193803"/>
            </a:xfrm>
            <a:prstGeom prst="rect">
              <a:avLst/>
            </a:prstGeom>
            <a:noFill/>
          </p:spPr>
          <p:txBody>
            <a:bodyPr wrap="none" lIns="0" tIns="0" rIns="0" bIns="0" rtlCol="0">
              <a:spAutoFit/>
            </a:bodyPr>
            <a:lstStyle/>
            <a:p>
              <a:pPr algn="ctr" defTabSz="1219170" latinLnBrk="1">
                <a:lnSpc>
                  <a:spcPct val="90000"/>
                </a:lnSpc>
                <a:defRPr/>
              </a:pPr>
              <a:r>
                <a:rPr lang="en-US" sz="933" b="1" dirty="0">
                  <a:solidFill>
                    <a:srgbClr val="000000"/>
                  </a:solidFill>
                  <a:latin typeface="Calibri" panose="020F0502020204030204" pitchFamily="34" charset="0"/>
                  <a:ea typeface="Arial Unicode MS"/>
                  <a:cs typeface="Calibri" panose="020F0502020204030204" pitchFamily="34" charset="0"/>
                </a:rPr>
                <a:t>Cumulative incidence of </a:t>
              </a:r>
              <a:br>
                <a:rPr lang="en-US" sz="933" b="1" dirty="0">
                  <a:solidFill>
                    <a:srgbClr val="000000"/>
                  </a:solidFill>
                  <a:latin typeface="Calibri" panose="020F0502020204030204" pitchFamily="34" charset="0"/>
                  <a:ea typeface="Arial Unicode MS"/>
                  <a:cs typeface="Calibri" panose="020F0502020204030204" pitchFamily="34" charset="0"/>
                </a:rPr>
              </a:br>
              <a:r>
                <a:rPr lang="en-US" sz="933" b="1" dirty="0">
                  <a:solidFill>
                    <a:srgbClr val="000000"/>
                  </a:solidFill>
                  <a:latin typeface="Calibri" panose="020F0502020204030204" pitchFamily="34" charset="0"/>
                  <a:ea typeface="Arial Unicode MS"/>
                  <a:cs typeface="Calibri" panose="020F0502020204030204" pitchFamily="34" charset="0"/>
                </a:rPr>
                <a:t>all-cause mortality (95%CI)</a:t>
              </a:r>
            </a:p>
          </p:txBody>
        </p:sp>
        <p:sp>
          <p:nvSpPr>
            <p:cNvPr id="80" name="TextBox 79">
              <a:extLst>
                <a:ext uri="{FF2B5EF4-FFF2-40B4-BE49-F238E27FC236}">
                  <a16:creationId xmlns:a16="http://schemas.microsoft.com/office/drawing/2014/main" id="{C9B9466C-4D80-184A-887D-81805553CCC8}"/>
                </a:ext>
              </a:extLst>
            </p:cNvPr>
            <p:cNvSpPr txBox="1"/>
            <p:nvPr/>
          </p:nvSpPr>
          <p:spPr>
            <a:xfrm>
              <a:off x="1803007" y="2683042"/>
              <a:ext cx="114214" cy="96902"/>
            </a:xfrm>
            <a:prstGeom prst="rect">
              <a:avLst/>
            </a:prstGeom>
            <a:noFill/>
          </p:spPr>
          <p:txBody>
            <a:bodyPr wrap="none" lIns="0" tIns="0" rIns="0" bIns="0" rtlCol="0">
              <a:spAutoFit/>
            </a:bodyPr>
            <a:lstStyle/>
            <a:p>
              <a:pPr algn="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0.0</a:t>
              </a:r>
            </a:p>
          </p:txBody>
        </p:sp>
        <p:sp>
          <p:nvSpPr>
            <p:cNvPr id="81" name="TextBox 80">
              <a:extLst>
                <a:ext uri="{FF2B5EF4-FFF2-40B4-BE49-F238E27FC236}">
                  <a16:creationId xmlns:a16="http://schemas.microsoft.com/office/drawing/2014/main" id="{0939F1FA-1652-FE4F-93FA-EDBE1B886FBD}"/>
                </a:ext>
              </a:extLst>
            </p:cNvPr>
            <p:cNvSpPr txBox="1"/>
            <p:nvPr/>
          </p:nvSpPr>
          <p:spPr>
            <a:xfrm>
              <a:off x="1803007" y="2260767"/>
              <a:ext cx="114214" cy="96902"/>
            </a:xfrm>
            <a:prstGeom prst="rect">
              <a:avLst/>
            </a:prstGeom>
            <a:noFill/>
          </p:spPr>
          <p:txBody>
            <a:bodyPr wrap="none" lIns="0" tIns="0" rIns="0" bIns="0" rtlCol="0">
              <a:spAutoFit/>
            </a:bodyPr>
            <a:lstStyle/>
            <a:p>
              <a:pPr algn="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0.1</a:t>
              </a:r>
            </a:p>
          </p:txBody>
        </p:sp>
        <p:sp>
          <p:nvSpPr>
            <p:cNvPr id="82" name="TextBox 81">
              <a:extLst>
                <a:ext uri="{FF2B5EF4-FFF2-40B4-BE49-F238E27FC236}">
                  <a16:creationId xmlns:a16="http://schemas.microsoft.com/office/drawing/2014/main" id="{167D88C9-DC6D-BF4D-8A53-7D56BAF08AB1}"/>
                </a:ext>
              </a:extLst>
            </p:cNvPr>
            <p:cNvSpPr txBox="1"/>
            <p:nvPr/>
          </p:nvSpPr>
          <p:spPr>
            <a:xfrm>
              <a:off x="1803007" y="1828967"/>
              <a:ext cx="114214" cy="96902"/>
            </a:xfrm>
            <a:prstGeom prst="rect">
              <a:avLst/>
            </a:prstGeom>
            <a:noFill/>
          </p:spPr>
          <p:txBody>
            <a:bodyPr wrap="none" lIns="0" tIns="0" rIns="0" bIns="0" rtlCol="0">
              <a:spAutoFit/>
            </a:bodyPr>
            <a:lstStyle/>
            <a:p>
              <a:pPr algn="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0.2</a:t>
              </a:r>
            </a:p>
          </p:txBody>
        </p:sp>
        <p:sp>
          <p:nvSpPr>
            <p:cNvPr id="83" name="TextBox 82">
              <a:extLst>
                <a:ext uri="{FF2B5EF4-FFF2-40B4-BE49-F238E27FC236}">
                  <a16:creationId xmlns:a16="http://schemas.microsoft.com/office/drawing/2014/main" id="{DB1D1C91-D37E-0244-8A0D-8B2602FEAE85}"/>
                </a:ext>
              </a:extLst>
            </p:cNvPr>
            <p:cNvSpPr txBox="1"/>
            <p:nvPr/>
          </p:nvSpPr>
          <p:spPr>
            <a:xfrm>
              <a:off x="1803007" y="1393992"/>
              <a:ext cx="114214" cy="96902"/>
            </a:xfrm>
            <a:prstGeom prst="rect">
              <a:avLst/>
            </a:prstGeom>
            <a:noFill/>
          </p:spPr>
          <p:txBody>
            <a:bodyPr wrap="none" lIns="0" tIns="0" rIns="0" bIns="0" rtlCol="0">
              <a:spAutoFit/>
            </a:bodyPr>
            <a:lstStyle/>
            <a:p>
              <a:pPr algn="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0.3</a:t>
              </a:r>
            </a:p>
          </p:txBody>
        </p:sp>
        <p:sp>
          <p:nvSpPr>
            <p:cNvPr id="84" name="TextBox 83">
              <a:extLst>
                <a:ext uri="{FF2B5EF4-FFF2-40B4-BE49-F238E27FC236}">
                  <a16:creationId xmlns:a16="http://schemas.microsoft.com/office/drawing/2014/main" id="{1E49A0D6-F6D7-484B-9ED7-3A3A14A1CB45}"/>
                </a:ext>
              </a:extLst>
            </p:cNvPr>
            <p:cNvSpPr txBox="1"/>
            <p:nvPr/>
          </p:nvSpPr>
          <p:spPr>
            <a:xfrm>
              <a:off x="1952510" y="2781467"/>
              <a:ext cx="45685" cy="96902"/>
            </a:xfrm>
            <a:prstGeom prst="rect">
              <a:avLst/>
            </a:prstGeom>
            <a:noFill/>
          </p:spPr>
          <p:txBody>
            <a:bodyPr wrap="none" lIns="0" tIns="0" rIns="0" bIns="0" rtlCol="0">
              <a:spAutoFit/>
            </a:bodyPr>
            <a:lstStyle/>
            <a:p>
              <a:pPr algn="ct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0</a:t>
              </a:r>
            </a:p>
          </p:txBody>
        </p:sp>
        <p:sp>
          <p:nvSpPr>
            <p:cNvPr id="85" name="TextBox 84">
              <a:extLst>
                <a:ext uri="{FF2B5EF4-FFF2-40B4-BE49-F238E27FC236}">
                  <a16:creationId xmlns:a16="http://schemas.microsoft.com/office/drawing/2014/main" id="{C7069D08-8BFF-A248-A04B-84BAAA7BDCC6}"/>
                </a:ext>
              </a:extLst>
            </p:cNvPr>
            <p:cNvSpPr txBox="1"/>
            <p:nvPr/>
          </p:nvSpPr>
          <p:spPr>
            <a:xfrm>
              <a:off x="2028710" y="2781467"/>
              <a:ext cx="45685" cy="96902"/>
            </a:xfrm>
            <a:prstGeom prst="rect">
              <a:avLst/>
            </a:prstGeom>
            <a:noFill/>
          </p:spPr>
          <p:txBody>
            <a:bodyPr wrap="none" lIns="0" tIns="0" rIns="0" bIns="0" rtlCol="0">
              <a:spAutoFit/>
            </a:bodyPr>
            <a:lstStyle/>
            <a:p>
              <a:pPr algn="ct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1</a:t>
              </a:r>
            </a:p>
          </p:txBody>
        </p:sp>
        <p:sp>
          <p:nvSpPr>
            <p:cNvPr id="86" name="TextBox 85">
              <a:extLst>
                <a:ext uri="{FF2B5EF4-FFF2-40B4-BE49-F238E27FC236}">
                  <a16:creationId xmlns:a16="http://schemas.microsoft.com/office/drawing/2014/main" id="{84798271-7B85-C846-8238-2726CF04A14B}"/>
                </a:ext>
              </a:extLst>
            </p:cNvPr>
            <p:cNvSpPr txBox="1"/>
            <p:nvPr/>
          </p:nvSpPr>
          <p:spPr>
            <a:xfrm>
              <a:off x="2450985" y="2781467"/>
              <a:ext cx="45685" cy="96902"/>
            </a:xfrm>
            <a:prstGeom prst="rect">
              <a:avLst/>
            </a:prstGeom>
            <a:noFill/>
          </p:spPr>
          <p:txBody>
            <a:bodyPr wrap="none" lIns="0" tIns="0" rIns="0" bIns="0" rtlCol="0">
              <a:spAutoFit/>
            </a:bodyPr>
            <a:lstStyle/>
            <a:p>
              <a:pPr algn="ct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6</a:t>
              </a:r>
            </a:p>
          </p:txBody>
        </p:sp>
        <p:sp>
          <p:nvSpPr>
            <p:cNvPr id="87" name="TextBox 86">
              <a:extLst>
                <a:ext uri="{FF2B5EF4-FFF2-40B4-BE49-F238E27FC236}">
                  <a16:creationId xmlns:a16="http://schemas.microsoft.com/office/drawing/2014/main" id="{D7996A5B-89D4-4842-BECC-492D15DB9E7E}"/>
                </a:ext>
              </a:extLst>
            </p:cNvPr>
            <p:cNvSpPr txBox="1"/>
            <p:nvPr/>
          </p:nvSpPr>
          <p:spPr>
            <a:xfrm>
              <a:off x="2936143" y="2781467"/>
              <a:ext cx="91371" cy="96902"/>
            </a:xfrm>
            <a:prstGeom prst="rect">
              <a:avLst/>
            </a:prstGeom>
            <a:noFill/>
          </p:spPr>
          <p:txBody>
            <a:bodyPr wrap="none" lIns="0" tIns="0" rIns="0" bIns="0" rtlCol="0">
              <a:spAutoFit/>
            </a:bodyPr>
            <a:lstStyle/>
            <a:p>
              <a:pPr algn="ct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12</a:t>
              </a:r>
            </a:p>
          </p:txBody>
        </p:sp>
        <p:sp>
          <p:nvSpPr>
            <p:cNvPr id="88" name="TextBox 87">
              <a:extLst>
                <a:ext uri="{FF2B5EF4-FFF2-40B4-BE49-F238E27FC236}">
                  <a16:creationId xmlns:a16="http://schemas.microsoft.com/office/drawing/2014/main" id="{D52AE273-4CDC-2E4D-B6DC-FD0D1CBAA9D1}"/>
                </a:ext>
              </a:extLst>
            </p:cNvPr>
            <p:cNvSpPr txBox="1"/>
            <p:nvPr/>
          </p:nvSpPr>
          <p:spPr>
            <a:xfrm>
              <a:off x="3425093" y="2781467"/>
              <a:ext cx="91371" cy="96902"/>
            </a:xfrm>
            <a:prstGeom prst="rect">
              <a:avLst/>
            </a:prstGeom>
            <a:noFill/>
          </p:spPr>
          <p:txBody>
            <a:bodyPr wrap="none" lIns="0" tIns="0" rIns="0" bIns="0" rtlCol="0">
              <a:spAutoFit/>
            </a:bodyPr>
            <a:lstStyle/>
            <a:p>
              <a:pPr algn="ct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18</a:t>
              </a:r>
            </a:p>
          </p:txBody>
        </p:sp>
        <p:sp>
          <p:nvSpPr>
            <p:cNvPr id="89" name="TextBox 88">
              <a:extLst>
                <a:ext uri="{FF2B5EF4-FFF2-40B4-BE49-F238E27FC236}">
                  <a16:creationId xmlns:a16="http://schemas.microsoft.com/office/drawing/2014/main" id="{ED4F8D39-B65D-2B4E-BAEB-6355E0EC7B22}"/>
                </a:ext>
              </a:extLst>
            </p:cNvPr>
            <p:cNvSpPr txBox="1"/>
            <p:nvPr/>
          </p:nvSpPr>
          <p:spPr>
            <a:xfrm>
              <a:off x="3929918" y="2781467"/>
              <a:ext cx="91371" cy="96902"/>
            </a:xfrm>
            <a:prstGeom prst="rect">
              <a:avLst/>
            </a:prstGeom>
            <a:noFill/>
          </p:spPr>
          <p:txBody>
            <a:bodyPr wrap="none" lIns="0" tIns="0" rIns="0" bIns="0" rtlCol="0">
              <a:spAutoFit/>
            </a:bodyPr>
            <a:lstStyle/>
            <a:p>
              <a:pPr algn="ctr" defTabSz="1219170" latinLnBrk="1">
                <a:lnSpc>
                  <a:spcPct val="90000"/>
                </a:lnSpc>
                <a:defRPr/>
              </a:pPr>
              <a:r>
                <a:rPr lang="en-US" sz="933" dirty="0">
                  <a:solidFill>
                    <a:srgbClr val="000000"/>
                  </a:solidFill>
                  <a:latin typeface="Calibri" panose="020F0502020204030204" pitchFamily="34" charset="0"/>
                  <a:ea typeface="Arial Unicode MS"/>
                  <a:cs typeface="Calibri" panose="020F0502020204030204" pitchFamily="34" charset="0"/>
                </a:rPr>
                <a:t>24</a:t>
              </a:r>
            </a:p>
          </p:txBody>
        </p:sp>
        <p:sp>
          <p:nvSpPr>
            <p:cNvPr id="90" name="TextBox 89">
              <a:extLst>
                <a:ext uri="{FF2B5EF4-FFF2-40B4-BE49-F238E27FC236}">
                  <a16:creationId xmlns:a16="http://schemas.microsoft.com/office/drawing/2014/main" id="{B6A438C2-DE90-3443-8183-AD0F55883CCE}"/>
                </a:ext>
              </a:extLst>
            </p:cNvPr>
            <p:cNvSpPr txBox="1"/>
            <p:nvPr/>
          </p:nvSpPr>
          <p:spPr>
            <a:xfrm>
              <a:off x="2233081" y="1422567"/>
              <a:ext cx="395541" cy="96902"/>
            </a:xfrm>
            <a:prstGeom prst="rect">
              <a:avLst/>
            </a:prstGeom>
            <a:noFill/>
          </p:spPr>
          <p:txBody>
            <a:bodyPr wrap="none" lIns="0" tIns="0" rIns="0" bIns="0" rtlCol="0">
              <a:spAutoFit/>
            </a:bodyPr>
            <a:lstStyle/>
            <a:p>
              <a:pPr defTabSz="1219170" latinLnBrk="1">
                <a:lnSpc>
                  <a:spcPct val="90000"/>
                </a:lnSpc>
                <a:defRPr/>
              </a:pPr>
              <a:r>
                <a:rPr lang="en-US" sz="933" b="1" dirty="0">
                  <a:solidFill>
                    <a:srgbClr val="000000"/>
                  </a:solidFill>
                  <a:latin typeface="Calibri" panose="020F0502020204030204" pitchFamily="34" charset="0"/>
                  <a:ea typeface="Arial Unicode MS"/>
                  <a:cs typeface="Calibri" panose="020F0502020204030204" pitchFamily="34" charset="0"/>
                </a:rPr>
                <a:t>First event</a:t>
              </a:r>
            </a:p>
          </p:txBody>
        </p:sp>
        <p:pic>
          <p:nvPicPr>
            <p:cNvPr id="91" name="Picture 90">
              <a:extLst>
                <a:ext uri="{FF2B5EF4-FFF2-40B4-BE49-F238E27FC236}">
                  <a16:creationId xmlns:a16="http://schemas.microsoft.com/office/drawing/2014/main" id="{D0562299-BC68-A745-99C4-077D5BEF0ACD}"/>
                </a:ext>
              </a:extLst>
            </p:cNvPr>
            <p:cNvPicPr>
              <a:picLocks noChangeAspect="1"/>
            </p:cNvPicPr>
            <p:nvPr/>
          </p:nvPicPr>
          <p:blipFill rotWithShape="1">
            <a:blip r:embed="rId3"/>
            <a:srcRect l="31702" t="94841" r="23606"/>
            <a:stretch/>
          </p:blipFill>
          <p:spPr>
            <a:xfrm>
              <a:off x="2454225" y="3024573"/>
              <a:ext cx="1044575" cy="91621"/>
            </a:xfrm>
            <a:prstGeom prst="rect">
              <a:avLst/>
            </a:prstGeom>
          </p:spPr>
        </p:pic>
        <p:sp>
          <p:nvSpPr>
            <p:cNvPr id="92" name="TextBox 91">
              <a:extLst>
                <a:ext uri="{FF2B5EF4-FFF2-40B4-BE49-F238E27FC236}">
                  <a16:creationId xmlns:a16="http://schemas.microsoft.com/office/drawing/2014/main" id="{7D94B32A-D9A4-7F41-BB51-4FDFB3D1D79E}"/>
                </a:ext>
              </a:extLst>
            </p:cNvPr>
            <p:cNvSpPr txBox="1"/>
            <p:nvPr/>
          </p:nvSpPr>
          <p:spPr>
            <a:xfrm>
              <a:off x="2328331" y="2902117"/>
              <a:ext cx="1152960" cy="96902"/>
            </a:xfrm>
            <a:prstGeom prst="rect">
              <a:avLst/>
            </a:prstGeom>
            <a:noFill/>
          </p:spPr>
          <p:txBody>
            <a:bodyPr wrap="none" lIns="0" tIns="0" rIns="0" bIns="0" rtlCol="0">
              <a:spAutoFit/>
            </a:bodyPr>
            <a:lstStyle/>
            <a:p>
              <a:pPr defTabSz="1219170" latinLnBrk="1">
                <a:lnSpc>
                  <a:spcPct val="90000"/>
                </a:lnSpc>
                <a:defRPr/>
              </a:pPr>
              <a:r>
                <a:rPr lang="en-US" sz="933" b="1" dirty="0">
                  <a:solidFill>
                    <a:srgbClr val="000000"/>
                  </a:solidFill>
                  <a:latin typeface="Calibri" panose="020F0502020204030204" pitchFamily="34" charset="0"/>
                  <a:ea typeface="Arial Unicode MS"/>
                  <a:cs typeface="Calibri" panose="020F0502020204030204" pitchFamily="34" charset="0"/>
                </a:rPr>
                <a:t>Time after first event (months)</a:t>
              </a:r>
            </a:p>
          </p:txBody>
        </p:sp>
      </p:grpSp>
      <p:grpSp>
        <p:nvGrpSpPr>
          <p:cNvPr id="6" name="Group 5">
            <a:extLst>
              <a:ext uri="{FF2B5EF4-FFF2-40B4-BE49-F238E27FC236}">
                <a16:creationId xmlns:a16="http://schemas.microsoft.com/office/drawing/2014/main" id="{4AE9D875-548F-4D46-A95A-E839791F2B57}"/>
              </a:ext>
            </a:extLst>
          </p:cNvPr>
          <p:cNvGrpSpPr/>
          <p:nvPr/>
        </p:nvGrpSpPr>
        <p:grpSpPr>
          <a:xfrm>
            <a:off x="5793419" y="1268760"/>
            <a:ext cx="5799812" cy="4611732"/>
            <a:chOff x="4345064" y="1146818"/>
            <a:chExt cx="4349859" cy="3458799"/>
          </a:xfrm>
        </p:grpSpPr>
        <p:sp>
          <p:nvSpPr>
            <p:cNvPr id="18" name="CuadroTexto 17">
              <a:extLst>
                <a:ext uri="{FF2B5EF4-FFF2-40B4-BE49-F238E27FC236}">
                  <a16:creationId xmlns:a16="http://schemas.microsoft.com/office/drawing/2014/main" id="{E17B484D-B986-4F9A-84E8-FB8F8530BA0B}"/>
                </a:ext>
              </a:extLst>
            </p:cNvPr>
            <p:cNvSpPr txBox="1"/>
            <p:nvPr/>
          </p:nvSpPr>
          <p:spPr>
            <a:xfrm>
              <a:off x="4345064" y="1146818"/>
              <a:ext cx="1511839" cy="300083"/>
            </a:xfrm>
            <a:prstGeom prst="rect">
              <a:avLst/>
            </a:prstGeom>
            <a:noFill/>
          </p:spPr>
          <p:txBody>
            <a:bodyPr wrap="square" rtlCol="0">
              <a:spAutoFit/>
            </a:bodyPr>
            <a:lstStyle/>
            <a:p>
              <a:pPr defTabSz="1219170" latinLnBrk="1">
                <a:defRPr/>
              </a:pPr>
              <a:r>
                <a:rPr lang="en-US" sz="2000" b="1" dirty="0">
                  <a:solidFill>
                    <a:schemeClr val="accent1"/>
                  </a:solidFill>
                  <a:latin typeface="Calibri" panose="020F0502020204030204" pitchFamily="34" charset="0"/>
                  <a:ea typeface="Arial Unicode MS"/>
                  <a:cs typeface="Calibri" panose="020F0502020204030204" pitchFamily="34" charset="0"/>
                </a:rPr>
                <a:t>b.) </a:t>
              </a:r>
              <a:r>
                <a:rPr lang="en-US" sz="2000" b="1" dirty="0">
                  <a:solidFill>
                    <a:schemeClr val="tx2"/>
                  </a:solidFill>
                  <a:latin typeface="Calibri" panose="020F0502020204030204" pitchFamily="34" charset="0"/>
                  <a:ea typeface="Arial Unicode MS"/>
                  <a:cs typeface="Calibri" panose="020F0502020204030204" pitchFamily="34" charset="0"/>
                </a:rPr>
                <a:t>Severity</a:t>
              </a:r>
              <a:r>
                <a:rPr lang="en-US" sz="2000" b="1" baseline="30000" dirty="0">
                  <a:solidFill>
                    <a:schemeClr val="tx2"/>
                  </a:solidFill>
                  <a:latin typeface="Calibri" panose="020F0502020204030204" pitchFamily="34" charset="0"/>
                  <a:ea typeface="Arial Unicode MS"/>
                  <a:cs typeface="Calibri" panose="020F0502020204030204" pitchFamily="34" charset="0"/>
                </a:rPr>
                <a:t>2 </a:t>
              </a:r>
              <a:endParaRPr lang="es-ES" sz="2000" b="1" baseline="30000" dirty="0">
                <a:solidFill>
                  <a:schemeClr val="tx2"/>
                </a:solidFill>
                <a:latin typeface="Calibri" panose="020F0502020204030204" pitchFamily="34" charset="0"/>
                <a:ea typeface="Arial Unicode MS"/>
                <a:cs typeface="Calibri" panose="020F0502020204030204" pitchFamily="34" charset="0"/>
              </a:endParaRPr>
            </a:p>
          </p:txBody>
        </p:sp>
        <p:grpSp>
          <p:nvGrpSpPr>
            <p:cNvPr id="3" name="Group 2">
              <a:extLst>
                <a:ext uri="{FF2B5EF4-FFF2-40B4-BE49-F238E27FC236}">
                  <a16:creationId xmlns:a16="http://schemas.microsoft.com/office/drawing/2014/main" id="{08357FC4-8C5B-47E7-A259-3F9C932BB52E}"/>
                </a:ext>
              </a:extLst>
            </p:cNvPr>
            <p:cNvGrpSpPr/>
            <p:nvPr/>
          </p:nvGrpSpPr>
          <p:grpSpPr>
            <a:xfrm>
              <a:off x="5163671" y="1252439"/>
              <a:ext cx="3531252" cy="3353178"/>
              <a:chOff x="5163671" y="1252439"/>
              <a:chExt cx="3531252" cy="3353178"/>
            </a:xfrm>
          </p:grpSpPr>
          <p:sp>
            <p:nvSpPr>
              <p:cNvPr id="152" name="Rounded Rectangle 151">
                <a:extLst>
                  <a:ext uri="{FF2B5EF4-FFF2-40B4-BE49-F238E27FC236}">
                    <a16:creationId xmlns:a16="http://schemas.microsoft.com/office/drawing/2014/main" id="{0BD6148F-71A5-EA45-8689-74FFC0D11A7A}"/>
                  </a:ext>
                </a:extLst>
              </p:cNvPr>
              <p:cNvSpPr/>
              <p:nvPr/>
            </p:nvSpPr>
            <p:spPr>
              <a:xfrm>
                <a:off x="5230906" y="1754841"/>
                <a:ext cx="3361764" cy="356347"/>
              </a:xfrm>
              <a:prstGeom prst="roundRect">
                <a:avLst/>
              </a:prstGeom>
              <a:solidFill>
                <a:schemeClr val="tx2">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US" sz="2400" dirty="0">
                  <a:solidFill>
                    <a:prstClr val="white"/>
                  </a:solidFill>
                  <a:latin typeface="Calibri" panose="020F0502020204030204" pitchFamily="34" charset="0"/>
                  <a:ea typeface="Arial Unicode MS"/>
                  <a:cs typeface="Calibri" panose="020F0502020204030204" pitchFamily="34" charset="0"/>
                </a:endParaRPr>
              </a:p>
            </p:txBody>
          </p:sp>
          <p:sp>
            <p:nvSpPr>
              <p:cNvPr id="151" name="Rounded Rectangle 150">
                <a:extLst>
                  <a:ext uri="{FF2B5EF4-FFF2-40B4-BE49-F238E27FC236}">
                    <a16:creationId xmlns:a16="http://schemas.microsoft.com/office/drawing/2014/main" id="{2A1BE51C-F3C7-E84A-AA9C-18F414DEC5D5}"/>
                  </a:ext>
                </a:extLst>
              </p:cNvPr>
              <p:cNvSpPr/>
              <p:nvPr/>
            </p:nvSpPr>
            <p:spPr>
              <a:xfrm>
                <a:off x="5230906" y="2238935"/>
                <a:ext cx="3361764" cy="356347"/>
              </a:xfrm>
              <a:prstGeom prst="roundRect">
                <a:avLst/>
              </a:prstGeom>
              <a:solidFill>
                <a:schemeClr val="tx2">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US" sz="2400" dirty="0">
                  <a:solidFill>
                    <a:prstClr val="white"/>
                  </a:solidFill>
                  <a:latin typeface="Calibri" panose="020F0502020204030204" pitchFamily="34" charset="0"/>
                  <a:ea typeface="Arial Unicode MS"/>
                  <a:cs typeface="Calibri" panose="020F0502020204030204" pitchFamily="34" charset="0"/>
                </a:endParaRPr>
              </a:p>
            </p:txBody>
          </p:sp>
          <p:sp>
            <p:nvSpPr>
              <p:cNvPr id="150" name="Rounded Rectangle 149">
                <a:extLst>
                  <a:ext uri="{FF2B5EF4-FFF2-40B4-BE49-F238E27FC236}">
                    <a16:creationId xmlns:a16="http://schemas.microsoft.com/office/drawing/2014/main" id="{2575F8CA-D21E-1D40-A7CE-23434EDBE59B}"/>
                  </a:ext>
                </a:extLst>
              </p:cNvPr>
              <p:cNvSpPr/>
              <p:nvPr/>
            </p:nvSpPr>
            <p:spPr>
              <a:xfrm>
                <a:off x="5230906" y="2709582"/>
                <a:ext cx="3361764" cy="356347"/>
              </a:xfrm>
              <a:prstGeom prst="roundRect">
                <a:avLst/>
              </a:prstGeom>
              <a:solidFill>
                <a:schemeClr val="tx2">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US" sz="2400" dirty="0">
                  <a:solidFill>
                    <a:prstClr val="white"/>
                  </a:solidFill>
                  <a:latin typeface="Calibri" panose="020F0502020204030204" pitchFamily="34" charset="0"/>
                  <a:ea typeface="Arial Unicode MS"/>
                  <a:cs typeface="Calibri" panose="020F0502020204030204" pitchFamily="34" charset="0"/>
                </a:endParaRPr>
              </a:p>
            </p:txBody>
          </p:sp>
          <p:sp>
            <p:nvSpPr>
              <p:cNvPr id="148" name="Rounded Rectangle 147">
                <a:extLst>
                  <a:ext uri="{FF2B5EF4-FFF2-40B4-BE49-F238E27FC236}">
                    <a16:creationId xmlns:a16="http://schemas.microsoft.com/office/drawing/2014/main" id="{7A52120B-D76D-7449-8C91-5EF41CB4A19D}"/>
                  </a:ext>
                </a:extLst>
              </p:cNvPr>
              <p:cNvSpPr/>
              <p:nvPr/>
            </p:nvSpPr>
            <p:spPr>
              <a:xfrm>
                <a:off x="5230906" y="3684494"/>
                <a:ext cx="3361764" cy="921123"/>
              </a:xfrm>
              <a:prstGeom prst="roundRect">
                <a:avLst/>
              </a:prstGeom>
              <a:solidFill>
                <a:schemeClr val="tx2">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US" sz="2400" dirty="0">
                  <a:solidFill>
                    <a:prstClr val="white"/>
                  </a:solidFill>
                  <a:latin typeface="Calibri" panose="020F0502020204030204" pitchFamily="34" charset="0"/>
                  <a:ea typeface="Arial Unicode MS"/>
                  <a:cs typeface="Calibri" panose="020F0502020204030204" pitchFamily="34" charset="0"/>
                </a:endParaRPr>
              </a:p>
            </p:txBody>
          </p:sp>
          <p:sp>
            <p:nvSpPr>
              <p:cNvPr id="149" name="Rounded Rectangle 148">
                <a:extLst>
                  <a:ext uri="{FF2B5EF4-FFF2-40B4-BE49-F238E27FC236}">
                    <a16:creationId xmlns:a16="http://schemas.microsoft.com/office/drawing/2014/main" id="{CF4372CE-5B13-9B46-963E-680E39079984}"/>
                  </a:ext>
                </a:extLst>
              </p:cNvPr>
              <p:cNvSpPr/>
              <p:nvPr/>
            </p:nvSpPr>
            <p:spPr>
              <a:xfrm>
                <a:off x="5230906" y="3200400"/>
                <a:ext cx="3361764" cy="356347"/>
              </a:xfrm>
              <a:prstGeom prst="roundRect">
                <a:avLst/>
              </a:prstGeom>
              <a:solidFill>
                <a:schemeClr val="tx2">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US" sz="2400" dirty="0">
                  <a:solidFill>
                    <a:prstClr val="white"/>
                  </a:solidFill>
                  <a:latin typeface="Calibri" panose="020F0502020204030204" pitchFamily="34" charset="0"/>
                  <a:ea typeface="Arial Unicode MS"/>
                  <a:cs typeface="Calibri" panose="020F0502020204030204" pitchFamily="34" charset="0"/>
                </a:endParaRPr>
              </a:p>
            </p:txBody>
          </p:sp>
          <p:sp>
            <p:nvSpPr>
              <p:cNvPr id="4" name="Rectángulo: esquinas redondeadas 3">
                <a:extLst>
                  <a:ext uri="{FF2B5EF4-FFF2-40B4-BE49-F238E27FC236}">
                    <a16:creationId xmlns:a16="http://schemas.microsoft.com/office/drawing/2014/main" id="{8C509814-44DD-463C-A552-14F396076538}"/>
                  </a:ext>
                </a:extLst>
              </p:cNvPr>
              <p:cNvSpPr/>
              <p:nvPr/>
            </p:nvSpPr>
            <p:spPr>
              <a:xfrm>
                <a:off x="5163671" y="2160722"/>
                <a:ext cx="3496235" cy="493229"/>
              </a:xfrm>
              <a:prstGeom prst="roundRect">
                <a:avLst/>
              </a:prstGeom>
              <a:solidFill>
                <a:schemeClr val="accent1">
                  <a:alpha val="2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s-ES" sz="2400" dirty="0">
                  <a:solidFill>
                    <a:prstClr val="white"/>
                  </a:solidFill>
                  <a:latin typeface="Calibri" panose="020F0502020204030204" pitchFamily="34" charset="0"/>
                  <a:ea typeface="Arial Unicode MS"/>
                  <a:cs typeface="Calibri" panose="020F0502020204030204" pitchFamily="34" charset="0"/>
                </a:endParaRPr>
              </a:p>
            </p:txBody>
          </p:sp>
          <p:sp>
            <p:nvSpPr>
              <p:cNvPr id="96" name="TextBox 95">
                <a:extLst>
                  <a:ext uri="{FF2B5EF4-FFF2-40B4-BE49-F238E27FC236}">
                    <a16:creationId xmlns:a16="http://schemas.microsoft.com/office/drawing/2014/main" id="{EC41A260-DD8B-EA41-80A7-FD1D1608FDD8}"/>
                  </a:ext>
                </a:extLst>
              </p:cNvPr>
              <p:cNvSpPr txBox="1"/>
              <p:nvPr/>
            </p:nvSpPr>
            <p:spPr>
              <a:xfrm>
                <a:off x="6283103" y="1369265"/>
                <a:ext cx="958064" cy="128738"/>
              </a:xfrm>
              <a:prstGeom prst="rect">
                <a:avLst/>
              </a:prstGeom>
              <a:noFill/>
            </p:spPr>
            <p:txBody>
              <a:bodyPr wrap="square" lIns="0" tIns="0" rIns="0" bIns="0" rtlCol="0">
                <a:spAutoFit/>
              </a:bodyPr>
              <a:lstStyle/>
              <a:p>
                <a:pPr algn="ctr" defTabSz="1219170" latinLnBrk="1">
                  <a:lnSpc>
                    <a:spcPct val="110000"/>
                  </a:lnSpc>
                  <a:tabLst>
                    <a:tab pos="888978" algn="l"/>
                  </a:tabLst>
                  <a:defRPr/>
                </a:pPr>
                <a:r>
                  <a:rPr lang="en-US" sz="1067" b="1" u="sng" dirty="0">
                    <a:solidFill>
                      <a:srgbClr val="000000"/>
                    </a:solidFill>
                    <a:latin typeface="Calibri" panose="020F0502020204030204" pitchFamily="34" charset="0"/>
                    <a:ea typeface="Arial Unicode MS"/>
                    <a:cs typeface="Calibri" panose="020F0502020204030204" pitchFamily="34" charset="0"/>
                  </a:rPr>
                  <a:t>MI vs bleeding</a:t>
                </a:r>
                <a:endParaRPr lang="en-US" sz="1067" u="sng" dirty="0">
                  <a:solidFill>
                    <a:srgbClr val="000000"/>
                  </a:solidFill>
                  <a:latin typeface="Calibri" panose="020F0502020204030204" pitchFamily="34" charset="0"/>
                  <a:ea typeface="Arial Unicode MS"/>
                  <a:cs typeface="Calibri" panose="020F0502020204030204" pitchFamily="34" charset="0"/>
                </a:endParaRPr>
              </a:p>
            </p:txBody>
          </p:sp>
          <p:sp>
            <p:nvSpPr>
              <p:cNvPr id="97" name="TextBox 96">
                <a:extLst>
                  <a:ext uri="{FF2B5EF4-FFF2-40B4-BE49-F238E27FC236}">
                    <a16:creationId xmlns:a16="http://schemas.microsoft.com/office/drawing/2014/main" id="{8F622979-892D-2942-9DC0-003D453C5183}"/>
                  </a:ext>
                </a:extLst>
              </p:cNvPr>
              <p:cNvSpPr txBox="1"/>
              <p:nvPr/>
            </p:nvSpPr>
            <p:spPr>
              <a:xfrm>
                <a:off x="6247633" y="1562940"/>
                <a:ext cx="1029004" cy="112580"/>
              </a:xfrm>
              <a:prstGeom prst="rect">
                <a:avLst/>
              </a:prstGeom>
              <a:noFill/>
            </p:spPr>
            <p:txBody>
              <a:bodyPr wrap="square" lIns="0" tIns="0" rIns="0" bIns="0" rtlCol="0">
                <a:spAutoFit/>
              </a:bodyPr>
              <a:lstStyle/>
              <a:p>
                <a:pPr algn="ctr" defTabSz="1219170" latinLnBrk="1">
                  <a:lnSpc>
                    <a:spcPct val="110000"/>
                  </a:lnSpc>
                  <a:tabLst>
                    <a:tab pos="888978" algn="l"/>
                  </a:tabLst>
                  <a:defRPr/>
                </a:pPr>
                <a:r>
                  <a:rPr lang="en-US" sz="933" b="1" dirty="0">
                    <a:solidFill>
                      <a:srgbClr val="000000"/>
                    </a:solidFill>
                    <a:latin typeface="Calibri" panose="020F0502020204030204" pitchFamily="34" charset="0"/>
                    <a:ea typeface="Arial Unicode MS"/>
                    <a:cs typeface="Calibri" panose="020F0502020204030204" pitchFamily="34" charset="0"/>
                  </a:rPr>
                  <a:t>Adjusted HRs</a:t>
                </a:r>
                <a:endParaRPr lang="en-US" sz="933" dirty="0">
                  <a:solidFill>
                    <a:srgbClr val="000000"/>
                  </a:solidFill>
                  <a:latin typeface="Calibri" panose="020F0502020204030204" pitchFamily="34" charset="0"/>
                  <a:ea typeface="Arial Unicode MS"/>
                  <a:cs typeface="Calibri" panose="020F0502020204030204" pitchFamily="34" charset="0"/>
                </a:endParaRPr>
              </a:p>
            </p:txBody>
          </p:sp>
          <p:sp>
            <p:nvSpPr>
              <p:cNvPr id="98" name="TextBox 97">
                <a:extLst>
                  <a:ext uri="{FF2B5EF4-FFF2-40B4-BE49-F238E27FC236}">
                    <a16:creationId xmlns:a16="http://schemas.microsoft.com/office/drawing/2014/main" id="{BC7B78C0-8B8A-AD4E-82FA-2A4C72DF321B}"/>
                  </a:ext>
                </a:extLst>
              </p:cNvPr>
              <p:cNvSpPr txBox="1"/>
              <p:nvPr/>
            </p:nvSpPr>
            <p:spPr>
              <a:xfrm>
                <a:off x="7366168" y="1252439"/>
                <a:ext cx="783673" cy="387606"/>
              </a:xfrm>
              <a:prstGeom prst="rect">
                <a:avLst/>
              </a:prstGeom>
              <a:noFill/>
            </p:spPr>
            <p:txBody>
              <a:bodyPr wrap="square" lIns="0" tIns="0" rIns="0" bIns="0" rtlCol="0">
                <a:spAutoFit/>
              </a:bodyPr>
              <a:lstStyle/>
              <a:p>
                <a:pPr algn="ctr" defTabSz="1219170" latinLnBrk="1">
                  <a:lnSpc>
                    <a:spcPct val="90000"/>
                  </a:lnSpc>
                  <a:tabLst>
                    <a:tab pos="888978" algn="l"/>
                  </a:tabLst>
                  <a:defRPr/>
                </a:pPr>
                <a:r>
                  <a:rPr lang="en-US" sz="933" b="1" dirty="0">
                    <a:solidFill>
                      <a:srgbClr val="000000"/>
                    </a:solidFill>
                    <a:latin typeface="Calibri" panose="020F0502020204030204" pitchFamily="34" charset="0"/>
                    <a:ea typeface="Arial Unicode MS"/>
                    <a:cs typeface="Calibri" panose="020F0502020204030204" pitchFamily="34" charset="0"/>
                  </a:rPr>
                  <a:t>Estimate of</a:t>
                </a:r>
                <a:br>
                  <a:rPr lang="en-US" sz="933" b="1" dirty="0">
                    <a:solidFill>
                      <a:srgbClr val="000000"/>
                    </a:solidFill>
                    <a:latin typeface="Calibri" panose="020F0502020204030204" pitchFamily="34" charset="0"/>
                    <a:ea typeface="Arial Unicode MS"/>
                    <a:cs typeface="Calibri" panose="020F0502020204030204" pitchFamily="34" charset="0"/>
                  </a:rPr>
                </a:br>
                <a:r>
                  <a:rPr lang="en-US" sz="933" b="1" dirty="0">
                    <a:solidFill>
                      <a:srgbClr val="000000"/>
                    </a:solidFill>
                    <a:latin typeface="Calibri" panose="020F0502020204030204" pitchFamily="34" charset="0"/>
                    <a:ea typeface="Arial Unicode MS"/>
                    <a:cs typeface="Calibri" panose="020F0502020204030204" pitchFamily="34" charset="0"/>
                  </a:rPr>
                  <a:t>relative risk</a:t>
                </a:r>
                <a:br>
                  <a:rPr lang="en-US" sz="933" b="1" dirty="0">
                    <a:solidFill>
                      <a:srgbClr val="000000"/>
                    </a:solidFill>
                    <a:latin typeface="Calibri" panose="020F0502020204030204" pitchFamily="34" charset="0"/>
                    <a:ea typeface="Arial Unicode MS"/>
                    <a:cs typeface="Calibri" panose="020F0502020204030204" pitchFamily="34" charset="0"/>
                  </a:rPr>
                </a:br>
                <a:r>
                  <a:rPr lang="en-US" sz="933" b="1" dirty="0">
                    <a:solidFill>
                      <a:srgbClr val="000000"/>
                    </a:solidFill>
                    <a:latin typeface="Calibri" panose="020F0502020204030204" pitchFamily="34" charset="0"/>
                    <a:ea typeface="Arial Unicode MS"/>
                    <a:cs typeface="Calibri" panose="020F0502020204030204" pitchFamily="34" charset="0"/>
                  </a:rPr>
                  <a:t>(ratio of HRs)</a:t>
                </a:r>
                <a:br>
                  <a:rPr lang="en-US" sz="933" b="1" dirty="0">
                    <a:solidFill>
                      <a:srgbClr val="000000"/>
                    </a:solidFill>
                    <a:latin typeface="Calibri" panose="020F0502020204030204" pitchFamily="34" charset="0"/>
                    <a:ea typeface="Arial Unicode MS"/>
                    <a:cs typeface="Calibri" panose="020F0502020204030204" pitchFamily="34" charset="0"/>
                  </a:rPr>
                </a:br>
                <a:r>
                  <a:rPr lang="en-US" sz="933" b="1" dirty="0">
                    <a:solidFill>
                      <a:srgbClr val="000000"/>
                    </a:solidFill>
                    <a:latin typeface="Calibri" panose="020F0502020204030204" pitchFamily="34" charset="0"/>
                    <a:ea typeface="Arial Unicode MS"/>
                    <a:cs typeface="Calibri" panose="020F0502020204030204" pitchFamily="34" charset="0"/>
                  </a:rPr>
                  <a:t>with 95% CI</a:t>
                </a:r>
                <a:endParaRPr lang="en-US" sz="933" dirty="0">
                  <a:solidFill>
                    <a:srgbClr val="000000"/>
                  </a:solidFill>
                  <a:latin typeface="Calibri" panose="020F0502020204030204" pitchFamily="34" charset="0"/>
                  <a:ea typeface="Arial Unicode MS"/>
                  <a:cs typeface="Calibri" panose="020F0502020204030204" pitchFamily="34" charset="0"/>
                </a:endParaRPr>
              </a:p>
            </p:txBody>
          </p:sp>
          <p:sp>
            <p:nvSpPr>
              <p:cNvPr id="99" name="TextBox 98">
                <a:extLst>
                  <a:ext uri="{FF2B5EF4-FFF2-40B4-BE49-F238E27FC236}">
                    <a16:creationId xmlns:a16="http://schemas.microsoft.com/office/drawing/2014/main" id="{DBA60F6D-3617-3E47-90AE-C32E6795B824}"/>
                  </a:ext>
                </a:extLst>
              </p:cNvPr>
              <p:cNvSpPr txBox="1"/>
              <p:nvPr/>
            </p:nvSpPr>
            <p:spPr>
              <a:xfrm>
                <a:off x="7911250" y="1409103"/>
                <a:ext cx="783673" cy="96902"/>
              </a:xfrm>
              <a:prstGeom prst="rect">
                <a:avLst/>
              </a:prstGeom>
              <a:noFill/>
            </p:spPr>
            <p:txBody>
              <a:bodyPr wrap="square" lIns="0" tIns="0" rIns="0" bIns="0" rtlCol="0">
                <a:spAutoFit/>
              </a:bodyPr>
              <a:lstStyle/>
              <a:p>
                <a:pPr algn="ctr" defTabSz="1219170" latinLnBrk="1">
                  <a:lnSpc>
                    <a:spcPct val="90000"/>
                  </a:lnSpc>
                  <a:tabLst>
                    <a:tab pos="888978" algn="l"/>
                  </a:tabLst>
                  <a:defRPr/>
                </a:pPr>
                <a:r>
                  <a:rPr lang="en-US" sz="933" b="1" dirty="0">
                    <a:solidFill>
                      <a:srgbClr val="000000"/>
                    </a:solidFill>
                    <a:latin typeface="Calibri" panose="020F0502020204030204" pitchFamily="34" charset="0"/>
                    <a:ea typeface="Arial Unicode MS"/>
                    <a:cs typeface="Calibri" panose="020F0502020204030204" pitchFamily="34" charset="0"/>
                  </a:rPr>
                  <a:t>p value</a:t>
                </a:r>
                <a:endParaRPr lang="en-US" sz="933" dirty="0">
                  <a:solidFill>
                    <a:srgbClr val="000000"/>
                  </a:solidFill>
                  <a:latin typeface="Calibri" panose="020F0502020204030204" pitchFamily="34" charset="0"/>
                  <a:ea typeface="Arial Unicode MS"/>
                  <a:cs typeface="Calibri" panose="020F0502020204030204" pitchFamily="34" charset="0"/>
                </a:endParaRPr>
              </a:p>
            </p:txBody>
          </p:sp>
          <p:sp>
            <p:nvSpPr>
              <p:cNvPr id="100" name="TextBox 99">
                <a:extLst>
                  <a:ext uri="{FF2B5EF4-FFF2-40B4-BE49-F238E27FC236}">
                    <a16:creationId xmlns:a16="http://schemas.microsoft.com/office/drawing/2014/main" id="{B8C34579-7525-F342-9642-32FAB04D6F4A}"/>
                  </a:ext>
                </a:extLst>
              </p:cNvPr>
              <p:cNvSpPr txBox="1"/>
              <p:nvPr/>
            </p:nvSpPr>
            <p:spPr>
              <a:xfrm>
                <a:off x="5298640" y="1822811"/>
                <a:ext cx="958064" cy="112580"/>
              </a:xfrm>
              <a:prstGeom prst="rect">
                <a:avLst/>
              </a:prstGeom>
              <a:noFill/>
            </p:spPr>
            <p:txBody>
              <a:bodyPr wrap="square" lIns="0" tIns="0" rIns="0" bIns="0" rtlCol="0">
                <a:spAutoFit/>
              </a:bodyPr>
              <a:lstStyle/>
              <a:p>
                <a:pPr algn="ctr" defTabSz="1219170" latinLnBrk="1">
                  <a:lnSpc>
                    <a:spcPct val="110000"/>
                  </a:lnSpc>
                  <a:tabLst>
                    <a:tab pos="888978" algn="l"/>
                  </a:tabLst>
                  <a:defRPr/>
                </a:pPr>
                <a:r>
                  <a:rPr lang="en-US" sz="933" b="1" u="sng" dirty="0">
                    <a:solidFill>
                      <a:srgbClr val="000000"/>
                    </a:solidFill>
                    <a:latin typeface="Calibri" panose="020F0502020204030204" pitchFamily="34" charset="0"/>
                    <a:ea typeface="Arial Unicode MS"/>
                    <a:cs typeface="Calibri" panose="020F0502020204030204" pitchFamily="34" charset="0"/>
                  </a:rPr>
                  <a:t>MI vs minor bleeding</a:t>
                </a:r>
                <a:r>
                  <a:rPr lang="en-US" sz="933" b="1" baseline="30000" dirty="0">
                    <a:solidFill>
                      <a:srgbClr val="000000"/>
                    </a:solidFill>
                    <a:latin typeface="Calibri" panose="020F0502020204030204" pitchFamily="34" charset="0"/>
                    <a:ea typeface="Arial Unicode MS"/>
                    <a:cs typeface="Calibri" panose="020F0502020204030204" pitchFamily="34" charset="0"/>
                  </a:rPr>
                  <a:t>a</a:t>
                </a:r>
                <a:endParaRPr lang="en-US" sz="933" baseline="30000" dirty="0">
                  <a:solidFill>
                    <a:srgbClr val="000000"/>
                  </a:solidFill>
                  <a:latin typeface="Calibri" panose="020F0502020204030204" pitchFamily="34" charset="0"/>
                  <a:ea typeface="Arial Unicode MS"/>
                  <a:cs typeface="Calibri" panose="020F0502020204030204" pitchFamily="34" charset="0"/>
                </a:endParaRPr>
              </a:p>
            </p:txBody>
          </p:sp>
          <p:sp>
            <p:nvSpPr>
              <p:cNvPr id="101" name="TextBox 100">
                <a:extLst>
                  <a:ext uri="{FF2B5EF4-FFF2-40B4-BE49-F238E27FC236}">
                    <a16:creationId xmlns:a16="http://schemas.microsoft.com/office/drawing/2014/main" id="{4B0BC3FE-5FF5-204F-8F34-A55A58567C09}"/>
                  </a:ext>
                </a:extLst>
              </p:cNvPr>
              <p:cNvSpPr txBox="1"/>
              <p:nvPr/>
            </p:nvSpPr>
            <p:spPr>
              <a:xfrm>
                <a:off x="5436096" y="1940765"/>
                <a:ext cx="708551" cy="112580"/>
              </a:xfrm>
              <a:prstGeom prst="rect">
                <a:avLst/>
              </a:prstGeom>
              <a:noFill/>
            </p:spPr>
            <p:txBody>
              <a:bodyPr wrap="square" lIns="0" tIns="0" rIns="0" bIns="0" rtlCol="0">
                <a:spAutoFit/>
              </a:bodyPr>
              <a:lstStyle/>
              <a:p>
                <a:pPr algn="ctr" defTabSz="1219170" latinLnBrk="1">
                  <a:lnSpc>
                    <a:spcPct val="110000"/>
                  </a:lnSpc>
                  <a:tabLst>
                    <a:tab pos="888978" algn="l"/>
                  </a:tabLst>
                  <a:defRPr/>
                </a:pPr>
                <a:r>
                  <a:rPr lang="en-US" sz="933" b="1" dirty="0">
                    <a:solidFill>
                      <a:srgbClr val="000000"/>
                    </a:solidFill>
                    <a:latin typeface="Calibri" panose="020F0502020204030204" pitchFamily="34" charset="0"/>
                    <a:ea typeface="Arial Unicode MS"/>
                    <a:cs typeface="Calibri" panose="020F0502020204030204" pitchFamily="34" charset="0"/>
                  </a:rPr>
                  <a:t>(BARC 2)</a:t>
                </a:r>
                <a:endParaRPr lang="en-US" sz="933" dirty="0">
                  <a:solidFill>
                    <a:srgbClr val="000000"/>
                  </a:solidFill>
                  <a:latin typeface="Calibri" panose="020F0502020204030204" pitchFamily="34" charset="0"/>
                  <a:ea typeface="Arial Unicode MS"/>
                  <a:cs typeface="Calibri" panose="020F0502020204030204" pitchFamily="34" charset="0"/>
                </a:endParaRPr>
              </a:p>
            </p:txBody>
          </p:sp>
          <p:sp>
            <p:nvSpPr>
              <p:cNvPr id="102" name="TextBox 101">
                <a:extLst>
                  <a:ext uri="{FF2B5EF4-FFF2-40B4-BE49-F238E27FC236}">
                    <a16:creationId xmlns:a16="http://schemas.microsoft.com/office/drawing/2014/main" id="{94BFCE6E-4C97-B24E-B7F9-2CF15D40FD2C}"/>
                  </a:ext>
                </a:extLst>
              </p:cNvPr>
              <p:cNvSpPr txBox="1"/>
              <p:nvPr/>
            </p:nvSpPr>
            <p:spPr>
              <a:xfrm>
                <a:off x="6258092" y="1997915"/>
                <a:ext cx="342063" cy="96469"/>
              </a:xfrm>
              <a:prstGeom prst="rect">
                <a:avLst/>
              </a:prstGeom>
              <a:noFill/>
            </p:spPr>
            <p:txBody>
              <a:bodyPr wrap="square" lIns="0" tIns="0" rIns="0" bIns="0" rtlCol="0">
                <a:spAutoFit/>
              </a:bodyPr>
              <a:lstStyle/>
              <a:p>
                <a:pPr algn="ctr" defTabSz="1219170" latinLnBrk="1">
                  <a:lnSpc>
                    <a:spcPct val="110000"/>
                  </a:lnSpc>
                  <a:tabLst>
                    <a:tab pos="888978" algn="l"/>
                  </a:tabLst>
                  <a:defRPr/>
                </a:pPr>
                <a:r>
                  <a:rPr lang="en-US" sz="800" dirty="0">
                    <a:solidFill>
                      <a:srgbClr val="000000"/>
                    </a:solidFill>
                    <a:latin typeface="Calibri" panose="020F0502020204030204" pitchFamily="34" charset="0"/>
                    <a:ea typeface="Arial Unicode MS"/>
                    <a:cs typeface="Calibri" panose="020F0502020204030204" pitchFamily="34" charset="0"/>
                  </a:rPr>
                  <a:t>5.36</a:t>
                </a:r>
              </a:p>
            </p:txBody>
          </p:sp>
          <p:sp>
            <p:nvSpPr>
              <p:cNvPr id="103" name="TextBox 102">
                <a:extLst>
                  <a:ext uri="{FF2B5EF4-FFF2-40B4-BE49-F238E27FC236}">
                    <a16:creationId xmlns:a16="http://schemas.microsoft.com/office/drawing/2014/main" id="{E437E842-B3E8-8F4F-AF4B-93CFF34EA8A5}"/>
                  </a:ext>
                </a:extLst>
              </p:cNvPr>
              <p:cNvSpPr txBox="1"/>
              <p:nvPr/>
            </p:nvSpPr>
            <p:spPr>
              <a:xfrm>
                <a:off x="6956592" y="1918540"/>
                <a:ext cx="342063" cy="96469"/>
              </a:xfrm>
              <a:prstGeom prst="rect">
                <a:avLst/>
              </a:prstGeom>
              <a:noFill/>
            </p:spPr>
            <p:txBody>
              <a:bodyPr wrap="square" lIns="0" tIns="0" rIns="0" bIns="0" rtlCol="0">
                <a:spAutoFit/>
              </a:bodyPr>
              <a:lstStyle/>
              <a:p>
                <a:pPr algn="ctr" defTabSz="1219170" latinLnBrk="1">
                  <a:lnSpc>
                    <a:spcPct val="110000"/>
                  </a:lnSpc>
                  <a:tabLst>
                    <a:tab pos="888978" algn="l"/>
                  </a:tabLst>
                  <a:defRPr/>
                </a:pPr>
                <a:r>
                  <a:rPr lang="en-US" sz="800" dirty="0">
                    <a:solidFill>
                      <a:srgbClr val="000000"/>
                    </a:solidFill>
                    <a:latin typeface="Calibri" panose="020F0502020204030204" pitchFamily="34" charset="0"/>
                    <a:ea typeface="Arial Unicode MS"/>
                    <a:cs typeface="Calibri" panose="020F0502020204030204" pitchFamily="34" charset="0"/>
                  </a:rPr>
                  <a:t>1.70</a:t>
                </a:r>
              </a:p>
            </p:txBody>
          </p:sp>
          <p:sp>
            <p:nvSpPr>
              <p:cNvPr id="104" name="TextBox 103">
                <a:extLst>
                  <a:ext uri="{FF2B5EF4-FFF2-40B4-BE49-F238E27FC236}">
                    <a16:creationId xmlns:a16="http://schemas.microsoft.com/office/drawing/2014/main" id="{6E2E6B11-3042-534B-834C-1302A73E4956}"/>
                  </a:ext>
                </a:extLst>
              </p:cNvPr>
              <p:cNvSpPr txBox="1"/>
              <p:nvPr/>
            </p:nvSpPr>
            <p:spPr>
              <a:xfrm>
                <a:off x="7366168" y="1808064"/>
                <a:ext cx="783673" cy="193803"/>
              </a:xfrm>
              <a:prstGeom prst="rect">
                <a:avLst/>
              </a:prstGeom>
              <a:noFill/>
            </p:spPr>
            <p:txBody>
              <a:bodyPr wrap="square" lIns="0" tIns="0" rIns="0" bIns="0" rtlCol="0">
                <a:spAutoFit/>
              </a:bodyPr>
              <a:lstStyle/>
              <a:p>
                <a:pPr algn="ctr" defTabSz="1219170" latinLnBrk="1">
                  <a:lnSpc>
                    <a:spcPct val="90000"/>
                  </a:lnSpc>
                  <a:tabLst>
                    <a:tab pos="888978" algn="l"/>
                  </a:tabLst>
                  <a:defRPr/>
                </a:pPr>
                <a:r>
                  <a:rPr lang="en-US" sz="933" b="1" dirty="0">
                    <a:solidFill>
                      <a:srgbClr val="000000"/>
                    </a:solidFill>
                    <a:latin typeface="Calibri" panose="020F0502020204030204" pitchFamily="34" charset="0"/>
                    <a:ea typeface="Arial Unicode MS"/>
                    <a:cs typeface="Calibri" panose="020F0502020204030204" pitchFamily="34" charset="0"/>
                  </a:rPr>
                  <a:t>3.15</a:t>
                </a:r>
                <a:br>
                  <a:rPr lang="en-US" sz="933" b="1" dirty="0">
                    <a:solidFill>
                      <a:srgbClr val="000000"/>
                    </a:solidFill>
                    <a:latin typeface="Calibri" panose="020F0502020204030204" pitchFamily="34" charset="0"/>
                    <a:ea typeface="Arial Unicode MS"/>
                    <a:cs typeface="Calibri" panose="020F0502020204030204" pitchFamily="34" charset="0"/>
                  </a:rPr>
                </a:br>
                <a:r>
                  <a:rPr lang="en-US" sz="933" b="1" dirty="0">
                    <a:solidFill>
                      <a:srgbClr val="000000"/>
                    </a:solidFill>
                    <a:latin typeface="Calibri" panose="020F0502020204030204" pitchFamily="34" charset="0"/>
                    <a:ea typeface="Arial Unicode MS"/>
                    <a:cs typeface="Calibri" panose="020F0502020204030204" pitchFamily="34" charset="0"/>
                  </a:rPr>
                  <a:t>(2.08-4.77)</a:t>
                </a:r>
                <a:endParaRPr lang="en-US" sz="933" dirty="0">
                  <a:solidFill>
                    <a:srgbClr val="000000"/>
                  </a:solidFill>
                  <a:latin typeface="Calibri" panose="020F0502020204030204" pitchFamily="34" charset="0"/>
                  <a:ea typeface="Arial Unicode MS"/>
                  <a:cs typeface="Calibri" panose="020F0502020204030204" pitchFamily="34" charset="0"/>
                </a:endParaRPr>
              </a:p>
            </p:txBody>
          </p:sp>
          <p:sp>
            <p:nvSpPr>
              <p:cNvPr id="105" name="TextBox 104">
                <a:extLst>
                  <a:ext uri="{FF2B5EF4-FFF2-40B4-BE49-F238E27FC236}">
                    <a16:creationId xmlns:a16="http://schemas.microsoft.com/office/drawing/2014/main" id="{1BED93A7-E4D1-AE42-8DD7-9D626C332767}"/>
                  </a:ext>
                </a:extLst>
              </p:cNvPr>
              <p:cNvSpPr txBox="1"/>
              <p:nvPr/>
            </p:nvSpPr>
            <p:spPr>
              <a:xfrm>
                <a:off x="7911250" y="1856778"/>
                <a:ext cx="783673" cy="96902"/>
              </a:xfrm>
              <a:prstGeom prst="rect">
                <a:avLst/>
              </a:prstGeom>
              <a:noFill/>
            </p:spPr>
            <p:txBody>
              <a:bodyPr wrap="square" lIns="0" tIns="0" rIns="0" bIns="0" rtlCol="0">
                <a:spAutoFit/>
              </a:bodyPr>
              <a:lstStyle/>
              <a:p>
                <a:pPr algn="ctr" defTabSz="1219170" latinLnBrk="1">
                  <a:lnSpc>
                    <a:spcPct val="90000"/>
                  </a:lnSpc>
                  <a:tabLst>
                    <a:tab pos="888978" algn="l"/>
                  </a:tabLst>
                  <a:defRPr/>
                </a:pPr>
                <a:r>
                  <a:rPr lang="en-US" sz="933" b="1" dirty="0">
                    <a:solidFill>
                      <a:srgbClr val="000000"/>
                    </a:solidFill>
                    <a:latin typeface="Calibri" panose="020F0502020204030204" pitchFamily="34" charset="0"/>
                    <a:ea typeface="Arial Unicode MS"/>
                    <a:cs typeface="Calibri" panose="020F0502020204030204" pitchFamily="34" charset="0"/>
                  </a:rPr>
                  <a:t>&lt;0.001</a:t>
                </a:r>
                <a:endParaRPr lang="en-US" sz="933" dirty="0">
                  <a:solidFill>
                    <a:srgbClr val="000000"/>
                  </a:solidFill>
                  <a:latin typeface="Calibri" panose="020F0502020204030204" pitchFamily="34" charset="0"/>
                  <a:ea typeface="Arial Unicode MS"/>
                  <a:cs typeface="Calibri" panose="020F0502020204030204" pitchFamily="34" charset="0"/>
                </a:endParaRPr>
              </a:p>
            </p:txBody>
          </p:sp>
          <p:sp>
            <p:nvSpPr>
              <p:cNvPr id="109" name="TextBox 108">
                <a:extLst>
                  <a:ext uri="{FF2B5EF4-FFF2-40B4-BE49-F238E27FC236}">
                    <a16:creationId xmlns:a16="http://schemas.microsoft.com/office/drawing/2014/main" id="{981E4CA7-1827-F840-B01C-4E1A41F2FDCB}"/>
                  </a:ext>
                </a:extLst>
              </p:cNvPr>
              <p:cNvSpPr txBox="1"/>
              <p:nvPr/>
            </p:nvSpPr>
            <p:spPr>
              <a:xfrm>
                <a:off x="5298640" y="2314340"/>
                <a:ext cx="958064" cy="112580"/>
              </a:xfrm>
              <a:prstGeom prst="rect">
                <a:avLst/>
              </a:prstGeom>
              <a:noFill/>
            </p:spPr>
            <p:txBody>
              <a:bodyPr wrap="square" lIns="0" tIns="0" rIns="0" bIns="0" rtlCol="0">
                <a:spAutoFit/>
              </a:bodyPr>
              <a:lstStyle/>
              <a:p>
                <a:pPr algn="ctr" defTabSz="1219170" latinLnBrk="1">
                  <a:lnSpc>
                    <a:spcPct val="110000"/>
                  </a:lnSpc>
                  <a:tabLst>
                    <a:tab pos="888978" algn="l"/>
                  </a:tabLst>
                  <a:defRPr/>
                </a:pPr>
                <a:r>
                  <a:rPr lang="en-US" sz="933" b="1" u="sng" dirty="0">
                    <a:solidFill>
                      <a:srgbClr val="000000"/>
                    </a:solidFill>
                    <a:latin typeface="Calibri" panose="020F0502020204030204" pitchFamily="34" charset="0"/>
                    <a:ea typeface="Arial Unicode MS"/>
                    <a:cs typeface="Calibri" panose="020F0502020204030204" pitchFamily="34" charset="0"/>
                  </a:rPr>
                  <a:t>MI vs major bleeding</a:t>
                </a:r>
                <a:r>
                  <a:rPr lang="en-US" sz="933" b="1" baseline="30000" dirty="0">
                    <a:solidFill>
                      <a:srgbClr val="000000"/>
                    </a:solidFill>
                    <a:latin typeface="Calibri" panose="020F0502020204030204" pitchFamily="34" charset="0"/>
                    <a:ea typeface="Arial Unicode MS"/>
                    <a:cs typeface="Calibri" panose="020F0502020204030204" pitchFamily="34" charset="0"/>
                  </a:rPr>
                  <a:t>a</a:t>
                </a:r>
                <a:endParaRPr lang="en-US" sz="933" dirty="0">
                  <a:solidFill>
                    <a:srgbClr val="000000"/>
                  </a:solidFill>
                  <a:latin typeface="Calibri" panose="020F0502020204030204" pitchFamily="34" charset="0"/>
                  <a:ea typeface="Arial Unicode MS"/>
                  <a:cs typeface="Calibri" panose="020F0502020204030204" pitchFamily="34" charset="0"/>
                </a:endParaRPr>
              </a:p>
            </p:txBody>
          </p:sp>
          <p:sp>
            <p:nvSpPr>
              <p:cNvPr id="110" name="TextBox 109">
                <a:extLst>
                  <a:ext uri="{FF2B5EF4-FFF2-40B4-BE49-F238E27FC236}">
                    <a16:creationId xmlns:a16="http://schemas.microsoft.com/office/drawing/2014/main" id="{692316D0-C897-9447-BD89-EC1ADAE9AFB3}"/>
                  </a:ext>
                </a:extLst>
              </p:cNvPr>
              <p:cNvSpPr txBox="1"/>
              <p:nvPr/>
            </p:nvSpPr>
            <p:spPr>
              <a:xfrm>
                <a:off x="5436097" y="2432294"/>
                <a:ext cx="677994" cy="112580"/>
              </a:xfrm>
              <a:prstGeom prst="rect">
                <a:avLst/>
              </a:prstGeom>
              <a:noFill/>
            </p:spPr>
            <p:txBody>
              <a:bodyPr wrap="square" lIns="0" tIns="0" rIns="0" bIns="0" rtlCol="0">
                <a:spAutoFit/>
              </a:bodyPr>
              <a:lstStyle/>
              <a:p>
                <a:pPr algn="ctr" defTabSz="1219170" latinLnBrk="1">
                  <a:lnSpc>
                    <a:spcPct val="110000"/>
                  </a:lnSpc>
                  <a:tabLst>
                    <a:tab pos="888978" algn="l"/>
                  </a:tabLst>
                  <a:defRPr/>
                </a:pPr>
                <a:r>
                  <a:rPr lang="en-US" sz="933" b="1" dirty="0">
                    <a:solidFill>
                      <a:srgbClr val="000000"/>
                    </a:solidFill>
                    <a:latin typeface="Calibri" panose="020F0502020204030204" pitchFamily="34" charset="0"/>
                    <a:ea typeface="Arial Unicode MS"/>
                    <a:cs typeface="Calibri" panose="020F0502020204030204" pitchFamily="34" charset="0"/>
                  </a:rPr>
                  <a:t>(BARC 3)</a:t>
                </a:r>
                <a:endParaRPr lang="en-US" sz="933" dirty="0">
                  <a:solidFill>
                    <a:srgbClr val="000000"/>
                  </a:solidFill>
                  <a:latin typeface="Calibri" panose="020F0502020204030204" pitchFamily="34" charset="0"/>
                  <a:ea typeface="Arial Unicode MS"/>
                  <a:cs typeface="Calibri" panose="020F0502020204030204" pitchFamily="34" charset="0"/>
                </a:endParaRPr>
              </a:p>
            </p:txBody>
          </p:sp>
          <p:sp>
            <p:nvSpPr>
              <p:cNvPr id="111" name="TextBox 110">
                <a:extLst>
                  <a:ext uri="{FF2B5EF4-FFF2-40B4-BE49-F238E27FC236}">
                    <a16:creationId xmlns:a16="http://schemas.microsoft.com/office/drawing/2014/main" id="{9E28FC98-1437-004F-B90D-0D85FF3B536B}"/>
                  </a:ext>
                </a:extLst>
              </p:cNvPr>
              <p:cNvSpPr txBox="1"/>
              <p:nvPr/>
            </p:nvSpPr>
            <p:spPr>
              <a:xfrm>
                <a:off x="6258092" y="2493215"/>
                <a:ext cx="342063" cy="96469"/>
              </a:xfrm>
              <a:prstGeom prst="rect">
                <a:avLst/>
              </a:prstGeom>
              <a:noFill/>
            </p:spPr>
            <p:txBody>
              <a:bodyPr wrap="square" lIns="0" tIns="0" rIns="0" bIns="0" rtlCol="0">
                <a:spAutoFit/>
              </a:bodyPr>
              <a:lstStyle/>
              <a:p>
                <a:pPr algn="ctr" defTabSz="1219170" latinLnBrk="1">
                  <a:lnSpc>
                    <a:spcPct val="110000"/>
                  </a:lnSpc>
                  <a:tabLst>
                    <a:tab pos="888978" algn="l"/>
                  </a:tabLst>
                  <a:defRPr/>
                </a:pPr>
                <a:r>
                  <a:rPr lang="en-US" sz="800" dirty="0">
                    <a:solidFill>
                      <a:srgbClr val="000000"/>
                    </a:solidFill>
                    <a:latin typeface="Calibri" panose="020F0502020204030204" pitchFamily="34" charset="0"/>
                    <a:ea typeface="Arial Unicode MS"/>
                    <a:cs typeface="Calibri" panose="020F0502020204030204" pitchFamily="34" charset="0"/>
                  </a:rPr>
                  <a:t>5.36</a:t>
                </a:r>
              </a:p>
            </p:txBody>
          </p:sp>
          <p:sp>
            <p:nvSpPr>
              <p:cNvPr id="112" name="TextBox 111">
                <a:extLst>
                  <a:ext uri="{FF2B5EF4-FFF2-40B4-BE49-F238E27FC236}">
                    <a16:creationId xmlns:a16="http://schemas.microsoft.com/office/drawing/2014/main" id="{7CCB610F-F5EA-664D-930E-9EBD9CECC6D4}"/>
                  </a:ext>
                </a:extLst>
              </p:cNvPr>
              <p:cNvSpPr txBox="1"/>
              <p:nvPr/>
            </p:nvSpPr>
            <p:spPr>
              <a:xfrm>
                <a:off x="6956592" y="2490040"/>
                <a:ext cx="342063" cy="96469"/>
              </a:xfrm>
              <a:prstGeom prst="rect">
                <a:avLst/>
              </a:prstGeom>
              <a:noFill/>
            </p:spPr>
            <p:txBody>
              <a:bodyPr wrap="square" lIns="0" tIns="0" rIns="0" bIns="0" rtlCol="0">
                <a:spAutoFit/>
              </a:bodyPr>
              <a:lstStyle/>
              <a:p>
                <a:pPr algn="ctr" defTabSz="1219170" latinLnBrk="1">
                  <a:lnSpc>
                    <a:spcPct val="110000"/>
                  </a:lnSpc>
                  <a:tabLst>
                    <a:tab pos="888978" algn="l"/>
                  </a:tabLst>
                  <a:defRPr/>
                </a:pPr>
                <a:r>
                  <a:rPr lang="en-US" sz="800" dirty="0">
                    <a:solidFill>
                      <a:srgbClr val="000000"/>
                    </a:solidFill>
                    <a:latin typeface="Calibri" panose="020F0502020204030204" pitchFamily="34" charset="0"/>
                    <a:ea typeface="Arial Unicode MS"/>
                    <a:cs typeface="Calibri" panose="020F0502020204030204" pitchFamily="34" charset="0"/>
                  </a:rPr>
                  <a:t>5.73</a:t>
                </a:r>
              </a:p>
            </p:txBody>
          </p:sp>
          <p:sp>
            <p:nvSpPr>
              <p:cNvPr id="113" name="TextBox 112">
                <a:extLst>
                  <a:ext uri="{FF2B5EF4-FFF2-40B4-BE49-F238E27FC236}">
                    <a16:creationId xmlns:a16="http://schemas.microsoft.com/office/drawing/2014/main" id="{8C02B986-224B-7B4E-9819-7351BA82740A}"/>
                  </a:ext>
                </a:extLst>
              </p:cNvPr>
              <p:cNvSpPr txBox="1"/>
              <p:nvPr/>
            </p:nvSpPr>
            <p:spPr>
              <a:xfrm>
                <a:off x="7366168" y="2299593"/>
                <a:ext cx="783673" cy="193803"/>
              </a:xfrm>
              <a:prstGeom prst="rect">
                <a:avLst/>
              </a:prstGeom>
              <a:noFill/>
            </p:spPr>
            <p:txBody>
              <a:bodyPr wrap="square" lIns="0" tIns="0" rIns="0" bIns="0" rtlCol="0">
                <a:spAutoFit/>
              </a:bodyPr>
              <a:lstStyle/>
              <a:p>
                <a:pPr algn="ctr" defTabSz="1219170" latinLnBrk="1">
                  <a:lnSpc>
                    <a:spcPct val="90000"/>
                  </a:lnSpc>
                  <a:tabLst>
                    <a:tab pos="888978" algn="l"/>
                  </a:tabLst>
                  <a:defRPr/>
                </a:pPr>
                <a:r>
                  <a:rPr lang="en-US" sz="933" b="1" dirty="0">
                    <a:solidFill>
                      <a:srgbClr val="000000"/>
                    </a:solidFill>
                    <a:latin typeface="Calibri" panose="020F0502020204030204" pitchFamily="34" charset="0"/>
                    <a:ea typeface="Arial Unicode MS"/>
                    <a:cs typeface="Calibri" panose="020F0502020204030204" pitchFamily="34" charset="0"/>
                  </a:rPr>
                  <a:t>0.94</a:t>
                </a:r>
                <a:br>
                  <a:rPr lang="en-US" sz="933" b="1" dirty="0">
                    <a:solidFill>
                      <a:srgbClr val="000000"/>
                    </a:solidFill>
                    <a:latin typeface="Calibri" panose="020F0502020204030204" pitchFamily="34" charset="0"/>
                    <a:ea typeface="Arial Unicode MS"/>
                    <a:cs typeface="Calibri" panose="020F0502020204030204" pitchFamily="34" charset="0"/>
                  </a:rPr>
                </a:br>
                <a:r>
                  <a:rPr lang="en-US" sz="933" b="1" dirty="0">
                    <a:solidFill>
                      <a:srgbClr val="000000"/>
                    </a:solidFill>
                    <a:latin typeface="Calibri" panose="020F0502020204030204" pitchFamily="34" charset="0"/>
                    <a:ea typeface="Arial Unicode MS"/>
                    <a:cs typeface="Calibri" panose="020F0502020204030204" pitchFamily="34" charset="0"/>
                  </a:rPr>
                  <a:t>(0.63-1.40)</a:t>
                </a:r>
                <a:endParaRPr lang="en-US" sz="933" dirty="0">
                  <a:solidFill>
                    <a:srgbClr val="000000"/>
                  </a:solidFill>
                  <a:latin typeface="Calibri" panose="020F0502020204030204" pitchFamily="34" charset="0"/>
                  <a:ea typeface="Arial Unicode MS"/>
                  <a:cs typeface="Calibri" panose="020F0502020204030204" pitchFamily="34" charset="0"/>
                </a:endParaRPr>
              </a:p>
            </p:txBody>
          </p:sp>
          <p:sp>
            <p:nvSpPr>
              <p:cNvPr id="114" name="TextBox 113">
                <a:extLst>
                  <a:ext uri="{FF2B5EF4-FFF2-40B4-BE49-F238E27FC236}">
                    <a16:creationId xmlns:a16="http://schemas.microsoft.com/office/drawing/2014/main" id="{8E812035-FCF0-AF46-A42A-EBC591B63BE9}"/>
                  </a:ext>
                </a:extLst>
              </p:cNvPr>
              <p:cNvSpPr txBox="1"/>
              <p:nvPr/>
            </p:nvSpPr>
            <p:spPr>
              <a:xfrm>
                <a:off x="7911250" y="2348307"/>
                <a:ext cx="783673" cy="96902"/>
              </a:xfrm>
              <a:prstGeom prst="rect">
                <a:avLst/>
              </a:prstGeom>
              <a:noFill/>
            </p:spPr>
            <p:txBody>
              <a:bodyPr wrap="square" lIns="0" tIns="0" rIns="0" bIns="0" rtlCol="0">
                <a:spAutoFit/>
              </a:bodyPr>
              <a:lstStyle/>
              <a:p>
                <a:pPr algn="ctr" defTabSz="1219170" latinLnBrk="1">
                  <a:lnSpc>
                    <a:spcPct val="90000"/>
                  </a:lnSpc>
                  <a:tabLst>
                    <a:tab pos="888978" algn="l"/>
                  </a:tabLst>
                  <a:defRPr/>
                </a:pPr>
                <a:r>
                  <a:rPr lang="en-US" sz="933" b="1" dirty="0">
                    <a:solidFill>
                      <a:srgbClr val="000000"/>
                    </a:solidFill>
                    <a:latin typeface="Calibri" panose="020F0502020204030204" pitchFamily="34" charset="0"/>
                    <a:ea typeface="Arial Unicode MS"/>
                    <a:cs typeface="Calibri" panose="020F0502020204030204" pitchFamily="34" charset="0"/>
                  </a:rPr>
                  <a:t>0.747</a:t>
                </a:r>
                <a:endParaRPr lang="en-US" sz="933" dirty="0">
                  <a:solidFill>
                    <a:srgbClr val="000000"/>
                  </a:solidFill>
                  <a:latin typeface="Calibri" panose="020F0502020204030204" pitchFamily="34" charset="0"/>
                  <a:ea typeface="Arial Unicode MS"/>
                  <a:cs typeface="Calibri" panose="020F0502020204030204" pitchFamily="34" charset="0"/>
                </a:endParaRPr>
              </a:p>
            </p:txBody>
          </p:sp>
          <p:sp>
            <p:nvSpPr>
              <p:cNvPr id="115" name="TextBox 114">
                <a:extLst>
                  <a:ext uri="{FF2B5EF4-FFF2-40B4-BE49-F238E27FC236}">
                    <a16:creationId xmlns:a16="http://schemas.microsoft.com/office/drawing/2014/main" id="{14ADEF05-02B9-8E42-8B1D-32BC0595442B}"/>
                  </a:ext>
                </a:extLst>
              </p:cNvPr>
              <p:cNvSpPr txBox="1"/>
              <p:nvPr/>
            </p:nvSpPr>
            <p:spPr>
              <a:xfrm>
                <a:off x="5292080" y="2781065"/>
                <a:ext cx="971184" cy="112580"/>
              </a:xfrm>
              <a:prstGeom prst="rect">
                <a:avLst/>
              </a:prstGeom>
              <a:noFill/>
            </p:spPr>
            <p:txBody>
              <a:bodyPr wrap="square" lIns="0" tIns="0" rIns="0" bIns="0" rtlCol="0">
                <a:spAutoFit/>
              </a:bodyPr>
              <a:lstStyle/>
              <a:p>
                <a:pPr algn="ctr" defTabSz="1219170" latinLnBrk="1">
                  <a:lnSpc>
                    <a:spcPct val="110000"/>
                  </a:lnSpc>
                  <a:tabLst>
                    <a:tab pos="888978" algn="l"/>
                  </a:tabLst>
                  <a:defRPr/>
                </a:pPr>
                <a:r>
                  <a:rPr lang="en-US" sz="933" b="1" u="sng" dirty="0">
                    <a:solidFill>
                      <a:srgbClr val="000000"/>
                    </a:solidFill>
                    <a:latin typeface="Calibri" panose="020F0502020204030204" pitchFamily="34" charset="0"/>
                    <a:ea typeface="Arial Unicode MS"/>
                    <a:cs typeface="Calibri" panose="020F0502020204030204" pitchFamily="34" charset="0"/>
                  </a:rPr>
                  <a:t>MI vs major bleeding</a:t>
                </a:r>
                <a:r>
                  <a:rPr lang="en-US" sz="933" b="1" baseline="30000" dirty="0">
                    <a:solidFill>
                      <a:srgbClr val="000000"/>
                    </a:solidFill>
                    <a:latin typeface="Calibri" panose="020F0502020204030204" pitchFamily="34" charset="0"/>
                    <a:ea typeface="Arial Unicode MS"/>
                    <a:cs typeface="Calibri" panose="020F0502020204030204" pitchFamily="34" charset="0"/>
                  </a:rPr>
                  <a:t>b</a:t>
                </a:r>
                <a:endParaRPr lang="en-US" sz="933" baseline="30000" dirty="0">
                  <a:solidFill>
                    <a:srgbClr val="000000"/>
                  </a:solidFill>
                  <a:latin typeface="Calibri" panose="020F0502020204030204" pitchFamily="34" charset="0"/>
                  <a:ea typeface="Arial Unicode MS"/>
                  <a:cs typeface="Calibri" panose="020F0502020204030204" pitchFamily="34" charset="0"/>
                </a:endParaRPr>
              </a:p>
            </p:txBody>
          </p:sp>
          <p:sp>
            <p:nvSpPr>
              <p:cNvPr id="116" name="TextBox 115">
                <a:extLst>
                  <a:ext uri="{FF2B5EF4-FFF2-40B4-BE49-F238E27FC236}">
                    <a16:creationId xmlns:a16="http://schemas.microsoft.com/office/drawing/2014/main" id="{73D0B0F3-3BAF-4042-A731-0695B2094447}"/>
                  </a:ext>
                </a:extLst>
              </p:cNvPr>
              <p:cNvSpPr txBox="1"/>
              <p:nvPr/>
            </p:nvSpPr>
            <p:spPr>
              <a:xfrm>
                <a:off x="5436097" y="2899019"/>
                <a:ext cx="719742" cy="112580"/>
              </a:xfrm>
              <a:prstGeom prst="rect">
                <a:avLst/>
              </a:prstGeom>
              <a:noFill/>
            </p:spPr>
            <p:txBody>
              <a:bodyPr wrap="square" lIns="0" tIns="0" rIns="0" bIns="0" rtlCol="0">
                <a:spAutoFit/>
              </a:bodyPr>
              <a:lstStyle/>
              <a:p>
                <a:pPr algn="ctr" defTabSz="1219170" latinLnBrk="1">
                  <a:lnSpc>
                    <a:spcPct val="110000"/>
                  </a:lnSpc>
                  <a:tabLst>
                    <a:tab pos="888978" algn="l"/>
                  </a:tabLst>
                  <a:defRPr/>
                </a:pPr>
                <a:r>
                  <a:rPr lang="en-US" sz="933" b="1" dirty="0">
                    <a:solidFill>
                      <a:srgbClr val="000000"/>
                    </a:solidFill>
                    <a:latin typeface="Calibri" panose="020F0502020204030204" pitchFamily="34" charset="0"/>
                    <a:ea typeface="Arial Unicode MS"/>
                    <a:cs typeface="Calibri" panose="020F0502020204030204" pitchFamily="34" charset="0"/>
                  </a:rPr>
                  <a:t>(BARC 3a)</a:t>
                </a:r>
                <a:endParaRPr lang="en-US" sz="933" dirty="0">
                  <a:solidFill>
                    <a:srgbClr val="000000"/>
                  </a:solidFill>
                  <a:latin typeface="Calibri" panose="020F0502020204030204" pitchFamily="34" charset="0"/>
                  <a:ea typeface="Arial Unicode MS"/>
                  <a:cs typeface="Calibri" panose="020F0502020204030204" pitchFamily="34" charset="0"/>
                </a:endParaRPr>
              </a:p>
            </p:txBody>
          </p:sp>
          <p:sp>
            <p:nvSpPr>
              <p:cNvPr id="117" name="TextBox 116">
                <a:extLst>
                  <a:ext uri="{FF2B5EF4-FFF2-40B4-BE49-F238E27FC236}">
                    <a16:creationId xmlns:a16="http://schemas.microsoft.com/office/drawing/2014/main" id="{BFB82476-8ADF-B142-B334-26B309670B48}"/>
                  </a:ext>
                </a:extLst>
              </p:cNvPr>
              <p:cNvSpPr txBox="1"/>
              <p:nvPr/>
            </p:nvSpPr>
            <p:spPr>
              <a:xfrm>
                <a:off x="6258092" y="2956765"/>
                <a:ext cx="342063" cy="96469"/>
              </a:xfrm>
              <a:prstGeom prst="rect">
                <a:avLst/>
              </a:prstGeom>
              <a:noFill/>
            </p:spPr>
            <p:txBody>
              <a:bodyPr wrap="square" lIns="0" tIns="0" rIns="0" bIns="0" rtlCol="0">
                <a:spAutoFit/>
              </a:bodyPr>
              <a:lstStyle/>
              <a:p>
                <a:pPr algn="ctr" defTabSz="1219170" latinLnBrk="1">
                  <a:lnSpc>
                    <a:spcPct val="110000"/>
                  </a:lnSpc>
                  <a:tabLst>
                    <a:tab pos="888978" algn="l"/>
                  </a:tabLst>
                  <a:defRPr/>
                </a:pPr>
                <a:r>
                  <a:rPr lang="en-US" sz="800" dirty="0">
                    <a:solidFill>
                      <a:srgbClr val="000000"/>
                    </a:solidFill>
                    <a:latin typeface="Calibri" panose="020F0502020204030204" pitchFamily="34" charset="0"/>
                    <a:ea typeface="Arial Unicode MS"/>
                    <a:cs typeface="Calibri" panose="020F0502020204030204" pitchFamily="34" charset="0"/>
                  </a:rPr>
                  <a:t>6.15</a:t>
                </a:r>
              </a:p>
            </p:txBody>
          </p:sp>
          <p:sp>
            <p:nvSpPr>
              <p:cNvPr id="118" name="TextBox 117">
                <a:extLst>
                  <a:ext uri="{FF2B5EF4-FFF2-40B4-BE49-F238E27FC236}">
                    <a16:creationId xmlns:a16="http://schemas.microsoft.com/office/drawing/2014/main" id="{87B50538-8906-474B-8BC6-507A4A7D684A}"/>
                  </a:ext>
                </a:extLst>
              </p:cNvPr>
              <p:cNvSpPr txBox="1"/>
              <p:nvPr/>
            </p:nvSpPr>
            <p:spPr>
              <a:xfrm>
                <a:off x="6956592" y="2921840"/>
                <a:ext cx="342063" cy="96469"/>
              </a:xfrm>
              <a:prstGeom prst="rect">
                <a:avLst/>
              </a:prstGeom>
              <a:noFill/>
            </p:spPr>
            <p:txBody>
              <a:bodyPr wrap="square" lIns="0" tIns="0" rIns="0" bIns="0" rtlCol="0">
                <a:spAutoFit/>
              </a:bodyPr>
              <a:lstStyle/>
              <a:p>
                <a:pPr algn="ctr" defTabSz="1219170" latinLnBrk="1">
                  <a:lnSpc>
                    <a:spcPct val="110000"/>
                  </a:lnSpc>
                  <a:tabLst>
                    <a:tab pos="888978" algn="l"/>
                  </a:tabLst>
                  <a:defRPr/>
                </a:pPr>
                <a:r>
                  <a:rPr lang="en-US" sz="800" dirty="0">
                    <a:solidFill>
                      <a:srgbClr val="000000"/>
                    </a:solidFill>
                    <a:latin typeface="Calibri" panose="020F0502020204030204" pitchFamily="34" charset="0"/>
                    <a:ea typeface="Arial Unicode MS"/>
                    <a:cs typeface="Calibri" panose="020F0502020204030204" pitchFamily="34" charset="0"/>
                  </a:rPr>
                  <a:t>2.77</a:t>
                </a:r>
              </a:p>
            </p:txBody>
          </p:sp>
          <p:sp>
            <p:nvSpPr>
              <p:cNvPr id="119" name="TextBox 118">
                <a:extLst>
                  <a:ext uri="{FF2B5EF4-FFF2-40B4-BE49-F238E27FC236}">
                    <a16:creationId xmlns:a16="http://schemas.microsoft.com/office/drawing/2014/main" id="{514076BA-583B-1248-9BE8-3F8839F82834}"/>
                  </a:ext>
                </a:extLst>
              </p:cNvPr>
              <p:cNvSpPr txBox="1"/>
              <p:nvPr/>
            </p:nvSpPr>
            <p:spPr>
              <a:xfrm>
                <a:off x="7366168" y="2766318"/>
                <a:ext cx="783673" cy="193803"/>
              </a:xfrm>
              <a:prstGeom prst="rect">
                <a:avLst/>
              </a:prstGeom>
              <a:noFill/>
            </p:spPr>
            <p:txBody>
              <a:bodyPr wrap="square" lIns="0" tIns="0" rIns="0" bIns="0" rtlCol="0">
                <a:spAutoFit/>
              </a:bodyPr>
              <a:lstStyle/>
              <a:p>
                <a:pPr algn="ctr" defTabSz="1219170" latinLnBrk="1">
                  <a:lnSpc>
                    <a:spcPct val="90000"/>
                  </a:lnSpc>
                  <a:tabLst>
                    <a:tab pos="888978" algn="l"/>
                  </a:tabLst>
                  <a:defRPr/>
                </a:pPr>
                <a:r>
                  <a:rPr lang="en-US" sz="933" b="1" dirty="0">
                    <a:solidFill>
                      <a:srgbClr val="000000"/>
                    </a:solidFill>
                    <a:latin typeface="Calibri" panose="020F0502020204030204" pitchFamily="34" charset="0"/>
                    <a:ea typeface="Arial Unicode MS"/>
                    <a:cs typeface="Calibri" panose="020F0502020204030204" pitchFamily="34" charset="0"/>
                  </a:rPr>
                  <a:t>2.23</a:t>
                </a:r>
                <a:br>
                  <a:rPr lang="en-US" sz="933" b="1" dirty="0">
                    <a:solidFill>
                      <a:srgbClr val="000000"/>
                    </a:solidFill>
                    <a:latin typeface="Calibri" panose="020F0502020204030204" pitchFamily="34" charset="0"/>
                    <a:ea typeface="Arial Unicode MS"/>
                    <a:cs typeface="Calibri" panose="020F0502020204030204" pitchFamily="34" charset="0"/>
                  </a:rPr>
                </a:br>
                <a:r>
                  <a:rPr lang="en-US" sz="933" b="1" dirty="0">
                    <a:solidFill>
                      <a:srgbClr val="000000"/>
                    </a:solidFill>
                    <a:latin typeface="Calibri" panose="020F0502020204030204" pitchFamily="34" charset="0"/>
                    <a:ea typeface="Arial Unicode MS"/>
                    <a:cs typeface="Calibri" panose="020F0502020204030204" pitchFamily="34" charset="0"/>
                  </a:rPr>
                  <a:t>(1.36-3.64)</a:t>
                </a:r>
                <a:endParaRPr lang="en-US" sz="933" dirty="0">
                  <a:solidFill>
                    <a:srgbClr val="000000"/>
                  </a:solidFill>
                  <a:latin typeface="Calibri" panose="020F0502020204030204" pitchFamily="34" charset="0"/>
                  <a:ea typeface="Arial Unicode MS"/>
                  <a:cs typeface="Calibri" panose="020F0502020204030204" pitchFamily="34" charset="0"/>
                </a:endParaRPr>
              </a:p>
            </p:txBody>
          </p:sp>
          <p:sp>
            <p:nvSpPr>
              <p:cNvPr id="120" name="TextBox 119">
                <a:extLst>
                  <a:ext uri="{FF2B5EF4-FFF2-40B4-BE49-F238E27FC236}">
                    <a16:creationId xmlns:a16="http://schemas.microsoft.com/office/drawing/2014/main" id="{EA7F367A-B6F9-7C4C-B9D4-AF224838BDA2}"/>
                  </a:ext>
                </a:extLst>
              </p:cNvPr>
              <p:cNvSpPr txBox="1"/>
              <p:nvPr/>
            </p:nvSpPr>
            <p:spPr>
              <a:xfrm>
                <a:off x="7911250" y="2815032"/>
                <a:ext cx="783673" cy="96902"/>
              </a:xfrm>
              <a:prstGeom prst="rect">
                <a:avLst/>
              </a:prstGeom>
              <a:noFill/>
            </p:spPr>
            <p:txBody>
              <a:bodyPr wrap="square" lIns="0" tIns="0" rIns="0" bIns="0" rtlCol="0">
                <a:spAutoFit/>
              </a:bodyPr>
              <a:lstStyle/>
              <a:p>
                <a:pPr algn="ctr" defTabSz="1219170" latinLnBrk="1">
                  <a:lnSpc>
                    <a:spcPct val="90000"/>
                  </a:lnSpc>
                  <a:tabLst>
                    <a:tab pos="888978" algn="l"/>
                  </a:tabLst>
                  <a:defRPr/>
                </a:pPr>
                <a:r>
                  <a:rPr lang="en-US" sz="933" b="1" dirty="0">
                    <a:solidFill>
                      <a:srgbClr val="000000"/>
                    </a:solidFill>
                    <a:latin typeface="Calibri" panose="020F0502020204030204" pitchFamily="34" charset="0"/>
                    <a:ea typeface="Arial Unicode MS"/>
                    <a:cs typeface="Calibri" panose="020F0502020204030204" pitchFamily="34" charset="0"/>
                  </a:rPr>
                  <a:t>0.001</a:t>
                </a:r>
                <a:endParaRPr lang="en-US" sz="933" dirty="0">
                  <a:solidFill>
                    <a:srgbClr val="000000"/>
                  </a:solidFill>
                  <a:latin typeface="Calibri" panose="020F0502020204030204" pitchFamily="34" charset="0"/>
                  <a:ea typeface="Arial Unicode MS"/>
                  <a:cs typeface="Calibri" panose="020F0502020204030204" pitchFamily="34" charset="0"/>
                </a:endParaRPr>
              </a:p>
            </p:txBody>
          </p:sp>
          <p:sp>
            <p:nvSpPr>
              <p:cNvPr id="121" name="TextBox 120">
                <a:extLst>
                  <a:ext uri="{FF2B5EF4-FFF2-40B4-BE49-F238E27FC236}">
                    <a16:creationId xmlns:a16="http://schemas.microsoft.com/office/drawing/2014/main" id="{6F1CDD7F-F972-D948-8A04-D38AE9D6C7DD}"/>
                  </a:ext>
                </a:extLst>
              </p:cNvPr>
              <p:cNvSpPr txBox="1"/>
              <p:nvPr/>
            </p:nvSpPr>
            <p:spPr>
              <a:xfrm>
                <a:off x="5292080" y="3285890"/>
                <a:ext cx="971184" cy="112580"/>
              </a:xfrm>
              <a:prstGeom prst="rect">
                <a:avLst/>
              </a:prstGeom>
              <a:noFill/>
            </p:spPr>
            <p:txBody>
              <a:bodyPr wrap="square" lIns="0" tIns="0" rIns="0" bIns="0" rtlCol="0">
                <a:spAutoFit/>
              </a:bodyPr>
              <a:lstStyle/>
              <a:p>
                <a:pPr algn="ctr" defTabSz="1219170" latinLnBrk="1">
                  <a:lnSpc>
                    <a:spcPct val="110000"/>
                  </a:lnSpc>
                  <a:tabLst>
                    <a:tab pos="888978" algn="l"/>
                  </a:tabLst>
                  <a:defRPr/>
                </a:pPr>
                <a:r>
                  <a:rPr lang="en-US" sz="933" b="1" u="sng" dirty="0">
                    <a:solidFill>
                      <a:srgbClr val="000000"/>
                    </a:solidFill>
                    <a:latin typeface="Calibri" panose="020F0502020204030204" pitchFamily="34" charset="0"/>
                    <a:ea typeface="Arial Unicode MS"/>
                    <a:cs typeface="Calibri" panose="020F0502020204030204" pitchFamily="34" charset="0"/>
                  </a:rPr>
                  <a:t>MI vs major bleeding</a:t>
                </a:r>
                <a:r>
                  <a:rPr lang="en-US" sz="933" b="1" baseline="30000" dirty="0">
                    <a:solidFill>
                      <a:srgbClr val="000000"/>
                    </a:solidFill>
                    <a:latin typeface="Calibri" panose="020F0502020204030204" pitchFamily="34" charset="0"/>
                    <a:ea typeface="Arial Unicode MS"/>
                    <a:cs typeface="Calibri" panose="020F0502020204030204" pitchFamily="34" charset="0"/>
                  </a:rPr>
                  <a:t>b</a:t>
                </a:r>
                <a:endParaRPr lang="en-US" sz="933" baseline="30000" dirty="0">
                  <a:solidFill>
                    <a:srgbClr val="000000"/>
                  </a:solidFill>
                  <a:latin typeface="Calibri" panose="020F0502020204030204" pitchFamily="34" charset="0"/>
                  <a:ea typeface="Arial Unicode MS"/>
                  <a:cs typeface="Calibri" panose="020F0502020204030204" pitchFamily="34" charset="0"/>
                </a:endParaRPr>
              </a:p>
            </p:txBody>
          </p:sp>
          <p:sp>
            <p:nvSpPr>
              <p:cNvPr id="122" name="TextBox 121">
                <a:extLst>
                  <a:ext uri="{FF2B5EF4-FFF2-40B4-BE49-F238E27FC236}">
                    <a16:creationId xmlns:a16="http://schemas.microsoft.com/office/drawing/2014/main" id="{8D3BB4D8-E56E-294D-BAA5-67254FC3775B}"/>
                  </a:ext>
                </a:extLst>
              </p:cNvPr>
              <p:cNvSpPr txBox="1"/>
              <p:nvPr/>
            </p:nvSpPr>
            <p:spPr>
              <a:xfrm>
                <a:off x="5436096" y="3403844"/>
                <a:ext cx="719739" cy="112580"/>
              </a:xfrm>
              <a:prstGeom prst="rect">
                <a:avLst/>
              </a:prstGeom>
              <a:noFill/>
            </p:spPr>
            <p:txBody>
              <a:bodyPr wrap="square" lIns="0" tIns="0" rIns="0" bIns="0" rtlCol="0">
                <a:spAutoFit/>
              </a:bodyPr>
              <a:lstStyle/>
              <a:p>
                <a:pPr algn="ctr" defTabSz="1219170" latinLnBrk="1">
                  <a:lnSpc>
                    <a:spcPct val="110000"/>
                  </a:lnSpc>
                  <a:tabLst>
                    <a:tab pos="888978" algn="l"/>
                  </a:tabLst>
                  <a:defRPr/>
                </a:pPr>
                <a:r>
                  <a:rPr lang="en-US" sz="933" b="1" dirty="0">
                    <a:solidFill>
                      <a:srgbClr val="000000"/>
                    </a:solidFill>
                    <a:latin typeface="Calibri" panose="020F0502020204030204" pitchFamily="34" charset="0"/>
                    <a:ea typeface="Arial Unicode MS"/>
                    <a:cs typeface="Calibri" panose="020F0502020204030204" pitchFamily="34" charset="0"/>
                  </a:rPr>
                  <a:t>(BARC 3b)</a:t>
                </a:r>
                <a:endParaRPr lang="en-US" sz="933" dirty="0">
                  <a:solidFill>
                    <a:srgbClr val="000000"/>
                  </a:solidFill>
                  <a:latin typeface="Calibri" panose="020F0502020204030204" pitchFamily="34" charset="0"/>
                  <a:ea typeface="Arial Unicode MS"/>
                  <a:cs typeface="Calibri" panose="020F0502020204030204" pitchFamily="34" charset="0"/>
                </a:endParaRPr>
              </a:p>
            </p:txBody>
          </p:sp>
          <p:sp>
            <p:nvSpPr>
              <p:cNvPr id="123" name="TextBox 122">
                <a:extLst>
                  <a:ext uri="{FF2B5EF4-FFF2-40B4-BE49-F238E27FC236}">
                    <a16:creationId xmlns:a16="http://schemas.microsoft.com/office/drawing/2014/main" id="{44825817-AE7C-E64D-A10A-1D787DFB2989}"/>
                  </a:ext>
                </a:extLst>
              </p:cNvPr>
              <p:cNvSpPr txBox="1"/>
              <p:nvPr/>
            </p:nvSpPr>
            <p:spPr>
              <a:xfrm>
                <a:off x="6258092" y="3448890"/>
                <a:ext cx="342063" cy="96469"/>
              </a:xfrm>
              <a:prstGeom prst="rect">
                <a:avLst/>
              </a:prstGeom>
              <a:noFill/>
            </p:spPr>
            <p:txBody>
              <a:bodyPr wrap="square" lIns="0" tIns="0" rIns="0" bIns="0" rtlCol="0">
                <a:spAutoFit/>
              </a:bodyPr>
              <a:lstStyle/>
              <a:p>
                <a:pPr algn="ctr" defTabSz="1219170" latinLnBrk="1">
                  <a:lnSpc>
                    <a:spcPct val="110000"/>
                  </a:lnSpc>
                  <a:tabLst>
                    <a:tab pos="888978" algn="l"/>
                  </a:tabLst>
                  <a:defRPr/>
                </a:pPr>
                <a:r>
                  <a:rPr lang="en-US" sz="800" dirty="0">
                    <a:solidFill>
                      <a:srgbClr val="000000"/>
                    </a:solidFill>
                    <a:latin typeface="Calibri" panose="020F0502020204030204" pitchFamily="34" charset="0"/>
                    <a:ea typeface="Arial Unicode MS"/>
                    <a:cs typeface="Calibri" panose="020F0502020204030204" pitchFamily="34" charset="0"/>
                  </a:rPr>
                  <a:t>6.15</a:t>
                </a:r>
              </a:p>
            </p:txBody>
          </p:sp>
          <p:sp>
            <p:nvSpPr>
              <p:cNvPr id="124" name="TextBox 123">
                <a:extLst>
                  <a:ext uri="{FF2B5EF4-FFF2-40B4-BE49-F238E27FC236}">
                    <a16:creationId xmlns:a16="http://schemas.microsoft.com/office/drawing/2014/main" id="{D0D51F91-C243-694A-899A-519C24D071DB}"/>
                  </a:ext>
                </a:extLst>
              </p:cNvPr>
              <p:cNvSpPr txBox="1"/>
              <p:nvPr/>
            </p:nvSpPr>
            <p:spPr>
              <a:xfrm>
                <a:off x="6956592" y="3461590"/>
                <a:ext cx="342063" cy="96469"/>
              </a:xfrm>
              <a:prstGeom prst="rect">
                <a:avLst/>
              </a:prstGeom>
              <a:noFill/>
            </p:spPr>
            <p:txBody>
              <a:bodyPr wrap="square" lIns="0" tIns="0" rIns="0" bIns="0" rtlCol="0">
                <a:spAutoFit/>
              </a:bodyPr>
              <a:lstStyle/>
              <a:p>
                <a:pPr algn="ctr" defTabSz="1219170" latinLnBrk="1">
                  <a:lnSpc>
                    <a:spcPct val="110000"/>
                  </a:lnSpc>
                  <a:tabLst>
                    <a:tab pos="888978" algn="l"/>
                  </a:tabLst>
                  <a:defRPr/>
                </a:pPr>
                <a:r>
                  <a:rPr lang="en-US" sz="800" dirty="0">
                    <a:solidFill>
                      <a:srgbClr val="000000"/>
                    </a:solidFill>
                    <a:latin typeface="Calibri" panose="020F0502020204030204" pitchFamily="34" charset="0"/>
                    <a:ea typeface="Arial Unicode MS"/>
                    <a:cs typeface="Calibri" panose="020F0502020204030204" pitchFamily="34" charset="0"/>
                  </a:rPr>
                  <a:t>4.51</a:t>
                </a:r>
              </a:p>
            </p:txBody>
          </p:sp>
          <p:sp>
            <p:nvSpPr>
              <p:cNvPr id="125" name="TextBox 124">
                <a:extLst>
                  <a:ext uri="{FF2B5EF4-FFF2-40B4-BE49-F238E27FC236}">
                    <a16:creationId xmlns:a16="http://schemas.microsoft.com/office/drawing/2014/main" id="{1B62E5BF-EF24-4042-92C9-03BF251FB6B8}"/>
                  </a:ext>
                </a:extLst>
              </p:cNvPr>
              <p:cNvSpPr txBox="1"/>
              <p:nvPr/>
            </p:nvSpPr>
            <p:spPr>
              <a:xfrm>
                <a:off x="7366168" y="3271143"/>
                <a:ext cx="783673" cy="193803"/>
              </a:xfrm>
              <a:prstGeom prst="rect">
                <a:avLst/>
              </a:prstGeom>
              <a:noFill/>
            </p:spPr>
            <p:txBody>
              <a:bodyPr wrap="square" lIns="0" tIns="0" rIns="0" bIns="0" rtlCol="0">
                <a:spAutoFit/>
              </a:bodyPr>
              <a:lstStyle/>
              <a:p>
                <a:pPr algn="ctr" defTabSz="1219170" latinLnBrk="1">
                  <a:lnSpc>
                    <a:spcPct val="90000"/>
                  </a:lnSpc>
                  <a:tabLst>
                    <a:tab pos="888978" algn="l"/>
                  </a:tabLst>
                  <a:defRPr/>
                </a:pPr>
                <a:r>
                  <a:rPr lang="en-US" sz="933" b="1" dirty="0">
                    <a:solidFill>
                      <a:srgbClr val="000000"/>
                    </a:solidFill>
                    <a:latin typeface="Calibri" panose="020F0502020204030204" pitchFamily="34" charset="0"/>
                    <a:ea typeface="Arial Unicode MS"/>
                    <a:cs typeface="Calibri" panose="020F0502020204030204" pitchFamily="34" charset="0"/>
                  </a:rPr>
                  <a:t>1.37</a:t>
                </a:r>
                <a:br>
                  <a:rPr lang="en-US" sz="933" b="1" dirty="0">
                    <a:solidFill>
                      <a:srgbClr val="000000"/>
                    </a:solidFill>
                    <a:latin typeface="Calibri" panose="020F0502020204030204" pitchFamily="34" charset="0"/>
                    <a:ea typeface="Arial Unicode MS"/>
                    <a:cs typeface="Calibri" panose="020F0502020204030204" pitchFamily="34" charset="0"/>
                  </a:rPr>
                </a:br>
                <a:r>
                  <a:rPr lang="en-US" sz="933" b="1" dirty="0">
                    <a:solidFill>
                      <a:srgbClr val="000000"/>
                    </a:solidFill>
                    <a:latin typeface="Calibri" panose="020F0502020204030204" pitchFamily="34" charset="0"/>
                    <a:ea typeface="Arial Unicode MS"/>
                    <a:cs typeface="Calibri" panose="020F0502020204030204" pitchFamily="34" charset="0"/>
                  </a:rPr>
                  <a:t>(0.81-2.30)</a:t>
                </a:r>
                <a:endParaRPr lang="en-US" sz="933" dirty="0">
                  <a:solidFill>
                    <a:srgbClr val="000000"/>
                  </a:solidFill>
                  <a:latin typeface="Calibri" panose="020F0502020204030204" pitchFamily="34" charset="0"/>
                  <a:ea typeface="Arial Unicode MS"/>
                  <a:cs typeface="Calibri" panose="020F0502020204030204" pitchFamily="34" charset="0"/>
                </a:endParaRPr>
              </a:p>
            </p:txBody>
          </p:sp>
          <p:sp>
            <p:nvSpPr>
              <p:cNvPr id="126" name="TextBox 125">
                <a:extLst>
                  <a:ext uri="{FF2B5EF4-FFF2-40B4-BE49-F238E27FC236}">
                    <a16:creationId xmlns:a16="http://schemas.microsoft.com/office/drawing/2014/main" id="{C6C45D18-47B1-814D-BB48-6DDF20991336}"/>
                  </a:ext>
                </a:extLst>
              </p:cNvPr>
              <p:cNvSpPr txBox="1"/>
              <p:nvPr/>
            </p:nvSpPr>
            <p:spPr>
              <a:xfrm>
                <a:off x="7911250" y="3319857"/>
                <a:ext cx="783673" cy="96902"/>
              </a:xfrm>
              <a:prstGeom prst="rect">
                <a:avLst/>
              </a:prstGeom>
              <a:noFill/>
            </p:spPr>
            <p:txBody>
              <a:bodyPr wrap="square" lIns="0" tIns="0" rIns="0" bIns="0" rtlCol="0">
                <a:spAutoFit/>
              </a:bodyPr>
              <a:lstStyle/>
              <a:p>
                <a:pPr algn="ctr" defTabSz="1219170" latinLnBrk="1">
                  <a:lnSpc>
                    <a:spcPct val="90000"/>
                  </a:lnSpc>
                  <a:tabLst>
                    <a:tab pos="888978" algn="l"/>
                  </a:tabLst>
                  <a:defRPr/>
                </a:pPr>
                <a:r>
                  <a:rPr lang="en-US" sz="933" b="1" dirty="0">
                    <a:solidFill>
                      <a:srgbClr val="000000"/>
                    </a:solidFill>
                    <a:latin typeface="Calibri" panose="020F0502020204030204" pitchFamily="34" charset="0"/>
                    <a:ea typeface="Arial Unicode MS"/>
                    <a:cs typeface="Calibri" panose="020F0502020204030204" pitchFamily="34" charset="0"/>
                  </a:rPr>
                  <a:t>0.242</a:t>
                </a:r>
                <a:endParaRPr lang="en-US" sz="933" dirty="0">
                  <a:solidFill>
                    <a:srgbClr val="000000"/>
                  </a:solidFill>
                  <a:latin typeface="Calibri" panose="020F0502020204030204" pitchFamily="34" charset="0"/>
                  <a:ea typeface="Arial Unicode MS"/>
                  <a:cs typeface="Calibri" panose="020F0502020204030204" pitchFamily="34" charset="0"/>
                </a:endParaRPr>
              </a:p>
            </p:txBody>
          </p:sp>
          <p:sp>
            <p:nvSpPr>
              <p:cNvPr id="127" name="TextBox 126">
                <a:extLst>
                  <a:ext uri="{FF2B5EF4-FFF2-40B4-BE49-F238E27FC236}">
                    <a16:creationId xmlns:a16="http://schemas.microsoft.com/office/drawing/2014/main" id="{D8A56D4E-E2B6-CF42-836C-1428BDF7B632}"/>
                  </a:ext>
                </a:extLst>
              </p:cNvPr>
              <p:cNvSpPr txBox="1"/>
              <p:nvPr/>
            </p:nvSpPr>
            <p:spPr>
              <a:xfrm>
                <a:off x="5292080" y="4025665"/>
                <a:ext cx="971184" cy="112580"/>
              </a:xfrm>
              <a:prstGeom prst="rect">
                <a:avLst/>
              </a:prstGeom>
              <a:noFill/>
            </p:spPr>
            <p:txBody>
              <a:bodyPr wrap="square" lIns="0" tIns="0" rIns="0" bIns="0" rtlCol="0">
                <a:spAutoFit/>
              </a:bodyPr>
              <a:lstStyle/>
              <a:p>
                <a:pPr algn="ctr" defTabSz="1219170" latinLnBrk="1">
                  <a:lnSpc>
                    <a:spcPct val="110000"/>
                  </a:lnSpc>
                  <a:tabLst>
                    <a:tab pos="888978" algn="l"/>
                  </a:tabLst>
                  <a:defRPr/>
                </a:pPr>
                <a:r>
                  <a:rPr lang="en-US" sz="933" b="1" u="sng" dirty="0">
                    <a:solidFill>
                      <a:srgbClr val="000000"/>
                    </a:solidFill>
                    <a:latin typeface="Calibri" panose="020F0502020204030204" pitchFamily="34" charset="0"/>
                    <a:ea typeface="Arial Unicode MS"/>
                    <a:cs typeface="Calibri" panose="020F0502020204030204" pitchFamily="34" charset="0"/>
                  </a:rPr>
                  <a:t>MI vs major bleeding</a:t>
                </a:r>
                <a:r>
                  <a:rPr lang="en-US" sz="933" b="1" baseline="30000" dirty="0">
                    <a:solidFill>
                      <a:srgbClr val="000000"/>
                    </a:solidFill>
                    <a:latin typeface="Calibri" panose="020F0502020204030204" pitchFamily="34" charset="0"/>
                    <a:ea typeface="Arial Unicode MS"/>
                    <a:cs typeface="Calibri" panose="020F0502020204030204" pitchFamily="34" charset="0"/>
                  </a:rPr>
                  <a:t>b</a:t>
                </a:r>
                <a:endParaRPr lang="en-US" sz="933" baseline="30000" dirty="0">
                  <a:solidFill>
                    <a:srgbClr val="000000"/>
                  </a:solidFill>
                  <a:latin typeface="Calibri" panose="020F0502020204030204" pitchFamily="34" charset="0"/>
                  <a:ea typeface="Arial Unicode MS"/>
                  <a:cs typeface="Calibri" panose="020F0502020204030204" pitchFamily="34" charset="0"/>
                </a:endParaRPr>
              </a:p>
            </p:txBody>
          </p:sp>
          <p:sp>
            <p:nvSpPr>
              <p:cNvPr id="128" name="TextBox 127">
                <a:extLst>
                  <a:ext uri="{FF2B5EF4-FFF2-40B4-BE49-F238E27FC236}">
                    <a16:creationId xmlns:a16="http://schemas.microsoft.com/office/drawing/2014/main" id="{808FE738-8732-944B-839E-5F0638E2CCA7}"/>
                  </a:ext>
                </a:extLst>
              </p:cNvPr>
              <p:cNvSpPr txBox="1"/>
              <p:nvPr/>
            </p:nvSpPr>
            <p:spPr>
              <a:xfrm>
                <a:off x="5435911" y="4143619"/>
                <a:ext cx="708726" cy="112580"/>
              </a:xfrm>
              <a:prstGeom prst="rect">
                <a:avLst/>
              </a:prstGeom>
              <a:noFill/>
            </p:spPr>
            <p:txBody>
              <a:bodyPr wrap="square" lIns="0" tIns="0" rIns="0" bIns="0" rtlCol="0">
                <a:spAutoFit/>
              </a:bodyPr>
              <a:lstStyle/>
              <a:p>
                <a:pPr algn="ctr" defTabSz="1219170" latinLnBrk="1">
                  <a:lnSpc>
                    <a:spcPct val="110000"/>
                  </a:lnSpc>
                  <a:tabLst>
                    <a:tab pos="888978" algn="l"/>
                  </a:tabLst>
                  <a:defRPr/>
                </a:pPr>
                <a:r>
                  <a:rPr lang="en-US" sz="933" b="1" dirty="0">
                    <a:solidFill>
                      <a:srgbClr val="000000"/>
                    </a:solidFill>
                    <a:latin typeface="Calibri" panose="020F0502020204030204" pitchFamily="34" charset="0"/>
                    <a:ea typeface="Arial Unicode MS"/>
                    <a:cs typeface="Calibri" panose="020F0502020204030204" pitchFamily="34" charset="0"/>
                  </a:rPr>
                  <a:t>(BARC 3c)</a:t>
                </a:r>
                <a:endParaRPr lang="en-US" sz="933" dirty="0">
                  <a:solidFill>
                    <a:srgbClr val="000000"/>
                  </a:solidFill>
                  <a:latin typeface="Calibri" panose="020F0502020204030204" pitchFamily="34" charset="0"/>
                  <a:ea typeface="Arial Unicode MS"/>
                  <a:cs typeface="Calibri" panose="020F0502020204030204" pitchFamily="34" charset="0"/>
                </a:endParaRPr>
              </a:p>
            </p:txBody>
          </p:sp>
          <p:sp>
            <p:nvSpPr>
              <p:cNvPr id="129" name="TextBox 128">
                <a:extLst>
                  <a:ext uri="{FF2B5EF4-FFF2-40B4-BE49-F238E27FC236}">
                    <a16:creationId xmlns:a16="http://schemas.microsoft.com/office/drawing/2014/main" id="{0D66DB78-F6D7-2E48-8497-6E41CBDDAA08}"/>
                  </a:ext>
                </a:extLst>
              </p:cNvPr>
              <p:cNvSpPr txBox="1"/>
              <p:nvPr/>
            </p:nvSpPr>
            <p:spPr>
              <a:xfrm>
                <a:off x="6258092" y="4198190"/>
                <a:ext cx="342063" cy="96469"/>
              </a:xfrm>
              <a:prstGeom prst="rect">
                <a:avLst/>
              </a:prstGeom>
              <a:noFill/>
            </p:spPr>
            <p:txBody>
              <a:bodyPr wrap="square" lIns="0" tIns="0" rIns="0" bIns="0" rtlCol="0">
                <a:spAutoFit/>
              </a:bodyPr>
              <a:lstStyle/>
              <a:p>
                <a:pPr algn="ctr" defTabSz="1219170" latinLnBrk="1">
                  <a:lnSpc>
                    <a:spcPct val="110000"/>
                  </a:lnSpc>
                  <a:tabLst>
                    <a:tab pos="888978" algn="l"/>
                  </a:tabLst>
                  <a:defRPr/>
                </a:pPr>
                <a:r>
                  <a:rPr lang="en-US" sz="800" dirty="0">
                    <a:solidFill>
                      <a:srgbClr val="000000"/>
                    </a:solidFill>
                    <a:latin typeface="Calibri" panose="020F0502020204030204" pitchFamily="34" charset="0"/>
                    <a:ea typeface="Arial Unicode MS"/>
                    <a:cs typeface="Calibri" panose="020F0502020204030204" pitchFamily="34" charset="0"/>
                  </a:rPr>
                  <a:t>6.15</a:t>
                </a:r>
              </a:p>
            </p:txBody>
          </p:sp>
          <p:sp>
            <p:nvSpPr>
              <p:cNvPr id="130" name="TextBox 129">
                <a:extLst>
                  <a:ext uri="{FF2B5EF4-FFF2-40B4-BE49-F238E27FC236}">
                    <a16:creationId xmlns:a16="http://schemas.microsoft.com/office/drawing/2014/main" id="{F86F26D8-700E-154E-9C02-DE5401A2E79D}"/>
                  </a:ext>
                </a:extLst>
              </p:cNvPr>
              <p:cNvSpPr txBox="1"/>
              <p:nvPr/>
            </p:nvSpPr>
            <p:spPr>
              <a:xfrm>
                <a:off x="6956592" y="4487115"/>
                <a:ext cx="342063" cy="96469"/>
              </a:xfrm>
              <a:prstGeom prst="rect">
                <a:avLst/>
              </a:prstGeom>
              <a:noFill/>
            </p:spPr>
            <p:txBody>
              <a:bodyPr wrap="square" lIns="0" tIns="0" rIns="0" bIns="0" rtlCol="0">
                <a:spAutoFit/>
              </a:bodyPr>
              <a:lstStyle/>
              <a:p>
                <a:pPr algn="ctr" defTabSz="1219170" latinLnBrk="1">
                  <a:lnSpc>
                    <a:spcPct val="110000"/>
                  </a:lnSpc>
                  <a:tabLst>
                    <a:tab pos="888978" algn="l"/>
                  </a:tabLst>
                  <a:defRPr/>
                </a:pPr>
                <a:r>
                  <a:rPr lang="en-US" sz="800" dirty="0">
                    <a:solidFill>
                      <a:srgbClr val="000000"/>
                    </a:solidFill>
                    <a:latin typeface="Calibri" panose="020F0502020204030204" pitchFamily="34" charset="0"/>
                    <a:ea typeface="Arial Unicode MS"/>
                    <a:cs typeface="Calibri" panose="020F0502020204030204" pitchFamily="34" charset="0"/>
                  </a:rPr>
                  <a:t>28.2</a:t>
                </a:r>
              </a:p>
            </p:txBody>
          </p:sp>
          <p:sp>
            <p:nvSpPr>
              <p:cNvPr id="131" name="TextBox 130">
                <a:extLst>
                  <a:ext uri="{FF2B5EF4-FFF2-40B4-BE49-F238E27FC236}">
                    <a16:creationId xmlns:a16="http://schemas.microsoft.com/office/drawing/2014/main" id="{08B6AB13-D6D7-074C-BD0C-ACED385EA47D}"/>
                  </a:ext>
                </a:extLst>
              </p:cNvPr>
              <p:cNvSpPr txBox="1"/>
              <p:nvPr/>
            </p:nvSpPr>
            <p:spPr>
              <a:xfrm>
                <a:off x="7366168" y="3985518"/>
                <a:ext cx="783673" cy="193803"/>
              </a:xfrm>
              <a:prstGeom prst="rect">
                <a:avLst/>
              </a:prstGeom>
              <a:noFill/>
            </p:spPr>
            <p:txBody>
              <a:bodyPr wrap="square" lIns="0" tIns="0" rIns="0" bIns="0" rtlCol="0">
                <a:spAutoFit/>
              </a:bodyPr>
              <a:lstStyle/>
              <a:p>
                <a:pPr algn="ctr" defTabSz="1219170" latinLnBrk="1">
                  <a:lnSpc>
                    <a:spcPct val="90000"/>
                  </a:lnSpc>
                  <a:tabLst>
                    <a:tab pos="888978" algn="l"/>
                  </a:tabLst>
                  <a:defRPr/>
                </a:pPr>
                <a:r>
                  <a:rPr lang="en-US" sz="933" b="1" dirty="0">
                    <a:solidFill>
                      <a:srgbClr val="000000"/>
                    </a:solidFill>
                    <a:latin typeface="Calibri" panose="020F0502020204030204" pitchFamily="34" charset="0"/>
                    <a:ea typeface="Arial Unicode MS"/>
                    <a:cs typeface="Calibri" panose="020F0502020204030204" pitchFamily="34" charset="0"/>
                  </a:rPr>
                  <a:t>0.22</a:t>
                </a:r>
                <a:br>
                  <a:rPr lang="en-US" sz="933" b="1" dirty="0">
                    <a:solidFill>
                      <a:srgbClr val="000000"/>
                    </a:solidFill>
                    <a:latin typeface="Calibri" panose="020F0502020204030204" pitchFamily="34" charset="0"/>
                    <a:ea typeface="Arial Unicode MS"/>
                    <a:cs typeface="Calibri" panose="020F0502020204030204" pitchFamily="34" charset="0"/>
                  </a:rPr>
                </a:br>
                <a:r>
                  <a:rPr lang="en-US" sz="933" b="1" dirty="0">
                    <a:solidFill>
                      <a:srgbClr val="000000"/>
                    </a:solidFill>
                    <a:latin typeface="Calibri" panose="020F0502020204030204" pitchFamily="34" charset="0"/>
                    <a:ea typeface="Arial Unicode MS"/>
                    <a:cs typeface="Calibri" panose="020F0502020204030204" pitchFamily="34" charset="0"/>
                  </a:rPr>
                  <a:t>(0.13-0.36)</a:t>
                </a:r>
                <a:endParaRPr lang="en-US" sz="933" dirty="0">
                  <a:solidFill>
                    <a:srgbClr val="000000"/>
                  </a:solidFill>
                  <a:latin typeface="Calibri" panose="020F0502020204030204" pitchFamily="34" charset="0"/>
                  <a:ea typeface="Arial Unicode MS"/>
                  <a:cs typeface="Calibri" panose="020F0502020204030204" pitchFamily="34" charset="0"/>
                </a:endParaRPr>
              </a:p>
            </p:txBody>
          </p:sp>
          <p:sp>
            <p:nvSpPr>
              <p:cNvPr id="132" name="TextBox 131">
                <a:extLst>
                  <a:ext uri="{FF2B5EF4-FFF2-40B4-BE49-F238E27FC236}">
                    <a16:creationId xmlns:a16="http://schemas.microsoft.com/office/drawing/2014/main" id="{9A05703F-129E-AC4E-840C-1AFE50257189}"/>
                  </a:ext>
                </a:extLst>
              </p:cNvPr>
              <p:cNvSpPr txBox="1"/>
              <p:nvPr/>
            </p:nvSpPr>
            <p:spPr>
              <a:xfrm>
                <a:off x="7911250" y="4021532"/>
                <a:ext cx="783673" cy="96902"/>
              </a:xfrm>
              <a:prstGeom prst="rect">
                <a:avLst/>
              </a:prstGeom>
              <a:noFill/>
            </p:spPr>
            <p:txBody>
              <a:bodyPr wrap="square" lIns="0" tIns="0" rIns="0" bIns="0" rtlCol="0">
                <a:spAutoFit/>
              </a:bodyPr>
              <a:lstStyle/>
              <a:p>
                <a:pPr algn="ctr" defTabSz="1219170" latinLnBrk="1">
                  <a:lnSpc>
                    <a:spcPct val="90000"/>
                  </a:lnSpc>
                  <a:tabLst>
                    <a:tab pos="888978" algn="l"/>
                  </a:tabLst>
                  <a:defRPr/>
                </a:pPr>
                <a:r>
                  <a:rPr lang="en-US" sz="933" b="1" dirty="0">
                    <a:solidFill>
                      <a:srgbClr val="000000"/>
                    </a:solidFill>
                    <a:latin typeface="Calibri" panose="020F0502020204030204" pitchFamily="34" charset="0"/>
                    <a:ea typeface="Arial Unicode MS"/>
                    <a:cs typeface="Calibri" panose="020F0502020204030204" pitchFamily="34" charset="0"/>
                  </a:rPr>
                  <a:t>&lt;0.001</a:t>
                </a:r>
                <a:endParaRPr lang="en-US" sz="933" dirty="0">
                  <a:solidFill>
                    <a:srgbClr val="000000"/>
                  </a:solidFill>
                  <a:latin typeface="Calibri" panose="020F0502020204030204" pitchFamily="34" charset="0"/>
                  <a:ea typeface="Arial Unicode MS"/>
                  <a:cs typeface="Calibri" panose="020F0502020204030204" pitchFamily="34" charset="0"/>
                </a:endParaRPr>
              </a:p>
            </p:txBody>
          </p:sp>
          <p:sp>
            <p:nvSpPr>
              <p:cNvPr id="143" name="Freeform 142">
                <a:extLst>
                  <a:ext uri="{FF2B5EF4-FFF2-40B4-BE49-F238E27FC236}">
                    <a16:creationId xmlns:a16="http://schemas.microsoft.com/office/drawing/2014/main" id="{06FB87B3-56FB-0147-85A1-BD945C95453B}"/>
                  </a:ext>
                </a:extLst>
              </p:cNvPr>
              <p:cNvSpPr/>
              <p:nvPr/>
            </p:nvSpPr>
            <p:spPr>
              <a:xfrm>
                <a:off x="6403975" y="3717925"/>
                <a:ext cx="727075" cy="768350"/>
              </a:xfrm>
              <a:custGeom>
                <a:avLst/>
                <a:gdLst>
                  <a:gd name="connsiteX0" fmla="*/ 12700 w 727075"/>
                  <a:gd name="connsiteY0" fmla="*/ 279400 h 768350"/>
                  <a:gd name="connsiteX1" fmla="*/ 727075 w 727075"/>
                  <a:gd name="connsiteY1" fmla="*/ 0 h 768350"/>
                  <a:gd name="connsiteX2" fmla="*/ 714375 w 727075"/>
                  <a:gd name="connsiteY2" fmla="*/ 768350 h 768350"/>
                  <a:gd name="connsiteX3" fmla="*/ 0 w 727075"/>
                  <a:gd name="connsiteY3" fmla="*/ 450850 h 768350"/>
                  <a:gd name="connsiteX4" fmla="*/ 12700 w 727075"/>
                  <a:gd name="connsiteY4" fmla="*/ 279400 h 768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075" h="768350">
                    <a:moveTo>
                      <a:pt x="12700" y="279400"/>
                    </a:moveTo>
                    <a:lnTo>
                      <a:pt x="727075" y="0"/>
                    </a:lnTo>
                    <a:lnTo>
                      <a:pt x="714375" y="768350"/>
                    </a:lnTo>
                    <a:lnTo>
                      <a:pt x="0" y="450850"/>
                    </a:lnTo>
                    <a:lnTo>
                      <a:pt x="12700" y="279400"/>
                    </a:lnTo>
                    <a:close/>
                  </a:path>
                </a:pathLst>
              </a:custGeom>
              <a:gradFill flip="none" rotWithShape="1">
                <a:gsLst>
                  <a:gs pos="0">
                    <a:schemeClr val="tx2">
                      <a:lumMod val="60000"/>
                      <a:lumOff val="40000"/>
                    </a:schemeClr>
                  </a:gs>
                  <a:gs pos="100000">
                    <a:schemeClr val="accent1">
                      <a:lumMod val="40000"/>
                      <a:lumOff val="6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US" sz="2400" dirty="0">
                  <a:solidFill>
                    <a:prstClr val="white"/>
                  </a:solidFill>
                  <a:latin typeface="Calibri" panose="020F0502020204030204" pitchFamily="34" charset="0"/>
                  <a:ea typeface="Arial Unicode MS"/>
                  <a:cs typeface="Calibri" panose="020F0502020204030204" pitchFamily="34" charset="0"/>
                </a:endParaRPr>
              </a:p>
            </p:txBody>
          </p:sp>
          <p:sp>
            <p:nvSpPr>
              <p:cNvPr id="133" name="Diamond 132">
                <a:extLst>
                  <a:ext uri="{FF2B5EF4-FFF2-40B4-BE49-F238E27FC236}">
                    <a16:creationId xmlns:a16="http://schemas.microsoft.com/office/drawing/2014/main" id="{FD7BEB01-D9E7-3C41-85CC-0215A58DAA63}"/>
                  </a:ext>
                </a:extLst>
              </p:cNvPr>
              <p:cNvSpPr/>
              <p:nvPr/>
            </p:nvSpPr>
            <p:spPr>
              <a:xfrm>
                <a:off x="6728171" y="3703820"/>
                <a:ext cx="793403" cy="77928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US" sz="2400" dirty="0">
                  <a:solidFill>
                    <a:prstClr val="white"/>
                  </a:solidFill>
                  <a:latin typeface="Calibri" panose="020F0502020204030204" pitchFamily="34" charset="0"/>
                  <a:ea typeface="Arial Unicode MS"/>
                  <a:cs typeface="Calibri" panose="020F0502020204030204" pitchFamily="34" charset="0"/>
                </a:endParaRPr>
              </a:p>
            </p:txBody>
          </p:sp>
          <p:sp>
            <p:nvSpPr>
              <p:cNvPr id="134" name="Diamond 133">
                <a:extLst>
                  <a:ext uri="{FF2B5EF4-FFF2-40B4-BE49-F238E27FC236}">
                    <a16:creationId xmlns:a16="http://schemas.microsoft.com/office/drawing/2014/main" id="{6769162D-A5CE-4144-BACD-A4AEE2025605}"/>
                  </a:ext>
                </a:extLst>
              </p:cNvPr>
              <p:cNvSpPr/>
              <p:nvPr/>
            </p:nvSpPr>
            <p:spPr>
              <a:xfrm>
                <a:off x="6321425" y="3994867"/>
                <a:ext cx="190500" cy="196133"/>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US" sz="2400" dirty="0">
                  <a:solidFill>
                    <a:prstClr val="white"/>
                  </a:solidFill>
                  <a:latin typeface="Calibri" panose="020F0502020204030204" pitchFamily="34" charset="0"/>
                  <a:ea typeface="Arial Unicode MS"/>
                  <a:cs typeface="Calibri" panose="020F0502020204030204" pitchFamily="34" charset="0"/>
                </a:endParaRPr>
              </a:p>
            </p:txBody>
          </p:sp>
          <p:sp>
            <p:nvSpPr>
              <p:cNvPr id="144" name="Freeform 143">
                <a:extLst>
                  <a:ext uri="{FF2B5EF4-FFF2-40B4-BE49-F238E27FC236}">
                    <a16:creationId xmlns:a16="http://schemas.microsoft.com/office/drawing/2014/main" id="{4F57B2FD-6981-2C49-ABBD-C3666EDD30FE}"/>
                  </a:ext>
                </a:extLst>
              </p:cNvPr>
              <p:cNvSpPr/>
              <p:nvPr/>
            </p:nvSpPr>
            <p:spPr>
              <a:xfrm>
                <a:off x="6410043" y="3253937"/>
                <a:ext cx="721007" cy="197288"/>
              </a:xfrm>
              <a:custGeom>
                <a:avLst/>
                <a:gdLst>
                  <a:gd name="connsiteX0" fmla="*/ 12700 w 727075"/>
                  <a:gd name="connsiteY0" fmla="*/ 279400 h 768350"/>
                  <a:gd name="connsiteX1" fmla="*/ 727075 w 727075"/>
                  <a:gd name="connsiteY1" fmla="*/ 0 h 768350"/>
                  <a:gd name="connsiteX2" fmla="*/ 714375 w 727075"/>
                  <a:gd name="connsiteY2" fmla="*/ 768350 h 768350"/>
                  <a:gd name="connsiteX3" fmla="*/ 0 w 727075"/>
                  <a:gd name="connsiteY3" fmla="*/ 450850 h 768350"/>
                  <a:gd name="connsiteX4" fmla="*/ 12700 w 727075"/>
                  <a:gd name="connsiteY4" fmla="*/ 279400 h 768350"/>
                  <a:gd name="connsiteX0" fmla="*/ 6350 w 727075"/>
                  <a:gd name="connsiteY0" fmla="*/ 0 h 916843"/>
                  <a:gd name="connsiteX1" fmla="*/ 727075 w 727075"/>
                  <a:gd name="connsiteY1" fmla="*/ 148493 h 916843"/>
                  <a:gd name="connsiteX2" fmla="*/ 714375 w 727075"/>
                  <a:gd name="connsiteY2" fmla="*/ 916843 h 916843"/>
                  <a:gd name="connsiteX3" fmla="*/ 0 w 727075"/>
                  <a:gd name="connsiteY3" fmla="*/ 599343 h 916843"/>
                  <a:gd name="connsiteX4" fmla="*/ 6350 w 727075"/>
                  <a:gd name="connsiteY4" fmla="*/ 0 h 916843"/>
                  <a:gd name="connsiteX0" fmla="*/ 282 w 721007"/>
                  <a:gd name="connsiteY0" fmla="*/ 0 h 916843"/>
                  <a:gd name="connsiteX1" fmla="*/ 721007 w 721007"/>
                  <a:gd name="connsiteY1" fmla="*/ 148493 h 916843"/>
                  <a:gd name="connsiteX2" fmla="*/ 708307 w 721007"/>
                  <a:gd name="connsiteY2" fmla="*/ 916843 h 916843"/>
                  <a:gd name="connsiteX3" fmla="*/ 6632 w 721007"/>
                  <a:gd name="connsiteY3" fmla="*/ 879688 h 916843"/>
                  <a:gd name="connsiteX4" fmla="*/ 282 w 721007"/>
                  <a:gd name="connsiteY4" fmla="*/ 0 h 916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007" h="916843">
                    <a:moveTo>
                      <a:pt x="282" y="0"/>
                    </a:moveTo>
                    <a:lnTo>
                      <a:pt x="721007" y="148493"/>
                    </a:lnTo>
                    <a:lnTo>
                      <a:pt x="708307" y="916843"/>
                    </a:lnTo>
                    <a:lnTo>
                      <a:pt x="6632" y="879688"/>
                    </a:lnTo>
                    <a:cubicBezTo>
                      <a:pt x="8749" y="679907"/>
                      <a:pt x="-1835" y="199781"/>
                      <a:pt x="282" y="0"/>
                    </a:cubicBezTo>
                    <a:close/>
                  </a:path>
                </a:pathLst>
              </a:custGeom>
              <a:gradFill flip="none" rotWithShape="1">
                <a:gsLst>
                  <a:gs pos="0">
                    <a:schemeClr val="tx2">
                      <a:lumMod val="60000"/>
                      <a:lumOff val="40000"/>
                    </a:schemeClr>
                  </a:gs>
                  <a:gs pos="100000">
                    <a:schemeClr val="accent1">
                      <a:lumMod val="40000"/>
                      <a:lumOff val="6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US" sz="2400" dirty="0">
                  <a:solidFill>
                    <a:prstClr val="white"/>
                  </a:solidFill>
                  <a:latin typeface="Calibri" panose="020F0502020204030204" pitchFamily="34" charset="0"/>
                  <a:ea typeface="Arial Unicode MS"/>
                  <a:cs typeface="Calibri" panose="020F0502020204030204" pitchFamily="34" charset="0"/>
                </a:endParaRPr>
              </a:p>
            </p:txBody>
          </p:sp>
          <p:sp>
            <p:nvSpPr>
              <p:cNvPr id="135" name="Diamond 134">
                <a:extLst>
                  <a:ext uri="{FF2B5EF4-FFF2-40B4-BE49-F238E27FC236}">
                    <a16:creationId xmlns:a16="http://schemas.microsoft.com/office/drawing/2014/main" id="{934BA284-20BF-394D-9920-1B4422F9A08E}"/>
                  </a:ext>
                </a:extLst>
              </p:cNvPr>
              <p:cNvSpPr/>
              <p:nvPr/>
            </p:nvSpPr>
            <p:spPr>
              <a:xfrm>
                <a:off x="6321425" y="3251917"/>
                <a:ext cx="190500" cy="196133"/>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US" sz="2400" dirty="0">
                  <a:solidFill>
                    <a:prstClr val="white"/>
                  </a:solidFill>
                  <a:latin typeface="Calibri" panose="020F0502020204030204" pitchFamily="34" charset="0"/>
                  <a:ea typeface="Arial Unicode MS"/>
                  <a:cs typeface="Calibri" panose="020F0502020204030204" pitchFamily="34" charset="0"/>
                </a:endParaRPr>
              </a:p>
            </p:txBody>
          </p:sp>
          <p:sp>
            <p:nvSpPr>
              <p:cNvPr id="137" name="Diamond 136">
                <a:extLst>
                  <a:ext uri="{FF2B5EF4-FFF2-40B4-BE49-F238E27FC236}">
                    <a16:creationId xmlns:a16="http://schemas.microsoft.com/office/drawing/2014/main" id="{B0A7C501-3B38-864C-9046-367AD7639FA1}"/>
                  </a:ext>
                </a:extLst>
              </p:cNvPr>
              <p:cNvSpPr/>
              <p:nvPr/>
            </p:nvSpPr>
            <p:spPr>
              <a:xfrm>
                <a:off x="7042150" y="3276601"/>
                <a:ext cx="165100" cy="174624"/>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US" sz="2400" dirty="0">
                  <a:solidFill>
                    <a:prstClr val="white"/>
                  </a:solidFill>
                  <a:latin typeface="Calibri" panose="020F0502020204030204" pitchFamily="34" charset="0"/>
                  <a:ea typeface="Arial Unicode MS"/>
                  <a:cs typeface="Calibri" panose="020F0502020204030204" pitchFamily="34" charset="0"/>
                </a:endParaRPr>
              </a:p>
            </p:txBody>
          </p:sp>
          <p:sp>
            <p:nvSpPr>
              <p:cNvPr id="145" name="Freeform 144">
                <a:extLst>
                  <a:ext uri="{FF2B5EF4-FFF2-40B4-BE49-F238E27FC236}">
                    <a16:creationId xmlns:a16="http://schemas.microsoft.com/office/drawing/2014/main" id="{078F4B2F-E2C4-7947-B397-263A6FAC3F1D}"/>
                  </a:ext>
                </a:extLst>
              </p:cNvPr>
              <p:cNvSpPr/>
              <p:nvPr/>
            </p:nvSpPr>
            <p:spPr>
              <a:xfrm>
                <a:off x="6410044" y="2758636"/>
                <a:ext cx="711482" cy="189293"/>
              </a:xfrm>
              <a:custGeom>
                <a:avLst/>
                <a:gdLst>
                  <a:gd name="connsiteX0" fmla="*/ 12700 w 727075"/>
                  <a:gd name="connsiteY0" fmla="*/ 279400 h 768350"/>
                  <a:gd name="connsiteX1" fmla="*/ 727075 w 727075"/>
                  <a:gd name="connsiteY1" fmla="*/ 0 h 768350"/>
                  <a:gd name="connsiteX2" fmla="*/ 714375 w 727075"/>
                  <a:gd name="connsiteY2" fmla="*/ 768350 h 768350"/>
                  <a:gd name="connsiteX3" fmla="*/ 0 w 727075"/>
                  <a:gd name="connsiteY3" fmla="*/ 450850 h 768350"/>
                  <a:gd name="connsiteX4" fmla="*/ 12700 w 727075"/>
                  <a:gd name="connsiteY4" fmla="*/ 279400 h 768350"/>
                  <a:gd name="connsiteX0" fmla="*/ 6350 w 727075"/>
                  <a:gd name="connsiteY0" fmla="*/ 0 h 916843"/>
                  <a:gd name="connsiteX1" fmla="*/ 727075 w 727075"/>
                  <a:gd name="connsiteY1" fmla="*/ 148493 h 916843"/>
                  <a:gd name="connsiteX2" fmla="*/ 714375 w 727075"/>
                  <a:gd name="connsiteY2" fmla="*/ 916843 h 916843"/>
                  <a:gd name="connsiteX3" fmla="*/ 0 w 727075"/>
                  <a:gd name="connsiteY3" fmla="*/ 599343 h 916843"/>
                  <a:gd name="connsiteX4" fmla="*/ 6350 w 727075"/>
                  <a:gd name="connsiteY4" fmla="*/ 0 h 916843"/>
                  <a:gd name="connsiteX0" fmla="*/ 282 w 721007"/>
                  <a:gd name="connsiteY0" fmla="*/ 0 h 916843"/>
                  <a:gd name="connsiteX1" fmla="*/ 721007 w 721007"/>
                  <a:gd name="connsiteY1" fmla="*/ 148493 h 916843"/>
                  <a:gd name="connsiteX2" fmla="*/ 708307 w 721007"/>
                  <a:gd name="connsiteY2" fmla="*/ 916843 h 916843"/>
                  <a:gd name="connsiteX3" fmla="*/ 6632 w 721007"/>
                  <a:gd name="connsiteY3" fmla="*/ 879688 h 916843"/>
                  <a:gd name="connsiteX4" fmla="*/ 282 w 721007"/>
                  <a:gd name="connsiteY4" fmla="*/ 0 h 916843"/>
                  <a:gd name="connsiteX0" fmla="*/ 282 w 708307"/>
                  <a:gd name="connsiteY0" fmla="*/ 0 h 916843"/>
                  <a:gd name="connsiteX1" fmla="*/ 708307 w 708307"/>
                  <a:gd name="connsiteY1" fmla="*/ 325553 h 916843"/>
                  <a:gd name="connsiteX2" fmla="*/ 708307 w 708307"/>
                  <a:gd name="connsiteY2" fmla="*/ 916843 h 916843"/>
                  <a:gd name="connsiteX3" fmla="*/ 6632 w 708307"/>
                  <a:gd name="connsiteY3" fmla="*/ 879688 h 916843"/>
                  <a:gd name="connsiteX4" fmla="*/ 282 w 708307"/>
                  <a:gd name="connsiteY4" fmla="*/ 0 h 916843"/>
                  <a:gd name="connsiteX0" fmla="*/ 282 w 711482"/>
                  <a:gd name="connsiteY0" fmla="*/ 0 h 879688"/>
                  <a:gd name="connsiteX1" fmla="*/ 708307 w 711482"/>
                  <a:gd name="connsiteY1" fmla="*/ 325553 h 879688"/>
                  <a:gd name="connsiteX2" fmla="*/ 711482 w 711482"/>
                  <a:gd name="connsiteY2" fmla="*/ 769293 h 879688"/>
                  <a:gd name="connsiteX3" fmla="*/ 6632 w 711482"/>
                  <a:gd name="connsiteY3" fmla="*/ 879688 h 879688"/>
                  <a:gd name="connsiteX4" fmla="*/ 282 w 711482"/>
                  <a:gd name="connsiteY4" fmla="*/ 0 h 87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82" h="879688">
                    <a:moveTo>
                      <a:pt x="282" y="0"/>
                    </a:moveTo>
                    <a:lnTo>
                      <a:pt x="708307" y="325553"/>
                    </a:lnTo>
                    <a:cubicBezTo>
                      <a:pt x="709365" y="473466"/>
                      <a:pt x="710424" y="621380"/>
                      <a:pt x="711482" y="769293"/>
                    </a:cubicBezTo>
                    <a:lnTo>
                      <a:pt x="6632" y="879688"/>
                    </a:lnTo>
                    <a:cubicBezTo>
                      <a:pt x="8749" y="679907"/>
                      <a:pt x="-1835" y="199781"/>
                      <a:pt x="282" y="0"/>
                    </a:cubicBezTo>
                    <a:close/>
                  </a:path>
                </a:pathLst>
              </a:custGeom>
              <a:gradFill flip="none" rotWithShape="1">
                <a:gsLst>
                  <a:gs pos="0">
                    <a:schemeClr val="tx2">
                      <a:lumMod val="60000"/>
                      <a:lumOff val="40000"/>
                    </a:schemeClr>
                  </a:gs>
                  <a:gs pos="100000">
                    <a:schemeClr val="accent1">
                      <a:lumMod val="40000"/>
                      <a:lumOff val="6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US" sz="2400" dirty="0">
                  <a:solidFill>
                    <a:prstClr val="white"/>
                  </a:solidFill>
                  <a:latin typeface="Calibri" panose="020F0502020204030204" pitchFamily="34" charset="0"/>
                  <a:ea typeface="Arial Unicode MS"/>
                  <a:cs typeface="Calibri" panose="020F0502020204030204" pitchFamily="34" charset="0"/>
                </a:endParaRPr>
              </a:p>
            </p:txBody>
          </p:sp>
          <p:sp>
            <p:nvSpPr>
              <p:cNvPr id="136" name="Diamond 135">
                <a:extLst>
                  <a:ext uri="{FF2B5EF4-FFF2-40B4-BE49-F238E27FC236}">
                    <a16:creationId xmlns:a16="http://schemas.microsoft.com/office/drawing/2014/main" id="{C393F243-4AAC-6544-994E-D468CFB644FC}"/>
                  </a:ext>
                </a:extLst>
              </p:cNvPr>
              <p:cNvSpPr/>
              <p:nvPr/>
            </p:nvSpPr>
            <p:spPr>
              <a:xfrm>
                <a:off x="6321425" y="2756617"/>
                <a:ext cx="190500" cy="196133"/>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US" sz="2400" dirty="0">
                  <a:solidFill>
                    <a:prstClr val="white"/>
                  </a:solidFill>
                  <a:latin typeface="Calibri" panose="020F0502020204030204" pitchFamily="34" charset="0"/>
                  <a:ea typeface="Arial Unicode MS"/>
                  <a:cs typeface="Calibri" panose="020F0502020204030204" pitchFamily="34" charset="0"/>
                </a:endParaRPr>
              </a:p>
            </p:txBody>
          </p:sp>
          <p:sp>
            <p:nvSpPr>
              <p:cNvPr id="138" name="Diamond 137">
                <a:extLst>
                  <a:ext uri="{FF2B5EF4-FFF2-40B4-BE49-F238E27FC236}">
                    <a16:creationId xmlns:a16="http://schemas.microsoft.com/office/drawing/2014/main" id="{400CB9D4-B5D5-D949-941A-A94FD7C4A291}"/>
                  </a:ext>
                </a:extLst>
              </p:cNvPr>
              <p:cNvSpPr/>
              <p:nvPr/>
            </p:nvSpPr>
            <p:spPr>
              <a:xfrm>
                <a:off x="7070725" y="2825751"/>
                <a:ext cx="96058" cy="101599"/>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US" sz="2400" dirty="0">
                  <a:solidFill>
                    <a:prstClr val="white"/>
                  </a:solidFill>
                  <a:latin typeface="Calibri" panose="020F0502020204030204" pitchFamily="34" charset="0"/>
                  <a:ea typeface="Arial Unicode MS"/>
                  <a:cs typeface="Calibri" panose="020F0502020204030204" pitchFamily="34" charset="0"/>
                </a:endParaRPr>
              </a:p>
            </p:txBody>
          </p:sp>
          <p:sp>
            <p:nvSpPr>
              <p:cNvPr id="146" name="Freeform 145">
                <a:extLst>
                  <a:ext uri="{FF2B5EF4-FFF2-40B4-BE49-F238E27FC236}">
                    <a16:creationId xmlns:a16="http://schemas.microsoft.com/office/drawing/2014/main" id="{02794667-1987-7C47-A2CD-9D0AE535C36F}"/>
                  </a:ext>
                </a:extLst>
              </p:cNvPr>
              <p:cNvSpPr/>
              <p:nvPr/>
            </p:nvSpPr>
            <p:spPr>
              <a:xfrm>
                <a:off x="6410105" y="2285561"/>
                <a:ext cx="721038" cy="176593"/>
              </a:xfrm>
              <a:custGeom>
                <a:avLst/>
                <a:gdLst>
                  <a:gd name="connsiteX0" fmla="*/ 12700 w 727075"/>
                  <a:gd name="connsiteY0" fmla="*/ 279400 h 768350"/>
                  <a:gd name="connsiteX1" fmla="*/ 727075 w 727075"/>
                  <a:gd name="connsiteY1" fmla="*/ 0 h 768350"/>
                  <a:gd name="connsiteX2" fmla="*/ 714375 w 727075"/>
                  <a:gd name="connsiteY2" fmla="*/ 768350 h 768350"/>
                  <a:gd name="connsiteX3" fmla="*/ 0 w 727075"/>
                  <a:gd name="connsiteY3" fmla="*/ 450850 h 768350"/>
                  <a:gd name="connsiteX4" fmla="*/ 12700 w 727075"/>
                  <a:gd name="connsiteY4" fmla="*/ 279400 h 768350"/>
                  <a:gd name="connsiteX0" fmla="*/ 6350 w 727075"/>
                  <a:gd name="connsiteY0" fmla="*/ 0 h 916843"/>
                  <a:gd name="connsiteX1" fmla="*/ 727075 w 727075"/>
                  <a:gd name="connsiteY1" fmla="*/ 148493 h 916843"/>
                  <a:gd name="connsiteX2" fmla="*/ 714375 w 727075"/>
                  <a:gd name="connsiteY2" fmla="*/ 916843 h 916843"/>
                  <a:gd name="connsiteX3" fmla="*/ 0 w 727075"/>
                  <a:gd name="connsiteY3" fmla="*/ 599343 h 916843"/>
                  <a:gd name="connsiteX4" fmla="*/ 6350 w 727075"/>
                  <a:gd name="connsiteY4" fmla="*/ 0 h 916843"/>
                  <a:gd name="connsiteX0" fmla="*/ 282 w 721007"/>
                  <a:gd name="connsiteY0" fmla="*/ 0 h 916843"/>
                  <a:gd name="connsiteX1" fmla="*/ 721007 w 721007"/>
                  <a:gd name="connsiteY1" fmla="*/ 148493 h 916843"/>
                  <a:gd name="connsiteX2" fmla="*/ 708307 w 721007"/>
                  <a:gd name="connsiteY2" fmla="*/ 916843 h 916843"/>
                  <a:gd name="connsiteX3" fmla="*/ 6632 w 721007"/>
                  <a:gd name="connsiteY3" fmla="*/ 879688 h 916843"/>
                  <a:gd name="connsiteX4" fmla="*/ 282 w 721007"/>
                  <a:gd name="connsiteY4" fmla="*/ 0 h 916843"/>
                  <a:gd name="connsiteX0" fmla="*/ 282 w 708307"/>
                  <a:gd name="connsiteY0" fmla="*/ 0 h 916843"/>
                  <a:gd name="connsiteX1" fmla="*/ 708307 w 708307"/>
                  <a:gd name="connsiteY1" fmla="*/ 325553 h 916843"/>
                  <a:gd name="connsiteX2" fmla="*/ 708307 w 708307"/>
                  <a:gd name="connsiteY2" fmla="*/ 916843 h 916843"/>
                  <a:gd name="connsiteX3" fmla="*/ 6632 w 708307"/>
                  <a:gd name="connsiteY3" fmla="*/ 879688 h 916843"/>
                  <a:gd name="connsiteX4" fmla="*/ 282 w 708307"/>
                  <a:gd name="connsiteY4" fmla="*/ 0 h 916843"/>
                  <a:gd name="connsiteX0" fmla="*/ 282 w 711482"/>
                  <a:gd name="connsiteY0" fmla="*/ 0 h 879688"/>
                  <a:gd name="connsiteX1" fmla="*/ 708307 w 711482"/>
                  <a:gd name="connsiteY1" fmla="*/ 325553 h 879688"/>
                  <a:gd name="connsiteX2" fmla="*/ 711482 w 711482"/>
                  <a:gd name="connsiteY2" fmla="*/ 769293 h 879688"/>
                  <a:gd name="connsiteX3" fmla="*/ 6632 w 711482"/>
                  <a:gd name="connsiteY3" fmla="*/ 879688 h 879688"/>
                  <a:gd name="connsiteX4" fmla="*/ 282 w 711482"/>
                  <a:gd name="connsiteY4" fmla="*/ 0 h 879688"/>
                  <a:gd name="connsiteX0" fmla="*/ 282 w 721075"/>
                  <a:gd name="connsiteY0" fmla="*/ 0 h 879688"/>
                  <a:gd name="connsiteX1" fmla="*/ 721007 w 721075"/>
                  <a:gd name="connsiteY1" fmla="*/ 30453 h 879688"/>
                  <a:gd name="connsiteX2" fmla="*/ 711482 w 721075"/>
                  <a:gd name="connsiteY2" fmla="*/ 769293 h 879688"/>
                  <a:gd name="connsiteX3" fmla="*/ 6632 w 721075"/>
                  <a:gd name="connsiteY3" fmla="*/ 879688 h 879688"/>
                  <a:gd name="connsiteX4" fmla="*/ 282 w 721075"/>
                  <a:gd name="connsiteY4" fmla="*/ 0 h 879688"/>
                  <a:gd name="connsiteX0" fmla="*/ 99 w 720892"/>
                  <a:gd name="connsiteY0" fmla="*/ 0 h 769293"/>
                  <a:gd name="connsiteX1" fmla="*/ 720824 w 720892"/>
                  <a:gd name="connsiteY1" fmla="*/ 30453 h 769293"/>
                  <a:gd name="connsiteX2" fmla="*/ 711299 w 720892"/>
                  <a:gd name="connsiteY2" fmla="*/ 769293 h 769293"/>
                  <a:gd name="connsiteX3" fmla="*/ 28674 w 720892"/>
                  <a:gd name="connsiteY3" fmla="*/ 658364 h 769293"/>
                  <a:gd name="connsiteX4" fmla="*/ 99 w 720892"/>
                  <a:gd name="connsiteY4" fmla="*/ 0 h 769293"/>
                  <a:gd name="connsiteX0" fmla="*/ 222 w 721015"/>
                  <a:gd name="connsiteY0" fmla="*/ 0 h 820668"/>
                  <a:gd name="connsiteX1" fmla="*/ 720947 w 721015"/>
                  <a:gd name="connsiteY1" fmla="*/ 30453 h 820668"/>
                  <a:gd name="connsiteX2" fmla="*/ 711422 w 721015"/>
                  <a:gd name="connsiteY2" fmla="*/ 769293 h 820668"/>
                  <a:gd name="connsiteX3" fmla="*/ 9747 w 721015"/>
                  <a:gd name="connsiteY3" fmla="*/ 820668 h 820668"/>
                  <a:gd name="connsiteX4" fmla="*/ 222 w 721015"/>
                  <a:gd name="connsiteY4" fmla="*/ 0 h 820668"/>
                  <a:gd name="connsiteX0" fmla="*/ 222 w 721038"/>
                  <a:gd name="connsiteY0" fmla="*/ 0 h 820668"/>
                  <a:gd name="connsiteX1" fmla="*/ 720947 w 721038"/>
                  <a:gd name="connsiteY1" fmla="*/ 30453 h 820668"/>
                  <a:gd name="connsiteX2" fmla="*/ 714597 w 721038"/>
                  <a:gd name="connsiteY2" fmla="*/ 813558 h 820668"/>
                  <a:gd name="connsiteX3" fmla="*/ 9747 w 721038"/>
                  <a:gd name="connsiteY3" fmla="*/ 820668 h 820668"/>
                  <a:gd name="connsiteX4" fmla="*/ 222 w 721038"/>
                  <a:gd name="connsiteY4" fmla="*/ 0 h 820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038" h="820668">
                    <a:moveTo>
                      <a:pt x="222" y="0"/>
                    </a:moveTo>
                    <a:lnTo>
                      <a:pt x="720947" y="30453"/>
                    </a:lnTo>
                    <a:cubicBezTo>
                      <a:pt x="722005" y="178366"/>
                      <a:pt x="713539" y="665645"/>
                      <a:pt x="714597" y="813558"/>
                    </a:cubicBezTo>
                    <a:lnTo>
                      <a:pt x="9747" y="820668"/>
                    </a:lnTo>
                    <a:cubicBezTo>
                      <a:pt x="11864" y="620887"/>
                      <a:pt x="-1895" y="199781"/>
                      <a:pt x="222" y="0"/>
                    </a:cubicBezTo>
                    <a:close/>
                  </a:path>
                </a:pathLst>
              </a:custGeom>
              <a:gradFill flip="none" rotWithShape="1">
                <a:gsLst>
                  <a:gs pos="0">
                    <a:schemeClr val="tx2">
                      <a:lumMod val="60000"/>
                      <a:lumOff val="40000"/>
                    </a:schemeClr>
                  </a:gs>
                  <a:gs pos="100000">
                    <a:schemeClr val="accent1">
                      <a:lumMod val="40000"/>
                      <a:lumOff val="6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US" sz="2400" dirty="0">
                  <a:solidFill>
                    <a:prstClr val="white"/>
                  </a:solidFill>
                  <a:latin typeface="Calibri" panose="020F0502020204030204" pitchFamily="34" charset="0"/>
                  <a:ea typeface="Arial Unicode MS"/>
                  <a:cs typeface="Calibri" panose="020F0502020204030204" pitchFamily="34" charset="0"/>
                </a:endParaRPr>
              </a:p>
            </p:txBody>
          </p:sp>
          <p:sp>
            <p:nvSpPr>
              <p:cNvPr id="139" name="Diamond 138">
                <a:extLst>
                  <a:ext uri="{FF2B5EF4-FFF2-40B4-BE49-F238E27FC236}">
                    <a16:creationId xmlns:a16="http://schemas.microsoft.com/office/drawing/2014/main" id="{04DE930A-3329-5F46-A1AA-67BB459F6854}"/>
                  </a:ext>
                </a:extLst>
              </p:cNvPr>
              <p:cNvSpPr/>
              <p:nvPr/>
            </p:nvSpPr>
            <p:spPr>
              <a:xfrm>
                <a:off x="7038016" y="2286163"/>
                <a:ext cx="184150" cy="1778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US" sz="2400" dirty="0">
                  <a:solidFill>
                    <a:prstClr val="white"/>
                  </a:solidFill>
                  <a:latin typeface="Calibri" panose="020F0502020204030204" pitchFamily="34" charset="0"/>
                  <a:ea typeface="Arial Unicode MS"/>
                  <a:cs typeface="Calibri" panose="020F0502020204030204" pitchFamily="34" charset="0"/>
                </a:endParaRPr>
              </a:p>
            </p:txBody>
          </p:sp>
          <p:sp>
            <p:nvSpPr>
              <p:cNvPr id="140" name="Diamond 139">
                <a:extLst>
                  <a:ext uri="{FF2B5EF4-FFF2-40B4-BE49-F238E27FC236}">
                    <a16:creationId xmlns:a16="http://schemas.microsoft.com/office/drawing/2014/main" id="{FBF19785-BBB5-8342-ADF3-409584B46FB7}"/>
                  </a:ext>
                </a:extLst>
              </p:cNvPr>
              <p:cNvSpPr/>
              <p:nvPr/>
            </p:nvSpPr>
            <p:spPr>
              <a:xfrm>
                <a:off x="6330950" y="2286717"/>
                <a:ext cx="168275" cy="173251"/>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US" sz="2400" dirty="0">
                  <a:solidFill>
                    <a:prstClr val="white"/>
                  </a:solidFill>
                  <a:latin typeface="Calibri" panose="020F0502020204030204" pitchFamily="34" charset="0"/>
                  <a:ea typeface="Arial Unicode MS"/>
                  <a:cs typeface="Calibri" panose="020F0502020204030204" pitchFamily="34" charset="0"/>
                </a:endParaRPr>
              </a:p>
            </p:txBody>
          </p:sp>
          <p:sp>
            <p:nvSpPr>
              <p:cNvPr id="147" name="Freeform 146">
                <a:extLst>
                  <a:ext uri="{FF2B5EF4-FFF2-40B4-BE49-F238E27FC236}">
                    <a16:creationId xmlns:a16="http://schemas.microsoft.com/office/drawing/2014/main" id="{6274B33A-972F-214A-878E-AFDEC72C2B97}"/>
                  </a:ext>
                </a:extLst>
              </p:cNvPr>
              <p:cNvSpPr/>
              <p:nvPr/>
            </p:nvSpPr>
            <p:spPr>
              <a:xfrm>
                <a:off x="6410105" y="1802961"/>
                <a:ext cx="708552" cy="176593"/>
              </a:xfrm>
              <a:custGeom>
                <a:avLst/>
                <a:gdLst>
                  <a:gd name="connsiteX0" fmla="*/ 12700 w 727075"/>
                  <a:gd name="connsiteY0" fmla="*/ 279400 h 768350"/>
                  <a:gd name="connsiteX1" fmla="*/ 727075 w 727075"/>
                  <a:gd name="connsiteY1" fmla="*/ 0 h 768350"/>
                  <a:gd name="connsiteX2" fmla="*/ 714375 w 727075"/>
                  <a:gd name="connsiteY2" fmla="*/ 768350 h 768350"/>
                  <a:gd name="connsiteX3" fmla="*/ 0 w 727075"/>
                  <a:gd name="connsiteY3" fmla="*/ 450850 h 768350"/>
                  <a:gd name="connsiteX4" fmla="*/ 12700 w 727075"/>
                  <a:gd name="connsiteY4" fmla="*/ 279400 h 768350"/>
                  <a:gd name="connsiteX0" fmla="*/ 6350 w 727075"/>
                  <a:gd name="connsiteY0" fmla="*/ 0 h 916843"/>
                  <a:gd name="connsiteX1" fmla="*/ 727075 w 727075"/>
                  <a:gd name="connsiteY1" fmla="*/ 148493 h 916843"/>
                  <a:gd name="connsiteX2" fmla="*/ 714375 w 727075"/>
                  <a:gd name="connsiteY2" fmla="*/ 916843 h 916843"/>
                  <a:gd name="connsiteX3" fmla="*/ 0 w 727075"/>
                  <a:gd name="connsiteY3" fmla="*/ 599343 h 916843"/>
                  <a:gd name="connsiteX4" fmla="*/ 6350 w 727075"/>
                  <a:gd name="connsiteY4" fmla="*/ 0 h 916843"/>
                  <a:gd name="connsiteX0" fmla="*/ 282 w 721007"/>
                  <a:gd name="connsiteY0" fmla="*/ 0 h 916843"/>
                  <a:gd name="connsiteX1" fmla="*/ 721007 w 721007"/>
                  <a:gd name="connsiteY1" fmla="*/ 148493 h 916843"/>
                  <a:gd name="connsiteX2" fmla="*/ 708307 w 721007"/>
                  <a:gd name="connsiteY2" fmla="*/ 916843 h 916843"/>
                  <a:gd name="connsiteX3" fmla="*/ 6632 w 721007"/>
                  <a:gd name="connsiteY3" fmla="*/ 879688 h 916843"/>
                  <a:gd name="connsiteX4" fmla="*/ 282 w 721007"/>
                  <a:gd name="connsiteY4" fmla="*/ 0 h 916843"/>
                  <a:gd name="connsiteX0" fmla="*/ 282 w 708307"/>
                  <a:gd name="connsiteY0" fmla="*/ 0 h 916843"/>
                  <a:gd name="connsiteX1" fmla="*/ 708307 w 708307"/>
                  <a:gd name="connsiteY1" fmla="*/ 325553 h 916843"/>
                  <a:gd name="connsiteX2" fmla="*/ 708307 w 708307"/>
                  <a:gd name="connsiteY2" fmla="*/ 916843 h 916843"/>
                  <a:gd name="connsiteX3" fmla="*/ 6632 w 708307"/>
                  <a:gd name="connsiteY3" fmla="*/ 879688 h 916843"/>
                  <a:gd name="connsiteX4" fmla="*/ 282 w 708307"/>
                  <a:gd name="connsiteY4" fmla="*/ 0 h 916843"/>
                  <a:gd name="connsiteX0" fmla="*/ 282 w 711482"/>
                  <a:gd name="connsiteY0" fmla="*/ 0 h 879688"/>
                  <a:gd name="connsiteX1" fmla="*/ 708307 w 711482"/>
                  <a:gd name="connsiteY1" fmla="*/ 325553 h 879688"/>
                  <a:gd name="connsiteX2" fmla="*/ 711482 w 711482"/>
                  <a:gd name="connsiteY2" fmla="*/ 769293 h 879688"/>
                  <a:gd name="connsiteX3" fmla="*/ 6632 w 711482"/>
                  <a:gd name="connsiteY3" fmla="*/ 879688 h 879688"/>
                  <a:gd name="connsiteX4" fmla="*/ 282 w 711482"/>
                  <a:gd name="connsiteY4" fmla="*/ 0 h 879688"/>
                  <a:gd name="connsiteX0" fmla="*/ 282 w 721075"/>
                  <a:gd name="connsiteY0" fmla="*/ 0 h 879688"/>
                  <a:gd name="connsiteX1" fmla="*/ 721007 w 721075"/>
                  <a:gd name="connsiteY1" fmla="*/ 30453 h 879688"/>
                  <a:gd name="connsiteX2" fmla="*/ 711482 w 721075"/>
                  <a:gd name="connsiteY2" fmla="*/ 769293 h 879688"/>
                  <a:gd name="connsiteX3" fmla="*/ 6632 w 721075"/>
                  <a:gd name="connsiteY3" fmla="*/ 879688 h 879688"/>
                  <a:gd name="connsiteX4" fmla="*/ 282 w 721075"/>
                  <a:gd name="connsiteY4" fmla="*/ 0 h 879688"/>
                  <a:gd name="connsiteX0" fmla="*/ 99 w 720892"/>
                  <a:gd name="connsiteY0" fmla="*/ 0 h 769293"/>
                  <a:gd name="connsiteX1" fmla="*/ 720824 w 720892"/>
                  <a:gd name="connsiteY1" fmla="*/ 30453 h 769293"/>
                  <a:gd name="connsiteX2" fmla="*/ 711299 w 720892"/>
                  <a:gd name="connsiteY2" fmla="*/ 769293 h 769293"/>
                  <a:gd name="connsiteX3" fmla="*/ 28674 w 720892"/>
                  <a:gd name="connsiteY3" fmla="*/ 658364 h 769293"/>
                  <a:gd name="connsiteX4" fmla="*/ 99 w 720892"/>
                  <a:gd name="connsiteY4" fmla="*/ 0 h 769293"/>
                  <a:gd name="connsiteX0" fmla="*/ 222 w 721015"/>
                  <a:gd name="connsiteY0" fmla="*/ 0 h 820668"/>
                  <a:gd name="connsiteX1" fmla="*/ 720947 w 721015"/>
                  <a:gd name="connsiteY1" fmla="*/ 30453 h 820668"/>
                  <a:gd name="connsiteX2" fmla="*/ 711422 w 721015"/>
                  <a:gd name="connsiteY2" fmla="*/ 769293 h 820668"/>
                  <a:gd name="connsiteX3" fmla="*/ 9747 w 721015"/>
                  <a:gd name="connsiteY3" fmla="*/ 820668 h 820668"/>
                  <a:gd name="connsiteX4" fmla="*/ 222 w 721015"/>
                  <a:gd name="connsiteY4" fmla="*/ 0 h 820668"/>
                  <a:gd name="connsiteX0" fmla="*/ 222 w 721038"/>
                  <a:gd name="connsiteY0" fmla="*/ 0 h 820668"/>
                  <a:gd name="connsiteX1" fmla="*/ 720947 w 721038"/>
                  <a:gd name="connsiteY1" fmla="*/ 30453 h 820668"/>
                  <a:gd name="connsiteX2" fmla="*/ 714597 w 721038"/>
                  <a:gd name="connsiteY2" fmla="*/ 813558 h 820668"/>
                  <a:gd name="connsiteX3" fmla="*/ 9747 w 721038"/>
                  <a:gd name="connsiteY3" fmla="*/ 820668 h 820668"/>
                  <a:gd name="connsiteX4" fmla="*/ 222 w 721038"/>
                  <a:gd name="connsiteY4" fmla="*/ 0 h 820668"/>
                  <a:gd name="connsiteX0" fmla="*/ 222 w 714597"/>
                  <a:gd name="connsiteY0" fmla="*/ 0 h 820668"/>
                  <a:gd name="connsiteX1" fmla="*/ 638397 w 714597"/>
                  <a:gd name="connsiteY1" fmla="*/ 340307 h 820668"/>
                  <a:gd name="connsiteX2" fmla="*/ 714597 w 714597"/>
                  <a:gd name="connsiteY2" fmla="*/ 813558 h 820668"/>
                  <a:gd name="connsiteX3" fmla="*/ 9747 w 714597"/>
                  <a:gd name="connsiteY3" fmla="*/ 820668 h 820668"/>
                  <a:gd name="connsiteX4" fmla="*/ 222 w 714597"/>
                  <a:gd name="connsiteY4" fmla="*/ 0 h 820668"/>
                  <a:gd name="connsiteX0" fmla="*/ 222 w 714597"/>
                  <a:gd name="connsiteY0" fmla="*/ 0 h 820668"/>
                  <a:gd name="connsiteX1" fmla="*/ 708247 w 714597"/>
                  <a:gd name="connsiteY1" fmla="*/ 251778 h 820668"/>
                  <a:gd name="connsiteX2" fmla="*/ 714597 w 714597"/>
                  <a:gd name="connsiteY2" fmla="*/ 813558 h 820668"/>
                  <a:gd name="connsiteX3" fmla="*/ 9747 w 714597"/>
                  <a:gd name="connsiteY3" fmla="*/ 820668 h 820668"/>
                  <a:gd name="connsiteX4" fmla="*/ 222 w 714597"/>
                  <a:gd name="connsiteY4" fmla="*/ 0 h 820668"/>
                  <a:gd name="connsiteX0" fmla="*/ 222 w 708269"/>
                  <a:gd name="connsiteY0" fmla="*/ 0 h 820668"/>
                  <a:gd name="connsiteX1" fmla="*/ 708247 w 708269"/>
                  <a:gd name="connsiteY1" fmla="*/ 251778 h 820668"/>
                  <a:gd name="connsiteX2" fmla="*/ 673322 w 708269"/>
                  <a:gd name="connsiteY2" fmla="*/ 459439 h 820668"/>
                  <a:gd name="connsiteX3" fmla="*/ 9747 w 708269"/>
                  <a:gd name="connsiteY3" fmla="*/ 820668 h 820668"/>
                  <a:gd name="connsiteX4" fmla="*/ 222 w 708269"/>
                  <a:gd name="connsiteY4" fmla="*/ 0 h 820668"/>
                  <a:gd name="connsiteX0" fmla="*/ 222 w 708552"/>
                  <a:gd name="connsiteY0" fmla="*/ 0 h 820668"/>
                  <a:gd name="connsiteX1" fmla="*/ 708247 w 708552"/>
                  <a:gd name="connsiteY1" fmla="*/ 251778 h 820668"/>
                  <a:gd name="connsiteX2" fmla="*/ 708247 w 708552"/>
                  <a:gd name="connsiteY2" fmla="*/ 459439 h 820668"/>
                  <a:gd name="connsiteX3" fmla="*/ 9747 w 708552"/>
                  <a:gd name="connsiteY3" fmla="*/ 820668 h 820668"/>
                  <a:gd name="connsiteX4" fmla="*/ 222 w 708552"/>
                  <a:gd name="connsiteY4" fmla="*/ 0 h 820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52" h="820668">
                    <a:moveTo>
                      <a:pt x="222" y="0"/>
                    </a:moveTo>
                    <a:lnTo>
                      <a:pt x="708247" y="251778"/>
                    </a:lnTo>
                    <a:cubicBezTo>
                      <a:pt x="709305" y="399691"/>
                      <a:pt x="707189" y="311526"/>
                      <a:pt x="708247" y="459439"/>
                    </a:cubicBezTo>
                    <a:lnTo>
                      <a:pt x="9747" y="820668"/>
                    </a:lnTo>
                    <a:cubicBezTo>
                      <a:pt x="11864" y="620887"/>
                      <a:pt x="-1895" y="199781"/>
                      <a:pt x="222" y="0"/>
                    </a:cubicBezTo>
                    <a:close/>
                  </a:path>
                </a:pathLst>
              </a:custGeom>
              <a:gradFill flip="none" rotWithShape="1">
                <a:gsLst>
                  <a:gs pos="0">
                    <a:schemeClr val="tx2">
                      <a:lumMod val="60000"/>
                      <a:lumOff val="40000"/>
                    </a:schemeClr>
                  </a:gs>
                  <a:gs pos="100000">
                    <a:schemeClr val="accent1">
                      <a:lumMod val="40000"/>
                      <a:lumOff val="6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US" sz="2400" dirty="0">
                  <a:solidFill>
                    <a:prstClr val="white"/>
                  </a:solidFill>
                  <a:latin typeface="Calibri" panose="020F0502020204030204" pitchFamily="34" charset="0"/>
                  <a:ea typeface="Arial Unicode MS"/>
                  <a:cs typeface="Calibri" panose="020F0502020204030204" pitchFamily="34" charset="0"/>
                </a:endParaRPr>
              </a:p>
            </p:txBody>
          </p:sp>
          <p:sp>
            <p:nvSpPr>
              <p:cNvPr id="141" name="Diamond 140">
                <a:extLst>
                  <a:ext uri="{FF2B5EF4-FFF2-40B4-BE49-F238E27FC236}">
                    <a16:creationId xmlns:a16="http://schemas.microsoft.com/office/drawing/2014/main" id="{ADA71701-BEB0-B344-913C-3F8EC5B895A8}"/>
                  </a:ext>
                </a:extLst>
              </p:cNvPr>
              <p:cNvSpPr/>
              <p:nvPr/>
            </p:nvSpPr>
            <p:spPr>
              <a:xfrm>
                <a:off x="6330950" y="1804117"/>
                <a:ext cx="168275" cy="173251"/>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US" sz="2400" dirty="0">
                  <a:solidFill>
                    <a:prstClr val="white"/>
                  </a:solidFill>
                  <a:latin typeface="Calibri" panose="020F0502020204030204" pitchFamily="34" charset="0"/>
                  <a:ea typeface="Arial Unicode MS"/>
                  <a:cs typeface="Calibri" panose="020F0502020204030204" pitchFamily="34" charset="0"/>
                </a:endParaRPr>
              </a:p>
            </p:txBody>
          </p:sp>
          <p:sp>
            <p:nvSpPr>
              <p:cNvPr id="142" name="Diamond 141">
                <a:extLst>
                  <a:ext uri="{FF2B5EF4-FFF2-40B4-BE49-F238E27FC236}">
                    <a16:creationId xmlns:a16="http://schemas.microsoft.com/office/drawing/2014/main" id="{C42A3E64-539D-384F-83A1-C6E4B96E5814}"/>
                  </a:ext>
                </a:extLst>
              </p:cNvPr>
              <p:cNvSpPr/>
              <p:nvPr/>
            </p:nvSpPr>
            <p:spPr>
              <a:xfrm>
                <a:off x="7089080" y="1847497"/>
                <a:ext cx="54670" cy="5782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US" sz="2400" dirty="0">
                  <a:solidFill>
                    <a:prstClr val="white"/>
                  </a:solidFill>
                  <a:latin typeface="Calibri" panose="020F0502020204030204" pitchFamily="34" charset="0"/>
                  <a:ea typeface="Arial Unicode MS"/>
                  <a:cs typeface="Calibri" panose="020F0502020204030204" pitchFamily="34" charset="0"/>
                </a:endParaRPr>
              </a:p>
            </p:txBody>
          </p:sp>
        </p:grpSp>
      </p:grpSp>
    </p:spTree>
    <p:extLst>
      <p:ext uri="{BB962C8B-B14F-4D97-AF65-F5344CB8AC3E}">
        <p14:creationId xmlns:p14="http://schemas.microsoft.com/office/powerpoint/2010/main" val="238129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8BE707-2E13-124C-8A17-34A4877E2F05}"/>
              </a:ext>
            </a:extLst>
          </p:cNvPr>
          <p:cNvSpPr>
            <a:spLocks noGrp="1"/>
          </p:cNvSpPr>
          <p:nvPr>
            <p:ph type="title"/>
          </p:nvPr>
        </p:nvSpPr>
        <p:spPr/>
        <p:txBody>
          <a:bodyPr/>
          <a:lstStyle/>
          <a:p>
            <a:r>
              <a:rPr lang="en-GB" altLang="ko-KR" dirty="0">
                <a:latin typeface="Calibri" panose="020F0502020204030204" pitchFamily="34" charset="0"/>
                <a:cs typeface="Calibri" panose="020F0502020204030204" pitchFamily="34" charset="0"/>
              </a:rPr>
              <a:t>Impact on guidelines</a:t>
            </a:r>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8AAD4465-FD41-474E-BEC3-523A53B21DE2}"/>
              </a:ext>
            </a:extLst>
          </p:cNvPr>
          <p:cNvSpPr>
            <a:spLocks noGrp="1"/>
          </p:cNvSpPr>
          <p:nvPr>
            <p:ph type="sldNum" sz="quarter" idx="4"/>
          </p:nvPr>
        </p:nvSpPr>
        <p:spPr/>
        <p:txBody>
          <a:bodyPr/>
          <a:lstStyle/>
          <a:p>
            <a:fld id="{FCE43C0F-8A7B-3A4B-9DB5-B3472E36E833}" type="slidenum">
              <a:rPr lang="en-GB" smtClean="0"/>
              <a:pPr/>
              <a:t>9</a:t>
            </a:fld>
            <a:endParaRPr lang="en-GB" dirty="0"/>
          </a:p>
        </p:txBody>
      </p:sp>
      <p:sp>
        <p:nvSpPr>
          <p:cNvPr id="12" name="Text Placeholder 11">
            <a:extLst>
              <a:ext uri="{FF2B5EF4-FFF2-40B4-BE49-F238E27FC236}">
                <a16:creationId xmlns:a16="http://schemas.microsoft.com/office/drawing/2014/main" id="{E433E048-0AC5-F341-ABD6-BFB2FFD453C6}"/>
              </a:ext>
            </a:extLst>
          </p:cNvPr>
          <p:cNvSpPr>
            <a:spLocks noGrp="1"/>
          </p:cNvSpPr>
          <p:nvPr>
            <p:ph sz="quarter" idx="15"/>
          </p:nvPr>
        </p:nvSpPr>
        <p:spPr/>
        <p:txBody>
          <a:bodyPr/>
          <a:lstStyle/>
          <a:p>
            <a:pPr>
              <a:spcBef>
                <a:spcPts val="300"/>
              </a:spcBef>
            </a:pPr>
            <a:r>
              <a:rPr lang="en-GB" dirty="0"/>
              <a:t>DAPT, dual antiplatelet therapy; DAT, dual antithrombotic therapy</a:t>
            </a:r>
          </a:p>
          <a:p>
            <a:pPr>
              <a:spcBef>
                <a:spcPts val="300"/>
              </a:spcBef>
            </a:pPr>
            <a:r>
              <a:rPr lang="en-GB" dirty="0"/>
              <a:t>Collet J-P, et al. </a:t>
            </a:r>
            <a:r>
              <a:rPr lang="en-GB" dirty="0" err="1"/>
              <a:t>Eur</a:t>
            </a:r>
            <a:r>
              <a:rPr lang="en-GB" dirty="0"/>
              <a:t> Heart J. 2020. DOI: 10.1093/</a:t>
            </a:r>
            <a:r>
              <a:rPr lang="en-GB" dirty="0" err="1"/>
              <a:t>eurheartj</a:t>
            </a:r>
            <a:r>
              <a:rPr lang="en-GB" dirty="0"/>
              <a:t>/ehaa575</a:t>
            </a:r>
          </a:p>
        </p:txBody>
      </p:sp>
      <p:sp>
        <p:nvSpPr>
          <p:cNvPr id="5" name="Rectángulo 4">
            <a:extLst>
              <a:ext uri="{FF2B5EF4-FFF2-40B4-BE49-F238E27FC236}">
                <a16:creationId xmlns:a16="http://schemas.microsoft.com/office/drawing/2014/main" id="{82DC620D-73E1-4FC3-8ED7-2E12CA440653}"/>
              </a:ext>
            </a:extLst>
          </p:cNvPr>
          <p:cNvSpPr/>
          <p:nvPr/>
        </p:nvSpPr>
        <p:spPr>
          <a:xfrm>
            <a:off x="6679710" y="1842533"/>
            <a:ext cx="3160705" cy="367439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GB" sz="2400" dirty="0">
              <a:solidFill>
                <a:prstClr val="white"/>
              </a:solidFill>
              <a:latin typeface="Calibri" panose="020F0502020204030204" pitchFamily="34" charset="0"/>
              <a:ea typeface="Arial Unicode MS"/>
              <a:cs typeface="Calibri" panose="020F0502020204030204" pitchFamily="34" charset="0"/>
            </a:endParaRPr>
          </a:p>
        </p:txBody>
      </p:sp>
      <p:sp>
        <p:nvSpPr>
          <p:cNvPr id="6" name="CuadroTexto 5">
            <a:extLst>
              <a:ext uri="{FF2B5EF4-FFF2-40B4-BE49-F238E27FC236}">
                <a16:creationId xmlns:a16="http://schemas.microsoft.com/office/drawing/2014/main" id="{D80212E6-2AAA-49B1-9EE8-12B230BC4C90}"/>
              </a:ext>
            </a:extLst>
          </p:cNvPr>
          <p:cNvSpPr txBox="1"/>
          <p:nvPr/>
        </p:nvSpPr>
        <p:spPr>
          <a:xfrm rot="20523511">
            <a:off x="764385" y="1811606"/>
            <a:ext cx="3597331" cy="461665"/>
          </a:xfrm>
          <a:prstGeom prst="rect">
            <a:avLst/>
          </a:prstGeom>
          <a:noFill/>
        </p:spPr>
        <p:txBody>
          <a:bodyPr wrap="none" rtlCol="0">
            <a:spAutoFit/>
          </a:bodyPr>
          <a:lstStyle/>
          <a:p>
            <a:pPr defTabSz="1219170" latinLnBrk="1">
              <a:defRPr/>
            </a:pPr>
            <a:r>
              <a:rPr lang="en-GB" sz="2400" b="1" dirty="0">
                <a:solidFill>
                  <a:schemeClr val="accent1"/>
                </a:solidFill>
                <a:latin typeface="Calibri" panose="020F0502020204030204" pitchFamily="34" charset="0"/>
                <a:ea typeface="Arial Unicode MS"/>
                <a:cs typeface="Calibri" panose="020F0502020204030204" pitchFamily="34" charset="0"/>
              </a:rPr>
              <a:t>Type and duration of DAPT</a:t>
            </a:r>
          </a:p>
        </p:txBody>
      </p:sp>
      <p:sp>
        <p:nvSpPr>
          <p:cNvPr id="8" name="Rectángulo 7">
            <a:extLst>
              <a:ext uri="{FF2B5EF4-FFF2-40B4-BE49-F238E27FC236}">
                <a16:creationId xmlns:a16="http://schemas.microsoft.com/office/drawing/2014/main" id="{1F4252A9-C3F9-4B14-B433-D762D57B4CC4}"/>
              </a:ext>
            </a:extLst>
          </p:cNvPr>
          <p:cNvSpPr/>
          <p:nvPr/>
        </p:nvSpPr>
        <p:spPr>
          <a:xfrm>
            <a:off x="8272872" y="1842532"/>
            <a:ext cx="1567544" cy="3672000"/>
          </a:xfrm>
          <a:prstGeom prst="rect">
            <a:avLst/>
          </a:prstGeom>
          <a:solidFill>
            <a:srgbClr val="EBE600">
              <a:alpha val="20000"/>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GB" sz="2400" dirty="0">
              <a:solidFill>
                <a:prstClr val="white"/>
              </a:solidFill>
              <a:latin typeface="Calibri" panose="020F0502020204030204" pitchFamily="34" charset="0"/>
              <a:ea typeface="Arial Unicode MS"/>
              <a:cs typeface="Calibri" panose="020F0502020204030204" pitchFamily="34" charset="0"/>
            </a:endParaRPr>
          </a:p>
        </p:txBody>
      </p:sp>
      <p:sp>
        <p:nvSpPr>
          <p:cNvPr id="13" name="TextBox 12">
            <a:extLst>
              <a:ext uri="{FF2B5EF4-FFF2-40B4-BE49-F238E27FC236}">
                <a16:creationId xmlns:a16="http://schemas.microsoft.com/office/drawing/2014/main" id="{F4F3A188-ACC8-664A-A77B-F0C8124EEDF0}"/>
              </a:ext>
            </a:extLst>
          </p:cNvPr>
          <p:cNvSpPr txBox="1"/>
          <p:nvPr/>
        </p:nvSpPr>
        <p:spPr>
          <a:xfrm>
            <a:off x="3364343" y="3809883"/>
            <a:ext cx="679865" cy="166199"/>
          </a:xfrm>
          <a:prstGeom prst="rect">
            <a:avLst/>
          </a:prstGeom>
          <a:noFill/>
        </p:spPr>
        <p:txBody>
          <a:bodyPr wrap="none" lIns="0" tIns="0" rIns="0" bIns="0" rtlCol="0">
            <a:spAutoFit/>
          </a:bodyPr>
          <a:lstStyle/>
          <a:p>
            <a:pPr algn="r" defTabSz="1219170" latinLnBrk="1">
              <a:lnSpc>
                <a:spcPct val="90000"/>
              </a:lnSpc>
              <a:defRPr/>
            </a:pPr>
            <a:r>
              <a:rPr lang="en-GB" sz="1200" b="1" dirty="0">
                <a:solidFill>
                  <a:srgbClr val="000000"/>
                </a:solidFill>
                <a:latin typeface="Calibri" panose="020F0502020204030204" pitchFamily="34" charset="0"/>
                <a:ea typeface="Arial Unicode MS"/>
                <a:cs typeface="Calibri" panose="020F0502020204030204" pitchFamily="34" charset="0"/>
              </a:rPr>
              <a:t>12 months</a:t>
            </a:r>
          </a:p>
        </p:txBody>
      </p:sp>
      <p:sp>
        <p:nvSpPr>
          <p:cNvPr id="14" name="Rounded Rectangle 13">
            <a:extLst>
              <a:ext uri="{FF2B5EF4-FFF2-40B4-BE49-F238E27FC236}">
                <a16:creationId xmlns:a16="http://schemas.microsoft.com/office/drawing/2014/main" id="{E7421ED6-E00A-D941-867F-41D3CC7F26EC}"/>
              </a:ext>
            </a:extLst>
          </p:cNvPr>
          <p:cNvSpPr/>
          <p:nvPr/>
        </p:nvSpPr>
        <p:spPr>
          <a:xfrm>
            <a:off x="2414389" y="4781610"/>
            <a:ext cx="163712" cy="156479"/>
          </a:xfrm>
          <a:prstGeom prst="roundRect">
            <a:avLst>
              <a:gd name="adj" fmla="val 0"/>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defRPr/>
            </a:pPr>
            <a:r>
              <a:rPr lang="en-GB" sz="933" b="1" dirty="0">
                <a:solidFill>
                  <a:srgbClr val="000000"/>
                </a:solidFill>
                <a:latin typeface="Calibri" panose="020F0502020204030204" pitchFamily="34" charset="0"/>
                <a:ea typeface="Arial Unicode MS"/>
                <a:cs typeface="Calibri" panose="020F0502020204030204" pitchFamily="34" charset="0"/>
              </a:rPr>
              <a:t>A</a:t>
            </a:r>
          </a:p>
        </p:txBody>
      </p:sp>
      <p:sp>
        <p:nvSpPr>
          <p:cNvPr id="15" name="TextBox 14">
            <a:extLst>
              <a:ext uri="{FF2B5EF4-FFF2-40B4-BE49-F238E27FC236}">
                <a16:creationId xmlns:a16="http://schemas.microsoft.com/office/drawing/2014/main" id="{AECF6F4D-2E6A-9849-8910-786328FE8D2D}"/>
              </a:ext>
            </a:extLst>
          </p:cNvPr>
          <p:cNvSpPr txBox="1"/>
          <p:nvPr/>
        </p:nvSpPr>
        <p:spPr>
          <a:xfrm>
            <a:off x="3442890" y="3457879"/>
            <a:ext cx="601318" cy="166199"/>
          </a:xfrm>
          <a:prstGeom prst="rect">
            <a:avLst/>
          </a:prstGeom>
          <a:noFill/>
        </p:spPr>
        <p:txBody>
          <a:bodyPr wrap="none" lIns="0" tIns="0" rIns="0" bIns="0" rtlCol="0">
            <a:spAutoFit/>
          </a:bodyPr>
          <a:lstStyle/>
          <a:p>
            <a:pPr algn="r" defTabSz="1219170" latinLnBrk="1">
              <a:lnSpc>
                <a:spcPct val="90000"/>
              </a:lnSpc>
              <a:defRPr/>
            </a:pPr>
            <a:r>
              <a:rPr lang="en-GB" sz="1200" b="1" dirty="0">
                <a:solidFill>
                  <a:srgbClr val="000000"/>
                </a:solidFill>
                <a:latin typeface="Calibri" panose="020F0502020204030204" pitchFamily="34" charset="0"/>
                <a:ea typeface="Arial Unicode MS"/>
                <a:cs typeface="Calibri" panose="020F0502020204030204" pitchFamily="34" charset="0"/>
              </a:rPr>
              <a:t>6 months</a:t>
            </a:r>
          </a:p>
        </p:txBody>
      </p:sp>
      <p:sp>
        <p:nvSpPr>
          <p:cNvPr id="16" name="TextBox 15">
            <a:extLst>
              <a:ext uri="{FF2B5EF4-FFF2-40B4-BE49-F238E27FC236}">
                <a16:creationId xmlns:a16="http://schemas.microsoft.com/office/drawing/2014/main" id="{3748E8F5-23B9-5E4B-AA2D-8819AE3326BE}"/>
              </a:ext>
            </a:extLst>
          </p:cNvPr>
          <p:cNvSpPr txBox="1"/>
          <p:nvPr/>
        </p:nvSpPr>
        <p:spPr>
          <a:xfrm>
            <a:off x="3442890" y="3093813"/>
            <a:ext cx="601318" cy="166199"/>
          </a:xfrm>
          <a:prstGeom prst="rect">
            <a:avLst/>
          </a:prstGeom>
          <a:noFill/>
        </p:spPr>
        <p:txBody>
          <a:bodyPr wrap="none" lIns="0" tIns="0" rIns="0" bIns="0" rtlCol="0">
            <a:spAutoFit/>
          </a:bodyPr>
          <a:lstStyle/>
          <a:p>
            <a:pPr algn="r" defTabSz="1219170" latinLnBrk="1">
              <a:lnSpc>
                <a:spcPct val="90000"/>
              </a:lnSpc>
              <a:defRPr/>
            </a:pPr>
            <a:r>
              <a:rPr lang="en-GB" sz="1200" b="1" dirty="0">
                <a:solidFill>
                  <a:srgbClr val="000000"/>
                </a:solidFill>
                <a:latin typeface="Calibri" panose="020F0502020204030204" pitchFamily="34" charset="0"/>
                <a:ea typeface="Arial Unicode MS"/>
                <a:cs typeface="Calibri" panose="020F0502020204030204" pitchFamily="34" charset="0"/>
              </a:rPr>
              <a:t>3 months</a:t>
            </a:r>
          </a:p>
        </p:txBody>
      </p:sp>
      <p:sp>
        <p:nvSpPr>
          <p:cNvPr id="17" name="TextBox 16">
            <a:extLst>
              <a:ext uri="{FF2B5EF4-FFF2-40B4-BE49-F238E27FC236}">
                <a16:creationId xmlns:a16="http://schemas.microsoft.com/office/drawing/2014/main" id="{C8C60153-7327-AD41-8EA0-A7A7F8EC8AB5}"/>
              </a:ext>
            </a:extLst>
          </p:cNvPr>
          <p:cNvSpPr txBox="1"/>
          <p:nvPr/>
        </p:nvSpPr>
        <p:spPr>
          <a:xfrm>
            <a:off x="3442890" y="2700113"/>
            <a:ext cx="601318" cy="166199"/>
          </a:xfrm>
          <a:prstGeom prst="rect">
            <a:avLst/>
          </a:prstGeom>
          <a:noFill/>
        </p:spPr>
        <p:txBody>
          <a:bodyPr wrap="none" lIns="0" tIns="0" rIns="0" bIns="0" rtlCol="0">
            <a:spAutoFit/>
          </a:bodyPr>
          <a:lstStyle/>
          <a:p>
            <a:pPr algn="r" defTabSz="1219170" latinLnBrk="1">
              <a:lnSpc>
                <a:spcPct val="90000"/>
              </a:lnSpc>
              <a:defRPr/>
            </a:pPr>
            <a:r>
              <a:rPr lang="en-GB" sz="1200" b="1" dirty="0">
                <a:solidFill>
                  <a:srgbClr val="000000"/>
                </a:solidFill>
                <a:latin typeface="Calibri" panose="020F0502020204030204" pitchFamily="34" charset="0"/>
                <a:ea typeface="Arial Unicode MS"/>
                <a:cs typeface="Calibri" panose="020F0502020204030204" pitchFamily="34" charset="0"/>
              </a:rPr>
              <a:t>1 months</a:t>
            </a:r>
          </a:p>
        </p:txBody>
      </p:sp>
      <p:sp>
        <p:nvSpPr>
          <p:cNvPr id="18" name="TextBox 17">
            <a:extLst>
              <a:ext uri="{FF2B5EF4-FFF2-40B4-BE49-F238E27FC236}">
                <a16:creationId xmlns:a16="http://schemas.microsoft.com/office/drawing/2014/main" id="{EE664F3D-EE78-7B42-8004-0329704BD247}"/>
              </a:ext>
            </a:extLst>
          </p:cNvPr>
          <p:cNvSpPr txBox="1"/>
          <p:nvPr/>
        </p:nvSpPr>
        <p:spPr>
          <a:xfrm>
            <a:off x="2419796" y="3212346"/>
            <a:ext cx="662425" cy="332399"/>
          </a:xfrm>
          <a:prstGeom prst="rect">
            <a:avLst/>
          </a:prstGeom>
          <a:noFill/>
        </p:spPr>
        <p:txBody>
          <a:bodyPr wrap="none" lIns="0" tIns="0" rIns="0" bIns="0" rtlCol="0">
            <a:spAutoFit/>
          </a:bodyPr>
          <a:lstStyle/>
          <a:p>
            <a:pPr defTabSz="1219170" latinLnBrk="1">
              <a:lnSpc>
                <a:spcPct val="90000"/>
              </a:lnSpc>
              <a:defRPr/>
            </a:pPr>
            <a:r>
              <a:rPr lang="en-GB" sz="1200" b="1" dirty="0">
                <a:solidFill>
                  <a:schemeClr val="accent1"/>
                </a:solidFill>
                <a:latin typeface="Calibri" panose="020F0502020204030204" pitchFamily="34" charset="0"/>
                <a:ea typeface="Arial Unicode MS"/>
                <a:cs typeface="Calibri" panose="020F0502020204030204" pitchFamily="34" charset="0"/>
              </a:rPr>
              <a:t>Treatment</a:t>
            </a:r>
            <a:br>
              <a:rPr lang="en-GB" sz="1200" b="1" dirty="0">
                <a:solidFill>
                  <a:schemeClr val="accent1"/>
                </a:solidFill>
                <a:latin typeface="Calibri" panose="020F0502020204030204" pitchFamily="34" charset="0"/>
                <a:ea typeface="Arial Unicode MS"/>
                <a:cs typeface="Calibri" panose="020F0502020204030204" pitchFamily="34" charset="0"/>
              </a:rPr>
            </a:br>
            <a:r>
              <a:rPr lang="en-GB" sz="1200" b="1" dirty="0">
                <a:solidFill>
                  <a:schemeClr val="accent1"/>
                </a:solidFill>
                <a:latin typeface="Calibri" panose="020F0502020204030204" pitchFamily="34" charset="0"/>
                <a:ea typeface="Arial Unicode MS"/>
                <a:cs typeface="Calibri" panose="020F0502020204030204" pitchFamily="34" charset="0"/>
              </a:rPr>
              <a:t>duration</a:t>
            </a:r>
          </a:p>
        </p:txBody>
      </p:sp>
      <p:sp>
        <p:nvSpPr>
          <p:cNvPr id="19" name="TextBox 18">
            <a:extLst>
              <a:ext uri="{FF2B5EF4-FFF2-40B4-BE49-F238E27FC236}">
                <a16:creationId xmlns:a16="http://schemas.microsoft.com/office/drawing/2014/main" id="{7C1AEBE5-B1BD-D445-9C08-A176199992B6}"/>
              </a:ext>
            </a:extLst>
          </p:cNvPr>
          <p:cNvSpPr txBox="1"/>
          <p:nvPr/>
        </p:nvSpPr>
        <p:spPr>
          <a:xfrm>
            <a:off x="2419796" y="4334211"/>
            <a:ext cx="985783" cy="332399"/>
          </a:xfrm>
          <a:prstGeom prst="rect">
            <a:avLst/>
          </a:prstGeom>
          <a:noFill/>
        </p:spPr>
        <p:txBody>
          <a:bodyPr wrap="none" lIns="0" tIns="0" rIns="0" bIns="0" rtlCol="0">
            <a:spAutoFit/>
          </a:bodyPr>
          <a:lstStyle/>
          <a:p>
            <a:pPr defTabSz="1219170" latinLnBrk="1">
              <a:lnSpc>
                <a:spcPct val="90000"/>
              </a:lnSpc>
              <a:defRPr/>
            </a:pPr>
            <a:r>
              <a:rPr lang="en-GB" sz="1200" b="1" dirty="0">
                <a:solidFill>
                  <a:schemeClr val="accent1"/>
                </a:solidFill>
                <a:latin typeface="Calibri" panose="020F0502020204030204" pitchFamily="34" charset="0"/>
                <a:ea typeface="Arial Unicode MS"/>
                <a:cs typeface="Calibri" panose="020F0502020204030204" pitchFamily="34" charset="0"/>
              </a:rPr>
              <a:t>Antithrombotic</a:t>
            </a:r>
            <a:br>
              <a:rPr lang="en-GB" sz="1200" b="1" dirty="0">
                <a:solidFill>
                  <a:schemeClr val="accent1"/>
                </a:solidFill>
                <a:latin typeface="Calibri" panose="020F0502020204030204" pitchFamily="34" charset="0"/>
                <a:ea typeface="Arial Unicode MS"/>
                <a:cs typeface="Calibri" panose="020F0502020204030204" pitchFamily="34" charset="0"/>
              </a:rPr>
            </a:br>
            <a:r>
              <a:rPr lang="en-GB" sz="1200" b="1" dirty="0">
                <a:solidFill>
                  <a:schemeClr val="accent1"/>
                </a:solidFill>
                <a:latin typeface="Calibri" panose="020F0502020204030204" pitchFamily="34" charset="0"/>
                <a:ea typeface="Arial Unicode MS"/>
                <a:cs typeface="Calibri" panose="020F0502020204030204" pitchFamily="34" charset="0"/>
              </a:rPr>
              <a:t>drugs</a:t>
            </a:r>
          </a:p>
        </p:txBody>
      </p:sp>
      <p:sp>
        <p:nvSpPr>
          <p:cNvPr id="20" name="TextBox 19">
            <a:extLst>
              <a:ext uri="{FF2B5EF4-FFF2-40B4-BE49-F238E27FC236}">
                <a16:creationId xmlns:a16="http://schemas.microsoft.com/office/drawing/2014/main" id="{1C15C905-B50F-784B-AB15-54D884B075AD}"/>
              </a:ext>
            </a:extLst>
          </p:cNvPr>
          <p:cNvSpPr txBox="1"/>
          <p:nvPr/>
        </p:nvSpPr>
        <p:spPr>
          <a:xfrm>
            <a:off x="2615539" y="4807213"/>
            <a:ext cx="487313" cy="147797"/>
          </a:xfrm>
          <a:prstGeom prst="rect">
            <a:avLst/>
          </a:prstGeom>
          <a:noFill/>
        </p:spPr>
        <p:txBody>
          <a:bodyPr wrap="none" lIns="0" tIns="0" rIns="0" bIns="0" rtlCol="0">
            <a:spAutoFit/>
          </a:bodyPr>
          <a:lstStyle/>
          <a:p>
            <a:pPr defTabSz="1219170" latinLnBrk="1">
              <a:lnSpc>
                <a:spcPct val="90000"/>
              </a:lnSpc>
              <a:defRPr/>
            </a:pPr>
            <a:r>
              <a:rPr lang="en-GB" sz="1067" dirty="0">
                <a:solidFill>
                  <a:srgbClr val="000000"/>
                </a:solidFill>
                <a:latin typeface="Calibri" panose="020F0502020204030204" pitchFamily="34" charset="0"/>
                <a:ea typeface="Arial Unicode MS"/>
                <a:cs typeface="Calibri" panose="020F0502020204030204" pitchFamily="34" charset="0"/>
              </a:rPr>
              <a:t>= Aspirin</a:t>
            </a:r>
          </a:p>
        </p:txBody>
      </p:sp>
      <p:sp>
        <p:nvSpPr>
          <p:cNvPr id="21" name="Rounded Rectangle 20">
            <a:extLst>
              <a:ext uri="{FF2B5EF4-FFF2-40B4-BE49-F238E27FC236}">
                <a16:creationId xmlns:a16="http://schemas.microsoft.com/office/drawing/2014/main" id="{5D0804A1-B6E9-9F49-8A25-9897AEF2C54B}"/>
              </a:ext>
            </a:extLst>
          </p:cNvPr>
          <p:cNvSpPr/>
          <p:nvPr/>
        </p:nvSpPr>
        <p:spPr>
          <a:xfrm>
            <a:off x="2414389" y="5027143"/>
            <a:ext cx="163712" cy="156479"/>
          </a:xfrm>
          <a:prstGeom prst="roundRect">
            <a:avLst>
              <a:gd name="adj" fmla="val 0"/>
            </a:avLst>
          </a:prstGeom>
          <a:solidFill>
            <a:schemeClr val="accent1">
              <a:lumMod val="60000"/>
              <a:lumOff val="4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defRPr/>
            </a:pPr>
            <a:r>
              <a:rPr lang="en-GB" sz="933" b="1" dirty="0">
                <a:solidFill>
                  <a:srgbClr val="000000"/>
                </a:solidFill>
                <a:latin typeface="Calibri" panose="020F0502020204030204" pitchFamily="34" charset="0"/>
                <a:ea typeface="Arial Unicode MS"/>
                <a:cs typeface="Calibri" panose="020F0502020204030204" pitchFamily="34" charset="0"/>
              </a:rPr>
              <a:t>C</a:t>
            </a:r>
          </a:p>
        </p:txBody>
      </p:sp>
      <p:sp>
        <p:nvSpPr>
          <p:cNvPr id="22" name="TextBox 21">
            <a:extLst>
              <a:ext uri="{FF2B5EF4-FFF2-40B4-BE49-F238E27FC236}">
                <a16:creationId xmlns:a16="http://schemas.microsoft.com/office/drawing/2014/main" id="{67087247-51B8-8747-99CE-1A4969E107A5}"/>
              </a:ext>
            </a:extLst>
          </p:cNvPr>
          <p:cNvSpPr txBox="1"/>
          <p:nvPr/>
        </p:nvSpPr>
        <p:spPr>
          <a:xfrm>
            <a:off x="2615539" y="5044279"/>
            <a:ext cx="737381" cy="147797"/>
          </a:xfrm>
          <a:prstGeom prst="rect">
            <a:avLst/>
          </a:prstGeom>
          <a:noFill/>
        </p:spPr>
        <p:txBody>
          <a:bodyPr wrap="none" lIns="0" tIns="0" rIns="0" bIns="0" rtlCol="0">
            <a:spAutoFit/>
          </a:bodyPr>
          <a:lstStyle/>
          <a:p>
            <a:pPr defTabSz="1219170" latinLnBrk="1">
              <a:lnSpc>
                <a:spcPct val="90000"/>
              </a:lnSpc>
              <a:defRPr/>
            </a:pPr>
            <a:r>
              <a:rPr lang="en-GB" sz="1067" dirty="0">
                <a:solidFill>
                  <a:srgbClr val="000000"/>
                </a:solidFill>
                <a:latin typeface="Calibri" panose="020F0502020204030204" pitchFamily="34" charset="0"/>
                <a:ea typeface="Arial Unicode MS"/>
                <a:cs typeface="Calibri" panose="020F0502020204030204" pitchFamily="34" charset="0"/>
              </a:rPr>
              <a:t>= Clopidogrel</a:t>
            </a:r>
          </a:p>
        </p:txBody>
      </p:sp>
      <p:sp>
        <p:nvSpPr>
          <p:cNvPr id="23" name="Rounded Rectangle 22">
            <a:extLst>
              <a:ext uri="{FF2B5EF4-FFF2-40B4-BE49-F238E27FC236}">
                <a16:creationId xmlns:a16="http://schemas.microsoft.com/office/drawing/2014/main" id="{2029F893-EB11-194A-80DD-281BF4ED7F90}"/>
              </a:ext>
            </a:extLst>
          </p:cNvPr>
          <p:cNvSpPr/>
          <p:nvPr/>
        </p:nvSpPr>
        <p:spPr>
          <a:xfrm>
            <a:off x="2414389" y="5268443"/>
            <a:ext cx="163712" cy="156479"/>
          </a:xfrm>
          <a:prstGeom prst="roundRect">
            <a:avLst>
              <a:gd name="adj" fmla="val 0"/>
            </a:avLst>
          </a:prstGeom>
          <a:solidFill>
            <a:srgbClr val="92D050"/>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defRPr/>
            </a:pPr>
            <a:r>
              <a:rPr lang="en-GB" sz="933" b="1" dirty="0">
                <a:solidFill>
                  <a:srgbClr val="000000"/>
                </a:solidFill>
                <a:latin typeface="Calibri" panose="020F0502020204030204" pitchFamily="34" charset="0"/>
                <a:ea typeface="Arial Unicode MS"/>
                <a:cs typeface="Calibri" panose="020F0502020204030204" pitchFamily="34" charset="0"/>
              </a:rPr>
              <a:t>P</a:t>
            </a:r>
          </a:p>
        </p:txBody>
      </p:sp>
      <p:sp>
        <p:nvSpPr>
          <p:cNvPr id="24" name="TextBox 23">
            <a:extLst>
              <a:ext uri="{FF2B5EF4-FFF2-40B4-BE49-F238E27FC236}">
                <a16:creationId xmlns:a16="http://schemas.microsoft.com/office/drawing/2014/main" id="{3F3487D1-9FEA-3D45-9B73-31ADE857FFC8}"/>
              </a:ext>
            </a:extLst>
          </p:cNvPr>
          <p:cNvSpPr txBox="1"/>
          <p:nvPr/>
        </p:nvSpPr>
        <p:spPr>
          <a:xfrm>
            <a:off x="2615539" y="5277113"/>
            <a:ext cx="620363" cy="147797"/>
          </a:xfrm>
          <a:prstGeom prst="rect">
            <a:avLst/>
          </a:prstGeom>
          <a:noFill/>
        </p:spPr>
        <p:txBody>
          <a:bodyPr wrap="none" lIns="0" tIns="0" rIns="0" bIns="0" rtlCol="0">
            <a:spAutoFit/>
          </a:bodyPr>
          <a:lstStyle/>
          <a:p>
            <a:pPr defTabSz="1219170" latinLnBrk="1">
              <a:lnSpc>
                <a:spcPct val="90000"/>
              </a:lnSpc>
              <a:defRPr/>
            </a:pPr>
            <a:r>
              <a:rPr lang="en-GB" sz="1067" dirty="0">
                <a:solidFill>
                  <a:srgbClr val="000000"/>
                </a:solidFill>
                <a:latin typeface="Calibri" panose="020F0502020204030204" pitchFamily="34" charset="0"/>
                <a:ea typeface="Arial Unicode MS"/>
                <a:cs typeface="Calibri" panose="020F0502020204030204" pitchFamily="34" charset="0"/>
              </a:rPr>
              <a:t>= Prasugrel</a:t>
            </a:r>
          </a:p>
        </p:txBody>
      </p:sp>
      <p:sp>
        <p:nvSpPr>
          <p:cNvPr id="25" name="TextBox 24">
            <a:extLst>
              <a:ext uri="{FF2B5EF4-FFF2-40B4-BE49-F238E27FC236}">
                <a16:creationId xmlns:a16="http://schemas.microsoft.com/office/drawing/2014/main" id="{C5A957DB-8CE6-1644-83A2-D9730D0BA509}"/>
              </a:ext>
            </a:extLst>
          </p:cNvPr>
          <p:cNvSpPr txBox="1"/>
          <p:nvPr/>
        </p:nvSpPr>
        <p:spPr>
          <a:xfrm>
            <a:off x="2615539" y="5522646"/>
            <a:ext cx="788677" cy="147797"/>
          </a:xfrm>
          <a:prstGeom prst="rect">
            <a:avLst/>
          </a:prstGeom>
          <a:noFill/>
        </p:spPr>
        <p:txBody>
          <a:bodyPr wrap="none" lIns="0" tIns="0" rIns="0" bIns="0" rtlCol="0">
            <a:spAutoFit/>
          </a:bodyPr>
          <a:lstStyle/>
          <a:p>
            <a:pPr defTabSz="1219170" latinLnBrk="1">
              <a:lnSpc>
                <a:spcPct val="90000"/>
              </a:lnSpc>
              <a:defRPr/>
            </a:pPr>
            <a:r>
              <a:rPr lang="en-GB" sz="1067" dirty="0">
                <a:solidFill>
                  <a:srgbClr val="000000"/>
                </a:solidFill>
                <a:latin typeface="Calibri" panose="020F0502020204030204" pitchFamily="34" charset="0"/>
                <a:ea typeface="Arial Unicode MS"/>
                <a:cs typeface="Calibri" panose="020F0502020204030204" pitchFamily="34" charset="0"/>
              </a:rPr>
              <a:t>= Rivaroxaban</a:t>
            </a:r>
          </a:p>
        </p:txBody>
      </p:sp>
      <p:sp>
        <p:nvSpPr>
          <p:cNvPr id="26" name="TextBox 25">
            <a:extLst>
              <a:ext uri="{FF2B5EF4-FFF2-40B4-BE49-F238E27FC236}">
                <a16:creationId xmlns:a16="http://schemas.microsoft.com/office/drawing/2014/main" id="{D911D18C-800F-DB4F-895D-83C3FEBEFE75}"/>
              </a:ext>
            </a:extLst>
          </p:cNvPr>
          <p:cNvSpPr txBox="1"/>
          <p:nvPr/>
        </p:nvSpPr>
        <p:spPr>
          <a:xfrm>
            <a:off x="2615539" y="5755479"/>
            <a:ext cx="654025" cy="147797"/>
          </a:xfrm>
          <a:prstGeom prst="rect">
            <a:avLst/>
          </a:prstGeom>
          <a:noFill/>
        </p:spPr>
        <p:txBody>
          <a:bodyPr wrap="none" lIns="0" tIns="0" rIns="0" bIns="0" rtlCol="0">
            <a:spAutoFit/>
          </a:bodyPr>
          <a:lstStyle/>
          <a:p>
            <a:pPr defTabSz="1219170" latinLnBrk="1">
              <a:lnSpc>
                <a:spcPct val="90000"/>
              </a:lnSpc>
              <a:defRPr/>
            </a:pPr>
            <a:r>
              <a:rPr lang="en-GB" sz="1067" dirty="0">
                <a:solidFill>
                  <a:srgbClr val="000000"/>
                </a:solidFill>
                <a:latin typeface="Calibri" panose="020F0502020204030204" pitchFamily="34" charset="0"/>
                <a:ea typeface="Arial Unicode MS"/>
                <a:cs typeface="Calibri" panose="020F0502020204030204" pitchFamily="34" charset="0"/>
              </a:rPr>
              <a:t>= Ticagrelor</a:t>
            </a:r>
          </a:p>
        </p:txBody>
      </p:sp>
      <p:sp>
        <p:nvSpPr>
          <p:cNvPr id="27" name="Rounded Rectangle 26">
            <a:extLst>
              <a:ext uri="{FF2B5EF4-FFF2-40B4-BE49-F238E27FC236}">
                <a16:creationId xmlns:a16="http://schemas.microsoft.com/office/drawing/2014/main" id="{4174685A-988D-CD4D-930D-C6B15F52A068}"/>
              </a:ext>
            </a:extLst>
          </p:cNvPr>
          <p:cNvSpPr/>
          <p:nvPr/>
        </p:nvSpPr>
        <p:spPr>
          <a:xfrm>
            <a:off x="2414389" y="5505510"/>
            <a:ext cx="163712" cy="156479"/>
          </a:xfrm>
          <a:prstGeom prst="roundRect">
            <a:avLst>
              <a:gd name="adj" fmla="val 0"/>
            </a:avLst>
          </a:prstGeom>
          <a:solidFill>
            <a:schemeClr val="tx2">
              <a:lumMod val="40000"/>
              <a:lumOff val="6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defRPr/>
            </a:pPr>
            <a:r>
              <a:rPr lang="en-GB" sz="933" b="1" dirty="0">
                <a:solidFill>
                  <a:srgbClr val="000000"/>
                </a:solidFill>
                <a:latin typeface="Calibri" panose="020F0502020204030204" pitchFamily="34" charset="0"/>
                <a:ea typeface="Arial Unicode MS"/>
                <a:cs typeface="Calibri" panose="020F0502020204030204" pitchFamily="34" charset="0"/>
              </a:rPr>
              <a:t>R</a:t>
            </a:r>
          </a:p>
        </p:txBody>
      </p:sp>
      <p:sp>
        <p:nvSpPr>
          <p:cNvPr id="28" name="Rounded Rectangle 27">
            <a:extLst>
              <a:ext uri="{FF2B5EF4-FFF2-40B4-BE49-F238E27FC236}">
                <a16:creationId xmlns:a16="http://schemas.microsoft.com/office/drawing/2014/main" id="{5DDC6329-1020-234C-A04B-A96A00D59A95}"/>
              </a:ext>
            </a:extLst>
          </p:cNvPr>
          <p:cNvSpPr/>
          <p:nvPr/>
        </p:nvSpPr>
        <p:spPr>
          <a:xfrm>
            <a:off x="2414389" y="5746810"/>
            <a:ext cx="163712" cy="156479"/>
          </a:xfrm>
          <a:prstGeom prst="roundRect">
            <a:avLst>
              <a:gd name="adj" fmla="val 0"/>
            </a:avLst>
          </a:prstGeom>
          <a:solidFill>
            <a:schemeClr val="tx2"/>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defRPr/>
            </a:pPr>
            <a:r>
              <a:rPr lang="en-GB" sz="933" b="1" dirty="0">
                <a:solidFill>
                  <a:prstClr val="white"/>
                </a:solidFill>
                <a:latin typeface="Calibri" panose="020F0502020204030204" pitchFamily="34" charset="0"/>
                <a:ea typeface="Arial Unicode MS"/>
                <a:cs typeface="Calibri" panose="020F0502020204030204" pitchFamily="34" charset="0"/>
              </a:rPr>
              <a:t>T</a:t>
            </a:r>
          </a:p>
        </p:txBody>
      </p:sp>
      <p:sp>
        <p:nvSpPr>
          <p:cNvPr id="29" name="TextBox 28">
            <a:extLst>
              <a:ext uri="{FF2B5EF4-FFF2-40B4-BE49-F238E27FC236}">
                <a16:creationId xmlns:a16="http://schemas.microsoft.com/office/drawing/2014/main" id="{EA1ECA65-DA28-984F-B84D-24F84EEEAF52}"/>
              </a:ext>
            </a:extLst>
          </p:cNvPr>
          <p:cNvSpPr txBox="1"/>
          <p:nvPr/>
        </p:nvSpPr>
        <p:spPr>
          <a:xfrm>
            <a:off x="5132566" y="5587246"/>
            <a:ext cx="892873" cy="166199"/>
          </a:xfrm>
          <a:prstGeom prst="rect">
            <a:avLst/>
          </a:prstGeom>
          <a:noFill/>
        </p:spPr>
        <p:txBody>
          <a:bodyPr wrap="none" lIns="0" tIns="0" rIns="0" bIns="0" rtlCol="0">
            <a:spAutoFit/>
          </a:bodyPr>
          <a:lstStyle/>
          <a:p>
            <a:pPr algn="ctr" defTabSz="1219170" latinLnBrk="1">
              <a:lnSpc>
                <a:spcPct val="90000"/>
              </a:lnSpc>
              <a:defRPr/>
            </a:pPr>
            <a:r>
              <a:rPr lang="en-GB" sz="1200" b="1" dirty="0">
                <a:solidFill>
                  <a:srgbClr val="000000"/>
                </a:solidFill>
                <a:latin typeface="Calibri" panose="020F0502020204030204" pitchFamily="34" charset="0"/>
                <a:ea typeface="Arial Unicode MS"/>
                <a:cs typeface="Calibri" panose="020F0502020204030204" pitchFamily="34" charset="0"/>
              </a:rPr>
              <a:t>Ischaemic risk</a:t>
            </a:r>
          </a:p>
        </p:txBody>
      </p:sp>
      <p:cxnSp>
        <p:nvCxnSpPr>
          <p:cNvPr id="30" name="Straight Connector 29">
            <a:extLst>
              <a:ext uri="{FF2B5EF4-FFF2-40B4-BE49-F238E27FC236}">
                <a16:creationId xmlns:a16="http://schemas.microsoft.com/office/drawing/2014/main" id="{F8BB8CD0-F140-DB42-B98F-E8C134CAE919}"/>
              </a:ext>
            </a:extLst>
          </p:cNvPr>
          <p:cNvCxnSpPr>
            <a:cxnSpLocks/>
          </p:cNvCxnSpPr>
          <p:nvPr/>
        </p:nvCxnSpPr>
        <p:spPr>
          <a:xfrm>
            <a:off x="6258354" y="2059389"/>
            <a:ext cx="0" cy="371939"/>
          </a:xfrm>
          <a:prstGeom prst="line">
            <a:avLst/>
          </a:prstGeom>
          <a:ln w="12700">
            <a:solidFill>
              <a:srgbClr val="59595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E8B1E1F-E127-CB4B-8E27-EAE87BF47446}"/>
              </a:ext>
            </a:extLst>
          </p:cNvPr>
          <p:cNvCxnSpPr>
            <a:cxnSpLocks/>
          </p:cNvCxnSpPr>
          <p:nvPr/>
        </p:nvCxnSpPr>
        <p:spPr>
          <a:xfrm>
            <a:off x="7414054" y="2059389"/>
            <a:ext cx="0" cy="371939"/>
          </a:xfrm>
          <a:prstGeom prst="line">
            <a:avLst/>
          </a:prstGeom>
          <a:ln w="12700">
            <a:solidFill>
              <a:srgbClr val="59595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067D803-EB35-C24E-80AE-8630192B4E87}"/>
              </a:ext>
            </a:extLst>
          </p:cNvPr>
          <p:cNvCxnSpPr>
            <a:cxnSpLocks/>
          </p:cNvCxnSpPr>
          <p:nvPr/>
        </p:nvCxnSpPr>
        <p:spPr>
          <a:xfrm>
            <a:off x="9060821" y="2059389"/>
            <a:ext cx="0" cy="371939"/>
          </a:xfrm>
          <a:prstGeom prst="line">
            <a:avLst/>
          </a:prstGeom>
          <a:ln w="12700">
            <a:solidFill>
              <a:srgbClr val="59595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43" name="Rounded Rectangle 42">
            <a:extLst>
              <a:ext uri="{FF2B5EF4-FFF2-40B4-BE49-F238E27FC236}">
                <a16:creationId xmlns:a16="http://schemas.microsoft.com/office/drawing/2014/main" id="{C2434B44-7CC6-A441-B293-BDAE1670C0B0}"/>
              </a:ext>
            </a:extLst>
          </p:cNvPr>
          <p:cNvSpPr/>
          <p:nvPr/>
        </p:nvSpPr>
        <p:spPr>
          <a:xfrm>
            <a:off x="4903168" y="1842533"/>
            <a:ext cx="1448155" cy="246489"/>
          </a:xfrm>
          <a:prstGeom prst="roundRect">
            <a:avLst>
              <a:gd name="adj" fmla="val 2868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0000"/>
              </a:lnSpc>
              <a:defRPr/>
            </a:pPr>
            <a:r>
              <a:rPr lang="en-GB" sz="933" b="1" dirty="0">
                <a:solidFill>
                  <a:srgbClr val="000000"/>
                </a:solidFill>
                <a:latin typeface="Calibri" panose="020F0502020204030204" pitchFamily="34" charset="0"/>
                <a:ea typeface="Arial Unicode MS"/>
                <a:cs typeface="Calibri" panose="020F0502020204030204" pitchFamily="34" charset="0"/>
              </a:rPr>
              <a:t>LOW</a:t>
            </a:r>
          </a:p>
        </p:txBody>
      </p:sp>
      <p:sp>
        <p:nvSpPr>
          <p:cNvPr id="44" name="Rounded Rectangle 43">
            <a:extLst>
              <a:ext uri="{FF2B5EF4-FFF2-40B4-BE49-F238E27FC236}">
                <a16:creationId xmlns:a16="http://schemas.microsoft.com/office/drawing/2014/main" id="{AF76D57A-4560-1447-BEDF-2CEBC895F982}"/>
              </a:ext>
            </a:extLst>
          </p:cNvPr>
          <p:cNvSpPr/>
          <p:nvPr/>
        </p:nvSpPr>
        <p:spPr>
          <a:xfrm>
            <a:off x="6689634" y="1842533"/>
            <a:ext cx="1448155" cy="224603"/>
          </a:xfrm>
          <a:prstGeom prst="roundRect">
            <a:avLst>
              <a:gd name="adj" fmla="val 28689"/>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0000"/>
              </a:lnSpc>
              <a:defRPr/>
            </a:pPr>
            <a:r>
              <a:rPr lang="en-GB" sz="933" b="1" dirty="0">
                <a:solidFill>
                  <a:srgbClr val="000000"/>
                </a:solidFill>
                <a:latin typeface="Calibri" panose="020F0502020204030204" pitchFamily="34" charset="0"/>
                <a:ea typeface="Arial Unicode MS"/>
                <a:cs typeface="Calibri" panose="020F0502020204030204" pitchFamily="34" charset="0"/>
              </a:rPr>
              <a:t>HIGH</a:t>
            </a:r>
          </a:p>
        </p:txBody>
      </p:sp>
      <p:sp>
        <p:nvSpPr>
          <p:cNvPr id="45" name="Rounded Rectangle 44">
            <a:extLst>
              <a:ext uri="{FF2B5EF4-FFF2-40B4-BE49-F238E27FC236}">
                <a16:creationId xmlns:a16="http://schemas.microsoft.com/office/drawing/2014/main" id="{2C6FADB0-D2E0-C24F-9B1E-6DB4F8BE42FE}"/>
              </a:ext>
            </a:extLst>
          </p:cNvPr>
          <p:cNvSpPr/>
          <p:nvPr/>
        </p:nvSpPr>
        <p:spPr>
          <a:xfrm>
            <a:off x="8336401" y="1842533"/>
            <a:ext cx="1448155" cy="246489"/>
          </a:xfrm>
          <a:prstGeom prst="roundRect">
            <a:avLst>
              <a:gd name="adj" fmla="val 2868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0000"/>
              </a:lnSpc>
              <a:defRPr/>
            </a:pPr>
            <a:r>
              <a:rPr lang="en-GB" sz="933" b="1" dirty="0">
                <a:solidFill>
                  <a:prstClr val="white"/>
                </a:solidFill>
                <a:latin typeface="Calibri" panose="020F0502020204030204" pitchFamily="34" charset="0"/>
                <a:ea typeface="Arial Unicode MS"/>
                <a:cs typeface="Calibri" panose="020F0502020204030204" pitchFamily="34" charset="0"/>
              </a:rPr>
              <a:t>VERY HIGH</a:t>
            </a:r>
          </a:p>
        </p:txBody>
      </p:sp>
      <p:cxnSp>
        <p:nvCxnSpPr>
          <p:cNvPr id="49" name="Straight Connector 48">
            <a:extLst>
              <a:ext uri="{FF2B5EF4-FFF2-40B4-BE49-F238E27FC236}">
                <a16:creationId xmlns:a16="http://schemas.microsoft.com/office/drawing/2014/main" id="{08D79728-24EC-6946-8448-1756729A4F6C}"/>
              </a:ext>
            </a:extLst>
          </p:cNvPr>
          <p:cNvCxnSpPr>
            <a:cxnSpLocks/>
          </p:cNvCxnSpPr>
          <p:nvPr/>
        </p:nvCxnSpPr>
        <p:spPr>
          <a:xfrm>
            <a:off x="7414054" y="1456251"/>
            <a:ext cx="0" cy="371939"/>
          </a:xfrm>
          <a:prstGeom prst="line">
            <a:avLst/>
          </a:prstGeom>
          <a:ln w="12700">
            <a:solidFill>
              <a:srgbClr val="59595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2DC5450-4F6E-8849-8806-DB9FEEBDFEC9}"/>
              </a:ext>
            </a:extLst>
          </p:cNvPr>
          <p:cNvCxnSpPr>
            <a:cxnSpLocks/>
          </p:cNvCxnSpPr>
          <p:nvPr/>
        </p:nvCxnSpPr>
        <p:spPr>
          <a:xfrm>
            <a:off x="9060821" y="1456251"/>
            <a:ext cx="0" cy="371939"/>
          </a:xfrm>
          <a:prstGeom prst="line">
            <a:avLst/>
          </a:prstGeom>
          <a:ln w="12700">
            <a:solidFill>
              <a:srgbClr val="59595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B602A03-C344-9D45-AFEE-07367CDF9A4B}"/>
              </a:ext>
            </a:extLst>
          </p:cNvPr>
          <p:cNvCxnSpPr>
            <a:cxnSpLocks/>
          </p:cNvCxnSpPr>
          <p:nvPr/>
        </p:nvCxnSpPr>
        <p:spPr>
          <a:xfrm>
            <a:off x="5621874" y="1456251"/>
            <a:ext cx="0" cy="371939"/>
          </a:xfrm>
          <a:prstGeom prst="line">
            <a:avLst/>
          </a:prstGeom>
          <a:ln w="12700">
            <a:solidFill>
              <a:srgbClr val="59595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48" name="Rounded Rectangle 47">
            <a:extLst>
              <a:ext uri="{FF2B5EF4-FFF2-40B4-BE49-F238E27FC236}">
                <a16:creationId xmlns:a16="http://schemas.microsoft.com/office/drawing/2014/main" id="{17DD7FB1-EAAD-724B-BC1C-04007477ECB5}"/>
              </a:ext>
            </a:extLst>
          </p:cNvPr>
          <p:cNvSpPr/>
          <p:nvPr/>
        </p:nvSpPr>
        <p:spPr>
          <a:xfrm>
            <a:off x="5120146" y="1286511"/>
            <a:ext cx="4418947" cy="312668"/>
          </a:xfrm>
          <a:prstGeom prst="roundRect">
            <a:avLst>
              <a:gd name="adj" fmla="val 2500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0000"/>
              </a:lnSpc>
              <a:defRPr/>
            </a:pPr>
            <a:r>
              <a:rPr lang="en-GB" sz="1200" b="1" dirty="0">
                <a:solidFill>
                  <a:srgbClr val="000000"/>
                </a:solidFill>
                <a:latin typeface="Calibri" panose="020F0502020204030204" pitchFamily="34" charset="0"/>
                <a:ea typeface="Arial Unicode MS"/>
                <a:cs typeface="Calibri" panose="020F0502020204030204" pitchFamily="34" charset="0"/>
              </a:rPr>
              <a:t>Bleeding risk</a:t>
            </a:r>
          </a:p>
        </p:txBody>
      </p:sp>
      <p:cxnSp>
        <p:nvCxnSpPr>
          <p:cNvPr id="52" name="Straight Connector 51">
            <a:extLst>
              <a:ext uri="{FF2B5EF4-FFF2-40B4-BE49-F238E27FC236}">
                <a16:creationId xmlns:a16="http://schemas.microsoft.com/office/drawing/2014/main" id="{869141B2-52F9-8E4B-A9C8-1F7D1F509911}"/>
              </a:ext>
            </a:extLst>
          </p:cNvPr>
          <p:cNvCxnSpPr>
            <a:cxnSpLocks/>
          </p:cNvCxnSpPr>
          <p:nvPr/>
        </p:nvCxnSpPr>
        <p:spPr>
          <a:xfrm>
            <a:off x="4115709" y="2775544"/>
            <a:ext cx="5540637" cy="0"/>
          </a:xfrm>
          <a:prstGeom prst="line">
            <a:avLst/>
          </a:prstGeom>
          <a:ln w="9525">
            <a:solidFill>
              <a:srgbClr val="595959"/>
            </a:solidFill>
            <a:prstDash val="dash"/>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3B08B0-6F97-AE49-9FE1-7A46129F844B}"/>
              </a:ext>
            </a:extLst>
          </p:cNvPr>
          <p:cNvCxnSpPr>
            <a:cxnSpLocks/>
          </p:cNvCxnSpPr>
          <p:nvPr/>
        </p:nvCxnSpPr>
        <p:spPr>
          <a:xfrm>
            <a:off x="4115709" y="3186177"/>
            <a:ext cx="5540637" cy="0"/>
          </a:xfrm>
          <a:prstGeom prst="line">
            <a:avLst/>
          </a:prstGeom>
          <a:ln w="9525">
            <a:solidFill>
              <a:srgbClr val="595959"/>
            </a:solidFill>
            <a:prstDash val="dash"/>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951F47D-A83C-5D4B-A815-DB4B527F1A27}"/>
              </a:ext>
            </a:extLst>
          </p:cNvPr>
          <p:cNvCxnSpPr>
            <a:cxnSpLocks/>
          </p:cNvCxnSpPr>
          <p:nvPr/>
        </p:nvCxnSpPr>
        <p:spPr>
          <a:xfrm>
            <a:off x="4115709" y="3562944"/>
            <a:ext cx="5540637" cy="0"/>
          </a:xfrm>
          <a:prstGeom prst="line">
            <a:avLst/>
          </a:prstGeom>
          <a:ln w="9525">
            <a:solidFill>
              <a:srgbClr val="595959"/>
            </a:solidFill>
            <a:prstDash val="dash"/>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A820093-C295-6447-98C0-D27D5ECBF6F4}"/>
              </a:ext>
            </a:extLst>
          </p:cNvPr>
          <p:cNvCxnSpPr>
            <a:cxnSpLocks/>
          </p:cNvCxnSpPr>
          <p:nvPr/>
        </p:nvCxnSpPr>
        <p:spPr>
          <a:xfrm>
            <a:off x="4115709" y="3927011"/>
            <a:ext cx="5540637" cy="0"/>
          </a:xfrm>
          <a:prstGeom prst="line">
            <a:avLst/>
          </a:prstGeom>
          <a:ln w="9525">
            <a:solidFill>
              <a:srgbClr val="595959"/>
            </a:solidFill>
            <a:prstDash val="dash"/>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46F515-DD18-584C-9333-F0C578708D0F}"/>
              </a:ext>
            </a:extLst>
          </p:cNvPr>
          <p:cNvCxnSpPr>
            <a:cxnSpLocks/>
          </p:cNvCxnSpPr>
          <p:nvPr/>
        </p:nvCxnSpPr>
        <p:spPr>
          <a:xfrm>
            <a:off x="4133221" y="2470023"/>
            <a:ext cx="0" cy="2760133"/>
          </a:xfrm>
          <a:prstGeom prst="line">
            <a:avLst/>
          </a:prstGeom>
          <a:ln w="19050">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Rounded Rectangle 58">
            <a:extLst>
              <a:ext uri="{FF2B5EF4-FFF2-40B4-BE49-F238E27FC236}">
                <a16:creationId xmlns:a16="http://schemas.microsoft.com/office/drawing/2014/main" id="{BCE1C9FB-7815-9545-ACE1-2D1B891D1300}"/>
              </a:ext>
            </a:extLst>
          </p:cNvPr>
          <p:cNvSpPr/>
          <p:nvPr/>
        </p:nvSpPr>
        <p:spPr>
          <a:xfrm>
            <a:off x="4632162" y="2457323"/>
            <a:ext cx="762427" cy="1456267"/>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GB" sz="2400" dirty="0">
              <a:solidFill>
                <a:prstClr val="white"/>
              </a:solidFill>
              <a:latin typeface="Calibri" panose="020F0502020204030204" pitchFamily="34" charset="0"/>
              <a:ea typeface="Arial Unicode MS"/>
              <a:cs typeface="Calibri" panose="020F0502020204030204" pitchFamily="34" charset="0"/>
            </a:endParaRPr>
          </a:p>
        </p:txBody>
      </p:sp>
      <p:sp>
        <p:nvSpPr>
          <p:cNvPr id="32" name="Rounded Rectangle 31">
            <a:extLst>
              <a:ext uri="{FF2B5EF4-FFF2-40B4-BE49-F238E27FC236}">
                <a16:creationId xmlns:a16="http://schemas.microsoft.com/office/drawing/2014/main" id="{52E24212-88D3-794F-A182-1439B5A8A143}"/>
              </a:ext>
            </a:extLst>
          </p:cNvPr>
          <p:cNvSpPr/>
          <p:nvPr/>
        </p:nvSpPr>
        <p:spPr>
          <a:xfrm>
            <a:off x="5068689" y="3316844"/>
            <a:ext cx="144000" cy="144000"/>
          </a:xfrm>
          <a:prstGeom prst="roundRect">
            <a:avLst>
              <a:gd name="adj" fmla="val 0"/>
            </a:avLst>
          </a:prstGeom>
          <a:solidFill>
            <a:schemeClr val="accent1">
              <a:lumMod val="60000"/>
              <a:lumOff val="4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defRPr/>
            </a:pPr>
            <a:r>
              <a:rPr lang="en-GB" sz="933" b="1" dirty="0">
                <a:solidFill>
                  <a:srgbClr val="000000"/>
                </a:solidFill>
                <a:latin typeface="Calibri" panose="020F0502020204030204" pitchFamily="34" charset="0"/>
                <a:ea typeface="Arial Unicode MS"/>
                <a:cs typeface="Calibri" panose="020F0502020204030204" pitchFamily="34" charset="0"/>
              </a:rPr>
              <a:t>C</a:t>
            </a:r>
          </a:p>
        </p:txBody>
      </p:sp>
      <p:sp>
        <p:nvSpPr>
          <p:cNvPr id="33" name="Rounded Rectangle 32">
            <a:extLst>
              <a:ext uri="{FF2B5EF4-FFF2-40B4-BE49-F238E27FC236}">
                <a16:creationId xmlns:a16="http://schemas.microsoft.com/office/drawing/2014/main" id="{2DA81CEE-B60D-9D44-A094-0BCDB3FCEDBF}"/>
              </a:ext>
            </a:extLst>
          </p:cNvPr>
          <p:cNvSpPr/>
          <p:nvPr/>
        </p:nvSpPr>
        <p:spPr>
          <a:xfrm>
            <a:off x="4793522" y="3316844"/>
            <a:ext cx="144000" cy="144000"/>
          </a:xfrm>
          <a:prstGeom prst="roundRect">
            <a:avLst>
              <a:gd name="adj" fmla="val 0"/>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defRPr/>
            </a:pPr>
            <a:r>
              <a:rPr lang="en-GB" sz="933" b="1" dirty="0">
                <a:solidFill>
                  <a:srgbClr val="000000"/>
                </a:solidFill>
                <a:latin typeface="Calibri" panose="020F0502020204030204" pitchFamily="34" charset="0"/>
                <a:ea typeface="Arial Unicode MS"/>
                <a:cs typeface="Calibri" panose="020F0502020204030204" pitchFamily="34" charset="0"/>
              </a:rPr>
              <a:t>A</a:t>
            </a:r>
          </a:p>
        </p:txBody>
      </p:sp>
      <p:sp>
        <p:nvSpPr>
          <p:cNvPr id="34" name="TextBox 33">
            <a:extLst>
              <a:ext uri="{FF2B5EF4-FFF2-40B4-BE49-F238E27FC236}">
                <a16:creationId xmlns:a16="http://schemas.microsoft.com/office/drawing/2014/main" id="{9F462375-CACE-0844-8E94-0C155377FF1F}"/>
              </a:ext>
            </a:extLst>
          </p:cNvPr>
          <p:cNvSpPr txBox="1"/>
          <p:nvPr/>
        </p:nvSpPr>
        <p:spPr>
          <a:xfrm>
            <a:off x="4944932" y="3130110"/>
            <a:ext cx="147476" cy="129203"/>
          </a:xfrm>
          <a:prstGeom prst="rect">
            <a:avLst/>
          </a:prstGeom>
          <a:noFill/>
        </p:spPr>
        <p:txBody>
          <a:bodyPr wrap="none" lIns="0" tIns="0" rIns="0" bIns="0" rtlCol="0">
            <a:spAutoFit/>
          </a:bodyPr>
          <a:lstStyle/>
          <a:p>
            <a:pPr algn="ctr" defTabSz="1219170" latinLnBrk="1">
              <a:lnSpc>
                <a:spcPct val="90000"/>
              </a:lnSpc>
              <a:defRPr/>
            </a:pPr>
            <a:r>
              <a:rPr lang="en-GB" sz="933" b="1" dirty="0">
                <a:solidFill>
                  <a:srgbClr val="000000"/>
                </a:solidFill>
                <a:latin typeface="Calibri" panose="020F0502020204030204" pitchFamily="34" charset="0"/>
                <a:ea typeface="Arial Unicode MS"/>
                <a:cs typeface="Calibri" panose="020F0502020204030204" pitchFamily="34" charset="0"/>
              </a:rPr>
              <a:t>OR</a:t>
            </a:r>
          </a:p>
        </p:txBody>
      </p:sp>
      <p:sp>
        <p:nvSpPr>
          <p:cNvPr id="35" name="TextBox 34">
            <a:extLst>
              <a:ext uri="{FF2B5EF4-FFF2-40B4-BE49-F238E27FC236}">
                <a16:creationId xmlns:a16="http://schemas.microsoft.com/office/drawing/2014/main" id="{009F9B55-9D4D-2A46-807A-F19F0BDA355A}"/>
              </a:ext>
            </a:extLst>
          </p:cNvPr>
          <p:cNvSpPr txBox="1"/>
          <p:nvPr/>
        </p:nvSpPr>
        <p:spPr>
          <a:xfrm>
            <a:off x="4737160" y="3625885"/>
            <a:ext cx="559448" cy="258404"/>
          </a:xfrm>
          <a:prstGeom prst="rect">
            <a:avLst/>
          </a:prstGeom>
          <a:noFill/>
        </p:spPr>
        <p:txBody>
          <a:bodyPr wrap="none" lIns="0" tIns="0" rIns="0" bIns="0" rtlCol="0">
            <a:spAutoFit/>
          </a:bodyPr>
          <a:lstStyle/>
          <a:p>
            <a:pPr algn="ctr" defTabSz="1219170" latinLnBrk="1">
              <a:lnSpc>
                <a:spcPct val="90000"/>
              </a:lnSpc>
              <a:defRPr/>
            </a:pPr>
            <a:r>
              <a:rPr lang="en-GB" sz="933" b="1" dirty="0">
                <a:solidFill>
                  <a:prstClr val="white"/>
                </a:solidFill>
                <a:latin typeface="Calibri" panose="020F0502020204030204" pitchFamily="34" charset="0"/>
                <a:ea typeface="Arial Unicode MS"/>
                <a:cs typeface="Calibri" panose="020F0502020204030204" pitchFamily="34" charset="0"/>
              </a:rPr>
              <a:t>12 months’</a:t>
            </a:r>
            <a:br>
              <a:rPr lang="en-GB" sz="933" b="1" dirty="0">
                <a:solidFill>
                  <a:prstClr val="white"/>
                </a:solidFill>
                <a:latin typeface="Calibri" panose="020F0502020204030204" pitchFamily="34" charset="0"/>
                <a:ea typeface="Arial Unicode MS"/>
                <a:cs typeface="Calibri" panose="020F0502020204030204" pitchFamily="34" charset="0"/>
              </a:rPr>
            </a:br>
            <a:r>
              <a:rPr lang="en-GB" sz="933" b="1" dirty="0">
                <a:solidFill>
                  <a:prstClr val="white"/>
                </a:solidFill>
                <a:latin typeface="Calibri" panose="020F0502020204030204" pitchFamily="34" charset="0"/>
                <a:ea typeface="Arial Unicode MS"/>
                <a:cs typeface="Calibri" panose="020F0502020204030204" pitchFamily="34" charset="0"/>
              </a:rPr>
              <a:t>DAPT</a:t>
            </a:r>
          </a:p>
        </p:txBody>
      </p:sp>
      <p:sp>
        <p:nvSpPr>
          <p:cNvPr id="36" name="TextBox 35">
            <a:extLst>
              <a:ext uri="{FF2B5EF4-FFF2-40B4-BE49-F238E27FC236}">
                <a16:creationId xmlns:a16="http://schemas.microsoft.com/office/drawing/2014/main" id="{D228E706-DE26-4A4C-82C1-BD30CBA429A2}"/>
              </a:ext>
            </a:extLst>
          </p:cNvPr>
          <p:cNvSpPr txBox="1"/>
          <p:nvPr/>
        </p:nvSpPr>
        <p:spPr>
          <a:xfrm>
            <a:off x="4944932" y="2744877"/>
            <a:ext cx="147476" cy="129203"/>
          </a:xfrm>
          <a:prstGeom prst="rect">
            <a:avLst/>
          </a:prstGeom>
          <a:noFill/>
        </p:spPr>
        <p:txBody>
          <a:bodyPr wrap="none" lIns="0" tIns="0" rIns="0" bIns="0" rtlCol="0">
            <a:spAutoFit/>
          </a:bodyPr>
          <a:lstStyle/>
          <a:p>
            <a:pPr algn="ctr" defTabSz="1219170" latinLnBrk="1">
              <a:lnSpc>
                <a:spcPct val="90000"/>
              </a:lnSpc>
              <a:defRPr/>
            </a:pPr>
            <a:r>
              <a:rPr lang="en-GB" sz="933" b="1" dirty="0">
                <a:solidFill>
                  <a:srgbClr val="000000"/>
                </a:solidFill>
                <a:latin typeface="Calibri" panose="020F0502020204030204" pitchFamily="34" charset="0"/>
                <a:ea typeface="Arial Unicode MS"/>
                <a:cs typeface="Calibri" panose="020F0502020204030204" pitchFamily="34" charset="0"/>
              </a:rPr>
              <a:t>OR</a:t>
            </a:r>
          </a:p>
        </p:txBody>
      </p:sp>
      <p:sp>
        <p:nvSpPr>
          <p:cNvPr id="37" name="Rounded Rectangle 36">
            <a:extLst>
              <a:ext uri="{FF2B5EF4-FFF2-40B4-BE49-F238E27FC236}">
                <a16:creationId xmlns:a16="http://schemas.microsoft.com/office/drawing/2014/main" id="{C98F3E2B-395A-7E4D-B4F1-973357FFD513}"/>
              </a:ext>
            </a:extLst>
          </p:cNvPr>
          <p:cNvSpPr/>
          <p:nvPr/>
        </p:nvSpPr>
        <p:spPr>
          <a:xfrm>
            <a:off x="5068689" y="2550611"/>
            <a:ext cx="144000" cy="144000"/>
          </a:xfrm>
          <a:prstGeom prst="roundRect">
            <a:avLst>
              <a:gd name="adj" fmla="val 0"/>
            </a:avLst>
          </a:prstGeom>
          <a:solidFill>
            <a:srgbClr val="92D050"/>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defRPr/>
            </a:pPr>
            <a:r>
              <a:rPr lang="en-GB" sz="933" b="1" dirty="0">
                <a:solidFill>
                  <a:srgbClr val="000000"/>
                </a:solidFill>
                <a:latin typeface="Calibri" panose="020F0502020204030204" pitchFamily="34" charset="0"/>
                <a:ea typeface="Arial Unicode MS"/>
                <a:cs typeface="Calibri" panose="020F0502020204030204" pitchFamily="34" charset="0"/>
              </a:rPr>
              <a:t>P</a:t>
            </a:r>
          </a:p>
        </p:txBody>
      </p:sp>
      <p:sp>
        <p:nvSpPr>
          <p:cNvPr id="38" name="Rounded Rectangle 37">
            <a:extLst>
              <a:ext uri="{FF2B5EF4-FFF2-40B4-BE49-F238E27FC236}">
                <a16:creationId xmlns:a16="http://schemas.microsoft.com/office/drawing/2014/main" id="{6EB01282-66F3-9B4D-AF66-FFEF218BCFD7}"/>
              </a:ext>
            </a:extLst>
          </p:cNvPr>
          <p:cNvSpPr/>
          <p:nvPr/>
        </p:nvSpPr>
        <p:spPr>
          <a:xfrm>
            <a:off x="4793522" y="2550611"/>
            <a:ext cx="144000" cy="144000"/>
          </a:xfrm>
          <a:prstGeom prst="roundRect">
            <a:avLst>
              <a:gd name="adj" fmla="val 0"/>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defRPr/>
            </a:pPr>
            <a:r>
              <a:rPr lang="en-GB" sz="933" b="1" dirty="0">
                <a:solidFill>
                  <a:srgbClr val="000000"/>
                </a:solidFill>
                <a:latin typeface="Calibri" panose="020F0502020204030204" pitchFamily="34" charset="0"/>
                <a:ea typeface="Arial Unicode MS"/>
                <a:cs typeface="Calibri" panose="020F0502020204030204" pitchFamily="34" charset="0"/>
              </a:rPr>
              <a:t>A</a:t>
            </a:r>
          </a:p>
        </p:txBody>
      </p:sp>
      <p:sp>
        <p:nvSpPr>
          <p:cNvPr id="39" name="Rounded Rectangle 38">
            <a:extLst>
              <a:ext uri="{FF2B5EF4-FFF2-40B4-BE49-F238E27FC236}">
                <a16:creationId xmlns:a16="http://schemas.microsoft.com/office/drawing/2014/main" id="{D6DC3034-614F-B648-B836-26F0A4CD2D29}"/>
              </a:ext>
            </a:extLst>
          </p:cNvPr>
          <p:cNvSpPr/>
          <p:nvPr/>
        </p:nvSpPr>
        <p:spPr>
          <a:xfrm>
            <a:off x="5068689" y="2893511"/>
            <a:ext cx="144000" cy="144000"/>
          </a:xfrm>
          <a:prstGeom prst="roundRect">
            <a:avLst>
              <a:gd name="adj" fmla="val 0"/>
            </a:avLst>
          </a:prstGeom>
          <a:solidFill>
            <a:schemeClr val="tx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defRPr/>
            </a:pPr>
            <a:r>
              <a:rPr lang="en-GB" sz="933" b="1" dirty="0">
                <a:solidFill>
                  <a:prstClr val="white"/>
                </a:solidFill>
                <a:latin typeface="Calibri" panose="020F0502020204030204" pitchFamily="34" charset="0"/>
                <a:ea typeface="Arial Unicode MS"/>
                <a:cs typeface="Calibri" panose="020F0502020204030204" pitchFamily="34" charset="0"/>
              </a:rPr>
              <a:t>T</a:t>
            </a:r>
          </a:p>
        </p:txBody>
      </p:sp>
      <p:sp>
        <p:nvSpPr>
          <p:cNvPr id="40" name="Rounded Rectangle 39">
            <a:extLst>
              <a:ext uri="{FF2B5EF4-FFF2-40B4-BE49-F238E27FC236}">
                <a16:creationId xmlns:a16="http://schemas.microsoft.com/office/drawing/2014/main" id="{58746786-09D9-DB4F-AEAF-9289D9688DA7}"/>
              </a:ext>
            </a:extLst>
          </p:cNvPr>
          <p:cNvSpPr/>
          <p:nvPr/>
        </p:nvSpPr>
        <p:spPr>
          <a:xfrm>
            <a:off x="4793522" y="2893511"/>
            <a:ext cx="144000" cy="144000"/>
          </a:xfrm>
          <a:prstGeom prst="roundRect">
            <a:avLst>
              <a:gd name="adj" fmla="val 0"/>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defRPr/>
            </a:pPr>
            <a:r>
              <a:rPr lang="en-GB" sz="933" b="1" dirty="0">
                <a:solidFill>
                  <a:srgbClr val="000000"/>
                </a:solidFill>
                <a:latin typeface="Calibri" panose="020F0502020204030204" pitchFamily="34" charset="0"/>
                <a:ea typeface="Arial Unicode MS"/>
                <a:cs typeface="Calibri" panose="020F0502020204030204" pitchFamily="34" charset="0"/>
              </a:rPr>
              <a:t>A</a:t>
            </a:r>
          </a:p>
        </p:txBody>
      </p:sp>
      <p:cxnSp>
        <p:nvCxnSpPr>
          <p:cNvPr id="42" name="Straight Connector 41">
            <a:extLst>
              <a:ext uri="{FF2B5EF4-FFF2-40B4-BE49-F238E27FC236}">
                <a16:creationId xmlns:a16="http://schemas.microsoft.com/office/drawing/2014/main" id="{02313AA7-FA55-0F4B-A7DB-D2471CC3D00A}"/>
              </a:ext>
            </a:extLst>
          </p:cNvPr>
          <p:cNvCxnSpPr>
            <a:cxnSpLocks/>
          </p:cNvCxnSpPr>
          <p:nvPr/>
        </p:nvCxnSpPr>
        <p:spPr>
          <a:xfrm>
            <a:off x="5026454" y="2059389"/>
            <a:ext cx="0" cy="371939"/>
          </a:xfrm>
          <a:prstGeom prst="line">
            <a:avLst/>
          </a:prstGeom>
          <a:ln w="12700">
            <a:solidFill>
              <a:srgbClr val="59595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60" name="Rounded Rectangle 59">
            <a:extLst>
              <a:ext uri="{FF2B5EF4-FFF2-40B4-BE49-F238E27FC236}">
                <a16:creationId xmlns:a16="http://schemas.microsoft.com/office/drawing/2014/main" id="{016E709D-FA03-FF42-9F29-F661658CFDBF}"/>
              </a:ext>
            </a:extLst>
          </p:cNvPr>
          <p:cNvSpPr/>
          <p:nvPr/>
        </p:nvSpPr>
        <p:spPr>
          <a:xfrm>
            <a:off x="5876762" y="2457323"/>
            <a:ext cx="762427" cy="706967"/>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GB" sz="2400" dirty="0">
              <a:solidFill>
                <a:prstClr val="white"/>
              </a:solidFill>
              <a:latin typeface="Calibri" panose="020F0502020204030204" pitchFamily="34" charset="0"/>
              <a:ea typeface="Arial Unicode MS"/>
              <a:cs typeface="Calibri" panose="020F0502020204030204" pitchFamily="34" charset="0"/>
            </a:endParaRPr>
          </a:p>
        </p:txBody>
      </p:sp>
      <p:sp>
        <p:nvSpPr>
          <p:cNvPr id="61" name="Rounded Rectangle 60">
            <a:extLst>
              <a:ext uri="{FF2B5EF4-FFF2-40B4-BE49-F238E27FC236}">
                <a16:creationId xmlns:a16="http://schemas.microsoft.com/office/drawing/2014/main" id="{8DE3884A-D6E8-B943-8B62-054AE0B41598}"/>
              </a:ext>
            </a:extLst>
          </p:cNvPr>
          <p:cNvSpPr/>
          <p:nvPr/>
        </p:nvSpPr>
        <p:spPr>
          <a:xfrm>
            <a:off x="6313289" y="2728411"/>
            <a:ext cx="144000" cy="144000"/>
          </a:xfrm>
          <a:prstGeom prst="roundRect">
            <a:avLst>
              <a:gd name="adj" fmla="val 0"/>
            </a:avLst>
          </a:prstGeom>
          <a:solidFill>
            <a:schemeClr val="tx2"/>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defRPr/>
            </a:pPr>
            <a:r>
              <a:rPr lang="en-GB" sz="933" b="1" dirty="0">
                <a:solidFill>
                  <a:prstClr val="white"/>
                </a:solidFill>
                <a:latin typeface="Calibri" panose="020F0502020204030204" pitchFamily="34" charset="0"/>
                <a:ea typeface="Arial Unicode MS"/>
                <a:cs typeface="Calibri" panose="020F0502020204030204" pitchFamily="34" charset="0"/>
              </a:rPr>
              <a:t>T</a:t>
            </a:r>
          </a:p>
        </p:txBody>
      </p:sp>
      <p:sp>
        <p:nvSpPr>
          <p:cNvPr id="62" name="Rounded Rectangle 61">
            <a:extLst>
              <a:ext uri="{FF2B5EF4-FFF2-40B4-BE49-F238E27FC236}">
                <a16:creationId xmlns:a16="http://schemas.microsoft.com/office/drawing/2014/main" id="{D289AE30-6BD6-C047-9E26-7C078722F3FC}"/>
              </a:ext>
            </a:extLst>
          </p:cNvPr>
          <p:cNvSpPr/>
          <p:nvPr/>
        </p:nvSpPr>
        <p:spPr>
          <a:xfrm>
            <a:off x="6038122" y="2728411"/>
            <a:ext cx="144000" cy="144000"/>
          </a:xfrm>
          <a:prstGeom prst="roundRect">
            <a:avLst>
              <a:gd name="adj" fmla="val 0"/>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defRPr/>
            </a:pPr>
            <a:r>
              <a:rPr lang="en-GB" sz="933" b="1" dirty="0">
                <a:solidFill>
                  <a:srgbClr val="000000"/>
                </a:solidFill>
                <a:latin typeface="Calibri" panose="020F0502020204030204" pitchFamily="34" charset="0"/>
                <a:ea typeface="Arial Unicode MS"/>
                <a:cs typeface="Calibri" panose="020F0502020204030204" pitchFamily="34" charset="0"/>
              </a:rPr>
              <a:t>A</a:t>
            </a:r>
          </a:p>
        </p:txBody>
      </p:sp>
      <p:sp>
        <p:nvSpPr>
          <p:cNvPr id="63" name="Rounded Rectangle 62">
            <a:extLst>
              <a:ext uri="{FF2B5EF4-FFF2-40B4-BE49-F238E27FC236}">
                <a16:creationId xmlns:a16="http://schemas.microsoft.com/office/drawing/2014/main" id="{81F135DD-1743-F147-AC13-266EF062FAB9}"/>
              </a:ext>
            </a:extLst>
          </p:cNvPr>
          <p:cNvSpPr/>
          <p:nvPr/>
        </p:nvSpPr>
        <p:spPr>
          <a:xfrm>
            <a:off x="5876762" y="3198156"/>
            <a:ext cx="762427" cy="1930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GB" sz="2400" dirty="0">
              <a:solidFill>
                <a:prstClr val="white"/>
              </a:solidFill>
              <a:latin typeface="Calibri" panose="020F0502020204030204" pitchFamily="34" charset="0"/>
              <a:ea typeface="Arial Unicode MS"/>
              <a:cs typeface="Calibri" panose="020F0502020204030204" pitchFamily="34" charset="0"/>
            </a:endParaRPr>
          </a:p>
        </p:txBody>
      </p:sp>
      <p:sp>
        <p:nvSpPr>
          <p:cNvPr id="64" name="Rounded Rectangle 63">
            <a:extLst>
              <a:ext uri="{FF2B5EF4-FFF2-40B4-BE49-F238E27FC236}">
                <a16:creationId xmlns:a16="http://schemas.microsoft.com/office/drawing/2014/main" id="{22C5CEA1-9968-CB45-BD87-91B1A07A1C1D}"/>
              </a:ext>
            </a:extLst>
          </p:cNvPr>
          <p:cNvSpPr/>
          <p:nvPr/>
        </p:nvSpPr>
        <p:spPr>
          <a:xfrm>
            <a:off x="6185976" y="3702077"/>
            <a:ext cx="144000" cy="144000"/>
          </a:xfrm>
          <a:prstGeom prst="roundRect">
            <a:avLst>
              <a:gd name="adj" fmla="val 0"/>
            </a:avLst>
          </a:prstGeom>
          <a:solidFill>
            <a:schemeClr val="tx2"/>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defRPr/>
            </a:pPr>
            <a:r>
              <a:rPr lang="en-GB" sz="933" b="1" dirty="0">
                <a:solidFill>
                  <a:prstClr val="white"/>
                </a:solidFill>
                <a:latin typeface="Calibri" panose="020F0502020204030204" pitchFamily="34" charset="0"/>
                <a:ea typeface="Arial Unicode MS"/>
                <a:cs typeface="Calibri" panose="020F0502020204030204" pitchFamily="34" charset="0"/>
              </a:rPr>
              <a:t>T</a:t>
            </a:r>
          </a:p>
        </p:txBody>
      </p:sp>
      <p:sp>
        <p:nvSpPr>
          <p:cNvPr id="65" name="Rounded Rectangle 64">
            <a:extLst>
              <a:ext uri="{FF2B5EF4-FFF2-40B4-BE49-F238E27FC236}">
                <a16:creationId xmlns:a16="http://schemas.microsoft.com/office/drawing/2014/main" id="{3C438498-9BB1-F64B-8C83-CC045C36B754}"/>
              </a:ext>
            </a:extLst>
          </p:cNvPr>
          <p:cNvSpPr/>
          <p:nvPr/>
        </p:nvSpPr>
        <p:spPr>
          <a:xfrm>
            <a:off x="4213062" y="3934756"/>
            <a:ext cx="762427" cy="1193800"/>
          </a:xfrm>
          <a:prstGeom prst="roundRect">
            <a:avLst/>
          </a:prstGeom>
          <a:gradFill flip="none" rotWithShape="1">
            <a:gsLst>
              <a:gs pos="0">
                <a:srgbClr val="FFC000"/>
              </a:gs>
              <a:gs pos="51000">
                <a:srgbClr val="ED9121"/>
              </a:gs>
              <a:gs pos="100000">
                <a:srgbClr val="F87217"/>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GB" sz="2400" dirty="0">
              <a:solidFill>
                <a:prstClr val="white"/>
              </a:solidFill>
              <a:latin typeface="Calibri" panose="020F0502020204030204" pitchFamily="34" charset="0"/>
              <a:ea typeface="Arial Unicode MS"/>
              <a:cs typeface="Calibri" panose="020F0502020204030204" pitchFamily="34" charset="0"/>
            </a:endParaRPr>
          </a:p>
        </p:txBody>
      </p:sp>
      <p:sp>
        <p:nvSpPr>
          <p:cNvPr id="67" name="Down Arrow 66">
            <a:extLst>
              <a:ext uri="{FF2B5EF4-FFF2-40B4-BE49-F238E27FC236}">
                <a16:creationId xmlns:a16="http://schemas.microsoft.com/office/drawing/2014/main" id="{033775E1-7FE8-5242-A9EE-66FAAAB2B4EB}"/>
              </a:ext>
            </a:extLst>
          </p:cNvPr>
          <p:cNvSpPr/>
          <p:nvPr/>
        </p:nvSpPr>
        <p:spPr>
          <a:xfrm>
            <a:off x="4416688" y="3955922"/>
            <a:ext cx="367900" cy="1138767"/>
          </a:xfrm>
          <a:prstGeom prst="downArrow">
            <a:avLst>
              <a:gd name="adj1" fmla="val 54603"/>
              <a:gd name="adj2" fmla="val 50000"/>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GB" sz="2400" dirty="0">
              <a:solidFill>
                <a:prstClr val="white"/>
              </a:solidFill>
              <a:latin typeface="Calibri" panose="020F0502020204030204" pitchFamily="34" charset="0"/>
              <a:ea typeface="Arial Unicode MS"/>
              <a:cs typeface="Calibri" panose="020F0502020204030204" pitchFamily="34" charset="0"/>
            </a:endParaRPr>
          </a:p>
        </p:txBody>
      </p:sp>
      <p:sp>
        <p:nvSpPr>
          <p:cNvPr id="68" name="TextBox 67">
            <a:extLst>
              <a:ext uri="{FF2B5EF4-FFF2-40B4-BE49-F238E27FC236}">
                <a16:creationId xmlns:a16="http://schemas.microsoft.com/office/drawing/2014/main" id="{80838219-7F62-8B43-9514-BEE05E8056A6}"/>
              </a:ext>
            </a:extLst>
          </p:cNvPr>
          <p:cNvSpPr txBox="1"/>
          <p:nvPr/>
        </p:nvSpPr>
        <p:spPr>
          <a:xfrm>
            <a:off x="4312103" y="4823919"/>
            <a:ext cx="588303" cy="258404"/>
          </a:xfrm>
          <a:prstGeom prst="rect">
            <a:avLst/>
          </a:prstGeom>
          <a:noFill/>
        </p:spPr>
        <p:txBody>
          <a:bodyPr wrap="none" lIns="0" tIns="0" rIns="0" bIns="0" rtlCol="0">
            <a:spAutoFit/>
          </a:bodyPr>
          <a:lstStyle/>
          <a:p>
            <a:pPr algn="ctr" defTabSz="1219170" latinLnBrk="1">
              <a:lnSpc>
                <a:spcPct val="90000"/>
              </a:lnSpc>
              <a:defRPr/>
            </a:pPr>
            <a:r>
              <a:rPr lang="en-GB" sz="933" b="1" dirty="0">
                <a:solidFill>
                  <a:srgbClr val="000000"/>
                </a:solidFill>
                <a:latin typeface="Calibri" panose="020F0502020204030204" pitchFamily="34" charset="0"/>
                <a:ea typeface="Arial Unicode MS"/>
                <a:cs typeface="Calibri" panose="020F0502020204030204" pitchFamily="34" charset="0"/>
              </a:rPr>
              <a:t>DAT</a:t>
            </a:r>
            <a:br>
              <a:rPr lang="en-GB" sz="933" b="1" dirty="0">
                <a:solidFill>
                  <a:srgbClr val="000000"/>
                </a:solidFill>
                <a:latin typeface="Calibri" panose="020F0502020204030204" pitchFamily="34" charset="0"/>
                <a:ea typeface="Arial Unicode MS"/>
                <a:cs typeface="Calibri" panose="020F0502020204030204" pitchFamily="34" charset="0"/>
              </a:rPr>
            </a:br>
            <a:r>
              <a:rPr lang="en-GB" sz="933" b="1" dirty="0">
                <a:solidFill>
                  <a:srgbClr val="000000"/>
                </a:solidFill>
                <a:latin typeface="Calibri" panose="020F0502020204030204" pitchFamily="34" charset="0"/>
                <a:ea typeface="Arial Unicode MS"/>
                <a:cs typeface="Calibri" panose="020F0502020204030204" pitchFamily="34" charset="0"/>
              </a:rPr>
              <a:t>&gt;12 months</a:t>
            </a:r>
          </a:p>
        </p:txBody>
      </p:sp>
      <p:sp>
        <p:nvSpPr>
          <p:cNvPr id="69" name="Rounded Rectangle 68">
            <a:extLst>
              <a:ext uri="{FF2B5EF4-FFF2-40B4-BE49-F238E27FC236}">
                <a16:creationId xmlns:a16="http://schemas.microsoft.com/office/drawing/2014/main" id="{393353A3-70EC-B849-A41D-300B6EFD490D}"/>
              </a:ext>
            </a:extLst>
          </p:cNvPr>
          <p:cNvSpPr/>
          <p:nvPr/>
        </p:nvSpPr>
        <p:spPr>
          <a:xfrm>
            <a:off x="4641122" y="4040745"/>
            <a:ext cx="163712" cy="156479"/>
          </a:xfrm>
          <a:prstGeom prst="roundRect">
            <a:avLst>
              <a:gd name="adj" fmla="val 0"/>
            </a:avLst>
          </a:prstGeom>
          <a:solidFill>
            <a:schemeClr val="tx2">
              <a:lumMod val="40000"/>
              <a:lumOff val="6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defRPr/>
            </a:pPr>
            <a:r>
              <a:rPr lang="en-GB" sz="933" b="1" dirty="0">
                <a:solidFill>
                  <a:srgbClr val="000000"/>
                </a:solidFill>
                <a:latin typeface="Calibri" panose="020F0502020204030204" pitchFamily="34" charset="0"/>
                <a:ea typeface="Arial Unicode MS"/>
                <a:cs typeface="Calibri" panose="020F0502020204030204" pitchFamily="34" charset="0"/>
              </a:rPr>
              <a:t>R</a:t>
            </a:r>
          </a:p>
        </p:txBody>
      </p:sp>
      <p:sp>
        <p:nvSpPr>
          <p:cNvPr id="71" name="Rounded Rectangle 70">
            <a:extLst>
              <a:ext uri="{FF2B5EF4-FFF2-40B4-BE49-F238E27FC236}">
                <a16:creationId xmlns:a16="http://schemas.microsoft.com/office/drawing/2014/main" id="{9F9D4E87-EBAE-6B49-9F30-13B3AE1C599B}"/>
              </a:ext>
            </a:extLst>
          </p:cNvPr>
          <p:cNvSpPr/>
          <p:nvPr/>
        </p:nvSpPr>
        <p:spPr>
          <a:xfrm>
            <a:off x="4399822" y="4040745"/>
            <a:ext cx="163712" cy="156479"/>
          </a:xfrm>
          <a:prstGeom prst="roundRect">
            <a:avLst>
              <a:gd name="adj" fmla="val 0"/>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defRPr/>
            </a:pPr>
            <a:r>
              <a:rPr lang="en-GB" sz="933" b="1" dirty="0">
                <a:solidFill>
                  <a:srgbClr val="000000"/>
                </a:solidFill>
                <a:latin typeface="Calibri" panose="020F0502020204030204" pitchFamily="34" charset="0"/>
                <a:ea typeface="Arial Unicode MS"/>
                <a:cs typeface="Calibri" panose="020F0502020204030204" pitchFamily="34" charset="0"/>
              </a:rPr>
              <a:t>A</a:t>
            </a:r>
          </a:p>
        </p:txBody>
      </p:sp>
      <p:sp>
        <p:nvSpPr>
          <p:cNvPr id="72" name="Down Arrow 71">
            <a:extLst>
              <a:ext uri="{FF2B5EF4-FFF2-40B4-BE49-F238E27FC236}">
                <a16:creationId xmlns:a16="http://schemas.microsoft.com/office/drawing/2014/main" id="{5B29021D-3848-C045-8AEF-DB660E8B6EB0}"/>
              </a:ext>
            </a:extLst>
          </p:cNvPr>
          <p:cNvSpPr/>
          <p:nvPr/>
        </p:nvSpPr>
        <p:spPr>
          <a:xfrm rot="5400000">
            <a:off x="5214898" y="4102145"/>
            <a:ext cx="367900" cy="2565456"/>
          </a:xfrm>
          <a:prstGeom prst="downArrow">
            <a:avLst>
              <a:gd name="adj1" fmla="val 38493"/>
              <a:gd name="adj2" fmla="val 61507"/>
            </a:avLst>
          </a:prstGeom>
          <a:gradFill>
            <a:gsLst>
              <a:gs pos="0">
                <a:schemeClr val="bg1">
                  <a:lumMod val="95000"/>
                </a:schemeClr>
              </a:gs>
              <a:gs pos="51000">
                <a:schemeClr val="accent1">
                  <a:lumMod val="60000"/>
                  <a:lumOff val="40000"/>
                </a:schemeClr>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GB" sz="2400" dirty="0">
              <a:solidFill>
                <a:prstClr val="white"/>
              </a:solidFill>
              <a:latin typeface="Calibri" panose="020F0502020204030204" pitchFamily="34" charset="0"/>
              <a:ea typeface="Arial Unicode MS"/>
              <a:cs typeface="Calibri" panose="020F0502020204030204" pitchFamily="34" charset="0"/>
            </a:endParaRPr>
          </a:p>
        </p:txBody>
      </p:sp>
      <p:sp>
        <p:nvSpPr>
          <p:cNvPr id="73" name="Rounded Rectangle 72">
            <a:extLst>
              <a:ext uri="{FF2B5EF4-FFF2-40B4-BE49-F238E27FC236}">
                <a16:creationId xmlns:a16="http://schemas.microsoft.com/office/drawing/2014/main" id="{4C7396EA-4E87-3A48-8289-0FC4C95C8842}"/>
              </a:ext>
            </a:extLst>
          </p:cNvPr>
          <p:cNvSpPr/>
          <p:nvPr/>
        </p:nvSpPr>
        <p:spPr>
          <a:xfrm>
            <a:off x="7028229" y="2457323"/>
            <a:ext cx="762427" cy="70696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GB" sz="2400" dirty="0">
              <a:solidFill>
                <a:prstClr val="white"/>
              </a:solidFill>
              <a:latin typeface="Calibri" panose="020F0502020204030204" pitchFamily="34" charset="0"/>
              <a:ea typeface="Arial Unicode MS"/>
              <a:cs typeface="Calibri" panose="020F0502020204030204" pitchFamily="34" charset="0"/>
            </a:endParaRPr>
          </a:p>
        </p:txBody>
      </p:sp>
      <p:sp>
        <p:nvSpPr>
          <p:cNvPr id="74" name="Rounded Rectangle 73">
            <a:extLst>
              <a:ext uri="{FF2B5EF4-FFF2-40B4-BE49-F238E27FC236}">
                <a16:creationId xmlns:a16="http://schemas.microsoft.com/office/drawing/2014/main" id="{609F315A-9F61-104E-933E-AAC78636D940}"/>
              </a:ext>
            </a:extLst>
          </p:cNvPr>
          <p:cNvSpPr/>
          <p:nvPr/>
        </p:nvSpPr>
        <p:spPr>
          <a:xfrm>
            <a:off x="7464756" y="2728411"/>
            <a:ext cx="144000" cy="144000"/>
          </a:xfrm>
          <a:prstGeom prst="roundRect">
            <a:avLst>
              <a:gd name="adj" fmla="val 0"/>
            </a:avLst>
          </a:prstGeom>
          <a:solidFill>
            <a:schemeClr val="accent1">
              <a:lumMod val="60000"/>
              <a:lumOff val="4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defRPr/>
            </a:pPr>
            <a:r>
              <a:rPr lang="en-GB" sz="933" b="1" dirty="0">
                <a:solidFill>
                  <a:srgbClr val="000000"/>
                </a:solidFill>
                <a:latin typeface="Calibri" panose="020F0502020204030204" pitchFamily="34" charset="0"/>
                <a:ea typeface="Arial Unicode MS"/>
                <a:cs typeface="Calibri" panose="020F0502020204030204" pitchFamily="34" charset="0"/>
              </a:rPr>
              <a:t>C</a:t>
            </a:r>
          </a:p>
        </p:txBody>
      </p:sp>
      <p:sp>
        <p:nvSpPr>
          <p:cNvPr id="75" name="Rounded Rectangle 74">
            <a:extLst>
              <a:ext uri="{FF2B5EF4-FFF2-40B4-BE49-F238E27FC236}">
                <a16:creationId xmlns:a16="http://schemas.microsoft.com/office/drawing/2014/main" id="{CEF46400-0896-514C-8496-2FB6A06BBA33}"/>
              </a:ext>
            </a:extLst>
          </p:cNvPr>
          <p:cNvSpPr/>
          <p:nvPr/>
        </p:nvSpPr>
        <p:spPr>
          <a:xfrm>
            <a:off x="7189589" y="2728411"/>
            <a:ext cx="144000" cy="144000"/>
          </a:xfrm>
          <a:prstGeom prst="roundRect">
            <a:avLst>
              <a:gd name="adj" fmla="val 0"/>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defRPr/>
            </a:pPr>
            <a:r>
              <a:rPr lang="en-GB" sz="933" b="1" dirty="0">
                <a:solidFill>
                  <a:srgbClr val="000000"/>
                </a:solidFill>
                <a:latin typeface="Calibri" panose="020F0502020204030204" pitchFamily="34" charset="0"/>
                <a:ea typeface="Arial Unicode MS"/>
                <a:cs typeface="Calibri" panose="020F0502020204030204" pitchFamily="34" charset="0"/>
              </a:rPr>
              <a:t>A</a:t>
            </a:r>
          </a:p>
        </p:txBody>
      </p:sp>
      <p:sp>
        <p:nvSpPr>
          <p:cNvPr id="76" name="Rounded Rectangle 75">
            <a:extLst>
              <a:ext uri="{FF2B5EF4-FFF2-40B4-BE49-F238E27FC236}">
                <a16:creationId xmlns:a16="http://schemas.microsoft.com/office/drawing/2014/main" id="{9E9EF6BE-C6C6-9841-BDBB-40F68569D30D}"/>
              </a:ext>
            </a:extLst>
          </p:cNvPr>
          <p:cNvSpPr/>
          <p:nvPr/>
        </p:nvSpPr>
        <p:spPr>
          <a:xfrm>
            <a:off x="5047029" y="3934756"/>
            <a:ext cx="762427" cy="1193800"/>
          </a:xfrm>
          <a:prstGeom prst="roundRect">
            <a:avLst/>
          </a:prstGeom>
          <a:gradFill flip="none" rotWithShape="1">
            <a:gsLst>
              <a:gs pos="0">
                <a:srgbClr val="FFC000"/>
              </a:gs>
              <a:gs pos="51000">
                <a:srgbClr val="ED9121"/>
              </a:gs>
              <a:gs pos="100000">
                <a:srgbClr val="F87217"/>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GB" sz="2400" dirty="0">
              <a:solidFill>
                <a:prstClr val="white"/>
              </a:solidFill>
              <a:latin typeface="Calibri" panose="020F0502020204030204" pitchFamily="34" charset="0"/>
              <a:ea typeface="Arial Unicode MS"/>
              <a:cs typeface="Calibri" panose="020F0502020204030204" pitchFamily="34" charset="0"/>
            </a:endParaRPr>
          </a:p>
        </p:txBody>
      </p:sp>
      <p:sp>
        <p:nvSpPr>
          <p:cNvPr id="77" name="Down Arrow 76">
            <a:extLst>
              <a:ext uri="{FF2B5EF4-FFF2-40B4-BE49-F238E27FC236}">
                <a16:creationId xmlns:a16="http://schemas.microsoft.com/office/drawing/2014/main" id="{A0252D26-78B2-1841-B601-63211D86A104}"/>
              </a:ext>
            </a:extLst>
          </p:cNvPr>
          <p:cNvSpPr/>
          <p:nvPr/>
        </p:nvSpPr>
        <p:spPr>
          <a:xfrm>
            <a:off x="5250655" y="3955922"/>
            <a:ext cx="367900" cy="1138767"/>
          </a:xfrm>
          <a:prstGeom prst="downArrow">
            <a:avLst>
              <a:gd name="adj1" fmla="val 54603"/>
              <a:gd name="adj2" fmla="val 50000"/>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GB" sz="2400" dirty="0">
              <a:solidFill>
                <a:prstClr val="white"/>
              </a:solidFill>
              <a:latin typeface="Calibri" panose="020F0502020204030204" pitchFamily="34" charset="0"/>
              <a:ea typeface="Arial Unicode MS"/>
              <a:cs typeface="Calibri" panose="020F0502020204030204" pitchFamily="34" charset="0"/>
            </a:endParaRPr>
          </a:p>
        </p:txBody>
      </p:sp>
      <p:sp>
        <p:nvSpPr>
          <p:cNvPr id="78" name="TextBox 77">
            <a:extLst>
              <a:ext uri="{FF2B5EF4-FFF2-40B4-BE49-F238E27FC236}">
                <a16:creationId xmlns:a16="http://schemas.microsoft.com/office/drawing/2014/main" id="{4066F8F1-EC43-7840-B9F9-51A1AE4060C1}"/>
              </a:ext>
            </a:extLst>
          </p:cNvPr>
          <p:cNvSpPr txBox="1"/>
          <p:nvPr/>
        </p:nvSpPr>
        <p:spPr>
          <a:xfrm>
            <a:off x="5146070" y="4823919"/>
            <a:ext cx="588303" cy="258404"/>
          </a:xfrm>
          <a:prstGeom prst="rect">
            <a:avLst/>
          </a:prstGeom>
          <a:noFill/>
        </p:spPr>
        <p:txBody>
          <a:bodyPr wrap="none" lIns="0" tIns="0" rIns="0" bIns="0" rtlCol="0">
            <a:spAutoFit/>
          </a:bodyPr>
          <a:lstStyle/>
          <a:p>
            <a:pPr algn="ctr" defTabSz="1219170" latinLnBrk="1">
              <a:lnSpc>
                <a:spcPct val="90000"/>
              </a:lnSpc>
              <a:defRPr/>
            </a:pPr>
            <a:r>
              <a:rPr lang="en-GB" sz="933" b="1" dirty="0">
                <a:solidFill>
                  <a:srgbClr val="000000"/>
                </a:solidFill>
                <a:latin typeface="Calibri" panose="020F0502020204030204" pitchFamily="34" charset="0"/>
                <a:ea typeface="Arial Unicode MS"/>
                <a:cs typeface="Calibri" panose="020F0502020204030204" pitchFamily="34" charset="0"/>
              </a:rPr>
              <a:t>DAPT</a:t>
            </a:r>
            <a:br>
              <a:rPr lang="en-GB" sz="933" b="1" dirty="0">
                <a:solidFill>
                  <a:srgbClr val="000000"/>
                </a:solidFill>
                <a:latin typeface="Calibri" panose="020F0502020204030204" pitchFamily="34" charset="0"/>
                <a:ea typeface="Arial Unicode MS"/>
                <a:cs typeface="Calibri" panose="020F0502020204030204" pitchFamily="34" charset="0"/>
              </a:rPr>
            </a:br>
            <a:r>
              <a:rPr lang="en-GB" sz="933" b="1" dirty="0">
                <a:solidFill>
                  <a:srgbClr val="000000"/>
                </a:solidFill>
                <a:latin typeface="Calibri" panose="020F0502020204030204" pitchFamily="34" charset="0"/>
                <a:ea typeface="Arial Unicode MS"/>
                <a:cs typeface="Calibri" panose="020F0502020204030204" pitchFamily="34" charset="0"/>
              </a:rPr>
              <a:t>&gt;12 months</a:t>
            </a:r>
          </a:p>
        </p:txBody>
      </p:sp>
      <p:sp>
        <p:nvSpPr>
          <p:cNvPr id="79" name="Rounded Rectangle 78">
            <a:extLst>
              <a:ext uri="{FF2B5EF4-FFF2-40B4-BE49-F238E27FC236}">
                <a16:creationId xmlns:a16="http://schemas.microsoft.com/office/drawing/2014/main" id="{76C20014-7AA0-8148-84C1-75BB7984B1E2}"/>
              </a:ext>
            </a:extLst>
          </p:cNvPr>
          <p:cNvSpPr/>
          <p:nvPr/>
        </p:nvSpPr>
        <p:spPr>
          <a:xfrm>
            <a:off x="5475089" y="4040744"/>
            <a:ext cx="144000" cy="144000"/>
          </a:xfrm>
          <a:prstGeom prst="roundRect">
            <a:avLst>
              <a:gd name="adj" fmla="val 0"/>
            </a:avLst>
          </a:prstGeom>
          <a:solidFill>
            <a:schemeClr val="tx2"/>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defRPr/>
            </a:pPr>
            <a:r>
              <a:rPr lang="en-GB" sz="933" b="1" dirty="0">
                <a:solidFill>
                  <a:prstClr val="white"/>
                </a:solidFill>
                <a:latin typeface="Calibri" panose="020F0502020204030204" pitchFamily="34" charset="0"/>
                <a:ea typeface="Arial Unicode MS"/>
                <a:cs typeface="Calibri" panose="020F0502020204030204" pitchFamily="34" charset="0"/>
              </a:rPr>
              <a:t>T</a:t>
            </a:r>
          </a:p>
        </p:txBody>
      </p:sp>
      <p:sp>
        <p:nvSpPr>
          <p:cNvPr id="80" name="Rounded Rectangle 79">
            <a:extLst>
              <a:ext uri="{FF2B5EF4-FFF2-40B4-BE49-F238E27FC236}">
                <a16:creationId xmlns:a16="http://schemas.microsoft.com/office/drawing/2014/main" id="{BE1C1566-23A2-A34B-96B5-262C2359E876}"/>
              </a:ext>
            </a:extLst>
          </p:cNvPr>
          <p:cNvSpPr/>
          <p:nvPr/>
        </p:nvSpPr>
        <p:spPr>
          <a:xfrm>
            <a:off x="5233789" y="4040744"/>
            <a:ext cx="144000" cy="144000"/>
          </a:xfrm>
          <a:prstGeom prst="roundRect">
            <a:avLst>
              <a:gd name="adj" fmla="val 0"/>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defRPr/>
            </a:pPr>
            <a:r>
              <a:rPr lang="en-GB" sz="933" b="1" dirty="0">
                <a:solidFill>
                  <a:srgbClr val="000000"/>
                </a:solidFill>
                <a:latin typeface="Calibri" panose="020F0502020204030204" pitchFamily="34" charset="0"/>
                <a:ea typeface="Arial Unicode MS"/>
                <a:cs typeface="Calibri" panose="020F0502020204030204" pitchFamily="34" charset="0"/>
              </a:rPr>
              <a:t>A</a:t>
            </a:r>
          </a:p>
        </p:txBody>
      </p:sp>
      <p:sp>
        <p:nvSpPr>
          <p:cNvPr id="82" name="TextBox 81">
            <a:extLst>
              <a:ext uri="{FF2B5EF4-FFF2-40B4-BE49-F238E27FC236}">
                <a16:creationId xmlns:a16="http://schemas.microsoft.com/office/drawing/2014/main" id="{7248D1D4-E227-5740-9067-568F8A678EB3}"/>
              </a:ext>
            </a:extLst>
          </p:cNvPr>
          <p:cNvSpPr txBox="1"/>
          <p:nvPr/>
        </p:nvSpPr>
        <p:spPr>
          <a:xfrm>
            <a:off x="5366481" y="4298986"/>
            <a:ext cx="147476" cy="129203"/>
          </a:xfrm>
          <a:prstGeom prst="rect">
            <a:avLst/>
          </a:prstGeom>
          <a:noFill/>
        </p:spPr>
        <p:txBody>
          <a:bodyPr wrap="none" lIns="0" tIns="0" rIns="0" bIns="0" rtlCol="0">
            <a:spAutoFit/>
          </a:bodyPr>
          <a:lstStyle/>
          <a:p>
            <a:pPr algn="ctr" defTabSz="1219170" latinLnBrk="1">
              <a:lnSpc>
                <a:spcPct val="90000"/>
              </a:lnSpc>
              <a:defRPr/>
            </a:pPr>
            <a:r>
              <a:rPr lang="en-GB" sz="933" b="1" dirty="0">
                <a:solidFill>
                  <a:srgbClr val="000000"/>
                </a:solidFill>
                <a:latin typeface="Calibri" panose="020F0502020204030204" pitchFamily="34" charset="0"/>
                <a:ea typeface="Arial Unicode MS"/>
                <a:cs typeface="Calibri" panose="020F0502020204030204" pitchFamily="34" charset="0"/>
              </a:rPr>
              <a:t>OR</a:t>
            </a:r>
          </a:p>
        </p:txBody>
      </p:sp>
      <p:sp>
        <p:nvSpPr>
          <p:cNvPr id="83" name="Rounded Rectangle 82">
            <a:extLst>
              <a:ext uri="{FF2B5EF4-FFF2-40B4-BE49-F238E27FC236}">
                <a16:creationId xmlns:a16="http://schemas.microsoft.com/office/drawing/2014/main" id="{CDAB7E87-7668-B642-B3F3-7254F9BD5954}"/>
              </a:ext>
            </a:extLst>
          </p:cNvPr>
          <p:cNvSpPr/>
          <p:nvPr/>
        </p:nvSpPr>
        <p:spPr>
          <a:xfrm>
            <a:off x="5263422" y="4514877"/>
            <a:ext cx="144000" cy="144000"/>
          </a:xfrm>
          <a:prstGeom prst="roundRect">
            <a:avLst>
              <a:gd name="adj" fmla="val 0"/>
            </a:avLst>
          </a:prstGeom>
          <a:solidFill>
            <a:srgbClr val="92D050"/>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defRPr/>
            </a:pPr>
            <a:r>
              <a:rPr lang="en-GB" sz="933" b="1" dirty="0">
                <a:solidFill>
                  <a:srgbClr val="000000"/>
                </a:solidFill>
                <a:latin typeface="Calibri" panose="020F0502020204030204" pitchFamily="34" charset="0"/>
                <a:ea typeface="Arial Unicode MS"/>
                <a:cs typeface="Calibri" panose="020F0502020204030204" pitchFamily="34" charset="0"/>
              </a:rPr>
              <a:t>P</a:t>
            </a:r>
          </a:p>
        </p:txBody>
      </p:sp>
      <p:sp>
        <p:nvSpPr>
          <p:cNvPr id="84" name="Rounded Rectangle 83">
            <a:extLst>
              <a:ext uri="{FF2B5EF4-FFF2-40B4-BE49-F238E27FC236}">
                <a16:creationId xmlns:a16="http://schemas.microsoft.com/office/drawing/2014/main" id="{20FC0584-1567-6F40-B6CF-84A2DBFE9C41}"/>
              </a:ext>
            </a:extLst>
          </p:cNvPr>
          <p:cNvSpPr/>
          <p:nvPr/>
        </p:nvSpPr>
        <p:spPr>
          <a:xfrm>
            <a:off x="5077156" y="4514877"/>
            <a:ext cx="144000" cy="144000"/>
          </a:xfrm>
          <a:prstGeom prst="roundRect">
            <a:avLst>
              <a:gd name="adj" fmla="val 0"/>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defRPr/>
            </a:pPr>
            <a:r>
              <a:rPr lang="en-GB" sz="933" b="1" dirty="0">
                <a:solidFill>
                  <a:srgbClr val="000000"/>
                </a:solidFill>
                <a:latin typeface="Calibri" panose="020F0502020204030204" pitchFamily="34" charset="0"/>
                <a:ea typeface="Arial Unicode MS"/>
                <a:cs typeface="Calibri" panose="020F0502020204030204" pitchFamily="34" charset="0"/>
              </a:rPr>
              <a:t>A</a:t>
            </a:r>
          </a:p>
        </p:txBody>
      </p:sp>
      <p:sp>
        <p:nvSpPr>
          <p:cNvPr id="85" name="Rounded Rectangle 84">
            <a:extLst>
              <a:ext uri="{FF2B5EF4-FFF2-40B4-BE49-F238E27FC236}">
                <a16:creationId xmlns:a16="http://schemas.microsoft.com/office/drawing/2014/main" id="{E655EBD3-9E71-0D4E-8FCA-B798B53C0518}"/>
              </a:ext>
            </a:extLst>
          </p:cNvPr>
          <p:cNvSpPr/>
          <p:nvPr/>
        </p:nvSpPr>
        <p:spPr>
          <a:xfrm>
            <a:off x="5631722" y="4514877"/>
            <a:ext cx="144000" cy="144000"/>
          </a:xfrm>
          <a:prstGeom prst="roundRect">
            <a:avLst>
              <a:gd name="adj" fmla="val 0"/>
            </a:avLst>
          </a:prstGeom>
          <a:solidFill>
            <a:schemeClr val="accent1">
              <a:lumMod val="60000"/>
              <a:lumOff val="4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defRPr/>
            </a:pPr>
            <a:r>
              <a:rPr lang="en-GB" sz="933" b="1" dirty="0">
                <a:solidFill>
                  <a:srgbClr val="000000"/>
                </a:solidFill>
                <a:latin typeface="Calibri" panose="020F0502020204030204" pitchFamily="34" charset="0"/>
                <a:ea typeface="Arial Unicode MS"/>
                <a:cs typeface="Calibri" panose="020F0502020204030204" pitchFamily="34" charset="0"/>
              </a:rPr>
              <a:t>C</a:t>
            </a:r>
          </a:p>
        </p:txBody>
      </p:sp>
      <p:sp>
        <p:nvSpPr>
          <p:cNvPr id="86" name="Rounded Rectangle 85">
            <a:extLst>
              <a:ext uri="{FF2B5EF4-FFF2-40B4-BE49-F238E27FC236}">
                <a16:creationId xmlns:a16="http://schemas.microsoft.com/office/drawing/2014/main" id="{E2EF80BC-7118-8246-A53A-280A3716DCB8}"/>
              </a:ext>
            </a:extLst>
          </p:cNvPr>
          <p:cNvSpPr/>
          <p:nvPr/>
        </p:nvSpPr>
        <p:spPr>
          <a:xfrm>
            <a:off x="5449689" y="4514877"/>
            <a:ext cx="144000" cy="144000"/>
          </a:xfrm>
          <a:prstGeom prst="roundRect">
            <a:avLst>
              <a:gd name="adj" fmla="val 0"/>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defRPr/>
            </a:pPr>
            <a:r>
              <a:rPr lang="en-GB" sz="933" b="1" dirty="0">
                <a:solidFill>
                  <a:srgbClr val="000000"/>
                </a:solidFill>
                <a:latin typeface="Calibri" panose="020F0502020204030204" pitchFamily="34" charset="0"/>
                <a:ea typeface="Arial Unicode MS"/>
                <a:cs typeface="Calibri" panose="020F0502020204030204" pitchFamily="34" charset="0"/>
              </a:rPr>
              <a:t>A</a:t>
            </a:r>
          </a:p>
        </p:txBody>
      </p:sp>
      <p:sp>
        <p:nvSpPr>
          <p:cNvPr id="93" name="Down Arrow 92">
            <a:extLst>
              <a:ext uri="{FF2B5EF4-FFF2-40B4-BE49-F238E27FC236}">
                <a16:creationId xmlns:a16="http://schemas.microsoft.com/office/drawing/2014/main" id="{BD2CA8D8-1378-9A47-AE11-19806528B839}"/>
              </a:ext>
            </a:extLst>
          </p:cNvPr>
          <p:cNvSpPr/>
          <p:nvPr/>
        </p:nvSpPr>
        <p:spPr>
          <a:xfrm>
            <a:off x="7225494" y="3181223"/>
            <a:ext cx="367900" cy="2074332"/>
          </a:xfrm>
          <a:prstGeom prst="downArrow">
            <a:avLst>
              <a:gd name="adj1" fmla="val 54603"/>
              <a:gd name="adj2" fmla="val 50000"/>
            </a:avLst>
          </a:prstGeom>
          <a:gradFill>
            <a:gsLst>
              <a:gs pos="0">
                <a:srgbClr val="F87217"/>
              </a:gs>
              <a:gs pos="100000">
                <a:schemeClr val="bg1">
                  <a:lumMod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GB" sz="2400" dirty="0">
              <a:solidFill>
                <a:prstClr val="white"/>
              </a:solidFill>
              <a:latin typeface="Calibri" panose="020F0502020204030204" pitchFamily="34" charset="0"/>
              <a:ea typeface="Arial Unicode MS"/>
              <a:cs typeface="Calibri" panose="020F0502020204030204" pitchFamily="34" charset="0"/>
            </a:endParaRPr>
          </a:p>
        </p:txBody>
      </p:sp>
      <p:sp>
        <p:nvSpPr>
          <p:cNvPr id="91" name="Rounded Rectangle 90">
            <a:extLst>
              <a:ext uri="{FF2B5EF4-FFF2-40B4-BE49-F238E27FC236}">
                <a16:creationId xmlns:a16="http://schemas.microsoft.com/office/drawing/2014/main" id="{39ED76D0-600D-604C-9905-C2EE4E8CE91A}"/>
              </a:ext>
            </a:extLst>
          </p:cNvPr>
          <p:cNvSpPr/>
          <p:nvPr/>
        </p:nvSpPr>
        <p:spPr>
          <a:xfrm>
            <a:off x="7337442" y="3676677"/>
            <a:ext cx="144000" cy="144000"/>
          </a:xfrm>
          <a:prstGeom prst="roundRect">
            <a:avLst>
              <a:gd name="adj" fmla="val 0"/>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defRPr/>
            </a:pPr>
            <a:r>
              <a:rPr lang="en-GB" sz="933" b="1" dirty="0">
                <a:solidFill>
                  <a:srgbClr val="000000"/>
                </a:solidFill>
                <a:latin typeface="Calibri" panose="020F0502020204030204" pitchFamily="34" charset="0"/>
                <a:ea typeface="Arial Unicode MS"/>
                <a:cs typeface="Calibri" panose="020F0502020204030204" pitchFamily="34" charset="0"/>
              </a:rPr>
              <a:t>A</a:t>
            </a:r>
          </a:p>
        </p:txBody>
      </p:sp>
      <p:sp>
        <p:nvSpPr>
          <p:cNvPr id="97" name="Rounded Rectangle 96">
            <a:extLst>
              <a:ext uri="{FF2B5EF4-FFF2-40B4-BE49-F238E27FC236}">
                <a16:creationId xmlns:a16="http://schemas.microsoft.com/office/drawing/2014/main" id="{94747742-A328-BA49-90F4-859FB782D3D9}"/>
              </a:ext>
            </a:extLst>
          </p:cNvPr>
          <p:cNvSpPr/>
          <p:nvPr/>
        </p:nvSpPr>
        <p:spPr>
          <a:xfrm>
            <a:off x="8666529" y="2457324"/>
            <a:ext cx="762427" cy="30903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GB" sz="2400" dirty="0">
              <a:solidFill>
                <a:prstClr val="white"/>
              </a:solidFill>
              <a:latin typeface="Calibri" panose="020F0502020204030204" pitchFamily="34" charset="0"/>
              <a:ea typeface="Arial Unicode MS"/>
              <a:cs typeface="Calibri" panose="020F0502020204030204" pitchFamily="34" charset="0"/>
            </a:endParaRPr>
          </a:p>
        </p:txBody>
      </p:sp>
      <p:sp>
        <p:nvSpPr>
          <p:cNvPr id="98" name="Rounded Rectangle 97">
            <a:extLst>
              <a:ext uri="{FF2B5EF4-FFF2-40B4-BE49-F238E27FC236}">
                <a16:creationId xmlns:a16="http://schemas.microsoft.com/office/drawing/2014/main" id="{E7023B1E-68FE-5944-9C1C-0CAB778B70A9}"/>
              </a:ext>
            </a:extLst>
          </p:cNvPr>
          <p:cNvSpPr/>
          <p:nvPr/>
        </p:nvSpPr>
        <p:spPr>
          <a:xfrm>
            <a:off x="9103056" y="2542144"/>
            <a:ext cx="144000" cy="144000"/>
          </a:xfrm>
          <a:prstGeom prst="roundRect">
            <a:avLst>
              <a:gd name="adj" fmla="val 0"/>
            </a:avLst>
          </a:prstGeom>
          <a:solidFill>
            <a:schemeClr val="accent1">
              <a:lumMod val="60000"/>
              <a:lumOff val="4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defRPr/>
            </a:pPr>
            <a:r>
              <a:rPr lang="en-GB" sz="933" b="1" dirty="0">
                <a:solidFill>
                  <a:srgbClr val="000000"/>
                </a:solidFill>
                <a:latin typeface="Calibri" panose="020F0502020204030204" pitchFamily="34" charset="0"/>
                <a:ea typeface="Arial Unicode MS"/>
                <a:cs typeface="Calibri" panose="020F0502020204030204" pitchFamily="34" charset="0"/>
              </a:rPr>
              <a:t>C</a:t>
            </a:r>
          </a:p>
        </p:txBody>
      </p:sp>
      <p:sp>
        <p:nvSpPr>
          <p:cNvPr id="99" name="Rounded Rectangle 98">
            <a:extLst>
              <a:ext uri="{FF2B5EF4-FFF2-40B4-BE49-F238E27FC236}">
                <a16:creationId xmlns:a16="http://schemas.microsoft.com/office/drawing/2014/main" id="{5A86B82C-0F32-954E-B084-5487ACE00974}"/>
              </a:ext>
            </a:extLst>
          </p:cNvPr>
          <p:cNvSpPr/>
          <p:nvPr/>
        </p:nvSpPr>
        <p:spPr>
          <a:xfrm>
            <a:off x="8827889" y="2542144"/>
            <a:ext cx="144000" cy="144000"/>
          </a:xfrm>
          <a:prstGeom prst="roundRect">
            <a:avLst>
              <a:gd name="adj" fmla="val 0"/>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defRPr/>
            </a:pPr>
            <a:r>
              <a:rPr lang="en-GB" sz="933" b="1" dirty="0">
                <a:solidFill>
                  <a:srgbClr val="000000"/>
                </a:solidFill>
                <a:latin typeface="Calibri" panose="020F0502020204030204" pitchFamily="34" charset="0"/>
                <a:ea typeface="Arial Unicode MS"/>
                <a:cs typeface="Calibri" panose="020F0502020204030204" pitchFamily="34" charset="0"/>
              </a:rPr>
              <a:t>A</a:t>
            </a:r>
          </a:p>
        </p:txBody>
      </p:sp>
      <p:sp>
        <p:nvSpPr>
          <p:cNvPr id="100" name="Down Arrow 99">
            <a:extLst>
              <a:ext uri="{FF2B5EF4-FFF2-40B4-BE49-F238E27FC236}">
                <a16:creationId xmlns:a16="http://schemas.microsoft.com/office/drawing/2014/main" id="{869D4D5C-67F1-A54E-98EF-BB91B0B65171}"/>
              </a:ext>
            </a:extLst>
          </p:cNvPr>
          <p:cNvSpPr/>
          <p:nvPr/>
        </p:nvSpPr>
        <p:spPr>
          <a:xfrm>
            <a:off x="8861688" y="2770591"/>
            <a:ext cx="367900" cy="2484965"/>
          </a:xfrm>
          <a:prstGeom prst="downArrow">
            <a:avLst>
              <a:gd name="adj1" fmla="val 54603"/>
              <a:gd name="adj2" fmla="val 50000"/>
            </a:avLst>
          </a:prstGeom>
          <a:gradFill>
            <a:gsLst>
              <a:gs pos="0">
                <a:srgbClr val="F87217"/>
              </a:gs>
              <a:gs pos="100000">
                <a:schemeClr val="bg1">
                  <a:lumMod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GB" sz="2400" dirty="0">
              <a:solidFill>
                <a:prstClr val="white"/>
              </a:solidFill>
              <a:latin typeface="Calibri" panose="020F0502020204030204" pitchFamily="34" charset="0"/>
              <a:ea typeface="Arial Unicode MS"/>
              <a:cs typeface="Calibri" panose="020F0502020204030204" pitchFamily="34" charset="0"/>
            </a:endParaRPr>
          </a:p>
        </p:txBody>
      </p:sp>
      <p:sp>
        <p:nvSpPr>
          <p:cNvPr id="92" name="Rounded Rectangle 91">
            <a:extLst>
              <a:ext uri="{FF2B5EF4-FFF2-40B4-BE49-F238E27FC236}">
                <a16:creationId xmlns:a16="http://schemas.microsoft.com/office/drawing/2014/main" id="{419B3137-4520-074E-9919-DBB38943890B}"/>
              </a:ext>
            </a:extLst>
          </p:cNvPr>
          <p:cNvSpPr/>
          <p:nvPr/>
        </p:nvSpPr>
        <p:spPr>
          <a:xfrm>
            <a:off x="8976056" y="3295677"/>
            <a:ext cx="144000" cy="144000"/>
          </a:xfrm>
          <a:prstGeom prst="roundRect">
            <a:avLst>
              <a:gd name="adj" fmla="val 0"/>
            </a:avLst>
          </a:prstGeom>
          <a:solidFill>
            <a:schemeClr val="accent1">
              <a:lumMod val="60000"/>
              <a:lumOff val="4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defRPr/>
            </a:pPr>
            <a:r>
              <a:rPr lang="en-GB" sz="933" b="1" dirty="0">
                <a:solidFill>
                  <a:srgbClr val="000000"/>
                </a:solidFill>
                <a:latin typeface="Calibri" panose="020F0502020204030204" pitchFamily="34" charset="0"/>
                <a:ea typeface="Arial Unicode MS"/>
                <a:cs typeface="Calibri" panose="020F0502020204030204" pitchFamily="34" charset="0"/>
              </a:rPr>
              <a:t>C</a:t>
            </a:r>
          </a:p>
        </p:txBody>
      </p:sp>
    </p:spTree>
    <p:extLst>
      <p:ext uri="{BB962C8B-B14F-4D97-AF65-F5344CB8AC3E}">
        <p14:creationId xmlns:p14="http://schemas.microsoft.com/office/powerpoint/2010/main" val="146973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theme/theme1.xml><?xml version="1.0" encoding="utf-8"?>
<a:theme xmlns:a="http://schemas.openxmlformats.org/drawingml/2006/main" name="Thème Office">
  <a:themeElements>
    <a:clrScheme name="Custom 65">
      <a:dk1>
        <a:srgbClr val="000000"/>
      </a:dk1>
      <a:lt1>
        <a:srgbClr val="FFFFFF"/>
      </a:lt1>
      <a:dk2>
        <a:srgbClr val="5D8298"/>
      </a:dk2>
      <a:lt2>
        <a:srgbClr val="EEECE1"/>
      </a:lt2>
      <a:accent1>
        <a:srgbClr val="A5131F"/>
      </a:accent1>
      <a:accent2>
        <a:srgbClr val="C0504D"/>
      </a:accent2>
      <a:accent3>
        <a:srgbClr val="E9D0CD"/>
      </a:accent3>
      <a:accent4>
        <a:srgbClr val="F4EAE7"/>
      </a:accent4>
      <a:accent5>
        <a:srgbClr val="ECE6ED"/>
      </a:accent5>
      <a:accent6>
        <a:srgbClr val="8B878B"/>
      </a:accent6>
      <a:hlink>
        <a:srgbClr val="C30C1E"/>
      </a:hlink>
      <a:folHlink>
        <a:srgbClr val="C30C1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Section Break Slide Master">
  <a:themeElements>
    <a:clrScheme name="Custom 2">
      <a:dk1>
        <a:srgbClr val="2765B0"/>
      </a:dk1>
      <a:lt1>
        <a:sysClr val="window" lastClr="FFFFFF"/>
      </a:lt1>
      <a:dk2>
        <a:srgbClr val="2765B0"/>
      </a:dk2>
      <a:lt2>
        <a:srgbClr val="EEECE1"/>
      </a:lt2>
      <a:accent1>
        <a:srgbClr val="EE1C25"/>
      </a:accent1>
      <a:accent2>
        <a:srgbClr val="EE1C25"/>
      </a:accent2>
      <a:accent3>
        <a:srgbClr val="EE1C25"/>
      </a:accent3>
      <a:accent4>
        <a:srgbClr val="EE1C25"/>
      </a:accent4>
      <a:accent5>
        <a:srgbClr val="EE1C25"/>
      </a:accent5>
      <a:accent6>
        <a:srgbClr val="EE1C25"/>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20000"/>
            <a:lumOff val="80000"/>
          </a:schemeClr>
        </a:solidFill>
        <a:ln>
          <a:noFill/>
        </a:ln>
      </a:spPr>
      <a:bodyPr lIns="0" rIns="0" rtlCol="0" anchor="ctr"/>
      <a:lstStyle>
        <a:defPPr algn="ctr" latinLnBrk="0">
          <a:defRPr sz="1000" b="1" dirty="0" smtClean="0">
            <a:solidFill>
              <a:srgbClr val="595959"/>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Section Break Slide Master">
  <a:themeElements>
    <a:clrScheme name="Custom 2">
      <a:dk1>
        <a:srgbClr val="2765B0"/>
      </a:dk1>
      <a:lt1>
        <a:sysClr val="window" lastClr="FFFFFF"/>
      </a:lt1>
      <a:dk2>
        <a:srgbClr val="2765B0"/>
      </a:dk2>
      <a:lt2>
        <a:srgbClr val="EEECE1"/>
      </a:lt2>
      <a:accent1>
        <a:srgbClr val="EE1C25"/>
      </a:accent1>
      <a:accent2>
        <a:srgbClr val="EE1C25"/>
      </a:accent2>
      <a:accent3>
        <a:srgbClr val="EE1C25"/>
      </a:accent3>
      <a:accent4>
        <a:srgbClr val="EE1C25"/>
      </a:accent4>
      <a:accent5>
        <a:srgbClr val="EE1C25"/>
      </a:accent5>
      <a:accent6>
        <a:srgbClr val="EE1C25"/>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1217</TotalTime>
  <Words>2348</Words>
  <Application>Microsoft Macintosh PowerPoint</Application>
  <PresentationFormat>Panorámica</PresentationFormat>
  <Paragraphs>520</Paragraphs>
  <Slides>17</Slides>
  <Notes>14</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17</vt:i4>
      </vt:variant>
    </vt:vector>
  </HeadingPairs>
  <TitlesOfParts>
    <vt:vector size="26" baseType="lpstr">
      <vt:lpstr>맑은 고딕</vt:lpstr>
      <vt:lpstr>Arial</vt:lpstr>
      <vt:lpstr>Calibri</vt:lpstr>
      <vt:lpstr>Imago</vt:lpstr>
      <vt:lpstr>Lucida Grande</vt:lpstr>
      <vt:lpstr>PT Sans Narrow</vt:lpstr>
      <vt:lpstr>Thème Office</vt:lpstr>
      <vt:lpstr>Section Break Slide Master</vt:lpstr>
      <vt:lpstr>1_Section Break Slide Master</vt:lpstr>
      <vt:lpstr>Presentación de PowerPoint</vt:lpstr>
      <vt:lpstr>Challenging clinical situations: Bleeding risk  Dr. Sergio Raposeiras Roubín, MD University Hospital Alvaro Cunqueiro, Vigo, Spain  APRIL 2021</vt:lpstr>
      <vt:lpstr>Disclaimer and disclosures</vt:lpstr>
      <vt:lpstr>INTRODUCTION</vt:lpstr>
      <vt:lpstr>Incidence and location of bleeding</vt:lpstr>
      <vt:lpstr>Prognostic impact of bleeding</vt:lpstr>
      <vt:lpstr>Trade-off of MI vs bleeding </vt:lpstr>
      <vt:lpstr>Trade-off of MI vs bleeding </vt:lpstr>
      <vt:lpstr>Impact on guidelines</vt:lpstr>
      <vt:lpstr>Short-duration DAPT with clopidogrel</vt:lpstr>
      <vt:lpstr>How to calculate bleeding risk?</vt:lpstr>
      <vt:lpstr>Balance ischaemic and bleeding risks</vt:lpstr>
      <vt:lpstr>Bleeding in elderly patients</vt:lpstr>
      <vt:lpstr>Bleeding in elderly patients</vt:lpstr>
      <vt:lpstr>conclusions</vt:lpstr>
      <vt:lpstr>REACH CORONARY CONNECT VIA  TWITTER, LINKEDIN, VIMEO &amp; EMAIL OR VISIT THE GROUP’S WEBSITE http://www.coronaryconnect.com/</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Nuria Estrada Jiménez</cp:lastModifiedBy>
  <cp:revision>266</cp:revision>
  <cp:lastPrinted>2017-02-15T09:54:46Z</cp:lastPrinted>
  <dcterms:created xsi:type="dcterms:W3CDTF">2016-10-14T09:38:18Z</dcterms:created>
  <dcterms:modified xsi:type="dcterms:W3CDTF">2021-04-20T08:58:18Z</dcterms:modified>
</cp:coreProperties>
</file>