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1774" r:id="rId3"/>
    <p:sldId id="1721" r:id="rId4"/>
    <p:sldId id="502" r:id="rId5"/>
    <p:sldId id="2145706206" r:id="rId6"/>
    <p:sldId id="2145706207" r:id="rId7"/>
    <p:sldId id="2145706208" r:id="rId8"/>
    <p:sldId id="2135714160" r:id="rId9"/>
    <p:sldId id="2141411201" r:id="rId10"/>
    <p:sldId id="2135714158" r:id="rId11"/>
    <p:sldId id="2141411180" r:id="rId12"/>
    <p:sldId id="2141411209" r:id="rId13"/>
    <p:sldId id="2135714290" r:id="rId14"/>
    <p:sldId id="2141411179" r:id="rId15"/>
    <p:sldId id="2135715115" r:id="rId16"/>
    <p:sldId id="2141411202" r:id="rId17"/>
    <p:sldId id="2141411194" r:id="rId18"/>
    <p:sldId id="2145706212" r:id="rId19"/>
    <p:sldId id="2141411203" r:id="rId20"/>
    <p:sldId id="2141411207" r:id="rId21"/>
    <p:sldId id="2145706210" r:id="rId22"/>
    <p:sldId id="2141411205" r:id="rId23"/>
    <p:sldId id="2141411199" r:id="rId24"/>
    <p:sldId id="2141411190" r:id="rId25"/>
    <p:sldId id="2145706211" r:id="rId26"/>
    <p:sldId id="12294" r:id="rId27"/>
    <p:sldId id="280" r:id="rId2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guide id="4" pos="2509" userDrawn="1">
          <p15:clr>
            <a:srgbClr val="A4A3A4"/>
          </p15:clr>
        </p15:guide>
        <p15:guide id="5" pos="3840" userDrawn="1">
          <p15:clr>
            <a:srgbClr val="A4A3A4"/>
          </p15:clr>
        </p15:guide>
        <p15:guide id="6" pos="430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ví Mateos" initials="MM" lastIdx="2" clrIdx="0">
    <p:extLst>
      <p:ext uri="{19B8F6BF-5375-455C-9EA6-DF929625EA0E}">
        <p15:presenceInfo xmlns:p15="http://schemas.microsoft.com/office/powerpoint/2012/main" userId="S::mvmateos@usal.es::5a919a6e-1b73-418a-8350-e79dac6ec5fc" providerId="AD"/>
      </p:ext>
    </p:extLst>
  </p:cmAuthor>
  <p:cmAuthor id="2" name="Kim Grootscholten" initials="KG" lastIdx="1" clrIdx="1">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FDD7CD"/>
    <a:srgbClr val="FEECE8"/>
    <a:srgbClr val="C9E5F3"/>
    <a:srgbClr val="2E7B8E"/>
    <a:srgbClr val="FFA402"/>
    <a:srgbClr val="03C750"/>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16" autoAdjust="0"/>
    <p:restoredTop sz="94382" autoAdjust="0"/>
  </p:normalViewPr>
  <p:slideViewPr>
    <p:cSldViewPr snapToGrid="0" snapToObjects="1">
      <p:cViewPr varScale="1">
        <p:scale>
          <a:sx n="143" d="100"/>
          <a:sy n="143" d="100"/>
        </p:scale>
        <p:origin x="368" y="208"/>
      </p:cViewPr>
      <p:guideLst>
        <p:guide orient="horz" pos="2160"/>
        <p:guide pos="4565"/>
        <p:guide pos="513"/>
        <p:guide pos="2509"/>
        <p:guide pos="3840"/>
        <p:guide pos="43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0B-4445-AD93-C756FEC3D05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2-C33C-1240-B362-A5473C7D5855}"/>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1-C33C-1240-B362-A5473C7D5855}"/>
              </c:ext>
            </c:extLst>
          </c:dPt>
          <c:cat>
            <c:strRef>
              <c:f>Sheet1!$A$2:$A$4</c:f>
              <c:strCache>
                <c:ptCount val="3"/>
                <c:pt idx="0">
                  <c:v>1st Qtr</c:v>
                </c:pt>
                <c:pt idx="1">
                  <c:v>2nd Qtr</c:v>
                </c:pt>
                <c:pt idx="2">
                  <c:v>3rd Qtr</c:v>
                </c:pt>
              </c:strCache>
            </c:strRef>
          </c:cat>
          <c:val>
            <c:numRef>
              <c:f>Sheet1!$B$2:$B$4</c:f>
              <c:numCache>
                <c:formatCode>General</c:formatCode>
                <c:ptCount val="3"/>
                <c:pt idx="0">
                  <c:v>21</c:v>
                </c:pt>
                <c:pt idx="1">
                  <c:v>54</c:v>
                </c:pt>
                <c:pt idx="2">
                  <c:v>25</c:v>
                </c:pt>
              </c:numCache>
            </c:numRef>
          </c:val>
          <c:extLst>
            <c:ext xmlns:c16="http://schemas.microsoft.com/office/drawing/2014/chart" uri="{C3380CC4-5D6E-409C-BE32-E72D297353CC}">
              <c16:uniqueId val="{00000000-C33C-1240-B362-A5473C7D58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c:v>
                </c:pt>
                <c:pt idx="1">
                  <c:v>Double refractory</c:v>
                </c:pt>
                <c:pt idx="2">
                  <c:v>Triple refractory</c:v>
                </c:pt>
              </c:strCache>
            </c:strRef>
          </c:cat>
          <c:val>
            <c:numRef>
              <c:f>Sheet1!$B$2:$B$4</c:f>
              <c:numCache>
                <c:formatCode>General</c:formatCode>
                <c:ptCount val="3"/>
                <c:pt idx="0">
                  <c:v>20.6</c:v>
                </c:pt>
                <c:pt idx="1">
                  <c:v>16.8</c:v>
                </c:pt>
                <c:pt idx="2">
                  <c:v>27.3</c:v>
                </c:pt>
              </c:numCache>
            </c:numRef>
          </c:val>
          <c:extLst>
            <c:ext xmlns:c16="http://schemas.microsoft.com/office/drawing/2014/chart" uri="{C3380CC4-5D6E-409C-BE32-E72D297353CC}">
              <c16:uniqueId val="{00000000-C9D5-3E43-BC90-0D75FB61D86F}"/>
            </c:ext>
          </c:extLst>
        </c:ser>
        <c:ser>
          <c:idx val="1"/>
          <c:order val="1"/>
          <c:tx>
            <c:strRef>
              <c:f>Sheet1!$C$1</c:f>
              <c:strCache>
                <c:ptCount val="1"/>
                <c:pt idx="0">
                  <c:v>VGPR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c:v>
                </c:pt>
                <c:pt idx="1">
                  <c:v>Double refractory</c:v>
                </c:pt>
                <c:pt idx="2">
                  <c:v>Triple refractory</c:v>
                </c:pt>
              </c:strCache>
            </c:strRef>
          </c:cat>
          <c:val>
            <c:numRef>
              <c:f>Sheet1!$C$2:$C$4</c:f>
              <c:numCache>
                <c:formatCode>General</c:formatCode>
                <c:ptCount val="3"/>
                <c:pt idx="0">
                  <c:v>52.9</c:v>
                </c:pt>
                <c:pt idx="1">
                  <c:v>58.3</c:v>
                </c:pt>
                <c:pt idx="2">
                  <c:v>72.7</c:v>
                </c:pt>
              </c:numCache>
            </c:numRef>
          </c:val>
          <c:extLst>
            <c:ext xmlns:c16="http://schemas.microsoft.com/office/drawing/2014/chart" uri="{C3380CC4-5D6E-409C-BE32-E72D297353CC}">
              <c16:uniqueId val="{00000001-C9D5-3E43-BC90-0D75FB61D86F}"/>
            </c:ext>
          </c:extLst>
        </c:ser>
        <c:ser>
          <c:idx val="2"/>
          <c:order val="2"/>
          <c:tx>
            <c:strRef>
              <c:f>Sheet1!$D$1</c:f>
              <c:strCache>
                <c:ptCount val="1"/>
                <c:pt idx="0">
                  <c:v>CR</c:v>
                </c:pt>
              </c:strCache>
            </c:strRef>
          </c:tx>
          <c:spPr>
            <a:solidFill>
              <a:schemeClr val="tx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C9D5-3E43-BC90-0D75FB61D8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c:v>
                </c:pt>
                <c:pt idx="1">
                  <c:v>Double refractory</c:v>
                </c:pt>
                <c:pt idx="2">
                  <c:v>Triple refractory</c:v>
                </c:pt>
              </c:strCache>
            </c:strRef>
          </c:cat>
          <c:val>
            <c:numRef>
              <c:f>Sheet1!$D$2:$D$4</c:f>
              <c:numCache>
                <c:formatCode>General</c:formatCode>
                <c:ptCount val="3"/>
                <c:pt idx="0">
                  <c:v>14.7</c:v>
                </c:pt>
                <c:pt idx="1">
                  <c:v>16.8</c:v>
                </c:pt>
                <c:pt idx="2">
                  <c:v>0</c:v>
                </c:pt>
              </c:numCache>
            </c:numRef>
          </c:val>
          <c:extLst>
            <c:ext xmlns:c16="http://schemas.microsoft.com/office/drawing/2014/chart" uri="{C3380CC4-5D6E-409C-BE32-E72D297353CC}">
              <c16:uniqueId val="{00000002-C9D5-3E43-BC90-0D75FB61D86F}"/>
            </c:ext>
          </c:extLst>
        </c:ser>
        <c:dLbls>
          <c:dLblPos val="ctr"/>
          <c:showLegendKey val="0"/>
          <c:showVal val="1"/>
          <c:showCatName val="0"/>
          <c:showSerName val="0"/>
          <c:showPercent val="0"/>
          <c:showBubbleSize val="0"/>
        </c:dLbls>
        <c:gapWidth val="80"/>
        <c:overlap val="100"/>
        <c:axId val="1084545984"/>
        <c:axId val="1084538912"/>
      </c:barChart>
      <c:catAx>
        <c:axId val="1084545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nl-NL"/>
          </a:p>
        </c:txPr>
        <c:crossAx val="1084538912"/>
        <c:crosses val="autoZero"/>
        <c:auto val="1"/>
        <c:lblAlgn val="ctr"/>
        <c:lblOffset val="100"/>
        <c:noMultiLvlLbl val="0"/>
      </c:catAx>
      <c:valAx>
        <c:axId val="1084538912"/>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1084545984"/>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E0D76-F08F-C744-B270-BF02644C3A0C}" type="doc">
      <dgm:prSet loTypeId="urn:microsoft.com/office/officeart/2005/8/layout/lProcess3" loCatId="list" qsTypeId="urn:microsoft.com/office/officeart/2005/8/quickstyle/simple1" qsCatId="simple" csTypeId="urn:microsoft.com/office/officeart/2005/8/colors/accent0_3" csCatId="mainScheme" phldr="1"/>
      <dgm:spPr/>
      <dgm:t>
        <a:bodyPr/>
        <a:lstStyle/>
        <a:p>
          <a:endParaRPr lang="nl-NL"/>
        </a:p>
      </dgm:t>
    </dgm:pt>
    <dgm:pt modelId="{9FB50B06-9BD7-554B-B5C9-AA5DFEE67B47}">
      <dgm:prSet custT="1"/>
      <dgm:spPr/>
      <dgm:t>
        <a:bodyPr/>
        <a:lstStyle/>
        <a:p>
          <a:r>
            <a:rPr lang="en-GB" sz="1800" b="1" i="0"/>
            <a:t>Key aspects:</a:t>
          </a:r>
          <a:endParaRPr lang="nl-NL" sz="1800"/>
        </a:p>
      </dgm:t>
    </dgm:pt>
    <dgm:pt modelId="{B9991F80-9065-E345-B965-A9D306039AA1}" type="parTrans" cxnId="{ED3F091B-67FF-8D44-91BC-723A7CF50F76}">
      <dgm:prSet/>
      <dgm:spPr/>
      <dgm:t>
        <a:bodyPr/>
        <a:lstStyle/>
        <a:p>
          <a:endParaRPr lang="nl-NL"/>
        </a:p>
      </dgm:t>
    </dgm:pt>
    <dgm:pt modelId="{67DCF939-4A80-F343-89D5-205F62831B81}" type="sibTrans" cxnId="{ED3F091B-67FF-8D44-91BC-723A7CF50F76}">
      <dgm:prSet/>
      <dgm:spPr/>
      <dgm:t>
        <a:bodyPr/>
        <a:lstStyle/>
        <a:p>
          <a:endParaRPr lang="nl-NL"/>
        </a:p>
      </dgm:t>
    </dgm:pt>
    <dgm:pt modelId="{0DCF59F0-5DC2-DC47-BB96-BA237B54F65E}">
      <dgm:prSet custT="1"/>
      <dgm:spPr/>
      <dgm:t>
        <a:bodyPr/>
        <a:lstStyle/>
        <a:p>
          <a:r>
            <a:rPr lang="en-GB" sz="1200" b="0" i="0" dirty="0"/>
            <a:t>Efficacy, </a:t>
          </a:r>
          <a:br>
            <a:rPr lang="en-GB" sz="1200" b="0" i="0" dirty="0"/>
          </a:br>
          <a:r>
            <a:rPr lang="en-GB" sz="1200" b="0" i="0" dirty="0"/>
            <a:t>especially durability of response and PFS/OS</a:t>
          </a:r>
          <a:endParaRPr lang="nl-NL" sz="1200" dirty="0"/>
        </a:p>
      </dgm:t>
    </dgm:pt>
    <dgm:pt modelId="{D0820C49-0698-C14B-BF84-F159974009D1}" type="parTrans" cxnId="{6DAB61F7-E695-E841-81B8-0D51353E2B99}">
      <dgm:prSet/>
      <dgm:spPr/>
      <dgm:t>
        <a:bodyPr/>
        <a:lstStyle/>
        <a:p>
          <a:endParaRPr lang="nl-NL"/>
        </a:p>
      </dgm:t>
    </dgm:pt>
    <dgm:pt modelId="{E5EF0EAA-4258-3046-9632-7B24A0190B07}" type="sibTrans" cxnId="{6DAB61F7-E695-E841-81B8-0D51353E2B99}">
      <dgm:prSet/>
      <dgm:spPr/>
      <dgm:t>
        <a:bodyPr/>
        <a:lstStyle/>
        <a:p>
          <a:endParaRPr lang="nl-NL"/>
        </a:p>
      </dgm:t>
    </dgm:pt>
    <dgm:pt modelId="{5AA724F5-059C-044E-AC70-F068E99D089E}">
      <dgm:prSet custT="1"/>
      <dgm:spPr/>
      <dgm:t>
        <a:bodyPr/>
        <a:lstStyle/>
        <a:p>
          <a:r>
            <a:rPr lang="en-GB" sz="1200" b="0" i="0" dirty="0"/>
            <a:t>Route of administration: </a:t>
          </a:r>
          <a:br>
            <a:rPr lang="en-GB" sz="1200" b="0" i="0" dirty="0"/>
          </a:br>
          <a:r>
            <a:rPr lang="en-GB" sz="1200" b="0" i="0" dirty="0"/>
            <a:t>IV vs SC</a:t>
          </a:r>
          <a:endParaRPr lang="nl-NL" sz="1200" dirty="0"/>
        </a:p>
      </dgm:t>
    </dgm:pt>
    <dgm:pt modelId="{B37A3C5B-8075-7A45-B899-3D24EF6F9055}" type="parTrans" cxnId="{E86BC481-B5E6-0F42-9CDF-BAFDDF5C9417}">
      <dgm:prSet/>
      <dgm:spPr/>
      <dgm:t>
        <a:bodyPr/>
        <a:lstStyle/>
        <a:p>
          <a:endParaRPr lang="nl-NL"/>
        </a:p>
      </dgm:t>
    </dgm:pt>
    <dgm:pt modelId="{C80A5BA7-AA31-F040-B545-BFDC5FA752E8}" type="sibTrans" cxnId="{E86BC481-B5E6-0F42-9CDF-BAFDDF5C9417}">
      <dgm:prSet/>
      <dgm:spPr/>
      <dgm:t>
        <a:bodyPr/>
        <a:lstStyle/>
        <a:p>
          <a:endParaRPr lang="nl-NL"/>
        </a:p>
      </dgm:t>
    </dgm:pt>
    <dgm:pt modelId="{738EF84C-B041-0144-B0A9-94D4C3C7A794}">
      <dgm:prSet custT="1"/>
      <dgm:spPr/>
      <dgm:t>
        <a:bodyPr/>
        <a:lstStyle/>
        <a:p>
          <a:r>
            <a:rPr lang="en-GB" sz="1200" b="0" i="0" dirty="0"/>
            <a:t>Administration schedule: weekly vs every two weeks vs monthly</a:t>
          </a:r>
          <a:endParaRPr lang="nl-NL" sz="1200" dirty="0"/>
        </a:p>
      </dgm:t>
    </dgm:pt>
    <dgm:pt modelId="{4F802B91-13C7-EF4E-B5C3-17D744415329}" type="parTrans" cxnId="{8E812957-8A46-D341-AB0C-7D693A7F518F}">
      <dgm:prSet/>
      <dgm:spPr/>
      <dgm:t>
        <a:bodyPr/>
        <a:lstStyle/>
        <a:p>
          <a:endParaRPr lang="nl-NL"/>
        </a:p>
      </dgm:t>
    </dgm:pt>
    <dgm:pt modelId="{DAEAB658-02E8-354A-A801-39AA549D6F1C}" type="sibTrans" cxnId="{8E812957-8A46-D341-AB0C-7D693A7F518F}">
      <dgm:prSet/>
      <dgm:spPr/>
      <dgm:t>
        <a:bodyPr/>
        <a:lstStyle/>
        <a:p>
          <a:endParaRPr lang="nl-NL"/>
        </a:p>
      </dgm:t>
    </dgm:pt>
    <dgm:pt modelId="{E3807FD3-558F-A544-A6F8-65F777BB5612}">
      <dgm:prSet custT="1"/>
      <dgm:spPr/>
      <dgm:t>
        <a:bodyPr/>
        <a:lstStyle/>
        <a:p>
          <a:r>
            <a:rPr lang="en-GB" sz="1200" b="0" i="0" dirty="0"/>
            <a:t>Priming dose (yes/no) and number of hospitalisation days requirement</a:t>
          </a:r>
          <a:endParaRPr lang="nl-NL" sz="1200" dirty="0"/>
        </a:p>
      </dgm:t>
    </dgm:pt>
    <dgm:pt modelId="{45E1FFEB-825A-FD4E-A00E-CAA1AFD3236B}" type="parTrans" cxnId="{16983C1E-8203-3C48-9E5C-56E6C89C0489}">
      <dgm:prSet/>
      <dgm:spPr/>
      <dgm:t>
        <a:bodyPr/>
        <a:lstStyle/>
        <a:p>
          <a:endParaRPr lang="nl-NL"/>
        </a:p>
      </dgm:t>
    </dgm:pt>
    <dgm:pt modelId="{9AB258A3-DBA9-B24F-ADC7-D53A0E725863}" type="sibTrans" cxnId="{16983C1E-8203-3C48-9E5C-56E6C89C0489}">
      <dgm:prSet/>
      <dgm:spPr/>
      <dgm:t>
        <a:bodyPr/>
        <a:lstStyle/>
        <a:p>
          <a:endParaRPr lang="nl-NL"/>
        </a:p>
      </dgm:t>
    </dgm:pt>
    <dgm:pt modelId="{4E66E931-9476-8B4E-A2ED-24ABB21BC83D}" type="pres">
      <dgm:prSet presAssocID="{312E0D76-F08F-C744-B270-BF02644C3A0C}" presName="Name0" presStyleCnt="0">
        <dgm:presLayoutVars>
          <dgm:chPref val="3"/>
          <dgm:dir/>
          <dgm:animLvl val="lvl"/>
          <dgm:resizeHandles/>
        </dgm:presLayoutVars>
      </dgm:prSet>
      <dgm:spPr/>
    </dgm:pt>
    <dgm:pt modelId="{53F71D25-5A72-CB41-95F4-23A6BF3FAC4C}" type="pres">
      <dgm:prSet presAssocID="{9FB50B06-9BD7-554B-B5C9-AA5DFEE67B47}" presName="horFlow" presStyleCnt="0"/>
      <dgm:spPr/>
    </dgm:pt>
    <dgm:pt modelId="{F26FC00D-1FD7-A547-AE6B-65FBBB75AF72}" type="pres">
      <dgm:prSet presAssocID="{9FB50B06-9BD7-554B-B5C9-AA5DFEE67B47}" presName="bigChev" presStyleLbl="node1" presStyleIdx="0" presStyleCnt="1"/>
      <dgm:spPr/>
    </dgm:pt>
    <dgm:pt modelId="{68820A8F-D037-FD47-ADB6-59F38FF21E77}" type="pres">
      <dgm:prSet presAssocID="{D0820C49-0698-C14B-BF84-F159974009D1}" presName="parTrans" presStyleCnt="0"/>
      <dgm:spPr/>
    </dgm:pt>
    <dgm:pt modelId="{0E37AB58-364C-3C4D-9E0F-9748835B4D17}" type="pres">
      <dgm:prSet presAssocID="{0DCF59F0-5DC2-DC47-BB96-BA237B54F65E}" presName="node" presStyleLbl="alignAccFollowNode1" presStyleIdx="0" presStyleCnt="4" custScaleX="131769">
        <dgm:presLayoutVars>
          <dgm:bulletEnabled val="1"/>
        </dgm:presLayoutVars>
      </dgm:prSet>
      <dgm:spPr/>
    </dgm:pt>
    <dgm:pt modelId="{0CFAEE53-72DF-EE47-B736-5E29A7C726A5}" type="pres">
      <dgm:prSet presAssocID="{E5EF0EAA-4258-3046-9632-7B24A0190B07}" presName="sibTrans" presStyleCnt="0"/>
      <dgm:spPr/>
    </dgm:pt>
    <dgm:pt modelId="{EAD4C7F3-A290-3749-AC7B-9F0DCF8A4D1E}" type="pres">
      <dgm:prSet presAssocID="{5AA724F5-059C-044E-AC70-F068E99D089E}" presName="node" presStyleLbl="alignAccFollowNode1" presStyleIdx="1" presStyleCnt="4" custScaleX="131769">
        <dgm:presLayoutVars>
          <dgm:bulletEnabled val="1"/>
        </dgm:presLayoutVars>
      </dgm:prSet>
      <dgm:spPr/>
    </dgm:pt>
    <dgm:pt modelId="{2695A222-2847-A840-9BFC-EAD83D1009DF}" type="pres">
      <dgm:prSet presAssocID="{C80A5BA7-AA31-F040-B545-BFDC5FA752E8}" presName="sibTrans" presStyleCnt="0"/>
      <dgm:spPr/>
    </dgm:pt>
    <dgm:pt modelId="{7F0265ED-1C41-DE4C-A6BE-0029E6D40DEA}" type="pres">
      <dgm:prSet presAssocID="{738EF84C-B041-0144-B0A9-94D4C3C7A794}" presName="node" presStyleLbl="alignAccFollowNode1" presStyleIdx="2" presStyleCnt="4" custScaleX="131769">
        <dgm:presLayoutVars>
          <dgm:bulletEnabled val="1"/>
        </dgm:presLayoutVars>
      </dgm:prSet>
      <dgm:spPr/>
    </dgm:pt>
    <dgm:pt modelId="{27DD275C-53E8-E842-B588-6FDD7F2858C7}" type="pres">
      <dgm:prSet presAssocID="{DAEAB658-02E8-354A-A801-39AA549D6F1C}" presName="sibTrans" presStyleCnt="0"/>
      <dgm:spPr/>
    </dgm:pt>
    <dgm:pt modelId="{88A8BE29-4D84-484C-8F25-42AAD33BA3C8}" type="pres">
      <dgm:prSet presAssocID="{E3807FD3-558F-A544-A6F8-65F777BB5612}" presName="node" presStyleLbl="alignAccFollowNode1" presStyleIdx="3" presStyleCnt="4" custScaleX="131769">
        <dgm:presLayoutVars>
          <dgm:bulletEnabled val="1"/>
        </dgm:presLayoutVars>
      </dgm:prSet>
      <dgm:spPr/>
    </dgm:pt>
  </dgm:ptLst>
  <dgm:cxnLst>
    <dgm:cxn modelId="{BCB58509-F434-5C4C-A756-62C39C684E93}" type="presOf" srcId="{E3807FD3-558F-A544-A6F8-65F777BB5612}" destId="{88A8BE29-4D84-484C-8F25-42AAD33BA3C8}" srcOrd="0" destOrd="0" presId="urn:microsoft.com/office/officeart/2005/8/layout/lProcess3"/>
    <dgm:cxn modelId="{7B7C730F-DE26-A94E-A4A0-744123AC834C}" type="presOf" srcId="{5AA724F5-059C-044E-AC70-F068E99D089E}" destId="{EAD4C7F3-A290-3749-AC7B-9F0DCF8A4D1E}" srcOrd="0" destOrd="0" presId="urn:microsoft.com/office/officeart/2005/8/layout/lProcess3"/>
    <dgm:cxn modelId="{ED3F091B-67FF-8D44-91BC-723A7CF50F76}" srcId="{312E0D76-F08F-C744-B270-BF02644C3A0C}" destId="{9FB50B06-9BD7-554B-B5C9-AA5DFEE67B47}" srcOrd="0" destOrd="0" parTransId="{B9991F80-9065-E345-B965-A9D306039AA1}" sibTransId="{67DCF939-4A80-F343-89D5-205F62831B81}"/>
    <dgm:cxn modelId="{16983C1E-8203-3C48-9E5C-56E6C89C0489}" srcId="{9FB50B06-9BD7-554B-B5C9-AA5DFEE67B47}" destId="{E3807FD3-558F-A544-A6F8-65F777BB5612}" srcOrd="3" destOrd="0" parTransId="{45E1FFEB-825A-FD4E-A00E-CAA1AFD3236B}" sibTransId="{9AB258A3-DBA9-B24F-ADC7-D53A0E725863}"/>
    <dgm:cxn modelId="{D1A5A845-40E3-7048-80B8-17734AB62E32}" type="presOf" srcId="{9FB50B06-9BD7-554B-B5C9-AA5DFEE67B47}" destId="{F26FC00D-1FD7-A547-AE6B-65FBBB75AF72}" srcOrd="0" destOrd="0" presId="urn:microsoft.com/office/officeart/2005/8/layout/lProcess3"/>
    <dgm:cxn modelId="{8E812957-8A46-D341-AB0C-7D693A7F518F}" srcId="{9FB50B06-9BD7-554B-B5C9-AA5DFEE67B47}" destId="{738EF84C-B041-0144-B0A9-94D4C3C7A794}" srcOrd="2" destOrd="0" parTransId="{4F802B91-13C7-EF4E-B5C3-17D744415329}" sibTransId="{DAEAB658-02E8-354A-A801-39AA549D6F1C}"/>
    <dgm:cxn modelId="{E86BC481-B5E6-0F42-9CDF-BAFDDF5C9417}" srcId="{9FB50B06-9BD7-554B-B5C9-AA5DFEE67B47}" destId="{5AA724F5-059C-044E-AC70-F068E99D089E}" srcOrd="1" destOrd="0" parTransId="{B37A3C5B-8075-7A45-B899-3D24EF6F9055}" sibTransId="{C80A5BA7-AA31-F040-B545-BFDC5FA752E8}"/>
    <dgm:cxn modelId="{3E0EFD81-F959-9347-87B9-3DCCC0C8766B}" type="presOf" srcId="{312E0D76-F08F-C744-B270-BF02644C3A0C}" destId="{4E66E931-9476-8B4E-A2ED-24ABB21BC83D}" srcOrd="0" destOrd="0" presId="urn:microsoft.com/office/officeart/2005/8/layout/lProcess3"/>
    <dgm:cxn modelId="{11A363B2-3053-FA4D-8A32-DCD372245927}" type="presOf" srcId="{0DCF59F0-5DC2-DC47-BB96-BA237B54F65E}" destId="{0E37AB58-364C-3C4D-9E0F-9748835B4D17}" srcOrd="0" destOrd="0" presId="urn:microsoft.com/office/officeart/2005/8/layout/lProcess3"/>
    <dgm:cxn modelId="{45E467B7-C93C-934F-904C-38207869053E}" type="presOf" srcId="{738EF84C-B041-0144-B0A9-94D4C3C7A794}" destId="{7F0265ED-1C41-DE4C-A6BE-0029E6D40DEA}" srcOrd="0" destOrd="0" presId="urn:microsoft.com/office/officeart/2005/8/layout/lProcess3"/>
    <dgm:cxn modelId="{6DAB61F7-E695-E841-81B8-0D51353E2B99}" srcId="{9FB50B06-9BD7-554B-B5C9-AA5DFEE67B47}" destId="{0DCF59F0-5DC2-DC47-BB96-BA237B54F65E}" srcOrd="0" destOrd="0" parTransId="{D0820C49-0698-C14B-BF84-F159974009D1}" sibTransId="{E5EF0EAA-4258-3046-9632-7B24A0190B07}"/>
    <dgm:cxn modelId="{291FA007-DB18-964E-894C-4CFADF77DC39}" type="presParOf" srcId="{4E66E931-9476-8B4E-A2ED-24ABB21BC83D}" destId="{53F71D25-5A72-CB41-95F4-23A6BF3FAC4C}" srcOrd="0" destOrd="0" presId="urn:microsoft.com/office/officeart/2005/8/layout/lProcess3"/>
    <dgm:cxn modelId="{2D3F98B8-308C-5A4F-97B7-B4220A608C94}" type="presParOf" srcId="{53F71D25-5A72-CB41-95F4-23A6BF3FAC4C}" destId="{F26FC00D-1FD7-A547-AE6B-65FBBB75AF72}" srcOrd="0" destOrd="0" presId="urn:microsoft.com/office/officeart/2005/8/layout/lProcess3"/>
    <dgm:cxn modelId="{C02CF83D-ED54-4E43-A92A-6504BEBF8284}" type="presParOf" srcId="{53F71D25-5A72-CB41-95F4-23A6BF3FAC4C}" destId="{68820A8F-D037-FD47-ADB6-59F38FF21E77}" srcOrd="1" destOrd="0" presId="urn:microsoft.com/office/officeart/2005/8/layout/lProcess3"/>
    <dgm:cxn modelId="{6B6441F0-1CBF-3140-9E7C-F92521479CC9}" type="presParOf" srcId="{53F71D25-5A72-CB41-95F4-23A6BF3FAC4C}" destId="{0E37AB58-364C-3C4D-9E0F-9748835B4D17}" srcOrd="2" destOrd="0" presId="urn:microsoft.com/office/officeart/2005/8/layout/lProcess3"/>
    <dgm:cxn modelId="{9F0DB634-B8E4-344B-A0F4-6485D6AE1001}" type="presParOf" srcId="{53F71D25-5A72-CB41-95F4-23A6BF3FAC4C}" destId="{0CFAEE53-72DF-EE47-B736-5E29A7C726A5}" srcOrd="3" destOrd="0" presId="urn:microsoft.com/office/officeart/2005/8/layout/lProcess3"/>
    <dgm:cxn modelId="{42B72B24-9629-914F-96F0-0F7934628720}" type="presParOf" srcId="{53F71D25-5A72-CB41-95F4-23A6BF3FAC4C}" destId="{EAD4C7F3-A290-3749-AC7B-9F0DCF8A4D1E}" srcOrd="4" destOrd="0" presId="urn:microsoft.com/office/officeart/2005/8/layout/lProcess3"/>
    <dgm:cxn modelId="{A316948A-1CA1-184C-9FD2-4031FD1D3E62}" type="presParOf" srcId="{53F71D25-5A72-CB41-95F4-23A6BF3FAC4C}" destId="{2695A222-2847-A840-9BFC-EAD83D1009DF}" srcOrd="5" destOrd="0" presId="urn:microsoft.com/office/officeart/2005/8/layout/lProcess3"/>
    <dgm:cxn modelId="{73B15DB8-8380-FA43-9933-8B95F040164C}" type="presParOf" srcId="{53F71D25-5A72-CB41-95F4-23A6BF3FAC4C}" destId="{7F0265ED-1C41-DE4C-A6BE-0029E6D40DEA}" srcOrd="6" destOrd="0" presId="urn:microsoft.com/office/officeart/2005/8/layout/lProcess3"/>
    <dgm:cxn modelId="{DC31485E-2B37-A749-83EF-1C45212EEA12}" type="presParOf" srcId="{53F71D25-5A72-CB41-95F4-23A6BF3FAC4C}" destId="{27DD275C-53E8-E842-B588-6FDD7F2858C7}" srcOrd="7" destOrd="0" presId="urn:microsoft.com/office/officeart/2005/8/layout/lProcess3"/>
    <dgm:cxn modelId="{38199AED-AC1A-8B48-9C01-5DAD7A07B750}" type="presParOf" srcId="{53F71D25-5A72-CB41-95F4-23A6BF3FAC4C}" destId="{88A8BE29-4D84-484C-8F25-42AAD33BA3C8}"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FC00D-1FD7-A547-AE6B-65FBBB75AF72}">
      <dsp:nvSpPr>
        <dsp:cNvPr id="0" name=""/>
        <dsp:cNvSpPr/>
      </dsp:nvSpPr>
      <dsp:spPr>
        <a:xfrm>
          <a:off x="3793" y="162078"/>
          <a:ext cx="2237606" cy="895042"/>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GB" sz="1800" b="1" i="0" kern="1200"/>
            <a:t>Key aspects:</a:t>
          </a:r>
          <a:endParaRPr lang="nl-NL" sz="1800" kern="1200"/>
        </a:p>
      </dsp:txBody>
      <dsp:txXfrm>
        <a:off x="451314" y="162078"/>
        <a:ext cx="1342564" cy="895042"/>
      </dsp:txXfrm>
    </dsp:sp>
    <dsp:sp modelId="{0E37AB58-364C-3C4D-9E0F-9748835B4D17}">
      <dsp:nvSpPr>
        <dsp:cNvPr id="0" name=""/>
        <dsp:cNvSpPr/>
      </dsp:nvSpPr>
      <dsp:spPr>
        <a:xfrm>
          <a:off x="1950510" y="238156"/>
          <a:ext cx="2447231" cy="74288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t>Efficacy, </a:t>
          </a:r>
          <a:br>
            <a:rPr lang="en-GB" sz="1200" b="0" i="0" kern="1200" dirty="0"/>
          </a:br>
          <a:r>
            <a:rPr lang="en-GB" sz="1200" b="0" i="0" kern="1200" dirty="0"/>
            <a:t>especially durability of response and PFS/OS</a:t>
          </a:r>
          <a:endParaRPr lang="nl-NL" sz="1200" kern="1200" dirty="0"/>
        </a:p>
      </dsp:txBody>
      <dsp:txXfrm>
        <a:off x="2321953" y="238156"/>
        <a:ext cx="1704346" cy="742885"/>
      </dsp:txXfrm>
    </dsp:sp>
    <dsp:sp modelId="{EAD4C7F3-A290-3749-AC7B-9F0DCF8A4D1E}">
      <dsp:nvSpPr>
        <dsp:cNvPr id="0" name=""/>
        <dsp:cNvSpPr/>
      </dsp:nvSpPr>
      <dsp:spPr>
        <a:xfrm>
          <a:off x="4137732" y="238156"/>
          <a:ext cx="2447231" cy="74288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t>Route of administration: </a:t>
          </a:r>
          <a:br>
            <a:rPr lang="en-GB" sz="1200" b="0" i="0" kern="1200" dirty="0"/>
          </a:br>
          <a:r>
            <a:rPr lang="en-GB" sz="1200" b="0" i="0" kern="1200" dirty="0"/>
            <a:t>IV vs SC</a:t>
          </a:r>
          <a:endParaRPr lang="nl-NL" sz="1200" kern="1200" dirty="0"/>
        </a:p>
      </dsp:txBody>
      <dsp:txXfrm>
        <a:off x="4509175" y="238156"/>
        <a:ext cx="1704346" cy="742885"/>
      </dsp:txXfrm>
    </dsp:sp>
    <dsp:sp modelId="{7F0265ED-1C41-DE4C-A6BE-0029E6D40DEA}">
      <dsp:nvSpPr>
        <dsp:cNvPr id="0" name=""/>
        <dsp:cNvSpPr/>
      </dsp:nvSpPr>
      <dsp:spPr>
        <a:xfrm>
          <a:off x="6324953" y="238156"/>
          <a:ext cx="2447231" cy="74288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t>Administration schedule: weekly vs every two weeks vs monthly</a:t>
          </a:r>
          <a:endParaRPr lang="nl-NL" sz="1200" kern="1200" dirty="0"/>
        </a:p>
      </dsp:txBody>
      <dsp:txXfrm>
        <a:off x="6696396" y="238156"/>
        <a:ext cx="1704346" cy="742885"/>
      </dsp:txXfrm>
    </dsp:sp>
    <dsp:sp modelId="{88A8BE29-4D84-484C-8F25-42AAD33BA3C8}">
      <dsp:nvSpPr>
        <dsp:cNvPr id="0" name=""/>
        <dsp:cNvSpPr/>
      </dsp:nvSpPr>
      <dsp:spPr>
        <a:xfrm>
          <a:off x="8512175" y="238156"/>
          <a:ext cx="2447231" cy="74288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b="0" i="0" kern="1200" dirty="0"/>
            <a:t>Priming dose (yes/no) and number of hospitalisation days requirement</a:t>
          </a:r>
          <a:endParaRPr lang="nl-NL" sz="1200" kern="1200" dirty="0"/>
        </a:p>
      </dsp:txBody>
      <dsp:txXfrm>
        <a:off x="8883618" y="238156"/>
        <a:ext cx="1704346" cy="74288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6/9/21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6/9/21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16000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b="1">
                <a:solidFill>
                  <a:schemeClr val="tx1"/>
                </a:solidFill>
                <a:latin typeface="Times New Roman" charset="0"/>
                <a:ea typeface="ＭＳ Ｐゴシック" charset="0"/>
                <a:cs typeface="ＭＳ Ｐゴシック" charset="0"/>
              </a:defRPr>
            </a:lvl1pPr>
            <a:lvl2pPr marL="742950" indent="-285750">
              <a:defRPr sz="3200" b="1">
                <a:solidFill>
                  <a:schemeClr val="tx1"/>
                </a:solidFill>
                <a:latin typeface="Times New Roman" charset="0"/>
                <a:ea typeface="ＭＳ Ｐゴシック" charset="0"/>
              </a:defRPr>
            </a:lvl2pPr>
            <a:lvl3pPr marL="1143000" indent="-228600">
              <a:defRPr sz="3200" b="1">
                <a:solidFill>
                  <a:schemeClr val="tx1"/>
                </a:solidFill>
                <a:latin typeface="Times New Roman" charset="0"/>
                <a:ea typeface="ＭＳ Ｐゴシック" charset="0"/>
              </a:defRPr>
            </a:lvl3pPr>
            <a:lvl4pPr marL="1600200" indent="-228600">
              <a:defRPr sz="3200" b="1">
                <a:solidFill>
                  <a:schemeClr val="tx1"/>
                </a:solidFill>
                <a:latin typeface="Times New Roman" charset="0"/>
                <a:ea typeface="ＭＳ Ｐゴシック" charset="0"/>
              </a:defRPr>
            </a:lvl4pPr>
            <a:lvl5pPr marL="2057400" indent="-228600">
              <a:defRPr sz="3200" b="1">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3200" b="1">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3200" b="1">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3200" b="1">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3200" b="1">
                <a:solidFill>
                  <a:schemeClr val="tx1"/>
                </a:solidFill>
                <a:latin typeface="Times New Roman" charset="0"/>
                <a:ea typeface="ＭＳ Ｐゴシック" charset="0"/>
              </a:defRPr>
            </a:lvl9pPr>
          </a:lstStyle>
          <a:p>
            <a:pPr algn="r"/>
            <a:fld id="{CC40E433-9B33-1C4F-8C30-1CE7E04B6A78}" type="slidenum">
              <a:rPr lang="es-ES_tradnl" sz="1200" b="0">
                <a:solidFill>
                  <a:prstClr val="black"/>
                </a:solidFill>
              </a:rPr>
              <a:pPr algn="r"/>
              <a:t>2</a:t>
            </a:fld>
            <a:endParaRPr lang="es-ES_tradnl" sz="1200" b="0">
              <a:solidFill>
                <a:prstClr val="black"/>
              </a:solidFill>
            </a:endParaRPr>
          </a:p>
        </p:txBody>
      </p:sp>
      <p:sp>
        <p:nvSpPr>
          <p:cNvPr id="38093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b="1">
                <a:solidFill>
                  <a:schemeClr val="tx1"/>
                </a:solidFill>
                <a:latin typeface="Times New Roman" charset="0"/>
                <a:ea typeface="ＭＳ Ｐゴシック" charset="0"/>
                <a:cs typeface="ＭＳ Ｐゴシック" charset="0"/>
              </a:defRPr>
            </a:lvl1pPr>
            <a:lvl2pPr marL="742950" indent="-285750">
              <a:defRPr sz="3200" b="1">
                <a:solidFill>
                  <a:schemeClr val="tx1"/>
                </a:solidFill>
                <a:latin typeface="Times New Roman" charset="0"/>
                <a:ea typeface="ＭＳ Ｐゴシック" charset="0"/>
              </a:defRPr>
            </a:lvl2pPr>
            <a:lvl3pPr marL="1143000" indent="-228600">
              <a:defRPr sz="3200" b="1">
                <a:solidFill>
                  <a:schemeClr val="tx1"/>
                </a:solidFill>
                <a:latin typeface="Times New Roman" charset="0"/>
                <a:ea typeface="ＭＳ Ｐゴシック" charset="0"/>
              </a:defRPr>
            </a:lvl3pPr>
            <a:lvl4pPr marL="1600200" indent="-228600">
              <a:defRPr sz="3200" b="1">
                <a:solidFill>
                  <a:schemeClr val="tx1"/>
                </a:solidFill>
                <a:latin typeface="Times New Roman" charset="0"/>
                <a:ea typeface="ＭＳ Ｐゴシック" charset="0"/>
              </a:defRPr>
            </a:lvl4pPr>
            <a:lvl5pPr marL="2057400" indent="-228600">
              <a:defRPr sz="3200" b="1">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3200" b="1">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3200" b="1">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3200" b="1">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3200" b="1">
                <a:solidFill>
                  <a:schemeClr val="tx1"/>
                </a:solidFill>
                <a:latin typeface="Times New Roman" charset="0"/>
                <a:ea typeface="ＭＳ Ｐゴシック" charset="0"/>
              </a:defRPr>
            </a:lvl9pPr>
          </a:lstStyle>
          <a:p>
            <a:pPr algn="l"/>
            <a:r>
              <a:rPr lang="es-ES_tradnl" sz="1200" b="0">
                <a:solidFill>
                  <a:prstClr val="black"/>
                </a:solidFill>
              </a:rPr>
              <a:t>PHENOTYPE OF WM B-LYMPHOCYTE</a:t>
            </a:r>
          </a:p>
        </p:txBody>
      </p:sp>
      <p:sp>
        <p:nvSpPr>
          <p:cNvPr id="380931" name="Rectangle 2"/>
          <p:cNvSpPr>
            <a:spLocks noGrp="1" noRot="1" noChangeAspect="1" noChangeArrowheads="1" noTextEdit="1"/>
          </p:cNvSpPr>
          <p:nvPr>
            <p:ph type="sldImg"/>
          </p:nvPr>
        </p:nvSpPr>
        <p:spPr>
          <a:xfrm>
            <a:off x="381000" y="685800"/>
            <a:ext cx="6096000" cy="3429000"/>
          </a:xfrm>
          <a:ln/>
        </p:spPr>
      </p:sp>
      <p:sp>
        <p:nvSpPr>
          <p:cNvPr id="3809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_tradn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0165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B53C8-14E4-49A7-A1A5-3BF810B81E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6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70641-B066-AC41-AADC-54F0788CE6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8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fld id="{9B51C929-1EDC-F148-BB1B-255F2675C8AB}" type="slidenum">
              <a:rPr kumimoji="0" lang="en-GB" sz="1200" b="0" i="0" u="none" strike="noStrike" kern="1200" cap="none" spc="0" normalizeH="0" baseline="0" noProof="0" smtClean="0">
                <a:ln>
                  <a:noFill/>
                </a:ln>
                <a:solidFill>
                  <a:srgbClr val="000000"/>
                </a:solidFill>
                <a:effectLst/>
                <a:uLnTx/>
                <a:uFillTx/>
                <a:latin typeface="Times New Roman" charset="0"/>
                <a:ea typeface="ＭＳ Ｐゴシック" charset="0"/>
                <a:cs typeface="+mn-cs"/>
              </a:rPr>
              <a:pPr marL="0" marR="0" lvl="0" indent="0" algn="r" defTabSz="914400" rtl="0" eaLnBrk="0" fontAlgn="base" latinLnBrk="0" hangingPunct="0">
                <a:lnSpc>
                  <a:spcPct val="100000"/>
                </a:lnSpc>
                <a:spcBef>
                  <a:spcPct val="2000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1205375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11</a:t>
            </a:fld>
            <a:endParaRPr lang="fr-FR"/>
          </a:p>
        </p:txBody>
      </p:sp>
    </p:spTree>
    <p:extLst>
      <p:ext uri="{BB962C8B-B14F-4D97-AF65-F5344CB8AC3E}">
        <p14:creationId xmlns:p14="http://schemas.microsoft.com/office/powerpoint/2010/main" val="111112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B053-45A7-2640-BD2C-B1EFB5D04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30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20000"/>
              </a:spcBef>
              <a:spcAft>
                <a:spcPct val="0"/>
              </a:spcAft>
              <a:buClrTx/>
              <a:buSzTx/>
              <a:buFontTx/>
              <a:buNone/>
              <a:tabLst/>
              <a:defRPr/>
            </a:pPr>
            <a:fld id="{97BB2980-4B3B-A643-8978-85C6A4840CE1}"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cs typeface="+mn-cs"/>
              </a:rPr>
              <a:pPr marL="0" marR="0" lvl="0" indent="0" algn="r" defTabSz="914400" rtl="0" eaLnBrk="0" fontAlgn="base" latinLnBrk="0" hangingPunct="0">
                <a:lnSpc>
                  <a:spcPct val="100000"/>
                </a:lnSpc>
                <a:spcBef>
                  <a:spcPct val="2000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2773513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mailto:froukje.sosef@cor2ed.com" TargetMode="External"/><Relationship Id="rId12" Type="http://schemas.openxmlformats.org/officeDocument/2006/relationships/hyperlink" Target="https://vimeo.com/channels/lymphoma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hyperlink" Target="https://twitter.com/LYM_MM_CONNECT" TargetMode="External"/><Relationship Id="rId5" Type="http://schemas.openxmlformats.org/officeDocument/2006/relationships/image" Target="../media/image5.png"/><Relationship Id="rId15" Type="http://schemas.openxmlformats.org/officeDocument/2006/relationships/image" Target="../media/image9.svg"/><Relationship Id="rId10" Type="http://schemas.openxmlformats.org/officeDocument/2006/relationships/hyperlink" Target="https://lymphomaconnect.info/" TargetMode="External"/><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hyperlink" Target="https://www.linkedin.com/company/23765823" TargetMode="External"/><Relationship Id="rId1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AE73A-49B6-A64E-B111-4C62A024865D}"/>
              </a:ext>
            </a:extLst>
          </p:cNvPr>
          <p:cNvPicPr>
            <a:picLocks noChangeAspect="1"/>
          </p:cNvPicPr>
          <p:nvPr userDrawn="1"/>
        </p:nvPicPr>
        <p:blipFill>
          <a:blip r:embed="rId2"/>
          <a:stretch>
            <a:fillRect/>
          </a:stretch>
        </p:blipFill>
        <p:spPr>
          <a:xfrm>
            <a:off x="2682389" y="1482564"/>
            <a:ext cx="6887815" cy="2714298"/>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C7805EF8-9A6B-A545-9769-4799BC2CD61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111F6492-A05A-7644-9F0B-20D9138E68D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BE55B12F-A831-E44C-A880-165660CEB41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D377D-1F9A-2944-A072-7F2A251B473F}"/>
              </a:ext>
            </a:extLst>
          </p:cNvPr>
          <p:cNvPicPr>
            <a:picLocks noChangeAspect="1"/>
          </p:cNvPicPr>
          <p:nvPr userDrawn="1"/>
        </p:nvPicPr>
        <p:blipFill>
          <a:blip r:embed="rId2"/>
          <a:stretch>
            <a:fillRect/>
          </a:stretch>
        </p:blipFill>
        <p:spPr>
          <a:xfrm>
            <a:off x="315961" y="605053"/>
            <a:ext cx="2559944" cy="1008804"/>
          </a:xfrm>
          <a:prstGeom prst="rect">
            <a:avLst/>
          </a:prstGeom>
        </p:spPr>
      </p:pic>
      <p:sp>
        <p:nvSpPr>
          <p:cNvPr id="13" name="Titre 1">
            <a:extLst>
              <a:ext uri="{FF2B5EF4-FFF2-40B4-BE49-F238E27FC236}">
                <a16:creationId xmlns:a16="http://schemas.microsoft.com/office/drawing/2014/main" id="{5B37B2B2-A9AC-914F-97CE-CE295E0D1797}"/>
              </a:ext>
            </a:extLst>
          </p:cNvPr>
          <p:cNvSpPr txBox="1">
            <a:spLocks/>
          </p:cNvSpPr>
          <p:nvPr userDrawn="1"/>
        </p:nvSpPr>
        <p:spPr>
          <a:xfrm>
            <a:off x="5087888" y="640423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3" name="Titre 1">
            <a:extLst>
              <a:ext uri="{FF2B5EF4-FFF2-40B4-BE49-F238E27FC236}">
                <a16:creationId xmlns:a16="http://schemas.microsoft.com/office/drawing/2014/main" id="{117D2599-08F4-FC4E-BCC2-5331A866D1D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4" name="Titre 1">
            <a:extLst>
              <a:ext uri="{FF2B5EF4-FFF2-40B4-BE49-F238E27FC236}">
                <a16:creationId xmlns:a16="http://schemas.microsoft.com/office/drawing/2014/main" id="{C0684114-0633-7B40-B7D4-BD48603A562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41FE4121-BDD5-4448-838E-DC5F67597F91}"/>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LYMPHOMA &amp; MYELOMA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6" name="Titre 1">
            <a:extLst>
              <a:ext uri="{FF2B5EF4-FFF2-40B4-BE49-F238E27FC236}">
                <a16:creationId xmlns:a16="http://schemas.microsoft.com/office/drawing/2014/main" id="{A1BE9CBE-F341-CE49-AC83-6C362E8E7B12}"/>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7" name="Titre 1">
            <a:extLst>
              <a:ext uri="{FF2B5EF4-FFF2-40B4-BE49-F238E27FC236}">
                <a16:creationId xmlns:a16="http://schemas.microsoft.com/office/drawing/2014/main" id="{38487AC0-EF5F-E640-82B0-614613A4D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8" name="Group 37">
            <a:extLst>
              <a:ext uri="{FF2B5EF4-FFF2-40B4-BE49-F238E27FC236}">
                <a16:creationId xmlns:a16="http://schemas.microsoft.com/office/drawing/2014/main" id="{5A7F6246-7783-264C-A8DF-3904629BF36E}"/>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B382D02A-4E2F-1D46-8025-D62F3A31545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0" name="Graphic 39" descr="Speaker Phone">
              <a:extLst>
                <a:ext uri="{FF2B5EF4-FFF2-40B4-BE49-F238E27FC236}">
                  <a16:creationId xmlns:a16="http://schemas.microsoft.com/office/drawing/2014/main" id="{DD6BA2B4-29A6-C343-B438-FF63C5FFC5C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CB59A8B4-4EE4-2347-A7BA-B4C64BA268F4}"/>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2" name="Graphic 41" descr="Envelope">
            <a:extLst>
              <a:ext uri="{FF2B5EF4-FFF2-40B4-BE49-F238E27FC236}">
                <a16:creationId xmlns:a16="http://schemas.microsoft.com/office/drawing/2014/main" id="{59C1DE6E-0D16-AD4D-97FB-152E45562B4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76C9099A-3FC3-C14E-91E0-CE89CD479A2F}"/>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64E9DB9E-E34B-0848-9900-3AA116AE824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5" name="Graphic 44" descr="Speaker Phone">
              <a:extLst>
                <a:ext uri="{FF2B5EF4-FFF2-40B4-BE49-F238E27FC236}">
                  <a16:creationId xmlns:a16="http://schemas.microsoft.com/office/drawing/2014/main" id="{C17E2C1A-0DAE-FF42-BD04-617DC5F23C9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B173F492-0D81-5047-8D8D-93A20D5DB2A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7" name="Graphic 46" descr="Envelope">
            <a:extLst>
              <a:ext uri="{FF2B5EF4-FFF2-40B4-BE49-F238E27FC236}">
                <a16:creationId xmlns:a16="http://schemas.microsoft.com/office/drawing/2014/main" id="{BFA42DD4-C22C-384B-A731-E5DDED59374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2F9AA29-BCCD-6E41-B430-2CEC94D3AC9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9" name="Titre 1">
            <a:extLst>
              <a:ext uri="{FF2B5EF4-FFF2-40B4-BE49-F238E27FC236}">
                <a16:creationId xmlns:a16="http://schemas.microsoft.com/office/drawing/2014/main" id="{5BC75164-B35C-2540-B52E-BA6D055BF215}"/>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F2154106-3F9B-8449-9B8B-4D112F462F50}"/>
              </a:ext>
            </a:extLst>
          </p:cNvPr>
          <p:cNvSpPr/>
          <p:nvPr userDrawn="1"/>
        </p:nvSpPr>
        <p:spPr>
          <a:xfrm>
            <a:off x="418160"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C31B1D69-4EE0-A74D-8D7A-C26A932EDB42}"/>
              </a:ext>
            </a:extLst>
          </p:cNvPr>
          <p:cNvSpPr/>
          <p:nvPr userDrawn="1"/>
        </p:nvSpPr>
        <p:spPr>
          <a:xfrm>
            <a:off x="3451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AAAC13-66E3-2144-8F17-BD227DE0E69D}"/>
              </a:ext>
            </a:extLst>
          </p:cNvPr>
          <p:cNvSpPr txBox="1"/>
          <p:nvPr userDrawn="1"/>
        </p:nvSpPr>
        <p:spPr>
          <a:xfrm>
            <a:off x="787049"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@LYMPHOMA &amp; MYELOMA CONNECT</a:t>
            </a:r>
          </a:p>
        </p:txBody>
      </p:sp>
      <p:sp>
        <p:nvSpPr>
          <p:cNvPr id="54" name="TextBox 53">
            <a:extLst>
              <a:ext uri="{FF2B5EF4-FFF2-40B4-BE49-F238E27FC236}">
                <a16:creationId xmlns:a16="http://schemas.microsoft.com/office/drawing/2014/main" id="{C6EFCE03-1950-314A-8FF7-39AE6EAF62BC}"/>
              </a:ext>
            </a:extLst>
          </p:cNvPr>
          <p:cNvSpPr txBox="1"/>
          <p:nvPr userDrawn="1"/>
        </p:nvSpPr>
        <p:spPr>
          <a:xfrm>
            <a:off x="3872186"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@LYMPHOMA &amp; MYELOMA CONNECT</a:t>
            </a:r>
          </a:p>
        </p:txBody>
      </p:sp>
      <p:sp>
        <p:nvSpPr>
          <p:cNvPr id="55" name="Rectangle 54">
            <a:hlinkClick r:id="rId7"/>
            <a:extLst>
              <a:ext uri="{FF2B5EF4-FFF2-40B4-BE49-F238E27FC236}">
                <a16:creationId xmlns:a16="http://schemas.microsoft.com/office/drawing/2014/main" id="{0FC1E02C-29A3-5A44-9F11-1A95DD14E608}"/>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hlinkClick r:id="rId8"/>
            <a:extLst>
              <a:ext uri="{FF2B5EF4-FFF2-40B4-BE49-F238E27FC236}">
                <a16:creationId xmlns:a16="http://schemas.microsoft.com/office/drawing/2014/main" id="{5B5DD0A6-3A5D-CF40-9535-A1B60F8CFDBF}"/>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9"/>
            <a:extLst>
              <a:ext uri="{FF2B5EF4-FFF2-40B4-BE49-F238E27FC236}">
                <a16:creationId xmlns:a16="http://schemas.microsoft.com/office/drawing/2014/main" id="{F32F4DB5-1DAA-8344-820C-5D4AA92C25CA}"/>
              </a:ext>
            </a:extLst>
          </p:cNvPr>
          <p:cNvSpPr/>
          <p:nvPr userDrawn="1"/>
        </p:nvSpPr>
        <p:spPr>
          <a:xfrm>
            <a:off x="375696" y="5386611"/>
            <a:ext cx="2909012" cy="5550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24367F9D-B811-8E4C-9EC3-B0FDCA7489F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F62DF2-A0EF-AB4B-99E0-8AC044270365}"/>
              </a:ext>
            </a:extLst>
          </p:cNvPr>
          <p:cNvSpPr txBox="1"/>
          <p:nvPr userDrawn="1"/>
        </p:nvSpPr>
        <p:spPr>
          <a:xfrm>
            <a:off x="805458" y="6013567"/>
            <a:ext cx="204948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lymphomaconnect.info</a:t>
            </a:r>
            <a:endParaRPr lang="en-GB" sz="1400" dirty="0">
              <a:solidFill>
                <a:schemeClr val="tx2"/>
              </a:solidFill>
              <a:ea typeface="Aileron" charset="0"/>
              <a:cs typeface="PT Sans Narrow"/>
            </a:endParaRPr>
          </a:p>
        </p:txBody>
      </p:sp>
      <p:sp>
        <p:nvSpPr>
          <p:cNvPr id="60" name="Rectangle 59">
            <a:hlinkClick r:id="rId10"/>
            <a:extLst>
              <a:ext uri="{FF2B5EF4-FFF2-40B4-BE49-F238E27FC236}">
                <a16:creationId xmlns:a16="http://schemas.microsoft.com/office/drawing/2014/main" id="{F23CCC84-AF0F-CF44-99A2-21E695390122}"/>
              </a:ext>
            </a:extLst>
          </p:cNvPr>
          <p:cNvSpPr/>
          <p:nvPr userDrawn="1"/>
        </p:nvSpPr>
        <p:spPr>
          <a:xfrm>
            <a:off x="391316" y="6001533"/>
            <a:ext cx="22747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a:extLst>
              <a:ext uri="{FF2B5EF4-FFF2-40B4-BE49-F238E27FC236}">
                <a16:creationId xmlns:a16="http://schemas.microsoft.com/office/drawing/2014/main" id="{2C9CA760-6A9D-8140-A638-AFCA9FB12599}"/>
              </a:ext>
            </a:extLst>
          </p:cNvPr>
          <p:cNvSpPr txBox="1"/>
          <p:nvPr userDrawn="1"/>
        </p:nvSpPr>
        <p:spPr>
          <a:xfrm>
            <a:off x="3871999"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lym_mm_connect</a:t>
            </a:r>
            <a:endParaRPr lang="en-GB" sz="1400" dirty="0">
              <a:solidFill>
                <a:schemeClr val="tx2"/>
              </a:solidFill>
              <a:ea typeface="Aileron" charset="0"/>
              <a:cs typeface="PT Sans Narrow"/>
            </a:endParaRPr>
          </a:p>
        </p:txBody>
      </p:sp>
      <p:sp>
        <p:nvSpPr>
          <p:cNvPr id="62" name="Rectangle 61">
            <a:hlinkClick r:id="rId11"/>
            <a:extLst>
              <a:ext uri="{FF2B5EF4-FFF2-40B4-BE49-F238E27FC236}">
                <a16:creationId xmlns:a16="http://schemas.microsoft.com/office/drawing/2014/main" id="{1CACD85D-EBD7-F54D-B83D-5FB6857573CB}"/>
              </a:ext>
            </a:extLst>
          </p:cNvPr>
          <p:cNvSpPr/>
          <p:nvPr userDrawn="1"/>
        </p:nvSpPr>
        <p:spPr>
          <a:xfrm>
            <a:off x="3431487" y="6011064"/>
            <a:ext cx="263493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AFCBAC0B-EC10-4843-9E14-FF857F89435E}"/>
              </a:ext>
            </a:extLst>
          </p:cNvPr>
          <p:cNvSpPr/>
          <p:nvPr userDrawn="1"/>
        </p:nvSpPr>
        <p:spPr>
          <a:xfrm>
            <a:off x="3455642"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hlinkClick r:id="rId12"/>
            <a:extLst>
              <a:ext uri="{FF2B5EF4-FFF2-40B4-BE49-F238E27FC236}">
                <a16:creationId xmlns:a16="http://schemas.microsoft.com/office/drawing/2014/main" id="{138FB954-22C8-C349-ABA0-25F4D22CA17E}"/>
              </a:ext>
            </a:extLst>
          </p:cNvPr>
          <p:cNvSpPr/>
          <p:nvPr userDrawn="1"/>
        </p:nvSpPr>
        <p:spPr>
          <a:xfrm>
            <a:off x="3390609" y="5378076"/>
            <a:ext cx="2856936" cy="5635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5" name="Picture 2" descr="Linkedin logo logo website icon - Popular Social Media Flat">
            <a:extLst>
              <a:ext uri="{FF2B5EF4-FFF2-40B4-BE49-F238E27FC236}">
                <a16:creationId xmlns:a16="http://schemas.microsoft.com/office/drawing/2014/main" id="{DB7A8921-6F47-EC47-B41F-5CF7830C7963}"/>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33349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99794640-F4FF-F745-9641-BBC427799A35}"/>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CC399B1B-5D8F-FE4D-97BD-1A71FD1A7F02}"/>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8808" y="533349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04E72FBD-0C89-E74A-975A-C311156DB13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93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BAB9959-1AA6-449D-A5B5-8F4536952A2E}"/>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cSld>
  <p:clrMapOvr>
    <a:masterClrMapping/>
  </p:clrMapOvr>
  <p:transition>
    <p:fade/>
  </p:transition>
  <p:extLst>
    <p:ext uri="{DCECCB84-F9BA-43D5-87BE-67443E8EF086}">
      <p15:sldGuideLst xmlns:p15="http://schemas.microsoft.com/office/powerpoint/2012/main">
        <p15:guide id="1" pos="28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AFBF9A-4B3C-F649-BC3E-B1FBFEE7AD5E}"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182874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56A58-49CC-0049-8C82-A24D7ADAC3D5}"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val="2124383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Janssen Legend">
    <p:spTree>
      <p:nvGrpSpPr>
        <p:cNvPr id="1" name=""/>
        <p:cNvGrpSpPr/>
        <p:nvPr/>
      </p:nvGrpSpPr>
      <p:grpSpPr>
        <a:xfrm>
          <a:off x="0" y="0"/>
          <a:ext cx="0" cy="0"/>
          <a:chOff x="0" y="0"/>
          <a:chExt cx="0" cy="0"/>
        </a:xfrm>
      </p:grpSpPr>
      <p:sp>
        <p:nvSpPr>
          <p:cNvPr id="12" name="Title 11"/>
          <p:cNvSpPr>
            <a:spLocks noGrp="1"/>
          </p:cNvSpPr>
          <p:nvPr>
            <p:ph type="title"/>
          </p:nvPr>
        </p:nvSpPr>
        <p:spPr/>
        <p:txBody>
          <a:bodyPr lIns="0" tIns="0" rIns="0" bIns="0"/>
          <a:lstStyle/>
          <a:p>
            <a:r>
              <a:rPr lang="en-US"/>
              <a:t>Click to edit Master title style</a:t>
            </a:r>
          </a:p>
        </p:txBody>
      </p:sp>
      <p:sp>
        <p:nvSpPr>
          <p:cNvPr id="13" name="Text Placeholder 2"/>
          <p:cNvSpPr>
            <a:spLocks noGrp="1"/>
          </p:cNvSpPr>
          <p:nvPr>
            <p:ph idx="1"/>
          </p:nvPr>
        </p:nvSpPr>
        <p:spPr>
          <a:xfrm>
            <a:off x="619693" y="1229455"/>
            <a:ext cx="10990476" cy="4525963"/>
          </a:xfrm>
          <a:prstGeom prst="rect">
            <a:avLst/>
          </a:prstGeom>
        </p:spPr>
        <p:txBody>
          <a:bodyPr vert="horz" lIns="0" tIns="0" rIns="0" bIns="0" rtlCol="0">
            <a:normAutofit/>
          </a:bodyPr>
          <a:lstStyle>
            <a:lvl1pPr marL="304792" indent="-304792">
              <a:buClr>
                <a:schemeClr val="accent1"/>
              </a:buClr>
              <a:defRPr/>
            </a:lvl1pPr>
            <a:lvl2pPr marL="685783" indent="-304792">
              <a:buClr>
                <a:schemeClr val="accent1"/>
              </a:buClr>
              <a:defRPr/>
            </a:lvl2pPr>
            <a:lvl3pPr marL="990575" indent="-228594">
              <a:buClr>
                <a:schemeClr val="accent1"/>
              </a:buClr>
              <a:defRPr/>
            </a:lvl3pPr>
            <a:lvl4pPr marL="1219170" indent="-228594">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075414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Sub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3D0E-12EA-4E90-9935-0164D6E40E2F}"/>
              </a:ext>
            </a:extLst>
          </p:cNvPr>
          <p:cNvSpPr>
            <a:spLocks noGrp="1"/>
          </p:cNvSpPr>
          <p:nvPr>
            <p:ph type="title"/>
          </p:nvPr>
        </p:nvSpPr>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C4925CD0-A57B-4A2D-A349-F0667099412D}"/>
              </a:ext>
            </a:extLst>
          </p:cNvPr>
          <p:cNvSpPr>
            <a:spLocks noGrp="1"/>
          </p:cNvSpPr>
          <p:nvPr>
            <p:ph type="body" sz="quarter" idx="10"/>
          </p:nvPr>
        </p:nvSpPr>
        <p:spPr>
          <a:xfrm>
            <a:off x="638177" y="569913"/>
            <a:ext cx="10207625" cy="280987"/>
          </a:xfrm>
          <a:prstGeom prst="rect">
            <a:avLst/>
          </a:prstGeom>
        </p:spPr>
        <p:txBody>
          <a:bodyPr lIns="0" tIns="0" bIns="0">
            <a:noAutofit/>
          </a:bodyPr>
          <a:lstStyle>
            <a:lvl1pPr marL="0" indent="0">
              <a:buNone/>
              <a:defRPr sz="1600" b="1"/>
            </a:lvl1pPr>
          </a:lstStyle>
          <a:p>
            <a:pPr lvl="0"/>
            <a:r>
              <a:rPr lang="en-US"/>
              <a:t>Edit Master text styles</a:t>
            </a:r>
          </a:p>
        </p:txBody>
      </p:sp>
      <p:sp>
        <p:nvSpPr>
          <p:cNvPr id="4" name="Text Placeholder 7">
            <a:extLst>
              <a:ext uri="{FF2B5EF4-FFF2-40B4-BE49-F238E27FC236}">
                <a16:creationId xmlns:a16="http://schemas.microsoft.com/office/drawing/2014/main" id="{FE7BDEBF-7535-4EDD-98CB-B6F3A0A8C691}"/>
              </a:ext>
            </a:extLst>
          </p:cNvPr>
          <p:cNvSpPr>
            <a:spLocks noGrp="1"/>
          </p:cNvSpPr>
          <p:nvPr>
            <p:ph type="body" sz="quarter" idx="11" hasCustomPrompt="1"/>
          </p:nvPr>
        </p:nvSpPr>
        <p:spPr>
          <a:xfrm>
            <a:off x="638175" y="6210301"/>
            <a:ext cx="10782300" cy="388620"/>
          </a:xfrm>
          <a:prstGeom prst="rect">
            <a:avLst/>
          </a:prstGeom>
        </p:spPr>
        <p:txBody>
          <a:bodyPr lIns="0" tIns="0" rIns="0" bIns="0" anchor="b">
            <a:noAutofit/>
          </a:bodyPr>
          <a:lstStyle>
            <a:lvl1pPr marL="0" indent="0">
              <a:buNone/>
              <a:defRPr sz="800" b="0"/>
            </a:lvl1pPr>
          </a:lstStyle>
          <a:p>
            <a:pPr lvl="0"/>
            <a:r>
              <a:rPr lang="en-US" dirty="0"/>
              <a:t>Insert Footer and Abbreviations Here</a:t>
            </a:r>
          </a:p>
        </p:txBody>
      </p:sp>
    </p:spTree>
    <p:extLst>
      <p:ext uri="{BB962C8B-B14F-4D97-AF65-F5344CB8AC3E}">
        <p14:creationId xmlns:p14="http://schemas.microsoft.com/office/powerpoint/2010/main" val="1582484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00"/>
                </a:solidFill>
              </a:defRPr>
            </a:lvl1pPr>
          </a:lstStyle>
          <a:p>
            <a:r>
              <a:rPr lang="nl-NL" dirty="0"/>
              <a:t>Klik om de stijl te bewerken</a:t>
            </a:r>
          </a:p>
        </p:txBody>
      </p:sp>
    </p:spTree>
    <p:extLst>
      <p:ext uri="{BB962C8B-B14F-4D97-AF65-F5344CB8AC3E}">
        <p14:creationId xmlns:p14="http://schemas.microsoft.com/office/powerpoint/2010/main" val="497045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43C5-492F-6A41-B882-015E60580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469AF-0626-D648-9BFA-7A022EAB3A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16C2FD-68BB-8A4B-85B3-4134195A5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97A5B6-520D-8843-9CB1-67FCA1B8F6C9}"/>
              </a:ext>
            </a:extLst>
          </p:cNvPr>
          <p:cNvSpPr>
            <a:spLocks noGrp="1"/>
          </p:cNvSpPr>
          <p:nvPr>
            <p:ph type="sldNum" sz="quarter" idx="12"/>
          </p:nvPr>
        </p:nvSpPr>
        <p:spPr/>
        <p:txBody>
          <a:bodyPr/>
          <a:lstStyle/>
          <a:p>
            <a:fld id="{ACA51831-275E-B647-9E7C-DE42D1A28F44}" type="slidenum">
              <a:t>‹nr.›</a:t>
            </a:fld>
            <a:endParaRPr lang="en-US" dirty="0"/>
          </a:p>
        </p:txBody>
      </p:sp>
    </p:spTree>
    <p:extLst>
      <p:ext uri="{BB962C8B-B14F-4D97-AF65-F5344CB8AC3E}">
        <p14:creationId xmlns:p14="http://schemas.microsoft.com/office/powerpoint/2010/main" val="200291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D3C96B39-AC87-9847-9734-35322983D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0" y="6502400"/>
            <a:ext cx="6096000" cy="355600"/>
          </a:xfrm>
        </p:spPr>
        <p:txBody>
          <a:bodyPr anchor="b" anchorCtr="0"/>
          <a:lstStyle>
            <a:lvl1pPr marL="0" indent="0">
              <a:spcBef>
                <a:spcPts val="0"/>
              </a:spcBef>
              <a:buNone/>
              <a:defRPr sz="927" b="0">
                <a:solidFill>
                  <a:srgbClr val="FFFF00"/>
                </a:solidFill>
                <a:latin typeface="Calibri" panose="020F0502020204030204" pitchFamily="34" charset="0"/>
              </a:defRPr>
            </a:lvl1pPr>
          </a:lstStyle>
          <a:p>
            <a:pPr lvl="0"/>
            <a:r>
              <a:rPr lang="en-GB" sz="927" dirty="0"/>
              <a:t>References</a:t>
            </a:r>
            <a:endParaRPr lang="en-GB" dirty="0"/>
          </a:p>
        </p:txBody>
      </p:sp>
      <p:sp>
        <p:nvSpPr>
          <p:cNvPr id="4" name="Text Placeholder 6"/>
          <p:cNvSpPr>
            <a:spLocks noGrp="1"/>
          </p:cNvSpPr>
          <p:nvPr>
            <p:ph type="body" sz="quarter" idx="11" hasCustomPrompt="1"/>
          </p:nvPr>
        </p:nvSpPr>
        <p:spPr>
          <a:xfrm>
            <a:off x="6096000" y="6502400"/>
            <a:ext cx="6096000" cy="355600"/>
          </a:xfrm>
        </p:spPr>
        <p:txBody>
          <a:bodyPr anchor="b" anchorCtr="0"/>
          <a:lstStyle>
            <a:lvl1pPr marL="0" indent="0" algn="r">
              <a:spcBef>
                <a:spcPts val="0"/>
              </a:spcBef>
              <a:buNone/>
              <a:defRPr sz="927" b="0">
                <a:solidFill>
                  <a:srgbClr val="FFFF00"/>
                </a:solidFill>
                <a:latin typeface="Calibri" panose="020F0502020204030204" pitchFamily="34" charset="0"/>
              </a:defRPr>
            </a:lvl1pPr>
          </a:lstStyle>
          <a:p>
            <a:pPr lvl="0"/>
            <a:r>
              <a:rPr lang="en-GB" sz="927" dirty="0"/>
              <a:t>Footnotes</a:t>
            </a:r>
            <a:endParaRPr lang="en-GB" dirty="0"/>
          </a:p>
        </p:txBody>
      </p:sp>
    </p:spTree>
    <p:extLst>
      <p:ext uri="{BB962C8B-B14F-4D97-AF65-F5344CB8AC3E}">
        <p14:creationId xmlns:p14="http://schemas.microsoft.com/office/powerpoint/2010/main" val="11216693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79200" y="1397000"/>
            <a:ext cx="5553600" cy="561109"/>
          </a:xfrm>
        </p:spPr>
        <p:txBody>
          <a:bodyPr anchor="t"/>
          <a:lstStyle>
            <a:lvl1pPr marL="0" indent="0">
              <a:buNone/>
              <a:defRPr sz="2400" b="1">
                <a:solidFill>
                  <a:schemeClr val="tx2"/>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5" name="Text Placeholder 4"/>
          <p:cNvSpPr>
            <a:spLocks noGrp="1"/>
          </p:cNvSpPr>
          <p:nvPr>
            <p:ph type="body" sz="quarter" idx="3"/>
          </p:nvPr>
        </p:nvSpPr>
        <p:spPr>
          <a:xfrm>
            <a:off x="6268800" y="1397000"/>
            <a:ext cx="5553600" cy="561109"/>
          </a:xfrm>
        </p:spPr>
        <p:txBody>
          <a:bodyPr anchor="t"/>
          <a:lstStyle>
            <a:lvl1pPr marL="0" indent="0">
              <a:buNone/>
              <a:defRPr sz="2400" b="1">
                <a:solidFill>
                  <a:schemeClr val="tx2"/>
                </a:solidFil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9" name="Content Placeholder 8"/>
          <p:cNvSpPr>
            <a:spLocks noGrp="1"/>
          </p:cNvSpPr>
          <p:nvPr>
            <p:ph sz="quarter" idx="11"/>
          </p:nvPr>
        </p:nvSpPr>
        <p:spPr>
          <a:xfrm>
            <a:off x="379200" y="2022766"/>
            <a:ext cx="5553600" cy="4042833"/>
          </a:xfrm>
        </p:spPr>
        <p:txBody>
          <a:bodyPr/>
          <a:lstStyle>
            <a:lvl1pPr>
              <a:defRPr sz="2133"/>
            </a:lvl1pPr>
            <a:lvl2pPr>
              <a:defRPr sz="1867"/>
            </a:lvl2pPr>
            <a:lvl3pPr marL="609570" indent="-194723">
              <a:defRPr sz="1600"/>
            </a:lvl3pPr>
            <a:lvl4pPr marL="1070980" indent="-156625">
              <a:defRPr sz="1467"/>
            </a:lvl4pPr>
            <a:lvl5pPr marL="1523925" indent="-220122">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2"/>
          </p:nvPr>
        </p:nvSpPr>
        <p:spPr>
          <a:xfrm>
            <a:off x="6268800" y="2022766"/>
            <a:ext cx="5553600" cy="4042833"/>
          </a:xfrm>
        </p:spPr>
        <p:txBody>
          <a:bodyPr/>
          <a:lstStyle>
            <a:lvl1pPr>
              <a:defRPr sz="2133"/>
            </a:lvl1pPr>
            <a:lvl2pPr>
              <a:defRPr sz="1867"/>
            </a:lvl2pPr>
            <a:lvl3pPr marL="609570" indent="-194723">
              <a:defRPr sz="1600"/>
            </a:lvl3pPr>
            <a:lvl4pPr marL="1070980" indent="-156625">
              <a:defRPr sz="1467"/>
            </a:lvl4pPr>
            <a:lvl5pPr marL="1523925" indent="-220122">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0DB65F-7682-4805-8361-1E79BA91FE24}"/>
              </a:ext>
            </a:extLst>
          </p:cNvPr>
          <p:cNvSpPr>
            <a:spLocks noGrp="1"/>
          </p:cNvSpPr>
          <p:nvPr>
            <p:ph type="sldNum" sz="quarter" idx="4"/>
          </p:nvPr>
        </p:nvSpPr>
        <p:spPr>
          <a:xfrm>
            <a:off x="11693721" y="6570000"/>
            <a:ext cx="451289" cy="252568"/>
          </a:xfrm>
          <a:prstGeom prst="rect">
            <a:avLst/>
          </a:prstGeom>
        </p:spPr>
        <p:txBody>
          <a:bodyPr vert="horz" lIns="91440" tIns="45720" rIns="91440" bIns="45720" rtlCol="0" anchor="ctr"/>
          <a:lstStyle>
            <a:lvl1pPr algn="r">
              <a:defRPr lang="en-US" sz="1067" smtClean="0">
                <a:solidFill>
                  <a:schemeClr val="bg1">
                    <a:lumMod val="65000"/>
                  </a:schemeClr>
                </a:solidFill>
              </a:defRPr>
            </a:lvl1pPr>
          </a:lstStyle>
          <a:p>
            <a:fld id="{AF1AFCDA-ABCC-4704-AB71-48FDE4F2FA4C}" type="slidenum">
              <a:rPr lang="en-GB" smtClean="0"/>
              <a:pPr/>
              <a:t>‹nr.›</a:t>
            </a:fld>
            <a:endParaRPr lang="en-GB" dirty="0"/>
          </a:p>
        </p:txBody>
      </p:sp>
    </p:spTree>
    <p:custDataLst>
      <p:tags r:id="rId1"/>
    </p:custDataLst>
    <p:extLst>
      <p:ext uri="{BB962C8B-B14F-4D97-AF65-F5344CB8AC3E}">
        <p14:creationId xmlns:p14="http://schemas.microsoft.com/office/powerpoint/2010/main" val="21953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12000" y="169992"/>
            <a:ext cx="9093600" cy="831600"/>
          </a:xfrm>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13429" y="1388503"/>
            <a:ext cx="10796400" cy="5086800"/>
          </a:xfrm>
        </p:spPr>
        <p:txBody>
          <a:bodyPr/>
          <a:lstStyle>
            <a:lvl1pPr marL="265107" indent="-265107">
              <a:buClr>
                <a:srgbClr val="E67225"/>
              </a:buClr>
              <a:buFont typeface="Calibri" panose="020F0502020204030204" pitchFamily="34" charset="0"/>
              <a:buChar char="•"/>
              <a:defRPr>
                <a:solidFill>
                  <a:srgbClr val="223341"/>
                </a:solidFill>
              </a:defRPr>
            </a:lvl1pPr>
            <a:lvl2pPr marL="625459" indent="-265107">
              <a:buClr>
                <a:srgbClr val="E67225"/>
              </a:buClr>
              <a:tabLst/>
              <a:defRPr>
                <a:solidFill>
                  <a:srgbClr val="223341"/>
                </a:solidFill>
              </a:defRPr>
            </a:lvl2pPr>
            <a:lvl3pPr marL="898503" indent="-184146">
              <a:buClr>
                <a:srgbClr val="E67225"/>
              </a:buClr>
              <a:defRPr>
                <a:solidFill>
                  <a:srgbClr val="223341"/>
                </a:solidFill>
              </a:defRPr>
            </a:lvl3pPr>
            <a:lvl4pPr>
              <a:buClr>
                <a:srgbClr val="E67225"/>
              </a:buClr>
              <a:defRPr>
                <a:solidFill>
                  <a:srgbClr val="22334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616903" y="6401953"/>
            <a:ext cx="11176168" cy="231923"/>
          </a:xfrm>
        </p:spPr>
        <p:txBody>
          <a:bodyPr wrap="square" lIns="0" tIns="46800" rIns="90000" bIns="0" anchor="b">
            <a:spAutoFit/>
          </a:bodyPr>
          <a:lstStyle>
            <a:lvl1pPr marL="0" indent="0">
              <a:buFontTx/>
              <a:buNone/>
              <a:defRPr sz="1200"/>
            </a:lvl1pPr>
            <a:lvl2pPr marL="182558" indent="0">
              <a:buFontTx/>
              <a:buNone/>
              <a:defRPr sz="1400"/>
            </a:lvl2pPr>
            <a:lvl3pPr marL="357178" indent="0">
              <a:buFontTx/>
              <a:buNone/>
              <a:defRPr sz="1400"/>
            </a:lvl3pPr>
            <a:lvl4pPr marL="536561" indent="0">
              <a:buFontTx/>
              <a:buNone/>
              <a:defRPr sz="1400"/>
            </a:lvl4pPr>
            <a:lvl5pPr marL="712770" indent="0">
              <a:buFontTx/>
              <a:buNone/>
              <a:defRPr sz="1400"/>
            </a:lvl5pPr>
          </a:lstStyle>
          <a:p>
            <a:pPr lvl="0"/>
            <a:r>
              <a:rPr lang="en-US" dirty="0"/>
              <a:t>[reference]</a:t>
            </a:r>
          </a:p>
        </p:txBody>
      </p:sp>
    </p:spTree>
    <p:extLst>
      <p:ext uri="{BB962C8B-B14F-4D97-AF65-F5344CB8AC3E}">
        <p14:creationId xmlns:p14="http://schemas.microsoft.com/office/powerpoint/2010/main" val="35050671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dirty="0"/>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‹nr.›</a:t>
            </a:fld>
            <a:endParaRPr lang="en-US" dirty="0"/>
          </a:p>
        </p:txBody>
      </p:sp>
      <p:sp>
        <p:nvSpPr>
          <p:cNvPr id="4" name="Text Placeholder 4">
            <a:extLst>
              <a:ext uri="{FF2B5EF4-FFF2-40B4-BE49-F238E27FC236}">
                <a16:creationId xmlns:a16="http://schemas.microsoft.com/office/drawing/2014/main" id="{CCAB9906-18B6-4257-AA9B-21954B04945C}"/>
              </a:ext>
            </a:extLst>
          </p:cNvPr>
          <p:cNvSpPr>
            <a:spLocks noGrp="1"/>
          </p:cNvSpPr>
          <p:nvPr>
            <p:ph type="body" sz="quarter" idx="13" hasCustomPrompt="1"/>
          </p:nvPr>
        </p:nvSpPr>
        <p:spPr>
          <a:xfrm>
            <a:off x="365126" y="6096158"/>
            <a:ext cx="11461751" cy="262943"/>
          </a:xfrm>
        </p:spPr>
        <p:txBody>
          <a:bodyPr bIns="108000" anchor="b">
            <a:spAutoFit/>
          </a:bodyPr>
          <a:lstStyle>
            <a:lvl1pPr marL="0" indent="0" algn="l">
              <a:spcBef>
                <a:spcPts val="0"/>
              </a:spcBef>
              <a:buNone/>
              <a:defRPr sz="1000"/>
            </a:lvl1pPr>
          </a:lstStyle>
          <a:p>
            <a:pPr lvl="0"/>
            <a:r>
              <a:rPr lang="en-US" sz="1000" dirty="0"/>
              <a:t>References and abbreviations here.</a:t>
            </a:r>
            <a:endParaRPr lang="en-GB" dirty="0"/>
          </a:p>
        </p:txBody>
      </p:sp>
    </p:spTree>
    <p:extLst>
      <p:ext uri="{BB962C8B-B14F-4D97-AF65-F5344CB8AC3E}">
        <p14:creationId xmlns:p14="http://schemas.microsoft.com/office/powerpoint/2010/main" val="295138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5F963EBC-5693-ED46-8189-09D0B75EF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2"/>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B3AD8C50-BE0F-3F49-AF5D-6D489CDFE28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047796E2-D4D4-9144-8DF8-E64E94E62AE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10CD53E3-FE11-684C-B6BC-09E0CCFD6BC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C880E6E7-7AA7-6948-8D55-7B4F4A16609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D3E457-1B42-C24F-8FB8-64723A36E986}"/>
              </a:ext>
            </a:extLst>
          </p:cNvPr>
          <p:cNvPicPr>
            <a:picLocks noChangeAspect="1"/>
          </p:cNvPicPr>
          <p:nvPr userDrawn="1"/>
        </p:nvPicPr>
        <p:blipFill>
          <a:blip r:embed="rId25"/>
          <a:stretch>
            <a:fillRect/>
          </a:stretch>
        </p:blipFill>
        <p:spPr>
          <a:xfrm>
            <a:off x="10004103" y="274962"/>
            <a:ext cx="1781497" cy="702039"/>
          </a:xfrm>
          <a:prstGeom prst="rect">
            <a:avLst/>
          </a:prstGeom>
        </p:spPr>
      </p:pic>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ema.europa.eu/en/documents/product-information/blenrep-epar-product-information_en.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hyperlink" Target="https://www.linkedin.com/company/23765823" TargetMode="External"/><Relationship Id="rId7" Type="http://schemas.openxmlformats.org/officeDocument/2006/relationships/image" Target="../media/image33.wmf"/><Relationship Id="rId2" Type="http://schemas.openxmlformats.org/officeDocument/2006/relationships/hyperlink" Target="https://twitter.com/LYM_MM_CONNECT" TargetMode="External"/><Relationship Id="rId1" Type="http://schemas.openxmlformats.org/officeDocument/2006/relationships/slideLayout" Target="../slideLayouts/slideLayout2.xml"/><Relationship Id="rId6" Type="http://schemas.openxmlformats.org/officeDocument/2006/relationships/hyperlink" Target="http://www.lymphomaconnect.info/" TargetMode="External"/><Relationship Id="rId11" Type="http://schemas.openxmlformats.org/officeDocument/2006/relationships/image" Target="../media/image36.wmf"/><Relationship Id="rId5" Type="http://schemas.openxmlformats.org/officeDocument/2006/relationships/hyperlink" Target="https://vimeo.com/channels/lymphomaconnect" TargetMode="External"/><Relationship Id="rId10" Type="http://schemas.openxmlformats.org/officeDocument/2006/relationships/image" Target="../media/image35.wmf"/><Relationship Id="rId4" Type="http://schemas.openxmlformats.org/officeDocument/2006/relationships/hyperlink" Target="mailto:froukje.sosef@cor2ed.com" TargetMode="External"/><Relationship Id="rId9" Type="http://schemas.openxmlformats.org/officeDocument/2006/relationships/hyperlink" Target="https://twitter.com/lymphoma_conne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619200" y="246566"/>
            <a:ext cx="8740800" cy="807285"/>
          </a:xfrm>
        </p:spPr>
        <p:txBody>
          <a:bodyPr/>
          <a:lstStyle/>
          <a:p>
            <a:r>
              <a:rPr lang="en-GB"/>
              <a:t>XPO1-Inhibitor Selinexor in RRMM </a:t>
            </a:r>
          </a:p>
        </p:txBody>
      </p:sp>
      <p:sp>
        <p:nvSpPr>
          <p:cNvPr id="8" name="Content Placeholder 7">
            <a:extLst>
              <a:ext uri="{FF2B5EF4-FFF2-40B4-BE49-F238E27FC236}">
                <a16:creationId xmlns:a16="http://schemas.microsoft.com/office/drawing/2014/main" id="{4D5B0875-2601-B442-BBC4-CE0718553994}"/>
              </a:ext>
            </a:extLst>
          </p:cNvPr>
          <p:cNvSpPr>
            <a:spLocks noGrp="1"/>
          </p:cNvSpPr>
          <p:nvPr>
            <p:ph sz="quarter" idx="15"/>
          </p:nvPr>
        </p:nvSpPr>
        <p:spPr>
          <a:xfrm>
            <a:off x="620184" y="6356351"/>
            <a:ext cx="10809816" cy="365125"/>
          </a:xfrm>
        </p:spPr>
        <p:txBody>
          <a:bodyPr/>
          <a:lstStyle/>
          <a:p>
            <a:r>
              <a:rPr lang="en-GB" dirty="0"/>
              <a:t>CR, complete response; </a:t>
            </a:r>
            <a:r>
              <a:rPr lang="en-GB" dirty="0" err="1">
                <a:solidFill>
                  <a:schemeClr val="tx2"/>
                </a:solidFill>
              </a:rPr>
              <a:t>dex</a:t>
            </a:r>
            <a:r>
              <a:rPr lang="en-GB" dirty="0">
                <a:solidFill>
                  <a:schemeClr val="tx2"/>
                </a:solidFill>
              </a:rPr>
              <a:t>, dexamethasone; </a:t>
            </a:r>
            <a:r>
              <a:rPr lang="en-GB" dirty="0"/>
              <a:t>EMA, European Medicines Agency; EXPO1, exportin 1; FDA, Food and Drug Administration; G, grade; GI, gastro-intestinal; MM, multiple myeloma; OS, overall survival; ORR, overall response rate; PFS, progression-free survival; RRMM, relapsed/refractory multiple myeloma</a:t>
            </a:r>
          </a:p>
          <a:p>
            <a:pPr>
              <a:spcBef>
                <a:spcPts val="0"/>
              </a:spcBef>
            </a:pPr>
            <a:r>
              <a:rPr lang="en-GB" dirty="0"/>
              <a:t>1. Tai YT, et al. </a:t>
            </a:r>
            <a:r>
              <a:rPr lang="en-GB" dirty="0" err="1"/>
              <a:t>Leukemia</a:t>
            </a:r>
            <a:r>
              <a:rPr lang="en-GB" dirty="0"/>
              <a:t>. 2014;28:155-165; 2. Chari A, et al. N </a:t>
            </a:r>
            <a:r>
              <a:rPr lang="en-GB" dirty="0" err="1"/>
              <a:t>Engl</a:t>
            </a:r>
            <a:r>
              <a:rPr lang="en-GB" dirty="0"/>
              <a:t> J Med. 2019;381:727-738</a:t>
            </a:r>
          </a:p>
        </p:txBody>
      </p:sp>
      <p:sp>
        <p:nvSpPr>
          <p:cNvPr id="23" name="Rectángulo 4">
            <a:extLst>
              <a:ext uri="{FF2B5EF4-FFF2-40B4-BE49-F238E27FC236}">
                <a16:creationId xmlns:a16="http://schemas.microsoft.com/office/drawing/2014/main" id="{EDFBC4DA-EC4F-419C-BAF5-8998E2BC4CFF}"/>
              </a:ext>
            </a:extLst>
          </p:cNvPr>
          <p:cNvSpPr/>
          <p:nvPr/>
        </p:nvSpPr>
        <p:spPr>
          <a:xfrm>
            <a:off x="619200" y="994513"/>
            <a:ext cx="8799175" cy="562645"/>
          </a:xfrm>
          <a:prstGeom prst="rect">
            <a:avLst/>
          </a:prstGeom>
        </p:spPr>
        <p:txBody>
          <a:bodyPr wrap="square" lIns="0" tIns="38572" rIns="77145" bIns="38572">
            <a:spAutoFit/>
          </a:bodyPr>
          <a:lstStyle/>
          <a:p>
            <a:pPr defTabSz="385717">
              <a:defRPr/>
            </a:pPr>
            <a:r>
              <a:rPr lang="en-GB" sz="1575" b="1" kern="0">
                <a:solidFill>
                  <a:schemeClr val="tx2"/>
                </a:solidFill>
                <a:latin typeface="Calibri" panose="020F0502020204030204" pitchFamily="34" charset="0"/>
                <a:ea typeface="Arial" charset="0"/>
                <a:cs typeface="Calibri" panose="020F0502020204030204" pitchFamily="34" charset="0"/>
              </a:rPr>
              <a:t>First-in-class, oral </a:t>
            </a:r>
            <a:r>
              <a:rPr lang="en-GB" sz="1575" b="1" kern="0">
                <a:solidFill>
                  <a:schemeClr val="accent1"/>
                </a:solidFill>
                <a:latin typeface="Calibri" panose="020F0502020204030204" pitchFamily="34" charset="0"/>
                <a:ea typeface="Arial" charset="0"/>
                <a:cs typeface="Calibri" panose="020F0502020204030204" pitchFamily="34" charset="0"/>
              </a:rPr>
              <a:t>S</a:t>
            </a:r>
            <a:r>
              <a:rPr lang="en-GB" sz="1575" b="1" kern="0">
                <a:solidFill>
                  <a:schemeClr val="tx2"/>
                </a:solidFill>
                <a:latin typeface="Calibri" panose="020F0502020204030204" pitchFamily="34" charset="0"/>
                <a:ea typeface="Arial" charset="0"/>
                <a:cs typeface="Calibri" panose="020F0502020204030204" pitchFamily="34" charset="0"/>
              </a:rPr>
              <a:t>elective </a:t>
            </a:r>
            <a:r>
              <a:rPr lang="en-GB" sz="1575" b="1" kern="0">
                <a:solidFill>
                  <a:schemeClr val="accent1"/>
                </a:solidFill>
                <a:latin typeface="Calibri" panose="020F0502020204030204" pitchFamily="34" charset="0"/>
                <a:ea typeface="Arial" charset="0"/>
                <a:cs typeface="Calibri" panose="020F0502020204030204" pitchFamily="34" charset="0"/>
              </a:rPr>
              <a:t>I</a:t>
            </a:r>
            <a:r>
              <a:rPr lang="en-GB" sz="1575" b="1" kern="0">
                <a:solidFill>
                  <a:schemeClr val="tx2"/>
                </a:solidFill>
                <a:latin typeface="Calibri" panose="020F0502020204030204" pitchFamily="34" charset="0"/>
                <a:ea typeface="Arial" charset="0"/>
                <a:cs typeface="Calibri" panose="020F0502020204030204" pitchFamily="34" charset="0"/>
              </a:rPr>
              <a:t>nhibitor of </a:t>
            </a:r>
            <a:r>
              <a:rPr lang="en-GB" sz="1575" b="1" kern="0">
                <a:solidFill>
                  <a:schemeClr val="accent1"/>
                </a:solidFill>
                <a:latin typeface="Calibri" panose="020F0502020204030204" pitchFamily="34" charset="0"/>
                <a:ea typeface="Arial" charset="0"/>
                <a:cs typeface="Calibri" panose="020F0502020204030204" pitchFamily="34" charset="0"/>
              </a:rPr>
              <a:t>N</a:t>
            </a:r>
            <a:r>
              <a:rPr lang="en-GB" sz="1575" b="1" kern="0">
                <a:solidFill>
                  <a:schemeClr val="tx2"/>
                </a:solidFill>
                <a:latin typeface="Calibri" panose="020F0502020204030204" pitchFamily="34" charset="0"/>
                <a:ea typeface="Arial" charset="0"/>
                <a:cs typeface="Calibri" panose="020F0502020204030204" pitchFamily="34" charset="0"/>
              </a:rPr>
              <a:t>uclear </a:t>
            </a:r>
            <a:r>
              <a:rPr lang="en-GB" sz="1575" b="1" kern="0">
                <a:solidFill>
                  <a:schemeClr val="accent1"/>
                </a:solidFill>
                <a:latin typeface="Calibri" panose="020F0502020204030204" pitchFamily="34" charset="0"/>
                <a:ea typeface="Arial" charset="0"/>
                <a:cs typeface="Calibri" panose="020F0502020204030204" pitchFamily="34" charset="0"/>
              </a:rPr>
              <a:t>E</a:t>
            </a:r>
            <a:r>
              <a:rPr lang="en-GB" sz="1575" b="1" kern="0">
                <a:solidFill>
                  <a:schemeClr val="tx2"/>
                </a:solidFill>
                <a:latin typeface="Calibri" panose="020F0502020204030204" pitchFamily="34" charset="0"/>
                <a:ea typeface="Arial" charset="0"/>
                <a:cs typeface="Calibri" panose="020F0502020204030204" pitchFamily="34" charset="0"/>
              </a:rPr>
              <a:t>xport (SINE) that inhibits XPO1 and activates tumour suppressor proteins &amp; reduces oncoproteins</a:t>
            </a:r>
            <a:r>
              <a:rPr lang="en-GB" sz="1575" b="1" kern="0" baseline="30000">
                <a:solidFill>
                  <a:schemeClr val="tx2"/>
                </a:solidFill>
                <a:latin typeface="Calibri" panose="020F0502020204030204" pitchFamily="34" charset="0"/>
                <a:ea typeface="Arial" charset="0"/>
                <a:cs typeface="Calibri" panose="020F0502020204030204" pitchFamily="34" charset="0"/>
              </a:rPr>
              <a:t>1</a:t>
            </a:r>
          </a:p>
        </p:txBody>
      </p:sp>
      <p:grpSp>
        <p:nvGrpSpPr>
          <p:cNvPr id="24" name="Agrupar 5">
            <a:extLst>
              <a:ext uri="{FF2B5EF4-FFF2-40B4-BE49-F238E27FC236}">
                <a16:creationId xmlns:a16="http://schemas.microsoft.com/office/drawing/2014/main" id="{C8FBFD58-15A4-4649-8622-6751221E2B0C}"/>
              </a:ext>
            </a:extLst>
          </p:cNvPr>
          <p:cNvGrpSpPr/>
          <p:nvPr/>
        </p:nvGrpSpPr>
        <p:grpSpPr>
          <a:xfrm>
            <a:off x="614838" y="1632084"/>
            <a:ext cx="10968546" cy="1601888"/>
            <a:chOff x="1584137" y="1177736"/>
            <a:chExt cx="11964478" cy="2531378"/>
          </a:xfrm>
        </p:grpSpPr>
        <p:sp>
          <p:nvSpPr>
            <p:cNvPr id="25" name="Content Placeholder 11">
              <a:extLst>
                <a:ext uri="{FF2B5EF4-FFF2-40B4-BE49-F238E27FC236}">
                  <a16:creationId xmlns:a16="http://schemas.microsoft.com/office/drawing/2014/main" id="{3DCA4B98-6DC7-462F-86C1-E849CA630B70}"/>
                </a:ext>
              </a:extLst>
            </p:cNvPr>
            <p:cNvSpPr txBox="1">
              <a:spLocks/>
            </p:cNvSpPr>
            <p:nvPr/>
          </p:nvSpPr>
          <p:spPr bwMode="auto">
            <a:xfrm>
              <a:off x="4658486" y="1177736"/>
              <a:ext cx="8890129" cy="2340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mn-lt"/>
                </a:defRPr>
              </a:lvl2pPr>
              <a:lvl3pPr marL="1143000" indent="-228600" algn="l" rtl="0" eaLnBrk="0" fontAlgn="base" hangingPunct="0">
                <a:spcBef>
                  <a:spcPct val="20000"/>
                </a:spcBef>
                <a:spcAft>
                  <a:spcPct val="0"/>
                </a:spcAft>
                <a:buClr>
                  <a:srgbClr val="99CCFF"/>
                </a:buClr>
                <a:buSzPct val="110000"/>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mn-lt"/>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mn-lt"/>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a:lstStyle>
            <a:p>
              <a:pPr marL="223838" indent="-223838" defTabSz="385717">
                <a:buClr>
                  <a:schemeClr val="accent1"/>
                </a:buClr>
                <a:buSzPct val="100000"/>
                <a:defRPr/>
              </a:pPr>
              <a:r>
                <a:rPr lang="en-GB" sz="1351" kern="0">
                  <a:solidFill>
                    <a:schemeClr val="tx2"/>
                  </a:solidFill>
                  <a:latin typeface="Calibri" panose="020F0502020204030204" pitchFamily="34" charset="0"/>
                  <a:ea typeface="Arial" charset="0"/>
                  <a:cs typeface="Calibri" panose="020F0502020204030204" pitchFamily="34" charset="0"/>
                </a:rPr>
                <a:t>Cancer cells (and MM) overexpress XPO1, causing increased export of tumour suppressors and growth regulatory proteins from the nucleus</a:t>
              </a:r>
            </a:p>
            <a:p>
              <a:pPr marL="223838" indent="-223838" defTabSz="385717">
                <a:buClr>
                  <a:schemeClr val="accent1"/>
                </a:buClr>
                <a:buSzPct val="100000"/>
                <a:defRPr/>
              </a:pPr>
              <a:r>
                <a:rPr lang="en-GB" sz="1351" kern="0">
                  <a:solidFill>
                    <a:schemeClr val="tx2"/>
                  </a:solidFill>
                  <a:latin typeface="Calibri" panose="020F0502020204030204" pitchFamily="34" charset="0"/>
                  <a:ea typeface="Arial" charset="0"/>
                  <a:cs typeface="Calibri" panose="020F0502020204030204" pitchFamily="34" charset="0"/>
                </a:rPr>
                <a:t>Selinexor inhibits XPO1 mediated nuclear-cytoplasmic transport by transiently binding to the XPO1 cargo </a:t>
              </a:r>
              <a:br>
                <a:rPr lang="en-GB" sz="1351" kern="0">
                  <a:solidFill>
                    <a:schemeClr val="tx2"/>
                  </a:solidFill>
                  <a:latin typeface="Calibri" panose="020F0502020204030204" pitchFamily="34" charset="0"/>
                  <a:ea typeface="Arial" charset="0"/>
                  <a:cs typeface="Calibri" panose="020F0502020204030204" pitchFamily="34" charset="0"/>
                </a:rPr>
              </a:br>
              <a:r>
                <a:rPr lang="en-GB" sz="1351" kern="0">
                  <a:solidFill>
                    <a:schemeClr val="tx2"/>
                  </a:solidFill>
                  <a:latin typeface="Calibri" panose="020F0502020204030204" pitchFamily="34" charset="0"/>
                  <a:ea typeface="Arial" charset="0"/>
                  <a:cs typeface="Calibri" panose="020F0502020204030204" pitchFamily="34" charset="0"/>
                </a:rPr>
                <a:t>binding site</a:t>
              </a:r>
            </a:p>
            <a:p>
              <a:pPr marL="223838" indent="-223838" defTabSz="385717">
                <a:buClr>
                  <a:schemeClr val="accent1"/>
                </a:buClr>
                <a:buSzPct val="100000"/>
                <a:defRPr/>
              </a:pPr>
              <a:r>
                <a:rPr lang="en-GB" sz="1351" kern="0">
                  <a:solidFill>
                    <a:schemeClr val="tx2"/>
                  </a:solidFill>
                  <a:latin typeface="Calibri" panose="020F0502020204030204" pitchFamily="34" charset="0"/>
                  <a:ea typeface="Arial" charset="0"/>
                  <a:cs typeface="Calibri" panose="020F0502020204030204" pitchFamily="34" charset="0"/>
                </a:rPr>
                <a:t>Accumulation of tumour suppressors in the nucleus amplifies the natural apoptotic function in cancer cells with damaged DNA</a:t>
              </a:r>
            </a:p>
          </p:txBody>
        </p:sp>
        <p:pic>
          <p:nvPicPr>
            <p:cNvPr id="26" name="Imagen 3">
              <a:extLst>
                <a:ext uri="{FF2B5EF4-FFF2-40B4-BE49-F238E27FC236}">
                  <a16:creationId xmlns:a16="http://schemas.microsoft.com/office/drawing/2014/main" id="{7F6147CE-F976-4EDE-8ED3-0DE57E53EA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137" y="1202486"/>
              <a:ext cx="3003881" cy="2278339"/>
            </a:xfrm>
            <a:prstGeom prst="rect">
              <a:avLst/>
            </a:prstGeom>
            <a:noFill/>
            <a:ln w="9525">
              <a:solidFill>
                <a:sysClr val="window" lastClr="FFFFFF"/>
              </a:solidFill>
              <a:miter lim="800000"/>
              <a:headEnd/>
              <a:tailEnd/>
            </a:ln>
            <a:extLst>
              <a:ext uri="{909E8E84-426E-40dd-AFC4-6F175D3DCCD1}">
                <a14:hiddenFill xmlns:a14="http://schemas.microsoft.com/office/drawing/2010/main" xmlns="">
                  <a:solidFill>
                    <a:srgbClr val="FFFFFF"/>
                  </a:solidFill>
                </a14:hiddenFill>
              </a:ext>
            </a:extLst>
          </p:spPr>
        </p:pic>
        <p:sp>
          <p:nvSpPr>
            <p:cNvPr id="27" name="Rectángulo 75">
              <a:extLst>
                <a:ext uri="{FF2B5EF4-FFF2-40B4-BE49-F238E27FC236}">
                  <a16:creationId xmlns:a16="http://schemas.microsoft.com/office/drawing/2014/main" id="{6D9F1B7D-AAA9-40AD-9573-73CB2290C333}"/>
                </a:ext>
              </a:extLst>
            </p:cNvPr>
            <p:cNvSpPr>
              <a:spLocks noChangeArrowheads="1"/>
            </p:cNvSpPr>
            <p:nvPr/>
          </p:nvSpPr>
          <p:spPr bwMode="auto">
            <a:xfrm>
              <a:off x="9111083" y="3301684"/>
              <a:ext cx="1920875" cy="407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defTabSz="385717">
                <a:lnSpc>
                  <a:spcPct val="130000"/>
                </a:lnSpc>
                <a:spcBef>
                  <a:spcPts val="507"/>
                </a:spcBef>
                <a:spcAft>
                  <a:spcPts val="507"/>
                </a:spcAft>
                <a:defRPr/>
              </a:pPr>
              <a:endParaRPr lang="en-GB" sz="900" kern="0">
                <a:solidFill>
                  <a:schemeClr val="tx2"/>
                </a:solidFill>
                <a:latin typeface="Calibri" panose="020F0502020204030204" pitchFamily="34" charset="0"/>
                <a:ea typeface="Arial" charset="0"/>
                <a:cs typeface="Calibri" panose="020F0502020204030204" pitchFamily="34" charset="0"/>
              </a:endParaRPr>
            </a:p>
          </p:txBody>
        </p:sp>
      </p:grpSp>
      <p:sp>
        <p:nvSpPr>
          <p:cNvPr id="13" name="Content Placeholder 11">
            <a:extLst>
              <a:ext uri="{FF2B5EF4-FFF2-40B4-BE49-F238E27FC236}">
                <a16:creationId xmlns:a16="http://schemas.microsoft.com/office/drawing/2014/main" id="{CB45EB84-5F84-8247-B6EE-A289F9A2B7A5}"/>
              </a:ext>
            </a:extLst>
          </p:cNvPr>
          <p:cNvSpPr txBox="1">
            <a:spLocks/>
          </p:cNvSpPr>
          <p:nvPr/>
        </p:nvSpPr>
        <p:spPr bwMode="auto">
          <a:xfrm>
            <a:off x="619200" y="3361691"/>
            <a:ext cx="10598149" cy="73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marL="342900" indent="-342900" algn="l" rtl="0" eaLnBrk="0" fontAlgn="base" hangingPunct="0">
              <a:spcBef>
                <a:spcPct val="20000"/>
              </a:spcBef>
              <a:spcAft>
                <a:spcPct val="0"/>
              </a:spcAft>
              <a:buClr>
                <a:srgbClr val="99CCFF"/>
              </a:buClr>
              <a:buSzPct val="125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99CCFF"/>
              </a:buClr>
              <a:buSzPct val="125000"/>
              <a:buChar char="–"/>
              <a:defRPr sz="2800">
                <a:solidFill>
                  <a:schemeClr val="bg1"/>
                </a:solidFill>
                <a:latin typeface="+mn-lt"/>
              </a:defRPr>
            </a:lvl2pPr>
            <a:lvl3pPr marL="1143000" indent="-228600" algn="l" rtl="0" eaLnBrk="0" fontAlgn="base" hangingPunct="0">
              <a:spcBef>
                <a:spcPct val="20000"/>
              </a:spcBef>
              <a:spcAft>
                <a:spcPct val="0"/>
              </a:spcAft>
              <a:buClr>
                <a:srgbClr val="99CCFF"/>
              </a:buClr>
              <a:buSzPct val="110000"/>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Clr>
                <a:srgbClr val="99CCFF"/>
              </a:buClr>
              <a:buSzPct val="125000"/>
              <a:buChar char="–"/>
              <a:defRPr sz="2000">
                <a:solidFill>
                  <a:schemeClr val="bg1"/>
                </a:solidFill>
                <a:latin typeface="+mn-lt"/>
              </a:defRPr>
            </a:lvl4pPr>
            <a:lvl5pPr marL="2057400" indent="-228600" algn="l" rtl="0" eaLnBrk="0" fontAlgn="base" hangingPunct="0">
              <a:spcBef>
                <a:spcPct val="20000"/>
              </a:spcBef>
              <a:spcAft>
                <a:spcPct val="0"/>
              </a:spcAft>
              <a:buClr>
                <a:srgbClr val="99CCFF"/>
              </a:buClr>
              <a:buSzPct val="125000"/>
              <a:buChar char="»"/>
              <a:defRPr sz="2000">
                <a:solidFill>
                  <a:schemeClr val="bg1"/>
                </a:solidFill>
                <a:latin typeface="+mn-lt"/>
              </a:defRPr>
            </a:lvl5pPr>
            <a:lvl6pPr marL="2514600" indent="-228600" algn="l" rtl="0" fontAlgn="base">
              <a:spcBef>
                <a:spcPct val="20000"/>
              </a:spcBef>
              <a:spcAft>
                <a:spcPct val="0"/>
              </a:spcAft>
              <a:buClr>
                <a:srgbClr val="99CCFF"/>
              </a:buClr>
              <a:buSzPct val="125000"/>
              <a:buChar char="»"/>
              <a:defRPr sz="2000">
                <a:solidFill>
                  <a:schemeClr val="bg1"/>
                </a:solidFill>
                <a:latin typeface="+mn-lt"/>
              </a:defRPr>
            </a:lvl6pPr>
            <a:lvl7pPr marL="2971800" indent="-228600" algn="l" rtl="0" fontAlgn="base">
              <a:spcBef>
                <a:spcPct val="20000"/>
              </a:spcBef>
              <a:spcAft>
                <a:spcPct val="0"/>
              </a:spcAft>
              <a:buClr>
                <a:srgbClr val="99CCFF"/>
              </a:buClr>
              <a:buSzPct val="125000"/>
              <a:buChar char="»"/>
              <a:defRPr sz="2000">
                <a:solidFill>
                  <a:schemeClr val="bg1"/>
                </a:solidFill>
                <a:latin typeface="+mn-lt"/>
              </a:defRPr>
            </a:lvl7pPr>
            <a:lvl8pPr marL="3429000" indent="-228600" algn="l" rtl="0" fontAlgn="base">
              <a:spcBef>
                <a:spcPct val="20000"/>
              </a:spcBef>
              <a:spcAft>
                <a:spcPct val="0"/>
              </a:spcAft>
              <a:buClr>
                <a:srgbClr val="99CCFF"/>
              </a:buClr>
              <a:buSzPct val="125000"/>
              <a:buChar char="»"/>
              <a:defRPr sz="2000">
                <a:solidFill>
                  <a:schemeClr val="bg1"/>
                </a:solidFill>
                <a:latin typeface="+mn-lt"/>
              </a:defRPr>
            </a:lvl8pPr>
            <a:lvl9pPr marL="3886200" indent="-228600" algn="l" rtl="0" fontAlgn="base">
              <a:spcBef>
                <a:spcPct val="20000"/>
              </a:spcBef>
              <a:spcAft>
                <a:spcPct val="0"/>
              </a:spcAft>
              <a:buClr>
                <a:srgbClr val="99CCFF"/>
              </a:buClr>
              <a:buSzPct val="125000"/>
              <a:buChar char="»"/>
              <a:defRPr sz="2000">
                <a:solidFill>
                  <a:schemeClr val="bg1"/>
                </a:solidFill>
                <a:latin typeface="+mn-lt"/>
              </a:defRPr>
            </a:lvl9pPr>
          </a:lstStyle>
          <a:p>
            <a:pPr marL="0" indent="0" defTabSz="914377">
              <a:buClr>
                <a:schemeClr val="accent1"/>
              </a:buClr>
              <a:buSzPct val="100000"/>
              <a:buNone/>
              <a:defRPr/>
            </a:pPr>
            <a:r>
              <a:rPr lang="en-GB" sz="2000" b="1" kern="0" dirty="0">
                <a:solidFill>
                  <a:schemeClr val="accent1"/>
                </a:solidFill>
                <a:latin typeface="Calibri" panose="020F0502020204030204" pitchFamily="34" charset="0"/>
                <a:ea typeface="Arial" charset="0"/>
                <a:cs typeface="Calibri" panose="020F0502020204030204" pitchFamily="34" charset="0"/>
              </a:rPr>
              <a:t>STORM study</a:t>
            </a:r>
            <a:r>
              <a:rPr lang="en-GB" sz="2000" b="1" kern="0" baseline="30000" dirty="0">
                <a:solidFill>
                  <a:schemeClr val="accent1"/>
                </a:solidFill>
                <a:latin typeface="Calibri" panose="020F0502020204030204" pitchFamily="34" charset="0"/>
                <a:ea typeface="Arial" charset="0"/>
                <a:cs typeface="Calibri" panose="020F0502020204030204" pitchFamily="34" charset="0"/>
              </a:rPr>
              <a:t>2</a:t>
            </a:r>
          </a:p>
          <a:p>
            <a:pPr marL="742941" lvl="1" indent="-342891" defTabSz="914377">
              <a:buClr>
                <a:schemeClr val="accent1"/>
              </a:buClr>
              <a:buSzPct val="100000"/>
              <a:defRPr/>
            </a:pPr>
            <a:r>
              <a:rPr lang="en-GB" sz="1600" kern="0" dirty="0">
                <a:solidFill>
                  <a:schemeClr val="tx2"/>
                </a:solidFill>
                <a:latin typeface="Calibri" panose="020F0502020204030204" pitchFamily="34" charset="0"/>
                <a:cs typeface="Calibri" panose="020F0502020204030204" pitchFamily="34" charset="0"/>
              </a:rPr>
              <a:t>122 patients received </a:t>
            </a:r>
            <a:r>
              <a:rPr lang="en-GB" sz="1600" b="1" kern="0" dirty="0" err="1">
                <a:solidFill>
                  <a:schemeClr val="accent1"/>
                </a:solidFill>
                <a:latin typeface="Calibri" panose="020F0502020204030204" pitchFamily="34" charset="0"/>
                <a:cs typeface="Calibri" panose="020F0502020204030204" pitchFamily="34" charset="0"/>
              </a:rPr>
              <a:t>selinexor-dex</a:t>
            </a:r>
            <a:r>
              <a:rPr lang="en-GB" sz="1600" kern="0" dirty="0">
                <a:solidFill>
                  <a:schemeClr val="accent1"/>
                </a:solidFill>
                <a:latin typeface="Calibri" panose="020F0502020204030204" pitchFamily="34" charset="0"/>
                <a:cs typeface="Calibri" panose="020F0502020204030204" pitchFamily="34" charset="0"/>
              </a:rPr>
              <a:t> </a:t>
            </a:r>
            <a:r>
              <a:rPr lang="en-GB" sz="1600" kern="0" dirty="0">
                <a:solidFill>
                  <a:schemeClr val="tx2"/>
                </a:solidFill>
                <a:latin typeface="Calibri" panose="020F0502020204030204" pitchFamily="34" charset="0"/>
                <a:cs typeface="Calibri" panose="020F0502020204030204" pitchFamily="34" charset="0"/>
              </a:rPr>
              <a:t>after a </a:t>
            </a:r>
            <a:r>
              <a:rPr lang="en-GB" sz="1600" b="1" kern="0" dirty="0">
                <a:solidFill>
                  <a:schemeClr val="accent1"/>
                </a:solidFill>
                <a:latin typeface="Calibri" panose="020F0502020204030204" pitchFamily="34" charset="0"/>
                <a:cs typeface="Calibri" panose="020F0502020204030204" pitchFamily="34" charset="0"/>
              </a:rPr>
              <a:t>median of 7 prior lines of therapy </a:t>
            </a:r>
            <a:r>
              <a:rPr lang="en-GB" sz="1600" kern="0" dirty="0">
                <a:solidFill>
                  <a:schemeClr val="tx2"/>
                </a:solidFill>
                <a:latin typeface="Calibri" panose="020F0502020204030204" pitchFamily="34" charset="0"/>
                <a:cs typeface="Calibri" panose="020F0502020204030204" pitchFamily="34" charset="0"/>
              </a:rPr>
              <a:t>(68% penta-refractory and </a:t>
            </a:r>
            <a:br>
              <a:rPr lang="en-GB" sz="1600" kern="0" dirty="0">
                <a:solidFill>
                  <a:schemeClr val="tx2"/>
                </a:solidFill>
                <a:latin typeface="Calibri" panose="020F0502020204030204" pitchFamily="34" charset="0"/>
                <a:cs typeface="Calibri" panose="020F0502020204030204" pitchFamily="34" charset="0"/>
              </a:rPr>
            </a:br>
            <a:r>
              <a:rPr lang="en-GB" sz="1600" kern="0" dirty="0">
                <a:solidFill>
                  <a:schemeClr val="tx2"/>
                </a:solidFill>
                <a:latin typeface="Calibri" panose="020F0502020204030204" pitchFamily="34" charset="0"/>
                <a:cs typeface="Calibri" panose="020F0502020204030204" pitchFamily="34" charset="0"/>
              </a:rPr>
              <a:t>100% three-drug class refractory)</a:t>
            </a:r>
          </a:p>
          <a:p>
            <a:pPr marL="742941" lvl="1" indent="-342891" defTabSz="914377">
              <a:buClr>
                <a:schemeClr val="accent1"/>
              </a:buClr>
              <a:buSzPct val="100000"/>
              <a:defRPr/>
            </a:pPr>
            <a:r>
              <a:rPr lang="en-GB" sz="1600" b="1" kern="0" dirty="0">
                <a:solidFill>
                  <a:schemeClr val="accent1"/>
                </a:solidFill>
                <a:latin typeface="Calibri" panose="020F0502020204030204" pitchFamily="34" charset="0"/>
                <a:cs typeface="Calibri" panose="020F0502020204030204" pitchFamily="34" charset="0"/>
              </a:rPr>
              <a:t>ORR 26%, </a:t>
            </a:r>
            <a:r>
              <a:rPr lang="en-GB" sz="1600" kern="0" dirty="0">
                <a:solidFill>
                  <a:schemeClr val="tx2"/>
                </a:solidFill>
                <a:latin typeface="Calibri" panose="020F0502020204030204" pitchFamily="34" charset="0"/>
                <a:cs typeface="Calibri" panose="020F0502020204030204" pitchFamily="34" charset="0"/>
              </a:rPr>
              <a:t>including two patients in stringent CR</a:t>
            </a:r>
          </a:p>
          <a:p>
            <a:pPr marL="1142991" lvl="2" indent="-342891" defTabSz="914377">
              <a:buClr>
                <a:schemeClr val="accent1"/>
              </a:buClr>
              <a:buSzPct val="100000"/>
              <a:defRPr/>
            </a:pPr>
            <a:r>
              <a:rPr lang="en-GB" sz="1200" kern="0" dirty="0">
                <a:solidFill>
                  <a:schemeClr val="tx2"/>
                </a:solidFill>
                <a:latin typeface="Calibri" panose="020F0502020204030204" pitchFamily="34" charset="0"/>
                <a:cs typeface="Calibri" panose="020F0502020204030204" pitchFamily="34" charset="0"/>
              </a:rPr>
              <a:t>Minimal response or better observed in 39%</a:t>
            </a:r>
            <a:r>
              <a:rPr lang="en-GB" sz="1200" kern="0" dirty="0">
                <a:solidFill>
                  <a:schemeClr val="tx2"/>
                </a:solidFill>
                <a:latin typeface="Calibri" panose="020F0502020204030204" pitchFamily="34" charset="0"/>
                <a:cs typeface="Calibri" panose="020F0502020204030204" pitchFamily="34" charset="0"/>
                <a:sym typeface="Wingdings" pitchFamily="2" charset="2"/>
              </a:rPr>
              <a:t> sustained across different subgroups </a:t>
            </a:r>
          </a:p>
          <a:p>
            <a:pPr marL="742941" lvl="1" indent="-342891" defTabSz="914377">
              <a:buClr>
                <a:schemeClr val="accent1"/>
              </a:buClr>
              <a:buSzPct val="100000"/>
              <a:defRPr/>
            </a:pPr>
            <a:r>
              <a:rPr lang="en-GB" sz="1600" b="1" kern="0" dirty="0">
                <a:solidFill>
                  <a:schemeClr val="accent1"/>
                </a:solidFill>
                <a:latin typeface="Calibri" panose="020F0502020204030204" pitchFamily="34" charset="0"/>
                <a:cs typeface="Calibri" panose="020F0502020204030204" pitchFamily="34" charset="0"/>
              </a:rPr>
              <a:t>Median PFS of 3.7 months and OS of 8.6 months</a:t>
            </a:r>
          </a:p>
          <a:p>
            <a:pPr marL="742941" lvl="1" indent="-342891" defTabSz="914377">
              <a:buClr>
                <a:schemeClr val="accent1"/>
              </a:buClr>
              <a:buSzPct val="100000"/>
              <a:defRPr/>
            </a:pPr>
            <a:r>
              <a:rPr lang="en-GB" sz="1600" b="1" kern="0" dirty="0">
                <a:solidFill>
                  <a:schemeClr val="accent1"/>
                </a:solidFill>
                <a:latin typeface="Calibri" panose="020F0502020204030204" pitchFamily="34" charset="0"/>
                <a:cs typeface="Calibri" panose="020F0502020204030204" pitchFamily="34" charset="0"/>
              </a:rPr>
              <a:t>Safety profile</a:t>
            </a:r>
            <a:r>
              <a:rPr lang="en-GB" sz="1600" kern="0" dirty="0">
                <a:solidFill>
                  <a:schemeClr val="tx2"/>
                </a:solidFill>
                <a:latin typeface="Calibri" panose="020F0502020204030204" pitchFamily="34" charset="0"/>
                <a:cs typeface="Calibri" panose="020F0502020204030204" pitchFamily="34" charset="0"/>
              </a:rPr>
              <a:t>: thrombocytopenia (58% grade 3-4) and some GI events (</a:t>
            </a:r>
            <a:r>
              <a:rPr lang="en-GB" sz="1600" kern="0" dirty="0">
                <a:solidFill>
                  <a:schemeClr val="tx2"/>
                </a:solidFill>
                <a:latin typeface="Calibri" panose="020F0502020204030204" pitchFamily="34" charset="0"/>
                <a:ea typeface="Arial" charset="0"/>
                <a:cs typeface="Calibri" panose="020F0502020204030204" pitchFamily="34" charset="0"/>
              </a:rPr>
              <a:t>nausea and anorexia, grade 3 in 5-10%)</a:t>
            </a:r>
          </a:p>
          <a:p>
            <a:pPr marL="0" indent="0" defTabSz="914377">
              <a:buClr>
                <a:schemeClr val="accent1"/>
              </a:buClr>
              <a:buSzPct val="100000"/>
              <a:buNone/>
              <a:defRPr/>
            </a:pPr>
            <a:endParaRPr lang="en-GB" sz="2000" baseline="30000" dirty="0">
              <a:solidFill>
                <a:schemeClr val="tx2"/>
              </a:solidFill>
              <a:latin typeface="Calibri" panose="020F0502020204030204" pitchFamily="34" charset="0"/>
              <a:cs typeface="Calibri" panose="020F0502020204030204" pitchFamily="34" charset="0"/>
            </a:endParaRPr>
          </a:p>
          <a:p>
            <a:pPr marL="385766" indent="-385766" defTabSz="385717">
              <a:buClr>
                <a:prstClr val="white"/>
              </a:buClr>
              <a:defRPr/>
            </a:pPr>
            <a:endParaRPr lang="en-GB" sz="2000" b="1" kern="0" dirty="0">
              <a:solidFill>
                <a:schemeClr val="tx2"/>
              </a:solidFill>
              <a:latin typeface="Calibri" panose="020F0502020204030204" pitchFamily="34" charset="0"/>
              <a:ea typeface="Arial" charset="0"/>
              <a:cs typeface="Calibri" panose="020F0502020204030204" pitchFamily="34" charset="0"/>
            </a:endParaRPr>
          </a:p>
        </p:txBody>
      </p:sp>
      <p:sp>
        <p:nvSpPr>
          <p:cNvPr id="16" name="Rectángulo 4">
            <a:extLst>
              <a:ext uri="{FF2B5EF4-FFF2-40B4-BE49-F238E27FC236}">
                <a16:creationId xmlns:a16="http://schemas.microsoft.com/office/drawing/2014/main" id="{0EA775CF-1148-4848-B56B-BE27AB4804E4}"/>
              </a:ext>
            </a:extLst>
          </p:cNvPr>
          <p:cNvSpPr/>
          <p:nvPr/>
        </p:nvSpPr>
        <p:spPr>
          <a:xfrm>
            <a:off x="623392" y="5617804"/>
            <a:ext cx="10945216" cy="447229"/>
          </a:xfrm>
          <a:prstGeom prst="rect">
            <a:avLst/>
          </a:prstGeom>
        </p:spPr>
        <p:txBody>
          <a:bodyPr wrap="square" lIns="77145" tIns="38572" rIns="77145" bIns="38572">
            <a:spAutoFit/>
          </a:bodyPr>
          <a:lstStyle/>
          <a:p>
            <a:pPr algn="ctr" defTabSz="385717">
              <a:defRPr/>
            </a:pPr>
            <a:r>
              <a:rPr lang="en-GB" sz="2400" b="1" kern="0">
                <a:solidFill>
                  <a:schemeClr val="accent1"/>
                </a:solidFill>
                <a:latin typeface="Calibri" panose="020F0502020204030204" pitchFamily="34" charset="0"/>
                <a:ea typeface="Arial" charset="0"/>
                <a:cs typeface="Calibri" panose="020F0502020204030204" pitchFamily="34" charset="0"/>
              </a:rPr>
              <a:t>Selinexor-dex is approved by FDA in US and EMA in EU</a:t>
            </a:r>
          </a:p>
        </p:txBody>
      </p:sp>
      <p:sp>
        <p:nvSpPr>
          <p:cNvPr id="9" name="Slide Number Placeholder 8">
            <a:extLst>
              <a:ext uri="{FF2B5EF4-FFF2-40B4-BE49-F238E27FC236}">
                <a16:creationId xmlns:a16="http://schemas.microsoft.com/office/drawing/2014/main" id="{2DEDF02B-9113-614B-8E3C-7AD7973675AD}"/>
              </a:ext>
            </a:extLst>
          </p:cNvPr>
          <p:cNvSpPr>
            <a:spLocks noGrp="1"/>
          </p:cNvSpPr>
          <p:nvPr>
            <p:ph type="sldNum" sz="quarter" idx="4"/>
          </p:nvPr>
        </p:nvSpPr>
        <p:spPr/>
        <p:txBody>
          <a:bodyPr/>
          <a:lstStyle/>
          <a:p>
            <a:fld id="{FCE43C0F-8A7B-3A4B-9DB5-B3472E36E833}" type="slidenum">
              <a:rPr lang="en-GB" smtClean="0"/>
              <a:pPr/>
              <a:t>10</a:t>
            </a:fld>
            <a:endParaRPr lang="en-GB"/>
          </a:p>
        </p:txBody>
      </p:sp>
    </p:spTree>
    <p:extLst>
      <p:ext uri="{BB962C8B-B14F-4D97-AF65-F5344CB8AC3E}">
        <p14:creationId xmlns:p14="http://schemas.microsoft.com/office/powerpoint/2010/main" val="421004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38">
            <a:extLst>
              <a:ext uri="{FF2B5EF4-FFF2-40B4-BE49-F238E27FC236}">
                <a16:creationId xmlns:a16="http://schemas.microsoft.com/office/drawing/2014/main" id="{8B493E1F-79BC-5142-B6E0-159EFC4CD706}"/>
              </a:ext>
            </a:extLst>
          </p:cNvPr>
          <p:cNvSpPr>
            <a:spLocks noGrp="1"/>
          </p:cNvSpPr>
          <p:nvPr>
            <p:ph sz="quarter" idx="12"/>
          </p:nvPr>
        </p:nvSpPr>
        <p:spPr>
          <a:xfrm>
            <a:off x="620184" y="1144800"/>
            <a:ext cx="10963200" cy="893375"/>
          </a:xfrm>
        </p:spPr>
        <p:txBody>
          <a:bodyPr/>
          <a:lstStyle/>
          <a:p>
            <a:pPr>
              <a:spcBef>
                <a:spcPts val="600"/>
              </a:spcBef>
            </a:pPr>
            <a:r>
              <a:rPr lang="en-GB" sz="1600" dirty="0"/>
              <a:t>After the phase 1 part, the </a:t>
            </a:r>
            <a:r>
              <a:rPr lang="en-GB" sz="1600" b="1" dirty="0">
                <a:solidFill>
                  <a:schemeClr val="accent1"/>
                </a:solidFill>
              </a:rPr>
              <a:t>RP2D was </a:t>
            </a:r>
            <a:r>
              <a:rPr lang="en-GB" sz="1600" b="1" dirty="0" err="1">
                <a:solidFill>
                  <a:schemeClr val="accent1"/>
                </a:solidFill>
              </a:rPr>
              <a:t>selinexor</a:t>
            </a:r>
            <a:r>
              <a:rPr lang="en-GB" sz="1600" b="1" dirty="0">
                <a:solidFill>
                  <a:schemeClr val="accent1"/>
                </a:solidFill>
              </a:rPr>
              <a:t> 60 mg </a:t>
            </a:r>
            <a:r>
              <a:rPr lang="en-GB" sz="1600" b="1" dirty="0" err="1">
                <a:solidFill>
                  <a:schemeClr val="accent1"/>
                </a:solidFill>
              </a:rPr>
              <a:t>qw</a:t>
            </a:r>
            <a:r>
              <a:rPr lang="en-GB" sz="1600" b="1" dirty="0">
                <a:solidFill>
                  <a:schemeClr val="accent1"/>
                </a:solidFill>
              </a:rPr>
              <a:t> plus Pom and </a:t>
            </a:r>
            <a:r>
              <a:rPr lang="en-GB" sz="1600" b="1" dirty="0" err="1">
                <a:solidFill>
                  <a:schemeClr val="accent1"/>
                </a:solidFill>
              </a:rPr>
              <a:t>Dex</a:t>
            </a:r>
            <a:r>
              <a:rPr lang="en-GB" sz="1600" b="1" dirty="0">
                <a:solidFill>
                  <a:schemeClr val="accent1"/>
                </a:solidFill>
              </a:rPr>
              <a:t> </a:t>
            </a:r>
            <a:r>
              <a:rPr lang="en-GB" sz="1600" dirty="0"/>
              <a:t>at conventional doses in 4-weeks cycles</a:t>
            </a:r>
          </a:p>
          <a:p>
            <a:pPr>
              <a:spcBef>
                <a:spcPts val="600"/>
              </a:spcBef>
            </a:pPr>
            <a:r>
              <a:rPr lang="en-GB" sz="1600" dirty="0"/>
              <a:t>65 patients (20 at the RP2D) were included after a </a:t>
            </a:r>
            <a:r>
              <a:rPr lang="en-GB" sz="1600" b="1" dirty="0">
                <a:solidFill>
                  <a:schemeClr val="accent1"/>
                </a:solidFill>
              </a:rPr>
              <a:t>median of 3 prior lines of therapy, </a:t>
            </a:r>
            <a:r>
              <a:rPr lang="en-GB" sz="1600" dirty="0"/>
              <a:t>all </a:t>
            </a:r>
            <a:r>
              <a:rPr lang="en-GB" sz="1600" dirty="0" err="1"/>
              <a:t>len</a:t>
            </a:r>
            <a:r>
              <a:rPr lang="en-GB" sz="1600" dirty="0"/>
              <a:t>-exposed and 80% </a:t>
            </a:r>
            <a:r>
              <a:rPr lang="en-GB" sz="1600" dirty="0" err="1"/>
              <a:t>len</a:t>
            </a:r>
            <a:r>
              <a:rPr lang="en-GB" sz="1600" dirty="0"/>
              <a:t>-refractory; </a:t>
            </a:r>
            <a:br>
              <a:rPr lang="en-GB" sz="1600" dirty="0"/>
            </a:br>
            <a:r>
              <a:rPr lang="en-GB" sz="1600" dirty="0"/>
              <a:t>90% bortezomib-exposed; 50% carfilzomib-exposed and 20% </a:t>
            </a:r>
            <a:r>
              <a:rPr lang="en-GB" sz="1600" dirty="0" err="1"/>
              <a:t>dara</a:t>
            </a:r>
            <a:r>
              <a:rPr lang="en-GB" sz="1600" dirty="0"/>
              <a:t>-exposed and refractory</a:t>
            </a:r>
          </a:p>
        </p:txBody>
      </p:sp>
      <p:sp>
        <p:nvSpPr>
          <p:cNvPr id="13" name="Title 12">
            <a:extLst>
              <a:ext uri="{FF2B5EF4-FFF2-40B4-BE49-F238E27FC236}">
                <a16:creationId xmlns:a16="http://schemas.microsoft.com/office/drawing/2014/main" id="{1690A578-76EC-8140-BDA5-BFF1F7462F86}"/>
              </a:ext>
            </a:extLst>
          </p:cNvPr>
          <p:cNvSpPr>
            <a:spLocks noGrp="1"/>
          </p:cNvSpPr>
          <p:nvPr>
            <p:ph type="title"/>
          </p:nvPr>
        </p:nvSpPr>
        <p:spPr>
          <a:xfrm>
            <a:off x="619200" y="246566"/>
            <a:ext cx="9339612" cy="807285"/>
          </a:xfrm>
        </p:spPr>
        <p:txBody>
          <a:bodyPr/>
          <a:lstStyle/>
          <a:p>
            <a:r>
              <a:rPr lang="en-GB" dirty="0"/>
              <a:t>STOMP: Selinexor plus Pom-</a:t>
            </a:r>
            <a:r>
              <a:rPr lang="en-GB" dirty="0" err="1"/>
              <a:t>dex</a:t>
            </a:r>
            <a:r>
              <a:rPr lang="en-GB" dirty="0"/>
              <a:t> in RRMM patients</a:t>
            </a:r>
            <a:br>
              <a:rPr lang="en-GB" dirty="0"/>
            </a:br>
            <a:endParaRPr lang="en-GB" dirty="0"/>
          </a:p>
        </p:txBody>
      </p:sp>
      <p:sp>
        <p:nvSpPr>
          <p:cNvPr id="7" name="Slide Number Placeholder 6">
            <a:extLst>
              <a:ext uri="{FF2B5EF4-FFF2-40B4-BE49-F238E27FC236}">
                <a16:creationId xmlns:a16="http://schemas.microsoft.com/office/drawing/2014/main" id="{58DFD0D0-70CB-5C49-BECD-023F98D4C85B}"/>
              </a:ext>
            </a:extLst>
          </p:cNvPr>
          <p:cNvSpPr>
            <a:spLocks noGrp="1"/>
          </p:cNvSpPr>
          <p:nvPr>
            <p:ph type="sldNum" sz="quarter" idx="4"/>
          </p:nvPr>
        </p:nvSpPr>
        <p:spPr/>
        <p:txBody>
          <a:bodyPr/>
          <a:lstStyle/>
          <a:p>
            <a:fld id="{95AFBF9A-4B3C-F649-BC3E-B1FBFEE7AD5E}" type="slidenum">
              <a:rPr lang="en-GB" smtClean="0"/>
              <a:pPr/>
              <a:t>11</a:t>
            </a:fld>
            <a:endParaRPr lang="en-GB"/>
          </a:p>
        </p:txBody>
      </p:sp>
      <p:sp>
        <p:nvSpPr>
          <p:cNvPr id="31" name="Content Placeholder 30">
            <a:extLst>
              <a:ext uri="{FF2B5EF4-FFF2-40B4-BE49-F238E27FC236}">
                <a16:creationId xmlns:a16="http://schemas.microsoft.com/office/drawing/2014/main" id="{4D75371F-B266-6B48-8CBF-191AAFF83EB5}"/>
              </a:ext>
            </a:extLst>
          </p:cNvPr>
          <p:cNvSpPr>
            <a:spLocks noGrp="1"/>
          </p:cNvSpPr>
          <p:nvPr>
            <p:ph sz="quarter" idx="15"/>
          </p:nvPr>
        </p:nvSpPr>
        <p:spPr>
          <a:xfrm>
            <a:off x="620184" y="6356351"/>
            <a:ext cx="10962216" cy="365125"/>
          </a:xfrm>
        </p:spPr>
        <p:txBody>
          <a:bodyPr/>
          <a:lstStyle/>
          <a:p>
            <a:r>
              <a:rPr lang="en-GB" dirty="0">
                <a:solidFill>
                  <a:schemeClr val="tx2"/>
                </a:solidFill>
              </a:rPr>
              <a:t>CBR, clinical benefit rate; </a:t>
            </a:r>
            <a:r>
              <a:rPr lang="en-GB" dirty="0" err="1">
                <a:solidFill>
                  <a:schemeClr val="tx2"/>
                </a:solidFill>
              </a:rPr>
              <a:t>dara</a:t>
            </a:r>
            <a:r>
              <a:rPr lang="en-GB" dirty="0">
                <a:solidFill>
                  <a:schemeClr val="tx2"/>
                </a:solidFill>
              </a:rPr>
              <a:t>, daratumumab; </a:t>
            </a:r>
            <a:r>
              <a:rPr lang="en-GB" dirty="0" err="1">
                <a:solidFill>
                  <a:schemeClr val="tx2"/>
                </a:solidFill>
              </a:rPr>
              <a:t>Dex</a:t>
            </a:r>
            <a:r>
              <a:rPr lang="en-GB" dirty="0">
                <a:solidFill>
                  <a:schemeClr val="tx2"/>
                </a:solidFill>
              </a:rPr>
              <a:t>, dexamethasone; </a:t>
            </a:r>
            <a:r>
              <a:rPr lang="en-GB" dirty="0" err="1">
                <a:solidFill>
                  <a:schemeClr val="tx2"/>
                </a:solidFill>
              </a:rPr>
              <a:t>len</a:t>
            </a:r>
            <a:r>
              <a:rPr lang="en-GB" dirty="0">
                <a:solidFill>
                  <a:schemeClr val="tx2"/>
                </a:solidFill>
              </a:rPr>
              <a:t>, lenalidomide; ORR, overall response rate; </a:t>
            </a:r>
            <a:r>
              <a:rPr lang="en-GB" dirty="0"/>
              <a:t>PFS, progression-free survival; Pom, pomalidomide;</a:t>
            </a:r>
            <a:r>
              <a:rPr lang="en-GB" dirty="0">
                <a:solidFill>
                  <a:schemeClr val="tx2"/>
                </a:solidFill>
              </a:rPr>
              <a:t> </a:t>
            </a:r>
            <a:r>
              <a:rPr lang="en-GB" dirty="0" err="1">
                <a:solidFill>
                  <a:schemeClr val="tx2"/>
                </a:solidFill>
              </a:rPr>
              <a:t>qw</a:t>
            </a:r>
            <a:r>
              <a:rPr lang="en-GB" dirty="0">
                <a:solidFill>
                  <a:schemeClr val="tx2"/>
                </a:solidFill>
              </a:rPr>
              <a:t>, once weekly; RP2D, </a:t>
            </a:r>
            <a:r>
              <a:rPr lang="en-GB" dirty="0"/>
              <a:t>recommended phase 2 dose; RRMM, relapsed/refractory multiple myeloma </a:t>
            </a:r>
          </a:p>
          <a:p>
            <a:pPr>
              <a:spcBef>
                <a:spcPts val="0"/>
              </a:spcBef>
            </a:pPr>
            <a:r>
              <a:rPr lang="en-GB" dirty="0"/>
              <a:t>Chen C, et al. ASH 2020. Abstract #726. Oral presentation</a:t>
            </a:r>
          </a:p>
        </p:txBody>
      </p:sp>
      <p:sp>
        <p:nvSpPr>
          <p:cNvPr id="56" name="TextBox 55">
            <a:extLst>
              <a:ext uri="{FF2B5EF4-FFF2-40B4-BE49-F238E27FC236}">
                <a16:creationId xmlns:a16="http://schemas.microsoft.com/office/drawing/2014/main" id="{586CB8DA-0CE7-FA4A-916F-BBA4317E127E}"/>
              </a:ext>
            </a:extLst>
          </p:cNvPr>
          <p:cNvSpPr txBox="1"/>
          <p:nvPr/>
        </p:nvSpPr>
        <p:spPr>
          <a:xfrm>
            <a:off x="5810249" y="2678293"/>
            <a:ext cx="227627" cy="215444"/>
          </a:xfrm>
          <a:prstGeom prst="rect">
            <a:avLst/>
          </a:prstGeom>
          <a:noFill/>
        </p:spPr>
        <p:txBody>
          <a:bodyPr wrap="none" lIns="0" tIns="0" rIns="0" bIns="0" rtlCol="0">
            <a:spAutoFit/>
          </a:bodyPr>
          <a:lstStyle/>
          <a:p>
            <a:pPr algn="r"/>
            <a:r>
              <a:rPr lang="en-GB" sz="1400">
                <a:latin typeface="Calibri" panose="020F0502020204030204" pitchFamily="34" charset="0"/>
                <a:ea typeface="Aileron" charset="0"/>
                <a:cs typeface="Calibri" panose="020F0502020204030204" pitchFamily="34" charset="0"/>
              </a:rPr>
              <a:t>0.0</a:t>
            </a:r>
          </a:p>
        </p:txBody>
      </p:sp>
      <p:graphicFrame>
        <p:nvGraphicFramePr>
          <p:cNvPr id="73" name="表格 6">
            <a:extLst>
              <a:ext uri="{FF2B5EF4-FFF2-40B4-BE49-F238E27FC236}">
                <a16:creationId xmlns:a16="http://schemas.microsoft.com/office/drawing/2014/main" id="{DB3A8C10-55AB-E04E-9F87-4098AD0CD389}"/>
              </a:ext>
            </a:extLst>
          </p:cNvPr>
          <p:cNvGraphicFramePr>
            <a:graphicFrameLocks noGrp="1"/>
          </p:cNvGraphicFramePr>
          <p:nvPr>
            <p:extLst>
              <p:ext uri="{D42A27DB-BD31-4B8C-83A1-F6EECF244321}">
                <p14:modId xmlns:p14="http://schemas.microsoft.com/office/powerpoint/2010/main" val="2973949301"/>
              </p:ext>
            </p:extLst>
          </p:nvPr>
        </p:nvGraphicFramePr>
        <p:xfrm>
          <a:off x="620183" y="4292012"/>
          <a:ext cx="5417693" cy="1517760"/>
        </p:xfrm>
        <a:graphic>
          <a:graphicData uri="http://schemas.openxmlformats.org/drawingml/2006/table">
            <a:tbl>
              <a:tblPr firstRow="1" bandRow="1">
                <a:tableStyleId>{5C22544A-7EE6-4342-B048-85BDC9FD1C3A}</a:tableStyleId>
              </a:tblPr>
              <a:tblGrid>
                <a:gridCol w="2171129">
                  <a:extLst>
                    <a:ext uri="{9D8B030D-6E8A-4147-A177-3AD203B41FA5}">
                      <a16:colId xmlns:a16="http://schemas.microsoft.com/office/drawing/2014/main" val="1631817301"/>
                    </a:ext>
                  </a:extLst>
                </a:gridCol>
                <a:gridCol w="1623282">
                  <a:extLst>
                    <a:ext uri="{9D8B030D-6E8A-4147-A177-3AD203B41FA5}">
                      <a16:colId xmlns:a16="http://schemas.microsoft.com/office/drawing/2014/main" val="1329161714"/>
                    </a:ext>
                  </a:extLst>
                </a:gridCol>
                <a:gridCol w="1623282">
                  <a:extLst>
                    <a:ext uri="{9D8B030D-6E8A-4147-A177-3AD203B41FA5}">
                      <a16:colId xmlns:a16="http://schemas.microsoft.com/office/drawing/2014/main" val="3407521878"/>
                    </a:ext>
                  </a:extLst>
                </a:gridCol>
              </a:tblGrid>
              <a:tr h="252960">
                <a:tc>
                  <a:txBody>
                    <a:bodyPr/>
                    <a:lstStyle/>
                    <a:p>
                      <a:pPr marL="0" marR="0" lvl="0" indent="0" algn="l" defTabSz="914400" rtl="0" eaLnBrk="1" fontAlgn="b" latinLnBrk="0" hangingPunct="1">
                        <a:lnSpc>
                          <a:spcPct val="90000"/>
                        </a:lnSpc>
                        <a:spcBef>
                          <a:spcPts val="0"/>
                        </a:spcBef>
                        <a:spcAft>
                          <a:spcPts val="0"/>
                        </a:spcAft>
                        <a:buClrTx/>
                        <a:buSzTx/>
                        <a:buFontTx/>
                        <a:buNone/>
                        <a:tabLst/>
                        <a:defRPr/>
                      </a:pPr>
                      <a:r>
                        <a:rPr lang="en-US" sz="1200" u="none" strike="noStrike" dirty="0">
                          <a:effectLst/>
                        </a:rPr>
                        <a:t>n (%)</a:t>
                      </a:r>
                      <a:endParaRPr lang="en-US" sz="1200" b="1" i="0" u="none" strike="noStrike" dirty="0">
                        <a:solidFill>
                          <a:schemeClr val="bg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Any grade</a:t>
                      </a:r>
                      <a:endParaRPr lang="en-US" sz="1200" b="1" dirty="0">
                        <a:solidFill>
                          <a:schemeClr val="bg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Grade 3/4</a:t>
                      </a:r>
                      <a:endParaRPr lang="en-US" sz="1200" b="1" dirty="0">
                        <a:latin typeface="+mn-lt"/>
                        <a:cs typeface="Arial" panose="020B0604020202020204" pitchFamily="34" charset="0"/>
                      </a:endParaRPr>
                    </a:p>
                  </a:txBody>
                  <a:tcPr marL="72000" marR="72000" marT="36000" marB="36000"/>
                </a:tc>
                <a:extLst>
                  <a:ext uri="{0D108BD9-81ED-4DB2-BD59-A6C34878D82A}">
                    <a16:rowId xmlns:a16="http://schemas.microsoft.com/office/drawing/2014/main" val="4050676531"/>
                  </a:ext>
                </a:extLst>
              </a:tr>
              <a:tr h="252960">
                <a:tc>
                  <a:txBody>
                    <a:bodyPr/>
                    <a:lstStyle/>
                    <a:p>
                      <a:pPr algn="l" fontAlgn="b">
                        <a:lnSpc>
                          <a:spcPct val="90000"/>
                        </a:lnSpc>
                        <a:spcBef>
                          <a:spcPts val="0"/>
                        </a:spcBef>
                        <a:spcAft>
                          <a:spcPts val="0"/>
                        </a:spcAft>
                      </a:pPr>
                      <a:r>
                        <a:rPr lang="en-US" sz="1200" b="1" u="none" strike="noStrike" dirty="0">
                          <a:effectLst/>
                        </a:rPr>
                        <a:t>Neutropenia</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38 (60)</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34 (54)</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3207901635"/>
                  </a:ext>
                </a:extLst>
              </a:tr>
              <a:tr h="252960">
                <a:tc>
                  <a:txBody>
                    <a:bodyPr/>
                    <a:lstStyle/>
                    <a:p>
                      <a:pPr algn="l" fontAlgn="b">
                        <a:lnSpc>
                          <a:spcPct val="90000"/>
                        </a:lnSpc>
                        <a:spcBef>
                          <a:spcPts val="0"/>
                        </a:spcBef>
                        <a:spcAft>
                          <a:spcPts val="0"/>
                        </a:spcAft>
                      </a:pPr>
                      <a:r>
                        <a:rPr lang="en-US" sz="1200" b="1" u="none" strike="noStrike" dirty="0">
                          <a:effectLst/>
                        </a:rPr>
                        <a:t>Thrombocytopenia</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34 (54)</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20 (32)</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1528434391"/>
                  </a:ext>
                </a:extLst>
              </a:tr>
              <a:tr h="252960">
                <a:tc>
                  <a:txBody>
                    <a:bodyPr/>
                    <a:lstStyle/>
                    <a:p>
                      <a:pPr algn="l" fontAlgn="b">
                        <a:lnSpc>
                          <a:spcPct val="90000"/>
                        </a:lnSpc>
                        <a:spcBef>
                          <a:spcPts val="0"/>
                        </a:spcBef>
                        <a:spcAft>
                          <a:spcPts val="0"/>
                        </a:spcAft>
                      </a:pPr>
                      <a:r>
                        <a:rPr lang="en-US" sz="1200" b="1" u="none" strike="noStrike" dirty="0">
                          <a:effectLst/>
                        </a:rPr>
                        <a:t>Nausea</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38 (60)</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 (2)</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3361131235"/>
                  </a:ext>
                </a:extLst>
              </a:tr>
              <a:tr h="252960">
                <a:tc>
                  <a:txBody>
                    <a:bodyPr/>
                    <a:lstStyle/>
                    <a:p>
                      <a:pPr algn="l" fontAlgn="b">
                        <a:lnSpc>
                          <a:spcPct val="90000"/>
                        </a:lnSpc>
                        <a:spcBef>
                          <a:spcPts val="0"/>
                        </a:spcBef>
                        <a:spcAft>
                          <a:spcPts val="0"/>
                        </a:spcAft>
                      </a:pPr>
                      <a:r>
                        <a:rPr lang="en-US" sz="1200" b="1" u="none" strike="noStrike" dirty="0">
                          <a:effectLst/>
                        </a:rPr>
                        <a:t>Decreased appetite</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28 (44)</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 (2)</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1381624566"/>
                  </a:ext>
                </a:extLst>
              </a:tr>
              <a:tr h="252960">
                <a:tc>
                  <a:txBody>
                    <a:bodyPr/>
                    <a:lstStyle/>
                    <a:p>
                      <a:pPr algn="l" fontAlgn="b">
                        <a:lnSpc>
                          <a:spcPct val="90000"/>
                        </a:lnSpc>
                        <a:spcBef>
                          <a:spcPts val="0"/>
                        </a:spcBef>
                        <a:spcAft>
                          <a:spcPts val="0"/>
                        </a:spcAft>
                      </a:pPr>
                      <a:r>
                        <a:rPr lang="en-US" sz="1200" b="1" u="none" strike="noStrike" dirty="0">
                          <a:effectLst/>
                        </a:rPr>
                        <a:t>Fatigue</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32 (51)</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6 (10)</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2978811239"/>
                  </a:ext>
                </a:extLst>
              </a:tr>
            </a:tbl>
          </a:graphicData>
        </a:graphic>
      </p:graphicFrame>
      <p:sp>
        <p:nvSpPr>
          <p:cNvPr id="74" name="TextBox 19">
            <a:extLst>
              <a:ext uri="{FF2B5EF4-FFF2-40B4-BE49-F238E27FC236}">
                <a16:creationId xmlns:a16="http://schemas.microsoft.com/office/drawing/2014/main" id="{346491D7-7AB1-194E-A9FA-2175143CA390}"/>
              </a:ext>
            </a:extLst>
          </p:cNvPr>
          <p:cNvSpPr txBox="1"/>
          <p:nvPr/>
        </p:nvSpPr>
        <p:spPr>
          <a:xfrm>
            <a:off x="620184" y="3945605"/>
            <a:ext cx="4785781" cy="307777"/>
          </a:xfrm>
          <a:prstGeom prst="rect">
            <a:avLst/>
          </a:prstGeom>
          <a:noFill/>
        </p:spPr>
        <p:txBody>
          <a:bodyPr wrap="square" lIns="0" tIns="0" rIns="0" bIns="0" rtlCol="0">
            <a:spAutoFit/>
          </a:bodyPr>
          <a:lstStyle/>
          <a:p>
            <a:pPr defTabSz="914377" fontAlgn="base">
              <a:spcBef>
                <a:spcPts val="1200"/>
              </a:spcBef>
              <a:spcAft>
                <a:spcPct val="0"/>
              </a:spcAft>
              <a:buClr>
                <a:srgbClr val="E67225"/>
              </a:buClr>
              <a:defRPr/>
            </a:pPr>
            <a:r>
              <a:rPr lang="en-GB" sz="2000" b="1">
                <a:solidFill>
                  <a:schemeClr val="tx2"/>
                </a:solidFill>
                <a:latin typeface="Calibri" panose="020F0502020204030204"/>
                <a:ea typeface="ＭＳ Ｐゴシック" charset="0"/>
                <a:cs typeface="Arial" charset="0"/>
              </a:rPr>
              <a:t>Safety</a:t>
            </a:r>
          </a:p>
        </p:txBody>
      </p:sp>
      <p:sp>
        <p:nvSpPr>
          <p:cNvPr id="75" name="Elipse 14">
            <a:extLst>
              <a:ext uri="{FF2B5EF4-FFF2-40B4-BE49-F238E27FC236}">
                <a16:creationId xmlns:a16="http://schemas.microsoft.com/office/drawing/2014/main" id="{33BD88A9-ACCD-364D-8071-2A70A3E081A4}"/>
              </a:ext>
            </a:extLst>
          </p:cNvPr>
          <p:cNvSpPr/>
          <p:nvPr/>
        </p:nvSpPr>
        <p:spPr>
          <a:xfrm>
            <a:off x="4994218" y="4784014"/>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n-GB" sz="3556" b="1">
              <a:solidFill>
                <a:prstClr val="white"/>
              </a:solidFill>
              <a:latin typeface="Calibri"/>
            </a:endParaRPr>
          </a:p>
        </p:txBody>
      </p:sp>
      <p:sp>
        <p:nvSpPr>
          <p:cNvPr id="76" name="Elipse 14">
            <a:extLst>
              <a:ext uri="{FF2B5EF4-FFF2-40B4-BE49-F238E27FC236}">
                <a16:creationId xmlns:a16="http://schemas.microsoft.com/office/drawing/2014/main" id="{1B5265B9-B6E0-8541-A851-5F65AA16F3B7}"/>
              </a:ext>
            </a:extLst>
          </p:cNvPr>
          <p:cNvSpPr/>
          <p:nvPr/>
        </p:nvSpPr>
        <p:spPr>
          <a:xfrm>
            <a:off x="4994218" y="5542839"/>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n-GB" sz="3556" b="1">
              <a:solidFill>
                <a:prstClr val="white"/>
              </a:solidFill>
              <a:latin typeface="Calibri"/>
            </a:endParaRPr>
          </a:p>
        </p:txBody>
      </p:sp>
      <p:sp>
        <p:nvSpPr>
          <p:cNvPr id="77" name="Elipse 14">
            <a:extLst>
              <a:ext uri="{FF2B5EF4-FFF2-40B4-BE49-F238E27FC236}">
                <a16:creationId xmlns:a16="http://schemas.microsoft.com/office/drawing/2014/main" id="{F5CEBE5B-E1F6-3248-8642-E384F3E1B5DC}"/>
              </a:ext>
            </a:extLst>
          </p:cNvPr>
          <p:cNvSpPr/>
          <p:nvPr/>
        </p:nvSpPr>
        <p:spPr>
          <a:xfrm>
            <a:off x="4994218" y="5292014"/>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n-GB" sz="3556" b="1">
              <a:solidFill>
                <a:prstClr val="white"/>
              </a:solidFill>
              <a:latin typeface="Calibri"/>
            </a:endParaRPr>
          </a:p>
        </p:txBody>
      </p:sp>
      <p:sp>
        <p:nvSpPr>
          <p:cNvPr id="78" name="Elipse 14">
            <a:extLst>
              <a:ext uri="{FF2B5EF4-FFF2-40B4-BE49-F238E27FC236}">
                <a16:creationId xmlns:a16="http://schemas.microsoft.com/office/drawing/2014/main" id="{F02B356D-3ED3-1147-A052-26BA3C25B93D}"/>
              </a:ext>
            </a:extLst>
          </p:cNvPr>
          <p:cNvSpPr/>
          <p:nvPr/>
        </p:nvSpPr>
        <p:spPr>
          <a:xfrm>
            <a:off x="4994218" y="5038014"/>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n-GB" sz="3556" b="1">
              <a:solidFill>
                <a:prstClr val="white"/>
              </a:solidFill>
              <a:latin typeface="Calibri"/>
            </a:endParaRPr>
          </a:p>
        </p:txBody>
      </p:sp>
      <p:graphicFrame>
        <p:nvGraphicFramePr>
          <p:cNvPr id="83" name="表格 6">
            <a:extLst>
              <a:ext uri="{FF2B5EF4-FFF2-40B4-BE49-F238E27FC236}">
                <a16:creationId xmlns:a16="http://schemas.microsoft.com/office/drawing/2014/main" id="{7A965797-EB82-4649-838E-2F9AD836F3B6}"/>
              </a:ext>
            </a:extLst>
          </p:cNvPr>
          <p:cNvGraphicFramePr>
            <a:graphicFrameLocks noGrp="1"/>
          </p:cNvGraphicFramePr>
          <p:nvPr>
            <p:extLst>
              <p:ext uri="{D42A27DB-BD31-4B8C-83A1-F6EECF244321}">
                <p14:modId xmlns:p14="http://schemas.microsoft.com/office/powerpoint/2010/main" val="2825655938"/>
              </p:ext>
            </p:extLst>
          </p:nvPr>
        </p:nvGraphicFramePr>
        <p:xfrm>
          <a:off x="620183" y="2481317"/>
          <a:ext cx="5417694" cy="1160064"/>
        </p:xfrm>
        <a:graphic>
          <a:graphicData uri="http://schemas.openxmlformats.org/drawingml/2006/table">
            <a:tbl>
              <a:tblPr firstRow="1" bandRow="1">
                <a:tableStyleId>{5C22544A-7EE6-4342-B048-85BDC9FD1C3A}</a:tableStyleId>
              </a:tblPr>
              <a:tblGrid>
                <a:gridCol w="2113964">
                  <a:extLst>
                    <a:ext uri="{9D8B030D-6E8A-4147-A177-3AD203B41FA5}">
                      <a16:colId xmlns:a16="http://schemas.microsoft.com/office/drawing/2014/main" val="1631817301"/>
                    </a:ext>
                  </a:extLst>
                </a:gridCol>
                <a:gridCol w="805654">
                  <a:extLst>
                    <a:ext uri="{9D8B030D-6E8A-4147-A177-3AD203B41FA5}">
                      <a16:colId xmlns:a16="http://schemas.microsoft.com/office/drawing/2014/main" val="1329161714"/>
                    </a:ext>
                  </a:extLst>
                </a:gridCol>
                <a:gridCol w="1249038">
                  <a:extLst>
                    <a:ext uri="{9D8B030D-6E8A-4147-A177-3AD203B41FA5}">
                      <a16:colId xmlns:a16="http://schemas.microsoft.com/office/drawing/2014/main" val="551795457"/>
                    </a:ext>
                  </a:extLst>
                </a:gridCol>
                <a:gridCol w="1249038">
                  <a:extLst>
                    <a:ext uri="{9D8B030D-6E8A-4147-A177-3AD203B41FA5}">
                      <a16:colId xmlns:a16="http://schemas.microsoft.com/office/drawing/2014/main" val="3407521878"/>
                    </a:ext>
                  </a:extLst>
                </a:gridCol>
              </a:tblGrid>
              <a:tr h="252960">
                <a:tc>
                  <a:txBody>
                    <a:bodyPr/>
                    <a:lstStyle/>
                    <a:p>
                      <a:pPr marL="0" marR="0" lvl="0" indent="0" algn="l" defTabSz="914400" rtl="0" eaLnBrk="1" fontAlgn="b" latinLnBrk="0" hangingPunct="1">
                        <a:lnSpc>
                          <a:spcPct val="90000"/>
                        </a:lnSpc>
                        <a:spcBef>
                          <a:spcPts val="0"/>
                        </a:spcBef>
                        <a:spcAft>
                          <a:spcPts val="0"/>
                        </a:spcAft>
                        <a:buClrTx/>
                        <a:buSzTx/>
                        <a:buFontTx/>
                        <a:buNone/>
                        <a:tabLst/>
                        <a:defRPr/>
                      </a:pPr>
                      <a:endParaRPr lang="en-US" sz="1200" b="1" i="0" u="none" strike="noStrike" dirty="0">
                        <a:solidFill>
                          <a:schemeClr val="bg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N</a:t>
                      </a:r>
                      <a:endParaRPr lang="en-US" sz="1200" b="1" dirty="0">
                        <a:solidFill>
                          <a:schemeClr val="bg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dirty="0">
                          <a:solidFill>
                            <a:schemeClr val="bg1"/>
                          </a:solidFill>
                          <a:latin typeface="+mn-lt"/>
                          <a:cs typeface="Arial" panose="020B0604020202020204" pitchFamily="34" charset="0"/>
                        </a:rPr>
                        <a:t>ORR (%)</a:t>
                      </a: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CBR (%)</a:t>
                      </a:r>
                      <a:endParaRPr lang="en-US" sz="1200" b="1" dirty="0">
                        <a:latin typeface="+mn-lt"/>
                        <a:cs typeface="Arial" panose="020B0604020202020204" pitchFamily="34" charset="0"/>
                      </a:endParaRPr>
                    </a:p>
                  </a:txBody>
                  <a:tcPr marL="72000" marR="72000" marT="36000" marB="36000"/>
                </a:tc>
                <a:extLst>
                  <a:ext uri="{0D108BD9-81ED-4DB2-BD59-A6C34878D82A}">
                    <a16:rowId xmlns:a16="http://schemas.microsoft.com/office/drawing/2014/main" val="4050676531"/>
                  </a:ext>
                </a:extLst>
              </a:tr>
              <a:tr h="252960">
                <a:tc>
                  <a:txBody>
                    <a:bodyPr/>
                    <a:lstStyle/>
                    <a:p>
                      <a:pPr algn="l" fontAlgn="b">
                        <a:lnSpc>
                          <a:spcPct val="90000"/>
                        </a:lnSpc>
                        <a:spcBef>
                          <a:spcPts val="0"/>
                        </a:spcBef>
                        <a:spcAft>
                          <a:spcPts val="0"/>
                        </a:spcAft>
                      </a:pPr>
                      <a:r>
                        <a:rPr lang="en-US" sz="1200" b="1" u="none" strike="noStrike" dirty="0">
                          <a:effectLst/>
                        </a:rPr>
                        <a:t>POM</a:t>
                      </a:r>
                      <a:r>
                        <a:rPr lang="en-US" sz="1200" b="1" u="none" strike="noStrike" baseline="0" dirty="0">
                          <a:effectLst/>
                        </a:rPr>
                        <a:t> </a:t>
                      </a:r>
                      <a:r>
                        <a:rPr lang="en-US" sz="1200" b="1" u="none" strike="noStrike" dirty="0">
                          <a:effectLst/>
                        </a:rPr>
                        <a:t>naive or nonrefractory</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46</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25 (54)</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33 (72)</a:t>
                      </a:r>
                      <a:endParaRPr lang="en-US" sz="1200" b="0" dirty="0">
                        <a:solidFill>
                          <a:schemeClr val="tx1"/>
                        </a:solidFill>
                        <a:latin typeface="+mn-lt"/>
                        <a:cs typeface="Arial" panose="020B0604020202020204" pitchFamily="34" charset="0"/>
                      </a:endParaRPr>
                    </a:p>
                  </a:txBody>
                  <a:tcPr marL="72000" marR="72000" marT="36000" marB="36000" anchor="ctr"/>
                </a:tc>
                <a:extLst>
                  <a:ext uri="{0D108BD9-81ED-4DB2-BD59-A6C34878D82A}">
                    <a16:rowId xmlns:a16="http://schemas.microsoft.com/office/drawing/2014/main" val="3207901635"/>
                  </a:ext>
                </a:extLst>
              </a:tr>
              <a:tr h="252960">
                <a:tc>
                  <a:txBody>
                    <a:bodyPr/>
                    <a:lstStyle/>
                    <a:p>
                      <a:pPr algn="l" fontAlgn="b">
                        <a:lnSpc>
                          <a:spcPct val="90000"/>
                        </a:lnSpc>
                        <a:spcBef>
                          <a:spcPts val="0"/>
                        </a:spcBef>
                        <a:spcAft>
                          <a:spcPts val="0"/>
                        </a:spcAft>
                      </a:pPr>
                      <a:r>
                        <a:rPr lang="en-US" sz="1200" b="1" u="none" strike="noStrike" dirty="0">
                          <a:effectLst/>
                        </a:rPr>
                        <a:t>POM refractory</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14</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5 (36)</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9 (64)</a:t>
                      </a:r>
                      <a:endParaRPr lang="en-US" sz="1200" b="0" dirty="0">
                        <a:solidFill>
                          <a:schemeClr val="tx1"/>
                        </a:solidFill>
                        <a:latin typeface="+mn-lt"/>
                        <a:cs typeface="Arial" panose="020B0604020202020204" pitchFamily="34" charset="0"/>
                      </a:endParaRPr>
                    </a:p>
                  </a:txBody>
                  <a:tcPr marL="72000" marR="72000" marT="36000" marB="36000" anchor="ctr"/>
                </a:tc>
                <a:extLst>
                  <a:ext uri="{0D108BD9-81ED-4DB2-BD59-A6C34878D82A}">
                    <a16:rowId xmlns:a16="http://schemas.microsoft.com/office/drawing/2014/main" val="1528434391"/>
                  </a:ext>
                </a:extLst>
              </a:tr>
              <a:tr h="252960">
                <a:tc>
                  <a:txBody>
                    <a:bodyPr/>
                    <a:lstStyle/>
                    <a:p>
                      <a:pPr algn="l" fontAlgn="b">
                        <a:lnSpc>
                          <a:spcPct val="90000"/>
                        </a:lnSpc>
                        <a:spcBef>
                          <a:spcPts val="0"/>
                        </a:spcBef>
                        <a:spcAft>
                          <a:spcPts val="0"/>
                        </a:spcAft>
                      </a:pPr>
                      <a:r>
                        <a:rPr lang="en-US" sz="1200" b="1" u="none" strike="noStrike" dirty="0">
                          <a:effectLst/>
                        </a:rPr>
                        <a:t>RP2D: </a:t>
                      </a:r>
                      <a:r>
                        <a:rPr lang="en-US" sz="1200" b="1" u="none" strike="noStrike" dirty="0" err="1">
                          <a:effectLst/>
                        </a:rPr>
                        <a:t>selinexor</a:t>
                      </a:r>
                      <a:r>
                        <a:rPr lang="en-US" sz="1200" b="1" u="none" strike="noStrike" dirty="0">
                          <a:effectLst/>
                        </a:rPr>
                        <a:t> 60 mg </a:t>
                      </a:r>
                      <a:r>
                        <a:rPr lang="en-US" sz="1200" b="1" u="none" strike="noStrike" dirty="0" err="1">
                          <a:effectLst/>
                        </a:rPr>
                        <a:t>qw</a:t>
                      </a:r>
                      <a:r>
                        <a:rPr lang="en-US" sz="1200" b="1" u="none" strike="noStrike" dirty="0">
                          <a:effectLst/>
                        </a:rPr>
                        <a:t> </a:t>
                      </a:r>
                      <a:br>
                        <a:rPr lang="en-US" sz="1200" b="1" u="none" strike="noStrike" dirty="0">
                          <a:effectLst/>
                        </a:rPr>
                      </a:br>
                      <a:r>
                        <a:rPr lang="en-US" sz="1200" b="1" u="none" strike="noStrike" dirty="0">
                          <a:effectLst/>
                        </a:rPr>
                        <a:t>+ POM 4 mg</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20</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12 (60)</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15 (75)</a:t>
                      </a:r>
                      <a:endParaRPr lang="en-US" sz="1200" b="0" dirty="0">
                        <a:solidFill>
                          <a:schemeClr val="tx1"/>
                        </a:solidFill>
                        <a:latin typeface="+mn-lt"/>
                        <a:cs typeface="Arial" panose="020B0604020202020204" pitchFamily="34" charset="0"/>
                      </a:endParaRPr>
                    </a:p>
                  </a:txBody>
                  <a:tcPr marL="72000" marR="72000" marT="36000" marB="36000" anchor="ctr"/>
                </a:tc>
                <a:extLst>
                  <a:ext uri="{0D108BD9-81ED-4DB2-BD59-A6C34878D82A}">
                    <a16:rowId xmlns:a16="http://schemas.microsoft.com/office/drawing/2014/main" val="3361131235"/>
                  </a:ext>
                </a:extLst>
              </a:tr>
            </a:tbl>
          </a:graphicData>
        </a:graphic>
      </p:graphicFrame>
      <p:sp>
        <p:nvSpPr>
          <p:cNvPr id="84" name="TextBox 19">
            <a:extLst>
              <a:ext uri="{FF2B5EF4-FFF2-40B4-BE49-F238E27FC236}">
                <a16:creationId xmlns:a16="http://schemas.microsoft.com/office/drawing/2014/main" id="{FB7C7773-79E9-AB43-BFA5-9E13DED25526}"/>
              </a:ext>
            </a:extLst>
          </p:cNvPr>
          <p:cNvSpPr txBox="1"/>
          <p:nvPr/>
        </p:nvSpPr>
        <p:spPr>
          <a:xfrm>
            <a:off x="620184" y="2134910"/>
            <a:ext cx="4785781" cy="307777"/>
          </a:xfrm>
          <a:prstGeom prst="rect">
            <a:avLst/>
          </a:prstGeom>
          <a:noFill/>
        </p:spPr>
        <p:txBody>
          <a:bodyPr wrap="square" lIns="0" tIns="0" rIns="0" bIns="0" rtlCol="0">
            <a:spAutoFit/>
          </a:bodyPr>
          <a:lstStyle/>
          <a:p>
            <a:pPr defTabSz="914377" fontAlgn="base">
              <a:spcBef>
                <a:spcPts val="1200"/>
              </a:spcBef>
              <a:spcAft>
                <a:spcPct val="0"/>
              </a:spcAft>
              <a:buClr>
                <a:srgbClr val="E67225"/>
              </a:buClr>
              <a:defRPr/>
            </a:pPr>
            <a:r>
              <a:rPr lang="en-GB" sz="2000" b="1">
                <a:solidFill>
                  <a:schemeClr val="tx2"/>
                </a:solidFill>
                <a:latin typeface="Calibri" panose="020F0502020204030204"/>
                <a:ea typeface="ＭＳ Ｐゴシック" charset="0"/>
                <a:cs typeface="Arial" charset="0"/>
              </a:rPr>
              <a:t>Clinical response</a:t>
            </a:r>
          </a:p>
        </p:txBody>
      </p:sp>
      <p:sp>
        <p:nvSpPr>
          <p:cNvPr id="9" name="Elipse 8">
            <a:extLst>
              <a:ext uri="{FF2B5EF4-FFF2-40B4-BE49-F238E27FC236}">
                <a16:creationId xmlns:a16="http://schemas.microsoft.com/office/drawing/2014/main" id="{CB218683-A846-124F-A0B5-4E89541914E7}"/>
              </a:ext>
            </a:extLst>
          </p:cNvPr>
          <p:cNvSpPr/>
          <p:nvPr/>
        </p:nvSpPr>
        <p:spPr>
          <a:xfrm>
            <a:off x="3831535" y="3257338"/>
            <a:ext cx="672075" cy="3840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3" name="Groep 2">
            <a:extLst>
              <a:ext uri="{FF2B5EF4-FFF2-40B4-BE49-F238E27FC236}">
                <a16:creationId xmlns:a16="http://schemas.microsoft.com/office/drawing/2014/main" id="{1F1EE127-DFAB-7E4C-8F72-C8812881286E}"/>
              </a:ext>
            </a:extLst>
          </p:cNvPr>
          <p:cNvGrpSpPr/>
          <p:nvPr/>
        </p:nvGrpSpPr>
        <p:grpSpPr>
          <a:xfrm>
            <a:off x="6312618" y="2156683"/>
            <a:ext cx="5601911" cy="3908925"/>
            <a:chOff x="6312618" y="2156683"/>
            <a:chExt cx="5601911" cy="3908925"/>
          </a:xfrm>
        </p:grpSpPr>
        <p:pic>
          <p:nvPicPr>
            <p:cNvPr id="2" name="Imagen 1">
              <a:extLst>
                <a:ext uri="{FF2B5EF4-FFF2-40B4-BE49-F238E27FC236}">
                  <a16:creationId xmlns:a16="http://schemas.microsoft.com/office/drawing/2014/main" id="{55E49C00-5B94-6644-9595-BCE181E6599F}"/>
                </a:ext>
              </a:extLst>
            </p:cNvPr>
            <p:cNvPicPr>
              <a:picLocks noChangeAspect="1"/>
            </p:cNvPicPr>
            <p:nvPr/>
          </p:nvPicPr>
          <p:blipFill rotWithShape="1">
            <a:blip r:embed="rId3"/>
            <a:srcRect l="56779" t="15086" b="13713"/>
            <a:stretch/>
          </p:blipFill>
          <p:spPr>
            <a:xfrm>
              <a:off x="6934946" y="2525613"/>
              <a:ext cx="4979583" cy="3069126"/>
            </a:xfrm>
            <a:prstGeom prst="rect">
              <a:avLst/>
            </a:prstGeom>
            <a:noFill/>
          </p:spPr>
        </p:pic>
        <p:sp>
          <p:nvSpPr>
            <p:cNvPr id="26" name="Elipse 25">
              <a:extLst>
                <a:ext uri="{FF2B5EF4-FFF2-40B4-BE49-F238E27FC236}">
                  <a16:creationId xmlns:a16="http://schemas.microsoft.com/office/drawing/2014/main" id="{10B1A7FA-34FA-EA49-9A03-FF8433F6A463}"/>
                </a:ext>
              </a:extLst>
            </p:cNvPr>
            <p:cNvSpPr/>
            <p:nvPr/>
          </p:nvSpPr>
          <p:spPr>
            <a:xfrm>
              <a:off x="8950831" y="4361643"/>
              <a:ext cx="1632181" cy="672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6" name="TextBox 45">
              <a:extLst>
                <a:ext uri="{FF2B5EF4-FFF2-40B4-BE49-F238E27FC236}">
                  <a16:creationId xmlns:a16="http://schemas.microsoft.com/office/drawing/2014/main" id="{22ED50A1-6FB4-294E-AF58-A4BC6D5DDFB1}"/>
                </a:ext>
              </a:extLst>
            </p:cNvPr>
            <p:cNvSpPr txBox="1"/>
            <p:nvPr/>
          </p:nvSpPr>
          <p:spPr>
            <a:xfrm>
              <a:off x="8094478" y="2156683"/>
              <a:ext cx="2359877" cy="276999"/>
            </a:xfrm>
            <a:prstGeom prst="rect">
              <a:avLst/>
            </a:prstGeom>
            <a:noFill/>
          </p:spPr>
          <p:txBody>
            <a:bodyPr wrap="none" lIns="0" tIns="0" rIns="0" bIns="0" rtlCol="0">
              <a:spAutoFit/>
            </a:bodyPr>
            <a:lstStyle/>
            <a:p>
              <a:pPr algn="ctr"/>
              <a:r>
                <a:rPr lang="en-GB" b="1">
                  <a:latin typeface="Calibri" panose="020F0502020204030204" pitchFamily="34" charset="0"/>
                  <a:ea typeface="Aileron" charset="0"/>
                  <a:cs typeface="Calibri" panose="020F0502020204030204" pitchFamily="34" charset="0"/>
                </a:rPr>
                <a:t>Progression-free survival</a:t>
              </a:r>
            </a:p>
          </p:txBody>
        </p:sp>
        <p:sp>
          <p:nvSpPr>
            <p:cNvPr id="48" name="TextBox 47">
              <a:extLst>
                <a:ext uri="{FF2B5EF4-FFF2-40B4-BE49-F238E27FC236}">
                  <a16:creationId xmlns:a16="http://schemas.microsoft.com/office/drawing/2014/main" id="{4CC57FA1-CB63-E84D-97F8-87C5E7124C86}"/>
                </a:ext>
              </a:extLst>
            </p:cNvPr>
            <p:cNvSpPr txBox="1"/>
            <p:nvPr/>
          </p:nvSpPr>
          <p:spPr>
            <a:xfrm rot="16200000">
              <a:off x="5686517" y="3960329"/>
              <a:ext cx="1498424" cy="246221"/>
            </a:xfrm>
            <a:prstGeom prst="rect">
              <a:avLst/>
            </a:prstGeom>
            <a:noFill/>
          </p:spPr>
          <p:txBody>
            <a:bodyPr wrap="none" lIns="0" tIns="0" rIns="0" bIns="0" rtlCol="0">
              <a:spAutoFit/>
            </a:bodyPr>
            <a:lstStyle/>
            <a:p>
              <a:pPr algn="ctr"/>
              <a:r>
                <a:rPr lang="en-GB" sz="1600" b="1">
                  <a:latin typeface="Calibri" panose="020F0502020204030204" pitchFamily="34" charset="0"/>
                  <a:ea typeface="Aileron" charset="0"/>
                  <a:cs typeface="Calibri" panose="020F0502020204030204" pitchFamily="34" charset="0"/>
                </a:rPr>
                <a:t>Probability of PFS</a:t>
              </a:r>
            </a:p>
          </p:txBody>
        </p:sp>
        <p:sp>
          <p:nvSpPr>
            <p:cNvPr id="49" name="TextBox 48">
              <a:extLst>
                <a:ext uri="{FF2B5EF4-FFF2-40B4-BE49-F238E27FC236}">
                  <a16:creationId xmlns:a16="http://schemas.microsoft.com/office/drawing/2014/main" id="{2E721C38-6D29-9D40-8B1F-78BE1C73ABFE}"/>
                </a:ext>
              </a:extLst>
            </p:cNvPr>
            <p:cNvSpPr txBox="1"/>
            <p:nvPr/>
          </p:nvSpPr>
          <p:spPr>
            <a:xfrm>
              <a:off x="6649305" y="3102753"/>
              <a:ext cx="227626" cy="215444"/>
            </a:xfrm>
            <a:prstGeom prst="rect">
              <a:avLst/>
            </a:prstGeom>
            <a:noFill/>
          </p:spPr>
          <p:txBody>
            <a:bodyPr wrap="none" lIns="0" tIns="0" rIns="0" bIns="0" rtlCol="0">
              <a:spAutoFit/>
            </a:bodyPr>
            <a:lstStyle/>
            <a:p>
              <a:pPr algn="r"/>
              <a:r>
                <a:rPr lang="en-GB" sz="1400">
                  <a:latin typeface="Calibri" panose="020F0502020204030204" pitchFamily="34" charset="0"/>
                  <a:ea typeface="Aileron" charset="0"/>
                  <a:cs typeface="Calibri" panose="020F0502020204030204" pitchFamily="34" charset="0"/>
                </a:rPr>
                <a:t>0.8</a:t>
              </a:r>
            </a:p>
          </p:txBody>
        </p:sp>
        <p:sp>
          <p:nvSpPr>
            <p:cNvPr id="50" name="TextBox 49">
              <a:extLst>
                <a:ext uri="{FF2B5EF4-FFF2-40B4-BE49-F238E27FC236}">
                  <a16:creationId xmlns:a16="http://schemas.microsoft.com/office/drawing/2014/main" id="{9999B8B8-C804-EA47-9A9C-B31BFF8D7816}"/>
                </a:ext>
              </a:extLst>
            </p:cNvPr>
            <p:cNvSpPr txBox="1"/>
            <p:nvPr/>
          </p:nvSpPr>
          <p:spPr>
            <a:xfrm>
              <a:off x="6991589" y="5556931"/>
              <a:ext cx="91371"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0</a:t>
              </a:r>
            </a:p>
          </p:txBody>
        </p:sp>
        <p:sp>
          <p:nvSpPr>
            <p:cNvPr id="51" name="TextBox 50">
              <a:extLst>
                <a:ext uri="{FF2B5EF4-FFF2-40B4-BE49-F238E27FC236}">
                  <a16:creationId xmlns:a16="http://schemas.microsoft.com/office/drawing/2014/main" id="{07ED540D-1893-9B4E-ABD4-9217C33169AA}"/>
                </a:ext>
              </a:extLst>
            </p:cNvPr>
            <p:cNvSpPr txBox="1"/>
            <p:nvPr/>
          </p:nvSpPr>
          <p:spPr>
            <a:xfrm>
              <a:off x="8948690" y="5819387"/>
              <a:ext cx="661720" cy="246221"/>
            </a:xfrm>
            <a:prstGeom prst="rect">
              <a:avLst/>
            </a:prstGeom>
            <a:noFill/>
          </p:spPr>
          <p:txBody>
            <a:bodyPr wrap="none" lIns="0" tIns="0" rIns="0" bIns="0" rtlCol="0">
              <a:spAutoFit/>
            </a:bodyPr>
            <a:lstStyle/>
            <a:p>
              <a:pPr algn="ctr"/>
              <a:r>
                <a:rPr lang="en-GB" sz="1600" b="1">
                  <a:latin typeface="Calibri" panose="020F0502020204030204" pitchFamily="34" charset="0"/>
                  <a:ea typeface="Aileron" charset="0"/>
                  <a:cs typeface="Calibri" panose="020F0502020204030204" pitchFamily="34" charset="0"/>
                </a:rPr>
                <a:t>Months</a:t>
              </a:r>
            </a:p>
          </p:txBody>
        </p:sp>
        <p:sp>
          <p:nvSpPr>
            <p:cNvPr id="52" name="TextBox 51">
              <a:extLst>
                <a:ext uri="{FF2B5EF4-FFF2-40B4-BE49-F238E27FC236}">
                  <a16:creationId xmlns:a16="http://schemas.microsoft.com/office/drawing/2014/main" id="{E6526F1C-AD17-D44F-BE47-0A72D5873631}"/>
                </a:ext>
              </a:extLst>
            </p:cNvPr>
            <p:cNvSpPr txBox="1"/>
            <p:nvPr/>
          </p:nvSpPr>
          <p:spPr>
            <a:xfrm>
              <a:off x="6649304" y="2540778"/>
              <a:ext cx="227627" cy="215444"/>
            </a:xfrm>
            <a:prstGeom prst="rect">
              <a:avLst/>
            </a:prstGeom>
            <a:noFill/>
          </p:spPr>
          <p:txBody>
            <a:bodyPr wrap="none" lIns="0" tIns="0" rIns="0" bIns="0" rtlCol="0">
              <a:spAutoFit/>
            </a:bodyPr>
            <a:lstStyle/>
            <a:p>
              <a:pPr algn="r"/>
              <a:r>
                <a:rPr lang="en-GB" sz="1400">
                  <a:latin typeface="Calibri" panose="020F0502020204030204" pitchFamily="34" charset="0"/>
                  <a:ea typeface="Aileron" charset="0"/>
                  <a:cs typeface="Calibri" panose="020F0502020204030204" pitchFamily="34" charset="0"/>
                </a:rPr>
                <a:t>1.0</a:t>
              </a:r>
            </a:p>
          </p:txBody>
        </p:sp>
        <p:sp>
          <p:nvSpPr>
            <p:cNvPr id="53" name="TextBox 52">
              <a:extLst>
                <a:ext uri="{FF2B5EF4-FFF2-40B4-BE49-F238E27FC236}">
                  <a16:creationId xmlns:a16="http://schemas.microsoft.com/office/drawing/2014/main" id="{94D8C0E9-5C11-0B4E-A25F-1BBEB9BBC408}"/>
                </a:ext>
              </a:extLst>
            </p:cNvPr>
            <p:cNvSpPr txBox="1"/>
            <p:nvPr/>
          </p:nvSpPr>
          <p:spPr>
            <a:xfrm>
              <a:off x="6649304" y="3658378"/>
              <a:ext cx="227627" cy="215444"/>
            </a:xfrm>
            <a:prstGeom prst="rect">
              <a:avLst/>
            </a:prstGeom>
            <a:noFill/>
          </p:spPr>
          <p:txBody>
            <a:bodyPr wrap="none" lIns="0" tIns="0" rIns="0" bIns="0" rtlCol="0">
              <a:spAutoFit/>
            </a:bodyPr>
            <a:lstStyle/>
            <a:p>
              <a:pPr algn="r"/>
              <a:r>
                <a:rPr lang="en-GB" sz="1400">
                  <a:latin typeface="Calibri" panose="020F0502020204030204" pitchFamily="34" charset="0"/>
                  <a:ea typeface="Aileron" charset="0"/>
                  <a:cs typeface="Calibri" panose="020F0502020204030204" pitchFamily="34" charset="0"/>
                </a:rPr>
                <a:t>0.6</a:t>
              </a:r>
            </a:p>
          </p:txBody>
        </p:sp>
        <p:sp>
          <p:nvSpPr>
            <p:cNvPr id="57" name="TextBox 56">
              <a:extLst>
                <a:ext uri="{FF2B5EF4-FFF2-40B4-BE49-F238E27FC236}">
                  <a16:creationId xmlns:a16="http://schemas.microsoft.com/office/drawing/2014/main" id="{8BF02705-A651-F94E-9C1E-62F8E87BF0FE}"/>
                </a:ext>
              </a:extLst>
            </p:cNvPr>
            <p:cNvSpPr txBox="1"/>
            <p:nvPr/>
          </p:nvSpPr>
          <p:spPr>
            <a:xfrm>
              <a:off x="11391156"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30</a:t>
              </a:r>
            </a:p>
          </p:txBody>
        </p:sp>
        <p:sp>
          <p:nvSpPr>
            <p:cNvPr id="58" name="TextBox 57">
              <a:extLst>
                <a:ext uri="{FF2B5EF4-FFF2-40B4-BE49-F238E27FC236}">
                  <a16:creationId xmlns:a16="http://schemas.microsoft.com/office/drawing/2014/main" id="{C19FF474-CA8C-F94B-87A0-BFD8CBCA8B51}"/>
                </a:ext>
              </a:extLst>
            </p:cNvPr>
            <p:cNvSpPr txBox="1"/>
            <p:nvPr/>
          </p:nvSpPr>
          <p:spPr>
            <a:xfrm>
              <a:off x="11099056"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28</a:t>
              </a:r>
            </a:p>
          </p:txBody>
        </p:sp>
        <p:sp>
          <p:nvSpPr>
            <p:cNvPr id="59" name="TextBox 58">
              <a:extLst>
                <a:ext uri="{FF2B5EF4-FFF2-40B4-BE49-F238E27FC236}">
                  <a16:creationId xmlns:a16="http://schemas.microsoft.com/office/drawing/2014/main" id="{230BF15C-CAC2-C74D-A208-1F8083425C40}"/>
                </a:ext>
              </a:extLst>
            </p:cNvPr>
            <p:cNvSpPr txBox="1"/>
            <p:nvPr/>
          </p:nvSpPr>
          <p:spPr>
            <a:xfrm>
              <a:off x="10803781"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26</a:t>
              </a:r>
            </a:p>
          </p:txBody>
        </p:sp>
        <p:sp>
          <p:nvSpPr>
            <p:cNvPr id="60" name="TextBox 59">
              <a:extLst>
                <a:ext uri="{FF2B5EF4-FFF2-40B4-BE49-F238E27FC236}">
                  <a16:creationId xmlns:a16="http://schemas.microsoft.com/office/drawing/2014/main" id="{3CD07DE8-1121-A242-B89F-081A55F6A285}"/>
                </a:ext>
              </a:extLst>
            </p:cNvPr>
            <p:cNvSpPr txBox="1"/>
            <p:nvPr/>
          </p:nvSpPr>
          <p:spPr>
            <a:xfrm>
              <a:off x="10502156"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24</a:t>
              </a:r>
            </a:p>
          </p:txBody>
        </p:sp>
        <p:sp>
          <p:nvSpPr>
            <p:cNvPr id="61" name="TextBox 60">
              <a:extLst>
                <a:ext uri="{FF2B5EF4-FFF2-40B4-BE49-F238E27FC236}">
                  <a16:creationId xmlns:a16="http://schemas.microsoft.com/office/drawing/2014/main" id="{95A7D198-8F4F-9E4D-B74E-A6C80F8F2EAC}"/>
                </a:ext>
              </a:extLst>
            </p:cNvPr>
            <p:cNvSpPr txBox="1"/>
            <p:nvPr/>
          </p:nvSpPr>
          <p:spPr>
            <a:xfrm>
              <a:off x="10206881"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22</a:t>
              </a:r>
            </a:p>
          </p:txBody>
        </p:sp>
        <p:sp>
          <p:nvSpPr>
            <p:cNvPr id="62" name="TextBox 61">
              <a:extLst>
                <a:ext uri="{FF2B5EF4-FFF2-40B4-BE49-F238E27FC236}">
                  <a16:creationId xmlns:a16="http://schemas.microsoft.com/office/drawing/2014/main" id="{FD62B8F0-421A-DD41-A31F-A733906BBA0B}"/>
                </a:ext>
              </a:extLst>
            </p:cNvPr>
            <p:cNvSpPr txBox="1"/>
            <p:nvPr/>
          </p:nvSpPr>
          <p:spPr>
            <a:xfrm>
              <a:off x="9911606"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20</a:t>
              </a:r>
            </a:p>
          </p:txBody>
        </p:sp>
        <p:sp>
          <p:nvSpPr>
            <p:cNvPr id="63" name="TextBox 62">
              <a:extLst>
                <a:ext uri="{FF2B5EF4-FFF2-40B4-BE49-F238E27FC236}">
                  <a16:creationId xmlns:a16="http://schemas.microsoft.com/office/drawing/2014/main" id="{98F9963F-BE9D-2643-826D-2E0214475C40}"/>
                </a:ext>
              </a:extLst>
            </p:cNvPr>
            <p:cNvSpPr txBox="1"/>
            <p:nvPr/>
          </p:nvSpPr>
          <p:spPr>
            <a:xfrm>
              <a:off x="9613156"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18</a:t>
              </a:r>
            </a:p>
          </p:txBody>
        </p:sp>
        <p:sp>
          <p:nvSpPr>
            <p:cNvPr id="64" name="TextBox 63">
              <a:extLst>
                <a:ext uri="{FF2B5EF4-FFF2-40B4-BE49-F238E27FC236}">
                  <a16:creationId xmlns:a16="http://schemas.microsoft.com/office/drawing/2014/main" id="{3F493AE9-A79B-F54B-83A6-144536D89F1E}"/>
                </a:ext>
              </a:extLst>
            </p:cNvPr>
            <p:cNvSpPr txBox="1"/>
            <p:nvPr/>
          </p:nvSpPr>
          <p:spPr>
            <a:xfrm>
              <a:off x="9324231"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16</a:t>
              </a:r>
            </a:p>
          </p:txBody>
        </p:sp>
        <p:sp>
          <p:nvSpPr>
            <p:cNvPr id="65" name="TextBox 64">
              <a:extLst>
                <a:ext uri="{FF2B5EF4-FFF2-40B4-BE49-F238E27FC236}">
                  <a16:creationId xmlns:a16="http://schemas.microsoft.com/office/drawing/2014/main" id="{382D057A-E4E4-0944-85DC-E592115F71DA}"/>
                </a:ext>
              </a:extLst>
            </p:cNvPr>
            <p:cNvSpPr txBox="1"/>
            <p:nvPr/>
          </p:nvSpPr>
          <p:spPr>
            <a:xfrm>
              <a:off x="9009906"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14</a:t>
              </a:r>
            </a:p>
          </p:txBody>
        </p:sp>
        <p:sp>
          <p:nvSpPr>
            <p:cNvPr id="66" name="TextBox 65">
              <a:extLst>
                <a:ext uri="{FF2B5EF4-FFF2-40B4-BE49-F238E27FC236}">
                  <a16:creationId xmlns:a16="http://schemas.microsoft.com/office/drawing/2014/main" id="{3FB97277-9CF2-6841-8E83-0BD0C79DD2F4}"/>
                </a:ext>
              </a:extLst>
            </p:cNvPr>
            <p:cNvSpPr txBox="1"/>
            <p:nvPr/>
          </p:nvSpPr>
          <p:spPr>
            <a:xfrm>
              <a:off x="8720981"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12</a:t>
              </a:r>
            </a:p>
          </p:txBody>
        </p:sp>
        <p:sp>
          <p:nvSpPr>
            <p:cNvPr id="67" name="TextBox 66">
              <a:extLst>
                <a:ext uri="{FF2B5EF4-FFF2-40B4-BE49-F238E27FC236}">
                  <a16:creationId xmlns:a16="http://schemas.microsoft.com/office/drawing/2014/main" id="{E7430A8A-081D-9D4C-81E6-45ABDE5B2420}"/>
                </a:ext>
              </a:extLst>
            </p:cNvPr>
            <p:cNvSpPr txBox="1"/>
            <p:nvPr/>
          </p:nvSpPr>
          <p:spPr>
            <a:xfrm>
              <a:off x="8435231" y="5556931"/>
              <a:ext cx="182742"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10</a:t>
              </a:r>
            </a:p>
          </p:txBody>
        </p:sp>
        <p:sp>
          <p:nvSpPr>
            <p:cNvPr id="68" name="TextBox 67">
              <a:extLst>
                <a:ext uri="{FF2B5EF4-FFF2-40B4-BE49-F238E27FC236}">
                  <a16:creationId xmlns:a16="http://schemas.microsoft.com/office/drawing/2014/main" id="{C347CA83-5B63-2844-A0BE-50BD28752A17}"/>
                </a:ext>
              </a:extLst>
            </p:cNvPr>
            <p:cNvSpPr txBox="1"/>
            <p:nvPr/>
          </p:nvSpPr>
          <p:spPr>
            <a:xfrm>
              <a:off x="8172941" y="5556931"/>
              <a:ext cx="91371"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8</a:t>
              </a:r>
            </a:p>
          </p:txBody>
        </p:sp>
        <p:sp>
          <p:nvSpPr>
            <p:cNvPr id="69" name="TextBox 68">
              <a:extLst>
                <a:ext uri="{FF2B5EF4-FFF2-40B4-BE49-F238E27FC236}">
                  <a16:creationId xmlns:a16="http://schemas.microsoft.com/office/drawing/2014/main" id="{41B43E8B-DEB9-414C-B19F-3A555CF33EC5}"/>
                </a:ext>
              </a:extLst>
            </p:cNvPr>
            <p:cNvSpPr txBox="1"/>
            <p:nvPr/>
          </p:nvSpPr>
          <p:spPr>
            <a:xfrm>
              <a:off x="7880841" y="5556931"/>
              <a:ext cx="91371"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6</a:t>
              </a:r>
            </a:p>
          </p:txBody>
        </p:sp>
        <p:sp>
          <p:nvSpPr>
            <p:cNvPr id="70" name="TextBox 69">
              <a:extLst>
                <a:ext uri="{FF2B5EF4-FFF2-40B4-BE49-F238E27FC236}">
                  <a16:creationId xmlns:a16="http://schemas.microsoft.com/office/drawing/2014/main" id="{C9ABED66-43D8-2F47-92B4-67192596D18F}"/>
                </a:ext>
              </a:extLst>
            </p:cNvPr>
            <p:cNvSpPr txBox="1"/>
            <p:nvPr/>
          </p:nvSpPr>
          <p:spPr>
            <a:xfrm>
              <a:off x="7582391" y="5556931"/>
              <a:ext cx="91371"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4</a:t>
              </a:r>
            </a:p>
          </p:txBody>
        </p:sp>
        <p:sp>
          <p:nvSpPr>
            <p:cNvPr id="71" name="TextBox 70">
              <a:extLst>
                <a:ext uri="{FF2B5EF4-FFF2-40B4-BE49-F238E27FC236}">
                  <a16:creationId xmlns:a16="http://schemas.microsoft.com/office/drawing/2014/main" id="{2025A031-C906-7B43-AF25-28A6AB242C9B}"/>
                </a:ext>
              </a:extLst>
            </p:cNvPr>
            <p:cNvSpPr txBox="1"/>
            <p:nvPr/>
          </p:nvSpPr>
          <p:spPr>
            <a:xfrm>
              <a:off x="7283941" y="5556931"/>
              <a:ext cx="91371" cy="215444"/>
            </a:xfrm>
            <a:prstGeom prst="rect">
              <a:avLst/>
            </a:prstGeom>
            <a:noFill/>
          </p:spPr>
          <p:txBody>
            <a:bodyPr wrap="none" lIns="0" tIns="0" rIns="0" bIns="0" rtlCol="0">
              <a:spAutoFit/>
            </a:bodyPr>
            <a:lstStyle/>
            <a:p>
              <a:pPr algn="ctr"/>
              <a:r>
                <a:rPr lang="en-GB" sz="1400">
                  <a:latin typeface="Calibri" panose="020F0502020204030204" pitchFamily="34" charset="0"/>
                  <a:ea typeface="Aileron" charset="0"/>
                  <a:cs typeface="Calibri" panose="020F0502020204030204" pitchFamily="34" charset="0"/>
                </a:rPr>
                <a:t>2</a:t>
              </a:r>
            </a:p>
          </p:txBody>
        </p:sp>
        <p:sp>
          <p:nvSpPr>
            <p:cNvPr id="85" name="TextBox 84">
              <a:extLst>
                <a:ext uri="{FF2B5EF4-FFF2-40B4-BE49-F238E27FC236}">
                  <a16:creationId xmlns:a16="http://schemas.microsoft.com/office/drawing/2014/main" id="{1F730B9E-6C4B-9947-AB02-EF39964E1F57}"/>
                </a:ext>
              </a:extLst>
            </p:cNvPr>
            <p:cNvSpPr txBox="1"/>
            <p:nvPr/>
          </p:nvSpPr>
          <p:spPr>
            <a:xfrm>
              <a:off x="6649304" y="4228746"/>
              <a:ext cx="227627" cy="215444"/>
            </a:xfrm>
            <a:prstGeom prst="rect">
              <a:avLst/>
            </a:prstGeom>
            <a:noFill/>
          </p:spPr>
          <p:txBody>
            <a:bodyPr wrap="none" lIns="0" tIns="0" rIns="0" bIns="0" rtlCol="0">
              <a:spAutoFit/>
            </a:bodyPr>
            <a:lstStyle/>
            <a:p>
              <a:pPr algn="r"/>
              <a:r>
                <a:rPr lang="en-GB" sz="1400">
                  <a:latin typeface="Calibri" panose="020F0502020204030204" pitchFamily="34" charset="0"/>
                  <a:ea typeface="Aileron" charset="0"/>
                  <a:cs typeface="Calibri" panose="020F0502020204030204" pitchFamily="34" charset="0"/>
                </a:rPr>
                <a:t>0.4</a:t>
              </a:r>
            </a:p>
          </p:txBody>
        </p:sp>
        <p:sp>
          <p:nvSpPr>
            <p:cNvPr id="86" name="TextBox 85">
              <a:extLst>
                <a:ext uri="{FF2B5EF4-FFF2-40B4-BE49-F238E27FC236}">
                  <a16:creationId xmlns:a16="http://schemas.microsoft.com/office/drawing/2014/main" id="{19CF91AC-153B-B84A-AC09-E4855FC6003B}"/>
                </a:ext>
              </a:extLst>
            </p:cNvPr>
            <p:cNvSpPr txBox="1"/>
            <p:nvPr/>
          </p:nvSpPr>
          <p:spPr>
            <a:xfrm>
              <a:off x="6649304" y="4781007"/>
              <a:ext cx="227627" cy="215444"/>
            </a:xfrm>
            <a:prstGeom prst="rect">
              <a:avLst/>
            </a:prstGeom>
            <a:noFill/>
          </p:spPr>
          <p:txBody>
            <a:bodyPr wrap="none" lIns="0" tIns="0" rIns="0" bIns="0" rtlCol="0">
              <a:spAutoFit/>
            </a:bodyPr>
            <a:lstStyle/>
            <a:p>
              <a:pPr algn="r"/>
              <a:r>
                <a:rPr lang="en-GB" sz="1400">
                  <a:latin typeface="Calibri" panose="020F0502020204030204" pitchFamily="34" charset="0"/>
                  <a:ea typeface="Aileron" charset="0"/>
                  <a:cs typeface="Calibri" panose="020F0502020204030204" pitchFamily="34" charset="0"/>
                </a:rPr>
                <a:t>0.2</a:t>
              </a:r>
            </a:p>
          </p:txBody>
        </p:sp>
        <p:sp>
          <p:nvSpPr>
            <p:cNvPr id="87" name="TextBox 86">
              <a:extLst>
                <a:ext uri="{FF2B5EF4-FFF2-40B4-BE49-F238E27FC236}">
                  <a16:creationId xmlns:a16="http://schemas.microsoft.com/office/drawing/2014/main" id="{CBDDCB9A-A2A3-8D48-954C-77B093D63444}"/>
                </a:ext>
              </a:extLst>
            </p:cNvPr>
            <p:cNvSpPr txBox="1"/>
            <p:nvPr/>
          </p:nvSpPr>
          <p:spPr>
            <a:xfrm>
              <a:off x="6649304" y="5342322"/>
              <a:ext cx="227627" cy="215444"/>
            </a:xfrm>
            <a:prstGeom prst="rect">
              <a:avLst/>
            </a:prstGeom>
            <a:noFill/>
          </p:spPr>
          <p:txBody>
            <a:bodyPr wrap="none" lIns="0" tIns="0" rIns="0" bIns="0" rtlCol="0">
              <a:spAutoFit/>
            </a:bodyPr>
            <a:lstStyle/>
            <a:p>
              <a:pPr algn="r"/>
              <a:r>
                <a:rPr lang="en-GB" sz="1400">
                  <a:latin typeface="Calibri" panose="020F0502020204030204" pitchFamily="34" charset="0"/>
                  <a:ea typeface="Aileron" charset="0"/>
                  <a:cs typeface="Calibri" panose="020F0502020204030204" pitchFamily="34" charset="0"/>
                </a:rPr>
                <a:t>0.0</a:t>
              </a:r>
            </a:p>
          </p:txBody>
        </p:sp>
      </p:grpSp>
    </p:spTree>
    <p:extLst>
      <p:ext uri="{BB962C8B-B14F-4D97-AF65-F5344CB8AC3E}">
        <p14:creationId xmlns:p14="http://schemas.microsoft.com/office/powerpoint/2010/main" val="295672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格 6">
            <a:extLst>
              <a:ext uri="{FF2B5EF4-FFF2-40B4-BE49-F238E27FC236}">
                <a16:creationId xmlns:a16="http://schemas.microsoft.com/office/drawing/2014/main" id="{13F71E56-A099-B44C-B6E9-ABB0E7C9CAB3}"/>
              </a:ext>
            </a:extLst>
          </p:cNvPr>
          <p:cNvGraphicFramePr>
            <a:graphicFrameLocks noGrp="1"/>
          </p:cNvGraphicFramePr>
          <p:nvPr>
            <p:extLst>
              <p:ext uri="{D42A27DB-BD31-4B8C-83A1-F6EECF244321}">
                <p14:modId xmlns:p14="http://schemas.microsoft.com/office/powerpoint/2010/main" val="987405443"/>
              </p:ext>
            </p:extLst>
          </p:nvPr>
        </p:nvGraphicFramePr>
        <p:xfrm>
          <a:off x="620183" y="4473080"/>
          <a:ext cx="6197075" cy="1517760"/>
        </p:xfrm>
        <a:graphic>
          <a:graphicData uri="http://schemas.openxmlformats.org/drawingml/2006/table">
            <a:tbl>
              <a:tblPr firstRow="1" bandRow="1">
                <a:tableStyleId>{5C22544A-7EE6-4342-B048-85BDC9FD1C3A}</a:tableStyleId>
              </a:tblPr>
              <a:tblGrid>
                <a:gridCol w="2483465">
                  <a:extLst>
                    <a:ext uri="{9D8B030D-6E8A-4147-A177-3AD203B41FA5}">
                      <a16:colId xmlns:a16="http://schemas.microsoft.com/office/drawing/2014/main" val="1631817301"/>
                    </a:ext>
                  </a:extLst>
                </a:gridCol>
                <a:gridCol w="1856805">
                  <a:extLst>
                    <a:ext uri="{9D8B030D-6E8A-4147-A177-3AD203B41FA5}">
                      <a16:colId xmlns:a16="http://schemas.microsoft.com/office/drawing/2014/main" val="1329161714"/>
                    </a:ext>
                  </a:extLst>
                </a:gridCol>
                <a:gridCol w="1856805">
                  <a:extLst>
                    <a:ext uri="{9D8B030D-6E8A-4147-A177-3AD203B41FA5}">
                      <a16:colId xmlns:a16="http://schemas.microsoft.com/office/drawing/2014/main" val="3407521878"/>
                    </a:ext>
                  </a:extLst>
                </a:gridCol>
              </a:tblGrid>
              <a:tr h="252960">
                <a:tc>
                  <a:txBody>
                    <a:bodyPr/>
                    <a:lstStyle/>
                    <a:p>
                      <a:pPr marL="0" marR="0" lvl="0" indent="0" algn="l" defTabSz="914400" rtl="0" eaLnBrk="1" fontAlgn="b" latinLnBrk="0" hangingPunct="1">
                        <a:lnSpc>
                          <a:spcPct val="90000"/>
                        </a:lnSpc>
                        <a:spcBef>
                          <a:spcPts val="0"/>
                        </a:spcBef>
                        <a:spcAft>
                          <a:spcPts val="0"/>
                        </a:spcAft>
                        <a:buClrTx/>
                        <a:buSzTx/>
                        <a:buFontTx/>
                        <a:buNone/>
                        <a:tabLst/>
                        <a:defRPr/>
                      </a:pPr>
                      <a:endParaRPr lang="en-US" sz="1200" b="1" i="0" u="none" strike="sngStrike" dirty="0">
                        <a:solidFill>
                          <a:srgbClr val="00B0F0"/>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Any grade</a:t>
                      </a:r>
                      <a:endParaRPr lang="en-US" sz="1200" b="1" dirty="0">
                        <a:solidFill>
                          <a:schemeClr val="bg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Grade 3/4</a:t>
                      </a:r>
                      <a:endParaRPr lang="en-US" sz="1200" b="1" dirty="0">
                        <a:latin typeface="+mn-lt"/>
                        <a:cs typeface="Arial" panose="020B0604020202020204" pitchFamily="34" charset="0"/>
                      </a:endParaRPr>
                    </a:p>
                  </a:txBody>
                  <a:tcPr marL="72000" marR="72000" marT="36000" marB="36000"/>
                </a:tc>
                <a:extLst>
                  <a:ext uri="{0D108BD9-81ED-4DB2-BD59-A6C34878D82A}">
                    <a16:rowId xmlns:a16="http://schemas.microsoft.com/office/drawing/2014/main" val="4050676531"/>
                  </a:ext>
                </a:extLst>
              </a:tr>
              <a:tr h="252960">
                <a:tc>
                  <a:txBody>
                    <a:bodyPr/>
                    <a:lstStyle/>
                    <a:p>
                      <a:pPr algn="l" fontAlgn="b">
                        <a:lnSpc>
                          <a:spcPct val="90000"/>
                        </a:lnSpc>
                        <a:spcBef>
                          <a:spcPts val="0"/>
                        </a:spcBef>
                        <a:spcAft>
                          <a:spcPts val="0"/>
                        </a:spcAft>
                      </a:pPr>
                      <a:r>
                        <a:rPr lang="en-US" sz="1200" b="1" u="none" strike="noStrike" dirty="0">
                          <a:effectLst/>
                        </a:rPr>
                        <a:t>Neutropenia</a:t>
                      </a:r>
                      <a:endParaRPr lang="en-US" sz="1200" b="1" i="0" u="none" strike="noStrike" dirty="0">
                        <a:solidFill>
                          <a:schemeClr val="tx1"/>
                        </a:solidFill>
                        <a:effectLst/>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50%</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26.5%</a:t>
                      </a:r>
                      <a:endParaRPr lang="en-US" sz="1200" b="0" dirty="0">
                        <a:solidFill>
                          <a:schemeClr val="bg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3207901635"/>
                  </a:ext>
                </a:extLst>
              </a:tr>
              <a:tr h="252960">
                <a:tc>
                  <a:txBody>
                    <a:bodyPr/>
                    <a:lstStyle/>
                    <a:p>
                      <a:pPr algn="l" fontAlgn="b">
                        <a:lnSpc>
                          <a:spcPct val="90000"/>
                        </a:lnSpc>
                        <a:spcBef>
                          <a:spcPts val="0"/>
                        </a:spcBef>
                        <a:spcAft>
                          <a:spcPts val="0"/>
                        </a:spcAft>
                      </a:pPr>
                      <a:r>
                        <a:rPr lang="en-US" sz="1200" b="1" u="none" strike="noStrike" kern="1200" dirty="0">
                          <a:solidFill>
                            <a:schemeClr val="dk1"/>
                          </a:solidFill>
                          <a:effectLst/>
                          <a:latin typeface="+mn-lt"/>
                          <a:ea typeface="+mn-ea"/>
                          <a:cs typeface="+mn-cs"/>
                        </a:rPr>
                        <a:t>Thrombocytopenia</a:t>
                      </a: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70.6%</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47%</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1528434391"/>
                  </a:ext>
                </a:extLst>
              </a:tr>
              <a:tr h="252960">
                <a:tc>
                  <a:txBody>
                    <a:bodyPr/>
                    <a:lstStyle/>
                    <a:p>
                      <a:pPr algn="l" fontAlgn="b">
                        <a:lnSpc>
                          <a:spcPct val="90000"/>
                        </a:lnSpc>
                        <a:spcBef>
                          <a:spcPts val="0"/>
                        </a:spcBef>
                        <a:spcAft>
                          <a:spcPts val="0"/>
                        </a:spcAft>
                      </a:pPr>
                      <a:r>
                        <a:rPr lang="en-US" sz="1200" b="1" u="none" strike="noStrike" kern="1200" dirty="0">
                          <a:solidFill>
                            <a:schemeClr val="dk1"/>
                          </a:solidFill>
                          <a:effectLst/>
                          <a:latin typeface="+mn-lt"/>
                          <a:ea typeface="+mn-ea"/>
                          <a:cs typeface="+mn-cs"/>
                        </a:rPr>
                        <a:t>Nausea</a:t>
                      </a: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70.6%</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8.8%</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3361131235"/>
                  </a:ext>
                </a:extLst>
              </a:tr>
              <a:tr h="252960">
                <a:tc>
                  <a:txBody>
                    <a:bodyPr/>
                    <a:lstStyle/>
                    <a:p>
                      <a:pPr algn="l" fontAlgn="b">
                        <a:lnSpc>
                          <a:spcPct val="90000"/>
                        </a:lnSpc>
                        <a:spcBef>
                          <a:spcPts val="0"/>
                        </a:spcBef>
                        <a:spcAft>
                          <a:spcPts val="0"/>
                        </a:spcAft>
                      </a:pPr>
                      <a:r>
                        <a:rPr lang="en-US" sz="1200" b="1" u="none" strike="noStrike" kern="1200" dirty="0">
                          <a:solidFill>
                            <a:schemeClr val="dk1"/>
                          </a:solidFill>
                          <a:effectLst/>
                          <a:latin typeface="+mn-lt"/>
                          <a:ea typeface="+mn-ea"/>
                          <a:cs typeface="+mn-cs"/>
                        </a:rPr>
                        <a:t>Decreased appetite</a:t>
                      </a: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35.3%</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1381624566"/>
                  </a:ext>
                </a:extLst>
              </a:tr>
              <a:tr h="252960">
                <a:tc>
                  <a:txBody>
                    <a:bodyPr/>
                    <a:lstStyle/>
                    <a:p>
                      <a:pPr algn="l" fontAlgn="b">
                        <a:lnSpc>
                          <a:spcPct val="90000"/>
                        </a:lnSpc>
                        <a:spcBef>
                          <a:spcPts val="0"/>
                        </a:spcBef>
                        <a:spcAft>
                          <a:spcPts val="0"/>
                        </a:spcAft>
                      </a:pPr>
                      <a:r>
                        <a:rPr lang="en-US" sz="1200" b="1" u="none" strike="noStrike" kern="1200" dirty="0">
                          <a:solidFill>
                            <a:schemeClr val="dk1"/>
                          </a:solidFill>
                          <a:effectLst/>
                          <a:latin typeface="+mn-lt"/>
                          <a:ea typeface="+mn-ea"/>
                          <a:cs typeface="+mn-cs"/>
                        </a:rPr>
                        <a:t>Fatigue</a:t>
                      </a: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61.8%</a:t>
                      </a:r>
                      <a:endParaRPr lang="en-US" sz="1200" b="0" dirty="0">
                        <a:solidFill>
                          <a:schemeClr val="tx1"/>
                        </a:solidFill>
                        <a:latin typeface="+mn-lt"/>
                        <a:cs typeface="Arial" panose="020B0604020202020204" pitchFamily="34" charset="0"/>
                      </a:endParaRPr>
                    </a:p>
                  </a:txBody>
                  <a:tcPr marL="72000" marR="72000" marT="36000" marB="36000"/>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17.6%</a:t>
                      </a:r>
                      <a:endParaRPr lang="en-US" sz="1200" b="0" dirty="0">
                        <a:solidFill>
                          <a:schemeClr val="tx1"/>
                        </a:solidFill>
                        <a:latin typeface="+mn-lt"/>
                        <a:cs typeface="Arial" panose="020B0604020202020204" pitchFamily="34" charset="0"/>
                      </a:endParaRPr>
                    </a:p>
                  </a:txBody>
                  <a:tcPr marL="72000" marR="72000" marT="36000" marB="36000"/>
                </a:tc>
                <a:extLst>
                  <a:ext uri="{0D108BD9-81ED-4DB2-BD59-A6C34878D82A}">
                    <a16:rowId xmlns:a16="http://schemas.microsoft.com/office/drawing/2014/main" val="2978811239"/>
                  </a:ext>
                </a:extLst>
              </a:tr>
            </a:tbl>
          </a:graphicData>
        </a:graphic>
      </p:graphicFrame>
      <p:sp>
        <p:nvSpPr>
          <p:cNvPr id="28" name="TextBox 19">
            <a:extLst>
              <a:ext uri="{FF2B5EF4-FFF2-40B4-BE49-F238E27FC236}">
                <a16:creationId xmlns:a16="http://schemas.microsoft.com/office/drawing/2014/main" id="{6BDA97B3-88A2-3B43-9A1F-503F5907914D}"/>
              </a:ext>
            </a:extLst>
          </p:cNvPr>
          <p:cNvSpPr txBox="1"/>
          <p:nvPr/>
        </p:nvSpPr>
        <p:spPr>
          <a:xfrm>
            <a:off x="620184" y="4126673"/>
            <a:ext cx="5797549" cy="307777"/>
          </a:xfrm>
          <a:prstGeom prst="rect">
            <a:avLst/>
          </a:prstGeom>
          <a:noFill/>
        </p:spPr>
        <p:txBody>
          <a:bodyPr wrap="square" lIns="0" tIns="0" rIns="0" bIns="0" rtlCol="0">
            <a:spAutoFit/>
          </a:bodyPr>
          <a:lstStyle/>
          <a:p>
            <a:pPr defTabSz="914377" fontAlgn="base">
              <a:spcBef>
                <a:spcPts val="1200"/>
              </a:spcBef>
              <a:spcAft>
                <a:spcPct val="0"/>
              </a:spcAft>
              <a:buClr>
                <a:srgbClr val="E67225"/>
              </a:buClr>
              <a:defRPr/>
            </a:pPr>
            <a:r>
              <a:rPr lang="en-US" sz="2000" b="1" dirty="0">
                <a:solidFill>
                  <a:schemeClr val="tx2"/>
                </a:solidFill>
                <a:latin typeface="Calibri" panose="020F0502020204030204"/>
                <a:ea typeface="ＭＳ Ｐゴシック" charset="0"/>
                <a:cs typeface="Arial" charset="0"/>
              </a:rPr>
              <a:t>Patients with </a:t>
            </a:r>
            <a:r>
              <a:rPr lang="en-US" sz="2000" b="1" dirty="0" err="1">
                <a:solidFill>
                  <a:schemeClr val="tx2"/>
                </a:solidFill>
                <a:latin typeface="Calibri" panose="020F0502020204030204"/>
                <a:ea typeface="ＭＳ Ｐゴシック" charset="0"/>
                <a:cs typeface="Arial" charset="0"/>
              </a:rPr>
              <a:t>dara</a:t>
            </a:r>
            <a:r>
              <a:rPr lang="en-US" sz="2000" b="1" dirty="0">
                <a:solidFill>
                  <a:schemeClr val="tx2"/>
                </a:solidFill>
                <a:latin typeface="Calibri" panose="020F0502020204030204"/>
                <a:ea typeface="ＭＳ Ｐゴシック" charset="0"/>
                <a:cs typeface="Arial" charset="0"/>
              </a:rPr>
              <a:t>-refractory disease did not respond</a:t>
            </a:r>
            <a:endParaRPr lang="en-GB" sz="2000" b="1" dirty="0" err="1">
              <a:solidFill>
                <a:schemeClr val="tx2"/>
              </a:solidFill>
              <a:latin typeface="Calibri" panose="020F0502020204030204"/>
              <a:ea typeface="ＭＳ Ｐゴシック" charset="0"/>
              <a:cs typeface="Arial" charset="0"/>
            </a:endParaRPr>
          </a:p>
        </p:txBody>
      </p:sp>
      <p:sp>
        <p:nvSpPr>
          <p:cNvPr id="15" name="Elipse 14">
            <a:extLst>
              <a:ext uri="{FF2B5EF4-FFF2-40B4-BE49-F238E27FC236}">
                <a16:creationId xmlns:a16="http://schemas.microsoft.com/office/drawing/2014/main" id="{BFC35A67-3262-8541-BDDF-DD02B3A211D0}"/>
              </a:ext>
            </a:extLst>
          </p:cNvPr>
          <p:cNvSpPr/>
          <p:nvPr/>
        </p:nvSpPr>
        <p:spPr>
          <a:xfrm>
            <a:off x="5655114" y="4965082"/>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s-ES" sz="3556" b="1">
              <a:solidFill>
                <a:prstClr val="white"/>
              </a:solidFill>
              <a:latin typeface="Calibri"/>
            </a:endParaRPr>
          </a:p>
        </p:txBody>
      </p:sp>
      <p:pic>
        <p:nvPicPr>
          <p:cNvPr id="10" name="Imagen 9">
            <a:extLst>
              <a:ext uri="{FF2B5EF4-FFF2-40B4-BE49-F238E27FC236}">
                <a16:creationId xmlns:a16="http://schemas.microsoft.com/office/drawing/2014/main" id="{8C32E79F-2825-1F43-942A-3E87BC7A9A9A}"/>
              </a:ext>
            </a:extLst>
          </p:cNvPr>
          <p:cNvPicPr>
            <a:picLocks noChangeAspect="1"/>
          </p:cNvPicPr>
          <p:nvPr/>
        </p:nvPicPr>
        <p:blipFill rotWithShape="1">
          <a:blip r:embed="rId2"/>
          <a:srcRect l="18186" t="8695" r="7366" b="32891"/>
          <a:stretch/>
        </p:blipFill>
        <p:spPr>
          <a:xfrm>
            <a:off x="8066638" y="2534857"/>
            <a:ext cx="3340728" cy="2245363"/>
          </a:xfrm>
          <a:prstGeom prst="rect">
            <a:avLst/>
          </a:prstGeom>
        </p:spPr>
      </p:pic>
      <p:sp>
        <p:nvSpPr>
          <p:cNvPr id="11" name="CuadroTexto 10">
            <a:extLst>
              <a:ext uri="{FF2B5EF4-FFF2-40B4-BE49-F238E27FC236}">
                <a16:creationId xmlns:a16="http://schemas.microsoft.com/office/drawing/2014/main" id="{0D168198-44D6-A447-8938-D4CFA05245DD}"/>
              </a:ext>
            </a:extLst>
          </p:cNvPr>
          <p:cNvSpPr txBox="1"/>
          <p:nvPr/>
        </p:nvSpPr>
        <p:spPr>
          <a:xfrm>
            <a:off x="9317635" y="3213971"/>
            <a:ext cx="2348913" cy="338554"/>
          </a:xfrm>
          <a:prstGeom prst="rect">
            <a:avLst/>
          </a:prstGeom>
          <a:noFill/>
        </p:spPr>
        <p:txBody>
          <a:bodyPr wrap="none" rtlCol="0">
            <a:spAutoFit/>
          </a:bodyPr>
          <a:lstStyle/>
          <a:p>
            <a:pPr algn="ctr" defTabSz="1219170" eaLnBrk="0" fontAlgn="base" hangingPunct="0">
              <a:spcBef>
                <a:spcPct val="20000"/>
              </a:spcBef>
              <a:spcAft>
                <a:spcPct val="0"/>
              </a:spcAft>
              <a:defRPr/>
            </a:pPr>
            <a:r>
              <a:rPr lang="es-ES" sz="1600" b="1" dirty="0">
                <a:solidFill>
                  <a:srgbClr val="C00000"/>
                </a:solidFill>
                <a:latin typeface="Calibri"/>
                <a:ea typeface="ＭＳ Ｐゴシック" charset="0"/>
              </a:rPr>
              <a:t>Median PFS: 12.5 </a:t>
            </a:r>
            <a:r>
              <a:rPr lang="es-ES" sz="1600" b="1" dirty="0" err="1">
                <a:solidFill>
                  <a:srgbClr val="C00000"/>
                </a:solidFill>
                <a:latin typeface="Calibri"/>
                <a:ea typeface="ＭＳ Ｐゴシック" charset="0"/>
              </a:rPr>
              <a:t>months</a:t>
            </a:r>
            <a:endParaRPr lang="es-ES" sz="1600" b="1" dirty="0">
              <a:solidFill>
                <a:srgbClr val="C00000"/>
              </a:solidFill>
              <a:latin typeface="Calibri"/>
              <a:ea typeface="ＭＳ Ｐゴシック" charset="0"/>
            </a:endParaRPr>
          </a:p>
        </p:txBody>
      </p:sp>
      <p:sp>
        <p:nvSpPr>
          <p:cNvPr id="29" name="Content Placeholder 28">
            <a:extLst>
              <a:ext uri="{FF2B5EF4-FFF2-40B4-BE49-F238E27FC236}">
                <a16:creationId xmlns:a16="http://schemas.microsoft.com/office/drawing/2014/main" id="{03D6A33C-A673-164B-A7D4-FCAF214EEC1D}"/>
              </a:ext>
            </a:extLst>
          </p:cNvPr>
          <p:cNvSpPr>
            <a:spLocks noGrp="1"/>
          </p:cNvSpPr>
          <p:nvPr>
            <p:ph sz="quarter" idx="12"/>
          </p:nvPr>
        </p:nvSpPr>
        <p:spPr>
          <a:xfrm>
            <a:off x="620183" y="1144943"/>
            <a:ext cx="11377083" cy="606394"/>
          </a:xfrm>
        </p:spPr>
        <p:txBody>
          <a:bodyPr/>
          <a:lstStyle/>
          <a:p>
            <a:pPr>
              <a:spcBef>
                <a:spcPts val="600"/>
              </a:spcBef>
            </a:pPr>
            <a:r>
              <a:rPr lang="en-GB" sz="1600" dirty="0"/>
              <a:t>After the phase 1 part, the </a:t>
            </a:r>
            <a:r>
              <a:rPr lang="en-GB" sz="1600" b="1" dirty="0">
                <a:solidFill>
                  <a:schemeClr val="accent1"/>
                </a:solidFill>
              </a:rPr>
              <a:t>RP2D was </a:t>
            </a:r>
            <a:r>
              <a:rPr lang="en-GB" sz="1600" b="1" dirty="0" err="1">
                <a:solidFill>
                  <a:schemeClr val="accent1"/>
                </a:solidFill>
              </a:rPr>
              <a:t>selinexor</a:t>
            </a:r>
            <a:r>
              <a:rPr lang="en-GB" sz="1600" b="1" dirty="0">
                <a:solidFill>
                  <a:schemeClr val="accent1"/>
                </a:solidFill>
              </a:rPr>
              <a:t> 100 mg weekly plus </a:t>
            </a:r>
            <a:r>
              <a:rPr lang="en-GB" sz="1600" b="1" dirty="0" err="1">
                <a:solidFill>
                  <a:schemeClr val="accent1"/>
                </a:solidFill>
              </a:rPr>
              <a:t>Dex</a:t>
            </a:r>
            <a:r>
              <a:rPr lang="en-GB" sz="1600" b="1" dirty="0">
                <a:solidFill>
                  <a:schemeClr val="accent1"/>
                </a:solidFill>
              </a:rPr>
              <a:t> and Dara </a:t>
            </a:r>
            <a:r>
              <a:rPr lang="en-GB" sz="1600" dirty="0"/>
              <a:t>at conventional doses in 4-weeks cycles</a:t>
            </a:r>
          </a:p>
          <a:p>
            <a:pPr>
              <a:spcBef>
                <a:spcPts val="600"/>
              </a:spcBef>
            </a:pPr>
            <a:r>
              <a:rPr lang="en-GB" sz="1600" dirty="0"/>
              <a:t>34 patients were included after a </a:t>
            </a:r>
            <a:r>
              <a:rPr lang="en-GB" sz="1600" dirty="0">
                <a:solidFill>
                  <a:schemeClr val="tx2"/>
                </a:solidFill>
              </a:rPr>
              <a:t>median of 3 prior lines, 65% </a:t>
            </a:r>
            <a:r>
              <a:rPr lang="en-GB" sz="1600" dirty="0" err="1">
                <a:solidFill>
                  <a:schemeClr val="tx2"/>
                </a:solidFill>
              </a:rPr>
              <a:t>len</a:t>
            </a:r>
            <a:r>
              <a:rPr lang="en-GB" sz="1600" dirty="0">
                <a:solidFill>
                  <a:schemeClr val="tx2"/>
                </a:solidFill>
              </a:rPr>
              <a:t>-refractory</a:t>
            </a:r>
            <a:r>
              <a:rPr lang="en-GB" sz="1600" dirty="0"/>
              <a:t>; 85% PI-refractory; </a:t>
            </a:r>
            <a:r>
              <a:rPr lang="en-GB" sz="1600" b="1" dirty="0">
                <a:solidFill>
                  <a:schemeClr val="accent1"/>
                </a:solidFill>
              </a:rPr>
              <a:t>6% </a:t>
            </a:r>
            <a:r>
              <a:rPr lang="en-GB" sz="1600" b="1" dirty="0" err="1">
                <a:solidFill>
                  <a:schemeClr val="accent1"/>
                </a:solidFill>
              </a:rPr>
              <a:t>dara</a:t>
            </a:r>
            <a:r>
              <a:rPr lang="en-GB" sz="1600" b="1" dirty="0">
                <a:solidFill>
                  <a:schemeClr val="accent1"/>
                </a:solidFill>
              </a:rPr>
              <a:t>-exposed and refractory</a:t>
            </a:r>
          </a:p>
        </p:txBody>
      </p:sp>
      <p:sp>
        <p:nvSpPr>
          <p:cNvPr id="6" name="Title 5">
            <a:extLst>
              <a:ext uri="{FF2B5EF4-FFF2-40B4-BE49-F238E27FC236}">
                <a16:creationId xmlns:a16="http://schemas.microsoft.com/office/drawing/2014/main" id="{A2F05622-E1EF-2D4D-87E4-9C55FF9259CD}"/>
              </a:ext>
            </a:extLst>
          </p:cNvPr>
          <p:cNvSpPr>
            <a:spLocks noGrp="1"/>
          </p:cNvSpPr>
          <p:nvPr>
            <p:ph type="title"/>
          </p:nvPr>
        </p:nvSpPr>
        <p:spPr/>
        <p:txBody>
          <a:bodyPr/>
          <a:lstStyle/>
          <a:p>
            <a:r>
              <a:rPr lang="en-GB" dirty="0" err="1"/>
              <a:t>Selinexor</a:t>
            </a:r>
            <a:r>
              <a:rPr lang="en-GB" dirty="0"/>
              <a:t> plus Dara-</a:t>
            </a:r>
            <a:r>
              <a:rPr lang="en-GB" dirty="0" err="1"/>
              <a:t>dex</a:t>
            </a:r>
            <a:r>
              <a:rPr lang="en-GB" dirty="0"/>
              <a:t> in RRMM patients</a:t>
            </a:r>
            <a:endParaRPr lang="en-US" dirty="0"/>
          </a:p>
        </p:txBody>
      </p:sp>
      <p:sp>
        <p:nvSpPr>
          <p:cNvPr id="2" name="Slide Number Placeholder 1">
            <a:extLst>
              <a:ext uri="{FF2B5EF4-FFF2-40B4-BE49-F238E27FC236}">
                <a16:creationId xmlns:a16="http://schemas.microsoft.com/office/drawing/2014/main" id="{2970B073-7D97-A14B-845B-6F925E5C5DDA}"/>
              </a:ext>
            </a:extLst>
          </p:cNvPr>
          <p:cNvSpPr>
            <a:spLocks noGrp="1"/>
          </p:cNvSpPr>
          <p:nvPr>
            <p:ph type="sldNum" sz="quarter" idx="4"/>
          </p:nvPr>
        </p:nvSpPr>
        <p:spPr/>
        <p:txBody>
          <a:bodyPr/>
          <a:lstStyle/>
          <a:p>
            <a:fld id="{95AFBF9A-4B3C-F649-BC3E-B1FBFEE7AD5E}" type="slidenum">
              <a:rPr lang="en-US" smtClean="0"/>
              <a:pPr/>
              <a:t>12</a:t>
            </a:fld>
            <a:endParaRPr lang="en-US"/>
          </a:p>
        </p:txBody>
      </p:sp>
      <p:sp>
        <p:nvSpPr>
          <p:cNvPr id="23" name="Content Placeholder 22">
            <a:extLst>
              <a:ext uri="{FF2B5EF4-FFF2-40B4-BE49-F238E27FC236}">
                <a16:creationId xmlns:a16="http://schemas.microsoft.com/office/drawing/2014/main" id="{15FDDC85-98B7-4E48-8A3F-1E2B90BEDAB5}"/>
              </a:ext>
            </a:extLst>
          </p:cNvPr>
          <p:cNvSpPr>
            <a:spLocks noGrp="1"/>
          </p:cNvSpPr>
          <p:nvPr>
            <p:ph sz="quarter" idx="15"/>
          </p:nvPr>
        </p:nvSpPr>
        <p:spPr>
          <a:xfrm>
            <a:off x="620183" y="6356351"/>
            <a:ext cx="11199284" cy="365125"/>
          </a:xfrm>
        </p:spPr>
        <p:txBody>
          <a:bodyPr/>
          <a:lstStyle/>
          <a:p>
            <a:r>
              <a:rPr lang="en-GB" dirty="0">
                <a:solidFill>
                  <a:schemeClr val="tx2"/>
                </a:solidFill>
              </a:rPr>
              <a:t>CBR, clinical benefit rate; Dara, </a:t>
            </a:r>
            <a:r>
              <a:rPr lang="en-GB" dirty="0" err="1">
                <a:solidFill>
                  <a:schemeClr val="tx2"/>
                </a:solidFill>
              </a:rPr>
              <a:t>daratumumab</a:t>
            </a:r>
            <a:r>
              <a:rPr lang="en-GB" dirty="0">
                <a:solidFill>
                  <a:schemeClr val="tx2"/>
                </a:solidFill>
              </a:rPr>
              <a:t>; </a:t>
            </a:r>
            <a:r>
              <a:rPr lang="en-GB" dirty="0" err="1">
                <a:solidFill>
                  <a:schemeClr val="tx2"/>
                </a:solidFill>
              </a:rPr>
              <a:t>Dex</a:t>
            </a:r>
            <a:r>
              <a:rPr lang="en-GB" dirty="0">
                <a:solidFill>
                  <a:schemeClr val="tx2"/>
                </a:solidFill>
              </a:rPr>
              <a:t>, dexamethasone; </a:t>
            </a:r>
            <a:r>
              <a:rPr lang="en-GB" dirty="0" err="1">
                <a:solidFill>
                  <a:schemeClr val="tx2"/>
                </a:solidFill>
              </a:rPr>
              <a:t>len</a:t>
            </a:r>
            <a:r>
              <a:rPr lang="en-GB" dirty="0">
                <a:solidFill>
                  <a:schemeClr val="tx2"/>
                </a:solidFill>
              </a:rPr>
              <a:t>, </a:t>
            </a:r>
            <a:r>
              <a:rPr lang="en-GB" dirty="0" err="1">
                <a:solidFill>
                  <a:schemeClr val="tx2"/>
                </a:solidFill>
              </a:rPr>
              <a:t>lenalidomide</a:t>
            </a:r>
            <a:r>
              <a:rPr lang="en-GB" dirty="0">
                <a:solidFill>
                  <a:schemeClr val="tx2"/>
                </a:solidFill>
              </a:rPr>
              <a:t>; ORR, overall response rate; PFS, progression-free survival; PI, proteasome inhibitor; PR, partial response; RP2D, recommended phase 2 dose; RRMM, relapsed/refractory multiple myeloma; </a:t>
            </a:r>
            <a:r>
              <a:rPr lang="en-US" dirty="0">
                <a:solidFill>
                  <a:schemeClr val="tx2"/>
                </a:solidFill>
              </a:rPr>
              <a:t>VGPR, very good partial response</a:t>
            </a:r>
            <a:endParaRPr lang="en-GB" dirty="0">
              <a:solidFill>
                <a:schemeClr val="tx2"/>
              </a:solidFill>
            </a:endParaRPr>
          </a:p>
          <a:p>
            <a:pPr>
              <a:spcBef>
                <a:spcPts val="0"/>
              </a:spcBef>
            </a:pPr>
            <a:r>
              <a:rPr lang="en-GB" dirty="0" err="1"/>
              <a:t>Gasparetto</a:t>
            </a:r>
            <a:r>
              <a:rPr lang="en-GB" dirty="0"/>
              <a:t> C, et al. </a:t>
            </a:r>
            <a:r>
              <a:rPr lang="en-US" dirty="0" err="1"/>
              <a:t>eJHaem</a:t>
            </a:r>
            <a:r>
              <a:rPr lang="en-US" dirty="0"/>
              <a:t>. 2021;2:56-65</a:t>
            </a:r>
            <a:endParaRPr lang="en-GB" dirty="0"/>
          </a:p>
        </p:txBody>
      </p:sp>
      <p:sp>
        <p:nvSpPr>
          <p:cNvPr id="36" name="Elipse 14">
            <a:extLst>
              <a:ext uri="{FF2B5EF4-FFF2-40B4-BE49-F238E27FC236}">
                <a16:creationId xmlns:a16="http://schemas.microsoft.com/office/drawing/2014/main" id="{90C81D45-082A-094D-BC9E-AC2FED403B15}"/>
              </a:ext>
            </a:extLst>
          </p:cNvPr>
          <p:cNvSpPr/>
          <p:nvPr/>
        </p:nvSpPr>
        <p:spPr>
          <a:xfrm>
            <a:off x="5655114" y="5723907"/>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s-ES" sz="3556" b="1">
              <a:solidFill>
                <a:prstClr val="white"/>
              </a:solidFill>
              <a:latin typeface="Calibri"/>
            </a:endParaRPr>
          </a:p>
        </p:txBody>
      </p:sp>
      <p:sp>
        <p:nvSpPr>
          <p:cNvPr id="37" name="Elipse 14">
            <a:extLst>
              <a:ext uri="{FF2B5EF4-FFF2-40B4-BE49-F238E27FC236}">
                <a16:creationId xmlns:a16="http://schemas.microsoft.com/office/drawing/2014/main" id="{DA65F036-4E08-7249-A201-5AB662C1EFCF}"/>
              </a:ext>
            </a:extLst>
          </p:cNvPr>
          <p:cNvSpPr/>
          <p:nvPr/>
        </p:nvSpPr>
        <p:spPr>
          <a:xfrm>
            <a:off x="5655114" y="5473082"/>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s-ES" sz="3556" b="1">
              <a:solidFill>
                <a:prstClr val="white"/>
              </a:solidFill>
              <a:latin typeface="Calibri"/>
            </a:endParaRPr>
          </a:p>
        </p:txBody>
      </p:sp>
      <p:sp>
        <p:nvSpPr>
          <p:cNvPr id="38" name="Elipse 14">
            <a:extLst>
              <a:ext uri="{FF2B5EF4-FFF2-40B4-BE49-F238E27FC236}">
                <a16:creationId xmlns:a16="http://schemas.microsoft.com/office/drawing/2014/main" id="{745B22B2-1C06-BB4F-86CB-A6620A87140C}"/>
              </a:ext>
            </a:extLst>
          </p:cNvPr>
          <p:cNvSpPr/>
          <p:nvPr/>
        </p:nvSpPr>
        <p:spPr>
          <a:xfrm>
            <a:off x="5655114" y="5219082"/>
            <a:ext cx="454907" cy="247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s-ES" sz="3556" b="1">
              <a:solidFill>
                <a:prstClr val="white"/>
              </a:solidFill>
              <a:latin typeface="Calibri"/>
            </a:endParaRPr>
          </a:p>
        </p:txBody>
      </p:sp>
      <p:graphicFrame>
        <p:nvGraphicFramePr>
          <p:cNvPr id="39" name="表格 6">
            <a:extLst>
              <a:ext uri="{FF2B5EF4-FFF2-40B4-BE49-F238E27FC236}">
                <a16:creationId xmlns:a16="http://schemas.microsoft.com/office/drawing/2014/main" id="{8B50B8AA-9E25-DB40-910C-2658C3725039}"/>
              </a:ext>
            </a:extLst>
          </p:cNvPr>
          <p:cNvGraphicFramePr>
            <a:graphicFrameLocks noGrp="1"/>
          </p:cNvGraphicFramePr>
          <p:nvPr>
            <p:extLst>
              <p:ext uri="{D42A27DB-BD31-4B8C-83A1-F6EECF244321}">
                <p14:modId xmlns:p14="http://schemas.microsoft.com/office/powerpoint/2010/main" val="2995970564"/>
              </p:ext>
            </p:extLst>
          </p:nvPr>
        </p:nvGraphicFramePr>
        <p:xfrm>
          <a:off x="620184" y="1947162"/>
          <a:ext cx="6198468" cy="2023680"/>
        </p:xfrm>
        <a:graphic>
          <a:graphicData uri="http://schemas.openxmlformats.org/drawingml/2006/table">
            <a:tbl>
              <a:tblPr firstRow="1" bandRow="1">
                <a:tableStyleId>{5C22544A-7EE6-4342-B048-85BDC9FD1C3A}</a:tableStyleId>
              </a:tblPr>
              <a:tblGrid>
                <a:gridCol w="2512315">
                  <a:extLst>
                    <a:ext uri="{9D8B030D-6E8A-4147-A177-3AD203B41FA5}">
                      <a16:colId xmlns:a16="http://schemas.microsoft.com/office/drawing/2014/main" val="1631817301"/>
                    </a:ext>
                  </a:extLst>
                </a:gridCol>
                <a:gridCol w="1167897">
                  <a:extLst>
                    <a:ext uri="{9D8B030D-6E8A-4147-A177-3AD203B41FA5}">
                      <a16:colId xmlns:a16="http://schemas.microsoft.com/office/drawing/2014/main" val="1329161714"/>
                    </a:ext>
                  </a:extLst>
                </a:gridCol>
                <a:gridCol w="629564">
                  <a:extLst>
                    <a:ext uri="{9D8B030D-6E8A-4147-A177-3AD203B41FA5}">
                      <a16:colId xmlns:a16="http://schemas.microsoft.com/office/drawing/2014/main" val="3407521878"/>
                    </a:ext>
                  </a:extLst>
                </a:gridCol>
                <a:gridCol w="629564">
                  <a:extLst>
                    <a:ext uri="{9D8B030D-6E8A-4147-A177-3AD203B41FA5}">
                      <a16:colId xmlns:a16="http://schemas.microsoft.com/office/drawing/2014/main" val="1102858354"/>
                    </a:ext>
                  </a:extLst>
                </a:gridCol>
                <a:gridCol w="629564">
                  <a:extLst>
                    <a:ext uri="{9D8B030D-6E8A-4147-A177-3AD203B41FA5}">
                      <a16:colId xmlns:a16="http://schemas.microsoft.com/office/drawing/2014/main" val="157192875"/>
                    </a:ext>
                  </a:extLst>
                </a:gridCol>
                <a:gridCol w="629564">
                  <a:extLst>
                    <a:ext uri="{9D8B030D-6E8A-4147-A177-3AD203B41FA5}">
                      <a16:colId xmlns:a16="http://schemas.microsoft.com/office/drawing/2014/main" val="1653879810"/>
                    </a:ext>
                  </a:extLst>
                </a:gridCol>
              </a:tblGrid>
              <a:tr h="252960">
                <a:tc rowSpan="2">
                  <a:txBody>
                    <a:bodyPr/>
                    <a:lstStyle/>
                    <a:p>
                      <a:pPr algn="l" fontAlgn="b">
                        <a:lnSpc>
                          <a:spcPct val="90000"/>
                        </a:lnSpc>
                        <a:spcBef>
                          <a:spcPts val="0"/>
                        </a:spcBef>
                        <a:spcAft>
                          <a:spcPts val="0"/>
                        </a:spcAft>
                      </a:pPr>
                      <a:r>
                        <a:rPr lang="en-US" sz="1200" b="1" u="none" strike="noStrike" dirty="0">
                          <a:solidFill>
                            <a:schemeClr val="bg1"/>
                          </a:solidFill>
                          <a:effectLst/>
                        </a:rPr>
                        <a:t>Group</a:t>
                      </a:r>
                      <a:endParaRPr lang="en-US" sz="1200" b="1" i="0" u="none" strike="noStrike" dirty="0">
                        <a:solidFill>
                          <a:schemeClr val="bg1"/>
                        </a:solidFill>
                        <a:effectLst/>
                        <a:latin typeface="+mn-lt"/>
                        <a:cs typeface="Arial" panose="020B0604020202020204" pitchFamily="34" charset="0"/>
                      </a:endParaRPr>
                    </a:p>
                  </a:txBody>
                  <a:tcPr marL="72000" marR="72000" marT="36000" marB="72000" anchor="b">
                    <a:lnB w="28575" cap="flat" cmpd="sng" algn="ctr">
                      <a:solidFill>
                        <a:schemeClr val="bg1"/>
                      </a:solidFill>
                      <a:prstDash val="solid"/>
                      <a:round/>
                      <a:headEnd type="none" w="med" len="med"/>
                      <a:tailEnd type="none" w="med" len="med"/>
                    </a:lnB>
                  </a:tcPr>
                </a:tc>
                <a:tc rowSpan="2">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dirty="0">
                          <a:solidFill>
                            <a:schemeClr val="bg1"/>
                          </a:solidFill>
                        </a:rPr>
                        <a:t>No. of patients</a:t>
                      </a:r>
                      <a:endParaRPr lang="en-US" sz="1200" b="1" dirty="0">
                        <a:solidFill>
                          <a:schemeClr val="bg1"/>
                        </a:solidFill>
                        <a:latin typeface="+mn-lt"/>
                        <a:cs typeface="Arial" panose="020B0604020202020204" pitchFamily="34" charset="0"/>
                      </a:endParaRPr>
                    </a:p>
                  </a:txBody>
                  <a:tcPr marL="72000" marR="72000" marT="36000" marB="72000" anchor="b">
                    <a:lnB w="28575" cap="flat" cmpd="sng" algn="ctr">
                      <a:solidFill>
                        <a:schemeClr val="bg1"/>
                      </a:solidFill>
                      <a:prstDash val="solid"/>
                      <a:round/>
                      <a:headEnd type="none" w="med" len="med"/>
                      <a:tailEnd type="none" w="med" len="med"/>
                    </a:lnB>
                  </a:tcPr>
                </a:tc>
                <a:tc gridSpan="4">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dirty="0">
                          <a:latin typeface="+mn-lt"/>
                          <a:cs typeface="Arial" panose="020B0604020202020204" pitchFamily="34" charset="0"/>
                        </a:rPr>
                        <a:t>No. of patients (%)</a:t>
                      </a:r>
                    </a:p>
                  </a:txBody>
                  <a:tcPr marL="72000" marR="72000" marT="36000" marB="36000">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 latinLnBrk="0" hangingPunct="1">
                        <a:lnSpc>
                          <a:spcPct val="90000"/>
                        </a:lnSpc>
                        <a:spcBef>
                          <a:spcPts val="0"/>
                        </a:spcBef>
                        <a:spcAft>
                          <a:spcPts val="0"/>
                        </a:spcAft>
                        <a:buClrTx/>
                        <a:buSzTx/>
                        <a:buFontTx/>
                        <a:buNone/>
                        <a:tabLst/>
                        <a:defRPr/>
                      </a:pPr>
                      <a:endParaRPr lang="en-US" sz="1100" b="1" dirty="0">
                        <a:latin typeface="+mn-lt"/>
                        <a:cs typeface="Arial" panose="020B0604020202020204" pitchFamily="34" charset="0"/>
                      </a:endParaRPr>
                    </a:p>
                  </a:txBody>
                  <a:tcPr marL="72000" marR="72000" marT="36000" marB="36000">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 latinLnBrk="0" hangingPunct="1">
                        <a:lnSpc>
                          <a:spcPct val="90000"/>
                        </a:lnSpc>
                        <a:spcBef>
                          <a:spcPts val="0"/>
                        </a:spcBef>
                        <a:spcAft>
                          <a:spcPts val="0"/>
                        </a:spcAft>
                        <a:buClrTx/>
                        <a:buSzTx/>
                        <a:buFontTx/>
                        <a:buNone/>
                        <a:tabLst/>
                        <a:defRPr/>
                      </a:pPr>
                      <a:endParaRPr lang="en-US" sz="1100" b="1" dirty="0">
                        <a:latin typeface="+mn-lt"/>
                        <a:cs typeface="Arial" panose="020B0604020202020204" pitchFamily="34" charset="0"/>
                      </a:endParaRPr>
                    </a:p>
                  </a:txBody>
                  <a:tcPr marL="72000" marR="72000" marT="36000" marB="36000">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 latinLnBrk="0" hangingPunct="1">
                        <a:lnSpc>
                          <a:spcPct val="90000"/>
                        </a:lnSpc>
                        <a:spcBef>
                          <a:spcPts val="0"/>
                        </a:spcBef>
                        <a:spcAft>
                          <a:spcPts val="0"/>
                        </a:spcAft>
                        <a:buClrTx/>
                        <a:buSzTx/>
                        <a:buFontTx/>
                        <a:buNone/>
                        <a:tabLst/>
                        <a:defRPr/>
                      </a:pPr>
                      <a:endParaRPr lang="en-US" sz="1100" b="1" dirty="0">
                        <a:latin typeface="+mn-lt"/>
                        <a:cs typeface="Arial" panose="020B0604020202020204" pitchFamily="34" charset="0"/>
                      </a:endParaRPr>
                    </a:p>
                  </a:txBody>
                  <a:tcPr marL="72000" marR="72000" marT="36000" marB="3600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0676531"/>
                  </a:ext>
                </a:extLst>
              </a:tr>
              <a:tr h="252960">
                <a:tc vMerge="1">
                  <a:txBody>
                    <a:bodyPr/>
                    <a:lstStyle/>
                    <a:p>
                      <a:pPr algn="l" fontAlgn="b">
                        <a:lnSpc>
                          <a:spcPct val="90000"/>
                        </a:lnSpc>
                        <a:spcBef>
                          <a:spcPts val="0"/>
                        </a:spcBef>
                        <a:spcAft>
                          <a:spcPts val="0"/>
                        </a:spcAft>
                      </a:pPr>
                      <a:endParaRPr lang="en-US" sz="1100" b="1" i="0" u="none" strike="noStrike" dirty="0">
                        <a:solidFill>
                          <a:schemeClr val="bg1"/>
                        </a:solidFill>
                        <a:effectLst/>
                        <a:latin typeface="+mn-lt"/>
                        <a:cs typeface="Arial" panose="020B0604020202020204" pitchFamily="34" charset="0"/>
                      </a:endParaRPr>
                    </a:p>
                  </a:txBody>
                  <a:tcPr marL="72000" marR="72000" marT="36000" marB="36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pPr marL="0" marR="0" lvl="0" indent="0" algn="ctr" defTabSz="914400" rtl="0" eaLnBrk="1" fontAlgn="b" latinLnBrk="0" hangingPunct="1">
                        <a:lnSpc>
                          <a:spcPct val="90000"/>
                        </a:lnSpc>
                        <a:spcBef>
                          <a:spcPts val="0"/>
                        </a:spcBef>
                        <a:spcAft>
                          <a:spcPts val="0"/>
                        </a:spcAft>
                        <a:buClrTx/>
                        <a:buSzTx/>
                        <a:buFontTx/>
                        <a:buNone/>
                        <a:tabLst/>
                        <a:defRPr/>
                      </a:pPr>
                      <a:endParaRPr lang="en-US" sz="1100" b="1" dirty="0">
                        <a:solidFill>
                          <a:schemeClr val="bg1"/>
                        </a:solidFill>
                        <a:latin typeface="+mn-lt"/>
                        <a:cs typeface="Arial" panose="020B0604020202020204" pitchFamily="34" charset="0"/>
                      </a:endParaRPr>
                    </a:p>
                  </a:txBody>
                  <a:tcPr marL="72000" marR="72000" marT="36000" marB="36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dirty="0">
                          <a:solidFill>
                            <a:schemeClr val="bg1"/>
                          </a:solidFill>
                        </a:rPr>
                        <a:t>ORR</a:t>
                      </a:r>
                      <a:endParaRPr lang="en-US" sz="1200" b="1" dirty="0">
                        <a:solidFill>
                          <a:schemeClr val="bg1"/>
                        </a:solidFill>
                        <a:latin typeface="+mn-lt"/>
                        <a:cs typeface="Arial" panose="020B0604020202020204" pitchFamily="34" charset="0"/>
                      </a:endParaRPr>
                    </a:p>
                  </a:txBody>
                  <a:tcPr marL="72000" marR="7200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dirty="0">
                          <a:solidFill>
                            <a:schemeClr val="bg1"/>
                          </a:solidFill>
                          <a:latin typeface="+mn-lt"/>
                          <a:cs typeface="Arial" panose="020B0604020202020204" pitchFamily="34" charset="0"/>
                        </a:rPr>
                        <a:t>CBR</a:t>
                      </a:r>
                    </a:p>
                  </a:txBody>
                  <a:tcPr marL="72000" marR="72000" marT="36000" marB="36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dirty="0">
                          <a:solidFill>
                            <a:schemeClr val="bg1"/>
                          </a:solidFill>
                          <a:latin typeface="+mn-lt"/>
                          <a:cs typeface="Arial" panose="020B0604020202020204" pitchFamily="34" charset="0"/>
                        </a:rPr>
                        <a:t>VGPR</a:t>
                      </a:r>
                    </a:p>
                  </a:txBody>
                  <a:tcPr marL="72000" marR="72000" marT="36000" marB="36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1" dirty="0">
                          <a:solidFill>
                            <a:schemeClr val="bg1"/>
                          </a:solidFill>
                          <a:latin typeface="+mn-lt"/>
                          <a:cs typeface="Arial" panose="020B0604020202020204" pitchFamily="34" charset="0"/>
                        </a:rPr>
                        <a:t>PR</a:t>
                      </a:r>
                    </a:p>
                  </a:txBody>
                  <a:tcPr marL="72000" marR="72000" marT="36000" marB="36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07901635"/>
                  </a:ext>
                </a:extLst>
              </a:tr>
              <a:tr h="252960">
                <a:tc>
                  <a:txBody>
                    <a:bodyPr/>
                    <a:lstStyle/>
                    <a:p>
                      <a:pPr algn="l" fontAlgn="b">
                        <a:lnSpc>
                          <a:spcPct val="90000"/>
                        </a:lnSpc>
                        <a:spcBef>
                          <a:spcPts val="0"/>
                        </a:spcBef>
                        <a:spcAft>
                          <a:spcPts val="0"/>
                        </a:spcAft>
                      </a:pPr>
                      <a:r>
                        <a:rPr lang="en-US" sz="1200" b="1" u="none" strike="noStrike" dirty="0">
                          <a:effectLst/>
                        </a:rPr>
                        <a:t>Overall </a:t>
                      </a:r>
                      <a:endParaRPr lang="en-US" sz="1200" b="1" i="0" u="none" strike="noStrike" dirty="0">
                        <a:solidFill>
                          <a:schemeClr val="tx1"/>
                        </a:solidFill>
                        <a:effectLst/>
                        <a:latin typeface="+mn-lt"/>
                        <a:cs typeface="Arial" panose="020B0604020202020204" pitchFamily="34" charset="0"/>
                      </a:endParaRPr>
                    </a:p>
                  </a:txBody>
                  <a:tcPr marL="72000" marR="72000" marT="36000" marB="3600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32</a:t>
                      </a:r>
                      <a:endParaRPr lang="en-US" sz="1200" b="0" dirty="0">
                        <a:solidFill>
                          <a:schemeClr val="tx1"/>
                        </a:solidFill>
                        <a:latin typeface="+mn-lt"/>
                        <a:cs typeface="Arial" panose="020B0604020202020204" pitchFamily="34" charset="0"/>
                      </a:endParaRPr>
                    </a:p>
                  </a:txBody>
                  <a:tcPr marL="72000" marR="72000" marT="36000" marB="3600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22 (69)</a:t>
                      </a:r>
                      <a:endParaRPr lang="en-US" sz="1200" b="0" dirty="0">
                        <a:solidFill>
                          <a:schemeClr val="tx1"/>
                        </a:solidFill>
                        <a:latin typeface="+mn-lt"/>
                        <a:cs typeface="Arial" panose="020B0604020202020204" pitchFamily="34" charset="0"/>
                      </a:endParaRPr>
                    </a:p>
                  </a:txBody>
                  <a:tcPr marL="72000" marR="72000" marT="36000" marB="3600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26 (81)</a:t>
                      </a:r>
                    </a:p>
                  </a:txBody>
                  <a:tcPr marL="72000" marR="72000" marT="36000" marB="3600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11 (34)</a:t>
                      </a:r>
                    </a:p>
                  </a:txBody>
                  <a:tcPr marL="72000" marR="72000" marT="36000" marB="3600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11 (34)</a:t>
                      </a:r>
                    </a:p>
                  </a:txBody>
                  <a:tcPr marL="72000" marR="72000" marT="36000" marB="3600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28434391"/>
                  </a:ext>
                </a:extLst>
              </a:tr>
              <a:tr h="252960">
                <a:tc>
                  <a:txBody>
                    <a:bodyPr/>
                    <a:lstStyle/>
                    <a:p>
                      <a:pPr algn="l" fontAlgn="b">
                        <a:lnSpc>
                          <a:spcPct val="90000"/>
                        </a:lnSpc>
                        <a:spcBef>
                          <a:spcPts val="0"/>
                        </a:spcBef>
                        <a:spcAft>
                          <a:spcPts val="0"/>
                        </a:spcAft>
                      </a:pPr>
                      <a:r>
                        <a:rPr lang="en-US" sz="1200" b="1" u="none" strike="noStrike" dirty="0">
                          <a:effectLst/>
                        </a:rPr>
                        <a:t>Daratumumab-naïve</a:t>
                      </a:r>
                      <a:endParaRPr lang="en-US" sz="1200" b="1" i="0" u="none" strike="noStrike" dirty="0">
                        <a:solidFill>
                          <a:schemeClr val="tx1"/>
                        </a:solidFill>
                        <a:effectLst/>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30</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22 (73)</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26 (87)</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11 (37)</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11 (37)</a:t>
                      </a:r>
                    </a:p>
                  </a:txBody>
                  <a:tcPr marL="72000" marR="72000" marT="36000" marB="36000" anchor="ctr"/>
                </a:tc>
                <a:extLst>
                  <a:ext uri="{0D108BD9-81ED-4DB2-BD59-A6C34878D82A}">
                    <a16:rowId xmlns:a16="http://schemas.microsoft.com/office/drawing/2014/main" val="3361131235"/>
                  </a:ext>
                </a:extLst>
              </a:tr>
              <a:tr h="252960">
                <a:tc>
                  <a:txBody>
                    <a:bodyPr/>
                    <a:lstStyle/>
                    <a:p>
                      <a:pPr algn="l" fontAlgn="b">
                        <a:lnSpc>
                          <a:spcPct val="90000"/>
                        </a:lnSpc>
                        <a:spcBef>
                          <a:spcPts val="0"/>
                        </a:spcBef>
                        <a:spcAft>
                          <a:spcPts val="0"/>
                        </a:spcAft>
                      </a:pPr>
                      <a:r>
                        <a:rPr lang="en-US" sz="1200" b="1" u="none" strike="noStrike" dirty="0">
                          <a:effectLst/>
                        </a:rPr>
                        <a:t>Lenalidomide-refractory</a:t>
                      </a:r>
                      <a:endParaRPr lang="en-US" sz="1200" b="1" i="0" u="none" strike="noStrike" dirty="0">
                        <a:solidFill>
                          <a:schemeClr val="tx1"/>
                        </a:solidFill>
                        <a:effectLst/>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20</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13 (65)</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15 (75)</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6 (30)</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7 (35)</a:t>
                      </a:r>
                    </a:p>
                  </a:txBody>
                  <a:tcPr marL="72000" marR="72000" marT="36000" marB="36000" anchor="ctr"/>
                </a:tc>
                <a:extLst>
                  <a:ext uri="{0D108BD9-81ED-4DB2-BD59-A6C34878D82A}">
                    <a16:rowId xmlns:a16="http://schemas.microsoft.com/office/drawing/2014/main" val="1381624566"/>
                  </a:ext>
                </a:extLst>
              </a:tr>
              <a:tr h="252960">
                <a:tc>
                  <a:txBody>
                    <a:bodyPr/>
                    <a:lstStyle/>
                    <a:p>
                      <a:pPr algn="l" fontAlgn="b">
                        <a:lnSpc>
                          <a:spcPct val="90000"/>
                        </a:lnSpc>
                        <a:spcBef>
                          <a:spcPts val="0"/>
                        </a:spcBef>
                        <a:spcAft>
                          <a:spcPts val="0"/>
                        </a:spcAft>
                      </a:pPr>
                      <a:r>
                        <a:rPr lang="en-US" sz="1200" b="1" u="none" strike="noStrike" dirty="0">
                          <a:effectLst/>
                        </a:rPr>
                        <a:t>Bortezomib-refractory</a:t>
                      </a:r>
                      <a:endParaRPr lang="en-US" sz="1200" b="1" i="0" u="none" strike="noStrike" dirty="0">
                        <a:solidFill>
                          <a:schemeClr val="tx1"/>
                        </a:solidFill>
                        <a:effectLst/>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19</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dirty="0"/>
                        <a:t>13 (68)</a:t>
                      </a:r>
                      <a:endParaRPr lang="en-US" sz="1200" b="0" dirty="0">
                        <a:solidFill>
                          <a:schemeClr val="tx1"/>
                        </a:solidFill>
                        <a:latin typeface="+mn-lt"/>
                        <a:cs typeface="Arial" panose="020B0604020202020204" pitchFamily="34" charset="0"/>
                      </a:endParaRP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16 (84)</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5 (26)</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8 (42)</a:t>
                      </a:r>
                    </a:p>
                  </a:txBody>
                  <a:tcPr marL="72000" marR="72000" marT="36000" marB="36000" anchor="ctr"/>
                </a:tc>
                <a:extLst>
                  <a:ext uri="{0D108BD9-81ED-4DB2-BD59-A6C34878D82A}">
                    <a16:rowId xmlns:a16="http://schemas.microsoft.com/office/drawing/2014/main" val="2978811239"/>
                  </a:ext>
                </a:extLst>
              </a:tr>
              <a:tr h="252960">
                <a:tc>
                  <a:txBody>
                    <a:bodyPr/>
                    <a:lstStyle/>
                    <a:p>
                      <a:pPr algn="l" fontAlgn="b">
                        <a:lnSpc>
                          <a:spcPct val="90000"/>
                        </a:lnSpc>
                        <a:spcBef>
                          <a:spcPts val="0"/>
                        </a:spcBef>
                        <a:spcAft>
                          <a:spcPts val="0"/>
                        </a:spcAft>
                      </a:pPr>
                      <a:r>
                        <a:rPr lang="en-US" sz="1200" b="1" i="0" u="none" strike="noStrike" dirty="0">
                          <a:solidFill>
                            <a:schemeClr val="tx1"/>
                          </a:solidFill>
                          <a:effectLst/>
                          <a:latin typeface="+mn-lt"/>
                          <a:cs typeface="Arial" panose="020B0604020202020204" pitchFamily="34" charset="0"/>
                        </a:rPr>
                        <a:t>Pomalidomide-refractory</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10</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5 (50)</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8 (80)</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2 (20)</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3 (30)</a:t>
                      </a:r>
                    </a:p>
                  </a:txBody>
                  <a:tcPr marL="72000" marR="72000" marT="36000" marB="36000" anchor="ctr"/>
                </a:tc>
                <a:extLst>
                  <a:ext uri="{0D108BD9-81ED-4DB2-BD59-A6C34878D82A}">
                    <a16:rowId xmlns:a16="http://schemas.microsoft.com/office/drawing/2014/main" val="383507798"/>
                  </a:ext>
                </a:extLst>
              </a:tr>
              <a:tr h="252960">
                <a:tc>
                  <a:txBody>
                    <a:bodyPr/>
                    <a:lstStyle/>
                    <a:p>
                      <a:pPr algn="l" fontAlgn="b">
                        <a:lnSpc>
                          <a:spcPct val="90000"/>
                        </a:lnSpc>
                        <a:spcBef>
                          <a:spcPts val="0"/>
                        </a:spcBef>
                        <a:spcAft>
                          <a:spcPts val="0"/>
                        </a:spcAft>
                      </a:pPr>
                      <a:r>
                        <a:rPr lang="en-US" sz="1200" b="1" i="0" u="none" strike="noStrike" dirty="0">
                          <a:solidFill>
                            <a:schemeClr val="tx1"/>
                          </a:solidFill>
                          <a:effectLst/>
                          <a:latin typeface="+mn-lt"/>
                          <a:cs typeface="Arial" panose="020B0604020202020204" pitchFamily="34" charset="0"/>
                        </a:rPr>
                        <a:t>Bortezomib/lenalidomide-refractory</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16</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11 (69)</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13 (81)</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4 (25)</a:t>
                      </a:r>
                    </a:p>
                  </a:txBody>
                  <a:tcPr marL="72000" marR="72000" marT="36000" marB="36000" anchor="ctr"/>
                </a:tc>
                <a:tc>
                  <a:txBody>
                    <a:bodyPr/>
                    <a:lstStyle/>
                    <a:p>
                      <a:pPr marL="0" marR="0" lvl="0" indent="0" algn="ctr" defTabSz="914400" rtl="0" eaLnBrk="1" fontAlgn="b" latinLnBrk="0" hangingPunct="1">
                        <a:lnSpc>
                          <a:spcPct val="9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7 (44)</a:t>
                      </a:r>
                    </a:p>
                  </a:txBody>
                  <a:tcPr marL="72000" marR="72000" marT="36000" marB="36000" anchor="ctr"/>
                </a:tc>
                <a:extLst>
                  <a:ext uri="{0D108BD9-81ED-4DB2-BD59-A6C34878D82A}">
                    <a16:rowId xmlns:a16="http://schemas.microsoft.com/office/drawing/2014/main" val="1617415901"/>
                  </a:ext>
                </a:extLst>
              </a:tr>
            </a:tbl>
          </a:graphicData>
        </a:graphic>
      </p:graphicFrame>
      <p:sp>
        <p:nvSpPr>
          <p:cNvPr id="19" name="Elipse 18">
            <a:extLst>
              <a:ext uri="{FF2B5EF4-FFF2-40B4-BE49-F238E27FC236}">
                <a16:creationId xmlns:a16="http://schemas.microsoft.com/office/drawing/2014/main" id="{A4A4FE3F-B656-504C-9A26-9B4ED03BAD20}"/>
              </a:ext>
            </a:extLst>
          </p:cNvPr>
          <p:cNvSpPr/>
          <p:nvPr/>
        </p:nvSpPr>
        <p:spPr>
          <a:xfrm>
            <a:off x="4308474" y="2462322"/>
            <a:ext cx="609601" cy="2249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s-ES" sz="3556" b="1">
              <a:solidFill>
                <a:prstClr val="white"/>
              </a:solidFill>
              <a:latin typeface="Calibri"/>
            </a:endParaRPr>
          </a:p>
        </p:txBody>
      </p:sp>
      <p:sp>
        <p:nvSpPr>
          <p:cNvPr id="8" name="Rectángulo redondeado 7">
            <a:extLst>
              <a:ext uri="{FF2B5EF4-FFF2-40B4-BE49-F238E27FC236}">
                <a16:creationId xmlns:a16="http://schemas.microsoft.com/office/drawing/2014/main" id="{81682437-146B-AA42-9920-027025449139}"/>
              </a:ext>
            </a:extLst>
          </p:cNvPr>
          <p:cNvSpPr/>
          <p:nvPr/>
        </p:nvSpPr>
        <p:spPr>
          <a:xfrm>
            <a:off x="4308491" y="2722043"/>
            <a:ext cx="615934" cy="1238250"/>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20000"/>
              </a:spcBef>
              <a:spcAft>
                <a:spcPct val="0"/>
              </a:spcAft>
              <a:defRPr/>
            </a:pPr>
            <a:endParaRPr lang="es-ES" sz="3556" b="1">
              <a:solidFill>
                <a:prstClr val="white"/>
              </a:solidFill>
              <a:latin typeface="Calibri"/>
            </a:endParaRPr>
          </a:p>
        </p:txBody>
      </p:sp>
      <p:sp>
        <p:nvSpPr>
          <p:cNvPr id="40" name="TextBox 39">
            <a:extLst>
              <a:ext uri="{FF2B5EF4-FFF2-40B4-BE49-F238E27FC236}">
                <a16:creationId xmlns:a16="http://schemas.microsoft.com/office/drawing/2014/main" id="{00895C2A-B3EA-8747-84BF-CC72F992144D}"/>
              </a:ext>
            </a:extLst>
          </p:cNvPr>
          <p:cNvSpPr txBox="1"/>
          <p:nvPr/>
        </p:nvSpPr>
        <p:spPr>
          <a:xfrm>
            <a:off x="7716783" y="2534857"/>
            <a:ext cx="318998" cy="215444"/>
          </a:xfrm>
          <a:prstGeom prst="rect">
            <a:avLst/>
          </a:prstGeom>
          <a:noFill/>
        </p:spPr>
        <p:txBody>
          <a:bodyPr wrap="none" lIns="0" tIns="0" rIns="0" bIns="0" rtlCol="0">
            <a:spAutoFit/>
          </a:bodyPr>
          <a:lstStyle/>
          <a:p>
            <a:pPr algn="r"/>
            <a:r>
              <a:rPr lang="en-US" sz="1400" dirty="0">
                <a:latin typeface="Calibri" panose="020F0502020204030204" pitchFamily="34" charset="0"/>
                <a:ea typeface="Aileron" charset="0"/>
                <a:cs typeface="Calibri" panose="020F0502020204030204" pitchFamily="34" charset="0"/>
              </a:rPr>
              <a:t>1.00</a:t>
            </a:r>
          </a:p>
        </p:txBody>
      </p:sp>
      <p:sp>
        <p:nvSpPr>
          <p:cNvPr id="41" name="TextBox 40">
            <a:extLst>
              <a:ext uri="{FF2B5EF4-FFF2-40B4-BE49-F238E27FC236}">
                <a16:creationId xmlns:a16="http://schemas.microsoft.com/office/drawing/2014/main" id="{F659B1B3-1BEA-9A40-A9B8-4832DA155016}"/>
              </a:ext>
            </a:extLst>
          </p:cNvPr>
          <p:cNvSpPr txBox="1"/>
          <p:nvPr/>
        </p:nvSpPr>
        <p:spPr>
          <a:xfrm rot="16200000">
            <a:off x="7006975" y="3554621"/>
            <a:ext cx="927242" cy="246221"/>
          </a:xfrm>
          <a:prstGeom prst="rect">
            <a:avLst/>
          </a:prstGeom>
          <a:noFill/>
        </p:spPr>
        <p:txBody>
          <a:bodyPr wrap="none" lIns="0" tIns="0" rIns="0" bIns="0" rtlCol="0">
            <a:spAutoFit/>
          </a:bodyPr>
          <a:lstStyle/>
          <a:p>
            <a:pPr algn="ctr"/>
            <a:r>
              <a:rPr lang="en-US" sz="1600" b="1" dirty="0">
                <a:latin typeface="Calibri" panose="020F0502020204030204" pitchFamily="34" charset="0"/>
                <a:ea typeface="Aileron" charset="0"/>
                <a:cs typeface="Calibri" panose="020F0502020204030204" pitchFamily="34" charset="0"/>
              </a:rPr>
              <a:t>Proportion</a:t>
            </a:r>
          </a:p>
        </p:txBody>
      </p:sp>
      <p:sp>
        <p:nvSpPr>
          <p:cNvPr id="42" name="TextBox 41">
            <a:extLst>
              <a:ext uri="{FF2B5EF4-FFF2-40B4-BE49-F238E27FC236}">
                <a16:creationId xmlns:a16="http://schemas.microsoft.com/office/drawing/2014/main" id="{F4512397-DF88-9248-ACC6-FAD2098CC391}"/>
              </a:ext>
            </a:extLst>
          </p:cNvPr>
          <p:cNvSpPr txBox="1"/>
          <p:nvPr/>
        </p:nvSpPr>
        <p:spPr>
          <a:xfrm>
            <a:off x="8673908" y="2184147"/>
            <a:ext cx="2359877" cy="276999"/>
          </a:xfrm>
          <a:prstGeom prst="rect">
            <a:avLst/>
          </a:prstGeom>
          <a:noFill/>
        </p:spPr>
        <p:txBody>
          <a:bodyPr wrap="none" lIns="0" tIns="0" rIns="0" bIns="0" rtlCol="0">
            <a:spAutoFit/>
          </a:bodyPr>
          <a:lstStyle/>
          <a:p>
            <a:pPr algn="ctr"/>
            <a:r>
              <a:rPr lang="en-US" b="1" dirty="0">
                <a:latin typeface="Calibri" panose="020F0502020204030204" pitchFamily="34" charset="0"/>
                <a:ea typeface="Aileron" charset="0"/>
                <a:cs typeface="Calibri" panose="020F0502020204030204" pitchFamily="34" charset="0"/>
              </a:rPr>
              <a:t>Progression-free survival</a:t>
            </a:r>
          </a:p>
        </p:txBody>
      </p:sp>
      <p:sp>
        <p:nvSpPr>
          <p:cNvPr id="43" name="TextBox 42">
            <a:extLst>
              <a:ext uri="{FF2B5EF4-FFF2-40B4-BE49-F238E27FC236}">
                <a16:creationId xmlns:a16="http://schemas.microsoft.com/office/drawing/2014/main" id="{B729A747-0D68-3C4D-BE6F-86F2F87D2A68}"/>
              </a:ext>
            </a:extLst>
          </p:cNvPr>
          <p:cNvSpPr txBox="1"/>
          <p:nvPr/>
        </p:nvSpPr>
        <p:spPr>
          <a:xfrm>
            <a:off x="7716783" y="3039682"/>
            <a:ext cx="318998" cy="215444"/>
          </a:xfrm>
          <a:prstGeom prst="rect">
            <a:avLst/>
          </a:prstGeom>
          <a:noFill/>
        </p:spPr>
        <p:txBody>
          <a:bodyPr wrap="none" lIns="0" tIns="0" rIns="0" bIns="0" rtlCol="0">
            <a:spAutoFit/>
          </a:bodyPr>
          <a:lstStyle/>
          <a:p>
            <a:pPr algn="r"/>
            <a:r>
              <a:rPr lang="en-US" sz="1400" dirty="0">
                <a:latin typeface="Calibri" panose="020F0502020204030204" pitchFamily="34" charset="0"/>
                <a:ea typeface="Aileron" charset="0"/>
                <a:cs typeface="Calibri" panose="020F0502020204030204" pitchFamily="34" charset="0"/>
              </a:rPr>
              <a:t>0.75</a:t>
            </a:r>
          </a:p>
        </p:txBody>
      </p:sp>
      <p:sp>
        <p:nvSpPr>
          <p:cNvPr id="44" name="TextBox 43">
            <a:extLst>
              <a:ext uri="{FF2B5EF4-FFF2-40B4-BE49-F238E27FC236}">
                <a16:creationId xmlns:a16="http://schemas.microsoft.com/office/drawing/2014/main" id="{9E1364D3-7560-F148-9547-415C2656FD59}"/>
              </a:ext>
            </a:extLst>
          </p:cNvPr>
          <p:cNvSpPr txBox="1"/>
          <p:nvPr/>
        </p:nvSpPr>
        <p:spPr>
          <a:xfrm>
            <a:off x="7716783" y="3525457"/>
            <a:ext cx="318998" cy="215444"/>
          </a:xfrm>
          <a:prstGeom prst="rect">
            <a:avLst/>
          </a:prstGeom>
          <a:noFill/>
        </p:spPr>
        <p:txBody>
          <a:bodyPr wrap="none" lIns="0" tIns="0" rIns="0" bIns="0" rtlCol="0">
            <a:spAutoFit/>
          </a:bodyPr>
          <a:lstStyle/>
          <a:p>
            <a:pPr algn="r"/>
            <a:r>
              <a:rPr lang="en-US" sz="1400" dirty="0">
                <a:latin typeface="Calibri" panose="020F0502020204030204" pitchFamily="34" charset="0"/>
                <a:ea typeface="Aileron" charset="0"/>
                <a:cs typeface="Calibri" panose="020F0502020204030204" pitchFamily="34" charset="0"/>
              </a:rPr>
              <a:t>0.50</a:t>
            </a:r>
          </a:p>
        </p:txBody>
      </p:sp>
      <p:sp>
        <p:nvSpPr>
          <p:cNvPr id="46" name="TextBox 45">
            <a:extLst>
              <a:ext uri="{FF2B5EF4-FFF2-40B4-BE49-F238E27FC236}">
                <a16:creationId xmlns:a16="http://schemas.microsoft.com/office/drawing/2014/main" id="{3B32EE37-5C19-264B-B8BA-853A80F64434}"/>
              </a:ext>
            </a:extLst>
          </p:cNvPr>
          <p:cNvSpPr txBox="1"/>
          <p:nvPr/>
        </p:nvSpPr>
        <p:spPr>
          <a:xfrm>
            <a:off x="7716783" y="4030282"/>
            <a:ext cx="318998" cy="215444"/>
          </a:xfrm>
          <a:prstGeom prst="rect">
            <a:avLst/>
          </a:prstGeom>
          <a:noFill/>
        </p:spPr>
        <p:txBody>
          <a:bodyPr wrap="none" lIns="0" tIns="0" rIns="0" bIns="0" rtlCol="0">
            <a:spAutoFit/>
          </a:bodyPr>
          <a:lstStyle/>
          <a:p>
            <a:pPr algn="r"/>
            <a:r>
              <a:rPr lang="en-US" sz="1400" dirty="0">
                <a:latin typeface="Calibri" panose="020F0502020204030204" pitchFamily="34" charset="0"/>
                <a:ea typeface="Aileron" charset="0"/>
                <a:cs typeface="Calibri" panose="020F0502020204030204" pitchFamily="34" charset="0"/>
              </a:rPr>
              <a:t>0.25</a:t>
            </a:r>
          </a:p>
        </p:txBody>
      </p:sp>
      <p:sp>
        <p:nvSpPr>
          <p:cNvPr id="48" name="TextBox 47">
            <a:extLst>
              <a:ext uri="{FF2B5EF4-FFF2-40B4-BE49-F238E27FC236}">
                <a16:creationId xmlns:a16="http://schemas.microsoft.com/office/drawing/2014/main" id="{B64D48E9-8F44-F84B-8AA6-9027097FFCA4}"/>
              </a:ext>
            </a:extLst>
          </p:cNvPr>
          <p:cNvSpPr txBox="1"/>
          <p:nvPr/>
        </p:nvSpPr>
        <p:spPr>
          <a:xfrm>
            <a:off x="7716783" y="4525582"/>
            <a:ext cx="318998" cy="215444"/>
          </a:xfrm>
          <a:prstGeom prst="rect">
            <a:avLst/>
          </a:prstGeom>
          <a:noFill/>
        </p:spPr>
        <p:txBody>
          <a:bodyPr wrap="none" lIns="0" tIns="0" rIns="0" bIns="0" rtlCol="0">
            <a:spAutoFit/>
          </a:bodyPr>
          <a:lstStyle/>
          <a:p>
            <a:pPr algn="r"/>
            <a:r>
              <a:rPr lang="en-US" sz="1400" dirty="0">
                <a:latin typeface="Calibri" panose="020F0502020204030204" pitchFamily="34" charset="0"/>
                <a:ea typeface="Aileron" charset="0"/>
                <a:cs typeface="Calibri" panose="020F0502020204030204" pitchFamily="34" charset="0"/>
              </a:rPr>
              <a:t>0.00</a:t>
            </a:r>
          </a:p>
        </p:txBody>
      </p:sp>
      <p:sp>
        <p:nvSpPr>
          <p:cNvPr id="49" name="TextBox 48">
            <a:extLst>
              <a:ext uri="{FF2B5EF4-FFF2-40B4-BE49-F238E27FC236}">
                <a16:creationId xmlns:a16="http://schemas.microsoft.com/office/drawing/2014/main" id="{FF68CF49-4861-F14E-9A71-E41043E74664}"/>
              </a:ext>
            </a:extLst>
          </p:cNvPr>
          <p:cNvSpPr txBox="1"/>
          <p:nvPr/>
        </p:nvSpPr>
        <p:spPr>
          <a:xfrm>
            <a:off x="8204760" y="4787691"/>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0</a:t>
            </a:r>
          </a:p>
        </p:txBody>
      </p:sp>
      <p:sp>
        <p:nvSpPr>
          <p:cNvPr id="50" name="TextBox 49">
            <a:extLst>
              <a:ext uri="{FF2B5EF4-FFF2-40B4-BE49-F238E27FC236}">
                <a16:creationId xmlns:a16="http://schemas.microsoft.com/office/drawing/2014/main" id="{981BBBFF-A690-5C40-8855-13DE7B525902}"/>
              </a:ext>
            </a:extLst>
          </p:cNvPr>
          <p:cNvSpPr txBox="1"/>
          <p:nvPr/>
        </p:nvSpPr>
        <p:spPr>
          <a:xfrm>
            <a:off x="8496860" y="4787691"/>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3</a:t>
            </a:r>
          </a:p>
        </p:txBody>
      </p:sp>
      <p:sp>
        <p:nvSpPr>
          <p:cNvPr id="51" name="TextBox 50">
            <a:extLst>
              <a:ext uri="{FF2B5EF4-FFF2-40B4-BE49-F238E27FC236}">
                <a16:creationId xmlns:a16="http://schemas.microsoft.com/office/drawing/2014/main" id="{CA2D6800-08D5-9B42-AA2F-62FC673A7709}"/>
              </a:ext>
            </a:extLst>
          </p:cNvPr>
          <p:cNvSpPr txBox="1"/>
          <p:nvPr/>
        </p:nvSpPr>
        <p:spPr>
          <a:xfrm>
            <a:off x="8785785" y="4787691"/>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6</a:t>
            </a:r>
          </a:p>
        </p:txBody>
      </p:sp>
      <p:sp>
        <p:nvSpPr>
          <p:cNvPr id="52" name="TextBox 51">
            <a:extLst>
              <a:ext uri="{FF2B5EF4-FFF2-40B4-BE49-F238E27FC236}">
                <a16:creationId xmlns:a16="http://schemas.microsoft.com/office/drawing/2014/main" id="{EF7ABC58-B0DD-DF4A-A2D1-0A9AC1A8057B}"/>
              </a:ext>
            </a:extLst>
          </p:cNvPr>
          <p:cNvSpPr txBox="1"/>
          <p:nvPr/>
        </p:nvSpPr>
        <p:spPr>
          <a:xfrm>
            <a:off x="9084235" y="4787691"/>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9</a:t>
            </a:r>
          </a:p>
        </p:txBody>
      </p:sp>
      <p:sp>
        <p:nvSpPr>
          <p:cNvPr id="53" name="TextBox 52">
            <a:extLst>
              <a:ext uri="{FF2B5EF4-FFF2-40B4-BE49-F238E27FC236}">
                <a16:creationId xmlns:a16="http://schemas.microsoft.com/office/drawing/2014/main" id="{61480EC6-1763-5340-B4AD-21B54066EDB7}"/>
              </a:ext>
            </a:extLst>
          </p:cNvPr>
          <p:cNvSpPr txBox="1"/>
          <p:nvPr/>
        </p:nvSpPr>
        <p:spPr>
          <a:xfrm>
            <a:off x="9333825" y="4787691"/>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12</a:t>
            </a:r>
          </a:p>
        </p:txBody>
      </p:sp>
      <p:sp>
        <p:nvSpPr>
          <p:cNvPr id="54" name="TextBox 53">
            <a:extLst>
              <a:ext uri="{FF2B5EF4-FFF2-40B4-BE49-F238E27FC236}">
                <a16:creationId xmlns:a16="http://schemas.microsoft.com/office/drawing/2014/main" id="{C87B2144-03D9-7846-A943-CBA2A15D4D1F}"/>
              </a:ext>
            </a:extLst>
          </p:cNvPr>
          <p:cNvSpPr txBox="1"/>
          <p:nvPr/>
        </p:nvSpPr>
        <p:spPr>
          <a:xfrm>
            <a:off x="11064200" y="4787691"/>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30</a:t>
            </a:r>
          </a:p>
        </p:txBody>
      </p:sp>
      <p:sp>
        <p:nvSpPr>
          <p:cNvPr id="55" name="TextBox 54">
            <a:extLst>
              <a:ext uri="{FF2B5EF4-FFF2-40B4-BE49-F238E27FC236}">
                <a16:creationId xmlns:a16="http://schemas.microsoft.com/office/drawing/2014/main" id="{404AE631-52DA-9E44-BFE2-4ACACB3DBA82}"/>
              </a:ext>
            </a:extLst>
          </p:cNvPr>
          <p:cNvSpPr txBox="1"/>
          <p:nvPr/>
        </p:nvSpPr>
        <p:spPr>
          <a:xfrm>
            <a:off x="10787975" y="4787691"/>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27</a:t>
            </a:r>
          </a:p>
        </p:txBody>
      </p:sp>
      <p:sp>
        <p:nvSpPr>
          <p:cNvPr id="56" name="TextBox 55">
            <a:extLst>
              <a:ext uri="{FF2B5EF4-FFF2-40B4-BE49-F238E27FC236}">
                <a16:creationId xmlns:a16="http://schemas.microsoft.com/office/drawing/2014/main" id="{F13699B8-0555-6E45-A328-AFA57DC06765}"/>
              </a:ext>
            </a:extLst>
          </p:cNvPr>
          <p:cNvSpPr txBox="1"/>
          <p:nvPr/>
        </p:nvSpPr>
        <p:spPr>
          <a:xfrm>
            <a:off x="10489525" y="4787691"/>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24</a:t>
            </a:r>
          </a:p>
        </p:txBody>
      </p:sp>
      <p:sp>
        <p:nvSpPr>
          <p:cNvPr id="57" name="TextBox 56">
            <a:extLst>
              <a:ext uri="{FF2B5EF4-FFF2-40B4-BE49-F238E27FC236}">
                <a16:creationId xmlns:a16="http://schemas.microsoft.com/office/drawing/2014/main" id="{3346A664-1DF1-474A-B6C9-A3C13DE7F505}"/>
              </a:ext>
            </a:extLst>
          </p:cNvPr>
          <p:cNvSpPr txBox="1"/>
          <p:nvPr/>
        </p:nvSpPr>
        <p:spPr>
          <a:xfrm>
            <a:off x="10197425" y="4787691"/>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21</a:t>
            </a:r>
          </a:p>
        </p:txBody>
      </p:sp>
      <p:sp>
        <p:nvSpPr>
          <p:cNvPr id="58" name="TextBox 57">
            <a:extLst>
              <a:ext uri="{FF2B5EF4-FFF2-40B4-BE49-F238E27FC236}">
                <a16:creationId xmlns:a16="http://schemas.microsoft.com/office/drawing/2014/main" id="{D9FA2945-50CD-7B42-B2F0-89EB468D689E}"/>
              </a:ext>
            </a:extLst>
          </p:cNvPr>
          <p:cNvSpPr txBox="1"/>
          <p:nvPr/>
        </p:nvSpPr>
        <p:spPr>
          <a:xfrm>
            <a:off x="9914850" y="4787691"/>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18</a:t>
            </a:r>
          </a:p>
        </p:txBody>
      </p:sp>
      <p:sp>
        <p:nvSpPr>
          <p:cNvPr id="59" name="TextBox 58">
            <a:extLst>
              <a:ext uri="{FF2B5EF4-FFF2-40B4-BE49-F238E27FC236}">
                <a16:creationId xmlns:a16="http://schemas.microsoft.com/office/drawing/2014/main" id="{BC05C97F-739B-B343-950A-2613118FFB2B}"/>
              </a:ext>
            </a:extLst>
          </p:cNvPr>
          <p:cNvSpPr txBox="1"/>
          <p:nvPr/>
        </p:nvSpPr>
        <p:spPr>
          <a:xfrm>
            <a:off x="9622750" y="4787691"/>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15</a:t>
            </a:r>
          </a:p>
        </p:txBody>
      </p:sp>
      <p:sp>
        <p:nvSpPr>
          <p:cNvPr id="60" name="TextBox 59">
            <a:extLst>
              <a:ext uri="{FF2B5EF4-FFF2-40B4-BE49-F238E27FC236}">
                <a16:creationId xmlns:a16="http://schemas.microsoft.com/office/drawing/2014/main" id="{F1428D4C-ADA6-DE4D-B4EB-5C7F361DBDBB}"/>
              </a:ext>
            </a:extLst>
          </p:cNvPr>
          <p:cNvSpPr txBox="1"/>
          <p:nvPr/>
        </p:nvSpPr>
        <p:spPr>
          <a:xfrm>
            <a:off x="9383262" y="5013933"/>
            <a:ext cx="661720" cy="246221"/>
          </a:xfrm>
          <a:prstGeom prst="rect">
            <a:avLst/>
          </a:prstGeom>
          <a:noFill/>
        </p:spPr>
        <p:txBody>
          <a:bodyPr wrap="none" lIns="0" tIns="0" rIns="0" bIns="0" rtlCol="0">
            <a:spAutoFit/>
          </a:bodyPr>
          <a:lstStyle/>
          <a:p>
            <a:pPr algn="ctr"/>
            <a:r>
              <a:rPr lang="en-US" sz="1600" b="1" dirty="0">
                <a:latin typeface="Calibri" panose="020F0502020204030204" pitchFamily="34" charset="0"/>
                <a:ea typeface="Aileron" charset="0"/>
                <a:cs typeface="Calibri" panose="020F0502020204030204" pitchFamily="34" charset="0"/>
              </a:rPr>
              <a:t>Months</a:t>
            </a:r>
          </a:p>
        </p:txBody>
      </p:sp>
      <p:sp>
        <p:nvSpPr>
          <p:cNvPr id="61" name="TextBox 60">
            <a:extLst>
              <a:ext uri="{FF2B5EF4-FFF2-40B4-BE49-F238E27FC236}">
                <a16:creationId xmlns:a16="http://schemas.microsoft.com/office/drawing/2014/main" id="{0AEAA823-C1AE-4E44-8068-6E8F9409499C}"/>
              </a:ext>
            </a:extLst>
          </p:cNvPr>
          <p:cNvSpPr txBox="1"/>
          <p:nvPr/>
        </p:nvSpPr>
        <p:spPr>
          <a:xfrm>
            <a:off x="8159075" y="5308429"/>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32</a:t>
            </a:r>
          </a:p>
        </p:txBody>
      </p:sp>
      <p:sp>
        <p:nvSpPr>
          <p:cNvPr id="62" name="TextBox 61">
            <a:extLst>
              <a:ext uri="{FF2B5EF4-FFF2-40B4-BE49-F238E27FC236}">
                <a16:creationId xmlns:a16="http://schemas.microsoft.com/office/drawing/2014/main" id="{51463D73-6CF0-A544-B974-1257B92F03F5}"/>
              </a:ext>
            </a:extLst>
          </p:cNvPr>
          <p:cNvSpPr txBox="1"/>
          <p:nvPr/>
        </p:nvSpPr>
        <p:spPr>
          <a:xfrm>
            <a:off x="8451175" y="5308429"/>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22</a:t>
            </a:r>
          </a:p>
        </p:txBody>
      </p:sp>
      <p:sp>
        <p:nvSpPr>
          <p:cNvPr id="63" name="TextBox 62">
            <a:extLst>
              <a:ext uri="{FF2B5EF4-FFF2-40B4-BE49-F238E27FC236}">
                <a16:creationId xmlns:a16="http://schemas.microsoft.com/office/drawing/2014/main" id="{9755261A-4F16-5341-8D73-97A29281D382}"/>
              </a:ext>
            </a:extLst>
          </p:cNvPr>
          <p:cNvSpPr txBox="1"/>
          <p:nvPr/>
        </p:nvSpPr>
        <p:spPr>
          <a:xfrm>
            <a:off x="8740100" y="5308429"/>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13</a:t>
            </a:r>
          </a:p>
        </p:txBody>
      </p:sp>
      <p:sp>
        <p:nvSpPr>
          <p:cNvPr id="64" name="TextBox 63">
            <a:extLst>
              <a:ext uri="{FF2B5EF4-FFF2-40B4-BE49-F238E27FC236}">
                <a16:creationId xmlns:a16="http://schemas.microsoft.com/office/drawing/2014/main" id="{B9340FF2-353B-DC46-8BDB-914D47EF0C63}"/>
              </a:ext>
            </a:extLst>
          </p:cNvPr>
          <p:cNvSpPr txBox="1"/>
          <p:nvPr/>
        </p:nvSpPr>
        <p:spPr>
          <a:xfrm>
            <a:off x="9038550" y="5308429"/>
            <a:ext cx="182742"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10</a:t>
            </a:r>
          </a:p>
        </p:txBody>
      </p:sp>
      <p:sp>
        <p:nvSpPr>
          <p:cNvPr id="65" name="TextBox 64">
            <a:extLst>
              <a:ext uri="{FF2B5EF4-FFF2-40B4-BE49-F238E27FC236}">
                <a16:creationId xmlns:a16="http://schemas.microsoft.com/office/drawing/2014/main" id="{363F4891-31D7-2D49-898E-CB4B7703DA76}"/>
              </a:ext>
            </a:extLst>
          </p:cNvPr>
          <p:cNvSpPr txBox="1"/>
          <p:nvPr/>
        </p:nvSpPr>
        <p:spPr>
          <a:xfrm>
            <a:off x="9379510" y="5308429"/>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5</a:t>
            </a:r>
          </a:p>
        </p:txBody>
      </p:sp>
      <p:sp>
        <p:nvSpPr>
          <p:cNvPr id="66" name="TextBox 65">
            <a:extLst>
              <a:ext uri="{FF2B5EF4-FFF2-40B4-BE49-F238E27FC236}">
                <a16:creationId xmlns:a16="http://schemas.microsoft.com/office/drawing/2014/main" id="{086F4401-240D-B64A-97E4-3A5BD9111F64}"/>
              </a:ext>
            </a:extLst>
          </p:cNvPr>
          <p:cNvSpPr txBox="1"/>
          <p:nvPr/>
        </p:nvSpPr>
        <p:spPr>
          <a:xfrm>
            <a:off x="11109885" y="5308429"/>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a:t>
            </a:r>
          </a:p>
        </p:txBody>
      </p:sp>
      <p:sp>
        <p:nvSpPr>
          <p:cNvPr id="67" name="TextBox 66">
            <a:extLst>
              <a:ext uri="{FF2B5EF4-FFF2-40B4-BE49-F238E27FC236}">
                <a16:creationId xmlns:a16="http://schemas.microsoft.com/office/drawing/2014/main" id="{DE3675EB-3D94-1B4F-8D40-74AA3A25A38C}"/>
              </a:ext>
            </a:extLst>
          </p:cNvPr>
          <p:cNvSpPr txBox="1"/>
          <p:nvPr/>
        </p:nvSpPr>
        <p:spPr>
          <a:xfrm>
            <a:off x="10833660" y="5308429"/>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a:t>
            </a:r>
          </a:p>
        </p:txBody>
      </p:sp>
      <p:sp>
        <p:nvSpPr>
          <p:cNvPr id="68" name="TextBox 67">
            <a:extLst>
              <a:ext uri="{FF2B5EF4-FFF2-40B4-BE49-F238E27FC236}">
                <a16:creationId xmlns:a16="http://schemas.microsoft.com/office/drawing/2014/main" id="{30994572-0982-884B-8094-05E2E5B7696F}"/>
              </a:ext>
            </a:extLst>
          </p:cNvPr>
          <p:cNvSpPr txBox="1"/>
          <p:nvPr/>
        </p:nvSpPr>
        <p:spPr>
          <a:xfrm>
            <a:off x="10535210" y="5308429"/>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a:t>
            </a:r>
          </a:p>
        </p:txBody>
      </p:sp>
      <p:sp>
        <p:nvSpPr>
          <p:cNvPr id="69" name="TextBox 68">
            <a:extLst>
              <a:ext uri="{FF2B5EF4-FFF2-40B4-BE49-F238E27FC236}">
                <a16:creationId xmlns:a16="http://schemas.microsoft.com/office/drawing/2014/main" id="{6DCA8635-B828-DA40-9316-EDFD2ECF8C17}"/>
              </a:ext>
            </a:extLst>
          </p:cNvPr>
          <p:cNvSpPr txBox="1"/>
          <p:nvPr/>
        </p:nvSpPr>
        <p:spPr>
          <a:xfrm>
            <a:off x="10243110" y="5308429"/>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1</a:t>
            </a:r>
          </a:p>
        </p:txBody>
      </p:sp>
      <p:sp>
        <p:nvSpPr>
          <p:cNvPr id="70" name="TextBox 69">
            <a:extLst>
              <a:ext uri="{FF2B5EF4-FFF2-40B4-BE49-F238E27FC236}">
                <a16:creationId xmlns:a16="http://schemas.microsoft.com/office/drawing/2014/main" id="{4574C053-A922-2E48-A73D-49524ECD0F62}"/>
              </a:ext>
            </a:extLst>
          </p:cNvPr>
          <p:cNvSpPr txBox="1"/>
          <p:nvPr/>
        </p:nvSpPr>
        <p:spPr>
          <a:xfrm>
            <a:off x="9960535" y="5308429"/>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3</a:t>
            </a:r>
          </a:p>
        </p:txBody>
      </p:sp>
      <p:sp>
        <p:nvSpPr>
          <p:cNvPr id="71" name="TextBox 70">
            <a:extLst>
              <a:ext uri="{FF2B5EF4-FFF2-40B4-BE49-F238E27FC236}">
                <a16:creationId xmlns:a16="http://schemas.microsoft.com/office/drawing/2014/main" id="{F88B604C-429A-8148-86DE-57ED63F7BBD2}"/>
              </a:ext>
            </a:extLst>
          </p:cNvPr>
          <p:cNvSpPr txBox="1"/>
          <p:nvPr/>
        </p:nvSpPr>
        <p:spPr>
          <a:xfrm>
            <a:off x="9668435" y="5308429"/>
            <a:ext cx="91371" cy="215444"/>
          </a:xfrm>
          <a:prstGeom prst="rect">
            <a:avLst/>
          </a:prstGeom>
          <a:noFill/>
        </p:spPr>
        <p:txBody>
          <a:bodyPr wrap="none" lIns="0" tIns="0" rIns="0" bIns="0" rtlCol="0">
            <a:spAutoFit/>
          </a:bodyPr>
          <a:lstStyle/>
          <a:p>
            <a:pPr algn="ctr"/>
            <a:r>
              <a:rPr lang="en-US" sz="1400" dirty="0">
                <a:latin typeface="Calibri" panose="020F0502020204030204" pitchFamily="34" charset="0"/>
                <a:ea typeface="Aileron" charset="0"/>
                <a:cs typeface="Calibri" panose="020F0502020204030204" pitchFamily="34" charset="0"/>
              </a:rPr>
              <a:t>4</a:t>
            </a:r>
          </a:p>
        </p:txBody>
      </p:sp>
      <p:sp>
        <p:nvSpPr>
          <p:cNvPr id="72" name="TextBox 71">
            <a:extLst>
              <a:ext uri="{FF2B5EF4-FFF2-40B4-BE49-F238E27FC236}">
                <a16:creationId xmlns:a16="http://schemas.microsoft.com/office/drawing/2014/main" id="{5B0BF7C5-0FC4-554A-B5C2-7AF349EEDADC}"/>
              </a:ext>
            </a:extLst>
          </p:cNvPr>
          <p:cNvSpPr txBox="1"/>
          <p:nvPr/>
        </p:nvSpPr>
        <p:spPr>
          <a:xfrm>
            <a:off x="7241918" y="5308429"/>
            <a:ext cx="759760" cy="215444"/>
          </a:xfrm>
          <a:prstGeom prst="rect">
            <a:avLst/>
          </a:prstGeom>
          <a:noFill/>
        </p:spPr>
        <p:txBody>
          <a:bodyPr wrap="none" lIns="0" tIns="0" rIns="0" bIns="0" rtlCol="0">
            <a:spAutoFit/>
          </a:bodyPr>
          <a:lstStyle/>
          <a:p>
            <a:pPr algn="ctr"/>
            <a:r>
              <a:rPr lang="en-US" sz="1400" b="1" dirty="0">
                <a:latin typeface="Calibri" panose="020F0502020204030204" pitchFamily="34" charset="0"/>
                <a:ea typeface="Aileron" charset="0"/>
                <a:cs typeface="Calibri" panose="020F0502020204030204" pitchFamily="34" charset="0"/>
              </a:rPr>
              <a:t>No. at risk</a:t>
            </a:r>
          </a:p>
        </p:txBody>
      </p:sp>
    </p:spTree>
    <p:extLst>
      <p:ext uri="{BB962C8B-B14F-4D97-AF65-F5344CB8AC3E}">
        <p14:creationId xmlns:p14="http://schemas.microsoft.com/office/powerpoint/2010/main" val="305787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38D216-FF2F-49B3-97EF-48476FC0802F}"/>
              </a:ext>
            </a:extLst>
          </p:cNvPr>
          <p:cNvSpPr txBox="1"/>
          <p:nvPr/>
        </p:nvSpPr>
        <p:spPr>
          <a:xfrm>
            <a:off x="6175398" y="4261145"/>
            <a:ext cx="5630444" cy="1323439"/>
          </a:xfrm>
          <a:prstGeom prst="rect">
            <a:avLst/>
          </a:prstGeom>
          <a:solidFill>
            <a:srgbClr val="FDD7CD"/>
          </a:solidFill>
          <a:ln w="12700">
            <a:noFill/>
          </a:ln>
        </p:spPr>
        <p:txBody>
          <a:bodyPr wrap="square">
            <a:spAutoFit/>
          </a:bodyPr>
          <a:lstStyle/>
          <a:p>
            <a:pPr marL="117475" lvl="1" defTabSz="914377">
              <a:tabLst>
                <a:tab pos="1331913" algn="l"/>
                <a:tab pos="1503363" algn="l"/>
              </a:tabLst>
            </a:pPr>
            <a:r>
              <a:rPr lang="en-US" sz="1600" b="1" dirty="0">
                <a:solidFill>
                  <a:srgbClr val="424242"/>
                </a:solidFill>
                <a:latin typeface="Calibri" panose="020F0502020204030204" pitchFamily="34" charset="0"/>
                <a:ea typeface="MS Mincho" panose="02020609040205080304" pitchFamily="49" charset="-128"/>
                <a:cs typeface="Calibri" panose="020F0502020204030204" pitchFamily="34" charset="0"/>
              </a:rPr>
              <a:t>At ASH 2020, </a:t>
            </a:r>
            <a:r>
              <a:rPr lang="en-US" sz="1600" b="1" dirty="0" err="1">
                <a:solidFill>
                  <a:srgbClr val="424242"/>
                </a:solidFill>
                <a:latin typeface="Calibri" panose="020F0502020204030204" pitchFamily="34" charset="0"/>
                <a:ea typeface="MS Mincho" panose="02020609040205080304" pitchFamily="49" charset="-128"/>
                <a:cs typeface="Calibri" panose="020F0502020204030204" pitchFamily="34" charset="0"/>
              </a:rPr>
              <a:t>Melflufen</a:t>
            </a:r>
            <a:r>
              <a:rPr lang="en-US" sz="1600" b="1" dirty="0">
                <a:solidFill>
                  <a:srgbClr val="424242"/>
                </a:solidFill>
                <a:latin typeface="Calibri" panose="020F0502020204030204" pitchFamily="34" charset="0"/>
                <a:ea typeface="MS Mincho" panose="02020609040205080304" pitchFamily="49" charset="-128"/>
                <a:cs typeface="Calibri" panose="020F0502020204030204" pitchFamily="34" charset="0"/>
              </a:rPr>
              <a:t> has demonstrated to maintain the efficacy in:	– 	EMD</a:t>
            </a:r>
          </a:p>
          <a:p>
            <a:pPr marL="117475" lvl="1" defTabSz="914377">
              <a:tabLst>
                <a:tab pos="1331913" algn="l"/>
                <a:tab pos="1503363" algn="l"/>
              </a:tabLst>
            </a:pPr>
            <a:r>
              <a:rPr lang="en-US" sz="1600" b="1" dirty="0">
                <a:solidFill>
                  <a:srgbClr val="424242"/>
                </a:solidFill>
                <a:latin typeface="Calibri" panose="020F0502020204030204" pitchFamily="34" charset="0"/>
                <a:ea typeface="MS Mincho" panose="02020609040205080304" pitchFamily="49" charset="-128"/>
                <a:cs typeface="Calibri" panose="020F0502020204030204" pitchFamily="34" charset="0"/>
              </a:rPr>
              <a:t>	– 	Patients with HR CA (especially +1q)</a:t>
            </a:r>
            <a:r>
              <a:rPr lang="en-US" sz="1600" b="1" baseline="30000" dirty="0">
                <a:solidFill>
                  <a:srgbClr val="424242"/>
                </a:solidFill>
                <a:latin typeface="Calibri" panose="020F0502020204030204" pitchFamily="34" charset="0"/>
                <a:ea typeface="MS Mincho" panose="02020609040205080304" pitchFamily="49" charset="-128"/>
                <a:cs typeface="Calibri" panose="020F0502020204030204" pitchFamily="34" charset="0"/>
              </a:rPr>
              <a:t>7</a:t>
            </a:r>
          </a:p>
          <a:p>
            <a:pPr marL="117475" lvl="1" defTabSz="914377">
              <a:tabLst>
                <a:tab pos="1331913" algn="l"/>
                <a:tab pos="1503363" algn="l"/>
              </a:tabLst>
            </a:pPr>
            <a:r>
              <a:rPr lang="en-US" sz="1600" b="1" dirty="0">
                <a:solidFill>
                  <a:srgbClr val="424242"/>
                </a:solidFill>
                <a:latin typeface="Calibri" panose="020F0502020204030204" pitchFamily="34" charset="0"/>
                <a:ea typeface="MS Mincho" panose="02020609040205080304" pitchFamily="49" charset="-128"/>
                <a:cs typeface="Calibri" panose="020F0502020204030204" pitchFamily="34" charset="0"/>
              </a:rPr>
              <a:t>	– 	Patients exposed and/or refractory to</a:t>
            </a:r>
            <a:br>
              <a:rPr lang="en-US" sz="1600" b="1" dirty="0">
                <a:solidFill>
                  <a:srgbClr val="424242"/>
                </a:solidFill>
                <a:latin typeface="Calibri" panose="020F0502020204030204" pitchFamily="34" charset="0"/>
                <a:ea typeface="MS Mincho" panose="02020609040205080304" pitchFamily="49" charset="-128"/>
                <a:cs typeface="Calibri" panose="020F0502020204030204" pitchFamily="34" charset="0"/>
              </a:rPr>
            </a:br>
            <a:r>
              <a:rPr lang="en-US" sz="1600" b="1" dirty="0">
                <a:solidFill>
                  <a:srgbClr val="424242"/>
                </a:solidFill>
                <a:latin typeface="Calibri" panose="020F0502020204030204" pitchFamily="34" charset="0"/>
                <a:ea typeface="MS Mincho" panose="02020609040205080304" pitchFamily="49" charset="-128"/>
                <a:cs typeface="Calibri" panose="020F0502020204030204" pitchFamily="34" charset="0"/>
              </a:rPr>
              <a:t>		melphalan</a:t>
            </a:r>
          </a:p>
        </p:txBody>
      </p:sp>
      <p:sp>
        <p:nvSpPr>
          <p:cNvPr id="4" name="Title 3">
            <a:extLst>
              <a:ext uri="{FF2B5EF4-FFF2-40B4-BE49-F238E27FC236}">
                <a16:creationId xmlns:a16="http://schemas.microsoft.com/office/drawing/2014/main" id="{E8D28E9E-8385-4E45-8313-E8677B050D9D}"/>
              </a:ext>
            </a:extLst>
          </p:cNvPr>
          <p:cNvSpPr>
            <a:spLocks noGrp="1"/>
          </p:cNvSpPr>
          <p:nvPr>
            <p:ph type="title"/>
          </p:nvPr>
        </p:nvSpPr>
        <p:spPr/>
        <p:txBody>
          <a:bodyPr/>
          <a:lstStyle/>
          <a:p>
            <a:r>
              <a:rPr lang="en-US" dirty="0" err="1"/>
              <a:t>Melflufen</a:t>
            </a:r>
            <a:r>
              <a:rPr lang="en-US" dirty="0"/>
              <a:t> in RRMM</a:t>
            </a:r>
          </a:p>
        </p:txBody>
      </p:sp>
      <p:sp>
        <p:nvSpPr>
          <p:cNvPr id="5" name="Slide Number Placeholder 4">
            <a:extLst>
              <a:ext uri="{FF2B5EF4-FFF2-40B4-BE49-F238E27FC236}">
                <a16:creationId xmlns:a16="http://schemas.microsoft.com/office/drawing/2014/main" id="{21D04E69-0329-4317-A600-AE88018B2021}"/>
              </a:ext>
            </a:extLst>
          </p:cNvPr>
          <p:cNvSpPr>
            <a:spLocks noGrp="1"/>
          </p:cNvSpPr>
          <p:nvPr>
            <p:ph type="sldNum" sz="quarter" idx="4"/>
          </p:nvPr>
        </p:nvSpPr>
        <p:spPr/>
        <p:txBody>
          <a:bodyPr/>
          <a:lstStyle/>
          <a:p>
            <a:fld id="{ACA51831-275E-B647-9E7C-DE42D1A28F44}" type="slidenum">
              <a:rPr lang="en-US" smtClean="0"/>
              <a:pPr/>
              <a:t>13</a:t>
            </a:fld>
            <a:endParaRPr lang="en-US" dirty="0"/>
          </a:p>
        </p:txBody>
      </p:sp>
      <p:sp>
        <p:nvSpPr>
          <p:cNvPr id="20" name="Content Placeholder 19">
            <a:extLst>
              <a:ext uri="{FF2B5EF4-FFF2-40B4-BE49-F238E27FC236}">
                <a16:creationId xmlns:a16="http://schemas.microsoft.com/office/drawing/2014/main" id="{E89BBB9A-300C-0740-9CD8-A5F6758AE87E}"/>
              </a:ext>
            </a:extLst>
          </p:cNvPr>
          <p:cNvSpPr>
            <a:spLocks noGrp="1"/>
          </p:cNvSpPr>
          <p:nvPr>
            <p:ph sz="quarter" idx="15"/>
          </p:nvPr>
        </p:nvSpPr>
        <p:spPr>
          <a:xfrm>
            <a:off x="620183" y="6320139"/>
            <a:ext cx="11384712" cy="365125"/>
          </a:xfrm>
        </p:spPr>
        <p:txBody>
          <a:bodyPr/>
          <a:lstStyle/>
          <a:p>
            <a:pPr>
              <a:spcBef>
                <a:spcPts val="0"/>
              </a:spcBef>
            </a:pPr>
            <a:r>
              <a:rPr lang="en-GB" sz="1000" spc="-20" dirty="0">
                <a:solidFill>
                  <a:schemeClr val="tx2"/>
                </a:solidFill>
              </a:rPr>
              <a:t>AE, adverse event; ASH, American Society of </a:t>
            </a:r>
            <a:r>
              <a:rPr lang="en-GB" sz="1000" spc="-20" dirty="0" err="1">
                <a:solidFill>
                  <a:schemeClr val="tx2"/>
                </a:solidFill>
              </a:rPr>
              <a:t>Hematology</a:t>
            </a:r>
            <a:r>
              <a:rPr lang="en-GB" sz="1000" spc="-20" dirty="0">
                <a:solidFill>
                  <a:schemeClr val="tx2"/>
                </a:solidFill>
              </a:rPr>
              <a:t>; CI, confidence interval; DOR, duration of response; EMD, extramedullary disease; </a:t>
            </a:r>
            <a:r>
              <a:rPr lang="en-US" sz="1000" dirty="0">
                <a:solidFill>
                  <a:schemeClr val="tx2"/>
                </a:solidFill>
              </a:rPr>
              <a:t>FDA, Food and Drug Administration; HR CA, high-risk cytogenetic abnormalities; </a:t>
            </a:r>
            <a:r>
              <a:rPr lang="en-GB" sz="1000" spc="-20" dirty="0">
                <a:solidFill>
                  <a:schemeClr val="tx2"/>
                </a:solidFill>
              </a:rPr>
              <a:t>MM, multiple myeloma; ORR, overall response rate; OS, overall survival; PFS, progression-free survival; PR, partial response; RRMM, relapsed/refractory multiple myeloma </a:t>
            </a:r>
          </a:p>
          <a:p>
            <a:pPr>
              <a:spcBef>
                <a:spcPts val="0"/>
              </a:spcBef>
            </a:pPr>
            <a:r>
              <a:rPr lang="en-GB" sz="1000" dirty="0"/>
              <a:t>1. Chauhan D, et al. </a:t>
            </a:r>
            <a:r>
              <a:rPr lang="en-GB" sz="1000" dirty="0" err="1"/>
              <a:t>Clin</a:t>
            </a:r>
            <a:r>
              <a:rPr lang="en-GB" sz="1000" dirty="0"/>
              <a:t> Cancer Res. 2013;19:3019-3031; 2. Ray A, et al. Br J </a:t>
            </a:r>
            <a:r>
              <a:rPr lang="en-GB" sz="1000" dirty="0" err="1"/>
              <a:t>Haematol</a:t>
            </a:r>
            <a:r>
              <a:rPr lang="en-GB" sz="1000" dirty="0"/>
              <a:t>. 2016;174:397-409; 3. Wickström M, et al. </a:t>
            </a:r>
            <a:r>
              <a:rPr lang="en-GB" sz="1000" dirty="0" err="1"/>
              <a:t>Oncotarget</a:t>
            </a:r>
            <a:r>
              <a:rPr lang="en-GB" sz="1000" dirty="0"/>
              <a:t>. 2017;8:66641-66655; 4. Wickström M, et al. Invest New Drugs. </a:t>
            </a:r>
            <a:br>
              <a:rPr lang="en-GB" sz="1000" dirty="0"/>
            </a:br>
            <a:r>
              <a:rPr lang="en-GB" sz="1000" dirty="0"/>
              <a:t>2008;26:195-204; 5. </a:t>
            </a:r>
            <a:r>
              <a:rPr lang="en-GB" sz="1000" dirty="0" err="1"/>
              <a:t>Strese</a:t>
            </a:r>
            <a:r>
              <a:rPr lang="en-GB" sz="1000" dirty="0"/>
              <a:t> S, et al. </a:t>
            </a:r>
            <a:r>
              <a:rPr lang="en-GB" sz="1000" dirty="0" err="1"/>
              <a:t>Biochem</a:t>
            </a:r>
            <a:r>
              <a:rPr lang="en-GB" sz="1000" dirty="0"/>
              <a:t> </a:t>
            </a:r>
            <a:r>
              <a:rPr lang="en-GB" sz="1000" dirty="0" err="1"/>
              <a:t>Pharmacol</a:t>
            </a:r>
            <a:r>
              <a:rPr lang="en-GB" sz="1000" dirty="0"/>
              <a:t>. 2013;86:888-895; 6. Richardson PG, et al. EHA 2020. Abstract EP945. Poster presentation; 7. </a:t>
            </a:r>
            <a:r>
              <a:rPr lang="en-US" sz="1000" dirty="0" err="1">
                <a:solidFill>
                  <a:schemeClr val="tx2"/>
                </a:solidFill>
                <a:ea typeface="Aileron" charset="0"/>
              </a:rPr>
              <a:t>Mateos</a:t>
            </a:r>
            <a:r>
              <a:rPr lang="en-US" sz="1000" dirty="0">
                <a:solidFill>
                  <a:schemeClr val="tx2"/>
                </a:solidFill>
                <a:ea typeface="Aileron" charset="0"/>
              </a:rPr>
              <a:t> MV, et al. ASH 2020. Abstract #3237</a:t>
            </a:r>
            <a:endParaRPr lang="en-GB" sz="1000" dirty="0"/>
          </a:p>
        </p:txBody>
      </p:sp>
      <p:graphicFrame>
        <p:nvGraphicFramePr>
          <p:cNvPr id="6" name="Table 7">
            <a:extLst>
              <a:ext uri="{FF2B5EF4-FFF2-40B4-BE49-F238E27FC236}">
                <a16:creationId xmlns:a16="http://schemas.microsoft.com/office/drawing/2014/main" id="{AAA96349-297D-4D8C-A21C-8BF68AEA83BA}"/>
              </a:ext>
            </a:extLst>
          </p:cNvPr>
          <p:cNvGraphicFramePr>
            <a:graphicFrameLocks noGrp="1"/>
          </p:cNvGraphicFramePr>
          <p:nvPr>
            <p:extLst>
              <p:ext uri="{D42A27DB-BD31-4B8C-83A1-F6EECF244321}">
                <p14:modId xmlns:p14="http://schemas.microsoft.com/office/powerpoint/2010/main" val="2714728492"/>
              </p:ext>
            </p:extLst>
          </p:nvPr>
        </p:nvGraphicFramePr>
        <p:xfrm>
          <a:off x="6177932" y="2227236"/>
          <a:ext cx="5627910" cy="1945640"/>
        </p:xfrm>
        <a:graphic>
          <a:graphicData uri="http://schemas.openxmlformats.org/drawingml/2006/table">
            <a:tbl>
              <a:tblPr firstRow="1" bandRow="1">
                <a:tableStyleId>{5C22544A-7EE6-4342-B048-85BDC9FD1C3A}</a:tableStyleId>
              </a:tblPr>
              <a:tblGrid>
                <a:gridCol w="3268287">
                  <a:extLst>
                    <a:ext uri="{9D8B030D-6E8A-4147-A177-3AD203B41FA5}">
                      <a16:colId xmlns:a16="http://schemas.microsoft.com/office/drawing/2014/main" val="11698317"/>
                    </a:ext>
                  </a:extLst>
                </a:gridCol>
                <a:gridCol w="2359623">
                  <a:extLst>
                    <a:ext uri="{9D8B030D-6E8A-4147-A177-3AD203B41FA5}">
                      <a16:colId xmlns:a16="http://schemas.microsoft.com/office/drawing/2014/main" val="1574442686"/>
                    </a:ext>
                  </a:extLst>
                </a:gridCol>
              </a:tblGrid>
              <a:tr h="619760">
                <a:tc>
                  <a:txBody>
                    <a:bodyPr/>
                    <a:lstStyle/>
                    <a:p>
                      <a:r>
                        <a:rPr lang="en-US" sz="1700" dirty="0"/>
                        <a:t>Outcome</a:t>
                      </a:r>
                      <a:r>
                        <a:rPr lang="en-US" sz="1700" baseline="30000" dirty="0"/>
                        <a:t>6</a:t>
                      </a:r>
                      <a:endParaRPr lang="en-US" sz="1700" dirty="0"/>
                    </a:p>
                  </a:txBody>
                  <a:tcPr anchor="ctr"/>
                </a:tc>
                <a:tc>
                  <a:txBody>
                    <a:bodyPr/>
                    <a:lstStyle/>
                    <a:p>
                      <a:pPr algn="ctr"/>
                      <a:r>
                        <a:rPr lang="en-US" sz="1700" dirty="0"/>
                        <a:t>Overall Population</a:t>
                      </a:r>
                    </a:p>
                    <a:p>
                      <a:pPr algn="ctr"/>
                      <a:r>
                        <a:rPr lang="en-US" sz="1700" dirty="0"/>
                        <a:t>(N=157)</a:t>
                      </a:r>
                    </a:p>
                  </a:txBody>
                  <a:tcPr/>
                </a:tc>
                <a:extLst>
                  <a:ext uri="{0D108BD9-81ED-4DB2-BD59-A6C34878D82A}">
                    <a16:rowId xmlns:a16="http://schemas.microsoft.com/office/drawing/2014/main" val="1848834624"/>
                  </a:ext>
                </a:extLst>
              </a:tr>
              <a:tr h="335280">
                <a:tc>
                  <a:txBody>
                    <a:bodyPr/>
                    <a:lstStyle/>
                    <a:p>
                      <a:r>
                        <a:rPr lang="en-US" sz="1600" b="1" dirty="0"/>
                        <a:t>ORR (95% CI), %</a:t>
                      </a:r>
                      <a:endParaRPr lang="en-US" sz="1600" b="1" dirty="0">
                        <a:solidFill>
                          <a:srgbClr val="C00000"/>
                        </a:solidFill>
                      </a:endParaRPr>
                    </a:p>
                  </a:txBody>
                  <a:tcPr/>
                </a:tc>
                <a:tc>
                  <a:txBody>
                    <a:bodyPr/>
                    <a:lstStyle/>
                    <a:p>
                      <a:pPr algn="ctr"/>
                      <a:r>
                        <a:rPr lang="en-US" sz="1600" b="1" dirty="0"/>
                        <a:t>29 (22-37)</a:t>
                      </a:r>
                      <a:endParaRPr lang="en-US" sz="1600" b="1" dirty="0">
                        <a:solidFill>
                          <a:srgbClr val="C00000"/>
                        </a:solidFill>
                      </a:endParaRPr>
                    </a:p>
                  </a:txBody>
                  <a:tcPr/>
                </a:tc>
                <a:extLst>
                  <a:ext uri="{0D108BD9-81ED-4DB2-BD59-A6C34878D82A}">
                    <a16:rowId xmlns:a16="http://schemas.microsoft.com/office/drawing/2014/main" val="2214001368"/>
                  </a:ext>
                </a:extLst>
              </a:tr>
              <a:tr h="335280">
                <a:tc>
                  <a:txBody>
                    <a:bodyPr/>
                    <a:lstStyle/>
                    <a:p>
                      <a:r>
                        <a:rPr lang="en-US" sz="1600" b="1" dirty="0"/>
                        <a:t>OS, median (95% CI), months </a:t>
                      </a:r>
                      <a:endParaRPr lang="en-US" sz="1600" b="1" dirty="0">
                        <a:solidFill>
                          <a:srgbClr val="C00000"/>
                        </a:solidFill>
                      </a:endParaRPr>
                    </a:p>
                  </a:txBody>
                  <a:tcPr/>
                </a:tc>
                <a:tc>
                  <a:txBody>
                    <a:bodyPr/>
                    <a:lstStyle/>
                    <a:p>
                      <a:pPr algn="ctr"/>
                      <a:r>
                        <a:rPr lang="en-US" sz="1600" b="1" dirty="0"/>
                        <a:t>11.6 (9.3-15.4)</a:t>
                      </a:r>
                      <a:endParaRPr lang="en-US" sz="1600" b="1" dirty="0">
                        <a:solidFill>
                          <a:srgbClr val="C00000"/>
                        </a:solidFill>
                      </a:endParaRPr>
                    </a:p>
                  </a:txBody>
                  <a:tcPr/>
                </a:tc>
                <a:extLst>
                  <a:ext uri="{0D108BD9-81ED-4DB2-BD59-A6C34878D82A}">
                    <a16:rowId xmlns:a16="http://schemas.microsoft.com/office/drawing/2014/main" val="3281444579"/>
                  </a:ext>
                </a:extLst>
              </a:tr>
              <a:tr h="335280">
                <a:tc>
                  <a:txBody>
                    <a:bodyPr/>
                    <a:lstStyle/>
                    <a:p>
                      <a:r>
                        <a:rPr lang="en-US" sz="1600" b="1" dirty="0"/>
                        <a:t>PFS, median (95% CI), months </a:t>
                      </a:r>
                      <a:endParaRPr lang="en-US" sz="1600" b="1" dirty="0">
                        <a:solidFill>
                          <a:srgbClr val="C00000"/>
                        </a:solidFill>
                      </a:endParaRPr>
                    </a:p>
                  </a:txBody>
                  <a:tcPr/>
                </a:tc>
                <a:tc>
                  <a:txBody>
                    <a:bodyPr/>
                    <a:lstStyle/>
                    <a:p>
                      <a:pPr algn="ctr"/>
                      <a:r>
                        <a:rPr lang="en-US" sz="1600" b="1" dirty="0"/>
                        <a:t>4.2 (3.4-4.9)</a:t>
                      </a:r>
                      <a:endParaRPr lang="en-US" sz="1600" b="1" dirty="0">
                        <a:solidFill>
                          <a:srgbClr val="C00000"/>
                        </a:solidFill>
                      </a:endParaRPr>
                    </a:p>
                  </a:txBody>
                  <a:tcPr/>
                </a:tc>
                <a:extLst>
                  <a:ext uri="{0D108BD9-81ED-4DB2-BD59-A6C34878D82A}">
                    <a16:rowId xmlns:a16="http://schemas.microsoft.com/office/drawing/2014/main" val="2210694902"/>
                  </a:ext>
                </a:extLst>
              </a:tr>
              <a:tr h="320040">
                <a:tc>
                  <a:txBody>
                    <a:bodyPr/>
                    <a:lstStyle/>
                    <a:p>
                      <a:r>
                        <a:rPr lang="en-US" sz="1500" dirty="0"/>
                        <a:t>DOR (≥PR), median (95% CI), months </a:t>
                      </a:r>
                      <a:endParaRPr lang="en-US" sz="1500" dirty="0">
                        <a:solidFill>
                          <a:schemeClr val="tx1"/>
                        </a:solidFill>
                      </a:endParaRPr>
                    </a:p>
                  </a:txBody>
                  <a:tcPr/>
                </a:tc>
                <a:tc>
                  <a:txBody>
                    <a:bodyPr/>
                    <a:lstStyle/>
                    <a:p>
                      <a:pPr algn="ctr"/>
                      <a:r>
                        <a:rPr lang="en-US" sz="1500" dirty="0"/>
                        <a:t>5.5 (</a:t>
                      </a:r>
                      <a:r>
                        <a:rPr lang="en-GB" sz="1500" kern="1200" dirty="0">
                          <a:effectLst/>
                        </a:rPr>
                        <a:t>3.9-7.6)</a:t>
                      </a:r>
                      <a:endParaRPr lang="en-US" sz="1500" dirty="0"/>
                    </a:p>
                  </a:txBody>
                  <a:tcPr/>
                </a:tc>
                <a:extLst>
                  <a:ext uri="{0D108BD9-81ED-4DB2-BD59-A6C34878D82A}">
                    <a16:rowId xmlns:a16="http://schemas.microsoft.com/office/drawing/2014/main" val="517459840"/>
                  </a:ext>
                </a:extLst>
              </a:tr>
            </a:tbl>
          </a:graphicData>
        </a:graphic>
      </p:graphicFrame>
      <p:sp>
        <p:nvSpPr>
          <p:cNvPr id="2" name="TextBox 1">
            <a:extLst>
              <a:ext uri="{FF2B5EF4-FFF2-40B4-BE49-F238E27FC236}">
                <a16:creationId xmlns:a16="http://schemas.microsoft.com/office/drawing/2014/main" id="{C1B492E6-2EEF-4969-82D7-8A1D451AA2AF}"/>
              </a:ext>
            </a:extLst>
          </p:cNvPr>
          <p:cNvSpPr txBox="1"/>
          <p:nvPr/>
        </p:nvSpPr>
        <p:spPr>
          <a:xfrm>
            <a:off x="376455" y="1215684"/>
            <a:ext cx="5557160" cy="715581"/>
          </a:xfrm>
          <a:prstGeom prst="rect">
            <a:avLst/>
          </a:prstGeom>
          <a:solidFill>
            <a:schemeClr val="tx2">
              <a:lumMod val="20000"/>
              <a:lumOff val="80000"/>
            </a:schemeClr>
          </a:solidFill>
          <a:ln w="12700">
            <a:noFill/>
          </a:ln>
        </p:spPr>
        <p:txBody>
          <a:bodyPr wrap="square">
            <a:spAutoFit/>
          </a:bodyPr>
          <a:lstStyle/>
          <a:p>
            <a:pPr marL="119060" lvl="1" defTabSz="914377">
              <a:lnSpc>
                <a:spcPct val="90000"/>
              </a:lnSpc>
            </a:pPr>
            <a:r>
              <a:rPr lang="en-US" sz="1500" dirty="0">
                <a:latin typeface="Calibri" panose="020F0502020204030204" pitchFamily="34" charset="0"/>
                <a:cs typeface="Calibri" panose="020F0502020204030204" pitchFamily="34" charset="0"/>
              </a:rPr>
              <a:t>Melphalan flufenamide (melflufen) is an investigational first-in-class peptide-drug conjugate (PDC) </a:t>
            </a:r>
            <a:r>
              <a:rPr lang="en-US" sz="1500" b="1" dirty="0">
                <a:latin typeface="Calibri" panose="020F0502020204030204" pitchFamily="34" charset="0"/>
                <a:cs typeface="Calibri" panose="020F0502020204030204" pitchFamily="34" charset="0"/>
              </a:rPr>
              <a:t>that targets aminopeptidases and rapidly releases alkylating agents into </a:t>
            </a:r>
            <a:r>
              <a:rPr lang="en-US" sz="1500" b="1" dirty="0" err="1">
                <a:latin typeface="Calibri" panose="020F0502020204030204" pitchFamily="34" charset="0"/>
                <a:cs typeface="Calibri" panose="020F0502020204030204" pitchFamily="34" charset="0"/>
              </a:rPr>
              <a:t>tumour</a:t>
            </a:r>
            <a:r>
              <a:rPr lang="en-US" sz="1500" b="1" dirty="0">
                <a:latin typeface="Calibri" panose="020F0502020204030204" pitchFamily="34" charset="0"/>
                <a:cs typeface="Calibri" panose="020F0502020204030204" pitchFamily="34" charset="0"/>
              </a:rPr>
              <a:t> cells.</a:t>
            </a:r>
            <a:r>
              <a:rPr lang="en-US" sz="1500" baseline="30000" dirty="0">
                <a:latin typeface="Calibri" panose="020F0502020204030204" pitchFamily="34" charset="0"/>
                <a:cs typeface="Calibri" panose="020F0502020204030204" pitchFamily="34" charset="0"/>
              </a:rPr>
              <a:t>1-5 </a:t>
            </a:r>
          </a:p>
        </p:txBody>
      </p:sp>
      <p:sp>
        <p:nvSpPr>
          <p:cNvPr id="7" name="TextBox 6">
            <a:extLst>
              <a:ext uri="{FF2B5EF4-FFF2-40B4-BE49-F238E27FC236}">
                <a16:creationId xmlns:a16="http://schemas.microsoft.com/office/drawing/2014/main" id="{82C73922-02CD-43B5-B46F-BD952EEACF9F}"/>
              </a:ext>
            </a:extLst>
          </p:cNvPr>
          <p:cNvSpPr txBox="1"/>
          <p:nvPr/>
        </p:nvSpPr>
        <p:spPr>
          <a:xfrm>
            <a:off x="6177933" y="1226423"/>
            <a:ext cx="5627909" cy="917687"/>
          </a:xfrm>
          <a:prstGeom prst="rect">
            <a:avLst/>
          </a:prstGeom>
          <a:solidFill>
            <a:schemeClr val="tx2">
              <a:lumMod val="20000"/>
              <a:lumOff val="80000"/>
            </a:schemeClr>
          </a:solidFill>
          <a:ln w="12700">
            <a:noFill/>
          </a:ln>
        </p:spPr>
        <p:txBody>
          <a:bodyPr wrap="square">
            <a:spAutoFit/>
          </a:bodyPr>
          <a:lstStyle/>
          <a:p>
            <a:pPr marL="109536" defTabSz="914377">
              <a:lnSpc>
                <a:spcPct val="90000"/>
              </a:lnSpc>
            </a:pPr>
            <a:r>
              <a:rPr lang="en-US" sz="1490" dirty="0">
                <a:latin typeface="Calibri" panose="020F0502020204030204" pitchFamily="34" charset="0"/>
                <a:cs typeface="Calibri" panose="020F0502020204030204" pitchFamily="34" charset="0"/>
              </a:rPr>
              <a:t>In the pivotal, phase 2, HORIZON study, </a:t>
            </a:r>
            <a:r>
              <a:rPr lang="en-US" sz="1490" b="1" dirty="0">
                <a:latin typeface="Calibri" panose="020F0502020204030204" pitchFamily="34" charset="0"/>
                <a:cs typeface="Calibri" panose="020F0502020204030204" pitchFamily="34" charset="0"/>
              </a:rPr>
              <a:t>melflufen plus dexamethasone showed clinically meaningful efficacy and a safety profile</a:t>
            </a:r>
            <a:r>
              <a:rPr lang="en-US" sz="1490" dirty="0">
                <a:latin typeface="Calibri" panose="020F0502020204030204" pitchFamily="34" charset="0"/>
                <a:cs typeface="Calibri" panose="020F0502020204030204" pitchFamily="34" charset="0"/>
              </a:rPr>
              <a:t> </a:t>
            </a:r>
            <a:r>
              <a:rPr lang="en-US" sz="1490" dirty="0" err="1">
                <a:latin typeface="Calibri" panose="020F0502020204030204" pitchFamily="34" charset="0"/>
                <a:cs typeface="Calibri" panose="020F0502020204030204" pitchFamily="34" charset="0"/>
              </a:rPr>
              <a:t>characterised</a:t>
            </a:r>
            <a:r>
              <a:rPr lang="en-US" sz="1490" dirty="0">
                <a:latin typeface="Calibri" panose="020F0502020204030204" pitchFamily="34" charset="0"/>
                <a:cs typeface="Calibri" panose="020F0502020204030204" pitchFamily="34" charset="0"/>
              </a:rPr>
              <a:t> primarily by clinically manageable </a:t>
            </a:r>
            <a:r>
              <a:rPr lang="en-US" sz="1490" dirty="0" err="1">
                <a:latin typeface="Calibri" panose="020F0502020204030204" pitchFamily="34" charset="0"/>
                <a:cs typeface="Calibri" panose="020F0502020204030204" pitchFamily="34" charset="0"/>
              </a:rPr>
              <a:t>haematologic</a:t>
            </a:r>
            <a:r>
              <a:rPr lang="en-US" sz="1490" dirty="0">
                <a:latin typeface="Calibri" panose="020F0502020204030204" pitchFamily="34" charset="0"/>
                <a:cs typeface="Calibri" panose="020F0502020204030204" pitchFamily="34" charset="0"/>
              </a:rPr>
              <a:t> AEs in patients with heavily pretreated and poor-risk RRMM.</a:t>
            </a:r>
            <a:r>
              <a:rPr lang="en-US" sz="1490" baseline="30000" dirty="0">
                <a:latin typeface="Calibri" panose="020F0502020204030204" pitchFamily="34" charset="0"/>
                <a:cs typeface="Calibri" panose="020F0502020204030204" pitchFamily="34" charset="0"/>
              </a:rPr>
              <a:t>6</a:t>
            </a:r>
          </a:p>
        </p:txBody>
      </p:sp>
      <p:pic>
        <p:nvPicPr>
          <p:cNvPr id="9" name="Picture 8">
            <a:extLst>
              <a:ext uri="{FF2B5EF4-FFF2-40B4-BE49-F238E27FC236}">
                <a16:creationId xmlns:a16="http://schemas.microsoft.com/office/drawing/2014/main" id="{4B0C802F-9DA3-44DA-81C4-E461FCD0DA3C}"/>
              </a:ext>
            </a:extLst>
          </p:cNvPr>
          <p:cNvPicPr>
            <a:picLocks noChangeAspect="1"/>
          </p:cNvPicPr>
          <p:nvPr/>
        </p:nvPicPr>
        <p:blipFill rotWithShape="1">
          <a:blip r:embed="rId3"/>
          <a:srcRect r="74472" b="85776"/>
          <a:stretch/>
        </p:blipFill>
        <p:spPr>
          <a:xfrm>
            <a:off x="376455" y="2083961"/>
            <a:ext cx="1280160" cy="466815"/>
          </a:xfrm>
          <a:prstGeom prst="rect">
            <a:avLst/>
          </a:prstGeom>
        </p:spPr>
      </p:pic>
      <p:pic>
        <p:nvPicPr>
          <p:cNvPr id="11" name="Picture 10">
            <a:extLst>
              <a:ext uri="{FF2B5EF4-FFF2-40B4-BE49-F238E27FC236}">
                <a16:creationId xmlns:a16="http://schemas.microsoft.com/office/drawing/2014/main" id="{DD9F96AC-98E3-4F9B-A3B0-E1C119C0EFF7}"/>
              </a:ext>
            </a:extLst>
          </p:cNvPr>
          <p:cNvPicPr>
            <a:picLocks noChangeAspect="1"/>
          </p:cNvPicPr>
          <p:nvPr/>
        </p:nvPicPr>
        <p:blipFill rotWithShape="1">
          <a:blip r:embed="rId3"/>
          <a:srcRect t="12630" r="74472" b="73146"/>
          <a:stretch/>
        </p:blipFill>
        <p:spPr>
          <a:xfrm>
            <a:off x="1846587" y="2083963"/>
            <a:ext cx="1280160" cy="466815"/>
          </a:xfrm>
          <a:prstGeom prst="rect">
            <a:avLst/>
          </a:prstGeom>
        </p:spPr>
      </p:pic>
      <p:pic>
        <p:nvPicPr>
          <p:cNvPr id="10" name="Picture 9">
            <a:extLst>
              <a:ext uri="{FF2B5EF4-FFF2-40B4-BE49-F238E27FC236}">
                <a16:creationId xmlns:a16="http://schemas.microsoft.com/office/drawing/2014/main" id="{97A74EA3-1478-4049-A954-72AF98B4CDC2}"/>
              </a:ext>
            </a:extLst>
          </p:cNvPr>
          <p:cNvPicPr>
            <a:picLocks noChangeAspect="1"/>
          </p:cNvPicPr>
          <p:nvPr/>
        </p:nvPicPr>
        <p:blipFill>
          <a:blip r:embed="rId4"/>
          <a:srcRect/>
          <a:stretch/>
        </p:blipFill>
        <p:spPr>
          <a:xfrm>
            <a:off x="376455" y="2308413"/>
            <a:ext cx="5559552" cy="3343160"/>
          </a:xfrm>
          <a:prstGeom prst="rect">
            <a:avLst/>
          </a:prstGeom>
        </p:spPr>
      </p:pic>
      <p:sp>
        <p:nvSpPr>
          <p:cNvPr id="12" name="Rectángulo 4">
            <a:extLst>
              <a:ext uri="{FF2B5EF4-FFF2-40B4-BE49-F238E27FC236}">
                <a16:creationId xmlns:a16="http://schemas.microsoft.com/office/drawing/2014/main" id="{EB0F150C-E30E-A14F-B1B3-82D77F2A7090}"/>
              </a:ext>
            </a:extLst>
          </p:cNvPr>
          <p:cNvSpPr/>
          <p:nvPr/>
        </p:nvSpPr>
        <p:spPr>
          <a:xfrm>
            <a:off x="1541023" y="5640639"/>
            <a:ext cx="9268749" cy="447229"/>
          </a:xfrm>
          <a:prstGeom prst="rect">
            <a:avLst/>
          </a:prstGeom>
        </p:spPr>
        <p:txBody>
          <a:bodyPr wrap="square" lIns="77145" tIns="38572" rIns="77145" bIns="38572">
            <a:spAutoFit/>
          </a:bodyPr>
          <a:lstStyle/>
          <a:p>
            <a:pPr algn="ctr" defTabSz="385717">
              <a:defRPr/>
            </a:pPr>
            <a:r>
              <a:rPr lang="en-US" sz="2400" b="1" kern="0" dirty="0" err="1">
                <a:solidFill>
                  <a:schemeClr val="accent1"/>
                </a:solidFill>
                <a:latin typeface="Arial" charset="0"/>
                <a:ea typeface="Arial" charset="0"/>
                <a:cs typeface="Arial" charset="0"/>
              </a:rPr>
              <a:t>Melflufen</a:t>
            </a:r>
            <a:r>
              <a:rPr lang="en-US" sz="2400" b="1" kern="0" dirty="0">
                <a:solidFill>
                  <a:schemeClr val="accent1"/>
                </a:solidFill>
                <a:latin typeface="Arial" charset="0"/>
                <a:ea typeface="Arial" charset="0"/>
                <a:cs typeface="Arial" charset="0"/>
              </a:rPr>
              <a:t> is </a:t>
            </a:r>
            <a:r>
              <a:rPr lang="en-US" sz="2400" b="1" kern="0" dirty="0">
                <a:solidFill>
                  <a:schemeClr val="accent1"/>
                </a:solidFill>
                <a:latin typeface="Calibri" panose="020F0502020204030204" pitchFamily="34" charset="0"/>
                <a:ea typeface="Arial" charset="0"/>
                <a:cs typeface="Calibri" panose="020F0502020204030204" pitchFamily="34" charset="0"/>
              </a:rPr>
              <a:t>approved</a:t>
            </a:r>
            <a:r>
              <a:rPr lang="en-US" sz="2400" b="1" kern="0" dirty="0">
                <a:solidFill>
                  <a:schemeClr val="accent1"/>
                </a:solidFill>
                <a:latin typeface="Arial" charset="0"/>
                <a:ea typeface="Arial" charset="0"/>
                <a:cs typeface="Arial" charset="0"/>
              </a:rPr>
              <a:t> by FDA</a:t>
            </a:r>
          </a:p>
        </p:txBody>
      </p:sp>
      <p:sp>
        <p:nvSpPr>
          <p:cNvPr id="26" name="TextBox 25">
            <a:extLst>
              <a:ext uri="{FF2B5EF4-FFF2-40B4-BE49-F238E27FC236}">
                <a16:creationId xmlns:a16="http://schemas.microsoft.com/office/drawing/2014/main" id="{F8E26465-AA99-3C4C-8BCC-3E6A1E7D9D86}"/>
              </a:ext>
            </a:extLst>
          </p:cNvPr>
          <p:cNvSpPr txBox="1"/>
          <p:nvPr/>
        </p:nvSpPr>
        <p:spPr>
          <a:xfrm>
            <a:off x="9805432" y="5924307"/>
            <a:ext cx="1812997" cy="153888"/>
          </a:xfrm>
          <a:prstGeom prst="rect">
            <a:avLst/>
          </a:prstGeom>
          <a:noFill/>
        </p:spPr>
        <p:txBody>
          <a:bodyPr wrap="none" lIns="0" tIns="0" rIns="0" bIns="0" rtlCol="0">
            <a:spAutoFit/>
          </a:bodyPr>
          <a:lstStyle/>
          <a:p>
            <a:r>
              <a:rPr lang="en-US" sz="1000" dirty="0" err="1">
                <a:solidFill>
                  <a:schemeClr val="tx2"/>
                </a:solidFill>
                <a:latin typeface="Calibri" panose="020F0502020204030204" pitchFamily="34" charset="0"/>
                <a:ea typeface="Aileron" charset="0"/>
                <a:cs typeface="Calibri" panose="020F0502020204030204" pitchFamily="34" charset="0"/>
              </a:rPr>
              <a:t>Mateos</a:t>
            </a:r>
            <a:r>
              <a:rPr lang="en-US" sz="1000" dirty="0">
                <a:solidFill>
                  <a:schemeClr val="tx2"/>
                </a:solidFill>
                <a:latin typeface="Calibri" panose="020F0502020204030204" pitchFamily="34" charset="0"/>
                <a:ea typeface="Aileron" charset="0"/>
                <a:cs typeface="Calibri" panose="020F0502020204030204" pitchFamily="34" charset="0"/>
              </a:rPr>
              <a:t> MV, et al. ASH 2020 #3237</a:t>
            </a:r>
          </a:p>
        </p:txBody>
      </p:sp>
    </p:spTree>
    <p:extLst>
      <p:ext uri="{BB962C8B-B14F-4D97-AF65-F5344CB8AC3E}">
        <p14:creationId xmlns:p14="http://schemas.microsoft.com/office/powerpoint/2010/main" val="25204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8">
            <a:extLst>
              <a:ext uri="{FF2B5EF4-FFF2-40B4-BE49-F238E27FC236}">
                <a16:creationId xmlns:a16="http://schemas.microsoft.com/office/drawing/2014/main" id="{6B1D7AE2-EB84-4147-8538-7141F847341C}"/>
              </a:ext>
            </a:extLst>
          </p:cNvPr>
          <p:cNvSpPr/>
          <p:nvPr/>
        </p:nvSpPr>
        <p:spPr>
          <a:xfrm>
            <a:off x="6829690" y="4704958"/>
            <a:ext cx="5039403" cy="13849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spAutoFit/>
          </a:bodyPr>
          <a:lstStyle>
            <a:defPPr>
              <a:defRPr lang="en-GB"/>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defTabSz="914377"/>
            <a:r>
              <a:rPr lang="en-GB" b="1" dirty="0">
                <a:solidFill>
                  <a:schemeClr val="accent1"/>
                </a:solidFill>
                <a:latin typeface="Calibri" panose="020F0502020204030204"/>
              </a:rPr>
              <a:t>Safety profile: </a:t>
            </a:r>
          </a:p>
          <a:p>
            <a:pPr marL="285750" indent="-285750" defTabSz="914377">
              <a:buFont typeface="Arial" panose="020B0604020202020204" pitchFamily="34" charset="0"/>
              <a:buChar char="•"/>
            </a:pPr>
            <a:r>
              <a:rPr lang="en-GB" dirty="0">
                <a:solidFill>
                  <a:schemeClr val="tx2"/>
                </a:solidFill>
                <a:latin typeface="Calibri" panose="020F0502020204030204"/>
              </a:rPr>
              <a:t>Grade ≥3 thrombocytopenia, 73%</a:t>
            </a:r>
          </a:p>
          <a:p>
            <a:pPr marL="285750" indent="-285750" defTabSz="914377">
              <a:buFont typeface="Arial" panose="020B0604020202020204" pitchFamily="34" charset="0"/>
              <a:buChar char="•"/>
            </a:pPr>
            <a:r>
              <a:rPr lang="en-GB" dirty="0">
                <a:solidFill>
                  <a:schemeClr val="tx2"/>
                </a:solidFill>
                <a:latin typeface="Calibri" panose="020F0502020204030204"/>
              </a:rPr>
              <a:t>Neutropenia 67% </a:t>
            </a:r>
          </a:p>
          <a:p>
            <a:pPr marL="285750" indent="-285750" defTabSz="914377">
              <a:buFont typeface="Arial" panose="020B0604020202020204" pitchFamily="34" charset="0"/>
              <a:buChar char="•"/>
            </a:pPr>
            <a:r>
              <a:rPr lang="en-GB" dirty="0">
                <a:solidFill>
                  <a:schemeClr val="tx2"/>
                </a:solidFill>
                <a:latin typeface="Calibri" panose="020F0502020204030204"/>
              </a:rPr>
              <a:t>Pneumonia 6%</a:t>
            </a:r>
          </a:p>
          <a:p>
            <a:pPr marL="285750" indent="-285750" defTabSz="914377">
              <a:buFont typeface="Arial" panose="020B0604020202020204" pitchFamily="34" charset="0"/>
              <a:buChar char="•"/>
            </a:pPr>
            <a:r>
              <a:rPr lang="en-GB" dirty="0">
                <a:solidFill>
                  <a:schemeClr val="tx2"/>
                </a:solidFill>
                <a:latin typeface="Calibri" panose="020F0502020204030204"/>
              </a:rPr>
              <a:t>2 fatal sepsis </a:t>
            </a:r>
          </a:p>
        </p:txBody>
      </p:sp>
      <p:sp>
        <p:nvSpPr>
          <p:cNvPr id="61" name="Content Placeholder 60">
            <a:extLst>
              <a:ext uri="{FF2B5EF4-FFF2-40B4-BE49-F238E27FC236}">
                <a16:creationId xmlns:a16="http://schemas.microsoft.com/office/drawing/2014/main" id="{D6EBB64E-2E54-1247-B272-BFCEF975A09B}"/>
              </a:ext>
            </a:extLst>
          </p:cNvPr>
          <p:cNvSpPr>
            <a:spLocks noGrp="1"/>
          </p:cNvSpPr>
          <p:nvPr>
            <p:ph sz="quarter" idx="12"/>
          </p:nvPr>
        </p:nvSpPr>
        <p:spPr>
          <a:xfrm>
            <a:off x="620184" y="1425600"/>
            <a:ext cx="5886449" cy="4525200"/>
          </a:xfrm>
        </p:spPr>
        <p:txBody>
          <a:bodyPr/>
          <a:lstStyle/>
          <a:p>
            <a:pPr marL="0" indent="0">
              <a:spcBef>
                <a:spcPts val="300"/>
              </a:spcBef>
              <a:buNone/>
            </a:pPr>
            <a:r>
              <a:rPr lang="en-US" sz="1800" b="1" dirty="0">
                <a:solidFill>
                  <a:schemeClr val="tx2"/>
                </a:solidFill>
              </a:rPr>
              <a:t>Study design – </a:t>
            </a:r>
            <a:r>
              <a:rPr lang="en-US" sz="1800" b="1" dirty="0" err="1">
                <a:solidFill>
                  <a:schemeClr val="tx2"/>
                </a:solidFill>
              </a:rPr>
              <a:t>daratumumab</a:t>
            </a:r>
            <a:r>
              <a:rPr lang="en-US" sz="1800" b="1" dirty="0">
                <a:solidFill>
                  <a:schemeClr val="tx2"/>
                </a:solidFill>
              </a:rPr>
              <a:t> cohort</a:t>
            </a:r>
          </a:p>
          <a:p>
            <a:pPr>
              <a:spcBef>
                <a:spcPts val="300"/>
              </a:spcBef>
            </a:pPr>
            <a:r>
              <a:rPr lang="en-US" sz="1600" dirty="0"/>
              <a:t>33 patients with median of 2 prior lines of therapy </a:t>
            </a:r>
            <a:br>
              <a:rPr lang="en-US" sz="1600" dirty="0"/>
            </a:br>
            <a:r>
              <a:rPr lang="en-US" sz="1600" dirty="0"/>
              <a:t>(36% double-refractory; 64% </a:t>
            </a:r>
            <a:r>
              <a:rPr lang="en-US" sz="1600" dirty="0" err="1"/>
              <a:t>IMiD</a:t>
            </a:r>
            <a:r>
              <a:rPr lang="en-US" sz="1600" dirty="0"/>
              <a:t> refractory) received 28-day </a:t>
            </a:r>
            <a:br>
              <a:rPr lang="en-US" sz="1600" dirty="0"/>
            </a:br>
            <a:r>
              <a:rPr lang="en-US" sz="1600" dirty="0"/>
              <a:t>treatment cycles until PD or unacceptable toxicity</a:t>
            </a:r>
          </a:p>
          <a:p>
            <a:pPr lvl="1">
              <a:spcBef>
                <a:spcPts val="300"/>
              </a:spcBef>
            </a:pPr>
            <a:r>
              <a:rPr lang="en-US" sz="1400" b="1" dirty="0" err="1">
                <a:solidFill>
                  <a:schemeClr val="accent1"/>
                </a:solidFill>
              </a:rPr>
              <a:t>Malflufen</a:t>
            </a:r>
            <a:r>
              <a:rPr lang="en-US" sz="1400" b="1" dirty="0">
                <a:solidFill>
                  <a:schemeClr val="accent1"/>
                </a:solidFill>
              </a:rPr>
              <a:t> (iv): </a:t>
            </a:r>
            <a:r>
              <a:rPr lang="en-US" sz="1400" dirty="0">
                <a:solidFill>
                  <a:schemeClr val="tx2"/>
                </a:solidFill>
              </a:rPr>
              <a:t>40/30/20 mg on Day 1</a:t>
            </a:r>
          </a:p>
          <a:p>
            <a:pPr lvl="1">
              <a:spcBef>
                <a:spcPts val="300"/>
              </a:spcBef>
            </a:pPr>
            <a:r>
              <a:rPr lang="en-US" sz="1400" b="1" dirty="0">
                <a:solidFill>
                  <a:schemeClr val="accent1"/>
                </a:solidFill>
              </a:rPr>
              <a:t>Daratumumab (iv): </a:t>
            </a:r>
            <a:r>
              <a:rPr lang="en-US" sz="1400" dirty="0"/>
              <a:t>16 mg/kg on </a:t>
            </a:r>
            <a:r>
              <a:rPr lang="en-US" sz="1400" dirty="0">
                <a:solidFill>
                  <a:schemeClr val="tx2"/>
                </a:solidFill>
              </a:rPr>
              <a:t>Days 2/1, 8</a:t>
            </a:r>
            <a:r>
              <a:rPr lang="en-US" sz="1400" dirty="0"/>
              <a:t>, 15, 22 (cycles 1/2),</a:t>
            </a:r>
            <a:br>
              <a:rPr lang="en-US" sz="1400" dirty="0"/>
            </a:br>
            <a:r>
              <a:rPr lang="en-US" sz="1400" dirty="0"/>
              <a:t>Days 1 and 15 (cycles 3-6), and Day 1 from cycle 7 onward</a:t>
            </a:r>
          </a:p>
          <a:p>
            <a:pPr lvl="1">
              <a:spcBef>
                <a:spcPts val="300"/>
              </a:spcBef>
            </a:pPr>
            <a:r>
              <a:rPr lang="en-US" sz="1400" b="1" dirty="0">
                <a:solidFill>
                  <a:schemeClr val="accent1"/>
                </a:solidFill>
              </a:rPr>
              <a:t>Dexamethasone (</a:t>
            </a:r>
            <a:r>
              <a:rPr lang="en-US" sz="1400" b="1" dirty="0" err="1">
                <a:solidFill>
                  <a:schemeClr val="accent1"/>
                </a:solidFill>
              </a:rPr>
              <a:t>po</a:t>
            </a:r>
            <a:r>
              <a:rPr lang="en-US" sz="1400" b="1" dirty="0">
                <a:solidFill>
                  <a:schemeClr val="accent1"/>
                </a:solidFill>
              </a:rPr>
              <a:t>): </a:t>
            </a:r>
            <a:r>
              <a:rPr lang="en-US" sz="1400" dirty="0"/>
              <a:t>40 mg weekly</a:t>
            </a:r>
          </a:p>
        </p:txBody>
      </p:sp>
      <p:sp>
        <p:nvSpPr>
          <p:cNvPr id="17" name="Title 16">
            <a:extLst>
              <a:ext uri="{FF2B5EF4-FFF2-40B4-BE49-F238E27FC236}">
                <a16:creationId xmlns:a16="http://schemas.microsoft.com/office/drawing/2014/main" id="{6D3A61B1-B36F-D04F-A12B-8DAA27CF1241}"/>
              </a:ext>
            </a:extLst>
          </p:cNvPr>
          <p:cNvSpPr>
            <a:spLocks noGrp="1"/>
          </p:cNvSpPr>
          <p:nvPr>
            <p:ph type="title"/>
          </p:nvPr>
        </p:nvSpPr>
        <p:spPr/>
        <p:txBody>
          <a:bodyPr/>
          <a:lstStyle/>
          <a:p>
            <a:r>
              <a:rPr lang="en-GB"/>
              <a:t>Anchor: Melflufen plus dex and </a:t>
            </a:r>
            <a:br>
              <a:rPr lang="en-GB"/>
            </a:br>
            <a:r>
              <a:rPr lang="en-GB"/>
              <a:t>Dara or Bortezomib</a:t>
            </a:r>
            <a:br>
              <a:rPr lang="en-GB"/>
            </a:br>
            <a:endParaRPr lang="en-US" dirty="0"/>
          </a:p>
        </p:txBody>
      </p:sp>
      <p:sp>
        <p:nvSpPr>
          <p:cNvPr id="6" name="Slide Number Placeholder 5">
            <a:extLst>
              <a:ext uri="{FF2B5EF4-FFF2-40B4-BE49-F238E27FC236}">
                <a16:creationId xmlns:a16="http://schemas.microsoft.com/office/drawing/2014/main" id="{076F305E-B8CE-1E45-93F7-11ECB92DBE0A}"/>
              </a:ext>
            </a:extLst>
          </p:cNvPr>
          <p:cNvSpPr>
            <a:spLocks noGrp="1"/>
          </p:cNvSpPr>
          <p:nvPr>
            <p:ph type="sldNum" sz="quarter" idx="4"/>
          </p:nvPr>
        </p:nvSpPr>
        <p:spPr/>
        <p:txBody>
          <a:bodyPr/>
          <a:lstStyle/>
          <a:p>
            <a:fld id="{95AFBF9A-4B3C-F649-BC3E-B1FBFEE7AD5E}" type="slidenum">
              <a:rPr lang="en-US" smtClean="0"/>
              <a:pPr/>
              <a:t>14</a:t>
            </a:fld>
            <a:endParaRPr lang="en-US"/>
          </a:p>
        </p:txBody>
      </p:sp>
      <p:sp>
        <p:nvSpPr>
          <p:cNvPr id="28" name="Content Placeholder 27">
            <a:extLst>
              <a:ext uri="{FF2B5EF4-FFF2-40B4-BE49-F238E27FC236}">
                <a16:creationId xmlns:a16="http://schemas.microsoft.com/office/drawing/2014/main" id="{6071F641-F608-B145-AB65-57286E818CE2}"/>
              </a:ext>
            </a:extLst>
          </p:cNvPr>
          <p:cNvSpPr>
            <a:spLocks noGrp="1"/>
          </p:cNvSpPr>
          <p:nvPr>
            <p:ph sz="quarter" idx="15"/>
          </p:nvPr>
        </p:nvSpPr>
        <p:spPr>
          <a:xfrm>
            <a:off x="620183" y="6356351"/>
            <a:ext cx="11248910" cy="365125"/>
          </a:xfrm>
        </p:spPr>
        <p:txBody>
          <a:bodyPr/>
          <a:lstStyle/>
          <a:p>
            <a:r>
              <a:rPr lang="en-GB" sz="1050" dirty="0">
                <a:solidFill>
                  <a:schemeClr val="tx2"/>
                </a:solidFill>
              </a:rPr>
              <a:t>CBR, clinical benefit rate; CI, confidence interval; CR, complete response; DARA, </a:t>
            </a:r>
            <a:r>
              <a:rPr lang="en-GB" sz="1050" dirty="0" err="1">
                <a:solidFill>
                  <a:schemeClr val="tx2"/>
                </a:solidFill>
              </a:rPr>
              <a:t>daratumumab</a:t>
            </a:r>
            <a:r>
              <a:rPr lang="en-GB" sz="1050" dirty="0">
                <a:solidFill>
                  <a:schemeClr val="tx2"/>
                </a:solidFill>
              </a:rPr>
              <a:t>; DEX, dexamethasone; </a:t>
            </a:r>
            <a:r>
              <a:rPr lang="en-US" sz="1050" dirty="0" err="1">
                <a:solidFill>
                  <a:schemeClr val="tx2"/>
                </a:solidFill>
              </a:rPr>
              <a:t>IMiD</a:t>
            </a:r>
            <a:r>
              <a:rPr lang="en-US" sz="1050" dirty="0">
                <a:solidFill>
                  <a:schemeClr val="tx2"/>
                </a:solidFill>
              </a:rPr>
              <a:t>, immunomodulatory drug; iv, intravenous; </a:t>
            </a:r>
            <a:r>
              <a:rPr lang="en-US" sz="1050" dirty="0" err="1">
                <a:solidFill>
                  <a:schemeClr val="tx2"/>
                </a:solidFill>
              </a:rPr>
              <a:t>mo</a:t>
            </a:r>
            <a:r>
              <a:rPr lang="en-US" sz="1050" dirty="0">
                <a:solidFill>
                  <a:schemeClr val="tx2"/>
                </a:solidFill>
              </a:rPr>
              <a:t>, month; </a:t>
            </a:r>
            <a:r>
              <a:rPr lang="en-GB" sz="1050" dirty="0">
                <a:solidFill>
                  <a:schemeClr val="tx2"/>
                </a:solidFill>
              </a:rPr>
              <a:t>MR, minimal response; NA, not available; ORR, overall response rate; PD, progressive disease; PFS, progression-free survival; </a:t>
            </a:r>
            <a:r>
              <a:rPr lang="en-GB" sz="1050" dirty="0" err="1">
                <a:solidFill>
                  <a:schemeClr val="tx2"/>
                </a:solidFill>
              </a:rPr>
              <a:t>po</a:t>
            </a:r>
            <a:r>
              <a:rPr lang="en-GB" sz="1050" dirty="0">
                <a:solidFill>
                  <a:schemeClr val="tx2"/>
                </a:solidFill>
              </a:rPr>
              <a:t>, orally; PR, partial response; SD, stable disease; </a:t>
            </a:r>
            <a:r>
              <a:rPr lang="en-US" sz="1050" dirty="0">
                <a:solidFill>
                  <a:schemeClr val="tx2"/>
                </a:solidFill>
              </a:rPr>
              <a:t>VGPR, very good partial response</a:t>
            </a:r>
            <a:endParaRPr lang="en-GB" sz="1050" dirty="0">
              <a:solidFill>
                <a:schemeClr val="tx2"/>
              </a:solidFill>
            </a:endParaRPr>
          </a:p>
          <a:p>
            <a:pPr>
              <a:spcBef>
                <a:spcPts val="0"/>
              </a:spcBef>
            </a:pPr>
            <a:r>
              <a:rPr lang="en-GB" sz="1050" dirty="0" err="1"/>
              <a:t>Ocio</a:t>
            </a:r>
            <a:r>
              <a:rPr lang="en-GB" sz="1050" dirty="0"/>
              <a:t> E, et al. ASH 2020. Abstract #417. Oral presentation.</a:t>
            </a:r>
          </a:p>
        </p:txBody>
      </p:sp>
      <p:graphicFrame>
        <p:nvGraphicFramePr>
          <p:cNvPr id="37" name="Table 36">
            <a:extLst>
              <a:ext uri="{FF2B5EF4-FFF2-40B4-BE49-F238E27FC236}">
                <a16:creationId xmlns:a16="http://schemas.microsoft.com/office/drawing/2014/main" id="{D85ED6A6-B1AD-074B-B5A4-F8784D7F9316}"/>
              </a:ext>
            </a:extLst>
          </p:cNvPr>
          <p:cNvGraphicFramePr>
            <a:graphicFrameLocks noGrp="1"/>
          </p:cNvGraphicFramePr>
          <p:nvPr>
            <p:extLst>
              <p:ext uri="{D42A27DB-BD31-4B8C-83A1-F6EECF244321}">
                <p14:modId xmlns:p14="http://schemas.microsoft.com/office/powerpoint/2010/main" val="1771417886"/>
              </p:ext>
            </p:extLst>
          </p:nvPr>
        </p:nvGraphicFramePr>
        <p:xfrm>
          <a:off x="619199" y="3686416"/>
          <a:ext cx="5790655" cy="2205445"/>
        </p:xfrm>
        <a:graphic>
          <a:graphicData uri="http://schemas.openxmlformats.org/drawingml/2006/table">
            <a:tbl>
              <a:tblPr firstRow="1" bandRow="1">
                <a:tableStyleId>{5C22544A-7EE6-4342-B048-85BDC9FD1C3A}</a:tableStyleId>
              </a:tblPr>
              <a:tblGrid>
                <a:gridCol w="1825237">
                  <a:extLst>
                    <a:ext uri="{9D8B030D-6E8A-4147-A177-3AD203B41FA5}">
                      <a16:colId xmlns:a16="http://schemas.microsoft.com/office/drawing/2014/main" val="4160612014"/>
                    </a:ext>
                  </a:extLst>
                </a:gridCol>
                <a:gridCol w="440602">
                  <a:extLst>
                    <a:ext uri="{9D8B030D-6E8A-4147-A177-3AD203B41FA5}">
                      <a16:colId xmlns:a16="http://schemas.microsoft.com/office/drawing/2014/main" val="1185037851"/>
                    </a:ext>
                  </a:extLst>
                </a:gridCol>
                <a:gridCol w="440602">
                  <a:extLst>
                    <a:ext uri="{9D8B030D-6E8A-4147-A177-3AD203B41FA5}">
                      <a16:colId xmlns:a16="http://schemas.microsoft.com/office/drawing/2014/main" val="2767752527"/>
                    </a:ext>
                  </a:extLst>
                </a:gridCol>
                <a:gridCol w="440602">
                  <a:extLst>
                    <a:ext uri="{9D8B030D-6E8A-4147-A177-3AD203B41FA5}">
                      <a16:colId xmlns:a16="http://schemas.microsoft.com/office/drawing/2014/main" val="2089646448"/>
                    </a:ext>
                  </a:extLst>
                </a:gridCol>
                <a:gridCol w="440602">
                  <a:extLst>
                    <a:ext uri="{9D8B030D-6E8A-4147-A177-3AD203B41FA5}">
                      <a16:colId xmlns:a16="http://schemas.microsoft.com/office/drawing/2014/main" val="1301423891"/>
                    </a:ext>
                  </a:extLst>
                </a:gridCol>
                <a:gridCol w="440602">
                  <a:extLst>
                    <a:ext uri="{9D8B030D-6E8A-4147-A177-3AD203B41FA5}">
                      <a16:colId xmlns:a16="http://schemas.microsoft.com/office/drawing/2014/main" val="637176230"/>
                    </a:ext>
                  </a:extLst>
                </a:gridCol>
                <a:gridCol w="440602">
                  <a:extLst>
                    <a:ext uri="{9D8B030D-6E8A-4147-A177-3AD203B41FA5}">
                      <a16:colId xmlns:a16="http://schemas.microsoft.com/office/drawing/2014/main" val="1283221326"/>
                    </a:ext>
                  </a:extLst>
                </a:gridCol>
                <a:gridCol w="440602">
                  <a:extLst>
                    <a:ext uri="{9D8B030D-6E8A-4147-A177-3AD203B41FA5}">
                      <a16:colId xmlns:a16="http://schemas.microsoft.com/office/drawing/2014/main" val="3869077542"/>
                    </a:ext>
                  </a:extLst>
                </a:gridCol>
                <a:gridCol w="440602">
                  <a:extLst>
                    <a:ext uri="{9D8B030D-6E8A-4147-A177-3AD203B41FA5}">
                      <a16:colId xmlns:a16="http://schemas.microsoft.com/office/drawing/2014/main" val="2551500775"/>
                    </a:ext>
                  </a:extLst>
                </a:gridCol>
                <a:gridCol w="440602">
                  <a:extLst>
                    <a:ext uri="{9D8B030D-6E8A-4147-A177-3AD203B41FA5}">
                      <a16:colId xmlns:a16="http://schemas.microsoft.com/office/drawing/2014/main" val="2395787054"/>
                    </a:ext>
                  </a:extLst>
                </a:gridCol>
              </a:tblGrid>
              <a:tr h="355019">
                <a:tc rowSpan="2">
                  <a:txBody>
                    <a:bodyPr/>
                    <a:lstStyle/>
                    <a:p>
                      <a:r>
                        <a:rPr lang="en-US" sz="1200" dirty="0"/>
                        <a:t>Subgroup</a:t>
                      </a:r>
                    </a:p>
                  </a:txBody>
                  <a:tcPr marT="72000" marB="72000">
                    <a:lnB w="28575" cap="flat" cmpd="sng" algn="ctr">
                      <a:solidFill>
                        <a:schemeClr val="bg1"/>
                      </a:solidFill>
                      <a:prstDash val="solid"/>
                      <a:round/>
                      <a:headEnd type="none" w="med" len="med"/>
                      <a:tailEnd type="none" w="med" len="med"/>
                    </a:lnB>
                  </a:tcPr>
                </a:tc>
                <a:tc gridSpan="7">
                  <a:txBody>
                    <a:bodyPr/>
                    <a:lstStyle/>
                    <a:p>
                      <a:pPr algn="ctr"/>
                      <a:r>
                        <a:rPr lang="en-US" sz="1200" dirty="0"/>
                        <a:t>Best confirmed response (n)</a:t>
                      </a:r>
                    </a:p>
                  </a:txBody>
                  <a:tcPr marL="19440" marR="19440" marT="72000" marB="72000">
                    <a:lnB w="12700" cap="flat" cmpd="sng" algn="ctr">
                      <a:solidFill>
                        <a:schemeClr val="bg1"/>
                      </a:solidFill>
                      <a:prstDash val="solid"/>
                      <a:round/>
                      <a:headEnd type="none" w="med" len="med"/>
                      <a:tailEnd type="none" w="med" len="med"/>
                    </a:lnB>
                  </a:tcPr>
                </a:tc>
                <a:tc hMerge="1">
                  <a:txBody>
                    <a:bodyPr/>
                    <a:lstStyle/>
                    <a:p>
                      <a:pPr algn="ctr"/>
                      <a:endParaRPr lang="en-US" sz="1200" dirty="0"/>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1200" dirty="0"/>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1200"/>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1200" dirty="0"/>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1200" dirty="0"/>
                    </a:p>
                  </a:txBody>
                  <a:tcPr marL="19440" marR="19440">
                    <a:lnB w="12700" cap="flat" cmpd="sng" algn="ctr">
                      <a:solidFill>
                        <a:schemeClr val="bg1"/>
                      </a:solidFill>
                      <a:prstDash val="solid"/>
                      <a:round/>
                      <a:headEnd type="none" w="med" len="med"/>
                      <a:tailEnd type="none" w="med" len="med"/>
                    </a:lnB>
                  </a:tcPr>
                </a:tc>
                <a:tc hMerge="1">
                  <a:txBody>
                    <a:bodyPr/>
                    <a:lstStyle/>
                    <a:p>
                      <a:pPr algn="ctr"/>
                      <a:endParaRPr lang="en-US" sz="1200" dirty="0"/>
                    </a:p>
                  </a:txBody>
                  <a:tcPr marL="19440" marR="19440">
                    <a:lnB w="12700" cap="flat" cmpd="sng" algn="ctr">
                      <a:solidFill>
                        <a:schemeClr val="bg1"/>
                      </a:solidFill>
                      <a:prstDash val="solid"/>
                      <a:round/>
                      <a:headEnd type="none" w="med" len="med"/>
                      <a:tailEnd type="none" w="med" len="med"/>
                    </a:lnB>
                  </a:tcPr>
                </a:tc>
                <a:tc gridSpan="2">
                  <a:txBody>
                    <a:bodyPr/>
                    <a:lstStyle/>
                    <a:p>
                      <a:pPr algn="ctr"/>
                      <a:r>
                        <a:rPr lang="en-US" sz="1200" dirty="0"/>
                        <a:t>Patients (%)</a:t>
                      </a:r>
                    </a:p>
                  </a:txBody>
                  <a:tcPr marL="19440" marR="19440" marT="72000" marB="72000">
                    <a:lnB w="12700" cap="flat" cmpd="sng" algn="ctr">
                      <a:solidFill>
                        <a:schemeClr val="bg1"/>
                      </a:solidFill>
                      <a:prstDash val="solid"/>
                      <a:round/>
                      <a:headEnd type="none" w="med" len="med"/>
                      <a:tailEnd type="none" w="med" len="med"/>
                    </a:lnB>
                  </a:tcPr>
                </a:tc>
                <a:tc hMerge="1">
                  <a:txBody>
                    <a:bodyPr/>
                    <a:lstStyle/>
                    <a:p>
                      <a:pPr algn="ctr"/>
                      <a:endParaRPr lang="en-US" sz="1200" dirty="0"/>
                    </a:p>
                  </a:txBody>
                  <a:tcPr marL="19440" marR="19440">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4171702"/>
                  </a:ext>
                </a:extLst>
              </a:tr>
              <a:tr h="355019">
                <a:tc vMerge="1">
                  <a:txBody>
                    <a:bodyPr/>
                    <a:lstStyle/>
                    <a:p>
                      <a:endParaRPr lang="en-US" sz="1200" dirty="0">
                        <a:solidFill>
                          <a:schemeClr val="bg1"/>
                        </a:solidFill>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&gt;CR</a:t>
                      </a:r>
                    </a:p>
                  </a:txBody>
                  <a:tcPr marL="19440" marR="19440" marT="72000" marB="72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VGPR</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PR</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MR</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SD</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PD</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NA</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ORR</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sz="1200" b="1" dirty="0">
                          <a:solidFill>
                            <a:schemeClr val="bg1"/>
                          </a:solidFill>
                        </a:rPr>
                        <a:t>CBR</a:t>
                      </a:r>
                    </a:p>
                  </a:txBody>
                  <a:tcPr marL="19440" marR="19440" marT="72000" marB="7200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628896751"/>
                  </a:ext>
                </a:extLst>
              </a:tr>
              <a:tr h="355019">
                <a:tc>
                  <a:txBody>
                    <a:bodyPr/>
                    <a:lstStyle/>
                    <a:p>
                      <a:r>
                        <a:rPr lang="en-US" sz="1200" b="1" dirty="0" err="1"/>
                        <a:t>Melflufen</a:t>
                      </a:r>
                      <a:r>
                        <a:rPr lang="en-US" sz="1200" b="1" dirty="0"/>
                        <a:t> 30 mg (n=6)</a:t>
                      </a:r>
                    </a:p>
                  </a:txBody>
                  <a:tcPr marL="55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0</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4</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1</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0</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0</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0</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1</a:t>
                      </a:r>
                      <a:r>
                        <a:rPr lang="en-US" sz="1200" baseline="30000" dirty="0"/>
                        <a:t>a</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83</a:t>
                      </a:r>
                    </a:p>
                  </a:txBody>
                  <a:tcPr marL="19440" marR="19440" marT="72000" marB="72000">
                    <a:lnT w="28575" cap="flat" cmpd="sng" algn="ctr">
                      <a:solidFill>
                        <a:schemeClr val="bg1"/>
                      </a:solidFill>
                      <a:prstDash val="solid"/>
                      <a:round/>
                      <a:headEnd type="none" w="med" len="med"/>
                      <a:tailEnd type="none" w="med" len="med"/>
                    </a:lnT>
                  </a:tcPr>
                </a:tc>
                <a:tc>
                  <a:txBody>
                    <a:bodyPr/>
                    <a:lstStyle/>
                    <a:p>
                      <a:pPr algn="ctr"/>
                      <a:r>
                        <a:rPr lang="en-US" sz="1200" dirty="0"/>
                        <a:t>83</a:t>
                      </a:r>
                    </a:p>
                  </a:txBody>
                  <a:tcPr marL="19440" marR="19440" marT="72000" marB="72000">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53439442"/>
                  </a:ext>
                </a:extLst>
              </a:tr>
              <a:tr h="3550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err="1"/>
                        <a:t>Melflufen</a:t>
                      </a:r>
                      <a:r>
                        <a:rPr lang="en-US" sz="1200" b="1" dirty="0"/>
                        <a:t> 40 mg (n=27)</a:t>
                      </a:r>
                    </a:p>
                  </a:txBody>
                  <a:tcPr marL="55440" marR="19440" marT="72000" marB="72000"/>
                </a:tc>
                <a:tc>
                  <a:txBody>
                    <a:bodyPr/>
                    <a:lstStyle/>
                    <a:p>
                      <a:pPr algn="ctr"/>
                      <a:r>
                        <a:rPr lang="en-US" sz="1200" dirty="0"/>
                        <a:t>2</a:t>
                      </a:r>
                    </a:p>
                  </a:txBody>
                  <a:tcPr marL="19440" marR="19440" marT="72000" marB="72000"/>
                </a:tc>
                <a:tc>
                  <a:txBody>
                    <a:bodyPr/>
                    <a:lstStyle/>
                    <a:p>
                      <a:pPr algn="ctr"/>
                      <a:r>
                        <a:rPr lang="en-US" sz="1200" dirty="0"/>
                        <a:t>6</a:t>
                      </a:r>
                    </a:p>
                  </a:txBody>
                  <a:tcPr marL="19440" marR="19440" marT="72000" marB="72000"/>
                </a:tc>
                <a:tc>
                  <a:txBody>
                    <a:bodyPr/>
                    <a:lstStyle/>
                    <a:p>
                      <a:pPr algn="ctr"/>
                      <a:r>
                        <a:rPr lang="en-US" sz="1200" dirty="0"/>
                        <a:t>11</a:t>
                      </a:r>
                    </a:p>
                  </a:txBody>
                  <a:tcPr marL="19440" marR="19440" marT="72000" marB="72000"/>
                </a:tc>
                <a:tc>
                  <a:txBody>
                    <a:bodyPr/>
                    <a:lstStyle/>
                    <a:p>
                      <a:pPr algn="ctr"/>
                      <a:r>
                        <a:rPr lang="en-US" sz="1200" dirty="0"/>
                        <a:t>1</a:t>
                      </a:r>
                    </a:p>
                  </a:txBody>
                  <a:tcPr marL="19440" marR="19440" marT="72000" marB="72000"/>
                </a:tc>
                <a:tc>
                  <a:txBody>
                    <a:bodyPr/>
                    <a:lstStyle/>
                    <a:p>
                      <a:pPr algn="ctr"/>
                      <a:r>
                        <a:rPr lang="en-US" sz="1200" dirty="0"/>
                        <a:t>2</a:t>
                      </a:r>
                    </a:p>
                  </a:txBody>
                  <a:tcPr marL="19440" marR="19440" marT="72000" marB="72000"/>
                </a:tc>
                <a:tc>
                  <a:txBody>
                    <a:bodyPr/>
                    <a:lstStyle/>
                    <a:p>
                      <a:pPr algn="ctr"/>
                      <a:r>
                        <a:rPr lang="en-US" sz="1200" dirty="0"/>
                        <a:t>1</a:t>
                      </a:r>
                    </a:p>
                  </a:txBody>
                  <a:tcPr marL="19440" marR="19440" marT="72000" marB="72000"/>
                </a:tc>
                <a:tc>
                  <a:txBody>
                    <a:bodyPr/>
                    <a:lstStyle/>
                    <a:p>
                      <a:pPr algn="ctr"/>
                      <a:r>
                        <a:rPr lang="en-US" sz="1200" dirty="0"/>
                        <a:t>4</a:t>
                      </a:r>
                      <a:r>
                        <a:rPr lang="en-US" sz="1200" baseline="30000" dirty="0"/>
                        <a:t>b</a:t>
                      </a:r>
                    </a:p>
                  </a:txBody>
                  <a:tcPr marL="19440" marR="19440" marT="72000" marB="72000"/>
                </a:tc>
                <a:tc>
                  <a:txBody>
                    <a:bodyPr/>
                    <a:lstStyle/>
                    <a:p>
                      <a:pPr algn="ctr"/>
                      <a:r>
                        <a:rPr lang="en-US" sz="1200" dirty="0"/>
                        <a:t>70</a:t>
                      </a:r>
                    </a:p>
                  </a:txBody>
                  <a:tcPr marL="19440" marR="19440" marT="72000" marB="72000"/>
                </a:tc>
                <a:tc>
                  <a:txBody>
                    <a:bodyPr/>
                    <a:lstStyle/>
                    <a:p>
                      <a:pPr algn="ctr"/>
                      <a:r>
                        <a:rPr lang="en-US" sz="1200" dirty="0"/>
                        <a:t>74</a:t>
                      </a:r>
                    </a:p>
                  </a:txBody>
                  <a:tcPr marL="19440" marR="19440" marT="72000" marB="72000"/>
                </a:tc>
                <a:extLst>
                  <a:ext uri="{0D108BD9-81ED-4DB2-BD59-A6C34878D82A}">
                    <a16:rowId xmlns:a16="http://schemas.microsoft.com/office/drawing/2014/main" val="4163999908"/>
                  </a:ext>
                </a:extLst>
              </a:tr>
              <a:tr h="355019">
                <a:tc>
                  <a:txBody>
                    <a:bodyPr/>
                    <a:lstStyle/>
                    <a:p>
                      <a:r>
                        <a:rPr lang="en-US" sz="1200" b="1" dirty="0"/>
                        <a:t>Total (N=33)</a:t>
                      </a:r>
                    </a:p>
                  </a:txBody>
                  <a:tcPr marL="55440" marR="19440" marT="72000" marB="72000"/>
                </a:tc>
                <a:tc>
                  <a:txBody>
                    <a:bodyPr/>
                    <a:lstStyle/>
                    <a:p>
                      <a:pPr algn="ctr"/>
                      <a:r>
                        <a:rPr lang="en-US" sz="1200" b="1" dirty="0">
                          <a:solidFill>
                            <a:schemeClr val="accent1"/>
                          </a:solidFill>
                        </a:rPr>
                        <a:t>2</a:t>
                      </a:r>
                    </a:p>
                  </a:txBody>
                  <a:tcPr marL="19440" marR="19440" marT="72000" marB="72000"/>
                </a:tc>
                <a:tc>
                  <a:txBody>
                    <a:bodyPr/>
                    <a:lstStyle/>
                    <a:p>
                      <a:pPr algn="ctr"/>
                      <a:r>
                        <a:rPr lang="en-US" sz="1200" b="1" dirty="0">
                          <a:solidFill>
                            <a:schemeClr val="accent1"/>
                          </a:solidFill>
                        </a:rPr>
                        <a:t>10</a:t>
                      </a:r>
                    </a:p>
                  </a:txBody>
                  <a:tcPr marL="19440" marR="19440" marT="72000" marB="72000"/>
                </a:tc>
                <a:tc>
                  <a:txBody>
                    <a:bodyPr/>
                    <a:lstStyle/>
                    <a:p>
                      <a:pPr algn="ctr"/>
                      <a:r>
                        <a:rPr lang="en-US" sz="1200" dirty="0"/>
                        <a:t>12</a:t>
                      </a:r>
                    </a:p>
                  </a:txBody>
                  <a:tcPr marL="19440" marR="19440" marT="72000" marB="72000"/>
                </a:tc>
                <a:tc>
                  <a:txBody>
                    <a:bodyPr/>
                    <a:lstStyle/>
                    <a:p>
                      <a:pPr algn="ctr"/>
                      <a:r>
                        <a:rPr lang="en-US" sz="1200" dirty="0"/>
                        <a:t>1</a:t>
                      </a:r>
                    </a:p>
                  </a:txBody>
                  <a:tcPr marL="19440" marR="19440" marT="72000" marB="72000"/>
                </a:tc>
                <a:tc>
                  <a:txBody>
                    <a:bodyPr/>
                    <a:lstStyle/>
                    <a:p>
                      <a:pPr algn="ctr"/>
                      <a:r>
                        <a:rPr lang="en-US" sz="1200" dirty="0"/>
                        <a:t>2</a:t>
                      </a:r>
                    </a:p>
                  </a:txBody>
                  <a:tcPr marL="19440" marR="19440" marT="72000" marB="72000"/>
                </a:tc>
                <a:tc>
                  <a:txBody>
                    <a:bodyPr/>
                    <a:lstStyle/>
                    <a:p>
                      <a:pPr algn="ctr"/>
                      <a:r>
                        <a:rPr lang="en-US" sz="1200" dirty="0"/>
                        <a:t>1</a:t>
                      </a:r>
                    </a:p>
                  </a:txBody>
                  <a:tcPr marL="19440" marR="19440" marT="72000" marB="72000"/>
                </a:tc>
                <a:tc>
                  <a:txBody>
                    <a:bodyPr/>
                    <a:lstStyle/>
                    <a:p>
                      <a:pPr algn="ctr"/>
                      <a:r>
                        <a:rPr lang="en-US" sz="1200" dirty="0"/>
                        <a:t>5</a:t>
                      </a:r>
                    </a:p>
                  </a:txBody>
                  <a:tcPr marL="19440" marR="19440" marT="72000" marB="72000"/>
                </a:tc>
                <a:tc>
                  <a:txBody>
                    <a:bodyPr/>
                    <a:lstStyle/>
                    <a:p>
                      <a:pPr algn="ctr"/>
                      <a:r>
                        <a:rPr lang="en-US" sz="1200" b="1" dirty="0">
                          <a:solidFill>
                            <a:schemeClr val="accent1"/>
                          </a:solidFill>
                        </a:rPr>
                        <a:t>73</a:t>
                      </a:r>
                    </a:p>
                  </a:txBody>
                  <a:tcPr marL="19440" marR="19440" marT="72000" marB="72000"/>
                </a:tc>
                <a:tc>
                  <a:txBody>
                    <a:bodyPr/>
                    <a:lstStyle/>
                    <a:p>
                      <a:pPr algn="ctr"/>
                      <a:r>
                        <a:rPr lang="en-US" sz="1200" dirty="0"/>
                        <a:t>76</a:t>
                      </a:r>
                    </a:p>
                  </a:txBody>
                  <a:tcPr marL="19440" marR="19440" marT="72000" marB="72000"/>
                </a:tc>
                <a:extLst>
                  <a:ext uri="{0D108BD9-81ED-4DB2-BD59-A6C34878D82A}">
                    <a16:rowId xmlns:a16="http://schemas.microsoft.com/office/drawing/2014/main" val="2012137855"/>
                  </a:ext>
                </a:extLst>
              </a:tr>
              <a:tr h="430350">
                <a:tc gridSpan="10">
                  <a:txBody>
                    <a:bodyPr/>
                    <a:lstStyle/>
                    <a:p>
                      <a:r>
                        <a:rPr lang="en-US" sz="1000" b="0" baseline="30000" dirty="0"/>
                        <a:t>a</a:t>
                      </a:r>
                      <a:r>
                        <a:rPr lang="en-US" sz="1000" b="0" dirty="0"/>
                        <a:t> 1 patient had unconfirmed PD in 30 mg group</a:t>
                      </a:r>
                    </a:p>
                    <a:p>
                      <a:r>
                        <a:rPr lang="en-US" sz="1000" b="0" baseline="30000" dirty="0"/>
                        <a:t>b </a:t>
                      </a:r>
                      <a:r>
                        <a:rPr lang="en-US" sz="1000" b="0" dirty="0"/>
                        <a:t>4 patients had unconfirmed responses in the 40 mg group (2 PD, 1 SD, 1 PR)</a:t>
                      </a:r>
                    </a:p>
                  </a:txBody>
                  <a:tcPr marL="55440" marR="19440">
                    <a:solidFill>
                      <a:schemeClr val="bg1"/>
                    </a:solidFill>
                  </a:tcPr>
                </a:tc>
                <a:tc hMerge="1">
                  <a:txBody>
                    <a:bodyPr/>
                    <a:lstStyle/>
                    <a:p>
                      <a:pPr algn="ctr"/>
                      <a:endParaRPr lang="en-US" sz="1200" dirty="0"/>
                    </a:p>
                  </a:txBody>
                  <a:tcPr marL="19440" marR="19440"/>
                </a:tc>
                <a:tc hMerge="1">
                  <a:txBody>
                    <a:bodyPr/>
                    <a:lstStyle/>
                    <a:p>
                      <a:pPr algn="ctr"/>
                      <a:endParaRPr lang="en-US" sz="1200"/>
                    </a:p>
                  </a:txBody>
                  <a:tcPr marL="19440" marR="19440"/>
                </a:tc>
                <a:tc hMerge="1">
                  <a:txBody>
                    <a:bodyPr/>
                    <a:lstStyle/>
                    <a:p>
                      <a:pPr algn="ctr"/>
                      <a:endParaRPr lang="en-US" sz="1200" dirty="0"/>
                    </a:p>
                  </a:txBody>
                  <a:tcPr marL="19440" marR="19440"/>
                </a:tc>
                <a:tc hMerge="1">
                  <a:txBody>
                    <a:bodyPr/>
                    <a:lstStyle/>
                    <a:p>
                      <a:pPr algn="ctr"/>
                      <a:endParaRPr lang="en-US" sz="1200"/>
                    </a:p>
                  </a:txBody>
                  <a:tcPr marL="19440" marR="19440"/>
                </a:tc>
                <a:tc hMerge="1">
                  <a:txBody>
                    <a:bodyPr/>
                    <a:lstStyle/>
                    <a:p>
                      <a:pPr algn="ctr"/>
                      <a:endParaRPr lang="en-US" sz="1200"/>
                    </a:p>
                  </a:txBody>
                  <a:tcPr marL="19440" marR="19440"/>
                </a:tc>
                <a:tc hMerge="1">
                  <a:txBody>
                    <a:bodyPr/>
                    <a:lstStyle/>
                    <a:p>
                      <a:pPr algn="ctr"/>
                      <a:endParaRPr lang="en-US" sz="1200"/>
                    </a:p>
                  </a:txBody>
                  <a:tcPr marL="19440" marR="19440"/>
                </a:tc>
                <a:tc hMerge="1">
                  <a:txBody>
                    <a:bodyPr/>
                    <a:lstStyle/>
                    <a:p>
                      <a:pPr algn="ctr"/>
                      <a:endParaRPr lang="en-US" sz="1200" dirty="0"/>
                    </a:p>
                  </a:txBody>
                  <a:tcPr marL="19440" marR="19440"/>
                </a:tc>
                <a:tc hMerge="1">
                  <a:txBody>
                    <a:bodyPr/>
                    <a:lstStyle/>
                    <a:p>
                      <a:pPr algn="ctr"/>
                      <a:endParaRPr lang="en-US" sz="1200" dirty="0"/>
                    </a:p>
                  </a:txBody>
                  <a:tcPr marL="19440" marR="19440"/>
                </a:tc>
                <a:tc hMerge="1">
                  <a:txBody>
                    <a:bodyPr/>
                    <a:lstStyle/>
                    <a:p>
                      <a:pPr algn="ctr"/>
                      <a:endParaRPr lang="en-US" sz="1200" dirty="0"/>
                    </a:p>
                  </a:txBody>
                  <a:tcPr marL="19440" marR="19440"/>
                </a:tc>
                <a:extLst>
                  <a:ext uri="{0D108BD9-81ED-4DB2-BD59-A6C34878D82A}">
                    <a16:rowId xmlns:a16="http://schemas.microsoft.com/office/drawing/2014/main" val="2848022243"/>
                  </a:ext>
                </a:extLst>
              </a:tr>
            </a:tbl>
          </a:graphicData>
        </a:graphic>
      </p:graphicFrame>
      <p:grpSp>
        <p:nvGrpSpPr>
          <p:cNvPr id="2" name="Groep 1">
            <a:extLst>
              <a:ext uri="{FF2B5EF4-FFF2-40B4-BE49-F238E27FC236}">
                <a16:creationId xmlns:a16="http://schemas.microsoft.com/office/drawing/2014/main" id="{1ABC5C70-D484-3A40-9DFE-404F625D8966}"/>
              </a:ext>
            </a:extLst>
          </p:cNvPr>
          <p:cNvGrpSpPr/>
          <p:nvPr/>
        </p:nvGrpSpPr>
        <p:grpSpPr>
          <a:xfrm>
            <a:off x="6775990" y="1236173"/>
            <a:ext cx="4912035" cy="3410598"/>
            <a:chOff x="6775990" y="1236173"/>
            <a:chExt cx="4912035" cy="3410598"/>
          </a:xfrm>
        </p:grpSpPr>
        <p:pic>
          <p:nvPicPr>
            <p:cNvPr id="10" name="Imagen 9">
              <a:extLst>
                <a:ext uri="{FF2B5EF4-FFF2-40B4-BE49-F238E27FC236}">
                  <a16:creationId xmlns:a16="http://schemas.microsoft.com/office/drawing/2014/main" id="{B3F34639-EADE-4E4C-9FB9-AF4CB79BC0E7}"/>
                </a:ext>
              </a:extLst>
            </p:cNvPr>
            <p:cNvPicPr>
              <a:picLocks noChangeAspect="1"/>
            </p:cNvPicPr>
            <p:nvPr/>
          </p:nvPicPr>
          <p:blipFill rotWithShape="1">
            <a:blip r:embed="rId2">
              <a:duotone>
                <a:prstClr val="black"/>
                <a:schemeClr val="tx2">
                  <a:tint val="45000"/>
                  <a:satMod val="400000"/>
                </a:schemeClr>
              </a:duotone>
            </a:blip>
            <a:srcRect l="12057" t="14415" r="9890" b="15423"/>
            <a:stretch/>
          </p:blipFill>
          <p:spPr>
            <a:xfrm>
              <a:off x="7405735" y="1559826"/>
              <a:ext cx="4282290" cy="2580238"/>
            </a:xfrm>
            <a:prstGeom prst="rect">
              <a:avLst/>
            </a:prstGeom>
            <a:noFill/>
          </p:spPr>
        </p:pic>
        <p:sp>
          <p:nvSpPr>
            <p:cNvPr id="13" name="Elipse 12">
              <a:extLst>
                <a:ext uri="{FF2B5EF4-FFF2-40B4-BE49-F238E27FC236}">
                  <a16:creationId xmlns:a16="http://schemas.microsoft.com/office/drawing/2014/main" id="{F747295E-ABA9-EB42-92B8-0AFE093D753A}"/>
                </a:ext>
              </a:extLst>
            </p:cNvPr>
            <p:cNvSpPr/>
            <p:nvPr/>
          </p:nvSpPr>
          <p:spPr>
            <a:xfrm>
              <a:off x="10872316" y="2163704"/>
              <a:ext cx="512951" cy="2625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39" name="TextBox 38">
              <a:extLst>
                <a:ext uri="{FF2B5EF4-FFF2-40B4-BE49-F238E27FC236}">
                  <a16:creationId xmlns:a16="http://schemas.microsoft.com/office/drawing/2014/main" id="{CC5F2773-FA36-3A43-996B-0D31BE3D5101}"/>
                </a:ext>
              </a:extLst>
            </p:cNvPr>
            <p:cNvSpPr txBox="1"/>
            <p:nvPr/>
          </p:nvSpPr>
          <p:spPr>
            <a:xfrm>
              <a:off x="7166392" y="1537515"/>
              <a:ext cx="259686" cy="246221"/>
            </a:xfrm>
            <a:prstGeom prst="rect">
              <a:avLst/>
            </a:prstGeom>
            <a:noFill/>
          </p:spPr>
          <p:txBody>
            <a:bodyPr wrap="none" lIns="0" tIns="0" rIns="0" bIns="0" rtlCol="0">
              <a:spAutoFit/>
            </a:bodyPr>
            <a:lstStyle/>
            <a:p>
              <a:pPr algn="r"/>
              <a:r>
                <a:rPr lang="en-US" sz="1600" dirty="0">
                  <a:latin typeface="Calibri" panose="020F0502020204030204" pitchFamily="34" charset="0"/>
                  <a:ea typeface="Aileron" charset="0"/>
                  <a:cs typeface="Calibri" panose="020F0502020204030204" pitchFamily="34" charset="0"/>
                </a:rPr>
                <a:t>1.0</a:t>
              </a:r>
            </a:p>
          </p:txBody>
        </p:sp>
        <p:sp>
          <p:nvSpPr>
            <p:cNvPr id="40" name="TextBox 39">
              <a:extLst>
                <a:ext uri="{FF2B5EF4-FFF2-40B4-BE49-F238E27FC236}">
                  <a16:creationId xmlns:a16="http://schemas.microsoft.com/office/drawing/2014/main" id="{320598C2-71A5-BC41-AE82-5549708FA238}"/>
                </a:ext>
              </a:extLst>
            </p:cNvPr>
            <p:cNvSpPr txBox="1"/>
            <p:nvPr/>
          </p:nvSpPr>
          <p:spPr>
            <a:xfrm>
              <a:off x="7166391" y="2002970"/>
              <a:ext cx="259687" cy="246221"/>
            </a:xfrm>
            <a:prstGeom prst="rect">
              <a:avLst/>
            </a:prstGeom>
            <a:noFill/>
          </p:spPr>
          <p:txBody>
            <a:bodyPr wrap="none" lIns="0" tIns="0" rIns="0" bIns="0" rtlCol="0">
              <a:spAutoFit/>
            </a:bodyPr>
            <a:lstStyle/>
            <a:p>
              <a:pPr algn="r"/>
              <a:r>
                <a:rPr lang="en-US" sz="1600" dirty="0">
                  <a:latin typeface="Calibri" panose="020F0502020204030204" pitchFamily="34" charset="0"/>
                  <a:ea typeface="Aileron" charset="0"/>
                  <a:cs typeface="Calibri" panose="020F0502020204030204" pitchFamily="34" charset="0"/>
                </a:rPr>
                <a:t>0.8</a:t>
              </a:r>
            </a:p>
          </p:txBody>
        </p:sp>
        <p:sp>
          <p:nvSpPr>
            <p:cNvPr id="41" name="TextBox 40">
              <a:extLst>
                <a:ext uri="{FF2B5EF4-FFF2-40B4-BE49-F238E27FC236}">
                  <a16:creationId xmlns:a16="http://schemas.microsoft.com/office/drawing/2014/main" id="{2F604BBC-49C2-1041-A2F8-95ADE476FF00}"/>
                </a:ext>
              </a:extLst>
            </p:cNvPr>
            <p:cNvSpPr txBox="1"/>
            <p:nvPr/>
          </p:nvSpPr>
          <p:spPr>
            <a:xfrm>
              <a:off x="7166391" y="2468425"/>
              <a:ext cx="259687" cy="246221"/>
            </a:xfrm>
            <a:prstGeom prst="rect">
              <a:avLst/>
            </a:prstGeom>
            <a:noFill/>
          </p:spPr>
          <p:txBody>
            <a:bodyPr wrap="none" lIns="0" tIns="0" rIns="0" bIns="0" rtlCol="0">
              <a:spAutoFit/>
            </a:bodyPr>
            <a:lstStyle/>
            <a:p>
              <a:pPr algn="r"/>
              <a:r>
                <a:rPr lang="en-US" sz="1600" dirty="0">
                  <a:latin typeface="Calibri" panose="020F0502020204030204" pitchFamily="34" charset="0"/>
                  <a:ea typeface="Aileron" charset="0"/>
                  <a:cs typeface="Calibri" panose="020F0502020204030204" pitchFamily="34" charset="0"/>
                </a:rPr>
                <a:t>0.6</a:t>
              </a:r>
            </a:p>
          </p:txBody>
        </p:sp>
        <p:sp>
          <p:nvSpPr>
            <p:cNvPr id="42" name="TextBox 41">
              <a:extLst>
                <a:ext uri="{FF2B5EF4-FFF2-40B4-BE49-F238E27FC236}">
                  <a16:creationId xmlns:a16="http://schemas.microsoft.com/office/drawing/2014/main" id="{D8B14421-B678-F84C-9364-10D599F55FAB}"/>
                </a:ext>
              </a:extLst>
            </p:cNvPr>
            <p:cNvSpPr txBox="1"/>
            <p:nvPr/>
          </p:nvSpPr>
          <p:spPr>
            <a:xfrm>
              <a:off x="7166391" y="2933880"/>
              <a:ext cx="259687" cy="246221"/>
            </a:xfrm>
            <a:prstGeom prst="rect">
              <a:avLst/>
            </a:prstGeom>
            <a:noFill/>
          </p:spPr>
          <p:txBody>
            <a:bodyPr wrap="none" lIns="0" tIns="0" rIns="0" bIns="0" rtlCol="0">
              <a:spAutoFit/>
            </a:bodyPr>
            <a:lstStyle/>
            <a:p>
              <a:pPr algn="r"/>
              <a:r>
                <a:rPr lang="en-US" sz="1600" dirty="0">
                  <a:latin typeface="Calibri" panose="020F0502020204030204" pitchFamily="34" charset="0"/>
                  <a:ea typeface="Aileron" charset="0"/>
                  <a:cs typeface="Calibri" panose="020F0502020204030204" pitchFamily="34" charset="0"/>
                </a:rPr>
                <a:t>0.4</a:t>
              </a:r>
            </a:p>
          </p:txBody>
        </p:sp>
        <p:sp>
          <p:nvSpPr>
            <p:cNvPr id="43" name="TextBox 42">
              <a:extLst>
                <a:ext uri="{FF2B5EF4-FFF2-40B4-BE49-F238E27FC236}">
                  <a16:creationId xmlns:a16="http://schemas.microsoft.com/office/drawing/2014/main" id="{3CB489A0-442F-7E48-8412-E97C111940F1}"/>
                </a:ext>
              </a:extLst>
            </p:cNvPr>
            <p:cNvSpPr txBox="1"/>
            <p:nvPr/>
          </p:nvSpPr>
          <p:spPr>
            <a:xfrm>
              <a:off x="7166391" y="3399335"/>
              <a:ext cx="259687" cy="246221"/>
            </a:xfrm>
            <a:prstGeom prst="rect">
              <a:avLst/>
            </a:prstGeom>
            <a:noFill/>
          </p:spPr>
          <p:txBody>
            <a:bodyPr wrap="none" lIns="0" tIns="0" rIns="0" bIns="0" rtlCol="0">
              <a:spAutoFit/>
            </a:bodyPr>
            <a:lstStyle/>
            <a:p>
              <a:pPr algn="r"/>
              <a:r>
                <a:rPr lang="en-US" sz="1600" dirty="0">
                  <a:latin typeface="Calibri" panose="020F0502020204030204" pitchFamily="34" charset="0"/>
                  <a:ea typeface="Aileron" charset="0"/>
                  <a:cs typeface="Calibri" panose="020F0502020204030204" pitchFamily="34" charset="0"/>
                </a:rPr>
                <a:t>0.2</a:t>
              </a:r>
            </a:p>
          </p:txBody>
        </p:sp>
        <p:sp>
          <p:nvSpPr>
            <p:cNvPr id="44" name="TextBox 43">
              <a:extLst>
                <a:ext uri="{FF2B5EF4-FFF2-40B4-BE49-F238E27FC236}">
                  <a16:creationId xmlns:a16="http://schemas.microsoft.com/office/drawing/2014/main" id="{EDA71924-809C-574B-B067-197BC836FEAC}"/>
                </a:ext>
              </a:extLst>
            </p:cNvPr>
            <p:cNvSpPr txBox="1"/>
            <p:nvPr/>
          </p:nvSpPr>
          <p:spPr>
            <a:xfrm>
              <a:off x="7166391" y="3864790"/>
              <a:ext cx="259687" cy="246221"/>
            </a:xfrm>
            <a:prstGeom prst="rect">
              <a:avLst/>
            </a:prstGeom>
            <a:noFill/>
          </p:spPr>
          <p:txBody>
            <a:bodyPr wrap="none" lIns="0" tIns="0" rIns="0" bIns="0" rtlCol="0">
              <a:spAutoFit/>
            </a:bodyPr>
            <a:lstStyle/>
            <a:p>
              <a:pPr algn="r"/>
              <a:r>
                <a:rPr lang="en-US" sz="1600" dirty="0">
                  <a:latin typeface="Calibri" panose="020F0502020204030204" pitchFamily="34" charset="0"/>
                  <a:ea typeface="Aileron" charset="0"/>
                  <a:cs typeface="Calibri" panose="020F0502020204030204" pitchFamily="34" charset="0"/>
                </a:rPr>
                <a:t>0.0</a:t>
              </a:r>
            </a:p>
          </p:txBody>
        </p:sp>
        <p:sp>
          <p:nvSpPr>
            <p:cNvPr id="46" name="TextBox 45">
              <a:extLst>
                <a:ext uri="{FF2B5EF4-FFF2-40B4-BE49-F238E27FC236}">
                  <a16:creationId xmlns:a16="http://schemas.microsoft.com/office/drawing/2014/main" id="{14425492-9600-234A-94D4-29BD459A461E}"/>
                </a:ext>
              </a:extLst>
            </p:cNvPr>
            <p:cNvSpPr txBox="1"/>
            <p:nvPr/>
          </p:nvSpPr>
          <p:spPr>
            <a:xfrm>
              <a:off x="7502514" y="4140200"/>
              <a:ext cx="104196" cy="246221"/>
            </a:xfrm>
            <a:prstGeom prst="rect">
              <a:avLst/>
            </a:prstGeom>
            <a:noFill/>
          </p:spPr>
          <p:txBody>
            <a:bodyPr wrap="none" lIns="0" tIns="0" rIns="0" bIns="0" rtlCol="0">
              <a:spAutoFit/>
            </a:bodyPr>
            <a:lstStyle/>
            <a:p>
              <a:pPr algn="ctr"/>
              <a:r>
                <a:rPr lang="en-US" sz="1600" dirty="0">
                  <a:latin typeface="Calibri" panose="020F0502020204030204" pitchFamily="34" charset="0"/>
                  <a:ea typeface="Aileron" charset="0"/>
                  <a:cs typeface="Calibri" panose="020F0502020204030204" pitchFamily="34" charset="0"/>
                </a:rPr>
                <a:t>0</a:t>
              </a:r>
            </a:p>
          </p:txBody>
        </p:sp>
        <p:sp>
          <p:nvSpPr>
            <p:cNvPr id="48" name="TextBox 47">
              <a:extLst>
                <a:ext uri="{FF2B5EF4-FFF2-40B4-BE49-F238E27FC236}">
                  <a16:creationId xmlns:a16="http://schemas.microsoft.com/office/drawing/2014/main" id="{25FD9C64-0C69-B347-9672-624C595C7A74}"/>
                </a:ext>
              </a:extLst>
            </p:cNvPr>
            <p:cNvSpPr txBox="1"/>
            <p:nvPr/>
          </p:nvSpPr>
          <p:spPr>
            <a:xfrm>
              <a:off x="8067664" y="4140200"/>
              <a:ext cx="104196" cy="246221"/>
            </a:xfrm>
            <a:prstGeom prst="rect">
              <a:avLst/>
            </a:prstGeom>
            <a:noFill/>
          </p:spPr>
          <p:txBody>
            <a:bodyPr wrap="none" lIns="0" tIns="0" rIns="0" bIns="0" rtlCol="0">
              <a:spAutoFit/>
            </a:bodyPr>
            <a:lstStyle/>
            <a:p>
              <a:pPr algn="ctr"/>
              <a:r>
                <a:rPr lang="en-US" sz="1600" dirty="0">
                  <a:latin typeface="Calibri" panose="020F0502020204030204" pitchFamily="34" charset="0"/>
                  <a:ea typeface="Aileron" charset="0"/>
                  <a:cs typeface="Calibri" panose="020F0502020204030204" pitchFamily="34" charset="0"/>
                </a:rPr>
                <a:t>5</a:t>
              </a:r>
            </a:p>
          </p:txBody>
        </p:sp>
        <p:sp>
          <p:nvSpPr>
            <p:cNvPr id="49" name="TextBox 48">
              <a:extLst>
                <a:ext uri="{FF2B5EF4-FFF2-40B4-BE49-F238E27FC236}">
                  <a16:creationId xmlns:a16="http://schemas.microsoft.com/office/drawing/2014/main" id="{826F8B3D-67D7-6347-A2D6-B2DAD6D8FD88}"/>
                </a:ext>
              </a:extLst>
            </p:cNvPr>
            <p:cNvSpPr txBox="1"/>
            <p:nvPr/>
          </p:nvSpPr>
          <p:spPr>
            <a:xfrm>
              <a:off x="8593417" y="4140200"/>
              <a:ext cx="208390" cy="246221"/>
            </a:xfrm>
            <a:prstGeom prst="rect">
              <a:avLst/>
            </a:prstGeom>
            <a:noFill/>
          </p:spPr>
          <p:txBody>
            <a:bodyPr wrap="none" lIns="0" tIns="0" rIns="0" bIns="0" rtlCol="0">
              <a:spAutoFit/>
            </a:bodyPr>
            <a:lstStyle/>
            <a:p>
              <a:pPr algn="ctr"/>
              <a:r>
                <a:rPr lang="en-US" sz="1600" dirty="0">
                  <a:latin typeface="Calibri" panose="020F0502020204030204" pitchFamily="34" charset="0"/>
                  <a:ea typeface="Aileron" charset="0"/>
                  <a:cs typeface="Calibri" panose="020F0502020204030204" pitchFamily="34" charset="0"/>
                </a:rPr>
                <a:t>10</a:t>
              </a:r>
            </a:p>
          </p:txBody>
        </p:sp>
        <p:sp>
          <p:nvSpPr>
            <p:cNvPr id="50" name="TextBox 49">
              <a:extLst>
                <a:ext uri="{FF2B5EF4-FFF2-40B4-BE49-F238E27FC236}">
                  <a16:creationId xmlns:a16="http://schemas.microsoft.com/office/drawing/2014/main" id="{99981B15-8B4A-7D42-A3B0-82BDE647CE31}"/>
                </a:ext>
              </a:extLst>
            </p:cNvPr>
            <p:cNvSpPr txBox="1"/>
            <p:nvPr/>
          </p:nvSpPr>
          <p:spPr>
            <a:xfrm>
              <a:off x="9155392" y="4140200"/>
              <a:ext cx="208390" cy="246221"/>
            </a:xfrm>
            <a:prstGeom prst="rect">
              <a:avLst/>
            </a:prstGeom>
            <a:noFill/>
          </p:spPr>
          <p:txBody>
            <a:bodyPr wrap="none" lIns="0" tIns="0" rIns="0" bIns="0" rtlCol="0">
              <a:spAutoFit/>
            </a:bodyPr>
            <a:lstStyle/>
            <a:p>
              <a:pPr algn="ctr"/>
              <a:r>
                <a:rPr lang="en-US" sz="1600" dirty="0">
                  <a:latin typeface="Calibri" panose="020F0502020204030204" pitchFamily="34" charset="0"/>
                  <a:ea typeface="Aileron" charset="0"/>
                  <a:cs typeface="Calibri" panose="020F0502020204030204" pitchFamily="34" charset="0"/>
                </a:rPr>
                <a:t>15</a:t>
              </a:r>
            </a:p>
          </p:txBody>
        </p:sp>
        <p:sp>
          <p:nvSpPr>
            <p:cNvPr id="51" name="TextBox 50">
              <a:extLst>
                <a:ext uri="{FF2B5EF4-FFF2-40B4-BE49-F238E27FC236}">
                  <a16:creationId xmlns:a16="http://schemas.microsoft.com/office/drawing/2014/main" id="{45DB663E-9958-AB42-AE47-BD794C87AAE4}"/>
                </a:ext>
              </a:extLst>
            </p:cNvPr>
            <p:cNvSpPr txBox="1"/>
            <p:nvPr/>
          </p:nvSpPr>
          <p:spPr>
            <a:xfrm>
              <a:off x="9726892" y="4140200"/>
              <a:ext cx="208390" cy="246221"/>
            </a:xfrm>
            <a:prstGeom prst="rect">
              <a:avLst/>
            </a:prstGeom>
            <a:noFill/>
          </p:spPr>
          <p:txBody>
            <a:bodyPr wrap="none" lIns="0" tIns="0" rIns="0" bIns="0" rtlCol="0">
              <a:spAutoFit/>
            </a:bodyPr>
            <a:lstStyle/>
            <a:p>
              <a:pPr algn="ctr"/>
              <a:r>
                <a:rPr lang="en-US" sz="1600" dirty="0">
                  <a:latin typeface="Calibri" panose="020F0502020204030204" pitchFamily="34" charset="0"/>
                  <a:ea typeface="Aileron" charset="0"/>
                  <a:cs typeface="Calibri" panose="020F0502020204030204" pitchFamily="34" charset="0"/>
                </a:rPr>
                <a:t>20</a:t>
              </a:r>
            </a:p>
          </p:txBody>
        </p:sp>
        <p:sp>
          <p:nvSpPr>
            <p:cNvPr id="52" name="TextBox 51">
              <a:extLst>
                <a:ext uri="{FF2B5EF4-FFF2-40B4-BE49-F238E27FC236}">
                  <a16:creationId xmlns:a16="http://schemas.microsoft.com/office/drawing/2014/main" id="{EB6B16A6-80E4-D54D-A036-CB37308E2167}"/>
                </a:ext>
              </a:extLst>
            </p:cNvPr>
            <p:cNvSpPr txBox="1"/>
            <p:nvPr/>
          </p:nvSpPr>
          <p:spPr>
            <a:xfrm>
              <a:off x="10301567" y="4140200"/>
              <a:ext cx="208390" cy="246221"/>
            </a:xfrm>
            <a:prstGeom prst="rect">
              <a:avLst/>
            </a:prstGeom>
            <a:noFill/>
          </p:spPr>
          <p:txBody>
            <a:bodyPr wrap="none" lIns="0" tIns="0" rIns="0" bIns="0" rtlCol="0">
              <a:spAutoFit/>
            </a:bodyPr>
            <a:lstStyle/>
            <a:p>
              <a:pPr algn="ctr"/>
              <a:r>
                <a:rPr lang="en-US" sz="1600" dirty="0">
                  <a:latin typeface="Calibri" panose="020F0502020204030204" pitchFamily="34" charset="0"/>
                  <a:ea typeface="Aileron" charset="0"/>
                  <a:cs typeface="Calibri" panose="020F0502020204030204" pitchFamily="34" charset="0"/>
                </a:rPr>
                <a:t>25</a:t>
              </a:r>
            </a:p>
          </p:txBody>
        </p:sp>
        <p:sp>
          <p:nvSpPr>
            <p:cNvPr id="53" name="TextBox 52">
              <a:extLst>
                <a:ext uri="{FF2B5EF4-FFF2-40B4-BE49-F238E27FC236}">
                  <a16:creationId xmlns:a16="http://schemas.microsoft.com/office/drawing/2014/main" id="{04704FC0-3F88-5942-8FCB-4E04BB896B6A}"/>
                </a:ext>
              </a:extLst>
            </p:cNvPr>
            <p:cNvSpPr txBox="1"/>
            <p:nvPr/>
          </p:nvSpPr>
          <p:spPr>
            <a:xfrm>
              <a:off x="10885767" y="4140200"/>
              <a:ext cx="208390" cy="246221"/>
            </a:xfrm>
            <a:prstGeom prst="rect">
              <a:avLst/>
            </a:prstGeom>
            <a:noFill/>
          </p:spPr>
          <p:txBody>
            <a:bodyPr wrap="none" lIns="0" tIns="0" rIns="0" bIns="0" rtlCol="0">
              <a:spAutoFit/>
            </a:bodyPr>
            <a:lstStyle/>
            <a:p>
              <a:pPr algn="ctr"/>
              <a:r>
                <a:rPr lang="en-US" sz="1600" dirty="0">
                  <a:latin typeface="Calibri" panose="020F0502020204030204" pitchFamily="34" charset="0"/>
                  <a:ea typeface="Aileron" charset="0"/>
                  <a:cs typeface="Calibri" panose="020F0502020204030204" pitchFamily="34" charset="0"/>
                </a:rPr>
                <a:t>30</a:t>
              </a:r>
            </a:p>
          </p:txBody>
        </p:sp>
        <p:sp>
          <p:nvSpPr>
            <p:cNvPr id="54" name="TextBox 53">
              <a:extLst>
                <a:ext uri="{FF2B5EF4-FFF2-40B4-BE49-F238E27FC236}">
                  <a16:creationId xmlns:a16="http://schemas.microsoft.com/office/drawing/2014/main" id="{2D7B41A6-8531-A644-9613-912B4CDC31B4}"/>
                </a:ext>
              </a:extLst>
            </p:cNvPr>
            <p:cNvSpPr txBox="1"/>
            <p:nvPr/>
          </p:nvSpPr>
          <p:spPr>
            <a:xfrm>
              <a:off x="8815583" y="4400550"/>
              <a:ext cx="1243610" cy="246221"/>
            </a:xfrm>
            <a:prstGeom prst="rect">
              <a:avLst/>
            </a:prstGeom>
            <a:noFill/>
          </p:spPr>
          <p:txBody>
            <a:bodyPr wrap="none" lIns="0" tIns="0" rIns="0" bIns="0" rtlCol="0">
              <a:spAutoFit/>
            </a:bodyPr>
            <a:lstStyle/>
            <a:p>
              <a:pPr algn="ctr"/>
              <a:r>
                <a:rPr lang="en-US" sz="1600" b="1" dirty="0">
                  <a:latin typeface="Calibri" panose="020F0502020204030204" pitchFamily="34" charset="0"/>
                  <a:ea typeface="Aileron" charset="0"/>
                  <a:cs typeface="Calibri" panose="020F0502020204030204" pitchFamily="34" charset="0"/>
                </a:rPr>
                <a:t>Time (months)</a:t>
              </a:r>
            </a:p>
          </p:txBody>
        </p:sp>
        <p:sp>
          <p:nvSpPr>
            <p:cNvPr id="56" name="TextBox 55">
              <a:extLst>
                <a:ext uri="{FF2B5EF4-FFF2-40B4-BE49-F238E27FC236}">
                  <a16:creationId xmlns:a16="http://schemas.microsoft.com/office/drawing/2014/main" id="{EE593A9B-CE32-0D4E-A52E-A6EE312CBC0E}"/>
                </a:ext>
              </a:extLst>
            </p:cNvPr>
            <p:cNvSpPr txBox="1"/>
            <p:nvPr/>
          </p:nvSpPr>
          <p:spPr>
            <a:xfrm rot="16200000">
              <a:off x="6260496" y="2670549"/>
              <a:ext cx="1277209" cy="246221"/>
            </a:xfrm>
            <a:prstGeom prst="rect">
              <a:avLst/>
            </a:prstGeom>
            <a:noFill/>
          </p:spPr>
          <p:txBody>
            <a:bodyPr wrap="none" lIns="0" tIns="0" rIns="0" bIns="0" rtlCol="0">
              <a:spAutoFit/>
            </a:bodyPr>
            <a:lstStyle/>
            <a:p>
              <a:pPr algn="ctr"/>
              <a:r>
                <a:rPr lang="en-US" sz="1600" b="1" dirty="0">
                  <a:latin typeface="Calibri" panose="020F0502020204030204" pitchFamily="34" charset="0"/>
                  <a:ea typeface="Aileron" charset="0"/>
                  <a:cs typeface="Calibri" panose="020F0502020204030204" pitchFamily="34" charset="0"/>
                </a:rPr>
                <a:t>PFS probability</a:t>
              </a:r>
            </a:p>
          </p:txBody>
        </p:sp>
        <p:sp>
          <p:nvSpPr>
            <p:cNvPr id="57" name="TextBox 56">
              <a:extLst>
                <a:ext uri="{FF2B5EF4-FFF2-40B4-BE49-F238E27FC236}">
                  <a16:creationId xmlns:a16="http://schemas.microsoft.com/office/drawing/2014/main" id="{30B8B27A-017E-0A43-A86A-7B576602004A}"/>
                </a:ext>
              </a:extLst>
            </p:cNvPr>
            <p:cNvSpPr txBox="1"/>
            <p:nvPr/>
          </p:nvSpPr>
          <p:spPr>
            <a:xfrm>
              <a:off x="8257449" y="1236173"/>
              <a:ext cx="2359877" cy="276999"/>
            </a:xfrm>
            <a:prstGeom prst="rect">
              <a:avLst/>
            </a:prstGeom>
            <a:noFill/>
          </p:spPr>
          <p:txBody>
            <a:bodyPr wrap="none" lIns="0" tIns="0" rIns="0" bIns="0" rtlCol="0">
              <a:spAutoFit/>
            </a:bodyPr>
            <a:lstStyle/>
            <a:p>
              <a:pPr algn="ctr"/>
              <a:r>
                <a:rPr lang="en-US" b="1" dirty="0">
                  <a:latin typeface="Calibri" panose="020F0502020204030204" pitchFamily="34" charset="0"/>
                  <a:ea typeface="Aileron" charset="0"/>
                  <a:cs typeface="Calibri" panose="020F0502020204030204" pitchFamily="34" charset="0"/>
                </a:rPr>
                <a:t>Progression-free survival</a:t>
              </a:r>
            </a:p>
          </p:txBody>
        </p:sp>
      </p:grpSp>
      <p:sp>
        <p:nvSpPr>
          <p:cNvPr id="58" name="Elipse 12">
            <a:extLst>
              <a:ext uri="{FF2B5EF4-FFF2-40B4-BE49-F238E27FC236}">
                <a16:creationId xmlns:a16="http://schemas.microsoft.com/office/drawing/2014/main" id="{E5187656-A081-D64A-80C6-66377308BFB7}"/>
              </a:ext>
            </a:extLst>
          </p:cNvPr>
          <p:cNvSpPr/>
          <p:nvPr/>
        </p:nvSpPr>
        <p:spPr>
          <a:xfrm>
            <a:off x="5494557" y="5162088"/>
            <a:ext cx="512951" cy="2625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11" name="Elipse 10">
            <a:extLst>
              <a:ext uri="{FF2B5EF4-FFF2-40B4-BE49-F238E27FC236}">
                <a16:creationId xmlns:a16="http://schemas.microsoft.com/office/drawing/2014/main" id="{8DFE88BE-63A0-C140-A29B-558CF80DB6C1}"/>
              </a:ext>
            </a:extLst>
          </p:cNvPr>
          <p:cNvSpPr/>
          <p:nvPr/>
        </p:nvSpPr>
        <p:spPr>
          <a:xfrm>
            <a:off x="3094074" y="1708631"/>
            <a:ext cx="1105139" cy="2958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Tree>
    <p:extLst>
      <p:ext uri="{BB962C8B-B14F-4D97-AF65-F5344CB8AC3E}">
        <p14:creationId xmlns:p14="http://schemas.microsoft.com/office/powerpoint/2010/main" val="101379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8849440D-F457-0A43-9706-36FD07BE97D3}"/>
              </a:ext>
            </a:extLst>
          </p:cNvPr>
          <p:cNvSpPr>
            <a:spLocks noGrp="1"/>
          </p:cNvSpPr>
          <p:nvPr>
            <p:ph sz="quarter" idx="12"/>
          </p:nvPr>
        </p:nvSpPr>
        <p:spPr>
          <a:xfrm>
            <a:off x="6288944" y="4404750"/>
            <a:ext cx="5422412" cy="1475714"/>
          </a:xfrm>
        </p:spPr>
        <p:txBody>
          <a:bodyPr/>
          <a:lstStyle/>
          <a:p>
            <a:pPr marL="0" indent="0">
              <a:spcBef>
                <a:spcPts val="0"/>
              </a:spcBef>
              <a:buNone/>
            </a:pPr>
            <a:r>
              <a:rPr lang="en-US" sz="1200" b="1" dirty="0">
                <a:solidFill>
                  <a:schemeClr val="accent1"/>
                </a:solidFill>
              </a:rPr>
              <a:t>BCMA expression in PC</a:t>
            </a:r>
          </a:p>
          <a:p>
            <a:pPr marL="0" indent="0">
              <a:spcBef>
                <a:spcPts val="0"/>
              </a:spcBef>
              <a:buNone/>
            </a:pPr>
            <a:r>
              <a:rPr lang="en-US" sz="1200" dirty="0"/>
              <a:t>In normal physical functions</a:t>
            </a:r>
          </a:p>
          <a:p>
            <a:pPr>
              <a:spcBef>
                <a:spcPts val="0"/>
              </a:spcBef>
            </a:pPr>
            <a:r>
              <a:rPr lang="en-US" sz="1200" dirty="0"/>
              <a:t>Survival of long-lived PCs</a:t>
            </a:r>
          </a:p>
          <a:p>
            <a:pPr>
              <a:spcBef>
                <a:spcPts val="0"/>
              </a:spcBef>
            </a:pPr>
            <a:r>
              <a:rPr lang="en-US" sz="1200" dirty="0"/>
              <a:t>Production of antibodies</a:t>
            </a:r>
          </a:p>
          <a:p>
            <a:pPr>
              <a:spcBef>
                <a:spcPts val="0"/>
              </a:spcBef>
            </a:pPr>
            <a:r>
              <a:rPr lang="en-US" sz="1200" dirty="0"/>
              <a:t>Class switching of immunoglobulin</a:t>
            </a:r>
          </a:p>
          <a:p>
            <a:pPr marL="0" indent="0">
              <a:spcBef>
                <a:spcPts val="0"/>
              </a:spcBef>
              <a:buNone/>
            </a:pPr>
            <a:r>
              <a:rPr lang="en-US" sz="1200" b="1" dirty="0">
                <a:solidFill>
                  <a:schemeClr val="accent1"/>
                </a:solidFill>
              </a:rPr>
              <a:t>In MM</a:t>
            </a:r>
          </a:p>
          <a:p>
            <a:pPr>
              <a:spcBef>
                <a:spcPts val="0"/>
              </a:spcBef>
            </a:pPr>
            <a:r>
              <a:rPr lang="en-US" sz="1200" dirty="0"/>
              <a:t>Promotes proliferation and survival of MM cells</a:t>
            </a:r>
          </a:p>
          <a:p>
            <a:pPr>
              <a:spcBef>
                <a:spcPts val="0"/>
              </a:spcBef>
            </a:pPr>
            <a:r>
              <a:rPr lang="en-US" sz="1200" dirty="0"/>
              <a:t>Associated with immunosuppressive BM microenvironment</a:t>
            </a:r>
          </a:p>
          <a:p>
            <a:pPr>
              <a:spcBef>
                <a:spcPts val="0"/>
              </a:spcBef>
            </a:pPr>
            <a:r>
              <a:rPr lang="en-US" sz="1200" dirty="0"/>
              <a:t>Increased </a:t>
            </a:r>
            <a:r>
              <a:rPr lang="en-US" sz="1200" dirty="0" err="1"/>
              <a:t>sBCMA</a:t>
            </a:r>
            <a:r>
              <a:rPr lang="en-US" sz="1200" dirty="0"/>
              <a:t> level is associated with disease progression and poorer outcome</a:t>
            </a:r>
          </a:p>
        </p:txBody>
      </p:sp>
      <p:sp>
        <p:nvSpPr>
          <p:cNvPr id="2" name="Title 1"/>
          <p:cNvSpPr>
            <a:spLocks noGrp="1"/>
          </p:cNvSpPr>
          <p:nvPr>
            <p:ph type="title"/>
          </p:nvPr>
        </p:nvSpPr>
        <p:spPr/>
        <p:txBody>
          <a:bodyPr/>
          <a:lstStyle/>
          <a:p>
            <a:r>
              <a:rPr lang="en-US"/>
              <a:t>What are the cell therapy options for MM?</a:t>
            </a:r>
            <a:endParaRPr lang="en-US" dirty="0"/>
          </a:p>
        </p:txBody>
      </p:sp>
      <p:sp>
        <p:nvSpPr>
          <p:cNvPr id="16" name="Content Placeholder 15">
            <a:extLst>
              <a:ext uri="{FF2B5EF4-FFF2-40B4-BE49-F238E27FC236}">
                <a16:creationId xmlns:a16="http://schemas.microsoft.com/office/drawing/2014/main" id="{7DE2A2B2-0391-2947-9765-C1E630744425}"/>
              </a:ext>
            </a:extLst>
          </p:cNvPr>
          <p:cNvSpPr>
            <a:spLocks noGrp="1"/>
          </p:cNvSpPr>
          <p:nvPr>
            <p:ph sz="quarter" idx="15"/>
          </p:nvPr>
        </p:nvSpPr>
        <p:spPr>
          <a:xfrm>
            <a:off x="620184" y="6312391"/>
            <a:ext cx="9385054" cy="365125"/>
          </a:xfrm>
        </p:spPr>
        <p:txBody>
          <a:bodyPr/>
          <a:lstStyle/>
          <a:p>
            <a:pPr>
              <a:spcBef>
                <a:spcPts val="0"/>
              </a:spcBef>
            </a:pPr>
            <a:r>
              <a:rPr lang="en-US" sz="1000" dirty="0"/>
              <a:t>ADC, antibody-drug conjugate; APRIL, a proliferation-inducing ligand; BAFF, B-cell activating factor; BAFF-R, BAFF receptor; (s)BCMA, (serum) B-cell maturation antigen; BM, bone marrow; </a:t>
            </a:r>
            <a:r>
              <a:rPr lang="en-GB" sz="1000" dirty="0"/>
              <a:t>CAR-T, chimeric antigen receptor T-cell; </a:t>
            </a:r>
            <a:r>
              <a:rPr lang="en-GB" sz="1000" dirty="0" err="1"/>
              <a:t>IMiD</a:t>
            </a:r>
            <a:r>
              <a:rPr lang="en-GB" sz="1000" dirty="0"/>
              <a:t>, immunomodulatory agent; </a:t>
            </a:r>
            <a:r>
              <a:rPr lang="en-GB" sz="1000" dirty="0" err="1"/>
              <a:t>mAb</a:t>
            </a:r>
            <a:r>
              <a:rPr lang="en-GB" sz="1000" dirty="0"/>
              <a:t>, monoclonal antibody; MM, multiple myeloma; PC, plasma cell; </a:t>
            </a:r>
            <a:r>
              <a:rPr lang="en-US" sz="1000" dirty="0"/>
              <a:t>TACI, transmembrane activator and calcium-modulating </a:t>
            </a:r>
            <a:r>
              <a:rPr lang="en-US" sz="1000" dirty="0" err="1"/>
              <a:t>cyclophilin</a:t>
            </a:r>
            <a:r>
              <a:rPr lang="en-US" sz="1000" dirty="0"/>
              <a:t> ligand interactor; TCE, T-cell engager antibody </a:t>
            </a:r>
            <a:endParaRPr lang="en-GB" sz="1000" dirty="0"/>
          </a:p>
          <a:p>
            <a:pPr>
              <a:spcBef>
                <a:spcPts val="0"/>
              </a:spcBef>
            </a:pPr>
            <a:r>
              <a:rPr lang="en-GB" sz="1000" dirty="0"/>
              <a:t>1. </a:t>
            </a:r>
            <a:r>
              <a:rPr lang="en-GB" sz="1000" dirty="0">
                <a:hlinkClick r:id="rId3"/>
              </a:rPr>
              <a:t>https://www.ema.europa.eu/en/documents/product-information/blenrep-epar-product-information_en.pdf</a:t>
            </a:r>
            <a:r>
              <a:rPr lang="en-GB" sz="1000" dirty="0"/>
              <a:t>. Accessed Sept 2020; 2. Yu B, et al. J </a:t>
            </a:r>
            <a:r>
              <a:rPr lang="en-GB" sz="1000" dirty="0" err="1"/>
              <a:t>Hematol</a:t>
            </a:r>
            <a:r>
              <a:rPr lang="en-GB" sz="1000" dirty="0"/>
              <a:t> </a:t>
            </a:r>
            <a:r>
              <a:rPr lang="en-GB" sz="1000" dirty="0" err="1"/>
              <a:t>Oncol</a:t>
            </a:r>
            <a:r>
              <a:rPr lang="en-GB" sz="1000" dirty="0"/>
              <a:t>. 2020;13:125</a:t>
            </a:r>
          </a:p>
        </p:txBody>
      </p:sp>
      <p:sp>
        <p:nvSpPr>
          <p:cNvPr id="11" name="CuadroTexto 10"/>
          <p:cNvSpPr txBox="1"/>
          <p:nvPr/>
        </p:nvSpPr>
        <p:spPr>
          <a:xfrm>
            <a:off x="4856527" y="902399"/>
            <a:ext cx="184730" cy="369332"/>
          </a:xfrm>
          <a:prstGeom prst="rect">
            <a:avLst/>
          </a:prstGeom>
          <a:noFill/>
        </p:spPr>
        <p:txBody>
          <a:bodyPr wrap="none" rtlCol="0">
            <a:spAutoFit/>
          </a:bodyPr>
          <a:lstStyle/>
          <a:p>
            <a:pPr algn="ctr" defTabSz="1028649">
              <a:spcBef>
                <a:spcPct val="20000"/>
              </a:spcBef>
              <a:defRPr/>
            </a:pPr>
            <a:endParaRPr lang="es-ES" b="1" dirty="0">
              <a:solidFill>
                <a:srgbClr val="FFFFFF"/>
              </a:solidFill>
              <a:latin typeface="Arial" charset="0"/>
              <a:ea typeface="ＭＳ Ｐゴシック" charset="0"/>
            </a:endParaRPr>
          </a:p>
        </p:txBody>
      </p:sp>
      <p:grpSp>
        <p:nvGrpSpPr>
          <p:cNvPr id="20" name="Group 28">
            <a:extLst>
              <a:ext uri="{FF2B5EF4-FFF2-40B4-BE49-F238E27FC236}">
                <a16:creationId xmlns:a16="http://schemas.microsoft.com/office/drawing/2014/main" id="{84BE79E2-D837-B94A-B094-F461FA4B0E9B}"/>
              </a:ext>
            </a:extLst>
          </p:cNvPr>
          <p:cNvGrpSpPr/>
          <p:nvPr/>
        </p:nvGrpSpPr>
        <p:grpSpPr>
          <a:xfrm>
            <a:off x="630281" y="1185247"/>
            <a:ext cx="4782935" cy="2980935"/>
            <a:chOff x="726933" y="1516707"/>
            <a:chExt cx="6078582" cy="5191437"/>
          </a:xfrm>
        </p:grpSpPr>
        <p:pic>
          <p:nvPicPr>
            <p:cNvPr id="21" name="9B9CC9FC-2447-46B5-B990-A4C3CADF3023">
              <a:extLst>
                <a:ext uri="{FF2B5EF4-FFF2-40B4-BE49-F238E27FC236}">
                  <a16:creationId xmlns:a16="http://schemas.microsoft.com/office/drawing/2014/main" id="{F2D2D9B2-ED10-0E48-B9E9-ECE81F95E59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6933" y="1516707"/>
              <a:ext cx="6078582" cy="5191437"/>
            </a:xfrm>
            <a:prstGeom prst="rect">
              <a:avLst/>
            </a:prstGeom>
            <a:noFill/>
            <a:ln w="19050">
              <a:solidFill>
                <a:schemeClr val="tx2"/>
              </a:solidFill>
              <a:miter lim="800000"/>
              <a:headEnd/>
              <a:tailEnd/>
            </a:ln>
            <a:effectLst>
              <a:outerShdw blurRad="127000" dist="38100" dir="2700000" algn="tl" rotWithShape="0">
                <a:prstClr val="black">
                  <a:alpha val="14000"/>
                </a:prstClr>
              </a:outerShdw>
            </a:effectLst>
            <a:extLst>
              <a:ext uri="{909E8E84-426E-40DD-AFC4-6F175D3DCCD1}">
                <a14:hiddenFill xmlns:a14="http://schemas.microsoft.com/office/drawing/2010/main">
                  <a:solidFill>
                    <a:srgbClr val="FFFFFF"/>
                  </a:solidFill>
                </a14:hiddenFill>
              </a:ext>
            </a:extLst>
          </p:spPr>
        </p:pic>
        <p:grpSp>
          <p:nvGrpSpPr>
            <p:cNvPr id="22" name="Group 30">
              <a:extLst>
                <a:ext uri="{FF2B5EF4-FFF2-40B4-BE49-F238E27FC236}">
                  <a16:creationId xmlns:a16="http://schemas.microsoft.com/office/drawing/2014/main" id="{2D6E648E-057E-F047-9C18-F373E55236DB}"/>
                </a:ext>
              </a:extLst>
            </p:cNvPr>
            <p:cNvGrpSpPr>
              <a:grpSpLocks noChangeAspect="1"/>
            </p:cNvGrpSpPr>
            <p:nvPr/>
          </p:nvGrpSpPr>
          <p:grpSpPr>
            <a:xfrm>
              <a:off x="2224207" y="3895390"/>
              <a:ext cx="571549" cy="571550"/>
              <a:chOff x="3344176" y="2105739"/>
              <a:chExt cx="1012310" cy="1012312"/>
            </a:xfrm>
          </p:grpSpPr>
          <p:sp>
            <p:nvSpPr>
              <p:cNvPr id="29" name="Oval 37">
                <a:extLst>
                  <a:ext uri="{FF2B5EF4-FFF2-40B4-BE49-F238E27FC236}">
                    <a16:creationId xmlns:a16="http://schemas.microsoft.com/office/drawing/2014/main" id="{16D586D5-01F9-544B-9216-73B17351C20B}"/>
                  </a:ext>
                </a:extLst>
              </p:cNvPr>
              <p:cNvSpPr>
                <a:spLocks noChangeAspect="1"/>
              </p:cNvSpPr>
              <p:nvPr/>
            </p:nvSpPr>
            <p:spPr>
              <a:xfrm flipH="1">
                <a:off x="3465307" y="2423440"/>
                <a:ext cx="502061" cy="502061"/>
              </a:xfrm>
              <a:prstGeom prst="ellipse">
                <a:avLst/>
              </a:prstGeom>
              <a:solidFill>
                <a:schemeClr val="accent3"/>
              </a:solidFill>
              <a:ln w="571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00" dirty="0">
                  <a:solidFill>
                    <a:prstClr val="white"/>
                  </a:solidFill>
                  <a:latin typeface="Arial" panose="020B0604020202020204"/>
                </a:endParaRPr>
              </a:p>
            </p:txBody>
          </p:sp>
          <p:sp>
            <p:nvSpPr>
              <p:cNvPr id="30" name="Oval 38">
                <a:extLst>
                  <a:ext uri="{FF2B5EF4-FFF2-40B4-BE49-F238E27FC236}">
                    <a16:creationId xmlns:a16="http://schemas.microsoft.com/office/drawing/2014/main" id="{F6B5CE2A-2F27-4F49-9D12-58D95D4971BD}"/>
                  </a:ext>
                </a:extLst>
              </p:cNvPr>
              <p:cNvSpPr>
                <a:spLocks noChangeAspect="1"/>
              </p:cNvSpPr>
              <p:nvPr/>
            </p:nvSpPr>
            <p:spPr>
              <a:xfrm flipH="1">
                <a:off x="3344176" y="2105739"/>
                <a:ext cx="1012310" cy="1012312"/>
              </a:xfrm>
              <a:prstGeom prst="ellipse">
                <a:avLst/>
              </a:prstGeom>
              <a:solidFill>
                <a:schemeClr val="accent5">
                  <a:lumMod val="50000"/>
                </a:schemeClr>
              </a:solidFill>
              <a:ln w="28575">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1300" b="1" dirty="0">
                    <a:solidFill>
                      <a:schemeClr val="bg1"/>
                    </a:solidFill>
                    <a:latin typeface="Arial" panose="020B0604020202020204"/>
                  </a:rPr>
                  <a:t>1</a:t>
                </a:r>
              </a:p>
            </p:txBody>
          </p:sp>
        </p:grpSp>
        <p:grpSp>
          <p:nvGrpSpPr>
            <p:cNvPr id="23" name="Group 31">
              <a:extLst>
                <a:ext uri="{FF2B5EF4-FFF2-40B4-BE49-F238E27FC236}">
                  <a16:creationId xmlns:a16="http://schemas.microsoft.com/office/drawing/2014/main" id="{C64C09E9-9CDE-EC44-913F-550722126FFB}"/>
                </a:ext>
              </a:extLst>
            </p:cNvPr>
            <p:cNvGrpSpPr>
              <a:grpSpLocks noChangeAspect="1"/>
            </p:cNvGrpSpPr>
            <p:nvPr/>
          </p:nvGrpSpPr>
          <p:grpSpPr>
            <a:xfrm>
              <a:off x="5897665" y="3524393"/>
              <a:ext cx="724205" cy="724202"/>
              <a:chOff x="4838347" y="1808330"/>
              <a:chExt cx="1282690" cy="1282686"/>
            </a:xfrm>
          </p:grpSpPr>
          <p:sp>
            <p:nvSpPr>
              <p:cNvPr id="27" name="Oval 35">
                <a:extLst>
                  <a:ext uri="{FF2B5EF4-FFF2-40B4-BE49-F238E27FC236}">
                    <a16:creationId xmlns:a16="http://schemas.microsoft.com/office/drawing/2014/main" id="{5918BE03-E31A-3A4A-8E01-B25E21DB3B50}"/>
                  </a:ext>
                </a:extLst>
              </p:cNvPr>
              <p:cNvSpPr>
                <a:spLocks noChangeAspect="1"/>
              </p:cNvSpPr>
              <p:nvPr/>
            </p:nvSpPr>
            <p:spPr>
              <a:xfrm flipH="1">
                <a:off x="4838349" y="2423440"/>
                <a:ext cx="502061" cy="502061"/>
              </a:xfrm>
              <a:prstGeom prst="ellipse">
                <a:avLst/>
              </a:prstGeom>
              <a:solidFill>
                <a:schemeClr val="accent3"/>
              </a:solidFill>
              <a:ln w="571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00" dirty="0">
                  <a:solidFill>
                    <a:prstClr val="white"/>
                  </a:solidFill>
                  <a:latin typeface="Arial" panose="020B0604020202020204"/>
                </a:endParaRPr>
              </a:p>
            </p:txBody>
          </p:sp>
          <p:sp>
            <p:nvSpPr>
              <p:cNvPr id="28" name="Oval 36">
                <a:extLst>
                  <a:ext uri="{FF2B5EF4-FFF2-40B4-BE49-F238E27FC236}">
                    <a16:creationId xmlns:a16="http://schemas.microsoft.com/office/drawing/2014/main" id="{2E35B499-1FAC-F341-94B4-7FAA4A5F7445}"/>
                  </a:ext>
                </a:extLst>
              </p:cNvPr>
              <p:cNvSpPr>
                <a:spLocks noChangeAspect="1"/>
              </p:cNvSpPr>
              <p:nvPr/>
            </p:nvSpPr>
            <p:spPr>
              <a:xfrm flipH="1">
                <a:off x="4838347" y="1808330"/>
                <a:ext cx="1282690" cy="1282686"/>
              </a:xfrm>
              <a:prstGeom prst="ellipse">
                <a:avLst/>
              </a:prstGeom>
              <a:solidFill>
                <a:schemeClr val="accent1"/>
              </a:solidFill>
              <a:ln w="28575">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1300" b="1" dirty="0">
                    <a:solidFill>
                      <a:srgbClr val="FFFFFF"/>
                    </a:solidFill>
                    <a:latin typeface="Arial" panose="020B0604020202020204"/>
                  </a:rPr>
                  <a:t>2</a:t>
                </a:r>
              </a:p>
            </p:txBody>
          </p:sp>
        </p:grpSp>
        <p:grpSp>
          <p:nvGrpSpPr>
            <p:cNvPr id="24" name="Group 32">
              <a:extLst>
                <a:ext uri="{FF2B5EF4-FFF2-40B4-BE49-F238E27FC236}">
                  <a16:creationId xmlns:a16="http://schemas.microsoft.com/office/drawing/2014/main" id="{DC5F792B-5869-5C47-90B0-D29157B3102E}"/>
                </a:ext>
              </a:extLst>
            </p:cNvPr>
            <p:cNvGrpSpPr>
              <a:grpSpLocks noChangeAspect="1"/>
            </p:cNvGrpSpPr>
            <p:nvPr/>
          </p:nvGrpSpPr>
          <p:grpSpPr>
            <a:xfrm>
              <a:off x="5535567" y="5148635"/>
              <a:ext cx="724203" cy="797621"/>
              <a:chOff x="5854151" y="1717078"/>
              <a:chExt cx="1282686" cy="1412722"/>
            </a:xfrm>
          </p:grpSpPr>
          <p:sp>
            <p:nvSpPr>
              <p:cNvPr id="25" name="Oval 33">
                <a:extLst>
                  <a:ext uri="{FF2B5EF4-FFF2-40B4-BE49-F238E27FC236}">
                    <a16:creationId xmlns:a16="http://schemas.microsoft.com/office/drawing/2014/main" id="{30DB8A86-B589-A740-A512-C3D92AFCD5BD}"/>
                  </a:ext>
                </a:extLst>
              </p:cNvPr>
              <p:cNvSpPr>
                <a:spLocks noChangeAspect="1"/>
              </p:cNvSpPr>
              <p:nvPr/>
            </p:nvSpPr>
            <p:spPr>
              <a:xfrm flipH="1">
                <a:off x="6211391" y="2423440"/>
                <a:ext cx="502061" cy="502061"/>
              </a:xfrm>
              <a:prstGeom prst="ellipse">
                <a:avLst/>
              </a:prstGeom>
              <a:solidFill>
                <a:schemeClr val="accent3"/>
              </a:solidFill>
              <a:ln w="571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sz="1300" dirty="0">
                  <a:solidFill>
                    <a:prstClr val="white"/>
                  </a:solidFill>
                  <a:latin typeface="Arial" panose="020B0604020202020204"/>
                </a:endParaRPr>
              </a:p>
            </p:txBody>
          </p:sp>
          <p:sp>
            <p:nvSpPr>
              <p:cNvPr id="26" name="Oval 34">
                <a:extLst>
                  <a:ext uri="{FF2B5EF4-FFF2-40B4-BE49-F238E27FC236}">
                    <a16:creationId xmlns:a16="http://schemas.microsoft.com/office/drawing/2014/main" id="{23C362A4-5C3B-F643-BDF3-8A84CC660B5A}"/>
                  </a:ext>
                </a:extLst>
              </p:cNvPr>
              <p:cNvSpPr>
                <a:spLocks noChangeAspect="1"/>
              </p:cNvSpPr>
              <p:nvPr/>
            </p:nvSpPr>
            <p:spPr>
              <a:xfrm flipH="1">
                <a:off x="5854151" y="1717078"/>
                <a:ext cx="1282686" cy="1412722"/>
              </a:xfrm>
              <a:prstGeom prst="ellipse">
                <a:avLst/>
              </a:prstGeom>
              <a:solidFill>
                <a:schemeClr val="accent2"/>
              </a:solidFill>
              <a:ln w="28575">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sz="1300" b="1" dirty="0">
                    <a:solidFill>
                      <a:srgbClr val="FFFFFF"/>
                    </a:solidFill>
                    <a:latin typeface="Arial" panose="020B0604020202020204"/>
                  </a:rPr>
                  <a:t>3</a:t>
                </a:r>
              </a:p>
            </p:txBody>
          </p:sp>
        </p:grpSp>
      </p:grpSp>
      <p:sp>
        <p:nvSpPr>
          <p:cNvPr id="14" name="TextBox 55">
            <a:extLst>
              <a:ext uri="{FF2B5EF4-FFF2-40B4-BE49-F238E27FC236}">
                <a16:creationId xmlns:a16="http://schemas.microsoft.com/office/drawing/2014/main" id="{888F5A42-704A-E443-BEFB-4DAB167E5E00}"/>
              </a:ext>
            </a:extLst>
          </p:cNvPr>
          <p:cNvSpPr txBox="1"/>
          <p:nvPr/>
        </p:nvSpPr>
        <p:spPr>
          <a:xfrm>
            <a:off x="1329792" y="4475086"/>
            <a:ext cx="3084166" cy="369332"/>
          </a:xfrm>
          <a:prstGeom prst="rect">
            <a:avLst/>
          </a:prstGeom>
          <a:noFill/>
        </p:spPr>
        <p:txBody>
          <a:bodyPr wrap="square" lIns="180000" rIns="0" rtlCol="0">
            <a:spAutoFit/>
          </a:bodyPr>
          <a:lstStyle/>
          <a:p>
            <a:pPr defTabSz="914332">
              <a:spcBef>
                <a:spcPts val="600"/>
              </a:spcBef>
              <a:buClr>
                <a:srgbClr val="8ABCC3"/>
              </a:buClr>
              <a:tabLst>
                <a:tab pos="1523925" algn="l"/>
              </a:tabLst>
              <a:defRPr/>
            </a:pPr>
            <a:r>
              <a:rPr lang="en-US" b="1" dirty="0">
                <a:solidFill>
                  <a:schemeClr val="tx2"/>
                </a:solidFill>
                <a:latin typeface="Calibri" panose="020F0502020204030204" pitchFamily="34" charset="0"/>
                <a:cs typeface="Calibri" panose="020F0502020204030204" pitchFamily="34" charset="0"/>
              </a:rPr>
              <a:t>CAR T-cell therapy (CAR-T)</a:t>
            </a:r>
          </a:p>
        </p:txBody>
      </p:sp>
      <p:sp>
        <p:nvSpPr>
          <p:cNvPr id="35" name="Oval 51">
            <a:extLst>
              <a:ext uri="{FF2B5EF4-FFF2-40B4-BE49-F238E27FC236}">
                <a16:creationId xmlns:a16="http://schemas.microsoft.com/office/drawing/2014/main" id="{B78D5CC2-3847-B949-B7A2-BB8EE1995F19}"/>
              </a:ext>
            </a:extLst>
          </p:cNvPr>
          <p:cNvSpPr>
            <a:spLocks noChangeAspect="1"/>
          </p:cNvSpPr>
          <p:nvPr/>
        </p:nvSpPr>
        <p:spPr>
          <a:xfrm flipH="1">
            <a:off x="813195" y="5110655"/>
            <a:ext cx="550437" cy="536520"/>
          </a:xfrm>
          <a:prstGeom prst="ellipse">
            <a:avLst/>
          </a:prstGeom>
          <a:solidFill>
            <a:schemeClr val="accent3"/>
          </a:solidFill>
          <a:ln w="571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sz="1400" dirty="0">
              <a:solidFill>
                <a:srgbClr val="0000FF"/>
              </a:solidFill>
              <a:latin typeface="Calibri" panose="020F0502020204030204" pitchFamily="34" charset="0"/>
              <a:cs typeface="Calibri" panose="020F0502020204030204" pitchFamily="34" charset="0"/>
            </a:endParaRPr>
          </a:p>
        </p:txBody>
      </p:sp>
      <p:sp>
        <p:nvSpPr>
          <p:cNvPr id="36" name="Oval 52">
            <a:extLst>
              <a:ext uri="{FF2B5EF4-FFF2-40B4-BE49-F238E27FC236}">
                <a16:creationId xmlns:a16="http://schemas.microsoft.com/office/drawing/2014/main" id="{3E4951B5-22FE-0A4F-953F-A3B74B429B99}"/>
              </a:ext>
            </a:extLst>
          </p:cNvPr>
          <p:cNvSpPr>
            <a:spLocks noChangeAspect="1"/>
          </p:cNvSpPr>
          <p:nvPr/>
        </p:nvSpPr>
        <p:spPr>
          <a:xfrm flipH="1">
            <a:off x="858326" y="5154646"/>
            <a:ext cx="460174" cy="448539"/>
          </a:xfrm>
          <a:prstGeom prst="ellipse">
            <a:avLst/>
          </a:prstGeom>
          <a:solidFill>
            <a:schemeClr val="accent1"/>
          </a:solid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b="1" dirty="0">
                <a:solidFill>
                  <a:schemeClr val="bg1"/>
                </a:solidFill>
                <a:latin typeface="Calibri" panose="020F0502020204030204" pitchFamily="34" charset="0"/>
                <a:cs typeface="Calibri" panose="020F0502020204030204" pitchFamily="34" charset="0"/>
              </a:rPr>
              <a:t>2</a:t>
            </a:r>
          </a:p>
        </p:txBody>
      </p:sp>
      <p:sp>
        <p:nvSpPr>
          <p:cNvPr id="33" name="TextBox 65">
            <a:extLst>
              <a:ext uri="{FF2B5EF4-FFF2-40B4-BE49-F238E27FC236}">
                <a16:creationId xmlns:a16="http://schemas.microsoft.com/office/drawing/2014/main" id="{B9605CD3-98A1-594C-BF6B-60C9DAA13403}"/>
              </a:ext>
            </a:extLst>
          </p:cNvPr>
          <p:cNvSpPr txBox="1"/>
          <p:nvPr/>
        </p:nvSpPr>
        <p:spPr>
          <a:xfrm>
            <a:off x="1329791" y="5234871"/>
            <a:ext cx="3180663" cy="369332"/>
          </a:xfrm>
          <a:prstGeom prst="rect">
            <a:avLst/>
          </a:prstGeom>
          <a:noFill/>
        </p:spPr>
        <p:txBody>
          <a:bodyPr wrap="square" lIns="180000" rIns="0" rtlCol="0">
            <a:spAutoFit/>
          </a:bodyPr>
          <a:lstStyle/>
          <a:p>
            <a:pPr defTabSz="914332">
              <a:spcBef>
                <a:spcPts val="600"/>
              </a:spcBef>
              <a:buClr>
                <a:srgbClr val="8ABCC3"/>
              </a:buClr>
              <a:tabLst>
                <a:tab pos="1523925" algn="l"/>
              </a:tabLst>
              <a:defRPr/>
            </a:pPr>
            <a:r>
              <a:rPr lang="en-US" b="1" dirty="0">
                <a:solidFill>
                  <a:schemeClr val="tx2"/>
                </a:solidFill>
                <a:latin typeface="Calibri" panose="020F0502020204030204" pitchFamily="34" charset="0"/>
                <a:cs typeface="Calibri" panose="020F0502020204030204" pitchFamily="34" charset="0"/>
              </a:rPr>
              <a:t>T-cell engager antibody (TCE)</a:t>
            </a:r>
          </a:p>
        </p:txBody>
      </p:sp>
      <p:sp>
        <p:nvSpPr>
          <p:cNvPr id="44" name="TextBox 55">
            <a:extLst>
              <a:ext uri="{FF2B5EF4-FFF2-40B4-BE49-F238E27FC236}">
                <a16:creationId xmlns:a16="http://schemas.microsoft.com/office/drawing/2014/main" id="{849C1509-5F15-B24F-A7FE-640FE475DBD7}"/>
              </a:ext>
            </a:extLst>
          </p:cNvPr>
          <p:cNvSpPr txBox="1"/>
          <p:nvPr/>
        </p:nvSpPr>
        <p:spPr>
          <a:xfrm>
            <a:off x="6288944" y="4065858"/>
            <a:ext cx="5293556" cy="318100"/>
          </a:xfrm>
          <a:prstGeom prst="rect">
            <a:avLst/>
          </a:prstGeom>
          <a:noFill/>
          <a:ln>
            <a:solidFill>
              <a:schemeClr val="bg1"/>
            </a:solidFill>
          </a:ln>
        </p:spPr>
        <p:txBody>
          <a:bodyPr wrap="square" lIns="180000" rIns="0" rtlCol="0">
            <a:spAutoFit/>
          </a:bodyPr>
          <a:lstStyle/>
          <a:p>
            <a:pPr algn="ctr" defTabSz="914332">
              <a:spcBef>
                <a:spcPts val="600"/>
              </a:spcBef>
              <a:buClr>
                <a:srgbClr val="8ABCC3"/>
              </a:buClr>
              <a:tabLst>
                <a:tab pos="1523925" algn="l"/>
              </a:tabLst>
              <a:defRPr/>
            </a:pPr>
            <a:r>
              <a:rPr lang="en-US" sz="1467" b="1" dirty="0">
                <a:solidFill>
                  <a:schemeClr val="tx2"/>
                </a:solidFill>
                <a:latin typeface="Calibri" panose="020F0502020204030204" pitchFamily="34" charset="0"/>
                <a:cs typeface="Calibri" panose="020F0502020204030204" pitchFamily="34" charset="0"/>
              </a:rPr>
              <a:t>BCMA is extensively studied and is an approved target</a:t>
            </a:r>
            <a:r>
              <a:rPr lang="en-US" sz="1467" b="1" baseline="30000" dirty="0">
                <a:solidFill>
                  <a:schemeClr val="tx2"/>
                </a:solidFill>
                <a:latin typeface="Calibri" panose="020F0502020204030204" pitchFamily="34" charset="0"/>
                <a:cs typeface="Calibri" panose="020F0502020204030204" pitchFamily="34" charset="0"/>
              </a:rPr>
              <a:t>1,2</a:t>
            </a:r>
          </a:p>
        </p:txBody>
      </p:sp>
      <p:grpSp>
        <p:nvGrpSpPr>
          <p:cNvPr id="4" name="Group 3">
            <a:extLst>
              <a:ext uri="{FF2B5EF4-FFF2-40B4-BE49-F238E27FC236}">
                <a16:creationId xmlns:a16="http://schemas.microsoft.com/office/drawing/2014/main" id="{D4351D02-2B3E-994C-8BCA-A75E245467AC}"/>
              </a:ext>
            </a:extLst>
          </p:cNvPr>
          <p:cNvGrpSpPr/>
          <p:nvPr/>
        </p:nvGrpSpPr>
        <p:grpSpPr>
          <a:xfrm>
            <a:off x="6290500" y="1113237"/>
            <a:ext cx="5292000" cy="2987836"/>
            <a:chOff x="6563061" y="1183572"/>
            <a:chExt cx="5292000" cy="2987836"/>
          </a:xfrm>
        </p:grpSpPr>
        <p:pic>
          <p:nvPicPr>
            <p:cNvPr id="16386" name="Picture 2" descr="B-Cell Maturation Antigen (BCMA), a Target for Multiple Myeloma -  ACROBiosystems">
              <a:extLst>
                <a:ext uri="{FF2B5EF4-FFF2-40B4-BE49-F238E27FC236}">
                  <a16:creationId xmlns:a16="http://schemas.microsoft.com/office/drawing/2014/main" id="{6721DDBE-F5FF-4449-8A5C-5827F93713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63061" y="1183572"/>
              <a:ext cx="5292000" cy="29878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B-Cell Maturation Antigen (BCMA), a Target for Multiple Myeloma -  ACROBiosystems">
              <a:extLst>
                <a:ext uri="{FF2B5EF4-FFF2-40B4-BE49-F238E27FC236}">
                  <a16:creationId xmlns:a16="http://schemas.microsoft.com/office/drawing/2014/main" id="{A93F8890-5070-C740-A7D9-8A480244AA5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736238" y="1241764"/>
              <a:ext cx="1232181" cy="802936"/>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Oval 51">
            <a:extLst>
              <a:ext uri="{FF2B5EF4-FFF2-40B4-BE49-F238E27FC236}">
                <a16:creationId xmlns:a16="http://schemas.microsoft.com/office/drawing/2014/main" id="{E07F9B2A-0393-4043-801C-A0898A622CBF}"/>
              </a:ext>
            </a:extLst>
          </p:cNvPr>
          <p:cNvSpPr>
            <a:spLocks noChangeAspect="1"/>
          </p:cNvSpPr>
          <p:nvPr/>
        </p:nvSpPr>
        <p:spPr>
          <a:xfrm flipH="1">
            <a:off x="813195" y="4380894"/>
            <a:ext cx="550437" cy="536520"/>
          </a:xfrm>
          <a:prstGeom prst="ellipse">
            <a:avLst/>
          </a:prstGeom>
          <a:solidFill>
            <a:schemeClr val="accent3"/>
          </a:solidFill>
          <a:ln w="571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54">
              <a:defRPr/>
            </a:pPr>
            <a:endParaRPr lang="en-US" sz="1400" dirty="0">
              <a:solidFill>
                <a:srgbClr val="0000FF"/>
              </a:solidFill>
              <a:latin typeface="Calibri" panose="020F0502020204030204" pitchFamily="34" charset="0"/>
              <a:cs typeface="Calibri" panose="020F0502020204030204" pitchFamily="34" charset="0"/>
            </a:endParaRPr>
          </a:p>
        </p:txBody>
      </p:sp>
      <p:sp>
        <p:nvSpPr>
          <p:cNvPr id="51" name="Oval 52">
            <a:extLst>
              <a:ext uri="{FF2B5EF4-FFF2-40B4-BE49-F238E27FC236}">
                <a16:creationId xmlns:a16="http://schemas.microsoft.com/office/drawing/2014/main" id="{ED82B590-F55D-C243-8705-CF7651788BB0}"/>
              </a:ext>
            </a:extLst>
          </p:cNvPr>
          <p:cNvSpPr>
            <a:spLocks noChangeAspect="1"/>
          </p:cNvSpPr>
          <p:nvPr/>
        </p:nvSpPr>
        <p:spPr>
          <a:xfrm flipH="1">
            <a:off x="858326" y="4424885"/>
            <a:ext cx="460174" cy="448539"/>
          </a:xfrm>
          <a:prstGeom prst="ellipse">
            <a:avLst/>
          </a:prstGeom>
          <a:solidFill>
            <a:schemeClr val="accent5">
              <a:lumMod val="50000"/>
            </a:schemeClr>
          </a:solid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US" b="1" dirty="0">
                <a:solidFill>
                  <a:schemeClr val="bg1"/>
                </a:solidFill>
                <a:latin typeface="Calibri" panose="020F0502020204030204" pitchFamily="34" charset="0"/>
                <a:cs typeface="Calibri" panose="020F0502020204030204" pitchFamily="34" charset="0"/>
              </a:rPr>
              <a:t>1</a:t>
            </a:r>
          </a:p>
        </p:txBody>
      </p:sp>
      <p:sp>
        <p:nvSpPr>
          <p:cNvPr id="45" name="Slide Number Placeholder 44">
            <a:extLst>
              <a:ext uri="{FF2B5EF4-FFF2-40B4-BE49-F238E27FC236}">
                <a16:creationId xmlns:a16="http://schemas.microsoft.com/office/drawing/2014/main" id="{744A54F4-7D7A-B84C-BC1F-1D09D2BCCD43}"/>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157221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2971E-FE22-284D-BF12-9F17C80DE6B7}"/>
              </a:ext>
            </a:extLst>
          </p:cNvPr>
          <p:cNvSpPr>
            <a:spLocks noGrp="1"/>
          </p:cNvSpPr>
          <p:nvPr>
            <p:ph type="title"/>
          </p:nvPr>
        </p:nvSpPr>
        <p:spPr/>
        <p:txBody>
          <a:bodyPr/>
          <a:lstStyle/>
          <a:p>
            <a:r>
              <a:rPr lang="es-ES" dirty="0"/>
              <a:t>BCMA-ADC</a:t>
            </a:r>
          </a:p>
        </p:txBody>
      </p:sp>
      <p:sp>
        <p:nvSpPr>
          <p:cNvPr id="4" name="Slide Number Placeholder 3">
            <a:extLst>
              <a:ext uri="{FF2B5EF4-FFF2-40B4-BE49-F238E27FC236}">
                <a16:creationId xmlns:a16="http://schemas.microsoft.com/office/drawing/2014/main" id="{D074A336-8261-F648-975C-9E2BBEA63005}"/>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350247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A4E9DD2-4C41-9243-ACCD-BC3EC4833C95}"/>
              </a:ext>
            </a:extLst>
          </p:cNvPr>
          <p:cNvSpPr>
            <a:spLocks noGrp="1"/>
          </p:cNvSpPr>
          <p:nvPr>
            <p:ph sz="quarter" idx="12"/>
          </p:nvPr>
        </p:nvSpPr>
        <p:spPr>
          <a:xfrm>
            <a:off x="620184" y="1072514"/>
            <a:ext cx="10963200" cy="4525200"/>
          </a:xfrm>
        </p:spPr>
        <p:txBody>
          <a:bodyPr/>
          <a:lstStyle/>
          <a:p>
            <a:pPr marL="0" indent="0">
              <a:lnSpc>
                <a:spcPct val="90000"/>
              </a:lnSpc>
              <a:buNone/>
            </a:pPr>
            <a:r>
              <a:rPr lang="en-US" sz="1800" b="1" dirty="0">
                <a:solidFill>
                  <a:schemeClr val="accent1"/>
                </a:solidFill>
              </a:rPr>
              <a:t>Pivotal DREAMM-2 study: </a:t>
            </a:r>
            <a:r>
              <a:rPr lang="en-US" sz="1800" dirty="0">
                <a:solidFill>
                  <a:schemeClr val="tx2"/>
                </a:solidFill>
              </a:rPr>
              <a:t>single-agent </a:t>
            </a:r>
            <a:r>
              <a:rPr lang="en-US" sz="1800" dirty="0" err="1">
                <a:solidFill>
                  <a:schemeClr val="tx2"/>
                </a:solidFill>
              </a:rPr>
              <a:t>belantamab</a:t>
            </a:r>
            <a:r>
              <a:rPr lang="en-US" sz="1800" dirty="0">
                <a:solidFill>
                  <a:schemeClr val="tx2"/>
                </a:solidFill>
              </a:rPr>
              <a:t> </a:t>
            </a:r>
            <a:r>
              <a:rPr lang="en-US" sz="1800" dirty="0" err="1">
                <a:solidFill>
                  <a:schemeClr val="tx2"/>
                </a:solidFill>
              </a:rPr>
              <a:t>mafodotin</a:t>
            </a:r>
            <a:r>
              <a:rPr lang="en-US" sz="1800" dirty="0">
                <a:solidFill>
                  <a:schemeClr val="tx2"/>
                </a:solidFill>
              </a:rPr>
              <a:t> (GSK2857916) in patients with RRMM refractory to PIs, </a:t>
            </a:r>
            <a:r>
              <a:rPr lang="en-US" sz="1800" dirty="0" err="1">
                <a:solidFill>
                  <a:schemeClr val="tx2"/>
                </a:solidFill>
              </a:rPr>
              <a:t>IMiDs</a:t>
            </a:r>
            <a:r>
              <a:rPr lang="en-US" sz="1800" dirty="0">
                <a:solidFill>
                  <a:schemeClr val="tx2"/>
                </a:solidFill>
              </a:rPr>
              <a:t>, and refractory and/or intolerant to anti-CD38 </a:t>
            </a:r>
            <a:r>
              <a:rPr lang="en-US" sz="1800" dirty="0" err="1">
                <a:solidFill>
                  <a:schemeClr val="tx2"/>
                </a:solidFill>
              </a:rPr>
              <a:t>mABs</a:t>
            </a:r>
            <a:endParaRPr lang="en-US" sz="1800" dirty="0">
              <a:solidFill>
                <a:schemeClr val="tx2"/>
              </a:solidFill>
            </a:endParaRPr>
          </a:p>
        </p:txBody>
      </p:sp>
      <p:sp>
        <p:nvSpPr>
          <p:cNvPr id="2" name="Título 1">
            <a:extLst>
              <a:ext uri="{FF2B5EF4-FFF2-40B4-BE49-F238E27FC236}">
                <a16:creationId xmlns:a16="http://schemas.microsoft.com/office/drawing/2014/main" id="{DFC28F1A-8530-C24C-B4F3-19403DCCD9AC}"/>
              </a:ext>
            </a:extLst>
          </p:cNvPr>
          <p:cNvSpPr>
            <a:spLocks noGrp="1"/>
          </p:cNvSpPr>
          <p:nvPr>
            <p:ph type="title"/>
          </p:nvPr>
        </p:nvSpPr>
        <p:spPr/>
        <p:txBody>
          <a:bodyPr/>
          <a:lstStyle/>
          <a:p>
            <a:r>
              <a:rPr lang="es-ES" dirty="0" err="1"/>
              <a:t>Belantamab</a:t>
            </a:r>
            <a:r>
              <a:rPr lang="es-ES" dirty="0"/>
              <a:t> </a:t>
            </a:r>
            <a:r>
              <a:rPr lang="es-ES" dirty="0" err="1"/>
              <a:t>mafodotin</a:t>
            </a:r>
            <a:endParaRPr lang="es-ES" dirty="0"/>
          </a:p>
        </p:txBody>
      </p:sp>
      <p:sp>
        <p:nvSpPr>
          <p:cNvPr id="12" name="Slide Number Placeholder 11">
            <a:extLst>
              <a:ext uri="{FF2B5EF4-FFF2-40B4-BE49-F238E27FC236}">
                <a16:creationId xmlns:a16="http://schemas.microsoft.com/office/drawing/2014/main" id="{22598D62-EB10-5D48-B07F-FE566DE5A9F5}"/>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17" name="Text Placeholder 16">
            <a:extLst>
              <a:ext uri="{FF2B5EF4-FFF2-40B4-BE49-F238E27FC236}">
                <a16:creationId xmlns:a16="http://schemas.microsoft.com/office/drawing/2014/main" id="{838D6BC2-5D5D-9F47-91C6-790E7C5B8015}"/>
              </a:ext>
            </a:extLst>
          </p:cNvPr>
          <p:cNvSpPr>
            <a:spLocks noGrp="1"/>
          </p:cNvSpPr>
          <p:nvPr>
            <p:ph sz="quarter" idx="15"/>
          </p:nvPr>
        </p:nvSpPr>
        <p:spPr>
          <a:xfrm>
            <a:off x="620184" y="6325871"/>
            <a:ext cx="10726166" cy="365125"/>
          </a:xfrm>
        </p:spPr>
        <p:txBody>
          <a:bodyPr/>
          <a:lstStyle/>
          <a:p>
            <a:r>
              <a:rPr lang="en-US" sz="1100" dirty="0">
                <a:solidFill>
                  <a:schemeClr val="tx2"/>
                </a:solidFill>
              </a:rPr>
              <a:t>CI, confidence interval; CR, complete response; </a:t>
            </a:r>
            <a:r>
              <a:rPr lang="en-US" sz="1100" dirty="0"/>
              <a:t>EMA, European Medicines Agency; </a:t>
            </a:r>
            <a:r>
              <a:rPr lang="en-US" sz="1100" dirty="0">
                <a:solidFill>
                  <a:schemeClr val="tx2"/>
                </a:solidFill>
              </a:rPr>
              <a:t>G, grade; </a:t>
            </a:r>
            <a:r>
              <a:rPr lang="en-US" sz="1100" dirty="0" err="1">
                <a:solidFill>
                  <a:schemeClr val="tx2"/>
                </a:solidFill>
              </a:rPr>
              <a:t>mDOR</a:t>
            </a:r>
            <a:r>
              <a:rPr lang="en-US" sz="1100" dirty="0">
                <a:solidFill>
                  <a:schemeClr val="tx2"/>
                </a:solidFill>
              </a:rPr>
              <a:t>, median duration of response; </a:t>
            </a:r>
            <a:r>
              <a:rPr lang="en-US" sz="1100" dirty="0" err="1">
                <a:solidFill>
                  <a:schemeClr val="tx2"/>
                </a:solidFill>
              </a:rPr>
              <a:t>IMiD</a:t>
            </a:r>
            <a:r>
              <a:rPr lang="en-US" sz="1100" dirty="0">
                <a:solidFill>
                  <a:schemeClr val="tx2"/>
                </a:solidFill>
              </a:rPr>
              <a:t>, immunomodulatory drug; </a:t>
            </a:r>
            <a:r>
              <a:rPr lang="en-GB" sz="1100" dirty="0" err="1"/>
              <a:t>mAB</a:t>
            </a:r>
            <a:r>
              <a:rPr lang="en-GB" sz="1100" dirty="0"/>
              <a:t>, monoclonal antibody; </a:t>
            </a:r>
            <a:r>
              <a:rPr lang="en-GB" sz="1100" dirty="0" err="1"/>
              <a:t>mOS</a:t>
            </a:r>
            <a:r>
              <a:rPr lang="en-GB" sz="1100" dirty="0"/>
              <a:t>, median overall survival; </a:t>
            </a:r>
            <a:r>
              <a:rPr lang="en-GB" sz="1100" dirty="0" err="1"/>
              <a:t>mPFS</a:t>
            </a:r>
            <a:r>
              <a:rPr lang="en-GB" sz="1100" dirty="0"/>
              <a:t>, median progression-free survival; ORR, overall response rate; PI, proteasome inhibitor; Q3W, every 3 weeks; </a:t>
            </a:r>
            <a:r>
              <a:rPr lang="en-US" sz="1100" dirty="0"/>
              <a:t>RRMM, relapsed/refractory multiple myeloma</a:t>
            </a:r>
            <a:r>
              <a:rPr lang="en-US" sz="1100" dirty="0">
                <a:solidFill>
                  <a:schemeClr val="tx2"/>
                </a:solidFill>
              </a:rPr>
              <a:t> </a:t>
            </a:r>
          </a:p>
          <a:p>
            <a:pPr>
              <a:spcBef>
                <a:spcPts val="0"/>
              </a:spcBef>
            </a:pPr>
            <a:r>
              <a:rPr lang="en-US" sz="1100" dirty="0" err="1"/>
              <a:t>Lonial</a:t>
            </a:r>
            <a:r>
              <a:rPr lang="en-US" sz="1100" dirty="0"/>
              <a:t> S, et al. EHA 2020. Abstract EP970. Poster presentation</a:t>
            </a:r>
          </a:p>
        </p:txBody>
      </p:sp>
      <p:sp>
        <p:nvSpPr>
          <p:cNvPr id="4" name="Rectangle 2">
            <a:extLst>
              <a:ext uri="{FF2B5EF4-FFF2-40B4-BE49-F238E27FC236}">
                <a16:creationId xmlns:a16="http://schemas.microsoft.com/office/drawing/2014/main" id="{01017C84-C6B7-D944-AB59-C7B18741380F}"/>
              </a:ext>
            </a:extLst>
          </p:cNvPr>
          <p:cNvSpPr txBox="1">
            <a:spLocks noChangeArrowheads="1"/>
          </p:cNvSpPr>
          <p:nvPr/>
        </p:nvSpPr>
        <p:spPr bwMode="auto">
          <a:xfrm>
            <a:off x="620184" y="5359141"/>
            <a:ext cx="10962216" cy="82633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38577" rIns="77152" bIns="38577"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defTabSz="1157259">
              <a:lnSpc>
                <a:spcPct val="90000"/>
              </a:lnSpc>
              <a:spcBef>
                <a:spcPct val="20000"/>
              </a:spcBef>
              <a:defRPr/>
            </a:pPr>
            <a:r>
              <a:rPr lang="en-US" sz="1400" b="1" dirty="0" err="1">
                <a:solidFill>
                  <a:schemeClr val="accent1"/>
                </a:solidFill>
                <a:cs typeface="Arial" panose="020B0604020202020204" pitchFamily="34" charset="0"/>
              </a:rPr>
              <a:t>Belantamab</a:t>
            </a:r>
            <a:r>
              <a:rPr lang="en-US" sz="1400" b="1" dirty="0">
                <a:solidFill>
                  <a:schemeClr val="accent1"/>
                </a:solidFill>
                <a:cs typeface="Arial" panose="020B0604020202020204" pitchFamily="34" charset="0"/>
              </a:rPr>
              <a:t> </a:t>
            </a:r>
            <a:r>
              <a:rPr lang="en-US" sz="1400" b="1" dirty="0" err="1">
                <a:solidFill>
                  <a:schemeClr val="accent1"/>
                </a:solidFill>
                <a:cs typeface="Arial" panose="020B0604020202020204" pitchFamily="34" charset="0"/>
              </a:rPr>
              <a:t>mafodotin</a:t>
            </a:r>
            <a:r>
              <a:rPr lang="en-US" sz="1400" b="1" dirty="0">
                <a:solidFill>
                  <a:schemeClr val="accent1"/>
                </a:solidFill>
                <a:cs typeface="Arial" panose="020B0604020202020204" pitchFamily="34" charset="0"/>
              </a:rPr>
              <a:t>  (2.5 mg/kg Q3W) has been approved by EMA for the treatment of adult patients with RRMM who have received at least 4 prior therapies including lenalidomide, a PI and anti-CD38 </a:t>
            </a:r>
            <a:r>
              <a:rPr lang="en-US" sz="1400" b="1" dirty="0" err="1">
                <a:solidFill>
                  <a:schemeClr val="accent1"/>
                </a:solidFill>
                <a:cs typeface="Arial" panose="020B0604020202020204" pitchFamily="34" charset="0"/>
              </a:rPr>
              <a:t>mAB</a:t>
            </a:r>
            <a:r>
              <a:rPr lang="en-US" sz="1400" b="1" dirty="0">
                <a:solidFill>
                  <a:schemeClr val="accent1"/>
                </a:solidFill>
                <a:cs typeface="Arial" panose="020B0604020202020204" pitchFamily="34" charset="0"/>
              </a:rPr>
              <a:t> and have demonstrated disease progression on the last therapy</a:t>
            </a:r>
          </a:p>
        </p:txBody>
      </p:sp>
      <p:sp>
        <p:nvSpPr>
          <p:cNvPr id="5" name="Rectángulo redondeado 4">
            <a:extLst>
              <a:ext uri="{FF2B5EF4-FFF2-40B4-BE49-F238E27FC236}">
                <a16:creationId xmlns:a16="http://schemas.microsoft.com/office/drawing/2014/main" id="{3071F52A-4C03-A24C-9C21-35C149744720}"/>
              </a:ext>
            </a:extLst>
          </p:cNvPr>
          <p:cNvSpPr/>
          <p:nvPr/>
        </p:nvSpPr>
        <p:spPr>
          <a:xfrm>
            <a:off x="5824177" y="1955550"/>
            <a:ext cx="3337930" cy="2752253"/>
          </a:xfrm>
          <a:prstGeom prst="roundRect">
            <a:avLst>
              <a:gd name="adj" fmla="val 494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21" name="Rounded Rectangle 20">
            <a:extLst>
              <a:ext uri="{FF2B5EF4-FFF2-40B4-BE49-F238E27FC236}">
                <a16:creationId xmlns:a16="http://schemas.microsoft.com/office/drawing/2014/main" id="{8FD8016A-53E4-4C4B-8D3D-E003840F978E}"/>
              </a:ext>
            </a:extLst>
          </p:cNvPr>
          <p:cNvSpPr/>
          <p:nvPr/>
        </p:nvSpPr>
        <p:spPr>
          <a:xfrm>
            <a:off x="5927066" y="2710970"/>
            <a:ext cx="916151" cy="339708"/>
          </a:xfrm>
          <a:prstGeom prst="roundRect">
            <a:avLst>
              <a:gd name="adj" fmla="val 10915"/>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ctr"/>
          <a:lstStyle/>
          <a:p>
            <a:pPr algn="ctr">
              <a:lnSpc>
                <a:spcPct val="80000"/>
              </a:lnSpc>
            </a:pPr>
            <a:r>
              <a:rPr lang="en-US" sz="1400" b="1" dirty="0">
                <a:solidFill>
                  <a:schemeClr val="accent6">
                    <a:lumMod val="50000"/>
                  </a:schemeClr>
                </a:solidFill>
                <a:latin typeface="Calibri" panose="020F0502020204030204" pitchFamily="34" charset="0"/>
                <a:cs typeface="Calibri" panose="020F0502020204030204" pitchFamily="34" charset="0"/>
              </a:rPr>
              <a:t>ORR:</a:t>
            </a:r>
            <a:endParaRPr lang="en-US" sz="1400" dirty="0">
              <a:solidFill>
                <a:schemeClr val="accent6">
                  <a:lumMod val="50000"/>
                </a:schemeClr>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E81088A2-811D-474A-BD42-33859CA2FBD3}"/>
              </a:ext>
            </a:extLst>
          </p:cNvPr>
          <p:cNvSpPr/>
          <p:nvPr/>
        </p:nvSpPr>
        <p:spPr>
          <a:xfrm>
            <a:off x="5927066" y="3104334"/>
            <a:ext cx="916151" cy="339708"/>
          </a:xfrm>
          <a:prstGeom prst="roundRect">
            <a:avLst>
              <a:gd name="adj" fmla="val 10915"/>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ctr"/>
          <a:lstStyle/>
          <a:p>
            <a:pPr algn="ctr">
              <a:lnSpc>
                <a:spcPct val="80000"/>
              </a:lnSpc>
            </a:pPr>
            <a:r>
              <a:rPr lang="en-US" sz="1400" b="1" dirty="0" err="1">
                <a:solidFill>
                  <a:schemeClr val="accent6">
                    <a:lumMod val="50000"/>
                  </a:schemeClr>
                </a:solidFill>
                <a:latin typeface="Calibri" panose="020F0502020204030204" pitchFamily="34" charset="0"/>
                <a:cs typeface="Calibri" panose="020F0502020204030204" pitchFamily="34" charset="0"/>
              </a:rPr>
              <a:t>mPFS</a:t>
            </a:r>
            <a:r>
              <a:rPr lang="en-US" sz="1400" b="1" dirty="0">
                <a:solidFill>
                  <a:schemeClr val="accent6">
                    <a:lumMod val="50000"/>
                  </a:schemeClr>
                </a:solidFill>
                <a:latin typeface="Calibri" panose="020F0502020204030204" pitchFamily="34" charset="0"/>
                <a:cs typeface="Calibri" panose="020F0502020204030204" pitchFamily="34" charset="0"/>
              </a:rPr>
              <a:t>:</a:t>
            </a:r>
            <a:endParaRPr lang="en-US" sz="1400" dirty="0">
              <a:solidFill>
                <a:schemeClr val="accent6">
                  <a:lumMod val="50000"/>
                </a:schemeClr>
              </a:solidFill>
              <a:latin typeface="Calibri" panose="020F0502020204030204" pitchFamily="34" charset="0"/>
              <a:cs typeface="Calibri" panose="020F0502020204030204" pitchFamily="34" charset="0"/>
            </a:endParaRPr>
          </a:p>
        </p:txBody>
      </p:sp>
      <p:sp>
        <p:nvSpPr>
          <p:cNvPr id="23" name="Rounded Rectangle 22">
            <a:extLst>
              <a:ext uri="{FF2B5EF4-FFF2-40B4-BE49-F238E27FC236}">
                <a16:creationId xmlns:a16="http://schemas.microsoft.com/office/drawing/2014/main" id="{60900853-8E3E-B940-97D2-8FF0D41D741E}"/>
              </a:ext>
            </a:extLst>
          </p:cNvPr>
          <p:cNvSpPr/>
          <p:nvPr/>
        </p:nvSpPr>
        <p:spPr>
          <a:xfrm>
            <a:off x="5927066" y="3497698"/>
            <a:ext cx="916151" cy="339708"/>
          </a:xfrm>
          <a:prstGeom prst="roundRect">
            <a:avLst>
              <a:gd name="adj" fmla="val 10915"/>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ctr"/>
          <a:lstStyle/>
          <a:p>
            <a:pPr algn="ctr">
              <a:lnSpc>
                <a:spcPct val="80000"/>
              </a:lnSpc>
            </a:pPr>
            <a:r>
              <a:rPr lang="en-US" sz="1400" b="1" dirty="0">
                <a:solidFill>
                  <a:schemeClr val="accent6">
                    <a:lumMod val="50000"/>
                  </a:schemeClr>
                </a:solidFill>
                <a:latin typeface="Calibri" panose="020F0502020204030204" pitchFamily="34" charset="0"/>
                <a:cs typeface="Calibri" panose="020F0502020204030204" pitchFamily="34" charset="0"/>
              </a:rPr>
              <a:t>CR:</a:t>
            </a:r>
            <a:endParaRPr lang="en-US" sz="1400" dirty="0">
              <a:solidFill>
                <a:schemeClr val="accent6">
                  <a:lumMod val="50000"/>
                </a:schemeClr>
              </a:solidFill>
              <a:latin typeface="Calibri" panose="020F0502020204030204" pitchFamily="34" charset="0"/>
              <a:cs typeface="Calibri" panose="020F0502020204030204" pitchFamily="34" charset="0"/>
            </a:endParaRPr>
          </a:p>
        </p:txBody>
      </p:sp>
      <p:sp>
        <p:nvSpPr>
          <p:cNvPr id="24" name="Rounded Rectangle 23">
            <a:extLst>
              <a:ext uri="{FF2B5EF4-FFF2-40B4-BE49-F238E27FC236}">
                <a16:creationId xmlns:a16="http://schemas.microsoft.com/office/drawing/2014/main" id="{7B3CCB04-8AB6-7C49-83DC-49849045FA92}"/>
              </a:ext>
            </a:extLst>
          </p:cNvPr>
          <p:cNvSpPr/>
          <p:nvPr/>
        </p:nvSpPr>
        <p:spPr>
          <a:xfrm>
            <a:off x="5927066" y="3891062"/>
            <a:ext cx="916151" cy="339708"/>
          </a:xfrm>
          <a:prstGeom prst="roundRect">
            <a:avLst>
              <a:gd name="adj" fmla="val 10915"/>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ctr"/>
          <a:lstStyle/>
          <a:p>
            <a:pPr algn="ctr">
              <a:lnSpc>
                <a:spcPct val="80000"/>
              </a:lnSpc>
            </a:pPr>
            <a:r>
              <a:rPr lang="en-US" sz="1400" b="1" dirty="0" err="1">
                <a:solidFill>
                  <a:schemeClr val="accent6">
                    <a:lumMod val="50000"/>
                  </a:schemeClr>
                </a:solidFill>
                <a:latin typeface="Calibri" panose="020F0502020204030204" pitchFamily="34" charset="0"/>
                <a:cs typeface="Calibri" panose="020F0502020204030204" pitchFamily="34" charset="0"/>
              </a:rPr>
              <a:t>mDOR</a:t>
            </a:r>
            <a:r>
              <a:rPr lang="en-US" sz="1400" b="1" dirty="0">
                <a:solidFill>
                  <a:schemeClr val="accent6">
                    <a:lumMod val="50000"/>
                  </a:schemeClr>
                </a:solidFill>
                <a:latin typeface="Calibri" panose="020F0502020204030204" pitchFamily="34" charset="0"/>
                <a:cs typeface="Calibri" panose="020F0502020204030204" pitchFamily="34" charset="0"/>
              </a:rPr>
              <a:t>:</a:t>
            </a:r>
            <a:endParaRPr lang="en-US" sz="1400" dirty="0">
              <a:solidFill>
                <a:schemeClr val="accent6">
                  <a:lumMod val="50000"/>
                </a:schemeClr>
              </a:solidFill>
              <a:latin typeface="Calibri" panose="020F0502020204030204" pitchFamily="34" charset="0"/>
              <a:cs typeface="Calibri" panose="020F0502020204030204" pitchFamily="34" charset="0"/>
            </a:endParaRPr>
          </a:p>
        </p:txBody>
      </p:sp>
      <p:sp>
        <p:nvSpPr>
          <p:cNvPr id="25" name="Rounded Rectangle 24">
            <a:extLst>
              <a:ext uri="{FF2B5EF4-FFF2-40B4-BE49-F238E27FC236}">
                <a16:creationId xmlns:a16="http://schemas.microsoft.com/office/drawing/2014/main" id="{EFA6F360-1447-0D4F-B693-1FE6C2DB966B}"/>
              </a:ext>
            </a:extLst>
          </p:cNvPr>
          <p:cNvSpPr/>
          <p:nvPr/>
        </p:nvSpPr>
        <p:spPr>
          <a:xfrm>
            <a:off x="5927066" y="4284427"/>
            <a:ext cx="916151" cy="339708"/>
          </a:xfrm>
          <a:prstGeom prst="roundRect">
            <a:avLst>
              <a:gd name="adj" fmla="val 10915"/>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36000" rIns="0" bIns="0" rtlCol="0" anchor="ctr"/>
          <a:lstStyle/>
          <a:p>
            <a:pPr algn="ctr">
              <a:lnSpc>
                <a:spcPct val="80000"/>
              </a:lnSpc>
            </a:pPr>
            <a:r>
              <a:rPr lang="en-US" sz="1400" b="1" dirty="0" err="1">
                <a:solidFill>
                  <a:schemeClr val="accent6">
                    <a:lumMod val="50000"/>
                  </a:schemeClr>
                </a:solidFill>
                <a:latin typeface="Calibri" panose="020F0502020204030204" pitchFamily="34" charset="0"/>
                <a:cs typeface="Calibri" panose="020F0502020204030204" pitchFamily="34" charset="0"/>
              </a:rPr>
              <a:t>mOS</a:t>
            </a:r>
            <a:r>
              <a:rPr lang="en-US" sz="1400" b="1" dirty="0">
                <a:solidFill>
                  <a:schemeClr val="accent6">
                    <a:lumMod val="50000"/>
                  </a:schemeClr>
                </a:solidFill>
                <a:latin typeface="Calibri" panose="020F0502020204030204" pitchFamily="34" charset="0"/>
                <a:cs typeface="Calibri" panose="020F0502020204030204" pitchFamily="34" charset="0"/>
              </a:rPr>
              <a:t>:</a:t>
            </a:r>
            <a:endParaRPr lang="en-US" sz="1400" dirty="0">
              <a:solidFill>
                <a:schemeClr val="accent6">
                  <a:lumMod val="50000"/>
                </a:schemeClr>
              </a:solidFill>
              <a:latin typeface="Calibri" panose="020F0502020204030204" pitchFamily="34" charset="0"/>
              <a:cs typeface="Calibri" panose="020F0502020204030204" pitchFamily="34" charset="0"/>
            </a:endParaRPr>
          </a:p>
        </p:txBody>
      </p:sp>
      <p:sp>
        <p:nvSpPr>
          <p:cNvPr id="26" name="Rounded Rectangle 25">
            <a:extLst>
              <a:ext uri="{FF2B5EF4-FFF2-40B4-BE49-F238E27FC236}">
                <a16:creationId xmlns:a16="http://schemas.microsoft.com/office/drawing/2014/main" id="{67C6FF42-A666-B748-B2FE-BFC618416AF3}"/>
              </a:ext>
            </a:extLst>
          </p:cNvPr>
          <p:cNvSpPr/>
          <p:nvPr/>
        </p:nvSpPr>
        <p:spPr>
          <a:xfrm>
            <a:off x="6969131" y="2710970"/>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31%</a:t>
            </a:r>
            <a:br>
              <a:rPr lang="en-US" sz="1200" b="1" dirty="0">
                <a:solidFill>
                  <a:schemeClr val="accent6">
                    <a:lumMod val="50000"/>
                  </a:schemeClr>
                </a:solidFill>
                <a:latin typeface="Calibri" panose="020F0502020204030204" pitchFamily="34" charset="0"/>
                <a:cs typeface="Calibri" panose="020F0502020204030204" pitchFamily="34" charset="0"/>
              </a:rPr>
            </a:br>
            <a:r>
              <a:rPr lang="en-US" sz="1200" b="1" dirty="0">
                <a:solidFill>
                  <a:schemeClr val="accent6">
                    <a:lumMod val="50000"/>
                  </a:schemeClr>
                </a:solidFill>
                <a:latin typeface="Calibri" panose="020F0502020204030204" pitchFamily="34" charset="0"/>
                <a:cs typeface="Calibri" panose="020F0502020204030204" pitchFamily="34" charset="0"/>
              </a:rPr>
              <a:t>(97.5% CI: 20.8-42.6)</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27" name="Rounded Rectangle 26">
            <a:extLst>
              <a:ext uri="{FF2B5EF4-FFF2-40B4-BE49-F238E27FC236}">
                <a16:creationId xmlns:a16="http://schemas.microsoft.com/office/drawing/2014/main" id="{A9C63C38-53A6-5D40-927D-1E5E9BCA233F}"/>
              </a:ext>
            </a:extLst>
          </p:cNvPr>
          <p:cNvSpPr/>
          <p:nvPr/>
        </p:nvSpPr>
        <p:spPr>
          <a:xfrm>
            <a:off x="6969131" y="3104334"/>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2.9 months</a:t>
            </a:r>
            <a:br>
              <a:rPr lang="en-US" sz="1200" b="1" dirty="0">
                <a:solidFill>
                  <a:schemeClr val="accent6">
                    <a:lumMod val="50000"/>
                  </a:schemeClr>
                </a:solidFill>
                <a:latin typeface="Calibri" panose="020F0502020204030204" pitchFamily="34" charset="0"/>
                <a:cs typeface="Calibri" panose="020F0502020204030204" pitchFamily="34" charset="0"/>
              </a:rPr>
            </a:br>
            <a:r>
              <a:rPr lang="en-US" sz="1200" b="1" dirty="0">
                <a:solidFill>
                  <a:schemeClr val="accent6">
                    <a:lumMod val="50000"/>
                  </a:schemeClr>
                </a:solidFill>
                <a:latin typeface="Calibri" panose="020F0502020204030204" pitchFamily="34" charset="0"/>
                <a:cs typeface="Calibri" panose="020F0502020204030204" pitchFamily="34" charset="0"/>
              </a:rPr>
              <a:t>(95% CI: 2.1-3.7)</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28" name="Rounded Rectangle 27">
            <a:extLst>
              <a:ext uri="{FF2B5EF4-FFF2-40B4-BE49-F238E27FC236}">
                <a16:creationId xmlns:a16="http://schemas.microsoft.com/office/drawing/2014/main" id="{78306C2F-FC4F-5641-AC97-7BB30362852F}"/>
              </a:ext>
            </a:extLst>
          </p:cNvPr>
          <p:cNvSpPr/>
          <p:nvPr/>
        </p:nvSpPr>
        <p:spPr>
          <a:xfrm>
            <a:off x="6969131" y="3497698"/>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3 (3%)</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29" name="Rounded Rectangle 28">
            <a:extLst>
              <a:ext uri="{FF2B5EF4-FFF2-40B4-BE49-F238E27FC236}">
                <a16:creationId xmlns:a16="http://schemas.microsoft.com/office/drawing/2014/main" id="{FA0DE11D-6A5D-254F-87AF-DC0282A5CFF5}"/>
              </a:ext>
            </a:extLst>
          </p:cNvPr>
          <p:cNvSpPr/>
          <p:nvPr/>
        </p:nvSpPr>
        <p:spPr>
          <a:xfrm>
            <a:off x="6969131" y="3891062"/>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11 months</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30" name="Rounded Rectangle 29">
            <a:extLst>
              <a:ext uri="{FF2B5EF4-FFF2-40B4-BE49-F238E27FC236}">
                <a16:creationId xmlns:a16="http://schemas.microsoft.com/office/drawing/2014/main" id="{914A1A30-5345-D74A-B030-574BFC3AAE6B}"/>
              </a:ext>
            </a:extLst>
          </p:cNvPr>
          <p:cNvSpPr/>
          <p:nvPr/>
        </p:nvSpPr>
        <p:spPr>
          <a:xfrm>
            <a:off x="6969131" y="4284427"/>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13.7 months</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31" name="Rounded Rectangle 30">
            <a:extLst>
              <a:ext uri="{FF2B5EF4-FFF2-40B4-BE49-F238E27FC236}">
                <a16:creationId xmlns:a16="http://schemas.microsoft.com/office/drawing/2014/main" id="{F7552E08-2636-7542-ACA0-DF2079F5F25F}"/>
              </a:ext>
            </a:extLst>
          </p:cNvPr>
          <p:cNvSpPr/>
          <p:nvPr/>
        </p:nvSpPr>
        <p:spPr>
          <a:xfrm>
            <a:off x="9222350" y="2710970"/>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34%</a:t>
            </a:r>
            <a:br>
              <a:rPr lang="en-US" sz="1200" b="1" dirty="0">
                <a:solidFill>
                  <a:schemeClr val="accent6">
                    <a:lumMod val="50000"/>
                  </a:schemeClr>
                </a:solidFill>
                <a:latin typeface="Calibri" panose="020F0502020204030204" pitchFamily="34" charset="0"/>
                <a:cs typeface="Calibri" panose="020F0502020204030204" pitchFamily="34" charset="0"/>
              </a:rPr>
            </a:br>
            <a:r>
              <a:rPr lang="en-US" sz="1200" b="1" dirty="0">
                <a:solidFill>
                  <a:schemeClr val="accent6">
                    <a:lumMod val="50000"/>
                  </a:schemeClr>
                </a:solidFill>
                <a:latin typeface="Calibri" panose="020F0502020204030204" pitchFamily="34" charset="0"/>
                <a:cs typeface="Calibri" panose="020F0502020204030204" pitchFamily="34" charset="0"/>
              </a:rPr>
              <a:t>(97.5% CI: 23.9-46.0)</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32" name="Rounded Rectangle 31">
            <a:extLst>
              <a:ext uri="{FF2B5EF4-FFF2-40B4-BE49-F238E27FC236}">
                <a16:creationId xmlns:a16="http://schemas.microsoft.com/office/drawing/2014/main" id="{DCC96A39-6B53-984B-BBF0-E09DE0E4A772}"/>
              </a:ext>
            </a:extLst>
          </p:cNvPr>
          <p:cNvSpPr/>
          <p:nvPr/>
        </p:nvSpPr>
        <p:spPr>
          <a:xfrm>
            <a:off x="9222350" y="3104334"/>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4.9 months</a:t>
            </a:r>
            <a:br>
              <a:rPr lang="en-US" sz="1200" b="1" dirty="0">
                <a:solidFill>
                  <a:schemeClr val="accent6">
                    <a:lumMod val="50000"/>
                  </a:schemeClr>
                </a:solidFill>
                <a:latin typeface="Calibri" panose="020F0502020204030204" pitchFamily="34" charset="0"/>
                <a:cs typeface="Calibri" panose="020F0502020204030204" pitchFamily="34" charset="0"/>
              </a:rPr>
            </a:br>
            <a:r>
              <a:rPr lang="en-US" sz="1200" b="1" dirty="0">
                <a:solidFill>
                  <a:schemeClr val="accent6">
                    <a:lumMod val="50000"/>
                  </a:schemeClr>
                </a:solidFill>
                <a:latin typeface="Calibri" panose="020F0502020204030204" pitchFamily="34" charset="0"/>
                <a:cs typeface="Calibri" panose="020F0502020204030204" pitchFamily="34" charset="0"/>
              </a:rPr>
              <a:t>(95% CI: 2.3-6.2)</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33" name="Rounded Rectangle 32">
            <a:extLst>
              <a:ext uri="{FF2B5EF4-FFF2-40B4-BE49-F238E27FC236}">
                <a16:creationId xmlns:a16="http://schemas.microsoft.com/office/drawing/2014/main" id="{593E9580-3D43-9A43-9A74-389A7FB06057}"/>
              </a:ext>
            </a:extLst>
          </p:cNvPr>
          <p:cNvSpPr/>
          <p:nvPr/>
        </p:nvSpPr>
        <p:spPr>
          <a:xfrm>
            <a:off x="9222350" y="3497698"/>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3 (3%)</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34" name="Rounded Rectangle 33">
            <a:extLst>
              <a:ext uri="{FF2B5EF4-FFF2-40B4-BE49-F238E27FC236}">
                <a16:creationId xmlns:a16="http://schemas.microsoft.com/office/drawing/2014/main" id="{76132370-DC25-F14F-9505-EFC8E480D4BB}"/>
              </a:ext>
            </a:extLst>
          </p:cNvPr>
          <p:cNvSpPr/>
          <p:nvPr/>
        </p:nvSpPr>
        <p:spPr>
          <a:xfrm>
            <a:off x="9222350" y="3891062"/>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6.2 months</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35" name="Rounded Rectangle 34">
            <a:extLst>
              <a:ext uri="{FF2B5EF4-FFF2-40B4-BE49-F238E27FC236}">
                <a16:creationId xmlns:a16="http://schemas.microsoft.com/office/drawing/2014/main" id="{967317FE-BF9F-3643-83AD-3945CA956D80}"/>
              </a:ext>
            </a:extLst>
          </p:cNvPr>
          <p:cNvSpPr/>
          <p:nvPr/>
        </p:nvSpPr>
        <p:spPr>
          <a:xfrm>
            <a:off x="9222350" y="4284427"/>
            <a:ext cx="2124000" cy="339708"/>
          </a:xfrm>
          <a:prstGeom prst="roundRect">
            <a:avLst>
              <a:gd name="adj" fmla="val 10915"/>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accent6">
                    <a:lumMod val="50000"/>
                  </a:schemeClr>
                </a:solidFill>
                <a:latin typeface="Calibri" panose="020F0502020204030204" pitchFamily="34" charset="0"/>
                <a:cs typeface="Calibri" panose="020F0502020204030204" pitchFamily="34" charset="0"/>
              </a:rPr>
              <a:t>14 months</a:t>
            </a:r>
            <a:endParaRPr lang="en-US" sz="1200" dirty="0">
              <a:solidFill>
                <a:schemeClr val="accent6">
                  <a:lumMod val="50000"/>
                </a:schemeClr>
              </a:solidFill>
              <a:latin typeface="Calibri" panose="020F0502020204030204" pitchFamily="34" charset="0"/>
              <a:cs typeface="Calibri" panose="020F0502020204030204" pitchFamily="34" charset="0"/>
            </a:endParaRPr>
          </a:p>
        </p:txBody>
      </p:sp>
      <p:sp>
        <p:nvSpPr>
          <p:cNvPr id="38" name="Rounded Rectangle 37">
            <a:extLst>
              <a:ext uri="{FF2B5EF4-FFF2-40B4-BE49-F238E27FC236}">
                <a16:creationId xmlns:a16="http://schemas.microsoft.com/office/drawing/2014/main" id="{62A18568-400A-6B4B-9FE1-C0757C9624E9}"/>
              </a:ext>
            </a:extLst>
          </p:cNvPr>
          <p:cNvSpPr/>
          <p:nvPr/>
        </p:nvSpPr>
        <p:spPr>
          <a:xfrm>
            <a:off x="6969131" y="2041653"/>
            <a:ext cx="2124000" cy="612000"/>
          </a:xfrm>
          <a:prstGeom prst="roundRect">
            <a:avLst>
              <a:gd name="adj" fmla="val 10915"/>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18000" rtlCol="0" anchor="t" anchorCtr="0"/>
          <a:lstStyle/>
          <a:p>
            <a:pPr algn="ctr">
              <a:lnSpc>
                <a:spcPct val="80000"/>
              </a:lnSpc>
            </a:pPr>
            <a:r>
              <a:rPr lang="en-GB" sz="1400" b="1">
                <a:solidFill>
                  <a:schemeClr val="bg1"/>
                </a:solidFill>
                <a:latin typeface="Calibri" panose="020F0502020204030204" pitchFamily="34" charset="0"/>
                <a:cs typeface="Calibri" panose="020F0502020204030204" pitchFamily="34" charset="0"/>
              </a:rPr>
              <a:t>belantamab mafodotin</a:t>
            </a:r>
            <a:endParaRPr lang="en-GB" sz="1400">
              <a:solidFill>
                <a:schemeClr val="bg1"/>
              </a:solidFill>
              <a:latin typeface="Calibri" panose="020F0502020204030204" pitchFamily="34" charset="0"/>
              <a:cs typeface="Calibri" panose="020F0502020204030204" pitchFamily="34" charset="0"/>
            </a:endParaRPr>
          </a:p>
        </p:txBody>
      </p:sp>
      <p:sp>
        <p:nvSpPr>
          <p:cNvPr id="39" name="Rounded Rectangle 38">
            <a:extLst>
              <a:ext uri="{FF2B5EF4-FFF2-40B4-BE49-F238E27FC236}">
                <a16:creationId xmlns:a16="http://schemas.microsoft.com/office/drawing/2014/main" id="{E92C3C71-FCB2-8842-A25E-80A1508BFDA0}"/>
              </a:ext>
            </a:extLst>
          </p:cNvPr>
          <p:cNvSpPr/>
          <p:nvPr/>
        </p:nvSpPr>
        <p:spPr>
          <a:xfrm>
            <a:off x="9222350" y="2041653"/>
            <a:ext cx="2124000" cy="612000"/>
          </a:xfrm>
          <a:prstGeom prst="roundRect">
            <a:avLst>
              <a:gd name="adj" fmla="val 10915"/>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18000" rtlCol="0" anchor="t" anchorCtr="0"/>
          <a:lstStyle/>
          <a:p>
            <a:pPr algn="ctr">
              <a:lnSpc>
                <a:spcPct val="80000"/>
              </a:lnSpc>
            </a:pPr>
            <a:r>
              <a:rPr lang="en-GB" sz="1400" b="1">
                <a:solidFill>
                  <a:schemeClr val="bg1"/>
                </a:solidFill>
                <a:latin typeface="Calibri" panose="020F0502020204030204" pitchFamily="34" charset="0"/>
                <a:cs typeface="Calibri" panose="020F0502020204030204" pitchFamily="34" charset="0"/>
              </a:rPr>
              <a:t>belantamab mafodotin</a:t>
            </a:r>
            <a:endParaRPr lang="en-GB" sz="1400">
              <a:solidFill>
                <a:schemeClr val="bg1"/>
              </a:solidFill>
              <a:latin typeface="Calibri" panose="020F0502020204030204" pitchFamily="34" charset="0"/>
              <a:cs typeface="Calibri" panose="020F0502020204030204" pitchFamily="34" charset="0"/>
            </a:endParaRPr>
          </a:p>
        </p:txBody>
      </p:sp>
      <p:sp>
        <p:nvSpPr>
          <p:cNvPr id="36" name="Rounded Rectangle 35">
            <a:extLst>
              <a:ext uri="{FF2B5EF4-FFF2-40B4-BE49-F238E27FC236}">
                <a16:creationId xmlns:a16="http://schemas.microsoft.com/office/drawing/2014/main" id="{C5E03E32-6DE5-114B-AF93-79E22401A453}"/>
              </a:ext>
            </a:extLst>
          </p:cNvPr>
          <p:cNvSpPr/>
          <p:nvPr/>
        </p:nvSpPr>
        <p:spPr>
          <a:xfrm>
            <a:off x="9400424" y="2257356"/>
            <a:ext cx="1767853" cy="339708"/>
          </a:xfrm>
          <a:prstGeom prst="roundRect">
            <a:avLst>
              <a:gd name="adj" fmla="val 10915"/>
            </a:avLst>
          </a:prstGeom>
          <a:solidFill>
            <a:schemeClr val="tx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tx1"/>
                </a:solidFill>
                <a:latin typeface="Calibri" panose="020F0502020204030204" pitchFamily="34" charset="0"/>
                <a:cs typeface="Calibri" panose="020F0502020204030204" pitchFamily="34" charset="0"/>
              </a:rPr>
              <a:t>3.4 mg/kg</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(N=99)</a:t>
            </a:r>
            <a:endParaRPr lang="en-US" sz="1200" dirty="0">
              <a:solidFill>
                <a:schemeClr val="tx1"/>
              </a:solidFill>
              <a:latin typeface="Calibri" panose="020F0502020204030204" pitchFamily="34" charset="0"/>
              <a:cs typeface="Calibri" panose="020F0502020204030204" pitchFamily="34" charset="0"/>
            </a:endParaRPr>
          </a:p>
        </p:txBody>
      </p:sp>
      <p:sp>
        <p:nvSpPr>
          <p:cNvPr id="40" name="Rounded Rectangle 39">
            <a:extLst>
              <a:ext uri="{FF2B5EF4-FFF2-40B4-BE49-F238E27FC236}">
                <a16:creationId xmlns:a16="http://schemas.microsoft.com/office/drawing/2014/main" id="{B7A09D9D-9E45-F844-B600-0ECC87B8981C}"/>
              </a:ext>
            </a:extLst>
          </p:cNvPr>
          <p:cNvSpPr/>
          <p:nvPr/>
        </p:nvSpPr>
        <p:spPr>
          <a:xfrm>
            <a:off x="7147205" y="2257356"/>
            <a:ext cx="1767853" cy="339708"/>
          </a:xfrm>
          <a:prstGeom prst="roundRect">
            <a:avLst>
              <a:gd name="adj" fmla="val 10915"/>
            </a:avLst>
          </a:prstGeom>
          <a:solidFill>
            <a:schemeClr val="tx2">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b="1" dirty="0">
                <a:solidFill>
                  <a:schemeClr val="tx1"/>
                </a:solidFill>
                <a:latin typeface="Calibri" panose="020F0502020204030204" pitchFamily="34" charset="0"/>
                <a:cs typeface="Calibri" panose="020F0502020204030204" pitchFamily="34" charset="0"/>
              </a:rPr>
              <a:t>2.5 mg/kg</a:t>
            </a:r>
            <a:br>
              <a:rPr lang="en-US" sz="1200" b="1"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(N=97)</a:t>
            </a:r>
            <a:endParaRPr lang="en-US" sz="1200" dirty="0">
              <a:solidFill>
                <a:schemeClr val="tx1"/>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0834ED04-E851-F24C-A4DB-479E6D34DA2C}"/>
              </a:ext>
            </a:extLst>
          </p:cNvPr>
          <p:cNvSpPr txBox="1"/>
          <p:nvPr/>
        </p:nvSpPr>
        <p:spPr>
          <a:xfrm>
            <a:off x="1241487" y="2509468"/>
            <a:ext cx="479298" cy="215444"/>
          </a:xfrm>
          <a:prstGeom prst="rect">
            <a:avLst/>
          </a:prstGeom>
          <a:noFill/>
        </p:spPr>
        <p:txBody>
          <a:bodyPr wrap="none" lIns="0" tIns="0" rIns="0" bIns="0" rtlCol="0">
            <a:spAutoFit/>
          </a:bodyPr>
          <a:lstStyle/>
          <a:p>
            <a:r>
              <a:rPr lang="en-US" sz="1400" dirty="0">
                <a:solidFill>
                  <a:srgbClr val="505050"/>
                </a:solidFill>
                <a:latin typeface="Calibri" panose="020F0502020204030204" pitchFamily="34" charset="0"/>
                <a:ea typeface="Aileron" charset="0"/>
                <a:cs typeface="Calibri" panose="020F0502020204030204" pitchFamily="34" charset="0"/>
              </a:rPr>
              <a:t>N=293</a:t>
            </a:r>
          </a:p>
        </p:txBody>
      </p:sp>
      <p:sp>
        <p:nvSpPr>
          <p:cNvPr id="42" name="Rounded Rectangle 41">
            <a:extLst>
              <a:ext uri="{FF2B5EF4-FFF2-40B4-BE49-F238E27FC236}">
                <a16:creationId xmlns:a16="http://schemas.microsoft.com/office/drawing/2014/main" id="{1616C0B9-69DF-3846-BC2C-B00AAA9E3B6A}"/>
              </a:ext>
            </a:extLst>
          </p:cNvPr>
          <p:cNvSpPr/>
          <p:nvPr/>
        </p:nvSpPr>
        <p:spPr>
          <a:xfrm rot="16200000">
            <a:off x="846799" y="3168805"/>
            <a:ext cx="1268675" cy="45204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t>SCREENING</a:t>
            </a:r>
          </a:p>
        </p:txBody>
      </p:sp>
      <p:sp>
        <p:nvSpPr>
          <p:cNvPr id="44" name="TextBox 43">
            <a:extLst>
              <a:ext uri="{FF2B5EF4-FFF2-40B4-BE49-F238E27FC236}">
                <a16:creationId xmlns:a16="http://schemas.microsoft.com/office/drawing/2014/main" id="{92ADD1E4-DA2E-B14D-9E73-F72B709D6D34}"/>
              </a:ext>
            </a:extLst>
          </p:cNvPr>
          <p:cNvSpPr txBox="1"/>
          <p:nvPr/>
        </p:nvSpPr>
        <p:spPr>
          <a:xfrm>
            <a:off x="927942" y="4070200"/>
            <a:ext cx="1777859" cy="472245"/>
          </a:xfrm>
          <a:prstGeom prst="rect">
            <a:avLst/>
          </a:prstGeom>
          <a:noFill/>
        </p:spPr>
        <p:txBody>
          <a:bodyPr wrap="none" lIns="0" tIns="0" rIns="0" bIns="0" rtlCol="0">
            <a:spAutoFit/>
          </a:bodyPr>
          <a:lstStyle/>
          <a:p>
            <a:pPr algn="ctr">
              <a:lnSpc>
                <a:spcPct val="85000"/>
              </a:lnSpc>
            </a:pPr>
            <a:r>
              <a:rPr lang="en-US" sz="1200" b="1" dirty="0">
                <a:solidFill>
                  <a:srgbClr val="505050"/>
                </a:solidFill>
                <a:latin typeface="Calibri" panose="020F0502020204030204" pitchFamily="34" charset="0"/>
                <a:ea typeface="Aileron" charset="0"/>
                <a:cs typeface="Calibri" panose="020F0502020204030204" pitchFamily="34" charset="0"/>
              </a:rPr>
              <a:t>Stratified by prior lines of</a:t>
            </a:r>
            <a:br>
              <a:rPr lang="en-US" sz="1200" b="1" dirty="0">
                <a:solidFill>
                  <a:srgbClr val="505050"/>
                </a:solidFill>
                <a:latin typeface="Calibri" panose="020F0502020204030204" pitchFamily="34" charset="0"/>
                <a:ea typeface="Aileron" charset="0"/>
                <a:cs typeface="Calibri" panose="020F0502020204030204" pitchFamily="34" charset="0"/>
              </a:rPr>
            </a:br>
            <a:r>
              <a:rPr lang="en-US" sz="1200" b="1" dirty="0">
                <a:solidFill>
                  <a:srgbClr val="505050"/>
                </a:solidFill>
                <a:latin typeface="Calibri" panose="020F0502020204030204" pitchFamily="34" charset="0"/>
                <a:ea typeface="Aileron" charset="0"/>
                <a:cs typeface="Calibri" panose="020F0502020204030204" pitchFamily="34" charset="0"/>
              </a:rPr>
              <a:t>therapy (≤4 vs &gt;4) and high-</a:t>
            </a:r>
            <a:br>
              <a:rPr lang="en-US" sz="1200" b="1" dirty="0">
                <a:solidFill>
                  <a:srgbClr val="505050"/>
                </a:solidFill>
                <a:latin typeface="Calibri" panose="020F0502020204030204" pitchFamily="34" charset="0"/>
                <a:ea typeface="Aileron" charset="0"/>
                <a:cs typeface="Calibri" panose="020F0502020204030204" pitchFamily="34" charset="0"/>
              </a:rPr>
            </a:br>
            <a:r>
              <a:rPr lang="en-US" sz="1200" b="1" dirty="0">
                <a:solidFill>
                  <a:srgbClr val="505050"/>
                </a:solidFill>
                <a:latin typeface="Calibri" panose="020F0502020204030204" pitchFamily="34" charset="0"/>
                <a:ea typeface="Aileron" charset="0"/>
                <a:cs typeface="Calibri" panose="020F0502020204030204" pitchFamily="34" charset="0"/>
              </a:rPr>
              <a:t>risk cytogenetic features</a:t>
            </a:r>
          </a:p>
        </p:txBody>
      </p:sp>
      <p:sp>
        <p:nvSpPr>
          <p:cNvPr id="46" name="Rounded Rectangle 45">
            <a:extLst>
              <a:ext uri="{FF2B5EF4-FFF2-40B4-BE49-F238E27FC236}">
                <a16:creationId xmlns:a16="http://schemas.microsoft.com/office/drawing/2014/main" id="{82D6D28E-2B47-C841-96D9-A46B805B0315}"/>
              </a:ext>
            </a:extLst>
          </p:cNvPr>
          <p:cNvSpPr/>
          <p:nvPr/>
        </p:nvSpPr>
        <p:spPr>
          <a:xfrm>
            <a:off x="3114515" y="3528841"/>
            <a:ext cx="2346485" cy="623363"/>
          </a:xfrm>
          <a:prstGeom prst="roundRect">
            <a:avLst>
              <a:gd name="adj" fmla="val 17916"/>
            </a:avLst>
          </a:prstGeom>
          <a:solidFill>
            <a:schemeClr val="bg1"/>
          </a:solidFill>
          <a:ln w="190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dirty="0" err="1">
                <a:solidFill>
                  <a:schemeClr val="tx1"/>
                </a:solidFill>
                <a:latin typeface="Calibri" panose="020F0502020204030204" pitchFamily="34" charset="0"/>
                <a:cs typeface="Calibri" panose="020F0502020204030204" pitchFamily="34" charset="0"/>
              </a:rPr>
              <a:t>belantamab</a:t>
            </a:r>
            <a:r>
              <a:rPr lang="en-US" sz="1200" dirty="0">
                <a:solidFill>
                  <a:schemeClr val="tx1"/>
                </a:solidFill>
                <a:latin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cs typeface="Calibri" panose="020F0502020204030204" pitchFamily="34" charset="0"/>
              </a:rPr>
              <a:t>mafodotin</a:t>
            </a:r>
            <a:br>
              <a:rPr lang="en-US" sz="1200"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2.5 mg/kg </a:t>
            </a:r>
            <a:r>
              <a:rPr lang="en-US" sz="1200" dirty="0">
                <a:solidFill>
                  <a:schemeClr val="tx1"/>
                </a:solidFill>
                <a:latin typeface="Calibri" panose="020F0502020204030204" pitchFamily="34" charset="0"/>
                <a:cs typeface="Calibri" panose="020F0502020204030204" pitchFamily="34" charset="0"/>
              </a:rPr>
              <a:t>Q3W frozen liquid</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configuration</a:t>
            </a:r>
          </a:p>
        </p:txBody>
      </p:sp>
      <p:sp>
        <p:nvSpPr>
          <p:cNvPr id="47" name="Freeform 46">
            <a:extLst>
              <a:ext uri="{FF2B5EF4-FFF2-40B4-BE49-F238E27FC236}">
                <a16:creationId xmlns:a16="http://schemas.microsoft.com/office/drawing/2014/main" id="{CDB55DA3-7F24-2043-8E73-26D428D7A179}"/>
              </a:ext>
            </a:extLst>
          </p:cNvPr>
          <p:cNvSpPr/>
          <p:nvPr/>
        </p:nvSpPr>
        <p:spPr>
          <a:xfrm>
            <a:off x="2479675" y="3131966"/>
            <a:ext cx="781050" cy="276225"/>
          </a:xfrm>
          <a:custGeom>
            <a:avLst/>
            <a:gdLst>
              <a:gd name="connsiteX0" fmla="*/ 0 w 781050"/>
              <a:gd name="connsiteY0" fmla="*/ 276225 h 276225"/>
              <a:gd name="connsiteX1" fmla="*/ 384175 w 781050"/>
              <a:gd name="connsiteY1" fmla="*/ 276225 h 276225"/>
              <a:gd name="connsiteX2" fmla="*/ 384175 w 781050"/>
              <a:gd name="connsiteY2" fmla="*/ 0 h 276225"/>
              <a:gd name="connsiteX3" fmla="*/ 781050 w 781050"/>
              <a:gd name="connsiteY3" fmla="*/ 0 h 276225"/>
            </a:gdLst>
            <a:ahLst/>
            <a:cxnLst>
              <a:cxn ang="0">
                <a:pos x="connsiteX0" y="connsiteY0"/>
              </a:cxn>
              <a:cxn ang="0">
                <a:pos x="connsiteX1" y="connsiteY1"/>
              </a:cxn>
              <a:cxn ang="0">
                <a:pos x="connsiteX2" y="connsiteY2"/>
              </a:cxn>
              <a:cxn ang="0">
                <a:pos x="connsiteX3" y="connsiteY3"/>
              </a:cxn>
            </a:cxnLst>
            <a:rect l="l" t="t" r="r" b="b"/>
            <a:pathLst>
              <a:path w="781050" h="276225">
                <a:moveTo>
                  <a:pt x="0" y="276225"/>
                </a:moveTo>
                <a:lnTo>
                  <a:pt x="384175" y="276225"/>
                </a:lnTo>
                <a:lnTo>
                  <a:pt x="384175" y="0"/>
                </a:lnTo>
                <a:lnTo>
                  <a:pt x="781050" y="0"/>
                </a:lnTo>
              </a:path>
            </a:pathLst>
          </a:custGeom>
          <a:noFill/>
          <a:ln w="190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6F84783B-BFB4-0A45-9004-2B2535A54B77}"/>
              </a:ext>
            </a:extLst>
          </p:cNvPr>
          <p:cNvSpPr/>
          <p:nvPr/>
        </p:nvSpPr>
        <p:spPr>
          <a:xfrm rot="16200000">
            <a:off x="1729451" y="3168806"/>
            <a:ext cx="1268675" cy="45204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t>RANDOMISE 1:1</a:t>
            </a:r>
          </a:p>
        </p:txBody>
      </p:sp>
      <p:sp>
        <p:nvSpPr>
          <p:cNvPr id="45" name="Rounded Rectangle 44">
            <a:extLst>
              <a:ext uri="{FF2B5EF4-FFF2-40B4-BE49-F238E27FC236}">
                <a16:creationId xmlns:a16="http://schemas.microsoft.com/office/drawing/2014/main" id="{64F29B62-F71B-1F4E-8302-1CD503206F8E}"/>
              </a:ext>
            </a:extLst>
          </p:cNvPr>
          <p:cNvSpPr/>
          <p:nvPr/>
        </p:nvSpPr>
        <p:spPr>
          <a:xfrm>
            <a:off x="3114515" y="2817641"/>
            <a:ext cx="2346485" cy="623363"/>
          </a:xfrm>
          <a:prstGeom prst="roundRect">
            <a:avLst>
              <a:gd name="adj" fmla="val 17916"/>
            </a:avLst>
          </a:prstGeom>
          <a:solidFill>
            <a:schemeClr val="bg1"/>
          </a:solidFill>
          <a:ln w="1905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36000" rIns="0" bIns="18000" rtlCol="0" anchor="ctr"/>
          <a:lstStyle/>
          <a:p>
            <a:pPr algn="ctr">
              <a:lnSpc>
                <a:spcPct val="80000"/>
              </a:lnSpc>
            </a:pPr>
            <a:r>
              <a:rPr lang="en-US" sz="1200" dirty="0" err="1">
                <a:solidFill>
                  <a:schemeClr val="tx1"/>
                </a:solidFill>
                <a:latin typeface="Calibri" panose="020F0502020204030204" pitchFamily="34" charset="0"/>
                <a:cs typeface="Calibri" panose="020F0502020204030204" pitchFamily="34" charset="0"/>
              </a:rPr>
              <a:t>belantamab</a:t>
            </a:r>
            <a:r>
              <a:rPr lang="en-US" sz="1200" dirty="0">
                <a:solidFill>
                  <a:schemeClr val="tx1"/>
                </a:solidFill>
                <a:latin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cs typeface="Calibri" panose="020F0502020204030204" pitchFamily="34" charset="0"/>
              </a:rPr>
              <a:t>mafodotin</a:t>
            </a:r>
            <a:br>
              <a:rPr lang="en-US" sz="1200" dirty="0">
                <a:solidFill>
                  <a:schemeClr val="tx1"/>
                </a:solidFill>
                <a:latin typeface="Calibri" panose="020F0502020204030204" pitchFamily="34" charset="0"/>
                <a:cs typeface="Calibri" panose="020F0502020204030204" pitchFamily="34" charset="0"/>
              </a:rPr>
            </a:br>
            <a:r>
              <a:rPr lang="en-US" sz="1200" b="1" dirty="0">
                <a:solidFill>
                  <a:schemeClr val="tx1"/>
                </a:solidFill>
                <a:latin typeface="Calibri" panose="020F0502020204030204" pitchFamily="34" charset="0"/>
                <a:cs typeface="Calibri" panose="020F0502020204030204" pitchFamily="34" charset="0"/>
              </a:rPr>
              <a:t>3.4 mg/kg </a:t>
            </a:r>
            <a:r>
              <a:rPr lang="en-US" sz="1200" dirty="0">
                <a:solidFill>
                  <a:schemeClr val="tx1"/>
                </a:solidFill>
                <a:latin typeface="Calibri" panose="020F0502020204030204" pitchFamily="34" charset="0"/>
                <a:cs typeface="Calibri" panose="020F0502020204030204" pitchFamily="34" charset="0"/>
              </a:rPr>
              <a:t>Q3W frozen liquid</a:t>
            </a:r>
            <a:br>
              <a:rPr lang="en-US" sz="1200" dirty="0">
                <a:solidFill>
                  <a:schemeClr val="tx1"/>
                </a:solidFill>
                <a:latin typeface="Calibri" panose="020F0502020204030204" pitchFamily="34" charset="0"/>
                <a:cs typeface="Calibri" panose="020F0502020204030204" pitchFamily="34" charset="0"/>
              </a:rPr>
            </a:br>
            <a:r>
              <a:rPr lang="en-US" sz="1200" dirty="0">
                <a:solidFill>
                  <a:schemeClr val="tx1"/>
                </a:solidFill>
                <a:latin typeface="Calibri" panose="020F0502020204030204" pitchFamily="34" charset="0"/>
                <a:cs typeface="Calibri" panose="020F0502020204030204" pitchFamily="34" charset="0"/>
              </a:rPr>
              <a:t>configuration</a:t>
            </a:r>
          </a:p>
        </p:txBody>
      </p:sp>
      <p:sp>
        <p:nvSpPr>
          <p:cNvPr id="48" name="Rectangle 2">
            <a:extLst>
              <a:ext uri="{FF2B5EF4-FFF2-40B4-BE49-F238E27FC236}">
                <a16:creationId xmlns:a16="http://schemas.microsoft.com/office/drawing/2014/main" id="{3DFC43DF-F51D-BB47-9F75-62E2BA3AE52A}"/>
              </a:ext>
            </a:extLst>
          </p:cNvPr>
          <p:cNvSpPr txBox="1">
            <a:spLocks noChangeArrowheads="1"/>
          </p:cNvSpPr>
          <p:nvPr/>
        </p:nvSpPr>
        <p:spPr bwMode="auto">
          <a:xfrm>
            <a:off x="620184" y="4743507"/>
            <a:ext cx="10962216" cy="82633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38577" rIns="77152" bIns="38577"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algn="l" defTabSz="1157259">
              <a:lnSpc>
                <a:spcPct val="90000"/>
              </a:lnSpc>
              <a:spcBef>
                <a:spcPct val="20000"/>
              </a:spcBef>
              <a:defRPr/>
            </a:pPr>
            <a:r>
              <a:rPr lang="en-US" sz="1400" b="1" dirty="0">
                <a:cs typeface="Arial" panose="020B0604020202020204" pitchFamily="34" charset="0"/>
              </a:rPr>
              <a:t>Toxicity profile: </a:t>
            </a:r>
            <a:r>
              <a:rPr lang="en-US" sz="1400" dirty="0">
                <a:cs typeface="Arial" panose="020B0604020202020204" pitchFamily="34" charset="0"/>
              </a:rPr>
              <a:t>Ocular events (keratopathy in &gt;70% of any grade [25% G3-4 in both arms]); thrombocytopenia in 35% and 57% of any grade in 2.5 and 3.4 mg/kg cohorts, respectively</a:t>
            </a:r>
          </a:p>
          <a:p>
            <a:pPr algn="l" defTabSz="1157259">
              <a:lnSpc>
                <a:spcPct val="90000"/>
              </a:lnSpc>
              <a:spcBef>
                <a:spcPct val="20000"/>
              </a:spcBef>
              <a:defRPr/>
            </a:pPr>
            <a:r>
              <a:rPr lang="en-US" sz="1400" b="1" dirty="0">
                <a:cs typeface="Arial" panose="020B0604020202020204" pitchFamily="34" charset="0"/>
              </a:rPr>
              <a:t>Responders</a:t>
            </a:r>
            <a:r>
              <a:rPr lang="en-US" sz="1400" dirty="0">
                <a:cs typeface="Arial" panose="020B0604020202020204" pitchFamily="34" charset="0"/>
              </a:rPr>
              <a:t>: half of them had a treatment hold for ≥3 cycles and were able to re-start. Most (88%) maintained their response</a:t>
            </a:r>
          </a:p>
        </p:txBody>
      </p:sp>
    </p:spTree>
    <p:extLst>
      <p:ext uri="{BB962C8B-B14F-4D97-AF65-F5344CB8AC3E}">
        <p14:creationId xmlns:p14="http://schemas.microsoft.com/office/powerpoint/2010/main" val="121468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3">
            <a:extLst>
              <a:ext uri="{FF2B5EF4-FFF2-40B4-BE49-F238E27FC236}">
                <a16:creationId xmlns:a16="http://schemas.microsoft.com/office/drawing/2014/main" id="{951474DC-0A2D-0D41-9F16-3146F5E95D36}"/>
              </a:ext>
            </a:extLst>
          </p:cNvPr>
          <p:cNvGraphicFramePr>
            <a:graphicFrameLocks noGrp="1"/>
          </p:cNvGraphicFramePr>
          <p:nvPr>
            <p:extLst>
              <p:ext uri="{D42A27DB-BD31-4B8C-83A1-F6EECF244321}">
                <p14:modId xmlns:p14="http://schemas.microsoft.com/office/powerpoint/2010/main" val="2757129906"/>
              </p:ext>
            </p:extLst>
          </p:nvPr>
        </p:nvGraphicFramePr>
        <p:xfrm>
          <a:off x="7110264" y="1195994"/>
          <a:ext cx="4659254" cy="2534309"/>
        </p:xfrm>
        <a:graphic>
          <a:graphicData uri="http://schemas.openxmlformats.org/drawingml/2006/table">
            <a:tbl>
              <a:tblPr firstRow="1" bandRow="1">
                <a:tableStyleId>{5C22544A-7EE6-4342-B048-85BDC9FD1C3A}</a:tableStyleId>
              </a:tblPr>
              <a:tblGrid>
                <a:gridCol w="3515437">
                  <a:extLst>
                    <a:ext uri="{9D8B030D-6E8A-4147-A177-3AD203B41FA5}">
                      <a16:colId xmlns:a16="http://schemas.microsoft.com/office/drawing/2014/main" val="3570272127"/>
                    </a:ext>
                  </a:extLst>
                </a:gridCol>
                <a:gridCol w="1143817">
                  <a:extLst>
                    <a:ext uri="{9D8B030D-6E8A-4147-A177-3AD203B41FA5}">
                      <a16:colId xmlns:a16="http://schemas.microsoft.com/office/drawing/2014/main" val="2911654311"/>
                    </a:ext>
                  </a:extLst>
                </a:gridCol>
              </a:tblGrid>
              <a:tr h="228803">
                <a:tc>
                  <a:txBody>
                    <a:bodyPr/>
                    <a:lstStyle/>
                    <a:p>
                      <a:pPr>
                        <a:lnSpc>
                          <a:spcPct val="85000"/>
                        </a:lnSpc>
                      </a:pPr>
                      <a:endParaRPr lang="en-US" sz="1200" dirty="0">
                        <a:latin typeface="+mn-lt"/>
                        <a:cs typeface="Arial" panose="020B0604020202020204" pitchFamily="34" charset="0"/>
                      </a:endParaRPr>
                    </a:p>
                  </a:txBody>
                  <a:tcPr marL="72000" marR="72000" marT="36000" marB="36000" anchor="ctr"/>
                </a:tc>
                <a:tc>
                  <a:txBody>
                    <a:bodyPr/>
                    <a:lstStyle/>
                    <a:p>
                      <a:pPr algn="ctr">
                        <a:lnSpc>
                          <a:spcPct val="85000"/>
                        </a:lnSpc>
                      </a:pPr>
                      <a:r>
                        <a:rPr lang="en-US" sz="1200" dirty="0"/>
                        <a:t>N=37</a:t>
                      </a:r>
                      <a:endParaRPr lang="en-US" sz="1200" dirty="0">
                        <a:solidFill>
                          <a:schemeClr val="bg1"/>
                        </a:solidFill>
                        <a:latin typeface="+mn-lt"/>
                        <a:cs typeface="Arial" panose="020B0604020202020204" pitchFamily="34" charset="0"/>
                      </a:endParaRPr>
                    </a:p>
                  </a:txBody>
                  <a:tcPr marL="72000" marR="72000" marT="36000" marB="36000" anchor="ctr"/>
                </a:tc>
                <a:extLst>
                  <a:ext uri="{0D108BD9-81ED-4DB2-BD59-A6C34878D82A}">
                    <a16:rowId xmlns:a16="http://schemas.microsoft.com/office/drawing/2014/main" val="2606665529"/>
                  </a:ext>
                </a:extLst>
              </a:tr>
              <a:tr h="228803">
                <a:tc>
                  <a:txBody>
                    <a:bodyPr/>
                    <a:lstStyle/>
                    <a:p>
                      <a:pPr marL="0" marR="0" algn="l">
                        <a:lnSpc>
                          <a:spcPct val="85000"/>
                        </a:lnSpc>
                        <a:spcBef>
                          <a:spcPts val="0"/>
                        </a:spcBef>
                        <a:spcAft>
                          <a:spcPts val="0"/>
                        </a:spcAft>
                      </a:pPr>
                      <a:r>
                        <a:rPr lang="en-US" sz="1200" b="1" strike="noStrike" baseline="0" dirty="0">
                          <a:effectLst/>
                        </a:rPr>
                        <a:t>Median (range) no. prior lines of therapy</a:t>
                      </a:r>
                      <a:endParaRPr lang="en-US" sz="1200" b="1" strike="noStrike" baseline="0" dirty="0">
                        <a:solidFill>
                          <a:schemeClr val="tx1"/>
                        </a:solidFill>
                        <a:effectLst/>
                        <a:latin typeface="+mn-lt"/>
                        <a:ea typeface="Calibri" panose="020F0502020204030204" pitchFamily="34" charset="0"/>
                        <a:cs typeface="Arial" panose="020B0604020202020204" pitchFamily="34" charset="0"/>
                      </a:endParaRPr>
                    </a:p>
                  </a:txBody>
                  <a:tcPr marL="72000" marR="72000" marT="36000" marB="36000" anchor="ctr"/>
                </a:tc>
                <a:tc>
                  <a:txBody>
                    <a:bodyPr/>
                    <a:lstStyle/>
                    <a:p>
                      <a:pPr algn="ctr">
                        <a:lnSpc>
                          <a:spcPct val="85000"/>
                        </a:lnSpc>
                      </a:pPr>
                      <a:r>
                        <a:rPr lang="en-US" sz="1200" dirty="0"/>
                        <a:t>3 (1-15)</a:t>
                      </a:r>
                      <a:endParaRPr lang="en-US" sz="1200" dirty="0">
                        <a:solidFill>
                          <a:schemeClr val="tx1"/>
                        </a:solidFill>
                        <a:latin typeface="+mn-lt"/>
                        <a:cs typeface="Arial" panose="020B0604020202020204" pitchFamily="34" charset="0"/>
                      </a:endParaRPr>
                    </a:p>
                  </a:txBody>
                  <a:tcPr marL="72000" marR="72000" marT="36000" marB="36000" anchor="ctr"/>
                </a:tc>
                <a:extLst>
                  <a:ext uri="{0D108BD9-81ED-4DB2-BD59-A6C34878D82A}">
                    <a16:rowId xmlns:a16="http://schemas.microsoft.com/office/drawing/2014/main" val="1212853177"/>
                  </a:ext>
                </a:extLst>
              </a:tr>
              <a:tr h="539699">
                <a:tc>
                  <a:txBody>
                    <a:bodyPr/>
                    <a:lstStyle/>
                    <a:p>
                      <a:pPr marL="0" indent="0">
                        <a:lnSpc>
                          <a:spcPct val="85000"/>
                        </a:lnSpc>
                      </a:pPr>
                      <a:r>
                        <a:rPr lang="en-US" sz="1200" b="1" dirty="0"/>
                        <a:t>Lenalidomide status</a:t>
                      </a:r>
                    </a:p>
                    <a:p>
                      <a:pPr marL="177800" indent="0">
                        <a:lnSpc>
                          <a:spcPct val="85000"/>
                        </a:lnSpc>
                      </a:pPr>
                      <a:r>
                        <a:rPr lang="en-US" sz="1200" dirty="0"/>
                        <a:t>Exposed </a:t>
                      </a:r>
                    </a:p>
                    <a:p>
                      <a:pPr marL="177800" indent="0">
                        <a:lnSpc>
                          <a:spcPct val="85000"/>
                        </a:lnSpc>
                      </a:pPr>
                      <a:r>
                        <a:rPr lang="en-US" sz="1200" dirty="0"/>
                        <a:t>Refractory</a:t>
                      </a:r>
                      <a:endParaRPr lang="en-US" sz="1200" dirty="0">
                        <a:solidFill>
                          <a:schemeClr val="tx1"/>
                        </a:solidFill>
                        <a:latin typeface="+mn-lt"/>
                        <a:cs typeface="Arial" panose="020B0604020202020204" pitchFamily="34" charset="0"/>
                      </a:endParaRPr>
                    </a:p>
                  </a:txBody>
                  <a:tcPr marL="72000" marR="72000" marT="36000" marB="36000" anchor="ctr"/>
                </a:tc>
                <a:tc>
                  <a:txBody>
                    <a:bodyPr/>
                    <a:lstStyle/>
                    <a:p>
                      <a:pPr algn="ctr">
                        <a:lnSpc>
                          <a:spcPct val="85000"/>
                        </a:lnSpc>
                      </a:pPr>
                      <a:endParaRPr lang="en-US" sz="1200" dirty="0"/>
                    </a:p>
                    <a:p>
                      <a:pPr algn="ctr">
                        <a:lnSpc>
                          <a:spcPct val="85000"/>
                        </a:lnSpc>
                      </a:pPr>
                      <a:r>
                        <a:rPr lang="en-US" sz="1200" dirty="0"/>
                        <a:t>37 (100.0)</a:t>
                      </a:r>
                    </a:p>
                    <a:p>
                      <a:pPr algn="ctr">
                        <a:lnSpc>
                          <a:spcPct val="85000"/>
                        </a:lnSpc>
                      </a:pPr>
                      <a:r>
                        <a:rPr lang="en-US" sz="1200" dirty="0"/>
                        <a:t> 33 (89.2)</a:t>
                      </a:r>
                      <a:endParaRPr lang="en-US" sz="1200" dirty="0">
                        <a:solidFill>
                          <a:schemeClr val="tx1"/>
                        </a:solidFill>
                        <a:latin typeface="+mn-lt"/>
                        <a:cs typeface="Arial" panose="020B0604020202020204" pitchFamily="34" charset="0"/>
                      </a:endParaRPr>
                    </a:p>
                  </a:txBody>
                  <a:tcPr marL="72000" marR="72000" marT="36000" marB="36000" anchor="ctr"/>
                </a:tc>
                <a:extLst>
                  <a:ext uri="{0D108BD9-81ED-4DB2-BD59-A6C34878D82A}">
                    <a16:rowId xmlns:a16="http://schemas.microsoft.com/office/drawing/2014/main" val="1734992136"/>
                  </a:ext>
                </a:extLst>
              </a:tr>
              <a:tr h="539699">
                <a:tc>
                  <a:txBody>
                    <a:bodyPr/>
                    <a:lstStyle/>
                    <a:p>
                      <a:pPr marL="0" indent="0">
                        <a:lnSpc>
                          <a:spcPct val="85000"/>
                        </a:lnSpc>
                      </a:pPr>
                      <a:r>
                        <a:rPr lang="en-US" sz="1200" b="1" dirty="0"/>
                        <a:t>PI status</a:t>
                      </a:r>
                    </a:p>
                    <a:p>
                      <a:pPr marL="177800" indent="0">
                        <a:lnSpc>
                          <a:spcPct val="85000"/>
                        </a:lnSpc>
                      </a:pPr>
                      <a:r>
                        <a:rPr lang="en-US" sz="1200" dirty="0"/>
                        <a:t>Exposed</a:t>
                      </a:r>
                    </a:p>
                    <a:p>
                      <a:pPr marL="177800" indent="0">
                        <a:lnSpc>
                          <a:spcPct val="85000"/>
                        </a:lnSpc>
                      </a:pPr>
                      <a:r>
                        <a:rPr lang="en-US" sz="1200" dirty="0"/>
                        <a:t>Refractory</a:t>
                      </a:r>
                      <a:endParaRPr lang="en-US" sz="1200" dirty="0">
                        <a:solidFill>
                          <a:schemeClr val="tx1"/>
                        </a:solidFill>
                        <a:latin typeface="+mn-lt"/>
                        <a:cs typeface="Arial" panose="020B0604020202020204" pitchFamily="34" charset="0"/>
                      </a:endParaRPr>
                    </a:p>
                  </a:txBody>
                  <a:tcPr marL="72000" marR="72000" marT="36000" marB="36000" anchor="ctr"/>
                </a:tc>
                <a:tc>
                  <a:txBody>
                    <a:bodyPr/>
                    <a:lstStyle/>
                    <a:p>
                      <a:pPr algn="ctr">
                        <a:lnSpc>
                          <a:spcPct val="85000"/>
                        </a:lnSpc>
                      </a:pPr>
                      <a:endParaRPr lang="en-US" sz="1200" dirty="0"/>
                    </a:p>
                    <a:p>
                      <a:pPr algn="ctr">
                        <a:lnSpc>
                          <a:spcPct val="85000"/>
                        </a:lnSpc>
                      </a:pPr>
                      <a:r>
                        <a:rPr lang="en-US" sz="1200" dirty="0"/>
                        <a:t>37 (100.0)</a:t>
                      </a:r>
                    </a:p>
                    <a:p>
                      <a:pPr algn="ctr">
                        <a:lnSpc>
                          <a:spcPct val="85000"/>
                        </a:lnSpc>
                      </a:pPr>
                      <a:r>
                        <a:rPr lang="en-US" sz="1200" dirty="0"/>
                        <a:t>30 (81.1)</a:t>
                      </a:r>
                      <a:endParaRPr lang="en-US" sz="1200" dirty="0">
                        <a:solidFill>
                          <a:schemeClr val="tx1"/>
                        </a:solidFill>
                        <a:latin typeface="+mn-lt"/>
                      </a:endParaRPr>
                    </a:p>
                  </a:txBody>
                  <a:tcPr marL="72000" marR="72000" marT="36000" marB="36000" anchor="ctr"/>
                </a:tc>
                <a:extLst>
                  <a:ext uri="{0D108BD9-81ED-4DB2-BD59-A6C34878D82A}">
                    <a16:rowId xmlns:a16="http://schemas.microsoft.com/office/drawing/2014/main" val="810134755"/>
                  </a:ext>
                </a:extLst>
              </a:tr>
              <a:tr h="539699">
                <a:tc>
                  <a:txBody>
                    <a:bodyPr/>
                    <a:lstStyle/>
                    <a:p>
                      <a:pPr marL="0" indent="0">
                        <a:lnSpc>
                          <a:spcPct val="85000"/>
                        </a:lnSpc>
                      </a:pPr>
                      <a:r>
                        <a:rPr lang="en-US" sz="1200" b="1" dirty="0"/>
                        <a:t>DARA status</a:t>
                      </a:r>
                    </a:p>
                    <a:p>
                      <a:pPr marL="177800" indent="0">
                        <a:lnSpc>
                          <a:spcPct val="85000"/>
                        </a:lnSpc>
                      </a:pPr>
                      <a:r>
                        <a:rPr lang="en-US" sz="1200" dirty="0"/>
                        <a:t>Exposed</a:t>
                      </a:r>
                    </a:p>
                    <a:p>
                      <a:pPr marL="177800" indent="0">
                        <a:lnSpc>
                          <a:spcPct val="85000"/>
                        </a:lnSpc>
                      </a:pPr>
                      <a:r>
                        <a:rPr lang="en-US" sz="1200" dirty="0"/>
                        <a:t>Refractory</a:t>
                      </a:r>
                      <a:endParaRPr lang="en-US" sz="1200" dirty="0">
                        <a:solidFill>
                          <a:schemeClr val="tx1"/>
                        </a:solidFill>
                        <a:latin typeface="+mn-lt"/>
                        <a:cs typeface="Arial" panose="020B0604020202020204" pitchFamily="34" charset="0"/>
                      </a:endParaRPr>
                    </a:p>
                  </a:txBody>
                  <a:tcPr marL="72000" marR="72000" marT="36000" marB="36000" anchor="ctr"/>
                </a:tc>
                <a:tc>
                  <a:txBody>
                    <a:bodyPr/>
                    <a:lstStyle/>
                    <a:p>
                      <a:pPr algn="ctr">
                        <a:lnSpc>
                          <a:spcPct val="85000"/>
                        </a:lnSpc>
                      </a:pPr>
                      <a:r>
                        <a:rPr lang="en-US" sz="1200" dirty="0"/>
                        <a:t>16 (43.2)</a:t>
                      </a:r>
                    </a:p>
                    <a:p>
                      <a:pPr algn="ctr">
                        <a:lnSpc>
                          <a:spcPct val="85000"/>
                        </a:lnSpc>
                      </a:pPr>
                      <a:r>
                        <a:rPr lang="en-US" sz="1200" dirty="0"/>
                        <a:t>16 (43.2)</a:t>
                      </a:r>
                      <a:endParaRPr lang="en-US" sz="1200" dirty="0">
                        <a:solidFill>
                          <a:schemeClr val="tx1"/>
                        </a:solidFill>
                        <a:latin typeface="+mn-lt"/>
                        <a:cs typeface="Arial" panose="020B0604020202020204" pitchFamily="34" charset="0"/>
                      </a:endParaRPr>
                    </a:p>
                  </a:txBody>
                  <a:tcPr marL="72000" marR="72000" marT="36000" marB="36000" anchor="ctr"/>
                </a:tc>
                <a:extLst>
                  <a:ext uri="{0D108BD9-81ED-4DB2-BD59-A6C34878D82A}">
                    <a16:rowId xmlns:a16="http://schemas.microsoft.com/office/drawing/2014/main" val="3732026492"/>
                  </a:ext>
                </a:extLst>
              </a:tr>
              <a:tr h="228803">
                <a:tc>
                  <a:txBody>
                    <a:bodyPr/>
                    <a:lstStyle/>
                    <a:p>
                      <a:pPr>
                        <a:lnSpc>
                          <a:spcPct val="85000"/>
                        </a:lnSpc>
                      </a:pPr>
                      <a:r>
                        <a:rPr lang="en-US" sz="1200" b="1" dirty="0"/>
                        <a:t>Lenalidomide and PI refractory </a:t>
                      </a:r>
                      <a:endParaRPr lang="en-US" sz="1200" b="1" dirty="0">
                        <a:solidFill>
                          <a:schemeClr val="tx1"/>
                        </a:solidFill>
                        <a:latin typeface="+mn-lt"/>
                      </a:endParaRPr>
                    </a:p>
                  </a:txBody>
                  <a:tcPr marL="72000" marR="72000" marT="36000" marB="36000" anchor="ctr"/>
                </a:tc>
                <a:tc>
                  <a:txBody>
                    <a:bodyPr/>
                    <a:lstStyle/>
                    <a:p>
                      <a:pPr algn="ctr">
                        <a:lnSpc>
                          <a:spcPct val="85000"/>
                        </a:lnSpc>
                      </a:pPr>
                      <a:r>
                        <a:rPr lang="en-US" sz="1200" dirty="0"/>
                        <a:t>27 (73.0)</a:t>
                      </a:r>
                      <a:endParaRPr lang="en-US" sz="1200" dirty="0">
                        <a:solidFill>
                          <a:schemeClr val="tx1"/>
                        </a:solidFill>
                        <a:latin typeface="+mn-lt"/>
                      </a:endParaRPr>
                    </a:p>
                  </a:txBody>
                  <a:tcPr marL="72000" marR="72000" marT="36000" marB="36000" anchor="ctr"/>
                </a:tc>
                <a:extLst>
                  <a:ext uri="{0D108BD9-81ED-4DB2-BD59-A6C34878D82A}">
                    <a16:rowId xmlns:a16="http://schemas.microsoft.com/office/drawing/2014/main" val="1331224632"/>
                  </a:ext>
                </a:extLst>
              </a:tr>
              <a:tr h="228803">
                <a:tc>
                  <a:txBody>
                    <a:bodyPr/>
                    <a:lstStyle/>
                    <a:p>
                      <a:pPr>
                        <a:lnSpc>
                          <a:spcPct val="85000"/>
                        </a:lnSpc>
                      </a:pPr>
                      <a:r>
                        <a:rPr lang="en-US" sz="1200" b="1" dirty="0"/>
                        <a:t>Lenalidomide, PI and DARA refractory</a:t>
                      </a:r>
                      <a:endParaRPr lang="en-US" sz="1200" b="1" dirty="0">
                        <a:solidFill>
                          <a:schemeClr val="tx1"/>
                        </a:solidFill>
                        <a:latin typeface="+mn-lt"/>
                      </a:endParaRPr>
                    </a:p>
                  </a:txBody>
                  <a:tcPr marL="72000" marR="72000" marT="36000" marB="36000" anchor="ctr"/>
                </a:tc>
                <a:tc>
                  <a:txBody>
                    <a:bodyPr/>
                    <a:lstStyle/>
                    <a:p>
                      <a:pPr algn="ctr">
                        <a:lnSpc>
                          <a:spcPct val="85000"/>
                        </a:lnSpc>
                      </a:pPr>
                      <a:r>
                        <a:rPr lang="en-US" sz="1200" dirty="0"/>
                        <a:t>13 (35.1)</a:t>
                      </a:r>
                      <a:endParaRPr lang="en-US" sz="1200" dirty="0">
                        <a:solidFill>
                          <a:schemeClr val="tx1"/>
                        </a:solidFill>
                        <a:latin typeface="+mn-lt"/>
                      </a:endParaRPr>
                    </a:p>
                  </a:txBody>
                  <a:tcPr marL="72000" marR="72000" marT="36000" marB="36000" anchor="ctr"/>
                </a:tc>
                <a:extLst>
                  <a:ext uri="{0D108BD9-81ED-4DB2-BD59-A6C34878D82A}">
                    <a16:rowId xmlns:a16="http://schemas.microsoft.com/office/drawing/2014/main" val="3746898512"/>
                  </a:ext>
                </a:extLst>
              </a:tr>
            </a:tbl>
          </a:graphicData>
        </a:graphic>
      </p:graphicFrame>
      <p:sp>
        <p:nvSpPr>
          <p:cNvPr id="13" name="Elipse 12">
            <a:extLst>
              <a:ext uri="{FF2B5EF4-FFF2-40B4-BE49-F238E27FC236}">
                <a16:creationId xmlns:a16="http://schemas.microsoft.com/office/drawing/2014/main" id="{A72167A6-2E57-6049-86F4-A7B31C4938E0}"/>
              </a:ext>
            </a:extLst>
          </p:cNvPr>
          <p:cNvSpPr/>
          <p:nvPr/>
        </p:nvSpPr>
        <p:spPr>
          <a:xfrm>
            <a:off x="10800523" y="1383837"/>
            <a:ext cx="768085" cy="2867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9" name="Title 8">
            <a:extLst>
              <a:ext uri="{FF2B5EF4-FFF2-40B4-BE49-F238E27FC236}">
                <a16:creationId xmlns:a16="http://schemas.microsoft.com/office/drawing/2014/main" id="{1E9CED0E-90BF-244C-B5B9-C0F7216A2EB4}"/>
              </a:ext>
            </a:extLst>
          </p:cNvPr>
          <p:cNvSpPr>
            <a:spLocks noGrp="1"/>
          </p:cNvSpPr>
          <p:nvPr>
            <p:ph type="title"/>
          </p:nvPr>
        </p:nvSpPr>
        <p:spPr/>
        <p:txBody>
          <a:bodyPr/>
          <a:lstStyle/>
          <a:p>
            <a:r>
              <a:rPr lang="en-GB" dirty="0"/>
              <a:t>ALGONQUIN: </a:t>
            </a:r>
            <a:r>
              <a:rPr lang="en-GB" dirty="0" err="1"/>
              <a:t>Belantamab</a:t>
            </a:r>
            <a:r>
              <a:rPr lang="en-GB" dirty="0"/>
              <a:t> </a:t>
            </a:r>
            <a:r>
              <a:rPr lang="en-GB" dirty="0" err="1"/>
              <a:t>mafodotin</a:t>
            </a:r>
            <a:r>
              <a:rPr lang="en-GB" dirty="0"/>
              <a:t> + Pom-</a:t>
            </a:r>
            <a:r>
              <a:rPr lang="en-GB" dirty="0" err="1"/>
              <a:t>dex</a:t>
            </a:r>
            <a:endParaRPr lang="en-US" dirty="0"/>
          </a:p>
        </p:txBody>
      </p:sp>
      <p:sp>
        <p:nvSpPr>
          <p:cNvPr id="2" name="Slide Number Placeholder 1">
            <a:extLst>
              <a:ext uri="{FF2B5EF4-FFF2-40B4-BE49-F238E27FC236}">
                <a16:creationId xmlns:a16="http://schemas.microsoft.com/office/drawing/2014/main" id="{7D0D91C4-11FF-BE49-82DD-0E8A74DE6651}"/>
              </a:ext>
            </a:extLst>
          </p:cNvPr>
          <p:cNvSpPr>
            <a:spLocks noGrp="1"/>
          </p:cNvSpPr>
          <p:nvPr>
            <p:ph type="sldNum" sz="quarter" idx="4"/>
          </p:nvPr>
        </p:nvSpPr>
        <p:spPr/>
        <p:txBody>
          <a:bodyPr/>
          <a:lstStyle/>
          <a:p>
            <a:fld id="{95AFBF9A-4B3C-F649-BC3E-B1FBFEE7AD5E}" type="slidenum">
              <a:rPr lang="en-US" smtClean="0"/>
              <a:pPr/>
              <a:t>18</a:t>
            </a:fld>
            <a:endParaRPr lang="en-US"/>
          </a:p>
        </p:txBody>
      </p:sp>
      <p:sp>
        <p:nvSpPr>
          <p:cNvPr id="21" name="Content Placeholder 20">
            <a:extLst>
              <a:ext uri="{FF2B5EF4-FFF2-40B4-BE49-F238E27FC236}">
                <a16:creationId xmlns:a16="http://schemas.microsoft.com/office/drawing/2014/main" id="{321A4698-D4AD-504C-A70C-2C9904D46577}"/>
              </a:ext>
            </a:extLst>
          </p:cNvPr>
          <p:cNvSpPr>
            <a:spLocks noGrp="1"/>
          </p:cNvSpPr>
          <p:nvPr>
            <p:ph sz="quarter" idx="15"/>
          </p:nvPr>
        </p:nvSpPr>
        <p:spPr>
          <a:xfrm>
            <a:off x="620184" y="6320491"/>
            <a:ext cx="10675345" cy="365125"/>
          </a:xfrm>
        </p:spPr>
        <p:txBody>
          <a:bodyPr/>
          <a:lstStyle/>
          <a:p>
            <a:r>
              <a:rPr lang="en-GB" sz="1050" dirty="0"/>
              <a:t>C, cycle; D, day; CI, confidence interval; </a:t>
            </a:r>
            <a:r>
              <a:rPr lang="en-US" sz="1050" dirty="0">
                <a:solidFill>
                  <a:schemeClr val="tx2"/>
                </a:solidFill>
              </a:rPr>
              <a:t>CR, complete response; DARA, </a:t>
            </a:r>
            <a:r>
              <a:rPr lang="en-US" sz="1050" dirty="0" err="1">
                <a:solidFill>
                  <a:schemeClr val="tx2"/>
                </a:solidFill>
              </a:rPr>
              <a:t>daratumumab</a:t>
            </a:r>
            <a:r>
              <a:rPr lang="en-US" sz="1050" dirty="0">
                <a:solidFill>
                  <a:schemeClr val="tx2"/>
                </a:solidFill>
              </a:rPr>
              <a:t>; </a:t>
            </a:r>
            <a:r>
              <a:rPr lang="en-US" sz="1050" dirty="0" err="1">
                <a:solidFill>
                  <a:schemeClr val="tx2"/>
                </a:solidFill>
              </a:rPr>
              <a:t>Dex</a:t>
            </a:r>
            <a:r>
              <a:rPr lang="en-US" sz="1050" dirty="0">
                <a:solidFill>
                  <a:schemeClr val="tx2"/>
                </a:solidFill>
              </a:rPr>
              <a:t>, dexamethasone; </a:t>
            </a:r>
            <a:r>
              <a:rPr lang="en-GB" sz="1050" dirty="0"/>
              <a:t>DLT, </a:t>
            </a:r>
            <a:r>
              <a:rPr lang="en-US" sz="1050" dirty="0"/>
              <a:t>dose limiting toxicity; </a:t>
            </a:r>
            <a:r>
              <a:rPr lang="en-US" sz="1050" dirty="0" err="1">
                <a:solidFill>
                  <a:schemeClr val="tx2"/>
                </a:solidFill>
              </a:rPr>
              <a:t>IMiD</a:t>
            </a:r>
            <a:r>
              <a:rPr lang="en-US" sz="1050" dirty="0">
                <a:solidFill>
                  <a:schemeClr val="tx2"/>
                </a:solidFill>
              </a:rPr>
              <a:t>, immunomodulatory drug; </a:t>
            </a:r>
            <a:r>
              <a:rPr lang="en-US" sz="1050" dirty="0"/>
              <a:t>iv, intravenous; </a:t>
            </a:r>
            <a:r>
              <a:rPr lang="en-US" sz="1050" dirty="0" err="1"/>
              <a:t>mos</a:t>
            </a:r>
            <a:r>
              <a:rPr lang="en-US" sz="1050" dirty="0"/>
              <a:t>, months; NR, not reached; </a:t>
            </a:r>
            <a:r>
              <a:rPr lang="en-GB" sz="1050" dirty="0"/>
              <a:t>ORR, overall response rate; PFS, progression-free survival; PI, proteasome inhibitor; </a:t>
            </a:r>
            <a:r>
              <a:rPr lang="en-US" sz="1050" dirty="0" err="1"/>
              <a:t>po</a:t>
            </a:r>
            <a:r>
              <a:rPr lang="en-US" sz="1050" dirty="0"/>
              <a:t>, orally; </a:t>
            </a:r>
            <a:r>
              <a:rPr lang="en-GB" sz="1050" dirty="0"/>
              <a:t>POM, </a:t>
            </a:r>
            <a:r>
              <a:rPr lang="en-US" sz="1050" dirty="0" err="1"/>
              <a:t>pomalidomide</a:t>
            </a:r>
            <a:r>
              <a:rPr lang="en-US" sz="1050" dirty="0"/>
              <a:t>;</a:t>
            </a:r>
            <a:r>
              <a:rPr lang="en-US" sz="1050" dirty="0">
                <a:solidFill>
                  <a:schemeClr val="tx2"/>
                </a:solidFill>
              </a:rPr>
              <a:t> PR, </a:t>
            </a:r>
            <a:r>
              <a:rPr lang="en-US" sz="1050" dirty="0"/>
              <a:t>partial response</a:t>
            </a:r>
            <a:r>
              <a:rPr lang="en-GB" sz="1050" dirty="0"/>
              <a:t>; </a:t>
            </a:r>
            <a:r>
              <a:rPr lang="en-US" sz="1050" dirty="0"/>
              <a:t>RP2D, recommended phase 2 dose; VGPR, very good partial response</a:t>
            </a:r>
            <a:endParaRPr lang="en-GB" sz="1050" dirty="0"/>
          </a:p>
          <a:p>
            <a:pPr>
              <a:spcBef>
                <a:spcPts val="0"/>
              </a:spcBef>
            </a:pPr>
            <a:r>
              <a:rPr lang="en-GB" sz="1050" dirty="0" err="1"/>
              <a:t>Trudel</a:t>
            </a:r>
            <a:r>
              <a:rPr lang="en-GB" sz="1050" dirty="0"/>
              <a:t> S, et al. ASH 2020. Abstract #725. Oral presentation</a:t>
            </a:r>
          </a:p>
        </p:txBody>
      </p:sp>
      <p:graphicFrame>
        <p:nvGraphicFramePr>
          <p:cNvPr id="19" name="Group 32">
            <a:extLst>
              <a:ext uri="{FF2B5EF4-FFF2-40B4-BE49-F238E27FC236}">
                <a16:creationId xmlns:a16="http://schemas.microsoft.com/office/drawing/2014/main" id="{437E131D-62F1-0944-A3A7-10E0F6574C40}"/>
              </a:ext>
            </a:extLst>
          </p:cNvPr>
          <p:cNvGraphicFramePr>
            <a:graphicFrameLocks noGrp="1"/>
          </p:cNvGraphicFramePr>
          <p:nvPr>
            <p:extLst>
              <p:ext uri="{D42A27DB-BD31-4B8C-83A1-F6EECF244321}">
                <p14:modId xmlns:p14="http://schemas.microsoft.com/office/powerpoint/2010/main" val="785903280"/>
              </p:ext>
            </p:extLst>
          </p:nvPr>
        </p:nvGraphicFramePr>
        <p:xfrm>
          <a:off x="6096001" y="4081043"/>
          <a:ext cx="5571392" cy="1554576"/>
        </p:xfrm>
        <a:graphic>
          <a:graphicData uri="http://schemas.openxmlformats.org/drawingml/2006/table">
            <a:tbl>
              <a:tblPr firstRow="1" bandRow="1">
                <a:tableStyleId>{5C22544A-7EE6-4342-B048-85BDC9FD1C3A}</a:tableStyleId>
              </a:tblPr>
              <a:tblGrid>
                <a:gridCol w="2147366">
                  <a:extLst>
                    <a:ext uri="{9D8B030D-6E8A-4147-A177-3AD203B41FA5}">
                      <a16:colId xmlns:a16="http://schemas.microsoft.com/office/drawing/2014/main" val="20000"/>
                    </a:ext>
                  </a:extLst>
                </a:gridCol>
                <a:gridCol w="1141342">
                  <a:extLst>
                    <a:ext uri="{9D8B030D-6E8A-4147-A177-3AD203B41FA5}">
                      <a16:colId xmlns:a16="http://schemas.microsoft.com/office/drawing/2014/main" val="2955659720"/>
                    </a:ext>
                  </a:extLst>
                </a:gridCol>
                <a:gridCol w="1141342">
                  <a:extLst>
                    <a:ext uri="{9D8B030D-6E8A-4147-A177-3AD203B41FA5}">
                      <a16:colId xmlns:a16="http://schemas.microsoft.com/office/drawing/2014/main" val="2656922254"/>
                    </a:ext>
                  </a:extLst>
                </a:gridCol>
                <a:gridCol w="1141342">
                  <a:extLst>
                    <a:ext uri="{9D8B030D-6E8A-4147-A177-3AD203B41FA5}">
                      <a16:colId xmlns:a16="http://schemas.microsoft.com/office/drawing/2014/main" val="2250763068"/>
                    </a:ext>
                  </a:extLst>
                </a:gridCol>
              </a:tblGrid>
              <a:tr h="326727">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914400" rtl="0" eaLnBrk="1" fontAlgn="base" latinLnBrk="0" hangingPunct="1">
                        <a:lnSpc>
                          <a:spcPct val="100000"/>
                        </a:lnSpc>
                        <a:spcBef>
                          <a:spcPct val="35000"/>
                        </a:spcBef>
                        <a:spcAft>
                          <a:spcPts val="0"/>
                        </a:spcAft>
                        <a:buClr>
                          <a:schemeClr val="accent2"/>
                        </a:buClr>
                        <a:buSzTx/>
                        <a:buFont typeface="Wingdings" pitchFamily="2" charset="2"/>
                        <a:buNone/>
                        <a:tabLst/>
                      </a:pPr>
                      <a:r>
                        <a:rPr kumimoji="0" lang="en-GB" sz="1400" u="none" strike="noStrike" cap="none" normalizeH="0" baseline="0" dirty="0">
                          <a:ln>
                            <a:noFill/>
                          </a:ln>
                          <a:solidFill>
                            <a:schemeClr val="bg1"/>
                          </a:solidFill>
                          <a:effectLst/>
                          <a:latin typeface="Calibri" panose="020F0502020204030204" pitchFamily="34" charset="0"/>
                          <a:cs typeface="Calibri" panose="020F0502020204030204" pitchFamily="34" charset="0"/>
                        </a:rPr>
                        <a:t>Outcome</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881" marR="121881" marT="45728" marB="45728" anchor="ctr" horzOverflow="overflow">
                    <a:solidFill>
                      <a:schemeClr val="accent1"/>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u="none" strike="noStrike" cap="none" normalizeH="0" baseline="0" dirty="0">
                          <a:ln>
                            <a:noFill/>
                          </a:ln>
                          <a:solidFill>
                            <a:schemeClr val="bg1"/>
                          </a:solidFill>
                          <a:effectLst/>
                          <a:latin typeface="Calibri" panose="020F0502020204030204" pitchFamily="34" charset="0"/>
                          <a:cs typeface="Calibri" panose="020F0502020204030204" pitchFamily="34" charset="0"/>
                        </a:rPr>
                        <a:t>All patients</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881" marR="121881" marT="45728" marB="45728" anchor="ctr" horzOverflow="overflow">
                    <a:solidFill>
                      <a:schemeClr val="accent1"/>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GB" altLang="en-US" sz="140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IMiD</a:t>
                      </a:r>
                      <a:r>
                        <a:rPr kumimoji="0" lang="en-GB" altLang="en-US" sz="1400" u="none" strike="noStrike" cap="none" normalizeH="0" baseline="0" dirty="0">
                          <a:ln>
                            <a:noFill/>
                          </a:ln>
                          <a:solidFill>
                            <a:schemeClr val="bg1"/>
                          </a:solidFill>
                          <a:effectLst/>
                          <a:latin typeface="Calibri" panose="020F0502020204030204" pitchFamily="34" charset="0"/>
                          <a:cs typeface="Calibri" panose="020F0502020204030204" pitchFamily="34" charset="0"/>
                        </a:rPr>
                        <a:t>/PI refractory</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881" marR="121881" marT="45728" marB="45728" anchor="ctr" horzOverflow="overflow">
                    <a:solidFill>
                      <a:schemeClr val="accent1"/>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GB" altLang="en-US" sz="1400" u="none" strike="noStrike" cap="none" normalizeH="0" baseline="0" dirty="0">
                          <a:ln>
                            <a:noFill/>
                          </a:ln>
                          <a:solidFill>
                            <a:schemeClr val="bg1"/>
                          </a:solidFill>
                          <a:effectLst/>
                          <a:latin typeface="Calibri" panose="020F0502020204030204" pitchFamily="34" charset="0"/>
                          <a:cs typeface="Calibri" panose="020F0502020204030204" pitchFamily="34" charset="0"/>
                        </a:rPr>
                        <a:t>IMiD/PI/</a:t>
                      </a:r>
                      <a:br>
                        <a:rPr kumimoji="0" lang="en-GB" altLang="en-US" sz="1400" u="none" strike="noStrike" cap="none" normalizeH="0" baseline="0" dirty="0">
                          <a:ln>
                            <a:noFill/>
                          </a:ln>
                          <a:solidFill>
                            <a:schemeClr val="bg1"/>
                          </a:solidFill>
                          <a:effectLst/>
                          <a:latin typeface="Calibri" panose="020F0502020204030204" pitchFamily="34" charset="0"/>
                          <a:cs typeface="Calibri" panose="020F0502020204030204" pitchFamily="34" charset="0"/>
                        </a:rPr>
                      </a:br>
                      <a:r>
                        <a:rPr kumimoji="0" lang="en-GB" altLang="en-US" sz="1400" u="none" strike="noStrike" cap="none" normalizeH="0" baseline="0" dirty="0">
                          <a:ln>
                            <a:noFill/>
                          </a:ln>
                          <a:solidFill>
                            <a:schemeClr val="bg1"/>
                          </a:solidFill>
                          <a:effectLst/>
                          <a:latin typeface="Calibri" panose="020F0502020204030204" pitchFamily="34" charset="0"/>
                          <a:cs typeface="Calibri" panose="020F0502020204030204" pitchFamily="34" charset="0"/>
                        </a:rPr>
                        <a:t>DARA refractory</a:t>
                      </a:r>
                      <a:endParaRPr kumimoji="0" lang="en-US" sz="14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121881" marR="121881" marT="45728" marB="45728" anchor="ctr" horzOverflow="overflow">
                    <a:solidFill>
                      <a:schemeClr val="accent1"/>
                    </a:solidFill>
                  </a:tcPr>
                </a:tc>
                <a:extLst>
                  <a:ext uri="{0D108BD9-81ED-4DB2-BD59-A6C34878D82A}">
                    <a16:rowId xmlns:a16="http://schemas.microsoft.com/office/drawing/2014/main" val="10000"/>
                  </a:ext>
                </a:extLst>
              </a:tr>
              <a:tr h="229930">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400" b="1" u="none" strike="noStrike" cap="none" normalizeH="0" baseline="0" dirty="0">
                          <a:ln>
                            <a:noFill/>
                          </a:ln>
                          <a:effectLst/>
                          <a:latin typeface="Calibri" panose="020F0502020204030204" pitchFamily="34" charset="0"/>
                          <a:cs typeface="Calibri" panose="020F0502020204030204" pitchFamily="34" charset="0"/>
                        </a:rPr>
                        <a:t>Median PFS, </a:t>
                      </a:r>
                      <a:r>
                        <a:rPr kumimoji="0" lang="en-CA" altLang="en-US" sz="1400" b="1" u="none" strike="noStrike" cap="none" normalizeH="0" baseline="0" dirty="0" err="1">
                          <a:ln>
                            <a:noFill/>
                          </a:ln>
                          <a:effectLst/>
                          <a:latin typeface="Calibri" panose="020F0502020204030204" pitchFamily="34" charset="0"/>
                          <a:cs typeface="Calibri" panose="020F0502020204030204" pitchFamily="34" charset="0"/>
                        </a:rPr>
                        <a:t>mos</a:t>
                      </a:r>
                      <a:r>
                        <a:rPr kumimoji="0" lang="en-CA" altLang="en-US" sz="1400" b="1" u="none" strike="noStrike" cap="none" normalizeH="0" baseline="0" dirty="0">
                          <a:ln>
                            <a:noFill/>
                          </a:ln>
                          <a:effectLst/>
                          <a:latin typeface="Calibri" panose="020F0502020204030204" pitchFamily="34" charset="0"/>
                          <a:cs typeface="Calibri" panose="020F0502020204030204" pitchFamily="34" charset="0"/>
                        </a:rPr>
                        <a:t> (95% CI)</a:t>
                      </a:r>
                      <a:endParaRPr kumimoji="0" lang="en-CA" altLang="en-US" sz="14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29" marB="45729" horzOverflow="overflow"/>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NR (10.8-NR)</a:t>
                      </a:r>
                      <a:endParaRPr kumimoji="0" lang="en-CA" altLang="en-US" sz="1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40" marB="45740" horzOverflow="overflow"/>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NR (10.8-NR)</a:t>
                      </a:r>
                      <a:endParaRPr kumimoji="0" lang="en-CA" altLang="en-US" sz="1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40" marB="45740" horzOverflow="overflow"/>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11.1 (4.9-NR)</a:t>
                      </a:r>
                      <a:endParaRPr kumimoji="0" lang="en-CA" altLang="en-US" sz="1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40" marB="45740" horzOverflow="overflow"/>
                </a:tc>
                <a:extLst>
                  <a:ext uri="{0D108BD9-81ED-4DB2-BD59-A6C34878D82A}">
                    <a16:rowId xmlns:a16="http://schemas.microsoft.com/office/drawing/2014/main" val="10002"/>
                  </a:ext>
                </a:extLst>
              </a:tr>
              <a:tr h="274567">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CA" altLang="en-US" sz="1400" b="1" u="none" strike="noStrike" cap="none" normalizeH="0" baseline="0" dirty="0">
                          <a:ln>
                            <a:noFill/>
                          </a:ln>
                          <a:effectLst/>
                          <a:latin typeface="Calibri" panose="020F0502020204030204" pitchFamily="34" charset="0"/>
                          <a:cs typeface="Calibri" panose="020F0502020204030204" pitchFamily="34" charset="0"/>
                        </a:rPr>
                        <a:t>Median follow-up, mos (range)</a:t>
                      </a:r>
                      <a:endParaRPr kumimoji="0" lang="en-CA" altLang="en-US" sz="14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29" marB="45729" horzOverflow="overflow"/>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7.8 </a:t>
                      </a:r>
                      <a:br>
                        <a:rPr kumimoji="0" lang="en-CA" altLang="en-US" sz="1400" u="none" strike="noStrike" cap="none" normalizeH="0" baseline="0" dirty="0">
                          <a:ln>
                            <a:noFill/>
                          </a:ln>
                          <a:effectLst/>
                          <a:latin typeface="Calibri" panose="020F0502020204030204" pitchFamily="34" charset="0"/>
                          <a:cs typeface="Calibri" panose="020F0502020204030204" pitchFamily="34" charset="0"/>
                        </a:rPr>
                      </a:b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(1.9-20.3)</a:t>
                      </a:r>
                      <a:endParaRPr kumimoji="0" lang="en-CA" altLang="en-US" sz="1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40" marB="45740" horzOverflow="overflow"/>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7.8 </a:t>
                      </a:r>
                      <a:br>
                        <a:rPr kumimoji="0" lang="en-CA" altLang="en-US" sz="1400" u="none" strike="noStrike" cap="none" normalizeH="0" baseline="0" dirty="0">
                          <a:ln>
                            <a:noFill/>
                          </a:ln>
                          <a:effectLst/>
                          <a:latin typeface="Calibri" panose="020F0502020204030204" pitchFamily="34" charset="0"/>
                          <a:cs typeface="Calibri" panose="020F0502020204030204" pitchFamily="34" charset="0"/>
                        </a:rPr>
                      </a:b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(1.9-18.9)</a:t>
                      </a:r>
                      <a:endParaRPr kumimoji="0" lang="en-CA" altLang="en-US" sz="1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40" marB="45740" horzOverflow="overflow"/>
                </a:tc>
                <a:tc>
                  <a:txBody>
                    <a:bodyPr/>
                    <a:lstStyle>
                      <a:lvl1pPr marL="0" algn="l" defTabSz="685800" rtl="0" eaLnBrk="1" latinLnBrk="0" hangingPunct="1">
                        <a:spcBef>
                          <a:spcPct val="20000"/>
                        </a:spcBef>
                        <a:buFont typeface="Arial" panose="020B0604020202020204" pitchFamily="34" charset="0"/>
                        <a:defRPr sz="2800" kern="1200">
                          <a:solidFill>
                            <a:schemeClr val="tx1"/>
                          </a:solidFill>
                          <a:latin typeface="Calibri" panose="020F0502020204030204" pitchFamily="34" charset="0"/>
                          <a:ea typeface="ＭＳ Ｐゴシック" panose="020B0600070205080204" pitchFamily="34" charset="-128"/>
                        </a:defRPr>
                      </a:lvl1pPr>
                      <a:lvl2pPr marL="37931725" indent="-37474525" algn="l" defTabSz="685800" rtl="0" eaLnBrk="1" latinLnBrk="0" hangingPunct="1">
                        <a:spcBef>
                          <a:spcPct val="20000"/>
                        </a:spcBef>
                        <a:buFont typeface="Arial" panose="020B0604020202020204" pitchFamily="34" charset="0"/>
                        <a:defRPr sz="2400" kern="1200">
                          <a:solidFill>
                            <a:schemeClr val="tx1"/>
                          </a:solidFill>
                          <a:latin typeface="Calibri" panose="020F0502020204030204" pitchFamily="34" charset="0"/>
                          <a:ea typeface="ＭＳ Ｐゴシック" panose="020B0600070205080204" pitchFamily="34" charset="-128"/>
                        </a:defRPr>
                      </a:lvl2pPr>
                      <a:lvl3pPr marL="685800" algn="l" defTabSz="685800" rtl="0" eaLnBrk="1" latinLnBrk="0" hangingPunct="1">
                        <a:spcBef>
                          <a:spcPct val="20000"/>
                        </a:spcBef>
                        <a:defRPr sz="2000" kern="1200">
                          <a:solidFill>
                            <a:schemeClr val="tx1"/>
                          </a:solidFill>
                          <a:latin typeface="Calibri" panose="020F0502020204030204" pitchFamily="34" charset="0"/>
                          <a:ea typeface="ＭＳ Ｐゴシック" panose="020B0600070205080204" pitchFamily="34" charset="-128"/>
                        </a:defRPr>
                      </a:lvl3pPr>
                      <a:lvl4pPr marL="10287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4pPr>
                      <a:lvl5pPr marL="1371600" algn="l" defTabSz="685800" rtl="0" eaLnBrk="1" latinLnBrk="0" hangingPunct="1">
                        <a:spcBef>
                          <a:spcPct val="20000"/>
                        </a:spcBef>
                        <a:defRPr sz="1350" kern="1200">
                          <a:solidFill>
                            <a:schemeClr val="tx1"/>
                          </a:solidFill>
                          <a:latin typeface="Calibri" panose="020F0502020204030204" pitchFamily="34" charset="0"/>
                          <a:ea typeface="ＭＳ Ｐゴシック" panose="020B0600070205080204" pitchFamily="34" charset="-128"/>
                        </a:defRPr>
                      </a:lvl5pPr>
                      <a:lvl6pPr marL="4572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6pPr>
                      <a:lvl7pPr marL="9144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7pPr>
                      <a:lvl8pPr marL="13716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8pPr>
                      <a:lvl9pPr marL="1828800" algn="l" defTabSz="685800" rtl="0" eaLnBrk="1" fontAlgn="base" latinLnBrk="0" hangingPunct="1">
                        <a:spcBef>
                          <a:spcPct val="20000"/>
                        </a:spcBef>
                        <a:spcAft>
                          <a:spcPct val="0"/>
                        </a:spcAft>
                        <a:defRPr sz="1350" kern="1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7.4 </a:t>
                      </a:r>
                      <a:br>
                        <a:rPr kumimoji="0" lang="en-CA" altLang="en-US" sz="1400" u="none" strike="noStrike" cap="none" normalizeH="0" baseline="0" dirty="0">
                          <a:ln>
                            <a:noFill/>
                          </a:ln>
                          <a:effectLst/>
                          <a:latin typeface="Calibri" panose="020F0502020204030204" pitchFamily="34" charset="0"/>
                          <a:cs typeface="Calibri" panose="020F0502020204030204" pitchFamily="34" charset="0"/>
                        </a:rPr>
                      </a:br>
                      <a:r>
                        <a:rPr kumimoji="0" lang="en-CA" altLang="en-US" sz="1400" u="none" strike="noStrike" cap="none" normalizeH="0" baseline="0" dirty="0">
                          <a:ln>
                            <a:noFill/>
                          </a:ln>
                          <a:effectLst/>
                          <a:latin typeface="Calibri" panose="020F0502020204030204" pitchFamily="34" charset="0"/>
                          <a:cs typeface="Calibri" panose="020F0502020204030204" pitchFamily="34" charset="0"/>
                        </a:rPr>
                        <a:t>(2.1-16.1)</a:t>
                      </a:r>
                      <a:endParaRPr kumimoji="0" lang="en-CA" altLang="en-US" sz="14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cs typeface="Calibri" panose="020F0502020204030204" pitchFamily="34" charset="0"/>
                      </a:endParaRPr>
                    </a:p>
                  </a:txBody>
                  <a:tcPr marT="45740" marB="45740" horzOverflow="overflow"/>
                </a:tc>
                <a:extLst>
                  <a:ext uri="{0D108BD9-81ED-4DB2-BD59-A6C34878D82A}">
                    <a16:rowId xmlns:a16="http://schemas.microsoft.com/office/drawing/2014/main" val="4217614879"/>
                  </a:ext>
                </a:extLst>
              </a:tr>
            </a:tbl>
          </a:graphicData>
        </a:graphic>
      </p:graphicFrame>
      <p:graphicFrame>
        <p:nvGraphicFramePr>
          <p:cNvPr id="28" name="Table 27">
            <a:extLst>
              <a:ext uri="{FF2B5EF4-FFF2-40B4-BE49-F238E27FC236}">
                <a16:creationId xmlns:a16="http://schemas.microsoft.com/office/drawing/2014/main" id="{F1AF8A86-923C-3D4C-BA5A-D77C712E0B78}"/>
              </a:ext>
            </a:extLst>
          </p:cNvPr>
          <p:cNvGraphicFramePr>
            <a:graphicFrameLocks noGrp="1"/>
          </p:cNvGraphicFramePr>
          <p:nvPr>
            <p:extLst>
              <p:ext uri="{D42A27DB-BD31-4B8C-83A1-F6EECF244321}">
                <p14:modId xmlns:p14="http://schemas.microsoft.com/office/powerpoint/2010/main" val="1504470144"/>
              </p:ext>
            </p:extLst>
          </p:nvPr>
        </p:nvGraphicFramePr>
        <p:xfrm>
          <a:off x="694209" y="2251089"/>
          <a:ext cx="5065658" cy="1219200"/>
        </p:xfrm>
        <a:graphic>
          <a:graphicData uri="http://schemas.openxmlformats.org/drawingml/2006/table">
            <a:tbl>
              <a:tblPr bandRow="1">
                <a:tableStyleId>{5C22544A-7EE6-4342-B048-85BDC9FD1C3A}</a:tableStyleId>
              </a:tblPr>
              <a:tblGrid>
                <a:gridCol w="1529038">
                  <a:extLst>
                    <a:ext uri="{9D8B030D-6E8A-4147-A177-3AD203B41FA5}">
                      <a16:colId xmlns:a16="http://schemas.microsoft.com/office/drawing/2014/main" val="1463828298"/>
                    </a:ext>
                  </a:extLst>
                </a:gridCol>
                <a:gridCol w="353662">
                  <a:extLst>
                    <a:ext uri="{9D8B030D-6E8A-4147-A177-3AD203B41FA5}">
                      <a16:colId xmlns:a16="http://schemas.microsoft.com/office/drawing/2014/main" val="202150320"/>
                    </a:ext>
                  </a:extLst>
                </a:gridCol>
                <a:gridCol w="353662">
                  <a:extLst>
                    <a:ext uri="{9D8B030D-6E8A-4147-A177-3AD203B41FA5}">
                      <a16:colId xmlns:a16="http://schemas.microsoft.com/office/drawing/2014/main" val="893304988"/>
                    </a:ext>
                  </a:extLst>
                </a:gridCol>
                <a:gridCol w="353662">
                  <a:extLst>
                    <a:ext uri="{9D8B030D-6E8A-4147-A177-3AD203B41FA5}">
                      <a16:colId xmlns:a16="http://schemas.microsoft.com/office/drawing/2014/main" val="1457883990"/>
                    </a:ext>
                  </a:extLst>
                </a:gridCol>
                <a:gridCol w="353662">
                  <a:extLst>
                    <a:ext uri="{9D8B030D-6E8A-4147-A177-3AD203B41FA5}">
                      <a16:colId xmlns:a16="http://schemas.microsoft.com/office/drawing/2014/main" val="1786740548"/>
                    </a:ext>
                  </a:extLst>
                </a:gridCol>
                <a:gridCol w="353662">
                  <a:extLst>
                    <a:ext uri="{9D8B030D-6E8A-4147-A177-3AD203B41FA5}">
                      <a16:colId xmlns:a16="http://schemas.microsoft.com/office/drawing/2014/main" val="1937400296"/>
                    </a:ext>
                  </a:extLst>
                </a:gridCol>
                <a:gridCol w="353662">
                  <a:extLst>
                    <a:ext uri="{9D8B030D-6E8A-4147-A177-3AD203B41FA5}">
                      <a16:colId xmlns:a16="http://schemas.microsoft.com/office/drawing/2014/main" val="656502900"/>
                    </a:ext>
                  </a:extLst>
                </a:gridCol>
                <a:gridCol w="353662">
                  <a:extLst>
                    <a:ext uri="{9D8B030D-6E8A-4147-A177-3AD203B41FA5}">
                      <a16:colId xmlns:a16="http://schemas.microsoft.com/office/drawing/2014/main" val="1077269648"/>
                    </a:ext>
                  </a:extLst>
                </a:gridCol>
                <a:gridCol w="353662">
                  <a:extLst>
                    <a:ext uri="{9D8B030D-6E8A-4147-A177-3AD203B41FA5}">
                      <a16:colId xmlns:a16="http://schemas.microsoft.com/office/drawing/2014/main" val="1974152918"/>
                    </a:ext>
                  </a:extLst>
                </a:gridCol>
                <a:gridCol w="353662">
                  <a:extLst>
                    <a:ext uri="{9D8B030D-6E8A-4147-A177-3AD203B41FA5}">
                      <a16:colId xmlns:a16="http://schemas.microsoft.com/office/drawing/2014/main" val="3978013440"/>
                    </a:ext>
                  </a:extLst>
                </a:gridCol>
                <a:gridCol w="353662">
                  <a:extLst>
                    <a:ext uri="{9D8B030D-6E8A-4147-A177-3AD203B41FA5}">
                      <a16:colId xmlns:a16="http://schemas.microsoft.com/office/drawing/2014/main" val="3073687233"/>
                    </a:ext>
                  </a:extLst>
                </a:gridCol>
              </a:tblGrid>
              <a:tr h="123530">
                <a:tc>
                  <a:txBody>
                    <a:bodyPr/>
                    <a:lstStyle/>
                    <a:p>
                      <a:r>
                        <a:rPr lang="en-US" sz="1000" b="1" dirty="0"/>
                        <a:t>POM 4 mg </a:t>
                      </a:r>
                      <a:r>
                        <a:rPr lang="en-US" sz="1000" b="1" dirty="0" err="1"/>
                        <a:t>po</a:t>
                      </a:r>
                      <a:endParaRPr lang="en-US" sz="1000" b="1" dirty="0"/>
                    </a:p>
                  </a:txBody>
                  <a:tcPr anchor="ctr">
                    <a:lnL w="127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a:p>
                  </a:txBody>
                  <a:tcPr marL="19440" marR="19440" anchor="ctr">
                    <a:lnL w="28575"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16439232"/>
                  </a:ext>
                </a:extLst>
              </a:tr>
              <a:tr h="123530">
                <a:tc>
                  <a:txBody>
                    <a:bodyPr/>
                    <a:lstStyle/>
                    <a:p>
                      <a:r>
                        <a:rPr lang="en-US" sz="1000" b="1" dirty="0" err="1"/>
                        <a:t>Dex</a:t>
                      </a:r>
                      <a:r>
                        <a:rPr lang="en-US" sz="1000" b="1" dirty="0"/>
                        <a:t> 40 mg </a:t>
                      </a:r>
                      <a:r>
                        <a:rPr lang="en-US" sz="1000" b="1" dirty="0" err="1"/>
                        <a:t>po</a:t>
                      </a:r>
                      <a:endParaRPr lang="en-US" sz="1000" b="1" baseline="30000" dirty="0"/>
                    </a:p>
                  </a:txBody>
                  <a:tcPr anchor="ctr">
                    <a:lnL w="127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D</a:t>
                      </a:r>
                    </a:p>
                  </a:txBody>
                  <a:tcPr marL="19440" marR="19440" anchor="ctr">
                    <a:lnL w="28575"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extLst>
                  <a:ext uri="{0D108BD9-81ED-4DB2-BD59-A6C34878D82A}">
                    <a16:rowId xmlns:a16="http://schemas.microsoft.com/office/drawing/2014/main" val="3832972517"/>
                  </a:ext>
                </a:extLst>
              </a:tr>
              <a:tr h="123530">
                <a:tc>
                  <a:txBody>
                    <a:bodyPr/>
                    <a:lstStyle/>
                    <a:p>
                      <a:r>
                        <a:rPr lang="en-US" sz="1000" b="1" dirty="0">
                          <a:solidFill>
                            <a:schemeClr val="tx1"/>
                          </a:solidFill>
                        </a:rPr>
                        <a:t>1.92/2.5 mg/kg SINGLE iv</a:t>
                      </a:r>
                    </a:p>
                  </a:txBody>
                  <a:tcPr anchor="ctr">
                    <a:lnL w="127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a:p>
                  </a:txBody>
                  <a:tcPr marL="19440" marR="19440" anchor="ctr">
                    <a:lnL w="28575"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49478219"/>
                  </a:ext>
                </a:extLst>
              </a:tr>
              <a:tr h="123530">
                <a:tc>
                  <a:txBody>
                    <a:bodyPr/>
                    <a:lstStyle/>
                    <a:p>
                      <a:r>
                        <a:rPr lang="en-US" sz="1000" b="1" dirty="0">
                          <a:solidFill>
                            <a:schemeClr val="tx1"/>
                          </a:solidFill>
                        </a:rPr>
                        <a:t>2.5/3.4 mg/kg SPLIT iv</a:t>
                      </a:r>
                    </a:p>
                  </a:txBody>
                  <a:tcPr anchor="ctr">
                    <a:lnL w="127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endParaRPr lang="en-US" sz="100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tc>
                  <a:txBody>
                    <a:bodyPr/>
                    <a:lstStyle/>
                    <a:p>
                      <a:pPr algn="ctr"/>
                      <a:r>
                        <a:rPr lang="en-US" sz="1000" dirty="0"/>
                        <a:t>B</a:t>
                      </a:r>
                    </a:p>
                  </a:txBody>
                  <a:tcPr marL="19440" marR="19440" anchor="ctr">
                    <a:lnL w="28575"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rgbClr val="FEECE8"/>
                    </a:solidFill>
                  </a:tcPr>
                </a:tc>
                <a:extLst>
                  <a:ext uri="{0D108BD9-81ED-4DB2-BD59-A6C34878D82A}">
                    <a16:rowId xmlns:a16="http://schemas.microsoft.com/office/drawing/2014/main" val="2697725433"/>
                  </a:ext>
                </a:extLst>
              </a:tr>
              <a:tr h="123530">
                <a:tc>
                  <a:txBody>
                    <a:bodyPr/>
                    <a:lstStyle/>
                    <a:p>
                      <a:r>
                        <a:rPr lang="en-US" sz="1000" b="1" dirty="0"/>
                        <a:t>BELAMAF loading iv</a:t>
                      </a:r>
                    </a:p>
                  </a:txBody>
                  <a:tcPr anchor="ctr">
                    <a:lnL w="127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000" dirty="0">
                          <a:solidFill>
                            <a:schemeClr val="tx1"/>
                          </a:solidFill>
                        </a:rPr>
                        <a:t>2.5</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000" dirty="0"/>
                        <a:t>1.92</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000" dirty="0"/>
                        <a:t>1.92</a:t>
                      </a:r>
                    </a:p>
                  </a:txBody>
                  <a:tcPr marL="19440" marR="1944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1000" dirty="0"/>
                    </a:p>
                  </a:txBody>
                  <a:tcPr marL="19440" marR="19440" anchor="ctr">
                    <a:lnL w="28575"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84146284"/>
                  </a:ext>
                </a:extLst>
              </a:tr>
            </a:tbl>
          </a:graphicData>
        </a:graphic>
      </p:graphicFrame>
      <p:cxnSp>
        <p:nvCxnSpPr>
          <p:cNvPr id="29" name="Straight Connector 28">
            <a:extLst>
              <a:ext uri="{FF2B5EF4-FFF2-40B4-BE49-F238E27FC236}">
                <a16:creationId xmlns:a16="http://schemas.microsoft.com/office/drawing/2014/main" id="{5958EF2A-9C0D-6C47-B3C0-3A12DA803FC8}"/>
              </a:ext>
            </a:extLst>
          </p:cNvPr>
          <p:cNvCxnSpPr>
            <a:cxnSpLocks/>
          </p:cNvCxnSpPr>
          <p:nvPr/>
        </p:nvCxnSpPr>
        <p:spPr>
          <a:xfrm>
            <a:off x="2333061" y="2373663"/>
            <a:ext cx="1143382" cy="0"/>
          </a:xfrm>
          <a:prstGeom prst="line">
            <a:avLst/>
          </a:prstGeom>
          <a:ln>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97CB8CC2-D70B-D149-9D43-7FBCFA0EDC0E}"/>
              </a:ext>
            </a:extLst>
          </p:cNvPr>
          <p:cNvCxnSpPr>
            <a:cxnSpLocks/>
          </p:cNvCxnSpPr>
          <p:nvPr/>
        </p:nvCxnSpPr>
        <p:spPr>
          <a:xfrm>
            <a:off x="3827753" y="2373663"/>
            <a:ext cx="1090246" cy="0"/>
          </a:xfrm>
          <a:prstGeom prst="line">
            <a:avLst/>
          </a:prstGeom>
          <a:ln>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aphicFrame>
        <p:nvGraphicFramePr>
          <p:cNvPr id="31" name="Table 30">
            <a:extLst>
              <a:ext uri="{FF2B5EF4-FFF2-40B4-BE49-F238E27FC236}">
                <a16:creationId xmlns:a16="http://schemas.microsoft.com/office/drawing/2014/main" id="{A9644A33-DA6A-8B49-B713-A37DE8487C48}"/>
              </a:ext>
            </a:extLst>
          </p:cNvPr>
          <p:cNvGraphicFramePr>
            <a:graphicFrameLocks noGrp="1"/>
          </p:cNvGraphicFramePr>
          <p:nvPr/>
        </p:nvGraphicFramePr>
        <p:xfrm>
          <a:off x="5934083" y="1203884"/>
          <a:ext cx="1004227" cy="2339416"/>
        </p:xfrm>
        <a:graphic>
          <a:graphicData uri="http://schemas.openxmlformats.org/drawingml/2006/table">
            <a:tbl>
              <a:tblPr firstRow="1" bandRow="1">
                <a:tableStyleId>{5C22544A-7EE6-4342-B048-85BDC9FD1C3A}</a:tableStyleId>
              </a:tblPr>
              <a:tblGrid>
                <a:gridCol w="1004227">
                  <a:extLst>
                    <a:ext uri="{9D8B030D-6E8A-4147-A177-3AD203B41FA5}">
                      <a16:colId xmlns:a16="http://schemas.microsoft.com/office/drawing/2014/main" val="3407612484"/>
                    </a:ext>
                  </a:extLst>
                </a:gridCol>
              </a:tblGrid>
              <a:tr h="397993">
                <a:tc>
                  <a:txBody>
                    <a:bodyPr/>
                    <a:lstStyle/>
                    <a:p>
                      <a:pPr algn="ctr"/>
                      <a:r>
                        <a:rPr lang="en-US" sz="1200" dirty="0"/>
                        <a:t>PART 2</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tcPr>
                </a:tc>
                <a:extLst>
                  <a:ext uri="{0D108BD9-81ED-4DB2-BD59-A6C34878D82A}">
                    <a16:rowId xmlns:a16="http://schemas.microsoft.com/office/drawing/2014/main" val="1444175156"/>
                  </a:ext>
                </a:extLst>
              </a:tr>
              <a:tr h="1941423">
                <a:tc>
                  <a:txBody>
                    <a:bodyPr/>
                    <a:lstStyle/>
                    <a:p>
                      <a:pPr algn="ctr"/>
                      <a:r>
                        <a:rPr lang="en-US" sz="1200" dirty="0"/>
                        <a:t>RP2D</a:t>
                      </a:r>
                      <a:br>
                        <a:rPr lang="en-US" sz="1200" dirty="0"/>
                      </a:br>
                      <a:r>
                        <a:rPr lang="en-US" sz="1200" dirty="0"/>
                        <a:t>N=23 (+12 in</a:t>
                      </a:r>
                      <a:br>
                        <a:rPr lang="en-US" sz="1200" dirty="0"/>
                      </a:br>
                      <a:r>
                        <a:rPr lang="en-US" sz="1200" dirty="0"/>
                        <a:t>PART 1 = 35</a:t>
                      </a:r>
                      <a:br>
                        <a:rPr lang="en-US" sz="1200" dirty="0"/>
                      </a:br>
                      <a:r>
                        <a:rPr lang="en-US" sz="1200" dirty="0"/>
                        <a:t>evaluable</a:t>
                      </a:r>
                      <a:br>
                        <a:rPr lang="en-US" sz="1200" dirty="0"/>
                      </a:br>
                      <a:r>
                        <a:rPr lang="en-US" sz="1200" dirty="0"/>
                        <a:t>for ORR)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B w="9525" cap="flat" cmpd="sng" algn="ctr">
                      <a:noFill/>
                      <a:prstDash val="solid"/>
                      <a:round/>
                      <a:headEnd type="none" w="med" len="med"/>
                      <a:tailEnd type="none" w="med" len="med"/>
                    </a:lnB>
                  </a:tcPr>
                </a:tc>
                <a:extLst>
                  <a:ext uri="{0D108BD9-81ED-4DB2-BD59-A6C34878D82A}">
                    <a16:rowId xmlns:a16="http://schemas.microsoft.com/office/drawing/2014/main" val="1819021353"/>
                  </a:ext>
                </a:extLst>
              </a:tr>
            </a:tbl>
          </a:graphicData>
        </a:graphic>
      </p:graphicFrame>
      <p:sp>
        <p:nvSpPr>
          <p:cNvPr id="32" name="TextBox 31">
            <a:extLst>
              <a:ext uri="{FF2B5EF4-FFF2-40B4-BE49-F238E27FC236}">
                <a16:creationId xmlns:a16="http://schemas.microsoft.com/office/drawing/2014/main" id="{A4CD4D26-EF18-CE43-8214-CB15C270762B}"/>
              </a:ext>
            </a:extLst>
          </p:cNvPr>
          <p:cNvSpPr txBox="1"/>
          <p:nvPr/>
        </p:nvSpPr>
        <p:spPr>
          <a:xfrm>
            <a:off x="689536" y="1265662"/>
            <a:ext cx="948978" cy="215444"/>
          </a:xfrm>
          <a:prstGeom prst="rect">
            <a:avLst/>
          </a:prstGeom>
          <a:noFill/>
        </p:spPr>
        <p:txBody>
          <a:bodyPr wrap="none" lIns="0" tIns="0" rIns="0" bIns="0" rtlCol="0">
            <a:spAutoFit/>
          </a:bodyPr>
          <a:lstStyle/>
          <a:p>
            <a:r>
              <a:rPr lang="en-US" sz="1400" b="1" dirty="0">
                <a:latin typeface="Calibri" panose="020F0502020204030204" pitchFamily="34" charset="0"/>
                <a:ea typeface="Aileron" charset="0"/>
                <a:cs typeface="Calibri" panose="020F0502020204030204" pitchFamily="34" charset="0"/>
              </a:rPr>
              <a:t>Study design</a:t>
            </a:r>
          </a:p>
        </p:txBody>
      </p:sp>
      <p:sp>
        <p:nvSpPr>
          <p:cNvPr id="33" name="TextBox 32">
            <a:extLst>
              <a:ext uri="{FF2B5EF4-FFF2-40B4-BE49-F238E27FC236}">
                <a16:creationId xmlns:a16="http://schemas.microsoft.com/office/drawing/2014/main" id="{FD479F90-9788-DF40-9BB2-25F320FC3EE7}"/>
              </a:ext>
            </a:extLst>
          </p:cNvPr>
          <p:cNvSpPr txBox="1"/>
          <p:nvPr/>
        </p:nvSpPr>
        <p:spPr>
          <a:xfrm>
            <a:off x="2317749" y="1926795"/>
            <a:ext cx="173124" cy="184666"/>
          </a:xfrm>
          <a:prstGeom prst="rect">
            <a:avLst/>
          </a:prstGeom>
          <a:noFill/>
        </p:spPr>
        <p:txBody>
          <a:bodyPr wrap="none" lIns="0" tIns="0" rIns="0" bIns="0" rtlCol="0">
            <a:spAutoFit/>
          </a:bodyPr>
          <a:lstStyle/>
          <a:p>
            <a:r>
              <a:rPr lang="en-US" sz="1200" dirty="0">
                <a:latin typeface="Calibri" panose="020F0502020204030204" pitchFamily="34" charset="0"/>
                <a:ea typeface="Aileron" charset="0"/>
                <a:cs typeface="Calibri" panose="020F0502020204030204" pitchFamily="34" charset="0"/>
              </a:rPr>
              <a:t>D1</a:t>
            </a:r>
          </a:p>
        </p:txBody>
      </p:sp>
      <p:cxnSp>
        <p:nvCxnSpPr>
          <p:cNvPr id="34" name="Straight Connector 33">
            <a:extLst>
              <a:ext uri="{FF2B5EF4-FFF2-40B4-BE49-F238E27FC236}">
                <a16:creationId xmlns:a16="http://schemas.microsoft.com/office/drawing/2014/main" id="{E0084500-972B-E64C-9859-EB98C369D25C}"/>
              </a:ext>
            </a:extLst>
          </p:cNvPr>
          <p:cNvCxnSpPr>
            <a:cxnSpLocks/>
          </p:cNvCxnSpPr>
          <p:nvPr/>
        </p:nvCxnSpPr>
        <p:spPr>
          <a:xfrm flipV="1">
            <a:off x="2382712" y="2108192"/>
            <a:ext cx="0" cy="74236"/>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3F9B69B-0D98-394F-A9A8-2283FD9553D7}"/>
              </a:ext>
            </a:extLst>
          </p:cNvPr>
          <p:cNvCxnSpPr>
            <a:cxnSpLocks/>
          </p:cNvCxnSpPr>
          <p:nvPr/>
        </p:nvCxnSpPr>
        <p:spPr>
          <a:xfrm>
            <a:off x="2376779" y="2180230"/>
            <a:ext cx="2867574" cy="2198"/>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6F14BBC-59FE-B645-9A08-8946283061E8}"/>
              </a:ext>
            </a:extLst>
          </p:cNvPr>
          <p:cNvCxnSpPr>
            <a:cxnSpLocks/>
          </p:cNvCxnSpPr>
          <p:nvPr/>
        </p:nvCxnSpPr>
        <p:spPr>
          <a:xfrm flipV="1">
            <a:off x="2759280" y="2108192"/>
            <a:ext cx="0" cy="74236"/>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67FF7F3-FB21-404A-B721-AB2CA3D7EE73}"/>
              </a:ext>
            </a:extLst>
          </p:cNvPr>
          <p:cNvCxnSpPr>
            <a:cxnSpLocks/>
          </p:cNvCxnSpPr>
          <p:nvPr/>
        </p:nvCxnSpPr>
        <p:spPr>
          <a:xfrm flipV="1">
            <a:off x="3109090" y="2108192"/>
            <a:ext cx="0" cy="74236"/>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9808539-4E26-B745-AFDD-375E5481BACE}"/>
              </a:ext>
            </a:extLst>
          </p:cNvPr>
          <p:cNvCxnSpPr>
            <a:cxnSpLocks/>
          </p:cNvCxnSpPr>
          <p:nvPr/>
        </p:nvCxnSpPr>
        <p:spPr>
          <a:xfrm flipV="1">
            <a:off x="3476443" y="2108192"/>
            <a:ext cx="0" cy="74236"/>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8022E7E-D600-5441-808C-ECC2F999F135}"/>
              </a:ext>
            </a:extLst>
          </p:cNvPr>
          <p:cNvCxnSpPr>
            <a:cxnSpLocks/>
          </p:cNvCxnSpPr>
          <p:nvPr/>
        </p:nvCxnSpPr>
        <p:spPr>
          <a:xfrm flipV="1">
            <a:off x="3827037" y="2108192"/>
            <a:ext cx="0" cy="74236"/>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65BDE1C0-17F9-6C43-94B1-0EAE3A939004}"/>
              </a:ext>
            </a:extLst>
          </p:cNvPr>
          <p:cNvSpPr txBox="1"/>
          <p:nvPr/>
        </p:nvSpPr>
        <p:spPr>
          <a:xfrm>
            <a:off x="2675827" y="1926795"/>
            <a:ext cx="173124" cy="184666"/>
          </a:xfrm>
          <a:prstGeom prst="rect">
            <a:avLst/>
          </a:prstGeom>
          <a:noFill/>
        </p:spPr>
        <p:txBody>
          <a:bodyPr wrap="none" lIns="0" tIns="0" rIns="0" bIns="0" rtlCol="0">
            <a:spAutoFit/>
          </a:bodyPr>
          <a:lstStyle/>
          <a:p>
            <a:r>
              <a:rPr lang="en-US" sz="1200" dirty="0">
                <a:latin typeface="Calibri" panose="020F0502020204030204" pitchFamily="34" charset="0"/>
                <a:ea typeface="Aileron" charset="0"/>
                <a:cs typeface="Calibri" panose="020F0502020204030204" pitchFamily="34" charset="0"/>
              </a:rPr>
              <a:t>D8</a:t>
            </a:r>
          </a:p>
        </p:txBody>
      </p:sp>
      <p:sp>
        <p:nvSpPr>
          <p:cNvPr id="41" name="TextBox 40">
            <a:extLst>
              <a:ext uri="{FF2B5EF4-FFF2-40B4-BE49-F238E27FC236}">
                <a16:creationId xmlns:a16="http://schemas.microsoft.com/office/drawing/2014/main" id="{1A50B088-3026-7145-BE18-C8CFA50AE52F}"/>
              </a:ext>
            </a:extLst>
          </p:cNvPr>
          <p:cNvSpPr txBox="1"/>
          <p:nvPr/>
        </p:nvSpPr>
        <p:spPr>
          <a:xfrm>
            <a:off x="2987537" y="1926795"/>
            <a:ext cx="251672"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D15</a:t>
            </a:r>
          </a:p>
        </p:txBody>
      </p:sp>
      <p:sp>
        <p:nvSpPr>
          <p:cNvPr id="42" name="TextBox 41">
            <a:extLst>
              <a:ext uri="{FF2B5EF4-FFF2-40B4-BE49-F238E27FC236}">
                <a16:creationId xmlns:a16="http://schemas.microsoft.com/office/drawing/2014/main" id="{CCEF1B17-32A4-3542-9349-67EB92E9CB47}"/>
              </a:ext>
            </a:extLst>
          </p:cNvPr>
          <p:cNvSpPr txBox="1"/>
          <p:nvPr/>
        </p:nvSpPr>
        <p:spPr>
          <a:xfrm>
            <a:off x="3354890" y="1926795"/>
            <a:ext cx="251672"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D21</a:t>
            </a:r>
          </a:p>
        </p:txBody>
      </p:sp>
      <p:sp>
        <p:nvSpPr>
          <p:cNvPr id="43" name="TextBox 42">
            <a:extLst>
              <a:ext uri="{FF2B5EF4-FFF2-40B4-BE49-F238E27FC236}">
                <a16:creationId xmlns:a16="http://schemas.microsoft.com/office/drawing/2014/main" id="{92314B52-B272-2146-BC6D-0E3761453423}"/>
              </a:ext>
            </a:extLst>
          </p:cNvPr>
          <p:cNvSpPr txBox="1"/>
          <p:nvPr/>
        </p:nvSpPr>
        <p:spPr>
          <a:xfrm>
            <a:off x="3658258" y="1926795"/>
            <a:ext cx="333425"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C2D1</a:t>
            </a:r>
          </a:p>
        </p:txBody>
      </p:sp>
      <p:sp>
        <p:nvSpPr>
          <p:cNvPr id="44" name="TextBox 43">
            <a:extLst>
              <a:ext uri="{FF2B5EF4-FFF2-40B4-BE49-F238E27FC236}">
                <a16:creationId xmlns:a16="http://schemas.microsoft.com/office/drawing/2014/main" id="{5101D854-A51F-C243-B984-11B90097DD98}"/>
              </a:ext>
            </a:extLst>
          </p:cNvPr>
          <p:cNvSpPr txBox="1"/>
          <p:nvPr/>
        </p:nvSpPr>
        <p:spPr>
          <a:xfrm>
            <a:off x="5079650" y="1926795"/>
            <a:ext cx="333425" cy="184666"/>
          </a:xfrm>
          <a:prstGeom prst="rect">
            <a:avLst/>
          </a:prstGeom>
          <a:no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C3D1</a:t>
            </a:r>
          </a:p>
        </p:txBody>
      </p:sp>
      <p:cxnSp>
        <p:nvCxnSpPr>
          <p:cNvPr id="47" name="Straight Connector 46">
            <a:extLst>
              <a:ext uri="{FF2B5EF4-FFF2-40B4-BE49-F238E27FC236}">
                <a16:creationId xmlns:a16="http://schemas.microsoft.com/office/drawing/2014/main" id="{28389FE8-7659-874D-AA28-88CD082CB440}"/>
              </a:ext>
            </a:extLst>
          </p:cNvPr>
          <p:cNvCxnSpPr>
            <a:cxnSpLocks/>
          </p:cNvCxnSpPr>
          <p:nvPr/>
        </p:nvCxnSpPr>
        <p:spPr>
          <a:xfrm flipV="1">
            <a:off x="5242639" y="2108192"/>
            <a:ext cx="0" cy="74236"/>
          </a:xfrm>
          <a:prstGeom prst="line">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AD421C75-255C-2C4E-B2D8-696AE88CEB55}"/>
              </a:ext>
            </a:extLst>
          </p:cNvPr>
          <p:cNvSpPr txBox="1"/>
          <p:nvPr/>
        </p:nvSpPr>
        <p:spPr>
          <a:xfrm>
            <a:off x="2215658" y="1499174"/>
            <a:ext cx="3125701" cy="404870"/>
          </a:xfrm>
          <a:prstGeom prst="rect">
            <a:avLst/>
          </a:prstGeom>
          <a:solidFill>
            <a:schemeClr val="accent1"/>
          </a:solidFill>
        </p:spPr>
        <p:txBody>
          <a:bodyPr wrap="none" lIns="72000" tIns="0" rIns="72000" bIns="0" rtlCol="0" anchor="ctr" anchorCtr="0">
            <a:noAutofit/>
          </a:bodyPr>
          <a:lstStyle/>
          <a:p>
            <a:pPr>
              <a:lnSpc>
                <a:spcPct val="90000"/>
              </a:lnSpc>
            </a:pPr>
            <a:r>
              <a:rPr lang="en-US" sz="1200" b="1" dirty="0">
                <a:solidFill>
                  <a:schemeClr val="bg1"/>
                </a:solidFill>
                <a:latin typeface="Calibri" panose="020F0502020204030204" pitchFamily="34" charset="0"/>
                <a:ea typeface="Aileron" charset="0"/>
                <a:cs typeface="Calibri" panose="020F0502020204030204" pitchFamily="34" charset="0"/>
              </a:rPr>
              <a:t>PART 1: </a:t>
            </a:r>
            <a:r>
              <a:rPr lang="en-US" sz="1200" dirty="0">
                <a:solidFill>
                  <a:schemeClr val="bg1"/>
                </a:solidFill>
                <a:latin typeface="Calibri" panose="020F0502020204030204" pitchFamily="34" charset="0"/>
                <a:ea typeface="Aileron" charset="0"/>
                <a:cs typeface="Calibri" panose="020F0502020204030204" pitchFamily="34" charset="0"/>
              </a:rPr>
              <a:t>RP2D determination phase ≤12</a:t>
            </a:r>
            <a:br>
              <a:rPr lang="en-US" sz="1200" dirty="0">
                <a:solidFill>
                  <a:schemeClr val="bg1"/>
                </a:solidFill>
                <a:latin typeface="Calibri" panose="020F0502020204030204" pitchFamily="34" charset="0"/>
                <a:ea typeface="Aileron" charset="0"/>
                <a:cs typeface="Calibri" panose="020F0502020204030204" pitchFamily="34" charset="0"/>
              </a:rPr>
            </a:br>
            <a:r>
              <a:rPr lang="en-US" sz="1200" dirty="0">
                <a:solidFill>
                  <a:schemeClr val="bg1"/>
                </a:solidFill>
                <a:latin typeface="Calibri" panose="020F0502020204030204" pitchFamily="34" charset="0"/>
                <a:ea typeface="Aileron" charset="0"/>
                <a:cs typeface="Calibri" panose="020F0502020204030204" pitchFamily="34" charset="0"/>
              </a:rPr>
              <a:t>patients/cohort</a:t>
            </a:r>
          </a:p>
        </p:txBody>
      </p:sp>
      <p:sp>
        <p:nvSpPr>
          <p:cNvPr id="49" name="TextBox 48">
            <a:extLst>
              <a:ext uri="{FF2B5EF4-FFF2-40B4-BE49-F238E27FC236}">
                <a16:creationId xmlns:a16="http://schemas.microsoft.com/office/drawing/2014/main" id="{600FE69D-DDE1-F742-B9AB-55EC0574A410}"/>
              </a:ext>
            </a:extLst>
          </p:cNvPr>
          <p:cNvSpPr txBox="1"/>
          <p:nvPr/>
        </p:nvSpPr>
        <p:spPr>
          <a:xfrm>
            <a:off x="689536" y="1499174"/>
            <a:ext cx="1215407" cy="404870"/>
          </a:xfrm>
          <a:prstGeom prst="rect">
            <a:avLst/>
          </a:prstGeom>
          <a:solidFill>
            <a:schemeClr val="accent6"/>
          </a:solidFill>
        </p:spPr>
        <p:txBody>
          <a:bodyPr wrap="none" lIns="72000" tIns="0" rIns="72000" bIns="0" rtlCol="0" anchor="ctr" anchorCtr="0">
            <a:noAutofit/>
          </a:bodyPr>
          <a:lstStyle/>
          <a:p>
            <a:pPr algn="ctr">
              <a:lnSpc>
                <a:spcPct val="90000"/>
              </a:lnSpc>
            </a:pPr>
            <a:r>
              <a:rPr lang="en-US" sz="1200" b="1" dirty="0">
                <a:solidFill>
                  <a:schemeClr val="bg1"/>
                </a:solidFill>
                <a:latin typeface="Calibri" panose="020F0502020204030204" pitchFamily="34" charset="0"/>
                <a:ea typeface="Aileron" charset="0"/>
                <a:cs typeface="Calibri" panose="020F0502020204030204" pitchFamily="34" charset="0"/>
              </a:rPr>
              <a:t>PART 1: </a:t>
            </a:r>
            <a:br>
              <a:rPr lang="en-US" sz="1200" dirty="0">
                <a:solidFill>
                  <a:schemeClr val="bg1"/>
                </a:solidFill>
                <a:latin typeface="Calibri" panose="020F0502020204030204" pitchFamily="34" charset="0"/>
                <a:ea typeface="Aileron" charset="0"/>
                <a:cs typeface="Calibri" panose="020F0502020204030204" pitchFamily="34" charset="0"/>
              </a:rPr>
            </a:br>
            <a:r>
              <a:rPr lang="en-US" sz="1200" dirty="0">
                <a:solidFill>
                  <a:schemeClr val="bg1"/>
                </a:solidFill>
                <a:latin typeface="Calibri" panose="020F0502020204030204" pitchFamily="34" charset="0"/>
                <a:ea typeface="Aileron" charset="0"/>
                <a:cs typeface="Calibri" panose="020F0502020204030204" pitchFamily="34" charset="0"/>
              </a:rPr>
              <a:t>DLT 3+3</a:t>
            </a:r>
          </a:p>
        </p:txBody>
      </p:sp>
      <p:sp>
        <p:nvSpPr>
          <p:cNvPr id="50" name="Rectangle 49">
            <a:extLst>
              <a:ext uri="{FF2B5EF4-FFF2-40B4-BE49-F238E27FC236}">
                <a16:creationId xmlns:a16="http://schemas.microsoft.com/office/drawing/2014/main" id="{1F77877E-3453-1D4C-B6DC-9FB745FBD226}"/>
              </a:ext>
            </a:extLst>
          </p:cNvPr>
          <p:cNvSpPr/>
          <p:nvPr/>
        </p:nvSpPr>
        <p:spPr>
          <a:xfrm>
            <a:off x="619200" y="1203884"/>
            <a:ext cx="5226960" cy="2351482"/>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Elipse 12">
            <a:extLst>
              <a:ext uri="{FF2B5EF4-FFF2-40B4-BE49-F238E27FC236}">
                <a16:creationId xmlns:a16="http://schemas.microsoft.com/office/drawing/2014/main" id="{05F36A98-E981-874B-98E0-3C955AB1CCFB}"/>
              </a:ext>
            </a:extLst>
          </p:cNvPr>
          <p:cNvSpPr/>
          <p:nvPr/>
        </p:nvSpPr>
        <p:spPr>
          <a:xfrm>
            <a:off x="10800523" y="3230222"/>
            <a:ext cx="768085" cy="2867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52" name="Elipse 12">
            <a:extLst>
              <a:ext uri="{FF2B5EF4-FFF2-40B4-BE49-F238E27FC236}">
                <a16:creationId xmlns:a16="http://schemas.microsoft.com/office/drawing/2014/main" id="{58A19924-606E-0740-922A-3DD35CECE1BD}"/>
              </a:ext>
            </a:extLst>
          </p:cNvPr>
          <p:cNvSpPr/>
          <p:nvPr/>
        </p:nvSpPr>
        <p:spPr>
          <a:xfrm>
            <a:off x="10800523" y="3458822"/>
            <a:ext cx="768085" cy="2867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graphicFrame>
        <p:nvGraphicFramePr>
          <p:cNvPr id="3" name="Chart 2">
            <a:extLst>
              <a:ext uri="{FF2B5EF4-FFF2-40B4-BE49-F238E27FC236}">
                <a16:creationId xmlns:a16="http://schemas.microsoft.com/office/drawing/2014/main" id="{F5A675C6-E1D9-DF4E-9CCF-B9B89EE14B27}"/>
              </a:ext>
            </a:extLst>
          </p:cNvPr>
          <p:cNvGraphicFramePr/>
          <p:nvPr>
            <p:extLst>
              <p:ext uri="{D42A27DB-BD31-4B8C-83A1-F6EECF244321}">
                <p14:modId xmlns:p14="http://schemas.microsoft.com/office/powerpoint/2010/main" val="2077182326"/>
              </p:ext>
            </p:extLst>
          </p:nvPr>
        </p:nvGraphicFramePr>
        <p:xfrm>
          <a:off x="949569" y="3855746"/>
          <a:ext cx="4739054" cy="2203455"/>
        </p:xfrm>
        <a:graphic>
          <a:graphicData uri="http://schemas.openxmlformats.org/drawingml/2006/chart">
            <c:chart xmlns:c="http://schemas.openxmlformats.org/drawingml/2006/chart" xmlns:r="http://schemas.openxmlformats.org/officeDocument/2006/relationships" r:id="rId2"/>
          </a:graphicData>
        </a:graphic>
      </p:graphicFrame>
      <p:sp>
        <p:nvSpPr>
          <p:cNvPr id="45" name="TextBox 44">
            <a:extLst>
              <a:ext uri="{FF2B5EF4-FFF2-40B4-BE49-F238E27FC236}">
                <a16:creationId xmlns:a16="http://schemas.microsoft.com/office/drawing/2014/main" id="{38689EE2-03ED-854B-AE35-519F403808DC}"/>
              </a:ext>
            </a:extLst>
          </p:cNvPr>
          <p:cNvSpPr txBox="1"/>
          <p:nvPr/>
        </p:nvSpPr>
        <p:spPr>
          <a:xfrm rot="16200000">
            <a:off x="501949" y="4668721"/>
            <a:ext cx="760401" cy="184666"/>
          </a:xfrm>
          <a:prstGeom prst="rect">
            <a:avLst/>
          </a:prstGeom>
          <a:noFill/>
        </p:spPr>
        <p:txBody>
          <a:bodyPr wrap="none" lIns="0" tIns="0" rIns="0" bIns="0" rtlCol="0">
            <a:spAutoFit/>
          </a:bodyPr>
          <a:lstStyle/>
          <a:p>
            <a:r>
              <a:rPr lang="en-US" sz="1200" b="1" dirty="0">
                <a:latin typeface="Calibri" panose="020F0502020204030204" pitchFamily="34" charset="0"/>
                <a:ea typeface="Aileron" charset="0"/>
                <a:cs typeface="Calibri" panose="020F0502020204030204" pitchFamily="34" charset="0"/>
              </a:rPr>
              <a:t>Patients (%)</a:t>
            </a:r>
          </a:p>
        </p:txBody>
      </p:sp>
      <p:sp>
        <p:nvSpPr>
          <p:cNvPr id="53" name="TextBox 52">
            <a:extLst>
              <a:ext uri="{FF2B5EF4-FFF2-40B4-BE49-F238E27FC236}">
                <a16:creationId xmlns:a16="http://schemas.microsoft.com/office/drawing/2014/main" id="{B84A0395-0241-6744-94E5-485B8B926C75}"/>
              </a:ext>
            </a:extLst>
          </p:cNvPr>
          <p:cNvSpPr txBox="1"/>
          <p:nvPr/>
        </p:nvSpPr>
        <p:spPr>
          <a:xfrm>
            <a:off x="1799477" y="5760241"/>
            <a:ext cx="333425" cy="299121"/>
          </a:xfrm>
          <a:prstGeom prst="rect">
            <a:avLst/>
          </a:prstGeom>
          <a:noFill/>
        </p:spPr>
        <p:txBody>
          <a:bodyPr wrap="none" lIns="0" tIns="0" rIns="0" bIns="0" rtlCol="0">
            <a:spAutoFit/>
          </a:bodyPr>
          <a:lstStyle/>
          <a:p>
            <a:pPr algn="ctr">
              <a:lnSpc>
                <a:spcPct val="80000"/>
              </a:lnSpc>
            </a:pPr>
            <a:r>
              <a:rPr lang="en-US" sz="1200" dirty="0">
                <a:latin typeface="Calibri" panose="020F0502020204030204" pitchFamily="34" charset="0"/>
                <a:ea typeface="Aileron" charset="0"/>
                <a:cs typeface="Calibri" panose="020F0502020204030204" pitchFamily="34" charset="0"/>
              </a:rPr>
              <a:t>All</a:t>
            </a:r>
            <a:br>
              <a:rPr lang="en-US" sz="1200" dirty="0">
                <a:latin typeface="Calibri" panose="020F0502020204030204" pitchFamily="34" charset="0"/>
                <a:ea typeface="Aileron" charset="0"/>
                <a:cs typeface="Calibri" panose="020F0502020204030204" pitchFamily="34" charset="0"/>
              </a:rPr>
            </a:br>
            <a:r>
              <a:rPr lang="en-US" sz="1200" dirty="0">
                <a:latin typeface="Calibri" panose="020F0502020204030204" pitchFamily="34" charset="0"/>
                <a:ea typeface="Aileron" charset="0"/>
                <a:cs typeface="Calibri" panose="020F0502020204030204" pitchFamily="34" charset="0"/>
              </a:rPr>
              <a:t>N=34</a:t>
            </a:r>
          </a:p>
        </p:txBody>
      </p:sp>
      <p:sp>
        <p:nvSpPr>
          <p:cNvPr id="55" name="TextBox 54">
            <a:extLst>
              <a:ext uri="{FF2B5EF4-FFF2-40B4-BE49-F238E27FC236}">
                <a16:creationId xmlns:a16="http://schemas.microsoft.com/office/drawing/2014/main" id="{2777616D-59B5-6147-AA7A-6B2E1985E408}"/>
              </a:ext>
            </a:extLst>
          </p:cNvPr>
          <p:cNvSpPr txBox="1"/>
          <p:nvPr/>
        </p:nvSpPr>
        <p:spPr>
          <a:xfrm>
            <a:off x="2585356" y="5760241"/>
            <a:ext cx="1100429" cy="299121"/>
          </a:xfrm>
          <a:prstGeom prst="rect">
            <a:avLst/>
          </a:prstGeom>
          <a:noFill/>
        </p:spPr>
        <p:txBody>
          <a:bodyPr wrap="none" lIns="0" tIns="0" rIns="0" bIns="0" rtlCol="0">
            <a:spAutoFit/>
          </a:bodyPr>
          <a:lstStyle/>
          <a:p>
            <a:pPr algn="ctr">
              <a:lnSpc>
                <a:spcPct val="80000"/>
              </a:lnSpc>
            </a:pPr>
            <a:r>
              <a:rPr lang="en-US" sz="1200" dirty="0">
                <a:latin typeface="Calibri" panose="020F0502020204030204" pitchFamily="34" charset="0"/>
                <a:ea typeface="Aileron" charset="0"/>
                <a:cs typeface="Calibri" panose="020F0502020204030204" pitchFamily="34" charset="0"/>
              </a:rPr>
              <a:t>Double refractory</a:t>
            </a:r>
            <a:br>
              <a:rPr lang="en-US" sz="1200" dirty="0">
                <a:latin typeface="Calibri" panose="020F0502020204030204" pitchFamily="34" charset="0"/>
                <a:ea typeface="Aileron" charset="0"/>
                <a:cs typeface="Calibri" panose="020F0502020204030204" pitchFamily="34" charset="0"/>
              </a:rPr>
            </a:br>
            <a:r>
              <a:rPr lang="en-US" sz="1200" dirty="0">
                <a:latin typeface="Calibri" panose="020F0502020204030204" pitchFamily="34" charset="0"/>
                <a:ea typeface="Aileron" charset="0"/>
                <a:cs typeface="Calibri" panose="020F0502020204030204" pitchFamily="34" charset="0"/>
              </a:rPr>
              <a:t>N=24</a:t>
            </a:r>
          </a:p>
        </p:txBody>
      </p:sp>
      <p:sp>
        <p:nvSpPr>
          <p:cNvPr id="56" name="TextBox 55">
            <a:extLst>
              <a:ext uri="{FF2B5EF4-FFF2-40B4-BE49-F238E27FC236}">
                <a16:creationId xmlns:a16="http://schemas.microsoft.com/office/drawing/2014/main" id="{8B8924DE-5D10-CF4A-8E04-8E52CAB5A553}"/>
              </a:ext>
            </a:extLst>
          </p:cNvPr>
          <p:cNvSpPr txBox="1"/>
          <p:nvPr/>
        </p:nvSpPr>
        <p:spPr>
          <a:xfrm>
            <a:off x="3814788" y="5760241"/>
            <a:ext cx="997902" cy="299121"/>
          </a:xfrm>
          <a:prstGeom prst="rect">
            <a:avLst/>
          </a:prstGeom>
          <a:noFill/>
        </p:spPr>
        <p:txBody>
          <a:bodyPr wrap="none" lIns="0" tIns="0" rIns="0" bIns="0" rtlCol="0">
            <a:spAutoFit/>
          </a:bodyPr>
          <a:lstStyle/>
          <a:p>
            <a:pPr algn="ctr">
              <a:lnSpc>
                <a:spcPct val="80000"/>
              </a:lnSpc>
            </a:pPr>
            <a:r>
              <a:rPr lang="en-US" sz="1200" dirty="0">
                <a:latin typeface="Calibri" panose="020F0502020204030204" pitchFamily="34" charset="0"/>
                <a:ea typeface="Aileron" charset="0"/>
                <a:cs typeface="Calibri" panose="020F0502020204030204" pitchFamily="34" charset="0"/>
              </a:rPr>
              <a:t>Triple refractory</a:t>
            </a:r>
            <a:br>
              <a:rPr lang="en-US" sz="1200" dirty="0">
                <a:latin typeface="Calibri" panose="020F0502020204030204" pitchFamily="34" charset="0"/>
                <a:ea typeface="Aileron" charset="0"/>
                <a:cs typeface="Calibri" panose="020F0502020204030204" pitchFamily="34" charset="0"/>
              </a:rPr>
            </a:br>
            <a:r>
              <a:rPr lang="en-US" sz="1200" dirty="0">
                <a:latin typeface="Calibri" panose="020F0502020204030204" pitchFamily="34" charset="0"/>
                <a:ea typeface="Aileron" charset="0"/>
                <a:cs typeface="Calibri" panose="020F0502020204030204" pitchFamily="34" charset="0"/>
              </a:rPr>
              <a:t>N=11</a:t>
            </a:r>
          </a:p>
        </p:txBody>
      </p:sp>
      <p:sp>
        <p:nvSpPr>
          <p:cNvPr id="57" name="TextBox 56">
            <a:extLst>
              <a:ext uri="{FF2B5EF4-FFF2-40B4-BE49-F238E27FC236}">
                <a16:creationId xmlns:a16="http://schemas.microsoft.com/office/drawing/2014/main" id="{FA187241-A652-3E48-A393-048C0290B967}"/>
              </a:ext>
            </a:extLst>
          </p:cNvPr>
          <p:cNvSpPr txBox="1"/>
          <p:nvPr/>
        </p:nvSpPr>
        <p:spPr>
          <a:xfrm>
            <a:off x="1603239" y="3905064"/>
            <a:ext cx="725904" cy="299121"/>
          </a:xfrm>
          <a:prstGeom prst="rect">
            <a:avLst/>
          </a:prstGeom>
          <a:noFill/>
        </p:spPr>
        <p:txBody>
          <a:bodyPr wrap="none" lIns="0" tIns="0" rIns="0" bIns="0" rtlCol="0">
            <a:spAutoFit/>
          </a:bodyPr>
          <a:lstStyle/>
          <a:p>
            <a:pPr algn="ctr">
              <a:lnSpc>
                <a:spcPct val="80000"/>
              </a:lnSpc>
            </a:pPr>
            <a:r>
              <a:rPr lang="en-US" sz="1200" b="1" dirty="0">
                <a:latin typeface="Calibri" panose="020F0502020204030204" pitchFamily="34" charset="0"/>
                <a:ea typeface="Aileron" charset="0"/>
                <a:cs typeface="Calibri" panose="020F0502020204030204" pitchFamily="34" charset="0"/>
              </a:rPr>
              <a:t>ORR 88%</a:t>
            </a:r>
            <a:br>
              <a:rPr lang="en-US" sz="1200" dirty="0">
                <a:latin typeface="Calibri" panose="020F0502020204030204" pitchFamily="34" charset="0"/>
                <a:ea typeface="Aileron" charset="0"/>
                <a:cs typeface="Calibri" panose="020F0502020204030204" pitchFamily="34" charset="0"/>
              </a:rPr>
            </a:br>
            <a:r>
              <a:rPr lang="en-US" sz="1200" dirty="0">
                <a:latin typeface="Calibri" panose="020F0502020204030204" pitchFamily="34" charset="0"/>
                <a:ea typeface="Aileron" charset="0"/>
                <a:cs typeface="Calibri" panose="020F0502020204030204" pitchFamily="34" charset="0"/>
              </a:rPr>
              <a:t>≥VGPR 68%</a:t>
            </a:r>
          </a:p>
        </p:txBody>
      </p:sp>
      <p:sp>
        <p:nvSpPr>
          <p:cNvPr id="58" name="TextBox 57">
            <a:extLst>
              <a:ext uri="{FF2B5EF4-FFF2-40B4-BE49-F238E27FC236}">
                <a16:creationId xmlns:a16="http://schemas.microsoft.com/office/drawing/2014/main" id="{3BD06B4C-1FB2-F540-86A0-605E51ECAD25}"/>
              </a:ext>
            </a:extLst>
          </p:cNvPr>
          <p:cNvSpPr txBox="1"/>
          <p:nvPr/>
        </p:nvSpPr>
        <p:spPr>
          <a:xfrm>
            <a:off x="2772618" y="3825935"/>
            <a:ext cx="725904" cy="299121"/>
          </a:xfrm>
          <a:prstGeom prst="rect">
            <a:avLst/>
          </a:prstGeom>
          <a:noFill/>
        </p:spPr>
        <p:txBody>
          <a:bodyPr wrap="none" lIns="0" tIns="0" rIns="0" bIns="0" rtlCol="0">
            <a:spAutoFit/>
          </a:bodyPr>
          <a:lstStyle/>
          <a:p>
            <a:pPr algn="ctr">
              <a:lnSpc>
                <a:spcPct val="80000"/>
              </a:lnSpc>
            </a:pPr>
            <a:r>
              <a:rPr lang="en-US" sz="1200" b="1" dirty="0">
                <a:latin typeface="Calibri" panose="020F0502020204030204" pitchFamily="34" charset="0"/>
                <a:ea typeface="Aileron" charset="0"/>
                <a:cs typeface="Calibri" panose="020F0502020204030204" pitchFamily="34" charset="0"/>
              </a:rPr>
              <a:t>ORR 92%</a:t>
            </a:r>
            <a:br>
              <a:rPr lang="en-US" sz="1200" dirty="0">
                <a:latin typeface="Calibri" panose="020F0502020204030204" pitchFamily="34" charset="0"/>
                <a:ea typeface="Aileron" charset="0"/>
                <a:cs typeface="Calibri" panose="020F0502020204030204" pitchFamily="34" charset="0"/>
              </a:rPr>
            </a:br>
            <a:r>
              <a:rPr lang="en-US" sz="1200" dirty="0">
                <a:latin typeface="Calibri" panose="020F0502020204030204" pitchFamily="34" charset="0"/>
                <a:ea typeface="Aileron" charset="0"/>
                <a:cs typeface="Calibri" panose="020F0502020204030204" pitchFamily="34" charset="0"/>
              </a:rPr>
              <a:t>≥VGPR 75%</a:t>
            </a:r>
          </a:p>
        </p:txBody>
      </p:sp>
      <p:sp>
        <p:nvSpPr>
          <p:cNvPr id="59" name="TextBox 58">
            <a:extLst>
              <a:ext uri="{FF2B5EF4-FFF2-40B4-BE49-F238E27FC236}">
                <a16:creationId xmlns:a16="http://schemas.microsoft.com/office/drawing/2014/main" id="{BFEBAD96-C402-854C-929A-073E1AD8F7EF}"/>
              </a:ext>
            </a:extLst>
          </p:cNvPr>
          <p:cNvSpPr txBox="1"/>
          <p:nvPr/>
        </p:nvSpPr>
        <p:spPr>
          <a:xfrm>
            <a:off x="3950787" y="3667678"/>
            <a:ext cx="725904" cy="299121"/>
          </a:xfrm>
          <a:prstGeom prst="rect">
            <a:avLst/>
          </a:prstGeom>
          <a:noFill/>
        </p:spPr>
        <p:txBody>
          <a:bodyPr wrap="none" lIns="0" tIns="0" rIns="0" bIns="0" rtlCol="0">
            <a:spAutoFit/>
          </a:bodyPr>
          <a:lstStyle/>
          <a:p>
            <a:pPr algn="ctr">
              <a:lnSpc>
                <a:spcPct val="80000"/>
              </a:lnSpc>
            </a:pPr>
            <a:r>
              <a:rPr lang="en-US" sz="1200" b="1" dirty="0">
                <a:latin typeface="Calibri" panose="020F0502020204030204" pitchFamily="34" charset="0"/>
                <a:ea typeface="Aileron" charset="0"/>
                <a:cs typeface="Calibri" panose="020F0502020204030204" pitchFamily="34" charset="0"/>
              </a:rPr>
              <a:t>ORR 100%</a:t>
            </a:r>
            <a:br>
              <a:rPr lang="en-US" sz="1200" dirty="0">
                <a:latin typeface="Calibri" panose="020F0502020204030204" pitchFamily="34" charset="0"/>
                <a:ea typeface="Aileron" charset="0"/>
                <a:cs typeface="Calibri" panose="020F0502020204030204" pitchFamily="34" charset="0"/>
              </a:rPr>
            </a:br>
            <a:r>
              <a:rPr lang="en-US" sz="1200" dirty="0">
                <a:latin typeface="Calibri" panose="020F0502020204030204" pitchFamily="34" charset="0"/>
                <a:ea typeface="Aileron" charset="0"/>
                <a:cs typeface="Calibri" panose="020F0502020204030204" pitchFamily="34" charset="0"/>
              </a:rPr>
              <a:t>≥VGPR 72%</a:t>
            </a:r>
          </a:p>
        </p:txBody>
      </p:sp>
      <p:sp>
        <p:nvSpPr>
          <p:cNvPr id="16" name="Elipse 15">
            <a:extLst>
              <a:ext uri="{FF2B5EF4-FFF2-40B4-BE49-F238E27FC236}">
                <a16:creationId xmlns:a16="http://schemas.microsoft.com/office/drawing/2014/main" id="{59B10B0A-87A6-4D4C-A7D4-75DED3BB6432}"/>
              </a:ext>
            </a:extLst>
          </p:cNvPr>
          <p:cNvSpPr/>
          <p:nvPr/>
        </p:nvSpPr>
        <p:spPr>
          <a:xfrm>
            <a:off x="1430156" y="3852516"/>
            <a:ext cx="1049274" cy="4029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Tree>
    <p:extLst>
      <p:ext uri="{BB962C8B-B14F-4D97-AF65-F5344CB8AC3E}">
        <p14:creationId xmlns:p14="http://schemas.microsoft.com/office/powerpoint/2010/main" val="205319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CC663B10-FA2F-2643-8921-2659EA1734F7}"/>
              </a:ext>
            </a:extLst>
          </p:cNvPr>
          <p:cNvPicPr>
            <a:picLocks noChangeAspect="1"/>
          </p:cNvPicPr>
          <p:nvPr/>
        </p:nvPicPr>
        <p:blipFill>
          <a:blip r:embed="rId2">
            <a:duotone>
              <a:schemeClr val="accent1">
                <a:shade val="45000"/>
                <a:satMod val="135000"/>
              </a:schemeClr>
              <a:prstClr val="white"/>
            </a:duotone>
          </a:blip>
          <a:stretch>
            <a:fillRect/>
          </a:stretch>
        </p:blipFill>
        <p:spPr>
          <a:xfrm>
            <a:off x="6981018" y="3523985"/>
            <a:ext cx="4210443" cy="2632928"/>
          </a:xfrm>
          <a:prstGeom prst="rect">
            <a:avLst/>
          </a:prstGeom>
          <a:noFill/>
        </p:spPr>
      </p:pic>
      <p:sp>
        <p:nvSpPr>
          <p:cNvPr id="18" name="Title 17">
            <a:extLst>
              <a:ext uri="{FF2B5EF4-FFF2-40B4-BE49-F238E27FC236}">
                <a16:creationId xmlns:a16="http://schemas.microsoft.com/office/drawing/2014/main" id="{A57D4FA6-1833-F94D-9E86-8EF6DB8F729C}"/>
              </a:ext>
            </a:extLst>
          </p:cNvPr>
          <p:cNvSpPr>
            <a:spLocks noGrp="1"/>
          </p:cNvSpPr>
          <p:nvPr>
            <p:ph type="title"/>
          </p:nvPr>
        </p:nvSpPr>
        <p:spPr/>
        <p:txBody>
          <a:bodyPr/>
          <a:lstStyle/>
          <a:p>
            <a:r>
              <a:rPr lang="en-GB" dirty="0"/>
              <a:t>ALGONQUIN: </a:t>
            </a:r>
            <a:r>
              <a:rPr lang="en-GB" dirty="0" err="1"/>
              <a:t>Belantamab</a:t>
            </a:r>
            <a:r>
              <a:rPr lang="en-GB" dirty="0"/>
              <a:t> </a:t>
            </a:r>
            <a:r>
              <a:rPr lang="en-GB" dirty="0" err="1"/>
              <a:t>mafodotin</a:t>
            </a:r>
            <a:r>
              <a:rPr lang="en-GB" dirty="0"/>
              <a:t> + Pom-</a:t>
            </a:r>
            <a:r>
              <a:rPr lang="en-GB" dirty="0" err="1"/>
              <a:t>dex</a:t>
            </a:r>
            <a:endParaRPr lang="en-GB" dirty="0"/>
          </a:p>
        </p:txBody>
      </p:sp>
      <p:sp>
        <p:nvSpPr>
          <p:cNvPr id="2" name="Slide Number Placeholder 1">
            <a:extLst>
              <a:ext uri="{FF2B5EF4-FFF2-40B4-BE49-F238E27FC236}">
                <a16:creationId xmlns:a16="http://schemas.microsoft.com/office/drawing/2014/main" id="{3D7FB5EF-0158-A34E-AC18-15FDB0D32DD7}"/>
              </a:ext>
            </a:extLst>
          </p:cNvPr>
          <p:cNvSpPr>
            <a:spLocks noGrp="1"/>
          </p:cNvSpPr>
          <p:nvPr>
            <p:ph type="sldNum" sz="quarter" idx="4"/>
          </p:nvPr>
        </p:nvSpPr>
        <p:spPr/>
        <p:txBody>
          <a:bodyPr/>
          <a:lstStyle/>
          <a:p>
            <a:fld id="{95AFBF9A-4B3C-F649-BC3E-B1FBFEE7AD5E}" type="slidenum">
              <a:rPr lang="en-US" smtClean="0"/>
              <a:pPr/>
              <a:t>19</a:t>
            </a:fld>
            <a:endParaRPr lang="en-US"/>
          </a:p>
        </p:txBody>
      </p:sp>
      <p:graphicFrame>
        <p:nvGraphicFramePr>
          <p:cNvPr id="8" name="Table 7">
            <a:extLst>
              <a:ext uri="{FF2B5EF4-FFF2-40B4-BE49-F238E27FC236}">
                <a16:creationId xmlns:a16="http://schemas.microsoft.com/office/drawing/2014/main" id="{F4734965-1A7E-B840-BAFD-6470CDE6FF83}"/>
              </a:ext>
            </a:extLst>
          </p:cNvPr>
          <p:cNvGraphicFramePr>
            <a:graphicFrameLocks noGrp="1"/>
          </p:cNvGraphicFramePr>
          <p:nvPr>
            <p:extLst>
              <p:ext uri="{D42A27DB-BD31-4B8C-83A1-F6EECF244321}">
                <p14:modId xmlns:p14="http://schemas.microsoft.com/office/powerpoint/2010/main" val="1123676466"/>
              </p:ext>
            </p:extLst>
          </p:nvPr>
        </p:nvGraphicFramePr>
        <p:xfrm>
          <a:off x="6462309" y="1141516"/>
          <a:ext cx="5247860" cy="2260800"/>
        </p:xfrm>
        <a:graphic>
          <a:graphicData uri="http://schemas.openxmlformats.org/drawingml/2006/table">
            <a:tbl>
              <a:tblPr firstRow="1" bandRow="1">
                <a:tableStyleId>{5C22544A-7EE6-4342-B048-85BDC9FD1C3A}</a:tableStyleId>
              </a:tblPr>
              <a:tblGrid>
                <a:gridCol w="2020398">
                  <a:extLst>
                    <a:ext uri="{9D8B030D-6E8A-4147-A177-3AD203B41FA5}">
                      <a16:colId xmlns:a16="http://schemas.microsoft.com/office/drawing/2014/main" val="772924894"/>
                    </a:ext>
                  </a:extLst>
                </a:gridCol>
                <a:gridCol w="1613731">
                  <a:extLst>
                    <a:ext uri="{9D8B030D-6E8A-4147-A177-3AD203B41FA5}">
                      <a16:colId xmlns:a16="http://schemas.microsoft.com/office/drawing/2014/main" val="418024607"/>
                    </a:ext>
                  </a:extLst>
                </a:gridCol>
                <a:gridCol w="1613731">
                  <a:extLst>
                    <a:ext uri="{9D8B030D-6E8A-4147-A177-3AD203B41FA5}">
                      <a16:colId xmlns:a16="http://schemas.microsoft.com/office/drawing/2014/main" val="2089657742"/>
                    </a:ext>
                  </a:extLst>
                </a:gridCol>
              </a:tblGrid>
              <a:tr h="271959">
                <a:tc>
                  <a:txBody>
                    <a:bodyPr/>
                    <a:lstStyle/>
                    <a:p>
                      <a:r>
                        <a:rPr lang="en-US" sz="1400" dirty="0"/>
                        <a:t>TEAE, n (%)</a:t>
                      </a:r>
                    </a:p>
                  </a:txBody>
                  <a:tcPr marT="81720" marB="81720" anchor="ctr"/>
                </a:tc>
                <a:tc>
                  <a:txBody>
                    <a:bodyPr/>
                    <a:lstStyle/>
                    <a:p>
                      <a:pPr algn="ctr"/>
                      <a:r>
                        <a:rPr lang="en-US" sz="1400" dirty="0"/>
                        <a:t>Any grade</a:t>
                      </a:r>
                    </a:p>
                  </a:txBody>
                  <a:tcPr marT="81720" marB="81720" anchor="ctr"/>
                </a:tc>
                <a:tc>
                  <a:txBody>
                    <a:bodyPr/>
                    <a:lstStyle/>
                    <a:p>
                      <a:pPr algn="ctr"/>
                      <a:r>
                        <a:rPr lang="en-US" sz="1400" dirty="0"/>
                        <a:t>Grade ≥3</a:t>
                      </a:r>
                    </a:p>
                  </a:txBody>
                  <a:tcPr marT="81720" marB="81720" anchor="ctr"/>
                </a:tc>
                <a:extLst>
                  <a:ext uri="{0D108BD9-81ED-4DB2-BD59-A6C34878D82A}">
                    <a16:rowId xmlns:a16="http://schemas.microsoft.com/office/drawing/2014/main" val="3654829523"/>
                  </a:ext>
                </a:extLst>
              </a:tr>
              <a:tr h="271959">
                <a:tc>
                  <a:txBody>
                    <a:bodyPr/>
                    <a:lstStyle/>
                    <a:p>
                      <a:r>
                        <a:rPr lang="en-US" sz="1400" b="1" dirty="0"/>
                        <a:t>Keratopathy</a:t>
                      </a:r>
                    </a:p>
                  </a:txBody>
                  <a:tcPr marT="81720" marB="81720" anchor="ctr"/>
                </a:tc>
                <a:tc>
                  <a:txBody>
                    <a:bodyPr/>
                    <a:lstStyle/>
                    <a:p>
                      <a:pPr algn="ctr"/>
                      <a:r>
                        <a:rPr lang="en-US" sz="1400" dirty="0"/>
                        <a:t>28 (75.7)</a:t>
                      </a:r>
                    </a:p>
                  </a:txBody>
                  <a:tcPr marT="81720" marB="81720" anchor="ctr"/>
                </a:tc>
                <a:tc>
                  <a:txBody>
                    <a:bodyPr/>
                    <a:lstStyle/>
                    <a:p>
                      <a:pPr algn="ctr"/>
                      <a:r>
                        <a:rPr lang="en-US" sz="1400" dirty="0"/>
                        <a:t>19 (51.4)</a:t>
                      </a:r>
                    </a:p>
                  </a:txBody>
                  <a:tcPr marT="81720" marB="81720" anchor="ctr"/>
                </a:tc>
                <a:extLst>
                  <a:ext uri="{0D108BD9-81ED-4DB2-BD59-A6C34878D82A}">
                    <a16:rowId xmlns:a16="http://schemas.microsoft.com/office/drawing/2014/main" val="3877422194"/>
                  </a:ext>
                </a:extLst>
              </a:tr>
              <a:tr h="271959">
                <a:tc>
                  <a:txBody>
                    <a:bodyPr/>
                    <a:lstStyle/>
                    <a:p>
                      <a:r>
                        <a:rPr lang="en-US" sz="1400" b="1" dirty="0"/>
                        <a:t>Neutropenia</a:t>
                      </a:r>
                    </a:p>
                  </a:txBody>
                  <a:tcPr marT="81720" marB="81720" anchor="ctr"/>
                </a:tc>
                <a:tc>
                  <a:txBody>
                    <a:bodyPr/>
                    <a:lstStyle/>
                    <a:p>
                      <a:pPr algn="ctr"/>
                      <a:r>
                        <a:rPr lang="en-US" sz="1400" dirty="0"/>
                        <a:t>21 (56.8)</a:t>
                      </a:r>
                    </a:p>
                  </a:txBody>
                  <a:tcPr marT="81720" marB="81720" anchor="ctr"/>
                </a:tc>
                <a:tc>
                  <a:txBody>
                    <a:bodyPr/>
                    <a:lstStyle/>
                    <a:p>
                      <a:pPr algn="ctr"/>
                      <a:r>
                        <a:rPr lang="en-US" sz="1400" dirty="0"/>
                        <a:t>15 (40.5)</a:t>
                      </a:r>
                    </a:p>
                  </a:txBody>
                  <a:tcPr marT="81720" marB="81720" anchor="ctr"/>
                </a:tc>
                <a:extLst>
                  <a:ext uri="{0D108BD9-81ED-4DB2-BD59-A6C34878D82A}">
                    <a16:rowId xmlns:a16="http://schemas.microsoft.com/office/drawing/2014/main" val="694990623"/>
                  </a:ext>
                </a:extLst>
              </a:tr>
              <a:tr h="271959">
                <a:tc>
                  <a:txBody>
                    <a:bodyPr/>
                    <a:lstStyle/>
                    <a:p>
                      <a:r>
                        <a:rPr lang="en-US" sz="1400" b="1" dirty="0"/>
                        <a:t>Thrombocytopenia</a:t>
                      </a:r>
                    </a:p>
                  </a:txBody>
                  <a:tcPr marT="81720" marB="81720" anchor="ctr"/>
                </a:tc>
                <a:tc>
                  <a:txBody>
                    <a:bodyPr/>
                    <a:lstStyle/>
                    <a:p>
                      <a:pPr algn="ctr"/>
                      <a:r>
                        <a:rPr lang="en-US" sz="1400" dirty="0"/>
                        <a:t>18 (48.6)</a:t>
                      </a:r>
                    </a:p>
                  </a:txBody>
                  <a:tcPr marT="81720" marB="81720" anchor="ctr"/>
                </a:tc>
                <a:tc>
                  <a:txBody>
                    <a:bodyPr/>
                    <a:lstStyle/>
                    <a:p>
                      <a:pPr algn="ctr"/>
                      <a:r>
                        <a:rPr lang="en-US" sz="1400" dirty="0"/>
                        <a:t>12 (32.4)</a:t>
                      </a:r>
                    </a:p>
                  </a:txBody>
                  <a:tcPr marT="81720" marB="81720" anchor="ctr"/>
                </a:tc>
                <a:extLst>
                  <a:ext uri="{0D108BD9-81ED-4DB2-BD59-A6C34878D82A}">
                    <a16:rowId xmlns:a16="http://schemas.microsoft.com/office/drawing/2014/main" val="4264294722"/>
                  </a:ext>
                </a:extLst>
              </a:tr>
              <a:tr h="271959">
                <a:tc>
                  <a:txBody>
                    <a:bodyPr/>
                    <a:lstStyle/>
                    <a:p>
                      <a:r>
                        <a:rPr lang="en-US" sz="1400" b="1" dirty="0"/>
                        <a:t>Decreased visual acuity</a:t>
                      </a:r>
                    </a:p>
                  </a:txBody>
                  <a:tcPr marT="81720" marB="81720" anchor="ctr"/>
                </a:tc>
                <a:tc>
                  <a:txBody>
                    <a:bodyPr/>
                    <a:lstStyle/>
                    <a:p>
                      <a:pPr algn="ctr"/>
                      <a:r>
                        <a:rPr lang="en-US" sz="1400" dirty="0"/>
                        <a:t>17 (45.9)</a:t>
                      </a:r>
                    </a:p>
                  </a:txBody>
                  <a:tcPr marT="81720" marB="81720" anchor="ctr"/>
                </a:tc>
                <a:tc>
                  <a:txBody>
                    <a:bodyPr/>
                    <a:lstStyle/>
                    <a:p>
                      <a:pPr algn="ctr"/>
                      <a:r>
                        <a:rPr lang="en-US" sz="1400" dirty="0"/>
                        <a:t>6 (16.2)</a:t>
                      </a:r>
                    </a:p>
                  </a:txBody>
                  <a:tcPr marT="81720" marB="81720" anchor="ctr"/>
                </a:tc>
                <a:extLst>
                  <a:ext uri="{0D108BD9-81ED-4DB2-BD59-A6C34878D82A}">
                    <a16:rowId xmlns:a16="http://schemas.microsoft.com/office/drawing/2014/main" val="3807034036"/>
                  </a:ext>
                </a:extLst>
              </a:tr>
              <a:tr h="271959">
                <a:tc>
                  <a:txBody>
                    <a:bodyPr/>
                    <a:lstStyle/>
                    <a:p>
                      <a:r>
                        <a:rPr lang="en-US" sz="1400" b="1" dirty="0"/>
                        <a:t>Fatigue</a:t>
                      </a:r>
                    </a:p>
                  </a:txBody>
                  <a:tcPr marT="81720" marB="81720" anchor="ctr"/>
                </a:tc>
                <a:tc>
                  <a:txBody>
                    <a:bodyPr/>
                    <a:lstStyle/>
                    <a:p>
                      <a:pPr algn="ctr"/>
                      <a:r>
                        <a:rPr lang="en-US" sz="1400" dirty="0"/>
                        <a:t>15 (40.5)</a:t>
                      </a:r>
                    </a:p>
                  </a:txBody>
                  <a:tcPr marT="81720" marB="81720" anchor="ctr"/>
                </a:tc>
                <a:tc>
                  <a:txBody>
                    <a:bodyPr/>
                    <a:lstStyle/>
                    <a:p>
                      <a:pPr algn="ctr"/>
                      <a:r>
                        <a:rPr lang="en-US" sz="1400" dirty="0"/>
                        <a:t>4 (10.8)</a:t>
                      </a:r>
                    </a:p>
                  </a:txBody>
                  <a:tcPr marT="81720" marB="81720" anchor="ctr"/>
                </a:tc>
                <a:extLst>
                  <a:ext uri="{0D108BD9-81ED-4DB2-BD59-A6C34878D82A}">
                    <a16:rowId xmlns:a16="http://schemas.microsoft.com/office/drawing/2014/main" val="2105424623"/>
                  </a:ext>
                </a:extLst>
              </a:tr>
            </a:tbl>
          </a:graphicData>
        </a:graphic>
      </p:graphicFrame>
      <p:grpSp>
        <p:nvGrpSpPr>
          <p:cNvPr id="73" name="Group 72">
            <a:extLst>
              <a:ext uri="{FF2B5EF4-FFF2-40B4-BE49-F238E27FC236}">
                <a16:creationId xmlns:a16="http://schemas.microsoft.com/office/drawing/2014/main" id="{ED38A93A-F62B-2E41-AB9B-C699C068004A}"/>
              </a:ext>
            </a:extLst>
          </p:cNvPr>
          <p:cNvGrpSpPr/>
          <p:nvPr/>
        </p:nvGrpSpPr>
        <p:grpSpPr>
          <a:xfrm>
            <a:off x="960550" y="1541114"/>
            <a:ext cx="4769140" cy="3381056"/>
            <a:chOff x="7638787" y="938164"/>
            <a:chExt cx="3351971" cy="1990112"/>
          </a:xfrm>
        </p:grpSpPr>
        <p:pic>
          <p:nvPicPr>
            <p:cNvPr id="9" name="Imagen 8">
              <a:extLst>
                <a:ext uri="{FF2B5EF4-FFF2-40B4-BE49-F238E27FC236}">
                  <a16:creationId xmlns:a16="http://schemas.microsoft.com/office/drawing/2014/main" id="{F2F90B2E-7DE9-964E-84C5-BA9C272F1A07}"/>
                </a:ext>
              </a:extLst>
            </p:cNvPr>
            <p:cNvPicPr>
              <a:picLocks noChangeAspect="1"/>
            </p:cNvPicPr>
            <p:nvPr/>
          </p:nvPicPr>
          <p:blipFill rotWithShape="1">
            <a:blip r:embed="rId3">
              <a:duotone>
                <a:schemeClr val="accent1">
                  <a:shade val="45000"/>
                  <a:satMod val="135000"/>
                </a:schemeClr>
                <a:prstClr val="white"/>
              </a:duotone>
            </a:blip>
            <a:srcRect l="19710" t="8016" b="21653"/>
            <a:stretch/>
          </p:blipFill>
          <p:spPr>
            <a:xfrm>
              <a:off x="8099425" y="1146578"/>
              <a:ext cx="2891333" cy="1524905"/>
            </a:xfrm>
            <a:prstGeom prst="rect">
              <a:avLst/>
            </a:prstGeom>
          </p:spPr>
        </p:pic>
        <p:sp>
          <p:nvSpPr>
            <p:cNvPr id="43" name="Elipse 42">
              <a:extLst>
                <a:ext uri="{FF2B5EF4-FFF2-40B4-BE49-F238E27FC236}">
                  <a16:creationId xmlns:a16="http://schemas.microsoft.com/office/drawing/2014/main" id="{EFEA0FDA-54D7-2645-8A39-6F1803C5B6B7}"/>
                </a:ext>
              </a:extLst>
            </p:cNvPr>
            <p:cNvSpPr/>
            <p:nvPr/>
          </p:nvSpPr>
          <p:spPr>
            <a:xfrm>
              <a:off x="8906429" y="1144158"/>
              <a:ext cx="800648" cy="3055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44" name="Elipse 43">
              <a:extLst>
                <a:ext uri="{FF2B5EF4-FFF2-40B4-BE49-F238E27FC236}">
                  <a16:creationId xmlns:a16="http://schemas.microsoft.com/office/drawing/2014/main" id="{258CD65F-6811-B147-BE2F-FA333717948A}"/>
                </a:ext>
              </a:extLst>
            </p:cNvPr>
            <p:cNvSpPr/>
            <p:nvPr/>
          </p:nvSpPr>
          <p:spPr>
            <a:xfrm>
              <a:off x="9669855" y="1198359"/>
              <a:ext cx="800648" cy="3055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60" name="TextBox 59">
              <a:extLst>
                <a:ext uri="{FF2B5EF4-FFF2-40B4-BE49-F238E27FC236}">
                  <a16:creationId xmlns:a16="http://schemas.microsoft.com/office/drawing/2014/main" id="{25B968BE-BD51-4744-B967-4707031F0DD1}"/>
                </a:ext>
              </a:extLst>
            </p:cNvPr>
            <p:cNvSpPr txBox="1"/>
            <p:nvPr/>
          </p:nvSpPr>
          <p:spPr>
            <a:xfrm>
              <a:off x="8300917" y="2671483"/>
              <a:ext cx="434892" cy="256793"/>
            </a:xfrm>
            <a:prstGeom prst="rect">
              <a:avLst/>
            </a:prstGeom>
            <a:noFill/>
          </p:spPr>
          <p:txBody>
            <a:bodyPr wrap="none" lIns="0" tIns="0" rIns="0" bIns="0" rtlCol="0">
              <a:spAutoFit/>
            </a:bodyPr>
            <a:lstStyle/>
            <a:p>
              <a:pPr algn="ctr">
                <a:lnSpc>
                  <a:spcPct val="90000"/>
                </a:lnSpc>
              </a:pPr>
              <a:r>
                <a:rPr lang="en-US" sz="1050" dirty="0">
                  <a:latin typeface="Calibri" panose="020F0502020204030204" pitchFamily="34" charset="0"/>
                  <a:ea typeface="Aileron" charset="0"/>
                  <a:cs typeface="Calibri" panose="020F0502020204030204" pitchFamily="34" charset="0"/>
                </a:rPr>
                <a:t>1.92 mg/kg</a:t>
              </a:r>
              <a:br>
                <a:rPr lang="en-US" sz="1050" dirty="0">
                  <a:latin typeface="Calibri" panose="020F0502020204030204" pitchFamily="34" charset="0"/>
                  <a:ea typeface="Aileron" charset="0"/>
                  <a:cs typeface="Calibri" panose="020F0502020204030204" pitchFamily="34" charset="0"/>
                </a:rPr>
              </a:br>
              <a:r>
                <a:rPr lang="en-US" sz="1050" dirty="0">
                  <a:latin typeface="Calibri" panose="020F0502020204030204" pitchFamily="34" charset="0"/>
                  <a:ea typeface="Aileron" charset="0"/>
                  <a:cs typeface="Calibri" panose="020F0502020204030204" pitchFamily="34" charset="0"/>
                </a:rPr>
                <a:t>Q4W</a:t>
              </a:r>
              <a:br>
                <a:rPr lang="en-US" sz="1050" dirty="0">
                  <a:latin typeface="Calibri" panose="020F0502020204030204" pitchFamily="34" charset="0"/>
                  <a:ea typeface="Aileron" charset="0"/>
                  <a:cs typeface="Calibri" panose="020F0502020204030204" pitchFamily="34" charset="0"/>
                </a:rPr>
              </a:br>
              <a:r>
                <a:rPr lang="en-US" sz="1050" dirty="0">
                  <a:latin typeface="Calibri" panose="020F0502020204030204" pitchFamily="34" charset="0"/>
                  <a:ea typeface="Aileron" charset="0"/>
                  <a:cs typeface="Calibri" panose="020F0502020204030204" pitchFamily="34" charset="0"/>
                </a:rPr>
                <a:t>n=11</a:t>
              </a:r>
            </a:p>
          </p:txBody>
        </p:sp>
        <p:sp>
          <p:nvSpPr>
            <p:cNvPr id="61" name="TextBox 60">
              <a:extLst>
                <a:ext uri="{FF2B5EF4-FFF2-40B4-BE49-F238E27FC236}">
                  <a16:creationId xmlns:a16="http://schemas.microsoft.com/office/drawing/2014/main" id="{F1C5A012-D596-564C-90F0-DEF434B9E482}"/>
                </a:ext>
              </a:extLst>
            </p:cNvPr>
            <p:cNvSpPr txBox="1"/>
            <p:nvPr/>
          </p:nvSpPr>
          <p:spPr>
            <a:xfrm>
              <a:off x="9122066" y="2671483"/>
              <a:ext cx="386446" cy="256793"/>
            </a:xfrm>
            <a:prstGeom prst="rect">
              <a:avLst/>
            </a:prstGeom>
            <a:noFill/>
          </p:spPr>
          <p:txBody>
            <a:bodyPr wrap="none" lIns="0" tIns="0" rIns="0" bIns="0" rtlCol="0">
              <a:spAutoFit/>
            </a:bodyPr>
            <a:lstStyle/>
            <a:p>
              <a:pPr algn="ctr">
                <a:lnSpc>
                  <a:spcPct val="90000"/>
                </a:lnSpc>
              </a:pPr>
              <a:r>
                <a:rPr lang="en-US" sz="1050" dirty="0">
                  <a:latin typeface="Calibri" panose="020F0502020204030204" pitchFamily="34" charset="0"/>
                  <a:ea typeface="Aileron" charset="0"/>
                  <a:cs typeface="Calibri" panose="020F0502020204030204" pitchFamily="34" charset="0"/>
                </a:rPr>
                <a:t>2.5 mg/kg</a:t>
              </a:r>
              <a:br>
                <a:rPr lang="en-US" sz="1050" dirty="0">
                  <a:latin typeface="Calibri" panose="020F0502020204030204" pitchFamily="34" charset="0"/>
                  <a:ea typeface="Aileron" charset="0"/>
                  <a:cs typeface="Calibri" panose="020F0502020204030204" pitchFamily="34" charset="0"/>
                </a:rPr>
              </a:br>
              <a:r>
                <a:rPr lang="en-US" sz="1050" dirty="0">
                  <a:latin typeface="Calibri" panose="020F0502020204030204" pitchFamily="34" charset="0"/>
                  <a:ea typeface="Aileron" charset="0"/>
                  <a:cs typeface="Calibri" panose="020F0502020204030204" pitchFamily="34" charset="0"/>
                </a:rPr>
                <a:t>Q4W</a:t>
              </a:r>
              <a:br>
                <a:rPr lang="en-US" sz="1050" dirty="0">
                  <a:latin typeface="Calibri" panose="020F0502020204030204" pitchFamily="34" charset="0"/>
                  <a:ea typeface="Aileron" charset="0"/>
                  <a:cs typeface="Calibri" panose="020F0502020204030204" pitchFamily="34" charset="0"/>
                </a:rPr>
              </a:br>
              <a:r>
                <a:rPr lang="en-US" sz="1050" dirty="0">
                  <a:latin typeface="Calibri" panose="020F0502020204030204" pitchFamily="34" charset="0"/>
                  <a:ea typeface="Aileron" charset="0"/>
                  <a:cs typeface="Calibri" panose="020F0502020204030204" pitchFamily="34" charset="0"/>
                </a:rPr>
                <a:t>n=12</a:t>
              </a:r>
            </a:p>
          </p:txBody>
        </p:sp>
        <p:sp>
          <p:nvSpPr>
            <p:cNvPr id="62" name="TextBox 61">
              <a:extLst>
                <a:ext uri="{FF2B5EF4-FFF2-40B4-BE49-F238E27FC236}">
                  <a16:creationId xmlns:a16="http://schemas.microsoft.com/office/drawing/2014/main" id="{35B2C03E-4922-9647-A7F2-397A45DCDD8F}"/>
                </a:ext>
              </a:extLst>
            </p:cNvPr>
            <p:cNvSpPr txBox="1"/>
            <p:nvPr/>
          </p:nvSpPr>
          <p:spPr>
            <a:xfrm>
              <a:off x="9912976" y="2671483"/>
              <a:ext cx="393206" cy="256793"/>
            </a:xfrm>
            <a:prstGeom prst="rect">
              <a:avLst/>
            </a:prstGeom>
            <a:noFill/>
          </p:spPr>
          <p:txBody>
            <a:bodyPr wrap="none" lIns="0" tIns="0" rIns="0" bIns="0" rtlCol="0">
              <a:spAutoFit/>
            </a:bodyPr>
            <a:lstStyle/>
            <a:p>
              <a:pPr algn="ctr">
                <a:lnSpc>
                  <a:spcPct val="90000"/>
                </a:lnSpc>
              </a:pPr>
              <a:r>
                <a:rPr lang="en-US" sz="1050" dirty="0">
                  <a:latin typeface="Calibri" panose="020F0502020204030204" pitchFamily="34" charset="0"/>
                  <a:ea typeface="Aileron" charset="0"/>
                  <a:cs typeface="Calibri" panose="020F0502020204030204" pitchFamily="34" charset="0"/>
                </a:rPr>
                <a:t>2.5 mg/kg</a:t>
              </a:r>
              <a:br>
                <a:rPr lang="en-US" sz="1050" dirty="0">
                  <a:latin typeface="Calibri" panose="020F0502020204030204" pitchFamily="34" charset="0"/>
                  <a:ea typeface="Aileron" charset="0"/>
                  <a:cs typeface="Calibri" panose="020F0502020204030204" pitchFamily="34" charset="0"/>
                </a:rPr>
              </a:br>
              <a:r>
                <a:rPr lang="en-US" sz="1050" dirty="0">
                  <a:latin typeface="Calibri" panose="020F0502020204030204" pitchFamily="34" charset="0"/>
                  <a:ea typeface="Aileron" charset="0"/>
                  <a:cs typeface="Calibri" panose="020F0502020204030204" pitchFamily="34" charset="0"/>
                </a:rPr>
                <a:t>Combined</a:t>
              </a:r>
              <a:br>
                <a:rPr lang="en-US" sz="1050" dirty="0">
                  <a:latin typeface="Calibri" panose="020F0502020204030204" pitchFamily="34" charset="0"/>
                  <a:ea typeface="Aileron" charset="0"/>
                  <a:cs typeface="Calibri" panose="020F0502020204030204" pitchFamily="34" charset="0"/>
                </a:rPr>
              </a:br>
              <a:r>
                <a:rPr lang="en-US" sz="1050" dirty="0">
                  <a:latin typeface="Calibri" panose="020F0502020204030204" pitchFamily="34" charset="0"/>
                  <a:ea typeface="Aileron" charset="0"/>
                  <a:cs typeface="Calibri" panose="020F0502020204030204" pitchFamily="34" charset="0"/>
                </a:rPr>
                <a:t>n=19</a:t>
              </a:r>
            </a:p>
          </p:txBody>
        </p:sp>
        <p:sp>
          <p:nvSpPr>
            <p:cNvPr id="63" name="TextBox 62">
              <a:extLst>
                <a:ext uri="{FF2B5EF4-FFF2-40B4-BE49-F238E27FC236}">
                  <a16:creationId xmlns:a16="http://schemas.microsoft.com/office/drawing/2014/main" id="{70A2D9A0-D48B-DC4C-B462-6BC5FDCDF534}"/>
                </a:ext>
              </a:extLst>
            </p:cNvPr>
            <p:cNvSpPr txBox="1"/>
            <p:nvPr/>
          </p:nvSpPr>
          <p:spPr>
            <a:xfrm>
              <a:off x="7885455" y="1322108"/>
              <a:ext cx="197170" cy="138499"/>
            </a:xfrm>
            <a:prstGeom prst="rect">
              <a:avLst/>
            </a:prstGeom>
            <a:noFill/>
          </p:spPr>
          <p:txBody>
            <a:bodyPr wrap="none" lIns="0" tIns="0" rIns="0" bIns="0" rtlCol="0">
              <a:spAutoFit/>
            </a:bodyPr>
            <a:lstStyle/>
            <a:p>
              <a:pPr algn="r">
                <a:lnSpc>
                  <a:spcPct val="90000"/>
                </a:lnSpc>
              </a:pPr>
              <a:r>
                <a:rPr lang="en-US" sz="1000" dirty="0">
                  <a:latin typeface="Calibri" panose="020F0502020204030204" pitchFamily="34" charset="0"/>
                  <a:ea typeface="Aileron" charset="0"/>
                  <a:cs typeface="Calibri" panose="020F0502020204030204" pitchFamily="34" charset="0"/>
                </a:rPr>
                <a:t>100</a:t>
              </a:r>
            </a:p>
          </p:txBody>
        </p:sp>
        <p:sp>
          <p:nvSpPr>
            <p:cNvPr id="64" name="TextBox 63">
              <a:extLst>
                <a:ext uri="{FF2B5EF4-FFF2-40B4-BE49-F238E27FC236}">
                  <a16:creationId xmlns:a16="http://schemas.microsoft.com/office/drawing/2014/main" id="{D35EDE10-35BA-2145-B0AD-68C12DB10F5B}"/>
                </a:ext>
              </a:extLst>
            </p:cNvPr>
            <p:cNvSpPr txBox="1"/>
            <p:nvPr/>
          </p:nvSpPr>
          <p:spPr>
            <a:xfrm>
              <a:off x="7951179" y="1576108"/>
              <a:ext cx="131446" cy="138499"/>
            </a:xfrm>
            <a:prstGeom prst="rect">
              <a:avLst/>
            </a:prstGeom>
            <a:noFill/>
          </p:spPr>
          <p:txBody>
            <a:bodyPr wrap="none" lIns="0" tIns="0" rIns="0" bIns="0" rtlCol="0">
              <a:spAutoFit/>
            </a:bodyPr>
            <a:lstStyle/>
            <a:p>
              <a:pPr algn="r">
                <a:lnSpc>
                  <a:spcPct val="90000"/>
                </a:lnSpc>
              </a:pPr>
              <a:r>
                <a:rPr lang="en-US" sz="1000" dirty="0">
                  <a:latin typeface="Calibri" panose="020F0502020204030204" pitchFamily="34" charset="0"/>
                  <a:ea typeface="Aileron" charset="0"/>
                  <a:cs typeface="Calibri" panose="020F0502020204030204" pitchFamily="34" charset="0"/>
                </a:rPr>
                <a:t>80</a:t>
              </a:r>
            </a:p>
          </p:txBody>
        </p:sp>
        <p:sp>
          <p:nvSpPr>
            <p:cNvPr id="65" name="TextBox 64">
              <a:extLst>
                <a:ext uri="{FF2B5EF4-FFF2-40B4-BE49-F238E27FC236}">
                  <a16:creationId xmlns:a16="http://schemas.microsoft.com/office/drawing/2014/main" id="{3383BD9C-98D6-EF44-BBEB-FA2A97575542}"/>
                </a:ext>
              </a:extLst>
            </p:cNvPr>
            <p:cNvSpPr txBox="1"/>
            <p:nvPr/>
          </p:nvSpPr>
          <p:spPr>
            <a:xfrm>
              <a:off x="7951179" y="1811058"/>
              <a:ext cx="131446" cy="138499"/>
            </a:xfrm>
            <a:prstGeom prst="rect">
              <a:avLst/>
            </a:prstGeom>
            <a:noFill/>
          </p:spPr>
          <p:txBody>
            <a:bodyPr wrap="none" lIns="0" tIns="0" rIns="0" bIns="0" rtlCol="0">
              <a:spAutoFit/>
            </a:bodyPr>
            <a:lstStyle/>
            <a:p>
              <a:pPr algn="r">
                <a:lnSpc>
                  <a:spcPct val="90000"/>
                </a:lnSpc>
              </a:pPr>
              <a:r>
                <a:rPr lang="en-US" sz="1000" dirty="0">
                  <a:latin typeface="Calibri" panose="020F0502020204030204" pitchFamily="34" charset="0"/>
                  <a:ea typeface="Aileron" charset="0"/>
                  <a:cs typeface="Calibri" panose="020F0502020204030204" pitchFamily="34" charset="0"/>
                </a:rPr>
                <a:t>60</a:t>
              </a:r>
            </a:p>
          </p:txBody>
        </p:sp>
        <p:sp>
          <p:nvSpPr>
            <p:cNvPr id="66" name="TextBox 65">
              <a:extLst>
                <a:ext uri="{FF2B5EF4-FFF2-40B4-BE49-F238E27FC236}">
                  <a16:creationId xmlns:a16="http://schemas.microsoft.com/office/drawing/2014/main" id="{3F15962C-95B3-564B-BF42-C7FB38B22560}"/>
                </a:ext>
              </a:extLst>
            </p:cNvPr>
            <p:cNvSpPr txBox="1"/>
            <p:nvPr/>
          </p:nvSpPr>
          <p:spPr>
            <a:xfrm>
              <a:off x="7951179" y="2068233"/>
              <a:ext cx="131446" cy="138499"/>
            </a:xfrm>
            <a:prstGeom prst="rect">
              <a:avLst/>
            </a:prstGeom>
            <a:noFill/>
          </p:spPr>
          <p:txBody>
            <a:bodyPr wrap="none" lIns="0" tIns="0" rIns="0" bIns="0" rtlCol="0">
              <a:spAutoFit/>
            </a:bodyPr>
            <a:lstStyle/>
            <a:p>
              <a:pPr algn="r">
                <a:lnSpc>
                  <a:spcPct val="90000"/>
                </a:lnSpc>
              </a:pPr>
              <a:r>
                <a:rPr lang="en-US" sz="1000" dirty="0">
                  <a:latin typeface="Calibri" panose="020F0502020204030204" pitchFamily="34" charset="0"/>
                  <a:ea typeface="Aileron" charset="0"/>
                  <a:cs typeface="Calibri" panose="020F0502020204030204" pitchFamily="34" charset="0"/>
                </a:rPr>
                <a:t>40</a:t>
              </a:r>
            </a:p>
          </p:txBody>
        </p:sp>
        <p:sp>
          <p:nvSpPr>
            <p:cNvPr id="67" name="TextBox 66">
              <a:extLst>
                <a:ext uri="{FF2B5EF4-FFF2-40B4-BE49-F238E27FC236}">
                  <a16:creationId xmlns:a16="http://schemas.microsoft.com/office/drawing/2014/main" id="{8BA45B12-1E9D-084F-9AD4-1B06B785AAA7}"/>
                </a:ext>
              </a:extLst>
            </p:cNvPr>
            <p:cNvSpPr txBox="1"/>
            <p:nvPr/>
          </p:nvSpPr>
          <p:spPr>
            <a:xfrm>
              <a:off x="7951179" y="2312708"/>
              <a:ext cx="131446" cy="138499"/>
            </a:xfrm>
            <a:prstGeom prst="rect">
              <a:avLst/>
            </a:prstGeom>
            <a:noFill/>
          </p:spPr>
          <p:txBody>
            <a:bodyPr wrap="none" lIns="0" tIns="0" rIns="0" bIns="0" rtlCol="0">
              <a:spAutoFit/>
            </a:bodyPr>
            <a:lstStyle/>
            <a:p>
              <a:pPr algn="r">
                <a:lnSpc>
                  <a:spcPct val="90000"/>
                </a:lnSpc>
              </a:pPr>
              <a:r>
                <a:rPr lang="en-US" sz="1000" dirty="0">
                  <a:latin typeface="Calibri" panose="020F0502020204030204" pitchFamily="34" charset="0"/>
                  <a:ea typeface="Aileron" charset="0"/>
                  <a:cs typeface="Calibri" panose="020F0502020204030204" pitchFamily="34" charset="0"/>
                </a:rPr>
                <a:t>20</a:t>
              </a:r>
            </a:p>
          </p:txBody>
        </p:sp>
        <p:sp>
          <p:nvSpPr>
            <p:cNvPr id="68" name="TextBox 67">
              <a:extLst>
                <a:ext uri="{FF2B5EF4-FFF2-40B4-BE49-F238E27FC236}">
                  <a16:creationId xmlns:a16="http://schemas.microsoft.com/office/drawing/2014/main" id="{FA0CBBD2-DD6E-834E-8913-F8866D6C096F}"/>
                </a:ext>
              </a:extLst>
            </p:cNvPr>
            <p:cNvSpPr txBox="1"/>
            <p:nvPr/>
          </p:nvSpPr>
          <p:spPr>
            <a:xfrm>
              <a:off x="8016902" y="2579408"/>
              <a:ext cx="65723" cy="138499"/>
            </a:xfrm>
            <a:prstGeom prst="rect">
              <a:avLst/>
            </a:prstGeom>
            <a:noFill/>
          </p:spPr>
          <p:txBody>
            <a:bodyPr wrap="none" lIns="0" tIns="0" rIns="0" bIns="0" rtlCol="0">
              <a:spAutoFit/>
            </a:bodyPr>
            <a:lstStyle/>
            <a:p>
              <a:pPr algn="r">
                <a:lnSpc>
                  <a:spcPct val="90000"/>
                </a:lnSpc>
              </a:pPr>
              <a:r>
                <a:rPr lang="en-US" sz="1000" dirty="0">
                  <a:latin typeface="Calibri" panose="020F0502020204030204" pitchFamily="34" charset="0"/>
                  <a:ea typeface="Aileron" charset="0"/>
                  <a:cs typeface="Calibri" panose="020F0502020204030204" pitchFamily="34" charset="0"/>
                </a:rPr>
                <a:t>0</a:t>
              </a:r>
            </a:p>
          </p:txBody>
        </p:sp>
        <p:sp>
          <p:nvSpPr>
            <p:cNvPr id="69" name="TextBox 68">
              <a:extLst>
                <a:ext uri="{FF2B5EF4-FFF2-40B4-BE49-F238E27FC236}">
                  <a16:creationId xmlns:a16="http://schemas.microsoft.com/office/drawing/2014/main" id="{D71A1458-2FDA-1E44-A36C-8E9F4AB369EC}"/>
                </a:ext>
              </a:extLst>
            </p:cNvPr>
            <p:cNvSpPr txBox="1"/>
            <p:nvPr/>
          </p:nvSpPr>
          <p:spPr>
            <a:xfrm rot="16200000">
              <a:off x="7315133" y="1950987"/>
              <a:ext cx="783590" cy="136281"/>
            </a:xfrm>
            <a:prstGeom prst="rect">
              <a:avLst/>
            </a:prstGeom>
            <a:noFill/>
          </p:spPr>
          <p:txBody>
            <a:bodyPr wrap="none" lIns="0" tIns="0" rIns="0" bIns="0" rtlCol="0">
              <a:spAutoFit/>
            </a:bodyPr>
            <a:lstStyle/>
            <a:p>
              <a:pPr algn="ctr">
                <a:lnSpc>
                  <a:spcPct val="90000"/>
                </a:lnSpc>
              </a:pPr>
              <a:r>
                <a:rPr lang="en-US" sz="1400" b="1" dirty="0">
                  <a:latin typeface="Calibri" panose="020F0502020204030204" pitchFamily="34" charset="0"/>
                  <a:ea typeface="Aileron" charset="0"/>
                  <a:cs typeface="Calibri" panose="020F0502020204030204" pitchFamily="34" charset="0"/>
                </a:rPr>
                <a:t>Response rate (%)</a:t>
              </a:r>
            </a:p>
          </p:txBody>
        </p:sp>
        <p:sp>
          <p:nvSpPr>
            <p:cNvPr id="70" name="TextBox 69">
              <a:extLst>
                <a:ext uri="{FF2B5EF4-FFF2-40B4-BE49-F238E27FC236}">
                  <a16:creationId xmlns:a16="http://schemas.microsoft.com/office/drawing/2014/main" id="{D55B56F4-D689-FE46-8CD8-8B6553E11BC2}"/>
                </a:ext>
              </a:extLst>
            </p:cNvPr>
            <p:cNvSpPr txBox="1"/>
            <p:nvPr/>
          </p:nvSpPr>
          <p:spPr>
            <a:xfrm>
              <a:off x="10474163" y="1497363"/>
              <a:ext cx="320697" cy="393569"/>
            </a:xfrm>
            <a:prstGeom prst="rect">
              <a:avLst/>
            </a:prstGeom>
            <a:solidFill>
              <a:schemeClr val="bg1"/>
            </a:solidFill>
          </p:spPr>
          <p:txBody>
            <a:bodyPr wrap="square" lIns="0" tIns="0" rIns="0" bIns="0" rtlCol="0">
              <a:spAutoFit/>
            </a:bodyPr>
            <a:lstStyle/>
            <a:p>
              <a:pPr>
                <a:lnSpc>
                  <a:spcPct val="150000"/>
                </a:lnSpc>
              </a:pPr>
              <a:r>
                <a:rPr lang="en-US" sz="1000" dirty="0">
                  <a:latin typeface="Calibri" panose="020F0502020204030204" pitchFamily="34" charset="0"/>
                  <a:ea typeface="Aileron" charset="0"/>
                  <a:cs typeface="Calibri" panose="020F0502020204030204" pitchFamily="34" charset="0"/>
                </a:rPr>
                <a:t>PR</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VGPR</a:t>
              </a:r>
            </a:p>
            <a:p>
              <a:pPr>
                <a:lnSpc>
                  <a:spcPct val="150000"/>
                </a:lnSpc>
              </a:pPr>
              <a:r>
                <a:rPr lang="en-US" sz="1000" dirty="0">
                  <a:latin typeface="Calibri" panose="020F0502020204030204" pitchFamily="34" charset="0"/>
                  <a:ea typeface="Aileron" charset="0"/>
                  <a:cs typeface="Calibri" panose="020F0502020204030204" pitchFamily="34" charset="0"/>
                </a:rPr>
                <a:t>CR</a:t>
              </a:r>
            </a:p>
          </p:txBody>
        </p:sp>
        <p:sp>
          <p:nvSpPr>
            <p:cNvPr id="71" name="TextBox 70">
              <a:extLst>
                <a:ext uri="{FF2B5EF4-FFF2-40B4-BE49-F238E27FC236}">
                  <a16:creationId xmlns:a16="http://schemas.microsoft.com/office/drawing/2014/main" id="{EC5A8D20-C1AA-0443-8682-145234196F00}"/>
                </a:ext>
              </a:extLst>
            </p:cNvPr>
            <p:cNvSpPr txBox="1"/>
            <p:nvPr/>
          </p:nvSpPr>
          <p:spPr>
            <a:xfrm>
              <a:off x="8810522" y="938164"/>
              <a:ext cx="1127296" cy="130435"/>
            </a:xfrm>
            <a:prstGeom prst="rect">
              <a:avLst/>
            </a:prstGeom>
            <a:noFill/>
          </p:spPr>
          <p:txBody>
            <a:bodyPr wrap="none" lIns="0" tIns="0" rIns="0" bIns="0" rtlCol="0">
              <a:spAutoFit/>
            </a:bodyPr>
            <a:lstStyle/>
            <a:p>
              <a:pPr algn="ctr">
                <a:lnSpc>
                  <a:spcPct val="90000"/>
                </a:lnSpc>
              </a:pPr>
              <a:r>
                <a:rPr lang="en-US" sz="1600" b="1" dirty="0">
                  <a:latin typeface="Calibri" panose="020F0502020204030204" pitchFamily="34" charset="0"/>
                  <a:ea typeface="Aileron" charset="0"/>
                  <a:cs typeface="Calibri" panose="020F0502020204030204" pitchFamily="34" charset="0"/>
                </a:rPr>
                <a:t>Response rates (%)</a:t>
              </a:r>
            </a:p>
          </p:txBody>
        </p:sp>
      </p:grpSp>
      <p:sp>
        <p:nvSpPr>
          <p:cNvPr id="72" name="Content Placeholder 20">
            <a:extLst>
              <a:ext uri="{FF2B5EF4-FFF2-40B4-BE49-F238E27FC236}">
                <a16:creationId xmlns:a16="http://schemas.microsoft.com/office/drawing/2014/main" id="{321A4698-D4AD-504C-A70C-2C9904D46577}"/>
              </a:ext>
            </a:extLst>
          </p:cNvPr>
          <p:cNvSpPr>
            <a:spLocks noGrp="1"/>
          </p:cNvSpPr>
          <p:nvPr>
            <p:ph sz="quarter" idx="15"/>
          </p:nvPr>
        </p:nvSpPr>
        <p:spPr>
          <a:xfrm>
            <a:off x="620184" y="6356351"/>
            <a:ext cx="10675345" cy="365125"/>
          </a:xfrm>
        </p:spPr>
        <p:txBody>
          <a:bodyPr/>
          <a:lstStyle/>
          <a:p>
            <a:r>
              <a:rPr lang="en-GB" sz="1100" dirty="0">
                <a:solidFill>
                  <a:schemeClr val="tx2"/>
                </a:solidFill>
              </a:rPr>
              <a:t>AE, adverse event; C, cycle; D, day; </a:t>
            </a:r>
            <a:r>
              <a:rPr lang="en-US" sz="1100" dirty="0">
                <a:solidFill>
                  <a:schemeClr val="tx2"/>
                </a:solidFill>
              </a:rPr>
              <a:t>CR, complete response; </a:t>
            </a:r>
            <a:r>
              <a:rPr lang="en-US" sz="1100" dirty="0" err="1">
                <a:solidFill>
                  <a:schemeClr val="tx2"/>
                </a:solidFill>
              </a:rPr>
              <a:t>Dex</a:t>
            </a:r>
            <a:r>
              <a:rPr lang="en-US" sz="1100" dirty="0">
                <a:solidFill>
                  <a:schemeClr val="tx2"/>
                </a:solidFill>
              </a:rPr>
              <a:t>, dexamethasone; </a:t>
            </a:r>
            <a:r>
              <a:rPr lang="en-GB" sz="1100" dirty="0">
                <a:solidFill>
                  <a:schemeClr val="tx2"/>
                </a:solidFill>
              </a:rPr>
              <a:t>DLT, </a:t>
            </a:r>
            <a:r>
              <a:rPr lang="en-US" sz="1100" dirty="0">
                <a:solidFill>
                  <a:schemeClr val="tx2"/>
                </a:solidFill>
              </a:rPr>
              <a:t>dose limiting toxicity; iv, intravenous; </a:t>
            </a:r>
            <a:r>
              <a:rPr lang="en-GB" sz="1100" dirty="0">
                <a:solidFill>
                  <a:schemeClr val="tx2"/>
                </a:solidFill>
              </a:rPr>
              <a:t>ORR, overall response rate; </a:t>
            </a:r>
            <a:r>
              <a:rPr lang="en-US" sz="1100" dirty="0" err="1">
                <a:solidFill>
                  <a:schemeClr val="tx2"/>
                </a:solidFill>
              </a:rPr>
              <a:t>po</a:t>
            </a:r>
            <a:r>
              <a:rPr lang="en-US" sz="1100" dirty="0">
                <a:solidFill>
                  <a:schemeClr val="tx2"/>
                </a:solidFill>
              </a:rPr>
              <a:t>, orally; </a:t>
            </a:r>
            <a:r>
              <a:rPr lang="en-GB" sz="1100" dirty="0">
                <a:solidFill>
                  <a:schemeClr val="tx2"/>
                </a:solidFill>
              </a:rPr>
              <a:t>POM, </a:t>
            </a:r>
            <a:r>
              <a:rPr lang="en-US" sz="1100" dirty="0" err="1">
                <a:solidFill>
                  <a:schemeClr val="tx2"/>
                </a:solidFill>
              </a:rPr>
              <a:t>pomalidomide</a:t>
            </a:r>
            <a:r>
              <a:rPr lang="en-US" sz="1100" dirty="0">
                <a:solidFill>
                  <a:schemeClr val="tx2"/>
                </a:solidFill>
              </a:rPr>
              <a:t>; PR, partial response</a:t>
            </a:r>
            <a:r>
              <a:rPr lang="en-GB" sz="1100" dirty="0">
                <a:solidFill>
                  <a:schemeClr val="tx2"/>
                </a:solidFill>
              </a:rPr>
              <a:t>; Q4W, every 4 weeks; </a:t>
            </a:r>
            <a:r>
              <a:rPr lang="en-US" sz="1100" dirty="0">
                <a:solidFill>
                  <a:schemeClr val="tx2"/>
                </a:solidFill>
              </a:rPr>
              <a:t>RP2D, recommended phase 2 dose; TEAE, treatment-emergent AE; VGPR, very good partial response</a:t>
            </a:r>
            <a:endParaRPr lang="en-GB" sz="1100" dirty="0">
              <a:solidFill>
                <a:schemeClr val="tx2"/>
              </a:solidFill>
            </a:endParaRPr>
          </a:p>
          <a:p>
            <a:pPr>
              <a:spcBef>
                <a:spcPts val="0"/>
              </a:spcBef>
            </a:pPr>
            <a:r>
              <a:rPr lang="en-GB" sz="1100" dirty="0" err="1"/>
              <a:t>Trudel</a:t>
            </a:r>
            <a:r>
              <a:rPr lang="en-GB" sz="1100" dirty="0"/>
              <a:t> S, et al. ASH 2020. Abstract #725. Oral presentation</a:t>
            </a:r>
          </a:p>
        </p:txBody>
      </p:sp>
    </p:spTree>
    <p:extLst>
      <p:ext uri="{BB962C8B-B14F-4D97-AF65-F5344CB8AC3E}">
        <p14:creationId xmlns:p14="http://schemas.microsoft.com/office/powerpoint/2010/main" val="209916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10"/>
          <p:cNvSpPr>
            <a:spLocks noChangeArrowheads="1"/>
          </p:cNvSpPr>
          <p:nvPr/>
        </p:nvSpPr>
        <p:spPr bwMode="auto">
          <a:xfrm>
            <a:off x="952500" y="1556792"/>
            <a:ext cx="10287000" cy="2592288"/>
          </a:xfrm>
          <a:prstGeom prst="rect">
            <a:avLst/>
          </a:prstGeom>
          <a:noFill/>
          <a:ln w="9525">
            <a:noFill/>
            <a:miter lim="800000"/>
            <a:headEnd/>
            <a:tailEnd/>
          </a:ln>
        </p:spPr>
        <p:txBody>
          <a:bodyPr wrap="none" anchor="ctr"/>
          <a:lstStyle/>
          <a:p>
            <a:pPr algn="l">
              <a:spcBef>
                <a:spcPct val="0"/>
              </a:spcBef>
            </a:pPr>
            <a:endParaRPr lang="es-ES" sz="1000">
              <a:solidFill>
                <a:srgbClr val="FFFFFF"/>
              </a:solidFill>
              <a:latin typeface="Arial" charset="0"/>
            </a:endParaRPr>
          </a:p>
        </p:txBody>
      </p:sp>
      <p:sp>
        <p:nvSpPr>
          <p:cNvPr id="3" name="Title 2">
            <a:extLst>
              <a:ext uri="{FF2B5EF4-FFF2-40B4-BE49-F238E27FC236}">
                <a16:creationId xmlns:a16="http://schemas.microsoft.com/office/drawing/2014/main" id="{B4BBA156-C8B0-EC40-8276-7219AA95B7CA}"/>
              </a:ext>
            </a:extLst>
          </p:cNvPr>
          <p:cNvSpPr>
            <a:spLocks noGrp="1"/>
          </p:cNvSpPr>
          <p:nvPr>
            <p:ph type="title"/>
          </p:nvPr>
        </p:nvSpPr>
        <p:spPr/>
        <p:txBody>
          <a:bodyPr/>
          <a:lstStyle/>
          <a:p>
            <a:r>
              <a:rPr lang="en-GB" dirty="0"/>
              <a:t>Highlights in Multiple myeloma</a:t>
            </a:r>
            <a:br>
              <a:rPr lang="en-GB" dirty="0"/>
            </a:br>
            <a:br>
              <a:rPr lang="en-GB" dirty="0"/>
            </a:br>
            <a:r>
              <a:rPr lang="en-GB" dirty="0"/>
              <a:t>How to treat</a:t>
            </a:r>
            <a:br>
              <a:rPr lang="en-GB" dirty="0"/>
            </a:br>
            <a:r>
              <a:rPr lang="en-GB" dirty="0"/>
              <a:t>triple- or penta-refractory </a:t>
            </a:r>
            <a:br>
              <a:rPr lang="en-GB" dirty="0"/>
            </a:br>
            <a:r>
              <a:rPr lang="en-GB" dirty="0"/>
              <a:t>Multiple Myeloma?</a:t>
            </a:r>
            <a:br>
              <a:rPr lang="en-GB" dirty="0"/>
            </a:br>
            <a:br>
              <a:rPr lang="en-GB" dirty="0"/>
            </a:br>
            <a:r>
              <a:rPr lang="en-GB" sz="3200" cap="none" dirty="0"/>
              <a:t>María-Victoria </a:t>
            </a:r>
            <a:r>
              <a:rPr lang="en-GB" sz="3200" cap="none" dirty="0" err="1"/>
              <a:t>Mateos</a:t>
            </a:r>
            <a:r>
              <a:rPr lang="en-GB" sz="3200" cap="none" dirty="0"/>
              <a:t>, MD, PhD</a:t>
            </a:r>
            <a:br>
              <a:rPr lang="en-GB" sz="3200" cap="none" dirty="0"/>
            </a:br>
            <a:r>
              <a:rPr lang="en-GB" sz="2200" cap="none" dirty="0"/>
              <a:t>University Hospital of Salamanca-</a:t>
            </a:r>
            <a:r>
              <a:rPr lang="en-GB" sz="2200" cap="none" dirty="0" err="1"/>
              <a:t>Ibsal</a:t>
            </a:r>
            <a:r>
              <a:rPr lang="en-GB" sz="2200" cap="none" dirty="0"/>
              <a:t> </a:t>
            </a:r>
            <a:br>
              <a:rPr lang="en-GB" sz="2200" cap="none" dirty="0"/>
            </a:br>
            <a:r>
              <a:rPr lang="en-GB" sz="2200" cap="none" dirty="0"/>
              <a:t>Salamanca, Spain</a:t>
            </a:r>
            <a:endParaRPr lang="en-US" sz="2200" dirty="0"/>
          </a:p>
        </p:txBody>
      </p:sp>
      <p:sp>
        <p:nvSpPr>
          <p:cNvPr id="6" name="Slide Number Placeholder 5">
            <a:extLst>
              <a:ext uri="{FF2B5EF4-FFF2-40B4-BE49-F238E27FC236}">
                <a16:creationId xmlns:a16="http://schemas.microsoft.com/office/drawing/2014/main" id="{DD2C87C3-37B2-D14F-AC4D-4E77098604FF}"/>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1717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2971E-FE22-284D-BF12-9F17C80DE6B7}"/>
              </a:ext>
            </a:extLst>
          </p:cNvPr>
          <p:cNvSpPr>
            <a:spLocks noGrp="1"/>
          </p:cNvSpPr>
          <p:nvPr>
            <p:ph type="title"/>
          </p:nvPr>
        </p:nvSpPr>
        <p:spPr/>
        <p:txBody>
          <a:bodyPr/>
          <a:lstStyle/>
          <a:p>
            <a:r>
              <a:rPr lang="es-ES"/>
              <a:t>BCMA CAR-T</a:t>
            </a:r>
            <a:endParaRPr lang="es-ES" dirty="0"/>
          </a:p>
        </p:txBody>
      </p:sp>
      <p:sp>
        <p:nvSpPr>
          <p:cNvPr id="4" name="Slide Number Placeholder 3">
            <a:extLst>
              <a:ext uri="{FF2B5EF4-FFF2-40B4-BE49-F238E27FC236}">
                <a16:creationId xmlns:a16="http://schemas.microsoft.com/office/drawing/2014/main" id="{8DA6C15C-F085-A34A-85F0-3AE28B32F1F3}"/>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130395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72C025C4-5218-8C4A-B0D3-3993D6582BDC}"/>
              </a:ext>
            </a:extLst>
          </p:cNvPr>
          <p:cNvGraphicFramePr>
            <a:graphicFrameLocks noGrp="1"/>
          </p:cNvGraphicFramePr>
          <p:nvPr>
            <p:ph sz="quarter" idx="12"/>
            <p:extLst>
              <p:ext uri="{D42A27DB-BD31-4B8C-83A1-F6EECF244321}">
                <p14:modId xmlns:p14="http://schemas.microsoft.com/office/powerpoint/2010/main" val="2780255108"/>
              </p:ext>
            </p:extLst>
          </p:nvPr>
        </p:nvGraphicFramePr>
        <p:xfrm>
          <a:off x="620713" y="1169819"/>
          <a:ext cx="10963276" cy="4809642"/>
        </p:xfrm>
        <a:graphic>
          <a:graphicData uri="http://schemas.openxmlformats.org/drawingml/2006/table">
            <a:tbl>
              <a:tblPr firstRow="1" bandRow="1">
                <a:tableStyleId>{5C22544A-7EE6-4342-B048-85BDC9FD1C3A}</a:tableStyleId>
              </a:tblPr>
              <a:tblGrid>
                <a:gridCol w="2034564">
                  <a:extLst>
                    <a:ext uri="{9D8B030D-6E8A-4147-A177-3AD203B41FA5}">
                      <a16:colId xmlns:a16="http://schemas.microsoft.com/office/drawing/2014/main" val="3915173069"/>
                    </a:ext>
                  </a:extLst>
                </a:gridCol>
                <a:gridCol w="1608992">
                  <a:extLst>
                    <a:ext uri="{9D8B030D-6E8A-4147-A177-3AD203B41FA5}">
                      <a16:colId xmlns:a16="http://schemas.microsoft.com/office/drawing/2014/main" val="1765906301"/>
                    </a:ext>
                  </a:extLst>
                </a:gridCol>
                <a:gridCol w="1463944">
                  <a:extLst>
                    <a:ext uri="{9D8B030D-6E8A-4147-A177-3AD203B41FA5}">
                      <a16:colId xmlns:a16="http://schemas.microsoft.com/office/drawing/2014/main" val="1902698640"/>
                    </a:ext>
                  </a:extLst>
                </a:gridCol>
                <a:gridCol w="1463944">
                  <a:extLst>
                    <a:ext uri="{9D8B030D-6E8A-4147-A177-3AD203B41FA5}">
                      <a16:colId xmlns:a16="http://schemas.microsoft.com/office/drawing/2014/main" val="3466320668"/>
                    </a:ext>
                  </a:extLst>
                </a:gridCol>
                <a:gridCol w="1463944">
                  <a:extLst>
                    <a:ext uri="{9D8B030D-6E8A-4147-A177-3AD203B41FA5}">
                      <a16:colId xmlns:a16="http://schemas.microsoft.com/office/drawing/2014/main" val="3316859527"/>
                    </a:ext>
                  </a:extLst>
                </a:gridCol>
                <a:gridCol w="1463944">
                  <a:extLst>
                    <a:ext uri="{9D8B030D-6E8A-4147-A177-3AD203B41FA5}">
                      <a16:colId xmlns:a16="http://schemas.microsoft.com/office/drawing/2014/main" val="1365213247"/>
                    </a:ext>
                  </a:extLst>
                </a:gridCol>
                <a:gridCol w="1463944">
                  <a:extLst>
                    <a:ext uri="{9D8B030D-6E8A-4147-A177-3AD203B41FA5}">
                      <a16:colId xmlns:a16="http://schemas.microsoft.com/office/drawing/2014/main" val="1955061641"/>
                    </a:ext>
                  </a:extLst>
                </a:gridCol>
              </a:tblGrid>
              <a:tr h="780230">
                <a:tc>
                  <a:txBody>
                    <a:bodyPr/>
                    <a:lstStyle/>
                    <a:p>
                      <a:pPr>
                        <a:lnSpc>
                          <a:spcPct val="90000"/>
                        </a:lnSpc>
                      </a:pPr>
                      <a:endParaRPr lang="en-US" sz="1400" dirty="0"/>
                    </a:p>
                  </a:txBody>
                  <a:tcPr anchor="ctr"/>
                </a:tc>
                <a:tc>
                  <a:txBody>
                    <a:bodyPr/>
                    <a:lstStyle/>
                    <a:p>
                      <a:pPr algn="ctr">
                        <a:lnSpc>
                          <a:spcPct val="90000"/>
                        </a:lnSpc>
                      </a:pPr>
                      <a:r>
                        <a:rPr lang="en-US" sz="1400" dirty="0"/>
                        <a:t>CARTITUDE-1</a:t>
                      </a:r>
                      <a:r>
                        <a:rPr lang="en-US" sz="1400" baseline="30000" dirty="0"/>
                        <a:t>1</a:t>
                      </a:r>
                      <a:br>
                        <a:rPr lang="en-US" sz="1400" dirty="0"/>
                      </a:br>
                      <a:r>
                        <a:rPr lang="en-US" sz="1400" dirty="0" err="1">
                          <a:solidFill>
                            <a:schemeClr val="bg1"/>
                          </a:solidFill>
                        </a:rPr>
                        <a:t>Cilta-cel</a:t>
                      </a:r>
                      <a:br>
                        <a:rPr lang="en-US" sz="1400" dirty="0">
                          <a:solidFill>
                            <a:schemeClr val="bg1"/>
                          </a:solidFill>
                        </a:rPr>
                      </a:br>
                      <a:r>
                        <a:rPr lang="en-US" sz="1400" dirty="0">
                          <a:solidFill>
                            <a:schemeClr val="bg1"/>
                          </a:solidFill>
                        </a:rPr>
                        <a:t>Phase 1</a:t>
                      </a:r>
                    </a:p>
                  </a:txBody>
                  <a:tcPr anchor="ctr"/>
                </a:tc>
                <a:tc>
                  <a:txBody>
                    <a:bodyPr/>
                    <a:lstStyle/>
                    <a:p>
                      <a:pPr algn="ctr">
                        <a:lnSpc>
                          <a:spcPct val="90000"/>
                        </a:lnSpc>
                      </a:pPr>
                      <a:r>
                        <a:rPr lang="en-US" sz="1400" dirty="0"/>
                        <a:t>CRB-401</a:t>
                      </a:r>
                      <a:r>
                        <a:rPr lang="en-US" sz="1400" baseline="30000" dirty="0"/>
                        <a:t>2</a:t>
                      </a:r>
                      <a:br>
                        <a:rPr lang="en-US" sz="1400" dirty="0"/>
                      </a:br>
                      <a:r>
                        <a:rPr lang="en-US" sz="1400" dirty="0"/>
                        <a:t>Ide-</a:t>
                      </a:r>
                      <a:r>
                        <a:rPr lang="en-US" sz="1400" dirty="0" err="1"/>
                        <a:t>cel</a:t>
                      </a:r>
                      <a:br>
                        <a:rPr lang="en-US" sz="1400" dirty="0"/>
                      </a:br>
                      <a:r>
                        <a:rPr lang="en-US" sz="1400" dirty="0"/>
                        <a:t>Phase 1</a:t>
                      </a:r>
                    </a:p>
                  </a:txBody>
                  <a:tcPr anchor="ctr">
                    <a:lnR w="28575"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CRB-402</a:t>
                      </a:r>
                      <a:r>
                        <a:rPr lang="en-US" sz="1400" baseline="30000" dirty="0"/>
                        <a:t>3</a:t>
                      </a:r>
                      <a:br>
                        <a:rPr lang="en-US" sz="1400" dirty="0"/>
                      </a:br>
                      <a:r>
                        <a:rPr lang="en-US" sz="1400" dirty="0"/>
                        <a:t>Bb21217</a:t>
                      </a:r>
                      <a:br>
                        <a:rPr lang="en-US" sz="1400" dirty="0"/>
                      </a:br>
                      <a:r>
                        <a:rPr lang="en-US" sz="1400" dirty="0"/>
                        <a:t>Phase 1</a:t>
                      </a:r>
                    </a:p>
                  </a:txBody>
                  <a:tcPr anchor="ctr">
                    <a:lnL w="28575" cap="flat" cmpd="sng" algn="ctr">
                      <a:solidFill>
                        <a:srgbClr val="C00000"/>
                      </a:solidFill>
                      <a:prstDash val="solid"/>
                      <a:round/>
                      <a:headEnd type="none" w="med" len="med"/>
                      <a:tailEnd type="none" w="med" len="med"/>
                    </a:ln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LUMMICAR-2</a:t>
                      </a:r>
                      <a:r>
                        <a:rPr lang="en-US" sz="1400" baseline="30000" dirty="0"/>
                        <a:t>4</a:t>
                      </a:r>
                      <a:br>
                        <a:rPr lang="en-US" sz="1400" dirty="0"/>
                      </a:br>
                      <a:r>
                        <a:rPr lang="en-US" sz="1400" dirty="0">
                          <a:solidFill>
                            <a:schemeClr val="bg1"/>
                          </a:solidFill>
                        </a:rPr>
                        <a:t>CT053</a:t>
                      </a:r>
                      <a:br>
                        <a:rPr lang="en-US" sz="1400" dirty="0">
                          <a:solidFill>
                            <a:schemeClr val="bg1"/>
                          </a:solidFill>
                        </a:rPr>
                      </a:br>
                      <a:r>
                        <a:rPr lang="en-US" sz="1400" dirty="0">
                          <a:solidFill>
                            <a:schemeClr val="bg1"/>
                          </a:solidFill>
                        </a:rPr>
                        <a:t>Phase 1b</a:t>
                      </a:r>
                    </a:p>
                  </a:txBody>
                  <a:tcPr anchor="ctr"/>
                </a:tc>
                <a:tc>
                  <a:txBody>
                    <a:bodyPr/>
                    <a:lstStyle/>
                    <a:p>
                      <a:pPr algn="ctr">
                        <a:lnSpc>
                          <a:spcPct val="90000"/>
                        </a:lnSpc>
                      </a:pPr>
                      <a:r>
                        <a:rPr lang="en-US" sz="1400" dirty="0"/>
                        <a:t>PRIME</a:t>
                      </a:r>
                      <a:r>
                        <a:rPr lang="en-US" sz="1400" baseline="30000" dirty="0"/>
                        <a:t>5</a:t>
                      </a:r>
                      <a:br>
                        <a:rPr lang="en-US" sz="1400" dirty="0"/>
                      </a:br>
                      <a:r>
                        <a:rPr lang="en-US" sz="1400" dirty="0"/>
                        <a:t>BCMA-101</a:t>
                      </a:r>
                      <a:br>
                        <a:rPr lang="en-US" sz="1400" dirty="0"/>
                      </a:br>
                      <a:r>
                        <a:rPr lang="en-US" sz="1400" dirty="0"/>
                        <a:t>Phase 1/2</a:t>
                      </a:r>
                    </a:p>
                  </a:txBody>
                  <a:tcPr anchor="ctr"/>
                </a:tc>
                <a:tc>
                  <a:txBody>
                    <a:bodyPr/>
                    <a:lstStyle/>
                    <a:p>
                      <a:pPr algn="ctr">
                        <a:lnSpc>
                          <a:spcPct val="90000"/>
                        </a:lnSpc>
                      </a:pPr>
                      <a:r>
                        <a:rPr lang="en-US" sz="1400" dirty="0"/>
                        <a:t>GC012F</a:t>
                      </a:r>
                      <a:r>
                        <a:rPr lang="en-US" sz="1400" baseline="30000" dirty="0"/>
                        <a:t>6</a:t>
                      </a:r>
                      <a:br>
                        <a:rPr lang="en-US" sz="1400" dirty="0"/>
                      </a:br>
                      <a:r>
                        <a:rPr lang="en-US" sz="1400" dirty="0"/>
                        <a:t>Dual CAR-T</a:t>
                      </a:r>
                      <a:br>
                        <a:rPr lang="en-US" sz="1400" dirty="0"/>
                      </a:br>
                      <a:r>
                        <a:rPr lang="en-US" sz="1400" dirty="0"/>
                        <a:t>BCMA + CD19</a:t>
                      </a:r>
                    </a:p>
                  </a:txBody>
                  <a:tcPr anchor="ctr"/>
                </a:tc>
                <a:extLst>
                  <a:ext uri="{0D108BD9-81ED-4DB2-BD59-A6C34878D82A}">
                    <a16:rowId xmlns:a16="http://schemas.microsoft.com/office/drawing/2014/main" val="3058954561"/>
                  </a:ext>
                </a:extLst>
              </a:tr>
              <a:tr h="331331">
                <a:tc>
                  <a:txBody>
                    <a:bodyPr/>
                    <a:lstStyle/>
                    <a:p>
                      <a:pPr>
                        <a:lnSpc>
                          <a:spcPct val="90000"/>
                        </a:lnSpc>
                      </a:pPr>
                      <a:r>
                        <a:rPr lang="en-US" sz="1400" b="1" dirty="0"/>
                        <a:t>Patients</a:t>
                      </a:r>
                    </a:p>
                  </a:txBody>
                  <a:tcPr anchor="ctr"/>
                </a:tc>
                <a:tc>
                  <a:txBody>
                    <a:bodyPr/>
                    <a:lstStyle/>
                    <a:p>
                      <a:pPr algn="ctr">
                        <a:lnSpc>
                          <a:spcPct val="90000"/>
                        </a:lnSpc>
                      </a:pPr>
                      <a:r>
                        <a:rPr lang="en-US" sz="1400" dirty="0"/>
                        <a:t>97</a:t>
                      </a:r>
                    </a:p>
                  </a:txBody>
                  <a:tcPr anchor="ctr"/>
                </a:tc>
                <a:tc>
                  <a:txBody>
                    <a:bodyPr/>
                    <a:lstStyle/>
                    <a:p>
                      <a:pPr algn="ctr">
                        <a:lnSpc>
                          <a:spcPct val="90000"/>
                        </a:lnSpc>
                      </a:pPr>
                      <a:r>
                        <a:rPr lang="en-US" sz="1400" dirty="0"/>
                        <a:t>62</a:t>
                      </a:r>
                    </a:p>
                  </a:txBody>
                  <a:tcPr anchor="ctr">
                    <a:lnR w="28575" cap="flat" cmpd="sng" algn="ctr">
                      <a:solidFill>
                        <a:srgbClr val="C00000"/>
                      </a:solidFill>
                      <a:prstDash val="solid"/>
                      <a:round/>
                      <a:headEnd type="none" w="med" len="med"/>
                      <a:tailEnd type="none" w="med" len="med"/>
                    </a:lnR>
                  </a:tcPr>
                </a:tc>
                <a:tc>
                  <a:txBody>
                    <a:bodyPr/>
                    <a:lstStyle/>
                    <a:p>
                      <a:pPr algn="ctr">
                        <a:lnSpc>
                          <a:spcPct val="90000"/>
                        </a:lnSpc>
                      </a:pPr>
                      <a:r>
                        <a:rPr lang="en-US" sz="1400" dirty="0"/>
                        <a:t>69</a:t>
                      </a:r>
                    </a:p>
                  </a:txBody>
                  <a:tcPr anchor="ctr">
                    <a:lnL w="28575" cap="flat" cmpd="sng" algn="ctr">
                      <a:solidFill>
                        <a:srgbClr val="C00000"/>
                      </a:solidFill>
                      <a:prstDash val="solid"/>
                      <a:round/>
                      <a:headEnd type="none" w="med" len="med"/>
                      <a:tailEnd type="none" w="med" len="med"/>
                    </a:lnL>
                  </a:tcPr>
                </a:tc>
                <a:tc>
                  <a:txBody>
                    <a:bodyPr/>
                    <a:lstStyle/>
                    <a:p>
                      <a:pPr algn="ctr">
                        <a:lnSpc>
                          <a:spcPct val="90000"/>
                        </a:lnSpc>
                      </a:pPr>
                      <a:r>
                        <a:rPr lang="en-US" sz="1400" dirty="0"/>
                        <a:t>20</a:t>
                      </a:r>
                    </a:p>
                  </a:txBody>
                  <a:tcPr anchor="ctr"/>
                </a:tc>
                <a:tc>
                  <a:txBody>
                    <a:bodyPr/>
                    <a:lstStyle/>
                    <a:p>
                      <a:pPr algn="ctr">
                        <a:lnSpc>
                          <a:spcPct val="90000"/>
                        </a:lnSpc>
                      </a:pPr>
                      <a:r>
                        <a:rPr lang="en-US" sz="1400" dirty="0"/>
                        <a:t>55</a:t>
                      </a:r>
                    </a:p>
                  </a:txBody>
                  <a:tcPr anchor="ctr"/>
                </a:tc>
                <a:tc>
                  <a:txBody>
                    <a:bodyPr/>
                    <a:lstStyle/>
                    <a:p>
                      <a:pPr algn="ctr">
                        <a:lnSpc>
                          <a:spcPct val="90000"/>
                        </a:lnSpc>
                      </a:pPr>
                      <a:r>
                        <a:rPr lang="en-US" sz="1400" dirty="0"/>
                        <a:t>16</a:t>
                      </a:r>
                    </a:p>
                  </a:txBody>
                  <a:tcPr anchor="ctr"/>
                </a:tc>
                <a:extLst>
                  <a:ext uri="{0D108BD9-81ED-4DB2-BD59-A6C34878D82A}">
                    <a16:rowId xmlns:a16="http://schemas.microsoft.com/office/drawing/2014/main" val="685102683"/>
                  </a:ext>
                </a:extLst>
              </a:tr>
              <a:tr h="331331">
                <a:tc>
                  <a:txBody>
                    <a:bodyPr/>
                    <a:lstStyle/>
                    <a:p>
                      <a:pPr>
                        <a:lnSpc>
                          <a:spcPct val="90000"/>
                        </a:lnSpc>
                      </a:pPr>
                      <a:r>
                        <a:rPr lang="en-US" sz="1400" b="1" dirty="0"/>
                        <a:t>Median prior regimens</a:t>
                      </a:r>
                    </a:p>
                  </a:txBody>
                  <a:tcPr anchor="ctr"/>
                </a:tc>
                <a:tc>
                  <a:txBody>
                    <a:bodyPr/>
                    <a:lstStyle/>
                    <a:p>
                      <a:pPr algn="ctr">
                        <a:lnSpc>
                          <a:spcPct val="90000"/>
                        </a:lnSpc>
                      </a:pPr>
                      <a:r>
                        <a:rPr lang="en-US" sz="1400" dirty="0"/>
                        <a:t>6</a:t>
                      </a:r>
                    </a:p>
                  </a:txBody>
                  <a:tcPr anchor="ctr"/>
                </a:tc>
                <a:tc>
                  <a:txBody>
                    <a:bodyPr/>
                    <a:lstStyle/>
                    <a:p>
                      <a:pPr algn="ctr">
                        <a:lnSpc>
                          <a:spcPct val="90000"/>
                        </a:lnSpc>
                      </a:pPr>
                      <a:r>
                        <a:rPr lang="en-US" sz="1400" dirty="0"/>
                        <a:t>6</a:t>
                      </a:r>
                    </a:p>
                  </a:txBody>
                  <a:tcPr anchor="ctr">
                    <a:lnR w="28575" cap="flat" cmpd="sng" algn="ctr">
                      <a:solidFill>
                        <a:srgbClr val="C00000"/>
                      </a:solidFill>
                      <a:prstDash val="solid"/>
                      <a:round/>
                      <a:headEnd type="none" w="med" len="med"/>
                      <a:tailEnd type="none" w="med" len="med"/>
                    </a:lnR>
                  </a:tcPr>
                </a:tc>
                <a:tc>
                  <a:txBody>
                    <a:bodyPr/>
                    <a:lstStyle/>
                    <a:p>
                      <a:pPr algn="ctr">
                        <a:lnSpc>
                          <a:spcPct val="90000"/>
                        </a:lnSpc>
                      </a:pPr>
                      <a:r>
                        <a:rPr lang="en-US" sz="1400" dirty="0"/>
                        <a:t>6</a:t>
                      </a:r>
                    </a:p>
                  </a:txBody>
                  <a:tcPr anchor="ctr">
                    <a:lnL w="28575" cap="flat" cmpd="sng" algn="ctr">
                      <a:solidFill>
                        <a:srgbClr val="C00000"/>
                      </a:solidFill>
                      <a:prstDash val="solid"/>
                      <a:round/>
                      <a:headEnd type="none" w="med" len="med"/>
                      <a:tailEnd type="none" w="med" len="med"/>
                    </a:lnL>
                  </a:tcPr>
                </a:tc>
                <a:tc>
                  <a:txBody>
                    <a:bodyPr/>
                    <a:lstStyle/>
                    <a:p>
                      <a:pPr algn="ctr">
                        <a:lnSpc>
                          <a:spcPct val="90000"/>
                        </a:lnSpc>
                      </a:pPr>
                      <a:r>
                        <a:rPr lang="en-US" sz="1400" dirty="0"/>
                        <a:t>5</a:t>
                      </a:r>
                    </a:p>
                  </a:txBody>
                  <a:tcPr anchor="ctr"/>
                </a:tc>
                <a:tc>
                  <a:txBody>
                    <a:bodyPr/>
                    <a:lstStyle/>
                    <a:p>
                      <a:pPr algn="ctr">
                        <a:lnSpc>
                          <a:spcPct val="90000"/>
                        </a:lnSpc>
                      </a:pPr>
                      <a:r>
                        <a:rPr lang="en-US" sz="1400" dirty="0"/>
                        <a:t>8</a:t>
                      </a:r>
                    </a:p>
                  </a:txBody>
                  <a:tcPr anchor="ctr"/>
                </a:tc>
                <a:tc>
                  <a:txBody>
                    <a:bodyPr/>
                    <a:lstStyle/>
                    <a:p>
                      <a:pPr algn="ctr">
                        <a:lnSpc>
                          <a:spcPct val="90000"/>
                        </a:lnSpc>
                      </a:pPr>
                      <a:r>
                        <a:rPr lang="en-US" sz="1400" dirty="0"/>
                        <a:t>NR</a:t>
                      </a:r>
                    </a:p>
                  </a:txBody>
                  <a:tcPr anchor="ctr"/>
                </a:tc>
                <a:extLst>
                  <a:ext uri="{0D108BD9-81ED-4DB2-BD59-A6C34878D82A}">
                    <a16:rowId xmlns:a16="http://schemas.microsoft.com/office/drawing/2014/main" val="1229937898"/>
                  </a:ext>
                </a:extLst>
              </a:tr>
              <a:tr h="331331">
                <a:tc>
                  <a:txBody>
                    <a:bodyPr/>
                    <a:lstStyle/>
                    <a:p>
                      <a:pPr>
                        <a:lnSpc>
                          <a:spcPct val="90000"/>
                        </a:lnSpc>
                      </a:pPr>
                      <a:r>
                        <a:rPr lang="en-US" sz="1400" b="1" dirty="0"/>
                        <a:t>Triple refractory</a:t>
                      </a:r>
                    </a:p>
                  </a:txBody>
                  <a:tcPr anchor="ctr"/>
                </a:tc>
                <a:tc>
                  <a:txBody>
                    <a:bodyPr/>
                    <a:lstStyle/>
                    <a:p>
                      <a:pPr algn="ctr">
                        <a:lnSpc>
                          <a:spcPct val="90000"/>
                        </a:lnSpc>
                      </a:pPr>
                      <a:r>
                        <a:rPr lang="en-US" sz="1400" dirty="0"/>
                        <a:t>87.6%</a:t>
                      </a:r>
                    </a:p>
                  </a:txBody>
                  <a:tcPr anchor="ctr"/>
                </a:tc>
                <a:tc>
                  <a:txBody>
                    <a:bodyPr/>
                    <a:lstStyle/>
                    <a:p>
                      <a:pPr algn="ctr">
                        <a:lnSpc>
                          <a:spcPct val="90000"/>
                        </a:lnSpc>
                      </a:pPr>
                      <a:r>
                        <a:rPr lang="en-US" sz="1400" dirty="0"/>
                        <a:t>69.4%</a:t>
                      </a:r>
                    </a:p>
                  </a:txBody>
                  <a:tcPr anchor="ctr">
                    <a:lnR w="28575" cap="flat" cmpd="sng" algn="ctr">
                      <a:solidFill>
                        <a:srgbClr val="C00000"/>
                      </a:solidFill>
                      <a:prstDash val="solid"/>
                      <a:round/>
                      <a:headEnd type="none" w="med" len="med"/>
                      <a:tailEnd type="none" w="med" len="med"/>
                    </a:lnR>
                  </a:tcPr>
                </a:tc>
                <a:tc>
                  <a:txBody>
                    <a:bodyPr/>
                    <a:lstStyle/>
                    <a:p>
                      <a:pPr algn="ctr">
                        <a:lnSpc>
                          <a:spcPct val="90000"/>
                        </a:lnSpc>
                      </a:pPr>
                      <a:r>
                        <a:rPr lang="en-US" sz="1400" dirty="0"/>
                        <a:t>64%</a:t>
                      </a:r>
                    </a:p>
                  </a:txBody>
                  <a:tcPr anchor="ctr">
                    <a:lnL w="28575" cap="flat" cmpd="sng" algn="ctr">
                      <a:solidFill>
                        <a:srgbClr val="C00000"/>
                      </a:solidFill>
                      <a:prstDash val="solid"/>
                      <a:round/>
                      <a:headEnd type="none" w="med" len="med"/>
                      <a:tailEnd type="none" w="med" len="med"/>
                    </a:lnL>
                  </a:tcPr>
                </a:tc>
                <a:tc>
                  <a:txBody>
                    <a:bodyPr/>
                    <a:lstStyle/>
                    <a:p>
                      <a:pPr algn="ctr">
                        <a:lnSpc>
                          <a:spcPct val="90000"/>
                        </a:lnSpc>
                      </a:pPr>
                      <a:r>
                        <a:rPr lang="en-US" sz="1400" dirty="0"/>
                        <a:t>85%</a:t>
                      </a:r>
                    </a:p>
                  </a:txBody>
                  <a:tcPr anchor="ctr"/>
                </a:tc>
                <a:tc>
                  <a:txBody>
                    <a:bodyPr/>
                    <a:lstStyle/>
                    <a:p>
                      <a:pPr algn="ctr">
                        <a:lnSpc>
                          <a:spcPct val="90000"/>
                        </a:lnSpc>
                      </a:pPr>
                      <a:r>
                        <a:rPr lang="en-US" sz="1400" dirty="0"/>
                        <a:t>60%</a:t>
                      </a:r>
                    </a:p>
                  </a:txBody>
                  <a:tcPr anchor="ctr"/>
                </a:tc>
                <a:tc>
                  <a:txBody>
                    <a:bodyPr/>
                    <a:lstStyle/>
                    <a:p>
                      <a:pPr algn="ctr">
                        <a:lnSpc>
                          <a:spcPct val="90000"/>
                        </a:lnSpc>
                      </a:pPr>
                      <a:r>
                        <a:rPr lang="en-US" sz="1400" dirty="0"/>
                        <a:t>NR</a:t>
                      </a:r>
                    </a:p>
                  </a:txBody>
                  <a:tcPr anchor="ctr"/>
                </a:tc>
                <a:extLst>
                  <a:ext uri="{0D108BD9-81ED-4DB2-BD59-A6C34878D82A}">
                    <a16:rowId xmlns:a16="http://schemas.microsoft.com/office/drawing/2014/main" val="3774860299"/>
                  </a:ext>
                </a:extLst>
              </a:tr>
              <a:tr h="555781">
                <a:tc>
                  <a:txBody>
                    <a:bodyPr/>
                    <a:lstStyle/>
                    <a:p>
                      <a:pPr>
                        <a:lnSpc>
                          <a:spcPct val="90000"/>
                        </a:lnSpc>
                      </a:pPr>
                      <a:r>
                        <a:rPr lang="en-US" sz="1400" b="1" dirty="0"/>
                        <a:t>CAR-T dose</a:t>
                      </a:r>
                    </a:p>
                  </a:txBody>
                  <a:tcPr anchor="ctr"/>
                </a:tc>
                <a:tc>
                  <a:txBody>
                    <a:bodyPr/>
                    <a:lstStyle/>
                    <a:p>
                      <a:pPr algn="ctr">
                        <a:lnSpc>
                          <a:spcPct val="90000"/>
                        </a:lnSpc>
                      </a:pPr>
                      <a:r>
                        <a:rPr lang="en-US" sz="1360" dirty="0"/>
                        <a:t>0.75 × 10</a:t>
                      </a:r>
                      <a:r>
                        <a:rPr lang="en-US" sz="1360" baseline="30000" dirty="0"/>
                        <a:t>6</a:t>
                      </a:r>
                      <a:br>
                        <a:rPr lang="en-US" sz="1360" dirty="0"/>
                      </a:br>
                      <a:r>
                        <a:rPr lang="en-US" sz="1360" dirty="0"/>
                        <a:t>(range 0.5-1.0 × 10</a:t>
                      </a:r>
                      <a:r>
                        <a:rPr lang="en-US" sz="1360" baseline="30000" dirty="0"/>
                        <a:t>6</a:t>
                      </a:r>
                      <a:r>
                        <a:rPr lang="en-US" sz="1360" dirty="0"/>
                        <a:t>)</a:t>
                      </a:r>
                    </a:p>
                  </a:txBody>
                  <a:tcPr anchor="ctr"/>
                </a:tc>
                <a:tc>
                  <a:txBody>
                    <a:bodyPr/>
                    <a:lstStyle/>
                    <a:p>
                      <a:pPr algn="ctr">
                        <a:lnSpc>
                          <a:spcPct val="90000"/>
                        </a:lnSpc>
                      </a:pPr>
                      <a:r>
                        <a:rPr lang="en-US" sz="1400" dirty="0"/>
                        <a:t>50, 150, 450 and 800 × 10</a:t>
                      </a:r>
                      <a:r>
                        <a:rPr lang="en-US" sz="1400" baseline="30000" dirty="0"/>
                        <a:t>6</a:t>
                      </a:r>
                    </a:p>
                  </a:txBody>
                  <a:tcPr anchor="ctr">
                    <a:lnR w="28575"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150, 300 and 450 × 10</a:t>
                      </a:r>
                      <a:r>
                        <a:rPr lang="en-US" sz="1400" baseline="30000" dirty="0"/>
                        <a:t>6</a:t>
                      </a:r>
                    </a:p>
                  </a:txBody>
                  <a:tcPr anchor="ctr">
                    <a:lnL w="28575" cap="flat" cmpd="sng" algn="ctr">
                      <a:solidFill>
                        <a:srgbClr val="C00000"/>
                      </a:solidFill>
                      <a:prstDash val="solid"/>
                      <a:round/>
                      <a:headEnd type="none" w="med" len="med"/>
                      <a:tailEnd type="none" w="med" len="med"/>
                    </a:lnL>
                  </a:tcPr>
                </a:tc>
                <a:tc>
                  <a:txBody>
                    <a:bodyPr/>
                    <a:lstStyle/>
                    <a:p>
                      <a:pPr algn="ctr">
                        <a:lnSpc>
                          <a:spcPct val="90000"/>
                        </a:lnSpc>
                      </a:pPr>
                      <a:r>
                        <a:rPr lang="en-US" sz="1400" dirty="0"/>
                        <a:t>1.5-1.8/2.5-3.0</a:t>
                      </a:r>
                      <a:br>
                        <a:rPr lang="en-US" sz="1400" dirty="0"/>
                      </a:br>
                      <a:r>
                        <a:rPr lang="en-US" sz="1400" dirty="0"/>
                        <a:t>× 10</a:t>
                      </a:r>
                      <a:r>
                        <a:rPr lang="en-US" sz="1400" baseline="30000" dirty="0"/>
                        <a:t>8</a:t>
                      </a:r>
                      <a:endParaRPr lang="en-US" sz="1400" dirty="0"/>
                    </a:p>
                  </a:txBody>
                  <a:tcPr anchor="ctr"/>
                </a:tc>
                <a:tc>
                  <a:txBody>
                    <a:bodyPr/>
                    <a:lstStyle/>
                    <a:p>
                      <a:pPr algn="ctr">
                        <a:lnSpc>
                          <a:spcPct val="90000"/>
                        </a:lnSpc>
                      </a:pPr>
                      <a:r>
                        <a:rPr lang="en-US" sz="1400" dirty="0"/>
                        <a:t>0.75-15 × 10</a:t>
                      </a:r>
                      <a:r>
                        <a:rPr lang="en-US" sz="1400" baseline="30000" dirty="0"/>
                        <a:t>6</a:t>
                      </a:r>
                      <a:endParaRPr lang="en-US" sz="1400" dirty="0"/>
                    </a:p>
                  </a:txBody>
                  <a:tcPr anchor="ctr"/>
                </a:tc>
                <a:tc>
                  <a:txBody>
                    <a:bodyPr/>
                    <a:lstStyle/>
                    <a:p>
                      <a:pPr algn="ctr">
                        <a:lnSpc>
                          <a:spcPct val="90000"/>
                        </a:lnSpc>
                      </a:pPr>
                      <a:r>
                        <a:rPr lang="en-US" sz="1400" dirty="0"/>
                        <a:t>1.0-3.0 × 10</a:t>
                      </a:r>
                      <a:r>
                        <a:rPr lang="en-US" sz="1400" baseline="30000" dirty="0"/>
                        <a:t>5</a:t>
                      </a:r>
                      <a:endParaRPr lang="en-US" sz="1400" dirty="0"/>
                    </a:p>
                  </a:txBody>
                  <a:tcPr anchor="ctr"/>
                </a:tc>
                <a:extLst>
                  <a:ext uri="{0D108BD9-81ED-4DB2-BD59-A6C34878D82A}">
                    <a16:rowId xmlns:a16="http://schemas.microsoft.com/office/drawing/2014/main" val="1727873221"/>
                  </a:ext>
                </a:extLst>
              </a:tr>
              <a:tr h="331331">
                <a:tc>
                  <a:txBody>
                    <a:bodyPr/>
                    <a:lstStyle/>
                    <a:p>
                      <a:pPr>
                        <a:lnSpc>
                          <a:spcPct val="90000"/>
                        </a:lnSpc>
                      </a:pPr>
                      <a:r>
                        <a:rPr lang="en-US" sz="1400" b="1" dirty="0"/>
                        <a:t>ORR</a:t>
                      </a:r>
                    </a:p>
                  </a:txBody>
                  <a:tcPr anchor="ctr"/>
                </a:tc>
                <a:tc>
                  <a:txBody>
                    <a:bodyPr/>
                    <a:lstStyle/>
                    <a:p>
                      <a:pPr algn="ctr">
                        <a:lnSpc>
                          <a:spcPct val="90000"/>
                        </a:lnSpc>
                      </a:pPr>
                      <a:r>
                        <a:rPr lang="en-US" sz="1400" dirty="0"/>
                        <a:t>96.9%</a:t>
                      </a:r>
                    </a:p>
                  </a:txBody>
                  <a:tcPr anchor="ctr"/>
                </a:tc>
                <a:tc>
                  <a:txBody>
                    <a:bodyPr/>
                    <a:lstStyle/>
                    <a:p>
                      <a:pPr algn="ctr">
                        <a:lnSpc>
                          <a:spcPct val="90000"/>
                        </a:lnSpc>
                      </a:pPr>
                      <a:r>
                        <a:rPr lang="en-US" sz="1400" baseline="0" dirty="0"/>
                        <a:t>75.8%</a:t>
                      </a:r>
                    </a:p>
                  </a:txBody>
                  <a:tcPr anchor="ctr">
                    <a:lnR w="28575"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baseline="0" dirty="0"/>
                        <a:t>68%/84%</a:t>
                      </a:r>
                      <a:r>
                        <a:rPr lang="en-US" sz="1400" baseline="30000" dirty="0"/>
                        <a:t>a</a:t>
                      </a:r>
                    </a:p>
                  </a:txBody>
                  <a:tcPr anchor="ctr">
                    <a:lnL w="28575" cap="flat" cmpd="sng" algn="ctr">
                      <a:solidFill>
                        <a:srgbClr val="C00000"/>
                      </a:solidFill>
                      <a:prstDash val="solid"/>
                      <a:round/>
                      <a:headEnd type="none" w="med" len="med"/>
                      <a:tailEnd type="none" w="med" len="med"/>
                    </a:lnL>
                  </a:tcPr>
                </a:tc>
                <a:tc>
                  <a:txBody>
                    <a:bodyPr/>
                    <a:lstStyle/>
                    <a:p>
                      <a:pPr algn="ctr">
                        <a:lnSpc>
                          <a:spcPct val="90000"/>
                        </a:lnSpc>
                      </a:pPr>
                      <a:r>
                        <a:rPr lang="en-US" sz="1400" dirty="0"/>
                        <a:t>94%</a:t>
                      </a:r>
                    </a:p>
                  </a:txBody>
                  <a:tcPr anchor="ctr"/>
                </a:tc>
                <a:tc>
                  <a:txBody>
                    <a:bodyPr/>
                    <a:lstStyle/>
                    <a:p>
                      <a:pPr algn="ctr">
                        <a:lnSpc>
                          <a:spcPct val="90000"/>
                        </a:lnSpc>
                      </a:pPr>
                      <a:r>
                        <a:rPr lang="en-US" sz="1400" dirty="0"/>
                        <a:t>67%</a:t>
                      </a:r>
                      <a:endParaRPr lang="en-US" sz="1400" baseline="30000" dirty="0"/>
                    </a:p>
                  </a:txBody>
                  <a:tcPr anchor="ctr"/>
                </a:tc>
                <a:tc>
                  <a:txBody>
                    <a:bodyPr/>
                    <a:lstStyle/>
                    <a:p>
                      <a:pPr algn="ctr">
                        <a:lnSpc>
                          <a:spcPct val="90000"/>
                        </a:lnSpc>
                      </a:pPr>
                      <a:r>
                        <a:rPr lang="en-US" sz="1400" dirty="0"/>
                        <a:t>93.8%</a:t>
                      </a:r>
                    </a:p>
                  </a:txBody>
                  <a:tcPr anchor="ctr"/>
                </a:tc>
                <a:extLst>
                  <a:ext uri="{0D108BD9-81ED-4DB2-BD59-A6C34878D82A}">
                    <a16:rowId xmlns:a16="http://schemas.microsoft.com/office/drawing/2014/main" val="44009899"/>
                  </a:ext>
                </a:extLst>
              </a:tr>
              <a:tr h="331331">
                <a:tc>
                  <a:txBody>
                    <a:bodyPr/>
                    <a:lstStyle/>
                    <a:p>
                      <a:pPr>
                        <a:lnSpc>
                          <a:spcPct val="90000"/>
                        </a:lnSpc>
                      </a:pPr>
                      <a:r>
                        <a:rPr lang="en-US" sz="1400" b="1" dirty="0"/>
                        <a:t>CR/</a:t>
                      </a:r>
                      <a:r>
                        <a:rPr lang="en-US" sz="1400" b="1" dirty="0" err="1"/>
                        <a:t>sCR</a:t>
                      </a:r>
                      <a:endParaRPr lang="en-US" sz="1400" b="1" dirty="0"/>
                    </a:p>
                  </a:txBody>
                  <a:tcPr anchor="ctr">
                    <a:lnB w="28575"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t>67%</a:t>
                      </a:r>
                    </a:p>
                  </a:txBody>
                  <a:tcPr anchor="ctr">
                    <a:lnB w="28575" cap="flat" cmpd="sng" algn="ctr">
                      <a:solidFill>
                        <a:schemeClr val="tx1"/>
                      </a:solidFill>
                      <a:prstDash val="solid"/>
                      <a:round/>
                      <a:headEnd type="none" w="med" len="med"/>
                      <a:tailEnd type="none" w="med" len="med"/>
                    </a:lnB>
                  </a:tcPr>
                </a:tc>
                <a:tc>
                  <a:txBody>
                    <a:bodyPr/>
                    <a:lstStyle/>
                    <a:p>
                      <a:pPr algn="ctr">
                        <a:lnSpc>
                          <a:spcPct val="90000"/>
                        </a:lnSpc>
                      </a:pPr>
                      <a:r>
                        <a:rPr lang="en-US" sz="1400" baseline="0" dirty="0"/>
                        <a:t>38.7%</a:t>
                      </a:r>
                    </a:p>
                  </a:txBody>
                  <a:tcPr anchor="ctr">
                    <a:lnR w="28575" cap="flat" cmpd="sng" algn="ctr">
                      <a:solidFill>
                        <a:srgbClr val="C00000"/>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baseline="0" dirty="0"/>
                        <a:t>28%/32%</a:t>
                      </a:r>
                      <a:r>
                        <a:rPr lang="en-US" sz="1400" baseline="30000" dirty="0"/>
                        <a:t>a</a:t>
                      </a:r>
                    </a:p>
                  </a:txBody>
                  <a:tcPr anchor="ctr">
                    <a:lnL w="28575" cap="flat" cmpd="sng" algn="ctr">
                      <a:solidFill>
                        <a:srgbClr val="C00000"/>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t>77%/83%</a:t>
                      </a:r>
                      <a:r>
                        <a:rPr lang="en-US" sz="1400" baseline="30000" dirty="0"/>
                        <a:t>b</a:t>
                      </a:r>
                    </a:p>
                  </a:txBody>
                  <a:tcPr anchor="ctr">
                    <a:lnB w="28575"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t>NR</a:t>
                      </a:r>
                    </a:p>
                  </a:txBody>
                  <a:tcPr anchor="ctr">
                    <a:lnB w="28575" cap="flat" cmpd="sng" algn="ctr">
                      <a:solidFill>
                        <a:schemeClr val="tx1"/>
                      </a:solidFill>
                      <a:prstDash val="solid"/>
                      <a:round/>
                      <a:headEnd type="none" w="med" len="med"/>
                      <a:tailEnd type="none" w="med" len="med"/>
                    </a:lnB>
                  </a:tcPr>
                </a:tc>
                <a:tc>
                  <a:txBody>
                    <a:bodyPr/>
                    <a:lstStyle/>
                    <a:p>
                      <a:pPr algn="ctr">
                        <a:lnSpc>
                          <a:spcPct val="90000"/>
                        </a:lnSpc>
                      </a:pPr>
                      <a:r>
                        <a:rPr lang="en-US" sz="1400" dirty="0"/>
                        <a:t>56.3%</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239127"/>
                  </a:ext>
                </a:extLst>
              </a:tr>
              <a:tr h="331331">
                <a:tc>
                  <a:txBody>
                    <a:bodyPr/>
                    <a:lstStyle/>
                    <a:p>
                      <a:pPr>
                        <a:lnSpc>
                          <a:spcPct val="90000"/>
                        </a:lnSpc>
                      </a:pPr>
                      <a:r>
                        <a:rPr lang="en-US" sz="1400" b="1" dirty="0"/>
                        <a:t>CRS, all grades</a:t>
                      </a:r>
                    </a:p>
                  </a:txBody>
                  <a:tcPr anchor="ctr">
                    <a:lnT w="28575" cap="flat" cmpd="sng" algn="ctr">
                      <a:solidFill>
                        <a:schemeClr val="tx1"/>
                      </a:solidFill>
                      <a:prstDash val="solid"/>
                      <a:round/>
                      <a:headEnd type="none" w="med" len="med"/>
                      <a:tailEnd type="none" w="med" len="med"/>
                    </a:lnT>
                  </a:tcPr>
                </a:tc>
                <a:tc>
                  <a:txBody>
                    <a:bodyPr/>
                    <a:lstStyle/>
                    <a:p>
                      <a:pPr algn="ctr">
                        <a:lnSpc>
                          <a:spcPct val="90000"/>
                        </a:lnSpc>
                      </a:pPr>
                      <a:r>
                        <a:rPr lang="en-US" sz="1400" dirty="0"/>
                        <a:t>94.8%</a:t>
                      </a:r>
                    </a:p>
                  </a:txBody>
                  <a:tcPr anchor="ctr">
                    <a:lnT w="28575" cap="flat" cmpd="sng" algn="ctr">
                      <a:solidFill>
                        <a:schemeClr val="tx1"/>
                      </a:solidFill>
                      <a:prstDash val="solid"/>
                      <a:round/>
                      <a:headEnd type="none" w="med" len="med"/>
                      <a:tailEnd type="none" w="med" len="med"/>
                    </a:lnT>
                  </a:tcPr>
                </a:tc>
                <a:tc>
                  <a:txBody>
                    <a:bodyPr/>
                    <a:lstStyle/>
                    <a:p>
                      <a:pPr algn="ctr">
                        <a:lnSpc>
                          <a:spcPct val="90000"/>
                        </a:lnSpc>
                      </a:pPr>
                      <a:r>
                        <a:rPr lang="en-US" sz="1400" baseline="0" dirty="0"/>
                        <a:t>75.8%</a:t>
                      </a:r>
                    </a:p>
                  </a:txBody>
                  <a:tcPr anchor="ctr">
                    <a:lnR w="28575"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baseline="0" dirty="0"/>
                        <a:t>NR</a:t>
                      </a:r>
                    </a:p>
                  </a:txBody>
                  <a:tcPr anchor="ctr">
                    <a:lnL w="28575" cap="flat" cmpd="sng" algn="ctr">
                      <a:solidFill>
                        <a:srgbClr val="C00000"/>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lnSpc>
                          <a:spcPct val="90000"/>
                        </a:lnSpc>
                      </a:pPr>
                      <a:r>
                        <a:rPr lang="en-US" sz="1400" dirty="0"/>
                        <a:t>15%/17%</a:t>
                      </a:r>
                      <a:r>
                        <a:rPr lang="en-US" sz="1400" baseline="30000" dirty="0"/>
                        <a:t>b</a:t>
                      </a:r>
                    </a:p>
                  </a:txBody>
                  <a:tcPr anchor="ctr">
                    <a:lnT w="28575" cap="flat" cmpd="sng" algn="ctr">
                      <a:solidFill>
                        <a:schemeClr val="tx1"/>
                      </a:solidFill>
                      <a:prstDash val="solid"/>
                      <a:round/>
                      <a:headEnd type="none" w="med" len="med"/>
                      <a:tailEnd type="none" w="med" len="med"/>
                    </a:lnT>
                  </a:tcPr>
                </a:tc>
                <a:tc>
                  <a:txBody>
                    <a:bodyPr/>
                    <a:lstStyle/>
                    <a:p>
                      <a:pPr algn="ctr">
                        <a:lnSpc>
                          <a:spcPct val="90000"/>
                        </a:lnSpc>
                      </a:pPr>
                      <a:r>
                        <a:rPr lang="en-US" sz="1400" dirty="0"/>
                        <a:t>17%</a:t>
                      </a:r>
                    </a:p>
                  </a:txBody>
                  <a:tcPr anchor="ctr">
                    <a:lnT w="28575" cap="flat" cmpd="sng" algn="ctr">
                      <a:solidFill>
                        <a:schemeClr val="tx1"/>
                      </a:solidFill>
                      <a:prstDash val="solid"/>
                      <a:round/>
                      <a:headEnd type="none" w="med" len="med"/>
                      <a:tailEnd type="none" w="med" len="med"/>
                    </a:lnT>
                  </a:tcPr>
                </a:tc>
                <a:tc>
                  <a:txBody>
                    <a:bodyPr/>
                    <a:lstStyle/>
                    <a:p>
                      <a:pPr algn="ctr">
                        <a:lnSpc>
                          <a:spcPct val="90000"/>
                        </a:lnSpc>
                      </a:pPr>
                      <a:r>
                        <a:rPr lang="en-US" sz="1400" dirty="0"/>
                        <a:t>100%</a:t>
                      </a: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50357391"/>
                  </a:ext>
                </a:extLst>
              </a:tr>
              <a:tr h="331331">
                <a:tc>
                  <a:txBody>
                    <a:bodyPr/>
                    <a:lstStyle/>
                    <a:p>
                      <a:pPr>
                        <a:lnSpc>
                          <a:spcPct val="90000"/>
                        </a:lnSpc>
                      </a:pPr>
                      <a:r>
                        <a:rPr lang="en-US" sz="1400" b="1" dirty="0"/>
                        <a:t>CRS, grade 3/4</a:t>
                      </a:r>
                    </a:p>
                  </a:txBody>
                  <a:tcPr anchor="ctr"/>
                </a:tc>
                <a:tc>
                  <a:txBody>
                    <a:bodyPr/>
                    <a:lstStyle/>
                    <a:p>
                      <a:pPr algn="ctr">
                        <a:lnSpc>
                          <a:spcPct val="90000"/>
                        </a:lnSpc>
                      </a:pPr>
                      <a:r>
                        <a:rPr lang="en-US" sz="1400" dirty="0"/>
                        <a:t>4%</a:t>
                      </a:r>
                    </a:p>
                  </a:txBody>
                  <a:tcPr anchor="ctr"/>
                </a:tc>
                <a:tc>
                  <a:txBody>
                    <a:bodyPr/>
                    <a:lstStyle/>
                    <a:p>
                      <a:pPr algn="ctr">
                        <a:lnSpc>
                          <a:spcPct val="90000"/>
                        </a:lnSpc>
                      </a:pPr>
                      <a:r>
                        <a:rPr lang="en-US" sz="1400" baseline="0" dirty="0"/>
                        <a:t>6.5%</a:t>
                      </a:r>
                    </a:p>
                  </a:txBody>
                  <a:tcPr anchor="ctr">
                    <a:lnR w="28575"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baseline="0" dirty="0"/>
                        <a:t>NR</a:t>
                      </a:r>
                    </a:p>
                  </a:txBody>
                  <a:tcPr anchor="ctr">
                    <a:lnL w="28575" cap="flat" cmpd="sng" algn="ctr">
                      <a:solidFill>
                        <a:srgbClr val="C00000"/>
                      </a:solidFill>
                      <a:prstDash val="solid"/>
                      <a:round/>
                      <a:headEnd type="none" w="med" len="med"/>
                      <a:tailEnd type="none" w="med" len="med"/>
                    </a:lnL>
                  </a:tcPr>
                </a:tc>
                <a:tc>
                  <a:txBody>
                    <a:bodyPr/>
                    <a:lstStyle/>
                    <a:p>
                      <a:pPr algn="ctr">
                        <a:lnSpc>
                          <a:spcPct val="90000"/>
                        </a:lnSpc>
                      </a:pPr>
                      <a:r>
                        <a:rPr lang="en-US" sz="1400" baseline="0" dirty="0"/>
                        <a:t>0%</a:t>
                      </a:r>
                    </a:p>
                  </a:txBody>
                  <a:tcPr anchor="ctr"/>
                </a:tc>
                <a:tc>
                  <a:txBody>
                    <a:bodyPr/>
                    <a:lstStyle/>
                    <a:p>
                      <a:pPr algn="ctr">
                        <a:lnSpc>
                          <a:spcPct val="90000"/>
                        </a:lnSpc>
                      </a:pPr>
                      <a:r>
                        <a:rPr lang="en-US" sz="1400" dirty="0"/>
                        <a:t>0%</a:t>
                      </a:r>
                    </a:p>
                  </a:txBody>
                  <a:tcPr anchor="ctr"/>
                </a:tc>
                <a:tc>
                  <a:txBody>
                    <a:bodyPr/>
                    <a:lstStyle/>
                    <a:p>
                      <a:pPr algn="ctr">
                        <a:lnSpc>
                          <a:spcPct val="90000"/>
                        </a:lnSpc>
                      </a:pPr>
                      <a:r>
                        <a:rPr lang="en-US" sz="1400" dirty="0"/>
                        <a:t>12.5%</a:t>
                      </a:r>
                    </a:p>
                  </a:txBody>
                  <a:tcPr anchor="ctr"/>
                </a:tc>
                <a:extLst>
                  <a:ext uri="{0D108BD9-81ED-4DB2-BD59-A6C34878D82A}">
                    <a16:rowId xmlns:a16="http://schemas.microsoft.com/office/drawing/2014/main" val="4184047510"/>
                  </a:ext>
                </a:extLst>
              </a:tr>
              <a:tr h="331331">
                <a:tc>
                  <a:txBody>
                    <a:bodyPr/>
                    <a:lstStyle/>
                    <a:p>
                      <a:pPr>
                        <a:lnSpc>
                          <a:spcPct val="90000"/>
                        </a:lnSpc>
                      </a:pPr>
                      <a:r>
                        <a:rPr lang="en-US" sz="1400" b="1" dirty="0"/>
                        <a:t>Neurotoxicity, all grades</a:t>
                      </a:r>
                    </a:p>
                  </a:txBody>
                  <a:tcPr anchor="ctr"/>
                </a:tc>
                <a:tc>
                  <a:txBody>
                    <a:bodyPr/>
                    <a:lstStyle/>
                    <a:p>
                      <a:pPr algn="ctr">
                        <a:lnSpc>
                          <a:spcPct val="90000"/>
                        </a:lnSpc>
                      </a:pPr>
                      <a:r>
                        <a:rPr lang="en-US" sz="1400" dirty="0"/>
                        <a:t>20.6%</a:t>
                      </a:r>
                    </a:p>
                  </a:txBody>
                  <a:tcPr anchor="ctr"/>
                </a:tc>
                <a:tc>
                  <a:txBody>
                    <a:bodyPr/>
                    <a:lstStyle/>
                    <a:p>
                      <a:pPr algn="ctr">
                        <a:lnSpc>
                          <a:spcPct val="90000"/>
                        </a:lnSpc>
                      </a:pPr>
                      <a:r>
                        <a:rPr lang="en-US" sz="1400" baseline="0" dirty="0"/>
                        <a:t>35.5%</a:t>
                      </a:r>
                    </a:p>
                  </a:txBody>
                  <a:tcPr anchor="ctr">
                    <a:lnR w="28575"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baseline="0" dirty="0"/>
                        <a:t>NR</a:t>
                      </a:r>
                    </a:p>
                  </a:txBody>
                  <a:tcPr anchor="ctr">
                    <a:lnL w="28575" cap="flat" cmpd="sng" algn="ctr">
                      <a:solidFill>
                        <a:srgbClr val="C00000"/>
                      </a:solidFill>
                      <a:prstDash val="solid"/>
                      <a:round/>
                      <a:headEnd type="none" w="med" len="med"/>
                      <a:tailEnd type="none" w="med" len="med"/>
                    </a:lnL>
                  </a:tcPr>
                </a:tc>
                <a:tc>
                  <a:txBody>
                    <a:bodyPr/>
                    <a:lstStyle/>
                    <a:p>
                      <a:pPr algn="ctr">
                        <a:lnSpc>
                          <a:spcPct val="90000"/>
                        </a:lnSpc>
                      </a:pPr>
                      <a:r>
                        <a:rPr lang="en-US" sz="1400" dirty="0"/>
                        <a:t>15%/17%</a:t>
                      </a:r>
                      <a:r>
                        <a:rPr lang="en-US" sz="1400" baseline="30000" dirty="0"/>
                        <a:t>b</a:t>
                      </a:r>
                    </a:p>
                  </a:txBody>
                  <a:tcPr anchor="ctr"/>
                </a:tc>
                <a:tc>
                  <a:txBody>
                    <a:bodyPr/>
                    <a:lstStyle/>
                    <a:p>
                      <a:pPr algn="ctr">
                        <a:lnSpc>
                          <a:spcPct val="90000"/>
                        </a:lnSpc>
                      </a:pPr>
                      <a:r>
                        <a:rPr lang="en-US" sz="1400" dirty="0"/>
                        <a:t>3.8%</a:t>
                      </a:r>
                    </a:p>
                  </a:txBody>
                  <a:tcPr anchor="ctr"/>
                </a:tc>
                <a:tc>
                  <a:txBody>
                    <a:bodyPr/>
                    <a:lstStyle/>
                    <a:p>
                      <a:pPr algn="ctr">
                        <a:lnSpc>
                          <a:spcPct val="90000"/>
                        </a:lnSpc>
                      </a:pPr>
                      <a:r>
                        <a:rPr lang="en-US" sz="1400" dirty="0"/>
                        <a:t>0%</a:t>
                      </a:r>
                    </a:p>
                  </a:txBody>
                  <a:tcPr anchor="ctr"/>
                </a:tc>
                <a:extLst>
                  <a:ext uri="{0D108BD9-81ED-4DB2-BD59-A6C34878D82A}">
                    <a16:rowId xmlns:a16="http://schemas.microsoft.com/office/drawing/2014/main" val="1160352966"/>
                  </a:ext>
                </a:extLst>
              </a:tr>
              <a:tr h="331331">
                <a:tc>
                  <a:txBody>
                    <a:bodyPr/>
                    <a:lstStyle/>
                    <a:p>
                      <a:pPr>
                        <a:lnSpc>
                          <a:spcPct val="90000"/>
                        </a:lnSpc>
                      </a:pPr>
                      <a:r>
                        <a:rPr lang="en-US" sz="1400" b="1" dirty="0"/>
                        <a:t>Neurotoxicity, grade 3/4</a:t>
                      </a:r>
                    </a:p>
                  </a:txBody>
                  <a:tcPr anchor="ctr"/>
                </a:tc>
                <a:tc>
                  <a:txBody>
                    <a:bodyPr/>
                    <a:lstStyle/>
                    <a:p>
                      <a:pPr algn="ctr">
                        <a:lnSpc>
                          <a:spcPct val="90000"/>
                        </a:lnSpc>
                      </a:pPr>
                      <a:r>
                        <a:rPr lang="en-US" sz="1400" dirty="0"/>
                        <a:t>10.3%</a:t>
                      </a:r>
                    </a:p>
                  </a:txBody>
                  <a:tcPr anchor="ctr"/>
                </a:tc>
                <a:tc>
                  <a:txBody>
                    <a:bodyPr/>
                    <a:lstStyle/>
                    <a:p>
                      <a:pPr algn="ctr">
                        <a:lnSpc>
                          <a:spcPct val="90000"/>
                        </a:lnSpc>
                      </a:pPr>
                      <a:r>
                        <a:rPr lang="en-US" sz="1400" baseline="0" dirty="0"/>
                        <a:t>1.6%</a:t>
                      </a:r>
                    </a:p>
                  </a:txBody>
                  <a:tcPr anchor="ctr">
                    <a:lnR w="28575" cap="flat" cmpd="sng" algn="ctr">
                      <a:solidFill>
                        <a:srgbClr val="C00000"/>
                      </a:solidFill>
                      <a:prstDash val="solid"/>
                      <a:round/>
                      <a:headEnd type="none" w="med" len="med"/>
                      <a:tailEnd type="none" w="med" len="med"/>
                    </a:lnR>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baseline="0" dirty="0"/>
                        <a:t>NR</a:t>
                      </a:r>
                    </a:p>
                  </a:txBody>
                  <a:tcPr anchor="ctr">
                    <a:lnL w="28575" cap="flat" cmpd="sng" algn="ctr">
                      <a:solidFill>
                        <a:srgbClr val="C00000"/>
                      </a:solidFill>
                      <a:prstDash val="solid"/>
                      <a:round/>
                      <a:headEnd type="none" w="med" len="med"/>
                      <a:tailEnd type="none" w="med" len="med"/>
                    </a:ln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8%/0</a:t>
                      </a:r>
                      <a:r>
                        <a:rPr lang="en-US" sz="1400" baseline="30000" dirty="0"/>
                        <a:t>c</a:t>
                      </a:r>
                    </a:p>
                  </a:txBody>
                  <a:tcPr anchor="ctr"/>
                </a:tc>
                <a:tc>
                  <a:txBody>
                    <a:bodyPr/>
                    <a:lstStyle/>
                    <a:p>
                      <a:pPr algn="ctr">
                        <a:lnSpc>
                          <a:spcPct val="90000"/>
                        </a:lnSpc>
                      </a:pPr>
                      <a:r>
                        <a:rPr lang="en-US" sz="1400" dirty="0"/>
                        <a:t>3.8%</a:t>
                      </a:r>
                    </a:p>
                  </a:txBody>
                  <a:tcPr anchor="ctr"/>
                </a:tc>
                <a:tc>
                  <a:txBody>
                    <a:bodyPr/>
                    <a:lstStyle/>
                    <a:p>
                      <a:pPr algn="ctr">
                        <a:lnSpc>
                          <a:spcPct val="90000"/>
                        </a:lnSpc>
                      </a:pPr>
                      <a:r>
                        <a:rPr lang="en-US" sz="1400" dirty="0"/>
                        <a:t>0%</a:t>
                      </a:r>
                    </a:p>
                  </a:txBody>
                  <a:tcPr anchor="ctr"/>
                </a:tc>
                <a:extLst>
                  <a:ext uri="{0D108BD9-81ED-4DB2-BD59-A6C34878D82A}">
                    <a16:rowId xmlns:a16="http://schemas.microsoft.com/office/drawing/2014/main" val="2995077838"/>
                  </a:ext>
                </a:extLst>
              </a:tr>
              <a:tr h="491652">
                <a:tc gridSpan="7">
                  <a:txBody>
                    <a:bodyPr/>
                    <a:lstStyle/>
                    <a:p>
                      <a:pPr>
                        <a:lnSpc>
                          <a:spcPct val="90000"/>
                        </a:lnSpc>
                      </a:pPr>
                      <a:r>
                        <a:rPr lang="en-US" sz="1200" b="0" baseline="30000" dirty="0"/>
                        <a:t>a </a:t>
                      </a:r>
                      <a:r>
                        <a:rPr lang="en-US" sz="1200" b="0" dirty="0"/>
                        <a:t>CAR-Ts made using original manufacturing process/updated manufacturing process</a:t>
                      </a:r>
                    </a:p>
                    <a:p>
                      <a:pPr>
                        <a:lnSpc>
                          <a:spcPct val="90000"/>
                        </a:lnSpc>
                      </a:pPr>
                      <a:r>
                        <a:rPr lang="en-US" sz="1200" b="0" baseline="30000" dirty="0"/>
                        <a:t>b </a:t>
                      </a:r>
                      <a:r>
                        <a:rPr lang="en-US" sz="1200" b="0" dirty="0"/>
                        <a:t>1.5-1.8/2.5-3.0 × 10</a:t>
                      </a:r>
                      <a:r>
                        <a:rPr lang="en-US" sz="1200" b="0" baseline="30000" dirty="0"/>
                        <a:t>8</a:t>
                      </a:r>
                      <a:r>
                        <a:rPr lang="en-US" sz="1200" b="0" dirty="0"/>
                        <a:t> dose</a:t>
                      </a:r>
                    </a:p>
                  </a:txBody>
                  <a:tcPr anchor="ctr">
                    <a:noFill/>
                  </a:tcPr>
                </a:tc>
                <a:tc hMerge="1">
                  <a:txBody>
                    <a:bodyPr/>
                    <a:lstStyle/>
                    <a:p>
                      <a:pPr algn="ctr">
                        <a:lnSpc>
                          <a:spcPct val="90000"/>
                        </a:lnSpc>
                      </a:pPr>
                      <a:endParaRPr lang="en-US" sz="1400" dirty="0"/>
                    </a:p>
                  </a:txBody>
                  <a:tcPr/>
                </a:tc>
                <a:tc hMerge="1">
                  <a:txBody>
                    <a:bodyPr/>
                    <a:lstStyle/>
                    <a:p>
                      <a:pPr algn="ctr">
                        <a:lnSpc>
                          <a:spcPct val="90000"/>
                        </a:lnSpc>
                      </a:pPr>
                      <a:endParaRPr lang="en-US" sz="1400" baseline="0" dirty="0"/>
                    </a:p>
                  </a:txBody>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400" baseline="0" dirty="0"/>
                    </a:p>
                  </a:txBody>
                  <a:tcPr/>
                </a:tc>
                <a:tc hMerge="1">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US" sz="1400" baseline="30000" dirty="0"/>
                    </a:p>
                  </a:txBody>
                  <a:tcPr/>
                </a:tc>
                <a:tc hMerge="1">
                  <a:txBody>
                    <a:bodyPr/>
                    <a:lstStyle/>
                    <a:p>
                      <a:pPr algn="ctr">
                        <a:lnSpc>
                          <a:spcPct val="90000"/>
                        </a:lnSpc>
                      </a:pPr>
                      <a:endParaRPr lang="en-US" sz="1400" dirty="0"/>
                    </a:p>
                  </a:txBody>
                  <a:tcPr/>
                </a:tc>
                <a:tc hMerge="1">
                  <a:txBody>
                    <a:bodyPr/>
                    <a:lstStyle/>
                    <a:p>
                      <a:pPr algn="ctr">
                        <a:lnSpc>
                          <a:spcPct val="90000"/>
                        </a:lnSpc>
                      </a:pPr>
                      <a:endParaRPr lang="en-US" sz="1400" dirty="0"/>
                    </a:p>
                  </a:txBody>
                  <a:tcPr/>
                </a:tc>
                <a:extLst>
                  <a:ext uri="{0D108BD9-81ED-4DB2-BD59-A6C34878D82A}">
                    <a16:rowId xmlns:a16="http://schemas.microsoft.com/office/drawing/2014/main" val="1591569223"/>
                  </a:ext>
                </a:extLst>
              </a:tr>
            </a:tbl>
          </a:graphicData>
        </a:graphic>
      </p:graphicFrame>
      <p:sp>
        <p:nvSpPr>
          <p:cNvPr id="2" name="Título 1">
            <a:extLst>
              <a:ext uri="{FF2B5EF4-FFF2-40B4-BE49-F238E27FC236}">
                <a16:creationId xmlns:a16="http://schemas.microsoft.com/office/drawing/2014/main" id="{089BA26A-FD69-944A-9E32-B710914C1FFF}"/>
              </a:ext>
            </a:extLst>
          </p:cNvPr>
          <p:cNvSpPr>
            <a:spLocks noGrp="1"/>
          </p:cNvSpPr>
          <p:nvPr>
            <p:ph type="title"/>
          </p:nvPr>
        </p:nvSpPr>
        <p:spPr/>
        <p:txBody>
          <a:bodyPr/>
          <a:lstStyle/>
          <a:p>
            <a:r>
              <a:rPr lang="es-ES"/>
              <a:t>Autologous CAR-T cell summary</a:t>
            </a:r>
            <a:endParaRPr lang="es-ES" dirty="0"/>
          </a:p>
        </p:txBody>
      </p:sp>
      <p:sp>
        <p:nvSpPr>
          <p:cNvPr id="3" name="Slide Number Placeholder 2">
            <a:extLst>
              <a:ext uri="{FF2B5EF4-FFF2-40B4-BE49-F238E27FC236}">
                <a16:creationId xmlns:a16="http://schemas.microsoft.com/office/drawing/2014/main" id="{E7038496-B39F-8546-B592-191835288E2E}"/>
              </a:ext>
            </a:extLst>
          </p:cNvPr>
          <p:cNvSpPr>
            <a:spLocks noGrp="1"/>
          </p:cNvSpPr>
          <p:nvPr>
            <p:ph type="sldNum" sz="quarter" idx="4"/>
          </p:nvPr>
        </p:nvSpPr>
        <p:spPr/>
        <p:txBody>
          <a:bodyPr/>
          <a:lstStyle/>
          <a:p>
            <a:fld id="{AF1AFCDA-ABCC-4704-AB71-48FDE4F2FA4C}" type="slidenum">
              <a:rPr lang="en-GB" smtClean="0"/>
              <a:pPr/>
              <a:t>21</a:t>
            </a:fld>
            <a:endParaRPr lang="en-GB" dirty="0"/>
          </a:p>
        </p:txBody>
      </p:sp>
      <p:sp>
        <p:nvSpPr>
          <p:cNvPr id="11" name="Content Placeholder 10">
            <a:extLst>
              <a:ext uri="{FF2B5EF4-FFF2-40B4-BE49-F238E27FC236}">
                <a16:creationId xmlns:a16="http://schemas.microsoft.com/office/drawing/2014/main" id="{ED4EC287-5099-F245-9A28-5B5FB75CEA78}"/>
              </a:ext>
            </a:extLst>
          </p:cNvPr>
          <p:cNvSpPr>
            <a:spLocks noGrp="1"/>
          </p:cNvSpPr>
          <p:nvPr>
            <p:ph sz="quarter" idx="15"/>
          </p:nvPr>
        </p:nvSpPr>
        <p:spPr>
          <a:xfrm>
            <a:off x="620184" y="6312391"/>
            <a:ext cx="10739478" cy="365125"/>
          </a:xfrm>
        </p:spPr>
        <p:txBody>
          <a:bodyPr/>
          <a:lstStyle/>
          <a:p>
            <a:r>
              <a:rPr lang="en-US" sz="1050" dirty="0"/>
              <a:t>BCMA, B-cell maturation antigen; CAR-T, chimeric antigen receptor T-cell; CRS, cytokine release syndrome; CR/</a:t>
            </a:r>
            <a:r>
              <a:rPr lang="en-US" sz="1050" dirty="0" err="1"/>
              <a:t>sCR</a:t>
            </a:r>
            <a:r>
              <a:rPr lang="en-US" sz="1050" dirty="0"/>
              <a:t>, complete response/stringent CR; NR, not reported; ORR, overall response rate</a:t>
            </a:r>
          </a:p>
          <a:p>
            <a:pPr>
              <a:spcBef>
                <a:spcPts val="0"/>
              </a:spcBef>
            </a:pPr>
            <a:r>
              <a:rPr lang="en-US" sz="1050" dirty="0"/>
              <a:t>1. </a:t>
            </a:r>
            <a:r>
              <a:rPr lang="en-US" sz="1050" dirty="0" err="1"/>
              <a:t>Madduri</a:t>
            </a:r>
            <a:r>
              <a:rPr lang="en-US" sz="1050" dirty="0"/>
              <a:t> D, et al. ASH 2020. Abstract #177. Oral presentation; 2. Lin Y, et al. ASH 2020. Abstract #131. Oral presentation; 3. </a:t>
            </a:r>
            <a:r>
              <a:rPr lang="en-US" sz="1050" dirty="0" err="1"/>
              <a:t>Alsina</a:t>
            </a:r>
            <a:r>
              <a:rPr lang="en-US" sz="1050" dirty="0"/>
              <a:t> M, et al. ASH 2020. Abstract #130. Oral presentation; 4. Kumar S, et al. ASH 2020. Abstract #133. Oral presentation; 5. Costello C, et al. ASH 2020. Abstract #134. Oral presentation; 6. Jiang H, et al. ASH 2020. Abstract #178. Oral presentation</a:t>
            </a:r>
          </a:p>
        </p:txBody>
      </p:sp>
    </p:spTree>
    <p:extLst>
      <p:ext uri="{BB962C8B-B14F-4D97-AF65-F5344CB8AC3E}">
        <p14:creationId xmlns:p14="http://schemas.microsoft.com/office/powerpoint/2010/main" val="6598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2971E-FE22-284D-BF12-9F17C80DE6B7}"/>
              </a:ext>
            </a:extLst>
          </p:cNvPr>
          <p:cNvSpPr>
            <a:spLocks noGrp="1"/>
          </p:cNvSpPr>
          <p:nvPr>
            <p:ph type="title"/>
          </p:nvPr>
        </p:nvSpPr>
        <p:spPr/>
        <p:txBody>
          <a:bodyPr/>
          <a:lstStyle/>
          <a:p>
            <a:r>
              <a:rPr lang="en-GB"/>
              <a:t>BCMA X CD3 Antibodies</a:t>
            </a:r>
          </a:p>
        </p:txBody>
      </p:sp>
      <p:sp>
        <p:nvSpPr>
          <p:cNvPr id="4" name="Slide Number Placeholder 3">
            <a:extLst>
              <a:ext uri="{FF2B5EF4-FFF2-40B4-BE49-F238E27FC236}">
                <a16:creationId xmlns:a16="http://schemas.microsoft.com/office/drawing/2014/main" id="{43A30801-230E-E94C-8446-787717E7E41D}"/>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4964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30060752-7295-5749-8D77-01DB1F663520}"/>
              </a:ext>
            </a:extLst>
          </p:cNvPr>
          <p:cNvGraphicFramePr>
            <a:graphicFrameLocks noGrp="1"/>
          </p:cNvGraphicFramePr>
          <p:nvPr>
            <p:ph sz="quarter" idx="12"/>
            <p:extLst>
              <p:ext uri="{D42A27DB-BD31-4B8C-83A1-F6EECF244321}">
                <p14:modId xmlns:p14="http://schemas.microsoft.com/office/powerpoint/2010/main" val="1587187671"/>
              </p:ext>
            </p:extLst>
          </p:nvPr>
        </p:nvGraphicFramePr>
        <p:xfrm>
          <a:off x="620184" y="4787153"/>
          <a:ext cx="10963200" cy="121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483EE92E-6F19-CD4C-A52C-C971A7E2D678}"/>
              </a:ext>
            </a:extLst>
          </p:cNvPr>
          <p:cNvSpPr>
            <a:spLocks noGrp="1"/>
          </p:cNvSpPr>
          <p:nvPr>
            <p:ph type="title"/>
          </p:nvPr>
        </p:nvSpPr>
        <p:spPr>
          <a:xfrm>
            <a:off x="619200" y="246566"/>
            <a:ext cx="8740800" cy="807285"/>
          </a:xfrm>
        </p:spPr>
        <p:txBody>
          <a:bodyPr/>
          <a:lstStyle/>
          <a:p>
            <a:r>
              <a:rPr lang="en-GB" dirty="0"/>
              <a:t>BCMA X CD3 Bispecific antibodies</a:t>
            </a:r>
          </a:p>
        </p:txBody>
      </p:sp>
      <p:graphicFrame>
        <p:nvGraphicFramePr>
          <p:cNvPr id="7" name="Table 1">
            <a:extLst>
              <a:ext uri="{FF2B5EF4-FFF2-40B4-BE49-F238E27FC236}">
                <a16:creationId xmlns:a16="http://schemas.microsoft.com/office/drawing/2014/main" id="{6B42E01F-684A-E842-A4B8-44435CB6E50D}"/>
              </a:ext>
            </a:extLst>
          </p:cNvPr>
          <p:cNvGraphicFramePr>
            <a:graphicFrameLocks noGrp="1"/>
          </p:cNvGraphicFramePr>
          <p:nvPr>
            <p:extLst>
              <p:ext uri="{D42A27DB-BD31-4B8C-83A1-F6EECF244321}">
                <p14:modId xmlns:p14="http://schemas.microsoft.com/office/powerpoint/2010/main" val="1471651311"/>
              </p:ext>
            </p:extLst>
          </p:nvPr>
        </p:nvGraphicFramePr>
        <p:xfrm>
          <a:off x="619200" y="1073046"/>
          <a:ext cx="11136115" cy="3634595"/>
        </p:xfrm>
        <a:graphic>
          <a:graphicData uri="http://schemas.openxmlformats.org/drawingml/2006/table">
            <a:tbl>
              <a:tblPr firstRow="1" bandRow="1">
                <a:tableStyleId>{5C22544A-7EE6-4342-B048-85BDC9FD1C3A}</a:tableStyleId>
              </a:tblPr>
              <a:tblGrid>
                <a:gridCol w="109305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510988">
                  <a:extLst>
                    <a:ext uri="{9D8B030D-6E8A-4147-A177-3AD203B41FA5}">
                      <a16:colId xmlns:a16="http://schemas.microsoft.com/office/drawing/2014/main" val="20002"/>
                    </a:ext>
                  </a:extLst>
                </a:gridCol>
                <a:gridCol w="2510118">
                  <a:extLst>
                    <a:ext uri="{9D8B030D-6E8A-4147-A177-3AD203B41FA5}">
                      <a16:colId xmlns:a16="http://schemas.microsoft.com/office/drawing/2014/main" val="20004"/>
                    </a:ext>
                  </a:extLst>
                </a:gridCol>
                <a:gridCol w="2241176">
                  <a:extLst>
                    <a:ext uri="{9D8B030D-6E8A-4147-A177-3AD203B41FA5}">
                      <a16:colId xmlns:a16="http://schemas.microsoft.com/office/drawing/2014/main" val="2318948484"/>
                    </a:ext>
                  </a:extLst>
                </a:gridCol>
                <a:gridCol w="1703294">
                  <a:extLst>
                    <a:ext uri="{9D8B030D-6E8A-4147-A177-3AD203B41FA5}">
                      <a16:colId xmlns:a16="http://schemas.microsoft.com/office/drawing/2014/main" val="20005"/>
                    </a:ext>
                  </a:extLst>
                </a:gridCol>
                <a:gridCol w="1248680">
                  <a:extLst>
                    <a:ext uri="{9D8B030D-6E8A-4147-A177-3AD203B41FA5}">
                      <a16:colId xmlns:a16="http://schemas.microsoft.com/office/drawing/2014/main" val="20006"/>
                    </a:ext>
                  </a:extLst>
                </a:gridCol>
              </a:tblGrid>
              <a:tr h="311939">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Drug</a:t>
                      </a:r>
                      <a:endParaRPr lang="en-GB" sz="1200" noProof="0" dirty="0">
                        <a:solidFill>
                          <a:schemeClr val="bg1"/>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dirty="0">
                          <a:solidFill>
                            <a:schemeClr val="bg1"/>
                          </a:solidFill>
                          <a:effectLst/>
                          <a:latin typeface="Calibri" panose="020F0502020204030204" pitchFamily="34" charset="0"/>
                          <a:ea typeface="Calibri" charset="0"/>
                          <a:cs typeface="Calibri" panose="020F0502020204030204" pitchFamily="34" charset="0"/>
                        </a:rPr>
                        <a:t>Type and administration</a:t>
                      </a:r>
                    </a:p>
                  </a:txBody>
                  <a:tcPr marL="55440" marR="55440" marT="36000" marB="36000" anchor="ctr"/>
                </a:tc>
                <a:tc>
                  <a:txBody>
                    <a:bodyPr/>
                    <a:lstStyle/>
                    <a:p>
                      <a:pPr marL="0" marR="0" algn="ctr">
                        <a:lnSpc>
                          <a:spcPct val="90000"/>
                        </a:lnSpc>
                        <a:spcBef>
                          <a:spcPts val="0"/>
                        </a:spcBef>
                        <a:spcAft>
                          <a:spcPts val="0"/>
                        </a:spcAft>
                      </a:pPr>
                      <a:r>
                        <a:rPr lang="en-GB" sz="1200" noProof="0">
                          <a:effectLst/>
                          <a:latin typeface="Calibri" panose="020F0502020204030204" pitchFamily="34" charset="0"/>
                          <a:cs typeface="Calibri" panose="020F0502020204030204" pitchFamily="34" charset="0"/>
                        </a:rPr>
                        <a:t>N</a:t>
                      </a:r>
                      <a:endParaRPr lang="en-GB" sz="1200" noProof="0">
                        <a:solidFill>
                          <a:schemeClr val="bg1"/>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a:effectLst/>
                          <a:latin typeface="Calibri" panose="020F0502020204030204" pitchFamily="34" charset="0"/>
                          <a:cs typeface="Calibri" panose="020F0502020204030204" pitchFamily="34" charset="0"/>
                        </a:rPr>
                        <a:t>Safety</a:t>
                      </a:r>
                      <a:endParaRPr lang="en-GB" sz="1200" noProof="0">
                        <a:solidFill>
                          <a:schemeClr val="bg1"/>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Population</a:t>
                      </a:r>
                      <a:endParaRPr lang="en-GB" sz="1200" noProof="0" dirty="0">
                        <a:solidFill>
                          <a:schemeClr val="bg1"/>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a:effectLst/>
                          <a:latin typeface="Calibri" panose="020F0502020204030204" pitchFamily="34" charset="0"/>
                          <a:cs typeface="Calibri" panose="020F0502020204030204" pitchFamily="34" charset="0"/>
                        </a:rPr>
                        <a:t>Response</a:t>
                      </a:r>
                      <a:endParaRPr lang="en-GB" sz="1200" noProof="0">
                        <a:solidFill>
                          <a:schemeClr val="bg1"/>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a:effectLst/>
                          <a:latin typeface="Calibri" panose="020F0502020204030204" pitchFamily="34" charset="0"/>
                          <a:cs typeface="Calibri" panose="020F0502020204030204" pitchFamily="34" charset="0"/>
                        </a:rPr>
                        <a:t>DOR/PFS</a:t>
                      </a:r>
                      <a:endParaRPr lang="en-GB" sz="1200" noProof="0">
                        <a:solidFill>
                          <a:schemeClr val="bg1"/>
                        </a:solidFill>
                        <a:effectLst/>
                        <a:latin typeface="Calibri" panose="020F0502020204030204" pitchFamily="34" charset="0"/>
                        <a:ea typeface="Calibri" charset="0"/>
                        <a:cs typeface="Calibri" panose="020F0502020204030204" pitchFamily="34" charset="0"/>
                      </a:endParaRPr>
                    </a:p>
                  </a:txBody>
                  <a:tcPr marL="55440" marR="55440" marT="36000" marB="36000" anchor="ctr"/>
                </a:tc>
                <a:extLst>
                  <a:ext uri="{0D108BD9-81ED-4DB2-BD59-A6C34878D82A}">
                    <a16:rowId xmlns:a16="http://schemas.microsoft.com/office/drawing/2014/main" val="10000"/>
                  </a:ext>
                </a:extLst>
              </a:tr>
              <a:tr h="659066">
                <a:tc>
                  <a:txBody>
                    <a:bodyPr/>
                    <a:lstStyle/>
                    <a:p>
                      <a:pPr marL="0" marR="0">
                        <a:lnSpc>
                          <a:spcPct val="90000"/>
                        </a:lnSpc>
                        <a:spcBef>
                          <a:spcPts val="0"/>
                        </a:spcBef>
                        <a:spcAft>
                          <a:spcPts val="0"/>
                        </a:spcAft>
                      </a:pPr>
                      <a:r>
                        <a:rPr lang="en-GB" sz="1400" b="1" noProof="0" dirty="0">
                          <a:effectLst/>
                          <a:latin typeface="Calibri" panose="020F0502020204030204" pitchFamily="34" charset="0"/>
                          <a:cs typeface="Calibri" panose="020F0502020204030204" pitchFamily="34" charset="0"/>
                        </a:rPr>
                        <a:t>Teclistamab</a:t>
                      </a:r>
                      <a:r>
                        <a:rPr lang="en-GB" sz="1400" b="1" baseline="30000" noProof="0" dirty="0">
                          <a:effectLst/>
                          <a:latin typeface="Calibri" panose="020F0502020204030204" pitchFamily="34" charset="0"/>
                          <a:cs typeface="Calibri" panose="020F0502020204030204" pitchFamily="34" charset="0"/>
                        </a:rPr>
                        <a:t>1</a:t>
                      </a:r>
                      <a:endParaRPr lang="en-GB" sz="1400" b="1" baseline="30000" noProof="0" dirty="0">
                        <a:solidFill>
                          <a:srgbClr val="C00000"/>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lvl="0" indent="0" algn="l" defTabSz="6858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Bi-specific</a:t>
                      </a:r>
                    </a:p>
                    <a:p>
                      <a:pPr marL="0" marR="0" indent="0" algn="l" defTabSz="4572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Administered weekly IV/SC (RP2D 1500 µg/kg SC)</a:t>
                      </a:r>
                      <a:endParaRPr lang="en-GB" sz="1200" noProof="0" dirty="0">
                        <a:solidFill>
                          <a:srgbClr val="C00000"/>
                        </a:solidFill>
                        <a:effectLst/>
                        <a:latin typeface="Calibri" panose="020F0502020204030204" pitchFamily="34"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40 at RP2D</a:t>
                      </a:r>
                      <a:endParaRPr lang="en-GB" sz="1200" noProof="0" dirty="0">
                        <a:solidFill>
                          <a:srgbClr val="C00000"/>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CRS 70% at RP2D, all G1-2</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Neurotoxicity 1% at RP2D (G1)</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Infections 45% at RP2D (23% G3-4)</a:t>
                      </a:r>
                      <a:endParaRPr lang="en-GB" sz="1200" noProof="0" dirty="0">
                        <a:solidFill>
                          <a:srgbClr val="C00000"/>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Median of 5</a:t>
                      </a:r>
                      <a:r>
                        <a:rPr lang="en-GB" sz="1200" baseline="0" noProof="0" dirty="0">
                          <a:effectLst/>
                          <a:latin typeface="Calibri" panose="020F0502020204030204" pitchFamily="34" charset="0"/>
                          <a:cs typeface="Calibri" panose="020F0502020204030204" pitchFamily="34" charset="0"/>
                        </a:rPr>
                        <a:t> prior lines</a:t>
                      </a:r>
                      <a:endParaRPr lang="en-GB" sz="1200" noProof="0" dirty="0">
                        <a:effectLst/>
                        <a:latin typeface="Calibri" panose="020F0502020204030204" pitchFamily="34" charset="0"/>
                        <a:cs typeface="Calibri" panose="020F0502020204030204" pitchFamily="34" charset="0"/>
                      </a:endParaRP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83% triple refractory</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38% </a:t>
                      </a:r>
                      <a:r>
                        <a:rPr lang="en-GB" sz="1200" noProof="0" dirty="0" err="1">
                          <a:effectLst/>
                          <a:latin typeface="Calibri" panose="020F0502020204030204" pitchFamily="34" charset="0"/>
                          <a:cs typeface="Calibri" panose="020F0502020204030204" pitchFamily="34" charset="0"/>
                        </a:rPr>
                        <a:t>penta</a:t>
                      </a:r>
                      <a:r>
                        <a:rPr lang="en-GB" sz="1200" noProof="0" dirty="0">
                          <a:effectLst/>
                          <a:latin typeface="Calibri" panose="020F0502020204030204" pitchFamily="34" charset="0"/>
                          <a:cs typeface="Calibri" panose="020F0502020204030204" pitchFamily="34" charset="0"/>
                        </a:rPr>
                        <a:t> refractory</a:t>
                      </a:r>
                      <a:endParaRPr lang="en-GB" sz="1200" noProof="0" dirty="0">
                        <a:solidFill>
                          <a:schemeClr val="tx1"/>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At RP2D, ORR: 65% with 40% </a:t>
                      </a:r>
                      <a:r>
                        <a:rPr lang="en-GB" sz="1200" noProof="0" dirty="0" err="1">
                          <a:effectLst/>
                          <a:latin typeface="Calibri" panose="020F0502020204030204" pitchFamily="34" charset="0"/>
                          <a:cs typeface="Calibri" panose="020F0502020204030204" pitchFamily="34" charset="0"/>
                        </a:rPr>
                        <a:t>sCR</a:t>
                      </a:r>
                      <a:r>
                        <a:rPr lang="en-GB" sz="1200" noProof="0" dirty="0">
                          <a:effectLst/>
                          <a:latin typeface="Calibri" panose="020F0502020204030204" pitchFamily="34" charset="0"/>
                          <a:cs typeface="Calibri" panose="020F0502020204030204" pitchFamily="34" charset="0"/>
                        </a:rPr>
                        <a:t>/CR</a:t>
                      </a:r>
                      <a:endParaRPr lang="en-GB" sz="1200" noProof="0" dirty="0">
                        <a:solidFill>
                          <a:srgbClr val="C00000"/>
                        </a:solidFill>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Median DOR not reached; 85% alive after median f/u of 7.1 months</a:t>
                      </a:r>
                      <a:endParaRPr lang="en-GB" sz="1200" noProof="0" dirty="0">
                        <a:solidFill>
                          <a:srgbClr val="C00000"/>
                        </a:solidFill>
                        <a:effectLst/>
                        <a:latin typeface="Calibri" panose="020F0502020204030204" pitchFamily="34" charset="0"/>
                        <a:ea typeface="Calibri" charset="0"/>
                        <a:cs typeface="Calibri" panose="020F0502020204030204" pitchFamily="34" charset="0"/>
                      </a:endParaRPr>
                    </a:p>
                  </a:txBody>
                  <a:tcPr marL="55440" marR="55440" marT="36000" marB="36000" anchor="ctr"/>
                </a:tc>
                <a:extLst>
                  <a:ext uri="{0D108BD9-81ED-4DB2-BD59-A6C34878D82A}">
                    <a16:rowId xmlns:a16="http://schemas.microsoft.com/office/drawing/2014/main" val="10001"/>
                  </a:ext>
                </a:extLst>
              </a:tr>
              <a:tr h="483445">
                <a:tc>
                  <a:txBody>
                    <a:bodyPr/>
                    <a:lstStyle/>
                    <a:p>
                      <a:pPr marL="0" marR="0">
                        <a:lnSpc>
                          <a:spcPct val="90000"/>
                        </a:lnSpc>
                        <a:spcBef>
                          <a:spcPts val="0"/>
                        </a:spcBef>
                        <a:spcAft>
                          <a:spcPts val="0"/>
                        </a:spcAft>
                      </a:pPr>
                      <a:r>
                        <a:rPr lang="en-GB" sz="1400" b="1" noProof="0" dirty="0">
                          <a:effectLst/>
                          <a:latin typeface="Calibri" panose="020F0502020204030204" pitchFamily="34" charset="0"/>
                          <a:cs typeface="Calibri" panose="020F0502020204030204" pitchFamily="34" charset="0"/>
                        </a:rPr>
                        <a:t>AMG 701</a:t>
                      </a:r>
                      <a:r>
                        <a:rPr lang="en-GB" sz="1400" b="1" baseline="30000" noProof="0" dirty="0">
                          <a:effectLst/>
                          <a:latin typeface="Calibri" panose="020F0502020204030204" pitchFamily="34" charset="0"/>
                          <a:cs typeface="Calibri" panose="020F0502020204030204" pitchFamily="34" charset="0"/>
                        </a:rPr>
                        <a:t>2</a:t>
                      </a:r>
                      <a:endParaRPr lang="en-GB" sz="1400" b="1" baseline="300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err="1">
                          <a:effectLst/>
                          <a:latin typeface="Calibri" panose="020F0502020204030204" pitchFamily="34" charset="0"/>
                          <a:cs typeface="Calibri" panose="020F0502020204030204" pitchFamily="34" charset="0"/>
                        </a:rPr>
                        <a:t>BiTe</a:t>
                      </a:r>
                      <a:endParaRPr lang="en-GB" sz="1200" noProof="0" dirty="0">
                        <a:effectLst/>
                        <a:latin typeface="Calibri" panose="020F0502020204030204" pitchFamily="34" charset="0"/>
                        <a:cs typeface="Calibri" panose="020F0502020204030204" pitchFamily="34" charset="0"/>
                      </a:endParaRP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IV</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Weekly</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85</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CRS G1-2 55%, G3-4: 9% </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No ICANs</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21% thrombocytopenia</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Median of 6</a:t>
                      </a:r>
                      <a:r>
                        <a:rPr lang="en-GB" sz="1200" baseline="0" noProof="0" dirty="0">
                          <a:effectLst/>
                          <a:latin typeface="Calibri" panose="020F0502020204030204" pitchFamily="34" charset="0"/>
                          <a:cs typeface="Calibri" panose="020F0502020204030204" pitchFamily="34" charset="0"/>
                        </a:rPr>
                        <a:t> prior lines</a:t>
                      </a:r>
                      <a:endParaRPr lang="en-GB" sz="1200" noProof="0" dirty="0">
                        <a:effectLst/>
                        <a:latin typeface="Calibri" panose="020F0502020204030204" pitchFamily="34" charset="0"/>
                        <a:cs typeface="Calibri" panose="020F0502020204030204" pitchFamily="34" charset="0"/>
                      </a:endParaRP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62% triple refractory</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83% ORR at the top dose level and 50% VGPR</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No mature data</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extLst>
                  <a:ext uri="{0D108BD9-81ED-4DB2-BD59-A6C34878D82A}">
                    <a16:rowId xmlns:a16="http://schemas.microsoft.com/office/drawing/2014/main" val="3231466735"/>
                  </a:ext>
                </a:extLst>
              </a:tr>
              <a:tr h="659066">
                <a:tc>
                  <a:txBody>
                    <a:bodyPr/>
                    <a:lstStyle/>
                    <a:p>
                      <a:pPr marL="0" marR="0">
                        <a:lnSpc>
                          <a:spcPct val="90000"/>
                        </a:lnSpc>
                        <a:spcBef>
                          <a:spcPts val="0"/>
                        </a:spcBef>
                        <a:spcAft>
                          <a:spcPts val="0"/>
                        </a:spcAft>
                      </a:pPr>
                      <a:r>
                        <a:rPr lang="en-GB" sz="1400" b="1" noProof="0" dirty="0">
                          <a:effectLst/>
                          <a:latin typeface="Calibri" panose="020F0502020204030204" pitchFamily="34" charset="0"/>
                          <a:cs typeface="Calibri" panose="020F0502020204030204" pitchFamily="34" charset="0"/>
                        </a:rPr>
                        <a:t>REGN5458</a:t>
                      </a:r>
                      <a:r>
                        <a:rPr lang="en-GB" sz="1400" b="1" baseline="30000" noProof="0" dirty="0">
                          <a:effectLst/>
                          <a:latin typeface="Calibri" panose="020F0502020204030204" pitchFamily="34" charset="0"/>
                          <a:cs typeface="Calibri" panose="020F0502020204030204" pitchFamily="34" charset="0"/>
                        </a:rPr>
                        <a:t>3</a:t>
                      </a:r>
                      <a:endParaRPr lang="en-GB" sz="1400" b="1" baseline="300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Bi-specific</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IV</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Weekly, every other week from C4</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a:effectLst/>
                          <a:latin typeface="Calibri" panose="020F0502020204030204" pitchFamily="34" charset="0"/>
                          <a:cs typeface="Calibri" panose="020F0502020204030204" pitchFamily="34" charset="0"/>
                        </a:rPr>
                        <a:t>49</a:t>
                      </a:r>
                      <a:endParaRPr lang="en-GB" sz="1200" noProof="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CRS 39%, no G3-4</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ICANs 12% </a:t>
                      </a:r>
                    </a:p>
                    <a:p>
                      <a:pPr marL="0" marR="0">
                        <a:lnSpc>
                          <a:spcPct val="90000"/>
                        </a:lnSpc>
                        <a:spcBef>
                          <a:spcPts val="0"/>
                        </a:spcBef>
                        <a:spcAft>
                          <a:spcPts val="0"/>
                        </a:spcAft>
                      </a:pPr>
                      <a:r>
                        <a:rPr lang="en-GB" sz="1200" noProof="0" dirty="0" err="1">
                          <a:effectLst/>
                          <a:latin typeface="Calibri" panose="020F0502020204030204" pitchFamily="34" charset="0"/>
                          <a:cs typeface="Calibri" panose="020F0502020204030204" pitchFamily="34" charset="0"/>
                        </a:rPr>
                        <a:t>Cytopenias</a:t>
                      </a:r>
                      <a:r>
                        <a:rPr lang="en-GB" sz="1200" noProof="0" dirty="0">
                          <a:effectLst/>
                          <a:latin typeface="Calibri" panose="020F0502020204030204" pitchFamily="34" charset="0"/>
                          <a:cs typeface="Calibri" panose="020F0502020204030204" pitchFamily="34" charset="0"/>
                        </a:rPr>
                        <a:t> 47% and infections 18%</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Median of 5</a:t>
                      </a:r>
                      <a:r>
                        <a:rPr lang="en-GB" sz="1200" baseline="0" noProof="0" dirty="0">
                          <a:effectLst/>
                          <a:latin typeface="Calibri" panose="020F0502020204030204" pitchFamily="34" charset="0"/>
                          <a:cs typeface="Calibri" panose="020F0502020204030204" pitchFamily="34" charset="0"/>
                        </a:rPr>
                        <a:t> prior lines</a:t>
                      </a:r>
                      <a:endParaRPr lang="en-GB" sz="1200" noProof="0" dirty="0">
                        <a:effectLst/>
                        <a:latin typeface="Calibri" panose="020F0502020204030204" pitchFamily="34" charset="0"/>
                        <a:cs typeface="Calibri" panose="020F0502020204030204" pitchFamily="34" charset="0"/>
                      </a:endParaRP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100% triple refractory</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57% </a:t>
                      </a:r>
                      <a:r>
                        <a:rPr lang="en-GB" sz="1200" noProof="0" dirty="0" err="1">
                          <a:effectLst/>
                          <a:latin typeface="Calibri" panose="020F0502020204030204" pitchFamily="34" charset="0"/>
                          <a:cs typeface="Calibri" panose="020F0502020204030204" pitchFamily="34" charset="0"/>
                        </a:rPr>
                        <a:t>penta</a:t>
                      </a:r>
                      <a:r>
                        <a:rPr lang="en-GB" sz="1200" noProof="0" dirty="0">
                          <a:effectLst/>
                          <a:latin typeface="Calibri" panose="020F0502020204030204" pitchFamily="34" charset="0"/>
                          <a:cs typeface="Calibri" panose="020F0502020204030204" pitchFamily="34" charset="0"/>
                        </a:rPr>
                        <a:t> refractory</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ORR 62.5% at 96 mg (95% in VGPR)</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Some CR in lower dose levels</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Preliminary median DOR: 6 months</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extLst>
                  <a:ext uri="{0D108BD9-81ED-4DB2-BD59-A6C34878D82A}">
                    <a16:rowId xmlns:a16="http://schemas.microsoft.com/office/drawing/2014/main" val="10003"/>
                  </a:ext>
                </a:extLst>
              </a:tr>
              <a:tr h="624086">
                <a:tc>
                  <a:txBody>
                    <a:bodyPr/>
                    <a:lstStyle/>
                    <a:p>
                      <a:pPr marL="0" marR="0">
                        <a:lnSpc>
                          <a:spcPct val="90000"/>
                        </a:lnSpc>
                        <a:spcBef>
                          <a:spcPts val="0"/>
                        </a:spcBef>
                        <a:spcAft>
                          <a:spcPts val="0"/>
                        </a:spcAft>
                      </a:pPr>
                      <a:r>
                        <a:rPr lang="en-GB" sz="1400" b="1" noProof="0" dirty="0">
                          <a:effectLst/>
                          <a:latin typeface="Calibri" panose="020F0502020204030204" pitchFamily="34" charset="0"/>
                          <a:cs typeface="Calibri" panose="020F0502020204030204" pitchFamily="34" charset="0"/>
                        </a:rPr>
                        <a:t>TNB-383B</a:t>
                      </a:r>
                      <a:r>
                        <a:rPr lang="en-GB" sz="1400" b="1" baseline="30000" noProof="0" dirty="0">
                          <a:effectLst/>
                          <a:latin typeface="Calibri" panose="020F0502020204030204" pitchFamily="34" charset="0"/>
                          <a:cs typeface="Calibri" panose="020F0502020204030204" pitchFamily="34" charset="0"/>
                        </a:rPr>
                        <a:t>4</a:t>
                      </a:r>
                      <a:endParaRPr lang="en-GB" sz="1400" b="1" baseline="300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Triple chain anti-BCMA bi-specific</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IV fixed doses </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Every 3 weeks</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58</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CRS 45%, no G3-4</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No ICANS </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Anaemia 21% and ≥G3 infections 14%</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Median of 6</a:t>
                      </a:r>
                      <a:r>
                        <a:rPr lang="en-GB" sz="1200" baseline="0" noProof="0" dirty="0">
                          <a:effectLst/>
                          <a:latin typeface="Calibri" panose="020F0502020204030204" pitchFamily="34" charset="0"/>
                          <a:cs typeface="Calibri" panose="020F0502020204030204" pitchFamily="34" charset="0"/>
                        </a:rPr>
                        <a:t> prior lines</a:t>
                      </a:r>
                      <a:endParaRPr lang="en-GB" sz="1200" noProof="0" dirty="0">
                        <a:effectLst/>
                        <a:latin typeface="Calibri" panose="020F0502020204030204" pitchFamily="34" charset="0"/>
                        <a:cs typeface="Calibri" panose="020F0502020204030204" pitchFamily="34" charset="0"/>
                      </a:endParaRP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64% triple refractory</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34% </a:t>
                      </a:r>
                      <a:r>
                        <a:rPr lang="en-GB" sz="1200" noProof="0" dirty="0" err="1">
                          <a:effectLst/>
                          <a:latin typeface="Calibri" panose="020F0502020204030204" pitchFamily="34" charset="0"/>
                          <a:cs typeface="Calibri" panose="020F0502020204030204" pitchFamily="34" charset="0"/>
                        </a:rPr>
                        <a:t>penta</a:t>
                      </a:r>
                      <a:r>
                        <a:rPr lang="en-GB" sz="1200" noProof="0" dirty="0">
                          <a:effectLst/>
                          <a:latin typeface="Calibri" panose="020F0502020204030204" pitchFamily="34" charset="0"/>
                          <a:cs typeface="Calibri" panose="020F0502020204030204" pitchFamily="34" charset="0"/>
                        </a:rPr>
                        <a:t> refractory</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80% (13% CR) at dose levels 40-60 mg</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No mature data</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extLst>
                  <a:ext uri="{0D108BD9-81ED-4DB2-BD59-A6C34878D82A}">
                    <a16:rowId xmlns:a16="http://schemas.microsoft.com/office/drawing/2014/main" val="2493064698"/>
                  </a:ext>
                </a:extLst>
              </a:tr>
              <a:tr h="483445">
                <a:tc>
                  <a:txBody>
                    <a:bodyPr/>
                    <a:lstStyle/>
                    <a:p>
                      <a:pPr marL="0" marR="0">
                        <a:lnSpc>
                          <a:spcPct val="90000"/>
                        </a:lnSpc>
                        <a:spcBef>
                          <a:spcPts val="0"/>
                        </a:spcBef>
                        <a:spcAft>
                          <a:spcPts val="0"/>
                        </a:spcAft>
                      </a:pPr>
                      <a:r>
                        <a:rPr lang="en-GB" sz="1400" b="1" noProof="0" dirty="0">
                          <a:effectLst/>
                          <a:latin typeface="Calibri" panose="020F0502020204030204" pitchFamily="34" charset="0"/>
                          <a:cs typeface="Calibri" panose="020F0502020204030204" pitchFamily="34" charset="0"/>
                        </a:rPr>
                        <a:t>PF-3135</a:t>
                      </a:r>
                      <a:r>
                        <a:rPr lang="en-GB" sz="1400" b="1" baseline="30000" noProof="0" dirty="0">
                          <a:effectLst/>
                          <a:latin typeface="Calibri" panose="020F0502020204030204" pitchFamily="34" charset="0"/>
                          <a:cs typeface="Calibri" panose="020F0502020204030204" pitchFamily="34" charset="0"/>
                        </a:rPr>
                        <a:t>5</a:t>
                      </a:r>
                      <a:endParaRPr lang="en-GB" sz="1400" b="1" baseline="300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Bi-specific</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SC </a:t>
                      </a:r>
                    </a:p>
                    <a:p>
                      <a:pPr marL="0" marR="0" lvl="0" indent="0" algn="l" defTabSz="914400" rtl="0" eaLnBrk="1" fontAlgn="auto" latinLnBrk="0" hangingPunct="1">
                        <a:lnSpc>
                          <a:spcPct val="90000"/>
                        </a:lnSpc>
                        <a:spcBef>
                          <a:spcPts val="0"/>
                        </a:spcBef>
                        <a:spcAft>
                          <a:spcPts val="0"/>
                        </a:spcAft>
                        <a:buClrTx/>
                        <a:buSzTx/>
                        <a:buFontTx/>
                        <a:buNone/>
                        <a:tabLst/>
                        <a:defRPr/>
                      </a:pPr>
                      <a:r>
                        <a:rPr lang="en-GB" sz="1200" noProof="0" dirty="0">
                          <a:effectLst/>
                          <a:latin typeface="Calibri" panose="020F0502020204030204" pitchFamily="34" charset="0"/>
                          <a:cs typeface="Calibri" panose="020F0502020204030204" pitchFamily="34" charset="0"/>
                        </a:rPr>
                        <a:t>Weekly</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gn="ctr">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18</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CRS 61% and no G3-4</a:t>
                      </a:r>
                    </a:p>
                    <a:p>
                      <a:pPr marL="0" marR="0">
                        <a:lnSpc>
                          <a:spcPct val="90000"/>
                        </a:lnSpc>
                        <a:spcBef>
                          <a:spcPts val="0"/>
                        </a:spcBef>
                        <a:spcAft>
                          <a:spcPts val="0"/>
                        </a:spcAft>
                      </a:pPr>
                      <a:r>
                        <a:rPr lang="en-GB" sz="1200" noProof="0" dirty="0">
                          <a:solidFill>
                            <a:schemeClr val="tx1"/>
                          </a:solidFill>
                          <a:effectLst/>
                          <a:latin typeface="Calibri" panose="020F0502020204030204" pitchFamily="34" charset="0"/>
                          <a:cs typeface="Calibri" panose="020F0502020204030204" pitchFamily="34" charset="0"/>
                        </a:rPr>
                        <a:t>No ICANs</a:t>
                      </a:r>
                    </a:p>
                    <a:p>
                      <a:pPr marL="0" marR="0">
                        <a:lnSpc>
                          <a:spcPct val="90000"/>
                        </a:lnSpc>
                        <a:spcBef>
                          <a:spcPts val="0"/>
                        </a:spcBef>
                        <a:spcAft>
                          <a:spcPts val="0"/>
                        </a:spcAft>
                      </a:pPr>
                      <a:r>
                        <a:rPr lang="en-GB" sz="1200" noProof="0" dirty="0" err="1">
                          <a:effectLst/>
                          <a:latin typeface="Calibri" panose="020F0502020204030204" pitchFamily="34" charset="0"/>
                          <a:cs typeface="Calibri" panose="020F0502020204030204" pitchFamily="34" charset="0"/>
                        </a:rPr>
                        <a:t>Cytopenias</a:t>
                      </a:r>
                      <a:r>
                        <a:rPr lang="en-GB" sz="1200" noProof="0" dirty="0">
                          <a:effectLst/>
                          <a:latin typeface="Calibri" panose="020F0502020204030204" pitchFamily="34" charset="0"/>
                          <a:cs typeface="Calibri" panose="020F0502020204030204" pitchFamily="34" charset="0"/>
                        </a:rPr>
                        <a:t> G3 in 11%</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Median of 7</a:t>
                      </a:r>
                      <a:r>
                        <a:rPr lang="en-GB" sz="1200" baseline="0" noProof="0" dirty="0">
                          <a:effectLst/>
                          <a:latin typeface="Calibri" panose="020F0502020204030204" pitchFamily="34" charset="0"/>
                          <a:cs typeface="Calibri" panose="020F0502020204030204" pitchFamily="34" charset="0"/>
                        </a:rPr>
                        <a:t> prior lines</a:t>
                      </a:r>
                      <a:endParaRPr lang="en-GB" sz="1200" noProof="0" dirty="0">
                        <a:effectLst/>
                        <a:latin typeface="Calibri" panose="020F0502020204030204" pitchFamily="34" charset="0"/>
                        <a:cs typeface="Calibri" panose="020F0502020204030204" pitchFamily="34" charset="0"/>
                      </a:endParaRP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100% </a:t>
                      </a:r>
                      <a:r>
                        <a:rPr lang="en-GB" sz="1200" noProof="0" dirty="0" err="1">
                          <a:effectLst/>
                          <a:latin typeface="Calibri" panose="020F0502020204030204" pitchFamily="34" charset="0"/>
                          <a:cs typeface="Calibri" panose="020F0502020204030204" pitchFamily="34" charset="0"/>
                        </a:rPr>
                        <a:t>dara</a:t>
                      </a:r>
                      <a:r>
                        <a:rPr lang="en-GB" sz="1200" noProof="0" dirty="0">
                          <a:effectLst/>
                          <a:latin typeface="Calibri" panose="020F0502020204030204" pitchFamily="34" charset="0"/>
                          <a:cs typeface="Calibri" panose="020F0502020204030204" pitchFamily="34" charset="0"/>
                        </a:rPr>
                        <a:t> exposed</a:t>
                      </a:r>
                    </a:p>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22% prior BCMA-based therapy</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75% at the top two dose levels</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tc>
                  <a:txBody>
                    <a:bodyPr/>
                    <a:lstStyle/>
                    <a:p>
                      <a:pPr marL="0" marR="0">
                        <a:lnSpc>
                          <a:spcPct val="90000"/>
                        </a:lnSpc>
                        <a:spcBef>
                          <a:spcPts val="0"/>
                        </a:spcBef>
                        <a:spcAft>
                          <a:spcPts val="0"/>
                        </a:spcAft>
                      </a:pPr>
                      <a:r>
                        <a:rPr lang="en-GB" sz="1200" noProof="0" dirty="0">
                          <a:effectLst/>
                          <a:latin typeface="Calibri" panose="020F0502020204030204" pitchFamily="34" charset="0"/>
                          <a:cs typeface="Calibri" panose="020F0502020204030204" pitchFamily="34" charset="0"/>
                        </a:rPr>
                        <a:t>No mature data</a:t>
                      </a:r>
                      <a:endParaRPr lang="en-GB" sz="1200" noProof="0" dirty="0">
                        <a:effectLst/>
                        <a:latin typeface="Calibri" panose="020F0502020204030204" pitchFamily="34" charset="0"/>
                        <a:ea typeface="Calibri" charset="0"/>
                        <a:cs typeface="Calibri" panose="020F0502020204030204" pitchFamily="34" charset="0"/>
                      </a:endParaRPr>
                    </a:p>
                  </a:txBody>
                  <a:tcPr marL="55440" marR="55440" marT="36000" marB="36000" anchor="ctr"/>
                </a:tc>
                <a:extLst>
                  <a:ext uri="{0D108BD9-81ED-4DB2-BD59-A6C34878D82A}">
                    <a16:rowId xmlns:a16="http://schemas.microsoft.com/office/drawing/2014/main" val="1662680841"/>
                  </a:ext>
                </a:extLst>
              </a:tr>
            </a:tbl>
          </a:graphicData>
        </a:graphic>
      </p:graphicFrame>
      <p:sp>
        <p:nvSpPr>
          <p:cNvPr id="16" name="Slide Number Placeholder 15">
            <a:extLst>
              <a:ext uri="{FF2B5EF4-FFF2-40B4-BE49-F238E27FC236}">
                <a16:creationId xmlns:a16="http://schemas.microsoft.com/office/drawing/2014/main" id="{6DDD769D-1180-2C45-B404-8C4D2BBC5A39}"/>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11" name="Content Placeholder 20">
            <a:extLst>
              <a:ext uri="{FF2B5EF4-FFF2-40B4-BE49-F238E27FC236}">
                <a16:creationId xmlns:a16="http://schemas.microsoft.com/office/drawing/2014/main" id="{321A4698-D4AD-504C-A70C-2C9904D46577}"/>
              </a:ext>
            </a:extLst>
          </p:cNvPr>
          <p:cNvSpPr>
            <a:spLocks noGrp="1"/>
          </p:cNvSpPr>
          <p:nvPr>
            <p:ph sz="quarter" idx="15"/>
          </p:nvPr>
        </p:nvSpPr>
        <p:spPr>
          <a:xfrm>
            <a:off x="620184" y="6176682"/>
            <a:ext cx="10675345" cy="616801"/>
          </a:xfrm>
        </p:spPr>
        <p:txBody>
          <a:bodyPr/>
          <a:lstStyle/>
          <a:p>
            <a:r>
              <a:rPr lang="en-US" sz="900" dirty="0">
                <a:solidFill>
                  <a:schemeClr val="tx2"/>
                </a:solidFill>
              </a:rPr>
              <a:t>1. Krishnan AY, et al. ASCO 2021. Abstract #8007</a:t>
            </a:r>
            <a:r>
              <a:rPr lang="en-GB" sz="900" dirty="0">
                <a:solidFill>
                  <a:schemeClr val="tx2"/>
                </a:solidFill>
              </a:rPr>
              <a:t>. </a:t>
            </a:r>
            <a:r>
              <a:rPr lang="en-GB" sz="900" dirty="0"/>
              <a:t>Oral presentation</a:t>
            </a:r>
            <a:r>
              <a:rPr lang="en-US" sz="900" dirty="0">
                <a:solidFill>
                  <a:schemeClr val="tx2"/>
                </a:solidFill>
              </a:rPr>
              <a:t>; 2. Harrison SJ, et al. ASH 2020. Abstract #181.</a:t>
            </a:r>
            <a:r>
              <a:rPr lang="en-GB" sz="900" dirty="0"/>
              <a:t> Oral presentation</a:t>
            </a:r>
            <a:r>
              <a:rPr lang="en-US" sz="900" dirty="0">
                <a:solidFill>
                  <a:schemeClr val="tx2"/>
                </a:solidFill>
              </a:rPr>
              <a:t>; 3. </a:t>
            </a:r>
            <a:r>
              <a:rPr lang="en-US" sz="900" dirty="0" err="1">
                <a:solidFill>
                  <a:schemeClr val="tx2"/>
                </a:solidFill>
              </a:rPr>
              <a:t>Madduri</a:t>
            </a:r>
            <a:r>
              <a:rPr lang="en-US" sz="900" dirty="0">
                <a:solidFill>
                  <a:schemeClr val="tx2"/>
                </a:solidFill>
              </a:rPr>
              <a:t> D, et al. ASH 2020. Abstract #291. Oral presentation; 4. Rodriquez C, et al. ASH 2020. Abstract #293. Oral presentation; 5.Lesokhin AM, et al. ASH 2020. Abstract #3206. Poster presentation</a:t>
            </a:r>
            <a:br>
              <a:rPr lang="en-US" sz="900" dirty="0">
                <a:solidFill>
                  <a:schemeClr val="tx2"/>
                </a:solidFill>
              </a:rPr>
            </a:br>
            <a:r>
              <a:rPr lang="en-US" sz="900" dirty="0">
                <a:solidFill>
                  <a:schemeClr val="tx2"/>
                </a:solidFill>
              </a:rPr>
              <a:t>BCMA, B-cell maturation antigen; </a:t>
            </a:r>
            <a:r>
              <a:rPr lang="en-US" sz="900" dirty="0" err="1">
                <a:solidFill>
                  <a:schemeClr val="tx2"/>
                </a:solidFill>
              </a:rPr>
              <a:t>BiTe</a:t>
            </a:r>
            <a:r>
              <a:rPr lang="en-US" sz="900" dirty="0">
                <a:solidFill>
                  <a:schemeClr val="tx2"/>
                </a:solidFill>
              </a:rPr>
              <a:t>, bispecific T-cell engager; C, cycle; CRS, cytokine release syndrome; CR/</a:t>
            </a:r>
            <a:r>
              <a:rPr lang="en-US" sz="900" dirty="0" err="1">
                <a:solidFill>
                  <a:schemeClr val="tx2"/>
                </a:solidFill>
              </a:rPr>
              <a:t>sCR</a:t>
            </a:r>
            <a:r>
              <a:rPr lang="en-US" sz="900" dirty="0">
                <a:solidFill>
                  <a:schemeClr val="tx2"/>
                </a:solidFill>
              </a:rPr>
              <a:t>, complete response/stringent CR; </a:t>
            </a:r>
            <a:r>
              <a:rPr lang="en-US" sz="900" dirty="0" err="1">
                <a:solidFill>
                  <a:schemeClr val="tx2"/>
                </a:solidFill>
              </a:rPr>
              <a:t>dara</a:t>
            </a:r>
            <a:r>
              <a:rPr lang="en-US" sz="900" dirty="0">
                <a:solidFill>
                  <a:schemeClr val="tx2"/>
                </a:solidFill>
              </a:rPr>
              <a:t>, daratumumab; DOR, duration of response; f/u, follow up; G, grade; ICAN, immune effector cell associated neurotoxicity syndrome; IV, intravenous; m, month; </a:t>
            </a:r>
            <a:r>
              <a:rPr lang="en-GB" sz="900" dirty="0">
                <a:solidFill>
                  <a:schemeClr val="tx2"/>
                </a:solidFill>
              </a:rPr>
              <a:t>ORR, overall response rate; PFS, progression-free survival; OS, overall survival; </a:t>
            </a:r>
            <a:r>
              <a:rPr lang="en-US" sz="900" dirty="0">
                <a:solidFill>
                  <a:schemeClr val="tx2"/>
                </a:solidFill>
              </a:rPr>
              <a:t>RP2D, recommended phase 2 dose; SC, subcutaneous; VGPR, very good partial response</a:t>
            </a:r>
            <a:endParaRPr lang="en-GB" sz="900" dirty="0">
              <a:solidFill>
                <a:schemeClr val="tx2"/>
              </a:solidFill>
            </a:endParaRPr>
          </a:p>
        </p:txBody>
      </p:sp>
    </p:spTree>
    <p:extLst>
      <p:ext uri="{BB962C8B-B14F-4D97-AF65-F5344CB8AC3E}">
        <p14:creationId xmlns:p14="http://schemas.microsoft.com/office/powerpoint/2010/main" val="61032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1BFC4105-36B5-0845-A8CA-D968875EC09B}"/>
              </a:ext>
            </a:extLst>
          </p:cNvPr>
          <p:cNvSpPr txBox="1">
            <a:spLocks noChangeArrowheads="1"/>
          </p:cNvSpPr>
          <p:nvPr/>
        </p:nvSpPr>
        <p:spPr bwMode="auto">
          <a:xfrm>
            <a:off x="619200" y="3701562"/>
            <a:ext cx="10963200" cy="1653295"/>
          </a:xfrm>
          <a:prstGeom prst="rect">
            <a:avLst/>
          </a:prstGeom>
          <a:solidFill>
            <a:schemeClr val="accent1"/>
          </a:solid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nchor="ctr" anchorCtr="0">
            <a:noAutofit/>
          </a:bodyPr>
          <a:lstStyle>
            <a:lvl1pPr>
              <a:spcBef>
                <a:spcPct val="0"/>
              </a:spcBef>
              <a:defRPr sz="2400">
                <a:solidFill>
                  <a:schemeClr val="tx1"/>
                </a:solidFill>
                <a:latin typeface="Times New Roman" charset="0"/>
                <a:ea typeface="ＭＳ Ｐゴシック" charset="0"/>
              </a:defRPr>
            </a:lvl1pPr>
            <a:lvl2pPr>
              <a:spcBef>
                <a:spcPct val="0"/>
              </a:spcBef>
              <a:defRPr sz="2400">
                <a:solidFill>
                  <a:schemeClr val="tx1"/>
                </a:solidFill>
                <a:latin typeface="Times New Roman" charset="0"/>
                <a:ea typeface="ＭＳ Ｐゴシック" charset="0"/>
              </a:defRPr>
            </a:lvl2pPr>
            <a:lvl3pPr>
              <a:spcBef>
                <a:spcPct val="0"/>
              </a:spcBef>
              <a:defRPr sz="2400">
                <a:solidFill>
                  <a:schemeClr val="tx1"/>
                </a:solidFill>
                <a:latin typeface="Times New Roman" charset="0"/>
                <a:ea typeface="ＭＳ Ｐゴシック" charset="0"/>
              </a:defRPr>
            </a:lvl3pPr>
            <a:lvl4pPr>
              <a:spcBef>
                <a:spcPct val="0"/>
              </a:spcBef>
              <a:defRPr sz="2400">
                <a:solidFill>
                  <a:schemeClr val="tx1"/>
                </a:solidFill>
                <a:latin typeface="Times New Roman" charset="0"/>
                <a:ea typeface="ＭＳ Ｐゴシック" charset="0"/>
              </a:defRPr>
            </a:lvl4pPr>
            <a:lvl5pPr>
              <a:spcBef>
                <a:spcPct val="0"/>
              </a:spcBef>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0" fontAlgn="base" hangingPunct="0">
              <a:spcAft>
                <a:spcPct val="0"/>
              </a:spcAft>
            </a:pPr>
            <a:r>
              <a:rPr lang="en-GB" sz="2800" b="1" dirty="0">
                <a:solidFill>
                  <a:schemeClr val="bg1"/>
                </a:solidFill>
                <a:latin typeface="Calibri" panose="020F0502020204030204" pitchFamily="34" charset="0"/>
                <a:cs typeface="Calibri" panose="020F0502020204030204" pitchFamily="34" charset="0"/>
              </a:rPr>
              <a:t>Challenging situations: </a:t>
            </a:r>
          </a:p>
          <a:p>
            <a:pPr algn="ctr" eaLnBrk="0" fontAlgn="base" hangingPunct="0">
              <a:spcAft>
                <a:spcPct val="0"/>
              </a:spcAft>
            </a:pPr>
            <a:r>
              <a:rPr lang="en-GB" sz="2800" b="1" dirty="0">
                <a:solidFill>
                  <a:schemeClr val="bg1"/>
                </a:solidFill>
                <a:latin typeface="Calibri" panose="020F0502020204030204" pitchFamily="34" charset="0"/>
                <a:cs typeface="Calibri" panose="020F0502020204030204" pitchFamily="34" charset="0"/>
              </a:rPr>
              <a:t>What is the optimal sequencing?</a:t>
            </a:r>
          </a:p>
          <a:p>
            <a:pPr algn="ctr" eaLnBrk="0" fontAlgn="base" hangingPunct="0">
              <a:spcAft>
                <a:spcPct val="0"/>
              </a:spcAft>
            </a:pPr>
            <a:r>
              <a:rPr lang="en-GB" sz="2800" b="1" dirty="0">
                <a:solidFill>
                  <a:schemeClr val="bg1"/>
                </a:solidFill>
                <a:latin typeface="Calibri" panose="020F0502020204030204" pitchFamily="34" charset="0"/>
                <a:cs typeface="Calibri" panose="020F0502020204030204" pitchFamily="34" charset="0"/>
              </a:rPr>
              <a:t>How to select the optimal BCMA-targeted therapy ?</a:t>
            </a:r>
          </a:p>
        </p:txBody>
      </p:sp>
      <p:sp>
        <p:nvSpPr>
          <p:cNvPr id="4" name="Content Placeholder 3">
            <a:extLst>
              <a:ext uri="{FF2B5EF4-FFF2-40B4-BE49-F238E27FC236}">
                <a16:creationId xmlns:a16="http://schemas.microsoft.com/office/drawing/2014/main" id="{FE6E9DD7-8706-B04E-981E-4FF152EAC42E}"/>
              </a:ext>
            </a:extLst>
          </p:cNvPr>
          <p:cNvSpPr>
            <a:spLocks noGrp="1"/>
          </p:cNvSpPr>
          <p:nvPr>
            <p:ph sz="quarter" idx="12"/>
          </p:nvPr>
        </p:nvSpPr>
        <p:spPr>
          <a:xfrm>
            <a:off x="620184" y="1425600"/>
            <a:ext cx="10963200" cy="4525200"/>
          </a:xfrm>
        </p:spPr>
        <p:txBody>
          <a:bodyPr/>
          <a:lstStyle/>
          <a:p>
            <a:r>
              <a:rPr lang="en-GB" b="1" dirty="0">
                <a:solidFill>
                  <a:schemeClr val="accent1"/>
                </a:solidFill>
              </a:rPr>
              <a:t>Patients exposed to three or more drug classes are an unmet medical need</a:t>
            </a:r>
          </a:p>
          <a:p>
            <a:r>
              <a:rPr lang="en-GB" dirty="0"/>
              <a:t>New molecules are available, such as </a:t>
            </a:r>
            <a:r>
              <a:rPr lang="en-GB" dirty="0" err="1"/>
              <a:t>melflufen</a:t>
            </a:r>
            <a:r>
              <a:rPr lang="en-GB" dirty="0"/>
              <a:t> and </a:t>
            </a:r>
            <a:r>
              <a:rPr lang="en-GB" dirty="0" err="1"/>
              <a:t>selinexor</a:t>
            </a:r>
            <a:endParaRPr lang="en-GB" dirty="0"/>
          </a:p>
          <a:p>
            <a:r>
              <a:rPr lang="en-GB" dirty="0"/>
              <a:t>BCMA-targeted therapy is also promising, using </a:t>
            </a:r>
            <a:r>
              <a:rPr lang="en-US" dirty="0"/>
              <a:t>antibody-drug conjugates</a:t>
            </a:r>
            <a:r>
              <a:rPr lang="en-GB" dirty="0"/>
              <a:t>, CAR-T cells or bi-specific </a:t>
            </a:r>
            <a:r>
              <a:rPr lang="en-US" dirty="0"/>
              <a:t>monoclonal antibody</a:t>
            </a:r>
            <a:endParaRPr lang="en-GB" dirty="0"/>
          </a:p>
          <a:p>
            <a:endParaRPr lang="en-US" dirty="0"/>
          </a:p>
        </p:txBody>
      </p:sp>
      <p:sp>
        <p:nvSpPr>
          <p:cNvPr id="3" name="Title 2">
            <a:extLst>
              <a:ext uri="{FF2B5EF4-FFF2-40B4-BE49-F238E27FC236}">
                <a16:creationId xmlns:a16="http://schemas.microsoft.com/office/drawing/2014/main" id="{7F216C64-EA9F-BF48-97A3-CDCE49BDC96D}"/>
              </a:ext>
            </a:extLst>
          </p:cNvPr>
          <p:cNvSpPr>
            <a:spLocks noGrp="1"/>
          </p:cNvSpPr>
          <p:nvPr>
            <p:ph type="title"/>
          </p:nvPr>
        </p:nvSpPr>
        <p:spPr>
          <a:xfrm>
            <a:off x="619200" y="246566"/>
            <a:ext cx="8740800" cy="807285"/>
          </a:xfrm>
        </p:spPr>
        <p:txBody>
          <a:bodyPr/>
          <a:lstStyle/>
          <a:p>
            <a:r>
              <a:rPr lang="en-US" dirty="0"/>
              <a:t>summary</a:t>
            </a:r>
          </a:p>
        </p:txBody>
      </p:sp>
      <p:sp>
        <p:nvSpPr>
          <p:cNvPr id="2" name="Slide Number Placeholder 1">
            <a:extLst>
              <a:ext uri="{FF2B5EF4-FFF2-40B4-BE49-F238E27FC236}">
                <a16:creationId xmlns:a16="http://schemas.microsoft.com/office/drawing/2014/main" id="{6EF13D5F-F7AE-0547-9482-901670AF1539}"/>
              </a:ext>
            </a:extLst>
          </p:cNvPr>
          <p:cNvSpPr>
            <a:spLocks noGrp="1"/>
          </p:cNvSpPr>
          <p:nvPr>
            <p:ph type="sldNum" sz="quarter" idx="4"/>
          </p:nvPr>
        </p:nvSpPr>
        <p:spPr>
          <a:xfrm>
            <a:off x="10800523" y="6428359"/>
            <a:ext cx="781877" cy="365125"/>
          </a:xfrm>
        </p:spPr>
        <p:txBody>
          <a:bodyPr/>
          <a:lstStyle/>
          <a:p>
            <a:fld id="{95AFBF9A-4B3C-F649-BC3E-B1FBFEE7AD5E}" type="slidenum">
              <a:rPr lang="en-US" smtClean="0"/>
              <a:pPr/>
              <a:t>24</a:t>
            </a:fld>
            <a:endParaRPr lang="en-US"/>
          </a:p>
        </p:txBody>
      </p:sp>
      <p:sp>
        <p:nvSpPr>
          <p:cNvPr id="14" name="Content Placeholder 13">
            <a:extLst>
              <a:ext uri="{FF2B5EF4-FFF2-40B4-BE49-F238E27FC236}">
                <a16:creationId xmlns:a16="http://schemas.microsoft.com/office/drawing/2014/main" id="{6D5D712B-C428-3146-8566-8B4794D00870}"/>
              </a:ext>
            </a:extLst>
          </p:cNvPr>
          <p:cNvSpPr>
            <a:spLocks noGrp="1"/>
          </p:cNvSpPr>
          <p:nvPr>
            <p:ph sz="quarter" idx="15"/>
          </p:nvPr>
        </p:nvSpPr>
        <p:spPr>
          <a:xfrm>
            <a:off x="620184" y="6356351"/>
            <a:ext cx="8116800" cy="365125"/>
          </a:xfrm>
        </p:spPr>
        <p:txBody>
          <a:bodyPr/>
          <a:lstStyle/>
          <a:p>
            <a:r>
              <a:rPr lang="en-US" dirty="0"/>
              <a:t>BCMA, B-cell maturation antigen; CAR-T, chimeric antigen receptor T-cell </a:t>
            </a:r>
          </a:p>
        </p:txBody>
      </p:sp>
    </p:spTree>
    <p:extLst>
      <p:ext uri="{BB962C8B-B14F-4D97-AF65-F5344CB8AC3E}">
        <p14:creationId xmlns:p14="http://schemas.microsoft.com/office/powerpoint/2010/main" val="30663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54">
            <a:extLst>
              <a:ext uri="{FF2B5EF4-FFF2-40B4-BE49-F238E27FC236}">
                <a16:creationId xmlns:a16="http://schemas.microsoft.com/office/drawing/2014/main" id="{0C1F8F72-FD67-0841-A5A3-3ED581898F31}"/>
              </a:ext>
            </a:extLst>
          </p:cNvPr>
          <p:cNvCxnSpPr/>
          <p:nvPr/>
        </p:nvCxnSpPr>
        <p:spPr>
          <a:xfrm flipH="1">
            <a:off x="3007171" y="5122363"/>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GB" dirty="0"/>
              <a:t>Patient- and disease-related factors are relevant in the selection of the rescue therapy</a:t>
            </a:r>
          </a:p>
        </p:txBody>
      </p:sp>
      <p:sp>
        <p:nvSpPr>
          <p:cNvPr id="64" name="Slide Number Placeholder 3">
            <a:extLst>
              <a:ext uri="{FF2B5EF4-FFF2-40B4-BE49-F238E27FC236}">
                <a16:creationId xmlns:a16="http://schemas.microsoft.com/office/drawing/2014/main" id="{E4B5FFB6-9931-4D97-AC1B-10CFED6EEAF0}"/>
              </a:ext>
            </a:extLst>
          </p:cNvPr>
          <p:cNvSpPr>
            <a:spLocks noGrp="1"/>
          </p:cNvSpPr>
          <p:nvPr>
            <p:ph type="sldNum" sz="quarter" idx="4"/>
          </p:nvPr>
        </p:nvSpPr>
        <p:spPr/>
        <p:txBody>
          <a:bodyPr/>
          <a:lstStyle/>
          <a:p>
            <a:fld id="{B58DE5F1-E0F9-4CCA-92B7-7A6FC4DFEE14}" type="slidenum">
              <a:rPr lang="en-GB" smtClean="0"/>
              <a:pPr/>
              <a:t>25</a:t>
            </a:fld>
            <a:endParaRPr lang="en-GB" dirty="0"/>
          </a:p>
        </p:txBody>
      </p:sp>
      <p:sp>
        <p:nvSpPr>
          <p:cNvPr id="10" name="Content Placeholder 9">
            <a:extLst>
              <a:ext uri="{FF2B5EF4-FFF2-40B4-BE49-F238E27FC236}">
                <a16:creationId xmlns:a16="http://schemas.microsoft.com/office/drawing/2014/main" id="{0AEB2C6B-8236-514D-84D2-68D0315DD733}"/>
              </a:ext>
            </a:extLst>
          </p:cNvPr>
          <p:cNvSpPr>
            <a:spLocks noGrp="1"/>
          </p:cNvSpPr>
          <p:nvPr>
            <p:ph sz="quarter" idx="15"/>
          </p:nvPr>
        </p:nvSpPr>
        <p:spPr>
          <a:xfrm>
            <a:off x="620184" y="6308726"/>
            <a:ext cx="10732628" cy="365125"/>
          </a:xfrm>
        </p:spPr>
        <p:txBody>
          <a:bodyPr/>
          <a:lstStyle/>
          <a:p>
            <a:r>
              <a:rPr lang="en-GB" sz="1000" dirty="0"/>
              <a:t>Binder M, et al. </a:t>
            </a:r>
            <a:r>
              <a:rPr lang="en-GB" sz="1000" dirty="0" err="1"/>
              <a:t>Haematologica</a:t>
            </a:r>
            <a:r>
              <a:rPr lang="en-GB" sz="1000" dirty="0"/>
              <a:t>. 2016;101:P665; Chen X, et al. </a:t>
            </a:r>
            <a:r>
              <a:rPr lang="en-GB" sz="1000" dirty="0" err="1"/>
              <a:t>Clin</a:t>
            </a:r>
            <a:r>
              <a:rPr lang="en-GB" sz="1000" dirty="0"/>
              <a:t> </a:t>
            </a:r>
            <a:r>
              <a:rPr lang="en-GB" sz="1000" dirty="0" err="1"/>
              <a:t>Interv</a:t>
            </a:r>
            <a:r>
              <a:rPr lang="en-GB" sz="1000" dirty="0"/>
              <a:t> Aging. 2014;9:433-441; </a:t>
            </a:r>
            <a:r>
              <a:rPr lang="en-GB" sz="1000" dirty="0" err="1"/>
              <a:t>Chng</a:t>
            </a:r>
            <a:r>
              <a:rPr lang="en-GB" sz="1000" dirty="0"/>
              <a:t> WJ, et al. </a:t>
            </a:r>
            <a:r>
              <a:rPr lang="en-GB" sz="1000" dirty="0" err="1"/>
              <a:t>Leukemia</a:t>
            </a:r>
            <a:r>
              <a:rPr lang="en-GB" sz="1000" dirty="0"/>
              <a:t>. 2016;30:1071-1078; Chung TH, et al. </a:t>
            </a:r>
            <a:r>
              <a:rPr lang="en-GB" sz="1000" dirty="0" err="1"/>
              <a:t>PLoS</a:t>
            </a:r>
            <a:r>
              <a:rPr lang="en-GB" sz="1000" dirty="0"/>
              <a:t> One. 2013;20:e66361; </a:t>
            </a:r>
            <a:br>
              <a:rPr lang="en-GB" sz="1000" dirty="0"/>
            </a:br>
            <a:r>
              <a:rPr lang="en-GB" sz="1000" dirty="0"/>
              <a:t>Clegg A, et al. Lancet. 2013;381:752-762; </a:t>
            </a:r>
            <a:r>
              <a:rPr lang="en-GB" sz="1000" dirty="0" err="1"/>
              <a:t>Faiman</a:t>
            </a:r>
            <a:r>
              <a:rPr lang="en-GB" sz="1000" dirty="0"/>
              <a:t> BM, et al. </a:t>
            </a:r>
            <a:r>
              <a:rPr lang="en-GB" sz="1000" dirty="0" err="1"/>
              <a:t>Clin</a:t>
            </a:r>
            <a:r>
              <a:rPr lang="en-GB" sz="1000" dirty="0"/>
              <a:t> J </a:t>
            </a:r>
            <a:r>
              <a:rPr lang="en-GB" sz="1000" dirty="0" err="1"/>
              <a:t>Oncol</a:t>
            </a:r>
            <a:r>
              <a:rPr lang="en-GB" sz="1000" dirty="0"/>
              <a:t> </a:t>
            </a:r>
            <a:r>
              <a:rPr lang="en-GB" sz="1000" dirty="0" err="1"/>
              <a:t>Nurs</a:t>
            </a:r>
            <a:r>
              <a:rPr lang="en-GB" sz="1000" dirty="0"/>
              <a:t>. 2011;15:66-76; </a:t>
            </a:r>
            <a:r>
              <a:rPr lang="en-GB" sz="1000" dirty="0" err="1"/>
              <a:t>Greipp</a:t>
            </a:r>
            <a:r>
              <a:rPr lang="en-GB" sz="1000" dirty="0"/>
              <a:t> PR, et al. J </a:t>
            </a:r>
            <a:r>
              <a:rPr lang="en-GB" sz="1000" dirty="0" err="1"/>
              <a:t>Clin</a:t>
            </a:r>
            <a:r>
              <a:rPr lang="en-GB" sz="1000" dirty="0"/>
              <a:t> </a:t>
            </a:r>
            <a:r>
              <a:rPr lang="en-GB" sz="1000" dirty="0" err="1"/>
              <a:t>Oncol</a:t>
            </a:r>
            <a:r>
              <a:rPr lang="en-GB" sz="1000" dirty="0"/>
              <a:t>. 2005;23:3412-420; </a:t>
            </a:r>
            <a:r>
              <a:rPr lang="en-GB" sz="1000" dirty="0" err="1"/>
              <a:t>Handforth</a:t>
            </a:r>
            <a:r>
              <a:rPr lang="en-GB" sz="1000" dirty="0"/>
              <a:t> C, et al. Ann </a:t>
            </a:r>
            <a:r>
              <a:rPr lang="en-GB" sz="1000" dirty="0" err="1"/>
              <a:t>Oncol</a:t>
            </a:r>
            <a:r>
              <a:rPr lang="en-GB" sz="1000" dirty="0"/>
              <a:t>. 2015;26:1091-1101; </a:t>
            </a:r>
            <a:br>
              <a:rPr lang="en-GB" sz="1000" dirty="0"/>
            </a:br>
            <a:r>
              <a:rPr lang="en-GB" sz="1000" dirty="0" err="1"/>
              <a:t>Jhaveri</a:t>
            </a:r>
            <a:r>
              <a:rPr lang="en-GB" sz="1000" dirty="0"/>
              <a:t> M, et al. </a:t>
            </a:r>
            <a:r>
              <a:rPr lang="en-GB" sz="1000" dirty="0" err="1"/>
              <a:t>Haematologica</a:t>
            </a:r>
            <a:r>
              <a:rPr lang="en-GB" sz="1000" dirty="0"/>
              <a:t>. 2016;101:E1312; </a:t>
            </a:r>
            <a:r>
              <a:rPr lang="en-GB" sz="1000" dirty="0" err="1"/>
              <a:t>Merz</a:t>
            </a:r>
            <a:r>
              <a:rPr lang="en-GB" sz="1000" dirty="0"/>
              <a:t> M, et al. </a:t>
            </a:r>
            <a:r>
              <a:rPr lang="en-GB" sz="1000" dirty="0" err="1"/>
              <a:t>Haematologica</a:t>
            </a:r>
            <a:r>
              <a:rPr lang="en-GB" sz="1000" dirty="0"/>
              <a:t>. 2016;101:P650; </a:t>
            </a:r>
            <a:r>
              <a:rPr lang="en-GB" sz="1000" dirty="0" err="1"/>
              <a:t>Miceli</a:t>
            </a:r>
            <a:r>
              <a:rPr lang="en-GB" sz="1000" dirty="0"/>
              <a:t> TS, et al. </a:t>
            </a:r>
            <a:r>
              <a:rPr lang="en-GB" sz="1000" dirty="0" err="1"/>
              <a:t>Clin</a:t>
            </a:r>
            <a:r>
              <a:rPr lang="en-GB" sz="1000" dirty="0"/>
              <a:t> J </a:t>
            </a:r>
            <a:r>
              <a:rPr lang="en-GB" sz="1000" dirty="0" err="1"/>
              <a:t>Oncol</a:t>
            </a:r>
            <a:r>
              <a:rPr lang="en-GB" sz="1000" dirty="0"/>
              <a:t> </a:t>
            </a:r>
            <a:r>
              <a:rPr lang="en-GB" sz="1000" dirty="0" err="1"/>
              <a:t>Nurs</a:t>
            </a:r>
            <a:r>
              <a:rPr lang="en-GB" sz="1000" dirty="0"/>
              <a:t>. 2011;15:9-23; Palumbo A, et al. Blood. 2015;125:2068-2074; </a:t>
            </a:r>
            <a:br>
              <a:rPr lang="en-GB" sz="1000" dirty="0"/>
            </a:br>
            <a:r>
              <a:rPr lang="en-GB" sz="1000" dirty="0" err="1"/>
              <a:t>Ramsenthaler</a:t>
            </a:r>
            <a:r>
              <a:rPr lang="en-GB" sz="1000" dirty="0"/>
              <a:t> C, et al. BMC Cancer. 2016;16:427; </a:t>
            </a:r>
            <a:r>
              <a:rPr lang="en-GB" sz="1000" dirty="0" err="1"/>
              <a:t>Ramasamy</a:t>
            </a:r>
            <a:r>
              <a:rPr lang="en-GB" sz="1000" dirty="0"/>
              <a:t> K, et al. </a:t>
            </a:r>
            <a:r>
              <a:rPr lang="en-GB" sz="1000" dirty="0" err="1"/>
              <a:t>Haematologica</a:t>
            </a:r>
            <a:r>
              <a:rPr lang="en-GB" sz="1000" dirty="0"/>
              <a:t>. 2017;102:E1457; </a:t>
            </a:r>
            <a:r>
              <a:rPr lang="en-GB" sz="1000" dirty="0" err="1"/>
              <a:t>Sonneveld</a:t>
            </a:r>
            <a:r>
              <a:rPr lang="en-GB" sz="1000" dirty="0"/>
              <a:t> P, et al. </a:t>
            </a:r>
            <a:r>
              <a:rPr lang="en-GB" sz="1000" dirty="0" err="1"/>
              <a:t>Leukemia</a:t>
            </a:r>
            <a:r>
              <a:rPr lang="en-GB" sz="1000" dirty="0"/>
              <a:t>. 2013;27:1959-1969; Williams LA, et al. J </a:t>
            </a:r>
            <a:r>
              <a:rPr lang="en-GB" sz="1000" dirty="0" err="1"/>
              <a:t>Clin</a:t>
            </a:r>
            <a:r>
              <a:rPr lang="en-GB" sz="1000" dirty="0"/>
              <a:t> </a:t>
            </a:r>
            <a:r>
              <a:rPr lang="en-GB" sz="1000" dirty="0" err="1"/>
              <a:t>Oncol</a:t>
            </a:r>
            <a:r>
              <a:rPr lang="en-GB" sz="1000" dirty="0"/>
              <a:t>. 2016;34:e18127 </a:t>
            </a:r>
          </a:p>
        </p:txBody>
      </p:sp>
      <p:cxnSp>
        <p:nvCxnSpPr>
          <p:cNvPr id="45" name="Straight Connector 44"/>
          <p:cNvCxnSpPr/>
          <p:nvPr/>
        </p:nvCxnSpPr>
        <p:spPr>
          <a:xfrm flipH="1">
            <a:off x="827722" y="2675016"/>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633758" y="1497845"/>
            <a:ext cx="1786509" cy="710456"/>
          </a:xfrm>
          <a:custGeom>
            <a:avLst/>
            <a:gdLst>
              <a:gd name="connsiteX0" fmla="*/ 0 w 1610933"/>
              <a:gd name="connsiteY0" fmla="*/ 80547 h 805466"/>
              <a:gd name="connsiteX1" fmla="*/ 80547 w 1610933"/>
              <a:gd name="connsiteY1" fmla="*/ 0 h 805466"/>
              <a:gd name="connsiteX2" fmla="*/ 1530386 w 1610933"/>
              <a:gd name="connsiteY2" fmla="*/ 0 h 805466"/>
              <a:gd name="connsiteX3" fmla="*/ 1610933 w 1610933"/>
              <a:gd name="connsiteY3" fmla="*/ 80547 h 805466"/>
              <a:gd name="connsiteX4" fmla="*/ 1610933 w 1610933"/>
              <a:gd name="connsiteY4" fmla="*/ 724919 h 805466"/>
              <a:gd name="connsiteX5" fmla="*/ 1530386 w 1610933"/>
              <a:gd name="connsiteY5" fmla="*/ 805466 h 805466"/>
              <a:gd name="connsiteX6" fmla="*/ 80547 w 1610933"/>
              <a:gd name="connsiteY6" fmla="*/ 805466 h 805466"/>
              <a:gd name="connsiteX7" fmla="*/ 0 w 1610933"/>
              <a:gd name="connsiteY7" fmla="*/ 724919 h 805466"/>
              <a:gd name="connsiteX8" fmla="*/ 0 w 1610933"/>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933" h="805466">
                <a:moveTo>
                  <a:pt x="0" y="80547"/>
                </a:moveTo>
                <a:cubicBezTo>
                  <a:pt x="0" y="36062"/>
                  <a:pt x="36062" y="0"/>
                  <a:pt x="80547" y="0"/>
                </a:cubicBezTo>
                <a:lnTo>
                  <a:pt x="1530386" y="0"/>
                </a:lnTo>
                <a:cubicBezTo>
                  <a:pt x="1574871" y="0"/>
                  <a:pt x="1610933" y="36062"/>
                  <a:pt x="1610933" y="80547"/>
                </a:cubicBezTo>
                <a:lnTo>
                  <a:pt x="1610933" y="724919"/>
                </a:lnTo>
                <a:cubicBezTo>
                  <a:pt x="1610933" y="769404"/>
                  <a:pt x="1574871" y="805466"/>
                  <a:pt x="1530386" y="805466"/>
                </a:cubicBezTo>
                <a:lnTo>
                  <a:pt x="80547" y="805466"/>
                </a:lnTo>
                <a:cubicBezTo>
                  <a:pt x="36062" y="805466"/>
                  <a:pt x="0" y="769404"/>
                  <a:pt x="0" y="724919"/>
                </a:cubicBezTo>
                <a:lnTo>
                  <a:pt x="0" y="80547"/>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11" tIns="34839" rIns="43411" bIns="34839" numCol="1" spcCol="1270" anchor="ctr" anchorCtr="0">
            <a:noAutofit/>
          </a:bodyPr>
          <a:lstStyle/>
          <a:p>
            <a:pPr algn="ctr" defTabSz="600038">
              <a:lnSpc>
                <a:spcPct val="90000"/>
              </a:lnSpc>
              <a:spcBef>
                <a:spcPct val="0"/>
              </a:spcBef>
              <a:spcAft>
                <a:spcPct val="35000"/>
              </a:spcAft>
              <a:defRPr/>
            </a:pPr>
            <a:r>
              <a:rPr lang="en-GB" sz="1351" b="1" dirty="0">
                <a:solidFill>
                  <a:schemeClr val="bg1"/>
                </a:solidFill>
                <a:latin typeface="Calibri" panose="020F0502020204030204" pitchFamily="34" charset="0"/>
                <a:cs typeface="Calibri" panose="020F0502020204030204" pitchFamily="34" charset="0"/>
                <a:sym typeface="Helvetica Light"/>
              </a:rPr>
              <a:t>Frailty</a:t>
            </a:r>
            <a:endParaRPr lang="en-GB" sz="1051" b="1" dirty="0">
              <a:solidFill>
                <a:schemeClr val="bg1"/>
              </a:solidFill>
              <a:latin typeface="Calibri" panose="020F0502020204030204" pitchFamily="34" charset="0"/>
              <a:cs typeface="Calibri" panose="020F0502020204030204" pitchFamily="34" charset="0"/>
              <a:sym typeface="Helvetica Light"/>
            </a:endParaRPr>
          </a:p>
        </p:txBody>
      </p:sp>
      <p:sp>
        <p:nvSpPr>
          <p:cNvPr id="19" name="Freeform 18"/>
          <p:cNvSpPr/>
          <p:nvPr/>
        </p:nvSpPr>
        <p:spPr>
          <a:xfrm>
            <a:off x="2866895" y="1497845"/>
            <a:ext cx="1786509" cy="710456"/>
          </a:xfrm>
          <a:custGeom>
            <a:avLst/>
            <a:gdLst>
              <a:gd name="connsiteX0" fmla="*/ 0 w 1610933"/>
              <a:gd name="connsiteY0" fmla="*/ 80547 h 805466"/>
              <a:gd name="connsiteX1" fmla="*/ 80547 w 1610933"/>
              <a:gd name="connsiteY1" fmla="*/ 0 h 805466"/>
              <a:gd name="connsiteX2" fmla="*/ 1530386 w 1610933"/>
              <a:gd name="connsiteY2" fmla="*/ 0 h 805466"/>
              <a:gd name="connsiteX3" fmla="*/ 1610933 w 1610933"/>
              <a:gd name="connsiteY3" fmla="*/ 80547 h 805466"/>
              <a:gd name="connsiteX4" fmla="*/ 1610933 w 1610933"/>
              <a:gd name="connsiteY4" fmla="*/ 724919 h 805466"/>
              <a:gd name="connsiteX5" fmla="*/ 1530386 w 1610933"/>
              <a:gd name="connsiteY5" fmla="*/ 805466 h 805466"/>
              <a:gd name="connsiteX6" fmla="*/ 80547 w 1610933"/>
              <a:gd name="connsiteY6" fmla="*/ 805466 h 805466"/>
              <a:gd name="connsiteX7" fmla="*/ 0 w 1610933"/>
              <a:gd name="connsiteY7" fmla="*/ 724919 h 805466"/>
              <a:gd name="connsiteX8" fmla="*/ 0 w 1610933"/>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933" h="805466">
                <a:moveTo>
                  <a:pt x="0" y="80547"/>
                </a:moveTo>
                <a:cubicBezTo>
                  <a:pt x="0" y="36062"/>
                  <a:pt x="36062" y="0"/>
                  <a:pt x="80547" y="0"/>
                </a:cubicBezTo>
                <a:lnTo>
                  <a:pt x="1530386" y="0"/>
                </a:lnTo>
                <a:cubicBezTo>
                  <a:pt x="1574871" y="0"/>
                  <a:pt x="1610933" y="36062"/>
                  <a:pt x="1610933" y="80547"/>
                </a:cubicBezTo>
                <a:lnTo>
                  <a:pt x="1610933" y="724919"/>
                </a:lnTo>
                <a:cubicBezTo>
                  <a:pt x="1610933" y="769404"/>
                  <a:pt x="1574871" y="805466"/>
                  <a:pt x="1530386" y="805466"/>
                </a:cubicBezTo>
                <a:lnTo>
                  <a:pt x="80547" y="805466"/>
                </a:lnTo>
                <a:cubicBezTo>
                  <a:pt x="36062" y="805466"/>
                  <a:pt x="0" y="769404"/>
                  <a:pt x="0" y="724919"/>
                </a:cubicBezTo>
                <a:lnTo>
                  <a:pt x="0" y="80547"/>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11" tIns="34839" rIns="43411" bIns="34839" numCol="1" spcCol="1270" anchor="ctr" anchorCtr="0">
            <a:noAutofit/>
          </a:bodyPr>
          <a:lstStyle/>
          <a:p>
            <a:pPr algn="ctr" defTabSz="600038">
              <a:lnSpc>
                <a:spcPct val="90000"/>
              </a:lnSpc>
              <a:spcBef>
                <a:spcPct val="0"/>
              </a:spcBef>
              <a:spcAft>
                <a:spcPct val="35000"/>
              </a:spcAft>
              <a:defRPr/>
            </a:pPr>
            <a:r>
              <a:rPr lang="en-GB" sz="1351" b="1" dirty="0">
                <a:solidFill>
                  <a:schemeClr val="bg1"/>
                </a:solidFill>
                <a:latin typeface="Calibri" panose="020F0502020204030204" pitchFamily="34" charset="0"/>
                <a:cs typeface="Calibri" panose="020F0502020204030204" pitchFamily="34" charset="0"/>
                <a:sym typeface="Helvetica Light"/>
              </a:rPr>
              <a:t>Disease morbidity</a:t>
            </a:r>
            <a:endParaRPr lang="en-GB" sz="1051" b="1" baseline="30000" dirty="0">
              <a:solidFill>
                <a:schemeClr val="bg1"/>
              </a:solidFill>
              <a:latin typeface="Calibri" panose="020F0502020204030204" pitchFamily="34" charset="0"/>
              <a:cs typeface="Calibri" panose="020F0502020204030204" pitchFamily="34" charset="0"/>
              <a:sym typeface="Helvetica Light"/>
            </a:endParaRPr>
          </a:p>
        </p:txBody>
      </p:sp>
      <p:sp>
        <p:nvSpPr>
          <p:cNvPr id="28" name="Freeform 27"/>
          <p:cNvSpPr/>
          <p:nvPr/>
        </p:nvSpPr>
        <p:spPr>
          <a:xfrm>
            <a:off x="5100030" y="1497845"/>
            <a:ext cx="1786509" cy="710456"/>
          </a:xfrm>
          <a:custGeom>
            <a:avLst/>
            <a:gdLst>
              <a:gd name="connsiteX0" fmla="*/ 0 w 1610933"/>
              <a:gd name="connsiteY0" fmla="*/ 80547 h 805466"/>
              <a:gd name="connsiteX1" fmla="*/ 80547 w 1610933"/>
              <a:gd name="connsiteY1" fmla="*/ 0 h 805466"/>
              <a:gd name="connsiteX2" fmla="*/ 1530386 w 1610933"/>
              <a:gd name="connsiteY2" fmla="*/ 0 h 805466"/>
              <a:gd name="connsiteX3" fmla="*/ 1610933 w 1610933"/>
              <a:gd name="connsiteY3" fmla="*/ 80547 h 805466"/>
              <a:gd name="connsiteX4" fmla="*/ 1610933 w 1610933"/>
              <a:gd name="connsiteY4" fmla="*/ 724919 h 805466"/>
              <a:gd name="connsiteX5" fmla="*/ 1530386 w 1610933"/>
              <a:gd name="connsiteY5" fmla="*/ 805466 h 805466"/>
              <a:gd name="connsiteX6" fmla="*/ 80547 w 1610933"/>
              <a:gd name="connsiteY6" fmla="*/ 805466 h 805466"/>
              <a:gd name="connsiteX7" fmla="*/ 0 w 1610933"/>
              <a:gd name="connsiteY7" fmla="*/ 724919 h 805466"/>
              <a:gd name="connsiteX8" fmla="*/ 0 w 1610933"/>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933" h="805466">
                <a:moveTo>
                  <a:pt x="0" y="80547"/>
                </a:moveTo>
                <a:cubicBezTo>
                  <a:pt x="0" y="36062"/>
                  <a:pt x="36062" y="0"/>
                  <a:pt x="80547" y="0"/>
                </a:cubicBezTo>
                <a:lnTo>
                  <a:pt x="1530386" y="0"/>
                </a:lnTo>
                <a:cubicBezTo>
                  <a:pt x="1574871" y="0"/>
                  <a:pt x="1610933" y="36062"/>
                  <a:pt x="1610933" y="80547"/>
                </a:cubicBezTo>
                <a:lnTo>
                  <a:pt x="1610933" y="724919"/>
                </a:lnTo>
                <a:cubicBezTo>
                  <a:pt x="1610933" y="769404"/>
                  <a:pt x="1574871" y="805466"/>
                  <a:pt x="1530386" y="805466"/>
                </a:cubicBezTo>
                <a:lnTo>
                  <a:pt x="80547" y="805466"/>
                </a:lnTo>
                <a:cubicBezTo>
                  <a:pt x="36062" y="805466"/>
                  <a:pt x="0" y="769404"/>
                  <a:pt x="0" y="724919"/>
                </a:cubicBezTo>
                <a:lnTo>
                  <a:pt x="0" y="80547"/>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11" tIns="34839" rIns="43411" bIns="34839" numCol="1" spcCol="1270" anchor="ctr" anchorCtr="0">
            <a:noAutofit/>
          </a:bodyPr>
          <a:lstStyle/>
          <a:p>
            <a:pPr algn="ctr" defTabSz="600038">
              <a:lnSpc>
                <a:spcPct val="90000"/>
              </a:lnSpc>
              <a:spcBef>
                <a:spcPct val="0"/>
              </a:spcBef>
              <a:spcAft>
                <a:spcPct val="35000"/>
              </a:spcAft>
              <a:defRPr/>
            </a:pPr>
            <a:r>
              <a:rPr lang="en-GB" sz="1351" b="1" dirty="0">
                <a:solidFill>
                  <a:schemeClr val="bg1"/>
                </a:solidFill>
                <a:latin typeface="Calibri" panose="020F0502020204030204" pitchFamily="34" charset="0"/>
                <a:cs typeface="Calibri" panose="020F0502020204030204" pitchFamily="34" charset="0"/>
                <a:sym typeface="Helvetica Light"/>
              </a:rPr>
              <a:t>Risk assessment</a:t>
            </a:r>
            <a:endParaRPr lang="en-GB" sz="1051" b="1" baseline="30000" dirty="0">
              <a:solidFill>
                <a:schemeClr val="bg1"/>
              </a:solidFill>
              <a:latin typeface="Calibri" panose="020F0502020204030204" pitchFamily="34" charset="0"/>
              <a:cs typeface="Calibri" panose="020F0502020204030204" pitchFamily="34" charset="0"/>
              <a:sym typeface="Helvetica Light"/>
            </a:endParaRPr>
          </a:p>
        </p:txBody>
      </p:sp>
      <p:sp>
        <p:nvSpPr>
          <p:cNvPr id="33" name="Freeform 32"/>
          <p:cNvSpPr/>
          <p:nvPr/>
        </p:nvSpPr>
        <p:spPr>
          <a:xfrm>
            <a:off x="7333168" y="1497845"/>
            <a:ext cx="1786509" cy="710456"/>
          </a:xfrm>
          <a:custGeom>
            <a:avLst/>
            <a:gdLst>
              <a:gd name="connsiteX0" fmla="*/ 0 w 1610933"/>
              <a:gd name="connsiteY0" fmla="*/ 80547 h 805466"/>
              <a:gd name="connsiteX1" fmla="*/ 80547 w 1610933"/>
              <a:gd name="connsiteY1" fmla="*/ 0 h 805466"/>
              <a:gd name="connsiteX2" fmla="*/ 1530386 w 1610933"/>
              <a:gd name="connsiteY2" fmla="*/ 0 h 805466"/>
              <a:gd name="connsiteX3" fmla="*/ 1610933 w 1610933"/>
              <a:gd name="connsiteY3" fmla="*/ 80547 h 805466"/>
              <a:gd name="connsiteX4" fmla="*/ 1610933 w 1610933"/>
              <a:gd name="connsiteY4" fmla="*/ 724919 h 805466"/>
              <a:gd name="connsiteX5" fmla="*/ 1530386 w 1610933"/>
              <a:gd name="connsiteY5" fmla="*/ 805466 h 805466"/>
              <a:gd name="connsiteX6" fmla="*/ 80547 w 1610933"/>
              <a:gd name="connsiteY6" fmla="*/ 805466 h 805466"/>
              <a:gd name="connsiteX7" fmla="*/ 0 w 1610933"/>
              <a:gd name="connsiteY7" fmla="*/ 724919 h 805466"/>
              <a:gd name="connsiteX8" fmla="*/ 0 w 1610933"/>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933" h="805466">
                <a:moveTo>
                  <a:pt x="0" y="80547"/>
                </a:moveTo>
                <a:cubicBezTo>
                  <a:pt x="0" y="36062"/>
                  <a:pt x="36062" y="0"/>
                  <a:pt x="80547" y="0"/>
                </a:cubicBezTo>
                <a:lnTo>
                  <a:pt x="1530386" y="0"/>
                </a:lnTo>
                <a:cubicBezTo>
                  <a:pt x="1574871" y="0"/>
                  <a:pt x="1610933" y="36062"/>
                  <a:pt x="1610933" y="80547"/>
                </a:cubicBezTo>
                <a:lnTo>
                  <a:pt x="1610933" y="724919"/>
                </a:lnTo>
                <a:cubicBezTo>
                  <a:pt x="1610933" y="769404"/>
                  <a:pt x="1574871" y="805466"/>
                  <a:pt x="1530386" y="805466"/>
                </a:cubicBezTo>
                <a:lnTo>
                  <a:pt x="80547" y="805466"/>
                </a:lnTo>
                <a:cubicBezTo>
                  <a:pt x="36062" y="805466"/>
                  <a:pt x="0" y="769404"/>
                  <a:pt x="0" y="724919"/>
                </a:cubicBezTo>
                <a:lnTo>
                  <a:pt x="0" y="80547"/>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11" tIns="34839" rIns="43411" bIns="34839" numCol="1" spcCol="1270" anchor="ctr" anchorCtr="0">
            <a:noAutofit/>
          </a:bodyPr>
          <a:lstStyle/>
          <a:p>
            <a:pPr algn="ctr" defTabSz="600038">
              <a:lnSpc>
                <a:spcPct val="90000"/>
              </a:lnSpc>
              <a:spcBef>
                <a:spcPct val="0"/>
              </a:spcBef>
              <a:spcAft>
                <a:spcPct val="35000"/>
              </a:spcAft>
              <a:defRPr/>
            </a:pPr>
            <a:r>
              <a:rPr lang="en-GB" sz="1351" b="1" dirty="0">
                <a:solidFill>
                  <a:schemeClr val="bg1"/>
                </a:solidFill>
                <a:latin typeface="Calibri" panose="020F0502020204030204" pitchFamily="34" charset="0"/>
                <a:cs typeface="Calibri" panose="020F0502020204030204" pitchFamily="34" charset="0"/>
                <a:sym typeface="Helvetica Light"/>
              </a:rPr>
              <a:t>Treatment history</a:t>
            </a:r>
          </a:p>
        </p:txBody>
      </p:sp>
      <p:sp>
        <p:nvSpPr>
          <p:cNvPr id="36" name="Freeform 35"/>
          <p:cNvSpPr/>
          <p:nvPr/>
        </p:nvSpPr>
        <p:spPr>
          <a:xfrm>
            <a:off x="9566304" y="1497845"/>
            <a:ext cx="1786509" cy="710456"/>
          </a:xfrm>
          <a:custGeom>
            <a:avLst/>
            <a:gdLst>
              <a:gd name="connsiteX0" fmla="*/ 0 w 1610933"/>
              <a:gd name="connsiteY0" fmla="*/ 80547 h 805466"/>
              <a:gd name="connsiteX1" fmla="*/ 80547 w 1610933"/>
              <a:gd name="connsiteY1" fmla="*/ 0 h 805466"/>
              <a:gd name="connsiteX2" fmla="*/ 1530386 w 1610933"/>
              <a:gd name="connsiteY2" fmla="*/ 0 h 805466"/>
              <a:gd name="connsiteX3" fmla="*/ 1610933 w 1610933"/>
              <a:gd name="connsiteY3" fmla="*/ 80547 h 805466"/>
              <a:gd name="connsiteX4" fmla="*/ 1610933 w 1610933"/>
              <a:gd name="connsiteY4" fmla="*/ 724919 h 805466"/>
              <a:gd name="connsiteX5" fmla="*/ 1530386 w 1610933"/>
              <a:gd name="connsiteY5" fmla="*/ 805466 h 805466"/>
              <a:gd name="connsiteX6" fmla="*/ 80547 w 1610933"/>
              <a:gd name="connsiteY6" fmla="*/ 805466 h 805466"/>
              <a:gd name="connsiteX7" fmla="*/ 0 w 1610933"/>
              <a:gd name="connsiteY7" fmla="*/ 724919 h 805466"/>
              <a:gd name="connsiteX8" fmla="*/ 0 w 1610933"/>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933" h="805466">
                <a:moveTo>
                  <a:pt x="0" y="80547"/>
                </a:moveTo>
                <a:cubicBezTo>
                  <a:pt x="0" y="36062"/>
                  <a:pt x="36062" y="0"/>
                  <a:pt x="80547" y="0"/>
                </a:cubicBezTo>
                <a:lnTo>
                  <a:pt x="1530386" y="0"/>
                </a:lnTo>
                <a:cubicBezTo>
                  <a:pt x="1574871" y="0"/>
                  <a:pt x="1610933" y="36062"/>
                  <a:pt x="1610933" y="80547"/>
                </a:cubicBezTo>
                <a:lnTo>
                  <a:pt x="1610933" y="724919"/>
                </a:lnTo>
                <a:cubicBezTo>
                  <a:pt x="1610933" y="769404"/>
                  <a:pt x="1574871" y="805466"/>
                  <a:pt x="1530386" y="805466"/>
                </a:cubicBezTo>
                <a:lnTo>
                  <a:pt x="80547" y="805466"/>
                </a:lnTo>
                <a:cubicBezTo>
                  <a:pt x="36062" y="805466"/>
                  <a:pt x="0" y="769404"/>
                  <a:pt x="0" y="724919"/>
                </a:cubicBezTo>
                <a:lnTo>
                  <a:pt x="0" y="80547"/>
                </a:ln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411" tIns="34839" rIns="43411" bIns="34839" numCol="1" spcCol="1270" anchor="ctr" anchorCtr="0">
            <a:noAutofit/>
          </a:bodyPr>
          <a:lstStyle/>
          <a:p>
            <a:pPr algn="ctr" defTabSz="600038">
              <a:lnSpc>
                <a:spcPct val="90000"/>
              </a:lnSpc>
              <a:spcBef>
                <a:spcPct val="0"/>
              </a:spcBef>
              <a:spcAft>
                <a:spcPct val="35000"/>
              </a:spcAft>
              <a:defRPr/>
            </a:pPr>
            <a:r>
              <a:rPr lang="en-GB" sz="1351" b="1" dirty="0">
                <a:solidFill>
                  <a:schemeClr val="bg1"/>
                </a:solidFill>
                <a:latin typeface="Calibri" panose="020F0502020204030204" pitchFamily="34" charset="0"/>
                <a:cs typeface="Calibri" panose="020F0502020204030204" pitchFamily="34" charset="0"/>
                <a:sym typeface="Helvetica Light"/>
              </a:rPr>
              <a:t>Lifestyle</a:t>
            </a:r>
          </a:p>
        </p:txBody>
      </p:sp>
      <p:cxnSp>
        <p:nvCxnSpPr>
          <p:cNvPr id="11" name="Straight Arrow Connector 10">
            <a:extLst>
              <a:ext uri="{FF2B5EF4-FFF2-40B4-BE49-F238E27FC236}">
                <a16:creationId xmlns:a16="http://schemas.microsoft.com/office/drawing/2014/main" id="{BD840373-5569-4392-806E-BE29ACB0F122}"/>
              </a:ext>
            </a:extLst>
          </p:cNvPr>
          <p:cNvCxnSpPr>
            <a:cxnSpLocks/>
          </p:cNvCxnSpPr>
          <p:nvPr/>
        </p:nvCxnSpPr>
        <p:spPr>
          <a:xfrm>
            <a:off x="5623751" y="4370276"/>
            <a:ext cx="1761869" cy="277760"/>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7CE4C4B-4672-4D88-9F02-343C8F153E8E}"/>
              </a:ext>
            </a:extLst>
          </p:cNvPr>
          <p:cNvCxnSpPr>
            <a:cxnSpLocks/>
          </p:cNvCxnSpPr>
          <p:nvPr/>
        </p:nvCxnSpPr>
        <p:spPr>
          <a:xfrm>
            <a:off x="6977657" y="3740903"/>
            <a:ext cx="1119425" cy="559733"/>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FB9807-C467-4CFD-B65C-2BC28BEB58DC}"/>
              </a:ext>
            </a:extLst>
          </p:cNvPr>
          <p:cNvCxnSpPr>
            <a:cxnSpLocks/>
          </p:cNvCxnSpPr>
          <p:nvPr/>
        </p:nvCxnSpPr>
        <p:spPr>
          <a:xfrm>
            <a:off x="8683991" y="3441135"/>
            <a:ext cx="535867" cy="756328"/>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A973FD9-CE64-4EF1-99EE-AE69DEAB33A3}"/>
              </a:ext>
            </a:extLst>
          </p:cNvPr>
          <p:cNvCxnSpPr>
            <a:cxnSpLocks/>
          </p:cNvCxnSpPr>
          <p:nvPr/>
        </p:nvCxnSpPr>
        <p:spPr>
          <a:xfrm>
            <a:off x="10534460" y="3796569"/>
            <a:ext cx="0" cy="460555"/>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9C068A6-9B19-4D01-A78F-C0429BB0486D}"/>
              </a:ext>
            </a:extLst>
          </p:cNvPr>
          <p:cNvCxnSpPr>
            <a:cxnSpLocks/>
          </p:cNvCxnSpPr>
          <p:nvPr/>
        </p:nvCxnSpPr>
        <p:spPr>
          <a:xfrm>
            <a:off x="5132602" y="5121751"/>
            <a:ext cx="2273057" cy="18852"/>
          </a:xfrm>
          <a:prstGeom prst="straightConnector1">
            <a:avLst/>
          </a:prstGeom>
          <a:ln w="28575">
            <a:solidFill>
              <a:schemeClr val="accent6">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7723" y="2106955"/>
            <a:ext cx="0" cy="292651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827722" y="3496131"/>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27722" y="4257124"/>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827722" y="5027400"/>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007175" y="2675016"/>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3007175" y="2106956"/>
            <a:ext cx="0" cy="30147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007175" y="3496131"/>
            <a:ext cx="479111" cy="0"/>
          </a:xfrm>
          <a:prstGeom prst="line">
            <a:avLst/>
          </a:prstGeom>
          <a:ln w="19050">
            <a:solidFill>
              <a:srgbClr val="FDA97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007175" y="4257124"/>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249377" y="2675016"/>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249376" y="2106957"/>
            <a:ext cx="0" cy="138917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249377" y="3496131"/>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9778847" y="2675016"/>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778847" y="2106957"/>
            <a:ext cx="0" cy="138917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9778847" y="3496131"/>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505263" y="2675016"/>
            <a:ext cx="4791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505263" y="2106957"/>
            <a:ext cx="0" cy="56806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991057" y="2385915"/>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Age</a:t>
            </a:r>
          </a:p>
        </p:txBody>
      </p:sp>
      <p:sp>
        <p:nvSpPr>
          <p:cNvPr id="12" name="Freeform 11"/>
          <p:cNvSpPr/>
          <p:nvPr/>
        </p:nvSpPr>
        <p:spPr>
          <a:xfrm>
            <a:off x="991059" y="3173173"/>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Performance status</a:t>
            </a:r>
          </a:p>
        </p:txBody>
      </p:sp>
      <p:sp>
        <p:nvSpPr>
          <p:cNvPr id="15" name="Freeform 14"/>
          <p:cNvSpPr/>
          <p:nvPr/>
        </p:nvSpPr>
        <p:spPr>
          <a:xfrm>
            <a:off x="991057" y="3960431"/>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Disability</a:t>
            </a:r>
          </a:p>
        </p:txBody>
      </p:sp>
      <p:sp>
        <p:nvSpPr>
          <p:cNvPr id="18" name="Freeform 17"/>
          <p:cNvSpPr/>
          <p:nvPr/>
        </p:nvSpPr>
        <p:spPr>
          <a:xfrm>
            <a:off x="991057" y="4747689"/>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Comorbidities</a:t>
            </a:r>
          </a:p>
        </p:txBody>
      </p:sp>
      <p:sp>
        <p:nvSpPr>
          <p:cNvPr id="22" name="Freeform 21"/>
          <p:cNvSpPr/>
          <p:nvPr/>
        </p:nvSpPr>
        <p:spPr>
          <a:xfrm>
            <a:off x="3224196" y="2377448"/>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Refractory </a:t>
            </a:r>
            <a:br>
              <a:rPr lang="en-GB" sz="1200" b="1" dirty="0">
                <a:solidFill>
                  <a:schemeClr val="tx1"/>
                </a:solidFill>
                <a:latin typeface="Calibri" panose="020F0502020204030204" pitchFamily="34" charset="0"/>
                <a:cs typeface="Calibri" panose="020F0502020204030204" pitchFamily="34" charset="0"/>
                <a:sym typeface="Helvetica Light"/>
              </a:rPr>
            </a:br>
            <a:r>
              <a:rPr lang="en-GB" sz="1200" b="1" dirty="0">
                <a:solidFill>
                  <a:schemeClr val="tx1"/>
                </a:solidFill>
                <a:latin typeface="Calibri" panose="020F0502020204030204" pitchFamily="34" charset="0"/>
                <a:cs typeface="Calibri" panose="020F0502020204030204" pitchFamily="34" charset="0"/>
                <a:sym typeface="Helvetica Light"/>
              </a:rPr>
              <a:t>disease</a:t>
            </a:r>
          </a:p>
        </p:txBody>
      </p:sp>
      <p:sp>
        <p:nvSpPr>
          <p:cNvPr id="24" name="Freeform 23"/>
          <p:cNvSpPr/>
          <p:nvPr/>
        </p:nvSpPr>
        <p:spPr>
          <a:xfrm>
            <a:off x="3224196" y="3164707"/>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Renal </a:t>
            </a:r>
            <a:br>
              <a:rPr lang="en-GB" sz="1200" b="1" dirty="0">
                <a:solidFill>
                  <a:schemeClr val="tx1"/>
                </a:solidFill>
                <a:latin typeface="Calibri" panose="020F0502020204030204" pitchFamily="34" charset="0"/>
                <a:cs typeface="Calibri" panose="020F0502020204030204" pitchFamily="34" charset="0"/>
                <a:sym typeface="Helvetica Light"/>
              </a:rPr>
            </a:br>
            <a:r>
              <a:rPr lang="en-GB" sz="1200" b="1" dirty="0">
                <a:solidFill>
                  <a:schemeClr val="tx1"/>
                </a:solidFill>
                <a:latin typeface="Calibri" panose="020F0502020204030204" pitchFamily="34" charset="0"/>
                <a:cs typeface="Calibri" panose="020F0502020204030204" pitchFamily="34" charset="0"/>
                <a:sym typeface="Helvetica Light"/>
              </a:rPr>
              <a:t>impairment</a:t>
            </a:r>
          </a:p>
        </p:txBody>
      </p:sp>
      <p:sp>
        <p:nvSpPr>
          <p:cNvPr id="27" name="Freeform 26"/>
          <p:cNvSpPr/>
          <p:nvPr/>
        </p:nvSpPr>
        <p:spPr>
          <a:xfrm>
            <a:off x="3224196" y="3951964"/>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Extramedullary disease</a:t>
            </a:r>
          </a:p>
        </p:txBody>
      </p:sp>
      <p:sp>
        <p:nvSpPr>
          <p:cNvPr id="30" name="Freeform 29"/>
          <p:cNvSpPr/>
          <p:nvPr/>
        </p:nvSpPr>
        <p:spPr>
          <a:xfrm>
            <a:off x="5457331" y="2385915"/>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R-ISS</a:t>
            </a:r>
          </a:p>
        </p:txBody>
      </p:sp>
      <p:sp>
        <p:nvSpPr>
          <p:cNvPr id="32" name="Freeform 31"/>
          <p:cNvSpPr/>
          <p:nvPr/>
        </p:nvSpPr>
        <p:spPr>
          <a:xfrm>
            <a:off x="5457331" y="3173173"/>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Cytogenetics</a:t>
            </a:r>
          </a:p>
        </p:txBody>
      </p:sp>
      <p:sp>
        <p:nvSpPr>
          <p:cNvPr id="35" name="Freeform 34"/>
          <p:cNvSpPr/>
          <p:nvPr/>
        </p:nvSpPr>
        <p:spPr>
          <a:xfrm>
            <a:off x="7690468" y="2385915"/>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Previous </a:t>
            </a:r>
            <a:br>
              <a:rPr lang="en-GB" sz="1200" b="1" dirty="0">
                <a:solidFill>
                  <a:schemeClr val="tx1"/>
                </a:solidFill>
                <a:latin typeface="Calibri" panose="020F0502020204030204" pitchFamily="34" charset="0"/>
                <a:cs typeface="Calibri" panose="020F0502020204030204" pitchFamily="34" charset="0"/>
                <a:sym typeface="Helvetica Light"/>
              </a:rPr>
            </a:br>
            <a:r>
              <a:rPr lang="en-GB" sz="1200" b="1" dirty="0">
                <a:solidFill>
                  <a:schemeClr val="tx1"/>
                </a:solidFill>
                <a:latin typeface="Calibri" panose="020F0502020204030204" pitchFamily="34" charset="0"/>
                <a:cs typeface="Calibri" panose="020F0502020204030204" pitchFamily="34" charset="0"/>
                <a:sym typeface="Helvetica Light"/>
              </a:rPr>
              <a:t>therapies</a:t>
            </a:r>
          </a:p>
        </p:txBody>
      </p:sp>
      <p:sp>
        <p:nvSpPr>
          <p:cNvPr id="38" name="Freeform 37"/>
          <p:cNvSpPr/>
          <p:nvPr/>
        </p:nvSpPr>
        <p:spPr>
          <a:xfrm>
            <a:off x="9923604" y="2385915"/>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Patient </a:t>
            </a:r>
            <a:br>
              <a:rPr lang="en-GB" sz="1200" b="1" dirty="0">
                <a:solidFill>
                  <a:schemeClr val="tx1"/>
                </a:solidFill>
                <a:latin typeface="Calibri" panose="020F0502020204030204" pitchFamily="34" charset="0"/>
                <a:cs typeface="Calibri" panose="020F0502020204030204" pitchFamily="34" charset="0"/>
                <a:sym typeface="Helvetica Light"/>
              </a:rPr>
            </a:br>
            <a:r>
              <a:rPr lang="en-GB" sz="1200" b="1" dirty="0">
                <a:solidFill>
                  <a:schemeClr val="tx1"/>
                </a:solidFill>
                <a:latin typeface="Calibri" panose="020F0502020204030204" pitchFamily="34" charset="0"/>
                <a:cs typeface="Calibri" panose="020F0502020204030204" pitchFamily="34" charset="0"/>
                <a:sym typeface="Helvetica Light"/>
              </a:rPr>
              <a:t>preference</a:t>
            </a:r>
          </a:p>
        </p:txBody>
      </p:sp>
      <p:sp>
        <p:nvSpPr>
          <p:cNvPr id="40" name="Freeform 39"/>
          <p:cNvSpPr/>
          <p:nvPr/>
        </p:nvSpPr>
        <p:spPr>
          <a:xfrm>
            <a:off x="9923604" y="3173173"/>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Travel</a:t>
            </a:r>
          </a:p>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Familiar support</a:t>
            </a:r>
          </a:p>
        </p:txBody>
      </p:sp>
      <p:sp>
        <p:nvSpPr>
          <p:cNvPr id="46" name="Rectangle: Rounded Corners 2">
            <a:extLst>
              <a:ext uri="{FF2B5EF4-FFF2-40B4-BE49-F238E27FC236}">
                <a16:creationId xmlns:a16="http://schemas.microsoft.com/office/drawing/2014/main" id="{4326565C-7C74-2C45-B0C1-710360A1DD8C}"/>
              </a:ext>
            </a:extLst>
          </p:cNvPr>
          <p:cNvSpPr/>
          <p:nvPr/>
        </p:nvSpPr>
        <p:spPr>
          <a:xfrm>
            <a:off x="7817473" y="4639099"/>
            <a:ext cx="3713795" cy="75347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96">
              <a:defRPr/>
            </a:pPr>
            <a:r>
              <a:rPr lang="en-GB" sz="2000" b="1" kern="0" dirty="0">
                <a:solidFill>
                  <a:schemeClr val="tx1"/>
                </a:solidFill>
                <a:latin typeface="Calibri" panose="020F0502020204030204" pitchFamily="34" charset="0"/>
                <a:cs typeface="Calibri" panose="020F0502020204030204" pitchFamily="34" charset="0"/>
                <a:sym typeface="Helvetica Light"/>
              </a:rPr>
              <a:t>The most effective regimen, </a:t>
            </a:r>
            <a:br>
              <a:rPr lang="en-GB" sz="2000" b="1" kern="0" dirty="0">
                <a:solidFill>
                  <a:schemeClr val="tx1"/>
                </a:solidFill>
                <a:latin typeface="Calibri" panose="020F0502020204030204" pitchFamily="34" charset="0"/>
                <a:cs typeface="Calibri" panose="020F0502020204030204" pitchFamily="34" charset="0"/>
                <a:sym typeface="Helvetica Light"/>
              </a:rPr>
            </a:br>
            <a:r>
              <a:rPr lang="en-GB" sz="2000" b="1" kern="0" dirty="0">
                <a:solidFill>
                  <a:schemeClr val="tx1"/>
                </a:solidFill>
                <a:latin typeface="Calibri" panose="020F0502020204030204" pitchFamily="34" charset="0"/>
                <a:cs typeface="Calibri" panose="020F0502020204030204" pitchFamily="34" charset="0"/>
                <a:sym typeface="Helvetica Light"/>
              </a:rPr>
              <a:t>safe and maintaining QoL</a:t>
            </a:r>
          </a:p>
        </p:txBody>
      </p:sp>
      <p:sp>
        <p:nvSpPr>
          <p:cNvPr id="47" name="Freeform 26">
            <a:extLst>
              <a:ext uri="{FF2B5EF4-FFF2-40B4-BE49-F238E27FC236}">
                <a16:creationId xmlns:a16="http://schemas.microsoft.com/office/drawing/2014/main" id="{44C6B914-FAF0-D647-B4C8-6A9CA7CA1AF6}"/>
              </a:ext>
            </a:extLst>
          </p:cNvPr>
          <p:cNvSpPr/>
          <p:nvPr/>
        </p:nvSpPr>
        <p:spPr>
          <a:xfrm>
            <a:off x="3224195" y="4745835"/>
            <a:ext cx="1429208" cy="540000"/>
          </a:xfrm>
          <a:custGeom>
            <a:avLst/>
            <a:gdLst>
              <a:gd name="connsiteX0" fmla="*/ 0 w 1288746"/>
              <a:gd name="connsiteY0" fmla="*/ 80547 h 805466"/>
              <a:gd name="connsiteX1" fmla="*/ 80547 w 1288746"/>
              <a:gd name="connsiteY1" fmla="*/ 0 h 805466"/>
              <a:gd name="connsiteX2" fmla="*/ 1208199 w 1288746"/>
              <a:gd name="connsiteY2" fmla="*/ 0 h 805466"/>
              <a:gd name="connsiteX3" fmla="*/ 1288746 w 1288746"/>
              <a:gd name="connsiteY3" fmla="*/ 80547 h 805466"/>
              <a:gd name="connsiteX4" fmla="*/ 1288746 w 1288746"/>
              <a:gd name="connsiteY4" fmla="*/ 724919 h 805466"/>
              <a:gd name="connsiteX5" fmla="*/ 1208199 w 1288746"/>
              <a:gd name="connsiteY5" fmla="*/ 805466 h 805466"/>
              <a:gd name="connsiteX6" fmla="*/ 80547 w 1288746"/>
              <a:gd name="connsiteY6" fmla="*/ 805466 h 805466"/>
              <a:gd name="connsiteX7" fmla="*/ 0 w 1288746"/>
              <a:gd name="connsiteY7" fmla="*/ 724919 h 805466"/>
              <a:gd name="connsiteX8" fmla="*/ 0 w 1288746"/>
              <a:gd name="connsiteY8" fmla="*/ 80547 h 8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8746" h="805466">
                <a:moveTo>
                  <a:pt x="0" y="80547"/>
                </a:moveTo>
                <a:cubicBezTo>
                  <a:pt x="0" y="36062"/>
                  <a:pt x="36062" y="0"/>
                  <a:pt x="80547" y="0"/>
                </a:cubicBezTo>
                <a:lnTo>
                  <a:pt x="1208199" y="0"/>
                </a:lnTo>
                <a:cubicBezTo>
                  <a:pt x="1252684" y="0"/>
                  <a:pt x="1288746" y="36062"/>
                  <a:pt x="1288746" y="80547"/>
                </a:cubicBezTo>
                <a:lnTo>
                  <a:pt x="1288746" y="724919"/>
                </a:lnTo>
                <a:cubicBezTo>
                  <a:pt x="1288746" y="769404"/>
                  <a:pt x="1252684" y="805466"/>
                  <a:pt x="1208199" y="805466"/>
                </a:cubicBezTo>
                <a:lnTo>
                  <a:pt x="80547" y="805466"/>
                </a:lnTo>
                <a:cubicBezTo>
                  <a:pt x="36062" y="805466"/>
                  <a:pt x="0" y="769404"/>
                  <a:pt x="0" y="724919"/>
                </a:cubicBezTo>
                <a:lnTo>
                  <a:pt x="0" y="80547"/>
                </a:lnTo>
                <a:close/>
              </a:path>
            </a:pathLst>
          </a:custGeom>
          <a:solidFill>
            <a:schemeClr val="lt1">
              <a:hueOff val="0"/>
              <a:satOff val="0"/>
              <a:lumOff val="0"/>
            </a:schemeClr>
          </a:solidFill>
          <a:ln w="19050">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553" tIns="32933" rIns="40553" bIns="32933" numCol="1" spcCol="1270" anchor="ctr" anchorCtr="0">
            <a:noAutofit/>
          </a:bodyPr>
          <a:lstStyle/>
          <a:p>
            <a:pPr algn="ctr" defTabSz="533367">
              <a:lnSpc>
                <a:spcPct val="90000"/>
              </a:lnSpc>
              <a:spcBef>
                <a:spcPct val="0"/>
              </a:spcBef>
              <a:spcAft>
                <a:spcPct val="35000"/>
              </a:spcAft>
              <a:defRPr/>
            </a:pPr>
            <a:r>
              <a:rPr lang="en-GB" sz="1200" b="1" dirty="0">
                <a:solidFill>
                  <a:schemeClr val="tx1"/>
                </a:solidFill>
                <a:latin typeface="Calibri" panose="020F0502020204030204" pitchFamily="34" charset="0"/>
                <a:cs typeface="Calibri" panose="020F0502020204030204" pitchFamily="34" charset="0"/>
                <a:sym typeface="Helvetica Light"/>
              </a:rPr>
              <a:t>Aggressiveness</a:t>
            </a:r>
          </a:p>
        </p:txBody>
      </p:sp>
      <p:sp>
        <p:nvSpPr>
          <p:cNvPr id="65" name="Content Placeholder 9">
            <a:extLst>
              <a:ext uri="{FF2B5EF4-FFF2-40B4-BE49-F238E27FC236}">
                <a16:creationId xmlns:a16="http://schemas.microsoft.com/office/drawing/2014/main" id="{260F5DAE-73BC-0341-B0F0-955FDB9D5CB5}"/>
              </a:ext>
            </a:extLst>
          </p:cNvPr>
          <p:cNvSpPr txBox="1">
            <a:spLocks/>
          </p:cNvSpPr>
          <p:nvPr/>
        </p:nvSpPr>
        <p:spPr>
          <a:xfrm>
            <a:off x="620184" y="5908977"/>
            <a:ext cx="10732628" cy="158748"/>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50" dirty="0"/>
              <a:t>QoL, quality of life; R-ISS, Revised International Staging System.</a:t>
            </a:r>
          </a:p>
        </p:txBody>
      </p:sp>
    </p:spTree>
    <p:extLst>
      <p:ext uri="{BB962C8B-B14F-4D97-AF65-F5344CB8AC3E}">
        <p14:creationId xmlns:p14="http://schemas.microsoft.com/office/powerpoint/2010/main" val="264854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2320680" y="4067214"/>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852657" y="5450706"/>
            <a:ext cx="2229456"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a:t>
            </a:r>
          </a:p>
          <a:p>
            <a:pPr algn="ctr"/>
            <a:r>
              <a:rPr lang="en-GB" sz="1600" b="1"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@LYM_MM_CONNECT</a:t>
            </a:r>
            <a:r>
              <a:rPr lang="en-GB" sz="1600"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 </a:t>
            </a:r>
            <a:endParaRPr lang="en-GB" b="1" u="sng" dirty="0">
              <a:solidFill>
                <a:schemeClr val="accent1"/>
              </a:solidFill>
              <a:ea typeface="Aileron" charset="0"/>
              <a:cs typeface="PT Sans Narrow"/>
            </a:endParaRPr>
          </a:p>
        </p:txBody>
      </p:sp>
      <p:sp>
        <p:nvSpPr>
          <p:cNvPr id="17" name="TextBox 16"/>
          <p:cNvSpPr txBox="1"/>
          <p:nvPr/>
        </p:nvSpPr>
        <p:spPr>
          <a:xfrm>
            <a:off x="4043484" y="5450706"/>
            <a:ext cx="2084815" cy="9233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LYMPHOMA</a:t>
            </a: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 &amp; MYELOMA CONNECT</a:t>
            </a:r>
            <a:br>
              <a:rPr lang="en-GB" sz="1600" b="1" dirty="0">
                <a:solidFill>
                  <a:schemeClr val="accent1"/>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8072514" y="5450706"/>
            <a:ext cx="2486466"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froukje.sosef</a:t>
            </a:r>
            <a:b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31716" y="5450706"/>
            <a:ext cx="2084815" cy="9510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5">
                  <a:extLst>
                    <a:ext uri="{A12FA001-AC4F-418D-AE19-62706E023703}">
                      <ahyp:hlinkClr xmlns:ahyp="http://schemas.microsoft.com/office/drawing/2018/hyperlinkcolor" val="tx"/>
                    </a:ext>
                  </a:extLst>
                </a:hlinkClick>
              </a:rPr>
              <a:t>LYMPHOMA &amp; MYELOMA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351936" y="274638"/>
            <a:ext cx="9488128"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LYMPHOMA &amp; MYELOMA CONNECT </a:t>
            </a:r>
            <a:br>
              <a:rPr lang="en-US" sz="3600" cap="none" dirty="0"/>
            </a:br>
            <a:r>
              <a:rPr lang="en-US" sz="3600" cap="none" dirty="0">
                <a:solidFill>
                  <a:schemeClr val="tx2"/>
                </a:solidFill>
              </a:rPr>
              <a:t>VIA </a:t>
            </a: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hlinkClick r:id="rId6">
                  <a:extLst>
                    <a:ext uri="{A12FA001-AC4F-418D-AE19-62706E023703}">
                      <ahyp:hlinkClr xmlns:ahyp="http://schemas.microsoft.com/office/drawing/2018/hyperlinkcolor" val="tx"/>
                    </a:ext>
                  </a:extLst>
                </a:hlinkClick>
              </a:rPr>
              <a:t>http://www.lymphomaconnect.info</a:t>
            </a:r>
            <a:endParaRPr lang="en-US" sz="3600" cap="none" dirty="0"/>
          </a:p>
        </p:txBody>
      </p:sp>
      <p:pic>
        <p:nvPicPr>
          <p:cNvPr id="3" name="Picture 2">
            <a:hlinkClick r:id="rId4"/>
            <a:extLst>
              <a:ext uri="{FF2B5EF4-FFF2-40B4-BE49-F238E27FC236}">
                <a16:creationId xmlns:a16="http://schemas.microsoft.com/office/drawing/2014/main" id="{0AB7BC2C-5909-4EC9-B1D2-A5A7F3A5C215}"/>
              </a:ext>
            </a:extLst>
          </p:cNvPr>
          <p:cNvPicPr>
            <a:picLocks noChangeAspect="1"/>
          </p:cNvPicPr>
          <p:nvPr/>
        </p:nvPicPr>
        <p:blipFill>
          <a:blip r:embed="rId7"/>
          <a:stretch>
            <a:fillRect/>
          </a:stretch>
        </p:blipFill>
        <p:spPr>
          <a:xfrm>
            <a:off x="8576981" y="4045138"/>
            <a:ext cx="1331225" cy="1332000"/>
          </a:xfrm>
          <a:prstGeom prst="rect">
            <a:avLst/>
          </a:prstGeom>
        </p:spPr>
      </p:pic>
      <p:pic>
        <p:nvPicPr>
          <p:cNvPr id="7" name="Picture 6">
            <a:hlinkClick r:id="rId3"/>
            <a:extLst>
              <a:ext uri="{FF2B5EF4-FFF2-40B4-BE49-F238E27FC236}">
                <a16:creationId xmlns:a16="http://schemas.microsoft.com/office/drawing/2014/main" id="{27774377-9E6E-452D-A70C-C05D9B64AE9A}"/>
              </a:ext>
            </a:extLst>
          </p:cNvPr>
          <p:cNvPicPr>
            <a:picLocks noChangeAspect="1"/>
          </p:cNvPicPr>
          <p:nvPr/>
        </p:nvPicPr>
        <p:blipFill>
          <a:blip r:embed="rId8"/>
          <a:stretch>
            <a:fillRect/>
          </a:stretch>
        </p:blipFill>
        <p:spPr>
          <a:xfrm>
            <a:off x="4386085" y="4040174"/>
            <a:ext cx="1331225" cy="1332000"/>
          </a:xfrm>
          <a:prstGeom prst="rect">
            <a:avLst/>
          </a:prstGeom>
        </p:spPr>
      </p:pic>
      <p:pic>
        <p:nvPicPr>
          <p:cNvPr id="13" name="Picture 12">
            <a:hlinkClick r:id="rId9"/>
            <a:extLst>
              <a:ext uri="{FF2B5EF4-FFF2-40B4-BE49-F238E27FC236}">
                <a16:creationId xmlns:a16="http://schemas.microsoft.com/office/drawing/2014/main" id="{D478189A-FF19-4371-A8FA-A7EEA6564ED8}"/>
              </a:ext>
            </a:extLst>
          </p:cNvPr>
          <p:cNvPicPr>
            <a:picLocks noChangeAspect="1"/>
          </p:cNvPicPr>
          <p:nvPr/>
        </p:nvPicPr>
        <p:blipFill>
          <a:blip r:embed="rId10"/>
          <a:stretch>
            <a:fillRect/>
          </a:stretch>
        </p:blipFill>
        <p:spPr>
          <a:xfrm>
            <a:off x="2251166" y="4040174"/>
            <a:ext cx="1331225" cy="1332000"/>
          </a:xfrm>
          <a:prstGeom prst="rect">
            <a:avLst/>
          </a:prstGeom>
        </p:spPr>
      </p:pic>
      <p:pic>
        <p:nvPicPr>
          <p:cNvPr id="20" name="Picture 19">
            <a:hlinkClick r:id="rId5"/>
            <a:extLst>
              <a:ext uri="{FF2B5EF4-FFF2-40B4-BE49-F238E27FC236}">
                <a16:creationId xmlns:a16="http://schemas.microsoft.com/office/drawing/2014/main" id="{048916CD-D6F9-4440-B8C2-A9961400A454}"/>
              </a:ext>
            </a:extLst>
          </p:cNvPr>
          <p:cNvPicPr>
            <a:picLocks noChangeAspect="1"/>
          </p:cNvPicPr>
          <p:nvPr/>
        </p:nvPicPr>
        <p:blipFill>
          <a:blip r:embed="rId11"/>
          <a:stretch>
            <a:fillRect/>
          </a:stretch>
        </p:blipFill>
        <p:spPr>
          <a:xfrm>
            <a:off x="6470900" y="4040174"/>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7116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08EA2BC-9650-FE47-B61E-223766E476EB}"/>
              </a:ext>
            </a:extLst>
          </p:cNvPr>
          <p:cNvSpPr>
            <a:spLocks noGrp="1"/>
          </p:cNvSpPr>
          <p:nvPr>
            <p:ph sz="quarter" idx="12"/>
          </p:nvPr>
        </p:nvSpPr>
        <p:spPr/>
        <p:txBody>
          <a:bodyPr>
            <a:normAutofit/>
          </a:bodyPr>
          <a:lstStyle/>
          <a:p>
            <a:pPr marL="0" indent="0">
              <a:lnSpc>
                <a:spcPct val="110000"/>
              </a:lnSpc>
              <a:buNone/>
            </a:pPr>
            <a:r>
              <a:rPr lang="en-GB" altLang="en-US" dirty="0"/>
              <a:t>This </a:t>
            </a:r>
            <a:r>
              <a:rPr lang="en-GB" altLang="en-US" b="1" dirty="0">
                <a:solidFill>
                  <a:schemeClr val="accent1"/>
                </a:solidFill>
              </a:rPr>
              <a:t>LYMPHOMA &amp; MYELOMA CONNECT </a:t>
            </a:r>
            <a:r>
              <a:rPr lang="en-GB" altLang="en-US" dirty="0"/>
              <a:t>programme is supported through an independent educational grant from Karyopharm Therapeutics. The programme is therefore independent, the content is not influenced by the supporters and is under the sole responsibility of the experts.</a:t>
            </a:r>
          </a:p>
          <a:p>
            <a:pPr marL="0" indent="0">
              <a:buNone/>
            </a:pPr>
            <a:endParaRPr lang="en-GB" b="1" dirty="0"/>
          </a:p>
          <a:p>
            <a:pPr marL="0" indent="0">
              <a:buNone/>
            </a:pPr>
            <a:r>
              <a:rPr lang="en-GB" b="1" dirty="0"/>
              <a:t>Please note: </a:t>
            </a:r>
            <a:r>
              <a:rPr lang="en-GB" dirty="0"/>
              <a:t>The views expressed within this presentation are the personal opinions of the authors.  </a:t>
            </a:r>
            <a:br>
              <a:rPr lang="en-GB" dirty="0"/>
            </a:br>
            <a:r>
              <a:rPr lang="en-GB" dirty="0"/>
              <a:t>They do not necessarily represent the views of the author’s academic institution, or the rest of the LYMPHOMA &amp; MYELOMA CONNECT group.</a:t>
            </a:r>
            <a:br>
              <a:rPr lang="en-GB" dirty="0"/>
            </a:br>
            <a:endParaRPr lang="en-GB" dirty="0"/>
          </a:p>
          <a:p>
            <a:pPr marL="0" indent="0">
              <a:buNone/>
            </a:pPr>
            <a:r>
              <a:rPr lang="en-GB" b="1" dirty="0">
                <a:solidFill>
                  <a:schemeClr val="accent1"/>
                </a:solidFill>
              </a:rPr>
              <a:t>María-Victoria </a:t>
            </a:r>
            <a:r>
              <a:rPr lang="en-GB" b="1" dirty="0" err="1">
                <a:solidFill>
                  <a:schemeClr val="accent1"/>
                </a:solidFill>
              </a:rPr>
              <a:t>Mateos</a:t>
            </a:r>
            <a:r>
              <a:rPr lang="en-GB" b="1" dirty="0">
                <a:solidFill>
                  <a:schemeClr val="accent1"/>
                </a:solidFill>
              </a:rPr>
              <a:t> </a:t>
            </a:r>
            <a:r>
              <a:rPr lang="en-GB" dirty="0"/>
              <a:t>has received honoraria derived from lectures and participation in </a:t>
            </a:r>
            <a:br>
              <a:rPr lang="en-GB" dirty="0"/>
            </a:br>
            <a:r>
              <a:rPr lang="en-GB" dirty="0"/>
              <a:t>advisory boards from:</a:t>
            </a:r>
          </a:p>
          <a:p>
            <a:r>
              <a:rPr lang="en-GB" dirty="0" err="1"/>
              <a:t>Abbvie</a:t>
            </a:r>
            <a:r>
              <a:rPr lang="en-GB" dirty="0"/>
              <a:t>, Adaptive, Amgen, Celgene, GSK, Janssen, Karyopharm, Pfizer, Regeneron, Roche, Seattle </a:t>
            </a:r>
            <a:r>
              <a:rPr lang="en-GB" dirty="0" err="1"/>
              <a:t>Gennentech</a:t>
            </a:r>
            <a:r>
              <a:rPr lang="en-GB" dirty="0"/>
              <a:t>, Takeda</a:t>
            </a:r>
          </a:p>
          <a:p>
            <a:endParaRPr lang="en-GB" dirty="0"/>
          </a:p>
        </p:txBody>
      </p:sp>
      <p:sp>
        <p:nvSpPr>
          <p:cNvPr id="5" name="Título 4"/>
          <p:cNvSpPr>
            <a:spLocks noGrp="1"/>
          </p:cNvSpPr>
          <p:nvPr>
            <p:ph type="title"/>
          </p:nvPr>
        </p:nvSpPr>
        <p:spPr/>
        <p:txBody>
          <a:bodyPr/>
          <a:lstStyle/>
          <a:p>
            <a:r>
              <a:rPr lang="en-GB"/>
              <a:t>Conflict of Interest and Funding</a:t>
            </a:r>
          </a:p>
        </p:txBody>
      </p:sp>
      <p:sp>
        <p:nvSpPr>
          <p:cNvPr id="22" name="Content Placeholder 21">
            <a:extLst>
              <a:ext uri="{FF2B5EF4-FFF2-40B4-BE49-F238E27FC236}">
                <a16:creationId xmlns:a16="http://schemas.microsoft.com/office/drawing/2014/main" id="{D3091824-F539-A441-8DCF-F9913E9ED843}"/>
              </a:ext>
            </a:extLst>
          </p:cNvPr>
          <p:cNvSpPr>
            <a:spLocks noGrp="1"/>
          </p:cNvSpPr>
          <p:nvPr>
            <p:ph sz="quarter" idx="15"/>
          </p:nvPr>
        </p:nvSpPr>
        <p:spPr/>
        <p:txBody>
          <a:bodyPr/>
          <a:lstStyle/>
          <a:p>
            <a:endParaRPr lang="en-GB"/>
          </a:p>
        </p:txBody>
      </p:sp>
      <p:sp>
        <p:nvSpPr>
          <p:cNvPr id="23" name="Slide Number Placeholder 22">
            <a:extLst>
              <a:ext uri="{FF2B5EF4-FFF2-40B4-BE49-F238E27FC236}">
                <a16:creationId xmlns:a16="http://schemas.microsoft.com/office/drawing/2014/main" id="{76077C97-0EDB-314B-9B6B-9C2018C7C010}"/>
              </a:ext>
            </a:extLst>
          </p:cNvPr>
          <p:cNvSpPr>
            <a:spLocks noGrp="1"/>
          </p:cNvSpPr>
          <p:nvPr>
            <p:ph type="sldNum" sz="quarter" idx="4"/>
          </p:nvPr>
        </p:nvSpPr>
        <p:spPr/>
        <p:txBody>
          <a:bodyPr/>
          <a:lstStyle/>
          <a:p>
            <a:fld id="{FCE43C0F-8A7B-3A4B-9DB5-B3472E36E833}" type="slidenum">
              <a:rPr lang="en-GB" smtClean="0"/>
              <a:pPr/>
              <a:t>3</a:t>
            </a:fld>
            <a:endParaRPr lang="en-GB"/>
          </a:p>
        </p:txBody>
      </p:sp>
    </p:spTree>
    <p:extLst>
      <p:ext uri="{BB962C8B-B14F-4D97-AF65-F5344CB8AC3E}">
        <p14:creationId xmlns:p14="http://schemas.microsoft.com/office/powerpoint/2010/main" val="18655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78EBDAC1-C3A0-EF45-99E0-E80517BE2FCD}"/>
              </a:ext>
            </a:extLst>
          </p:cNvPr>
          <p:cNvSpPr>
            <a:spLocks noGrp="1"/>
          </p:cNvSpPr>
          <p:nvPr>
            <p:ph type="body" idx="1"/>
          </p:nvPr>
        </p:nvSpPr>
        <p:spPr>
          <a:xfrm>
            <a:off x="609600" y="1802533"/>
            <a:ext cx="10972800" cy="702470"/>
          </a:xfrm>
        </p:spPr>
        <p:txBody>
          <a:bodyPr/>
          <a:lstStyle/>
          <a:p>
            <a:r>
              <a:rPr lang="en-US" dirty="0"/>
              <a:t>multiple myeloma (MM) disease evolution</a:t>
            </a:r>
          </a:p>
        </p:txBody>
      </p:sp>
      <p:sp>
        <p:nvSpPr>
          <p:cNvPr id="2" name="Title 1">
            <a:extLst>
              <a:ext uri="{FF2B5EF4-FFF2-40B4-BE49-F238E27FC236}">
                <a16:creationId xmlns:a16="http://schemas.microsoft.com/office/drawing/2014/main" id="{28730061-D12E-4A44-8F50-736037A3103B}"/>
              </a:ext>
            </a:extLst>
          </p:cNvPr>
          <p:cNvSpPr>
            <a:spLocks noGrp="1"/>
          </p:cNvSpPr>
          <p:nvPr>
            <p:ph type="title"/>
          </p:nvPr>
        </p:nvSpPr>
        <p:spPr/>
        <p:txBody>
          <a:bodyPr/>
          <a:lstStyle/>
          <a:p>
            <a:r>
              <a:rPr lang="en-US" dirty="0"/>
              <a:t>Poor prognosis and high risk of relapse in relapsed/refractory multiple myeloma (RRMM) despite advances in treatment</a:t>
            </a:r>
          </a:p>
        </p:txBody>
      </p:sp>
      <p:sp>
        <p:nvSpPr>
          <p:cNvPr id="46" name="Content Placeholder 45">
            <a:extLst>
              <a:ext uri="{FF2B5EF4-FFF2-40B4-BE49-F238E27FC236}">
                <a16:creationId xmlns:a16="http://schemas.microsoft.com/office/drawing/2014/main" id="{17160798-3621-FA47-A628-9B4A2ED01D05}"/>
              </a:ext>
            </a:extLst>
          </p:cNvPr>
          <p:cNvSpPr>
            <a:spLocks noGrp="1"/>
          </p:cNvSpPr>
          <p:nvPr>
            <p:ph sz="quarter" idx="15"/>
          </p:nvPr>
        </p:nvSpPr>
        <p:spPr>
          <a:xfrm>
            <a:off x="620183" y="6356351"/>
            <a:ext cx="8532283" cy="365125"/>
          </a:xfrm>
        </p:spPr>
        <p:txBody>
          <a:bodyPr/>
          <a:lstStyle/>
          <a:p>
            <a:r>
              <a:rPr lang="en-US" dirty="0"/>
              <a:t>MGUS, monoclonal gammopathy of undetermined significance</a:t>
            </a:r>
          </a:p>
        </p:txBody>
      </p:sp>
      <p:grpSp>
        <p:nvGrpSpPr>
          <p:cNvPr id="37" name="Grupo 36">
            <a:extLst>
              <a:ext uri="{FF2B5EF4-FFF2-40B4-BE49-F238E27FC236}">
                <a16:creationId xmlns:a16="http://schemas.microsoft.com/office/drawing/2014/main" id="{F989451F-8693-6A47-BC98-D0B7484244D8}"/>
              </a:ext>
            </a:extLst>
          </p:cNvPr>
          <p:cNvGrpSpPr/>
          <p:nvPr/>
        </p:nvGrpSpPr>
        <p:grpSpPr>
          <a:xfrm>
            <a:off x="1780898" y="2499965"/>
            <a:ext cx="8361121" cy="3399075"/>
            <a:chOff x="4105775" y="1547447"/>
            <a:chExt cx="4836694" cy="2549306"/>
          </a:xfrm>
        </p:grpSpPr>
        <p:cxnSp>
          <p:nvCxnSpPr>
            <p:cNvPr id="6" name="Straight Connector 21">
              <a:extLst>
                <a:ext uri="{FF2B5EF4-FFF2-40B4-BE49-F238E27FC236}">
                  <a16:creationId xmlns:a16="http://schemas.microsoft.com/office/drawing/2014/main" id="{0216DF9A-3042-034C-9C37-05BA2472641F}"/>
                </a:ext>
              </a:extLst>
            </p:cNvPr>
            <p:cNvCxnSpPr/>
            <p:nvPr/>
          </p:nvCxnSpPr>
          <p:spPr>
            <a:xfrm>
              <a:off x="5229225" y="2124076"/>
              <a:ext cx="0" cy="180379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36">
              <a:extLst>
                <a:ext uri="{FF2B5EF4-FFF2-40B4-BE49-F238E27FC236}">
                  <a16:creationId xmlns:a16="http://schemas.microsoft.com/office/drawing/2014/main" id="{38D23DCD-9EF6-4A46-9F8C-F45484E38012}"/>
                </a:ext>
              </a:extLst>
            </p:cNvPr>
            <p:cNvCxnSpPr>
              <a:cxnSpLocks/>
            </p:cNvCxnSpPr>
            <p:nvPr/>
          </p:nvCxnSpPr>
          <p:spPr>
            <a:xfrm>
              <a:off x="6335680" y="2124076"/>
              <a:ext cx="0" cy="180379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38">
              <a:extLst>
                <a:ext uri="{FF2B5EF4-FFF2-40B4-BE49-F238E27FC236}">
                  <a16:creationId xmlns:a16="http://schemas.microsoft.com/office/drawing/2014/main" id="{3BAB9297-7070-9A4C-9015-2265ACEE9500}"/>
                </a:ext>
              </a:extLst>
            </p:cNvPr>
            <p:cNvCxnSpPr>
              <a:cxnSpLocks/>
            </p:cNvCxnSpPr>
            <p:nvPr/>
          </p:nvCxnSpPr>
          <p:spPr>
            <a:xfrm>
              <a:off x="7017908" y="2124076"/>
              <a:ext cx="0" cy="180379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39AA379A-5B74-6149-9F5B-0D9C3129680D}"/>
                </a:ext>
              </a:extLst>
            </p:cNvPr>
            <p:cNvCxnSpPr>
              <a:cxnSpLocks/>
            </p:cNvCxnSpPr>
            <p:nvPr/>
          </p:nvCxnSpPr>
          <p:spPr>
            <a:xfrm>
              <a:off x="7550117" y="2124076"/>
              <a:ext cx="0" cy="1803797"/>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51" descr="A screenshot of a video game&#10;&#10;Description automatically generated">
              <a:extLst>
                <a:ext uri="{FF2B5EF4-FFF2-40B4-BE49-F238E27FC236}">
                  <a16:creationId xmlns:a16="http://schemas.microsoft.com/office/drawing/2014/main" id="{E57F8C70-FFB4-374C-850D-05DA493231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61" t="17044" r="11506" b="13266"/>
            <a:stretch/>
          </p:blipFill>
          <p:spPr>
            <a:xfrm>
              <a:off x="4105775" y="1547447"/>
              <a:ext cx="4836694" cy="2549306"/>
            </a:xfrm>
            <a:prstGeom prst="rect">
              <a:avLst/>
            </a:prstGeom>
          </p:spPr>
        </p:pic>
        <p:cxnSp>
          <p:nvCxnSpPr>
            <p:cNvPr id="13" name="Straight Arrow Connector 17">
              <a:extLst>
                <a:ext uri="{FF2B5EF4-FFF2-40B4-BE49-F238E27FC236}">
                  <a16:creationId xmlns:a16="http://schemas.microsoft.com/office/drawing/2014/main" id="{32EFEF3B-161A-814A-9E88-1BF855F1290C}"/>
                </a:ext>
              </a:extLst>
            </p:cNvPr>
            <p:cNvCxnSpPr/>
            <p:nvPr/>
          </p:nvCxnSpPr>
          <p:spPr>
            <a:xfrm flipV="1">
              <a:off x="4492229" y="2119313"/>
              <a:ext cx="0" cy="18085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9">
              <a:extLst>
                <a:ext uri="{FF2B5EF4-FFF2-40B4-BE49-F238E27FC236}">
                  <a16:creationId xmlns:a16="http://schemas.microsoft.com/office/drawing/2014/main" id="{2AF7B4AD-BF7F-1F41-A5AE-5DE43A4D0584}"/>
                </a:ext>
              </a:extLst>
            </p:cNvPr>
            <p:cNvCxnSpPr/>
            <p:nvPr/>
          </p:nvCxnSpPr>
          <p:spPr>
            <a:xfrm>
              <a:off x="4492229" y="3927872"/>
              <a:ext cx="36123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23">
              <a:extLst>
                <a:ext uri="{FF2B5EF4-FFF2-40B4-BE49-F238E27FC236}">
                  <a16:creationId xmlns:a16="http://schemas.microsoft.com/office/drawing/2014/main" id="{DED30FC1-5187-B344-BBED-E61F381A1FD3}"/>
                </a:ext>
              </a:extLst>
            </p:cNvPr>
            <p:cNvCxnSpPr>
              <a:cxnSpLocks/>
            </p:cNvCxnSpPr>
            <p:nvPr/>
          </p:nvCxnSpPr>
          <p:spPr>
            <a:xfrm>
              <a:off x="4443413" y="2254143"/>
              <a:ext cx="95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24">
              <a:extLst>
                <a:ext uri="{FF2B5EF4-FFF2-40B4-BE49-F238E27FC236}">
                  <a16:creationId xmlns:a16="http://schemas.microsoft.com/office/drawing/2014/main" id="{A9145C15-574A-2441-BA42-C2B2F49BF49A}"/>
                </a:ext>
              </a:extLst>
            </p:cNvPr>
            <p:cNvSpPr txBox="1"/>
            <p:nvPr/>
          </p:nvSpPr>
          <p:spPr>
            <a:xfrm>
              <a:off x="4326595" y="2184894"/>
              <a:ext cx="90875" cy="138499"/>
            </a:xfrm>
            <a:prstGeom prst="rect">
              <a:avLst/>
            </a:prstGeom>
            <a:solidFill>
              <a:schemeClr val="bg1"/>
            </a:solidFill>
          </p:spPr>
          <p:txBody>
            <a:bodyPr wrap="none" lIns="0" tIns="0" rIns="0" bIns="0" rtlCol="0" anchor="ctr" anchorCtr="0">
              <a:spAutoFit/>
            </a:bodyPr>
            <a:lstStyle/>
            <a:p>
              <a:pPr algn="r" defTabSz="914354">
                <a:defRPr/>
              </a:pPr>
              <a:r>
                <a:rPr lang="en-US" sz="1200" dirty="0">
                  <a:solidFill>
                    <a:srgbClr val="544F40"/>
                  </a:solidFill>
                  <a:latin typeface="Calibri" panose="020F0502020204030204" pitchFamily="34" charset="0"/>
                  <a:cs typeface="Calibri" panose="020F0502020204030204" pitchFamily="34" charset="0"/>
                </a:rPr>
                <a:t>10</a:t>
              </a:r>
            </a:p>
          </p:txBody>
        </p:sp>
        <p:cxnSp>
          <p:nvCxnSpPr>
            <p:cNvPr id="17" name="Straight Connector 27">
              <a:extLst>
                <a:ext uri="{FF2B5EF4-FFF2-40B4-BE49-F238E27FC236}">
                  <a16:creationId xmlns:a16="http://schemas.microsoft.com/office/drawing/2014/main" id="{5AABCFFD-3C16-1249-8E8C-BDBFA5108636}"/>
                </a:ext>
              </a:extLst>
            </p:cNvPr>
            <p:cNvCxnSpPr>
              <a:cxnSpLocks/>
            </p:cNvCxnSpPr>
            <p:nvPr/>
          </p:nvCxnSpPr>
          <p:spPr>
            <a:xfrm>
              <a:off x="4443413" y="2889937"/>
              <a:ext cx="95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28">
              <a:extLst>
                <a:ext uri="{FF2B5EF4-FFF2-40B4-BE49-F238E27FC236}">
                  <a16:creationId xmlns:a16="http://schemas.microsoft.com/office/drawing/2014/main" id="{D72985FD-84AA-884D-9631-49BE1161C0D0}"/>
                </a:ext>
              </a:extLst>
            </p:cNvPr>
            <p:cNvSpPr txBox="1"/>
            <p:nvPr/>
          </p:nvSpPr>
          <p:spPr>
            <a:xfrm>
              <a:off x="4372031" y="2820688"/>
              <a:ext cx="45438" cy="138499"/>
            </a:xfrm>
            <a:prstGeom prst="rect">
              <a:avLst/>
            </a:prstGeom>
            <a:solidFill>
              <a:schemeClr val="bg1"/>
            </a:solidFill>
          </p:spPr>
          <p:txBody>
            <a:bodyPr wrap="none" lIns="0" tIns="0" rIns="0" bIns="0" rtlCol="0" anchor="ctr" anchorCtr="0">
              <a:spAutoFit/>
            </a:bodyPr>
            <a:lstStyle/>
            <a:p>
              <a:pPr algn="r" defTabSz="914354">
                <a:defRPr/>
              </a:pPr>
              <a:r>
                <a:rPr lang="en-US" sz="1200" dirty="0">
                  <a:solidFill>
                    <a:srgbClr val="544F40"/>
                  </a:solidFill>
                  <a:latin typeface="Calibri" panose="020F0502020204030204" pitchFamily="34" charset="0"/>
                  <a:cs typeface="Calibri" panose="020F0502020204030204" pitchFamily="34" charset="0"/>
                </a:rPr>
                <a:t>5</a:t>
              </a:r>
            </a:p>
          </p:txBody>
        </p:sp>
        <p:cxnSp>
          <p:nvCxnSpPr>
            <p:cNvPr id="19" name="Straight Connector 29">
              <a:extLst>
                <a:ext uri="{FF2B5EF4-FFF2-40B4-BE49-F238E27FC236}">
                  <a16:creationId xmlns:a16="http://schemas.microsoft.com/office/drawing/2014/main" id="{B518D1B4-6940-374D-9E85-8B87007EFF8E}"/>
                </a:ext>
              </a:extLst>
            </p:cNvPr>
            <p:cNvCxnSpPr>
              <a:cxnSpLocks/>
            </p:cNvCxnSpPr>
            <p:nvPr/>
          </p:nvCxnSpPr>
          <p:spPr>
            <a:xfrm>
              <a:off x="4443413" y="3413216"/>
              <a:ext cx="95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30">
              <a:extLst>
                <a:ext uri="{FF2B5EF4-FFF2-40B4-BE49-F238E27FC236}">
                  <a16:creationId xmlns:a16="http://schemas.microsoft.com/office/drawing/2014/main" id="{CB245737-D2EC-D749-94E8-735A78DA2869}"/>
                </a:ext>
              </a:extLst>
            </p:cNvPr>
            <p:cNvSpPr txBox="1"/>
            <p:nvPr/>
          </p:nvSpPr>
          <p:spPr>
            <a:xfrm>
              <a:off x="4372031" y="3343967"/>
              <a:ext cx="45438" cy="138499"/>
            </a:xfrm>
            <a:prstGeom prst="rect">
              <a:avLst/>
            </a:prstGeom>
            <a:solidFill>
              <a:schemeClr val="bg1"/>
            </a:solidFill>
          </p:spPr>
          <p:txBody>
            <a:bodyPr wrap="none" lIns="0" tIns="0" rIns="0" bIns="0" rtlCol="0" anchor="ctr" anchorCtr="0">
              <a:spAutoFit/>
            </a:bodyPr>
            <a:lstStyle/>
            <a:p>
              <a:pPr algn="r" defTabSz="914354">
                <a:defRPr/>
              </a:pPr>
              <a:r>
                <a:rPr lang="en-US" sz="1200" dirty="0">
                  <a:solidFill>
                    <a:srgbClr val="544F40"/>
                  </a:solidFill>
                  <a:latin typeface="Calibri" panose="020F0502020204030204" pitchFamily="34" charset="0"/>
                  <a:cs typeface="Calibri" panose="020F0502020204030204" pitchFamily="34" charset="0"/>
                </a:rPr>
                <a:t>2</a:t>
              </a:r>
            </a:p>
          </p:txBody>
        </p:sp>
        <p:sp>
          <p:nvSpPr>
            <p:cNvPr id="21" name="TextBox 31">
              <a:extLst>
                <a:ext uri="{FF2B5EF4-FFF2-40B4-BE49-F238E27FC236}">
                  <a16:creationId xmlns:a16="http://schemas.microsoft.com/office/drawing/2014/main" id="{6F9B8F97-EB42-E547-A7F9-F025FD820E8D}"/>
                </a:ext>
              </a:extLst>
            </p:cNvPr>
            <p:cNvSpPr txBox="1"/>
            <p:nvPr/>
          </p:nvSpPr>
          <p:spPr>
            <a:xfrm>
              <a:off x="8130454" y="3858623"/>
              <a:ext cx="183605" cy="138499"/>
            </a:xfrm>
            <a:prstGeom prst="rect">
              <a:avLst/>
            </a:prstGeom>
            <a:solidFill>
              <a:schemeClr val="bg1"/>
            </a:solidFill>
          </p:spPr>
          <p:txBody>
            <a:bodyPr wrap="none" lIns="0" tIns="0" rIns="0" bIns="0" rtlCol="0" anchor="ctr" anchorCtr="0">
              <a:spAutoFit/>
            </a:bodyPr>
            <a:lstStyle/>
            <a:p>
              <a:pPr defTabSz="914354">
                <a:defRPr/>
              </a:pPr>
              <a:r>
                <a:rPr lang="en-US" sz="1200" b="1" dirty="0">
                  <a:solidFill>
                    <a:srgbClr val="544F40"/>
                  </a:solidFill>
                  <a:latin typeface="Calibri" panose="020F0502020204030204" pitchFamily="34" charset="0"/>
                  <a:cs typeface="Calibri" panose="020F0502020204030204" pitchFamily="34" charset="0"/>
                </a:rPr>
                <a:t>Time</a:t>
              </a:r>
            </a:p>
          </p:txBody>
        </p:sp>
        <p:sp>
          <p:nvSpPr>
            <p:cNvPr id="22" name="TextBox 32">
              <a:extLst>
                <a:ext uri="{FF2B5EF4-FFF2-40B4-BE49-F238E27FC236}">
                  <a16:creationId xmlns:a16="http://schemas.microsoft.com/office/drawing/2014/main" id="{74F37EF1-AA33-F94E-ADDF-3B71C24535EA}"/>
                </a:ext>
              </a:extLst>
            </p:cNvPr>
            <p:cNvSpPr txBox="1"/>
            <p:nvPr/>
          </p:nvSpPr>
          <p:spPr>
            <a:xfrm rot="16200000">
              <a:off x="3646982" y="2863621"/>
              <a:ext cx="1096310" cy="106825"/>
            </a:xfrm>
            <a:prstGeom prst="rect">
              <a:avLst/>
            </a:prstGeom>
            <a:solidFill>
              <a:schemeClr val="bg1"/>
            </a:solidFill>
          </p:spPr>
          <p:txBody>
            <a:bodyPr wrap="none" lIns="0" tIns="0" rIns="0" bIns="0" rtlCol="0" anchor="ctr" anchorCtr="0">
              <a:spAutoFit/>
            </a:bodyPr>
            <a:lstStyle/>
            <a:p>
              <a:pPr algn="ctr" defTabSz="914354">
                <a:defRPr/>
              </a:pPr>
              <a:r>
                <a:rPr lang="en-US" sz="1200" b="1" dirty="0">
                  <a:latin typeface="Calibri" panose="020F0502020204030204" pitchFamily="34" charset="0"/>
                  <a:cs typeface="Calibri" panose="020F0502020204030204" pitchFamily="34" charset="0"/>
                </a:rPr>
                <a:t>Myeloma-protein (g/L)</a:t>
              </a:r>
            </a:p>
          </p:txBody>
        </p:sp>
        <p:sp>
          <p:nvSpPr>
            <p:cNvPr id="23" name="TextBox 33">
              <a:extLst>
                <a:ext uri="{FF2B5EF4-FFF2-40B4-BE49-F238E27FC236}">
                  <a16:creationId xmlns:a16="http://schemas.microsoft.com/office/drawing/2014/main" id="{00F89CD1-80F7-ED49-9D78-3B247BC7FD9F}"/>
                </a:ext>
              </a:extLst>
            </p:cNvPr>
            <p:cNvSpPr txBox="1"/>
            <p:nvPr/>
          </p:nvSpPr>
          <p:spPr>
            <a:xfrm>
              <a:off x="4667627" y="2957867"/>
              <a:ext cx="369064" cy="380873"/>
            </a:xfrm>
            <a:prstGeom prst="rect">
              <a:avLst/>
            </a:prstGeom>
            <a:solidFill>
              <a:schemeClr val="bg1"/>
            </a:solidFill>
          </p:spPr>
          <p:txBody>
            <a:bodyPr wrap="none" lIns="0" tIns="0" rIns="0" bIns="0" rtlCol="0" anchor="ctr" anchorCtr="0">
              <a:spAutoFit/>
            </a:bodyPr>
            <a:lstStyle/>
            <a:p>
              <a:pPr algn="ctr" defTabSz="914354">
                <a:defRPr/>
              </a:pPr>
              <a:r>
                <a:rPr lang="en-US" sz="1100" dirty="0">
                  <a:latin typeface="Calibri" panose="020F0502020204030204" pitchFamily="34" charset="0"/>
                  <a:cs typeface="Calibri" panose="020F0502020204030204" pitchFamily="34" charset="0"/>
                </a:rPr>
                <a:t>MGUS or</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smoldering</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myeloma</a:t>
              </a:r>
            </a:p>
          </p:txBody>
        </p:sp>
        <p:sp>
          <p:nvSpPr>
            <p:cNvPr id="24" name="TextBox 34">
              <a:extLst>
                <a:ext uri="{FF2B5EF4-FFF2-40B4-BE49-F238E27FC236}">
                  <a16:creationId xmlns:a16="http://schemas.microsoft.com/office/drawing/2014/main" id="{B85A559D-BA5E-9D43-AF29-9CEC24D7B156}"/>
                </a:ext>
              </a:extLst>
            </p:cNvPr>
            <p:cNvSpPr txBox="1"/>
            <p:nvPr/>
          </p:nvSpPr>
          <p:spPr>
            <a:xfrm>
              <a:off x="5355454" y="2244463"/>
              <a:ext cx="307862" cy="253915"/>
            </a:xfrm>
            <a:prstGeom prst="rect">
              <a:avLst/>
            </a:prstGeom>
            <a:solidFill>
              <a:schemeClr val="bg1"/>
            </a:solidFill>
          </p:spPr>
          <p:txBody>
            <a:bodyPr wrap="none" lIns="0" tIns="0" rIns="0" bIns="0" rtlCol="0" anchor="ctr" anchorCtr="0">
              <a:spAutoFit/>
            </a:bodyPr>
            <a:lstStyle/>
            <a:p>
              <a:pPr algn="ctr" defTabSz="914354">
                <a:defRPr/>
              </a:pPr>
              <a:r>
                <a:rPr lang="en-US" sz="1100" dirty="0">
                  <a:latin typeface="Calibri" panose="020F0502020204030204" pitchFamily="34" charset="0"/>
                  <a:cs typeface="Calibri" panose="020F0502020204030204" pitchFamily="34" charset="0"/>
                </a:rPr>
                <a:t>Active</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myeloma</a:t>
              </a:r>
            </a:p>
          </p:txBody>
        </p:sp>
        <p:sp>
          <p:nvSpPr>
            <p:cNvPr id="25" name="TextBox 35">
              <a:extLst>
                <a:ext uri="{FF2B5EF4-FFF2-40B4-BE49-F238E27FC236}">
                  <a16:creationId xmlns:a16="http://schemas.microsoft.com/office/drawing/2014/main" id="{9D37DB2D-3A4A-794C-B59D-7689376D8F60}"/>
                </a:ext>
              </a:extLst>
            </p:cNvPr>
            <p:cNvSpPr txBox="1"/>
            <p:nvPr/>
          </p:nvSpPr>
          <p:spPr>
            <a:xfrm>
              <a:off x="6214667" y="1834888"/>
              <a:ext cx="242024" cy="253915"/>
            </a:xfrm>
            <a:prstGeom prst="rect">
              <a:avLst/>
            </a:prstGeom>
            <a:solidFill>
              <a:schemeClr val="bg1"/>
            </a:solidFill>
          </p:spPr>
          <p:txBody>
            <a:bodyPr wrap="none" lIns="0" tIns="0" rIns="0" bIns="0" rtlCol="0" anchor="ctr" anchorCtr="0">
              <a:spAutoFit/>
            </a:bodyPr>
            <a:lstStyle/>
            <a:p>
              <a:pPr algn="ctr" defTabSz="914354">
                <a:defRPr/>
              </a:pPr>
              <a:r>
                <a:rPr lang="en-US" sz="1100" dirty="0">
                  <a:latin typeface="Calibri" panose="020F0502020204030204" pitchFamily="34" charset="0"/>
                  <a:cs typeface="Calibri" panose="020F0502020204030204" pitchFamily="34" charset="0"/>
                </a:rPr>
                <a:t>1st</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relapse</a:t>
              </a:r>
            </a:p>
          </p:txBody>
        </p:sp>
        <p:sp>
          <p:nvSpPr>
            <p:cNvPr id="26" name="TextBox 37">
              <a:extLst>
                <a:ext uri="{FF2B5EF4-FFF2-40B4-BE49-F238E27FC236}">
                  <a16:creationId xmlns:a16="http://schemas.microsoft.com/office/drawing/2014/main" id="{46D4E0CA-5187-0947-AB81-72DF1E53F6BF}"/>
                </a:ext>
              </a:extLst>
            </p:cNvPr>
            <p:cNvSpPr txBox="1"/>
            <p:nvPr/>
          </p:nvSpPr>
          <p:spPr>
            <a:xfrm>
              <a:off x="6896897" y="1834888"/>
              <a:ext cx="242024" cy="253915"/>
            </a:xfrm>
            <a:prstGeom prst="rect">
              <a:avLst/>
            </a:prstGeom>
            <a:solidFill>
              <a:schemeClr val="bg1"/>
            </a:solidFill>
          </p:spPr>
          <p:txBody>
            <a:bodyPr wrap="none" lIns="0" tIns="0" rIns="0" bIns="0" rtlCol="0" anchor="ctr" anchorCtr="0">
              <a:spAutoFit/>
            </a:bodyPr>
            <a:lstStyle/>
            <a:p>
              <a:pPr algn="ctr" defTabSz="914354">
                <a:defRPr/>
              </a:pPr>
              <a:r>
                <a:rPr lang="en-US" sz="1100" dirty="0">
                  <a:latin typeface="Calibri" panose="020F0502020204030204" pitchFamily="34" charset="0"/>
                  <a:cs typeface="Calibri" panose="020F0502020204030204" pitchFamily="34" charset="0"/>
                </a:rPr>
                <a:t>2nd</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relapse</a:t>
              </a:r>
            </a:p>
          </p:txBody>
        </p:sp>
        <p:sp>
          <p:nvSpPr>
            <p:cNvPr id="27" name="TextBox 39">
              <a:extLst>
                <a:ext uri="{FF2B5EF4-FFF2-40B4-BE49-F238E27FC236}">
                  <a16:creationId xmlns:a16="http://schemas.microsoft.com/office/drawing/2014/main" id="{5F812CD5-0634-F843-8076-4078D426AC9F}"/>
                </a:ext>
              </a:extLst>
            </p:cNvPr>
            <p:cNvSpPr txBox="1"/>
            <p:nvPr/>
          </p:nvSpPr>
          <p:spPr>
            <a:xfrm>
              <a:off x="7429105" y="1834888"/>
              <a:ext cx="242024" cy="253915"/>
            </a:xfrm>
            <a:prstGeom prst="rect">
              <a:avLst/>
            </a:prstGeom>
            <a:solidFill>
              <a:schemeClr val="bg1"/>
            </a:solidFill>
          </p:spPr>
          <p:txBody>
            <a:bodyPr wrap="none" lIns="0" tIns="0" rIns="0" bIns="0" rtlCol="0" anchor="ctr" anchorCtr="0">
              <a:spAutoFit/>
            </a:bodyPr>
            <a:lstStyle/>
            <a:p>
              <a:pPr algn="ctr" defTabSz="914354">
                <a:defRPr/>
              </a:pPr>
              <a:r>
                <a:rPr lang="en-US" sz="1100" dirty="0">
                  <a:latin typeface="Calibri" panose="020F0502020204030204" pitchFamily="34" charset="0"/>
                  <a:cs typeface="Calibri" panose="020F0502020204030204" pitchFamily="34" charset="0"/>
                </a:rPr>
                <a:t>3rd</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rPr>
                <a:t>relapse</a:t>
              </a:r>
            </a:p>
          </p:txBody>
        </p:sp>
        <p:sp>
          <p:nvSpPr>
            <p:cNvPr id="28" name="TextBox 41">
              <a:extLst>
                <a:ext uri="{FF2B5EF4-FFF2-40B4-BE49-F238E27FC236}">
                  <a16:creationId xmlns:a16="http://schemas.microsoft.com/office/drawing/2014/main" id="{9BDB2790-5D47-F147-A3BC-3C9B7E8EAB52}"/>
                </a:ext>
              </a:extLst>
            </p:cNvPr>
            <p:cNvSpPr txBox="1"/>
            <p:nvPr/>
          </p:nvSpPr>
          <p:spPr>
            <a:xfrm>
              <a:off x="4637818" y="1637620"/>
              <a:ext cx="568433" cy="126958"/>
            </a:xfrm>
            <a:prstGeom prst="rect">
              <a:avLst/>
            </a:prstGeom>
            <a:solidFill>
              <a:schemeClr val="bg1"/>
            </a:solidFill>
          </p:spPr>
          <p:txBody>
            <a:bodyPr wrap="none" lIns="0" tIns="0" rIns="0" bIns="0" rtlCol="0" anchor="ctr" anchorCtr="0">
              <a:spAutoFit/>
            </a:bodyPr>
            <a:lstStyle/>
            <a:p>
              <a:pPr algn="ctr" defTabSz="914354">
                <a:defRPr/>
              </a:pPr>
              <a:r>
                <a:rPr lang="en-US" sz="1100" b="1" dirty="0">
                  <a:latin typeface="Calibri" panose="020F0502020204030204" pitchFamily="34" charset="0"/>
                  <a:cs typeface="Calibri" panose="020F0502020204030204" pitchFamily="34" charset="0"/>
                </a:rPr>
                <a:t>ASYMPTOMATIC</a:t>
              </a:r>
            </a:p>
          </p:txBody>
        </p:sp>
        <p:sp>
          <p:nvSpPr>
            <p:cNvPr id="29" name="TextBox 43">
              <a:extLst>
                <a:ext uri="{FF2B5EF4-FFF2-40B4-BE49-F238E27FC236}">
                  <a16:creationId xmlns:a16="http://schemas.microsoft.com/office/drawing/2014/main" id="{8FCD0AAD-F9FA-3843-9B75-45596A8BEF6D}"/>
                </a:ext>
              </a:extLst>
            </p:cNvPr>
            <p:cNvSpPr txBox="1"/>
            <p:nvPr/>
          </p:nvSpPr>
          <p:spPr>
            <a:xfrm>
              <a:off x="6187583" y="1637620"/>
              <a:ext cx="519286" cy="126958"/>
            </a:xfrm>
            <a:prstGeom prst="rect">
              <a:avLst/>
            </a:prstGeom>
            <a:solidFill>
              <a:schemeClr val="bg1"/>
            </a:solidFill>
          </p:spPr>
          <p:txBody>
            <a:bodyPr wrap="none" lIns="0" tIns="0" rIns="0" bIns="0" rtlCol="0" anchor="ctr" anchorCtr="0">
              <a:spAutoFit/>
            </a:bodyPr>
            <a:lstStyle/>
            <a:p>
              <a:pPr algn="ctr" defTabSz="914354">
                <a:defRPr/>
              </a:pPr>
              <a:r>
                <a:rPr lang="en-US" sz="1100" b="1" dirty="0">
                  <a:latin typeface="Calibri" panose="020F0502020204030204" pitchFamily="34" charset="0"/>
                  <a:cs typeface="Calibri" panose="020F0502020204030204" pitchFamily="34" charset="0"/>
                </a:rPr>
                <a:t>SYMPTOMATIC</a:t>
              </a:r>
            </a:p>
          </p:txBody>
        </p:sp>
        <p:sp>
          <p:nvSpPr>
            <p:cNvPr id="30" name="TextBox 44">
              <a:extLst>
                <a:ext uri="{FF2B5EF4-FFF2-40B4-BE49-F238E27FC236}">
                  <a16:creationId xmlns:a16="http://schemas.microsoft.com/office/drawing/2014/main" id="{1F94B933-BBEF-2E40-930C-B1A9BB67C9C9}"/>
                </a:ext>
              </a:extLst>
            </p:cNvPr>
            <p:cNvSpPr txBox="1"/>
            <p:nvPr/>
          </p:nvSpPr>
          <p:spPr>
            <a:xfrm>
              <a:off x="7805629" y="1637620"/>
              <a:ext cx="447884" cy="126958"/>
            </a:xfrm>
            <a:prstGeom prst="rect">
              <a:avLst/>
            </a:prstGeom>
            <a:solidFill>
              <a:schemeClr val="bg1"/>
            </a:solidFill>
          </p:spPr>
          <p:txBody>
            <a:bodyPr wrap="none" lIns="0" tIns="0" rIns="0" bIns="0" rtlCol="0" anchor="ctr" anchorCtr="0">
              <a:spAutoFit/>
            </a:bodyPr>
            <a:lstStyle/>
            <a:p>
              <a:pPr algn="ctr" defTabSz="914354">
                <a:defRPr/>
              </a:pPr>
              <a:r>
                <a:rPr lang="en-US" sz="1100" b="1" dirty="0">
                  <a:latin typeface="Calibri" panose="020F0502020204030204" pitchFamily="34" charset="0"/>
                  <a:cs typeface="Calibri" panose="020F0502020204030204" pitchFamily="34" charset="0"/>
                </a:rPr>
                <a:t>REFRACTORY</a:t>
              </a:r>
            </a:p>
          </p:txBody>
        </p:sp>
        <p:sp>
          <p:nvSpPr>
            <p:cNvPr id="31" name="TextBox 45">
              <a:extLst>
                <a:ext uri="{FF2B5EF4-FFF2-40B4-BE49-F238E27FC236}">
                  <a16:creationId xmlns:a16="http://schemas.microsoft.com/office/drawing/2014/main" id="{D169FE04-1E92-514D-AA9D-8D24A26CC57E}"/>
                </a:ext>
              </a:extLst>
            </p:cNvPr>
            <p:cNvSpPr txBox="1"/>
            <p:nvPr/>
          </p:nvSpPr>
          <p:spPr>
            <a:xfrm>
              <a:off x="8517281" y="2647857"/>
              <a:ext cx="253152" cy="103874"/>
            </a:xfrm>
            <a:prstGeom prst="rect">
              <a:avLst/>
            </a:prstGeom>
            <a:solidFill>
              <a:schemeClr val="bg1"/>
            </a:solidFill>
          </p:spPr>
          <p:txBody>
            <a:bodyPr wrap="none" lIns="0" tIns="0" rIns="0" bIns="0" rtlCol="0" anchor="ctr" anchorCtr="0">
              <a:spAutoFit/>
            </a:bodyPr>
            <a:lstStyle/>
            <a:p>
              <a:pPr defTabSz="914354">
                <a:defRPr/>
              </a:pPr>
              <a:r>
                <a:rPr lang="en-US" sz="900" dirty="0">
                  <a:latin typeface="Calibri" panose="020F0502020204030204" pitchFamily="34" charset="0"/>
                  <a:cs typeface="Calibri" panose="020F0502020204030204" pitchFamily="34" charset="0"/>
                </a:rPr>
                <a:t>Clone 1.1</a:t>
              </a:r>
            </a:p>
          </p:txBody>
        </p:sp>
        <p:sp>
          <p:nvSpPr>
            <p:cNvPr id="32" name="TextBox 46">
              <a:extLst>
                <a:ext uri="{FF2B5EF4-FFF2-40B4-BE49-F238E27FC236}">
                  <a16:creationId xmlns:a16="http://schemas.microsoft.com/office/drawing/2014/main" id="{A72CFDF1-AF32-1645-871C-679F67972086}"/>
                </a:ext>
              </a:extLst>
            </p:cNvPr>
            <p:cNvSpPr txBox="1"/>
            <p:nvPr/>
          </p:nvSpPr>
          <p:spPr>
            <a:xfrm>
              <a:off x="8517281" y="2850263"/>
              <a:ext cx="253152" cy="103874"/>
            </a:xfrm>
            <a:prstGeom prst="rect">
              <a:avLst/>
            </a:prstGeom>
            <a:solidFill>
              <a:schemeClr val="bg1"/>
            </a:solidFill>
          </p:spPr>
          <p:txBody>
            <a:bodyPr wrap="none" lIns="0" tIns="0" rIns="0" bIns="0" rtlCol="0" anchor="ctr" anchorCtr="0">
              <a:spAutoFit/>
            </a:bodyPr>
            <a:lstStyle/>
            <a:p>
              <a:pPr defTabSz="914354">
                <a:defRPr/>
              </a:pPr>
              <a:r>
                <a:rPr lang="en-US" sz="900" dirty="0">
                  <a:latin typeface="Calibri" panose="020F0502020204030204" pitchFamily="34" charset="0"/>
                  <a:cs typeface="Calibri" panose="020F0502020204030204" pitchFamily="34" charset="0"/>
                </a:rPr>
                <a:t>Clone 1.2</a:t>
              </a:r>
            </a:p>
          </p:txBody>
        </p:sp>
        <p:sp>
          <p:nvSpPr>
            <p:cNvPr id="33" name="TextBox 47">
              <a:extLst>
                <a:ext uri="{FF2B5EF4-FFF2-40B4-BE49-F238E27FC236}">
                  <a16:creationId xmlns:a16="http://schemas.microsoft.com/office/drawing/2014/main" id="{FB9BC9E0-441C-674D-A6C5-6840523A7983}"/>
                </a:ext>
              </a:extLst>
            </p:cNvPr>
            <p:cNvSpPr txBox="1"/>
            <p:nvPr/>
          </p:nvSpPr>
          <p:spPr>
            <a:xfrm>
              <a:off x="8517281" y="3033619"/>
              <a:ext cx="253152" cy="103874"/>
            </a:xfrm>
            <a:prstGeom prst="rect">
              <a:avLst/>
            </a:prstGeom>
            <a:solidFill>
              <a:schemeClr val="bg1"/>
            </a:solidFill>
          </p:spPr>
          <p:txBody>
            <a:bodyPr wrap="none" lIns="0" tIns="0" rIns="0" bIns="0" rtlCol="0" anchor="ctr" anchorCtr="0">
              <a:spAutoFit/>
            </a:bodyPr>
            <a:lstStyle/>
            <a:p>
              <a:pPr defTabSz="914354">
                <a:defRPr/>
              </a:pPr>
              <a:r>
                <a:rPr lang="en-US" sz="900" dirty="0">
                  <a:latin typeface="Calibri" panose="020F0502020204030204" pitchFamily="34" charset="0"/>
                  <a:cs typeface="Calibri" panose="020F0502020204030204" pitchFamily="34" charset="0"/>
                </a:rPr>
                <a:t>Clone 2.1</a:t>
              </a:r>
            </a:p>
          </p:txBody>
        </p:sp>
        <p:sp>
          <p:nvSpPr>
            <p:cNvPr id="34" name="TextBox 48">
              <a:extLst>
                <a:ext uri="{FF2B5EF4-FFF2-40B4-BE49-F238E27FC236}">
                  <a16:creationId xmlns:a16="http://schemas.microsoft.com/office/drawing/2014/main" id="{A5F73605-D0D9-E147-A0F8-25F8A006CFCA}"/>
                </a:ext>
              </a:extLst>
            </p:cNvPr>
            <p:cNvSpPr txBox="1"/>
            <p:nvPr/>
          </p:nvSpPr>
          <p:spPr>
            <a:xfrm>
              <a:off x="8517281" y="3233644"/>
              <a:ext cx="253152" cy="103874"/>
            </a:xfrm>
            <a:prstGeom prst="rect">
              <a:avLst/>
            </a:prstGeom>
            <a:solidFill>
              <a:schemeClr val="bg1"/>
            </a:solidFill>
          </p:spPr>
          <p:txBody>
            <a:bodyPr wrap="none" lIns="0" tIns="0" rIns="0" bIns="0" rtlCol="0" anchor="ctr" anchorCtr="0">
              <a:spAutoFit/>
            </a:bodyPr>
            <a:lstStyle/>
            <a:p>
              <a:pPr defTabSz="914354">
                <a:defRPr/>
              </a:pPr>
              <a:r>
                <a:rPr lang="en-US" sz="900" dirty="0">
                  <a:latin typeface="Calibri" panose="020F0502020204030204" pitchFamily="34" charset="0"/>
                  <a:cs typeface="Calibri" panose="020F0502020204030204" pitchFamily="34" charset="0"/>
                </a:rPr>
                <a:t>Clone 2.2</a:t>
              </a:r>
            </a:p>
          </p:txBody>
        </p:sp>
        <p:sp>
          <p:nvSpPr>
            <p:cNvPr id="35" name="TextBox 49">
              <a:extLst>
                <a:ext uri="{FF2B5EF4-FFF2-40B4-BE49-F238E27FC236}">
                  <a16:creationId xmlns:a16="http://schemas.microsoft.com/office/drawing/2014/main" id="{B1755800-D667-2540-B86E-99DD5C40B01F}"/>
                </a:ext>
              </a:extLst>
            </p:cNvPr>
            <p:cNvSpPr txBox="1"/>
            <p:nvPr/>
          </p:nvSpPr>
          <p:spPr>
            <a:xfrm>
              <a:off x="8517281" y="3424144"/>
              <a:ext cx="127040" cy="103874"/>
            </a:xfrm>
            <a:prstGeom prst="rect">
              <a:avLst/>
            </a:prstGeom>
            <a:solidFill>
              <a:schemeClr val="bg1"/>
            </a:solidFill>
          </p:spPr>
          <p:txBody>
            <a:bodyPr wrap="none" lIns="0" tIns="0" rIns="0" bIns="0" rtlCol="0" anchor="ctr" anchorCtr="0">
              <a:spAutoFit/>
            </a:bodyPr>
            <a:lstStyle/>
            <a:p>
              <a:pPr defTabSz="914354">
                <a:defRPr/>
              </a:pPr>
              <a:r>
                <a:rPr lang="en-US" sz="900" dirty="0" err="1">
                  <a:latin typeface="Calibri" panose="020F0502020204030204" pitchFamily="34" charset="0"/>
                  <a:cs typeface="Calibri" panose="020F0502020204030204" pitchFamily="34" charset="0"/>
                </a:rPr>
                <a:t>Misc</a:t>
              </a:r>
              <a:endParaRPr lang="en-US" sz="900" dirty="0">
                <a:latin typeface="Calibri" panose="020F0502020204030204" pitchFamily="34" charset="0"/>
                <a:cs typeface="Calibri" panose="020F0502020204030204" pitchFamily="34" charset="0"/>
              </a:endParaRPr>
            </a:p>
          </p:txBody>
        </p:sp>
        <p:sp>
          <p:nvSpPr>
            <p:cNvPr id="36" name="TextBox 52">
              <a:extLst>
                <a:ext uri="{FF2B5EF4-FFF2-40B4-BE49-F238E27FC236}">
                  <a16:creationId xmlns:a16="http://schemas.microsoft.com/office/drawing/2014/main" id="{D6A04C68-1C80-494E-BC7A-4DCCFA355EC3}"/>
                </a:ext>
              </a:extLst>
            </p:cNvPr>
            <p:cNvSpPr txBox="1"/>
            <p:nvPr/>
          </p:nvSpPr>
          <p:spPr>
            <a:xfrm>
              <a:off x="5784460" y="3403316"/>
              <a:ext cx="335681" cy="126958"/>
            </a:xfrm>
            <a:prstGeom prst="rect">
              <a:avLst/>
            </a:prstGeom>
            <a:solidFill>
              <a:schemeClr val="bg1"/>
            </a:solidFill>
          </p:spPr>
          <p:txBody>
            <a:bodyPr wrap="none" lIns="0" tIns="0" rIns="0" bIns="0" rtlCol="0" anchor="ctr" anchorCtr="0">
              <a:spAutoFit/>
            </a:bodyPr>
            <a:lstStyle/>
            <a:p>
              <a:pPr algn="ctr" defTabSz="914354">
                <a:defRPr/>
              </a:pPr>
              <a:r>
                <a:rPr lang="en-US" sz="1100" dirty="0">
                  <a:latin typeface="Calibri" panose="020F0502020204030204" pitchFamily="34" charset="0"/>
                  <a:cs typeface="Calibri" panose="020F0502020204030204" pitchFamily="34" charset="0"/>
                </a:rPr>
                <a:t>Remission</a:t>
              </a:r>
            </a:p>
          </p:txBody>
        </p:sp>
      </p:grpSp>
      <p:sp>
        <p:nvSpPr>
          <p:cNvPr id="47" name="Slide Number Placeholder 46">
            <a:extLst>
              <a:ext uri="{FF2B5EF4-FFF2-40B4-BE49-F238E27FC236}">
                <a16:creationId xmlns:a16="http://schemas.microsoft.com/office/drawing/2014/main" id="{025B26AA-C180-B84D-971C-D057F4C631B5}"/>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2160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593BE32-513A-3145-BED2-9CF6902161D6}"/>
              </a:ext>
            </a:extLst>
          </p:cNvPr>
          <p:cNvSpPr>
            <a:spLocks noGrp="1"/>
          </p:cNvSpPr>
          <p:nvPr>
            <p:ph sz="quarter" idx="12"/>
          </p:nvPr>
        </p:nvSpPr>
        <p:spPr>
          <a:xfrm>
            <a:off x="7666162" y="1425600"/>
            <a:ext cx="3917222" cy="4525200"/>
          </a:xfrm>
        </p:spPr>
        <p:txBody>
          <a:bodyPr/>
          <a:lstStyle/>
          <a:p>
            <a:r>
              <a:rPr lang="en-GB" dirty="0"/>
              <a:t>After 2</a:t>
            </a:r>
            <a:r>
              <a:rPr lang="en-GB" baseline="30000" dirty="0"/>
              <a:t>nd</a:t>
            </a:r>
            <a:r>
              <a:rPr lang="en-GB" dirty="0"/>
              <a:t> and especially 3</a:t>
            </a:r>
            <a:r>
              <a:rPr lang="en-GB" baseline="30000" dirty="0"/>
              <a:t>rd</a:t>
            </a:r>
            <a:r>
              <a:rPr lang="en-GB" dirty="0"/>
              <a:t> line of therapy, most MM patients have been exposed to proteasome inhibitors, </a:t>
            </a:r>
            <a:r>
              <a:rPr lang="en-GB" dirty="0" err="1"/>
              <a:t>IMiDs</a:t>
            </a:r>
            <a:r>
              <a:rPr lang="en-GB" dirty="0"/>
              <a:t> and anti-CD38 </a:t>
            </a:r>
            <a:r>
              <a:rPr lang="en-GB" dirty="0">
                <a:solidFill>
                  <a:schemeClr val="tx2"/>
                </a:solidFill>
              </a:rPr>
              <a:t>monoclonal antibodies</a:t>
            </a:r>
            <a:endParaRPr lang="en-GB" dirty="0"/>
          </a:p>
          <a:p>
            <a:endParaRPr lang="en-GB" dirty="0"/>
          </a:p>
          <a:p>
            <a:endParaRPr lang="en-GB" dirty="0"/>
          </a:p>
          <a:p>
            <a:pPr marL="0" indent="0">
              <a:buNone/>
            </a:pPr>
            <a:endParaRPr lang="en-GB" dirty="0"/>
          </a:p>
          <a:p>
            <a:r>
              <a:rPr lang="en-GB" b="1" dirty="0">
                <a:solidFill>
                  <a:schemeClr val="accent1"/>
                </a:solidFill>
              </a:rPr>
              <a:t>Is this population an unmet medical need?</a:t>
            </a:r>
          </a:p>
          <a:p>
            <a:endParaRPr lang="en-GB" dirty="0"/>
          </a:p>
        </p:txBody>
      </p:sp>
      <p:sp>
        <p:nvSpPr>
          <p:cNvPr id="2" name="Título 1">
            <a:extLst>
              <a:ext uri="{FF2B5EF4-FFF2-40B4-BE49-F238E27FC236}">
                <a16:creationId xmlns:a16="http://schemas.microsoft.com/office/drawing/2014/main" id="{AA6AE60C-A3B9-004F-9392-D5CE24736EBA}"/>
              </a:ext>
            </a:extLst>
          </p:cNvPr>
          <p:cNvSpPr>
            <a:spLocks noGrp="1"/>
          </p:cNvSpPr>
          <p:nvPr>
            <p:ph type="title"/>
          </p:nvPr>
        </p:nvSpPr>
        <p:spPr/>
        <p:txBody>
          <a:bodyPr/>
          <a:lstStyle/>
          <a:p>
            <a:r>
              <a:rPr lang="en-GB" dirty="0"/>
              <a:t>Summary of management of MM patients</a:t>
            </a:r>
            <a:br>
              <a:rPr lang="en-GB" dirty="0"/>
            </a:br>
            <a:r>
              <a:rPr lang="en-GB" dirty="0">
                <a:solidFill>
                  <a:schemeClr val="accent1"/>
                </a:solidFill>
              </a:rPr>
              <a:t>ESMO 2017 guidelines</a:t>
            </a:r>
          </a:p>
        </p:txBody>
      </p:sp>
      <p:sp>
        <p:nvSpPr>
          <p:cNvPr id="17" name="Content Placeholder 16">
            <a:extLst>
              <a:ext uri="{FF2B5EF4-FFF2-40B4-BE49-F238E27FC236}">
                <a16:creationId xmlns:a16="http://schemas.microsoft.com/office/drawing/2014/main" id="{5F7B7C6A-6729-5348-AB3E-BA2E549F5759}"/>
              </a:ext>
            </a:extLst>
          </p:cNvPr>
          <p:cNvSpPr>
            <a:spLocks noGrp="1"/>
          </p:cNvSpPr>
          <p:nvPr>
            <p:ph sz="quarter" idx="15"/>
          </p:nvPr>
        </p:nvSpPr>
        <p:spPr>
          <a:xfrm>
            <a:off x="620184" y="6318251"/>
            <a:ext cx="10825056" cy="365125"/>
          </a:xfrm>
        </p:spPr>
        <p:txBody>
          <a:bodyPr/>
          <a:lstStyle/>
          <a:p>
            <a:pPr>
              <a:lnSpc>
                <a:spcPts val="900"/>
              </a:lnSpc>
              <a:spcBef>
                <a:spcPts val="0"/>
              </a:spcBef>
            </a:pPr>
            <a:r>
              <a:rPr lang="en-GB" sz="860" dirty="0">
                <a:solidFill>
                  <a:schemeClr val="tx2"/>
                </a:solidFill>
              </a:rPr>
              <a:t>ASCT, autologous stem cell transplantation; Bort, bortezomib; CTD, cyclophosphamide, thalidomide, dexamethasone; </a:t>
            </a:r>
            <a:r>
              <a:rPr lang="en-GB" sz="860" dirty="0" err="1">
                <a:solidFill>
                  <a:schemeClr val="tx2"/>
                </a:solidFill>
              </a:rPr>
              <a:t>Cyclo</a:t>
            </a:r>
            <a:r>
              <a:rPr lang="en-GB" sz="860" dirty="0">
                <a:solidFill>
                  <a:schemeClr val="tx2"/>
                </a:solidFill>
              </a:rPr>
              <a:t>, cyclophosphamide; Dara, daratumumab; </a:t>
            </a:r>
            <a:r>
              <a:rPr lang="en-GB" sz="860" dirty="0" err="1">
                <a:solidFill>
                  <a:schemeClr val="tx2"/>
                </a:solidFill>
              </a:rPr>
              <a:t>DaraRd</a:t>
            </a:r>
            <a:r>
              <a:rPr lang="en-GB" sz="860" dirty="0">
                <a:solidFill>
                  <a:schemeClr val="tx2"/>
                </a:solidFill>
              </a:rPr>
              <a:t>, daratumumab, lenalidomide, dexamethasone; </a:t>
            </a:r>
            <a:r>
              <a:rPr lang="en-GB" sz="860" dirty="0" err="1">
                <a:solidFill>
                  <a:schemeClr val="tx2"/>
                </a:solidFill>
              </a:rPr>
              <a:t>DaraVD</a:t>
            </a:r>
            <a:r>
              <a:rPr lang="en-GB" sz="860" dirty="0">
                <a:solidFill>
                  <a:schemeClr val="tx2"/>
                </a:solidFill>
              </a:rPr>
              <a:t>, daratumumab, bortezomib, dexamethasone; </a:t>
            </a:r>
            <a:r>
              <a:rPr lang="en-GB" sz="860" dirty="0" err="1">
                <a:solidFill>
                  <a:schemeClr val="tx2"/>
                </a:solidFill>
              </a:rPr>
              <a:t>Dex</a:t>
            </a:r>
            <a:r>
              <a:rPr lang="en-GB" sz="860" dirty="0">
                <a:solidFill>
                  <a:schemeClr val="tx2"/>
                </a:solidFill>
              </a:rPr>
              <a:t>, dexamethasone; Elo, </a:t>
            </a:r>
            <a:r>
              <a:rPr lang="en-GB" sz="860" dirty="0" err="1">
                <a:solidFill>
                  <a:schemeClr val="tx2"/>
                </a:solidFill>
              </a:rPr>
              <a:t>elotuzumab</a:t>
            </a:r>
            <a:r>
              <a:rPr lang="en-GB" sz="860" dirty="0">
                <a:solidFill>
                  <a:schemeClr val="tx2"/>
                </a:solidFill>
              </a:rPr>
              <a:t>; </a:t>
            </a:r>
            <a:r>
              <a:rPr lang="en-GB" sz="860" dirty="0" err="1">
                <a:solidFill>
                  <a:schemeClr val="tx2"/>
                </a:solidFill>
              </a:rPr>
              <a:t>EloRd</a:t>
            </a:r>
            <a:r>
              <a:rPr lang="en-GB" sz="860" dirty="0">
                <a:solidFill>
                  <a:schemeClr val="tx2"/>
                </a:solidFill>
              </a:rPr>
              <a:t>, </a:t>
            </a:r>
            <a:r>
              <a:rPr lang="en-GB" sz="860" dirty="0" err="1">
                <a:solidFill>
                  <a:schemeClr val="tx2"/>
                </a:solidFill>
              </a:rPr>
              <a:t>elotuzumab</a:t>
            </a:r>
            <a:r>
              <a:rPr lang="en-GB" sz="860" dirty="0">
                <a:solidFill>
                  <a:schemeClr val="tx2"/>
                </a:solidFill>
              </a:rPr>
              <a:t>, lenalidomide, dexamethasone; </a:t>
            </a:r>
            <a:r>
              <a:rPr lang="en-GB" sz="860" dirty="0" err="1">
                <a:solidFill>
                  <a:schemeClr val="tx2"/>
                </a:solidFill>
              </a:rPr>
              <a:t>EloVD</a:t>
            </a:r>
            <a:r>
              <a:rPr lang="en-GB" sz="860" dirty="0">
                <a:solidFill>
                  <a:schemeClr val="tx2"/>
                </a:solidFill>
              </a:rPr>
              <a:t>, </a:t>
            </a:r>
            <a:r>
              <a:rPr lang="en-GB" sz="860" dirty="0" err="1">
                <a:solidFill>
                  <a:schemeClr val="tx2"/>
                </a:solidFill>
              </a:rPr>
              <a:t>elotuzumab</a:t>
            </a:r>
            <a:r>
              <a:rPr lang="en-GB" sz="860" dirty="0">
                <a:solidFill>
                  <a:schemeClr val="tx2"/>
                </a:solidFill>
              </a:rPr>
              <a:t>, bortezomib, dexamethasone; ESMO, European Society for Medical Oncology; </a:t>
            </a:r>
            <a:r>
              <a:rPr lang="en-GB" sz="860" dirty="0" err="1">
                <a:solidFill>
                  <a:schemeClr val="tx2"/>
                </a:solidFill>
              </a:rPr>
              <a:t>IMiD</a:t>
            </a:r>
            <a:r>
              <a:rPr lang="en-GB" sz="860" dirty="0">
                <a:solidFill>
                  <a:schemeClr val="tx2"/>
                </a:solidFill>
              </a:rPr>
              <a:t>, immunomodulatory drug; </a:t>
            </a:r>
            <a:r>
              <a:rPr lang="en-GB" sz="860" dirty="0" err="1">
                <a:solidFill>
                  <a:schemeClr val="tx2"/>
                </a:solidFill>
              </a:rPr>
              <a:t>Ixa</a:t>
            </a:r>
            <a:r>
              <a:rPr lang="en-GB" sz="860" dirty="0">
                <a:solidFill>
                  <a:schemeClr val="tx2"/>
                </a:solidFill>
              </a:rPr>
              <a:t>, </a:t>
            </a:r>
            <a:r>
              <a:rPr lang="en-GB" sz="860" dirty="0" err="1">
                <a:solidFill>
                  <a:schemeClr val="tx2"/>
                </a:solidFill>
              </a:rPr>
              <a:t>izaxomib</a:t>
            </a:r>
            <a:r>
              <a:rPr lang="en-GB" sz="860" dirty="0">
                <a:solidFill>
                  <a:schemeClr val="tx2"/>
                </a:solidFill>
              </a:rPr>
              <a:t>; </a:t>
            </a:r>
            <a:r>
              <a:rPr lang="en-GB" sz="860" dirty="0" err="1">
                <a:solidFill>
                  <a:schemeClr val="tx2"/>
                </a:solidFill>
              </a:rPr>
              <a:t>IxaRd</a:t>
            </a:r>
            <a:r>
              <a:rPr lang="en-GB" sz="860" dirty="0">
                <a:solidFill>
                  <a:schemeClr val="tx2"/>
                </a:solidFill>
              </a:rPr>
              <a:t>, </a:t>
            </a:r>
            <a:r>
              <a:rPr lang="en-GB" sz="860" dirty="0" err="1">
                <a:solidFill>
                  <a:schemeClr val="tx2"/>
                </a:solidFill>
              </a:rPr>
              <a:t>izaxomib</a:t>
            </a:r>
            <a:r>
              <a:rPr lang="en-GB" sz="860" dirty="0">
                <a:solidFill>
                  <a:schemeClr val="tx2"/>
                </a:solidFill>
              </a:rPr>
              <a:t>, lenalidomide, dexamethasone; </a:t>
            </a:r>
            <a:r>
              <a:rPr lang="en-GB" sz="860" dirty="0" err="1">
                <a:solidFill>
                  <a:schemeClr val="tx2"/>
                </a:solidFill>
              </a:rPr>
              <a:t>Kd</a:t>
            </a:r>
            <a:r>
              <a:rPr lang="en-GB" sz="860" dirty="0">
                <a:solidFill>
                  <a:schemeClr val="tx2"/>
                </a:solidFill>
              </a:rPr>
              <a:t>, carfilzomib, dexamethasone; </a:t>
            </a:r>
            <a:r>
              <a:rPr lang="en-GB" sz="860" dirty="0" err="1">
                <a:solidFill>
                  <a:schemeClr val="tx2"/>
                </a:solidFill>
              </a:rPr>
              <a:t>KRd</a:t>
            </a:r>
            <a:r>
              <a:rPr lang="en-GB" sz="860" dirty="0">
                <a:solidFill>
                  <a:schemeClr val="tx2"/>
                </a:solidFill>
              </a:rPr>
              <a:t>, carfilzomib, lenalidomide, dexamethasone; MP, melphalan, prednisone; </a:t>
            </a:r>
            <a:r>
              <a:rPr lang="en-GB" sz="900" dirty="0"/>
              <a:t>MM, multiple myeloma; </a:t>
            </a:r>
            <a:r>
              <a:rPr lang="en-GB" sz="860" dirty="0">
                <a:solidFill>
                  <a:schemeClr val="tx2"/>
                </a:solidFill>
              </a:rPr>
              <a:t>MPT, melphalan, prednisone, thalidomide; PAD, bortezomib, doxorubicin, dexamethasone; </a:t>
            </a:r>
            <a:r>
              <a:rPr lang="en-GB" sz="860" dirty="0" err="1">
                <a:solidFill>
                  <a:schemeClr val="tx2"/>
                </a:solidFill>
              </a:rPr>
              <a:t>PanoVD</a:t>
            </a:r>
            <a:r>
              <a:rPr lang="en-GB" sz="860" dirty="0">
                <a:solidFill>
                  <a:schemeClr val="tx2"/>
                </a:solidFill>
              </a:rPr>
              <a:t>, </a:t>
            </a:r>
            <a:r>
              <a:rPr lang="en-GB" sz="860" dirty="0" err="1">
                <a:solidFill>
                  <a:schemeClr val="tx2"/>
                </a:solidFill>
              </a:rPr>
              <a:t>panobinostat</a:t>
            </a:r>
            <a:r>
              <a:rPr lang="en-GB" sz="860" dirty="0">
                <a:solidFill>
                  <a:schemeClr val="tx2"/>
                </a:solidFill>
              </a:rPr>
              <a:t>, bortezomib, dexamethasone</a:t>
            </a:r>
            <a:r>
              <a:rPr lang="en-GB" sz="900" dirty="0"/>
              <a:t>; </a:t>
            </a:r>
            <a:r>
              <a:rPr lang="en-GB" sz="860" dirty="0">
                <a:solidFill>
                  <a:schemeClr val="tx2"/>
                </a:solidFill>
              </a:rPr>
              <a:t>Rd, lenalidomide plus low-dose dexamethasone; RVD, lenalidomide, bortezomib, dexamethasone; VCD, bortezomib, cyclophosphamide, dexamethasone; </a:t>
            </a:r>
            <a:r>
              <a:rPr lang="en-GB" sz="860" dirty="0" err="1">
                <a:solidFill>
                  <a:schemeClr val="tx2"/>
                </a:solidFill>
              </a:rPr>
              <a:t>Vd</a:t>
            </a:r>
            <a:r>
              <a:rPr lang="en-GB" sz="860" dirty="0">
                <a:solidFill>
                  <a:schemeClr val="tx2"/>
                </a:solidFill>
              </a:rPr>
              <a:t>, bortezomib, dexamethasone; VMP, bortezomib, melphalan, prednisone; </a:t>
            </a:r>
            <a:r>
              <a:rPr lang="en-GB" sz="860" dirty="0" err="1">
                <a:solidFill>
                  <a:schemeClr val="tx2"/>
                </a:solidFill>
              </a:rPr>
              <a:t>VRd</a:t>
            </a:r>
            <a:r>
              <a:rPr lang="en-GB" sz="860" dirty="0">
                <a:solidFill>
                  <a:schemeClr val="tx2"/>
                </a:solidFill>
              </a:rPr>
              <a:t>, lenalidomide plus low-dose dexamethasone plus bortezomib; VTD, bortezomib, thalidomide, dexamethasone. </a:t>
            </a:r>
            <a:br>
              <a:rPr lang="en-GB" sz="860" dirty="0">
                <a:solidFill>
                  <a:schemeClr val="tx2"/>
                </a:solidFill>
              </a:rPr>
            </a:br>
            <a:r>
              <a:rPr lang="en-GB" sz="860" dirty="0">
                <a:solidFill>
                  <a:schemeClr val="tx2"/>
                </a:solidFill>
              </a:rPr>
              <a:t>Moreau P, et al. Ann Oncol. 2017;28(suppl_4):iv52-iv61</a:t>
            </a:r>
          </a:p>
        </p:txBody>
      </p:sp>
      <p:grpSp>
        <p:nvGrpSpPr>
          <p:cNvPr id="3" name="Groep 2">
            <a:extLst>
              <a:ext uri="{FF2B5EF4-FFF2-40B4-BE49-F238E27FC236}">
                <a16:creationId xmlns:a16="http://schemas.microsoft.com/office/drawing/2014/main" id="{B9E4AE90-3347-ED40-9678-ED03D1F3DE4A}"/>
              </a:ext>
            </a:extLst>
          </p:cNvPr>
          <p:cNvGrpSpPr/>
          <p:nvPr/>
        </p:nvGrpSpPr>
        <p:grpSpPr>
          <a:xfrm>
            <a:off x="644828" y="1255529"/>
            <a:ext cx="6895787" cy="4773128"/>
            <a:chOff x="644828" y="1255529"/>
            <a:chExt cx="6895787" cy="4773128"/>
          </a:xfrm>
        </p:grpSpPr>
        <p:cxnSp>
          <p:nvCxnSpPr>
            <p:cNvPr id="22" name="Straight Connector 21">
              <a:extLst>
                <a:ext uri="{FF2B5EF4-FFF2-40B4-BE49-F238E27FC236}">
                  <a16:creationId xmlns:a16="http://schemas.microsoft.com/office/drawing/2014/main" id="{71CC10AA-71B5-974A-8EEC-D9E923C67A12}"/>
                </a:ext>
              </a:extLst>
            </p:cNvPr>
            <p:cNvCxnSpPr>
              <a:cxnSpLocks/>
            </p:cNvCxnSpPr>
            <p:nvPr/>
          </p:nvCxnSpPr>
          <p:spPr>
            <a:xfrm>
              <a:off x="3982175" y="1498726"/>
              <a:ext cx="0" cy="120650"/>
            </a:xfrm>
            <a:prstGeom prst="line">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EA9832-E60D-6343-B458-BCCB19204345}"/>
                </a:ext>
              </a:extLst>
            </p:cNvPr>
            <p:cNvCxnSpPr>
              <a:cxnSpLocks/>
            </p:cNvCxnSpPr>
            <p:nvPr/>
          </p:nvCxnSpPr>
          <p:spPr>
            <a:xfrm>
              <a:off x="3116749" y="1614614"/>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03F8470-659F-A049-B408-980C5F1482BF}"/>
                </a:ext>
              </a:extLst>
            </p:cNvPr>
            <p:cNvCxnSpPr>
              <a:cxnSpLocks/>
            </p:cNvCxnSpPr>
            <p:nvPr/>
          </p:nvCxnSpPr>
          <p:spPr>
            <a:xfrm>
              <a:off x="3112225" y="1620964"/>
              <a:ext cx="1739900" cy="0"/>
            </a:xfrm>
            <a:prstGeom prst="line">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3846AE8-935F-2D40-ADF4-1A8743DFD23E}"/>
                </a:ext>
              </a:extLst>
            </p:cNvPr>
            <p:cNvCxnSpPr>
              <a:cxnSpLocks/>
            </p:cNvCxnSpPr>
            <p:nvPr/>
          </p:nvCxnSpPr>
          <p:spPr>
            <a:xfrm>
              <a:off x="4850299" y="1614614"/>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Rounded Rectangle 17">
              <a:extLst>
                <a:ext uri="{FF2B5EF4-FFF2-40B4-BE49-F238E27FC236}">
                  <a16:creationId xmlns:a16="http://schemas.microsoft.com/office/drawing/2014/main" id="{E705E18A-CBC6-3F48-9CB9-8BE46C5AF10B}"/>
                </a:ext>
              </a:extLst>
            </p:cNvPr>
            <p:cNvSpPr/>
            <p:nvPr/>
          </p:nvSpPr>
          <p:spPr>
            <a:xfrm>
              <a:off x="2470630" y="1255529"/>
              <a:ext cx="3022845" cy="28176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latin typeface="Calibri" panose="020F0502020204030204" pitchFamily="34" charset="0"/>
                  <a:cs typeface="Calibri" panose="020F0502020204030204" pitchFamily="34" charset="0"/>
                </a:rPr>
                <a:t>Eligibility for ASCT</a:t>
              </a:r>
            </a:p>
          </p:txBody>
        </p:sp>
        <p:cxnSp>
          <p:nvCxnSpPr>
            <p:cNvPr id="29" name="Straight Connector 28">
              <a:extLst>
                <a:ext uri="{FF2B5EF4-FFF2-40B4-BE49-F238E27FC236}">
                  <a16:creationId xmlns:a16="http://schemas.microsoft.com/office/drawing/2014/main" id="{5ACE5D00-885E-124B-B4A8-BAA913037778}"/>
                </a:ext>
              </a:extLst>
            </p:cNvPr>
            <p:cNvCxnSpPr>
              <a:cxnSpLocks/>
            </p:cNvCxnSpPr>
            <p:nvPr/>
          </p:nvCxnSpPr>
          <p:spPr>
            <a:xfrm>
              <a:off x="3116749" y="1824164"/>
              <a:ext cx="0" cy="180000"/>
            </a:xfrm>
            <a:prstGeom prst="line">
              <a:avLst/>
            </a:prstGeom>
            <a:ln w="190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1D2C43A-8D68-4742-A605-E12F69AEC6B1}"/>
                </a:ext>
              </a:extLst>
            </p:cNvPr>
            <p:cNvCxnSpPr>
              <a:cxnSpLocks/>
            </p:cNvCxnSpPr>
            <p:nvPr/>
          </p:nvCxnSpPr>
          <p:spPr>
            <a:xfrm>
              <a:off x="4850299" y="1824164"/>
              <a:ext cx="0" cy="180000"/>
            </a:xfrm>
            <a:prstGeom prst="line">
              <a:avLst/>
            </a:prstGeom>
            <a:ln w="190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F8B6569C-C336-E945-AA78-0A28A4B449A2}"/>
                </a:ext>
              </a:extLst>
            </p:cNvPr>
            <p:cNvSpPr/>
            <p:nvPr/>
          </p:nvSpPr>
          <p:spPr>
            <a:xfrm>
              <a:off x="4451836" y="1741614"/>
              <a:ext cx="792000" cy="144000"/>
            </a:xfrm>
            <a:prstGeom prst="roundRect">
              <a:avLst/>
            </a:prstGeom>
            <a:solidFill>
              <a:schemeClr val="bg1"/>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a:solidFill>
                    <a:schemeClr val="tx1"/>
                  </a:solidFill>
                  <a:latin typeface="Calibri" panose="020F0502020204030204" pitchFamily="34" charset="0"/>
                  <a:cs typeface="Calibri" panose="020F0502020204030204" pitchFamily="34" charset="0"/>
                </a:rPr>
                <a:t>No</a:t>
              </a:r>
            </a:p>
          </p:txBody>
        </p:sp>
        <p:sp>
          <p:nvSpPr>
            <p:cNvPr id="32" name="Rounded Rectangle 31">
              <a:extLst>
                <a:ext uri="{FF2B5EF4-FFF2-40B4-BE49-F238E27FC236}">
                  <a16:creationId xmlns:a16="http://schemas.microsoft.com/office/drawing/2014/main" id="{13AC5C9F-9C64-D543-81B6-4BFC0823D246}"/>
                </a:ext>
              </a:extLst>
            </p:cNvPr>
            <p:cNvSpPr/>
            <p:nvPr/>
          </p:nvSpPr>
          <p:spPr>
            <a:xfrm>
              <a:off x="2715111" y="1741614"/>
              <a:ext cx="792000" cy="144000"/>
            </a:xfrm>
            <a:prstGeom prst="roundRect">
              <a:avLst/>
            </a:prstGeom>
            <a:solidFill>
              <a:schemeClr val="bg1"/>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a:solidFill>
                    <a:schemeClr val="tx1"/>
                  </a:solidFill>
                  <a:latin typeface="Calibri" panose="020F0502020204030204" pitchFamily="34" charset="0"/>
                  <a:cs typeface="Calibri" panose="020F0502020204030204" pitchFamily="34" charset="0"/>
                </a:rPr>
                <a:t>Yes</a:t>
              </a:r>
            </a:p>
          </p:txBody>
        </p:sp>
        <p:sp>
          <p:nvSpPr>
            <p:cNvPr id="33" name="Rounded Rectangle 32">
              <a:extLst>
                <a:ext uri="{FF2B5EF4-FFF2-40B4-BE49-F238E27FC236}">
                  <a16:creationId xmlns:a16="http://schemas.microsoft.com/office/drawing/2014/main" id="{A3ADE539-3BC8-2748-9D48-32C9A4FC48ED}"/>
                </a:ext>
              </a:extLst>
            </p:cNvPr>
            <p:cNvSpPr/>
            <p:nvPr/>
          </p:nvSpPr>
          <p:spPr>
            <a:xfrm>
              <a:off x="4093537" y="2005139"/>
              <a:ext cx="1530617" cy="1535727"/>
            </a:xfrm>
            <a:prstGeom prst="roundRect">
              <a:avLst>
                <a:gd name="adj" fmla="val 9204"/>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spcAft>
                  <a:spcPts val="200"/>
                </a:spcAft>
              </a:pPr>
              <a:r>
                <a:rPr lang="en-GB" sz="1200" b="1" dirty="0">
                  <a:solidFill>
                    <a:schemeClr val="tx1"/>
                  </a:solidFill>
                  <a:latin typeface="Calibri" panose="020F0502020204030204" pitchFamily="34" charset="0"/>
                  <a:cs typeface="Calibri" panose="020F0502020204030204" pitchFamily="34" charset="0"/>
                </a:rPr>
                <a:t>First option:</a:t>
              </a:r>
            </a:p>
            <a:p>
              <a:pPr algn="ctr">
                <a:lnSpc>
                  <a:spcPct val="80000"/>
                </a:lnSpc>
                <a:spcAft>
                  <a:spcPts val="200"/>
                </a:spcAft>
              </a:pPr>
              <a:r>
                <a:rPr lang="en-GB" sz="1200" dirty="0">
                  <a:solidFill>
                    <a:schemeClr val="tx1"/>
                  </a:solidFill>
                  <a:latin typeface="Calibri" panose="020F0502020204030204" pitchFamily="34" charset="0"/>
                  <a:cs typeface="Calibri" panose="020F0502020204030204" pitchFamily="34" charset="0"/>
                </a:rPr>
                <a:t>VMP or Rd or </a:t>
              </a:r>
              <a:r>
                <a:rPr lang="en-GB" sz="1200" dirty="0" err="1">
                  <a:solidFill>
                    <a:schemeClr val="tx1"/>
                  </a:solidFill>
                  <a:latin typeface="Calibri" panose="020F0502020204030204" pitchFamily="34" charset="0"/>
                  <a:cs typeface="Calibri" panose="020F0502020204030204" pitchFamily="34" charset="0"/>
                </a:rPr>
                <a:t>VRd</a:t>
              </a:r>
              <a:endParaRPr lang="en-GB" sz="1200" dirty="0">
                <a:solidFill>
                  <a:schemeClr val="tx1"/>
                </a:solidFill>
                <a:latin typeface="Calibri" panose="020F0502020204030204" pitchFamily="34" charset="0"/>
                <a:cs typeface="Calibri" panose="020F0502020204030204" pitchFamily="34" charset="0"/>
              </a:endParaRPr>
            </a:p>
            <a:p>
              <a:pPr algn="ctr">
                <a:lnSpc>
                  <a:spcPct val="80000"/>
                </a:lnSpc>
                <a:spcAft>
                  <a:spcPts val="200"/>
                </a:spcAft>
              </a:pPr>
              <a:r>
                <a:rPr lang="en-GB" sz="1200" b="1" dirty="0">
                  <a:solidFill>
                    <a:schemeClr val="tx1"/>
                  </a:solidFill>
                  <a:latin typeface="Calibri" panose="020F0502020204030204" pitchFamily="34" charset="0"/>
                  <a:cs typeface="Calibri" panose="020F0502020204030204" pitchFamily="34" charset="0"/>
                </a:rPr>
                <a:t>Second option:</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MPT or VCD</a:t>
              </a:r>
            </a:p>
            <a:p>
              <a:pPr algn="ctr">
                <a:lnSpc>
                  <a:spcPct val="80000"/>
                </a:lnSpc>
                <a:spcAft>
                  <a:spcPts val="200"/>
                </a:spcAft>
              </a:pPr>
              <a:r>
                <a:rPr lang="en-GB" sz="1200" b="1" dirty="0">
                  <a:solidFill>
                    <a:schemeClr val="tx1"/>
                  </a:solidFill>
                  <a:latin typeface="Calibri" panose="020F0502020204030204" pitchFamily="34" charset="0"/>
                  <a:cs typeface="Calibri" panose="020F0502020204030204" pitchFamily="34" charset="0"/>
                </a:rPr>
                <a:t>Other options:</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CTD, MP, bendamustine, prednisone</a:t>
              </a:r>
            </a:p>
          </p:txBody>
        </p:sp>
        <p:cxnSp>
          <p:nvCxnSpPr>
            <p:cNvPr id="34" name="Straight Connector 33">
              <a:extLst>
                <a:ext uri="{FF2B5EF4-FFF2-40B4-BE49-F238E27FC236}">
                  <a16:creationId xmlns:a16="http://schemas.microsoft.com/office/drawing/2014/main" id="{BD5AC239-3E2A-3A4B-BD35-E5002AC54280}"/>
                </a:ext>
              </a:extLst>
            </p:cNvPr>
            <p:cNvCxnSpPr>
              <a:cxnSpLocks/>
            </p:cNvCxnSpPr>
            <p:nvPr/>
          </p:nvCxnSpPr>
          <p:spPr>
            <a:xfrm>
              <a:off x="3121351" y="2645894"/>
              <a:ext cx="0" cy="180000"/>
            </a:xfrm>
            <a:prstGeom prst="line">
              <a:avLst/>
            </a:prstGeom>
            <a:ln w="190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B30DD58-D17F-2544-B5F6-97E906B10C95}"/>
                </a:ext>
              </a:extLst>
            </p:cNvPr>
            <p:cNvCxnSpPr>
              <a:cxnSpLocks/>
            </p:cNvCxnSpPr>
            <p:nvPr/>
          </p:nvCxnSpPr>
          <p:spPr>
            <a:xfrm>
              <a:off x="3121351" y="3147990"/>
              <a:ext cx="0" cy="180000"/>
            </a:xfrm>
            <a:prstGeom prst="line">
              <a:avLst/>
            </a:prstGeom>
            <a:ln w="190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Rounded Rectangle 36">
              <a:extLst>
                <a:ext uri="{FF2B5EF4-FFF2-40B4-BE49-F238E27FC236}">
                  <a16:creationId xmlns:a16="http://schemas.microsoft.com/office/drawing/2014/main" id="{B3589C52-D6C7-6B43-91F4-0FF70B1BF02E}"/>
                </a:ext>
              </a:extLst>
            </p:cNvPr>
            <p:cNvSpPr/>
            <p:nvPr/>
          </p:nvSpPr>
          <p:spPr>
            <a:xfrm>
              <a:off x="2251400" y="3339208"/>
              <a:ext cx="1739902" cy="201658"/>
            </a:xfrm>
            <a:prstGeom prst="roundRec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dirty="0">
                  <a:solidFill>
                    <a:schemeClr val="tx1"/>
                  </a:solidFill>
                  <a:latin typeface="Calibri" panose="020F0502020204030204" pitchFamily="34" charset="0"/>
                  <a:cs typeface="Calibri" panose="020F0502020204030204" pitchFamily="34" charset="0"/>
                </a:rPr>
                <a:t>Lenalidomide maintenance</a:t>
              </a:r>
            </a:p>
          </p:txBody>
        </p:sp>
        <p:cxnSp>
          <p:nvCxnSpPr>
            <p:cNvPr id="38" name="Straight Connector 37">
              <a:extLst>
                <a:ext uri="{FF2B5EF4-FFF2-40B4-BE49-F238E27FC236}">
                  <a16:creationId xmlns:a16="http://schemas.microsoft.com/office/drawing/2014/main" id="{C81B4E79-65DE-264E-BFA8-A0835EBDF368}"/>
                </a:ext>
              </a:extLst>
            </p:cNvPr>
            <p:cNvCxnSpPr>
              <a:cxnSpLocks/>
            </p:cNvCxnSpPr>
            <p:nvPr/>
          </p:nvCxnSpPr>
          <p:spPr>
            <a:xfrm>
              <a:off x="2144936" y="3992114"/>
              <a:ext cx="0" cy="120650"/>
            </a:xfrm>
            <a:prstGeom prst="line">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CD52BF0-7DB7-5A4C-A2DC-5A7B82594249}"/>
                </a:ext>
              </a:extLst>
            </p:cNvPr>
            <p:cNvCxnSpPr>
              <a:cxnSpLocks/>
            </p:cNvCxnSpPr>
            <p:nvPr/>
          </p:nvCxnSpPr>
          <p:spPr>
            <a:xfrm>
              <a:off x="1279510" y="4108002"/>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99061AE-6515-6E44-8F20-20EAD59E5A7E}"/>
                </a:ext>
              </a:extLst>
            </p:cNvPr>
            <p:cNvCxnSpPr>
              <a:cxnSpLocks/>
            </p:cNvCxnSpPr>
            <p:nvPr/>
          </p:nvCxnSpPr>
          <p:spPr>
            <a:xfrm>
              <a:off x="1274986" y="4114352"/>
              <a:ext cx="1748590" cy="0"/>
            </a:xfrm>
            <a:prstGeom prst="line">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66CC3CE-10B8-E241-B290-362C7B3236A4}"/>
                </a:ext>
              </a:extLst>
            </p:cNvPr>
            <p:cNvCxnSpPr>
              <a:cxnSpLocks/>
            </p:cNvCxnSpPr>
            <p:nvPr/>
          </p:nvCxnSpPr>
          <p:spPr>
            <a:xfrm>
              <a:off x="3013060" y="4108002"/>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2" name="Rounded Rectangle 41">
              <a:extLst>
                <a:ext uri="{FF2B5EF4-FFF2-40B4-BE49-F238E27FC236}">
                  <a16:creationId xmlns:a16="http://schemas.microsoft.com/office/drawing/2014/main" id="{65407AB2-4078-5146-9F61-3CDE2AE3B3BB}"/>
                </a:ext>
              </a:extLst>
            </p:cNvPr>
            <p:cNvSpPr/>
            <p:nvPr/>
          </p:nvSpPr>
          <p:spPr>
            <a:xfrm>
              <a:off x="1100936" y="3644250"/>
              <a:ext cx="2088000" cy="38643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latin typeface="Calibri" panose="020F0502020204030204" pitchFamily="34" charset="0"/>
                  <a:cs typeface="Calibri" panose="020F0502020204030204" pitchFamily="34" charset="0"/>
                </a:rPr>
                <a:t>First relapse after </a:t>
              </a:r>
              <a:r>
                <a:rPr lang="en-GB" sz="1200" b="1" dirty="0" err="1">
                  <a:latin typeface="Calibri" panose="020F0502020204030204" pitchFamily="34" charset="0"/>
                  <a:cs typeface="Calibri" panose="020F0502020204030204" pitchFamily="34" charset="0"/>
                </a:rPr>
                <a:t>IMiD</a:t>
              </a:r>
              <a:r>
                <a:rPr lang="en-GB" sz="1200" b="1" dirty="0">
                  <a:latin typeface="Calibri" panose="020F0502020204030204" pitchFamily="34" charset="0"/>
                  <a:cs typeface="Calibri" panose="020F0502020204030204" pitchFamily="34" charset="0"/>
                </a:rPr>
                <a:t>-based induction</a:t>
              </a:r>
            </a:p>
          </p:txBody>
        </p:sp>
        <p:sp>
          <p:nvSpPr>
            <p:cNvPr id="19" name="Rounded Rectangle 18">
              <a:extLst>
                <a:ext uri="{FF2B5EF4-FFF2-40B4-BE49-F238E27FC236}">
                  <a16:creationId xmlns:a16="http://schemas.microsoft.com/office/drawing/2014/main" id="{9605399A-AAF6-B846-B907-627F73E2158A}"/>
                </a:ext>
              </a:extLst>
            </p:cNvPr>
            <p:cNvSpPr/>
            <p:nvPr/>
          </p:nvSpPr>
          <p:spPr>
            <a:xfrm>
              <a:off x="2251401" y="2005140"/>
              <a:ext cx="1739901" cy="609330"/>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GB" sz="1200" b="1" dirty="0">
                  <a:solidFill>
                    <a:schemeClr val="tx1"/>
                  </a:solidFill>
                  <a:latin typeface="Calibri" panose="020F0502020204030204" pitchFamily="34" charset="0"/>
                  <a:cs typeface="Calibri" panose="020F0502020204030204" pitchFamily="34" charset="0"/>
                </a:rPr>
                <a:t>Induction:</a:t>
              </a:r>
            </a:p>
            <a:p>
              <a:pPr algn="ctr">
                <a:lnSpc>
                  <a:spcPct val="80000"/>
                </a:lnSpc>
              </a:pPr>
              <a:r>
                <a:rPr lang="en-GB" sz="1200" dirty="0">
                  <a:solidFill>
                    <a:schemeClr val="tx1"/>
                  </a:solidFill>
                  <a:latin typeface="Calibri" panose="020F0502020204030204" pitchFamily="34" charset="0"/>
                  <a:cs typeface="Calibri" panose="020F0502020204030204" pitchFamily="34" charset="0"/>
                </a:rPr>
                <a:t>3-drug regimens: </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VTD, VCD, PAD, RVD</a:t>
              </a:r>
            </a:p>
          </p:txBody>
        </p:sp>
        <p:sp>
          <p:nvSpPr>
            <p:cNvPr id="35" name="Rounded Rectangle 34">
              <a:extLst>
                <a:ext uri="{FF2B5EF4-FFF2-40B4-BE49-F238E27FC236}">
                  <a16:creationId xmlns:a16="http://schemas.microsoft.com/office/drawing/2014/main" id="{0731C287-7865-244F-A14C-4B11BC7F2F7C}"/>
                </a:ext>
              </a:extLst>
            </p:cNvPr>
            <p:cNvSpPr/>
            <p:nvPr/>
          </p:nvSpPr>
          <p:spPr>
            <a:xfrm>
              <a:off x="2251400" y="2815223"/>
              <a:ext cx="1739902" cy="374078"/>
            </a:xfrm>
            <a:prstGeom prst="roundRect">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GB" sz="1200" dirty="0">
                  <a:solidFill>
                    <a:schemeClr val="tx1"/>
                  </a:solidFill>
                  <a:latin typeface="Calibri" panose="020F0502020204030204" pitchFamily="34" charset="0"/>
                  <a:cs typeface="Calibri" panose="020F0502020204030204" pitchFamily="34" charset="0"/>
                </a:rPr>
                <a:t>200 mg/m</a:t>
              </a:r>
              <a:r>
                <a:rPr lang="en-GB" sz="1200" baseline="30000" dirty="0">
                  <a:solidFill>
                    <a:schemeClr val="tx1"/>
                  </a:solidFill>
                  <a:latin typeface="Calibri" panose="020F0502020204030204" pitchFamily="34" charset="0"/>
                  <a:cs typeface="Calibri" panose="020F0502020204030204" pitchFamily="34" charset="0"/>
                </a:rPr>
                <a:t>2</a:t>
              </a:r>
              <a:r>
                <a:rPr lang="en-GB" sz="1200" dirty="0">
                  <a:solidFill>
                    <a:schemeClr val="tx1"/>
                  </a:solidFill>
                  <a:latin typeface="Calibri" panose="020F0502020204030204" pitchFamily="34" charset="0"/>
                  <a:cs typeface="Calibri" panose="020F0502020204030204" pitchFamily="34" charset="0"/>
                </a:rPr>
                <a:t> melphalan </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sym typeface="Wingdings" pitchFamily="2" charset="2"/>
                </a:rPr>
                <a:t> </a:t>
              </a:r>
              <a:r>
                <a:rPr lang="en-GB" sz="1200" dirty="0">
                  <a:solidFill>
                    <a:schemeClr val="tx1"/>
                  </a:solidFill>
                  <a:latin typeface="Calibri" panose="020F0502020204030204" pitchFamily="34" charset="0"/>
                  <a:cs typeface="Calibri" panose="020F0502020204030204" pitchFamily="34" charset="0"/>
                </a:rPr>
                <a:t>ASCT</a:t>
              </a:r>
            </a:p>
          </p:txBody>
        </p:sp>
        <p:sp>
          <p:nvSpPr>
            <p:cNvPr id="43" name="Rounded Rectangle 42">
              <a:extLst>
                <a:ext uri="{FF2B5EF4-FFF2-40B4-BE49-F238E27FC236}">
                  <a16:creationId xmlns:a16="http://schemas.microsoft.com/office/drawing/2014/main" id="{463031DB-3F19-B345-B98F-F5D2A7B1EC3E}"/>
                </a:ext>
              </a:extLst>
            </p:cNvPr>
            <p:cNvSpPr/>
            <p:nvPr/>
          </p:nvSpPr>
          <p:spPr>
            <a:xfrm>
              <a:off x="2173584" y="4232360"/>
              <a:ext cx="1690007" cy="584185"/>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dirty="0">
                  <a:solidFill>
                    <a:schemeClr val="tx1"/>
                  </a:solidFill>
                  <a:latin typeface="Calibri" panose="020F0502020204030204" pitchFamily="34" charset="0"/>
                  <a:cs typeface="Calibri" panose="020F0502020204030204" pitchFamily="34" charset="0"/>
                </a:rPr>
                <a:t>Triplets based bortezomib</a:t>
              </a:r>
              <a:br>
                <a:rPr lang="en-GB" sz="1200" dirty="0">
                  <a:solidFill>
                    <a:schemeClr val="tx1"/>
                  </a:solidFill>
                  <a:latin typeface="Calibri" panose="020F0502020204030204" pitchFamily="34" charset="0"/>
                  <a:cs typeface="Calibri" panose="020F0502020204030204" pitchFamily="34" charset="0"/>
                </a:rPr>
              </a:br>
              <a:r>
                <a:rPr lang="en-GB" sz="1200" dirty="0" err="1">
                  <a:solidFill>
                    <a:schemeClr val="tx1"/>
                  </a:solidFill>
                  <a:latin typeface="Calibri" panose="020F0502020204030204" pitchFamily="34" charset="0"/>
                  <a:cs typeface="Calibri" panose="020F0502020204030204" pitchFamily="34" charset="0"/>
                </a:rPr>
                <a:t>DaraVD</a:t>
              </a:r>
              <a:r>
                <a:rPr lang="en-GB" sz="1200" dirty="0">
                  <a:solidFill>
                    <a:schemeClr val="tx1"/>
                  </a:solidFill>
                  <a:latin typeface="Calibri" panose="020F0502020204030204" pitchFamily="34" charset="0"/>
                  <a:cs typeface="Calibri" panose="020F0502020204030204" pitchFamily="34" charset="0"/>
                </a:rPr>
                <a:t> or </a:t>
              </a:r>
              <a:r>
                <a:rPr lang="en-GB" sz="1200" dirty="0" err="1">
                  <a:solidFill>
                    <a:schemeClr val="tx1"/>
                  </a:solidFill>
                  <a:latin typeface="Calibri" panose="020F0502020204030204" pitchFamily="34" charset="0"/>
                  <a:cs typeface="Calibri" panose="020F0502020204030204" pitchFamily="34" charset="0"/>
                </a:rPr>
                <a:t>PanoVD</a:t>
              </a:r>
              <a:r>
                <a:rPr lang="en-GB" sz="1200" dirty="0">
                  <a:solidFill>
                    <a:schemeClr val="tx1"/>
                  </a:solidFill>
                  <a:latin typeface="Calibri" panose="020F0502020204030204" pitchFamily="34" charset="0"/>
                  <a:cs typeface="Calibri" panose="020F0502020204030204" pitchFamily="34" charset="0"/>
                </a:rPr>
                <a:t> or</a:t>
              </a:r>
              <a:br>
                <a:rPr lang="en-GB" sz="1200" dirty="0">
                  <a:solidFill>
                    <a:schemeClr val="tx1"/>
                  </a:solidFill>
                  <a:latin typeface="Calibri" panose="020F0502020204030204" pitchFamily="34" charset="0"/>
                  <a:cs typeface="Calibri" panose="020F0502020204030204" pitchFamily="34" charset="0"/>
                </a:rPr>
              </a:br>
              <a:r>
                <a:rPr lang="en-GB" sz="1200" dirty="0" err="1">
                  <a:solidFill>
                    <a:schemeClr val="tx1"/>
                  </a:solidFill>
                  <a:latin typeface="Calibri" panose="020F0502020204030204" pitchFamily="34" charset="0"/>
                  <a:cs typeface="Calibri" panose="020F0502020204030204" pitchFamily="34" charset="0"/>
                </a:rPr>
                <a:t>EloVD</a:t>
              </a:r>
              <a:r>
                <a:rPr lang="en-GB" sz="1200" dirty="0">
                  <a:solidFill>
                    <a:schemeClr val="tx1"/>
                  </a:solidFill>
                  <a:latin typeface="Calibri" panose="020F0502020204030204" pitchFamily="34" charset="0"/>
                  <a:cs typeface="Calibri" panose="020F0502020204030204" pitchFamily="34" charset="0"/>
                </a:rPr>
                <a:t> or VCD</a:t>
              </a:r>
            </a:p>
          </p:txBody>
        </p:sp>
        <p:sp>
          <p:nvSpPr>
            <p:cNvPr id="44" name="Rounded Rectangle 43">
              <a:extLst>
                <a:ext uri="{FF2B5EF4-FFF2-40B4-BE49-F238E27FC236}">
                  <a16:creationId xmlns:a16="http://schemas.microsoft.com/office/drawing/2014/main" id="{F04A7C92-A27F-7A41-83C2-9DF0EC5F7AC1}"/>
                </a:ext>
              </a:extLst>
            </p:cNvPr>
            <p:cNvSpPr/>
            <p:nvPr/>
          </p:nvSpPr>
          <p:spPr>
            <a:xfrm>
              <a:off x="644828" y="4232360"/>
              <a:ext cx="1260000" cy="584185"/>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a:solidFill>
                    <a:schemeClr val="tx1"/>
                  </a:solidFill>
                  <a:latin typeface="Calibri" panose="020F0502020204030204" pitchFamily="34" charset="0"/>
                  <a:cs typeface="Calibri" panose="020F0502020204030204" pitchFamily="34" charset="0"/>
                </a:rPr>
                <a:t>Doublets</a:t>
              </a:r>
              <a:br>
                <a:rPr lang="en-GB" sz="1200">
                  <a:solidFill>
                    <a:schemeClr val="tx1"/>
                  </a:solidFill>
                  <a:latin typeface="Calibri" panose="020F0502020204030204" pitchFamily="34" charset="0"/>
                  <a:cs typeface="Calibri" panose="020F0502020204030204" pitchFamily="34" charset="0"/>
                </a:rPr>
              </a:br>
              <a:r>
                <a:rPr lang="en-GB" sz="1200">
                  <a:solidFill>
                    <a:schemeClr val="tx1"/>
                  </a:solidFill>
                  <a:latin typeface="Calibri" panose="020F0502020204030204" pitchFamily="34" charset="0"/>
                  <a:cs typeface="Calibri" panose="020F0502020204030204" pitchFamily="34" charset="0"/>
                </a:rPr>
                <a:t>Kd / Vd</a:t>
              </a:r>
            </a:p>
          </p:txBody>
        </p:sp>
        <p:cxnSp>
          <p:nvCxnSpPr>
            <p:cNvPr id="48" name="Straight Connector 47">
              <a:extLst>
                <a:ext uri="{FF2B5EF4-FFF2-40B4-BE49-F238E27FC236}">
                  <a16:creationId xmlns:a16="http://schemas.microsoft.com/office/drawing/2014/main" id="{31004CC3-3C70-194C-BEAB-0DDA5E8707F9}"/>
                </a:ext>
              </a:extLst>
            </p:cNvPr>
            <p:cNvCxnSpPr>
              <a:cxnSpLocks/>
            </p:cNvCxnSpPr>
            <p:nvPr/>
          </p:nvCxnSpPr>
          <p:spPr>
            <a:xfrm>
              <a:off x="5811328" y="3992114"/>
              <a:ext cx="0" cy="120650"/>
            </a:xfrm>
            <a:prstGeom prst="line">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EE194EF-3DF2-764A-B12B-D4242FE2C214}"/>
                </a:ext>
              </a:extLst>
            </p:cNvPr>
            <p:cNvCxnSpPr>
              <a:cxnSpLocks/>
            </p:cNvCxnSpPr>
            <p:nvPr/>
          </p:nvCxnSpPr>
          <p:spPr>
            <a:xfrm>
              <a:off x="4945902" y="4108002"/>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6FBB1DB7-A2AD-5B4B-8713-23C9A1D02CC3}"/>
                </a:ext>
              </a:extLst>
            </p:cNvPr>
            <p:cNvCxnSpPr>
              <a:cxnSpLocks/>
            </p:cNvCxnSpPr>
            <p:nvPr/>
          </p:nvCxnSpPr>
          <p:spPr>
            <a:xfrm>
              <a:off x="4941378" y="4114352"/>
              <a:ext cx="1748590" cy="0"/>
            </a:xfrm>
            <a:prstGeom prst="line">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EEEEF94-122F-A442-985C-7C645CE5765D}"/>
                </a:ext>
              </a:extLst>
            </p:cNvPr>
            <p:cNvCxnSpPr>
              <a:cxnSpLocks/>
            </p:cNvCxnSpPr>
            <p:nvPr/>
          </p:nvCxnSpPr>
          <p:spPr>
            <a:xfrm>
              <a:off x="6679452" y="4108002"/>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2" name="Rounded Rectangle 51">
              <a:extLst>
                <a:ext uri="{FF2B5EF4-FFF2-40B4-BE49-F238E27FC236}">
                  <a16:creationId xmlns:a16="http://schemas.microsoft.com/office/drawing/2014/main" id="{6D4599DC-5A6D-3745-B1CD-2A67E8A1D8C1}"/>
                </a:ext>
              </a:extLst>
            </p:cNvPr>
            <p:cNvSpPr/>
            <p:nvPr/>
          </p:nvSpPr>
          <p:spPr>
            <a:xfrm>
              <a:off x="4767328" y="3644250"/>
              <a:ext cx="2088000" cy="38643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dirty="0">
                  <a:latin typeface="Calibri" panose="020F0502020204030204" pitchFamily="34" charset="0"/>
                  <a:cs typeface="Calibri" panose="020F0502020204030204" pitchFamily="34" charset="0"/>
                </a:rPr>
                <a:t>First relapse after bortezomib-based induction</a:t>
              </a:r>
            </a:p>
          </p:txBody>
        </p:sp>
        <p:sp>
          <p:nvSpPr>
            <p:cNvPr id="53" name="Rounded Rectangle 52">
              <a:extLst>
                <a:ext uri="{FF2B5EF4-FFF2-40B4-BE49-F238E27FC236}">
                  <a16:creationId xmlns:a16="http://schemas.microsoft.com/office/drawing/2014/main" id="{888250F9-8389-5342-B1A5-0880D64D558A}"/>
                </a:ext>
              </a:extLst>
            </p:cNvPr>
            <p:cNvSpPr/>
            <p:nvPr/>
          </p:nvSpPr>
          <p:spPr>
            <a:xfrm>
              <a:off x="5821961" y="4232360"/>
              <a:ext cx="1718654" cy="584185"/>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dirty="0">
                  <a:solidFill>
                    <a:schemeClr val="tx1"/>
                  </a:solidFill>
                  <a:latin typeface="Calibri" panose="020F0502020204030204" pitchFamily="34" charset="0"/>
                  <a:cs typeface="Calibri" panose="020F0502020204030204" pitchFamily="34" charset="0"/>
                </a:rPr>
                <a:t>Triplets (Rd backbone)</a:t>
              </a:r>
              <a:br>
                <a:rPr lang="en-GB" sz="1200" dirty="0">
                  <a:solidFill>
                    <a:schemeClr val="tx1"/>
                  </a:solidFill>
                  <a:latin typeface="Calibri" panose="020F0502020204030204" pitchFamily="34" charset="0"/>
                  <a:cs typeface="Calibri" panose="020F0502020204030204" pitchFamily="34" charset="0"/>
                </a:rPr>
              </a:br>
              <a:r>
                <a:rPr lang="en-GB" sz="1200" dirty="0" err="1">
                  <a:solidFill>
                    <a:schemeClr val="tx1"/>
                  </a:solidFill>
                  <a:latin typeface="Calibri" panose="020F0502020204030204" pitchFamily="34" charset="0"/>
                  <a:cs typeface="Calibri" panose="020F0502020204030204" pitchFamily="34" charset="0"/>
                </a:rPr>
                <a:t>DaraRd</a:t>
              </a:r>
              <a:r>
                <a:rPr lang="en-GB" sz="1200" dirty="0">
                  <a:solidFill>
                    <a:schemeClr val="tx1"/>
                  </a:solidFill>
                  <a:latin typeface="Calibri" panose="020F0502020204030204" pitchFamily="34" charset="0"/>
                  <a:cs typeface="Calibri" panose="020F0502020204030204" pitchFamily="34" charset="0"/>
                </a:rPr>
                <a:t> or </a:t>
              </a:r>
              <a:r>
                <a:rPr lang="en-GB" sz="1200" dirty="0" err="1">
                  <a:solidFill>
                    <a:schemeClr val="tx1"/>
                  </a:solidFill>
                  <a:latin typeface="Calibri" panose="020F0502020204030204" pitchFamily="34" charset="0"/>
                  <a:cs typeface="Calibri" panose="020F0502020204030204" pitchFamily="34" charset="0"/>
                </a:rPr>
                <a:t>KRd</a:t>
              </a:r>
              <a:r>
                <a:rPr lang="en-GB" sz="1200" dirty="0">
                  <a:solidFill>
                    <a:schemeClr val="tx1"/>
                  </a:solidFill>
                  <a:latin typeface="Calibri" panose="020F0502020204030204" pitchFamily="34" charset="0"/>
                  <a:cs typeface="Calibri" panose="020F0502020204030204" pitchFamily="34" charset="0"/>
                </a:rPr>
                <a:t> or </a:t>
              </a:r>
              <a:r>
                <a:rPr lang="en-GB" sz="1200" dirty="0" err="1">
                  <a:solidFill>
                    <a:schemeClr val="tx1"/>
                  </a:solidFill>
                  <a:latin typeface="Calibri" panose="020F0502020204030204" pitchFamily="34" charset="0"/>
                  <a:cs typeface="Calibri" panose="020F0502020204030204" pitchFamily="34" charset="0"/>
                </a:rPr>
                <a:t>IxaRd</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or </a:t>
              </a:r>
              <a:r>
                <a:rPr lang="en-GB" sz="1200" dirty="0" err="1">
                  <a:solidFill>
                    <a:schemeClr val="tx1"/>
                  </a:solidFill>
                  <a:latin typeface="Calibri" panose="020F0502020204030204" pitchFamily="34" charset="0"/>
                  <a:cs typeface="Calibri" panose="020F0502020204030204" pitchFamily="34" charset="0"/>
                </a:rPr>
                <a:t>EloRd</a:t>
              </a:r>
              <a:endParaRPr lang="en-GB" sz="1200" dirty="0">
                <a:solidFill>
                  <a:schemeClr val="tx1"/>
                </a:solidFill>
                <a:latin typeface="Calibri" panose="020F0502020204030204" pitchFamily="34" charset="0"/>
                <a:cs typeface="Calibri" panose="020F0502020204030204" pitchFamily="34" charset="0"/>
              </a:endParaRPr>
            </a:p>
          </p:txBody>
        </p:sp>
        <p:sp>
          <p:nvSpPr>
            <p:cNvPr id="54" name="Rounded Rectangle 53">
              <a:extLst>
                <a:ext uri="{FF2B5EF4-FFF2-40B4-BE49-F238E27FC236}">
                  <a16:creationId xmlns:a16="http://schemas.microsoft.com/office/drawing/2014/main" id="{1E46A6C7-57C1-FB4C-B463-AC59F7484FD6}"/>
                </a:ext>
              </a:extLst>
            </p:cNvPr>
            <p:cNvSpPr/>
            <p:nvPr/>
          </p:nvSpPr>
          <p:spPr>
            <a:xfrm>
              <a:off x="4311220" y="4232360"/>
              <a:ext cx="1260000" cy="584185"/>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a:solidFill>
                    <a:schemeClr val="tx1"/>
                  </a:solidFill>
                  <a:latin typeface="Calibri" panose="020F0502020204030204" pitchFamily="34" charset="0"/>
                  <a:cs typeface="Calibri" panose="020F0502020204030204" pitchFamily="34" charset="0"/>
                </a:rPr>
                <a:t>Rd</a:t>
              </a:r>
            </a:p>
          </p:txBody>
        </p:sp>
        <p:cxnSp>
          <p:nvCxnSpPr>
            <p:cNvPr id="56" name="Straight Connector 55">
              <a:extLst>
                <a:ext uri="{FF2B5EF4-FFF2-40B4-BE49-F238E27FC236}">
                  <a16:creationId xmlns:a16="http://schemas.microsoft.com/office/drawing/2014/main" id="{68FBE2D2-2B06-2941-832F-36C4B956D378}"/>
                </a:ext>
              </a:extLst>
            </p:cNvPr>
            <p:cNvCxnSpPr>
              <a:cxnSpLocks/>
            </p:cNvCxnSpPr>
            <p:nvPr/>
          </p:nvCxnSpPr>
          <p:spPr>
            <a:xfrm>
              <a:off x="2360495" y="5233414"/>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72A8432-74DE-5D4D-9FAE-27F7CA329821}"/>
                </a:ext>
              </a:extLst>
            </p:cNvPr>
            <p:cNvCxnSpPr>
              <a:cxnSpLocks/>
            </p:cNvCxnSpPr>
            <p:nvPr/>
          </p:nvCxnSpPr>
          <p:spPr>
            <a:xfrm>
              <a:off x="2352966" y="5239764"/>
              <a:ext cx="3383755" cy="0"/>
            </a:xfrm>
            <a:prstGeom prst="line">
              <a:avLst/>
            </a:prstGeom>
            <a:ln w="1905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6CB5342F-8B53-FB44-BDC8-A3354CFA80A0}"/>
                </a:ext>
              </a:extLst>
            </p:cNvPr>
            <p:cNvCxnSpPr>
              <a:cxnSpLocks/>
            </p:cNvCxnSpPr>
            <p:nvPr/>
          </p:nvCxnSpPr>
          <p:spPr>
            <a:xfrm>
              <a:off x="5734096" y="5233414"/>
              <a:ext cx="0" cy="120650"/>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0" name="Rounded Rectangle 59">
              <a:extLst>
                <a:ext uri="{FF2B5EF4-FFF2-40B4-BE49-F238E27FC236}">
                  <a16:creationId xmlns:a16="http://schemas.microsoft.com/office/drawing/2014/main" id="{10F30052-F988-924B-9FEB-D6145F78E4FB}"/>
                </a:ext>
              </a:extLst>
            </p:cNvPr>
            <p:cNvSpPr/>
            <p:nvPr/>
          </p:nvSpPr>
          <p:spPr>
            <a:xfrm>
              <a:off x="5270619" y="5357772"/>
              <a:ext cx="906797" cy="670885"/>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dirty="0">
                  <a:solidFill>
                    <a:schemeClr val="tx1"/>
                  </a:solidFill>
                  <a:latin typeface="Calibri" panose="020F0502020204030204" pitchFamily="34" charset="0"/>
                  <a:cs typeface="Calibri" panose="020F0502020204030204" pitchFamily="34" charset="0"/>
                </a:rPr>
                <a:t>Clinical trial</a:t>
              </a:r>
            </a:p>
          </p:txBody>
        </p:sp>
        <p:sp>
          <p:nvSpPr>
            <p:cNvPr id="61" name="Rounded Rectangle 60">
              <a:extLst>
                <a:ext uri="{FF2B5EF4-FFF2-40B4-BE49-F238E27FC236}">
                  <a16:creationId xmlns:a16="http://schemas.microsoft.com/office/drawing/2014/main" id="{D48D71A8-86A4-7245-BC40-0D179AF91F7F}"/>
                </a:ext>
              </a:extLst>
            </p:cNvPr>
            <p:cNvSpPr/>
            <p:nvPr/>
          </p:nvSpPr>
          <p:spPr>
            <a:xfrm>
              <a:off x="1551577" y="5357772"/>
              <a:ext cx="1618537" cy="670885"/>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dirty="0">
                  <a:solidFill>
                    <a:schemeClr val="tx1"/>
                  </a:solidFill>
                  <a:latin typeface="Calibri" panose="020F0502020204030204" pitchFamily="34" charset="0"/>
                  <a:cs typeface="Calibri" panose="020F0502020204030204" pitchFamily="34" charset="0"/>
                </a:rPr>
                <a:t>Pomalidomide-</a:t>
              </a:r>
              <a:r>
                <a:rPr lang="en-GB" sz="1200" dirty="0" err="1">
                  <a:solidFill>
                    <a:schemeClr val="tx1"/>
                  </a:solidFill>
                  <a:latin typeface="Calibri" panose="020F0502020204030204" pitchFamily="34" charset="0"/>
                  <a:cs typeface="Calibri" panose="020F0502020204030204" pitchFamily="34" charset="0"/>
                </a:rPr>
                <a:t>Dex</a:t>
              </a:r>
              <a:r>
                <a:rPr lang="en-GB" sz="1200" dirty="0">
                  <a:solidFill>
                    <a:schemeClr val="tx1"/>
                  </a:solidFill>
                  <a:latin typeface="Calibri" panose="020F0502020204030204" pitchFamily="34" charset="0"/>
                  <a:cs typeface="Calibri" panose="020F0502020204030204" pitchFamily="34" charset="0"/>
                </a:rPr>
                <a:t> (backbone)</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 </a:t>
              </a:r>
              <a:r>
                <a:rPr lang="en-GB" sz="1200" dirty="0" err="1">
                  <a:solidFill>
                    <a:schemeClr val="tx1"/>
                  </a:solidFill>
                  <a:latin typeface="Calibri" panose="020F0502020204030204" pitchFamily="34" charset="0"/>
                  <a:cs typeface="Calibri" panose="020F0502020204030204" pitchFamily="34" charset="0"/>
                </a:rPr>
                <a:t>Cyclo</a:t>
              </a:r>
              <a:r>
                <a:rPr lang="en-GB" sz="1200" dirty="0">
                  <a:solidFill>
                    <a:schemeClr val="tx1"/>
                  </a:solidFill>
                  <a:latin typeface="Calibri" panose="020F0502020204030204" pitchFamily="34" charset="0"/>
                  <a:cs typeface="Calibri" panose="020F0502020204030204" pitchFamily="34" charset="0"/>
                </a:rPr>
                <a:t> or </a:t>
              </a:r>
              <a:r>
                <a:rPr lang="en-GB" sz="1200" dirty="0" err="1">
                  <a:solidFill>
                    <a:schemeClr val="tx1"/>
                  </a:solidFill>
                  <a:latin typeface="Calibri" panose="020F0502020204030204" pitchFamily="34" charset="0"/>
                  <a:cs typeface="Calibri" panose="020F0502020204030204" pitchFamily="34" charset="0"/>
                </a:rPr>
                <a:t>Ixa</a:t>
              </a:r>
              <a:r>
                <a:rPr lang="en-GB" sz="1200" dirty="0">
                  <a:solidFill>
                    <a:schemeClr val="tx1"/>
                  </a:solidFill>
                  <a:latin typeface="Calibri" panose="020F0502020204030204" pitchFamily="34" charset="0"/>
                  <a:cs typeface="Calibri" panose="020F0502020204030204" pitchFamily="34" charset="0"/>
                </a:rPr>
                <a:t> or Bort or</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Dara or Elo</a:t>
              </a:r>
            </a:p>
          </p:txBody>
        </p:sp>
        <p:cxnSp>
          <p:nvCxnSpPr>
            <p:cNvPr id="62" name="Straight Connector 61">
              <a:extLst>
                <a:ext uri="{FF2B5EF4-FFF2-40B4-BE49-F238E27FC236}">
                  <a16:creationId xmlns:a16="http://schemas.microsoft.com/office/drawing/2014/main" id="{9BD2B949-3B01-E747-9C63-30A732765D23}"/>
                </a:ext>
              </a:extLst>
            </p:cNvPr>
            <p:cNvCxnSpPr>
              <a:cxnSpLocks/>
            </p:cNvCxnSpPr>
            <p:nvPr/>
          </p:nvCxnSpPr>
          <p:spPr>
            <a:xfrm>
              <a:off x="3991319" y="5001639"/>
              <a:ext cx="1900" cy="352425"/>
            </a:xfrm>
            <a:prstGeom prst="line">
              <a:avLst/>
            </a:prstGeom>
            <a:ln w="1905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2F767A8E-72AB-1543-86D3-AB6502CE1BF3}"/>
                </a:ext>
              </a:extLst>
            </p:cNvPr>
            <p:cNvSpPr/>
            <p:nvPr/>
          </p:nvSpPr>
          <p:spPr>
            <a:xfrm>
              <a:off x="3390151" y="5357772"/>
              <a:ext cx="1178160" cy="670885"/>
            </a:xfrm>
            <a:prstGeom prst="roundRect">
              <a:avLst>
                <a:gd name="adj" fmla="val 10915"/>
              </a:avLst>
            </a:prstGeom>
            <a:solidFill>
              <a:schemeClr val="tx2">
                <a:lumMod val="40000"/>
                <a:lumOff val="60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18000" rIns="0" bIns="0" rtlCol="0" anchor="ctr"/>
            <a:lstStyle/>
            <a:p>
              <a:pPr algn="ctr">
                <a:lnSpc>
                  <a:spcPct val="80000"/>
                </a:lnSpc>
              </a:pPr>
              <a:r>
                <a:rPr lang="en-GB" sz="1200">
                  <a:solidFill>
                    <a:schemeClr val="tx1"/>
                  </a:solidFill>
                  <a:latin typeface="Calibri" panose="020F0502020204030204" pitchFamily="34" charset="0"/>
                  <a:cs typeface="Calibri" panose="020F0502020204030204" pitchFamily="34" charset="0"/>
                </a:rPr>
                <a:t>Daratumumab</a:t>
              </a:r>
              <a:br>
                <a:rPr lang="en-GB" sz="1200">
                  <a:solidFill>
                    <a:schemeClr val="tx1"/>
                  </a:solidFill>
                  <a:latin typeface="Calibri" panose="020F0502020204030204" pitchFamily="34" charset="0"/>
                  <a:cs typeface="Calibri" panose="020F0502020204030204" pitchFamily="34" charset="0"/>
                </a:rPr>
              </a:br>
              <a:r>
                <a:rPr lang="en-GB" sz="1200">
                  <a:solidFill>
                    <a:schemeClr val="tx1"/>
                  </a:solidFill>
                  <a:latin typeface="Calibri" panose="020F0502020204030204" pitchFamily="34" charset="0"/>
                  <a:cs typeface="Calibri" panose="020F0502020204030204" pitchFamily="34" charset="0"/>
                </a:rPr>
                <a:t>(single agent or </a:t>
              </a:r>
              <a:br>
                <a:rPr lang="en-GB" sz="1200">
                  <a:solidFill>
                    <a:schemeClr val="tx1"/>
                  </a:solidFill>
                  <a:latin typeface="Calibri" panose="020F0502020204030204" pitchFamily="34" charset="0"/>
                  <a:cs typeface="Calibri" panose="020F0502020204030204" pitchFamily="34" charset="0"/>
                </a:rPr>
              </a:br>
              <a:r>
                <a:rPr lang="en-GB" sz="1200">
                  <a:solidFill>
                    <a:schemeClr val="tx1"/>
                  </a:solidFill>
                  <a:latin typeface="Calibri" panose="020F0502020204030204" pitchFamily="34" charset="0"/>
                  <a:cs typeface="Calibri" panose="020F0502020204030204" pitchFamily="34" charset="0"/>
                </a:rPr>
                <a:t>combination)</a:t>
              </a:r>
            </a:p>
          </p:txBody>
        </p:sp>
        <p:sp>
          <p:nvSpPr>
            <p:cNvPr id="59" name="Rounded Rectangle 58">
              <a:extLst>
                <a:ext uri="{FF2B5EF4-FFF2-40B4-BE49-F238E27FC236}">
                  <a16:creationId xmlns:a16="http://schemas.microsoft.com/office/drawing/2014/main" id="{97588F8E-7D16-5C4D-A851-DE40FD7DA293}"/>
                </a:ext>
              </a:extLst>
            </p:cNvPr>
            <p:cNvSpPr/>
            <p:nvPr/>
          </p:nvSpPr>
          <p:spPr>
            <a:xfrm>
              <a:off x="2947319" y="4940095"/>
              <a:ext cx="2088000" cy="216000"/>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200" b="1">
                  <a:latin typeface="Calibri" panose="020F0502020204030204" pitchFamily="34" charset="0"/>
                  <a:cs typeface="Calibri" panose="020F0502020204030204" pitchFamily="34" charset="0"/>
                </a:rPr>
                <a:t>At second or subsequent relapse</a:t>
              </a:r>
            </a:p>
          </p:txBody>
        </p:sp>
      </p:grpSp>
      <p:sp>
        <p:nvSpPr>
          <p:cNvPr id="66" name="Slide Number Placeholder 65">
            <a:extLst>
              <a:ext uri="{FF2B5EF4-FFF2-40B4-BE49-F238E27FC236}">
                <a16:creationId xmlns:a16="http://schemas.microsoft.com/office/drawing/2014/main" id="{4990CE35-7BA5-EA46-8DA8-3C99764A8CCE}"/>
              </a:ext>
            </a:extLst>
          </p:cNvPr>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231561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5EF1C7B-5B3F-C445-B432-879A9566FBB6}"/>
              </a:ext>
            </a:extLst>
          </p:cNvPr>
          <p:cNvSpPr/>
          <p:nvPr/>
        </p:nvSpPr>
        <p:spPr>
          <a:xfrm>
            <a:off x="3059395" y="4503634"/>
            <a:ext cx="8511280" cy="1478422"/>
          </a:xfrm>
          <a:prstGeom prst="rect">
            <a:avLst/>
          </a:prstGeom>
          <a:solidFill>
            <a:srgbClr val="FDD7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 Placeholder 2">
            <a:extLst>
              <a:ext uri="{FF2B5EF4-FFF2-40B4-BE49-F238E27FC236}">
                <a16:creationId xmlns:a16="http://schemas.microsoft.com/office/drawing/2014/main" id="{10F4C2EE-7852-4268-8A4A-8171BFDA041A}"/>
              </a:ext>
            </a:extLst>
          </p:cNvPr>
          <p:cNvSpPr>
            <a:spLocks noGrp="1"/>
          </p:cNvSpPr>
          <p:nvPr>
            <p:ph type="body" idx="1"/>
          </p:nvPr>
        </p:nvSpPr>
        <p:spPr/>
        <p:txBody>
          <a:bodyPr/>
          <a:lstStyle/>
          <a:p>
            <a:r>
              <a:rPr lang="en-US" dirty="0"/>
              <a:t>Patients from 14 US academic institutions</a:t>
            </a:r>
            <a:endParaRPr lang="en-GB" dirty="0"/>
          </a:p>
        </p:txBody>
      </p:sp>
      <p:sp>
        <p:nvSpPr>
          <p:cNvPr id="2" name="Title 1"/>
          <p:cNvSpPr>
            <a:spLocks noGrp="1"/>
          </p:cNvSpPr>
          <p:nvPr>
            <p:ph type="title"/>
          </p:nvPr>
        </p:nvSpPr>
        <p:spPr>
          <a:xfrm>
            <a:off x="619200" y="246566"/>
            <a:ext cx="9530640" cy="807285"/>
          </a:xfrm>
        </p:spPr>
        <p:txBody>
          <a:bodyPr>
            <a:normAutofit/>
          </a:bodyPr>
          <a:lstStyle/>
          <a:p>
            <a:r>
              <a:rPr lang="en-US" dirty="0"/>
              <a:t>The MAMMOTH study</a:t>
            </a:r>
            <a:br>
              <a:rPr lang="en-US" dirty="0"/>
            </a:br>
            <a:r>
              <a:rPr lang="en-US" sz="2667" dirty="0"/>
              <a:t>M</a:t>
            </a:r>
            <a:r>
              <a:rPr lang="en-US" sz="2667" cap="none" dirty="0"/>
              <a:t>onoclonal</a:t>
            </a:r>
            <a:r>
              <a:rPr lang="en-US" sz="2667" dirty="0"/>
              <a:t> A</a:t>
            </a:r>
            <a:r>
              <a:rPr lang="en-US" sz="2667" cap="none" dirty="0"/>
              <a:t>ntibodies</a:t>
            </a:r>
            <a:r>
              <a:rPr lang="en-US" sz="2667" dirty="0"/>
              <a:t> </a:t>
            </a:r>
            <a:r>
              <a:rPr lang="en-US" sz="2667" cap="none" dirty="0"/>
              <a:t>in</a:t>
            </a:r>
            <a:r>
              <a:rPr lang="en-US" sz="2667" dirty="0"/>
              <a:t> MM: O</a:t>
            </a:r>
            <a:r>
              <a:rPr lang="en-US" sz="2667" cap="none" dirty="0"/>
              <a:t>utcomes</a:t>
            </a:r>
            <a:r>
              <a:rPr lang="en-US" sz="2667" dirty="0"/>
              <a:t> a</a:t>
            </a:r>
            <a:r>
              <a:rPr lang="en-US" sz="2667" cap="none" dirty="0"/>
              <a:t>fter</a:t>
            </a:r>
            <a:r>
              <a:rPr lang="en-US" sz="2667" dirty="0"/>
              <a:t> Th</a:t>
            </a:r>
            <a:r>
              <a:rPr lang="en-US" sz="2667" cap="none" dirty="0"/>
              <a:t>erapy</a:t>
            </a:r>
            <a:endParaRPr lang="en-US" dirty="0"/>
          </a:p>
        </p:txBody>
      </p:sp>
      <p:sp>
        <p:nvSpPr>
          <p:cNvPr id="6" name="Content Placeholder 5">
            <a:extLst>
              <a:ext uri="{FF2B5EF4-FFF2-40B4-BE49-F238E27FC236}">
                <a16:creationId xmlns:a16="http://schemas.microsoft.com/office/drawing/2014/main" id="{D0D2FB6D-DF01-3B4F-A96B-D97C34A5CF51}"/>
              </a:ext>
            </a:extLst>
          </p:cNvPr>
          <p:cNvSpPr>
            <a:spLocks noGrp="1"/>
          </p:cNvSpPr>
          <p:nvPr>
            <p:ph sz="quarter" idx="15"/>
          </p:nvPr>
        </p:nvSpPr>
        <p:spPr>
          <a:xfrm>
            <a:off x="620184" y="6329975"/>
            <a:ext cx="10185562" cy="365125"/>
          </a:xfrm>
        </p:spPr>
        <p:txBody>
          <a:bodyPr/>
          <a:lstStyle/>
          <a:p>
            <a:pPr>
              <a:spcBef>
                <a:spcPts val="0"/>
              </a:spcBef>
            </a:pPr>
            <a:r>
              <a:rPr lang="en-GB" baseline="30000" dirty="0" err="1"/>
              <a:t>a</a:t>
            </a:r>
            <a:r>
              <a:rPr lang="en-GB" dirty="0" err="1"/>
              <a:t>As</a:t>
            </a:r>
            <a:r>
              <a:rPr lang="en-GB" dirty="0"/>
              <a:t> defined by International Myeloma Working Group Response Criteria</a:t>
            </a:r>
          </a:p>
          <a:p>
            <a:pPr>
              <a:spcBef>
                <a:spcPts val="0"/>
              </a:spcBef>
            </a:pPr>
            <a:r>
              <a:rPr lang="en-GB" dirty="0"/>
              <a:t>CD38 </a:t>
            </a:r>
            <a:r>
              <a:rPr lang="en-GB" dirty="0" err="1"/>
              <a:t>mAB</a:t>
            </a:r>
            <a:r>
              <a:rPr lang="en-GB" dirty="0"/>
              <a:t>, CD38-targeted monoclonal antibodies; MM, multiple myeloma; PD, progressive disease; T</a:t>
            </a:r>
            <a:r>
              <a:rPr lang="en-GB" b="1" baseline="-25000" dirty="0"/>
              <a:t>0</a:t>
            </a:r>
            <a:r>
              <a:rPr lang="en-GB" baseline="-25000" dirty="0"/>
              <a:t>, </a:t>
            </a:r>
            <a:r>
              <a:rPr lang="en-GB" dirty="0"/>
              <a:t>time at which patients met PD criteria.</a:t>
            </a:r>
          </a:p>
          <a:p>
            <a:pPr>
              <a:spcBef>
                <a:spcPts val="0"/>
              </a:spcBef>
            </a:pPr>
            <a:r>
              <a:rPr lang="en-GB" dirty="0"/>
              <a:t>Gandhi UH, et al. </a:t>
            </a:r>
            <a:r>
              <a:rPr lang="en-GB" dirty="0" err="1"/>
              <a:t>Leukemia</a:t>
            </a:r>
            <a:r>
              <a:rPr lang="en-GB" dirty="0"/>
              <a:t>. 2019;33:2266-2275</a:t>
            </a:r>
          </a:p>
        </p:txBody>
      </p:sp>
      <p:graphicFrame>
        <p:nvGraphicFramePr>
          <p:cNvPr id="11" name="Table 10">
            <a:extLst>
              <a:ext uri="{FF2B5EF4-FFF2-40B4-BE49-F238E27FC236}">
                <a16:creationId xmlns:a16="http://schemas.microsoft.com/office/drawing/2014/main" id="{C63120E0-B3ED-FC44-A385-74E7E4C4CEB1}"/>
              </a:ext>
            </a:extLst>
          </p:cNvPr>
          <p:cNvGraphicFramePr>
            <a:graphicFrameLocks noGrp="1"/>
          </p:cNvGraphicFramePr>
          <p:nvPr>
            <p:extLst>
              <p:ext uri="{D42A27DB-BD31-4B8C-83A1-F6EECF244321}">
                <p14:modId xmlns:p14="http://schemas.microsoft.com/office/powerpoint/2010/main" val="468501591"/>
              </p:ext>
            </p:extLst>
          </p:nvPr>
        </p:nvGraphicFramePr>
        <p:xfrm>
          <a:off x="623887" y="1842296"/>
          <a:ext cx="10946788" cy="2565400"/>
        </p:xfrm>
        <a:graphic>
          <a:graphicData uri="http://schemas.openxmlformats.org/drawingml/2006/table">
            <a:tbl>
              <a:tblPr firstRow="1" bandRow="1">
                <a:tableStyleId>{5C22544A-7EE6-4342-B048-85BDC9FD1C3A}</a:tableStyleId>
              </a:tblPr>
              <a:tblGrid>
                <a:gridCol w="1371967">
                  <a:extLst>
                    <a:ext uri="{9D8B030D-6E8A-4147-A177-3AD203B41FA5}">
                      <a16:colId xmlns:a16="http://schemas.microsoft.com/office/drawing/2014/main" val="488573984"/>
                    </a:ext>
                  </a:extLst>
                </a:gridCol>
                <a:gridCol w="4101427">
                  <a:extLst>
                    <a:ext uri="{9D8B030D-6E8A-4147-A177-3AD203B41FA5}">
                      <a16:colId xmlns:a16="http://schemas.microsoft.com/office/drawing/2014/main" val="3040428761"/>
                    </a:ext>
                  </a:extLst>
                </a:gridCol>
                <a:gridCol w="1472896">
                  <a:extLst>
                    <a:ext uri="{9D8B030D-6E8A-4147-A177-3AD203B41FA5}">
                      <a16:colId xmlns:a16="http://schemas.microsoft.com/office/drawing/2014/main" val="1866320626"/>
                    </a:ext>
                  </a:extLst>
                </a:gridCol>
                <a:gridCol w="4000498">
                  <a:extLst>
                    <a:ext uri="{9D8B030D-6E8A-4147-A177-3AD203B41FA5}">
                      <a16:colId xmlns:a16="http://schemas.microsoft.com/office/drawing/2014/main" val="490237212"/>
                    </a:ext>
                  </a:extLst>
                </a:gridCol>
              </a:tblGrid>
              <a:tr h="370840">
                <a:tc gridSpan="4">
                  <a:txBody>
                    <a:bodyPr/>
                    <a:lstStyle/>
                    <a:p>
                      <a:pPr algn="ctr"/>
                      <a:r>
                        <a:rPr lang="en-US" dirty="0"/>
                        <a:t>Study population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07687328"/>
                  </a:ext>
                </a:extLst>
              </a:tr>
              <a:tr h="370840">
                <a:tc rowSpan="3">
                  <a:txBody>
                    <a:bodyPr/>
                    <a:lstStyle/>
                    <a:p>
                      <a:endParaRPr lang="en-US" dirty="0"/>
                    </a:p>
                  </a:txBody>
                  <a:tcPr>
                    <a:lnR w="12700" cap="flat" cmpd="sng" algn="ctr">
                      <a:noFill/>
                      <a:prstDash val="solid"/>
                      <a:round/>
                      <a:headEnd type="none" w="med" len="med"/>
                      <a:tailEnd type="none" w="med" len="med"/>
                    </a:lnR>
                    <a:solidFill>
                      <a:srgbClr val="FDD7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Aileron" charset="0"/>
                          <a:cs typeface="Calibri" panose="020F0502020204030204" pitchFamily="34" charset="0"/>
                        </a:rPr>
                        <a:t>Active MM </a:t>
                      </a:r>
                      <a:r>
                        <a:rPr lang="en-US" dirty="0">
                          <a:latin typeface="Calibri" panose="020F0502020204030204" pitchFamily="34" charset="0"/>
                          <a:ea typeface="Aileron" charset="0"/>
                          <a:cs typeface="Calibri" panose="020F0502020204030204" pitchFamily="34" charset="0"/>
                        </a:rPr>
                        <a:t>and</a:t>
                      </a:r>
                      <a:r>
                        <a:rPr lang="en-US" b="1" dirty="0">
                          <a:latin typeface="Calibri" panose="020F0502020204030204" pitchFamily="34" charset="0"/>
                          <a:ea typeface="Aileron" charset="0"/>
                          <a:cs typeface="Calibri" panose="020F0502020204030204" pitchFamily="34" charset="0"/>
                        </a:rPr>
                        <a:t> refractory to</a:t>
                      </a:r>
                      <a:br>
                        <a:rPr lang="en-US" b="1" dirty="0">
                          <a:latin typeface="Calibri" panose="020F0502020204030204" pitchFamily="34" charset="0"/>
                          <a:ea typeface="Aileron" charset="0"/>
                          <a:cs typeface="Calibri" panose="020F0502020204030204" pitchFamily="34" charset="0"/>
                        </a:rPr>
                      </a:br>
                      <a:r>
                        <a:rPr lang="en-US" b="1" dirty="0">
                          <a:latin typeface="Calibri" panose="020F0502020204030204" pitchFamily="34" charset="0"/>
                          <a:ea typeface="Aileron" charset="0"/>
                          <a:cs typeface="Calibri" panose="020F0502020204030204" pitchFamily="34" charset="0"/>
                        </a:rPr>
                        <a:t>daratumumab </a:t>
                      </a:r>
                      <a:r>
                        <a:rPr lang="en-US" dirty="0">
                          <a:latin typeface="Calibri" panose="020F0502020204030204" pitchFamily="34" charset="0"/>
                          <a:ea typeface="Aileron" charset="0"/>
                          <a:cs typeface="Calibri" panose="020F0502020204030204" pitchFamily="34" charset="0"/>
                        </a:rPr>
                        <a:t>or</a:t>
                      </a:r>
                      <a:r>
                        <a:rPr lang="en-US" b="1" dirty="0">
                          <a:latin typeface="Calibri" panose="020F0502020204030204" pitchFamily="34" charset="0"/>
                          <a:ea typeface="Aileron" charset="0"/>
                          <a:cs typeface="Calibri" panose="020F0502020204030204" pitchFamily="34" charset="0"/>
                        </a:rPr>
                        <a:t> </a:t>
                      </a:r>
                      <a:r>
                        <a:rPr lang="en-US" b="1" dirty="0" err="1">
                          <a:latin typeface="Calibri" panose="020F0502020204030204" pitchFamily="34" charset="0"/>
                          <a:ea typeface="Aileron" charset="0"/>
                          <a:cs typeface="Calibri" panose="020F0502020204030204" pitchFamily="34" charset="0"/>
                        </a:rPr>
                        <a:t>isatuximab</a:t>
                      </a:r>
                      <a:r>
                        <a:rPr lang="en-US" dirty="0">
                          <a:latin typeface="Calibri" panose="020F0502020204030204" pitchFamily="34" charset="0"/>
                          <a:ea typeface="Aileron" charset="0"/>
                          <a:cs typeface="Calibri" panose="020F0502020204030204" pitchFamily="34" charset="0"/>
                        </a:rPr>
                        <a:t>, alone or</a:t>
                      </a:r>
                      <a:br>
                        <a:rPr lang="en-US" dirty="0">
                          <a:latin typeface="Calibri" panose="020F0502020204030204" pitchFamily="34" charset="0"/>
                          <a:ea typeface="Aileron" charset="0"/>
                          <a:cs typeface="Calibri" panose="020F0502020204030204" pitchFamily="34" charset="0"/>
                        </a:rPr>
                      </a:br>
                      <a:r>
                        <a:rPr lang="en-US" dirty="0">
                          <a:latin typeface="Calibri" panose="020F0502020204030204" pitchFamily="34" charset="0"/>
                          <a:ea typeface="Aileron" charset="0"/>
                          <a:cs typeface="Calibri" panose="020F0502020204030204" pitchFamily="34" charset="0"/>
                        </a:rPr>
                        <a:t>in combination (index regimen)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DD7CD"/>
                    </a:solidFill>
                  </a:tcPr>
                </a:tc>
                <a:tc rowSpan="3">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Aileron" charset="0"/>
                          <a:cs typeface="Calibri" panose="020F0502020204030204" pitchFamily="34" charset="0"/>
                        </a:rPr>
                        <a:t>Excluded: </a:t>
                      </a:r>
                      <a:r>
                        <a:rPr lang="en-US" dirty="0">
                          <a:latin typeface="Calibri" panose="020F0502020204030204" pitchFamily="34" charset="0"/>
                          <a:ea typeface="Aileron" charset="0"/>
                          <a:cs typeface="Calibri" panose="020F0502020204030204" pitchFamily="34" charset="0"/>
                        </a:rPr>
                        <a:t>patients with ongoing</a:t>
                      </a:r>
                      <a:br>
                        <a:rPr lang="en-US" dirty="0">
                          <a:latin typeface="Calibri" panose="020F0502020204030204" pitchFamily="34" charset="0"/>
                          <a:ea typeface="Aileron" charset="0"/>
                          <a:cs typeface="Calibri" panose="020F0502020204030204" pitchFamily="34" charset="0"/>
                        </a:rPr>
                      </a:br>
                      <a:r>
                        <a:rPr lang="en-US" dirty="0">
                          <a:latin typeface="Calibri" panose="020F0502020204030204" pitchFamily="34" charset="0"/>
                          <a:ea typeface="Aileron" charset="0"/>
                          <a:cs typeface="Calibri" panose="020F0502020204030204" pitchFamily="34" charset="0"/>
                        </a:rPr>
                        <a:t>response to CD38 </a:t>
                      </a:r>
                      <a:r>
                        <a:rPr lang="en-US" dirty="0" err="1">
                          <a:latin typeface="Calibri" panose="020F0502020204030204" pitchFamily="34" charset="0"/>
                          <a:ea typeface="Aileron" charset="0"/>
                          <a:cs typeface="Calibri" panose="020F0502020204030204" pitchFamily="34" charset="0"/>
                        </a:rPr>
                        <a:t>mAB</a:t>
                      </a:r>
                      <a:r>
                        <a:rPr lang="en-US" dirty="0">
                          <a:latin typeface="Calibri" panose="020F0502020204030204" pitchFamily="34" charset="0"/>
                          <a:ea typeface="Aileron" charset="0"/>
                          <a:cs typeface="Calibri" panose="020F0502020204030204" pitchFamily="34" charset="0"/>
                        </a:rPr>
                        <a:t> or discontinued due to reasons other than PD</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640802889"/>
                  </a:ext>
                </a:extLst>
              </a:tr>
              <a:tr h="370840">
                <a:tc vMerge="1">
                  <a:txBody>
                    <a:bodyPr/>
                    <a:lstStyle/>
                    <a:p>
                      <a:endParaRPr lang="en-US" dirty="0"/>
                    </a:p>
                  </a:txBody>
                  <a:tcPr>
                    <a:solidFill>
                      <a:srgbClr val="FDD7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Aileron" charset="0"/>
                          <a:cs typeface="Calibri" panose="020F0502020204030204" pitchFamily="34" charset="0"/>
                        </a:rPr>
                        <a:t>At least 4 weeks </a:t>
                      </a:r>
                      <a:r>
                        <a:rPr lang="en-US" dirty="0">
                          <a:latin typeface="Calibri" panose="020F0502020204030204" pitchFamily="34" charset="0"/>
                          <a:ea typeface="Aileron" charset="0"/>
                          <a:cs typeface="Calibri" panose="020F0502020204030204" pitchFamily="34" charset="0"/>
                        </a:rPr>
                        <a:t>of CD38 </a:t>
                      </a:r>
                      <a:r>
                        <a:rPr lang="en-US" dirty="0" err="1">
                          <a:latin typeface="Calibri" panose="020F0502020204030204" pitchFamily="34" charset="0"/>
                          <a:ea typeface="Aileron" charset="0"/>
                          <a:cs typeface="Calibri" panose="020F0502020204030204" pitchFamily="34" charset="0"/>
                        </a:rPr>
                        <a:t>mAB</a:t>
                      </a:r>
                      <a:r>
                        <a:rPr lang="en-US" dirty="0">
                          <a:latin typeface="Calibri" panose="020F0502020204030204" pitchFamily="34" charset="0"/>
                          <a:ea typeface="Aileron" charset="0"/>
                          <a:cs typeface="Calibri" panose="020F0502020204030204" pitchFamily="34" charset="0"/>
                        </a:rPr>
                        <a:t>-</a:t>
                      </a:r>
                      <a:br>
                        <a:rPr lang="en-US" dirty="0">
                          <a:latin typeface="Calibri" panose="020F0502020204030204" pitchFamily="34" charset="0"/>
                          <a:ea typeface="Aileron" charset="0"/>
                          <a:cs typeface="Calibri" panose="020F0502020204030204" pitchFamily="34" charset="0"/>
                        </a:rPr>
                      </a:br>
                      <a:r>
                        <a:rPr lang="en-US" dirty="0">
                          <a:latin typeface="Calibri" panose="020F0502020204030204" pitchFamily="34" charset="0"/>
                          <a:ea typeface="Aileron" charset="0"/>
                          <a:cs typeface="Calibri" panose="020F0502020204030204" pitchFamily="34" charset="0"/>
                        </a:rPr>
                        <a:t>containing index </a:t>
                      </a:r>
                      <a:r>
                        <a:rPr lang="en-US" b="1" dirty="0">
                          <a:latin typeface="Calibri" panose="020F0502020204030204" pitchFamily="34" charset="0"/>
                          <a:ea typeface="Aileron" charset="0"/>
                          <a:cs typeface="Calibri" panose="020F0502020204030204" pitchFamily="34" charset="0"/>
                        </a:rPr>
                        <a:t>regimen treatment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DD7CD"/>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406252112"/>
                  </a:ext>
                </a:extLst>
              </a:tr>
              <a:tr h="370840">
                <a:tc vMerge="1">
                  <a:txBody>
                    <a:bodyPr/>
                    <a:lstStyle/>
                    <a:p>
                      <a:endParaRPr lang="en-US" dirty="0"/>
                    </a:p>
                  </a:txBody>
                  <a:tcPr>
                    <a:solidFill>
                      <a:srgbClr val="FDD7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Aileron" charset="0"/>
                          <a:cs typeface="Calibri" panose="020F0502020204030204" pitchFamily="34" charset="0"/>
                        </a:rPr>
                        <a:t>Evidence of PD </a:t>
                      </a:r>
                      <a:r>
                        <a:rPr lang="en-US" dirty="0">
                          <a:latin typeface="Calibri" panose="020F0502020204030204" pitchFamily="34" charset="0"/>
                          <a:ea typeface="Aileron" charset="0"/>
                          <a:cs typeface="Calibri" panose="020F0502020204030204" pitchFamily="34" charset="0"/>
                        </a:rPr>
                        <a:t>while on index regimen</a:t>
                      </a:r>
                      <a:br>
                        <a:rPr lang="en-US" dirty="0">
                          <a:latin typeface="Calibri" panose="020F0502020204030204" pitchFamily="34" charset="0"/>
                          <a:ea typeface="Aileron" charset="0"/>
                          <a:cs typeface="Calibri" panose="020F0502020204030204" pitchFamily="34" charset="0"/>
                        </a:rPr>
                      </a:br>
                      <a:r>
                        <a:rPr lang="en-US" dirty="0">
                          <a:latin typeface="Calibri" panose="020F0502020204030204" pitchFamily="34" charset="0"/>
                          <a:ea typeface="Aileron" charset="0"/>
                          <a:cs typeface="Calibri" panose="020F0502020204030204" pitchFamily="34" charset="0"/>
                        </a:rPr>
                        <a:t>or within 60 days of last </a:t>
                      </a:r>
                      <a:r>
                        <a:rPr lang="en-US" dirty="0" err="1">
                          <a:latin typeface="Calibri" panose="020F0502020204030204" pitchFamily="34" charset="0"/>
                          <a:ea typeface="Aileron" charset="0"/>
                          <a:cs typeface="Calibri" panose="020F0502020204030204" pitchFamily="34" charset="0"/>
                        </a:rPr>
                        <a:t>dose</a:t>
                      </a:r>
                      <a:r>
                        <a:rPr lang="en-US" baseline="30000" dirty="0" err="1">
                          <a:latin typeface="Calibri" panose="020F0502020204030204" pitchFamily="34" charset="0"/>
                          <a:ea typeface="Aileron" charset="0"/>
                          <a:cs typeface="Calibri" panose="020F0502020204030204" pitchFamily="34" charset="0"/>
                        </a:rPr>
                        <a:t>a</a:t>
                      </a:r>
                      <a:endParaRPr lang="en-US" b="1" baseline="30000" dirty="0">
                        <a:latin typeface="Calibri" panose="020F0502020204030204" pitchFamily="34" charset="0"/>
                        <a:ea typeface="Aileron"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DD7CD"/>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952437508"/>
                  </a:ext>
                </a:extLst>
              </a:tr>
            </a:tbl>
          </a:graphicData>
        </a:graphic>
      </p:graphicFrame>
      <p:sp>
        <p:nvSpPr>
          <p:cNvPr id="12" name="Slide Number Placeholder 11">
            <a:extLst>
              <a:ext uri="{FF2B5EF4-FFF2-40B4-BE49-F238E27FC236}">
                <a16:creationId xmlns:a16="http://schemas.microsoft.com/office/drawing/2014/main" id="{79AFA597-6568-1C42-97A5-EE2356F1ED4B}"/>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16" name="Oval 15">
            <a:extLst>
              <a:ext uri="{FF2B5EF4-FFF2-40B4-BE49-F238E27FC236}">
                <a16:creationId xmlns:a16="http://schemas.microsoft.com/office/drawing/2014/main" id="{5CDCFC1A-CC7E-704D-8806-AC758422A3FC}"/>
              </a:ext>
            </a:extLst>
          </p:cNvPr>
          <p:cNvSpPr/>
          <p:nvPr/>
        </p:nvSpPr>
        <p:spPr>
          <a:xfrm>
            <a:off x="810285" y="2951463"/>
            <a:ext cx="709727" cy="71751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Graphic 14" descr="Man">
            <a:extLst>
              <a:ext uri="{FF2B5EF4-FFF2-40B4-BE49-F238E27FC236}">
                <a16:creationId xmlns:a16="http://schemas.microsoft.com/office/drawing/2014/main" id="{BE8922CB-390A-FE4B-8A8D-BC1B5BDFA9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74" y="3025433"/>
            <a:ext cx="467588" cy="467588"/>
          </a:xfrm>
          <a:prstGeom prst="rect">
            <a:avLst/>
          </a:prstGeom>
        </p:spPr>
      </p:pic>
      <p:pic>
        <p:nvPicPr>
          <p:cNvPr id="34" name="Graphic 33" descr="Man">
            <a:extLst>
              <a:ext uri="{FF2B5EF4-FFF2-40B4-BE49-F238E27FC236}">
                <a16:creationId xmlns:a16="http://schemas.microsoft.com/office/drawing/2014/main" id="{3AC3539E-66F9-AE45-B55C-CE61EC1892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774" y="3101633"/>
            <a:ext cx="467588" cy="467588"/>
          </a:xfrm>
          <a:prstGeom prst="rect">
            <a:avLst/>
          </a:prstGeom>
        </p:spPr>
      </p:pic>
      <p:pic>
        <p:nvPicPr>
          <p:cNvPr id="37" name="Graphic 36" descr="Man">
            <a:extLst>
              <a:ext uri="{FF2B5EF4-FFF2-40B4-BE49-F238E27FC236}">
                <a16:creationId xmlns:a16="http://schemas.microsoft.com/office/drawing/2014/main" id="{6F20859F-9DC0-384C-957F-EA377ABCE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274" y="3155608"/>
            <a:ext cx="467588" cy="467588"/>
          </a:xfrm>
          <a:prstGeom prst="rect">
            <a:avLst/>
          </a:prstGeom>
        </p:spPr>
      </p:pic>
      <p:sp>
        <p:nvSpPr>
          <p:cNvPr id="17" name="Triangle 16">
            <a:extLst>
              <a:ext uri="{FF2B5EF4-FFF2-40B4-BE49-F238E27FC236}">
                <a16:creationId xmlns:a16="http://schemas.microsoft.com/office/drawing/2014/main" id="{8FB80F3B-E474-E940-A396-C621A2EE645D}"/>
              </a:ext>
            </a:extLst>
          </p:cNvPr>
          <p:cNvSpPr/>
          <p:nvPr/>
        </p:nvSpPr>
        <p:spPr>
          <a:xfrm rot="5400000">
            <a:off x="1700586" y="3234502"/>
            <a:ext cx="260355" cy="224444"/>
          </a:xfrm>
          <a:prstGeom prst="triangl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47C5357-ECE7-7844-8A63-F61E1E73BF87}"/>
              </a:ext>
            </a:extLst>
          </p:cNvPr>
          <p:cNvCxnSpPr/>
          <p:nvPr/>
        </p:nvCxnSpPr>
        <p:spPr>
          <a:xfrm>
            <a:off x="1706305" y="2437333"/>
            <a:ext cx="0" cy="181878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6151D8B-EAED-904A-9235-543928DF88F8}"/>
              </a:ext>
            </a:extLst>
          </p:cNvPr>
          <p:cNvCxnSpPr/>
          <p:nvPr/>
        </p:nvCxnSpPr>
        <p:spPr>
          <a:xfrm>
            <a:off x="6344806" y="2437333"/>
            <a:ext cx="0" cy="181878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52A9B5C-5B01-4542-9654-78186316366E}"/>
              </a:ext>
            </a:extLst>
          </p:cNvPr>
          <p:cNvSpPr/>
          <p:nvPr/>
        </p:nvSpPr>
        <p:spPr>
          <a:xfrm>
            <a:off x="6645820" y="2951463"/>
            <a:ext cx="709727" cy="71751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Graphic 39" descr="Man">
            <a:extLst>
              <a:ext uri="{FF2B5EF4-FFF2-40B4-BE49-F238E27FC236}">
                <a16:creationId xmlns:a16="http://schemas.microsoft.com/office/drawing/2014/main" id="{F74ADBF8-A705-654E-B07E-B1C67ECBE4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3809" y="3025433"/>
            <a:ext cx="467588" cy="467588"/>
          </a:xfrm>
          <a:prstGeom prst="rect">
            <a:avLst/>
          </a:prstGeom>
        </p:spPr>
      </p:pic>
      <p:pic>
        <p:nvPicPr>
          <p:cNvPr id="41" name="Graphic 40" descr="Man">
            <a:extLst>
              <a:ext uri="{FF2B5EF4-FFF2-40B4-BE49-F238E27FC236}">
                <a16:creationId xmlns:a16="http://schemas.microsoft.com/office/drawing/2014/main" id="{732426EE-3027-9040-BFB7-A764147C0C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7309" y="3101633"/>
            <a:ext cx="467588" cy="467588"/>
          </a:xfrm>
          <a:prstGeom prst="rect">
            <a:avLst/>
          </a:prstGeom>
        </p:spPr>
      </p:pic>
      <p:pic>
        <p:nvPicPr>
          <p:cNvPr id="42" name="Graphic 41" descr="Man">
            <a:extLst>
              <a:ext uri="{FF2B5EF4-FFF2-40B4-BE49-F238E27FC236}">
                <a16:creationId xmlns:a16="http://schemas.microsoft.com/office/drawing/2014/main" id="{B38E16A9-99D6-4F46-A455-2EE0F78955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0809" y="3155608"/>
            <a:ext cx="467588" cy="467588"/>
          </a:xfrm>
          <a:prstGeom prst="rect">
            <a:avLst/>
          </a:prstGeom>
        </p:spPr>
      </p:pic>
      <p:sp>
        <p:nvSpPr>
          <p:cNvPr id="23" name="Oval 22">
            <a:extLst>
              <a:ext uri="{FF2B5EF4-FFF2-40B4-BE49-F238E27FC236}">
                <a16:creationId xmlns:a16="http://schemas.microsoft.com/office/drawing/2014/main" id="{870A1BD4-34D8-4249-BE13-1A81B12FB081}"/>
              </a:ext>
            </a:extLst>
          </p:cNvPr>
          <p:cNvSpPr/>
          <p:nvPr/>
        </p:nvSpPr>
        <p:spPr>
          <a:xfrm>
            <a:off x="6902389" y="3233538"/>
            <a:ext cx="198389" cy="198389"/>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1"/>
                </a:solidFill>
              </a:rPr>
              <a:t>×</a:t>
            </a:r>
          </a:p>
        </p:txBody>
      </p:sp>
      <p:sp>
        <p:nvSpPr>
          <p:cNvPr id="43" name="Rectangle 42">
            <a:extLst>
              <a:ext uri="{FF2B5EF4-FFF2-40B4-BE49-F238E27FC236}">
                <a16:creationId xmlns:a16="http://schemas.microsoft.com/office/drawing/2014/main" id="{332A7A44-8971-C948-BE2C-EF5A77BAE364}"/>
              </a:ext>
            </a:extLst>
          </p:cNvPr>
          <p:cNvSpPr/>
          <p:nvPr/>
        </p:nvSpPr>
        <p:spPr>
          <a:xfrm>
            <a:off x="623887" y="4503634"/>
            <a:ext cx="3205466" cy="14784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id="{0C1FC15B-D128-9548-A819-989DABEBD73B}"/>
              </a:ext>
            </a:extLst>
          </p:cNvPr>
          <p:cNvSpPr/>
          <p:nvPr/>
        </p:nvSpPr>
        <p:spPr>
          <a:xfrm rot="5400000">
            <a:off x="3655910" y="5130623"/>
            <a:ext cx="571330" cy="224444"/>
          </a:xfrm>
          <a:prstGeom prst="triangl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35748EC-7595-CC47-BF8B-9A4195422709}"/>
              </a:ext>
            </a:extLst>
          </p:cNvPr>
          <p:cNvSpPr txBox="1"/>
          <p:nvPr/>
        </p:nvSpPr>
        <p:spPr>
          <a:xfrm>
            <a:off x="4392834" y="4504244"/>
            <a:ext cx="4875950" cy="1754326"/>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b="1" dirty="0">
                <a:latin typeface="Calibri" panose="020F0502020204030204" pitchFamily="34" charset="0"/>
                <a:ea typeface="Aileron" charset="0"/>
                <a:cs typeface="Calibri" panose="020F0502020204030204" pitchFamily="34" charset="0"/>
              </a:rPr>
              <a:t>Patient characteristics</a:t>
            </a:r>
          </a:p>
          <a:p>
            <a:pPr marL="285750" indent="-285750">
              <a:buClr>
                <a:schemeClr val="accent1"/>
              </a:buClr>
              <a:buFont typeface="Arial" panose="020B0604020202020204" pitchFamily="34" charset="0"/>
              <a:buChar char="•"/>
            </a:pPr>
            <a:r>
              <a:rPr lang="en-US" b="1" dirty="0">
                <a:latin typeface="Calibri" panose="020F0502020204030204" pitchFamily="34" charset="0"/>
                <a:ea typeface="Aileron" charset="0"/>
                <a:cs typeface="Calibri" panose="020F0502020204030204" pitchFamily="34" charset="0"/>
              </a:rPr>
              <a:t>Disease characteristics</a:t>
            </a:r>
          </a:p>
          <a:p>
            <a:pPr marL="285750" indent="-285750">
              <a:buClr>
                <a:schemeClr val="accent1"/>
              </a:buClr>
              <a:buFont typeface="Arial" panose="020B0604020202020204" pitchFamily="34" charset="0"/>
              <a:buChar char="•"/>
            </a:pPr>
            <a:r>
              <a:rPr lang="en-US" b="1" dirty="0">
                <a:latin typeface="Calibri" panose="020F0502020204030204" pitchFamily="34" charset="0"/>
                <a:ea typeface="Aileron" charset="0"/>
                <a:cs typeface="Calibri" panose="020F0502020204030204" pitchFamily="34" charset="0"/>
              </a:rPr>
              <a:t>All therapies administered before and after T</a:t>
            </a:r>
            <a:r>
              <a:rPr lang="en-US" b="1" baseline="-25000" dirty="0">
                <a:latin typeface="Calibri" panose="020F0502020204030204" pitchFamily="34" charset="0"/>
                <a:ea typeface="Aileron" charset="0"/>
                <a:cs typeface="Calibri" panose="020F0502020204030204" pitchFamily="34" charset="0"/>
              </a:rPr>
              <a:t>0</a:t>
            </a:r>
          </a:p>
          <a:p>
            <a:pPr marL="285750" indent="-285750">
              <a:buClr>
                <a:schemeClr val="accent1"/>
              </a:buClr>
              <a:buFont typeface="Arial" panose="020B0604020202020204" pitchFamily="34" charset="0"/>
              <a:buChar char="•"/>
            </a:pPr>
            <a:r>
              <a:rPr lang="en-US" b="1" dirty="0">
                <a:latin typeface="Calibri" panose="020F0502020204030204" pitchFamily="34" charset="0"/>
                <a:ea typeface="Aileron" charset="0"/>
                <a:cs typeface="Calibri" panose="020F0502020204030204" pitchFamily="34" charset="0"/>
              </a:rPr>
              <a:t>Survival status</a:t>
            </a:r>
          </a:p>
          <a:p>
            <a:pPr marL="285750" indent="-285750">
              <a:buClr>
                <a:schemeClr val="accent1"/>
              </a:buClr>
              <a:buFont typeface="Arial" panose="020B0604020202020204" pitchFamily="34" charset="0"/>
              <a:buChar char="•"/>
            </a:pPr>
            <a:r>
              <a:rPr lang="en-US" b="1" dirty="0">
                <a:latin typeface="Calibri" panose="020F0502020204030204" pitchFamily="34" charset="0"/>
                <a:ea typeface="Aileron" charset="0"/>
                <a:cs typeface="Calibri" panose="020F0502020204030204" pitchFamily="34" charset="0"/>
              </a:rPr>
              <a:t>High-risk cytogenetics</a:t>
            </a:r>
            <a:endParaRPr lang="en-US" dirty="0">
              <a:latin typeface="Calibri" panose="020F0502020204030204" pitchFamily="34" charset="0"/>
              <a:ea typeface="Aileron" charset="0"/>
              <a:cs typeface="Calibri" panose="020F0502020204030204" pitchFamily="34" charset="0"/>
            </a:endParaRPr>
          </a:p>
          <a:p>
            <a:pPr>
              <a:buClr>
                <a:schemeClr val="accent1"/>
              </a:buClr>
            </a:pPr>
            <a:endParaRPr lang="en-US" dirty="0">
              <a:solidFill>
                <a:srgbClr val="505050"/>
              </a:solidFill>
              <a:latin typeface="Aileron" charset="0"/>
              <a:ea typeface="Aileron" charset="0"/>
              <a:cs typeface="Aileron" charset="0"/>
            </a:endParaRPr>
          </a:p>
        </p:txBody>
      </p:sp>
      <p:sp>
        <p:nvSpPr>
          <p:cNvPr id="48" name="TextBox 47">
            <a:extLst>
              <a:ext uri="{FF2B5EF4-FFF2-40B4-BE49-F238E27FC236}">
                <a16:creationId xmlns:a16="http://schemas.microsoft.com/office/drawing/2014/main" id="{B03C4420-A87A-EF43-8F13-6512C2E1BEF5}"/>
              </a:ext>
            </a:extLst>
          </p:cNvPr>
          <p:cNvSpPr txBox="1"/>
          <p:nvPr/>
        </p:nvSpPr>
        <p:spPr>
          <a:xfrm>
            <a:off x="1760730" y="4914441"/>
            <a:ext cx="1645194" cy="1015663"/>
          </a:xfrm>
          <a:prstGeom prst="rect">
            <a:avLst/>
          </a:prstGeom>
          <a:noFill/>
        </p:spPr>
        <p:txBody>
          <a:bodyPr wrap="none" rtlCol="0">
            <a:spAutoFit/>
          </a:bodyPr>
          <a:lstStyle/>
          <a:p>
            <a:pPr>
              <a:buClr>
                <a:schemeClr val="accent1"/>
              </a:buClr>
            </a:pPr>
            <a:r>
              <a:rPr lang="en-US" sz="2000" b="1" dirty="0">
                <a:solidFill>
                  <a:schemeClr val="bg1"/>
                </a:solidFill>
                <a:latin typeface="Calibri" panose="020F0502020204030204" pitchFamily="34" charset="0"/>
                <a:ea typeface="Aileron" charset="0"/>
                <a:cs typeface="Calibri" panose="020F0502020204030204" pitchFamily="34" charset="0"/>
              </a:rPr>
              <a:t>Retrospective</a:t>
            </a:r>
          </a:p>
          <a:p>
            <a:pPr>
              <a:buClr>
                <a:schemeClr val="accent1"/>
              </a:buClr>
            </a:pPr>
            <a:r>
              <a:rPr lang="en-US" sz="2000" b="1" dirty="0">
                <a:solidFill>
                  <a:schemeClr val="bg1"/>
                </a:solidFill>
                <a:latin typeface="Calibri" panose="020F0502020204030204" pitchFamily="34" charset="0"/>
                <a:ea typeface="Aileron" charset="0"/>
                <a:cs typeface="Calibri" panose="020F0502020204030204" pitchFamily="34" charset="0"/>
              </a:rPr>
              <a:t>analysis</a:t>
            </a:r>
            <a:endParaRPr lang="en-US" sz="2000" dirty="0">
              <a:solidFill>
                <a:schemeClr val="bg1"/>
              </a:solidFill>
              <a:latin typeface="Calibri" panose="020F0502020204030204" pitchFamily="34" charset="0"/>
              <a:ea typeface="Aileron" charset="0"/>
              <a:cs typeface="Calibri" panose="020F0502020204030204" pitchFamily="34" charset="0"/>
            </a:endParaRPr>
          </a:p>
          <a:p>
            <a:pPr>
              <a:buClr>
                <a:schemeClr val="accent1"/>
              </a:buClr>
            </a:pPr>
            <a:endParaRPr lang="en-US" sz="2000" dirty="0">
              <a:solidFill>
                <a:schemeClr val="bg1"/>
              </a:solidFill>
              <a:latin typeface="Aileron" charset="0"/>
              <a:ea typeface="Aileron" charset="0"/>
              <a:cs typeface="Aileron" charset="0"/>
            </a:endParaRPr>
          </a:p>
        </p:txBody>
      </p:sp>
      <p:sp>
        <p:nvSpPr>
          <p:cNvPr id="49" name="Oval 48">
            <a:extLst>
              <a:ext uri="{FF2B5EF4-FFF2-40B4-BE49-F238E27FC236}">
                <a16:creationId xmlns:a16="http://schemas.microsoft.com/office/drawing/2014/main" id="{8A88D5A2-A387-9441-9208-4DBD44513F8A}"/>
              </a:ext>
            </a:extLst>
          </p:cNvPr>
          <p:cNvSpPr/>
          <p:nvPr/>
        </p:nvSpPr>
        <p:spPr>
          <a:xfrm>
            <a:off x="810285" y="4891358"/>
            <a:ext cx="709727" cy="71751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Graphic 53" descr="Adresboek met effen opvulling">
            <a:extLst>
              <a:ext uri="{FF2B5EF4-FFF2-40B4-BE49-F238E27FC236}">
                <a16:creationId xmlns:a16="http://schemas.microsoft.com/office/drawing/2014/main" id="{D77B855E-6026-E240-9F8C-68E50C23D31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88646" y="5003678"/>
            <a:ext cx="561363" cy="561363"/>
          </a:xfrm>
          <a:prstGeom prst="rect">
            <a:avLst/>
          </a:prstGeom>
        </p:spPr>
      </p:pic>
      <p:pic>
        <p:nvPicPr>
          <p:cNvPr id="56" name="Graphic 55" descr="Research">
            <a:extLst>
              <a:ext uri="{FF2B5EF4-FFF2-40B4-BE49-F238E27FC236}">
                <a16:creationId xmlns:a16="http://schemas.microsoft.com/office/drawing/2014/main" id="{6CA3D390-E2D1-1A47-B6DB-26B455B030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46" y="5098947"/>
            <a:ext cx="509921" cy="509921"/>
          </a:xfrm>
          <a:prstGeom prst="rect">
            <a:avLst/>
          </a:prstGeom>
        </p:spPr>
      </p:pic>
    </p:spTree>
    <p:extLst>
      <p:ext uri="{BB962C8B-B14F-4D97-AF65-F5344CB8AC3E}">
        <p14:creationId xmlns:p14="http://schemas.microsoft.com/office/powerpoint/2010/main" val="313355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ADD2C4-3422-2741-9C00-C81A6A5A2E2A}"/>
              </a:ext>
            </a:extLst>
          </p:cNvPr>
          <p:cNvSpPr>
            <a:spLocks noGrp="1"/>
          </p:cNvSpPr>
          <p:nvPr>
            <p:ph type="body" idx="1"/>
          </p:nvPr>
        </p:nvSpPr>
        <p:spPr>
          <a:xfrm>
            <a:off x="609600" y="1222156"/>
            <a:ext cx="10972800" cy="371254"/>
          </a:xfrm>
        </p:spPr>
        <p:txBody>
          <a:bodyPr/>
          <a:lstStyle/>
          <a:p>
            <a:r>
              <a:rPr lang="en-GB" dirty="0"/>
              <a:t>Most patients analysed were triple- or quad-refractory (54%)</a:t>
            </a:r>
          </a:p>
        </p:txBody>
      </p:sp>
      <p:sp>
        <p:nvSpPr>
          <p:cNvPr id="2" name="Título 1">
            <a:extLst>
              <a:ext uri="{FF2B5EF4-FFF2-40B4-BE49-F238E27FC236}">
                <a16:creationId xmlns:a16="http://schemas.microsoft.com/office/drawing/2014/main" id="{B6C8A38A-EB81-2847-9110-40F2DD027461}"/>
              </a:ext>
            </a:extLst>
          </p:cNvPr>
          <p:cNvSpPr>
            <a:spLocks noGrp="1"/>
          </p:cNvSpPr>
          <p:nvPr>
            <p:ph type="title"/>
          </p:nvPr>
        </p:nvSpPr>
        <p:spPr>
          <a:xfrm>
            <a:off x="619200" y="246566"/>
            <a:ext cx="9176650" cy="807285"/>
          </a:xfrm>
        </p:spPr>
        <p:txBody>
          <a:bodyPr/>
          <a:lstStyle/>
          <a:p>
            <a:r>
              <a:rPr lang="en-GB" cap="none" dirty="0"/>
              <a:t>MEDIAN OVERALL </a:t>
            </a:r>
            <a:r>
              <a:rPr lang="en-GB" dirty="0"/>
              <a:t>SURVIVAL was &lt;1 year in all refractory status groups</a:t>
            </a:r>
          </a:p>
        </p:txBody>
      </p:sp>
      <p:sp>
        <p:nvSpPr>
          <p:cNvPr id="8" name="Slide Number Placeholder 7">
            <a:extLst>
              <a:ext uri="{FF2B5EF4-FFF2-40B4-BE49-F238E27FC236}">
                <a16:creationId xmlns:a16="http://schemas.microsoft.com/office/drawing/2014/main" id="{0E74EB0E-E713-5B4E-A744-6AF7540FDA75}"/>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36" name="Text Placeholder 3">
            <a:extLst>
              <a:ext uri="{FF2B5EF4-FFF2-40B4-BE49-F238E27FC236}">
                <a16:creationId xmlns:a16="http://schemas.microsoft.com/office/drawing/2014/main" id="{4187BE55-9205-D54F-8440-937C967B46B4}"/>
              </a:ext>
            </a:extLst>
          </p:cNvPr>
          <p:cNvSpPr>
            <a:spLocks noGrp="1"/>
          </p:cNvSpPr>
          <p:nvPr>
            <p:ph sz="quarter" idx="15"/>
          </p:nvPr>
        </p:nvSpPr>
        <p:spPr>
          <a:xfrm>
            <a:off x="620184" y="6356351"/>
            <a:ext cx="9175666" cy="365125"/>
          </a:xfrm>
        </p:spPr>
        <p:txBody>
          <a:bodyPr/>
          <a:lstStyle/>
          <a:p>
            <a:pPr>
              <a:spcBef>
                <a:spcPts val="300"/>
              </a:spcBef>
            </a:pPr>
            <a:r>
              <a:rPr lang="en-GB" dirty="0"/>
              <a:t>CI, confidence interval; OS, overall survival; PD, progressive disease; T</a:t>
            </a:r>
            <a:r>
              <a:rPr lang="en-GB" baseline="-25000" dirty="0"/>
              <a:t>0</a:t>
            </a:r>
            <a:r>
              <a:rPr lang="en-GB" dirty="0"/>
              <a:t>, time at which patients met PD criteria after starting index regimen</a:t>
            </a:r>
          </a:p>
          <a:p>
            <a:pPr>
              <a:spcBef>
                <a:spcPts val="0"/>
              </a:spcBef>
            </a:pPr>
            <a:r>
              <a:rPr lang="en-GB" dirty="0"/>
              <a:t>Gandhi UH, et al. </a:t>
            </a:r>
            <a:r>
              <a:rPr lang="en-GB" dirty="0" err="1"/>
              <a:t>Leukemia</a:t>
            </a:r>
            <a:r>
              <a:rPr lang="en-GB" dirty="0"/>
              <a:t>. 2019;33:2266-2275</a:t>
            </a:r>
          </a:p>
        </p:txBody>
      </p:sp>
      <p:sp>
        <p:nvSpPr>
          <p:cNvPr id="15" name="Rectangle 14">
            <a:extLst>
              <a:ext uri="{FF2B5EF4-FFF2-40B4-BE49-F238E27FC236}">
                <a16:creationId xmlns:a16="http://schemas.microsoft.com/office/drawing/2014/main" id="{F36D664F-B581-3A45-9694-A1942386B62B}"/>
              </a:ext>
            </a:extLst>
          </p:cNvPr>
          <p:cNvSpPr/>
          <p:nvPr/>
        </p:nvSpPr>
        <p:spPr>
          <a:xfrm>
            <a:off x="636760" y="1683949"/>
            <a:ext cx="5356633" cy="4200808"/>
          </a:xfrm>
          <a:prstGeom prst="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CBDDD2A6-B1C3-C440-8C10-D2D4EDC1CAA7}"/>
              </a:ext>
            </a:extLst>
          </p:cNvPr>
          <p:cNvSpPr>
            <a:spLocks noChangeArrowheads="1"/>
          </p:cNvSpPr>
          <p:nvPr/>
        </p:nvSpPr>
        <p:spPr bwMode="auto">
          <a:xfrm>
            <a:off x="1528901" y="1688825"/>
            <a:ext cx="3572351" cy="38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41" tIns="38571" rIns="77141" bIns="38571" anchor="ctr">
            <a:spAutoFit/>
          </a:bodyPr>
          <a:lstStyle/>
          <a:p>
            <a:pPr algn="ctr" defTabSz="914377">
              <a:spcBef>
                <a:spcPct val="0"/>
              </a:spcBef>
              <a:defRPr/>
            </a:pPr>
            <a:r>
              <a:rPr lang="en-GB" sz="2000" b="1" dirty="0">
                <a:solidFill>
                  <a:schemeClr val="tx2"/>
                </a:solidFill>
                <a:latin typeface="Calibri" panose="020F0502020204030204" pitchFamily="34" charset="0"/>
                <a:ea typeface="ＭＳ Ｐゴシック" charset="0"/>
                <a:cs typeface="Calibri" panose="020F0502020204030204" pitchFamily="34" charset="0"/>
              </a:rPr>
              <a:t>Refractory group status</a:t>
            </a:r>
          </a:p>
        </p:txBody>
      </p:sp>
      <p:sp>
        <p:nvSpPr>
          <p:cNvPr id="22" name="Content Placeholder 60">
            <a:extLst>
              <a:ext uri="{FF2B5EF4-FFF2-40B4-BE49-F238E27FC236}">
                <a16:creationId xmlns:a16="http://schemas.microsoft.com/office/drawing/2014/main" id="{D9FD3E86-55E0-6144-ACE4-0934E04AC32B}"/>
              </a:ext>
            </a:extLst>
          </p:cNvPr>
          <p:cNvSpPr>
            <a:spLocks noGrp="1"/>
          </p:cNvSpPr>
          <p:nvPr>
            <p:ph sz="quarter" idx="12"/>
          </p:nvPr>
        </p:nvSpPr>
        <p:spPr>
          <a:xfrm>
            <a:off x="755986" y="4725914"/>
            <a:ext cx="4992964" cy="1068310"/>
          </a:xfrm>
        </p:spPr>
        <p:txBody>
          <a:bodyPr/>
          <a:lstStyle/>
          <a:p>
            <a:pPr>
              <a:spcBef>
                <a:spcPts val="300"/>
              </a:spcBef>
            </a:pPr>
            <a:r>
              <a:rPr lang="en-US" sz="1600" b="1" dirty="0">
                <a:solidFill>
                  <a:schemeClr val="accent1"/>
                </a:solidFill>
              </a:rPr>
              <a:t>Most patients (93%) were daratumumab-refractory; </a:t>
            </a:r>
            <a:br>
              <a:rPr lang="en-US" sz="1600" b="1" dirty="0">
                <a:solidFill>
                  <a:schemeClr val="accent1"/>
                </a:solidFill>
              </a:rPr>
            </a:br>
            <a:r>
              <a:rPr lang="en-US" sz="1600" b="1" dirty="0">
                <a:solidFill>
                  <a:schemeClr val="accent1"/>
                </a:solidFill>
              </a:rPr>
              <a:t>7% </a:t>
            </a:r>
            <a:r>
              <a:rPr lang="en-US" sz="1600" dirty="0"/>
              <a:t>were </a:t>
            </a:r>
            <a:r>
              <a:rPr lang="en-US" sz="1600" dirty="0" err="1"/>
              <a:t>isatuximab</a:t>
            </a:r>
            <a:r>
              <a:rPr lang="en-US" sz="1600" dirty="0"/>
              <a:t>-refractory</a:t>
            </a:r>
          </a:p>
          <a:p>
            <a:pPr>
              <a:spcBef>
                <a:spcPts val="300"/>
              </a:spcBef>
            </a:pPr>
            <a:r>
              <a:rPr lang="en-US" sz="1600" b="1" dirty="0">
                <a:solidFill>
                  <a:schemeClr val="accent1"/>
                </a:solidFill>
              </a:rPr>
              <a:t>Most patients were refractory to lenalidomide (77%), </a:t>
            </a:r>
            <a:r>
              <a:rPr lang="en-US" sz="1600" dirty="0"/>
              <a:t>pomalidomide </a:t>
            </a:r>
            <a:r>
              <a:rPr lang="en-US" sz="1600" b="1" dirty="0">
                <a:solidFill>
                  <a:schemeClr val="accent1"/>
                </a:solidFill>
              </a:rPr>
              <a:t>(65%)</a:t>
            </a:r>
            <a:r>
              <a:rPr lang="en-US" sz="1600" dirty="0"/>
              <a:t>, and </a:t>
            </a:r>
            <a:r>
              <a:rPr lang="en-US" sz="1600" dirty="0" err="1"/>
              <a:t>bortezomib</a:t>
            </a:r>
            <a:r>
              <a:rPr lang="en-US" sz="1600" dirty="0"/>
              <a:t> </a:t>
            </a:r>
            <a:r>
              <a:rPr lang="en-US" sz="1600" b="1" dirty="0">
                <a:solidFill>
                  <a:schemeClr val="accent1"/>
                </a:solidFill>
              </a:rPr>
              <a:t>(68%)</a:t>
            </a:r>
            <a:endParaRPr lang="en-US" sz="1400" b="1" dirty="0">
              <a:solidFill>
                <a:schemeClr val="accent1"/>
              </a:solidFill>
            </a:endParaRPr>
          </a:p>
        </p:txBody>
      </p:sp>
      <p:graphicFrame>
        <p:nvGraphicFramePr>
          <p:cNvPr id="18" name="Chart 17">
            <a:extLst>
              <a:ext uri="{FF2B5EF4-FFF2-40B4-BE49-F238E27FC236}">
                <a16:creationId xmlns:a16="http://schemas.microsoft.com/office/drawing/2014/main" id="{10442458-3482-F34E-8488-A4A49A6DEDED}"/>
              </a:ext>
            </a:extLst>
          </p:cNvPr>
          <p:cNvGraphicFramePr/>
          <p:nvPr>
            <p:extLst>
              <p:ext uri="{D42A27DB-BD31-4B8C-83A1-F6EECF244321}">
                <p14:modId xmlns:p14="http://schemas.microsoft.com/office/powerpoint/2010/main" val="2052567600"/>
              </p:ext>
            </p:extLst>
          </p:nvPr>
        </p:nvGraphicFramePr>
        <p:xfrm>
          <a:off x="1248873" y="2013544"/>
          <a:ext cx="4132406" cy="2754938"/>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3">
            <a:extLst>
              <a:ext uri="{FF2B5EF4-FFF2-40B4-BE49-F238E27FC236}">
                <a16:creationId xmlns:a16="http://schemas.microsoft.com/office/drawing/2014/main" id="{36E8639E-F499-EB44-8879-B39B2D63870D}"/>
              </a:ext>
            </a:extLst>
          </p:cNvPr>
          <p:cNvSpPr>
            <a:spLocks noChangeArrowheads="1"/>
          </p:cNvSpPr>
          <p:nvPr/>
        </p:nvSpPr>
        <p:spPr bwMode="auto">
          <a:xfrm>
            <a:off x="3154990" y="2560435"/>
            <a:ext cx="14784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spcBef>
                <a:spcPct val="0"/>
              </a:spcBef>
              <a:defRPr/>
            </a:pPr>
            <a:r>
              <a:rPr lang="en-GB" sz="1200" b="1" dirty="0">
                <a:solidFill>
                  <a:schemeClr val="bg1"/>
                </a:solidFill>
                <a:latin typeface="Calibri" panose="020F0502020204030204" pitchFamily="34" charset="0"/>
                <a:ea typeface="ＭＳ Ｐゴシック" charset="0"/>
                <a:cs typeface="Calibri" panose="020F0502020204030204" pitchFamily="34" charset="0"/>
              </a:rPr>
              <a:t>Not triple-</a:t>
            </a:r>
            <a:br>
              <a:rPr lang="en-GB" sz="1200" b="1" dirty="0">
                <a:solidFill>
                  <a:schemeClr val="bg1"/>
                </a:solidFill>
                <a:latin typeface="Calibri" panose="020F0502020204030204" pitchFamily="34" charset="0"/>
                <a:ea typeface="ＭＳ Ｐゴシック" charset="0"/>
                <a:cs typeface="Calibri" panose="020F0502020204030204" pitchFamily="34" charset="0"/>
              </a:rPr>
            </a:br>
            <a:r>
              <a:rPr lang="en-GB" sz="1200" b="1" dirty="0">
                <a:solidFill>
                  <a:schemeClr val="bg1"/>
                </a:solidFill>
                <a:latin typeface="Calibri" panose="020F0502020204030204" pitchFamily="34" charset="0"/>
                <a:ea typeface="ＭＳ Ｐゴシック" charset="0"/>
                <a:cs typeface="Calibri" panose="020F0502020204030204" pitchFamily="34" charset="0"/>
              </a:rPr>
              <a:t>refractory</a:t>
            </a:r>
            <a:br>
              <a:rPr lang="en-GB" sz="1200" b="1" dirty="0">
                <a:solidFill>
                  <a:schemeClr val="bg1"/>
                </a:solidFill>
                <a:latin typeface="Calibri" panose="020F0502020204030204" pitchFamily="34" charset="0"/>
                <a:ea typeface="ＭＳ Ｐゴシック" charset="0"/>
                <a:cs typeface="Calibri" panose="020F0502020204030204" pitchFamily="34" charset="0"/>
              </a:rPr>
            </a:br>
            <a:r>
              <a:rPr lang="en-GB" sz="1200" b="1" dirty="0">
                <a:solidFill>
                  <a:schemeClr val="bg1"/>
                </a:solidFill>
                <a:latin typeface="Calibri" panose="020F0502020204030204" pitchFamily="34" charset="0"/>
                <a:ea typeface="ＭＳ Ｐゴシック" charset="0"/>
                <a:cs typeface="Calibri" panose="020F0502020204030204" pitchFamily="34" charset="0"/>
              </a:rPr>
              <a:t>21%</a:t>
            </a:r>
          </a:p>
        </p:txBody>
      </p:sp>
      <p:sp>
        <p:nvSpPr>
          <p:cNvPr id="25" name="Rectangle 3">
            <a:extLst>
              <a:ext uri="{FF2B5EF4-FFF2-40B4-BE49-F238E27FC236}">
                <a16:creationId xmlns:a16="http://schemas.microsoft.com/office/drawing/2014/main" id="{AA794921-65C0-7A45-9250-206818A9080E}"/>
              </a:ext>
            </a:extLst>
          </p:cNvPr>
          <p:cNvSpPr>
            <a:spLocks noChangeArrowheads="1"/>
          </p:cNvSpPr>
          <p:nvPr/>
        </p:nvSpPr>
        <p:spPr bwMode="auto">
          <a:xfrm>
            <a:off x="2657049" y="3664958"/>
            <a:ext cx="14784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spcBef>
                <a:spcPct val="0"/>
              </a:spcBef>
              <a:defRPr/>
            </a:pPr>
            <a:r>
              <a:rPr lang="en-GB" sz="1200" b="1" dirty="0">
                <a:solidFill>
                  <a:schemeClr val="bg1"/>
                </a:solidFill>
                <a:latin typeface="Calibri" panose="020F0502020204030204" pitchFamily="34" charset="0"/>
                <a:ea typeface="ＭＳ Ｐゴシック" charset="0"/>
                <a:cs typeface="Calibri" panose="020F0502020204030204" pitchFamily="34" charset="0"/>
              </a:rPr>
              <a:t>Triple- and</a:t>
            </a:r>
            <a:br>
              <a:rPr lang="en-GB" sz="1200" b="1" dirty="0">
                <a:solidFill>
                  <a:schemeClr val="bg1"/>
                </a:solidFill>
                <a:latin typeface="Calibri" panose="020F0502020204030204" pitchFamily="34" charset="0"/>
                <a:ea typeface="ＭＳ Ｐゴシック" charset="0"/>
                <a:cs typeface="Calibri" panose="020F0502020204030204" pitchFamily="34" charset="0"/>
              </a:rPr>
            </a:br>
            <a:r>
              <a:rPr lang="en-GB" sz="1200" b="1" dirty="0">
                <a:solidFill>
                  <a:schemeClr val="bg1"/>
                </a:solidFill>
                <a:latin typeface="Calibri" panose="020F0502020204030204" pitchFamily="34" charset="0"/>
                <a:ea typeface="ＭＳ Ｐゴシック" charset="0"/>
                <a:cs typeface="Calibri" panose="020F0502020204030204" pitchFamily="34" charset="0"/>
              </a:rPr>
              <a:t>quad-refractory</a:t>
            </a:r>
            <a:br>
              <a:rPr lang="en-GB" sz="1200" b="1" dirty="0">
                <a:solidFill>
                  <a:schemeClr val="bg1"/>
                </a:solidFill>
                <a:latin typeface="Calibri" panose="020F0502020204030204" pitchFamily="34" charset="0"/>
                <a:ea typeface="ＭＳ Ｐゴシック" charset="0"/>
                <a:cs typeface="Calibri" panose="020F0502020204030204" pitchFamily="34" charset="0"/>
              </a:rPr>
            </a:br>
            <a:r>
              <a:rPr lang="en-GB" sz="1200" b="1" dirty="0">
                <a:solidFill>
                  <a:schemeClr val="bg1"/>
                </a:solidFill>
                <a:latin typeface="Calibri" panose="020F0502020204030204" pitchFamily="34" charset="0"/>
                <a:ea typeface="ＭＳ Ｐゴシック" charset="0"/>
                <a:cs typeface="Calibri" panose="020F0502020204030204" pitchFamily="34" charset="0"/>
              </a:rPr>
              <a:t>54%</a:t>
            </a:r>
          </a:p>
        </p:txBody>
      </p:sp>
      <p:sp>
        <p:nvSpPr>
          <p:cNvPr id="26" name="Rectangle 3">
            <a:extLst>
              <a:ext uri="{FF2B5EF4-FFF2-40B4-BE49-F238E27FC236}">
                <a16:creationId xmlns:a16="http://schemas.microsoft.com/office/drawing/2014/main" id="{2F583049-1A87-2745-9356-69A6A7ADFBB1}"/>
              </a:ext>
            </a:extLst>
          </p:cNvPr>
          <p:cNvSpPr>
            <a:spLocks noChangeArrowheads="1"/>
          </p:cNvSpPr>
          <p:nvPr/>
        </p:nvSpPr>
        <p:spPr bwMode="auto">
          <a:xfrm>
            <a:off x="2405684" y="2614756"/>
            <a:ext cx="10255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defTabSz="914377">
              <a:spcBef>
                <a:spcPct val="0"/>
              </a:spcBef>
              <a:defRPr/>
            </a:pPr>
            <a:r>
              <a:rPr lang="en-GB" sz="1200" b="1" dirty="0">
                <a:solidFill>
                  <a:schemeClr val="bg1"/>
                </a:solidFill>
                <a:latin typeface="Calibri" panose="020F0502020204030204" pitchFamily="34" charset="0"/>
                <a:ea typeface="ＭＳ Ｐゴシック" charset="0"/>
                <a:cs typeface="Calibri" panose="020F0502020204030204" pitchFamily="34" charset="0"/>
              </a:rPr>
              <a:t>Penta-</a:t>
            </a:r>
            <a:br>
              <a:rPr lang="en-GB" sz="1200" b="1" dirty="0">
                <a:solidFill>
                  <a:schemeClr val="bg1"/>
                </a:solidFill>
                <a:latin typeface="Calibri" panose="020F0502020204030204" pitchFamily="34" charset="0"/>
                <a:ea typeface="ＭＳ Ｐゴシック" charset="0"/>
                <a:cs typeface="Calibri" panose="020F0502020204030204" pitchFamily="34" charset="0"/>
              </a:rPr>
            </a:br>
            <a:r>
              <a:rPr lang="en-GB" sz="1200" b="1" dirty="0">
                <a:solidFill>
                  <a:schemeClr val="bg1"/>
                </a:solidFill>
                <a:latin typeface="Calibri" panose="020F0502020204030204" pitchFamily="34" charset="0"/>
                <a:ea typeface="ＭＳ Ｐゴシック" charset="0"/>
                <a:cs typeface="Calibri" panose="020F0502020204030204" pitchFamily="34" charset="0"/>
              </a:rPr>
              <a:t>refractory</a:t>
            </a:r>
            <a:br>
              <a:rPr lang="en-GB" sz="1200" b="1" dirty="0">
                <a:solidFill>
                  <a:schemeClr val="bg1"/>
                </a:solidFill>
                <a:latin typeface="Calibri" panose="020F0502020204030204" pitchFamily="34" charset="0"/>
                <a:ea typeface="ＭＳ Ｐゴシック" charset="0"/>
                <a:cs typeface="Calibri" panose="020F0502020204030204" pitchFamily="34" charset="0"/>
              </a:rPr>
            </a:br>
            <a:r>
              <a:rPr lang="en-GB" sz="1200" b="1" dirty="0">
                <a:solidFill>
                  <a:schemeClr val="bg1"/>
                </a:solidFill>
                <a:latin typeface="Calibri" panose="020F0502020204030204" pitchFamily="34" charset="0"/>
                <a:ea typeface="ＭＳ Ｐゴシック" charset="0"/>
                <a:cs typeface="Calibri" panose="020F0502020204030204" pitchFamily="34" charset="0"/>
              </a:rPr>
              <a:t>25%</a:t>
            </a:r>
          </a:p>
        </p:txBody>
      </p:sp>
      <p:sp>
        <p:nvSpPr>
          <p:cNvPr id="34" name="Rectangle 33">
            <a:extLst>
              <a:ext uri="{FF2B5EF4-FFF2-40B4-BE49-F238E27FC236}">
                <a16:creationId xmlns:a16="http://schemas.microsoft.com/office/drawing/2014/main" id="{5F1E6631-6FB4-C942-AF72-5FFBA792D616}"/>
              </a:ext>
            </a:extLst>
          </p:cNvPr>
          <p:cNvSpPr/>
          <p:nvPr/>
        </p:nvSpPr>
        <p:spPr>
          <a:xfrm>
            <a:off x="6231801" y="1683949"/>
            <a:ext cx="5356633" cy="4200808"/>
          </a:xfrm>
          <a:prstGeom prst="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Rectangle 3">
            <a:extLst>
              <a:ext uri="{FF2B5EF4-FFF2-40B4-BE49-F238E27FC236}">
                <a16:creationId xmlns:a16="http://schemas.microsoft.com/office/drawing/2014/main" id="{B45639D2-F939-704C-8FD7-7AE8CFBC5BC1}"/>
              </a:ext>
            </a:extLst>
          </p:cNvPr>
          <p:cNvSpPr>
            <a:spLocks noChangeArrowheads="1"/>
          </p:cNvSpPr>
          <p:nvPr/>
        </p:nvSpPr>
        <p:spPr bwMode="auto">
          <a:xfrm>
            <a:off x="6273420" y="1688825"/>
            <a:ext cx="5308980" cy="38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41" tIns="38571" rIns="77141" bIns="38571" anchor="ctr">
            <a:spAutoFit/>
          </a:bodyPr>
          <a:lstStyle/>
          <a:p>
            <a:pPr algn="ctr" defTabSz="914377">
              <a:spcBef>
                <a:spcPct val="0"/>
              </a:spcBef>
              <a:defRPr/>
            </a:pPr>
            <a:r>
              <a:rPr lang="en-GB" sz="2000" b="1" dirty="0">
                <a:solidFill>
                  <a:schemeClr val="tx2"/>
                </a:solidFill>
                <a:latin typeface="Calibri" panose="020F0502020204030204" pitchFamily="34" charset="0"/>
                <a:ea typeface="ＭＳ Ｐゴシック" charset="0"/>
                <a:cs typeface="Calibri" panose="020F0502020204030204" pitchFamily="34" charset="0"/>
              </a:rPr>
              <a:t>Median OS, months (95% CI) from T</a:t>
            </a:r>
            <a:r>
              <a:rPr lang="en-GB" sz="2000" b="1" baseline="-25000" dirty="0">
                <a:solidFill>
                  <a:schemeClr val="tx2"/>
                </a:solidFill>
                <a:latin typeface="Calibri" panose="020F0502020204030204" pitchFamily="34" charset="0"/>
                <a:ea typeface="ＭＳ Ｐゴシック" charset="0"/>
                <a:cs typeface="Calibri" panose="020F0502020204030204" pitchFamily="34" charset="0"/>
              </a:rPr>
              <a:t>0</a:t>
            </a:r>
          </a:p>
        </p:txBody>
      </p:sp>
      <p:grpSp>
        <p:nvGrpSpPr>
          <p:cNvPr id="4" name="Groep 3">
            <a:extLst>
              <a:ext uri="{FF2B5EF4-FFF2-40B4-BE49-F238E27FC236}">
                <a16:creationId xmlns:a16="http://schemas.microsoft.com/office/drawing/2014/main" id="{BE651F12-0A1C-1C48-B5BB-061AC205BF78}"/>
              </a:ext>
            </a:extLst>
          </p:cNvPr>
          <p:cNvGrpSpPr/>
          <p:nvPr/>
        </p:nvGrpSpPr>
        <p:grpSpPr>
          <a:xfrm>
            <a:off x="6262636" y="2125628"/>
            <a:ext cx="3680668" cy="3717917"/>
            <a:chOff x="7825623" y="2125628"/>
            <a:chExt cx="3680668" cy="3717917"/>
          </a:xfrm>
        </p:grpSpPr>
        <p:pic>
          <p:nvPicPr>
            <p:cNvPr id="3" name="Afbeelding 2">
              <a:extLst>
                <a:ext uri="{FF2B5EF4-FFF2-40B4-BE49-F238E27FC236}">
                  <a16:creationId xmlns:a16="http://schemas.microsoft.com/office/drawing/2014/main" id="{88812225-F641-0F41-86B2-64B80986A04C}"/>
                </a:ext>
              </a:extLst>
            </p:cNvPr>
            <p:cNvPicPr>
              <a:picLocks noChangeAspect="1"/>
            </p:cNvPicPr>
            <p:nvPr/>
          </p:nvPicPr>
          <p:blipFill rotWithShape="1">
            <a:blip r:embed="rId3"/>
            <a:srcRect t="1990" r="2271" b="1990"/>
            <a:stretch/>
          </p:blipFill>
          <p:spPr>
            <a:xfrm>
              <a:off x="7988540" y="2209732"/>
              <a:ext cx="3517751" cy="3547322"/>
            </a:xfrm>
            <a:prstGeom prst="rect">
              <a:avLst/>
            </a:prstGeom>
          </p:spPr>
        </p:pic>
        <p:sp>
          <p:nvSpPr>
            <p:cNvPr id="43" name="TextBox 42">
              <a:extLst>
                <a:ext uri="{FF2B5EF4-FFF2-40B4-BE49-F238E27FC236}">
                  <a16:creationId xmlns:a16="http://schemas.microsoft.com/office/drawing/2014/main" id="{71082A29-5ED4-F14A-BDE1-EBB0963CDE85}"/>
                </a:ext>
              </a:extLst>
            </p:cNvPr>
            <p:cNvSpPr txBox="1"/>
            <p:nvPr/>
          </p:nvSpPr>
          <p:spPr>
            <a:xfrm rot="16200000">
              <a:off x="7278326" y="3687203"/>
              <a:ext cx="1525482" cy="430887"/>
            </a:xfrm>
            <a:prstGeom prst="rect">
              <a:avLst/>
            </a:prstGeom>
            <a:solidFill>
              <a:schemeClr val="bg1"/>
            </a:solidFill>
          </p:spPr>
          <p:txBody>
            <a:bodyPr wrap="none" lIns="0" tIns="0" rIns="0" bIns="0" rtlCol="0">
              <a:spAutoFit/>
            </a:bodyPr>
            <a:lstStyle/>
            <a:p>
              <a:pPr algn="ctr"/>
              <a:r>
                <a:rPr lang="en-US" sz="1400" b="1" dirty="0">
                  <a:latin typeface="Calibri" panose="020F0502020204030204" pitchFamily="34" charset="0"/>
                  <a:ea typeface="Aileron" charset="0"/>
                  <a:cs typeface="Calibri" panose="020F0502020204030204" pitchFamily="34" charset="0"/>
                </a:rPr>
                <a:t>Proportion surviving</a:t>
              </a:r>
            </a:p>
            <a:p>
              <a:pPr algn="ctr"/>
              <a:endParaRPr lang="en-US" sz="1400" b="1" dirty="0">
                <a:latin typeface="Calibri" panose="020F0502020204030204" pitchFamily="34" charset="0"/>
                <a:ea typeface="Aileron" charset="0"/>
                <a:cs typeface="Calibri" panose="020F0502020204030204" pitchFamily="34" charset="0"/>
              </a:endParaRPr>
            </a:p>
          </p:txBody>
        </p:sp>
        <p:sp>
          <p:nvSpPr>
            <p:cNvPr id="44" name="TextBox 43">
              <a:extLst>
                <a:ext uri="{FF2B5EF4-FFF2-40B4-BE49-F238E27FC236}">
                  <a16:creationId xmlns:a16="http://schemas.microsoft.com/office/drawing/2014/main" id="{381F4135-7C66-5D43-B85F-1355B1CBFA8A}"/>
                </a:ext>
              </a:extLst>
            </p:cNvPr>
            <p:cNvSpPr txBox="1"/>
            <p:nvPr/>
          </p:nvSpPr>
          <p:spPr>
            <a:xfrm>
              <a:off x="8265789" y="5480770"/>
              <a:ext cx="78548" cy="184666"/>
            </a:xfrm>
            <a:prstGeom prst="rect">
              <a:avLst/>
            </a:prstGeom>
            <a:solidFill>
              <a:schemeClr val="bg1"/>
            </a:solid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0</a:t>
              </a:r>
            </a:p>
          </p:txBody>
        </p:sp>
        <p:sp>
          <p:nvSpPr>
            <p:cNvPr id="45" name="TextBox 44">
              <a:extLst>
                <a:ext uri="{FF2B5EF4-FFF2-40B4-BE49-F238E27FC236}">
                  <a16:creationId xmlns:a16="http://schemas.microsoft.com/office/drawing/2014/main" id="{3B5F9F05-1D2D-9D44-8A7A-49FB8B9D993A}"/>
                </a:ext>
              </a:extLst>
            </p:cNvPr>
            <p:cNvSpPr txBox="1"/>
            <p:nvPr/>
          </p:nvSpPr>
          <p:spPr>
            <a:xfrm>
              <a:off x="9629763" y="5628101"/>
              <a:ext cx="578620" cy="215444"/>
            </a:xfrm>
            <a:prstGeom prst="rect">
              <a:avLst/>
            </a:prstGeom>
            <a:solidFill>
              <a:schemeClr val="bg1"/>
            </a:solidFill>
          </p:spPr>
          <p:txBody>
            <a:bodyPr wrap="none" lIns="0" tIns="0" rIns="0" bIns="0" rtlCol="0">
              <a:spAutoFit/>
            </a:bodyPr>
            <a:lstStyle/>
            <a:p>
              <a:pPr algn="ctr"/>
              <a:r>
                <a:rPr lang="en-US" sz="1400" b="1" dirty="0">
                  <a:latin typeface="Calibri" panose="020F0502020204030204" pitchFamily="34" charset="0"/>
                  <a:ea typeface="Aileron" charset="0"/>
                  <a:cs typeface="Calibri" panose="020F0502020204030204" pitchFamily="34" charset="0"/>
                </a:rPr>
                <a:t>Months</a:t>
              </a:r>
            </a:p>
          </p:txBody>
        </p:sp>
        <p:sp>
          <p:nvSpPr>
            <p:cNvPr id="46" name="TextBox 45">
              <a:extLst>
                <a:ext uri="{FF2B5EF4-FFF2-40B4-BE49-F238E27FC236}">
                  <a16:creationId xmlns:a16="http://schemas.microsoft.com/office/drawing/2014/main" id="{B1A6B019-1741-4A41-AD4C-0C3D633DFACB}"/>
                </a:ext>
              </a:extLst>
            </p:cNvPr>
            <p:cNvSpPr txBox="1"/>
            <p:nvPr/>
          </p:nvSpPr>
          <p:spPr>
            <a:xfrm>
              <a:off x="8056146" y="2125628"/>
              <a:ext cx="195566" cy="184666"/>
            </a:xfrm>
            <a:prstGeom prst="rect">
              <a:avLst/>
            </a:prstGeom>
            <a:solidFill>
              <a:schemeClr val="bg1"/>
            </a:solid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1.0</a:t>
              </a:r>
            </a:p>
          </p:txBody>
        </p:sp>
        <p:sp>
          <p:nvSpPr>
            <p:cNvPr id="48" name="TextBox 47">
              <a:extLst>
                <a:ext uri="{FF2B5EF4-FFF2-40B4-BE49-F238E27FC236}">
                  <a16:creationId xmlns:a16="http://schemas.microsoft.com/office/drawing/2014/main" id="{870F083F-32CC-0648-806A-418288E8073A}"/>
                </a:ext>
              </a:extLst>
            </p:cNvPr>
            <p:cNvSpPr txBox="1"/>
            <p:nvPr/>
          </p:nvSpPr>
          <p:spPr>
            <a:xfrm>
              <a:off x="8056146" y="2763794"/>
              <a:ext cx="195566" cy="184666"/>
            </a:xfrm>
            <a:prstGeom prst="rect">
              <a:avLst/>
            </a:prstGeom>
            <a:solidFill>
              <a:schemeClr val="bg1"/>
            </a:solid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0.8</a:t>
              </a:r>
            </a:p>
          </p:txBody>
        </p:sp>
        <p:sp>
          <p:nvSpPr>
            <p:cNvPr id="49" name="TextBox 48">
              <a:extLst>
                <a:ext uri="{FF2B5EF4-FFF2-40B4-BE49-F238E27FC236}">
                  <a16:creationId xmlns:a16="http://schemas.microsoft.com/office/drawing/2014/main" id="{692BF11F-9760-7044-8C10-D5C8229C9240}"/>
                </a:ext>
              </a:extLst>
            </p:cNvPr>
            <p:cNvSpPr txBox="1"/>
            <p:nvPr/>
          </p:nvSpPr>
          <p:spPr>
            <a:xfrm>
              <a:off x="8056146" y="3414788"/>
              <a:ext cx="195566" cy="184666"/>
            </a:xfrm>
            <a:prstGeom prst="rect">
              <a:avLst/>
            </a:prstGeom>
            <a:solidFill>
              <a:schemeClr val="bg1"/>
            </a:solid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0.6</a:t>
              </a:r>
            </a:p>
          </p:txBody>
        </p:sp>
        <p:sp>
          <p:nvSpPr>
            <p:cNvPr id="50" name="TextBox 49">
              <a:extLst>
                <a:ext uri="{FF2B5EF4-FFF2-40B4-BE49-F238E27FC236}">
                  <a16:creationId xmlns:a16="http://schemas.microsoft.com/office/drawing/2014/main" id="{27662E67-0C30-9247-BEE8-8F5D183EF732}"/>
                </a:ext>
              </a:extLst>
            </p:cNvPr>
            <p:cNvSpPr txBox="1"/>
            <p:nvPr/>
          </p:nvSpPr>
          <p:spPr>
            <a:xfrm>
              <a:off x="8056146" y="4068265"/>
              <a:ext cx="195566" cy="184666"/>
            </a:xfrm>
            <a:prstGeom prst="rect">
              <a:avLst/>
            </a:prstGeom>
            <a:solidFill>
              <a:schemeClr val="bg1"/>
            </a:solid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0.4</a:t>
              </a:r>
            </a:p>
          </p:txBody>
        </p:sp>
        <p:sp>
          <p:nvSpPr>
            <p:cNvPr id="51" name="TextBox 50">
              <a:extLst>
                <a:ext uri="{FF2B5EF4-FFF2-40B4-BE49-F238E27FC236}">
                  <a16:creationId xmlns:a16="http://schemas.microsoft.com/office/drawing/2014/main" id="{FC3E0F6B-2E2E-524F-AFFA-93D5833AA49A}"/>
                </a:ext>
              </a:extLst>
            </p:cNvPr>
            <p:cNvSpPr txBox="1"/>
            <p:nvPr/>
          </p:nvSpPr>
          <p:spPr>
            <a:xfrm>
              <a:off x="8056146" y="4725914"/>
              <a:ext cx="195566" cy="184666"/>
            </a:xfrm>
            <a:prstGeom prst="rect">
              <a:avLst/>
            </a:prstGeom>
            <a:solidFill>
              <a:schemeClr val="bg1"/>
            </a:solidFill>
          </p:spPr>
          <p:txBody>
            <a:bodyPr wrap="non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0.2</a:t>
              </a:r>
            </a:p>
          </p:txBody>
        </p:sp>
        <p:sp>
          <p:nvSpPr>
            <p:cNvPr id="52" name="TextBox 51">
              <a:extLst>
                <a:ext uri="{FF2B5EF4-FFF2-40B4-BE49-F238E27FC236}">
                  <a16:creationId xmlns:a16="http://schemas.microsoft.com/office/drawing/2014/main" id="{96B90D53-555D-C044-BF8F-7C14F53BD792}"/>
                </a:ext>
              </a:extLst>
            </p:cNvPr>
            <p:cNvSpPr txBox="1"/>
            <p:nvPr/>
          </p:nvSpPr>
          <p:spPr>
            <a:xfrm>
              <a:off x="8056146" y="5357425"/>
              <a:ext cx="195566" cy="184666"/>
            </a:xfrm>
            <a:prstGeom prst="rect">
              <a:avLst/>
            </a:prstGeom>
            <a:solidFill>
              <a:schemeClr val="bg1"/>
            </a:solidFill>
          </p:spPr>
          <p:txBody>
            <a:bodyPr wrap="square" lIns="0" tIns="0" rIns="0" bIns="0" rtlCol="0">
              <a:spAutoFit/>
            </a:bodyPr>
            <a:lstStyle/>
            <a:p>
              <a:pPr algn="r"/>
              <a:r>
                <a:rPr lang="en-US" sz="1200" dirty="0">
                  <a:latin typeface="Calibri" panose="020F0502020204030204" pitchFamily="34" charset="0"/>
                  <a:ea typeface="Aileron" charset="0"/>
                  <a:cs typeface="Calibri" panose="020F0502020204030204" pitchFamily="34" charset="0"/>
                </a:rPr>
                <a:t>0.0</a:t>
              </a:r>
            </a:p>
          </p:txBody>
        </p:sp>
        <p:sp>
          <p:nvSpPr>
            <p:cNvPr id="53" name="TextBox 52">
              <a:extLst>
                <a:ext uri="{FF2B5EF4-FFF2-40B4-BE49-F238E27FC236}">
                  <a16:creationId xmlns:a16="http://schemas.microsoft.com/office/drawing/2014/main" id="{78E81105-530E-DC44-BBFB-237836462134}"/>
                </a:ext>
              </a:extLst>
            </p:cNvPr>
            <p:cNvSpPr txBox="1"/>
            <p:nvPr/>
          </p:nvSpPr>
          <p:spPr>
            <a:xfrm>
              <a:off x="8849853" y="5480770"/>
              <a:ext cx="157094" cy="184666"/>
            </a:xfrm>
            <a:prstGeom prst="rect">
              <a:avLst/>
            </a:prstGeom>
            <a:solidFill>
              <a:schemeClr val="bg1"/>
            </a:solid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10</a:t>
              </a:r>
            </a:p>
          </p:txBody>
        </p:sp>
        <p:sp>
          <p:nvSpPr>
            <p:cNvPr id="54" name="TextBox 53">
              <a:extLst>
                <a:ext uri="{FF2B5EF4-FFF2-40B4-BE49-F238E27FC236}">
                  <a16:creationId xmlns:a16="http://schemas.microsoft.com/office/drawing/2014/main" id="{F8C14443-45C7-1D4A-AB66-54C50E7E0605}"/>
                </a:ext>
              </a:extLst>
            </p:cNvPr>
            <p:cNvSpPr txBox="1"/>
            <p:nvPr/>
          </p:nvSpPr>
          <p:spPr>
            <a:xfrm>
              <a:off x="9444615" y="5480770"/>
              <a:ext cx="157094" cy="184666"/>
            </a:xfrm>
            <a:prstGeom prst="rect">
              <a:avLst/>
            </a:prstGeom>
            <a:solidFill>
              <a:schemeClr val="bg1"/>
            </a:solid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20</a:t>
              </a:r>
            </a:p>
          </p:txBody>
        </p:sp>
        <p:sp>
          <p:nvSpPr>
            <p:cNvPr id="55" name="TextBox 54">
              <a:extLst>
                <a:ext uri="{FF2B5EF4-FFF2-40B4-BE49-F238E27FC236}">
                  <a16:creationId xmlns:a16="http://schemas.microsoft.com/office/drawing/2014/main" id="{DC749EC7-CD10-804B-88F1-7774355B4505}"/>
                </a:ext>
              </a:extLst>
            </p:cNvPr>
            <p:cNvSpPr txBox="1"/>
            <p:nvPr/>
          </p:nvSpPr>
          <p:spPr>
            <a:xfrm>
              <a:off x="10040332" y="5480770"/>
              <a:ext cx="157094" cy="184666"/>
            </a:xfrm>
            <a:prstGeom prst="rect">
              <a:avLst/>
            </a:prstGeom>
            <a:solidFill>
              <a:schemeClr val="bg1"/>
            </a:solid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30</a:t>
              </a:r>
            </a:p>
          </p:txBody>
        </p:sp>
        <p:sp>
          <p:nvSpPr>
            <p:cNvPr id="56" name="TextBox 55">
              <a:extLst>
                <a:ext uri="{FF2B5EF4-FFF2-40B4-BE49-F238E27FC236}">
                  <a16:creationId xmlns:a16="http://schemas.microsoft.com/office/drawing/2014/main" id="{663F1DCE-962A-564A-AE6A-0E3265AEB3A2}"/>
                </a:ext>
              </a:extLst>
            </p:cNvPr>
            <p:cNvSpPr txBox="1"/>
            <p:nvPr/>
          </p:nvSpPr>
          <p:spPr>
            <a:xfrm>
              <a:off x="10654141" y="5480770"/>
              <a:ext cx="157094" cy="184666"/>
            </a:xfrm>
            <a:prstGeom prst="rect">
              <a:avLst/>
            </a:prstGeom>
            <a:solidFill>
              <a:schemeClr val="bg1"/>
            </a:solid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40</a:t>
              </a:r>
            </a:p>
          </p:txBody>
        </p:sp>
        <p:sp>
          <p:nvSpPr>
            <p:cNvPr id="57" name="TextBox 56">
              <a:extLst>
                <a:ext uri="{FF2B5EF4-FFF2-40B4-BE49-F238E27FC236}">
                  <a16:creationId xmlns:a16="http://schemas.microsoft.com/office/drawing/2014/main" id="{DF5DF3A3-CE03-FC47-B40D-BD77B75C8079}"/>
                </a:ext>
              </a:extLst>
            </p:cNvPr>
            <p:cNvSpPr txBox="1"/>
            <p:nvPr/>
          </p:nvSpPr>
          <p:spPr>
            <a:xfrm>
              <a:off x="11263665" y="5480770"/>
              <a:ext cx="157094" cy="184666"/>
            </a:xfrm>
            <a:prstGeom prst="rect">
              <a:avLst/>
            </a:prstGeom>
            <a:solidFill>
              <a:schemeClr val="bg1"/>
            </a:solid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50</a:t>
              </a:r>
            </a:p>
          </p:txBody>
        </p:sp>
        <p:sp>
          <p:nvSpPr>
            <p:cNvPr id="40" name="TextBox 56">
              <a:extLst>
                <a:ext uri="{FF2B5EF4-FFF2-40B4-BE49-F238E27FC236}">
                  <a16:creationId xmlns:a16="http://schemas.microsoft.com/office/drawing/2014/main" id="{1486491A-C77D-7F4E-885F-E638D594E594}"/>
                </a:ext>
              </a:extLst>
            </p:cNvPr>
            <p:cNvSpPr txBox="1"/>
            <p:nvPr/>
          </p:nvSpPr>
          <p:spPr>
            <a:xfrm>
              <a:off x="11159828" y="2242256"/>
              <a:ext cx="105799" cy="184666"/>
            </a:xfrm>
            <a:prstGeom prst="rect">
              <a:avLst/>
            </a:prstGeom>
            <a:solidFill>
              <a:schemeClr val="bg1"/>
            </a:solidFill>
          </p:spPr>
          <p:txBody>
            <a:bodyPr wrap="none" lIns="0" tIns="0" rIns="0" bIns="0" rtlCol="0">
              <a:spAutoFit/>
            </a:bodyPr>
            <a:lstStyle/>
            <a:p>
              <a:pPr algn="ctr"/>
              <a:r>
                <a:rPr lang="en-US" sz="1200" dirty="0">
                  <a:latin typeface="Calibri" panose="020F0502020204030204" pitchFamily="34" charset="0"/>
                  <a:ea typeface="Aileron" charset="0"/>
                  <a:cs typeface="Calibri" panose="020F0502020204030204" pitchFamily="34" charset="0"/>
                </a:rPr>
                <a:t>   </a:t>
              </a:r>
            </a:p>
          </p:txBody>
        </p:sp>
      </p:grpSp>
      <p:sp>
        <p:nvSpPr>
          <p:cNvPr id="38" name="Content Placeholder 60">
            <a:extLst>
              <a:ext uri="{FF2B5EF4-FFF2-40B4-BE49-F238E27FC236}">
                <a16:creationId xmlns:a16="http://schemas.microsoft.com/office/drawing/2014/main" id="{FD74FF74-0D46-0343-BA4C-1FF0334D3BFD}"/>
              </a:ext>
            </a:extLst>
          </p:cNvPr>
          <p:cNvSpPr txBox="1">
            <a:spLocks/>
          </p:cNvSpPr>
          <p:nvPr/>
        </p:nvSpPr>
        <p:spPr>
          <a:xfrm>
            <a:off x="7486492" y="2197672"/>
            <a:ext cx="4002040" cy="1151587"/>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1600" b="1" dirty="0">
                <a:solidFill>
                  <a:schemeClr val="accent1"/>
                </a:solidFill>
              </a:rPr>
              <a:t>All: </a:t>
            </a:r>
            <a:r>
              <a:rPr lang="en-US" sz="1600" dirty="0">
                <a:solidFill>
                  <a:schemeClr val="tx2"/>
                </a:solidFill>
              </a:rPr>
              <a:t>8.6 (7.2-9.9)</a:t>
            </a:r>
          </a:p>
          <a:p>
            <a:pPr>
              <a:spcBef>
                <a:spcPts val="300"/>
              </a:spcBef>
            </a:pPr>
            <a:r>
              <a:rPr lang="en-US" sz="1600" b="1" dirty="0">
                <a:solidFill>
                  <a:schemeClr val="accent1"/>
                </a:solidFill>
              </a:rPr>
              <a:t>Not triple-refractory: </a:t>
            </a:r>
            <a:r>
              <a:rPr lang="en-US" sz="1600" dirty="0">
                <a:solidFill>
                  <a:schemeClr val="tx2"/>
                </a:solidFill>
              </a:rPr>
              <a:t>11.2 (5.4-17.1)</a:t>
            </a:r>
          </a:p>
          <a:p>
            <a:pPr>
              <a:spcBef>
                <a:spcPts val="300"/>
              </a:spcBef>
            </a:pPr>
            <a:r>
              <a:rPr lang="en-US" sz="1600" b="1" dirty="0">
                <a:solidFill>
                  <a:schemeClr val="accent1"/>
                </a:solidFill>
              </a:rPr>
              <a:t>Triple- and quad-refractory: </a:t>
            </a:r>
            <a:r>
              <a:rPr lang="en-US" sz="1600" dirty="0">
                <a:solidFill>
                  <a:schemeClr val="tx2"/>
                </a:solidFill>
              </a:rPr>
              <a:t>9.2 (7.1-11.2)</a:t>
            </a:r>
          </a:p>
          <a:p>
            <a:pPr>
              <a:spcBef>
                <a:spcPts val="300"/>
              </a:spcBef>
            </a:pPr>
            <a:r>
              <a:rPr lang="en-US" sz="1600" b="1" dirty="0">
                <a:solidFill>
                  <a:schemeClr val="accent1"/>
                </a:solidFill>
              </a:rPr>
              <a:t>Penta-refractory:</a:t>
            </a:r>
            <a:r>
              <a:rPr lang="en-US" sz="1600" dirty="0">
                <a:solidFill>
                  <a:schemeClr val="tx2"/>
                </a:solidFill>
              </a:rPr>
              <a:t> 5.6 (3.5-7.8)</a:t>
            </a:r>
            <a:endParaRPr lang="en-US" sz="1400" dirty="0">
              <a:solidFill>
                <a:schemeClr val="tx2"/>
              </a:solidFill>
            </a:endParaRPr>
          </a:p>
        </p:txBody>
      </p:sp>
    </p:spTree>
    <p:extLst>
      <p:ext uri="{BB962C8B-B14F-4D97-AF65-F5344CB8AC3E}">
        <p14:creationId xmlns:p14="http://schemas.microsoft.com/office/powerpoint/2010/main" val="158691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05DFEBE-2784-3644-BEAD-C2816A01A9FA}"/>
              </a:ext>
            </a:extLst>
          </p:cNvPr>
          <p:cNvSpPr>
            <a:spLocks noGrp="1"/>
          </p:cNvSpPr>
          <p:nvPr>
            <p:ph sz="quarter" idx="12"/>
          </p:nvPr>
        </p:nvSpPr>
        <p:spPr>
          <a:xfrm>
            <a:off x="620184" y="5682249"/>
            <a:ext cx="10963200" cy="350031"/>
          </a:xfrm>
        </p:spPr>
        <p:txBody>
          <a:bodyPr/>
          <a:lstStyle/>
          <a:p>
            <a:pPr marL="0" indent="0">
              <a:buNone/>
            </a:pPr>
            <a:r>
              <a:rPr lang="en-GB" dirty="0"/>
              <a:t>Pom-</a:t>
            </a:r>
            <a:r>
              <a:rPr lang="en-GB" dirty="0" err="1"/>
              <a:t>dex</a:t>
            </a:r>
            <a:r>
              <a:rPr lang="en-GB" dirty="0"/>
              <a:t> + </a:t>
            </a:r>
            <a:r>
              <a:rPr lang="en-GB" dirty="0" err="1"/>
              <a:t>isa</a:t>
            </a:r>
            <a:r>
              <a:rPr lang="en-GB" dirty="0"/>
              <a:t> or </a:t>
            </a:r>
            <a:r>
              <a:rPr lang="en-GB" dirty="0" err="1"/>
              <a:t>elo</a:t>
            </a:r>
            <a:r>
              <a:rPr lang="en-GB" dirty="0"/>
              <a:t> are approved but according to the label, they will move to earlier relapses if available</a:t>
            </a:r>
          </a:p>
          <a:p>
            <a:endParaRPr lang="en-GB" dirty="0"/>
          </a:p>
        </p:txBody>
      </p:sp>
      <p:sp>
        <p:nvSpPr>
          <p:cNvPr id="3" name="Title 2"/>
          <p:cNvSpPr>
            <a:spLocks noGrp="1"/>
          </p:cNvSpPr>
          <p:nvPr>
            <p:ph type="title"/>
          </p:nvPr>
        </p:nvSpPr>
        <p:spPr/>
        <p:txBody>
          <a:bodyPr/>
          <a:lstStyle/>
          <a:p>
            <a:r>
              <a:rPr lang="en-GB" dirty="0"/>
              <a:t>What happens at third line and beyond?</a:t>
            </a:r>
          </a:p>
        </p:txBody>
      </p:sp>
      <p:sp>
        <p:nvSpPr>
          <p:cNvPr id="9" name="Content Placeholder 8">
            <a:extLst>
              <a:ext uri="{FF2B5EF4-FFF2-40B4-BE49-F238E27FC236}">
                <a16:creationId xmlns:a16="http://schemas.microsoft.com/office/drawing/2014/main" id="{81404BB2-1751-1740-AFB7-24A41C2873AF}"/>
              </a:ext>
            </a:extLst>
          </p:cNvPr>
          <p:cNvSpPr>
            <a:spLocks noGrp="1"/>
          </p:cNvSpPr>
          <p:nvPr>
            <p:ph sz="quarter" idx="15"/>
          </p:nvPr>
        </p:nvSpPr>
        <p:spPr>
          <a:xfrm>
            <a:off x="620183" y="6313819"/>
            <a:ext cx="10775949" cy="365125"/>
          </a:xfrm>
        </p:spPr>
        <p:txBody>
          <a:bodyPr/>
          <a:lstStyle/>
          <a:p>
            <a:r>
              <a:rPr lang="en-GB" sz="1050" baseline="30000" dirty="0">
                <a:solidFill>
                  <a:schemeClr val="accent1"/>
                </a:solidFill>
              </a:rPr>
              <a:t>a</a:t>
            </a:r>
            <a:r>
              <a:rPr lang="en-GB" sz="1050" dirty="0">
                <a:solidFill>
                  <a:schemeClr val="accent1"/>
                </a:solidFill>
              </a:rPr>
              <a:t> Based on phase 3 randomised trials. </a:t>
            </a:r>
            <a:r>
              <a:rPr lang="en-GB" sz="1050" baseline="30000" dirty="0"/>
              <a:t>b</a:t>
            </a:r>
            <a:r>
              <a:rPr lang="en-GB" sz="1050" dirty="0"/>
              <a:t> Venetoclax-based combinations for patients with t(11;14) and/or overexpression of bcl-2.</a:t>
            </a:r>
            <a:br>
              <a:rPr lang="en-GB" sz="1050" dirty="0"/>
            </a:br>
            <a:r>
              <a:rPr lang="en-GB" sz="1050" dirty="0" err="1"/>
              <a:t>Cyclo</a:t>
            </a:r>
            <a:r>
              <a:rPr lang="en-GB" sz="1050" dirty="0"/>
              <a:t>, </a:t>
            </a:r>
            <a:r>
              <a:rPr lang="en-GB" sz="1050" dirty="0">
                <a:solidFill>
                  <a:schemeClr val="tx2"/>
                </a:solidFill>
              </a:rPr>
              <a:t>cyclophosphamide; </a:t>
            </a:r>
            <a:r>
              <a:rPr lang="en-GB" sz="1050" dirty="0" err="1">
                <a:solidFill>
                  <a:schemeClr val="tx2"/>
                </a:solidFill>
              </a:rPr>
              <a:t>dara</a:t>
            </a:r>
            <a:r>
              <a:rPr lang="en-GB" sz="1050" dirty="0">
                <a:solidFill>
                  <a:schemeClr val="tx2"/>
                </a:solidFill>
              </a:rPr>
              <a:t>, daratumumab; </a:t>
            </a:r>
            <a:r>
              <a:rPr lang="en-GB" sz="1050" dirty="0" err="1">
                <a:solidFill>
                  <a:schemeClr val="tx2"/>
                </a:solidFill>
              </a:rPr>
              <a:t>dex</a:t>
            </a:r>
            <a:r>
              <a:rPr lang="en-GB" sz="1050" dirty="0">
                <a:solidFill>
                  <a:schemeClr val="tx2"/>
                </a:solidFill>
              </a:rPr>
              <a:t>, dexamethasone; </a:t>
            </a:r>
            <a:r>
              <a:rPr lang="en-GB" sz="1050" dirty="0" err="1">
                <a:solidFill>
                  <a:schemeClr val="tx2"/>
                </a:solidFill>
              </a:rPr>
              <a:t>elo</a:t>
            </a:r>
            <a:r>
              <a:rPr lang="en-GB" sz="1050" dirty="0">
                <a:solidFill>
                  <a:schemeClr val="tx2"/>
                </a:solidFill>
              </a:rPr>
              <a:t>, </a:t>
            </a:r>
            <a:r>
              <a:rPr lang="en-GB" sz="1050" dirty="0" err="1">
                <a:solidFill>
                  <a:schemeClr val="tx2"/>
                </a:solidFill>
              </a:rPr>
              <a:t>elotuzumab</a:t>
            </a:r>
            <a:r>
              <a:rPr lang="en-GB" sz="1050" dirty="0">
                <a:solidFill>
                  <a:schemeClr val="tx2"/>
                </a:solidFill>
              </a:rPr>
              <a:t>; </a:t>
            </a:r>
            <a:r>
              <a:rPr lang="en-GB" sz="1050" dirty="0" err="1">
                <a:solidFill>
                  <a:schemeClr val="tx2"/>
                </a:solidFill>
              </a:rPr>
              <a:t>IMiD</a:t>
            </a:r>
            <a:r>
              <a:rPr lang="en-GB" sz="1050" dirty="0">
                <a:solidFill>
                  <a:schemeClr val="tx2"/>
                </a:solidFill>
              </a:rPr>
              <a:t>, immunomodulatory drug; </a:t>
            </a:r>
            <a:r>
              <a:rPr lang="en-GB" sz="1050" dirty="0" err="1">
                <a:solidFill>
                  <a:schemeClr val="tx2"/>
                </a:solidFill>
              </a:rPr>
              <a:t>isa</a:t>
            </a:r>
            <a:r>
              <a:rPr lang="en-GB" sz="1050" dirty="0">
                <a:solidFill>
                  <a:schemeClr val="tx2"/>
                </a:solidFill>
              </a:rPr>
              <a:t>, </a:t>
            </a:r>
            <a:r>
              <a:rPr lang="en-GB" sz="1050" dirty="0" err="1"/>
              <a:t>isatuximab</a:t>
            </a:r>
            <a:r>
              <a:rPr lang="en-GB" sz="1050" dirty="0"/>
              <a:t>; </a:t>
            </a:r>
            <a:r>
              <a:rPr lang="en-GB" sz="1050" dirty="0">
                <a:solidFill>
                  <a:schemeClr val="tx2"/>
                </a:solidFill>
              </a:rPr>
              <a:t>K, carfilzomib; </a:t>
            </a:r>
            <a:r>
              <a:rPr lang="en-GB" sz="1050" dirty="0" err="1">
                <a:solidFill>
                  <a:schemeClr val="tx2"/>
                </a:solidFill>
              </a:rPr>
              <a:t>Kd</a:t>
            </a:r>
            <a:r>
              <a:rPr lang="en-GB" sz="1050" dirty="0">
                <a:solidFill>
                  <a:schemeClr val="tx2"/>
                </a:solidFill>
              </a:rPr>
              <a:t>, carfilzomib, dexamethasone; LEN, lenalidomide; </a:t>
            </a:r>
            <a:r>
              <a:rPr lang="en-GB" sz="1050" dirty="0"/>
              <a:t>PI, protease inhibitor; pom, pomalidomide;</a:t>
            </a:r>
            <a:r>
              <a:rPr lang="en-GB" sz="1050" dirty="0">
                <a:solidFill>
                  <a:schemeClr val="tx2"/>
                </a:solidFill>
              </a:rPr>
              <a:t> </a:t>
            </a:r>
            <a:r>
              <a:rPr lang="en-GB" sz="1050" dirty="0" err="1">
                <a:solidFill>
                  <a:schemeClr val="tx2"/>
                </a:solidFill>
              </a:rPr>
              <a:t>Vd</a:t>
            </a:r>
            <a:r>
              <a:rPr lang="en-GB" sz="1050" dirty="0">
                <a:solidFill>
                  <a:schemeClr val="tx2"/>
                </a:solidFill>
              </a:rPr>
              <a:t>, bortezomib, dexamethasone</a:t>
            </a:r>
            <a:endParaRPr lang="en-GB" sz="1050" dirty="0"/>
          </a:p>
          <a:p>
            <a:pPr>
              <a:spcBef>
                <a:spcPts val="0"/>
              </a:spcBef>
            </a:pPr>
            <a:r>
              <a:rPr lang="en-GB" sz="1050" dirty="0" err="1"/>
              <a:t>Mateos</a:t>
            </a:r>
            <a:r>
              <a:rPr lang="en-GB" sz="1050" dirty="0"/>
              <a:t> MV. Personal perspective</a:t>
            </a:r>
          </a:p>
        </p:txBody>
      </p:sp>
      <p:sp>
        <p:nvSpPr>
          <p:cNvPr id="28" name="TextBox 5">
            <a:extLst>
              <a:ext uri="{FF2B5EF4-FFF2-40B4-BE49-F238E27FC236}">
                <a16:creationId xmlns:a16="http://schemas.microsoft.com/office/drawing/2014/main" id="{F88266CD-BD99-494A-A5D3-0B95280331B4}"/>
              </a:ext>
            </a:extLst>
          </p:cNvPr>
          <p:cNvSpPr>
            <a:spLocks noChangeArrowheads="1"/>
          </p:cNvSpPr>
          <p:nvPr/>
        </p:nvSpPr>
        <p:spPr bwMode="auto">
          <a:xfrm>
            <a:off x="1061754" y="4344691"/>
            <a:ext cx="3139084" cy="568235"/>
          </a:xfrm>
          <a:prstGeom prst="roundRect">
            <a:avLst>
              <a:gd name="adj" fmla="val 27338"/>
            </a:avLst>
          </a:prstGeom>
          <a:solidFill>
            <a:schemeClr val="tx2">
              <a:lumMod val="20000"/>
              <a:lumOff val="80000"/>
            </a:schemeClr>
          </a:solidFill>
          <a:ln w="19050">
            <a:solidFill>
              <a:schemeClr val="accent1"/>
            </a:solidFill>
            <a:round/>
            <a:headEnd/>
            <a:tailEnd/>
          </a:ln>
          <a:effectLst/>
        </p:spPr>
        <p:txBody>
          <a:bodyPr wrap="square">
            <a:noAutofit/>
          </a:bodyPr>
          <a:lstStyle/>
          <a:p>
            <a:pPr algn="ctr" defTabSz="914377">
              <a:lnSpc>
                <a:spcPct val="80000"/>
              </a:lnSpc>
              <a:buClr>
                <a:srgbClr val="9970FE"/>
              </a:buClr>
              <a:buSzPct val="75000"/>
              <a:defRPr/>
            </a:pPr>
            <a:r>
              <a:rPr lang="en-GB" sz="1688" b="1" kern="0" dirty="0">
                <a:solidFill>
                  <a:schemeClr val="accent1"/>
                </a:solidFill>
                <a:latin typeface="Calibri" panose="020F0502020204030204" pitchFamily="34" charset="0"/>
                <a:ea typeface="Arial" charset="0"/>
                <a:cs typeface="Calibri" panose="020F0502020204030204" pitchFamily="34" charset="0"/>
              </a:rPr>
              <a:t>Pom-</a:t>
            </a:r>
            <a:r>
              <a:rPr lang="en-GB" sz="1688" b="1" kern="0" dirty="0" err="1">
                <a:solidFill>
                  <a:schemeClr val="accent1"/>
                </a:solidFill>
                <a:latin typeface="Calibri" panose="020F0502020204030204" pitchFamily="34" charset="0"/>
                <a:ea typeface="Arial" charset="0"/>
                <a:cs typeface="Calibri" panose="020F0502020204030204" pitchFamily="34" charset="0"/>
              </a:rPr>
              <a:t>dex</a:t>
            </a:r>
            <a:r>
              <a:rPr lang="en-GB" sz="1688" b="1" kern="0" dirty="0">
                <a:solidFill>
                  <a:schemeClr val="accent1"/>
                </a:solidFill>
                <a:latin typeface="Calibri" panose="020F0502020204030204" pitchFamily="34" charset="0"/>
                <a:ea typeface="Arial" charset="0"/>
                <a:cs typeface="Calibri" panose="020F0502020204030204" pitchFamily="34" charset="0"/>
              </a:rPr>
              <a:t> + </a:t>
            </a:r>
            <a:r>
              <a:rPr lang="en-GB" sz="1688" b="1" kern="0" dirty="0" err="1">
                <a:solidFill>
                  <a:schemeClr val="accent1"/>
                </a:solidFill>
                <a:latin typeface="Calibri" panose="020F0502020204030204" pitchFamily="34" charset="0"/>
                <a:ea typeface="Arial" charset="0"/>
                <a:cs typeface="Calibri" panose="020F0502020204030204" pitchFamily="34" charset="0"/>
              </a:rPr>
              <a:t>isatuximab</a:t>
            </a:r>
            <a:endParaRPr lang="en-GB" sz="1688" b="1" kern="0" dirty="0">
              <a:solidFill>
                <a:schemeClr val="accent1"/>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a:solidFill>
                  <a:schemeClr val="accent1"/>
                </a:solidFill>
                <a:latin typeface="Calibri" panose="020F0502020204030204" pitchFamily="34" charset="0"/>
                <a:ea typeface="Arial" charset="0"/>
                <a:cs typeface="Calibri" panose="020F0502020204030204" pitchFamily="34" charset="0"/>
              </a:rPr>
              <a:t>Pom-</a:t>
            </a:r>
            <a:r>
              <a:rPr lang="en-GB" sz="1688" b="1" kern="0" dirty="0" err="1">
                <a:solidFill>
                  <a:schemeClr val="accent1"/>
                </a:solidFill>
                <a:latin typeface="Calibri" panose="020F0502020204030204" pitchFamily="34" charset="0"/>
                <a:ea typeface="Arial" charset="0"/>
                <a:cs typeface="Calibri" panose="020F0502020204030204" pitchFamily="34" charset="0"/>
              </a:rPr>
              <a:t>dex</a:t>
            </a:r>
            <a:r>
              <a:rPr lang="en-GB" sz="1688" b="1" kern="0" dirty="0">
                <a:solidFill>
                  <a:schemeClr val="accent1"/>
                </a:solidFill>
                <a:latin typeface="Calibri" panose="020F0502020204030204" pitchFamily="34" charset="0"/>
                <a:ea typeface="Arial" charset="0"/>
                <a:cs typeface="Calibri" panose="020F0502020204030204" pitchFamily="34" charset="0"/>
              </a:rPr>
              <a:t> + </a:t>
            </a:r>
            <a:r>
              <a:rPr lang="en-GB" sz="1688" b="1" kern="0" dirty="0" err="1">
                <a:solidFill>
                  <a:schemeClr val="accent1"/>
                </a:solidFill>
                <a:latin typeface="Calibri" panose="020F0502020204030204" pitchFamily="34" charset="0"/>
                <a:ea typeface="Arial" charset="0"/>
                <a:cs typeface="Calibri" panose="020F0502020204030204" pitchFamily="34" charset="0"/>
              </a:rPr>
              <a:t>elotuzumab</a:t>
            </a:r>
            <a:endParaRPr lang="en-GB" sz="1688" b="1" kern="0" dirty="0">
              <a:solidFill>
                <a:schemeClr val="accent1"/>
              </a:solidFill>
              <a:latin typeface="Calibri" panose="020F0502020204030204" pitchFamily="34" charset="0"/>
              <a:ea typeface="Arial" charset="0"/>
              <a:cs typeface="Calibri" panose="020F0502020204030204" pitchFamily="34" charset="0"/>
            </a:endParaRPr>
          </a:p>
        </p:txBody>
      </p:sp>
      <p:sp>
        <p:nvSpPr>
          <p:cNvPr id="43" name="Rectangle 3">
            <a:extLst>
              <a:ext uri="{FF2B5EF4-FFF2-40B4-BE49-F238E27FC236}">
                <a16:creationId xmlns:a16="http://schemas.microsoft.com/office/drawing/2014/main" id="{914B6B9F-5E22-9747-82BA-BA8DDD9913D5}"/>
              </a:ext>
            </a:extLst>
          </p:cNvPr>
          <p:cNvSpPr>
            <a:spLocks noChangeArrowheads="1"/>
          </p:cNvSpPr>
          <p:nvPr/>
        </p:nvSpPr>
        <p:spPr bwMode="auto">
          <a:xfrm>
            <a:off x="4309825" y="3908644"/>
            <a:ext cx="3572351" cy="38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41" tIns="38571" rIns="77141" bIns="38571" anchor="ctr">
            <a:spAutoFit/>
          </a:bodyPr>
          <a:lstStyle/>
          <a:p>
            <a:pPr algn="ctr" defTabSz="914377">
              <a:spcBef>
                <a:spcPct val="0"/>
              </a:spcBef>
              <a:defRPr/>
            </a:pPr>
            <a:r>
              <a:rPr lang="en-GB" sz="2000" b="1" dirty="0">
                <a:solidFill>
                  <a:schemeClr val="accent1"/>
                </a:solidFill>
                <a:latin typeface="Calibri" panose="020F0502020204030204" pitchFamily="34" charset="0"/>
                <a:ea typeface="ＭＳ Ｐゴシック" charset="0"/>
                <a:cs typeface="Calibri" panose="020F0502020204030204" pitchFamily="34" charset="0"/>
              </a:rPr>
              <a:t>2</a:t>
            </a:r>
            <a:r>
              <a:rPr lang="en-GB" sz="2000" b="1" baseline="30000" dirty="0">
                <a:solidFill>
                  <a:schemeClr val="accent1"/>
                </a:solidFill>
                <a:latin typeface="Calibri" panose="020F0502020204030204" pitchFamily="34" charset="0"/>
                <a:ea typeface="ＭＳ Ｐゴシック" charset="0"/>
                <a:cs typeface="Calibri" panose="020F0502020204030204" pitchFamily="34" charset="0"/>
              </a:rPr>
              <a:t>nd</a:t>
            </a:r>
            <a:r>
              <a:rPr lang="en-GB" sz="2000" b="1" dirty="0">
                <a:solidFill>
                  <a:schemeClr val="accent1"/>
                </a:solidFill>
                <a:latin typeface="Calibri" panose="020F0502020204030204" pitchFamily="34" charset="0"/>
                <a:ea typeface="ＭＳ Ｐゴシック" charset="0"/>
                <a:cs typeface="Calibri" panose="020F0502020204030204" pitchFamily="34" charset="0"/>
              </a:rPr>
              <a:t> and subsequent relapses</a:t>
            </a:r>
          </a:p>
        </p:txBody>
      </p:sp>
      <p:sp>
        <p:nvSpPr>
          <p:cNvPr id="25" name="TextBox 6">
            <a:extLst>
              <a:ext uri="{FF2B5EF4-FFF2-40B4-BE49-F238E27FC236}">
                <a16:creationId xmlns:a16="http://schemas.microsoft.com/office/drawing/2014/main" id="{C1D6863F-0FA7-B94B-A05F-33B8A21A7496}"/>
              </a:ext>
            </a:extLst>
          </p:cNvPr>
          <p:cNvSpPr>
            <a:spLocks noChangeArrowheads="1"/>
          </p:cNvSpPr>
          <p:nvPr/>
        </p:nvSpPr>
        <p:spPr bwMode="auto">
          <a:xfrm>
            <a:off x="7990749" y="4344691"/>
            <a:ext cx="2976717" cy="562235"/>
          </a:xfrm>
          <a:prstGeom prst="roundRect">
            <a:avLst>
              <a:gd name="adj" fmla="val 16667"/>
            </a:avLst>
          </a:prstGeom>
          <a:solidFill>
            <a:schemeClr val="tx2">
              <a:lumMod val="20000"/>
              <a:lumOff val="80000"/>
            </a:schemeClr>
          </a:solidFill>
          <a:ln w="19050" cmpd="sng">
            <a:solidFill>
              <a:schemeClr val="accent1"/>
            </a:solidFill>
          </a:ln>
          <a:effectLst/>
        </p:spPr>
        <p:txBody>
          <a:bodyPr anchor="ctr" anchorCtr="1"/>
          <a:lstStyle/>
          <a:p>
            <a:pPr defTabSz="914377">
              <a:lnSpc>
                <a:spcPct val="80000"/>
              </a:lnSpc>
              <a:buClr>
                <a:srgbClr val="9970FE"/>
              </a:buClr>
              <a:buSzPct val="75000"/>
              <a:defRPr/>
            </a:pPr>
            <a:r>
              <a:rPr lang="en-GB" sz="1691" b="1" kern="0" dirty="0" err="1">
                <a:solidFill>
                  <a:schemeClr val="accent1"/>
                </a:solidFill>
                <a:latin typeface="Calibri" panose="020F0502020204030204" pitchFamily="34" charset="0"/>
                <a:ea typeface=""/>
                <a:cs typeface="Calibri" panose="020F0502020204030204" pitchFamily="34" charset="0"/>
              </a:rPr>
              <a:t>Belantamab</a:t>
            </a:r>
            <a:r>
              <a:rPr lang="en-GB" sz="1691" b="1" kern="0" dirty="0">
                <a:solidFill>
                  <a:schemeClr val="accent1"/>
                </a:solidFill>
                <a:latin typeface="Calibri" panose="020F0502020204030204" pitchFamily="34" charset="0"/>
                <a:ea typeface=""/>
                <a:cs typeface="Calibri" panose="020F0502020204030204" pitchFamily="34" charset="0"/>
              </a:rPr>
              <a:t> </a:t>
            </a:r>
            <a:r>
              <a:rPr lang="en-GB" sz="1691" b="1" kern="0" dirty="0" err="1">
                <a:solidFill>
                  <a:schemeClr val="accent1"/>
                </a:solidFill>
                <a:latin typeface="Calibri" panose="020F0502020204030204" pitchFamily="34" charset="0"/>
                <a:ea typeface=""/>
                <a:cs typeface="Calibri" panose="020F0502020204030204" pitchFamily="34" charset="0"/>
              </a:rPr>
              <a:t>mafodotin</a:t>
            </a:r>
            <a:endParaRPr lang="en-GB" sz="1691" b="1" kern="0" dirty="0">
              <a:solidFill>
                <a:schemeClr val="accent1"/>
              </a:solidFill>
              <a:latin typeface="Calibri" panose="020F0502020204030204" pitchFamily="34" charset="0"/>
              <a:ea typeface=""/>
              <a:cs typeface="Calibri" panose="020F0502020204030204" pitchFamily="34" charset="0"/>
            </a:endParaRPr>
          </a:p>
        </p:txBody>
      </p:sp>
      <p:sp>
        <p:nvSpPr>
          <p:cNvPr id="26" name="TextBox 6">
            <a:extLst>
              <a:ext uri="{FF2B5EF4-FFF2-40B4-BE49-F238E27FC236}">
                <a16:creationId xmlns:a16="http://schemas.microsoft.com/office/drawing/2014/main" id="{0BEA6BD9-136D-0444-B825-3A0545D8B286}"/>
              </a:ext>
            </a:extLst>
          </p:cNvPr>
          <p:cNvSpPr>
            <a:spLocks noChangeArrowheads="1"/>
          </p:cNvSpPr>
          <p:nvPr/>
        </p:nvSpPr>
        <p:spPr bwMode="auto">
          <a:xfrm>
            <a:off x="4607435" y="4344760"/>
            <a:ext cx="2976717" cy="562235"/>
          </a:xfrm>
          <a:prstGeom prst="roundRect">
            <a:avLst>
              <a:gd name="adj" fmla="val 16667"/>
            </a:avLst>
          </a:prstGeom>
          <a:solidFill>
            <a:schemeClr val="tx2">
              <a:lumMod val="20000"/>
              <a:lumOff val="80000"/>
            </a:schemeClr>
          </a:solidFill>
          <a:ln w="19050">
            <a:solidFill>
              <a:schemeClr val="accent1"/>
            </a:solidFill>
            <a:round/>
            <a:headEnd/>
            <a:tailEnd/>
          </a:ln>
          <a:effectLst/>
        </p:spPr>
        <p:txBody>
          <a:bodyPr wrap="square">
            <a:noAutofit/>
          </a:bodyPr>
          <a:lstStyle/>
          <a:p>
            <a:pPr algn="ctr" defTabSz="914377">
              <a:lnSpc>
                <a:spcPct val="80000"/>
              </a:lnSpc>
              <a:buClr>
                <a:srgbClr val="9970FE"/>
              </a:buClr>
              <a:buSzPct val="75000"/>
            </a:pPr>
            <a:r>
              <a:rPr lang="en-GB" sz="1688" b="1" kern="0" dirty="0">
                <a:solidFill>
                  <a:schemeClr val="accent1"/>
                </a:solidFill>
                <a:latin typeface="Calibri" panose="020F0502020204030204" pitchFamily="34" charset="0"/>
                <a:cs typeface="Calibri" panose="020F0502020204030204" pitchFamily="34" charset="0"/>
              </a:rPr>
              <a:t>Selinexor</a:t>
            </a:r>
          </a:p>
          <a:p>
            <a:pPr algn="ctr" defTabSz="914377">
              <a:lnSpc>
                <a:spcPct val="80000"/>
              </a:lnSpc>
              <a:buClr>
                <a:srgbClr val="9970FE"/>
              </a:buClr>
              <a:buSzPct val="75000"/>
            </a:pPr>
            <a:r>
              <a:rPr lang="en-GB" sz="1688" b="1" kern="0" dirty="0" err="1">
                <a:solidFill>
                  <a:schemeClr val="accent1"/>
                </a:solidFill>
                <a:latin typeface="Calibri" panose="020F0502020204030204" pitchFamily="34" charset="0"/>
                <a:cs typeface="Calibri" panose="020F0502020204030204" pitchFamily="34" charset="0"/>
              </a:rPr>
              <a:t>Melflufen</a:t>
            </a:r>
            <a:endParaRPr lang="en-GB" sz="1688" b="1" kern="0" dirty="0">
              <a:solidFill>
                <a:schemeClr val="accent1"/>
              </a:solidFill>
              <a:latin typeface="Calibri" panose="020F0502020204030204" pitchFamily="34" charset="0"/>
              <a:cs typeface="Calibri" panose="020F0502020204030204" pitchFamily="34" charset="0"/>
            </a:endParaRPr>
          </a:p>
        </p:txBody>
      </p:sp>
      <p:sp>
        <p:nvSpPr>
          <p:cNvPr id="36" name="TextBox 6">
            <a:extLst>
              <a:ext uri="{FF2B5EF4-FFF2-40B4-BE49-F238E27FC236}">
                <a16:creationId xmlns:a16="http://schemas.microsoft.com/office/drawing/2014/main" id="{011F76CC-ECB8-4646-9B85-521CF8549F73}"/>
              </a:ext>
            </a:extLst>
          </p:cNvPr>
          <p:cNvSpPr>
            <a:spLocks noChangeArrowheads="1"/>
          </p:cNvSpPr>
          <p:nvPr/>
        </p:nvSpPr>
        <p:spPr bwMode="auto">
          <a:xfrm>
            <a:off x="7990749" y="5010209"/>
            <a:ext cx="2976717" cy="562235"/>
          </a:xfrm>
          <a:prstGeom prst="roundRect">
            <a:avLst>
              <a:gd name="adj" fmla="val 16667"/>
            </a:avLst>
          </a:prstGeom>
          <a:solidFill>
            <a:schemeClr val="tx2">
              <a:lumMod val="20000"/>
              <a:lumOff val="80000"/>
            </a:schemeClr>
          </a:solidFill>
          <a:ln w="19050" cmpd="sng">
            <a:solidFill>
              <a:schemeClr val="accent1"/>
            </a:solidFill>
          </a:ln>
          <a:effectLst/>
        </p:spPr>
        <p:txBody>
          <a:bodyPr anchor="ctr" anchorCtr="1"/>
          <a:lstStyle/>
          <a:p>
            <a:pPr defTabSz="914377">
              <a:lnSpc>
                <a:spcPct val="80000"/>
              </a:lnSpc>
              <a:buClr>
                <a:srgbClr val="9970FE"/>
              </a:buClr>
              <a:buSzPct val="75000"/>
              <a:defRPr/>
            </a:pPr>
            <a:r>
              <a:rPr lang="en-GB" sz="1691" b="1" kern="0" dirty="0">
                <a:solidFill>
                  <a:schemeClr val="tx2"/>
                </a:solidFill>
                <a:latin typeface="Calibri" panose="020F0502020204030204" pitchFamily="34" charset="0"/>
                <a:ea typeface=""/>
                <a:cs typeface="Calibri" panose="020F0502020204030204" pitchFamily="34" charset="0"/>
              </a:rPr>
              <a:t>Cell therapy</a:t>
            </a:r>
          </a:p>
          <a:p>
            <a:pPr defTabSz="914377">
              <a:lnSpc>
                <a:spcPct val="80000"/>
              </a:lnSpc>
              <a:buClr>
                <a:srgbClr val="9970FE"/>
              </a:buClr>
              <a:buSzPct val="75000"/>
              <a:defRPr/>
            </a:pPr>
            <a:r>
              <a:rPr lang="en-GB" sz="1691" b="1" kern="0" dirty="0">
                <a:solidFill>
                  <a:schemeClr val="tx2"/>
                </a:solidFill>
                <a:latin typeface="Calibri" panose="020F0502020204030204" pitchFamily="34" charset="0"/>
                <a:ea typeface=""/>
                <a:cs typeface="Calibri" panose="020F0502020204030204" pitchFamily="34" charset="0"/>
              </a:rPr>
              <a:t>CAR-T cells</a:t>
            </a:r>
          </a:p>
        </p:txBody>
      </p:sp>
      <p:pic>
        <p:nvPicPr>
          <p:cNvPr id="4" name="Imagen 3">
            <a:extLst>
              <a:ext uri="{FF2B5EF4-FFF2-40B4-BE49-F238E27FC236}">
                <a16:creationId xmlns:a16="http://schemas.microsoft.com/office/drawing/2014/main" id="{D6268709-404D-8041-B59C-4C6B880C92D4}"/>
              </a:ext>
            </a:extLst>
          </p:cNvPr>
          <p:cNvPicPr>
            <a:picLocks noChangeAspect="1"/>
          </p:cNvPicPr>
          <p:nvPr/>
        </p:nvPicPr>
        <p:blipFill rotWithShape="1">
          <a:blip r:embed="rId3"/>
          <a:srcRect l="6027" t="12898" r="5923" b="71655"/>
          <a:stretch/>
        </p:blipFill>
        <p:spPr>
          <a:xfrm>
            <a:off x="2062715" y="1334990"/>
            <a:ext cx="7857461" cy="482389"/>
          </a:xfrm>
          <a:prstGeom prst="rect">
            <a:avLst/>
          </a:prstGeom>
        </p:spPr>
      </p:pic>
      <p:sp>
        <p:nvSpPr>
          <p:cNvPr id="20" name="Slide Number Placeholder 19">
            <a:extLst>
              <a:ext uri="{FF2B5EF4-FFF2-40B4-BE49-F238E27FC236}">
                <a16:creationId xmlns:a16="http://schemas.microsoft.com/office/drawing/2014/main" id="{4F12F96D-0355-F146-AAA8-FF916B37176C}"/>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16" name="TextBox 5">
            <a:extLst>
              <a:ext uri="{FF2B5EF4-FFF2-40B4-BE49-F238E27FC236}">
                <a16:creationId xmlns:a16="http://schemas.microsoft.com/office/drawing/2014/main" id="{27DD8858-302F-9C4B-9A85-E8EB56962C8F}"/>
              </a:ext>
            </a:extLst>
          </p:cNvPr>
          <p:cNvSpPr>
            <a:spLocks noChangeArrowheads="1"/>
          </p:cNvSpPr>
          <p:nvPr/>
        </p:nvSpPr>
        <p:spPr bwMode="auto">
          <a:xfrm>
            <a:off x="7692299" y="2223355"/>
            <a:ext cx="2103293" cy="1200329"/>
          </a:xfrm>
          <a:prstGeom prst="roundRect">
            <a:avLst>
              <a:gd name="adj" fmla="val 27338"/>
            </a:avLst>
          </a:prstGeom>
          <a:solidFill>
            <a:schemeClr val="tx2">
              <a:lumMod val="20000"/>
              <a:lumOff val="80000"/>
            </a:schemeClr>
          </a:solidFill>
          <a:ln w="19050">
            <a:solidFill>
              <a:schemeClr val="tx2"/>
            </a:solidFill>
            <a:round/>
            <a:headEnd/>
            <a:tailEnd/>
          </a:ln>
          <a:effectLst/>
        </p:spPr>
        <p:txBody>
          <a:bodyPr wrap="square" anchor="ctr">
            <a:noAutofit/>
          </a:bodyPr>
          <a:lstStyle/>
          <a:p>
            <a:pPr algn="ctr" defTabSz="914377">
              <a:lnSpc>
                <a:spcPct val="80000"/>
              </a:lnSpc>
              <a:buClr>
                <a:srgbClr val="9970FE"/>
              </a:buClr>
              <a:buSzPct val="75000"/>
              <a:defRPr/>
            </a:pPr>
            <a:r>
              <a:rPr lang="en-GB" sz="1688" b="1" kern="0" dirty="0" err="1">
                <a:solidFill>
                  <a:schemeClr val="accent1"/>
                </a:solidFill>
                <a:latin typeface="Calibri" panose="020F0502020204030204" pitchFamily="34" charset="0"/>
                <a:ea typeface="Arial" charset="0"/>
                <a:cs typeface="Calibri" panose="020F0502020204030204" pitchFamily="34" charset="0"/>
              </a:rPr>
              <a:t>Vd</a:t>
            </a:r>
            <a:r>
              <a:rPr lang="en-GB" sz="1688" b="1" kern="0" dirty="0">
                <a:solidFill>
                  <a:schemeClr val="accent1"/>
                </a:solidFill>
                <a:latin typeface="Calibri" panose="020F0502020204030204" pitchFamily="34" charset="0"/>
                <a:ea typeface="Arial" charset="0"/>
                <a:cs typeface="Calibri" panose="020F0502020204030204" pitchFamily="34" charset="0"/>
              </a:rPr>
              <a:t> + </a:t>
            </a:r>
            <a:r>
              <a:rPr lang="en-GB" sz="1688" b="1" kern="0" dirty="0" err="1">
                <a:solidFill>
                  <a:schemeClr val="accent1"/>
                </a:solidFill>
                <a:latin typeface="Calibri" panose="020F0502020204030204" pitchFamily="34" charset="0"/>
                <a:ea typeface="Arial" charset="0"/>
                <a:cs typeface="Calibri" panose="020F0502020204030204" pitchFamily="34" charset="0"/>
              </a:rPr>
              <a:t>selinexor</a:t>
            </a:r>
            <a:r>
              <a:rPr lang="en-GB" sz="1688" b="1" kern="0" baseline="30000" dirty="0" err="1">
                <a:solidFill>
                  <a:schemeClr val="accent1"/>
                </a:solidFill>
                <a:latin typeface="Calibri" panose="020F0502020204030204" pitchFamily="34" charset="0"/>
                <a:ea typeface="Arial" charset="0"/>
                <a:cs typeface="Calibri" panose="020F0502020204030204" pitchFamily="34" charset="0"/>
              </a:rPr>
              <a:t>a</a:t>
            </a:r>
            <a:endParaRPr lang="en-GB" sz="1688" b="1" kern="0" baseline="30000" dirty="0">
              <a:solidFill>
                <a:schemeClr val="accent1"/>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err="1">
                <a:solidFill>
                  <a:schemeClr val="tx2"/>
                </a:solidFill>
                <a:latin typeface="Calibri" panose="020F0502020204030204" pitchFamily="34" charset="0"/>
                <a:ea typeface="Arial" charset="0"/>
                <a:cs typeface="Calibri" panose="020F0502020204030204" pitchFamily="34" charset="0"/>
              </a:rPr>
              <a:t>Vd</a:t>
            </a:r>
            <a:r>
              <a:rPr lang="en-GB" sz="1688" b="1" kern="0" dirty="0">
                <a:solidFill>
                  <a:schemeClr val="tx2"/>
                </a:solidFill>
                <a:latin typeface="Calibri" panose="020F0502020204030204" pitchFamily="34" charset="0"/>
                <a:ea typeface="Arial" charset="0"/>
                <a:cs typeface="Calibri" panose="020F0502020204030204" pitchFamily="34" charset="0"/>
              </a:rPr>
              <a:t> + </a:t>
            </a:r>
            <a:r>
              <a:rPr lang="en-GB" sz="1688" b="1" kern="0" dirty="0" err="1">
                <a:solidFill>
                  <a:schemeClr val="tx2"/>
                </a:solidFill>
                <a:latin typeface="Calibri" panose="020F0502020204030204" pitchFamily="34" charset="0"/>
                <a:ea typeface="Arial" charset="0"/>
                <a:cs typeface="Calibri" panose="020F0502020204030204" pitchFamily="34" charset="0"/>
              </a:rPr>
              <a:t>venetoclax</a:t>
            </a:r>
            <a:r>
              <a:rPr lang="en-GB" sz="1688" b="1" kern="0" baseline="30000" dirty="0" err="1">
                <a:solidFill>
                  <a:schemeClr val="tx2"/>
                </a:solidFill>
                <a:latin typeface="Calibri" panose="020F0502020204030204" pitchFamily="34" charset="0"/>
                <a:ea typeface="Arial" charset="0"/>
                <a:cs typeface="Calibri" panose="020F0502020204030204" pitchFamily="34" charset="0"/>
              </a:rPr>
              <a:t>b</a:t>
            </a:r>
            <a:endParaRPr lang="en-GB" sz="1688" b="1" kern="0" baseline="30000" dirty="0">
              <a:solidFill>
                <a:schemeClr val="tx2"/>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err="1">
                <a:solidFill>
                  <a:schemeClr val="tx2"/>
                </a:solidFill>
                <a:latin typeface="Calibri" panose="020F0502020204030204" pitchFamily="34" charset="0"/>
                <a:ea typeface="Arial" charset="0"/>
                <a:cs typeface="Calibri" panose="020F0502020204030204" pitchFamily="34" charset="0"/>
              </a:rPr>
              <a:t>Kd</a:t>
            </a:r>
            <a:r>
              <a:rPr lang="en-GB" sz="1688" b="1" kern="0" dirty="0">
                <a:solidFill>
                  <a:schemeClr val="tx2"/>
                </a:solidFill>
                <a:latin typeface="Calibri" panose="020F0502020204030204" pitchFamily="34" charset="0"/>
                <a:ea typeface="Arial" charset="0"/>
                <a:cs typeface="Calibri" panose="020F0502020204030204" pitchFamily="34" charset="0"/>
              </a:rPr>
              <a:t> ± </a:t>
            </a:r>
            <a:r>
              <a:rPr lang="en-GB" sz="1688" b="1" kern="0" dirty="0" err="1">
                <a:solidFill>
                  <a:schemeClr val="tx2"/>
                </a:solidFill>
                <a:latin typeface="Calibri" panose="020F0502020204030204" pitchFamily="34" charset="0"/>
                <a:ea typeface="Arial" charset="0"/>
                <a:cs typeface="Calibri" panose="020F0502020204030204" pitchFamily="34" charset="0"/>
              </a:rPr>
              <a:t>cyclo</a:t>
            </a:r>
            <a:endParaRPr lang="en-GB" sz="1688" b="1" kern="0" dirty="0">
              <a:solidFill>
                <a:schemeClr val="tx2"/>
              </a:solidFill>
              <a:latin typeface="Calibri" panose="020F0502020204030204" pitchFamily="34" charset="0"/>
              <a:ea typeface="Arial" charset="0"/>
              <a:cs typeface="Calibri" panose="020F0502020204030204" pitchFamily="34" charset="0"/>
            </a:endParaRPr>
          </a:p>
        </p:txBody>
      </p:sp>
      <p:sp>
        <p:nvSpPr>
          <p:cNvPr id="17" name="TextBox 5">
            <a:extLst>
              <a:ext uri="{FF2B5EF4-FFF2-40B4-BE49-F238E27FC236}">
                <a16:creationId xmlns:a16="http://schemas.microsoft.com/office/drawing/2014/main" id="{ACB3051D-5A67-9F47-8448-619173374810}"/>
              </a:ext>
            </a:extLst>
          </p:cNvPr>
          <p:cNvSpPr>
            <a:spLocks noChangeArrowheads="1"/>
          </p:cNvSpPr>
          <p:nvPr/>
        </p:nvSpPr>
        <p:spPr bwMode="auto">
          <a:xfrm>
            <a:off x="5589006" y="2223355"/>
            <a:ext cx="2103293" cy="1200329"/>
          </a:xfrm>
          <a:prstGeom prst="roundRect">
            <a:avLst>
              <a:gd name="adj" fmla="val 27338"/>
            </a:avLst>
          </a:prstGeom>
          <a:solidFill>
            <a:schemeClr val="tx2">
              <a:lumMod val="20000"/>
              <a:lumOff val="80000"/>
            </a:schemeClr>
          </a:solidFill>
          <a:ln w="19050">
            <a:solidFill>
              <a:schemeClr val="tx2"/>
            </a:solidFill>
            <a:round/>
            <a:headEnd/>
            <a:tailEnd/>
          </a:ln>
          <a:effectLst/>
        </p:spPr>
        <p:txBody>
          <a:bodyPr wrap="square" anchor="ctr">
            <a:noAutofit/>
          </a:bodyPr>
          <a:lstStyle/>
          <a:p>
            <a:pPr algn="ctr" defTabSz="914377">
              <a:lnSpc>
                <a:spcPct val="80000"/>
              </a:lnSpc>
              <a:buClr>
                <a:srgbClr val="9970FE"/>
              </a:buClr>
              <a:buSzPct val="75000"/>
              <a:defRPr/>
            </a:pPr>
            <a:r>
              <a:rPr lang="en-GB" sz="1688" b="1" kern="0" dirty="0">
                <a:solidFill>
                  <a:schemeClr val="accent1"/>
                </a:solidFill>
                <a:latin typeface="Calibri" panose="020F0502020204030204" pitchFamily="34" charset="0"/>
                <a:ea typeface="Arial" charset="0"/>
                <a:cs typeface="Calibri" panose="020F0502020204030204" pitchFamily="34" charset="0"/>
              </a:rPr>
              <a:t>Pom + </a:t>
            </a:r>
            <a:r>
              <a:rPr lang="en-GB" sz="1688" b="1" kern="0" dirty="0" err="1">
                <a:solidFill>
                  <a:schemeClr val="accent1"/>
                </a:solidFill>
                <a:latin typeface="Calibri" panose="020F0502020204030204" pitchFamily="34" charset="0"/>
                <a:ea typeface="Arial" charset="0"/>
                <a:cs typeface="Calibri" panose="020F0502020204030204" pitchFamily="34" charset="0"/>
              </a:rPr>
              <a:t>Vd</a:t>
            </a:r>
            <a:r>
              <a:rPr lang="en-GB" sz="1688" b="1" kern="0" baseline="30000" dirty="0" err="1">
                <a:solidFill>
                  <a:schemeClr val="accent1"/>
                </a:solidFill>
                <a:latin typeface="Calibri" panose="020F0502020204030204" pitchFamily="34" charset="0"/>
                <a:ea typeface="Arial" charset="0"/>
                <a:cs typeface="Calibri" panose="020F0502020204030204" pitchFamily="34" charset="0"/>
              </a:rPr>
              <a:t>a</a:t>
            </a:r>
            <a:endParaRPr lang="en-GB" sz="1688" b="1" kern="0" baseline="30000" dirty="0">
              <a:solidFill>
                <a:schemeClr val="accent1"/>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a:solidFill>
                  <a:schemeClr val="tx2"/>
                </a:solidFill>
                <a:latin typeface="Calibri" panose="020F0502020204030204" pitchFamily="34" charset="0"/>
                <a:ea typeface="Arial" charset="0"/>
                <a:cs typeface="Calibri" panose="020F0502020204030204" pitchFamily="34" charset="0"/>
              </a:rPr>
              <a:t>Pom + </a:t>
            </a:r>
            <a:r>
              <a:rPr lang="en-GB" sz="1688" b="1" kern="0" dirty="0" err="1">
                <a:solidFill>
                  <a:schemeClr val="tx2"/>
                </a:solidFill>
                <a:latin typeface="Calibri" panose="020F0502020204030204" pitchFamily="34" charset="0"/>
                <a:ea typeface="Arial" charset="0"/>
                <a:cs typeface="Calibri" panose="020F0502020204030204" pitchFamily="34" charset="0"/>
              </a:rPr>
              <a:t>cyclo</a:t>
            </a:r>
            <a:r>
              <a:rPr lang="en-GB" sz="1688" b="1" kern="0" dirty="0">
                <a:solidFill>
                  <a:schemeClr val="tx2"/>
                </a:solidFill>
                <a:latin typeface="Calibri" panose="020F0502020204030204" pitchFamily="34" charset="0"/>
                <a:ea typeface="Arial" charset="0"/>
                <a:cs typeface="Calibri" panose="020F0502020204030204" pitchFamily="34" charset="0"/>
              </a:rPr>
              <a:t> + </a:t>
            </a:r>
            <a:r>
              <a:rPr lang="en-GB" sz="1688" b="1" kern="0" dirty="0" err="1">
                <a:solidFill>
                  <a:schemeClr val="tx2"/>
                </a:solidFill>
                <a:latin typeface="Calibri" panose="020F0502020204030204" pitchFamily="34" charset="0"/>
                <a:ea typeface="Arial" charset="0"/>
                <a:cs typeface="Calibri" panose="020F0502020204030204" pitchFamily="34" charset="0"/>
              </a:rPr>
              <a:t>dex</a:t>
            </a:r>
            <a:endParaRPr lang="en-GB" sz="1688" b="1" kern="0" dirty="0">
              <a:solidFill>
                <a:schemeClr val="tx2"/>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a:solidFill>
                  <a:schemeClr val="tx2"/>
                </a:solidFill>
                <a:latin typeface="Calibri" panose="020F0502020204030204" pitchFamily="34" charset="0"/>
                <a:ea typeface="Arial" charset="0"/>
                <a:cs typeface="Calibri" panose="020F0502020204030204" pitchFamily="34" charset="0"/>
              </a:rPr>
              <a:t>Pom-</a:t>
            </a:r>
            <a:r>
              <a:rPr lang="en-GB" sz="1688" b="1" kern="0" dirty="0" err="1">
                <a:solidFill>
                  <a:schemeClr val="tx2"/>
                </a:solidFill>
                <a:latin typeface="Calibri" panose="020F0502020204030204" pitchFamily="34" charset="0"/>
                <a:ea typeface="Arial" charset="0"/>
                <a:cs typeface="Calibri" panose="020F0502020204030204" pitchFamily="34" charset="0"/>
              </a:rPr>
              <a:t>dex</a:t>
            </a:r>
            <a:r>
              <a:rPr lang="en-GB" sz="1688" b="1" kern="0" dirty="0">
                <a:solidFill>
                  <a:schemeClr val="tx2"/>
                </a:solidFill>
                <a:latin typeface="Calibri" panose="020F0502020204030204" pitchFamily="34" charset="0"/>
                <a:ea typeface="Arial" charset="0"/>
                <a:cs typeface="Calibri" panose="020F0502020204030204" pitchFamily="34" charset="0"/>
              </a:rPr>
              <a:t> + K</a:t>
            </a:r>
          </a:p>
          <a:p>
            <a:pPr algn="ctr" defTabSz="914377">
              <a:lnSpc>
                <a:spcPct val="80000"/>
              </a:lnSpc>
              <a:buClr>
                <a:srgbClr val="9970FE"/>
              </a:buClr>
              <a:buSzPct val="75000"/>
              <a:defRPr/>
            </a:pPr>
            <a:r>
              <a:rPr lang="en-GB" sz="1688" b="1" kern="0" dirty="0">
                <a:solidFill>
                  <a:schemeClr val="tx2"/>
                </a:solidFill>
                <a:latin typeface="Calibri" panose="020F0502020204030204" pitchFamily="34" charset="0"/>
                <a:ea typeface="Arial" charset="0"/>
                <a:cs typeface="Calibri" panose="020F0502020204030204" pitchFamily="34" charset="0"/>
              </a:rPr>
              <a:t>Pom-</a:t>
            </a:r>
            <a:r>
              <a:rPr lang="en-GB" sz="1688" b="1" kern="0" dirty="0" err="1">
                <a:solidFill>
                  <a:schemeClr val="tx2"/>
                </a:solidFill>
                <a:latin typeface="Calibri" panose="020F0502020204030204" pitchFamily="34" charset="0"/>
                <a:ea typeface="Arial" charset="0"/>
                <a:cs typeface="Calibri" panose="020F0502020204030204" pitchFamily="34" charset="0"/>
              </a:rPr>
              <a:t>dex</a:t>
            </a:r>
            <a:r>
              <a:rPr lang="en-GB" sz="1688" b="1" kern="0" dirty="0">
                <a:solidFill>
                  <a:schemeClr val="tx2"/>
                </a:solidFill>
                <a:latin typeface="Calibri" panose="020F0502020204030204" pitchFamily="34" charset="0"/>
                <a:ea typeface="Arial" charset="0"/>
                <a:cs typeface="Calibri" panose="020F0502020204030204" pitchFamily="34" charset="0"/>
              </a:rPr>
              <a:t> + </a:t>
            </a:r>
            <a:r>
              <a:rPr lang="en-GB" sz="1688" b="1" kern="0" dirty="0" err="1">
                <a:solidFill>
                  <a:schemeClr val="tx2"/>
                </a:solidFill>
                <a:latin typeface="Calibri" panose="020F0502020204030204" pitchFamily="34" charset="0"/>
                <a:ea typeface="Arial" charset="0"/>
                <a:cs typeface="Calibri" panose="020F0502020204030204" pitchFamily="34" charset="0"/>
              </a:rPr>
              <a:t>belamaf</a:t>
            </a:r>
            <a:endParaRPr lang="en-GB" sz="1688" b="1" kern="0" dirty="0">
              <a:solidFill>
                <a:schemeClr val="tx2"/>
              </a:solidFill>
              <a:latin typeface="Calibri" panose="020F0502020204030204" pitchFamily="34" charset="0"/>
              <a:ea typeface="Arial" charset="0"/>
              <a:cs typeface="Calibri" panose="020F0502020204030204" pitchFamily="34" charset="0"/>
            </a:endParaRPr>
          </a:p>
        </p:txBody>
      </p:sp>
      <p:sp>
        <p:nvSpPr>
          <p:cNvPr id="18" name="TextBox 5">
            <a:extLst>
              <a:ext uri="{FF2B5EF4-FFF2-40B4-BE49-F238E27FC236}">
                <a16:creationId xmlns:a16="http://schemas.microsoft.com/office/drawing/2014/main" id="{36E999C2-11AD-274A-9286-623328D0F952}"/>
              </a:ext>
            </a:extLst>
          </p:cNvPr>
          <p:cNvSpPr>
            <a:spLocks noChangeArrowheads="1"/>
          </p:cNvSpPr>
          <p:nvPr/>
        </p:nvSpPr>
        <p:spPr bwMode="auto">
          <a:xfrm>
            <a:off x="2353875" y="2220131"/>
            <a:ext cx="3119935" cy="1200329"/>
          </a:xfrm>
          <a:prstGeom prst="roundRect">
            <a:avLst>
              <a:gd name="adj" fmla="val 27338"/>
            </a:avLst>
          </a:prstGeom>
          <a:solidFill>
            <a:schemeClr val="accent1">
              <a:lumMod val="20000"/>
              <a:lumOff val="80000"/>
            </a:schemeClr>
          </a:solidFill>
          <a:ln w="19050">
            <a:solidFill>
              <a:schemeClr val="tx2"/>
            </a:solidFill>
            <a:round/>
            <a:headEnd/>
            <a:tailEnd/>
          </a:ln>
          <a:effectLst/>
        </p:spPr>
        <p:txBody>
          <a:bodyPr wrap="square" anchor="ctr">
            <a:noAutofit/>
          </a:bodyPr>
          <a:lstStyle/>
          <a:p>
            <a:pPr algn="ctr" defTabSz="914377">
              <a:lnSpc>
                <a:spcPct val="80000"/>
              </a:lnSpc>
              <a:buClr>
                <a:srgbClr val="9970FE"/>
              </a:buClr>
              <a:buSzPct val="75000"/>
              <a:defRPr/>
            </a:pPr>
            <a:r>
              <a:rPr lang="en-GB" sz="1688" kern="0" dirty="0">
                <a:solidFill>
                  <a:schemeClr val="tx2"/>
                </a:solidFill>
                <a:latin typeface="Calibri" panose="020F0502020204030204" pitchFamily="34" charset="0"/>
                <a:ea typeface="Arial" charset="0"/>
                <a:cs typeface="Calibri" panose="020F0502020204030204" pitchFamily="34" charset="0"/>
              </a:rPr>
              <a:t>VD-DARA (infrequent use)</a:t>
            </a:r>
            <a:endParaRPr lang="en-GB" sz="1688" kern="0" baseline="30000" dirty="0">
              <a:solidFill>
                <a:schemeClr val="tx2"/>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err="1">
                <a:solidFill>
                  <a:schemeClr val="accent1"/>
                </a:solidFill>
                <a:latin typeface="Calibri" panose="020F0502020204030204" pitchFamily="34" charset="0"/>
                <a:ea typeface="Arial" charset="0"/>
                <a:cs typeface="Calibri" panose="020F0502020204030204" pitchFamily="34" charset="0"/>
              </a:rPr>
              <a:t>Kd+dara</a:t>
            </a:r>
            <a:r>
              <a:rPr lang="en-GB" sz="1688" b="1" kern="0" baseline="30000" dirty="0" err="1">
                <a:solidFill>
                  <a:schemeClr val="accent1"/>
                </a:solidFill>
                <a:latin typeface="Calibri" panose="020F0502020204030204" pitchFamily="34" charset="0"/>
                <a:ea typeface="Arial" charset="0"/>
                <a:cs typeface="Calibri" panose="020F0502020204030204" pitchFamily="34" charset="0"/>
              </a:rPr>
              <a:t>a</a:t>
            </a:r>
            <a:endParaRPr lang="en-GB" sz="1688" b="1" kern="0" baseline="30000" dirty="0">
              <a:solidFill>
                <a:schemeClr val="accent1"/>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err="1">
                <a:solidFill>
                  <a:schemeClr val="accent1"/>
                </a:solidFill>
                <a:latin typeface="Calibri" panose="020F0502020204030204" pitchFamily="34" charset="0"/>
                <a:ea typeface="Arial" charset="0"/>
                <a:cs typeface="Calibri" panose="020F0502020204030204" pitchFamily="34" charset="0"/>
              </a:rPr>
              <a:t>Kd+isatuximab</a:t>
            </a:r>
            <a:r>
              <a:rPr lang="en-GB" sz="1688" b="1" kern="0" baseline="30000" dirty="0" err="1">
                <a:solidFill>
                  <a:schemeClr val="accent1"/>
                </a:solidFill>
                <a:latin typeface="Calibri" panose="020F0502020204030204" pitchFamily="34" charset="0"/>
                <a:ea typeface="Arial" charset="0"/>
                <a:cs typeface="Calibri" panose="020F0502020204030204" pitchFamily="34" charset="0"/>
              </a:rPr>
              <a:t>a</a:t>
            </a:r>
            <a:endParaRPr lang="en-GB" sz="1688" b="1" kern="0" baseline="30000" dirty="0">
              <a:solidFill>
                <a:schemeClr val="accent1"/>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a:solidFill>
                  <a:schemeClr val="accent1"/>
                </a:solidFill>
                <a:latin typeface="Calibri" panose="020F0502020204030204" pitchFamily="34" charset="0"/>
                <a:ea typeface="Arial" charset="0"/>
                <a:cs typeface="Calibri" panose="020F0502020204030204" pitchFamily="34" charset="0"/>
              </a:rPr>
              <a:t>Pom-</a:t>
            </a:r>
            <a:r>
              <a:rPr lang="en-GB" sz="1688" b="1" kern="0" dirty="0" err="1">
                <a:solidFill>
                  <a:schemeClr val="accent1"/>
                </a:solidFill>
                <a:latin typeface="Calibri" panose="020F0502020204030204" pitchFamily="34" charset="0"/>
                <a:ea typeface="Arial" charset="0"/>
                <a:cs typeface="Calibri" panose="020F0502020204030204" pitchFamily="34" charset="0"/>
              </a:rPr>
              <a:t>dex</a:t>
            </a:r>
            <a:r>
              <a:rPr lang="en-GB" sz="1688" b="1" kern="0" dirty="0">
                <a:solidFill>
                  <a:schemeClr val="accent1"/>
                </a:solidFill>
                <a:latin typeface="Calibri" panose="020F0502020204030204" pitchFamily="34" charset="0"/>
                <a:ea typeface="Arial" charset="0"/>
                <a:cs typeface="Calibri" panose="020F0502020204030204" pitchFamily="34" charset="0"/>
              </a:rPr>
              <a:t>-</a:t>
            </a:r>
            <a:r>
              <a:rPr lang="en-GB" sz="1688" b="1" kern="0" dirty="0" err="1">
                <a:solidFill>
                  <a:schemeClr val="accent1"/>
                </a:solidFill>
                <a:latin typeface="Calibri" panose="020F0502020204030204" pitchFamily="34" charset="0"/>
                <a:ea typeface="Arial" charset="0"/>
                <a:cs typeface="Calibri" panose="020F0502020204030204" pitchFamily="34" charset="0"/>
              </a:rPr>
              <a:t>dara</a:t>
            </a:r>
            <a:r>
              <a:rPr lang="en-GB" sz="1688" b="1" kern="0" baseline="30000" dirty="0" err="1">
                <a:solidFill>
                  <a:schemeClr val="accent1"/>
                </a:solidFill>
                <a:latin typeface="Calibri" panose="020F0502020204030204" pitchFamily="34" charset="0"/>
                <a:ea typeface="Arial" charset="0"/>
                <a:cs typeface="Calibri" panose="020F0502020204030204" pitchFamily="34" charset="0"/>
              </a:rPr>
              <a:t>a</a:t>
            </a:r>
            <a:endParaRPr lang="en-GB" sz="1688" b="1" kern="0" baseline="30000" dirty="0">
              <a:solidFill>
                <a:schemeClr val="accent1"/>
              </a:solidFill>
              <a:latin typeface="Calibri" panose="020F0502020204030204" pitchFamily="34" charset="0"/>
              <a:ea typeface="Arial" charset="0"/>
              <a:cs typeface="Calibri" panose="020F0502020204030204" pitchFamily="34" charset="0"/>
            </a:endParaRPr>
          </a:p>
          <a:p>
            <a:pPr algn="ctr" defTabSz="914377">
              <a:lnSpc>
                <a:spcPct val="80000"/>
              </a:lnSpc>
              <a:buClr>
                <a:srgbClr val="9970FE"/>
              </a:buClr>
              <a:buSzPct val="75000"/>
              <a:defRPr/>
            </a:pPr>
            <a:r>
              <a:rPr lang="en-GB" sz="1688" b="1" kern="0" dirty="0">
                <a:solidFill>
                  <a:schemeClr val="accent1"/>
                </a:solidFill>
                <a:latin typeface="Calibri" panose="020F0502020204030204" pitchFamily="34" charset="0"/>
                <a:ea typeface="Arial" charset="0"/>
                <a:cs typeface="Calibri" panose="020F0502020204030204" pitchFamily="34" charset="0"/>
              </a:rPr>
              <a:t>Pom-cyclo-</a:t>
            </a:r>
            <a:r>
              <a:rPr lang="en-GB" sz="1688" b="1" kern="0" dirty="0" err="1">
                <a:solidFill>
                  <a:schemeClr val="accent1"/>
                </a:solidFill>
                <a:latin typeface="Calibri" panose="020F0502020204030204" pitchFamily="34" charset="0"/>
                <a:ea typeface="Arial" charset="0"/>
                <a:cs typeface="Calibri" panose="020F0502020204030204" pitchFamily="34" charset="0"/>
              </a:rPr>
              <a:t>dex</a:t>
            </a:r>
            <a:r>
              <a:rPr lang="en-GB" sz="1688" b="1" kern="0" dirty="0">
                <a:solidFill>
                  <a:schemeClr val="accent1"/>
                </a:solidFill>
                <a:latin typeface="Calibri" panose="020F0502020204030204" pitchFamily="34" charset="0"/>
                <a:ea typeface="Arial" charset="0"/>
                <a:cs typeface="Calibri" panose="020F0502020204030204" pitchFamily="34" charset="0"/>
              </a:rPr>
              <a:t>-</a:t>
            </a:r>
            <a:r>
              <a:rPr lang="en-GB" sz="1688" b="1" kern="0" dirty="0" err="1">
                <a:solidFill>
                  <a:schemeClr val="accent1"/>
                </a:solidFill>
                <a:latin typeface="Calibri" panose="020F0502020204030204" pitchFamily="34" charset="0"/>
                <a:ea typeface="Arial" charset="0"/>
                <a:cs typeface="Calibri" panose="020F0502020204030204" pitchFamily="34" charset="0"/>
              </a:rPr>
              <a:t>dara</a:t>
            </a:r>
            <a:r>
              <a:rPr lang="en-GB" sz="1688" b="1" kern="0" baseline="30000" dirty="0" err="1">
                <a:solidFill>
                  <a:schemeClr val="accent1"/>
                </a:solidFill>
                <a:latin typeface="Calibri" panose="020F0502020204030204" pitchFamily="34" charset="0"/>
                <a:ea typeface="Arial" charset="0"/>
                <a:cs typeface="Calibri" panose="020F0502020204030204" pitchFamily="34" charset="0"/>
              </a:rPr>
              <a:t>a</a:t>
            </a:r>
            <a:endParaRPr lang="en-GB" sz="1688" b="1" kern="0" baseline="30000" dirty="0">
              <a:solidFill>
                <a:schemeClr val="accent1"/>
              </a:solidFill>
              <a:latin typeface="Calibri" panose="020F0502020204030204" pitchFamily="34" charset="0"/>
              <a:ea typeface="Arial" charset="0"/>
              <a:cs typeface="Calibri" panose="020F0502020204030204" pitchFamily="34" charset="0"/>
            </a:endParaRPr>
          </a:p>
        </p:txBody>
      </p:sp>
      <p:sp>
        <p:nvSpPr>
          <p:cNvPr id="21" name="TextBox 5">
            <a:extLst>
              <a:ext uri="{FF2B5EF4-FFF2-40B4-BE49-F238E27FC236}">
                <a16:creationId xmlns:a16="http://schemas.microsoft.com/office/drawing/2014/main" id="{AB802E09-4A92-7B41-84C0-4A97531B4AF3}"/>
              </a:ext>
            </a:extLst>
          </p:cNvPr>
          <p:cNvSpPr>
            <a:spLocks noChangeArrowheads="1"/>
          </p:cNvSpPr>
          <p:nvPr/>
        </p:nvSpPr>
        <p:spPr bwMode="auto">
          <a:xfrm>
            <a:off x="2353875" y="1823174"/>
            <a:ext cx="3119935" cy="323424"/>
          </a:xfrm>
          <a:prstGeom prst="roundRect">
            <a:avLst>
              <a:gd name="adj" fmla="val 27338"/>
            </a:avLst>
          </a:prstGeom>
          <a:solidFill>
            <a:schemeClr val="accent1">
              <a:lumMod val="20000"/>
              <a:lumOff val="80000"/>
            </a:schemeClr>
          </a:solidFill>
          <a:ln w="19050">
            <a:solidFill>
              <a:schemeClr val="tx2"/>
            </a:solidFill>
            <a:round/>
            <a:headEnd/>
            <a:tailEnd/>
          </a:ln>
          <a:effectLst/>
        </p:spPr>
        <p:txBody>
          <a:bodyPr wrap="square" anchor="ctr">
            <a:noAutofit/>
          </a:bodyPr>
          <a:lstStyle/>
          <a:p>
            <a:pPr algn="ctr" defTabSz="914377">
              <a:lnSpc>
                <a:spcPct val="80000"/>
              </a:lnSpc>
              <a:buClr>
                <a:srgbClr val="9970FE"/>
              </a:buClr>
              <a:buSzPct val="75000"/>
              <a:defRPr/>
            </a:pPr>
            <a:r>
              <a:rPr lang="en-GB" sz="1688" b="1" kern="0" dirty="0">
                <a:solidFill>
                  <a:schemeClr val="tx2"/>
                </a:solidFill>
                <a:latin typeface="Calibri" panose="020F0502020204030204" pitchFamily="34" charset="0"/>
                <a:ea typeface="Arial" charset="0"/>
                <a:cs typeface="Calibri" panose="020F0502020204030204" pitchFamily="34" charset="0"/>
              </a:rPr>
              <a:t>CD38-based </a:t>
            </a:r>
            <a:endParaRPr lang="en-GB" sz="1688" b="1" kern="0" baseline="30000" dirty="0">
              <a:solidFill>
                <a:schemeClr val="accent1"/>
              </a:solidFill>
              <a:latin typeface="Calibri" panose="020F0502020204030204" pitchFamily="34" charset="0"/>
              <a:ea typeface="Arial" charset="0"/>
              <a:cs typeface="Calibri" panose="020F0502020204030204" pitchFamily="34" charset="0"/>
            </a:endParaRPr>
          </a:p>
        </p:txBody>
      </p:sp>
      <p:sp>
        <p:nvSpPr>
          <p:cNvPr id="22" name="TextBox 5">
            <a:extLst>
              <a:ext uri="{FF2B5EF4-FFF2-40B4-BE49-F238E27FC236}">
                <a16:creationId xmlns:a16="http://schemas.microsoft.com/office/drawing/2014/main" id="{DF679541-BE98-ED49-B633-7945ED33A489}"/>
              </a:ext>
            </a:extLst>
          </p:cNvPr>
          <p:cNvSpPr>
            <a:spLocks noChangeArrowheads="1"/>
          </p:cNvSpPr>
          <p:nvPr/>
        </p:nvSpPr>
        <p:spPr bwMode="auto">
          <a:xfrm>
            <a:off x="5589006" y="1817379"/>
            <a:ext cx="4206586" cy="325856"/>
          </a:xfrm>
          <a:prstGeom prst="roundRect">
            <a:avLst>
              <a:gd name="adj" fmla="val 27338"/>
            </a:avLst>
          </a:prstGeom>
          <a:solidFill>
            <a:schemeClr val="tx2">
              <a:lumMod val="20000"/>
              <a:lumOff val="80000"/>
            </a:schemeClr>
          </a:solidFill>
          <a:ln w="19050">
            <a:solidFill>
              <a:schemeClr val="tx2"/>
            </a:solidFill>
            <a:round/>
            <a:headEnd/>
            <a:tailEnd/>
          </a:ln>
          <a:effectLst/>
        </p:spPr>
        <p:txBody>
          <a:bodyPr wrap="square" anchor="ctr">
            <a:noAutofit/>
          </a:bodyPr>
          <a:lstStyle/>
          <a:p>
            <a:pPr algn="ctr" defTabSz="914377">
              <a:lnSpc>
                <a:spcPct val="80000"/>
              </a:lnSpc>
              <a:buClr>
                <a:srgbClr val="9970FE"/>
              </a:buClr>
              <a:buSzPct val="75000"/>
            </a:pPr>
            <a:r>
              <a:rPr lang="en-GB" sz="1688" b="1" kern="0" dirty="0">
                <a:solidFill>
                  <a:schemeClr val="tx2"/>
                </a:solidFill>
                <a:latin typeface="Calibri" panose="020F0502020204030204" pitchFamily="34" charset="0"/>
                <a:cs typeface="Calibri" panose="020F0502020204030204" pitchFamily="34" charset="0"/>
              </a:rPr>
              <a:t>Non-CD38-based </a:t>
            </a:r>
          </a:p>
        </p:txBody>
      </p:sp>
      <p:sp>
        <p:nvSpPr>
          <p:cNvPr id="6" name="Tekstvak 5">
            <a:extLst>
              <a:ext uri="{FF2B5EF4-FFF2-40B4-BE49-F238E27FC236}">
                <a16:creationId xmlns:a16="http://schemas.microsoft.com/office/drawing/2014/main" id="{25364417-A942-8145-9981-7A3ACC733FED}"/>
              </a:ext>
            </a:extLst>
          </p:cNvPr>
          <p:cNvSpPr txBox="1"/>
          <p:nvPr/>
        </p:nvSpPr>
        <p:spPr>
          <a:xfrm>
            <a:off x="2450022" y="1017174"/>
            <a:ext cx="7291956" cy="38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41" tIns="38571" rIns="77141" bIns="38571" anchor="ctr">
            <a:spAutoFit/>
          </a:bodyPr>
          <a:lstStyle>
            <a:defPPr>
              <a:defRPr lang="fr-FR"/>
            </a:defPPr>
            <a:lvl1pPr algn="ctr" defTabSz="914377">
              <a:spcBef>
                <a:spcPct val="0"/>
              </a:spcBef>
              <a:defRPr sz="2000" b="1">
                <a:solidFill>
                  <a:schemeClr val="tx2"/>
                </a:solidFill>
                <a:latin typeface="Calibri" panose="020F0502020204030204" pitchFamily="34" charset="0"/>
                <a:ea typeface="ＭＳ Ｐゴシック" charset="0"/>
                <a:cs typeface="Calibri" panose="020F0502020204030204" pitchFamily="34" charset="0"/>
              </a:defRPr>
            </a:lvl1pPr>
          </a:lstStyle>
          <a:p>
            <a:r>
              <a:rPr lang="en-GB" dirty="0"/>
              <a:t>First relapse after PI and/or </a:t>
            </a:r>
            <a:r>
              <a:rPr lang="en-GB" dirty="0" err="1"/>
              <a:t>IMiD</a:t>
            </a:r>
            <a:r>
              <a:rPr lang="en-GB" dirty="0"/>
              <a:t>-based induction, LEN-refractory</a:t>
            </a:r>
          </a:p>
        </p:txBody>
      </p:sp>
      <p:cxnSp>
        <p:nvCxnSpPr>
          <p:cNvPr id="8" name="Rechte verbindingslijn met pijl 7">
            <a:extLst>
              <a:ext uri="{FF2B5EF4-FFF2-40B4-BE49-F238E27FC236}">
                <a16:creationId xmlns:a16="http://schemas.microsoft.com/office/drawing/2014/main" id="{59EAA372-A939-174E-AE5B-2BF623208177}"/>
              </a:ext>
            </a:extLst>
          </p:cNvPr>
          <p:cNvCxnSpPr>
            <a:cxnSpLocks/>
          </p:cNvCxnSpPr>
          <p:nvPr/>
        </p:nvCxnSpPr>
        <p:spPr>
          <a:xfrm>
            <a:off x="2453896" y="2604979"/>
            <a:ext cx="37411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29C3F109-8E9E-AF42-9D30-6EDC9F64B537}"/>
              </a:ext>
            </a:extLst>
          </p:cNvPr>
          <p:cNvCxnSpPr>
            <a:cxnSpLocks/>
          </p:cNvCxnSpPr>
          <p:nvPr/>
        </p:nvCxnSpPr>
        <p:spPr>
          <a:xfrm>
            <a:off x="2453896" y="2821173"/>
            <a:ext cx="37411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B4FADB08-1A49-C74D-8F01-CA4657013D7D}"/>
              </a:ext>
            </a:extLst>
          </p:cNvPr>
          <p:cNvCxnSpPr>
            <a:cxnSpLocks/>
          </p:cNvCxnSpPr>
          <p:nvPr/>
        </p:nvCxnSpPr>
        <p:spPr>
          <a:xfrm>
            <a:off x="2453896" y="3026736"/>
            <a:ext cx="37411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8D6D8015-50C7-0D4C-9A94-52F6816E99BC}"/>
              </a:ext>
            </a:extLst>
          </p:cNvPr>
          <p:cNvCxnSpPr>
            <a:cxnSpLocks/>
          </p:cNvCxnSpPr>
          <p:nvPr/>
        </p:nvCxnSpPr>
        <p:spPr>
          <a:xfrm>
            <a:off x="2453896" y="3221667"/>
            <a:ext cx="37411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62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32971E-FE22-284D-BF12-9F17C80DE6B7}"/>
              </a:ext>
            </a:extLst>
          </p:cNvPr>
          <p:cNvSpPr>
            <a:spLocks noGrp="1"/>
          </p:cNvSpPr>
          <p:nvPr>
            <p:ph type="title"/>
          </p:nvPr>
        </p:nvSpPr>
        <p:spPr/>
        <p:txBody>
          <a:bodyPr/>
          <a:lstStyle/>
          <a:p>
            <a:r>
              <a:rPr lang="es-ES" dirty="0" err="1"/>
              <a:t>Selinexor</a:t>
            </a:r>
            <a:r>
              <a:rPr lang="es-ES" dirty="0"/>
              <a:t> and </a:t>
            </a:r>
            <a:r>
              <a:rPr lang="es-ES" dirty="0" err="1"/>
              <a:t>Melflufen</a:t>
            </a:r>
            <a:r>
              <a:rPr lang="es-ES" dirty="0"/>
              <a:t> </a:t>
            </a:r>
          </a:p>
        </p:txBody>
      </p:sp>
      <p:sp>
        <p:nvSpPr>
          <p:cNvPr id="4" name="Slide Number Placeholder 3">
            <a:extLst>
              <a:ext uri="{FF2B5EF4-FFF2-40B4-BE49-F238E27FC236}">
                <a16:creationId xmlns:a16="http://schemas.microsoft.com/office/drawing/2014/main" id="{0716FE5E-B410-4949-9112-1D8B1FF61879}"/>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67878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or2Ed - Lymphoma Connect Colour Palette">
      <a:dk1>
        <a:srgbClr val="000000"/>
      </a:dk1>
      <a:lt1>
        <a:srgbClr val="FFFFFF"/>
      </a:lt1>
      <a:dk2>
        <a:srgbClr val="5D8298"/>
      </a:dk2>
      <a:lt2>
        <a:srgbClr val="EEECE1"/>
      </a:lt2>
      <a:accent1>
        <a:srgbClr val="FA7C2E"/>
      </a:accent1>
      <a:accent2>
        <a:srgbClr val="C0504D"/>
      </a:accent2>
      <a:accent3>
        <a:srgbClr val="E9D0CD"/>
      </a:accent3>
      <a:accent4>
        <a:srgbClr val="F3EAE7"/>
      </a:accent4>
      <a:accent5>
        <a:srgbClr val="ECE6ED"/>
      </a:accent5>
      <a:accent6>
        <a:srgbClr val="8B878B"/>
      </a:accent6>
      <a:hlink>
        <a:srgbClr val="FA7C2E"/>
      </a:hlink>
      <a:folHlink>
        <a:srgbClr val="FA7C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4146</TotalTime>
  <Words>5188</Words>
  <Application>Microsoft Macintosh PowerPoint</Application>
  <PresentationFormat>Breedbeeld</PresentationFormat>
  <Paragraphs>808</Paragraphs>
  <Slides>27</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27</vt:i4>
      </vt:variant>
    </vt:vector>
  </HeadingPairs>
  <TitlesOfParts>
    <vt:vector size="35" baseType="lpstr">
      <vt:lpstr>Aileron</vt:lpstr>
      <vt:lpstr>Arial</vt:lpstr>
      <vt:lpstr>Calibri</vt:lpstr>
      <vt:lpstr>Lucida Grande</vt:lpstr>
      <vt:lpstr>PT Sans Narrow</vt:lpstr>
      <vt:lpstr>Times New Roman</vt:lpstr>
      <vt:lpstr>Wingdings</vt:lpstr>
      <vt:lpstr>Thème Office</vt:lpstr>
      <vt:lpstr>PowerPoint-presentatie</vt:lpstr>
      <vt:lpstr>Highlights in Multiple myeloma  How to treat triple- or penta-refractory  Multiple Myeloma?  María-Victoria Mateos, MD, PhD University Hospital of Salamanca-Ibsal  Salamanca, Spain</vt:lpstr>
      <vt:lpstr>Conflict of Interest and Funding</vt:lpstr>
      <vt:lpstr>Poor prognosis and high risk of relapse in relapsed/refractory multiple myeloma (RRMM) despite advances in treatment</vt:lpstr>
      <vt:lpstr>Summary of management of MM patients ESMO 2017 guidelines</vt:lpstr>
      <vt:lpstr>The MAMMOTH study Monoclonal Antibodies in MM: Outcomes after Therapy</vt:lpstr>
      <vt:lpstr>MEDIAN OVERALL SURVIVAL was &lt;1 year in all refractory status groups</vt:lpstr>
      <vt:lpstr>What happens at third line and beyond?</vt:lpstr>
      <vt:lpstr>Selinexor and Melflufen </vt:lpstr>
      <vt:lpstr>XPO1-Inhibitor Selinexor in RRMM </vt:lpstr>
      <vt:lpstr>STOMP: Selinexor plus Pom-dex in RRMM patients </vt:lpstr>
      <vt:lpstr>Selinexor plus Dara-dex in RRMM patients</vt:lpstr>
      <vt:lpstr>Melflufen in RRMM</vt:lpstr>
      <vt:lpstr>Anchor: Melflufen plus dex and  Dara or Bortezomib </vt:lpstr>
      <vt:lpstr>What are the cell therapy options for MM?</vt:lpstr>
      <vt:lpstr>BCMA-ADC</vt:lpstr>
      <vt:lpstr>Belantamab mafodotin</vt:lpstr>
      <vt:lpstr>ALGONQUIN: Belantamab mafodotin + Pom-dex</vt:lpstr>
      <vt:lpstr>ALGONQUIN: Belantamab mafodotin + Pom-dex</vt:lpstr>
      <vt:lpstr>BCMA CAR-T</vt:lpstr>
      <vt:lpstr>Autologous CAR-T cell summary</vt:lpstr>
      <vt:lpstr>BCMA X CD3 Antibodies</vt:lpstr>
      <vt:lpstr>BCMA X CD3 Bispecific antibodies</vt:lpstr>
      <vt:lpstr>summary</vt:lpstr>
      <vt:lpstr>Patient- and disease-related factors are relevant in the selection of the rescue therapy</vt:lpstr>
      <vt:lpstr>REACH LYMPHOMA &amp; MYELOMA CONNECT  VIA TWITTER, LINKEDIN, VIMEO &amp; EMAIL OR VISIT THE GROUP’S WEBSITE http://www.lymphomaconnect.info</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392</cp:revision>
  <cp:lastPrinted>2017-02-15T09:54:46Z</cp:lastPrinted>
  <dcterms:created xsi:type="dcterms:W3CDTF">2016-10-14T09:38:18Z</dcterms:created>
  <dcterms:modified xsi:type="dcterms:W3CDTF">2021-06-09T08:52:14Z</dcterms:modified>
</cp:coreProperties>
</file>