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325" r:id="rId2"/>
    <p:sldId id="3326" r:id="rId3"/>
    <p:sldId id="3327" r:id="rId4"/>
    <p:sldId id="3328" r:id="rId5"/>
    <p:sldId id="3329" r:id="rId6"/>
    <p:sldId id="3330" r:id="rId7"/>
    <p:sldId id="3331" r:id="rId8"/>
    <p:sldId id="3332" r:id="rId9"/>
    <p:sldId id="3333" r:id="rId10"/>
    <p:sldId id="3334" r:id="rId11"/>
    <p:sldId id="3335" r:id="rId12"/>
    <p:sldId id="3336" r:id="rId13"/>
    <p:sldId id="290" r:id="rId14"/>
    <p:sldId id="294" r:id="rId15"/>
    <p:sldId id="3338" r:id="rId16"/>
    <p:sldId id="3323" r:id="rId17"/>
    <p:sldId id="3324" r:id="rId18"/>
    <p:sldId id="297" r:id="rId19"/>
    <p:sldId id="3339" r:id="rId20"/>
    <p:sldId id="3340" r:id="rId21"/>
    <p:sldId id="3342" r:id="rId22"/>
    <p:sldId id="3341" r:id="rId23"/>
    <p:sldId id="278" r:id="rId24"/>
    <p:sldId id="280" r:id="rId2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4565" userDrawn="1">
          <p15:clr>
            <a:srgbClr val="A4A3A4"/>
          </p15:clr>
        </p15:guide>
        <p15:guide id="3" pos="513" userDrawn="1">
          <p15:clr>
            <a:srgbClr val="A4A3A4"/>
          </p15:clr>
        </p15:guide>
        <p15:guide id="4" orient="horz" pos="405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t Davies" initials="JD" lastIdx="17" clrIdx="0">
    <p:extLst>
      <p:ext uri="{19B8F6BF-5375-455C-9EA6-DF929625EA0E}">
        <p15:presenceInfo xmlns:p15="http://schemas.microsoft.com/office/powerpoint/2012/main" userId="bd82dc67ad9089fb" providerId="Windows Live"/>
      </p:ext>
    </p:extLst>
  </p:cmAuthor>
  <p:cmAuthor id="2" name="Howard Donohue" initials="HD" lastIdx="11" clrIdx="1">
    <p:extLst>
      <p:ext uri="{19B8F6BF-5375-455C-9EA6-DF929625EA0E}">
        <p15:presenceInfo xmlns:p15="http://schemas.microsoft.com/office/powerpoint/2012/main" userId="4648ce94564209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2F4"/>
    <a:srgbClr val="B00091"/>
    <a:srgbClr val="505050"/>
    <a:srgbClr val="E7F5E9"/>
    <a:srgbClr val="CBEBD0"/>
    <a:srgbClr val="EAD1CE"/>
    <a:srgbClr val="F5EAE8"/>
    <a:srgbClr val="2E7B8E"/>
    <a:srgbClr val="FFA402"/>
    <a:srgbClr val="03C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47" autoAdjust="0"/>
    <p:restoredTop sz="96327" autoAdjust="0"/>
  </p:normalViewPr>
  <p:slideViewPr>
    <p:cSldViewPr snapToGrid="0" snapToObjects="1">
      <p:cViewPr varScale="1">
        <p:scale>
          <a:sx n="83" d="100"/>
          <a:sy n="83" d="100"/>
        </p:scale>
        <p:origin x="859" y="67"/>
      </p:cViewPr>
      <p:guideLst>
        <p:guide orient="horz" pos="3861"/>
        <p:guide pos="4565"/>
        <p:guide pos="513"/>
        <p:guide orient="horz" pos="405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showGuides="1">
      <p:cViewPr varScale="1">
        <p:scale>
          <a:sx n="87" d="100"/>
          <a:sy n="87" d="100"/>
        </p:scale>
        <p:origin x="390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7/15/2020</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7/15/2020</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599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33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52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09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78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13</a:t>
            </a:fld>
            <a:endParaRPr lang="fr-FR"/>
          </a:p>
        </p:txBody>
      </p:sp>
    </p:spTree>
    <p:extLst>
      <p:ext uri="{BB962C8B-B14F-4D97-AF65-F5344CB8AC3E}">
        <p14:creationId xmlns:p14="http://schemas.microsoft.com/office/powerpoint/2010/main" val="230216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r-FR" dirty="0"/>
          </a:p>
        </p:txBody>
      </p:sp>
      <p:sp>
        <p:nvSpPr>
          <p:cNvPr id="5" name="Slide Number Placeholder 4"/>
          <p:cNvSpPr>
            <a:spLocks noGrp="1"/>
          </p:cNvSpPr>
          <p:nvPr>
            <p:ph type="sldNum" sz="quarter" idx="11"/>
          </p:nvPr>
        </p:nvSpPr>
        <p:spPr/>
        <p:txBody>
          <a:bodyPr/>
          <a:lstStyle/>
          <a:p>
            <a:fld id="{3C53626E-BC0F-674C-9570-A9D62C09EB52}" type="slidenum">
              <a:rPr lang="fr-FR" smtClean="0"/>
              <a:pPr/>
              <a:t>23</a:t>
            </a:fld>
            <a:endParaRPr lang="fr-FR" dirty="0"/>
          </a:p>
        </p:txBody>
      </p:sp>
    </p:spTree>
    <p:extLst>
      <p:ext uri="{BB962C8B-B14F-4D97-AF65-F5344CB8AC3E}">
        <p14:creationId xmlns:p14="http://schemas.microsoft.com/office/powerpoint/2010/main" val="440647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0BB0DB-064B-494E-BA3E-586E5D7238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4250" y="2010248"/>
            <a:ext cx="7043499" cy="283750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6ABDA85-EBB9-284A-B33C-8E8DF1D9591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C931821D-4267-E841-8175-F77838EC175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23BB5114-01E3-EB42-A54A-5AFBF19DEBE6}"/>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30" name="Picture 29" descr="A picture containing flower&#10;&#10;Description automatically generated">
            <a:extLst>
              <a:ext uri="{FF2B5EF4-FFF2-40B4-BE49-F238E27FC236}">
                <a16:creationId xmlns:a16="http://schemas.microsoft.com/office/drawing/2014/main" id="{DC5FB2C5-9FDB-7147-817E-FF2BE33D854A}"/>
              </a:ext>
            </a:extLst>
          </p:cNvPr>
          <p:cNvPicPr>
            <a:picLocks noChangeAspect="1"/>
          </p:cNvPicPr>
          <p:nvPr userDrawn="1"/>
        </p:nvPicPr>
        <p:blipFill rotWithShape="1">
          <a:blip r:embed="rId2"/>
          <a:srcRect t="16975" r="55577" b="40144"/>
          <a:stretch/>
        </p:blipFill>
        <p:spPr>
          <a:xfrm>
            <a:off x="3710009" y="0"/>
            <a:ext cx="8472264" cy="6858000"/>
          </a:xfrm>
          <a:prstGeom prst="rect">
            <a:avLst/>
          </a:prstGeom>
        </p:spPr>
      </p:pic>
      <p:sp>
        <p:nvSpPr>
          <p:cNvPr id="6" name="Titre 1">
            <a:extLst>
              <a:ext uri="{FF2B5EF4-FFF2-40B4-BE49-F238E27FC236}">
                <a16:creationId xmlns:a16="http://schemas.microsoft.com/office/drawing/2014/main" id="{5270CF8E-F82D-C345-962E-68EF683D068A}"/>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 name="Titre 1">
            <a:extLst>
              <a:ext uri="{FF2B5EF4-FFF2-40B4-BE49-F238E27FC236}">
                <a16:creationId xmlns:a16="http://schemas.microsoft.com/office/drawing/2014/main" id="{D15415F8-3C24-EE43-AF6B-B6CB14FD7964}"/>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1" name="Titre 1">
            <a:extLst>
              <a:ext uri="{FF2B5EF4-FFF2-40B4-BE49-F238E27FC236}">
                <a16:creationId xmlns:a16="http://schemas.microsoft.com/office/drawing/2014/main" id="{30FE58AA-4349-2243-A6EA-60DD8C7AC01A}"/>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438E5065-569C-D84D-9C5F-5C718882BAAC}"/>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NET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3" name="Titre 1">
            <a:extLst>
              <a:ext uri="{FF2B5EF4-FFF2-40B4-BE49-F238E27FC236}">
                <a16:creationId xmlns:a16="http://schemas.microsoft.com/office/drawing/2014/main" id="{C653E899-EEDF-3546-B58C-DACEC71F6BDC}"/>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4" name="Titre 1">
            <a:extLst>
              <a:ext uri="{FF2B5EF4-FFF2-40B4-BE49-F238E27FC236}">
                <a16:creationId xmlns:a16="http://schemas.microsoft.com/office/drawing/2014/main" id="{733D263E-D720-A348-A345-6C5FF2EB92A9}"/>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Dr. Froukje Sosef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5" name="Titre 1">
            <a:extLst>
              <a:ext uri="{FF2B5EF4-FFF2-40B4-BE49-F238E27FC236}">
                <a16:creationId xmlns:a16="http://schemas.microsoft.com/office/drawing/2014/main" id="{5A759AD1-9DA1-6640-9154-791B05780734}"/>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EAB08C77-6F48-9D49-9215-6CAB57F809BC}"/>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18" name="Group 17">
            <a:extLst>
              <a:ext uri="{FF2B5EF4-FFF2-40B4-BE49-F238E27FC236}">
                <a16:creationId xmlns:a16="http://schemas.microsoft.com/office/drawing/2014/main" id="{2B6BDFB1-C1FC-EA42-9161-1B0FDDD56CF6}"/>
              </a:ext>
            </a:extLst>
          </p:cNvPr>
          <p:cNvGrpSpPr/>
          <p:nvPr userDrawn="1"/>
        </p:nvGrpSpPr>
        <p:grpSpPr>
          <a:xfrm>
            <a:off x="418902" y="3378306"/>
            <a:ext cx="356400" cy="356400"/>
            <a:chOff x="761970" y="3386221"/>
            <a:chExt cx="356400" cy="356400"/>
          </a:xfrm>
        </p:grpSpPr>
        <p:sp>
          <p:nvSpPr>
            <p:cNvPr id="19" name="Oval 18">
              <a:extLst>
                <a:ext uri="{FF2B5EF4-FFF2-40B4-BE49-F238E27FC236}">
                  <a16:creationId xmlns:a16="http://schemas.microsoft.com/office/drawing/2014/main" id="{EBF2A30E-695B-DC43-A095-702D4876F34A}"/>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Graphic 19" descr="Speaker Phone">
              <a:extLst>
                <a:ext uri="{FF2B5EF4-FFF2-40B4-BE49-F238E27FC236}">
                  <a16:creationId xmlns:a16="http://schemas.microsoft.com/office/drawing/2014/main" id="{A096F4FC-035F-F540-A48A-F6BE7767079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1" name="Group 20">
            <a:extLst>
              <a:ext uri="{FF2B5EF4-FFF2-40B4-BE49-F238E27FC236}">
                <a16:creationId xmlns:a16="http://schemas.microsoft.com/office/drawing/2014/main" id="{63A95280-C43E-C841-9F94-0D2888F94AD6}"/>
              </a:ext>
            </a:extLst>
          </p:cNvPr>
          <p:cNvGrpSpPr/>
          <p:nvPr userDrawn="1"/>
        </p:nvGrpSpPr>
        <p:grpSpPr>
          <a:xfrm>
            <a:off x="417732" y="3810727"/>
            <a:ext cx="356400" cy="356400"/>
            <a:chOff x="417732" y="3810727"/>
            <a:chExt cx="356400" cy="356400"/>
          </a:xfrm>
        </p:grpSpPr>
        <p:sp>
          <p:nvSpPr>
            <p:cNvPr id="22" name="Oval 21">
              <a:extLst>
                <a:ext uri="{FF2B5EF4-FFF2-40B4-BE49-F238E27FC236}">
                  <a16:creationId xmlns:a16="http://schemas.microsoft.com/office/drawing/2014/main" id="{5240BA33-398E-D940-8B5C-25051763894F}"/>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3" name="Graphic 22" descr="Envelope">
              <a:extLst>
                <a:ext uri="{FF2B5EF4-FFF2-40B4-BE49-F238E27FC236}">
                  <a16:creationId xmlns:a16="http://schemas.microsoft.com/office/drawing/2014/main" id="{0C443F58-C3D2-7F46-8EAF-1C72202B87D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75066" y="3867430"/>
              <a:ext cx="239704" cy="239704"/>
            </a:xfrm>
            <a:prstGeom prst="rect">
              <a:avLst/>
            </a:prstGeom>
          </p:spPr>
        </p:pic>
      </p:grpSp>
      <p:grpSp>
        <p:nvGrpSpPr>
          <p:cNvPr id="24" name="Group 23">
            <a:extLst>
              <a:ext uri="{FF2B5EF4-FFF2-40B4-BE49-F238E27FC236}">
                <a16:creationId xmlns:a16="http://schemas.microsoft.com/office/drawing/2014/main" id="{C5769CC4-E10D-7044-BA2E-238C935544A9}"/>
              </a:ext>
            </a:extLst>
          </p:cNvPr>
          <p:cNvGrpSpPr/>
          <p:nvPr userDrawn="1"/>
        </p:nvGrpSpPr>
        <p:grpSpPr>
          <a:xfrm>
            <a:off x="423995" y="5024095"/>
            <a:ext cx="356400" cy="356400"/>
            <a:chOff x="761970" y="3386221"/>
            <a:chExt cx="356400" cy="356400"/>
          </a:xfrm>
        </p:grpSpPr>
        <p:sp>
          <p:nvSpPr>
            <p:cNvPr id="25" name="Oval 24">
              <a:extLst>
                <a:ext uri="{FF2B5EF4-FFF2-40B4-BE49-F238E27FC236}">
                  <a16:creationId xmlns:a16="http://schemas.microsoft.com/office/drawing/2014/main" id="{332D348B-DFEA-FE46-8E19-02AAC2685F0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6" name="Graphic 25" descr="Speaker Phone">
              <a:extLst>
                <a:ext uri="{FF2B5EF4-FFF2-40B4-BE49-F238E27FC236}">
                  <a16:creationId xmlns:a16="http://schemas.microsoft.com/office/drawing/2014/main" id="{BEB60456-57E7-9041-8693-BBB851C8774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grpSp>
        <p:nvGrpSpPr>
          <p:cNvPr id="27" name="Group 26">
            <a:extLst>
              <a:ext uri="{FF2B5EF4-FFF2-40B4-BE49-F238E27FC236}">
                <a16:creationId xmlns:a16="http://schemas.microsoft.com/office/drawing/2014/main" id="{403327F7-8400-3448-B5FF-D0B6BCC04C21}"/>
              </a:ext>
            </a:extLst>
          </p:cNvPr>
          <p:cNvGrpSpPr/>
          <p:nvPr userDrawn="1"/>
        </p:nvGrpSpPr>
        <p:grpSpPr>
          <a:xfrm>
            <a:off x="422825" y="5456516"/>
            <a:ext cx="356400" cy="356400"/>
            <a:chOff x="422825" y="5456516"/>
            <a:chExt cx="356400" cy="356400"/>
          </a:xfrm>
        </p:grpSpPr>
        <p:sp>
          <p:nvSpPr>
            <p:cNvPr id="28" name="Oval 27">
              <a:extLst>
                <a:ext uri="{FF2B5EF4-FFF2-40B4-BE49-F238E27FC236}">
                  <a16:creationId xmlns:a16="http://schemas.microsoft.com/office/drawing/2014/main" id="{BC490540-EF5B-D44C-8845-2AE3D9B228AE}"/>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9" name="Graphic 28" descr="Envelope">
              <a:extLst>
                <a:ext uri="{FF2B5EF4-FFF2-40B4-BE49-F238E27FC236}">
                  <a16:creationId xmlns:a16="http://schemas.microsoft.com/office/drawing/2014/main" id="{67AB522F-8D71-3046-8DED-C9E21FCCA6A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2343" y="5512255"/>
              <a:ext cx="239704" cy="239704"/>
            </a:xfrm>
            <a:prstGeom prst="rect">
              <a:avLst/>
            </a:prstGeom>
          </p:spPr>
        </p:pic>
      </p:grpSp>
      <p:pic>
        <p:nvPicPr>
          <p:cNvPr id="31" name="Picture 30">
            <a:extLst>
              <a:ext uri="{FF2B5EF4-FFF2-40B4-BE49-F238E27FC236}">
                <a16:creationId xmlns:a16="http://schemas.microsoft.com/office/drawing/2014/main" id="{66F9248B-18C0-1440-B495-98632679CB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08531" y="573678"/>
            <a:ext cx="2619117" cy="1055122"/>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B30F59D-C5A4-9749-AD0C-1E0C0E1972A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5E716A8-B00A-2E4C-A50E-9B890451EA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E79BA752-7660-5841-B604-E71D57C655C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F3E14E1C-C4AD-5942-AB15-AD5255C9ADE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0D31650D-8437-F447-B019-599CEBAF22F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02CF172C-103A-6443-A69B-E0737ED620F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6E5D58A1-FA9D-E74E-9521-4270388628C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0878" y="268600"/>
            <a:ext cx="1791475" cy="7217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hyperlink" Target="https://twitter.com/net_connectinfo" TargetMode="External"/><Relationship Id="rId7" Type="http://schemas.openxmlformats.org/officeDocument/2006/relationships/hyperlink" Target="http://www.net-connect.inf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vimeo.com/channels/netconnect" TargetMode="External"/><Relationship Id="rId11" Type="http://schemas.openxmlformats.org/officeDocument/2006/relationships/image" Target="../media/image16.wmf"/><Relationship Id="rId5" Type="http://schemas.openxmlformats.org/officeDocument/2006/relationships/hyperlink" Target="mailto:antoine.lacombe@cor2ed.com" TargetMode="External"/><Relationship Id="rId10" Type="http://schemas.openxmlformats.org/officeDocument/2006/relationships/image" Target="../media/image15.wmf"/><Relationship Id="rId4" Type="http://schemas.openxmlformats.org/officeDocument/2006/relationships/hyperlink" Target="https://www.linkedin.com/company/23766354" TargetMode="External"/><Relationship Id="rId9" Type="http://schemas.openxmlformats.org/officeDocument/2006/relationships/image" Target="../media/image1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chi-med.com/surufatinib-phase-iii-sanet-p-study-achieved-primary-endpoint/"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27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032388"/>
            <a:ext cx="10947929" cy="2161577"/>
          </a:xfrm>
        </p:spPr>
        <p:txBody>
          <a:bodyPr/>
          <a:lstStyle/>
          <a:p>
            <a:pPr>
              <a:spcBef>
                <a:spcPts val="600"/>
              </a:spcBef>
            </a:pPr>
            <a:r>
              <a:rPr lang="en-GB" dirty="0"/>
              <a:t>capecitabine + temozolomide (CAPTEM) is an accepted regimen for patients with advanced pNETs</a:t>
            </a:r>
            <a:r>
              <a:rPr lang="en-GB" baseline="30000" dirty="0"/>
              <a:t>1</a:t>
            </a:r>
          </a:p>
          <a:p>
            <a:pPr>
              <a:spcBef>
                <a:spcPts val="600"/>
              </a:spcBef>
            </a:pPr>
            <a:r>
              <a:rPr lang="en-GB" baseline="30000" dirty="0"/>
              <a:t>177</a:t>
            </a:r>
            <a:r>
              <a:rPr lang="en-GB" dirty="0"/>
              <a:t>lutetium-octreotate (</a:t>
            </a:r>
            <a:r>
              <a:rPr lang="en-GB" dirty="0" err="1"/>
              <a:t>LuTate</a:t>
            </a:r>
            <a:r>
              <a:rPr lang="en-GB" dirty="0"/>
              <a:t>) peptide receptor radionuclide therapy (PRRT) is recommended for progressing </a:t>
            </a:r>
            <a:r>
              <a:rPr lang="en-GB" dirty="0" err="1"/>
              <a:t>mNETs</a:t>
            </a:r>
            <a:r>
              <a:rPr lang="en-GB" dirty="0"/>
              <a:t> grade 1 or 2 after failure of medical therapy</a:t>
            </a:r>
            <a:r>
              <a:rPr lang="en-GB" baseline="30000" dirty="0"/>
              <a:t>1</a:t>
            </a:r>
          </a:p>
          <a:p>
            <a:pPr>
              <a:spcBef>
                <a:spcPts val="600"/>
              </a:spcBef>
            </a:pPr>
            <a:r>
              <a:rPr lang="en-GB" dirty="0"/>
              <a:t>High activity of </a:t>
            </a:r>
            <a:r>
              <a:rPr lang="en-GB" dirty="0" err="1"/>
              <a:t>LuTate</a:t>
            </a:r>
            <a:r>
              <a:rPr lang="en-GB" dirty="0"/>
              <a:t>–CAPTEM has been observed in a single-arm, phase 1–2 trial</a:t>
            </a:r>
            <a:r>
              <a:rPr lang="en-GB" baseline="30000" dirty="0"/>
              <a:t>2</a:t>
            </a:r>
          </a:p>
          <a:p>
            <a:pPr>
              <a:spcBef>
                <a:spcPts val="600"/>
              </a:spcBef>
            </a:pPr>
            <a:r>
              <a:rPr lang="en-GB" dirty="0"/>
              <a:t>The CONTROL NET study investigated whether, after progression on somatostatin analogues, </a:t>
            </a:r>
            <a:br>
              <a:rPr lang="en-GB" dirty="0"/>
            </a:br>
            <a:r>
              <a:rPr lang="en-GB" dirty="0" err="1"/>
              <a:t>LuTate</a:t>
            </a:r>
            <a:r>
              <a:rPr lang="en-GB" dirty="0"/>
              <a:t>–CAPTEM is sufficiently active to evaluate further in a phase 3 trial</a:t>
            </a:r>
            <a:r>
              <a:rPr lang="en-GB" baseline="30000" dirty="0"/>
              <a:t>3</a:t>
            </a:r>
          </a:p>
          <a:p>
            <a:pPr lvl="1">
              <a:spcBef>
                <a:spcPts val="300"/>
              </a:spcBef>
            </a:pPr>
            <a:r>
              <a:rPr lang="en-GB" dirty="0"/>
              <a:t>Open label, non-comparative, parallel group, phase 2, cohort study</a:t>
            </a:r>
          </a:p>
          <a:p>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background</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4" y="6113208"/>
            <a:ext cx="11236456" cy="744792"/>
          </a:xfrm>
        </p:spPr>
        <p:txBody>
          <a:bodyPr/>
          <a:lstStyle/>
          <a:p>
            <a:pPr>
              <a:spcBef>
                <a:spcPts val="300"/>
              </a:spcBef>
            </a:pPr>
            <a:r>
              <a:rPr lang="en-GB" sz="1100" dirty="0" err="1"/>
              <a:t>mNET</a:t>
            </a:r>
            <a:r>
              <a:rPr lang="en-GB" sz="1100" dirty="0"/>
              <a:t>, midgut neuroendocrine tumour; NET, neuroendocrine tumour; PFS, progression free survival; pNET; pancreatic neuroendocrine tumour</a:t>
            </a:r>
          </a:p>
          <a:p>
            <a:pPr>
              <a:spcBef>
                <a:spcPts val="300"/>
              </a:spcBef>
            </a:pPr>
            <a:r>
              <a:rPr lang="en-GB" altLang="en-US" sz="1100" dirty="0"/>
              <a:t>1. Pavel M, et al. Neuroendocrinology. 2016;103:172-85; 2. </a:t>
            </a:r>
            <a:r>
              <a:rPr lang="en-GB" sz="1100" dirty="0" err="1"/>
              <a:t>Claringbold</a:t>
            </a:r>
            <a:r>
              <a:rPr lang="en-GB" sz="1100" dirty="0"/>
              <a:t> PG, et al. Cancer </a:t>
            </a:r>
            <a:r>
              <a:rPr lang="en-GB" sz="1100" dirty="0" err="1"/>
              <a:t>Biother</a:t>
            </a:r>
            <a:r>
              <a:rPr lang="en-GB" sz="1100" dirty="0"/>
              <a:t> </a:t>
            </a:r>
            <a:r>
              <a:rPr lang="en-GB" sz="1100" dirty="0" err="1"/>
              <a:t>Radiopharm</a:t>
            </a:r>
            <a:r>
              <a:rPr lang="en-GB" sz="1100" dirty="0"/>
              <a:t>. 2012;27:561-9; </a:t>
            </a:r>
            <a:br>
              <a:rPr lang="en-GB" sz="1100" dirty="0"/>
            </a:br>
            <a:r>
              <a:rPr lang="en-GB" sz="1100" dirty="0"/>
              <a:t>3. </a:t>
            </a:r>
            <a:r>
              <a:rPr lang="en-GB" sz="1100" dirty="0" err="1"/>
              <a:t>Pavlakis</a:t>
            </a:r>
            <a:r>
              <a:rPr lang="en-GB" sz="1100" dirty="0"/>
              <a:t> N, et al. ASCO 2020, abstract 4608, poster presentation </a:t>
            </a:r>
          </a:p>
        </p:txBody>
      </p:sp>
      <p:sp>
        <p:nvSpPr>
          <p:cNvPr id="7" name="Rectangle 6">
            <a:extLst>
              <a:ext uri="{FF2B5EF4-FFF2-40B4-BE49-F238E27FC236}">
                <a16:creationId xmlns:a16="http://schemas.microsoft.com/office/drawing/2014/main" id="{08CAD958-42CE-45E7-9EE8-B2F921456846}"/>
              </a:ext>
            </a:extLst>
          </p:cNvPr>
          <p:cNvSpPr/>
          <p:nvPr/>
        </p:nvSpPr>
        <p:spPr>
          <a:xfrm>
            <a:off x="1991544" y="3768936"/>
            <a:ext cx="1485165" cy="76774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COHORT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Grade 1 or 2 pNET</a:t>
            </a:r>
          </a:p>
        </p:txBody>
      </p:sp>
      <p:sp>
        <p:nvSpPr>
          <p:cNvPr id="9" name="Rectangle 8">
            <a:extLst>
              <a:ext uri="{FF2B5EF4-FFF2-40B4-BE49-F238E27FC236}">
                <a16:creationId xmlns:a16="http://schemas.microsoft.com/office/drawing/2014/main" id="{7D6DE936-6F05-446A-8FA7-7BE827265E72}"/>
              </a:ext>
            </a:extLst>
          </p:cNvPr>
          <p:cNvSpPr/>
          <p:nvPr/>
        </p:nvSpPr>
        <p:spPr>
          <a:xfrm>
            <a:off x="1991544" y="4895390"/>
            <a:ext cx="1485165" cy="76774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panose="020F0502020204030204"/>
                <a:ea typeface="+mn-ea"/>
                <a:cs typeface="+mn-cs"/>
              </a:rPr>
              <a:t>COHORT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Grade 1 or 2 </a:t>
            </a:r>
            <a:r>
              <a:rPr kumimoji="0" lang="en-GB" sz="1400" b="0" i="0" u="none" strike="noStrike" kern="1200" cap="none" spc="0" normalizeH="0" baseline="0" noProof="0" dirty="0" err="1">
                <a:ln>
                  <a:noFill/>
                </a:ln>
                <a:solidFill>
                  <a:srgbClr val="FFFFFF"/>
                </a:solidFill>
                <a:effectLst/>
                <a:uLnTx/>
                <a:uFillTx/>
                <a:latin typeface="Calibri" panose="020F0502020204030204"/>
                <a:ea typeface="+mn-ea"/>
                <a:cs typeface="+mn-cs"/>
              </a:rPr>
              <a:t>mNET</a:t>
            </a:r>
            <a:endPar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C689B1-EA4E-4E0A-9E3E-0BA3815C86FC}"/>
              </a:ext>
            </a:extLst>
          </p:cNvPr>
          <p:cNvSpPr/>
          <p:nvPr/>
        </p:nvSpPr>
        <p:spPr>
          <a:xfrm>
            <a:off x="4783654" y="3692616"/>
            <a:ext cx="2257451" cy="42054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PRRT + CAPTEM</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Calibri" panose="020F0502020204030204"/>
              </a:rPr>
              <a:t>n </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 19</a:t>
            </a:r>
          </a:p>
        </p:txBody>
      </p:sp>
      <p:sp>
        <p:nvSpPr>
          <p:cNvPr id="11" name="Rectangle 10">
            <a:extLst>
              <a:ext uri="{FF2B5EF4-FFF2-40B4-BE49-F238E27FC236}">
                <a16:creationId xmlns:a16="http://schemas.microsoft.com/office/drawing/2014/main" id="{8978D07D-306A-49C8-8C21-6A6BC4BEC609}"/>
              </a:ext>
            </a:extLst>
          </p:cNvPr>
          <p:cNvSpPr/>
          <p:nvPr/>
        </p:nvSpPr>
        <p:spPr>
          <a:xfrm>
            <a:off x="4783654" y="4219700"/>
            <a:ext cx="2257451" cy="42054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CAPTEM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n = 9</a:t>
            </a:r>
          </a:p>
        </p:txBody>
      </p:sp>
      <p:sp>
        <p:nvSpPr>
          <p:cNvPr id="12" name="Rectangle 11">
            <a:extLst>
              <a:ext uri="{FF2B5EF4-FFF2-40B4-BE49-F238E27FC236}">
                <a16:creationId xmlns:a16="http://schemas.microsoft.com/office/drawing/2014/main" id="{83B52649-D377-42EC-B78E-7313DFF9A701}"/>
              </a:ext>
            </a:extLst>
          </p:cNvPr>
          <p:cNvSpPr/>
          <p:nvPr/>
        </p:nvSpPr>
        <p:spPr>
          <a:xfrm>
            <a:off x="4783654" y="4761020"/>
            <a:ext cx="2257451" cy="42054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PRRT + CAPTEM</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Calibri" panose="020F0502020204030204"/>
              </a:rPr>
              <a:t>n</a:t>
            </a: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 = 33</a:t>
            </a:r>
          </a:p>
        </p:txBody>
      </p:sp>
      <p:sp>
        <p:nvSpPr>
          <p:cNvPr id="13" name="Rectangle 12">
            <a:extLst>
              <a:ext uri="{FF2B5EF4-FFF2-40B4-BE49-F238E27FC236}">
                <a16:creationId xmlns:a16="http://schemas.microsoft.com/office/drawing/2014/main" id="{085B523F-EFDB-431A-810E-569DF570666D}"/>
              </a:ext>
            </a:extLst>
          </p:cNvPr>
          <p:cNvSpPr/>
          <p:nvPr/>
        </p:nvSpPr>
        <p:spPr>
          <a:xfrm>
            <a:off x="4783654" y="5288103"/>
            <a:ext cx="2257451" cy="420541"/>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CAPTEM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Calibri" panose="020F0502020204030204"/>
                <a:ea typeface="+mn-ea"/>
                <a:cs typeface="+mn-cs"/>
              </a:rPr>
              <a:t>n = 14</a:t>
            </a:r>
          </a:p>
        </p:txBody>
      </p:sp>
      <p:cxnSp>
        <p:nvCxnSpPr>
          <p:cNvPr id="14" name="Straight Connector 13">
            <a:extLst>
              <a:ext uri="{FF2B5EF4-FFF2-40B4-BE49-F238E27FC236}">
                <a16:creationId xmlns:a16="http://schemas.microsoft.com/office/drawing/2014/main" id="{0F8E01D3-DCF2-46CE-AFD0-3EDEA0CD2058}"/>
              </a:ext>
            </a:extLst>
          </p:cNvPr>
          <p:cNvCxnSpPr>
            <a:stCxn id="7" idx="3"/>
          </p:cNvCxnSpPr>
          <p:nvPr/>
        </p:nvCxnSpPr>
        <p:spPr>
          <a:xfrm>
            <a:off x="3476709" y="4152810"/>
            <a:ext cx="594066"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54EC4FDE-9348-42F0-A312-1F390A23FC97}"/>
              </a:ext>
            </a:extLst>
          </p:cNvPr>
          <p:cNvCxnSpPr>
            <a:endCxn id="10" idx="1"/>
          </p:cNvCxnSpPr>
          <p:nvPr/>
        </p:nvCxnSpPr>
        <p:spPr>
          <a:xfrm flipV="1">
            <a:off x="4070775" y="3902887"/>
            <a:ext cx="712879" cy="2499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4BF306F6-D4B7-4077-8743-8A49190E1EA8}"/>
              </a:ext>
            </a:extLst>
          </p:cNvPr>
          <p:cNvCxnSpPr>
            <a:endCxn id="11" idx="1"/>
          </p:cNvCxnSpPr>
          <p:nvPr/>
        </p:nvCxnSpPr>
        <p:spPr>
          <a:xfrm>
            <a:off x="4070775" y="4152810"/>
            <a:ext cx="712879" cy="2771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8C2C93B3-94EE-4D07-8D47-87A6AF307471}"/>
              </a:ext>
            </a:extLst>
          </p:cNvPr>
          <p:cNvCxnSpPr/>
          <p:nvPr/>
        </p:nvCxnSpPr>
        <p:spPr>
          <a:xfrm>
            <a:off x="3476709" y="5306447"/>
            <a:ext cx="594066"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B3243EB0-FA45-4240-B6E7-159F3C003A07}"/>
              </a:ext>
            </a:extLst>
          </p:cNvPr>
          <p:cNvCxnSpPr/>
          <p:nvPr/>
        </p:nvCxnSpPr>
        <p:spPr>
          <a:xfrm flipV="1">
            <a:off x="4070775" y="5056524"/>
            <a:ext cx="712879" cy="249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E372C22F-A0EE-45E4-8D24-73A867101D3B}"/>
              </a:ext>
            </a:extLst>
          </p:cNvPr>
          <p:cNvCxnSpPr/>
          <p:nvPr/>
        </p:nvCxnSpPr>
        <p:spPr>
          <a:xfrm>
            <a:off x="4070775" y="5306447"/>
            <a:ext cx="712879" cy="2771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A62094DB-4316-49AA-A12B-3ED5F5104984}"/>
              </a:ext>
            </a:extLst>
          </p:cNvPr>
          <p:cNvSpPr txBox="1"/>
          <p:nvPr/>
        </p:nvSpPr>
        <p:spPr>
          <a:xfrm>
            <a:off x="7278731" y="3692616"/>
            <a:ext cx="3425781" cy="2015541"/>
          </a:xfrm>
          <a:prstGeom prst="rect">
            <a:avLst/>
          </a:prstGeom>
          <a:noFill/>
          <a:ln w="28575">
            <a:solidFill>
              <a:schemeClr val="accent1"/>
            </a:solidFill>
          </a:ln>
        </p:spPr>
        <p:txBody>
          <a:bodyPr wrap="square" lIns="144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B00091"/>
                </a:solidFill>
                <a:effectLst/>
                <a:uLnTx/>
                <a:uFillTx/>
                <a:latin typeface="Calibri" panose="020F0502020204030204"/>
                <a:ea typeface="Aileron" charset="0"/>
                <a:cs typeface="Aileron" charset="0"/>
              </a:rPr>
              <a:t>Primary endpoint</a:t>
            </a:r>
          </a:p>
          <a:p>
            <a:pPr marL="285750" lvl="0" indent="-196850">
              <a:buClr>
                <a:srgbClr val="B00091"/>
              </a:buClr>
              <a:buFont typeface="Arial" panose="020B0604020202020204" pitchFamily="34" charset="0"/>
              <a:buChar char="•"/>
              <a:defRPr/>
            </a:pPr>
            <a:r>
              <a:rPr kumimoji="0" lang="en-GB" sz="14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PFS </a:t>
            </a:r>
            <a:r>
              <a:rPr kumimoji="0" lang="en-GB" sz="1400" b="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a:t>
            </a:r>
            <a:r>
              <a:rPr kumimoji="0" lang="en-GB" sz="1400" b="0" i="1"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aim: 12-month PFS 75% </a:t>
            </a:r>
            <a:r>
              <a:rPr lang="en-GB" sz="1400" i="1" dirty="0">
                <a:solidFill>
                  <a:srgbClr val="505050"/>
                </a:solidFill>
                <a:ea typeface="Aileron" charset="0"/>
                <a:cs typeface="Aileron" charset="0"/>
              </a:rPr>
              <a:t>for </a:t>
            </a:r>
            <a:r>
              <a:rPr lang="en-GB" sz="1400" i="1" dirty="0" err="1">
                <a:solidFill>
                  <a:srgbClr val="505050"/>
                </a:solidFill>
                <a:ea typeface="Aileron" charset="0"/>
                <a:cs typeface="Aileron" charset="0"/>
              </a:rPr>
              <a:t>pNETs</a:t>
            </a:r>
            <a:r>
              <a:rPr lang="en-GB" sz="1400" i="1" dirty="0">
                <a:solidFill>
                  <a:srgbClr val="505050"/>
                </a:solidFill>
                <a:ea typeface="Aileron" charset="0"/>
                <a:cs typeface="Aileron" charset="0"/>
              </a:rPr>
              <a:t>; </a:t>
            </a:r>
            <a:r>
              <a:rPr kumimoji="0" lang="en-GB" sz="1400" b="0" i="1"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15-month PFS 80</a:t>
            </a:r>
            <a:r>
              <a:rPr lang="en-GB" sz="1400" i="1" dirty="0">
                <a:solidFill>
                  <a:srgbClr val="505050"/>
                </a:solidFill>
                <a:ea typeface="Aileron" charset="0"/>
                <a:cs typeface="Aileron" charset="0"/>
              </a:rPr>
              <a:t>% for </a:t>
            </a:r>
            <a:r>
              <a:rPr lang="en-GB" sz="1400" i="1" dirty="0" err="1">
                <a:solidFill>
                  <a:srgbClr val="505050"/>
                </a:solidFill>
                <a:ea typeface="Aileron" charset="0"/>
                <a:cs typeface="Aileron" charset="0"/>
              </a:rPr>
              <a:t>mNETs</a:t>
            </a:r>
            <a:r>
              <a:rPr lang="en-GB" sz="1400" dirty="0">
                <a:solidFill>
                  <a:srgbClr val="505050"/>
                </a:solidFill>
                <a:ea typeface="Aileron" charset="0"/>
                <a:cs typeface="Aileron" charset="0"/>
              </a:rPr>
              <a:t>)</a:t>
            </a:r>
            <a:endParaRPr kumimoji="0" lang="en-GB" sz="1400" b="0" u="none" strike="noStrike" kern="1200" cap="none" spc="0" normalizeH="0" baseline="0" noProof="0" dirty="0">
              <a:ln>
                <a:noFill/>
              </a:ln>
              <a:solidFill>
                <a:srgbClr val="505050"/>
              </a:solidFill>
              <a:effectLst/>
              <a:uLnTx/>
              <a:uFillTx/>
              <a:latin typeface="Calibri" panose="020F0502020204030204"/>
              <a:ea typeface="Aileron" charset="0"/>
              <a:cs typeface="Aileron" charset="0"/>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srgbClr val="B00091"/>
                </a:solidFill>
                <a:effectLst/>
                <a:uLnTx/>
                <a:uFillTx/>
                <a:latin typeface="Calibri" panose="020F0502020204030204"/>
                <a:ea typeface="Aileron" charset="0"/>
                <a:cs typeface="Aileron" charset="0"/>
              </a:rPr>
              <a:t>Secondary endpoints</a:t>
            </a:r>
          </a:p>
          <a:p>
            <a:pPr marL="285750" indent="-196850">
              <a:buClr>
                <a:srgbClr val="B00091"/>
              </a:buClr>
              <a:buFont typeface="Arial" panose="020B0604020202020204" pitchFamily="34" charset="0"/>
              <a:buChar char="•"/>
              <a:defRPr/>
            </a:pPr>
            <a:r>
              <a:rPr lang="en-GB" sz="1400" dirty="0">
                <a:solidFill>
                  <a:srgbClr val="505050"/>
                </a:solidFill>
                <a:ea typeface="Aileron" charset="0"/>
                <a:cs typeface="Aileron" charset="0"/>
              </a:rPr>
              <a:t>Objective tumour response rate (OTRR)</a:t>
            </a:r>
            <a:endParaRPr kumimoji="0" lang="en-GB" sz="14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endParaRPr>
          </a:p>
          <a:p>
            <a:pPr marL="285750" marR="0" lvl="0" indent="-196850" algn="l" defTabSz="457200" rtl="0" eaLnBrk="1" fontAlgn="auto" latinLnBrk="0" hangingPunct="1">
              <a:lnSpc>
                <a:spcPct val="100000"/>
              </a:lnSpc>
              <a:spcBef>
                <a:spcPts val="0"/>
              </a:spcBef>
              <a:spcAft>
                <a:spcPts val="0"/>
              </a:spcAft>
              <a:buClr>
                <a:srgbClr val="B00091"/>
              </a:buClr>
              <a:buSzTx/>
              <a:buFont typeface="Arial" panose="020B0604020202020204" pitchFamily="34" charset="0"/>
              <a:buChar char="•"/>
              <a:defRPr/>
            </a:pPr>
            <a:r>
              <a:rPr kumimoji="0" lang="en-GB" sz="14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Clinical benefit rate (CBR)</a:t>
            </a:r>
          </a:p>
          <a:p>
            <a:pPr marL="285750" marR="0" lvl="0" indent="-196850" algn="l" defTabSz="457200" rtl="0" eaLnBrk="1" fontAlgn="auto" latinLnBrk="0" hangingPunct="1">
              <a:lnSpc>
                <a:spcPct val="100000"/>
              </a:lnSpc>
              <a:spcBef>
                <a:spcPts val="0"/>
              </a:spcBef>
              <a:spcAft>
                <a:spcPts val="0"/>
              </a:spcAft>
              <a:buClr>
                <a:srgbClr val="B00091"/>
              </a:buClr>
              <a:buSzTx/>
              <a:buFont typeface="Arial" panose="020B0604020202020204" pitchFamily="34" charset="0"/>
              <a:buChar char="•"/>
              <a:defRPr/>
            </a:pPr>
            <a:r>
              <a:rPr kumimoji="0" lang="en-GB" sz="14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Toxicity</a:t>
            </a:r>
          </a:p>
          <a:p>
            <a:pPr marL="285750" marR="0" lvl="0" indent="-196850" algn="l" defTabSz="457200" rtl="0" eaLnBrk="1" fontAlgn="auto" latinLnBrk="0" hangingPunct="1">
              <a:lnSpc>
                <a:spcPct val="100000"/>
              </a:lnSpc>
              <a:spcBef>
                <a:spcPts val="0"/>
              </a:spcBef>
              <a:spcAft>
                <a:spcPts val="0"/>
              </a:spcAft>
              <a:buClr>
                <a:srgbClr val="B00091"/>
              </a:buClr>
              <a:buSzTx/>
              <a:buFont typeface="Arial" panose="020B0604020202020204" pitchFamily="34" charset="0"/>
              <a:buChar char="•"/>
              <a:defRPr/>
            </a:pPr>
            <a:r>
              <a:rPr kumimoji="0" lang="en-GB" sz="14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Quality of life (QoL)</a:t>
            </a:r>
          </a:p>
        </p:txBody>
      </p:sp>
      <p:sp>
        <p:nvSpPr>
          <p:cNvPr id="22" name="TextBox 21">
            <a:extLst>
              <a:ext uri="{FF2B5EF4-FFF2-40B4-BE49-F238E27FC236}">
                <a16:creationId xmlns:a16="http://schemas.microsoft.com/office/drawing/2014/main" id="{5650A418-8881-4CD3-A389-C6EA61C096E7}"/>
              </a:ext>
            </a:extLst>
          </p:cNvPr>
          <p:cNvSpPr txBox="1"/>
          <p:nvPr/>
        </p:nvSpPr>
        <p:spPr>
          <a:xfrm>
            <a:off x="3506776" y="4463148"/>
            <a:ext cx="82266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n = 75</a:t>
            </a:r>
          </a:p>
        </p:txBody>
      </p:sp>
      <p:sp>
        <p:nvSpPr>
          <p:cNvPr id="23" name="TextBox 22">
            <a:extLst>
              <a:ext uri="{FF2B5EF4-FFF2-40B4-BE49-F238E27FC236}">
                <a16:creationId xmlns:a16="http://schemas.microsoft.com/office/drawing/2014/main" id="{35AAFE47-4CDC-4A2C-BB5D-F3D84B6834BB}"/>
              </a:ext>
            </a:extLst>
          </p:cNvPr>
          <p:cNvSpPr txBox="1"/>
          <p:nvPr/>
        </p:nvSpPr>
        <p:spPr>
          <a:xfrm>
            <a:off x="3667878" y="3868148"/>
            <a:ext cx="41549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2:1</a:t>
            </a:r>
          </a:p>
        </p:txBody>
      </p:sp>
      <p:sp>
        <p:nvSpPr>
          <p:cNvPr id="24" name="TextBox 23">
            <a:extLst>
              <a:ext uri="{FF2B5EF4-FFF2-40B4-BE49-F238E27FC236}">
                <a16:creationId xmlns:a16="http://schemas.microsoft.com/office/drawing/2014/main" id="{98A830BE-C2BD-4008-8400-E6178B1F44D6}"/>
              </a:ext>
            </a:extLst>
          </p:cNvPr>
          <p:cNvSpPr txBox="1"/>
          <p:nvPr/>
        </p:nvSpPr>
        <p:spPr>
          <a:xfrm>
            <a:off x="3667878" y="5022038"/>
            <a:ext cx="41549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05050"/>
                </a:solidFill>
                <a:effectLst/>
                <a:uLnTx/>
                <a:uFillTx/>
                <a:latin typeface="Aileron" charset="0"/>
                <a:ea typeface="Aileron" charset="0"/>
                <a:cs typeface="Aileron" charset="0"/>
              </a:rPr>
              <a:t>2:1</a:t>
            </a:r>
          </a:p>
        </p:txBody>
      </p:sp>
      <p:sp>
        <p:nvSpPr>
          <p:cNvPr id="25" name="TextBox 24">
            <a:extLst>
              <a:ext uri="{FF2B5EF4-FFF2-40B4-BE49-F238E27FC236}">
                <a16:creationId xmlns:a16="http://schemas.microsoft.com/office/drawing/2014/main" id="{36B877E4-6952-4E46-9CC0-693836A056B9}"/>
              </a:ext>
            </a:extLst>
          </p:cNvPr>
          <p:cNvSpPr txBox="1"/>
          <p:nvPr/>
        </p:nvSpPr>
        <p:spPr>
          <a:xfrm>
            <a:off x="1991544" y="5689297"/>
            <a:ext cx="7724038" cy="461665"/>
          </a:xfrm>
          <a:prstGeom prst="rect">
            <a:avLst/>
          </a:prstGeom>
          <a:noFill/>
        </p:spPr>
        <p:txBody>
          <a:bodyPr wrap="none" lIns="0" rtlCol="0">
            <a:spAutoFit/>
          </a:bodyPr>
          <a:lstStyle/>
          <a:p>
            <a:pPr>
              <a:defRPr/>
            </a:pPr>
            <a:r>
              <a:rPr kumimoji="0" lang="en-GB" sz="1200" b="0" i="0" u="none" strike="noStrike" kern="1200" cap="none" spc="0" normalizeH="0" baseline="0" noProof="0" dirty="0">
                <a:ln>
                  <a:noFill/>
                </a:ln>
                <a:solidFill>
                  <a:srgbClr val="505050"/>
                </a:solidFill>
                <a:effectLst/>
                <a:uLnTx/>
                <a:uFillTx/>
                <a:latin typeface="Calibri" panose="020F0502020204030204"/>
                <a:ea typeface="+mn-ea"/>
                <a:cs typeface="+mn-cs"/>
              </a:rPr>
              <a:t>CAPTEM: twice daily oral </a:t>
            </a:r>
            <a:r>
              <a:rPr lang="en-GB" sz="1200" dirty="0">
                <a:solidFill>
                  <a:srgbClr val="505050"/>
                </a:solidFill>
              </a:rPr>
              <a:t>capecitabine </a:t>
            </a:r>
            <a:r>
              <a:rPr kumimoji="0" lang="en-GB" sz="1200" b="0" i="0" u="none" strike="noStrike" kern="1200" cap="none" spc="0" normalizeH="0" baseline="0" noProof="0" dirty="0">
                <a:ln>
                  <a:noFill/>
                </a:ln>
                <a:solidFill>
                  <a:srgbClr val="505050"/>
                </a:solidFill>
                <a:effectLst/>
                <a:uLnTx/>
                <a:uFillTx/>
                <a:latin typeface="Calibri" panose="020F0502020204030204"/>
                <a:ea typeface="+mn-ea"/>
                <a:cs typeface="+mn-cs"/>
              </a:rPr>
              <a:t>750 mg/m</a:t>
            </a:r>
            <a:r>
              <a:rPr kumimoji="0" lang="en-GB" sz="1200" b="0" i="0" u="none" strike="noStrike" kern="1200" cap="none" spc="0" normalizeH="0" baseline="30000" noProof="0" dirty="0">
                <a:ln>
                  <a:noFill/>
                </a:ln>
                <a:solidFill>
                  <a:srgbClr val="505050"/>
                </a:solidFill>
                <a:effectLst/>
                <a:uLnTx/>
                <a:uFillTx/>
                <a:latin typeface="Calibri" panose="020F0502020204030204"/>
                <a:ea typeface="+mn-ea"/>
                <a:cs typeface="+mn-cs"/>
              </a:rPr>
              <a:t>2</a:t>
            </a:r>
            <a:r>
              <a:rPr kumimoji="0" lang="en-GB" sz="1200" b="0" i="0" u="none" strike="noStrike" kern="1200" cap="none" spc="0" normalizeH="0" baseline="0" noProof="0" dirty="0">
                <a:ln>
                  <a:noFill/>
                </a:ln>
                <a:solidFill>
                  <a:srgbClr val="505050"/>
                </a:solidFill>
                <a:effectLst/>
                <a:uLnTx/>
                <a:uFillTx/>
                <a:latin typeface="Calibri" panose="020F0502020204030204"/>
                <a:ea typeface="+mn-ea"/>
                <a:cs typeface="+mn-cs"/>
              </a:rPr>
              <a:t> on days 1–14</a:t>
            </a:r>
            <a:r>
              <a:rPr lang="en-GB" sz="1200" dirty="0">
                <a:solidFill>
                  <a:srgbClr val="505050"/>
                </a:solidFill>
              </a:rPr>
              <a:t> and temozolomide </a:t>
            </a:r>
            <a:r>
              <a:rPr kumimoji="0" lang="en-GB" sz="1200" b="0" i="0" u="none" strike="noStrike" kern="1200" cap="none" spc="0" normalizeH="0" baseline="0" noProof="0" dirty="0">
                <a:ln>
                  <a:noFill/>
                </a:ln>
                <a:solidFill>
                  <a:srgbClr val="505050"/>
                </a:solidFill>
                <a:effectLst/>
                <a:uLnTx/>
                <a:uFillTx/>
                <a:latin typeface="Calibri" panose="020F0502020204030204"/>
                <a:ea typeface="+mn-ea"/>
                <a:cs typeface="+mn-cs"/>
              </a:rPr>
              <a:t>75 mg/m</a:t>
            </a:r>
            <a:r>
              <a:rPr kumimoji="0" lang="en-GB" sz="1200" b="0" i="0" u="none" strike="noStrike" kern="1200" cap="none" spc="0" normalizeH="0" baseline="30000" noProof="0" dirty="0">
                <a:ln>
                  <a:noFill/>
                </a:ln>
                <a:solidFill>
                  <a:srgbClr val="505050"/>
                </a:solidFill>
                <a:effectLst/>
                <a:uLnTx/>
                <a:uFillTx/>
                <a:latin typeface="Calibri" panose="020F0502020204030204"/>
                <a:ea typeface="+mn-ea"/>
                <a:cs typeface="+mn-cs"/>
              </a:rPr>
              <a:t>2</a:t>
            </a:r>
            <a:r>
              <a:rPr kumimoji="0" lang="en-GB" sz="1200" b="0" i="0" u="none" strike="noStrike" kern="1200" cap="none" spc="0" normalizeH="0" noProof="0" dirty="0">
                <a:ln>
                  <a:noFill/>
                </a:ln>
                <a:solidFill>
                  <a:srgbClr val="505050"/>
                </a:solidFill>
                <a:effectLst/>
                <a:uLnTx/>
                <a:uFillTx/>
                <a:latin typeface="Calibri" panose="020F0502020204030204"/>
                <a:ea typeface="+mn-ea"/>
                <a:cs typeface="+mn-cs"/>
              </a:rPr>
              <a:t> on </a:t>
            </a:r>
            <a:r>
              <a:rPr kumimoji="0" lang="en-GB" sz="1200" b="0" i="0" u="none" strike="noStrike" kern="1200" cap="none" spc="0" normalizeH="0" baseline="0" noProof="0" dirty="0">
                <a:ln>
                  <a:noFill/>
                </a:ln>
                <a:solidFill>
                  <a:srgbClr val="505050"/>
                </a:solidFill>
                <a:effectLst/>
                <a:uLnTx/>
                <a:uFillTx/>
                <a:latin typeface="Calibri" panose="020F0502020204030204"/>
                <a:ea typeface="+mn-ea"/>
                <a:cs typeface="+mn-cs"/>
              </a:rPr>
              <a:t>days 10–14, 8 weekly x 4</a:t>
            </a:r>
            <a:br>
              <a:rPr lang="en-GB" sz="1200" dirty="0">
                <a:solidFill>
                  <a:srgbClr val="505050"/>
                </a:solidFill>
              </a:rPr>
            </a:br>
            <a:r>
              <a:rPr lang="en-GB" sz="1200" dirty="0">
                <a:solidFill>
                  <a:srgbClr val="505050"/>
                </a:solidFill>
              </a:rPr>
              <a:t>PRRT: 7.8 </a:t>
            </a:r>
            <a:r>
              <a:rPr lang="en-GB" sz="1200" dirty="0" err="1">
                <a:solidFill>
                  <a:srgbClr val="505050"/>
                </a:solidFill>
              </a:rPr>
              <a:t>GBq</a:t>
            </a:r>
            <a:r>
              <a:rPr lang="en-GB" sz="1200" dirty="0">
                <a:solidFill>
                  <a:srgbClr val="505050"/>
                </a:solidFill>
              </a:rPr>
              <a:t> </a:t>
            </a:r>
            <a:r>
              <a:rPr lang="en-GB" sz="1200" dirty="0" err="1">
                <a:solidFill>
                  <a:srgbClr val="505050"/>
                </a:solidFill>
              </a:rPr>
              <a:t>LuTate</a:t>
            </a:r>
            <a:r>
              <a:rPr lang="en-GB" sz="1200" dirty="0">
                <a:solidFill>
                  <a:srgbClr val="505050"/>
                </a:solidFill>
              </a:rPr>
              <a:t> on day 10, 8 weekly x 4</a:t>
            </a:r>
            <a:endParaRPr kumimoji="0" lang="en-GB" sz="1200" b="0" i="0" u="none" strike="noStrike" kern="1200" cap="none" spc="0" normalizeH="0" baseline="0" noProof="0" dirty="0">
              <a:ln>
                <a:noFill/>
              </a:ln>
              <a:solidFill>
                <a:srgbClr val="505050"/>
              </a:solidFill>
              <a:effectLst/>
              <a:uLnTx/>
              <a:uFillTx/>
              <a:latin typeface="Aileron" charset="0"/>
              <a:ea typeface="Aileron" charset="0"/>
              <a:cs typeface="Aileron" charset="0"/>
            </a:endParaRPr>
          </a:p>
        </p:txBody>
      </p:sp>
    </p:spTree>
    <p:extLst>
      <p:ext uri="{BB962C8B-B14F-4D97-AF65-F5344CB8AC3E}">
        <p14:creationId xmlns:p14="http://schemas.microsoft.com/office/powerpoint/2010/main" val="299584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9CD9E34-EB77-F443-8594-366E00DD1EA7}"/>
              </a:ext>
            </a:extLst>
          </p:cNvPr>
          <p:cNvSpPr>
            <a:spLocks noGrp="1"/>
          </p:cNvSpPr>
          <p:nvPr>
            <p:ph type="body" idx="1"/>
          </p:nvPr>
        </p:nvSpPr>
        <p:spPr>
          <a:xfrm>
            <a:off x="609600" y="1430386"/>
            <a:ext cx="10972800" cy="702470"/>
          </a:xfrm>
        </p:spPr>
        <p:txBody>
          <a:bodyPr/>
          <a:lstStyle/>
          <a:p>
            <a:r>
              <a:rPr lang="en-GB" dirty="0"/>
              <a:t>EFFICACY</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results</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3" y="6155530"/>
            <a:ext cx="11126973" cy="702470"/>
          </a:xfrm>
        </p:spPr>
        <p:txBody>
          <a:bodyPr/>
          <a:lstStyle/>
          <a:p>
            <a:pPr>
              <a:spcBef>
                <a:spcPts val="300"/>
              </a:spcBef>
            </a:pPr>
            <a:r>
              <a:rPr lang="en-GB" dirty="0"/>
              <a:t>CAPTEM, capecitabine + temozolomide; CBR, clinical benefit rate; CI, confidence interval; CR, complete response; </a:t>
            </a:r>
            <a:r>
              <a:rPr lang="en-GB" dirty="0" err="1"/>
              <a:t>mNET</a:t>
            </a:r>
            <a:r>
              <a:rPr lang="en-GB" dirty="0"/>
              <a:t>, midgut neuroendocrine tumour; OTRR, objective tumour response rate; PFS, progression free survival; pNET; pancreatic neuroendocrine tumour; PR, partial response; PRRT, peptide receptor radionuclide therapy; SD, stable disease</a:t>
            </a:r>
          </a:p>
          <a:p>
            <a:pPr>
              <a:spcBef>
                <a:spcPts val="300"/>
              </a:spcBef>
            </a:pPr>
            <a:r>
              <a:rPr lang="en-GB" dirty="0" err="1"/>
              <a:t>Pavlakis</a:t>
            </a:r>
            <a:r>
              <a:rPr lang="en-GB" dirty="0"/>
              <a:t> N, et al. ASCO 2020, abstract 4608, poster presentation</a:t>
            </a:r>
          </a:p>
        </p:txBody>
      </p:sp>
      <p:graphicFrame>
        <p:nvGraphicFramePr>
          <p:cNvPr id="25" name="Tableau 12">
            <a:extLst>
              <a:ext uri="{FF2B5EF4-FFF2-40B4-BE49-F238E27FC236}">
                <a16:creationId xmlns:a16="http://schemas.microsoft.com/office/drawing/2014/main" id="{0BCA0751-66FE-4503-B014-F0727B32D55E}"/>
              </a:ext>
            </a:extLst>
          </p:cNvPr>
          <p:cNvGraphicFramePr>
            <a:graphicFrameLocks noGrp="1"/>
          </p:cNvGraphicFramePr>
          <p:nvPr>
            <p:extLst>
              <p:ext uri="{D42A27DB-BD31-4B8C-83A1-F6EECF244321}">
                <p14:modId xmlns:p14="http://schemas.microsoft.com/office/powerpoint/2010/main" val="3694468930"/>
              </p:ext>
            </p:extLst>
          </p:nvPr>
        </p:nvGraphicFramePr>
        <p:xfrm>
          <a:off x="609600" y="1916832"/>
          <a:ext cx="5414393" cy="2499360"/>
        </p:xfrm>
        <a:graphic>
          <a:graphicData uri="http://schemas.openxmlformats.org/drawingml/2006/table">
            <a:tbl>
              <a:tblPr firstRow="1" bandRow="1">
                <a:tableStyleId>{5C22544A-7EE6-4342-B048-85BDC9FD1C3A}</a:tableStyleId>
              </a:tblPr>
              <a:tblGrid>
                <a:gridCol w="1549598">
                  <a:extLst>
                    <a:ext uri="{9D8B030D-6E8A-4147-A177-3AD203B41FA5}">
                      <a16:colId xmlns:a16="http://schemas.microsoft.com/office/drawing/2014/main" val="20000"/>
                    </a:ext>
                  </a:extLst>
                </a:gridCol>
                <a:gridCol w="1288265">
                  <a:extLst>
                    <a:ext uri="{9D8B030D-6E8A-4147-A177-3AD203B41FA5}">
                      <a16:colId xmlns:a16="http://schemas.microsoft.com/office/drawing/2014/main" val="20001"/>
                    </a:ext>
                  </a:extLst>
                </a:gridCol>
                <a:gridCol w="1288265">
                  <a:extLst>
                    <a:ext uri="{9D8B030D-6E8A-4147-A177-3AD203B41FA5}">
                      <a16:colId xmlns:a16="http://schemas.microsoft.com/office/drawing/2014/main" val="20002"/>
                    </a:ext>
                  </a:extLst>
                </a:gridCol>
                <a:gridCol w="1288265">
                  <a:extLst>
                    <a:ext uri="{9D8B030D-6E8A-4147-A177-3AD203B41FA5}">
                      <a16:colId xmlns:a16="http://schemas.microsoft.com/office/drawing/2014/main" val="20003"/>
                    </a:ext>
                  </a:extLst>
                </a:gridCol>
              </a:tblGrid>
              <a:tr h="647265">
                <a:tc>
                  <a:txBody>
                    <a:bodyPr/>
                    <a:lstStyle/>
                    <a:p>
                      <a:pPr algn="l"/>
                      <a:r>
                        <a:rPr lang="en-GB" sz="1400" noProof="0" dirty="0"/>
                        <a:t>pNET cohort</a:t>
                      </a:r>
                      <a:endParaRPr lang="en-GB" sz="1400" noProof="0" dirty="0">
                        <a:latin typeface="+mn-lt"/>
                        <a:ea typeface="PT Sans Narrow" charset="0"/>
                        <a:cs typeface="PT Sans Narrow"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 9</a:t>
                      </a:r>
                      <a:endParaRPr lang="en-GB" sz="1400" noProof="0" dirty="0">
                        <a:latin typeface="+mn-lt"/>
                        <a:ea typeface="PT Sans Narrow" charset="0"/>
                        <a:cs typeface="PT Sans Narrow"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PRRT + 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 18</a:t>
                      </a:r>
                      <a:endParaRPr lang="en-GB" sz="1400" noProof="0" dirty="0">
                        <a:latin typeface="+mn-lt"/>
                        <a:ea typeface="PT Sans Narrow" charset="0"/>
                        <a:cs typeface="PT Sans Narrow"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Difference in proportions </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(95% CI)</a:t>
                      </a:r>
                      <a:endParaRPr lang="en-GB" sz="1400" noProof="0" dirty="0">
                        <a:latin typeface="+mn-lt"/>
                        <a:ea typeface="PT Sans Narrow" charset="0"/>
                        <a:cs typeface="PT Sans Narrow" charset="0"/>
                      </a:endParaRPr>
                    </a:p>
                  </a:txBody>
                  <a:tcPr anchor="ctr"/>
                </a:tc>
                <a:extLst>
                  <a:ext uri="{0D108BD9-81ED-4DB2-BD59-A6C34878D82A}">
                    <a16:rowId xmlns:a16="http://schemas.microsoft.com/office/drawing/2014/main" val="10000"/>
                  </a:ext>
                </a:extLst>
              </a:tr>
              <a:tr h="498740">
                <a:tc>
                  <a:txBody>
                    <a:bodyPr/>
                    <a:lstStyle/>
                    <a:p>
                      <a:pPr algn="l"/>
                      <a:r>
                        <a:rPr lang="en-GB" sz="1400" noProof="0" dirty="0"/>
                        <a:t>PFS proportion (range) at </a:t>
                      </a:r>
                      <a:br>
                        <a:rPr lang="en-GB" sz="1400" noProof="0" dirty="0"/>
                      </a:br>
                      <a:r>
                        <a:rPr lang="en-GB" sz="1400" noProof="0" dirty="0"/>
                        <a:t>12 months, %</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66.7 </a:t>
                      </a:r>
                    </a:p>
                    <a:p>
                      <a:pPr algn="ctr"/>
                      <a:r>
                        <a:rPr lang="en-GB" sz="1400" noProof="0" dirty="0"/>
                        <a:t>(28.2–87.8)</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75.9</a:t>
                      </a:r>
                    </a:p>
                    <a:p>
                      <a:pPr algn="ctr"/>
                      <a:r>
                        <a:rPr lang="en-GB" sz="1400" noProof="0" dirty="0"/>
                        <a:t>(47.6–90.3)</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9.3</a:t>
                      </a:r>
                    </a:p>
                    <a:p>
                      <a:pPr algn="ctr"/>
                      <a:r>
                        <a:rPr lang="en-GB" sz="1400" noProof="0" dirty="0"/>
                        <a:t>(−27.9–46.4)</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10001"/>
                  </a:ext>
                </a:extLst>
              </a:tr>
              <a:tr h="498740">
                <a:tc>
                  <a:txBody>
                    <a:bodyPr/>
                    <a:lstStyle/>
                    <a:p>
                      <a:pPr algn="l"/>
                      <a:r>
                        <a:rPr lang="en-GB" sz="1400" noProof="0" dirty="0"/>
                        <a:t>OTRR (CR or PR), </a:t>
                      </a:r>
                      <a:br>
                        <a:rPr lang="en-GB" sz="1400" noProof="0" dirty="0"/>
                      </a:br>
                      <a:r>
                        <a:rPr lang="en-GB" sz="1400" noProof="0" dirty="0"/>
                        <a:t>n (%)</a:t>
                      </a:r>
                      <a:r>
                        <a:rPr lang="en-GB" sz="1400" baseline="30000" noProof="0" dirty="0"/>
                        <a:t>a</a:t>
                      </a:r>
                      <a:endParaRPr lang="en-GB" sz="1400" baseline="300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3 (33.3)</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12 (66.7)</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33</a:t>
                      </a:r>
                    </a:p>
                    <a:p>
                      <a:pPr algn="ctr"/>
                      <a:r>
                        <a:rPr lang="en-GB" sz="1400" noProof="0" dirty="0"/>
                        <a:t>(−4.4–71)</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3288378717"/>
                  </a:ext>
                </a:extLst>
              </a:tr>
              <a:tr h="498740">
                <a:tc>
                  <a:txBody>
                    <a:bodyPr/>
                    <a:lstStyle/>
                    <a:p>
                      <a:pPr algn="l"/>
                      <a:r>
                        <a:rPr lang="en-GB" sz="1400" kern="1200" noProof="0" dirty="0"/>
                        <a:t>CBR (OTRR or SD), %</a:t>
                      </a:r>
                      <a:endParaRPr lang="en-GB" sz="1400" kern="12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100</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100</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3346714433"/>
                  </a:ext>
                </a:extLst>
              </a:tr>
            </a:tbl>
          </a:graphicData>
        </a:graphic>
      </p:graphicFrame>
      <p:graphicFrame>
        <p:nvGraphicFramePr>
          <p:cNvPr id="26" name="Tableau 12">
            <a:extLst>
              <a:ext uri="{FF2B5EF4-FFF2-40B4-BE49-F238E27FC236}">
                <a16:creationId xmlns:a16="http://schemas.microsoft.com/office/drawing/2014/main" id="{4E207C51-605A-4857-B70F-0F101A39C9A2}"/>
              </a:ext>
            </a:extLst>
          </p:cNvPr>
          <p:cNvGraphicFramePr>
            <a:graphicFrameLocks noGrp="1"/>
          </p:cNvGraphicFramePr>
          <p:nvPr>
            <p:extLst>
              <p:ext uri="{D42A27DB-BD31-4B8C-83A1-F6EECF244321}">
                <p14:modId xmlns:p14="http://schemas.microsoft.com/office/powerpoint/2010/main" val="2457222576"/>
              </p:ext>
            </p:extLst>
          </p:nvPr>
        </p:nvGraphicFramePr>
        <p:xfrm>
          <a:off x="6167511" y="1916832"/>
          <a:ext cx="5400602" cy="2501970"/>
        </p:xfrm>
        <a:graphic>
          <a:graphicData uri="http://schemas.openxmlformats.org/drawingml/2006/table">
            <a:tbl>
              <a:tblPr firstRow="1" bandRow="1">
                <a:tableStyleId>{5C22544A-7EE6-4342-B048-85BDC9FD1C3A}</a:tableStyleId>
              </a:tblPr>
              <a:tblGrid>
                <a:gridCol w="1511672">
                  <a:extLst>
                    <a:ext uri="{9D8B030D-6E8A-4147-A177-3AD203B41FA5}">
                      <a16:colId xmlns:a16="http://schemas.microsoft.com/office/drawing/2014/main" val="20000"/>
                    </a:ext>
                  </a:extLst>
                </a:gridCol>
                <a:gridCol w="1296310">
                  <a:extLst>
                    <a:ext uri="{9D8B030D-6E8A-4147-A177-3AD203B41FA5}">
                      <a16:colId xmlns:a16="http://schemas.microsoft.com/office/drawing/2014/main" val="20001"/>
                    </a:ext>
                  </a:extLst>
                </a:gridCol>
                <a:gridCol w="1296310">
                  <a:extLst>
                    <a:ext uri="{9D8B030D-6E8A-4147-A177-3AD203B41FA5}">
                      <a16:colId xmlns:a16="http://schemas.microsoft.com/office/drawing/2014/main" val="20002"/>
                    </a:ext>
                  </a:extLst>
                </a:gridCol>
                <a:gridCol w="1296310">
                  <a:extLst>
                    <a:ext uri="{9D8B030D-6E8A-4147-A177-3AD203B41FA5}">
                      <a16:colId xmlns:a16="http://schemas.microsoft.com/office/drawing/2014/main" val="20003"/>
                    </a:ext>
                  </a:extLst>
                </a:gridCol>
              </a:tblGrid>
              <a:tr h="733048">
                <a:tc>
                  <a:txBody>
                    <a:bodyPr/>
                    <a:lstStyle/>
                    <a:p>
                      <a:pPr algn="l"/>
                      <a:r>
                        <a:rPr lang="en-GB" sz="1400" noProof="0" dirty="0" err="1"/>
                        <a:t>mNET</a:t>
                      </a:r>
                      <a:r>
                        <a:rPr lang="en-GB" sz="1400" noProof="0" dirty="0"/>
                        <a:t> cohort</a:t>
                      </a:r>
                      <a:endParaRPr lang="en-GB" sz="1400" noProof="0" dirty="0">
                        <a:latin typeface="+mn-lt"/>
                        <a:ea typeface="PT Sans Narrow" charset="0"/>
                        <a:cs typeface="PT Sans Narrow" charset="0"/>
                      </a:endParaRPr>
                    </a:p>
                  </a:txBody>
                  <a:tcPr marL="72000" marR="72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PRRT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 13</a:t>
                      </a:r>
                      <a:endParaRPr lang="en-GB" sz="1400" noProof="0" dirty="0">
                        <a:latin typeface="+mn-lt"/>
                        <a:ea typeface="PT Sans Narrow" charset="0"/>
                        <a:cs typeface="PT Sans Narrow" charset="0"/>
                      </a:endParaRPr>
                    </a:p>
                  </a:txBody>
                  <a:tcPr marL="72000" marR="72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PRRT + 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 32</a:t>
                      </a:r>
                      <a:endParaRPr lang="en-GB" sz="1400" noProof="0" dirty="0">
                        <a:latin typeface="+mn-lt"/>
                        <a:ea typeface="PT Sans Narrow" charset="0"/>
                        <a:cs typeface="PT Sans Narrow" charset="0"/>
                      </a:endParaRPr>
                    </a:p>
                  </a:txBody>
                  <a:tcPr marL="72000" marR="7200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Difference in proportions </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(95% CI)</a:t>
                      </a:r>
                      <a:endParaRPr lang="en-GB" sz="1400" noProof="0" dirty="0">
                        <a:latin typeface="+mn-lt"/>
                        <a:ea typeface="PT Sans Narrow" charset="0"/>
                        <a:cs typeface="PT Sans Narrow" charset="0"/>
                      </a:endParaRPr>
                    </a:p>
                  </a:txBody>
                  <a:tcPr marL="72000" marR="72000" anchor="ctr"/>
                </a:tc>
                <a:extLst>
                  <a:ext uri="{0D108BD9-81ED-4DB2-BD59-A6C34878D82A}">
                    <a16:rowId xmlns:a16="http://schemas.microsoft.com/office/drawing/2014/main" val="10000"/>
                  </a:ext>
                </a:extLst>
              </a:tr>
              <a:tr h="519242">
                <a:tc>
                  <a:txBody>
                    <a:bodyPr/>
                    <a:lstStyle/>
                    <a:p>
                      <a:pPr algn="l"/>
                      <a:r>
                        <a:rPr lang="en-GB" sz="1400" noProof="0" dirty="0"/>
                        <a:t>PFS proportion (range) at </a:t>
                      </a:r>
                      <a:br>
                        <a:rPr lang="en-GB" sz="1400" noProof="0" dirty="0"/>
                      </a:br>
                      <a:r>
                        <a:rPr lang="en-GB" sz="1400" noProof="0" dirty="0"/>
                        <a:t>15 months, %</a:t>
                      </a:r>
                      <a:endParaRPr lang="en-GB" sz="1400" noProof="0" dirty="0">
                        <a:solidFill>
                          <a:srgbClr val="2E7B8E"/>
                        </a:solidFill>
                        <a:latin typeface="+mn-lt"/>
                        <a:ea typeface="PT Sans Narrow" charset="0"/>
                        <a:cs typeface="PT Sans Narrow" charset="0"/>
                      </a:endParaRPr>
                    </a:p>
                  </a:txBody>
                  <a:tcPr marL="72000" marR="72000" anchor="ctr"/>
                </a:tc>
                <a:tc>
                  <a:txBody>
                    <a:bodyPr/>
                    <a:lstStyle/>
                    <a:p>
                      <a:pPr algn="ctr"/>
                      <a:r>
                        <a:rPr lang="en-GB" sz="1400" noProof="0" dirty="0"/>
                        <a:t>92.3</a:t>
                      </a:r>
                    </a:p>
                    <a:p>
                      <a:pPr algn="ctr"/>
                      <a:r>
                        <a:rPr lang="en-GB" sz="1400" noProof="0" dirty="0"/>
                        <a:t>(56.6–98.9)</a:t>
                      </a:r>
                      <a:endParaRPr lang="en-GB" sz="1400" noProof="0" dirty="0">
                        <a:solidFill>
                          <a:srgbClr val="2E7B8E"/>
                        </a:solidFill>
                        <a:latin typeface="+mn-lt"/>
                        <a:ea typeface="PT Sans Narrow" charset="0"/>
                        <a:cs typeface="PT Sans Narrow" charset="0"/>
                      </a:endParaRPr>
                    </a:p>
                  </a:txBody>
                  <a:tcPr marL="72000" marR="72000" anchor="ctr"/>
                </a:tc>
                <a:tc>
                  <a:txBody>
                    <a:bodyPr/>
                    <a:lstStyle/>
                    <a:p>
                      <a:pPr algn="ctr"/>
                      <a:r>
                        <a:rPr lang="en-GB" sz="1400" noProof="0" dirty="0"/>
                        <a:t>90.4</a:t>
                      </a:r>
                    </a:p>
                    <a:p>
                      <a:pPr algn="ctr"/>
                      <a:r>
                        <a:rPr lang="en-GB" sz="1400" noProof="0" dirty="0"/>
                        <a:t>(73.1–96.8)</a:t>
                      </a:r>
                      <a:endParaRPr lang="en-GB" sz="1400" noProof="0" dirty="0">
                        <a:solidFill>
                          <a:srgbClr val="2E7B8E"/>
                        </a:solidFill>
                        <a:latin typeface="+mn-lt"/>
                        <a:ea typeface="PT Sans Narrow" charset="0"/>
                        <a:cs typeface="PT Sans Narrow" charset="0"/>
                      </a:endParaRPr>
                    </a:p>
                  </a:txBody>
                  <a:tcPr marL="72000" marR="72000" anchor="ctr"/>
                </a:tc>
                <a:tc>
                  <a:txBody>
                    <a:bodyPr/>
                    <a:lstStyle/>
                    <a:p>
                      <a:pPr algn="ctr"/>
                      <a:r>
                        <a:rPr lang="en-GB" sz="1400" noProof="0" dirty="0"/>
                        <a:t>−1.9</a:t>
                      </a:r>
                    </a:p>
                    <a:p>
                      <a:pPr algn="ctr"/>
                      <a:r>
                        <a:rPr lang="en-GB" sz="1400" noProof="0" dirty="0"/>
                        <a:t>(−19.7–15.9)</a:t>
                      </a:r>
                      <a:endParaRPr lang="en-GB" sz="1400" noProof="0" dirty="0">
                        <a:solidFill>
                          <a:srgbClr val="2E7B8E"/>
                        </a:solidFill>
                        <a:latin typeface="+mn-lt"/>
                        <a:ea typeface="PT Sans Narrow" charset="0"/>
                        <a:cs typeface="PT Sans Narrow" charset="0"/>
                      </a:endParaRPr>
                    </a:p>
                  </a:txBody>
                  <a:tcPr marL="72000" marR="72000" anchor="ctr"/>
                </a:tc>
                <a:extLst>
                  <a:ext uri="{0D108BD9-81ED-4DB2-BD59-A6C34878D82A}">
                    <a16:rowId xmlns:a16="http://schemas.microsoft.com/office/drawing/2014/main" val="10001"/>
                  </a:ext>
                </a:extLst>
              </a:tr>
              <a:tr h="5192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noProof="0" dirty="0"/>
                        <a:t>OTRR (CR or PR), </a:t>
                      </a:r>
                      <a:br>
                        <a:rPr lang="en-GB" sz="1400" noProof="0" dirty="0"/>
                      </a:br>
                      <a:r>
                        <a:rPr lang="en-GB" sz="1400" noProof="0" dirty="0"/>
                        <a:t>n (%)</a:t>
                      </a:r>
                      <a:r>
                        <a:rPr lang="en-GB" sz="1400" baseline="30000" noProof="0" dirty="0"/>
                        <a:t>a</a:t>
                      </a:r>
                      <a:endParaRPr lang="en-GB" sz="1400" baseline="30000" noProof="0" dirty="0">
                        <a:solidFill>
                          <a:srgbClr val="2E7B8E"/>
                        </a:solidFill>
                        <a:latin typeface="+mn-lt"/>
                        <a:ea typeface="PT Sans Narrow" charset="0"/>
                        <a:cs typeface="PT Sans Narrow" charset="0"/>
                      </a:endParaRPr>
                    </a:p>
                  </a:txBody>
                  <a:tcPr marL="72000" marR="72000" anchor="ctr"/>
                </a:tc>
                <a:tc>
                  <a:txBody>
                    <a:bodyPr/>
                    <a:lstStyle/>
                    <a:p>
                      <a:pPr algn="ctr"/>
                      <a:r>
                        <a:rPr lang="en-GB" sz="1400" noProof="0" dirty="0"/>
                        <a:t>2 (15.4)</a:t>
                      </a:r>
                      <a:endParaRPr lang="en-GB" sz="1400" noProof="0" dirty="0">
                        <a:solidFill>
                          <a:srgbClr val="2E7B8E"/>
                        </a:solidFill>
                        <a:latin typeface="+mn-lt"/>
                        <a:ea typeface="PT Sans Narrow" charset="0"/>
                        <a:cs typeface="PT Sans Narrow" charset="0"/>
                      </a:endParaRPr>
                    </a:p>
                  </a:txBody>
                  <a:tcPr marL="72000" marR="7200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noProof="0" dirty="0"/>
                        <a:t>10 (31.3)</a:t>
                      </a:r>
                      <a:endParaRPr lang="en-GB" sz="1400" kern="1200" noProof="0" dirty="0">
                        <a:solidFill>
                          <a:srgbClr val="2E7B8E"/>
                        </a:solidFill>
                        <a:latin typeface="+mn-lt"/>
                        <a:ea typeface="PT Sans Narrow" charset="0"/>
                        <a:cs typeface="PT Sans Narrow" charset="0"/>
                      </a:endParaRPr>
                    </a:p>
                  </a:txBody>
                  <a:tcPr marL="72000" marR="72000" anchor="ctr" anchorCtr="1"/>
                </a:tc>
                <a:tc>
                  <a:txBody>
                    <a:bodyPr/>
                    <a:lstStyle/>
                    <a:p>
                      <a:pPr algn="ctr"/>
                      <a:r>
                        <a:rPr lang="en-GB" sz="1400" noProof="0" dirty="0"/>
                        <a:t>15.9</a:t>
                      </a:r>
                    </a:p>
                    <a:p>
                      <a:pPr algn="ctr"/>
                      <a:r>
                        <a:rPr lang="en-GB" sz="1400" noProof="0" dirty="0"/>
                        <a:t>(−9.5–41.5)</a:t>
                      </a:r>
                      <a:endParaRPr lang="en-GB" sz="1400" noProof="0" dirty="0">
                        <a:solidFill>
                          <a:srgbClr val="2E7B8E"/>
                        </a:solidFill>
                        <a:latin typeface="+mn-lt"/>
                        <a:ea typeface="PT Sans Narrow" charset="0"/>
                        <a:cs typeface="PT Sans Narrow" charset="0"/>
                      </a:endParaRPr>
                    </a:p>
                  </a:txBody>
                  <a:tcPr marL="72000" marR="72000" anchor="ctr"/>
                </a:tc>
                <a:extLst>
                  <a:ext uri="{0D108BD9-81ED-4DB2-BD59-A6C34878D82A}">
                    <a16:rowId xmlns:a16="http://schemas.microsoft.com/office/drawing/2014/main" val="4271844710"/>
                  </a:ext>
                </a:extLst>
              </a:tr>
              <a:tr h="5152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noProof="0" dirty="0"/>
                        <a:t>CBR (OTRR or SD), %</a:t>
                      </a:r>
                      <a:endParaRPr lang="en-GB" sz="1400" kern="1200" noProof="0" dirty="0">
                        <a:solidFill>
                          <a:srgbClr val="2E7B8E"/>
                        </a:solidFill>
                        <a:latin typeface="+mn-lt"/>
                        <a:ea typeface="PT Sans Narrow" charset="0"/>
                        <a:cs typeface="PT Sans Narrow" charset="0"/>
                      </a:endParaRPr>
                    </a:p>
                  </a:txBody>
                  <a:tcPr marL="72000" marR="72000" anchor="ctr"/>
                </a:tc>
                <a:tc>
                  <a:txBody>
                    <a:bodyPr/>
                    <a:lstStyle/>
                    <a:p>
                      <a:pPr algn="ctr"/>
                      <a:r>
                        <a:rPr lang="en-GB" sz="1400" noProof="0" dirty="0"/>
                        <a:t>92</a:t>
                      </a:r>
                      <a:endParaRPr lang="en-GB" sz="1400" noProof="0" dirty="0">
                        <a:solidFill>
                          <a:srgbClr val="2E7B8E"/>
                        </a:solidFill>
                        <a:latin typeface="+mn-lt"/>
                        <a:ea typeface="PT Sans Narrow" charset="0"/>
                        <a:cs typeface="PT Sans Narrow" charset="0"/>
                      </a:endParaRPr>
                    </a:p>
                  </a:txBody>
                  <a:tcPr marL="72000" marR="72000" anchor="ctr"/>
                </a:tc>
                <a:tc>
                  <a:txBody>
                    <a:bodyPr/>
                    <a:lstStyle/>
                    <a:p>
                      <a:pPr marL="0" algn="ctr" defTabSz="457200" rtl="0" eaLnBrk="1" latinLnBrk="0" hangingPunct="1"/>
                      <a:r>
                        <a:rPr lang="en-GB" sz="1400" kern="1200" noProof="0" dirty="0"/>
                        <a:t>97</a:t>
                      </a:r>
                      <a:endParaRPr lang="en-GB" sz="1400" kern="1200" noProof="0" dirty="0">
                        <a:solidFill>
                          <a:srgbClr val="2E7B8E"/>
                        </a:solidFill>
                        <a:latin typeface="+mn-lt"/>
                        <a:ea typeface="PT Sans Narrow" charset="0"/>
                        <a:cs typeface="PT Sans Narrow" charset="0"/>
                      </a:endParaRPr>
                    </a:p>
                  </a:txBody>
                  <a:tcPr marL="72000" marR="72000" anchor="ctr"/>
                </a:tc>
                <a:tc>
                  <a:txBody>
                    <a:bodyPr/>
                    <a:lstStyle/>
                    <a:p>
                      <a:pPr algn="ctr"/>
                      <a:r>
                        <a:rPr lang="en-GB" sz="1400" noProof="0" dirty="0"/>
                        <a:t>–</a:t>
                      </a:r>
                      <a:endParaRPr lang="en-GB" sz="1400" noProof="0" dirty="0">
                        <a:solidFill>
                          <a:srgbClr val="2E7B8E"/>
                        </a:solidFill>
                        <a:latin typeface="+mn-lt"/>
                        <a:ea typeface="PT Sans Narrow" charset="0"/>
                        <a:cs typeface="PT Sans Narrow" charset="0"/>
                      </a:endParaRPr>
                    </a:p>
                  </a:txBody>
                  <a:tcPr marL="72000" marR="72000" anchor="ctr"/>
                </a:tc>
                <a:extLst>
                  <a:ext uri="{0D108BD9-81ED-4DB2-BD59-A6C34878D82A}">
                    <a16:rowId xmlns:a16="http://schemas.microsoft.com/office/drawing/2014/main" val="523690638"/>
                  </a:ext>
                </a:extLst>
              </a:tr>
            </a:tbl>
          </a:graphicData>
        </a:graphic>
      </p:graphicFrame>
      <p:sp>
        <p:nvSpPr>
          <p:cNvPr id="28" name="TextBox 27">
            <a:extLst>
              <a:ext uri="{FF2B5EF4-FFF2-40B4-BE49-F238E27FC236}">
                <a16:creationId xmlns:a16="http://schemas.microsoft.com/office/drawing/2014/main" id="{E3388D14-6BD2-45C7-8E72-D00184C810B3}"/>
              </a:ext>
            </a:extLst>
          </p:cNvPr>
          <p:cNvSpPr txBox="1"/>
          <p:nvPr/>
        </p:nvSpPr>
        <p:spPr>
          <a:xfrm>
            <a:off x="620184" y="4437112"/>
            <a:ext cx="199246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Median follow-up 34 months</a:t>
            </a:r>
            <a:br>
              <a:rPr lang="en-GB" sz="1200" dirty="0">
                <a:solidFill>
                  <a:srgbClr val="505050"/>
                </a:solidFill>
                <a:latin typeface="Calibri" panose="020F0502020204030204"/>
                <a:ea typeface="Aileron" charset="0"/>
                <a:cs typeface="Aileron" charset="0"/>
              </a:rPr>
            </a:br>
            <a:r>
              <a:rPr kumimoji="0" lang="en-GB" sz="1200" b="0" i="0" u="none" strike="noStrike" kern="1200" cap="none" spc="0" normalizeH="0" baseline="30000" noProof="0" dirty="0">
                <a:ln>
                  <a:noFill/>
                </a:ln>
                <a:solidFill>
                  <a:srgbClr val="505050"/>
                </a:solidFill>
                <a:effectLst/>
                <a:uLnTx/>
                <a:uFillTx/>
                <a:latin typeface="Calibri" panose="020F0502020204030204"/>
                <a:ea typeface="Aileron" charset="0"/>
                <a:cs typeface="Aileron" charset="0"/>
              </a:rPr>
              <a:t>a </a:t>
            </a:r>
            <a:r>
              <a:rPr kumimoji="0" lang="en-GB" sz="12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ITT population.</a:t>
            </a:r>
          </a:p>
        </p:txBody>
      </p:sp>
      <p:sp>
        <p:nvSpPr>
          <p:cNvPr id="29" name="TextBox 28">
            <a:extLst>
              <a:ext uri="{FF2B5EF4-FFF2-40B4-BE49-F238E27FC236}">
                <a16:creationId xmlns:a16="http://schemas.microsoft.com/office/drawing/2014/main" id="{F83F2D6A-5495-49D1-A70C-BCB0A519A498}"/>
              </a:ext>
            </a:extLst>
          </p:cNvPr>
          <p:cNvSpPr txBox="1"/>
          <p:nvPr/>
        </p:nvSpPr>
        <p:spPr>
          <a:xfrm>
            <a:off x="6168008" y="4437112"/>
            <a:ext cx="199246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Median follow-up 35 months</a:t>
            </a:r>
            <a:br>
              <a:rPr kumimoji="0" lang="en-GB" sz="12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br>
            <a:r>
              <a:rPr kumimoji="0" lang="en-GB" sz="1200" b="0" i="0" u="none" strike="noStrike" kern="1200" cap="none" spc="0" normalizeH="0" baseline="30000" noProof="0" dirty="0">
                <a:ln>
                  <a:noFill/>
                </a:ln>
                <a:solidFill>
                  <a:srgbClr val="505050"/>
                </a:solidFill>
                <a:effectLst/>
                <a:uLnTx/>
                <a:uFillTx/>
                <a:latin typeface="Calibri" panose="020F0502020204030204"/>
                <a:ea typeface="Aileron" charset="0"/>
                <a:cs typeface="Aileron" charset="0"/>
              </a:rPr>
              <a:t>a </a:t>
            </a:r>
            <a:r>
              <a:rPr kumimoji="0" lang="en-GB" sz="1200" b="0" i="0" u="none" strike="noStrike" kern="1200" cap="none" spc="0" normalizeH="0" baseline="0" noProof="0" dirty="0">
                <a:ln>
                  <a:noFill/>
                </a:ln>
                <a:solidFill>
                  <a:srgbClr val="505050"/>
                </a:solidFill>
                <a:effectLst/>
                <a:uLnTx/>
                <a:uFillTx/>
                <a:latin typeface="Calibri" panose="020F0502020204030204"/>
                <a:ea typeface="Aileron" charset="0"/>
                <a:cs typeface="Aileron" charset="0"/>
              </a:rPr>
              <a:t>ITT population.</a:t>
            </a:r>
          </a:p>
        </p:txBody>
      </p:sp>
    </p:spTree>
    <p:extLst>
      <p:ext uri="{BB962C8B-B14F-4D97-AF65-F5344CB8AC3E}">
        <p14:creationId xmlns:p14="http://schemas.microsoft.com/office/powerpoint/2010/main" val="41819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6BF1F7B-CD7C-F74A-81A0-FFBA9F421A56}"/>
              </a:ext>
            </a:extLst>
          </p:cNvPr>
          <p:cNvSpPr>
            <a:spLocks noGrp="1"/>
          </p:cNvSpPr>
          <p:nvPr>
            <p:ph type="body" idx="1"/>
          </p:nvPr>
        </p:nvSpPr>
        <p:spPr/>
        <p:txBody>
          <a:bodyPr/>
          <a:lstStyle/>
          <a:p>
            <a:r>
              <a:rPr lang="en-US" dirty="0"/>
              <a:t>safety</a:t>
            </a:r>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2"/>
          </p:nvPr>
        </p:nvSpPr>
        <p:spPr>
          <a:xfrm>
            <a:off x="620184" y="1831006"/>
            <a:ext cx="10963200" cy="1035731"/>
          </a:xfrm>
        </p:spPr>
        <p:txBody>
          <a:bodyPr/>
          <a:lstStyle/>
          <a:p>
            <a:pPr marL="342900" indent="-342900">
              <a:buFont typeface="Arial" panose="020B0604020202020204" pitchFamily="34" charset="0"/>
              <a:buChar char="•"/>
            </a:pPr>
            <a:r>
              <a:rPr lang="en-GB" dirty="0">
                <a:solidFill>
                  <a:schemeClr val="tx2"/>
                </a:solidFill>
                <a:latin typeface="Aileron" charset="0"/>
                <a:ea typeface="Aileron" charset="0"/>
                <a:cs typeface="Aileron" charset="0"/>
              </a:rPr>
              <a:t>AEs were mainly haematological in the </a:t>
            </a:r>
            <a:r>
              <a:rPr lang="en-GB" dirty="0" err="1">
                <a:solidFill>
                  <a:schemeClr val="tx2"/>
                </a:solidFill>
                <a:latin typeface="Aileron" charset="0"/>
                <a:ea typeface="Aileron" charset="0"/>
                <a:cs typeface="Aileron" charset="0"/>
              </a:rPr>
              <a:t>mNETs</a:t>
            </a:r>
            <a:r>
              <a:rPr lang="en-GB" dirty="0">
                <a:solidFill>
                  <a:schemeClr val="tx2"/>
                </a:solidFill>
                <a:latin typeface="Aileron" charset="0"/>
                <a:ea typeface="Aileron" charset="0"/>
                <a:cs typeface="Aileron" charset="0"/>
              </a:rPr>
              <a:t> group </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a:xfrm>
            <a:off x="619200" y="246566"/>
            <a:ext cx="8740800" cy="807285"/>
          </a:xfrm>
        </p:spPr>
        <p:txBody>
          <a:bodyPr/>
          <a:lstStyle/>
          <a:p>
            <a:r>
              <a:rPr lang="en-GB"/>
              <a:t>results</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
        <p:nvSpPr>
          <p:cNvPr id="4" name="Content Placeholder 3">
            <a:extLst>
              <a:ext uri="{FF2B5EF4-FFF2-40B4-BE49-F238E27FC236}">
                <a16:creationId xmlns:a16="http://schemas.microsoft.com/office/drawing/2014/main" id="{926FDE50-C08C-174A-9EFC-0B458871A3C8}"/>
              </a:ext>
            </a:extLst>
          </p:cNvPr>
          <p:cNvSpPr>
            <a:spLocks noGrp="1"/>
          </p:cNvSpPr>
          <p:nvPr>
            <p:ph sz="quarter" idx="15"/>
          </p:nvPr>
        </p:nvSpPr>
        <p:spPr>
          <a:xfrm>
            <a:off x="620183" y="6129338"/>
            <a:ext cx="10811057" cy="728662"/>
          </a:xfrm>
        </p:spPr>
        <p:txBody>
          <a:bodyPr/>
          <a:lstStyle/>
          <a:p>
            <a:pPr>
              <a:spcBef>
                <a:spcPts val="300"/>
              </a:spcBef>
            </a:pPr>
            <a:r>
              <a:rPr lang="en-GB" dirty="0"/>
              <a:t>AE, adverse event; CAPTEM, capecitabine + temozolomide; </a:t>
            </a:r>
            <a:r>
              <a:rPr lang="en-GB" dirty="0" err="1"/>
              <a:t>mNET</a:t>
            </a:r>
            <a:r>
              <a:rPr lang="en-GB" dirty="0"/>
              <a:t>, midgut neuroendocrine tumour; pNET; pancreatic neuroendocrine tumour; </a:t>
            </a:r>
            <a:br>
              <a:rPr lang="en-GB" dirty="0"/>
            </a:br>
            <a:r>
              <a:rPr lang="en-GB" dirty="0"/>
              <a:t>PRRT, peptide receptor radionuclide therapy; SAE, serious adverse event </a:t>
            </a:r>
          </a:p>
          <a:p>
            <a:pPr>
              <a:spcBef>
                <a:spcPts val="300"/>
              </a:spcBef>
            </a:pPr>
            <a:r>
              <a:rPr lang="en-GB" dirty="0" err="1"/>
              <a:t>Pavlakis</a:t>
            </a:r>
            <a:r>
              <a:rPr lang="en-GB" dirty="0"/>
              <a:t> N, et al. ASCO 2020, abstract 4608, poster presentation</a:t>
            </a:r>
          </a:p>
        </p:txBody>
      </p:sp>
      <p:graphicFrame>
        <p:nvGraphicFramePr>
          <p:cNvPr id="31" name="Tableau 12">
            <a:extLst>
              <a:ext uri="{FF2B5EF4-FFF2-40B4-BE49-F238E27FC236}">
                <a16:creationId xmlns:a16="http://schemas.microsoft.com/office/drawing/2014/main" id="{422AC3BF-0C90-4B1F-B3A7-22EB38F26DAD}"/>
              </a:ext>
            </a:extLst>
          </p:cNvPr>
          <p:cNvGraphicFramePr>
            <a:graphicFrameLocks noGrp="1"/>
          </p:cNvGraphicFramePr>
          <p:nvPr>
            <p:extLst>
              <p:ext uri="{D42A27DB-BD31-4B8C-83A1-F6EECF244321}">
                <p14:modId xmlns:p14="http://schemas.microsoft.com/office/powerpoint/2010/main" val="3548749408"/>
              </p:ext>
            </p:extLst>
          </p:nvPr>
        </p:nvGraphicFramePr>
        <p:xfrm>
          <a:off x="619200" y="3645024"/>
          <a:ext cx="10963201" cy="2077616"/>
        </p:xfrm>
        <a:graphic>
          <a:graphicData uri="http://schemas.openxmlformats.org/drawingml/2006/table">
            <a:tbl>
              <a:tblPr firstRow="1" bandRow="1">
                <a:tableStyleId>{5C22544A-7EE6-4342-B048-85BDC9FD1C3A}</a:tableStyleId>
              </a:tblPr>
              <a:tblGrid>
                <a:gridCol w="3293773">
                  <a:extLst>
                    <a:ext uri="{9D8B030D-6E8A-4147-A177-3AD203B41FA5}">
                      <a16:colId xmlns:a16="http://schemas.microsoft.com/office/drawing/2014/main" val="20000"/>
                    </a:ext>
                  </a:extLst>
                </a:gridCol>
                <a:gridCol w="1917357">
                  <a:extLst>
                    <a:ext uri="{9D8B030D-6E8A-4147-A177-3AD203B41FA5}">
                      <a16:colId xmlns:a16="http://schemas.microsoft.com/office/drawing/2014/main" val="20001"/>
                    </a:ext>
                  </a:extLst>
                </a:gridCol>
                <a:gridCol w="1917357">
                  <a:extLst>
                    <a:ext uri="{9D8B030D-6E8A-4147-A177-3AD203B41FA5}">
                      <a16:colId xmlns:a16="http://schemas.microsoft.com/office/drawing/2014/main" val="3800704583"/>
                    </a:ext>
                  </a:extLst>
                </a:gridCol>
                <a:gridCol w="1917357">
                  <a:extLst>
                    <a:ext uri="{9D8B030D-6E8A-4147-A177-3AD203B41FA5}">
                      <a16:colId xmlns:a16="http://schemas.microsoft.com/office/drawing/2014/main" val="20002"/>
                    </a:ext>
                  </a:extLst>
                </a:gridCol>
                <a:gridCol w="1917357">
                  <a:extLst>
                    <a:ext uri="{9D8B030D-6E8A-4147-A177-3AD203B41FA5}">
                      <a16:colId xmlns:a16="http://schemas.microsoft.com/office/drawing/2014/main" val="2366049386"/>
                    </a:ext>
                  </a:extLst>
                </a:gridCol>
              </a:tblGrid>
              <a:tr h="227497">
                <a:tc rowSpan="2">
                  <a:txBody>
                    <a:bodyPr/>
                    <a:lstStyle/>
                    <a:p>
                      <a:pPr algn="l"/>
                      <a:r>
                        <a:rPr lang="en-GB" sz="1400" noProof="0" dirty="0"/>
                        <a:t>Proportion of patients with ≥ 1 grade 3+ </a:t>
                      </a:r>
                      <a:br>
                        <a:rPr lang="en-GB" sz="1400" noProof="0" dirty="0"/>
                      </a:br>
                      <a:r>
                        <a:rPr lang="en-GB" sz="1400" noProof="0" dirty="0"/>
                        <a:t>AE or SAE: any or related</a:t>
                      </a:r>
                      <a:endParaRPr lang="en-GB" sz="1400" noProof="0" dirty="0">
                        <a:latin typeface="+mn-lt"/>
                        <a:ea typeface="PT Sans Narrow" charset="0"/>
                        <a:cs typeface="PT Sans Narrow" charset="0"/>
                      </a:endParaRPr>
                    </a:p>
                  </a:txBody>
                  <a:tcPr marL="55440" marR="55440" anchor="ctr">
                    <a:lnB w="38100" cap="flat" cmpd="sng" algn="ctr">
                      <a:solidFill>
                        <a:schemeClr val="bg1"/>
                      </a:solidFill>
                      <a:prstDash val="solid"/>
                      <a:round/>
                      <a:headEnd type="none" w="med" len="med"/>
                      <a:tailEnd type="none" w="med" len="med"/>
                    </a:lnB>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pNET cohort, n (%)</a:t>
                      </a:r>
                      <a:endParaRPr lang="en-GB" sz="1400" noProof="0" dirty="0">
                        <a:latin typeface="+mn-lt"/>
                        <a:ea typeface="PT Sans Narrow" charset="0"/>
                        <a:cs typeface="PT Sans Narrow" charset="0"/>
                      </a:endParaRPr>
                    </a:p>
                  </a:txBody>
                  <a:tcPr marL="55440" marR="55440" anchor="ctr">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err="1"/>
                        <a:t>mNET</a:t>
                      </a:r>
                      <a:r>
                        <a:rPr lang="en-GB" sz="1400" noProof="0" dirty="0"/>
                        <a:t> cohort, n (%)</a:t>
                      </a:r>
                      <a:endParaRPr lang="en-GB" sz="1400" noProof="0" dirty="0">
                        <a:latin typeface="+mn-lt"/>
                        <a:ea typeface="PT Sans Narrow" charset="0"/>
                        <a:cs typeface="PT Sans Narrow" charset="0"/>
                      </a:endParaRPr>
                    </a:p>
                  </a:txBody>
                  <a:tcPr marL="55440" marR="55440" anchor="ctr">
                    <a:lnB w="127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386745">
                <a:tc vMerge="1">
                  <a:txBody>
                    <a:bodyPr/>
                    <a:lstStyle/>
                    <a:p>
                      <a:pPr algn="l"/>
                      <a:endParaRPr lang="en-GB" sz="1400" b="1" noProof="0" dirty="0">
                        <a:solidFill>
                          <a:schemeClr val="bg1"/>
                        </a:solidFill>
                        <a:latin typeface="+mn-lt"/>
                        <a:ea typeface="PT Sans Narrow" charset="0"/>
                        <a:cs typeface="PT Sans Narrow" charset="0"/>
                      </a:endParaRPr>
                    </a:p>
                  </a:txBody>
                  <a:tcPr anchor="ctr">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n = 9</a:t>
                      </a:r>
                      <a:endParaRPr lang="en-GB" sz="1400" b="1" noProof="0" dirty="0">
                        <a:solidFill>
                          <a:schemeClr val="bg1"/>
                        </a:solidFill>
                        <a:latin typeface="+mn-lt"/>
                        <a:ea typeface="PT Sans Narrow" charset="0"/>
                        <a:cs typeface="PT Sans Narrow" charset="0"/>
                      </a:endParaRPr>
                    </a:p>
                  </a:txBody>
                  <a:tcPr marL="55440" marR="5544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PRRT + 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n = 18</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PRRT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n = 13</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PRRT + 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n = 32</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86777856"/>
                  </a:ext>
                </a:extLst>
              </a:tr>
              <a:tr h="313664">
                <a:tc>
                  <a:txBody>
                    <a:bodyPr/>
                    <a:lstStyle/>
                    <a:p>
                      <a:pPr algn="l"/>
                      <a:r>
                        <a:rPr lang="en-GB" sz="1400" noProof="0" dirty="0"/>
                        <a:t>Any grade 3+ AE</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4 (44)</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8 (44)</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6 (46)</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28 (88)</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13664">
                <a:tc>
                  <a:txBody>
                    <a:bodyPr/>
                    <a:lstStyle/>
                    <a:p>
                      <a:pPr algn="l"/>
                      <a:r>
                        <a:rPr lang="en-GB" sz="1400" noProof="0" dirty="0"/>
                        <a:t>Any treatment-related grade 3+ AE</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3 (33)</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8 (44)</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6 (46)</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26 (81)</a:t>
                      </a:r>
                      <a:endParaRPr lang="en-GB" sz="1400" noProof="0" dirty="0">
                        <a:solidFill>
                          <a:srgbClr val="2E7B8E"/>
                        </a:solidFill>
                        <a:latin typeface="+mn-lt"/>
                        <a:ea typeface="PT Sans Narrow" charset="0"/>
                        <a:cs typeface="PT Sans Narrow" charset="0"/>
                      </a:endParaRPr>
                    </a:p>
                  </a:txBody>
                  <a:tcPr marL="55440" marR="55440" anchor="ctr"/>
                </a:tc>
                <a:extLst>
                  <a:ext uri="{0D108BD9-81ED-4DB2-BD59-A6C34878D82A}">
                    <a16:rowId xmlns:a16="http://schemas.microsoft.com/office/drawing/2014/main" val="3917186958"/>
                  </a:ext>
                </a:extLst>
              </a:tr>
              <a:tr h="313664">
                <a:tc>
                  <a:txBody>
                    <a:bodyPr/>
                    <a:lstStyle/>
                    <a:p>
                      <a:pPr algn="l"/>
                      <a:r>
                        <a:rPr lang="en-GB" sz="1400" noProof="0" dirty="0"/>
                        <a:t>Any SAE</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0</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5 (28)</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1 (8)</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10 (31)</a:t>
                      </a:r>
                      <a:endParaRPr lang="en-GB" sz="1400" noProof="0" dirty="0">
                        <a:solidFill>
                          <a:srgbClr val="2E7B8E"/>
                        </a:solidFill>
                        <a:latin typeface="+mn-lt"/>
                        <a:ea typeface="PT Sans Narrow" charset="0"/>
                        <a:cs typeface="PT Sans Narrow" charset="0"/>
                      </a:endParaRPr>
                    </a:p>
                  </a:txBody>
                  <a:tcPr marL="55440" marR="55440" anchor="ctr"/>
                </a:tc>
                <a:extLst>
                  <a:ext uri="{0D108BD9-81ED-4DB2-BD59-A6C34878D82A}">
                    <a16:rowId xmlns:a16="http://schemas.microsoft.com/office/drawing/2014/main" val="587355856"/>
                  </a:ext>
                </a:extLst>
              </a:tr>
              <a:tr h="313664">
                <a:tc>
                  <a:txBody>
                    <a:bodyPr/>
                    <a:lstStyle/>
                    <a:p>
                      <a:pPr algn="l"/>
                      <a:r>
                        <a:rPr lang="en-GB" sz="1400" noProof="0" dirty="0"/>
                        <a:t>Any treatment-related SAE</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0</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4 (22)</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1 (8)</a:t>
                      </a:r>
                      <a:endParaRPr lang="en-GB" sz="1400" noProof="0" dirty="0">
                        <a:solidFill>
                          <a:srgbClr val="2E7B8E"/>
                        </a:solidFill>
                        <a:latin typeface="+mn-lt"/>
                        <a:ea typeface="PT Sans Narrow" charset="0"/>
                        <a:cs typeface="PT Sans Narrow" charset="0"/>
                      </a:endParaRPr>
                    </a:p>
                  </a:txBody>
                  <a:tcPr marL="55440" marR="55440" anchor="ctr"/>
                </a:tc>
                <a:tc>
                  <a:txBody>
                    <a:bodyPr/>
                    <a:lstStyle/>
                    <a:p>
                      <a:pPr algn="ctr"/>
                      <a:r>
                        <a:rPr lang="en-GB" sz="1400" noProof="0" dirty="0"/>
                        <a:t>7 (22)</a:t>
                      </a:r>
                      <a:endParaRPr lang="en-GB" sz="1400" noProof="0" dirty="0">
                        <a:solidFill>
                          <a:srgbClr val="2E7B8E"/>
                        </a:solidFill>
                        <a:latin typeface="+mn-lt"/>
                        <a:ea typeface="PT Sans Narrow" charset="0"/>
                        <a:cs typeface="PT Sans Narrow" charset="0"/>
                      </a:endParaRPr>
                    </a:p>
                  </a:txBody>
                  <a:tcPr marL="55440" marR="55440" anchor="ctr"/>
                </a:tc>
                <a:extLst>
                  <a:ext uri="{0D108BD9-81ED-4DB2-BD59-A6C34878D82A}">
                    <a16:rowId xmlns:a16="http://schemas.microsoft.com/office/drawing/2014/main" val="2684810456"/>
                  </a:ext>
                </a:extLst>
              </a:tr>
            </a:tbl>
          </a:graphicData>
        </a:graphic>
      </p:graphicFrame>
      <p:graphicFrame>
        <p:nvGraphicFramePr>
          <p:cNvPr id="13" name="Tableau 12">
            <a:extLst>
              <a:ext uri="{FF2B5EF4-FFF2-40B4-BE49-F238E27FC236}">
                <a16:creationId xmlns:a16="http://schemas.microsoft.com/office/drawing/2014/main" id="{69141464-D71A-4B58-8D46-BF0ADB2FFEC6}"/>
              </a:ext>
            </a:extLst>
          </p:cNvPr>
          <p:cNvGraphicFramePr>
            <a:graphicFrameLocks noGrp="1"/>
          </p:cNvGraphicFramePr>
          <p:nvPr>
            <p:extLst>
              <p:ext uri="{D42A27DB-BD31-4B8C-83A1-F6EECF244321}">
                <p14:modId xmlns:p14="http://schemas.microsoft.com/office/powerpoint/2010/main" val="268804466"/>
              </p:ext>
            </p:extLst>
          </p:nvPr>
        </p:nvGraphicFramePr>
        <p:xfrm>
          <a:off x="619200" y="2276872"/>
          <a:ext cx="5435947" cy="1127760"/>
        </p:xfrm>
        <a:graphic>
          <a:graphicData uri="http://schemas.openxmlformats.org/drawingml/2006/table">
            <a:tbl>
              <a:tblPr firstRow="1" bandRow="1">
                <a:tableStyleId>{5C22544A-7EE6-4342-B048-85BDC9FD1C3A}</a:tableStyleId>
              </a:tblPr>
              <a:tblGrid>
                <a:gridCol w="1151935">
                  <a:extLst>
                    <a:ext uri="{9D8B030D-6E8A-4147-A177-3AD203B41FA5}">
                      <a16:colId xmlns:a16="http://schemas.microsoft.com/office/drawing/2014/main" val="20000"/>
                    </a:ext>
                  </a:extLst>
                </a:gridCol>
                <a:gridCol w="1071003">
                  <a:extLst>
                    <a:ext uri="{9D8B030D-6E8A-4147-A177-3AD203B41FA5}">
                      <a16:colId xmlns:a16="http://schemas.microsoft.com/office/drawing/2014/main" val="20001"/>
                    </a:ext>
                  </a:extLst>
                </a:gridCol>
                <a:gridCol w="1071003">
                  <a:extLst>
                    <a:ext uri="{9D8B030D-6E8A-4147-A177-3AD203B41FA5}">
                      <a16:colId xmlns:a16="http://schemas.microsoft.com/office/drawing/2014/main" val="3800704583"/>
                    </a:ext>
                  </a:extLst>
                </a:gridCol>
                <a:gridCol w="1071003">
                  <a:extLst>
                    <a:ext uri="{9D8B030D-6E8A-4147-A177-3AD203B41FA5}">
                      <a16:colId xmlns:a16="http://schemas.microsoft.com/office/drawing/2014/main" val="20002"/>
                    </a:ext>
                  </a:extLst>
                </a:gridCol>
                <a:gridCol w="1071003">
                  <a:extLst>
                    <a:ext uri="{9D8B030D-6E8A-4147-A177-3AD203B41FA5}">
                      <a16:colId xmlns:a16="http://schemas.microsoft.com/office/drawing/2014/main" val="2366049386"/>
                    </a:ext>
                  </a:extLst>
                </a:gridCol>
              </a:tblGrid>
              <a:tr h="415571">
                <a:tc rowSpan="2">
                  <a:txBody>
                    <a:bodyPr/>
                    <a:lstStyle/>
                    <a:p>
                      <a:pPr algn="l"/>
                      <a:r>
                        <a:rPr lang="en-GB" sz="1400" noProof="0" dirty="0"/>
                        <a:t>pNET cohort</a:t>
                      </a:r>
                      <a:endParaRPr lang="en-GB" sz="1400" noProof="0" dirty="0">
                        <a:latin typeface="+mn-lt"/>
                        <a:ea typeface="PT Sans Narrow" charset="0"/>
                        <a:cs typeface="PT Sans Narrow" charset="0"/>
                      </a:endParaRPr>
                    </a:p>
                  </a:txBody>
                  <a:tcPr marL="55440" marR="55440" anchor="ctr">
                    <a:lnL w="12700" cmpd="sng">
                      <a:noFill/>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 9</a:t>
                      </a:r>
                      <a:endParaRPr lang="en-GB" sz="1400" noProof="0" dirty="0">
                        <a:latin typeface="+mn-lt"/>
                        <a:ea typeface="PT Sans Narrow" charset="0"/>
                        <a:cs typeface="PT Sans Narrow" charset="0"/>
                      </a:endParaRPr>
                    </a:p>
                  </a:txBody>
                  <a:tcPr marL="55440" marR="5544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PRRT + 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 18</a:t>
                      </a:r>
                      <a:endParaRPr lang="en-GB" sz="1400" noProof="0" dirty="0">
                        <a:latin typeface="+mn-lt"/>
                        <a:ea typeface="PT Sans Narrow" charset="0"/>
                        <a:cs typeface="PT Sans Narrow" charset="0"/>
                      </a:endParaRPr>
                    </a:p>
                  </a:txBody>
                  <a:tcPr marL="55440" marR="55440" anchor="ctr">
                    <a:lnB w="127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244454">
                <a:tc vMerge="1">
                  <a:txBody>
                    <a:bodyPr/>
                    <a:lstStyle/>
                    <a:p>
                      <a:pPr algn="l"/>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Any grade</a:t>
                      </a:r>
                      <a:endParaRPr lang="en-GB" sz="1400" b="1" noProof="0" dirty="0">
                        <a:solidFill>
                          <a:schemeClr val="bg1"/>
                        </a:solidFill>
                        <a:latin typeface="+mn-lt"/>
                        <a:ea typeface="PT Sans Narrow" charset="0"/>
                        <a:cs typeface="PT Sans Narrow" charset="0"/>
                      </a:endParaRPr>
                    </a:p>
                  </a:txBody>
                  <a:tcPr marL="55440" marR="5544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Grade 3 or 4</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Any grade</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Grade 3 or 4</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86777856"/>
                  </a:ext>
                </a:extLst>
              </a:tr>
              <a:tr h="248460">
                <a:tc>
                  <a:txBody>
                    <a:bodyPr/>
                    <a:lstStyle/>
                    <a:p>
                      <a:pPr algn="l"/>
                      <a:r>
                        <a:rPr lang="en-GB" sz="1400" noProof="0" dirty="0"/>
                        <a:t>Any AE, n (%)</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9 (100)</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4 (44)</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18 (100)</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8 (44)</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aphicFrame>
        <p:nvGraphicFramePr>
          <p:cNvPr id="14" name="Tableau 12">
            <a:extLst>
              <a:ext uri="{FF2B5EF4-FFF2-40B4-BE49-F238E27FC236}">
                <a16:creationId xmlns:a16="http://schemas.microsoft.com/office/drawing/2014/main" id="{864CFC52-9D6C-471E-AEF7-2BE81D81EC26}"/>
              </a:ext>
            </a:extLst>
          </p:cNvPr>
          <p:cNvGraphicFramePr>
            <a:graphicFrameLocks noGrp="1"/>
          </p:cNvGraphicFramePr>
          <p:nvPr>
            <p:extLst>
              <p:ext uri="{D42A27DB-BD31-4B8C-83A1-F6EECF244321}">
                <p14:modId xmlns:p14="http://schemas.microsoft.com/office/powerpoint/2010/main" val="4265358820"/>
              </p:ext>
            </p:extLst>
          </p:nvPr>
        </p:nvGraphicFramePr>
        <p:xfrm>
          <a:off x="6242406" y="2276872"/>
          <a:ext cx="5339993" cy="1127760"/>
        </p:xfrm>
        <a:graphic>
          <a:graphicData uri="http://schemas.openxmlformats.org/drawingml/2006/table">
            <a:tbl>
              <a:tblPr firstRow="1" bandRow="1">
                <a:tableStyleId>{5C22544A-7EE6-4342-B048-85BDC9FD1C3A}</a:tableStyleId>
              </a:tblPr>
              <a:tblGrid>
                <a:gridCol w="1212837">
                  <a:extLst>
                    <a:ext uri="{9D8B030D-6E8A-4147-A177-3AD203B41FA5}">
                      <a16:colId xmlns:a16="http://schemas.microsoft.com/office/drawing/2014/main" val="20000"/>
                    </a:ext>
                  </a:extLst>
                </a:gridCol>
                <a:gridCol w="1031789">
                  <a:extLst>
                    <a:ext uri="{9D8B030D-6E8A-4147-A177-3AD203B41FA5}">
                      <a16:colId xmlns:a16="http://schemas.microsoft.com/office/drawing/2014/main" val="20001"/>
                    </a:ext>
                  </a:extLst>
                </a:gridCol>
                <a:gridCol w="1031789">
                  <a:extLst>
                    <a:ext uri="{9D8B030D-6E8A-4147-A177-3AD203B41FA5}">
                      <a16:colId xmlns:a16="http://schemas.microsoft.com/office/drawing/2014/main" val="3800704583"/>
                    </a:ext>
                  </a:extLst>
                </a:gridCol>
                <a:gridCol w="1031789">
                  <a:extLst>
                    <a:ext uri="{9D8B030D-6E8A-4147-A177-3AD203B41FA5}">
                      <a16:colId xmlns:a16="http://schemas.microsoft.com/office/drawing/2014/main" val="20002"/>
                    </a:ext>
                  </a:extLst>
                </a:gridCol>
                <a:gridCol w="1031789">
                  <a:extLst>
                    <a:ext uri="{9D8B030D-6E8A-4147-A177-3AD203B41FA5}">
                      <a16:colId xmlns:a16="http://schemas.microsoft.com/office/drawing/2014/main" val="2366049386"/>
                    </a:ext>
                  </a:extLst>
                </a:gridCol>
              </a:tblGrid>
              <a:tr h="442108">
                <a:tc rowSpan="2">
                  <a:txBody>
                    <a:bodyPr/>
                    <a:lstStyle/>
                    <a:p>
                      <a:pPr algn="l"/>
                      <a:r>
                        <a:rPr lang="en-GB" sz="1400" noProof="0" dirty="0" err="1"/>
                        <a:t>mNET</a:t>
                      </a:r>
                      <a:r>
                        <a:rPr lang="en-GB" sz="1400" noProof="0" dirty="0"/>
                        <a:t> cohort</a:t>
                      </a:r>
                      <a:endParaRPr lang="en-GB" sz="1400" noProof="0" dirty="0">
                        <a:latin typeface="+mn-lt"/>
                        <a:ea typeface="PT Sans Narrow" charset="0"/>
                        <a:cs typeface="PT Sans Narrow" charset="0"/>
                      </a:endParaRPr>
                    </a:p>
                  </a:txBody>
                  <a:tcPr marL="55440" marR="5544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PRRT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 13</a:t>
                      </a:r>
                      <a:endParaRPr lang="en-GB" sz="1400" noProof="0" dirty="0">
                        <a:latin typeface="+mn-lt"/>
                        <a:ea typeface="PT Sans Narrow" charset="0"/>
                        <a:cs typeface="PT Sans Narrow" charset="0"/>
                      </a:endParaRPr>
                    </a:p>
                  </a:txBody>
                  <a:tcPr marL="55440" marR="5544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GB"/>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PRRT + CAPTEM</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 32</a:t>
                      </a:r>
                      <a:endParaRPr lang="en-GB" sz="1400" noProof="0" dirty="0">
                        <a:latin typeface="+mn-lt"/>
                        <a:ea typeface="PT Sans Narrow" charset="0"/>
                        <a:cs typeface="PT Sans Narrow" charset="0"/>
                      </a:endParaRPr>
                    </a:p>
                  </a:txBody>
                  <a:tcPr marL="55440" marR="55440" anchor="ctr">
                    <a:lnB w="12700" cap="flat" cmpd="sng" algn="ctr">
                      <a:solidFill>
                        <a:schemeClr val="bg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260064">
                <a:tc vMerge="1">
                  <a:txBody>
                    <a:bodyPr/>
                    <a:lstStyle/>
                    <a:p>
                      <a:pPr algn="l"/>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Any grade</a:t>
                      </a:r>
                      <a:endParaRPr lang="en-GB" sz="1400" b="1" noProof="0" dirty="0">
                        <a:solidFill>
                          <a:schemeClr val="bg1"/>
                        </a:solidFill>
                        <a:latin typeface="+mn-lt"/>
                        <a:ea typeface="PT Sans Narrow" charset="0"/>
                        <a:cs typeface="PT Sans Narrow" charset="0"/>
                      </a:endParaRPr>
                    </a:p>
                  </a:txBody>
                  <a:tcPr marL="55440" marR="5544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Grade 3 or 4</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Any grade</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rPr>
                        <a:t>Grade 3 or 4</a:t>
                      </a:r>
                      <a:endParaRPr lang="en-GB" sz="1400" b="1" noProof="0" dirty="0">
                        <a:solidFill>
                          <a:schemeClr val="bg1"/>
                        </a:solidFill>
                        <a:latin typeface="+mn-lt"/>
                        <a:ea typeface="PT Sans Narrow" charset="0"/>
                        <a:cs typeface="PT Sans Narrow" charset="0"/>
                      </a:endParaRPr>
                    </a:p>
                  </a:txBody>
                  <a:tcPr marL="55440" marR="5544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386777856"/>
                  </a:ext>
                </a:extLst>
              </a:tr>
              <a:tr h="288313">
                <a:tc>
                  <a:txBody>
                    <a:bodyPr/>
                    <a:lstStyle/>
                    <a:p>
                      <a:pPr algn="l"/>
                      <a:r>
                        <a:rPr lang="en-GB" sz="1400" noProof="0" dirty="0"/>
                        <a:t>Any AE, n (%)</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13 (100)</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6 (46)</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32 (100)</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tc>
                  <a:txBody>
                    <a:bodyPr/>
                    <a:lstStyle/>
                    <a:p>
                      <a:pPr algn="ctr"/>
                      <a:r>
                        <a:rPr lang="en-GB" sz="1400" noProof="0" dirty="0"/>
                        <a:t>28 (88)</a:t>
                      </a:r>
                      <a:endParaRPr lang="en-GB" sz="1400" noProof="0" dirty="0">
                        <a:solidFill>
                          <a:srgbClr val="2E7B8E"/>
                        </a:solidFill>
                        <a:latin typeface="+mn-lt"/>
                        <a:ea typeface="PT Sans Narrow" charset="0"/>
                        <a:cs typeface="PT Sans Narrow" charset="0"/>
                      </a:endParaRPr>
                    </a:p>
                  </a:txBody>
                  <a:tcPr marL="55440" marR="5544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652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r>
              <a:rPr lang="en-GB" dirty="0"/>
              <a:t>This analysis showed that </a:t>
            </a:r>
            <a:r>
              <a:rPr lang="en-GB" b="1" dirty="0">
                <a:solidFill>
                  <a:schemeClr val="accent1"/>
                </a:solidFill>
              </a:rPr>
              <a:t>15-month PFS with CAPTEM + PRRT in the </a:t>
            </a:r>
            <a:r>
              <a:rPr lang="en-GB" b="1" dirty="0" err="1">
                <a:solidFill>
                  <a:schemeClr val="accent1"/>
                </a:solidFill>
              </a:rPr>
              <a:t>mNET</a:t>
            </a:r>
            <a:r>
              <a:rPr lang="en-GB" b="1" dirty="0">
                <a:solidFill>
                  <a:schemeClr val="accent1"/>
                </a:solidFill>
              </a:rPr>
              <a:t> cohort and 12-month PFS with CAPTEM + PRRT in the pNET cohort are similarly high </a:t>
            </a:r>
            <a:r>
              <a:rPr lang="en-GB" dirty="0"/>
              <a:t>vs PRRT alone</a:t>
            </a:r>
            <a:endParaRPr lang="en-GB" b="1" dirty="0">
              <a:solidFill>
                <a:schemeClr val="accent1"/>
              </a:solidFill>
            </a:endParaRPr>
          </a:p>
          <a:p>
            <a:r>
              <a:rPr lang="en-GB" dirty="0"/>
              <a:t>PFS in both cohorts is higher than expected from initial estimates</a:t>
            </a:r>
          </a:p>
          <a:p>
            <a:r>
              <a:rPr lang="en-GB" b="1" dirty="0">
                <a:solidFill>
                  <a:schemeClr val="accent1"/>
                </a:solidFill>
              </a:rPr>
              <a:t>OTRR</a:t>
            </a:r>
            <a:r>
              <a:rPr lang="en-GB" dirty="0"/>
              <a:t> is numerically </a:t>
            </a:r>
            <a:r>
              <a:rPr lang="en-GB" b="1" dirty="0">
                <a:solidFill>
                  <a:schemeClr val="accent1"/>
                </a:solidFill>
              </a:rPr>
              <a:t>higher with combined therapy </a:t>
            </a:r>
            <a:r>
              <a:rPr lang="en-GB" dirty="0"/>
              <a:t>but at the cost of </a:t>
            </a:r>
            <a:r>
              <a:rPr lang="en-GB" b="1" dirty="0">
                <a:solidFill>
                  <a:schemeClr val="accent1"/>
                </a:solidFill>
              </a:rPr>
              <a:t>greater grade 3 or 4 toxicity, </a:t>
            </a:r>
            <a:br>
              <a:rPr lang="en-GB" b="1" dirty="0">
                <a:solidFill>
                  <a:schemeClr val="accent1"/>
                </a:solidFill>
              </a:rPr>
            </a:br>
            <a:r>
              <a:rPr lang="en-GB" b="1" dirty="0">
                <a:solidFill>
                  <a:schemeClr val="accent1"/>
                </a:solidFill>
              </a:rPr>
              <a:t>mainly haematologic</a:t>
            </a:r>
          </a:p>
          <a:p>
            <a:r>
              <a:rPr lang="en-GB" dirty="0"/>
              <a:t>The AE profile in pNET patients is similar to that in </a:t>
            </a:r>
            <a:r>
              <a:rPr lang="en-GB" dirty="0" err="1"/>
              <a:t>mNET</a:t>
            </a:r>
            <a:r>
              <a:rPr lang="en-GB" dirty="0"/>
              <a:t> patients</a:t>
            </a:r>
          </a:p>
          <a:p>
            <a:r>
              <a:rPr lang="en-GB" dirty="0"/>
              <a:t>Longer follow-up is required to determine whether phase 3 evaluation is warranted</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summary</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4" y="6129339"/>
            <a:ext cx="10660392" cy="728662"/>
          </a:xfrm>
        </p:spPr>
        <p:txBody>
          <a:bodyPr/>
          <a:lstStyle/>
          <a:p>
            <a:pPr>
              <a:spcBef>
                <a:spcPts val="300"/>
              </a:spcBef>
            </a:pPr>
            <a:r>
              <a:rPr lang="en-GB" dirty="0"/>
              <a:t>AE, adverse event; CAPTEM, capecitabine + temozolomide; </a:t>
            </a:r>
            <a:r>
              <a:rPr lang="en-GB" dirty="0" err="1"/>
              <a:t>mNET</a:t>
            </a:r>
            <a:r>
              <a:rPr lang="en-GB" dirty="0"/>
              <a:t>, midgut neuroendocrine tumour; OTRR, objective tumour response rate; PFS, progression free survival; </a:t>
            </a:r>
            <a:br>
              <a:rPr lang="en-GB" dirty="0"/>
            </a:br>
            <a:r>
              <a:rPr lang="en-GB" dirty="0"/>
              <a:t>pNET; pancreatic neuroendocrine tumour; PRRT, peptide receptor radionuclide therapy</a:t>
            </a:r>
          </a:p>
          <a:p>
            <a:pPr>
              <a:spcBef>
                <a:spcPts val="300"/>
              </a:spcBef>
            </a:pPr>
            <a:r>
              <a:rPr lang="en-GB" dirty="0" err="1"/>
              <a:t>Pavlakis</a:t>
            </a:r>
            <a:r>
              <a:rPr lang="en-GB" dirty="0"/>
              <a:t> N, et al. ASCO 2020, abstract 4608, poster presentation </a:t>
            </a:r>
          </a:p>
        </p:txBody>
      </p:sp>
    </p:spTree>
    <p:extLst>
      <p:ext uri="{BB962C8B-B14F-4D97-AF65-F5344CB8AC3E}">
        <p14:creationId xmlns:p14="http://schemas.microsoft.com/office/powerpoint/2010/main" val="30695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US" dirty="0"/>
              <a:t>DNA-PK inhibitor, m3814, as a radiation </a:t>
            </a:r>
            <a:r>
              <a:rPr lang="en-US" dirty="0" err="1"/>
              <a:t>sensitiser</a:t>
            </a:r>
            <a:r>
              <a:rPr lang="en-US" dirty="0"/>
              <a:t> in the treatment of neuroendocrine </a:t>
            </a:r>
            <a:r>
              <a:rPr lang="en-US" dirty="0" err="1"/>
              <a:t>tumoUrs</a:t>
            </a:r>
            <a:endParaRPr lang="en-US" dirty="0"/>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a:xfrm>
            <a:off x="609600" y="4654800"/>
            <a:ext cx="10972800" cy="1655762"/>
          </a:xfrm>
        </p:spPr>
        <p:txBody>
          <a:bodyPr>
            <a:normAutofit/>
          </a:bodyPr>
          <a:lstStyle/>
          <a:p>
            <a:r>
              <a:rPr lang="en-GB" b="1" dirty="0" err="1"/>
              <a:t>Rychahou</a:t>
            </a:r>
            <a:r>
              <a:rPr lang="en-GB" b="1" dirty="0"/>
              <a:t> P, et al. </a:t>
            </a:r>
            <a:br>
              <a:rPr lang="en-GB" b="1" dirty="0"/>
            </a:br>
            <a:r>
              <a:rPr lang="en-GB" b="1" dirty="0"/>
              <a:t>AACR II 2020. Abstract #6402. Poster presentation</a:t>
            </a:r>
          </a:p>
        </p:txBody>
      </p:sp>
      <p:sp>
        <p:nvSpPr>
          <p:cNvPr id="4" name="Slide Number Placeholder 3"/>
          <p:cNvSpPr>
            <a:spLocks noGrp="1"/>
          </p:cNvSpPr>
          <p:nvPr>
            <p:ph type="sldNum" sz="quarter" idx="4"/>
          </p:nvPr>
        </p:nvSpPr>
        <p:spPr/>
        <p:txBody>
          <a:bodyPr/>
          <a:lstStyle/>
          <a:p>
            <a:fld id="{FCE43C0F-8A7B-3A4B-9DB5-B3472E36E833}" type="slidenum">
              <a:rPr lang="en-GB" smtClean="0"/>
              <a:pPr/>
              <a:t>14</a:t>
            </a:fld>
            <a:endParaRPr lang="en-GB" dirty="0"/>
          </a:p>
        </p:txBody>
      </p:sp>
      <p:sp>
        <p:nvSpPr>
          <p:cNvPr id="6" name="TextBox 5">
            <a:extLst>
              <a:ext uri="{FF2B5EF4-FFF2-40B4-BE49-F238E27FC236}">
                <a16:creationId xmlns:a16="http://schemas.microsoft.com/office/drawing/2014/main" id="{2AAEBCCD-0E09-CD4C-BD44-7B0A3A34FFBF}"/>
              </a:ext>
            </a:extLst>
          </p:cNvPr>
          <p:cNvSpPr txBox="1"/>
          <p:nvPr/>
        </p:nvSpPr>
        <p:spPr>
          <a:xfrm>
            <a:off x="619200" y="6129338"/>
            <a:ext cx="11161240" cy="728661"/>
          </a:xfrm>
          <a:prstGeom prst="rect">
            <a:avLst/>
          </a:prstGeom>
          <a:noFill/>
        </p:spPr>
        <p:txBody>
          <a:bodyPr wrap="square" lIns="0" rtlCol="0" anchor="ctr">
            <a:noAutofit/>
          </a:bodyPr>
          <a:lstStyle/>
          <a:p>
            <a:pPr>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Aileron" charset="0"/>
                <a:cs typeface="Calibri" panose="020F0502020204030204" pitchFamily="34" charset="0"/>
              </a:rPr>
              <a:t>DNA-PK</a:t>
            </a:r>
            <a:r>
              <a:rPr lang="en-GB" sz="1200" dirty="0">
                <a:solidFill>
                  <a:srgbClr val="FFFFFF"/>
                </a:solidFill>
                <a:latin typeface="Calibri" panose="020F0502020204030204" pitchFamily="34" charset="0"/>
                <a:ea typeface="Aileron" charset="0"/>
                <a:cs typeface="Calibri" panose="020F0502020204030204" pitchFamily="34" charset="0"/>
              </a:rPr>
              <a:t>, deoxyribonucleic acid-dependent protein kinase </a:t>
            </a:r>
            <a:endPar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Aileron" charset="0"/>
              <a:cs typeface="Calibri" panose="020F0502020204030204" pitchFamily="34" charset="0"/>
            </a:endParaRPr>
          </a:p>
        </p:txBody>
      </p:sp>
    </p:spTree>
    <p:extLst>
      <p:ext uri="{BB962C8B-B14F-4D97-AF65-F5344CB8AC3E}">
        <p14:creationId xmlns:p14="http://schemas.microsoft.com/office/powerpoint/2010/main" val="90084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FDB0F6-984F-49FC-93A5-6BCA91F94395}"/>
              </a:ext>
            </a:extLst>
          </p:cNvPr>
          <p:cNvSpPr>
            <a:spLocks noGrp="1"/>
          </p:cNvSpPr>
          <p:nvPr>
            <p:ph sz="quarter" idx="17"/>
          </p:nvPr>
        </p:nvSpPr>
        <p:spPr>
          <a:xfrm>
            <a:off x="6161452" y="1340768"/>
            <a:ext cx="5551172" cy="4680419"/>
          </a:xfrm>
        </p:spPr>
        <p:txBody>
          <a:bodyPr/>
          <a:lstStyle/>
          <a:p>
            <a:r>
              <a:rPr lang="en-US" sz="1800" b="1" dirty="0">
                <a:solidFill>
                  <a:schemeClr val="accent1"/>
                </a:solidFill>
              </a:rPr>
              <a:t>Advanced GEP-NETs remain a difficult therapeutic challenge </a:t>
            </a:r>
            <a:r>
              <a:rPr lang="en-US" sz="1800" dirty="0"/>
              <a:t>due to their high malignant potential and resistance to conventional chemotherapy</a:t>
            </a:r>
          </a:p>
          <a:p>
            <a:r>
              <a:rPr lang="en-US" sz="1800" dirty="0"/>
              <a:t>Peptide Receptor Radionuclide Therapy (</a:t>
            </a:r>
            <a:r>
              <a:rPr lang="en-US" sz="1800" b="1" dirty="0">
                <a:solidFill>
                  <a:schemeClr val="accent1"/>
                </a:solidFill>
              </a:rPr>
              <a:t>PRRT</a:t>
            </a:r>
            <a:r>
              <a:rPr lang="en-US" sz="1800" dirty="0"/>
              <a:t>) </a:t>
            </a:r>
            <a:r>
              <a:rPr lang="en-US" sz="1800" b="1" dirty="0">
                <a:solidFill>
                  <a:schemeClr val="accent1"/>
                </a:solidFill>
              </a:rPr>
              <a:t>is a potential treatment option </a:t>
            </a:r>
            <a:r>
              <a:rPr lang="en-US" sz="1800" dirty="0"/>
              <a:t>for inoperable and metastatic </a:t>
            </a:r>
            <a:r>
              <a:rPr lang="en-US" sz="1800" b="1" dirty="0">
                <a:solidFill>
                  <a:schemeClr val="accent1"/>
                </a:solidFill>
              </a:rPr>
              <a:t>GEP-NETs</a:t>
            </a:r>
          </a:p>
          <a:p>
            <a:r>
              <a:rPr lang="en-US" sz="1800" dirty="0"/>
              <a:t>The DNA-dependent protein kinase (</a:t>
            </a:r>
            <a:r>
              <a:rPr lang="en-US" sz="1800" b="1" dirty="0">
                <a:solidFill>
                  <a:schemeClr val="accent1"/>
                </a:solidFill>
              </a:rPr>
              <a:t>DNA-PK</a:t>
            </a:r>
            <a:r>
              <a:rPr lang="en-US" sz="1800" dirty="0"/>
              <a:t>) complex </a:t>
            </a:r>
            <a:r>
              <a:rPr lang="en-US" sz="1800" b="1" dirty="0">
                <a:solidFill>
                  <a:schemeClr val="accent1"/>
                </a:solidFill>
              </a:rPr>
              <a:t>plays a pivotal role in </a:t>
            </a:r>
            <a:r>
              <a:rPr lang="en-US" sz="1800" dirty="0"/>
              <a:t>non-homologous </a:t>
            </a:r>
            <a:r>
              <a:rPr lang="en-US" sz="1800" dirty="0" err="1"/>
              <a:t>endjoining</a:t>
            </a:r>
            <a:r>
              <a:rPr lang="en-US" sz="1800" dirty="0"/>
              <a:t> (</a:t>
            </a:r>
            <a:r>
              <a:rPr lang="en-US" sz="1800" b="1" dirty="0">
                <a:solidFill>
                  <a:schemeClr val="accent1"/>
                </a:solidFill>
              </a:rPr>
              <a:t>NHEJ</a:t>
            </a:r>
            <a:r>
              <a:rPr lang="en-US" sz="1800" dirty="0"/>
              <a:t>) </a:t>
            </a:r>
            <a:r>
              <a:rPr lang="en-US" sz="1800" b="1" dirty="0">
                <a:solidFill>
                  <a:schemeClr val="accent1"/>
                </a:solidFill>
              </a:rPr>
              <a:t>repair after radiation therapy</a:t>
            </a:r>
          </a:p>
          <a:p>
            <a:r>
              <a:rPr lang="en-US" sz="1800" dirty="0"/>
              <a:t>A novel, clinical-stage </a:t>
            </a:r>
            <a:r>
              <a:rPr lang="en-US" sz="1800" b="1" dirty="0">
                <a:solidFill>
                  <a:schemeClr val="accent1"/>
                </a:solidFill>
              </a:rPr>
              <a:t>DNA-PK inhibitor, M3814 </a:t>
            </a:r>
            <a:r>
              <a:rPr lang="en-US" sz="1800" dirty="0"/>
              <a:t>(</a:t>
            </a:r>
            <a:r>
              <a:rPr lang="en-US" sz="1800" dirty="0" err="1"/>
              <a:t>peposertib</a:t>
            </a:r>
            <a:r>
              <a:rPr lang="en-US" sz="1800" dirty="0"/>
              <a:t>), </a:t>
            </a:r>
            <a:r>
              <a:rPr lang="en-US" sz="1800" b="1" dirty="0">
                <a:solidFill>
                  <a:schemeClr val="accent1"/>
                </a:solidFill>
              </a:rPr>
              <a:t>potently and selectively blocks the NHEJ repair pathway </a:t>
            </a:r>
            <a:r>
              <a:rPr lang="en-US" sz="1800" dirty="0"/>
              <a:t>for DNA double strand breaks</a:t>
            </a:r>
          </a:p>
          <a:p>
            <a:r>
              <a:rPr lang="en-US" sz="1800" b="1" dirty="0">
                <a:solidFill>
                  <a:schemeClr val="accent1"/>
                </a:solidFill>
              </a:rPr>
              <a:t>This study investigated </a:t>
            </a:r>
            <a:r>
              <a:rPr lang="en-US" sz="1800" dirty="0"/>
              <a:t>the feasibility of </a:t>
            </a:r>
            <a:r>
              <a:rPr lang="en-US" sz="1800" dirty="0" err="1"/>
              <a:t>radiosensitising</a:t>
            </a:r>
            <a:r>
              <a:rPr lang="en-US" sz="1800" dirty="0"/>
              <a:t> NET cells </a:t>
            </a:r>
            <a:r>
              <a:rPr lang="en-US" sz="1800" b="1" dirty="0">
                <a:solidFill>
                  <a:schemeClr val="accent1"/>
                </a:solidFill>
              </a:rPr>
              <a:t>with M3814, both in vitro and in preclinical NET models </a:t>
            </a:r>
            <a:endParaRPr lang="en-GB" sz="1800" b="1" dirty="0">
              <a:solidFill>
                <a:schemeClr val="accent1"/>
              </a:solidFill>
            </a:endParaRPr>
          </a:p>
          <a:p>
            <a:endParaRPr lang="en-GB" sz="1800" dirty="0"/>
          </a:p>
        </p:txBody>
      </p:sp>
      <p:sp>
        <p:nvSpPr>
          <p:cNvPr id="6" name="Title 5">
            <a:extLst>
              <a:ext uri="{FF2B5EF4-FFF2-40B4-BE49-F238E27FC236}">
                <a16:creationId xmlns:a16="http://schemas.microsoft.com/office/drawing/2014/main" id="{5ACED62F-3972-41BF-913A-FD1BE0B6F9A2}"/>
              </a:ext>
            </a:extLst>
          </p:cNvPr>
          <p:cNvSpPr>
            <a:spLocks noGrp="1"/>
          </p:cNvSpPr>
          <p:nvPr>
            <p:ph type="title"/>
          </p:nvPr>
        </p:nvSpPr>
        <p:spPr/>
        <p:txBody>
          <a:bodyPr/>
          <a:lstStyle/>
          <a:p>
            <a:r>
              <a:rPr lang="en-GB" dirty="0"/>
              <a:t>BACKGROUND</a:t>
            </a:r>
          </a:p>
        </p:txBody>
      </p:sp>
      <p:sp>
        <p:nvSpPr>
          <p:cNvPr id="4" name="Slide Number Placeholder 3">
            <a:extLst>
              <a:ext uri="{FF2B5EF4-FFF2-40B4-BE49-F238E27FC236}">
                <a16:creationId xmlns:a16="http://schemas.microsoft.com/office/drawing/2014/main" id="{F1B9C423-4F2A-43A2-9886-2862F3C76A3D}"/>
              </a:ext>
            </a:extLst>
          </p:cNvPr>
          <p:cNvSpPr>
            <a:spLocks noGrp="1"/>
          </p:cNvSpPr>
          <p:nvPr>
            <p:ph type="sldNum" sz="quarter" idx="4"/>
          </p:nvPr>
        </p:nvSpPr>
        <p:spPr/>
        <p:txBody>
          <a:bodyPr/>
          <a:lstStyle/>
          <a:p>
            <a:fld id="{FCE43C0F-8A7B-3A4B-9DB5-B3472E36E833}" type="slidenum">
              <a:rPr lang="en-GB" smtClean="0"/>
              <a:pPr/>
              <a:t>15</a:t>
            </a:fld>
            <a:endParaRPr lang="en-GB" dirty="0"/>
          </a:p>
        </p:txBody>
      </p:sp>
      <p:pic>
        <p:nvPicPr>
          <p:cNvPr id="8" name="Picture 7">
            <a:extLst>
              <a:ext uri="{FF2B5EF4-FFF2-40B4-BE49-F238E27FC236}">
                <a16:creationId xmlns:a16="http://schemas.microsoft.com/office/drawing/2014/main" id="{D0B4B607-E1E1-4563-8FC2-43496FEA74D4}"/>
              </a:ext>
            </a:extLst>
          </p:cNvPr>
          <p:cNvPicPr>
            <a:picLocks noChangeAspect="1"/>
          </p:cNvPicPr>
          <p:nvPr/>
        </p:nvPicPr>
        <p:blipFill rotWithShape="1">
          <a:blip r:embed="rId2"/>
          <a:srcRect l="15263" t="14304" r="13868" b="10104"/>
          <a:stretch/>
        </p:blipFill>
        <p:spPr>
          <a:xfrm>
            <a:off x="263352" y="2083281"/>
            <a:ext cx="5760641" cy="3505959"/>
          </a:xfrm>
          <a:prstGeom prst="rect">
            <a:avLst/>
          </a:prstGeom>
        </p:spPr>
      </p:pic>
      <p:sp>
        <p:nvSpPr>
          <p:cNvPr id="9" name="TextBox 8">
            <a:extLst>
              <a:ext uri="{FF2B5EF4-FFF2-40B4-BE49-F238E27FC236}">
                <a16:creationId xmlns:a16="http://schemas.microsoft.com/office/drawing/2014/main" id="{753E8DF9-67BD-438E-870F-2C367CC0F6C7}"/>
              </a:ext>
            </a:extLst>
          </p:cNvPr>
          <p:cNvSpPr txBox="1"/>
          <p:nvPr/>
        </p:nvSpPr>
        <p:spPr>
          <a:xfrm>
            <a:off x="259200" y="1212821"/>
            <a:ext cx="5012013" cy="400110"/>
          </a:xfrm>
          <a:prstGeom prst="rect">
            <a:avLst/>
          </a:prstGeom>
          <a:noFill/>
        </p:spPr>
        <p:txBody>
          <a:bodyPr wrap="none" rtlCol="0">
            <a:spAutoFit/>
          </a:bodyPr>
          <a:lstStyle/>
          <a:p>
            <a:r>
              <a:rPr lang="en-GB" sz="2000" b="1" dirty="0">
                <a:solidFill>
                  <a:schemeClr val="accent1"/>
                </a:solidFill>
                <a:latin typeface="Aileron" charset="0"/>
                <a:ea typeface="Aileron" charset="0"/>
                <a:cs typeface="Aileron" charset="0"/>
              </a:rPr>
              <a:t>PRRT-CURRENT ADVANCES AND CHALLENGES</a:t>
            </a:r>
          </a:p>
        </p:txBody>
      </p:sp>
      <p:sp>
        <p:nvSpPr>
          <p:cNvPr id="13" name="Content Placeholder 16">
            <a:extLst>
              <a:ext uri="{FF2B5EF4-FFF2-40B4-BE49-F238E27FC236}">
                <a16:creationId xmlns:a16="http://schemas.microsoft.com/office/drawing/2014/main" id="{26565C3C-5938-49EE-89E7-240A247538A0}"/>
              </a:ext>
            </a:extLst>
          </p:cNvPr>
          <p:cNvSpPr>
            <a:spLocks noGrp="1"/>
          </p:cNvSpPr>
          <p:nvPr>
            <p:ph sz="quarter" idx="15"/>
          </p:nvPr>
        </p:nvSpPr>
        <p:spPr>
          <a:xfrm>
            <a:off x="620713" y="6309320"/>
            <a:ext cx="10659863" cy="365125"/>
          </a:xfrm>
        </p:spPr>
        <p:txBody>
          <a:bodyPr/>
          <a:lstStyle/>
          <a:p>
            <a:pPr>
              <a:spcBef>
                <a:spcPts val="0"/>
              </a:spcBef>
            </a:pPr>
            <a:r>
              <a:rPr lang="en-GB" dirty="0"/>
              <a:t>DNA-PK, deoxyribonucleic acid –dependent protein kinase; GEP-NET, gastroenteropancreatic neuroendocrine tumours; NET, neuroendocrine tumours; NHEJ, non-homologous </a:t>
            </a:r>
            <a:r>
              <a:rPr lang="en-GB" dirty="0" err="1"/>
              <a:t>endjoining</a:t>
            </a:r>
            <a:r>
              <a:rPr lang="en-GB" dirty="0"/>
              <a:t>; ORR, objective response rate; OS, overall survival; PFS, progression free survival; PRRT, peptide receptor radionuclide therapy; QoL, quality of life</a:t>
            </a:r>
          </a:p>
          <a:p>
            <a:pPr>
              <a:spcBef>
                <a:spcPts val="0"/>
              </a:spcBef>
            </a:pPr>
            <a:r>
              <a:rPr lang="en-GB" dirty="0" err="1"/>
              <a:t>Rychahou</a:t>
            </a:r>
            <a:r>
              <a:rPr lang="en-GB" dirty="0"/>
              <a:t> P, et al. AACR II 2020, abstract 6402, poster presentation; </a:t>
            </a:r>
            <a:r>
              <a:rPr lang="en-GB" dirty="0" err="1"/>
              <a:t>Strosberg</a:t>
            </a:r>
            <a:r>
              <a:rPr lang="en-GB" dirty="0"/>
              <a:t>, et al. N </a:t>
            </a:r>
            <a:r>
              <a:rPr lang="en-GB" dirty="0" err="1"/>
              <a:t>Engl</a:t>
            </a:r>
            <a:r>
              <a:rPr lang="en-GB" dirty="0"/>
              <a:t> J Med 2017;376:125-35; Chauhan A, et al. ASCO 2020; poster presentation: abstract TPS4660</a:t>
            </a:r>
          </a:p>
        </p:txBody>
      </p:sp>
    </p:spTree>
    <p:extLst>
      <p:ext uri="{BB962C8B-B14F-4D97-AF65-F5344CB8AC3E}">
        <p14:creationId xmlns:p14="http://schemas.microsoft.com/office/powerpoint/2010/main" val="218191747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789603-5A82-4DD2-8421-13E5DB85D1AA}"/>
              </a:ext>
            </a:extLst>
          </p:cNvPr>
          <p:cNvSpPr>
            <a:spLocks noGrp="1"/>
          </p:cNvSpPr>
          <p:nvPr>
            <p:ph type="title"/>
          </p:nvPr>
        </p:nvSpPr>
        <p:spPr/>
        <p:txBody>
          <a:bodyPr/>
          <a:lstStyle/>
          <a:p>
            <a:r>
              <a:rPr lang="en-GB"/>
              <a:t>Results</a:t>
            </a:r>
            <a:endParaRPr lang="en-GB" dirty="0"/>
          </a:p>
        </p:txBody>
      </p:sp>
      <p:sp>
        <p:nvSpPr>
          <p:cNvPr id="4" name="Slide Number Placeholder 3">
            <a:extLst>
              <a:ext uri="{FF2B5EF4-FFF2-40B4-BE49-F238E27FC236}">
                <a16:creationId xmlns:a16="http://schemas.microsoft.com/office/drawing/2014/main" id="{09410991-EAA9-4428-9C15-45FAFDD71ECF}"/>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5" name="Content Placeholder 4">
            <a:extLst>
              <a:ext uri="{FF2B5EF4-FFF2-40B4-BE49-F238E27FC236}">
                <a16:creationId xmlns:a16="http://schemas.microsoft.com/office/drawing/2014/main" id="{DA852A89-2A03-464C-B780-FE2B41765480}"/>
              </a:ext>
            </a:extLst>
          </p:cNvPr>
          <p:cNvSpPr>
            <a:spLocks noGrp="1"/>
          </p:cNvSpPr>
          <p:nvPr>
            <p:ph sz="quarter" idx="15"/>
          </p:nvPr>
        </p:nvSpPr>
        <p:spPr>
          <a:xfrm>
            <a:off x="620184" y="6129338"/>
            <a:ext cx="8116800" cy="728662"/>
          </a:xfrm>
        </p:spPr>
        <p:txBody>
          <a:bodyPr/>
          <a:lstStyle/>
          <a:p>
            <a:pPr>
              <a:spcBef>
                <a:spcPts val="300"/>
              </a:spcBef>
            </a:pPr>
            <a:r>
              <a:rPr lang="en-GB" dirty="0"/>
              <a:t>NET, neuroendocrine tumour; SD, standard deviation</a:t>
            </a:r>
          </a:p>
          <a:p>
            <a:pPr>
              <a:spcBef>
                <a:spcPts val="300"/>
              </a:spcBef>
            </a:pPr>
            <a:r>
              <a:rPr lang="en-GB" dirty="0" err="1"/>
              <a:t>Rychahou</a:t>
            </a:r>
            <a:r>
              <a:rPr lang="en-GB" dirty="0"/>
              <a:t> P, et al. AACR II 2020, abstract 6402, poster presentation</a:t>
            </a:r>
          </a:p>
        </p:txBody>
      </p:sp>
      <p:pic>
        <p:nvPicPr>
          <p:cNvPr id="7" name="Picture 6">
            <a:extLst>
              <a:ext uri="{FF2B5EF4-FFF2-40B4-BE49-F238E27FC236}">
                <a16:creationId xmlns:a16="http://schemas.microsoft.com/office/drawing/2014/main" id="{572DA24D-CC81-4079-9549-F8CCC82AE62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359696" y="1661401"/>
            <a:ext cx="5943600" cy="3775075"/>
          </a:xfrm>
          <a:prstGeom prst="rect">
            <a:avLst/>
          </a:prstGeom>
          <a:noFill/>
          <a:ln w="25400">
            <a:noFill/>
          </a:ln>
        </p:spPr>
      </p:pic>
      <p:sp>
        <p:nvSpPr>
          <p:cNvPr id="10" name="TextBox 9">
            <a:extLst>
              <a:ext uri="{FF2B5EF4-FFF2-40B4-BE49-F238E27FC236}">
                <a16:creationId xmlns:a16="http://schemas.microsoft.com/office/drawing/2014/main" id="{CA5B9BFB-E599-4C99-B234-EF476620A494}"/>
              </a:ext>
            </a:extLst>
          </p:cNvPr>
          <p:cNvSpPr txBox="1"/>
          <p:nvPr/>
        </p:nvSpPr>
        <p:spPr>
          <a:xfrm>
            <a:off x="3287688" y="5445224"/>
            <a:ext cx="5943600" cy="646331"/>
          </a:xfrm>
          <a:prstGeom prst="rect">
            <a:avLst/>
          </a:prstGeom>
          <a:noFill/>
        </p:spPr>
        <p:txBody>
          <a:bodyPr wrap="square" rtlCol="0">
            <a:spAutoFit/>
          </a:bodyPr>
          <a:lstStyle/>
          <a:p>
            <a:r>
              <a:rPr lang="en-US" sz="1200" dirty="0">
                <a:solidFill>
                  <a:srgbClr val="505050"/>
                </a:solidFill>
              </a:rPr>
              <a:t>Representative photographs of </a:t>
            </a:r>
            <a:r>
              <a:rPr lang="en-US" sz="1200" dirty="0" err="1">
                <a:solidFill>
                  <a:srgbClr val="505050"/>
                </a:solidFill>
              </a:rPr>
              <a:t>clonogenic</a:t>
            </a:r>
            <a:r>
              <a:rPr lang="en-US" sz="1200" dirty="0">
                <a:solidFill>
                  <a:srgbClr val="505050"/>
                </a:solidFill>
              </a:rPr>
              <a:t> assays in (</a:t>
            </a:r>
            <a:r>
              <a:rPr lang="en-US" sz="1200" b="1" dirty="0">
                <a:solidFill>
                  <a:srgbClr val="505050"/>
                </a:solidFill>
              </a:rPr>
              <a:t>A</a:t>
            </a:r>
            <a:r>
              <a:rPr lang="en-US" sz="1200" dirty="0">
                <a:solidFill>
                  <a:srgbClr val="505050"/>
                </a:solidFill>
              </a:rPr>
              <a:t>) BON and (</a:t>
            </a:r>
            <a:r>
              <a:rPr lang="en-US" sz="1200" b="1" dirty="0">
                <a:solidFill>
                  <a:srgbClr val="505050"/>
                </a:solidFill>
              </a:rPr>
              <a:t>B</a:t>
            </a:r>
            <a:r>
              <a:rPr lang="en-US" sz="1200" dirty="0">
                <a:solidFill>
                  <a:srgbClr val="505050"/>
                </a:solidFill>
              </a:rPr>
              <a:t>) QGP-1 cells. BON and QGP-1 cells were treated with M3814 (25, 50, 75, 100, or 125 </a:t>
            </a:r>
            <a:r>
              <a:rPr lang="en-US" sz="1200" dirty="0" err="1">
                <a:solidFill>
                  <a:srgbClr val="505050"/>
                </a:solidFill>
              </a:rPr>
              <a:t>nM</a:t>
            </a:r>
            <a:r>
              <a:rPr lang="en-US" sz="1200" dirty="0">
                <a:solidFill>
                  <a:srgbClr val="505050"/>
                </a:solidFill>
              </a:rPr>
              <a:t>) and irradiated at doses of 1 or 2 </a:t>
            </a:r>
            <a:r>
              <a:rPr lang="en-US" sz="1200" dirty="0" err="1">
                <a:solidFill>
                  <a:srgbClr val="505050"/>
                </a:solidFill>
              </a:rPr>
              <a:t>Gy</a:t>
            </a:r>
            <a:r>
              <a:rPr lang="en-US" sz="1200" dirty="0">
                <a:solidFill>
                  <a:srgbClr val="505050"/>
                </a:solidFill>
              </a:rPr>
              <a:t>. Graphs show the mean value ± SD; each value was read in sextuplicate.</a:t>
            </a:r>
            <a:endParaRPr lang="en-GB" sz="1600" dirty="0">
              <a:solidFill>
                <a:srgbClr val="505050"/>
              </a:solidFill>
              <a:latin typeface="Aileron" charset="0"/>
              <a:ea typeface="Aileron" charset="0"/>
              <a:cs typeface="Aileron" charset="0"/>
            </a:endParaRPr>
          </a:p>
        </p:txBody>
      </p:sp>
      <p:sp>
        <p:nvSpPr>
          <p:cNvPr id="12" name="TextBox 11">
            <a:extLst>
              <a:ext uri="{FF2B5EF4-FFF2-40B4-BE49-F238E27FC236}">
                <a16:creationId xmlns:a16="http://schemas.microsoft.com/office/drawing/2014/main" id="{5B44B4BA-77D2-4E6E-A863-604586E225DA}"/>
              </a:ext>
            </a:extLst>
          </p:cNvPr>
          <p:cNvSpPr txBox="1"/>
          <p:nvPr/>
        </p:nvSpPr>
        <p:spPr>
          <a:xfrm>
            <a:off x="762766" y="2604205"/>
            <a:ext cx="2664296" cy="584775"/>
          </a:xfrm>
          <a:prstGeom prst="rect">
            <a:avLst/>
          </a:prstGeom>
          <a:noFill/>
        </p:spPr>
        <p:txBody>
          <a:bodyPr wrap="square" rtlCol="0">
            <a:spAutoFit/>
          </a:bodyPr>
          <a:lstStyle/>
          <a:p>
            <a:pPr algn="ctr"/>
            <a:r>
              <a:rPr lang="en-US" sz="1600" b="1" dirty="0">
                <a:solidFill>
                  <a:srgbClr val="505050"/>
                </a:solidFill>
              </a:rPr>
              <a:t>Radio-</a:t>
            </a:r>
            <a:r>
              <a:rPr lang="en-US" sz="1600" b="1" dirty="0" err="1">
                <a:solidFill>
                  <a:srgbClr val="505050"/>
                </a:solidFill>
              </a:rPr>
              <a:t>sensitising</a:t>
            </a:r>
            <a:r>
              <a:rPr lang="en-US" sz="1600" b="1" dirty="0">
                <a:solidFill>
                  <a:srgbClr val="505050"/>
                </a:solidFill>
              </a:rPr>
              <a:t> effect of M3814 in QGP-1 cells</a:t>
            </a:r>
            <a:endParaRPr lang="en-GB" sz="1600" dirty="0">
              <a:solidFill>
                <a:srgbClr val="505050"/>
              </a:solidFill>
              <a:latin typeface="Aileron" charset="0"/>
              <a:ea typeface="Aileron" charset="0"/>
              <a:cs typeface="Aileron" charset="0"/>
            </a:endParaRPr>
          </a:p>
        </p:txBody>
      </p:sp>
      <p:sp>
        <p:nvSpPr>
          <p:cNvPr id="2" name="Content Placeholder 1">
            <a:extLst>
              <a:ext uri="{FF2B5EF4-FFF2-40B4-BE49-F238E27FC236}">
                <a16:creationId xmlns:a16="http://schemas.microsoft.com/office/drawing/2014/main" id="{1B6999B1-2BCC-48B8-89FD-ED57AB3C0751}"/>
              </a:ext>
            </a:extLst>
          </p:cNvPr>
          <p:cNvSpPr>
            <a:spLocks noGrp="1"/>
          </p:cNvSpPr>
          <p:nvPr>
            <p:ph sz="quarter" idx="12"/>
          </p:nvPr>
        </p:nvSpPr>
        <p:spPr>
          <a:xfrm>
            <a:off x="620184" y="1425600"/>
            <a:ext cx="10963200" cy="851272"/>
          </a:xfrm>
        </p:spPr>
        <p:txBody>
          <a:bodyPr/>
          <a:lstStyle/>
          <a:p>
            <a:r>
              <a:rPr lang="en-GB" dirty="0"/>
              <a:t>Combination therapy with M3814 and radiation was effective in the low-dose range (100 </a:t>
            </a:r>
            <a:r>
              <a:rPr lang="en-GB" dirty="0" err="1"/>
              <a:t>nM</a:t>
            </a:r>
            <a:r>
              <a:rPr lang="en-GB" dirty="0"/>
              <a:t>) in </a:t>
            </a:r>
            <a:br>
              <a:rPr lang="en-GB" dirty="0"/>
            </a:br>
            <a:r>
              <a:rPr lang="en-GB" dirty="0"/>
              <a:t>selected NET cell lines</a:t>
            </a:r>
          </a:p>
          <a:p>
            <a:endParaRPr lang="en-GB" dirty="0"/>
          </a:p>
        </p:txBody>
      </p:sp>
    </p:spTree>
    <p:extLst>
      <p:ext uri="{BB962C8B-B14F-4D97-AF65-F5344CB8AC3E}">
        <p14:creationId xmlns:p14="http://schemas.microsoft.com/office/powerpoint/2010/main" val="177408212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6999B1-2BCC-48B8-89FD-ED57AB3C0751}"/>
              </a:ext>
            </a:extLst>
          </p:cNvPr>
          <p:cNvSpPr>
            <a:spLocks noGrp="1"/>
          </p:cNvSpPr>
          <p:nvPr>
            <p:ph sz="quarter" idx="12"/>
          </p:nvPr>
        </p:nvSpPr>
        <p:spPr>
          <a:xfrm>
            <a:off x="7117200" y="1972740"/>
            <a:ext cx="4595424" cy="575898"/>
          </a:xfrm>
        </p:spPr>
        <p:txBody>
          <a:bodyPr/>
          <a:lstStyle/>
          <a:p>
            <a:r>
              <a:rPr lang="en-GB" sz="1600" dirty="0">
                <a:solidFill>
                  <a:schemeClr val="tx2"/>
                </a:solidFill>
              </a:rPr>
              <a:t>M3814 treatment in vitro resulted in short-term DNA-PK inhibition</a:t>
            </a:r>
          </a:p>
        </p:txBody>
      </p:sp>
      <p:sp>
        <p:nvSpPr>
          <p:cNvPr id="3" name="Title 2">
            <a:extLst>
              <a:ext uri="{FF2B5EF4-FFF2-40B4-BE49-F238E27FC236}">
                <a16:creationId xmlns:a16="http://schemas.microsoft.com/office/drawing/2014/main" id="{07789603-5A82-4DD2-8421-13E5DB85D1AA}"/>
              </a:ext>
            </a:extLst>
          </p:cNvPr>
          <p:cNvSpPr>
            <a:spLocks noGrp="1"/>
          </p:cNvSpPr>
          <p:nvPr>
            <p:ph type="title"/>
          </p:nvPr>
        </p:nvSpPr>
        <p:spPr>
          <a:xfrm>
            <a:off x="619200" y="246567"/>
            <a:ext cx="8740800" cy="590146"/>
          </a:xfrm>
        </p:spPr>
        <p:txBody>
          <a:bodyPr/>
          <a:lstStyle/>
          <a:p>
            <a:r>
              <a:rPr lang="en-GB"/>
              <a:t>results</a:t>
            </a:r>
            <a:endParaRPr lang="en-GB" dirty="0"/>
          </a:p>
        </p:txBody>
      </p:sp>
      <p:sp>
        <p:nvSpPr>
          <p:cNvPr id="4" name="Slide Number Placeholder 3">
            <a:extLst>
              <a:ext uri="{FF2B5EF4-FFF2-40B4-BE49-F238E27FC236}">
                <a16:creationId xmlns:a16="http://schemas.microsoft.com/office/drawing/2014/main" id="{09410991-EAA9-4428-9C15-45FAFDD71ECF}"/>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5" name="Content Placeholder 4">
            <a:extLst>
              <a:ext uri="{FF2B5EF4-FFF2-40B4-BE49-F238E27FC236}">
                <a16:creationId xmlns:a16="http://schemas.microsoft.com/office/drawing/2014/main" id="{DA852A89-2A03-464C-B780-FE2B41765480}"/>
              </a:ext>
            </a:extLst>
          </p:cNvPr>
          <p:cNvSpPr>
            <a:spLocks noGrp="1"/>
          </p:cNvSpPr>
          <p:nvPr>
            <p:ph sz="quarter" idx="15"/>
          </p:nvPr>
        </p:nvSpPr>
        <p:spPr>
          <a:xfrm>
            <a:off x="620184" y="6129338"/>
            <a:ext cx="8116800" cy="728662"/>
          </a:xfrm>
        </p:spPr>
        <p:txBody>
          <a:bodyPr/>
          <a:lstStyle/>
          <a:p>
            <a:pPr>
              <a:spcBef>
                <a:spcPts val="300"/>
              </a:spcBef>
            </a:pPr>
            <a:r>
              <a:rPr lang="en-GB" dirty="0"/>
              <a:t>DNA-PK, deoxyribonucleic acid-dependent protein kinase; XRT, radiation therapy</a:t>
            </a:r>
          </a:p>
          <a:p>
            <a:pPr>
              <a:spcBef>
                <a:spcPts val="300"/>
              </a:spcBef>
            </a:pPr>
            <a:r>
              <a:rPr lang="en-GB" dirty="0" err="1"/>
              <a:t>Rychahou</a:t>
            </a:r>
            <a:r>
              <a:rPr lang="en-GB" dirty="0"/>
              <a:t> P, et al. AACR II 2020, abstract 6402, poster presentation</a:t>
            </a:r>
          </a:p>
        </p:txBody>
      </p:sp>
      <p:pic>
        <p:nvPicPr>
          <p:cNvPr id="8" name="Picture 7">
            <a:extLst>
              <a:ext uri="{FF2B5EF4-FFF2-40B4-BE49-F238E27FC236}">
                <a16:creationId xmlns:a16="http://schemas.microsoft.com/office/drawing/2014/main" id="{104647A0-264D-4C79-B8EB-B85910454AB1}"/>
              </a:ext>
            </a:extLst>
          </p:cNvPr>
          <p:cNvPicPr/>
          <p:nvPr/>
        </p:nvPicPr>
        <p:blipFill rotWithShape="1">
          <a:blip r:embed="rId2">
            <a:extLst>
              <a:ext uri="{28A0092B-C50C-407E-A947-70E740481C1C}">
                <a14:useLocalDpi xmlns:a14="http://schemas.microsoft.com/office/drawing/2010/main" val="0"/>
              </a:ext>
            </a:extLst>
          </a:blip>
          <a:srcRect l="3366" r="6577"/>
          <a:stretch/>
        </p:blipFill>
        <p:spPr bwMode="auto">
          <a:xfrm>
            <a:off x="619200" y="2348880"/>
            <a:ext cx="5352595" cy="2812415"/>
          </a:xfrm>
          <a:prstGeom prst="rect">
            <a:avLst/>
          </a:prstGeom>
          <a:noFill/>
          <a:ln w="25400">
            <a:noFill/>
          </a:ln>
        </p:spPr>
      </p:pic>
      <p:pic>
        <p:nvPicPr>
          <p:cNvPr id="9" name="Picture 8">
            <a:extLst>
              <a:ext uri="{FF2B5EF4-FFF2-40B4-BE49-F238E27FC236}">
                <a16:creationId xmlns:a16="http://schemas.microsoft.com/office/drawing/2014/main" id="{25F761E6-41C5-4837-BECC-ED9A6ADF1289}"/>
              </a:ext>
            </a:extLst>
          </p:cNvPr>
          <p:cNvPicPr/>
          <p:nvPr/>
        </p:nvPicPr>
        <p:blipFill rotWithShape="1">
          <a:blip r:embed="rId3">
            <a:lum contrast="40000"/>
            <a:extLst>
              <a:ext uri="{28A0092B-C50C-407E-A947-70E740481C1C}">
                <a14:useLocalDpi xmlns:a14="http://schemas.microsoft.com/office/drawing/2010/main" val="0"/>
              </a:ext>
            </a:extLst>
          </a:blip>
          <a:srcRect l="3377" t="13635" r="2124"/>
          <a:stretch/>
        </p:blipFill>
        <p:spPr bwMode="auto">
          <a:xfrm>
            <a:off x="6240016" y="2852936"/>
            <a:ext cx="5616625" cy="1617274"/>
          </a:xfrm>
          <a:prstGeom prst="rect">
            <a:avLst/>
          </a:prstGeom>
          <a:noFill/>
          <a:ln>
            <a:noFill/>
          </a:ln>
        </p:spPr>
      </p:pic>
      <p:sp>
        <p:nvSpPr>
          <p:cNvPr id="6" name="TextBox 5">
            <a:extLst>
              <a:ext uri="{FF2B5EF4-FFF2-40B4-BE49-F238E27FC236}">
                <a16:creationId xmlns:a16="http://schemas.microsoft.com/office/drawing/2014/main" id="{1CA0C92D-594D-4ECA-8E47-F38F89489388}"/>
              </a:ext>
            </a:extLst>
          </p:cNvPr>
          <p:cNvSpPr txBox="1"/>
          <p:nvPr/>
        </p:nvSpPr>
        <p:spPr>
          <a:xfrm>
            <a:off x="7533531" y="5023105"/>
            <a:ext cx="4227216" cy="769441"/>
          </a:xfrm>
          <a:prstGeom prst="rect">
            <a:avLst/>
          </a:prstGeom>
          <a:noFill/>
        </p:spPr>
        <p:txBody>
          <a:bodyPr wrap="square" lIns="0" rtlCol="0">
            <a:spAutoFit/>
          </a:bodyPr>
          <a:lstStyle/>
          <a:p>
            <a:r>
              <a:rPr lang="en-US" sz="1100" dirty="0">
                <a:solidFill>
                  <a:srgbClr val="505050"/>
                </a:solidFill>
              </a:rPr>
              <a:t>BON and QGP-1 cells were irradiated with 4 </a:t>
            </a:r>
            <a:r>
              <a:rPr lang="en-US" sz="1100" dirty="0" err="1">
                <a:solidFill>
                  <a:srgbClr val="505050"/>
                </a:solidFill>
              </a:rPr>
              <a:t>Gy</a:t>
            </a:r>
            <a:r>
              <a:rPr lang="en-US" sz="1100" dirty="0">
                <a:solidFill>
                  <a:srgbClr val="505050"/>
                </a:solidFill>
              </a:rPr>
              <a:t> gamma rays and treated with 1,000 </a:t>
            </a:r>
            <a:r>
              <a:rPr lang="en-US" sz="1100" dirty="0" err="1">
                <a:solidFill>
                  <a:srgbClr val="505050"/>
                </a:solidFill>
              </a:rPr>
              <a:t>nM</a:t>
            </a:r>
            <a:r>
              <a:rPr lang="en-US" sz="1100" dirty="0">
                <a:solidFill>
                  <a:srgbClr val="505050"/>
                </a:solidFill>
              </a:rPr>
              <a:t> M3814 30 minutes after irradiation. Protein was collected at 30 minutes, 1 hour, and 2 hours after M3814 treatment and </a:t>
            </a:r>
            <a:r>
              <a:rPr lang="en-US" sz="1100" dirty="0" err="1">
                <a:solidFill>
                  <a:srgbClr val="505050"/>
                </a:solidFill>
              </a:rPr>
              <a:t>analysed</a:t>
            </a:r>
            <a:r>
              <a:rPr lang="en-US" sz="1100" dirty="0">
                <a:solidFill>
                  <a:srgbClr val="505050"/>
                </a:solidFill>
              </a:rPr>
              <a:t> for phospho-DNA-PK (Ser2056) expression.</a:t>
            </a:r>
            <a:endParaRPr lang="en-GB" sz="1100" dirty="0">
              <a:solidFill>
                <a:srgbClr val="505050"/>
              </a:solidFill>
              <a:latin typeface="Aileron" charset="0"/>
              <a:ea typeface="Aileron" charset="0"/>
              <a:cs typeface="Aileron" charset="0"/>
            </a:endParaRPr>
          </a:p>
        </p:txBody>
      </p:sp>
      <p:sp>
        <p:nvSpPr>
          <p:cNvPr id="10" name="TextBox 9">
            <a:extLst>
              <a:ext uri="{FF2B5EF4-FFF2-40B4-BE49-F238E27FC236}">
                <a16:creationId xmlns:a16="http://schemas.microsoft.com/office/drawing/2014/main" id="{BF02A4FD-DA47-48BC-905D-D4DB428C9D91}"/>
              </a:ext>
            </a:extLst>
          </p:cNvPr>
          <p:cNvSpPr txBox="1"/>
          <p:nvPr/>
        </p:nvSpPr>
        <p:spPr>
          <a:xfrm>
            <a:off x="7117200" y="1196752"/>
            <a:ext cx="4390205" cy="707886"/>
          </a:xfrm>
          <a:prstGeom prst="rect">
            <a:avLst/>
          </a:prstGeom>
          <a:noFill/>
        </p:spPr>
        <p:txBody>
          <a:bodyPr wrap="square" lIns="0" rtlCol="0">
            <a:spAutoFit/>
          </a:bodyPr>
          <a:lstStyle/>
          <a:p>
            <a:r>
              <a:rPr lang="en-US" sz="2000" b="1" cap="all" dirty="0">
                <a:solidFill>
                  <a:schemeClr val="accent1"/>
                </a:solidFill>
              </a:rPr>
              <a:t>DNA-PK inhibition after M3814 treatment of BON and QGP cells</a:t>
            </a:r>
            <a:endParaRPr lang="en-GB" sz="2000" cap="all" dirty="0">
              <a:solidFill>
                <a:schemeClr val="accent1"/>
              </a:solidFill>
              <a:latin typeface="Aileron" charset="0"/>
              <a:ea typeface="Aileron" charset="0"/>
              <a:cs typeface="Aileron" charset="0"/>
            </a:endParaRPr>
          </a:p>
        </p:txBody>
      </p:sp>
      <p:sp>
        <p:nvSpPr>
          <p:cNvPr id="11" name="TextBox 10">
            <a:extLst>
              <a:ext uri="{FF2B5EF4-FFF2-40B4-BE49-F238E27FC236}">
                <a16:creationId xmlns:a16="http://schemas.microsoft.com/office/drawing/2014/main" id="{AD252C66-93C6-44A7-ABFB-38A3C5A8F62F}"/>
              </a:ext>
            </a:extLst>
          </p:cNvPr>
          <p:cNvSpPr txBox="1"/>
          <p:nvPr/>
        </p:nvSpPr>
        <p:spPr>
          <a:xfrm>
            <a:off x="619200" y="1196752"/>
            <a:ext cx="5112568" cy="707886"/>
          </a:xfrm>
          <a:prstGeom prst="rect">
            <a:avLst/>
          </a:prstGeom>
          <a:noFill/>
        </p:spPr>
        <p:txBody>
          <a:bodyPr wrap="square" lIns="0" rtlCol="0">
            <a:spAutoFit/>
          </a:bodyPr>
          <a:lstStyle/>
          <a:p>
            <a:r>
              <a:rPr lang="en-US" sz="2000" b="1" cap="all" dirty="0">
                <a:solidFill>
                  <a:schemeClr val="accent1"/>
                </a:solidFill>
              </a:rPr>
              <a:t>effects of M3814 on radiation-induced delay OF </a:t>
            </a:r>
            <a:r>
              <a:rPr lang="en-US" sz="2000" b="1" cap="all" dirty="0" err="1">
                <a:solidFill>
                  <a:schemeClr val="accent1"/>
                </a:solidFill>
              </a:rPr>
              <a:t>tumoUr</a:t>
            </a:r>
            <a:r>
              <a:rPr lang="en-US" sz="2000" b="1" cap="all" dirty="0">
                <a:solidFill>
                  <a:schemeClr val="accent1"/>
                </a:solidFill>
              </a:rPr>
              <a:t> growth</a:t>
            </a:r>
            <a:endParaRPr lang="en-GB" sz="2000" b="1" cap="all" dirty="0">
              <a:solidFill>
                <a:schemeClr val="accent1"/>
              </a:solidFill>
            </a:endParaRPr>
          </a:p>
        </p:txBody>
      </p:sp>
      <p:sp>
        <p:nvSpPr>
          <p:cNvPr id="12" name="TextBox 11">
            <a:extLst>
              <a:ext uri="{FF2B5EF4-FFF2-40B4-BE49-F238E27FC236}">
                <a16:creationId xmlns:a16="http://schemas.microsoft.com/office/drawing/2014/main" id="{C4FD72C3-8500-40CC-850C-0BDBDC716FE8}"/>
              </a:ext>
            </a:extLst>
          </p:cNvPr>
          <p:cNvSpPr txBox="1"/>
          <p:nvPr/>
        </p:nvSpPr>
        <p:spPr>
          <a:xfrm>
            <a:off x="619199" y="5023105"/>
            <a:ext cx="6144065" cy="1107996"/>
          </a:xfrm>
          <a:prstGeom prst="rect">
            <a:avLst/>
          </a:prstGeom>
          <a:noFill/>
        </p:spPr>
        <p:txBody>
          <a:bodyPr wrap="square" lIns="0" rtlCol="0">
            <a:spAutoFit/>
          </a:bodyPr>
          <a:lstStyle/>
          <a:p>
            <a:r>
              <a:rPr lang="en-US" sz="1100" b="1" dirty="0">
                <a:solidFill>
                  <a:srgbClr val="505050"/>
                </a:solidFill>
              </a:rPr>
              <a:t>A</a:t>
            </a:r>
            <a:r>
              <a:rPr lang="en-US" sz="1100" dirty="0">
                <a:solidFill>
                  <a:srgbClr val="505050"/>
                </a:solidFill>
              </a:rPr>
              <a:t>. Mice with QGP-1 subcutaneous </a:t>
            </a:r>
            <a:r>
              <a:rPr lang="en-US" sz="1100" dirty="0" err="1">
                <a:solidFill>
                  <a:srgbClr val="505050"/>
                </a:solidFill>
              </a:rPr>
              <a:t>tumours</a:t>
            </a:r>
            <a:r>
              <a:rPr lang="en-US" sz="1100" dirty="0">
                <a:solidFill>
                  <a:srgbClr val="505050"/>
                </a:solidFill>
              </a:rPr>
              <a:t> were </a:t>
            </a:r>
            <a:r>
              <a:rPr lang="en-US" sz="1100" dirty="0" err="1">
                <a:solidFill>
                  <a:srgbClr val="505050"/>
                </a:solidFill>
              </a:rPr>
              <a:t>randomised</a:t>
            </a:r>
            <a:r>
              <a:rPr lang="en-US" sz="1100" dirty="0">
                <a:solidFill>
                  <a:srgbClr val="505050"/>
                </a:solidFill>
              </a:rPr>
              <a:t> into four groups: vehicle, M3814 (200 mg/kg delivered via gavage), radiation therapy (2 </a:t>
            </a:r>
            <a:r>
              <a:rPr lang="en-US" sz="1100" dirty="0" err="1">
                <a:solidFill>
                  <a:srgbClr val="505050"/>
                </a:solidFill>
              </a:rPr>
              <a:t>Gy</a:t>
            </a:r>
            <a:r>
              <a:rPr lang="en-US" sz="1100" dirty="0">
                <a:solidFill>
                  <a:srgbClr val="505050"/>
                </a:solidFill>
              </a:rPr>
              <a:t>), and a combination of radiation therapy (2 </a:t>
            </a:r>
            <a:r>
              <a:rPr lang="en-US" sz="1100" dirty="0" err="1">
                <a:solidFill>
                  <a:srgbClr val="505050"/>
                </a:solidFill>
              </a:rPr>
              <a:t>Gy</a:t>
            </a:r>
            <a:r>
              <a:rPr lang="en-US" sz="1100" dirty="0">
                <a:solidFill>
                  <a:srgbClr val="505050"/>
                </a:solidFill>
              </a:rPr>
              <a:t>) and M3814 (200 mg/kg). M3814 was administered 30 minutes before radiation therapy daily for 5 consecutive days. </a:t>
            </a:r>
            <a:r>
              <a:rPr lang="en-US" sz="1100" b="1" dirty="0">
                <a:solidFill>
                  <a:srgbClr val="505050"/>
                </a:solidFill>
              </a:rPr>
              <a:t>B</a:t>
            </a:r>
            <a:r>
              <a:rPr lang="en-US" sz="1100" dirty="0">
                <a:solidFill>
                  <a:srgbClr val="505050"/>
                </a:solidFill>
              </a:rPr>
              <a:t>. Mice treated with vehicle and M3814 were </a:t>
            </a:r>
            <a:r>
              <a:rPr lang="en-US" sz="1100" dirty="0" err="1">
                <a:solidFill>
                  <a:srgbClr val="505050"/>
                </a:solidFill>
              </a:rPr>
              <a:t>euthanised</a:t>
            </a:r>
            <a:r>
              <a:rPr lang="en-US" sz="1100" dirty="0">
                <a:solidFill>
                  <a:srgbClr val="505050"/>
                </a:solidFill>
              </a:rPr>
              <a:t> 3 weeks after the start of treatment because of large </a:t>
            </a:r>
            <a:r>
              <a:rPr lang="en-US" sz="1100" dirty="0" err="1">
                <a:solidFill>
                  <a:srgbClr val="505050"/>
                </a:solidFill>
              </a:rPr>
              <a:t>tumours</a:t>
            </a:r>
            <a:r>
              <a:rPr lang="en-US" sz="1100" dirty="0">
                <a:solidFill>
                  <a:srgbClr val="505050"/>
                </a:solidFill>
              </a:rPr>
              <a:t>. Mice treated with radiation therapy alone or radiation therapy and M3814 combined were </a:t>
            </a:r>
            <a:r>
              <a:rPr lang="en-US" sz="1100" dirty="0" err="1">
                <a:solidFill>
                  <a:srgbClr val="505050"/>
                </a:solidFill>
              </a:rPr>
              <a:t>euthanised</a:t>
            </a:r>
            <a:r>
              <a:rPr lang="en-US" sz="1100" dirty="0">
                <a:solidFill>
                  <a:srgbClr val="505050"/>
                </a:solidFill>
              </a:rPr>
              <a:t> 6 weeks after the start of treatment.</a:t>
            </a:r>
            <a:endParaRPr lang="en-GB" sz="1100" dirty="0">
              <a:solidFill>
                <a:srgbClr val="505050"/>
              </a:solidFill>
            </a:endParaRPr>
          </a:p>
        </p:txBody>
      </p:sp>
      <p:sp>
        <p:nvSpPr>
          <p:cNvPr id="13" name="Content Placeholder 1">
            <a:extLst>
              <a:ext uri="{FF2B5EF4-FFF2-40B4-BE49-F238E27FC236}">
                <a16:creationId xmlns:a16="http://schemas.microsoft.com/office/drawing/2014/main" id="{C0399616-4C74-4FDB-AD21-508F8527BBA7}"/>
              </a:ext>
            </a:extLst>
          </p:cNvPr>
          <p:cNvSpPr txBox="1">
            <a:spLocks/>
          </p:cNvSpPr>
          <p:nvPr/>
        </p:nvSpPr>
        <p:spPr>
          <a:xfrm>
            <a:off x="619200" y="1972739"/>
            <a:ext cx="5820971" cy="584775"/>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Combination therapy with M3814 and radiation effectively suppressed proliferation of QGP and BON xenografts</a:t>
            </a:r>
          </a:p>
        </p:txBody>
      </p:sp>
    </p:spTree>
    <p:extLst>
      <p:ext uri="{BB962C8B-B14F-4D97-AF65-F5344CB8AC3E}">
        <p14:creationId xmlns:p14="http://schemas.microsoft.com/office/powerpoint/2010/main" val="210508440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summary</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4" y="6129338"/>
            <a:ext cx="10732400" cy="728662"/>
          </a:xfrm>
        </p:spPr>
        <p:txBody>
          <a:bodyPr/>
          <a:lstStyle/>
          <a:p>
            <a:pPr>
              <a:spcBef>
                <a:spcPts val="300"/>
              </a:spcBef>
            </a:pPr>
            <a:r>
              <a:rPr lang="en-GB" dirty="0"/>
              <a:t>BOIN, Bayesian optimal interval; DNA-PK, deoxyribonucleic acid-dependent protein kinase; NET, neuroendocrine tumour; </a:t>
            </a:r>
            <a:br>
              <a:rPr lang="en-GB" dirty="0"/>
            </a:br>
            <a:r>
              <a:rPr lang="en-GB" dirty="0"/>
              <a:t>NHEJ, non-homologous endjoining; PRRT, peptide receptor radionuclide therapy</a:t>
            </a:r>
          </a:p>
          <a:p>
            <a:pPr>
              <a:spcBef>
                <a:spcPts val="300"/>
              </a:spcBef>
            </a:pPr>
            <a:r>
              <a:rPr lang="en-GB" dirty="0"/>
              <a:t>1. </a:t>
            </a:r>
            <a:r>
              <a:rPr lang="en-GB" dirty="0" err="1"/>
              <a:t>Rychahou</a:t>
            </a:r>
            <a:r>
              <a:rPr lang="en-GB" dirty="0"/>
              <a:t> P, et al. AACR II 2020, abstract 6402, poster presentation; 2. Chauhan A, personal communication 2020</a:t>
            </a:r>
          </a:p>
        </p:txBody>
      </p:sp>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425600"/>
            <a:ext cx="10963200" cy="1849262"/>
          </a:xfrm>
        </p:spPr>
        <p:txBody>
          <a:bodyPr/>
          <a:lstStyle/>
          <a:p>
            <a:r>
              <a:rPr lang="en-US" dirty="0"/>
              <a:t>These results demonstrate a benefit of adding MK3814 (peposertib) to </a:t>
            </a:r>
            <a:r>
              <a:rPr lang="en-GB" dirty="0"/>
              <a:t>radiation therapy</a:t>
            </a:r>
            <a:r>
              <a:rPr lang="en-GB" baseline="30000" dirty="0"/>
              <a:t>1</a:t>
            </a:r>
            <a:endParaRPr lang="en-US" baseline="30000" dirty="0"/>
          </a:p>
          <a:p>
            <a:r>
              <a:rPr lang="en-US" dirty="0"/>
              <a:t>Selective DNA-PK inhibition by MK3814 provides a potent therapeutic strategy for disruption of NHEJ repair of </a:t>
            </a:r>
            <a:r>
              <a:rPr lang="en-GB" dirty="0"/>
              <a:t>double-strand breaks </a:t>
            </a:r>
            <a:r>
              <a:rPr lang="en-US" dirty="0"/>
              <a:t>and may offer a novel therapeutic approach in advanced NET</a:t>
            </a:r>
            <a:r>
              <a:rPr lang="en-US" baseline="30000" dirty="0"/>
              <a:t>1</a:t>
            </a:r>
          </a:p>
          <a:p>
            <a:r>
              <a:rPr lang="en-US" dirty="0"/>
              <a:t>The combination of MK3814 and Lu</a:t>
            </a:r>
            <a:r>
              <a:rPr lang="en-US" baseline="30000" dirty="0"/>
              <a:t>177</a:t>
            </a:r>
            <a:r>
              <a:rPr lang="en-US" dirty="0"/>
              <a:t> DOTATATE PRRT will be investigated further in a phase 1 trial which is under development at the Markey Cancer Center</a:t>
            </a:r>
            <a:r>
              <a:rPr lang="en-US" baseline="30000" dirty="0"/>
              <a:t>2</a:t>
            </a:r>
            <a:endParaRPr lang="en-GB" dirty="0"/>
          </a:p>
        </p:txBody>
      </p:sp>
      <p:sp>
        <p:nvSpPr>
          <p:cNvPr id="21" name="TextBox 20">
            <a:extLst>
              <a:ext uri="{FF2B5EF4-FFF2-40B4-BE49-F238E27FC236}">
                <a16:creationId xmlns:a16="http://schemas.microsoft.com/office/drawing/2014/main" id="{946431B1-A3B6-834C-AB85-D1823FE50A28}"/>
              </a:ext>
            </a:extLst>
          </p:cNvPr>
          <p:cNvSpPr txBox="1"/>
          <p:nvPr/>
        </p:nvSpPr>
        <p:spPr>
          <a:xfrm>
            <a:off x="4562294" y="5592794"/>
            <a:ext cx="4637180" cy="246221"/>
          </a:xfrm>
          <a:prstGeom prst="rect">
            <a:avLst/>
          </a:prstGeom>
          <a:noFill/>
        </p:spPr>
        <p:txBody>
          <a:bodyPr wrap="square" lIns="0" rtlCol="0">
            <a:spAutoFit/>
          </a:bodyPr>
          <a:lstStyle/>
          <a:p>
            <a:pPr algn="ctr"/>
            <a:r>
              <a:rPr lang="en-US" sz="1000" dirty="0">
                <a:solidFill>
                  <a:srgbClr val="505050"/>
                </a:solidFill>
              </a:rPr>
              <a:t>M3814 (peposertib) and LuTate start together on day 1 of each cycle</a:t>
            </a:r>
            <a:endParaRPr lang="en-GB" sz="1000" dirty="0">
              <a:solidFill>
                <a:srgbClr val="505050"/>
              </a:solidFill>
              <a:latin typeface="Aileron" charset="0"/>
              <a:ea typeface="Aileron" charset="0"/>
              <a:cs typeface="Aileron" charset="0"/>
            </a:endParaRPr>
          </a:p>
        </p:txBody>
      </p:sp>
      <p:sp>
        <p:nvSpPr>
          <p:cNvPr id="22" name="TextBox 21">
            <a:extLst>
              <a:ext uri="{FF2B5EF4-FFF2-40B4-BE49-F238E27FC236}">
                <a16:creationId xmlns:a16="http://schemas.microsoft.com/office/drawing/2014/main" id="{07A7F554-7071-5C43-A348-78134F506CAC}"/>
              </a:ext>
            </a:extLst>
          </p:cNvPr>
          <p:cNvSpPr txBox="1"/>
          <p:nvPr/>
        </p:nvSpPr>
        <p:spPr>
          <a:xfrm>
            <a:off x="4592827" y="3310024"/>
            <a:ext cx="4574097" cy="338554"/>
          </a:xfrm>
          <a:prstGeom prst="rect">
            <a:avLst/>
          </a:prstGeom>
          <a:noFill/>
        </p:spPr>
        <p:txBody>
          <a:bodyPr wrap="square" lIns="0" rtlCol="0">
            <a:spAutoFit/>
          </a:bodyPr>
          <a:lstStyle/>
          <a:p>
            <a:pPr algn="ctr"/>
            <a:r>
              <a:rPr lang="en-US" sz="1600" b="1" dirty="0">
                <a:solidFill>
                  <a:schemeClr val="accent1"/>
                </a:solidFill>
              </a:rPr>
              <a:t>PHASE 1 TREATMENT SCHEMA</a:t>
            </a:r>
            <a:endParaRPr lang="en-GB" sz="1600" b="1" dirty="0">
              <a:solidFill>
                <a:schemeClr val="accent1"/>
              </a:solidFill>
              <a:latin typeface="Aileron" charset="0"/>
              <a:ea typeface="Aileron" charset="0"/>
              <a:cs typeface="Aileron" charset="0"/>
            </a:endParaRPr>
          </a:p>
        </p:txBody>
      </p:sp>
      <p:sp>
        <p:nvSpPr>
          <p:cNvPr id="23" name="TextBox 22">
            <a:extLst>
              <a:ext uri="{FF2B5EF4-FFF2-40B4-BE49-F238E27FC236}">
                <a16:creationId xmlns:a16="http://schemas.microsoft.com/office/drawing/2014/main" id="{5AAC1459-DFE5-7149-87E5-CF27C2322E90}"/>
              </a:ext>
            </a:extLst>
          </p:cNvPr>
          <p:cNvSpPr txBox="1"/>
          <p:nvPr/>
        </p:nvSpPr>
        <p:spPr>
          <a:xfrm>
            <a:off x="4592827" y="3631037"/>
            <a:ext cx="4574097" cy="276999"/>
          </a:xfrm>
          <a:prstGeom prst="rect">
            <a:avLst/>
          </a:prstGeom>
          <a:solidFill>
            <a:schemeClr val="tx2">
              <a:lumMod val="20000"/>
              <a:lumOff val="80000"/>
            </a:schemeClr>
          </a:solidFill>
        </p:spPr>
        <p:txBody>
          <a:bodyPr wrap="square" lIns="0" rtlCol="0">
            <a:spAutoFit/>
          </a:bodyPr>
          <a:lstStyle/>
          <a:p>
            <a:pPr algn="ctr"/>
            <a:r>
              <a:rPr lang="en-US" sz="1200" dirty="0">
                <a:solidFill>
                  <a:srgbClr val="505050"/>
                </a:solidFill>
              </a:rPr>
              <a:t>Four administrations of Lu</a:t>
            </a:r>
            <a:r>
              <a:rPr lang="en-US" sz="1200" baseline="30000" dirty="0">
                <a:solidFill>
                  <a:srgbClr val="505050"/>
                </a:solidFill>
              </a:rPr>
              <a:t>177</a:t>
            </a:r>
            <a:r>
              <a:rPr lang="en-US" sz="1200" dirty="0">
                <a:solidFill>
                  <a:srgbClr val="505050"/>
                </a:solidFill>
              </a:rPr>
              <a:t> DOTATATE every 8 weeks</a:t>
            </a:r>
            <a:endParaRPr lang="en-GB" sz="1200" dirty="0">
              <a:solidFill>
                <a:srgbClr val="505050"/>
              </a:solidFill>
              <a:latin typeface="Aileron" charset="0"/>
              <a:ea typeface="Aileron" charset="0"/>
              <a:cs typeface="Aileron" charset="0"/>
            </a:endParaRPr>
          </a:p>
        </p:txBody>
      </p:sp>
      <p:sp>
        <p:nvSpPr>
          <p:cNvPr id="24" name="TextBox 23">
            <a:extLst>
              <a:ext uri="{FF2B5EF4-FFF2-40B4-BE49-F238E27FC236}">
                <a16:creationId xmlns:a16="http://schemas.microsoft.com/office/drawing/2014/main" id="{962C7D96-1B18-314A-81C3-C7D13DF56655}"/>
              </a:ext>
            </a:extLst>
          </p:cNvPr>
          <p:cNvSpPr txBox="1"/>
          <p:nvPr/>
        </p:nvSpPr>
        <p:spPr>
          <a:xfrm>
            <a:off x="4592827" y="5333758"/>
            <a:ext cx="4574097" cy="276999"/>
          </a:xfrm>
          <a:prstGeom prst="rect">
            <a:avLst/>
          </a:prstGeom>
          <a:solidFill>
            <a:srgbClr val="F6D2F4"/>
          </a:solidFill>
        </p:spPr>
        <p:txBody>
          <a:bodyPr wrap="square" lIns="0" rtlCol="0">
            <a:spAutoFit/>
          </a:bodyPr>
          <a:lstStyle/>
          <a:p>
            <a:pPr algn="ctr"/>
            <a:r>
              <a:rPr lang="en-US" sz="1200" dirty="0">
                <a:solidFill>
                  <a:srgbClr val="505050"/>
                </a:solidFill>
              </a:rPr>
              <a:t>Four cycles of peposertib (M3814), days 1–21 of each 28-day cycle</a:t>
            </a:r>
            <a:endParaRPr lang="en-GB" sz="1200" dirty="0">
              <a:solidFill>
                <a:srgbClr val="505050"/>
              </a:solidFill>
              <a:latin typeface="Aileron" charset="0"/>
              <a:ea typeface="Aileron" charset="0"/>
              <a:cs typeface="Aileron" charset="0"/>
            </a:endParaRPr>
          </a:p>
        </p:txBody>
      </p:sp>
      <p:cxnSp>
        <p:nvCxnSpPr>
          <p:cNvPr id="26" name="Straight Connector 25">
            <a:extLst>
              <a:ext uri="{FF2B5EF4-FFF2-40B4-BE49-F238E27FC236}">
                <a16:creationId xmlns:a16="http://schemas.microsoft.com/office/drawing/2014/main" id="{34122D5B-F69F-2941-BDD0-57C7D4B7ED1A}"/>
              </a:ext>
            </a:extLst>
          </p:cNvPr>
          <p:cNvCxnSpPr>
            <a:cxnSpLocks/>
          </p:cNvCxnSpPr>
          <p:nvPr/>
        </p:nvCxnSpPr>
        <p:spPr>
          <a:xfrm>
            <a:off x="4969780" y="4729739"/>
            <a:ext cx="3987380" cy="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42F5FD66-8A57-A94D-8DA2-631EEDB09F88}"/>
              </a:ext>
            </a:extLst>
          </p:cNvPr>
          <p:cNvSpPr/>
          <p:nvPr/>
        </p:nvSpPr>
        <p:spPr>
          <a:xfrm>
            <a:off x="4636347" y="4561429"/>
            <a:ext cx="358508" cy="35850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18" name="Oval 17">
            <a:extLst>
              <a:ext uri="{FF2B5EF4-FFF2-40B4-BE49-F238E27FC236}">
                <a16:creationId xmlns:a16="http://schemas.microsoft.com/office/drawing/2014/main" id="{FAFFD6A4-D65B-3E44-9A71-72A0CD1B1C2E}"/>
              </a:ext>
            </a:extLst>
          </p:cNvPr>
          <p:cNvSpPr/>
          <p:nvPr/>
        </p:nvSpPr>
        <p:spPr>
          <a:xfrm>
            <a:off x="5992181" y="4561429"/>
            <a:ext cx="358508" cy="35850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a:t>
            </a:r>
          </a:p>
        </p:txBody>
      </p:sp>
      <p:sp>
        <p:nvSpPr>
          <p:cNvPr id="19" name="Oval 18">
            <a:extLst>
              <a:ext uri="{FF2B5EF4-FFF2-40B4-BE49-F238E27FC236}">
                <a16:creationId xmlns:a16="http://schemas.microsoft.com/office/drawing/2014/main" id="{8E49F003-3E43-DF4D-AF2B-69BA0005E101}"/>
              </a:ext>
            </a:extLst>
          </p:cNvPr>
          <p:cNvSpPr/>
          <p:nvPr/>
        </p:nvSpPr>
        <p:spPr>
          <a:xfrm>
            <a:off x="7379547" y="4561429"/>
            <a:ext cx="358508" cy="35850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3</a:t>
            </a:r>
          </a:p>
        </p:txBody>
      </p:sp>
      <p:sp>
        <p:nvSpPr>
          <p:cNvPr id="20" name="Oval 19">
            <a:extLst>
              <a:ext uri="{FF2B5EF4-FFF2-40B4-BE49-F238E27FC236}">
                <a16:creationId xmlns:a16="http://schemas.microsoft.com/office/drawing/2014/main" id="{CCC119FA-4223-4F4B-B036-8F5CC918C295}"/>
              </a:ext>
            </a:extLst>
          </p:cNvPr>
          <p:cNvSpPr/>
          <p:nvPr/>
        </p:nvSpPr>
        <p:spPr>
          <a:xfrm>
            <a:off x="8766912" y="4561429"/>
            <a:ext cx="358508" cy="358508"/>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4</a:t>
            </a:r>
          </a:p>
        </p:txBody>
      </p:sp>
      <p:sp>
        <p:nvSpPr>
          <p:cNvPr id="25" name="TextBox 24">
            <a:extLst>
              <a:ext uri="{FF2B5EF4-FFF2-40B4-BE49-F238E27FC236}">
                <a16:creationId xmlns:a16="http://schemas.microsoft.com/office/drawing/2014/main" id="{D3725349-B51A-FE48-8D54-3246F8773B71}"/>
              </a:ext>
            </a:extLst>
          </p:cNvPr>
          <p:cNvSpPr txBox="1"/>
          <p:nvPr/>
        </p:nvSpPr>
        <p:spPr>
          <a:xfrm>
            <a:off x="2518804" y="3459893"/>
            <a:ext cx="1784126" cy="2417379"/>
          </a:xfrm>
          <a:prstGeom prst="rect">
            <a:avLst/>
          </a:prstGeom>
          <a:solidFill>
            <a:schemeClr val="bg1"/>
          </a:solidFill>
          <a:ln w="19050">
            <a:solidFill>
              <a:schemeClr val="accent1"/>
            </a:solidFill>
          </a:ln>
        </p:spPr>
        <p:txBody>
          <a:bodyPr wrap="square" lIns="72000" tIns="46800" rIns="72000" rtlCol="0" anchor="ctr" anchorCtr="0">
            <a:noAutofit/>
          </a:bodyPr>
          <a:lstStyle/>
          <a:p>
            <a:pPr algn="ctr">
              <a:spcBef>
                <a:spcPts val="500"/>
              </a:spcBef>
            </a:pPr>
            <a:r>
              <a:rPr lang="en-US" b="1" dirty="0">
                <a:solidFill>
                  <a:srgbClr val="B00091"/>
                </a:solidFill>
                <a:latin typeface="Calibri" panose="020F0502020204030204" pitchFamily="34" charset="0"/>
                <a:cs typeface="Calibri" panose="020F0502020204030204" pitchFamily="34" charset="0"/>
              </a:rPr>
              <a:t>BOIN design</a:t>
            </a:r>
          </a:p>
          <a:p>
            <a:pPr marL="179388" indent="-179388">
              <a:spcBef>
                <a:spcPts val="500"/>
              </a:spcBef>
              <a:buClr>
                <a:schemeClr val="accent1"/>
              </a:buClr>
              <a:buFont typeface="Arial" panose="020B0604020202020204" pitchFamily="34" charset="0"/>
              <a:buChar char="•"/>
            </a:pPr>
            <a:r>
              <a:rPr lang="en-GB" sz="1400" dirty="0">
                <a:solidFill>
                  <a:srgbClr val="505050"/>
                </a:solidFill>
                <a:latin typeface="Calibri" panose="020F0502020204030204" pitchFamily="34" charset="0"/>
                <a:ea typeface="Aileron" charset="0"/>
                <a:cs typeface="Calibri" panose="020F0502020204030204" pitchFamily="34" charset="0"/>
              </a:rPr>
              <a:t>Four peposertib</a:t>
            </a:r>
            <a:br>
              <a:rPr lang="en-GB" sz="1400" dirty="0">
                <a:solidFill>
                  <a:srgbClr val="505050"/>
                </a:solidFill>
                <a:latin typeface="Calibri" panose="020F0502020204030204" pitchFamily="34" charset="0"/>
                <a:ea typeface="Aileron" charset="0"/>
                <a:cs typeface="Calibri" panose="020F0502020204030204" pitchFamily="34" charset="0"/>
              </a:rPr>
            </a:br>
            <a:r>
              <a:rPr lang="en-GB" sz="1400" dirty="0">
                <a:solidFill>
                  <a:srgbClr val="505050"/>
                </a:solidFill>
                <a:latin typeface="Calibri" panose="020F0502020204030204" pitchFamily="34" charset="0"/>
                <a:ea typeface="Aileron" charset="0"/>
                <a:cs typeface="Calibri" panose="020F0502020204030204" pitchFamily="34" charset="0"/>
              </a:rPr>
              <a:t>(M3814)</a:t>
            </a:r>
            <a:br>
              <a:rPr lang="en-GB" sz="1400" dirty="0">
                <a:solidFill>
                  <a:srgbClr val="505050"/>
                </a:solidFill>
                <a:latin typeface="Calibri" panose="020F0502020204030204" pitchFamily="34" charset="0"/>
                <a:ea typeface="Aileron" charset="0"/>
                <a:cs typeface="Calibri" panose="020F0502020204030204" pitchFamily="34" charset="0"/>
              </a:rPr>
            </a:br>
            <a:r>
              <a:rPr lang="en-GB" sz="1400" dirty="0">
                <a:solidFill>
                  <a:srgbClr val="505050"/>
                </a:solidFill>
                <a:latin typeface="Calibri" panose="020F0502020204030204" pitchFamily="34" charset="0"/>
                <a:ea typeface="Aileron" charset="0"/>
                <a:cs typeface="Calibri" panose="020F0502020204030204" pitchFamily="34" charset="0"/>
              </a:rPr>
              <a:t>dose cohorts</a:t>
            </a:r>
          </a:p>
          <a:p>
            <a:pPr marL="179388" indent="-179388">
              <a:spcBef>
                <a:spcPts val="500"/>
              </a:spcBef>
              <a:buClr>
                <a:schemeClr val="accent1"/>
              </a:buClr>
              <a:buFont typeface="Arial" panose="020B0604020202020204" pitchFamily="34" charset="0"/>
              <a:buChar char="•"/>
            </a:pPr>
            <a:r>
              <a:rPr lang="en-GB" sz="1400" dirty="0">
                <a:solidFill>
                  <a:srgbClr val="505050"/>
                </a:solidFill>
                <a:latin typeface="Calibri" panose="020F0502020204030204" pitchFamily="34" charset="0"/>
                <a:ea typeface="Aileron" charset="0"/>
                <a:cs typeface="Calibri" panose="020F0502020204030204" pitchFamily="34" charset="0"/>
              </a:rPr>
              <a:t>Target 25% toxicity</a:t>
            </a:r>
          </a:p>
          <a:p>
            <a:pPr marL="179388" indent="-179388">
              <a:spcBef>
                <a:spcPts val="500"/>
              </a:spcBef>
              <a:buClr>
                <a:schemeClr val="accent1"/>
              </a:buClr>
              <a:buFont typeface="Arial" panose="020B0604020202020204" pitchFamily="34" charset="0"/>
              <a:buChar char="•"/>
            </a:pPr>
            <a:r>
              <a:rPr lang="en-GB" sz="1400" dirty="0">
                <a:solidFill>
                  <a:srgbClr val="505050"/>
                </a:solidFill>
                <a:latin typeface="Calibri" panose="020F0502020204030204" pitchFamily="34" charset="0"/>
                <a:ea typeface="Aileron" charset="0"/>
                <a:cs typeface="Calibri" panose="020F0502020204030204" pitchFamily="34" charset="0"/>
              </a:rPr>
              <a:t>n = 12–15</a:t>
            </a:r>
          </a:p>
          <a:p>
            <a:pPr marL="179388" indent="-179388">
              <a:spcBef>
                <a:spcPts val="500"/>
              </a:spcBef>
              <a:buClr>
                <a:schemeClr val="accent1"/>
              </a:buClr>
              <a:buFont typeface="Arial" panose="020B0604020202020204" pitchFamily="34" charset="0"/>
              <a:buChar char="•"/>
            </a:pPr>
            <a:r>
              <a:rPr lang="en-GB" sz="1400" dirty="0">
                <a:solidFill>
                  <a:srgbClr val="505050"/>
                </a:solidFill>
                <a:latin typeface="Calibri" panose="020F0502020204030204" pitchFamily="34" charset="0"/>
                <a:ea typeface="Aileron" charset="0"/>
                <a:cs typeface="Calibri" panose="020F0502020204030204" pitchFamily="34" charset="0"/>
              </a:rPr>
              <a:t>(n = 14 expansion cohort after phase 1 completion)</a:t>
            </a:r>
          </a:p>
        </p:txBody>
      </p:sp>
      <p:grpSp>
        <p:nvGrpSpPr>
          <p:cNvPr id="9" name="Group 8">
            <a:extLst>
              <a:ext uri="{FF2B5EF4-FFF2-40B4-BE49-F238E27FC236}">
                <a16:creationId xmlns:a16="http://schemas.microsoft.com/office/drawing/2014/main" id="{D6937DE9-93B0-9C44-B284-DF7BA6AED309}"/>
              </a:ext>
            </a:extLst>
          </p:cNvPr>
          <p:cNvGrpSpPr/>
          <p:nvPr/>
        </p:nvGrpSpPr>
        <p:grpSpPr>
          <a:xfrm>
            <a:off x="8692859" y="5041874"/>
            <a:ext cx="506614" cy="187326"/>
            <a:chOff x="8900911" y="5108574"/>
            <a:chExt cx="639968" cy="206160"/>
          </a:xfrm>
        </p:grpSpPr>
        <p:sp>
          <p:nvSpPr>
            <p:cNvPr id="7" name="Round Same Side Corner Rectangle 6">
              <a:extLst>
                <a:ext uri="{FF2B5EF4-FFF2-40B4-BE49-F238E27FC236}">
                  <a16:creationId xmlns:a16="http://schemas.microsoft.com/office/drawing/2014/main" id="{05F4CBF9-0E38-1B4F-971E-2E14E3D22225}"/>
                </a:ext>
              </a:extLst>
            </p:cNvPr>
            <p:cNvSpPr/>
            <p:nvPr/>
          </p:nvSpPr>
          <p:spPr>
            <a:xfrm rot="16200000">
              <a:off x="8959065" y="5050420"/>
              <a:ext cx="206160" cy="322467"/>
            </a:xfrm>
            <a:prstGeom prst="round2SameRect">
              <a:avLst>
                <a:gd name="adj1" fmla="val 50000"/>
                <a:gd name="adj2" fmla="val 0"/>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ound Same Side Corner Rectangle 26">
              <a:extLst>
                <a:ext uri="{FF2B5EF4-FFF2-40B4-BE49-F238E27FC236}">
                  <a16:creationId xmlns:a16="http://schemas.microsoft.com/office/drawing/2014/main" id="{05CA2FA2-1328-E743-93D4-1BFD4F592272}"/>
                </a:ext>
              </a:extLst>
            </p:cNvPr>
            <p:cNvSpPr/>
            <p:nvPr/>
          </p:nvSpPr>
          <p:spPr>
            <a:xfrm rot="5400000" flipH="1">
              <a:off x="9276566" y="5050420"/>
              <a:ext cx="206160" cy="322467"/>
            </a:xfrm>
            <a:prstGeom prst="round2SameRect">
              <a:avLst>
                <a:gd name="adj1" fmla="val 50000"/>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7D324E03-2350-3E4B-8EDF-A4B6B5E6D3EB}"/>
              </a:ext>
            </a:extLst>
          </p:cNvPr>
          <p:cNvGrpSpPr/>
          <p:nvPr/>
        </p:nvGrpSpPr>
        <p:grpSpPr>
          <a:xfrm>
            <a:off x="7305494" y="5041874"/>
            <a:ext cx="506614" cy="187326"/>
            <a:chOff x="8900911" y="5108574"/>
            <a:chExt cx="639968" cy="206160"/>
          </a:xfrm>
        </p:grpSpPr>
        <p:sp>
          <p:nvSpPr>
            <p:cNvPr id="29" name="Round Same Side Corner Rectangle 28">
              <a:extLst>
                <a:ext uri="{FF2B5EF4-FFF2-40B4-BE49-F238E27FC236}">
                  <a16:creationId xmlns:a16="http://schemas.microsoft.com/office/drawing/2014/main" id="{FA708A15-6B8A-AD47-97BC-0D6755E995BA}"/>
                </a:ext>
              </a:extLst>
            </p:cNvPr>
            <p:cNvSpPr/>
            <p:nvPr/>
          </p:nvSpPr>
          <p:spPr>
            <a:xfrm rot="16200000">
              <a:off x="8959065" y="5050420"/>
              <a:ext cx="206160" cy="322467"/>
            </a:xfrm>
            <a:prstGeom prst="round2SameRect">
              <a:avLst>
                <a:gd name="adj1" fmla="val 50000"/>
                <a:gd name="adj2" fmla="val 0"/>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 Same Side Corner Rectangle 29">
              <a:extLst>
                <a:ext uri="{FF2B5EF4-FFF2-40B4-BE49-F238E27FC236}">
                  <a16:creationId xmlns:a16="http://schemas.microsoft.com/office/drawing/2014/main" id="{D7B085C8-EB06-AD4C-8755-454C704E98A0}"/>
                </a:ext>
              </a:extLst>
            </p:cNvPr>
            <p:cNvSpPr/>
            <p:nvPr/>
          </p:nvSpPr>
          <p:spPr>
            <a:xfrm rot="5400000" flipH="1">
              <a:off x="9276566" y="5050420"/>
              <a:ext cx="206160" cy="322467"/>
            </a:xfrm>
            <a:prstGeom prst="round2SameRect">
              <a:avLst>
                <a:gd name="adj1" fmla="val 50000"/>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DCA050F2-BDCA-9244-8D21-F908C5BF1EDD}"/>
              </a:ext>
            </a:extLst>
          </p:cNvPr>
          <p:cNvGrpSpPr/>
          <p:nvPr/>
        </p:nvGrpSpPr>
        <p:grpSpPr>
          <a:xfrm>
            <a:off x="5918128" y="5041874"/>
            <a:ext cx="506614" cy="187326"/>
            <a:chOff x="8900911" y="5108574"/>
            <a:chExt cx="639968" cy="206160"/>
          </a:xfrm>
        </p:grpSpPr>
        <p:sp>
          <p:nvSpPr>
            <p:cNvPr id="32" name="Round Same Side Corner Rectangle 31">
              <a:extLst>
                <a:ext uri="{FF2B5EF4-FFF2-40B4-BE49-F238E27FC236}">
                  <a16:creationId xmlns:a16="http://schemas.microsoft.com/office/drawing/2014/main" id="{36107151-8540-A443-8ECF-2D3A1E8CEE64}"/>
                </a:ext>
              </a:extLst>
            </p:cNvPr>
            <p:cNvSpPr/>
            <p:nvPr/>
          </p:nvSpPr>
          <p:spPr>
            <a:xfrm rot="16200000">
              <a:off x="8959065" y="5050420"/>
              <a:ext cx="206160" cy="322467"/>
            </a:xfrm>
            <a:prstGeom prst="round2SameRect">
              <a:avLst>
                <a:gd name="adj1" fmla="val 50000"/>
                <a:gd name="adj2" fmla="val 0"/>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ound Same Side Corner Rectangle 32">
              <a:extLst>
                <a:ext uri="{FF2B5EF4-FFF2-40B4-BE49-F238E27FC236}">
                  <a16:creationId xmlns:a16="http://schemas.microsoft.com/office/drawing/2014/main" id="{46367A75-BA36-AD42-BA68-CBE009863A35}"/>
                </a:ext>
              </a:extLst>
            </p:cNvPr>
            <p:cNvSpPr/>
            <p:nvPr/>
          </p:nvSpPr>
          <p:spPr>
            <a:xfrm rot="5400000" flipH="1">
              <a:off x="9276566" y="5050420"/>
              <a:ext cx="206160" cy="322467"/>
            </a:xfrm>
            <a:prstGeom prst="round2SameRect">
              <a:avLst>
                <a:gd name="adj1" fmla="val 50000"/>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4274E567-BD1E-D645-AA4C-50716748001C}"/>
              </a:ext>
            </a:extLst>
          </p:cNvPr>
          <p:cNvGrpSpPr/>
          <p:nvPr/>
        </p:nvGrpSpPr>
        <p:grpSpPr>
          <a:xfrm>
            <a:off x="4562294" y="5041874"/>
            <a:ext cx="506614" cy="187326"/>
            <a:chOff x="8900911" y="5108574"/>
            <a:chExt cx="639968" cy="206160"/>
          </a:xfrm>
        </p:grpSpPr>
        <p:sp>
          <p:nvSpPr>
            <p:cNvPr id="35" name="Round Same Side Corner Rectangle 34">
              <a:extLst>
                <a:ext uri="{FF2B5EF4-FFF2-40B4-BE49-F238E27FC236}">
                  <a16:creationId xmlns:a16="http://schemas.microsoft.com/office/drawing/2014/main" id="{B54B7153-D02F-1348-B5E7-CF14768E216B}"/>
                </a:ext>
              </a:extLst>
            </p:cNvPr>
            <p:cNvSpPr/>
            <p:nvPr/>
          </p:nvSpPr>
          <p:spPr>
            <a:xfrm rot="16200000">
              <a:off x="8959065" y="5050420"/>
              <a:ext cx="206160" cy="322467"/>
            </a:xfrm>
            <a:prstGeom prst="round2SameRect">
              <a:avLst>
                <a:gd name="adj1" fmla="val 50000"/>
                <a:gd name="adj2" fmla="val 0"/>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ound Same Side Corner Rectangle 35">
              <a:extLst>
                <a:ext uri="{FF2B5EF4-FFF2-40B4-BE49-F238E27FC236}">
                  <a16:creationId xmlns:a16="http://schemas.microsoft.com/office/drawing/2014/main" id="{510D59D4-F167-A84D-B9B8-A567015F0E17}"/>
                </a:ext>
              </a:extLst>
            </p:cNvPr>
            <p:cNvSpPr/>
            <p:nvPr/>
          </p:nvSpPr>
          <p:spPr>
            <a:xfrm rot="5400000" flipH="1">
              <a:off x="9276566" y="5050420"/>
              <a:ext cx="206160" cy="322467"/>
            </a:xfrm>
            <a:prstGeom prst="round2SameRect">
              <a:avLst>
                <a:gd name="adj1" fmla="val 50000"/>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a:extLst>
              <a:ext uri="{FF2B5EF4-FFF2-40B4-BE49-F238E27FC236}">
                <a16:creationId xmlns:a16="http://schemas.microsoft.com/office/drawing/2014/main" id="{FF4DE36A-4DEF-434B-9E9F-1163FA3D7C84}"/>
              </a:ext>
            </a:extLst>
          </p:cNvPr>
          <p:cNvPicPr>
            <a:picLocks noChangeAspect="1"/>
          </p:cNvPicPr>
          <p:nvPr/>
        </p:nvPicPr>
        <p:blipFill>
          <a:blip r:embed="rId2"/>
          <a:stretch>
            <a:fillRect/>
          </a:stretch>
        </p:blipFill>
        <p:spPr>
          <a:xfrm>
            <a:off x="4649952" y="3975197"/>
            <a:ext cx="401100" cy="553518"/>
          </a:xfrm>
          <a:prstGeom prst="rect">
            <a:avLst/>
          </a:prstGeom>
        </p:spPr>
      </p:pic>
      <p:pic>
        <p:nvPicPr>
          <p:cNvPr id="37" name="Picture 36">
            <a:extLst>
              <a:ext uri="{FF2B5EF4-FFF2-40B4-BE49-F238E27FC236}">
                <a16:creationId xmlns:a16="http://schemas.microsoft.com/office/drawing/2014/main" id="{D08775AA-FF7F-9A4D-9462-17D00848FE1E}"/>
              </a:ext>
            </a:extLst>
          </p:cNvPr>
          <p:cNvPicPr>
            <a:picLocks noChangeAspect="1"/>
          </p:cNvPicPr>
          <p:nvPr/>
        </p:nvPicPr>
        <p:blipFill>
          <a:blip r:embed="rId2"/>
          <a:stretch>
            <a:fillRect/>
          </a:stretch>
        </p:blipFill>
        <p:spPr>
          <a:xfrm>
            <a:off x="6000612" y="3975197"/>
            <a:ext cx="401100" cy="553518"/>
          </a:xfrm>
          <a:prstGeom prst="rect">
            <a:avLst/>
          </a:prstGeom>
        </p:spPr>
      </p:pic>
      <p:pic>
        <p:nvPicPr>
          <p:cNvPr id="38" name="Picture 37">
            <a:extLst>
              <a:ext uri="{FF2B5EF4-FFF2-40B4-BE49-F238E27FC236}">
                <a16:creationId xmlns:a16="http://schemas.microsoft.com/office/drawing/2014/main" id="{8ED45B4F-C4EB-9A47-843B-E88F134DEB93}"/>
              </a:ext>
            </a:extLst>
          </p:cNvPr>
          <p:cNvPicPr>
            <a:picLocks noChangeAspect="1"/>
          </p:cNvPicPr>
          <p:nvPr/>
        </p:nvPicPr>
        <p:blipFill>
          <a:blip r:embed="rId2"/>
          <a:stretch>
            <a:fillRect/>
          </a:stretch>
        </p:blipFill>
        <p:spPr>
          <a:xfrm>
            <a:off x="7396642" y="3975197"/>
            <a:ext cx="401100" cy="553518"/>
          </a:xfrm>
          <a:prstGeom prst="rect">
            <a:avLst/>
          </a:prstGeom>
        </p:spPr>
      </p:pic>
      <p:pic>
        <p:nvPicPr>
          <p:cNvPr id="39" name="Picture 38">
            <a:extLst>
              <a:ext uri="{FF2B5EF4-FFF2-40B4-BE49-F238E27FC236}">
                <a16:creationId xmlns:a16="http://schemas.microsoft.com/office/drawing/2014/main" id="{FB774D0D-CD23-0943-A1E6-B5CD414CE573}"/>
              </a:ext>
            </a:extLst>
          </p:cNvPr>
          <p:cNvPicPr>
            <a:picLocks noChangeAspect="1"/>
          </p:cNvPicPr>
          <p:nvPr/>
        </p:nvPicPr>
        <p:blipFill>
          <a:blip r:embed="rId2"/>
          <a:stretch>
            <a:fillRect/>
          </a:stretch>
        </p:blipFill>
        <p:spPr>
          <a:xfrm>
            <a:off x="8768242" y="3975197"/>
            <a:ext cx="401100" cy="553518"/>
          </a:xfrm>
          <a:prstGeom prst="rect">
            <a:avLst/>
          </a:prstGeom>
        </p:spPr>
      </p:pic>
    </p:spTree>
    <p:extLst>
      <p:ext uri="{BB962C8B-B14F-4D97-AF65-F5344CB8AC3E}">
        <p14:creationId xmlns:p14="http://schemas.microsoft.com/office/powerpoint/2010/main" val="424242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US" dirty="0"/>
              <a:t>YOUNG ADULTS WITH NEUROENDOCRINE TUMOURS PRESENT HIGH RATE OF PATHOGENIC OR LIKELY PATHOGENIC GERMLINE VARIANTS IN CANCER-PREDISPOSING GENES</a:t>
            </a:r>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a:xfrm>
            <a:off x="609600" y="4654800"/>
            <a:ext cx="10972800" cy="1655762"/>
          </a:xfrm>
        </p:spPr>
        <p:txBody>
          <a:bodyPr>
            <a:normAutofit/>
          </a:bodyPr>
          <a:lstStyle/>
          <a:p>
            <a:r>
              <a:rPr lang="en-GB" b="1" dirty="0"/>
              <a:t>Riechelmann R, et al. </a:t>
            </a:r>
            <a:br>
              <a:rPr lang="en-GB" b="1" dirty="0"/>
            </a:br>
            <a:r>
              <a:rPr lang="en-GB" b="1" dirty="0"/>
              <a:t>WCGIC 2020. Abstract #O-14. Oral presentation</a:t>
            </a:r>
          </a:p>
        </p:txBody>
      </p:sp>
      <p:sp>
        <p:nvSpPr>
          <p:cNvPr id="4" name="Slide Number Placeholder 3"/>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86628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Summary of key congresses</a:t>
            </a:r>
            <a:br>
              <a:rPr lang="en-GB" dirty="0"/>
            </a:br>
            <a:r>
              <a:rPr lang="en-GB" dirty="0" err="1"/>
              <a:t>asco</a:t>
            </a:r>
            <a:r>
              <a:rPr lang="en-GB" dirty="0"/>
              <a:t> 2020, </a:t>
            </a:r>
            <a:r>
              <a:rPr lang="en-GB" dirty="0" err="1"/>
              <a:t>aacr</a:t>
            </a:r>
            <a:r>
              <a:rPr lang="en-GB" dirty="0"/>
              <a:t> 2020, </a:t>
            </a:r>
            <a:r>
              <a:rPr lang="en-GB" dirty="0" err="1"/>
              <a:t>WCgiC</a:t>
            </a:r>
            <a:r>
              <a:rPr lang="en-GB" dirty="0"/>
              <a:t> 2020</a:t>
            </a:r>
            <a:br>
              <a:rPr lang="en-GB" dirty="0"/>
            </a:br>
            <a:r>
              <a:rPr lang="en-GB" dirty="0"/>
              <a:t>virtual meetings</a:t>
            </a:r>
            <a:br>
              <a:rPr lang="en-GB" dirty="0"/>
            </a:br>
            <a:br>
              <a:rPr lang="en-GB" dirty="0"/>
            </a:br>
            <a:r>
              <a:rPr lang="en-GB" sz="3200" cap="none" dirty="0"/>
              <a:t>Dr Aman Chauhan</a:t>
            </a:r>
            <a:br>
              <a:rPr lang="en-GB" cap="none" dirty="0"/>
            </a:br>
            <a:r>
              <a:rPr lang="en-US" sz="2200" cap="none" dirty="0"/>
              <a:t>University of Kentucky’s Markey Cancer Center </a:t>
            </a:r>
            <a:br>
              <a:rPr lang="en-US" sz="2200" cap="none" dirty="0"/>
            </a:br>
            <a:r>
              <a:rPr lang="en-US" sz="2200" cap="none" dirty="0"/>
              <a:t>(an NCI Designated Cancer Center), Kentucky, USA</a:t>
            </a:r>
            <a:br>
              <a:rPr lang="en-US" sz="2200" cap="none" dirty="0"/>
            </a:br>
            <a:br>
              <a:rPr lang="en-US" dirty="0"/>
            </a:br>
            <a:r>
              <a:rPr lang="en-US" sz="3200" dirty="0"/>
              <a:t>HIGHLIGHTS FROM NET CONNECT</a:t>
            </a:r>
            <a:br>
              <a:rPr lang="en-US" sz="3200" dirty="0"/>
            </a:br>
            <a:r>
              <a:rPr lang="en-US" sz="3200" dirty="0"/>
              <a:t>J</a:t>
            </a:r>
            <a:r>
              <a:rPr lang="en-US" sz="3200" cap="none" dirty="0"/>
              <a:t>uly</a:t>
            </a:r>
            <a:r>
              <a:rPr lang="en-US" sz="3200" dirty="0"/>
              <a:t> 2020</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9318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14400" y="1166400"/>
            <a:ext cx="10963200" cy="4926896"/>
          </a:xfrm>
        </p:spPr>
        <p:txBody>
          <a:bodyPr/>
          <a:lstStyle/>
          <a:p>
            <a:r>
              <a:rPr lang="en-GB" b="1" dirty="0">
                <a:solidFill>
                  <a:schemeClr val="accent1"/>
                </a:solidFill>
              </a:rPr>
              <a:t>Hereditary cancer predisposing syndromes are characterised by germline mutations </a:t>
            </a:r>
            <a:r>
              <a:rPr lang="en-GB" dirty="0"/>
              <a:t>that increase the risk of developing tumours </a:t>
            </a:r>
          </a:p>
          <a:p>
            <a:r>
              <a:rPr lang="en-GB" b="1" dirty="0">
                <a:solidFill>
                  <a:schemeClr val="accent1"/>
                </a:solidFill>
              </a:rPr>
              <a:t>Recent advances in genomics</a:t>
            </a:r>
            <a:r>
              <a:rPr lang="en-GB" dirty="0"/>
              <a:t>, especially in next generation sequencing (NGS), </a:t>
            </a:r>
            <a:r>
              <a:rPr lang="en-GB" b="1" dirty="0">
                <a:solidFill>
                  <a:schemeClr val="accent1"/>
                </a:solidFill>
              </a:rPr>
              <a:t>have enabled the recognition of new cancer predisposing genes </a:t>
            </a:r>
            <a:r>
              <a:rPr lang="en-GB" dirty="0"/>
              <a:t>(CPGs)</a:t>
            </a:r>
          </a:p>
          <a:p>
            <a:r>
              <a:rPr lang="en-GB" b="1" dirty="0">
                <a:solidFill>
                  <a:schemeClr val="accent1"/>
                </a:solidFill>
              </a:rPr>
              <a:t>Little is known about the role of CPGs in neuroendocrine tumours </a:t>
            </a:r>
            <a:r>
              <a:rPr lang="en-GB" dirty="0"/>
              <a:t>(NETs), beyond the known hereditary syndromes:</a:t>
            </a:r>
          </a:p>
          <a:p>
            <a:pPr lvl="1"/>
            <a:r>
              <a:rPr lang="en-GB" dirty="0"/>
              <a:t>multiple endocrine neoplasia (MEN) type 1, MEN type 2, von Hippel–Lindau disease, neurofibromatosis syndrome and tuberous sclerosis complex, which are caused by the presence of germline mutations in the </a:t>
            </a:r>
            <a:r>
              <a:rPr lang="en-GB" i="1" dirty="0"/>
              <a:t>MEN1</a:t>
            </a:r>
            <a:r>
              <a:rPr lang="en-GB" dirty="0"/>
              <a:t>, </a:t>
            </a:r>
            <a:r>
              <a:rPr lang="en-GB" i="1" dirty="0"/>
              <a:t>RET</a:t>
            </a:r>
            <a:r>
              <a:rPr lang="en-GB" dirty="0"/>
              <a:t>, </a:t>
            </a:r>
            <a:r>
              <a:rPr lang="en-GB" i="1" dirty="0"/>
              <a:t>VHL</a:t>
            </a:r>
            <a:r>
              <a:rPr lang="en-GB" dirty="0"/>
              <a:t>, </a:t>
            </a:r>
            <a:r>
              <a:rPr lang="en-GB" i="1" dirty="0"/>
              <a:t>NF1 </a:t>
            </a:r>
            <a:r>
              <a:rPr lang="en-GB" dirty="0"/>
              <a:t>and </a:t>
            </a:r>
            <a:r>
              <a:rPr lang="en-GB" i="1" dirty="0"/>
              <a:t>TSC1/TSC2 </a:t>
            </a:r>
            <a:r>
              <a:rPr lang="en-GB" dirty="0"/>
              <a:t>genes, respectively</a:t>
            </a:r>
          </a:p>
          <a:p>
            <a:r>
              <a:rPr lang="en-GB" b="1" dirty="0">
                <a:solidFill>
                  <a:schemeClr val="accent1"/>
                </a:solidFill>
              </a:rPr>
              <a:t>New germline mutations have been reported in 17% of pancreatic NETs </a:t>
            </a:r>
            <a:r>
              <a:rPr lang="en-GB" dirty="0"/>
              <a:t>, including </a:t>
            </a:r>
            <a:r>
              <a:rPr lang="en-GB" i="1" dirty="0"/>
              <a:t>BRCA </a:t>
            </a:r>
            <a:r>
              <a:rPr lang="en-GB" dirty="0"/>
              <a:t>and </a:t>
            </a:r>
            <a:r>
              <a:rPr lang="en-GB" i="1" dirty="0"/>
              <a:t>PALB2</a:t>
            </a:r>
            <a:r>
              <a:rPr lang="en-GB" i="1" baseline="30000" dirty="0"/>
              <a:t>1</a:t>
            </a:r>
          </a:p>
          <a:p>
            <a:r>
              <a:rPr lang="en-GB" b="1" dirty="0">
                <a:solidFill>
                  <a:schemeClr val="accent1"/>
                </a:solidFill>
              </a:rPr>
              <a:t>Consecutive patients with lung or GEP NETs diagnosed under 40 years were prospectively screened </a:t>
            </a:r>
            <a:r>
              <a:rPr lang="en-GB" dirty="0"/>
              <a:t>without known history of cancer hereditary syndromes for germline variants in a panel of 113 CPG</a:t>
            </a:r>
            <a:r>
              <a:rPr lang="en-GB" dirty="0">
                <a:solidFill>
                  <a:schemeClr val="tx2"/>
                </a:solidFill>
              </a:rPr>
              <a:t>s</a:t>
            </a:r>
            <a:r>
              <a:rPr lang="en-GB" dirty="0"/>
              <a:t> of high to moderate penetrance. The results are reported here</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background</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4" y="6129339"/>
            <a:ext cx="10804408" cy="728662"/>
          </a:xfrm>
        </p:spPr>
        <p:txBody>
          <a:bodyPr/>
          <a:lstStyle/>
          <a:p>
            <a:pPr>
              <a:spcBef>
                <a:spcPts val="300"/>
              </a:spcBef>
            </a:pPr>
            <a:r>
              <a:rPr lang="en-GB" dirty="0">
                <a:solidFill>
                  <a:schemeClr val="tx2"/>
                </a:solidFill>
              </a:rPr>
              <a:t>GEP, gastroenteropancreatic; MEN, multiple endocrine neoplasia; NETs, neuroendocrine tumours</a:t>
            </a:r>
            <a:endParaRPr lang="en-GB" dirty="0">
              <a:solidFill>
                <a:schemeClr val="tx2"/>
              </a:solidFill>
              <a:highlight>
                <a:srgbClr val="00FF00"/>
              </a:highlight>
            </a:endParaRPr>
          </a:p>
          <a:p>
            <a:pPr>
              <a:spcBef>
                <a:spcPts val="300"/>
              </a:spcBef>
            </a:pPr>
            <a:r>
              <a:rPr lang="en-GB" dirty="0">
                <a:solidFill>
                  <a:schemeClr val="tx2"/>
                </a:solidFill>
              </a:rPr>
              <a:t>1. Scarpa A, et al. Nature 2017; 543(7643):65-71;  2. Riechelmann R, et al. WCGIC 2020. Abstract #O-14. Oral presentation</a:t>
            </a:r>
          </a:p>
        </p:txBody>
      </p:sp>
    </p:spTree>
    <p:extLst>
      <p:ext uri="{BB962C8B-B14F-4D97-AF65-F5344CB8AC3E}">
        <p14:creationId xmlns:p14="http://schemas.microsoft.com/office/powerpoint/2010/main" val="288583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74AAE73-F9A7-4BAF-B790-62E02695F6A5}"/>
              </a:ext>
            </a:extLst>
          </p:cNvPr>
          <p:cNvSpPr>
            <a:spLocks noGrp="1"/>
          </p:cNvSpPr>
          <p:nvPr>
            <p:ph type="body" sz="quarter" idx="18"/>
          </p:nvPr>
        </p:nvSpPr>
        <p:spPr>
          <a:xfrm>
            <a:off x="4325510" y="1106140"/>
            <a:ext cx="6822219" cy="450249"/>
          </a:xfrm>
        </p:spPr>
        <p:txBody>
          <a:bodyPr>
            <a:normAutofit/>
          </a:bodyPr>
          <a:lstStyle/>
          <a:p>
            <a:r>
              <a:rPr lang="en-GB" dirty="0"/>
              <a:t>Variants in Cancer predisposing genes by patient</a:t>
            </a:r>
          </a:p>
        </p:txBody>
      </p:sp>
      <p:sp>
        <p:nvSpPr>
          <p:cNvPr id="14" name="Text Placeholder 4">
            <a:extLst>
              <a:ext uri="{FF2B5EF4-FFF2-40B4-BE49-F238E27FC236}">
                <a16:creationId xmlns:a16="http://schemas.microsoft.com/office/drawing/2014/main" id="{11357145-835C-49EC-8D06-3EA028029DB1}"/>
              </a:ext>
            </a:extLst>
          </p:cNvPr>
          <p:cNvSpPr>
            <a:spLocks noGrp="1"/>
          </p:cNvSpPr>
          <p:nvPr>
            <p:ph type="body" sz="quarter" idx="19"/>
          </p:nvPr>
        </p:nvSpPr>
        <p:spPr>
          <a:xfrm>
            <a:off x="619200" y="1106140"/>
            <a:ext cx="4300272" cy="407777"/>
          </a:xfrm>
        </p:spPr>
        <p:txBody>
          <a:bodyPr/>
          <a:lstStyle/>
          <a:p>
            <a:r>
              <a:rPr lang="en-GB" dirty="0"/>
              <a:t>Demographic data</a:t>
            </a:r>
          </a:p>
        </p:txBody>
      </p:sp>
      <p:sp>
        <p:nvSpPr>
          <p:cNvPr id="3" name="Title 2">
            <a:extLst>
              <a:ext uri="{FF2B5EF4-FFF2-40B4-BE49-F238E27FC236}">
                <a16:creationId xmlns:a16="http://schemas.microsoft.com/office/drawing/2014/main" id="{54896E9D-2DC6-4409-92AD-71165DA34EB2}"/>
              </a:ext>
            </a:extLst>
          </p:cNvPr>
          <p:cNvSpPr>
            <a:spLocks noGrp="1"/>
          </p:cNvSpPr>
          <p:nvPr>
            <p:ph type="title"/>
          </p:nvPr>
        </p:nvSpPr>
        <p:spPr>
          <a:xfrm>
            <a:off x="619200" y="246566"/>
            <a:ext cx="8740800" cy="807285"/>
          </a:xfrm>
        </p:spPr>
        <p:txBody>
          <a:bodyPr anchor="t">
            <a:normAutofit/>
          </a:bodyPr>
          <a:lstStyle/>
          <a:p>
            <a:r>
              <a:rPr lang="en-GB" dirty="0"/>
              <a:t>results</a:t>
            </a:r>
          </a:p>
        </p:txBody>
      </p:sp>
      <p:sp>
        <p:nvSpPr>
          <p:cNvPr id="4" name="Slide Number Placeholder 3">
            <a:extLst>
              <a:ext uri="{FF2B5EF4-FFF2-40B4-BE49-F238E27FC236}">
                <a16:creationId xmlns:a16="http://schemas.microsoft.com/office/drawing/2014/main" id="{F2486C0F-AC0A-4020-AFF4-7031722AC596}"/>
              </a:ext>
            </a:extLst>
          </p:cNvPr>
          <p:cNvSpPr>
            <a:spLocks noGrp="1"/>
          </p:cNvSpPr>
          <p:nvPr>
            <p:ph type="sldNum" sz="quarter" idx="4"/>
          </p:nvPr>
        </p:nvSpPr>
        <p:spPr>
          <a:xfrm>
            <a:off x="10800523" y="6428359"/>
            <a:ext cx="781877" cy="365125"/>
          </a:xfrm>
        </p:spPr>
        <p:txBody>
          <a:bodyPr anchor="ctr">
            <a:normAutofit/>
          </a:bodyPr>
          <a:lstStyle/>
          <a:p>
            <a:pPr>
              <a:spcAft>
                <a:spcPts val="600"/>
              </a:spcAft>
            </a:pPr>
            <a:fld id="{FCE43C0F-8A7B-3A4B-9DB5-B3472E36E833}" type="slidenum">
              <a:rPr lang="en-GB" smtClean="0"/>
              <a:pPr>
                <a:spcAft>
                  <a:spcPts val="600"/>
                </a:spcAft>
              </a:pPr>
              <a:t>21</a:t>
            </a:fld>
            <a:endParaRPr lang="en-GB" dirty="0"/>
          </a:p>
        </p:txBody>
      </p:sp>
      <p:sp>
        <p:nvSpPr>
          <p:cNvPr id="16" name="Content Placeholder 7">
            <a:extLst>
              <a:ext uri="{FF2B5EF4-FFF2-40B4-BE49-F238E27FC236}">
                <a16:creationId xmlns:a16="http://schemas.microsoft.com/office/drawing/2014/main" id="{4B3D8FB5-3AE5-471E-A583-16561D4D03A6}"/>
              </a:ext>
            </a:extLst>
          </p:cNvPr>
          <p:cNvSpPr>
            <a:spLocks noGrp="1"/>
          </p:cNvSpPr>
          <p:nvPr>
            <p:ph sz="quarter" idx="15"/>
          </p:nvPr>
        </p:nvSpPr>
        <p:spPr>
          <a:xfrm>
            <a:off x="620184" y="6308645"/>
            <a:ext cx="10456248" cy="365125"/>
          </a:xfrm>
        </p:spPr>
        <p:txBody>
          <a:bodyPr/>
          <a:lstStyle/>
          <a:p>
            <a:pPr>
              <a:spcBef>
                <a:spcPts val="300"/>
              </a:spcBef>
            </a:pPr>
            <a:r>
              <a:rPr lang="en-GB" dirty="0"/>
              <a:t>F, female; G, grade; LPV, likely pathogenic; M, male; NE, neuroendocrine; NET, neuroendocrine tumour; pNET, pancreatic neuroendocrine tumour; </a:t>
            </a:r>
            <a:r>
              <a:rPr lang="en-GB" dirty="0">
                <a:solidFill>
                  <a:schemeClr val="tx2"/>
                </a:solidFill>
              </a:rPr>
              <a:t>pts, patients; PV</a:t>
            </a:r>
            <a:r>
              <a:rPr lang="en-GB" dirty="0"/>
              <a:t>, pathogenic; yo, years old</a:t>
            </a:r>
          </a:p>
          <a:p>
            <a:pPr>
              <a:spcBef>
                <a:spcPts val="300"/>
              </a:spcBef>
            </a:pPr>
            <a:r>
              <a:rPr lang="en-GB" dirty="0"/>
              <a:t>Riechelmann R, et al. WCGIC 2020. Abstract #O-14. Oral presentation</a:t>
            </a:r>
          </a:p>
        </p:txBody>
      </p:sp>
      <p:sp>
        <p:nvSpPr>
          <p:cNvPr id="8" name="TextBox 7">
            <a:extLst>
              <a:ext uri="{FF2B5EF4-FFF2-40B4-BE49-F238E27FC236}">
                <a16:creationId xmlns:a16="http://schemas.microsoft.com/office/drawing/2014/main" id="{4EA5867A-F3C8-4ACE-B05C-79D80FBAC9DC}"/>
              </a:ext>
            </a:extLst>
          </p:cNvPr>
          <p:cNvSpPr txBox="1"/>
          <p:nvPr/>
        </p:nvSpPr>
        <p:spPr>
          <a:xfrm>
            <a:off x="619202" y="5402941"/>
            <a:ext cx="3706308" cy="553998"/>
          </a:xfrm>
          <a:prstGeom prst="rect">
            <a:avLst/>
          </a:prstGeom>
          <a:noFill/>
        </p:spPr>
        <p:txBody>
          <a:bodyPr wrap="square" lIns="0" rtlCol="0">
            <a:spAutoFit/>
          </a:bodyPr>
          <a:lstStyle/>
          <a:p>
            <a:r>
              <a:rPr lang="en-GB" sz="1000" dirty="0"/>
              <a:t>*Gastric G1, midgut and NE pulmonary hyperplasia;</a:t>
            </a:r>
          </a:p>
          <a:p>
            <a:r>
              <a:rPr lang="en-GB" sz="1000" dirty="0"/>
              <a:t>** myofibroblastic tumour; *** ovarian malignant teratoma, pituitary </a:t>
            </a:r>
            <a:br>
              <a:rPr lang="en-GB" sz="1000" dirty="0"/>
            </a:br>
            <a:r>
              <a:rPr lang="en-GB" sz="1000" dirty="0"/>
              <a:t>adenoma; breast and papillary thyroid (both in one patient)</a:t>
            </a:r>
            <a:endParaRPr lang="en-GB" sz="1000" dirty="0">
              <a:solidFill>
                <a:srgbClr val="505050"/>
              </a:solidFill>
              <a:latin typeface="Aileron" charset="0"/>
              <a:ea typeface="Aileron" charset="0"/>
              <a:cs typeface="Aileron" charset="0"/>
            </a:endParaRPr>
          </a:p>
        </p:txBody>
      </p:sp>
      <p:graphicFrame>
        <p:nvGraphicFramePr>
          <p:cNvPr id="2" name="Table 1">
            <a:extLst>
              <a:ext uri="{FF2B5EF4-FFF2-40B4-BE49-F238E27FC236}">
                <a16:creationId xmlns:a16="http://schemas.microsoft.com/office/drawing/2014/main" id="{A798BA22-8FFD-2042-B5E9-684D5FDBA8B4}"/>
              </a:ext>
            </a:extLst>
          </p:cNvPr>
          <p:cNvGraphicFramePr>
            <a:graphicFrameLocks noGrp="1"/>
          </p:cNvGraphicFramePr>
          <p:nvPr>
            <p:extLst>
              <p:ext uri="{D42A27DB-BD31-4B8C-83A1-F6EECF244321}">
                <p14:modId xmlns:p14="http://schemas.microsoft.com/office/powerpoint/2010/main" val="2656367259"/>
              </p:ext>
            </p:extLst>
          </p:nvPr>
        </p:nvGraphicFramePr>
        <p:xfrm>
          <a:off x="619202" y="1440666"/>
          <a:ext cx="3557591" cy="3886200"/>
        </p:xfrm>
        <a:graphic>
          <a:graphicData uri="http://schemas.openxmlformats.org/drawingml/2006/table">
            <a:tbl>
              <a:tblPr firstRow="1" bandRow="1">
                <a:tableStyleId>{5C22544A-7EE6-4342-B048-85BDC9FD1C3A}</a:tableStyleId>
              </a:tblPr>
              <a:tblGrid>
                <a:gridCol w="1444579">
                  <a:extLst>
                    <a:ext uri="{9D8B030D-6E8A-4147-A177-3AD203B41FA5}">
                      <a16:colId xmlns:a16="http://schemas.microsoft.com/office/drawing/2014/main" val="2577640442"/>
                    </a:ext>
                  </a:extLst>
                </a:gridCol>
                <a:gridCol w="1056506">
                  <a:extLst>
                    <a:ext uri="{9D8B030D-6E8A-4147-A177-3AD203B41FA5}">
                      <a16:colId xmlns:a16="http://schemas.microsoft.com/office/drawing/2014/main" val="3114472102"/>
                    </a:ext>
                  </a:extLst>
                </a:gridCol>
                <a:gridCol w="1056506">
                  <a:extLst>
                    <a:ext uri="{9D8B030D-6E8A-4147-A177-3AD203B41FA5}">
                      <a16:colId xmlns:a16="http://schemas.microsoft.com/office/drawing/2014/main" val="3846093519"/>
                    </a:ext>
                  </a:extLst>
                </a:gridCol>
              </a:tblGrid>
              <a:tr h="0">
                <a:tc>
                  <a:txBody>
                    <a:bodyPr/>
                    <a:lstStyle/>
                    <a:p>
                      <a:r>
                        <a:rPr lang="en-GB" sz="1000" noProof="0" dirty="0"/>
                        <a:t>Variable</a:t>
                      </a:r>
                    </a:p>
                  </a:txBody>
                  <a:tcPr marL="55440" marR="55440"/>
                </a:tc>
                <a:tc>
                  <a:txBody>
                    <a:bodyPr/>
                    <a:lstStyle/>
                    <a:p>
                      <a:pPr algn="ctr"/>
                      <a:r>
                        <a:rPr lang="en-GB" sz="1000" noProof="0" dirty="0"/>
                        <a:t>Pts with</a:t>
                      </a:r>
                      <a:br>
                        <a:rPr lang="en-GB" sz="1000" noProof="0" dirty="0"/>
                      </a:br>
                      <a:r>
                        <a:rPr lang="en-GB" sz="1000" noProof="0" dirty="0"/>
                        <a:t>PV/LPV</a:t>
                      </a:r>
                      <a:br>
                        <a:rPr lang="en-GB" sz="1000" noProof="0" dirty="0"/>
                      </a:br>
                      <a:r>
                        <a:rPr lang="en-GB" sz="1000" noProof="0" dirty="0"/>
                        <a:t>(N=14)</a:t>
                      </a:r>
                    </a:p>
                  </a:txBody>
                  <a:tcPr marL="55440" marR="55440"/>
                </a:tc>
                <a:tc>
                  <a:txBody>
                    <a:bodyPr/>
                    <a:lstStyle/>
                    <a:p>
                      <a:pPr algn="ctr"/>
                      <a:r>
                        <a:rPr lang="en-GB" sz="1000" noProof="0" dirty="0"/>
                        <a:t>Pts without PV/LPV</a:t>
                      </a:r>
                      <a:br>
                        <a:rPr lang="en-GB" sz="1000" noProof="0" dirty="0"/>
                      </a:br>
                      <a:r>
                        <a:rPr lang="en-GB" sz="1000" noProof="0" dirty="0"/>
                        <a:t>(N=52)</a:t>
                      </a:r>
                    </a:p>
                  </a:txBody>
                  <a:tcPr marL="55440" marR="55440"/>
                </a:tc>
                <a:extLst>
                  <a:ext uri="{0D108BD9-81ED-4DB2-BD59-A6C34878D82A}">
                    <a16:rowId xmlns:a16="http://schemas.microsoft.com/office/drawing/2014/main" val="3024461104"/>
                  </a:ext>
                </a:extLst>
              </a:tr>
              <a:tr h="0">
                <a:tc>
                  <a:txBody>
                    <a:bodyPr/>
                    <a:lstStyle/>
                    <a:p>
                      <a:pPr>
                        <a:lnSpc>
                          <a:spcPct val="95000"/>
                        </a:lnSpc>
                      </a:pPr>
                      <a:r>
                        <a:rPr lang="en-GB" sz="1000" b="1" noProof="0" dirty="0"/>
                        <a:t>Median age (years) </a:t>
                      </a:r>
                      <a:br>
                        <a:rPr lang="en-GB" sz="1000" b="1" noProof="0" dirty="0"/>
                      </a:br>
                      <a:r>
                        <a:rPr lang="en-GB" sz="1000" b="1" noProof="0" dirty="0"/>
                        <a:t>of NET onset</a:t>
                      </a:r>
                    </a:p>
                  </a:txBody>
                  <a:tcPr marL="55440" marR="55440"/>
                </a:tc>
                <a:tc>
                  <a:txBody>
                    <a:bodyPr/>
                    <a:lstStyle/>
                    <a:p>
                      <a:pPr algn="ctr">
                        <a:lnSpc>
                          <a:spcPct val="95000"/>
                        </a:lnSpc>
                      </a:pPr>
                      <a:r>
                        <a:rPr lang="en-GB" sz="1000" noProof="0" dirty="0"/>
                        <a:t>35 (24-40)</a:t>
                      </a:r>
                    </a:p>
                  </a:txBody>
                  <a:tcPr marL="55440" marR="55440"/>
                </a:tc>
                <a:tc>
                  <a:txBody>
                    <a:bodyPr/>
                    <a:lstStyle/>
                    <a:p>
                      <a:pPr algn="ctr">
                        <a:lnSpc>
                          <a:spcPct val="95000"/>
                        </a:lnSpc>
                      </a:pPr>
                      <a:r>
                        <a:rPr lang="en-GB" sz="1000" noProof="0" dirty="0"/>
                        <a:t>35.5 (14-40)</a:t>
                      </a:r>
                    </a:p>
                  </a:txBody>
                  <a:tcPr marL="55440" marR="55440"/>
                </a:tc>
                <a:extLst>
                  <a:ext uri="{0D108BD9-81ED-4DB2-BD59-A6C34878D82A}">
                    <a16:rowId xmlns:a16="http://schemas.microsoft.com/office/drawing/2014/main" val="3835432497"/>
                  </a:ext>
                </a:extLst>
              </a:tr>
              <a:tr h="0">
                <a:tc>
                  <a:txBody>
                    <a:bodyPr/>
                    <a:lstStyle/>
                    <a:p>
                      <a:pPr>
                        <a:lnSpc>
                          <a:spcPct val="95000"/>
                        </a:lnSpc>
                      </a:pPr>
                      <a:r>
                        <a:rPr lang="en-GB" sz="1000" b="1" noProof="0" dirty="0"/>
                        <a:t>Female sex</a:t>
                      </a:r>
                    </a:p>
                  </a:txBody>
                  <a:tcPr marL="55440" marR="55440"/>
                </a:tc>
                <a:tc>
                  <a:txBody>
                    <a:bodyPr/>
                    <a:lstStyle/>
                    <a:p>
                      <a:pPr algn="ctr">
                        <a:lnSpc>
                          <a:spcPct val="95000"/>
                        </a:lnSpc>
                      </a:pPr>
                      <a:r>
                        <a:rPr lang="en-GB" sz="1000" noProof="0" dirty="0"/>
                        <a:t>9 (56.3%)</a:t>
                      </a:r>
                    </a:p>
                  </a:txBody>
                  <a:tcPr marL="55440" marR="55440"/>
                </a:tc>
                <a:tc>
                  <a:txBody>
                    <a:bodyPr/>
                    <a:lstStyle/>
                    <a:p>
                      <a:pPr algn="ctr">
                        <a:lnSpc>
                          <a:spcPct val="95000"/>
                        </a:lnSpc>
                      </a:pPr>
                      <a:r>
                        <a:rPr lang="en-GB" sz="1000" noProof="0" dirty="0"/>
                        <a:t>36 (69.2%)</a:t>
                      </a:r>
                    </a:p>
                  </a:txBody>
                  <a:tcPr marL="55440" marR="55440"/>
                </a:tc>
                <a:extLst>
                  <a:ext uri="{0D108BD9-81ED-4DB2-BD59-A6C34878D82A}">
                    <a16:rowId xmlns:a16="http://schemas.microsoft.com/office/drawing/2014/main" val="527342925"/>
                  </a:ext>
                </a:extLst>
              </a:tr>
              <a:tr h="0">
                <a:tc>
                  <a:txBody>
                    <a:bodyPr/>
                    <a:lstStyle/>
                    <a:p>
                      <a:pPr marL="138113" indent="-138113">
                        <a:lnSpc>
                          <a:spcPct val="95000"/>
                        </a:lnSpc>
                        <a:tabLst/>
                      </a:pPr>
                      <a:r>
                        <a:rPr lang="en-GB" sz="1000" b="1" noProof="0" dirty="0"/>
                        <a:t>NET type:</a:t>
                      </a:r>
                      <a:br>
                        <a:rPr lang="en-GB" sz="1000" b="1" noProof="0" dirty="0"/>
                      </a:br>
                      <a:r>
                        <a:rPr lang="en-GB" sz="1000" b="1" noProof="0" dirty="0"/>
                        <a:t>Pancreas</a:t>
                      </a:r>
                      <a:br>
                        <a:rPr lang="en-GB" sz="1000" b="1" noProof="0" dirty="0"/>
                      </a:br>
                      <a:r>
                        <a:rPr lang="en-GB" sz="1000" b="1" noProof="0" dirty="0"/>
                        <a:t>Midgut</a:t>
                      </a:r>
                      <a:br>
                        <a:rPr lang="en-GB" sz="1000" b="1" noProof="0" dirty="0"/>
                      </a:br>
                      <a:r>
                        <a:rPr lang="en-GB" sz="1000" b="1" noProof="0" dirty="0"/>
                        <a:t>Rectum</a:t>
                      </a:r>
                      <a:br>
                        <a:rPr lang="en-GB" sz="1000" b="1" noProof="0" dirty="0"/>
                      </a:br>
                      <a:r>
                        <a:rPr lang="en-GB" sz="1000" b="1" noProof="0" dirty="0"/>
                        <a:t>Appendix</a:t>
                      </a:r>
                      <a:br>
                        <a:rPr lang="en-GB" sz="1000" b="1" noProof="0" dirty="0"/>
                      </a:br>
                      <a:r>
                        <a:rPr lang="en-GB" sz="1000" b="1" noProof="0" dirty="0"/>
                        <a:t>Gastric</a:t>
                      </a:r>
                      <a:br>
                        <a:rPr lang="en-GB" sz="1000" b="1" noProof="0" dirty="0"/>
                      </a:br>
                      <a:r>
                        <a:rPr lang="en-GB" sz="1000" b="1" noProof="0" dirty="0"/>
                        <a:t>Lung</a:t>
                      </a:r>
                      <a:br>
                        <a:rPr lang="en-GB" sz="1000" b="1" noProof="0" dirty="0"/>
                      </a:br>
                      <a:r>
                        <a:rPr lang="en-GB" sz="1000" b="1" noProof="0" dirty="0"/>
                        <a:t>Unknown primary</a:t>
                      </a:r>
                      <a:br>
                        <a:rPr lang="en-GB" sz="1000" b="1" noProof="0" dirty="0"/>
                      </a:br>
                      <a:r>
                        <a:rPr lang="en-GB" sz="1000" b="1" noProof="0" dirty="0"/>
                        <a:t>Kidney</a:t>
                      </a:r>
                    </a:p>
                  </a:txBody>
                  <a:tcPr marL="55440" marR="55440"/>
                </a:tc>
                <a:tc>
                  <a:txBody>
                    <a:bodyPr/>
                    <a:lstStyle/>
                    <a:p>
                      <a:pPr algn="ctr">
                        <a:lnSpc>
                          <a:spcPct val="95000"/>
                        </a:lnSpc>
                      </a:pPr>
                      <a:br>
                        <a:rPr lang="en-GB" sz="1000" noProof="0" dirty="0"/>
                      </a:br>
                      <a:r>
                        <a:rPr lang="en-GB" sz="1000" noProof="0" dirty="0"/>
                        <a:t>4 (25%)</a:t>
                      </a:r>
                      <a:br>
                        <a:rPr lang="en-GB" sz="1000" noProof="0" dirty="0"/>
                      </a:br>
                      <a:r>
                        <a:rPr lang="en-GB" sz="1000" noProof="0" dirty="0"/>
                        <a:t>5 (31.25%)</a:t>
                      </a:r>
                      <a:br>
                        <a:rPr lang="en-GB" sz="1000" noProof="0" dirty="0"/>
                      </a:br>
                      <a:r>
                        <a:rPr lang="en-GB" sz="1000" noProof="0" dirty="0"/>
                        <a:t>1 (6.25%)</a:t>
                      </a:r>
                      <a:br>
                        <a:rPr lang="en-GB" sz="1000" noProof="0" dirty="0"/>
                      </a:br>
                      <a:r>
                        <a:rPr lang="en-GB" sz="1000" noProof="0" dirty="0"/>
                        <a:t>1 (6.25%)</a:t>
                      </a:r>
                      <a:br>
                        <a:rPr lang="en-GB" sz="1000" noProof="0" dirty="0"/>
                      </a:br>
                      <a:r>
                        <a:rPr lang="en-GB" sz="1000" noProof="0" dirty="0"/>
                        <a:t>1 (6.25%)</a:t>
                      </a:r>
                      <a:br>
                        <a:rPr lang="en-GB" sz="1000" noProof="0" dirty="0"/>
                      </a:br>
                      <a:r>
                        <a:rPr lang="en-GB" sz="1000" noProof="0" dirty="0"/>
                        <a:t>0 (0%)</a:t>
                      </a:r>
                      <a:br>
                        <a:rPr lang="en-GB" sz="1000" noProof="0" dirty="0"/>
                      </a:br>
                      <a:r>
                        <a:rPr lang="en-GB" sz="1000" noProof="0" dirty="0"/>
                        <a:t>1 (6.25%)</a:t>
                      </a:r>
                      <a:br>
                        <a:rPr lang="en-GB" sz="1000" noProof="0" dirty="0"/>
                      </a:br>
                      <a:r>
                        <a:rPr lang="en-GB" sz="1000" noProof="0" dirty="0"/>
                        <a:t>1 (6.25%)</a:t>
                      </a:r>
                    </a:p>
                  </a:txBody>
                  <a:tcPr marL="55440" marR="55440"/>
                </a:tc>
                <a:tc>
                  <a:txBody>
                    <a:bodyPr/>
                    <a:lstStyle/>
                    <a:p>
                      <a:pPr algn="ctr">
                        <a:lnSpc>
                          <a:spcPct val="95000"/>
                        </a:lnSpc>
                      </a:pPr>
                      <a:br>
                        <a:rPr lang="en-GB" sz="1000" noProof="0" dirty="0"/>
                      </a:br>
                      <a:r>
                        <a:rPr lang="en-GB" sz="1000" noProof="0" dirty="0"/>
                        <a:t>22 (42.3%)</a:t>
                      </a:r>
                      <a:br>
                        <a:rPr lang="en-GB" sz="1000" noProof="0" dirty="0"/>
                      </a:br>
                      <a:r>
                        <a:rPr lang="en-GB" sz="1000" noProof="0" dirty="0"/>
                        <a:t>15 (28.2)</a:t>
                      </a:r>
                      <a:br>
                        <a:rPr lang="en-GB" sz="1000" noProof="0" dirty="0"/>
                      </a:br>
                      <a:r>
                        <a:rPr lang="en-GB" sz="1000" noProof="0" dirty="0"/>
                        <a:t>4 (7.7%)</a:t>
                      </a:r>
                      <a:br>
                        <a:rPr lang="en-GB" sz="1000" noProof="0" dirty="0"/>
                      </a:br>
                      <a:r>
                        <a:rPr lang="en-GB" sz="1000" noProof="0" dirty="0"/>
                        <a:t>1 (1.9%)</a:t>
                      </a:r>
                      <a:br>
                        <a:rPr lang="en-GB" sz="1000" noProof="0" dirty="0"/>
                      </a:br>
                      <a:r>
                        <a:rPr lang="en-GB" sz="1000" noProof="0" dirty="0"/>
                        <a:t>3 (5.7%)</a:t>
                      </a:r>
                      <a:br>
                        <a:rPr lang="en-GB" sz="1000" noProof="0" dirty="0"/>
                      </a:br>
                      <a:r>
                        <a:rPr lang="en-GB" sz="1000" noProof="0" dirty="0"/>
                        <a:t>4 (7.7%)</a:t>
                      </a:r>
                      <a:br>
                        <a:rPr lang="en-GB" sz="1000" noProof="0" dirty="0"/>
                      </a:br>
                      <a:r>
                        <a:rPr lang="en-GB" sz="1000" noProof="0" dirty="0"/>
                        <a:t>3 (5.7%)</a:t>
                      </a:r>
                      <a:br>
                        <a:rPr lang="en-GB" sz="1000" noProof="0" dirty="0"/>
                      </a:br>
                      <a:r>
                        <a:rPr lang="en-GB" sz="1000" noProof="0" dirty="0"/>
                        <a:t>0</a:t>
                      </a:r>
                    </a:p>
                  </a:txBody>
                  <a:tcPr marL="55440" marR="55440"/>
                </a:tc>
                <a:extLst>
                  <a:ext uri="{0D108BD9-81ED-4DB2-BD59-A6C34878D82A}">
                    <a16:rowId xmlns:a16="http://schemas.microsoft.com/office/drawing/2014/main" val="1422831056"/>
                  </a:ext>
                </a:extLst>
              </a:tr>
              <a:tr h="0">
                <a:tc>
                  <a:txBody>
                    <a:bodyPr/>
                    <a:lstStyle/>
                    <a:p>
                      <a:pPr marL="138113" indent="-138113">
                        <a:lnSpc>
                          <a:spcPct val="95000"/>
                        </a:lnSpc>
                        <a:tabLst/>
                      </a:pPr>
                      <a:r>
                        <a:rPr lang="en-GB" sz="1000" b="1" noProof="0" dirty="0"/>
                        <a:t>Family history of any cancer</a:t>
                      </a:r>
                    </a:p>
                  </a:txBody>
                  <a:tcPr marL="55440" marR="55440"/>
                </a:tc>
                <a:tc>
                  <a:txBody>
                    <a:bodyPr/>
                    <a:lstStyle/>
                    <a:p>
                      <a:pPr algn="ctr">
                        <a:lnSpc>
                          <a:spcPct val="95000"/>
                        </a:lnSpc>
                      </a:pPr>
                      <a:r>
                        <a:rPr lang="en-GB" sz="1000" noProof="0" dirty="0"/>
                        <a:t>11 (68.7%)</a:t>
                      </a:r>
                    </a:p>
                  </a:txBody>
                  <a:tcPr marL="55440" marR="55440"/>
                </a:tc>
                <a:tc>
                  <a:txBody>
                    <a:bodyPr/>
                    <a:lstStyle/>
                    <a:p>
                      <a:pPr algn="ctr">
                        <a:lnSpc>
                          <a:spcPct val="95000"/>
                        </a:lnSpc>
                      </a:pPr>
                      <a:r>
                        <a:rPr lang="en-GB" sz="1000" noProof="0" dirty="0"/>
                        <a:t>29 (55.7%)</a:t>
                      </a:r>
                    </a:p>
                  </a:txBody>
                  <a:tcPr marL="55440" marR="55440"/>
                </a:tc>
                <a:extLst>
                  <a:ext uri="{0D108BD9-81ED-4DB2-BD59-A6C34878D82A}">
                    <a16:rowId xmlns:a16="http://schemas.microsoft.com/office/drawing/2014/main" val="3854648627"/>
                  </a:ext>
                </a:extLst>
              </a:tr>
              <a:tr h="0">
                <a:tc>
                  <a:txBody>
                    <a:bodyPr/>
                    <a:lstStyle/>
                    <a:p>
                      <a:pPr marL="138113" indent="-138113">
                        <a:lnSpc>
                          <a:spcPct val="95000"/>
                        </a:lnSpc>
                        <a:tabLst/>
                      </a:pPr>
                      <a:r>
                        <a:rPr lang="en-GB" sz="1000" b="1" noProof="0" dirty="0"/>
                        <a:t>Family history of NET</a:t>
                      </a:r>
                    </a:p>
                  </a:txBody>
                  <a:tcPr marL="55440" marR="55440"/>
                </a:tc>
                <a:tc>
                  <a:txBody>
                    <a:bodyPr/>
                    <a:lstStyle/>
                    <a:p>
                      <a:pPr algn="ctr">
                        <a:lnSpc>
                          <a:spcPct val="95000"/>
                        </a:lnSpc>
                      </a:pPr>
                      <a:r>
                        <a:rPr lang="en-GB" sz="1000" noProof="0" dirty="0"/>
                        <a:t>1 (6.25%)</a:t>
                      </a:r>
                    </a:p>
                  </a:txBody>
                  <a:tcPr marL="55440" marR="55440"/>
                </a:tc>
                <a:tc>
                  <a:txBody>
                    <a:bodyPr/>
                    <a:lstStyle/>
                    <a:p>
                      <a:pPr algn="ctr">
                        <a:lnSpc>
                          <a:spcPct val="95000"/>
                        </a:lnSpc>
                      </a:pPr>
                      <a:r>
                        <a:rPr lang="en-GB" sz="1000" noProof="0" dirty="0"/>
                        <a:t>3*</a:t>
                      </a:r>
                    </a:p>
                  </a:txBody>
                  <a:tcPr marL="55440" marR="55440"/>
                </a:tc>
                <a:extLst>
                  <a:ext uri="{0D108BD9-81ED-4DB2-BD59-A6C34878D82A}">
                    <a16:rowId xmlns:a16="http://schemas.microsoft.com/office/drawing/2014/main" val="1809648231"/>
                  </a:ext>
                </a:extLst>
              </a:tr>
              <a:tr h="0">
                <a:tc>
                  <a:txBody>
                    <a:bodyPr/>
                    <a:lstStyle/>
                    <a:p>
                      <a:pPr marL="138113" indent="-138113">
                        <a:lnSpc>
                          <a:spcPct val="95000"/>
                        </a:lnSpc>
                        <a:tabLst/>
                      </a:pPr>
                      <a:r>
                        <a:rPr lang="en-GB" sz="1000" b="1" noProof="0" dirty="0"/>
                        <a:t>Other neoplasms</a:t>
                      </a:r>
                    </a:p>
                  </a:txBody>
                  <a:tcPr marL="55440" marR="55440"/>
                </a:tc>
                <a:tc>
                  <a:txBody>
                    <a:bodyPr/>
                    <a:lstStyle/>
                    <a:p>
                      <a:pPr algn="ctr">
                        <a:lnSpc>
                          <a:spcPct val="95000"/>
                        </a:lnSpc>
                      </a:pPr>
                      <a:r>
                        <a:rPr lang="en-GB" sz="1000" noProof="0" dirty="0"/>
                        <a:t>1**</a:t>
                      </a:r>
                    </a:p>
                  </a:txBody>
                  <a:tcPr marL="55440" marR="55440"/>
                </a:tc>
                <a:tc>
                  <a:txBody>
                    <a:bodyPr/>
                    <a:lstStyle/>
                    <a:p>
                      <a:pPr algn="ctr">
                        <a:lnSpc>
                          <a:spcPct val="95000"/>
                        </a:lnSpc>
                      </a:pPr>
                      <a:r>
                        <a:rPr lang="en-GB" sz="1000" noProof="0" dirty="0"/>
                        <a:t>3***</a:t>
                      </a:r>
                    </a:p>
                  </a:txBody>
                  <a:tcPr marL="55440" marR="55440"/>
                </a:tc>
                <a:extLst>
                  <a:ext uri="{0D108BD9-81ED-4DB2-BD59-A6C34878D82A}">
                    <a16:rowId xmlns:a16="http://schemas.microsoft.com/office/drawing/2014/main" val="3614786085"/>
                  </a:ext>
                </a:extLst>
              </a:tr>
              <a:tr h="0">
                <a:tc>
                  <a:txBody>
                    <a:bodyPr/>
                    <a:lstStyle/>
                    <a:p>
                      <a:pPr marL="138113" indent="-138113">
                        <a:lnSpc>
                          <a:spcPct val="95000"/>
                        </a:lnSpc>
                        <a:tabLst/>
                      </a:pPr>
                      <a:r>
                        <a:rPr lang="en-GB" sz="1000" b="1" noProof="0" dirty="0"/>
                        <a:t>Tumour grade: 1/2/3</a:t>
                      </a:r>
                    </a:p>
                  </a:txBody>
                  <a:tcPr marL="55440" marR="55440"/>
                </a:tc>
                <a:tc>
                  <a:txBody>
                    <a:bodyPr/>
                    <a:lstStyle/>
                    <a:p>
                      <a:pPr algn="ctr">
                        <a:lnSpc>
                          <a:spcPct val="95000"/>
                        </a:lnSpc>
                      </a:pPr>
                      <a:r>
                        <a:rPr lang="en-GB" sz="1000" noProof="0" dirty="0"/>
                        <a:t>8/4/2</a:t>
                      </a:r>
                    </a:p>
                  </a:txBody>
                  <a:tcPr marL="55440" marR="55440"/>
                </a:tc>
                <a:tc>
                  <a:txBody>
                    <a:bodyPr/>
                    <a:lstStyle/>
                    <a:p>
                      <a:pPr algn="ctr">
                        <a:lnSpc>
                          <a:spcPct val="95000"/>
                        </a:lnSpc>
                      </a:pPr>
                      <a:r>
                        <a:rPr lang="en-GB" sz="1000" noProof="0" dirty="0"/>
                        <a:t>27/21/4</a:t>
                      </a:r>
                    </a:p>
                  </a:txBody>
                  <a:tcPr marL="55440" marR="55440"/>
                </a:tc>
                <a:extLst>
                  <a:ext uri="{0D108BD9-81ED-4DB2-BD59-A6C34878D82A}">
                    <a16:rowId xmlns:a16="http://schemas.microsoft.com/office/drawing/2014/main" val="774118826"/>
                  </a:ext>
                </a:extLst>
              </a:tr>
              <a:tr h="0">
                <a:tc>
                  <a:txBody>
                    <a:bodyPr/>
                    <a:lstStyle/>
                    <a:p>
                      <a:pPr marL="138113" marR="0" lvl="0" indent="-138113" algn="l" defTabSz="457200" rtl="0" eaLnBrk="1" fontAlgn="auto" latinLnBrk="0" hangingPunct="1">
                        <a:lnSpc>
                          <a:spcPct val="95000"/>
                        </a:lnSpc>
                        <a:spcBef>
                          <a:spcPts val="0"/>
                        </a:spcBef>
                        <a:spcAft>
                          <a:spcPts val="0"/>
                        </a:spcAft>
                        <a:buClrTx/>
                        <a:buSzTx/>
                        <a:buFontTx/>
                        <a:buNone/>
                        <a:tabLst/>
                        <a:defRPr/>
                      </a:pPr>
                      <a:r>
                        <a:rPr lang="en-GB" sz="1000" b="1" noProof="0" dirty="0"/>
                        <a:t>Stage IV at diagnosis</a:t>
                      </a:r>
                    </a:p>
                  </a:txBody>
                  <a:tcPr marL="55440" marR="55440"/>
                </a:tc>
                <a:tc>
                  <a:txBody>
                    <a:bodyPr/>
                    <a:lstStyle/>
                    <a:p>
                      <a:pPr algn="ctr">
                        <a:lnSpc>
                          <a:spcPct val="95000"/>
                        </a:lnSpc>
                      </a:pPr>
                      <a:r>
                        <a:rPr lang="en-GB" sz="1000" noProof="0" dirty="0"/>
                        <a:t>7 (43.7%)</a:t>
                      </a:r>
                    </a:p>
                  </a:txBody>
                  <a:tcPr marL="55440" marR="55440"/>
                </a:tc>
                <a:tc>
                  <a:txBody>
                    <a:bodyPr/>
                    <a:lstStyle/>
                    <a:p>
                      <a:pPr algn="ctr">
                        <a:lnSpc>
                          <a:spcPct val="95000"/>
                        </a:lnSpc>
                      </a:pPr>
                      <a:r>
                        <a:rPr lang="en-GB" sz="1000" noProof="0" dirty="0"/>
                        <a:t>25 (48%)</a:t>
                      </a:r>
                    </a:p>
                  </a:txBody>
                  <a:tcPr marL="55440" marR="55440"/>
                </a:tc>
                <a:extLst>
                  <a:ext uri="{0D108BD9-81ED-4DB2-BD59-A6C34878D82A}">
                    <a16:rowId xmlns:a16="http://schemas.microsoft.com/office/drawing/2014/main" val="2535347686"/>
                  </a:ext>
                </a:extLst>
              </a:tr>
            </a:tbl>
          </a:graphicData>
        </a:graphic>
      </p:graphicFrame>
      <p:graphicFrame>
        <p:nvGraphicFramePr>
          <p:cNvPr id="5" name="Table 4">
            <a:extLst>
              <a:ext uri="{FF2B5EF4-FFF2-40B4-BE49-F238E27FC236}">
                <a16:creationId xmlns:a16="http://schemas.microsoft.com/office/drawing/2014/main" id="{0F6001D1-B299-A64B-86D9-148DEA3E69AE}"/>
              </a:ext>
            </a:extLst>
          </p:cNvPr>
          <p:cNvGraphicFramePr>
            <a:graphicFrameLocks noGrp="1"/>
          </p:cNvGraphicFramePr>
          <p:nvPr>
            <p:extLst>
              <p:ext uri="{D42A27DB-BD31-4B8C-83A1-F6EECF244321}">
                <p14:modId xmlns:p14="http://schemas.microsoft.com/office/powerpoint/2010/main" val="1488366379"/>
              </p:ext>
            </p:extLst>
          </p:nvPr>
        </p:nvGraphicFramePr>
        <p:xfrm>
          <a:off x="4325510" y="1440666"/>
          <a:ext cx="7256888" cy="4378198"/>
        </p:xfrm>
        <a:graphic>
          <a:graphicData uri="http://schemas.openxmlformats.org/drawingml/2006/table">
            <a:tbl>
              <a:tblPr firstRow="1" bandRow="1">
                <a:tableStyleId>{5C22544A-7EE6-4342-B048-85BDC9FD1C3A}</a:tableStyleId>
              </a:tblPr>
              <a:tblGrid>
                <a:gridCol w="492980">
                  <a:extLst>
                    <a:ext uri="{9D8B030D-6E8A-4147-A177-3AD203B41FA5}">
                      <a16:colId xmlns:a16="http://schemas.microsoft.com/office/drawing/2014/main" val="99965353"/>
                    </a:ext>
                  </a:extLst>
                </a:gridCol>
                <a:gridCol w="294199">
                  <a:extLst>
                    <a:ext uri="{9D8B030D-6E8A-4147-A177-3AD203B41FA5}">
                      <a16:colId xmlns:a16="http://schemas.microsoft.com/office/drawing/2014/main" val="2754293291"/>
                    </a:ext>
                  </a:extLst>
                </a:gridCol>
                <a:gridCol w="286247">
                  <a:extLst>
                    <a:ext uri="{9D8B030D-6E8A-4147-A177-3AD203B41FA5}">
                      <a16:colId xmlns:a16="http://schemas.microsoft.com/office/drawing/2014/main" val="3089450624"/>
                    </a:ext>
                  </a:extLst>
                </a:gridCol>
                <a:gridCol w="1121134">
                  <a:extLst>
                    <a:ext uri="{9D8B030D-6E8A-4147-A177-3AD203B41FA5}">
                      <a16:colId xmlns:a16="http://schemas.microsoft.com/office/drawing/2014/main" val="2182292231"/>
                    </a:ext>
                  </a:extLst>
                </a:gridCol>
                <a:gridCol w="2782956">
                  <a:extLst>
                    <a:ext uri="{9D8B030D-6E8A-4147-A177-3AD203B41FA5}">
                      <a16:colId xmlns:a16="http://schemas.microsoft.com/office/drawing/2014/main" val="3314798882"/>
                    </a:ext>
                  </a:extLst>
                </a:gridCol>
                <a:gridCol w="492981">
                  <a:extLst>
                    <a:ext uri="{9D8B030D-6E8A-4147-A177-3AD203B41FA5}">
                      <a16:colId xmlns:a16="http://schemas.microsoft.com/office/drawing/2014/main" val="1959103643"/>
                    </a:ext>
                  </a:extLst>
                </a:gridCol>
                <a:gridCol w="1065475">
                  <a:extLst>
                    <a:ext uri="{9D8B030D-6E8A-4147-A177-3AD203B41FA5}">
                      <a16:colId xmlns:a16="http://schemas.microsoft.com/office/drawing/2014/main" val="2081433617"/>
                    </a:ext>
                  </a:extLst>
                </a:gridCol>
                <a:gridCol w="720916">
                  <a:extLst>
                    <a:ext uri="{9D8B030D-6E8A-4147-A177-3AD203B41FA5}">
                      <a16:colId xmlns:a16="http://schemas.microsoft.com/office/drawing/2014/main" val="1593176137"/>
                    </a:ext>
                  </a:extLst>
                </a:gridCol>
              </a:tblGrid>
              <a:tr h="0">
                <a:tc>
                  <a:txBody>
                    <a:bodyPr/>
                    <a:lstStyle/>
                    <a:p>
                      <a:pPr>
                        <a:lnSpc>
                          <a:spcPct val="90000"/>
                        </a:lnSpc>
                      </a:pPr>
                      <a:r>
                        <a:rPr lang="en-GB" sz="850" noProof="0" dirty="0"/>
                        <a:t>ID</a:t>
                      </a:r>
                    </a:p>
                  </a:txBody>
                  <a:tcPr marL="36000" marR="36000"/>
                </a:tc>
                <a:tc>
                  <a:txBody>
                    <a:bodyPr/>
                    <a:lstStyle/>
                    <a:p>
                      <a:pPr algn="ctr"/>
                      <a:r>
                        <a:rPr lang="en-GB" sz="850" noProof="0" dirty="0"/>
                        <a:t>Age</a:t>
                      </a:r>
                    </a:p>
                  </a:txBody>
                  <a:tcPr marL="36000" marR="36000"/>
                </a:tc>
                <a:tc>
                  <a:txBody>
                    <a:bodyPr/>
                    <a:lstStyle/>
                    <a:p>
                      <a:pPr algn="ctr"/>
                      <a:r>
                        <a:rPr lang="en-GB" sz="850" noProof="0" dirty="0"/>
                        <a:t>Sex</a:t>
                      </a:r>
                    </a:p>
                  </a:txBody>
                  <a:tcPr marL="36000" marR="36000"/>
                </a:tc>
                <a:tc>
                  <a:txBody>
                    <a:bodyPr/>
                    <a:lstStyle/>
                    <a:p>
                      <a:pPr algn="ctr"/>
                      <a:r>
                        <a:rPr lang="en-GB" sz="850" noProof="0" dirty="0"/>
                        <a:t>Type of NET</a:t>
                      </a:r>
                    </a:p>
                  </a:txBody>
                  <a:tcPr marL="36000" marR="36000"/>
                </a:tc>
                <a:tc>
                  <a:txBody>
                    <a:bodyPr/>
                    <a:lstStyle/>
                    <a:p>
                      <a:pPr algn="ctr"/>
                      <a:r>
                        <a:rPr lang="en-GB" sz="850" noProof="0" dirty="0"/>
                        <a:t>Family history</a:t>
                      </a:r>
                    </a:p>
                  </a:txBody>
                  <a:tcPr marL="36000" marR="36000"/>
                </a:tc>
                <a:tc>
                  <a:txBody>
                    <a:bodyPr/>
                    <a:lstStyle/>
                    <a:p>
                      <a:pPr algn="ctr"/>
                      <a:r>
                        <a:rPr lang="en-GB" sz="850" noProof="0" dirty="0"/>
                        <a:t>Gene</a:t>
                      </a:r>
                    </a:p>
                  </a:txBody>
                  <a:tcPr marL="36000" marR="36000"/>
                </a:tc>
                <a:tc>
                  <a:txBody>
                    <a:bodyPr/>
                    <a:lstStyle/>
                    <a:p>
                      <a:pPr algn="ctr"/>
                      <a:r>
                        <a:rPr lang="en-GB" sz="850" noProof="0" dirty="0"/>
                        <a:t>Variant</a:t>
                      </a:r>
                    </a:p>
                  </a:txBody>
                  <a:tcPr marL="36000" marR="36000"/>
                </a:tc>
                <a:tc>
                  <a:txBody>
                    <a:bodyPr/>
                    <a:lstStyle/>
                    <a:p>
                      <a:pPr algn="ctr"/>
                      <a:r>
                        <a:rPr lang="en-GB" sz="850" noProof="0" dirty="0"/>
                        <a:t>Classification</a:t>
                      </a:r>
                    </a:p>
                  </a:txBody>
                  <a:tcPr marL="36000" marR="36000"/>
                </a:tc>
                <a:extLst>
                  <a:ext uri="{0D108BD9-81ED-4DB2-BD59-A6C34878D82A}">
                    <a16:rowId xmlns:a16="http://schemas.microsoft.com/office/drawing/2014/main" val="4090335180"/>
                  </a:ext>
                </a:extLst>
              </a:tr>
              <a:tr h="0">
                <a:tc>
                  <a:txBody>
                    <a:bodyPr/>
                    <a:lstStyle/>
                    <a:p>
                      <a:pPr algn="l">
                        <a:lnSpc>
                          <a:spcPct val="85000"/>
                        </a:lnSpc>
                      </a:pPr>
                      <a:r>
                        <a:rPr lang="en-GB" sz="850" noProof="0" dirty="0"/>
                        <a:t>GRY_109</a:t>
                      </a:r>
                    </a:p>
                  </a:txBody>
                  <a:tcPr marL="36000" marR="36000" anchor="ctr"/>
                </a:tc>
                <a:tc>
                  <a:txBody>
                    <a:bodyPr/>
                    <a:lstStyle/>
                    <a:p>
                      <a:pPr algn="ctr">
                        <a:lnSpc>
                          <a:spcPct val="85000"/>
                        </a:lnSpc>
                      </a:pPr>
                      <a:r>
                        <a:rPr lang="en-GB" sz="850" noProof="0" dirty="0"/>
                        <a:t>38</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G2 functioning pNET</a:t>
                      </a:r>
                    </a:p>
                  </a:txBody>
                  <a:tcPr marL="36000" marR="36000" anchor="ctr"/>
                </a:tc>
                <a:tc>
                  <a:txBody>
                    <a:bodyPr/>
                    <a:lstStyle/>
                    <a:p>
                      <a:pPr algn="ctr">
                        <a:lnSpc>
                          <a:spcPct val="85000"/>
                        </a:lnSpc>
                      </a:pPr>
                      <a:r>
                        <a:rPr lang="en-GB" sz="850" noProof="0" dirty="0"/>
                        <a:t>Father</a:t>
                      </a:r>
                      <a:r>
                        <a:rPr lang="en-GB" sz="850" noProof="0" dirty="0">
                          <a:solidFill>
                            <a:srgbClr val="FF0000"/>
                          </a:solidFill>
                        </a:rPr>
                        <a:t> </a:t>
                      </a:r>
                      <a:r>
                        <a:rPr lang="en-GB" sz="850" noProof="0" dirty="0"/>
                        <a:t>skin cancer, mother thyroid cancer</a:t>
                      </a:r>
                    </a:p>
                  </a:txBody>
                  <a:tcPr marL="36000" marR="36000" anchor="ctr"/>
                </a:tc>
                <a:tc>
                  <a:txBody>
                    <a:bodyPr/>
                    <a:lstStyle/>
                    <a:p>
                      <a:pPr algn="ctr">
                        <a:lnSpc>
                          <a:spcPct val="85000"/>
                        </a:lnSpc>
                      </a:pPr>
                      <a:r>
                        <a:rPr lang="en-GB" sz="850" noProof="0" dirty="0"/>
                        <a:t>MUTYH</a:t>
                      </a:r>
                    </a:p>
                  </a:txBody>
                  <a:tcPr marL="36000" marR="36000" anchor="ctr"/>
                </a:tc>
                <a:tc>
                  <a:txBody>
                    <a:bodyPr/>
                    <a:lstStyle/>
                    <a:p>
                      <a:pPr algn="ctr">
                        <a:lnSpc>
                          <a:spcPct val="85000"/>
                        </a:lnSpc>
                      </a:pPr>
                      <a:r>
                        <a:rPr lang="en-GB" sz="850" noProof="0" dirty="0"/>
                        <a:t>p.Gin29Ter</a:t>
                      </a:r>
                    </a:p>
                  </a:txBody>
                  <a:tcPr marL="36000" marR="36000" anchor="ctr"/>
                </a:tc>
                <a:tc>
                  <a:txBody>
                    <a:bodyPr/>
                    <a:lstStyle/>
                    <a:p>
                      <a:pPr algn="ctr">
                        <a:lnSpc>
                          <a:spcPct val="85000"/>
                        </a:lnSpc>
                      </a:pPr>
                      <a:r>
                        <a:rPr lang="en-GB" sz="850" noProof="0" dirty="0"/>
                        <a:t>LPV </a:t>
                      </a:r>
                    </a:p>
                  </a:txBody>
                  <a:tcPr marL="36000" marR="36000" anchor="ctr"/>
                </a:tc>
                <a:extLst>
                  <a:ext uri="{0D108BD9-81ED-4DB2-BD59-A6C34878D82A}">
                    <a16:rowId xmlns:a16="http://schemas.microsoft.com/office/drawing/2014/main" val="1199964420"/>
                  </a:ext>
                </a:extLst>
              </a:tr>
              <a:tr h="0">
                <a:tc>
                  <a:txBody>
                    <a:bodyPr/>
                    <a:lstStyle/>
                    <a:p>
                      <a:pPr algn="l">
                        <a:lnSpc>
                          <a:spcPct val="85000"/>
                        </a:lnSpc>
                      </a:pPr>
                      <a:r>
                        <a:rPr lang="en-GB" sz="850" noProof="0" dirty="0"/>
                        <a:t>GRY_112</a:t>
                      </a:r>
                    </a:p>
                  </a:txBody>
                  <a:tcPr marL="36000" marR="36000" anchor="ctr"/>
                </a:tc>
                <a:tc>
                  <a:txBody>
                    <a:bodyPr/>
                    <a:lstStyle/>
                    <a:p>
                      <a:pPr algn="ctr">
                        <a:lnSpc>
                          <a:spcPct val="85000"/>
                        </a:lnSpc>
                      </a:pPr>
                      <a:r>
                        <a:rPr lang="en-GB" sz="850" noProof="0" dirty="0"/>
                        <a:t>34</a:t>
                      </a:r>
                    </a:p>
                  </a:txBody>
                  <a:tcPr marL="36000" marR="36000" anchor="ctr"/>
                </a:tc>
                <a:tc>
                  <a:txBody>
                    <a:bodyPr/>
                    <a:lstStyle/>
                    <a:p>
                      <a:pPr algn="ctr">
                        <a:lnSpc>
                          <a:spcPct val="85000"/>
                        </a:lnSpc>
                      </a:pPr>
                      <a:r>
                        <a:rPr lang="en-GB" sz="850" noProof="0" dirty="0"/>
                        <a:t>M</a:t>
                      </a:r>
                    </a:p>
                  </a:txBody>
                  <a:tcPr marL="36000" marR="36000" anchor="ctr"/>
                </a:tc>
                <a:tc>
                  <a:txBody>
                    <a:bodyPr/>
                    <a:lstStyle/>
                    <a:p>
                      <a:pPr algn="ctr">
                        <a:lnSpc>
                          <a:spcPct val="85000"/>
                        </a:lnSpc>
                      </a:pPr>
                      <a:r>
                        <a:rPr lang="en-GB" sz="850" noProof="0" dirty="0"/>
                        <a:t>G1 non-functioning midgut</a:t>
                      </a:r>
                    </a:p>
                  </a:txBody>
                  <a:tcPr marL="36000" marR="36000" anchor="ctr"/>
                </a:tc>
                <a:tc>
                  <a:txBody>
                    <a:bodyPr/>
                    <a:lstStyle/>
                    <a:p>
                      <a:pPr algn="ctr">
                        <a:lnSpc>
                          <a:spcPct val="85000"/>
                        </a:lnSpc>
                      </a:pPr>
                      <a:r>
                        <a:rPr lang="en-GB" sz="850" noProof="0" dirty="0"/>
                        <a:t>Mother multiple myeloma</a:t>
                      </a:r>
                    </a:p>
                  </a:txBody>
                  <a:tcPr marL="36000" marR="36000" anchor="ctr"/>
                </a:tc>
                <a:tc>
                  <a:txBody>
                    <a:bodyPr/>
                    <a:lstStyle/>
                    <a:p>
                      <a:pPr algn="ctr">
                        <a:lnSpc>
                          <a:spcPct val="85000"/>
                        </a:lnSpc>
                      </a:pPr>
                      <a:r>
                        <a:rPr lang="en-GB" sz="850" noProof="0" dirty="0"/>
                        <a:t>POLE</a:t>
                      </a:r>
                    </a:p>
                  </a:txBody>
                  <a:tcPr marL="36000" marR="36000" anchor="ctr"/>
                </a:tc>
                <a:tc>
                  <a:txBody>
                    <a:bodyPr/>
                    <a:lstStyle/>
                    <a:p>
                      <a:pPr algn="ctr">
                        <a:lnSpc>
                          <a:spcPct val="85000"/>
                        </a:lnSpc>
                      </a:pPr>
                      <a:r>
                        <a:rPr lang="en-GB" sz="850" noProof="0" dirty="0"/>
                        <a:t>p.Ala895Profs*3</a:t>
                      </a:r>
                    </a:p>
                  </a:txBody>
                  <a:tcPr marL="36000" marR="36000" anchor="ctr"/>
                </a:tc>
                <a:tc>
                  <a:txBody>
                    <a:bodyPr/>
                    <a:lstStyle/>
                    <a:p>
                      <a:pPr algn="ctr">
                        <a:lnSpc>
                          <a:spcPct val="85000"/>
                        </a:lnSpc>
                      </a:pPr>
                      <a:r>
                        <a:rPr lang="en-GB" sz="850" noProof="0" dirty="0"/>
                        <a:t>LPV</a:t>
                      </a:r>
                    </a:p>
                  </a:txBody>
                  <a:tcPr marL="36000" marR="36000" anchor="ctr"/>
                </a:tc>
                <a:extLst>
                  <a:ext uri="{0D108BD9-81ED-4DB2-BD59-A6C34878D82A}">
                    <a16:rowId xmlns:a16="http://schemas.microsoft.com/office/drawing/2014/main" val="2571631202"/>
                  </a:ext>
                </a:extLst>
              </a:tr>
              <a:tr h="0">
                <a:tc>
                  <a:txBody>
                    <a:bodyPr/>
                    <a:lstStyle/>
                    <a:p>
                      <a:pPr algn="l">
                        <a:lnSpc>
                          <a:spcPct val="85000"/>
                        </a:lnSpc>
                      </a:pPr>
                      <a:r>
                        <a:rPr lang="en-GB" sz="850" noProof="0" dirty="0"/>
                        <a:t>GRY_118</a:t>
                      </a:r>
                    </a:p>
                  </a:txBody>
                  <a:tcPr marL="36000" marR="36000" anchor="ctr"/>
                </a:tc>
                <a:tc>
                  <a:txBody>
                    <a:bodyPr/>
                    <a:lstStyle/>
                    <a:p>
                      <a:pPr algn="ctr">
                        <a:lnSpc>
                          <a:spcPct val="85000"/>
                        </a:lnSpc>
                      </a:pPr>
                      <a:r>
                        <a:rPr lang="en-GB" sz="850" noProof="0" dirty="0"/>
                        <a:t>32</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G3 unknown primary</a:t>
                      </a:r>
                    </a:p>
                  </a:txBody>
                  <a:tcPr marL="36000" marR="36000" anchor="ctr"/>
                </a:tc>
                <a:tc>
                  <a:txBody>
                    <a:bodyPr/>
                    <a:lstStyle/>
                    <a:p>
                      <a:pPr algn="ctr">
                        <a:lnSpc>
                          <a:spcPct val="85000"/>
                        </a:lnSpc>
                      </a:pPr>
                      <a:r>
                        <a:rPr lang="en-GB" sz="850" noProof="0" dirty="0"/>
                        <a:t>No</a:t>
                      </a:r>
                    </a:p>
                  </a:txBody>
                  <a:tcPr marL="36000" marR="36000" anchor="ctr"/>
                </a:tc>
                <a:tc>
                  <a:txBody>
                    <a:bodyPr/>
                    <a:lstStyle/>
                    <a:p>
                      <a:pPr algn="ctr">
                        <a:lnSpc>
                          <a:spcPct val="85000"/>
                        </a:lnSpc>
                      </a:pPr>
                      <a:r>
                        <a:rPr lang="en-GB" sz="850" noProof="0" dirty="0"/>
                        <a:t>SDHB</a:t>
                      </a:r>
                    </a:p>
                  </a:txBody>
                  <a:tcPr marL="36000" marR="36000" anchor="ctr"/>
                </a:tc>
                <a:tc>
                  <a:txBody>
                    <a:bodyPr/>
                    <a:lstStyle/>
                    <a:p>
                      <a:pPr algn="ctr">
                        <a:lnSpc>
                          <a:spcPct val="85000"/>
                        </a:lnSpc>
                      </a:pPr>
                      <a:r>
                        <a:rPr lang="en-GB" sz="850" noProof="0" dirty="0"/>
                        <a:t>Deletion exon 1</a:t>
                      </a:r>
                    </a:p>
                  </a:txBody>
                  <a:tcPr marL="36000" marR="36000" anchor="ctr"/>
                </a:tc>
                <a:tc>
                  <a:txBody>
                    <a:bodyPr/>
                    <a:lstStyle/>
                    <a:p>
                      <a:pPr algn="ctr">
                        <a:lnSpc>
                          <a:spcPct val="85000"/>
                        </a:lnSpc>
                      </a:pPr>
                      <a:r>
                        <a:rPr lang="en-GB" sz="850" noProof="0" dirty="0"/>
                        <a:t>PV</a:t>
                      </a:r>
                    </a:p>
                  </a:txBody>
                  <a:tcPr marL="36000" marR="36000" anchor="ctr"/>
                </a:tc>
                <a:extLst>
                  <a:ext uri="{0D108BD9-81ED-4DB2-BD59-A6C34878D82A}">
                    <a16:rowId xmlns:a16="http://schemas.microsoft.com/office/drawing/2014/main" val="950258040"/>
                  </a:ext>
                </a:extLst>
              </a:tr>
              <a:tr h="0">
                <a:tc>
                  <a:txBody>
                    <a:bodyPr/>
                    <a:lstStyle/>
                    <a:p>
                      <a:pPr algn="l">
                        <a:lnSpc>
                          <a:spcPct val="85000"/>
                        </a:lnSpc>
                      </a:pPr>
                      <a:r>
                        <a:rPr lang="en-GB" sz="850" noProof="0" dirty="0"/>
                        <a:t>GRY_122</a:t>
                      </a:r>
                    </a:p>
                  </a:txBody>
                  <a:tcPr marL="36000" marR="36000" anchor="ctr"/>
                </a:tc>
                <a:tc>
                  <a:txBody>
                    <a:bodyPr/>
                    <a:lstStyle/>
                    <a:p>
                      <a:pPr algn="ctr">
                        <a:lnSpc>
                          <a:spcPct val="85000"/>
                        </a:lnSpc>
                      </a:pPr>
                      <a:r>
                        <a:rPr lang="en-GB" sz="850" noProof="0" dirty="0"/>
                        <a:t>39</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G1 non-functioning midgut</a:t>
                      </a:r>
                    </a:p>
                  </a:txBody>
                  <a:tcPr marL="36000" marR="36000" anchor="ctr"/>
                </a:tc>
                <a:tc>
                  <a:txBody>
                    <a:bodyPr/>
                    <a:lstStyle/>
                    <a:p>
                      <a:pPr algn="ctr">
                        <a:lnSpc>
                          <a:spcPct val="85000"/>
                        </a:lnSpc>
                      </a:pPr>
                      <a:r>
                        <a:rPr lang="en-GB" sz="850" noProof="0" dirty="0"/>
                        <a:t>No</a:t>
                      </a:r>
                    </a:p>
                  </a:txBody>
                  <a:tcPr marL="36000" marR="36000" anchor="ctr"/>
                </a:tc>
                <a:tc>
                  <a:txBody>
                    <a:bodyPr/>
                    <a:lstStyle/>
                    <a:p>
                      <a:pPr algn="ctr">
                        <a:lnSpc>
                          <a:spcPct val="85000"/>
                        </a:lnSpc>
                      </a:pPr>
                      <a:r>
                        <a:rPr lang="en-GB" sz="850" noProof="0" dirty="0"/>
                        <a:t>MUTYH</a:t>
                      </a:r>
                    </a:p>
                  </a:txBody>
                  <a:tcPr marL="36000" marR="36000" anchor="ctr"/>
                </a:tc>
                <a:tc>
                  <a:txBody>
                    <a:bodyPr/>
                    <a:lstStyle/>
                    <a:p>
                      <a:pPr algn="ctr">
                        <a:lnSpc>
                          <a:spcPct val="85000"/>
                        </a:lnSpc>
                      </a:pPr>
                      <a:r>
                        <a:rPr lang="en-GB" sz="850" noProof="0" dirty="0"/>
                        <a:t>p.Gly396Asp</a:t>
                      </a:r>
                    </a:p>
                  </a:txBody>
                  <a:tcPr marL="36000" marR="36000" anchor="ctr"/>
                </a:tc>
                <a:tc>
                  <a:txBody>
                    <a:bodyPr/>
                    <a:lstStyle/>
                    <a:p>
                      <a:pPr algn="ctr">
                        <a:lnSpc>
                          <a:spcPct val="85000"/>
                        </a:lnSpc>
                      </a:pPr>
                      <a:r>
                        <a:rPr lang="en-GB" sz="850" noProof="0" dirty="0"/>
                        <a:t>PV</a:t>
                      </a:r>
                    </a:p>
                  </a:txBody>
                  <a:tcPr marL="36000" marR="36000" anchor="ctr"/>
                </a:tc>
                <a:extLst>
                  <a:ext uri="{0D108BD9-81ED-4DB2-BD59-A6C34878D82A}">
                    <a16:rowId xmlns:a16="http://schemas.microsoft.com/office/drawing/2014/main" val="2209990220"/>
                  </a:ext>
                </a:extLst>
              </a:tr>
              <a:tr h="0">
                <a:tc>
                  <a:txBody>
                    <a:bodyPr/>
                    <a:lstStyle/>
                    <a:p>
                      <a:pPr algn="l">
                        <a:lnSpc>
                          <a:spcPct val="85000"/>
                        </a:lnSpc>
                      </a:pPr>
                      <a:r>
                        <a:rPr lang="en-GB" sz="850" noProof="0" dirty="0"/>
                        <a:t>GRY_133</a:t>
                      </a:r>
                    </a:p>
                  </a:txBody>
                  <a:tcPr marL="36000" marR="36000" anchor="ctr"/>
                </a:tc>
                <a:tc>
                  <a:txBody>
                    <a:bodyPr/>
                    <a:lstStyle/>
                    <a:p>
                      <a:pPr algn="ctr">
                        <a:lnSpc>
                          <a:spcPct val="85000"/>
                        </a:lnSpc>
                      </a:pPr>
                      <a:r>
                        <a:rPr lang="en-GB" sz="850" noProof="0" dirty="0"/>
                        <a:t>36</a:t>
                      </a:r>
                    </a:p>
                  </a:txBody>
                  <a:tcPr marL="36000" marR="36000" anchor="ctr"/>
                </a:tc>
                <a:tc>
                  <a:txBody>
                    <a:bodyPr/>
                    <a:lstStyle/>
                    <a:p>
                      <a:pPr algn="ctr">
                        <a:lnSpc>
                          <a:spcPct val="85000"/>
                        </a:lnSpc>
                      </a:pPr>
                      <a:r>
                        <a:rPr lang="en-GB" sz="850" noProof="0" dirty="0"/>
                        <a:t>M</a:t>
                      </a:r>
                    </a:p>
                  </a:txBody>
                  <a:tcPr marL="36000" marR="36000" anchor="ctr"/>
                </a:tc>
                <a:tc>
                  <a:txBody>
                    <a:bodyPr/>
                    <a:lstStyle/>
                    <a:p>
                      <a:pPr algn="ctr">
                        <a:lnSpc>
                          <a:spcPct val="85000"/>
                        </a:lnSpc>
                      </a:pPr>
                      <a:r>
                        <a:rPr lang="en-GB" sz="850" noProof="0" dirty="0"/>
                        <a:t>G2 non-functioning pNET</a:t>
                      </a:r>
                    </a:p>
                  </a:txBody>
                  <a:tcPr marL="36000" marR="36000" anchor="ctr"/>
                </a:tc>
                <a:tc>
                  <a:txBody>
                    <a:bodyPr/>
                    <a:lstStyle/>
                    <a:p>
                      <a:pPr algn="ctr">
                        <a:lnSpc>
                          <a:spcPct val="85000"/>
                        </a:lnSpc>
                      </a:pPr>
                      <a:r>
                        <a:rPr lang="en-GB" sz="850" noProof="0" dirty="0"/>
                        <a:t>2 grandfathers with prostate cancer (70 and 80yo) + grandmother with leukaemia (75yo)</a:t>
                      </a:r>
                    </a:p>
                  </a:txBody>
                  <a:tcPr marL="36000" marR="36000" anchor="ctr"/>
                </a:tc>
                <a:tc>
                  <a:txBody>
                    <a:bodyPr/>
                    <a:lstStyle/>
                    <a:p>
                      <a:pPr algn="ctr">
                        <a:lnSpc>
                          <a:spcPct val="85000"/>
                        </a:lnSpc>
                      </a:pPr>
                      <a:r>
                        <a:rPr lang="en-GB" sz="850" noProof="0" dirty="0"/>
                        <a:t>XPC</a:t>
                      </a:r>
                    </a:p>
                  </a:txBody>
                  <a:tcPr marL="36000" marR="36000" anchor="ctr"/>
                </a:tc>
                <a:tc>
                  <a:txBody>
                    <a:bodyPr/>
                    <a:lstStyle/>
                    <a:p>
                      <a:pPr algn="ctr">
                        <a:lnSpc>
                          <a:spcPct val="85000"/>
                        </a:lnSpc>
                      </a:pPr>
                      <a:r>
                        <a:rPr lang="en-GB" sz="850" noProof="0" dirty="0"/>
                        <a:t>p.Val548Alafs*25</a:t>
                      </a:r>
                    </a:p>
                  </a:txBody>
                  <a:tcPr marL="36000" marR="36000" anchor="ctr"/>
                </a:tc>
                <a:tc>
                  <a:txBody>
                    <a:bodyPr/>
                    <a:lstStyle/>
                    <a:p>
                      <a:pPr algn="ctr">
                        <a:lnSpc>
                          <a:spcPct val="85000"/>
                        </a:lnSpc>
                      </a:pPr>
                      <a:r>
                        <a:rPr lang="en-GB" sz="850" noProof="0" dirty="0"/>
                        <a:t>PV</a:t>
                      </a:r>
                    </a:p>
                  </a:txBody>
                  <a:tcPr marL="36000" marR="36000" anchor="ctr"/>
                </a:tc>
                <a:extLst>
                  <a:ext uri="{0D108BD9-81ED-4DB2-BD59-A6C34878D82A}">
                    <a16:rowId xmlns:a16="http://schemas.microsoft.com/office/drawing/2014/main" val="373978672"/>
                  </a:ext>
                </a:extLst>
              </a:tr>
              <a:tr h="0">
                <a:tc>
                  <a:txBody>
                    <a:bodyPr/>
                    <a:lstStyle/>
                    <a:p>
                      <a:pPr algn="l">
                        <a:lnSpc>
                          <a:spcPct val="85000"/>
                        </a:lnSpc>
                      </a:pPr>
                      <a:r>
                        <a:rPr lang="en-GB" sz="850" noProof="0" dirty="0"/>
                        <a:t>GRY_135</a:t>
                      </a:r>
                    </a:p>
                  </a:txBody>
                  <a:tcPr marL="36000" marR="36000" anchor="ctr"/>
                </a:tc>
                <a:tc>
                  <a:txBody>
                    <a:bodyPr/>
                    <a:lstStyle/>
                    <a:p>
                      <a:pPr algn="ctr">
                        <a:lnSpc>
                          <a:spcPct val="85000"/>
                        </a:lnSpc>
                      </a:pPr>
                      <a:r>
                        <a:rPr lang="en-GB" sz="850" noProof="0" dirty="0"/>
                        <a:t>40</a:t>
                      </a:r>
                    </a:p>
                  </a:txBody>
                  <a:tcPr marL="36000" marR="36000" anchor="ctr"/>
                </a:tc>
                <a:tc>
                  <a:txBody>
                    <a:bodyPr/>
                    <a:lstStyle/>
                    <a:p>
                      <a:pPr algn="ctr">
                        <a:lnSpc>
                          <a:spcPct val="85000"/>
                        </a:lnSpc>
                      </a:pPr>
                      <a:r>
                        <a:rPr lang="en-GB" sz="850" noProof="0" dirty="0"/>
                        <a:t>M</a:t>
                      </a:r>
                    </a:p>
                  </a:txBody>
                  <a:tcPr marL="36000" marR="36000" anchor="ctr"/>
                </a:tc>
                <a:tc>
                  <a:txBody>
                    <a:bodyPr/>
                    <a:lstStyle/>
                    <a:p>
                      <a:pPr algn="ctr">
                        <a:lnSpc>
                          <a:spcPct val="85000"/>
                        </a:lnSpc>
                      </a:pPr>
                      <a:r>
                        <a:rPr lang="en-GB" sz="850" noProof="0" dirty="0"/>
                        <a:t>G3 non-functioning pNET</a:t>
                      </a:r>
                    </a:p>
                  </a:txBody>
                  <a:tcPr marL="36000" marR="36000" anchor="ctr"/>
                </a:tc>
                <a:tc>
                  <a:txBody>
                    <a:bodyPr/>
                    <a:lstStyle/>
                    <a:p>
                      <a:pPr algn="ctr">
                        <a:lnSpc>
                          <a:spcPct val="85000"/>
                        </a:lnSpc>
                      </a:pPr>
                      <a:r>
                        <a:rPr lang="en-GB" sz="850" noProof="0" dirty="0"/>
                        <a:t>Father and brother with prostate cancer (69 and 44yo); grandmother with colon cancer (65yo)</a:t>
                      </a:r>
                    </a:p>
                  </a:txBody>
                  <a:tcPr marL="36000" marR="36000" anchor="ctr"/>
                </a:tc>
                <a:tc>
                  <a:txBody>
                    <a:bodyPr/>
                    <a:lstStyle/>
                    <a:p>
                      <a:pPr algn="ctr">
                        <a:lnSpc>
                          <a:spcPct val="85000"/>
                        </a:lnSpc>
                      </a:pPr>
                      <a:r>
                        <a:rPr lang="en-GB" sz="850" noProof="0" dirty="0"/>
                        <a:t>SLX4</a:t>
                      </a:r>
                    </a:p>
                  </a:txBody>
                  <a:tcPr marL="36000" marR="36000" anchor="ctr"/>
                </a:tc>
                <a:tc>
                  <a:txBody>
                    <a:bodyPr/>
                    <a:lstStyle/>
                    <a:p>
                      <a:pPr algn="ctr">
                        <a:lnSpc>
                          <a:spcPct val="85000"/>
                        </a:lnSpc>
                      </a:pPr>
                      <a:r>
                        <a:rPr lang="en-GB" sz="850" noProof="0" dirty="0"/>
                        <a:t>p.His1290Profs*45</a:t>
                      </a:r>
                    </a:p>
                  </a:txBody>
                  <a:tcPr marL="36000" marR="36000" anchor="ctr"/>
                </a:tc>
                <a:tc>
                  <a:txBody>
                    <a:bodyPr/>
                    <a:lstStyle/>
                    <a:p>
                      <a:pPr algn="ctr">
                        <a:lnSpc>
                          <a:spcPct val="85000"/>
                        </a:lnSpc>
                      </a:pPr>
                      <a:r>
                        <a:rPr lang="en-GB" sz="850" noProof="0" dirty="0"/>
                        <a:t>LPV</a:t>
                      </a:r>
                    </a:p>
                  </a:txBody>
                  <a:tcPr marL="36000" marR="36000" anchor="ctr"/>
                </a:tc>
                <a:extLst>
                  <a:ext uri="{0D108BD9-81ED-4DB2-BD59-A6C34878D82A}">
                    <a16:rowId xmlns:a16="http://schemas.microsoft.com/office/drawing/2014/main" val="2898246984"/>
                  </a:ext>
                </a:extLst>
              </a:tr>
              <a:tr h="0">
                <a:tc>
                  <a:txBody>
                    <a:bodyPr/>
                    <a:lstStyle/>
                    <a:p>
                      <a:pPr algn="l">
                        <a:lnSpc>
                          <a:spcPct val="85000"/>
                        </a:lnSpc>
                      </a:pPr>
                      <a:r>
                        <a:rPr lang="en-GB" sz="850" noProof="0" dirty="0"/>
                        <a:t>GRY_141</a:t>
                      </a:r>
                    </a:p>
                  </a:txBody>
                  <a:tcPr marL="36000" marR="36000" anchor="ctr"/>
                </a:tc>
                <a:tc>
                  <a:txBody>
                    <a:bodyPr/>
                    <a:lstStyle/>
                    <a:p>
                      <a:pPr algn="ctr">
                        <a:lnSpc>
                          <a:spcPct val="85000"/>
                        </a:lnSpc>
                      </a:pPr>
                      <a:r>
                        <a:rPr lang="en-GB" sz="850" noProof="0" dirty="0"/>
                        <a:t>33</a:t>
                      </a:r>
                    </a:p>
                  </a:txBody>
                  <a:tcPr marL="36000" marR="36000" anchor="ctr"/>
                </a:tc>
                <a:tc>
                  <a:txBody>
                    <a:bodyPr/>
                    <a:lstStyle/>
                    <a:p>
                      <a:pPr algn="ctr">
                        <a:lnSpc>
                          <a:spcPct val="85000"/>
                        </a:lnSpc>
                      </a:pPr>
                      <a:r>
                        <a:rPr lang="en-GB" sz="850" noProof="0" dirty="0"/>
                        <a:t>M</a:t>
                      </a:r>
                    </a:p>
                  </a:txBody>
                  <a:tcPr marL="36000" marR="36000" anchor="ctr"/>
                </a:tc>
                <a:tc>
                  <a:txBody>
                    <a:bodyPr/>
                    <a:lstStyle/>
                    <a:p>
                      <a:pPr algn="ctr">
                        <a:lnSpc>
                          <a:spcPct val="85000"/>
                        </a:lnSpc>
                      </a:pPr>
                      <a:r>
                        <a:rPr lang="en-GB" sz="850" noProof="0" dirty="0"/>
                        <a:t>G2 kidney NET</a:t>
                      </a:r>
                    </a:p>
                  </a:txBody>
                  <a:tcPr marL="36000" marR="36000" anchor="ctr"/>
                </a:tc>
                <a:tc>
                  <a:txBody>
                    <a:bodyPr/>
                    <a:lstStyle/>
                    <a:p>
                      <a:pPr algn="ctr">
                        <a:lnSpc>
                          <a:spcPct val="85000"/>
                        </a:lnSpc>
                      </a:pPr>
                      <a:r>
                        <a:rPr lang="en-GB" sz="850" noProof="0" dirty="0"/>
                        <a:t>Maternal grandfather and paternal uncle with lung cancer (heavy smokers); paternal cousin with breast cancer</a:t>
                      </a:r>
                    </a:p>
                  </a:txBody>
                  <a:tcPr marL="36000" marR="36000" anchor="ctr"/>
                </a:tc>
                <a:tc>
                  <a:txBody>
                    <a:bodyPr/>
                    <a:lstStyle/>
                    <a:p>
                      <a:pPr algn="ctr">
                        <a:lnSpc>
                          <a:spcPct val="85000"/>
                        </a:lnSpc>
                      </a:pPr>
                      <a:r>
                        <a:rPr lang="en-GB" sz="850" noProof="0" dirty="0"/>
                        <a:t>XPC</a:t>
                      </a:r>
                    </a:p>
                  </a:txBody>
                  <a:tcPr marL="36000" marR="36000" anchor="ctr"/>
                </a:tc>
                <a:tc>
                  <a:txBody>
                    <a:bodyPr/>
                    <a:lstStyle/>
                    <a:p>
                      <a:pPr algn="ctr">
                        <a:lnSpc>
                          <a:spcPct val="85000"/>
                        </a:lnSpc>
                      </a:pPr>
                      <a:r>
                        <a:rPr lang="en-GB" sz="850" noProof="0" dirty="0"/>
                        <a:t>p.spl?</a:t>
                      </a:r>
                    </a:p>
                  </a:txBody>
                  <a:tcPr marL="36000" marR="36000" anchor="ctr"/>
                </a:tc>
                <a:tc>
                  <a:txBody>
                    <a:bodyPr/>
                    <a:lstStyle/>
                    <a:p>
                      <a:pPr algn="ctr">
                        <a:lnSpc>
                          <a:spcPct val="85000"/>
                        </a:lnSpc>
                      </a:pPr>
                      <a:r>
                        <a:rPr lang="en-GB" sz="850" noProof="0" dirty="0"/>
                        <a:t>LPV</a:t>
                      </a:r>
                    </a:p>
                  </a:txBody>
                  <a:tcPr marL="36000" marR="36000" anchor="ctr"/>
                </a:tc>
                <a:extLst>
                  <a:ext uri="{0D108BD9-81ED-4DB2-BD59-A6C34878D82A}">
                    <a16:rowId xmlns:a16="http://schemas.microsoft.com/office/drawing/2014/main" val="3497434683"/>
                  </a:ext>
                </a:extLst>
              </a:tr>
              <a:tr h="0">
                <a:tc>
                  <a:txBody>
                    <a:bodyPr/>
                    <a:lstStyle/>
                    <a:p>
                      <a:pPr algn="l">
                        <a:lnSpc>
                          <a:spcPct val="85000"/>
                        </a:lnSpc>
                      </a:pPr>
                      <a:r>
                        <a:rPr lang="en-GB" sz="850" noProof="0" dirty="0"/>
                        <a:t>GRY_143</a:t>
                      </a:r>
                    </a:p>
                  </a:txBody>
                  <a:tcPr marL="36000" marR="36000" anchor="ctr"/>
                </a:tc>
                <a:tc>
                  <a:txBody>
                    <a:bodyPr/>
                    <a:lstStyle/>
                    <a:p>
                      <a:pPr algn="ctr">
                        <a:lnSpc>
                          <a:spcPct val="85000"/>
                        </a:lnSpc>
                      </a:pPr>
                      <a:r>
                        <a:rPr lang="en-GB" sz="850" noProof="0" dirty="0"/>
                        <a:t>28</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G1 appendix NET</a:t>
                      </a:r>
                    </a:p>
                  </a:txBody>
                  <a:tcPr marL="36000" marR="36000" anchor="ctr"/>
                </a:tc>
                <a:tc>
                  <a:txBody>
                    <a:bodyPr/>
                    <a:lstStyle/>
                    <a:p>
                      <a:pPr algn="ctr">
                        <a:lnSpc>
                          <a:spcPct val="85000"/>
                        </a:lnSpc>
                      </a:pPr>
                      <a:r>
                        <a:rPr lang="en-GB" sz="850" noProof="0" dirty="0"/>
                        <a:t>Grandfather with colorectal cancer (70yo)</a:t>
                      </a:r>
                    </a:p>
                  </a:txBody>
                  <a:tcPr marL="36000" marR="36000" anchor="ctr"/>
                </a:tc>
                <a:tc>
                  <a:txBody>
                    <a:bodyPr/>
                    <a:lstStyle/>
                    <a:p>
                      <a:pPr algn="ctr">
                        <a:lnSpc>
                          <a:spcPct val="85000"/>
                        </a:lnSpc>
                      </a:pPr>
                      <a:r>
                        <a:rPr lang="en-GB" sz="850" noProof="0" dirty="0"/>
                        <a:t>MUTYH/</a:t>
                      </a:r>
                      <a:br>
                        <a:rPr lang="en-GB" sz="850" noProof="0" dirty="0"/>
                      </a:br>
                      <a:r>
                        <a:rPr lang="en-GB" sz="850" noProof="0" dirty="0"/>
                        <a:t>ERCC3</a:t>
                      </a:r>
                    </a:p>
                  </a:txBody>
                  <a:tcPr marL="36000" marR="36000" anchor="ctr"/>
                </a:tc>
                <a:tc>
                  <a:txBody>
                    <a:bodyPr/>
                    <a:lstStyle/>
                    <a:p>
                      <a:pPr algn="ctr">
                        <a:lnSpc>
                          <a:spcPct val="85000"/>
                        </a:lnSpc>
                      </a:pPr>
                      <a:r>
                        <a:rPr lang="en-GB" sz="850" noProof="0" dirty="0"/>
                        <a:t>p.spl?; p.Arg530Ter</a:t>
                      </a:r>
                    </a:p>
                  </a:txBody>
                  <a:tcPr marL="36000" marR="36000" anchor="ctr"/>
                </a:tc>
                <a:tc>
                  <a:txBody>
                    <a:bodyPr/>
                    <a:lstStyle/>
                    <a:p>
                      <a:pPr algn="ctr">
                        <a:lnSpc>
                          <a:spcPct val="85000"/>
                        </a:lnSpc>
                      </a:pPr>
                      <a:r>
                        <a:rPr lang="en-GB" sz="850" noProof="0" dirty="0"/>
                        <a:t>PV/LPV</a:t>
                      </a:r>
                    </a:p>
                  </a:txBody>
                  <a:tcPr marL="36000" marR="36000" anchor="ctr"/>
                </a:tc>
                <a:extLst>
                  <a:ext uri="{0D108BD9-81ED-4DB2-BD59-A6C34878D82A}">
                    <a16:rowId xmlns:a16="http://schemas.microsoft.com/office/drawing/2014/main" val="509738290"/>
                  </a:ext>
                </a:extLst>
              </a:tr>
              <a:tr h="0">
                <a:tc>
                  <a:txBody>
                    <a:bodyPr/>
                    <a:lstStyle/>
                    <a:p>
                      <a:pPr algn="l">
                        <a:lnSpc>
                          <a:spcPct val="85000"/>
                        </a:lnSpc>
                      </a:pPr>
                      <a:r>
                        <a:rPr lang="en-GB" sz="850" noProof="0" dirty="0"/>
                        <a:t>GRY_145</a:t>
                      </a:r>
                    </a:p>
                  </a:txBody>
                  <a:tcPr marL="36000" marR="36000" anchor="ctr"/>
                </a:tc>
                <a:tc>
                  <a:txBody>
                    <a:bodyPr/>
                    <a:lstStyle/>
                    <a:p>
                      <a:pPr algn="ctr">
                        <a:lnSpc>
                          <a:spcPct val="85000"/>
                        </a:lnSpc>
                      </a:pPr>
                      <a:r>
                        <a:rPr lang="en-GB" sz="850" noProof="0" dirty="0"/>
                        <a:t>33</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G2 rectum NET</a:t>
                      </a:r>
                    </a:p>
                  </a:txBody>
                  <a:tcPr marL="36000" marR="36000" anchor="ctr"/>
                </a:tc>
                <a:tc>
                  <a:txBody>
                    <a:bodyPr/>
                    <a:lstStyle/>
                    <a:p>
                      <a:pPr algn="ctr">
                        <a:lnSpc>
                          <a:spcPct val="85000"/>
                        </a:lnSpc>
                      </a:pPr>
                      <a:r>
                        <a:rPr lang="en-GB" sz="850" noProof="0" dirty="0"/>
                        <a:t>Paternal grandmother with uterus cancer; </a:t>
                      </a:r>
                      <a:br>
                        <a:rPr lang="en-GB" sz="850" noProof="0" dirty="0"/>
                      </a:br>
                      <a:r>
                        <a:rPr lang="en-GB" sz="850" noProof="0" dirty="0"/>
                        <a:t>paternal grandfather with gastric cancer</a:t>
                      </a:r>
                    </a:p>
                  </a:txBody>
                  <a:tcPr marL="36000" marR="36000" anchor="ctr"/>
                </a:tc>
                <a:tc>
                  <a:txBody>
                    <a:bodyPr/>
                    <a:lstStyle/>
                    <a:p>
                      <a:pPr algn="ctr">
                        <a:lnSpc>
                          <a:spcPct val="85000"/>
                        </a:lnSpc>
                      </a:pPr>
                      <a:r>
                        <a:rPr lang="en-GB" sz="850" noProof="0" dirty="0"/>
                        <a:t>FH</a:t>
                      </a:r>
                    </a:p>
                  </a:txBody>
                  <a:tcPr marL="36000" marR="36000" anchor="ctr"/>
                </a:tc>
                <a:tc>
                  <a:txBody>
                    <a:bodyPr/>
                    <a:lstStyle/>
                    <a:p>
                      <a:pPr algn="ctr">
                        <a:lnSpc>
                          <a:spcPct val="85000"/>
                        </a:lnSpc>
                      </a:pPr>
                      <a:r>
                        <a:rPr lang="en-GB" sz="850" noProof="0" dirty="0"/>
                        <a:t>p.Lys477_Lys477dup</a:t>
                      </a:r>
                    </a:p>
                  </a:txBody>
                  <a:tcPr marL="36000" marR="36000" anchor="ctr"/>
                </a:tc>
                <a:tc>
                  <a:txBody>
                    <a:bodyPr/>
                    <a:lstStyle/>
                    <a:p>
                      <a:pPr algn="ctr">
                        <a:lnSpc>
                          <a:spcPct val="85000"/>
                        </a:lnSpc>
                      </a:pPr>
                      <a:r>
                        <a:rPr lang="en-GB" sz="850" noProof="0" dirty="0"/>
                        <a:t>LPV</a:t>
                      </a:r>
                    </a:p>
                  </a:txBody>
                  <a:tcPr marL="36000" marR="36000" anchor="ctr"/>
                </a:tc>
                <a:extLst>
                  <a:ext uri="{0D108BD9-81ED-4DB2-BD59-A6C34878D82A}">
                    <a16:rowId xmlns:a16="http://schemas.microsoft.com/office/drawing/2014/main" val="3671866749"/>
                  </a:ext>
                </a:extLst>
              </a:tr>
              <a:tr h="0">
                <a:tc>
                  <a:txBody>
                    <a:bodyPr/>
                    <a:lstStyle/>
                    <a:p>
                      <a:pPr algn="l">
                        <a:lnSpc>
                          <a:spcPct val="85000"/>
                        </a:lnSpc>
                      </a:pPr>
                      <a:r>
                        <a:rPr lang="en-GB" sz="850" noProof="0" dirty="0"/>
                        <a:t>GRY_147</a:t>
                      </a:r>
                    </a:p>
                  </a:txBody>
                  <a:tcPr marL="36000" marR="36000" anchor="ctr"/>
                </a:tc>
                <a:tc>
                  <a:txBody>
                    <a:bodyPr/>
                    <a:lstStyle/>
                    <a:p>
                      <a:pPr algn="ctr">
                        <a:lnSpc>
                          <a:spcPct val="85000"/>
                        </a:lnSpc>
                      </a:pPr>
                      <a:r>
                        <a:rPr lang="en-GB" sz="850" noProof="0" dirty="0"/>
                        <a:t>40</a:t>
                      </a:r>
                    </a:p>
                  </a:txBody>
                  <a:tcPr marL="36000" marR="36000" anchor="ctr"/>
                </a:tc>
                <a:tc>
                  <a:txBody>
                    <a:bodyPr/>
                    <a:lstStyle/>
                    <a:p>
                      <a:pPr algn="ctr">
                        <a:lnSpc>
                          <a:spcPct val="85000"/>
                        </a:lnSpc>
                      </a:pPr>
                      <a:r>
                        <a:rPr lang="en-GB" sz="850" noProof="0" dirty="0"/>
                        <a:t>M</a:t>
                      </a:r>
                    </a:p>
                  </a:txBody>
                  <a:tcPr marL="36000" marR="36000" anchor="ctr"/>
                </a:tc>
                <a:tc>
                  <a:txBody>
                    <a:bodyPr/>
                    <a:lstStyle/>
                    <a:p>
                      <a:pPr algn="ctr">
                        <a:lnSpc>
                          <a:spcPct val="85000"/>
                        </a:lnSpc>
                      </a:pPr>
                      <a:r>
                        <a:rPr lang="en-GB" sz="850" noProof="0" dirty="0"/>
                        <a:t>G1 non-functioning midgut</a:t>
                      </a:r>
                    </a:p>
                  </a:txBody>
                  <a:tcPr marL="36000" marR="36000" anchor="ctr"/>
                </a:tc>
                <a:tc>
                  <a:txBody>
                    <a:bodyPr/>
                    <a:lstStyle/>
                    <a:p>
                      <a:pPr algn="ctr">
                        <a:lnSpc>
                          <a:spcPct val="85000"/>
                        </a:lnSpc>
                      </a:pPr>
                      <a:r>
                        <a:rPr lang="en-GB" sz="850" noProof="0" dirty="0"/>
                        <a:t>No</a:t>
                      </a:r>
                    </a:p>
                  </a:txBody>
                  <a:tcPr marL="36000" marR="36000" anchor="ctr"/>
                </a:tc>
                <a:tc>
                  <a:txBody>
                    <a:bodyPr/>
                    <a:lstStyle/>
                    <a:p>
                      <a:pPr algn="ctr">
                        <a:lnSpc>
                          <a:spcPct val="85000"/>
                        </a:lnSpc>
                      </a:pPr>
                      <a:r>
                        <a:rPr lang="en-GB" sz="850" noProof="0" dirty="0"/>
                        <a:t>ERCC2</a:t>
                      </a:r>
                    </a:p>
                  </a:txBody>
                  <a:tcPr marL="36000" marR="36000" anchor="ctr"/>
                </a:tc>
                <a:tc>
                  <a:txBody>
                    <a:bodyPr/>
                    <a:lstStyle/>
                    <a:p>
                      <a:pPr algn="ctr">
                        <a:lnSpc>
                          <a:spcPct val="85000"/>
                        </a:lnSpc>
                      </a:pPr>
                      <a:r>
                        <a:rPr lang="en-GB" sz="850" noProof="0" dirty="0"/>
                        <a:t>p.Phe568Tyrfs*2</a:t>
                      </a:r>
                    </a:p>
                  </a:txBody>
                  <a:tcPr marL="36000" marR="36000" anchor="ctr"/>
                </a:tc>
                <a:tc>
                  <a:txBody>
                    <a:bodyPr/>
                    <a:lstStyle/>
                    <a:p>
                      <a:pPr algn="ctr">
                        <a:lnSpc>
                          <a:spcPct val="85000"/>
                        </a:lnSpc>
                      </a:pPr>
                      <a:r>
                        <a:rPr lang="en-GB" sz="850" noProof="0" dirty="0"/>
                        <a:t>LPV</a:t>
                      </a:r>
                    </a:p>
                  </a:txBody>
                  <a:tcPr marL="36000" marR="36000" anchor="ctr"/>
                </a:tc>
                <a:extLst>
                  <a:ext uri="{0D108BD9-81ED-4DB2-BD59-A6C34878D82A}">
                    <a16:rowId xmlns:a16="http://schemas.microsoft.com/office/drawing/2014/main" val="1820094625"/>
                  </a:ext>
                </a:extLst>
              </a:tr>
              <a:tr h="0">
                <a:tc>
                  <a:txBody>
                    <a:bodyPr/>
                    <a:lstStyle/>
                    <a:p>
                      <a:pPr algn="l">
                        <a:lnSpc>
                          <a:spcPct val="85000"/>
                        </a:lnSpc>
                      </a:pPr>
                      <a:r>
                        <a:rPr lang="en-GB" sz="850" noProof="0" dirty="0"/>
                        <a:t>GRY_155</a:t>
                      </a:r>
                    </a:p>
                  </a:txBody>
                  <a:tcPr marL="36000" marR="36000" anchor="ctr"/>
                </a:tc>
                <a:tc>
                  <a:txBody>
                    <a:bodyPr/>
                    <a:lstStyle/>
                    <a:p>
                      <a:pPr algn="ctr">
                        <a:lnSpc>
                          <a:spcPct val="85000"/>
                        </a:lnSpc>
                      </a:pPr>
                      <a:r>
                        <a:rPr lang="en-GB" sz="850" noProof="0" dirty="0"/>
                        <a:t>39</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G1 non-functioning midgut</a:t>
                      </a:r>
                    </a:p>
                  </a:txBody>
                  <a:tcPr marL="36000" marR="36000" anchor="ctr"/>
                </a:tc>
                <a:tc>
                  <a:txBody>
                    <a:bodyPr/>
                    <a:lstStyle/>
                    <a:p>
                      <a:pPr algn="ctr">
                        <a:lnSpc>
                          <a:spcPct val="85000"/>
                        </a:lnSpc>
                      </a:pPr>
                      <a:r>
                        <a:rPr lang="en-GB" sz="850" noProof="0" dirty="0"/>
                        <a:t>Father with prostate cancer</a:t>
                      </a:r>
                    </a:p>
                  </a:txBody>
                  <a:tcPr marL="36000" marR="36000" anchor="ctr"/>
                </a:tc>
                <a:tc>
                  <a:txBody>
                    <a:bodyPr/>
                    <a:lstStyle/>
                    <a:p>
                      <a:pPr algn="ctr">
                        <a:lnSpc>
                          <a:spcPct val="85000"/>
                        </a:lnSpc>
                      </a:pPr>
                      <a:r>
                        <a:rPr lang="en-GB" sz="850" noProof="0" dirty="0"/>
                        <a:t>ERCC3</a:t>
                      </a:r>
                    </a:p>
                  </a:txBody>
                  <a:tcPr marL="36000" marR="36000" anchor="ctr"/>
                </a:tc>
                <a:tc>
                  <a:txBody>
                    <a:bodyPr/>
                    <a:lstStyle/>
                    <a:p>
                      <a:pPr algn="ctr">
                        <a:lnSpc>
                          <a:spcPct val="85000"/>
                        </a:lnSpc>
                      </a:pPr>
                      <a:r>
                        <a:rPr lang="en-GB" sz="850" noProof="0" dirty="0"/>
                        <a:t>p.Asp474Glufs*2</a:t>
                      </a:r>
                    </a:p>
                  </a:txBody>
                  <a:tcPr marL="36000" marR="36000" anchor="ctr"/>
                </a:tc>
                <a:tc>
                  <a:txBody>
                    <a:bodyPr/>
                    <a:lstStyle/>
                    <a:p>
                      <a:pPr algn="ctr">
                        <a:lnSpc>
                          <a:spcPct val="85000"/>
                        </a:lnSpc>
                      </a:pPr>
                      <a:r>
                        <a:rPr lang="en-GB" sz="850" noProof="0" dirty="0"/>
                        <a:t>PV</a:t>
                      </a:r>
                    </a:p>
                  </a:txBody>
                  <a:tcPr marL="36000" marR="36000" anchor="ctr"/>
                </a:tc>
                <a:extLst>
                  <a:ext uri="{0D108BD9-81ED-4DB2-BD59-A6C34878D82A}">
                    <a16:rowId xmlns:a16="http://schemas.microsoft.com/office/drawing/2014/main" val="2979799277"/>
                  </a:ext>
                </a:extLst>
              </a:tr>
              <a:tr h="0">
                <a:tc>
                  <a:txBody>
                    <a:bodyPr/>
                    <a:lstStyle/>
                    <a:p>
                      <a:pPr algn="l">
                        <a:lnSpc>
                          <a:spcPct val="85000"/>
                        </a:lnSpc>
                      </a:pPr>
                      <a:r>
                        <a:rPr lang="en-GB" sz="850" noProof="0" dirty="0"/>
                        <a:t>GRY_159</a:t>
                      </a:r>
                    </a:p>
                  </a:txBody>
                  <a:tcPr marL="36000" marR="36000" anchor="ctr"/>
                </a:tc>
                <a:tc>
                  <a:txBody>
                    <a:bodyPr/>
                    <a:lstStyle/>
                    <a:p>
                      <a:pPr algn="ctr">
                        <a:lnSpc>
                          <a:spcPct val="85000"/>
                        </a:lnSpc>
                      </a:pPr>
                      <a:r>
                        <a:rPr lang="en-GB" sz="850" noProof="0" dirty="0"/>
                        <a:t>37</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G1 non-functioning pNET</a:t>
                      </a:r>
                    </a:p>
                  </a:txBody>
                  <a:tcPr marL="36000" marR="36000" anchor="ctr"/>
                </a:tc>
                <a:tc>
                  <a:txBody>
                    <a:bodyPr/>
                    <a:lstStyle/>
                    <a:p>
                      <a:pPr algn="ctr">
                        <a:lnSpc>
                          <a:spcPct val="85000"/>
                        </a:lnSpc>
                      </a:pPr>
                      <a:r>
                        <a:rPr lang="en-GB" sz="850" noProof="0" dirty="0"/>
                        <a:t>Father with pancreatic cancer (58yo); maternal aunt with breast cancer (60yo); maternal grandmother with lung cancer (smoker); maternal cousin with thyroid cancer (35yo)</a:t>
                      </a:r>
                    </a:p>
                  </a:txBody>
                  <a:tcPr marL="36000" marR="36000" anchor="ctr"/>
                </a:tc>
                <a:tc>
                  <a:txBody>
                    <a:bodyPr/>
                    <a:lstStyle/>
                    <a:p>
                      <a:pPr algn="ctr">
                        <a:lnSpc>
                          <a:spcPct val="85000"/>
                        </a:lnSpc>
                      </a:pPr>
                      <a:r>
                        <a:rPr lang="en-GB" sz="850" noProof="0" dirty="0"/>
                        <a:t>MEN1</a:t>
                      </a:r>
                      <a:br>
                        <a:rPr lang="en-GB" sz="850" noProof="0" dirty="0"/>
                      </a:br>
                      <a:r>
                        <a:rPr lang="en-GB" sz="850" noProof="0" dirty="0"/>
                        <a:t>RECQL4</a:t>
                      </a:r>
                    </a:p>
                  </a:txBody>
                  <a:tcPr marL="36000" marR="36000" anchor="ctr"/>
                </a:tc>
                <a:tc>
                  <a:txBody>
                    <a:bodyPr/>
                    <a:lstStyle/>
                    <a:p>
                      <a:pPr algn="ctr">
                        <a:lnSpc>
                          <a:spcPct val="85000"/>
                        </a:lnSpc>
                      </a:pPr>
                      <a:r>
                        <a:rPr lang="en-GB" sz="850" noProof="0" dirty="0"/>
                        <a:t>p.Ser555Asn;</a:t>
                      </a:r>
                      <a:br>
                        <a:rPr lang="en-GB" sz="850" noProof="0" dirty="0"/>
                      </a:br>
                      <a:r>
                        <a:rPr lang="en-GB" sz="850" noProof="0" dirty="0"/>
                        <a:t>p.Phe850Profs*33</a:t>
                      </a:r>
                    </a:p>
                  </a:txBody>
                  <a:tcPr marL="36000" marR="36000" anchor="ctr"/>
                </a:tc>
                <a:tc>
                  <a:txBody>
                    <a:bodyPr/>
                    <a:lstStyle/>
                    <a:p>
                      <a:pPr algn="ctr">
                        <a:lnSpc>
                          <a:spcPct val="85000"/>
                        </a:lnSpc>
                      </a:pPr>
                      <a:r>
                        <a:rPr lang="en-GB" sz="850" noProof="0" dirty="0"/>
                        <a:t>LPV</a:t>
                      </a:r>
                    </a:p>
                  </a:txBody>
                  <a:tcPr marL="36000" marR="36000" anchor="ctr"/>
                </a:tc>
                <a:extLst>
                  <a:ext uri="{0D108BD9-81ED-4DB2-BD59-A6C34878D82A}">
                    <a16:rowId xmlns:a16="http://schemas.microsoft.com/office/drawing/2014/main" val="3398220924"/>
                  </a:ext>
                </a:extLst>
              </a:tr>
              <a:tr h="0">
                <a:tc>
                  <a:txBody>
                    <a:bodyPr/>
                    <a:lstStyle/>
                    <a:p>
                      <a:pPr algn="l">
                        <a:lnSpc>
                          <a:spcPct val="85000"/>
                        </a:lnSpc>
                      </a:pPr>
                      <a:r>
                        <a:rPr lang="en-GB" sz="850" noProof="0" dirty="0"/>
                        <a:t>GRY_165</a:t>
                      </a:r>
                    </a:p>
                  </a:txBody>
                  <a:tcPr marL="36000" marR="36000" anchor="ctr"/>
                </a:tc>
                <a:tc>
                  <a:txBody>
                    <a:bodyPr/>
                    <a:lstStyle/>
                    <a:p>
                      <a:pPr algn="ctr">
                        <a:lnSpc>
                          <a:spcPct val="85000"/>
                        </a:lnSpc>
                      </a:pPr>
                      <a:r>
                        <a:rPr lang="en-GB" sz="850" noProof="0" dirty="0"/>
                        <a:t>24</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G1 gastric NET</a:t>
                      </a:r>
                    </a:p>
                  </a:txBody>
                  <a:tcPr marL="36000" marR="36000" anchor="ctr"/>
                </a:tc>
                <a:tc>
                  <a:txBody>
                    <a:bodyPr/>
                    <a:lstStyle/>
                    <a:p>
                      <a:pPr algn="ctr">
                        <a:lnSpc>
                          <a:spcPct val="85000"/>
                        </a:lnSpc>
                      </a:pPr>
                      <a:r>
                        <a:rPr lang="en-GB" sz="850" noProof="0" dirty="0"/>
                        <a:t>Paternal grandmother with oesophageal cancer (70yo)</a:t>
                      </a:r>
                    </a:p>
                  </a:txBody>
                  <a:tcPr marL="36000" marR="36000" anchor="ctr"/>
                </a:tc>
                <a:tc>
                  <a:txBody>
                    <a:bodyPr/>
                    <a:lstStyle/>
                    <a:p>
                      <a:pPr algn="ctr">
                        <a:lnSpc>
                          <a:spcPct val="85000"/>
                        </a:lnSpc>
                      </a:pPr>
                      <a:r>
                        <a:rPr lang="en-GB" sz="850" noProof="0" dirty="0"/>
                        <a:t>MUTYH</a:t>
                      </a:r>
                    </a:p>
                  </a:txBody>
                  <a:tcPr marL="36000" marR="36000" anchor="ctr"/>
                </a:tc>
                <a:tc>
                  <a:txBody>
                    <a:bodyPr/>
                    <a:lstStyle/>
                    <a:p>
                      <a:pPr algn="ctr">
                        <a:lnSpc>
                          <a:spcPct val="85000"/>
                        </a:lnSpc>
                      </a:pPr>
                      <a:r>
                        <a:rPr lang="en-GB" sz="850" noProof="0" dirty="0"/>
                        <a:t>p.Gly396Asp</a:t>
                      </a:r>
                    </a:p>
                  </a:txBody>
                  <a:tcPr marL="36000" marR="36000" anchor="ctr"/>
                </a:tc>
                <a:tc>
                  <a:txBody>
                    <a:bodyPr/>
                    <a:lstStyle/>
                    <a:p>
                      <a:pPr algn="ctr">
                        <a:lnSpc>
                          <a:spcPct val="85000"/>
                        </a:lnSpc>
                      </a:pPr>
                      <a:r>
                        <a:rPr lang="en-GB" sz="850" noProof="0" dirty="0"/>
                        <a:t>PV</a:t>
                      </a:r>
                    </a:p>
                  </a:txBody>
                  <a:tcPr marL="36000" marR="36000" anchor="ctr"/>
                </a:tc>
                <a:extLst>
                  <a:ext uri="{0D108BD9-81ED-4DB2-BD59-A6C34878D82A}">
                    <a16:rowId xmlns:a16="http://schemas.microsoft.com/office/drawing/2014/main" val="1604638947"/>
                  </a:ext>
                </a:extLst>
              </a:tr>
              <a:tr h="0">
                <a:tc>
                  <a:txBody>
                    <a:bodyPr/>
                    <a:lstStyle/>
                    <a:p>
                      <a:pPr algn="l">
                        <a:lnSpc>
                          <a:spcPct val="85000"/>
                        </a:lnSpc>
                      </a:pPr>
                      <a:r>
                        <a:rPr lang="en-GB" sz="850" noProof="0" dirty="0"/>
                        <a:t>GRY_176</a:t>
                      </a:r>
                    </a:p>
                  </a:txBody>
                  <a:tcPr marL="36000" marR="36000" anchor="ctr"/>
                </a:tc>
                <a:tc>
                  <a:txBody>
                    <a:bodyPr/>
                    <a:lstStyle/>
                    <a:p>
                      <a:pPr algn="ctr">
                        <a:lnSpc>
                          <a:spcPct val="85000"/>
                        </a:lnSpc>
                      </a:pPr>
                      <a:r>
                        <a:rPr lang="en-GB" sz="850" noProof="0" dirty="0"/>
                        <a:t>33</a:t>
                      </a:r>
                    </a:p>
                  </a:txBody>
                  <a:tcPr marL="36000" marR="36000" anchor="ctr"/>
                </a:tc>
                <a:tc>
                  <a:txBody>
                    <a:bodyPr/>
                    <a:lstStyle/>
                    <a:p>
                      <a:pPr algn="ctr">
                        <a:lnSpc>
                          <a:spcPct val="85000"/>
                        </a:lnSpc>
                      </a:pPr>
                      <a:r>
                        <a:rPr lang="en-GB" sz="850" noProof="0" dirty="0"/>
                        <a:t>F</a:t>
                      </a:r>
                    </a:p>
                  </a:txBody>
                  <a:tcPr marL="36000" marR="36000" anchor="ctr"/>
                </a:tc>
                <a:tc>
                  <a:txBody>
                    <a:bodyPr/>
                    <a:lstStyle/>
                    <a:p>
                      <a:pPr algn="ctr">
                        <a:lnSpc>
                          <a:spcPct val="85000"/>
                        </a:lnSpc>
                      </a:pPr>
                      <a:r>
                        <a:rPr lang="en-GB" sz="850" noProof="0" dirty="0"/>
                        <a:t>G1 non-functioning midgut</a:t>
                      </a:r>
                    </a:p>
                  </a:txBody>
                  <a:tcPr marL="36000" marR="36000" anchor="ctr"/>
                </a:tc>
                <a:tc>
                  <a:txBody>
                    <a:bodyPr/>
                    <a:lstStyle/>
                    <a:p>
                      <a:pPr algn="ctr">
                        <a:lnSpc>
                          <a:spcPct val="85000"/>
                        </a:lnSpc>
                      </a:pPr>
                      <a:r>
                        <a:rPr lang="en-GB" sz="850" noProof="0" dirty="0"/>
                        <a:t>Mother with NET; maternal grandfather with prostate cancer</a:t>
                      </a:r>
                    </a:p>
                  </a:txBody>
                  <a:tcPr marL="36000" marR="36000" anchor="ctr"/>
                </a:tc>
                <a:tc>
                  <a:txBody>
                    <a:bodyPr/>
                    <a:lstStyle/>
                    <a:p>
                      <a:pPr algn="ctr">
                        <a:lnSpc>
                          <a:spcPct val="85000"/>
                        </a:lnSpc>
                      </a:pPr>
                      <a:r>
                        <a:rPr lang="en-GB" sz="850" noProof="0" dirty="0"/>
                        <a:t>CHEK2</a:t>
                      </a:r>
                    </a:p>
                  </a:txBody>
                  <a:tcPr marL="36000" marR="36000" anchor="ctr"/>
                </a:tc>
                <a:tc>
                  <a:txBody>
                    <a:bodyPr/>
                    <a:lstStyle/>
                    <a:p>
                      <a:pPr algn="ctr">
                        <a:lnSpc>
                          <a:spcPct val="85000"/>
                        </a:lnSpc>
                      </a:pPr>
                      <a:r>
                        <a:rPr lang="en-GB" sz="850" noProof="0" dirty="0"/>
                        <a:t>p.Arg117Gly</a:t>
                      </a:r>
                    </a:p>
                  </a:txBody>
                  <a:tcPr marL="36000" marR="36000" anchor="ctr"/>
                </a:tc>
                <a:tc>
                  <a:txBody>
                    <a:bodyPr/>
                    <a:lstStyle/>
                    <a:p>
                      <a:pPr algn="ctr">
                        <a:lnSpc>
                          <a:spcPct val="85000"/>
                        </a:lnSpc>
                      </a:pPr>
                      <a:r>
                        <a:rPr lang="en-GB" sz="850" noProof="0" dirty="0"/>
                        <a:t>LPV</a:t>
                      </a:r>
                    </a:p>
                  </a:txBody>
                  <a:tcPr marL="36000" marR="36000" anchor="ctr"/>
                </a:tc>
                <a:extLst>
                  <a:ext uri="{0D108BD9-81ED-4DB2-BD59-A6C34878D82A}">
                    <a16:rowId xmlns:a16="http://schemas.microsoft.com/office/drawing/2014/main" val="892829493"/>
                  </a:ext>
                </a:extLst>
              </a:tr>
            </a:tbl>
          </a:graphicData>
        </a:graphic>
      </p:graphicFrame>
    </p:spTree>
    <p:extLst>
      <p:ext uri="{BB962C8B-B14F-4D97-AF65-F5344CB8AC3E}">
        <p14:creationId xmlns:p14="http://schemas.microsoft.com/office/powerpoint/2010/main" val="14201769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14400" y="1166400"/>
            <a:ext cx="10963200" cy="4926896"/>
          </a:xfrm>
        </p:spPr>
        <p:txBody>
          <a:bodyPr/>
          <a:lstStyle/>
          <a:p>
            <a:r>
              <a:rPr lang="en-GB" b="1" dirty="0">
                <a:solidFill>
                  <a:schemeClr val="accent1"/>
                </a:solidFill>
              </a:rPr>
              <a:t>Nearly 70% of young adults with NETs have a family history of cancer </a:t>
            </a:r>
          </a:p>
          <a:p>
            <a:r>
              <a:rPr lang="en-GB" b="1" dirty="0">
                <a:solidFill>
                  <a:schemeClr val="accent1"/>
                </a:solidFill>
              </a:rPr>
              <a:t>Nearly one fifth present a pathogenic or probably pathogenic germline variant in cancer predisposing genes</a:t>
            </a:r>
            <a:r>
              <a:rPr lang="en-GB" dirty="0"/>
              <a:t>, with most affected genes being involved in DNA repair mechanisms</a:t>
            </a:r>
          </a:p>
          <a:p>
            <a:pPr lvl="1"/>
            <a:r>
              <a:rPr lang="en-GB" dirty="0"/>
              <a:t>Midgut and pancreas were the most common tumour sites</a:t>
            </a:r>
          </a:p>
          <a:p>
            <a:pPr lvl="1"/>
            <a:r>
              <a:rPr lang="en-GB" dirty="0"/>
              <a:t>Except for 1 case, all were G1/G2 NETs</a:t>
            </a:r>
          </a:p>
          <a:p>
            <a:pPr lvl="1"/>
            <a:r>
              <a:rPr lang="en-GB" dirty="0"/>
              <a:t>Compared to sporadic cases, those with germline mutations were similar in terms of sex and age of onset</a:t>
            </a:r>
          </a:p>
          <a:p>
            <a:r>
              <a:rPr lang="en-GB" b="1" dirty="0">
                <a:solidFill>
                  <a:schemeClr val="accent1"/>
                </a:solidFill>
              </a:rPr>
              <a:t>For future analyses, the cohort will be expanded to 200 pts </a:t>
            </a:r>
            <a:r>
              <a:rPr lang="en-GB" dirty="0"/>
              <a:t>and include pts whose biological samples are already collected and stored </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dirty="0"/>
              <a:t>summary</a:t>
            </a:r>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4" y="6129339"/>
            <a:ext cx="10804408" cy="728662"/>
          </a:xfrm>
        </p:spPr>
        <p:txBody>
          <a:bodyPr/>
          <a:lstStyle/>
          <a:p>
            <a:pPr>
              <a:spcBef>
                <a:spcPts val="300"/>
              </a:spcBef>
            </a:pPr>
            <a:r>
              <a:rPr lang="en-GB" dirty="0"/>
              <a:t>DNA, deoxyribonucleic acid; G, grade; NETs, neuroendocrine </a:t>
            </a:r>
            <a:r>
              <a:rPr lang="en-GB" dirty="0">
                <a:solidFill>
                  <a:schemeClr val="tx2"/>
                </a:solidFill>
              </a:rPr>
              <a:t>tumours; pts, patients</a:t>
            </a:r>
          </a:p>
          <a:p>
            <a:pPr>
              <a:spcBef>
                <a:spcPts val="300"/>
              </a:spcBef>
            </a:pPr>
            <a:r>
              <a:rPr lang="en-GB" dirty="0"/>
              <a:t>Riechelmann R, et al. WCGIC 2020. Abstract #O-14. Oral presentation</a:t>
            </a:r>
          </a:p>
        </p:txBody>
      </p:sp>
    </p:spTree>
    <p:extLst>
      <p:ext uri="{BB962C8B-B14F-4D97-AF65-F5344CB8AC3E}">
        <p14:creationId xmlns:p14="http://schemas.microsoft.com/office/powerpoint/2010/main" val="35672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63552" y="5336166"/>
            <a:ext cx="1763496"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3"/>
              </a:rPr>
              <a:t>@net-connectinfo</a:t>
            </a:r>
            <a:endParaRPr lang="en-GB" sz="1600" b="1" u="sng" dirty="0">
              <a:solidFill>
                <a:schemeClr val="accent1"/>
              </a:solidFill>
              <a:ea typeface="Aileron" charset="0"/>
              <a:cs typeface="PT Sans Narrow"/>
            </a:endParaRPr>
          </a:p>
        </p:txBody>
      </p:sp>
      <p:sp>
        <p:nvSpPr>
          <p:cNvPr id="17" name="TextBox 16"/>
          <p:cNvSpPr txBox="1"/>
          <p:nvPr/>
        </p:nvSpPr>
        <p:spPr>
          <a:xfrm>
            <a:off x="4021402" y="5336167"/>
            <a:ext cx="2084815" cy="701731"/>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u="sng" dirty="0">
                <a:solidFill>
                  <a:schemeClr val="accent1"/>
                </a:solidFill>
                <a:ea typeface="Aileron" charset="0"/>
                <a:cs typeface="PT Sans Narrow"/>
                <a:hlinkClick r:id="rId4"/>
              </a:rPr>
              <a:t>NET CONNECT</a:t>
            </a:r>
            <a:br>
              <a:rPr lang="en-GB" sz="1600" b="1" dirty="0">
                <a:solidFill>
                  <a:schemeClr val="tx2"/>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7798912" y="5336166"/>
            <a:ext cx="2843808"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5"/>
              </a:rPr>
              <a:t>antoine.lacombe</a:t>
            </a:r>
            <a:br>
              <a:rPr lang="en-US" sz="1600" b="1" dirty="0">
                <a:solidFill>
                  <a:schemeClr val="accent1"/>
                </a:solidFill>
                <a:cs typeface="PT Sans Narrow"/>
                <a:hlinkClick r:id="rId5"/>
              </a:rPr>
            </a:br>
            <a:r>
              <a:rPr lang="en-US" sz="1600" b="1" dirty="0">
                <a:solidFill>
                  <a:schemeClr val="accent1"/>
                </a:solidFill>
                <a:cs typeface="PT Sans Narrow"/>
                <a:hlinkClick r:id="rId5"/>
              </a:rPr>
              <a:t>@cor2ed.com</a:t>
            </a:r>
            <a:endParaRPr lang="en-GB" sz="1600" b="1" dirty="0">
              <a:solidFill>
                <a:schemeClr val="accent1"/>
              </a:solidFill>
              <a:ea typeface="Aileron" charset="0"/>
              <a:cs typeface="PT Sans Narrow"/>
            </a:endParaRPr>
          </a:p>
        </p:txBody>
      </p:sp>
      <p:sp>
        <p:nvSpPr>
          <p:cNvPr id="19" name="TextBox 18"/>
          <p:cNvSpPr txBox="1"/>
          <p:nvPr/>
        </p:nvSpPr>
        <p:spPr>
          <a:xfrm>
            <a:off x="6109634" y="5336166"/>
            <a:ext cx="2084815" cy="7571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6"/>
              </a:rPr>
              <a:t>NET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NET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or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hlinkClick r:id="rId7">
                  <a:extLst>
                    <a:ext uri="{A12FA001-AC4F-418D-AE19-62706E023703}">
                      <ahyp:hlinkClr xmlns:ahyp="http://schemas.microsoft.com/office/drawing/2018/hyperlinkcolor" val="tx"/>
                    </a:ext>
                  </a:extLst>
                </a:hlinkClick>
              </a:rPr>
              <a:t>http://www.net-connect.info</a:t>
            </a:r>
            <a:endParaRPr lang="en-US" sz="3600" cap="none" dirty="0"/>
          </a:p>
        </p:txBody>
      </p:sp>
      <p:pic>
        <p:nvPicPr>
          <p:cNvPr id="6" name="Picture 5">
            <a:hlinkClick r:id="rId4"/>
            <a:extLst>
              <a:ext uri="{FF2B5EF4-FFF2-40B4-BE49-F238E27FC236}">
                <a16:creationId xmlns:a16="http://schemas.microsoft.com/office/drawing/2014/main" id="{C499131E-B740-4C80-9AF2-C4F651DF09DD}"/>
              </a:ext>
            </a:extLst>
          </p:cNvPr>
          <p:cNvPicPr>
            <a:picLocks noChangeAspect="1"/>
          </p:cNvPicPr>
          <p:nvPr/>
        </p:nvPicPr>
        <p:blipFill>
          <a:blip r:embed="rId8"/>
          <a:stretch>
            <a:fillRect/>
          </a:stretch>
        </p:blipFill>
        <p:spPr>
          <a:xfrm>
            <a:off x="4359761" y="3863771"/>
            <a:ext cx="1259267" cy="1260000"/>
          </a:xfrm>
          <a:prstGeom prst="rect">
            <a:avLst/>
          </a:prstGeom>
        </p:spPr>
      </p:pic>
      <p:pic>
        <p:nvPicPr>
          <p:cNvPr id="8" name="Picture 7">
            <a:hlinkClick r:id="rId3"/>
            <a:extLst>
              <a:ext uri="{FF2B5EF4-FFF2-40B4-BE49-F238E27FC236}">
                <a16:creationId xmlns:a16="http://schemas.microsoft.com/office/drawing/2014/main" id="{FBF704AA-6BEC-4CC5-83C1-F13D7D49FFBE}"/>
              </a:ext>
            </a:extLst>
          </p:cNvPr>
          <p:cNvPicPr>
            <a:picLocks noChangeAspect="1"/>
          </p:cNvPicPr>
          <p:nvPr/>
        </p:nvPicPr>
        <p:blipFill>
          <a:blip r:embed="rId9"/>
          <a:stretch>
            <a:fillRect/>
          </a:stretch>
        </p:blipFill>
        <p:spPr>
          <a:xfrm>
            <a:off x="2289421" y="3863771"/>
            <a:ext cx="1259267" cy="1260000"/>
          </a:xfrm>
          <a:prstGeom prst="rect">
            <a:avLst/>
          </a:prstGeom>
        </p:spPr>
      </p:pic>
      <p:pic>
        <p:nvPicPr>
          <p:cNvPr id="13" name="Picture 12">
            <a:hlinkClick r:id="rId5"/>
            <a:extLst>
              <a:ext uri="{FF2B5EF4-FFF2-40B4-BE49-F238E27FC236}">
                <a16:creationId xmlns:a16="http://schemas.microsoft.com/office/drawing/2014/main" id="{B093FBDA-859E-4B8E-A802-01CD65A06A4C}"/>
              </a:ext>
            </a:extLst>
          </p:cNvPr>
          <p:cNvPicPr>
            <a:picLocks noChangeAspect="1"/>
          </p:cNvPicPr>
          <p:nvPr/>
        </p:nvPicPr>
        <p:blipFill>
          <a:blip r:embed="rId10"/>
          <a:stretch>
            <a:fillRect/>
          </a:stretch>
        </p:blipFill>
        <p:spPr>
          <a:xfrm>
            <a:off x="8561793" y="3876238"/>
            <a:ext cx="1259267" cy="1260000"/>
          </a:xfrm>
          <a:prstGeom prst="rect">
            <a:avLst/>
          </a:prstGeom>
        </p:spPr>
      </p:pic>
      <p:pic>
        <p:nvPicPr>
          <p:cNvPr id="20" name="Picture 19">
            <a:hlinkClick r:id="rId6"/>
            <a:extLst>
              <a:ext uri="{FF2B5EF4-FFF2-40B4-BE49-F238E27FC236}">
                <a16:creationId xmlns:a16="http://schemas.microsoft.com/office/drawing/2014/main" id="{658356F0-2765-4042-811E-69A21F3F9E08}"/>
              </a:ext>
            </a:extLst>
          </p:cNvPr>
          <p:cNvPicPr>
            <a:picLocks noChangeAspect="1"/>
          </p:cNvPicPr>
          <p:nvPr/>
        </p:nvPicPr>
        <p:blipFill>
          <a:blip r:embed="rId11"/>
          <a:stretch>
            <a:fillRect/>
          </a:stretch>
        </p:blipFill>
        <p:spPr>
          <a:xfrm>
            <a:off x="6442746" y="3863771"/>
            <a:ext cx="1259267" cy="1260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AB10BE-7D4B-4ACB-B35B-19624EA11B07}"/>
              </a:ext>
            </a:extLst>
          </p:cNvPr>
          <p:cNvSpPr>
            <a:spLocks noGrp="1"/>
          </p:cNvSpPr>
          <p:nvPr>
            <p:ph sz="quarter" idx="12"/>
          </p:nvPr>
        </p:nvSpPr>
        <p:spPr/>
        <p:txBody>
          <a:bodyPr/>
          <a:lstStyle/>
          <a:p>
            <a:pPr marL="0" indent="0">
              <a:buNone/>
            </a:pPr>
            <a:r>
              <a:rPr lang="en-GB" b="1" dirty="0"/>
              <a:t>Please note: </a:t>
            </a:r>
            <a:r>
              <a:rPr lang="en-US" dirty="0"/>
              <a:t>The views expressed within this presentation are the personal opinions of the author.  </a:t>
            </a:r>
            <a:br>
              <a:rPr lang="en-US" dirty="0"/>
            </a:br>
            <a:r>
              <a:rPr lang="en-US" dirty="0"/>
              <a:t>They do not necessarily represent the views of the author’s academic institution or the rest of the </a:t>
            </a:r>
            <a:br>
              <a:rPr lang="en-US" dirty="0"/>
            </a:br>
            <a:r>
              <a:rPr lang="en-US" dirty="0"/>
              <a:t>NET CONNECT group.</a:t>
            </a:r>
          </a:p>
          <a:p>
            <a:pPr marL="0" lvl="0" indent="0">
              <a:buSzPts val="2000"/>
              <a:buNone/>
            </a:pPr>
            <a:r>
              <a:rPr lang="en-US" dirty="0"/>
              <a:t>This content is supported by an independent educational grant from Ipsen.</a:t>
            </a:r>
          </a:p>
          <a:p>
            <a:pPr marL="0" lvl="0" indent="0">
              <a:spcBef>
                <a:spcPts val="0"/>
              </a:spcBef>
              <a:buSzPts val="2000"/>
              <a:buNone/>
            </a:pPr>
            <a:endParaRPr lang="en-US" b="1" dirty="0">
              <a:solidFill>
                <a:srgbClr val="03C74F"/>
              </a:solidFill>
            </a:endParaRPr>
          </a:p>
          <a:p>
            <a:pPr marL="0" lvl="0" indent="0">
              <a:buSzPts val="2000"/>
              <a:buNone/>
            </a:pPr>
            <a:r>
              <a:rPr lang="en-US" dirty="0"/>
              <a:t>Dr Aman Chauhan has received financial support or sponsorship for research, consultation, or speaking engagements from the following companies: </a:t>
            </a:r>
          </a:p>
          <a:p>
            <a:pPr lvl="0">
              <a:buSzPts val="2000"/>
            </a:pPr>
            <a:r>
              <a:rPr lang="en-US" dirty="0"/>
              <a:t>BMS, Clovis, </a:t>
            </a:r>
            <a:r>
              <a:rPr lang="en-US" dirty="0" err="1"/>
              <a:t>Entrinsic</a:t>
            </a:r>
            <a:r>
              <a:rPr lang="en-US" dirty="0"/>
              <a:t> Health, Ipsen, Lexicon </a:t>
            </a:r>
            <a:endParaRPr lang="en-GB" dirty="0"/>
          </a:p>
        </p:txBody>
      </p:sp>
      <p:sp>
        <p:nvSpPr>
          <p:cNvPr id="3" name="Title 2">
            <a:extLst>
              <a:ext uri="{FF2B5EF4-FFF2-40B4-BE49-F238E27FC236}">
                <a16:creationId xmlns:a16="http://schemas.microsoft.com/office/drawing/2014/main" id="{4DCC2256-AB6A-481D-B6D7-6EE83E1D8CC7}"/>
              </a:ext>
            </a:extLst>
          </p:cNvPr>
          <p:cNvSpPr>
            <a:spLocks noGrp="1"/>
          </p:cNvSpPr>
          <p:nvPr>
            <p:ph type="title"/>
          </p:nvPr>
        </p:nvSpPr>
        <p:spPr/>
        <p:txBody>
          <a:bodyPr/>
          <a:lstStyle/>
          <a:p>
            <a:r>
              <a:rPr lang="en-GB"/>
              <a:t>Disclaimer and disclosures</a:t>
            </a:r>
            <a:endParaRPr lang="en-GB" dirty="0"/>
          </a:p>
        </p:txBody>
      </p:sp>
      <p:sp>
        <p:nvSpPr>
          <p:cNvPr id="4" name="Slide Number Placeholder 3">
            <a:extLst>
              <a:ext uri="{FF2B5EF4-FFF2-40B4-BE49-F238E27FC236}">
                <a16:creationId xmlns:a16="http://schemas.microsoft.com/office/drawing/2014/main" id="{C8CD4314-B064-449B-963A-2C9F4F0FDC7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94351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US" dirty="0"/>
              <a:t>Efficacy and safety of </a:t>
            </a:r>
            <a:r>
              <a:rPr lang="en-US" dirty="0" err="1"/>
              <a:t>surufatinib</a:t>
            </a:r>
            <a:r>
              <a:rPr lang="en-US" dirty="0"/>
              <a:t> in United States patients with neuroendocrine </a:t>
            </a:r>
            <a:r>
              <a:rPr lang="en-US" dirty="0" err="1"/>
              <a:t>tumoUrs</a:t>
            </a:r>
            <a:endParaRPr lang="en-US" dirty="0"/>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p:txBody>
          <a:bodyPr>
            <a:normAutofit/>
          </a:bodyPr>
          <a:lstStyle/>
          <a:p>
            <a:r>
              <a:rPr lang="en-GB" b="1" dirty="0" err="1"/>
              <a:t>Dasari</a:t>
            </a:r>
            <a:r>
              <a:rPr lang="en-GB" b="1" dirty="0"/>
              <a:t> A, et al. </a:t>
            </a:r>
            <a:br>
              <a:rPr lang="en-GB" b="1" dirty="0"/>
            </a:br>
            <a:r>
              <a:rPr lang="en-GB" b="1" dirty="0"/>
              <a:t>ASCO 2020. Abstract #4610. Poster presentation</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100" b="0"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970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14400" y="1166400"/>
            <a:ext cx="10963200" cy="4926896"/>
          </a:xfrm>
        </p:spPr>
        <p:txBody>
          <a:bodyPr/>
          <a:lstStyle/>
          <a:p>
            <a:r>
              <a:rPr lang="en-GB" b="1" dirty="0" err="1">
                <a:solidFill>
                  <a:schemeClr val="accent1"/>
                </a:solidFill>
              </a:rPr>
              <a:t>surufatinib</a:t>
            </a:r>
            <a:r>
              <a:rPr lang="en-GB" dirty="0"/>
              <a:t> is a targeted </a:t>
            </a:r>
            <a:r>
              <a:rPr lang="en-GB" b="1" dirty="0">
                <a:solidFill>
                  <a:schemeClr val="accent1"/>
                </a:solidFill>
              </a:rPr>
              <a:t>inhibitor of tyrosine kinases VEGFR1, 2, and 3, FGFR1, and CSF-1 R</a:t>
            </a:r>
          </a:p>
          <a:p>
            <a:r>
              <a:rPr lang="en-GB" dirty="0"/>
              <a:t>Efficacy and safety of </a:t>
            </a:r>
            <a:r>
              <a:rPr lang="en-GB" dirty="0" err="1"/>
              <a:t>surufatinib</a:t>
            </a:r>
            <a:r>
              <a:rPr lang="en-GB" dirty="0"/>
              <a:t> have been confirmed in two randomised, phase 3, placebo-controlled trials in Chinese patients; both met the primary endpoint and stopped at the planned interim analysis</a:t>
            </a:r>
          </a:p>
          <a:p>
            <a:pPr lvl="1">
              <a:spcBef>
                <a:spcPts val="400"/>
              </a:spcBef>
            </a:pPr>
            <a:r>
              <a:rPr lang="en-GB" b="1" dirty="0">
                <a:solidFill>
                  <a:schemeClr val="accent1"/>
                </a:solidFill>
              </a:rPr>
              <a:t>SANET-ep</a:t>
            </a:r>
            <a:r>
              <a:rPr lang="en-GB" dirty="0"/>
              <a:t> (NCT02588170)</a:t>
            </a:r>
            <a:r>
              <a:rPr lang="en-GB" baseline="30000" dirty="0"/>
              <a:t>1</a:t>
            </a:r>
          </a:p>
          <a:p>
            <a:pPr lvl="2"/>
            <a:r>
              <a:rPr lang="en-GB" dirty="0"/>
              <a:t>Median progression-free survival (</a:t>
            </a:r>
            <a:r>
              <a:rPr lang="en-GB" dirty="0" err="1"/>
              <a:t>mPFS</a:t>
            </a:r>
            <a:r>
              <a:rPr lang="en-GB" dirty="0"/>
              <a:t>) 9.2 vs 3.8 months with placebo in </a:t>
            </a:r>
            <a:r>
              <a:rPr lang="en-GB" b="1" dirty="0">
                <a:solidFill>
                  <a:schemeClr val="accent1"/>
                </a:solidFill>
              </a:rPr>
              <a:t>patients with </a:t>
            </a:r>
            <a:r>
              <a:rPr lang="en-GB" b="1" dirty="0" err="1">
                <a:solidFill>
                  <a:schemeClr val="accent1"/>
                </a:solidFill>
              </a:rPr>
              <a:t>extrapancreatic</a:t>
            </a:r>
            <a:r>
              <a:rPr lang="en-GB" b="1" dirty="0">
                <a:solidFill>
                  <a:schemeClr val="accent1"/>
                </a:solidFill>
              </a:rPr>
              <a:t> NET (</a:t>
            </a:r>
            <a:r>
              <a:rPr lang="en-GB" b="1" dirty="0" err="1">
                <a:solidFill>
                  <a:schemeClr val="accent1"/>
                </a:solidFill>
              </a:rPr>
              <a:t>epNET</a:t>
            </a:r>
            <a:r>
              <a:rPr lang="en-GB" b="1" dirty="0">
                <a:solidFill>
                  <a:schemeClr val="accent1"/>
                </a:solidFill>
              </a:rPr>
              <a:t>)</a:t>
            </a:r>
          </a:p>
          <a:p>
            <a:pPr lvl="1">
              <a:spcBef>
                <a:spcPts val="400"/>
              </a:spcBef>
            </a:pPr>
            <a:r>
              <a:rPr lang="en-GB" b="1" dirty="0">
                <a:solidFill>
                  <a:schemeClr val="accent1"/>
                </a:solidFill>
              </a:rPr>
              <a:t>SANET-p</a:t>
            </a:r>
            <a:r>
              <a:rPr lang="en-GB" dirty="0"/>
              <a:t> (NCT02589821)</a:t>
            </a:r>
            <a:r>
              <a:rPr lang="en-GB" baseline="30000" dirty="0"/>
              <a:t>2</a:t>
            </a:r>
          </a:p>
          <a:p>
            <a:pPr lvl="2"/>
            <a:r>
              <a:rPr lang="en-GB" dirty="0"/>
              <a:t>Demonstrated superior efficacy vs placebo in terms of </a:t>
            </a:r>
            <a:r>
              <a:rPr lang="en-GB" dirty="0" err="1"/>
              <a:t>mPFS</a:t>
            </a:r>
            <a:r>
              <a:rPr lang="en-GB" dirty="0"/>
              <a:t> in </a:t>
            </a:r>
            <a:r>
              <a:rPr lang="en-GB" b="1" dirty="0">
                <a:solidFill>
                  <a:schemeClr val="accent1"/>
                </a:solidFill>
              </a:rPr>
              <a:t>patients with advanced pancreatic NET (pNET)</a:t>
            </a:r>
          </a:p>
          <a:p>
            <a:r>
              <a:rPr lang="en-GB" dirty="0"/>
              <a:t>Data reported here are from an </a:t>
            </a:r>
            <a:r>
              <a:rPr lang="en-GB" b="1" dirty="0">
                <a:solidFill>
                  <a:schemeClr val="accent1"/>
                </a:solidFill>
              </a:rPr>
              <a:t>ongoing dose escalation and expansion study </a:t>
            </a:r>
            <a:r>
              <a:rPr lang="en-GB" dirty="0"/>
              <a:t>evaluating the effects of </a:t>
            </a:r>
            <a:r>
              <a:rPr lang="en-GB" dirty="0" err="1"/>
              <a:t>surufatinib</a:t>
            </a:r>
            <a:r>
              <a:rPr lang="en-GB" dirty="0"/>
              <a:t> </a:t>
            </a:r>
            <a:r>
              <a:rPr lang="en-GB" b="1" dirty="0">
                <a:solidFill>
                  <a:schemeClr val="accent1"/>
                </a:solidFill>
              </a:rPr>
              <a:t>in US patients</a:t>
            </a:r>
            <a:endParaRPr lang="en-GB" dirty="0"/>
          </a:p>
          <a:p>
            <a:pPr lvl="1">
              <a:spcBef>
                <a:spcPts val="400"/>
              </a:spcBef>
            </a:pPr>
            <a:r>
              <a:rPr lang="en-GB" dirty="0"/>
              <a:t>Dose escalation is complete; </a:t>
            </a:r>
            <a:r>
              <a:rPr lang="en-GB" b="1" dirty="0">
                <a:solidFill>
                  <a:schemeClr val="accent1"/>
                </a:solidFill>
              </a:rPr>
              <a:t>maximum tolerated dose </a:t>
            </a:r>
            <a:r>
              <a:rPr lang="en-GB" dirty="0"/>
              <a:t>and recommended phase 2 dose: </a:t>
            </a:r>
            <a:r>
              <a:rPr lang="en-GB" b="1" dirty="0">
                <a:solidFill>
                  <a:schemeClr val="accent1"/>
                </a:solidFill>
              </a:rPr>
              <a:t>300 mg once daily</a:t>
            </a:r>
            <a:endParaRPr lang="en-GB" dirty="0"/>
          </a:p>
          <a:p>
            <a:pPr lvl="1">
              <a:spcBef>
                <a:spcPts val="400"/>
              </a:spcBef>
            </a:pPr>
            <a:r>
              <a:rPr lang="en-GB" b="1" dirty="0">
                <a:solidFill>
                  <a:schemeClr val="accent1"/>
                </a:solidFill>
              </a:rPr>
              <a:t>Objective: to evaluate anticancer activity in select indications</a:t>
            </a:r>
            <a:r>
              <a:rPr lang="en-GB" dirty="0"/>
              <a:t>, including advanced or metastatic </a:t>
            </a:r>
            <a:r>
              <a:rPr lang="en-GB" dirty="0" err="1"/>
              <a:t>epNET</a:t>
            </a:r>
            <a:r>
              <a:rPr lang="en-GB" dirty="0"/>
              <a:t> </a:t>
            </a:r>
            <a:br>
              <a:rPr lang="en-GB" dirty="0"/>
            </a:br>
            <a:r>
              <a:rPr lang="en-GB" dirty="0"/>
              <a:t>and pNET</a:t>
            </a:r>
          </a:p>
          <a:p>
            <a:pPr lvl="1">
              <a:spcBef>
                <a:spcPts val="400"/>
              </a:spcBef>
            </a:pPr>
            <a:r>
              <a:rPr lang="en-GB" b="1" dirty="0">
                <a:solidFill>
                  <a:schemeClr val="accent1"/>
                </a:solidFill>
              </a:rPr>
              <a:t>Primary endpoint </a:t>
            </a:r>
            <a:r>
              <a:rPr lang="en-GB" dirty="0"/>
              <a:t>of expansion study: </a:t>
            </a:r>
            <a:r>
              <a:rPr lang="en-GB" b="1" dirty="0">
                <a:solidFill>
                  <a:schemeClr val="accent1"/>
                </a:solidFill>
              </a:rPr>
              <a:t>PFS</a:t>
            </a:r>
          </a:p>
          <a:p>
            <a:pPr lvl="1">
              <a:spcBef>
                <a:spcPts val="400"/>
              </a:spcBef>
            </a:pPr>
            <a:r>
              <a:rPr lang="en-GB" b="1" dirty="0">
                <a:solidFill>
                  <a:schemeClr val="accent1"/>
                </a:solidFill>
              </a:rPr>
              <a:t>Secondary endpoints: </a:t>
            </a:r>
            <a:r>
              <a:rPr lang="en-GB" dirty="0"/>
              <a:t>objective response rate (ORR), </a:t>
            </a:r>
            <a:r>
              <a:rPr lang="en-US" dirty="0"/>
              <a:t>disease control rate (DCR)</a:t>
            </a:r>
            <a:r>
              <a:rPr lang="en-GB" dirty="0"/>
              <a:t>, time to response, </a:t>
            </a:r>
            <a:r>
              <a:rPr lang="en-US" dirty="0"/>
              <a:t>duration of response</a:t>
            </a:r>
            <a:r>
              <a:rPr lang="en-GB" dirty="0"/>
              <a:t>, safety, pharmacokinetics</a:t>
            </a:r>
          </a:p>
          <a:p>
            <a:pPr lvl="1"/>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background</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4" y="6129339"/>
            <a:ext cx="10804408" cy="728662"/>
          </a:xfrm>
        </p:spPr>
        <p:txBody>
          <a:bodyPr/>
          <a:lstStyle/>
          <a:p>
            <a:pPr>
              <a:lnSpc>
                <a:spcPct val="90000"/>
              </a:lnSpc>
              <a:spcBef>
                <a:spcPts val="300"/>
              </a:spcBef>
            </a:pPr>
            <a:r>
              <a:rPr lang="en-GB" dirty="0"/>
              <a:t>CSF-1 R, </a:t>
            </a:r>
            <a:r>
              <a:rPr lang="en-US" dirty="0"/>
              <a:t>colony-stimulating factor 1 receptor; FGFR, </a:t>
            </a:r>
            <a:r>
              <a:rPr lang="en-GB" dirty="0"/>
              <a:t>fibroblast growth factor receptor; NET, neuroendocrine tumour; SANET, </a:t>
            </a:r>
            <a:r>
              <a:rPr lang="en-GB" dirty="0" err="1"/>
              <a:t>surufatinib</a:t>
            </a:r>
            <a:r>
              <a:rPr lang="en-GB" dirty="0"/>
              <a:t> in advanced neuroendocrine tumours; VEGFR, </a:t>
            </a:r>
            <a:r>
              <a:rPr lang="en-US" dirty="0"/>
              <a:t>vascular endothelial growth factor receptor</a:t>
            </a:r>
            <a:endParaRPr lang="en-GB" dirty="0"/>
          </a:p>
          <a:p>
            <a:pPr>
              <a:lnSpc>
                <a:spcPct val="90000"/>
              </a:lnSpc>
              <a:spcBef>
                <a:spcPts val="300"/>
              </a:spcBef>
            </a:pPr>
            <a:r>
              <a:rPr lang="en-GB" dirty="0"/>
              <a:t>1. Xu J, et al. Ann Oncol. 2019;30 </a:t>
            </a:r>
            <a:r>
              <a:rPr lang="en-GB" dirty="0" err="1"/>
              <a:t>suppl</a:t>
            </a:r>
            <a:r>
              <a:rPr lang="en-GB" dirty="0"/>
              <a:t> 5:v911, abstract LBA76; 2. </a:t>
            </a:r>
            <a:r>
              <a:rPr lang="en-GB" dirty="0">
                <a:hlinkClick r:id="rId2"/>
              </a:rPr>
              <a:t>www.chi-med.com/surufatinib-phase-iii-sanet-p-study-achieved-primary-endpoint/</a:t>
            </a:r>
            <a:r>
              <a:rPr lang="en-GB" dirty="0"/>
              <a:t>, accessed 25 Jun 2020</a:t>
            </a:r>
          </a:p>
        </p:txBody>
      </p:sp>
    </p:spTree>
    <p:extLst>
      <p:ext uri="{BB962C8B-B14F-4D97-AF65-F5344CB8AC3E}">
        <p14:creationId xmlns:p14="http://schemas.microsoft.com/office/powerpoint/2010/main" val="324234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425600"/>
            <a:ext cx="5763848" cy="4525200"/>
          </a:xfrm>
        </p:spPr>
        <p:txBody>
          <a:bodyPr>
            <a:normAutofit fontScale="92500" lnSpcReduction="20000"/>
          </a:bodyPr>
          <a:lstStyle/>
          <a:p>
            <a:pPr>
              <a:lnSpc>
                <a:spcPct val="110000"/>
              </a:lnSpc>
            </a:pPr>
            <a:r>
              <a:rPr lang="en-GB" dirty="0"/>
              <a:t>At data cut-off, 32 patients with heavily </a:t>
            </a:r>
            <a:br>
              <a:rPr lang="en-GB" dirty="0"/>
            </a:br>
            <a:r>
              <a:rPr lang="en-GB" dirty="0"/>
              <a:t>pre-treated progressive NETs were included:</a:t>
            </a:r>
          </a:p>
          <a:p>
            <a:pPr lvl="1">
              <a:lnSpc>
                <a:spcPct val="110000"/>
              </a:lnSpc>
            </a:pPr>
            <a:r>
              <a:rPr lang="en-GB" dirty="0"/>
              <a:t>Previous lines of therapy: median 3, range 1–8</a:t>
            </a:r>
          </a:p>
          <a:p>
            <a:pPr lvl="1">
              <a:lnSpc>
                <a:spcPct val="110000"/>
              </a:lnSpc>
            </a:pPr>
            <a:r>
              <a:rPr lang="en-GB" dirty="0"/>
              <a:t>All patients had received </a:t>
            </a:r>
            <a:r>
              <a:rPr lang="en-GB" dirty="0" err="1"/>
              <a:t>everolimus</a:t>
            </a:r>
            <a:r>
              <a:rPr lang="en-GB" dirty="0"/>
              <a:t> or sunitinib (or both)</a:t>
            </a:r>
          </a:p>
          <a:p>
            <a:pPr>
              <a:lnSpc>
                <a:spcPct val="110000"/>
              </a:lnSpc>
            </a:pPr>
            <a:r>
              <a:rPr lang="en-GB" dirty="0"/>
              <a:t>15 patients remain on active treatment </a:t>
            </a:r>
          </a:p>
          <a:p>
            <a:pPr lvl="1">
              <a:lnSpc>
                <a:spcPct val="110000"/>
              </a:lnSpc>
            </a:pPr>
            <a:r>
              <a:rPr lang="en-GB" dirty="0"/>
              <a:t>pNET: 5 patients (31%); </a:t>
            </a:r>
            <a:r>
              <a:rPr lang="en-GB" dirty="0" err="1"/>
              <a:t>epNET</a:t>
            </a:r>
            <a:r>
              <a:rPr lang="en-GB" dirty="0"/>
              <a:t>: 10 patients (63%)</a:t>
            </a:r>
          </a:p>
          <a:p>
            <a:pPr>
              <a:lnSpc>
                <a:spcPct val="110000"/>
              </a:lnSpc>
            </a:pPr>
            <a:r>
              <a:rPr lang="en-GB" dirty="0"/>
              <a:t>Tumour growth was controlled in all patients</a:t>
            </a:r>
          </a:p>
          <a:p>
            <a:pPr lvl="1">
              <a:lnSpc>
                <a:spcPct val="110000"/>
              </a:lnSpc>
            </a:pPr>
            <a:r>
              <a:rPr lang="en-GB" dirty="0"/>
              <a:t>In pNET patients: ORR was 18%</a:t>
            </a:r>
          </a:p>
          <a:p>
            <a:pPr lvl="1">
              <a:lnSpc>
                <a:spcPct val="110000"/>
              </a:lnSpc>
            </a:pPr>
            <a:r>
              <a:rPr lang="en-GB" dirty="0"/>
              <a:t>In </a:t>
            </a:r>
            <a:r>
              <a:rPr lang="en-GB" dirty="0" err="1"/>
              <a:t>epNET</a:t>
            </a:r>
            <a:r>
              <a:rPr lang="en-GB" dirty="0"/>
              <a:t> patients: no confirmed partial responses (PRs) had been achieved at the time of data cut-off</a:t>
            </a:r>
          </a:p>
          <a:p>
            <a:pPr>
              <a:lnSpc>
                <a:spcPct val="110000"/>
              </a:lnSpc>
            </a:pPr>
            <a:r>
              <a:rPr lang="en-GB" dirty="0" err="1"/>
              <a:t>surufatinib</a:t>
            </a:r>
            <a:r>
              <a:rPr lang="en-GB" dirty="0"/>
              <a:t> showed clinical efficacy regardless of previous therapies</a:t>
            </a:r>
          </a:p>
          <a:p>
            <a:pPr lvl="1">
              <a:lnSpc>
                <a:spcPct val="110000"/>
              </a:lnSpc>
            </a:pPr>
            <a:r>
              <a:rPr lang="en-GB" dirty="0"/>
              <a:t>pNET: median 4 prior lines</a:t>
            </a:r>
          </a:p>
          <a:p>
            <a:pPr lvl="1">
              <a:lnSpc>
                <a:spcPct val="110000"/>
              </a:lnSpc>
            </a:pPr>
            <a:r>
              <a:rPr lang="en-GB" dirty="0" err="1"/>
              <a:t>epNET</a:t>
            </a:r>
            <a:r>
              <a:rPr lang="en-GB" dirty="0"/>
              <a:t>: median 2 prior lines</a:t>
            </a:r>
          </a:p>
          <a:p>
            <a:pPr lvl="1">
              <a:lnSpc>
                <a:spcPct val="110000"/>
              </a:lnSpc>
            </a:pPr>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Efficacy results</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3" y="6129338"/>
            <a:ext cx="10947929" cy="728662"/>
          </a:xfrm>
        </p:spPr>
        <p:txBody>
          <a:bodyPr/>
          <a:lstStyle/>
          <a:p>
            <a:pPr>
              <a:spcBef>
                <a:spcPts val="300"/>
              </a:spcBef>
            </a:pPr>
            <a:r>
              <a:rPr lang="en-GB" dirty="0"/>
              <a:t>DCR, disease control rate; </a:t>
            </a:r>
            <a:r>
              <a:rPr lang="en-GB" dirty="0" err="1"/>
              <a:t>epNET</a:t>
            </a:r>
            <a:r>
              <a:rPr lang="en-GB" dirty="0"/>
              <a:t>, </a:t>
            </a:r>
            <a:r>
              <a:rPr lang="en-GB" dirty="0" err="1"/>
              <a:t>extrapancreatic</a:t>
            </a:r>
            <a:r>
              <a:rPr lang="en-GB" dirty="0"/>
              <a:t> neuroendocrine tumour; NET, neuroendocrine tumour; ORR, objective response rate; pNET, pancreatic neuroendocrine tumour</a:t>
            </a:r>
          </a:p>
          <a:p>
            <a:pPr>
              <a:spcBef>
                <a:spcPts val="300"/>
              </a:spcBef>
            </a:pPr>
            <a:r>
              <a:rPr lang="en-GB" dirty="0" err="1"/>
              <a:t>Dasari</a:t>
            </a:r>
            <a:r>
              <a:rPr lang="en-GB" dirty="0"/>
              <a:t> A, et al. ASCO 2020, abstract 4610, poster presentation</a:t>
            </a:r>
          </a:p>
        </p:txBody>
      </p:sp>
      <p:graphicFrame>
        <p:nvGraphicFramePr>
          <p:cNvPr id="6" name="Tableau 12">
            <a:extLst>
              <a:ext uri="{FF2B5EF4-FFF2-40B4-BE49-F238E27FC236}">
                <a16:creationId xmlns:a16="http://schemas.microsoft.com/office/drawing/2014/main" id="{9A6FD342-1407-42FD-8BD6-D3E9F224970C}"/>
              </a:ext>
            </a:extLst>
          </p:cNvPr>
          <p:cNvGraphicFramePr>
            <a:graphicFrameLocks noGrp="1"/>
          </p:cNvGraphicFramePr>
          <p:nvPr>
            <p:extLst>
              <p:ext uri="{D42A27DB-BD31-4B8C-83A1-F6EECF244321}">
                <p14:modId xmlns:p14="http://schemas.microsoft.com/office/powerpoint/2010/main" val="2127491650"/>
              </p:ext>
            </p:extLst>
          </p:nvPr>
        </p:nvGraphicFramePr>
        <p:xfrm>
          <a:off x="6447707" y="1484784"/>
          <a:ext cx="5134693" cy="3729016"/>
        </p:xfrm>
        <a:graphic>
          <a:graphicData uri="http://schemas.openxmlformats.org/drawingml/2006/table">
            <a:tbl>
              <a:tblPr firstRow="1" bandRow="1">
                <a:tableStyleId>{5C22544A-7EE6-4342-B048-85BDC9FD1C3A}</a:tableStyleId>
              </a:tblPr>
              <a:tblGrid>
                <a:gridCol w="2384597">
                  <a:extLst>
                    <a:ext uri="{9D8B030D-6E8A-4147-A177-3AD203B41FA5}">
                      <a16:colId xmlns:a16="http://schemas.microsoft.com/office/drawing/2014/main" val="20000"/>
                    </a:ext>
                  </a:extLst>
                </a:gridCol>
                <a:gridCol w="1375048">
                  <a:extLst>
                    <a:ext uri="{9D8B030D-6E8A-4147-A177-3AD203B41FA5}">
                      <a16:colId xmlns:a16="http://schemas.microsoft.com/office/drawing/2014/main" val="20001"/>
                    </a:ext>
                  </a:extLst>
                </a:gridCol>
                <a:gridCol w="1375048">
                  <a:extLst>
                    <a:ext uri="{9D8B030D-6E8A-4147-A177-3AD203B41FA5}">
                      <a16:colId xmlns:a16="http://schemas.microsoft.com/office/drawing/2014/main" val="20002"/>
                    </a:ext>
                  </a:extLst>
                </a:gridCol>
              </a:tblGrid>
              <a:tr h="674396">
                <a:tc>
                  <a:txBody>
                    <a:bodyPr/>
                    <a:lstStyle/>
                    <a:p>
                      <a:pPr algn="l"/>
                      <a:r>
                        <a:rPr lang="en-GB" sz="1400" noProof="0" dirty="0"/>
                        <a:t>Best tumour assessment</a:t>
                      </a:r>
                      <a:endParaRPr lang="en-GB" sz="1400" noProof="0" dirty="0">
                        <a:latin typeface="+mn-lt"/>
                        <a:ea typeface="PT Sans Narrow" charset="0"/>
                        <a:cs typeface="PT Sans Narrow"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pNET </a:t>
                      </a:r>
                      <a:br>
                        <a:rPr lang="en-GB" sz="1400" noProof="0" dirty="0"/>
                      </a:br>
                      <a:r>
                        <a:rPr lang="en-GB" sz="1400" noProof="0" dirty="0"/>
                        <a:t>(n = 16)</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err="1"/>
                        <a:t>epNET</a:t>
                      </a:r>
                      <a:endParaRPr lang="en-GB" sz="1400" noProof="0" dirty="0"/>
                    </a:p>
                    <a:p>
                      <a:pPr marL="0" marR="0" indent="0" algn="ctr" defTabSz="457200" rtl="0" eaLnBrk="1" fontAlgn="auto" latinLnBrk="0" hangingPunct="1">
                        <a:lnSpc>
                          <a:spcPct val="100000"/>
                        </a:lnSpc>
                        <a:spcBef>
                          <a:spcPts val="0"/>
                        </a:spcBef>
                        <a:spcAft>
                          <a:spcPts val="0"/>
                        </a:spcAft>
                        <a:buClrTx/>
                        <a:buSzTx/>
                        <a:buFontTx/>
                        <a:buNone/>
                        <a:tabLst/>
                        <a:defRPr/>
                      </a:pPr>
                      <a:r>
                        <a:rPr lang="en-GB" sz="1400" noProof="0" dirty="0"/>
                        <a:t>(n =16)</a:t>
                      </a:r>
                    </a:p>
                  </a:txBody>
                  <a:tcPr anchor="ctr"/>
                </a:tc>
                <a:extLst>
                  <a:ext uri="{0D108BD9-81ED-4DB2-BD59-A6C34878D82A}">
                    <a16:rowId xmlns:a16="http://schemas.microsoft.com/office/drawing/2014/main" val="10000"/>
                  </a:ext>
                </a:extLst>
              </a:tr>
              <a:tr h="396704">
                <a:tc>
                  <a:txBody>
                    <a:bodyPr/>
                    <a:lstStyle/>
                    <a:p>
                      <a:pPr algn="l"/>
                      <a:r>
                        <a:rPr lang="en-GB" sz="1400" noProof="0" dirty="0"/>
                        <a:t>Complete response (CR), n</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0</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0</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10001"/>
                  </a:ext>
                </a:extLst>
              </a:tr>
              <a:tr h="396704">
                <a:tc>
                  <a:txBody>
                    <a:bodyPr/>
                    <a:lstStyle/>
                    <a:p>
                      <a:pPr algn="l"/>
                      <a:r>
                        <a:rPr lang="en-GB" sz="1400" kern="1200" noProof="0" dirty="0"/>
                        <a:t>PR, n (%)</a:t>
                      </a:r>
                      <a:endParaRPr lang="en-GB" sz="1400" kern="12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3 (18.8)</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0</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3288378717"/>
                  </a:ext>
                </a:extLst>
              </a:tr>
              <a:tr h="396704">
                <a:tc>
                  <a:txBody>
                    <a:bodyPr/>
                    <a:lstStyle/>
                    <a:p>
                      <a:pPr algn="l"/>
                      <a:r>
                        <a:rPr lang="en-GB" sz="1400" kern="1200" noProof="0" dirty="0"/>
                        <a:t>Stable disease (SD), n (%)</a:t>
                      </a:r>
                      <a:endParaRPr lang="en-GB" sz="1400" kern="12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13 (81.2)</a:t>
                      </a:r>
                      <a:r>
                        <a:rPr lang="en-GB" sz="1400" baseline="30000" noProof="0" dirty="0"/>
                        <a:t>a</a:t>
                      </a:r>
                      <a:endParaRPr lang="en-GB" sz="1400" baseline="300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16 (100)</a:t>
                      </a:r>
                      <a:r>
                        <a:rPr lang="en-GB" sz="1400" baseline="30000" noProof="0" dirty="0"/>
                        <a:t>b</a:t>
                      </a:r>
                      <a:endParaRPr lang="en-GB" sz="1400" baseline="300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3346714433"/>
                  </a:ext>
                </a:extLst>
              </a:tr>
              <a:tr h="396704">
                <a:tc>
                  <a:txBody>
                    <a:bodyPr/>
                    <a:lstStyle/>
                    <a:p>
                      <a:pPr algn="l"/>
                      <a:r>
                        <a:rPr lang="en-GB" sz="1400" kern="1200" noProof="0" dirty="0"/>
                        <a:t>Progression of disease (PD), n</a:t>
                      </a:r>
                      <a:endParaRPr lang="en-GB" sz="1400" kern="12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0</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0</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399865839"/>
                  </a:ext>
                </a:extLst>
              </a:tr>
              <a:tr h="396704">
                <a:tc>
                  <a:txBody>
                    <a:bodyPr/>
                    <a:lstStyle/>
                    <a:p>
                      <a:pPr algn="l"/>
                      <a:r>
                        <a:rPr lang="en-GB" sz="1400" kern="1200" noProof="0" dirty="0"/>
                        <a:t>ORR, %</a:t>
                      </a:r>
                      <a:endParaRPr lang="en-GB" sz="1400" kern="12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18.8</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0</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1027555973"/>
                  </a:ext>
                </a:extLst>
              </a:tr>
              <a:tr h="396704">
                <a:tc>
                  <a:txBody>
                    <a:bodyPr/>
                    <a:lstStyle/>
                    <a:p>
                      <a:pPr algn="l"/>
                      <a:r>
                        <a:rPr lang="en-GB" sz="1400" kern="1200" noProof="0" dirty="0"/>
                        <a:t>DCR, %</a:t>
                      </a:r>
                      <a:endParaRPr lang="en-GB" sz="1400" kern="12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100</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100</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217574415"/>
                  </a:ext>
                </a:extLst>
              </a:tr>
              <a:tr h="674396">
                <a:tc>
                  <a:txBody>
                    <a:bodyPr/>
                    <a:lstStyle/>
                    <a:p>
                      <a:pPr algn="l"/>
                      <a:r>
                        <a:rPr lang="en-GB" sz="1400" kern="1200" noProof="0" dirty="0"/>
                        <a:t>Median (range) duration of treatment, months</a:t>
                      </a:r>
                      <a:endParaRPr lang="en-GB" sz="1400" kern="12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7.1 (2.0–17.5)</a:t>
                      </a:r>
                      <a:endParaRPr lang="en-GB" sz="1400" noProof="0" dirty="0">
                        <a:solidFill>
                          <a:srgbClr val="2E7B8E"/>
                        </a:solidFill>
                        <a:latin typeface="+mn-lt"/>
                        <a:ea typeface="PT Sans Narrow" charset="0"/>
                        <a:cs typeface="PT Sans Narrow" charset="0"/>
                      </a:endParaRPr>
                    </a:p>
                  </a:txBody>
                  <a:tcPr anchor="ctr"/>
                </a:tc>
                <a:tc>
                  <a:txBody>
                    <a:bodyPr/>
                    <a:lstStyle/>
                    <a:p>
                      <a:pPr algn="ctr"/>
                      <a:r>
                        <a:rPr lang="en-GB" sz="1400" noProof="0" dirty="0"/>
                        <a:t>4.9 (1.0–10.2)</a:t>
                      </a:r>
                      <a:endParaRPr lang="en-GB" sz="1400" noProof="0" dirty="0">
                        <a:solidFill>
                          <a:srgbClr val="2E7B8E"/>
                        </a:solidFill>
                        <a:latin typeface="+mn-lt"/>
                        <a:ea typeface="PT Sans Narrow" charset="0"/>
                        <a:cs typeface="PT Sans Narrow" charset="0"/>
                      </a:endParaRPr>
                    </a:p>
                  </a:txBody>
                  <a:tcPr anchor="ctr"/>
                </a:tc>
                <a:extLst>
                  <a:ext uri="{0D108BD9-81ED-4DB2-BD59-A6C34878D82A}">
                    <a16:rowId xmlns:a16="http://schemas.microsoft.com/office/drawing/2014/main" val="710698055"/>
                  </a:ext>
                </a:extLst>
              </a:tr>
            </a:tbl>
          </a:graphicData>
        </a:graphic>
      </p:graphicFrame>
      <p:sp>
        <p:nvSpPr>
          <p:cNvPr id="4" name="TextBox 3">
            <a:extLst>
              <a:ext uri="{FF2B5EF4-FFF2-40B4-BE49-F238E27FC236}">
                <a16:creationId xmlns:a16="http://schemas.microsoft.com/office/drawing/2014/main" id="{C994E3E2-36C3-4188-BA75-6E4FBDE83A9B}"/>
              </a:ext>
            </a:extLst>
          </p:cNvPr>
          <p:cNvSpPr txBox="1"/>
          <p:nvPr/>
        </p:nvSpPr>
        <p:spPr>
          <a:xfrm>
            <a:off x="6433494" y="5231172"/>
            <a:ext cx="29736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dirty="0">
                <a:ln>
                  <a:noFill/>
                </a:ln>
                <a:solidFill>
                  <a:srgbClr val="505050"/>
                </a:solidFill>
                <a:effectLst/>
                <a:uLnTx/>
                <a:uFillTx/>
                <a:latin typeface="Aileron" charset="0"/>
                <a:ea typeface="Aileron" charset="0"/>
                <a:cs typeface="Aileron" charset="0"/>
              </a:rPr>
              <a:t>a</a:t>
            </a:r>
            <a:r>
              <a:rPr kumimoji="0" lang="en-GB" sz="1200" b="0" i="0" u="none" strike="noStrike" kern="1200" cap="none" spc="0" normalizeH="0" noProof="0" dirty="0">
                <a:ln>
                  <a:noFill/>
                </a:ln>
                <a:solidFill>
                  <a:srgbClr val="505050"/>
                </a:solidFill>
                <a:effectLst/>
                <a:uLnTx/>
                <a:uFillTx/>
                <a:latin typeface="Aileron" charset="0"/>
                <a:ea typeface="Aileron" charset="0"/>
                <a:cs typeface="Aileron" charset="0"/>
              </a:rPr>
              <a:t> </a:t>
            </a:r>
            <a:r>
              <a:rPr kumimoji="0" lang="en-GB" sz="1200" b="0" i="0" u="none" strike="noStrike" kern="1200" cap="none" spc="0" normalizeH="0" baseline="0" noProof="0" dirty="0">
                <a:ln>
                  <a:noFill/>
                </a:ln>
                <a:solidFill>
                  <a:srgbClr val="505050"/>
                </a:solidFill>
                <a:effectLst/>
                <a:uLnTx/>
                <a:uFillTx/>
                <a:latin typeface="Aileron" charset="0"/>
                <a:ea typeface="Aileron" charset="0"/>
                <a:cs typeface="Aileron" charset="0"/>
              </a:rPr>
              <a:t>One pNET patient had an unconfirmed PR.</a:t>
            </a:r>
            <a:br>
              <a:rPr kumimoji="0" lang="en-GB" sz="1200" b="0" i="0" u="none" strike="noStrike" kern="1200" cap="none" spc="0" normalizeH="0" baseline="0" noProof="0" dirty="0">
                <a:ln>
                  <a:noFill/>
                </a:ln>
                <a:solidFill>
                  <a:srgbClr val="505050"/>
                </a:solidFill>
                <a:effectLst/>
                <a:uLnTx/>
                <a:uFillTx/>
                <a:latin typeface="Aileron" charset="0"/>
                <a:ea typeface="Aileron" charset="0"/>
                <a:cs typeface="Aileron" charset="0"/>
              </a:rPr>
            </a:br>
            <a:r>
              <a:rPr kumimoji="0" lang="en-GB" sz="1200" b="0" i="0" u="none" strike="noStrike" kern="1200" cap="none" spc="0" normalizeH="0" baseline="30000" noProof="0" dirty="0">
                <a:ln>
                  <a:noFill/>
                </a:ln>
                <a:solidFill>
                  <a:srgbClr val="505050"/>
                </a:solidFill>
                <a:effectLst/>
                <a:uLnTx/>
                <a:uFillTx/>
                <a:latin typeface="Aileron" charset="0"/>
                <a:ea typeface="+mn-ea"/>
                <a:cs typeface="+mn-cs"/>
              </a:rPr>
              <a:t>b</a:t>
            </a:r>
            <a:r>
              <a:rPr kumimoji="0" lang="en-GB" sz="1200" b="0" i="0" u="none" strike="noStrike" kern="1200" cap="none" spc="0" normalizeH="0" baseline="0" noProof="0" dirty="0">
                <a:ln>
                  <a:noFill/>
                </a:ln>
                <a:solidFill>
                  <a:srgbClr val="505050"/>
                </a:solidFill>
                <a:effectLst/>
                <a:uLnTx/>
                <a:uFillTx/>
                <a:latin typeface="Aileron" charset="0"/>
                <a:ea typeface="+mn-ea"/>
                <a:cs typeface="+mn-cs"/>
              </a:rPr>
              <a:t> One </a:t>
            </a:r>
            <a:r>
              <a:rPr kumimoji="0" lang="en-GB" sz="1200" b="0" i="0" u="none" strike="noStrike" kern="1200" cap="none" spc="0" normalizeH="0" baseline="0" noProof="0" dirty="0" err="1">
                <a:ln>
                  <a:noFill/>
                </a:ln>
                <a:solidFill>
                  <a:srgbClr val="505050"/>
                </a:solidFill>
                <a:effectLst/>
                <a:uLnTx/>
                <a:uFillTx/>
                <a:latin typeface="Aileron" charset="0"/>
                <a:ea typeface="+mn-ea"/>
                <a:cs typeface="+mn-cs"/>
              </a:rPr>
              <a:t>epNET</a:t>
            </a:r>
            <a:r>
              <a:rPr kumimoji="0" lang="en-GB" sz="1200" b="0" i="0" u="none" strike="noStrike" kern="1200" cap="none" spc="0" normalizeH="0" baseline="0" noProof="0" dirty="0">
                <a:ln>
                  <a:noFill/>
                </a:ln>
                <a:solidFill>
                  <a:srgbClr val="505050"/>
                </a:solidFill>
                <a:effectLst/>
                <a:uLnTx/>
                <a:uFillTx/>
                <a:latin typeface="Aileron" charset="0"/>
                <a:ea typeface="+mn-ea"/>
                <a:cs typeface="+mn-cs"/>
              </a:rPr>
              <a:t> patient had an unconfirmed PR.</a:t>
            </a:r>
          </a:p>
        </p:txBody>
      </p:sp>
    </p:spTree>
    <p:extLst>
      <p:ext uri="{BB962C8B-B14F-4D97-AF65-F5344CB8AC3E}">
        <p14:creationId xmlns:p14="http://schemas.microsoft.com/office/powerpoint/2010/main" val="209175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a:xfrm>
            <a:off x="620184" y="1425600"/>
            <a:ext cx="5475816" cy="4525200"/>
          </a:xfrm>
        </p:spPr>
        <p:txBody>
          <a:bodyPr/>
          <a:lstStyle/>
          <a:p>
            <a:r>
              <a:rPr lang="en-GB" dirty="0"/>
              <a:t>Safety profile of </a:t>
            </a:r>
            <a:r>
              <a:rPr lang="en-GB" dirty="0" err="1"/>
              <a:t>surufatinib</a:t>
            </a:r>
            <a:r>
              <a:rPr lang="en-GB" dirty="0"/>
              <a:t> is consistent with that seen in completed trials</a:t>
            </a:r>
          </a:p>
          <a:p>
            <a:r>
              <a:rPr lang="en-GB" dirty="0"/>
              <a:t>30 patients (93.8%) had at least one adverse event (AE)</a:t>
            </a:r>
          </a:p>
          <a:p>
            <a:r>
              <a:rPr lang="en-GB" dirty="0"/>
              <a:t>22 patients (68.8%) had AEs of grade ≥ 3</a:t>
            </a:r>
          </a:p>
          <a:p>
            <a:r>
              <a:rPr lang="en-GB" dirty="0"/>
              <a:t>5 patients discontinued treatment because of AEs</a:t>
            </a:r>
          </a:p>
          <a:p>
            <a:pPr lvl="1"/>
            <a:r>
              <a:rPr lang="en-GB" dirty="0"/>
              <a:t>pNET: 1; </a:t>
            </a:r>
            <a:r>
              <a:rPr lang="en-GB" dirty="0" err="1"/>
              <a:t>epNET</a:t>
            </a:r>
            <a:r>
              <a:rPr lang="en-GB" dirty="0"/>
              <a:t>: 4</a:t>
            </a:r>
          </a:p>
          <a:p>
            <a:pPr lvl="1"/>
            <a:endParaRPr lang="en-GB" dirty="0"/>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safety results</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3" y="6129338"/>
            <a:ext cx="9868305" cy="728662"/>
          </a:xfrm>
        </p:spPr>
        <p:txBody>
          <a:bodyPr/>
          <a:lstStyle/>
          <a:p>
            <a:pPr>
              <a:spcBef>
                <a:spcPts val="300"/>
              </a:spcBef>
            </a:pPr>
            <a:r>
              <a:rPr lang="en-GB" dirty="0"/>
              <a:t>ALT, alanine aminotransferase; AST, aspartate aminotransferase; TEAE, treatment-emergent adverse event; </a:t>
            </a:r>
            <a:r>
              <a:rPr lang="en-GB" dirty="0" err="1"/>
              <a:t>epNET</a:t>
            </a:r>
            <a:r>
              <a:rPr lang="en-GB" dirty="0"/>
              <a:t>, </a:t>
            </a:r>
            <a:r>
              <a:rPr lang="en-GB" dirty="0" err="1"/>
              <a:t>extrapancreatic</a:t>
            </a:r>
            <a:r>
              <a:rPr lang="en-GB" dirty="0"/>
              <a:t> neuroendocrine tumour; pNET, pancreatic neuroendocrine tumour</a:t>
            </a:r>
          </a:p>
          <a:p>
            <a:pPr>
              <a:spcBef>
                <a:spcPts val="300"/>
              </a:spcBef>
            </a:pPr>
            <a:r>
              <a:rPr lang="en-GB" dirty="0" err="1"/>
              <a:t>Dasari</a:t>
            </a:r>
            <a:r>
              <a:rPr lang="en-GB" dirty="0"/>
              <a:t> A, et al. ASCO 2020, abstract 4610, poster presentation</a:t>
            </a:r>
          </a:p>
        </p:txBody>
      </p:sp>
      <p:graphicFrame>
        <p:nvGraphicFramePr>
          <p:cNvPr id="13" name="Table 12">
            <a:extLst>
              <a:ext uri="{FF2B5EF4-FFF2-40B4-BE49-F238E27FC236}">
                <a16:creationId xmlns:a16="http://schemas.microsoft.com/office/drawing/2014/main" id="{E94E3726-BA0E-5C4C-AFC0-576EB5B8A4DF}"/>
              </a:ext>
            </a:extLst>
          </p:cNvPr>
          <p:cNvGraphicFramePr>
            <a:graphicFrameLocks noGrp="1"/>
          </p:cNvGraphicFramePr>
          <p:nvPr>
            <p:extLst>
              <p:ext uri="{D42A27DB-BD31-4B8C-83A1-F6EECF244321}">
                <p14:modId xmlns:p14="http://schemas.microsoft.com/office/powerpoint/2010/main" val="1887442413"/>
              </p:ext>
            </p:extLst>
          </p:nvPr>
        </p:nvGraphicFramePr>
        <p:xfrm>
          <a:off x="6240016" y="1302400"/>
          <a:ext cx="5342383" cy="4646880"/>
        </p:xfrm>
        <a:graphic>
          <a:graphicData uri="http://schemas.openxmlformats.org/drawingml/2006/table">
            <a:tbl>
              <a:tblPr firstRow="1" bandRow="1">
                <a:tableStyleId>{5C22544A-7EE6-4342-B048-85BDC9FD1C3A}</a:tableStyleId>
              </a:tblPr>
              <a:tblGrid>
                <a:gridCol w="1575891">
                  <a:extLst>
                    <a:ext uri="{9D8B030D-6E8A-4147-A177-3AD203B41FA5}">
                      <a16:colId xmlns:a16="http://schemas.microsoft.com/office/drawing/2014/main" val="1337126835"/>
                    </a:ext>
                  </a:extLst>
                </a:gridCol>
                <a:gridCol w="941623">
                  <a:extLst>
                    <a:ext uri="{9D8B030D-6E8A-4147-A177-3AD203B41FA5}">
                      <a16:colId xmlns:a16="http://schemas.microsoft.com/office/drawing/2014/main" val="2014974672"/>
                    </a:ext>
                  </a:extLst>
                </a:gridCol>
                <a:gridCol w="941623">
                  <a:extLst>
                    <a:ext uri="{9D8B030D-6E8A-4147-A177-3AD203B41FA5}">
                      <a16:colId xmlns:a16="http://schemas.microsoft.com/office/drawing/2014/main" val="3755215189"/>
                    </a:ext>
                  </a:extLst>
                </a:gridCol>
                <a:gridCol w="941623">
                  <a:extLst>
                    <a:ext uri="{9D8B030D-6E8A-4147-A177-3AD203B41FA5}">
                      <a16:colId xmlns:a16="http://schemas.microsoft.com/office/drawing/2014/main" val="2622830025"/>
                    </a:ext>
                  </a:extLst>
                </a:gridCol>
                <a:gridCol w="941623">
                  <a:extLst>
                    <a:ext uri="{9D8B030D-6E8A-4147-A177-3AD203B41FA5}">
                      <a16:colId xmlns:a16="http://schemas.microsoft.com/office/drawing/2014/main" val="506879733"/>
                    </a:ext>
                  </a:extLst>
                </a:gridCol>
              </a:tblGrid>
              <a:tr h="324326">
                <a:tc rowSpan="2">
                  <a:txBody>
                    <a:bodyPr/>
                    <a:lstStyle/>
                    <a:p>
                      <a:r>
                        <a:rPr lang="en-US" sz="1400" dirty="0"/>
                        <a:t>TEAE in &gt; 15% </a:t>
                      </a:r>
                      <a:br>
                        <a:rPr lang="en-US" sz="1400" dirty="0"/>
                      </a:br>
                      <a:r>
                        <a:rPr lang="en-US" sz="1400" dirty="0"/>
                        <a:t>of patients</a:t>
                      </a:r>
                    </a:p>
                  </a:txBody>
                  <a:tcPr marL="55440" marR="55440" marT="25200" marB="25200" anchor="ct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2">
                  <a:txBody>
                    <a:bodyPr/>
                    <a:lstStyle/>
                    <a:p>
                      <a:pPr algn="ctr"/>
                      <a:r>
                        <a:rPr lang="en-US" sz="1400" dirty="0"/>
                        <a:t>pNET, n (%)</a:t>
                      </a:r>
                      <a:br>
                        <a:rPr lang="en-US" sz="1400" dirty="0"/>
                      </a:br>
                      <a:r>
                        <a:rPr lang="en-US" sz="1400" dirty="0"/>
                        <a:t>(n = 16)</a:t>
                      </a:r>
                    </a:p>
                  </a:txBody>
                  <a:tcPr marL="55440" marR="55440" marT="25200" marB="252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a:tc>
                <a:tc gridSpan="2">
                  <a:txBody>
                    <a:bodyPr/>
                    <a:lstStyle/>
                    <a:p>
                      <a:pPr algn="ctr"/>
                      <a:r>
                        <a:rPr lang="en-US" sz="1400" dirty="0" err="1"/>
                        <a:t>epNET</a:t>
                      </a:r>
                      <a:r>
                        <a:rPr lang="en-US" sz="1400" dirty="0"/>
                        <a:t>, n (%)</a:t>
                      </a:r>
                      <a:br>
                        <a:rPr lang="en-US" sz="1400" dirty="0"/>
                      </a:br>
                      <a:r>
                        <a:rPr lang="en-US" sz="1400" dirty="0"/>
                        <a:t>(n = 16)</a:t>
                      </a:r>
                    </a:p>
                  </a:txBody>
                  <a:tcPr marL="55440" marR="55440" marT="25200" marB="25200" anchor="ctr">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a:tc>
                <a:extLst>
                  <a:ext uri="{0D108BD9-81ED-4DB2-BD59-A6C34878D82A}">
                    <a16:rowId xmlns:a16="http://schemas.microsoft.com/office/drawing/2014/main" val="144766878"/>
                  </a:ext>
                </a:extLst>
              </a:tr>
              <a:tr h="241163">
                <a:tc vMerge="1">
                  <a:txBody>
                    <a:bodyPr/>
                    <a:lstStyle/>
                    <a:p>
                      <a:endParaRPr lang="en-US" sz="1400" dirty="0">
                        <a:solidFill>
                          <a:schemeClr val="bg1"/>
                        </a:solidFill>
                      </a:endParaRPr>
                    </a:p>
                  </a:txBody>
                  <a:tcPr marL="55440" marR="55440" marT="25200" marB="252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dirty="0">
                          <a:solidFill>
                            <a:schemeClr val="bg1"/>
                          </a:solidFill>
                        </a:rPr>
                        <a:t>Any grade</a:t>
                      </a:r>
                    </a:p>
                  </a:txBody>
                  <a:tcPr marL="55440" marR="55440" marT="25200" marB="252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dirty="0">
                          <a:solidFill>
                            <a:schemeClr val="bg1"/>
                          </a:solidFill>
                        </a:rPr>
                        <a:t>Grade ≥ 3</a:t>
                      </a:r>
                    </a:p>
                  </a:txBody>
                  <a:tcPr marL="55440" marR="55440" marT="25200" marB="252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dirty="0">
                          <a:solidFill>
                            <a:schemeClr val="bg1"/>
                          </a:solidFill>
                        </a:rPr>
                        <a:t>Any grade</a:t>
                      </a:r>
                    </a:p>
                  </a:txBody>
                  <a:tcPr marL="55440" marR="55440" marT="25200" marB="252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dirty="0">
                          <a:solidFill>
                            <a:schemeClr val="bg1"/>
                          </a:solidFill>
                        </a:rPr>
                        <a:t>Grade ≥ 3</a:t>
                      </a:r>
                    </a:p>
                  </a:txBody>
                  <a:tcPr marL="55440" marR="55440" marT="25200" marB="252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43528498"/>
                  </a:ext>
                </a:extLst>
              </a:tr>
              <a:tr h="241163">
                <a:tc>
                  <a:txBody>
                    <a:bodyPr/>
                    <a:lstStyle/>
                    <a:p>
                      <a:r>
                        <a:rPr lang="en-US" sz="1400" dirty="0"/>
                        <a:t>Hypertension</a:t>
                      </a:r>
                    </a:p>
                  </a:txBody>
                  <a:tcPr marL="55440" marR="55440" marT="25200" marB="25200" anchor="ctr">
                    <a:lnT w="38100" cap="flat" cmpd="sng" algn="ctr">
                      <a:solidFill>
                        <a:schemeClr val="bg1"/>
                      </a:solidFill>
                      <a:prstDash val="solid"/>
                      <a:round/>
                      <a:headEnd type="none" w="med" len="med"/>
                      <a:tailEnd type="none" w="med" len="med"/>
                    </a:lnT>
                  </a:tcPr>
                </a:tc>
                <a:tc>
                  <a:txBody>
                    <a:bodyPr/>
                    <a:lstStyle/>
                    <a:p>
                      <a:pPr algn="ctr"/>
                      <a:r>
                        <a:rPr lang="en-US" sz="1400" dirty="0"/>
                        <a:t>6 (37.5)</a:t>
                      </a:r>
                    </a:p>
                  </a:txBody>
                  <a:tcPr marL="55440" marR="55440" marT="25200" marB="25200" anchor="ctr">
                    <a:lnT w="38100" cap="flat" cmpd="sng" algn="ctr">
                      <a:solidFill>
                        <a:schemeClr val="bg1"/>
                      </a:solidFill>
                      <a:prstDash val="solid"/>
                      <a:round/>
                      <a:headEnd type="none" w="med" len="med"/>
                      <a:tailEnd type="none" w="med" len="med"/>
                    </a:lnT>
                  </a:tcPr>
                </a:tc>
                <a:tc>
                  <a:txBody>
                    <a:bodyPr/>
                    <a:lstStyle/>
                    <a:p>
                      <a:pPr algn="ctr"/>
                      <a:r>
                        <a:rPr lang="en-US" sz="1400" dirty="0"/>
                        <a:t>2 (12.5)</a:t>
                      </a:r>
                    </a:p>
                  </a:txBody>
                  <a:tcPr marL="55440" marR="55440" marT="25200" marB="25200" anchor="ctr">
                    <a:lnT w="38100" cap="flat" cmpd="sng" algn="ctr">
                      <a:solidFill>
                        <a:schemeClr val="bg1"/>
                      </a:solidFill>
                      <a:prstDash val="solid"/>
                      <a:round/>
                      <a:headEnd type="none" w="med" len="med"/>
                      <a:tailEnd type="none" w="med" len="med"/>
                    </a:lnT>
                  </a:tcPr>
                </a:tc>
                <a:tc>
                  <a:txBody>
                    <a:bodyPr/>
                    <a:lstStyle/>
                    <a:p>
                      <a:pPr algn="ctr"/>
                      <a:r>
                        <a:rPr lang="en-US" sz="1400" dirty="0"/>
                        <a:t>13 (81.3)</a:t>
                      </a:r>
                    </a:p>
                  </a:txBody>
                  <a:tcPr marL="55440" marR="55440" marT="25200" marB="25200" anchor="ctr">
                    <a:lnT w="38100" cap="flat" cmpd="sng" algn="ctr">
                      <a:solidFill>
                        <a:schemeClr val="bg1"/>
                      </a:solidFill>
                      <a:prstDash val="solid"/>
                      <a:round/>
                      <a:headEnd type="none" w="med" len="med"/>
                      <a:tailEnd type="none" w="med" len="med"/>
                    </a:lnT>
                  </a:tcPr>
                </a:tc>
                <a:tc>
                  <a:txBody>
                    <a:bodyPr/>
                    <a:lstStyle/>
                    <a:p>
                      <a:pPr algn="ctr"/>
                      <a:r>
                        <a:rPr lang="en-US" sz="1400" dirty="0"/>
                        <a:t>7 (43.8)</a:t>
                      </a:r>
                    </a:p>
                  </a:txBody>
                  <a:tcPr marL="55440" marR="55440" marT="25200" marB="252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22508794"/>
                  </a:ext>
                </a:extLst>
              </a:tr>
              <a:tr h="241163">
                <a:tc>
                  <a:txBody>
                    <a:bodyPr/>
                    <a:lstStyle/>
                    <a:p>
                      <a:r>
                        <a:rPr lang="en-US" sz="1400" dirty="0"/>
                        <a:t>Fatigue</a:t>
                      </a:r>
                    </a:p>
                  </a:txBody>
                  <a:tcPr marL="55440" marR="55440" marT="25200" marB="25200" anchor="ctr"/>
                </a:tc>
                <a:tc>
                  <a:txBody>
                    <a:bodyPr/>
                    <a:lstStyle/>
                    <a:p>
                      <a:pPr algn="ctr"/>
                      <a:r>
                        <a:rPr lang="en-US" sz="1400" dirty="0"/>
                        <a:t>8 (50.0)</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8 (50.0)</a:t>
                      </a:r>
                    </a:p>
                  </a:txBody>
                  <a:tcPr marL="55440" marR="55440" marT="25200" marB="25200" anchor="ctr"/>
                </a:tc>
                <a:tc>
                  <a:txBody>
                    <a:bodyPr/>
                    <a:lstStyle/>
                    <a:p>
                      <a:pPr algn="ctr"/>
                      <a:r>
                        <a:rPr lang="en-US" sz="1400" dirty="0"/>
                        <a:t>0</a:t>
                      </a:r>
                    </a:p>
                  </a:txBody>
                  <a:tcPr marL="55440" marR="55440" marT="25200" marB="25200" anchor="ctr"/>
                </a:tc>
                <a:extLst>
                  <a:ext uri="{0D108BD9-81ED-4DB2-BD59-A6C34878D82A}">
                    <a16:rowId xmlns:a16="http://schemas.microsoft.com/office/drawing/2014/main" val="4127386273"/>
                  </a:ext>
                </a:extLst>
              </a:tr>
              <a:tr h="241163">
                <a:tc>
                  <a:txBody>
                    <a:bodyPr/>
                    <a:lstStyle/>
                    <a:p>
                      <a:r>
                        <a:rPr lang="en-US" sz="1400" dirty="0"/>
                        <a:t>Proteinuria</a:t>
                      </a:r>
                    </a:p>
                  </a:txBody>
                  <a:tcPr marL="55440" marR="55440" marT="25200" marB="25200" anchor="ctr"/>
                </a:tc>
                <a:tc>
                  <a:txBody>
                    <a:bodyPr/>
                    <a:lstStyle/>
                    <a:p>
                      <a:pPr algn="ctr"/>
                      <a:r>
                        <a:rPr lang="en-US" sz="1400" dirty="0"/>
                        <a:t>3 (18.8)</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13 (81.3)</a:t>
                      </a:r>
                    </a:p>
                  </a:txBody>
                  <a:tcPr marL="55440" marR="55440" marT="25200" marB="25200" anchor="ctr"/>
                </a:tc>
                <a:tc>
                  <a:txBody>
                    <a:bodyPr/>
                    <a:lstStyle/>
                    <a:p>
                      <a:pPr algn="ctr"/>
                      <a:r>
                        <a:rPr lang="en-US" sz="1400" dirty="0"/>
                        <a:t>1 (6.3)</a:t>
                      </a:r>
                    </a:p>
                  </a:txBody>
                  <a:tcPr marL="55440" marR="55440" marT="25200" marB="25200" anchor="ctr"/>
                </a:tc>
                <a:extLst>
                  <a:ext uri="{0D108BD9-81ED-4DB2-BD59-A6C34878D82A}">
                    <a16:rowId xmlns:a16="http://schemas.microsoft.com/office/drawing/2014/main" val="406130969"/>
                  </a:ext>
                </a:extLst>
              </a:tr>
              <a:tr h="241163">
                <a:tc>
                  <a:txBody>
                    <a:bodyPr/>
                    <a:lstStyle/>
                    <a:p>
                      <a:r>
                        <a:rPr lang="en-US" sz="1400" dirty="0" err="1"/>
                        <a:t>Diarrhoea</a:t>
                      </a:r>
                      <a:endParaRPr lang="en-US" sz="1400" dirty="0"/>
                    </a:p>
                  </a:txBody>
                  <a:tcPr marL="55440" marR="55440" marT="25200" marB="25200" anchor="ctr"/>
                </a:tc>
                <a:tc>
                  <a:txBody>
                    <a:bodyPr/>
                    <a:lstStyle/>
                    <a:p>
                      <a:pPr algn="ctr"/>
                      <a:r>
                        <a:rPr lang="en-US" sz="1400" dirty="0"/>
                        <a:t>8 (50.0)</a:t>
                      </a:r>
                    </a:p>
                  </a:txBody>
                  <a:tcPr marL="55440" marR="55440" marT="25200" marB="25200" anchor="ctr"/>
                </a:tc>
                <a:tc>
                  <a:txBody>
                    <a:bodyPr/>
                    <a:lstStyle/>
                    <a:p>
                      <a:pPr algn="ctr"/>
                      <a:r>
                        <a:rPr lang="en-US" sz="1400" dirty="0"/>
                        <a:t>3 (18.8)</a:t>
                      </a:r>
                    </a:p>
                  </a:txBody>
                  <a:tcPr marL="55440" marR="55440" marT="25200" marB="25200" anchor="ctr"/>
                </a:tc>
                <a:tc>
                  <a:txBody>
                    <a:bodyPr/>
                    <a:lstStyle/>
                    <a:p>
                      <a:pPr algn="ctr"/>
                      <a:r>
                        <a:rPr lang="en-US" sz="1400" dirty="0"/>
                        <a:t>5 (31.3)</a:t>
                      </a:r>
                    </a:p>
                  </a:txBody>
                  <a:tcPr marL="55440" marR="55440" marT="25200" marB="25200" anchor="ctr"/>
                </a:tc>
                <a:tc>
                  <a:txBody>
                    <a:bodyPr/>
                    <a:lstStyle/>
                    <a:p>
                      <a:pPr algn="ctr"/>
                      <a:r>
                        <a:rPr lang="en-US" sz="1400" dirty="0"/>
                        <a:t>1 (6.3)</a:t>
                      </a:r>
                    </a:p>
                  </a:txBody>
                  <a:tcPr marL="55440" marR="55440" marT="25200" marB="25200" anchor="ctr"/>
                </a:tc>
                <a:extLst>
                  <a:ext uri="{0D108BD9-81ED-4DB2-BD59-A6C34878D82A}">
                    <a16:rowId xmlns:a16="http://schemas.microsoft.com/office/drawing/2014/main" val="1209903306"/>
                  </a:ext>
                </a:extLst>
              </a:tr>
              <a:tr h="241163">
                <a:tc>
                  <a:txBody>
                    <a:bodyPr/>
                    <a:lstStyle/>
                    <a:p>
                      <a:r>
                        <a:rPr lang="en-US" sz="1400" dirty="0"/>
                        <a:t>Abdominal pain</a:t>
                      </a:r>
                    </a:p>
                  </a:txBody>
                  <a:tcPr marL="55440" marR="55440" marT="25200" marB="25200" anchor="ctr"/>
                </a:tc>
                <a:tc>
                  <a:txBody>
                    <a:bodyPr/>
                    <a:lstStyle/>
                    <a:p>
                      <a:pPr algn="ctr"/>
                      <a:r>
                        <a:rPr lang="en-US" sz="1400" dirty="0"/>
                        <a:t>1 (6.3)</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7 (43.8)</a:t>
                      </a:r>
                    </a:p>
                  </a:txBody>
                  <a:tcPr marL="55440" marR="55440" marT="25200" marB="25200" anchor="ctr"/>
                </a:tc>
                <a:tc>
                  <a:txBody>
                    <a:bodyPr/>
                    <a:lstStyle/>
                    <a:p>
                      <a:pPr algn="ctr"/>
                      <a:r>
                        <a:rPr lang="en-US" sz="1400" dirty="0"/>
                        <a:t>0</a:t>
                      </a:r>
                    </a:p>
                  </a:txBody>
                  <a:tcPr marL="55440" marR="55440" marT="25200" marB="25200" anchor="ctr"/>
                </a:tc>
                <a:extLst>
                  <a:ext uri="{0D108BD9-81ED-4DB2-BD59-A6C34878D82A}">
                    <a16:rowId xmlns:a16="http://schemas.microsoft.com/office/drawing/2014/main" val="1365422768"/>
                  </a:ext>
                </a:extLst>
              </a:tr>
              <a:tr h="241163">
                <a:tc>
                  <a:txBody>
                    <a:bodyPr/>
                    <a:lstStyle/>
                    <a:p>
                      <a:r>
                        <a:rPr lang="en-US" sz="1400" dirty="0"/>
                        <a:t>AST increase</a:t>
                      </a:r>
                    </a:p>
                  </a:txBody>
                  <a:tcPr marL="55440" marR="55440" marT="25200" marB="25200" anchor="ctr"/>
                </a:tc>
                <a:tc>
                  <a:txBody>
                    <a:bodyPr/>
                    <a:lstStyle/>
                    <a:p>
                      <a:pPr algn="ctr"/>
                      <a:r>
                        <a:rPr lang="en-US" sz="1400" dirty="0"/>
                        <a:t>4 (25.0)</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4 (25.0)</a:t>
                      </a:r>
                    </a:p>
                  </a:txBody>
                  <a:tcPr marL="55440" marR="55440" marT="25200" marB="25200" anchor="ctr"/>
                </a:tc>
                <a:tc>
                  <a:txBody>
                    <a:bodyPr/>
                    <a:lstStyle/>
                    <a:p>
                      <a:pPr algn="ctr"/>
                      <a:r>
                        <a:rPr lang="en-US" sz="1400" dirty="0"/>
                        <a:t>0</a:t>
                      </a:r>
                    </a:p>
                  </a:txBody>
                  <a:tcPr marL="55440" marR="55440" marT="25200" marB="25200" anchor="ctr"/>
                </a:tc>
                <a:extLst>
                  <a:ext uri="{0D108BD9-81ED-4DB2-BD59-A6C34878D82A}">
                    <a16:rowId xmlns:a16="http://schemas.microsoft.com/office/drawing/2014/main" val="536227350"/>
                  </a:ext>
                </a:extLst>
              </a:tr>
              <a:tr h="241163">
                <a:tc>
                  <a:txBody>
                    <a:bodyPr/>
                    <a:lstStyle/>
                    <a:p>
                      <a:r>
                        <a:rPr lang="en-US" sz="1400" dirty="0" err="1"/>
                        <a:t>Haematuria</a:t>
                      </a:r>
                      <a:endParaRPr lang="en-US" sz="1400" dirty="0"/>
                    </a:p>
                  </a:txBody>
                  <a:tcPr marL="55440" marR="55440" marT="25200" marB="25200" anchor="ctr"/>
                </a:tc>
                <a:tc>
                  <a:txBody>
                    <a:bodyPr/>
                    <a:lstStyle/>
                    <a:p>
                      <a:pPr algn="ctr"/>
                      <a:r>
                        <a:rPr lang="en-US" sz="1400" dirty="0"/>
                        <a:t>3 (18.8)</a:t>
                      </a:r>
                    </a:p>
                  </a:txBody>
                  <a:tcPr marL="55440" marR="55440" marT="25200" marB="25200" anchor="ctr"/>
                </a:tc>
                <a:tc>
                  <a:txBody>
                    <a:bodyPr/>
                    <a:lstStyle/>
                    <a:p>
                      <a:pPr algn="ctr"/>
                      <a:r>
                        <a:rPr lang="en-US" sz="1400" dirty="0"/>
                        <a:t>1 (6.3)</a:t>
                      </a:r>
                    </a:p>
                  </a:txBody>
                  <a:tcPr marL="55440" marR="55440" marT="25200" marB="25200" anchor="ctr"/>
                </a:tc>
                <a:tc>
                  <a:txBody>
                    <a:bodyPr/>
                    <a:lstStyle/>
                    <a:p>
                      <a:pPr algn="ctr"/>
                      <a:r>
                        <a:rPr lang="en-US" sz="1400" dirty="0"/>
                        <a:t>5 (31.3)</a:t>
                      </a:r>
                    </a:p>
                  </a:txBody>
                  <a:tcPr marL="55440" marR="55440" marT="25200" marB="25200" anchor="ctr"/>
                </a:tc>
                <a:tc>
                  <a:txBody>
                    <a:bodyPr/>
                    <a:lstStyle/>
                    <a:p>
                      <a:pPr algn="ctr"/>
                      <a:r>
                        <a:rPr lang="en-US" sz="1400" dirty="0"/>
                        <a:t>1 (6.3)</a:t>
                      </a:r>
                    </a:p>
                  </a:txBody>
                  <a:tcPr marL="55440" marR="55440" marT="25200" marB="25200" anchor="ctr"/>
                </a:tc>
                <a:extLst>
                  <a:ext uri="{0D108BD9-81ED-4DB2-BD59-A6C34878D82A}">
                    <a16:rowId xmlns:a16="http://schemas.microsoft.com/office/drawing/2014/main" val="1394757019"/>
                  </a:ext>
                </a:extLst>
              </a:tr>
              <a:tr h="241163">
                <a:tc>
                  <a:txBody>
                    <a:bodyPr/>
                    <a:lstStyle/>
                    <a:p>
                      <a:r>
                        <a:rPr lang="en-US" sz="1400" dirty="0"/>
                        <a:t>Rash</a:t>
                      </a:r>
                    </a:p>
                  </a:txBody>
                  <a:tcPr marL="55440" marR="55440" marT="25200" marB="25200" anchor="ctr"/>
                </a:tc>
                <a:tc>
                  <a:txBody>
                    <a:bodyPr/>
                    <a:lstStyle/>
                    <a:p>
                      <a:pPr algn="ctr"/>
                      <a:r>
                        <a:rPr lang="en-US" sz="1400" dirty="0"/>
                        <a:t>2 (12.5)</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6 (37.5)</a:t>
                      </a:r>
                    </a:p>
                  </a:txBody>
                  <a:tcPr marL="55440" marR="55440" marT="25200" marB="25200" anchor="ctr"/>
                </a:tc>
                <a:tc>
                  <a:txBody>
                    <a:bodyPr/>
                    <a:lstStyle/>
                    <a:p>
                      <a:pPr algn="ctr"/>
                      <a:r>
                        <a:rPr lang="en-US" sz="1400" dirty="0"/>
                        <a:t>0</a:t>
                      </a:r>
                    </a:p>
                  </a:txBody>
                  <a:tcPr marL="55440" marR="55440" marT="25200" marB="25200" anchor="ctr"/>
                </a:tc>
                <a:extLst>
                  <a:ext uri="{0D108BD9-81ED-4DB2-BD59-A6C34878D82A}">
                    <a16:rowId xmlns:a16="http://schemas.microsoft.com/office/drawing/2014/main" val="2561482738"/>
                  </a:ext>
                </a:extLst>
              </a:tr>
              <a:tr h="241163">
                <a:tc>
                  <a:txBody>
                    <a:bodyPr/>
                    <a:lstStyle/>
                    <a:p>
                      <a:r>
                        <a:rPr lang="en-US" sz="1400" dirty="0"/>
                        <a:t>Headache</a:t>
                      </a:r>
                    </a:p>
                  </a:txBody>
                  <a:tcPr marL="55440" marR="55440" marT="25200" marB="25200" anchor="ctr"/>
                </a:tc>
                <a:tc>
                  <a:txBody>
                    <a:bodyPr/>
                    <a:lstStyle/>
                    <a:p>
                      <a:pPr algn="ctr"/>
                      <a:r>
                        <a:rPr lang="en-US" sz="1400" dirty="0"/>
                        <a:t>2 (12.5)</a:t>
                      </a:r>
                    </a:p>
                  </a:txBody>
                  <a:tcPr marL="55440" marR="55440" marT="25200" marB="25200" anchor="ctr"/>
                </a:tc>
                <a:tc>
                  <a:txBody>
                    <a:bodyPr/>
                    <a:lstStyle/>
                    <a:p>
                      <a:pPr algn="ctr"/>
                      <a:r>
                        <a:rPr lang="en-US" sz="1400" dirty="0"/>
                        <a:t>1 (6.3)</a:t>
                      </a:r>
                    </a:p>
                  </a:txBody>
                  <a:tcPr marL="55440" marR="55440" marT="25200" marB="25200" anchor="ctr"/>
                </a:tc>
                <a:tc>
                  <a:txBody>
                    <a:bodyPr/>
                    <a:lstStyle/>
                    <a:p>
                      <a:pPr algn="ctr"/>
                      <a:r>
                        <a:rPr lang="en-US" sz="1400" dirty="0"/>
                        <a:t>4 (25.0)</a:t>
                      </a:r>
                    </a:p>
                  </a:txBody>
                  <a:tcPr marL="55440" marR="55440" marT="25200" marB="25200" anchor="ctr"/>
                </a:tc>
                <a:tc>
                  <a:txBody>
                    <a:bodyPr/>
                    <a:lstStyle/>
                    <a:p>
                      <a:pPr algn="ctr"/>
                      <a:r>
                        <a:rPr lang="en-US" sz="1400" dirty="0"/>
                        <a:t>0</a:t>
                      </a:r>
                    </a:p>
                  </a:txBody>
                  <a:tcPr marL="55440" marR="55440" marT="25200" marB="25200" anchor="ctr"/>
                </a:tc>
                <a:extLst>
                  <a:ext uri="{0D108BD9-81ED-4DB2-BD59-A6C34878D82A}">
                    <a16:rowId xmlns:a16="http://schemas.microsoft.com/office/drawing/2014/main" val="4254169457"/>
                  </a:ext>
                </a:extLst>
              </a:tr>
              <a:tr h="241163">
                <a:tc>
                  <a:txBody>
                    <a:bodyPr/>
                    <a:lstStyle/>
                    <a:p>
                      <a:r>
                        <a:rPr lang="en-US" sz="1400" dirty="0"/>
                        <a:t>ALT increase</a:t>
                      </a:r>
                    </a:p>
                  </a:txBody>
                  <a:tcPr marL="55440" marR="55440" marT="25200" marB="25200" anchor="ctr"/>
                </a:tc>
                <a:tc>
                  <a:txBody>
                    <a:bodyPr/>
                    <a:lstStyle/>
                    <a:p>
                      <a:pPr algn="ctr"/>
                      <a:r>
                        <a:rPr lang="en-US" sz="1400" dirty="0"/>
                        <a:t>2 (12.5)</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3 (18.8)</a:t>
                      </a:r>
                    </a:p>
                  </a:txBody>
                  <a:tcPr marL="55440" marR="55440" marT="25200" marB="25200" anchor="ctr"/>
                </a:tc>
                <a:tc>
                  <a:txBody>
                    <a:bodyPr/>
                    <a:lstStyle/>
                    <a:p>
                      <a:pPr algn="ctr"/>
                      <a:r>
                        <a:rPr lang="en-US" sz="1400" dirty="0"/>
                        <a:t>0</a:t>
                      </a:r>
                    </a:p>
                  </a:txBody>
                  <a:tcPr marL="55440" marR="55440" marT="25200" marB="25200" anchor="ctr"/>
                </a:tc>
                <a:extLst>
                  <a:ext uri="{0D108BD9-81ED-4DB2-BD59-A6C34878D82A}">
                    <a16:rowId xmlns:a16="http://schemas.microsoft.com/office/drawing/2014/main" val="2790982771"/>
                  </a:ext>
                </a:extLst>
              </a:tr>
              <a:tr h="241163">
                <a:tc>
                  <a:txBody>
                    <a:bodyPr/>
                    <a:lstStyle/>
                    <a:p>
                      <a:r>
                        <a:rPr lang="en-US" sz="1400" dirty="0"/>
                        <a:t>Peripheral </a:t>
                      </a:r>
                      <a:r>
                        <a:rPr lang="en-US" sz="1400" dirty="0" err="1"/>
                        <a:t>oedema</a:t>
                      </a:r>
                      <a:endParaRPr lang="en-US" sz="1400" dirty="0"/>
                    </a:p>
                  </a:txBody>
                  <a:tcPr marL="55440" marR="55440" marT="25200" marB="25200" anchor="ctr"/>
                </a:tc>
                <a:tc>
                  <a:txBody>
                    <a:bodyPr/>
                    <a:lstStyle/>
                    <a:p>
                      <a:pPr algn="ctr"/>
                      <a:r>
                        <a:rPr lang="en-US" sz="1400" dirty="0"/>
                        <a:t>1 (6.3)</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4 (25.0)</a:t>
                      </a:r>
                    </a:p>
                  </a:txBody>
                  <a:tcPr marL="55440" marR="55440" marT="25200" marB="25200" anchor="ctr"/>
                </a:tc>
                <a:tc>
                  <a:txBody>
                    <a:bodyPr/>
                    <a:lstStyle/>
                    <a:p>
                      <a:pPr algn="ctr"/>
                      <a:r>
                        <a:rPr lang="en-US" sz="1400" dirty="0"/>
                        <a:t>0</a:t>
                      </a:r>
                    </a:p>
                  </a:txBody>
                  <a:tcPr marL="55440" marR="55440" marT="25200" marB="25200" anchor="ctr"/>
                </a:tc>
                <a:extLst>
                  <a:ext uri="{0D108BD9-81ED-4DB2-BD59-A6C34878D82A}">
                    <a16:rowId xmlns:a16="http://schemas.microsoft.com/office/drawing/2014/main" val="994391203"/>
                  </a:ext>
                </a:extLst>
              </a:tr>
              <a:tr h="241163">
                <a:tc>
                  <a:txBody>
                    <a:bodyPr/>
                    <a:lstStyle/>
                    <a:p>
                      <a:r>
                        <a:rPr lang="en-US" sz="1400" dirty="0"/>
                        <a:t>Platelet </a:t>
                      </a:r>
                      <a:r>
                        <a:rPr lang="en-US" sz="1400" dirty="0">
                          <a:solidFill>
                            <a:srgbClr val="000000"/>
                          </a:solidFill>
                        </a:rPr>
                        <a:t>count </a:t>
                      </a:r>
                      <a:r>
                        <a:rPr lang="en-US" sz="1400" dirty="0"/>
                        <a:t>decreased</a:t>
                      </a:r>
                    </a:p>
                  </a:txBody>
                  <a:tcPr marL="55440" marR="55440" marT="25200" marB="25200" anchor="ctr"/>
                </a:tc>
                <a:tc>
                  <a:txBody>
                    <a:bodyPr/>
                    <a:lstStyle/>
                    <a:p>
                      <a:pPr algn="ctr"/>
                      <a:r>
                        <a:rPr lang="en-US" sz="1400" dirty="0"/>
                        <a:t>1 (6.3)</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4 (25.0)</a:t>
                      </a:r>
                    </a:p>
                  </a:txBody>
                  <a:tcPr marL="55440" marR="55440" marT="25200" marB="25200" anchor="ctr"/>
                </a:tc>
                <a:tc>
                  <a:txBody>
                    <a:bodyPr/>
                    <a:lstStyle/>
                    <a:p>
                      <a:pPr algn="ctr"/>
                      <a:r>
                        <a:rPr lang="en-US" sz="1400" dirty="0"/>
                        <a:t>0</a:t>
                      </a:r>
                    </a:p>
                  </a:txBody>
                  <a:tcPr marL="55440" marR="55440" marT="25200" marB="25200" anchor="ctr"/>
                </a:tc>
                <a:extLst>
                  <a:ext uri="{0D108BD9-81ED-4DB2-BD59-A6C34878D82A}">
                    <a16:rowId xmlns:a16="http://schemas.microsoft.com/office/drawing/2014/main" val="2458580272"/>
                  </a:ext>
                </a:extLst>
              </a:tr>
              <a:tr h="241163">
                <a:tc>
                  <a:txBody>
                    <a:bodyPr/>
                    <a:lstStyle/>
                    <a:p>
                      <a:r>
                        <a:rPr lang="en-US" sz="1400" dirty="0"/>
                        <a:t>Urinary retention</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5 (31.3)</a:t>
                      </a:r>
                    </a:p>
                  </a:txBody>
                  <a:tcPr marL="55440" marR="55440" marT="25200" marB="25200" anchor="ctr"/>
                </a:tc>
                <a:tc>
                  <a:txBody>
                    <a:bodyPr/>
                    <a:lstStyle/>
                    <a:p>
                      <a:pPr algn="ctr"/>
                      <a:r>
                        <a:rPr lang="en-US" sz="1400" dirty="0"/>
                        <a:t>1 (6.3)</a:t>
                      </a:r>
                    </a:p>
                  </a:txBody>
                  <a:tcPr marL="55440" marR="55440" marT="25200" marB="25200" anchor="ctr"/>
                </a:tc>
                <a:extLst>
                  <a:ext uri="{0D108BD9-81ED-4DB2-BD59-A6C34878D82A}">
                    <a16:rowId xmlns:a16="http://schemas.microsoft.com/office/drawing/2014/main" val="804766708"/>
                  </a:ext>
                </a:extLst>
              </a:tr>
              <a:tr h="241163">
                <a:tc>
                  <a:txBody>
                    <a:bodyPr/>
                    <a:lstStyle/>
                    <a:p>
                      <a:r>
                        <a:rPr lang="en-US" sz="1400" dirty="0"/>
                        <a:t>Vomiting</a:t>
                      </a:r>
                    </a:p>
                  </a:txBody>
                  <a:tcPr marL="55440" marR="55440" marT="25200" marB="25200" anchor="ctr"/>
                </a:tc>
                <a:tc>
                  <a:txBody>
                    <a:bodyPr/>
                    <a:lstStyle/>
                    <a:p>
                      <a:pPr algn="ctr"/>
                      <a:r>
                        <a:rPr lang="en-US" sz="1400" dirty="0"/>
                        <a:t>3 (18.8)</a:t>
                      </a:r>
                    </a:p>
                  </a:txBody>
                  <a:tcPr marL="55440" marR="55440" marT="25200" marB="25200" anchor="ctr"/>
                </a:tc>
                <a:tc>
                  <a:txBody>
                    <a:bodyPr/>
                    <a:lstStyle/>
                    <a:p>
                      <a:pPr algn="ctr"/>
                      <a:r>
                        <a:rPr lang="en-US" sz="1400" dirty="0"/>
                        <a:t>0</a:t>
                      </a:r>
                    </a:p>
                  </a:txBody>
                  <a:tcPr marL="55440" marR="55440" marT="25200" marB="25200" anchor="ctr"/>
                </a:tc>
                <a:tc>
                  <a:txBody>
                    <a:bodyPr/>
                    <a:lstStyle/>
                    <a:p>
                      <a:pPr algn="ctr"/>
                      <a:r>
                        <a:rPr lang="en-US" sz="1400" dirty="0"/>
                        <a:t>2 (12.5)</a:t>
                      </a:r>
                    </a:p>
                  </a:txBody>
                  <a:tcPr marL="55440" marR="55440" marT="25200" marB="25200" anchor="ctr"/>
                </a:tc>
                <a:tc>
                  <a:txBody>
                    <a:bodyPr/>
                    <a:lstStyle/>
                    <a:p>
                      <a:pPr algn="ctr"/>
                      <a:r>
                        <a:rPr lang="en-US" sz="1400" dirty="0"/>
                        <a:t>1 (6.3)</a:t>
                      </a:r>
                    </a:p>
                  </a:txBody>
                  <a:tcPr marL="55440" marR="55440" marT="25200" marB="25200" anchor="ctr"/>
                </a:tc>
                <a:extLst>
                  <a:ext uri="{0D108BD9-81ED-4DB2-BD59-A6C34878D82A}">
                    <a16:rowId xmlns:a16="http://schemas.microsoft.com/office/drawing/2014/main" val="3354347561"/>
                  </a:ext>
                </a:extLst>
              </a:tr>
            </a:tbl>
          </a:graphicData>
        </a:graphic>
      </p:graphicFrame>
    </p:spTree>
    <p:extLst>
      <p:ext uri="{BB962C8B-B14F-4D97-AF65-F5344CB8AC3E}">
        <p14:creationId xmlns:p14="http://schemas.microsoft.com/office/powerpoint/2010/main" val="102112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9C7235-1601-4110-B808-BD18FA347F55}"/>
              </a:ext>
            </a:extLst>
          </p:cNvPr>
          <p:cNvSpPr>
            <a:spLocks noGrp="1"/>
          </p:cNvSpPr>
          <p:nvPr>
            <p:ph sz="quarter" idx="12"/>
          </p:nvPr>
        </p:nvSpPr>
        <p:spPr/>
        <p:txBody>
          <a:bodyPr/>
          <a:lstStyle/>
          <a:p>
            <a:r>
              <a:rPr lang="en-GB" dirty="0" err="1"/>
              <a:t>surufatinib</a:t>
            </a:r>
            <a:r>
              <a:rPr lang="en-GB" dirty="0"/>
              <a:t> has shown promising </a:t>
            </a:r>
            <a:r>
              <a:rPr lang="en-GB" dirty="0" err="1"/>
              <a:t>antitumour</a:t>
            </a:r>
            <a:r>
              <a:rPr lang="en-GB" dirty="0"/>
              <a:t> activity in US patients with progressing NETs</a:t>
            </a:r>
          </a:p>
          <a:p>
            <a:r>
              <a:rPr lang="en-GB" dirty="0"/>
              <a:t>Its safety profile has been manageable and is comparable with the larger pool of </a:t>
            </a:r>
            <a:r>
              <a:rPr lang="en-GB" dirty="0" err="1"/>
              <a:t>surufatinib</a:t>
            </a:r>
            <a:r>
              <a:rPr lang="en-GB" dirty="0"/>
              <a:t> safety data</a:t>
            </a:r>
          </a:p>
          <a:p>
            <a:r>
              <a:rPr lang="en-GB" dirty="0"/>
              <a:t>Previously reported pharmacokinetics and dose exposure data are also consistent with those from patients in the US and China</a:t>
            </a:r>
            <a:r>
              <a:rPr lang="en-GB" baseline="30000" dirty="0"/>
              <a:t>1</a:t>
            </a:r>
          </a:p>
        </p:txBody>
      </p:sp>
      <p:sp>
        <p:nvSpPr>
          <p:cNvPr id="3" name="Title 2">
            <a:extLst>
              <a:ext uri="{FF2B5EF4-FFF2-40B4-BE49-F238E27FC236}">
                <a16:creationId xmlns:a16="http://schemas.microsoft.com/office/drawing/2014/main" id="{75F1A2E3-911C-4E12-831B-42FF626604DE}"/>
              </a:ext>
            </a:extLst>
          </p:cNvPr>
          <p:cNvSpPr>
            <a:spLocks noGrp="1"/>
          </p:cNvSpPr>
          <p:nvPr>
            <p:ph type="title"/>
          </p:nvPr>
        </p:nvSpPr>
        <p:spPr/>
        <p:txBody>
          <a:bodyPr/>
          <a:lstStyle/>
          <a:p>
            <a:r>
              <a:rPr lang="en-GB"/>
              <a:t>summary</a:t>
            </a:r>
            <a:endParaRPr lang="en-GB" dirty="0"/>
          </a:p>
        </p:txBody>
      </p:sp>
      <p:sp>
        <p:nvSpPr>
          <p:cNvPr id="5" name="Slide Number Placeholder 4">
            <a:extLst>
              <a:ext uri="{FF2B5EF4-FFF2-40B4-BE49-F238E27FC236}">
                <a16:creationId xmlns:a16="http://schemas.microsoft.com/office/drawing/2014/main" id="{92EF3EC2-6381-4222-8910-80A90730CD3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
        <p:nvSpPr>
          <p:cNvPr id="8" name="Content Placeholder 7">
            <a:extLst>
              <a:ext uri="{FF2B5EF4-FFF2-40B4-BE49-F238E27FC236}">
                <a16:creationId xmlns:a16="http://schemas.microsoft.com/office/drawing/2014/main" id="{6F2452D4-0680-5A48-9717-32618D491CC8}"/>
              </a:ext>
            </a:extLst>
          </p:cNvPr>
          <p:cNvSpPr>
            <a:spLocks noGrp="1"/>
          </p:cNvSpPr>
          <p:nvPr>
            <p:ph sz="quarter" idx="15"/>
          </p:nvPr>
        </p:nvSpPr>
        <p:spPr>
          <a:xfrm>
            <a:off x="620184" y="6129338"/>
            <a:ext cx="8116800" cy="728661"/>
          </a:xfrm>
        </p:spPr>
        <p:txBody>
          <a:bodyPr>
            <a:noAutofit/>
          </a:bodyPr>
          <a:lstStyle/>
          <a:p>
            <a:pPr>
              <a:spcBef>
                <a:spcPts val="300"/>
              </a:spcBef>
            </a:pPr>
            <a:r>
              <a:rPr lang="en-GB" dirty="0"/>
              <a:t>NET, neuroendocrine tumour</a:t>
            </a:r>
          </a:p>
          <a:p>
            <a:pPr>
              <a:spcBef>
                <a:spcPts val="300"/>
              </a:spcBef>
            </a:pPr>
            <a:r>
              <a:rPr lang="en-GB" dirty="0"/>
              <a:t>1. </a:t>
            </a:r>
            <a:r>
              <a:rPr lang="en-GB" dirty="0" err="1"/>
              <a:t>Dasari</a:t>
            </a:r>
            <a:r>
              <a:rPr lang="en-GB" dirty="0"/>
              <a:t> A, et al. AACR I 2020, abstract CT115; </a:t>
            </a:r>
            <a:r>
              <a:rPr lang="en-GB" dirty="0" err="1"/>
              <a:t>Dasari</a:t>
            </a:r>
            <a:r>
              <a:rPr lang="en-GB" dirty="0"/>
              <a:t> A, et al. ASCO 2020, abstract 4610, poster presentation</a:t>
            </a:r>
          </a:p>
        </p:txBody>
      </p:sp>
    </p:spTree>
    <p:extLst>
      <p:ext uri="{BB962C8B-B14F-4D97-AF65-F5344CB8AC3E}">
        <p14:creationId xmlns:p14="http://schemas.microsoft.com/office/powerpoint/2010/main" val="171734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1C903-EB03-4C5A-984B-750C2EB65CA1}"/>
              </a:ext>
            </a:extLst>
          </p:cNvPr>
          <p:cNvSpPr>
            <a:spLocks noGrp="1"/>
          </p:cNvSpPr>
          <p:nvPr>
            <p:ph type="title"/>
          </p:nvPr>
        </p:nvSpPr>
        <p:spPr/>
        <p:txBody>
          <a:bodyPr/>
          <a:lstStyle/>
          <a:p>
            <a:r>
              <a:rPr lang="en-US" dirty="0"/>
              <a:t>AGITG CONTROL NET Study: phase 2 study evaluating the activity of </a:t>
            </a:r>
            <a:r>
              <a:rPr lang="en-US" dirty="0" err="1"/>
              <a:t>l</a:t>
            </a:r>
            <a:r>
              <a:rPr lang="en-US" cap="none" dirty="0" err="1"/>
              <a:t>u</a:t>
            </a:r>
            <a:r>
              <a:rPr lang="en-US" dirty="0" err="1"/>
              <a:t>t</a:t>
            </a:r>
            <a:r>
              <a:rPr lang="en-US" cap="none" dirty="0" err="1"/>
              <a:t>ate</a:t>
            </a:r>
            <a:r>
              <a:rPr lang="en-US" dirty="0"/>
              <a:t> </a:t>
            </a:r>
            <a:r>
              <a:rPr lang="en-US" dirty="0" err="1"/>
              <a:t>prrt</a:t>
            </a:r>
            <a:r>
              <a:rPr lang="en-US" dirty="0"/>
              <a:t> and </a:t>
            </a:r>
            <a:r>
              <a:rPr lang="en-US" dirty="0" err="1"/>
              <a:t>captem</a:t>
            </a:r>
            <a:r>
              <a:rPr lang="en-US" dirty="0"/>
              <a:t> – first results for </a:t>
            </a:r>
            <a:r>
              <a:rPr lang="en-US" cap="none" dirty="0" err="1"/>
              <a:t>p</a:t>
            </a:r>
            <a:r>
              <a:rPr lang="en-US" dirty="0" err="1"/>
              <a:t>net</a:t>
            </a:r>
            <a:r>
              <a:rPr lang="en-US" cap="none" dirty="0" err="1"/>
              <a:t>s</a:t>
            </a:r>
            <a:r>
              <a:rPr lang="en-US" dirty="0"/>
              <a:t> and </a:t>
            </a:r>
            <a:r>
              <a:rPr lang="en-US" cap="none" dirty="0" err="1"/>
              <a:t>m</a:t>
            </a:r>
            <a:r>
              <a:rPr lang="en-US" dirty="0" err="1"/>
              <a:t>net</a:t>
            </a:r>
            <a:r>
              <a:rPr lang="en-US" cap="none" dirty="0" err="1"/>
              <a:t>s</a:t>
            </a:r>
            <a:endParaRPr lang="en-US" dirty="0"/>
          </a:p>
        </p:txBody>
      </p:sp>
      <p:sp>
        <p:nvSpPr>
          <p:cNvPr id="3" name="Subtitle 2">
            <a:extLst>
              <a:ext uri="{FF2B5EF4-FFF2-40B4-BE49-F238E27FC236}">
                <a16:creationId xmlns:a16="http://schemas.microsoft.com/office/drawing/2014/main" id="{E08ACCF1-33A6-41A4-915C-64F86C0DDB3C}"/>
              </a:ext>
            </a:extLst>
          </p:cNvPr>
          <p:cNvSpPr>
            <a:spLocks noGrp="1"/>
          </p:cNvSpPr>
          <p:nvPr>
            <p:ph type="subTitle" idx="1"/>
          </p:nvPr>
        </p:nvSpPr>
        <p:spPr>
          <a:xfrm>
            <a:off x="609600" y="4654800"/>
            <a:ext cx="10972800" cy="1655762"/>
          </a:xfrm>
        </p:spPr>
        <p:txBody>
          <a:bodyPr>
            <a:normAutofit/>
          </a:bodyPr>
          <a:lstStyle/>
          <a:p>
            <a:r>
              <a:rPr lang="en-GB" b="1" dirty="0" err="1"/>
              <a:t>Pavlakis</a:t>
            </a:r>
            <a:r>
              <a:rPr lang="en-GB" b="1" dirty="0"/>
              <a:t> N, et al. </a:t>
            </a:r>
            <a:br>
              <a:rPr lang="en-GB" b="1" dirty="0"/>
            </a:br>
            <a:r>
              <a:rPr lang="en-GB" b="1" dirty="0"/>
              <a:t>ASCO 2020. Abstract #4608. Poster presentation</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7985CEFC-9698-4AF3-882C-15D4BBD5396A}"/>
              </a:ext>
            </a:extLst>
          </p:cNvPr>
          <p:cNvSpPr txBox="1"/>
          <p:nvPr/>
        </p:nvSpPr>
        <p:spPr>
          <a:xfrm>
            <a:off x="619200" y="6129338"/>
            <a:ext cx="11161240" cy="728661"/>
          </a:xfrm>
          <a:prstGeom prst="rect">
            <a:avLst/>
          </a:prstGeom>
          <a:noFill/>
        </p:spPr>
        <p:txBody>
          <a:bodyPr wrap="square" lIns="0" rtlCol="0" anchor="ctr">
            <a:noAutofit/>
          </a:bodyPr>
          <a:lstStyle/>
          <a:p>
            <a:pPr lvl="0">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Aileron" charset="0"/>
                <a:cs typeface="Calibri" panose="020F0502020204030204" pitchFamily="34" charset="0"/>
              </a:rPr>
              <a:t>AGITG, Australasian Gastrointestinal Trials Group; CAPTEM, capecitabine + temozolomide; </a:t>
            </a:r>
            <a:r>
              <a:rPr kumimoji="0" lang="en-GB" sz="1200" b="0" i="0" u="none" strike="noStrike" kern="1200" cap="none" spc="0" normalizeH="0" baseline="0" noProof="0" dirty="0" err="1">
                <a:ln>
                  <a:noFill/>
                </a:ln>
                <a:solidFill>
                  <a:srgbClr val="FFFFFF"/>
                </a:solidFill>
                <a:effectLst/>
                <a:uLnTx/>
                <a:uFillTx/>
                <a:latin typeface="Calibri" panose="020F0502020204030204" pitchFamily="34" charset="0"/>
                <a:ea typeface="Aileron" charset="0"/>
                <a:cs typeface="Calibri" panose="020F0502020204030204" pitchFamily="34" charset="0"/>
              </a:rPr>
              <a:t>LuTate</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Aileron" charset="0"/>
                <a:cs typeface="Calibri" panose="020F0502020204030204" pitchFamily="34" charset="0"/>
              </a:rPr>
              <a:t>, </a:t>
            </a:r>
            <a:r>
              <a:rPr kumimoji="0" lang="en-GB" sz="1200" b="0" i="0" u="none" strike="noStrike" kern="1200" cap="none" spc="0" normalizeH="0" baseline="30000" noProof="0" dirty="0">
                <a:ln>
                  <a:noFill/>
                </a:ln>
                <a:solidFill>
                  <a:srgbClr val="FFFFFF"/>
                </a:solidFill>
                <a:effectLst/>
                <a:uLnTx/>
                <a:uFillTx/>
                <a:latin typeface="Calibri" panose="020F0502020204030204" pitchFamily="34" charset="0"/>
                <a:ea typeface="Aileron" charset="0"/>
                <a:cs typeface="Calibri" panose="020F0502020204030204" pitchFamily="34" charset="0"/>
              </a:rPr>
              <a:t>177</a:t>
            </a:r>
            <a:r>
              <a:rPr lang="en-GB" sz="1200" dirty="0">
                <a:solidFill>
                  <a:srgbClr val="FFFFFF"/>
                </a:solidFill>
                <a:latin typeface="Calibri" panose="020F0502020204030204" pitchFamily="34" charset="0"/>
                <a:ea typeface="Aileron" charset="0"/>
                <a:cs typeface="Calibri" panose="020F0502020204030204" pitchFamily="34" charset="0"/>
              </a:rPr>
              <a:t>l</a:t>
            </a:r>
            <a:r>
              <a:rPr kumimoji="0" lang="en-GB" sz="1200" b="0" i="0" u="none" strike="noStrike" kern="1200" cap="none" spc="0" normalizeH="0" baseline="0" noProof="0" dirty="0" err="1">
                <a:ln>
                  <a:noFill/>
                </a:ln>
                <a:solidFill>
                  <a:srgbClr val="FFFFFF"/>
                </a:solidFill>
                <a:effectLst/>
                <a:uLnTx/>
                <a:uFillTx/>
                <a:latin typeface="Calibri" panose="020F0502020204030204" pitchFamily="34" charset="0"/>
                <a:ea typeface="Aileron" charset="0"/>
                <a:cs typeface="Calibri" panose="020F0502020204030204" pitchFamily="34" charset="0"/>
              </a:rPr>
              <a:t>utetium-octreotate</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Aileron" charset="0"/>
                <a:cs typeface="Calibri" panose="020F0502020204030204" pitchFamily="34" charset="0"/>
              </a:rPr>
              <a:t>; </a:t>
            </a:r>
            <a:r>
              <a:rPr kumimoji="0" lang="en-GB" sz="1200" b="0" i="0" u="none" strike="noStrike" kern="1200" cap="none" spc="0" normalizeH="0" baseline="0" noProof="0" dirty="0" err="1">
                <a:ln>
                  <a:noFill/>
                </a:ln>
                <a:solidFill>
                  <a:srgbClr val="FFFFFF"/>
                </a:solidFill>
                <a:effectLst/>
                <a:uLnTx/>
                <a:uFillTx/>
                <a:latin typeface="Calibri" panose="020F0502020204030204" pitchFamily="34" charset="0"/>
                <a:ea typeface="Aileron" charset="0"/>
                <a:cs typeface="Calibri" panose="020F0502020204030204" pitchFamily="34" charset="0"/>
              </a:rPr>
              <a:t>mNET</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Aileron" charset="0"/>
                <a:cs typeface="Calibri" panose="020F0502020204030204" pitchFamily="34" charset="0"/>
              </a:rPr>
              <a:t>, midgut neuroendocrine tumour; </a:t>
            </a:r>
            <a:b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Aileron" charset="0"/>
                <a:cs typeface="Calibri" panose="020F0502020204030204" pitchFamily="34" charset="0"/>
              </a:rPr>
            </a:br>
            <a:r>
              <a:rPr lang="en-GB" sz="1200" dirty="0">
                <a:solidFill>
                  <a:srgbClr val="FFFFFF"/>
                </a:solidFill>
                <a:latin typeface="Calibri" panose="020F0502020204030204" pitchFamily="34" charset="0"/>
                <a:ea typeface="Aileron" charset="0"/>
                <a:cs typeface="Calibri" panose="020F0502020204030204" pitchFamily="34" charset="0"/>
              </a:rPr>
              <a:t>NET, neuroendocrine tumour; pNET</a:t>
            </a: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Aileron" charset="0"/>
                <a:cs typeface="Calibri" panose="020F0502020204030204" pitchFamily="34" charset="0"/>
              </a:rPr>
              <a:t>; pancreatic neuroendocrine tumour; PRRT, peptide receptor radionuclide therapy</a:t>
            </a:r>
          </a:p>
        </p:txBody>
      </p:sp>
    </p:spTree>
    <p:extLst>
      <p:ext uri="{BB962C8B-B14F-4D97-AF65-F5344CB8AC3E}">
        <p14:creationId xmlns:p14="http://schemas.microsoft.com/office/powerpoint/2010/main" val="389055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NET Connect Colour Palette">
      <a:dk1>
        <a:srgbClr val="000000"/>
      </a:dk1>
      <a:lt1>
        <a:srgbClr val="FFFFFF"/>
      </a:lt1>
      <a:dk2>
        <a:srgbClr val="5D8298"/>
      </a:dk2>
      <a:lt2>
        <a:srgbClr val="EEECE1"/>
      </a:lt2>
      <a:accent1>
        <a:srgbClr val="B00091"/>
      </a:accent1>
      <a:accent2>
        <a:srgbClr val="C0504D"/>
      </a:accent2>
      <a:accent3>
        <a:srgbClr val="E9D0CD"/>
      </a:accent3>
      <a:accent4>
        <a:srgbClr val="F3EAE7"/>
      </a:accent4>
      <a:accent5>
        <a:srgbClr val="ECE6ED"/>
      </a:accent5>
      <a:accent6>
        <a:srgbClr val="8B878B"/>
      </a:accent6>
      <a:hlink>
        <a:srgbClr val="B00091"/>
      </a:hlink>
      <a:folHlink>
        <a:srgbClr val="B000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543</TotalTime>
  <Words>4028</Words>
  <Application>Microsoft Office PowerPoint</Application>
  <PresentationFormat>Widescreen</PresentationFormat>
  <Paragraphs>566</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Aileron</vt:lpstr>
      <vt:lpstr>Arial</vt:lpstr>
      <vt:lpstr>Calibri</vt:lpstr>
      <vt:lpstr>Lucida Grande</vt:lpstr>
      <vt:lpstr>PT Sans Narrow</vt:lpstr>
      <vt:lpstr>Thème Office</vt:lpstr>
      <vt:lpstr>PowerPoint Presentation</vt:lpstr>
      <vt:lpstr>Summary of key congresses asco 2020, aacr 2020, WCgiC 2020 virtual meetings  Dr Aman Chauhan University of Kentucky’s Markey Cancer Center  (an NCI Designated Cancer Center), Kentucky, USA  HIGHLIGHTS FROM NET CONNECT July 2020</vt:lpstr>
      <vt:lpstr>Disclaimer and disclosures</vt:lpstr>
      <vt:lpstr>Efficacy and safety of surufatinib in United States patients with neuroendocrine tumoUrs</vt:lpstr>
      <vt:lpstr>background</vt:lpstr>
      <vt:lpstr>Efficacy results</vt:lpstr>
      <vt:lpstr>safety results</vt:lpstr>
      <vt:lpstr>summary</vt:lpstr>
      <vt:lpstr>AGITG CONTROL NET Study: phase 2 study evaluating the activity of lutate prrt and captem – first results for pnets and mnets</vt:lpstr>
      <vt:lpstr>background</vt:lpstr>
      <vt:lpstr>results</vt:lpstr>
      <vt:lpstr>results</vt:lpstr>
      <vt:lpstr>summary</vt:lpstr>
      <vt:lpstr>DNA-PK inhibitor, m3814, as a radiation sensitiser in the treatment of neuroendocrine tumoUrs</vt:lpstr>
      <vt:lpstr>BACKGROUND</vt:lpstr>
      <vt:lpstr>Results</vt:lpstr>
      <vt:lpstr>results</vt:lpstr>
      <vt:lpstr>summary</vt:lpstr>
      <vt:lpstr>YOUNG ADULTS WITH NEUROENDOCRINE TUMOURS PRESENT HIGH RATE OF PATHOGENIC OR LIKELY PATHOGENIC GERMLINE VARIANTS IN CANCER-PREDISPOSING GENES</vt:lpstr>
      <vt:lpstr>background</vt:lpstr>
      <vt:lpstr>results</vt:lpstr>
      <vt:lpstr>summary</vt:lpstr>
      <vt:lpstr>REACH NET CONNECT VIA  TWITTER, LINKEDIN, VIMEO, or EMAIL OR VISIT THE GROUP’S WEBSITE http://www.net-connect.info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Gashi</dc:creator>
  <cp:lastModifiedBy>V Thomlinson</cp:lastModifiedBy>
  <cp:revision>30</cp:revision>
  <dcterms:created xsi:type="dcterms:W3CDTF">2020-07-06T20:22:21Z</dcterms:created>
  <dcterms:modified xsi:type="dcterms:W3CDTF">2020-07-15T21:04:56Z</dcterms:modified>
</cp:coreProperties>
</file>