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
  <Default Extension="tiff" ContentType="image/tiff"/>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4" r:id="rId2"/>
  </p:sldMasterIdLst>
  <p:notesMasterIdLst>
    <p:notesMasterId r:id="rId76"/>
  </p:notesMasterIdLst>
  <p:handoutMasterIdLst>
    <p:handoutMasterId r:id="rId77"/>
  </p:handoutMasterIdLst>
  <p:sldIdLst>
    <p:sldId id="285" r:id="rId3"/>
    <p:sldId id="12332" r:id="rId4"/>
    <p:sldId id="728" r:id="rId5"/>
    <p:sldId id="2147470752" r:id="rId6"/>
    <p:sldId id="2312" r:id="rId7"/>
    <p:sldId id="13718" r:id="rId8"/>
    <p:sldId id="2147470745" r:id="rId9"/>
    <p:sldId id="2147470730" r:id="rId10"/>
    <p:sldId id="2147470728" r:id="rId11"/>
    <p:sldId id="2147470719" r:id="rId12"/>
    <p:sldId id="448" r:id="rId13"/>
    <p:sldId id="444" r:id="rId14"/>
    <p:sldId id="445" r:id="rId15"/>
    <p:sldId id="446" r:id="rId16"/>
    <p:sldId id="449" r:id="rId17"/>
    <p:sldId id="374" r:id="rId18"/>
    <p:sldId id="269" r:id="rId19"/>
    <p:sldId id="454" r:id="rId20"/>
    <p:sldId id="2147470721" r:id="rId21"/>
    <p:sldId id="2147470722" r:id="rId22"/>
    <p:sldId id="393" r:id="rId23"/>
    <p:sldId id="2147470720" r:id="rId24"/>
    <p:sldId id="2147470723" r:id="rId25"/>
    <p:sldId id="470" r:id="rId26"/>
    <p:sldId id="468" r:id="rId27"/>
    <p:sldId id="2147470729" r:id="rId28"/>
    <p:sldId id="2147470716" r:id="rId29"/>
    <p:sldId id="336" r:id="rId30"/>
    <p:sldId id="2147470732" r:id="rId31"/>
    <p:sldId id="2147470733" r:id="rId32"/>
    <p:sldId id="347" r:id="rId33"/>
    <p:sldId id="2147470741" r:id="rId34"/>
    <p:sldId id="349" r:id="rId35"/>
    <p:sldId id="351" r:id="rId36"/>
    <p:sldId id="350" r:id="rId37"/>
    <p:sldId id="352" r:id="rId38"/>
    <p:sldId id="2147470748" r:id="rId39"/>
    <p:sldId id="356" r:id="rId40"/>
    <p:sldId id="2147470750" r:id="rId41"/>
    <p:sldId id="2147470749" r:id="rId42"/>
    <p:sldId id="2147470751" r:id="rId43"/>
    <p:sldId id="2147470742" r:id="rId44"/>
    <p:sldId id="358" r:id="rId45"/>
    <p:sldId id="355" r:id="rId46"/>
    <p:sldId id="354" r:id="rId47"/>
    <p:sldId id="357" r:id="rId48"/>
    <p:sldId id="2147470717" r:id="rId49"/>
    <p:sldId id="839" r:id="rId50"/>
    <p:sldId id="2146848115" r:id="rId51"/>
    <p:sldId id="2147470744" r:id="rId52"/>
    <p:sldId id="4010" r:id="rId53"/>
    <p:sldId id="3180" r:id="rId54"/>
    <p:sldId id="2147470699" r:id="rId55"/>
    <p:sldId id="2147470710" r:id="rId56"/>
    <p:sldId id="2145706909" r:id="rId57"/>
    <p:sldId id="2146848075" r:id="rId58"/>
    <p:sldId id="2145706914" r:id="rId59"/>
    <p:sldId id="2146847762" r:id="rId60"/>
    <p:sldId id="2147375949" r:id="rId61"/>
    <p:sldId id="2147375950" r:id="rId62"/>
    <p:sldId id="2146847760" r:id="rId63"/>
    <p:sldId id="2147375951" r:id="rId64"/>
    <p:sldId id="2147375952" r:id="rId65"/>
    <p:sldId id="2147375955" r:id="rId66"/>
    <p:sldId id="2147375867" r:id="rId67"/>
    <p:sldId id="2147375933" r:id="rId68"/>
    <p:sldId id="2147375934" r:id="rId69"/>
    <p:sldId id="2147375935" r:id="rId70"/>
    <p:sldId id="2147375937" r:id="rId71"/>
    <p:sldId id="2147375884" r:id="rId72"/>
    <p:sldId id="2146848116" r:id="rId73"/>
    <p:sldId id="278" r:id="rId74"/>
    <p:sldId id="280" r:id="rId75"/>
  </p:sldIdLst>
  <p:sldSz cx="12192000" cy="6858000"/>
  <p:notesSz cx="7102475" cy="938847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5238" userDrawn="1">
          <p15:clr>
            <a:srgbClr val="A4A3A4"/>
          </p15:clr>
        </p15:guide>
        <p15:guide id="3" pos="799" userDrawn="1">
          <p15:clr>
            <a:srgbClr val="A4A3A4"/>
          </p15:clr>
        </p15:guide>
        <p15:guide id="4" pos="2759" userDrawn="1">
          <p15:clr>
            <a:srgbClr val="A4A3A4"/>
          </p15:clr>
        </p15:guide>
        <p15:guide id="5" pos="3744" userDrawn="1">
          <p15:clr>
            <a:srgbClr val="A4A3A4"/>
          </p15:clr>
        </p15:guide>
        <p15:guide id="6" pos="3248" userDrawn="1">
          <p15:clr>
            <a:srgbClr val="A4A3A4"/>
          </p15:clr>
        </p15:guide>
        <p15:guide id="7" pos="4735" userDrawn="1">
          <p15:clr>
            <a:srgbClr val="A4A3A4"/>
          </p15:clr>
        </p15:guide>
        <p15:guide id="8" pos="4246" userDrawn="1">
          <p15:clr>
            <a:srgbClr val="A4A3A4"/>
          </p15:clr>
        </p15:guide>
        <p15:guide id="9" pos="2257" userDrawn="1">
          <p15:clr>
            <a:srgbClr val="A4A3A4"/>
          </p15:clr>
        </p15:guide>
        <p15:guide id="10" orient="horz" pos="123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0D"/>
    <a:srgbClr val="E7F5E9"/>
    <a:srgbClr val="CBEBD0"/>
    <a:srgbClr val="FFA402"/>
    <a:srgbClr val="5D8298"/>
    <a:srgbClr val="03C74F"/>
    <a:srgbClr val="505050"/>
    <a:srgbClr val="2E7B8E"/>
    <a:srgbClr val="03C750"/>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151" autoAdjust="0"/>
    <p:restoredTop sz="95226" autoAdjust="0"/>
  </p:normalViewPr>
  <p:slideViewPr>
    <p:cSldViewPr snapToObjects="1">
      <p:cViewPr varScale="1">
        <p:scale>
          <a:sx n="88" d="100"/>
          <a:sy n="88" d="100"/>
        </p:scale>
        <p:origin x="120" y="402"/>
      </p:cViewPr>
      <p:guideLst>
        <p:guide orient="horz" pos="344"/>
        <p:guide pos="5238"/>
        <p:guide pos="799"/>
        <p:guide pos="2759"/>
        <p:guide pos="3744"/>
        <p:guide pos="3248"/>
        <p:guide pos="4735"/>
        <p:guide pos="4246"/>
        <p:guide pos="2257"/>
        <p:guide orient="horz" pos="1238"/>
      </p:guideLst>
    </p:cSldViewPr>
  </p:slideViewPr>
  <p:outlineViewPr>
    <p:cViewPr>
      <p:scale>
        <a:sx n="33" d="100"/>
        <a:sy n="33" d="100"/>
      </p:scale>
      <p:origin x="0" y="-2584"/>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2-8642-1042-8233-0B879EF7FE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42-1042-8233-0B879EF7FED6}"/>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4-8642-1042-8233-0B879EF7FED6}"/>
              </c:ext>
            </c:extLst>
          </c:dPt>
          <c:dPt>
            <c:idx val="3"/>
            <c:bubble3D val="0"/>
            <c:spPr>
              <a:solidFill>
                <a:srgbClr val="FFA402"/>
              </a:solidFill>
              <a:ln w="19050">
                <a:solidFill>
                  <a:schemeClr val="lt1"/>
                </a:solidFill>
              </a:ln>
              <a:effectLst/>
            </c:spPr>
            <c:extLst>
              <c:ext xmlns:c16="http://schemas.microsoft.com/office/drawing/2014/chart" uri="{C3380CC4-5D6E-409C-BE32-E72D297353CC}">
                <c16:uniqueId val="{00000006-8642-1042-8233-0B879EF7FED6}"/>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7-8642-1042-8233-0B879EF7FED6}"/>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08-8642-1042-8233-0B879EF7FED6}"/>
              </c:ext>
            </c:extLst>
          </c:dPt>
          <c:dPt>
            <c:idx val="6"/>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9-8642-1042-8233-0B879EF7FED6}"/>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A-8642-1042-8233-0B879EF7FED6}"/>
              </c:ext>
            </c:extLst>
          </c:dPt>
          <c:dPt>
            <c:idx val="8"/>
            <c:bubble3D val="0"/>
            <c:spPr>
              <a:solidFill>
                <a:srgbClr val="7030A0"/>
              </a:solidFill>
              <a:ln w="19050">
                <a:solidFill>
                  <a:schemeClr val="lt1"/>
                </a:solidFill>
              </a:ln>
              <a:effectLst/>
            </c:spPr>
            <c:extLst>
              <c:ext xmlns:c16="http://schemas.microsoft.com/office/drawing/2014/chart" uri="{C3380CC4-5D6E-409C-BE32-E72D297353CC}">
                <c16:uniqueId val="{0000000B-8642-1042-8233-0B879EF7FED6}"/>
              </c:ext>
            </c:extLst>
          </c:dPt>
          <c:dPt>
            <c:idx val="9"/>
            <c:bubble3D val="0"/>
            <c:spPr>
              <a:solidFill>
                <a:schemeClr val="accent1"/>
              </a:solidFill>
              <a:ln w="19050">
                <a:solidFill>
                  <a:schemeClr val="lt1"/>
                </a:solidFill>
              </a:ln>
              <a:effectLst/>
            </c:spPr>
            <c:extLst>
              <c:ext xmlns:c16="http://schemas.microsoft.com/office/drawing/2014/chart" uri="{C3380CC4-5D6E-409C-BE32-E72D297353CC}">
                <c16:uniqueId val="{00000001-8642-1042-8233-0B879EF7FED6}"/>
              </c:ext>
            </c:extLst>
          </c:dPt>
          <c:cat>
            <c:strRef>
              <c:f>Sheet1!$A$2:$A$11</c:f>
              <c:strCache>
                <c:ptCount val="4"/>
                <c:pt idx="0">
                  <c:v>1st Qtr</c:v>
                </c:pt>
                <c:pt idx="1">
                  <c:v>2nd Qtr</c:v>
                </c:pt>
                <c:pt idx="2">
                  <c:v>3rd Qtr</c:v>
                </c:pt>
                <c:pt idx="3">
                  <c:v>4th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0-8642-1042-8233-0B879EF7FE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0664656843963"/>
          <c:y val="5.5310434021834221E-2"/>
          <c:w val="0.85327990261801634"/>
          <c:h val="0.75859591464110465"/>
        </c:manualLayout>
      </c:layout>
      <c:scatterChart>
        <c:scatterStyle val="lineMarker"/>
        <c:varyColors val="0"/>
        <c:ser>
          <c:idx val="0"/>
          <c:order val="0"/>
          <c:tx>
            <c:strRef>
              <c:f>Sheet1!$B$1</c:f>
              <c:strCache>
                <c:ptCount val="1"/>
                <c:pt idx="0">
                  <c:v>Y-Values</c:v>
                </c:pt>
              </c:strCache>
            </c:strRef>
          </c:tx>
          <c:spPr>
            <a:ln w="19050" cap="sq">
              <a:solidFill>
                <a:schemeClr val="tx1">
                  <a:lumMod val="50000"/>
                  <a:lumOff val="50000"/>
                </a:schemeClr>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4CE5-4583-950A-7B9F9D610F84}"/>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latin typeface="Arial" panose="020B0604020202020204" pitchFamily="34" charset="0"/>
                    <a:cs typeface="Arial" panose="020B0604020202020204" pitchFamily="34" charset="0"/>
                  </a:rPr>
                  <a:t>Months from </a:t>
                </a:r>
                <a:r>
                  <a:rPr lang="en-US" sz="1100" b="1" dirty="0" err="1">
                    <a:latin typeface="Arial" panose="020B0604020202020204" pitchFamily="34" charset="0"/>
                    <a:cs typeface="Arial" panose="020B0604020202020204" pitchFamily="34" charset="0"/>
                  </a:rPr>
                  <a:t>randomisation</a:t>
                </a:r>
                <a:endParaRPr lang="en-US" sz="1100" b="1" dirty="0">
                  <a:latin typeface="Arial" panose="020B0604020202020204" pitchFamily="34" charset="0"/>
                  <a:cs typeface="Arial" panose="020B0604020202020204" pitchFamily="34" charset="0"/>
                </a:endParaRPr>
              </a:p>
            </c:rich>
          </c:tx>
          <c:layout>
            <c:manualLayout>
              <c:xMode val="edge"/>
              <c:yMode val="edge"/>
              <c:x val="0.39088873980438549"/>
              <c:y val="0.9131876913011985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2"/>
          <c:min val="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a:latin typeface="Arial" panose="020B0604020202020204" pitchFamily="34" charset="0"/>
                    <a:cs typeface="Arial" panose="020B0604020202020204" pitchFamily="34" charset="0"/>
                  </a:rPr>
                  <a:t>Overall survival (%)</a:t>
                </a:r>
              </a:p>
            </c:rich>
          </c:tx>
          <c:layout>
            <c:manualLayout>
              <c:xMode val="edge"/>
              <c:yMode val="edge"/>
              <c:x val="7.4010163623164128E-3"/>
              <c:y val="0.2258943284263380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majorUnit val="1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8642-1042-8233-0B879EF7FED6}"/>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8642-1042-8233-0B879EF7FED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4-8642-1042-8233-0B879EF7FED6}"/>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6-8642-1042-8233-0B879EF7FED6}"/>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7-8642-1042-8233-0B879EF7FED6}"/>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8-8642-1042-8233-0B879EF7FED6}"/>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9-8642-1042-8233-0B879EF7FED6}"/>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A-8642-1042-8233-0B879EF7FED6}"/>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0B-8642-1042-8233-0B879EF7FED6}"/>
              </c:ext>
            </c:extLst>
          </c:dPt>
          <c:dPt>
            <c:idx val="9"/>
            <c:bubble3D val="0"/>
            <c:spPr>
              <a:solidFill>
                <a:schemeClr val="accent6"/>
              </a:solidFill>
              <a:ln w="19050">
                <a:solidFill>
                  <a:schemeClr val="lt1"/>
                </a:solidFill>
              </a:ln>
              <a:effectLst/>
            </c:spPr>
            <c:extLst>
              <c:ext xmlns:c16="http://schemas.microsoft.com/office/drawing/2014/chart" uri="{C3380CC4-5D6E-409C-BE32-E72D297353CC}">
                <c16:uniqueId val="{00000001-8642-1042-8233-0B879EF7FED6}"/>
              </c:ext>
            </c:extLst>
          </c:dPt>
          <c:dPt>
            <c:idx val="10"/>
            <c:bubble3D val="0"/>
            <c:spPr>
              <a:solidFill>
                <a:schemeClr val="accent6"/>
              </a:solidFill>
              <a:ln w="19050">
                <a:solidFill>
                  <a:schemeClr val="lt1"/>
                </a:solidFill>
              </a:ln>
              <a:effectLst/>
            </c:spPr>
            <c:extLst>
              <c:ext xmlns:c16="http://schemas.microsoft.com/office/drawing/2014/chart" uri="{C3380CC4-5D6E-409C-BE32-E72D297353CC}">
                <c16:uniqueId val="{00000016-700A-0D4F-B6DE-0584824D3112}"/>
              </c:ext>
            </c:extLst>
          </c:dPt>
          <c:dPt>
            <c:idx val="11"/>
            <c:bubble3D val="0"/>
            <c:spPr>
              <a:solidFill>
                <a:schemeClr val="accent6"/>
              </a:solidFill>
              <a:ln w="19050">
                <a:solidFill>
                  <a:schemeClr val="lt1"/>
                </a:solidFill>
              </a:ln>
              <a:effectLst/>
            </c:spPr>
            <c:extLst>
              <c:ext xmlns:c16="http://schemas.microsoft.com/office/drawing/2014/chart" uri="{C3380CC4-5D6E-409C-BE32-E72D297353CC}">
                <c16:uniqueId val="{00000015-700A-0D4F-B6DE-0584824D3112}"/>
              </c:ext>
            </c:extLst>
          </c:dPt>
          <c:dPt>
            <c:idx val="12"/>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17-700A-0D4F-B6DE-0584824D3112}"/>
              </c:ext>
            </c:extLst>
          </c:dPt>
          <c:dPt>
            <c:idx val="13"/>
            <c:bubble3D val="0"/>
            <c:spPr>
              <a:solidFill>
                <a:schemeClr val="accent6"/>
              </a:solidFill>
              <a:ln w="19050">
                <a:solidFill>
                  <a:schemeClr val="lt1"/>
                </a:solidFill>
              </a:ln>
              <a:effectLst/>
            </c:spPr>
            <c:extLst>
              <c:ext xmlns:c16="http://schemas.microsoft.com/office/drawing/2014/chart" uri="{C3380CC4-5D6E-409C-BE32-E72D297353CC}">
                <c16:uniqueId val="{00000014-700A-0D4F-B6DE-0584824D3112}"/>
              </c:ext>
            </c:extLst>
          </c:dPt>
          <c:cat>
            <c:strRef>
              <c:f>Sheet1!$A$2:$A$15</c:f>
              <c:strCache>
                <c:ptCount val="4"/>
                <c:pt idx="0">
                  <c:v>1st Qtr</c:v>
                </c:pt>
                <c:pt idx="1">
                  <c:v>2nd Qtr</c:v>
                </c:pt>
                <c:pt idx="2">
                  <c:v>3rd Qtr</c:v>
                </c:pt>
                <c:pt idx="3">
                  <c:v>4th Qtr</c:v>
                </c:pt>
              </c:strCache>
            </c:strRef>
          </c:cat>
          <c:val>
            <c:numRef>
              <c:f>Sheet1!$B$2:$B$15</c:f>
              <c:numCache>
                <c:formatCode>General</c:formatCode>
                <c:ptCount val="14"/>
                <c:pt idx="0">
                  <c:v>7.14</c:v>
                </c:pt>
                <c:pt idx="1">
                  <c:v>7.14</c:v>
                </c:pt>
                <c:pt idx="2">
                  <c:v>7.14</c:v>
                </c:pt>
                <c:pt idx="3">
                  <c:v>7.14</c:v>
                </c:pt>
                <c:pt idx="4">
                  <c:v>7.14</c:v>
                </c:pt>
                <c:pt idx="5">
                  <c:v>7.14</c:v>
                </c:pt>
                <c:pt idx="6">
                  <c:v>7.14</c:v>
                </c:pt>
                <c:pt idx="7">
                  <c:v>7.14</c:v>
                </c:pt>
                <c:pt idx="8">
                  <c:v>7.14</c:v>
                </c:pt>
                <c:pt idx="9">
                  <c:v>7.14</c:v>
                </c:pt>
                <c:pt idx="10">
                  <c:v>7.14</c:v>
                </c:pt>
                <c:pt idx="11">
                  <c:v>7.14</c:v>
                </c:pt>
                <c:pt idx="12">
                  <c:v>7.14</c:v>
                </c:pt>
                <c:pt idx="13">
                  <c:v>7.14</c:v>
                </c:pt>
              </c:numCache>
            </c:numRef>
          </c:val>
          <c:extLst>
            <c:ext xmlns:c16="http://schemas.microsoft.com/office/drawing/2014/chart" uri="{C3380CC4-5D6E-409C-BE32-E72D297353CC}">
              <c16:uniqueId val="{00000000-8642-1042-8233-0B879EF7FE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noFill/>
            <a:ln>
              <a:noFill/>
            </a:ln>
            <a:effectLst/>
          </c:spPr>
          <c:invertIfNegative val="0"/>
          <c:cat>
            <c:strRef>
              <c:f>Sheet1!$A$2</c:f>
              <c:strCache>
                <c:ptCount val="1"/>
                <c:pt idx="0">
                  <c:v>Category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E2A1-594D-ADF3-DB80F216B240}"/>
            </c:ext>
          </c:extLst>
        </c:ser>
        <c:dLbls>
          <c:showLegendKey val="0"/>
          <c:showVal val="0"/>
          <c:showCatName val="0"/>
          <c:showSerName val="0"/>
          <c:showPercent val="0"/>
          <c:showBubbleSize val="0"/>
        </c:dLbls>
        <c:gapWidth val="219"/>
        <c:overlap val="-27"/>
        <c:axId val="121161823"/>
        <c:axId val="1768169104"/>
      </c:barChart>
      <c:catAx>
        <c:axId val="121161823"/>
        <c:scaling>
          <c:orientation val="minMax"/>
        </c:scaling>
        <c:delete val="1"/>
        <c:axPos val="b"/>
        <c:numFmt formatCode="General" sourceLinked="1"/>
        <c:majorTickMark val="out"/>
        <c:minorTickMark val="none"/>
        <c:tickLblPos val="nextTo"/>
        <c:crossAx val="1768169104"/>
        <c:crosses val="autoZero"/>
        <c:auto val="1"/>
        <c:lblAlgn val="ctr"/>
        <c:lblOffset val="100"/>
        <c:noMultiLvlLbl val="0"/>
      </c:catAx>
      <c:valAx>
        <c:axId val="1768169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6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57435525671729E-2"/>
          <c:y val="8.2781613910022755E-2"/>
          <c:w val="0.64888508577052351"/>
          <c:h val="0.82895971382286715"/>
        </c:manualLayout>
      </c:layout>
      <c:barChart>
        <c:barDir val="bar"/>
        <c:grouping val="stacked"/>
        <c:varyColors val="0"/>
        <c:ser>
          <c:idx val="0"/>
          <c:order val="0"/>
          <c:tx>
            <c:strRef>
              <c:f>Sheet1!$B$1</c:f>
              <c:strCache>
                <c:ptCount val="1"/>
                <c:pt idx="0">
                  <c:v>Grade &gt;=3</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9AB-4820-B5B7-65DA6C059B20}"/>
                </c:ext>
              </c:extLst>
            </c:dLbl>
            <c:dLbl>
              <c:idx val="3"/>
              <c:layout>
                <c:manualLayout>
                  <c:x val="3.7871747523728322E-2"/>
                  <c:y val="4.08603319853721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AB-4820-B5B7-65DA6C059B20}"/>
                </c:ext>
              </c:extLst>
            </c:dLbl>
            <c:dLbl>
              <c:idx val="5"/>
              <c:layout>
                <c:manualLayout>
                  <c:x val="2.8125031755676183E-2"/>
                  <c:y val="-4.08603319853721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AB-4820-B5B7-65DA6C059B20}"/>
                </c:ext>
              </c:extLst>
            </c:dLbl>
            <c:dLbl>
              <c:idx val="6"/>
              <c:delete val="1"/>
              <c:extLst>
                <c:ext xmlns:c15="http://schemas.microsoft.com/office/drawing/2012/chart" uri="{CE6537A1-D6FC-4f65-9D91-7224C49458BB}"/>
                <c:ext xmlns:c16="http://schemas.microsoft.com/office/drawing/2014/chart" uri="{C3380CC4-5D6E-409C-BE32-E72D297353CC}">
                  <c16:uniqueId val="{00000003-19AB-4820-B5B7-65DA6C059B20}"/>
                </c:ext>
              </c:extLst>
            </c:dLbl>
            <c:dLbl>
              <c:idx val="8"/>
              <c:layout>
                <c:manualLayout>
                  <c:x val="2.8125031755676183E-2"/>
                  <c:y val="4.08603319853706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AB-4820-B5B7-65DA6C059B20}"/>
                </c:ext>
              </c:extLst>
            </c:dLbl>
            <c:dLbl>
              <c:idx val="9"/>
              <c:layout>
                <c:manualLayout>
                  <c:x val="2.8125031755676193E-2"/>
                  <c:y val="-3.74548716380504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AB-4820-B5B7-65DA6C059B20}"/>
                </c:ext>
              </c:extLst>
            </c:dLbl>
            <c:dLbl>
              <c:idx val="12"/>
              <c:layout>
                <c:manualLayout>
                  <c:x val="3.5436746240080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AB-4820-B5B7-65DA6C059B20}"/>
                </c:ext>
              </c:extLst>
            </c:dLbl>
            <c:dLbl>
              <c:idx val="13"/>
              <c:layout>
                <c:manualLayout>
                  <c:x val="7.6861678314089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AB-4820-B5B7-65DA6C059B20}"/>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Urinary tract infection</c:v>
                </c:pt>
                <c:pt idx="1">
                  <c:v>Peripheral edema</c:v>
                </c:pt>
                <c:pt idx="2">
                  <c:v>Dizziness</c:v>
                </c:pt>
                <c:pt idx="3">
                  <c:v>Hypertension</c:v>
                </c:pt>
                <c:pt idx="4">
                  <c:v>Arthralgia</c:v>
                </c:pt>
                <c:pt idx="5">
                  <c:v>Vomiting</c:v>
                </c:pt>
                <c:pt idx="6">
                  <c:v>Decreased appetite</c:v>
                </c:pt>
                <c:pt idx="7">
                  <c:v>Back pain</c:v>
                </c:pt>
                <c:pt idx="8">
                  <c:v>Constipation</c:v>
                </c:pt>
                <c:pt idx="9">
                  <c:v>Diarrhea</c:v>
                </c:pt>
                <c:pt idx="10">
                  <c:v>Nausea</c:v>
                </c:pt>
                <c:pt idx="11">
                  <c:v>Fatigue or asthenia</c:v>
                </c:pt>
                <c:pt idx="12">
                  <c:v>Anemia†</c:v>
                </c:pt>
                <c:pt idx="13">
                  <c:v>Any</c:v>
                </c:pt>
              </c:strCache>
            </c:strRef>
          </c:cat>
          <c:val>
            <c:numRef>
              <c:f>Sheet1!$B$2:$B$15</c:f>
              <c:numCache>
                <c:formatCode>0.0</c:formatCode>
                <c:ptCount val="14"/>
                <c:pt idx="0">
                  <c:v>1</c:v>
                </c:pt>
                <c:pt idx="1">
                  <c:v>0.3</c:v>
                </c:pt>
                <c:pt idx="2">
                  <c:v>0</c:v>
                </c:pt>
                <c:pt idx="3">
                  <c:v>3.3</c:v>
                </c:pt>
                <c:pt idx="4">
                  <c:v>0.5</c:v>
                </c:pt>
                <c:pt idx="5">
                  <c:v>0.3</c:v>
                </c:pt>
                <c:pt idx="6">
                  <c:v>0</c:v>
                </c:pt>
                <c:pt idx="7">
                  <c:v>1</c:v>
                </c:pt>
                <c:pt idx="8">
                  <c:v>0.3</c:v>
                </c:pt>
                <c:pt idx="9">
                  <c:v>0.3</c:v>
                </c:pt>
                <c:pt idx="10">
                  <c:v>0.3</c:v>
                </c:pt>
                <c:pt idx="11">
                  <c:v>1.5</c:v>
                </c:pt>
                <c:pt idx="12">
                  <c:v>3.3</c:v>
                </c:pt>
                <c:pt idx="13">
                  <c:v>38.4</c:v>
                </c:pt>
              </c:numCache>
            </c:numRef>
          </c:val>
          <c:extLst>
            <c:ext xmlns:c16="http://schemas.microsoft.com/office/drawing/2014/chart" uri="{C3380CC4-5D6E-409C-BE32-E72D297353CC}">
              <c16:uniqueId val="{00000008-19AB-4820-B5B7-65DA6C059B20}"/>
            </c:ext>
          </c:extLst>
        </c:ser>
        <c:ser>
          <c:idx val="1"/>
          <c:order val="1"/>
          <c:tx>
            <c:strRef>
              <c:f>Sheet1!$C$1</c:f>
              <c:strCache>
                <c:ptCount val="1"/>
                <c:pt idx="0">
                  <c:v>All grades</c:v>
                </c:pt>
              </c:strCache>
            </c:strRef>
          </c:tx>
          <c:spPr>
            <a:solidFill>
              <a:schemeClr val="accent1">
                <a:lumMod val="20000"/>
                <a:lumOff val="80000"/>
              </a:schemeClr>
            </a:solidFill>
            <a:ln>
              <a:noFill/>
            </a:ln>
            <a:effectLst/>
          </c:spPr>
          <c:invertIfNegative val="0"/>
          <c:dLbls>
            <c:dLbl>
              <c:idx val="0"/>
              <c:layout>
                <c:manualLayout>
                  <c:x val="6.57450346585044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AB-4820-B5B7-65DA6C059B20}"/>
                </c:ext>
              </c:extLst>
            </c:dLbl>
            <c:dLbl>
              <c:idx val="1"/>
              <c:layout>
                <c:manualLayout>
                  <c:x val="6.818003594215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AB-4820-B5B7-65DA6C059B20}"/>
                </c:ext>
              </c:extLst>
            </c:dLbl>
            <c:dLbl>
              <c:idx val="2"/>
              <c:layout>
                <c:manualLayout>
                  <c:x val="4.3830023105669663E-2"/>
                  <c:y val="-1.0609210195036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AB-4820-B5B7-65DA6C059B20}"/>
                </c:ext>
              </c:extLst>
            </c:dLbl>
            <c:dLbl>
              <c:idx val="3"/>
              <c:layout>
                <c:manualLayout>
                  <c:x val="8.7660046211339299E-2"/>
                  <c:y val="9.032358567485081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AB-4820-B5B7-65DA6C059B20}"/>
                </c:ext>
              </c:extLst>
            </c:dLbl>
            <c:dLbl>
              <c:idx val="4"/>
              <c:layout>
                <c:manualLayout>
                  <c:x val="9.2530048778635923E-2"/>
                  <c:y val="-1.0609210195037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AB-4820-B5B7-65DA6C059B20}"/>
                </c:ext>
              </c:extLst>
            </c:dLbl>
            <c:dLbl>
              <c:idx val="5"/>
              <c:layout>
                <c:manualLayout>
                  <c:x val="5.3570028240262905E-2"/>
                  <c:y val="-1.0609210195036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AB-4820-B5B7-65DA6C059B20}"/>
                </c:ext>
              </c:extLst>
            </c:dLbl>
            <c:dLbl>
              <c:idx val="6"/>
              <c:layout>
                <c:manualLayout>
                  <c:x val="4.38300231056696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AB-4820-B5B7-65DA6C059B20}"/>
                </c:ext>
              </c:extLst>
            </c:dLbl>
            <c:dLbl>
              <c:idx val="7"/>
              <c:layout>
                <c:manualLayout>
                  <c:x val="9.74000513459325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9AB-4820-B5B7-65DA6C059B20}"/>
                </c:ext>
              </c:extLst>
            </c:dLbl>
            <c:dLbl>
              <c:idx val="8"/>
              <c:layout>
                <c:manualLayout>
                  <c:x val="8.5225044927691007E-2"/>
                  <c:y val="4.08599891525946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9AB-4820-B5B7-65DA6C059B20}"/>
                </c:ext>
              </c:extLst>
            </c:dLbl>
            <c:dLbl>
              <c:idx val="9"/>
              <c:layout>
                <c:manualLayout>
                  <c:x val="5.6005029523911232E-2"/>
                  <c:y val="-3.74548716380504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9AB-4820-B5B7-65DA6C059B20}"/>
                </c:ext>
              </c:extLst>
            </c:dLbl>
            <c:dLbl>
              <c:idx val="10"/>
              <c:layout>
                <c:manualLayout>
                  <c:x val="7.5485039793097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9AB-4820-B5B7-65DA6C059B20}"/>
                </c:ext>
              </c:extLst>
            </c:dLbl>
            <c:dLbl>
              <c:idx val="11"/>
              <c:layout>
                <c:manualLayout>
                  <c:x val="0.13392507060065731"/>
                  <c:y val="3.02507789575581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9AB-4820-B5B7-65DA6C059B20}"/>
                </c:ext>
              </c:extLst>
            </c:dLbl>
            <c:dLbl>
              <c:idx val="12"/>
              <c:layout>
                <c:manualLayout>
                  <c:x val="9.00950474949876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9AB-4820-B5B7-65DA6C059B20}"/>
                </c:ext>
              </c:extLst>
            </c:dLbl>
            <c:dLbl>
              <c:idx val="13"/>
              <c:layout>
                <c:manualLayout>
                  <c:x val="0.1314900693170089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9AB-4820-B5B7-65DA6C059B20}"/>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Urinary tract infection</c:v>
                </c:pt>
                <c:pt idx="1">
                  <c:v>Peripheral edema</c:v>
                </c:pt>
                <c:pt idx="2">
                  <c:v>Dizziness</c:v>
                </c:pt>
                <c:pt idx="3">
                  <c:v>Hypertension</c:v>
                </c:pt>
                <c:pt idx="4">
                  <c:v>Arthralgia</c:v>
                </c:pt>
                <c:pt idx="5">
                  <c:v>Vomiting</c:v>
                </c:pt>
                <c:pt idx="6">
                  <c:v>Decreased appetite</c:v>
                </c:pt>
                <c:pt idx="7">
                  <c:v>Back pain</c:v>
                </c:pt>
                <c:pt idx="8">
                  <c:v>Constipation</c:v>
                </c:pt>
                <c:pt idx="9">
                  <c:v>Diarrhea</c:v>
                </c:pt>
                <c:pt idx="10">
                  <c:v>Nausea</c:v>
                </c:pt>
                <c:pt idx="11">
                  <c:v>Fatigue or asthenia</c:v>
                </c:pt>
                <c:pt idx="12">
                  <c:v>Anemia†</c:v>
                </c:pt>
                <c:pt idx="13">
                  <c:v>Any</c:v>
                </c:pt>
              </c:strCache>
            </c:strRef>
          </c:cat>
          <c:val>
            <c:numRef>
              <c:f>Sheet1!$C$2:$C$15</c:f>
              <c:numCache>
                <c:formatCode>0.0</c:formatCode>
                <c:ptCount val="14"/>
                <c:pt idx="0">
                  <c:v>7.8</c:v>
                </c:pt>
                <c:pt idx="1">
                  <c:v>11.4</c:v>
                </c:pt>
                <c:pt idx="2">
                  <c:v>6.3</c:v>
                </c:pt>
                <c:pt idx="3">
                  <c:v>16.399999999999999</c:v>
                </c:pt>
                <c:pt idx="4">
                  <c:v>17.7</c:v>
                </c:pt>
                <c:pt idx="5">
                  <c:v>9.1</c:v>
                </c:pt>
                <c:pt idx="6">
                  <c:v>5.8</c:v>
                </c:pt>
                <c:pt idx="7">
                  <c:v>18.399999999999999</c:v>
                </c:pt>
                <c:pt idx="8">
                  <c:v>13.9</c:v>
                </c:pt>
                <c:pt idx="9">
                  <c:v>9.3000000000000007</c:v>
                </c:pt>
                <c:pt idx="10">
                  <c:v>12.6</c:v>
                </c:pt>
                <c:pt idx="11">
                  <c:v>28.3</c:v>
                </c:pt>
                <c:pt idx="12">
                  <c:v>16.399999999999999</c:v>
                </c:pt>
                <c:pt idx="13">
                  <c:v>94.9</c:v>
                </c:pt>
              </c:numCache>
            </c:numRef>
          </c:val>
          <c:extLst>
            <c:ext xmlns:c16="http://schemas.microsoft.com/office/drawing/2014/chart" uri="{C3380CC4-5D6E-409C-BE32-E72D297353CC}">
              <c16:uniqueId val="{00000017-19AB-4820-B5B7-65DA6C059B20}"/>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1"/>
        <c:axPos val="l"/>
        <c:numFmt formatCode="General" sourceLinked="1"/>
        <c:majorTickMark val="none"/>
        <c:minorTickMark val="none"/>
        <c:tickLblPos val="high"/>
        <c:crossAx val="572317807"/>
        <c:crosses val="autoZero"/>
        <c:auto val="1"/>
        <c:lblAlgn val="ctr"/>
        <c:lblOffset val="100"/>
        <c:noMultiLvlLbl val="0"/>
      </c:catAx>
      <c:valAx>
        <c:axId val="572317807"/>
        <c:scaling>
          <c:orientation val="minMax"/>
          <c:max val="1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2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122749948568"/>
          <c:y val="8.5806697169279855E-2"/>
          <c:w val="0.6982952881958232"/>
          <c:h val="0.82500051807411712"/>
        </c:manualLayout>
      </c:layout>
      <c:barChart>
        <c:barDir val="bar"/>
        <c:grouping val="stacked"/>
        <c:varyColors val="0"/>
        <c:ser>
          <c:idx val="0"/>
          <c:order val="0"/>
          <c:tx>
            <c:strRef>
              <c:f>Sheet1!$B$1</c:f>
              <c:strCache>
                <c:ptCount val="1"/>
                <c:pt idx="0">
                  <c:v>Grade &gt;=3</c:v>
                </c:pt>
              </c:strCache>
            </c:strRef>
          </c:tx>
          <c:spPr>
            <a:solidFill>
              <a:schemeClr val="tx2"/>
            </a:solidFill>
            <a:ln>
              <a:noFill/>
            </a:ln>
            <a:effectLst/>
          </c:spPr>
          <c:invertIfNegative val="0"/>
          <c:dLbls>
            <c:dLbl>
              <c:idx val="0"/>
              <c:layout>
                <c:manualLayout>
                  <c:x val="2.7496724731541109E-2"/>
                  <c:y val="-1.498194865522017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C0-4B4E-B2C4-925D31896FC2}"/>
                </c:ext>
              </c:extLst>
            </c:dLbl>
            <c:dLbl>
              <c:idx val="1"/>
              <c:delete val="1"/>
              <c:extLst>
                <c:ext xmlns:c15="http://schemas.microsoft.com/office/drawing/2012/chart" uri="{CE6537A1-D6FC-4f65-9D91-7224C49458BB}"/>
                <c:ext xmlns:c16="http://schemas.microsoft.com/office/drawing/2014/chart" uri="{C3380CC4-5D6E-409C-BE32-E72D297353CC}">
                  <c16:uniqueId val="{00000001-77C0-4B4E-B2C4-925D31896FC2}"/>
                </c:ext>
              </c:extLst>
            </c:dLbl>
            <c:dLbl>
              <c:idx val="2"/>
              <c:delete val="1"/>
              <c:extLst>
                <c:ext xmlns:c15="http://schemas.microsoft.com/office/drawing/2012/chart" uri="{CE6537A1-D6FC-4f65-9D91-7224C49458BB}"/>
                <c:ext xmlns:c16="http://schemas.microsoft.com/office/drawing/2014/chart" uri="{C3380CC4-5D6E-409C-BE32-E72D297353CC}">
                  <c16:uniqueId val="{00000002-77C0-4B4E-B2C4-925D31896FC2}"/>
                </c:ext>
              </c:extLst>
            </c:dLbl>
            <c:dLbl>
              <c:idx val="3"/>
              <c:layout>
                <c:manualLayout>
                  <c:x val="3.4744975796662615E-2"/>
                  <c:y val="-7.49097432761008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C0-4B4E-B2C4-925D31896FC2}"/>
                </c:ext>
              </c:extLst>
            </c:dLbl>
            <c:dLbl>
              <c:idx val="4"/>
              <c:delete val="1"/>
              <c:extLst>
                <c:ext xmlns:c15="http://schemas.microsoft.com/office/drawing/2012/chart" uri="{CE6537A1-D6FC-4f65-9D91-7224C49458BB}"/>
                <c:ext xmlns:c16="http://schemas.microsoft.com/office/drawing/2014/chart" uri="{C3380CC4-5D6E-409C-BE32-E72D297353CC}">
                  <c16:uniqueId val="{00000004-77C0-4B4E-B2C4-925D31896FC2}"/>
                </c:ext>
              </c:extLst>
            </c:dLbl>
            <c:dLbl>
              <c:idx val="5"/>
              <c:layout>
                <c:manualLayout>
                  <c:x val="2.43502045688676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C0-4B4E-B2C4-925D31896FC2}"/>
                </c:ext>
              </c:extLst>
            </c:dLbl>
            <c:dLbl>
              <c:idx val="6"/>
              <c:layout>
                <c:manualLayout>
                  <c:x val="2.67855893172852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C0-4B4E-B2C4-925D31896FC2}"/>
                </c:ext>
              </c:extLst>
            </c:dLbl>
            <c:dLbl>
              <c:idx val="7"/>
              <c:layout>
                <c:manualLayout>
                  <c:x val="2.6785781049669617E-2"/>
                  <c:y val="-4.08603319853721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C0-4B4E-B2C4-925D31896FC2}"/>
                </c:ext>
              </c:extLst>
            </c:dLbl>
            <c:dLbl>
              <c:idx val="8"/>
              <c:delete val="1"/>
              <c:extLst>
                <c:ext xmlns:c15="http://schemas.microsoft.com/office/drawing/2012/chart" uri="{CE6537A1-D6FC-4f65-9D91-7224C49458BB}"/>
                <c:ext xmlns:c16="http://schemas.microsoft.com/office/drawing/2014/chart" uri="{C3380CC4-5D6E-409C-BE32-E72D297353CC}">
                  <c16:uniqueId val="{00000008-77C0-4B4E-B2C4-925D31896FC2}"/>
                </c:ext>
              </c:extLst>
            </c:dLbl>
            <c:dLbl>
              <c:idx val="9"/>
              <c:layout>
                <c:manualLayout>
                  <c:x val="2.1915011552834832E-2"/>
                  <c:y val="-3.74548716380504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C0-4B4E-B2C4-925D31896FC2}"/>
                </c:ext>
              </c:extLst>
            </c:dLbl>
            <c:dLbl>
              <c:idx val="10"/>
              <c:layout>
                <c:manualLayout>
                  <c:x val="2.1915203285219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C0-4B4E-B2C4-925D31896FC2}"/>
                </c:ext>
              </c:extLst>
            </c:dLbl>
            <c:dLbl>
              <c:idx val="11"/>
              <c:layout>
                <c:manualLayout>
                  <c:x val="3.3816415858339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C0-4B4E-B2C4-925D31896FC2}"/>
                </c:ext>
              </c:extLst>
            </c:dLbl>
            <c:dLbl>
              <c:idx val="12"/>
              <c:layout>
                <c:manualLayout>
                  <c:x val="8.01224816429052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B7-4FD9-826D-ACB3BB05CA53}"/>
                </c:ext>
              </c:extLst>
            </c:dLbl>
            <c:dLbl>
              <c:idx val="13"/>
              <c:layout>
                <c:manualLayout>
                  <c:x val="0.17856305873463488"/>
                  <c:y val="-1.38647735833810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B7-4FD9-826D-ACB3BB05CA53}"/>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Urinary tract infection</c:v>
                </c:pt>
                <c:pt idx="1">
                  <c:v>Peripheral edema</c:v>
                </c:pt>
                <c:pt idx="2">
                  <c:v>Dizziness</c:v>
                </c:pt>
                <c:pt idx="3">
                  <c:v>Hypertension</c:v>
                </c:pt>
                <c:pt idx="4">
                  <c:v>Arthralgia</c:v>
                </c:pt>
                <c:pt idx="5">
                  <c:v>Vomiting</c:v>
                </c:pt>
                <c:pt idx="6">
                  <c:v>Decreased appetite</c:v>
                </c:pt>
                <c:pt idx="7">
                  <c:v>Back pain</c:v>
                </c:pt>
                <c:pt idx="8">
                  <c:v>Constipation</c:v>
                </c:pt>
                <c:pt idx="9">
                  <c:v>Diarrhea</c:v>
                </c:pt>
                <c:pt idx="10">
                  <c:v>Nausea</c:v>
                </c:pt>
                <c:pt idx="11">
                  <c:v>Fatigue or asthenia</c:v>
                </c:pt>
                <c:pt idx="12">
                  <c:v>Anemia*</c:v>
                </c:pt>
                <c:pt idx="13">
                  <c:v>Any</c:v>
                </c:pt>
              </c:strCache>
            </c:strRef>
          </c:cat>
          <c:val>
            <c:numRef>
              <c:f>Sheet1!$B$2:$B$15</c:f>
              <c:numCache>
                <c:formatCode>0.0</c:formatCode>
                <c:ptCount val="14"/>
                <c:pt idx="0">
                  <c:v>2</c:v>
                </c:pt>
                <c:pt idx="1">
                  <c:v>0</c:v>
                </c:pt>
                <c:pt idx="2">
                  <c:v>0</c:v>
                </c:pt>
                <c:pt idx="3">
                  <c:v>3.5</c:v>
                </c:pt>
                <c:pt idx="4">
                  <c:v>0</c:v>
                </c:pt>
                <c:pt idx="5">
                  <c:v>1</c:v>
                </c:pt>
                <c:pt idx="6">
                  <c:v>1</c:v>
                </c:pt>
                <c:pt idx="7">
                  <c:v>0.8</c:v>
                </c:pt>
                <c:pt idx="8">
                  <c:v>0</c:v>
                </c:pt>
                <c:pt idx="9">
                  <c:v>0.8</c:v>
                </c:pt>
                <c:pt idx="10">
                  <c:v>0.3</c:v>
                </c:pt>
                <c:pt idx="11">
                  <c:v>2.2999999999999998</c:v>
                </c:pt>
                <c:pt idx="12">
                  <c:v>15.1</c:v>
                </c:pt>
                <c:pt idx="13">
                  <c:v>47.2</c:v>
                </c:pt>
              </c:numCache>
            </c:numRef>
          </c:val>
          <c:extLst>
            <c:ext xmlns:c16="http://schemas.microsoft.com/office/drawing/2014/chart" uri="{C3380CC4-5D6E-409C-BE32-E72D297353CC}">
              <c16:uniqueId val="{0000000C-77C0-4B4E-B2C4-925D31896FC2}"/>
            </c:ext>
          </c:extLst>
        </c:ser>
        <c:ser>
          <c:idx val="1"/>
          <c:order val="1"/>
          <c:tx>
            <c:strRef>
              <c:f>Sheet1!$C$1</c:f>
              <c:strCache>
                <c:ptCount val="1"/>
                <c:pt idx="0">
                  <c:v>All grades</c:v>
                </c:pt>
              </c:strCache>
            </c:strRef>
          </c:tx>
          <c:spPr>
            <a:solidFill>
              <a:schemeClr val="tx2">
                <a:lumMod val="20000"/>
                <a:lumOff val="80000"/>
              </a:schemeClr>
            </a:solidFill>
            <a:ln>
              <a:noFill/>
            </a:ln>
            <a:effectLst/>
          </c:spPr>
          <c:invertIfNegative val="0"/>
          <c:dLbls>
            <c:dLbl>
              <c:idx val="0"/>
              <c:layout>
                <c:manualLayout>
                  <c:x val="6.8180227674537339E-2"/>
                  <c:y val="-1.498194865522017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C0-4B4E-B2C4-925D31896FC2}"/>
                </c:ext>
              </c:extLst>
            </c:dLbl>
            <c:dLbl>
              <c:idx val="1"/>
              <c:layout>
                <c:manualLayout>
                  <c:x val="6.81802276745373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7C0-4B4E-B2C4-925D31896FC2}"/>
                </c:ext>
              </c:extLst>
            </c:dLbl>
            <c:dLbl>
              <c:idx val="2"/>
              <c:layout>
                <c:manualLayout>
                  <c:x val="7.3050613706603054E-2"/>
                  <c:y val="-7.49097432761008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C0-4B4E-B2C4-925D31896FC2}"/>
                </c:ext>
              </c:extLst>
            </c:dLbl>
            <c:dLbl>
              <c:idx val="3"/>
              <c:layout>
                <c:manualLayout>
                  <c:x val="7.3050230241833977E-2"/>
                  <c:y val="-7.49097432761008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7C0-4B4E-B2C4-925D31896FC2}"/>
                </c:ext>
              </c:extLst>
            </c:dLbl>
            <c:dLbl>
              <c:idx val="4"/>
              <c:layout>
                <c:manualLayout>
                  <c:x val="7.5486190187405169E-2"/>
                  <c:y val="-4.08603319853713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7C0-4B4E-B2C4-925D31896FC2}"/>
                </c:ext>
              </c:extLst>
            </c:dLbl>
            <c:dLbl>
              <c:idx val="5"/>
              <c:layout>
                <c:manualLayout>
                  <c:x val="7.54852315254822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7C0-4B4E-B2C4-925D31896FC2}"/>
                </c:ext>
              </c:extLst>
            </c:dLbl>
            <c:dLbl>
              <c:idx val="6"/>
              <c:layout>
                <c:manualLayout>
                  <c:x val="8.5225044927691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7C0-4B4E-B2C4-925D31896FC2}"/>
                </c:ext>
              </c:extLst>
            </c:dLbl>
            <c:dLbl>
              <c:idx val="7"/>
              <c:layout>
                <c:manualLayout>
                  <c:x val="8.5225236660075629E-2"/>
                  <c:y val="-7.49097432761008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7C0-4B4E-B2C4-925D31896FC2}"/>
                </c:ext>
              </c:extLst>
            </c:dLbl>
            <c:dLbl>
              <c:idx val="8"/>
              <c:layout>
                <c:manualLayout>
                  <c:x val="9.2530432243404945E-2"/>
                  <c:y val="-7.49097432761008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7C0-4B4E-B2C4-925D31896FC2}"/>
                </c:ext>
              </c:extLst>
            </c:dLbl>
            <c:dLbl>
              <c:idx val="9"/>
              <c:layout>
                <c:manualLayout>
                  <c:x val="8.7660621408493122E-2"/>
                  <c:y val="-3.74548716380504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7C0-4B4E-B2C4-925D31896FC2}"/>
                </c:ext>
              </c:extLst>
            </c:dLbl>
            <c:dLbl>
              <c:idx val="10"/>
              <c:layout>
                <c:manualLayout>
                  <c:x val="0.11931525463115195"/>
                  <c:y val="4.086194065985859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6191190165355763E-2"/>
                      <c:h val="5.6223816811870976E-2"/>
                    </c:manualLayout>
                  </c15:layout>
                </c:ext>
                <c:ext xmlns:c16="http://schemas.microsoft.com/office/drawing/2014/chart" uri="{C3380CC4-5D6E-409C-BE32-E72D297353CC}">
                  <c16:uniqueId val="{00000017-77C0-4B4E-B2C4-925D31896FC2}"/>
                </c:ext>
              </c:extLst>
            </c:dLbl>
            <c:dLbl>
              <c:idx val="11"/>
              <c:layout>
                <c:manualLayout>
                  <c:x val="0.1534050808698438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7C0-4B4E-B2C4-925D31896FC2}"/>
                </c:ext>
              </c:extLst>
            </c:dLbl>
            <c:dLbl>
              <c:idx val="12"/>
              <c:layout>
                <c:manualLayout>
                  <c:x val="0.174147780912279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7C0-4B4E-B2C4-925D31896FC2}"/>
                </c:ext>
              </c:extLst>
            </c:dLbl>
            <c:dLbl>
              <c:idx val="13"/>
              <c:layout>
                <c:manualLayout>
                  <c:x val="6.33108003043943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7C0-4B4E-B2C4-925D31896FC2}"/>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Urinary tract infection</c:v>
                </c:pt>
                <c:pt idx="1">
                  <c:v>Peripheral edema</c:v>
                </c:pt>
                <c:pt idx="2">
                  <c:v>Dizziness</c:v>
                </c:pt>
                <c:pt idx="3">
                  <c:v>Hypertension</c:v>
                </c:pt>
                <c:pt idx="4">
                  <c:v>Arthralgia</c:v>
                </c:pt>
                <c:pt idx="5">
                  <c:v>Vomiting</c:v>
                </c:pt>
                <c:pt idx="6">
                  <c:v>Decreased appetite</c:v>
                </c:pt>
                <c:pt idx="7">
                  <c:v>Back pain</c:v>
                </c:pt>
                <c:pt idx="8">
                  <c:v>Constipation</c:v>
                </c:pt>
                <c:pt idx="9">
                  <c:v>Diarrhea</c:v>
                </c:pt>
                <c:pt idx="10">
                  <c:v>Nausea</c:v>
                </c:pt>
                <c:pt idx="11">
                  <c:v>Fatigue or asthenia</c:v>
                </c:pt>
                <c:pt idx="12">
                  <c:v>Anemia*</c:v>
                </c:pt>
                <c:pt idx="13">
                  <c:v>Any</c:v>
                </c:pt>
              </c:strCache>
            </c:strRef>
          </c:cat>
          <c:val>
            <c:numRef>
              <c:f>Sheet1!$C$2:$C$15</c:f>
              <c:numCache>
                <c:formatCode>0.0</c:formatCode>
                <c:ptCount val="14"/>
                <c:pt idx="0">
                  <c:v>10.3</c:v>
                </c:pt>
                <c:pt idx="1">
                  <c:v>10.3</c:v>
                </c:pt>
                <c:pt idx="2">
                  <c:v>10.8</c:v>
                </c:pt>
                <c:pt idx="3">
                  <c:v>12.6</c:v>
                </c:pt>
                <c:pt idx="4">
                  <c:v>12.8</c:v>
                </c:pt>
                <c:pt idx="5">
                  <c:v>13.1</c:v>
                </c:pt>
                <c:pt idx="6">
                  <c:v>14.6</c:v>
                </c:pt>
                <c:pt idx="7">
                  <c:v>17.100000000000001</c:v>
                </c:pt>
                <c:pt idx="8">
                  <c:v>17.3</c:v>
                </c:pt>
                <c:pt idx="9">
                  <c:v>17.3</c:v>
                </c:pt>
                <c:pt idx="10">
                  <c:v>28.1</c:v>
                </c:pt>
                <c:pt idx="11">
                  <c:v>37.200000000000003</c:v>
                </c:pt>
                <c:pt idx="12">
                  <c:v>46</c:v>
                </c:pt>
                <c:pt idx="13">
                  <c:v>97.2</c:v>
                </c:pt>
              </c:numCache>
            </c:numRef>
          </c:val>
          <c:extLst>
            <c:ext xmlns:c16="http://schemas.microsoft.com/office/drawing/2014/chart" uri="{C3380CC4-5D6E-409C-BE32-E72D297353CC}">
              <c16:uniqueId val="{0000001B-77C0-4B4E-B2C4-925D31896FC2}"/>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17807"/>
        <c:crosses val="autoZero"/>
        <c:auto val="1"/>
        <c:lblAlgn val="l"/>
        <c:lblOffset val="1000"/>
        <c:noMultiLvlLbl val="0"/>
      </c:catAx>
      <c:valAx>
        <c:axId val="572317807"/>
        <c:scaling>
          <c:orientation val="maxMin"/>
          <c:max val="1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2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36AA-7044-9618-19DBA79069E2}"/>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Months from </a:t>
                </a:r>
                <a:r>
                  <a:rPr lang="en-US" b="1" dirty="0" err="1"/>
                  <a:t>randomisation</a:t>
                </a:r>
                <a:endParaRPr lang="en-US" b="1" dirty="0"/>
              </a:p>
            </c:rich>
          </c:tx>
          <c:layout>
            <c:manualLayout>
              <c:xMode val="edge"/>
              <c:yMode val="edge"/>
              <c:x val="0.33755533285612027"/>
              <c:y val="0.91318779945178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Patients without events (%)</a:t>
                </a:r>
              </a:p>
            </c:rich>
          </c:tx>
          <c:layout>
            <c:manualLayout>
              <c:xMode val="edge"/>
              <c:yMode val="edge"/>
              <c:x val="7.4010021474588406E-3"/>
              <c:y val="9.459783293722808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2284-4447-8E81-6DE891D4F75A}"/>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Months from </a:t>
                </a:r>
                <a:r>
                  <a:rPr lang="en-US" b="1" dirty="0" err="1"/>
                  <a:t>randomisation</a:t>
                </a:r>
                <a:endParaRPr lang="en-US" b="1" dirty="0"/>
              </a:p>
            </c:rich>
          </c:tx>
          <c:layout>
            <c:manualLayout>
              <c:xMode val="edge"/>
              <c:yMode val="edge"/>
              <c:x val="0.3108886661894536"/>
              <c:y val="0.91318779945178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Patients without events (%)</a:t>
                </a:r>
              </a:p>
            </c:rich>
          </c:tx>
          <c:layout>
            <c:manualLayout>
              <c:xMode val="edge"/>
              <c:yMode val="edge"/>
              <c:x val="1.7097971844428538E-2"/>
              <c:y val="9.459783293722808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B296-4E44-9615-66B2C589B664}"/>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Months from </a:t>
                </a:r>
                <a:r>
                  <a:rPr lang="en-US" b="1" dirty="0" err="1"/>
                  <a:t>randomisation</a:t>
                </a:r>
                <a:endParaRPr lang="en-US" b="1" dirty="0"/>
              </a:p>
            </c:rich>
          </c:tx>
          <c:layout>
            <c:manualLayout>
              <c:xMode val="edge"/>
              <c:yMode val="edge"/>
              <c:x val="0.31573715103793842"/>
              <c:y val="0.91318779945178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Patients without events (%)</a:t>
                </a:r>
              </a:p>
            </c:rich>
          </c:tx>
          <c:layout>
            <c:manualLayout>
              <c:xMode val="edge"/>
              <c:yMode val="edge"/>
              <c:x val="7.4010021474588406E-3"/>
              <c:y val="0.1177415166402174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D494-314C-9DBC-526C0C82CA10}"/>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Months from </a:t>
                </a:r>
                <a:r>
                  <a:rPr lang="en-US" b="1" dirty="0" err="1"/>
                  <a:t>randomisation</a:t>
                </a:r>
                <a:endParaRPr lang="en-US" b="1" dirty="0"/>
              </a:p>
            </c:rich>
          </c:tx>
          <c:layout>
            <c:manualLayout>
              <c:xMode val="edge"/>
              <c:yMode val="edge"/>
              <c:x val="0.31331290861369604"/>
              <c:y val="0.91318779945178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Patients without events (%)</a:t>
                </a:r>
              </a:p>
            </c:rich>
          </c:tx>
          <c:layout>
            <c:manualLayout>
              <c:xMode val="edge"/>
              <c:yMode val="edge"/>
              <c:x val="7.4010021474588406E-3"/>
              <c:y val="0.1061696747887227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D752D-5E41-EB49-A7A9-ACE499FFCCFA}"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nl-NL"/>
        </a:p>
      </dgm:t>
    </dgm:pt>
    <dgm:pt modelId="{F3590048-B003-5649-808F-113FFD698A6F}">
      <dgm:prSet custT="1"/>
      <dgm:spPr/>
      <dgm:t>
        <a:bodyPr lIns="180000" tIns="0" rIns="108000" bIns="108000" anchor="ctr"/>
        <a:lstStyle/>
        <a:p>
          <a:pPr>
            <a:lnSpc>
              <a:spcPct val="90000"/>
            </a:lnSpc>
            <a:spcBef>
              <a:spcPct val="0"/>
            </a:spcBef>
            <a:spcAft>
              <a:spcPct val="35000"/>
            </a:spcAft>
            <a:buNone/>
          </a:pPr>
          <a:r>
            <a:rPr lang="en-GB" sz="2400" b="1" kern="1200" cap="all" baseline="0" dirty="0">
              <a:solidFill>
                <a:srgbClr val="FFFFFF"/>
              </a:solidFill>
              <a:latin typeface="Calibri" panose="020F0502020204030204"/>
              <a:ea typeface="+mn-ea"/>
              <a:cs typeface="+mn-cs"/>
            </a:rPr>
            <a:t>Targeting advanced prostate cancer with PARP INHIBITORS: Who, When and How?</a:t>
          </a:r>
        </a:p>
        <a:p>
          <a:pPr>
            <a:lnSpc>
              <a:spcPct val="90000"/>
            </a:lnSpc>
            <a:spcBef>
              <a:spcPts val="1200"/>
            </a:spcBef>
            <a:spcAft>
              <a:spcPct val="35000"/>
            </a:spcAft>
            <a:buNone/>
          </a:pPr>
          <a:endParaRPr lang="en-GB" sz="1050" kern="1200" noProof="0" dirty="0"/>
        </a:p>
      </dgm:t>
    </dgm:pt>
    <dgm:pt modelId="{C936D199-B005-6F4F-918A-2D9EF81BF601}" type="parTrans" cxnId="{EBC03969-EC9C-4449-9D16-E6FF4B8A190F}">
      <dgm:prSet/>
      <dgm:spPr/>
      <dgm:t>
        <a:bodyPr/>
        <a:lstStyle/>
        <a:p>
          <a:endParaRPr lang="nl-NL"/>
        </a:p>
      </dgm:t>
    </dgm:pt>
    <dgm:pt modelId="{F3F3DEDC-2AAE-9945-ABC8-B767F41D793F}" type="sibTrans" cxnId="{EBC03969-EC9C-4449-9D16-E6FF4B8A190F}">
      <dgm:prSet/>
      <dgm:spPr/>
      <dgm:t>
        <a:bodyPr/>
        <a:lstStyle/>
        <a:p>
          <a:endParaRPr lang="nl-NL"/>
        </a:p>
      </dgm:t>
    </dgm:pt>
    <dgm:pt modelId="{6374D45A-AF54-4EC7-BD37-D424687D5111}">
      <dgm:prSet custT="1"/>
      <dgm:spPr/>
      <dgm:t>
        <a:bodyPr tIns="0"/>
        <a:lstStyle/>
        <a:p>
          <a:pPr>
            <a:lnSpc>
              <a:spcPct val="100000"/>
            </a:lnSpc>
            <a:spcBef>
              <a:spcPts val="1200"/>
            </a:spcBef>
            <a:spcAft>
              <a:spcPts val="1800"/>
            </a:spcAft>
            <a:buFont typeface="Wingdings" panose="05000000000000000000" pitchFamily="2" charset="2"/>
            <a:buChar char="§"/>
          </a:pPr>
          <a:r>
            <a:rPr lang="en-GB" sz="2000" kern="1200" dirty="0">
              <a:solidFill>
                <a:srgbClr val="FFFFFF"/>
              </a:solidFill>
              <a:latin typeface="Calibri" panose="020F0502020204030204"/>
              <a:ea typeface="+mn-ea"/>
              <a:cs typeface="+mn-cs"/>
            </a:rPr>
            <a:t>Be able to implement testing strategies to predict if the prostate cancer is likely to respond to a PARP inhibitor or some other treatment</a:t>
          </a:r>
        </a:p>
      </dgm:t>
    </dgm:pt>
    <dgm:pt modelId="{123DE72B-BEA4-478D-A21C-9A9B60811F45}" type="parTrans" cxnId="{1ECE2C80-CC1F-488C-A007-1B1585A75948}">
      <dgm:prSet/>
      <dgm:spPr/>
      <dgm:t>
        <a:bodyPr/>
        <a:lstStyle/>
        <a:p>
          <a:endParaRPr lang="en-GB"/>
        </a:p>
      </dgm:t>
    </dgm:pt>
    <dgm:pt modelId="{CBF1F2BA-5412-4387-A0F6-EFCD4E491863}" type="sibTrans" cxnId="{1ECE2C80-CC1F-488C-A007-1B1585A75948}">
      <dgm:prSet/>
      <dgm:spPr/>
      <dgm:t>
        <a:bodyPr/>
        <a:lstStyle/>
        <a:p>
          <a:endParaRPr lang="en-GB"/>
        </a:p>
      </dgm:t>
    </dgm:pt>
    <dgm:pt modelId="{54753A19-1C1E-4620-9B8F-7529C2E9431B}">
      <dgm:prSet custT="1"/>
      <dgm:spPr/>
      <dgm:t>
        <a:bodyPr tIns="0"/>
        <a:lstStyle/>
        <a:p>
          <a:pPr>
            <a:lnSpc>
              <a:spcPct val="100000"/>
            </a:lnSpc>
            <a:spcBef>
              <a:spcPts val="1200"/>
            </a:spcBef>
            <a:spcAft>
              <a:spcPts val="1800"/>
            </a:spcAft>
            <a:buFont typeface="Wingdings" panose="05000000000000000000" pitchFamily="2" charset="2"/>
            <a:buChar char="§"/>
          </a:pPr>
          <a:r>
            <a:rPr lang="en-GB" sz="2000" kern="1200" dirty="0">
              <a:solidFill>
                <a:srgbClr val="FFFFFF"/>
              </a:solidFill>
              <a:latin typeface="Calibri" panose="020F0502020204030204"/>
              <a:ea typeface="+mn-ea"/>
              <a:cs typeface="+mn-cs"/>
            </a:rPr>
            <a:t>Understand the data of combination studies with PARP inhibitors, the appropriate implementation in treatment strategies and the impact on clinical practice</a:t>
          </a:r>
        </a:p>
      </dgm:t>
    </dgm:pt>
    <dgm:pt modelId="{363BF60B-4B35-4C00-B6DD-88DD0D9A2390}" type="parTrans" cxnId="{A7934EE7-D3D8-4FF1-BB9B-1CE0ABDA94D1}">
      <dgm:prSet/>
      <dgm:spPr/>
      <dgm:t>
        <a:bodyPr/>
        <a:lstStyle/>
        <a:p>
          <a:endParaRPr lang="en-GB"/>
        </a:p>
      </dgm:t>
    </dgm:pt>
    <dgm:pt modelId="{852A36C6-E39F-4953-82A3-3C4E46A8A5B8}" type="sibTrans" cxnId="{A7934EE7-D3D8-4FF1-BB9B-1CE0ABDA94D1}">
      <dgm:prSet/>
      <dgm:spPr/>
      <dgm:t>
        <a:bodyPr/>
        <a:lstStyle/>
        <a:p>
          <a:endParaRPr lang="en-GB"/>
        </a:p>
      </dgm:t>
    </dgm:pt>
    <dgm:pt modelId="{09870960-D5A9-0845-9539-9C1EAAB10D0A}">
      <dgm:prSet custT="1"/>
      <dgm:spPr/>
      <dgm:t>
        <a:bodyPr lIns="180000" tIns="0" rIns="108000" bIns="108000" anchor="ctr"/>
        <a:lstStyle/>
        <a:p>
          <a:pPr>
            <a:lnSpc>
              <a:spcPct val="100000"/>
            </a:lnSpc>
            <a:spcBef>
              <a:spcPts val="1200"/>
            </a:spcBef>
            <a:spcAft>
              <a:spcPts val="1800"/>
            </a:spcAft>
            <a:buFont typeface="Wingdings" panose="05000000000000000000" pitchFamily="2" charset="2"/>
            <a:buChar char="§"/>
          </a:pPr>
          <a:r>
            <a:rPr lang="en-GB" sz="2000" kern="1200" dirty="0"/>
            <a:t>Recognise the efficacy and safety profiles of PARP inhibitors for patients with prostate cancer, including an overview of the data in other tumour types</a:t>
          </a:r>
          <a:endParaRPr lang="en-GB" sz="2000" kern="1200" noProof="0" dirty="0">
            <a:solidFill>
              <a:srgbClr val="FFFFFF"/>
            </a:solidFill>
            <a:latin typeface="Calibri" panose="020F0502020204030204"/>
            <a:ea typeface="+mn-ea"/>
            <a:cs typeface="+mn-cs"/>
          </a:endParaRPr>
        </a:p>
      </dgm:t>
    </dgm:pt>
    <dgm:pt modelId="{FBF39076-9D83-D641-9460-981140C84F73}" type="sibTrans" cxnId="{E91642A5-27AE-9E41-9DDA-C1403EC77EDE}">
      <dgm:prSet/>
      <dgm:spPr/>
      <dgm:t>
        <a:bodyPr/>
        <a:lstStyle/>
        <a:p>
          <a:endParaRPr lang="nl-NL"/>
        </a:p>
      </dgm:t>
    </dgm:pt>
    <dgm:pt modelId="{BE80D154-FBCF-004E-BE15-1A9ECF6537E2}" type="parTrans" cxnId="{E91642A5-27AE-9E41-9DDA-C1403EC77EDE}">
      <dgm:prSet/>
      <dgm:spPr/>
      <dgm:t>
        <a:bodyPr/>
        <a:lstStyle/>
        <a:p>
          <a:endParaRPr lang="nl-NL"/>
        </a:p>
      </dgm:t>
    </dgm:pt>
    <dgm:pt modelId="{82F59EE4-4D31-DB4D-A3E7-1C264C712B9E}" type="pres">
      <dgm:prSet presAssocID="{0B4D752D-5E41-EB49-A7A9-ACE499FFCCFA}" presName="linearFlow" presStyleCnt="0">
        <dgm:presLayoutVars>
          <dgm:dir/>
          <dgm:resizeHandles val="exact"/>
        </dgm:presLayoutVars>
      </dgm:prSet>
      <dgm:spPr/>
    </dgm:pt>
    <dgm:pt modelId="{21705DBB-2680-6D43-AB1B-8AD7076CC49E}" type="pres">
      <dgm:prSet presAssocID="{F3590048-B003-5649-808F-113FFD698A6F}" presName="comp" presStyleCnt="0"/>
      <dgm:spPr/>
    </dgm:pt>
    <dgm:pt modelId="{EA701189-F3ED-704E-81A7-9A90FCF6214F}" type="pres">
      <dgm:prSet presAssocID="{F3590048-B003-5649-808F-113FFD698A6F}" presName="rect2" presStyleLbl="node1" presStyleIdx="0" presStyleCnt="1" custScaleX="121139" custScaleY="133000" custLinFactNeighborX="-1073">
        <dgm:presLayoutVars>
          <dgm:bulletEnabled val="1"/>
        </dgm:presLayoutVars>
      </dgm:prSet>
      <dgm:spPr/>
    </dgm:pt>
    <dgm:pt modelId="{5CB14106-E237-4F45-AB5D-70A774F7880A}" type="pres">
      <dgm:prSet presAssocID="{F3590048-B003-5649-808F-113FFD698A6F}" presName="rect1" presStyleLbl="lnNode1" presStyleIdx="0" presStyleCnt="1" custScaleX="68255" custScaleY="64402" custLinFactNeighborX="-1535" custLinFactNeighborY="-42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Target outline"/>
        </a:ext>
      </dgm:extLst>
    </dgm:pt>
  </dgm:ptLst>
  <dgm:cxnLst>
    <dgm:cxn modelId="{6D2DEF0F-0EA9-4E5C-BDB1-FBD234A512C4}" type="presOf" srcId="{6374D45A-AF54-4EC7-BD37-D424687D5111}" destId="{EA701189-F3ED-704E-81A7-9A90FCF6214F}" srcOrd="0" destOrd="2" presId="urn:microsoft.com/office/officeart/2008/layout/AlternatingPictureBlocks"/>
    <dgm:cxn modelId="{EBC03969-EC9C-4449-9D16-E6FF4B8A190F}" srcId="{0B4D752D-5E41-EB49-A7A9-ACE499FFCCFA}" destId="{F3590048-B003-5649-808F-113FFD698A6F}" srcOrd="0" destOrd="0" parTransId="{C936D199-B005-6F4F-918A-2D9EF81BF601}" sibTransId="{F3F3DEDC-2AAE-9945-ABC8-B767F41D793F}"/>
    <dgm:cxn modelId="{72BD9E50-CABA-1648-8422-7922DC62D345}" type="presOf" srcId="{09870960-D5A9-0845-9539-9C1EAAB10D0A}" destId="{EA701189-F3ED-704E-81A7-9A90FCF6214F}" srcOrd="0" destOrd="1" presId="urn:microsoft.com/office/officeart/2008/layout/AlternatingPictureBlocks"/>
    <dgm:cxn modelId="{1ECE2C80-CC1F-488C-A007-1B1585A75948}" srcId="{F3590048-B003-5649-808F-113FFD698A6F}" destId="{6374D45A-AF54-4EC7-BD37-D424687D5111}" srcOrd="1" destOrd="0" parTransId="{123DE72B-BEA4-478D-A21C-9A9B60811F45}" sibTransId="{CBF1F2BA-5412-4387-A0F6-EFCD4E491863}"/>
    <dgm:cxn modelId="{F08D25A5-5047-E049-82EF-AC8B7C885FB6}" type="presOf" srcId="{0B4D752D-5E41-EB49-A7A9-ACE499FFCCFA}" destId="{82F59EE4-4D31-DB4D-A3E7-1C264C712B9E}" srcOrd="0" destOrd="0" presId="urn:microsoft.com/office/officeart/2008/layout/AlternatingPictureBlocks"/>
    <dgm:cxn modelId="{E91642A5-27AE-9E41-9DDA-C1403EC77EDE}" srcId="{F3590048-B003-5649-808F-113FFD698A6F}" destId="{09870960-D5A9-0845-9539-9C1EAAB10D0A}" srcOrd="0" destOrd="0" parTransId="{BE80D154-FBCF-004E-BE15-1A9ECF6537E2}" sibTransId="{FBF39076-9D83-D641-9460-981140C84F73}"/>
    <dgm:cxn modelId="{4ED133CF-83EC-41F1-B091-48CBC2D16E72}" type="presOf" srcId="{54753A19-1C1E-4620-9B8F-7529C2E9431B}" destId="{EA701189-F3ED-704E-81A7-9A90FCF6214F}" srcOrd="0" destOrd="3" presId="urn:microsoft.com/office/officeart/2008/layout/AlternatingPictureBlocks"/>
    <dgm:cxn modelId="{A7934EE7-D3D8-4FF1-BB9B-1CE0ABDA94D1}" srcId="{F3590048-B003-5649-808F-113FFD698A6F}" destId="{54753A19-1C1E-4620-9B8F-7529C2E9431B}" srcOrd="2" destOrd="0" parTransId="{363BF60B-4B35-4C00-B6DD-88DD0D9A2390}" sibTransId="{852A36C6-E39F-4953-82A3-3C4E46A8A5B8}"/>
    <dgm:cxn modelId="{15518BFF-3916-8D4A-9260-8A6FC90AAE38}" type="presOf" srcId="{F3590048-B003-5649-808F-113FFD698A6F}" destId="{EA701189-F3ED-704E-81A7-9A90FCF6214F}" srcOrd="0" destOrd="0" presId="urn:microsoft.com/office/officeart/2008/layout/AlternatingPictureBlocks"/>
    <dgm:cxn modelId="{B38DEA84-6BD1-8A4A-B18F-CFFA47A8117C}" type="presParOf" srcId="{82F59EE4-4D31-DB4D-A3E7-1C264C712B9E}" destId="{21705DBB-2680-6D43-AB1B-8AD7076CC49E}" srcOrd="0" destOrd="0" presId="urn:microsoft.com/office/officeart/2008/layout/AlternatingPictureBlocks"/>
    <dgm:cxn modelId="{10533F86-B7A9-3E42-A0C4-9BE1AB51B489}" type="presParOf" srcId="{21705DBB-2680-6D43-AB1B-8AD7076CC49E}" destId="{EA701189-F3ED-704E-81A7-9A90FCF6214F}" srcOrd="0" destOrd="0" presId="urn:microsoft.com/office/officeart/2008/layout/AlternatingPictureBlocks"/>
    <dgm:cxn modelId="{3BA0317A-3820-2E40-840D-A567C63636D4}" type="presParOf" srcId="{21705DBB-2680-6D43-AB1B-8AD7076CC49E}" destId="{5CB14106-E237-4F45-AB5D-70A774F7880A}"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1189-F3ED-704E-81A7-9A90FCF6214F}">
      <dsp:nvSpPr>
        <dsp:cNvPr id="0" name=""/>
        <dsp:cNvSpPr/>
      </dsp:nvSpPr>
      <dsp:spPr>
        <a:xfrm>
          <a:off x="2116468" y="56192"/>
          <a:ext cx="8888159" cy="4413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0" rIns="108000" bIns="108000" numCol="1" spcCol="1270" anchor="ctr" anchorCtr="0">
          <a:noAutofit/>
        </a:bodyPr>
        <a:lstStyle/>
        <a:p>
          <a:pPr marL="0" lvl="0" indent="0" algn="l" defTabSz="1066800">
            <a:lnSpc>
              <a:spcPct val="90000"/>
            </a:lnSpc>
            <a:spcBef>
              <a:spcPct val="0"/>
            </a:spcBef>
            <a:spcAft>
              <a:spcPct val="35000"/>
            </a:spcAft>
            <a:buNone/>
          </a:pPr>
          <a:r>
            <a:rPr lang="en-GB" sz="2400" b="1" kern="1200" cap="all" baseline="0" dirty="0">
              <a:solidFill>
                <a:srgbClr val="FFFFFF"/>
              </a:solidFill>
              <a:latin typeface="Calibri" panose="020F0502020204030204"/>
              <a:ea typeface="+mn-ea"/>
              <a:cs typeface="+mn-cs"/>
            </a:rPr>
            <a:t>Targeting advanced prostate cancer with PARP INHIBITORS: Who, When and How?</a:t>
          </a:r>
        </a:p>
        <a:p>
          <a:pPr marL="0" lvl="0" indent="0" algn="l" defTabSz="1066800">
            <a:lnSpc>
              <a:spcPct val="90000"/>
            </a:lnSpc>
            <a:spcBef>
              <a:spcPct val="0"/>
            </a:spcBef>
            <a:spcAft>
              <a:spcPct val="35000"/>
            </a:spcAft>
            <a:buNone/>
          </a:pPr>
          <a:endParaRPr lang="en-GB" sz="1050" kern="1200" noProof="0" dirty="0"/>
        </a:p>
        <a:p>
          <a:pPr marL="228600" lvl="1" indent="-228600" algn="l" defTabSz="889000">
            <a:lnSpc>
              <a:spcPct val="100000"/>
            </a:lnSpc>
            <a:spcBef>
              <a:spcPct val="0"/>
            </a:spcBef>
            <a:spcAft>
              <a:spcPts val="1800"/>
            </a:spcAft>
            <a:buFont typeface="Wingdings" panose="05000000000000000000" pitchFamily="2" charset="2"/>
            <a:buChar char="§"/>
          </a:pPr>
          <a:r>
            <a:rPr lang="en-GB" sz="2000" kern="1200" dirty="0"/>
            <a:t>Recognise the efficacy and safety profiles of PARP inhibitors for patients with prostate cancer, including an overview of the data in other tumour types</a:t>
          </a:r>
          <a:endParaRPr lang="en-GB" sz="2000" kern="1200" noProof="0" dirty="0">
            <a:solidFill>
              <a:srgbClr val="FFFFFF"/>
            </a:solidFill>
            <a:latin typeface="Calibri" panose="020F0502020204030204"/>
            <a:ea typeface="+mn-ea"/>
            <a:cs typeface="+mn-cs"/>
          </a:endParaRPr>
        </a:p>
        <a:p>
          <a:pPr marL="228600" lvl="1" indent="-228600" algn="l" defTabSz="889000">
            <a:lnSpc>
              <a:spcPct val="100000"/>
            </a:lnSpc>
            <a:spcBef>
              <a:spcPct val="0"/>
            </a:spcBef>
            <a:spcAft>
              <a:spcPts val="1800"/>
            </a:spcAft>
            <a:buFont typeface="Wingdings" panose="05000000000000000000" pitchFamily="2" charset="2"/>
            <a:buChar char="§"/>
          </a:pPr>
          <a:r>
            <a:rPr lang="en-GB" sz="2000" kern="1200" dirty="0">
              <a:solidFill>
                <a:srgbClr val="FFFFFF"/>
              </a:solidFill>
              <a:latin typeface="Calibri" panose="020F0502020204030204"/>
              <a:ea typeface="+mn-ea"/>
              <a:cs typeface="+mn-cs"/>
            </a:rPr>
            <a:t>Be able to implement testing strategies to predict if the prostate cancer is likely to respond to a PARP inhibitor or some other treatment</a:t>
          </a:r>
        </a:p>
        <a:p>
          <a:pPr marL="228600" lvl="1" indent="-228600" algn="l" defTabSz="889000">
            <a:lnSpc>
              <a:spcPct val="100000"/>
            </a:lnSpc>
            <a:spcBef>
              <a:spcPct val="0"/>
            </a:spcBef>
            <a:spcAft>
              <a:spcPts val="1800"/>
            </a:spcAft>
            <a:buFont typeface="Wingdings" panose="05000000000000000000" pitchFamily="2" charset="2"/>
            <a:buChar char="§"/>
          </a:pPr>
          <a:r>
            <a:rPr lang="en-GB" sz="2000" kern="1200" dirty="0">
              <a:solidFill>
                <a:srgbClr val="FFFFFF"/>
              </a:solidFill>
              <a:latin typeface="Calibri" panose="020F0502020204030204"/>
              <a:ea typeface="+mn-ea"/>
              <a:cs typeface="+mn-cs"/>
            </a:rPr>
            <a:t>Understand the data of combination studies with PARP inhibitors, the appropriate implementation in treatment strategies and the impact on clinical practice</a:t>
          </a:r>
        </a:p>
      </dsp:txBody>
      <dsp:txXfrm>
        <a:off x="2116468" y="56192"/>
        <a:ext cx="8888159" cy="4413577"/>
      </dsp:txXfrm>
    </dsp:sp>
    <dsp:sp modelId="{5CB14106-E237-4F45-AB5D-70A774F7880A}">
      <dsp:nvSpPr>
        <dsp:cNvPr id="0" name=""/>
        <dsp:cNvSpPr/>
      </dsp:nvSpPr>
      <dsp:spPr>
        <a:xfrm>
          <a:off x="-121668" y="1054557"/>
          <a:ext cx="2242377" cy="2137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fr-FR"/>
          </a:p>
        </p:txBody>
      </p:sp>
      <p:sp>
        <p:nvSpPr>
          <p:cNvPr id="3" name="Espace réservé de la date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3104895-A7AF-EB49-BC80-D77792D61F32}" type="datetime1">
              <a:rPr lang="en-US" smtClean="0"/>
              <a:pPr/>
              <a:t>3/10/2022</a:t>
            </a:fld>
            <a:endParaRPr lang="fr-FR"/>
          </a:p>
        </p:txBody>
      </p:sp>
      <p:sp>
        <p:nvSpPr>
          <p:cNvPr id="4" name="Espace réservé du pied de page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fr-FR"/>
          </a:p>
        </p:txBody>
      </p:sp>
      <p:sp>
        <p:nvSpPr>
          <p:cNvPr id="3" name="Espace réservé de la date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DA2D364-CD50-1942-A8D0-558BD1BC24CC}" type="datetime1">
              <a:rPr lang="en-US" smtClean="0"/>
              <a:pPr/>
              <a:t>3/10/2022</a:t>
            </a:fld>
            <a:endParaRPr lang="fr-FR"/>
          </a:p>
        </p:txBody>
      </p:sp>
      <p:sp>
        <p:nvSpPr>
          <p:cNvPr id="4" name="Espace réservé de l'image des diapositives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fr-FR"/>
          </a:p>
        </p:txBody>
      </p:sp>
      <p:sp>
        <p:nvSpPr>
          <p:cNvPr id="5" name="Espace réservé des commentaires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71145">
              <a:defRPr/>
            </a:pPr>
            <a:endParaRPr lang="fr-FR">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2</a:t>
            </a:fld>
            <a:endParaRPr lang="fr-FR">
              <a:solidFill>
                <a:prstClr val="black"/>
              </a:solidFill>
              <a:latin typeface="Calibri"/>
            </a:endParaRPr>
          </a:p>
        </p:txBody>
      </p:sp>
    </p:spTree>
    <p:extLst>
      <p:ext uri="{BB962C8B-B14F-4D97-AF65-F5344CB8AC3E}">
        <p14:creationId xmlns:p14="http://schemas.microsoft.com/office/powerpoint/2010/main" val="220802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B3444B1-158A-4BF6-99BF-61DE2EB2E352}" type="slidenum">
              <a:rPr lang="en-US">
                <a:solidFill>
                  <a:prstClr val="black"/>
                </a:solidFill>
                <a:latin typeface="Calibri"/>
              </a:rPr>
              <a:pPr defTabSz="942289">
                <a:defRPr/>
              </a:pPr>
              <a:t>20</a:t>
            </a:fld>
            <a:endParaRPr lang="en-US" dirty="0">
              <a:solidFill>
                <a:prstClr val="black"/>
              </a:solidFill>
              <a:latin typeface="Calibri"/>
            </a:endParaRPr>
          </a:p>
        </p:txBody>
      </p:sp>
    </p:spTree>
    <p:extLst>
      <p:ext uri="{BB962C8B-B14F-4D97-AF65-F5344CB8AC3E}">
        <p14:creationId xmlns:p14="http://schemas.microsoft.com/office/powerpoint/2010/main" val="411264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4907</a:t>
            </a:r>
          </a:p>
        </p:txBody>
      </p:sp>
      <p:sp>
        <p:nvSpPr>
          <p:cNvPr id="4" name="Slide Number Placeholder 3"/>
          <p:cNvSpPr>
            <a:spLocks noGrp="1"/>
          </p:cNvSpPr>
          <p:nvPr>
            <p:ph type="sldNum" sz="quarter" idx="10"/>
          </p:nvPr>
        </p:nvSpPr>
        <p:spPr/>
        <p:txBody>
          <a:bodyPr/>
          <a:lstStyle/>
          <a:p>
            <a:pPr defTabSz="471145">
              <a:defRPr/>
            </a:pPr>
            <a:fld id="{2B3444B1-158A-4BF6-99BF-61DE2EB2E352}" type="slidenum">
              <a:rPr lang="en-US">
                <a:solidFill>
                  <a:prstClr val="black"/>
                </a:solidFill>
                <a:latin typeface="Calibri"/>
              </a:rPr>
              <a:pPr defTabSz="471145">
                <a:defRPr/>
              </a:pPr>
              <a:t>21</a:t>
            </a:fld>
            <a:endParaRPr lang="en-US" dirty="0">
              <a:solidFill>
                <a:prstClr val="black"/>
              </a:solidFill>
              <a:latin typeface="Calibri"/>
            </a:endParaRPr>
          </a:p>
        </p:txBody>
      </p:sp>
    </p:spTree>
    <p:extLst>
      <p:ext uri="{BB962C8B-B14F-4D97-AF65-F5344CB8AC3E}">
        <p14:creationId xmlns:p14="http://schemas.microsoft.com/office/powerpoint/2010/main" val="87839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C81A2F10-48C9-4419-8F28-D3C639F6C789}" type="slidenum">
              <a:rPr lang="en-US">
                <a:solidFill>
                  <a:prstClr val="black"/>
                </a:solidFill>
                <a:latin typeface="Calibri"/>
              </a:rPr>
              <a:pPr defTabSz="471145">
                <a:defRPr/>
              </a:pPr>
              <a:t>22</a:t>
            </a:fld>
            <a:endParaRPr lang="en-US" dirty="0">
              <a:solidFill>
                <a:prstClr val="black"/>
              </a:solidFill>
              <a:latin typeface="Calibri"/>
            </a:endParaRPr>
          </a:p>
        </p:txBody>
      </p:sp>
    </p:spTree>
    <p:extLst>
      <p:ext uri="{BB962C8B-B14F-4D97-AF65-F5344CB8AC3E}">
        <p14:creationId xmlns:p14="http://schemas.microsoft.com/office/powerpoint/2010/main" val="321658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178503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a:p>
        </p:txBody>
      </p:sp>
    </p:spTree>
    <p:extLst>
      <p:ext uri="{BB962C8B-B14F-4D97-AF65-F5344CB8AC3E}">
        <p14:creationId xmlns:p14="http://schemas.microsoft.com/office/powerpoint/2010/main" val="220497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a:p>
        </p:txBody>
      </p:sp>
    </p:spTree>
    <p:extLst>
      <p:ext uri="{BB962C8B-B14F-4D97-AF65-F5344CB8AC3E}">
        <p14:creationId xmlns:p14="http://schemas.microsoft.com/office/powerpoint/2010/main" val="13083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29875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2820332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6B13E81-A03D-4F37-B3BE-6469F69EC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5D1A13B-D2B0-4C93-A0D2-4AFDEC482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Many responses occurred by 8 weeks, but clearly some LATE RESPONSES therefore try to avoid early discontinuation </a:t>
            </a:r>
          </a:p>
        </p:txBody>
      </p:sp>
      <p:sp>
        <p:nvSpPr>
          <p:cNvPr id="27652" name="Slide Number Placeholder 3">
            <a:extLst>
              <a:ext uri="{FF2B5EF4-FFF2-40B4-BE49-F238E27FC236}">
                <a16:creationId xmlns:a16="http://schemas.microsoft.com/office/drawing/2014/main" id="{3F212EFA-FF5D-4C5B-8BC0-890B2937C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34" charset="-128"/>
              </a:defRPr>
            </a:lvl1pPr>
            <a:lvl2pPr marL="765610" indent="-294465">
              <a:defRPr sz="2500">
                <a:solidFill>
                  <a:schemeClr val="tx1"/>
                </a:solidFill>
                <a:latin typeface="Arial" panose="020B0604020202020204" pitchFamily="34" charset="0"/>
                <a:ea typeface="MS PGothic" panose="020B0600070205080204" pitchFamily="34" charset="-128"/>
              </a:defRPr>
            </a:lvl2pPr>
            <a:lvl3pPr marL="1177862" indent="-235572">
              <a:defRPr sz="2500">
                <a:solidFill>
                  <a:schemeClr val="tx1"/>
                </a:solidFill>
                <a:latin typeface="Arial" panose="020B0604020202020204" pitchFamily="34" charset="0"/>
                <a:ea typeface="MS PGothic" panose="020B0600070205080204" pitchFamily="34" charset="-128"/>
              </a:defRPr>
            </a:lvl3pPr>
            <a:lvl4pPr marL="1649006" indent="-235572">
              <a:defRPr sz="2500">
                <a:solidFill>
                  <a:schemeClr val="tx1"/>
                </a:solidFill>
                <a:latin typeface="Arial" panose="020B0604020202020204" pitchFamily="34" charset="0"/>
                <a:ea typeface="MS PGothic" panose="020B0600070205080204" pitchFamily="34" charset="-128"/>
              </a:defRPr>
            </a:lvl4pPr>
            <a:lvl5pPr marL="2120151" indent="-235572">
              <a:defRPr sz="2500">
                <a:solidFill>
                  <a:schemeClr val="tx1"/>
                </a:solidFill>
                <a:latin typeface="Arial" panose="020B060402020202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49BCC88-42EF-44BB-A5CE-5C87CD9C8821}" type="slidenum">
              <a:rPr lang="en-US" altLang="en-US" sz="1200"/>
              <a:pPr/>
              <a:t>38</a:t>
            </a:fld>
            <a:endParaRPr lang="en-US" altLang="en-US" sz="1200"/>
          </a:p>
        </p:txBody>
      </p:sp>
    </p:spTree>
    <p:extLst>
      <p:ext uri="{BB962C8B-B14F-4D97-AF65-F5344CB8AC3E}">
        <p14:creationId xmlns:p14="http://schemas.microsoft.com/office/powerpoint/2010/main" val="315116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5DBCDAB-8DED-4D10-A3DC-4DBC286127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86D712C-6863-4CF1-8BC9-2CB58BF483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SOLO1 260 received Olaparib (130 on placebo)</a:t>
            </a:r>
          </a:p>
          <a:p>
            <a:r>
              <a:rPr lang="en-US" altLang="en-US"/>
              <a:t>Toxicity profile not impacted by age in ARIEL3</a:t>
            </a:r>
          </a:p>
        </p:txBody>
      </p:sp>
      <p:sp>
        <p:nvSpPr>
          <p:cNvPr id="29700" name="Slide Number Placeholder 3">
            <a:extLst>
              <a:ext uri="{FF2B5EF4-FFF2-40B4-BE49-F238E27FC236}">
                <a16:creationId xmlns:a16="http://schemas.microsoft.com/office/drawing/2014/main" id="{3F4209C7-B81B-4D75-B413-112A0860D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34" charset="-128"/>
              </a:defRPr>
            </a:lvl1pPr>
            <a:lvl2pPr marL="765610" indent="-294465">
              <a:defRPr sz="2500">
                <a:solidFill>
                  <a:schemeClr val="tx1"/>
                </a:solidFill>
                <a:latin typeface="Arial" panose="020B0604020202020204" pitchFamily="34" charset="0"/>
                <a:ea typeface="MS PGothic" panose="020B0600070205080204" pitchFamily="34" charset="-128"/>
              </a:defRPr>
            </a:lvl2pPr>
            <a:lvl3pPr marL="1177862" indent="-235572">
              <a:defRPr sz="2500">
                <a:solidFill>
                  <a:schemeClr val="tx1"/>
                </a:solidFill>
                <a:latin typeface="Arial" panose="020B0604020202020204" pitchFamily="34" charset="0"/>
                <a:ea typeface="MS PGothic" panose="020B0600070205080204" pitchFamily="34" charset="-128"/>
              </a:defRPr>
            </a:lvl3pPr>
            <a:lvl4pPr marL="1649006" indent="-235572">
              <a:defRPr sz="2500">
                <a:solidFill>
                  <a:schemeClr val="tx1"/>
                </a:solidFill>
                <a:latin typeface="Arial" panose="020B0604020202020204" pitchFamily="34" charset="0"/>
                <a:ea typeface="MS PGothic" panose="020B0600070205080204" pitchFamily="34" charset="-128"/>
              </a:defRPr>
            </a:lvl4pPr>
            <a:lvl5pPr marL="2120151" indent="-235572">
              <a:defRPr sz="2500">
                <a:solidFill>
                  <a:schemeClr val="tx1"/>
                </a:solidFill>
                <a:latin typeface="Arial" panose="020B060402020202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C8DA071C-69A0-42FA-989F-540F130E613C}" type="slidenum">
              <a:rPr lang="en-US" altLang="en-US" sz="1200"/>
              <a:pPr/>
              <a:t>43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47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45</a:t>
            </a:fld>
            <a:endParaRPr lang="fr-FR"/>
          </a:p>
        </p:txBody>
      </p:sp>
    </p:spTree>
    <p:extLst>
      <p:ext uri="{BB962C8B-B14F-4D97-AF65-F5344CB8AC3E}">
        <p14:creationId xmlns:p14="http://schemas.microsoft.com/office/powerpoint/2010/main" val="417606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48</a:t>
            </a:fld>
            <a:endParaRPr lang="fr-FR"/>
          </a:p>
        </p:txBody>
      </p:sp>
    </p:spTree>
    <p:extLst>
      <p:ext uri="{BB962C8B-B14F-4D97-AF65-F5344CB8AC3E}">
        <p14:creationId xmlns:p14="http://schemas.microsoft.com/office/powerpoint/2010/main" val="4257914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DC5931-4298-4B08-9081-4D468A179420}" type="slidenum">
              <a:rPr lang="en-US" smtClean="0"/>
              <a:t>49</a:t>
            </a:fld>
            <a:endParaRPr lang="en-US" dirty="0"/>
          </a:p>
        </p:txBody>
      </p:sp>
    </p:spTree>
    <p:extLst>
      <p:ext uri="{BB962C8B-B14F-4D97-AF65-F5344CB8AC3E}">
        <p14:creationId xmlns:p14="http://schemas.microsoft.com/office/powerpoint/2010/main" val="186283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951" indent="-179951" defTabSz="942289">
              <a:lnSpc>
                <a:spcPct val="90000"/>
              </a:lnSpc>
              <a:spcBef>
                <a:spcPts val="1237"/>
              </a:spcBef>
              <a:buSzPct val="100000"/>
              <a:buFont typeface="Arial" panose="020B0604020202020204" pitchFamily="34" charset="0"/>
              <a:buChar char="•"/>
              <a:defRPr/>
            </a:pPr>
            <a:r>
              <a:rPr lang="en-US" sz="1900">
                <a:solidFill>
                  <a:srgbClr val="000000"/>
                </a:solidFill>
                <a:latin typeface="Arial" panose="020B0604020202020204" pitchFamily="34" charset="0"/>
              </a:rPr>
              <a:t>Fred Saad </a:t>
            </a:r>
            <a:endParaRPr lang="en-US">
              <a:effectLst/>
            </a:endParaRPr>
          </a:p>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53</a:t>
            </a:fld>
            <a:endParaRPr lang="en-US"/>
          </a:p>
        </p:txBody>
      </p:sp>
    </p:spTree>
    <p:extLst>
      <p:ext uri="{BB962C8B-B14F-4D97-AF65-F5344CB8AC3E}">
        <p14:creationId xmlns:p14="http://schemas.microsoft.com/office/powerpoint/2010/main" val="127274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951" indent="-179951" defTabSz="942289">
              <a:lnSpc>
                <a:spcPct val="90000"/>
              </a:lnSpc>
              <a:spcBef>
                <a:spcPts val="1237"/>
              </a:spcBef>
              <a:buSzPct val="100000"/>
              <a:buFont typeface="Arial" panose="020B0604020202020204" pitchFamily="34" charset="0"/>
              <a:buChar char="•"/>
              <a:defRPr/>
            </a:pPr>
            <a:r>
              <a:rPr lang="en-US" sz="1900">
                <a:solidFill>
                  <a:srgbClr val="000000"/>
                </a:solidFill>
                <a:latin typeface="Arial" panose="020B0604020202020204" pitchFamily="34" charset="0"/>
              </a:rPr>
              <a:t>Fred Saad </a:t>
            </a:r>
            <a:endParaRPr lang="en-US">
              <a:effectLst/>
            </a:endParaRPr>
          </a:p>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54</a:t>
            </a:fld>
            <a:endParaRPr lang="en-US"/>
          </a:p>
        </p:txBody>
      </p:sp>
    </p:spTree>
    <p:extLst>
      <p:ext uri="{BB962C8B-B14F-4D97-AF65-F5344CB8AC3E}">
        <p14:creationId xmlns:p14="http://schemas.microsoft.com/office/powerpoint/2010/main" val="2597030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pPr defTabSz="942289">
              <a:defRPr/>
            </a:pPr>
            <a:endParaRPr lang="en-GB"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48857A81-DEF9-4B57-AC08-20326D7F815B}" type="slidenum">
              <a:rPr lang="en-GB" smtClean="0"/>
              <a:pPr/>
              <a:t>55</a:t>
            </a:fld>
            <a:endParaRPr lang="en-GB"/>
          </a:p>
        </p:txBody>
      </p:sp>
    </p:spTree>
    <p:extLst>
      <p:ext uri="{BB962C8B-B14F-4D97-AF65-F5344CB8AC3E}">
        <p14:creationId xmlns:p14="http://schemas.microsoft.com/office/powerpoint/2010/main" val="3731793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pPr defTabSz="942289">
              <a:defRPr/>
            </a:pPr>
            <a:endParaRPr lang="en-GB"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48857A81-DEF9-4B57-AC08-20326D7F815B}" type="slidenum">
              <a:rPr lang="en-GB" smtClean="0"/>
              <a:pPr/>
              <a:t>56</a:t>
            </a:fld>
            <a:endParaRPr lang="en-GB"/>
          </a:p>
        </p:txBody>
      </p:sp>
    </p:spTree>
    <p:extLst>
      <p:ext uri="{BB962C8B-B14F-4D97-AF65-F5344CB8AC3E}">
        <p14:creationId xmlns:p14="http://schemas.microsoft.com/office/powerpoint/2010/main" val="326181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pPr defTabSz="942289">
              <a:defRPr/>
            </a:pPr>
            <a:endParaRPr lang="en-US"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48857A81-DEF9-4B57-AC08-20326D7F815B}" type="slidenum">
              <a:rPr lang="en-GB" smtClean="0"/>
              <a:pPr/>
              <a:t>57</a:t>
            </a:fld>
            <a:endParaRPr lang="en-GB"/>
          </a:p>
        </p:txBody>
      </p:sp>
    </p:spTree>
    <p:extLst>
      <p:ext uri="{BB962C8B-B14F-4D97-AF65-F5344CB8AC3E}">
        <p14:creationId xmlns:p14="http://schemas.microsoft.com/office/powerpoint/2010/main" val="857747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D14D9E9D-93A9-4E6A-8E42-DC0055A8528E}" type="slidenum">
              <a:rPr lang="en-US">
                <a:solidFill>
                  <a:prstClr val="black"/>
                </a:solidFill>
                <a:latin typeface="Calibri" panose="020F0502020204030204"/>
              </a:rPr>
              <a:pPr defTabSz="942289">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114721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D14D9E9D-93A9-4E6A-8E42-DC0055A8528E}" type="slidenum">
              <a:rPr lang="en-US">
                <a:solidFill>
                  <a:prstClr val="black"/>
                </a:solidFill>
                <a:latin typeface="Calibri" panose="020F0502020204030204"/>
              </a:rPr>
              <a:pPr defTabSz="942289">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15668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4</a:t>
            </a:fld>
            <a:endParaRPr lang="fr-FR"/>
          </a:p>
        </p:txBody>
      </p:sp>
    </p:spTree>
    <p:extLst>
      <p:ext uri="{BB962C8B-B14F-4D97-AF65-F5344CB8AC3E}">
        <p14:creationId xmlns:p14="http://schemas.microsoft.com/office/powerpoint/2010/main" val="1808117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Chi to voiceover </a:t>
            </a:r>
          </a:p>
          <a:p>
            <a:pPr marL="176679" indent="-176679">
              <a:buFont typeface="Arial" panose="020B0604020202020204" pitchFamily="34" charset="0"/>
              <a:buChar char="•"/>
            </a:pPr>
            <a:r>
              <a:rPr lang="en-US" dirty="0"/>
              <a:t>Importance/stringency of BICR</a:t>
            </a:r>
          </a:p>
          <a:p>
            <a:pPr marL="176679" indent="-176679" defTabSz="942289">
              <a:buFont typeface="Arial" panose="020B0604020202020204" pitchFamily="34" charset="0"/>
              <a:buChar char="•"/>
              <a:defRPr/>
            </a:pPr>
            <a:r>
              <a:rPr lang="en-US" sz="1900" dirty="0">
                <a:latin typeface="Segoe UI" panose="020B0502040204020203" pitchFamily="34" charset="0"/>
              </a:rPr>
              <a:t>Study is grounded in RW clinical practice (pts can receive prior AAP). Knowing more about what pts received prior to will allow us to see how, longitudinally, pts do</a:t>
            </a:r>
          </a:p>
          <a:p>
            <a:pPr marL="176679" indent="-176679" defTabSz="942289">
              <a:buFont typeface="Arial" panose="020B0604020202020204" pitchFamily="34" charset="0"/>
              <a:buChar char="•"/>
              <a:defRPr/>
            </a:pPr>
            <a:r>
              <a:rPr lang="en-US" sz="1900" dirty="0">
                <a:latin typeface="Segoe UI" panose="020B0502040204020203" pitchFamily="34" charset="0"/>
              </a:rPr>
              <a:t>Patients could receive a subsequent PARP inhibitor (could request to be unblinded and go onto </a:t>
            </a:r>
            <a:r>
              <a:rPr lang="en-US" sz="1900" dirty="0" err="1">
                <a:latin typeface="Segoe UI" panose="020B0502040204020203" pitchFamily="34" charset="0"/>
              </a:rPr>
              <a:t>subseq</a:t>
            </a:r>
            <a:r>
              <a:rPr lang="en-US" sz="1900" dirty="0">
                <a:latin typeface="Segoe UI" panose="020B0502040204020203" pitchFamily="34" charset="0"/>
              </a:rPr>
              <a:t> therapy of investigator's choice). </a:t>
            </a:r>
          </a:p>
          <a:p>
            <a:pPr marL="176679" indent="-176679" defTabSz="942289">
              <a:buFont typeface="Arial" panose="020B0604020202020204" pitchFamily="34" charset="0"/>
              <a:buChar char="•"/>
              <a:defRPr/>
            </a:pPr>
            <a:r>
              <a:rPr lang="en-US" sz="1900" dirty="0">
                <a:latin typeface="Segoe UI" panose="020B0502040204020203" pitchFamily="34" charset="0"/>
              </a:rPr>
              <a:t>Open label cohort was enrolled at a later time</a:t>
            </a:r>
            <a:endParaRPr lang="en-US" sz="1900" dirty="0">
              <a:latin typeface="Arial" panose="020B0604020202020204" pitchFamily="34" charset="0"/>
            </a:endParaRPr>
          </a:p>
          <a:p>
            <a:pPr marL="176679" indent="-176679" defTabSz="942289">
              <a:buFont typeface="Arial" panose="020B0604020202020204" pitchFamily="34" charset="0"/>
              <a:buChar char="•"/>
              <a:defRPr/>
            </a:pPr>
            <a:endParaRPr lang="en-US" sz="1900" dirty="0">
              <a:latin typeface="Arial" panose="020B0604020202020204" pitchFamily="34" charset="0"/>
            </a:endParaRP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42289">
              <a:defRPr/>
            </a:pPr>
            <a:fld id="{DCC1BA2E-6615-4633-BC12-8A8E968CF4D4}" type="slidenum">
              <a:rPr lang="en-US">
                <a:solidFill>
                  <a:prstClr val="black"/>
                </a:solidFill>
                <a:latin typeface="Calibri" panose="020F0502020204030204"/>
              </a:rPr>
              <a:pPr defTabSz="942289">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239703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latin typeface="Segoe UI" panose="020B0502040204020203" pitchFamily="34" charset="0"/>
              </a:rPr>
              <a:t>Here, control arm does worse which is driving the difference. The combination of </a:t>
            </a:r>
            <a:r>
              <a:rPr lang="en-US" sz="1900" err="1">
                <a:latin typeface="Segoe UI" panose="020B0502040204020203" pitchFamily="34" charset="0"/>
              </a:rPr>
              <a:t>Nira</a:t>
            </a:r>
            <a:r>
              <a:rPr lang="en-US" sz="1900">
                <a:latin typeface="Segoe UI" panose="020B0502040204020203" pitchFamily="34" charset="0"/>
              </a:rPr>
              <a:t> + AA provides a consistent benefit</a:t>
            </a:r>
            <a:endParaRPr lang="en-US" sz="190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2289">
              <a:defRPr/>
            </a:pPr>
            <a:fld id="{65BB8463-FF47-4AB8-A37C-6B473AF28FBD}" type="slidenum">
              <a:rPr lang="en-US">
                <a:solidFill>
                  <a:prstClr val="black"/>
                </a:solidFill>
                <a:latin typeface="Calibri"/>
              </a:rPr>
              <a:pPr defTabSz="942289">
                <a:defRPr/>
              </a:pPr>
              <a:t>66</a:t>
            </a:fld>
            <a:endParaRPr lang="en-US">
              <a:solidFill>
                <a:prstClr val="black"/>
              </a:solidFill>
              <a:latin typeface="Calibri"/>
            </a:endParaRPr>
          </a:p>
        </p:txBody>
      </p:sp>
    </p:spTree>
    <p:extLst>
      <p:ext uri="{BB962C8B-B14F-4D97-AF65-F5344CB8AC3E}">
        <p14:creationId xmlns:p14="http://schemas.microsoft.com/office/powerpoint/2010/main" val="64934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a:latin typeface="Segoe UI" panose="020B0502040204020203" pitchFamily="34" charset="0"/>
              </a:rPr>
              <a:t>Add a comment pertaining to the rigor of BICR-this can probably be voiced by Kim Chi</a:t>
            </a:r>
            <a:endParaRPr lang="en-US" sz="19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2289">
              <a:defRPr/>
            </a:pPr>
            <a:fld id="{65BB8463-FF47-4AB8-A37C-6B473AF28FBD}" type="slidenum">
              <a:rPr lang="en-US">
                <a:solidFill>
                  <a:prstClr val="black"/>
                </a:solidFill>
                <a:latin typeface="Calibri"/>
              </a:rPr>
              <a:pPr defTabSz="942289">
                <a:defRPr/>
              </a:pPr>
              <a:t>67</a:t>
            </a:fld>
            <a:endParaRPr lang="en-US">
              <a:solidFill>
                <a:prstClr val="black"/>
              </a:solidFill>
              <a:latin typeface="Calibri"/>
            </a:endParaRPr>
          </a:p>
        </p:txBody>
      </p:sp>
    </p:spTree>
    <p:extLst>
      <p:ext uri="{BB962C8B-B14F-4D97-AF65-F5344CB8AC3E}">
        <p14:creationId xmlns:p14="http://schemas.microsoft.com/office/powerpoint/2010/main" val="3687137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a:latin typeface="Segoe UI" panose="020B0502040204020203" pitchFamily="34" charset="0"/>
              </a:rPr>
              <a:t>Statistically there was no heterogeneity of effect across subgroups. ECOG 0, no prior AAP use, no visceral metastases and patients with a BRCA alteration had the greatest benefit with niraparib.</a:t>
            </a:r>
            <a:endParaRPr lang="en-US"/>
          </a:p>
        </p:txBody>
      </p:sp>
      <p:sp>
        <p:nvSpPr>
          <p:cNvPr id="4" name="Slide Number Placeholder 3"/>
          <p:cNvSpPr>
            <a:spLocks noGrp="1"/>
          </p:cNvSpPr>
          <p:nvPr>
            <p:ph type="sldNum" sz="quarter" idx="5"/>
          </p:nvPr>
        </p:nvSpPr>
        <p:spPr/>
        <p:txBody>
          <a:bodyPr/>
          <a:lstStyle/>
          <a:p>
            <a:pPr defTabSz="942289">
              <a:defRPr/>
            </a:pPr>
            <a:fld id="{DCC1BA2E-6615-4633-BC12-8A8E968CF4D4}" type="slidenum">
              <a:rPr lang="en-US">
                <a:solidFill>
                  <a:prstClr val="black"/>
                </a:solidFill>
                <a:latin typeface="Calibri" panose="020F0502020204030204"/>
              </a:rPr>
              <a:pPr defTabSz="942289">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810367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Kim Chi to voiceover </a:t>
            </a:r>
            <a:r>
              <a:rPr lang="en-US" sz="1900">
                <a:latin typeface="Segoe UI" panose="020B0502040204020203" pitchFamily="34" charset="0"/>
              </a:rPr>
              <a:t>that the immature result was consistent across genetic alterations. Median FU time is 18.6 months</a:t>
            </a:r>
            <a:endParaRPr lang="en-US"/>
          </a:p>
          <a:p>
            <a:endParaRPr lang="en-US"/>
          </a:p>
        </p:txBody>
      </p:sp>
      <p:sp>
        <p:nvSpPr>
          <p:cNvPr id="4" name="Slide Number Placeholder 3"/>
          <p:cNvSpPr>
            <a:spLocks noGrp="1"/>
          </p:cNvSpPr>
          <p:nvPr>
            <p:ph type="sldNum" sz="quarter" idx="10"/>
          </p:nvPr>
        </p:nvSpPr>
        <p:spPr/>
        <p:txBody>
          <a:bodyPr/>
          <a:lstStyle/>
          <a:p>
            <a:pPr defTabSz="942289">
              <a:defRPr/>
            </a:pPr>
            <a:fld id="{65BB8463-FF47-4AB8-A37C-6B473AF28FBD}" type="slidenum">
              <a:rPr lang="en-US">
                <a:solidFill>
                  <a:prstClr val="black"/>
                </a:solidFill>
                <a:latin typeface="Calibri"/>
              </a:rPr>
              <a:pPr defTabSz="942289">
                <a:defRPr/>
              </a:pPr>
              <a:t>69</a:t>
            </a:fld>
            <a:endParaRPr lang="en-US">
              <a:solidFill>
                <a:prstClr val="black"/>
              </a:solidFill>
              <a:latin typeface="Calibri"/>
            </a:endParaRPr>
          </a:p>
        </p:txBody>
      </p:sp>
    </p:spTree>
    <p:extLst>
      <p:ext uri="{BB962C8B-B14F-4D97-AF65-F5344CB8AC3E}">
        <p14:creationId xmlns:p14="http://schemas.microsoft.com/office/powerpoint/2010/main" val="3567223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 </a:t>
            </a:r>
          </a:p>
          <a:p>
            <a:pPr marL="176679" indent="-176679">
              <a:buFont typeface="Arial" panose="020B0604020202020204" pitchFamily="34" charset="0"/>
              <a:buChar char="•"/>
            </a:pPr>
            <a:r>
              <a:rPr lang="en-US" dirty="0"/>
              <a:t>Re: arrhythmia: higher numbers of the following in NIRA vs PBO (all grade): </a:t>
            </a:r>
            <a:r>
              <a:rPr lang="en-US" dirty="0">
                <a:ea typeface="Verdana"/>
                <a:cs typeface="Calibri"/>
              </a:rPr>
              <a:t>Tachycardia (7 vs 4), Palpitations (6 vs 1), Atrial Fibrillation (5 vs 3), Sinus tachycardia (5 vs 0)</a:t>
            </a:r>
            <a:endParaRPr lang="en-US" dirty="0">
              <a:ea typeface="Verdana"/>
            </a:endParaRPr>
          </a:p>
          <a:p>
            <a:pPr marL="176679" indent="-176679">
              <a:buFont typeface="Arial" panose="020B0604020202020204" pitchFamily="34" charset="0"/>
              <a:buChar char="•"/>
            </a:pPr>
            <a:r>
              <a:rPr lang="en-US" dirty="0"/>
              <a:t>Sinus tachycardia was related to anemia, majority of arrhythmias were grade 1-2 and related to older age and anemia like </a:t>
            </a:r>
            <a:r>
              <a:rPr lang="en-US" dirty="0" err="1"/>
              <a:t>extrasystoles</a:t>
            </a:r>
            <a:r>
              <a:rPr lang="en-US" dirty="0"/>
              <a:t>, sinus tachycardia. The key is how many patients had atrial fibrillation or ventricular </a:t>
            </a:r>
            <a:r>
              <a:rPr lang="en-US" dirty="0" err="1"/>
              <a:t>tachyarrhythmias</a:t>
            </a:r>
            <a:r>
              <a:rPr lang="en-US" dirty="0"/>
              <a:t> which require specific acute and/or chronic management. </a:t>
            </a:r>
            <a:endParaRPr lang="en-US" dirty="0">
              <a:ea typeface="Verdana"/>
              <a:cs typeface="Calibri"/>
            </a:endParaRPr>
          </a:p>
          <a:p>
            <a:pPr marL="176679" indent="-176679">
              <a:buFont typeface="Arial" panose="020B0604020202020204" pitchFamily="34" charset="0"/>
              <a:buChar char="•"/>
            </a:pPr>
            <a:r>
              <a:rPr lang="en-US" dirty="0">
                <a:ea typeface="Verdana" panose="020B0604030504040204" pitchFamily="34" charset="0"/>
                <a:cs typeface="Calibri" panose="020F0502020204030204" pitchFamily="34" charset="0"/>
              </a:rPr>
              <a:t>Grade 3 arrhythmias included tachycardia (n=1) atrial fibrillation (n=2) in the NIRA group; palpitations (n=1), atrial flutter (n=1), and ventricular tachycardia (n=1) in the PBO group</a:t>
            </a:r>
          </a:p>
          <a:p>
            <a:pPr marL="176679" indent="-176679">
              <a:buFont typeface="Arial" panose="020B0604020202020204" pitchFamily="34" charset="0"/>
              <a:buChar char="•"/>
            </a:pPr>
            <a:r>
              <a:rPr lang="en-US" dirty="0"/>
              <a:t>Grade 3+ cardiac failure included cardiac failure (n=1 gr4), cardiac failure congestive (n=1 gr3), and 1 death in the NIRA group; cardiac failure (n=1 gr3) in the PBO group</a:t>
            </a:r>
          </a:p>
          <a:p>
            <a:pPr marL="176679" indent="-176679">
              <a:buFont typeface="Arial" panose="020B0604020202020204" pitchFamily="34" charset="0"/>
              <a:buChar char="•"/>
            </a:pPr>
            <a:r>
              <a:rPr lang="en-US" dirty="0"/>
              <a:t>Grade 3+ ischemic heart disease included myocardial infarction (n=2 gr 3 and n=1 gr4) and 1 death due to cardiorespiratory arrest in the NIRA group; myocardial infarction (n=1 gr3), coronary artery disease (n=2 gr3), and 3 deaths (myocardial infarction n=2 and acute myocardial infarction n=1) in the PBO group</a:t>
            </a:r>
          </a:p>
          <a:p>
            <a:pPr defTabSz="942289">
              <a:defRPr/>
            </a:pPr>
            <a:endParaRPr lang="en-US" dirty="0"/>
          </a:p>
        </p:txBody>
      </p:sp>
      <p:sp>
        <p:nvSpPr>
          <p:cNvPr id="4" name="Slide Number Placeholder 3"/>
          <p:cNvSpPr>
            <a:spLocks noGrp="1"/>
          </p:cNvSpPr>
          <p:nvPr>
            <p:ph type="sldNum" sz="quarter" idx="10"/>
          </p:nvPr>
        </p:nvSpPr>
        <p:spPr/>
        <p:txBody>
          <a:bodyPr/>
          <a:lstStyle/>
          <a:p>
            <a:pPr defTabSz="942289">
              <a:defRPr/>
            </a:pPr>
            <a:fld id="{65BB8463-FF47-4AB8-A37C-6B473AF28FBD}" type="slidenum">
              <a:rPr lang="en-US">
                <a:solidFill>
                  <a:prstClr val="black"/>
                </a:solidFill>
                <a:latin typeface="Calibri"/>
              </a:rPr>
              <a:pPr defTabSz="942289">
                <a:defRPr/>
              </a:pPr>
              <a:t>70</a:t>
            </a:fld>
            <a:endParaRPr lang="en-US">
              <a:solidFill>
                <a:prstClr val="black"/>
              </a:solidFill>
              <a:latin typeface="Calibri"/>
            </a:endParaRPr>
          </a:p>
        </p:txBody>
      </p:sp>
    </p:spTree>
    <p:extLst>
      <p:ext uri="{BB962C8B-B14F-4D97-AF65-F5344CB8AC3E}">
        <p14:creationId xmlns:p14="http://schemas.microsoft.com/office/powerpoint/2010/main" val="2596946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72</a:t>
            </a:fld>
            <a:endParaRPr lang="fr-FR"/>
          </a:p>
        </p:txBody>
      </p:sp>
    </p:spTree>
    <p:extLst>
      <p:ext uri="{BB962C8B-B14F-4D97-AF65-F5344CB8AC3E}">
        <p14:creationId xmlns:p14="http://schemas.microsoft.com/office/powerpoint/2010/main" val="96140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6124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84538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2C339E-80F6-4EA8-AA20-F93029FA9F9E}" type="slidenum">
              <a:rPr lang="en-CA" smtClean="0"/>
              <a:t>8</a:t>
            </a:fld>
            <a:endParaRPr lang="en-CA"/>
          </a:p>
        </p:txBody>
      </p:sp>
    </p:spTree>
    <p:extLst>
      <p:ext uri="{BB962C8B-B14F-4D97-AF65-F5344CB8AC3E}">
        <p14:creationId xmlns:p14="http://schemas.microsoft.com/office/powerpoint/2010/main" val="325787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229805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471145">
              <a:defRPr/>
            </a:pPr>
            <a:endParaRPr lang="fr-FR">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15</a:t>
            </a:fld>
            <a:endParaRPr lang="fr-FR">
              <a:solidFill>
                <a:prstClr val="black"/>
              </a:solidFill>
              <a:latin typeface="Calibri"/>
            </a:endParaRPr>
          </a:p>
        </p:txBody>
      </p:sp>
    </p:spTree>
    <p:extLst>
      <p:ext uri="{BB962C8B-B14F-4D97-AF65-F5344CB8AC3E}">
        <p14:creationId xmlns:p14="http://schemas.microsoft.com/office/powerpoint/2010/main" val="398692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2B3444B1-158A-4BF6-99BF-61DE2EB2E352}" type="slidenum">
              <a:rPr lang="en-US">
                <a:solidFill>
                  <a:prstClr val="black"/>
                </a:solidFill>
                <a:latin typeface="Calibri"/>
              </a:rPr>
              <a:pPr defTabSz="471145">
                <a:defRPr/>
              </a:pPr>
              <a:t>19</a:t>
            </a:fld>
            <a:endParaRPr lang="en-US" dirty="0">
              <a:solidFill>
                <a:prstClr val="black"/>
              </a:solidFill>
              <a:latin typeface="Calibri"/>
            </a:endParaRPr>
          </a:p>
        </p:txBody>
      </p:sp>
    </p:spTree>
    <p:extLst>
      <p:ext uri="{BB962C8B-B14F-4D97-AF65-F5344CB8AC3E}">
        <p14:creationId xmlns:p14="http://schemas.microsoft.com/office/powerpoint/2010/main" val="143833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hyperlink" Target="mailto:froukje.sosef@cor2ed.com" TargetMode="External"/><Relationship Id="rId12" Type="http://schemas.openxmlformats.org/officeDocument/2006/relationships/hyperlink" Target="https://vimeo.com/channels/guconnect" TargetMode="External"/><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hyperlink" Target="https://twitter.com/guconnectinfo" TargetMode="External"/><Relationship Id="rId5" Type="http://schemas.openxmlformats.org/officeDocument/2006/relationships/image" Target="../media/image6.png"/><Relationship Id="rId15" Type="http://schemas.openxmlformats.org/officeDocument/2006/relationships/image" Target="../media/image10.svg"/><Relationship Id="rId10" Type="http://schemas.openxmlformats.org/officeDocument/2006/relationships/hyperlink" Target="https://guconnect.cor2ed.com/" TargetMode="External"/><Relationship Id="rId19" Type="http://schemas.openxmlformats.org/officeDocument/2006/relationships/image" Target="../media/image1.png"/><Relationship Id="rId4" Type="http://schemas.openxmlformats.org/officeDocument/2006/relationships/image" Target="../media/image5.svg"/><Relationship Id="rId9" Type="http://schemas.openxmlformats.org/officeDocument/2006/relationships/hyperlink" Target="https://www.linkedin.com/company/23742475" TargetMode="External"/><Relationship Id="rId1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18.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219E9-EB93-344E-AB38-CABE19D11848}"/>
              </a:ext>
            </a:extLst>
          </p:cNvPr>
          <p:cNvPicPr>
            <a:picLocks noChangeAspect="1"/>
          </p:cNvPicPr>
          <p:nvPr userDrawn="1"/>
        </p:nvPicPr>
        <p:blipFill rotWithShape="1">
          <a:blip r:embed="rId2"/>
          <a:srcRect l="1017" r="3425"/>
          <a:stretch/>
        </p:blipFill>
        <p:spPr>
          <a:xfrm>
            <a:off x="2911549" y="2125394"/>
            <a:ext cx="6368902"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F83C810-D1E6-F34E-B5D8-E1693AB87B4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F841974-4C9E-1E42-8575-16AEEF96DF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72C77BE-E73D-844F-8127-C0CFE85FBD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8680E175-8D3F-5A41-9ECC-2D3E36D8D6A4}"/>
              </a:ext>
            </a:extLst>
          </p:cNvPr>
          <p:cNvPicPr>
            <a:picLocks noChangeAspect="1"/>
          </p:cNvPicPr>
          <p:nvPr userDrawn="1"/>
        </p:nvPicPr>
        <p:blipFill rotWithShape="1">
          <a:blip r:embed="rId2"/>
          <a:srcRect t="14169" r="9948" b="7527"/>
          <a:stretch/>
        </p:blipFill>
        <p:spPr>
          <a:xfrm>
            <a:off x="6086914" y="0"/>
            <a:ext cx="6105086" cy="6858000"/>
          </a:xfrm>
          <a:prstGeom prst="rect">
            <a:avLst/>
          </a:prstGeom>
        </p:spPr>
      </p:pic>
      <p:sp>
        <p:nvSpPr>
          <p:cNvPr id="33" name="Titre 1">
            <a:extLst>
              <a:ext uri="{FF2B5EF4-FFF2-40B4-BE49-F238E27FC236}">
                <a16:creationId xmlns:a16="http://schemas.microsoft.com/office/drawing/2014/main" id="{30D9B83E-3D49-9A43-848F-2C7088C16D3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Dr.</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spc="-30" baseline="0"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4" name="Titre 1">
            <a:extLst>
              <a:ext uri="{FF2B5EF4-FFF2-40B4-BE49-F238E27FC236}">
                <a16:creationId xmlns:a16="http://schemas.microsoft.com/office/drawing/2014/main" id="{211C4F2C-FAB1-F340-95E4-EA2A11675848}"/>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5" name="Titre 1">
            <a:extLst>
              <a:ext uri="{FF2B5EF4-FFF2-40B4-BE49-F238E27FC236}">
                <a16:creationId xmlns:a16="http://schemas.microsoft.com/office/drawing/2014/main" id="{A0C21822-41B9-CA49-B06D-38EC2CB48436}"/>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37" name="Titre 1">
            <a:extLst>
              <a:ext uri="{FF2B5EF4-FFF2-40B4-BE49-F238E27FC236}">
                <a16:creationId xmlns:a16="http://schemas.microsoft.com/office/drawing/2014/main" id="{7238A4CF-B8D0-844F-9DEF-25CDF8B224F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Dr.</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Sosef</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100" b="1" spc="-30" baseline="0"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8" name="Titre 1">
            <a:extLst>
              <a:ext uri="{FF2B5EF4-FFF2-40B4-BE49-F238E27FC236}">
                <a16:creationId xmlns:a16="http://schemas.microsoft.com/office/drawing/2014/main" id="{845B4609-3133-6145-B894-54903F34A6B6}"/>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9" name="Group 38">
            <a:extLst>
              <a:ext uri="{FF2B5EF4-FFF2-40B4-BE49-F238E27FC236}">
                <a16:creationId xmlns:a16="http://schemas.microsoft.com/office/drawing/2014/main" id="{E48C88F5-BADD-6544-9BE2-3DE731661BDB}"/>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FE9B20A3-5A45-944C-9336-BE3E37336B56}"/>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1" name="Graphic 40" descr="Speaker Phone">
              <a:extLst>
                <a:ext uri="{FF2B5EF4-FFF2-40B4-BE49-F238E27FC236}">
                  <a16:creationId xmlns:a16="http://schemas.microsoft.com/office/drawing/2014/main" id="{06B8A188-B275-1749-B220-6BFC84E14DD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D6C6D3B7-EFD6-4F4E-8BF7-846A4E2ED40F}"/>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3" name="Graphic 42" descr="Envelope">
            <a:extLst>
              <a:ext uri="{FF2B5EF4-FFF2-40B4-BE49-F238E27FC236}">
                <a16:creationId xmlns:a16="http://schemas.microsoft.com/office/drawing/2014/main" id="{203BF032-9D76-8446-90A2-81167A6F9E2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F688AFCF-7F8E-FB44-9041-B6F892F9DED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C64BC49A-DF7C-7A4A-9FC5-6671D04F56E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6" name="Graphic 45" descr="Speaker Phone">
              <a:extLst>
                <a:ext uri="{FF2B5EF4-FFF2-40B4-BE49-F238E27FC236}">
                  <a16:creationId xmlns:a16="http://schemas.microsoft.com/office/drawing/2014/main" id="{09189DD2-B0C0-D841-85CC-7369BEA6FF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1AAE6246-96AE-DC49-8DE7-D838CD625CF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8" name="Graphic 47" descr="Envelope">
            <a:extLst>
              <a:ext uri="{FF2B5EF4-FFF2-40B4-BE49-F238E27FC236}">
                <a16:creationId xmlns:a16="http://schemas.microsoft.com/office/drawing/2014/main" id="{55462033-D5C5-2249-9B36-25F0C401F36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E8583C5A-FD0A-BD46-BBC5-BD13714A25BB}"/>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0" name="Titre 1">
            <a:extLst>
              <a:ext uri="{FF2B5EF4-FFF2-40B4-BE49-F238E27FC236}">
                <a16:creationId xmlns:a16="http://schemas.microsoft.com/office/drawing/2014/main" id="{CFC48485-78A5-8A42-80FC-22461B1B7983}"/>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2" name="Rounded Rectangle 51">
            <a:extLst>
              <a:ext uri="{FF2B5EF4-FFF2-40B4-BE49-F238E27FC236}">
                <a16:creationId xmlns:a16="http://schemas.microsoft.com/office/drawing/2014/main" id="{6DCF7B01-6C44-C043-BFD8-FFEF8F4FFBF8}"/>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3" name="Rounded Rectangle 52">
            <a:extLst>
              <a:ext uri="{FF2B5EF4-FFF2-40B4-BE49-F238E27FC236}">
                <a16:creationId xmlns:a16="http://schemas.microsoft.com/office/drawing/2014/main" id="{17C634CE-E48A-2A4D-AB27-2406D835CDEF}"/>
              </a:ext>
            </a:extLst>
          </p:cNvPr>
          <p:cNvSpPr/>
          <p:nvPr userDrawn="1"/>
        </p:nvSpPr>
        <p:spPr>
          <a:xfrm>
            <a:off x="3400127"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1545D23-3443-4B4E-B16A-53F679FD88A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spc="-30" baseline="0" dirty="0">
                <a:solidFill>
                  <a:schemeClr val="tx2"/>
                </a:solidFill>
                <a:latin typeface="Arial" panose="020B0604020202020204" pitchFamily="34" charset="0"/>
                <a:ea typeface="Aileron" charset="0"/>
                <a:cs typeface="Arial" panose="020B0604020202020204" pitchFamily="34" charset="0"/>
              </a:rPr>
              <a:t>LinkedIn @GU CONNECT</a:t>
            </a:r>
          </a:p>
        </p:txBody>
      </p:sp>
      <p:sp>
        <p:nvSpPr>
          <p:cNvPr id="55" name="TextBox 54">
            <a:extLst>
              <a:ext uri="{FF2B5EF4-FFF2-40B4-BE49-F238E27FC236}">
                <a16:creationId xmlns:a16="http://schemas.microsoft.com/office/drawing/2014/main" id="{B8BF9290-E004-3540-868B-E4C5A9318280}"/>
              </a:ext>
            </a:extLst>
          </p:cNvPr>
          <p:cNvSpPr txBox="1"/>
          <p:nvPr userDrawn="1"/>
        </p:nvSpPr>
        <p:spPr>
          <a:xfrm>
            <a:off x="3821101" y="5497848"/>
            <a:ext cx="2634939" cy="431657"/>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spc="-30" baseline="0" dirty="0">
                <a:solidFill>
                  <a:schemeClr val="tx2"/>
                </a:solidFill>
                <a:latin typeface="Arial" panose="020B0604020202020204" pitchFamily="34" charset="0"/>
                <a:ea typeface="Aileron" charset="0"/>
                <a:cs typeface="Arial" panose="020B0604020202020204" pitchFamily="34" charset="0"/>
              </a:rPr>
              <a:t>Vimeo @GU CONNECT</a:t>
            </a:r>
          </a:p>
        </p:txBody>
      </p:sp>
      <p:sp>
        <p:nvSpPr>
          <p:cNvPr id="56" name="Rectangle 55">
            <a:hlinkClick r:id="rId7"/>
            <a:extLst>
              <a:ext uri="{FF2B5EF4-FFF2-40B4-BE49-F238E27FC236}">
                <a16:creationId xmlns:a16="http://schemas.microsoft.com/office/drawing/2014/main" id="{ECC34AA8-766A-EB43-8FE2-E8FB6E9C3D2A}"/>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7" name="Rectangle 56">
            <a:hlinkClick r:id="rId8"/>
            <a:extLst>
              <a:ext uri="{FF2B5EF4-FFF2-40B4-BE49-F238E27FC236}">
                <a16:creationId xmlns:a16="http://schemas.microsoft.com/office/drawing/2014/main" id="{4E7802E3-ED32-404A-8126-A4B56AFCEABE}"/>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8" name="Rectangle 57">
            <a:hlinkClick r:id="rId9"/>
            <a:extLst>
              <a:ext uri="{FF2B5EF4-FFF2-40B4-BE49-F238E27FC236}">
                <a16:creationId xmlns:a16="http://schemas.microsoft.com/office/drawing/2014/main" id="{341CA860-02BB-924D-9BBB-24243CD225F6}"/>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59" name="Rounded Rectangle 58">
            <a:extLst>
              <a:ext uri="{FF2B5EF4-FFF2-40B4-BE49-F238E27FC236}">
                <a16:creationId xmlns:a16="http://schemas.microsoft.com/office/drawing/2014/main" id="{44A6321E-3861-F043-A0C0-E5004BE12DEF}"/>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588CC85-387A-AD4E-8865-A2F68822E936}"/>
              </a:ext>
            </a:extLst>
          </p:cNvPr>
          <p:cNvSpPr txBox="1"/>
          <p:nvPr userDrawn="1"/>
        </p:nvSpPr>
        <p:spPr>
          <a:xfrm>
            <a:off x="805458" y="6013567"/>
            <a:ext cx="2616530" cy="446276"/>
          </a:xfrm>
          <a:prstGeom prst="rect">
            <a:avLst/>
          </a:prstGeom>
          <a:noFill/>
          <a:ln>
            <a:noFill/>
          </a:ln>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https://guconnect.cor2ed.com/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61" name="Rectangle 60">
            <a:hlinkClick r:id="rId10"/>
            <a:extLst>
              <a:ext uri="{FF2B5EF4-FFF2-40B4-BE49-F238E27FC236}">
                <a16:creationId xmlns:a16="http://schemas.microsoft.com/office/drawing/2014/main" id="{0094C2BB-7685-5B42-AEF5-B7618D606169}"/>
              </a:ext>
            </a:extLst>
          </p:cNvPr>
          <p:cNvSpPr/>
          <p:nvPr userDrawn="1"/>
        </p:nvSpPr>
        <p:spPr>
          <a:xfrm>
            <a:off x="391317" y="6007018"/>
            <a:ext cx="290736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4F811B57-F314-D249-B405-4E201720F927}"/>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spc="-30" baseline="0" dirty="0">
                <a:solidFill>
                  <a:schemeClr val="tx2"/>
                </a:solidFill>
                <a:latin typeface="Arial" panose="020B0604020202020204" pitchFamily="34" charset="0"/>
                <a:ea typeface="Aileron" charset="0"/>
                <a:cs typeface="Arial" panose="020B0604020202020204" pitchFamily="34" charset="0"/>
              </a:rPr>
              <a:t>Twitter @</a:t>
            </a:r>
            <a:r>
              <a:rPr lang="en-GB" sz="1400" spc="-30" baseline="0" dirty="0" err="1">
                <a:solidFill>
                  <a:schemeClr val="tx2"/>
                </a:solidFill>
                <a:latin typeface="Arial" panose="020B0604020202020204" pitchFamily="34" charset="0"/>
                <a:ea typeface="Aileron" charset="0"/>
                <a:cs typeface="Arial" panose="020B0604020202020204" pitchFamily="34" charset="0"/>
              </a:rPr>
              <a:t>guconnectinfo</a:t>
            </a:r>
            <a:endParaRPr lang="en-GB" sz="1400" spc="-30" baseline="0" dirty="0">
              <a:solidFill>
                <a:schemeClr val="tx2"/>
              </a:solidFill>
              <a:latin typeface="Arial" panose="020B0604020202020204" pitchFamily="34" charset="0"/>
              <a:ea typeface="Aileron" charset="0"/>
              <a:cs typeface="Arial" panose="020B0604020202020204" pitchFamily="34" charset="0"/>
            </a:endParaRPr>
          </a:p>
        </p:txBody>
      </p:sp>
      <p:sp>
        <p:nvSpPr>
          <p:cNvPr id="63" name="Rectangle 62">
            <a:hlinkClick r:id="rId11"/>
            <a:extLst>
              <a:ext uri="{FF2B5EF4-FFF2-40B4-BE49-F238E27FC236}">
                <a16:creationId xmlns:a16="http://schemas.microsoft.com/office/drawing/2014/main" id="{20D601F6-C3B3-7D44-8BD5-D679D7FD4EEB}"/>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64" name="Rounded Rectangle 63">
            <a:extLst>
              <a:ext uri="{FF2B5EF4-FFF2-40B4-BE49-F238E27FC236}">
                <a16:creationId xmlns:a16="http://schemas.microsoft.com/office/drawing/2014/main" id="{B103F255-4F6A-CA42-85A6-9FFB2A5D902D}"/>
              </a:ext>
            </a:extLst>
          </p:cNvPr>
          <p:cNvSpPr/>
          <p:nvPr userDrawn="1"/>
        </p:nvSpPr>
        <p:spPr>
          <a:xfrm>
            <a:off x="3404557"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65" name="Rectangle 64">
            <a:hlinkClick r:id="rId12"/>
            <a:extLst>
              <a:ext uri="{FF2B5EF4-FFF2-40B4-BE49-F238E27FC236}">
                <a16:creationId xmlns:a16="http://schemas.microsoft.com/office/drawing/2014/main" id="{813F0D47-5A38-8F45-9EEC-88942D676D03}"/>
              </a:ext>
            </a:extLst>
          </p:cNvPr>
          <p:cNvSpPr/>
          <p:nvPr userDrawn="1"/>
        </p:nvSpPr>
        <p:spPr>
          <a:xfrm>
            <a:off x="3360576" y="5507360"/>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pic>
        <p:nvPicPr>
          <p:cNvPr id="66" name="Picture 2" descr="Linkedin logo logo website icon - Popular Social Media Flat">
            <a:extLst>
              <a:ext uri="{FF2B5EF4-FFF2-40B4-BE49-F238E27FC236}">
                <a16:creationId xmlns:a16="http://schemas.microsoft.com/office/drawing/2014/main" id="{22CE719D-BF7E-6348-A086-82D4B96325CC}"/>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4BB1D94F-DD59-E548-9CEB-1FCCF091023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4A49D902-C062-0342-8928-6BF39FAB3487}"/>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D0331001-11A8-BB4B-AB85-368EF2DF687C}"/>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D8E0EEA8-7F63-2B4A-B445-EA6C22135F5D}"/>
              </a:ext>
            </a:extLst>
          </p:cNvPr>
          <p:cNvPicPr>
            <a:picLocks noChangeAspect="1"/>
          </p:cNvPicPr>
          <p:nvPr userDrawn="1"/>
        </p:nvPicPr>
        <p:blipFill rotWithShape="1">
          <a:blip r:embed="rId19"/>
          <a:srcRect l="1017" r="3425"/>
          <a:stretch/>
        </p:blipFill>
        <p:spPr>
          <a:xfrm>
            <a:off x="412883" y="677126"/>
            <a:ext cx="2174747" cy="881888"/>
          </a:xfrm>
          <a:prstGeom prst="rect">
            <a:avLst/>
          </a:prstGeom>
        </p:spPr>
      </p:pic>
      <p:sp>
        <p:nvSpPr>
          <p:cNvPr id="70" name="Titre 1">
            <a:extLst>
              <a:ext uri="{FF2B5EF4-FFF2-40B4-BE49-F238E27FC236}">
                <a16:creationId xmlns:a16="http://schemas.microsoft.com/office/drawing/2014/main" id="{7BDF4C6F-C254-DD4C-B8B1-8AEAC5625493}"/>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
        <p:nvSpPr>
          <p:cNvPr id="12"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Content Placeholder 2"/>
          <p:cNvSpPr>
            <a:spLocks noGrp="1"/>
          </p:cNvSpPr>
          <p:nvPr>
            <p:ph sz="quarter" idx="14"/>
          </p:nvPr>
        </p:nvSpPr>
        <p:spPr>
          <a:xfrm>
            <a:off x="620184" y="1425600"/>
            <a:ext cx="10962216" cy="446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717202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608008" y="174662"/>
            <a:ext cx="10972800" cy="646331"/>
          </a:xfrm>
          <a:prstGeom prst="rect">
            <a:avLst/>
          </a:prstGeom>
        </p:spPr>
        <p:txBody>
          <a:bodyPr anchor="t"/>
          <a:lstStyle>
            <a:lvl1pPr algn="l">
              <a:defRPr/>
            </a:lvl1pPr>
          </a:lstStyle>
          <a:p>
            <a:r>
              <a:rPr lang="en-US" dirty="0"/>
              <a:t>Click to edit Master title style</a:t>
            </a:r>
          </a:p>
        </p:txBody>
      </p:sp>
      <p:sp>
        <p:nvSpPr>
          <p:cNvPr id="13" name="Text Placeholder 12"/>
          <p:cNvSpPr>
            <a:spLocks noGrp="1"/>
          </p:cNvSpPr>
          <p:nvPr>
            <p:ph type="body" sz="quarter" idx="12"/>
          </p:nvPr>
        </p:nvSpPr>
        <p:spPr>
          <a:xfrm>
            <a:off x="193575" y="6613426"/>
            <a:ext cx="1181414" cy="115544"/>
          </a:xfrm>
        </p:spPr>
        <p:txBody>
          <a:bodyPr wrap="none" lIns="0" tIns="0" rIns="0" bIns="0" anchor="b">
            <a:spAutoFit/>
          </a:bodyPr>
          <a:lstStyle>
            <a:lvl1pPr marL="0" indent="0">
              <a:buNone/>
              <a:defRPr sz="751" baseline="0"/>
            </a:lvl1pPr>
          </a:lstStyle>
          <a:p>
            <a:pPr lvl="0"/>
            <a:r>
              <a:rPr lang="en-US"/>
              <a:t>Click to edit Master text styles</a:t>
            </a:r>
          </a:p>
        </p:txBody>
      </p:sp>
      <p:sp>
        <p:nvSpPr>
          <p:cNvPr id="6" name="Rectangle 17"/>
          <p:cNvSpPr>
            <a:spLocks noGrp="1" noChangeArrowheads="1"/>
          </p:cNvSpPr>
          <p:nvPr>
            <p:ph idx="1"/>
          </p:nvPr>
        </p:nvSpPr>
        <p:spPr bwMode="auto">
          <a:xfrm>
            <a:off x="609600" y="1604927"/>
            <a:ext cx="10972800" cy="4373563"/>
          </a:xfrm>
          <a:prstGeom prst="rect">
            <a:avLst/>
          </a:prstGeom>
          <a:noFill/>
          <a:ln>
            <a:noFill/>
          </a:ln>
          <a:effectLst/>
        </p:spPr>
        <p:txBody>
          <a:bodyPr/>
          <a:lstStyle>
            <a:lvl1pPr marL="0" indent="0">
              <a:buSzPct val="100000"/>
              <a:buFont typeface="Arial" panose="020B0604020202020204" pitchFamily="34" charset="0"/>
              <a:buNone/>
              <a:defRPr/>
            </a:lvl1pPr>
            <a:lvl2pPr marL="648305" indent="-305084">
              <a:buSzPct val="100000"/>
              <a:buFontTx/>
              <a:buBlip>
                <a:blip r:embed="rId2"/>
              </a:buBlip>
              <a:defRPr/>
            </a:lvl2pPr>
            <a:lvl3pPr>
              <a:buSzPct val="90000"/>
              <a:defRPr/>
            </a:lvl3pPr>
            <a:lvl4pPr marL="1372880" indent="-258607">
              <a:buSzPct val="100000"/>
              <a:buFontTx/>
              <a:buBlip>
                <a:blip r:embed="rId3"/>
              </a:buBlip>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27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9795"/>
            <a:ext cx="12192000" cy="1340768"/>
          </a:xfrm>
          <a:prstGeom prst="rect">
            <a:avLst/>
          </a:prstGeom>
          <a:noFill/>
        </p:spPr>
        <p:txBody>
          <a:bodyPr/>
          <a:lstStyle>
            <a:lvl1pPr>
              <a:defRPr>
                <a:solidFill>
                  <a:srgbClr val="002450"/>
                </a:solidFill>
              </a:defRPr>
            </a:lvl1pPr>
          </a:lstStyle>
          <a:p>
            <a:r>
              <a:rPr lang="en-US" dirty="0"/>
              <a:t>Click to edit Master title style</a:t>
            </a:r>
          </a:p>
        </p:txBody>
      </p:sp>
      <p:sp>
        <p:nvSpPr>
          <p:cNvPr id="3" name="Footer Placeholder 1">
            <a:extLst>
              <a:ext uri="{FF2B5EF4-FFF2-40B4-BE49-F238E27FC236}">
                <a16:creationId xmlns:a16="http://schemas.microsoft.com/office/drawing/2014/main" id="{88B4F1F8-A298-440C-AE8C-A1EC18E72D5D}"/>
              </a:ext>
            </a:extLst>
          </p:cNvPr>
          <p:cNvSpPr>
            <a:spLocks noGrp="1"/>
          </p:cNvSpPr>
          <p:nvPr>
            <p:ph type="ftr" sz="quarter" idx="10"/>
          </p:nvPr>
        </p:nvSpPr>
        <p:spPr>
          <a:xfrm>
            <a:off x="6769101" y="6165851"/>
            <a:ext cx="5204884" cy="555625"/>
          </a:xfrm>
          <a:prstGeom prst="rect">
            <a:avLst/>
          </a:prstGeom>
        </p:spPr>
        <p:txBody>
          <a:bodyPr vert="horz" lIns="91440" tIns="45720" rIns="91440" bIns="45720" rtlCol="0" anchor="ctr"/>
          <a:lstStyle>
            <a:lvl1pPr algn="ctr">
              <a:defRPr sz="1200" dirty="0">
                <a:solidFill>
                  <a:srgbClr val="800000"/>
                </a:solidFill>
              </a:defRPr>
            </a:lvl1pPr>
          </a:lstStyle>
          <a:p>
            <a:pPr>
              <a:defRPr/>
            </a:pPr>
            <a:endParaRPr lang="en-US"/>
          </a:p>
        </p:txBody>
      </p:sp>
    </p:spTree>
    <p:extLst>
      <p:ext uri="{BB962C8B-B14F-4D97-AF65-F5344CB8AC3E}">
        <p14:creationId xmlns:p14="http://schemas.microsoft.com/office/powerpoint/2010/main" val="154989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185972-ECA2-AE49-B80F-CC9E841412EF}"/>
              </a:ext>
            </a:extLst>
          </p:cNvPr>
          <p:cNvSpPr>
            <a:spLocks noGrp="1"/>
          </p:cNvSpPr>
          <p:nvPr>
            <p:ph type="dt" sz="half" idx="10"/>
          </p:nvPr>
        </p:nvSpPr>
        <p:spPr/>
        <p:txBody>
          <a:bodyPr rtlCol="0"/>
          <a:lstStyle>
            <a:lvl1pPr>
              <a:defRPr>
                <a:solidFill>
                  <a:schemeClr val="tx1">
                    <a:tint val="75000"/>
                  </a:schemeClr>
                </a:solidFill>
                <a:latin typeface="Verdana" panose="020B0604030504040204" pitchFamily="34" charset="0"/>
                <a:ea typeface="+mn-ea"/>
                <a:cs typeface="Arial" panose="020B0604020202020204" pitchFamily="34" charset="0"/>
              </a:defRPr>
            </a:lvl1pPr>
          </a:lstStyle>
          <a:p>
            <a:pPr>
              <a:defRPr/>
            </a:pPr>
            <a:endParaRPr lang="en-CA"/>
          </a:p>
        </p:txBody>
      </p:sp>
      <p:sp>
        <p:nvSpPr>
          <p:cNvPr id="5" name="Footer Placeholder 4">
            <a:extLst>
              <a:ext uri="{FF2B5EF4-FFF2-40B4-BE49-F238E27FC236}">
                <a16:creationId xmlns:a16="http://schemas.microsoft.com/office/drawing/2014/main" id="{8069AEC0-7346-FB40-8B15-44A0F11D832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B7177FB-F72D-E24A-8266-E9D147104DFF}"/>
              </a:ext>
            </a:extLst>
          </p:cNvPr>
          <p:cNvSpPr>
            <a:spLocks noGrp="1"/>
          </p:cNvSpPr>
          <p:nvPr>
            <p:ph type="sldNum" sz="quarter" idx="12"/>
          </p:nvPr>
        </p:nvSpPr>
        <p:spPr/>
        <p:txBody>
          <a:bodyPr/>
          <a:lstStyle>
            <a:lvl1pPr>
              <a:defRPr/>
            </a:lvl1pPr>
          </a:lstStyle>
          <a:p>
            <a:pPr>
              <a:defRPr/>
            </a:pPr>
            <a:fld id="{9CE94497-1EB2-2845-A011-639302BCE4D0}" type="slidenum">
              <a:rPr lang="en-CA" altLang="x-none"/>
              <a:pPr>
                <a:defRPr/>
              </a:pPr>
              <a:t>‹#›</a:t>
            </a:fld>
            <a:endParaRPr lang="en-CA" altLang="x-none"/>
          </a:p>
        </p:txBody>
      </p:sp>
    </p:spTree>
    <p:extLst>
      <p:ext uri="{BB962C8B-B14F-4D97-AF65-F5344CB8AC3E}">
        <p14:creationId xmlns:p14="http://schemas.microsoft.com/office/powerpoint/2010/main" val="402121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46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7"/>
          <p:cNvSpPr>
            <a:spLocks noGrp="1"/>
          </p:cNvSpPr>
          <p:nvPr>
            <p:ph type="body" sz="quarter" idx="11"/>
          </p:nvPr>
        </p:nvSpPr>
        <p:spPr>
          <a:xfrm>
            <a:off x="192245" y="6331791"/>
            <a:ext cx="10792057" cy="456693"/>
          </a:xfrm>
        </p:spPr>
        <p:txBody>
          <a:bodyPr anchor="b">
            <a:noAutofit/>
          </a:bodyPr>
          <a:lstStyle>
            <a:lvl1pPr marL="0" indent="0">
              <a:spcBef>
                <a:spcPts val="200"/>
              </a:spcBef>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dirty="0"/>
              <a:t>Edit Master text styles</a:t>
            </a:r>
          </a:p>
        </p:txBody>
      </p:sp>
    </p:spTree>
    <p:extLst>
      <p:ext uri="{BB962C8B-B14F-4D97-AF65-F5344CB8AC3E}">
        <p14:creationId xmlns:p14="http://schemas.microsoft.com/office/powerpoint/2010/main" val="156302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15623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493419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a:xfrm>
            <a:off x="10137663" y="6456258"/>
            <a:ext cx="1279358" cy="309145"/>
          </a:xfrm>
          <a:prstGeom prst="rect">
            <a:avLst/>
          </a:prstGeom>
        </p:spPr>
        <p:txBody>
          <a:bodyPr/>
          <a:lstStyle/>
          <a:p>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dirty="0"/>
              <a:t>Footnotes</a:t>
            </a:r>
          </a:p>
        </p:txBody>
      </p:sp>
    </p:spTree>
    <p:custDataLst>
      <p:tags r:id="rId1"/>
    </p:custDataLst>
    <p:extLst>
      <p:ext uri="{BB962C8B-B14F-4D97-AF65-F5344CB8AC3E}">
        <p14:creationId xmlns:p14="http://schemas.microsoft.com/office/powerpoint/2010/main" val="386674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43B645F8-9127-4B2B-8C09-80A0BF7C8E88}"/>
              </a:ext>
            </a:extLst>
          </p:cNvPr>
          <p:cNvSpPr>
            <a:spLocks noGrp="1"/>
          </p:cNvSpPr>
          <p:nvPr>
            <p:ph type="body" sz="quarter" idx="15"/>
          </p:nvPr>
        </p:nvSpPr>
        <p:spPr>
          <a:xfrm>
            <a:off x="0" y="6623424"/>
            <a:ext cx="8778240" cy="230832"/>
          </a:xfrm>
        </p:spPr>
        <p:txBody>
          <a:bodyPr wrap="square" anchor="b">
            <a:spAutoFit/>
          </a:bodyPr>
          <a:lstStyle>
            <a:lvl1pPr marL="0" indent="0" algn="l">
              <a:spcBef>
                <a:spcPts val="0"/>
              </a:spcBef>
              <a:buNone/>
              <a:defRPr sz="1000"/>
            </a:lvl1pPr>
            <a:lvl5pPr marL="1828754" indent="0">
              <a:buNone/>
              <a:defRPr/>
            </a:lvl5pPr>
          </a:lstStyle>
          <a:p>
            <a:pPr lvl="0"/>
            <a:r>
              <a:rPr lang="en-US" dirty="0"/>
              <a:t>Edit Master text styles</a:t>
            </a:r>
          </a:p>
        </p:txBody>
      </p:sp>
    </p:spTree>
    <p:extLst>
      <p:ext uri="{BB962C8B-B14F-4D97-AF65-F5344CB8AC3E}">
        <p14:creationId xmlns:p14="http://schemas.microsoft.com/office/powerpoint/2010/main" val="242858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9552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12" name="Title 11"/>
          <p:cNvSpPr>
            <a:spLocks noGrp="1"/>
          </p:cNvSpPr>
          <p:nvPr>
            <p:ph type="title"/>
          </p:nvPr>
        </p:nvSpPr>
        <p:spPr>
          <a:xfrm>
            <a:off x="600762" y="384000"/>
            <a:ext cx="10990479" cy="960000"/>
          </a:xfrm>
        </p:spPr>
        <p:txBody>
          <a:bodyPr/>
          <a:lstStyle/>
          <a:p>
            <a:r>
              <a:rPr lang="en-US"/>
              <a:t>Click to edit Master title style</a:t>
            </a:r>
          </a:p>
        </p:txBody>
      </p:sp>
      <p:sp>
        <p:nvSpPr>
          <p:cNvPr id="13" name="Text Placeholder 2"/>
          <p:cNvSpPr>
            <a:spLocks noGrp="1"/>
          </p:cNvSpPr>
          <p:nvPr>
            <p:ph idx="1"/>
          </p:nvPr>
        </p:nvSpPr>
        <p:spPr>
          <a:xfrm>
            <a:off x="600763" y="1344000"/>
            <a:ext cx="10990476" cy="4320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a:extLst>
              <a:ext uri="{FF2B5EF4-FFF2-40B4-BE49-F238E27FC236}">
                <a16:creationId xmlns:a16="http://schemas.microsoft.com/office/drawing/2014/main" id="{65E8AF2E-2935-4D43-866E-C1566FC0185B}"/>
              </a:ext>
            </a:extLst>
          </p:cNvPr>
          <p:cNvSpPr>
            <a:spLocks noGrp="1"/>
          </p:cNvSpPr>
          <p:nvPr>
            <p:ph type="ftr" sz="quarter" idx="3"/>
          </p:nvPr>
        </p:nvSpPr>
        <p:spPr>
          <a:xfrm>
            <a:off x="1536000" y="6210000"/>
            <a:ext cx="10080000" cy="648000"/>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3" name="Text Placeholder 2">
            <a:extLst>
              <a:ext uri="{FF2B5EF4-FFF2-40B4-BE49-F238E27FC236}">
                <a16:creationId xmlns:a16="http://schemas.microsoft.com/office/drawing/2014/main" id="{DCBDEEF2-384B-A542-B630-B6BD69F99C94}"/>
              </a:ext>
            </a:extLst>
          </p:cNvPr>
          <p:cNvSpPr>
            <a:spLocks noGrp="1"/>
          </p:cNvSpPr>
          <p:nvPr>
            <p:ph type="body" sz="quarter" idx="10"/>
          </p:nvPr>
        </p:nvSpPr>
        <p:spPr>
          <a:xfrm>
            <a:off x="601134" y="5847979"/>
            <a:ext cx="10989733" cy="203133"/>
          </a:xfrm>
        </p:spPr>
        <p:txBody>
          <a:bodyPr anchor="b" anchorCtr="0">
            <a:spAutoFit/>
          </a:bodyPr>
          <a:lstStyle>
            <a:lvl1pPr marL="0" indent="0">
              <a:spcBef>
                <a:spcPts val="0"/>
              </a:spcBef>
              <a:spcAft>
                <a:spcPts val="400"/>
              </a:spcAft>
              <a:buFontTx/>
              <a:buNone/>
              <a:defRPr sz="800"/>
            </a:lvl1pPr>
            <a:lvl2pPr marL="287993" indent="0">
              <a:buFontTx/>
              <a:buNone/>
              <a:defRPr sz="800"/>
            </a:lvl2pPr>
            <a:lvl3pPr marL="575986" indent="0">
              <a:buFontTx/>
              <a:buNone/>
              <a:defRPr sz="800"/>
            </a:lvl3pPr>
            <a:lvl4pPr marL="863978" indent="0">
              <a:buFontTx/>
              <a:buNone/>
              <a:defRPr sz="800"/>
            </a:lvl4pPr>
            <a:lvl5pPr marL="2438279" indent="0">
              <a:buFontTx/>
              <a:buNone/>
              <a:defRPr sz="800"/>
            </a:lvl5pPr>
          </a:lstStyle>
          <a:p>
            <a:pPr lvl="0"/>
            <a:r>
              <a:rPr lang="en-US" dirty="0"/>
              <a:t>Click to edit Master text styles</a:t>
            </a:r>
          </a:p>
        </p:txBody>
      </p:sp>
    </p:spTree>
    <p:extLst>
      <p:ext uri="{BB962C8B-B14F-4D97-AF65-F5344CB8AC3E}">
        <p14:creationId xmlns:p14="http://schemas.microsoft.com/office/powerpoint/2010/main" val="26823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2B3FE1DF-EDA0-5647-9D5F-BB19FA07BF2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4466314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9E8BA-49BF-4B45-85D7-A2C9BA5D6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195" y="2010629"/>
            <a:ext cx="7041609" cy="2836742"/>
          </a:xfrm>
          <a:prstGeom prst="rect">
            <a:avLst/>
          </a:prstGeom>
        </p:spPr>
      </p:pic>
    </p:spTree>
    <p:extLst>
      <p:ext uri="{BB962C8B-B14F-4D97-AF65-F5344CB8AC3E}">
        <p14:creationId xmlns:p14="http://schemas.microsoft.com/office/powerpoint/2010/main" val="27711151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9170115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4099608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9220038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04593072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8531994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651465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5059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44814125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61674160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2034047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877418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descr="A necklace with a black background&#10;&#10;Description automatically generated">
            <a:extLst>
              <a:ext uri="{FF2B5EF4-FFF2-40B4-BE49-F238E27FC236}">
                <a16:creationId xmlns:a16="http://schemas.microsoft.com/office/drawing/2014/main" id="{E0F306F7-8C52-9740-BD73-FB14424501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7" name="Titre 1">
            <a:extLst>
              <a:ext uri="{FF2B5EF4-FFF2-40B4-BE49-F238E27FC236}">
                <a16:creationId xmlns:a16="http://schemas.microsoft.com/office/drawing/2014/main" id="{19BA4103-15B4-F94B-94DE-B26D01913816}"/>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Antoine Lacombe </a:t>
            </a:r>
            <a:r>
              <a:rPr lang="en-GB" sz="1400" b="1" noProof="0">
                <a:solidFill>
                  <a:schemeClr val="accent1"/>
                </a:solidFill>
                <a:latin typeface="Calibri" charset="0"/>
                <a:ea typeface="Calibri" charset="0"/>
                <a:cs typeface="Calibri" charset="0"/>
              </a:rPr>
              <a:t>Pharm D, MBA</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9A219151-3E6A-C845-9127-74265E76E29D}"/>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+41 79 529 42 79</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BA31DD20-5B4D-8D41-B05B-3F7950C49B5A}"/>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A1D30E34-C5AA-EA41-B3D0-4F89C0645E4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C089CE13-1BFE-1D4A-A6B8-B7B2111008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60A2B3AB-25DD-D247-8035-0275D2408C08}"/>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Froukje</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Sosef</a:t>
            </a:r>
            <a:r>
              <a:rPr lang="en-GB" sz="1800" b="1" noProof="0">
                <a:solidFill>
                  <a:schemeClr val="accent1"/>
                </a:solidFill>
                <a:latin typeface="Calibri" charset="0"/>
                <a:ea typeface="Calibri" charset="0"/>
                <a:cs typeface="Calibri" charset="0"/>
              </a:rPr>
              <a:t> </a:t>
            </a:r>
            <a:r>
              <a:rPr lang="en-GB" sz="1400" b="1" noProof="0">
                <a:solidFill>
                  <a:schemeClr val="accent1"/>
                </a:solidFill>
                <a:latin typeface="Calibri" charset="0"/>
                <a:ea typeface="Calibri" charset="0"/>
                <a:cs typeface="Calibri" charset="0"/>
              </a:rPr>
              <a:t>MD</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426F556A-56F5-5148-A8F1-4854B6650CF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+31 6 2324 3636</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9B491141-44D5-6042-89F0-D58A014428CF}"/>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ADB9012A-2432-4143-BFCE-2DD0A3AE086B}"/>
              </a:ext>
            </a:extLst>
          </p:cNvPr>
          <p:cNvGrpSpPr/>
          <p:nvPr userDrawn="1"/>
        </p:nvGrpSpPr>
        <p:grpSpPr>
          <a:xfrm>
            <a:off x="418902" y="3378306"/>
            <a:ext cx="356400" cy="356400"/>
            <a:chOff x="761970" y="3386221"/>
            <a:chExt cx="356400" cy="356400"/>
          </a:xfrm>
        </p:grpSpPr>
        <p:sp>
          <p:nvSpPr>
            <p:cNvPr id="19" name="Oval 18">
              <a:extLst>
                <a:ext uri="{FF2B5EF4-FFF2-40B4-BE49-F238E27FC236}">
                  <a16:creationId xmlns:a16="http://schemas.microsoft.com/office/drawing/2014/main" id="{1BDD8C40-0F40-9B40-A46A-9B41F5FDCF28}"/>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Speaker Phone">
              <a:extLst>
                <a:ext uri="{FF2B5EF4-FFF2-40B4-BE49-F238E27FC236}">
                  <a16:creationId xmlns:a16="http://schemas.microsoft.com/office/drawing/2014/main" id="{20E24DEC-A14E-C142-8DFF-3E1C4CDC91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9235CEFD-64A3-1D4E-98E4-6AB14A3CB04B}"/>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98E24CDE-612E-AB46-BF12-A0D8238C5811}"/>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descr="Envelope">
              <a:extLst>
                <a:ext uri="{FF2B5EF4-FFF2-40B4-BE49-F238E27FC236}">
                  <a16:creationId xmlns:a16="http://schemas.microsoft.com/office/drawing/2014/main" id="{1651D888-9FEB-8743-9661-BF424066F3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A90A8BA0-23F8-C04E-AAAA-AF500D3E7EE8}"/>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79D19A7C-A026-1B41-9BA5-3F30B8C9369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a16="http://schemas.microsoft.com/office/drawing/2014/main" id="{ADBEBBC6-0664-3C4C-8FE0-908D74C27C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047AC659-201C-9548-A624-E61C72312DFA}"/>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EADEF091-E4F0-6145-9FC5-19F5E217FD9D}"/>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Envelope">
              <a:extLst>
                <a:ext uri="{FF2B5EF4-FFF2-40B4-BE49-F238E27FC236}">
                  <a16:creationId xmlns:a16="http://schemas.microsoft.com/office/drawing/2014/main" id="{00DDC0CE-8DCF-224D-8727-9125037092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4838F1C1-0AD9-534B-B0E7-DACE9A16CDB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5360" y="584487"/>
            <a:ext cx="2592288" cy="1044314"/>
          </a:xfrm>
          <a:prstGeom prst="rect">
            <a:avLst/>
          </a:prstGeom>
        </p:spPr>
      </p:pic>
    </p:spTree>
    <p:extLst>
      <p:ext uri="{BB962C8B-B14F-4D97-AF65-F5344CB8AC3E}">
        <p14:creationId xmlns:p14="http://schemas.microsoft.com/office/powerpoint/2010/main" val="2288833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8ABFED9-3A6E-2C4D-8504-2BA12B1C05A7}" type="slidenum">
              <a:rPr lang="en-US" smtClean="0"/>
              <a:pPr/>
              <a:t>‹#›</a:t>
            </a:fld>
            <a:endParaRPr lang="en-US"/>
          </a:p>
        </p:txBody>
      </p:sp>
      <p:sp>
        <p:nvSpPr>
          <p:cNvPr id="5" name="Text Placeholder 4"/>
          <p:cNvSpPr>
            <a:spLocks noGrp="1"/>
          </p:cNvSpPr>
          <p:nvPr>
            <p:ph type="body" sz="quarter" idx="11" hasCustomPrompt="1"/>
          </p:nvPr>
        </p:nvSpPr>
        <p:spPr>
          <a:xfrm>
            <a:off x="838200" y="1398588"/>
            <a:ext cx="10515600" cy="4322762"/>
          </a:xfrm>
          <a:prstGeom prst="rect">
            <a:avLst/>
          </a:prstGeom>
        </p:spPr>
        <p:txBody>
          <a:bodyPr/>
          <a:lstStyle>
            <a:lvl1pPr>
              <a:defRPr baseline="0"/>
            </a:lvl1pPr>
          </a:lstStyle>
          <a:p>
            <a:pPr lvl="0"/>
            <a:r>
              <a:rPr lang="en-US" dirty="0"/>
              <a:t>Content goes here – </a:t>
            </a:r>
          </a:p>
        </p:txBody>
      </p:sp>
    </p:spTree>
    <p:extLst>
      <p:ext uri="{BB962C8B-B14F-4D97-AF65-F5344CB8AC3E}">
        <p14:creationId xmlns:p14="http://schemas.microsoft.com/office/powerpoint/2010/main" val="580494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2207A51-8DA2-44A8-9B09-271319D7AD4F}"/>
              </a:ext>
            </a:extLst>
          </p:cNvPr>
          <p:cNvCxnSpPr/>
          <p:nvPr/>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CCC68-332D-4EEE-82F9-B4EDE01C5A08}"/>
              </a:ext>
            </a:extLst>
          </p:cNvPr>
          <p:cNvCxnSpPr/>
          <p:nvPr userDrawn="1"/>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nchor="t"/>
          <a:lstStyle>
            <a:lvl1pPr algn="l">
              <a:defRPr/>
            </a:lvl1pPr>
          </a:lstStyle>
          <a:p>
            <a:r>
              <a:rPr lang="en-US"/>
              <a:t>Click to edit Master title style</a:t>
            </a:r>
            <a:endParaRPr lang="en-US" dirty="0"/>
          </a:p>
        </p:txBody>
      </p:sp>
      <p:sp>
        <p:nvSpPr>
          <p:cNvPr id="13" name="Text Placeholder 12"/>
          <p:cNvSpPr>
            <a:spLocks noGrp="1"/>
          </p:cNvSpPr>
          <p:nvPr>
            <p:ph type="body" sz="quarter" idx="12"/>
          </p:nvPr>
        </p:nvSpPr>
        <p:spPr>
          <a:xfrm>
            <a:off x="193575" y="6575082"/>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6"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6196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B139E2A-71F7-4654-B958-09DE7126DEA6}"/>
              </a:ext>
            </a:extLst>
          </p:cNvPr>
          <p:cNvCxnSpPr/>
          <p:nvPr userDrawn="1"/>
        </p:nvCxnSpPr>
        <p:spPr>
          <a:xfrm flipV="1">
            <a:off x="753533" y="1411288"/>
            <a:ext cx="11438467" cy="30162"/>
          </a:xfrm>
          <a:prstGeom prst="line">
            <a:avLst/>
          </a:prstGeom>
          <a:ln>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Placeholder 1"/>
          <p:cNvSpPr>
            <a:spLocks noGrp="1"/>
          </p:cNvSpPr>
          <p:nvPr>
            <p:ph type="title"/>
          </p:nvPr>
        </p:nvSpPr>
        <p:spPr>
          <a:xfrm>
            <a:off x="609600" y="274638"/>
            <a:ext cx="10972800" cy="1143000"/>
          </a:xfrm>
          <a:prstGeom prst="rect">
            <a:avLst/>
          </a:prstGeom>
        </p:spPr>
        <p:txBody>
          <a:bodyPr lIns="102376" tIns="51188" rIns="102376" bIns="51188" rtlCol="0">
            <a:normAutofit/>
          </a:bodyPr>
          <a:lstStyle>
            <a:lvl1pPr algn="l">
              <a:defRPr sz="4100">
                <a:solidFill>
                  <a:schemeClr val="accent6"/>
                </a:solidFill>
                <a:latin typeface="Helvetica"/>
                <a:cs typeface="Helvetica"/>
              </a:defRPr>
            </a:lvl1pPr>
          </a:lstStyle>
          <a:p>
            <a:r>
              <a:rPr lang="en-US" dirty="0"/>
              <a:t>Click to edit Master title style</a:t>
            </a:r>
          </a:p>
        </p:txBody>
      </p:sp>
      <p:sp>
        <p:nvSpPr>
          <p:cNvPr id="6" name="Text Placeholder 2"/>
          <p:cNvSpPr>
            <a:spLocks noGrp="1"/>
          </p:cNvSpPr>
          <p:nvPr>
            <p:ph idx="1"/>
          </p:nvPr>
        </p:nvSpPr>
        <p:spPr>
          <a:xfrm>
            <a:off x="924398" y="1600206"/>
            <a:ext cx="10658004" cy="4525963"/>
          </a:xfrm>
          <a:prstGeom prst="rect">
            <a:avLst/>
          </a:prstGeom>
        </p:spPr>
        <p:txBody>
          <a:bodyPr lIns="102376" tIns="51188" rIns="102376" bIns="51188" rtlCol="0">
            <a:normAutofit/>
          </a:bodyPr>
          <a:lstStyle>
            <a:lvl1pPr marL="383911" indent="-383911">
              <a:buClr>
                <a:schemeClr val="accent6"/>
              </a:buClr>
              <a:buFont typeface="Wingdings" charset="2"/>
              <a:buChar char="§"/>
              <a:defRPr>
                <a:latin typeface="Helvetica"/>
                <a:cs typeface="Helvetica"/>
              </a:defRPr>
            </a:lvl1pPr>
            <a:lvl2pPr marL="831807" indent="-319926">
              <a:buClr>
                <a:schemeClr val="accent6"/>
              </a:buClr>
              <a:buFont typeface="Arial"/>
              <a:buChar char="•"/>
              <a:defRPr>
                <a:solidFill>
                  <a:schemeClr val="accent5"/>
                </a:solidFill>
                <a:latin typeface="Helvetica"/>
                <a:cs typeface="Helvetica"/>
              </a:defRPr>
            </a:lvl2pPr>
            <a:lvl3pPr marL="1279703" indent="-255940">
              <a:buClr>
                <a:schemeClr val="accent6"/>
              </a:buClr>
              <a:buFont typeface="Lucida Grande"/>
              <a:buChar char="–"/>
              <a:defRPr>
                <a:solidFill>
                  <a:schemeClr val="accent5"/>
                </a:solidFill>
                <a:latin typeface="Helvetica"/>
                <a:cs typeface="Helvetica"/>
              </a:defRPr>
            </a:lvl3pPr>
            <a:lvl4pPr marL="1791584" indent="-255940">
              <a:buClr>
                <a:schemeClr val="accent6"/>
              </a:buClr>
              <a:buFont typeface="Wingdings" charset="2"/>
              <a:buChar char="§"/>
              <a:defRPr>
                <a:solidFill>
                  <a:schemeClr val="accent5"/>
                </a:solidFill>
                <a:latin typeface="Helvetica"/>
                <a:cs typeface="Helvetica"/>
              </a:defRPr>
            </a:lvl4pPr>
            <a:lvl5pPr marL="2559406" indent="-511881">
              <a:buClr>
                <a:schemeClr val="accent6"/>
              </a:buClr>
              <a:buFont typeface="Lucida Grande"/>
              <a:buChar char="-"/>
              <a:defRPr>
                <a:solidFill>
                  <a:schemeClr val="accent5"/>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F94459E9-1CEA-4C01-A02E-FC0F4D5955CD}"/>
              </a:ext>
            </a:extLst>
          </p:cNvPr>
          <p:cNvSpPr>
            <a:spLocks noGrp="1"/>
          </p:cNvSpPr>
          <p:nvPr>
            <p:ph type="ftr" sz="quarter" idx="10"/>
          </p:nvPr>
        </p:nvSpPr>
        <p:spPr>
          <a:xfrm>
            <a:off x="624417" y="6356351"/>
            <a:ext cx="10549467" cy="365125"/>
          </a:xfrm>
          <a:prstGeom prst="rect">
            <a:avLst/>
          </a:prstGeom>
          <a:ln w="0"/>
        </p:spPr>
        <p:txBody>
          <a:bodyPr vert="horz" lIns="102376" tIns="51188" rIns="102376" bIns="51188" rtlCol="0" anchor="ctr"/>
          <a:lstStyle>
            <a:lvl1pPr algn="l">
              <a:defRPr sz="1400">
                <a:solidFill>
                  <a:srgbClr val="3E3538">
                    <a:lumMod val="60000"/>
                    <a:lumOff val="40000"/>
                  </a:srgbClr>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52688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2514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187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6F65DC-B5D6-415A-B5A2-92E42AFB5C41}"/>
              </a:ext>
            </a:extLst>
          </p:cNvPr>
          <p:cNvCxnSpPr/>
          <p:nvPr userDrawn="1"/>
        </p:nvCxnSpPr>
        <p:spPr bwMode="auto">
          <a:xfrm>
            <a:off x="609600" y="835819"/>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15" name="Title 1"/>
          <p:cNvSpPr>
            <a:spLocks noGrp="1"/>
          </p:cNvSpPr>
          <p:nvPr>
            <p:ph type="title"/>
          </p:nvPr>
        </p:nvSpPr>
        <p:spPr>
          <a:xfrm>
            <a:off x="609600" y="233256"/>
            <a:ext cx="10972800" cy="646331"/>
          </a:xfrm>
          <a:prstGeom prst="rect">
            <a:avLst/>
          </a:prstGeom>
        </p:spPr>
        <p:txBody>
          <a:bodyPr anchor="t"/>
          <a:lstStyle/>
          <a:p>
            <a:r>
              <a:rPr lang="en-US"/>
              <a:t>Click to edit Master title style</a:t>
            </a:r>
            <a:endParaRPr lang="en-US" dirty="0"/>
          </a:p>
        </p:txBody>
      </p:sp>
      <p:sp>
        <p:nvSpPr>
          <p:cNvPr id="17" name="Text Placeholder 12"/>
          <p:cNvSpPr>
            <a:spLocks noGrp="1"/>
          </p:cNvSpPr>
          <p:nvPr>
            <p:ph type="body" sz="quarter" idx="12"/>
          </p:nvPr>
        </p:nvSpPr>
        <p:spPr>
          <a:xfrm>
            <a:off x="195072" y="6574536"/>
            <a:ext cx="3333749" cy="153888"/>
          </a:xfrm>
        </p:spPr>
        <p:txBody>
          <a:bodyPr lIns="0" tIns="0" rIns="0" bIns="0" anchor="b">
            <a:spAutoFit/>
          </a:bodyPr>
          <a:lstStyle>
            <a:lvl1pPr marL="0" indent="0">
              <a:buNone/>
              <a:defRPr sz="1000" baseline="0"/>
            </a:lvl1pPr>
          </a:lstStyle>
          <a:p>
            <a:pPr lvl="0"/>
            <a:r>
              <a:rPr lang="en-US"/>
              <a:t>Click to edit Master text styles</a:t>
            </a:r>
          </a:p>
        </p:txBody>
      </p:sp>
    </p:spTree>
    <p:extLst>
      <p:ext uri="{BB962C8B-B14F-4D97-AF65-F5344CB8AC3E}">
        <p14:creationId xmlns:p14="http://schemas.microsoft.com/office/powerpoint/2010/main" val="2207118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8F6EB9-E819-4C9E-BDE2-9DFD0D7624DA}"/>
              </a:ext>
            </a:extLst>
          </p:cNvPr>
          <p:cNvCxnSpPr/>
          <p:nvPr userDrawn="1"/>
        </p:nvCxnSpPr>
        <p:spPr bwMode="auto">
          <a:xfrm>
            <a:off x="609600" y="61515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609600" y="231314"/>
            <a:ext cx="10972800" cy="646331"/>
          </a:xfrm>
        </p:spPr>
        <p:txBody>
          <a:bodyPr anchor="t"/>
          <a:lstStyle>
            <a:lvl1pPr algn="l">
              <a:defRPr sz="3600" b="0">
                <a:latin typeface="News Gothic MT" charset="0"/>
                <a:ea typeface="News Gothic MT" charset="0"/>
                <a:cs typeface="News Gothic MT" charset="0"/>
              </a:defRPr>
            </a:lvl1pPr>
          </a:lstStyle>
          <a:p>
            <a:r>
              <a:rPr lang="en-US"/>
              <a:t>Click to edit Master title style</a:t>
            </a:r>
            <a:endParaRPr lang="en-US" dirty="0"/>
          </a:p>
        </p:txBody>
      </p:sp>
      <p:sp>
        <p:nvSpPr>
          <p:cNvPr id="12"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p:nvPr>
        </p:nvSpPr>
        <p:spPr>
          <a:xfrm>
            <a:off x="193575" y="6574536"/>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19" name="Text Placeholder 18"/>
          <p:cNvSpPr>
            <a:spLocks noGrp="1"/>
          </p:cNvSpPr>
          <p:nvPr>
            <p:ph type="body" sz="quarter" idx="13"/>
          </p:nvPr>
        </p:nvSpPr>
        <p:spPr>
          <a:xfrm>
            <a:off x="622009" y="869747"/>
            <a:ext cx="10974916" cy="482133"/>
          </a:xfrm>
        </p:spPr>
        <p:txBody>
          <a:bodyPr>
            <a:noAutofit/>
          </a:bodyPr>
          <a:lstStyle>
            <a:lvl1pPr marL="0" indent="0" algn="l">
              <a:spcBef>
                <a:spcPts val="0"/>
              </a:spcBef>
              <a:buNone/>
              <a:defRPr sz="2800" baseline="0"/>
            </a:lvl1pPr>
          </a:lstStyle>
          <a:p>
            <a:pPr lvl="0"/>
            <a:r>
              <a:rPr lang="en-US"/>
              <a:t>Click to edit Master text styles</a:t>
            </a:r>
          </a:p>
        </p:txBody>
      </p:sp>
    </p:spTree>
    <p:extLst>
      <p:ext uri="{BB962C8B-B14F-4D97-AF65-F5344CB8AC3E}">
        <p14:creationId xmlns:p14="http://schemas.microsoft.com/office/powerpoint/2010/main" val="456340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32318" y="1600200"/>
            <a:ext cx="5564716" cy="455411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0234" y="1600200"/>
            <a:ext cx="5564717" cy="455411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740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No logo or line">
    <p:spTree>
      <p:nvGrpSpPr>
        <p:cNvPr id="1" name=""/>
        <p:cNvGrpSpPr/>
        <p:nvPr/>
      </p:nvGrpSpPr>
      <p:grpSpPr>
        <a:xfrm>
          <a:off x="0" y="0"/>
          <a:ext cx="0" cy="0"/>
          <a:chOff x="0" y="0"/>
          <a:chExt cx="0" cy="0"/>
        </a:xfrm>
      </p:grpSpPr>
      <p:sp>
        <p:nvSpPr>
          <p:cNvPr id="2" name="Title 1"/>
          <p:cNvSpPr>
            <a:spLocks noGrp="1"/>
          </p:cNvSpPr>
          <p:nvPr>
            <p:ph type="title"/>
          </p:nvPr>
        </p:nvSpPr>
        <p:spPr>
          <a:xfrm>
            <a:off x="619200" y="259200"/>
            <a:ext cx="10990717" cy="1081568"/>
          </a:xfrm>
        </p:spPr>
        <p:txBody>
          <a:bodyPr/>
          <a:lstStyle>
            <a:lvl1pPr>
              <a:defRPr>
                <a:solidFill>
                  <a:srgbClr val="002060"/>
                </a:solidFill>
              </a:defRPr>
            </a:lvl1p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a:p>
        </p:txBody>
      </p:sp>
      <p:sp>
        <p:nvSpPr>
          <p:cNvPr id="4" name="Content Placeholder 5"/>
          <p:cNvSpPr>
            <a:spLocks noGrp="1"/>
          </p:cNvSpPr>
          <p:nvPr>
            <p:ph sz="quarter" idx="13"/>
          </p:nvPr>
        </p:nvSpPr>
        <p:spPr>
          <a:xfrm>
            <a:off x="620184" y="6356351"/>
            <a:ext cx="9796296"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Content Placeholder 3"/>
          <p:cNvSpPr>
            <a:spLocks noGrp="1"/>
          </p:cNvSpPr>
          <p:nvPr>
            <p:ph sz="quarter" idx="14"/>
          </p:nvPr>
        </p:nvSpPr>
        <p:spPr>
          <a:xfrm>
            <a:off x="620184" y="1425600"/>
            <a:ext cx="10962216" cy="4460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1254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AND ADD TEXT</a:t>
            </a:r>
          </a:p>
        </p:txBody>
      </p:sp>
      <p:sp>
        <p:nvSpPr>
          <p:cNvPr id="16"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
        <p:nvSpPr>
          <p:cNvPr id="17"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88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710100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1655577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6F8C3B23-A099-4145-B586-48F01257047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65B45DD1-D8DA-F347-A3D1-EAA2C6D05F2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D835F152-6A90-E24B-9A16-F07E260B1383}"/>
              </a:ext>
            </a:extLst>
          </p:cNvPr>
          <p:cNvPicPr>
            <a:picLocks noChangeAspect="1"/>
          </p:cNvPicPr>
          <p:nvPr userDrawn="1"/>
        </p:nvPicPr>
        <p:blipFill rotWithShape="1">
          <a:blip r:embed="rId28"/>
          <a:srcRect l="1017" r="3425"/>
          <a:stretch/>
        </p:blipFill>
        <p:spPr>
          <a:xfrm>
            <a:off x="9914481" y="311695"/>
            <a:ext cx="170873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94" userDrawn="1">
          <p15:clr>
            <a:srgbClr val="F26B43"/>
          </p15:clr>
        </p15:guide>
        <p15:guide id="4" orient="horz" pos="2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pic>
        <p:nvPicPr>
          <p:cNvPr id="10" name="Picture 9">
            <a:extLst>
              <a:ext uri="{FF2B5EF4-FFF2-40B4-BE49-F238E27FC236}">
                <a16:creationId xmlns:a16="http://schemas.microsoft.com/office/drawing/2014/main" id="{0BF55CE1-A0F5-A040-81E6-287EE6A8F26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992579" y="271381"/>
            <a:ext cx="1785308" cy="719219"/>
          </a:xfrm>
          <a:prstGeom prst="rect">
            <a:avLst/>
          </a:prstGeom>
        </p:spPr>
      </p:pic>
    </p:spTree>
    <p:extLst>
      <p:ext uri="{BB962C8B-B14F-4D97-AF65-F5344CB8AC3E}">
        <p14:creationId xmlns:p14="http://schemas.microsoft.com/office/powerpoint/2010/main" val="7731380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39.svg"/><Relationship Id="rId3" Type="http://schemas.openxmlformats.org/officeDocument/2006/relationships/image" Target="../media/image25.png"/><Relationship Id="rId21" Type="http://schemas.openxmlformats.org/officeDocument/2006/relationships/image" Target="../media/image42.pn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8.png"/><Relationship Id="rId2" Type="http://schemas.openxmlformats.org/officeDocument/2006/relationships/chart" Target="../charts/chart1.xml"/><Relationship Id="rId16" Type="http://schemas.openxmlformats.org/officeDocument/2006/relationships/image" Target="../media/image37.svg"/><Relationship Id="rId20"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tiff"/><Relationship Id="rId7"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tiff"/><Relationship Id="rId5" Type="http://schemas.openxmlformats.org/officeDocument/2006/relationships/image" Target="../media/image47.tiff"/><Relationship Id="rId4" Type="http://schemas.openxmlformats.org/officeDocument/2006/relationships/image" Target="../media/image46.tif"/></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ustoo.org/Pathways-Seattle-Webcast" TargetMode="External"/><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80.emf"/><Relationship Id="rId5" Type="http://schemas.openxmlformats.org/officeDocument/2006/relationships/oleObject" Target="../embeddings/oleObject1.bin"/><Relationship Id="rId4"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2.tif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80.emf"/><Relationship Id="rId5" Type="http://schemas.openxmlformats.org/officeDocument/2006/relationships/oleObject" Target="../embeddings/oleObject2.bin"/><Relationship Id="rId4"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chart" Target="../charts/chart7.xml"/></Relationships>
</file>

<file path=ppt/slides/_rels/slide6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chart" Target="../charts/char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hyperlink" Target="mailto:elaine.wills@cor2ed.com?subject=GU%20connect" TargetMode="External"/><Relationship Id="rId3" Type="http://schemas.openxmlformats.org/officeDocument/2006/relationships/hyperlink" Target="https://twitter.com/guconnectinfo" TargetMode="External"/><Relationship Id="rId7" Type="http://schemas.openxmlformats.org/officeDocument/2006/relationships/hyperlink" Target="https://guconnect.cor2ed.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sam.brightwell@cor2ed.com" TargetMode="External"/><Relationship Id="rId4" Type="http://schemas.openxmlformats.org/officeDocument/2006/relationships/hyperlink" Target="https://www.linkedin.com/company/23742475" TargetMode="External"/><Relationship Id="rId9" Type="http://schemas.openxmlformats.org/officeDocument/2006/relationships/image" Target="../media/image8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08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20184" y="1425600"/>
            <a:ext cx="11164448" cy="4528800"/>
          </a:xfrm>
        </p:spPr>
        <p:txBody>
          <a:bodyPr/>
          <a:lstStyle/>
          <a:p>
            <a:pPr marL="0" indent="0">
              <a:buNone/>
            </a:pPr>
            <a:endParaRPr lang="en-GB" noProof="0" dirty="0"/>
          </a:p>
          <a:p>
            <a:pPr marL="0" indent="0">
              <a:buNone/>
            </a:pPr>
            <a:r>
              <a:rPr lang="en-US" b="1" dirty="0"/>
              <a:t>Prof. Gerhardt Attard </a:t>
            </a:r>
            <a:r>
              <a:rPr lang="en-US" dirty="0"/>
              <a:t>has received </a:t>
            </a:r>
            <a:r>
              <a:rPr lang="en-GB" dirty="0"/>
              <a:t>received financial support/sponsorship for research support, consultation, or speaker fees from the following companies</a:t>
            </a:r>
            <a:r>
              <a:rPr lang="en-US" dirty="0"/>
              <a:t>: </a:t>
            </a:r>
          </a:p>
          <a:p>
            <a:r>
              <a:rPr lang="en-GB" dirty="0"/>
              <a:t>Abbott Laboratories, Astellas Pharma, AstraZeneca, Bayer Healthcare Pharmaceuticals, Essa Pharmaceuticals, </a:t>
            </a:r>
            <a:r>
              <a:rPr lang="en-GB" dirty="0" err="1"/>
              <a:t>Innocrin</a:t>
            </a:r>
            <a:r>
              <a:rPr lang="en-GB" dirty="0"/>
              <a:t> Pharma, Janssen-</a:t>
            </a:r>
            <a:r>
              <a:rPr lang="en-GB" dirty="0" err="1"/>
              <a:t>Cilag</a:t>
            </a:r>
            <a:r>
              <a:rPr lang="en-GB" dirty="0"/>
              <a:t>, Millennium Pharmaceuticals, Novartis, Pfizer, Roche/Ventana, Sanofi-Aventis, Takeda, </a:t>
            </a:r>
            <a:r>
              <a:rPr lang="en-GB" dirty="0" err="1"/>
              <a:t>Veridex</a:t>
            </a:r>
            <a:endParaRPr lang="en-GB" noProof="0" dirty="0"/>
          </a:p>
        </p:txBody>
      </p:sp>
      <p:sp>
        <p:nvSpPr>
          <p:cNvPr id="4" name="Title 3"/>
          <p:cNvSpPr>
            <a:spLocks noGrp="1"/>
          </p:cNvSpPr>
          <p:nvPr>
            <p:ph type="title"/>
          </p:nvPr>
        </p:nvSpPr>
        <p:spPr/>
        <p:txBody>
          <a:bodyPr/>
          <a:lstStyle/>
          <a:p>
            <a:r>
              <a:rPr lang="en-GB" noProof="0" dirty="0"/>
              <a:t>disclosures</a:t>
            </a:r>
          </a:p>
        </p:txBody>
      </p:sp>
      <p:sp>
        <p:nvSpPr>
          <p:cNvPr id="3" name="Slide Number Placeholder 2">
            <a:extLst>
              <a:ext uri="{FF2B5EF4-FFF2-40B4-BE49-F238E27FC236}">
                <a16:creationId xmlns:a16="http://schemas.microsoft.com/office/drawing/2014/main" id="{E3AC9220-DFB3-EA48-92FF-137651382151}"/>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1300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a:extLst>
              <a:ext uri="{FF2B5EF4-FFF2-40B4-BE49-F238E27FC236}">
                <a16:creationId xmlns:a16="http://schemas.microsoft.com/office/drawing/2014/main" id="{4B9771AC-1153-EF40-BB5B-66C961B73BA0}"/>
              </a:ext>
            </a:extLst>
          </p:cNvPr>
          <p:cNvSpPr/>
          <p:nvPr/>
        </p:nvSpPr>
        <p:spPr>
          <a:xfrm>
            <a:off x="7051146" y="2284214"/>
            <a:ext cx="3444225" cy="3444225"/>
          </a:xfrm>
          <a:prstGeom prst="ellipse">
            <a:avLst/>
          </a:prstGeom>
          <a:noFill/>
          <a:ln w="603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2D101D7-72E7-4F4A-B34F-FB51FEAE2A79}"/>
              </a:ext>
            </a:extLst>
          </p:cNvPr>
          <p:cNvSpPr/>
          <p:nvPr/>
        </p:nvSpPr>
        <p:spPr>
          <a:xfrm>
            <a:off x="7127328" y="5196692"/>
            <a:ext cx="2694148" cy="683431"/>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C70045C6-DAAE-1B4B-9085-35114509F421}"/>
              </a:ext>
            </a:extLst>
          </p:cNvPr>
          <p:cNvSpPr/>
          <p:nvPr/>
        </p:nvSpPr>
        <p:spPr>
          <a:xfrm>
            <a:off x="6492311" y="2697457"/>
            <a:ext cx="1106109" cy="268138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324B3D7-CF99-304E-A7EF-127D22BF7996}"/>
              </a:ext>
            </a:extLst>
          </p:cNvPr>
          <p:cNvSpPr>
            <a:spLocks noGrp="1"/>
          </p:cNvSpPr>
          <p:nvPr>
            <p:ph type="body" idx="1"/>
          </p:nvPr>
        </p:nvSpPr>
        <p:spPr/>
        <p:txBody>
          <a:bodyPr/>
          <a:lstStyle/>
          <a:p>
            <a:r>
              <a:rPr lang="en-US"/>
              <a:t>HALLMARKS OF CANCER</a:t>
            </a:r>
            <a:endParaRPr lang="en-US" dirty="0"/>
          </a:p>
        </p:txBody>
      </p:sp>
      <p:sp>
        <p:nvSpPr>
          <p:cNvPr id="2" name="Title 1"/>
          <p:cNvSpPr>
            <a:spLocks noGrp="1"/>
          </p:cNvSpPr>
          <p:nvPr>
            <p:ph type="title"/>
          </p:nvPr>
        </p:nvSpPr>
        <p:spPr/>
        <p:txBody>
          <a:bodyPr/>
          <a:lstStyle/>
          <a:p>
            <a:r>
              <a:rPr lang="en-US" noProof="0" dirty="0"/>
              <a:t>Genomic Instability is a Targetable </a:t>
            </a:r>
            <a:r>
              <a:rPr lang="en-US" dirty="0"/>
              <a:t>H</a:t>
            </a:r>
            <a:r>
              <a:rPr lang="en-US" noProof="0" dirty="0" err="1"/>
              <a:t>allmark</a:t>
            </a:r>
            <a:r>
              <a:rPr lang="en-US" noProof="0" dirty="0"/>
              <a:t> of Cancer</a:t>
            </a:r>
          </a:p>
        </p:txBody>
      </p:sp>
      <p:sp>
        <p:nvSpPr>
          <p:cNvPr id="6" name="Content Placeholder 5">
            <a:extLst>
              <a:ext uri="{FF2B5EF4-FFF2-40B4-BE49-F238E27FC236}">
                <a16:creationId xmlns:a16="http://schemas.microsoft.com/office/drawing/2014/main" id="{A510AB48-3C86-F447-A0A1-6E33C1E99400}"/>
              </a:ext>
            </a:extLst>
          </p:cNvPr>
          <p:cNvSpPr>
            <a:spLocks noGrp="1"/>
          </p:cNvSpPr>
          <p:nvPr>
            <p:ph sz="quarter" idx="15"/>
          </p:nvPr>
        </p:nvSpPr>
        <p:spPr>
          <a:xfrm>
            <a:off x="619200" y="6245796"/>
            <a:ext cx="8116800" cy="365125"/>
          </a:xfrm>
        </p:spPr>
        <p:txBody>
          <a:bodyPr/>
          <a:lstStyle/>
          <a:p>
            <a:r>
              <a:rPr lang="en-GB" altLang="en-US" dirty="0"/>
              <a:t>Adapted from Hanahan, D. Cancer </a:t>
            </a:r>
            <a:r>
              <a:rPr lang="en-GB" altLang="en-US" dirty="0" err="1"/>
              <a:t>Discov</a:t>
            </a:r>
            <a:r>
              <a:rPr lang="en-GB" altLang="en-US" dirty="0"/>
              <a:t>. 2022;12:31-46</a:t>
            </a:r>
          </a:p>
        </p:txBody>
      </p:sp>
      <p:sp>
        <p:nvSpPr>
          <p:cNvPr id="3" name="Right Arrow 2">
            <a:extLst>
              <a:ext uri="{FF2B5EF4-FFF2-40B4-BE49-F238E27FC236}">
                <a16:creationId xmlns:a16="http://schemas.microsoft.com/office/drawing/2014/main" id="{40A33240-6A0E-B645-9E1B-219ADA0972D6}"/>
              </a:ext>
            </a:extLst>
          </p:cNvPr>
          <p:cNvSpPr/>
          <p:nvPr/>
        </p:nvSpPr>
        <p:spPr>
          <a:xfrm>
            <a:off x="610892" y="5010791"/>
            <a:ext cx="427857" cy="288032"/>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305E588-B635-B240-ACEE-7E737388CCA4}"/>
              </a:ext>
            </a:extLst>
          </p:cNvPr>
          <p:cNvSpPr>
            <a:spLocks noGrp="1"/>
          </p:cNvSpPr>
          <p:nvPr>
            <p:ph type="sldNum" sz="quarter" idx="4"/>
          </p:nvPr>
        </p:nvSpPr>
        <p:spPr/>
        <p:txBody>
          <a:bodyPr/>
          <a:lstStyle/>
          <a:p>
            <a:fld id="{FCE43C0F-8A7B-3A4B-9DB5-B3472E36E833}" type="slidenum">
              <a:rPr lang="en-GB" smtClean="0"/>
              <a:pPr/>
              <a:t>11</a:t>
            </a:fld>
            <a:endParaRPr lang="en-GB" dirty="0"/>
          </a:p>
        </p:txBody>
      </p:sp>
      <p:graphicFrame>
        <p:nvGraphicFramePr>
          <p:cNvPr id="13" name="Chart 12">
            <a:extLst>
              <a:ext uri="{FF2B5EF4-FFF2-40B4-BE49-F238E27FC236}">
                <a16:creationId xmlns:a16="http://schemas.microsoft.com/office/drawing/2014/main" id="{1A2946EA-B9C8-7A41-8F8F-A5DE09CDC023}"/>
              </a:ext>
            </a:extLst>
          </p:cNvPr>
          <p:cNvGraphicFramePr/>
          <p:nvPr/>
        </p:nvGraphicFramePr>
        <p:xfrm>
          <a:off x="610485" y="2351435"/>
          <a:ext cx="5000104" cy="3333403"/>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a:extLst>
              <a:ext uri="{FF2B5EF4-FFF2-40B4-BE49-F238E27FC236}">
                <a16:creationId xmlns:a16="http://schemas.microsoft.com/office/drawing/2014/main" id="{63503781-68C4-304A-8B0A-5B271D51F626}"/>
              </a:ext>
            </a:extLst>
          </p:cNvPr>
          <p:cNvSpPr/>
          <p:nvPr/>
        </p:nvSpPr>
        <p:spPr>
          <a:xfrm>
            <a:off x="2055260" y="2962859"/>
            <a:ext cx="2110554" cy="2110554"/>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SB">
            <a:extLst>
              <a:ext uri="{FF2B5EF4-FFF2-40B4-BE49-F238E27FC236}">
                <a16:creationId xmlns:a16="http://schemas.microsoft.com/office/drawing/2014/main" id="{CE6287E5-93F1-BD4E-AA83-E704E1D2C4E4}"/>
              </a:ext>
            </a:extLst>
          </p:cNvPr>
          <p:cNvSpPr txBox="1"/>
          <p:nvPr/>
        </p:nvSpPr>
        <p:spPr>
          <a:xfrm>
            <a:off x="2058367" y="1993037"/>
            <a:ext cx="849271" cy="53380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Sustaining</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proliferative</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signalling</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36" name="DSB">
            <a:extLst>
              <a:ext uri="{FF2B5EF4-FFF2-40B4-BE49-F238E27FC236}">
                <a16:creationId xmlns:a16="http://schemas.microsoft.com/office/drawing/2014/main" id="{07DBDDF0-0F48-1344-A25C-0CEB081E1CFE}"/>
              </a:ext>
            </a:extLst>
          </p:cNvPr>
          <p:cNvSpPr txBox="1"/>
          <p:nvPr/>
        </p:nvSpPr>
        <p:spPr>
          <a:xfrm>
            <a:off x="4299844" y="2865406"/>
            <a:ext cx="1168270"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Avoiding immune</a:t>
            </a:r>
          </a:p>
          <a:p>
            <a:pPr marL="57797" marR="57797" lvl="0" indent="0" algn="ctr" defTabSz="647684"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destruction</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37" name="DSB">
            <a:extLst>
              <a:ext uri="{FF2B5EF4-FFF2-40B4-BE49-F238E27FC236}">
                <a16:creationId xmlns:a16="http://schemas.microsoft.com/office/drawing/2014/main" id="{232CA8F6-7008-274A-BDFC-1184492268D5}"/>
              </a:ext>
            </a:extLst>
          </p:cNvPr>
          <p:cNvSpPr txBox="1"/>
          <p:nvPr/>
        </p:nvSpPr>
        <p:spPr>
          <a:xfrm>
            <a:off x="4654109" y="3841343"/>
            <a:ext cx="814005" cy="53380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Enabling</a:t>
            </a:r>
          </a:p>
          <a:p>
            <a:pPr marL="57797" marR="57797" lvl="0" indent="0" algn="ctr" defTabSz="647684"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replicative</a:t>
            </a:r>
          </a:p>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immortality</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grpSp>
        <p:nvGrpSpPr>
          <p:cNvPr id="54" name="Group 53">
            <a:extLst>
              <a:ext uri="{FF2B5EF4-FFF2-40B4-BE49-F238E27FC236}">
                <a16:creationId xmlns:a16="http://schemas.microsoft.com/office/drawing/2014/main" id="{EFC39591-7D39-864C-B10D-26A223D34B54}"/>
              </a:ext>
            </a:extLst>
          </p:cNvPr>
          <p:cNvGrpSpPr/>
          <p:nvPr/>
        </p:nvGrpSpPr>
        <p:grpSpPr>
          <a:xfrm>
            <a:off x="2367724" y="3441861"/>
            <a:ext cx="1485626" cy="1105602"/>
            <a:chOff x="9827039" y="4170405"/>
            <a:chExt cx="1485626" cy="1105602"/>
          </a:xfrm>
        </p:grpSpPr>
        <p:pic>
          <p:nvPicPr>
            <p:cNvPr id="49" name="Picture 2">
              <a:extLst>
                <a:ext uri="{FF2B5EF4-FFF2-40B4-BE49-F238E27FC236}">
                  <a16:creationId xmlns:a16="http://schemas.microsoft.com/office/drawing/2014/main" id="{05986469-BF44-1A4F-9EFF-9CF76B3A622C}"/>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40391" t="39995" r="41913" b="39874"/>
            <a:stretch/>
          </p:blipFill>
          <p:spPr bwMode="auto">
            <a:xfrm>
              <a:off x="9919322" y="4196817"/>
              <a:ext cx="1286634" cy="102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a:extLst>
                <a:ext uri="{FF2B5EF4-FFF2-40B4-BE49-F238E27FC236}">
                  <a16:creationId xmlns:a16="http://schemas.microsoft.com/office/drawing/2014/main" id="{5EE42656-CD28-214F-B4AE-13C1F6AB1759}"/>
                </a:ext>
              </a:extLst>
            </p:cNvPr>
            <p:cNvSpPr/>
            <p:nvPr/>
          </p:nvSpPr>
          <p:spPr>
            <a:xfrm>
              <a:off x="9843224" y="505243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2490B9B-B625-AE49-9A67-5059B4A63212}"/>
                </a:ext>
              </a:extLst>
            </p:cNvPr>
            <p:cNvSpPr/>
            <p:nvPr/>
          </p:nvSpPr>
          <p:spPr>
            <a:xfrm>
              <a:off x="11089397" y="50928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D8CD6CC-D5B5-5E45-A80B-03CC4F7A7A41}"/>
                </a:ext>
              </a:extLst>
            </p:cNvPr>
            <p:cNvSpPr/>
            <p:nvPr/>
          </p:nvSpPr>
          <p:spPr>
            <a:xfrm>
              <a:off x="11016569" y="41784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4F69826-F895-824C-A834-BD4D521BDA5E}"/>
                </a:ext>
              </a:extLst>
            </p:cNvPr>
            <p:cNvSpPr/>
            <p:nvPr/>
          </p:nvSpPr>
          <p:spPr>
            <a:xfrm>
              <a:off x="9827039" y="4170405"/>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8" name="Straight Connector 37">
            <a:extLst>
              <a:ext uri="{FF2B5EF4-FFF2-40B4-BE49-F238E27FC236}">
                <a16:creationId xmlns:a16="http://schemas.microsoft.com/office/drawing/2014/main" id="{7373A620-63A4-CA4A-BAB2-6034F2B77522}"/>
              </a:ext>
            </a:extLst>
          </p:cNvPr>
          <p:cNvCxnSpPr>
            <a:cxnSpLocks/>
          </p:cNvCxnSpPr>
          <p:nvPr/>
        </p:nvCxnSpPr>
        <p:spPr>
          <a:xfrm flipV="1">
            <a:off x="2840430" y="4781243"/>
            <a:ext cx="71140" cy="17373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C37EA8E-0EC0-A942-93B9-26F406BD9CC4}"/>
              </a:ext>
            </a:extLst>
          </p:cNvPr>
          <p:cNvCxnSpPr>
            <a:cxnSpLocks/>
          </p:cNvCxnSpPr>
          <p:nvPr/>
        </p:nvCxnSpPr>
        <p:spPr>
          <a:xfrm flipH="1" flipV="1">
            <a:off x="3329513" y="4791074"/>
            <a:ext cx="104130" cy="154069"/>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3" name="Graphic 42" descr="DNA">
            <a:extLst>
              <a:ext uri="{FF2B5EF4-FFF2-40B4-BE49-F238E27FC236}">
                <a16:creationId xmlns:a16="http://schemas.microsoft.com/office/drawing/2014/main" id="{244B82AC-1AFF-FA41-B189-080F5999E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93676">
            <a:off x="1856263" y="4537586"/>
            <a:ext cx="440339" cy="440339"/>
          </a:xfrm>
          <a:prstGeom prst="rect">
            <a:avLst/>
          </a:prstGeom>
        </p:spPr>
      </p:pic>
      <p:cxnSp>
        <p:nvCxnSpPr>
          <p:cNvPr id="19" name="Straight Connector 18">
            <a:extLst>
              <a:ext uri="{FF2B5EF4-FFF2-40B4-BE49-F238E27FC236}">
                <a16:creationId xmlns:a16="http://schemas.microsoft.com/office/drawing/2014/main" id="{BBB08758-56A3-AE44-860C-17127071A9D9}"/>
              </a:ext>
            </a:extLst>
          </p:cNvPr>
          <p:cNvCxnSpPr>
            <a:cxnSpLocks/>
          </p:cNvCxnSpPr>
          <p:nvPr/>
        </p:nvCxnSpPr>
        <p:spPr>
          <a:xfrm>
            <a:off x="2321586" y="3426718"/>
            <a:ext cx="143196" cy="12012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DB33B76-2B50-6B4D-B2CB-9BFA8A3628F3}"/>
              </a:ext>
            </a:extLst>
          </p:cNvPr>
          <p:cNvCxnSpPr>
            <a:cxnSpLocks/>
          </p:cNvCxnSpPr>
          <p:nvPr/>
        </p:nvCxnSpPr>
        <p:spPr>
          <a:xfrm>
            <a:off x="2788311" y="3058418"/>
            <a:ext cx="71140" cy="17373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6129038-506F-CB40-BFA5-237D688F3BA4}"/>
              </a:ext>
            </a:extLst>
          </p:cNvPr>
          <p:cNvCxnSpPr>
            <a:cxnSpLocks/>
          </p:cNvCxnSpPr>
          <p:nvPr/>
        </p:nvCxnSpPr>
        <p:spPr>
          <a:xfrm flipH="1">
            <a:off x="3335304" y="3065048"/>
            <a:ext cx="104130" cy="154069"/>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A14676-2C3C-2A4E-93DD-5ECEF966AE7A}"/>
              </a:ext>
            </a:extLst>
          </p:cNvPr>
          <p:cNvCxnSpPr>
            <a:cxnSpLocks/>
          </p:cNvCxnSpPr>
          <p:nvPr/>
        </p:nvCxnSpPr>
        <p:spPr>
          <a:xfrm flipH="1">
            <a:off x="3741164" y="3422304"/>
            <a:ext cx="143196" cy="12012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DSB">
            <a:extLst>
              <a:ext uri="{FF2B5EF4-FFF2-40B4-BE49-F238E27FC236}">
                <a16:creationId xmlns:a16="http://schemas.microsoft.com/office/drawing/2014/main" id="{8365D8B6-C3FE-F446-9C9E-3348A82D7B27}"/>
              </a:ext>
            </a:extLst>
          </p:cNvPr>
          <p:cNvSpPr txBox="1"/>
          <p:nvPr/>
        </p:nvSpPr>
        <p:spPr>
          <a:xfrm>
            <a:off x="3272075" y="2140655"/>
            <a:ext cx="1067281"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Evading growth</a:t>
            </a:r>
          </a:p>
          <a:p>
            <a:pPr marL="57797" marR="57797" lvl="0" indent="0" algn="ctr" defTabSz="647684"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suppressors</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pic>
        <p:nvPicPr>
          <p:cNvPr id="45" name="Graphic 44" descr="No sign">
            <a:extLst>
              <a:ext uri="{FF2B5EF4-FFF2-40B4-BE49-F238E27FC236}">
                <a16:creationId xmlns:a16="http://schemas.microsoft.com/office/drawing/2014/main" id="{FFF5B298-7EA7-4F4D-82E3-406E595B56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1957" y="2598893"/>
            <a:ext cx="389766" cy="389766"/>
          </a:xfrm>
          <a:prstGeom prst="rect">
            <a:avLst/>
          </a:prstGeom>
        </p:spPr>
      </p:pic>
      <p:sp>
        <p:nvSpPr>
          <p:cNvPr id="48" name="Freeform 47">
            <a:extLst>
              <a:ext uri="{FF2B5EF4-FFF2-40B4-BE49-F238E27FC236}">
                <a16:creationId xmlns:a16="http://schemas.microsoft.com/office/drawing/2014/main" id="{7CAE7C6D-C2D3-9D48-953B-7D3DF831B7D8}"/>
              </a:ext>
            </a:extLst>
          </p:cNvPr>
          <p:cNvSpPr/>
          <p:nvPr/>
        </p:nvSpPr>
        <p:spPr>
          <a:xfrm>
            <a:off x="2664877" y="2735108"/>
            <a:ext cx="315589" cy="291313"/>
          </a:xfrm>
          <a:custGeom>
            <a:avLst/>
            <a:gdLst>
              <a:gd name="connsiteX0" fmla="*/ 72828 w 242761"/>
              <a:gd name="connsiteY0" fmla="*/ 250853 h 250853"/>
              <a:gd name="connsiteX1" fmla="*/ 0 w 242761"/>
              <a:gd name="connsiteY1" fmla="*/ 89012 h 250853"/>
              <a:gd name="connsiteX2" fmla="*/ 242761 w 242761"/>
              <a:gd name="connsiteY2" fmla="*/ 0 h 250853"/>
            </a:gdLst>
            <a:ahLst/>
            <a:cxnLst>
              <a:cxn ang="0">
                <a:pos x="connsiteX0" y="connsiteY0"/>
              </a:cxn>
              <a:cxn ang="0">
                <a:pos x="connsiteX1" y="connsiteY1"/>
              </a:cxn>
              <a:cxn ang="0">
                <a:pos x="connsiteX2" y="connsiteY2"/>
              </a:cxn>
            </a:cxnLst>
            <a:rect l="l" t="t" r="r" b="b"/>
            <a:pathLst>
              <a:path w="242761" h="250853">
                <a:moveTo>
                  <a:pt x="72828" y="250853"/>
                </a:moveTo>
                <a:lnTo>
                  <a:pt x="0" y="89012"/>
                </a:lnTo>
                <a:lnTo>
                  <a:pt x="242761" y="0"/>
                </a:lnTo>
              </a:path>
            </a:pathLst>
          </a:custGeom>
          <a:noFill/>
          <a:ln w="63500">
            <a:solidFill>
              <a:schemeClr val="bg1"/>
            </a:solidFill>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4A91E66-9582-9E44-AB2D-FA7788ED94B4}"/>
              </a:ext>
            </a:extLst>
          </p:cNvPr>
          <p:cNvCxnSpPr>
            <a:cxnSpLocks/>
          </p:cNvCxnSpPr>
          <p:nvPr/>
        </p:nvCxnSpPr>
        <p:spPr>
          <a:xfrm>
            <a:off x="2124736"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4DC5665-7666-A748-BFDC-9488ED1400D5}"/>
              </a:ext>
            </a:extLst>
          </p:cNvPr>
          <p:cNvCxnSpPr>
            <a:cxnSpLocks/>
          </p:cNvCxnSpPr>
          <p:nvPr/>
        </p:nvCxnSpPr>
        <p:spPr>
          <a:xfrm flipH="1">
            <a:off x="3899561"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42752D4-02BB-5647-BB5D-12C49DEFAC4A}"/>
              </a:ext>
            </a:extLst>
          </p:cNvPr>
          <p:cNvCxnSpPr>
            <a:cxnSpLocks/>
          </p:cNvCxnSpPr>
          <p:nvPr/>
        </p:nvCxnSpPr>
        <p:spPr>
          <a:xfrm flipH="1" flipV="1">
            <a:off x="3756365" y="4440271"/>
            <a:ext cx="143196" cy="12012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AB0A4AE-43FC-E742-B7D2-CF06360C2813}"/>
              </a:ext>
            </a:extLst>
          </p:cNvPr>
          <p:cNvCxnSpPr>
            <a:cxnSpLocks/>
          </p:cNvCxnSpPr>
          <p:nvPr/>
        </p:nvCxnSpPr>
        <p:spPr>
          <a:xfrm flipV="1">
            <a:off x="2319429" y="4464799"/>
            <a:ext cx="143196" cy="120122"/>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DSB">
            <a:extLst>
              <a:ext uri="{FF2B5EF4-FFF2-40B4-BE49-F238E27FC236}">
                <a16:creationId xmlns:a16="http://schemas.microsoft.com/office/drawing/2014/main" id="{4CF43B0D-83AC-504C-A000-69E38E3C9D9B}"/>
              </a:ext>
            </a:extLst>
          </p:cNvPr>
          <p:cNvSpPr txBox="1"/>
          <p:nvPr/>
        </p:nvSpPr>
        <p:spPr>
          <a:xfrm>
            <a:off x="4346611" y="4869032"/>
            <a:ext cx="1240404"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Tumour-promoting</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inflammation</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56" name="DSB">
            <a:extLst>
              <a:ext uri="{FF2B5EF4-FFF2-40B4-BE49-F238E27FC236}">
                <a16:creationId xmlns:a16="http://schemas.microsoft.com/office/drawing/2014/main" id="{01F10358-8BDC-1243-B5B9-9FD7355D7663}"/>
              </a:ext>
            </a:extLst>
          </p:cNvPr>
          <p:cNvSpPr txBox="1"/>
          <p:nvPr/>
        </p:nvSpPr>
        <p:spPr>
          <a:xfrm>
            <a:off x="3464579" y="5500211"/>
            <a:ext cx="1245214"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Activating invasion</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&amp; metastasis</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57" name="DSB">
            <a:extLst>
              <a:ext uri="{FF2B5EF4-FFF2-40B4-BE49-F238E27FC236}">
                <a16:creationId xmlns:a16="http://schemas.microsoft.com/office/drawing/2014/main" id="{FD57FB1A-2802-0D4B-AA90-C58251739B42}"/>
              </a:ext>
            </a:extLst>
          </p:cNvPr>
          <p:cNvSpPr txBox="1"/>
          <p:nvPr/>
        </p:nvSpPr>
        <p:spPr>
          <a:xfrm>
            <a:off x="1738014" y="5549121"/>
            <a:ext cx="1443986"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Inducing or</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accessing</a:t>
            </a:r>
            <a:r>
              <a:rPr lang="en-GB" sz="1000" b="0" dirty="0">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vasculature</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58" name="DSB">
            <a:extLst>
              <a:ext uri="{FF2B5EF4-FFF2-40B4-BE49-F238E27FC236}">
                <a16:creationId xmlns:a16="http://schemas.microsoft.com/office/drawing/2014/main" id="{0D71BB2A-CBC5-4541-900F-4687CC41ADD9}"/>
              </a:ext>
            </a:extLst>
          </p:cNvPr>
          <p:cNvSpPr txBox="1"/>
          <p:nvPr/>
        </p:nvSpPr>
        <p:spPr>
          <a:xfrm>
            <a:off x="1083580" y="4845043"/>
            <a:ext cx="834845" cy="53380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Genome</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instability &amp;</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mutation</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59" name="DSB">
            <a:extLst>
              <a:ext uri="{FF2B5EF4-FFF2-40B4-BE49-F238E27FC236}">
                <a16:creationId xmlns:a16="http://schemas.microsoft.com/office/drawing/2014/main" id="{26471A0C-36E8-6449-88AA-AE8A7C07A0ED}"/>
              </a:ext>
            </a:extLst>
          </p:cNvPr>
          <p:cNvSpPr txBox="1"/>
          <p:nvPr/>
        </p:nvSpPr>
        <p:spPr>
          <a:xfrm>
            <a:off x="844704" y="3817355"/>
            <a:ext cx="733856" cy="37991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Resisting</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cell death</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60" name="DSB">
            <a:extLst>
              <a:ext uri="{FF2B5EF4-FFF2-40B4-BE49-F238E27FC236}">
                <a16:creationId xmlns:a16="http://schemas.microsoft.com/office/drawing/2014/main" id="{68F8261F-BBF6-8A41-AA2B-555CCC201F23}"/>
              </a:ext>
            </a:extLst>
          </p:cNvPr>
          <p:cNvSpPr txBox="1"/>
          <p:nvPr/>
        </p:nvSpPr>
        <p:spPr>
          <a:xfrm>
            <a:off x="925713" y="2759710"/>
            <a:ext cx="911789" cy="53380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Deregulating</a:t>
            </a:r>
            <a:b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b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cellular</a:t>
            </a:r>
          </a:p>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rPr>
              <a:t>metabolism</a:t>
            </a:r>
            <a:endParaRPr kumimoji="0" sz="1000" b="0" i="0" u="none" strike="noStrike" kern="1200" cap="none" spc="0" normalizeH="0" baseline="0" noProof="0" dirty="0">
              <a:ln>
                <a:noFill/>
              </a:ln>
              <a:effectLst/>
              <a:uLnTx/>
              <a:uFill>
                <a:solidFill>
                  <a:srgbClr val="000000"/>
                </a:solidFill>
              </a:uFill>
              <a:latin typeface="Arial" panose="020B0604020202020204" pitchFamily="34" charset="0"/>
              <a:cs typeface="Arial" panose="020B0604020202020204" pitchFamily="34" charset="0"/>
              <a:sym typeface="Times"/>
            </a:endParaRPr>
          </a:p>
        </p:txBody>
      </p:sp>
      <p:grpSp>
        <p:nvGrpSpPr>
          <p:cNvPr id="65" name="Group 64">
            <a:extLst>
              <a:ext uri="{FF2B5EF4-FFF2-40B4-BE49-F238E27FC236}">
                <a16:creationId xmlns:a16="http://schemas.microsoft.com/office/drawing/2014/main" id="{0746B179-AAA8-5940-88D5-9BFA72AA3AC2}"/>
              </a:ext>
            </a:extLst>
          </p:cNvPr>
          <p:cNvGrpSpPr/>
          <p:nvPr/>
        </p:nvGrpSpPr>
        <p:grpSpPr>
          <a:xfrm>
            <a:off x="1669060" y="3884837"/>
            <a:ext cx="421258" cy="251326"/>
            <a:chOff x="5663952" y="3900565"/>
            <a:chExt cx="421258" cy="251326"/>
          </a:xfrm>
        </p:grpSpPr>
        <p:cxnSp>
          <p:nvCxnSpPr>
            <p:cNvPr id="62" name="Straight Connector 61">
              <a:extLst>
                <a:ext uri="{FF2B5EF4-FFF2-40B4-BE49-F238E27FC236}">
                  <a16:creationId xmlns:a16="http://schemas.microsoft.com/office/drawing/2014/main" id="{B439AE86-AD9D-AB46-9799-38C6C5FA5BEA}"/>
                </a:ext>
              </a:extLst>
            </p:cNvPr>
            <p:cNvCxnSpPr>
              <a:cxnSpLocks/>
            </p:cNvCxnSpPr>
            <p:nvPr/>
          </p:nvCxnSpPr>
          <p:spPr>
            <a:xfrm>
              <a:off x="5663952" y="4026227"/>
              <a:ext cx="421258"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CFD2D41-4E6B-824A-A710-F38077E38A67}"/>
                </a:ext>
              </a:extLst>
            </p:cNvPr>
            <p:cNvCxnSpPr>
              <a:cxnSpLocks/>
            </p:cNvCxnSpPr>
            <p:nvPr/>
          </p:nvCxnSpPr>
          <p:spPr>
            <a:xfrm rot="16200000">
              <a:off x="5696321" y="4026228"/>
              <a:ext cx="25132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70" name="Graphic 69" descr="Atom">
            <a:extLst>
              <a:ext uri="{FF2B5EF4-FFF2-40B4-BE49-F238E27FC236}">
                <a16:creationId xmlns:a16="http://schemas.microsoft.com/office/drawing/2014/main" id="{9C96150C-FD97-AE46-B3C3-7EE25D05D7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59688" y="3095149"/>
            <a:ext cx="397858" cy="397858"/>
          </a:xfrm>
          <a:prstGeom prst="rect">
            <a:avLst/>
          </a:prstGeom>
        </p:spPr>
      </p:pic>
      <p:pic>
        <p:nvPicPr>
          <p:cNvPr id="72" name="Picture 71">
            <a:extLst>
              <a:ext uri="{FF2B5EF4-FFF2-40B4-BE49-F238E27FC236}">
                <a16:creationId xmlns:a16="http://schemas.microsoft.com/office/drawing/2014/main" id="{A2DC01FB-E419-354F-A914-6F7716E3EDBB}"/>
              </a:ext>
            </a:extLst>
          </p:cNvPr>
          <p:cNvPicPr>
            <a:picLocks noChangeAspect="1"/>
          </p:cNvPicPr>
          <p:nvPr/>
        </p:nvPicPr>
        <p:blipFill>
          <a:blip r:embed="rId10"/>
          <a:stretch>
            <a:fillRect/>
          </a:stretch>
        </p:blipFill>
        <p:spPr>
          <a:xfrm>
            <a:off x="2539829" y="5000819"/>
            <a:ext cx="308696" cy="492507"/>
          </a:xfrm>
          <a:prstGeom prst="rect">
            <a:avLst/>
          </a:prstGeom>
        </p:spPr>
      </p:pic>
      <p:pic>
        <p:nvPicPr>
          <p:cNvPr id="76" name="Picture 75">
            <a:extLst>
              <a:ext uri="{FF2B5EF4-FFF2-40B4-BE49-F238E27FC236}">
                <a16:creationId xmlns:a16="http://schemas.microsoft.com/office/drawing/2014/main" id="{D91A183B-8D10-2F41-940F-8C3B6A501F16}"/>
              </a:ext>
            </a:extLst>
          </p:cNvPr>
          <p:cNvPicPr>
            <a:picLocks noChangeAspect="1"/>
          </p:cNvPicPr>
          <p:nvPr/>
        </p:nvPicPr>
        <p:blipFill>
          <a:blip r:embed="rId11"/>
          <a:stretch>
            <a:fillRect/>
          </a:stretch>
        </p:blipFill>
        <p:spPr>
          <a:xfrm>
            <a:off x="4004741" y="4576277"/>
            <a:ext cx="268897" cy="398366"/>
          </a:xfrm>
          <a:prstGeom prst="rect">
            <a:avLst/>
          </a:prstGeom>
        </p:spPr>
      </p:pic>
      <p:pic>
        <p:nvPicPr>
          <p:cNvPr id="78" name="Picture 77">
            <a:extLst>
              <a:ext uri="{FF2B5EF4-FFF2-40B4-BE49-F238E27FC236}">
                <a16:creationId xmlns:a16="http://schemas.microsoft.com/office/drawing/2014/main" id="{8F207CF9-63F6-1E4D-9427-A364646F4ECA}"/>
              </a:ext>
            </a:extLst>
          </p:cNvPr>
          <p:cNvPicPr>
            <a:picLocks noChangeAspect="1"/>
          </p:cNvPicPr>
          <p:nvPr/>
        </p:nvPicPr>
        <p:blipFill>
          <a:blip r:embed="rId12"/>
          <a:stretch>
            <a:fillRect/>
          </a:stretch>
        </p:blipFill>
        <p:spPr>
          <a:xfrm>
            <a:off x="4217673" y="3954576"/>
            <a:ext cx="362419" cy="169129"/>
          </a:xfrm>
          <a:prstGeom prst="rect">
            <a:avLst/>
          </a:prstGeom>
        </p:spPr>
      </p:pic>
      <p:pic>
        <p:nvPicPr>
          <p:cNvPr id="80" name="Picture 79">
            <a:extLst>
              <a:ext uri="{FF2B5EF4-FFF2-40B4-BE49-F238E27FC236}">
                <a16:creationId xmlns:a16="http://schemas.microsoft.com/office/drawing/2014/main" id="{0759E98E-FC2A-2249-87D9-DCB17AECDE8B}"/>
              </a:ext>
            </a:extLst>
          </p:cNvPr>
          <p:cNvPicPr>
            <a:picLocks noChangeAspect="1"/>
          </p:cNvPicPr>
          <p:nvPr/>
        </p:nvPicPr>
        <p:blipFill>
          <a:blip r:embed="rId13"/>
          <a:stretch>
            <a:fillRect/>
          </a:stretch>
        </p:blipFill>
        <p:spPr>
          <a:xfrm>
            <a:off x="3287226" y="5041753"/>
            <a:ext cx="381662" cy="406986"/>
          </a:xfrm>
          <a:prstGeom prst="rect">
            <a:avLst/>
          </a:prstGeom>
        </p:spPr>
      </p:pic>
      <p:graphicFrame>
        <p:nvGraphicFramePr>
          <p:cNvPr id="81" name="Chart 80">
            <a:extLst>
              <a:ext uri="{FF2B5EF4-FFF2-40B4-BE49-F238E27FC236}">
                <a16:creationId xmlns:a16="http://schemas.microsoft.com/office/drawing/2014/main" id="{7AA67435-E963-C047-95CB-8476E1972119}"/>
              </a:ext>
            </a:extLst>
          </p:cNvPr>
          <p:cNvGraphicFramePr/>
          <p:nvPr/>
        </p:nvGraphicFramePr>
        <p:xfrm>
          <a:off x="6266818" y="2351435"/>
          <a:ext cx="5000104" cy="3333403"/>
        </p:xfrm>
        <a:graphic>
          <a:graphicData uri="http://schemas.openxmlformats.org/drawingml/2006/chart">
            <c:chart xmlns:c="http://schemas.openxmlformats.org/drawingml/2006/chart" xmlns:r="http://schemas.openxmlformats.org/officeDocument/2006/relationships" r:id="rId14"/>
          </a:graphicData>
        </a:graphic>
      </p:graphicFrame>
      <p:sp>
        <p:nvSpPr>
          <p:cNvPr id="82" name="Oval 81">
            <a:extLst>
              <a:ext uri="{FF2B5EF4-FFF2-40B4-BE49-F238E27FC236}">
                <a16:creationId xmlns:a16="http://schemas.microsoft.com/office/drawing/2014/main" id="{8F67B002-8A08-154E-9C20-ACC75205C27B}"/>
              </a:ext>
            </a:extLst>
          </p:cNvPr>
          <p:cNvSpPr/>
          <p:nvPr/>
        </p:nvSpPr>
        <p:spPr>
          <a:xfrm>
            <a:off x="7711593" y="2962859"/>
            <a:ext cx="2110554" cy="2110554"/>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3" name="Graphic 82" descr="Atom">
            <a:extLst>
              <a:ext uri="{FF2B5EF4-FFF2-40B4-BE49-F238E27FC236}">
                <a16:creationId xmlns:a16="http://schemas.microsoft.com/office/drawing/2014/main" id="{5DCCAD77-AFE0-F34F-9F62-5BF28FAAF6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2732" y="3256989"/>
            <a:ext cx="397858" cy="397858"/>
          </a:xfrm>
          <a:prstGeom prst="rect">
            <a:avLst/>
          </a:prstGeom>
        </p:spPr>
      </p:pic>
      <p:grpSp>
        <p:nvGrpSpPr>
          <p:cNvPr id="84" name="Group 83">
            <a:extLst>
              <a:ext uri="{FF2B5EF4-FFF2-40B4-BE49-F238E27FC236}">
                <a16:creationId xmlns:a16="http://schemas.microsoft.com/office/drawing/2014/main" id="{CA3BA238-D36B-6E47-9B60-EB6DC20B02D5}"/>
              </a:ext>
            </a:extLst>
          </p:cNvPr>
          <p:cNvGrpSpPr/>
          <p:nvPr/>
        </p:nvGrpSpPr>
        <p:grpSpPr>
          <a:xfrm>
            <a:off x="7301117" y="3909113"/>
            <a:ext cx="351542" cy="209733"/>
            <a:chOff x="5663952" y="3900565"/>
            <a:chExt cx="421258" cy="251326"/>
          </a:xfrm>
        </p:grpSpPr>
        <p:cxnSp>
          <p:nvCxnSpPr>
            <p:cNvPr id="85" name="Straight Connector 84">
              <a:extLst>
                <a:ext uri="{FF2B5EF4-FFF2-40B4-BE49-F238E27FC236}">
                  <a16:creationId xmlns:a16="http://schemas.microsoft.com/office/drawing/2014/main" id="{7D641E9A-9C36-A34F-8E83-91259F392533}"/>
                </a:ext>
              </a:extLst>
            </p:cNvPr>
            <p:cNvCxnSpPr>
              <a:cxnSpLocks/>
            </p:cNvCxnSpPr>
            <p:nvPr/>
          </p:nvCxnSpPr>
          <p:spPr>
            <a:xfrm>
              <a:off x="5663952" y="4026227"/>
              <a:ext cx="421258"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030C03BB-6265-6440-A8BD-D783D56078D0}"/>
                </a:ext>
              </a:extLst>
            </p:cNvPr>
            <p:cNvCxnSpPr>
              <a:cxnSpLocks/>
            </p:cNvCxnSpPr>
            <p:nvPr/>
          </p:nvCxnSpPr>
          <p:spPr>
            <a:xfrm rot="16200000">
              <a:off x="5696321" y="4026228"/>
              <a:ext cx="25132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7" name="Graphic 86" descr="DNA">
            <a:extLst>
              <a:ext uri="{FF2B5EF4-FFF2-40B4-BE49-F238E27FC236}">
                <a16:creationId xmlns:a16="http://schemas.microsoft.com/office/drawing/2014/main" id="{C17C8ABF-FE21-3143-8D1C-1A7D39B2C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93676">
            <a:off x="7428517" y="4387264"/>
            <a:ext cx="375664" cy="375664"/>
          </a:xfrm>
          <a:prstGeom prst="rect">
            <a:avLst/>
          </a:prstGeom>
        </p:spPr>
      </p:pic>
      <p:pic>
        <p:nvPicPr>
          <p:cNvPr id="88" name="Picture 87">
            <a:extLst>
              <a:ext uri="{FF2B5EF4-FFF2-40B4-BE49-F238E27FC236}">
                <a16:creationId xmlns:a16="http://schemas.microsoft.com/office/drawing/2014/main" id="{4228E4A4-AB27-8644-8A76-19DEBB68E466}"/>
              </a:ext>
            </a:extLst>
          </p:cNvPr>
          <p:cNvPicPr>
            <a:picLocks noChangeAspect="1"/>
          </p:cNvPicPr>
          <p:nvPr/>
        </p:nvPicPr>
        <p:blipFill>
          <a:blip r:embed="rId10"/>
          <a:stretch>
            <a:fillRect/>
          </a:stretch>
        </p:blipFill>
        <p:spPr>
          <a:xfrm>
            <a:off x="8333726" y="5057522"/>
            <a:ext cx="263012" cy="419620"/>
          </a:xfrm>
          <a:prstGeom prst="rect">
            <a:avLst/>
          </a:prstGeom>
        </p:spPr>
      </p:pic>
      <p:pic>
        <p:nvPicPr>
          <p:cNvPr id="89" name="Picture 88">
            <a:extLst>
              <a:ext uri="{FF2B5EF4-FFF2-40B4-BE49-F238E27FC236}">
                <a16:creationId xmlns:a16="http://schemas.microsoft.com/office/drawing/2014/main" id="{6555A5B6-6025-F34F-A602-7C302FDC798D}"/>
              </a:ext>
            </a:extLst>
          </p:cNvPr>
          <p:cNvPicPr>
            <a:picLocks noChangeAspect="1"/>
          </p:cNvPicPr>
          <p:nvPr/>
        </p:nvPicPr>
        <p:blipFill>
          <a:blip r:embed="rId13"/>
          <a:stretch>
            <a:fillRect/>
          </a:stretch>
        </p:blipFill>
        <p:spPr>
          <a:xfrm>
            <a:off x="8862263" y="5081506"/>
            <a:ext cx="356935" cy="380618"/>
          </a:xfrm>
          <a:prstGeom prst="rect">
            <a:avLst/>
          </a:prstGeom>
        </p:spPr>
      </p:pic>
      <p:pic>
        <p:nvPicPr>
          <p:cNvPr id="90" name="Picture 89">
            <a:extLst>
              <a:ext uri="{FF2B5EF4-FFF2-40B4-BE49-F238E27FC236}">
                <a16:creationId xmlns:a16="http://schemas.microsoft.com/office/drawing/2014/main" id="{5328E3DA-5903-E946-826B-A3346E8D8D31}"/>
              </a:ext>
            </a:extLst>
          </p:cNvPr>
          <p:cNvPicPr>
            <a:picLocks noChangeAspect="1"/>
          </p:cNvPicPr>
          <p:nvPr/>
        </p:nvPicPr>
        <p:blipFill>
          <a:blip r:embed="rId11"/>
          <a:stretch>
            <a:fillRect/>
          </a:stretch>
        </p:blipFill>
        <p:spPr>
          <a:xfrm>
            <a:off x="9798639" y="4365884"/>
            <a:ext cx="268897" cy="398366"/>
          </a:xfrm>
          <a:prstGeom prst="rect">
            <a:avLst/>
          </a:prstGeom>
        </p:spPr>
      </p:pic>
      <p:pic>
        <p:nvPicPr>
          <p:cNvPr id="91" name="Picture 90">
            <a:extLst>
              <a:ext uri="{FF2B5EF4-FFF2-40B4-BE49-F238E27FC236}">
                <a16:creationId xmlns:a16="http://schemas.microsoft.com/office/drawing/2014/main" id="{8742C4F7-741D-C742-A48F-BF57D75BBD44}"/>
              </a:ext>
            </a:extLst>
          </p:cNvPr>
          <p:cNvPicPr>
            <a:picLocks noChangeAspect="1"/>
          </p:cNvPicPr>
          <p:nvPr/>
        </p:nvPicPr>
        <p:blipFill>
          <a:blip r:embed="rId12"/>
          <a:stretch>
            <a:fillRect/>
          </a:stretch>
        </p:blipFill>
        <p:spPr>
          <a:xfrm>
            <a:off x="9882097" y="3930300"/>
            <a:ext cx="362419" cy="169129"/>
          </a:xfrm>
          <a:prstGeom prst="rect">
            <a:avLst/>
          </a:prstGeom>
        </p:spPr>
      </p:pic>
      <p:pic>
        <p:nvPicPr>
          <p:cNvPr id="93" name="Graphic 92" descr="No sign">
            <a:extLst>
              <a:ext uri="{FF2B5EF4-FFF2-40B4-BE49-F238E27FC236}">
                <a16:creationId xmlns:a16="http://schemas.microsoft.com/office/drawing/2014/main" id="{217CA9E7-EFF7-2A43-9D9E-31C32A1BB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40726" y="2566525"/>
            <a:ext cx="389766" cy="389766"/>
          </a:xfrm>
          <a:prstGeom prst="rect">
            <a:avLst/>
          </a:prstGeom>
        </p:spPr>
      </p:pic>
      <p:sp>
        <p:nvSpPr>
          <p:cNvPr id="94" name="Freeform 93">
            <a:extLst>
              <a:ext uri="{FF2B5EF4-FFF2-40B4-BE49-F238E27FC236}">
                <a16:creationId xmlns:a16="http://schemas.microsoft.com/office/drawing/2014/main" id="{778691C6-2700-5C4E-ADAC-C227D524D881}"/>
              </a:ext>
            </a:extLst>
          </p:cNvPr>
          <p:cNvSpPr/>
          <p:nvPr/>
        </p:nvSpPr>
        <p:spPr>
          <a:xfrm rot="454808">
            <a:off x="8353578" y="2654188"/>
            <a:ext cx="315589" cy="291313"/>
          </a:xfrm>
          <a:custGeom>
            <a:avLst/>
            <a:gdLst>
              <a:gd name="connsiteX0" fmla="*/ 72828 w 242761"/>
              <a:gd name="connsiteY0" fmla="*/ 250853 h 250853"/>
              <a:gd name="connsiteX1" fmla="*/ 0 w 242761"/>
              <a:gd name="connsiteY1" fmla="*/ 89012 h 250853"/>
              <a:gd name="connsiteX2" fmla="*/ 242761 w 242761"/>
              <a:gd name="connsiteY2" fmla="*/ 0 h 250853"/>
            </a:gdLst>
            <a:ahLst/>
            <a:cxnLst>
              <a:cxn ang="0">
                <a:pos x="connsiteX0" y="connsiteY0"/>
              </a:cxn>
              <a:cxn ang="0">
                <a:pos x="connsiteX1" y="connsiteY1"/>
              </a:cxn>
              <a:cxn ang="0">
                <a:pos x="connsiteX2" y="connsiteY2"/>
              </a:cxn>
            </a:cxnLst>
            <a:rect l="l" t="t" r="r" b="b"/>
            <a:pathLst>
              <a:path w="242761" h="250853">
                <a:moveTo>
                  <a:pt x="72828" y="250853"/>
                </a:moveTo>
                <a:lnTo>
                  <a:pt x="0" y="89012"/>
                </a:lnTo>
                <a:lnTo>
                  <a:pt x="242761" y="0"/>
                </a:lnTo>
              </a:path>
            </a:pathLst>
          </a:custGeom>
          <a:noFill/>
          <a:ln w="63500">
            <a:solidFill>
              <a:schemeClr val="bg1"/>
            </a:solidFill>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AF1AFD1F-56FB-5241-9BE6-60AC5B5C8066}"/>
              </a:ext>
            </a:extLst>
          </p:cNvPr>
          <p:cNvGrpSpPr/>
          <p:nvPr/>
        </p:nvGrpSpPr>
        <p:grpSpPr>
          <a:xfrm>
            <a:off x="8064517" y="3441861"/>
            <a:ext cx="1485626" cy="1105602"/>
            <a:chOff x="9827039" y="4170405"/>
            <a:chExt cx="1485626" cy="1105602"/>
          </a:xfrm>
        </p:grpSpPr>
        <p:pic>
          <p:nvPicPr>
            <p:cNvPr id="96" name="Picture 2">
              <a:extLst>
                <a:ext uri="{FF2B5EF4-FFF2-40B4-BE49-F238E27FC236}">
                  <a16:creationId xmlns:a16="http://schemas.microsoft.com/office/drawing/2014/main" id="{C52E1AE4-B567-044C-B3DB-6BE42F90CE5C}"/>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40391" t="39995" r="41913" b="39874"/>
            <a:stretch/>
          </p:blipFill>
          <p:spPr bwMode="auto">
            <a:xfrm>
              <a:off x="9919322" y="4196817"/>
              <a:ext cx="1286634" cy="102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a:extLst>
                <a:ext uri="{FF2B5EF4-FFF2-40B4-BE49-F238E27FC236}">
                  <a16:creationId xmlns:a16="http://schemas.microsoft.com/office/drawing/2014/main" id="{18BA7C87-D3AC-A744-90D4-FEBD095E4D4D}"/>
                </a:ext>
              </a:extLst>
            </p:cNvPr>
            <p:cNvSpPr/>
            <p:nvPr/>
          </p:nvSpPr>
          <p:spPr>
            <a:xfrm>
              <a:off x="9843224" y="505243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22E7CFA-6898-5D47-B37B-81AE001F2683}"/>
                </a:ext>
              </a:extLst>
            </p:cNvPr>
            <p:cNvSpPr/>
            <p:nvPr/>
          </p:nvSpPr>
          <p:spPr>
            <a:xfrm>
              <a:off x="11089397" y="50928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6A80F1A-6941-1F4C-ABEF-E128716E3995}"/>
                </a:ext>
              </a:extLst>
            </p:cNvPr>
            <p:cNvSpPr/>
            <p:nvPr/>
          </p:nvSpPr>
          <p:spPr>
            <a:xfrm>
              <a:off x="11016569" y="41784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5700381-725D-3B41-9997-027690D6455B}"/>
                </a:ext>
              </a:extLst>
            </p:cNvPr>
            <p:cNvSpPr/>
            <p:nvPr/>
          </p:nvSpPr>
          <p:spPr>
            <a:xfrm>
              <a:off x="9827039" y="4170405"/>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 name="Graphic 101" descr="Key">
            <a:extLst>
              <a:ext uri="{FF2B5EF4-FFF2-40B4-BE49-F238E27FC236}">
                <a16:creationId xmlns:a16="http://schemas.microsoft.com/office/drawing/2014/main" id="{1DE093AF-FB86-CC4D-B86B-0F916C6F11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20158" y="2782714"/>
            <a:ext cx="517074" cy="517074"/>
          </a:xfrm>
          <a:prstGeom prst="rect">
            <a:avLst/>
          </a:prstGeom>
        </p:spPr>
      </p:pic>
      <p:pic>
        <p:nvPicPr>
          <p:cNvPr id="104" name="Graphic 103" descr="Leaf">
            <a:extLst>
              <a:ext uri="{FF2B5EF4-FFF2-40B4-BE49-F238E27FC236}">
                <a16:creationId xmlns:a16="http://schemas.microsoft.com/office/drawing/2014/main" id="{4FFBD569-9EDC-2E4F-9D29-4DC434264F3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36225" y="4811732"/>
            <a:ext cx="439225" cy="439225"/>
          </a:xfrm>
          <a:prstGeom prst="rect">
            <a:avLst/>
          </a:prstGeom>
        </p:spPr>
      </p:pic>
      <p:pic>
        <p:nvPicPr>
          <p:cNvPr id="106" name="Picture 105">
            <a:extLst>
              <a:ext uri="{FF2B5EF4-FFF2-40B4-BE49-F238E27FC236}">
                <a16:creationId xmlns:a16="http://schemas.microsoft.com/office/drawing/2014/main" id="{BA84FBD3-3191-E940-84EE-60C7CC9F7F57}"/>
              </a:ext>
            </a:extLst>
          </p:cNvPr>
          <p:cNvPicPr>
            <a:picLocks noChangeAspect="1"/>
          </p:cNvPicPr>
          <p:nvPr/>
        </p:nvPicPr>
        <p:blipFill>
          <a:blip r:embed="rId19"/>
          <a:stretch>
            <a:fillRect/>
          </a:stretch>
        </p:blipFill>
        <p:spPr>
          <a:xfrm>
            <a:off x="9391973" y="4838915"/>
            <a:ext cx="326562" cy="357777"/>
          </a:xfrm>
          <a:prstGeom prst="rect">
            <a:avLst/>
          </a:prstGeom>
        </p:spPr>
      </p:pic>
      <p:cxnSp>
        <p:nvCxnSpPr>
          <p:cNvPr id="112" name="Straight Connector 111">
            <a:extLst>
              <a:ext uri="{FF2B5EF4-FFF2-40B4-BE49-F238E27FC236}">
                <a16:creationId xmlns:a16="http://schemas.microsoft.com/office/drawing/2014/main" id="{86B4A213-4A34-CA4D-95A8-E7F6E046EF42}"/>
              </a:ext>
            </a:extLst>
          </p:cNvPr>
          <p:cNvCxnSpPr>
            <a:cxnSpLocks/>
          </p:cNvCxnSpPr>
          <p:nvPr/>
        </p:nvCxnSpPr>
        <p:spPr>
          <a:xfrm>
            <a:off x="7781069"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9CBA03BC-8BEF-D54C-987E-20B0E7EF11E1}"/>
              </a:ext>
            </a:extLst>
          </p:cNvPr>
          <p:cNvCxnSpPr>
            <a:cxnSpLocks/>
          </p:cNvCxnSpPr>
          <p:nvPr/>
        </p:nvCxnSpPr>
        <p:spPr>
          <a:xfrm flipH="1">
            <a:off x="9572077"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6404663-01F5-F247-9D59-2B838091CF1A}"/>
              </a:ext>
            </a:extLst>
          </p:cNvPr>
          <p:cNvCxnSpPr>
            <a:cxnSpLocks/>
          </p:cNvCxnSpPr>
          <p:nvPr/>
        </p:nvCxnSpPr>
        <p:spPr>
          <a:xfrm flipH="1">
            <a:off x="9242425" y="3234599"/>
            <a:ext cx="129411" cy="14995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8E31CD5-B7F8-F24F-83C7-D4FBAA13109F}"/>
              </a:ext>
            </a:extLst>
          </p:cNvPr>
          <p:cNvCxnSpPr>
            <a:cxnSpLocks/>
          </p:cNvCxnSpPr>
          <p:nvPr/>
        </p:nvCxnSpPr>
        <p:spPr>
          <a:xfrm flipH="1">
            <a:off x="8928797" y="3045401"/>
            <a:ext cx="61645" cy="17585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9E5F011-3BE1-B543-801D-39FC64129950}"/>
              </a:ext>
            </a:extLst>
          </p:cNvPr>
          <p:cNvCxnSpPr>
            <a:cxnSpLocks/>
          </p:cNvCxnSpPr>
          <p:nvPr/>
        </p:nvCxnSpPr>
        <p:spPr>
          <a:xfrm flipH="1">
            <a:off x="9477315" y="3558404"/>
            <a:ext cx="176269" cy="98686"/>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D7D3EAF3-8C3B-0943-851B-C70224EFA7E9}"/>
              </a:ext>
            </a:extLst>
          </p:cNvPr>
          <p:cNvCxnSpPr>
            <a:cxnSpLocks/>
          </p:cNvCxnSpPr>
          <p:nvPr/>
        </p:nvCxnSpPr>
        <p:spPr>
          <a:xfrm>
            <a:off x="8544294" y="3052482"/>
            <a:ext cx="50431" cy="182843"/>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719FE993-F005-0146-AE5D-BE87F0E03448}"/>
              </a:ext>
            </a:extLst>
          </p:cNvPr>
          <p:cNvCxnSpPr>
            <a:cxnSpLocks/>
          </p:cNvCxnSpPr>
          <p:nvPr/>
        </p:nvCxnSpPr>
        <p:spPr>
          <a:xfrm>
            <a:off x="8146234" y="3231332"/>
            <a:ext cx="124588" cy="14995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C77D7B41-077F-7B41-9F45-540371CBC783}"/>
              </a:ext>
            </a:extLst>
          </p:cNvPr>
          <p:cNvCxnSpPr>
            <a:cxnSpLocks/>
          </p:cNvCxnSpPr>
          <p:nvPr/>
        </p:nvCxnSpPr>
        <p:spPr>
          <a:xfrm>
            <a:off x="7885884" y="3552007"/>
            <a:ext cx="178616" cy="92893"/>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6B752859-069A-E745-ACC2-7B0C6FE90E8B}"/>
              </a:ext>
            </a:extLst>
          </p:cNvPr>
          <p:cNvCxnSpPr>
            <a:cxnSpLocks/>
          </p:cNvCxnSpPr>
          <p:nvPr/>
        </p:nvCxnSpPr>
        <p:spPr>
          <a:xfrm flipV="1">
            <a:off x="7869969" y="4346575"/>
            <a:ext cx="178656" cy="87486"/>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A7967726-D759-1B4C-A037-E5C4DE5475FD}"/>
              </a:ext>
            </a:extLst>
          </p:cNvPr>
          <p:cNvCxnSpPr>
            <a:cxnSpLocks/>
          </p:cNvCxnSpPr>
          <p:nvPr/>
        </p:nvCxnSpPr>
        <p:spPr>
          <a:xfrm flipV="1">
            <a:off x="8127144" y="4645025"/>
            <a:ext cx="134206" cy="14781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9450D470-FEF8-8B49-AC07-133B226960F5}"/>
              </a:ext>
            </a:extLst>
          </p:cNvPr>
          <p:cNvCxnSpPr>
            <a:cxnSpLocks/>
          </p:cNvCxnSpPr>
          <p:nvPr/>
        </p:nvCxnSpPr>
        <p:spPr>
          <a:xfrm flipV="1">
            <a:off x="8524019" y="4810125"/>
            <a:ext cx="58006" cy="182737"/>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244EBA79-52CE-F040-938F-F1BF39960C21}"/>
              </a:ext>
            </a:extLst>
          </p:cNvPr>
          <p:cNvCxnSpPr>
            <a:cxnSpLocks/>
          </p:cNvCxnSpPr>
          <p:nvPr/>
        </p:nvCxnSpPr>
        <p:spPr>
          <a:xfrm flipH="1" flipV="1">
            <a:off x="8947150" y="4822825"/>
            <a:ext cx="30894" cy="189088"/>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000595D5-C774-7046-829F-7150031C43BF}"/>
              </a:ext>
            </a:extLst>
          </p:cNvPr>
          <p:cNvCxnSpPr>
            <a:cxnSpLocks/>
          </p:cNvCxnSpPr>
          <p:nvPr/>
        </p:nvCxnSpPr>
        <p:spPr>
          <a:xfrm flipH="1" flipV="1">
            <a:off x="9277350" y="4667250"/>
            <a:ext cx="110270" cy="150988"/>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2F274B3-FFFC-8740-B5C3-7659E7364152}"/>
              </a:ext>
            </a:extLst>
          </p:cNvPr>
          <p:cNvCxnSpPr>
            <a:cxnSpLocks/>
          </p:cNvCxnSpPr>
          <p:nvPr/>
        </p:nvCxnSpPr>
        <p:spPr>
          <a:xfrm flipH="1" flipV="1">
            <a:off x="9475682" y="4359179"/>
            <a:ext cx="184916" cy="97664"/>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0" name="Rounded Rectangle 12">
            <a:extLst>
              <a:ext uri="{FF2B5EF4-FFF2-40B4-BE49-F238E27FC236}">
                <a16:creationId xmlns:a16="http://schemas.microsoft.com/office/drawing/2014/main" id="{82CBF2BD-D3E2-3A43-BD2B-23D5478FBC76}"/>
              </a:ext>
            </a:extLst>
          </p:cNvPr>
          <p:cNvSpPr/>
          <p:nvPr/>
        </p:nvSpPr>
        <p:spPr>
          <a:xfrm>
            <a:off x="6539363" y="2323113"/>
            <a:ext cx="1175931" cy="614901"/>
          </a:xfrm>
          <a:prstGeom prst="roundRect">
            <a:avLst>
              <a:gd name="adj" fmla="val 24332"/>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Unlocking</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phenotypic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plasticity</a:t>
            </a:r>
          </a:p>
        </p:txBody>
      </p:sp>
      <p:sp>
        <p:nvSpPr>
          <p:cNvPr id="108" name="Rounded Rectangle 12">
            <a:extLst>
              <a:ext uri="{FF2B5EF4-FFF2-40B4-BE49-F238E27FC236}">
                <a16:creationId xmlns:a16="http://schemas.microsoft.com/office/drawing/2014/main" id="{6C6AAC86-D833-BB42-8780-799D699569F5}"/>
              </a:ext>
            </a:extLst>
          </p:cNvPr>
          <p:cNvSpPr/>
          <p:nvPr/>
        </p:nvSpPr>
        <p:spPr>
          <a:xfrm>
            <a:off x="9703348" y="5241693"/>
            <a:ext cx="1175931" cy="503026"/>
          </a:xfrm>
          <a:prstGeom prst="roundRect">
            <a:avLst>
              <a:gd name="adj" fmla="val 24332"/>
            </a:avLst>
          </a:prstGeom>
          <a:solidFill>
            <a:schemeClr val="accent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Polymorphic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microbiomes</a:t>
            </a:r>
          </a:p>
        </p:txBody>
      </p:sp>
      <p:sp>
        <p:nvSpPr>
          <p:cNvPr id="109" name="Rounded Rectangle 12">
            <a:extLst>
              <a:ext uri="{FF2B5EF4-FFF2-40B4-BE49-F238E27FC236}">
                <a16:creationId xmlns:a16="http://schemas.microsoft.com/office/drawing/2014/main" id="{883D6040-90C9-3D46-A47B-109C2C29BF71}"/>
              </a:ext>
            </a:extLst>
          </p:cNvPr>
          <p:cNvSpPr/>
          <p:nvPr/>
        </p:nvSpPr>
        <p:spPr>
          <a:xfrm>
            <a:off x="9824923" y="2317020"/>
            <a:ext cx="1175931" cy="614901"/>
          </a:xfrm>
          <a:prstGeom prst="roundRect">
            <a:avLst>
              <a:gd name="adj" fmla="val 24332"/>
            </a:avLst>
          </a:prstGeom>
          <a:solidFill>
            <a:schemeClr val="accent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err="1">
                <a:solidFill>
                  <a:srgbClr val="FFFFFF"/>
                </a:solidFill>
                <a:latin typeface="Arial" panose="020B0604020202020204" pitchFamily="34" charset="0"/>
                <a:cs typeface="Arial" panose="020B0604020202020204" pitchFamily="34" charset="0"/>
              </a:rPr>
              <a:t>Nonmutational</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epigenetic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reprogramming</a:t>
            </a:r>
          </a:p>
        </p:txBody>
      </p:sp>
      <p:sp>
        <p:nvSpPr>
          <p:cNvPr id="111" name="Rounded Rectangle 12">
            <a:extLst>
              <a:ext uri="{FF2B5EF4-FFF2-40B4-BE49-F238E27FC236}">
                <a16:creationId xmlns:a16="http://schemas.microsoft.com/office/drawing/2014/main" id="{28DFD482-B275-DA4E-A353-1802E81DA1A4}"/>
              </a:ext>
            </a:extLst>
          </p:cNvPr>
          <p:cNvSpPr/>
          <p:nvPr/>
        </p:nvSpPr>
        <p:spPr>
          <a:xfrm>
            <a:off x="6644559" y="5241693"/>
            <a:ext cx="1175931" cy="503026"/>
          </a:xfrm>
          <a:prstGeom prst="roundRect">
            <a:avLst>
              <a:gd name="adj" fmla="val 24332"/>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Senescent</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cells</a:t>
            </a:r>
          </a:p>
        </p:txBody>
      </p:sp>
      <p:sp>
        <p:nvSpPr>
          <p:cNvPr id="146" name="Rounded Rectangle 12">
            <a:extLst>
              <a:ext uri="{FF2B5EF4-FFF2-40B4-BE49-F238E27FC236}">
                <a16:creationId xmlns:a16="http://schemas.microsoft.com/office/drawing/2014/main" id="{94E89B24-CF26-8241-A79C-645EC79BE96E}"/>
              </a:ext>
            </a:extLst>
          </p:cNvPr>
          <p:cNvSpPr/>
          <p:nvPr/>
        </p:nvSpPr>
        <p:spPr>
          <a:xfrm>
            <a:off x="7719684" y="1894491"/>
            <a:ext cx="2101792" cy="465434"/>
          </a:xfrm>
          <a:prstGeom prst="roundRect">
            <a:avLst>
              <a:gd name="adj" fmla="val 24332"/>
            </a:avLst>
          </a:prstGeom>
          <a:solidFill>
            <a:schemeClr val="accent6">
              <a:lumMod val="40000"/>
              <a:lumOff val="60000"/>
            </a:schemeClr>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chemeClr val="tx2"/>
                </a:solidFill>
                <a:latin typeface="Arial" panose="020B0604020202020204" pitchFamily="34" charset="0"/>
                <a:cs typeface="Arial" panose="020B0604020202020204" pitchFamily="34" charset="0"/>
              </a:rPr>
              <a:t>Emerging hallmarks &amp;</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accent2"/>
                </a:solidFill>
                <a:latin typeface="Arial" panose="020B0604020202020204" pitchFamily="34" charset="0"/>
                <a:cs typeface="Arial" panose="020B0604020202020204" pitchFamily="34" charset="0"/>
              </a:rPr>
              <a:t>enabling characteristics</a:t>
            </a:r>
          </a:p>
        </p:txBody>
      </p:sp>
      <p:pic>
        <p:nvPicPr>
          <p:cNvPr id="7" name="Picture 6">
            <a:extLst>
              <a:ext uri="{FF2B5EF4-FFF2-40B4-BE49-F238E27FC236}">
                <a16:creationId xmlns:a16="http://schemas.microsoft.com/office/drawing/2014/main" id="{8DCEFD3D-430B-E346-BC0D-9969BD49EC57}"/>
              </a:ext>
            </a:extLst>
          </p:cNvPr>
          <p:cNvPicPr>
            <a:picLocks noChangeAspect="1"/>
          </p:cNvPicPr>
          <p:nvPr/>
        </p:nvPicPr>
        <p:blipFill>
          <a:blip r:embed="rId20"/>
          <a:stretch>
            <a:fillRect/>
          </a:stretch>
        </p:blipFill>
        <p:spPr>
          <a:xfrm>
            <a:off x="3981320" y="3100177"/>
            <a:ext cx="347793" cy="347793"/>
          </a:xfrm>
          <a:prstGeom prst="rect">
            <a:avLst/>
          </a:prstGeom>
        </p:spPr>
      </p:pic>
      <p:pic>
        <p:nvPicPr>
          <p:cNvPr id="101" name="Picture 100">
            <a:extLst>
              <a:ext uri="{FF2B5EF4-FFF2-40B4-BE49-F238E27FC236}">
                <a16:creationId xmlns:a16="http://schemas.microsoft.com/office/drawing/2014/main" id="{1A39FA5D-6B8B-2943-A9AF-6C3D17EFC580}"/>
              </a:ext>
            </a:extLst>
          </p:cNvPr>
          <p:cNvPicPr>
            <a:picLocks noChangeAspect="1"/>
          </p:cNvPicPr>
          <p:nvPr/>
        </p:nvPicPr>
        <p:blipFill>
          <a:blip r:embed="rId20"/>
          <a:stretch>
            <a:fillRect/>
          </a:stretch>
        </p:blipFill>
        <p:spPr>
          <a:xfrm>
            <a:off x="9752658" y="3277136"/>
            <a:ext cx="347793" cy="347793"/>
          </a:xfrm>
          <a:prstGeom prst="rect">
            <a:avLst/>
          </a:prstGeom>
        </p:spPr>
      </p:pic>
      <p:pic>
        <p:nvPicPr>
          <p:cNvPr id="10" name="Picture 9">
            <a:extLst>
              <a:ext uri="{FF2B5EF4-FFF2-40B4-BE49-F238E27FC236}">
                <a16:creationId xmlns:a16="http://schemas.microsoft.com/office/drawing/2014/main" id="{8C1A3231-22E3-CE42-B5CC-F84FF254F782}"/>
              </a:ext>
            </a:extLst>
          </p:cNvPr>
          <p:cNvPicPr>
            <a:picLocks noChangeAspect="1"/>
          </p:cNvPicPr>
          <p:nvPr/>
        </p:nvPicPr>
        <p:blipFill>
          <a:blip r:embed="rId21"/>
          <a:stretch>
            <a:fillRect/>
          </a:stretch>
        </p:blipFill>
        <p:spPr>
          <a:xfrm>
            <a:off x="9344480" y="2878179"/>
            <a:ext cx="407262" cy="343998"/>
          </a:xfrm>
          <a:prstGeom prst="rect">
            <a:avLst/>
          </a:prstGeom>
        </p:spPr>
      </p:pic>
    </p:spTree>
    <p:extLst>
      <p:ext uri="{BB962C8B-B14F-4D97-AF65-F5344CB8AC3E}">
        <p14:creationId xmlns:p14="http://schemas.microsoft.com/office/powerpoint/2010/main" val="173175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REPAIR"/>
          <p:cNvSpPr txBox="1"/>
          <p:nvPr/>
        </p:nvSpPr>
        <p:spPr>
          <a:xfrm>
            <a:off x="8194478" y="3117900"/>
            <a:ext cx="855107" cy="28867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0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407"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REPAIR</a:t>
            </a:r>
          </a:p>
        </p:txBody>
      </p:sp>
      <p:sp>
        <p:nvSpPr>
          <p:cNvPr id="563" name="DSB"/>
          <p:cNvSpPr txBox="1"/>
          <p:nvPr/>
        </p:nvSpPr>
        <p:spPr>
          <a:xfrm>
            <a:off x="8283773"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565" name="Rectangle"/>
          <p:cNvSpPr/>
          <p:nvPr/>
        </p:nvSpPr>
        <p:spPr>
          <a:xfrm>
            <a:off x="2795900" y="4871095"/>
            <a:ext cx="153875" cy="410767"/>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cs typeface="Arial" panose="020B0604020202020204" pitchFamily="34" charset="0"/>
              <a:sym typeface="Calibri"/>
            </a:endParaRPr>
          </a:p>
        </p:txBody>
      </p:sp>
      <p:sp>
        <p:nvSpPr>
          <p:cNvPr id="566" name="REPAIR"/>
          <p:cNvSpPr txBox="1"/>
          <p:nvPr/>
        </p:nvSpPr>
        <p:spPr>
          <a:xfrm>
            <a:off x="3165361" y="5252096"/>
            <a:ext cx="855107" cy="288670"/>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0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407"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REPAIR</a:t>
            </a:r>
          </a:p>
        </p:txBody>
      </p:sp>
      <p:sp>
        <p:nvSpPr>
          <p:cNvPr id="567" name="Rectangle"/>
          <p:cNvSpPr/>
          <p:nvPr/>
        </p:nvSpPr>
        <p:spPr>
          <a:xfrm>
            <a:off x="3684985" y="2724994"/>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cs typeface="Arial" panose="020B0604020202020204" pitchFamily="34" charset="0"/>
              <a:sym typeface="Calibri"/>
            </a:endParaRPr>
          </a:p>
        </p:txBody>
      </p:sp>
      <p:sp>
        <p:nvSpPr>
          <p:cNvPr id="568" name="Rectangle"/>
          <p:cNvSpPr/>
          <p:nvPr/>
        </p:nvSpPr>
        <p:spPr>
          <a:xfrm>
            <a:off x="3604618" y="3528666"/>
            <a:ext cx="1009055"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cs typeface="Arial" panose="020B0604020202020204" pitchFamily="34" charset="0"/>
              <a:sym typeface="Calibri"/>
            </a:endParaRPr>
          </a:p>
        </p:txBody>
      </p:sp>
      <p:sp>
        <p:nvSpPr>
          <p:cNvPr id="569" name="Rectangle"/>
          <p:cNvSpPr/>
          <p:nvPr/>
        </p:nvSpPr>
        <p:spPr>
          <a:xfrm>
            <a:off x="3640338" y="4376986"/>
            <a:ext cx="1009055"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cs typeface="Arial" panose="020B0604020202020204" pitchFamily="34" charset="0"/>
              <a:sym typeface="Calibri"/>
            </a:endParaRPr>
          </a:p>
        </p:txBody>
      </p:sp>
      <p:sp>
        <p:nvSpPr>
          <p:cNvPr id="570" name="DSB"/>
          <p:cNvSpPr txBox="1"/>
          <p:nvPr/>
        </p:nvSpPr>
        <p:spPr>
          <a:xfrm>
            <a:off x="3259650"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571" name="Rectangle"/>
          <p:cNvSpPr/>
          <p:nvPr/>
        </p:nvSpPr>
        <p:spPr>
          <a:xfrm>
            <a:off x="3684985" y="2724994"/>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cs typeface="Arial" panose="020B0604020202020204" pitchFamily="34" charset="0"/>
              <a:sym typeface="Calibri"/>
            </a:endParaRPr>
          </a:p>
        </p:txBody>
      </p:sp>
      <p:sp>
        <p:nvSpPr>
          <p:cNvPr id="584" name="G1"/>
          <p:cNvSpPr txBox="1"/>
          <p:nvPr/>
        </p:nvSpPr>
        <p:spPr>
          <a:xfrm>
            <a:off x="6929439" y="16742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G1</a:t>
            </a:r>
          </a:p>
        </p:txBody>
      </p:sp>
      <p:sp>
        <p:nvSpPr>
          <p:cNvPr id="585" name="G0"/>
          <p:cNvSpPr txBox="1"/>
          <p:nvPr/>
        </p:nvSpPr>
        <p:spPr>
          <a:xfrm>
            <a:off x="6956228" y="2508752"/>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G0</a:t>
            </a:r>
          </a:p>
        </p:txBody>
      </p:sp>
      <p:sp>
        <p:nvSpPr>
          <p:cNvPr id="586" name="S"/>
          <p:cNvSpPr txBox="1"/>
          <p:nvPr/>
        </p:nvSpPr>
        <p:spPr>
          <a:xfrm>
            <a:off x="5295305" y="2644626"/>
            <a:ext cx="34272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C6573B"/>
                </a:solidFill>
                <a:effectLst/>
                <a:uLnTx/>
                <a:uFill>
                  <a:solidFill>
                    <a:srgbClr val="000000"/>
                  </a:solidFill>
                </a:uFill>
                <a:latin typeface="Arial" panose="020B0604020202020204" pitchFamily="34" charset="0"/>
                <a:cs typeface="Arial" panose="020B0604020202020204" pitchFamily="34" charset="0"/>
                <a:sym typeface="Times"/>
              </a:rPr>
              <a:t>S</a:t>
            </a:r>
          </a:p>
        </p:txBody>
      </p:sp>
      <p:sp>
        <p:nvSpPr>
          <p:cNvPr id="587" name="G2"/>
          <p:cNvSpPr txBox="1"/>
          <p:nvPr/>
        </p:nvSpPr>
        <p:spPr>
          <a:xfrm>
            <a:off x="5011768" y="13438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C6573B"/>
                </a:solidFill>
                <a:effectLst/>
                <a:uLnTx/>
                <a:uFill>
                  <a:solidFill>
                    <a:srgbClr val="000000"/>
                  </a:solidFill>
                </a:uFill>
                <a:latin typeface="Arial" panose="020B0604020202020204" pitchFamily="34" charset="0"/>
                <a:cs typeface="Arial" panose="020B0604020202020204" pitchFamily="34" charset="0"/>
                <a:sym typeface="Times"/>
              </a:rPr>
              <a:t>G2</a:t>
            </a:r>
          </a:p>
        </p:txBody>
      </p:sp>
      <p:sp>
        <p:nvSpPr>
          <p:cNvPr id="588" name="M"/>
          <p:cNvSpPr txBox="1"/>
          <p:nvPr/>
        </p:nvSpPr>
        <p:spPr>
          <a:xfrm>
            <a:off x="6006704" y="980728"/>
            <a:ext cx="39081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M</a:t>
            </a:r>
          </a:p>
        </p:txBody>
      </p:sp>
      <p:sp>
        <p:nvSpPr>
          <p:cNvPr id="589" name="“NHEJ”"/>
          <p:cNvSpPr txBox="1"/>
          <p:nvPr/>
        </p:nvSpPr>
        <p:spPr>
          <a:xfrm>
            <a:off x="8050663" y="1083167"/>
            <a:ext cx="1318952"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“NHEJ”</a:t>
            </a:r>
          </a:p>
        </p:txBody>
      </p:sp>
      <p:sp>
        <p:nvSpPr>
          <p:cNvPr id="590" name="“HR”"/>
          <p:cNvSpPr txBox="1"/>
          <p:nvPr/>
        </p:nvSpPr>
        <p:spPr>
          <a:xfrm>
            <a:off x="3121791" y="1083167"/>
            <a:ext cx="942246"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“HR”</a:t>
            </a:r>
          </a:p>
        </p:txBody>
      </p:sp>
      <p:sp>
        <p:nvSpPr>
          <p:cNvPr id="591" name="“Error prone”"/>
          <p:cNvSpPr txBox="1"/>
          <p:nvPr/>
        </p:nvSpPr>
        <p:spPr>
          <a:xfrm>
            <a:off x="7838631" y="3599965"/>
            <a:ext cx="1655582"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C6573B"/>
                </a:solidFill>
                <a:effectLst/>
                <a:uLnTx/>
                <a:uFill>
                  <a:solidFill>
                    <a:srgbClr val="000000"/>
                  </a:solidFill>
                </a:uFill>
                <a:latin typeface="Arial" panose="020B0604020202020204" pitchFamily="34" charset="0"/>
                <a:cs typeface="Arial" panose="020B0604020202020204" pitchFamily="34" charset="0"/>
                <a:sym typeface="Times"/>
              </a:rPr>
              <a:t>“Error prone”</a:t>
            </a:r>
          </a:p>
        </p:txBody>
      </p:sp>
      <p:sp>
        <p:nvSpPr>
          <p:cNvPr id="592" name="“Error free”"/>
          <p:cNvSpPr txBox="1"/>
          <p:nvPr/>
        </p:nvSpPr>
        <p:spPr>
          <a:xfrm>
            <a:off x="2871723" y="5541023"/>
            <a:ext cx="1442383"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C6573B"/>
                </a:solidFill>
                <a:effectLst/>
                <a:uLnTx/>
                <a:uFill>
                  <a:solidFill>
                    <a:srgbClr val="000000"/>
                  </a:solidFill>
                </a:uFill>
                <a:latin typeface="Arial" panose="020B0604020202020204" pitchFamily="34" charset="0"/>
                <a:cs typeface="Arial" panose="020B0604020202020204" pitchFamily="34" charset="0"/>
                <a:sym typeface="Times"/>
              </a:rPr>
              <a:t>“Error free”</a:t>
            </a:r>
          </a:p>
        </p:txBody>
      </p:sp>
      <p:sp>
        <p:nvSpPr>
          <p:cNvPr id="593" name="End joining"/>
          <p:cNvSpPr txBox="1"/>
          <p:nvPr/>
        </p:nvSpPr>
        <p:spPr>
          <a:xfrm>
            <a:off x="8712399" y="2526611"/>
            <a:ext cx="1072089" cy="266804"/>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265" b="1" i="1"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End joining</a:t>
            </a:r>
          </a:p>
        </p:txBody>
      </p:sp>
      <p:sp>
        <p:nvSpPr>
          <p:cNvPr id="594" name="Strand invasion"/>
          <p:cNvSpPr txBox="1"/>
          <p:nvPr/>
        </p:nvSpPr>
        <p:spPr>
          <a:xfrm>
            <a:off x="3662248" y="3567361"/>
            <a:ext cx="1403910" cy="266804"/>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265" b="1" i="1"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Strand invasion</a:t>
            </a:r>
          </a:p>
        </p:txBody>
      </p:sp>
      <p:sp>
        <p:nvSpPr>
          <p:cNvPr id="595" name="DNA synthesis"/>
          <p:cNvSpPr txBox="1"/>
          <p:nvPr/>
        </p:nvSpPr>
        <p:spPr>
          <a:xfrm>
            <a:off x="3662250" y="4371033"/>
            <a:ext cx="1325749" cy="266804"/>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265" b="1" i="1"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DNA synthesis</a:t>
            </a:r>
          </a:p>
        </p:txBody>
      </p:sp>
      <p:sp>
        <p:nvSpPr>
          <p:cNvPr id="596" name="DSB resection"/>
          <p:cNvSpPr txBox="1"/>
          <p:nvPr/>
        </p:nvSpPr>
        <p:spPr>
          <a:xfrm>
            <a:off x="3704119" y="2709925"/>
            <a:ext cx="1294906" cy="266804"/>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265" b="1" i="1"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 resection</a:t>
            </a:r>
          </a:p>
        </p:txBody>
      </p:sp>
      <p:sp>
        <p:nvSpPr>
          <p:cNvPr id="3" name="Title 2">
            <a:extLst>
              <a:ext uri="{FF2B5EF4-FFF2-40B4-BE49-F238E27FC236}">
                <a16:creationId xmlns:a16="http://schemas.microsoft.com/office/drawing/2014/main" id="{26C49CD8-5921-AB4B-8FD9-37810EC341F5}"/>
              </a:ext>
            </a:extLst>
          </p:cNvPr>
          <p:cNvSpPr>
            <a:spLocks noGrp="1"/>
          </p:cNvSpPr>
          <p:nvPr>
            <p:ph type="title"/>
          </p:nvPr>
        </p:nvSpPr>
        <p:spPr/>
        <p:txBody>
          <a:bodyPr/>
          <a:lstStyle/>
          <a:p>
            <a:r>
              <a:rPr lang="en-GB"/>
              <a:t>DSB repair: cell cycle</a:t>
            </a:r>
            <a:endParaRPr lang="en-GB" dirty="0"/>
          </a:p>
        </p:txBody>
      </p:sp>
      <p:sp>
        <p:nvSpPr>
          <p:cNvPr id="9" name="Content Placeholder 8">
            <a:extLst>
              <a:ext uri="{FF2B5EF4-FFF2-40B4-BE49-F238E27FC236}">
                <a16:creationId xmlns:a16="http://schemas.microsoft.com/office/drawing/2014/main" id="{464F92BD-726C-2949-885B-D86247110C9E}"/>
              </a:ext>
            </a:extLst>
          </p:cNvPr>
          <p:cNvSpPr>
            <a:spLocks noGrp="1"/>
          </p:cNvSpPr>
          <p:nvPr>
            <p:ph sz="quarter" idx="15"/>
          </p:nvPr>
        </p:nvSpPr>
        <p:spPr>
          <a:xfrm>
            <a:off x="620184" y="6309320"/>
            <a:ext cx="10660392" cy="365125"/>
          </a:xfrm>
        </p:spPr>
        <p:txBody>
          <a:bodyPr/>
          <a:lstStyle/>
          <a:p>
            <a:r>
              <a:rPr lang="en-GB" dirty="0"/>
              <a:t>DSB, double-strand break; G, growth; HR, homologous recombination; M, mitosis; NHEJ, non-homologous end joining; S, synthesis</a:t>
            </a:r>
          </a:p>
        </p:txBody>
      </p:sp>
      <p:cxnSp>
        <p:nvCxnSpPr>
          <p:cNvPr id="11" name="Straight Connector 10">
            <a:extLst>
              <a:ext uri="{FF2B5EF4-FFF2-40B4-BE49-F238E27FC236}">
                <a16:creationId xmlns:a16="http://schemas.microsoft.com/office/drawing/2014/main" id="{CE0BE671-0B71-254E-A3A8-ABF139AF3BBC}"/>
              </a:ext>
            </a:extLst>
          </p:cNvPr>
          <p:cNvCxnSpPr/>
          <p:nvPr/>
        </p:nvCxnSpPr>
        <p:spPr>
          <a:xfrm>
            <a:off x="2949775" y="2632352"/>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50D1CE7-7A40-3F4C-A5A1-839F88DE32AC}"/>
              </a:ext>
            </a:extLst>
          </p:cNvPr>
          <p:cNvCxnSpPr/>
          <p:nvPr/>
        </p:nvCxnSpPr>
        <p:spPr>
          <a:xfrm>
            <a:off x="2949775" y="2552977"/>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D040A78-B9BD-4946-8E4E-20BDD91A7B7E}"/>
              </a:ext>
            </a:extLst>
          </p:cNvPr>
          <p:cNvCxnSpPr>
            <a:cxnSpLocks/>
          </p:cNvCxnSpPr>
          <p:nvPr/>
        </p:nvCxnSpPr>
        <p:spPr>
          <a:xfrm>
            <a:off x="2949775"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48825AC-7307-6644-8134-6792119F8801}"/>
              </a:ext>
            </a:extLst>
          </p:cNvPr>
          <p:cNvCxnSpPr>
            <a:cxnSpLocks/>
          </p:cNvCxnSpPr>
          <p:nvPr/>
        </p:nvCxnSpPr>
        <p:spPr>
          <a:xfrm>
            <a:off x="3623450"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7EE3AE8-28B2-C94C-9E66-1140D702675E}"/>
              </a:ext>
            </a:extLst>
          </p:cNvPr>
          <p:cNvCxnSpPr>
            <a:cxnSpLocks/>
          </p:cNvCxnSpPr>
          <p:nvPr/>
        </p:nvCxnSpPr>
        <p:spPr>
          <a:xfrm>
            <a:off x="2949775"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4A6DD74-9CC7-C54D-AA07-AF5AC310DDB5}"/>
              </a:ext>
            </a:extLst>
          </p:cNvPr>
          <p:cNvCxnSpPr>
            <a:cxnSpLocks/>
          </p:cNvCxnSpPr>
          <p:nvPr/>
        </p:nvCxnSpPr>
        <p:spPr>
          <a:xfrm>
            <a:off x="3623450"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 name="DSB resection">
            <a:extLst>
              <a:ext uri="{FF2B5EF4-FFF2-40B4-BE49-F238E27FC236}">
                <a16:creationId xmlns:a16="http://schemas.microsoft.com/office/drawing/2014/main" id="{4BD1C380-6383-C14D-B33D-87B95856FE19}"/>
              </a:ext>
            </a:extLst>
          </p:cNvPr>
          <p:cNvSpPr txBox="1"/>
          <p:nvPr/>
        </p:nvSpPr>
        <p:spPr>
          <a:xfrm>
            <a:off x="2773844" y="3109975"/>
            <a:ext cx="222497" cy="153888"/>
          </a:xfrm>
          <a:prstGeom prst="rect">
            <a:avLst/>
          </a:prstGeom>
          <a:ln w="12700">
            <a:miter lim="400000"/>
          </a:ln>
          <a:effectLst/>
          <a:extLst>
            <a:ext uri="{C572A759-6A51-4108-AA02-DFA0A04FC94B}">
              <ma14:wrappingTextBoxFlag xmlns="" xmlns:ma14="http://schemas.microsoft.com/office/mac/drawingml/2011/main" val="1"/>
            </a:ext>
          </a:extLst>
        </p:spPr>
        <p:txBody>
          <a:bodyPr wrap="none" lIns="0" tIns="0" rIns="0" bIns="0">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5’</a:t>
            </a:r>
            <a:endParaRPr kumimoji="0" sz="10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endParaRPr>
          </a:p>
        </p:txBody>
      </p:sp>
      <p:cxnSp>
        <p:nvCxnSpPr>
          <p:cNvPr id="60" name="Straight Connector 59">
            <a:extLst>
              <a:ext uri="{FF2B5EF4-FFF2-40B4-BE49-F238E27FC236}">
                <a16:creationId xmlns:a16="http://schemas.microsoft.com/office/drawing/2014/main" id="{B111121F-8EA5-AF4F-ACFB-B42B68FB0289}"/>
              </a:ext>
            </a:extLst>
          </p:cNvPr>
          <p:cNvCxnSpPr/>
          <p:nvPr/>
        </p:nvCxnSpPr>
        <p:spPr>
          <a:xfrm>
            <a:off x="2949775" y="3435627"/>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8F97F33-B4A8-A94B-8865-8FB0A524CE0B}"/>
              </a:ext>
            </a:extLst>
          </p:cNvPr>
          <p:cNvCxnSpPr/>
          <p:nvPr/>
        </p:nvCxnSpPr>
        <p:spPr>
          <a:xfrm>
            <a:off x="2949775" y="3356252"/>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64C3240-BDDA-F64A-AF27-9D066C1A67CB}"/>
              </a:ext>
            </a:extLst>
          </p:cNvPr>
          <p:cNvCxnSpPr>
            <a:cxnSpLocks/>
          </p:cNvCxnSpPr>
          <p:nvPr/>
        </p:nvCxnSpPr>
        <p:spPr>
          <a:xfrm>
            <a:off x="2949775" y="3102252"/>
            <a:ext cx="428425"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76F1AB0-5DE4-834D-A297-6D26CCEBFF15}"/>
              </a:ext>
            </a:extLst>
          </p:cNvPr>
          <p:cNvCxnSpPr>
            <a:cxnSpLocks/>
          </p:cNvCxnSpPr>
          <p:nvPr/>
        </p:nvCxnSpPr>
        <p:spPr>
          <a:xfrm>
            <a:off x="3623450" y="31022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26D05A6-E76B-EA4A-BE7F-69410097BC49}"/>
              </a:ext>
            </a:extLst>
          </p:cNvPr>
          <p:cNvCxnSpPr>
            <a:cxnSpLocks/>
          </p:cNvCxnSpPr>
          <p:nvPr/>
        </p:nvCxnSpPr>
        <p:spPr>
          <a:xfrm>
            <a:off x="2949775" y="31975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E96F0DF-60B6-A94D-96ED-601FC14B944D}"/>
              </a:ext>
            </a:extLst>
          </p:cNvPr>
          <p:cNvCxnSpPr>
            <a:cxnSpLocks/>
          </p:cNvCxnSpPr>
          <p:nvPr/>
        </p:nvCxnSpPr>
        <p:spPr>
          <a:xfrm>
            <a:off x="3870325" y="3197502"/>
            <a:ext cx="365125"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8" name="DSB resection">
            <a:extLst>
              <a:ext uri="{FF2B5EF4-FFF2-40B4-BE49-F238E27FC236}">
                <a16:creationId xmlns:a16="http://schemas.microsoft.com/office/drawing/2014/main" id="{E117D1FD-0120-FF4F-8467-FDCB7843C0BF}"/>
              </a:ext>
            </a:extLst>
          </p:cNvPr>
          <p:cNvSpPr txBox="1"/>
          <p:nvPr/>
        </p:nvSpPr>
        <p:spPr>
          <a:xfrm>
            <a:off x="2773844" y="3360800"/>
            <a:ext cx="222497" cy="153888"/>
          </a:xfrm>
          <a:prstGeom prst="rect">
            <a:avLst/>
          </a:prstGeom>
          <a:ln w="12700">
            <a:miter lim="400000"/>
          </a:ln>
          <a:effectLst/>
          <a:extLst>
            <a:ext uri="{C572A759-6A51-4108-AA02-DFA0A04FC94B}">
              <ma14:wrappingTextBoxFlag xmlns="" xmlns:ma14="http://schemas.microsoft.com/office/mac/drawingml/2011/main" val="1"/>
            </a:ext>
          </a:extLst>
        </p:spPr>
        <p:txBody>
          <a:bodyPr wrap="none" lIns="0" tIns="0" rIns="0" bIns="0">
            <a:spAutoFit/>
          </a:bodyPr>
          <a:lstStyle>
            <a:lvl1pPr marL="57799" marR="57799" defTabSz="647700">
              <a:defRPr sz="1800" b="1" i="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3’</a:t>
            </a:r>
            <a:endParaRPr kumimoji="0" sz="10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endParaRPr>
          </a:p>
        </p:txBody>
      </p:sp>
      <p:cxnSp>
        <p:nvCxnSpPr>
          <p:cNvPr id="69" name="Straight Connector 68">
            <a:extLst>
              <a:ext uri="{FF2B5EF4-FFF2-40B4-BE49-F238E27FC236}">
                <a16:creationId xmlns:a16="http://schemas.microsoft.com/office/drawing/2014/main" id="{3823F6CA-8679-C541-A75E-17546091B8C5}"/>
              </a:ext>
            </a:extLst>
          </p:cNvPr>
          <p:cNvCxnSpPr/>
          <p:nvPr/>
        </p:nvCxnSpPr>
        <p:spPr>
          <a:xfrm>
            <a:off x="2949775" y="4226202"/>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DC9C340-8D50-444A-9644-7D78DE505612}"/>
              </a:ext>
            </a:extLst>
          </p:cNvPr>
          <p:cNvCxnSpPr>
            <a:cxnSpLocks/>
          </p:cNvCxnSpPr>
          <p:nvPr/>
        </p:nvCxnSpPr>
        <p:spPr>
          <a:xfrm>
            <a:off x="2949775" y="3892827"/>
            <a:ext cx="428425"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2DFDA08B-9732-574A-ACB3-4367F9547DF1}"/>
              </a:ext>
            </a:extLst>
          </p:cNvPr>
          <p:cNvSpPr/>
          <p:nvPr/>
        </p:nvSpPr>
        <p:spPr>
          <a:xfrm>
            <a:off x="2949774" y="3986857"/>
            <a:ext cx="1285200" cy="152400"/>
          </a:xfrm>
          <a:custGeom>
            <a:avLst/>
            <a:gdLst>
              <a:gd name="connsiteX0" fmla="*/ 0 w 1273175"/>
              <a:gd name="connsiteY0" fmla="*/ 152400 h 152400"/>
              <a:gd name="connsiteX1" fmla="*/ 358775 w 1273175"/>
              <a:gd name="connsiteY1" fmla="*/ 152400 h 152400"/>
              <a:gd name="connsiteX2" fmla="*/ 441325 w 1273175"/>
              <a:gd name="connsiteY2" fmla="*/ 0 h 152400"/>
              <a:gd name="connsiteX3" fmla="*/ 685800 w 1273175"/>
              <a:gd name="connsiteY3" fmla="*/ 3175 h 152400"/>
              <a:gd name="connsiteX4" fmla="*/ 765175 w 1273175"/>
              <a:gd name="connsiteY4" fmla="*/ 149225 h 152400"/>
              <a:gd name="connsiteX5" fmla="*/ 1273175 w 1273175"/>
              <a:gd name="connsiteY5" fmla="*/ 1492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175" h="152400">
                <a:moveTo>
                  <a:pt x="0" y="152400"/>
                </a:moveTo>
                <a:lnTo>
                  <a:pt x="358775" y="152400"/>
                </a:lnTo>
                <a:lnTo>
                  <a:pt x="441325" y="0"/>
                </a:lnTo>
                <a:lnTo>
                  <a:pt x="685800" y="3175"/>
                </a:lnTo>
                <a:lnTo>
                  <a:pt x="765175" y="149225"/>
                </a:lnTo>
                <a:lnTo>
                  <a:pt x="1273175" y="149225"/>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85626FF-CE7F-D44A-AB3F-A23FED34FDD9}"/>
              </a:ext>
            </a:extLst>
          </p:cNvPr>
          <p:cNvSpPr/>
          <p:nvPr/>
        </p:nvSpPr>
        <p:spPr>
          <a:xfrm>
            <a:off x="2949775" y="3990032"/>
            <a:ext cx="615950" cy="149225"/>
          </a:xfrm>
          <a:custGeom>
            <a:avLst/>
            <a:gdLst>
              <a:gd name="connsiteX0" fmla="*/ 0 w 615950"/>
              <a:gd name="connsiteY0" fmla="*/ 0 h 161925"/>
              <a:gd name="connsiteX1" fmla="*/ 390525 w 615950"/>
              <a:gd name="connsiteY1" fmla="*/ 0 h 161925"/>
              <a:gd name="connsiteX2" fmla="*/ 479425 w 615950"/>
              <a:gd name="connsiteY2" fmla="*/ 161925 h 161925"/>
              <a:gd name="connsiteX3" fmla="*/ 615950 w 615950"/>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15950" h="161925">
                <a:moveTo>
                  <a:pt x="0" y="0"/>
                </a:moveTo>
                <a:lnTo>
                  <a:pt x="390525" y="0"/>
                </a:lnTo>
                <a:lnTo>
                  <a:pt x="479425" y="161925"/>
                </a:lnTo>
                <a:lnTo>
                  <a:pt x="615950" y="161925"/>
                </a:ln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975B943C-BB79-914D-85F2-D707FF2336BF}"/>
              </a:ext>
            </a:extLst>
          </p:cNvPr>
          <p:cNvCxnSpPr/>
          <p:nvPr/>
        </p:nvCxnSpPr>
        <p:spPr>
          <a:xfrm>
            <a:off x="2949775" y="5099327"/>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04E8668-DA28-744F-80C8-D54FF63CA6E9}"/>
              </a:ext>
            </a:extLst>
          </p:cNvPr>
          <p:cNvCxnSpPr>
            <a:cxnSpLocks/>
          </p:cNvCxnSpPr>
          <p:nvPr/>
        </p:nvCxnSpPr>
        <p:spPr>
          <a:xfrm>
            <a:off x="2949775" y="4765952"/>
            <a:ext cx="428425"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8" name="Freeform 77">
            <a:extLst>
              <a:ext uri="{FF2B5EF4-FFF2-40B4-BE49-F238E27FC236}">
                <a16:creationId xmlns:a16="http://schemas.microsoft.com/office/drawing/2014/main" id="{A41D7092-0E60-F74D-9F17-178A34D60D58}"/>
              </a:ext>
            </a:extLst>
          </p:cNvPr>
          <p:cNvSpPr/>
          <p:nvPr/>
        </p:nvSpPr>
        <p:spPr>
          <a:xfrm>
            <a:off x="2949774" y="4869507"/>
            <a:ext cx="1285200" cy="142875"/>
          </a:xfrm>
          <a:custGeom>
            <a:avLst/>
            <a:gdLst>
              <a:gd name="connsiteX0" fmla="*/ 0 w 1273175"/>
              <a:gd name="connsiteY0" fmla="*/ 152400 h 152400"/>
              <a:gd name="connsiteX1" fmla="*/ 358775 w 1273175"/>
              <a:gd name="connsiteY1" fmla="*/ 152400 h 152400"/>
              <a:gd name="connsiteX2" fmla="*/ 441325 w 1273175"/>
              <a:gd name="connsiteY2" fmla="*/ 0 h 152400"/>
              <a:gd name="connsiteX3" fmla="*/ 685800 w 1273175"/>
              <a:gd name="connsiteY3" fmla="*/ 3175 h 152400"/>
              <a:gd name="connsiteX4" fmla="*/ 765175 w 1273175"/>
              <a:gd name="connsiteY4" fmla="*/ 149225 h 152400"/>
              <a:gd name="connsiteX5" fmla="*/ 1273175 w 1273175"/>
              <a:gd name="connsiteY5" fmla="*/ 149225 h 152400"/>
              <a:gd name="connsiteX0" fmla="*/ 0 w 1273175"/>
              <a:gd name="connsiteY0" fmla="*/ 152400 h 152400"/>
              <a:gd name="connsiteX1" fmla="*/ 358775 w 1273175"/>
              <a:gd name="connsiteY1" fmla="*/ 152400 h 152400"/>
              <a:gd name="connsiteX2" fmla="*/ 441325 w 1273175"/>
              <a:gd name="connsiteY2" fmla="*/ 0 h 152400"/>
              <a:gd name="connsiteX3" fmla="*/ 685800 w 1273175"/>
              <a:gd name="connsiteY3" fmla="*/ 3175 h 152400"/>
              <a:gd name="connsiteX4" fmla="*/ 909858 w 1273175"/>
              <a:gd name="connsiteY4" fmla="*/ 152400 h 152400"/>
              <a:gd name="connsiteX5" fmla="*/ 1273175 w 1273175"/>
              <a:gd name="connsiteY5" fmla="*/ 149225 h 152400"/>
              <a:gd name="connsiteX0" fmla="*/ 0 w 1273175"/>
              <a:gd name="connsiteY0" fmla="*/ 152400 h 152400"/>
              <a:gd name="connsiteX1" fmla="*/ 358775 w 1273175"/>
              <a:gd name="connsiteY1" fmla="*/ 152400 h 152400"/>
              <a:gd name="connsiteX2" fmla="*/ 441325 w 1273175"/>
              <a:gd name="connsiteY2" fmla="*/ 0 h 152400"/>
              <a:gd name="connsiteX3" fmla="*/ 824193 w 1273175"/>
              <a:gd name="connsiteY3" fmla="*/ 9525 h 152400"/>
              <a:gd name="connsiteX4" fmla="*/ 909858 w 1273175"/>
              <a:gd name="connsiteY4" fmla="*/ 152400 h 152400"/>
              <a:gd name="connsiteX5" fmla="*/ 1273175 w 1273175"/>
              <a:gd name="connsiteY5" fmla="*/ 149225 h 152400"/>
              <a:gd name="connsiteX0" fmla="*/ 0 w 1273175"/>
              <a:gd name="connsiteY0" fmla="*/ 142875 h 142875"/>
              <a:gd name="connsiteX1" fmla="*/ 358775 w 1273175"/>
              <a:gd name="connsiteY1" fmla="*/ 142875 h 142875"/>
              <a:gd name="connsiteX2" fmla="*/ 447615 w 1273175"/>
              <a:gd name="connsiteY2" fmla="*/ 3175 h 142875"/>
              <a:gd name="connsiteX3" fmla="*/ 824193 w 1273175"/>
              <a:gd name="connsiteY3" fmla="*/ 0 h 142875"/>
              <a:gd name="connsiteX4" fmla="*/ 909858 w 1273175"/>
              <a:gd name="connsiteY4" fmla="*/ 142875 h 142875"/>
              <a:gd name="connsiteX5" fmla="*/ 1273175 w 1273175"/>
              <a:gd name="connsiteY5" fmla="*/ 1397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175" h="142875">
                <a:moveTo>
                  <a:pt x="0" y="142875"/>
                </a:moveTo>
                <a:lnTo>
                  <a:pt x="358775" y="142875"/>
                </a:lnTo>
                <a:lnTo>
                  <a:pt x="447615" y="3175"/>
                </a:lnTo>
                <a:lnTo>
                  <a:pt x="824193" y="0"/>
                </a:lnTo>
                <a:lnTo>
                  <a:pt x="909858" y="142875"/>
                </a:lnTo>
                <a:lnTo>
                  <a:pt x="1273175" y="139700"/>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a:extLst>
              <a:ext uri="{FF2B5EF4-FFF2-40B4-BE49-F238E27FC236}">
                <a16:creationId xmlns:a16="http://schemas.microsoft.com/office/drawing/2014/main" id="{EF5BF21F-5F0D-FE4E-8571-EA5B6CFEA1FA}"/>
              </a:ext>
            </a:extLst>
          </p:cNvPr>
          <p:cNvSpPr/>
          <p:nvPr/>
        </p:nvSpPr>
        <p:spPr>
          <a:xfrm>
            <a:off x="2949775" y="4863157"/>
            <a:ext cx="615950" cy="149225"/>
          </a:xfrm>
          <a:custGeom>
            <a:avLst/>
            <a:gdLst>
              <a:gd name="connsiteX0" fmla="*/ 0 w 615950"/>
              <a:gd name="connsiteY0" fmla="*/ 0 h 161925"/>
              <a:gd name="connsiteX1" fmla="*/ 390525 w 615950"/>
              <a:gd name="connsiteY1" fmla="*/ 0 h 161925"/>
              <a:gd name="connsiteX2" fmla="*/ 479425 w 615950"/>
              <a:gd name="connsiteY2" fmla="*/ 161925 h 161925"/>
              <a:gd name="connsiteX3" fmla="*/ 615950 w 615950"/>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15950" h="161925">
                <a:moveTo>
                  <a:pt x="0" y="0"/>
                </a:moveTo>
                <a:lnTo>
                  <a:pt x="390525" y="0"/>
                </a:lnTo>
                <a:lnTo>
                  <a:pt x="479425" y="161925"/>
                </a:lnTo>
                <a:lnTo>
                  <a:pt x="615950" y="161925"/>
                </a:ln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9AD1F960-0A47-5B42-96E5-D292B8B03178}"/>
              </a:ext>
            </a:extLst>
          </p:cNvPr>
          <p:cNvCxnSpPr>
            <a:cxnSpLocks/>
          </p:cNvCxnSpPr>
          <p:nvPr/>
        </p:nvCxnSpPr>
        <p:spPr>
          <a:xfrm>
            <a:off x="3870325" y="4863157"/>
            <a:ext cx="365125"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5EE5222-4039-5040-B22D-8CA03BFE3855}"/>
              </a:ext>
            </a:extLst>
          </p:cNvPr>
          <p:cNvCxnSpPr>
            <a:cxnSpLocks/>
          </p:cNvCxnSpPr>
          <p:nvPr/>
        </p:nvCxnSpPr>
        <p:spPr>
          <a:xfrm flipV="1">
            <a:off x="3592914" y="4353495"/>
            <a:ext cx="0" cy="284237"/>
          </a:xfrm>
          <a:prstGeom prst="line">
            <a:avLst/>
          </a:prstGeom>
          <a:ln w="2540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F739A1A-CC1D-9542-A72F-B8CE25D78A5D}"/>
              </a:ext>
            </a:extLst>
          </p:cNvPr>
          <p:cNvCxnSpPr>
            <a:cxnSpLocks/>
          </p:cNvCxnSpPr>
          <p:nvPr/>
        </p:nvCxnSpPr>
        <p:spPr>
          <a:xfrm flipV="1">
            <a:off x="3592914" y="3518470"/>
            <a:ext cx="0" cy="284237"/>
          </a:xfrm>
          <a:prstGeom prst="line">
            <a:avLst/>
          </a:prstGeom>
          <a:ln w="2540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37C0900-A7B5-2648-A5F0-21240D8E9ACF}"/>
              </a:ext>
            </a:extLst>
          </p:cNvPr>
          <p:cNvCxnSpPr>
            <a:cxnSpLocks/>
          </p:cNvCxnSpPr>
          <p:nvPr/>
        </p:nvCxnSpPr>
        <p:spPr>
          <a:xfrm flipV="1">
            <a:off x="3592914" y="2724720"/>
            <a:ext cx="0" cy="284237"/>
          </a:xfrm>
          <a:prstGeom prst="line">
            <a:avLst/>
          </a:prstGeom>
          <a:ln w="2540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7FCBCEF-8797-D842-9C65-3EC456D65970}"/>
              </a:ext>
            </a:extLst>
          </p:cNvPr>
          <p:cNvCxnSpPr>
            <a:cxnSpLocks/>
          </p:cNvCxnSpPr>
          <p:nvPr/>
        </p:nvCxnSpPr>
        <p:spPr>
          <a:xfrm>
            <a:off x="3403727" y="4761875"/>
            <a:ext cx="225301" cy="0"/>
          </a:xfrm>
          <a:prstGeom prst="line">
            <a:avLst/>
          </a:prstGeom>
          <a:ln w="25400">
            <a:solidFill>
              <a:schemeClr val="accent1"/>
            </a:solidFill>
            <a:prstDash val="sysDash"/>
            <a:head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7224D0B-FC60-7349-A01E-12A9918C14E8}"/>
              </a:ext>
            </a:extLst>
          </p:cNvPr>
          <p:cNvCxnSpPr>
            <a:cxnSpLocks/>
          </p:cNvCxnSpPr>
          <p:nvPr/>
        </p:nvCxnSpPr>
        <p:spPr>
          <a:xfrm>
            <a:off x="3683000" y="4765952"/>
            <a:ext cx="55245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D9D9C1A-1A4C-5042-A0DA-0CC9C4771F77}"/>
              </a:ext>
            </a:extLst>
          </p:cNvPr>
          <p:cNvCxnSpPr>
            <a:cxnSpLocks/>
          </p:cNvCxnSpPr>
          <p:nvPr/>
        </p:nvCxnSpPr>
        <p:spPr>
          <a:xfrm flipH="1">
            <a:off x="3591052" y="5015875"/>
            <a:ext cx="225301" cy="0"/>
          </a:xfrm>
          <a:prstGeom prst="line">
            <a:avLst/>
          </a:prstGeom>
          <a:ln w="25400">
            <a:solidFill>
              <a:schemeClr val="accent1"/>
            </a:solidFill>
            <a:prstDash val="sysDash"/>
            <a:head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64C5D03-ACE2-F946-AFFC-6A59012EA57F}"/>
              </a:ext>
            </a:extLst>
          </p:cNvPr>
          <p:cNvCxnSpPr/>
          <p:nvPr/>
        </p:nvCxnSpPr>
        <p:spPr>
          <a:xfrm>
            <a:off x="7935432" y="3045102"/>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8EA9DF90-D028-104B-89F8-809B8950F128}"/>
              </a:ext>
            </a:extLst>
          </p:cNvPr>
          <p:cNvCxnSpPr/>
          <p:nvPr/>
        </p:nvCxnSpPr>
        <p:spPr>
          <a:xfrm>
            <a:off x="7935432" y="2965727"/>
            <a:ext cx="1285675"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38C2CA2-745D-AE4C-BFC5-A821D58C4FF6}"/>
              </a:ext>
            </a:extLst>
          </p:cNvPr>
          <p:cNvCxnSpPr>
            <a:cxnSpLocks/>
          </p:cNvCxnSpPr>
          <p:nvPr/>
        </p:nvCxnSpPr>
        <p:spPr>
          <a:xfrm>
            <a:off x="7935432"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66E1C4A-0E47-5E45-8810-493AEC131B2D}"/>
              </a:ext>
            </a:extLst>
          </p:cNvPr>
          <p:cNvCxnSpPr>
            <a:cxnSpLocks/>
          </p:cNvCxnSpPr>
          <p:nvPr/>
        </p:nvCxnSpPr>
        <p:spPr>
          <a:xfrm>
            <a:off x="8609107"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DE17BE95-809F-3748-84E3-A1F77EB7B022}"/>
              </a:ext>
            </a:extLst>
          </p:cNvPr>
          <p:cNvCxnSpPr>
            <a:cxnSpLocks/>
          </p:cNvCxnSpPr>
          <p:nvPr/>
        </p:nvCxnSpPr>
        <p:spPr>
          <a:xfrm>
            <a:off x="7935432"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BF4C9F8-0A23-FD49-813E-81C58838F0D5}"/>
              </a:ext>
            </a:extLst>
          </p:cNvPr>
          <p:cNvCxnSpPr>
            <a:cxnSpLocks/>
          </p:cNvCxnSpPr>
          <p:nvPr/>
        </p:nvCxnSpPr>
        <p:spPr>
          <a:xfrm>
            <a:off x="8609107"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CF00CC7-5D2E-2544-9F37-B2CD811EFAD7}"/>
              </a:ext>
            </a:extLst>
          </p:cNvPr>
          <p:cNvCxnSpPr>
            <a:cxnSpLocks/>
          </p:cNvCxnSpPr>
          <p:nvPr/>
        </p:nvCxnSpPr>
        <p:spPr>
          <a:xfrm flipV="1">
            <a:off x="8578571" y="2534220"/>
            <a:ext cx="0" cy="284237"/>
          </a:xfrm>
          <a:prstGeom prst="line">
            <a:avLst/>
          </a:prstGeom>
          <a:ln w="2540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sp>
        <p:nvSpPr>
          <p:cNvPr id="26" name="Left Arrow 25">
            <a:extLst>
              <a:ext uri="{FF2B5EF4-FFF2-40B4-BE49-F238E27FC236}">
                <a16:creationId xmlns:a16="http://schemas.microsoft.com/office/drawing/2014/main" id="{3F974F85-7CAB-C648-A621-9E8C2A89E3A0}"/>
              </a:ext>
            </a:extLst>
          </p:cNvPr>
          <p:cNvSpPr/>
          <p:nvPr/>
        </p:nvSpPr>
        <p:spPr>
          <a:xfrm rot="13309110">
            <a:off x="6813431" y="2297654"/>
            <a:ext cx="347883" cy="223081"/>
          </a:xfrm>
          <a:prstGeom prst="leftArrow">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8" name="Picture 27">
            <a:extLst>
              <a:ext uri="{FF2B5EF4-FFF2-40B4-BE49-F238E27FC236}">
                <a16:creationId xmlns:a16="http://schemas.microsoft.com/office/drawing/2014/main" id="{F4E3A1E1-982A-D54E-9C65-39D6A2180989}"/>
              </a:ext>
            </a:extLst>
          </p:cNvPr>
          <p:cNvPicPr>
            <a:picLocks noChangeAspect="1"/>
          </p:cNvPicPr>
          <p:nvPr/>
        </p:nvPicPr>
        <p:blipFill>
          <a:blip r:embed="rId2"/>
          <a:stretch>
            <a:fillRect/>
          </a:stretch>
        </p:blipFill>
        <p:spPr>
          <a:xfrm>
            <a:off x="5359330" y="1350145"/>
            <a:ext cx="1562100" cy="1524000"/>
          </a:xfrm>
          <a:prstGeom prst="rect">
            <a:avLst/>
          </a:prstGeom>
        </p:spPr>
      </p:pic>
      <p:sp>
        <p:nvSpPr>
          <p:cNvPr id="4" name="Slide Number Placeholder 3">
            <a:extLst>
              <a:ext uri="{FF2B5EF4-FFF2-40B4-BE49-F238E27FC236}">
                <a16:creationId xmlns:a16="http://schemas.microsoft.com/office/drawing/2014/main" id="{4940CF9A-F1D1-AA46-A418-81EA995D2F03}"/>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54764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Rectangle"/>
          <p:cNvSpPr/>
          <p:nvPr/>
        </p:nvSpPr>
        <p:spPr>
          <a:xfrm>
            <a:off x="3684985" y="2580978"/>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610" name="Rectangle"/>
          <p:cNvSpPr/>
          <p:nvPr/>
        </p:nvSpPr>
        <p:spPr>
          <a:xfrm>
            <a:off x="3684985" y="2580978"/>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3" name="Title 2">
            <a:extLst>
              <a:ext uri="{FF2B5EF4-FFF2-40B4-BE49-F238E27FC236}">
                <a16:creationId xmlns:a16="http://schemas.microsoft.com/office/drawing/2014/main" id="{8608CDA0-D029-9443-BFE8-C607166F4802}"/>
              </a:ext>
            </a:extLst>
          </p:cNvPr>
          <p:cNvSpPr>
            <a:spLocks noGrp="1"/>
          </p:cNvSpPr>
          <p:nvPr>
            <p:ph type="title"/>
          </p:nvPr>
        </p:nvSpPr>
        <p:spPr/>
        <p:txBody>
          <a:bodyPr/>
          <a:lstStyle/>
          <a:p>
            <a:r>
              <a:rPr lang="en-GB" dirty="0"/>
              <a:t>DSB repair </a:t>
            </a:r>
            <a:r>
              <a:rPr lang="en-GB" dirty="0">
                <a:solidFill>
                  <a:schemeClr val="accent1"/>
                </a:solidFill>
              </a:rPr>
              <a:t>defects: </a:t>
            </a:r>
            <a:br>
              <a:rPr lang="en-GB" dirty="0">
                <a:solidFill>
                  <a:schemeClr val="accent1"/>
                </a:solidFill>
              </a:rPr>
            </a:br>
            <a:r>
              <a:rPr lang="en-GB" dirty="0">
                <a:solidFill>
                  <a:schemeClr val="accent1"/>
                </a:solidFill>
              </a:rPr>
              <a:t>cancer predisposition</a:t>
            </a:r>
          </a:p>
        </p:txBody>
      </p:sp>
      <p:sp>
        <p:nvSpPr>
          <p:cNvPr id="10" name="Content Placeholder 9">
            <a:extLst>
              <a:ext uri="{FF2B5EF4-FFF2-40B4-BE49-F238E27FC236}">
                <a16:creationId xmlns:a16="http://schemas.microsoft.com/office/drawing/2014/main" id="{0243C9B9-8940-E949-BAA5-32A6251D5ABB}"/>
              </a:ext>
            </a:extLst>
          </p:cNvPr>
          <p:cNvSpPr>
            <a:spLocks noGrp="1"/>
          </p:cNvSpPr>
          <p:nvPr>
            <p:ph sz="quarter" idx="15"/>
          </p:nvPr>
        </p:nvSpPr>
        <p:spPr>
          <a:xfrm>
            <a:off x="620184" y="6309320"/>
            <a:ext cx="10516376" cy="365125"/>
          </a:xfrm>
        </p:spPr>
        <p:txBody>
          <a:bodyPr/>
          <a:lstStyle/>
          <a:p>
            <a:r>
              <a:rPr lang="en-GB" dirty="0"/>
              <a:t>BRCA1/2, breast cancer type 1/2 susceptibility protein; DSB, double-strand break; G, growth; HR, homologous recombination; M, mitosis; NHEJ, non-homologous end joining; S, synthesis</a:t>
            </a:r>
          </a:p>
        </p:txBody>
      </p:sp>
      <p:sp>
        <p:nvSpPr>
          <p:cNvPr id="30" name="DSB">
            <a:extLst>
              <a:ext uri="{FF2B5EF4-FFF2-40B4-BE49-F238E27FC236}">
                <a16:creationId xmlns:a16="http://schemas.microsoft.com/office/drawing/2014/main" id="{90CAD4C1-273B-004E-A8F2-6E20BD1B3000}"/>
              </a:ext>
            </a:extLst>
          </p:cNvPr>
          <p:cNvSpPr txBox="1"/>
          <p:nvPr/>
        </p:nvSpPr>
        <p:spPr>
          <a:xfrm>
            <a:off x="8283773"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31" name="DSB">
            <a:extLst>
              <a:ext uri="{FF2B5EF4-FFF2-40B4-BE49-F238E27FC236}">
                <a16:creationId xmlns:a16="http://schemas.microsoft.com/office/drawing/2014/main" id="{E2CB6CAB-41C8-6843-B981-49417DEDB4FA}"/>
              </a:ext>
            </a:extLst>
          </p:cNvPr>
          <p:cNvSpPr txBox="1"/>
          <p:nvPr/>
        </p:nvSpPr>
        <p:spPr>
          <a:xfrm>
            <a:off x="3259650"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35" name="G1">
            <a:extLst>
              <a:ext uri="{FF2B5EF4-FFF2-40B4-BE49-F238E27FC236}">
                <a16:creationId xmlns:a16="http://schemas.microsoft.com/office/drawing/2014/main" id="{56BD2E38-5E18-9F4B-AEC8-6AC4D98D886F}"/>
              </a:ext>
            </a:extLst>
          </p:cNvPr>
          <p:cNvSpPr txBox="1"/>
          <p:nvPr/>
        </p:nvSpPr>
        <p:spPr>
          <a:xfrm>
            <a:off x="6929439" y="16742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G1</a:t>
            </a:r>
          </a:p>
        </p:txBody>
      </p:sp>
      <p:sp>
        <p:nvSpPr>
          <p:cNvPr id="36" name="G0">
            <a:extLst>
              <a:ext uri="{FF2B5EF4-FFF2-40B4-BE49-F238E27FC236}">
                <a16:creationId xmlns:a16="http://schemas.microsoft.com/office/drawing/2014/main" id="{27866E88-21B7-9149-A847-9BEF1507C766}"/>
              </a:ext>
            </a:extLst>
          </p:cNvPr>
          <p:cNvSpPr txBox="1"/>
          <p:nvPr/>
        </p:nvSpPr>
        <p:spPr>
          <a:xfrm>
            <a:off x="6956228" y="2508752"/>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G0</a:t>
            </a:r>
          </a:p>
        </p:txBody>
      </p:sp>
      <p:sp>
        <p:nvSpPr>
          <p:cNvPr id="37" name="G2">
            <a:extLst>
              <a:ext uri="{FF2B5EF4-FFF2-40B4-BE49-F238E27FC236}">
                <a16:creationId xmlns:a16="http://schemas.microsoft.com/office/drawing/2014/main" id="{2C4DBECF-C021-5F42-B8F3-503BB240C30B}"/>
              </a:ext>
            </a:extLst>
          </p:cNvPr>
          <p:cNvSpPr txBox="1"/>
          <p:nvPr/>
        </p:nvSpPr>
        <p:spPr>
          <a:xfrm>
            <a:off x="5011768" y="13438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G2</a:t>
            </a:r>
          </a:p>
        </p:txBody>
      </p:sp>
      <p:sp>
        <p:nvSpPr>
          <p:cNvPr id="38" name="M">
            <a:extLst>
              <a:ext uri="{FF2B5EF4-FFF2-40B4-BE49-F238E27FC236}">
                <a16:creationId xmlns:a16="http://schemas.microsoft.com/office/drawing/2014/main" id="{C3179678-DD92-4C40-A5D0-B2C65BF383B3}"/>
              </a:ext>
            </a:extLst>
          </p:cNvPr>
          <p:cNvSpPr txBox="1"/>
          <p:nvPr/>
        </p:nvSpPr>
        <p:spPr>
          <a:xfrm>
            <a:off x="6006704" y="980728"/>
            <a:ext cx="39081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M</a:t>
            </a:r>
          </a:p>
        </p:txBody>
      </p:sp>
      <p:sp>
        <p:nvSpPr>
          <p:cNvPr id="40" name="“NHEJ”">
            <a:extLst>
              <a:ext uri="{FF2B5EF4-FFF2-40B4-BE49-F238E27FC236}">
                <a16:creationId xmlns:a16="http://schemas.microsoft.com/office/drawing/2014/main" id="{78F233F0-30C7-F147-8EE4-CC62A14FF4C1}"/>
              </a:ext>
            </a:extLst>
          </p:cNvPr>
          <p:cNvSpPr txBox="1"/>
          <p:nvPr/>
        </p:nvSpPr>
        <p:spPr>
          <a:xfrm>
            <a:off x="8050663" y="1083167"/>
            <a:ext cx="1318952"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“NHEJ”</a:t>
            </a:r>
          </a:p>
        </p:txBody>
      </p:sp>
      <p:sp>
        <p:nvSpPr>
          <p:cNvPr id="41" name="“HR”">
            <a:extLst>
              <a:ext uri="{FF2B5EF4-FFF2-40B4-BE49-F238E27FC236}">
                <a16:creationId xmlns:a16="http://schemas.microsoft.com/office/drawing/2014/main" id="{76D5C358-2A23-AA4C-8080-DB26A4172CA1}"/>
              </a:ext>
            </a:extLst>
          </p:cNvPr>
          <p:cNvSpPr txBox="1"/>
          <p:nvPr/>
        </p:nvSpPr>
        <p:spPr>
          <a:xfrm>
            <a:off x="3121791" y="1083167"/>
            <a:ext cx="942246"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“HR”</a:t>
            </a:r>
          </a:p>
        </p:txBody>
      </p:sp>
      <p:cxnSp>
        <p:nvCxnSpPr>
          <p:cNvPr id="43" name="Straight Connector 42">
            <a:extLst>
              <a:ext uri="{FF2B5EF4-FFF2-40B4-BE49-F238E27FC236}">
                <a16:creationId xmlns:a16="http://schemas.microsoft.com/office/drawing/2014/main" id="{2EEA03F4-D42E-164F-8079-1E0A904D7645}"/>
              </a:ext>
            </a:extLst>
          </p:cNvPr>
          <p:cNvCxnSpPr>
            <a:cxnSpLocks/>
          </p:cNvCxnSpPr>
          <p:nvPr/>
        </p:nvCxnSpPr>
        <p:spPr>
          <a:xfrm>
            <a:off x="2949775"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D42B615-F32B-DB46-8BE4-6255EACDF316}"/>
              </a:ext>
            </a:extLst>
          </p:cNvPr>
          <p:cNvCxnSpPr>
            <a:cxnSpLocks/>
          </p:cNvCxnSpPr>
          <p:nvPr/>
        </p:nvCxnSpPr>
        <p:spPr>
          <a:xfrm>
            <a:off x="3623450"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D9ACAB1-A1BE-0C48-89C6-43F1713B51C9}"/>
              </a:ext>
            </a:extLst>
          </p:cNvPr>
          <p:cNvCxnSpPr>
            <a:cxnSpLocks/>
          </p:cNvCxnSpPr>
          <p:nvPr/>
        </p:nvCxnSpPr>
        <p:spPr>
          <a:xfrm>
            <a:off x="2949775"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3130F25-4B60-9D49-8147-421D6BFB4B62}"/>
              </a:ext>
            </a:extLst>
          </p:cNvPr>
          <p:cNvCxnSpPr>
            <a:cxnSpLocks/>
          </p:cNvCxnSpPr>
          <p:nvPr/>
        </p:nvCxnSpPr>
        <p:spPr>
          <a:xfrm>
            <a:off x="3623450"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F3B6D2C-CD4D-8D44-BFAA-E10783FF1A9D}"/>
              </a:ext>
            </a:extLst>
          </p:cNvPr>
          <p:cNvCxnSpPr>
            <a:cxnSpLocks/>
          </p:cNvCxnSpPr>
          <p:nvPr/>
        </p:nvCxnSpPr>
        <p:spPr>
          <a:xfrm>
            <a:off x="7935432"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16BEBE7-63DD-C54A-964F-517737BF5708}"/>
              </a:ext>
            </a:extLst>
          </p:cNvPr>
          <p:cNvCxnSpPr>
            <a:cxnSpLocks/>
          </p:cNvCxnSpPr>
          <p:nvPr/>
        </p:nvCxnSpPr>
        <p:spPr>
          <a:xfrm>
            <a:off x="8609107"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907E352-8444-D04C-8DA9-8E478B49B4D9}"/>
              </a:ext>
            </a:extLst>
          </p:cNvPr>
          <p:cNvCxnSpPr>
            <a:cxnSpLocks/>
          </p:cNvCxnSpPr>
          <p:nvPr/>
        </p:nvCxnSpPr>
        <p:spPr>
          <a:xfrm>
            <a:off x="7935432"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ED0AA95-CA9B-AB43-9B2F-49F614092350}"/>
              </a:ext>
            </a:extLst>
          </p:cNvPr>
          <p:cNvCxnSpPr>
            <a:cxnSpLocks/>
          </p:cNvCxnSpPr>
          <p:nvPr/>
        </p:nvCxnSpPr>
        <p:spPr>
          <a:xfrm>
            <a:off x="8609107"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1" name="Left Arrow 50">
            <a:extLst>
              <a:ext uri="{FF2B5EF4-FFF2-40B4-BE49-F238E27FC236}">
                <a16:creationId xmlns:a16="http://schemas.microsoft.com/office/drawing/2014/main" id="{E129622C-AE0C-F743-B8C9-70635118AD0B}"/>
              </a:ext>
            </a:extLst>
          </p:cNvPr>
          <p:cNvSpPr/>
          <p:nvPr/>
        </p:nvSpPr>
        <p:spPr>
          <a:xfrm rot="13309110">
            <a:off x="6813431" y="2297654"/>
            <a:ext cx="347883" cy="223081"/>
          </a:xfrm>
          <a:prstGeom prst="leftArrow">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2" name="Picture 51">
            <a:extLst>
              <a:ext uri="{FF2B5EF4-FFF2-40B4-BE49-F238E27FC236}">
                <a16:creationId xmlns:a16="http://schemas.microsoft.com/office/drawing/2014/main" id="{51316B3F-20D5-7F4D-A3F5-AC3F67538084}"/>
              </a:ext>
            </a:extLst>
          </p:cNvPr>
          <p:cNvPicPr>
            <a:picLocks noChangeAspect="1"/>
          </p:cNvPicPr>
          <p:nvPr/>
        </p:nvPicPr>
        <p:blipFill>
          <a:blip r:embed="rId2"/>
          <a:stretch>
            <a:fillRect/>
          </a:stretch>
        </p:blipFill>
        <p:spPr>
          <a:xfrm>
            <a:off x="5359330" y="1350145"/>
            <a:ext cx="1562100" cy="1524000"/>
          </a:xfrm>
          <a:prstGeom prst="rect">
            <a:avLst/>
          </a:prstGeom>
        </p:spPr>
      </p:pic>
      <p:sp>
        <p:nvSpPr>
          <p:cNvPr id="54" name="S">
            <a:extLst>
              <a:ext uri="{FF2B5EF4-FFF2-40B4-BE49-F238E27FC236}">
                <a16:creationId xmlns:a16="http://schemas.microsoft.com/office/drawing/2014/main" id="{20ABBDF7-50B3-C14D-8AB4-71AFB89762F6}"/>
              </a:ext>
            </a:extLst>
          </p:cNvPr>
          <p:cNvSpPr txBox="1"/>
          <p:nvPr/>
        </p:nvSpPr>
        <p:spPr>
          <a:xfrm>
            <a:off x="5295305" y="2644626"/>
            <a:ext cx="34272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S</a:t>
            </a:r>
          </a:p>
        </p:txBody>
      </p:sp>
      <p:sp>
        <p:nvSpPr>
          <p:cNvPr id="17" name="Oval 16">
            <a:extLst>
              <a:ext uri="{FF2B5EF4-FFF2-40B4-BE49-F238E27FC236}">
                <a16:creationId xmlns:a16="http://schemas.microsoft.com/office/drawing/2014/main" id="{8EA30EB1-9316-CA4F-A5E6-82DBB6655AC1}"/>
              </a:ext>
            </a:extLst>
          </p:cNvPr>
          <p:cNvSpPr/>
          <p:nvPr/>
        </p:nvSpPr>
        <p:spPr>
          <a:xfrm>
            <a:off x="5731382" y="3136709"/>
            <a:ext cx="815280" cy="815280"/>
          </a:xfrm>
          <a:prstGeom prst="ellipse">
            <a:avLst/>
          </a:prstGeom>
          <a:solidFill>
            <a:schemeClr val="tx2">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Breast</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Cancer</a:t>
            </a:r>
          </a:p>
        </p:txBody>
      </p:sp>
      <p:sp>
        <p:nvSpPr>
          <p:cNvPr id="63" name="Oval 62">
            <a:extLst>
              <a:ext uri="{FF2B5EF4-FFF2-40B4-BE49-F238E27FC236}">
                <a16:creationId xmlns:a16="http://schemas.microsoft.com/office/drawing/2014/main" id="{46C0E7B8-F8A3-9E41-AFFD-9BCB555AA07B}"/>
              </a:ext>
            </a:extLst>
          </p:cNvPr>
          <p:cNvSpPr/>
          <p:nvPr/>
        </p:nvSpPr>
        <p:spPr>
          <a:xfrm>
            <a:off x="6848794" y="3917121"/>
            <a:ext cx="815280" cy="81528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spc="-50" dirty="0">
                <a:latin typeface="Arial" panose="020B0604020202020204" pitchFamily="34" charset="0"/>
                <a:cs typeface="Arial" panose="020B0604020202020204" pitchFamily="34" charset="0"/>
              </a:rPr>
              <a:t>Prostate</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Cancer</a:t>
            </a:r>
          </a:p>
        </p:txBody>
      </p:sp>
      <p:sp>
        <p:nvSpPr>
          <p:cNvPr id="64" name="Oval 63">
            <a:extLst>
              <a:ext uri="{FF2B5EF4-FFF2-40B4-BE49-F238E27FC236}">
                <a16:creationId xmlns:a16="http://schemas.microsoft.com/office/drawing/2014/main" id="{5B677DC3-44A8-7E42-A55B-A4885CED9F51}"/>
              </a:ext>
            </a:extLst>
          </p:cNvPr>
          <p:cNvSpPr/>
          <p:nvPr/>
        </p:nvSpPr>
        <p:spPr>
          <a:xfrm>
            <a:off x="6424251" y="5150904"/>
            <a:ext cx="815280" cy="815280"/>
          </a:xfrm>
          <a:prstGeom prst="ellipse">
            <a:avLst/>
          </a:prstGeom>
          <a:solidFill>
            <a:schemeClr val="accent1">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latin typeface="Arial" panose="020B0604020202020204" pitchFamily="34" charset="0"/>
              <a:cs typeface="Arial" panose="020B0604020202020204" pitchFamily="34" charset="0"/>
            </a:endParaRPr>
          </a:p>
        </p:txBody>
      </p:sp>
      <p:sp>
        <p:nvSpPr>
          <p:cNvPr id="65" name="DSB">
            <a:extLst>
              <a:ext uri="{FF2B5EF4-FFF2-40B4-BE49-F238E27FC236}">
                <a16:creationId xmlns:a16="http://schemas.microsoft.com/office/drawing/2014/main" id="{30199643-B579-B443-A73A-AA1CB9BCFA9E}"/>
              </a:ext>
            </a:extLst>
          </p:cNvPr>
          <p:cNvSpPr txBox="1"/>
          <p:nvPr/>
        </p:nvSpPr>
        <p:spPr>
          <a:xfrm>
            <a:off x="6361570" y="5427010"/>
            <a:ext cx="940643" cy="256802"/>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Melanoma</a:t>
            </a:r>
          </a:p>
        </p:txBody>
      </p:sp>
      <p:sp>
        <p:nvSpPr>
          <p:cNvPr id="66" name="Oval 65">
            <a:extLst>
              <a:ext uri="{FF2B5EF4-FFF2-40B4-BE49-F238E27FC236}">
                <a16:creationId xmlns:a16="http://schemas.microsoft.com/office/drawing/2014/main" id="{2199F989-C9CD-6740-A005-F7CBEA1C70F0}"/>
              </a:ext>
            </a:extLst>
          </p:cNvPr>
          <p:cNvSpPr/>
          <p:nvPr/>
        </p:nvSpPr>
        <p:spPr>
          <a:xfrm>
            <a:off x="5040981" y="5156944"/>
            <a:ext cx="815280" cy="81528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latin typeface="Arial" panose="020B0604020202020204" pitchFamily="34" charset="0"/>
              <a:cs typeface="Arial" panose="020B0604020202020204" pitchFamily="34" charset="0"/>
            </a:endParaRPr>
          </a:p>
        </p:txBody>
      </p:sp>
      <p:sp>
        <p:nvSpPr>
          <p:cNvPr id="67" name="DSB">
            <a:extLst>
              <a:ext uri="{FF2B5EF4-FFF2-40B4-BE49-F238E27FC236}">
                <a16:creationId xmlns:a16="http://schemas.microsoft.com/office/drawing/2014/main" id="{22E3244B-AC24-2B48-9215-A2F10CE24825}"/>
              </a:ext>
            </a:extLst>
          </p:cNvPr>
          <p:cNvSpPr txBox="1"/>
          <p:nvPr/>
        </p:nvSpPr>
        <p:spPr>
          <a:xfrm>
            <a:off x="4966277" y="5378621"/>
            <a:ext cx="964688"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Pancreatic</a:t>
            </a:r>
            <a:b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br>
            <a: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Cancer</a:t>
            </a:r>
          </a:p>
        </p:txBody>
      </p:sp>
      <p:sp>
        <p:nvSpPr>
          <p:cNvPr id="68" name="Oval 67">
            <a:extLst>
              <a:ext uri="{FF2B5EF4-FFF2-40B4-BE49-F238E27FC236}">
                <a16:creationId xmlns:a16="http://schemas.microsoft.com/office/drawing/2014/main" id="{6E280D64-033C-3145-8CC5-64FA3BEAC317}"/>
              </a:ext>
            </a:extLst>
          </p:cNvPr>
          <p:cNvSpPr/>
          <p:nvPr/>
        </p:nvSpPr>
        <p:spPr>
          <a:xfrm>
            <a:off x="4616438" y="3905086"/>
            <a:ext cx="815280" cy="815280"/>
          </a:xfrm>
          <a:prstGeom prst="ellipse">
            <a:avLst/>
          </a:prstGeom>
          <a:solidFill>
            <a:schemeClr val="accent1">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latin typeface="Arial" panose="020B0604020202020204" pitchFamily="34" charset="0"/>
              <a:cs typeface="Arial" panose="020B0604020202020204" pitchFamily="34" charset="0"/>
            </a:endParaRPr>
          </a:p>
        </p:txBody>
      </p:sp>
      <p:sp>
        <p:nvSpPr>
          <p:cNvPr id="69" name="DSB">
            <a:extLst>
              <a:ext uri="{FF2B5EF4-FFF2-40B4-BE49-F238E27FC236}">
                <a16:creationId xmlns:a16="http://schemas.microsoft.com/office/drawing/2014/main" id="{7A6AF15C-1CE7-EB40-ABE0-F1013637F208}"/>
              </a:ext>
            </a:extLst>
          </p:cNvPr>
          <p:cNvSpPr txBox="1"/>
          <p:nvPr/>
        </p:nvSpPr>
        <p:spPr>
          <a:xfrm>
            <a:off x="4643524" y="4094106"/>
            <a:ext cx="761107"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ctr" defTabSz="64768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Ovarian</a:t>
            </a:r>
            <a:b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br>
            <a:r>
              <a:rPr kumimoji="0" lang="en-GB" sz="12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Cancer</a:t>
            </a:r>
          </a:p>
        </p:txBody>
      </p:sp>
      <p:sp>
        <p:nvSpPr>
          <p:cNvPr id="70" name="Left Arrow 69">
            <a:extLst>
              <a:ext uri="{FF2B5EF4-FFF2-40B4-BE49-F238E27FC236}">
                <a16:creationId xmlns:a16="http://schemas.microsoft.com/office/drawing/2014/main" id="{B5ED3424-75D5-B544-B3CC-ECC65153E380}"/>
              </a:ext>
            </a:extLst>
          </p:cNvPr>
          <p:cNvSpPr/>
          <p:nvPr/>
        </p:nvSpPr>
        <p:spPr>
          <a:xfrm rot="14077731">
            <a:off x="6378077" y="4995323"/>
            <a:ext cx="229394" cy="243161"/>
          </a:xfrm>
          <a:prstGeom prst="leftArrow">
            <a:avLst>
              <a:gd name="adj1" fmla="val 43739"/>
              <a:gd name="adj2" fmla="val 49083"/>
            </a:avLst>
          </a:prstGeom>
          <a:solidFill>
            <a:schemeClr val="accent1">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Left Arrow 70">
            <a:extLst>
              <a:ext uri="{FF2B5EF4-FFF2-40B4-BE49-F238E27FC236}">
                <a16:creationId xmlns:a16="http://schemas.microsoft.com/office/drawing/2014/main" id="{9C393FE0-394D-5B47-9B79-F4581CD34D80}"/>
              </a:ext>
            </a:extLst>
          </p:cNvPr>
          <p:cNvSpPr/>
          <p:nvPr/>
        </p:nvSpPr>
        <p:spPr>
          <a:xfrm rot="7522269" flipH="1">
            <a:off x="5663702" y="4995323"/>
            <a:ext cx="229394" cy="243161"/>
          </a:xfrm>
          <a:prstGeom prst="leftArrow">
            <a:avLst>
              <a:gd name="adj1" fmla="val 43739"/>
              <a:gd name="adj2" fmla="val 49083"/>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Left Arrow 72">
            <a:extLst>
              <a:ext uri="{FF2B5EF4-FFF2-40B4-BE49-F238E27FC236}">
                <a16:creationId xmlns:a16="http://schemas.microsoft.com/office/drawing/2014/main" id="{0147D4DB-7E41-BC43-AA39-E9FDD233FB6D}"/>
              </a:ext>
            </a:extLst>
          </p:cNvPr>
          <p:cNvSpPr/>
          <p:nvPr/>
        </p:nvSpPr>
        <p:spPr>
          <a:xfrm rot="12310583" flipH="1" flipV="1">
            <a:off x="5446666" y="4353475"/>
            <a:ext cx="229394" cy="243161"/>
          </a:xfrm>
          <a:prstGeom prst="leftArrow">
            <a:avLst>
              <a:gd name="adj1" fmla="val 43739"/>
              <a:gd name="adj2" fmla="val 49083"/>
            </a:avLst>
          </a:prstGeom>
          <a:solidFill>
            <a:schemeClr val="accent1">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Left Arrow 73">
            <a:extLst>
              <a:ext uri="{FF2B5EF4-FFF2-40B4-BE49-F238E27FC236}">
                <a16:creationId xmlns:a16="http://schemas.microsoft.com/office/drawing/2014/main" id="{76A2802F-6E55-0B49-BA62-733951CBF733}"/>
              </a:ext>
            </a:extLst>
          </p:cNvPr>
          <p:cNvSpPr/>
          <p:nvPr/>
        </p:nvSpPr>
        <p:spPr>
          <a:xfrm rot="9289417" flipV="1">
            <a:off x="6567441" y="4353475"/>
            <a:ext cx="229394" cy="243161"/>
          </a:xfrm>
          <a:prstGeom prst="leftArrow">
            <a:avLst>
              <a:gd name="adj1" fmla="val 43739"/>
              <a:gd name="adj2" fmla="val 49083"/>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A1052E55-1315-F246-877F-E32794B563A8}"/>
              </a:ext>
            </a:extLst>
          </p:cNvPr>
          <p:cNvSpPr/>
          <p:nvPr/>
        </p:nvSpPr>
        <p:spPr>
          <a:xfrm>
            <a:off x="5731382" y="4250496"/>
            <a:ext cx="815280" cy="81528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spc="-50" dirty="0">
                <a:latin typeface="Arial" panose="020B0604020202020204" pitchFamily="34" charset="0"/>
                <a:cs typeface="Arial" panose="020B0604020202020204" pitchFamily="34" charset="0"/>
              </a:rPr>
              <a:t>BRCA1</a:t>
            </a:r>
            <a:br>
              <a:rPr lang="en-US" sz="1200" b="1" spc="-50" dirty="0">
                <a:latin typeface="Arial" panose="020B0604020202020204" pitchFamily="34" charset="0"/>
                <a:cs typeface="Arial" panose="020B0604020202020204" pitchFamily="34" charset="0"/>
              </a:rPr>
            </a:br>
            <a:r>
              <a:rPr lang="en-US" sz="1200" b="1" spc="-50" dirty="0">
                <a:latin typeface="Arial" panose="020B0604020202020204" pitchFamily="34" charset="0"/>
                <a:cs typeface="Arial" panose="020B0604020202020204" pitchFamily="34" charset="0"/>
              </a:rPr>
              <a:t>BRCA2</a:t>
            </a:r>
            <a:endParaRPr lang="en-US" sz="1200" b="1" dirty="0">
              <a:latin typeface="Arial" panose="020B0604020202020204" pitchFamily="34" charset="0"/>
              <a:cs typeface="Arial" panose="020B0604020202020204" pitchFamily="34" charset="0"/>
            </a:endParaRPr>
          </a:p>
        </p:txBody>
      </p:sp>
      <p:sp>
        <p:nvSpPr>
          <p:cNvPr id="76" name="Left Arrow 75">
            <a:extLst>
              <a:ext uri="{FF2B5EF4-FFF2-40B4-BE49-F238E27FC236}">
                <a16:creationId xmlns:a16="http://schemas.microsoft.com/office/drawing/2014/main" id="{8E7C3E2C-E557-1242-844C-B62464E0FCDB}"/>
              </a:ext>
            </a:extLst>
          </p:cNvPr>
          <p:cNvSpPr/>
          <p:nvPr/>
        </p:nvSpPr>
        <p:spPr>
          <a:xfrm rot="16200000" flipH="1" flipV="1">
            <a:off x="6024325" y="3985175"/>
            <a:ext cx="229394" cy="243161"/>
          </a:xfrm>
          <a:prstGeom prst="leftArrow">
            <a:avLst>
              <a:gd name="adj1" fmla="val 43739"/>
              <a:gd name="adj2" fmla="val 49083"/>
            </a:avLst>
          </a:prstGeom>
          <a:solidFill>
            <a:schemeClr val="tx2">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DFCABBA-ED76-7345-BB3A-821056A48EB7}"/>
              </a:ext>
            </a:extLst>
          </p:cNvPr>
          <p:cNvSpPr/>
          <p:nvPr/>
        </p:nvSpPr>
        <p:spPr>
          <a:xfrm>
            <a:off x="3167114" y="2629763"/>
            <a:ext cx="879991" cy="879991"/>
          </a:xfrm>
          <a:prstGeom prst="ellipse">
            <a:avLst/>
          </a:prstGeom>
          <a:noFill/>
          <a:ln w="2063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DSB">
            <a:extLst>
              <a:ext uri="{FF2B5EF4-FFF2-40B4-BE49-F238E27FC236}">
                <a16:creationId xmlns:a16="http://schemas.microsoft.com/office/drawing/2014/main" id="{9E840FF1-E5A0-594F-948E-3005EE225726}"/>
              </a:ext>
            </a:extLst>
          </p:cNvPr>
          <p:cNvSpPr txBox="1"/>
          <p:nvPr/>
        </p:nvSpPr>
        <p:spPr>
          <a:xfrm rot="-1500000">
            <a:off x="2932679" y="2914731"/>
            <a:ext cx="1336584" cy="318357"/>
          </a:xfrm>
          <a:prstGeom prst="rect">
            <a:avLst/>
          </a:prstGeom>
          <a:solidFill>
            <a:srgbClr val="FF0000"/>
          </a:solidFill>
          <a:ln w="12700">
            <a:solidFill>
              <a:schemeClr val="bg1"/>
            </a:solidFill>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DEFECTIVE</a:t>
            </a:r>
            <a:endParaRPr kumimoji="0" sz="16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4" name="Slide Number Placeholder 3">
            <a:extLst>
              <a:ext uri="{FF2B5EF4-FFF2-40B4-BE49-F238E27FC236}">
                <a16:creationId xmlns:a16="http://schemas.microsoft.com/office/drawing/2014/main" id="{5566EB42-C44E-3343-8AE0-C743993F160F}"/>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80022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Rectangle"/>
          <p:cNvSpPr/>
          <p:nvPr/>
        </p:nvSpPr>
        <p:spPr>
          <a:xfrm>
            <a:off x="2795900" y="5024438"/>
            <a:ext cx="153875" cy="410767"/>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643" name="Rectangle"/>
          <p:cNvSpPr/>
          <p:nvPr/>
        </p:nvSpPr>
        <p:spPr>
          <a:xfrm>
            <a:off x="3604618" y="3682009"/>
            <a:ext cx="1009055"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644" name="Rectangle"/>
          <p:cNvSpPr/>
          <p:nvPr/>
        </p:nvSpPr>
        <p:spPr>
          <a:xfrm>
            <a:off x="3640338" y="4530329"/>
            <a:ext cx="1009055"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650" name="Rectangle"/>
          <p:cNvSpPr/>
          <p:nvPr/>
        </p:nvSpPr>
        <p:spPr>
          <a:xfrm>
            <a:off x="6917533" y="5226845"/>
            <a:ext cx="500063" cy="339329"/>
          </a:xfrm>
          <a:prstGeom prst="rect">
            <a:avLst/>
          </a:prstGeom>
          <a:solidFill>
            <a:srgbClr val="FFFFFF"/>
          </a:solidFill>
          <a:ln w="12700">
            <a:miter lim="400000"/>
          </a:ln>
          <a:effectLst/>
        </p:spPr>
        <p:txBody>
          <a:bodyPr lIns="35719" tIns="35719" rIns="35719" bIns="35719" anchor="ctr"/>
          <a:lstStyle/>
          <a:p>
            <a:pPr marL="0" marR="0" lvl="0" indent="0" algn="ctr" defTabSz="41074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kumimoji="0" sz="2812"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pitchFamily="34" charset="0"/>
              <a:ea typeface="+mn-ea"/>
              <a:cs typeface="Calibri" panose="020F0502020204030204" pitchFamily="34" charset="0"/>
              <a:sym typeface="Gill Sans"/>
            </a:endParaRPr>
          </a:p>
        </p:txBody>
      </p:sp>
      <p:sp>
        <p:nvSpPr>
          <p:cNvPr id="651" name="Helleday, Jackson, Ashworth"/>
          <p:cNvSpPr txBox="1"/>
          <p:nvPr/>
        </p:nvSpPr>
        <p:spPr>
          <a:xfrm>
            <a:off x="778101" y="5804688"/>
            <a:ext cx="2183804" cy="2568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2000" b="1">
                <a:latin typeface="Times"/>
                <a:ea typeface="Times"/>
                <a:cs typeface="Times"/>
                <a:sym typeface="Times"/>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err="1">
                <a:ln>
                  <a:noFill/>
                </a:ln>
                <a:solidFill>
                  <a:srgbClr val="505050"/>
                </a:solidFill>
                <a:effectLst/>
                <a:uLnTx/>
                <a:uFillTx/>
                <a:latin typeface="Arial" panose="020B0604020202020204" pitchFamily="34" charset="0"/>
                <a:cs typeface="Arial" panose="020B0604020202020204" pitchFamily="34" charset="0"/>
                <a:sym typeface="Times"/>
              </a:rPr>
              <a:t>Helleday</a:t>
            </a:r>
            <a:r>
              <a:rPr kumimoji="0" sz="1200" b="1" i="0" u="none" strike="noStrike" kern="1200" cap="none" spc="0" normalizeH="0" baseline="0" noProof="0" dirty="0">
                <a:ln>
                  <a:noFill/>
                </a:ln>
                <a:solidFill>
                  <a:srgbClr val="505050"/>
                </a:solidFill>
                <a:effectLst/>
                <a:uLnTx/>
                <a:uFillTx/>
                <a:latin typeface="Arial" panose="020B0604020202020204" pitchFamily="34" charset="0"/>
                <a:cs typeface="Arial" panose="020B0604020202020204" pitchFamily="34" charset="0"/>
                <a:sym typeface="Times"/>
              </a:rPr>
              <a:t>, Jackson, Ashworth</a:t>
            </a:r>
          </a:p>
        </p:txBody>
      </p:sp>
      <p:pic>
        <p:nvPicPr>
          <p:cNvPr id="654" name="image22.tif" descr="image22.tif"/>
          <p:cNvPicPr>
            <a:picLocks noChangeAspect="1"/>
          </p:cNvPicPr>
          <p:nvPr/>
        </p:nvPicPr>
        <p:blipFill rotWithShape="1">
          <a:blip r:embed="rId2">
            <a:grayscl/>
          </a:blip>
          <a:srcRect l="24563" t="84934" b="13137"/>
          <a:stretch/>
        </p:blipFill>
        <p:spPr>
          <a:xfrm>
            <a:off x="3179308" y="5720081"/>
            <a:ext cx="2146106" cy="45719"/>
          </a:xfrm>
          <a:prstGeom prst="rect">
            <a:avLst/>
          </a:prstGeom>
          <a:ln w="12700">
            <a:miter lim="400000"/>
          </a:ln>
        </p:spPr>
      </p:pic>
      <p:sp>
        <p:nvSpPr>
          <p:cNvPr id="3" name="Title 2">
            <a:extLst>
              <a:ext uri="{FF2B5EF4-FFF2-40B4-BE49-F238E27FC236}">
                <a16:creationId xmlns:a16="http://schemas.microsoft.com/office/drawing/2014/main" id="{2034ED08-CFED-9C4B-B3B9-34FA44347EB3}"/>
              </a:ext>
            </a:extLst>
          </p:cNvPr>
          <p:cNvSpPr>
            <a:spLocks noGrp="1"/>
          </p:cNvSpPr>
          <p:nvPr>
            <p:ph type="title"/>
          </p:nvPr>
        </p:nvSpPr>
        <p:spPr/>
        <p:txBody>
          <a:bodyPr/>
          <a:lstStyle/>
          <a:p>
            <a:r>
              <a:rPr lang="en-GB"/>
              <a:t>DSB repair defects: </a:t>
            </a:r>
            <a:br>
              <a:rPr lang="en-GB"/>
            </a:br>
            <a:r>
              <a:rPr lang="en-GB"/>
              <a:t>therapeutic exploitation in cancer</a:t>
            </a:r>
            <a:endParaRPr lang="en-GB" dirty="0"/>
          </a:p>
        </p:txBody>
      </p:sp>
      <p:sp>
        <p:nvSpPr>
          <p:cNvPr id="4" name="Content Placeholder 3">
            <a:extLst>
              <a:ext uri="{FF2B5EF4-FFF2-40B4-BE49-F238E27FC236}">
                <a16:creationId xmlns:a16="http://schemas.microsoft.com/office/drawing/2014/main" id="{07E45B10-9B52-EB49-A8A1-B4DF4F9EB4B8}"/>
              </a:ext>
            </a:extLst>
          </p:cNvPr>
          <p:cNvSpPr>
            <a:spLocks noGrp="1"/>
          </p:cNvSpPr>
          <p:nvPr>
            <p:ph sz="quarter" idx="15"/>
          </p:nvPr>
        </p:nvSpPr>
        <p:spPr>
          <a:xfrm>
            <a:off x="620184" y="6309320"/>
            <a:ext cx="10660392" cy="365125"/>
          </a:xfrm>
        </p:spPr>
        <p:txBody>
          <a:bodyPr/>
          <a:lstStyle/>
          <a:p>
            <a:r>
              <a:rPr lang="en-GB" dirty="0"/>
              <a:t>BRCA2, breast cancer type 2 susceptibility protein; DSB, double-strand break; G, growth; HR, homologous recombination; M, mitosis; M, molarity; NHEJ, non-homologous end joining; PARP, poly-ADP ribose polymerase; S, synthesis</a:t>
            </a:r>
          </a:p>
          <a:p>
            <a:pPr>
              <a:spcBef>
                <a:spcPts val="0"/>
              </a:spcBef>
            </a:pPr>
            <a:r>
              <a:rPr lang="en-GB" dirty="0"/>
              <a:t>Bryant HE, et al. Nature. 2005;434:913-917; Farmer H, et al. Nature. 2005;434:917-921; Tutt ANJ, et al. Cold Spring </a:t>
            </a:r>
            <a:r>
              <a:rPr lang="en-GB" dirty="0" err="1"/>
              <a:t>Harb</a:t>
            </a:r>
            <a:r>
              <a:rPr lang="en-GB" dirty="0"/>
              <a:t> </a:t>
            </a:r>
            <a:r>
              <a:rPr lang="en-GB" dirty="0" err="1"/>
              <a:t>Symp</a:t>
            </a:r>
            <a:r>
              <a:rPr lang="en-GB" dirty="0"/>
              <a:t> Quant Biol. 2005;70:139-148</a:t>
            </a:r>
            <a:endParaRPr lang="en-GB" dirty="0">
              <a:highlight>
                <a:srgbClr val="FFFF00"/>
              </a:highlight>
            </a:endParaRPr>
          </a:p>
        </p:txBody>
      </p:sp>
      <p:pic>
        <p:nvPicPr>
          <p:cNvPr id="37" name="pasted-image.tiff" descr="pasted-image.tiff">
            <a:extLst>
              <a:ext uri="{FF2B5EF4-FFF2-40B4-BE49-F238E27FC236}">
                <a16:creationId xmlns:a16="http://schemas.microsoft.com/office/drawing/2014/main" id="{640D1BB0-842D-A540-AEFD-1774132AA06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992261" y="3858458"/>
            <a:ext cx="1546425" cy="636963"/>
          </a:xfrm>
          <a:prstGeom prst="rect">
            <a:avLst/>
          </a:prstGeom>
          <a:ln w="12700">
            <a:miter lim="400000"/>
          </a:ln>
          <a:effectLst/>
        </p:spPr>
      </p:pic>
      <p:pic>
        <p:nvPicPr>
          <p:cNvPr id="38" name="pasted-image.tiff" descr="pasted-image.tiff">
            <a:extLst>
              <a:ext uri="{FF2B5EF4-FFF2-40B4-BE49-F238E27FC236}">
                <a16:creationId xmlns:a16="http://schemas.microsoft.com/office/drawing/2014/main" id="{08C769FF-3DF3-1340-A34B-C8BFE72EC73D}"/>
              </a:ext>
            </a:extLst>
          </p:cNvPr>
          <p:cNvPicPr>
            <a:picLocks noChangeAspect="1"/>
          </p:cNvPicPr>
          <p:nvPr/>
        </p:nvPicPr>
        <p:blipFill>
          <a:blip r:embed="rId4"/>
          <a:stretch>
            <a:fillRect/>
          </a:stretch>
        </p:blipFill>
        <p:spPr>
          <a:xfrm>
            <a:off x="6052883" y="4874927"/>
            <a:ext cx="1437903" cy="712191"/>
          </a:xfrm>
          <a:prstGeom prst="rect">
            <a:avLst/>
          </a:prstGeom>
          <a:ln w="12700">
            <a:miter lim="400000"/>
          </a:ln>
        </p:spPr>
      </p:pic>
      <p:pic>
        <p:nvPicPr>
          <p:cNvPr id="39" name="pasted-image.tiff" descr="pasted-image.tiff">
            <a:extLst>
              <a:ext uri="{FF2B5EF4-FFF2-40B4-BE49-F238E27FC236}">
                <a16:creationId xmlns:a16="http://schemas.microsoft.com/office/drawing/2014/main" id="{026D1D86-EB03-F14E-B8EA-E3541B873EA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7839512" y="3786175"/>
            <a:ext cx="1256229" cy="950267"/>
          </a:xfrm>
          <a:prstGeom prst="rect">
            <a:avLst/>
          </a:prstGeom>
          <a:ln w="12700">
            <a:miter lim="400000"/>
          </a:ln>
          <a:effectLst/>
        </p:spPr>
      </p:pic>
      <p:pic>
        <p:nvPicPr>
          <p:cNvPr id="40" name="Afbeelding 1">
            <a:extLst>
              <a:ext uri="{FF2B5EF4-FFF2-40B4-BE49-F238E27FC236}">
                <a16:creationId xmlns:a16="http://schemas.microsoft.com/office/drawing/2014/main" id="{41C8C8DD-BEA3-D84C-81B3-B7E3B5F3C236}"/>
              </a:ext>
            </a:extLst>
          </p:cNvPr>
          <p:cNvPicPr>
            <a:picLocks noChangeAspect="1"/>
          </p:cNvPicPr>
          <p:nvPr/>
        </p:nvPicPr>
        <p:blipFill>
          <a:blip r:embed="rId6"/>
          <a:stretch>
            <a:fillRect/>
          </a:stretch>
        </p:blipFill>
        <p:spPr>
          <a:xfrm>
            <a:off x="7659633" y="4917902"/>
            <a:ext cx="1621080" cy="755401"/>
          </a:xfrm>
          <a:prstGeom prst="rect">
            <a:avLst/>
          </a:prstGeom>
        </p:spPr>
      </p:pic>
      <p:sp>
        <p:nvSpPr>
          <p:cNvPr id="41" name="“NHEJ”">
            <a:extLst>
              <a:ext uri="{FF2B5EF4-FFF2-40B4-BE49-F238E27FC236}">
                <a16:creationId xmlns:a16="http://schemas.microsoft.com/office/drawing/2014/main" id="{4C0C2939-5DAB-4149-89DC-50C576D74CC5}"/>
              </a:ext>
            </a:extLst>
          </p:cNvPr>
          <p:cNvSpPr txBox="1"/>
          <p:nvPr/>
        </p:nvSpPr>
        <p:spPr>
          <a:xfrm>
            <a:off x="9364042" y="3777774"/>
            <a:ext cx="2348582" cy="1918795"/>
          </a:xfrm>
          <a:prstGeom prst="rect">
            <a:avLst/>
          </a:prstGeom>
          <a:ln w="12700">
            <a:miter lim="400000"/>
          </a:ln>
          <a:effectLst/>
          <a:extLst>
            <a:ext uri="{C572A759-6A51-4108-AA02-DFA0A04FC94B}">
              <ma14:wrappingTextBoxFlag xmlns="" xmlns:ma14="http://schemas.microsoft.com/office/mac/drawingml/2011/main" val="1"/>
            </a:ext>
          </a:extLst>
        </p:spPr>
        <p:txBody>
          <a:bodyPr wrap="squar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defTabSz="647684">
              <a:defRPr/>
            </a:pPr>
            <a:r>
              <a:rPr lang="en-GB" sz="2400" dirty="0">
                <a:solidFill>
                  <a:srgbClr val="C7573C"/>
                </a:solidFill>
                <a:latin typeface="Arial" panose="020B0604020202020204" pitchFamily="34" charset="0"/>
                <a:cs typeface="Arial" panose="020B0604020202020204" pitchFamily="34" charset="0"/>
              </a:rPr>
              <a:t>PARP inhibitors: </a:t>
            </a:r>
            <a:br>
              <a:rPr lang="en-GB" sz="2400" dirty="0">
                <a:solidFill>
                  <a:srgbClr val="C7573C"/>
                </a:solidFill>
                <a:latin typeface="Arial" panose="020B0604020202020204" pitchFamily="34" charset="0"/>
                <a:cs typeface="Arial" panose="020B0604020202020204" pitchFamily="34" charset="0"/>
              </a:rPr>
            </a:br>
            <a:r>
              <a:rPr lang="en-GB" sz="2400" dirty="0">
                <a:solidFill>
                  <a:srgbClr val="C7573C"/>
                </a:solidFill>
                <a:latin typeface="Arial" panose="020B0604020202020204" pitchFamily="34" charset="0"/>
                <a:cs typeface="Arial" panose="020B0604020202020204" pitchFamily="34" charset="0"/>
              </a:rPr>
              <a:t>therapeutic exploitation in cancer</a:t>
            </a:r>
            <a:endPar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45" name="Rectangle">
            <a:extLst>
              <a:ext uri="{FF2B5EF4-FFF2-40B4-BE49-F238E27FC236}">
                <a16:creationId xmlns:a16="http://schemas.microsoft.com/office/drawing/2014/main" id="{6BDBCFA3-3955-8A42-A855-A5A7C936D4B4}"/>
              </a:ext>
            </a:extLst>
          </p:cNvPr>
          <p:cNvSpPr/>
          <p:nvPr/>
        </p:nvSpPr>
        <p:spPr>
          <a:xfrm>
            <a:off x="3684985" y="2580978"/>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46" name="Rectangle">
            <a:extLst>
              <a:ext uri="{FF2B5EF4-FFF2-40B4-BE49-F238E27FC236}">
                <a16:creationId xmlns:a16="http://schemas.microsoft.com/office/drawing/2014/main" id="{865EC21C-5748-D844-8F21-FE0B0C2EEBD8}"/>
              </a:ext>
            </a:extLst>
          </p:cNvPr>
          <p:cNvSpPr/>
          <p:nvPr/>
        </p:nvSpPr>
        <p:spPr>
          <a:xfrm>
            <a:off x="3684985" y="2580978"/>
            <a:ext cx="892969" cy="267891"/>
          </a:xfrm>
          <a:prstGeom prst="rect">
            <a:avLst/>
          </a:prstGeom>
          <a:solidFill>
            <a:srgbClr val="FFFFFF"/>
          </a:solidFill>
          <a:ln>
            <a:solidFill>
              <a:srgbClr val="FFFFFF"/>
            </a:solidFill>
          </a:ln>
          <a:effectLst/>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cs typeface="Calibri" panose="020F0502020204030204" pitchFamily="34" charset="0"/>
              <a:sym typeface="Calibri"/>
            </a:endParaRPr>
          </a:p>
        </p:txBody>
      </p:sp>
      <p:sp>
        <p:nvSpPr>
          <p:cNvPr id="47" name="DSB">
            <a:extLst>
              <a:ext uri="{FF2B5EF4-FFF2-40B4-BE49-F238E27FC236}">
                <a16:creationId xmlns:a16="http://schemas.microsoft.com/office/drawing/2014/main" id="{8166C168-176D-944E-84D6-300F61CC6FA1}"/>
              </a:ext>
            </a:extLst>
          </p:cNvPr>
          <p:cNvSpPr txBox="1"/>
          <p:nvPr/>
        </p:nvSpPr>
        <p:spPr>
          <a:xfrm>
            <a:off x="8283773"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48" name="DSB">
            <a:extLst>
              <a:ext uri="{FF2B5EF4-FFF2-40B4-BE49-F238E27FC236}">
                <a16:creationId xmlns:a16="http://schemas.microsoft.com/office/drawing/2014/main" id="{E184823B-6E09-FA44-A2DA-DF2E9D01CDB1}"/>
              </a:ext>
            </a:extLst>
          </p:cNvPr>
          <p:cNvSpPr txBox="1"/>
          <p:nvPr/>
        </p:nvSpPr>
        <p:spPr>
          <a:xfrm>
            <a:off x="3259650" y="1876673"/>
            <a:ext cx="666529" cy="342851"/>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759"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DSB</a:t>
            </a:r>
          </a:p>
        </p:txBody>
      </p:sp>
      <p:sp>
        <p:nvSpPr>
          <p:cNvPr id="49" name="G1">
            <a:extLst>
              <a:ext uri="{FF2B5EF4-FFF2-40B4-BE49-F238E27FC236}">
                <a16:creationId xmlns:a16="http://schemas.microsoft.com/office/drawing/2014/main" id="{66AADEE8-9CBA-6945-9D26-4F7169B3AD85}"/>
              </a:ext>
            </a:extLst>
          </p:cNvPr>
          <p:cNvSpPr txBox="1"/>
          <p:nvPr/>
        </p:nvSpPr>
        <p:spPr>
          <a:xfrm>
            <a:off x="6929439" y="16742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G1</a:t>
            </a:r>
          </a:p>
        </p:txBody>
      </p:sp>
      <p:sp>
        <p:nvSpPr>
          <p:cNvPr id="50" name="G0">
            <a:extLst>
              <a:ext uri="{FF2B5EF4-FFF2-40B4-BE49-F238E27FC236}">
                <a16:creationId xmlns:a16="http://schemas.microsoft.com/office/drawing/2014/main" id="{4B8C4038-940E-6D4C-B08C-30CD1F3C3D72}"/>
              </a:ext>
            </a:extLst>
          </p:cNvPr>
          <p:cNvSpPr txBox="1"/>
          <p:nvPr/>
        </p:nvSpPr>
        <p:spPr>
          <a:xfrm>
            <a:off x="6956228" y="2508752"/>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G0</a:t>
            </a:r>
          </a:p>
        </p:txBody>
      </p:sp>
      <p:sp>
        <p:nvSpPr>
          <p:cNvPr id="51" name="G2">
            <a:extLst>
              <a:ext uri="{FF2B5EF4-FFF2-40B4-BE49-F238E27FC236}">
                <a16:creationId xmlns:a16="http://schemas.microsoft.com/office/drawing/2014/main" id="{4354B4D7-4AD8-0A49-A259-EB1652883CC3}"/>
              </a:ext>
            </a:extLst>
          </p:cNvPr>
          <p:cNvSpPr txBox="1"/>
          <p:nvPr/>
        </p:nvSpPr>
        <p:spPr>
          <a:xfrm>
            <a:off x="5011768" y="1343868"/>
            <a:ext cx="496611"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G2</a:t>
            </a:r>
          </a:p>
        </p:txBody>
      </p:sp>
      <p:sp>
        <p:nvSpPr>
          <p:cNvPr id="52" name="M">
            <a:extLst>
              <a:ext uri="{FF2B5EF4-FFF2-40B4-BE49-F238E27FC236}">
                <a16:creationId xmlns:a16="http://schemas.microsoft.com/office/drawing/2014/main" id="{142CF724-F3E9-3D44-BD25-F8CAA8ACDAD1}"/>
              </a:ext>
            </a:extLst>
          </p:cNvPr>
          <p:cNvSpPr txBox="1"/>
          <p:nvPr/>
        </p:nvSpPr>
        <p:spPr>
          <a:xfrm>
            <a:off x="6006704" y="980728"/>
            <a:ext cx="39081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M</a:t>
            </a:r>
          </a:p>
        </p:txBody>
      </p:sp>
      <p:sp>
        <p:nvSpPr>
          <p:cNvPr id="53" name="“NHEJ”">
            <a:extLst>
              <a:ext uri="{FF2B5EF4-FFF2-40B4-BE49-F238E27FC236}">
                <a16:creationId xmlns:a16="http://schemas.microsoft.com/office/drawing/2014/main" id="{2C105AEE-4AB6-BC43-9F7C-B420754CEA73}"/>
              </a:ext>
            </a:extLst>
          </p:cNvPr>
          <p:cNvSpPr txBox="1"/>
          <p:nvPr/>
        </p:nvSpPr>
        <p:spPr>
          <a:xfrm>
            <a:off x="8050663" y="1083167"/>
            <a:ext cx="1318952"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“NHEJ”</a:t>
            </a:r>
          </a:p>
        </p:txBody>
      </p:sp>
      <p:sp>
        <p:nvSpPr>
          <p:cNvPr id="54" name="“HR”">
            <a:extLst>
              <a:ext uri="{FF2B5EF4-FFF2-40B4-BE49-F238E27FC236}">
                <a16:creationId xmlns:a16="http://schemas.microsoft.com/office/drawing/2014/main" id="{145525D2-E0B5-9746-A64F-1884420056E4}"/>
              </a:ext>
            </a:extLst>
          </p:cNvPr>
          <p:cNvSpPr txBox="1"/>
          <p:nvPr/>
        </p:nvSpPr>
        <p:spPr>
          <a:xfrm>
            <a:off x="3121791" y="1083167"/>
            <a:ext cx="942246" cy="441468"/>
          </a:xfrm>
          <a:prstGeom prst="rect">
            <a:avLst/>
          </a:prstGeom>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0433FF"/>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C7573C"/>
                </a:solidFill>
                <a:effectLst/>
                <a:uLnTx/>
                <a:uFill>
                  <a:solidFill>
                    <a:srgbClr val="000000"/>
                  </a:solidFill>
                </a:uFill>
                <a:latin typeface="Arial" panose="020B0604020202020204" pitchFamily="34" charset="0"/>
                <a:cs typeface="Arial" panose="020B0604020202020204" pitchFamily="34" charset="0"/>
                <a:sym typeface="Times"/>
              </a:rPr>
              <a:t>“HR”</a:t>
            </a:r>
          </a:p>
        </p:txBody>
      </p:sp>
      <p:cxnSp>
        <p:nvCxnSpPr>
          <p:cNvPr id="55" name="Straight Connector 54">
            <a:extLst>
              <a:ext uri="{FF2B5EF4-FFF2-40B4-BE49-F238E27FC236}">
                <a16:creationId xmlns:a16="http://schemas.microsoft.com/office/drawing/2014/main" id="{47C4091D-F54D-FF4D-BEEE-9751BAA8B336}"/>
              </a:ext>
            </a:extLst>
          </p:cNvPr>
          <p:cNvCxnSpPr>
            <a:cxnSpLocks/>
          </p:cNvCxnSpPr>
          <p:nvPr/>
        </p:nvCxnSpPr>
        <p:spPr>
          <a:xfrm>
            <a:off x="2949775"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35AA0B3-8840-2842-8888-7196030B4369}"/>
              </a:ext>
            </a:extLst>
          </p:cNvPr>
          <p:cNvCxnSpPr>
            <a:cxnSpLocks/>
          </p:cNvCxnSpPr>
          <p:nvPr/>
        </p:nvCxnSpPr>
        <p:spPr>
          <a:xfrm>
            <a:off x="3623450"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CE8CC44-E4E6-AA44-8956-5B60E9FDC736}"/>
              </a:ext>
            </a:extLst>
          </p:cNvPr>
          <p:cNvCxnSpPr>
            <a:cxnSpLocks/>
          </p:cNvCxnSpPr>
          <p:nvPr/>
        </p:nvCxnSpPr>
        <p:spPr>
          <a:xfrm>
            <a:off x="2949775"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CCD0983-5731-C34F-ADA4-38333FAC6C40}"/>
              </a:ext>
            </a:extLst>
          </p:cNvPr>
          <p:cNvCxnSpPr>
            <a:cxnSpLocks/>
          </p:cNvCxnSpPr>
          <p:nvPr/>
        </p:nvCxnSpPr>
        <p:spPr>
          <a:xfrm>
            <a:off x="3623450"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F34EF83-BC95-274B-B2EE-D8BE8A3D0C48}"/>
              </a:ext>
            </a:extLst>
          </p:cNvPr>
          <p:cNvCxnSpPr>
            <a:cxnSpLocks/>
          </p:cNvCxnSpPr>
          <p:nvPr/>
        </p:nvCxnSpPr>
        <p:spPr>
          <a:xfrm>
            <a:off x="7935432"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86E6DD5-F136-554A-8F8F-6589271818D9}"/>
              </a:ext>
            </a:extLst>
          </p:cNvPr>
          <p:cNvCxnSpPr>
            <a:cxnSpLocks/>
          </p:cNvCxnSpPr>
          <p:nvPr/>
        </p:nvCxnSpPr>
        <p:spPr>
          <a:xfrm>
            <a:off x="8609107" y="228945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732B3D0-808A-0C47-A3CE-A952CB7F7EFE}"/>
              </a:ext>
            </a:extLst>
          </p:cNvPr>
          <p:cNvCxnSpPr>
            <a:cxnSpLocks/>
          </p:cNvCxnSpPr>
          <p:nvPr/>
        </p:nvCxnSpPr>
        <p:spPr>
          <a:xfrm>
            <a:off x="7935432"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D2080AB-4BAA-8840-A9E8-4CE063E15054}"/>
              </a:ext>
            </a:extLst>
          </p:cNvPr>
          <p:cNvCxnSpPr>
            <a:cxnSpLocks/>
          </p:cNvCxnSpPr>
          <p:nvPr/>
        </p:nvCxnSpPr>
        <p:spPr>
          <a:xfrm>
            <a:off x="8609107" y="2384702"/>
            <a:ext cx="612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3" name="Left Arrow 62">
            <a:extLst>
              <a:ext uri="{FF2B5EF4-FFF2-40B4-BE49-F238E27FC236}">
                <a16:creationId xmlns:a16="http://schemas.microsoft.com/office/drawing/2014/main" id="{A676FD3B-0944-5747-95A6-BC8C26A780C1}"/>
              </a:ext>
            </a:extLst>
          </p:cNvPr>
          <p:cNvSpPr/>
          <p:nvPr/>
        </p:nvSpPr>
        <p:spPr>
          <a:xfrm rot="13309110">
            <a:off x="6813431" y="2297654"/>
            <a:ext cx="347883" cy="223081"/>
          </a:xfrm>
          <a:prstGeom prst="leftArrow">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4" name="Picture 63">
            <a:extLst>
              <a:ext uri="{FF2B5EF4-FFF2-40B4-BE49-F238E27FC236}">
                <a16:creationId xmlns:a16="http://schemas.microsoft.com/office/drawing/2014/main" id="{9939FB34-67D1-DE4A-9897-34FF4EC2B7B0}"/>
              </a:ext>
            </a:extLst>
          </p:cNvPr>
          <p:cNvPicPr>
            <a:picLocks noChangeAspect="1"/>
          </p:cNvPicPr>
          <p:nvPr/>
        </p:nvPicPr>
        <p:blipFill>
          <a:blip r:embed="rId7"/>
          <a:stretch>
            <a:fillRect/>
          </a:stretch>
        </p:blipFill>
        <p:spPr>
          <a:xfrm>
            <a:off x="5359330" y="1350145"/>
            <a:ext cx="1562100" cy="1524000"/>
          </a:xfrm>
          <a:prstGeom prst="rect">
            <a:avLst/>
          </a:prstGeom>
        </p:spPr>
      </p:pic>
      <p:sp>
        <p:nvSpPr>
          <p:cNvPr id="65" name="S">
            <a:extLst>
              <a:ext uri="{FF2B5EF4-FFF2-40B4-BE49-F238E27FC236}">
                <a16:creationId xmlns:a16="http://schemas.microsoft.com/office/drawing/2014/main" id="{CAF52E81-F79F-8241-A777-6E8ED9C85C30}"/>
              </a:ext>
            </a:extLst>
          </p:cNvPr>
          <p:cNvSpPr txBox="1"/>
          <p:nvPr/>
        </p:nvSpPr>
        <p:spPr>
          <a:xfrm>
            <a:off x="5295305" y="2644626"/>
            <a:ext cx="342723" cy="349135"/>
          </a:xfrm>
          <a:prstGeom prst="rect">
            <a:avLst/>
          </a:prstGeom>
          <a:noFill/>
          <a:ln w="12700">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solidFill>
                  <a:srgbClr val="FF2600"/>
                </a:solidFill>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505050"/>
                </a:solidFill>
                <a:effectLst/>
                <a:uLnTx/>
                <a:uFill>
                  <a:solidFill>
                    <a:srgbClr val="000000"/>
                  </a:solidFill>
                </a:uFill>
                <a:latin typeface="Arial" panose="020B0604020202020204" pitchFamily="34" charset="0"/>
                <a:cs typeface="Arial" panose="020B0604020202020204" pitchFamily="34" charset="0"/>
                <a:sym typeface="Times"/>
              </a:rPr>
              <a:t>S</a:t>
            </a:r>
          </a:p>
        </p:txBody>
      </p:sp>
      <p:sp>
        <p:nvSpPr>
          <p:cNvPr id="66" name="Oval 65">
            <a:extLst>
              <a:ext uri="{FF2B5EF4-FFF2-40B4-BE49-F238E27FC236}">
                <a16:creationId xmlns:a16="http://schemas.microsoft.com/office/drawing/2014/main" id="{119A5E88-950A-E741-AED7-640117335390}"/>
              </a:ext>
            </a:extLst>
          </p:cNvPr>
          <p:cNvSpPr/>
          <p:nvPr/>
        </p:nvSpPr>
        <p:spPr>
          <a:xfrm>
            <a:off x="3167114" y="2629763"/>
            <a:ext cx="879991" cy="879991"/>
          </a:xfrm>
          <a:prstGeom prst="ellipse">
            <a:avLst/>
          </a:prstGeom>
          <a:noFill/>
          <a:ln w="2063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DSB">
            <a:extLst>
              <a:ext uri="{FF2B5EF4-FFF2-40B4-BE49-F238E27FC236}">
                <a16:creationId xmlns:a16="http://schemas.microsoft.com/office/drawing/2014/main" id="{716D7945-58AE-8A41-A0F8-B2537CA3392A}"/>
              </a:ext>
            </a:extLst>
          </p:cNvPr>
          <p:cNvSpPr txBox="1"/>
          <p:nvPr/>
        </p:nvSpPr>
        <p:spPr>
          <a:xfrm rot="-1500000">
            <a:off x="2932679" y="2914731"/>
            <a:ext cx="1336584" cy="318357"/>
          </a:xfrm>
          <a:prstGeom prst="rect">
            <a:avLst/>
          </a:prstGeom>
          <a:solidFill>
            <a:srgbClr val="FF0000"/>
          </a:solidFill>
          <a:ln w="12700">
            <a:solidFill>
              <a:schemeClr val="bg1"/>
            </a:solidFill>
            <a:miter lim="400000"/>
          </a:ln>
          <a:effectLst/>
          <a:extLst>
            <a:ext uri="{C572A759-6A51-4108-AA02-DFA0A04FC94B}">
              <ma14:wrappingTextBoxFlag xmlns="" xmlns:ma14="http://schemas.microsoft.com/office/mac/drawingml/2011/main" val="1"/>
            </a:ext>
          </a:extLst>
        </p:spPr>
        <p:txBody>
          <a:bodyPr wrap="none" lIns="35719" tIns="35719" rIns="35719" bIns="35719">
            <a:spAutoFit/>
          </a:bodyPr>
          <a:lstStyle>
            <a:lvl1pPr marL="57799" marR="57799" defTabSz="647700">
              <a:defRPr sz="2500" b="1">
                <a:uFill>
                  <a:solidFill>
                    <a:srgbClr val="000000"/>
                  </a:solidFill>
                </a:uFill>
                <a:latin typeface="Times"/>
                <a:ea typeface="Times"/>
                <a:cs typeface="Times"/>
                <a:sym typeface="Times"/>
              </a:defRPr>
            </a:lvl1pPr>
          </a:lstStyle>
          <a:p>
            <a:pPr marL="57797" marR="57797" lvl="0" indent="0" algn="l" defTabSz="64768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rPr>
              <a:t>DEFECTIVE</a:t>
            </a:r>
            <a:endParaRPr kumimoji="0" sz="1600" b="1" i="0" u="none" strike="noStrike" kern="1200" cap="none" spc="0" normalizeH="0" baseline="0" noProof="0" dirty="0">
              <a:ln>
                <a:noFill/>
              </a:ln>
              <a:solidFill>
                <a:schemeClr val="bg1"/>
              </a:solidFill>
              <a:effectLst/>
              <a:uLnTx/>
              <a:uFill>
                <a:solidFill>
                  <a:srgbClr val="000000"/>
                </a:solidFill>
              </a:uFill>
              <a:latin typeface="Arial" panose="020B0604020202020204" pitchFamily="34" charset="0"/>
              <a:cs typeface="Arial" panose="020B0604020202020204" pitchFamily="34" charset="0"/>
              <a:sym typeface="Times"/>
            </a:endParaRPr>
          </a:p>
        </p:txBody>
      </p:sp>
      <p:sp>
        <p:nvSpPr>
          <p:cNvPr id="68" name="Helleday, Jackson, Ashworth">
            <a:extLst>
              <a:ext uri="{FF2B5EF4-FFF2-40B4-BE49-F238E27FC236}">
                <a16:creationId xmlns:a16="http://schemas.microsoft.com/office/drawing/2014/main" id="{6144F120-F356-4042-A8EA-36ADBAAF555F}"/>
              </a:ext>
            </a:extLst>
          </p:cNvPr>
          <p:cNvSpPr txBox="1"/>
          <p:nvPr/>
        </p:nvSpPr>
        <p:spPr>
          <a:xfrm>
            <a:off x="3402868" y="5185325"/>
            <a:ext cx="647613" cy="4616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05050"/>
                </a:solidFill>
                <a:effectLst/>
                <a:uLnTx/>
                <a:uFillTx/>
                <a:latin typeface="Arial" panose="020B0604020202020204" pitchFamily="34" charset="0"/>
                <a:cs typeface="Arial" panose="020B0604020202020204" pitchFamily="34" charset="0"/>
                <a:sym typeface="Times"/>
              </a:rPr>
              <a:t>Wild type</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solidFill>
                  <a:srgbClr val="505050"/>
                </a:solidFill>
                <a:latin typeface="Arial" panose="020B0604020202020204" pitchFamily="34" charset="0"/>
                <a:cs typeface="Arial" panose="020B0604020202020204" pitchFamily="34" charset="0"/>
              </a:rPr>
              <a:t>BRCA2 +/−</a:t>
            </a:r>
          </a:p>
          <a:p>
            <a:pPr defTabSz="457189">
              <a:defRPr/>
            </a:pPr>
            <a:r>
              <a:rPr lang="en-GB" sz="1000" b="0" dirty="0">
                <a:solidFill>
                  <a:srgbClr val="505050"/>
                </a:solidFill>
                <a:latin typeface="Arial" panose="020B0604020202020204" pitchFamily="34" charset="0"/>
                <a:cs typeface="Arial" panose="020B0604020202020204" pitchFamily="34" charset="0"/>
              </a:rPr>
              <a:t>BRCA2 −/−</a:t>
            </a:r>
          </a:p>
        </p:txBody>
      </p:sp>
      <p:sp>
        <p:nvSpPr>
          <p:cNvPr id="69" name="Helleday, Jackson, Ashworth">
            <a:extLst>
              <a:ext uri="{FF2B5EF4-FFF2-40B4-BE49-F238E27FC236}">
                <a16:creationId xmlns:a16="http://schemas.microsoft.com/office/drawing/2014/main" id="{2C3AEFA4-4B6E-E44E-9112-ACA1ACF95A1F}"/>
              </a:ext>
            </a:extLst>
          </p:cNvPr>
          <p:cNvSpPr txBox="1"/>
          <p:nvPr/>
        </p:nvSpPr>
        <p:spPr>
          <a:xfrm>
            <a:off x="3014167" y="3754893"/>
            <a:ext cx="70532"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05050"/>
                </a:solidFill>
                <a:effectLst/>
                <a:uLnTx/>
                <a:uFillTx/>
                <a:latin typeface="Arial" panose="020B0604020202020204" pitchFamily="34" charset="0"/>
                <a:cs typeface="Arial" panose="020B0604020202020204" pitchFamily="34" charset="0"/>
                <a:sym typeface="Times"/>
              </a:rPr>
              <a:t>0</a:t>
            </a:r>
            <a:endParaRPr lang="en-GB" sz="1000" b="0" dirty="0">
              <a:solidFill>
                <a:srgbClr val="505050"/>
              </a:solidFill>
              <a:latin typeface="Arial" panose="020B0604020202020204" pitchFamily="34" charset="0"/>
              <a:cs typeface="Arial" panose="020B0604020202020204" pitchFamily="34" charset="0"/>
            </a:endParaRPr>
          </a:p>
        </p:txBody>
      </p:sp>
      <p:sp>
        <p:nvSpPr>
          <p:cNvPr id="70" name="Helleday, Jackson, Ashworth">
            <a:extLst>
              <a:ext uri="{FF2B5EF4-FFF2-40B4-BE49-F238E27FC236}">
                <a16:creationId xmlns:a16="http://schemas.microsoft.com/office/drawing/2014/main" id="{AA53B73E-7D71-5B45-9F03-3AB1A5F93F24}"/>
              </a:ext>
            </a:extLst>
          </p:cNvPr>
          <p:cNvSpPr txBox="1"/>
          <p:nvPr/>
        </p:nvSpPr>
        <p:spPr>
          <a:xfrm>
            <a:off x="2938825" y="4234318"/>
            <a:ext cx="145874"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r" defTabSz="457189">
              <a:defRPr/>
            </a:pPr>
            <a:r>
              <a:rPr lang="en-GB" sz="1000" b="0" dirty="0">
                <a:solidFill>
                  <a:srgbClr val="505050"/>
                </a:solidFill>
                <a:latin typeface="Arial" panose="020B0604020202020204" pitchFamily="34" charset="0"/>
                <a:cs typeface="Arial" panose="020B0604020202020204" pitchFamily="34" charset="0"/>
              </a:rPr>
              <a:t>−1</a:t>
            </a:r>
          </a:p>
        </p:txBody>
      </p:sp>
      <p:sp>
        <p:nvSpPr>
          <p:cNvPr id="71" name="Helleday, Jackson, Ashworth">
            <a:extLst>
              <a:ext uri="{FF2B5EF4-FFF2-40B4-BE49-F238E27FC236}">
                <a16:creationId xmlns:a16="http://schemas.microsoft.com/office/drawing/2014/main" id="{F394CF46-827F-5046-959C-771DD01CF0F6}"/>
              </a:ext>
            </a:extLst>
          </p:cNvPr>
          <p:cNvSpPr txBox="1"/>
          <p:nvPr/>
        </p:nvSpPr>
        <p:spPr>
          <a:xfrm>
            <a:off x="2938825" y="4710568"/>
            <a:ext cx="145874"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r" defTabSz="457189">
              <a:defRPr/>
            </a:pPr>
            <a:r>
              <a:rPr lang="en-GB" sz="1000" b="0" dirty="0">
                <a:solidFill>
                  <a:srgbClr val="505050"/>
                </a:solidFill>
                <a:latin typeface="Arial" panose="020B0604020202020204" pitchFamily="34" charset="0"/>
                <a:cs typeface="Arial" panose="020B0604020202020204" pitchFamily="34" charset="0"/>
              </a:rPr>
              <a:t>−2</a:t>
            </a:r>
          </a:p>
        </p:txBody>
      </p:sp>
      <p:sp>
        <p:nvSpPr>
          <p:cNvPr id="72" name="Helleday, Jackson, Ashworth">
            <a:extLst>
              <a:ext uri="{FF2B5EF4-FFF2-40B4-BE49-F238E27FC236}">
                <a16:creationId xmlns:a16="http://schemas.microsoft.com/office/drawing/2014/main" id="{B2784E7F-19D4-6A44-A89F-8E7D3F1A0473}"/>
              </a:ext>
            </a:extLst>
          </p:cNvPr>
          <p:cNvSpPr txBox="1"/>
          <p:nvPr/>
        </p:nvSpPr>
        <p:spPr>
          <a:xfrm>
            <a:off x="2938825" y="5189993"/>
            <a:ext cx="145874"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r" defTabSz="457189">
              <a:defRPr/>
            </a:pPr>
            <a:r>
              <a:rPr lang="en-GB" sz="1000" b="0" dirty="0">
                <a:solidFill>
                  <a:srgbClr val="505050"/>
                </a:solidFill>
                <a:latin typeface="Arial" panose="020B0604020202020204" pitchFamily="34" charset="0"/>
                <a:cs typeface="Arial" panose="020B0604020202020204" pitchFamily="34" charset="0"/>
              </a:rPr>
              <a:t>−3</a:t>
            </a:r>
          </a:p>
        </p:txBody>
      </p:sp>
      <p:sp>
        <p:nvSpPr>
          <p:cNvPr id="73" name="Helleday, Jackson, Ashworth">
            <a:extLst>
              <a:ext uri="{FF2B5EF4-FFF2-40B4-BE49-F238E27FC236}">
                <a16:creationId xmlns:a16="http://schemas.microsoft.com/office/drawing/2014/main" id="{F5B2FFBF-9FEC-9447-8550-2C84887A59A2}"/>
              </a:ext>
            </a:extLst>
          </p:cNvPr>
          <p:cNvSpPr txBox="1"/>
          <p:nvPr/>
        </p:nvSpPr>
        <p:spPr>
          <a:xfrm>
            <a:off x="2938825" y="5672593"/>
            <a:ext cx="145874"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r" defTabSz="457189">
              <a:defRPr/>
            </a:pPr>
            <a:r>
              <a:rPr lang="en-GB" sz="1000" b="0" dirty="0">
                <a:solidFill>
                  <a:srgbClr val="505050"/>
                </a:solidFill>
                <a:latin typeface="Arial" panose="020B0604020202020204" pitchFamily="34" charset="0"/>
                <a:cs typeface="Arial" panose="020B0604020202020204" pitchFamily="34" charset="0"/>
              </a:rPr>
              <a:t>−4</a:t>
            </a:r>
          </a:p>
        </p:txBody>
      </p:sp>
      <p:sp>
        <p:nvSpPr>
          <p:cNvPr id="74" name="Helleday, Jackson, Ashworth">
            <a:extLst>
              <a:ext uri="{FF2B5EF4-FFF2-40B4-BE49-F238E27FC236}">
                <a16:creationId xmlns:a16="http://schemas.microsoft.com/office/drawing/2014/main" id="{8A1A0F0C-872D-F943-8DDB-DFA60E2CA365}"/>
              </a:ext>
            </a:extLst>
          </p:cNvPr>
          <p:cNvSpPr txBox="1"/>
          <p:nvPr/>
        </p:nvSpPr>
        <p:spPr>
          <a:xfrm>
            <a:off x="3180036" y="5917068"/>
            <a:ext cx="2014975"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505050"/>
                </a:solidFill>
                <a:effectLst/>
                <a:uLnTx/>
                <a:uFillTx/>
                <a:latin typeface="Arial" panose="020B0604020202020204" pitchFamily="34" charset="0"/>
                <a:cs typeface="Arial" panose="020B0604020202020204" pitchFamily="34" charset="0"/>
                <a:sym typeface="Times"/>
              </a:rPr>
              <a:t>PARP inhibitor concentration (M)</a:t>
            </a:r>
            <a:endParaRPr lang="en-GB" sz="1000" dirty="0">
              <a:solidFill>
                <a:srgbClr val="505050"/>
              </a:solidFill>
              <a:latin typeface="Arial" panose="020B0604020202020204" pitchFamily="34" charset="0"/>
              <a:cs typeface="Arial" panose="020B0604020202020204" pitchFamily="34" charset="0"/>
            </a:endParaRPr>
          </a:p>
        </p:txBody>
      </p:sp>
      <p:sp>
        <p:nvSpPr>
          <p:cNvPr id="76" name="Helleday, Jackson, Ashworth">
            <a:extLst>
              <a:ext uri="{FF2B5EF4-FFF2-40B4-BE49-F238E27FC236}">
                <a16:creationId xmlns:a16="http://schemas.microsoft.com/office/drawing/2014/main" id="{00F056F9-ED2B-1142-A64C-4F896BC20F9B}"/>
              </a:ext>
            </a:extLst>
          </p:cNvPr>
          <p:cNvSpPr txBox="1"/>
          <p:nvPr/>
        </p:nvSpPr>
        <p:spPr>
          <a:xfrm>
            <a:off x="3134817" y="5764668"/>
            <a:ext cx="70532"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r" defTabSz="457189">
              <a:defRPr/>
            </a:pPr>
            <a:r>
              <a:rPr lang="en-GB" sz="1000" b="0" dirty="0">
                <a:solidFill>
                  <a:srgbClr val="505050"/>
                </a:solidFill>
                <a:latin typeface="Arial" panose="020B0604020202020204" pitchFamily="34" charset="0"/>
                <a:cs typeface="Arial" panose="020B0604020202020204" pitchFamily="34" charset="0"/>
              </a:rPr>
              <a:t>0</a:t>
            </a:r>
          </a:p>
        </p:txBody>
      </p:sp>
      <p:sp>
        <p:nvSpPr>
          <p:cNvPr id="77" name="Helleday, Jackson, Ashworth">
            <a:extLst>
              <a:ext uri="{FF2B5EF4-FFF2-40B4-BE49-F238E27FC236}">
                <a16:creationId xmlns:a16="http://schemas.microsoft.com/office/drawing/2014/main" id="{493D0491-3BC9-B945-A8D3-D7C33F48FCE6}"/>
              </a:ext>
            </a:extLst>
          </p:cNvPr>
          <p:cNvSpPr txBox="1"/>
          <p:nvPr/>
        </p:nvSpPr>
        <p:spPr>
          <a:xfrm>
            <a:off x="3369726"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−9</a:t>
            </a:r>
          </a:p>
        </p:txBody>
      </p:sp>
      <p:sp>
        <p:nvSpPr>
          <p:cNvPr id="78" name="Helleday, Jackson, Ashworth">
            <a:extLst>
              <a:ext uri="{FF2B5EF4-FFF2-40B4-BE49-F238E27FC236}">
                <a16:creationId xmlns:a16="http://schemas.microsoft.com/office/drawing/2014/main" id="{447D7C00-7E2F-3545-9BDB-ED3F057A1621}"/>
              </a:ext>
            </a:extLst>
          </p:cNvPr>
          <p:cNvSpPr txBox="1"/>
          <p:nvPr/>
        </p:nvSpPr>
        <p:spPr>
          <a:xfrm>
            <a:off x="2547939" y="3759755"/>
            <a:ext cx="505010" cy="4616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defTabSz="457189">
              <a:defRPr/>
            </a:pPr>
            <a:r>
              <a:rPr lang="en-GB" sz="1000" b="0" dirty="0">
                <a:solidFill>
                  <a:srgbClr val="505050"/>
                </a:solidFill>
                <a:latin typeface="Arial" panose="020B0604020202020204" pitchFamily="34" charset="0"/>
                <a:cs typeface="Arial" panose="020B0604020202020204" pitchFamily="34" charset="0"/>
              </a:rPr>
              <a:t>Log</a:t>
            </a:r>
            <a:br>
              <a:rPr lang="en-GB" sz="1000" b="0" dirty="0">
                <a:solidFill>
                  <a:srgbClr val="505050"/>
                </a:solidFill>
                <a:latin typeface="Arial" panose="020B0604020202020204" pitchFamily="34" charset="0"/>
                <a:cs typeface="Arial" panose="020B0604020202020204" pitchFamily="34" charset="0"/>
              </a:rPr>
            </a:br>
            <a:r>
              <a:rPr lang="en-GB" sz="1000" b="0" dirty="0">
                <a:solidFill>
                  <a:srgbClr val="505050"/>
                </a:solidFill>
                <a:latin typeface="Arial" panose="020B0604020202020204" pitchFamily="34" charset="0"/>
                <a:cs typeface="Arial" panose="020B0604020202020204" pitchFamily="34" charset="0"/>
              </a:rPr>
              <a:t>surviving</a:t>
            </a:r>
          </a:p>
          <a:p>
            <a:pPr lvl="0" defTabSz="457189">
              <a:defRPr/>
            </a:pPr>
            <a:r>
              <a:rPr lang="en-GB" sz="1000" b="0" dirty="0">
                <a:solidFill>
                  <a:srgbClr val="505050"/>
                </a:solidFill>
                <a:latin typeface="Arial" panose="020B0604020202020204" pitchFamily="34" charset="0"/>
                <a:cs typeface="Arial" panose="020B0604020202020204" pitchFamily="34" charset="0"/>
              </a:rPr>
              <a:t>fraction</a:t>
            </a:r>
          </a:p>
        </p:txBody>
      </p:sp>
      <p:sp>
        <p:nvSpPr>
          <p:cNvPr id="79" name="Helleday, Jackson, Ashworth">
            <a:extLst>
              <a:ext uri="{FF2B5EF4-FFF2-40B4-BE49-F238E27FC236}">
                <a16:creationId xmlns:a16="http://schemas.microsoft.com/office/drawing/2014/main" id="{66ADFAA1-2BA1-8B44-AC85-3D9DEDC4AFDB}"/>
              </a:ext>
            </a:extLst>
          </p:cNvPr>
          <p:cNvSpPr txBox="1"/>
          <p:nvPr/>
        </p:nvSpPr>
        <p:spPr>
          <a:xfrm>
            <a:off x="5062001"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−4</a:t>
            </a:r>
          </a:p>
        </p:txBody>
      </p:sp>
      <p:sp>
        <p:nvSpPr>
          <p:cNvPr id="80" name="Helleday, Jackson, Ashworth">
            <a:extLst>
              <a:ext uri="{FF2B5EF4-FFF2-40B4-BE49-F238E27FC236}">
                <a16:creationId xmlns:a16="http://schemas.microsoft.com/office/drawing/2014/main" id="{5EA92974-C664-C443-B4C6-B54463AFE785}"/>
              </a:ext>
            </a:extLst>
          </p:cNvPr>
          <p:cNvSpPr txBox="1"/>
          <p:nvPr/>
        </p:nvSpPr>
        <p:spPr>
          <a:xfrm>
            <a:off x="4722276"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−5</a:t>
            </a:r>
          </a:p>
        </p:txBody>
      </p:sp>
      <p:sp>
        <p:nvSpPr>
          <p:cNvPr id="81" name="Helleday, Jackson, Ashworth">
            <a:extLst>
              <a:ext uri="{FF2B5EF4-FFF2-40B4-BE49-F238E27FC236}">
                <a16:creationId xmlns:a16="http://schemas.microsoft.com/office/drawing/2014/main" id="{05F11DBD-20DA-9F41-B631-1E5F1F9128AF}"/>
              </a:ext>
            </a:extLst>
          </p:cNvPr>
          <p:cNvSpPr txBox="1"/>
          <p:nvPr/>
        </p:nvSpPr>
        <p:spPr>
          <a:xfrm>
            <a:off x="4379376"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−6</a:t>
            </a:r>
          </a:p>
        </p:txBody>
      </p:sp>
      <p:sp>
        <p:nvSpPr>
          <p:cNvPr id="82" name="Helleday, Jackson, Ashworth">
            <a:extLst>
              <a:ext uri="{FF2B5EF4-FFF2-40B4-BE49-F238E27FC236}">
                <a16:creationId xmlns:a16="http://schemas.microsoft.com/office/drawing/2014/main" id="{A6FBBF4F-9E31-2F46-912A-E411264B1239}"/>
              </a:ext>
            </a:extLst>
          </p:cNvPr>
          <p:cNvSpPr txBox="1"/>
          <p:nvPr/>
        </p:nvSpPr>
        <p:spPr>
          <a:xfrm>
            <a:off x="4039651"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−7</a:t>
            </a:r>
          </a:p>
        </p:txBody>
      </p:sp>
      <p:sp>
        <p:nvSpPr>
          <p:cNvPr id="83" name="Helleday, Jackson, Ashworth">
            <a:extLst>
              <a:ext uri="{FF2B5EF4-FFF2-40B4-BE49-F238E27FC236}">
                <a16:creationId xmlns:a16="http://schemas.microsoft.com/office/drawing/2014/main" id="{A0885EBA-AF5D-D549-BF12-1C53E23B780A}"/>
              </a:ext>
            </a:extLst>
          </p:cNvPr>
          <p:cNvSpPr txBox="1"/>
          <p:nvPr/>
        </p:nvSpPr>
        <p:spPr>
          <a:xfrm>
            <a:off x="3709451" y="5764668"/>
            <a:ext cx="238848" cy="1538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b="1">
                <a:latin typeface="Times"/>
                <a:ea typeface="Times"/>
                <a:cs typeface="Times"/>
                <a:sym typeface="Times"/>
              </a:defRPr>
            </a:lvl1pPr>
          </a:lstStyle>
          <a:p>
            <a:pPr lvl="0" algn="ctr" defTabSz="457189">
              <a:defRPr/>
            </a:pPr>
            <a:r>
              <a:rPr lang="en-GB" sz="1000" b="0" dirty="0">
                <a:solidFill>
                  <a:srgbClr val="505050"/>
                </a:solidFill>
                <a:latin typeface="Arial" panose="020B0604020202020204" pitchFamily="34" charset="0"/>
                <a:cs typeface="Arial" panose="020B0604020202020204" pitchFamily="34" charset="0"/>
              </a:rPr>
              <a:t>10</a:t>
            </a:r>
            <a:r>
              <a:rPr lang="en-GB" sz="1000" b="0" baseline="30000" dirty="0">
                <a:solidFill>
                  <a:srgbClr val="505050"/>
                </a:solidFill>
                <a:latin typeface="Arial" panose="020B0604020202020204" pitchFamily="34" charset="0"/>
                <a:cs typeface="Arial" panose="020B0604020202020204" pitchFamily="34" charset="0"/>
              </a:rPr>
              <a:t>−8</a:t>
            </a:r>
          </a:p>
        </p:txBody>
      </p:sp>
      <p:grpSp>
        <p:nvGrpSpPr>
          <p:cNvPr id="93" name="Group 92">
            <a:extLst>
              <a:ext uri="{FF2B5EF4-FFF2-40B4-BE49-F238E27FC236}">
                <a16:creationId xmlns:a16="http://schemas.microsoft.com/office/drawing/2014/main" id="{A762094C-932F-3B48-9DFA-2AD3D045EB50}"/>
              </a:ext>
            </a:extLst>
          </p:cNvPr>
          <p:cNvGrpSpPr/>
          <p:nvPr/>
        </p:nvGrpSpPr>
        <p:grpSpPr>
          <a:xfrm>
            <a:off x="4138409" y="4523532"/>
            <a:ext cx="72000" cy="72000"/>
            <a:chOff x="3581600" y="4739432"/>
            <a:chExt cx="72000" cy="122400"/>
          </a:xfrm>
        </p:grpSpPr>
        <p:cxnSp>
          <p:nvCxnSpPr>
            <p:cNvPr id="94" name="Straight Connector 93">
              <a:extLst>
                <a:ext uri="{FF2B5EF4-FFF2-40B4-BE49-F238E27FC236}">
                  <a16:creationId xmlns:a16="http://schemas.microsoft.com/office/drawing/2014/main" id="{EBAEC48B-8567-874C-B03D-FA43292D2DB0}"/>
                </a:ext>
              </a:extLst>
            </p:cNvPr>
            <p:cNvCxnSpPr/>
            <p:nvPr/>
          </p:nvCxnSpPr>
          <p:spPr>
            <a:xfrm>
              <a:off x="3581600" y="4740107"/>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F88D317-256F-3A49-A994-7A6928CC6EEC}"/>
                </a:ext>
              </a:extLst>
            </p:cNvPr>
            <p:cNvCxnSpPr/>
            <p:nvPr/>
          </p:nvCxnSpPr>
          <p:spPr>
            <a:xfrm>
              <a:off x="3581600" y="4857582"/>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81D0C06-996E-FB4C-86C3-F5C00BF1DAFA}"/>
                </a:ext>
              </a:extLst>
            </p:cNvPr>
            <p:cNvCxnSpPr>
              <a:cxnSpLocks/>
            </p:cNvCxnSpPr>
            <p:nvPr/>
          </p:nvCxnSpPr>
          <p:spPr>
            <a:xfrm rot="16200000">
              <a:off x="3556400" y="4800632"/>
              <a:ext cx="1224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3" name="Oval 12">
            <a:extLst>
              <a:ext uri="{FF2B5EF4-FFF2-40B4-BE49-F238E27FC236}">
                <a16:creationId xmlns:a16="http://schemas.microsoft.com/office/drawing/2014/main" id="{6DDA0B78-226B-9D4F-BB54-7B57479F782B}"/>
              </a:ext>
            </a:extLst>
          </p:cNvPr>
          <p:cNvSpPr/>
          <p:nvPr/>
        </p:nvSpPr>
        <p:spPr>
          <a:xfrm>
            <a:off x="4140279" y="4525895"/>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8" name="Group 97">
            <a:extLst>
              <a:ext uri="{FF2B5EF4-FFF2-40B4-BE49-F238E27FC236}">
                <a16:creationId xmlns:a16="http://schemas.microsoft.com/office/drawing/2014/main" id="{CAB0BC73-FEE5-5B40-8DE8-30DFD43020B6}"/>
              </a:ext>
            </a:extLst>
          </p:cNvPr>
          <p:cNvGrpSpPr/>
          <p:nvPr/>
        </p:nvGrpSpPr>
        <p:grpSpPr>
          <a:xfrm>
            <a:off x="4473432" y="4866432"/>
            <a:ext cx="72000" cy="147600"/>
            <a:chOff x="3581600" y="4739432"/>
            <a:chExt cx="72000" cy="122400"/>
          </a:xfrm>
        </p:grpSpPr>
        <p:cxnSp>
          <p:nvCxnSpPr>
            <p:cNvPr id="99" name="Straight Connector 98">
              <a:extLst>
                <a:ext uri="{FF2B5EF4-FFF2-40B4-BE49-F238E27FC236}">
                  <a16:creationId xmlns:a16="http://schemas.microsoft.com/office/drawing/2014/main" id="{ECA2FD02-CEE3-1048-8A26-984B7F812A3D}"/>
                </a:ext>
              </a:extLst>
            </p:cNvPr>
            <p:cNvCxnSpPr/>
            <p:nvPr/>
          </p:nvCxnSpPr>
          <p:spPr>
            <a:xfrm>
              <a:off x="3581600" y="4740107"/>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563A566-A2E1-C045-916C-A6DA5110530B}"/>
                </a:ext>
              </a:extLst>
            </p:cNvPr>
            <p:cNvCxnSpPr/>
            <p:nvPr/>
          </p:nvCxnSpPr>
          <p:spPr>
            <a:xfrm>
              <a:off x="3581600" y="4857582"/>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BE3E5F1-B7B1-024F-9D74-DA82BDF8AED4}"/>
                </a:ext>
              </a:extLst>
            </p:cNvPr>
            <p:cNvCxnSpPr>
              <a:cxnSpLocks/>
            </p:cNvCxnSpPr>
            <p:nvPr/>
          </p:nvCxnSpPr>
          <p:spPr>
            <a:xfrm rot="16200000">
              <a:off x="3556400" y="4800632"/>
              <a:ext cx="1224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02" name="Oval 101">
            <a:extLst>
              <a:ext uri="{FF2B5EF4-FFF2-40B4-BE49-F238E27FC236}">
                <a16:creationId xmlns:a16="http://schemas.microsoft.com/office/drawing/2014/main" id="{C2345708-BDE2-4145-84F1-51B341025F56}"/>
              </a:ext>
            </a:extLst>
          </p:cNvPr>
          <p:cNvSpPr/>
          <p:nvPr/>
        </p:nvSpPr>
        <p:spPr>
          <a:xfrm>
            <a:off x="4475302" y="4916420"/>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 name="Group 102">
            <a:extLst>
              <a:ext uri="{FF2B5EF4-FFF2-40B4-BE49-F238E27FC236}">
                <a16:creationId xmlns:a16="http://schemas.microsoft.com/office/drawing/2014/main" id="{CF822486-E57E-7549-8207-25F4E3EA11B5}"/>
              </a:ext>
            </a:extLst>
          </p:cNvPr>
          <p:cNvGrpSpPr/>
          <p:nvPr/>
        </p:nvGrpSpPr>
        <p:grpSpPr>
          <a:xfrm>
            <a:off x="4813157" y="5180765"/>
            <a:ext cx="72000" cy="324000"/>
            <a:chOff x="3581600" y="4737036"/>
            <a:chExt cx="72000" cy="122400"/>
          </a:xfrm>
        </p:grpSpPr>
        <p:cxnSp>
          <p:nvCxnSpPr>
            <p:cNvPr id="104" name="Straight Connector 103">
              <a:extLst>
                <a:ext uri="{FF2B5EF4-FFF2-40B4-BE49-F238E27FC236}">
                  <a16:creationId xmlns:a16="http://schemas.microsoft.com/office/drawing/2014/main" id="{BA51F1EB-816C-7D4C-9FAC-A9C85BA89056}"/>
                </a:ext>
              </a:extLst>
            </p:cNvPr>
            <p:cNvCxnSpPr/>
            <p:nvPr/>
          </p:nvCxnSpPr>
          <p:spPr>
            <a:xfrm>
              <a:off x="3581600" y="4740107"/>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388F6EE6-EAAE-A845-8DEB-920C1FFF10FC}"/>
                </a:ext>
              </a:extLst>
            </p:cNvPr>
            <p:cNvCxnSpPr/>
            <p:nvPr/>
          </p:nvCxnSpPr>
          <p:spPr>
            <a:xfrm>
              <a:off x="3581600" y="4857582"/>
              <a:ext cx="72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B746D541-9147-D248-A0F4-0091A59DC2E8}"/>
                </a:ext>
              </a:extLst>
            </p:cNvPr>
            <p:cNvCxnSpPr>
              <a:cxnSpLocks/>
            </p:cNvCxnSpPr>
            <p:nvPr/>
          </p:nvCxnSpPr>
          <p:spPr>
            <a:xfrm rot="16200000">
              <a:off x="3556400" y="4798236"/>
              <a:ext cx="1224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07" name="Oval 106">
            <a:extLst>
              <a:ext uri="{FF2B5EF4-FFF2-40B4-BE49-F238E27FC236}">
                <a16:creationId xmlns:a16="http://schemas.microsoft.com/office/drawing/2014/main" id="{CF68F476-5842-A34A-98CE-D5AF090216C8}"/>
              </a:ext>
            </a:extLst>
          </p:cNvPr>
          <p:cNvSpPr/>
          <p:nvPr/>
        </p:nvSpPr>
        <p:spPr>
          <a:xfrm>
            <a:off x="4815027" y="5310120"/>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a:extLst>
              <a:ext uri="{FF2B5EF4-FFF2-40B4-BE49-F238E27FC236}">
                <a16:creationId xmlns:a16="http://schemas.microsoft.com/office/drawing/2014/main" id="{C98704D7-23B1-4941-8C5A-5E6C0C600945}"/>
              </a:ext>
            </a:extLst>
          </p:cNvPr>
          <p:cNvSpPr/>
          <p:nvPr/>
        </p:nvSpPr>
        <p:spPr>
          <a:xfrm>
            <a:off x="3797379" y="3900420"/>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1" name="Group 110">
            <a:extLst>
              <a:ext uri="{FF2B5EF4-FFF2-40B4-BE49-F238E27FC236}">
                <a16:creationId xmlns:a16="http://schemas.microsoft.com/office/drawing/2014/main" id="{DBA33850-54EE-DB44-95EF-BCFC1D025587}"/>
              </a:ext>
            </a:extLst>
          </p:cNvPr>
          <p:cNvGrpSpPr/>
          <p:nvPr/>
        </p:nvGrpSpPr>
        <p:grpSpPr>
          <a:xfrm>
            <a:off x="5152399" y="4942632"/>
            <a:ext cx="72000" cy="486450"/>
            <a:chOff x="3581600" y="4739432"/>
            <a:chExt cx="72000" cy="486450"/>
          </a:xfrm>
        </p:grpSpPr>
        <p:cxnSp>
          <p:nvCxnSpPr>
            <p:cNvPr id="112" name="Straight Connector 111">
              <a:extLst>
                <a:ext uri="{FF2B5EF4-FFF2-40B4-BE49-F238E27FC236}">
                  <a16:creationId xmlns:a16="http://schemas.microsoft.com/office/drawing/2014/main" id="{79BDFD2A-F405-B842-B02B-B35E042DEE6D}"/>
                </a:ext>
              </a:extLst>
            </p:cNvPr>
            <p:cNvCxnSpPr/>
            <p:nvPr/>
          </p:nvCxnSpPr>
          <p:spPr>
            <a:xfrm>
              <a:off x="3581600" y="4740107"/>
              <a:ext cx="72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356BB07E-E7D0-5D40-9891-BAE3649DB2D9}"/>
                </a:ext>
              </a:extLst>
            </p:cNvPr>
            <p:cNvCxnSpPr/>
            <p:nvPr/>
          </p:nvCxnSpPr>
          <p:spPr>
            <a:xfrm>
              <a:off x="3581600" y="5225882"/>
              <a:ext cx="72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C8EAB74-C040-A64D-9707-8EA981B754A1}"/>
                </a:ext>
              </a:extLst>
            </p:cNvPr>
            <p:cNvCxnSpPr>
              <a:cxnSpLocks/>
            </p:cNvCxnSpPr>
            <p:nvPr/>
          </p:nvCxnSpPr>
          <p:spPr>
            <a:xfrm flipV="1">
              <a:off x="3617600" y="4739432"/>
              <a:ext cx="0" cy="483443"/>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5" name="Triangle 14">
            <a:extLst>
              <a:ext uri="{FF2B5EF4-FFF2-40B4-BE49-F238E27FC236}">
                <a16:creationId xmlns:a16="http://schemas.microsoft.com/office/drawing/2014/main" id="{E3DC3344-7EBE-8A4E-852A-14CA51569C15}"/>
              </a:ext>
            </a:extLst>
          </p:cNvPr>
          <p:cNvSpPr/>
          <p:nvPr/>
        </p:nvSpPr>
        <p:spPr>
          <a:xfrm>
            <a:off x="5150148" y="5150575"/>
            <a:ext cx="76502" cy="65950"/>
          </a:xfrm>
          <a:prstGeom prst="triangl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3D717F33-844B-B246-9BF5-09FCF9214300}"/>
              </a:ext>
            </a:extLst>
          </p:cNvPr>
          <p:cNvSpPr/>
          <p:nvPr/>
        </p:nvSpPr>
        <p:spPr>
          <a:xfrm>
            <a:off x="4824849" y="400328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16">
            <a:extLst>
              <a:ext uri="{FF2B5EF4-FFF2-40B4-BE49-F238E27FC236}">
                <a16:creationId xmlns:a16="http://schemas.microsoft.com/office/drawing/2014/main" id="{C16099E7-F381-FA4C-AC26-1808A8E7CACD}"/>
              </a:ext>
            </a:extLst>
          </p:cNvPr>
          <p:cNvSpPr/>
          <p:nvPr/>
        </p:nvSpPr>
        <p:spPr>
          <a:xfrm>
            <a:off x="3162300" y="3810120"/>
            <a:ext cx="2028825" cy="1422280"/>
          </a:xfrm>
          <a:custGeom>
            <a:avLst/>
            <a:gdLst>
              <a:gd name="connsiteX0" fmla="*/ 0 w 2028825"/>
              <a:gd name="connsiteY0" fmla="*/ 3055 h 1422280"/>
              <a:gd name="connsiteX1" fmla="*/ 247650 w 2028825"/>
              <a:gd name="connsiteY1" fmla="*/ 3055 h 1422280"/>
              <a:gd name="connsiteX2" fmla="*/ 460375 w 2028825"/>
              <a:gd name="connsiteY2" fmla="*/ 34805 h 1422280"/>
              <a:gd name="connsiteX3" fmla="*/ 596900 w 2028825"/>
              <a:gd name="connsiteY3" fmla="*/ 79255 h 1422280"/>
              <a:gd name="connsiteX4" fmla="*/ 692150 w 2028825"/>
              <a:gd name="connsiteY4" fmla="*/ 133230 h 1422280"/>
              <a:gd name="connsiteX5" fmla="*/ 790575 w 2028825"/>
              <a:gd name="connsiteY5" fmla="*/ 250705 h 1422280"/>
              <a:gd name="connsiteX6" fmla="*/ 949325 w 2028825"/>
              <a:gd name="connsiteY6" fmla="*/ 568205 h 1422280"/>
              <a:gd name="connsiteX7" fmla="*/ 1009650 w 2028825"/>
              <a:gd name="connsiteY7" fmla="*/ 733305 h 1422280"/>
              <a:gd name="connsiteX8" fmla="*/ 1095375 w 2028825"/>
              <a:gd name="connsiteY8" fmla="*/ 920630 h 1422280"/>
              <a:gd name="connsiteX9" fmla="*/ 1216025 w 2028825"/>
              <a:gd name="connsiteY9" fmla="*/ 1146055 h 1422280"/>
              <a:gd name="connsiteX10" fmla="*/ 1349375 w 2028825"/>
              <a:gd name="connsiteY10" fmla="*/ 1304805 h 1422280"/>
              <a:gd name="connsiteX11" fmla="*/ 1558925 w 2028825"/>
              <a:gd name="connsiteY11" fmla="*/ 1390530 h 1422280"/>
              <a:gd name="connsiteX12" fmla="*/ 1733550 w 2028825"/>
              <a:gd name="connsiteY12" fmla="*/ 1415930 h 1422280"/>
              <a:gd name="connsiteX13" fmla="*/ 2028825 w 2028825"/>
              <a:gd name="connsiteY13" fmla="*/ 1422280 h 142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8825" h="1422280">
                <a:moveTo>
                  <a:pt x="0" y="3055"/>
                </a:moveTo>
                <a:cubicBezTo>
                  <a:pt x="85460" y="409"/>
                  <a:pt x="170921" y="-2237"/>
                  <a:pt x="247650" y="3055"/>
                </a:cubicBezTo>
                <a:cubicBezTo>
                  <a:pt x="324379" y="8347"/>
                  <a:pt x="402167" y="22105"/>
                  <a:pt x="460375" y="34805"/>
                </a:cubicBezTo>
                <a:cubicBezTo>
                  <a:pt x="518583" y="47505"/>
                  <a:pt x="558271" y="62851"/>
                  <a:pt x="596900" y="79255"/>
                </a:cubicBezTo>
                <a:cubicBezTo>
                  <a:pt x="635529" y="95659"/>
                  <a:pt x="659871" y="104655"/>
                  <a:pt x="692150" y="133230"/>
                </a:cubicBezTo>
                <a:cubicBezTo>
                  <a:pt x="724429" y="161805"/>
                  <a:pt x="747713" y="178209"/>
                  <a:pt x="790575" y="250705"/>
                </a:cubicBezTo>
                <a:cubicBezTo>
                  <a:pt x="833437" y="323201"/>
                  <a:pt x="912813" y="487772"/>
                  <a:pt x="949325" y="568205"/>
                </a:cubicBezTo>
                <a:cubicBezTo>
                  <a:pt x="985837" y="648638"/>
                  <a:pt x="985308" y="674568"/>
                  <a:pt x="1009650" y="733305"/>
                </a:cubicBezTo>
                <a:cubicBezTo>
                  <a:pt x="1033992" y="792042"/>
                  <a:pt x="1060979" y="851838"/>
                  <a:pt x="1095375" y="920630"/>
                </a:cubicBezTo>
                <a:cubicBezTo>
                  <a:pt x="1129771" y="989422"/>
                  <a:pt x="1173692" y="1082026"/>
                  <a:pt x="1216025" y="1146055"/>
                </a:cubicBezTo>
                <a:cubicBezTo>
                  <a:pt x="1258358" y="1210084"/>
                  <a:pt x="1292225" y="1264059"/>
                  <a:pt x="1349375" y="1304805"/>
                </a:cubicBezTo>
                <a:cubicBezTo>
                  <a:pt x="1406525" y="1345551"/>
                  <a:pt x="1494896" y="1372009"/>
                  <a:pt x="1558925" y="1390530"/>
                </a:cubicBezTo>
                <a:cubicBezTo>
                  <a:pt x="1622954" y="1409051"/>
                  <a:pt x="1655233" y="1410638"/>
                  <a:pt x="1733550" y="1415930"/>
                </a:cubicBezTo>
                <a:cubicBezTo>
                  <a:pt x="1811867" y="1421222"/>
                  <a:pt x="1920346" y="1421751"/>
                  <a:pt x="2028825" y="1422280"/>
                </a:cubicBezTo>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E0FBAB34-E98D-CE49-8FB9-743928BD03E5}"/>
              </a:ext>
            </a:extLst>
          </p:cNvPr>
          <p:cNvSpPr/>
          <p:nvPr/>
        </p:nvSpPr>
        <p:spPr>
          <a:xfrm>
            <a:off x="3159125" y="3828566"/>
            <a:ext cx="2028825" cy="1343509"/>
          </a:xfrm>
          <a:custGeom>
            <a:avLst/>
            <a:gdLst>
              <a:gd name="connsiteX0" fmla="*/ 2028825 w 2028825"/>
              <a:gd name="connsiteY0" fmla="*/ 1343509 h 1343509"/>
              <a:gd name="connsiteX1" fmla="*/ 1974850 w 2028825"/>
              <a:gd name="connsiteY1" fmla="*/ 1003784 h 1343509"/>
              <a:gd name="connsiteX2" fmla="*/ 1895475 w 2028825"/>
              <a:gd name="connsiteY2" fmla="*/ 600559 h 1343509"/>
              <a:gd name="connsiteX3" fmla="*/ 1803400 w 2028825"/>
              <a:gd name="connsiteY3" fmla="*/ 273534 h 1343509"/>
              <a:gd name="connsiteX4" fmla="*/ 1543050 w 2028825"/>
              <a:gd name="connsiteY4" fmla="*/ 67159 h 1343509"/>
              <a:gd name="connsiteX5" fmla="*/ 1187450 w 2028825"/>
              <a:gd name="connsiteY5" fmla="*/ 13184 h 1343509"/>
              <a:gd name="connsiteX6" fmla="*/ 650875 w 2028825"/>
              <a:gd name="connsiteY6" fmla="*/ 3659 h 1343509"/>
              <a:gd name="connsiteX7" fmla="*/ 323850 w 2028825"/>
              <a:gd name="connsiteY7" fmla="*/ 484 h 1343509"/>
              <a:gd name="connsiteX8" fmla="*/ 0 w 2028825"/>
              <a:gd name="connsiteY8" fmla="*/ 13184 h 134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5" h="1343509">
                <a:moveTo>
                  <a:pt x="2028825" y="1343509"/>
                </a:moveTo>
                <a:cubicBezTo>
                  <a:pt x="2012950" y="1235559"/>
                  <a:pt x="1997075" y="1127609"/>
                  <a:pt x="1974850" y="1003784"/>
                </a:cubicBezTo>
                <a:cubicBezTo>
                  <a:pt x="1952625" y="879959"/>
                  <a:pt x="1924050" y="722267"/>
                  <a:pt x="1895475" y="600559"/>
                </a:cubicBezTo>
                <a:cubicBezTo>
                  <a:pt x="1866900" y="478851"/>
                  <a:pt x="1862137" y="362434"/>
                  <a:pt x="1803400" y="273534"/>
                </a:cubicBezTo>
                <a:cubicBezTo>
                  <a:pt x="1744663" y="184634"/>
                  <a:pt x="1645708" y="110551"/>
                  <a:pt x="1543050" y="67159"/>
                </a:cubicBezTo>
                <a:cubicBezTo>
                  <a:pt x="1440392" y="23767"/>
                  <a:pt x="1336146" y="23767"/>
                  <a:pt x="1187450" y="13184"/>
                </a:cubicBezTo>
                <a:cubicBezTo>
                  <a:pt x="1038754" y="2601"/>
                  <a:pt x="650875" y="3659"/>
                  <a:pt x="650875" y="3659"/>
                </a:cubicBezTo>
                <a:cubicBezTo>
                  <a:pt x="506942" y="1542"/>
                  <a:pt x="432329" y="-1103"/>
                  <a:pt x="323850" y="484"/>
                </a:cubicBezTo>
                <a:cubicBezTo>
                  <a:pt x="215371" y="2071"/>
                  <a:pt x="107685" y="7627"/>
                  <a:pt x="0" y="13184"/>
                </a:cubicBezTo>
              </a:path>
            </a:pathLst>
          </a:custGeom>
          <a:noFill/>
          <a:ln w="1587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4C55D2F-B6AD-BF40-9CD9-CCE72E5BB56B}"/>
              </a:ext>
            </a:extLst>
          </p:cNvPr>
          <p:cNvSpPr/>
          <p:nvPr/>
        </p:nvSpPr>
        <p:spPr>
          <a:xfrm>
            <a:off x="4480062" y="3847712"/>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Triangle 120">
            <a:extLst>
              <a:ext uri="{FF2B5EF4-FFF2-40B4-BE49-F238E27FC236}">
                <a16:creationId xmlns:a16="http://schemas.microsoft.com/office/drawing/2014/main" id="{77EB6C21-5EA3-E941-99B3-DCFA417171D7}"/>
              </a:ext>
            </a:extLst>
          </p:cNvPr>
          <p:cNvSpPr/>
          <p:nvPr/>
        </p:nvSpPr>
        <p:spPr>
          <a:xfrm>
            <a:off x="3797598" y="3788500"/>
            <a:ext cx="76502" cy="65950"/>
          </a:xfrm>
          <a:prstGeom prst="triangl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a:extLst>
              <a:ext uri="{FF2B5EF4-FFF2-40B4-BE49-F238E27FC236}">
                <a16:creationId xmlns:a16="http://schemas.microsoft.com/office/drawing/2014/main" id="{D0A66028-0B14-7A45-A023-58CF38D1EC79}"/>
              </a:ext>
            </a:extLst>
          </p:cNvPr>
          <p:cNvSpPr/>
          <p:nvPr/>
        </p:nvSpPr>
        <p:spPr>
          <a:xfrm>
            <a:off x="3813312" y="378738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7" name="Group 126">
            <a:extLst>
              <a:ext uri="{FF2B5EF4-FFF2-40B4-BE49-F238E27FC236}">
                <a16:creationId xmlns:a16="http://schemas.microsoft.com/office/drawing/2014/main" id="{F2B232B7-CA04-AE41-B93B-29F66170DA34}"/>
              </a:ext>
            </a:extLst>
          </p:cNvPr>
          <p:cNvGrpSpPr/>
          <p:nvPr/>
        </p:nvGrpSpPr>
        <p:grpSpPr>
          <a:xfrm>
            <a:off x="4815849" y="3980607"/>
            <a:ext cx="72000" cy="100800"/>
            <a:chOff x="3581600" y="4739432"/>
            <a:chExt cx="72000" cy="486450"/>
          </a:xfrm>
        </p:grpSpPr>
        <p:cxnSp>
          <p:nvCxnSpPr>
            <p:cNvPr id="128" name="Straight Connector 127">
              <a:extLst>
                <a:ext uri="{FF2B5EF4-FFF2-40B4-BE49-F238E27FC236}">
                  <a16:creationId xmlns:a16="http://schemas.microsoft.com/office/drawing/2014/main" id="{1E0764F7-9005-3D4E-83B8-A3350CA03A7D}"/>
                </a:ext>
              </a:extLst>
            </p:cNvPr>
            <p:cNvCxnSpPr/>
            <p:nvPr/>
          </p:nvCxnSpPr>
          <p:spPr>
            <a:xfrm>
              <a:off x="3581600" y="4740107"/>
              <a:ext cx="72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7D9885C8-46C0-0640-94DD-8ABAE3237842}"/>
                </a:ext>
              </a:extLst>
            </p:cNvPr>
            <p:cNvCxnSpPr/>
            <p:nvPr/>
          </p:nvCxnSpPr>
          <p:spPr>
            <a:xfrm>
              <a:off x="3581600" y="5225882"/>
              <a:ext cx="72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0331B53A-A8A9-5842-817D-7C543AB301CC}"/>
                </a:ext>
              </a:extLst>
            </p:cNvPr>
            <p:cNvCxnSpPr>
              <a:cxnSpLocks/>
            </p:cNvCxnSpPr>
            <p:nvPr/>
          </p:nvCxnSpPr>
          <p:spPr>
            <a:xfrm flipV="1">
              <a:off x="3617600" y="4739432"/>
              <a:ext cx="0" cy="483443"/>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31" name="Triangle 130">
            <a:extLst>
              <a:ext uri="{FF2B5EF4-FFF2-40B4-BE49-F238E27FC236}">
                <a16:creationId xmlns:a16="http://schemas.microsoft.com/office/drawing/2014/main" id="{49A23094-5B63-5545-B002-110981EB0D25}"/>
              </a:ext>
            </a:extLst>
          </p:cNvPr>
          <p:cNvSpPr/>
          <p:nvPr/>
        </p:nvSpPr>
        <p:spPr>
          <a:xfrm>
            <a:off x="4813598" y="3988525"/>
            <a:ext cx="76502" cy="65950"/>
          </a:xfrm>
          <a:prstGeom prst="triangl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Oval 131">
            <a:extLst>
              <a:ext uri="{FF2B5EF4-FFF2-40B4-BE49-F238E27FC236}">
                <a16:creationId xmlns:a16="http://schemas.microsoft.com/office/drawing/2014/main" id="{1147E4BF-E63A-8542-9988-1CCB678681DC}"/>
              </a:ext>
            </a:extLst>
          </p:cNvPr>
          <p:cNvSpPr/>
          <p:nvPr/>
        </p:nvSpPr>
        <p:spPr>
          <a:xfrm>
            <a:off x="3268901" y="5535540"/>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Triangle 132">
            <a:extLst>
              <a:ext uri="{FF2B5EF4-FFF2-40B4-BE49-F238E27FC236}">
                <a16:creationId xmlns:a16="http://schemas.microsoft.com/office/drawing/2014/main" id="{940B604B-0865-BB49-AF08-C9E027C85EAA}"/>
              </a:ext>
            </a:extLst>
          </p:cNvPr>
          <p:cNvSpPr/>
          <p:nvPr/>
        </p:nvSpPr>
        <p:spPr>
          <a:xfrm>
            <a:off x="3264780" y="5380973"/>
            <a:ext cx="76502" cy="65950"/>
          </a:xfrm>
          <a:prstGeom prst="triangl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ectangle 133">
            <a:extLst>
              <a:ext uri="{FF2B5EF4-FFF2-40B4-BE49-F238E27FC236}">
                <a16:creationId xmlns:a16="http://schemas.microsoft.com/office/drawing/2014/main" id="{DCFE38C2-BE4B-3040-A336-78D6661D95F5}"/>
              </a:ext>
            </a:extLst>
          </p:cNvPr>
          <p:cNvSpPr/>
          <p:nvPr/>
        </p:nvSpPr>
        <p:spPr>
          <a:xfrm>
            <a:off x="3276031" y="523835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20">
            <a:extLst>
              <a:ext uri="{FF2B5EF4-FFF2-40B4-BE49-F238E27FC236}">
                <a16:creationId xmlns:a16="http://schemas.microsoft.com/office/drawing/2014/main" id="{CFDF30AE-E442-CE41-868C-D682EBC9A194}"/>
              </a:ext>
            </a:extLst>
          </p:cNvPr>
          <p:cNvSpPr/>
          <p:nvPr/>
        </p:nvSpPr>
        <p:spPr>
          <a:xfrm>
            <a:off x="3159125" y="3832225"/>
            <a:ext cx="2022475" cy="742950"/>
          </a:xfrm>
          <a:custGeom>
            <a:avLst/>
            <a:gdLst>
              <a:gd name="connsiteX0" fmla="*/ 0 w 2022475"/>
              <a:gd name="connsiteY0" fmla="*/ 6350 h 742950"/>
              <a:gd name="connsiteX1" fmla="*/ 698500 w 2022475"/>
              <a:gd name="connsiteY1" fmla="*/ 0 h 742950"/>
              <a:gd name="connsiteX2" fmla="*/ 1139825 w 2022475"/>
              <a:gd name="connsiteY2" fmla="*/ 9525 h 742950"/>
              <a:gd name="connsiteX3" fmla="*/ 1536700 w 2022475"/>
              <a:gd name="connsiteY3" fmla="*/ 38100 h 742950"/>
              <a:gd name="connsiteX4" fmla="*/ 1752600 w 2022475"/>
              <a:gd name="connsiteY4" fmla="*/ 127000 h 742950"/>
              <a:gd name="connsiteX5" fmla="*/ 1885950 w 2022475"/>
              <a:gd name="connsiteY5" fmla="*/ 314325 h 742950"/>
              <a:gd name="connsiteX6" fmla="*/ 1971675 w 2022475"/>
              <a:gd name="connsiteY6" fmla="*/ 520700 h 742950"/>
              <a:gd name="connsiteX7" fmla="*/ 2022475 w 2022475"/>
              <a:gd name="connsiteY7"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475" h="742950">
                <a:moveTo>
                  <a:pt x="0" y="6350"/>
                </a:moveTo>
                <a:lnTo>
                  <a:pt x="698500" y="0"/>
                </a:lnTo>
                <a:cubicBezTo>
                  <a:pt x="888471" y="529"/>
                  <a:pt x="1000125" y="3175"/>
                  <a:pt x="1139825" y="9525"/>
                </a:cubicBezTo>
                <a:cubicBezTo>
                  <a:pt x="1279525" y="15875"/>
                  <a:pt x="1434571" y="18521"/>
                  <a:pt x="1536700" y="38100"/>
                </a:cubicBezTo>
                <a:cubicBezTo>
                  <a:pt x="1638829" y="57679"/>
                  <a:pt x="1694392" y="80963"/>
                  <a:pt x="1752600" y="127000"/>
                </a:cubicBezTo>
                <a:cubicBezTo>
                  <a:pt x="1810808" y="173037"/>
                  <a:pt x="1849438" y="248708"/>
                  <a:pt x="1885950" y="314325"/>
                </a:cubicBezTo>
                <a:cubicBezTo>
                  <a:pt x="1922463" y="379942"/>
                  <a:pt x="1948921" y="449263"/>
                  <a:pt x="1971675" y="520700"/>
                </a:cubicBezTo>
                <a:cubicBezTo>
                  <a:pt x="1994429" y="592137"/>
                  <a:pt x="2008452" y="667543"/>
                  <a:pt x="2022475" y="742950"/>
                </a:cubicBez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F2D4652-68D2-F147-B0EE-2D7F56C3B00A}"/>
              </a:ext>
            </a:extLst>
          </p:cNvPr>
          <p:cNvSpPr/>
          <p:nvPr/>
        </p:nvSpPr>
        <p:spPr>
          <a:xfrm>
            <a:off x="5156337" y="454938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2ECD2433-407C-454E-97F3-C73A8C5BFF38}"/>
              </a:ext>
            </a:extLst>
          </p:cNvPr>
          <p:cNvSpPr/>
          <p:nvPr/>
        </p:nvSpPr>
        <p:spPr>
          <a:xfrm>
            <a:off x="4143512" y="380643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381E7D00-7186-FE49-B619-F34CEF187E65}"/>
              </a:ext>
            </a:extLst>
          </p:cNvPr>
          <p:cNvSpPr/>
          <p:nvPr/>
        </p:nvSpPr>
        <p:spPr>
          <a:xfrm>
            <a:off x="3470412" y="3793737"/>
            <a:ext cx="54000" cy="540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a:extLst>
              <a:ext uri="{FF2B5EF4-FFF2-40B4-BE49-F238E27FC236}">
                <a16:creationId xmlns:a16="http://schemas.microsoft.com/office/drawing/2014/main" id="{7E7EA3FA-1692-5F42-854E-07F7012B2530}"/>
              </a:ext>
            </a:extLst>
          </p:cNvPr>
          <p:cNvSpPr/>
          <p:nvPr/>
        </p:nvSpPr>
        <p:spPr>
          <a:xfrm>
            <a:off x="3460829" y="3795645"/>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a:extLst>
              <a:ext uri="{FF2B5EF4-FFF2-40B4-BE49-F238E27FC236}">
                <a16:creationId xmlns:a16="http://schemas.microsoft.com/office/drawing/2014/main" id="{ED0AF60B-15BF-FC4B-84E5-B57E55FE192D}"/>
              </a:ext>
            </a:extLst>
          </p:cNvPr>
          <p:cNvCxnSpPr>
            <a:cxnSpLocks/>
          </p:cNvCxnSpPr>
          <p:nvPr/>
        </p:nvCxnSpPr>
        <p:spPr>
          <a:xfrm>
            <a:off x="3171962" y="3845834"/>
            <a:ext cx="0" cy="188186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9AD611C-3BE6-314E-A312-CC952128E84B}"/>
              </a:ext>
            </a:extLst>
          </p:cNvPr>
          <p:cNvCxnSpPr>
            <a:cxnSpLocks/>
          </p:cNvCxnSpPr>
          <p:nvPr/>
        </p:nvCxnSpPr>
        <p:spPr>
          <a:xfrm flipH="1">
            <a:off x="3164479" y="5726567"/>
            <a:ext cx="202347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C1F0F0A5-4A1B-9347-89E0-DCCDE3AB55EA}"/>
              </a:ext>
            </a:extLst>
          </p:cNvPr>
          <p:cNvCxnSpPr>
            <a:cxnSpLocks/>
          </p:cNvCxnSpPr>
          <p:nvPr/>
        </p:nvCxnSpPr>
        <p:spPr>
          <a:xfrm flipH="1">
            <a:off x="3116855" y="5247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F53D4F9B-BF7A-B24F-8CD7-43BBECBFB24F}"/>
              </a:ext>
            </a:extLst>
          </p:cNvPr>
          <p:cNvCxnSpPr>
            <a:cxnSpLocks/>
          </p:cNvCxnSpPr>
          <p:nvPr/>
        </p:nvCxnSpPr>
        <p:spPr>
          <a:xfrm flipH="1">
            <a:off x="3116855" y="4774067"/>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02E174E5-0FD7-7249-B467-06513343753F}"/>
              </a:ext>
            </a:extLst>
          </p:cNvPr>
          <p:cNvCxnSpPr>
            <a:cxnSpLocks/>
          </p:cNvCxnSpPr>
          <p:nvPr/>
        </p:nvCxnSpPr>
        <p:spPr>
          <a:xfrm flipH="1">
            <a:off x="3116855" y="430099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6DF395C8-50B4-4042-A9E8-C632CFE8C860}"/>
              </a:ext>
            </a:extLst>
          </p:cNvPr>
          <p:cNvCxnSpPr>
            <a:cxnSpLocks/>
          </p:cNvCxnSpPr>
          <p:nvPr/>
        </p:nvCxnSpPr>
        <p:spPr>
          <a:xfrm flipH="1">
            <a:off x="3116855" y="38247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0B7A5235-E773-7D46-ACCA-D0E69BDF9F1E}"/>
              </a:ext>
            </a:extLst>
          </p:cNvPr>
          <p:cNvCxnSpPr>
            <a:cxnSpLocks/>
          </p:cNvCxnSpPr>
          <p:nvPr/>
        </p:nvCxnSpPr>
        <p:spPr>
          <a:xfrm flipH="1">
            <a:off x="3116855" y="5726567"/>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0D29D2D5-E049-3744-B265-39AE693C3274}"/>
              </a:ext>
            </a:extLst>
          </p:cNvPr>
          <p:cNvCxnSpPr>
            <a:cxnSpLocks/>
          </p:cNvCxnSpPr>
          <p:nvPr/>
        </p:nvCxnSpPr>
        <p:spPr>
          <a:xfrm rot="16200000" flipH="1">
            <a:off x="3144477"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D62C6618-AFB1-4043-8F5D-1AB28B8416BC}"/>
              </a:ext>
            </a:extLst>
          </p:cNvPr>
          <p:cNvCxnSpPr>
            <a:cxnSpLocks/>
          </p:cNvCxnSpPr>
          <p:nvPr/>
        </p:nvCxnSpPr>
        <p:spPr>
          <a:xfrm rot="16200000" flipH="1">
            <a:off x="3477852"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DCD797A6-7538-1F4A-8941-B63943AA7032}"/>
              </a:ext>
            </a:extLst>
          </p:cNvPr>
          <p:cNvCxnSpPr>
            <a:cxnSpLocks/>
          </p:cNvCxnSpPr>
          <p:nvPr/>
        </p:nvCxnSpPr>
        <p:spPr>
          <a:xfrm rot="16200000" flipH="1">
            <a:off x="3811227"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35BE7E08-E1B2-004E-8103-14054AB48E4B}"/>
              </a:ext>
            </a:extLst>
          </p:cNvPr>
          <p:cNvCxnSpPr>
            <a:cxnSpLocks/>
          </p:cNvCxnSpPr>
          <p:nvPr/>
        </p:nvCxnSpPr>
        <p:spPr>
          <a:xfrm rot="16200000" flipH="1">
            <a:off x="4138252"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66525AD5-94EC-6140-8544-632326E1BCF4}"/>
              </a:ext>
            </a:extLst>
          </p:cNvPr>
          <p:cNvCxnSpPr>
            <a:cxnSpLocks/>
          </p:cNvCxnSpPr>
          <p:nvPr/>
        </p:nvCxnSpPr>
        <p:spPr>
          <a:xfrm rot="16200000" flipH="1">
            <a:off x="4484327"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819D5FE9-B300-6645-97CD-AB9C1C7C45F8}"/>
              </a:ext>
            </a:extLst>
          </p:cNvPr>
          <p:cNvCxnSpPr>
            <a:cxnSpLocks/>
          </p:cNvCxnSpPr>
          <p:nvPr/>
        </p:nvCxnSpPr>
        <p:spPr>
          <a:xfrm rot="16200000" flipH="1">
            <a:off x="4820877"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CBDF52C-07B3-744D-B009-6E092A2D358B}"/>
              </a:ext>
            </a:extLst>
          </p:cNvPr>
          <p:cNvCxnSpPr>
            <a:cxnSpLocks/>
          </p:cNvCxnSpPr>
          <p:nvPr/>
        </p:nvCxnSpPr>
        <p:spPr>
          <a:xfrm rot="16200000" flipH="1">
            <a:off x="5160602" y="5755142"/>
            <a:ext cx="5497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Oval 108">
            <a:extLst>
              <a:ext uri="{FF2B5EF4-FFF2-40B4-BE49-F238E27FC236}">
                <a16:creationId xmlns:a16="http://schemas.microsoft.com/office/drawing/2014/main" id="{A7A22CEA-1A4B-B14A-8A84-3929750326FD}"/>
              </a:ext>
            </a:extLst>
          </p:cNvPr>
          <p:cNvSpPr/>
          <p:nvPr/>
        </p:nvSpPr>
        <p:spPr>
          <a:xfrm>
            <a:off x="3124279" y="3786120"/>
            <a:ext cx="68261" cy="68261"/>
          </a:xfrm>
          <a:prstGeom prst="ellipse">
            <a:avLst/>
          </a:prstGeom>
          <a:solidFill>
            <a:schemeClr val="accent2"/>
          </a:solidFill>
          <a:ln w="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lide Number Placeholder 4">
            <a:extLst>
              <a:ext uri="{FF2B5EF4-FFF2-40B4-BE49-F238E27FC236}">
                <a16:creationId xmlns:a16="http://schemas.microsoft.com/office/drawing/2014/main" id="{7045BB65-71F4-5C48-A89A-EF9216DB0E17}"/>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37269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Rectangle"/>
          <p:cNvSpPr/>
          <p:nvPr/>
        </p:nvSpPr>
        <p:spPr>
          <a:xfrm>
            <a:off x="2568775" y="1764238"/>
            <a:ext cx="482203" cy="178595"/>
          </a:xfrm>
          <a:prstGeom prst="rect">
            <a:avLst/>
          </a:prstGeom>
          <a:solidFill>
            <a:srgbClr val="FFFFFF"/>
          </a:solidFill>
          <a:ln w="25400">
            <a:solidFill>
              <a:srgbClr val="FFFFFF"/>
            </a:solidFill>
            <a:miter lim="400000"/>
          </a:ln>
        </p:spPr>
        <p:txBody>
          <a:bodyPr lIns="26789" tIns="26789" rIns="26789" bIns="26789"/>
          <a:lstStyle/>
          <a:p>
            <a:pPr marL="0" marR="0" lvl="0" indent="0" algn="ctr" defTabSz="580395" rtl="0" eaLnBrk="1" fontAlgn="auto" latinLnBrk="0" hangingPunct="1">
              <a:lnSpc>
                <a:spcPct val="100000"/>
              </a:lnSpc>
              <a:spcBef>
                <a:spcPts val="0"/>
              </a:spcBef>
              <a:spcAft>
                <a:spcPts val="0"/>
              </a:spcAft>
              <a:buClr>
                <a:srgbClr val="000000"/>
              </a:buClr>
              <a:buSzTx/>
              <a:buFontTx/>
              <a:buNone/>
              <a:tabLst/>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3937"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707" name="Rectangle"/>
          <p:cNvSpPr/>
          <p:nvPr/>
        </p:nvSpPr>
        <p:spPr>
          <a:xfrm>
            <a:off x="3604618" y="4615786"/>
            <a:ext cx="1009055" cy="267891"/>
          </a:xfrm>
          <a:prstGeom prst="rect">
            <a:avLst/>
          </a:prstGeom>
          <a:solidFill>
            <a:srgbClr val="FFFFFF"/>
          </a:solidFill>
          <a:ln>
            <a:solidFill>
              <a:srgbClr val="FFFFFF"/>
            </a:solidFill>
          </a:ln>
        </p:spPr>
        <p:txBody>
          <a:bodyPr lIns="35719" tIns="35719" rIns="35719" bIns="35719" anchor="ctr"/>
          <a:lstStyle/>
          <a:p>
            <a:pPr marL="40638" marR="40638" lvl="0" indent="0" algn="l" defTabSz="455387" rtl="0" eaLnBrk="1" fontAlgn="auto" latinLnBrk="0" hangingPunct="1">
              <a:lnSpc>
                <a:spcPct val="100000"/>
              </a:lnSpc>
              <a:spcBef>
                <a:spcPts val="0"/>
              </a:spcBef>
              <a:spcAft>
                <a:spcPts val="0"/>
              </a:spcAft>
              <a:buClrTx/>
              <a:buSzTx/>
              <a:buFontTx/>
              <a:buNone/>
              <a:tabLst/>
              <a:defRPr sz="2400">
                <a:uFill>
                  <a:solidFill>
                    <a:srgbClr val="000000"/>
                  </a:solidFill>
                </a:uFill>
                <a:latin typeface="Calibri"/>
                <a:ea typeface="Calibri"/>
                <a:cs typeface="Calibri"/>
                <a:sym typeface="Calibri"/>
              </a:defRPr>
            </a:pPr>
            <a:endParaRPr kumimoji="0" sz="1687" b="0" i="0" u="none" strike="noStrike" kern="1200" cap="none" spc="0" normalizeH="0" baseline="0" noProof="0" dirty="0">
              <a:ln>
                <a:noFill/>
              </a:ln>
              <a:solidFill>
                <a:srgbClr val="000000"/>
              </a:solidFill>
              <a:effectLst/>
              <a:uLnTx/>
              <a:uFill>
                <a:solidFill>
                  <a:srgbClr val="000000"/>
                </a:solidFill>
              </a:uFill>
              <a:latin typeface="Calibri"/>
              <a:cs typeface="Calibri"/>
              <a:sym typeface="Calibri"/>
            </a:endParaRPr>
          </a:p>
        </p:txBody>
      </p:sp>
      <p:pic>
        <p:nvPicPr>
          <p:cNvPr id="709" name="Screen Shot 2019-11-04 at 07.43.12.png" descr="Screen Shot 2019-11-04 at 07.43.12.png"/>
          <p:cNvPicPr>
            <a:picLocks noChangeAspect="1"/>
          </p:cNvPicPr>
          <p:nvPr/>
        </p:nvPicPr>
        <p:blipFill>
          <a:blip r:embed="rId3"/>
          <a:stretch>
            <a:fillRect/>
          </a:stretch>
        </p:blipFill>
        <p:spPr>
          <a:xfrm>
            <a:off x="1762235" y="2231621"/>
            <a:ext cx="8816403" cy="3335723"/>
          </a:xfrm>
          <a:prstGeom prst="rect">
            <a:avLst/>
          </a:prstGeom>
          <a:ln w="12700">
            <a:miter lim="400000"/>
          </a:ln>
        </p:spPr>
      </p:pic>
      <p:sp>
        <p:nvSpPr>
          <p:cNvPr id="710" name="PARP is required for single strand break repair (and BER)"/>
          <p:cNvSpPr txBox="1"/>
          <p:nvPr/>
        </p:nvSpPr>
        <p:spPr>
          <a:xfrm>
            <a:off x="2828623" y="5496618"/>
            <a:ext cx="6534755" cy="456895"/>
          </a:xfrm>
          <a:prstGeom prst="rect">
            <a:avLst/>
          </a:prstGeom>
          <a:ln w="12700">
            <a:miter lim="400000"/>
          </a:ln>
          <a:effectLst/>
          <a:extLst>
            <a:ext uri="{C572A759-6A51-4108-AA02-DFA0A04FC94B}">
              <ma14:wrappingTextBoxFlag xmlns="" xmlns:ma14="http://schemas.microsoft.com/office/mac/drawingml/2011/main" val="1"/>
            </a:ext>
          </a:extLst>
        </p:spPr>
        <p:txBody>
          <a:bodyPr lIns="35719" tIns="35719" rIns="35719" bIns="35719"/>
          <a:lstStyle>
            <a:lvl1pPr marL="438799" marR="57799" indent="-381000" algn="ctr" defTabSz="1295400">
              <a:buSzPct val="50000"/>
              <a:buBlip>
                <a:blip r:embed="rId4"/>
              </a:buBlip>
              <a:defRPr sz="2400" b="1">
                <a:solidFill>
                  <a:srgbClr val="0433FF"/>
                </a:solidFill>
                <a:uFill>
                  <a:solidFill>
                    <a:srgbClr val="FF2600"/>
                  </a:solidFill>
                </a:uFill>
                <a:latin typeface="Times"/>
                <a:ea typeface="Times"/>
                <a:cs typeface="Times"/>
                <a:sym typeface="Times"/>
              </a:defRPr>
            </a:lvl1pPr>
          </a:lstStyle>
          <a:p>
            <a:pPr marL="6351" marR="57799" lvl="0" indent="0" algn="ctr" defTabSz="1295400" rtl="0" eaLnBrk="1" fontAlgn="auto" latinLnBrk="0" hangingPunct="1">
              <a:lnSpc>
                <a:spcPct val="100000"/>
              </a:lnSpc>
              <a:spcBef>
                <a:spcPts val="0"/>
              </a:spcBef>
              <a:spcAft>
                <a:spcPts val="0"/>
              </a:spcAft>
              <a:buClrTx/>
              <a:buSzPct val="50000"/>
              <a:buFontTx/>
              <a:buNone/>
              <a:tabLst/>
              <a:defRPr>
                <a:uFill>
                  <a:solidFill>
                    <a:srgbClr val="0433FF"/>
                  </a:solidFill>
                </a:uFill>
              </a:defRPr>
            </a:pPr>
            <a:r>
              <a:rPr kumimoji="0"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rPr>
              <a:t>PARP is required for single</a:t>
            </a:r>
            <a:r>
              <a:rPr kumimoji="0" lang="en-US"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rPr>
              <a:t>-</a:t>
            </a:r>
            <a:r>
              <a:rPr kumimoji="0"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rPr>
              <a:t>strand break repair (</a:t>
            </a:r>
            <a:r>
              <a:rPr kumimoji="0" lang="en-US"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rPr>
              <a:t>e.g. via</a:t>
            </a:r>
            <a:r>
              <a:rPr kumimoji="0"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rPr>
              <a:t> BER)</a:t>
            </a:r>
            <a:endParaRPr kumimoji="0" lang="en-GB" sz="1687" b="1" i="0" u="none" strike="noStrike" kern="1200" cap="none" spc="0" normalizeH="0" baseline="0" noProof="0" dirty="0">
              <a:ln>
                <a:noFill/>
              </a:ln>
              <a:solidFill>
                <a:srgbClr val="5D8298"/>
              </a:solidFill>
              <a:effectLst/>
              <a:uLnTx/>
              <a:uFill>
                <a:solidFill>
                  <a:srgbClr val="0433FF"/>
                </a:solidFill>
              </a:uFill>
              <a:latin typeface="Arial" panose="020B0604020202020204" pitchFamily="34" charset="0"/>
              <a:cs typeface="Arial" panose="020B0604020202020204" pitchFamily="34" charset="0"/>
              <a:sym typeface="Times"/>
            </a:endParaRPr>
          </a:p>
          <a:p>
            <a:pPr marL="6351" indent="0">
              <a:buNone/>
              <a:defRPr>
                <a:uFill>
                  <a:solidFill>
                    <a:srgbClr val="0433FF"/>
                  </a:solidFill>
                </a:uFill>
              </a:defRPr>
            </a:pPr>
            <a:r>
              <a:rPr lang="en-GB" sz="1687" dirty="0">
                <a:solidFill>
                  <a:schemeClr val="accent1"/>
                </a:solidFill>
                <a:latin typeface="Arial" panose="020B0604020202020204" pitchFamily="34" charset="0"/>
                <a:cs typeface="Arial" panose="020B0604020202020204" pitchFamily="34" charset="0"/>
              </a:rPr>
              <a:t>MOA</a:t>
            </a:r>
            <a:r>
              <a:rPr lang="en-GB" sz="1687" dirty="0">
                <a:solidFill>
                  <a:srgbClr val="5D8298"/>
                </a:solidFill>
                <a:latin typeface="Arial" panose="020B0604020202020204" pitchFamily="34" charset="0"/>
                <a:cs typeface="Arial" panose="020B0604020202020204" pitchFamily="34" charset="0"/>
              </a:rPr>
              <a:t> – inhibiting SSB/BER is synthetic lethal with HRD</a:t>
            </a:r>
          </a:p>
        </p:txBody>
      </p:sp>
      <p:sp>
        <p:nvSpPr>
          <p:cNvPr id="11" name="Content Placeholder 5"/>
          <p:cNvSpPr>
            <a:spLocks noGrp="1"/>
          </p:cNvSpPr>
          <p:nvPr>
            <p:ph sz="quarter" idx="12"/>
          </p:nvPr>
        </p:nvSpPr>
        <p:spPr>
          <a:xfrm>
            <a:off x="620184" y="1425600"/>
            <a:ext cx="10963200" cy="1090517"/>
          </a:xfrm>
          <a:prstGeom prst="rect">
            <a:avLst/>
          </a:prstGeom>
        </p:spPr>
        <p:txBody>
          <a:bodyPr>
            <a:normAutofit/>
          </a:bodyPr>
          <a:lstStyle/>
          <a:p>
            <a:r>
              <a:rPr lang="en-US" sz="2133" b="1" i="1" dirty="0"/>
              <a:t>BRCA</a:t>
            </a:r>
            <a:r>
              <a:rPr lang="en-US" sz="2133" b="1" dirty="0"/>
              <a:t>: “copy editor”; </a:t>
            </a:r>
            <a:r>
              <a:rPr lang="en-US" sz="2133" dirty="0"/>
              <a:t>homologou</a:t>
            </a:r>
            <a:r>
              <a:rPr lang="en-US" sz="2133" dirty="0">
                <a:solidFill>
                  <a:schemeClr val="tx2"/>
                </a:solidFill>
              </a:rPr>
              <a:t>s recombination repair (HRR)</a:t>
            </a:r>
          </a:p>
          <a:p>
            <a:r>
              <a:rPr lang="en-US" sz="2133" b="1" dirty="0">
                <a:solidFill>
                  <a:schemeClr val="tx2"/>
                </a:solidFill>
              </a:rPr>
              <a:t>PARP: “spell check”; </a:t>
            </a:r>
            <a:r>
              <a:rPr lang="en-US" sz="2133" dirty="0">
                <a:solidFill>
                  <a:schemeClr val="tx2"/>
                </a:solidFill>
              </a:rPr>
              <a:t>base excision repair (BER)</a:t>
            </a:r>
          </a:p>
        </p:txBody>
      </p:sp>
      <p:sp>
        <p:nvSpPr>
          <p:cNvPr id="3" name="Title 2">
            <a:extLst>
              <a:ext uri="{FF2B5EF4-FFF2-40B4-BE49-F238E27FC236}">
                <a16:creationId xmlns:a16="http://schemas.microsoft.com/office/drawing/2014/main" id="{1AD7CEA7-386C-A045-9123-3D05CA453427}"/>
              </a:ext>
            </a:extLst>
          </p:cNvPr>
          <p:cNvSpPr>
            <a:spLocks noGrp="1"/>
          </p:cNvSpPr>
          <p:nvPr>
            <p:ph type="title"/>
          </p:nvPr>
        </p:nvSpPr>
        <p:spPr/>
        <p:txBody>
          <a:bodyPr>
            <a:noAutofit/>
          </a:bodyPr>
          <a:lstStyle/>
          <a:p>
            <a:r>
              <a:rPr lang="en-GB" dirty="0"/>
              <a:t>PARP inhibitors: </a:t>
            </a:r>
            <a:br>
              <a:rPr lang="en-GB" dirty="0"/>
            </a:br>
            <a:r>
              <a:rPr lang="en-GB" dirty="0"/>
              <a:t>‘Synthetic Lethality’ in cancer</a:t>
            </a:r>
            <a:br>
              <a:rPr lang="en-GB" dirty="0"/>
            </a:br>
            <a:endParaRPr lang="en-GB" dirty="0"/>
          </a:p>
        </p:txBody>
      </p:sp>
      <p:sp>
        <p:nvSpPr>
          <p:cNvPr id="5" name="Content Placeholder 4">
            <a:extLst>
              <a:ext uri="{FF2B5EF4-FFF2-40B4-BE49-F238E27FC236}">
                <a16:creationId xmlns:a16="http://schemas.microsoft.com/office/drawing/2014/main" id="{F2938325-72EB-1F4C-B9DE-8C6E6D4DCB84}"/>
              </a:ext>
            </a:extLst>
          </p:cNvPr>
          <p:cNvSpPr>
            <a:spLocks noGrp="1"/>
          </p:cNvSpPr>
          <p:nvPr>
            <p:ph sz="quarter" idx="15"/>
          </p:nvPr>
        </p:nvSpPr>
        <p:spPr>
          <a:xfrm>
            <a:off x="620184" y="6309320"/>
            <a:ext cx="10732400" cy="365125"/>
          </a:xfrm>
        </p:spPr>
        <p:txBody>
          <a:bodyPr/>
          <a:lstStyle/>
          <a:p>
            <a:r>
              <a:rPr lang="en-GB" dirty="0"/>
              <a:t>BER, base excision repair; BRCA1/2, breast cancer type 1/2 susceptibility protein; HRD, homologous recombination deficiency; HRR, homologous recombination repair; MOA, mode of action; PARP, poly-ADP ribose polymerase; SSB, single-strand break</a:t>
            </a:r>
          </a:p>
          <a:p>
            <a:pPr>
              <a:spcBef>
                <a:spcPts val="0"/>
              </a:spcBef>
            </a:pPr>
            <a:r>
              <a:rPr lang="en-GB" dirty="0"/>
              <a:t>Adapted from Gourley C, et al., J Clin Oncol. 2019;37(25):2257-2269; Banerjee S, et al. Nat Rev Clin Oncol 2010; 7: 508-519</a:t>
            </a:r>
          </a:p>
        </p:txBody>
      </p:sp>
      <p:sp>
        <p:nvSpPr>
          <p:cNvPr id="20" name="TextBox 19">
            <a:extLst>
              <a:ext uri="{FF2B5EF4-FFF2-40B4-BE49-F238E27FC236}">
                <a16:creationId xmlns:a16="http://schemas.microsoft.com/office/drawing/2014/main" id="{A63160BE-7FBF-7B49-A682-3CFB320B7333}"/>
              </a:ext>
            </a:extLst>
          </p:cNvPr>
          <p:cNvSpPr txBox="1"/>
          <p:nvPr/>
        </p:nvSpPr>
        <p:spPr>
          <a:xfrm>
            <a:off x="5217627" y="3194373"/>
            <a:ext cx="40748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ileron"/>
                <a:ea typeface="Aileron" charset="0"/>
                <a:cs typeface="Aileron" charset="0"/>
              </a:rPr>
              <a:t>BER</a:t>
            </a:r>
            <a:endParaRPr kumimoji="0" lang="en-US" sz="1100" b="0" i="0" u="none" strike="noStrike" kern="1200" cap="none" spc="0" normalizeH="0" baseline="0" noProof="0" dirty="0">
              <a:ln>
                <a:noFill/>
              </a:ln>
              <a:solidFill>
                <a:srgbClr val="000000"/>
              </a:solidFill>
              <a:effectLst/>
              <a:uLnTx/>
              <a:uFillTx/>
              <a:latin typeface="Aileron"/>
              <a:ea typeface="Aileron" charset="0"/>
              <a:cs typeface="Aileron" charset="0"/>
            </a:endParaRPr>
          </a:p>
        </p:txBody>
      </p:sp>
      <p:sp>
        <p:nvSpPr>
          <p:cNvPr id="23" name="TextBox 22">
            <a:extLst>
              <a:ext uri="{FF2B5EF4-FFF2-40B4-BE49-F238E27FC236}">
                <a16:creationId xmlns:a16="http://schemas.microsoft.com/office/drawing/2014/main" id="{76D314C6-BF0F-0D47-91EA-1A853358AD37}"/>
              </a:ext>
            </a:extLst>
          </p:cNvPr>
          <p:cNvSpPr txBox="1"/>
          <p:nvPr/>
        </p:nvSpPr>
        <p:spPr>
          <a:xfrm>
            <a:off x="9322902" y="3194373"/>
            <a:ext cx="40748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ileron"/>
                <a:ea typeface="Aileron" charset="0"/>
                <a:cs typeface="Aileron" charset="0"/>
              </a:rPr>
              <a:t>BER</a:t>
            </a:r>
            <a:endParaRPr kumimoji="0" lang="en-US" sz="1100" b="0" i="0" u="none" strike="noStrike" kern="1200" cap="none" spc="0" normalizeH="0" baseline="0" noProof="0" dirty="0">
              <a:ln>
                <a:noFill/>
              </a:ln>
              <a:solidFill>
                <a:srgbClr val="000000"/>
              </a:solidFill>
              <a:effectLst/>
              <a:uLnTx/>
              <a:uFillTx/>
              <a:latin typeface="Aileron"/>
              <a:ea typeface="Aileron" charset="0"/>
              <a:cs typeface="Aileron" charset="0"/>
            </a:endParaRPr>
          </a:p>
        </p:txBody>
      </p:sp>
      <p:sp>
        <p:nvSpPr>
          <p:cNvPr id="24" name="TextBox 23">
            <a:extLst>
              <a:ext uri="{FF2B5EF4-FFF2-40B4-BE49-F238E27FC236}">
                <a16:creationId xmlns:a16="http://schemas.microsoft.com/office/drawing/2014/main" id="{8007229F-1155-0A41-8635-2F1E6FA60AB1}"/>
              </a:ext>
            </a:extLst>
          </p:cNvPr>
          <p:cNvSpPr txBox="1"/>
          <p:nvPr/>
        </p:nvSpPr>
        <p:spPr>
          <a:xfrm>
            <a:off x="3032830" y="3194373"/>
            <a:ext cx="40748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DC8024"/>
                </a:solidFill>
                <a:effectLst/>
                <a:uLnTx/>
                <a:uFillTx/>
                <a:latin typeface="Aileron"/>
                <a:ea typeface="Aileron" charset="0"/>
                <a:cs typeface="Aileron" charset="0"/>
              </a:rPr>
              <a:t>BER</a:t>
            </a:r>
            <a:endParaRPr kumimoji="0" lang="en-US" sz="1100" b="0" i="0" u="none" strike="noStrike" kern="1200" cap="none" spc="0" normalizeH="0" baseline="0" noProof="0" dirty="0">
              <a:ln>
                <a:noFill/>
              </a:ln>
              <a:solidFill>
                <a:srgbClr val="DC8024"/>
              </a:solidFill>
              <a:effectLst/>
              <a:uLnTx/>
              <a:uFillTx/>
              <a:latin typeface="Aileron"/>
              <a:ea typeface="Aileron" charset="0"/>
              <a:cs typeface="Aileron" charset="0"/>
            </a:endParaRPr>
          </a:p>
        </p:txBody>
      </p:sp>
      <p:sp>
        <p:nvSpPr>
          <p:cNvPr id="25" name="TextBox 24">
            <a:extLst>
              <a:ext uri="{FF2B5EF4-FFF2-40B4-BE49-F238E27FC236}">
                <a16:creationId xmlns:a16="http://schemas.microsoft.com/office/drawing/2014/main" id="{383FBE95-A584-D44D-BC4F-39872CC8534D}"/>
              </a:ext>
            </a:extLst>
          </p:cNvPr>
          <p:cNvSpPr txBox="1"/>
          <p:nvPr/>
        </p:nvSpPr>
        <p:spPr>
          <a:xfrm>
            <a:off x="7300030" y="3194373"/>
            <a:ext cx="40748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DC8024"/>
                </a:solidFill>
                <a:effectLst/>
                <a:uLnTx/>
                <a:uFillTx/>
                <a:latin typeface="Aileron"/>
                <a:ea typeface="Aileron" charset="0"/>
                <a:cs typeface="Aileron" charset="0"/>
              </a:rPr>
              <a:t>BER</a:t>
            </a:r>
            <a:endParaRPr kumimoji="0" lang="en-US" sz="1100" b="0" i="0" u="none" strike="noStrike" kern="1200" cap="none" spc="0" normalizeH="0" baseline="0" noProof="0" dirty="0">
              <a:ln>
                <a:noFill/>
              </a:ln>
              <a:solidFill>
                <a:srgbClr val="DC8024"/>
              </a:solidFill>
              <a:effectLst/>
              <a:uLnTx/>
              <a:uFillTx/>
              <a:latin typeface="Aileron"/>
              <a:ea typeface="Aileron" charset="0"/>
              <a:cs typeface="Aileron" charset="0"/>
            </a:endParaRPr>
          </a:p>
        </p:txBody>
      </p:sp>
      <p:sp>
        <p:nvSpPr>
          <p:cNvPr id="26" name="TextBox 25">
            <a:extLst>
              <a:ext uri="{FF2B5EF4-FFF2-40B4-BE49-F238E27FC236}">
                <a16:creationId xmlns:a16="http://schemas.microsoft.com/office/drawing/2014/main" id="{400A9587-E585-6441-9EB1-F797F3B98159}"/>
              </a:ext>
            </a:extLst>
          </p:cNvPr>
          <p:cNvSpPr txBox="1"/>
          <p:nvPr/>
        </p:nvSpPr>
        <p:spPr>
          <a:xfrm>
            <a:off x="5680780" y="5146998"/>
            <a:ext cx="40748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DC8024"/>
                </a:solidFill>
                <a:effectLst/>
                <a:uLnTx/>
                <a:uFillTx/>
                <a:latin typeface="Aileron"/>
                <a:ea typeface="Aileron" charset="0"/>
                <a:cs typeface="Aileron" charset="0"/>
              </a:rPr>
              <a:t>BER</a:t>
            </a:r>
            <a:endParaRPr kumimoji="0" lang="en-US" sz="1100" b="0" i="0" u="none" strike="noStrike" kern="1200" cap="none" spc="0" normalizeH="0" baseline="0" noProof="0" dirty="0">
              <a:ln>
                <a:noFill/>
              </a:ln>
              <a:solidFill>
                <a:srgbClr val="DC8024"/>
              </a:solidFill>
              <a:effectLst/>
              <a:uLnTx/>
              <a:uFillTx/>
              <a:latin typeface="Aileron"/>
              <a:ea typeface="Aileron" charset="0"/>
              <a:cs typeface="Aileron" charset="0"/>
            </a:endParaRPr>
          </a:p>
        </p:txBody>
      </p:sp>
      <p:sp>
        <p:nvSpPr>
          <p:cNvPr id="4" name="Slide Number Placeholder 3">
            <a:extLst>
              <a:ext uri="{FF2B5EF4-FFF2-40B4-BE49-F238E27FC236}">
                <a16:creationId xmlns:a16="http://schemas.microsoft.com/office/drawing/2014/main" id="{BCC1049A-C20C-2A46-B7E1-1F58E123049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132621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8840-28B1-354D-9852-1AC58E48F42A}"/>
              </a:ext>
            </a:extLst>
          </p:cNvPr>
          <p:cNvSpPr>
            <a:spLocks noGrp="1"/>
          </p:cNvSpPr>
          <p:nvPr>
            <p:ph type="title"/>
          </p:nvPr>
        </p:nvSpPr>
        <p:spPr/>
        <p:txBody>
          <a:bodyPr>
            <a:normAutofit/>
          </a:bodyPr>
          <a:lstStyle/>
          <a:p>
            <a:r>
              <a:rPr lang="en-US" dirty="0">
                <a:solidFill>
                  <a:schemeClr val="tx2"/>
                </a:solidFill>
              </a:rPr>
              <a:t>Androgen receptor inhibition impairs double strand DNA repair</a:t>
            </a:r>
          </a:p>
        </p:txBody>
      </p:sp>
      <p:sp>
        <p:nvSpPr>
          <p:cNvPr id="8" name="Content Placeholder 7">
            <a:extLst>
              <a:ext uri="{FF2B5EF4-FFF2-40B4-BE49-F238E27FC236}">
                <a16:creationId xmlns:a16="http://schemas.microsoft.com/office/drawing/2014/main" id="{DD4F49F1-8D93-2040-8FDD-87DDC59AA8BC}"/>
              </a:ext>
            </a:extLst>
          </p:cNvPr>
          <p:cNvSpPr>
            <a:spLocks noGrp="1"/>
          </p:cNvSpPr>
          <p:nvPr>
            <p:ph sz="quarter" idx="15"/>
          </p:nvPr>
        </p:nvSpPr>
        <p:spPr>
          <a:xfrm>
            <a:off x="620184" y="6309320"/>
            <a:ext cx="10876416" cy="365125"/>
          </a:xfrm>
        </p:spPr>
        <p:txBody>
          <a:bodyPr/>
          <a:lstStyle/>
          <a:p>
            <a:r>
              <a:rPr lang="en-GB" altLang="en-US" dirty="0">
                <a:solidFill>
                  <a:schemeClr val="tx2"/>
                </a:solidFill>
                <a:latin typeface="arial" panose="020B0604020202020204" pitchFamily="34" charset="0"/>
              </a:rPr>
              <a:t>AR, androgen receptor; BER, base excision repair; DSB, double-strand break; HR, homologous recombination; MMR, mismatch repair; </a:t>
            </a:r>
            <a:br>
              <a:rPr lang="en-GB" altLang="en-US" dirty="0">
                <a:solidFill>
                  <a:schemeClr val="tx2"/>
                </a:solidFill>
                <a:latin typeface="arial" panose="020B0604020202020204" pitchFamily="34" charset="0"/>
              </a:rPr>
            </a:br>
            <a:r>
              <a:rPr lang="en-GB" altLang="en-US" dirty="0">
                <a:solidFill>
                  <a:schemeClr val="tx2"/>
                </a:solidFill>
                <a:latin typeface="arial" panose="020B0604020202020204" pitchFamily="34" charset="0"/>
              </a:rPr>
              <a:t>NEHJ, non-homologous end-joining; RT, radiotherapy</a:t>
            </a:r>
          </a:p>
          <a:p>
            <a:r>
              <a:rPr lang="en-GB" altLang="en-US" dirty="0" err="1">
                <a:solidFill>
                  <a:schemeClr val="tx2"/>
                </a:solidFill>
                <a:latin typeface="arial" panose="020B0604020202020204" pitchFamily="34" charset="0"/>
              </a:rPr>
              <a:t>Polkinghorn</a:t>
            </a:r>
            <a:r>
              <a:rPr lang="en-GB" altLang="en-US" dirty="0">
                <a:solidFill>
                  <a:schemeClr val="tx2"/>
                </a:solidFill>
                <a:latin typeface="arial" panose="020B0604020202020204" pitchFamily="34" charset="0"/>
              </a:rPr>
              <a:t> W, et al. Cancer Discovery. 2013;3:1245-53; Goodwin J, et al. Cancer Discovery. 2013;3:1254-71; </a:t>
            </a:r>
            <a:r>
              <a:rPr lang="en-GB" altLang="en-US" dirty="0" err="1">
                <a:solidFill>
                  <a:schemeClr val="tx2"/>
                </a:solidFill>
                <a:latin typeface="arial" panose="020B0604020202020204" pitchFamily="34" charset="0"/>
              </a:rPr>
              <a:t>Tarish</a:t>
            </a:r>
            <a:r>
              <a:rPr lang="en-GB" altLang="en-US" dirty="0">
                <a:solidFill>
                  <a:schemeClr val="tx2"/>
                </a:solidFill>
                <a:latin typeface="arial" panose="020B0604020202020204" pitchFamily="34" charset="0"/>
              </a:rPr>
              <a:t> F, et al., Sci </a:t>
            </a:r>
            <a:r>
              <a:rPr lang="en-GB" altLang="en-US" dirty="0" err="1">
                <a:solidFill>
                  <a:schemeClr val="tx2"/>
                </a:solidFill>
                <a:latin typeface="arial" panose="020B0604020202020204" pitchFamily="34" charset="0"/>
              </a:rPr>
              <a:t>Transl</a:t>
            </a:r>
            <a:r>
              <a:rPr lang="en-GB" altLang="en-US" dirty="0">
                <a:solidFill>
                  <a:schemeClr val="tx2"/>
                </a:solidFill>
                <a:latin typeface="arial" panose="020B0604020202020204" pitchFamily="34" charset="0"/>
              </a:rPr>
              <a:t> Med. 2015;7:312re11</a:t>
            </a:r>
          </a:p>
        </p:txBody>
      </p:sp>
      <p:sp>
        <p:nvSpPr>
          <p:cNvPr id="7" name="Text Box 4">
            <a:extLst>
              <a:ext uri="{FF2B5EF4-FFF2-40B4-BE49-F238E27FC236}">
                <a16:creationId xmlns:a16="http://schemas.microsoft.com/office/drawing/2014/main" id="{C814A494-B691-1C44-9007-9D513469C33A}"/>
              </a:ext>
            </a:extLst>
          </p:cNvPr>
          <p:cNvSpPr txBox="1">
            <a:spLocks noChangeArrowheads="1"/>
          </p:cNvSpPr>
          <p:nvPr/>
        </p:nvSpPr>
        <p:spPr bwMode="auto">
          <a:xfrm>
            <a:off x="5362773" y="5428290"/>
            <a:ext cx="3949452"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endParaRPr lang="en-GB" altLang="en-US" sz="1200" b="1" dirty="0">
              <a:latin typeface="arial" panose="020B0604020202020204" pitchFamily="34" charset="0"/>
            </a:endParaRPr>
          </a:p>
        </p:txBody>
      </p:sp>
      <p:sp>
        <p:nvSpPr>
          <p:cNvPr id="10" name="Text Box 4">
            <a:extLst>
              <a:ext uri="{FF2B5EF4-FFF2-40B4-BE49-F238E27FC236}">
                <a16:creationId xmlns:a16="http://schemas.microsoft.com/office/drawing/2014/main" id="{2B8C70C4-4D02-554C-9942-5A9CED6F25BB}"/>
              </a:ext>
            </a:extLst>
          </p:cNvPr>
          <p:cNvSpPr txBox="1">
            <a:spLocks noChangeArrowheads="1"/>
          </p:cNvSpPr>
          <p:nvPr/>
        </p:nvSpPr>
        <p:spPr bwMode="auto">
          <a:xfrm>
            <a:off x="9870369" y="5459736"/>
            <a:ext cx="2535386" cy="226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endParaRPr lang="en-GB" altLang="en-US" sz="1200" b="1" dirty="0">
              <a:latin typeface="arial" panose="020B0604020202020204" pitchFamily="34" charset="0"/>
            </a:endParaRPr>
          </a:p>
        </p:txBody>
      </p:sp>
      <p:sp>
        <p:nvSpPr>
          <p:cNvPr id="11" name="TextBox 10">
            <a:extLst>
              <a:ext uri="{FF2B5EF4-FFF2-40B4-BE49-F238E27FC236}">
                <a16:creationId xmlns:a16="http://schemas.microsoft.com/office/drawing/2014/main" id="{9C062CDB-87C2-494B-BD20-914F017697C9}"/>
              </a:ext>
            </a:extLst>
          </p:cNvPr>
          <p:cNvSpPr txBox="1"/>
          <p:nvPr/>
        </p:nvSpPr>
        <p:spPr>
          <a:xfrm>
            <a:off x="1154406" y="4888700"/>
            <a:ext cx="63038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NHEJ</a:t>
            </a:r>
          </a:p>
        </p:txBody>
      </p:sp>
      <p:sp>
        <p:nvSpPr>
          <p:cNvPr id="13" name="Rounded Rectangle 12">
            <a:extLst>
              <a:ext uri="{FF2B5EF4-FFF2-40B4-BE49-F238E27FC236}">
                <a16:creationId xmlns:a16="http://schemas.microsoft.com/office/drawing/2014/main" id="{9F9D89B3-7AE2-6A4F-9ACE-E06E915C2169}"/>
              </a:ext>
            </a:extLst>
          </p:cNvPr>
          <p:cNvSpPr/>
          <p:nvPr/>
        </p:nvSpPr>
        <p:spPr>
          <a:xfrm>
            <a:off x="652725" y="2606700"/>
            <a:ext cx="719351" cy="864096"/>
          </a:xfrm>
          <a:prstGeom prst="roundRect">
            <a:avLst>
              <a:gd name="adj" fmla="val 0"/>
            </a:avLst>
          </a:prstGeom>
          <a:solidFill>
            <a:schemeClr val="accent2">
              <a:lumMod val="40000"/>
              <a:lumOff val="60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MRE11A</a:t>
            </a:r>
          </a:p>
          <a:p>
            <a:pP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NBN</a:t>
            </a:r>
          </a:p>
          <a:p>
            <a:pP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ATR</a:t>
            </a:r>
          </a:p>
        </p:txBody>
      </p:sp>
      <p:sp>
        <p:nvSpPr>
          <p:cNvPr id="17" name="TextBox 16">
            <a:extLst>
              <a:ext uri="{FF2B5EF4-FFF2-40B4-BE49-F238E27FC236}">
                <a16:creationId xmlns:a16="http://schemas.microsoft.com/office/drawing/2014/main" id="{A6096213-ADD4-964F-831B-0F1341B10140}"/>
              </a:ext>
            </a:extLst>
          </p:cNvPr>
          <p:cNvSpPr txBox="1"/>
          <p:nvPr/>
        </p:nvSpPr>
        <p:spPr>
          <a:xfrm>
            <a:off x="510907" y="3618700"/>
            <a:ext cx="940606" cy="30469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DNA damage</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sensors</a:t>
            </a:r>
          </a:p>
        </p:txBody>
      </p:sp>
      <p:sp>
        <p:nvSpPr>
          <p:cNvPr id="18" name="Rounded Rectangle 17">
            <a:extLst>
              <a:ext uri="{FF2B5EF4-FFF2-40B4-BE49-F238E27FC236}">
                <a16:creationId xmlns:a16="http://schemas.microsoft.com/office/drawing/2014/main" id="{56D6C7F7-7BFA-A843-94E9-498AB27F0B90}"/>
              </a:ext>
            </a:extLst>
          </p:cNvPr>
          <p:cNvSpPr/>
          <p:nvPr/>
        </p:nvSpPr>
        <p:spPr>
          <a:xfrm>
            <a:off x="1109925" y="4079875"/>
            <a:ext cx="719351" cy="695325"/>
          </a:xfrm>
          <a:prstGeom prst="roundRect">
            <a:avLst>
              <a:gd name="adj" fmla="val 0"/>
            </a:avLst>
          </a:prstGeom>
          <a:solidFill>
            <a:schemeClr val="bg2">
              <a:lumMod val="75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XRCC4</a:t>
            </a:r>
          </a:p>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XRCC5</a:t>
            </a:r>
          </a:p>
        </p:txBody>
      </p:sp>
      <p:sp>
        <p:nvSpPr>
          <p:cNvPr id="21" name="TextBox 20">
            <a:extLst>
              <a:ext uri="{FF2B5EF4-FFF2-40B4-BE49-F238E27FC236}">
                <a16:creationId xmlns:a16="http://schemas.microsoft.com/office/drawing/2014/main" id="{CD6E8E29-44A3-6943-9F9D-D42CE6C814E0}"/>
              </a:ext>
            </a:extLst>
          </p:cNvPr>
          <p:cNvSpPr txBox="1"/>
          <p:nvPr/>
        </p:nvSpPr>
        <p:spPr>
          <a:xfrm>
            <a:off x="2040231" y="4888700"/>
            <a:ext cx="63038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HR</a:t>
            </a:r>
          </a:p>
        </p:txBody>
      </p:sp>
      <p:sp>
        <p:nvSpPr>
          <p:cNvPr id="22" name="Rounded Rectangle 21">
            <a:extLst>
              <a:ext uri="{FF2B5EF4-FFF2-40B4-BE49-F238E27FC236}">
                <a16:creationId xmlns:a16="http://schemas.microsoft.com/office/drawing/2014/main" id="{27421478-B3C7-A14D-ACA5-39B18F363A6E}"/>
              </a:ext>
            </a:extLst>
          </p:cNvPr>
          <p:cNvSpPr/>
          <p:nvPr/>
        </p:nvSpPr>
        <p:spPr>
          <a:xfrm>
            <a:off x="1995750" y="4079875"/>
            <a:ext cx="719351" cy="695325"/>
          </a:xfrm>
          <a:prstGeom prst="roundRect">
            <a:avLst>
              <a:gd name="adj" fmla="val 0"/>
            </a:avLst>
          </a:prstGeom>
          <a:solidFill>
            <a:schemeClr val="accent1">
              <a:lumMod val="20000"/>
              <a:lumOff val="80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RAD54B</a:t>
            </a:r>
          </a:p>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RAD51C</a:t>
            </a:r>
          </a:p>
        </p:txBody>
      </p:sp>
      <p:sp>
        <p:nvSpPr>
          <p:cNvPr id="23" name="TextBox 22">
            <a:extLst>
              <a:ext uri="{FF2B5EF4-FFF2-40B4-BE49-F238E27FC236}">
                <a16:creationId xmlns:a16="http://schemas.microsoft.com/office/drawing/2014/main" id="{ED21BA94-35EF-AF4E-BF31-DD5654B82008}"/>
              </a:ext>
            </a:extLst>
          </p:cNvPr>
          <p:cNvSpPr txBox="1"/>
          <p:nvPr/>
        </p:nvSpPr>
        <p:spPr>
          <a:xfrm>
            <a:off x="2887956" y="4888700"/>
            <a:ext cx="63038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MMR</a:t>
            </a:r>
          </a:p>
        </p:txBody>
      </p:sp>
      <p:sp>
        <p:nvSpPr>
          <p:cNvPr id="24" name="Rounded Rectangle 23">
            <a:extLst>
              <a:ext uri="{FF2B5EF4-FFF2-40B4-BE49-F238E27FC236}">
                <a16:creationId xmlns:a16="http://schemas.microsoft.com/office/drawing/2014/main" id="{21967130-72D1-0840-A563-885F844DBF60}"/>
              </a:ext>
            </a:extLst>
          </p:cNvPr>
          <p:cNvSpPr/>
          <p:nvPr/>
        </p:nvSpPr>
        <p:spPr>
          <a:xfrm>
            <a:off x="2843475" y="4079875"/>
            <a:ext cx="719351" cy="695325"/>
          </a:xfrm>
          <a:prstGeom prst="roundRect">
            <a:avLst>
              <a:gd name="adj" fmla="val 0"/>
            </a:avLst>
          </a:prstGeom>
          <a:solidFill>
            <a:schemeClr val="tx2">
              <a:lumMod val="40000"/>
              <a:lumOff val="60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MSH2</a:t>
            </a:r>
          </a:p>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MSH6</a:t>
            </a:r>
          </a:p>
        </p:txBody>
      </p:sp>
      <p:sp>
        <p:nvSpPr>
          <p:cNvPr id="25" name="TextBox 24">
            <a:extLst>
              <a:ext uri="{FF2B5EF4-FFF2-40B4-BE49-F238E27FC236}">
                <a16:creationId xmlns:a16="http://schemas.microsoft.com/office/drawing/2014/main" id="{BA48E845-93D7-7A45-821E-6896F3BDA05C}"/>
              </a:ext>
            </a:extLst>
          </p:cNvPr>
          <p:cNvSpPr txBox="1"/>
          <p:nvPr/>
        </p:nvSpPr>
        <p:spPr>
          <a:xfrm>
            <a:off x="3774219" y="4888700"/>
            <a:ext cx="63038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Fanconi</a:t>
            </a:r>
          </a:p>
        </p:txBody>
      </p:sp>
      <p:sp>
        <p:nvSpPr>
          <p:cNvPr id="26" name="Rounded Rectangle 25">
            <a:extLst>
              <a:ext uri="{FF2B5EF4-FFF2-40B4-BE49-F238E27FC236}">
                <a16:creationId xmlns:a16="http://schemas.microsoft.com/office/drawing/2014/main" id="{EE2E409A-4E78-BF4F-B3AE-DEE157B510C5}"/>
              </a:ext>
            </a:extLst>
          </p:cNvPr>
          <p:cNvSpPr/>
          <p:nvPr/>
        </p:nvSpPr>
        <p:spPr>
          <a:xfrm>
            <a:off x="3729738" y="3825875"/>
            <a:ext cx="719351" cy="949325"/>
          </a:xfrm>
          <a:prstGeom prst="roundRect">
            <a:avLst>
              <a:gd name="adj" fmla="val 0"/>
            </a:avLst>
          </a:prstGeom>
          <a:solidFill>
            <a:schemeClr val="accent5">
              <a:lumMod val="90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12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FANCI</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FANCC</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USP1</a:t>
            </a:r>
          </a:p>
        </p:txBody>
      </p:sp>
      <p:cxnSp>
        <p:nvCxnSpPr>
          <p:cNvPr id="28" name="Straight Connector 27">
            <a:extLst>
              <a:ext uri="{FF2B5EF4-FFF2-40B4-BE49-F238E27FC236}">
                <a16:creationId xmlns:a16="http://schemas.microsoft.com/office/drawing/2014/main" id="{3F565EA3-B3A2-0741-ACE6-A9E6D4448B29}"/>
              </a:ext>
            </a:extLst>
          </p:cNvPr>
          <p:cNvCxnSpPr>
            <a:cxnSpLocks/>
          </p:cNvCxnSpPr>
          <p:nvPr/>
        </p:nvCxnSpPr>
        <p:spPr>
          <a:xfrm flipH="1">
            <a:off x="1499460" y="2463800"/>
            <a:ext cx="896553" cy="1519621"/>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5F9F787-9129-9C4E-918B-09ABFDBBCD82}"/>
              </a:ext>
            </a:extLst>
          </p:cNvPr>
          <p:cNvCxnSpPr>
            <a:cxnSpLocks/>
          </p:cNvCxnSpPr>
          <p:nvPr/>
        </p:nvCxnSpPr>
        <p:spPr>
          <a:xfrm flipH="1">
            <a:off x="2337661" y="2413000"/>
            <a:ext cx="194877" cy="1560896"/>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0E5271C-BD97-5B4D-AB05-94E0E75B554B}"/>
              </a:ext>
            </a:extLst>
          </p:cNvPr>
          <p:cNvCxnSpPr>
            <a:cxnSpLocks/>
          </p:cNvCxnSpPr>
          <p:nvPr/>
        </p:nvCxnSpPr>
        <p:spPr>
          <a:xfrm flipH="1">
            <a:off x="1424463" y="2270125"/>
            <a:ext cx="968376" cy="730250"/>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C67B251-F80D-F24B-8733-F069B1B1D3E8}"/>
              </a:ext>
            </a:extLst>
          </p:cNvPr>
          <p:cNvCxnSpPr>
            <a:cxnSpLocks/>
          </p:cNvCxnSpPr>
          <p:nvPr/>
        </p:nvCxnSpPr>
        <p:spPr>
          <a:xfrm>
            <a:off x="2665888" y="2435225"/>
            <a:ext cx="511175" cy="1530350"/>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3EC9CCE-C399-CF47-8122-16397E103F09}"/>
              </a:ext>
            </a:extLst>
          </p:cNvPr>
          <p:cNvCxnSpPr>
            <a:cxnSpLocks/>
          </p:cNvCxnSpPr>
          <p:nvPr/>
        </p:nvCxnSpPr>
        <p:spPr>
          <a:xfrm>
            <a:off x="2726213" y="2336800"/>
            <a:ext cx="1031875" cy="1400175"/>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52D8B9A-05F0-2141-B65C-B62A40CCCBAD}"/>
              </a:ext>
            </a:extLst>
          </p:cNvPr>
          <p:cNvCxnSpPr>
            <a:cxnSpLocks/>
          </p:cNvCxnSpPr>
          <p:nvPr/>
        </p:nvCxnSpPr>
        <p:spPr>
          <a:xfrm>
            <a:off x="2653845" y="2266950"/>
            <a:ext cx="1009650" cy="558800"/>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B452243B-1FDD-B84A-A5C4-654D9F5A1246}"/>
              </a:ext>
            </a:extLst>
          </p:cNvPr>
          <p:cNvSpPr/>
          <p:nvPr/>
        </p:nvSpPr>
        <p:spPr>
          <a:xfrm>
            <a:off x="2256363" y="2031173"/>
            <a:ext cx="631164" cy="597727"/>
          </a:xfrm>
          <a:prstGeom prst="roundRect">
            <a:avLst>
              <a:gd name="adj" fmla="val 50000"/>
            </a:avLst>
          </a:prstGeom>
          <a:solidFill>
            <a:schemeClr val="accent5">
              <a:lumMod val="50000"/>
            </a:schemeClr>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90000"/>
              </a:lnSpc>
              <a:spcBef>
                <a:spcPct val="0"/>
              </a:spcBef>
              <a:spcAft>
                <a:spcPct val="0"/>
              </a:spcAft>
              <a:defRPr/>
            </a:pPr>
            <a:r>
              <a:rPr lang="en-GB" sz="1700" b="1" dirty="0">
                <a:solidFill>
                  <a:srgbClr val="FFFFFF"/>
                </a:solidFill>
                <a:latin typeface="Arial" panose="020B0604020202020204" pitchFamily="34" charset="0"/>
                <a:cs typeface="Arial" panose="020B0604020202020204" pitchFamily="34" charset="0"/>
              </a:rPr>
              <a:t>AR</a:t>
            </a:r>
          </a:p>
        </p:txBody>
      </p:sp>
      <p:cxnSp>
        <p:nvCxnSpPr>
          <p:cNvPr id="43" name="Straight Connector 42">
            <a:extLst>
              <a:ext uri="{FF2B5EF4-FFF2-40B4-BE49-F238E27FC236}">
                <a16:creationId xmlns:a16="http://schemas.microsoft.com/office/drawing/2014/main" id="{FF460012-BC73-3F47-8815-F251B63A77EA}"/>
              </a:ext>
            </a:extLst>
          </p:cNvPr>
          <p:cNvCxnSpPr>
            <a:cxnSpLocks/>
          </p:cNvCxnSpPr>
          <p:nvPr/>
        </p:nvCxnSpPr>
        <p:spPr>
          <a:xfrm flipH="1" flipV="1">
            <a:off x="2942559" y="2227905"/>
            <a:ext cx="812354" cy="429570"/>
          </a:xfrm>
          <a:prstGeom prst="line">
            <a:avLst/>
          </a:prstGeom>
          <a:ln w="2222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8514BBE-F9ED-7840-A437-F8172D21C8DC}"/>
              </a:ext>
            </a:extLst>
          </p:cNvPr>
          <p:cNvSpPr txBox="1"/>
          <p:nvPr/>
        </p:nvSpPr>
        <p:spPr>
          <a:xfrm>
            <a:off x="3774219" y="3488525"/>
            <a:ext cx="63038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BER</a:t>
            </a:r>
          </a:p>
        </p:txBody>
      </p:sp>
      <p:sp>
        <p:nvSpPr>
          <p:cNvPr id="47" name="Rounded Rectangle 46">
            <a:extLst>
              <a:ext uri="{FF2B5EF4-FFF2-40B4-BE49-F238E27FC236}">
                <a16:creationId xmlns:a16="http://schemas.microsoft.com/office/drawing/2014/main" id="{10A6AE3B-5074-7641-A358-2ACFAB3C6902}"/>
              </a:ext>
            </a:extLst>
          </p:cNvPr>
          <p:cNvSpPr/>
          <p:nvPr/>
        </p:nvSpPr>
        <p:spPr>
          <a:xfrm>
            <a:off x="3729738" y="2564904"/>
            <a:ext cx="719351" cy="810121"/>
          </a:xfrm>
          <a:prstGeom prst="roundRect">
            <a:avLst>
              <a:gd name="adj" fmla="val 0"/>
            </a:avLst>
          </a:prstGeom>
          <a:solidFill>
            <a:srgbClr val="FFC000"/>
          </a:solidFill>
          <a:ln w="12700">
            <a:solidFill>
              <a:schemeClr val="tx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14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PARP1</a:t>
            </a:r>
          </a:p>
          <a:p>
            <a:pPr algn="ctr" fontAlgn="base">
              <a:lnSpc>
                <a:spcPct val="14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LIG3</a:t>
            </a:r>
          </a:p>
        </p:txBody>
      </p:sp>
      <p:sp>
        <p:nvSpPr>
          <p:cNvPr id="48" name="Oval 47">
            <a:extLst>
              <a:ext uri="{FF2B5EF4-FFF2-40B4-BE49-F238E27FC236}">
                <a16:creationId xmlns:a16="http://schemas.microsoft.com/office/drawing/2014/main" id="{02A901ED-C73C-F147-B27F-38334C2BF0B9}"/>
              </a:ext>
            </a:extLst>
          </p:cNvPr>
          <p:cNvSpPr/>
          <p:nvPr/>
        </p:nvSpPr>
        <p:spPr>
          <a:xfrm>
            <a:off x="3771913" y="2733675"/>
            <a:ext cx="635000" cy="244475"/>
          </a:xfrm>
          <a:prstGeom prst="ellipse">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99F63A1-D4CB-3842-A348-7C1C6C163312}"/>
              </a:ext>
            </a:extLst>
          </p:cNvPr>
          <p:cNvSpPr txBox="1"/>
          <p:nvPr/>
        </p:nvSpPr>
        <p:spPr>
          <a:xfrm>
            <a:off x="5924568" y="4758306"/>
            <a:ext cx="765369" cy="304699"/>
          </a:xfrm>
          <a:prstGeom prst="rect">
            <a:avLst/>
          </a:prstGeom>
          <a:noFill/>
        </p:spPr>
        <p:txBody>
          <a:bodyPr wrap="square" lIns="0" tIns="0" rIns="0" bIns="0" rtlCol="0">
            <a:spAutoFit/>
          </a:bodyPr>
          <a:lstStyle/>
          <a:p>
            <a:pPr algn="ctr">
              <a:lnSpc>
                <a:spcPct val="90000"/>
              </a:lnSpc>
            </a:pPr>
            <a:r>
              <a:rPr lang="en-US" sz="1100" dirty="0" err="1">
                <a:latin typeface="Arial" panose="020B0604020202020204" pitchFamily="34" charset="0"/>
                <a:ea typeface="Aileron" charset="0"/>
                <a:cs typeface="Arial" panose="020B0604020202020204" pitchFamily="34" charset="0"/>
              </a:rPr>
              <a:t>Tumour</a:t>
            </a:r>
            <a:r>
              <a:rPr lang="en-US" sz="1100" dirty="0">
                <a:latin typeface="Arial" panose="020B0604020202020204" pitchFamily="34" charset="0"/>
                <a:ea typeface="Aileron" charset="0"/>
                <a:cs typeface="Arial" panose="020B0604020202020204" pitchFamily="34" charset="0"/>
              </a:rPr>
              <a:t> cell</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survival</a:t>
            </a:r>
          </a:p>
        </p:txBody>
      </p:sp>
      <p:sp>
        <p:nvSpPr>
          <p:cNvPr id="51" name="TextBox 50">
            <a:extLst>
              <a:ext uri="{FF2B5EF4-FFF2-40B4-BE49-F238E27FC236}">
                <a16:creationId xmlns:a16="http://schemas.microsoft.com/office/drawing/2014/main" id="{9E2BAA43-D1C6-594C-8C0D-27B572909AAD}"/>
              </a:ext>
            </a:extLst>
          </p:cNvPr>
          <p:cNvSpPr txBox="1"/>
          <p:nvPr/>
        </p:nvSpPr>
        <p:spPr>
          <a:xfrm>
            <a:off x="7267593" y="4815456"/>
            <a:ext cx="765369"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DSB repair</a:t>
            </a:r>
          </a:p>
        </p:txBody>
      </p:sp>
      <p:sp>
        <p:nvSpPr>
          <p:cNvPr id="52" name="TextBox 51">
            <a:extLst>
              <a:ext uri="{FF2B5EF4-FFF2-40B4-BE49-F238E27FC236}">
                <a16:creationId xmlns:a16="http://schemas.microsoft.com/office/drawing/2014/main" id="{AA0F126F-D700-3E4E-B783-9F1CC7A741C2}"/>
              </a:ext>
            </a:extLst>
          </p:cNvPr>
          <p:cNvSpPr txBox="1"/>
          <p:nvPr/>
        </p:nvSpPr>
        <p:spPr>
          <a:xfrm>
            <a:off x="7277118" y="4272531"/>
            <a:ext cx="765369"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Active</a:t>
            </a:r>
          </a:p>
        </p:txBody>
      </p:sp>
      <p:cxnSp>
        <p:nvCxnSpPr>
          <p:cNvPr id="54" name="Straight Connector 53">
            <a:extLst>
              <a:ext uri="{FF2B5EF4-FFF2-40B4-BE49-F238E27FC236}">
                <a16:creationId xmlns:a16="http://schemas.microsoft.com/office/drawing/2014/main" id="{A53F5D06-FA7F-7C49-B735-7F2091F1FB01}"/>
              </a:ext>
            </a:extLst>
          </p:cNvPr>
          <p:cNvCxnSpPr>
            <a:cxnSpLocks/>
          </p:cNvCxnSpPr>
          <p:nvPr/>
        </p:nvCxnSpPr>
        <p:spPr>
          <a:xfrm>
            <a:off x="7265630" y="4679855"/>
            <a:ext cx="28309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47532E3-5353-694D-9B29-0FA54359CF7A}"/>
              </a:ext>
            </a:extLst>
          </p:cNvPr>
          <p:cNvCxnSpPr>
            <a:cxnSpLocks/>
          </p:cNvCxnSpPr>
          <p:nvPr/>
        </p:nvCxnSpPr>
        <p:spPr>
          <a:xfrm>
            <a:off x="7751405" y="4679855"/>
            <a:ext cx="28309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A0E9BD9-6148-6341-8E93-D6EF8EF138A8}"/>
              </a:ext>
            </a:extLst>
          </p:cNvPr>
          <p:cNvCxnSpPr>
            <a:cxnSpLocks/>
          </p:cNvCxnSpPr>
          <p:nvPr/>
        </p:nvCxnSpPr>
        <p:spPr>
          <a:xfrm>
            <a:off x="7265630" y="4775105"/>
            <a:ext cx="28309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171D0CE-266B-694F-BB85-75814F7EEA19}"/>
              </a:ext>
            </a:extLst>
          </p:cNvPr>
          <p:cNvCxnSpPr>
            <a:cxnSpLocks/>
          </p:cNvCxnSpPr>
          <p:nvPr/>
        </p:nvCxnSpPr>
        <p:spPr>
          <a:xfrm>
            <a:off x="7751405" y="4775105"/>
            <a:ext cx="28309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99926EE-9C67-5D49-A50C-4F5C9646B9F3}"/>
              </a:ext>
            </a:extLst>
          </p:cNvPr>
          <p:cNvCxnSpPr>
            <a:cxnSpLocks/>
          </p:cNvCxnSpPr>
          <p:nvPr/>
        </p:nvCxnSpPr>
        <p:spPr>
          <a:xfrm>
            <a:off x="7265630" y="4997355"/>
            <a:ext cx="770400"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B002A7D-0599-A54B-BAFC-C28762A44849}"/>
              </a:ext>
            </a:extLst>
          </p:cNvPr>
          <p:cNvCxnSpPr>
            <a:cxnSpLocks/>
          </p:cNvCxnSpPr>
          <p:nvPr/>
        </p:nvCxnSpPr>
        <p:spPr>
          <a:xfrm>
            <a:off x="7265630" y="5092605"/>
            <a:ext cx="770400"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CD1A363-A1F2-AE4E-A841-77BD1484FD4A}"/>
              </a:ext>
            </a:extLst>
          </p:cNvPr>
          <p:cNvCxnSpPr>
            <a:cxnSpLocks/>
          </p:cNvCxnSpPr>
          <p:nvPr/>
        </p:nvCxnSpPr>
        <p:spPr>
          <a:xfrm>
            <a:off x="7524830" y="4997355"/>
            <a:ext cx="252000" cy="0"/>
          </a:xfrm>
          <a:prstGeom prst="line">
            <a:avLst/>
          </a:prstGeom>
          <a:ln w="317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FF225CE-0112-5748-ADF0-B3CB842941B5}"/>
              </a:ext>
            </a:extLst>
          </p:cNvPr>
          <p:cNvCxnSpPr>
            <a:cxnSpLocks/>
          </p:cNvCxnSpPr>
          <p:nvPr/>
        </p:nvCxnSpPr>
        <p:spPr>
          <a:xfrm>
            <a:off x="7524830" y="5092605"/>
            <a:ext cx="252000" cy="0"/>
          </a:xfrm>
          <a:prstGeom prst="line">
            <a:avLst/>
          </a:prstGeom>
          <a:ln w="317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5" name="Lightning Bolt 64">
            <a:extLst>
              <a:ext uri="{FF2B5EF4-FFF2-40B4-BE49-F238E27FC236}">
                <a16:creationId xmlns:a16="http://schemas.microsoft.com/office/drawing/2014/main" id="{628FD5AD-5354-6C42-A15B-3AD67000CAA6}"/>
              </a:ext>
            </a:extLst>
          </p:cNvPr>
          <p:cNvSpPr/>
          <p:nvPr/>
        </p:nvSpPr>
        <p:spPr>
          <a:xfrm rot="3655153">
            <a:off x="7413300" y="3303483"/>
            <a:ext cx="193551" cy="258026"/>
          </a:xfrm>
          <a:prstGeom prst="lightningBolt">
            <a:avLst/>
          </a:prstGeom>
          <a:solidFill>
            <a:srgbClr val="FFFF0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768C114-5D8C-D04A-81BA-EA0E21B8A75E}"/>
              </a:ext>
            </a:extLst>
          </p:cNvPr>
          <p:cNvSpPr txBox="1"/>
          <p:nvPr/>
        </p:nvSpPr>
        <p:spPr>
          <a:xfrm>
            <a:off x="7102494" y="3364481"/>
            <a:ext cx="377648"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 IR</a:t>
            </a:r>
          </a:p>
        </p:txBody>
      </p:sp>
      <p:grpSp>
        <p:nvGrpSpPr>
          <p:cNvPr id="70" name="Group 69">
            <a:extLst>
              <a:ext uri="{FF2B5EF4-FFF2-40B4-BE49-F238E27FC236}">
                <a16:creationId xmlns:a16="http://schemas.microsoft.com/office/drawing/2014/main" id="{2D3841E5-FC92-A647-BD39-64F8236B5046}"/>
              </a:ext>
            </a:extLst>
          </p:cNvPr>
          <p:cNvGrpSpPr/>
          <p:nvPr/>
        </p:nvGrpSpPr>
        <p:grpSpPr>
          <a:xfrm>
            <a:off x="5798930" y="4216179"/>
            <a:ext cx="504056" cy="278435"/>
            <a:chOff x="5591944" y="3798637"/>
            <a:chExt cx="504056" cy="278435"/>
          </a:xfrm>
        </p:grpSpPr>
        <p:sp>
          <p:nvSpPr>
            <p:cNvPr id="68" name="12-Point Star 67">
              <a:extLst>
                <a:ext uri="{FF2B5EF4-FFF2-40B4-BE49-F238E27FC236}">
                  <a16:creationId xmlns:a16="http://schemas.microsoft.com/office/drawing/2014/main" id="{51FFC229-7CC5-E04D-B7D3-6DB57B3D4604}"/>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EB4C75E-FD17-2F4A-9465-EE6D12E11FFC}"/>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A49E064-D13D-9943-A922-DB472BC4901F}"/>
              </a:ext>
            </a:extLst>
          </p:cNvPr>
          <p:cNvGrpSpPr/>
          <p:nvPr/>
        </p:nvGrpSpPr>
        <p:grpSpPr>
          <a:xfrm>
            <a:off x="5821813" y="4352619"/>
            <a:ext cx="504056" cy="278435"/>
            <a:chOff x="5591944" y="3798637"/>
            <a:chExt cx="504056" cy="278435"/>
          </a:xfrm>
        </p:grpSpPr>
        <p:sp>
          <p:nvSpPr>
            <p:cNvPr id="72" name="12-Point Star 71">
              <a:extLst>
                <a:ext uri="{FF2B5EF4-FFF2-40B4-BE49-F238E27FC236}">
                  <a16:creationId xmlns:a16="http://schemas.microsoft.com/office/drawing/2014/main" id="{E0E9FE24-329B-0343-A330-985722BC8D4F}"/>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97D513D-F8EE-874C-A403-17A67F990A41}"/>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DDE0650-23E8-E044-8763-37EB64676105}"/>
              </a:ext>
            </a:extLst>
          </p:cNvPr>
          <p:cNvGrpSpPr/>
          <p:nvPr/>
        </p:nvGrpSpPr>
        <p:grpSpPr>
          <a:xfrm rot="20250181">
            <a:off x="6192598" y="4332036"/>
            <a:ext cx="504056" cy="278435"/>
            <a:chOff x="5591944" y="3798637"/>
            <a:chExt cx="504056" cy="278435"/>
          </a:xfrm>
        </p:grpSpPr>
        <p:sp>
          <p:nvSpPr>
            <p:cNvPr id="75" name="12-Point Star 74">
              <a:extLst>
                <a:ext uri="{FF2B5EF4-FFF2-40B4-BE49-F238E27FC236}">
                  <a16:creationId xmlns:a16="http://schemas.microsoft.com/office/drawing/2014/main" id="{F24F4D65-5E19-6E46-927C-415F345E8C31}"/>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A5A40AF-1E88-0E42-B421-2D19488ECF4F}"/>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C40DCD7-704E-844A-BEC7-A5C1C8610302}"/>
              </a:ext>
            </a:extLst>
          </p:cNvPr>
          <p:cNvGrpSpPr/>
          <p:nvPr/>
        </p:nvGrpSpPr>
        <p:grpSpPr>
          <a:xfrm rot="20165112">
            <a:off x="6082831" y="4136481"/>
            <a:ext cx="504056" cy="278435"/>
            <a:chOff x="5591944" y="3798637"/>
            <a:chExt cx="504056" cy="278435"/>
          </a:xfrm>
        </p:grpSpPr>
        <p:sp>
          <p:nvSpPr>
            <p:cNvPr id="78" name="12-Point Star 77">
              <a:extLst>
                <a:ext uri="{FF2B5EF4-FFF2-40B4-BE49-F238E27FC236}">
                  <a16:creationId xmlns:a16="http://schemas.microsoft.com/office/drawing/2014/main" id="{D8C3B9F5-AD54-B640-9B13-8AA3FA2B9005}"/>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2038E6F-A1E1-8B4A-B83B-6D5C190E3897}"/>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4CBA8633-1112-2D40-86C6-0A059CFD0349}"/>
              </a:ext>
            </a:extLst>
          </p:cNvPr>
          <p:cNvGrpSpPr/>
          <p:nvPr/>
        </p:nvGrpSpPr>
        <p:grpSpPr>
          <a:xfrm rot="597643">
            <a:off x="6122780" y="4441604"/>
            <a:ext cx="504056" cy="278435"/>
            <a:chOff x="5591944" y="3798637"/>
            <a:chExt cx="504056" cy="278435"/>
          </a:xfrm>
        </p:grpSpPr>
        <p:sp>
          <p:nvSpPr>
            <p:cNvPr id="81" name="12-Point Star 80">
              <a:extLst>
                <a:ext uri="{FF2B5EF4-FFF2-40B4-BE49-F238E27FC236}">
                  <a16:creationId xmlns:a16="http://schemas.microsoft.com/office/drawing/2014/main" id="{AC443B3F-19F0-644C-B749-784ECEDE56DA}"/>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61B732-437B-7649-B3A9-89D387F073D4}"/>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83719CE9-A996-DD40-BF35-7FE517910E45}"/>
              </a:ext>
            </a:extLst>
          </p:cNvPr>
          <p:cNvGrpSpPr/>
          <p:nvPr/>
        </p:nvGrpSpPr>
        <p:grpSpPr>
          <a:xfrm rot="20770839">
            <a:off x="5842686" y="4012475"/>
            <a:ext cx="504056" cy="278435"/>
            <a:chOff x="5591944" y="3798637"/>
            <a:chExt cx="504056" cy="278435"/>
          </a:xfrm>
        </p:grpSpPr>
        <p:sp>
          <p:nvSpPr>
            <p:cNvPr id="87" name="12-Point Star 86">
              <a:extLst>
                <a:ext uri="{FF2B5EF4-FFF2-40B4-BE49-F238E27FC236}">
                  <a16:creationId xmlns:a16="http://schemas.microsoft.com/office/drawing/2014/main" id="{C7AF92CF-0959-CA4E-9D7C-12BF2502E3DC}"/>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DD88B9A-62F6-DB49-BF39-0BD432AC78CA}"/>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40092CF1-1437-7546-9E06-12B990FE551E}"/>
              </a:ext>
            </a:extLst>
          </p:cNvPr>
          <p:cNvGrpSpPr/>
          <p:nvPr/>
        </p:nvGrpSpPr>
        <p:grpSpPr>
          <a:xfrm rot="434290">
            <a:off x="6256130" y="3974880"/>
            <a:ext cx="504056" cy="278435"/>
            <a:chOff x="5591944" y="3798637"/>
            <a:chExt cx="504056" cy="278435"/>
          </a:xfrm>
        </p:grpSpPr>
        <p:sp>
          <p:nvSpPr>
            <p:cNvPr id="90" name="12-Point Star 89">
              <a:extLst>
                <a:ext uri="{FF2B5EF4-FFF2-40B4-BE49-F238E27FC236}">
                  <a16:creationId xmlns:a16="http://schemas.microsoft.com/office/drawing/2014/main" id="{99B4726E-841B-3C45-AA1C-7CDD66A8906B}"/>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47BCAC8-4673-D747-8562-274BC498C119}"/>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06D1F72E-4D66-AE4F-8EB7-8CC77C61F3F1}"/>
              </a:ext>
            </a:extLst>
          </p:cNvPr>
          <p:cNvGrpSpPr/>
          <p:nvPr/>
        </p:nvGrpSpPr>
        <p:grpSpPr>
          <a:xfrm rot="597643">
            <a:off x="6316455" y="4127280"/>
            <a:ext cx="504056" cy="278435"/>
            <a:chOff x="5591944" y="3798637"/>
            <a:chExt cx="504056" cy="278435"/>
          </a:xfrm>
        </p:grpSpPr>
        <p:sp>
          <p:nvSpPr>
            <p:cNvPr id="84" name="12-Point Star 83">
              <a:extLst>
                <a:ext uri="{FF2B5EF4-FFF2-40B4-BE49-F238E27FC236}">
                  <a16:creationId xmlns:a16="http://schemas.microsoft.com/office/drawing/2014/main" id="{F59DA3B4-C55C-EB4F-9D77-ED2AA698663A}"/>
                </a:ext>
              </a:extLst>
            </p:cNvPr>
            <p:cNvSpPr/>
            <p:nvPr/>
          </p:nvSpPr>
          <p:spPr>
            <a:xfrm>
              <a:off x="5591944" y="3798637"/>
              <a:ext cx="504056" cy="278435"/>
            </a:xfrm>
            <a:prstGeom prst="star12">
              <a:avLst/>
            </a:prstGeom>
            <a:solidFill>
              <a:schemeClr val="accent2">
                <a:lumMod val="40000"/>
                <a:lumOff val="6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CB29784-5522-8E41-90BD-FFE49DA52FCA}"/>
                </a:ext>
              </a:extLst>
            </p:cNvPr>
            <p:cNvSpPr/>
            <p:nvPr/>
          </p:nvSpPr>
          <p:spPr>
            <a:xfrm>
              <a:off x="5770240" y="3885306"/>
              <a:ext cx="141610" cy="96143"/>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6" name="Hexagon 95">
            <a:extLst>
              <a:ext uri="{FF2B5EF4-FFF2-40B4-BE49-F238E27FC236}">
                <a16:creationId xmlns:a16="http://schemas.microsoft.com/office/drawing/2014/main" id="{5169DA74-70C6-594A-B165-9BDE6C369D92}"/>
              </a:ext>
            </a:extLst>
          </p:cNvPr>
          <p:cNvSpPr/>
          <p:nvPr/>
        </p:nvSpPr>
        <p:spPr>
          <a:xfrm>
            <a:off x="5744670" y="2531477"/>
            <a:ext cx="230039" cy="548274"/>
          </a:xfrm>
          <a:prstGeom prst="hexagon">
            <a:avLst/>
          </a:prstGeom>
          <a:solidFill>
            <a:schemeClr val="accent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B41D59EF-0995-8143-AB04-4752CFB057D2}"/>
              </a:ext>
            </a:extLst>
          </p:cNvPr>
          <p:cNvSpPr txBox="1"/>
          <p:nvPr/>
        </p:nvSpPr>
        <p:spPr>
          <a:xfrm>
            <a:off x="5773970" y="2731890"/>
            <a:ext cx="171438" cy="124650"/>
          </a:xfrm>
          <a:prstGeom prst="rect">
            <a:avLst/>
          </a:prstGeom>
          <a:noFill/>
        </p:spPr>
        <p:txBody>
          <a:bodyPr wrap="square" lIns="0" tIns="0" rIns="0" bIns="0" rtlCol="0">
            <a:spAutoFit/>
          </a:bodyPr>
          <a:lstStyle/>
          <a:p>
            <a:pPr algn="ctr">
              <a:lnSpc>
                <a:spcPct val="90000"/>
              </a:lnSpc>
            </a:pPr>
            <a:r>
              <a:rPr lang="en-US" sz="900" dirty="0">
                <a:solidFill>
                  <a:schemeClr val="bg1"/>
                </a:solidFill>
                <a:latin typeface="Arial" panose="020B0604020202020204" pitchFamily="34" charset="0"/>
                <a:ea typeface="Aileron" charset="0"/>
                <a:cs typeface="Arial" panose="020B0604020202020204" pitchFamily="34" charset="0"/>
              </a:rPr>
              <a:t>AR</a:t>
            </a:r>
          </a:p>
        </p:txBody>
      </p:sp>
      <p:sp>
        <p:nvSpPr>
          <p:cNvPr id="93" name="12-Point Star 92">
            <a:extLst>
              <a:ext uri="{FF2B5EF4-FFF2-40B4-BE49-F238E27FC236}">
                <a16:creationId xmlns:a16="http://schemas.microsoft.com/office/drawing/2014/main" id="{5589F7E7-FDA1-314E-B09A-53310A0E6C03}"/>
              </a:ext>
            </a:extLst>
          </p:cNvPr>
          <p:cNvSpPr/>
          <p:nvPr/>
        </p:nvSpPr>
        <p:spPr>
          <a:xfrm rot="1129793">
            <a:off x="5704223" y="2401536"/>
            <a:ext cx="303190" cy="167479"/>
          </a:xfrm>
          <a:prstGeom prst="star12">
            <a:avLst/>
          </a:prstGeom>
          <a:solidFill>
            <a:schemeClr val="accent2">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0B1918DE-5859-B040-8682-583D154BFA0B}"/>
              </a:ext>
            </a:extLst>
          </p:cNvPr>
          <p:cNvSpPr txBox="1"/>
          <p:nvPr/>
        </p:nvSpPr>
        <p:spPr>
          <a:xfrm>
            <a:off x="5793603" y="2430265"/>
            <a:ext cx="134958"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D</a:t>
            </a:r>
          </a:p>
        </p:txBody>
      </p:sp>
      <p:sp>
        <p:nvSpPr>
          <p:cNvPr id="99" name="Hexagon 98">
            <a:extLst>
              <a:ext uri="{FF2B5EF4-FFF2-40B4-BE49-F238E27FC236}">
                <a16:creationId xmlns:a16="http://schemas.microsoft.com/office/drawing/2014/main" id="{6FFD0038-FF15-464D-A883-480BBAB36563}"/>
              </a:ext>
            </a:extLst>
          </p:cNvPr>
          <p:cNvSpPr/>
          <p:nvPr/>
        </p:nvSpPr>
        <p:spPr>
          <a:xfrm>
            <a:off x="5976445" y="2531477"/>
            <a:ext cx="230039" cy="548274"/>
          </a:xfrm>
          <a:prstGeom prst="hexagon">
            <a:avLst/>
          </a:prstGeom>
          <a:solidFill>
            <a:schemeClr val="accent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6A334C3E-21A7-4641-96B0-122EBAD1745B}"/>
              </a:ext>
            </a:extLst>
          </p:cNvPr>
          <p:cNvSpPr txBox="1"/>
          <p:nvPr/>
        </p:nvSpPr>
        <p:spPr>
          <a:xfrm>
            <a:off x="6005745" y="2731890"/>
            <a:ext cx="171438" cy="124650"/>
          </a:xfrm>
          <a:prstGeom prst="rect">
            <a:avLst/>
          </a:prstGeom>
          <a:noFill/>
        </p:spPr>
        <p:txBody>
          <a:bodyPr wrap="square" lIns="0" tIns="0" rIns="0" bIns="0" rtlCol="0">
            <a:spAutoFit/>
          </a:bodyPr>
          <a:lstStyle/>
          <a:p>
            <a:pPr algn="ctr">
              <a:lnSpc>
                <a:spcPct val="90000"/>
              </a:lnSpc>
            </a:pPr>
            <a:r>
              <a:rPr lang="en-US" sz="900" dirty="0">
                <a:solidFill>
                  <a:schemeClr val="bg1"/>
                </a:solidFill>
                <a:latin typeface="Arial" panose="020B0604020202020204" pitchFamily="34" charset="0"/>
                <a:ea typeface="Aileron" charset="0"/>
                <a:cs typeface="Arial" panose="020B0604020202020204" pitchFamily="34" charset="0"/>
              </a:rPr>
              <a:t>AR</a:t>
            </a:r>
          </a:p>
        </p:txBody>
      </p:sp>
      <p:sp>
        <p:nvSpPr>
          <p:cNvPr id="101" name="12-Point Star 100">
            <a:extLst>
              <a:ext uri="{FF2B5EF4-FFF2-40B4-BE49-F238E27FC236}">
                <a16:creationId xmlns:a16="http://schemas.microsoft.com/office/drawing/2014/main" id="{F362E9A7-685E-EA43-A44F-CB4E23459352}"/>
              </a:ext>
            </a:extLst>
          </p:cNvPr>
          <p:cNvSpPr/>
          <p:nvPr/>
        </p:nvSpPr>
        <p:spPr>
          <a:xfrm rot="1129793">
            <a:off x="5935998" y="2401536"/>
            <a:ext cx="303190" cy="167479"/>
          </a:xfrm>
          <a:prstGeom prst="star12">
            <a:avLst/>
          </a:prstGeom>
          <a:solidFill>
            <a:schemeClr val="accent2">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CF0DD5E-0821-EB45-BC65-80FD8D707B84}"/>
              </a:ext>
            </a:extLst>
          </p:cNvPr>
          <p:cNvSpPr txBox="1"/>
          <p:nvPr/>
        </p:nvSpPr>
        <p:spPr>
          <a:xfrm>
            <a:off x="6025378" y="2430265"/>
            <a:ext cx="134958"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D</a:t>
            </a:r>
          </a:p>
        </p:txBody>
      </p:sp>
      <p:cxnSp>
        <p:nvCxnSpPr>
          <p:cNvPr id="103" name="Straight Connector 102">
            <a:extLst>
              <a:ext uri="{FF2B5EF4-FFF2-40B4-BE49-F238E27FC236}">
                <a16:creationId xmlns:a16="http://schemas.microsoft.com/office/drawing/2014/main" id="{02B1548E-FEFE-1341-AC21-11C7A9DD0C94}"/>
              </a:ext>
            </a:extLst>
          </p:cNvPr>
          <p:cNvCxnSpPr>
            <a:cxnSpLocks/>
          </p:cNvCxnSpPr>
          <p:nvPr/>
        </p:nvCxnSpPr>
        <p:spPr>
          <a:xfrm>
            <a:off x="5668605" y="3086005"/>
            <a:ext cx="148007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E671BA9-7AA2-CC44-8240-9D7D6D700C56}"/>
              </a:ext>
            </a:extLst>
          </p:cNvPr>
          <p:cNvCxnSpPr>
            <a:cxnSpLocks/>
          </p:cNvCxnSpPr>
          <p:nvPr/>
        </p:nvCxnSpPr>
        <p:spPr>
          <a:xfrm>
            <a:off x="5668605" y="3165380"/>
            <a:ext cx="148007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Freeform 105">
            <a:extLst>
              <a:ext uri="{FF2B5EF4-FFF2-40B4-BE49-F238E27FC236}">
                <a16:creationId xmlns:a16="http://schemas.microsoft.com/office/drawing/2014/main" id="{3E725582-A150-4D43-A16E-616D96AE2CC7}"/>
              </a:ext>
            </a:extLst>
          </p:cNvPr>
          <p:cNvSpPr/>
          <p:nvPr/>
        </p:nvSpPr>
        <p:spPr>
          <a:xfrm>
            <a:off x="5205575" y="2628900"/>
            <a:ext cx="530225" cy="1774825"/>
          </a:xfrm>
          <a:custGeom>
            <a:avLst/>
            <a:gdLst>
              <a:gd name="connsiteX0" fmla="*/ 0 w 508000"/>
              <a:gd name="connsiteY0" fmla="*/ 0 h 1774825"/>
              <a:gd name="connsiteX1" fmla="*/ 0 w 508000"/>
              <a:gd name="connsiteY1" fmla="*/ 1774825 h 1774825"/>
              <a:gd name="connsiteX2" fmla="*/ 38100 w 508000"/>
              <a:gd name="connsiteY2" fmla="*/ 1774825 h 1774825"/>
              <a:gd name="connsiteX3" fmla="*/ 508000 w 508000"/>
              <a:gd name="connsiteY3" fmla="*/ 1774825 h 1774825"/>
            </a:gdLst>
            <a:ahLst/>
            <a:cxnLst>
              <a:cxn ang="0">
                <a:pos x="connsiteX0" y="connsiteY0"/>
              </a:cxn>
              <a:cxn ang="0">
                <a:pos x="connsiteX1" y="connsiteY1"/>
              </a:cxn>
              <a:cxn ang="0">
                <a:pos x="connsiteX2" y="connsiteY2"/>
              </a:cxn>
              <a:cxn ang="0">
                <a:pos x="connsiteX3" y="connsiteY3"/>
              </a:cxn>
            </a:cxnLst>
            <a:rect l="l" t="t" r="r" b="b"/>
            <a:pathLst>
              <a:path w="508000" h="1774825">
                <a:moveTo>
                  <a:pt x="0" y="0"/>
                </a:moveTo>
                <a:lnTo>
                  <a:pt x="0" y="1774825"/>
                </a:lnTo>
                <a:lnTo>
                  <a:pt x="38100" y="1774825"/>
                </a:lnTo>
                <a:lnTo>
                  <a:pt x="508000" y="1774825"/>
                </a:lnTo>
              </a:path>
            </a:pathLst>
          </a:custGeom>
          <a:noFill/>
          <a:ln w="25400">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6D219E83-951B-184F-996B-213AA27D3EEA}"/>
              </a:ext>
            </a:extLst>
          </p:cNvPr>
          <p:cNvCxnSpPr/>
          <p:nvPr/>
        </p:nvCxnSpPr>
        <p:spPr>
          <a:xfrm flipH="1">
            <a:off x="6726401" y="4918943"/>
            <a:ext cx="416999" cy="0"/>
          </a:xfrm>
          <a:prstGeom prst="line">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F7EA4D2-1EF7-C344-9EC1-3CD041A78772}"/>
              </a:ext>
            </a:extLst>
          </p:cNvPr>
          <p:cNvCxnSpPr>
            <a:cxnSpLocks/>
          </p:cNvCxnSpPr>
          <p:nvPr/>
        </p:nvCxnSpPr>
        <p:spPr>
          <a:xfrm>
            <a:off x="7650066" y="4429128"/>
            <a:ext cx="0" cy="272864"/>
          </a:xfrm>
          <a:prstGeom prst="line">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36610B1D-6A77-044D-9D15-AF25E8CD6A15}"/>
              </a:ext>
            </a:extLst>
          </p:cNvPr>
          <p:cNvCxnSpPr>
            <a:cxnSpLocks/>
          </p:cNvCxnSpPr>
          <p:nvPr/>
        </p:nvCxnSpPr>
        <p:spPr>
          <a:xfrm>
            <a:off x="7650066" y="3241675"/>
            <a:ext cx="0" cy="434792"/>
          </a:xfrm>
          <a:prstGeom prst="line">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3" name="Freeform 112">
            <a:extLst>
              <a:ext uri="{FF2B5EF4-FFF2-40B4-BE49-F238E27FC236}">
                <a16:creationId xmlns:a16="http://schemas.microsoft.com/office/drawing/2014/main" id="{80DD9285-911A-834F-9982-94295231CA73}"/>
              </a:ext>
            </a:extLst>
          </p:cNvPr>
          <p:cNvSpPr/>
          <p:nvPr/>
        </p:nvSpPr>
        <p:spPr>
          <a:xfrm>
            <a:off x="6516851" y="2790825"/>
            <a:ext cx="596900" cy="288925"/>
          </a:xfrm>
          <a:custGeom>
            <a:avLst/>
            <a:gdLst>
              <a:gd name="connsiteX0" fmla="*/ 0 w 596900"/>
              <a:gd name="connsiteY0" fmla="*/ 288925 h 288925"/>
              <a:gd name="connsiteX1" fmla="*/ 0 w 596900"/>
              <a:gd name="connsiteY1" fmla="*/ 0 h 288925"/>
              <a:gd name="connsiteX2" fmla="*/ 596900 w 596900"/>
              <a:gd name="connsiteY2" fmla="*/ 0 h 288925"/>
            </a:gdLst>
            <a:ahLst/>
            <a:cxnLst>
              <a:cxn ang="0">
                <a:pos x="connsiteX0" y="connsiteY0"/>
              </a:cxn>
              <a:cxn ang="0">
                <a:pos x="connsiteX1" y="connsiteY1"/>
              </a:cxn>
              <a:cxn ang="0">
                <a:pos x="connsiteX2" y="connsiteY2"/>
              </a:cxn>
            </a:cxnLst>
            <a:rect l="l" t="t" r="r" b="b"/>
            <a:pathLst>
              <a:path w="596900" h="288925">
                <a:moveTo>
                  <a:pt x="0" y="288925"/>
                </a:moveTo>
                <a:lnTo>
                  <a:pt x="0" y="0"/>
                </a:lnTo>
                <a:lnTo>
                  <a:pt x="596900" y="0"/>
                </a:lnTo>
              </a:path>
            </a:pathLst>
          </a:custGeom>
          <a:noFill/>
          <a:ln w="25400">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08668062-0F85-B34A-ABFD-C47718E7E4C5}"/>
              </a:ext>
            </a:extLst>
          </p:cNvPr>
          <p:cNvSpPr txBox="1"/>
          <p:nvPr/>
        </p:nvSpPr>
        <p:spPr>
          <a:xfrm>
            <a:off x="6616718" y="2370706"/>
            <a:ext cx="765369" cy="15234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Coactivator</a:t>
            </a:r>
          </a:p>
        </p:txBody>
      </p:sp>
      <p:sp>
        <p:nvSpPr>
          <p:cNvPr id="115" name="TextBox 114">
            <a:extLst>
              <a:ext uri="{FF2B5EF4-FFF2-40B4-BE49-F238E27FC236}">
                <a16:creationId xmlns:a16="http://schemas.microsoft.com/office/drawing/2014/main" id="{2550F8DE-AACD-EA47-8057-29859BF21BD3}"/>
              </a:ext>
            </a:extLst>
          </p:cNvPr>
          <p:cNvSpPr txBox="1"/>
          <p:nvPr/>
        </p:nvSpPr>
        <p:spPr>
          <a:xfrm>
            <a:off x="4806530" y="2237356"/>
            <a:ext cx="990851" cy="304699"/>
          </a:xfrm>
          <a:prstGeom prst="rect">
            <a:avLst/>
          </a:prstGeom>
          <a:noFill/>
        </p:spPr>
        <p:txBody>
          <a:bodyPr wrap="square" lIns="0" tIns="0" rIns="0" bIns="0" rtlCol="0">
            <a:spAutoFit/>
          </a:bodyPr>
          <a:lstStyle/>
          <a:p>
            <a:pPr algn="ctr">
              <a:lnSpc>
                <a:spcPct val="90000"/>
              </a:lnSpc>
            </a:pPr>
            <a:r>
              <a:rPr lang="en-US" sz="1100" dirty="0">
                <a:latin typeface="Arial" panose="020B0604020202020204" pitchFamily="34" charset="0"/>
                <a:ea typeface="Aileron" charset="0"/>
                <a:cs typeface="Arial" panose="020B0604020202020204" pitchFamily="34" charset="0"/>
              </a:rPr>
              <a:t>Transcriptional</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activity</a:t>
            </a:r>
          </a:p>
        </p:txBody>
      </p:sp>
      <p:sp>
        <p:nvSpPr>
          <p:cNvPr id="116" name="TextBox 115">
            <a:extLst>
              <a:ext uri="{FF2B5EF4-FFF2-40B4-BE49-F238E27FC236}">
                <a16:creationId xmlns:a16="http://schemas.microsoft.com/office/drawing/2014/main" id="{83F3AA12-5F1D-1849-B401-B09202CF1F90}"/>
              </a:ext>
            </a:extLst>
          </p:cNvPr>
          <p:cNvSpPr txBox="1"/>
          <p:nvPr/>
        </p:nvSpPr>
        <p:spPr>
          <a:xfrm>
            <a:off x="4879320" y="3402581"/>
            <a:ext cx="375574" cy="207749"/>
          </a:xfrm>
          <a:prstGeom prst="rect">
            <a:avLst/>
          </a:prstGeom>
          <a:noFill/>
        </p:spPr>
        <p:txBody>
          <a:bodyPr wrap="square" lIns="0" tIns="0" rIns="0" bIns="0" rtlCol="0">
            <a:spAutoFit/>
          </a:bodyPr>
          <a:lstStyle/>
          <a:p>
            <a:pPr algn="ctr">
              <a:lnSpc>
                <a:spcPct val="90000"/>
              </a:lnSpc>
            </a:pPr>
            <a:r>
              <a:rPr lang="en-US" sz="1500" dirty="0">
                <a:latin typeface="Arial" panose="020B0604020202020204" pitchFamily="34" charset="0"/>
                <a:ea typeface="Aileron" charset="0"/>
                <a:cs typeface="Arial" panose="020B0604020202020204" pitchFamily="34" charset="0"/>
              </a:rPr>
              <a:t>+</a:t>
            </a:r>
          </a:p>
        </p:txBody>
      </p:sp>
      <p:sp>
        <p:nvSpPr>
          <p:cNvPr id="117" name="TextBox 116">
            <a:extLst>
              <a:ext uri="{FF2B5EF4-FFF2-40B4-BE49-F238E27FC236}">
                <a16:creationId xmlns:a16="http://schemas.microsoft.com/office/drawing/2014/main" id="{359DBD74-CD89-844D-826A-4772B5A8EDD2}"/>
              </a:ext>
            </a:extLst>
          </p:cNvPr>
          <p:cNvSpPr txBox="1"/>
          <p:nvPr/>
        </p:nvSpPr>
        <p:spPr>
          <a:xfrm>
            <a:off x="6695420" y="2615181"/>
            <a:ext cx="220164" cy="207749"/>
          </a:xfrm>
          <a:prstGeom prst="rect">
            <a:avLst/>
          </a:prstGeom>
          <a:noFill/>
        </p:spPr>
        <p:txBody>
          <a:bodyPr wrap="square" lIns="0" tIns="0" rIns="0" bIns="0" rtlCol="0">
            <a:spAutoFit/>
          </a:bodyPr>
          <a:lstStyle/>
          <a:p>
            <a:pPr algn="ctr">
              <a:lnSpc>
                <a:spcPct val="90000"/>
              </a:lnSpc>
            </a:pPr>
            <a:r>
              <a:rPr lang="en-US" sz="1500" dirty="0">
                <a:latin typeface="Arial" panose="020B0604020202020204" pitchFamily="34" charset="0"/>
                <a:ea typeface="Aileron" charset="0"/>
                <a:cs typeface="Arial" panose="020B0604020202020204" pitchFamily="34" charset="0"/>
              </a:rPr>
              <a:t>+</a:t>
            </a:r>
          </a:p>
        </p:txBody>
      </p:sp>
      <p:sp>
        <p:nvSpPr>
          <p:cNvPr id="120" name="Hexagon 119">
            <a:extLst>
              <a:ext uri="{FF2B5EF4-FFF2-40B4-BE49-F238E27FC236}">
                <a16:creationId xmlns:a16="http://schemas.microsoft.com/office/drawing/2014/main" id="{F2F6FA3F-1849-744C-BA19-35D449C0CB32}"/>
              </a:ext>
            </a:extLst>
          </p:cNvPr>
          <p:cNvSpPr/>
          <p:nvPr/>
        </p:nvSpPr>
        <p:spPr>
          <a:xfrm>
            <a:off x="7367674" y="2671529"/>
            <a:ext cx="603307" cy="519345"/>
          </a:xfrm>
          <a:prstGeom prst="hexagon">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B487F7D3-53E5-A04E-A893-F720534ADFC9}"/>
              </a:ext>
            </a:extLst>
          </p:cNvPr>
          <p:cNvSpPr txBox="1"/>
          <p:nvPr/>
        </p:nvSpPr>
        <p:spPr>
          <a:xfrm>
            <a:off x="7286643" y="2862831"/>
            <a:ext cx="765369" cy="124650"/>
          </a:xfrm>
          <a:prstGeom prst="rect">
            <a:avLst/>
          </a:prstGeom>
          <a:noFill/>
        </p:spPr>
        <p:txBody>
          <a:bodyPr wrap="square" lIns="0" tIns="0" rIns="0" bIns="0" rtlCol="0">
            <a:spAutoFit/>
          </a:bodyPr>
          <a:lstStyle/>
          <a:p>
            <a:pPr algn="ctr">
              <a:lnSpc>
                <a:spcPct val="90000"/>
              </a:lnSpc>
            </a:pPr>
            <a:r>
              <a:rPr lang="en-US" sz="900" dirty="0" err="1">
                <a:solidFill>
                  <a:schemeClr val="bg1"/>
                </a:solidFill>
                <a:latin typeface="Arial" panose="020B0604020202020204" pitchFamily="34" charset="0"/>
                <a:ea typeface="Aileron" charset="0"/>
                <a:cs typeface="Arial" panose="020B0604020202020204" pitchFamily="34" charset="0"/>
              </a:rPr>
              <a:t>DNAPKcs</a:t>
            </a:r>
            <a:endParaRPr lang="en-US" sz="900" dirty="0">
              <a:solidFill>
                <a:schemeClr val="bg1"/>
              </a:solidFill>
              <a:latin typeface="Arial" panose="020B0604020202020204" pitchFamily="34" charset="0"/>
              <a:ea typeface="Aileron" charset="0"/>
              <a:cs typeface="Arial" panose="020B0604020202020204" pitchFamily="34" charset="0"/>
            </a:endParaRPr>
          </a:p>
        </p:txBody>
      </p:sp>
      <p:sp>
        <p:nvSpPr>
          <p:cNvPr id="122" name="Curved Up Arrow 121">
            <a:extLst>
              <a:ext uri="{FF2B5EF4-FFF2-40B4-BE49-F238E27FC236}">
                <a16:creationId xmlns:a16="http://schemas.microsoft.com/office/drawing/2014/main" id="{EFC8A8F6-2CCE-5247-8EA4-4659BA867392}"/>
              </a:ext>
            </a:extLst>
          </p:cNvPr>
          <p:cNvSpPr/>
          <p:nvPr/>
        </p:nvSpPr>
        <p:spPr>
          <a:xfrm flipH="1" flipV="1">
            <a:off x="6316516" y="2296890"/>
            <a:ext cx="1317057" cy="255179"/>
          </a:xfrm>
          <a:prstGeom prst="curvedUpArrow">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3" name="Up Arrow 122">
            <a:extLst>
              <a:ext uri="{FF2B5EF4-FFF2-40B4-BE49-F238E27FC236}">
                <a16:creationId xmlns:a16="http://schemas.microsoft.com/office/drawing/2014/main" id="{6EFF09F4-D7A0-924B-A516-55B3F48085F3}"/>
              </a:ext>
            </a:extLst>
          </p:cNvPr>
          <p:cNvSpPr/>
          <p:nvPr/>
        </p:nvSpPr>
        <p:spPr>
          <a:xfrm>
            <a:off x="7211418" y="2646409"/>
            <a:ext cx="156256" cy="544465"/>
          </a:xfrm>
          <a:prstGeom prst="upArrow">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EFFC666B-2BFA-CA47-A83A-D943DCF43B60}"/>
              </a:ext>
            </a:extLst>
          </p:cNvPr>
          <p:cNvCxnSpPr>
            <a:cxnSpLocks/>
          </p:cNvCxnSpPr>
          <p:nvPr/>
        </p:nvCxnSpPr>
        <p:spPr>
          <a:xfrm flipH="1" flipV="1">
            <a:off x="8250784" y="3977536"/>
            <a:ext cx="298320" cy="233156"/>
          </a:xfrm>
          <a:prstGeom prst="line">
            <a:avLst/>
          </a:prstGeom>
          <a:ln w="254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29" name="Hexagon 128">
            <a:extLst>
              <a:ext uri="{FF2B5EF4-FFF2-40B4-BE49-F238E27FC236}">
                <a16:creationId xmlns:a16="http://schemas.microsoft.com/office/drawing/2014/main" id="{3AE838E8-0345-4C4E-9E4F-E67D1DA583A6}"/>
              </a:ext>
            </a:extLst>
          </p:cNvPr>
          <p:cNvSpPr/>
          <p:nvPr/>
        </p:nvSpPr>
        <p:spPr>
          <a:xfrm>
            <a:off x="8382779" y="4394597"/>
            <a:ext cx="230039" cy="548274"/>
          </a:xfrm>
          <a:prstGeom prst="hexagon">
            <a:avLst/>
          </a:prstGeom>
          <a:solidFill>
            <a:schemeClr val="accent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01B2D984-807F-4144-BBDE-96FB4A34B8D9}"/>
              </a:ext>
            </a:extLst>
          </p:cNvPr>
          <p:cNvSpPr txBox="1"/>
          <p:nvPr/>
        </p:nvSpPr>
        <p:spPr>
          <a:xfrm>
            <a:off x="8412079" y="4595010"/>
            <a:ext cx="171438" cy="124650"/>
          </a:xfrm>
          <a:prstGeom prst="rect">
            <a:avLst/>
          </a:prstGeom>
          <a:noFill/>
        </p:spPr>
        <p:txBody>
          <a:bodyPr wrap="square" lIns="0" tIns="0" rIns="0" bIns="0" rtlCol="0">
            <a:spAutoFit/>
          </a:bodyPr>
          <a:lstStyle/>
          <a:p>
            <a:pPr algn="ctr">
              <a:lnSpc>
                <a:spcPct val="90000"/>
              </a:lnSpc>
            </a:pPr>
            <a:r>
              <a:rPr lang="en-US" sz="900" dirty="0">
                <a:solidFill>
                  <a:schemeClr val="bg1"/>
                </a:solidFill>
                <a:latin typeface="Arial" panose="020B0604020202020204" pitchFamily="34" charset="0"/>
                <a:ea typeface="Aileron" charset="0"/>
                <a:cs typeface="Arial" panose="020B0604020202020204" pitchFamily="34" charset="0"/>
              </a:rPr>
              <a:t>AR</a:t>
            </a:r>
          </a:p>
        </p:txBody>
      </p:sp>
      <p:sp>
        <p:nvSpPr>
          <p:cNvPr id="131" name="12-Point Star 130">
            <a:extLst>
              <a:ext uri="{FF2B5EF4-FFF2-40B4-BE49-F238E27FC236}">
                <a16:creationId xmlns:a16="http://schemas.microsoft.com/office/drawing/2014/main" id="{41E99C5D-CE77-B240-AC98-58576B01A9A2}"/>
              </a:ext>
            </a:extLst>
          </p:cNvPr>
          <p:cNvSpPr/>
          <p:nvPr/>
        </p:nvSpPr>
        <p:spPr>
          <a:xfrm rot="1129793">
            <a:off x="8342332" y="4264656"/>
            <a:ext cx="303190" cy="167479"/>
          </a:xfrm>
          <a:prstGeom prst="star12">
            <a:avLst/>
          </a:prstGeom>
          <a:solidFill>
            <a:schemeClr val="accent2">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0240B884-127D-2545-8EF7-0D8F3B60176A}"/>
              </a:ext>
            </a:extLst>
          </p:cNvPr>
          <p:cNvSpPr txBox="1"/>
          <p:nvPr/>
        </p:nvSpPr>
        <p:spPr>
          <a:xfrm>
            <a:off x="8431712" y="4293385"/>
            <a:ext cx="134958"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D</a:t>
            </a:r>
          </a:p>
        </p:txBody>
      </p:sp>
      <p:sp>
        <p:nvSpPr>
          <p:cNvPr id="133" name="Hexagon 132">
            <a:extLst>
              <a:ext uri="{FF2B5EF4-FFF2-40B4-BE49-F238E27FC236}">
                <a16:creationId xmlns:a16="http://schemas.microsoft.com/office/drawing/2014/main" id="{3F1130CA-1AA9-AB49-B732-C6A431A1A56B}"/>
              </a:ext>
            </a:extLst>
          </p:cNvPr>
          <p:cNvSpPr/>
          <p:nvPr/>
        </p:nvSpPr>
        <p:spPr>
          <a:xfrm>
            <a:off x="8614554" y="4394597"/>
            <a:ext cx="230039" cy="548274"/>
          </a:xfrm>
          <a:prstGeom prst="hexagon">
            <a:avLst/>
          </a:prstGeom>
          <a:solidFill>
            <a:schemeClr val="accent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F2D1A9AA-978F-6946-B489-D9CDA989250A}"/>
              </a:ext>
            </a:extLst>
          </p:cNvPr>
          <p:cNvSpPr txBox="1"/>
          <p:nvPr/>
        </p:nvSpPr>
        <p:spPr>
          <a:xfrm>
            <a:off x="8643854" y="4595010"/>
            <a:ext cx="171438" cy="124650"/>
          </a:xfrm>
          <a:prstGeom prst="rect">
            <a:avLst/>
          </a:prstGeom>
          <a:noFill/>
        </p:spPr>
        <p:txBody>
          <a:bodyPr wrap="square" lIns="0" tIns="0" rIns="0" bIns="0" rtlCol="0">
            <a:spAutoFit/>
          </a:bodyPr>
          <a:lstStyle/>
          <a:p>
            <a:pPr algn="ctr">
              <a:lnSpc>
                <a:spcPct val="90000"/>
              </a:lnSpc>
            </a:pPr>
            <a:r>
              <a:rPr lang="en-US" sz="900" dirty="0">
                <a:solidFill>
                  <a:schemeClr val="bg1"/>
                </a:solidFill>
                <a:latin typeface="Arial" panose="020B0604020202020204" pitchFamily="34" charset="0"/>
                <a:ea typeface="Aileron" charset="0"/>
                <a:cs typeface="Arial" panose="020B0604020202020204" pitchFamily="34" charset="0"/>
              </a:rPr>
              <a:t>AR</a:t>
            </a:r>
          </a:p>
        </p:txBody>
      </p:sp>
      <p:sp>
        <p:nvSpPr>
          <p:cNvPr id="135" name="12-Point Star 134">
            <a:extLst>
              <a:ext uri="{FF2B5EF4-FFF2-40B4-BE49-F238E27FC236}">
                <a16:creationId xmlns:a16="http://schemas.microsoft.com/office/drawing/2014/main" id="{9BA5630C-08BC-E24E-B1D1-DD61B730F9FB}"/>
              </a:ext>
            </a:extLst>
          </p:cNvPr>
          <p:cNvSpPr/>
          <p:nvPr/>
        </p:nvSpPr>
        <p:spPr>
          <a:xfrm rot="1129793">
            <a:off x="8574107" y="4264656"/>
            <a:ext cx="303190" cy="167479"/>
          </a:xfrm>
          <a:prstGeom prst="star12">
            <a:avLst/>
          </a:prstGeom>
          <a:solidFill>
            <a:schemeClr val="accent2">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28A727B5-0901-9948-BC39-0850045868A7}"/>
              </a:ext>
            </a:extLst>
          </p:cNvPr>
          <p:cNvSpPr txBox="1"/>
          <p:nvPr/>
        </p:nvSpPr>
        <p:spPr>
          <a:xfrm>
            <a:off x="8663487" y="4293385"/>
            <a:ext cx="134958"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D</a:t>
            </a:r>
          </a:p>
        </p:txBody>
      </p:sp>
      <p:cxnSp>
        <p:nvCxnSpPr>
          <p:cNvPr id="140" name="Straight Connector 139">
            <a:extLst>
              <a:ext uri="{FF2B5EF4-FFF2-40B4-BE49-F238E27FC236}">
                <a16:creationId xmlns:a16="http://schemas.microsoft.com/office/drawing/2014/main" id="{4343B1B6-4E94-E845-924D-6088806B8821}"/>
              </a:ext>
            </a:extLst>
          </p:cNvPr>
          <p:cNvCxnSpPr>
            <a:cxnSpLocks/>
          </p:cNvCxnSpPr>
          <p:nvPr/>
        </p:nvCxnSpPr>
        <p:spPr>
          <a:xfrm flipH="1">
            <a:off x="7770480" y="3559636"/>
            <a:ext cx="119940" cy="263312"/>
          </a:xfrm>
          <a:prstGeom prst="line">
            <a:avLst/>
          </a:prstGeom>
          <a:ln w="254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7" name="Oval 136">
            <a:extLst>
              <a:ext uri="{FF2B5EF4-FFF2-40B4-BE49-F238E27FC236}">
                <a16:creationId xmlns:a16="http://schemas.microsoft.com/office/drawing/2014/main" id="{6C24B5B3-5AB7-D54B-B83D-864F57E26EB9}"/>
              </a:ext>
            </a:extLst>
          </p:cNvPr>
          <p:cNvSpPr/>
          <p:nvPr/>
        </p:nvSpPr>
        <p:spPr>
          <a:xfrm>
            <a:off x="7797601" y="3433068"/>
            <a:ext cx="179286" cy="179286"/>
          </a:xfrm>
          <a:prstGeom prst="ellips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4D890BBD-FDED-954F-BAC9-114CEECECB9E}"/>
              </a:ext>
            </a:extLst>
          </p:cNvPr>
          <p:cNvSpPr txBox="1"/>
          <p:nvPr/>
        </p:nvSpPr>
        <p:spPr>
          <a:xfrm>
            <a:off x="7810513" y="3473086"/>
            <a:ext cx="172513" cy="124650"/>
          </a:xfrm>
          <a:prstGeom prst="rect">
            <a:avLst/>
          </a:prstGeom>
          <a:noFill/>
        </p:spPr>
        <p:txBody>
          <a:bodyPr wrap="square" lIns="0" tIns="0" rIns="0" bIns="0" rtlCol="0">
            <a:spAutoFit/>
          </a:bodyPr>
          <a:lstStyle/>
          <a:p>
            <a:pPr algn="ctr">
              <a:lnSpc>
                <a:spcPct val="90000"/>
              </a:lnSpc>
            </a:pPr>
            <a:r>
              <a:rPr lang="en-US" sz="900" dirty="0">
                <a:solidFill>
                  <a:schemeClr val="bg1"/>
                </a:solidFill>
                <a:latin typeface="Arial" panose="020B0604020202020204" pitchFamily="34" charset="0"/>
                <a:ea typeface="Aileron" charset="0"/>
                <a:cs typeface="Arial" panose="020B0604020202020204" pitchFamily="34" charset="0"/>
              </a:rPr>
              <a:t>P</a:t>
            </a:r>
          </a:p>
        </p:txBody>
      </p:sp>
      <p:sp>
        <p:nvSpPr>
          <p:cNvPr id="118" name="Hexagon 117">
            <a:extLst>
              <a:ext uri="{FF2B5EF4-FFF2-40B4-BE49-F238E27FC236}">
                <a16:creationId xmlns:a16="http://schemas.microsoft.com/office/drawing/2014/main" id="{8A3FC44C-BEDC-CD4B-B5FC-86651C2E2137}"/>
              </a:ext>
            </a:extLst>
          </p:cNvPr>
          <p:cNvSpPr/>
          <p:nvPr/>
        </p:nvSpPr>
        <p:spPr>
          <a:xfrm>
            <a:off x="7367674" y="3731979"/>
            <a:ext cx="603307" cy="519345"/>
          </a:xfrm>
          <a:prstGeom prst="hexagon">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6841A8D6-5185-8742-AF96-E7EC69F484E1}"/>
              </a:ext>
            </a:extLst>
          </p:cNvPr>
          <p:cNvSpPr txBox="1"/>
          <p:nvPr/>
        </p:nvSpPr>
        <p:spPr>
          <a:xfrm>
            <a:off x="7286643" y="3923281"/>
            <a:ext cx="765369" cy="124650"/>
          </a:xfrm>
          <a:prstGeom prst="rect">
            <a:avLst/>
          </a:prstGeom>
          <a:noFill/>
        </p:spPr>
        <p:txBody>
          <a:bodyPr wrap="square" lIns="0" tIns="0" rIns="0" bIns="0" rtlCol="0">
            <a:spAutoFit/>
          </a:bodyPr>
          <a:lstStyle/>
          <a:p>
            <a:pPr algn="ctr">
              <a:lnSpc>
                <a:spcPct val="90000"/>
              </a:lnSpc>
            </a:pPr>
            <a:r>
              <a:rPr lang="en-US" sz="900" dirty="0" err="1">
                <a:solidFill>
                  <a:schemeClr val="bg1"/>
                </a:solidFill>
                <a:latin typeface="Arial" panose="020B0604020202020204" pitchFamily="34" charset="0"/>
                <a:ea typeface="Aileron" charset="0"/>
                <a:cs typeface="Arial" panose="020B0604020202020204" pitchFamily="34" charset="0"/>
              </a:rPr>
              <a:t>DNAPKcs</a:t>
            </a:r>
            <a:endParaRPr lang="en-US" sz="900" dirty="0">
              <a:solidFill>
                <a:schemeClr val="bg1"/>
              </a:solidFill>
              <a:latin typeface="Arial" panose="020B0604020202020204" pitchFamily="34" charset="0"/>
              <a:ea typeface="Aileron" charset="0"/>
              <a:cs typeface="Arial" panose="020B0604020202020204" pitchFamily="34" charset="0"/>
            </a:endParaRPr>
          </a:p>
        </p:txBody>
      </p:sp>
      <p:sp>
        <p:nvSpPr>
          <p:cNvPr id="143" name="Up Arrow 142">
            <a:extLst>
              <a:ext uri="{FF2B5EF4-FFF2-40B4-BE49-F238E27FC236}">
                <a16:creationId xmlns:a16="http://schemas.microsoft.com/office/drawing/2014/main" id="{6552DB4D-1BD8-AE4F-B85E-0012030B649D}"/>
              </a:ext>
            </a:extLst>
          </p:cNvPr>
          <p:cNvSpPr/>
          <p:nvPr/>
        </p:nvSpPr>
        <p:spPr>
          <a:xfrm>
            <a:off x="4646894" y="2234864"/>
            <a:ext cx="156256" cy="330536"/>
          </a:xfrm>
          <a:prstGeom prst="upArrow">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B8A177A-30A4-EF44-96BC-35955B5FC331}"/>
              </a:ext>
            </a:extLst>
          </p:cNvPr>
          <p:cNvCxnSpPr>
            <a:cxnSpLocks/>
          </p:cNvCxnSpPr>
          <p:nvPr/>
        </p:nvCxnSpPr>
        <p:spPr>
          <a:xfrm flipH="1" flipV="1">
            <a:off x="7958684" y="3748936"/>
            <a:ext cx="298320" cy="233156"/>
          </a:xfrm>
          <a:prstGeom prst="line">
            <a:avLst/>
          </a:prstGeom>
          <a:ln w="254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161FE920-C247-814B-A529-0FEB3B581FF0}"/>
              </a:ext>
            </a:extLst>
          </p:cNvPr>
          <p:cNvSpPr txBox="1"/>
          <p:nvPr/>
        </p:nvSpPr>
        <p:spPr>
          <a:xfrm rot="16200000">
            <a:off x="8506253" y="3420444"/>
            <a:ext cx="1625445" cy="276999"/>
          </a:xfrm>
          <a:prstGeom prst="rect">
            <a:avLst/>
          </a:prstGeom>
          <a:noFill/>
        </p:spPr>
        <p:txBody>
          <a:bodyPr wrap="none" lIns="0" tIns="0" rIns="0" bIns="0" rtlCol="0">
            <a:spAutoFit/>
          </a:bodyPr>
          <a:lstStyle/>
          <a:p>
            <a:pPr algn="ctr">
              <a:lnSpc>
                <a:spcPct val="90000"/>
              </a:lnSpc>
            </a:pPr>
            <a:r>
              <a:rPr lang="en-US" sz="1000" b="1" dirty="0" err="1">
                <a:latin typeface="Arial" panose="020B0604020202020204" pitchFamily="34" charset="0"/>
                <a:ea typeface="Aileron" charset="0"/>
                <a:cs typeface="Arial" panose="020B0604020202020204" pitchFamily="34" charset="0"/>
              </a:rPr>
              <a:t>Normalised</a:t>
            </a:r>
            <a:r>
              <a:rPr lang="en-US" sz="1000" b="1" dirty="0">
                <a:latin typeface="Arial" panose="020B0604020202020204" pitchFamily="34" charset="0"/>
                <a:ea typeface="Aileron" charset="0"/>
                <a:cs typeface="Arial" panose="020B0604020202020204" pitchFamily="34" charset="0"/>
              </a:rPr>
              <a:t> mean staining </a:t>
            </a:r>
            <a:br>
              <a:rPr lang="en-US" sz="1000" b="1" dirty="0">
                <a:latin typeface="Arial" panose="020B0604020202020204" pitchFamily="34" charset="0"/>
                <a:ea typeface="Aileron" charset="0"/>
                <a:cs typeface="Arial" panose="020B0604020202020204" pitchFamily="34" charset="0"/>
              </a:rPr>
            </a:br>
            <a:r>
              <a:rPr lang="en-US" sz="1000" b="1" dirty="0">
                <a:latin typeface="Arial" panose="020B0604020202020204" pitchFamily="34" charset="0"/>
                <a:ea typeface="Aileron" charset="0"/>
                <a:cs typeface="Arial" panose="020B0604020202020204" pitchFamily="34" charset="0"/>
              </a:rPr>
              <a:t>intensity in nuclei (%)</a:t>
            </a:r>
          </a:p>
        </p:txBody>
      </p:sp>
      <p:cxnSp>
        <p:nvCxnSpPr>
          <p:cNvPr id="146" name="Straight Connector 145">
            <a:extLst>
              <a:ext uri="{FF2B5EF4-FFF2-40B4-BE49-F238E27FC236}">
                <a16:creationId xmlns:a16="http://schemas.microsoft.com/office/drawing/2014/main" id="{92DA778A-D989-9D4D-84C3-DA7C2085E51D}"/>
              </a:ext>
            </a:extLst>
          </p:cNvPr>
          <p:cNvCxnSpPr>
            <a:cxnSpLocks/>
          </p:cNvCxnSpPr>
          <p:nvPr/>
        </p:nvCxnSpPr>
        <p:spPr>
          <a:xfrm>
            <a:off x="9785240" y="2454275"/>
            <a:ext cx="0" cy="204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4C9E7426-EB26-9348-9CBB-86F245B482B7}"/>
              </a:ext>
            </a:extLst>
          </p:cNvPr>
          <p:cNvCxnSpPr>
            <a:cxnSpLocks/>
          </p:cNvCxnSpPr>
          <p:nvPr/>
        </p:nvCxnSpPr>
        <p:spPr>
          <a:xfrm flipH="1">
            <a:off x="9733430" y="24600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633289B0-4593-CD4F-B437-465FDD142924}"/>
              </a:ext>
            </a:extLst>
          </p:cNvPr>
          <p:cNvSpPr txBox="1"/>
          <p:nvPr/>
        </p:nvSpPr>
        <p:spPr>
          <a:xfrm>
            <a:off x="9410299" y="2401745"/>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140</a:t>
            </a:r>
          </a:p>
        </p:txBody>
      </p:sp>
      <p:cxnSp>
        <p:nvCxnSpPr>
          <p:cNvPr id="161" name="Straight Connector 160">
            <a:extLst>
              <a:ext uri="{FF2B5EF4-FFF2-40B4-BE49-F238E27FC236}">
                <a16:creationId xmlns:a16="http://schemas.microsoft.com/office/drawing/2014/main" id="{5F29E12B-8130-5B40-B1A9-258F5F796177}"/>
              </a:ext>
            </a:extLst>
          </p:cNvPr>
          <p:cNvCxnSpPr>
            <a:cxnSpLocks/>
          </p:cNvCxnSpPr>
          <p:nvPr/>
        </p:nvCxnSpPr>
        <p:spPr>
          <a:xfrm flipH="1">
            <a:off x="9733430" y="27521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33485BFC-8D93-2749-9EBF-3038E1A4B2E1}"/>
              </a:ext>
            </a:extLst>
          </p:cNvPr>
          <p:cNvSpPr txBox="1"/>
          <p:nvPr/>
        </p:nvSpPr>
        <p:spPr>
          <a:xfrm>
            <a:off x="9410299" y="2693845"/>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120</a:t>
            </a:r>
          </a:p>
        </p:txBody>
      </p:sp>
      <p:cxnSp>
        <p:nvCxnSpPr>
          <p:cNvPr id="163" name="Straight Connector 162">
            <a:extLst>
              <a:ext uri="{FF2B5EF4-FFF2-40B4-BE49-F238E27FC236}">
                <a16:creationId xmlns:a16="http://schemas.microsoft.com/office/drawing/2014/main" id="{94AE0C44-1EA0-7641-B140-0505DBFB3810}"/>
              </a:ext>
            </a:extLst>
          </p:cNvPr>
          <p:cNvCxnSpPr>
            <a:cxnSpLocks/>
          </p:cNvCxnSpPr>
          <p:nvPr/>
        </p:nvCxnSpPr>
        <p:spPr>
          <a:xfrm flipH="1">
            <a:off x="9733430" y="3041094"/>
            <a:ext cx="19061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8D88E8B7-26F3-0F47-A095-7AEBF1EAF78C}"/>
              </a:ext>
            </a:extLst>
          </p:cNvPr>
          <p:cNvSpPr txBox="1"/>
          <p:nvPr/>
        </p:nvSpPr>
        <p:spPr>
          <a:xfrm>
            <a:off x="9410299" y="2982770"/>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cxnSp>
        <p:nvCxnSpPr>
          <p:cNvPr id="167" name="Straight Connector 166">
            <a:extLst>
              <a:ext uri="{FF2B5EF4-FFF2-40B4-BE49-F238E27FC236}">
                <a16:creationId xmlns:a16="http://schemas.microsoft.com/office/drawing/2014/main" id="{6709062C-4E77-864A-88D9-5953FEF866C7}"/>
              </a:ext>
            </a:extLst>
          </p:cNvPr>
          <p:cNvCxnSpPr>
            <a:cxnSpLocks/>
          </p:cNvCxnSpPr>
          <p:nvPr/>
        </p:nvCxnSpPr>
        <p:spPr>
          <a:xfrm flipH="1">
            <a:off x="9733430" y="333319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F932722B-6950-9A47-8ADD-30E2BC8A1BD8}"/>
              </a:ext>
            </a:extLst>
          </p:cNvPr>
          <p:cNvSpPr txBox="1"/>
          <p:nvPr/>
        </p:nvSpPr>
        <p:spPr>
          <a:xfrm>
            <a:off x="9410299" y="3274870"/>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cxnSp>
        <p:nvCxnSpPr>
          <p:cNvPr id="169" name="Straight Connector 168">
            <a:extLst>
              <a:ext uri="{FF2B5EF4-FFF2-40B4-BE49-F238E27FC236}">
                <a16:creationId xmlns:a16="http://schemas.microsoft.com/office/drawing/2014/main" id="{E97B0CDB-A136-1C43-934D-B4A2E9C781F9}"/>
              </a:ext>
            </a:extLst>
          </p:cNvPr>
          <p:cNvCxnSpPr>
            <a:cxnSpLocks/>
          </p:cNvCxnSpPr>
          <p:nvPr/>
        </p:nvCxnSpPr>
        <p:spPr>
          <a:xfrm flipH="1">
            <a:off x="9733430" y="361894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31DA50D8-0738-3941-9718-EFB96C2FDBA9}"/>
              </a:ext>
            </a:extLst>
          </p:cNvPr>
          <p:cNvSpPr txBox="1"/>
          <p:nvPr/>
        </p:nvSpPr>
        <p:spPr>
          <a:xfrm>
            <a:off x="9410299" y="3560620"/>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cxnSp>
        <p:nvCxnSpPr>
          <p:cNvPr id="171" name="Straight Connector 170">
            <a:extLst>
              <a:ext uri="{FF2B5EF4-FFF2-40B4-BE49-F238E27FC236}">
                <a16:creationId xmlns:a16="http://schemas.microsoft.com/office/drawing/2014/main" id="{B17A1D32-D2A6-7045-975F-C2F2B57FE155}"/>
              </a:ext>
            </a:extLst>
          </p:cNvPr>
          <p:cNvCxnSpPr>
            <a:cxnSpLocks/>
          </p:cNvCxnSpPr>
          <p:nvPr/>
        </p:nvCxnSpPr>
        <p:spPr>
          <a:xfrm flipH="1">
            <a:off x="9733430" y="391104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1FF2EDE0-9545-5B49-9F12-712C615D3803}"/>
              </a:ext>
            </a:extLst>
          </p:cNvPr>
          <p:cNvSpPr txBox="1"/>
          <p:nvPr/>
        </p:nvSpPr>
        <p:spPr>
          <a:xfrm>
            <a:off x="9410299" y="3852720"/>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cxnSp>
        <p:nvCxnSpPr>
          <p:cNvPr id="173" name="Straight Connector 172">
            <a:extLst>
              <a:ext uri="{FF2B5EF4-FFF2-40B4-BE49-F238E27FC236}">
                <a16:creationId xmlns:a16="http://schemas.microsoft.com/office/drawing/2014/main" id="{F41E2AEE-27AA-BD40-97AA-48EC9FBC363D}"/>
              </a:ext>
            </a:extLst>
          </p:cNvPr>
          <p:cNvCxnSpPr>
            <a:cxnSpLocks/>
          </p:cNvCxnSpPr>
          <p:nvPr/>
        </p:nvCxnSpPr>
        <p:spPr>
          <a:xfrm flipH="1">
            <a:off x="9733430" y="420314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B6C3CAC0-C5D5-1F4D-B57F-EA01753A74AF}"/>
              </a:ext>
            </a:extLst>
          </p:cNvPr>
          <p:cNvSpPr txBox="1"/>
          <p:nvPr/>
        </p:nvSpPr>
        <p:spPr>
          <a:xfrm>
            <a:off x="9410299" y="4144820"/>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cxnSp>
        <p:nvCxnSpPr>
          <p:cNvPr id="175" name="Straight Connector 174">
            <a:extLst>
              <a:ext uri="{FF2B5EF4-FFF2-40B4-BE49-F238E27FC236}">
                <a16:creationId xmlns:a16="http://schemas.microsoft.com/office/drawing/2014/main" id="{73E065AB-5C75-A94A-B0BA-007B019F4C1D}"/>
              </a:ext>
            </a:extLst>
          </p:cNvPr>
          <p:cNvCxnSpPr>
            <a:cxnSpLocks/>
          </p:cNvCxnSpPr>
          <p:nvPr/>
        </p:nvCxnSpPr>
        <p:spPr>
          <a:xfrm flipH="1">
            <a:off x="9733430" y="44920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8DF450B7-DDF0-7B4D-91F5-4B7AC0B32FE2}"/>
              </a:ext>
            </a:extLst>
          </p:cNvPr>
          <p:cNvSpPr txBox="1"/>
          <p:nvPr/>
        </p:nvSpPr>
        <p:spPr>
          <a:xfrm>
            <a:off x="9410299" y="4433745"/>
            <a:ext cx="288406" cy="138499"/>
          </a:xfrm>
          <a:prstGeom prst="rect">
            <a:avLst/>
          </a:prstGeom>
          <a:noFill/>
        </p:spPr>
        <p:txBody>
          <a:bodyPr wrap="squar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77" name="TextBox 176">
            <a:extLst>
              <a:ext uri="{FF2B5EF4-FFF2-40B4-BE49-F238E27FC236}">
                <a16:creationId xmlns:a16="http://schemas.microsoft.com/office/drawing/2014/main" id="{3108C814-9902-D647-87C2-AB727B975957}"/>
              </a:ext>
            </a:extLst>
          </p:cNvPr>
          <p:cNvSpPr txBox="1"/>
          <p:nvPr/>
        </p:nvSpPr>
        <p:spPr>
          <a:xfrm rot="-2700000">
            <a:off x="9388383" y="4775367"/>
            <a:ext cx="771918"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Baseline</a:t>
            </a:r>
          </a:p>
        </p:txBody>
      </p:sp>
      <p:sp>
        <p:nvSpPr>
          <p:cNvPr id="178" name="TextBox 177">
            <a:extLst>
              <a:ext uri="{FF2B5EF4-FFF2-40B4-BE49-F238E27FC236}">
                <a16:creationId xmlns:a16="http://schemas.microsoft.com/office/drawing/2014/main" id="{C517924D-959C-614C-93A9-26EC233297DD}"/>
              </a:ext>
            </a:extLst>
          </p:cNvPr>
          <p:cNvSpPr txBox="1"/>
          <p:nvPr/>
        </p:nvSpPr>
        <p:spPr>
          <a:xfrm>
            <a:off x="10057983" y="5206445"/>
            <a:ext cx="395580" cy="138499"/>
          </a:xfrm>
          <a:prstGeom prst="rect">
            <a:avLst/>
          </a:prstGeom>
          <a:noFill/>
        </p:spPr>
        <p:txBody>
          <a:bodyPr wrap="square" lIns="0" tIns="0" rIns="0" bIns="0" rtlCol="0">
            <a:spAutoFit/>
          </a:bodyPr>
          <a:lstStyle/>
          <a:p>
            <a:pPr algn="ctr">
              <a:lnSpc>
                <a:spcPct val="90000"/>
              </a:lnSpc>
            </a:pPr>
            <a:r>
              <a:rPr lang="en-US" sz="1000" b="1" dirty="0">
                <a:latin typeface="Arial" panose="020B0604020202020204" pitchFamily="34" charset="0"/>
                <a:ea typeface="Aileron" charset="0"/>
                <a:cs typeface="Arial" panose="020B0604020202020204" pitchFamily="34" charset="0"/>
              </a:rPr>
              <a:t>Arm 1</a:t>
            </a:r>
          </a:p>
        </p:txBody>
      </p:sp>
      <p:sp>
        <p:nvSpPr>
          <p:cNvPr id="179" name="TextBox 178">
            <a:extLst>
              <a:ext uri="{FF2B5EF4-FFF2-40B4-BE49-F238E27FC236}">
                <a16:creationId xmlns:a16="http://schemas.microsoft.com/office/drawing/2014/main" id="{5AD7CB51-8C54-E742-8148-EDAA0E4AA6E8}"/>
              </a:ext>
            </a:extLst>
          </p:cNvPr>
          <p:cNvSpPr txBox="1"/>
          <p:nvPr/>
        </p:nvSpPr>
        <p:spPr>
          <a:xfrm rot="-2700000">
            <a:off x="9658257" y="4775367"/>
            <a:ext cx="771918"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Castration</a:t>
            </a:r>
          </a:p>
        </p:txBody>
      </p:sp>
      <p:grpSp>
        <p:nvGrpSpPr>
          <p:cNvPr id="186" name="Group 185">
            <a:extLst>
              <a:ext uri="{FF2B5EF4-FFF2-40B4-BE49-F238E27FC236}">
                <a16:creationId xmlns:a16="http://schemas.microsoft.com/office/drawing/2014/main" id="{57B0FCD4-6D14-2C42-9701-484338BDF63D}"/>
              </a:ext>
            </a:extLst>
          </p:cNvPr>
          <p:cNvGrpSpPr/>
          <p:nvPr/>
        </p:nvGrpSpPr>
        <p:grpSpPr>
          <a:xfrm>
            <a:off x="9841380" y="2978623"/>
            <a:ext cx="74145" cy="125999"/>
            <a:chOff x="9914405" y="3356447"/>
            <a:chExt cx="74145" cy="190031"/>
          </a:xfrm>
        </p:grpSpPr>
        <p:cxnSp>
          <p:nvCxnSpPr>
            <p:cNvPr id="181" name="Straight Connector 180">
              <a:extLst>
                <a:ext uri="{FF2B5EF4-FFF2-40B4-BE49-F238E27FC236}">
                  <a16:creationId xmlns:a16="http://schemas.microsoft.com/office/drawing/2014/main" id="{6F56E020-D18F-3845-9679-DBE1CFA1C29D}"/>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8613A1F-A1DA-EE46-BC17-D5D1F3A88120}"/>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2D17E05A-8948-E046-BDAF-440693FD4F06}"/>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88" name="Straight Connector 187">
            <a:extLst>
              <a:ext uri="{FF2B5EF4-FFF2-40B4-BE49-F238E27FC236}">
                <a16:creationId xmlns:a16="http://schemas.microsoft.com/office/drawing/2014/main" id="{186C5375-91FE-B746-AE2E-32A28224C383}"/>
              </a:ext>
            </a:extLst>
          </p:cNvPr>
          <p:cNvCxnSpPr>
            <a:cxnSpLocks/>
          </p:cNvCxnSpPr>
          <p:nvPr/>
        </p:nvCxnSpPr>
        <p:spPr>
          <a:xfrm rot="16200000" flipH="1">
            <a:off x="10073155"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DDB1FF32-3FB4-514F-98AF-DCB80B5ED7DE}"/>
              </a:ext>
            </a:extLst>
          </p:cNvPr>
          <p:cNvCxnSpPr>
            <a:cxnSpLocks/>
          </p:cNvCxnSpPr>
          <p:nvPr/>
        </p:nvCxnSpPr>
        <p:spPr>
          <a:xfrm rot="16200000" flipH="1">
            <a:off x="10374780"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6DC07111-F79B-4340-A177-3F861EFA61C1}"/>
              </a:ext>
            </a:extLst>
          </p:cNvPr>
          <p:cNvCxnSpPr>
            <a:cxnSpLocks/>
          </p:cNvCxnSpPr>
          <p:nvPr/>
        </p:nvCxnSpPr>
        <p:spPr>
          <a:xfrm rot="16200000" flipH="1">
            <a:off x="10685930"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1" name="Group 190">
            <a:extLst>
              <a:ext uri="{FF2B5EF4-FFF2-40B4-BE49-F238E27FC236}">
                <a16:creationId xmlns:a16="http://schemas.microsoft.com/office/drawing/2014/main" id="{E2B5C2F1-A2E1-594B-B345-D8D39B035EB1}"/>
              </a:ext>
            </a:extLst>
          </p:cNvPr>
          <p:cNvGrpSpPr/>
          <p:nvPr/>
        </p:nvGrpSpPr>
        <p:grpSpPr>
          <a:xfrm>
            <a:off x="9962030" y="2953222"/>
            <a:ext cx="74145" cy="172800"/>
            <a:chOff x="9914405" y="3356447"/>
            <a:chExt cx="74145" cy="190031"/>
          </a:xfrm>
        </p:grpSpPr>
        <p:cxnSp>
          <p:nvCxnSpPr>
            <p:cNvPr id="192" name="Straight Connector 191">
              <a:extLst>
                <a:ext uri="{FF2B5EF4-FFF2-40B4-BE49-F238E27FC236}">
                  <a16:creationId xmlns:a16="http://schemas.microsoft.com/office/drawing/2014/main" id="{96EBCC65-4BC2-CC43-B23C-9E3E9B53928D}"/>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0FB643B5-75D5-3745-A206-2F1DC984D70F}"/>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81ABF4C3-3592-F64F-B6E6-FCB9394E15C9}"/>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5" name="Rectangle 194">
            <a:extLst>
              <a:ext uri="{FF2B5EF4-FFF2-40B4-BE49-F238E27FC236}">
                <a16:creationId xmlns:a16="http://schemas.microsoft.com/office/drawing/2014/main" id="{F8DDA2C1-6350-3649-B71F-D88629D4660D}"/>
              </a:ext>
            </a:extLst>
          </p:cNvPr>
          <p:cNvSpPr/>
          <p:nvPr/>
        </p:nvSpPr>
        <p:spPr>
          <a:xfrm>
            <a:off x="10134798" y="3044825"/>
            <a:ext cx="117277" cy="454025"/>
          </a:xfrm>
          <a:prstGeom prst="rect">
            <a:avLst/>
          </a:prstGeom>
          <a:solidFill>
            <a:schemeClr val="tx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B7234589-736A-8541-A7CF-528F64467857}"/>
              </a:ext>
            </a:extLst>
          </p:cNvPr>
          <p:cNvSpPr txBox="1"/>
          <p:nvPr/>
        </p:nvSpPr>
        <p:spPr>
          <a:xfrm>
            <a:off x="10093983" y="3601895"/>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grpSp>
        <p:nvGrpSpPr>
          <p:cNvPr id="196" name="Group 195">
            <a:extLst>
              <a:ext uri="{FF2B5EF4-FFF2-40B4-BE49-F238E27FC236}">
                <a16:creationId xmlns:a16="http://schemas.microsoft.com/office/drawing/2014/main" id="{7CEA74DF-571E-8F49-BBED-947CBE72EF61}"/>
              </a:ext>
            </a:extLst>
          </p:cNvPr>
          <p:cNvGrpSpPr/>
          <p:nvPr/>
        </p:nvGrpSpPr>
        <p:grpSpPr>
          <a:xfrm>
            <a:off x="10156364" y="3432647"/>
            <a:ext cx="74145" cy="144000"/>
            <a:chOff x="9914405" y="3356447"/>
            <a:chExt cx="74145" cy="190031"/>
          </a:xfrm>
        </p:grpSpPr>
        <p:cxnSp>
          <p:nvCxnSpPr>
            <p:cNvPr id="197" name="Straight Connector 196">
              <a:extLst>
                <a:ext uri="{FF2B5EF4-FFF2-40B4-BE49-F238E27FC236}">
                  <a16:creationId xmlns:a16="http://schemas.microsoft.com/office/drawing/2014/main" id="{D2EE90C2-ED71-6346-882B-A23D6E427C07}"/>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A5E30D3D-4337-E64E-B4E2-406EB8891326}"/>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08574FFD-6775-9C4C-8D5A-BD290263A841}"/>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1" name="Rectangle 200">
            <a:extLst>
              <a:ext uri="{FF2B5EF4-FFF2-40B4-BE49-F238E27FC236}">
                <a16:creationId xmlns:a16="http://schemas.microsoft.com/office/drawing/2014/main" id="{B263F16B-7BF0-FE44-BD35-AF012FB5F306}"/>
              </a:ext>
            </a:extLst>
          </p:cNvPr>
          <p:cNvSpPr/>
          <p:nvPr/>
        </p:nvSpPr>
        <p:spPr>
          <a:xfrm>
            <a:off x="10252273" y="3044825"/>
            <a:ext cx="117277" cy="914400"/>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44194316-ADE8-9548-B5FB-19C28A375F1E}"/>
              </a:ext>
            </a:extLst>
          </p:cNvPr>
          <p:cNvGrpSpPr/>
          <p:nvPr/>
        </p:nvGrpSpPr>
        <p:grpSpPr>
          <a:xfrm>
            <a:off x="10273839" y="3886672"/>
            <a:ext cx="74145" cy="151200"/>
            <a:chOff x="9914405" y="3356447"/>
            <a:chExt cx="74145" cy="190031"/>
          </a:xfrm>
        </p:grpSpPr>
        <p:cxnSp>
          <p:nvCxnSpPr>
            <p:cNvPr id="203" name="Straight Connector 202">
              <a:extLst>
                <a:ext uri="{FF2B5EF4-FFF2-40B4-BE49-F238E27FC236}">
                  <a16:creationId xmlns:a16="http://schemas.microsoft.com/office/drawing/2014/main" id="{F427832A-9C00-8A4A-AF96-E631ED4959AF}"/>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17FD6F2-F0B9-2348-AAE6-85D37ADC93F0}"/>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9F8DA468-4D70-2349-96A8-AF1B7DD4C02B}"/>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6" name="Rectangle 205">
            <a:extLst>
              <a:ext uri="{FF2B5EF4-FFF2-40B4-BE49-F238E27FC236}">
                <a16:creationId xmlns:a16="http://schemas.microsoft.com/office/drawing/2014/main" id="{E296F388-84CF-CE4B-B3E8-D84B51351BA1}"/>
              </a:ext>
            </a:extLst>
          </p:cNvPr>
          <p:cNvSpPr/>
          <p:nvPr/>
        </p:nvSpPr>
        <p:spPr>
          <a:xfrm>
            <a:off x="10393254" y="2460600"/>
            <a:ext cx="117277" cy="88925"/>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72CAFCA8-DAC8-BD49-9D47-3EC503D72C7D}"/>
              </a:ext>
            </a:extLst>
          </p:cNvPr>
          <p:cNvSpPr txBox="1"/>
          <p:nvPr/>
        </p:nvSpPr>
        <p:spPr>
          <a:xfrm>
            <a:off x="10550124" y="2446195"/>
            <a:ext cx="288406" cy="124650"/>
          </a:xfrm>
          <a:prstGeom prst="rect">
            <a:avLst/>
          </a:prstGeom>
          <a:no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AR</a:t>
            </a:r>
          </a:p>
        </p:txBody>
      </p:sp>
      <p:sp>
        <p:nvSpPr>
          <p:cNvPr id="210" name="Rectangle 209">
            <a:extLst>
              <a:ext uri="{FF2B5EF4-FFF2-40B4-BE49-F238E27FC236}">
                <a16:creationId xmlns:a16="http://schemas.microsoft.com/office/drawing/2014/main" id="{AF51DED8-B1BB-6842-95FE-6B18258A0823}"/>
              </a:ext>
            </a:extLst>
          </p:cNvPr>
          <p:cNvSpPr/>
          <p:nvPr/>
        </p:nvSpPr>
        <p:spPr>
          <a:xfrm>
            <a:off x="9894779" y="2460600"/>
            <a:ext cx="117277" cy="88925"/>
          </a:xfrm>
          <a:prstGeom prst="rect">
            <a:avLst/>
          </a:prstGeom>
          <a:solidFill>
            <a:schemeClr val="tx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666CFF71-818A-0B45-92E6-AA9BB6C87B29}"/>
              </a:ext>
            </a:extLst>
          </p:cNvPr>
          <p:cNvSpPr txBox="1"/>
          <p:nvPr/>
        </p:nvSpPr>
        <p:spPr>
          <a:xfrm>
            <a:off x="10051649" y="2446195"/>
            <a:ext cx="288406" cy="124650"/>
          </a:xfrm>
          <a:prstGeom prst="rect">
            <a:avLst/>
          </a:prstGeom>
          <a:no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Ku70</a:t>
            </a:r>
          </a:p>
        </p:txBody>
      </p:sp>
      <p:sp>
        <p:nvSpPr>
          <p:cNvPr id="212" name="TextBox 211">
            <a:extLst>
              <a:ext uri="{FF2B5EF4-FFF2-40B4-BE49-F238E27FC236}">
                <a16:creationId xmlns:a16="http://schemas.microsoft.com/office/drawing/2014/main" id="{52CB57B4-D858-2F4F-93CB-EDD8FCBCEF5C}"/>
              </a:ext>
            </a:extLst>
          </p:cNvPr>
          <p:cNvSpPr txBox="1"/>
          <p:nvPr/>
        </p:nvSpPr>
        <p:spPr>
          <a:xfrm>
            <a:off x="10246383" y="4087670"/>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grpSp>
        <p:nvGrpSpPr>
          <p:cNvPr id="213" name="Group 212">
            <a:extLst>
              <a:ext uri="{FF2B5EF4-FFF2-40B4-BE49-F238E27FC236}">
                <a16:creationId xmlns:a16="http://schemas.microsoft.com/office/drawing/2014/main" id="{F995DA7E-0FAA-A74A-8328-7C514B656D23}"/>
              </a:ext>
            </a:extLst>
          </p:cNvPr>
          <p:cNvGrpSpPr/>
          <p:nvPr/>
        </p:nvGrpSpPr>
        <p:grpSpPr>
          <a:xfrm>
            <a:off x="10771655" y="2978623"/>
            <a:ext cx="74145" cy="125999"/>
            <a:chOff x="9914405" y="3356447"/>
            <a:chExt cx="74145" cy="190031"/>
          </a:xfrm>
        </p:grpSpPr>
        <p:cxnSp>
          <p:nvCxnSpPr>
            <p:cNvPr id="214" name="Straight Connector 213">
              <a:extLst>
                <a:ext uri="{FF2B5EF4-FFF2-40B4-BE49-F238E27FC236}">
                  <a16:creationId xmlns:a16="http://schemas.microsoft.com/office/drawing/2014/main" id="{23CBF0CC-7B4E-BE47-9AAC-B961057827BD}"/>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42B756E0-AB98-6B40-A6D9-1610D65A9E0D}"/>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E5AE9E7-9C37-6448-ABD4-1B4983C9269C}"/>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DBE48519-14B2-9A44-A38D-AFCB3006AF19}"/>
              </a:ext>
            </a:extLst>
          </p:cNvPr>
          <p:cNvGrpSpPr/>
          <p:nvPr/>
        </p:nvGrpSpPr>
        <p:grpSpPr>
          <a:xfrm>
            <a:off x="10892305" y="2965922"/>
            <a:ext cx="74145" cy="151200"/>
            <a:chOff x="9914405" y="3356447"/>
            <a:chExt cx="74145" cy="190031"/>
          </a:xfrm>
        </p:grpSpPr>
        <p:cxnSp>
          <p:nvCxnSpPr>
            <p:cNvPr id="218" name="Straight Connector 217">
              <a:extLst>
                <a:ext uri="{FF2B5EF4-FFF2-40B4-BE49-F238E27FC236}">
                  <a16:creationId xmlns:a16="http://schemas.microsoft.com/office/drawing/2014/main" id="{79A318B2-302B-FD46-B724-63BDF92C8754}"/>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4C3B262D-3C07-2944-B735-1AB9603CAA23}"/>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68536E8E-11EA-C04D-AF72-2E1DB5011A52}"/>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1" name="Rectangle 220">
            <a:extLst>
              <a:ext uri="{FF2B5EF4-FFF2-40B4-BE49-F238E27FC236}">
                <a16:creationId xmlns:a16="http://schemas.microsoft.com/office/drawing/2014/main" id="{AABC350E-0C5D-AD45-904F-78B7EB6FB4F3}"/>
              </a:ext>
            </a:extLst>
          </p:cNvPr>
          <p:cNvSpPr/>
          <p:nvPr/>
        </p:nvSpPr>
        <p:spPr>
          <a:xfrm>
            <a:off x="10439598" y="3044826"/>
            <a:ext cx="117277" cy="536574"/>
          </a:xfrm>
          <a:prstGeom prst="rect">
            <a:avLst/>
          </a:prstGeom>
          <a:solidFill>
            <a:schemeClr val="tx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7144990C-31DE-FB4C-B0A5-E8709E082903}"/>
              </a:ext>
            </a:extLst>
          </p:cNvPr>
          <p:cNvSpPr txBox="1"/>
          <p:nvPr/>
        </p:nvSpPr>
        <p:spPr>
          <a:xfrm>
            <a:off x="10424183" y="3678095"/>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grpSp>
        <p:nvGrpSpPr>
          <p:cNvPr id="223" name="Group 222">
            <a:extLst>
              <a:ext uri="{FF2B5EF4-FFF2-40B4-BE49-F238E27FC236}">
                <a16:creationId xmlns:a16="http://schemas.microsoft.com/office/drawing/2014/main" id="{021AC630-BEF8-9A4E-B0C6-6ED3103F126B}"/>
              </a:ext>
            </a:extLst>
          </p:cNvPr>
          <p:cNvGrpSpPr/>
          <p:nvPr/>
        </p:nvGrpSpPr>
        <p:grpSpPr>
          <a:xfrm>
            <a:off x="10461164" y="3512022"/>
            <a:ext cx="74145" cy="144000"/>
            <a:chOff x="9914405" y="3356447"/>
            <a:chExt cx="74145" cy="190031"/>
          </a:xfrm>
        </p:grpSpPr>
        <p:cxnSp>
          <p:nvCxnSpPr>
            <p:cNvPr id="224" name="Straight Connector 223">
              <a:extLst>
                <a:ext uri="{FF2B5EF4-FFF2-40B4-BE49-F238E27FC236}">
                  <a16:creationId xmlns:a16="http://schemas.microsoft.com/office/drawing/2014/main" id="{E3DBBD75-677A-864E-9E79-DB05F252B637}"/>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BFEC5E88-6DE3-F943-84AB-61EAFCF1CCE9}"/>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3BC31877-E956-3E43-9C03-D3B0717E0A31}"/>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7" name="Rectangle 226">
            <a:extLst>
              <a:ext uri="{FF2B5EF4-FFF2-40B4-BE49-F238E27FC236}">
                <a16:creationId xmlns:a16="http://schemas.microsoft.com/office/drawing/2014/main" id="{B7C92921-9295-8D4C-819E-4565CF9B4CE8}"/>
              </a:ext>
            </a:extLst>
          </p:cNvPr>
          <p:cNvSpPr/>
          <p:nvPr/>
        </p:nvSpPr>
        <p:spPr>
          <a:xfrm>
            <a:off x="10557073" y="3044824"/>
            <a:ext cx="117277" cy="1095375"/>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8" name="Group 227">
            <a:extLst>
              <a:ext uri="{FF2B5EF4-FFF2-40B4-BE49-F238E27FC236}">
                <a16:creationId xmlns:a16="http://schemas.microsoft.com/office/drawing/2014/main" id="{D1C7E60B-45FA-824D-BD59-D7988B21543E}"/>
              </a:ext>
            </a:extLst>
          </p:cNvPr>
          <p:cNvGrpSpPr/>
          <p:nvPr/>
        </p:nvGrpSpPr>
        <p:grpSpPr>
          <a:xfrm>
            <a:off x="10578639" y="4070822"/>
            <a:ext cx="74145" cy="136800"/>
            <a:chOff x="9914405" y="3356447"/>
            <a:chExt cx="74145" cy="190031"/>
          </a:xfrm>
        </p:grpSpPr>
        <p:cxnSp>
          <p:nvCxnSpPr>
            <p:cNvPr id="229" name="Straight Connector 228">
              <a:extLst>
                <a:ext uri="{FF2B5EF4-FFF2-40B4-BE49-F238E27FC236}">
                  <a16:creationId xmlns:a16="http://schemas.microsoft.com/office/drawing/2014/main" id="{B5A1B08B-16F4-D947-A2B1-84F6E5B80A3F}"/>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25AF27EF-A648-E74C-9495-6100DB85D0D6}"/>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7F3D391-131D-E547-8E5D-7D68D32B4D53}"/>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2" name="TextBox 231">
            <a:extLst>
              <a:ext uri="{FF2B5EF4-FFF2-40B4-BE49-F238E27FC236}">
                <a16:creationId xmlns:a16="http://schemas.microsoft.com/office/drawing/2014/main" id="{50466C60-85F5-424C-9221-0E0C68143C63}"/>
              </a:ext>
            </a:extLst>
          </p:cNvPr>
          <p:cNvSpPr txBox="1"/>
          <p:nvPr/>
        </p:nvSpPr>
        <p:spPr>
          <a:xfrm>
            <a:off x="10551183" y="4252770"/>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sp>
        <p:nvSpPr>
          <p:cNvPr id="233" name="Rectangle 232">
            <a:extLst>
              <a:ext uri="{FF2B5EF4-FFF2-40B4-BE49-F238E27FC236}">
                <a16:creationId xmlns:a16="http://schemas.microsoft.com/office/drawing/2014/main" id="{7D20DC06-D8ED-A84D-A29C-657F9A60F267}"/>
              </a:ext>
            </a:extLst>
          </p:cNvPr>
          <p:cNvSpPr/>
          <p:nvPr/>
        </p:nvSpPr>
        <p:spPr>
          <a:xfrm>
            <a:off x="11366698" y="3044825"/>
            <a:ext cx="117277" cy="380999"/>
          </a:xfrm>
          <a:prstGeom prst="rect">
            <a:avLst/>
          </a:prstGeom>
          <a:solidFill>
            <a:schemeClr val="tx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DBD9C1DB-9EB6-A140-B7BF-C3FD235BA773}"/>
              </a:ext>
            </a:extLst>
          </p:cNvPr>
          <p:cNvSpPr txBox="1"/>
          <p:nvPr/>
        </p:nvSpPr>
        <p:spPr>
          <a:xfrm>
            <a:off x="11325883" y="3538395"/>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grpSp>
        <p:nvGrpSpPr>
          <p:cNvPr id="235" name="Group 234">
            <a:extLst>
              <a:ext uri="{FF2B5EF4-FFF2-40B4-BE49-F238E27FC236}">
                <a16:creationId xmlns:a16="http://schemas.microsoft.com/office/drawing/2014/main" id="{B18B3BA7-907E-124E-B677-33B63D858E02}"/>
              </a:ext>
            </a:extLst>
          </p:cNvPr>
          <p:cNvGrpSpPr/>
          <p:nvPr/>
        </p:nvGrpSpPr>
        <p:grpSpPr>
          <a:xfrm>
            <a:off x="11388264" y="3353272"/>
            <a:ext cx="74145" cy="144000"/>
            <a:chOff x="9914405" y="3356447"/>
            <a:chExt cx="74145" cy="190031"/>
          </a:xfrm>
        </p:grpSpPr>
        <p:cxnSp>
          <p:nvCxnSpPr>
            <p:cNvPr id="236" name="Straight Connector 235">
              <a:extLst>
                <a:ext uri="{FF2B5EF4-FFF2-40B4-BE49-F238E27FC236}">
                  <a16:creationId xmlns:a16="http://schemas.microsoft.com/office/drawing/2014/main" id="{2852DFB1-4BCE-B640-BF3A-D5687563E3A7}"/>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BACDD4AF-C839-2F41-84FC-D44F62DFCDEC}"/>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8EBDEF93-A5A7-C14C-B90F-1475577EB954}"/>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9" name="Rectangle 238">
            <a:extLst>
              <a:ext uri="{FF2B5EF4-FFF2-40B4-BE49-F238E27FC236}">
                <a16:creationId xmlns:a16="http://schemas.microsoft.com/office/drawing/2014/main" id="{F533182A-6F02-DB4F-B17E-7949F8A3DD97}"/>
              </a:ext>
            </a:extLst>
          </p:cNvPr>
          <p:cNvSpPr/>
          <p:nvPr/>
        </p:nvSpPr>
        <p:spPr>
          <a:xfrm>
            <a:off x="11484173" y="3044825"/>
            <a:ext cx="117277" cy="889000"/>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2094B477-24BC-194D-998A-BAA6F66E6F40}"/>
              </a:ext>
            </a:extLst>
          </p:cNvPr>
          <p:cNvGrpSpPr/>
          <p:nvPr/>
        </p:nvGrpSpPr>
        <p:grpSpPr>
          <a:xfrm>
            <a:off x="11505739" y="3873972"/>
            <a:ext cx="74145" cy="115200"/>
            <a:chOff x="9914405" y="3356447"/>
            <a:chExt cx="74145" cy="190031"/>
          </a:xfrm>
        </p:grpSpPr>
        <p:cxnSp>
          <p:nvCxnSpPr>
            <p:cNvPr id="241" name="Straight Connector 240">
              <a:extLst>
                <a:ext uri="{FF2B5EF4-FFF2-40B4-BE49-F238E27FC236}">
                  <a16:creationId xmlns:a16="http://schemas.microsoft.com/office/drawing/2014/main" id="{0B4490AB-5E71-464C-82CE-207B165880C9}"/>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C62D9A97-0D00-2C47-9041-94C8C22E009B}"/>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DE93D9AD-0A9E-5445-8699-B939A2AC1585}"/>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4" name="TextBox 243">
            <a:extLst>
              <a:ext uri="{FF2B5EF4-FFF2-40B4-BE49-F238E27FC236}">
                <a16:creationId xmlns:a16="http://schemas.microsoft.com/office/drawing/2014/main" id="{27F174AC-7D7C-A54E-B35B-7409027C7585}"/>
              </a:ext>
            </a:extLst>
          </p:cNvPr>
          <p:cNvSpPr txBox="1"/>
          <p:nvPr/>
        </p:nvSpPr>
        <p:spPr>
          <a:xfrm>
            <a:off x="11478283" y="4087670"/>
            <a:ext cx="13812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sp>
        <p:nvSpPr>
          <p:cNvPr id="245" name="Rectangle 244">
            <a:extLst>
              <a:ext uri="{FF2B5EF4-FFF2-40B4-BE49-F238E27FC236}">
                <a16:creationId xmlns:a16="http://schemas.microsoft.com/office/drawing/2014/main" id="{E9D9DE50-80E2-8D47-AF3E-3370D9EB1D27}"/>
              </a:ext>
            </a:extLst>
          </p:cNvPr>
          <p:cNvSpPr/>
          <p:nvPr/>
        </p:nvSpPr>
        <p:spPr>
          <a:xfrm>
            <a:off x="11052373" y="2752726"/>
            <a:ext cx="117277" cy="285750"/>
          </a:xfrm>
          <a:prstGeom prst="rect">
            <a:avLst/>
          </a:prstGeom>
          <a:solidFill>
            <a:schemeClr val="tx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A593D4F3-16F4-474D-9654-50311F2477CC}"/>
              </a:ext>
            </a:extLst>
          </p:cNvPr>
          <p:cNvGrpSpPr/>
          <p:nvPr/>
        </p:nvGrpSpPr>
        <p:grpSpPr>
          <a:xfrm>
            <a:off x="11073939" y="2699222"/>
            <a:ext cx="74145" cy="122400"/>
            <a:chOff x="9914405" y="3356447"/>
            <a:chExt cx="74145" cy="190031"/>
          </a:xfrm>
        </p:grpSpPr>
        <p:cxnSp>
          <p:nvCxnSpPr>
            <p:cNvPr id="247" name="Straight Connector 246">
              <a:extLst>
                <a:ext uri="{FF2B5EF4-FFF2-40B4-BE49-F238E27FC236}">
                  <a16:creationId xmlns:a16="http://schemas.microsoft.com/office/drawing/2014/main" id="{5B672AA6-EB8F-1A47-B5F8-73E054005353}"/>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FAED1875-FE7E-1745-8F99-8A48DB4F7ADD}"/>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8A57E460-5187-D64E-A757-AD7206D738D1}"/>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0" name="Rectangle 249">
            <a:extLst>
              <a:ext uri="{FF2B5EF4-FFF2-40B4-BE49-F238E27FC236}">
                <a16:creationId xmlns:a16="http://schemas.microsoft.com/office/drawing/2014/main" id="{79B039AF-F12D-B84A-840C-9219C98C99C8}"/>
              </a:ext>
            </a:extLst>
          </p:cNvPr>
          <p:cNvSpPr/>
          <p:nvPr/>
        </p:nvSpPr>
        <p:spPr>
          <a:xfrm>
            <a:off x="11169848" y="2968363"/>
            <a:ext cx="117277" cy="73287"/>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1" name="Group 250">
            <a:extLst>
              <a:ext uri="{FF2B5EF4-FFF2-40B4-BE49-F238E27FC236}">
                <a16:creationId xmlns:a16="http://schemas.microsoft.com/office/drawing/2014/main" id="{2FDC4557-A7F5-CD42-8FA8-326C76142A52}"/>
              </a:ext>
            </a:extLst>
          </p:cNvPr>
          <p:cNvGrpSpPr/>
          <p:nvPr/>
        </p:nvGrpSpPr>
        <p:grpSpPr>
          <a:xfrm>
            <a:off x="11191414" y="2896072"/>
            <a:ext cx="74145" cy="158400"/>
            <a:chOff x="9914405" y="3356447"/>
            <a:chExt cx="74145" cy="190031"/>
          </a:xfrm>
        </p:grpSpPr>
        <p:cxnSp>
          <p:nvCxnSpPr>
            <p:cNvPr id="252" name="Straight Connector 251">
              <a:extLst>
                <a:ext uri="{FF2B5EF4-FFF2-40B4-BE49-F238E27FC236}">
                  <a16:creationId xmlns:a16="http://schemas.microsoft.com/office/drawing/2014/main" id="{BA89BD07-19CB-884E-9259-850BEE830A94}"/>
                </a:ext>
              </a:extLst>
            </p:cNvPr>
            <p:cNvCxnSpPr>
              <a:cxnSpLocks/>
            </p:cNvCxnSpPr>
            <p:nvPr/>
          </p:nvCxnSpPr>
          <p:spPr>
            <a:xfrm flipH="1">
              <a:off x="9914405" y="3358594"/>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6532B3B7-B5E4-0047-9152-AB56168BE20D}"/>
                </a:ext>
              </a:extLst>
            </p:cNvPr>
            <p:cNvCxnSpPr>
              <a:cxnSpLocks/>
            </p:cNvCxnSpPr>
            <p:nvPr/>
          </p:nvCxnSpPr>
          <p:spPr>
            <a:xfrm flipH="1">
              <a:off x="9914405" y="3545919"/>
              <a:ext cx="741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DF42F6EA-A23F-FB49-A3EB-B9AA9DE58A32}"/>
                </a:ext>
              </a:extLst>
            </p:cNvPr>
            <p:cNvCxnSpPr>
              <a:cxnSpLocks/>
            </p:cNvCxnSpPr>
            <p:nvPr/>
          </p:nvCxnSpPr>
          <p:spPr>
            <a:xfrm>
              <a:off x="9951479" y="3356447"/>
              <a:ext cx="0" cy="1900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55" name="Straight Connector 254">
            <a:extLst>
              <a:ext uri="{FF2B5EF4-FFF2-40B4-BE49-F238E27FC236}">
                <a16:creationId xmlns:a16="http://schemas.microsoft.com/office/drawing/2014/main" id="{DBA29ED7-534D-7A4C-94C1-F70E3D785B47}"/>
              </a:ext>
            </a:extLst>
          </p:cNvPr>
          <p:cNvCxnSpPr>
            <a:cxnSpLocks/>
          </p:cNvCxnSpPr>
          <p:nvPr/>
        </p:nvCxnSpPr>
        <p:spPr>
          <a:xfrm rot="16200000" flipH="1">
            <a:off x="10990730"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02077E55-2F25-8D43-A0F3-383D7A5A17F0}"/>
              </a:ext>
            </a:extLst>
          </p:cNvPr>
          <p:cNvCxnSpPr>
            <a:cxnSpLocks/>
          </p:cNvCxnSpPr>
          <p:nvPr/>
        </p:nvCxnSpPr>
        <p:spPr>
          <a:xfrm rot="16200000" flipH="1">
            <a:off x="11301880"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0B59673D-2E21-D24B-B3BE-422CCC803332}"/>
              </a:ext>
            </a:extLst>
          </p:cNvPr>
          <p:cNvCxnSpPr>
            <a:cxnSpLocks/>
          </p:cNvCxnSpPr>
          <p:nvPr/>
        </p:nvCxnSpPr>
        <p:spPr>
          <a:xfrm rot="16200000" flipH="1">
            <a:off x="11609855" y="306966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8" name="TextBox 257">
            <a:extLst>
              <a:ext uri="{FF2B5EF4-FFF2-40B4-BE49-F238E27FC236}">
                <a16:creationId xmlns:a16="http://schemas.microsoft.com/office/drawing/2014/main" id="{5ED6EBA2-2FF1-594E-9905-5699D04FA380}"/>
              </a:ext>
            </a:extLst>
          </p:cNvPr>
          <p:cNvSpPr txBox="1"/>
          <p:nvPr/>
        </p:nvSpPr>
        <p:spPr>
          <a:xfrm>
            <a:off x="11049658" y="2570020"/>
            <a:ext cx="138121" cy="124650"/>
          </a:xfrm>
          <a:prstGeom prst="rect">
            <a:avLst/>
          </a:prstGeom>
          <a:noFill/>
          <a:ln w="9525">
            <a:noFill/>
          </a:ln>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a:t>
            </a:r>
          </a:p>
        </p:txBody>
      </p:sp>
      <p:sp>
        <p:nvSpPr>
          <p:cNvPr id="259" name="TextBox 258">
            <a:extLst>
              <a:ext uri="{FF2B5EF4-FFF2-40B4-BE49-F238E27FC236}">
                <a16:creationId xmlns:a16="http://schemas.microsoft.com/office/drawing/2014/main" id="{55A720F8-F111-A044-9E47-4B76D0F805BA}"/>
              </a:ext>
            </a:extLst>
          </p:cNvPr>
          <p:cNvSpPr txBox="1"/>
          <p:nvPr/>
        </p:nvSpPr>
        <p:spPr>
          <a:xfrm rot="-2700000">
            <a:off x="9696419" y="4883181"/>
            <a:ext cx="1076864"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Castration + RT</a:t>
            </a:r>
          </a:p>
        </p:txBody>
      </p:sp>
      <p:sp>
        <p:nvSpPr>
          <p:cNvPr id="260" name="TextBox 259">
            <a:extLst>
              <a:ext uri="{FF2B5EF4-FFF2-40B4-BE49-F238E27FC236}">
                <a16:creationId xmlns:a16="http://schemas.microsoft.com/office/drawing/2014/main" id="{15326A45-6984-D74A-90BF-F3758B2CAE26}"/>
              </a:ext>
            </a:extLst>
          </p:cNvPr>
          <p:cNvSpPr txBox="1"/>
          <p:nvPr/>
        </p:nvSpPr>
        <p:spPr>
          <a:xfrm rot="-2700000">
            <a:off x="10299608" y="4775367"/>
            <a:ext cx="771918"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Baseline</a:t>
            </a:r>
          </a:p>
        </p:txBody>
      </p:sp>
      <p:sp>
        <p:nvSpPr>
          <p:cNvPr id="261" name="TextBox 260">
            <a:extLst>
              <a:ext uri="{FF2B5EF4-FFF2-40B4-BE49-F238E27FC236}">
                <a16:creationId xmlns:a16="http://schemas.microsoft.com/office/drawing/2014/main" id="{BA9A8AAC-9169-644B-9FC5-4D52E8222401}"/>
              </a:ext>
            </a:extLst>
          </p:cNvPr>
          <p:cNvSpPr txBox="1"/>
          <p:nvPr/>
        </p:nvSpPr>
        <p:spPr>
          <a:xfrm>
            <a:off x="10969208" y="5206445"/>
            <a:ext cx="395580" cy="138499"/>
          </a:xfrm>
          <a:prstGeom prst="rect">
            <a:avLst/>
          </a:prstGeom>
          <a:noFill/>
        </p:spPr>
        <p:txBody>
          <a:bodyPr wrap="square" lIns="0" tIns="0" rIns="0" bIns="0" rtlCol="0">
            <a:spAutoFit/>
          </a:bodyPr>
          <a:lstStyle/>
          <a:p>
            <a:pPr algn="ctr">
              <a:lnSpc>
                <a:spcPct val="90000"/>
              </a:lnSpc>
            </a:pPr>
            <a:r>
              <a:rPr lang="en-US" sz="1000" b="1" dirty="0">
                <a:latin typeface="Arial" panose="020B0604020202020204" pitchFamily="34" charset="0"/>
                <a:ea typeface="Aileron" charset="0"/>
                <a:cs typeface="Arial" panose="020B0604020202020204" pitchFamily="34" charset="0"/>
              </a:rPr>
              <a:t>Arm 2</a:t>
            </a:r>
          </a:p>
        </p:txBody>
      </p:sp>
      <p:sp>
        <p:nvSpPr>
          <p:cNvPr id="262" name="TextBox 261">
            <a:extLst>
              <a:ext uri="{FF2B5EF4-FFF2-40B4-BE49-F238E27FC236}">
                <a16:creationId xmlns:a16="http://schemas.microsoft.com/office/drawing/2014/main" id="{FCC160A2-0E10-944A-B545-9B44D69E27BD}"/>
              </a:ext>
            </a:extLst>
          </p:cNvPr>
          <p:cNvSpPr txBox="1"/>
          <p:nvPr/>
        </p:nvSpPr>
        <p:spPr>
          <a:xfrm rot="-2700000">
            <a:off x="10569482" y="4775367"/>
            <a:ext cx="771918"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RT</a:t>
            </a:r>
          </a:p>
        </p:txBody>
      </p:sp>
      <p:sp>
        <p:nvSpPr>
          <p:cNvPr id="263" name="TextBox 262">
            <a:extLst>
              <a:ext uri="{FF2B5EF4-FFF2-40B4-BE49-F238E27FC236}">
                <a16:creationId xmlns:a16="http://schemas.microsoft.com/office/drawing/2014/main" id="{B192AA4B-115D-6A42-BCA7-827C33EEE28A}"/>
              </a:ext>
            </a:extLst>
          </p:cNvPr>
          <p:cNvSpPr txBox="1"/>
          <p:nvPr/>
        </p:nvSpPr>
        <p:spPr>
          <a:xfrm rot="-2700000">
            <a:off x="10607644" y="4883181"/>
            <a:ext cx="1076864"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RT + castration </a:t>
            </a:r>
          </a:p>
        </p:txBody>
      </p:sp>
      <p:sp>
        <p:nvSpPr>
          <p:cNvPr id="208" name="TextBox 207">
            <a:extLst>
              <a:ext uri="{FF2B5EF4-FFF2-40B4-BE49-F238E27FC236}">
                <a16:creationId xmlns:a16="http://schemas.microsoft.com/office/drawing/2014/main" id="{B27CF8D9-87A9-4889-A702-397829319609}"/>
              </a:ext>
            </a:extLst>
          </p:cNvPr>
          <p:cNvSpPr txBox="1"/>
          <p:nvPr/>
        </p:nvSpPr>
        <p:spPr>
          <a:xfrm>
            <a:off x="8108084" y="4013339"/>
            <a:ext cx="220164" cy="207749"/>
          </a:xfrm>
          <a:prstGeom prst="rect">
            <a:avLst/>
          </a:prstGeom>
          <a:noFill/>
        </p:spPr>
        <p:txBody>
          <a:bodyPr wrap="square" lIns="0" tIns="0" rIns="0" bIns="0" rtlCol="0">
            <a:spAutoFit/>
          </a:bodyPr>
          <a:lstStyle/>
          <a:p>
            <a:pPr algn="ctr">
              <a:lnSpc>
                <a:spcPct val="90000"/>
              </a:lnSpc>
            </a:pPr>
            <a:r>
              <a:rPr lang="en-US" sz="1500" dirty="0">
                <a:latin typeface="Arial" panose="020B0604020202020204" pitchFamily="34" charset="0"/>
                <a:ea typeface="Aileron" charset="0"/>
                <a:cs typeface="Arial" panose="020B0604020202020204" pitchFamily="34" charset="0"/>
              </a:rPr>
              <a:t>+</a:t>
            </a:r>
          </a:p>
        </p:txBody>
      </p:sp>
    </p:spTree>
    <p:extLst>
      <p:ext uri="{BB962C8B-B14F-4D97-AF65-F5344CB8AC3E}">
        <p14:creationId xmlns:p14="http://schemas.microsoft.com/office/powerpoint/2010/main" val="12228847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CO-OPERATION OF INHIBITION OF PARP AND AR: A RANDOMIZED PHASE 2 </a:t>
            </a:r>
            <a:r>
              <a:rPr lang="en-US" cap="none" dirty="0" err="1"/>
              <a:t>mCRPC</a:t>
            </a:r>
            <a:r>
              <a:rPr lang="en-US" cap="none" dirty="0"/>
              <a:t> TRIAL</a:t>
            </a:r>
            <a:endParaRPr lang="en-US" dirty="0"/>
          </a:p>
        </p:txBody>
      </p:sp>
      <p:sp>
        <p:nvSpPr>
          <p:cNvPr id="4" name="Content Placeholder 3">
            <a:extLst>
              <a:ext uri="{FF2B5EF4-FFF2-40B4-BE49-F238E27FC236}">
                <a16:creationId xmlns:a16="http://schemas.microsoft.com/office/drawing/2014/main" id="{200C6A5D-F574-CC40-9779-7CFB78636716}"/>
              </a:ext>
            </a:extLst>
          </p:cNvPr>
          <p:cNvSpPr>
            <a:spLocks noGrp="1"/>
          </p:cNvSpPr>
          <p:nvPr>
            <p:ph sz="quarter" idx="15"/>
          </p:nvPr>
        </p:nvSpPr>
        <p:spPr>
          <a:xfrm>
            <a:off x="620184" y="6309320"/>
            <a:ext cx="11092440" cy="365125"/>
          </a:xfrm>
        </p:spPr>
        <p:txBody>
          <a:bodyPr/>
          <a:lstStyle/>
          <a:p>
            <a:r>
              <a:rPr lang="en-US" dirty="0"/>
              <a:t>Abi, abiraterone; CI, confidence interval; HR, hazard ratio; HRR(m)(pc)(</a:t>
            </a:r>
            <a:r>
              <a:rPr lang="en-US" dirty="0" err="1"/>
              <a:t>wt</a:t>
            </a:r>
            <a:r>
              <a:rPr lang="en-US" dirty="0"/>
              <a:t>), homologous recombination repair (mutation)(partially </a:t>
            </a:r>
            <a:r>
              <a:rPr lang="en-US" dirty="0" err="1"/>
              <a:t>characterised</a:t>
            </a:r>
            <a:r>
              <a:rPr lang="en-US" dirty="0"/>
              <a:t>)(wild-type); </a:t>
            </a:r>
            <a:br>
              <a:rPr lang="en-US" dirty="0"/>
            </a:br>
            <a:r>
              <a:rPr lang="en-US" dirty="0"/>
              <a:t>KM, Kaplan-Meir; </a:t>
            </a:r>
            <a:r>
              <a:rPr lang="en-US" dirty="0" err="1"/>
              <a:t>Olap</a:t>
            </a:r>
            <a:r>
              <a:rPr lang="en-US" dirty="0"/>
              <a:t>, </a:t>
            </a:r>
            <a:r>
              <a:rPr lang="en-US" dirty="0" err="1"/>
              <a:t>olaparib</a:t>
            </a:r>
            <a:endParaRPr lang="en-US" dirty="0"/>
          </a:p>
          <a:p>
            <a:r>
              <a:rPr lang="en-US" dirty="0"/>
              <a:t>Clarke N, et al. </a:t>
            </a:r>
            <a:r>
              <a:rPr lang="en-US" altLang="en-US" dirty="0"/>
              <a:t>The Lancet Oncology. 2018;19:975-86</a:t>
            </a:r>
            <a:endParaRPr lang="en-US" dirty="0"/>
          </a:p>
        </p:txBody>
      </p:sp>
      <p:graphicFrame>
        <p:nvGraphicFramePr>
          <p:cNvPr id="10" name="Table 10">
            <a:extLst>
              <a:ext uri="{FF2B5EF4-FFF2-40B4-BE49-F238E27FC236}">
                <a16:creationId xmlns:a16="http://schemas.microsoft.com/office/drawing/2014/main" id="{CA2D4C4C-B992-D24D-993F-2317E1625A0B}"/>
              </a:ext>
            </a:extLst>
          </p:cNvPr>
          <p:cNvGraphicFramePr>
            <a:graphicFrameLocks noGrp="1"/>
          </p:cNvGraphicFramePr>
          <p:nvPr/>
        </p:nvGraphicFramePr>
        <p:xfrm>
          <a:off x="2055484" y="1628800"/>
          <a:ext cx="2239412" cy="1104120"/>
        </p:xfrm>
        <a:graphic>
          <a:graphicData uri="http://schemas.openxmlformats.org/drawingml/2006/table">
            <a:tbl>
              <a:tblPr firstRow="1" bandRow="1">
                <a:tableStyleId>{5C22544A-7EE6-4342-B048-85BDC9FD1C3A}</a:tableStyleId>
              </a:tblPr>
              <a:tblGrid>
                <a:gridCol w="764321">
                  <a:extLst>
                    <a:ext uri="{9D8B030D-6E8A-4147-A177-3AD203B41FA5}">
                      <a16:colId xmlns:a16="http://schemas.microsoft.com/office/drawing/2014/main" val="256280186"/>
                    </a:ext>
                  </a:extLst>
                </a:gridCol>
                <a:gridCol w="709833">
                  <a:extLst>
                    <a:ext uri="{9D8B030D-6E8A-4147-A177-3AD203B41FA5}">
                      <a16:colId xmlns:a16="http://schemas.microsoft.com/office/drawing/2014/main" val="2660757379"/>
                    </a:ext>
                  </a:extLst>
                </a:gridCol>
                <a:gridCol w="765258">
                  <a:extLst>
                    <a:ext uri="{9D8B030D-6E8A-4147-A177-3AD203B41FA5}">
                      <a16:colId xmlns:a16="http://schemas.microsoft.com/office/drawing/2014/main" val="351983716"/>
                    </a:ext>
                  </a:extLst>
                </a:gridCol>
              </a:tblGrid>
              <a:tr h="187625">
                <a:tc>
                  <a:txBody>
                    <a:bodyPr/>
                    <a:lstStyle/>
                    <a:p>
                      <a:endParaRPr lang="en-GB" sz="900">
                        <a:solidFill>
                          <a:schemeClr val="bg1"/>
                        </a:solidFill>
                        <a:latin typeface="Arial" panose="020B0604020202020204" pitchFamily="34" charset="0"/>
                        <a:cs typeface="Arial" panose="020B0604020202020204" pitchFamily="34" charset="0"/>
                      </a:endParaRPr>
                    </a:p>
                  </a:txBody>
                  <a:tcPr marL="19440" marR="19440" marB="36000" anchor="b"/>
                </a:tc>
                <a:tc>
                  <a:txBody>
                    <a:bodyPr/>
                    <a:lstStyle/>
                    <a:p>
                      <a:pPr algn="ctr"/>
                      <a:r>
                        <a:rPr lang="en-US" sz="900" dirty="0" err="1">
                          <a:latin typeface="Arial" panose="020B0604020202020204" pitchFamily="34" charset="0"/>
                          <a:cs typeface="Arial" panose="020B0604020202020204" pitchFamily="34" charset="0"/>
                        </a:rPr>
                        <a:t>Olap</a:t>
                      </a:r>
                      <a:r>
                        <a:rPr lang="en-US" sz="900" dirty="0">
                          <a:latin typeface="Arial" panose="020B0604020202020204" pitchFamily="34" charset="0"/>
                          <a:cs typeface="Arial" panose="020B0604020202020204" pitchFamily="34" charset="0"/>
                        </a:rPr>
                        <a:t> + Abi</a:t>
                      </a:r>
                    </a:p>
                    <a:p>
                      <a:pPr algn="ctr"/>
                      <a:r>
                        <a:rPr lang="en-US" sz="900" dirty="0">
                          <a:latin typeface="Arial" panose="020B0604020202020204" pitchFamily="34" charset="0"/>
                          <a:cs typeface="Arial" panose="020B0604020202020204" pitchFamily="34" charset="0"/>
                        </a:rPr>
                        <a:t>(n=11)</a:t>
                      </a:r>
                      <a:endParaRPr lang="en-GB" sz="900" dirty="0">
                        <a:solidFill>
                          <a:schemeClr val="tx1"/>
                        </a:solidFill>
                        <a:latin typeface="Arial" panose="020B0604020202020204" pitchFamily="34" charset="0"/>
                        <a:cs typeface="Arial" panose="020B0604020202020204" pitchFamily="34" charset="0"/>
                      </a:endParaRPr>
                    </a:p>
                  </a:txBody>
                  <a:tcPr marL="19440" marR="19440" marT="0" marB="36000" anchor="ctr">
                    <a:solidFill>
                      <a:schemeClr val="tx2"/>
                    </a:solidFill>
                  </a:tcPr>
                </a:tc>
                <a:tc>
                  <a:txBody>
                    <a:bodyPr/>
                    <a:lstStyle/>
                    <a:p>
                      <a:pPr algn="ctr"/>
                      <a:r>
                        <a:rPr lang="en-US" sz="900" dirty="0">
                          <a:latin typeface="Arial" panose="020B0604020202020204" pitchFamily="34" charset="0"/>
                          <a:cs typeface="Arial" panose="020B0604020202020204" pitchFamily="34" charset="0"/>
                        </a:rPr>
                        <a:t>Abi</a:t>
                      </a:r>
                    </a:p>
                    <a:p>
                      <a:pPr algn="ctr"/>
                      <a:r>
                        <a:rPr lang="en-US" sz="900" dirty="0">
                          <a:latin typeface="Arial" panose="020B0604020202020204" pitchFamily="34" charset="0"/>
                          <a:cs typeface="Arial" panose="020B0604020202020204" pitchFamily="34" charset="0"/>
                        </a:rPr>
                        <a:t>(n=10)</a:t>
                      </a:r>
                      <a:endParaRPr lang="en-GB" sz="900" dirty="0">
                        <a:solidFill>
                          <a:schemeClr val="bg1"/>
                        </a:solidFill>
                        <a:latin typeface="Arial" panose="020B0604020202020204" pitchFamily="34" charset="0"/>
                        <a:cs typeface="Arial" panose="020B0604020202020204" pitchFamily="34" charset="0"/>
                      </a:endParaRPr>
                    </a:p>
                  </a:txBody>
                  <a:tcPr marL="19440" marR="19440" marT="0" marB="36000" anchor="ctr"/>
                </a:tc>
                <a:extLst>
                  <a:ext uri="{0D108BD9-81ED-4DB2-BD59-A6C34878D82A}">
                    <a16:rowId xmlns:a16="http://schemas.microsoft.com/office/drawing/2014/main" val="253488984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Events, n (%)</a:t>
                      </a:r>
                      <a:endParaRPr lang="en-US"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8 (73)</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7 (70)</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890381417"/>
                  </a:ext>
                </a:extLst>
              </a:tr>
              <a:tr h="152880">
                <a:tc>
                  <a:txBody>
                    <a:bodyPr/>
                    <a:lstStyle/>
                    <a:p>
                      <a:r>
                        <a:rPr lang="en-US" sz="900" b="1" dirty="0">
                          <a:latin typeface="Arial" panose="020B0604020202020204" pitchFamily="34" charset="0"/>
                          <a:cs typeface="Arial" panose="020B0604020202020204" pitchFamily="34" charset="0"/>
                        </a:rPr>
                        <a:t>KM median, months</a:t>
                      </a:r>
                      <a:endParaRPr lang="en-US"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17.8</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6.5</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283592731"/>
                  </a:ext>
                </a:extLst>
              </a:tr>
              <a:tr h="152880">
                <a:tc>
                  <a:txBody>
                    <a:bodyPr/>
                    <a:lstStyle/>
                    <a:p>
                      <a:r>
                        <a:rPr lang="en-US" sz="900" b="1" dirty="0">
                          <a:latin typeface="Arial" panose="020B0604020202020204" pitchFamily="34" charset="0"/>
                          <a:cs typeface="Arial" panose="020B0604020202020204" pitchFamily="34" charset="0"/>
                        </a:rPr>
                        <a:t>HR (95% CI)</a:t>
                      </a:r>
                      <a:endParaRPr lang="en-US" sz="900" b="1" dirty="0">
                        <a:solidFill>
                          <a:schemeClr val="tx1"/>
                        </a:solidFill>
                        <a:latin typeface="Arial" panose="020B0604020202020204" pitchFamily="34" charset="0"/>
                        <a:cs typeface="Arial" panose="020B0604020202020204" pitchFamily="34" charset="0"/>
                      </a:endParaRPr>
                    </a:p>
                  </a:txBody>
                  <a:tcPr marL="19440" marR="19440" marB="36000" anchor="ctr"/>
                </a:tc>
                <a:tc gridSpan="2">
                  <a:txBody>
                    <a:bodyPr/>
                    <a:lstStyle/>
                    <a:p>
                      <a:pPr algn="ctr"/>
                      <a:r>
                        <a:rPr lang="pl-PL" sz="900" dirty="0">
                          <a:latin typeface="Arial" panose="020B0604020202020204" pitchFamily="34" charset="0"/>
                          <a:cs typeface="Arial" panose="020B0604020202020204" pitchFamily="34" charset="0"/>
                        </a:rPr>
                        <a:t>0.74 </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0.26</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2.12)</a:t>
                      </a:r>
                      <a:endParaRPr lang="en-US" sz="900" dirty="0">
                        <a:latin typeface="Arial" panose="020B0604020202020204" pitchFamily="34" charset="0"/>
                        <a:cs typeface="Arial" panose="020B0604020202020204" pitchFamily="34" charset="0"/>
                      </a:endParaRPr>
                    </a:p>
                  </a:txBody>
                  <a:tcPr marL="19440" marR="19440" marB="36000"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sp>
        <p:nvSpPr>
          <p:cNvPr id="12" name="TextBox 11">
            <a:extLst>
              <a:ext uri="{FF2B5EF4-FFF2-40B4-BE49-F238E27FC236}">
                <a16:creationId xmlns:a16="http://schemas.microsoft.com/office/drawing/2014/main" id="{F4190593-B287-CE41-A458-45123F3D437B}"/>
              </a:ext>
            </a:extLst>
          </p:cNvPr>
          <p:cNvSpPr txBox="1"/>
          <p:nvPr/>
        </p:nvSpPr>
        <p:spPr>
          <a:xfrm>
            <a:off x="4470673" y="4837962"/>
            <a:ext cx="22361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30</a:t>
            </a:r>
          </a:p>
        </p:txBody>
      </p:sp>
      <p:sp>
        <p:nvSpPr>
          <p:cNvPr id="13" name="TextBox 12">
            <a:extLst>
              <a:ext uri="{FF2B5EF4-FFF2-40B4-BE49-F238E27FC236}">
                <a16:creationId xmlns:a16="http://schemas.microsoft.com/office/drawing/2014/main" id="{9C79851B-AAE1-7246-9AC7-283EC09CB0E2}"/>
              </a:ext>
            </a:extLst>
          </p:cNvPr>
          <p:cNvSpPr txBox="1"/>
          <p:nvPr/>
        </p:nvSpPr>
        <p:spPr>
          <a:xfrm rot="16200000">
            <a:off x="-6963" y="3563298"/>
            <a:ext cx="1588576" cy="387798"/>
          </a:xfrm>
          <a:prstGeom prst="rect">
            <a:avLst/>
          </a:prstGeom>
          <a:noFill/>
        </p:spPr>
        <p:txBody>
          <a:bodyPr wrap="none" lIns="0" tIns="0" rIns="0" bIns="0" rtlCol="0">
            <a:spAutoFit/>
          </a:bodyPr>
          <a:lstStyle/>
          <a:p>
            <a:pPr algn="ctr">
              <a:lnSpc>
                <a:spcPct val="90000"/>
              </a:lnSpc>
            </a:pPr>
            <a:r>
              <a:rPr lang="en-US" sz="1400" b="1" dirty="0">
                <a:latin typeface="Arial" panose="020B0604020202020204" pitchFamily="34" charset="0"/>
                <a:ea typeface="Aileron" charset="0"/>
                <a:cs typeface="Arial" panose="020B0604020202020204" pitchFamily="34" charset="0"/>
              </a:rPr>
              <a:t>Proportion of</a:t>
            </a:r>
            <a:br>
              <a:rPr lang="en-US" sz="1400" b="1" dirty="0">
                <a:latin typeface="Arial" panose="020B0604020202020204" pitchFamily="34" charset="0"/>
                <a:ea typeface="Aileron" charset="0"/>
                <a:cs typeface="Arial" panose="020B0604020202020204" pitchFamily="34" charset="0"/>
              </a:rPr>
            </a:br>
            <a:r>
              <a:rPr lang="en-US" sz="1400" b="1" dirty="0">
                <a:latin typeface="Arial" panose="020B0604020202020204" pitchFamily="34" charset="0"/>
                <a:ea typeface="Aileron" charset="0"/>
                <a:cs typeface="Arial" panose="020B0604020202020204" pitchFamily="34" charset="0"/>
              </a:rPr>
              <a:t>patients event-free</a:t>
            </a:r>
          </a:p>
        </p:txBody>
      </p:sp>
      <p:sp>
        <p:nvSpPr>
          <p:cNvPr id="14" name="TextBox 13">
            <a:extLst>
              <a:ext uri="{FF2B5EF4-FFF2-40B4-BE49-F238E27FC236}">
                <a16:creationId xmlns:a16="http://schemas.microsoft.com/office/drawing/2014/main" id="{44C637F8-2ADC-F047-A024-5455295B377F}"/>
              </a:ext>
            </a:extLst>
          </p:cNvPr>
          <p:cNvSpPr txBox="1"/>
          <p:nvPr/>
        </p:nvSpPr>
        <p:spPr>
          <a:xfrm>
            <a:off x="620184" y="5854703"/>
            <a:ext cx="4519957" cy="166199"/>
          </a:xfrm>
          <a:prstGeom prst="rect">
            <a:avLst/>
          </a:prstGeom>
          <a:noFill/>
        </p:spPr>
        <p:txBody>
          <a:bodyPr wrap="square" lIns="0" tIns="0" rIns="0" bIns="0" rtlCol="0">
            <a:spAutoFit/>
          </a:bodyPr>
          <a:lstStyle/>
          <a:p>
            <a:pPr>
              <a:lnSpc>
                <a:spcPct val="90000"/>
              </a:lnSpc>
            </a:pPr>
            <a:r>
              <a:rPr lang="en-GB" sz="1200" dirty="0">
                <a:latin typeface="Arial" panose="020B0604020202020204" pitchFamily="34" charset="0"/>
                <a:ea typeface="Aileron" charset="0"/>
                <a:cs typeface="Arial" panose="020B0604020202020204" pitchFamily="34" charset="0"/>
              </a:rPr>
              <a:t>*80/86 patients </a:t>
            </a:r>
            <a:r>
              <a:rPr lang="en-GB" sz="1200" dirty="0" err="1">
                <a:latin typeface="Arial" panose="020B0604020202020204" pitchFamily="34" charset="0"/>
                <a:ea typeface="Aileron" charset="0"/>
                <a:cs typeface="Arial" panose="020B0604020202020204" pitchFamily="34" charset="0"/>
              </a:rPr>
              <a:t>HRRwt</a:t>
            </a:r>
            <a:r>
              <a:rPr lang="en-GB" sz="1200" dirty="0">
                <a:latin typeface="Arial" panose="020B0604020202020204" pitchFamily="34" charset="0"/>
                <a:ea typeface="Aileron" charset="0"/>
                <a:cs typeface="Arial" panose="020B0604020202020204" pitchFamily="34" charset="0"/>
              </a:rPr>
              <a:t> by plasma and/or germline testing</a:t>
            </a:r>
          </a:p>
        </p:txBody>
      </p:sp>
      <p:cxnSp>
        <p:nvCxnSpPr>
          <p:cNvPr id="15" name="Straight Connector 14">
            <a:extLst>
              <a:ext uri="{FF2B5EF4-FFF2-40B4-BE49-F238E27FC236}">
                <a16:creationId xmlns:a16="http://schemas.microsoft.com/office/drawing/2014/main" id="{FC574489-BC76-7D43-A64E-9FC785BDA939}"/>
              </a:ext>
            </a:extLst>
          </p:cNvPr>
          <p:cNvCxnSpPr>
            <a:cxnSpLocks/>
          </p:cNvCxnSpPr>
          <p:nvPr/>
        </p:nvCxnSpPr>
        <p:spPr>
          <a:xfrm>
            <a:off x="1386949" y="2676568"/>
            <a:ext cx="0" cy="20844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681F65D-F577-1749-8C95-F3D43741EE1E}"/>
              </a:ext>
            </a:extLst>
          </p:cNvPr>
          <p:cNvCxnSpPr>
            <a:cxnSpLocks/>
          </p:cNvCxnSpPr>
          <p:nvPr/>
        </p:nvCxnSpPr>
        <p:spPr>
          <a:xfrm flipH="1">
            <a:off x="1316089" y="43378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8B16882-E001-FA42-87A1-3E2948224C14}"/>
              </a:ext>
            </a:extLst>
          </p:cNvPr>
          <p:cNvCxnSpPr>
            <a:cxnSpLocks/>
          </p:cNvCxnSpPr>
          <p:nvPr/>
        </p:nvCxnSpPr>
        <p:spPr>
          <a:xfrm flipH="1">
            <a:off x="1316089" y="392514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214AB78-09F7-584B-9700-EF5D18C414C6}"/>
              </a:ext>
            </a:extLst>
          </p:cNvPr>
          <p:cNvCxnSpPr>
            <a:cxnSpLocks/>
          </p:cNvCxnSpPr>
          <p:nvPr/>
        </p:nvCxnSpPr>
        <p:spPr>
          <a:xfrm flipH="1">
            <a:off x="1316089" y="35123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77064C8-685B-F34D-8976-C41CA1E459F0}"/>
              </a:ext>
            </a:extLst>
          </p:cNvPr>
          <p:cNvCxnSpPr>
            <a:cxnSpLocks/>
          </p:cNvCxnSpPr>
          <p:nvPr/>
        </p:nvCxnSpPr>
        <p:spPr>
          <a:xfrm flipH="1">
            <a:off x="1316089" y="30964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EB0ADDA-D17B-1E4F-A032-5CF3B60A7DB1}"/>
              </a:ext>
            </a:extLst>
          </p:cNvPr>
          <p:cNvCxnSpPr>
            <a:cxnSpLocks/>
          </p:cNvCxnSpPr>
          <p:nvPr/>
        </p:nvCxnSpPr>
        <p:spPr>
          <a:xfrm flipH="1">
            <a:off x="1316089" y="268372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4FC4D38-F1E7-4B48-8A07-1C06262655E7}"/>
              </a:ext>
            </a:extLst>
          </p:cNvPr>
          <p:cNvSpPr txBox="1"/>
          <p:nvPr/>
        </p:nvSpPr>
        <p:spPr>
          <a:xfrm>
            <a:off x="983433" y="3018860"/>
            <a:ext cx="288406"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0.8</a:t>
            </a:r>
          </a:p>
        </p:txBody>
      </p:sp>
      <p:sp>
        <p:nvSpPr>
          <p:cNvPr id="28" name="TextBox 27">
            <a:extLst>
              <a:ext uri="{FF2B5EF4-FFF2-40B4-BE49-F238E27FC236}">
                <a16:creationId xmlns:a16="http://schemas.microsoft.com/office/drawing/2014/main" id="{D6293F63-233F-0141-BBD3-065BB0FC863B}"/>
              </a:ext>
            </a:extLst>
          </p:cNvPr>
          <p:cNvSpPr txBox="1"/>
          <p:nvPr/>
        </p:nvSpPr>
        <p:spPr>
          <a:xfrm>
            <a:off x="1055441" y="4676210"/>
            <a:ext cx="216398"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0.0</a:t>
            </a:r>
          </a:p>
        </p:txBody>
      </p:sp>
      <p:sp>
        <p:nvSpPr>
          <p:cNvPr id="29" name="TextBox 28">
            <a:extLst>
              <a:ext uri="{FF2B5EF4-FFF2-40B4-BE49-F238E27FC236}">
                <a16:creationId xmlns:a16="http://schemas.microsoft.com/office/drawing/2014/main" id="{9EBDC8A2-295A-3743-94C5-49BAD7F2C82B}"/>
              </a:ext>
            </a:extLst>
          </p:cNvPr>
          <p:cNvSpPr txBox="1"/>
          <p:nvPr/>
        </p:nvSpPr>
        <p:spPr>
          <a:xfrm>
            <a:off x="983433" y="4260285"/>
            <a:ext cx="288406"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0.2</a:t>
            </a:r>
          </a:p>
        </p:txBody>
      </p:sp>
      <p:sp>
        <p:nvSpPr>
          <p:cNvPr id="30" name="TextBox 29">
            <a:extLst>
              <a:ext uri="{FF2B5EF4-FFF2-40B4-BE49-F238E27FC236}">
                <a16:creationId xmlns:a16="http://schemas.microsoft.com/office/drawing/2014/main" id="{D7F26A51-0B73-C748-B01B-518238A1B51D}"/>
              </a:ext>
            </a:extLst>
          </p:cNvPr>
          <p:cNvSpPr txBox="1"/>
          <p:nvPr/>
        </p:nvSpPr>
        <p:spPr>
          <a:xfrm>
            <a:off x="983433" y="3841185"/>
            <a:ext cx="288406"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0.4</a:t>
            </a:r>
          </a:p>
        </p:txBody>
      </p:sp>
      <p:sp>
        <p:nvSpPr>
          <p:cNvPr id="31" name="TextBox 30">
            <a:extLst>
              <a:ext uri="{FF2B5EF4-FFF2-40B4-BE49-F238E27FC236}">
                <a16:creationId xmlns:a16="http://schemas.microsoft.com/office/drawing/2014/main" id="{62B30A78-72D4-4842-BCBF-D280143B4E04}"/>
              </a:ext>
            </a:extLst>
          </p:cNvPr>
          <p:cNvSpPr txBox="1"/>
          <p:nvPr/>
        </p:nvSpPr>
        <p:spPr>
          <a:xfrm>
            <a:off x="1055441" y="3431610"/>
            <a:ext cx="216398"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0.6</a:t>
            </a:r>
          </a:p>
        </p:txBody>
      </p:sp>
      <p:cxnSp>
        <p:nvCxnSpPr>
          <p:cNvPr id="32" name="Straight Connector 31">
            <a:extLst>
              <a:ext uri="{FF2B5EF4-FFF2-40B4-BE49-F238E27FC236}">
                <a16:creationId xmlns:a16="http://schemas.microsoft.com/office/drawing/2014/main" id="{0E19C94E-84FF-3D48-9F3B-013C8C3122FE}"/>
              </a:ext>
            </a:extLst>
          </p:cNvPr>
          <p:cNvCxnSpPr>
            <a:cxnSpLocks/>
          </p:cNvCxnSpPr>
          <p:nvPr/>
        </p:nvCxnSpPr>
        <p:spPr>
          <a:xfrm>
            <a:off x="2028570"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A5F336A-185B-074C-A1D1-10098F4A2E30}"/>
              </a:ext>
            </a:extLst>
          </p:cNvPr>
          <p:cNvSpPr txBox="1"/>
          <p:nvPr/>
        </p:nvSpPr>
        <p:spPr>
          <a:xfrm>
            <a:off x="3827422" y="4837962"/>
            <a:ext cx="241391"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24</a:t>
            </a:r>
          </a:p>
        </p:txBody>
      </p:sp>
      <p:sp>
        <p:nvSpPr>
          <p:cNvPr id="35" name="TextBox 34">
            <a:extLst>
              <a:ext uri="{FF2B5EF4-FFF2-40B4-BE49-F238E27FC236}">
                <a16:creationId xmlns:a16="http://schemas.microsoft.com/office/drawing/2014/main" id="{6370A236-810D-2A4D-B24A-49B6F8DDB64A}"/>
              </a:ext>
            </a:extLst>
          </p:cNvPr>
          <p:cNvSpPr txBox="1"/>
          <p:nvPr/>
        </p:nvSpPr>
        <p:spPr>
          <a:xfrm>
            <a:off x="3198002" y="4837962"/>
            <a:ext cx="210412"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18</a:t>
            </a:r>
          </a:p>
        </p:txBody>
      </p:sp>
      <p:sp>
        <p:nvSpPr>
          <p:cNvPr id="36" name="TextBox 35">
            <a:extLst>
              <a:ext uri="{FF2B5EF4-FFF2-40B4-BE49-F238E27FC236}">
                <a16:creationId xmlns:a16="http://schemas.microsoft.com/office/drawing/2014/main" id="{28ED58DD-C3FE-2646-BAB3-FA099CD21474}"/>
              </a:ext>
            </a:extLst>
          </p:cNvPr>
          <p:cNvSpPr txBox="1"/>
          <p:nvPr/>
        </p:nvSpPr>
        <p:spPr>
          <a:xfrm>
            <a:off x="2540813" y="4837962"/>
            <a:ext cx="24847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12</a:t>
            </a:r>
          </a:p>
        </p:txBody>
      </p:sp>
      <p:sp>
        <p:nvSpPr>
          <p:cNvPr id="37" name="TextBox 36">
            <a:extLst>
              <a:ext uri="{FF2B5EF4-FFF2-40B4-BE49-F238E27FC236}">
                <a16:creationId xmlns:a16="http://schemas.microsoft.com/office/drawing/2014/main" id="{6D2F9BFF-A7D7-8E44-BED4-7FBF9829A93C}"/>
              </a:ext>
            </a:extLst>
          </p:cNvPr>
          <p:cNvSpPr txBox="1"/>
          <p:nvPr/>
        </p:nvSpPr>
        <p:spPr>
          <a:xfrm>
            <a:off x="1981607"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6</a:t>
            </a:r>
          </a:p>
        </p:txBody>
      </p:sp>
      <p:sp>
        <p:nvSpPr>
          <p:cNvPr id="38" name="TextBox 37">
            <a:extLst>
              <a:ext uri="{FF2B5EF4-FFF2-40B4-BE49-F238E27FC236}">
                <a16:creationId xmlns:a16="http://schemas.microsoft.com/office/drawing/2014/main" id="{01E4F796-3A43-1944-8C67-0D9A32A75C47}"/>
              </a:ext>
            </a:extLst>
          </p:cNvPr>
          <p:cNvSpPr txBox="1"/>
          <p:nvPr/>
        </p:nvSpPr>
        <p:spPr>
          <a:xfrm>
            <a:off x="1349782"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0</a:t>
            </a:r>
          </a:p>
        </p:txBody>
      </p:sp>
      <p:sp>
        <p:nvSpPr>
          <p:cNvPr id="49" name="TextBox 48">
            <a:extLst>
              <a:ext uri="{FF2B5EF4-FFF2-40B4-BE49-F238E27FC236}">
                <a16:creationId xmlns:a16="http://schemas.microsoft.com/office/drawing/2014/main" id="{C5AE3BA6-DFF3-BA49-BB30-0D51E787E8D3}"/>
              </a:ext>
            </a:extLst>
          </p:cNvPr>
          <p:cNvSpPr txBox="1"/>
          <p:nvPr/>
        </p:nvSpPr>
        <p:spPr>
          <a:xfrm>
            <a:off x="4647868" y="5157329"/>
            <a:ext cx="3540570" cy="193899"/>
          </a:xfrm>
          <a:prstGeom prst="rect">
            <a:avLst/>
          </a:prstGeom>
          <a:noFill/>
        </p:spPr>
        <p:txBody>
          <a:bodyPr wrap="squar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53" name="Rounded Rectangle 12">
            <a:extLst>
              <a:ext uri="{FF2B5EF4-FFF2-40B4-BE49-F238E27FC236}">
                <a16:creationId xmlns:a16="http://schemas.microsoft.com/office/drawing/2014/main" id="{2880A8E6-7384-634E-B469-9CBD49830394}"/>
              </a:ext>
            </a:extLst>
          </p:cNvPr>
          <p:cNvSpPr/>
          <p:nvPr/>
        </p:nvSpPr>
        <p:spPr>
          <a:xfrm>
            <a:off x="768137" y="1628800"/>
            <a:ext cx="851362" cy="360040"/>
          </a:xfrm>
          <a:prstGeom prst="roundRect">
            <a:avLst>
              <a:gd name="adj" fmla="val 17406"/>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90000"/>
              </a:lnSpc>
              <a:spcBef>
                <a:spcPct val="0"/>
              </a:spcBef>
              <a:spcAft>
                <a:spcPct val="0"/>
              </a:spcAft>
              <a:defRPr/>
            </a:pPr>
            <a:r>
              <a:rPr lang="en-GB" sz="1700" b="1" dirty="0" err="1">
                <a:solidFill>
                  <a:srgbClr val="FFFFFF"/>
                </a:solidFill>
                <a:latin typeface="Arial" panose="020B0604020202020204" pitchFamily="34" charset="0"/>
                <a:cs typeface="Arial" panose="020B0604020202020204" pitchFamily="34" charset="0"/>
              </a:rPr>
              <a:t>HRRm</a:t>
            </a:r>
            <a:endParaRPr lang="en-GB" sz="1700" b="1" dirty="0">
              <a:solidFill>
                <a:srgbClr val="FFFFFF"/>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789AC958-2EF6-9F45-BC5B-2C675CBE668F}"/>
              </a:ext>
            </a:extLst>
          </p:cNvPr>
          <p:cNvCxnSpPr>
            <a:cxnSpLocks/>
          </p:cNvCxnSpPr>
          <p:nvPr/>
        </p:nvCxnSpPr>
        <p:spPr>
          <a:xfrm flipH="1">
            <a:off x="1316089" y="4747472"/>
            <a:ext cx="32654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FDA7076-FDD7-D946-9D2D-B13A38D1DCB9}"/>
              </a:ext>
            </a:extLst>
          </p:cNvPr>
          <p:cNvCxnSpPr>
            <a:cxnSpLocks/>
          </p:cNvCxnSpPr>
          <p:nvPr/>
        </p:nvCxnSpPr>
        <p:spPr>
          <a:xfrm>
            <a:off x="2666745"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3DE4023-13D2-C24C-9E82-7865220D8211}"/>
              </a:ext>
            </a:extLst>
          </p:cNvPr>
          <p:cNvCxnSpPr>
            <a:cxnSpLocks/>
          </p:cNvCxnSpPr>
          <p:nvPr/>
        </p:nvCxnSpPr>
        <p:spPr>
          <a:xfrm>
            <a:off x="3301745"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40465AF-3195-5D4B-BC77-7AFBCD70B86D}"/>
              </a:ext>
            </a:extLst>
          </p:cNvPr>
          <p:cNvCxnSpPr>
            <a:cxnSpLocks/>
          </p:cNvCxnSpPr>
          <p:nvPr/>
        </p:nvCxnSpPr>
        <p:spPr>
          <a:xfrm>
            <a:off x="1386949"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E36B1B3-F3B6-0042-BD63-8ECA437E889C}"/>
              </a:ext>
            </a:extLst>
          </p:cNvPr>
          <p:cNvCxnSpPr>
            <a:cxnSpLocks/>
          </p:cNvCxnSpPr>
          <p:nvPr/>
        </p:nvCxnSpPr>
        <p:spPr>
          <a:xfrm>
            <a:off x="3943095"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660583-D63B-6643-B9A2-1CA9C8B1CF21}"/>
              </a:ext>
            </a:extLst>
          </p:cNvPr>
          <p:cNvCxnSpPr>
            <a:cxnSpLocks/>
          </p:cNvCxnSpPr>
          <p:nvPr/>
        </p:nvCxnSpPr>
        <p:spPr>
          <a:xfrm>
            <a:off x="4578095"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008761E5-0565-404A-B2A7-BFA7370115EF}"/>
              </a:ext>
            </a:extLst>
          </p:cNvPr>
          <p:cNvSpPr txBox="1"/>
          <p:nvPr/>
        </p:nvSpPr>
        <p:spPr>
          <a:xfrm>
            <a:off x="7928576" y="4837962"/>
            <a:ext cx="22361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30</a:t>
            </a:r>
          </a:p>
        </p:txBody>
      </p:sp>
      <p:cxnSp>
        <p:nvCxnSpPr>
          <p:cNvPr id="79" name="Straight Connector 78">
            <a:extLst>
              <a:ext uri="{FF2B5EF4-FFF2-40B4-BE49-F238E27FC236}">
                <a16:creationId xmlns:a16="http://schemas.microsoft.com/office/drawing/2014/main" id="{B1BB26A8-D546-5146-87B4-436ACDF59C54}"/>
              </a:ext>
            </a:extLst>
          </p:cNvPr>
          <p:cNvCxnSpPr>
            <a:cxnSpLocks/>
          </p:cNvCxnSpPr>
          <p:nvPr/>
        </p:nvCxnSpPr>
        <p:spPr>
          <a:xfrm>
            <a:off x="4844852" y="2676568"/>
            <a:ext cx="0" cy="20844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28E7847B-331B-094E-90FD-E53061838F54}"/>
              </a:ext>
            </a:extLst>
          </p:cNvPr>
          <p:cNvCxnSpPr>
            <a:cxnSpLocks/>
          </p:cNvCxnSpPr>
          <p:nvPr/>
        </p:nvCxnSpPr>
        <p:spPr>
          <a:xfrm flipH="1">
            <a:off x="4773992" y="43378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703172E-E18E-A645-B225-27C70CE890C5}"/>
              </a:ext>
            </a:extLst>
          </p:cNvPr>
          <p:cNvCxnSpPr>
            <a:cxnSpLocks/>
          </p:cNvCxnSpPr>
          <p:nvPr/>
        </p:nvCxnSpPr>
        <p:spPr>
          <a:xfrm flipH="1">
            <a:off x="4773992" y="392514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A7BBC5E-2B43-F04A-856E-1807344D2F4A}"/>
              </a:ext>
            </a:extLst>
          </p:cNvPr>
          <p:cNvCxnSpPr>
            <a:cxnSpLocks/>
          </p:cNvCxnSpPr>
          <p:nvPr/>
        </p:nvCxnSpPr>
        <p:spPr>
          <a:xfrm flipH="1">
            <a:off x="4773992" y="35123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0C8FFD9-D590-F64F-84AF-C089578C9092}"/>
              </a:ext>
            </a:extLst>
          </p:cNvPr>
          <p:cNvCxnSpPr>
            <a:cxnSpLocks/>
          </p:cNvCxnSpPr>
          <p:nvPr/>
        </p:nvCxnSpPr>
        <p:spPr>
          <a:xfrm flipH="1">
            <a:off x="4773992" y="30964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3DE423C-CF87-BA42-885D-BF09CCE23436}"/>
              </a:ext>
            </a:extLst>
          </p:cNvPr>
          <p:cNvCxnSpPr>
            <a:cxnSpLocks/>
          </p:cNvCxnSpPr>
          <p:nvPr/>
        </p:nvCxnSpPr>
        <p:spPr>
          <a:xfrm flipH="1">
            <a:off x="4773992" y="268372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C87E909-90C2-BC4B-BF06-530F453C8D82}"/>
              </a:ext>
            </a:extLst>
          </p:cNvPr>
          <p:cNvCxnSpPr>
            <a:cxnSpLocks/>
          </p:cNvCxnSpPr>
          <p:nvPr/>
        </p:nvCxnSpPr>
        <p:spPr>
          <a:xfrm>
            <a:off x="5486473"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56465C6B-B995-FB49-A0D8-241A6DCA05A8}"/>
              </a:ext>
            </a:extLst>
          </p:cNvPr>
          <p:cNvSpPr txBox="1"/>
          <p:nvPr/>
        </p:nvSpPr>
        <p:spPr>
          <a:xfrm>
            <a:off x="7285325" y="4837962"/>
            <a:ext cx="241391"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24</a:t>
            </a:r>
          </a:p>
        </p:txBody>
      </p:sp>
      <p:sp>
        <p:nvSpPr>
          <p:cNvPr id="92" name="TextBox 91">
            <a:extLst>
              <a:ext uri="{FF2B5EF4-FFF2-40B4-BE49-F238E27FC236}">
                <a16:creationId xmlns:a16="http://schemas.microsoft.com/office/drawing/2014/main" id="{9B1F6493-AB31-914C-94D8-32E2E4879698}"/>
              </a:ext>
            </a:extLst>
          </p:cNvPr>
          <p:cNvSpPr txBox="1"/>
          <p:nvPr/>
        </p:nvSpPr>
        <p:spPr>
          <a:xfrm>
            <a:off x="6655905" y="4837962"/>
            <a:ext cx="210412"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18</a:t>
            </a:r>
          </a:p>
        </p:txBody>
      </p:sp>
      <p:sp>
        <p:nvSpPr>
          <p:cNvPr id="93" name="TextBox 92">
            <a:extLst>
              <a:ext uri="{FF2B5EF4-FFF2-40B4-BE49-F238E27FC236}">
                <a16:creationId xmlns:a16="http://schemas.microsoft.com/office/drawing/2014/main" id="{6D853942-1825-4C40-B26B-4B262D37FBD1}"/>
              </a:ext>
            </a:extLst>
          </p:cNvPr>
          <p:cNvSpPr txBox="1"/>
          <p:nvPr/>
        </p:nvSpPr>
        <p:spPr>
          <a:xfrm>
            <a:off x="5998716" y="4837962"/>
            <a:ext cx="24847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12</a:t>
            </a:r>
          </a:p>
        </p:txBody>
      </p:sp>
      <p:sp>
        <p:nvSpPr>
          <p:cNvPr id="94" name="TextBox 93">
            <a:extLst>
              <a:ext uri="{FF2B5EF4-FFF2-40B4-BE49-F238E27FC236}">
                <a16:creationId xmlns:a16="http://schemas.microsoft.com/office/drawing/2014/main" id="{69B7EDF6-1E39-ED42-89E3-0CDB63097829}"/>
              </a:ext>
            </a:extLst>
          </p:cNvPr>
          <p:cNvSpPr txBox="1"/>
          <p:nvPr/>
        </p:nvSpPr>
        <p:spPr>
          <a:xfrm>
            <a:off x="5439510"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6</a:t>
            </a:r>
          </a:p>
        </p:txBody>
      </p:sp>
      <p:sp>
        <p:nvSpPr>
          <p:cNvPr id="95" name="TextBox 94">
            <a:extLst>
              <a:ext uri="{FF2B5EF4-FFF2-40B4-BE49-F238E27FC236}">
                <a16:creationId xmlns:a16="http://schemas.microsoft.com/office/drawing/2014/main" id="{574D4CAF-A991-FF4D-9396-7B001A360621}"/>
              </a:ext>
            </a:extLst>
          </p:cNvPr>
          <p:cNvSpPr txBox="1"/>
          <p:nvPr/>
        </p:nvSpPr>
        <p:spPr>
          <a:xfrm>
            <a:off x="4807685"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0</a:t>
            </a:r>
          </a:p>
        </p:txBody>
      </p:sp>
      <p:cxnSp>
        <p:nvCxnSpPr>
          <p:cNvPr id="96" name="Straight Connector 95">
            <a:extLst>
              <a:ext uri="{FF2B5EF4-FFF2-40B4-BE49-F238E27FC236}">
                <a16:creationId xmlns:a16="http://schemas.microsoft.com/office/drawing/2014/main" id="{177D8C4E-1640-5C45-9AB8-48C49F2B3FDF}"/>
              </a:ext>
            </a:extLst>
          </p:cNvPr>
          <p:cNvCxnSpPr>
            <a:cxnSpLocks/>
          </p:cNvCxnSpPr>
          <p:nvPr/>
        </p:nvCxnSpPr>
        <p:spPr>
          <a:xfrm flipH="1">
            <a:off x="4773992" y="4747472"/>
            <a:ext cx="32654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168BF01-24FF-4F40-8D83-2B08D4F1B856}"/>
              </a:ext>
            </a:extLst>
          </p:cNvPr>
          <p:cNvCxnSpPr>
            <a:cxnSpLocks/>
          </p:cNvCxnSpPr>
          <p:nvPr/>
        </p:nvCxnSpPr>
        <p:spPr>
          <a:xfrm>
            <a:off x="6124648"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A92ECD3-164D-624D-B0C9-5AF347D8EE6B}"/>
              </a:ext>
            </a:extLst>
          </p:cNvPr>
          <p:cNvCxnSpPr>
            <a:cxnSpLocks/>
          </p:cNvCxnSpPr>
          <p:nvPr/>
        </p:nvCxnSpPr>
        <p:spPr>
          <a:xfrm>
            <a:off x="6759648"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C623691-C64B-6549-AFF5-1C183EFE70B0}"/>
              </a:ext>
            </a:extLst>
          </p:cNvPr>
          <p:cNvCxnSpPr>
            <a:cxnSpLocks/>
          </p:cNvCxnSpPr>
          <p:nvPr/>
        </p:nvCxnSpPr>
        <p:spPr>
          <a:xfrm>
            <a:off x="4844852"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63A022D-321A-F742-926A-B45F32426F3B}"/>
              </a:ext>
            </a:extLst>
          </p:cNvPr>
          <p:cNvCxnSpPr>
            <a:cxnSpLocks/>
          </p:cNvCxnSpPr>
          <p:nvPr/>
        </p:nvCxnSpPr>
        <p:spPr>
          <a:xfrm>
            <a:off x="7400998"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4BBA7E4-520B-214A-975E-0CB0AD85A878}"/>
              </a:ext>
            </a:extLst>
          </p:cNvPr>
          <p:cNvCxnSpPr>
            <a:cxnSpLocks/>
          </p:cNvCxnSpPr>
          <p:nvPr/>
        </p:nvCxnSpPr>
        <p:spPr>
          <a:xfrm>
            <a:off x="8035998"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2" name="Table 10">
            <a:extLst>
              <a:ext uri="{FF2B5EF4-FFF2-40B4-BE49-F238E27FC236}">
                <a16:creationId xmlns:a16="http://schemas.microsoft.com/office/drawing/2014/main" id="{C09A5C80-D8F7-8440-AA54-E366438588B4}"/>
              </a:ext>
            </a:extLst>
          </p:cNvPr>
          <p:cNvGraphicFramePr>
            <a:graphicFrameLocks noGrp="1"/>
          </p:cNvGraphicFramePr>
          <p:nvPr/>
        </p:nvGraphicFramePr>
        <p:xfrm>
          <a:off x="6247191" y="1628800"/>
          <a:ext cx="1475091" cy="966960"/>
        </p:xfrm>
        <a:graphic>
          <a:graphicData uri="http://schemas.openxmlformats.org/drawingml/2006/table">
            <a:tbl>
              <a:tblPr firstRow="1" bandRow="1">
                <a:tableStyleId>{5C22544A-7EE6-4342-B048-85BDC9FD1C3A}</a:tableStyleId>
              </a:tblPr>
              <a:tblGrid>
                <a:gridCol w="709833">
                  <a:extLst>
                    <a:ext uri="{9D8B030D-6E8A-4147-A177-3AD203B41FA5}">
                      <a16:colId xmlns:a16="http://schemas.microsoft.com/office/drawing/2014/main" val="2660757379"/>
                    </a:ext>
                  </a:extLst>
                </a:gridCol>
                <a:gridCol w="765258">
                  <a:extLst>
                    <a:ext uri="{9D8B030D-6E8A-4147-A177-3AD203B41FA5}">
                      <a16:colId xmlns:a16="http://schemas.microsoft.com/office/drawing/2014/main" val="351983716"/>
                    </a:ext>
                  </a:extLst>
                </a:gridCol>
              </a:tblGrid>
              <a:tr h="187625">
                <a:tc>
                  <a:txBody>
                    <a:bodyPr/>
                    <a:lstStyle/>
                    <a:p>
                      <a:pPr algn="ctr"/>
                      <a:r>
                        <a:rPr lang="en-US" sz="900" dirty="0" err="1">
                          <a:latin typeface="Arial" panose="020B0604020202020204" pitchFamily="34" charset="0"/>
                          <a:cs typeface="Arial" panose="020B0604020202020204" pitchFamily="34" charset="0"/>
                        </a:rPr>
                        <a:t>Olap</a:t>
                      </a:r>
                      <a:r>
                        <a:rPr lang="en-US" sz="900" dirty="0">
                          <a:latin typeface="Arial" panose="020B0604020202020204" pitchFamily="34" charset="0"/>
                          <a:cs typeface="Arial" panose="020B0604020202020204" pitchFamily="34" charset="0"/>
                        </a:rPr>
                        <a:t> + Abi</a:t>
                      </a:r>
                    </a:p>
                    <a:p>
                      <a:pPr algn="ctr"/>
                      <a:r>
                        <a:rPr lang="en-US" sz="900" dirty="0">
                          <a:latin typeface="Arial" panose="020B0604020202020204" pitchFamily="34" charset="0"/>
                          <a:cs typeface="Arial" panose="020B0604020202020204" pitchFamily="34" charset="0"/>
                        </a:rPr>
                        <a:t>(n=45)</a:t>
                      </a:r>
                      <a:endParaRPr lang="en-GB" sz="900" dirty="0">
                        <a:solidFill>
                          <a:schemeClr val="tx1"/>
                        </a:solidFill>
                        <a:latin typeface="Arial" panose="020B0604020202020204" pitchFamily="34" charset="0"/>
                        <a:cs typeface="Arial" panose="020B0604020202020204" pitchFamily="34" charset="0"/>
                      </a:endParaRPr>
                    </a:p>
                  </a:txBody>
                  <a:tcPr marL="19440" marR="19440" marT="0" marB="36000" anchor="ctr">
                    <a:solidFill>
                      <a:schemeClr val="tx2"/>
                    </a:solidFill>
                  </a:tcPr>
                </a:tc>
                <a:tc>
                  <a:txBody>
                    <a:bodyPr/>
                    <a:lstStyle/>
                    <a:p>
                      <a:pPr algn="ctr"/>
                      <a:r>
                        <a:rPr lang="en-US" sz="900" dirty="0">
                          <a:latin typeface="Arial" panose="020B0604020202020204" pitchFamily="34" charset="0"/>
                          <a:cs typeface="Arial" panose="020B0604020202020204" pitchFamily="34" charset="0"/>
                        </a:rPr>
                        <a:t>Abi</a:t>
                      </a:r>
                    </a:p>
                    <a:p>
                      <a:pPr algn="ctr"/>
                      <a:r>
                        <a:rPr lang="en-US" sz="900" dirty="0">
                          <a:latin typeface="Arial" panose="020B0604020202020204" pitchFamily="34" charset="0"/>
                          <a:cs typeface="Arial" panose="020B0604020202020204" pitchFamily="34" charset="0"/>
                        </a:rPr>
                        <a:t>(n=41)</a:t>
                      </a:r>
                      <a:endParaRPr lang="en-GB" sz="900" dirty="0">
                        <a:solidFill>
                          <a:schemeClr val="bg1"/>
                        </a:solidFill>
                        <a:latin typeface="Arial" panose="020B0604020202020204" pitchFamily="34" charset="0"/>
                        <a:cs typeface="Arial" panose="020B0604020202020204" pitchFamily="34" charset="0"/>
                      </a:endParaRPr>
                    </a:p>
                  </a:txBody>
                  <a:tcPr marL="19440" marR="19440" marT="0" marB="36000" anchor="ctr"/>
                </a:tc>
                <a:extLst>
                  <a:ext uri="{0D108BD9-81ED-4DB2-BD59-A6C34878D82A}">
                    <a16:rowId xmlns:a16="http://schemas.microsoft.com/office/drawing/2014/main" val="2534889841"/>
                  </a:ext>
                </a:extLst>
              </a:tr>
              <a:tr h="0">
                <a:tc>
                  <a:txBody>
                    <a:bodyPr/>
                    <a:lstStyle/>
                    <a:p>
                      <a:pPr algn="ctr"/>
                      <a:r>
                        <a:rPr lang="en-GB" sz="900" dirty="0">
                          <a:latin typeface="Arial" panose="020B0604020202020204" pitchFamily="34" charset="0"/>
                          <a:cs typeface="Arial" panose="020B0604020202020204" pitchFamily="34" charset="0"/>
                        </a:rPr>
                        <a:t>30 (67)</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30 (73)</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890381417"/>
                  </a:ext>
                </a:extLst>
              </a:tr>
              <a:tr h="152880">
                <a:tc>
                  <a:txBody>
                    <a:bodyPr/>
                    <a:lstStyle/>
                    <a:p>
                      <a:pPr algn="ctr"/>
                      <a:r>
                        <a:rPr lang="en-GB" sz="900" dirty="0">
                          <a:latin typeface="Arial" panose="020B0604020202020204" pitchFamily="34" charset="0"/>
                          <a:cs typeface="Arial" panose="020B0604020202020204" pitchFamily="34" charset="0"/>
                        </a:rPr>
                        <a:t>13.1</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6.4</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283592731"/>
                  </a:ext>
                </a:extLst>
              </a:tr>
              <a:tr h="152880">
                <a:tc gridSpan="2">
                  <a:txBody>
                    <a:bodyPr/>
                    <a:lstStyle/>
                    <a:p>
                      <a:pPr algn="ctr"/>
                      <a:r>
                        <a:rPr lang="pl-PL" sz="900" dirty="0">
                          <a:latin typeface="Arial" panose="020B0604020202020204" pitchFamily="34" charset="0"/>
                          <a:cs typeface="Arial" panose="020B0604020202020204" pitchFamily="34" charset="0"/>
                        </a:rPr>
                        <a:t>0.67 </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0.40</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1.13)</a:t>
                      </a:r>
                      <a:endParaRPr lang="en-US" sz="900" dirty="0">
                        <a:latin typeface="Arial" panose="020B0604020202020204" pitchFamily="34" charset="0"/>
                        <a:cs typeface="Arial" panose="020B0604020202020204" pitchFamily="34" charset="0"/>
                      </a:endParaRPr>
                    </a:p>
                  </a:txBody>
                  <a:tcPr marL="19440" marR="19440" marB="36000"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sp>
        <p:nvSpPr>
          <p:cNvPr id="103" name="Rounded Rectangle 12">
            <a:extLst>
              <a:ext uri="{FF2B5EF4-FFF2-40B4-BE49-F238E27FC236}">
                <a16:creationId xmlns:a16="http://schemas.microsoft.com/office/drawing/2014/main" id="{54F65BC2-C361-0D4C-9FB1-A958716EBF03}"/>
              </a:ext>
            </a:extLst>
          </p:cNvPr>
          <p:cNvSpPr/>
          <p:nvPr/>
        </p:nvSpPr>
        <p:spPr>
          <a:xfrm>
            <a:off x="4928313" y="1628800"/>
            <a:ext cx="851362" cy="360040"/>
          </a:xfrm>
          <a:prstGeom prst="roundRect">
            <a:avLst>
              <a:gd name="adj" fmla="val 17406"/>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90000"/>
              </a:lnSpc>
              <a:spcBef>
                <a:spcPct val="0"/>
              </a:spcBef>
              <a:spcAft>
                <a:spcPct val="0"/>
              </a:spcAft>
              <a:defRPr/>
            </a:pPr>
            <a:r>
              <a:rPr lang="en-GB" sz="1700" b="1" dirty="0" err="1">
                <a:solidFill>
                  <a:srgbClr val="FFFFFF"/>
                </a:solidFill>
                <a:latin typeface="Arial" panose="020B0604020202020204" pitchFamily="34" charset="0"/>
                <a:cs typeface="Arial" panose="020B0604020202020204" pitchFamily="34" charset="0"/>
              </a:rPr>
              <a:t>HRRpc</a:t>
            </a:r>
            <a:r>
              <a:rPr lang="en-GB" sz="1700" b="1" dirty="0">
                <a:solidFill>
                  <a:srgbClr val="FFFFFF"/>
                </a:solidFill>
                <a:latin typeface="Arial" panose="020B0604020202020204" pitchFamily="34" charset="0"/>
                <a:cs typeface="Arial" panose="020B0604020202020204" pitchFamily="34" charset="0"/>
              </a:rPr>
              <a:t>*</a:t>
            </a:r>
          </a:p>
        </p:txBody>
      </p:sp>
      <p:sp>
        <p:nvSpPr>
          <p:cNvPr id="104" name="TextBox 103">
            <a:extLst>
              <a:ext uri="{FF2B5EF4-FFF2-40B4-BE49-F238E27FC236}">
                <a16:creationId xmlns:a16="http://schemas.microsoft.com/office/drawing/2014/main" id="{2476043B-79BC-F74D-857F-9BBDF8D8D746}"/>
              </a:ext>
            </a:extLst>
          </p:cNvPr>
          <p:cNvSpPr txBox="1"/>
          <p:nvPr/>
        </p:nvSpPr>
        <p:spPr>
          <a:xfrm>
            <a:off x="11418011" y="4837962"/>
            <a:ext cx="22361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30</a:t>
            </a:r>
          </a:p>
        </p:txBody>
      </p:sp>
      <p:cxnSp>
        <p:nvCxnSpPr>
          <p:cNvPr id="105" name="Straight Connector 104">
            <a:extLst>
              <a:ext uri="{FF2B5EF4-FFF2-40B4-BE49-F238E27FC236}">
                <a16:creationId xmlns:a16="http://schemas.microsoft.com/office/drawing/2014/main" id="{08118196-CE01-0441-8058-B1BEF796A655}"/>
              </a:ext>
            </a:extLst>
          </p:cNvPr>
          <p:cNvCxnSpPr>
            <a:cxnSpLocks/>
          </p:cNvCxnSpPr>
          <p:nvPr/>
        </p:nvCxnSpPr>
        <p:spPr>
          <a:xfrm>
            <a:off x="8334287" y="2676568"/>
            <a:ext cx="0" cy="20844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B350232-2FEC-0C4E-838E-0D954972DB86}"/>
              </a:ext>
            </a:extLst>
          </p:cNvPr>
          <p:cNvCxnSpPr>
            <a:cxnSpLocks/>
          </p:cNvCxnSpPr>
          <p:nvPr/>
        </p:nvCxnSpPr>
        <p:spPr>
          <a:xfrm flipH="1">
            <a:off x="8263427" y="43378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2E1C6B8A-598A-334C-8163-50DE828DC68E}"/>
              </a:ext>
            </a:extLst>
          </p:cNvPr>
          <p:cNvCxnSpPr>
            <a:cxnSpLocks/>
          </p:cNvCxnSpPr>
          <p:nvPr/>
        </p:nvCxnSpPr>
        <p:spPr>
          <a:xfrm flipH="1">
            <a:off x="8263427" y="392514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EC71C626-2101-D340-AD06-37026F5F0CC6}"/>
              </a:ext>
            </a:extLst>
          </p:cNvPr>
          <p:cNvCxnSpPr>
            <a:cxnSpLocks/>
          </p:cNvCxnSpPr>
          <p:nvPr/>
        </p:nvCxnSpPr>
        <p:spPr>
          <a:xfrm flipH="1">
            <a:off x="8263427" y="351239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1F18134-8BA0-D64C-856B-5F69B7BDC660}"/>
              </a:ext>
            </a:extLst>
          </p:cNvPr>
          <p:cNvCxnSpPr>
            <a:cxnSpLocks/>
          </p:cNvCxnSpPr>
          <p:nvPr/>
        </p:nvCxnSpPr>
        <p:spPr>
          <a:xfrm flipH="1">
            <a:off x="8263427" y="30964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97A88E8-47DA-E040-8576-3DD226F11447}"/>
              </a:ext>
            </a:extLst>
          </p:cNvPr>
          <p:cNvCxnSpPr>
            <a:cxnSpLocks/>
          </p:cNvCxnSpPr>
          <p:nvPr/>
        </p:nvCxnSpPr>
        <p:spPr>
          <a:xfrm flipH="1">
            <a:off x="8263427" y="268372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C7A2BD-3FB9-944A-ABBB-C746B60B5A59}"/>
              </a:ext>
            </a:extLst>
          </p:cNvPr>
          <p:cNvCxnSpPr>
            <a:cxnSpLocks/>
          </p:cNvCxnSpPr>
          <p:nvPr/>
        </p:nvCxnSpPr>
        <p:spPr>
          <a:xfrm>
            <a:off x="8975908"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2B6B6658-DCCE-0343-8133-5E7768D98BA2}"/>
              </a:ext>
            </a:extLst>
          </p:cNvPr>
          <p:cNvSpPr txBox="1"/>
          <p:nvPr/>
        </p:nvSpPr>
        <p:spPr>
          <a:xfrm>
            <a:off x="10774760" y="4837962"/>
            <a:ext cx="241391"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24</a:t>
            </a:r>
          </a:p>
        </p:txBody>
      </p:sp>
      <p:sp>
        <p:nvSpPr>
          <p:cNvPr id="113" name="TextBox 112">
            <a:extLst>
              <a:ext uri="{FF2B5EF4-FFF2-40B4-BE49-F238E27FC236}">
                <a16:creationId xmlns:a16="http://schemas.microsoft.com/office/drawing/2014/main" id="{43785D03-55AE-BF44-AF99-9B04070D13E5}"/>
              </a:ext>
            </a:extLst>
          </p:cNvPr>
          <p:cNvSpPr txBox="1"/>
          <p:nvPr/>
        </p:nvSpPr>
        <p:spPr>
          <a:xfrm>
            <a:off x="10145340" y="4837962"/>
            <a:ext cx="210412"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18</a:t>
            </a:r>
          </a:p>
        </p:txBody>
      </p:sp>
      <p:sp>
        <p:nvSpPr>
          <p:cNvPr id="114" name="TextBox 113">
            <a:extLst>
              <a:ext uri="{FF2B5EF4-FFF2-40B4-BE49-F238E27FC236}">
                <a16:creationId xmlns:a16="http://schemas.microsoft.com/office/drawing/2014/main" id="{D42E5A6B-690E-F249-BFE7-099DF61918CE}"/>
              </a:ext>
            </a:extLst>
          </p:cNvPr>
          <p:cNvSpPr txBox="1"/>
          <p:nvPr/>
        </p:nvSpPr>
        <p:spPr>
          <a:xfrm>
            <a:off x="9488151" y="4837962"/>
            <a:ext cx="248475"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12</a:t>
            </a:r>
          </a:p>
        </p:txBody>
      </p:sp>
      <p:sp>
        <p:nvSpPr>
          <p:cNvPr id="115" name="TextBox 114">
            <a:extLst>
              <a:ext uri="{FF2B5EF4-FFF2-40B4-BE49-F238E27FC236}">
                <a16:creationId xmlns:a16="http://schemas.microsoft.com/office/drawing/2014/main" id="{E6FAF0E8-CFA4-4B4B-8D54-2C952DDDA9E1}"/>
              </a:ext>
            </a:extLst>
          </p:cNvPr>
          <p:cNvSpPr txBox="1"/>
          <p:nvPr/>
        </p:nvSpPr>
        <p:spPr>
          <a:xfrm>
            <a:off x="8928945"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6</a:t>
            </a:r>
          </a:p>
        </p:txBody>
      </p:sp>
      <p:sp>
        <p:nvSpPr>
          <p:cNvPr id="116" name="TextBox 115">
            <a:extLst>
              <a:ext uri="{FF2B5EF4-FFF2-40B4-BE49-F238E27FC236}">
                <a16:creationId xmlns:a16="http://schemas.microsoft.com/office/drawing/2014/main" id="{E88060D4-44A7-EB48-B666-1C74CB99FC0E}"/>
              </a:ext>
            </a:extLst>
          </p:cNvPr>
          <p:cNvSpPr txBox="1"/>
          <p:nvPr/>
        </p:nvSpPr>
        <p:spPr>
          <a:xfrm>
            <a:off x="8297120" y="4837962"/>
            <a:ext cx="82180" cy="166199"/>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0</a:t>
            </a:r>
          </a:p>
        </p:txBody>
      </p:sp>
      <p:cxnSp>
        <p:nvCxnSpPr>
          <p:cNvPr id="117" name="Straight Connector 116">
            <a:extLst>
              <a:ext uri="{FF2B5EF4-FFF2-40B4-BE49-F238E27FC236}">
                <a16:creationId xmlns:a16="http://schemas.microsoft.com/office/drawing/2014/main" id="{D6EF2590-D349-E84B-956D-26EA22765935}"/>
              </a:ext>
            </a:extLst>
          </p:cNvPr>
          <p:cNvCxnSpPr>
            <a:cxnSpLocks/>
          </p:cNvCxnSpPr>
          <p:nvPr/>
        </p:nvCxnSpPr>
        <p:spPr>
          <a:xfrm flipH="1">
            <a:off x="8263427" y="4747472"/>
            <a:ext cx="32654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AFAE70D6-6534-6748-96BA-9DFB4AFB7EA0}"/>
              </a:ext>
            </a:extLst>
          </p:cNvPr>
          <p:cNvCxnSpPr>
            <a:cxnSpLocks/>
          </p:cNvCxnSpPr>
          <p:nvPr/>
        </p:nvCxnSpPr>
        <p:spPr>
          <a:xfrm>
            <a:off x="9614083"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A35C6E4-0AF2-D346-818E-0372CECAD44C}"/>
              </a:ext>
            </a:extLst>
          </p:cNvPr>
          <p:cNvCxnSpPr>
            <a:cxnSpLocks/>
          </p:cNvCxnSpPr>
          <p:nvPr/>
        </p:nvCxnSpPr>
        <p:spPr>
          <a:xfrm>
            <a:off x="10249083"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08EAA7B1-DF8F-3646-9F33-A38EDC1689D6}"/>
              </a:ext>
            </a:extLst>
          </p:cNvPr>
          <p:cNvCxnSpPr>
            <a:cxnSpLocks/>
          </p:cNvCxnSpPr>
          <p:nvPr/>
        </p:nvCxnSpPr>
        <p:spPr>
          <a:xfrm>
            <a:off x="8334287"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9E80F49D-4EB5-964B-B1B5-F9281CD03068}"/>
              </a:ext>
            </a:extLst>
          </p:cNvPr>
          <p:cNvCxnSpPr>
            <a:cxnSpLocks/>
          </p:cNvCxnSpPr>
          <p:nvPr/>
        </p:nvCxnSpPr>
        <p:spPr>
          <a:xfrm>
            <a:off x="10890433"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BEA1516-CA00-3548-B981-D828460263B9}"/>
              </a:ext>
            </a:extLst>
          </p:cNvPr>
          <p:cNvCxnSpPr>
            <a:cxnSpLocks/>
          </p:cNvCxnSpPr>
          <p:nvPr/>
        </p:nvCxnSpPr>
        <p:spPr>
          <a:xfrm>
            <a:off x="11525433" y="475274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23" name="Table 10">
            <a:extLst>
              <a:ext uri="{FF2B5EF4-FFF2-40B4-BE49-F238E27FC236}">
                <a16:creationId xmlns:a16="http://schemas.microsoft.com/office/drawing/2014/main" id="{74CEF164-BEAB-464F-813F-0FD75D19018B}"/>
              </a:ext>
            </a:extLst>
          </p:cNvPr>
          <p:cNvGraphicFramePr>
            <a:graphicFrameLocks noGrp="1"/>
          </p:cNvGraphicFramePr>
          <p:nvPr/>
        </p:nvGraphicFramePr>
        <p:xfrm>
          <a:off x="9736626" y="1628800"/>
          <a:ext cx="1475091" cy="966960"/>
        </p:xfrm>
        <a:graphic>
          <a:graphicData uri="http://schemas.openxmlformats.org/drawingml/2006/table">
            <a:tbl>
              <a:tblPr firstRow="1" bandRow="1">
                <a:tableStyleId>{5C22544A-7EE6-4342-B048-85BDC9FD1C3A}</a:tableStyleId>
              </a:tblPr>
              <a:tblGrid>
                <a:gridCol w="709833">
                  <a:extLst>
                    <a:ext uri="{9D8B030D-6E8A-4147-A177-3AD203B41FA5}">
                      <a16:colId xmlns:a16="http://schemas.microsoft.com/office/drawing/2014/main" val="2660757379"/>
                    </a:ext>
                  </a:extLst>
                </a:gridCol>
                <a:gridCol w="765258">
                  <a:extLst>
                    <a:ext uri="{9D8B030D-6E8A-4147-A177-3AD203B41FA5}">
                      <a16:colId xmlns:a16="http://schemas.microsoft.com/office/drawing/2014/main" val="351983716"/>
                    </a:ext>
                  </a:extLst>
                </a:gridCol>
              </a:tblGrid>
              <a:tr h="187625">
                <a:tc>
                  <a:txBody>
                    <a:bodyPr/>
                    <a:lstStyle/>
                    <a:p>
                      <a:pPr algn="ctr"/>
                      <a:r>
                        <a:rPr lang="en-US" sz="900" dirty="0" err="1">
                          <a:latin typeface="Arial" panose="020B0604020202020204" pitchFamily="34" charset="0"/>
                          <a:cs typeface="Arial" panose="020B0604020202020204" pitchFamily="34" charset="0"/>
                        </a:rPr>
                        <a:t>Olap</a:t>
                      </a:r>
                      <a:r>
                        <a:rPr lang="en-US" sz="900" dirty="0">
                          <a:latin typeface="Arial" panose="020B0604020202020204" pitchFamily="34" charset="0"/>
                          <a:cs typeface="Arial" panose="020B0604020202020204" pitchFamily="34" charset="0"/>
                        </a:rPr>
                        <a:t> + Abi</a:t>
                      </a:r>
                    </a:p>
                    <a:p>
                      <a:pPr algn="ctr"/>
                      <a:r>
                        <a:rPr lang="en-US" sz="900" dirty="0">
                          <a:latin typeface="Arial" panose="020B0604020202020204" pitchFamily="34" charset="0"/>
                          <a:cs typeface="Arial" panose="020B0604020202020204" pitchFamily="34" charset="0"/>
                        </a:rPr>
                        <a:t>(n=15)</a:t>
                      </a:r>
                      <a:endParaRPr lang="en-GB" sz="900" dirty="0">
                        <a:solidFill>
                          <a:schemeClr val="tx1"/>
                        </a:solidFill>
                        <a:latin typeface="Arial" panose="020B0604020202020204" pitchFamily="34" charset="0"/>
                        <a:cs typeface="Arial" panose="020B0604020202020204" pitchFamily="34" charset="0"/>
                      </a:endParaRPr>
                    </a:p>
                  </a:txBody>
                  <a:tcPr marL="19440" marR="19440" marT="0" marB="36000" anchor="ctr">
                    <a:solidFill>
                      <a:schemeClr val="tx2"/>
                    </a:solidFill>
                  </a:tcPr>
                </a:tc>
                <a:tc>
                  <a:txBody>
                    <a:bodyPr/>
                    <a:lstStyle/>
                    <a:p>
                      <a:pPr algn="ctr"/>
                      <a:r>
                        <a:rPr lang="en-US" sz="900" dirty="0">
                          <a:latin typeface="Arial" panose="020B0604020202020204" pitchFamily="34" charset="0"/>
                          <a:cs typeface="Arial" panose="020B0604020202020204" pitchFamily="34" charset="0"/>
                        </a:rPr>
                        <a:t>Abi</a:t>
                      </a:r>
                    </a:p>
                    <a:p>
                      <a:pPr algn="ctr"/>
                      <a:r>
                        <a:rPr lang="en-US" sz="900" dirty="0">
                          <a:latin typeface="Arial" panose="020B0604020202020204" pitchFamily="34" charset="0"/>
                          <a:cs typeface="Arial" panose="020B0604020202020204" pitchFamily="34" charset="0"/>
                        </a:rPr>
                        <a:t>(n=20)</a:t>
                      </a:r>
                      <a:endParaRPr lang="en-GB" sz="900" dirty="0">
                        <a:solidFill>
                          <a:schemeClr val="bg1"/>
                        </a:solidFill>
                        <a:latin typeface="Arial" panose="020B0604020202020204" pitchFamily="34" charset="0"/>
                        <a:cs typeface="Arial" panose="020B0604020202020204" pitchFamily="34" charset="0"/>
                      </a:endParaRPr>
                    </a:p>
                  </a:txBody>
                  <a:tcPr marL="19440" marR="19440" marT="0" marB="36000" anchor="ctr"/>
                </a:tc>
                <a:extLst>
                  <a:ext uri="{0D108BD9-81ED-4DB2-BD59-A6C34878D82A}">
                    <a16:rowId xmlns:a16="http://schemas.microsoft.com/office/drawing/2014/main" val="2534889841"/>
                  </a:ext>
                </a:extLst>
              </a:tr>
              <a:tr h="0">
                <a:tc>
                  <a:txBody>
                    <a:bodyPr/>
                    <a:lstStyle/>
                    <a:p>
                      <a:pPr algn="ctr"/>
                      <a:r>
                        <a:rPr lang="en-GB" sz="900" dirty="0">
                          <a:latin typeface="Arial" panose="020B0604020202020204" pitchFamily="34" charset="0"/>
                          <a:cs typeface="Arial" panose="020B0604020202020204" pitchFamily="34" charset="0"/>
                        </a:rPr>
                        <a:t>8 (53)</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17 (85)</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890381417"/>
                  </a:ext>
                </a:extLst>
              </a:tr>
              <a:tr h="152880">
                <a:tc>
                  <a:txBody>
                    <a:bodyPr/>
                    <a:lstStyle/>
                    <a:p>
                      <a:pPr algn="ctr"/>
                      <a:r>
                        <a:rPr lang="en-GB" sz="900" dirty="0">
                          <a:latin typeface="Arial" panose="020B0604020202020204" pitchFamily="34" charset="0"/>
                          <a:cs typeface="Arial" panose="020B0604020202020204" pitchFamily="34" charset="0"/>
                        </a:rPr>
                        <a:t>15.0</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tc>
                  <a:txBody>
                    <a:bodyPr/>
                    <a:lstStyle/>
                    <a:p>
                      <a:pPr algn="ctr"/>
                      <a:r>
                        <a:rPr lang="en-GB" sz="900" dirty="0">
                          <a:latin typeface="Arial" panose="020B0604020202020204" pitchFamily="34" charset="0"/>
                          <a:cs typeface="Arial" panose="020B0604020202020204" pitchFamily="34" charset="0"/>
                        </a:rPr>
                        <a:t>9.7</a:t>
                      </a:r>
                      <a:endParaRPr lang="en-GB" sz="900" b="1" dirty="0">
                        <a:solidFill>
                          <a:schemeClr val="tx1"/>
                        </a:solidFill>
                        <a:latin typeface="Arial" panose="020B0604020202020204" pitchFamily="34" charset="0"/>
                        <a:cs typeface="Arial" panose="020B0604020202020204" pitchFamily="34" charset="0"/>
                      </a:endParaRPr>
                    </a:p>
                  </a:txBody>
                  <a:tcPr marL="19440" marR="19440" marB="36000" anchor="ctr"/>
                </a:tc>
                <a:extLst>
                  <a:ext uri="{0D108BD9-81ED-4DB2-BD59-A6C34878D82A}">
                    <a16:rowId xmlns:a16="http://schemas.microsoft.com/office/drawing/2014/main" val="2283592731"/>
                  </a:ext>
                </a:extLst>
              </a:tr>
              <a:tr h="152880">
                <a:tc gridSpan="2">
                  <a:txBody>
                    <a:bodyPr/>
                    <a:lstStyle/>
                    <a:p>
                      <a:pPr algn="ctr"/>
                      <a:r>
                        <a:rPr lang="pl-PL" sz="900" dirty="0">
                          <a:latin typeface="Arial" panose="020B0604020202020204" pitchFamily="34" charset="0"/>
                          <a:cs typeface="Arial" panose="020B0604020202020204" pitchFamily="34" charset="0"/>
                        </a:rPr>
                        <a:t>0.52 </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0.24</a:t>
                      </a:r>
                      <a:r>
                        <a:rPr lang="en-US" sz="900" dirty="0">
                          <a:latin typeface="Arial" panose="020B0604020202020204" pitchFamily="34" charset="0"/>
                          <a:cs typeface="Arial" panose="020B0604020202020204" pitchFamily="34" charset="0"/>
                        </a:rPr>
                        <a:t>‒</a:t>
                      </a:r>
                      <a:r>
                        <a:rPr lang="pl-PL" sz="900" dirty="0">
                          <a:latin typeface="Arial" panose="020B0604020202020204" pitchFamily="34" charset="0"/>
                          <a:cs typeface="Arial" panose="020B0604020202020204" pitchFamily="34" charset="0"/>
                        </a:rPr>
                        <a:t>1.15)</a:t>
                      </a:r>
                      <a:endParaRPr lang="en-US" sz="900" dirty="0">
                        <a:latin typeface="Arial" panose="020B0604020202020204" pitchFamily="34" charset="0"/>
                        <a:cs typeface="Arial" panose="020B0604020202020204" pitchFamily="34" charset="0"/>
                      </a:endParaRPr>
                    </a:p>
                  </a:txBody>
                  <a:tcPr marL="19440" marR="19440" marB="36000"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sp>
        <p:nvSpPr>
          <p:cNvPr id="124" name="Rounded Rectangle 12">
            <a:extLst>
              <a:ext uri="{FF2B5EF4-FFF2-40B4-BE49-F238E27FC236}">
                <a16:creationId xmlns:a16="http://schemas.microsoft.com/office/drawing/2014/main" id="{72793B13-7021-8D43-8499-EDF296BD1C4F}"/>
              </a:ext>
            </a:extLst>
          </p:cNvPr>
          <p:cNvSpPr/>
          <p:nvPr/>
        </p:nvSpPr>
        <p:spPr>
          <a:xfrm>
            <a:off x="8291624" y="1628800"/>
            <a:ext cx="851362" cy="360040"/>
          </a:xfrm>
          <a:prstGeom prst="roundRect">
            <a:avLst>
              <a:gd name="adj" fmla="val 17406"/>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lnSpc>
                <a:spcPct val="90000"/>
              </a:lnSpc>
              <a:spcBef>
                <a:spcPct val="0"/>
              </a:spcBef>
              <a:spcAft>
                <a:spcPct val="0"/>
              </a:spcAft>
              <a:defRPr/>
            </a:pPr>
            <a:r>
              <a:rPr lang="en-GB" sz="1700" b="1" dirty="0" err="1">
                <a:solidFill>
                  <a:srgbClr val="FFFFFF"/>
                </a:solidFill>
                <a:latin typeface="Arial" panose="020B0604020202020204" pitchFamily="34" charset="0"/>
                <a:cs typeface="Arial" panose="020B0604020202020204" pitchFamily="34" charset="0"/>
              </a:rPr>
              <a:t>HRRwt</a:t>
            </a:r>
            <a:endParaRPr lang="en-GB" sz="1700" b="1" dirty="0">
              <a:solidFill>
                <a:srgbClr val="FFFFFF"/>
              </a:solidFill>
              <a:latin typeface="Arial" panose="020B0604020202020204" pitchFamily="34" charset="0"/>
              <a:cs typeface="Arial" panose="020B0604020202020204" pitchFamily="34" charset="0"/>
            </a:endParaRPr>
          </a:p>
        </p:txBody>
      </p:sp>
      <p:pic>
        <p:nvPicPr>
          <p:cNvPr id="1030" name="Picture 1029">
            <a:extLst>
              <a:ext uri="{FF2B5EF4-FFF2-40B4-BE49-F238E27FC236}">
                <a16:creationId xmlns:a16="http://schemas.microsoft.com/office/drawing/2014/main" id="{AFABBB26-51A4-B648-9B40-2CA5BD74000F}"/>
              </a:ext>
            </a:extLst>
          </p:cNvPr>
          <p:cNvPicPr>
            <a:picLocks noChangeAspect="1"/>
          </p:cNvPicPr>
          <p:nvPr/>
        </p:nvPicPr>
        <p:blipFill>
          <a:blip r:embed="rId2"/>
          <a:stretch>
            <a:fillRect/>
          </a:stretch>
        </p:blipFill>
        <p:spPr>
          <a:xfrm>
            <a:off x="1390872" y="2663353"/>
            <a:ext cx="9918700" cy="2095500"/>
          </a:xfrm>
          <a:prstGeom prst="rect">
            <a:avLst/>
          </a:prstGeom>
        </p:spPr>
      </p:pic>
      <p:sp>
        <p:nvSpPr>
          <p:cNvPr id="127" name="TextBox 126">
            <a:extLst>
              <a:ext uri="{FF2B5EF4-FFF2-40B4-BE49-F238E27FC236}">
                <a16:creationId xmlns:a16="http://schemas.microsoft.com/office/drawing/2014/main" id="{C1E8F58D-88EE-4848-A7A2-8CE3590977E0}"/>
              </a:ext>
            </a:extLst>
          </p:cNvPr>
          <p:cNvSpPr txBox="1"/>
          <p:nvPr/>
        </p:nvSpPr>
        <p:spPr>
          <a:xfrm>
            <a:off x="983433" y="2609285"/>
            <a:ext cx="288406" cy="166199"/>
          </a:xfrm>
          <a:prstGeom prst="rect">
            <a:avLst/>
          </a:prstGeom>
          <a:noFill/>
        </p:spPr>
        <p:txBody>
          <a:bodyPr wrap="square" lIns="0" tIns="0" rIns="0" bIns="0" rtlCol="0">
            <a:spAutoFit/>
          </a:bodyPr>
          <a:lstStyle/>
          <a:p>
            <a:pPr algn="r">
              <a:lnSpc>
                <a:spcPct val="90000"/>
              </a:lnSpc>
            </a:pPr>
            <a:r>
              <a:rPr lang="en-US" sz="1200" dirty="0">
                <a:latin typeface="Arial" panose="020B0604020202020204" pitchFamily="34" charset="0"/>
                <a:ea typeface="Aileron" charset="0"/>
                <a:cs typeface="Arial" panose="020B0604020202020204" pitchFamily="34" charset="0"/>
              </a:rPr>
              <a:t>1.0</a:t>
            </a:r>
          </a:p>
        </p:txBody>
      </p:sp>
    </p:spTree>
    <p:extLst>
      <p:ext uri="{BB962C8B-B14F-4D97-AF65-F5344CB8AC3E}">
        <p14:creationId xmlns:p14="http://schemas.microsoft.com/office/powerpoint/2010/main" val="37460611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DDR Mutations in</a:t>
            </a:r>
            <a:br>
              <a:rPr lang="en-GB" dirty="0"/>
            </a:br>
            <a:r>
              <a:rPr lang="en-GB" dirty="0"/>
              <a:t>Metastatic Prostate Cancer</a:t>
            </a:r>
            <a:endParaRPr lang="en-US" dirty="0"/>
          </a:p>
        </p:txBody>
      </p:sp>
      <p:sp>
        <p:nvSpPr>
          <p:cNvPr id="8" name="Text Placeholder 7"/>
          <p:cNvSpPr>
            <a:spLocks noGrp="1"/>
          </p:cNvSpPr>
          <p:nvPr>
            <p:ph type="subTitle" idx="1"/>
          </p:nvPr>
        </p:nvSpPr>
        <p:spPr/>
        <p:txBody>
          <a:bodyPr/>
          <a:lstStyle/>
          <a:p>
            <a:r>
              <a:rPr lang="en-GB" b="1" dirty="0"/>
              <a:t>Prevalence and Screening</a:t>
            </a:r>
            <a:endParaRPr lang="en-US" b="1" dirty="0"/>
          </a:p>
        </p:txBody>
      </p:sp>
      <p:sp>
        <p:nvSpPr>
          <p:cNvPr id="3" name="Slide Number Placeholder 2">
            <a:extLst>
              <a:ext uri="{FF2B5EF4-FFF2-40B4-BE49-F238E27FC236}">
                <a16:creationId xmlns:a16="http://schemas.microsoft.com/office/drawing/2014/main" id="{DA01A760-5A6B-7A4B-8F9C-86F503572043}"/>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841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76B0FBE-EAD4-C24A-AA32-83B28540E39E}"/>
              </a:ext>
            </a:extLst>
          </p:cNvPr>
          <p:cNvSpPr>
            <a:spLocks noGrp="1"/>
          </p:cNvSpPr>
          <p:nvPr>
            <p:ph sz="quarter" idx="12"/>
          </p:nvPr>
        </p:nvSpPr>
        <p:spPr>
          <a:xfrm>
            <a:off x="620184" y="1599771"/>
            <a:ext cx="5732688" cy="4528800"/>
          </a:xfrm>
        </p:spPr>
        <p:txBody>
          <a:bodyPr/>
          <a:lstStyle/>
          <a:p>
            <a:r>
              <a:rPr lang="en-GB" b="1" dirty="0">
                <a:solidFill>
                  <a:schemeClr val="accent1"/>
                </a:solidFill>
              </a:rPr>
              <a:t>~23% </a:t>
            </a:r>
            <a:r>
              <a:rPr lang="en-GB" dirty="0"/>
              <a:t>of men with mCRPC have </a:t>
            </a:r>
            <a:r>
              <a:rPr lang="en-GB" dirty="0">
                <a:solidFill>
                  <a:schemeClr val="tx2"/>
                </a:solidFill>
              </a:rPr>
              <a:t>DNA repair pathway aberrations</a:t>
            </a:r>
            <a:endParaRPr lang="en-GB" baseline="30000" dirty="0">
              <a:solidFill>
                <a:schemeClr val="tx2"/>
              </a:solidFill>
            </a:endParaRPr>
          </a:p>
          <a:p>
            <a:r>
              <a:rPr lang="en-GB" dirty="0"/>
              <a:t>The incidence of DNA repair alterations is higher in men with </a:t>
            </a:r>
            <a:r>
              <a:rPr lang="en-GB" b="1" dirty="0">
                <a:solidFill>
                  <a:schemeClr val="accent1"/>
                </a:solidFill>
              </a:rPr>
              <a:t>metastatic prostate cancer </a:t>
            </a:r>
            <a:r>
              <a:rPr lang="en-GB" dirty="0"/>
              <a:t>than those with </a:t>
            </a:r>
            <a:r>
              <a:rPr lang="en-GB" b="1" dirty="0">
                <a:solidFill>
                  <a:schemeClr val="accent1"/>
                </a:solidFill>
              </a:rPr>
              <a:t>localised disease</a:t>
            </a:r>
            <a:endParaRPr lang="en-GB" baseline="30000" dirty="0"/>
          </a:p>
          <a:p>
            <a:endParaRPr lang="en-GB" dirty="0"/>
          </a:p>
        </p:txBody>
      </p:sp>
      <p:sp>
        <p:nvSpPr>
          <p:cNvPr id="2" name="Title 1"/>
          <p:cNvSpPr>
            <a:spLocks noGrp="1"/>
          </p:cNvSpPr>
          <p:nvPr>
            <p:ph type="title"/>
          </p:nvPr>
        </p:nvSpPr>
        <p:spPr>
          <a:xfrm>
            <a:off x="619200" y="246566"/>
            <a:ext cx="8717160" cy="807285"/>
          </a:xfrm>
        </p:spPr>
        <p:txBody>
          <a:bodyPr>
            <a:noAutofit/>
          </a:bodyPr>
          <a:lstStyle/>
          <a:p>
            <a:r>
              <a:rPr lang="en-GB" sz="2400" noProof="0" dirty="0"/>
              <a:t>DNA Repair Gene Alterations (Somatic and Germline) Are Common in Metastatic prostate cancer</a:t>
            </a:r>
            <a:endParaRPr lang="en-GB" sz="2400" baseline="30000" noProof="0" dirty="0"/>
          </a:p>
        </p:txBody>
      </p:sp>
      <p:sp>
        <p:nvSpPr>
          <p:cNvPr id="19" name="Content Placeholder 18">
            <a:extLst>
              <a:ext uri="{FF2B5EF4-FFF2-40B4-BE49-F238E27FC236}">
                <a16:creationId xmlns:a16="http://schemas.microsoft.com/office/drawing/2014/main" id="{83403F6E-8BC2-EC4D-8218-A32020E7F6F2}"/>
              </a:ext>
            </a:extLst>
          </p:cNvPr>
          <p:cNvSpPr>
            <a:spLocks noGrp="1"/>
          </p:cNvSpPr>
          <p:nvPr>
            <p:ph sz="quarter" idx="15"/>
          </p:nvPr>
        </p:nvSpPr>
        <p:spPr>
          <a:xfrm>
            <a:off x="620183" y="6309320"/>
            <a:ext cx="10180339" cy="365125"/>
          </a:xfrm>
        </p:spPr>
        <p:txBody>
          <a:bodyPr/>
          <a:lstStyle/>
          <a:p>
            <a:pPr>
              <a:spcBef>
                <a:spcPts val="300"/>
              </a:spcBef>
            </a:pPr>
            <a:r>
              <a:rPr lang="en-GB" dirty="0"/>
              <a:t>LOH, loss of heterozygosity; mCRPC, metastatic castration resistant prostate cancer; PC, prostate cancer</a:t>
            </a:r>
          </a:p>
          <a:p>
            <a:pPr>
              <a:spcBef>
                <a:spcPts val="0"/>
              </a:spcBef>
            </a:pPr>
            <a:r>
              <a:rPr lang="en-GB" dirty="0"/>
              <a:t>1. Robinson D, et al. Cell. 2015;161:1215-1228; 2. Pritchard CC, et al. N Engl J Med. 2016;375:443-453; 3</a:t>
            </a:r>
            <a:r>
              <a:rPr lang="en-GB" dirty="0">
                <a:solidFill>
                  <a:schemeClr val="tx2"/>
                </a:solidFill>
              </a:rPr>
              <a:t>. </a:t>
            </a:r>
            <a:r>
              <a:rPr lang="en-GB" dirty="0" err="1">
                <a:solidFill>
                  <a:schemeClr val="tx2"/>
                </a:solidFill>
              </a:rPr>
              <a:t>Antonarakis</a:t>
            </a:r>
            <a:r>
              <a:rPr lang="en-GB" dirty="0">
                <a:solidFill>
                  <a:schemeClr val="tx2"/>
                </a:solidFill>
              </a:rPr>
              <a:t> ES, et al. Eur Urol. </a:t>
            </a:r>
            <a:r>
              <a:rPr lang="en-GB" dirty="0"/>
              <a:t>2018;74:218-225</a:t>
            </a:r>
          </a:p>
        </p:txBody>
      </p:sp>
      <p:sp>
        <p:nvSpPr>
          <p:cNvPr id="6" name="Content Placeholder 2"/>
          <p:cNvSpPr txBox="1">
            <a:spLocks/>
          </p:cNvSpPr>
          <p:nvPr/>
        </p:nvSpPr>
        <p:spPr bwMode="auto">
          <a:xfrm>
            <a:off x="6937961" y="5056416"/>
            <a:ext cx="4798125" cy="82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kumimoji="0" lang="en-GB" sz="1867"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~12%</a:t>
            </a:r>
            <a:r>
              <a:rPr kumimoji="0" lang="en-GB" sz="1867" b="0"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of men with metastatic prostate </a:t>
            </a:r>
            <a:b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b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cancer have germline mutations in one or more of </a:t>
            </a:r>
            <a:r>
              <a:rPr kumimoji="0" lang="en-GB" sz="1867"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16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DNA repair </a:t>
            </a:r>
            <a:r>
              <a:rPr lang="en-GB" sz="1867" dirty="0">
                <a:solidFill>
                  <a:srgbClr val="5D8298"/>
                </a:solidFill>
                <a:latin typeface="Arial" panose="020B0604020202020204" pitchFamily="34" charset="0"/>
                <a:cs typeface="Arial" panose="020B0604020202020204" pitchFamily="34" charset="0"/>
              </a:rPr>
              <a:t>genes</a:t>
            </a:r>
            <a:endParaRPr kumimoji="0" lang="en-GB" sz="1867"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endParaRPr>
          </a:p>
        </p:txBody>
      </p:sp>
      <p:pic>
        <p:nvPicPr>
          <p:cNvPr id="8" name="Picture 7" descr="150204907_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738738"/>
            <a:ext cx="3410839" cy="3162011"/>
          </a:xfrm>
          <a:prstGeom prst="rect">
            <a:avLst/>
          </a:prstGeom>
        </p:spPr>
      </p:pic>
      <p:sp>
        <p:nvSpPr>
          <p:cNvPr id="11" name="Down Arrow 10"/>
          <p:cNvSpPr/>
          <p:nvPr/>
        </p:nvSpPr>
        <p:spPr>
          <a:xfrm rot="5400000">
            <a:off x="10859627" y="3392615"/>
            <a:ext cx="213360" cy="2961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a:off x="38818" y="3383407"/>
            <a:ext cx="5676127" cy="2745164"/>
          </a:xfrm>
          <a:prstGeom prst="rect">
            <a:avLst/>
          </a:prstGeom>
        </p:spPr>
      </p:pic>
      <p:sp>
        <p:nvSpPr>
          <p:cNvPr id="3" name="TextBox 2"/>
          <p:cNvSpPr txBox="1"/>
          <p:nvPr/>
        </p:nvSpPr>
        <p:spPr>
          <a:xfrm>
            <a:off x="2407818" y="1166974"/>
            <a:ext cx="15804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Somatic</a:t>
            </a:r>
            <a:endParaRPr kumimoji="0" lang="en-GB" sz="24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8500089" y="1166974"/>
            <a:ext cx="18085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Germline</a:t>
            </a:r>
            <a:endParaRPr kumimoji="0" lang="en-GB" sz="24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A23768-5508-F84C-85F7-BA5AF4A76302}"/>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427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p:txBody>
          <a:bodyPr>
            <a:normAutofit/>
          </a:bodyPr>
          <a:lstStyle/>
          <a:p>
            <a:br>
              <a:rPr lang="en-GB" sz="3600" dirty="0"/>
            </a:br>
            <a:r>
              <a:rPr lang="en-GB" dirty="0"/>
              <a:t>EXPERTS KNOWLEDGE SHARE</a:t>
            </a:r>
            <a:br>
              <a:rPr lang="en-GB" sz="3600" dirty="0"/>
            </a:br>
            <a:br>
              <a:rPr lang="en-GB" sz="3600" dirty="0"/>
            </a:br>
            <a:r>
              <a:rPr lang="en-GB" sz="3200" dirty="0"/>
              <a:t>targeting advanced prostate cancer </a:t>
            </a:r>
            <a:br>
              <a:rPr lang="en-GB" sz="3200" dirty="0"/>
            </a:br>
            <a:r>
              <a:rPr lang="en-GB" sz="3200" dirty="0"/>
              <a:t>with parp </a:t>
            </a:r>
            <a:r>
              <a:rPr lang="en-GB" sz="3200" cap="none" dirty="0"/>
              <a:t>INHIBITORS</a:t>
            </a:r>
            <a:r>
              <a:rPr lang="en-GB" sz="3200" dirty="0"/>
              <a:t>: who, when and how?</a:t>
            </a:r>
            <a:br>
              <a:rPr lang="en-GB" sz="3200" dirty="0"/>
            </a:br>
            <a:br>
              <a:rPr lang="en-GB" dirty="0"/>
            </a:br>
            <a:r>
              <a:rPr lang="en-GB" sz="2800" b="0" cap="none" dirty="0"/>
              <a:t>Prof. </a:t>
            </a:r>
            <a:r>
              <a:rPr lang="en-GB" altLang="en-US" sz="2800" b="0" cap="none" dirty="0"/>
              <a:t>Fred Saad, MD FRCS (Canada)</a:t>
            </a:r>
            <a:br>
              <a:rPr lang="en-GB" altLang="en-US" sz="2800" b="0" cap="none" dirty="0"/>
            </a:br>
            <a:r>
              <a:rPr lang="en-GB" altLang="en-US" sz="2800" b="0" cap="none" dirty="0"/>
              <a:t>Assoc. Prof. </a:t>
            </a:r>
            <a:r>
              <a:rPr lang="en-US" altLang="en-US" sz="2800" b="0" cap="none" dirty="0"/>
              <a:t>Tanya Dorff, MD (USA)</a:t>
            </a:r>
            <a:br>
              <a:rPr lang="en-GB" altLang="en-US" sz="2800" b="0" cap="none" dirty="0"/>
            </a:br>
            <a:r>
              <a:rPr lang="en-GB" sz="2800" b="0" cap="none" dirty="0"/>
              <a:t>Prof. Gerhardt Attard, MD FRCP PhD (UK)</a:t>
            </a:r>
            <a:r>
              <a:rPr lang="en-US" altLang="en-US" sz="2800" b="0" cap="none" dirty="0"/>
              <a:t> </a:t>
            </a:r>
            <a:br>
              <a:rPr lang="en-US" altLang="en-US" sz="4000" cap="none" dirty="0"/>
            </a:br>
            <a:br>
              <a:rPr lang="en-GB" altLang="en-US" sz="1600" b="0" cap="none" dirty="0"/>
            </a:br>
            <a:r>
              <a:rPr lang="en-GB" altLang="en-US" sz="1800" b="0" cap="none" dirty="0"/>
              <a:t>7</a:t>
            </a:r>
            <a:r>
              <a:rPr lang="en-GB" altLang="en-US" sz="1800" b="0" cap="none" baseline="30000" dirty="0"/>
              <a:t>th</a:t>
            </a:r>
            <a:r>
              <a:rPr lang="en-GB" altLang="en-US" sz="1800" b="0" cap="none" dirty="0"/>
              <a:t> March 2022</a:t>
            </a:r>
            <a:endParaRPr lang="en-GB" sz="1800" b="0" cap="none" dirty="0"/>
          </a:p>
        </p:txBody>
      </p:sp>
      <p:sp>
        <p:nvSpPr>
          <p:cNvPr id="4" name="TextBox 3">
            <a:extLst>
              <a:ext uri="{FF2B5EF4-FFF2-40B4-BE49-F238E27FC236}">
                <a16:creationId xmlns:a16="http://schemas.microsoft.com/office/drawing/2014/main" id="{F0E20365-C3C1-40B4-A6DE-D8972F9AB818}"/>
              </a:ext>
            </a:extLst>
          </p:cNvPr>
          <p:cNvSpPr txBox="1"/>
          <p:nvPr/>
        </p:nvSpPr>
        <p:spPr>
          <a:xfrm>
            <a:off x="619200" y="6400899"/>
            <a:ext cx="3300712" cy="276999"/>
          </a:xfrm>
          <a:prstGeom prst="rect">
            <a:avLst/>
          </a:prstGeom>
          <a:noFill/>
        </p:spPr>
        <p:txBody>
          <a:bodyPr wrap="none" rtlCol="0" anchor="ctr" anchorCtr="0">
            <a:spAutoFit/>
          </a:bodyPr>
          <a:lstStyle/>
          <a:p>
            <a:r>
              <a:rPr lang="en-GB" sz="1200" dirty="0" err="1">
                <a:solidFill>
                  <a:schemeClr val="accent1"/>
                </a:solidFill>
                <a:latin typeface="Arial" panose="020B0604020202020204" pitchFamily="34" charset="0"/>
                <a:cs typeface="Arial" panose="020B0604020202020204" pitchFamily="34" charset="0"/>
              </a:rPr>
              <a:t>PARPi</a:t>
            </a:r>
            <a:r>
              <a:rPr lang="en-GB" sz="1200" dirty="0">
                <a:solidFill>
                  <a:schemeClr val="accent1"/>
                </a:solidFill>
                <a:latin typeface="Arial" panose="020B0604020202020204" pitchFamily="34" charset="0"/>
                <a:cs typeface="Arial" panose="020B0604020202020204" pitchFamily="34" charset="0"/>
              </a:rPr>
              <a:t>, poly-ADP ribose polymerase inhibitors</a:t>
            </a:r>
          </a:p>
        </p:txBody>
      </p:sp>
      <p:sp>
        <p:nvSpPr>
          <p:cNvPr id="5" name="Slide Number Placeholder 4">
            <a:extLst>
              <a:ext uri="{FF2B5EF4-FFF2-40B4-BE49-F238E27FC236}">
                <a16:creationId xmlns:a16="http://schemas.microsoft.com/office/drawing/2014/main" id="{7DE1A25A-CE70-1A4E-9535-E7C00803839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023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noProof="0" dirty="0"/>
              <a:t>BRCA2</a:t>
            </a:r>
            <a:r>
              <a:rPr lang="en-GB" noProof="0" dirty="0"/>
              <a:t> Carriers With M0 Prostate Cancer Have Worse Prognosis</a:t>
            </a:r>
            <a:r>
              <a:rPr lang="en-GB" baseline="30000" noProof="0" dirty="0"/>
              <a:t>1,2</a:t>
            </a:r>
            <a:r>
              <a:rPr lang="en-GB" noProof="0" dirty="0"/>
              <a:t> </a:t>
            </a:r>
          </a:p>
        </p:txBody>
      </p:sp>
      <p:sp>
        <p:nvSpPr>
          <p:cNvPr id="4" name="Content Placeholder 3">
            <a:extLst>
              <a:ext uri="{FF2B5EF4-FFF2-40B4-BE49-F238E27FC236}">
                <a16:creationId xmlns:a16="http://schemas.microsoft.com/office/drawing/2014/main" id="{1E7FC65B-1A08-C04A-9DB7-7BFECE09556C}"/>
              </a:ext>
            </a:extLst>
          </p:cNvPr>
          <p:cNvSpPr>
            <a:spLocks noGrp="1"/>
          </p:cNvSpPr>
          <p:nvPr>
            <p:ph sz="quarter" idx="15"/>
          </p:nvPr>
        </p:nvSpPr>
        <p:spPr>
          <a:xfrm>
            <a:off x="620184" y="6309320"/>
            <a:ext cx="9796296" cy="365125"/>
          </a:xfrm>
        </p:spPr>
        <p:txBody>
          <a:bodyPr/>
          <a:lstStyle/>
          <a:p>
            <a:pPr lvl="0">
              <a:spcBef>
                <a:spcPts val="0"/>
              </a:spcBef>
            </a:pPr>
            <a:r>
              <a:rPr lang="en-GB" baseline="30000" dirty="0"/>
              <a:t>a </a:t>
            </a:r>
            <a:r>
              <a:rPr lang="en-GB" dirty="0"/>
              <a:t>Median survival not reached after a median of 64 months of follow-up</a:t>
            </a:r>
          </a:p>
          <a:p>
            <a:pPr lvl="0">
              <a:spcBef>
                <a:spcPts val="0"/>
              </a:spcBef>
            </a:pPr>
            <a:r>
              <a:rPr lang="en-GB" dirty="0"/>
              <a:t>BRCA1/2, breast cancer type 1/2 susceptibility protein; CI, confidence interval; MFS, metastasis-free survival; NR, not reached; y, years</a:t>
            </a:r>
          </a:p>
          <a:p>
            <a:pPr lvl="0">
              <a:spcBef>
                <a:spcPts val="0"/>
              </a:spcBef>
            </a:pPr>
            <a:r>
              <a:rPr lang="en-GB" dirty="0"/>
              <a:t>1. Castro E, et al. J Clin Oncol. 2013;31:1748-1757; 2. Castro E, et al. Eur Urol. 2015;68:186-193</a:t>
            </a:r>
          </a:p>
        </p:txBody>
      </p:sp>
      <p:sp>
        <p:nvSpPr>
          <p:cNvPr id="5" name="Slide Number Placeholder 4">
            <a:extLst>
              <a:ext uri="{FF2B5EF4-FFF2-40B4-BE49-F238E27FC236}">
                <a16:creationId xmlns:a16="http://schemas.microsoft.com/office/drawing/2014/main" id="{A5A36680-AAE4-8244-81D6-7BDF569236EA}"/>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pSp>
        <p:nvGrpSpPr>
          <p:cNvPr id="10" name="Group 9">
            <a:extLst>
              <a:ext uri="{FF2B5EF4-FFF2-40B4-BE49-F238E27FC236}">
                <a16:creationId xmlns:a16="http://schemas.microsoft.com/office/drawing/2014/main" id="{49BA78FE-B35C-9847-A1C2-061667F7314B}"/>
              </a:ext>
            </a:extLst>
          </p:cNvPr>
          <p:cNvGrpSpPr/>
          <p:nvPr/>
        </p:nvGrpSpPr>
        <p:grpSpPr>
          <a:xfrm>
            <a:off x="628650" y="1537620"/>
            <a:ext cx="10915650" cy="4252121"/>
            <a:chOff x="628650" y="1537620"/>
            <a:chExt cx="10915650" cy="4252121"/>
          </a:xfrm>
        </p:grpSpPr>
        <p:grpSp>
          <p:nvGrpSpPr>
            <p:cNvPr id="7" name="Group 6">
              <a:extLst>
                <a:ext uri="{FF2B5EF4-FFF2-40B4-BE49-F238E27FC236}">
                  <a16:creationId xmlns:a16="http://schemas.microsoft.com/office/drawing/2014/main" id="{E328298D-E695-4DAB-B4BF-4FC580DD72C6}"/>
                </a:ext>
              </a:extLst>
            </p:cNvPr>
            <p:cNvGrpSpPr/>
            <p:nvPr/>
          </p:nvGrpSpPr>
          <p:grpSpPr>
            <a:xfrm>
              <a:off x="628650" y="1537620"/>
              <a:ext cx="10915650" cy="4252121"/>
              <a:chOff x="628650" y="1537620"/>
              <a:chExt cx="10915650" cy="4252121"/>
            </a:xfrm>
          </p:grpSpPr>
          <p:pic>
            <p:nvPicPr>
              <p:cNvPr id="9" name="Picture 8" descr="150205290_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537620"/>
                <a:ext cx="10915650" cy="4252121"/>
              </a:xfrm>
              <a:prstGeom prst="rect">
                <a:avLst/>
              </a:prstGeom>
            </p:spPr>
          </p:pic>
          <p:sp>
            <p:nvSpPr>
              <p:cNvPr id="3" name="TextBox 2"/>
              <p:cNvSpPr txBox="1"/>
              <p:nvPr/>
            </p:nvSpPr>
            <p:spPr>
              <a:xfrm>
                <a:off x="9654125" y="2041554"/>
                <a:ext cx="987016" cy="211235"/>
              </a:xfrm>
              <a:prstGeom prst="rect">
                <a:avLst/>
              </a:prstGeom>
              <a:solidFill>
                <a:schemeClr val="bg1"/>
              </a:solidFill>
              <a:ln>
                <a:solidFill>
                  <a:schemeClr val="bg1"/>
                </a:solidFill>
              </a:ln>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7624"/>
                    </a:solidFill>
                    <a:effectLst/>
                    <a:uLnTx/>
                    <a:uFillTx/>
                    <a:latin typeface="Arial"/>
                    <a:ea typeface="+mn-ea"/>
                    <a:cs typeface="+mn-cs"/>
                  </a:rPr>
                  <a:t>Noncarriers</a:t>
                </a:r>
              </a:p>
            </p:txBody>
          </p:sp>
        </p:grpSp>
        <p:sp>
          <p:nvSpPr>
            <p:cNvPr id="6" name="TextBox 5">
              <a:extLst>
                <a:ext uri="{FF2B5EF4-FFF2-40B4-BE49-F238E27FC236}">
                  <a16:creationId xmlns:a16="http://schemas.microsoft.com/office/drawing/2014/main" id="{29D5EDE9-9E1A-6D45-B01B-E372E0BFA2CC}"/>
                </a:ext>
              </a:extLst>
            </p:cNvPr>
            <p:cNvSpPr txBox="1"/>
            <p:nvPr/>
          </p:nvSpPr>
          <p:spPr>
            <a:xfrm>
              <a:off x="6744072" y="2924944"/>
              <a:ext cx="1954061" cy="190396"/>
            </a:xfrm>
            <a:prstGeom prst="rect">
              <a:avLst/>
            </a:prstGeom>
            <a:solidFill>
              <a:schemeClr val="bg1"/>
            </a:solidFill>
          </p:spPr>
          <p:txBody>
            <a:bodyPr wrap="none" lIns="0" tIns="0" rIns="0" bIns="0" rtlCol="0">
              <a:noAutofit/>
            </a:bodyPr>
            <a:lstStyle/>
            <a:p>
              <a:pPr algn="ctr">
                <a:lnSpc>
                  <a:spcPct val="90000"/>
                </a:lnSpc>
              </a:pPr>
              <a:r>
                <a:rPr lang="en-US" sz="1200" b="1" i="1" dirty="0">
                  <a:solidFill>
                    <a:srgbClr val="002060"/>
                  </a:solidFill>
                  <a:latin typeface="Arial" panose="020B0604020202020204" pitchFamily="34" charset="0"/>
                  <a:ea typeface="Aileron" charset="0"/>
                  <a:cs typeface="Arial" panose="020B0604020202020204" pitchFamily="34" charset="0"/>
                </a:rPr>
                <a:t>BRCA1/2</a:t>
              </a:r>
              <a:r>
                <a:rPr lang="en-US" sz="1200" b="1" dirty="0">
                  <a:solidFill>
                    <a:srgbClr val="002060"/>
                  </a:solidFill>
                  <a:latin typeface="Arial" panose="020B0604020202020204" pitchFamily="34" charset="0"/>
                  <a:ea typeface="Aileron" charset="0"/>
                  <a:cs typeface="Arial" panose="020B0604020202020204" pitchFamily="34" charset="0"/>
                </a:rPr>
                <a:t> mutation carriers</a:t>
              </a:r>
            </a:p>
          </p:txBody>
        </p:sp>
      </p:grpSp>
    </p:spTree>
    <p:extLst>
      <p:ext uri="{BB962C8B-B14F-4D97-AF65-F5344CB8AC3E}">
        <p14:creationId xmlns:p14="http://schemas.microsoft.com/office/powerpoint/2010/main" val="16374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 Is the strongest known Risk Factor for prostate cancer</a:t>
            </a:r>
          </a:p>
        </p:txBody>
      </p:sp>
      <p:sp>
        <p:nvSpPr>
          <p:cNvPr id="3" name="Content Placeholder 2">
            <a:extLst>
              <a:ext uri="{FF2B5EF4-FFF2-40B4-BE49-F238E27FC236}">
                <a16:creationId xmlns:a16="http://schemas.microsoft.com/office/drawing/2014/main" id="{0BB1A77C-593F-9348-9274-CD71E9ABC9CF}"/>
              </a:ext>
            </a:extLst>
          </p:cNvPr>
          <p:cNvSpPr>
            <a:spLocks noGrp="1"/>
          </p:cNvSpPr>
          <p:nvPr>
            <p:ph sz="quarter" idx="15"/>
          </p:nvPr>
        </p:nvSpPr>
        <p:spPr>
          <a:xfrm>
            <a:off x="620184" y="6356351"/>
            <a:ext cx="10516376" cy="365125"/>
          </a:xfrm>
        </p:spPr>
        <p:txBody>
          <a:bodyPr/>
          <a:lstStyle/>
          <a:p>
            <a:r>
              <a:rPr lang="en-US" dirty="0"/>
              <a:t>Chen YC, et al. Prostate. 2008;68(14):1582-1591; Colditz GA, et al. Breast Cancer Res Treat. 2012;133(3):1097-1104</a:t>
            </a:r>
          </a:p>
        </p:txBody>
      </p:sp>
      <p:grpSp>
        <p:nvGrpSpPr>
          <p:cNvPr id="18" name="Group 17"/>
          <p:cNvGrpSpPr/>
          <p:nvPr/>
        </p:nvGrpSpPr>
        <p:grpSpPr>
          <a:xfrm>
            <a:off x="-484160" y="841309"/>
            <a:ext cx="12049602" cy="5900059"/>
            <a:chOff x="-905575" y="533652"/>
            <a:chExt cx="9719086" cy="4815089"/>
          </a:xfrm>
        </p:grpSpPr>
        <p:sp>
          <p:nvSpPr>
            <p:cNvPr id="11" name="Block Arc 10"/>
            <p:cNvSpPr/>
            <p:nvPr/>
          </p:nvSpPr>
          <p:spPr>
            <a:xfrm>
              <a:off x="-905575" y="533652"/>
              <a:ext cx="4815089" cy="4815089"/>
            </a:xfrm>
            <a:prstGeom prst="blockArc">
              <a:avLst>
                <a:gd name="adj1" fmla="val 18900000"/>
                <a:gd name="adj2" fmla="val 2700000"/>
                <a:gd name="adj3" fmla="val 449"/>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633114" y="1511348"/>
              <a:ext cx="5180397" cy="714924"/>
            </a:xfrm>
            <a:custGeom>
              <a:avLst/>
              <a:gdLst>
                <a:gd name="connsiteX0" fmla="*/ 0 w 5180397"/>
                <a:gd name="connsiteY0" fmla="*/ 0 h 714924"/>
                <a:gd name="connsiteX1" fmla="*/ 5180397 w 5180397"/>
                <a:gd name="connsiteY1" fmla="*/ 0 h 714924"/>
                <a:gd name="connsiteX2" fmla="*/ 5180397 w 5180397"/>
                <a:gd name="connsiteY2" fmla="*/ 714924 h 714924"/>
                <a:gd name="connsiteX3" fmla="*/ 0 w 5180397"/>
                <a:gd name="connsiteY3" fmla="*/ 714924 h 714924"/>
                <a:gd name="connsiteX4" fmla="*/ 0 w 5180397"/>
                <a:gd name="connsiteY4" fmla="*/ 0 h 7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97" h="714924">
                  <a:moveTo>
                    <a:pt x="0" y="0"/>
                  </a:moveTo>
                  <a:lnTo>
                    <a:pt x="5180397" y="0"/>
                  </a:lnTo>
                  <a:lnTo>
                    <a:pt x="5180397" y="714924"/>
                  </a:lnTo>
                  <a:lnTo>
                    <a:pt x="0" y="714924"/>
                  </a:lnTo>
                  <a:lnTo>
                    <a:pt x="0" y="0"/>
                  </a:lnTo>
                  <a:close/>
                </a:path>
              </a:pathLst>
            </a:cu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6628" tIns="64347" rIns="64347" bIns="64347" numCol="1" spcCol="1270" anchor="ctr" anchorCtr="0">
              <a:noAutofit/>
            </a:bodyPr>
            <a:lstStyle/>
            <a:p>
              <a:pPr marL="0" marR="0" lvl="0" indent="0" algn="l" defTabSz="1126039"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A father or brother with prostate cancer doubles a man’s risk of prostate cancer</a:t>
              </a:r>
            </a:p>
          </p:txBody>
        </p:sp>
        <p:sp>
          <p:nvSpPr>
            <p:cNvPr id="13" name="Oval 12"/>
            <p:cNvSpPr/>
            <p:nvPr/>
          </p:nvSpPr>
          <p:spPr>
            <a:xfrm>
              <a:off x="3186287" y="1421982"/>
              <a:ext cx="893655" cy="893655"/>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981743" y="2494446"/>
              <a:ext cx="4822398" cy="804289"/>
            </a:xfrm>
            <a:custGeom>
              <a:avLst/>
              <a:gdLst>
                <a:gd name="connsiteX0" fmla="*/ 0 w 4920523"/>
                <a:gd name="connsiteY0" fmla="*/ 0 h 714924"/>
                <a:gd name="connsiteX1" fmla="*/ 4920523 w 4920523"/>
                <a:gd name="connsiteY1" fmla="*/ 0 h 714924"/>
                <a:gd name="connsiteX2" fmla="*/ 4920523 w 4920523"/>
                <a:gd name="connsiteY2" fmla="*/ 714924 h 714924"/>
                <a:gd name="connsiteX3" fmla="*/ 0 w 4920523"/>
                <a:gd name="connsiteY3" fmla="*/ 714924 h 714924"/>
                <a:gd name="connsiteX4" fmla="*/ 0 w 4920523"/>
                <a:gd name="connsiteY4" fmla="*/ 0 h 7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0523" h="714924">
                  <a:moveTo>
                    <a:pt x="0" y="0"/>
                  </a:moveTo>
                  <a:lnTo>
                    <a:pt x="4920523" y="0"/>
                  </a:lnTo>
                  <a:lnTo>
                    <a:pt x="4920523" y="714924"/>
                  </a:lnTo>
                  <a:lnTo>
                    <a:pt x="0" y="714924"/>
                  </a:lnTo>
                  <a:lnTo>
                    <a:pt x="0" y="0"/>
                  </a:lnTo>
                  <a:close/>
                </a:path>
              </a:pathLst>
            </a:cu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6628" tIns="64347" rIns="64347" bIns="64347" numCol="1" spcCol="1270" anchor="ctr" anchorCtr="0">
              <a:noAutofit/>
            </a:bodyPr>
            <a:lstStyle/>
            <a:p>
              <a:pPr marL="0" marR="0" lvl="0" indent="0" algn="l" defTabSz="1126039"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A mother or sister with breast cancer</a:t>
              </a:r>
              <a:r>
                <a:rPr kumimoji="0" lang="en-GB" sz="1800" b="1"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 diagnosed before age 50 </a:t>
              </a:r>
              <a:r>
                <a:rPr kumimoji="0" lang="en-US" sz="1800" b="1"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significantly increases a woman’s risk of breast cancer</a:t>
              </a:r>
            </a:p>
          </p:txBody>
        </p:sp>
        <p:sp>
          <p:nvSpPr>
            <p:cNvPr id="15" name="Oval 14"/>
            <p:cNvSpPr/>
            <p:nvPr/>
          </p:nvSpPr>
          <p:spPr>
            <a:xfrm>
              <a:off x="3446162" y="2494368"/>
              <a:ext cx="893655" cy="893655"/>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633114" y="3656120"/>
              <a:ext cx="5180397" cy="714924"/>
            </a:xfrm>
            <a:custGeom>
              <a:avLst/>
              <a:gdLst>
                <a:gd name="connsiteX0" fmla="*/ 0 w 5180397"/>
                <a:gd name="connsiteY0" fmla="*/ 0 h 714924"/>
                <a:gd name="connsiteX1" fmla="*/ 5180397 w 5180397"/>
                <a:gd name="connsiteY1" fmla="*/ 0 h 714924"/>
                <a:gd name="connsiteX2" fmla="*/ 5180397 w 5180397"/>
                <a:gd name="connsiteY2" fmla="*/ 714924 h 714924"/>
                <a:gd name="connsiteX3" fmla="*/ 0 w 5180397"/>
                <a:gd name="connsiteY3" fmla="*/ 714924 h 714924"/>
                <a:gd name="connsiteX4" fmla="*/ 0 w 5180397"/>
                <a:gd name="connsiteY4" fmla="*/ 0 h 7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97" h="714924">
                  <a:moveTo>
                    <a:pt x="0" y="0"/>
                  </a:moveTo>
                  <a:lnTo>
                    <a:pt x="5180397" y="0"/>
                  </a:lnTo>
                  <a:lnTo>
                    <a:pt x="5180397" y="714924"/>
                  </a:lnTo>
                  <a:lnTo>
                    <a:pt x="0" y="714924"/>
                  </a:lnTo>
                  <a:lnTo>
                    <a:pt x="0" y="0"/>
                  </a:lnTo>
                  <a:close/>
                </a:path>
              </a:pathLst>
            </a:cu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6628" tIns="64347" rIns="64347" bIns="64347" numCol="1" spcCol="1270" anchor="ctr" anchorCtr="0">
              <a:noAutofit/>
            </a:bodyPr>
            <a:lstStyle/>
            <a:p>
              <a:pPr marL="0" marR="0" lvl="0" indent="0" algn="l" defTabSz="1126039"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A mother or sister with breast cancer can affect a man’s risk of prostate cancer</a:t>
              </a:r>
            </a:p>
          </p:txBody>
        </p:sp>
        <p:sp>
          <p:nvSpPr>
            <p:cNvPr id="17" name="Oval 16"/>
            <p:cNvSpPr/>
            <p:nvPr/>
          </p:nvSpPr>
          <p:spPr>
            <a:xfrm>
              <a:off x="3186287" y="3566754"/>
              <a:ext cx="893655" cy="893655"/>
            </a:xfrm>
            <a:prstGeom prst="ellipse">
              <a:avLst/>
            </a:prstGeom>
            <a:solidFill>
              <a:schemeClr val="accent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pic>
        <p:nvPicPr>
          <p:cNvPr id="19" name="Picture 18"/>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64215" y="1745242"/>
            <a:ext cx="3468248" cy="3468248"/>
          </a:xfrm>
          <a:prstGeom prst="rect">
            <a:avLst/>
          </a:prstGeom>
        </p:spPr>
      </p:pic>
      <p:sp>
        <p:nvSpPr>
          <p:cNvPr id="4" name="Slide Number Placeholder 3">
            <a:extLst>
              <a:ext uri="{FF2B5EF4-FFF2-40B4-BE49-F238E27FC236}">
                <a16:creationId xmlns:a16="http://schemas.microsoft.com/office/drawing/2014/main" id="{A522093E-E80B-3D47-A4E7-FE829C253978}"/>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23184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NCCN Guidelines (V3.2022) for Genetic Testing </a:t>
            </a:r>
          </a:p>
        </p:txBody>
      </p:sp>
      <p:sp>
        <p:nvSpPr>
          <p:cNvPr id="2" name="Content Placeholder 1">
            <a:extLst>
              <a:ext uri="{FF2B5EF4-FFF2-40B4-BE49-F238E27FC236}">
                <a16:creationId xmlns:a16="http://schemas.microsoft.com/office/drawing/2014/main" id="{918EAAD4-74A1-074A-AA30-159211CC4689}"/>
              </a:ext>
            </a:extLst>
          </p:cNvPr>
          <p:cNvSpPr>
            <a:spLocks noGrp="1"/>
          </p:cNvSpPr>
          <p:nvPr>
            <p:ph sz="quarter" idx="15"/>
          </p:nvPr>
        </p:nvSpPr>
        <p:spPr>
          <a:xfrm>
            <a:off x="620184" y="6237312"/>
            <a:ext cx="10732400" cy="484164"/>
          </a:xfrm>
        </p:spPr>
        <p:txBody>
          <a:bodyPr/>
          <a:lstStyle/>
          <a:p>
            <a:r>
              <a:rPr lang="en-GB" sz="1050" baseline="30000" dirty="0"/>
              <a:t>a</a:t>
            </a:r>
            <a:r>
              <a:rPr lang="en-GB" sz="1050" dirty="0"/>
              <a:t> Close blood relatives include 1</a:t>
            </a:r>
            <a:r>
              <a:rPr lang="en-GB" sz="1050" baseline="30000" dirty="0"/>
              <a:t>st</a:t>
            </a:r>
            <a:r>
              <a:rPr lang="en-GB" sz="1050" dirty="0"/>
              <a:t>, 2</a:t>
            </a:r>
            <a:r>
              <a:rPr lang="en-GB" sz="1050" baseline="30000" dirty="0"/>
              <a:t>nd</a:t>
            </a:r>
            <a:r>
              <a:rPr lang="en-GB" sz="1050" dirty="0"/>
              <a:t> and 3</a:t>
            </a:r>
            <a:r>
              <a:rPr lang="en-GB" sz="1050" baseline="30000" dirty="0"/>
              <a:t>rd</a:t>
            </a:r>
            <a:r>
              <a:rPr lang="en-GB" sz="1050" dirty="0"/>
              <a:t> degree relatives on the same side of the family; </a:t>
            </a:r>
            <a:r>
              <a:rPr lang="en-GB" sz="1050" baseline="30000" dirty="0" err="1"/>
              <a:t>b</a:t>
            </a:r>
            <a:r>
              <a:rPr lang="en-GB" sz="1050" dirty="0" err="1"/>
              <a:t>Family</a:t>
            </a:r>
            <a:r>
              <a:rPr lang="en-GB" sz="1050" dirty="0"/>
              <a:t> history of PC should not include relatives with clinically localised Grade Group 1 disease</a:t>
            </a:r>
          </a:p>
          <a:p>
            <a:pPr>
              <a:spcBef>
                <a:spcPts val="0"/>
              </a:spcBef>
            </a:pPr>
            <a:r>
              <a:rPr lang="en-GB" altLang="en-US" sz="1050" dirty="0"/>
              <a:t>ATM, ataxia telangiectasia mutated; </a:t>
            </a:r>
            <a:r>
              <a:rPr lang="en-GB" sz="1050" dirty="0"/>
              <a:t>BRCA1/2, breast cancer type 1/2 susceptibility protein; </a:t>
            </a:r>
            <a:r>
              <a:rPr lang="en-GB" sz="1050" dirty="0" err="1"/>
              <a:t>mCRPC</a:t>
            </a:r>
            <a:r>
              <a:rPr lang="en-GB" sz="1050" dirty="0"/>
              <a:t>, </a:t>
            </a:r>
            <a:r>
              <a:rPr lang="en-GB" sz="1050" dirty="0">
                <a:latin typeface="Arial" panose="020B0604020202020204" pitchFamily="34" charset="0"/>
                <a:cs typeface="Arial" panose="020B0604020202020204" pitchFamily="34" charset="0"/>
              </a:rPr>
              <a:t>metastatic castration resistant prostate cancer; </a:t>
            </a:r>
            <a:r>
              <a:rPr lang="en-GB" sz="1050" dirty="0"/>
              <a:t>PC, prostate cancer; TMB, tumour mutational burden</a:t>
            </a:r>
          </a:p>
          <a:p>
            <a:pPr>
              <a:spcBef>
                <a:spcPts val="0"/>
              </a:spcBef>
            </a:pPr>
            <a:r>
              <a:rPr lang="en-US" sz="1050" dirty="0"/>
              <a:t>National Comprehensive Cancer Network. Prostate Cancer (Version 3.2022). https://www.nccn.org/professionals/physician_gls/pdf/prostate.pdf. Accessed Feb 2022</a:t>
            </a:r>
            <a:endParaRPr lang="en-GB" sz="1050" dirty="0"/>
          </a:p>
        </p:txBody>
      </p:sp>
      <p:graphicFrame>
        <p:nvGraphicFramePr>
          <p:cNvPr id="20" name="Table 19"/>
          <p:cNvGraphicFramePr>
            <a:graphicFrameLocks noGrp="1"/>
          </p:cNvGraphicFramePr>
          <p:nvPr/>
        </p:nvGraphicFramePr>
        <p:xfrm>
          <a:off x="551384" y="1244898"/>
          <a:ext cx="11161240" cy="4897886"/>
        </p:xfrm>
        <a:graphic>
          <a:graphicData uri="http://schemas.openxmlformats.org/drawingml/2006/table">
            <a:tbl>
              <a:tblPr firstRow="1" bandRow="1">
                <a:tableStyleId>{5C22544A-7EE6-4342-B048-85BDC9FD1C3A}</a:tableStyleId>
              </a:tblPr>
              <a:tblGrid>
                <a:gridCol w="5580620">
                  <a:extLst>
                    <a:ext uri="{9D8B030D-6E8A-4147-A177-3AD203B41FA5}">
                      <a16:colId xmlns:a16="http://schemas.microsoft.com/office/drawing/2014/main" val="20000"/>
                    </a:ext>
                  </a:extLst>
                </a:gridCol>
                <a:gridCol w="5580620">
                  <a:extLst>
                    <a:ext uri="{9D8B030D-6E8A-4147-A177-3AD203B41FA5}">
                      <a16:colId xmlns:a16="http://schemas.microsoft.com/office/drawing/2014/main" val="20002"/>
                    </a:ext>
                  </a:extLst>
                </a:gridCol>
              </a:tblGrid>
              <a:tr h="505346">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Germline testing</a:t>
                      </a:r>
                      <a:endParaRPr kumimoji="0" lang="en-GB" altLang="en-US" sz="1400" b="1" i="0" u="none" strike="noStrike" cap="none" normalizeH="0" baseline="0" noProof="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121917" marR="121917" marT="81720" marB="81720" anchor="ctr" horzOverflow="overflow"/>
                </a:tc>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4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Somatic tumour testing</a:t>
                      </a:r>
                      <a:endParaRPr kumimoji="0" lang="en-GB" altLang="en-US" sz="1400" b="1" i="0" u="none" strike="noStrike" cap="none" normalizeH="0" baseline="0" noProof="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121917" marR="121917" marT="81720" marB="81720" anchor="ctr" horzOverflow="overflow"/>
                </a:tc>
                <a:extLst>
                  <a:ext uri="{0D108BD9-81ED-4DB2-BD59-A6C34878D82A}">
                    <a16:rowId xmlns:a16="http://schemas.microsoft.com/office/drawing/2014/main" val="10000"/>
                  </a:ext>
                </a:extLst>
              </a:tr>
              <a:tr h="3511962">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274638" lvl="1" indent="-274638" algn="l" defTabSz="1155700">
                        <a:spcBef>
                          <a:spcPts val="0"/>
                        </a:spcBef>
                        <a:spcAft>
                          <a:spcPts val="300"/>
                        </a:spcAft>
                        <a:buClr>
                          <a:schemeClr val="accent1"/>
                        </a:buClr>
                        <a:buFont typeface="Arial" panose="020B0604020202020204" pitchFamily="34" charset="0"/>
                        <a:buChar char="•"/>
                        <a:tabLst/>
                        <a:defRPr/>
                      </a:pPr>
                      <a:r>
                        <a:rPr lang="en-GB" sz="1400" noProof="0" dirty="0">
                          <a:latin typeface="Arial" panose="020B0604020202020204" pitchFamily="34" charset="0"/>
                          <a:cs typeface="Arial" panose="020B0604020202020204" pitchFamily="34" charset="0"/>
                        </a:rPr>
                        <a:t>Germline testing is recommended for patients with a personal history of PC in the following scenarios:</a:t>
                      </a:r>
                    </a:p>
                    <a:p>
                      <a:pPr marL="685800" lvl="2" indent="-285750" algn="l" defTabSz="1155700">
                        <a:spcBef>
                          <a:spcPts val="0"/>
                        </a:spcBef>
                        <a:spcAft>
                          <a:spcPts val="300"/>
                        </a:spcAft>
                        <a:buClr>
                          <a:schemeClr val="accent1"/>
                        </a:buClr>
                        <a:buFont typeface="System Font Regular"/>
                        <a:buChar char="–"/>
                        <a:defRPr/>
                      </a:pPr>
                      <a:r>
                        <a:rPr lang="en-GB" sz="1400" noProof="0" dirty="0">
                          <a:latin typeface="Arial" panose="020B0604020202020204" pitchFamily="34" charset="0"/>
                          <a:cs typeface="Arial" panose="020B0604020202020204" pitchFamily="34" charset="0"/>
                        </a:rPr>
                        <a:t>Metastatic, regional (node +), very high-risk localised, high-risk localised PC</a:t>
                      </a:r>
                    </a:p>
                    <a:p>
                      <a:pPr marL="685800" lvl="2" indent="-285750" algn="l" defTabSz="1155700">
                        <a:spcBef>
                          <a:spcPts val="0"/>
                        </a:spcBef>
                        <a:spcAft>
                          <a:spcPts val="600"/>
                        </a:spcAft>
                        <a:buClr>
                          <a:schemeClr val="accent1"/>
                        </a:buClr>
                        <a:buFont typeface="System Font Regular"/>
                        <a:buChar char="–"/>
                        <a:defRPr/>
                      </a:pPr>
                      <a:r>
                        <a:rPr lang="en-GB" sz="1400" b="0" noProof="0" dirty="0">
                          <a:solidFill>
                            <a:srgbClr val="251110"/>
                          </a:solidFill>
                          <a:latin typeface="Arial" panose="020B0604020202020204" pitchFamily="34" charset="0"/>
                          <a:cs typeface="Arial" panose="020B0604020202020204" pitchFamily="34" charset="0"/>
                        </a:rPr>
                        <a:t>By family </a:t>
                      </a:r>
                      <a:r>
                        <a:rPr lang="en-GB" sz="1400" b="0" noProof="0" dirty="0" err="1">
                          <a:solidFill>
                            <a:srgbClr val="251110"/>
                          </a:solidFill>
                          <a:latin typeface="Arial" panose="020B0604020202020204" pitchFamily="34" charset="0"/>
                          <a:cs typeface="Arial" panose="020B0604020202020204" pitchFamily="34" charset="0"/>
                        </a:rPr>
                        <a:t>history</a:t>
                      </a:r>
                      <a:r>
                        <a:rPr lang="en-GB" sz="1400" b="0" baseline="30000" noProof="0" dirty="0" err="1">
                          <a:solidFill>
                            <a:srgbClr val="251110"/>
                          </a:solidFill>
                          <a:latin typeface="Arial" panose="020B0604020202020204" pitchFamily="34" charset="0"/>
                          <a:cs typeface="Arial" panose="020B0604020202020204" pitchFamily="34" charset="0"/>
                        </a:rPr>
                        <a:t>a</a:t>
                      </a:r>
                      <a:r>
                        <a:rPr lang="en-GB" sz="1400" b="0" noProof="0" dirty="0">
                          <a:solidFill>
                            <a:srgbClr val="251110"/>
                          </a:solidFill>
                          <a:latin typeface="Arial" panose="020B0604020202020204" pitchFamily="34" charset="0"/>
                          <a:cs typeface="Arial" panose="020B0604020202020204" pitchFamily="34" charset="0"/>
                        </a:rPr>
                        <a:t> and/or ancestry</a:t>
                      </a:r>
                    </a:p>
                    <a:p>
                      <a:pPr marL="1143000" lvl="3" indent="-285750" algn="l" defTabSz="1155700">
                        <a:spcBef>
                          <a:spcPts val="0"/>
                        </a:spcBef>
                        <a:spcAft>
                          <a:spcPts val="600"/>
                        </a:spcAft>
                        <a:buClr>
                          <a:schemeClr val="accent1"/>
                        </a:buClr>
                        <a:buFont typeface="Arial" panose="020B0604020202020204" pitchFamily="34" charset="0"/>
                        <a:buChar char="•"/>
                        <a:defRPr/>
                      </a:pPr>
                      <a:r>
                        <a:rPr lang="en-GB" sz="1200" b="0" noProof="0" dirty="0">
                          <a:solidFill>
                            <a:srgbClr val="251110"/>
                          </a:solidFill>
                          <a:latin typeface="Arial" panose="020B0604020202020204" pitchFamily="34" charset="0"/>
                          <a:cs typeface="Arial" panose="020B0604020202020204" pitchFamily="34" charset="0"/>
                        </a:rPr>
                        <a:t>≥ 1 first-, second- or third-degree relative with: breast cancer at ≤50 y, male breast cancer, ovarian cancer, exocrine pancreatic cancer or metastatic, regional, very-high risk, high-risk PC at any age</a:t>
                      </a:r>
                    </a:p>
                    <a:p>
                      <a:pPr marL="1143000" lvl="3" indent="-285750" algn="l" defTabSz="1155700">
                        <a:spcBef>
                          <a:spcPts val="0"/>
                        </a:spcBef>
                        <a:spcAft>
                          <a:spcPts val="600"/>
                        </a:spcAft>
                        <a:buClr>
                          <a:schemeClr val="accent1"/>
                        </a:buClr>
                        <a:buFont typeface="Arial" panose="020B0604020202020204" pitchFamily="34" charset="0"/>
                        <a:buChar char="•"/>
                        <a:defRPr/>
                      </a:pPr>
                      <a:r>
                        <a:rPr lang="en-GB" sz="1200" b="0" noProof="0" dirty="0">
                          <a:solidFill>
                            <a:srgbClr val="251110"/>
                          </a:solidFill>
                          <a:latin typeface="Arial" panose="020B0604020202020204" pitchFamily="34" charset="0"/>
                          <a:cs typeface="Arial" panose="020B0604020202020204" pitchFamily="34" charset="0"/>
                        </a:rPr>
                        <a:t>≥ 1 first-degree relative (brother/father) with </a:t>
                      </a:r>
                      <a:r>
                        <a:rPr lang="en-GB" sz="1200" b="0" noProof="0" dirty="0" err="1">
                          <a:solidFill>
                            <a:srgbClr val="251110"/>
                          </a:solidFill>
                          <a:latin typeface="Arial" panose="020B0604020202020204" pitchFamily="34" charset="0"/>
                          <a:cs typeface="Arial" panose="020B0604020202020204" pitchFamily="34" charset="0"/>
                        </a:rPr>
                        <a:t>PC</a:t>
                      </a:r>
                      <a:r>
                        <a:rPr lang="en-GB" sz="1200" b="0" baseline="30000" noProof="0" dirty="0" err="1">
                          <a:solidFill>
                            <a:srgbClr val="251110"/>
                          </a:solidFill>
                          <a:latin typeface="Arial" panose="020B0604020202020204" pitchFamily="34" charset="0"/>
                          <a:cs typeface="Arial" panose="020B0604020202020204" pitchFamily="34" charset="0"/>
                        </a:rPr>
                        <a:t>b</a:t>
                      </a:r>
                      <a:r>
                        <a:rPr lang="en-GB" sz="1200" b="0" noProof="0" dirty="0">
                          <a:solidFill>
                            <a:srgbClr val="251110"/>
                          </a:solidFill>
                          <a:latin typeface="Arial" panose="020B0604020202020204" pitchFamily="34" charset="0"/>
                          <a:cs typeface="Arial" panose="020B0604020202020204" pitchFamily="34" charset="0"/>
                        </a:rPr>
                        <a:t> at ≤60 y</a:t>
                      </a:r>
                    </a:p>
                    <a:p>
                      <a:pPr marL="1143000" lvl="3" indent="-285750" algn="l" defTabSz="1155700">
                        <a:spcBef>
                          <a:spcPts val="0"/>
                        </a:spcBef>
                        <a:spcAft>
                          <a:spcPts val="600"/>
                        </a:spcAft>
                        <a:buClr>
                          <a:schemeClr val="accent1"/>
                        </a:buClr>
                        <a:buFont typeface="Arial" panose="020B0604020202020204" pitchFamily="34" charset="0"/>
                        <a:buChar char="•"/>
                        <a:defRPr/>
                      </a:pP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 2 first-, second- or third-degree relatives  with: breast or </a:t>
                      </a:r>
                      <a:r>
                        <a:rPr lang="en-GB" sz="1200" b="0" noProof="0" dirty="0" err="1">
                          <a:solidFill>
                            <a:srgbClr val="251110"/>
                          </a:solidFill>
                          <a:latin typeface="Arial" panose="020B0604020202020204" pitchFamily="34" charset="0"/>
                          <a:cs typeface="Arial" panose="020B0604020202020204" pitchFamily="34" charset="0"/>
                        </a:rPr>
                        <a:t>PC</a:t>
                      </a:r>
                      <a:r>
                        <a:rPr lang="en-GB" sz="1200" b="0" baseline="30000" noProof="0" dirty="0" err="1">
                          <a:solidFill>
                            <a:srgbClr val="251110"/>
                          </a:solidFill>
                          <a:latin typeface="Arial" panose="020B0604020202020204" pitchFamily="34" charset="0"/>
                          <a:cs typeface="Arial" panose="020B0604020202020204" pitchFamily="34" charset="0"/>
                        </a:rPr>
                        <a:t>b</a:t>
                      </a: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 at any age</a:t>
                      </a:r>
                    </a:p>
                    <a:p>
                      <a:pPr marL="1143000" lvl="3" indent="-285750" algn="l" defTabSz="1155700">
                        <a:spcBef>
                          <a:spcPts val="0"/>
                        </a:spcBef>
                        <a:spcAft>
                          <a:spcPts val="600"/>
                        </a:spcAft>
                        <a:buClr>
                          <a:schemeClr val="accent1"/>
                        </a:buClr>
                        <a:buFont typeface="Arial" panose="020B0604020202020204" pitchFamily="34" charset="0"/>
                        <a:buChar char="•"/>
                        <a:defRPr/>
                      </a:pP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 3 first- or second- degree relatives with: Lynch syndrome-related cancers especially if diagnosed &lt; 50y</a:t>
                      </a:r>
                    </a:p>
                    <a:p>
                      <a:pPr marL="1143000" lvl="3" indent="-285750" algn="l" defTabSz="1155700">
                        <a:spcBef>
                          <a:spcPts val="0"/>
                        </a:spcBef>
                        <a:spcAft>
                          <a:spcPts val="600"/>
                        </a:spcAft>
                        <a:buClr>
                          <a:schemeClr val="accent1"/>
                        </a:buClr>
                        <a:buFont typeface="Arial" panose="020B0604020202020204" pitchFamily="34" charset="0"/>
                        <a:buChar char="•"/>
                        <a:defRPr/>
                      </a:pP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A known family history of familial cancer risk mutation </a:t>
                      </a:r>
                      <a:r>
                        <a:rPr lang="en-GB" sz="1200" b="0" kern="1200" noProof="0" dirty="0" err="1">
                          <a:solidFill>
                            <a:srgbClr val="251110"/>
                          </a:solidFill>
                          <a:latin typeface="Arial" panose="020B0604020202020204" pitchFamily="34" charset="0"/>
                          <a:ea typeface="MS PGothic" pitchFamily="34" charset="-128"/>
                          <a:cs typeface="Arial" panose="020B0604020202020204" pitchFamily="34" charset="0"/>
                        </a:rPr>
                        <a:t>mutation</a:t>
                      </a: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 (e.g. </a:t>
                      </a:r>
                      <a:r>
                        <a:rPr lang="en-GB" sz="1200" b="0" i="1" kern="1200" noProof="0" dirty="0">
                          <a:solidFill>
                            <a:srgbClr val="251110"/>
                          </a:solidFill>
                          <a:latin typeface="Arial" panose="020B0604020202020204" pitchFamily="34" charset="0"/>
                          <a:ea typeface="MS PGothic" pitchFamily="34" charset="-128"/>
                          <a:cs typeface="Arial" panose="020B0604020202020204" pitchFamily="34" charset="0"/>
                        </a:rPr>
                        <a:t>BRCA1/2, ATM, PALB2, CHEK2, MLH1, MSH2, MSH6, PMS2, EPCAM</a:t>
                      </a: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a:t>
                      </a:r>
                    </a:p>
                    <a:p>
                      <a:pPr marL="1143000" lvl="3" indent="-285750" algn="l" defTabSz="1155700">
                        <a:spcBef>
                          <a:spcPts val="0"/>
                        </a:spcBef>
                        <a:spcAft>
                          <a:spcPts val="300"/>
                        </a:spcAft>
                        <a:buClr>
                          <a:schemeClr val="accent1"/>
                        </a:buClr>
                        <a:buFont typeface="System Font Regular"/>
                        <a:buChar char="–"/>
                        <a:defRPr/>
                      </a:pPr>
                      <a:r>
                        <a:rPr lang="en-GB" sz="1200" b="0" kern="1200" noProof="0" dirty="0">
                          <a:solidFill>
                            <a:srgbClr val="251110"/>
                          </a:solidFill>
                          <a:latin typeface="Arial" panose="020B0604020202020204" pitchFamily="34" charset="0"/>
                          <a:ea typeface="MS PGothic" pitchFamily="34" charset="-128"/>
                          <a:cs typeface="Arial" panose="020B0604020202020204" pitchFamily="34" charset="0"/>
                        </a:rPr>
                        <a:t>Ashkenazi Jewish ancestry</a:t>
                      </a:r>
                    </a:p>
                    <a:p>
                      <a:pPr marL="685800" marR="0" lvl="2" indent="-285750" algn="l" defTabSz="1155700" rtl="0" eaLnBrk="0" fontAlgn="auto" latinLnBrk="0" hangingPunct="0">
                        <a:lnSpc>
                          <a:spcPct val="100000"/>
                        </a:lnSpc>
                        <a:spcBef>
                          <a:spcPts val="0"/>
                        </a:spcBef>
                        <a:spcAft>
                          <a:spcPts val="300"/>
                        </a:spcAft>
                        <a:buClr>
                          <a:schemeClr val="accent1"/>
                        </a:buClr>
                        <a:buSzTx/>
                        <a:buFont typeface="System Font Regular"/>
                        <a:buChar char="–"/>
                        <a:tabLst/>
                        <a:defRPr/>
                      </a:pPr>
                      <a:r>
                        <a:rPr lang="en-GB" sz="1400" noProof="0" dirty="0">
                          <a:latin typeface="Arial" panose="020B0604020202020204" pitchFamily="34" charset="0"/>
                          <a:cs typeface="Arial" panose="020B0604020202020204" pitchFamily="34" charset="0"/>
                        </a:rPr>
                        <a:t>Personal history of breast cancer</a:t>
                      </a:r>
                    </a:p>
                  </a:txBody>
                  <a:tcPr marL="121920" marR="121917" marT="81720" marB="81720" horzOverflow="overflow"/>
                </a:tc>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274638" lvl="1" indent="-274638" algn="l" defTabSz="1155700">
                        <a:spcBef>
                          <a:spcPts val="0"/>
                        </a:spcBef>
                        <a:spcAft>
                          <a:spcPts val="900"/>
                        </a:spcAft>
                        <a:buClr>
                          <a:schemeClr val="accent1"/>
                        </a:buClr>
                        <a:buFont typeface="Arial" panose="020B0604020202020204" pitchFamily="34" charset="0"/>
                        <a:buChar char="•"/>
                        <a:tabLst/>
                        <a:defRPr/>
                      </a:pPr>
                      <a:r>
                        <a:rPr lang="en-GB" sz="1400" noProof="0" dirty="0">
                          <a:latin typeface="Arial" panose="020B0604020202020204" pitchFamily="34" charset="0"/>
                          <a:cs typeface="Arial" panose="020B0604020202020204" pitchFamily="34" charset="0"/>
                        </a:rPr>
                        <a:t>Recommend evaluating tumour for alterations in homologous recombination DNA repair genes, such as </a:t>
                      </a:r>
                      <a:r>
                        <a:rPr lang="en-GB" sz="1400" i="1" noProof="0" dirty="0">
                          <a:latin typeface="Arial" panose="020B0604020202020204" pitchFamily="34" charset="0"/>
                          <a:cs typeface="Arial" panose="020B0604020202020204" pitchFamily="34" charset="0"/>
                        </a:rPr>
                        <a:t>BRCA1, BRCA2, ATM, PALB2, FANCA, RAD51D, CHEK2, </a:t>
                      </a:r>
                      <a:r>
                        <a:rPr lang="en-GB" sz="1400" noProof="0" dirty="0">
                          <a:latin typeface="Arial" panose="020B0604020202020204" pitchFamily="34" charset="0"/>
                          <a:cs typeface="Arial" panose="020B0604020202020204" pitchFamily="34" charset="0"/>
                        </a:rPr>
                        <a:t>and </a:t>
                      </a:r>
                      <a:r>
                        <a:rPr lang="en-GB" sz="1400" i="1" noProof="0" dirty="0">
                          <a:latin typeface="Arial" panose="020B0604020202020204" pitchFamily="34" charset="0"/>
                          <a:cs typeface="Arial" panose="020B0604020202020204" pitchFamily="34" charset="0"/>
                        </a:rPr>
                        <a:t>CDK12</a:t>
                      </a:r>
                      <a:r>
                        <a:rPr lang="en-GB" sz="1400" noProof="0" dirty="0">
                          <a:latin typeface="Arial" panose="020B0604020202020204" pitchFamily="34" charset="0"/>
                          <a:cs typeface="Arial" panose="020B0604020202020204" pitchFamily="34" charset="0"/>
                        </a:rPr>
                        <a:t> in patients with metastatic PC</a:t>
                      </a:r>
                    </a:p>
                    <a:p>
                      <a:pPr marL="274638" lvl="1" indent="-274638" algn="l" defTabSz="1155700">
                        <a:spcBef>
                          <a:spcPts val="0"/>
                        </a:spcBef>
                        <a:spcAft>
                          <a:spcPts val="900"/>
                        </a:spcAft>
                        <a:buClr>
                          <a:schemeClr val="accent1"/>
                        </a:buClr>
                        <a:buFont typeface="Arial" panose="020B0604020202020204" pitchFamily="34" charset="0"/>
                        <a:buChar char="•"/>
                        <a:tabLst/>
                        <a:defRPr/>
                      </a:pPr>
                      <a:r>
                        <a:rPr lang="en-GB" sz="1400" noProof="0" dirty="0">
                          <a:latin typeface="Arial" panose="020B0604020202020204" pitchFamily="34" charset="0"/>
                          <a:cs typeface="Arial" panose="020B0604020202020204" pitchFamily="34" charset="0"/>
                        </a:rPr>
                        <a:t>Can be considered in men with regional PC</a:t>
                      </a:r>
                    </a:p>
                    <a:p>
                      <a:pPr marL="274638" lvl="1" indent="-274638" algn="l" defTabSz="1155700">
                        <a:spcBef>
                          <a:spcPts val="0"/>
                        </a:spcBef>
                        <a:spcAft>
                          <a:spcPts val="900"/>
                        </a:spcAft>
                        <a:buClr>
                          <a:schemeClr val="accent1"/>
                        </a:buClr>
                        <a:buFont typeface="Arial" panose="020B0604020202020204" pitchFamily="34" charset="0"/>
                        <a:buChar char="•"/>
                        <a:tabLst/>
                        <a:defRPr/>
                      </a:pPr>
                      <a:r>
                        <a:rPr lang="en-GB" sz="1400" noProof="0" dirty="0">
                          <a:latin typeface="Arial" panose="020B0604020202020204" pitchFamily="34" charset="0"/>
                          <a:cs typeface="Arial" panose="020B0604020202020204" pitchFamily="34" charset="0"/>
                        </a:rPr>
                        <a:t>Testing for </a:t>
                      </a:r>
                      <a:r>
                        <a:rPr lang="en-GB" sz="1400" dirty="0">
                          <a:latin typeface="Arial" panose="020B0604020202020204" pitchFamily="34" charset="0"/>
                          <a:cs typeface="Arial" panose="020B0604020202020204" pitchFamily="34" charset="0"/>
                        </a:rPr>
                        <a:t>microsatellite instability-high</a:t>
                      </a:r>
                      <a:r>
                        <a:rPr lang="en-GB" sz="1400" noProof="0" dirty="0">
                          <a:latin typeface="Arial" panose="020B0604020202020204" pitchFamily="34" charset="0"/>
                          <a:cs typeface="Arial" panose="020B0604020202020204" pitchFamily="34" charset="0"/>
                        </a:rPr>
                        <a:t> or </a:t>
                      </a:r>
                      <a:r>
                        <a:rPr lang="en-GB" sz="1400" dirty="0">
                          <a:latin typeface="Arial" panose="020B0604020202020204" pitchFamily="34" charset="0"/>
                          <a:cs typeface="Arial" panose="020B0604020202020204" pitchFamily="34" charset="0"/>
                        </a:rPr>
                        <a:t>mismatch repair deficient status</a:t>
                      </a:r>
                      <a:r>
                        <a:rPr lang="en-GB" sz="1400" baseline="0" noProof="0" dirty="0">
                          <a:latin typeface="Arial" panose="020B0604020202020204" pitchFamily="34" charset="0"/>
                          <a:cs typeface="Arial" panose="020B0604020202020204" pitchFamily="34" charset="0"/>
                        </a:rPr>
                        <a:t> </a:t>
                      </a:r>
                      <a:r>
                        <a:rPr lang="en-GB" sz="1400" noProof="0" dirty="0">
                          <a:latin typeface="Arial" panose="020B0604020202020204" pitchFamily="34" charset="0"/>
                          <a:cs typeface="Arial" panose="020B0604020202020204" pitchFamily="34" charset="0"/>
                        </a:rPr>
                        <a:t>is recommended in patients with </a:t>
                      </a:r>
                      <a:r>
                        <a:rPr lang="en-GB" sz="1400" dirty="0">
                          <a:latin typeface="Arial" panose="020B0604020202020204" pitchFamily="34" charset="0"/>
                          <a:cs typeface="Arial" panose="020B0604020202020204" pitchFamily="34" charset="0"/>
                        </a:rPr>
                        <a:t>metastatic castration resistant prostate cancer (mCRPC)</a:t>
                      </a:r>
                      <a:r>
                        <a:rPr lang="en-GB" sz="1400" noProof="0" dirty="0">
                          <a:latin typeface="Arial" panose="020B0604020202020204" pitchFamily="34" charset="0"/>
                          <a:cs typeface="Arial" panose="020B0604020202020204" pitchFamily="34" charset="0"/>
                        </a:rPr>
                        <a:t>, and </a:t>
                      </a:r>
                      <a:r>
                        <a:rPr lang="en-GB" sz="1400" kern="1200" noProof="0" dirty="0">
                          <a:latin typeface="Arial" panose="020B0604020202020204" pitchFamily="34" charset="0"/>
                          <a:cs typeface="Arial" panose="020B0604020202020204" pitchFamily="34" charset="0"/>
                        </a:rPr>
                        <a:t>may be considered in patients with regional or castration-naïve metastatic PC</a:t>
                      </a:r>
                    </a:p>
                    <a:p>
                      <a:pPr marL="274638" lvl="1" indent="-274638" algn="l" defTabSz="1155700">
                        <a:spcBef>
                          <a:spcPts val="0"/>
                        </a:spcBef>
                        <a:spcAft>
                          <a:spcPts val="900"/>
                        </a:spcAft>
                        <a:buClr>
                          <a:schemeClr val="accent1"/>
                        </a:buClr>
                        <a:buFont typeface="Arial" panose="020B0604020202020204" pitchFamily="34" charset="0"/>
                        <a:buChar char="•"/>
                        <a:tabLst/>
                        <a:defRPr/>
                      </a:pPr>
                      <a:r>
                        <a:rPr lang="en-GB" sz="1400" b="0" kern="1200" noProof="0" dirty="0">
                          <a:solidFill>
                            <a:srgbClr val="251110"/>
                          </a:solidFill>
                          <a:latin typeface="Arial" panose="020B0604020202020204" pitchFamily="34" charset="0"/>
                          <a:cs typeface="Arial" panose="020B0604020202020204" pitchFamily="34" charset="0"/>
                        </a:rPr>
                        <a:t>TMB testing may be considered in patients with </a:t>
                      </a:r>
                      <a:r>
                        <a:rPr lang="en-GB" sz="1400" b="0" kern="1200" noProof="0" dirty="0" err="1">
                          <a:solidFill>
                            <a:srgbClr val="251110"/>
                          </a:solidFill>
                          <a:latin typeface="Arial" panose="020B0604020202020204" pitchFamily="34" charset="0"/>
                          <a:cs typeface="Arial" panose="020B0604020202020204" pitchFamily="34" charset="0"/>
                        </a:rPr>
                        <a:t>mCRPC</a:t>
                      </a:r>
                      <a:endParaRPr lang="en-GB" sz="1400" b="0" noProof="0" dirty="0">
                        <a:solidFill>
                          <a:srgbClr val="251110"/>
                        </a:solidFill>
                        <a:latin typeface="Arial" panose="020B0604020202020204" pitchFamily="34" charset="0"/>
                        <a:cs typeface="Arial" panose="020B0604020202020204" pitchFamily="34" charset="0"/>
                      </a:endParaRPr>
                    </a:p>
                  </a:txBody>
                  <a:tcPr marL="121920" marR="121917" marT="81720" marB="81720" horzOverflow="overflow"/>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CEB06AB7-B0DF-4041-AC34-A34821426BCF}"/>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22797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A7B0A482-826F-7344-B1EF-167078B0099C}"/>
              </a:ext>
            </a:extLst>
          </p:cNvPr>
          <p:cNvSpPr/>
          <p:nvPr/>
        </p:nvSpPr>
        <p:spPr>
          <a:xfrm>
            <a:off x="3542892" y="1436914"/>
            <a:ext cx="2452292" cy="1477165"/>
          </a:xfrm>
          <a:custGeom>
            <a:avLst/>
            <a:gdLst>
              <a:gd name="connsiteX0" fmla="*/ 635164 w 2431306"/>
              <a:gd name="connsiteY0" fmla="*/ 446315 h 1465544"/>
              <a:gd name="connsiteX1" fmla="*/ 101764 w 2431306"/>
              <a:gd name="connsiteY1" fmla="*/ 1458686 h 1465544"/>
              <a:gd name="connsiteX2" fmla="*/ 2431306 w 2431306"/>
              <a:gd name="connsiteY2" fmla="*/ 0 h 1465544"/>
              <a:gd name="connsiteX0" fmla="*/ 579964 w 2376106"/>
              <a:gd name="connsiteY0" fmla="*/ 446315 h 1476311"/>
              <a:gd name="connsiteX1" fmla="*/ 111878 w 2376106"/>
              <a:gd name="connsiteY1" fmla="*/ 1469571 h 1476311"/>
              <a:gd name="connsiteX2" fmla="*/ 2376106 w 2376106"/>
              <a:gd name="connsiteY2" fmla="*/ 0 h 1476311"/>
              <a:gd name="connsiteX0" fmla="*/ 822522 w 2618664"/>
              <a:gd name="connsiteY0" fmla="*/ 446315 h 1506753"/>
              <a:gd name="connsiteX1" fmla="*/ 354436 w 2618664"/>
              <a:gd name="connsiteY1" fmla="*/ 1469571 h 1506753"/>
              <a:gd name="connsiteX2" fmla="*/ 2618664 w 2618664"/>
              <a:gd name="connsiteY2" fmla="*/ 0 h 1506753"/>
              <a:gd name="connsiteX0" fmla="*/ 516258 w 2312400"/>
              <a:gd name="connsiteY0" fmla="*/ 446315 h 1471917"/>
              <a:gd name="connsiteX1" fmla="*/ 48172 w 2312400"/>
              <a:gd name="connsiteY1" fmla="*/ 1469571 h 1471917"/>
              <a:gd name="connsiteX2" fmla="*/ 2312400 w 2312400"/>
              <a:gd name="connsiteY2" fmla="*/ 0 h 1471917"/>
            </a:gdLst>
            <a:ahLst/>
            <a:cxnLst>
              <a:cxn ang="0">
                <a:pos x="connsiteX0" y="connsiteY0"/>
              </a:cxn>
              <a:cxn ang="0">
                <a:pos x="connsiteX1" y="connsiteY1"/>
              </a:cxn>
              <a:cxn ang="0">
                <a:pos x="connsiteX2" y="connsiteY2"/>
              </a:cxn>
            </a:cxnLst>
            <a:rect l="l" t="t" r="r" b="b"/>
            <a:pathLst>
              <a:path w="2312400" h="1471917">
                <a:moveTo>
                  <a:pt x="516258" y="446315"/>
                </a:moveTo>
                <a:cubicBezTo>
                  <a:pt x="99879" y="989693"/>
                  <a:pt x="-98784" y="1511300"/>
                  <a:pt x="48172" y="1469571"/>
                </a:cubicBezTo>
                <a:cubicBezTo>
                  <a:pt x="195128" y="1427842"/>
                  <a:pt x="1297307" y="692150"/>
                  <a:pt x="2312400" y="0"/>
                </a:cubicBezTo>
              </a:path>
            </a:pathLst>
          </a:custGeom>
          <a:noFill/>
          <a:ln w="1905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Cascading Impact</a:t>
            </a:r>
          </a:p>
        </p:txBody>
      </p:sp>
      <p:sp>
        <p:nvSpPr>
          <p:cNvPr id="3" name="Content Placeholder 2">
            <a:extLst>
              <a:ext uri="{FF2B5EF4-FFF2-40B4-BE49-F238E27FC236}">
                <a16:creationId xmlns:a16="http://schemas.microsoft.com/office/drawing/2014/main" id="{D4DA54A4-B31E-3A4C-B812-027444BE90F0}"/>
              </a:ext>
            </a:extLst>
          </p:cNvPr>
          <p:cNvSpPr>
            <a:spLocks noGrp="1"/>
          </p:cNvSpPr>
          <p:nvPr>
            <p:ph sz="quarter" idx="15"/>
          </p:nvPr>
        </p:nvSpPr>
        <p:spPr>
          <a:xfrm>
            <a:off x="620183" y="6309320"/>
            <a:ext cx="10180339" cy="365125"/>
          </a:xfrm>
        </p:spPr>
        <p:txBody>
          <a:bodyPr/>
          <a:lstStyle/>
          <a:p>
            <a:pPr>
              <a:spcBef>
                <a:spcPts val="300"/>
              </a:spcBef>
            </a:pPr>
            <a:r>
              <a:rPr lang="en-GB" dirty="0"/>
              <a:t>HR, homologous recombination; mCRPC, metastatic castration resistant prostate cancer; PARP, poly-ADP ribose polymerase; PC, prostate cancer</a:t>
            </a:r>
          </a:p>
          <a:p>
            <a:pPr>
              <a:spcBef>
                <a:spcPts val="0"/>
              </a:spcBef>
            </a:pPr>
            <a:r>
              <a:rPr lang="en-GB" dirty="0"/>
              <a:t>Cheng HH, et al. J Natl Compr Canc Netw. 2019;17:515-521; Pritchard CC, et al. N Engl J Med. 2016;375:443-453; </a:t>
            </a:r>
            <a:r>
              <a:rPr lang="en-GB" dirty="0" err="1"/>
              <a:t>Szymaniak</a:t>
            </a:r>
            <a:r>
              <a:rPr lang="en-GB" dirty="0"/>
              <a:t> BM, et al. JCO Oncol Pract. 2020;16:811-819; </a:t>
            </a:r>
            <a:r>
              <a:rPr lang="en-GB" dirty="0" err="1">
                <a:solidFill>
                  <a:schemeClr val="tx2"/>
                </a:solidFill>
              </a:rPr>
              <a:t>Antonarakis</a:t>
            </a:r>
            <a:r>
              <a:rPr lang="en-GB" dirty="0">
                <a:solidFill>
                  <a:schemeClr val="tx2"/>
                </a:solidFill>
              </a:rPr>
              <a:t> ES, et al. Eur Urol. </a:t>
            </a:r>
            <a:r>
              <a:rPr lang="en-GB" dirty="0"/>
              <a:t>2018;74:218-225</a:t>
            </a:r>
            <a:br>
              <a:rPr lang="en-GB" dirty="0"/>
            </a:br>
            <a:r>
              <a:rPr lang="en-GB" dirty="0"/>
              <a:t>Figure adapted from Cheng H. </a:t>
            </a:r>
            <a:r>
              <a:rPr lang="en-GB" dirty="0">
                <a:hlinkClick r:id="rId3"/>
              </a:rPr>
              <a:t>https://www.ustoo.org/Pathways-Seattle-Webcast</a:t>
            </a:r>
            <a:endParaRPr lang="en-GB" dirty="0"/>
          </a:p>
        </p:txBody>
      </p:sp>
      <p:sp>
        <p:nvSpPr>
          <p:cNvPr id="10" name="TextBox 9"/>
          <p:cNvSpPr txBox="1"/>
          <p:nvPr/>
        </p:nvSpPr>
        <p:spPr>
          <a:xfrm>
            <a:off x="2415564" y="3810967"/>
            <a:ext cx="3252492" cy="12211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~12% of men with </a:t>
            </a:r>
            <a:br>
              <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br>
            <a:r>
              <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PC carry an inherited </a:t>
            </a:r>
            <a:br>
              <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br>
            <a:r>
              <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DNA repair gene mutation – implications for </a:t>
            </a:r>
            <a:r>
              <a:rPr lang="en-GB" sz="1467" b="1" dirty="0">
                <a:solidFill>
                  <a:schemeClr val="accent2"/>
                </a:solidFill>
                <a:latin typeface="Arial" panose="020B0604020202020204" pitchFamily="34" charset="0"/>
                <a:cs typeface="Arial" panose="020B0604020202020204" pitchFamily="34" charset="0"/>
              </a:rPr>
              <a:t>cancer screening and for their relatives </a:t>
            </a:r>
            <a:endParaRPr kumimoji="0" lang="en-GB" sz="1467"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787892-F23A-4D4B-A8D4-9EC994FDFEB0}"/>
              </a:ext>
            </a:extLst>
          </p:cNvPr>
          <p:cNvSpPr txBox="1"/>
          <p:nvPr/>
        </p:nvSpPr>
        <p:spPr>
          <a:xfrm>
            <a:off x="539195" y="3503812"/>
            <a:ext cx="1646486" cy="1169551"/>
          </a:xfrm>
          <a:prstGeom prst="rect">
            <a:avLst/>
          </a:prstGeom>
          <a:noFill/>
        </p:spPr>
        <p:txBody>
          <a:bodyPr wrap="square"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~23% of men with mCRPC have DNA pathway aberrations</a:t>
            </a:r>
          </a:p>
        </p:txBody>
      </p:sp>
      <p:sp>
        <p:nvSpPr>
          <p:cNvPr id="11" name="Rectangle 10">
            <a:extLst>
              <a:ext uri="{FF2B5EF4-FFF2-40B4-BE49-F238E27FC236}">
                <a16:creationId xmlns:a16="http://schemas.microsoft.com/office/drawing/2014/main" id="{90523F19-C7C0-4B63-9AEE-99D5E5CD1045}"/>
              </a:ext>
            </a:extLst>
          </p:cNvPr>
          <p:cNvSpPr/>
          <p:nvPr/>
        </p:nvSpPr>
        <p:spPr>
          <a:xfrm>
            <a:off x="152803" y="4820143"/>
            <a:ext cx="1321095"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spc="-30" dirty="0">
                <a:solidFill>
                  <a:schemeClr val="tx2"/>
                </a:solidFill>
                <a:latin typeface="Arial" panose="020B0604020202020204" pitchFamily="34" charset="0"/>
                <a:cs typeface="Arial" panose="020B0604020202020204" pitchFamily="34" charset="0"/>
              </a:rPr>
              <a:t>Treatment opportunities</a:t>
            </a:r>
          </a:p>
        </p:txBody>
      </p:sp>
      <p:sp>
        <p:nvSpPr>
          <p:cNvPr id="12" name="Left Brace 11">
            <a:extLst>
              <a:ext uri="{FF2B5EF4-FFF2-40B4-BE49-F238E27FC236}">
                <a16:creationId xmlns:a16="http://schemas.microsoft.com/office/drawing/2014/main" id="{5397C3EC-9A43-4C72-902F-D3DA7760B62C}"/>
              </a:ext>
            </a:extLst>
          </p:cNvPr>
          <p:cNvSpPr/>
          <p:nvPr/>
        </p:nvSpPr>
        <p:spPr>
          <a:xfrm>
            <a:off x="1414512" y="4944097"/>
            <a:ext cx="148208" cy="906250"/>
          </a:xfrm>
          <a:prstGeom prst="leftBrace">
            <a:avLst>
              <a:gd name="adj1" fmla="val 46894"/>
              <a:gd name="adj2" fmla="val 5000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8" name="Content Placeholder 7">
            <a:extLst>
              <a:ext uri="{FF2B5EF4-FFF2-40B4-BE49-F238E27FC236}">
                <a16:creationId xmlns:a16="http://schemas.microsoft.com/office/drawing/2014/main" id="{76D6BD66-112C-FA44-B03C-88DA5232AA1F}"/>
              </a:ext>
            </a:extLst>
          </p:cNvPr>
          <p:cNvSpPr>
            <a:spLocks noGrp="1"/>
          </p:cNvSpPr>
          <p:nvPr>
            <p:ph sz="quarter" idx="12"/>
          </p:nvPr>
        </p:nvSpPr>
        <p:spPr>
          <a:xfrm>
            <a:off x="8283588" y="1284086"/>
            <a:ext cx="3299796" cy="4528800"/>
          </a:xfrm>
          <a:solidFill>
            <a:schemeClr val="bg1"/>
          </a:solidFill>
          <a:ln w="19050">
            <a:solidFill>
              <a:schemeClr val="accent1"/>
            </a:solidFill>
          </a:ln>
        </p:spPr>
        <p:txBody>
          <a:bodyPr lIns="72000" rIns="72000" anchor="ctr" anchorCtr="0"/>
          <a:lstStyle/>
          <a:p>
            <a:pPr lvl="0"/>
            <a:r>
              <a:rPr lang="en-GB" sz="1800" dirty="0"/>
              <a:t>Full family history should be collected:</a:t>
            </a:r>
          </a:p>
          <a:p>
            <a:pPr lvl="1">
              <a:spcBef>
                <a:spcPts val="300"/>
              </a:spcBef>
            </a:pPr>
            <a:r>
              <a:rPr lang="en-GB" sz="1600" dirty="0"/>
              <a:t>3 or 4 generation pedigree</a:t>
            </a:r>
          </a:p>
          <a:p>
            <a:pPr lvl="1">
              <a:spcBef>
                <a:spcPts val="300"/>
              </a:spcBef>
            </a:pPr>
            <a:r>
              <a:rPr lang="en-GB" sz="1600" dirty="0"/>
              <a:t>Ancestry and consanguinity information</a:t>
            </a:r>
          </a:p>
          <a:p>
            <a:pPr lvl="1">
              <a:spcBef>
                <a:spcPts val="300"/>
              </a:spcBef>
            </a:pPr>
            <a:r>
              <a:rPr lang="en-GB" sz="1600" dirty="0"/>
              <a:t>Any prior genetic testing</a:t>
            </a:r>
          </a:p>
          <a:p>
            <a:pPr lvl="0"/>
            <a:r>
              <a:rPr lang="en-GB" sz="1800" dirty="0"/>
              <a:t>Family history:</a:t>
            </a:r>
          </a:p>
          <a:p>
            <a:pPr lvl="1">
              <a:spcBef>
                <a:spcPts val="300"/>
              </a:spcBef>
            </a:pPr>
            <a:r>
              <a:rPr lang="en-GB" sz="1600" dirty="0"/>
              <a:t>Guides choice of broad vs narrow gene panel</a:t>
            </a:r>
          </a:p>
          <a:p>
            <a:pPr lvl="1">
              <a:spcBef>
                <a:spcPts val="300"/>
              </a:spcBef>
            </a:pPr>
            <a:r>
              <a:rPr lang="en-GB" sz="1600" dirty="0"/>
              <a:t>Determines a patient's criteria for testing</a:t>
            </a:r>
          </a:p>
          <a:p>
            <a:pPr lvl="1">
              <a:spcBef>
                <a:spcPts val="300"/>
              </a:spcBef>
            </a:pPr>
            <a:r>
              <a:rPr lang="en-GB" sz="1600" dirty="0"/>
              <a:t>Identifies the most appropriate family members for testing</a:t>
            </a:r>
          </a:p>
          <a:p>
            <a:pPr lvl="1">
              <a:spcBef>
                <a:spcPts val="300"/>
              </a:spcBef>
            </a:pPr>
            <a:r>
              <a:rPr lang="en-GB" sz="1600" dirty="0"/>
              <a:t>Informs screening if test is negative</a:t>
            </a:r>
          </a:p>
        </p:txBody>
      </p:sp>
      <p:sp>
        <p:nvSpPr>
          <p:cNvPr id="15" name="Rectangle 14">
            <a:extLst>
              <a:ext uri="{FF2B5EF4-FFF2-40B4-BE49-F238E27FC236}">
                <a16:creationId xmlns:a16="http://schemas.microsoft.com/office/drawing/2014/main" id="{F74B48A1-EF99-F142-8813-9BBC66C3D534}"/>
              </a:ext>
            </a:extLst>
          </p:cNvPr>
          <p:cNvSpPr/>
          <p:nvPr/>
        </p:nvSpPr>
        <p:spPr>
          <a:xfrm>
            <a:off x="1615480" y="5040430"/>
            <a:ext cx="2292933" cy="789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1700" b="1" dirty="0">
                <a:solidFill>
                  <a:schemeClr val="tx2"/>
                </a:solidFill>
                <a:latin typeface="Arial" panose="020B0604020202020204" pitchFamily="34" charset="0"/>
                <a:cs typeface="Arial" panose="020B0604020202020204" pitchFamily="34" charset="0"/>
              </a:rPr>
              <a:t>PARP inhibitors, platinum-based</a:t>
            </a:r>
            <a:br>
              <a:rPr lang="en-GB" sz="1700" b="1" dirty="0">
                <a:solidFill>
                  <a:schemeClr val="tx2"/>
                </a:solidFill>
                <a:latin typeface="Arial" panose="020B0604020202020204" pitchFamily="34" charset="0"/>
                <a:cs typeface="Arial" panose="020B0604020202020204" pitchFamily="34" charset="0"/>
              </a:rPr>
            </a:br>
            <a:r>
              <a:rPr lang="en-GB" sz="1700" b="1" dirty="0">
                <a:solidFill>
                  <a:schemeClr val="tx2"/>
                </a:solidFill>
                <a:latin typeface="Arial" panose="020B0604020202020204" pitchFamily="34" charset="0"/>
                <a:cs typeface="Arial" panose="020B0604020202020204" pitchFamily="34" charset="0"/>
              </a:rPr>
              <a:t>chemotherapy, etc.</a:t>
            </a:r>
          </a:p>
        </p:txBody>
      </p:sp>
      <p:pic>
        <p:nvPicPr>
          <p:cNvPr id="14" name="Picture 13">
            <a:extLst>
              <a:ext uri="{FF2B5EF4-FFF2-40B4-BE49-F238E27FC236}">
                <a16:creationId xmlns:a16="http://schemas.microsoft.com/office/drawing/2014/main" id="{480C9BBC-D719-9747-AC22-EF49BA921C06}"/>
              </a:ext>
            </a:extLst>
          </p:cNvPr>
          <p:cNvPicPr>
            <a:picLocks noChangeAspect="1"/>
          </p:cNvPicPr>
          <p:nvPr/>
        </p:nvPicPr>
        <p:blipFill>
          <a:blip r:embed="rId4">
            <a:duotone>
              <a:schemeClr val="accent6">
                <a:shade val="45000"/>
                <a:satMod val="135000"/>
              </a:schemeClr>
              <a:prstClr val="white"/>
            </a:duotone>
          </a:blip>
          <a:stretch>
            <a:fillRect/>
          </a:stretch>
        </p:blipFill>
        <p:spPr>
          <a:xfrm>
            <a:off x="2494221" y="2517279"/>
            <a:ext cx="316606" cy="963786"/>
          </a:xfrm>
          <a:prstGeom prst="rect">
            <a:avLst/>
          </a:prstGeom>
        </p:spPr>
      </p:pic>
      <p:pic>
        <p:nvPicPr>
          <p:cNvPr id="21" name="Picture 20">
            <a:extLst>
              <a:ext uri="{FF2B5EF4-FFF2-40B4-BE49-F238E27FC236}">
                <a16:creationId xmlns:a16="http://schemas.microsoft.com/office/drawing/2014/main" id="{0CB0FE67-DECF-714B-B1C8-C46FC1A12CAB}"/>
              </a:ext>
            </a:extLst>
          </p:cNvPr>
          <p:cNvPicPr>
            <a:picLocks noChangeAspect="1"/>
          </p:cNvPicPr>
          <p:nvPr/>
        </p:nvPicPr>
        <p:blipFill>
          <a:blip r:embed="rId4">
            <a:duotone>
              <a:schemeClr val="accent6">
                <a:shade val="45000"/>
                <a:satMod val="135000"/>
              </a:schemeClr>
              <a:prstClr val="white"/>
            </a:duotone>
          </a:blip>
          <a:stretch>
            <a:fillRect/>
          </a:stretch>
        </p:blipFill>
        <p:spPr>
          <a:xfrm>
            <a:off x="1177049" y="1178336"/>
            <a:ext cx="316606" cy="963786"/>
          </a:xfrm>
          <a:prstGeom prst="rect">
            <a:avLst/>
          </a:prstGeom>
        </p:spPr>
      </p:pic>
      <p:pic>
        <p:nvPicPr>
          <p:cNvPr id="22" name="Picture 21">
            <a:extLst>
              <a:ext uri="{FF2B5EF4-FFF2-40B4-BE49-F238E27FC236}">
                <a16:creationId xmlns:a16="http://schemas.microsoft.com/office/drawing/2014/main" id="{2618FABE-911F-FD4B-B5CD-0B1A5997A984}"/>
              </a:ext>
            </a:extLst>
          </p:cNvPr>
          <p:cNvPicPr>
            <a:picLocks noChangeAspect="1"/>
          </p:cNvPicPr>
          <p:nvPr/>
        </p:nvPicPr>
        <p:blipFill>
          <a:blip r:embed="rId4">
            <a:duotone>
              <a:schemeClr val="accent6">
                <a:shade val="45000"/>
                <a:satMod val="135000"/>
              </a:schemeClr>
              <a:prstClr val="white"/>
            </a:duotone>
          </a:blip>
          <a:stretch>
            <a:fillRect/>
          </a:stretch>
        </p:blipFill>
        <p:spPr>
          <a:xfrm>
            <a:off x="1544442" y="1178336"/>
            <a:ext cx="316606" cy="963786"/>
          </a:xfrm>
          <a:prstGeom prst="rect">
            <a:avLst/>
          </a:prstGeom>
        </p:spPr>
      </p:pic>
      <p:pic>
        <p:nvPicPr>
          <p:cNvPr id="23" name="Picture 22">
            <a:extLst>
              <a:ext uri="{FF2B5EF4-FFF2-40B4-BE49-F238E27FC236}">
                <a16:creationId xmlns:a16="http://schemas.microsoft.com/office/drawing/2014/main" id="{B1A25FE4-712E-3946-900F-AFC5C97B56A7}"/>
              </a:ext>
            </a:extLst>
          </p:cNvPr>
          <p:cNvPicPr>
            <a:picLocks noChangeAspect="1"/>
          </p:cNvPicPr>
          <p:nvPr/>
        </p:nvPicPr>
        <p:blipFill>
          <a:blip r:embed="rId4">
            <a:duotone>
              <a:schemeClr val="accent6">
                <a:shade val="45000"/>
                <a:satMod val="135000"/>
              </a:schemeClr>
              <a:prstClr val="white"/>
            </a:duotone>
          </a:blip>
          <a:stretch>
            <a:fillRect/>
          </a:stretch>
        </p:blipFill>
        <p:spPr>
          <a:xfrm>
            <a:off x="1911835" y="1178336"/>
            <a:ext cx="316606" cy="963786"/>
          </a:xfrm>
          <a:prstGeom prst="rect">
            <a:avLst/>
          </a:prstGeom>
        </p:spPr>
      </p:pic>
      <p:pic>
        <p:nvPicPr>
          <p:cNvPr id="24" name="Picture 23">
            <a:extLst>
              <a:ext uri="{FF2B5EF4-FFF2-40B4-BE49-F238E27FC236}">
                <a16:creationId xmlns:a16="http://schemas.microsoft.com/office/drawing/2014/main" id="{557E2A63-ABF9-E74B-A9C8-E629FFFB6A21}"/>
              </a:ext>
            </a:extLst>
          </p:cNvPr>
          <p:cNvPicPr>
            <a:picLocks noChangeAspect="1"/>
          </p:cNvPicPr>
          <p:nvPr/>
        </p:nvPicPr>
        <p:blipFill>
          <a:blip r:embed="rId4">
            <a:duotone>
              <a:schemeClr val="accent6">
                <a:shade val="45000"/>
                <a:satMod val="135000"/>
              </a:schemeClr>
              <a:prstClr val="white"/>
            </a:duotone>
          </a:blip>
          <a:stretch>
            <a:fillRect/>
          </a:stretch>
        </p:blipFill>
        <p:spPr>
          <a:xfrm>
            <a:off x="2279228" y="1178336"/>
            <a:ext cx="316606" cy="963786"/>
          </a:xfrm>
          <a:prstGeom prst="rect">
            <a:avLst/>
          </a:prstGeom>
        </p:spPr>
      </p:pic>
      <p:pic>
        <p:nvPicPr>
          <p:cNvPr id="25" name="Picture 24">
            <a:extLst>
              <a:ext uri="{FF2B5EF4-FFF2-40B4-BE49-F238E27FC236}">
                <a16:creationId xmlns:a16="http://schemas.microsoft.com/office/drawing/2014/main" id="{5A6C88DA-D157-214A-BDB7-4A2549D1B4AF}"/>
              </a:ext>
            </a:extLst>
          </p:cNvPr>
          <p:cNvPicPr>
            <a:picLocks noChangeAspect="1"/>
          </p:cNvPicPr>
          <p:nvPr/>
        </p:nvPicPr>
        <p:blipFill>
          <a:blip r:embed="rId4">
            <a:duotone>
              <a:schemeClr val="accent6">
                <a:shade val="45000"/>
                <a:satMod val="135000"/>
              </a:schemeClr>
              <a:prstClr val="white"/>
            </a:duotone>
          </a:blip>
          <a:stretch>
            <a:fillRect/>
          </a:stretch>
        </p:blipFill>
        <p:spPr>
          <a:xfrm>
            <a:off x="2646621" y="1178336"/>
            <a:ext cx="316606" cy="963786"/>
          </a:xfrm>
          <a:prstGeom prst="rect">
            <a:avLst/>
          </a:prstGeom>
        </p:spPr>
      </p:pic>
      <p:pic>
        <p:nvPicPr>
          <p:cNvPr id="26" name="Picture 25">
            <a:extLst>
              <a:ext uri="{FF2B5EF4-FFF2-40B4-BE49-F238E27FC236}">
                <a16:creationId xmlns:a16="http://schemas.microsoft.com/office/drawing/2014/main" id="{B0949E99-E941-064C-8DAA-68F415B0B844}"/>
              </a:ext>
            </a:extLst>
          </p:cNvPr>
          <p:cNvPicPr>
            <a:picLocks noChangeAspect="1"/>
          </p:cNvPicPr>
          <p:nvPr/>
        </p:nvPicPr>
        <p:blipFill>
          <a:blip r:embed="rId4">
            <a:duotone>
              <a:schemeClr val="accent6">
                <a:shade val="45000"/>
                <a:satMod val="135000"/>
              </a:schemeClr>
              <a:prstClr val="white"/>
            </a:duotone>
          </a:blip>
          <a:stretch>
            <a:fillRect/>
          </a:stretch>
        </p:blipFill>
        <p:spPr>
          <a:xfrm>
            <a:off x="1177049" y="2190707"/>
            <a:ext cx="316606" cy="963786"/>
          </a:xfrm>
          <a:prstGeom prst="rect">
            <a:avLst/>
          </a:prstGeom>
        </p:spPr>
      </p:pic>
      <p:pic>
        <p:nvPicPr>
          <p:cNvPr id="27" name="Picture 26">
            <a:extLst>
              <a:ext uri="{FF2B5EF4-FFF2-40B4-BE49-F238E27FC236}">
                <a16:creationId xmlns:a16="http://schemas.microsoft.com/office/drawing/2014/main" id="{E7D93203-E637-9C4A-9E93-827A3127D27B}"/>
              </a:ext>
            </a:extLst>
          </p:cNvPr>
          <p:cNvPicPr>
            <a:picLocks noChangeAspect="1"/>
          </p:cNvPicPr>
          <p:nvPr/>
        </p:nvPicPr>
        <p:blipFill>
          <a:blip r:embed="rId4">
            <a:duotone>
              <a:schemeClr val="accent6">
                <a:shade val="45000"/>
                <a:satMod val="135000"/>
              </a:schemeClr>
              <a:prstClr val="white"/>
            </a:duotone>
          </a:blip>
          <a:stretch>
            <a:fillRect/>
          </a:stretch>
        </p:blipFill>
        <p:spPr>
          <a:xfrm>
            <a:off x="1544442" y="2190707"/>
            <a:ext cx="316606" cy="963786"/>
          </a:xfrm>
          <a:prstGeom prst="rect">
            <a:avLst/>
          </a:prstGeom>
        </p:spPr>
      </p:pic>
      <p:pic>
        <p:nvPicPr>
          <p:cNvPr id="28" name="Picture 27">
            <a:extLst>
              <a:ext uri="{FF2B5EF4-FFF2-40B4-BE49-F238E27FC236}">
                <a16:creationId xmlns:a16="http://schemas.microsoft.com/office/drawing/2014/main" id="{FC98AC4B-0588-5E46-A8F9-CE7BF358921E}"/>
              </a:ext>
            </a:extLst>
          </p:cNvPr>
          <p:cNvPicPr>
            <a:picLocks noChangeAspect="1"/>
          </p:cNvPicPr>
          <p:nvPr/>
        </p:nvPicPr>
        <p:blipFill>
          <a:blip r:embed="rId4">
            <a:duotone>
              <a:schemeClr val="accent6">
                <a:shade val="45000"/>
                <a:satMod val="135000"/>
              </a:schemeClr>
              <a:prstClr val="white"/>
            </a:duotone>
          </a:blip>
          <a:stretch>
            <a:fillRect/>
          </a:stretch>
        </p:blipFill>
        <p:spPr>
          <a:xfrm>
            <a:off x="1911835" y="2190707"/>
            <a:ext cx="316606" cy="963786"/>
          </a:xfrm>
          <a:prstGeom prst="rect">
            <a:avLst/>
          </a:prstGeom>
        </p:spPr>
      </p:pic>
      <p:pic>
        <p:nvPicPr>
          <p:cNvPr id="29" name="Picture 28">
            <a:extLst>
              <a:ext uri="{FF2B5EF4-FFF2-40B4-BE49-F238E27FC236}">
                <a16:creationId xmlns:a16="http://schemas.microsoft.com/office/drawing/2014/main" id="{3D9F354F-D777-9547-8764-34FF64A01578}"/>
              </a:ext>
            </a:extLst>
          </p:cNvPr>
          <p:cNvPicPr>
            <a:picLocks noChangeAspect="1"/>
          </p:cNvPicPr>
          <p:nvPr/>
        </p:nvPicPr>
        <p:blipFill>
          <a:blip r:embed="rId4">
            <a:duotone>
              <a:schemeClr val="accent6">
                <a:shade val="45000"/>
                <a:satMod val="135000"/>
              </a:schemeClr>
              <a:prstClr val="white"/>
            </a:duotone>
          </a:blip>
          <a:stretch>
            <a:fillRect/>
          </a:stretch>
        </p:blipFill>
        <p:spPr>
          <a:xfrm>
            <a:off x="3082049" y="2517279"/>
            <a:ext cx="316606" cy="963786"/>
          </a:xfrm>
          <a:prstGeom prst="rect">
            <a:avLst/>
          </a:prstGeom>
        </p:spPr>
      </p:pic>
      <p:sp>
        <p:nvSpPr>
          <p:cNvPr id="20" name="Oval 19">
            <a:extLst>
              <a:ext uri="{FF2B5EF4-FFF2-40B4-BE49-F238E27FC236}">
                <a16:creationId xmlns:a16="http://schemas.microsoft.com/office/drawing/2014/main" id="{E2984906-BA7F-8642-BBFB-DA8AB3817D7E}"/>
              </a:ext>
            </a:extLst>
          </p:cNvPr>
          <p:cNvSpPr/>
          <p:nvPr/>
        </p:nvSpPr>
        <p:spPr>
          <a:xfrm>
            <a:off x="2263187" y="2333802"/>
            <a:ext cx="1285556" cy="1258484"/>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Freeform 29">
            <a:extLst>
              <a:ext uri="{FF2B5EF4-FFF2-40B4-BE49-F238E27FC236}">
                <a16:creationId xmlns:a16="http://schemas.microsoft.com/office/drawing/2014/main" id="{7E4690EA-1174-6947-B5D1-6964D2C0C547}"/>
              </a:ext>
            </a:extLst>
          </p:cNvPr>
          <p:cNvSpPr/>
          <p:nvPr/>
        </p:nvSpPr>
        <p:spPr>
          <a:xfrm>
            <a:off x="1801663" y="3472543"/>
            <a:ext cx="789138" cy="1471554"/>
          </a:xfrm>
          <a:custGeom>
            <a:avLst/>
            <a:gdLst>
              <a:gd name="connsiteX0" fmla="*/ 664029 w 664029"/>
              <a:gd name="connsiteY0" fmla="*/ 0 h 1284514"/>
              <a:gd name="connsiteX1" fmla="*/ 0 w 664029"/>
              <a:gd name="connsiteY1" fmla="*/ 1284514 h 1284514"/>
            </a:gdLst>
            <a:ahLst/>
            <a:cxnLst>
              <a:cxn ang="0">
                <a:pos x="connsiteX0" y="connsiteY0"/>
              </a:cxn>
              <a:cxn ang="0">
                <a:pos x="connsiteX1" y="connsiteY1"/>
              </a:cxn>
            </a:cxnLst>
            <a:rect l="l" t="t" r="r" b="b"/>
            <a:pathLst>
              <a:path w="664029" h="1284514">
                <a:moveTo>
                  <a:pt x="664029" y="0"/>
                </a:moveTo>
                <a:lnTo>
                  <a:pt x="0" y="1284514"/>
                </a:lnTo>
              </a:path>
            </a:pathLst>
          </a:custGeom>
          <a:noFill/>
          <a:ln w="38100">
            <a:solidFill>
              <a:schemeClr val="tx2"/>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7D5D1796-C49B-1C47-9AEB-37A006F88C91}"/>
              </a:ext>
            </a:extLst>
          </p:cNvPr>
          <p:cNvSpPr/>
          <p:nvPr/>
        </p:nvSpPr>
        <p:spPr>
          <a:xfrm>
            <a:off x="2906485" y="2423849"/>
            <a:ext cx="636406" cy="1079964"/>
          </a:xfrm>
          <a:prstGeom prst="ellipse">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2905620D-29DA-2A4A-BE6F-5BCB4A78777D}"/>
              </a:ext>
            </a:extLst>
          </p:cNvPr>
          <p:cNvSpPr/>
          <p:nvPr/>
        </p:nvSpPr>
        <p:spPr>
          <a:xfrm>
            <a:off x="6343843" y="829730"/>
            <a:ext cx="2336779" cy="4759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1600" b="1" dirty="0">
                <a:solidFill>
                  <a:srgbClr val="505050"/>
                </a:solidFill>
                <a:latin typeface="Arial" panose="020B0604020202020204" pitchFamily="34" charset="0"/>
                <a:cs typeface="Arial" panose="020B0604020202020204" pitchFamily="34" charset="0"/>
              </a:rPr>
              <a:t>Tailored screening</a:t>
            </a:r>
            <a:br>
              <a:rPr lang="en-GB" sz="1600" b="1" dirty="0">
                <a:solidFill>
                  <a:srgbClr val="505050"/>
                </a:solidFill>
                <a:latin typeface="Arial" panose="020B0604020202020204" pitchFamily="34" charset="0"/>
                <a:cs typeface="Arial" panose="020B0604020202020204" pitchFamily="34" charset="0"/>
              </a:rPr>
            </a:br>
            <a:r>
              <a:rPr lang="en-GB" sz="1600" b="1" dirty="0">
                <a:solidFill>
                  <a:srgbClr val="505050"/>
                </a:solidFill>
                <a:latin typeface="Arial" panose="020B0604020202020204" pitchFamily="34" charset="0"/>
                <a:cs typeface="Arial" panose="020B0604020202020204" pitchFamily="34" charset="0"/>
              </a:rPr>
              <a:t>and risk-reduction</a:t>
            </a:r>
          </a:p>
        </p:txBody>
      </p:sp>
      <p:sp>
        <p:nvSpPr>
          <p:cNvPr id="34" name="Rectangle 33">
            <a:extLst>
              <a:ext uri="{FF2B5EF4-FFF2-40B4-BE49-F238E27FC236}">
                <a16:creationId xmlns:a16="http://schemas.microsoft.com/office/drawing/2014/main" id="{5DF29816-4A10-564B-A9A0-6351E574100C}"/>
              </a:ext>
            </a:extLst>
          </p:cNvPr>
          <p:cNvSpPr/>
          <p:nvPr/>
        </p:nvSpPr>
        <p:spPr>
          <a:xfrm>
            <a:off x="6685809" y="3463002"/>
            <a:ext cx="1480349" cy="9787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nSpc>
                <a:spcPct val="90000"/>
              </a:lnSpc>
            </a:pPr>
            <a:r>
              <a:rPr lang="en-GB" sz="1600" b="1" dirty="0">
                <a:solidFill>
                  <a:srgbClr val="505050"/>
                </a:solidFill>
                <a:latin typeface="Arial" panose="020B0604020202020204" pitchFamily="34" charset="0"/>
                <a:cs typeface="Arial" panose="020B0604020202020204" pitchFamily="34" charset="0"/>
              </a:rPr>
              <a:t>Tailored </a:t>
            </a:r>
            <a:br>
              <a:rPr lang="en-GB" sz="1600" b="1" dirty="0">
                <a:solidFill>
                  <a:srgbClr val="505050"/>
                </a:solidFill>
                <a:latin typeface="Arial" panose="020B0604020202020204" pitchFamily="34" charset="0"/>
                <a:cs typeface="Arial" panose="020B0604020202020204" pitchFamily="34" charset="0"/>
              </a:rPr>
            </a:br>
            <a:r>
              <a:rPr lang="en-GB" sz="1600" b="1" dirty="0">
                <a:solidFill>
                  <a:srgbClr val="505050"/>
                </a:solidFill>
                <a:latin typeface="Arial" panose="020B0604020202020204" pitchFamily="34" charset="0"/>
                <a:cs typeface="Arial" panose="020B0604020202020204" pitchFamily="34" charset="0"/>
              </a:rPr>
              <a:t>screening,</a:t>
            </a:r>
            <a:br>
              <a:rPr lang="en-GB" sz="1600" b="1" dirty="0">
                <a:solidFill>
                  <a:srgbClr val="505050"/>
                </a:solidFill>
                <a:latin typeface="Arial" panose="020B0604020202020204" pitchFamily="34" charset="0"/>
                <a:cs typeface="Arial" panose="020B0604020202020204" pitchFamily="34" charset="0"/>
              </a:rPr>
            </a:br>
            <a:r>
              <a:rPr lang="en-GB" sz="1600" b="1" dirty="0">
                <a:solidFill>
                  <a:srgbClr val="505050"/>
                </a:solidFill>
                <a:latin typeface="Arial" panose="020B0604020202020204" pitchFamily="34" charset="0"/>
                <a:cs typeface="Arial" panose="020B0604020202020204" pitchFamily="34" charset="0"/>
              </a:rPr>
              <a:t>risk-reduction</a:t>
            </a:r>
          </a:p>
        </p:txBody>
      </p:sp>
      <p:sp>
        <p:nvSpPr>
          <p:cNvPr id="31" name="Freeform 30">
            <a:extLst>
              <a:ext uri="{FF2B5EF4-FFF2-40B4-BE49-F238E27FC236}">
                <a16:creationId xmlns:a16="http://schemas.microsoft.com/office/drawing/2014/main" id="{C8C38205-B670-C940-92D2-11C32AACBBCC}"/>
              </a:ext>
            </a:extLst>
          </p:cNvPr>
          <p:cNvSpPr/>
          <p:nvPr/>
        </p:nvSpPr>
        <p:spPr>
          <a:xfrm>
            <a:off x="5192486" y="3646714"/>
            <a:ext cx="827314" cy="1023257"/>
          </a:xfrm>
          <a:custGeom>
            <a:avLst/>
            <a:gdLst>
              <a:gd name="connsiteX0" fmla="*/ 816428 w 827314"/>
              <a:gd name="connsiteY0" fmla="*/ 65315 h 1023257"/>
              <a:gd name="connsiteX1" fmla="*/ 0 w 827314"/>
              <a:gd name="connsiteY1" fmla="*/ 0 h 1023257"/>
              <a:gd name="connsiteX2" fmla="*/ 827314 w 827314"/>
              <a:gd name="connsiteY2" fmla="*/ 1023257 h 1023257"/>
            </a:gdLst>
            <a:ahLst/>
            <a:cxnLst>
              <a:cxn ang="0">
                <a:pos x="connsiteX0" y="connsiteY0"/>
              </a:cxn>
              <a:cxn ang="0">
                <a:pos x="connsiteX1" y="connsiteY1"/>
              </a:cxn>
              <a:cxn ang="0">
                <a:pos x="connsiteX2" y="connsiteY2"/>
              </a:cxn>
            </a:cxnLst>
            <a:rect l="l" t="t" r="r" b="b"/>
            <a:pathLst>
              <a:path w="827314" h="1023257">
                <a:moveTo>
                  <a:pt x="816428" y="65315"/>
                </a:moveTo>
                <a:lnTo>
                  <a:pt x="0" y="0"/>
                </a:lnTo>
                <a:lnTo>
                  <a:pt x="827314" y="1023257"/>
                </a:lnTo>
              </a:path>
            </a:pathLst>
          </a:custGeom>
          <a:noFill/>
          <a:ln w="19050">
            <a:solidFill>
              <a:schemeClr val="tx1"/>
            </a:solidFill>
            <a:headEnd type="triangl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Freeform 34">
            <a:extLst>
              <a:ext uri="{FF2B5EF4-FFF2-40B4-BE49-F238E27FC236}">
                <a16:creationId xmlns:a16="http://schemas.microsoft.com/office/drawing/2014/main" id="{5E709950-05EC-A648-A6BE-B6EC37371544}"/>
              </a:ext>
            </a:extLst>
          </p:cNvPr>
          <p:cNvSpPr/>
          <p:nvPr/>
        </p:nvSpPr>
        <p:spPr>
          <a:xfrm>
            <a:off x="3603171" y="3265714"/>
            <a:ext cx="751115" cy="326572"/>
          </a:xfrm>
          <a:custGeom>
            <a:avLst/>
            <a:gdLst>
              <a:gd name="connsiteX0" fmla="*/ 0 w 751115"/>
              <a:gd name="connsiteY0" fmla="*/ 0 h 326572"/>
              <a:gd name="connsiteX1" fmla="*/ 751115 w 751115"/>
              <a:gd name="connsiteY1" fmla="*/ 326572 h 326572"/>
            </a:gdLst>
            <a:ahLst/>
            <a:cxnLst>
              <a:cxn ang="0">
                <a:pos x="connsiteX0" y="connsiteY0"/>
              </a:cxn>
              <a:cxn ang="0">
                <a:pos x="connsiteX1" y="connsiteY1"/>
              </a:cxn>
            </a:cxnLst>
            <a:rect l="l" t="t" r="r" b="b"/>
            <a:pathLst>
              <a:path w="751115" h="326572">
                <a:moveTo>
                  <a:pt x="0" y="0"/>
                </a:moveTo>
                <a:lnTo>
                  <a:pt x="751115" y="326572"/>
                </a:lnTo>
              </a:path>
            </a:pathLst>
          </a:custGeom>
          <a:noFill/>
          <a:ln w="1905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Freeform 36">
            <a:extLst>
              <a:ext uri="{FF2B5EF4-FFF2-40B4-BE49-F238E27FC236}">
                <a16:creationId xmlns:a16="http://schemas.microsoft.com/office/drawing/2014/main" id="{6E40883E-7FD0-B949-91E9-B5499E04C01A}"/>
              </a:ext>
            </a:extLst>
          </p:cNvPr>
          <p:cNvSpPr/>
          <p:nvPr/>
        </p:nvSpPr>
        <p:spPr>
          <a:xfrm>
            <a:off x="5319088" y="1887716"/>
            <a:ext cx="751115" cy="326572"/>
          </a:xfrm>
          <a:custGeom>
            <a:avLst/>
            <a:gdLst>
              <a:gd name="connsiteX0" fmla="*/ 0 w 751115"/>
              <a:gd name="connsiteY0" fmla="*/ 0 h 326572"/>
              <a:gd name="connsiteX1" fmla="*/ 751115 w 751115"/>
              <a:gd name="connsiteY1" fmla="*/ 326572 h 326572"/>
            </a:gdLst>
            <a:ahLst/>
            <a:cxnLst>
              <a:cxn ang="0">
                <a:pos x="connsiteX0" y="connsiteY0"/>
              </a:cxn>
              <a:cxn ang="0">
                <a:pos x="connsiteX1" y="connsiteY1"/>
              </a:cxn>
            </a:cxnLst>
            <a:rect l="l" t="t" r="r" b="b"/>
            <a:pathLst>
              <a:path w="751115" h="326572">
                <a:moveTo>
                  <a:pt x="0" y="0"/>
                </a:moveTo>
                <a:lnTo>
                  <a:pt x="751115" y="326572"/>
                </a:lnTo>
              </a:path>
            </a:pathLst>
          </a:custGeom>
          <a:noFill/>
          <a:ln w="1905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id="{513E924D-043A-BC44-A5EF-AFEC61BB8A9B}"/>
              </a:ext>
            </a:extLst>
          </p:cNvPr>
          <p:cNvPicPr>
            <a:picLocks noChangeAspect="1"/>
          </p:cNvPicPr>
          <p:nvPr/>
        </p:nvPicPr>
        <p:blipFill>
          <a:blip r:embed="rId4">
            <a:duotone>
              <a:schemeClr val="accent6">
                <a:shade val="45000"/>
                <a:satMod val="135000"/>
              </a:schemeClr>
              <a:prstClr val="white"/>
            </a:duotone>
          </a:blip>
          <a:stretch>
            <a:fillRect/>
          </a:stretch>
        </p:blipFill>
        <p:spPr>
          <a:xfrm>
            <a:off x="6238906" y="1951221"/>
            <a:ext cx="316606" cy="963786"/>
          </a:xfrm>
          <a:prstGeom prst="rect">
            <a:avLst/>
          </a:prstGeom>
        </p:spPr>
      </p:pic>
      <p:pic>
        <p:nvPicPr>
          <p:cNvPr id="40" name="Picture 39">
            <a:extLst>
              <a:ext uri="{FF2B5EF4-FFF2-40B4-BE49-F238E27FC236}">
                <a16:creationId xmlns:a16="http://schemas.microsoft.com/office/drawing/2014/main" id="{4053DA83-6B01-DB4D-B6E5-9EBC51B0EED1}"/>
              </a:ext>
            </a:extLst>
          </p:cNvPr>
          <p:cNvPicPr>
            <a:picLocks noChangeAspect="1"/>
          </p:cNvPicPr>
          <p:nvPr/>
        </p:nvPicPr>
        <p:blipFill>
          <a:blip r:embed="rId5">
            <a:duotone>
              <a:schemeClr val="accent6">
                <a:shade val="45000"/>
                <a:satMod val="135000"/>
              </a:schemeClr>
              <a:prstClr val="white"/>
            </a:duotone>
          </a:blip>
          <a:stretch>
            <a:fillRect/>
          </a:stretch>
        </p:blipFill>
        <p:spPr>
          <a:xfrm flipH="1">
            <a:off x="6119404" y="4356111"/>
            <a:ext cx="584077" cy="992931"/>
          </a:xfrm>
          <a:prstGeom prst="rect">
            <a:avLst/>
          </a:prstGeom>
        </p:spPr>
      </p:pic>
      <p:sp>
        <p:nvSpPr>
          <p:cNvPr id="42" name="Oval 41">
            <a:extLst>
              <a:ext uri="{FF2B5EF4-FFF2-40B4-BE49-F238E27FC236}">
                <a16:creationId xmlns:a16="http://schemas.microsoft.com/office/drawing/2014/main" id="{B7BF28C1-4C45-0C46-A806-76EFD2EA04EA}"/>
              </a:ext>
            </a:extLst>
          </p:cNvPr>
          <p:cNvSpPr/>
          <p:nvPr/>
        </p:nvSpPr>
        <p:spPr>
          <a:xfrm>
            <a:off x="6350682" y="4733824"/>
            <a:ext cx="403815" cy="69905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6CBA6D2D-1CFA-7649-93F2-503440F97D07}"/>
              </a:ext>
            </a:extLst>
          </p:cNvPr>
          <p:cNvSpPr/>
          <p:nvPr/>
        </p:nvSpPr>
        <p:spPr>
          <a:xfrm>
            <a:off x="5387122" y="5509595"/>
            <a:ext cx="2336779" cy="475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1600" b="1" dirty="0">
                <a:solidFill>
                  <a:srgbClr val="505050"/>
                </a:solidFill>
                <a:latin typeface="Arial" panose="020B0604020202020204" pitchFamily="34" charset="0"/>
                <a:cs typeface="Arial" panose="020B0604020202020204" pitchFamily="34" charset="0"/>
              </a:rPr>
              <a:t>↑ risk of PC,</a:t>
            </a:r>
            <a:br>
              <a:rPr lang="en-GB" sz="1600" b="1" dirty="0">
                <a:solidFill>
                  <a:srgbClr val="505050"/>
                </a:solidFill>
                <a:latin typeface="Arial" panose="020B0604020202020204" pitchFamily="34" charset="0"/>
                <a:cs typeface="Arial" panose="020B0604020202020204" pitchFamily="34" charset="0"/>
              </a:rPr>
            </a:br>
            <a:r>
              <a:rPr lang="en-GB" sz="1600" b="1" dirty="0">
                <a:solidFill>
                  <a:srgbClr val="505050"/>
                </a:solidFill>
                <a:latin typeface="Arial" panose="020B0604020202020204" pitchFamily="34" charset="0"/>
                <a:cs typeface="Arial" panose="020B0604020202020204" pitchFamily="34" charset="0"/>
              </a:rPr>
              <a:t>more aggressive</a:t>
            </a:r>
          </a:p>
        </p:txBody>
      </p:sp>
      <p:pic>
        <p:nvPicPr>
          <p:cNvPr id="44" name="Picture 43">
            <a:extLst>
              <a:ext uri="{FF2B5EF4-FFF2-40B4-BE49-F238E27FC236}">
                <a16:creationId xmlns:a16="http://schemas.microsoft.com/office/drawing/2014/main" id="{2EB1C9CA-69AF-8840-A3F9-73FD1F468C2F}"/>
              </a:ext>
            </a:extLst>
          </p:cNvPr>
          <p:cNvPicPr>
            <a:picLocks noChangeAspect="1"/>
          </p:cNvPicPr>
          <p:nvPr/>
        </p:nvPicPr>
        <p:blipFill>
          <a:blip r:embed="rId6">
            <a:duotone>
              <a:schemeClr val="accent6">
                <a:shade val="45000"/>
                <a:satMod val="135000"/>
              </a:schemeClr>
              <a:prstClr val="white"/>
            </a:duotone>
          </a:blip>
          <a:stretch>
            <a:fillRect/>
          </a:stretch>
        </p:blipFill>
        <p:spPr>
          <a:xfrm>
            <a:off x="3948493" y="1234818"/>
            <a:ext cx="607331" cy="593835"/>
          </a:xfrm>
          <a:prstGeom prst="rect">
            <a:avLst/>
          </a:prstGeom>
        </p:spPr>
      </p:pic>
      <p:pic>
        <p:nvPicPr>
          <p:cNvPr id="46" name="Picture 45">
            <a:extLst>
              <a:ext uri="{FF2B5EF4-FFF2-40B4-BE49-F238E27FC236}">
                <a16:creationId xmlns:a16="http://schemas.microsoft.com/office/drawing/2014/main" id="{4F387191-029C-3A4C-8B91-661B076B382B}"/>
              </a:ext>
            </a:extLst>
          </p:cNvPr>
          <p:cNvPicPr>
            <a:picLocks noChangeAspect="1"/>
          </p:cNvPicPr>
          <p:nvPr/>
        </p:nvPicPr>
        <p:blipFill>
          <a:blip r:embed="rId7">
            <a:duotone>
              <a:schemeClr val="accent6">
                <a:shade val="45000"/>
                <a:satMod val="135000"/>
              </a:schemeClr>
              <a:prstClr val="white"/>
            </a:duotone>
          </a:blip>
          <a:stretch>
            <a:fillRect/>
          </a:stretch>
        </p:blipFill>
        <p:spPr>
          <a:xfrm>
            <a:off x="6084033" y="740292"/>
            <a:ext cx="303311" cy="870794"/>
          </a:xfrm>
          <a:prstGeom prst="rect">
            <a:avLst/>
          </a:prstGeom>
        </p:spPr>
      </p:pic>
      <p:pic>
        <p:nvPicPr>
          <p:cNvPr id="48" name="Picture 47">
            <a:extLst>
              <a:ext uri="{FF2B5EF4-FFF2-40B4-BE49-F238E27FC236}">
                <a16:creationId xmlns:a16="http://schemas.microsoft.com/office/drawing/2014/main" id="{4CEEBDC0-B804-5143-A68E-4CF43EBBCEBD}"/>
              </a:ext>
            </a:extLst>
          </p:cNvPr>
          <p:cNvPicPr>
            <a:picLocks noChangeAspect="1"/>
          </p:cNvPicPr>
          <p:nvPr/>
        </p:nvPicPr>
        <p:blipFill>
          <a:blip r:embed="rId8">
            <a:duotone>
              <a:schemeClr val="accent6">
                <a:shade val="45000"/>
                <a:satMod val="135000"/>
              </a:schemeClr>
              <a:prstClr val="white"/>
            </a:duotone>
          </a:blip>
          <a:stretch>
            <a:fillRect/>
          </a:stretch>
        </p:blipFill>
        <p:spPr>
          <a:xfrm>
            <a:off x="6051743" y="3128983"/>
            <a:ext cx="584200" cy="993140"/>
          </a:xfrm>
          <a:prstGeom prst="rect">
            <a:avLst/>
          </a:prstGeom>
        </p:spPr>
      </p:pic>
      <p:pic>
        <p:nvPicPr>
          <p:cNvPr id="50" name="Picture 49">
            <a:extLst>
              <a:ext uri="{FF2B5EF4-FFF2-40B4-BE49-F238E27FC236}">
                <a16:creationId xmlns:a16="http://schemas.microsoft.com/office/drawing/2014/main" id="{8790253A-4A7D-6D4F-AF40-AEFB69EA31D2}"/>
              </a:ext>
            </a:extLst>
          </p:cNvPr>
          <p:cNvPicPr>
            <a:picLocks noChangeAspect="1"/>
          </p:cNvPicPr>
          <p:nvPr/>
        </p:nvPicPr>
        <p:blipFill>
          <a:blip r:embed="rId4">
            <a:duotone>
              <a:schemeClr val="accent6">
                <a:shade val="45000"/>
                <a:satMod val="135000"/>
              </a:schemeClr>
              <a:prstClr val="white"/>
            </a:duotone>
          </a:blip>
          <a:stretch>
            <a:fillRect/>
          </a:stretch>
        </p:blipFill>
        <p:spPr>
          <a:xfrm>
            <a:off x="4562506" y="3041278"/>
            <a:ext cx="316606" cy="963786"/>
          </a:xfrm>
          <a:prstGeom prst="rect">
            <a:avLst/>
          </a:prstGeom>
        </p:spPr>
      </p:pic>
      <p:pic>
        <p:nvPicPr>
          <p:cNvPr id="51" name="Picture 50">
            <a:extLst>
              <a:ext uri="{FF2B5EF4-FFF2-40B4-BE49-F238E27FC236}">
                <a16:creationId xmlns:a16="http://schemas.microsoft.com/office/drawing/2014/main" id="{4E161F47-FD77-A647-8AF1-0AD7A2996274}"/>
              </a:ext>
            </a:extLst>
          </p:cNvPr>
          <p:cNvPicPr>
            <a:picLocks noChangeAspect="1"/>
          </p:cNvPicPr>
          <p:nvPr/>
        </p:nvPicPr>
        <p:blipFill rotWithShape="1">
          <a:blip r:embed="rId6">
            <a:duotone>
              <a:schemeClr val="accent6">
                <a:shade val="45000"/>
                <a:satMod val="135000"/>
              </a:schemeClr>
              <a:prstClr val="white"/>
            </a:duotone>
          </a:blip>
          <a:srcRect l="33657" r="31839"/>
          <a:stretch/>
        </p:blipFill>
        <p:spPr>
          <a:xfrm>
            <a:off x="4851517" y="3407832"/>
            <a:ext cx="209550" cy="593835"/>
          </a:xfrm>
          <a:prstGeom prst="rect">
            <a:avLst/>
          </a:prstGeom>
        </p:spPr>
      </p:pic>
      <p:pic>
        <p:nvPicPr>
          <p:cNvPr id="52" name="Picture 51">
            <a:extLst>
              <a:ext uri="{FF2B5EF4-FFF2-40B4-BE49-F238E27FC236}">
                <a16:creationId xmlns:a16="http://schemas.microsoft.com/office/drawing/2014/main" id="{67544B84-2CBB-FC4A-AFE9-0B5B0B822A08}"/>
              </a:ext>
            </a:extLst>
          </p:cNvPr>
          <p:cNvPicPr>
            <a:picLocks noChangeAspect="1"/>
          </p:cNvPicPr>
          <p:nvPr/>
        </p:nvPicPr>
        <p:blipFill rotWithShape="1">
          <a:blip r:embed="rId6">
            <a:duotone>
              <a:schemeClr val="accent6">
                <a:shade val="45000"/>
                <a:satMod val="135000"/>
              </a:schemeClr>
              <a:prstClr val="white"/>
            </a:duotone>
          </a:blip>
          <a:srcRect r="66866"/>
          <a:stretch/>
        </p:blipFill>
        <p:spPr>
          <a:xfrm>
            <a:off x="4411343" y="3407987"/>
            <a:ext cx="201232" cy="593835"/>
          </a:xfrm>
          <a:prstGeom prst="rect">
            <a:avLst/>
          </a:prstGeom>
        </p:spPr>
      </p:pic>
      <p:sp>
        <p:nvSpPr>
          <p:cNvPr id="53" name="Rectangle 52">
            <a:extLst>
              <a:ext uri="{FF2B5EF4-FFF2-40B4-BE49-F238E27FC236}">
                <a16:creationId xmlns:a16="http://schemas.microsoft.com/office/drawing/2014/main" id="{EC304989-4F96-2845-BF7F-0760514727C6}"/>
              </a:ext>
            </a:extLst>
          </p:cNvPr>
          <p:cNvSpPr/>
          <p:nvPr/>
        </p:nvSpPr>
        <p:spPr>
          <a:xfrm>
            <a:off x="6563475" y="2166840"/>
            <a:ext cx="1602683" cy="4759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1600" b="1" dirty="0">
                <a:solidFill>
                  <a:srgbClr val="505050"/>
                </a:solidFill>
                <a:latin typeface="Arial" panose="020B0604020202020204" pitchFamily="34" charset="0"/>
                <a:cs typeface="Arial" panose="020B0604020202020204" pitchFamily="34" charset="0"/>
              </a:rPr>
              <a:t>↑ risk of </a:t>
            </a:r>
            <a:br>
              <a:rPr lang="en-GB" sz="1600" b="1" dirty="0">
                <a:solidFill>
                  <a:srgbClr val="505050"/>
                </a:solidFill>
                <a:latin typeface="Arial" panose="020B0604020202020204" pitchFamily="34" charset="0"/>
                <a:cs typeface="Arial" panose="020B0604020202020204" pitchFamily="34" charset="0"/>
              </a:rPr>
            </a:br>
            <a:r>
              <a:rPr lang="en-GB" sz="1600" b="1" dirty="0">
                <a:solidFill>
                  <a:srgbClr val="505050"/>
                </a:solidFill>
                <a:latin typeface="Arial" panose="020B0604020202020204" pitchFamily="34" charset="0"/>
                <a:cs typeface="Arial" panose="020B0604020202020204" pitchFamily="34" charset="0"/>
              </a:rPr>
              <a:t>PC, more aggressive</a:t>
            </a:r>
          </a:p>
        </p:txBody>
      </p:sp>
      <p:sp>
        <p:nvSpPr>
          <p:cNvPr id="17" name="Rectangle 16">
            <a:extLst>
              <a:ext uri="{FF2B5EF4-FFF2-40B4-BE49-F238E27FC236}">
                <a16:creationId xmlns:a16="http://schemas.microsoft.com/office/drawing/2014/main" id="{1CFF664C-08EC-B14D-A6BC-8BFB860A01CA}"/>
              </a:ext>
            </a:extLst>
          </p:cNvPr>
          <p:cNvSpPr/>
          <p:nvPr/>
        </p:nvSpPr>
        <p:spPr>
          <a:xfrm>
            <a:off x="3574219" y="2132693"/>
            <a:ext cx="2196730" cy="789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700" b="1" dirty="0">
                <a:solidFill>
                  <a:schemeClr val="accent1"/>
                </a:solidFill>
                <a:latin typeface="Arial" panose="020B0604020202020204" pitchFamily="34" charset="0"/>
                <a:cs typeface="Arial" panose="020B0604020202020204" pitchFamily="34" charset="0"/>
              </a:rPr>
              <a:t>~50% chance of</a:t>
            </a:r>
            <a:br>
              <a:rPr lang="en-GB" sz="1700" b="1" dirty="0">
                <a:solidFill>
                  <a:schemeClr val="accent1"/>
                </a:solidFill>
                <a:latin typeface="Arial" panose="020B0604020202020204" pitchFamily="34" charset="0"/>
                <a:cs typeface="Arial" panose="020B0604020202020204" pitchFamily="34" charset="0"/>
              </a:rPr>
            </a:br>
            <a:r>
              <a:rPr lang="en-GB" sz="1700" b="1" dirty="0">
                <a:solidFill>
                  <a:schemeClr val="accent1"/>
                </a:solidFill>
                <a:latin typeface="Arial" panose="020B0604020202020204" pitchFamily="34" charset="0"/>
                <a:cs typeface="Arial" panose="020B0604020202020204" pitchFamily="34" charset="0"/>
              </a:rPr>
              <a:t>inheriting same</a:t>
            </a:r>
            <a:br>
              <a:rPr lang="en-GB" sz="1700" b="1" dirty="0">
                <a:solidFill>
                  <a:schemeClr val="accent1"/>
                </a:solidFill>
                <a:latin typeface="Arial" panose="020B0604020202020204" pitchFamily="34" charset="0"/>
                <a:cs typeface="Arial" panose="020B0604020202020204" pitchFamily="34" charset="0"/>
              </a:rPr>
            </a:br>
            <a:r>
              <a:rPr lang="en-GB" sz="1700" b="1" dirty="0">
                <a:solidFill>
                  <a:schemeClr val="accent1"/>
                </a:solidFill>
                <a:latin typeface="Arial" panose="020B0604020202020204" pitchFamily="34" charset="0"/>
                <a:cs typeface="Arial" panose="020B0604020202020204" pitchFamily="34" charset="0"/>
              </a:rPr>
              <a:t>DNA repair mutation</a:t>
            </a:r>
          </a:p>
        </p:txBody>
      </p:sp>
      <p:sp>
        <p:nvSpPr>
          <p:cNvPr id="4" name="Slide Number Placeholder 3">
            <a:extLst>
              <a:ext uri="{FF2B5EF4-FFF2-40B4-BE49-F238E27FC236}">
                <a16:creationId xmlns:a16="http://schemas.microsoft.com/office/drawing/2014/main" id="{D432B956-9AEF-1448-A692-1587093D13F9}"/>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181831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do we test?</a:t>
            </a:r>
            <a:endParaRPr lang="en-US" sz="2933" dirty="0">
              <a:solidFill>
                <a:srgbClr val="FF0000"/>
              </a:solidFill>
            </a:endParaRPr>
          </a:p>
        </p:txBody>
      </p:sp>
      <p:sp>
        <p:nvSpPr>
          <p:cNvPr id="28" name="Text Placeholder 5">
            <a:extLst>
              <a:ext uri="{FF2B5EF4-FFF2-40B4-BE49-F238E27FC236}">
                <a16:creationId xmlns:a16="http://schemas.microsoft.com/office/drawing/2014/main" id="{A4273B8C-2026-734C-AA0E-96A898A87827}"/>
              </a:ext>
            </a:extLst>
          </p:cNvPr>
          <p:cNvSpPr txBox="1">
            <a:spLocks/>
          </p:cNvSpPr>
          <p:nvPr/>
        </p:nvSpPr>
        <p:spPr>
          <a:xfrm>
            <a:off x="633413" y="1196752"/>
            <a:ext cx="1676802" cy="505347"/>
          </a:xfrm>
          <a:prstGeom prst="rect">
            <a:avLst/>
          </a:prstGeom>
          <a:solidFill>
            <a:schemeClr val="bg1"/>
          </a:solidFill>
          <a:ln>
            <a:solidFill>
              <a:srgbClr val="C7573C"/>
            </a:solidFill>
          </a:ln>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200"/>
              </a:spcBef>
              <a:spcAft>
                <a:spcPts val="0"/>
              </a:spcAft>
              <a:buClr>
                <a:srgbClr val="C0504D"/>
              </a:buClr>
              <a:buSzTx/>
              <a:buFont typeface="Arial"/>
              <a:buNone/>
              <a:tabLst/>
              <a:defRPr/>
            </a:pPr>
            <a:r>
              <a:rPr kumimoji="0" lang="en-GB" sz="2400" b="1" i="0" u="none" strike="noStrike" kern="1200" cap="none" spc="0" normalizeH="0" baseline="0" noProof="0" dirty="0">
                <a:ln>
                  <a:noFill/>
                </a:ln>
                <a:solidFill>
                  <a:srgbClr val="C6573B"/>
                </a:solidFill>
                <a:effectLst/>
                <a:uLnTx/>
                <a:uFillTx/>
                <a:latin typeface="Calibri" panose="020F0502020204030204" pitchFamily="34" charset="0"/>
                <a:cs typeface="Calibri" panose="020F0502020204030204" pitchFamily="34" charset="0"/>
              </a:rPr>
              <a:t>Germline</a:t>
            </a:r>
            <a:endParaRPr kumimoji="0" lang="en-US" sz="2400" b="1" i="0" u="none" strike="noStrike" kern="1200" cap="none" spc="0" normalizeH="0" baseline="0" noProof="0" dirty="0">
              <a:ln>
                <a:noFill/>
              </a:ln>
              <a:solidFill>
                <a:srgbClr val="C6573B"/>
              </a:solidFill>
              <a:effectLst/>
              <a:uLnTx/>
              <a:uFillTx/>
              <a:latin typeface="Calibri" panose="020F0502020204030204" pitchFamily="34" charset="0"/>
              <a:cs typeface="Calibri" panose="020F0502020204030204" pitchFamily="34" charset="0"/>
            </a:endParaRPr>
          </a:p>
        </p:txBody>
      </p:sp>
      <p:pic>
        <p:nvPicPr>
          <p:cNvPr id="29" name="Content Placeholder 9">
            <a:extLst>
              <a:ext uri="{FF2B5EF4-FFF2-40B4-BE49-F238E27FC236}">
                <a16:creationId xmlns:a16="http://schemas.microsoft.com/office/drawing/2014/main" id="{4514570C-7CB4-4847-AB19-D24A706BACC8}"/>
              </a:ext>
            </a:extLst>
          </p:cNvPr>
          <p:cNvPicPr>
            <a:picLocks noChangeAspect="1"/>
          </p:cNvPicPr>
          <p:nvPr/>
        </p:nvPicPr>
        <p:blipFill>
          <a:blip r:embed="rId2"/>
          <a:stretch>
            <a:fillRect/>
          </a:stretch>
        </p:blipFill>
        <p:spPr>
          <a:xfrm>
            <a:off x="1017754" y="2460541"/>
            <a:ext cx="2019300" cy="952500"/>
          </a:xfrm>
          <a:prstGeom prst="rect">
            <a:avLst/>
          </a:prstGeom>
          <a:noFill/>
        </p:spPr>
      </p:pic>
      <p:sp>
        <p:nvSpPr>
          <p:cNvPr id="30" name="Text Placeholder 7">
            <a:extLst>
              <a:ext uri="{FF2B5EF4-FFF2-40B4-BE49-F238E27FC236}">
                <a16:creationId xmlns:a16="http://schemas.microsoft.com/office/drawing/2014/main" id="{17B2E08F-024C-7F4D-A158-015550E74D27}"/>
              </a:ext>
            </a:extLst>
          </p:cNvPr>
          <p:cNvSpPr txBox="1">
            <a:spLocks/>
          </p:cNvSpPr>
          <p:nvPr/>
        </p:nvSpPr>
        <p:spPr>
          <a:xfrm>
            <a:off x="6136640" y="1196752"/>
            <a:ext cx="1642584" cy="505347"/>
          </a:xfrm>
          <a:prstGeom prst="rect">
            <a:avLst/>
          </a:prstGeom>
          <a:solidFill>
            <a:schemeClr val="bg1"/>
          </a:solidFill>
          <a:ln>
            <a:solidFill>
              <a:srgbClr val="C7573C"/>
            </a:solidFill>
          </a:ln>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200"/>
              </a:spcBef>
              <a:spcAft>
                <a:spcPts val="0"/>
              </a:spcAft>
              <a:buClr>
                <a:srgbClr val="C0504D"/>
              </a:buClr>
              <a:buSzTx/>
              <a:buFont typeface="Arial"/>
              <a:buNone/>
              <a:tabLst/>
              <a:defRPr/>
            </a:pPr>
            <a:r>
              <a:rPr kumimoji="0" lang="en-GB" sz="2400" b="1" i="0" u="none" strike="noStrike" kern="1200" cap="none" spc="0" normalizeH="0" baseline="0" noProof="0" dirty="0">
                <a:ln>
                  <a:noFill/>
                </a:ln>
                <a:solidFill>
                  <a:srgbClr val="C6573B"/>
                </a:solidFill>
                <a:effectLst/>
                <a:uLnTx/>
                <a:uFillTx/>
                <a:latin typeface="Calibri" panose="020F0502020204030204" pitchFamily="34" charset="0"/>
                <a:cs typeface="Calibri" panose="020F0502020204030204" pitchFamily="34" charset="0"/>
              </a:rPr>
              <a:t>Somatic</a:t>
            </a:r>
            <a:endParaRPr kumimoji="0" lang="en-US" sz="2400" b="1" i="0" u="none" strike="noStrike" kern="1200" cap="none" spc="0" normalizeH="0" baseline="0" noProof="0" dirty="0">
              <a:ln>
                <a:noFill/>
              </a:ln>
              <a:solidFill>
                <a:srgbClr val="C6573B"/>
              </a:solidFill>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3B014B37-B4C9-2B4F-8B89-D7DAA8B1D32E}"/>
              </a:ext>
            </a:extLst>
          </p:cNvPr>
          <p:cNvPicPr>
            <a:picLocks noChangeAspect="1"/>
          </p:cNvPicPr>
          <p:nvPr/>
        </p:nvPicPr>
        <p:blipFill>
          <a:blip r:embed="rId3"/>
          <a:stretch>
            <a:fillRect/>
          </a:stretch>
        </p:blipFill>
        <p:spPr>
          <a:xfrm>
            <a:off x="604626" y="3681731"/>
            <a:ext cx="2501900" cy="800100"/>
          </a:xfrm>
          <a:prstGeom prst="rect">
            <a:avLst/>
          </a:prstGeom>
          <a:noFill/>
        </p:spPr>
      </p:pic>
      <p:pic>
        <p:nvPicPr>
          <p:cNvPr id="32" name="Picture 31">
            <a:extLst>
              <a:ext uri="{FF2B5EF4-FFF2-40B4-BE49-F238E27FC236}">
                <a16:creationId xmlns:a16="http://schemas.microsoft.com/office/drawing/2014/main" id="{C6AA5E41-E051-AB46-923C-433BF2967EFA}"/>
              </a:ext>
            </a:extLst>
          </p:cNvPr>
          <p:cNvPicPr>
            <a:picLocks noChangeAspect="1"/>
          </p:cNvPicPr>
          <p:nvPr/>
        </p:nvPicPr>
        <p:blipFill>
          <a:blip r:embed="rId4"/>
          <a:stretch>
            <a:fillRect/>
          </a:stretch>
        </p:blipFill>
        <p:spPr>
          <a:xfrm>
            <a:off x="2711624" y="4378577"/>
            <a:ext cx="2032000" cy="939800"/>
          </a:xfrm>
          <a:prstGeom prst="rect">
            <a:avLst/>
          </a:prstGeom>
          <a:noFill/>
        </p:spPr>
      </p:pic>
      <p:sp>
        <p:nvSpPr>
          <p:cNvPr id="33" name="TextBox 32">
            <a:extLst>
              <a:ext uri="{FF2B5EF4-FFF2-40B4-BE49-F238E27FC236}">
                <a16:creationId xmlns:a16="http://schemas.microsoft.com/office/drawing/2014/main" id="{19945ED2-89E3-8846-A792-09A8DB67C5C9}"/>
              </a:ext>
            </a:extLst>
          </p:cNvPr>
          <p:cNvSpPr txBox="1"/>
          <p:nvPr/>
        </p:nvSpPr>
        <p:spPr>
          <a:xfrm>
            <a:off x="4403379" y="5413379"/>
            <a:ext cx="2920920" cy="461665"/>
          </a:xfrm>
          <a:prstGeom prst="rect">
            <a:avLst/>
          </a:prstGeom>
          <a:solidFill>
            <a:schemeClr val="bg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Academic/In house</a:t>
            </a:r>
            <a:endParaRPr kumimoji="0" lang="en-US" sz="2400" b="1"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endParaRPr>
          </a:p>
        </p:txBody>
      </p:sp>
      <p:pic>
        <p:nvPicPr>
          <p:cNvPr id="34" name="Picture 33">
            <a:extLst>
              <a:ext uri="{FF2B5EF4-FFF2-40B4-BE49-F238E27FC236}">
                <a16:creationId xmlns:a16="http://schemas.microsoft.com/office/drawing/2014/main" id="{B98005EF-D15D-0C48-A16D-92C080AD0351}"/>
              </a:ext>
            </a:extLst>
          </p:cNvPr>
          <p:cNvPicPr>
            <a:picLocks noChangeAspect="1"/>
          </p:cNvPicPr>
          <p:nvPr/>
        </p:nvPicPr>
        <p:blipFill>
          <a:blip r:embed="rId5"/>
          <a:stretch>
            <a:fillRect/>
          </a:stretch>
        </p:blipFill>
        <p:spPr>
          <a:xfrm>
            <a:off x="7028751" y="3026855"/>
            <a:ext cx="4229100" cy="1308100"/>
          </a:xfrm>
          <a:prstGeom prst="rect">
            <a:avLst/>
          </a:prstGeom>
          <a:noFill/>
        </p:spPr>
      </p:pic>
      <p:pic>
        <p:nvPicPr>
          <p:cNvPr id="35" name="Picture 34">
            <a:extLst>
              <a:ext uri="{FF2B5EF4-FFF2-40B4-BE49-F238E27FC236}">
                <a16:creationId xmlns:a16="http://schemas.microsoft.com/office/drawing/2014/main" id="{619844C9-AF1B-DC42-8DDC-E059B7A31C74}"/>
              </a:ext>
            </a:extLst>
          </p:cNvPr>
          <p:cNvPicPr>
            <a:picLocks noChangeAspect="1"/>
          </p:cNvPicPr>
          <p:nvPr/>
        </p:nvPicPr>
        <p:blipFill>
          <a:blip r:embed="rId6"/>
          <a:stretch>
            <a:fillRect/>
          </a:stretch>
        </p:blipFill>
        <p:spPr>
          <a:xfrm>
            <a:off x="7593277" y="4608482"/>
            <a:ext cx="2341033" cy="1107969"/>
          </a:xfrm>
          <a:prstGeom prst="rect">
            <a:avLst/>
          </a:prstGeom>
          <a:noFill/>
        </p:spPr>
      </p:pic>
      <p:pic>
        <p:nvPicPr>
          <p:cNvPr id="36" name="Picture 35">
            <a:extLst>
              <a:ext uri="{FF2B5EF4-FFF2-40B4-BE49-F238E27FC236}">
                <a16:creationId xmlns:a16="http://schemas.microsoft.com/office/drawing/2014/main" id="{8584C563-1371-354B-9B93-6A7FE241DAD6}"/>
              </a:ext>
            </a:extLst>
          </p:cNvPr>
          <p:cNvPicPr>
            <a:picLocks noChangeAspect="1"/>
          </p:cNvPicPr>
          <p:nvPr/>
        </p:nvPicPr>
        <p:blipFill>
          <a:blip r:embed="rId7"/>
          <a:stretch>
            <a:fillRect/>
          </a:stretch>
        </p:blipFill>
        <p:spPr>
          <a:xfrm>
            <a:off x="7667884" y="2000165"/>
            <a:ext cx="3862128" cy="936624"/>
          </a:xfrm>
          <a:prstGeom prst="rect">
            <a:avLst/>
          </a:prstGeom>
          <a:noFill/>
        </p:spPr>
      </p:pic>
      <p:pic>
        <p:nvPicPr>
          <p:cNvPr id="37" name="Picture 36">
            <a:extLst>
              <a:ext uri="{FF2B5EF4-FFF2-40B4-BE49-F238E27FC236}">
                <a16:creationId xmlns:a16="http://schemas.microsoft.com/office/drawing/2014/main" id="{448FA621-710B-D54C-802D-D3DD1BE4A79B}"/>
              </a:ext>
            </a:extLst>
          </p:cNvPr>
          <p:cNvPicPr>
            <a:picLocks noChangeAspect="1"/>
          </p:cNvPicPr>
          <p:nvPr/>
        </p:nvPicPr>
        <p:blipFill>
          <a:blip r:embed="rId8"/>
          <a:stretch>
            <a:fillRect/>
          </a:stretch>
        </p:blipFill>
        <p:spPr>
          <a:xfrm>
            <a:off x="3975695" y="2936790"/>
            <a:ext cx="2440179" cy="1205271"/>
          </a:xfrm>
          <a:prstGeom prst="rect">
            <a:avLst/>
          </a:prstGeom>
          <a:noFill/>
        </p:spPr>
      </p:pic>
      <p:pic>
        <p:nvPicPr>
          <p:cNvPr id="3" name="Picture 2" descr="A drawing of a face&#10;&#10;Description automatically generated">
            <a:extLst>
              <a:ext uri="{FF2B5EF4-FFF2-40B4-BE49-F238E27FC236}">
                <a16:creationId xmlns:a16="http://schemas.microsoft.com/office/drawing/2014/main" id="{FE646A2A-C58D-314A-9A87-49F82EFF43D7}"/>
              </a:ext>
            </a:extLst>
          </p:cNvPr>
          <p:cNvPicPr>
            <a:picLocks noChangeAspect="1"/>
          </p:cNvPicPr>
          <p:nvPr/>
        </p:nvPicPr>
        <p:blipFill>
          <a:blip r:embed="rId9"/>
          <a:stretch>
            <a:fillRect/>
          </a:stretch>
        </p:blipFill>
        <p:spPr>
          <a:xfrm>
            <a:off x="5374474" y="1965928"/>
            <a:ext cx="2082800" cy="787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E9A2AEF-9923-AC4F-A5E1-E4FD1A8DB4DA}"/>
              </a:ext>
            </a:extLst>
          </p:cNvPr>
          <p:cNvPicPr>
            <a:picLocks noChangeAspect="1"/>
          </p:cNvPicPr>
          <p:nvPr/>
        </p:nvPicPr>
        <p:blipFill>
          <a:blip r:embed="rId10"/>
          <a:stretch>
            <a:fillRect/>
          </a:stretch>
        </p:blipFill>
        <p:spPr>
          <a:xfrm>
            <a:off x="615718" y="5382405"/>
            <a:ext cx="2952328" cy="620303"/>
          </a:xfrm>
          <a:prstGeom prst="rect">
            <a:avLst/>
          </a:prstGeom>
        </p:spPr>
      </p:pic>
      <p:sp>
        <p:nvSpPr>
          <p:cNvPr id="2" name="Slide Number Placeholder 1">
            <a:extLst>
              <a:ext uri="{FF2B5EF4-FFF2-40B4-BE49-F238E27FC236}">
                <a16:creationId xmlns:a16="http://schemas.microsoft.com/office/drawing/2014/main" id="{4B53464C-4B4B-BB49-8FC1-B34FDAC33916}"/>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Tree>
    <p:extLst>
      <p:ext uri="{BB962C8B-B14F-4D97-AF65-F5344CB8AC3E}">
        <p14:creationId xmlns:p14="http://schemas.microsoft.com/office/powerpoint/2010/main" val="331952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a:spcBef>
                <a:spcPts val="2400"/>
              </a:spcBef>
            </a:pPr>
            <a:r>
              <a:rPr lang="en-US" b="1" dirty="0">
                <a:solidFill>
                  <a:schemeClr val="accent1"/>
                </a:solidFill>
              </a:rPr>
              <a:t>DDR mutations are a therapeutic target </a:t>
            </a:r>
            <a:r>
              <a:rPr lang="en-US" dirty="0"/>
              <a:t>in metastatic prostate cancer</a:t>
            </a:r>
          </a:p>
          <a:p>
            <a:pPr>
              <a:spcBef>
                <a:spcPts val="2400"/>
              </a:spcBef>
            </a:pPr>
            <a:r>
              <a:rPr lang="en-US" b="1" dirty="0">
                <a:solidFill>
                  <a:schemeClr val="accent1"/>
                </a:solidFill>
              </a:rPr>
              <a:t>PARPi</a:t>
            </a:r>
            <a:r>
              <a:rPr lang="en-US" dirty="0"/>
              <a:t> work by the concept of “synthetic lethality”</a:t>
            </a:r>
          </a:p>
          <a:p>
            <a:pPr>
              <a:spcBef>
                <a:spcPts val="2400"/>
              </a:spcBef>
            </a:pPr>
            <a:r>
              <a:rPr lang="en-US" b="1" dirty="0">
                <a:solidFill>
                  <a:schemeClr val="accent1"/>
                </a:solidFill>
              </a:rPr>
              <a:t>Somatic (in ~40% of cases = germline) mutations </a:t>
            </a:r>
            <a:r>
              <a:rPr lang="en-US" dirty="0"/>
              <a:t>related to DDR occur in 15-30% of metastatic prostate cancer </a:t>
            </a:r>
          </a:p>
          <a:p>
            <a:pPr>
              <a:spcBef>
                <a:spcPts val="2400"/>
              </a:spcBef>
            </a:pPr>
            <a:r>
              <a:rPr lang="en-US" dirty="0"/>
              <a:t>Somatic and germline </a:t>
            </a:r>
            <a:r>
              <a:rPr lang="en-US" b="1" dirty="0">
                <a:solidFill>
                  <a:schemeClr val="accent1"/>
                </a:solidFill>
              </a:rPr>
              <a:t>testing should be considered for all patients with metastatic prostate cancer </a:t>
            </a:r>
            <a:r>
              <a:rPr lang="en-US" dirty="0"/>
              <a:t>and some patients </a:t>
            </a:r>
            <a:r>
              <a:rPr lang="en-US" dirty="0">
                <a:solidFill>
                  <a:schemeClr val="tx2"/>
                </a:solidFill>
              </a:rPr>
              <a:t>with high-risk regional and locally-advanced </a:t>
            </a:r>
            <a:r>
              <a:rPr lang="en-US" dirty="0"/>
              <a:t>prostate cancer</a:t>
            </a:r>
          </a:p>
          <a:p>
            <a:pPr>
              <a:spcBef>
                <a:spcPts val="2400"/>
              </a:spcBef>
            </a:pPr>
            <a:r>
              <a:rPr lang="en-GB" dirty="0">
                <a:solidFill>
                  <a:schemeClr val="tx2"/>
                </a:solidFill>
              </a:rPr>
              <a:t>AR inhibition induces HRR deficiency and </a:t>
            </a:r>
            <a:r>
              <a:rPr lang="en-GB" b="1" dirty="0">
                <a:solidFill>
                  <a:schemeClr val="accent1"/>
                </a:solidFill>
              </a:rPr>
              <a:t>could increase susceptibility to PARP inhibition </a:t>
            </a:r>
            <a:r>
              <a:rPr lang="en-GB" dirty="0">
                <a:solidFill>
                  <a:schemeClr val="tx2"/>
                </a:solidFill>
              </a:rPr>
              <a:t>in both DDR mutant and WT prostate cancer</a:t>
            </a:r>
            <a:endParaRPr lang="en-US" dirty="0">
              <a:solidFill>
                <a:schemeClr val="tx2"/>
              </a:solidFill>
            </a:endParaRPr>
          </a:p>
        </p:txBody>
      </p:sp>
      <p:sp>
        <p:nvSpPr>
          <p:cNvPr id="2" name="Title 1"/>
          <p:cNvSpPr>
            <a:spLocks noGrp="1"/>
          </p:cNvSpPr>
          <p:nvPr>
            <p:ph type="title"/>
          </p:nvPr>
        </p:nvSpPr>
        <p:spPr/>
        <p:txBody>
          <a:bodyPr/>
          <a:lstStyle/>
          <a:p>
            <a:r>
              <a:rPr lang="en-US"/>
              <a:t>Conclusions</a:t>
            </a:r>
            <a:endParaRPr lang="en-US" dirty="0"/>
          </a:p>
        </p:txBody>
      </p:sp>
      <p:sp>
        <p:nvSpPr>
          <p:cNvPr id="4" name="Slide Number Placeholder 3">
            <a:extLst>
              <a:ext uri="{FF2B5EF4-FFF2-40B4-BE49-F238E27FC236}">
                <a16:creationId xmlns:a16="http://schemas.microsoft.com/office/drawing/2014/main" id="{4CC96876-8155-8247-BB2D-864164ABA21D}"/>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5" name="Content Placeholder 3">
            <a:extLst>
              <a:ext uri="{FF2B5EF4-FFF2-40B4-BE49-F238E27FC236}">
                <a16:creationId xmlns:a16="http://schemas.microsoft.com/office/drawing/2014/main" id="{27A3C6EB-888C-4AFD-9BD2-8FBBE4A37C83}"/>
              </a:ext>
            </a:extLst>
          </p:cNvPr>
          <p:cNvSpPr>
            <a:spLocks noGrp="1"/>
          </p:cNvSpPr>
          <p:nvPr>
            <p:ph sz="quarter" idx="15"/>
          </p:nvPr>
        </p:nvSpPr>
        <p:spPr>
          <a:xfrm>
            <a:off x="620184" y="6309320"/>
            <a:ext cx="10660392" cy="365125"/>
          </a:xfrm>
        </p:spPr>
        <p:txBody>
          <a:bodyPr/>
          <a:lstStyle/>
          <a:p>
            <a:r>
              <a:rPr lang="en-US" altLang="en-US" dirty="0"/>
              <a:t>DDR, DNA damage repair; </a:t>
            </a:r>
            <a:r>
              <a:rPr lang="en-GB" dirty="0" err="1"/>
              <a:t>PARPi</a:t>
            </a:r>
            <a:r>
              <a:rPr lang="en-GB" dirty="0"/>
              <a:t>, poly-ADP ribose polymerase inhibitors</a:t>
            </a:r>
          </a:p>
        </p:txBody>
      </p:sp>
    </p:spTree>
    <p:extLst>
      <p:ext uri="{BB962C8B-B14F-4D97-AF65-F5344CB8AC3E}">
        <p14:creationId xmlns:p14="http://schemas.microsoft.com/office/powerpoint/2010/main" val="15557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Autofit/>
          </a:bodyPr>
          <a:lstStyle/>
          <a:p>
            <a:r>
              <a:rPr lang="en-US" altLang="en-US" dirty="0"/>
              <a:t>Why you should treat</a:t>
            </a:r>
            <a:br>
              <a:rPr lang="en-US" altLang="en-US" dirty="0"/>
            </a:br>
            <a:br>
              <a:rPr lang="en-US" altLang="en-US" dirty="0"/>
            </a:br>
            <a:r>
              <a:rPr lang="en-US" altLang="en-US" dirty="0"/>
              <a:t>PARP inhibitors: key efficacy and safety considerations</a:t>
            </a:r>
            <a:br>
              <a:rPr lang="en-GB" dirty="0"/>
            </a:br>
            <a:br>
              <a:rPr lang="en-GB" dirty="0"/>
            </a:br>
            <a:r>
              <a:rPr lang="en-US" altLang="en-US" sz="3200" cap="none" dirty="0"/>
              <a:t>Tanya Dorff, MD</a:t>
            </a:r>
            <a:br>
              <a:rPr lang="en-US" altLang="en-US" sz="3200" dirty="0"/>
            </a:br>
            <a:r>
              <a:rPr lang="en-US" altLang="en-US" sz="2200" cap="none" dirty="0"/>
              <a:t>Associate Professor of Medicine</a:t>
            </a:r>
            <a:br>
              <a:rPr lang="en-US" altLang="en-US" sz="2200" cap="none" dirty="0"/>
            </a:br>
            <a:r>
              <a:rPr lang="en-US" altLang="en-US" sz="2200" cap="none" dirty="0"/>
              <a:t>Section Chief, Genitourinary Cancers,</a:t>
            </a:r>
            <a:br>
              <a:rPr lang="en-US" altLang="en-US" sz="2200" cap="none" dirty="0"/>
            </a:br>
            <a:r>
              <a:rPr lang="en-US" altLang="en-US" sz="2200" cap="none" dirty="0"/>
              <a:t>City of Hope, Los Angeles, USA</a:t>
            </a:r>
            <a:br>
              <a:rPr lang="en-GB" altLang="en-US" sz="2200" cap="none" dirty="0"/>
            </a:br>
            <a:endParaRPr lang="en-GB" sz="2200" dirty="0"/>
          </a:p>
        </p:txBody>
      </p:sp>
      <p:sp>
        <p:nvSpPr>
          <p:cNvPr id="5" name="TextBox 4">
            <a:extLst>
              <a:ext uri="{FF2B5EF4-FFF2-40B4-BE49-F238E27FC236}">
                <a16:creationId xmlns:a16="http://schemas.microsoft.com/office/drawing/2014/main" id="{C142641A-3BFC-4E74-8D1B-22D2C5CC557F}"/>
              </a:ext>
            </a:extLst>
          </p:cNvPr>
          <p:cNvSpPr txBox="1"/>
          <p:nvPr/>
        </p:nvSpPr>
        <p:spPr>
          <a:xfrm>
            <a:off x="619200" y="6400899"/>
            <a:ext cx="3790461" cy="276999"/>
          </a:xfrm>
          <a:prstGeom prst="rect">
            <a:avLst/>
          </a:prstGeom>
          <a:noFill/>
        </p:spPr>
        <p:txBody>
          <a:bodyPr wrap="none" rtlCol="0" anchor="ctr" anchorCtr="0">
            <a:spAutoFit/>
          </a:bodyPr>
          <a:lstStyle/>
          <a:p>
            <a:r>
              <a:rPr lang="en-GB" sz="1200" dirty="0">
                <a:solidFill>
                  <a:schemeClr val="accent1"/>
                </a:solidFill>
                <a:latin typeface="Arial" panose="020B0604020202020204" pitchFamily="34" charset="0"/>
                <a:cs typeface="Arial" panose="020B0604020202020204" pitchFamily="34" charset="0"/>
              </a:rPr>
              <a:t>PARP, poly ADP ribose polymerase (PARP) inhibitors</a:t>
            </a:r>
          </a:p>
        </p:txBody>
      </p:sp>
      <p:sp>
        <p:nvSpPr>
          <p:cNvPr id="4" name="Slide Number Placeholder 3">
            <a:extLst>
              <a:ext uri="{FF2B5EF4-FFF2-40B4-BE49-F238E27FC236}">
                <a16:creationId xmlns:a16="http://schemas.microsoft.com/office/drawing/2014/main" id="{1FB34A16-D218-D243-B57E-276E732EBC89}"/>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32923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20184" y="1425600"/>
            <a:ext cx="11092440" cy="4528800"/>
          </a:xfrm>
        </p:spPr>
        <p:txBody>
          <a:bodyPr/>
          <a:lstStyle/>
          <a:p>
            <a:pPr marL="0" indent="0">
              <a:buNone/>
            </a:pPr>
            <a:endParaRPr lang="en-GB" b="1" noProof="0" dirty="0"/>
          </a:p>
          <a:p>
            <a:pPr marL="0" indent="0">
              <a:buNone/>
            </a:pPr>
            <a:r>
              <a:rPr lang="en-US" b="1" dirty="0"/>
              <a:t>Assoc. Prof. Tanya Dorff </a:t>
            </a:r>
            <a:r>
              <a:rPr lang="en-US" dirty="0"/>
              <a:t>has received </a:t>
            </a:r>
            <a:r>
              <a:rPr lang="en-US" sz="2000" dirty="0"/>
              <a:t>financial support/sponsorship for research support, consultation or speaker fees from the following companies: </a:t>
            </a:r>
            <a:r>
              <a:rPr lang="en-US" dirty="0">
                <a:highlight>
                  <a:srgbClr val="FFFF00"/>
                </a:highlight>
              </a:rPr>
              <a:t> </a:t>
            </a:r>
          </a:p>
          <a:p>
            <a:r>
              <a:rPr lang="en-GB" dirty="0"/>
              <a:t>Advanced Accelerator Applications, </a:t>
            </a:r>
            <a:r>
              <a:rPr lang="en-US" dirty="0"/>
              <a:t>Bayer, BMS, </a:t>
            </a:r>
            <a:r>
              <a:rPr lang="en-US" dirty="0" err="1"/>
              <a:t>Exelixis</a:t>
            </a:r>
            <a:r>
              <a:rPr lang="en-US" dirty="0"/>
              <a:t>, Seattle Genetics</a:t>
            </a:r>
            <a:endParaRPr lang="en-GB" noProof="0" dirty="0">
              <a:highlight>
                <a:srgbClr val="FFFF00"/>
              </a:highlight>
            </a:endParaRPr>
          </a:p>
        </p:txBody>
      </p:sp>
      <p:sp>
        <p:nvSpPr>
          <p:cNvPr id="4" name="Title 3"/>
          <p:cNvSpPr>
            <a:spLocks noGrp="1"/>
          </p:cNvSpPr>
          <p:nvPr>
            <p:ph type="title"/>
          </p:nvPr>
        </p:nvSpPr>
        <p:spPr/>
        <p:txBody>
          <a:bodyPr/>
          <a:lstStyle/>
          <a:p>
            <a:r>
              <a:rPr lang="en-GB" noProof="0" dirty="0"/>
              <a:t>disclosures</a:t>
            </a:r>
          </a:p>
        </p:txBody>
      </p:sp>
      <p:sp>
        <p:nvSpPr>
          <p:cNvPr id="3" name="Slide Number Placeholder 2">
            <a:extLst>
              <a:ext uri="{FF2B5EF4-FFF2-40B4-BE49-F238E27FC236}">
                <a16:creationId xmlns:a16="http://schemas.microsoft.com/office/drawing/2014/main" id="{9F2BD325-6E16-2842-BC8D-D58FF58063B2}"/>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7999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US" altLang="en-US" sz="2800" dirty="0" err="1"/>
              <a:t>PRO</a:t>
            </a:r>
            <a:r>
              <a:rPr lang="en-US" altLang="en-US" sz="2800" cap="none" dirty="0" err="1"/>
              <a:t>found</a:t>
            </a:r>
            <a:r>
              <a:rPr lang="en-US" altLang="en-US" sz="2800" dirty="0"/>
              <a:t>: phase 3 data with </a:t>
            </a:r>
            <a:br>
              <a:rPr lang="en-US" altLang="en-US" sz="2800" dirty="0"/>
            </a:br>
            <a:r>
              <a:rPr lang="en-US" altLang="en-US" sz="2800" dirty="0" err="1"/>
              <a:t>Olaparib</a:t>
            </a:r>
            <a:r>
              <a:rPr lang="en-US" altLang="en-US" sz="2800" dirty="0"/>
              <a:t> in </a:t>
            </a:r>
            <a:r>
              <a:rPr lang="en-US" altLang="en-US" sz="2800" cap="none" dirty="0" err="1"/>
              <a:t>m</a:t>
            </a:r>
            <a:r>
              <a:rPr lang="en-US" altLang="en-US" sz="2800" dirty="0" err="1"/>
              <a:t>CRPC</a:t>
            </a:r>
            <a:endParaRPr lang="en-GB" dirty="0"/>
          </a:p>
        </p:txBody>
      </p:sp>
      <p:sp>
        <p:nvSpPr>
          <p:cNvPr id="12" name="Rounded Rectangle 12">
            <a:extLst>
              <a:ext uri="{FF2B5EF4-FFF2-40B4-BE49-F238E27FC236}">
                <a16:creationId xmlns:a16="http://schemas.microsoft.com/office/drawing/2014/main" id="{E1D854D6-7435-41BD-BD5C-FDC642D458CD}"/>
              </a:ext>
            </a:extLst>
          </p:cNvPr>
          <p:cNvSpPr/>
          <p:nvPr/>
        </p:nvSpPr>
        <p:spPr>
          <a:xfrm>
            <a:off x="5299821" y="1838157"/>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(n=162)</a:t>
            </a:r>
          </a:p>
        </p:txBody>
      </p:sp>
      <p:sp>
        <p:nvSpPr>
          <p:cNvPr id="13" name="Rounded Rectangle 13">
            <a:extLst>
              <a:ext uri="{FF2B5EF4-FFF2-40B4-BE49-F238E27FC236}">
                <a16:creationId xmlns:a16="http://schemas.microsoft.com/office/drawing/2014/main" id="{45191F83-87C6-4818-BED1-4239B45E28C6}"/>
              </a:ext>
            </a:extLst>
          </p:cNvPr>
          <p:cNvSpPr/>
          <p:nvPr/>
        </p:nvSpPr>
        <p:spPr>
          <a:xfrm>
            <a:off x="5299821" y="2323440"/>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(n=83)</a:t>
            </a:r>
            <a:endParaRPr lang="en-GB" sz="1300" b="1" baseline="30000" dirty="0">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51BDDC4-CC58-443B-95B7-3EBBDE65A47B}"/>
              </a:ext>
            </a:extLst>
          </p:cNvPr>
          <p:cNvSpPr txBox="1"/>
          <p:nvPr/>
        </p:nvSpPr>
        <p:spPr>
          <a:xfrm>
            <a:off x="3509956" y="2889053"/>
            <a:ext cx="1421864" cy="430887"/>
          </a:xfrm>
          <a:prstGeom prst="rect">
            <a:avLst/>
          </a:prstGeom>
          <a:noFill/>
        </p:spPr>
        <p:txBody>
          <a:bodyPr wrap="none" lIns="0" tIns="0" rIns="0" bIns="0" rtlCol="0">
            <a:spAutoFit/>
          </a:bodyPr>
          <a:lstStyle/>
          <a:p>
            <a:pPr algn="ctr"/>
            <a:r>
              <a:rPr lang="en-GB" sz="1400" dirty="0">
                <a:solidFill>
                  <a:srgbClr val="000000"/>
                </a:solidFill>
                <a:latin typeface="Arial" panose="020B0604020202020204" pitchFamily="34" charset="0"/>
                <a:ea typeface="PT Sans Narrow" charset="-52"/>
                <a:cs typeface="Arial" panose="020B0604020202020204" pitchFamily="34" charset="0"/>
              </a:rPr>
              <a:t>2:1 randomisation</a:t>
            </a:r>
            <a:br>
              <a:rPr lang="en-GB" sz="1400" dirty="0">
                <a:solidFill>
                  <a:srgbClr val="000000"/>
                </a:solidFill>
                <a:latin typeface="Arial" panose="020B0604020202020204" pitchFamily="34" charset="0"/>
                <a:ea typeface="PT Sans Narrow" charset="-52"/>
                <a:cs typeface="Arial" panose="020B0604020202020204" pitchFamily="34" charset="0"/>
              </a:rPr>
            </a:br>
            <a:r>
              <a:rPr lang="en-GB" sz="1400" dirty="0">
                <a:solidFill>
                  <a:srgbClr val="000000"/>
                </a:solidFill>
                <a:latin typeface="Arial" panose="020B0604020202020204" pitchFamily="34" charset="0"/>
                <a:ea typeface="PT Sans Narrow" charset="-52"/>
                <a:cs typeface="Arial" panose="020B0604020202020204" pitchFamily="34" charset="0"/>
              </a:rPr>
              <a:t>(Open label)</a:t>
            </a:r>
          </a:p>
        </p:txBody>
      </p:sp>
      <p:sp>
        <p:nvSpPr>
          <p:cNvPr id="15" name="Rounded Rectangle 17">
            <a:extLst>
              <a:ext uri="{FF2B5EF4-FFF2-40B4-BE49-F238E27FC236}">
                <a16:creationId xmlns:a16="http://schemas.microsoft.com/office/drawing/2014/main" id="{C11B2B80-955A-4934-B06C-7A32DFF4A918}"/>
              </a:ext>
            </a:extLst>
          </p:cNvPr>
          <p:cNvSpPr/>
          <p:nvPr/>
        </p:nvSpPr>
        <p:spPr>
          <a:xfrm>
            <a:off x="3353721" y="1924654"/>
            <a:ext cx="1703926" cy="792037"/>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03C74F"/>
                </a:solidFill>
                <a:latin typeface="Arial" panose="020B0604020202020204" pitchFamily="34" charset="0"/>
                <a:cs typeface="Arial" panose="020B0604020202020204" pitchFamily="34" charset="0"/>
              </a:rPr>
              <a:t>Cohort A</a:t>
            </a:r>
            <a:br>
              <a:rPr lang="en-GB" sz="1300" b="1" dirty="0">
                <a:solidFill>
                  <a:srgbClr val="000000"/>
                </a:solidFill>
                <a:latin typeface="Arial" panose="020B0604020202020204" pitchFamily="34" charset="0"/>
                <a:cs typeface="Arial" panose="020B0604020202020204" pitchFamily="34" charset="0"/>
              </a:rPr>
            </a:br>
            <a:r>
              <a:rPr lang="en-GB" sz="1300" i="1" dirty="0">
                <a:solidFill>
                  <a:srgbClr val="000000"/>
                </a:solidFill>
                <a:latin typeface="Arial" panose="020B0604020202020204" pitchFamily="34" charset="0"/>
                <a:cs typeface="Arial" panose="020B0604020202020204" pitchFamily="34" charset="0"/>
              </a:rPr>
              <a:t>BRCA1</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BRCA2</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a:t>
            </a:r>
            <a:r>
              <a:rPr lang="en-GB" sz="1300" dirty="0">
                <a:solidFill>
                  <a:srgbClr val="000000"/>
                </a:solidFill>
                <a:latin typeface="Arial" panose="020B0604020202020204" pitchFamily="34" charset="0"/>
                <a:cs typeface="Arial" panose="020B0604020202020204" pitchFamily="34" charset="0"/>
              </a:rPr>
              <a:t>or </a:t>
            </a:r>
            <a:r>
              <a:rPr lang="en-GB" sz="1300" i="1" dirty="0">
                <a:solidFill>
                  <a:srgbClr val="000000"/>
                </a:solidFill>
                <a:latin typeface="Arial" panose="020B0604020202020204" pitchFamily="34" charset="0"/>
                <a:cs typeface="Arial" panose="020B0604020202020204" pitchFamily="34" charset="0"/>
              </a:rPr>
              <a:t>ATM </a:t>
            </a:r>
            <a:r>
              <a:rPr lang="en-GB" sz="1300" dirty="0">
                <a:solidFill>
                  <a:srgbClr val="000000"/>
                </a:solidFill>
                <a:latin typeface="Arial" panose="020B0604020202020204" pitchFamily="34" charset="0"/>
                <a:cs typeface="Arial" panose="020B0604020202020204" pitchFamily="34" charset="0"/>
              </a:rPr>
              <a:t>alteration</a:t>
            </a:r>
            <a:br>
              <a:rPr lang="en-GB" sz="1300" i="1" dirty="0">
                <a:solidFill>
                  <a:srgbClr val="000000"/>
                </a:solidFill>
                <a:latin typeface="Arial" panose="020B0604020202020204" pitchFamily="34" charset="0"/>
                <a:cs typeface="Arial" panose="020B0604020202020204" pitchFamily="34" charset="0"/>
              </a:rPr>
            </a:br>
            <a:r>
              <a:rPr lang="en-GB" sz="1300" b="1" dirty="0">
                <a:solidFill>
                  <a:srgbClr val="03C74F"/>
                </a:solidFill>
                <a:latin typeface="Arial" panose="020B0604020202020204" pitchFamily="34" charset="0"/>
                <a:cs typeface="Arial" panose="020B0604020202020204" pitchFamily="34" charset="0"/>
              </a:rPr>
              <a:t>(N=245)</a:t>
            </a:r>
          </a:p>
        </p:txBody>
      </p:sp>
      <p:sp>
        <p:nvSpPr>
          <p:cNvPr id="16" name="Line 5">
            <a:extLst>
              <a:ext uri="{FF2B5EF4-FFF2-40B4-BE49-F238E27FC236}">
                <a16:creationId xmlns:a16="http://schemas.microsoft.com/office/drawing/2014/main" id="{6BAE7E0E-4C07-4E7D-B745-6833DFDA836A}"/>
              </a:ext>
            </a:extLst>
          </p:cNvPr>
          <p:cNvSpPr>
            <a:spLocks noChangeShapeType="1"/>
          </p:cNvSpPr>
          <p:nvPr/>
        </p:nvSpPr>
        <p:spPr bwMode="auto">
          <a:xfrm>
            <a:off x="5083821" y="205415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7" name="Line 5">
            <a:extLst>
              <a:ext uri="{FF2B5EF4-FFF2-40B4-BE49-F238E27FC236}">
                <a16:creationId xmlns:a16="http://schemas.microsoft.com/office/drawing/2014/main" id="{C7DD443E-B072-4ECC-931B-55F8FC8EE033}"/>
              </a:ext>
            </a:extLst>
          </p:cNvPr>
          <p:cNvSpPr>
            <a:spLocks noChangeShapeType="1"/>
          </p:cNvSpPr>
          <p:nvPr/>
        </p:nvSpPr>
        <p:spPr bwMode="auto">
          <a:xfrm>
            <a:off x="5083821" y="2539440"/>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AB9DFE3-465B-43B8-8E23-F13981AE54EA}"/>
              </a:ext>
            </a:extLst>
          </p:cNvPr>
          <p:cNvSpPr txBox="1"/>
          <p:nvPr/>
        </p:nvSpPr>
        <p:spPr>
          <a:xfrm>
            <a:off x="5081381" y="2827496"/>
            <a:ext cx="2199321" cy="553998"/>
          </a:xfrm>
          <a:prstGeom prst="rect">
            <a:avLst/>
          </a:prstGeom>
          <a:noFill/>
        </p:spPr>
        <p:txBody>
          <a:bodyPr wrap="none" lIns="0" tIns="0" rIns="0" bIns="0" rtlCol="0">
            <a:spAutoFit/>
          </a:bodyPr>
          <a:lstStyle/>
          <a:p>
            <a:pPr algn="ctr"/>
            <a:r>
              <a:rPr lang="en-GB" sz="1200" dirty="0">
                <a:latin typeface="Arial" panose="020B0604020202020204" pitchFamily="34" charset="0"/>
                <a:ea typeface="PT Sans Narrow" charset="-52"/>
                <a:cs typeface="Arial" panose="020B0604020202020204" pitchFamily="34" charset="0"/>
              </a:rPr>
              <a:t>Upon progression by BICR</a:t>
            </a:r>
            <a:r>
              <a:rPr lang="en-GB" sz="1200" dirty="0">
                <a:solidFill>
                  <a:srgbClr val="000000"/>
                </a:solidFill>
                <a:latin typeface="Arial" panose="020B0604020202020204" pitchFamily="34" charset="0"/>
                <a:ea typeface="PT Sans Narrow" charset="-52"/>
                <a:cs typeface="Arial" panose="020B0604020202020204" pitchFamily="34" charset="0"/>
              </a:rPr>
              <a:t>,</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physician’s choice patients were</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allowed to cross over to olaparib</a:t>
            </a:r>
          </a:p>
        </p:txBody>
      </p:sp>
      <p:grpSp>
        <p:nvGrpSpPr>
          <p:cNvPr id="19" name="Group 18">
            <a:extLst>
              <a:ext uri="{FF2B5EF4-FFF2-40B4-BE49-F238E27FC236}">
                <a16:creationId xmlns:a16="http://schemas.microsoft.com/office/drawing/2014/main" id="{BE3A365F-FDB0-4ADF-9E86-EDB9948AF1FE}"/>
              </a:ext>
            </a:extLst>
          </p:cNvPr>
          <p:cNvGrpSpPr/>
          <p:nvPr/>
        </p:nvGrpSpPr>
        <p:grpSpPr>
          <a:xfrm>
            <a:off x="7050532" y="2054157"/>
            <a:ext cx="234000" cy="537568"/>
            <a:chOff x="5436096" y="1575541"/>
            <a:chExt cx="234000" cy="537568"/>
          </a:xfrm>
        </p:grpSpPr>
        <p:sp>
          <p:nvSpPr>
            <p:cNvPr id="20" name="Line 5">
              <a:extLst>
                <a:ext uri="{FF2B5EF4-FFF2-40B4-BE49-F238E27FC236}">
                  <a16:creationId xmlns:a16="http://schemas.microsoft.com/office/drawing/2014/main" id="{8EF6EC38-FFD1-4474-A3DE-943E69A2C216}"/>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1" name="Line 5">
              <a:extLst>
                <a:ext uri="{FF2B5EF4-FFF2-40B4-BE49-F238E27FC236}">
                  <a16:creationId xmlns:a16="http://schemas.microsoft.com/office/drawing/2014/main" id="{C6255D6F-88F3-4713-A127-0DB3B4A1C292}"/>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2" name="Line 5">
              <a:extLst>
                <a:ext uri="{FF2B5EF4-FFF2-40B4-BE49-F238E27FC236}">
                  <a16:creationId xmlns:a16="http://schemas.microsoft.com/office/drawing/2014/main" id="{2ED5C335-B596-40EA-B60E-D7CD9B22744E}"/>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23" name="Rounded Rectangle 28">
            <a:extLst>
              <a:ext uri="{FF2B5EF4-FFF2-40B4-BE49-F238E27FC236}">
                <a16:creationId xmlns:a16="http://schemas.microsoft.com/office/drawing/2014/main" id="{18FD6649-BE3B-4ABA-A0D4-04BFE8FBA582}"/>
              </a:ext>
            </a:extLst>
          </p:cNvPr>
          <p:cNvSpPr/>
          <p:nvPr/>
        </p:nvSpPr>
        <p:spPr>
          <a:xfrm>
            <a:off x="5299821" y="3451804"/>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(n=94)</a:t>
            </a:r>
          </a:p>
        </p:txBody>
      </p:sp>
      <p:sp>
        <p:nvSpPr>
          <p:cNvPr id="24" name="Rounded Rectangle 30">
            <a:extLst>
              <a:ext uri="{FF2B5EF4-FFF2-40B4-BE49-F238E27FC236}">
                <a16:creationId xmlns:a16="http://schemas.microsoft.com/office/drawing/2014/main" id="{3691BDE5-07C6-4552-90CB-C063B426598D}"/>
              </a:ext>
            </a:extLst>
          </p:cNvPr>
          <p:cNvSpPr/>
          <p:nvPr/>
        </p:nvSpPr>
        <p:spPr>
          <a:xfrm>
            <a:off x="5299821" y="3937087"/>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(n=48)</a:t>
            </a:r>
          </a:p>
        </p:txBody>
      </p:sp>
      <p:sp>
        <p:nvSpPr>
          <p:cNvPr id="25" name="Rounded Rectangle 32">
            <a:extLst>
              <a:ext uri="{FF2B5EF4-FFF2-40B4-BE49-F238E27FC236}">
                <a16:creationId xmlns:a16="http://schemas.microsoft.com/office/drawing/2014/main" id="{F1D43F6B-75D6-4B6A-AA89-830D1D507601}"/>
              </a:ext>
            </a:extLst>
          </p:cNvPr>
          <p:cNvSpPr/>
          <p:nvPr/>
        </p:nvSpPr>
        <p:spPr>
          <a:xfrm>
            <a:off x="3353721" y="3577047"/>
            <a:ext cx="1703926" cy="684718"/>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03C74F"/>
                </a:solidFill>
                <a:latin typeface="Arial" panose="020B0604020202020204" pitchFamily="34" charset="0"/>
                <a:cs typeface="Arial" panose="020B0604020202020204" pitchFamily="34" charset="0"/>
              </a:rPr>
              <a:t>Cohort B</a:t>
            </a:r>
            <a:br>
              <a:rPr lang="en-GB" sz="1300" b="1" dirty="0">
                <a:solidFill>
                  <a:srgbClr val="000000"/>
                </a:solidFill>
                <a:latin typeface="Arial" panose="020B0604020202020204" pitchFamily="34" charset="0"/>
                <a:cs typeface="Arial" panose="020B0604020202020204" pitchFamily="34" charset="0"/>
              </a:rPr>
            </a:br>
            <a:r>
              <a:rPr lang="en-GB" sz="1300" dirty="0">
                <a:solidFill>
                  <a:srgbClr val="000000"/>
                </a:solidFill>
                <a:latin typeface="Arial" panose="020B0604020202020204" pitchFamily="34" charset="0"/>
                <a:cs typeface="Arial" panose="020B0604020202020204" pitchFamily="34" charset="0"/>
              </a:rPr>
              <a:t>Other alterations</a:t>
            </a:r>
            <a:br>
              <a:rPr lang="en-GB" sz="1300" dirty="0">
                <a:solidFill>
                  <a:srgbClr val="000000"/>
                </a:solidFill>
                <a:latin typeface="Arial" panose="020B0604020202020204" pitchFamily="34" charset="0"/>
                <a:cs typeface="Arial" panose="020B0604020202020204" pitchFamily="34" charset="0"/>
              </a:rPr>
            </a:br>
            <a:r>
              <a:rPr lang="en-GB" sz="1300" b="1" dirty="0">
                <a:solidFill>
                  <a:srgbClr val="03C74F"/>
                </a:solidFill>
                <a:latin typeface="Arial" panose="020B0604020202020204" pitchFamily="34" charset="0"/>
                <a:cs typeface="Arial" panose="020B0604020202020204" pitchFamily="34" charset="0"/>
              </a:rPr>
              <a:t>(N=142)</a:t>
            </a:r>
          </a:p>
        </p:txBody>
      </p:sp>
      <p:sp>
        <p:nvSpPr>
          <p:cNvPr id="26" name="Line 5">
            <a:extLst>
              <a:ext uri="{FF2B5EF4-FFF2-40B4-BE49-F238E27FC236}">
                <a16:creationId xmlns:a16="http://schemas.microsoft.com/office/drawing/2014/main" id="{CE7844B6-9481-405E-AEB6-BE7571B7823C}"/>
              </a:ext>
            </a:extLst>
          </p:cNvPr>
          <p:cNvSpPr>
            <a:spLocks noChangeShapeType="1"/>
          </p:cNvSpPr>
          <p:nvPr/>
        </p:nvSpPr>
        <p:spPr bwMode="auto">
          <a:xfrm>
            <a:off x="5083821" y="3667804"/>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7" name="Line 5">
            <a:extLst>
              <a:ext uri="{FF2B5EF4-FFF2-40B4-BE49-F238E27FC236}">
                <a16:creationId xmlns:a16="http://schemas.microsoft.com/office/drawing/2014/main" id="{96C0FD93-9A8E-4A32-BAA7-E8A046F8EF1E}"/>
              </a:ext>
            </a:extLst>
          </p:cNvPr>
          <p:cNvSpPr>
            <a:spLocks noChangeShapeType="1"/>
          </p:cNvSpPr>
          <p:nvPr/>
        </p:nvSpPr>
        <p:spPr bwMode="auto">
          <a:xfrm>
            <a:off x="5083821" y="415308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62A7D197-1D62-43B8-8BDB-BA4A93BC57FF}"/>
              </a:ext>
            </a:extLst>
          </p:cNvPr>
          <p:cNvGrpSpPr/>
          <p:nvPr/>
        </p:nvGrpSpPr>
        <p:grpSpPr>
          <a:xfrm>
            <a:off x="7050532" y="3667804"/>
            <a:ext cx="234000" cy="537568"/>
            <a:chOff x="5436096" y="1575541"/>
            <a:chExt cx="234000" cy="537568"/>
          </a:xfrm>
        </p:grpSpPr>
        <p:sp>
          <p:nvSpPr>
            <p:cNvPr id="29" name="Line 5">
              <a:extLst>
                <a:ext uri="{FF2B5EF4-FFF2-40B4-BE49-F238E27FC236}">
                  <a16:creationId xmlns:a16="http://schemas.microsoft.com/office/drawing/2014/main" id="{455BB45F-7E0B-4CCC-8F16-E126D6E23322}"/>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0" name="Line 5">
              <a:extLst>
                <a:ext uri="{FF2B5EF4-FFF2-40B4-BE49-F238E27FC236}">
                  <a16:creationId xmlns:a16="http://schemas.microsoft.com/office/drawing/2014/main" id="{88D6FC3D-FA9C-4718-96BF-53D75EDD68D8}"/>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1" name="Line 5">
              <a:extLst>
                <a:ext uri="{FF2B5EF4-FFF2-40B4-BE49-F238E27FC236}">
                  <a16:creationId xmlns:a16="http://schemas.microsoft.com/office/drawing/2014/main" id="{A28531BD-CE08-440F-8767-3A96C84C1E3D}"/>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AC102EE-674F-4D5B-A3BE-FCC24F02962B}"/>
              </a:ext>
            </a:extLst>
          </p:cNvPr>
          <p:cNvGrpSpPr/>
          <p:nvPr/>
        </p:nvGrpSpPr>
        <p:grpSpPr>
          <a:xfrm>
            <a:off x="2947577" y="2310834"/>
            <a:ext cx="394917" cy="1645701"/>
            <a:chOff x="1979736" y="1832217"/>
            <a:chExt cx="394917" cy="1645701"/>
          </a:xfrm>
        </p:grpSpPr>
        <p:sp>
          <p:nvSpPr>
            <p:cNvPr id="33" name="Line 5">
              <a:extLst>
                <a:ext uri="{FF2B5EF4-FFF2-40B4-BE49-F238E27FC236}">
                  <a16:creationId xmlns:a16="http://schemas.microsoft.com/office/drawing/2014/main" id="{AB31E20D-6D39-45D7-9AA1-2A2B9020AF98}"/>
                </a:ext>
              </a:extLst>
            </p:cNvPr>
            <p:cNvSpPr>
              <a:spLocks noChangeShapeType="1"/>
            </p:cNvSpPr>
            <p:nvPr/>
          </p:nvSpPr>
          <p:spPr bwMode="auto">
            <a:xfrm>
              <a:off x="2158653" y="1847999"/>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4" name="Line 5">
              <a:extLst>
                <a:ext uri="{FF2B5EF4-FFF2-40B4-BE49-F238E27FC236}">
                  <a16:creationId xmlns:a16="http://schemas.microsoft.com/office/drawing/2014/main" id="{9727B198-59B6-4CC9-A11B-B59081010167}"/>
                </a:ext>
              </a:extLst>
            </p:cNvPr>
            <p:cNvSpPr>
              <a:spLocks noChangeShapeType="1"/>
            </p:cNvSpPr>
            <p:nvPr/>
          </p:nvSpPr>
          <p:spPr bwMode="auto">
            <a:xfrm>
              <a:off x="2158653" y="3461646"/>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5" name="Line 5">
              <a:extLst>
                <a:ext uri="{FF2B5EF4-FFF2-40B4-BE49-F238E27FC236}">
                  <a16:creationId xmlns:a16="http://schemas.microsoft.com/office/drawing/2014/main" id="{0F5CF69C-296B-4380-A756-27CAD788A507}"/>
                </a:ext>
              </a:extLst>
            </p:cNvPr>
            <p:cNvSpPr>
              <a:spLocks noChangeShapeType="1"/>
            </p:cNvSpPr>
            <p:nvPr/>
          </p:nvSpPr>
          <p:spPr bwMode="auto">
            <a:xfrm>
              <a:off x="1979736" y="2625753"/>
              <a:ext cx="193014"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6" name="Line 5">
              <a:extLst>
                <a:ext uri="{FF2B5EF4-FFF2-40B4-BE49-F238E27FC236}">
                  <a16:creationId xmlns:a16="http://schemas.microsoft.com/office/drawing/2014/main" id="{B1CC62A0-869C-4103-A765-479149D76AA6}"/>
                </a:ext>
              </a:extLst>
            </p:cNvPr>
            <p:cNvSpPr>
              <a:spLocks noChangeShapeType="1"/>
            </p:cNvSpPr>
            <p:nvPr/>
          </p:nvSpPr>
          <p:spPr bwMode="auto">
            <a:xfrm rot="16200000">
              <a:off x="1346670" y="2651839"/>
              <a:ext cx="1645701" cy="6458"/>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37" name="Rounded Rectangle 14">
            <a:extLst>
              <a:ext uri="{FF2B5EF4-FFF2-40B4-BE49-F238E27FC236}">
                <a16:creationId xmlns:a16="http://schemas.microsoft.com/office/drawing/2014/main" id="{D16C70AB-C8B6-43E4-83B1-6526661EA00C}"/>
              </a:ext>
            </a:extLst>
          </p:cNvPr>
          <p:cNvSpPr/>
          <p:nvPr/>
        </p:nvSpPr>
        <p:spPr>
          <a:xfrm>
            <a:off x="895428" y="1963400"/>
            <a:ext cx="2032220" cy="2281938"/>
          </a:xfrm>
          <a:prstGeom prst="roundRect">
            <a:avLst>
              <a:gd name="adj" fmla="val 13852"/>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Key eligibility criteria</a:t>
            </a:r>
          </a:p>
          <a:p>
            <a:pPr marL="174625" indent="-174625">
              <a:buClr>
                <a:srgbClr val="03C74F"/>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mCRPC with disease progression on </a:t>
            </a:r>
            <a:r>
              <a:rPr lang="en-GB" sz="1300" dirty="0">
                <a:solidFill>
                  <a:schemeClr val="tx1"/>
                </a:solidFill>
                <a:latin typeface="Arial" panose="020B0604020202020204" pitchFamily="34" charset="0"/>
                <a:ea typeface="ＭＳ Ｐゴシック" charset="-128"/>
                <a:cs typeface="Arial" panose="020B0604020202020204" pitchFamily="34" charset="0"/>
              </a:rPr>
              <a:t>prior NHA (abiraterone acetate or enzalutamide)</a:t>
            </a:r>
          </a:p>
          <a:p>
            <a:pPr marL="174625" indent="-174625">
              <a:buClr>
                <a:srgbClr val="03C74F"/>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Alterations in ≥1 of any qualifying gene with a direct or indirect role in HRR </a:t>
            </a:r>
            <a:r>
              <a:rPr lang="en-GB" sz="1300" baseline="30000" dirty="0">
                <a:solidFill>
                  <a:srgbClr val="000000"/>
                </a:solidFill>
                <a:latin typeface="Arial" panose="020B0604020202020204" pitchFamily="34" charset="0"/>
                <a:ea typeface="ＭＳ Ｐゴシック" charset="-128"/>
                <a:cs typeface="Arial" panose="020B0604020202020204" pitchFamily="34" charset="0"/>
              </a:rPr>
              <a:t>a</a:t>
            </a:r>
            <a:endParaRPr lang="en-GB" sz="1300" baseline="30000" dirty="0">
              <a:solidFill>
                <a:srgbClr val="000000"/>
              </a:solidFill>
              <a:latin typeface="Arial" panose="020B0604020202020204" pitchFamily="34" charset="0"/>
              <a:cs typeface="Arial" panose="020B0604020202020204" pitchFamily="34" charset="0"/>
            </a:endParaRPr>
          </a:p>
        </p:txBody>
      </p:sp>
      <p:graphicFrame>
        <p:nvGraphicFramePr>
          <p:cNvPr id="38" name="Table 37">
            <a:extLst>
              <a:ext uri="{FF2B5EF4-FFF2-40B4-BE49-F238E27FC236}">
                <a16:creationId xmlns:a16="http://schemas.microsoft.com/office/drawing/2014/main" id="{EBACB975-029A-4FAA-A77F-0A3EFD9A593C}"/>
              </a:ext>
            </a:extLst>
          </p:cNvPr>
          <p:cNvGraphicFramePr>
            <a:graphicFrameLocks noGrp="1"/>
          </p:cNvGraphicFramePr>
          <p:nvPr>
            <p:extLst>
              <p:ext uri="{D42A27DB-BD31-4B8C-83A1-F6EECF244321}">
                <p14:modId xmlns:p14="http://schemas.microsoft.com/office/powerpoint/2010/main" val="2809834185"/>
              </p:ext>
            </p:extLst>
          </p:nvPr>
        </p:nvGraphicFramePr>
        <p:xfrm>
          <a:off x="7523310" y="1731600"/>
          <a:ext cx="3181202" cy="85852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latin typeface="Arial" panose="020B0604020202020204" pitchFamily="34" charset="0"/>
                          <a:ea typeface="PT Sans Narrow" charset="-52"/>
                          <a:cs typeface="Arial" panose="020B0604020202020204" pitchFamily="34" charset="0"/>
                        </a:rPr>
                        <a:t>Primary endpoint</a:t>
                      </a:r>
                    </a:p>
                  </a:txBody>
                  <a:tcPr anchor="ctr"/>
                </a:tc>
                <a:extLst>
                  <a:ext uri="{0D108BD9-81ED-4DB2-BD59-A6C34878D82A}">
                    <a16:rowId xmlns:a16="http://schemas.microsoft.com/office/drawing/2014/main" val="10000"/>
                  </a:ext>
                </a:extLst>
              </a:tr>
              <a:tr h="370840">
                <a:tc>
                  <a:txBody>
                    <a:bodyPr/>
                    <a:lstStyle/>
                    <a:p>
                      <a:r>
                        <a:rPr lang="en-US" sz="1300" baseline="0" dirty="0">
                          <a:latin typeface="Arial" panose="020B0604020202020204" pitchFamily="34" charset="0"/>
                          <a:ea typeface="PT Sans Narrow" charset="-52"/>
                          <a:cs typeface="Arial" panose="020B0604020202020204" pitchFamily="34" charset="0"/>
                        </a:rPr>
                        <a:t>rPFS in cohort A (RECIST 1.1 and </a:t>
                      </a:r>
                      <a:r>
                        <a:rPr lang="en-US" sz="1300" baseline="0" dirty="0">
                          <a:solidFill>
                            <a:schemeClr val="tx1"/>
                          </a:solidFill>
                          <a:latin typeface="Arial" panose="020B0604020202020204" pitchFamily="34" charset="0"/>
                          <a:ea typeface="PT Sans Narrow" charset="-52"/>
                          <a:cs typeface="Arial" panose="020B0604020202020204" pitchFamily="34" charset="0"/>
                        </a:rPr>
                        <a:t>PCWG3</a:t>
                      </a:r>
                      <a:r>
                        <a:rPr lang="en-US" sz="1300" baseline="0" dirty="0">
                          <a:latin typeface="Arial" panose="020B0604020202020204" pitchFamily="34" charset="0"/>
                          <a:ea typeface="PT Sans Narrow" charset="-52"/>
                          <a:cs typeface="Arial" panose="020B0604020202020204" pitchFamily="34" charset="0"/>
                        </a:rPr>
                        <a:t> by BICR)</a:t>
                      </a:r>
                      <a:endParaRPr lang="en-US" sz="1300" dirty="0">
                        <a:latin typeface="Arial" panose="020B0604020202020204" pitchFamily="34" charset="0"/>
                        <a:ea typeface="PT Sans Narrow" charset="-52"/>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E8E1FE28-13EE-4357-BCB2-F7C4A4203DB0}"/>
              </a:ext>
            </a:extLst>
          </p:cNvPr>
          <p:cNvGraphicFramePr>
            <a:graphicFrameLocks noGrp="1"/>
          </p:cNvGraphicFramePr>
          <p:nvPr>
            <p:extLst>
              <p:ext uri="{D42A27DB-BD31-4B8C-83A1-F6EECF244321}">
                <p14:modId xmlns:p14="http://schemas.microsoft.com/office/powerpoint/2010/main" val="438938401"/>
              </p:ext>
            </p:extLst>
          </p:nvPr>
        </p:nvGraphicFramePr>
        <p:xfrm>
          <a:off x="7523310" y="2904688"/>
          <a:ext cx="3181202" cy="145288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solidFill>
                            <a:schemeClr val="accent1"/>
                          </a:solidFill>
                          <a:latin typeface="Arial" panose="020B0604020202020204" pitchFamily="34" charset="0"/>
                          <a:ea typeface="PT Sans Narrow" charset="-52"/>
                          <a:cs typeface="Arial" panose="020B0604020202020204" pitchFamily="34" charset="0"/>
                        </a:rPr>
                        <a:t>Key secondary</a:t>
                      </a:r>
                      <a:r>
                        <a:rPr lang="en-US" sz="1400" baseline="0" dirty="0">
                          <a:solidFill>
                            <a:schemeClr val="accent1"/>
                          </a:solidFill>
                          <a:latin typeface="Arial" panose="020B0604020202020204" pitchFamily="34" charset="0"/>
                          <a:ea typeface="PT Sans Narrow" charset="-52"/>
                          <a:cs typeface="Arial" panose="020B0604020202020204" pitchFamily="34" charset="0"/>
                        </a:rPr>
                        <a:t> endpoints</a:t>
                      </a:r>
                      <a:endParaRPr lang="en-US" sz="1400" dirty="0">
                        <a:solidFill>
                          <a:schemeClr val="accent1"/>
                        </a:solidFill>
                        <a:latin typeface="Arial" panose="020B0604020202020204" pitchFamily="34" charset="0"/>
                        <a:ea typeface="PT Sans Narrow" charset="-52"/>
                        <a:cs typeface="Arial" panose="020B0604020202020204" pitchFamily="34" charset="0"/>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177800" indent="-177800">
                        <a:buClr>
                          <a:schemeClr val="accent1"/>
                        </a:buClr>
                        <a:buFont typeface="Arial" charset="0"/>
                        <a:buChar char="•"/>
                        <a:tabLst/>
                      </a:pPr>
                      <a:r>
                        <a:rPr lang="en-US" sz="1300" dirty="0">
                          <a:latin typeface="Arial" panose="020B0604020202020204" pitchFamily="34" charset="0"/>
                          <a:ea typeface="PT Sans Narrow" charset="-52"/>
                          <a:cs typeface="Arial" panose="020B0604020202020204" pitchFamily="34" charset="0"/>
                        </a:rPr>
                        <a:t>rPFS in cohorts A and B </a:t>
                      </a:r>
                      <a:r>
                        <a:rPr lang="en-US" sz="1300" dirty="0">
                          <a:solidFill>
                            <a:schemeClr val="tx1"/>
                          </a:solidFill>
                          <a:latin typeface="Arial" panose="020B0604020202020204" pitchFamily="34" charset="0"/>
                          <a:ea typeface="PT Sans Narrow" charset="-52"/>
                          <a:cs typeface="Arial" panose="020B0604020202020204" pitchFamily="34" charset="0"/>
                        </a:rPr>
                        <a:t>(by BICR)</a:t>
                      </a:r>
                    </a:p>
                    <a:p>
                      <a:pPr marL="177800" indent="-177800">
                        <a:buClr>
                          <a:schemeClr val="accent1"/>
                        </a:buClr>
                        <a:buFont typeface="Arial" charset="0"/>
                        <a:buChar char="•"/>
                        <a:tabLst/>
                      </a:pPr>
                      <a:r>
                        <a:rPr lang="en-US" sz="1300" dirty="0">
                          <a:solidFill>
                            <a:schemeClr val="tx1"/>
                          </a:solidFill>
                          <a:latin typeface="Arial" panose="020B0604020202020204" pitchFamily="34" charset="0"/>
                          <a:ea typeface="PT Sans Narrow" charset="-52"/>
                          <a:cs typeface="Arial" panose="020B0604020202020204" pitchFamily="34" charset="0"/>
                        </a:rPr>
                        <a:t>Confirmed radiographic</a:t>
                      </a:r>
                      <a:r>
                        <a:rPr lang="en-US" sz="1300" baseline="0" dirty="0">
                          <a:solidFill>
                            <a:schemeClr val="tx1"/>
                          </a:solidFill>
                          <a:latin typeface="Arial" panose="020B0604020202020204" pitchFamily="34" charset="0"/>
                          <a:ea typeface="PT Sans Narrow" charset="-52"/>
                          <a:cs typeface="Arial" panose="020B0604020202020204" pitchFamily="34" charset="0"/>
                        </a:rPr>
                        <a:t> objective response rate in cohort A (by BICR)</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Time to pain progression in cohort A</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OS in cohort A</a:t>
                      </a:r>
                      <a:endParaRPr lang="en-US" sz="1300" dirty="0">
                        <a:latin typeface="Arial" panose="020B0604020202020204" pitchFamily="34" charset="0"/>
                        <a:ea typeface="PT Sans Narrow" charset="-52"/>
                        <a:cs typeface="Arial" panose="020B0604020202020204" pitchFamily="34" charset="0"/>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0" name="Rounded Rectangle 23">
            <a:extLst>
              <a:ext uri="{FF2B5EF4-FFF2-40B4-BE49-F238E27FC236}">
                <a16:creationId xmlns:a16="http://schemas.microsoft.com/office/drawing/2014/main" id="{6C18082B-6691-44C9-98FA-3BF2F8A8CCDB}"/>
              </a:ext>
            </a:extLst>
          </p:cNvPr>
          <p:cNvSpPr/>
          <p:nvPr/>
        </p:nvSpPr>
        <p:spPr>
          <a:xfrm>
            <a:off x="1040623" y="4974074"/>
            <a:ext cx="1741830" cy="236952"/>
          </a:xfrm>
          <a:prstGeom prst="roundRect">
            <a:avLst>
              <a:gd name="adj" fmla="val 0"/>
            </a:avLst>
          </a:prstGeom>
          <a:solidFill>
            <a:schemeClr val="bg1"/>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lstStyle/>
          <a:p>
            <a:pP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Stratification factors</a:t>
            </a:r>
          </a:p>
          <a:p>
            <a:pPr marL="174625" indent="-174625">
              <a:buClr>
                <a:srgbClr val="03C74F"/>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Previous </a:t>
            </a:r>
            <a:r>
              <a:rPr lang="en-GB" sz="1300" dirty="0" err="1">
                <a:solidFill>
                  <a:schemeClr val="tx2"/>
                </a:solidFill>
                <a:latin typeface="Arial" panose="020B0604020202020204" pitchFamily="34" charset="0"/>
                <a:ea typeface="ＭＳ Ｐゴシック" charset="-128"/>
                <a:cs typeface="Arial" panose="020B0604020202020204" pitchFamily="34" charset="0"/>
              </a:rPr>
              <a:t>taxane</a:t>
            </a:r>
            <a:endParaRPr lang="en-GB" sz="1300" dirty="0">
              <a:solidFill>
                <a:schemeClr val="tx2"/>
              </a:solidFill>
              <a:latin typeface="Arial" panose="020B0604020202020204" pitchFamily="34" charset="0"/>
              <a:ea typeface="ＭＳ Ｐゴシック" charset="-128"/>
              <a:cs typeface="Arial" panose="020B0604020202020204" pitchFamily="34" charset="0"/>
            </a:endParaRPr>
          </a:p>
          <a:p>
            <a:pPr marL="174625" indent="-174625">
              <a:buClr>
                <a:srgbClr val="03C74F"/>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Measurable disease</a:t>
            </a:r>
            <a:endParaRPr lang="en-GB" sz="13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5"/>
          </p:nvPr>
        </p:nvSpPr>
        <p:spPr>
          <a:xfrm>
            <a:off x="603077" y="6317826"/>
            <a:ext cx="10588384" cy="365125"/>
          </a:xfrm>
        </p:spPr>
        <p:txBody>
          <a:bodyPr/>
          <a:lstStyle/>
          <a:p>
            <a:pPr>
              <a:lnSpc>
                <a:spcPct val="90000"/>
              </a:lnSpc>
              <a:spcBef>
                <a:spcPts val="0"/>
              </a:spcBef>
            </a:pPr>
            <a:r>
              <a:rPr lang="en-GB" altLang="en-US" dirty="0"/>
              <a:t>ATM, ataxia telangiectasia mutated; BICR, blinded independent central review; BID, twice daily; BRCA1/2, </a:t>
            </a:r>
            <a:r>
              <a:rPr lang="en-GB" dirty="0"/>
              <a:t>breast cancer type 1/2 susceptibility protein</a:t>
            </a:r>
            <a:r>
              <a:rPr lang="en-GB" altLang="en-US" dirty="0"/>
              <a:t>; HRR, </a:t>
            </a:r>
            <a:r>
              <a:rPr lang="en-US" dirty="0"/>
              <a:t>homologous recombination repair; </a:t>
            </a:r>
            <a:r>
              <a:rPr lang="en-GB" altLang="en-US" dirty="0" err="1"/>
              <a:t>mCRPC</a:t>
            </a:r>
            <a:r>
              <a:rPr lang="en-GB" altLang="en-US" dirty="0"/>
              <a:t>, metastatic castration resistant prostate cancer; NHA, new hormonal agent; OS, overall survival; PCWG3, </a:t>
            </a:r>
            <a:r>
              <a:rPr lang="en-GB" altLang="en-US" dirty="0">
                <a:solidFill>
                  <a:schemeClr val="tx2"/>
                </a:solidFill>
              </a:rPr>
              <a:t>Prostate Cancer Working Group 3; RECIST, R</a:t>
            </a:r>
            <a:r>
              <a:rPr lang="en-GB" dirty="0">
                <a:solidFill>
                  <a:schemeClr val="tx2"/>
                </a:solidFill>
              </a:rPr>
              <a:t>esponse Evaluation Criteria In Solid Tumours; rPFS, radiographic progression-free survival; </a:t>
            </a:r>
            <a:r>
              <a:rPr lang="en-GB" sz="1200" dirty="0">
                <a:solidFill>
                  <a:schemeClr val="tx2"/>
                </a:solidFill>
              </a:rPr>
              <a:t>QD, once daily</a:t>
            </a:r>
            <a:endParaRPr lang="en-GB" dirty="0">
              <a:solidFill>
                <a:schemeClr val="tx2"/>
              </a:solidFill>
            </a:endParaRPr>
          </a:p>
          <a:p>
            <a:pPr>
              <a:lnSpc>
                <a:spcPct val="90000"/>
              </a:lnSpc>
              <a:spcBef>
                <a:spcPts val="0"/>
              </a:spcBef>
            </a:pPr>
            <a:r>
              <a:rPr lang="en-GB" altLang="en-US" dirty="0"/>
              <a:t>de Bono J, et al. N </a:t>
            </a:r>
            <a:r>
              <a:rPr lang="en-GB" altLang="en-US" dirty="0" err="1"/>
              <a:t>Engl</a:t>
            </a:r>
            <a:r>
              <a:rPr lang="en-GB" altLang="en-US" dirty="0"/>
              <a:t> J Med. 2020;382:2091-2102; Hussain M, et al. N </a:t>
            </a:r>
            <a:r>
              <a:rPr lang="en-GB" altLang="en-US" dirty="0" err="1"/>
              <a:t>Engl</a:t>
            </a:r>
            <a:r>
              <a:rPr lang="en-GB" altLang="en-US" dirty="0"/>
              <a:t> J Med. 2020;383(24):2345-2357</a:t>
            </a:r>
          </a:p>
        </p:txBody>
      </p:sp>
      <p:sp>
        <p:nvSpPr>
          <p:cNvPr id="6" name="TextBox 5">
            <a:extLst>
              <a:ext uri="{FF2B5EF4-FFF2-40B4-BE49-F238E27FC236}">
                <a16:creationId xmlns:a16="http://schemas.microsoft.com/office/drawing/2014/main" id="{5ED6F4FA-693B-4CC6-837D-0A848FD30819}"/>
              </a:ext>
            </a:extLst>
          </p:cNvPr>
          <p:cNvSpPr txBox="1"/>
          <p:nvPr/>
        </p:nvSpPr>
        <p:spPr>
          <a:xfrm>
            <a:off x="1163384" y="5309343"/>
            <a:ext cx="10419016" cy="430887"/>
          </a:xfrm>
          <a:prstGeom prst="rect">
            <a:avLst/>
          </a:prstGeom>
          <a:noFill/>
        </p:spPr>
        <p:txBody>
          <a:bodyPr wrap="square" lIns="0" rtlCol="0">
            <a:spAutoFit/>
          </a:bodyPr>
          <a:lstStyle/>
          <a:p>
            <a:pPr marL="92075" indent="-92075">
              <a:buClr>
                <a:srgbClr val="03C74F"/>
              </a:buClr>
            </a:pPr>
            <a:r>
              <a:rPr lang="en-GB" sz="1100" baseline="30000" dirty="0">
                <a:solidFill>
                  <a:srgbClr val="5D8298"/>
                </a:solidFill>
                <a:latin typeface="Arial" panose="020B0604020202020204" pitchFamily="34" charset="0"/>
                <a:ea typeface="Aileron" charset="0"/>
                <a:cs typeface="Arial" panose="020B0604020202020204" pitchFamily="34" charset="0"/>
              </a:rPr>
              <a:t>a</a:t>
            </a:r>
            <a:r>
              <a:rPr lang="en-GB" sz="1100" dirty="0">
                <a:solidFill>
                  <a:srgbClr val="5D8298"/>
                </a:solidFill>
                <a:latin typeface="Arial" panose="020B0604020202020204" pitchFamily="34" charset="0"/>
                <a:ea typeface="Aileron" charset="0"/>
                <a:cs typeface="Arial" panose="020B0604020202020204" pitchFamily="34" charset="0"/>
              </a:rPr>
              <a:t> An investigational clinical trial assay, based on the </a:t>
            </a:r>
            <a:r>
              <a:rPr lang="en-GB" sz="1100" dirty="0" err="1">
                <a:solidFill>
                  <a:srgbClr val="5D8298"/>
                </a:solidFill>
                <a:latin typeface="Arial" panose="020B0604020202020204" pitchFamily="34" charset="0"/>
                <a:ea typeface="Aileron" charset="0"/>
                <a:cs typeface="Arial" panose="020B0604020202020204" pitchFamily="34" charset="0"/>
              </a:rPr>
              <a:t>FoundationOne</a:t>
            </a:r>
            <a:r>
              <a:rPr lang="en-GB" sz="1100" dirty="0">
                <a:solidFill>
                  <a:srgbClr val="5D8298"/>
                </a:solidFill>
                <a:latin typeface="Arial" panose="020B0604020202020204" pitchFamily="34" charset="0"/>
                <a:ea typeface="Aileron" charset="0"/>
                <a:cs typeface="Arial" panose="020B0604020202020204" pitchFamily="34" charset="0"/>
              </a:rPr>
              <a:t>® </a:t>
            </a:r>
            <a:r>
              <a:rPr lang="en-GB" sz="1100" dirty="0" err="1">
                <a:solidFill>
                  <a:srgbClr val="5D8298"/>
                </a:solidFill>
                <a:latin typeface="Arial" panose="020B0604020202020204" pitchFamily="34" charset="0"/>
                <a:ea typeface="Aileron" charset="0"/>
                <a:cs typeface="Arial" panose="020B0604020202020204" pitchFamily="34" charset="0"/>
              </a:rPr>
              <a:t>CDx</a:t>
            </a:r>
            <a:r>
              <a:rPr lang="en-GB" sz="1100" dirty="0">
                <a:solidFill>
                  <a:srgbClr val="5D8298"/>
                </a:solidFill>
                <a:latin typeface="Arial" panose="020B0604020202020204" pitchFamily="34" charset="0"/>
                <a:ea typeface="Aileron" charset="0"/>
                <a:cs typeface="Arial" panose="020B0604020202020204" pitchFamily="34" charset="0"/>
              </a:rPr>
              <a:t> next-generation sequencing test, used to prospectively select patients with alteration of </a:t>
            </a:r>
            <a:r>
              <a:rPr lang="en-GB" sz="1100" i="1" dirty="0">
                <a:solidFill>
                  <a:srgbClr val="5D8298"/>
                </a:solidFill>
                <a:latin typeface="Arial" panose="020B0604020202020204" pitchFamily="34" charset="0"/>
                <a:ea typeface="Aileron" charset="0"/>
                <a:cs typeface="Arial" panose="020B0604020202020204" pitchFamily="34" charset="0"/>
              </a:rPr>
              <a:t>BRCA1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BRCA2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ATM</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BARD1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BRIP1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CDK12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FANCL</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PALB2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PPP2R2A</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RAD51B</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RAD51C</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RAD51D</a:t>
            </a:r>
            <a:r>
              <a:rPr lang="en-GB" sz="1100" dirty="0">
                <a:solidFill>
                  <a:srgbClr val="5D8298"/>
                </a:solidFill>
                <a:latin typeface="Arial" panose="020B0604020202020204" pitchFamily="34" charset="0"/>
                <a:ea typeface="Aileron" charset="0"/>
                <a:cs typeface="Arial" panose="020B0604020202020204" pitchFamily="34" charset="0"/>
              </a:rPr>
              <a:t>, or </a:t>
            </a:r>
            <a:r>
              <a:rPr lang="en-GB" sz="1100" i="1" dirty="0">
                <a:solidFill>
                  <a:srgbClr val="5D8298"/>
                </a:solidFill>
                <a:latin typeface="Arial" panose="020B0604020202020204" pitchFamily="34" charset="0"/>
                <a:ea typeface="Aileron" charset="0"/>
                <a:cs typeface="Arial" panose="020B0604020202020204" pitchFamily="34" charset="0"/>
              </a:rPr>
              <a:t>RAD54L</a:t>
            </a:r>
            <a:r>
              <a:rPr lang="en-GB" sz="1100" dirty="0">
                <a:solidFill>
                  <a:srgbClr val="5D8298"/>
                </a:solidFill>
                <a:latin typeface="Arial" panose="020B0604020202020204" pitchFamily="34" charset="0"/>
                <a:ea typeface="Aileron" charset="0"/>
                <a:cs typeface="Arial" panose="020B0604020202020204" pitchFamily="34" charset="0"/>
              </a:rPr>
              <a:t> in their tumour tissue</a:t>
            </a:r>
          </a:p>
        </p:txBody>
      </p:sp>
      <p:sp>
        <p:nvSpPr>
          <p:cNvPr id="7" name="TextBox 6">
            <a:extLst>
              <a:ext uri="{FF2B5EF4-FFF2-40B4-BE49-F238E27FC236}">
                <a16:creationId xmlns:a16="http://schemas.microsoft.com/office/drawing/2014/main" id="{91E8B018-F78B-4285-A1EB-419206DD57CC}"/>
              </a:ext>
            </a:extLst>
          </p:cNvPr>
          <p:cNvSpPr txBox="1"/>
          <p:nvPr/>
        </p:nvSpPr>
        <p:spPr>
          <a:xfrm>
            <a:off x="1163384" y="5672281"/>
            <a:ext cx="10419016" cy="276999"/>
          </a:xfrm>
          <a:prstGeom prst="rect">
            <a:avLst/>
          </a:prstGeom>
          <a:noFill/>
        </p:spPr>
        <p:txBody>
          <a:bodyPr wrap="square" lIns="0" rtlCol="0">
            <a:spAutoFit/>
          </a:bodyPr>
          <a:lstStyle/>
          <a:p>
            <a:pPr marL="92075" indent="-92075">
              <a:spcAft>
                <a:spcPts val="300"/>
              </a:spcAft>
              <a:buClr>
                <a:srgbClr val="03C74F"/>
              </a:buClr>
            </a:pPr>
            <a:r>
              <a:rPr lang="en-GB" sz="1200" baseline="30000" dirty="0">
                <a:solidFill>
                  <a:srgbClr val="5D8298"/>
                </a:solidFill>
                <a:latin typeface="Arial" panose="020B0604020202020204" pitchFamily="34" charset="0"/>
                <a:ea typeface="Aileron" charset="0"/>
                <a:cs typeface="Arial" panose="020B0604020202020204" pitchFamily="34" charset="0"/>
              </a:rPr>
              <a:t>b</a:t>
            </a:r>
            <a:r>
              <a:rPr lang="en-GB" sz="1200" dirty="0">
                <a:solidFill>
                  <a:srgbClr val="5D8298"/>
                </a:solidFill>
                <a:latin typeface="Arial" panose="020B0604020202020204" pitchFamily="34" charset="0"/>
                <a:ea typeface="Aileron" charset="0"/>
                <a:cs typeface="Arial" panose="020B0604020202020204" pitchFamily="34" charset="0"/>
              </a:rPr>
              <a:t>	Physician’s choice: enzalutamide 160 mg/day, or abiraterone 1,000 mg/day + prednisone 5 mg BID</a:t>
            </a:r>
          </a:p>
        </p:txBody>
      </p:sp>
      <p:sp>
        <p:nvSpPr>
          <p:cNvPr id="4" name="Slide Number Placeholder 3">
            <a:extLst>
              <a:ext uri="{FF2B5EF4-FFF2-40B4-BE49-F238E27FC236}">
                <a16:creationId xmlns:a16="http://schemas.microsoft.com/office/drawing/2014/main" id="{427B0EE6-544D-4E42-A78B-91017A28D221}"/>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Tree>
    <p:extLst>
      <p:ext uri="{BB962C8B-B14F-4D97-AF65-F5344CB8AC3E}">
        <p14:creationId xmlns:p14="http://schemas.microsoft.com/office/powerpoint/2010/main" val="235178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19">
            <a:extLst>
              <a:ext uri="{FF2B5EF4-FFF2-40B4-BE49-F238E27FC236}">
                <a16:creationId xmlns:a16="http://schemas.microsoft.com/office/drawing/2014/main" id="{B2DD1F2F-616F-3145-9916-25073BF7F303}"/>
              </a:ext>
            </a:extLst>
          </p:cNvPr>
          <p:cNvPicPr>
            <a:picLocks noChangeAspect="1"/>
          </p:cNvPicPr>
          <p:nvPr/>
        </p:nvPicPr>
        <p:blipFill>
          <a:blip r:embed="rId3"/>
          <a:stretch>
            <a:fillRect/>
          </a:stretch>
        </p:blipFill>
        <p:spPr>
          <a:xfrm>
            <a:off x="7584756" y="2724516"/>
            <a:ext cx="3835400" cy="1549400"/>
          </a:xfrm>
          <a:prstGeom prst="rect">
            <a:avLst/>
          </a:prstGeom>
        </p:spPr>
      </p:pic>
      <p:sp>
        <p:nvSpPr>
          <p:cNvPr id="3" name="Text Placeholder 2">
            <a:extLst>
              <a:ext uri="{FF2B5EF4-FFF2-40B4-BE49-F238E27FC236}">
                <a16:creationId xmlns:a16="http://schemas.microsoft.com/office/drawing/2014/main" id="{9D79967F-32A0-4EB5-888F-DC8BC66AF3E9}"/>
              </a:ext>
            </a:extLst>
          </p:cNvPr>
          <p:cNvSpPr>
            <a:spLocks noGrp="1"/>
          </p:cNvSpPr>
          <p:nvPr>
            <p:ph type="body" idx="1"/>
          </p:nvPr>
        </p:nvSpPr>
        <p:spPr>
          <a:xfrm>
            <a:off x="609600" y="1314773"/>
            <a:ext cx="5270376" cy="702470"/>
          </a:xfrm>
        </p:spPr>
        <p:txBody>
          <a:bodyPr/>
          <a:lstStyle/>
          <a:p>
            <a:r>
              <a:rPr lang="en-GB" dirty="0"/>
              <a:t>OS in cohort A (</a:t>
            </a:r>
            <a:r>
              <a:rPr lang="en-GB" i="1" dirty="0"/>
              <a:t>BRCA1&amp;2</a:t>
            </a:r>
            <a:r>
              <a:rPr lang="en-GB" dirty="0"/>
              <a:t>, </a:t>
            </a:r>
            <a:r>
              <a:rPr lang="en-GB" i="1" dirty="0"/>
              <a:t>ATM</a:t>
            </a:r>
            <a:r>
              <a:rPr lang="en-GB" dirty="0"/>
              <a:t>)</a:t>
            </a:r>
          </a:p>
        </p:txBody>
      </p:sp>
      <p:sp>
        <p:nvSpPr>
          <p:cNvPr id="117" name="Content Placeholder 116">
            <a:extLst>
              <a:ext uri="{FF2B5EF4-FFF2-40B4-BE49-F238E27FC236}">
                <a16:creationId xmlns:a16="http://schemas.microsoft.com/office/drawing/2014/main" id="{2551712C-7B1F-C343-A2FC-431B6C3A3E03}"/>
              </a:ext>
            </a:extLst>
          </p:cNvPr>
          <p:cNvSpPr>
            <a:spLocks noGrp="1"/>
          </p:cNvSpPr>
          <p:nvPr>
            <p:ph sz="quarter" idx="12"/>
          </p:nvPr>
        </p:nvSpPr>
        <p:spPr>
          <a:xfrm>
            <a:off x="620184" y="5631102"/>
            <a:ext cx="10963200" cy="318177"/>
          </a:xfrm>
        </p:spPr>
        <p:txBody>
          <a:bodyPr/>
          <a:lstStyle/>
          <a:p>
            <a:r>
              <a:rPr lang="en-US" altLang="en-US" dirty="0">
                <a:solidFill>
                  <a:schemeClr val="tx2"/>
                </a:solidFill>
              </a:rPr>
              <a:t>&gt;80% </a:t>
            </a:r>
            <a:r>
              <a:rPr lang="en-US" altLang="en-US" dirty="0"/>
              <a:t>crossover!</a:t>
            </a:r>
          </a:p>
        </p:txBody>
      </p:sp>
      <p:sp>
        <p:nvSpPr>
          <p:cNvPr id="2" name="Title 1"/>
          <p:cNvSpPr>
            <a:spLocks noGrp="1"/>
          </p:cNvSpPr>
          <p:nvPr>
            <p:ph type="title"/>
          </p:nvPr>
        </p:nvSpPr>
        <p:spPr/>
        <p:txBody>
          <a:bodyPr/>
          <a:lstStyle/>
          <a:p>
            <a:r>
              <a:rPr lang="en-GB" dirty="0"/>
              <a:t>pro</a:t>
            </a:r>
            <a:r>
              <a:rPr lang="en-GB" cap="none" dirty="0"/>
              <a:t>found</a:t>
            </a:r>
            <a:r>
              <a:rPr lang="en-GB" dirty="0"/>
              <a:t>: FINAL OVERALL SURVIVAL</a:t>
            </a:r>
          </a:p>
        </p:txBody>
      </p:sp>
      <p:sp>
        <p:nvSpPr>
          <p:cNvPr id="4" name="Content Placeholder 3"/>
          <p:cNvSpPr>
            <a:spLocks noGrp="1"/>
          </p:cNvSpPr>
          <p:nvPr>
            <p:ph sz="quarter" idx="15"/>
          </p:nvPr>
        </p:nvSpPr>
        <p:spPr>
          <a:xfrm>
            <a:off x="620183" y="6356351"/>
            <a:ext cx="10372045" cy="365125"/>
          </a:xfrm>
        </p:spPr>
        <p:txBody>
          <a:bodyPr/>
          <a:lstStyle/>
          <a:p>
            <a:pPr>
              <a:spcBef>
                <a:spcPts val="0"/>
              </a:spcBef>
            </a:pPr>
            <a:r>
              <a:rPr lang="en-GB" altLang="en-US" dirty="0"/>
              <a:t>ATM, ataxia telangiectasia mutated; BRCA1/2, </a:t>
            </a:r>
            <a:r>
              <a:rPr lang="en-GB" dirty="0"/>
              <a:t>breast cancer type 1/2 susceptibility protein; </a:t>
            </a:r>
            <a:r>
              <a:rPr lang="en-GB" altLang="en-US" dirty="0"/>
              <a:t>CI, confidence interval; HR, hazard ratio; OS, overall survival </a:t>
            </a:r>
            <a:br>
              <a:rPr lang="en-GB" altLang="en-US" dirty="0"/>
            </a:br>
            <a:r>
              <a:rPr lang="en-GB" altLang="en-US" dirty="0"/>
              <a:t>Hussain M, et al. N </a:t>
            </a:r>
            <a:r>
              <a:rPr lang="en-GB" altLang="en-US" dirty="0" err="1"/>
              <a:t>Engl</a:t>
            </a:r>
            <a:r>
              <a:rPr lang="en-GB" altLang="en-US" dirty="0"/>
              <a:t> J Med. 2020;383(24):2345-2357</a:t>
            </a:r>
            <a:endParaRPr lang="en-US" altLang="en-US" dirty="0"/>
          </a:p>
        </p:txBody>
      </p:sp>
      <p:sp>
        <p:nvSpPr>
          <p:cNvPr id="320" name="Text Placeholder 2">
            <a:extLst>
              <a:ext uri="{FF2B5EF4-FFF2-40B4-BE49-F238E27FC236}">
                <a16:creationId xmlns:a16="http://schemas.microsoft.com/office/drawing/2014/main" id="{9461601C-2C56-4BB7-9E6B-DDFD8F3884B7}"/>
              </a:ext>
            </a:extLst>
          </p:cNvPr>
          <p:cNvSpPr txBox="1">
            <a:spLocks/>
          </p:cNvSpPr>
          <p:nvPr/>
        </p:nvSpPr>
        <p:spPr>
          <a:xfrm>
            <a:off x="6600056" y="1314773"/>
            <a:ext cx="5400600" cy="432677"/>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cap="none" dirty="0">
                <a:latin typeface="Arial" panose="020B0604020202020204" pitchFamily="34" charset="0"/>
                <a:cs typeface="Arial" panose="020B0604020202020204" pitchFamily="34" charset="0"/>
              </a:rPr>
              <a:t>CROSSOVER-ADJUSTED OS </a:t>
            </a:r>
            <a:r>
              <a:rPr lang="en-GB" dirty="0">
                <a:latin typeface="Arial" panose="020B0604020202020204" pitchFamily="34" charset="0"/>
                <a:cs typeface="Arial" panose="020B0604020202020204" pitchFamily="34" charset="0"/>
              </a:rPr>
              <a:t>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COHORT A</a:t>
            </a:r>
          </a:p>
        </p:txBody>
      </p:sp>
      <p:sp>
        <p:nvSpPr>
          <p:cNvPr id="6" name="TextBox 5">
            <a:extLst>
              <a:ext uri="{FF2B5EF4-FFF2-40B4-BE49-F238E27FC236}">
                <a16:creationId xmlns:a16="http://schemas.microsoft.com/office/drawing/2014/main" id="{9B5E2ADD-C4DA-0143-88CB-B4F947F5B306}"/>
              </a:ext>
            </a:extLst>
          </p:cNvPr>
          <p:cNvSpPr txBox="1"/>
          <p:nvPr/>
        </p:nvSpPr>
        <p:spPr>
          <a:xfrm>
            <a:off x="631431" y="5074034"/>
            <a:ext cx="617157" cy="415498"/>
          </a:xfrm>
          <a:prstGeom prst="rect">
            <a:avLst/>
          </a:prstGeom>
          <a:noFill/>
        </p:spPr>
        <p:txBody>
          <a:bodyPr wrap="none" lIns="0" tIns="0" rIns="0" bIns="0" rtlCol="0">
            <a:spAutoFit/>
          </a:bodyPr>
          <a:lstStyle/>
          <a:p>
            <a:pPr>
              <a:lnSpc>
                <a:spcPct val="90000"/>
              </a:lnSpc>
            </a:pPr>
            <a:r>
              <a:rPr lang="en-US" sz="1000" b="1" dirty="0">
                <a:latin typeface="Arial" panose="020B0604020202020204" pitchFamily="34" charset="0"/>
                <a:ea typeface="Aileron" charset="0"/>
                <a:cs typeface="Arial" panose="020B0604020202020204" pitchFamily="34" charset="0"/>
              </a:rPr>
              <a:t>No. at risk</a:t>
            </a:r>
          </a:p>
          <a:p>
            <a:pPr>
              <a:lnSpc>
                <a:spcPct val="90000"/>
              </a:lnSpc>
            </a:pPr>
            <a:r>
              <a:rPr lang="en-US" sz="1000" b="1" dirty="0" err="1">
                <a:latin typeface="Arial" panose="020B0604020202020204" pitchFamily="34" charset="0"/>
                <a:ea typeface="Aileron" charset="0"/>
                <a:cs typeface="Arial" panose="020B0604020202020204" pitchFamily="34" charset="0"/>
              </a:rPr>
              <a:t>Olaparib</a:t>
            </a:r>
            <a:endParaRPr lang="en-US" sz="1000" b="1" dirty="0">
              <a:latin typeface="Arial" panose="020B0604020202020204" pitchFamily="34" charset="0"/>
              <a:ea typeface="Aileron" charset="0"/>
              <a:cs typeface="Arial" panose="020B0604020202020204" pitchFamily="34" charset="0"/>
            </a:endParaRPr>
          </a:p>
          <a:p>
            <a:pPr>
              <a:lnSpc>
                <a:spcPct val="90000"/>
              </a:lnSpc>
            </a:pPr>
            <a:r>
              <a:rPr lang="en-US" sz="1000" b="1" dirty="0">
                <a:latin typeface="Arial" panose="020B0604020202020204" pitchFamily="34" charset="0"/>
                <a:ea typeface="Aileron" charset="0"/>
                <a:cs typeface="Arial" panose="020B0604020202020204" pitchFamily="34" charset="0"/>
              </a:rPr>
              <a:t>Control</a:t>
            </a:r>
          </a:p>
        </p:txBody>
      </p:sp>
      <p:sp>
        <p:nvSpPr>
          <p:cNvPr id="14" name="TextBox 13">
            <a:extLst>
              <a:ext uri="{FF2B5EF4-FFF2-40B4-BE49-F238E27FC236}">
                <a16:creationId xmlns:a16="http://schemas.microsoft.com/office/drawing/2014/main" id="{CDC4AB6C-ACD5-354C-A3AF-C7DD8FC4BCCF}"/>
              </a:ext>
            </a:extLst>
          </p:cNvPr>
          <p:cNvSpPr txBox="1"/>
          <p:nvPr/>
        </p:nvSpPr>
        <p:spPr>
          <a:xfrm>
            <a:off x="1314452"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162</a:t>
            </a:r>
          </a:p>
          <a:p>
            <a:pPr algn="r">
              <a:lnSpc>
                <a:spcPct val="90000"/>
              </a:lnSpc>
            </a:pPr>
            <a:r>
              <a:rPr lang="en-US" sz="1000" dirty="0">
                <a:latin typeface="Arial" panose="020B0604020202020204" pitchFamily="34" charset="0"/>
                <a:ea typeface="Aileron" charset="0"/>
                <a:cs typeface="Arial" panose="020B0604020202020204" pitchFamily="34" charset="0"/>
              </a:rPr>
              <a:t>83</a:t>
            </a:r>
          </a:p>
        </p:txBody>
      </p:sp>
      <p:sp>
        <p:nvSpPr>
          <p:cNvPr id="15" name="TextBox 14">
            <a:extLst>
              <a:ext uri="{FF2B5EF4-FFF2-40B4-BE49-F238E27FC236}">
                <a16:creationId xmlns:a16="http://schemas.microsoft.com/office/drawing/2014/main" id="{80D1E616-E164-FB4C-9FBE-C5F966334431}"/>
              </a:ext>
            </a:extLst>
          </p:cNvPr>
          <p:cNvSpPr txBox="1"/>
          <p:nvPr/>
        </p:nvSpPr>
        <p:spPr>
          <a:xfrm>
            <a:off x="1546227"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155</a:t>
            </a:r>
          </a:p>
          <a:p>
            <a:pPr algn="r">
              <a:lnSpc>
                <a:spcPct val="90000"/>
              </a:lnSpc>
            </a:pPr>
            <a:r>
              <a:rPr lang="en-US" sz="1000" dirty="0">
                <a:latin typeface="Arial" panose="020B0604020202020204" pitchFamily="34" charset="0"/>
                <a:ea typeface="Aileron" charset="0"/>
                <a:cs typeface="Arial" panose="020B0604020202020204" pitchFamily="34" charset="0"/>
              </a:rPr>
              <a:t>79</a:t>
            </a:r>
          </a:p>
        </p:txBody>
      </p:sp>
      <p:sp>
        <p:nvSpPr>
          <p:cNvPr id="16" name="TextBox 15">
            <a:extLst>
              <a:ext uri="{FF2B5EF4-FFF2-40B4-BE49-F238E27FC236}">
                <a16:creationId xmlns:a16="http://schemas.microsoft.com/office/drawing/2014/main" id="{D0602D96-FD43-C04E-9C52-878446DF7D44}"/>
              </a:ext>
            </a:extLst>
          </p:cNvPr>
          <p:cNvSpPr txBox="1"/>
          <p:nvPr/>
        </p:nvSpPr>
        <p:spPr>
          <a:xfrm>
            <a:off x="1778002"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150</a:t>
            </a:r>
          </a:p>
          <a:p>
            <a:pPr algn="r">
              <a:lnSpc>
                <a:spcPct val="90000"/>
              </a:lnSpc>
            </a:pPr>
            <a:r>
              <a:rPr lang="en-US" sz="1000" dirty="0">
                <a:latin typeface="Arial" panose="020B0604020202020204" pitchFamily="34" charset="0"/>
                <a:ea typeface="Aileron" charset="0"/>
                <a:cs typeface="Arial" panose="020B0604020202020204" pitchFamily="34" charset="0"/>
              </a:rPr>
              <a:t>74</a:t>
            </a:r>
          </a:p>
        </p:txBody>
      </p:sp>
      <p:sp>
        <p:nvSpPr>
          <p:cNvPr id="17" name="TextBox 16">
            <a:extLst>
              <a:ext uri="{FF2B5EF4-FFF2-40B4-BE49-F238E27FC236}">
                <a16:creationId xmlns:a16="http://schemas.microsoft.com/office/drawing/2014/main" id="{D879CF4C-A718-3149-9446-012E3A1951E7}"/>
              </a:ext>
            </a:extLst>
          </p:cNvPr>
          <p:cNvSpPr txBox="1"/>
          <p:nvPr/>
        </p:nvSpPr>
        <p:spPr>
          <a:xfrm>
            <a:off x="2009777"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142</a:t>
            </a:r>
          </a:p>
          <a:p>
            <a:pPr algn="r">
              <a:lnSpc>
                <a:spcPct val="90000"/>
              </a:lnSpc>
            </a:pPr>
            <a:r>
              <a:rPr lang="en-US" sz="1000" dirty="0">
                <a:latin typeface="Arial" panose="020B0604020202020204" pitchFamily="34" charset="0"/>
                <a:ea typeface="Aileron" charset="0"/>
                <a:cs typeface="Arial" panose="020B0604020202020204" pitchFamily="34" charset="0"/>
              </a:rPr>
              <a:t>69</a:t>
            </a:r>
          </a:p>
        </p:txBody>
      </p:sp>
      <p:sp>
        <p:nvSpPr>
          <p:cNvPr id="18" name="TextBox 17">
            <a:extLst>
              <a:ext uri="{FF2B5EF4-FFF2-40B4-BE49-F238E27FC236}">
                <a16:creationId xmlns:a16="http://schemas.microsoft.com/office/drawing/2014/main" id="{0C89D294-19A6-2B4D-B748-DDB343DF01C0}"/>
              </a:ext>
            </a:extLst>
          </p:cNvPr>
          <p:cNvSpPr txBox="1"/>
          <p:nvPr/>
        </p:nvSpPr>
        <p:spPr>
          <a:xfrm>
            <a:off x="2241552"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136</a:t>
            </a:r>
          </a:p>
          <a:p>
            <a:pPr algn="r">
              <a:lnSpc>
                <a:spcPct val="90000"/>
              </a:lnSpc>
            </a:pPr>
            <a:r>
              <a:rPr lang="en-US" sz="1000" dirty="0">
                <a:latin typeface="Arial" panose="020B0604020202020204" pitchFamily="34" charset="0"/>
                <a:ea typeface="Aileron" charset="0"/>
                <a:cs typeface="Arial" panose="020B0604020202020204" pitchFamily="34" charset="0"/>
              </a:rPr>
              <a:t>64</a:t>
            </a:r>
          </a:p>
        </p:txBody>
      </p:sp>
      <p:sp>
        <p:nvSpPr>
          <p:cNvPr id="19" name="TextBox 18">
            <a:extLst>
              <a:ext uri="{FF2B5EF4-FFF2-40B4-BE49-F238E27FC236}">
                <a16:creationId xmlns:a16="http://schemas.microsoft.com/office/drawing/2014/main" id="{01A0493C-78E7-C846-99B6-DAE92D17C4A1}"/>
              </a:ext>
            </a:extLst>
          </p:cNvPr>
          <p:cNvSpPr txBox="1"/>
          <p:nvPr/>
        </p:nvSpPr>
        <p:spPr>
          <a:xfrm>
            <a:off x="2473327"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124</a:t>
            </a:r>
          </a:p>
          <a:p>
            <a:pPr algn="r">
              <a:lnSpc>
                <a:spcPct val="90000"/>
              </a:lnSpc>
            </a:pPr>
            <a:r>
              <a:rPr lang="en-US" sz="1000" dirty="0">
                <a:latin typeface="Arial" panose="020B0604020202020204" pitchFamily="34" charset="0"/>
                <a:ea typeface="Aileron" charset="0"/>
                <a:cs typeface="Arial" panose="020B0604020202020204" pitchFamily="34" charset="0"/>
              </a:rPr>
              <a:t>58</a:t>
            </a:r>
          </a:p>
        </p:txBody>
      </p:sp>
      <p:sp>
        <p:nvSpPr>
          <p:cNvPr id="20" name="TextBox 19">
            <a:extLst>
              <a:ext uri="{FF2B5EF4-FFF2-40B4-BE49-F238E27FC236}">
                <a16:creationId xmlns:a16="http://schemas.microsoft.com/office/drawing/2014/main" id="{D31E675E-4692-E64F-8303-E7A546925E05}"/>
              </a:ext>
            </a:extLst>
          </p:cNvPr>
          <p:cNvSpPr txBox="1"/>
          <p:nvPr/>
        </p:nvSpPr>
        <p:spPr>
          <a:xfrm>
            <a:off x="2705102"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107</a:t>
            </a:r>
          </a:p>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22" name="TextBox 21">
            <a:extLst>
              <a:ext uri="{FF2B5EF4-FFF2-40B4-BE49-F238E27FC236}">
                <a16:creationId xmlns:a16="http://schemas.microsoft.com/office/drawing/2014/main" id="{D61E7C7E-7EEA-4B46-AC0C-0A5003EF7C8F}"/>
              </a:ext>
            </a:extLst>
          </p:cNvPr>
          <p:cNvSpPr txBox="1"/>
          <p:nvPr/>
        </p:nvSpPr>
        <p:spPr>
          <a:xfrm>
            <a:off x="5277534"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3" name="TextBox 22">
            <a:extLst>
              <a:ext uri="{FF2B5EF4-FFF2-40B4-BE49-F238E27FC236}">
                <a16:creationId xmlns:a16="http://schemas.microsoft.com/office/drawing/2014/main" id="{69197EC2-4241-B042-90B2-E2619C5EAA6C}"/>
              </a:ext>
            </a:extLst>
          </p:cNvPr>
          <p:cNvSpPr txBox="1"/>
          <p:nvPr/>
        </p:nvSpPr>
        <p:spPr>
          <a:xfrm>
            <a:off x="5048934"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a:t>
            </a:r>
          </a:p>
          <a:p>
            <a:pPr algn="r">
              <a:lnSpc>
                <a:spcPct val="90000"/>
              </a:lnSpc>
            </a:pPr>
            <a:r>
              <a:rPr lang="en-US" sz="1000" dirty="0">
                <a:latin typeface="Arial" panose="020B0604020202020204" pitchFamily="34" charset="0"/>
                <a:ea typeface="Aileron" charset="0"/>
                <a:cs typeface="Arial" panose="020B0604020202020204" pitchFamily="34" charset="0"/>
              </a:rPr>
              <a:t>1</a:t>
            </a:r>
          </a:p>
        </p:txBody>
      </p:sp>
      <p:sp>
        <p:nvSpPr>
          <p:cNvPr id="24" name="TextBox 23">
            <a:extLst>
              <a:ext uri="{FF2B5EF4-FFF2-40B4-BE49-F238E27FC236}">
                <a16:creationId xmlns:a16="http://schemas.microsoft.com/office/drawing/2014/main" id="{5FF5F8A3-E7C6-464F-A77F-9E8BE47A52F4}"/>
              </a:ext>
            </a:extLst>
          </p:cNvPr>
          <p:cNvSpPr txBox="1"/>
          <p:nvPr/>
        </p:nvSpPr>
        <p:spPr>
          <a:xfrm>
            <a:off x="4823509"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a:t>
            </a:r>
          </a:p>
          <a:p>
            <a:pPr algn="r">
              <a:lnSpc>
                <a:spcPct val="90000"/>
              </a:lnSpc>
            </a:pPr>
            <a:r>
              <a:rPr lang="en-US" sz="1000" dirty="0">
                <a:latin typeface="Arial" panose="020B0604020202020204" pitchFamily="34" charset="0"/>
                <a:ea typeface="Aileron" charset="0"/>
                <a:cs typeface="Arial" panose="020B0604020202020204" pitchFamily="34" charset="0"/>
              </a:rPr>
              <a:t>3</a:t>
            </a:r>
          </a:p>
        </p:txBody>
      </p:sp>
      <p:sp>
        <p:nvSpPr>
          <p:cNvPr id="25" name="TextBox 24">
            <a:extLst>
              <a:ext uri="{FF2B5EF4-FFF2-40B4-BE49-F238E27FC236}">
                <a16:creationId xmlns:a16="http://schemas.microsoft.com/office/drawing/2014/main" id="{DF24ACC4-2E74-1544-9979-AD67FCD73CE4}"/>
              </a:ext>
            </a:extLst>
          </p:cNvPr>
          <p:cNvSpPr txBox="1"/>
          <p:nvPr/>
        </p:nvSpPr>
        <p:spPr>
          <a:xfrm>
            <a:off x="4588559"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a:t>
            </a:r>
          </a:p>
          <a:p>
            <a:pPr algn="r">
              <a:lnSpc>
                <a:spcPct val="90000"/>
              </a:lnSpc>
            </a:pPr>
            <a:r>
              <a:rPr lang="en-US" sz="1000" dirty="0">
                <a:latin typeface="Arial" panose="020B0604020202020204" pitchFamily="34" charset="0"/>
                <a:ea typeface="Aileron" charset="0"/>
                <a:cs typeface="Arial" panose="020B0604020202020204" pitchFamily="34" charset="0"/>
              </a:rPr>
              <a:t>6</a:t>
            </a:r>
          </a:p>
        </p:txBody>
      </p:sp>
      <p:sp>
        <p:nvSpPr>
          <p:cNvPr id="26" name="TextBox 25">
            <a:extLst>
              <a:ext uri="{FF2B5EF4-FFF2-40B4-BE49-F238E27FC236}">
                <a16:creationId xmlns:a16="http://schemas.microsoft.com/office/drawing/2014/main" id="{EED7F46E-2339-CF4F-92D4-89E156EEC50A}"/>
              </a:ext>
            </a:extLst>
          </p:cNvPr>
          <p:cNvSpPr txBox="1"/>
          <p:nvPr/>
        </p:nvSpPr>
        <p:spPr>
          <a:xfrm>
            <a:off x="4327868"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18</a:t>
            </a:r>
          </a:p>
          <a:p>
            <a:pPr algn="r">
              <a:lnSpc>
                <a:spcPct val="90000"/>
              </a:lnSpc>
            </a:pPr>
            <a:r>
              <a:rPr lang="en-US" sz="1000" dirty="0">
                <a:latin typeface="Arial" panose="020B0604020202020204" pitchFamily="34" charset="0"/>
                <a:ea typeface="Aileron" charset="0"/>
                <a:cs typeface="Arial" panose="020B0604020202020204" pitchFamily="34" charset="0"/>
              </a:rPr>
              <a:t>9</a:t>
            </a:r>
          </a:p>
        </p:txBody>
      </p:sp>
      <p:sp>
        <p:nvSpPr>
          <p:cNvPr id="27" name="TextBox 26">
            <a:extLst>
              <a:ext uri="{FF2B5EF4-FFF2-40B4-BE49-F238E27FC236}">
                <a16:creationId xmlns:a16="http://schemas.microsoft.com/office/drawing/2014/main" id="{8BC4CB26-8BEF-3543-AF9C-301260D6CA3C}"/>
              </a:ext>
            </a:extLst>
          </p:cNvPr>
          <p:cNvSpPr txBox="1"/>
          <p:nvPr/>
        </p:nvSpPr>
        <p:spPr>
          <a:xfrm>
            <a:off x="4083393"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a:p>
            <a:pPr algn="r">
              <a:lnSpc>
                <a:spcPct val="90000"/>
              </a:lnSpc>
            </a:pPr>
            <a:r>
              <a:rPr lang="en-US" sz="1000" dirty="0">
                <a:latin typeface="Arial" panose="020B0604020202020204" pitchFamily="34" charset="0"/>
                <a:ea typeface="Aileron" charset="0"/>
                <a:cs typeface="Arial" panose="020B0604020202020204" pitchFamily="34" charset="0"/>
              </a:rPr>
              <a:t>11</a:t>
            </a:r>
          </a:p>
        </p:txBody>
      </p:sp>
      <p:sp>
        <p:nvSpPr>
          <p:cNvPr id="28" name="TextBox 27">
            <a:extLst>
              <a:ext uri="{FF2B5EF4-FFF2-40B4-BE49-F238E27FC236}">
                <a16:creationId xmlns:a16="http://schemas.microsoft.com/office/drawing/2014/main" id="{85F7C670-B7B3-2340-86A5-0D1B19DFCFFD}"/>
              </a:ext>
            </a:extLst>
          </p:cNvPr>
          <p:cNvSpPr txBox="1"/>
          <p:nvPr/>
        </p:nvSpPr>
        <p:spPr>
          <a:xfrm>
            <a:off x="3870668"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44</a:t>
            </a:r>
          </a:p>
          <a:p>
            <a:pPr algn="r">
              <a:lnSpc>
                <a:spcPct val="90000"/>
              </a:lnSpc>
            </a:pPr>
            <a:r>
              <a:rPr lang="en-US" sz="1000" dirty="0">
                <a:latin typeface="Arial" panose="020B0604020202020204" pitchFamily="34" charset="0"/>
                <a:ea typeface="Aileron" charset="0"/>
                <a:cs typeface="Arial" panose="020B0604020202020204" pitchFamily="34" charset="0"/>
              </a:rPr>
              <a:t>15</a:t>
            </a:r>
          </a:p>
        </p:txBody>
      </p:sp>
      <p:sp>
        <p:nvSpPr>
          <p:cNvPr id="30" name="TextBox 29">
            <a:extLst>
              <a:ext uri="{FF2B5EF4-FFF2-40B4-BE49-F238E27FC236}">
                <a16:creationId xmlns:a16="http://schemas.microsoft.com/office/drawing/2014/main" id="{9D4E19D3-1085-9D46-AE19-23DF1167C2DA}"/>
              </a:ext>
            </a:extLst>
          </p:cNvPr>
          <p:cNvSpPr txBox="1"/>
          <p:nvPr/>
        </p:nvSpPr>
        <p:spPr>
          <a:xfrm>
            <a:off x="3648418"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56</a:t>
            </a:r>
          </a:p>
          <a:p>
            <a:pPr algn="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31" name="TextBox 30">
            <a:extLst>
              <a:ext uri="{FF2B5EF4-FFF2-40B4-BE49-F238E27FC236}">
                <a16:creationId xmlns:a16="http://schemas.microsoft.com/office/drawing/2014/main" id="{82DB98CE-321E-5B41-A34E-3E2658153000}"/>
              </a:ext>
            </a:extLst>
          </p:cNvPr>
          <p:cNvSpPr txBox="1"/>
          <p:nvPr/>
        </p:nvSpPr>
        <p:spPr>
          <a:xfrm>
            <a:off x="3419818"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71</a:t>
            </a:r>
          </a:p>
          <a:p>
            <a:pPr algn="r">
              <a:lnSpc>
                <a:spcPct val="90000"/>
              </a:lnSpc>
            </a:pPr>
            <a:r>
              <a:rPr lang="en-US" sz="1000" dirty="0">
                <a:latin typeface="Arial" panose="020B0604020202020204" pitchFamily="34" charset="0"/>
                <a:ea typeface="Aileron" charset="0"/>
                <a:cs typeface="Arial" panose="020B0604020202020204" pitchFamily="34" charset="0"/>
              </a:rPr>
              <a:t>27</a:t>
            </a:r>
          </a:p>
        </p:txBody>
      </p:sp>
      <p:sp>
        <p:nvSpPr>
          <p:cNvPr id="32" name="TextBox 31">
            <a:extLst>
              <a:ext uri="{FF2B5EF4-FFF2-40B4-BE49-F238E27FC236}">
                <a16:creationId xmlns:a16="http://schemas.microsoft.com/office/drawing/2014/main" id="{F553EF55-DB2F-A948-A7CD-7615D16EE908}"/>
              </a:ext>
            </a:extLst>
          </p:cNvPr>
          <p:cNvSpPr txBox="1"/>
          <p:nvPr/>
        </p:nvSpPr>
        <p:spPr>
          <a:xfrm>
            <a:off x="3191218"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91</a:t>
            </a:r>
          </a:p>
          <a:p>
            <a:pPr algn="r">
              <a:lnSpc>
                <a:spcPct val="90000"/>
              </a:lnSpc>
            </a:pPr>
            <a:r>
              <a:rPr lang="en-US" sz="1000" dirty="0">
                <a:latin typeface="Arial" panose="020B0604020202020204" pitchFamily="34" charset="0"/>
                <a:ea typeface="Aileron" charset="0"/>
                <a:cs typeface="Arial" panose="020B0604020202020204" pitchFamily="34" charset="0"/>
              </a:rPr>
              <a:t>37</a:t>
            </a:r>
          </a:p>
        </p:txBody>
      </p:sp>
      <p:sp>
        <p:nvSpPr>
          <p:cNvPr id="33" name="TextBox 32">
            <a:extLst>
              <a:ext uri="{FF2B5EF4-FFF2-40B4-BE49-F238E27FC236}">
                <a16:creationId xmlns:a16="http://schemas.microsoft.com/office/drawing/2014/main" id="{ECA86EB1-FA2F-664D-AF80-4683C0B3D179}"/>
              </a:ext>
            </a:extLst>
          </p:cNvPr>
          <p:cNvSpPr txBox="1"/>
          <p:nvPr/>
        </p:nvSpPr>
        <p:spPr>
          <a:xfrm>
            <a:off x="2936877"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101</a:t>
            </a:r>
          </a:p>
          <a:p>
            <a:pPr algn="r">
              <a:lnSpc>
                <a:spcPct val="90000"/>
              </a:lnSpc>
            </a:pPr>
            <a:r>
              <a:rPr lang="en-US" sz="1000" dirty="0">
                <a:latin typeface="Arial" panose="020B0604020202020204" pitchFamily="34" charset="0"/>
                <a:ea typeface="Aileron" charset="0"/>
                <a:cs typeface="Arial" panose="020B0604020202020204" pitchFamily="34" charset="0"/>
              </a:rPr>
              <a:t>43</a:t>
            </a:r>
          </a:p>
        </p:txBody>
      </p:sp>
      <p:sp>
        <p:nvSpPr>
          <p:cNvPr id="34" name="TextBox 33">
            <a:extLst>
              <a:ext uri="{FF2B5EF4-FFF2-40B4-BE49-F238E27FC236}">
                <a16:creationId xmlns:a16="http://schemas.microsoft.com/office/drawing/2014/main" id="{0CDB407B-89DA-6F42-B8E2-5AC07BC1DD2D}"/>
              </a:ext>
            </a:extLst>
          </p:cNvPr>
          <p:cNvSpPr txBox="1"/>
          <p:nvPr/>
        </p:nvSpPr>
        <p:spPr>
          <a:xfrm>
            <a:off x="140085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35" name="TextBox 34">
            <a:extLst>
              <a:ext uri="{FF2B5EF4-FFF2-40B4-BE49-F238E27FC236}">
                <a16:creationId xmlns:a16="http://schemas.microsoft.com/office/drawing/2014/main" id="{92301E98-1C9A-4749-ADF9-48410A919311}"/>
              </a:ext>
            </a:extLst>
          </p:cNvPr>
          <p:cNvSpPr txBox="1"/>
          <p:nvPr/>
        </p:nvSpPr>
        <p:spPr>
          <a:xfrm>
            <a:off x="1638984"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a:t>
            </a:r>
          </a:p>
        </p:txBody>
      </p:sp>
      <p:sp>
        <p:nvSpPr>
          <p:cNvPr id="36" name="TextBox 35">
            <a:extLst>
              <a:ext uri="{FF2B5EF4-FFF2-40B4-BE49-F238E27FC236}">
                <a16:creationId xmlns:a16="http://schemas.microsoft.com/office/drawing/2014/main" id="{5247AE4A-EB7C-794F-9665-9F1CF4B5CBBC}"/>
              </a:ext>
            </a:extLst>
          </p:cNvPr>
          <p:cNvSpPr txBox="1"/>
          <p:nvPr/>
        </p:nvSpPr>
        <p:spPr>
          <a:xfrm>
            <a:off x="186440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37" name="TextBox 36">
            <a:extLst>
              <a:ext uri="{FF2B5EF4-FFF2-40B4-BE49-F238E27FC236}">
                <a16:creationId xmlns:a16="http://schemas.microsoft.com/office/drawing/2014/main" id="{CAB2746F-D367-B246-8FE8-CD0F99F4F85E}"/>
              </a:ext>
            </a:extLst>
          </p:cNvPr>
          <p:cNvSpPr txBox="1"/>
          <p:nvPr/>
        </p:nvSpPr>
        <p:spPr>
          <a:xfrm>
            <a:off x="209300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6</a:t>
            </a:r>
          </a:p>
        </p:txBody>
      </p:sp>
      <p:sp>
        <p:nvSpPr>
          <p:cNvPr id="38" name="TextBox 37">
            <a:extLst>
              <a:ext uri="{FF2B5EF4-FFF2-40B4-BE49-F238E27FC236}">
                <a16:creationId xmlns:a16="http://schemas.microsoft.com/office/drawing/2014/main" id="{8C694944-1661-EB4E-A1C7-1EBAEB0A7D95}"/>
              </a:ext>
            </a:extLst>
          </p:cNvPr>
          <p:cNvSpPr txBox="1"/>
          <p:nvPr/>
        </p:nvSpPr>
        <p:spPr>
          <a:xfrm>
            <a:off x="2312084"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sp>
        <p:nvSpPr>
          <p:cNvPr id="39" name="TextBox 38">
            <a:extLst>
              <a:ext uri="{FF2B5EF4-FFF2-40B4-BE49-F238E27FC236}">
                <a16:creationId xmlns:a16="http://schemas.microsoft.com/office/drawing/2014/main" id="{6E0FB743-759C-0243-A6EE-833DCAFA890A}"/>
              </a:ext>
            </a:extLst>
          </p:cNvPr>
          <p:cNvSpPr txBox="1"/>
          <p:nvPr/>
        </p:nvSpPr>
        <p:spPr>
          <a:xfrm>
            <a:off x="24990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10</a:t>
            </a:r>
          </a:p>
        </p:txBody>
      </p:sp>
      <p:sp>
        <p:nvSpPr>
          <p:cNvPr id="40" name="TextBox 39">
            <a:extLst>
              <a:ext uri="{FF2B5EF4-FFF2-40B4-BE49-F238E27FC236}">
                <a16:creationId xmlns:a16="http://schemas.microsoft.com/office/drawing/2014/main" id="{D7C684D1-CFE7-2744-81F4-5FC8FD2C83B5}"/>
              </a:ext>
            </a:extLst>
          </p:cNvPr>
          <p:cNvSpPr txBox="1"/>
          <p:nvPr/>
        </p:nvSpPr>
        <p:spPr>
          <a:xfrm>
            <a:off x="27340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sp>
        <p:nvSpPr>
          <p:cNvPr id="41" name="TextBox 40">
            <a:extLst>
              <a:ext uri="{FF2B5EF4-FFF2-40B4-BE49-F238E27FC236}">
                <a16:creationId xmlns:a16="http://schemas.microsoft.com/office/drawing/2014/main" id="{A1DDD18F-D287-2847-9C3C-9AC73505C643}"/>
              </a:ext>
            </a:extLst>
          </p:cNvPr>
          <p:cNvSpPr txBox="1"/>
          <p:nvPr/>
        </p:nvSpPr>
        <p:spPr>
          <a:xfrm>
            <a:off x="52422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34</a:t>
            </a:r>
          </a:p>
        </p:txBody>
      </p:sp>
      <p:sp>
        <p:nvSpPr>
          <p:cNvPr id="42" name="TextBox 41">
            <a:extLst>
              <a:ext uri="{FF2B5EF4-FFF2-40B4-BE49-F238E27FC236}">
                <a16:creationId xmlns:a16="http://schemas.microsoft.com/office/drawing/2014/main" id="{DB4E9CBF-FC36-5A4A-8A19-28FB914B7B12}"/>
              </a:ext>
            </a:extLst>
          </p:cNvPr>
          <p:cNvSpPr txBox="1"/>
          <p:nvPr/>
        </p:nvSpPr>
        <p:spPr>
          <a:xfrm>
            <a:off x="50136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32</a:t>
            </a:r>
          </a:p>
        </p:txBody>
      </p:sp>
      <p:sp>
        <p:nvSpPr>
          <p:cNvPr id="43" name="TextBox 42">
            <a:extLst>
              <a:ext uri="{FF2B5EF4-FFF2-40B4-BE49-F238E27FC236}">
                <a16:creationId xmlns:a16="http://schemas.microsoft.com/office/drawing/2014/main" id="{6E8045E5-4607-1C4D-8D83-698DBEBDCA96}"/>
              </a:ext>
            </a:extLst>
          </p:cNvPr>
          <p:cNvSpPr txBox="1"/>
          <p:nvPr/>
        </p:nvSpPr>
        <p:spPr>
          <a:xfrm>
            <a:off x="478824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44" name="TextBox 43">
            <a:extLst>
              <a:ext uri="{FF2B5EF4-FFF2-40B4-BE49-F238E27FC236}">
                <a16:creationId xmlns:a16="http://schemas.microsoft.com/office/drawing/2014/main" id="{05DCC7C8-D4BE-4841-9258-AF8E72C3AB62}"/>
              </a:ext>
            </a:extLst>
          </p:cNvPr>
          <p:cNvSpPr txBox="1"/>
          <p:nvPr/>
        </p:nvSpPr>
        <p:spPr>
          <a:xfrm>
            <a:off x="455329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28</a:t>
            </a:r>
          </a:p>
        </p:txBody>
      </p:sp>
      <p:sp>
        <p:nvSpPr>
          <p:cNvPr id="45" name="TextBox 44">
            <a:extLst>
              <a:ext uri="{FF2B5EF4-FFF2-40B4-BE49-F238E27FC236}">
                <a16:creationId xmlns:a16="http://schemas.microsoft.com/office/drawing/2014/main" id="{BB6E7B47-7C81-3A43-A484-2784003CAD00}"/>
              </a:ext>
            </a:extLst>
          </p:cNvPr>
          <p:cNvSpPr txBox="1"/>
          <p:nvPr/>
        </p:nvSpPr>
        <p:spPr>
          <a:xfrm>
            <a:off x="43278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26</a:t>
            </a:r>
          </a:p>
        </p:txBody>
      </p:sp>
      <p:sp>
        <p:nvSpPr>
          <p:cNvPr id="46" name="TextBox 45">
            <a:extLst>
              <a:ext uri="{FF2B5EF4-FFF2-40B4-BE49-F238E27FC236}">
                <a16:creationId xmlns:a16="http://schemas.microsoft.com/office/drawing/2014/main" id="{EE1E53CE-97AD-E140-924A-229203FE89C3}"/>
              </a:ext>
            </a:extLst>
          </p:cNvPr>
          <p:cNvSpPr txBox="1"/>
          <p:nvPr/>
        </p:nvSpPr>
        <p:spPr>
          <a:xfrm>
            <a:off x="408339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sp>
        <p:nvSpPr>
          <p:cNvPr id="47" name="TextBox 46">
            <a:extLst>
              <a:ext uri="{FF2B5EF4-FFF2-40B4-BE49-F238E27FC236}">
                <a16:creationId xmlns:a16="http://schemas.microsoft.com/office/drawing/2014/main" id="{C9555B2E-E60C-5B4D-922E-144CA897E925}"/>
              </a:ext>
            </a:extLst>
          </p:cNvPr>
          <p:cNvSpPr txBox="1"/>
          <p:nvPr/>
        </p:nvSpPr>
        <p:spPr>
          <a:xfrm>
            <a:off x="38706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22</a:t>
            </a:r>
          </a:p>
        </p:txBody>
      </p:sp>
      <p:sp>
        <p:nvSpPr>
          <p:cNvPr id="48" name="TextBox 47">
            <a:extLst>
              <a:ext uri="{FF2B5EF4-FFF2-40B4-BE49-F238E27FC236}">
                <a16:creationId xmlns:a16="http://schemas.microsoft.com/office/drawing/2014/main" id="{C798E07A-F8FA-1841-8E31-5AF36D2858F4}"/>
              </a:ext>
            </a:extLst>
          </p:cNvPr>
          <p:cNvSpPr txBox="1"/>
          <p:nvPr/>
        </p:nvSpPr>
        <p:spPr>
          <a:xfrm>
            <a:off x="36484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49" name="TextBox 48">
            <a:extLst>
              <a:ext uri="{FF2B5EF4-FFF2-40B4-BE49-F238E27FC236}">
                <a16:creationId xmlns:a16="http://schemas.microsoft.com/office/drawing/2014/main" id="{E5A64942-611E-C348-94A9-B628EDEEB7C5}"/>
              </a:ext>
            </a:extLst>
          </p:cNvPr>
          <p:cNvSpPr txBox="1"/>
          <p:nvPr/>
        </p:nvSpPr>
        <p:spPr>
          <a:xfrm>
            <a:off x="34198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50" name="TextBox 49">
            <a:extLst>
              <a:ext uri="{FF2B5EF4-FFF2-40B4-BE49-F238E27FC236}">
                <a16:creationId xmlns:a16="http://schemas.microsoft.com/office/drawing/2014/main" id="{3664E4A5-858A-8047-80C6-66BB02790DD1}"/>
              </a:ext>
            </a:extLst>
          </p:cNvPr>
          <p:cNvSpPr txBox="1"/>
          <p:nvPr/>
        </p:nvSpPr>
        <p:spPr>
          <a:xfrm>
            <a:off x="31912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sp>
        <p:nvSpPr>
          <p:cNvPr id="51" name="TextBox 50">
            <a:extLst>
              <a:ext uri="{FF2B5EF4-FFF2-40B4-BE49-F238E27FC236}">
                <a16:creationId xmlns:a16="http://schemas.microsoft.com/office/drawing/2014/main" id="{FF54999F-BED3-8540-AB3F-437D68E8C69A}"/>
              </a:ext>
            </a:extLst>
          </p:cNvPr>
          <p:cNvSpPr txBox="1"/>
          <p:nvPr/>
        </p:nvSpPr>
        <p:spPr>
          <a:xfrm>
            <a:off x="297214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a:t>
            </a:r>
          </a:p>
        </p:txBody>
      </p:sp>
      <p:sp>
        <p:nvSpPr>
          <p:cNvPr id="52" name="TextBox 51">
            <a:extLst>
              <a:ext uri="{FF2B5EF4-FFF2-40B4-BE49-F238E27FC236}">
                <a16:creationId xmlns:a16="http://schemas.microsoft.com/office/drawing/2014/main" id="{B0A1B2A6-CBE1-A34F-86D9-81A11A2589C8}"/>
              </a:ext>
            </a:extLst>
          </p:cNvPr>
          <p:cNvSpPr txBox="1"/>
          <p:nvPr/>
        </p:nvSpPr>
        <p:spPr>
          <a:xfrm>
            <a:off x="2347569" y="5008458"/>
            <a:ext cx="2088713"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Months since </a:t>
            </a:r>
            <a:r>
              <a:rPr lang="en-US" sz="1200" b="1" dirty="0" err="1">
                <a:latin typeface="Arial" panose="020B0604020202020204" pitchFamily="34" charset="0"/>
                <a:ea typeface="Aileron" charset="0"/>
                <a:cs typeface="Arial" panose="020B0604020202020204" pitchFamily="34" charset="0"/>
              </a:rPr>
              <a:t>randomisation</a:t>
            </a:r>
            <a:endParaRPr lang="en-US" sz="1200" b="1" dirty="0">
              <a:latin typeface="Arial" panose="020B0604020202020204" pitchFamily="34" charset="0"/>
              <a:ea typeface="Aileron" charset="0"/>
              <a:cs typeface="Arial" panose="020B0604020202020204" pitchFamily="34" charset="0"/>
            </a:endParaRPr>
          </a:p>
        </p:txBody>
      </p:sp>
      <p:sp>
        <p:nvSpPr>
          <p:cNvPr id="53" name="TextBox 52">
            <a:extLst>
              <a:ext uri="{FF2B5EF4-FFF2-40B4-BE49-F238E27FC236}">
                <a16:creationId xmlns:a16="http://schemas.microsoft.com/office/drawing/2014/main" id="{9BFFAE12-DEF1-6444-AF2F-EF4D72FBE8FF}"/>
              </a:ext>
            </a:extLst>
          </p:cNvPr>
          <p:cNvSpPr txBox="1"/>
          <p:nvPr/>
        </p:nvSpPr>
        <p:spPr>
          <a:xfrm rot="16200000">
            <a:off x="117919" y="3654695"/>
            <a:ext cx="1769716"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Percent of patients alive</a:t>
            </a:r>
          </a:p>
        </p:txBody>
      </p:sp>
      <p:sp>
        <p:nvSpPr>
          <p:cNvPr id="54" name="TextBox 53">
            <a:extLst>
              <a:ext uri="{FF2B5EF4-FFF2-40B4-BE49-F238E27FC236}">
                <a16:creationId xmlns:a16="http://schemas.microsoft.com/office/drawing/2014/main" id="{B3B963CC-DBE0-7342-A159-B7F0944C8FB2}"/>
              </a:ext>
            </a:extLst>
          </p:cNvPr>
          <p:cNvSpPr txBox="1"/>
          <p:nvPr/>
        </p:nvSpPr>
        <p:spPr>
          <a:xfrm>
            <a:off x="1146178" y="2693116"/>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55" name="TextBox 54">
            <a:extLst>
              <a:ext uri="{FF2B5EF4-FFF2-40B4-BE49-F238E27FC236}">
                <a16:creationId xmlns:a16="http://schemas.microsoft.com/office/drawing/2014/main" id="{42120F40-20A1-DB4F-A602-319DF24F2CE4}"/>
              </a:ext>
            </a:extLst>
          </p:cNvPr>
          <p:cNvSpPr txBox="1"/>
          <p:nvPr/>
        </p:nvSpPr>
        <p:spPr>
          <a:xfrm>
            <a:off x="1216710" y="289218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57" name="TextBox 56">
            <a:extLst>
              <a:ext uri="{FF2B5EF4-FFF2-40B4-BE49-F238E27FC236}">
                <a16:creationId xmlns:a16="http://schemas.microsoft.com/office/drawing/2014/main" id="{A1CEE649-0D8D-9840-874D-38B6AF6EC389}"/>
              </a:ext>
            </a:extLst>
          </p:cNvPr>
          <p:cNvSpPr txBox="1"/>
          <p:nvPr/>
        </p:nvSpPr>
        <p:spPr>
          <a:xfrm>
            <a:off x="1216710" y="309126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58" name="TextBox 57">
            <a:extLst>
              <a:ext uri="{FF2B5EF4-FFF2-40B4-BE49-F238E27FC236}">
                <a16:creationId xmlns:a16="http://schemas.microsoft.com/office/drawing/2014/main" id="{7A75874C-F7E0-8A4F-9062-265DB34CEC8C}"/>
              </a:ext>
            </a:extLst>
          </p:cNvPr>
          <p:cNvSpPr txBox="1"/>
          <p:nvPr/>
        </p:nvSpPr>
        <p:spPr>
          <a:xfrm>
            <a:off x="1216710" y="329033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59" name="TextBox 58">
            <a:extLst>
              <a:ext uri="{FF2B5EF4-FFF2-40B4-BE49-F238E27FC236}">
                <a16:creationId xmlns:a16="http://schemas.microsoft.com/office/drawing/2014/main" id="{8567CBDB-30FB-204D-BC21-497AE553C806}"/>
              </a:ext>
            </a:extLst>
          </p:cNvPr>
          <p:cNvSpPr txBox="1"/>
          <p:nvPr/>
        </p:nvSpPr>
        <p:spPr>
          <a:xfrm>
            <a:off x="1216710" y="348940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60" name="TextBox 59">
            <a:extLst>
              <a:ext uri="{FF2B5EF4-FFF2-40B4-BE49-F238E27FC236}">
                <a16:creationId xmlns:a16="http://schemas.microsoft.com/office/drawing/2014/main" id="{85DB0B2A-45D9-0A49-A05D-6E646F33C2E0}"/>
              </a:ext>
            </a:extLst>
          </p:cNvPr>
          <p:cNvSpPr txBox="1"/>
          <p:nvPr/>
        </p:nvSpPr>
        <p:spPr>
          <a:xfrm>
            <a:off x="1216710" y="368847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61" name="TextBox 60">
            <a:extLst>
              <a:ext uri="{FF2B5EF4-FFF2-40B4-BE49-F238E27FC236}">
                <a16:creationId xmlns:a16="http://schemas.microsoft.com/office/drawing/2014/main" id="{FBB9DD4B-3554-8244-A7F1-347E09F45E1C}"/>
              </a:ext>
            </a:extLst>
          </p:cNvPr>
          <p:cNvSpPr txBox="1"/>
          <p:nvPr/>
        </p:nvSpPr>
        <p:spPr>
          <a:xfrm>
            <a:off x="1287242" y="4683841"/>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62" name="TextBox 61">
            <a:extLst>
              <a:ext uri="{FF2B5EF4-FFF2-40B4-BE49-F238E27FC236}">
                <a16:creationId xmlns:a16="http://schemas.microsoft.com/office/drawing/2014/main" id="{FEEC8AA8-48EC-F14E-B8DB-E437987E1357}"/>
              </a:ext>
            </a:extLst>
          </p:cNvPr>
          <p:cNvSpPr txBox="1"/>
          <p:nvPr/>
        </p:nvSpPr>
        <p:spPr>
          <a:xfrm>
            <a:off x="1216710" y="388755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63" name="TextBox 62">
            <a:extLst>
              <a:ext uri="{FF2B5EF4-FFF2-40B4-BE49-F238E27FC236}">
                <a16:creationId xmlns:a16="http://schemas.microsoft.com/office/drawing/2014/main" id="{BD9E58E0-1B4F-194B-B974-7270F7374731}"/>
              </a:ext>
            </a:extLst>
          </p:cNvPr>
          <p:cNvSpPr txBox="1"/>
          <p:nvPr/>
        </p:nvSpPr>
        <p:spPr>
          <a:xfrm>
            <a:off x="1216710" y="408662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64" name="TextBox 63">
            <a:extLst>
              <a:ext uri="{FF2B5EF4-FFF2-40B4-BE49-F238E27FC236}">
                <a16:creationId xmlns:a16="http://schemas.microsoft.com/office/drawing/2014/main" id="{77C2681B-BB62-6748-A7A0-A5B2A7214C38}"/>
              </a:ext>
            </a:extLst>
          </p:cNvPr>
          <p:cNvSpPr txBox="1"/>
          <p:nvPr/>
        </p:nvSpPr>
        <p:spPr>
          <a:xfrm>
            <a:off x="1216710" y="428569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65" name="TextBox 64">
            <a:extLst>
              <a:ext uri="{FF2B5EF4-FFF2-40B4-BE49-F238E27FC236}">
                <a16:creationId xmlns:a16="http://schemas.microsoft.com/office/drawing/2014/main" id="{73D1CBBA-C04A-6A42-892B-A1C4F47CC4E9}"/>
              </a:ext>
            </a:extLst>
          </p:cNvPr>
          <p:cNvSpPr txBox="1"/>
          <p:nvPr/>
        </p:nvSpPr>
        <p:spPr>
          <a:xfrm>
            <a:off x="1216710" y="448476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8" name="Straight Connector 7">
            <a:extLst>
              <a:ext uri="{FF2B5EF4-FFF2-40B4-BE49-F238E27FC236}">
                <a16:creationId xmlns:a16="http://schemas.microsoft.com/office/drawing/2014/main" id="{19EDE3DA-A9C8-8E4A-B3D9-9BA6F6E1D08A}"/>
              </a:ext>
            </a:extLst>
          </p:cNvPr>
          <p:cNvCxnSpPr>
            <a:cxnSpLocks/>
          </p:cNvCxnSpPr>
          <p:nvPr/>
        </p:nvCxnSpPr>
        <p:spPr>
          <a:xfrm>
            <a:off x="1436125" y="4753090"/>
            <a:ext cx="387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BF3B9A0-9D6C-C54F-AE53-9D469C282B5C}"/>
              </a:ext>
            </a:extLst>
          </p:cNvPr>
          <p:cNvCxnSpPr>
            <a:cxnSpLocks/>
          </p:cNvCxnSpPr>
          <p:nvPr/>
        </p:nvCxnSpPr>
        <p:spPr>
          <a:xfrm flipV="1">
            <a:off x="1440889" y="2752573"/>
            <a:ext cx="0" cy="20002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C75ABE4-FB82-AE49-AA7D-52A77F63274C}"/>
              </a:ext>
            </a:extLst>
          </p:cNvPr>
          <p:cNvCxnSpPr>
            <a:cxnSpLocks/>
          </p:cNvCxnSpPr>
          <p:nvPr/>
        </p:nvCxnSpPr>
        <p:spPr>
          <a:xfrm>
            <a:off x="1375800" y="4753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0FD2919-0500-2E47-86A2-1CE2C3AAE80A}"/>
              </a:ext>
            </a:extLst>
          </p:cNvPr>
          <p:cNvCxnSpPr>
            <a:cxnSpLocks/>
          </p:cNvCxnSpPr>
          <p:nvPr/>
        </p:nvCxnSpPr>
        <p:spPr>
          <a:xfrm>
            <a:off x="1375800" y="45562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845B1AE-451A-4D41-9D73-A8920E992B3B}"/>
              </a:ext>
            </a:extLst>
          </p:cNvPr>
          <p:cNvCxnSpPr>
            <a:cxnSpLocks/>
          </p:cNvCxnSpPr>
          <p:nvPr/>
        </p:nvCxnSpPr>
        <p:spPr>
          <a:xfrm>
            <a:off x="1375800" y="4353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A9FC5C9-9447-2143-98D8-61DC833428C6}"/>
              </a:ext>
            </a:extLst>
          </p:cNvPr>
          <p:cNvCxnSpPr>
            <a:cxnSpLocks/>
          </p:cNvCxnSpPr>
          <p:nvPr/>
        </p:nvCxnSpPr>
        <p:spPr>
          <a:xfrm>
            <a:off x="1375800" y="3356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C572DE6-4C23-B143-BC4F-C53E1CE12014}"/>
              </a:ext>
            </a:extLst>
          </p:cNvPr>
          <p:cNvCxnSpPr>
            <a:cxnSpLocks/>
          </p:cNvCxnSpPr>
          <p:nvPr/>
        </p:nvCxnSpPr>
        <p:spPr>
          <a:xfrm>
            <a:off x="1375800" y="35592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EA0804A-C154-6541-A2B6-FFA4F0A29473}"/>
              </a:ext>
            </a:extLst>
          </p:cNvPr>
          <p:cNvCxnSpPr>
            <a:cxnSpLocks/>
          </p:cNvCxnSpPr>
          <p:nvPr/>
        </p:nvCxnSpPr>
        <p:spPr>
          <a:xfrm>
            <a:off x="1375800" y="37561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0DB7C2F-68BE-914C-A4C5-DE1F4AB7A3F9}"/>
              </a:ext>
            </a:extLst>
          </p:cNvPr>
          <p:cNvCxnSpPr>
            <a:cxnSpLocks/>
          </p:cNvCxnSpPr>
          <p:nvPr/>
        </p:nvCxnSpPr>
        <p:spPr>
          <a:xfrm>
            <a:off x="1375800" y="395616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EBFBB83-E313-2E43-8B70-6DAF962537DB}"/>
              </a:ext>
            </a:extLst>
          </p:cNvPr>
          <p:cNvCxnSpPr>
            <a:cxnSpLocks/>
          </p:cNvCxnSpPr>
          <p:nvPr/>
        </p:nvCxnSpPr>
        <p:spPr>
          <a:xfrm>
            <a:off x="1375800" y="4153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B9F4251-4184-CD49-9B38-7E7614D38D57}"/>
              </a:ext>
            </a:extLst>
          </p:cNvPr>
          <p:cNvCxnSpPr>
            <a:cxnSpLocks/>
          </p:cNvCxnSpPr>
          <p:nvPr/>
        </p:nvCxnSpPr>
        <p:spPr>
          <a:xfrm>
            <a:off x="1375800" y="31528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4D373F4-6773-FE4F-9315-9F3F28EDD49D}"/>
              </a:ext>
            </a:extLst>
          </p:cNvPr>
          <p:cNvCxnSpPr>
            <a:cxnSpLocks/>
          </p:cNvCxnSpPr>
          <p:nvPr/>
        </p:nvCxnSpPr>
        <p:spPr>
          <a:xfrm>
            <a:off x="1375800" y="2956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F8756F2-08D8-CB45-AA86-C7FE514B6074}"/>
              </a:ext>
            </a:extLst>
          </p:cNvPr>
          <p:cNvCxnSpPr>
            <a:cxnSpLocks/>
          </p:cNvCxnSpPr>
          <p:nvPr/>
        </p:nvCxnSpPr>
        <p:spPr>
          <a:xfrm>
            <a:off x="1375800" y="2756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D7126EA-A89C-F54B-8F4E-7049DC68E7AE}"/>
              </a:ext>
            </a:extLst>
          </p:cNvPr>
          <p:cNvCxnSpPr>
            <a:cxnSpLocks/>
          </p:cNvCxnSpPr>
          <p:nvPr/>
        </p:nvCxnSpPr>
        <p:spPr>
          <a:xfrm>
            <a:off x="1439300" y="3756140"/>
            <a:ext cx="307149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95E39CA-59A0-1B4D-8749-E5B146E8DA98}"/>
              </a:ext>
            </a:extLst>
          </p:cNvPr>
          <p:cNvCxnSpPr>
            <a:cxnSpLocks/>
          </p:cNvCxnSpPr>
          <p:nvPr/>
        </p:nvCxnSpPr>
        <p:spPr>
          <a:xfrm rot="16200000">
            <a:off x="14084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D881E67-54D7-1348-A949-B99588AEE7BE}"/>
              </a:ext>
            </a:extLst>
          </p:cNvPr>
          <p:cNvCxnSpPr>
            <a:cxnSpLocks/>
          </p:cNvCxnSpPr>
          <p:nvPr/>
        </p:nvCxnSpPr>
        <p:spPr>
          <a:xfrm rot="16200000">
            <a:off x="16307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3D38A88-6A2F-4742-92E7-EAF5EE255DEC}"/>
              </a:ext>
            </a:extLst>
          </p:cNvPr>
          <p:cNvCxnSpPr>
            <a:cxnSpLocks/>
          </p:cNvCxnSpPr>
          <p:nvPr/>
        </p:nvCxnSpPr>
        <p:spPr>
          <a:xfrm rot="16200000">
            <a:off x="18625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F5C885E-F3EE-3044-8A45-32E59293151E}"/>
              </a:ext>
            </a:extLst>
          </p:cNvPr>
          <p:cNvCxnSpPr>
            <a:cxnSpLocks/>
          </p:cNvCxnSpPr>
          <p:nvPr/>
        </p:nvCxnSpPr>
        <p:spPr>
          <a:xfrm rot="16200000">
            <a:off x="20879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CCAF084-0D00-F741-86B7-A787A9299580}"/>
              </a:ext>
            </a:extLst>
          </p:cNvPr>
          <p:cNvCxnSpPr>
            <a:cxnSpLocks/>
          </p:cNvCxnSpPr>
          <p:nvPr/>
        </p:nvCxnSpPr>
        <p:spPr>
          <a:xfrm rot="16200000">
            <a:off x="23165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B816F3B-B18B-B94A-A472-AB823B31AAA2}"/>
              </a:ext>
            </a:extLst>
          </p:cNvPr>
          <p:cNvCxnSpPr>
            <a:cxnSpLocks/>
          </p:cNvCxnSpPr>
          <p:nvPr/>
        </p:nvCxnSpPr>
        <p:spPr>
          <a:xfrm rot="16200000">
            <a:off x="25451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3D68DB5-B7C2-2F40-8A16-5CB07F89B63D}"/>
              </a:ext>
            </a:extLst>
          </p:cNvPr>
          <p:cNvCxnSpPr>
            <a:cxnSpLocks/>
          </p:cNvCxnSpPr>
          <p:nvPr/>
        </p:nvCxnSpPr>
        <p:spPr>
          <a:xfrm rot="16200000">
            <a:off x="27737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2C5C4C6-BB49-FE4B-AA4D-4A029AB238A9}"/>
              </a:ext>
            </a:extLst>
          </p:cNvPr>
          <p:cNvCxnSpPr>
            <a:cxnSpLocks/>
          </p:cNvCxnSpPr>
          <p:nvPr/>
        </p:nvCxnSpPr>
        <p:spPr>
          <a:xfrm rot="16200000">
            <a:off x="29991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9A35155-83DD-9F47-9ABC-FFD65D78EBEF}"/>
              </a:ext>
            </a:extLst>
          </p:cNvPr>
          <p:cNvCxnSpPr>
            <a:cxnSpLocks/>
          </p:cNvCxnSpPr>
          <p:nvPr/>
        </p:nvCxnSpPr>
        <p:spPr>
          <a:xfrm rot="16200000">
            <a:off x="32277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11E2191-4DBF-B240-9B1F-3C090962F98F}"/>
              </a:ext>
            </a:extLst>
          </p:cNvPr>
          <p:cNvCxnSpPr>
            <a:cxnSpLocks/>
          </p:cNvCxnSpPr>
          <p:nvPr/>
        </p:nvCxnSpPr>
        <p:spPr>
          <a:xfrm rot="16200000">
            <a:off x="34563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516D011-658B-DC43-B921-2076DDFEAA42}"/>
              </a:ext>
            </a:extLst>
          </p:cNvPr>
          <p:cNvCxnSpPr>
            <a:cxnSpLocks/>
          </p:cNvCxnSpPr>
          <p:nvPr/>
        </p:nvCxnSpPr>
        <p:spPr>
          <a:xfrm rot="16200000">
            <a:off x="36849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2D14664-1CD5-F742-BDA5-EF7090A585E6}"/>
              </a:ext>
            </a:extLst>
          </p:cNvPr>
          <p:cNvCxnSpPr>
            <a:cxnSpLocks/>
          </p:cNvCxnSpPr>
          <p:nvPr/>
        </p:nvCxnSpPr>
        <p:spPr>
          <a:xfrm rot="16200000">
            <a:off x="39103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68481AF-5D83-5942-97CD-A48AFD66A3E5}"/>
              </a:ext>
            </a:extLst>
          </p:cNvPr>
          <p:cNvCxnSpPr>
            <a:cxnSpLocks/>
          </p:cNvCxnSpPr>
          <p:nvPr/>
        </p:nvCxnSpPr>
        <p:spPr>
          <a:xfrm rot="16200000">
            <a:off x="41326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C0AFD13-482A-7340-A0AB-DB1A48C3D94E}"/>
              </a:ext>
            </a:extLst>
          </p:cNvPr>
          <p:cNvCxnSpPr>
            <a:cxnSpLocks/>
          </p:cNvCxnSpPr>
          <p:nvPr/>
        </p:nvCxnSpPr>
        <p:spPr>
          <a:xfrm rot="16200000">
            <a:off x="43675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B5FB7A1-B8C6-8040-B6F1-9E39509BA77E}"/>
              </a:ext>
            </a:extLst>
          </p:cNvPr>
          <p:cNvCxnSpPr>
            <a:cxnSpLocks/>
          </p:cNvCxnSpPr>
          <p:nvPr/>
        </p:nvCxnSpPr>
        <p:spPr>
          <a:xfrm rot="16200000">
            <a:off x="45930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356FD1C-DB82-4842-9902-08EFD3A4BD6B}"/>
              </a:ext>
            </a:extLst>
          </p:cNvPr>
          <p:cNvCxnSpPr>
            <a:cxnSpLocks/>
          </p:cNvCxnSpPr>
          <p:nvPr/>
        </p:nvCxnSpPr>
        <p:spPr>
          <a:xfrm rot="16200000">
            <a:off x="48216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81CB26A-1D35-4847-9A05-7679C42D521E}"/>
              </a:ext>
            </a:extLst>
          </p:cNvPr>
          <p:cNvCxnSpPr>
            <a:cxnSpLocks/>
          </p:cNvCxnSpPr>
          <p:nvPr/>
        </p:nvCxnSpPr>
        <p:spPr>
          <a:xfrm rot="16200000">
            <a:off x="50502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53EA295-89A4-E345-BF0A-58BCA4137A15}"/>
              </a:ext>
            </a:extLst>
          </p:cNvPr>
          <p:cNvCxnSpPr>
            <a:cxnSpLocks/>
          </p:cNvCxnSpPr>
          <p:nvPr/>
        </p:nvCxnSpPr>
        <p:spPr>
          <a:xfrm rot="16200000">
            <a:off x="52756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00F4A27-ACC8-774C-8632-D5A14814D5B9}"/>
              </a:ext>
            </a:extLst>
          </p:cNvPr>
          <p:cNvCxnSpPr>
            <a:cxnSpLocks/>
          </p:cNvCxnSpPr>
          <p:nvPr/>
        </p:nvCxnSpPr>
        <p:spPr>
          <a:xfrm flipV="1">
            <a:off x="2120339" y="2854173"/>
            <a:ext cx="0" cy="18963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3694AA2-93CA-9F49-AC2D-6252F2345B1D}"/>
              </a:ext>
            </a:extLst>
          </p:cNvPr>
          <p:cNvCxnSpPr>
            <a:cxnSpLocks/>
          </p:cNvCxnSpPr>
          <p:nvPr/>
        </p:nvCxnSpPr>
        <p:spPr>
          <a:xfrm flipV="1">
            <a:off x="2806139" y="3219298"/>
            <a:ext cx="0" cy="15312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D206546D-2110-7748-8DCB-F7F8441ABC52}"/>
              </a:ext>
            </a:extLst>
          </p:cNvPr>
          <p:cNvCxnSpPr>
            <a:cxnSpLocks/>
          </p:cNvCxnSpPr>
          <p:nvPr/>
        </p:nvCxnSpPr>
        <p:spPr>
          <a:xfrm flipV="1">
            <a:off x="3488764" y="3463773"/>
            <a:ext cx="0" cy="12867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8" name="Table 107">
            <a:extLst>
              <a:ext uri="{FF2B5EF4-FFF2-40B4-BE49-F238E27FC236}">
                <a16:creationId xmlns:a16="http://schemas.microsoft.com/office/drawing/2014/main" id="{A11F808C-9EED-4246-A8AB-EB1175A5C9F3}"/>
              </a:ext>
            </a:extLst>
          </p:cNvPr>
          <p:cNvGraphicFramePr>
            <a:graphicFrameLocks noGrp="1"/>
          </p:cNvGraphicFramePr>
          <p:nvPr>
            <p:extLst>
              <p:ext uri="{D42A27DB-BD31-4B8C-83A1-F6EECF244321}">
                <p14:modId xmlns:p14="http://schemas.microsoft.com/office/powerpoint/2010/main" val="3775788801"/>
              </p:ext>
            </p:extLst>
          </p:nvPr>
        </p:nvGraphicFramePr>
        <p:xfrm>
          <a:off x="2809228" y="1713607"/>
          <a:ext cx="3428034" cy="1149840"/>
        </p:xfrm>
        <a:graphic>
          <a:graphicData uri="http://schemas.openxmlformats.org/drawingml/2006/table">
            <a:tbl>
              <a:tblPr firstRow="1" bandRow="1">
                <a:tableStyleId>{5C22544A-7EE6-4342-B048-85BDC9FD1C3A}</a:tableStyleId>
              </a:tblPr>
              <a:tblGrid>
                <a:gridCol w="982516">
                  <a:extLst>
                    <a:ext uri="{9D8B030D-6E8A-4147-A177-3AD203B41FA5}">
                      <a16:colId xmlns:a16="http://schemas.microsoft.com/office/drawing/2014/main" val="1256442069"/>
                    </a:ext>
                  </a:extLst>
                </a:gridCol>
                <a:gridCol w="1152128">
                  <a:extLst>
                    <a:ext uri="{9D8B030D-6E8A-4147-A177-3AD203B41FA5}">
                      <a16:colId xmlns:a16="http://schemas.microsoft.com/office/drawing/2014/main" val="3362937906"/>
                    </a:ext>
                  </a:extLst>
                </a:gridCol>
                <a:gridCol w="1293390">
                  <a:extLst>
                    <a:ext uri="{9D8B030D-6E8A-4147-A177-3AD203B41FA5}">
                      <a16:colId xmlns:a16="http://schemas.microsoft.com/office/drawing/2014/main" val="3272691983"/>
                    </a:ext>
                  </a:extLst>
                </a:gridCol>
              </a:tblGrid>
              <a:tr h="167248">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noFill/>
                  </a:tcPr>
                </a:tc>
                <a:tc>
                  <a:txBody>
                    <a:bodyPr/>
                    <a:lstStyle/>
                    <a:p>
                      <a:pPr>
                        <a:lnSpc>
                          <a:spcPct val="90000"/>
                        </a:lnSpc>
                      </a:pPr>
                      <a:r>
                        <a:rPr lang="en-US" sz="1000" dirty="0">
                          <a:latin typeface="Arial" panose="020B0604020202020204" pitchFamily="34" charset="0"/>
                          <a:cs typeface="Arial" panose="020B0604020202020204" pitchFamily="34" charset="0"/>
                        </a:rPr>
                        <a:t>No. of Deaths/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No. of Patients</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Median OS (95% CI</a:t>
                      </a:r>
                      <a:r>
                        <a:rPr lang="en-US" sz="1000" dirty="0">
                          <a:solidFill>
                            <a:schemeClr val="bg1"/>
                          </a:solidFill>
                          <a:latin typeface="Arial" panose="020B0604020202020204" pitchFamily="34" charset="0"/>
                          <a:cs typeface="Arial" panose="020B0604020202020204" pitchFamily="34" charset="0"/>
                        </a:rPr>
                        <a:t>), months</a:t>
                      </a:r>
                    </a:p>
                  </a:txBody>
                  <a:tcPr marT="36000" anchor="ctr"/>
                </a:tc>
                <a:extLst>
                  <a:ext uri="{0D108BD9-81ED-4DB2-BD59-A6C34878D82A}">
                    <a16:rowId xmlns:a16="http://schemas.microsoft.com/office/drawing/2014/main" val="2665337196"/>
                  </a:ext>
                </a:extLst>
              </a:tr>
              <a:tr h="0">
                <a:tc>
                  <a:txBody>
                    <a:bodyPr/>
                    <a:lstStyle/>
                    <a:p>
                      <a:pPr>
                        <a:lnSpc>
                          <a:spcPct val="90000"/>
                        </a:lnSpc>
                      </a:pPr>
                      <a:r>
                        <a:rPr lang="en-US" sz="1000" b="1" dirty="0" err="1">
                          <a:latin typeface="Arial" panose="020B0604020202020204" pitchFamily="34" charset="0"/>
                          <a:cs typeface="Arial" panose="020B0604020202020204" pitchFamily="34" charset="0"/>
                        </a:rPr>
                        <a:t>Olaparib</a:t>
                      </a:r>
                      <a:endParaRPr lang="en-US" sz="1000" b="1" dirty="0">
                        <a:latin typeface="Arial" panose="020B0604020202020204" pitchFamily="34" charset="0"/>
                        <a:cs typeface="Arial" panose="020B0604020202020204" pitchFamily="34" charset="0"/>
                      </a:endParaRP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91/162</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19.1 (17.4-23.4)</a:t>
                      </a:r>
                    </a:p>
                  </a:txBody>
                  <a:tcPr marT="36000" anchor="ctr"/>
                </a:tc>
                <a:extLst>
                  <a:ext uri="{0D108BD9-81ED-4DB2-BD59-A6C34878D82A}">
                    <a16:rowId xmlns:a16="http://schemas.microsoft.com/office/drawing/2014/main" val="3233098540"/>
                  </a:ext>
                </a:extLst>
              </a:tr>
              <a:tr h="0">
                <a:tc>
                  <a:txBody>
                    <a:bodyPr/>
                    <a:lstStyle/>
                    <a:p>
                      <a:pPr>
                        <a:lnSpc>
                          <a:spcPct val="90000"/>
                        </a:lnSpc>
                      </a:pPr>
                      <a:r>
                        <a:rPr lang="en-US" sz="1000" b="1" dirty="0">
                          <a:latin typeface="Arial" panose="020B0604020202020204" pitchFamily="34" charset="0"/>
                          <a:cs typeface="Arial" panose="020B0604020202020204" pitchFamily="34" charset="0"/>
                        </a:rPr>
                        <a:t>Control</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57/83</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14.7 (11.9-18.8)</a:t>
                      </a:r>
                    </a:p>
                  </a:txBody>
                  <a:tcPr marT="36000" anchor="ctr"/>
                </a:tc>
                <a:extLst>
                  <a:ext uri="{0D108BD9-81ED-4DB2-BD59-A6C34878D82A}">
                    <a16:rowId xmlns:a16="http://schemas.microsoft.com/office/drawing/2014/main" val="3088031265"/>
                  </a:ext>
                </a:extLst>
              </a:tr>
              <a:tr h="0">
                <a:tc gridSpan="3">
                  <a:txBody>
                    <a:bodyPr/>
                    <a:lstStyle/>
                    <a:p>
                      <a:pPr>
                        <a:lnSpc>
                          <a:spcPct val="90000"/>
                        </a:lnSpc>
                      </a:pPr>
                      <a:r>
                        <a:rPr lang="en-US" sz="1000" dirty="0">
                          <a:latin typeface="Arial" panose="020B0604020202020204" pitchFamily="34" charset="0"/>
                          <a:cs typeface="Arial" panose="020B0604020202020204" pitchFamily="34" charset="0"/>
                        </a:rPr>
                        <a:t>Hazard ratio for death, 0.69 (95% CI, 0.50-0.97)</a:t>
                      </a:r>
                    </a:p>
                    <a:p>
                      <a:pPr>
                        <a:lnSpc>
                          <a:spcPct val="90000"/>
                        </a:lnSpc>
                      </a:pPr>
                      <a:r>
                        <a:rPr lang="en-US" sz="1000" dirty="0">
                          <a:latin typeface="Arial" panose="020B0604020202020204" pitchFamily="34" charset="0"/>
                          <a:cs typeface="Arial" panose="020B0604020202020204" pitchFamily="34" charset="0"/>
                        </a:rPr>
                        <a:t>2-sided p=0.02</a:t>
                      </a:r>
                    </a:p>
                  </a:txBody>
                  <a:tcPr marT="36000" anchor="ctr">
                    <a:noFill/>
                  </a:tcPr>
                </a:tc>
                <a:tc hMerge="1">
                  <a:txBody>
                    <a:bodyPr/>
                    <a:lstStyle/>
                    <a:p>
                      <a:pPr>
                        <a:lnSpc>
                          <a:spcPct val="90000"/>
                        </a:lnSpc>
                      </a:pPr>
                      <a:endParaRPr lang="en-US" sz="1000" dirty="0"/>
                    </a:p>
                  </a:txBody>
                  <a:tcPr marT="36000" anchor="ctr">
                    <a:noFill/>
                  </a:tcPr>
                </a:tc>
                <a:tc hMerge="1">
                  <a:txBody>
                    <a:bodyPr/>
                    <a:lstStyle/>
                    <a:p>
                      <a:pPr>
                        <a:lnSpc>
                          <a:spcPct val="90000"/>
                        </a:lnSpc>
                      </a:pPr>
                      <a:endParaRPr lang="en-US" sz="1000" dirty="0"/>
                    </a:p>
                  </a:txBody>
                  <a:tcPr marT="36000" anchor="ctr"/>
                </a:tc>
                <a:extLst>
                  <a:ext uri="{0D108BD9-81ED-4DB2-BD59-A6C34878D82A}">
                    <a16:rowId xmlns:a16="http://schemas.microsoft.com/office/drawing/2014/main" val="3306081629"/>
                  </a:ext>
                </a:extLst>
              </a:tr>
            </a:tbl>
          </a:graphicData>
        </a:graphic>
      </p:graphicFrame>
      <p:pic>
        <p:nvPicPr>
          <p:cNvPr id="124" name="Picture 123">
            <a:extLst>
              <a:ext uri="{FF2B5EF4-FFF2-40B4-BE49-F238E27FC236}">
                <a16:creationId xmlns:a16="http://schemas.microsoft.com/office/drawing/2014/main" id="{5251DF6D-6DEC-C341-B7D4-2676C29DC1D4}"/>
              </a:ext>
            </a:extLst>
          </p:cNvPr>
          <p:cNvPicPr>
            <a:picLocks noChangeAspect="1"/>
          </p:cNvPicPr>
          <p:nvPr/>
        </p:nvPicPr>
        <p:blipFill>
          <a:blip r:embed="rId4"/>
          <a:stretch>
            <a:fillRect/>
          </a:stretch>
        </p:blipFill>
        <p:spPr>
          <a:xfrm>
            <a:off x="1436125" y="2720490"/>
            <a:ext cx="3835400" cy="1600200"/>
          </a:xfrm>
          <a:prstGeom prst="rect">
            <a:avLst/>
          </a:prstGeom>
        </p:spPr>
      </p:pic>
      <p:sp>
        <p:nvSpPr>
          <p:cNvPr id="56" name="TextBox 55">
            <a:extLst>
              <a:ext uri="{FF2B5EF4-FFF2-40B4-BE49-F238E27FC236}">
                <a16:creationId xmlns:a16="http://schemas.microsoft.com/office/drawing/2014/main" id="{B226D864-6D40-674F-851C-F74D1341B0E0}"/>
              </a:ext>
            </a:extLst>
          </p:cNvPr>
          <p:cNvSpPr txBox="1"/>
          <p:nvPr/>
        </p:nvSpPr>
        <p:spPr>
          <a:xfrm>
            <a:off x="2014056" y="2575641"/>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91%</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84%</a:t>
            </a:r>
          </a:p>
        </p:txBody>
      </p:sp>
      <p:sp>
        <p:nvSpPr>
          <p:cNvPr id="109" name="TextBox 108">
            <a:extLst>
              <a:ext uri="{FF2B5EF4-FFF2-40B4-BE49-F238E27FC236}">
                <a16:creationId xmlns:a16="http://schemas.microsoft.com/office/drawing/2014/main" id="{A89C4C1A-E12E-DE49-8881-F2485D2FC451}"/>
              </a:ext>
            </a:extLst>
          </p:cNvPr>
          <p:cNvSpPr txBox="1"/>
          <p:nvPr/>
        </p:nvSpPr>
        <p:spPr>
          <a:xfrm>
            <a:off x="2706206" y="2928066"/>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73%</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61%</a:t>
            </a:r>
          </a:p>
        </p:txBody>
      </p:sp>
      <p:sp>
        <p:nvSpPr>
          <p:cNvPr id="110" name="TextBox 109">
            <a:extLst>
              <a:ext uri="{FF2B5EF4-FFF2-40B4-BE49-F238E27FC236}">
                <a16:creationId xmlns:a16="http://schemas.microsoft.com/office/drawing/2014/main" id="{CFC895E7-8877-744C-B39D-88C29D6331A9}"/>
              </a:ext>
            </a:extLst>
          </p:cNvPr>
          <p:cNvSpPr txBox="1"/>
          <p:nvPr/>
        </p:nvSpPr>
        <p:spPr>
          <a:xfrm>
            <a:off x="3369781" y="3172541"/>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54%</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42%</a:t>
            </a:r>
          </a:p>
        </p:txBody>
      </p:sp>
      <p:sp>
        <p:nvSpPr>
          <p:cNvPr id="111" name="TextBox 110">
            <a:extLst>
              <a:ext uri="{FF2B5EF4-FFF2-40B4-BE49-F238E27FC236}">
                <a16:creationId xmlns:a16="http://schemas.microsoft.com/office/drawing/2014/main" id="{42B71F9B-F8F1-8F4B-85FF-3127D50BE48C}"/>
              </a:ext>
            </a:extLst>
          </p:cNvPr>
          <p:cNvSpPr txBox="1"/>
          <p:nvPr/>
        </p:nvSpPr>
        <p:spPr>
          <a:xfrm>
            <a:off x="4843678" y="4052016"/>
            <a:ext cx="517770" cy="138499"/>
          </a:xfrm>
          <a:prstGeom prst="rect">
            <a:avLst/>
          </a:prstGeom>
          <a:noFill/>
        </p:spPr>
        <p:txBody>
          <a:bodyPr wrap="none" lIns="0" tIns="0" rIns="0" bIns="0" rtlCol="0">
            <a:spAutoFit/>
          </a:bodyPr>
          <a:lstStyle/>
          <a:p>
            <a:pPr algn="r">
              <a:lnSpc>
                <a:spcPct val="90000"/>
              </a:lnSpc>
            </a:pPr>
            <a:r>
              <a:rPr lang="en-US" sz="1000" b="1" dirty="0" err="1">
                <a:solidFill>
                  <a:schemeClr val="accent1"/>
                </a:solidFill>
                <a:latin typeface="Arial" panose="020B0604020202020204" pitchFamily="34" charset="0"/>
                <a:ea typeface="Aileron" charset="0"/>
                <a:cs typeface="Arial" panose="020B0604020202020204" pitchFamily="34" charset="0"/>
              </a:rPr>
              <a:t>Olaparib</a:t>
            </a:r>
            <a:endParaRPr lang="en-US" sz="1000" b="1" dirty="0">
              <a:solidFill>
                <a:schemeClr val="accent2"/>
              </a:solidFill>
              <a:latin typeface="Arial" panose="020B0604020202020204" pitchFamily="34" charset="0"/>
              <a:ea typeface="Aileron" charset="0"/>
              <a:cs typeface="Arial" panose="020B0604020202020204" pitchFamily="34" charset="0"/>
            </a:endParaRPr>
          </a:p>
        </p:txBody>
      </p:sp>
      <p:sp>
        <p:nvSpPr>
          <p:cNvPr id="112" name="TextBox 111">
            <a:extLst>
              <a:ext uri="{FF2B5EF4-FFF2-40B4-BE49-F238E27FC236}">
                <a16:creationId xmlns:a16="http://schemas.microsoft.com/office/drawing/2014/main" id="{12E545E2-DE33-C243-A67E-8D5E1A2481A5}"/>
              </a:ext>
            </a:extLst>
          </p:cNvPr>
          <p:cNvSpPr txBox="1"/>
          <p:nvPr/>
        </p:nvSpPr>
        <p:spPr>
          <a:xfrm>
            <a:off x="4834060" y="4340941"/>
            <a:ext cx="456856" cy="138499"/>
          </a:xfrm>
          <a:prstGeom prst="rect">
            <a:avLst/>
          </a:prstGeom>
          <a:noFill/>
        </p:spPr>
        <p:txBody>
          <a:bodyPr wrap="none" lIns="0" tIns="0" rIns="0" bIns="0" rtlCol="0">
            <a:spAutoFit/>
          </a:bodyPr>
          <a:lstStyle/>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Control</a:t>
            </a:r>
          </a:p>
        </p:txBody>
      </p:sp>
      <p:sp>
        <p:nvSpPr>
          <p:cNvPr id="126" name="TextBox 125">
            <a:extLst>
              <a:ext uri="{FF2B5EF4-FFF2-40B4-BE49-F238E27FC236}">
                <a16:creationId xmlns:a16="http://schemas.microsoft.com/office/drawing/2014/main" id="{74375FCD-CA57-6543-9835-8D14E10A5A4F}"/>
              </a:ext>
            </a:extLst>
          </p:cNvPr>
          <p:cNvSpPr txBox="1"/>
          <p:nvPr/>
        </p:nvSpPr>
        <p:spPr>
          <a:xfrm>
            <a:off x="6779982" y="5074034"/>
            <a:ext cx="617157" cy="415498"/>
          </a:xfrm>
          <a:prstGeom prst="rect">
            <a:avLst/>
          </a:prstGeom>
          <a:noFill/>
        </p:spPr>
        <p:txBody>
          <a:bodyPr wrap="none" lIns="0" tIns="0" rIns="0" bIns="0" rtlCol="0">
            <a:spAutoFit/>
          </a:bodyPr>
          <a:lstStyle/>
          <a:p>
            <a:pPr>
              <a:lnSpc>
                <a:spcPct val="90000"/>
              </a:lnSpc>
            </a:pPr>
            <a:r>
              <a:rPr lang="en-US" sz="1000" b="1" dirty="0">
                <a:latin typeface="Arial" panose="020B0604020202020204" pitchFamily="34" charset="0"/>
                <a:ea typeface="Aileron" charset="0"/>
                <a:cs typeface="Arial" panose="020B0604020202020204" pitchFamily="34" charset="0"/>
              </a:rPr>
              <a:t>No. at risk</a:t>
            </a:r>
          </a:p>
          <a:p>
            <a:pPr>
              <a:lnSpc>
                <a:spcPct val="90000"/>
              </a:lnSpc>
            </a:pPr>
            <a:r>
              <a:rPr lang="en-US" sz="1000" b="1" dirty="0" err="1">
                <a:latin typeface="Arial" panose="020B0604020202020204" pitchFamily="34" charset="0"/>
                <a:ea typeface="Aileron" charset="0"/>
                <a:cs typeface="Arial" panose="020B0604020202020204" pitchFamily="34" charset="0"/>
              </a:rPr>
              <a:t>Olaparib</a:t>
            </a:r>
            <a:endParaRPr lang="en-US" sz="1000" b="1" dirty="0">
              <a:latin typeface="Arial" panose="020B0604020202020204" pitchFamily="34" charset="0"/>
              <a:ea typeface="Aileron" charset="0"/>
              <a:cs typeface="Arial" panose="020B0604020202020204" pitchFamily="34" charset="0"/>
            </a:endParaRPr>
          </a:p>
          <a:p>
            <a:pPr>
              <a:lnSpc>
                <a:spcPct val="90000"/>
              </a:lnSpc>
            </a:pPr>
            <a:r>
              <a:rPr lang="en-US" sz="1000" b="1" dirty="0">
                <a:latin typeface="Arial" panose="020B0604020202020204" pitchFamily="34" charset="0"/>
                <a:ea typeface="Aileron" charset="0"/>
                <a:cs typeface="Arial" panose="020B0604020202020204" pitchFamily="34" charset="0"/>
              </a:rPr>
              <a:t>Control</a:t>
            </a:r>
          </a:p>
        </p:txBody>
      </p:sp>
      <p:sp>
        <p:nvSpPr>
          <p:cNvPr id="127" name="TextBox 126">
            <a:extLst>
              <a:ext uri="{FF2B5EF4-FFF2-40B4-BE49-F238E27FC236}">
                <a16:creationId xmlns:a16="http://schemas.microsoft.com/office/drawing/2014/main" id="{591DCD1F-ADA6-714B-9C64-D6D23BCB5799}"/>
              </a:ext>
            </a:extLst>
          </p:cNvPr>
          <p:cNvSpPr txBox="1"/>
          <p:nvPr/>
        </p:nvSpPr>
        <p:spPr>
          <a:xfrm>
            <a:off x="7463003"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162</a:t>
            </a:r>
          </a:p>
          <a:p>
            <a:pPr algn="r">
              <a:lnSpc>
                <a:spcPct val="90000"/>
              </a:lnSpc>
            </a:pPr>
            <a:r>
              <a:rPr lang="en-US" sz="1000" dirty="0">
                <a:latin typeface="Arial" panose="020B0604020202020204" pitchFamily="34" charset="0"/>
                <a:ea typeface="Aileron" charset="0"/>
                <a:cs typeface="Arial" panose="020B0604020202020204" pitchFamily="34" charset="0"/>
              </a:rPr>
              <a:t>83</a:t>
            </a:r>
          </a:p>
        </p:txBody>
      </p:sp>
      <p:sp>
        <p:nvSpPr>
          <p:cNvPr id="128" name="TextBox 127">
            <a:extLst>
              <a:ext uri="{FF2B5EF4-FFF2-40B4-BE49-F238E27FC236}">
                <a16:creationId xmlns:a16="http://schemas.microsoft.com/office/drawing/2014/main" id="{6CC336F3-718E-EE4A-9765-519110EA5185}"/>
              </a:ext>
            </a:extLst>
          </p:cNvPr>
          <p:cNvSpPr txBox="1"/>
          <p:nvPr/>
        </p:nvSpPr>
        <p:spPr>
          <a:xfrm>
            <a:off x="7694778"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155</a:t>
            </a:r>
          </a:p>
          <a:p>
            <a:pPr algn="r">
              <a:lnSpc>
                <a:spcPct val="90000"/>
              </a:lnSpc>
            </a:pPr>
            <a:r>
              <a:rPr lang="en-US" sz="1000" dirty="0">
                <a:latin typeface="Arial" panose="020B0604020202020204" pitchFamily="34" charset="0"/>
                <a:ea typeface="Aileron" charset="0"/>
                <a:cs typeface="Arial" panose="020B0604020202020204" pitchFamily="34" charset="0"/>
              </a:rPr>
              <a:t>79</a:t>
            </a:r>
          </a:p>
        </p:txBody>
      </p:sp>
      <p:sp>
        <p:nvSpPr>
          <p:cNvPr id="129" name="TextBox 128">
            <a:extLst>
              <a:ext uri="{FF2B5EF4-FFF2-40B4-BE49-F238E27FC236}">
                <a16:creationId xmlns:a16="http://schemas.microsoft.com/office/drawing/2014/main" id="{A6FCB123-4D53-3C46-B8C9-F5F57ABF2245}"/>
              </a:ext>
            </a:extLst>
          </p:cNvPr>
          <p:cNvSpPr txBox="1"/>
          <p:nvPr/>
        </p:nvSpPr>
        <p:spPr>
          <a:xfrm>
            <a:off x="7926553"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150</a:t>
            </a:r>
          </a:p>
          <a:p>
            <a:pPr algn="r">
              <a:lnSpc>
                <a:spcPct val="90000"/>
              </a:lnSpc>
            </a:pPr>
            <a:r>
              <a:rPr lang="en-US" sz="1000" dirty="0">
                <a:latin typeface="Arial" panose="020B0604020202020204" pitchFamily="34" charset="0"/>
                <a:ea typeface="Aileron" charset="0"/>
                <a:cs typeface="Arial" panose="020B0604020202020204" pitchFamily="34" charset="0"/>
              </a:rPr>
              <a:t>73</a:t>
            </a:r>
          </a:p>
        </p:txBody>
      </p:sp>
      <p:sp>
        <p:nvSpPr>
          <p:cNvPr id="130" name="TextBox 129">
            <a:extLst>
              <a:ext uri="{FF2B5EF4-FFF2-40B4-BE49-F238E27FC236}">
                <a16:creationId xmlns:a16="http://schemas.microsoft.com/office/drawing/2014/main" id="{1A760BC3-C168-3D4D-ABBC-D0354B7A80AE}"/>
              </a:ext>
            </a:extLst>
          </p:cNvPr>
          <p:cNvSpPr txBox="1"/>
          <p:nvPr/>
        </p:nvSpPr>
        <p:spPr>
          <a:xfrm>
            <a:off x="8158328"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142</a:t>
            </a:r>
          </a:p>
          <a:p>
            <a:pPr algn="r">
              <a:lnSpc>
                <a:spcPct val="90000"/>
              </a:lnSpc>
            </a:pPr>
            <a:r>
              <a:rPr lang="en-US" sz="1000" dirty="0">
                <a:latin typeface="Arial" panose="020B0604020202020204" pitchFamily="34" charset="0"/>
                <a:ea typeface="Aileron" charset="0"/>
                <a:cs typeface="Arial" panose="020B0604020202020204" pitchFamily="34" charset="0"/>
              </a:rPr>
              <a:t>67</a:t>
            </a:r>
          </a:p>
        </p:txBody>
      </p:sp>
      <p:sp>
        <p:nvSpPr>
          <p:cNvPr id="131" name="TextBox 130">
            <a:extLst>
              <a:ext uri="{FF2B5EF4-FFF2-40B4-BE49-F238E27FC236}">
                <a16:creationId xmlns:a16="http://schemas.microsoft.com/office/drawing/2014/main" id="{D0B4606F-A457-6845-8D25-740E3C88AC9F}"/>
              </a:ext>
            </a:extLst>
          </p:cNvPr>
          <p:cNvSpPr txBox="1"/>
          <p:nvPr/>
        </p:nvSpPr>
        <p:spPr>
          <a:xfrm>
            <a:off x="8390103"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136</a:t>
            </a:r>
          </a:p>
          <a:p>
            <a:pPr algn="r">
              <a:lnSpc>
                <a:spcPct val="90000"/>
              </a:lnSpc>
            </a:pPr>
            <a:r>
              <a:rPr lang="en-US" sz="1000" dirty="0">
                <a:latin typeface="Arial" panose="020B0604020202020204" pitchFamily="34" charset="0"/>
                <a:ea typeface="Aileron" charset="0"/>
                <a:cs typeface="Arial" panose="020B0604020202020204" pitchFamily="34" charset="0"/>
              </a:rPr>
              <a:t>56</a:t>
            </a:r>
          </a:p>
        </p:txBody>
      </p:sp>
      <p:sp>
        <p:nvSpPr>
          <p:cNvPr id="132" name="TextBox 131">
            <a:extLst>
              <a:ext uri="{FF2B5EF4-FFF2-40B4-BE49-F238E27FC236}">
                <a16:creationId xmlns:a16="http://schemas.microsoft.com/office/drawing/2014/main" id="{3544CE81-87C8-C948-8FE0-15432DDFA898}"/>
              </a:ext>
            </a:extLst>
          </p:cNvPr>
          <p:cNvSpPr txBox="1"/>
          <p:nvPr/>
        </p:nvSpPr>
        <p:spPr>
          <a:xfrm>
            <a:off x="8621878"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124</a:t>
            </a:r>
          </a:p>
          <a:p>
            <a:pPr algn="r">
              <a:lnSpc>
                <a:spcPct val="90000"/>
              </a:lnSpc>
            </a:pPr>
            <a:r>
              <a:rPr lang="en-US" sz="1000" dirty="0">
                <a:latin typeface="Arial" panose="020B0604020202020204" pitchFamily="34" charset="0"/>
                <a:ea typeface="Aileron" charset="0"/>
                <a:cs typeface="Arial" panose="020B0604020202020204" pitchFamily="34" charset="0"/>
              </a:rPr>
              <a:t>47</a:t>
            </a:r>
          </a:p>
        </p:txBody>
      </p:sp>
      <p:sp>
        <p:nvSpPr>
          <p:cNvPr id="133" name="TextBox 132">
            <a:extLst>
              <a:ext uri="{FF2B5EF4-FFF2-40B4-BE49-F238E27FC236}">
                <a16:creationId xmlns:a16="http://schemas.microsoft.com/office/drawing/2014/main" id="{43801528-A2FA-EA41-BF9E-7796AA83AF96}"/>
              </a:ext>
            </a:extLst>
          </p:cNvPr>
          <p:cNvSpPr txBox="1"/>
          <p:nvPr/>
        </p:nvSpPr>
        <p:spPr>
          <a:xfrm>
            <a:off x="8853653"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107</a:t>
            </a:r>
          </a:p>
          <a:p>
            <a:pPr algn="r">
              <a:lnSpc>
                <a:spcPct val="90000"/>
              </a:lnSpc>
            </a:pPr>
            <a:r>
              <a:rPr lang="en-US" sz="1000" dirty="0">
                <a:latin typeface="Arial" panose="020B0604020202020204" pitchFamily="34" charset="0"/>
                <a:ea typeface="Aileron" charset="0"/>
                <a:cs typeface="Arial" panose="020B0604020202020204" pitchFamily="34" charset="0"/>
              </a:rPr>
              <a:t>29</a:t>
            </a:r>
          </a:p>
        </p:txBody>
      </p:sp>
      <p:sp>
        <p:nvSpPr>
          <p:cNvPr id="134" name="TextBox 133">
            <a:extLst>
              <a:ext uri="{FF2B5EF4-FFF2-40B4-BE49-F238E27FC236}">
                <a16:creationId xmlns:a16="http://schemas.microsoft.com/office/drawing/2014/main" id="{7F6C6234-DF7A-AB4D-836D-3B3B6D80A3BF}"/>
              </a:ext>
            </a:extLst>
          </p:cNvPr>
          <p:cNvSpPr txBox="1"/>
          <p:nvPr/>
        </p:nvSpPr>
        <p:spPr>
          <a:xfrm>
            <a:off x="11426085"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35" name="TextBox 134">
            <a:extLst>
              <a:ext uri="{FF2B5EF4-FFF2-40B4-BE49-F238E27FC236}">
                <a16:creationId xmlns:a16="http://schemas.microsoft.com/office/drawing/2014/main" id="{AFBDC9C3-9682-7F45-A52C-E99F739810C7}"/>
              </a:ext>
            </a:extLst>
          </p:cNvPr>
          <p:cNvSpPr txBox="1"/>
          <p:nvPr/>
        </p:nvSpPr>
        <p:spPr>
          <a:xfrm>
            <a:off x="11197485"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36" name="TextBox 135">
            <a:extLst>
              <a:ext uri="{FF2B5EF4-FFF2-40B4-BE49-F238E27FC236}">
                <a16:creationId xmlns:a16="http://schemas.microsoft.com/office/drawing/2014/main" id="{01D57AA5-63EF-664B-A7C7-5E235B07294B}"/>
              </a:ext>
            </a:extLst>
          </p:cNvPr>
          <p:cNvSpPr txBox="1"/>
          <p:nvPr/>
        </p:nvSpPr>
        <p:spPr>
          <a:xfrm>
            <a:off x="10972060"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37" name="TextBox 136">
            <a:extLst>
              <a:ext uri="{FF2B5EF4-FFF2-40B4-BE49-F238E27FC236}">
                <a16:creationId xmlns:a16="http://schemas.microsoft.com/office/drawing/2014/main" id="{C980D38E-FAF3-1740-8698-502A6DB53086}"/>
              </a:ext>
            </a:extLst>
          </p:cNvPr>
          <p:cNvSpPr txBox="1"/>
          <p:nvPr/>
        </p:nvSpPr>
        <p:spPr>
          <a:xfrm>
            <a:off x="10737110"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38" name="TextBox 137">
            <a:extLst>
              <a:ext uri="{FF2B5EF4-FFF2-40B4-BE49-F238E27FC236}">
                <a16:creationId xmlns:a16="http://schemas.microsoft.com/office/drawing/2014/main" id="{99F03B38-3DC3-3049-9569-DAAF4FE05030}"/>
              </a:ext>
            </a:extLst>
          </p:cNvPr>
          <p:cNvSpPr txBox="1"/>
          <p:nvPr/>
        </p:nvSpPr>
        <p:spPr>
          <a:xfrm>
            <a:off x="10476419"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18</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39" name="TextBox 138">
            <a:extLst>
              <a:ext uri="{FF2B5EF4-FFF2-40B4-BE49-F238E27FC236}">
                <a16:creationId xmlns:a16="http://schemas.microsoft.com/office/drawing/2014/main" id="{985CEFBA-4141-814B-A5B8-744B48B23AD1}"/>
              </a:ext>
            </a:extLst>
          </p:cNvPr>
          <p:cNvSpPr txBox="1"/>
          <p:nvPr/>
        </p:nvSpPr>
        <p:spPr>
          <a:xfrm>
            <a:off x="10231944"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40" name="TextBox 139">
            <a:extLst>
              <a:ext uri="{FF2B5EF4-FFF2-40B4-BE49-F238E27FC236}">
                <a16:creationId xmlns:a16="http://schemas.microsoft.com/office/drawing/2014/main" id="{416B7EA4-7DB4-3842-A09B-1DDEC13476B6}"/>
              </a:ext>
            </a:extLst>
          </p:cNvPr>
          <p:cNvSpPr txBox="1"/>
          <p:nvPr/>
        </p:nvSpPr>
        <p:spPr>
          <a:xfrm>
            <a:off x="10019219"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44</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41" name="TextBox 140">
            <a:extLst>
              <a:ext uri="{FF2B5EF4-FFF2-40B4-BE49-F238E27FC236}">
                <a16:creationId xmlns:a16="http://schemas.microsoft.com/office/drawing/2014/main" id="{D2750BEC-87E1-EA40-9A30-0E5EB1B2E3A3}"/>
              </a:ext>
            </a:extLst>
          </p:cNvPr>
          <p:cNvSpPr txBox="1"/>
          <p:nvPr/>
        </p:nvSpPr>
        <p:spPr>
          <a:xfrm>
            <a:off x="9796969"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56</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42" name="TextBox 141">
            <a:extLst>
              <a:ext uri="{FF2B5EF4-FFF2-40B4-BE49-F238E27FC236}">
                <a16:creationId xmlns:a16="http://schemas.microsoft.com/office/drawing/2014/main" id="{256BD504-15D4-4140-B335-B1E507555E1B}"/>
              </a:ext>
            </a:extLst>
          </p:cNvPr>
          <p:cNvSpPr txBox="1"/>
          <p:nvPr/>
        </p:nvSpPr>
        <p:spPr>
          <a:xfrm>
            <a:off x="9568369"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71</a:t>
            </a:r>
          </a:p>
          <a:p>
            <a:pPr algn="r">
              <a:lnSpc>
                <a:spcPct val="90000"/>
              </a:lnSpc>
            </a:pPr>
            <a:r>
              <a:rPr lang="en-US" sz="1000" dirty="0">
                <a:latin typeface="Arial" panose="020B0604020202020204" pitchFamily="34" charset="0"/>
                <a:ea typeface="Aileron" charset="0"/>
                <a:cs typeface="Arial" panose="020B0604020202020204" pitchFamily="34" charset="0"/>
              </a:rPr>
              <a:t>3</a:t>
            </a:r>
          </a:p>
        </p:txBody>
      </p:sp>
      <p:sp>
        <p:nvSpPr>
          <p:cNvPr id="143" name="TextBox 142">
            <a:extLst>
              <a:ext uri="{FF2B5EF4-FFF2-40B4-BE49-F238E27FC236}">
                <a16:creationId xmlns:a16="http://schemas.microsoft.com/office/drawing/2014/main" id="{8D796BA5-9A6D-184F-8B0A-494F6F53E4EA}"/>
              </a:ext>
            </a:extLst>
          </p:cNvPr>
          <p:cNvSpPr txBox="1"/>
          <p:nvPr/>
        </p:nvSpPr>
        <p:spPr>
          <a:xfrm>
            <a:off x="9339769" y="5240233"/>
            <a:ext cx="141064"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91</a:t>
            </a:r>
          </a:p>
          <a:p>
            <a:pPr algn="r">
              <a:lnSpc>
                <a:spcPct val="90000"/>
              </a:lnSpc>
            </a:pPr>
            <a:r>
              <a:rPr lang="en-US" sz="1000" dirty="0">
                <a:latin typeface="Arial" panose="020B0604020202020204" pitchFamily="34" charset="0"/>
                <a:ea typeface="Aileron" charset="0"/>
                <a:cs typeface="Arial" panose="020B0604020202020204" pitchFamily="34" charset="0"/>
              </a:rPr>
              <a:t>9</a:t>
            </a:r>
          </a:p>
        </p:txBody>
      </p:sp>
      <p:sp>
        <p:nvSpPr>
          <p:cNvPr id="144" name="TextBox 143">
            <a:extLst>
              <a:ext uri="{FF2B5EF4-FFF2-40B4-BE49-F238E27FC236}">
                <a16:creationId xmlns:a16="http://schemas.microsoft.com/office/drawing/2014/main" id="{770B4DFD-28B3-CE4E-89BB-9E2B77080BD6}"/>
              </a:ext>
            </a:extLst>
          </p:cNvPr>
          <p:cNvSpPr txBox="1"/>
          <p:nvPr/>
        </p:nvSpPr>
        <p:spPr>
          <a:xfrm>
            <a:off x="9085428" y="5240233"/>
            <a:ext cx="211596"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101</a:t>
            </a:r>
          </a:p>
          <a:p>
            <a:pPr algn="r">
              <a:lnSpc>
                <a:spcPct val="90000"/>
              </a:lnSpc>
            </a:pPr>
            <a:r>
              <a:rPr lang="en-US" sz="1000" dirty="0">
                <a:latin typeface="Arial" panose="020B0604020202020204" pitchFamily="34" charset="0"/>
                <a:ea typeface="Aileron" charset="0"/>
                <a:cs typeface="Arial" panose="020B0604020202020204" pitchFamily="34" charset="0"/>
              </a:rPr>
              <a:t>15</a:t>
            </a:r>
          </a:p>
        </p:txBody>
      </p:sp>
      <p:sp>
        <p:nvSpPr>
          <p:cNvPr id="145" name="TextBox 144">
            <a:extLst>
              <a:ext uri="{FF2B5EF4-FFF2-40B4-BE49-F238E27FC236}">
                <a16:creationId xmlns:a16="http://schemas.microsoft.com/office/drawing/2014/main" id="{039CDA7C-7232-8642-9446-EDCC4FA17B77}"/>
              </a:ext>
            </a:extLst>
          </p:cNvPr>
          <p:cNvSpPr txBox="1"/>
          <p:nvPr/>
        </p:nvSpPr>
        <p:spPr>
          <a:xfrm>
            <a:off x="754941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46" name="TextBox 145">
            <a:extLst>
              <a:ext uri="{FF2B5EF4-FFF2-40B4-BE49-F238E27FC236}">
                <a16:creationId xmlns:a16="http://schemas.microsoft.com/office/drawing/2014/main" id="{307FAB4D-1A77-264D-890D-BAB13279FB42}"/>
              </a:ext>
            </a:extLst>
          </p:cNvPr>
          <p:cNvSpPr txBox="1"/>
          <p:nvPr/>
        </p:nvSpPr>
        <p:spPr>
          <a:xfrm>
            <a:off x="7787535"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a:t>
            </a:r>
          </a:p>
        </p:txBody>
      </p:sp>
      <p:sp>
        <p:nvSpPr>
          <p:cNvPr id="147" name="TextBox 146">
            <a:extLst>
              <a:ext uri="{FF2B5EF4-FFF2-40B4-BE49-F238E27FC236}">
                <a16:creationId xmlns:a16="http://schemas.microsoft.com/office/drawing/2014/main" id="{BA518FF5-1FC6-9E4D-B09A-9581953DCADE}"/>
              </a:ext>
            </a:extLst>
          </p:cNvPr>
          <p:cNvSpPr txBox="1"/>
          <p:nvPr/>
        </p:nvSpPr>
        <p:spPr>
          <a:xfrm>
            <a:off x="801296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148" name="TextBox 147">
            <a:extLst>
              <a:ext uri="{FF2B5EF4-FFF2-40B4-BE49-F238E27FC236}">
                <a16:creationId xmlns:a16="http://schemas.microsoft.com/office/drawing/2014/main" id="{C6C9C320-6AD6-6E49-AAE9-763EE41D1BDF}"/>
              </a:ext>
            </a:extLst>
          </p:cNvPr>
          <p:cNvSpPr txBox="1"/>
          <p:nvPr/>
        </p:nvSpPr>
        <p:spPr>
          <a:xfrm>
            <a:off x="824156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6</a:t>
            </a:r>
          </a:p>
        </p:txBody>
      </p:sp>
      <p:sp>
        <p:nvSpPr>
          <p:cNvPr id="149" name="TextBox 148">
            <a:extLst>
              <a:ext uri="{FF2B5EF4-FFF2-40B4-BE49-F238E27FC236}">
                <a16:creationId xmlns:a16="http://schemas.microsoft.com/office/drawing/2014/main" id="{06B709FF-A4A3-7948-B6A3-0BDE1B81444C}"/>
              </a:ext>
            </a:extLst>
          </p:cNvPr>
          <p:cNvSpPr txBox="1"/>
          <p:nvPr/>
        </p:nvSpPr>
        <p:spPr>
          <a:xfrm>
            <a:off x="8460635"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sp>
        <p:nvSpPr>
          <p:cNvPr id="150" name="TextBox 149">
            <a:extLst>
              <a:ext uri="{FF2B5EF4-FFF2-40B4-BE49-F238E27FC236}">
                <a16:creationId xmlns:a16="http://schemas.microsoft.com/office/drawing/2014/main" id="{D53F7A00-D3C1-B54D-94F5-ABC0C9B55850}"/>
              </a:ext>
            </a:extLst>
          </p:cNvPr>
          <p:cNvSpPr txBox="1"/>
          <p:nvPr/>
        </p:nvSpPr>
        <p:spPr>
          <a:xfrm>
            <a:off x="86476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10</a:t>
            </a:r>
          </a:p>
        </p:txBody>
      </p:sp>
      <p:sp>
        <p:nvSpPr>
          <p:cNvPr id="151" name="TextBox 150">
            <a:extLst>
              <a:ext uri="{FF2B5EF4-FFF2-40B4-BE49-F238E27FC236}">
                <a16:creationId xmlns:a16="http://schemas.microsoft.com/office/drawing/2014/main" id="{45E076F3-8AEF-F743-8721-97B3CA47A44F}"/>
              </a:ext>
            </a:extLst>
          </p:cNvPr>
          <p:cNvSpPr txBox="1"/>
          <p:nvPr/>
        </p:nvSpPr>
        <p:spPr>
          <a:xfrm>
            <a:off x="88825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sp>
        <p:nvSpPr>
          <p:cNvPr id="152" name="TextBox 151">
            <a:extLst>
              <a:ext uri="{FF2B5EF4-FFF2-40B4-BE49-F238E27FC236}">
                <a16:creationId xmlns:a16="http://schemas.microsoft.com/office/drawing/2014/main" id="{F2D8DCFB-9876-3046-98E6-05A154BB5C84}"/>
              </a:ext>
            </a:extLst>
          </p:cNvPr>
          <p:cNvSpPr txBox="1"/>
          <p:nvPr/>
        </p:nvSpPr>
        <p:spPr>
          <a:xfrm>
            <a:off x="113908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34</a:t>
            </a:r>
          </a:p>
        </p:txBody>
      </p:sp>
      <p:sp>
        <p:nvSpPr>
          <p:cNvPr id="153" name="TextBox 152">
            <a:extLst>
              <a:ext uri="{FF2B5EF4-FFF2-40B4-BE49-F238E27FC236}">
                <a16:creationId xmlns:a16="http://schemas.microsoft.com/office/drawing/2014/main" id="{85A59E0D-7E8E-5A4A-9E0C-D02AF86A4FB1}"/>
              </a:ext>
            </a:extLst>
          </p:cNvPr>
          <p:cNvSpPr txBox="1"/>
          <p:nvPr/>
        </p:nvSpPr>
        <p:spPr>
          <a:xfrm>
            <a:off x="111622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32</a:t>
            </a:r>
          </a:p>
        </p:txBody>
      </p:sp>
      <p:sp>
        <p:nvSpPr>
          <p:cNvPr id="154" name="TextBox 153">
            <a:extLst>
              <a:ext uri="{FF2B5EF4-FFF2-40B4-BE49-F238E27FC236}">
                <a16:creationId xmlns:a16="http://schemas.microsoft.com/office/drawing/2014/main" id="{A960B9CB-A507-5545-9ED8-A042A21D40BB}"/>
              </a:ext>
            </a:extLst>
          </p:cNvPr>
          <p:cNvSpPr txBox="1"/>
          <p:nvPr/>
        </p:nvSpPr>
        <p:spPr>
          <a:xfrm>
            <a:off x="1093679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155" name="TextBox 154">
            <a:extLst>
              <a:ext uri="{FF2B5EF4-FFF2-40B4-BE49-F238E27FC236}">
                <a16:creationId xmlns:a16="http://schemas.microsoft.com/office/drawing/2014/main" id="{ACA67ACA-24E3-904E-B274-BEEFF75837AD}"/>
              </a:ext>
            </a:extLst>
          </p:cNvPr>
          <p:cNvSpPr txBox="1"/>
          <p:nvPr/>
        </p:nvSpPr>
        <p:spPr>
          <a:xfrm>
            <a:off x="1070184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28</a:t>
            </a:r>
          </a:p>
        </p:txBody>
      </p:sp>
      <p:sp>
        <p:nvSpPr>
          <p:cNvPr id="156" name="TextBox 155">
            <a:extLst>
              <a:ext uri="{FF2B5EF4-FFF2-40B4-BE49-F238E27FC236}">
                <a16:creationId xmlns:a16="http://schemas.microsoft.com/office/drawing/2014/main" id="{DFAD5B9C-DF4D-A14E-89AA-5B9B1D5C19A8}"/>
              </a:ext>
            </a:extLst>
          </p:cNvPr>
          <p:cNvSpPr txBox="1"/>
          <p:nvPr/>
        </p:nvSpPr>
        <p:spPr>
          <a:xfrm>
            <a:off x="104764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26</a:t>
            </a:r>
          </a:p>
        </p:txBody>
      </p:sp>
      <p:sp>
        <p:nvSpPr>
          <p:cNvPr id="157" name="TextBox 156">
            <a:extLst>
              <a:ext uri="{FF2B5EF4-FFF2-40B4-BE49-F238E27FC236}">
                <a16:creationId xmlns:a16="http://schemas.microsoft.com/office/drawing/2014/main" id="{AC886421-4B8A-BE42-BFC5-C212CA3D04CF}"/>
              </a:ext>
            </a:extLst>
          </p:cNvPr>
          <p:cNvSpPr txBox="1"/>
          <p:nvPr/>
        </p:nvSpPr>
        <p:spPr>
          <a:xfrm>
            <a:off x="1023194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sp>
        <p:nvSpPr>
          <p:cNvPr id="158" name="TextBox 157">
            <a:extLst>
              <a:ext uri="{FF2B5EF4-FFF2-40B4-BE49-F238E27FC236}">
                <a16:creationId xmlns:a16="http://schemas.microsoft.com/office/drawing/2014/main" id="{3C92D9F7-B5F7-8047-8D62-8568FFA4B886}"/>
              </a:ext>
            </a:extLst>
          </p:cNvPr>
          <p:cNvSpPr txBox="1"/>
          <p:nvPr/>
        </p:nvSpPr>
        <p:spPr>
          <a:xfrm>
            <a:off x="100192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22</a:t>
            </a:r>
          </a:p>
        </p:txBody>
      </p:sp>
      <p:sp>
        <p:nvSpPr>
          <p:cNvPr id="159" name="TextBox 158">
            <a:extLst>
              <a:ext uri="{FF2B5EF4-FFF2-40B4-BE49-F238E27FC236}">
                <a16:creationId xmlns:a16="http://schemas.microsoft.com/office/drawing/2014/main" id="{CEE33595-2D14-684D-AE06-375EAB4B1633}"/>
              </a:ext>
            </a:extLst>
          </p:cNvPr>
          <p:cNvSpPr txBox="1"/>
          <p:nvPr/>
        </p:nvSpPr>
        <p:spPr>
          <a:xfrm>
            <a:off x="97969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160" name="TextBox 159">
            <a:extLst>
              <a:ext uri="{FF2B5EF4-FFF2-40B4-BE49-F238E27FC236}">
                <a16:creationId xmlns:a16="http://schemas.microsoft.com/office/drawing/2014/main" id="{8BF98797-EC19-C346-8648-8F11CD2E63CE}"/>
              </a:ext>
            </a:extLst>
          </p:cNvPr>
          <p:cNvSpPr txBox="1"/>
          <p:nvPr/>
        </p:nvSpPr>
        <p:spPr>
          <a:xfrm>
            <a:off x="95683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161" name="TextBox 160">
            <a:extLst>
              <a:ext uri="{FF2B5EF4-FFF2-40B4-BE49-F238E27FC236}">
                <a16:creationId xmlns:a16="http://schemas.microsoft.com/office/drawing/2014/main" id="{5085DC46-4A95-4C40-8A4E-335587006AD1}"/>
              </a:ext>
            </a:extLst>
          </p:cNvPr>
          <p:cNvSpPr txBox="1"/>
          <p:nvPr/>
        </p:nvSpPr>
        <p:spPr>
          <a:xfrm>
            <a:off x="93397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sp>
        <p:nvSpPr>
          <p:cNvPr id="162" name="TextBox 161">
            <a:extLst>
              <a:ext uri="{FF2B5EF4-FFF2-40B4-BE49-F238E27FC236}">
                <a16:creationId xmlns:a16="http://schemas.microsoft.com/office/drawing/2014/main" id="{A6044AB3-C1E6-5840-AF7C-A7F8CEDD75A6}"/>
              </a:ext>
            </a:extLst>
          </p:cNvPr>
          <p:cNvSpPr txBox="1"/>
          <p:nvPr/>
        </p:nvSpPr>
        <p:spPr>
          <a:xfrm>
            <a:off x="912069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a:t>
            </a:r>
          </a:p>
        </p:txBody>
      </p:sp>
      <p:sp>
        <p:nvSpPr>
          <p:cNvPr id="163" name="TextBox 162">
            <a:extLst>
              <a:ext uri="{FF2B5EF4-FFF2-40B4-BE49-F238E27FC236}">
                <a16:creationId xmlns:a16="http://schemas.microsoft.com/office/drawing/2014/main" id="{DF05B4E1-204B-7542-9C0C-0A9F31DE80B3}"/>
              </a:ext>
            </a:extLst>
          </p:cNvPr>
          <p:cNvSpPr txBox="1"/>
          <p:nvPr/>
        </p:nvSpPr>
        <p:spPr>
          <a:xfrm>
            <a:off x="8496120" y="5008458"/>
            <a:ext cx="2088713"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Months since </a:t>
            </a:r>
            <a:r>
              <a:rPr lang="en-US" sz="1200" b="1" dirty="0" err="1">
                <a:latin typeface="Arial" panose="020B0604020202020204" pitchFamily="34" charset="0"/>
                <a:ea typeface="Aileron" charset="0"/>
                <a:cs typeface="Arial" panose="020B0604020202020204" pitchFamily="34" charset="0"/>
              </a:rPr>
              <a:t>randomisation</a:t>
            </a:r>
            <a:endParaRPr lang="en-US" sz="1200" b="1" dirty="0">
              <a:latin typeface="Arial" panose="020B0604020202020204" pitchFamily="34" charset="0"/>
              <a:ea typeface="Aileron" charset="0"/>
              <a:cs typeface="Arial" panose="020B0604020202020204" pitchFamily="34" charset="0"/>
            </a:endParaRPr>
          </a:p>
        </p:txBody>
      </p:sp>
      <p:sp>
        <p:nvSpPr>
          <p:cNvPr id="164" name="TextBox 163">
            <a:extLst>
              <a:ext uri="{FF2B5EF4-FFF2-40B4-BE49-F238E27FC236}">
                <a16:creationId xmlns:a16="http://schemas.microsoft.com/office/drawing/2014/main" id="{E87DB520-3375-3641-993A-0F4E2086F303}"/>
              </a:ext>
            </a:extLst>
          </p:cNvPr>
          <p:cNvSpPr txBox="1"/>
          <p:nvPr/>
        </p:nvSpPr>
        <p:spPr>
          <a:xfrm rot="16200000">
            <a:off x="6266470" y="3654695"/>
            <a:ext cx="1769716"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Percent of patients alive</a:t>
            </a:r>
          </a:p>
        </p:txBody>
      </p:sp>
      <p:sp>
        <p:nvSpPr>
          <p:cNvPr id="165" name="TextBox 164">
            <a:extLst>
              <a:ext uri="{FF2B5EF4-FFF2-40B4-BE49-F238E27FC236}">
                <a16:creationId xmlns:a16="http://schemas.microsoft.com/office/drawing/2014/main" id="{EB712A9C-145C-B243-AE12-A29269577BA2}"/>
              </a:ext>
            </a:extLst>
          </p:cNvPr>
          <p:cNvSpPr txBox="1"/>
          <p:nvPr/>
        </p:nvSpPr>
        <p:spPr>
          <a:xfrm>
            <a:off x="7294729" y="2693116"/>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166" name="TextBox 165">
            <a:extLst>
              <a:ext uri="{FF2B5EF4-FFF2-40B4-BE49-F238E27FC236}">
                <a16:creationId xmlns:a16="http://schemas.microsoft.com/office/drawing/2014/main" id="{45A7EBBD-9925-2C4C-940F-7C11AADFEE97}"/>
              </a:ext>
            </a:extLst>
          </p:cNvPr>
          <p:cNvSpPr txBox="1"/>
          <p:nvPr/>
        </p:nvSpPr>
        <p:spPr>
          <a:xfrm>
            <a:off x="7365261" y="289218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167" name="TextBox 166">
            <a:extLst>
              <a:ext uri="{FF2B5EF4-FFF2-40B4-BE49-F238E27FC236}">
                <a16:creationId xmlns:a16="http://schemas.microsoft.com/office/drawing/2014/main" id="{403D07AB-6923-784F-94EA-6C3C3FF366B4}"/>
              </a:ext>
            </a:extLst>
          </p:cNvPr>
          <p:cNvSpPr txBox="1"/>
          <p:nvPr/>
        </p:nvSpPr>
        <p:spPr>
          <a:xfrm>
            <a:off x="7365261" y="309126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168" name="TextBox 167">
            <a:extLst>
              <a:ext uri="{FF2B5EF4-FFF2-40B4-BE49-F238E27FC236}">
                <a16:creationId xmlns:a16="http://schemas.microsoft.com/office/drawing/2014/main" id="{DDBD95D3-DF51-BA41-8829-CDC3353BA54B}"/>
              </a:ext>
            </a:extLst>
          </p:cNvPr>
          <p:cNvSpPr txBox="1"/>
          <p:nvPr/>
        </p:nvSpPr>
        <p:spPr>
          <a:xfrm>
            <a:off x="7365261" y="329033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169" name="TextBox 168">
            <a:extLst>
              <a:ext uri="{FF2B5EF4-FFF2-40B4-BE49-F238E27FC236}">
                <a16:creationId xmlns:a16="http://schemas.microsoft.com/office/drawing/2014/main" id="{98DFACB1-742F-7844-A3AF-DE8D75FFF493}"/>
              </a:ext>
            </a:extLst>
          </p:cNvPr>
          <p:cNvSpPr txBox="1"/>
          <p:nvPr/>
        </p:nvSpPr>
        <p:spPr>
          <a:xfrm>
            <a:off x="7365261" y="348940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170" name="TextBox 169">
            <a:extLst>
              <a:ext uri="{FF2B5EF4-FFF2-40B4-BE49-F238E27FC236}">
                <a16:creationId xmlns:a16="http://schemas.microsoft.com/office/drawing/2014/main" id="{B4F8AB0A-C63D-0C48-8E35-44A637C14C0B}"/>
              </a:ext>
            </a:extLst>
          </p:cNvPr>
          <p:cNvSpPr txBox="1"/>
          <p:nvPr/>
        </p:nvSpPr>
        <p:spPr>
          <a:xfrm>
            <a:off x="7365261" y="368847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171" name="TextBox 170">
            <a:extLst>
              <a:ext uri="{FF2B5EF4-FFF2-40B4-BE49-F238E27FC236}">
                <a16:creationId xmlns:a16="http://schemas.microsoft.com/office/drawing/2014/main" id="{9E8D9B8B-2EAA-7645-BEB4-38EF31972401}"/>
              </a:ext>
            </a:extLst>
          </p:cNvPr>
          <p:cNvSpPr txBox="1"/>
          <p:nvPr/>
        </p:nvSpPr>
        <p:spPr>
          <a:xfrm>
            <a:off x="7435793" y="4683841"/>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72" name="TextBox 171">
            <a:extLst>
              <a:ext uri="{FF2B5EF4-FFF2-40B4-BE49-F238E27FC236}">
                <a16:creationId xmlns:a16="http://schemas.microsoft.com/office/drawing/2014/main" id="{634361F6-DFBD-1243-91E4-D3344B94DD67}"/>
              </a:ext>
            </a:extLst>
          </p:cNvPr>
          <p:cNvSpPr txBox="1"/>
          <p:nvPr/>
        </p:nvSpPr>
        <p:spPr>
          <a:xfrm>
            <a:off x="7365261" y="388755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173" name="TextBox 172">
            <a:extLst>
              <a:ext uri="{FF2B5EF4-FFF2-40B4-BE49-F238E27FC236}">
                <a16:creationId xmlns:a16="http://schemas.microsoft.com/office/drawing/2014/main" id="{CB1411A4-3EBD-AD45-AC58-77E4B7A026D2}"/>
              </a:ext>
            </a:extLst>
          </p:cNvPr>
          <p:cNvSpPr txBox="1"/>
          <p:nvPr/>
        </p:nvSpPr>
        <p:spPr>
          <a:xfrm>
            <a:off x="7365261" y="408662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174" name="TextBox 173">
            <a:extLst>
              <a:ext uri="{FF2B5EF4-FFF2-40B4-BE49-F238E27FC236}">
                <a16:creationId xmlns:a16="http://schemas.microsoft.com/office/drawing/2014/main" id="{6E74DD6C-EBA9-7148-8465-0B357CA45F03}"/>
              </a:ext>
            </a:extLst>
          </p:cNvPr>
          <p:cNvSpPr txBox="1"/>
          <p:nvPr/>
        </p:nvSpPr>
        <p:spPr>
          <a:xfrm>
            <a:off x="7365261" y="428569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175" name="TextBox 174">
            <a:extLst>
              <a:ext uri="{FF2B5EF4-FFF2-40B4-BE49-F238E27FC236}">
                <a16:creationId xmlns:a16="http://schemas.microsoft.com/office/drawing/2014/main" id="{8F7EB870-3A75-C141-A58B-20721D87199D}"/>
              </a:ext>
            </a:extLst>
          </p:cNvPr>
          <p:cNvSpPr txBox="1"/>
          <p:nvPr/>
        </p:nvSpPr>
        <p:spPr>
          <a:xfrm>
            <a:off x="7365261" y="448476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176" name="Straight Connector 175">
            <a:extLst>
              <a:ext uri="{FF2B5EF4-FFF2-40B4-BE49-F238E27FC236}">
                <a16:creationId xmlns:a16="http://schemas.microsoft.com/office/drawing/2014/main" id="{4501C912-146A-BE44-B964-F1FA51E505AC}"/>
              </a:ext>
            </a:extLst>
          </p:cNvPr>
          <p:cNvCxnSpPr>
            <a:cxnSpLocks/>
          </p:cNvCxnSpPr>
          <p:nvPr/>
        </p:nvCxnSpPr>
        <p:spPr>
          <a:xfrm>
            <a:off x="7584676" y="4753090"/>
            <a:ext cx="387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7713D2EA-31FC-334D-946F-36A2D8B36F0A}"/>
              </a:ext>
            </a:extLst>
          </p:cNvPr>
          <p:cNvCxnSpPr>
            <a:cxnSpLocks/>
          </p:cNvCxnSpPr>
          <p:nvPr/>
        </p:nvCxnSpPr>
        <p:spPr>
          <a:xfrm>
            <a:off x="7524351" y="4753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3B1039F7-9273-F54C-9404-3BA0BB24B738}"/>
              </a:ext>
            </a:extLst>
          </p:cNvPr>
          <p:cNvCxnSpPr>
            <a:cxnSpLocks/>
          </p:cNvCxnSpPr>
          <p:nvPr/>
        </p:nvCxnSpPr>
        <p:spPr>
          <a:xfrm>
            <a:off x="7524351" y="45562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5592603B-9B11-E143-BAC0-19D645EBB6CB}"/>
              </a:ext>
            </a:extLst>
          </p:cNvPr>
          <p:cNvCxnSpPr>
            <a:cxnSpLocks/>
          </p:cNvCxnSpPr>
          <p:nvPr/>
        </p:nvCxnSpPr>
        <p:spPr>
          <a:xfrm>
            <a:off x="7524351" y="4353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38F05253-9C14-1A4E-95C3-8AFF6508CACC}"/>
              </a:ext>
            </a:extLst>
          </p:cNvPr>
          <p:cNvCxnSpPr>
            <a:cxnSpLocks/>
          </p:cNvCxnSpPr>
          <p:nvPr/>
        </p:nvCxnSpPr>
        <p:spPr>
          <a:xfrm>
            <a:off x="7524351" y="3356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956A6427-511F-B84C-8288-832A3439D589}"/>
              </a:ext>
            </a:extLst>
          </p:cNvPr>
          <p:cNvCxnSpPr>
            <a:cxnSpLocks/>
          </p:cNvCxnSpPr>
          <p:nvPr/>
        </p:nvCxnSpPr>
        <p:spPr>
          <a:xfrm>
            <a:off x="7524351" y="35592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C4EC15F3-BABA-3343-B086-301E4FD6BB52}"/>
              </a:ext>
            </a:extLst>
          </p:cNvPr>
          <p:cNvCxnSpPr>
            <a:cxnSpLocks/>
          </p:cNvCxnSpPr>
          <p:nvPr/>
        </p:nvCxnSpPr>
        <p:spPr>
          <a:xfrm>
            <a:off x="7524351" y="37561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FC1775E9-2204-8946-ADA2-AD4DF5F0174F}"/>
              </a:ext>
            </a:extLst>
          </p:cNvPr>
          <p:cNvCxnSpPr>
            <a:cxnSpLocks/>
          </p:cNvCxnSpPr>
          <p:nvPr/>
        </p:nvCxnSpPr>
        <p:spPr>
          <a:xfrm>
            <a:off x="7524351" y="395616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E15706B8-3895-8041-B808-69072945FA61}"/>
              </a:ext>
            </a:extLst>
          </p:cNvPr>
          <p:cNvCxnSpPr>
            <a:cxnSpLocks/>
          </p:cNvCxnSpPr>
          <p:nvPr/>
        </p:nvCxnSpPr>
        <p:spPr>
          <a:xfrm>
            <a:off x="7524351" y="4153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05827EEE-5E4A-2440-85BA-DB6E86514724}"/>
              </a:ext>
            </a:extLst>
          </p:cNvPr>
          <p:cNvCxnSpPr>
            <a:cxnSpLocks/>
          </p:cNvCxnSpPr>
          <p:nvPr/>
        </p:nvCxnSpPr>
        <p:spPr>
          <a:xfrm>
            <a:off x="7524351" y="31528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1C26D3FA-60BD-0844-9EC2-047BE79B2B0B}"/>
              </a:ext>
            </a:extLst>
          </p:cNvPr>
          <p:cNvCxnSpPr>
            <a:cxnSpLocks/>
          </p:cNvCxnSpPr>
          <p:nvPr/>
        </p:nvCxnSpPr>
        <p:spPr>
          <a:xfrm>
            <a:off x="7524351" y="2956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8D84F708-88D2-5D4D-A041-1C75EF0DEE49}"/>
              </a:ext>
            </a:extLst>
          </p:cNvPr>
          <p:cNvCxnSpPr>
            <a:cxnSpLocks/>
          </p:cNvCxnSpPr>
          <p:nvPr/>
        </p:nvCxnSpPr>
        <p:spPr>
          <a:xfrm>
            <a:off x="7524351" y="2756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A9606DF8-7EC8-5E4E-93BF-05376CB532FC}"/>
              </a:ext>
            </a:extLst>
          </p:cNvPr>
          <p:cNvCxnSpPr>
            <a:cxnSpLocks/>
          </p:cNvCxnSpPr>
          <p:nvPr/>
        </p:nvCxnSpPr>
        <p:spPr>
          <a:xfrm rot="16200000">
            <a:off x="75570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0629FC07-3E14-174C-B3D9-8E245E44CA5C}"/>
              </a:ext>
            </a:extLst>
          </p:cNvPr>
          <p:cNvCxnSpPr>
            <a:cxnSpLocks/>
          </p:cNvCxnSpPr>
          <p:nvPr/>
        </p:nvCxnSpPr>
        <p:spPr>
          <a:xfrm rot="16200000">
            <a:off x="77792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E510E9D-A485-0B49-89F5-228317F8590F}"/>
              </a:ext>
            </a:extLst>
          </p:cNvPr>
          <p:cNvCxnSpPr>
            <a:cxnSpLocks/>
          </p:cNvCxnSpPr>
          <p:nvPr/>
        </p:nvCxnSpPr>
        <p:spPr>
          <a:xfrm rot="16200000">
            <a:off x="80110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48C12E0C-F5EB-954C-A2DE-C529DAB6C470}"/>
              </a:ext>
            </a:extLst>
          </p:cNvPr>
          <p:cNvCxnSpPr>
            <a:cxnSpLocks/>
          </p:cNvCxnSpPr>
          <p:nvPr/>
        </p:nvCxnSpPr>
        <p:spPr>
          <a:xfrm rot="16200000">
            <a:off x="82364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F96C54F2-58C1-E940-94BC-88EBBB5CDCCD}"/>
              </a:ext>
            </a:extLst>
          </p:cNvPr>
          <p:cNvCxnSpPr>
            <a:cxnSpLocks/>
          </p:cNvCxnSpPr>
          <p:nvPr/>
        </p:nvCxnSpPr>
        <p:spPr>
          <a:xfrm rot="16200000">
            <a:off x="84650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325BBAB7-06B6-EC42-8EB8-7B40442729D5}"/>
              </a:ext>
            </a:extLst>
          </p:cNvPr>
          <p:cNvCxnSpPr>
            <a:cxnSpLocks/>
          </p:cNvCxnSpPr>
          <p:nvPr/>
        </p:nvCxnSpPr>
        <p:spPr>
          <a:xfrm rot="16200000">
            <a:off x="86936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139187A1-097A-5844-8E69-96C6D9216C6E}"/>
              </a:ext>
            </a:extLst>
          </p:cNvPr>
          <p:cNvCxnSpPr>
            <a:cxnSpLocks/>
          </p:cNvCxnSpPr>
          <p:nvPr/>
        </p:nvCxnSpPr>
        <p:spPr>
          <a:xfrm rot="16200000">
            <a:off x="89222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1A1BC991-81F4-B747-9BD3-D0413B678F67}"/>
              </a:ext>
            </a:extLst>
          </p:cNvPr>
          <p:cNvCxnSpPr>
            <a:cxnSpLocks/>
          </p:cNvCxnSpPr>
          <p:nvPr/>
        </p:nvCxnSpPr>
        <p:spPr>
          <a:xfrm rot="16200000">
            <a:off x="91477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478BDFCE-807F-694C-8803-4A8A2A8E991F}"/>
              </a:ext>
            </a:extLst>
          </p:cNvPr>
          <p:cNvCxnSpPr>
            <a:cxnSpLocks/>
          </p:cNvCxnSpPr>
          <p:nvPr/>
        </p:nvCxnSpPr>
        <p:spPr>
          <a:xfrm rot="16200000">
            <a:off x="93763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AC9797C2-583D-D44D-B477-A2744D374D8B}"/>
              </a:ext>
            </a:extLst>
          </p:cNvPr>
          <p:cNvCxnSpPr>
            <a:cxnSpLocks/>
          </p:cNvCxnSpPr>
          <p:nvPr/>
        </p:nvCxnSpPr>
        <p:spPr>
          <a:xfrm rot="16200000">
            <a:off x="96049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9D10EF8C-7935-F243-9AE3-5F64B4C0AF0F}"/>
              </a:ext>
            </a:extLst>
          </p:cNvPr>
          <p:cNvCxnSpPr>
            <a:cxnSpLocks/>
          </p:cNvCxnSpPr>
          <p:nvPr/>
        </p:nvCxnSpPr>
        <p:spPr>
          <a:xfrm rot="16200000">
            <a:off x="98335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CD2BAFE2-580F-A748-9B57-250B40B8A74C}"/>
              </a:ext>
            </a:extLst>
          </p:cNvPr>
          <p:cNvCxnSpPr>
            <a:cxnSpLocks/>
          </p:cNvCxnSpPr>
          <p:nvPr/>
        </p:nvCxnSpPr>
        <p:spPr>
          <a:xfrm rot="16200000">
            <a:off x="100589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DAD4D110-1977-E749-8F72-BFF345CC50F7}"/>
              </a:ext>
            </a:extLst>
          </p:cNvPr>
          <p:cNvCxnSpPr>
            <a:cxnSpLocks/>
          </p:cNvCxnSpPr>
          <p:nvPr/>
        </p:nvCxnSpPr>
        <p:spPr>
          <a:xfrm rot="16200000">
            <a:off x="102811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4C4EF85-43E0-6042-87E4-10EF551FA817}"/>
              </a:ext>
            </a:extLst>
          </p:cNvPr>
          <p:cNvCxnSpPr>
            <a:cxnSpLocks/>
          </p:cNvCxnSpPr>
          <p:nvPr/>
        </p:nvCxnSpPr>
        <p:spPr>
          <a:xfrm rot="16200000">
            <a:off x="105161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C504031B-C813-7049-B9A7-76F6EADA168B}"/>
              </a:ext>
            </a:extLst>
          </p:cNvPr>
          <p:cNvCxnSpPr>
            <a:cxnSpLocks/>
          </p:cNvCxnSpPr>
          <p:nvPr/>
        </p:nvCxnSpPr>
        <p:spPr>
          <a:xfrm rot="16200000">
            <a:off x="107415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D9CB9A81-A824-864C-8F2D-98A264395CFD}"/>
              </a:ext>
            </a:extLst>
          </p:cNvPr>
          <p:cNvCxnSpPr>
            <a:cxnSpLocks/>
          </p:cNvCxnSpPr>
          <p:nvPr/>
        </p:nvCxnSpPr>
        <p:spPr>
          <a:xfrm rot="16200000">
            <a:off x="109701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8A9909D3-8D84-C744-BCCC-A27CDBA54644}"/>
              </a:ext>
            </a:extLst>
          </p:cNvPr>
          <p:cNvCxnSpPr>
            <a:cxnSpLocks/>
          </p:cNvCxnSpPr>
          <p:nvPr/>
        </p:nvCxnSpPr>
        <p:spPr>
          <a:xfrm rot="16200000">
            <a:off x="111987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5560087F-B1E6-234F-AA3E-58CA427B06F8}"/>
              </a:ext>
            </a:extLst>
          </p:cNvPr>
          <p:cNvCxnSpPr>
            <a:cxnSpLocks/>
          </p:cNvCxnSpPr>
          <p:nvPr/>
        </p:nvCxnSpPr>
        <p:spPr>
          <a:xfrm rot="16200000">
            <a:off x="114241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11" name="Table 210">
            <a:extLst>
              <a:ext uri="{FF2B5EF4-FFF2-40B4-BE49-F238E27FC236}">
                <a16:creationId xmlns:a16="http://schemas.microsoft.com/office/drawing/2014/main" id="{02368105-8A4A-C84E-8CE3-89F238DD7A3B}"/>
              </a:ext>
            </a:extLst>
          </p:cNvPr>
          <p:cNvGraphicFramePr>
            <a:graphicFrameLocks noGrp="1"/>
          </p:cNvGraphicFramePr>
          <p:nvPr>
            <p:extLst>
              <p:ext uri="{D42A27DB-BD31-4B8C-83A1-F6EECF244321}">
                <p14:modId xmlns:p14="http://schemas.microsoft.com/office/powerpoint/2010/main" val="2411391819"/>
              </p:ext>
            </p:extLst>
          </p:nvPr>
        </p:nvGraphicFramePr>
        <p:xfrm>
          <a:off x="8652980" y="2375759"/>
          <a:ext cx="3376509" cy="356040"/>
        </p:xfrm>
        <a:graphic>
          <a:graphicData uri="http://schemas.openxmlformats.org/drawingml/2006/table">
            <a:tbl>
              <a:tblPr firstRow="1" bandRow="1">
                <a:tableStyleId>{5C22544A-7EE6-4342-B048-85BDC9FD1C3A}</a:tableStyleId>
              </a:tblPr>
              <a:tblGrid>
                <a:gridCol w="3376509">
                  <a:extLst>
                    <a:ext uri="{9D8B030D-6E8A-4147-A177-3AD203B41FA5}">
                      <a16:colId xmlns:a16="http://schemas.microsoft.com/office/drawing/2014/main" val="1256442069"/>
                    </a:ext>
                  </a:extLst>
                </a:gridCol>
              </a:tblGrid>
              <a:tr h="0">
                <a:tc>
                  <a:txBody>
                    <a:bodyPr/>
                    <a:lstStyle/>
                    <a:p>
                      <a:pPr>
                        <a:lnSpc>
                          <a:spcPct val="90000"/>
                        </a:lnSpc>
                      </a:pPr>
                      <a:r>
                        <a:rPr lang="en-US" sz="1000" b="0" dirty="0">
                          <a:solidFill>
                            <a:schemeClr val="tx1"/>
                          </a:solidFill>
                          <a:latin typeface="Arial" panose="020B0604020202020204" pitchFamily="34" charset="0"/>
                          <a:cs typeface="Arial" panose="020B0604020202020204" pitchFamily="34" charset="0"/>
                        </a:rPr>
                        <a:t>Patients who crossed over, 67% (56/83)</a:t>
                      </a:r>
                    </a:p>
                    <a:p>
                      <a:pPr>
                        <a:lnSpc>
                          <a:spcPct val="90000"/>
                        </a:lnSpc>
                      </a:pPr>
                      <a:r>
                        <a:rPr lang="en-US" sz="1000" b="0" dirty="0">
                          <a:solidFill>
                            <a:schemeClr val="tx1"/>
                          </a:solidFill>
                          <a:latin typeface="Arial" panose="020B0604020202020204" pitchFamily="34" charset="0"/>
                          <a:cs typeface="Arial" panose="020B0604020202020204" pitchFamily="34" charset="0"/>
                        </a:rPr>
                        <a:t>Hazard ratio for death, 0.42 (95% CI, 0.19-0.91)</a:t>
                      </a: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081629"/>
                  </a:ext>
                </a:extLst>
              </a:tr>
            </a:tbl>
          </a:graphicData>
        </a:graphic>
      </p:graphicFrame>
      <p:sp>
        <p:nvSpPr>
          <p:cNvPr id="216" name="TextBox 215">
            <a:extLst>
              <a:ext uri="{FF2B5EF4-FFF2-40B4-BE49-F238E27FC236}">
                <a16:creationId xmlns:a16="http://schemas.microsoft.com/office/drawing/2014/main" id="{EB5E29E1-B563-1247-B8A6-636D8F0EA058}"/>
              </a:ext>
            </a:extLst>
          </p:cNvPr>
          <p:cNvSpPr txBox="1"/>
          <p:nvPr/>
        </p:nvSpPr>
        <p:spPr>
          <a:xfrm>
            <a:off x="10992229" y="4052016"/>
            <a:ext cx="517770" cy="138499"/>
          </a:xfrm>
          <a:prstGeom prst="rect">
            <a:avLst/>
          </a:prstGeom>
          <a:noFill/>
        </p:spPr>
        <p:txBody>
          <a:bodyPr wrap="none" lIns="0" tIns="0" rIns="0" bIns="0" rtlCol="0">
            <a:spAutoFit/>
          </a:bodyPr>
          <a:lstStyle/>
          <a:p>
            <a:pPr algn="r">
              <a:lnSpc>
                <a:spcPct val="90000"/>
              </a:lnSpc>
            </a:pPr>
            <a:r>
              <a:rPr lang="en-US" sz="1000" b="1" dirty="0" err="1">
                <a:solidFill>
                  <a:srgbClr val="03C74F"/>
                </a:solidFill>
                <a:latin typeface="Arial" panose="020B0604020202020204" pitchFamily="34" charset="0"/>
                <a:ea typeface="Aileron" charset="0"/>
                <a:cs typeface="Arial" panose="020B0604020202020204" pitchFamily="34" charset="0"/>
              </a:rPr>
              <a:t>Olapari</a:t>
            </a:r>
            <a:r>
              <a:rPr lang="en-US" sz="1000" b="1" dirty="0" err="1">
                <a:solidFill>
                  <a:schemeClr val="accent1"/>
                </a:solidFill>
                <a:latin typeface="Arial" panose="020B0604020202020204" pitchFamily="34" charset="0"/>
                <a:ea typeface="Aileron" charset="0"/>
                <a:cs typeface="Arial" panose="020B0604020202020204" pitchFamily="34" charset="0"/>
              </a:rPr>
              <a:t>b</a:t>
            </a:r>
            <a:endParaRPr lang="en-US" sz="1000" b="1" dirty="0">
              <a:solidFill>
                <a:schemeClr val="accent2"/>
              </a:solidFill>
              <a:latin typeface="Arial" panose="020B0604020202020204" pitchFamily="34" charset="0"/>
              <a:ea typeface="Aileron" charset="0"/>
              <a:cs typeface="Arial" panose="020B0604020202020204" pitchFamily="34" charset="0"/>
            </a:endParaRPr>
          </a:p>
        </p:txBody>
      </p:sp>
      <p:sp>
        <p:nvSpPr>
          <p:cNvPr id="217" name="TextBox 216">
            <a:extLst>
              <a:ext uri="{FF2B5EF4-FFF2-40B4-BE49-F238E27FC236}">
                <a16:creationId xmlns:a16="http://schemas.microsoft.com/office/drawing/2014/main" id="{26210F8B-7D6F-9C4A-BDB7-DB9E37413CF1}"/>
              </a:ext>
            </a:extLst>
          </p:cNvPr>
          <p:cNvSpPr txBox="1"/>
          <p:nvPr/>
        </p:nvSpPr>
        <p:spPr>
          <a:xfrm>
            <a:off x="9366536" y="4261566"/>
            <a:ext cx="456856" cy="138499"/>
          </a:xfrm>
          <a:prstGeom prst="rect">
            <a:avLst/>
          </a:prstGeom>
          <a:noFill/>
        </p:spPr>
        <p:txBody>
          <a:bodyPr wrap="none" lIns="0" tIns="0" rIns="0" bIns="0" rtlCol="0">
            <a:spAutoFit/>
          </a:bodyPr>
          <a:lstStyle/>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Control</a:t>
            </a:r>
          </a:p>
        </p:txBody>
      </p:sp>
      <p:cxnSp>
        <p:nvCxnSpPr>
          <p:cNvPr id="177" name="Straight Connector 176">
            <a:extLst>
              <a:ext uri="{FF2B5EF4-FFF2-40B4-BE49-F238E27FC236}">
                <a16:creationId xmlns:a16="http://schemas.microsoft.com/office/drawing/2014/main" id="{CE5DD9CB-B692-8141-904A-9C6D2848B486}"/>
              </a:ext>
            </a:extLst>
          </p:cNvPr>
          <p:cNvCxnSpPr>
            <a:cxnSpLocks/>
          </p:cNvCxnSpPr>
          <p:nvPr/>
        </p:nvCxnSpPr>
        <p:spPr>
          <a:xfrm flipV="1">
            <a:off x="7589440" y="2752573"/>
            <a:ext cx="0" cy="20002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Slide Number Placeholder 220">
            <a:extLst>
              <a:ext uri="{FF2B5EF4-FFF2-40B4-BE49-F238E27FC236}">
                <a16:creationId xmlns:a16="http://schemas.microsoft.com/office/drawing/2014/main" id="{5AD85C2E-5806-434D-BCA4-F27016D29E82}"/>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17748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Introducing the scientific committee</a:t>
            </a:r>
          </a:p>
        </p:txBody>
      </p:sp>
      <p:sp>
        <p:nvSpPr>
          <p:cNvPr id="7" name="Slide Number Placeholder 6"/>
          <p:cNvSpPr>
            <a:spLocks noGrp="1"/>
          </p:cNvSpPr>
          <p:nvPr>
            <p:ph type="sldNum" sz="quarter" idx="4"/>
          </p:nvPr>
        </p:nvSpPr>
        <p:spPr>
          <a:xfrm>
            <a:off x="10889118" y="6339040"/>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
        <p:nvSpPr>
          <p:cNvPr id="11" name="Rechthoek 10">
            <a:extLst>
              <a:ext uri="{FF2B5EF4-FFF2-40B4-BE49-F238E27FC236}">
                <a16:creationId xmlns:a16="http://schemas.microsoft.com/office/drawing/2014/main" id="{E6D7DF15-2457-2D4E-911C-03DC98C9E643}"/>
              </a:ext>
            </a:extLst>
          </p:cNvPr>
          <p:cNvSpPr/>
          <p:nvPr/>
        </p:nvSpPr>
        <p:spPr>
          <a:xfrm>
            <a:off x="4350000" y="1053782"/>
            <a:ext cx="3492000" cy="5048435"/>
          </a:xfrm>
          <a:prstGeom prst="rect">
            <a:avLst/>
          </a:prstGeom>
          <a:ln w="19050" cmpd="sng">
            <a:solidFill>
              <a:schemeClr val="accent1"/>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Vrije vorm 12">
            <a:extLst>
              <a:ext uri="{FF2B5EF4-FFF2-40B4-BE49-F238E27FC236}">
                <a16:creationId xmlns:a16="http://schemas.microsoft.com/office/drawing/2014/main" id="{77BB6C3B-1AFC-1049-BB8A-F255CF868934}"/>
              </a:ext>
            </a:extLst>
          </p:cNvPr>
          <p:cNvSpPr/>
          <p:nvPr/>
        </p:nvSpPr>
        <p:spPr>
          <a:xfrm>
            <a:off x="995527" y="2872405"/>
            <a:ext cx="2735152" cy="720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Professor and Chairman of Urology,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Director of GU Oncology</a:t>
            </a:r>
            <a:b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Raymond Garneau Chair in Prostate Cancer</a:t>
            </a:r>
            <a:b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University of Montreal Hospital Center, Canada</a:t>
            </a:r>
            <a:endParaRPr kumimoji="0" lang="en-GB" sz="1000" b="1" i="0" u="none" strike="noStrike" kern="1200" cap="none" spc="-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Vrije vorm 13">
            <a:extLst>
              <a:ext uri="{FF2B5EF4-FFF2-40B4-BE49-F238E27FC236}">
                <a16:creationId xmlns:a16="http://schemas.microsoft.com/office/drawing/2014/main" id="{E2EC4E45-D504-8044-9EF7-5F0F321D0CAD}"/>
              </a:ext>
            </a:extLst>
          </p:cNvPr>
          <p:cNvSpPr/>
          <p:nvPr/>
        </p:nvSpPr>
        <p:spPr>
          <a:xfrm>
            <a:off x="776855" y="2649841"/>
            <a:ext cx="3207716"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Fred Saad</a:t>
            </a:r>
            <a:endParaRPr kumimoji="0" lang="nl-NL"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p:txBody>
      </p:sp>
      <p:sp>
        <p:nvSpPr>
          <p:cNvPr id="16" name="Rechthoek 15">
            <a:extLst>
              <a:ext uri="{FF2B5EF4-FFF2-40B4-BE49-F238E27FC236}">
                <a16:creationId xmlns:a16="http://schemas.microsoft.com/office/drawing/2014/main" id="{320DC41D-4E41-E84A-B58F-83CB07244DD5}"/>
              </a:ext>
            </a:extLst>
          </p:cNvPr>
          <p:cNvSpPr/>
          <p:nvPr/>
        </p:nvSpPr>
        <p:spPr>
          <a:xfrm>
            <a:off x="614564" y="1053782"/>
            <a:ext cx="3492000" cy="5048435"/>
          </a:xfrm>
          <a:prstGeom prst="rect">
            <a:avLst/>
          </a:prstGeom>
          <a:noFill/>
          <a:ln w="19050" cmpd="sng">
            <a:solidFill>
              <a:srgbClr val="03C74F"/>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8" name="Vrije vorm 17">
            <a:extLst>
              <a:ext uri="{FF2B5EF4-FFF2-40B4-BE49-F238E27FC236}">
                <a16:creationId xmlns:a16="http://schemas.microsoft.com/office/drawing/2014/main" id="{8AD596DA-DE68-E64B-B7E8-54FC1298ADBD}"/>
              </a:ext>
            </a:extLst>
          </p:cNvPr>
          <p:cNvSpPr/>
          <p:nvPr/>
        </p:nvSpPr>
        <p:spPr>
          <a:xfrm>
            <a:off x="4674200" y="2864884"/>
            <a:ext cx="2735152" cy="720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Associate Professor of Medicine</a:t>
            </a:r>
            <a:br>
              <a:rPr kumimoji="0" lang="en-US"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altLang="en-US" sz="1000" b="1" i="0" u="none" strike="noStrike" kern="1200" cap="none" spc="0" normalizeH="0" baseline="0" noProof="0" dirty="0">
                <a:ln>
                  <a:noFill/>
                </a:ln>
                <a:solidFill>
                  <a:srgbClr val="FFFFFF"/>
                </a:solidFill>
                <a:effectLst/>
                <a:uLnTx/>
                <a:uFillTx/>
                <a:latin typeface="Calibri" panose="020F0502020204030204"/>
                <a:ea typeface="+mn-ea"/>
                <a:cs typeface="+mn-cs"/>
              </a:rPr>
              <a:t>Section Chief, Genitourinary Cancers,</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a:ea typeface="+mn-ea"/>
                <a:cs typeface="+mn-cs"/>
              </a:rPr>
              <a:t>City of Hope Comprehensive Cancer Centre, USA</a:t>
            </a:r>
            <a:endParaRPr kumimoji="0" lang="nl-NL"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Vrije vorm 18">
            <a:extLst>
              <a:ext uri="{FF2B5EF4-FFF2-40B4-BE49-F238E27FC236}">
                <a16:creationId xmlns:a16="http://schemas.microsoft.com/office/drawing/2014/main" id="{84B62409-8AE9-3C4E-A19E-9FB46D5FA811}"/>
              </a:ext>
            </a:extLst>
          </p:cNvPr>
          <p:cNvSpPr/>
          <p:nvPr/>
        </p:nvSpPr>
        <p:spPr>
          <a:xfrm>
            <a:off x="4517302" y="2649842"/>
            <a:ext cx="3183626"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Tanya Dorff</a:t>
            </a:r>
            <a:endParaRPr kumimoji="0" lang="nl-NL"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p:txBody>
      </p:sp>
      <p:sp>
        <p:nvSpPr>
          <p:cNvPr id="20" name="Rechthoek 19">
            <a:extLst>
              <a:ext uri="{FF2B5EF4-FFF2-40B4-BE49-F238E27FC236}">
                <a16:creationId xmlns:a16="http://schemas.microsoft.com/office/drawing/2014/main" id="{B4D56FEE-3B4C-A34B-921F-D6F5577F2AAE}"/>
              </a:ext>
            </a:extLst>
          </p:cNvPr>
          <p:cNvSpPr/>
          <p:nvPr/>
        </p:nvSpPr>
        <p:spPr>
          <a:xfrm>
            <a:off x="8108430" y="1053782"/>
            <a:ext cx="3492000" cy="5048435"/>
          </a:xfrm>
          <a:prstGeom prst="rect">
            <a:avLst/>
          </a:prstGeom>
          <a:ln w="19050" cmpd="sng">
            <a:solidFill>
              <a:srgbClr val="03C74F"/>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Vrije vorm 23">
            <a:extLst>
              <a:ext uri="{FF2B5EF4-FFF2-40B4-BE49-F238E27FC236}">
                <a16:creationId xmlns:a16="http://schemas.microsoft.com/office/drawing/2014/main" id="{B84AA02E-8CD0-DB47-8FFA-655B00CF429A}"/>
              </a:ext>
            </a:extLst>
          </p:cNvPr>
          <p:cNvSpPr/>
          <p:nvPr/>
        </p:nvSpPr>
        <p:spPr>
          <a:xfrm>
            <a:off x="8486854" y="2872407"/>
            <a:ext cx="2735152" cy="720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a:ea typeface="+mn-ea"/>
                <a:cs typeface="+mn-cs"/>
              </a:rPr>
              <a:t>Clinician Scientist and Team Leader at University College London Cancer Institute</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a:ea typeface="+mn-ea"/>
                <a:cs typeface="+mn-cs"/>
              </a:rPr>
              <a:t>Honorary medical oncology consultant at </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a:ea typeface="+mn-ea"/>
                <a:cs typeface="+mn-cs"/>
              </a:rPr>
              <a:t>Royal Marsden NHS Foundation Trust, UK</a:t>
            </a:r>
            <a:endParaRPr kumimoji="0" lang="nl-NL" sz="950" b="1" i="0" u="none" strike="noStrike" kern="1200" cap="none" spc="-30" normalizeH="0" baseline="0" noProof="0" dirty="0">
              <a:ln>
                <a:noFill/>
              </a:ln>
              <a:solidFill>
                <a:srgbClr val="FFFFFF"/>
              </a:solidFill>
              <a:effectLst/>
              <a:uLnTx/>
              <a:uFillTx/>
              <a:latin typeface="Calibri" panose="020F0502020204030204"/>
              <a:ea typeface="+mn-ea"/>
              <a:cs typeface="Calibri" panose="020F0502020204030204" pitchFamily="34" charset="0"/>
            </a:endParaRPr>
          </a:p>
        </p:txBody>
      </p:sp>
      <p:sp>
        <p:nvSpPr>
          <p:cNvPr id="25" name="Vrije vorm 24">
            <a:extLst>
              <a:ext uri="{FF2B5EF4-FFF2-40B4-BE49-F238E27FC236}">
                <a16:creationId xmlns:a16="http://schemas.microsoft.com/office/drawing/2014/main" id="{023A4028-18DB-DB4C-8138-E27766C88197}"/>
              </a:ext>
            </a:extLst>
          </p:cNvPr>
          <p:cNvSpPr/>
          <p:nvPr/>
        </p:nvSpPr>
        <p:spPr>
          <a:xfrm>
            <a:off x="8592066" y="2649843"/>
            <a:ext cx="2629940"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Gerhardt Attard</a:t>
            </a:r>
            <a:endParaRPr kumimoji="0" lang="nl-NL" sz="1300" b="1"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p:txBody>
      </p:sp>
      <p:sp>
        <p:nvSpPr>
          <p:cNvPr id="31" name="Rechthoek 30">
            <a:extLst>
              <a:ext uri="{FF2B5EF4-FFF2-40B4-BE49-F238E27FC236}">
                <a16:creationId xmlns:a16="http://schemas.microsoft.com/office/drawing/2014/main" id="{BEDB08BF-5DD1-674C-B4EE-EFA8450BD045}"/>
              </a:ext>
            </a:extLst>
          </p:cNvPr>
          <p:cNvSpPr/>
          <p:nvPr/>
        </p:nvSpPr>
        <p:spPr>
          <a:xfrm>
            <a:off x="4354845" y="3591178"/>
            <a:ext cx="3498673" cy="2046714"/>
          </a:xfrm>
          <a:prstGeom prst="rect">
            <a:avLst/>
          </a:prstGeom>
        </p:spPr>
        <p:txBody>
          <a:bodyPr wrap="square" rIns="72000">
            <a:spAutoFit/>
          </a:bodyPr>
          <a:lstStyle/>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Medical oncologist and GU CONNECT member </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Authored more than 45 peer reviewed articles as well as 35 review articles /commentaries. </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Associate editor for Clinical Genitourinary Cancer and Seminars in Urologic Oncology and has lectured on prostate and bladder cancer treatment nationally and internationally and has presented her research at national meetings. </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Principal investigator for more than a dozen clinical trials, involving targeted therapy and immunotherapy, for genitourinary cancers.</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Current research interests include the effects of fasting on chemotherapy side effects and cancer control and immunotherapy for prostate cancer.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Rechthoek 32">
            <a:extLst>
              <a:ext uri="{FF2B5EF4-FFF2-40B4-BE49-F238E27FC236}">
                <a16:creationId xmlns:a16="http://schemas.microsoft.com/office/drawing/2014/main" id="{7793C7CC-87C4-4748-B5D2-7142EE572765}"/>
              </a:ext>
            </a:extLst>
          </p:cNvPr>
          <p:cNvSpPr/>
          <p:nvPr/>
        </p:nvSpPr>
        <p:spPr>
          <a:xfrm>
            <a:off x="656324" y="3591177"/>
            <a:ext cx="3420000" cy="2739211"/>
          </a:xfrm>
          <a:prstGeom prst="rect">
            <a:avLst/>
          </a:prstGeom>
        </p:spPr>
        <p:txBody>
          <a:bodyPr wrap="square">
            <a:spAutoFit/>
          </a:bodyPr>
          <a:lstStyle/>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President of the National Cancer Institute of Canada G‐U Group, the Canadian Urologic Oncology Group and GU Global</a:t>
            </a:r>
            <a:endParaRPr kumimoji="0" lang="en-US" sz="10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Member of ten editorial boards and serves as a reviewer for more than 30 urology and oncology journals. Published over 300 scientific articles and book chapters and has collaborated on over 800 scientific abstracts presented at scientific meetings around the world. </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Co‐editor of several books, including the first two editions of Understanding Prostate Cancer, which sold over 150,000 copies.</a:t>
            </a: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Main research interests include molecular prognostic markers in prostate cancer and new treatments for advanced prostate cancer. He is currently coordinating more than 40 clinical and basic research projects in urologic oncology. </a:t>
            </a:r>
            <a:endParaRPr kumimoji="0" lang="en-US" sz="10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a:p>
            <a:pPr marL="171450" marR="0" lvl="0" indent="-171450" algn="l" defTabSz="457200" rtl="0" eaLnBrk="1" fontAlgn="auto" latinLnBrk="0" hangingPunct="1">
              <a:lnSpc>
                <a:spcPct val="90000"/>
              </a:lnSpc>
              <a:spcBef>
                <a:spcPts val="0"/>
              </a:spcBef>
              <a:spcAft>
                <a:spcPts val="300"/>
              </a:spcAft>
              <a:buClr>
                <a:srgbClr val="03C74F"/>
              </a:buClr>
              <a:buSzPct val="90000"/>
              <a:buFont typeface="Wingdings" panose="05000000000000000000" pitchFamily="2" charset="2"/>
              <a:buChar char="§"/>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35" name="Rechthoek 34">
            <a:extLst>
              <a:ext uri="{FF2B5EF4-FFF2-40B4-BE49-F238E27FC236}">
                <a16:creationId xmlns:a16="http://schemas.microsoft.com/office/drawing/2014/main" id="{BCA6B070-8F3A-874E-A60C-B7E1F45881D4}"/>
              </a:ext>
            </a:extLst>
          </p:cNvPr>
          <p:cNvSpPr/>
          <p:nvPr/>
        </p:nvSpPr>
        <p:spPr>
          <a:xfrm>
            <a:off x="8096911" y="3591181"/>
            <a:ext cx="3492000" cy="2554545"/>
          </a:xfrm>
          <a:prstGeom prst="rect">
            <a:avLst/>
          </a:prstGeom>
        </p:spPr>
        <p:txBody>
          <a:bodyPr wrap="square">
            <a:spAutoFit/>
          </a:bodyPr>
          <a:lstStyle/>
          <a:p>
            <a:pPr marL="171450" marR="0" lvl="0" indent="-171450" algn="l" defTabSz="457200" rtl="0" eaLnBrk="1" fontAlgn="base" latinLnBrk="0" hangingPunct="1">
              <a:lnSpc>
                <a:spcPct val="10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Medical oncologist and GU CONNECT member</a:t>
            </a:r>
          </a:p>
          <a:p>
            <a:pPr marL="171450" marR="0" lvl="0" indent="-171450" algn="l" defTabSz="457200" rtl="0" eaLnBrk="1" fontAlgn="base" latinLnBrk="0" hangingPunct="1">
              <a:lnSpc>
                <a:spcPct val="10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Experienced clinical trialist in CRPC and a co-author of more than 100 peer-reviewed manuscripts, including several important papers on advanced prostate cancer. </a:t>
            </a:r>
          </a:p>
          <a:p>
            <a:pPr marL="171450" marR="0" lvl="0" indent="-171450" algn="l" defTabSz="457200" rtl="0" eaLnBrk="1" fontAlgn="base" latinLnBrk="0" hangingPunct="1">
              <a:lnSpc>
                <a:spcPct val="10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Associate editor with ESMO official journal Annals of Oncology and sits on the scientific advisory boards of several companies.</a:t>
            </a:r>
          </a:p>
          <a:p>
            <a:pPr marL="171450" marR="0" lvl="0" indent="-171450" algn="l" defTabSz="457200" rtl="0" eaLnBrk="1" fontAlgn="base" latinLnBrk="0" hangingPunct="1">
              <a:lnSpc>
                <a:spcPct val="10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Main research interest is dissecting treatment resistance, currently with a focus on plasma DNA analysis, in order to inform on the development of novel therapeutics and biomarkers for castration-resistant prostate cancer (CRPC). </a:t>
            </a:r>
          </a:p>
          <a:p>
            <a:pPr marL="171450" marR="0" lvl="0" indent="-171450" algn="l" defTabSz="457200" rtl="0" eaLnBrk="1" fontAlgn="base" latinLnBrk="0" hangingPunct="1">
              <a:lnSpc>
                <a:spcPct val="100000"/>
              </a:lnSpc>
              <a:spcBef>
                <a:spcPts val="0"/>
              </a:spcBef>
              <a:spcAft>
                <a:spcPts val="300"/>
              </a:spcAft>
              <a:buClr>
                <a:srgbClr val="03C74F"/>
              </a:buClr>
              <a:buSzPct val="90000"/>
              <a:buFont typeface="Wingdings" panose="05000000000000000000" pitchFamily="2" charset="2"/>
              <a:buChar char="§"/>
              <a:tabLst/>
              <a:defRPr/>
            </a:pPr>
            <a:r>
              <a:rPr kumimoji="0" lang="en-US" sz="1000" b="0" i="0" u="none" strike="noStrike" kern="1200" cap="none" spc="0" normalizeH="0" baseline="0" noProof="0" dirty="0">
                <a:ln>
                  <a:noFill/>
                </a:ln>
                <a:solidFill>
                  <a:srgbClr val="212121"/>
                </a:solidFill>
                <a:effectLst/>
                <a:uLnTx/>
                <a:uFillTx/>
                <a:latin typeface="Calibri" panose="020F0502020204030204"/>
                <a:ea typeface="+mn-ea"/>
                <a:cs typeface="+mn-cs"/>
              </a:rPr>
              <a:t>Awards include the ASCO Foundation Annual Merit Award in 2007, the Medical Research Society/Academy of Medical Sciences Sue McCarthy Prize in 2010 and the Cancer Research UK Future Leaders Award in 2017.</a:t>
            </a:r>
            <a:endParaRPr kumimoji="0" lang="en-GB" sz="10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pic>
        <p:nvPicPr>
          <p:cNvPr id="26" name="Picture 25">
            <a:extLst>
              <a:ext uri="{FF2B5EF4-FFF2-40B4-BE49-F238E27FC236}">
                <a16:creationId xmlns:a16="http://schemas.microsoft.com/office/drawing/2014/main" id="{F015F8FF-390E-454A-9F11-3C633BCFE511}"/>
              </a:ext>
            </a:extLst>
          </p:cNvPr>
          <p:cNvPicPr>
            <a:picLocks noChangeAspect="1"/>
          </p:cNvPicPr>
          <p:nvPr/>
        </p:nvPicPr>
        <p:blipFill>
          <a:blip r:embed="rId3"/>
          <a:stretch>
            <a:fillRect/>
          </a:stretch>
        </p:blipFill>
        <p:spPr>
          <a:xfrm>
            <a:off x="1823429" y="1124540"/>
            <a:ext cx="1074271" cy="1465692"/>
          </a:xfrm>
          <a:prstGeom prst="rect">
            <a:avLst/>
          </a:prstGeom>
          <a:noFill/>
          <a:ln w="22225">
            <a:solidFill>
              <a:srgbClr val="00B050"/>
            </a:solid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D41D3FC-AFC4-4531-B06E-BC85EA2E5630}"/>
              </a:ext>
            </a:extLst>
          </p:cNvPr>
          <p:cNvPicPr>
            <a:picLocks noChangeAspect="1"/>
          </p:cNvPicPr>
          <p:nvPr/>
        </p:nvPicPr>
        <p:blipFill>
          <a:blip r:embed="rId4"/>
          <a:stretch>
            <a:fillRect/>
          </a:stretch>
        </p:blipFill>
        <p:spPr>
          <a:xfrm>
            <a:off x="5539286" y="1134296"/>
            <a:ext cx="1113427" cy="1466268"/>
          </a:xfrm>
          <a:prstGeom prst="rect">
            <a:avLst/>
          </a:prstGeom>
          <a:noFill/>
          <a:ln w="22225">
            <a:solidFill>
              <a:srgbClr val="00B050"/>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D9712D8C-0BDC-4D45-8317-3680B3CFF0D4}"/>
              </a:ext>
            </a:extLst>
          </p:cNvPr>
          <p:cNvPicPr>
            <a:picLocks noChangeAspect="1"/>
          </p:cNvPicPr>
          <p:nvPr/>
        </p:nvPicPr>
        <p:blipFill>
          <a:blip r:embed="rId5"/>
          <a:stretch>
            <a:fillRect/>
          </a:stretch>
        </p:blipFill>
        <p:spPr>
          <a:xfrm>
            <a:off x="9321102" y="1124542"/>
            <a:ext cx="1066656" cy="1493994"/>
          </a:xfrm>
          <a:prstGeom prst="rect">
            <a:avLst/>
          </a:prstGeom>
          <a:noFill/>
          <a:ln w="22225">
            <a:solidFill>
              <a:srgbClr val="00B05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395207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pro</a:t>
            </a:r>
            <a:r>
              <a:rPr lang="en-GB" cap="none" dirty="0"/>
              <a:t>found</a:t>
            </a:r>
            <a:r>
              <a:rPr lang="en-GB" dirty="0"/>
              <a:t>: FINAL OVERALL SURVIVAL</a:t>
            </a:r>
          </a:p>
        </p:txBody>
      </p:sp>
      <p:sp>
        <p:nvSpPr>
          <p:cNvPr id="21" name="Rectangle 20">
            <a:extLst>
              <a:ext uri="{FF2B5EF4-FFF2-40B4-BE49-F238E27FC236}">
                <a16:creationId xmlns:a16="http://schemas.microsoft.com/office/drawing/2014/main" id="{53ECCBFA-4296-4F33-9805-562798085DF3}"/>
              </a:ext>
            </a:extLst>
          </p:cNvPr>
          <p:cNvSpPr/>
          <p:nvPr/>
        </p:nvSpPr>
        <p:spPr>
          <a:xfrm>
            <a:off x="8909050" y="1268760"/>
            <a:ext cx="2181092" cy="777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Content Placeholder 3"/>
          <p:cNvSpPr>
            <a:spLocks noGrp="1"/>
          </p:cNvSpPr>
          <p:nvPr>
            <p:ph sz="quarter" idx="15"/>
          </p:nvPr>
        </p:nvSpPr>
        <p:spPr/>
        <p:txBody>
          <a:bodyPr/>
          <a:lstStyle/>
          <a:p>
            <a:pPr>
              <a:spcBef>
                <a:spcPts val="0"/>
              </a:spcBef>
            </a:pPr>
            <a:r>
              <a:rPr lang="en-GB" altLang="en-US" dirty="0"/>
              <a:t>CI, confidence interval; HR, hazard ratio; OS, overall survival </a:t>
            </a:r>
            <a:br>
              <a:rPr lang="en-GB" altLang="en-US" dirty="0"/>
            </a:br>
            <a:r>
              <a:rPr lang="en-GB" altLang="en-US" dirty="0"/>
              <a:t>Hussain M, et al. N </a:t>
            </a:r>
            <a:r>
              <a:rPr lang="en-GB" altLang="en-US" dirty="0" err="1"/>
              <a:t>Engl</a:t>
            </a:r>
            <a:r>
              <a:rPr lang="en-GB" altLang="en-US" dirty="0"/>
              <a:t> J Med. 2020;383(24):2345-2357</a:t>
            </a:r>
            <a:endParaRPr lang="en-US" altLang="en-US" sz="1200" dirty="0"/>
          </a:p>
        </p:txBody>
      </p:sp>
      <p:sp>
        <p:nvSpPr>
          <p:cNvPr id="12" name="TextBox 11">
            <a:extLst>
              <a:ext uri="{FF2B5EF4-FFF2-40B4-BE49-F238E27FC236}">
                <a16:creationId xmlns:a16="http://schemas.microsoft.com/office/drawing/2014/main" id="{2E822D54-1A0E-F346-8CC3-A89950828FE9}"/>
              </a:ext>
            </a:extLst>
          </p:cNvPr>
          <p:cNvSpPr txBox="1"/>
          <p:nvPr/>
        </p:nvSpPr>
        <p:spPr>
          <a:xfrm>
            <a:off x="631431" y="5074034"/>
            <a:ext cx="617157" cy="415498"/>
          </a:xfrm>
          <a:prstGeom prst="rect">
            <a:avLst/>
          </a:prstGeom>
          <a:noFill/>
        </p:spPr>
        <p:txBody>
          <a:bodyPr wrap="none" lIns="0" tIns="0" rIns="0" bIns="0" rtlCol="0">
            <a:spAutoFit/>
          </a:bodyPr>
          <a:lstStyle/>
          <a:p>
            <a:pPr>
              <a:lnSpc>
                <a:spcPct val="90000"/>
              </a:lnSpc>
            </a:pPr>
            <a:r>
              <a:rPr lang="en-US" sz="1000" b="1" dirty="0">
                <a:latin typeface="Arial" panose="020B0604020202020204" pitchFamily="34" charset="0"/>
                <a:ea typeface="Aileron" charset="0"/>
                <a:cs typeface="Arial" panose="020B0604020202020204" pitchFamily="34" charset="0"/>
              </a:rPr>
              <a:t>No. at risk</a:t>
            </a:r>
          </a:p>
          <a:p>
            <a:pPr>
              <a:lnSpc>
                <a:spcPct val="90000"/>
              </a:lnSpc>
            </a:pPr>
            <a:r>
              <a:rPr lang="en-US" sz="1000" b="1" dirty="0" err="1">
                <a:latin typeface="Arial" panose="020B0604020202020204" pitchFamily="34" charset="0"/>
                <a:ea typeface="Aileron" charset="0"/>
                <a:cs typeface="Arial" panose="020B0604020202020204" pitchFamily="34" charset="0"/>
              </a:rPr>
              <a:t>Olaparib</a:t>
            </a:r>
            <a:endParaRPr lang="en-US" sz="1000" b="1" dirty="0">
              <a:latin typeface="Arial" panose="020B0604020202020204" pitchFamily="34" charset="0"/>
              <a:ea typeface="Aileron" charset="0"/>
              <a:cs typeface="Arial" panose="020B0604020202020204" pitchFamily="34" charset="0"/>
            </a:endParaRPr>
          </a:p>
          <a:p>
            <a:pPr>
              <a:lnSpc>
                <a:spcPct val="90000"/>
              </a:lnSpc>
            </a:pPr>
            <a:r>
              <a:rPr lang="en-US" sz="1000" b="1" dirty="0">
                <a:latin typeface="Arial" panose="020B0604020202020204" pitchFamily="34" charset="0"/>
                <a:ea typeface="Aileron" charset="0"/>
                <a:cs typeface="Arial" panose="020B0604020202020204" pitchFamily="34" charset="0"/>
              </a:rPr>
              <a:t>Control</a:t>
            </a:r>
          </a:p>
        </p:txBody>
      </p:sp>
      <p:sp>
        <p:nvSpPr>
          <p:cNvPr id="13" name="TextBox 12">
            <a:extLst>
              <a:ext uri="{FF2B5EF4-FFF2-40B4-BE49-F238E27FC236}">
                <a16:creationId xmlns:a16="http://schemas.microsoft.com/office/drawing/2014/main" id="{F39249D6-01B3-5241-9E0D-4B7B32CA621F}"/>
              </a:ext>
            </a:extLst>
          </p:cNvPr>
          <p:cNvSpPr txBox="1"/>
          <p:nvPr/>
        </p:nvSpPr>
        <p:spPr>
          <a:xfrm>
            <a:off x="1362694"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94</a:t>
            </a:r>
          </a:p>
          <a:p>
            <a:pPr algn="r">
              <a:lnSpc>
                <a:spcPct val="90000"/>
              </a:lnSpc>
            </a:pPr>
            <a:r>
              <a:rPr lang="en-US" sz="1000" dirty="0">
                <a:latin typeface="Arial" panose="020B0604020202020204" pitchFamily="34" charset="0"/>
                <a:ea typeface="Aileron" charset="0"/>
                <a:cs typeface="Arial" panose="020B0604020202020204" pitchFamily="34" charset="0"/>
              </a:rPr>
              <a:t>48</a:t>
            </a:r>
          </a:p>
        </p:txBody>
      </p:sp>
      <p:sp>
        <p:nvSpPr>
          <p:cNvPr id="16" name="TextBox 15">
            <a:extLst>
              <a:ext uri="{FF2B5EF4-FFF2-40B4-BE49-F238E27FC236}">
                <a16:creationId xmlns:a16="http://schemas.microsoft.com/office/drawing/2014/main" id="{5E5B1DF9-2EB1-424C-B4DE-EDD08CE4BEEE}"/>
              </a:ext>
            </a:extLst>
          </p:cNvPr>
          <p:cNvSpPr txBox="1"/>
          <p:nvPr/>
        </p:nvSpPr>
        <p:spPr>
          <a:xfrm>
            <a:off x="1594469"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94</a:t>
            </a:r>
          </a:p>
          <a:p>
            <a:pPr algn="r">
              <a:lnSpc>
                <a:spcPct val="90000"/>
              </a:lnSpc>
            </a:pPr>
            <a:r>
              <a:rPr lang="en-US" sz="1000" dirty="0">
                <a:latin typeface="Arial" panose="020B0604020202020204" pitchFamily="34" charset="0"/>
                <a:ea typeface="Aileron" charset="0"/>
                <a:cs typeface="Arial" panose="020B0604020202020204" pitchFamily="34" charset="0"/>
              </a:rPr>
              <a:t>46</a:t>
            </a:r>
          </a:p>
        </p:txBody>
      </p:sp>
      <p:sp>
        <p:nvSpPr>
          <p:cNvPr id="17" name="TextBox 16">
            <a:extLst>
              <a:ext uri="{FF2B5EF4-FFF2-40B4-BE49-F238E27FC236}">
                <a16:creationId xmlns:a16="http://schemas.microsoft.com/office/drawing/2014/main" id="{31B02DE2-6795-5147-AF63-E7AD0CF9D63E}"/>
              </a:ext>
            </a:extLst>
          </p:cNvPr>
          <p:cNvSpPr txBox="1"/>
          <p:nvPr/>
        </p:nvSpPr>
        <p:spPr>
          <a:xfrm>
            <a:off x="1823069"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a:p>
            <a:pPr algn="r">
              <a:lnSpc>
                <a:spcPct val="90000"/>
              </a:lnSpc>
            </a:pPr>
            <a:r>
              <a:rPr lang="en-US" sz="1000" dirty="0">
                <a:latin typeface="Arial" panose="020B0604020202020204" pitchFamily="34" charset="0"/>
                <a:ea typeface="Aileron" charset="0"/>
                <a:cs typeface="Arial" panose="020B0604020202020204" pitchFamily="34" charset="0"/>
              </a:rPr>
              <a:t>41</a:t>
            </a:r>
          </a:p>
        </p:txBody>
      </p:sp>
      <p:sp>
        <p:nvSpPr>
          <p:cNvPr id="18" name="TextBox 17">
            <a:extLst>
              <a:ext uri="{FF2B5EF4-FFF2-40B4-BE49-F238E27FC236}">
                <a16:creationId xmlns:a16="http://schemas.microsoft.com/office/drawing/2014/main" id="{240CDF92-1651-0D4A-984C-9A51FA936355}"/>
              </a:ext>
            </a:extLst>
          </p:cNvPr>
          <p:cNvSpPr txBox="1"/>
          <p:nvPr/>
        </p:nvSpPr>
        <p:spPr>
          <a:xfrm>
            <a:off x="2054844"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86</a:t>
            </a:r>
          </a:p>
          <a:p>
            <a:pPr algn="r">
              <a:lnSpc>
                <a:spcPct val="90000"/>
              </a:lnSpc>
            </a:pPr>
            <a:r>
              <a:rPr lang="en-US" sz="1000" dirty="0">
                <a:latin typeface="Arial" panose="020B0604020202020204" pitchFamily="34" charset="0"/>
                <a:ea typeface="Aileron" charset="0"/>
                <a:cs typeface="Arial" panose="020B0604020202020204" pitchFamily="34" charset="0"/>
              </a:rPr>
              <a:t>37</a:t>
            </a:r>
          </a:p>
        </p:txBody>
      </p:sp>
      <p:sp>
        <p:nvSpPr>
          <p:cNvPr id="19" name="TextBox 18">
            <a:extLst>
              <a:ext uri="{FF2B5EF4-FFF2-40B4-BE49-F238E27FC236}">
                <a16:creationId xmlns:a16="http://schemas.microsoft.com/office/drawing/2014/main" id="{D56CD718-A57D-A34B-8A65-413E781C04DA}"/>
              </a:ext>
            </a:extLst>
          </p:cNvPr>
          <p:cNvSpPr txBox="1"/>
          <p:nvPr/>
        </p:nvSpPr>
        <p:spPr>
          <a:xfrm>
            <a:off x="2277094"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73</a:t>
            </a:r>
          </a:p>
          <a:p>
            <a:pPr algn="r">
              <a:lnSpc>
                <a:spcPct val="90000"/>
              </a:lnSpc>
            </a:pPr>
            <a:r>
              <a:rPr lang="en-US" sz="1000" dirty="0">
                <a:latin typeface="Arial" panose="020B0604020202020204" pitchFamily="34" charset="0"/>
                <a:ea typeface="Aileron" charset="0"/>
                <a:cs typeface="Arial" panose="020B0604020202020204" pitchFamily="34" charset="0"/>
              </a:rPr>
              <a:t>32</a:t>
            </a:r>
          </a:p>
        </p:txBody>
      </p:sp>
      <p:sp>
        <p:nvSpPr>
          <p:cNvPr id="20" name="TextBox 19">
            <a:extLst>
              <a:ext uri="{FF2B5EF4-FFF2-40B4-BE49-F238E27FC236}">
                <a16:creationId xmlns:a16="http://schemas.microsoft.com/office/drawing/2014/main" id="{081A0FF6-3242-144E-8BC5-15B8502A5977}"/>
              </a:ext>
            </a:extLst>
          </p:cNvPr>
          <p:cNvSpPr txBox="1"/>
          <p:nvPr/>
        </p:nvSpPr>
        <p:spPr>
          <a:xfrm>
            <a:off x="2508869"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58</a:t>
            </a:r>
          </a:p>
          <a:p>
            <a:pPr algn="r">
              <a:lnSpc>
                <a:spcPct val="90000"/>
              </a:lnSpc>
            </a:pPr>
            <a:r>
              <a:rPr lang="en-US" sz="1000" dirty="0">
                <a:latin typeface="Arial" panose="020B0604020202020204" pitchFamily="34" charset="0"/>
                <a:ea typeface="Aileron" charset="0"/>
                <a:cs typeface="Arial" panose="020B0604020202020204" pitchFamily="34" charset="0"/>
              </a:rPr>
              <a:t>25</a:t>
            </a:r>
          </a:p>
        </p:txBody>
      </p:sp>
      <p:sp>
        <p:nvSpPr>
          <p:cNvPr id="22" name="TextBox 21">
            <a:extLst>
              <a:ext uri="{FF2B5EF4-FFF2-40B4-BE49-F238E27FC236}">
                <a16:creationId xmlns:a16="http://schemas.microsoft.com/office/drawing/2014/main" id="{C7BE7231-96C1-874D-BF86-44450EA57256}"/>
              </a:ext>
            </a:extLst>
          </p:cNvPr>
          <p:cNvSpPr txBox="1"/>
          <p:nvPr/>
        </p:nvSpPr>
        <p:spPr>
          <a:xfrm>
            <a:off x="2750169"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a:p>
            <a:pPr algn="r">
              <a:lnSpc>
                <a:spcPct val="90000"/>
              </a:lnSpc>
            </a:pPr>
            <a:r>
              <a:rPr lang="en-US" sz="1000" dirty="0">
                <a:latin typeface="Arial" panose="020B0604020202020204" pitchFamily="34" charset="0"/>
                <a:ea typeface="Aileron" charset="0"/>
                <a:cs typeface="Arial" panose="020B0604020202020204" pitchFamily="34" charset="0"/>
              </a:rPr>
              <a:t>21</a:t>
            </a:r>
          </a:p>
        </p:txBody>
      </p:sp>
      <p:sp>
        <p:nvSpPr>
          <p:cNvPr id="23" name="TextBox 22">
            <a:extLst>
              <a:ext uri="{FF2B5EF4-FFF2-40B4-BE49-F238E27FC236}">
                <a16:creationId xmlns:a16="http://schemas.microsoft.com/office/drawing/2014/main" id="{3A7FC413-5C3C-7941-9C28-7BBB0D35465D}"/>
              </a:ext>
            </a:extLst>
          </p:cNvPr>
          <p:cNvSpPr txBox="1"/>
          <p:nvPr/>
        </p:nvSpPr>
        <p:spPr>
          <a:xfrm>
            <a:off x="5277534"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4" name="TextBox 23">
            <a:extLst>
              <a:ext uri="{FF2B5EF4-FFF2-40B4-BE49-F238E27FC236}">
                <a16:creationId xmlns:a16="http://schemas.microsoft.com/office/drawing/2014/main" id="{E1D4DE9A-F6CE-9D48-AC1B-7413936826B7}"/>
              </a:ext>
            </a:extLst>
          </p:cNvPr>
          <p:cNvSpPr txBox="1"/>
          <p:nvPr/>
        </p:nvSpPr>
        <p:spPr>
          <a:xfrm>
            <a:off x="5048869"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A30E91E8-0DA1-0B48-97F8-21E1D15316EC}"/>
              </a:ext>
            </a:extLst>
          </p:cNvPr>
          <p:cNvSpPr txBox="1"/>
          <p:nvPr/>
        </p:nvSpPr>
        <p:spPr>
          <a:xfrm>
            <a:off x="4823444"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6" name="TextBox 25">
            <a:extLst>
              <a:ext uri="{FF2B5EF4-FFF2-40B4-BE49-F238E27FC236}">
                <a16:creationId xmlns:a16="http://schemas.microsoft.com/office/drawing/2014/main" id="{9EFF097B-0881-D84E-AC4D-EFDF9593F5B8}"/>
              </a:ext>
            </a:extLst>
          </p:cNvPr>
          <p:cNvSpPr txBox="1"/>
          <p:nvPr/>
        </p:nvSpPr>
        <p:spPr>
          <a:xfrm>
            <a:off x="4588494"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E7C2B368-280B-714C-80B0-ED0CB9C27D25}"/>
              </a:ext>
            </a:extLst>
          </p:cNvPr>
          <p:cNvSpPr txBox="1"/>
          <p:nvPr/>
        </p:nvSpPr>
        <p:spPr>
          <a:xfrm>
            <a:off x="4398335"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a:t>
            </a:r>
          </a:p>
          <a:p>
            <a:pPr algn="r">
              <a:lnSpc>
                <a:spcPct val="90000"/>
              </a:lnSpc>
            </a:pPr>
            <a:r>
              <a:rPr lang="en-US" sz="1000" dirty="0">
                <a:latin typeface="Arial" panose="020B0604020202020204" pitchFamily="34" charset="0"/>
                <a:ea typeface="Aileron" charset="0"/>
                <a:cs typeface="Arial" panose="020B0604020202020204" pitchFamily="34" charset="0"/>
              </a:rPr>
              <a:t>2</a:t>
            </a:r>
          </a:p>
        </p:txBody>
      </p:sp>
      <p:sp>
        <p:nvSpPr>
          <p:cNvPr id="28" name="TextBox 27">
            <a:extLst>
              <a:ext uri="{FF2B5EF4-FFF2-40B4-BE49-F238E27FC236}">
                <a16:creationId xmlns:a16="http://schemas.microsoft.com/office/drawing/2014/main" id="{4D53AFF5-5AC8-C840-8004-0EC79D83123B}"/>
              </a:ext>
            </a:extLst>
          </p:cNvPr>
          <p:cNvSpPr txBox="1"/>
          <p:nvPr/>
        </p:nvSpPr>
        <p:spPr>
          <a:xfrm>
            <a:off x="4134810"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a:t>
            </a:r>
          </a:p>
          <a:p>
            <a:pPr algn="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29" name="TextBox 28">
            <a:extLst>
              <a:ext uri="{FF2B5EF4-FFF2-40B4-BE49-F238E27FC236}">
                <a16:creationId xmlns:a16="http://schemas.microsoft.com/office/drawing/2014/main" id="{F9508A9A-B16F-5D42-AB1C-19EFDD3056B3}"/>
              </a:ext>
            </a:extLst>
          </p:cNvPr>
          <p:cNvSpPr txBox="1"/>
          <p:nvPr/>
        </p:nvSpPr>
        <p:spPr>
          <a:xfrm>
            <a:off x="3870603"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12</a:t>
            </a:r>
          </a:p>
          <a:p>
            <a:pPr algn="r">
              <a:lnSpc>
                <a:spcPct val="90000"/>
              </a:lnSpc>
            </a:pPr>
            <a:r>
              <a:rPr lang="en-US" sz="1000" dirty="0">
                <a:latin typeface="Arial" panose="020B0604020202020204" pitchFamily="34" charset="0"/>
                <a:ea typeface="Aileron" charset="0"/>
                <a:cs typeface="Arial" panose="020B0604020202020204" pitchFamily="34" charset="0"/>
              </a:rPr>
              <a:t>7</a:t>
            </a:r>
          </a:p>
        </p:txBody>
      </p:sp>
      <p:sp>
        <p:nvSpPr>
          <p:cNvPr id="30" name="TextBox 29">
            <a:extLst>
              <a:ext uri="{FF2B5EF4-FFF2-40B4-BE49-F238E27FC236}">
                <a16:creationId xmlns:a16="http://schemas.microsoft.com/office/drawing/2014/main" id="{7A3603B6-7812-6947-A461-A6DF422022C1}"/>
              </a:ext>
            </a:extLst>
          </p:cNvPr>
          <p:cNvSpPr txBox="1"/>
          <p:nvPr/>
        </p:nvSpPr>
        <p:spPr>
          <a:xfrm>
            <a:off x="3648353"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17</a:t>
            </a:r>
          </a:p>
          <a:p>
            <a:pPr algn="r">
              <a:lnSpc>
                <a:spcPct val="90000"/>
              </a:lnSpc>
            </a:pPr>
            <a:r>
              <a:rPr lang="en-US" sz="1000" dirty="0">
                <a:latin typeface="Arial" panose="020B0604020202020204" pitchFamily="34" charset="0"/>
                <a:ea typeface="Aileron" charset="0"/>
                <a:cs typeface="Arial" panose="020B0604020202020204" pitchFamily="34" charset="0"/>
              </a:rPr>
              <a:t>9</a:t>
            </a:r>
          </a:p>
        </p:txBody>
      </p:sp>
      <p:sp>
        <p:nvSpPr>
          <p:cNvPr id="31" name="TextBox 30">
            <a:extLst>
              <a:ext uri="{FF2B5EF4-FFF2-40B4-BE49-F238E27FC236}">
                <a16:creationId xmlns:a16="http://schemas.microsoft.com/office/drawing/2014/main" id="{FD7BD6E1-CAF9-F849-A944-A441C6FBFD51}"/>
              </a:ext>
            </a:extLst>
          </p:cNvPr>
          <p:cNvSpPr txBox="1"/>
          <p:nvPr/>
        </p:nvSpPr>
        <p:spPr>
          <a:xfrm>
            <a:off x="3419753"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25</a:t>
            </a:r>
          </a:p>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sp>
        <p:nvSpPr>
          <p:cNvPr id="32" name="TextBox 31">
            <a:extLst>
              <a:ext uri="{FF2B5EF4-FFF2-40B4-BE49-F238E27FC236}">
                <a16:creationId xmlns:a16="http://schemas.microsoft.com/office/drawing/2014/main" id="{FB4D7347-1FBF-484A-9371-48835CE24D6E}"/>
              </a:ext>
            </a:extLst>
          </p:cNvPr>
          <p:cNvSpPr txBox="1"/>
          <p:nvPr/>
        </p:nvSpPr>
        <p:spPr>
          <a:xfrm>
            <a:off x="3191153"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35</a:t>
            </a:r>
          </a:p>
          <a:p>
            <a:pPr algn="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33" name="TextBox 32">
            <a:extLst>
              <a:ext uri="{FF2B5EF4-FFF2-40B4-BE49-F238E27FC236}">
                <a16:creationId xmlns:a16="http://schemas.microsoft.com/office/drawing/2014/main" id="{7A793F35-899E-5748-A6E7-BA0D3A5E8F28}"/>
              </a:ext>
            </a:extLst>
          </p:cNvPr>
          <p:cNvSpPr txBox="1"/>
          <p:nvPr/>
        </p:nvSpPr>
        <p:spPr>
          <a:xfrm>
            <a:off x="2972419"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45</a:t>
            </a:r>
          </a:p>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34" name="TextBox 33">
            <a:extLst>
              <a:ext uri="{FF2B5EF4-FFF2-40B4-BE49-F238E27FC236}">
                <a16:creationId xmlns:a16="http://schemas.microsoft.com/office/drawing/2014/main" id="{BA7156C6-36CE-664F-951A-135CDE027C1A}"/>
              </a:ext>
            </a:extLst>
          </p:cNvPr>
          <p:cNvSpPr txBox="1"/>
          <p:nvPr/>
        </p:nvSpPr>
        <p:spPr>
          <a:xfrm>
            <a:off x="140085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35" name="TextBox 34">
            <a:extLst>
              <a:ext uri="{FF2B5EF4-FFF2-40B4-BE49-F238E27FC236}">
                <a16:creationId xmlns:a16="http://schemas.microsoft.com/office/drawing/2014/main" id="{4781BA78-A033-F04B-BCEF-BA7F317E86AC}"/>
              </a:ext>
            </a:extLst>
          </p:cNvPr>
          <p:cNvSpPr txBox="1"/>
          <p:nvPr/>
        </p:nvSpPr>
        <p:spPr>
          <a:xfrm>
            <a:off x="1638984"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a:t>
            </a:r>
          </a:p>
        </p:txBody>
      </p:sp>
      <p:sp>
        <p:nvSpPr>
          <p:cNvPr id="36" name="TextBox 35">
            <a:extLst>
              <a:ext uri="{FF2B5EF4-FFF2-40B4-BE49-F238E27FC236}">
                <a16:creationId xmlns:a16="http://schemas.microsoft.com/office/drawing/2014/main" id="{71E53C2C-2CC7-CD42-9A68-A571C483628B}"/>
              </a:ext>
            </a:extLst>
          </p:cNvPr>
          <p:cNvSpPr txBox="1"/>
          <p:nvPr/>
        </p:nvSpPr>
        <p:spPr>
          <a:xfrm>
            <a:off x="186440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37" name="TextBox 36">
            <a:extLst>
              <a:ext uri="{FF2B5EF4-FFF2-40B4-BE49-F238E27FC236}">
                <a16:creationId xmlns:a16="http://schemas.microsoft.com/office/drawing/2014/main" id="{B8430794-3B2B-4843-8840-0FB955E3FBB0}"/>
              </a:ext>
            </a:extLst>
          </p:cNvPr>
          <p:cNvSpPr txBox="1"/>
          <p:nvPr/>
        </p:nvSpPr>
        <p:spPr>
          <a:xfrm>
            <a:off x="2093009"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6</a:t>
            </a:r>
          </a:p>
        </p:txBody>
      </p:sp>
      <p:sp>
        <p:nvSpPr>
          <p:cNvPr id="38" name="TextBox 37">
            <a:extLst>
              <a:ext uri="{FF2B5EF4-FFF2-40B4-BE49-F238E27FC236}">
                <a16:creationId xmlns:a16="http://schemas.microsoft.com/office/drawing/2014/main" id="{B692C02D-0282-3D44-B83F-E890F6946D6C}"/>
              </a:ext>
            </a:extLst>
          </p:cNvPr>
          <p:cNvSpPr txBox="1"/>
          <p:nvPr/>
        </p:nvSpPr>
        <p:spPr>
          <a:xfrm>
            <a:off x="2312084"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sp>
        <p:nvSpPr>
          <p:cNvPr id="39" name="TextBox 38">
            <a:extLst>
              <a:ext uri="{FF2B5EF4-FFF2-40B4-BE49-F238E27FC236}">
                <a16:creationId xmlns:a16="http://schemas.microsoft.com/office/drawing/2014/main" id="{63AB3A67-36B1-F648-8275-8B5858D41366}"/>
              </a:ext>
            </a:extLst>
          </p:cNvPr>
          <p:cNvSpPr txBox="1"/>
          <p:nvPr/>
        </p:nvSpPr>
        <p:spPr>
          <a:xfrm>
            <a:off x="24990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10</a:t>
            </a:r>
          </a:p>
        </p:txBody>
      </p:sp>
      <p:sp>
        <p:nvSpPr>
          <p:cNvPr id="40" name="TextBox 39">
            <a:extLst>
              <a:ext uri="{FF2B5EF4-FFF2-40B4-BE49-F238E27FC236}">
                <a16:creationId xmlns:a16="http://schemas.microsoft.com/office/drawing/2014/main" id="{EDEF3A4E-F9E2-FD43-8A3B-4B8E94F5946D}"/>
              </a:ext>
            </a:extLst>
          </p:cNvPr>
          <p:cNvSpPr txBox="1"/>
          <p:nvPr/>
        </p:nvSpPr>
        <p:spPr>
          <a:xfrm>
            <a:off x="27340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sp>
        <p:nvSpPr>
          <p:cNvPr id="41" name="TextBox 40">
            <a:extLst>
              <a:ext uri="{FF2B5EF4-FFF2-40B4-BE49-F238E27FC236}">
                <a16:creationId xmlns:a16="http://schemas.microsoft.com/office/drawing/2014/main" id="{CDE5CD27-499F-6943-A2BF-137D45DC66B6}"/>
              </a:ext>
            </a:extLst>
          </p:cNvPr>
          <p:cNvSpPr txBox="1"/>
          <p:nvPr/>
        </p:nvSpPr>
        <p:spPr>
          <a:xfrm>
            <a:off x="52422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34</a:t>
            </a:r>
          </a:p>
        </p:txBody>
      </p:sp>
      <p:sp>
        <p:nvSpPr>
          <p:cNvPr id="42" name="TextBox 41">
            <a:extLst>
              <a:ext uri="{FF2B5EF4-FFF2-40B4-BE49-F238E27FC236}">
                <a16:creationId xmlns:a16="http://schemas.microsoft.com/office/drawing/2014/main" id="{F2FCE6F7-E700-9C4A-9D08-81D808B3ACD6}"/>
              </a:ext>
            </a:extLst>
          </p:cNvPr>
          <p:cNvSpPr txBox="1"/>
          <p:nvPr/>
        </p:nvSpPr>
        <p:spPr>
          <a:xfrm>
            <a:off x="50136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32</a:t>
            </a:r>
          </a:p>
        </p:txBody>
      </p:sp>
      <p:sp>
        <p:nvSpPr>
          <p:cNvPr id="43" name="TextBox 42">
            <a:extLst>
              <a:ext uri="{FF2B5EF4-FFF2-40B4-BE49-F238E27FC236}">
                <a16:creationId xmlns:a16="http://schemas.microsoft.com/office/drawing/2014/main" id="{DBCCF583-1A18-6445-A086-11AABC074681}"/>
              </a:ext>
            </a:extLst>
          </p:cNvPr>
          <p:cNvSpPr txBox="1"/>
          <p:nvPr/>
        </p:nvSpPr>
        <p:spPr>
          <a:xfrm>
            <a:off x="478824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44" name="TextBox 43">
            <a:extLst>
              <a:ext uri="{FF2B5EF4-FFF2-40B4-BE49-F238E27FC236}">
                <a16:creationId xmlns:a16="http://schemas.microsoft.com/office/drawing/2014/main" id="{DBDDDE6C-5B9A-9540-A9CB-DDD782ADCA07}"/>
              </a:ext>
            </a:extLst>
          </p:cNvPr>
          <p:cNvSpPr txBox="1"/>
          <p:nvPr/>
        </p:nvSpPr>
        <p:spPr>
          <a:xfrm>
            <a:off x="455329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28</a:t>
            </a:r>
          </a:p>
        </p:txBody>
      </p:sp>
      <p:sp>
        <p:nvSpPr>
          <p:cNvPr id="45" name="TextBox 44">
            <a:extLst>
              <a:ext uri="{FF2B5EF4-FFF2-40B4-BE49-F238E27FC236}">
                <a16:creationId xmlns:a16="http://schemas.microsoft.com/office/drawing/2014/main" id="{0E2BF608-18A2-5443-BB4C-B3C9F6890E1B}"/>
              </a:ext>
            </a:extLst>
          </p:cNvPr>
          <p:cNvSpPr txBox="1"/>
          <p:nvPr/>
        </p:nvSpPr>
        <p:spPr>
          <a:xfrm>
            <a:off x="43278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26</a:t>
            </a:r>
          </a:p>
        </p:txBody>
      </p:sp>
      <p:sp>
        <p:nvSpPr>
          <p:cNvPr id="46" name="TextBox 45">
            <a:extLst>
              <a:ext uri="{FF2B5EF4-FFF2-40B4-BE49-F238E27FC236}">
                <a16:creationId xmlns:a16="http://schemas.microsoft.com/office/drawing/2014/main" id="{FF749C29-E9FE-E844-BAEF-704F3EC462BC}"/>
              </a:ext>
            </a:extLst>
          </p:cNvPr>
          <p:cNvSpPr txBox="1"/>
          <p:nvPr/>
        </p:nvSpPr>
        <p:spPr>
          <a:xfrm>
            <a:off x="408339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sp>
        <p:nvSpPr>
          <p:cNvPr id="47" name="TextBox 46">
            <a:extLst>
              <a:ext uri="{FF2B5EF4-FFF2-40B4-BE49-F238E27FC236}">
                <a16:creationId xmlns:a16="http://schemas.microsoft.com/office/drawing/2014/main" id="{6BF56614-A123-6A41-BE84-E1B252D886CE}"/>
              </a:ext>
            </a:extLst>
          </p:cNvPr>
          <p:cNvSpPr txBox="1"/>
          <p:nvPr/>
        </p:nvSpPr>
        <p:spPr>
          <a:xfrm>
            <a:off x="387066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22</a:t>
            </a:r>
          </a:p>
        </p:txBody>
      </p:sp>
      <p:sp>
        <p:nvSpPr>
          <p:cNvPr id="48" name="TextBox 47">
            <a:extLst>
              <a:ext uri="{FF2B5EF4-FFF2-40B4-BE49-F238E27FC236}">
                <a16:creationId xmlns:a16="http://schemas.microsoft.com/office/drawing/2014/main" id="{38644493-DC05-084A-BC17-15AE54FDAFEC}"/>
              </a:ext>
            </a:extLst>
          </p:cNvPr>
          <p:cNvSpPr txBox="1"/>
          <p:nvPr/>
        </p:nvSpPr>
        <p:spPr>
          <a:xfrm>
            <a:off x="36484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49" name="TextBox 48">
            <a:extLst>
              <a:ext uri="{FF2B5EF4-FFF2-40B4-BE49-F238E27FC236}">
                <a16:creationId xmlns:a16="http://schemas.microsoft.com/office/drawing/2014/main" id="{D99FC914-A3C1-3D42-B13C-C280CD514ECC}"/>
              </a:ext>
            </a:extLst>
          </p:cNvPr>
          <p:cNvSpPr txBox="1"/>
          <p:nvPr/>
        </p:nvSpPr>
        <p:spPr>
          <a:xfrm>
            <a:off x="34198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50" name="TextBox 49">
            <a:extLst>
              <a:ext uri="{FF2B5EF4-FFF2-40B4-BE49-F238E27FC236}">
                <a16:creationId xmlns:a16="http://schemas.microsoft.com/office/drawing/2014/main" id="{6C3FB38E-2B60-9C48-AC6B-F0AAEE75B402}"/>
              </a:ext>
            </a:extLst>
          </p:cNvPr>
          <p:cNvSpPr txBox="1"/>
          <p:nvPr/>
        </p:nvSpPr>
        <p:spPr>
          <a:xfrm>
            <a:off x="3191218"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sp>
        <p:nvSpPr>
          <p:cNvPr id="51" name="TextBox 50">
            <a:extLst>
              <a:ext uri="{FF2B5EF4-FFF2-40B4-BE49-F238E27FC236}">
                <a16:creationId xmlns:a16="http://schemas.microsoft.com/office/drawing/2014/main" id="{43037668-C198-EE4E-87EA-F794C1B0776E}"/>
              </a:ext>
            </a:extLst>
          </p:cNvPr>
          <p:cNvSpPr txBox="1"/>
          <p:nvPr/>
        </p:nvSpPr>
        <p:spPr>
          <a:xfrm>
            <a:off x="2972143"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a:t>
            </a:r>
          </a:p>
        </p:txBody>
      </p:sp>
      <p:sp>
        <p:nvSpPr>
          <p:cNvPr id="52" name="TextBox 51">
            <a:extLst>
              <a:ext uri="{FF2B5EF4-FFF2-40B4-BE49-F238E27FC236}">
                <a16:creationId xmlns:a16="http://schemas.microsoft.com/office/drawing/2014/main" id="{11B1FFC3-A436-EB4C-917F-4569FBFEB038}"/>
              </a:ext>
            </a:extLst>
          </p:cNvPr>
          <p:cNvSpPr txBox="1"/>
          <p:nvPr/>
        </p:nvSpPr>
        <p:spPr>
          <a:xfrm>
            <a:off x="2347569" y="5008458"/>
            <a:ext cx="2088713"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Months since </a:t>
            </a:r>
            <a:r>
              <a:rPr lang="en-US" sz="1200" b="1" dirty="0" err="1">
                <a:latin typeface="Arial" panose="020B0604020202020204" pitchFamily="34" charset="0"/>
                <a:ea typeface="Aileron" charset="0"/>
                <a:cs typeface="Arial" panose="020B0604020202020204" pitchFamily="34" charset="0"/>
              </a:rPr>
              <a:t>randomisation</a:t>
            </a:r>
            <a:endParaRPr lang="en-US" sz="1200" b="1" dirty="0">
              <a:latin typeface="Arial" panose="020B0604020202020204" pitchFamily="34" charset="0"/>
              <a:ea typeface="Aileron" charset="0"/>
              <a:cs typeface="Arial" panose="020B0604020202020204" pitchFamily="34" charset="0"/>
            </a:endParaRPr>
          </a:p>
        </p:txBody>
      </p:sp>
      <p:sp>
        <p:nvSpPr>
          <p:cNvPr id="53" name="TextBox 52">
            <a:extLst>
              <a:ext uri="{FF2B5EF4-FFF2-40B4-BE49-F238E27FC236}">
                <a16:creationId xmlns:a16="http://schemas.microsoft.com/office/drawing/2014/main" id="{5B4613BC-D6D2-E14A-A44A-7791571A15D8}"/>
              </a:ext>
            </a:extLst>
          </p:cNvPr>
          <p:cNvSpPr txBox="1"/>
          <p:nvPr/>
        </p:nvSpPr>
        <p:spPr>
          <a:xfrm rot="16200000">
            <a:off x="117919" y="3654695"/>
            <a:ext cx="1769716"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Percent of patients alive</a:t>
            </a:r>
          </a:p>
        </p:txBody>
      </p:sp>
      <p:sp>
        <p:nvSpPr>
          <p:cNvPr id="54" name="TextBox 53">
            <a:extLst>
              <a:ext uri="{FF2B5EF4-FFF2-40B4-BE49-F238E27FC236}">
                <a16:creationId xmlns:a16="http://schemas.microsoft.com/office/drawing/2014/main" id="{AD734FB6-97B2-C743-A4B1-2031AA869D8A}"/>
              </a:ext>
            </a:extLst>
          </p:cNvPr>
          <p:cNvSpPr txBox="1"/>
          <p:nvPr/>
        </p:nvSpPr>
        <p:spPr>
          <a:xfrm>
            <a:off x="1146178" y="2693116"/>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55" name="TextBox 54">
            <a:extLst>
              <a:ext uri="{FF2B5EF4-FFF2-40B4-BE49-F238E27FC236}">
                <a16:creationId xmlns:a16="http://schemas.microsoft.com/office/drawing/2014/main" id="{BC3653CC-F117-394C-9733-D856B4BE177E}"/>
              </a:ext>
            </a:extLst>
          </p:cNvPr>
          <p:cNvSpPr txBox="1"/>
          <p:nvPr/>
        </p:nvSpPr>
        <p:spPr>
          <a:xfrm>
            <a:off x="1216710" y="289218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56" name="TextBox 55">
            <a:extLst>
              <a:ext uri="{FF2B5EF4-FFF2-40B4-BE49-F238E27FC236}">
                <a16:creationId xmlns:a16="http://schemas.microsoft.com/office/drawing/2014/main" id="{2F1C9366-6D0F-864F-8BAB-4481A8E65752}"/>
              </a:ext>
            </a:extLst>
          </p:cNvPr>
          <p:cNvSpPr txBox="1"/>
          <p:nvPr/>
        </p:nvSpPr>
        <p:spPr>
          <a:xfrm>
            <a:off x="1216710" y="309126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57" name="TextBox 56">
            <a:extLst>
              <a:ext uri="{FF2B5EF4-FFF2-40B4-BE49-F238E27FC236}">
                <a16:creationId xmlns:a16="http://schemas.microsoft.com/office/drawing/2014/main" id="{05B40D01-5B57-7143-9263-018A00DB6007}"/>
              </a:ext>
            </a:extLst>
          </p:cNvPr>
          <p:cNvSpPr txBox="1"/>
          <p:nvPr/>
        </p:nvSpPr>
        <p:spPr>
          <a:xfrm>
            <a:off x="1216710" y="329033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58" name="TextBox 57">
            <a:extLst>
              <a:ext uri="{FF2B5EF4-FFF2-40B4-BE49-F238E27FC236}">
                <a16:creationId xmlns:a16="http://schemas.microsoft.com/office/drawing/2014/main" id="{A8079F46-9C02-DA4A-8ED2-831175F162F5}"/>
              </a:ext>
            </a:extLst>
          </p:cNvPr>
          <p:cNvSpPr txBox="1"/>
          <p:nvPr/>
        </p:nvSpPr>
        <p:spPr>
          <a:xfrm>
            <a:off x="1216710" y="348940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59" name="TextBox 58">
            <a:extLst>
              <a:ext uri="{FF2B5EF4-FFF2-40B4-BE49-F238E27FC236}">
                <a16:creationId xmlns:a16="http://schemas.microsoft.com/office/drawing/2014/main" id="{6DAF7206-2ED0-B04C-BBE5-9FD78DBB8509}"/>
              </a:ext>
            </a:extLst>
          </p:cNvPr>
          <p:cNvSpPr txBox="1"/>
          <p:nvPr/>
        </p:nvSpPr>
        <p:spPr>
          <a:xfrm>
            <a:off x="1216710" y="368847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60" name="TextBox 59">
            <a:extLst>
              <a:ext uri="{FF2B5EF4-FFF2-40B4-BE49-F238E27FC236}">
                <a16:creationId xmlns:a16="http://schemas.microsoft.com/office/drawing/2014/main" id="{9ED37934-4F9B-CD45-B15F-099863DC21E9}"/>
              </a:ext>
            </a:extLst>
          </p:cNvPr>
          <p:cNvSpPr txBox="1"/>
          <p:nvPr/>
        </p:nvSpPr>
        <p:spPr>
          <a:xfrm>
            <a:off x="1287242" y="4683841"/>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E6C487EC-04CF-1A4B-9CD7-321ED05411A1}"/>
              </a:ext>
            </a:extLst>
          </p:cNvPr>
          <p:cNvSpPr txBox="1"/>
          <p:nvPr/>
        </p:nvSpPr>
        <p:spPr>
          <a:xfrm>
            <a:off x="1216710" y="388755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62" name="TextBox 61">
            <a:extLst>
              <a:ext uri="{FF2B5EF4-FFF2-40B4-BE49-F238E27FC236}">
                <a16:creationId xmlns:a16="http://schemas.microsoft.com/office/drawing/2014/main" id="{C540E043-94D1-2D40-82FF-D37F5B5A420B}"/>
              </a:ext>
            </a:extLst>
          </p:cNvPr>
          <p:cNvSpPr txBox="1"/>
          <p:nvPr/>
        </p:nvSpPr>
        <p:spPr>
          <a:xfrm>
            <a:off x="1216710" y="408662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63" name="TextBox 62">
            <a:extLst>
              <a:ext uri="{FF2B5EF4-FFF2-40B4-BE49-F238E27FC236}">
                <a16:creationId xmlns:a16="http://schemas.microsoft.com/office/drawing/2014/main" id="{110802DD-671E-2E44-A4B1-053431F22C8A}"/>
              </a:ext>
            </a:extLst>
          </p:cNvPr>
          <p:cNvSpPr txBox="1"/>
          <p:nvPr/>
        </p:nvSpPr>
        <p:spPr>
          <a:xfrm>
            <a:off x="1216710" y="428569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64" name="TextBox 63">
            <a:extLst>
              <a:ext uri="{FF2B5EF4-FFF2-40B4-BE49-F238E27FC236}">
                <a16:creationId xmlns:a16="http://schemas.microsoft.com/office/drawing/2014/main" id="{6928AB6E-D759-A548-8D67-50B709947ADA}"/>
              </a:ext>
            </a:extLst>
          </p:cNvPr>
          <p:cNvSpPr txBox="1"/>
          <p:nvPr/>
        </p:nvSpPr>
        <p:spPr>
          <a:xfrm>
            <a:off x="1216710" y="448476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65" name="Straight Connector 64">
            <a:extLst>
              <a:ext uri="{FF2B5EF4-FFF2-40B4-BE49-F238E27FC236}">
                <a16:creationId xmlns:a16="http://schemas.microsoft.com/office/drawing/2014/main" id="{95B31DBA-2FBF-B04C-A45D-05656921C06C}"/>
              </a:ext>
            </a:extLst>
          </p:cNvPr>
          <p:cNvCxnSpPr>
            <a:cxnSpLocks/>
          </p:cNvCxnSpPr>
          <p:nvPr/>
        </p:nvCxnSpPr>
        <p:spPr>
          <a:xfrm>
            <a:off x="1436125" y="4753090"/>
            <a:ext cx="387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8301F6B-BEF1-8E4E-85DA-2C645F74CE4F}"/>
              </a:ext>
            </a:extLst>
          </p:cNvPr>
          <p:cNvCxnSpPr>
            <a:cxnSpLocks/>
          </p:cNvCxnSpPr>
          <p:nvPr/>
        </p:nvCxnSpPr>
        <p:spPr>
          <a:xfrm flipV="1">
            <a:off x="1440889" y="2752573"/>
            <a:ext cx="0" cy="20002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8C184C2-0DE8-5240-A432-44C5B4487DA7}"/>
              </a:ext>
            </a:extLst>
          </p:cNvPr>
          <p:cNvCxnSpPr>
            <a:cxnSpLocks/>
          </p:cNvCxnSpPr>
          <p:nvPr/>
        </p:nvCxnSpPr>
        <p:spPr>
          <a:xfrm>
            <a:off x="1375800" y="4753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F917E2C-7774-724E-A8B9-2233B2060621}"/>
              </a:ext>
            </a:extLst>
          </p:cNvPr>
          <p:cNvCxnSpPr>
            <a:cxnSpLocks/>
          </p:cNvCxnSpPr>
          <p:nvPr/>
        </p:nvCxnSpPr>
        <p:spPr>
          <a:xfrm>
            <a:off x="1375800" y="45562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ED1FA07-CB9F-B344-AF25-D7ED805DBEDD}"/>
              </a:ext>
            </a:extLst>
          </p:cNvPr>
          <p:cNvCxnSpPr>
            <a:cxnSpLocks/>
          </p:cNvCxnSpPr>
          <p:nvPr/>
        </p:nvCxnSpPr>
        <p:spPr>
          <a:xfrm>
            <a:off x="1375800" y="4353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BF2D7DD-A491-1946-A9F2-2E019345396B}"/>
              </a:ext>
            </a:extLst>
          </p:cNvPr>
          <p:cNvCxnSpPr>
            <a:cxnSpLocks/>
          </p:cNvCxnSpPr>
          <p:nvPr/>
        </p:nvCxnSpPr>
        <p:spPr>
          <a:xfrm>
            <a:off x="1375800" y="3356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74F4AD-54EC-3046-994D-417A4485E3C8}"/>
              </a:ext>
            </a:extLst>
          </p:cNvPr>
          <p:cNvCxnSpPr>
            <a:cxnSpLocks/>
          </p:cNvCxnSpPr>
          <p:nvPr/>
        </p:nvCxnSpPr>
        <p:spPr>
          <a:xfrm>
            <a:off x="1375800" y="35592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A800C03-2A65-5441-82C1-1F22A88548B9}"/>
              </a:ext>
            </a:extLst>
          </p:cNvPr>
          <p:cNvCxnSpPr>
            <a:cxnSpLocks/>
          </p:cNvCxnSpPr>
          <p:nvPr/>
        </p:nvCxnSpPr>
        <p:spPr>
          <a:xfrm>
            <a:off x="1375800" y="37561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F69399A-09D6-DE4C-A3E9-6809F4661D83}"/>
              </a:ext>
            </a:extLst>
          </p:cNvPr>
          <p:cNvCxnSpPr>
            <a:cxnSpLocks/>
          </p:cNvCxnSpPr>
          <p:nvPr/>
        </p:nvCxnSpPr>
        <p:spPr>
          <a:xfrm>
            <a:off x="1375800" y="395616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1FC03A3-86D9-2A48-AA82-CA09CCE6EC4B}"/>
              </a:ext>
            </a:extLst>
          </p:cNvPr>
          <p:cNvCxnSpPr>
            <a:cxnSpLocks/>
          </p:cNvCxnSpPr>
          <p:nvPr/>
        </p:nvCxnSpPr>
        <p:spPr>
          <a:xfrm>
            <a:off x="1375800" y="4153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55DA833-0BD3-574A-8B58-94DCB7609169}"/>
              </a:ext>
            </a:extLst>
          </p:cNvPr>
          <p:cNvCxnSpPr>
            <a:cxnSpLocks/>
          </p:cNvCxnSpPr>
          <p:nvPr/>
        </p:nvCxnSpPr>
        <p:spPr>
          <a:xfrm>
            <a:off x="1375800" y="31528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DB2ADDC-11BF-0C47-B932-39F21E31D8AB}"/>
              </a:ext>
            </a:extLst>
          </p:cNvPr>
          <p:cNvCxnSpPr>
            <a:cxnSpLocks/>
          </p:cNvCxnSpPr>
          <p:nvPr/>
        </p:nvCxnSpPr>
        <p:spPr>
          <a:xfrm>
            <a:off x="1375800" y="2956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15A6181-52C4-2349-A3F0-80DF9FE26529}"/>
              </a:ext>
            </a:extLst>
          </p:cNvPr>
          <p:cNvCxnSpPr>
            <a:cxnSpLocks/>
          </p:cNvCxnSpPr>
          <p:nvPr/>
        </p:nvCxnSpPr>
        <p:spPr>
          <a:xfrm>
            <a:off x="1375800" y="2756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6B8263D-AC6E-6340-8760-E8DD99935E08}"/>
              </a:ext>
            </a:extLst>
          </p:cNvPr>
          <p:cNvCxnSpPr>
            <a:cxnSpLocks/>
          </p:cNvCxnSpPr>
          <p:nvPr/>
        </p:nvCxnSpPr>
        <p:spPr>
          <a:xfrm>
            <a:off x="1439300" y="3756140"/>
            <a:ext cx="307149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BC8FEBC-FE37-8D4F-B1AF-4F6283C17865}"/>
              </a:ext>
            </a:extLst>
          </p:cNvPr>
          <p:cNvCxnSpPr>
            <a:cxnSpLocks/>
          </p:cNvCxnSpPr>
          <p:nvPr/>
        </p:nvCxnSpPr>
        <p:spPr>
          <a:xfrm rot="16200000">
            <a:off x="14084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897FF13-0A85-CD40-B925-BF0296533CE9}"/>
              </a:ext>
            </a:extLst>
          </p:cNvPr>
          <p:cNvCxnSpPr>
            <a:cxnSpLocks/>
          </p:cNvCxnSpPr>
          <p:nvPr/>
        </p:nvCxnSpPr>
        <p:spPr>
          <a:xfrm rot="16200000">
            <a:off x="16307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4B5D72B-3DE6-3C43-AA12-78EA32D6532C}"/>
              </a:ext>
            </a:extLst>
          </p:cNvPr>
          <p:cNvCxnSpPr>
            <a:cxnSpLocks/>
          </p:cNvCxnSpPr>
          <p:nvPr/>
        </p:nvCxnSpPr>
        <p:spPr>
          <a:xfrm rot="16200000">
            <a:off x="18625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71B004B-731D-394C-8B6D-41B62CFDA51D}"/>
              </a:ext>
            </a:extLst>
          </p:cNvPr>
          <p:cNvCxnSpPr>
            <a:cxnSpLocks/>
          </p:cNvCxnSpPr>
          <p:nvPr/>
        </p:nvCxnSpPr>
        <p:spPr>
          <a:xfrm rot="16200000">
            <a:off x="20879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64AD845-8A1D-8543-B953-A5238F5F3941}"/>
              </a:ext>
            </a:extLst>
          </p:cNvPr>
          <p:cNvCxnSpPr>
            <a:cxnSpLocks/>
          </p:cNvCxnSpPr>
          <p:nvPr/>
        </p:nvCxnSpPr>
        <p:spPr>
          <a:xfrm rot="16200000">
            <a:off x="23165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EBC2C2B-C47F-9446-8233-3E56F37461B1}"/>
              </a:ext>
            </a:extLst>
          </p:cNvPr>
          <p:cNvCxnSpPr>
            <a:cxnSpLocks/>
          </p:cNvCxnSpPr>
          <p:nvPr/>
        </p:nvCxnSpPr>
        <p:spPr>
          <a:xfrm rot="16200000">
            <a:off x="25451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02CFD07-3407-764D-9656-BBE751E2F8B3}"/>
              </a:ext>
            </a:extLst>
          </p:cNvPr>
          <p:cNvCxnSpPr>
            <a:cxnSpLocks/>
          </p:cNvCxnSpPr>
          <p:nvPr/>
        </p:nvCxnSpPr>
        <p:spPr>
          <a:xfrm rot="16200000">
            <a:off x="27737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943108A-8631-D348-B3B8-3D966C57D239}"/>
              </a:ext>
            </a:extLst>
          </p:cNvPr>
          <p:cNvCxnSpPr>
            <a:cxnSpLocks/>
          </p:cNvCxnSpPr>
          <p:nvPr/>
        </p:nvCxnSpPr>
        <p:spPr>
          <a:xfrm rot="16200000">
            <a:off x="29991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CC06395-D814-7447-A0B8-EC0393FC6BF5}"/>
              </a:ext>
            </a:extLst>
          </p:cNvPr>
          <p:cNvCxnSpPr>
            <a:cxnSpLocks/>
          </p:cNvCxnSpPr>
          <p:nvPr/>
        </p:nvCxnSpPr>
        <p:spPr>
          <a:xfrm rot="16200000">
            <a:off x="32277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C45476C-25CF-2D40-AD62-42C740B0AC38}"/>
              </a:ext>
            </a:extLst>
          </p:cNvPr>
          <p:cNvCxnSpPr>
            <a:cxnSpLocks/>
          </p:cNvCxnSpPr>
          <p:nvPr/>
        </p:nvCxnSpPr>
        <p:spPr>
          <a:xfrm rot="16200000">
            <a:off x="34563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BDFB6FC-C498-E647-A61B-D02C1B520BF6}"/>
              </a:ext>
            </a:extLst>
          </p:cNvPr>
          <p:cNvCxnSpPr>
            <a:cxnSpLocks/>
          </p:cNvCxnSpPr>
          <p:nvPr/>
        </p:nvCxnSpPr>
        <p:spPr>
          <a:xfrm rot="16200000">
            <a:off x="368496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2AF45D6-021D-8944-9469-61DC856D4227}"/>
              </a:ext>
            </a:extLst>
          </p:cNvPr>
          <p:cNvCxnSpPr>
            <a:cxnSpLocks/>
          </p:cNvCxnSpPr>
          <p:nvPr/>
        </p:nvCxnSpPr>
        <p:spPr>
          <a:xfrm rot="16200000">
            <a:off x="39103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75B51BC-9607-9A4E-AED0-B7B13E8DBCA8}"/>
              </a:ext>
            </a:extLst>
          </p:cNvPr>
          <p:cNvCxnSpPr>
            <a:cxnSpLocks/>
          </p:cNvCxnSpPr>
          <p:nvPr/>
        </p:nvCxnSpPr>
        <p:spPr>
          <a:xfrm rot="16200000">
            <a:off x="41326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ACEE578-6370-0947-8059-B291E114E9F4}"/>
              </a:ext>
            </a:extLst>
          </p:cNvPr>
          <p:cNvCxnSpPr>
            <a:cxnSpLocks/>
          </p:cNvCxnSpPr>
          <p:nvPr/>
        </p:nvCxnSpPr>
        <p:spPr>
          <a:xfrm rot="16200000">
            <a:off x="436758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C22C63C-2B61-F04C-8156-8A5220EFD904}"/>
              </a:ext>
            </a:extLst>
          </p:cNvPr>
          <p:cNvCxnSpPr>
            <a:cxnSpLocks/>
          </p:cNvCxnSpPr>
          <p:nvPr/>
        </p:nvCxnSpPr>
        <p:spPr>
          <a:xfrm rot="16200000">
            <a:off x="45930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A575A4B-7412-3847-9624-5AF01CED73B1}"/>
              </a:ext>
            </a:extLst>
          </p:cNvPr>
          <p:cNvCxnSpPr>
            <a:cxnSpLocks/>
          </p:cNvCxnSpPr>
          <p:nvPr/>
        </p:nvCxnSpPr>
        <p:spPr>
          <a:xfrm rot="16200000">
            <a:off x="48216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7B37D5B-00C5-BD4F-8169-69E5098A00D4}"/>
              </a:ext>
            </a:extLst>
          </p:cNvPr>
          <p:cNvCxnSpPr>
            <a:cxnSpLocks/>
          </p:cNvCxnSpPr>
          <p:nvPr/>
        </p:nvCxnSpPr>
        <p:spPr>
          <a:xfrm rot="16200000">
            <a:off x="5050214"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9DBBF8E5-B7D9-6B40-9C04-2AC34D2AF766}"/>
              </a:ext>
            </a:extLst>
          </p:cNvPr>
          <p:cNvCxnSpPr>
            <a:cxnSpLocks/>
          </p:cNvCxnSpPr>
          <p:nvPr/>
        </p:nvCxnSpPr>
        <p:spPr>
          <a:xfrm rot="16200000">
            <a:off x="5275639"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3655D88-0D97-1244-AA82-0D851D6F4286}"/>
              </a:ext>
            </a:extLst>
          </p:cNvPr>
          <p:cNvCxnSpPr>
            <a:cxnSpLocks/>
          </p:cNvCxnSpPr>
          <p:nvPr/>
        </p:nvCxnSpPr>
        <p:spPr>
          <a:xfrm flipV="1">
            <a:off x="2120339" y="2857500"/>
            <a:ext cx="0" cy="189306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98795C4-9557-4843-9A1E-5F53B23F25F3}"/>
              </a:ext>
            </a:extLst>
          </p:cNvPr>
          <p:cNvCxnSpPr>
            <a:cxnSpLocks/>
          </p:cNvCxnSpPr>
          <p:nvPr/>
        </p:nvCxnSpPr>
        <p:spPr>
          <a:xfrm flipV="1">
            <a:off x="2806139" y="3228975"/>
            <a:ext cx="0" cy="152159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3CC8587-0D1A-6A46-8872-70E1F9E123AD}"/>
              </a:ext>
            </a:extLst>
          </p:cNvPr>
          <p:cNvCxnSpPr>
            <a:cxnSpLocks/>
          </p:cNvCxnSpPr>
          <p:nvPr/>
        </p:nvCxnSpPr>
        <p:spPr>
          <a:xfrm flipV="1">
            <a:off x="3488764" y="3489325"/>
            <a:ext cx="0" cy="12612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0" name="Table 99">
            <a:extLst>
              <a:ext uri="{FF2B5EF4-FFF2-40B4-BE49-F238E27FC236}">
                <a16:creationId xmlns:a16="http://schemas.microsoft.com/office/drawing/2014/main" id="{E7C808F5-B0C3-5041-942D-CF9A9E34AD0A}"/>
              </a:ext>
            </a:extLst>
          </p:cNvPr>
          <p:cNvGraphicFramePr>
            <a:graphicFrameLocks noGrp="1"/>
          </p:cNvGraphicFramePr>
          <p:nvPr>
            <p:extLst>
              <p:ext uri="{D42A27DB-BD31-4B8C-83A1-F6EECF244321}">
                <p14:modId xmlns:p14="http://schemas.microsoft.com/office/powerpoint/2010/main" val="3313267842"/>
              </p:ext>
            </p:extLst>
          </p:nvPr>
        </p:nvGraphicFramePr>
        <p:xfrm>
          <a:off x="2809228" y="1713607"/>
          <a:ext cx="3428034" cy="1012680"/>
        </p:xfrm>
        <a:graphic>
          <a:graphicData uri="http://schemas.openxmlformats.org/drawingml/2006/table">
            <a:tbl>
              <a:tblPr firstRow="1" bandRow="1">
                <a:tableStyleId>{5C22544A-7EE6-4342-B048-85BDC9FD1C3A}</a:tableStyleId>
              </a:tblPr>
              <a:tblGrid>
                <a:gridCol w="982516">
                  <a:extLst>
                    <a:ext uri="{9D8B030D-6E8A-4147-A177-3AD203B41FA5}">
                      <a16:colId xmlns:a16="http://schemas.microsoft.com/office/drawing/2014/main" val="1256442069"/>
                    </a:ext>
                  </a:extLst>
                </a:gridCol>
                <a:gridCol w="1152128">
                  <a:extLst>
                    <a:ext uri="{9D8B030D-6E8A-4147-A177-3AD203B41FA5}">
                      <a16:colId xmlns:a16="http://schemas.microsoft.com/office/drawing/2014/main" val="3362937906"/>
                    </a:ext>
                  </a:extLst>
                </a:gridCol>
                <a:gridCol w="1293390">
                  <a:extLst>
                    <a:ext uri="{9D8B030D-6E8A-4147-A177-3AD203B41FA5}">
                      <a16:colId xmlns:a16="http://schemas.microsoft.com/office/drawing/2014/main" val="3272691983"/>
                    </a:ext>
                  </a:extLst>
                </a:gridCol>
              </a:tblGrid>
              <a:tr h="167248">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noFill/>
                  </a:tcPr>
                </a:tc>
                <a:tc>
                  <a:txBody>
                    <a:bodyPr/>
                    <a:lstStyle/>
                    <a:p>
                      <a:pPr>
                        <a:lnSpc>
                          <a:spcPct val="90000"/>
                        </a:lnSpc>
                      </a:pPr>
                      <a:r>
                        <a:rPr lang="en-US" sz="1000" dirty="0">
                          <a:latin typeface="Arial" panose="020B0604020202020204" pitchFamily="34" charset="0"/>
                          <a:cs typeface="Arial" panose="020B0604020202020204" pitchFamily="34" charset="0"/>
                        </a:rPr>
                        <a:t>No. of Deaths/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No. of Patients</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Median OS (95% CI</a:t>
                      </a:r>
                      <a:r>
                        <a:rPr lang="en-US" sz="1000" dirty="0">
                          <a:solidFill>
                            <a:schemeClr val="bg1"/>
                          </a:solidFill>
                          <a:latin typeface="Arial" panose="020B0604020202020204" pitchFamily="34" charset="0"/>
                          <a:cs typeface="Arial" panose="020B0604020202020204" pitchFamily="34" charset="0"/>
                        </a:rPr>
                        <a:t>), months</a:t>
                      </a:r>
                    </a:p>
                  </a:txBody>
                  <a:tcPr marT="36000" anchor="ctr"/>
                </a:tc>
                <a:extLst>
                  <a:ext uri="{0D108BD9-81ED-4DB2-BD59-A6C34878D82A}">
                    <a16:rowId xmlns:a16="http://schemas.microsoft.com/office/drawing/2014/main" val="2665337196"/>
                  </a:ext>
                </a:extLst>
              </a:tr>
              <a:tr h="0">
                <a:tc>
                  <a:txBody>
                    <a:bodyPr/>
                    <a:lstStyle/>
                    <a:p>
                      <a:pPr>
                        <a:lnSpc>
                          <a:spcPct val="90000"/>
                        </a:lnSpc>
                      </a:pPr>
                      <a:r>
                        <a:rPr lang="en-US" sz="1000" b="1" dirty="0" err="1">
                          <a:latin typeface="Arial" panose="020B0604020202020204" pitchFamily="34" charset="0"/>
                          <a:cs typeface="Arial" panose="020B0604020202020204" pitchFamily="34" charset="0"/>
                        </a:rPr>
                        <a:t>Olaparib</a:t>
                      </a:r>
                      <a:endParaRPr lang="en-US" sz="1000" b="1" dirty="0">
                        <a:latin typeface="Arial" panose="020B0604020202020204" pitchFamily="34" charset="0"/>
                        <a:cs typeface="Arial" panose="020B0604020202020204" pitchFamily="34" charset="0"/>
                      </a:endParaRP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69/94</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14.1 (11.1-15.9)</a:t>
                      </a:r>
                    </a:p>
                  </a:txBody>
                  <a:tcPr marT="36000" anchor="ctr"/>
                </a:tc>
                <a:extLst>
                  <a:ext uri="{0D108BD9-81ED-4DB2-BD59-A6C34878D82A}">
                    <a16:rowId xmlns:a16="http://schemas.microsoft.com/office/drawing/2014/main" val="3233098540"/>
                  </a:ext>
                </a:extLst>
              </a:tr>
              <a:tr h="0">
                <a:tc>
                  <a:txBody>
                    <a:bodyPr/>
                    <a:lstStyle/>
                    <a:p>
                      <a:pPr>
                        <a:lnSpc>
                          <a:spcPct val="90000"/>
                        </a:lnSpc>
                      </a:pPr>
                      <a:r>
                        <a:rPr lang="en-US" sz="1000" b="1" dirty="0">
                          <a:latin typeface="Arial" panose="020B0604020202020204" pitchFamily="34" charset="0"/>
                          <a:cs typeface="Arial" panose="020B0604020202020204" pitchFamily="34" charset="0"/>
                        </a:rPr>
                        <a:t>Control</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31/48</a:t>
                      </a:r>
                    </a:p>
                  </a:txBody>
                  <a:tcPr marT="36000" anchor="ctr"/>
                </a:tc>
                <a:tc>
                  <a:txBody>
                    <a:bodyPr/>
                    <a:lstStyle/>
                    <a:p>
                      <a:pPr>
                        <a:lnSpc>
                          <a:spcPct val="90000"/>
                        </a:lnSpc>
                      </a:pPr>
                      <a:r>
                        <a:rPr lang="en-US" sz="1000" dirty="0">
                          <a:latin typeface="Arial" panose="020B0604020202020204" pitchFamily="34" charset="0"/>
                          <a:cs typeface="Arial" panose="020B0604020202020204" pitchFamily="34" charset="0"/>
                        </a:rPr>
                        <a:t>11.5 (8.2-17.1)</a:t>
                      </a:r>
                    </a:p>
                  </a:txBody>
                  <a:tcPr marT="36000" anchor="ctr"/>
                </a:tc>
                <a:extLst>
                  <a:ext uri="{0D108BD9-81ED-4DB2-BD59-A6C34878D82A}">
                    <a16:rowId xmlns:a16="http://schemas.microsoft.com/office/drawing/2014/main" val="3088031265"/>
                  </a:ext>
                </a:extLst>
              </a:tr>
              <a:tr h="0">
                <a:tc gridSpan="3">
                  <a:txBody>
                    <a:bodyPr/>
                    <a:lstStyle/>
                    <a:p>
                      <a:pPr>
                        <a:lnSpc>
                          <a:spcPct val="90000"/>
                        </a:lnSpc>
                      </a:pPr>
                      <a:r>
                        <a:rPr lang="en-US" sz="1000" dirty="0">
                          <a:latin typeface="Arial" panose="020B0604020202020204" pitchFamily="34" charset="0"/>
                          <a:cs typeface="Arial" panose="020B0604020202020204" pitchFamily="34" charset="0"/>
                        </a:rPr>
                        <a:t>Hazard ratio for death, 0.96 (95% CI, 0.63-1.49)</a:t>
                      </a:r>
                    </a:p>
                  </a:txBody>
                  <a:tcPr marT="36000" anchor="ctr">
                    <a:noFill/>
                  </a:tcPr>
                </a:tc>
                <a:tc hMerge="1">
                  <a:txBody>
                    <a:bodyPr/>
                    <a:lstStyle/>
                    <a:p>
                      <a:pPr>
                        <a:lnSpc>
                          <a:spcPct val="90000"/>
                        </a:lnSpc>
                      </a:pPr>
                      <a:endParaRPr lang="en-US" sz="1000" dirty="0"/>
                    </a:p>
                  </a:txBody>
                  <a:tcPr marT="36000" anchor="ctr">
                    <a:noFill/>
                  </a:tcPr>
                </a:tc>
                <a:tc hMerge="1">
                  <a:txBody>
                    <a:bodyPr/>
                    <a:lstStyle/>
                    <a:p>
                      <a:pPr>
                        <a:lnSpc>
                          <a:spcPct val="90000"/>
                        </a:lnSpc>
                      </a:pPr>
                      <a:endParaRPr lang="en-US" sz="1000" dirty="0"/>
                    </a:p>
                  </a:txBody>
                  <a:tcPr marT="36000" anchor="ctr"/>
                </a:tc>
                <a:extLst>
                  <a:ext uri="{0D108BD9-81ED-4DB2-BD59-A6C34878D82A}">
                    <a16:rowId xmlns:a16="http://schemas.microsoft.com/office/drawing/2014/main" val="3306081629"/>
                  </a:ext>
                </a:extLst>
              </a:tr>
            </a:tbl>
          </a:graphicData>
        </a:graphic>
      </p:graphicFrame>
      <p:sp>
        <p:nvSpPr>
          <p:cNvPr id="102" name="TextBox 101">
            <a:extLst>
              <a:ext uri="{FF2B5EF4-FFF2-40B4-BE49-F238E27FC236}">
                <a16:creationId xmlns:a16="http://schemas.microsoft.com/office/drawing/2014/main" id="{B6212EE2-5CA8-0D4F-B04A-C8424E7132E2}"/>
              </a:ext>
            </a:extLst>
          </p:cNvPr>
          <p:cNvSpPr txBox="1"/>
          <p:nvPr/>
        </p:nvSpPr>
        <p:spPr>
          <a:xfrm>
            <a:off x="2014056" y="2578816"/>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94%</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81%</a:t>
            </a:r>
          </a:p>
        </p:txBody>
      </p:sp>
      <p:sp>
        <p:nvSpPr>
          <p:cNvPr id="103" name="TextBox 102">
            <a:extLst>
              <a:ext uri="{FF2B5EF4-FFF2-40B4-BE49-F238E27FC236}">
                <a16:creationId xmlns:a16="http://schemas.microsoft.com/office/drawing/2014/main" id="{A3E13675-9559-9C4B-B48D-F3B71A42211D}"/>
              </a:ext>
            </a:extLst>
          </p:cNvPr>
          <p:cNvSpPr txBox="1"/>
          <p:nvPr/>
        </p:nvSpPr>
        <p:spPr>
          <a:xfrm>
            <a:off x="2706206" y="2956641"/>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57%</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47%</a:t>
            </a:r>
          </a:p>
        </p:txBody>
      </p:sp>
      <p:sp>
        <p:nvSpPr>
          <p:cNvPr id="104" name="TextBox 103">
            <a:extLst>
              <a:ext uri="{FF2B5EF4-FFF2-40B4-BE49-F238E27FC236}">
                <a16:creationId xmlns:a16="http://schemas.microsoft.com/office/drawing/2014/main" id="{B39CA9E0-FA4F-494E-A3EA-E8FE6CB7E505}"/>
              </a:ext>
            </a:extLst>
          </p:cNvPr>
          <p:cNvSpPr txBox="1"/>
          <p:nvPr/>
        </p:nvSpPr>
        <p:spPr>
          <a:xfrm>
            <a:off x="3369781" y="3188416"/>
            <a:ext cx="254942" cy="276999"/>
          </a:xfrm>
          <a:prstGeom prst="rect">
            <a:avLst/>
          </a:prstGeom>
          <a:noFill/>
        </p:spPr>
        <p:txBody>
          <a:bodyPr wrap="none" lIns="0" tIns="0" rIns="0" bIns="0" rtlCol="0">
            <a:spAutoFit/>
          </a:bodyPr>
          <a:lstStyle/>
          <a:p>
            <a:pPr algn="r">
              <a:lnSpc>
                <a:spcPct val="90000"/>
              </a:lnSpc>
            </a:pPr>
            <a:r>
              <a:rPr lang="en-US" sz="1000" b="1" dirty="0">
                <a:solidFill>
                  <a:schemeClr val="accent1"/>
                </a:solidFill>
                <a:latin typeface="Arial" panose="020B0604020202020204" pitchFamily="34" charset="0"/>
                <a:ea typeface="Aileron" charset="0"/>
                <a:cs typeface="Arial" panose="020B0604020202020204" pitchFamily="34" charset="0"/>
              </a:rPr>
              <a:t>34%</a:t>
            </a:r>
          </a:p>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32%</a:t>
            </a:r>
          </a:p>
        </p:txBody>
      </p:sp>
      <p:sp>
        <p:nvSpPr>
          <p:cNvPr id="105" name="TextBox 104">
            <a:extLst>
              <a:ext uri="{FF2B5EF4-FFF2-40B4-BE49-F238E27FC236}">
                <a16:creationId xmlns:a16="http://schemas.microsoft.com/office/drawing/2014/main" id="{FC8B7F55-2F37-D746-A406-8B9C151C1A05}"/>
              </a:ext>
            </a:extLst>
          </p:cNvPr>
          <p:cNvSpPr txBox="1"/>
          <p:nvPr/>
        </p:nvSpPr>
        <p:spPr>
          <a:xfrm>
            <a:off x="4558680" y="4359224"/>
            <a:ext cx="517770" cy="138499"/>
          </a:xfrm>
          <a:prstGeom prst="rect">
            <a:avLst/>
          </a:prstGeom>
          <a:noFill/>
        </p:spPr>
        <p:txBody>
          <a:bodyPr wrap="none" lIns="0" tIns="0" rIns="0" bIns="0" rtlCol="0">
            <a:spAutoFit/>
          </a:bodyPr>
          <a:lstStyle/>
          <a:p>
            <a:pPr algn="r">
              <a:lnSpc>
                <a:spcPct val="90000"/>
              </a:lnSpc>
            </a:pPr>
            <a:r>
              <a:rPr lang="en-US" sz="1000" b="1" dirty="0" err="1">
                <a:solidFill>
                  <a:schemeClr val="accent1"/>
                </a:solidFill>
                <a:latin typeface="Arial" panose="020B0604020202020204" pitchFamily="34" charset="0"/>
                <a:ea typeface="Aileron" charset="0"/>
                <a:cs typeface="Arial" panose="020B0604020202020204" pitchFamily="34" charset="0"/>
              </a:rPr>
              <a:t>Olaparib</a:t>
            </a:r>
            <a:endParaRPr lang="en-US" sz="1000" b="1" dirty="0">
              <a:solidFill>
                <a:schemeClr val="accent2"/>
              </a:solidFill>
              <a:latin typeface="Arial" panose="020B0604020202020204" pitchFamily="34" charset="0"/>
              <a:ea typeface="Aileron" charset="0"/>
              <a:cs typeface="Arial" panose="020B0604020202020204" pitchFamily="34" charset="0"/>
            </a:endParaRPr>
          </a:p>
        </p:txBody>
      </p:sp>
      <p:sp>
        <p:nvSpPr>
          <p:cNvPr id="106" name="TextBox 105">
            <a:extLst>
              <a:ext uri="{FF2B5EF4-FFF2-40B4-BE49-F238E27FC236}">
                <a16:creationId xmlns:a16="http://schemas.microsoft.com/office/drawing/2014/main" id="{A39EC9F8-CE29-774C-B44F-527AD87FD2A5}"/>
              </a:ext>
            </a:extLst>
          </p:cNvPr>
          <p:cNvSpPr txBox="1"/>
          <p:nvPr/>
        </p:nvSpPr>
        <p:spPr>
          <a:xfrm>
            <a:off x="4100635" y="4001216"/>
            <a:ext cx="456856" cy="138499"/>
          </a:xfrm>
          <a:prstGeom prst="rect">
            <a:avLst/>
          </a:prstGeom>
          <a:noFill/>
        </p:spPr>
        <p:txBody>
          <a:bodyPr wrap="none" lIns="0" tIns="0" rIns="0" bIns="0" rtlCol="0">
            <a:spAutoFit/>
          </a:bodyPr>
          <a:lstStyle/>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Control</a:t>
            </a:r>
          </a:p>
        </p:txBody>
      </p:sp>
      <p:sp>
        <p:nvSpPr>
          <p:cNvPr id="107" name="TextBox 106">
            <a:extLst>
              <a:ext uri="{FF2B5EF4-FFF2-40B4-BE49-F238E27FC236}">
                <a16:creationId xmlns:a16="http://schemas.microsoft.com/office/drawing/2014/main" id="{A9FF2CC9-E852-6A41-A77D-02823B3B0F2C}"/>
              </a:ext>
            </a:extLst>
          </p:cNvPr>
          <p:cNvSpPr txBox="1"/>
          <p:nvPr/>
        </p:nvSpPr>
        <p:spPr>
          <a:xfrm>
            <a:off x="6779982" y="5074034"/>
            <a:ext cx="617157" cy="415498"/>
          </a:xfrm>
          <a:prstGeom prst="rect">
            <a:avLst/>
          </a:prstGeom>
          <a:noFill/>
        </p:spPr>
        <p:txBody>
          <a:bodyPr wrap="none" lIns="0" tIns="0" rIns="0" bIns="0" rtlCol="0">
            <a:spAutoFit/>
          </a:bodyPr>
          <a:lstStyle/>
          <a:p>
            <a:pPr>
              <a:lnSpc>
                <a:spcPct val="90000"/>
              </a:lnSpc>
            </a:pPr>
            <a:r>
              <a:rPr lang="en-US" sz="1000" b="1" dirty="0">
                <a:latin typeface="Arial" panose="020B0604020202020204" pitchFamily="34" charset="0"/>
                <a:ea typeface="Aileron" charset="0"/>
                <a:cs typeface="Arial" panose="020B0604020202020204" pitchFamily="34" charset="0"/>
              </a:rPr>
              <a:t>No. at risk</a:t>
            </a:r>
          </a:p>
          <a:p>
            <a:pPr>
              <a:lnSpc>
                <a:spcPct val="90000"/>
              </a:lnSpc>
            </a:pPr>
            <a:r>
              <a:rPr lang="en-US" sz="1000" b="1" dirty="0" err="1">
                <a:latin typeface="Arial" panose="020B0604020202020204" pitchFamily="34" charset="0"/>
                <a:ea typeface="Aileron" charset="0"/>
                <a:cs typeface="Arial" panose="020B0604020202020204" pitchFamily="34" charset="0"/>
              </a:rPr>
              <a:t>Olaparib</a:t>
            </a:r>
            <a:endParaRPr lang="en-US" sz="1000" b="1" dirty="0">
              <a:latin typeface="Arial" panose="020B0604020202020204" pitchFamily="34" charset="0"/>
              <a:ea typeface="Aileron" charset="0"/>
              <a:cs typeface="Arial" panose="020B0604020202020204" pitchFamily="34" charset="0"/>
            </a:endParaRPr>
          </a:p>
          <a:p>
            <a:pPr>
              <a:lnSpc>
                <a:spcPct val="90000"/>
              </a:lnSpc>
            </a:pPr>
            <a:r>
              <a:rPr lang="en-US" sz="1000" b="1" dirty="0">
                <a:latin typeface="Arial" panose="020B0604020202020204" pitchFamily="34" charset="0"/>
                <a:ea typeface="Aileron" charset="0"/>
                <a:cs typeface="Arial" panose="020B0604020202020204" pitchFamily="34" charset="0"/>
              </a:rPr>
              <a:t>Control</a:t>
            </a:r>
          </a:p>
        </p:txBody>
      </p:sp>
      <p:sp>
        <p:nvSpPr>
          <p:cNvPr id="126" name="TextBox 125">
            <a:extLst>
              <a:ext uri="{FF2B5EF4-FFF2-40B4-BE49-F238E27FC236}">
                <a16:creationId xmlns:a16="http://schemas.microsoft.com/office/drawing/2014/main" id="{B52AD861-3A73-2C4A-905D-7F0BFF30A19C}"/>
              </a:ext>
            </a:extLst>
          </p:cNvPr>
          <p:cNvSpPr txBox="1"/>
          <p:nvPr/>
        </p:nvSpPr>
        <p:spPr>
          <a:xfrm>
            <a:off x="754941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27" name="TextBox 126">
            <a:extLst>
              <a:ext uri="{FF2B5EF4-FFF2-40B4-BE49-F238E27FC236}">
                <a16:creationId xmlns:a16="http://schemas.microsoft.com/office/drawing/2014/main" id="{B67596FF-6DEB-1642-B231-8EA7BCB3F638}"/>
              </a:ext>
            </a:extLst>
          </p:cNvPr>
          <p:cNvSpPr txBox="1"/>
          <p:nvPr/>
        </p:nvSpPr>
        <p:spPr>
          <a:xfrm>
            <a:off x="7787535"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a:t>
            </a:r>
          </a:p>
        </p:txBody>
      </p:sp>
      <p:sp>
        <p:nvSpPr>
          <p:cNvPr id="128" name="TextBox 127">
            <a:extLst>
              <a:ext uri="{FF2B5EF4-FFF2-40B4-BE49-F238E27FC236}">
                <a16:creationId xmlns:a16="http://schemas.microsoft.com/office/drawing/2014/main" id="{054EBBC9-9ED2-8246-85F4-3FACD6A57A6E}"/>
              </a:ext>
            </a:extLst>
          </p:cNvPr>
          <p:cNvSpPr txBox="1"/>
          <p:nvPr/>
        </p:nvSpPr>
        <p:spPr>
          <a:xfrm>
            <a:off x="801296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129" name="TextBox 128">
            <a:extLst>
              <a:ext uri="{FF2B5EF4-FFF2-40B4-BE49-F238E27FC236}">
                <a16:creationId xmlns:a16="http://schemas.microsoft.com/office/drawing/2014/main" id="{274DAE5C-8123-1B47-BBE9-581437F713ED}"/>
              </a:ext>
            </a:extLst>
          </p:cNvPr>
          <p:cNvSpPr txBox="1"/>
          <p:nvPr/>
        </p:nvSpPr>
        <p:spPr>
          <a:xfrm>
            <a:off x="8241560"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6</a:t>
            </a:r>
          </a:p>
        </p:txBody>
      </p:sp>
      <p:sp>
        <p:nvSpPr>
          <p:cNvPr id="130" name="TextBox 129">
            <a:extLst>
              <a:ext uri="{FF2B5EF4-FFF2-40B4-BE49-F238E27FC236}">
                <a16:creationId xmlns:a16="http://schemas.microsoft.com/office/drawing/2014/main" id="{BF89DB80-3E15-734B-B209-252F3EE72D81}"/>
              </a:ext>
            </a:extLst>
          </p:cNvPr>
          <p:cNvSpPr txBox="1"/>
          <p:nvPr/>
        </p:nvSpPr>
        <p:spPr>
          <a:xfrm>
            <a:off x="8460635" y="484970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sp>
        <p:nvSpPr>
          <p:cNvPr id="131" name="TextBox 130">
            <a:extLst>
              <a:ext uri="{FF2B5EF4-FFF2-40B4-BE49-F238E27FC236}">
                <a16:creationId xmlns:a16="http://schemas.microsoft.com/office/drawing/2014/main" id="{8D57EA2A-5795-E544-8A2A-5D53890246FD}"/>
              </a:ext>
            </a:extLst>
          </p:cNvPr>
          <p:cNvSpPr txBox="1"/>
          <p:nvPr/>
        </p:nvSpPr>
        <p:spPr>
          <a:xfrm>
            <a:off x="86476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10</a:t>
            </a:r>
          </a:p>
        </p:txBody>
      </p:sp>
      <p:sp>
        <p:nvSpPr>
          <p:cNvPr id="132" name="TextBox 131">
            <a:extLst>
              <a:ext uri="{FF2B5EF4-FFF2-40B4-BE49-F238E27FC236}">
                <a16:creationId xmlns:a16="http://schemas.microsoft.com/office/drawing/2014/main" id="{06ACB21D-45A1-874F-A849-36A6B71084BC}"/>
              </a:ext>
            </a:extLst>
          </p:cNvPr>
          <p:cNvSpPr txBox="1"/>
          <p:nvPr/>
        </p:nvSpPr>
        <p:spPr>
          <a:xfrm>
            <a:off x="88825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sp>
        <p:nvSpPr>
          <p:cNvPr id="133" name="TextBox 132">
            <a:extLst>
              <a:ext uri="{FF2B5EF4-FFF2-40B4-BE49-F238E27FC236}">
                <a16:creationId xmlns:a16="http://schemas.microsoft.com/office/drawing/2014/main" id="{5B695893-1C79-6B4D-9AE3-554914FD2119}"/>
              </a:ext>
            </a:extLst>
          </p:cNvPr>
          <p:cNvSpPr txBox="1"/>
          <p:nvPr/>
        </p:nvSpPr>
        <p:spPr>
          <a:xfrm>
            <a:off x="113908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34</a:t>
            </a:r>
          </a:p>
        </p:txBody>
      </p:sp>
      <p:sp>
        <p:nvSpPr>
          <p:cNvPr id="134" name="TextBox 133">
            <a:extLst>
              <a:ext uri="{FF2B5EF4-FFF2-40B4-BE49-F238E27FC236}">
                <a16:creationId xmlns:a16="http://schemas.microsoft.com/office/drawing/2014/main" id="{41CD5EBF-5E8A-8047-BD95-CFD2E1AEB06A}"/>
              </a:ext>
            </a:extLst>
          </p:cNvPr>
          <p:cNvSpPr txBox="1"/>
          <p:nvPr/>
        </p:nvSpPr>
        <p:spPr>
          <a:xfrm>
            <a:off x="111622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32</a:t>
            </a:r>
          </a:p>
        </p:txBody>
      </p:sp>
      <p:sp>
        <p:nvSpPr>
          <p:cNvPr id="135" name="TextBox 134">
            <a:extLst>
              <a:ext uri="{FF2B5EF4-FFF2-40B4-BE49-F238E27FC236}">
                <a16:creationId xmlns:a16="http://schemas.microsoft.com/office/drawing/2014/main" id="{8F165519-7CF7-8F42-AA47-AD1DFB660797}"/>
              </a:ext>
            </a:extLst>
          </p:cNvPr>
          <p:cNvSpPr txBox="1"/>
          <p:nvPr/>
        </p:nvSpPr>
        <p:spPr>
          <a:xfrm>
            <a:off x="1093679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136" name="TextBox 135">
            <a:extLst>
              <a:ext uri="{FF2B5EF4-FFF2-40B4-BE49-F238E27FC236}">
                <a16:creationId xmlns:a16="http://schemas.microsoft.com/office/drawing/2014/main" id="{EA6D31BE-97E7-BC49-9C33-E1041B93C3B9}"/>
              </a:ext>
            </a:extLst>
          </p:cNvPr>
          <p:cNvSpPr txBox="1"/>
          <p:nvPr/>
        </p:nvSpPr>
        <p:spPr>
          <a:xfrm>
            <a:off x="1070184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28</a:t>
            </a:r>
          </a:p>
        </p:txBody>
      </p:sp>
      <p:sp>
        <p:nvSpPr>
          <p:cNvPr id="137" name="TextBox 136">
            <a:extLst>
              <a:ext uri="{FF2B5EF4-FFF2-40B4-BE49-F238E27FC236}">
                <a16:creationId xmlns:a16="http://schemas.microsoft.com/office/drawing/2014/main" id="{92103D47-5C47-E54C-AADF-33E25653264C}"/>
              </a:ext>
            </a:extLst>
          </p:cNvPr>
          <p:cNvSpPr txBox="1"/>
          <p:nvPr/>
        </p:nvSpPr>
        <p:spPr>
          <a:xfrm>
            <a:off x="104764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26</a:t>
            </a:r>
          </a:p>
        </p:txBody>
      </p:sp>
      <p:sp>
        <p:nvSpPr>
          <p:cNvPr id="138" name="TextBox 137">
            <a:extLst>
              <a:ext uri="{FF2B5EF4-FFF2-40B4-BE49-F238E27FC236}">
                <a16:creationId xmlns:a16="http://schemas.microsoft.com/office/drawing/2014/main" id="{130D9A5B-1160-0046-8D15-11D51E58C0B0}"/>
              </a:ext>
            </a:extLst>
          </p:cNvPr>
          <p:cNvSpPr txBox="1"/>
          <p:nvPr/>
        </p:nvSpPr>
        <p:spPr>
          <a:xfrm>
            <a:off x="1023194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sp>
        <p:nvSpPr>
          <p:cNvPr id="139" name="TextBox 138">
            <a:extLst>
              <a:ext uri="{FF2B5EF4-FFF2-40B4-BE49-F238E27FC236}">
                <a16:creationId xmlns:a16="http://schemas.microsoft.com/office/drawing/2014/main" id="{F16B92D4-BF2C-D845-8015-34C39A114395}"/>
              </a:ext>
            </a:extLst>
          </p:cNvPr>
          <p:cNvSpPr txBox="1"/>
          <p:nvPr/>
        </p:nvSpPr>
        <p:spPr>
          <a:xfrm>
            <a:off x="1001921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22</a:t>
            </a:r>
          </a:p>
        </p:txBody>
      </p:sp>
      <p:sp>
        <p:nvSpPr>
          <p:cNvPr id="140" name="TextBox 139">
            <a:extLst>
              <a:ext uri="{FF2B5EF4-FFF2-40B4-BE49-F238E27FC236}">
                <a16:creationId xmlns:a16="http://schemas.microsoft.com/office/drawing/2014/main" id="{29ABC5D7-7BED-0E40-97B2-6418A0DF41E7}"/>
              </a:ext>
            </a:extLst>
          </p:cNvPr>
          <p:cNvSpPr txBox="1"/>
          <p:nvPr/>
        </p:nvSpPr>
        <p:spPr>
          <a:xfrm>
            <a:off x="97969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141" name="TextBox 140">
            <a:extLst>
              <a:ext uri="{FF2B5EF4-FFF2-40B4-BE49-F238E27FC236}">
                <a16:creationId xmlns:a16="http://schemas.microsoft.com/office/drawing/2014/main" id="{E1051303-C95E-0240-AAD2-022000990311}"/>
              </a:ext>
            </a:extLst>
          </p:cNvPr>
          <p:cNvSpPr txBox="1"/>
          <p:nvPr/>
        </p:nvSpPr>
        <p:spPr>
          <a:xfrm>
            <a:off x="95683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18</a:t>
            </a:r>
          </a:p>
        </p:txBody>
      </p:sp>
      <p:sp>
        <p:nvSpPr>
          <p:cNvPr id="142" name="TextBox 141">
            <a:extLst>
              <a:ext uri="{FF2B5EF4-FFF2-40B4-BE49-F238E27FC236}">
                <a16:creationId xmlns:a16="http://schemas.microsoft.com/office/drawing/2014/main" id="{DE7ED8B2-8A4E-2E4F-B5A5-095CB79BBDE6}"/>
              </a:ext>
            </a:extLst>
          </p:cNvPr>
          <p:cNvSpPr txBox="1"/>
          <p:nvPr/>
        </p:nvSpPr>
        <p:spPr>
          <a:xfrm>
            <a:off x="9339769"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sp>
        <p:nvSpPr>
          <p:cNvPr id="143" name="TextBox 142">
            <a:extLst>
              <a:ext uri="{FF2B5EF4-FFF2-40B4-BE49-F238E27FC236}">
                <a16:creationId xmlns:a16="http://schemas.microsoft.com/office/drawing/2014/main" id="{4939352A-F720-B14E-A2F7-D24FAC7E3CF1}"/>
              </a:ext>
            </a:extLst>
          </p:cNvPr>
          <p:cNvSpPr txBox="1"/>
          <p:nvPr/>
        </p:nvSpPr>
        <p:spPr>
          <a:xfrm>
            <a:off x="9120694" y="484970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a:t>
            </a:r>
          </a:p>
        </p:txBody>
      </p:sp>
      <p:sp>
        <p:nvSpPr>
          <p:cNvPr id="144" name="TextBox 143">
            <a:extLst>
              <a:ext uri="{FF2B5EF4-FFF2-40B4-BE49-F238E27FC236}">
                <a16:creationId xmlns:a16="http://schemas.microsoft.com/office/drawing/2014/main" id="{03A83A8E-3F0B-9A4B-86C8-68C4F8F54B18}"/>
              </a:ext>
            </a:extLst>
          </p:cNvPr>
          <p:cNvSpPr txBox="1"/>
          <p:nvPr/>
        </p:nvSpPr>
        <p:spPr>
          <a:xfrm>
            <a:off x="8496120" y="5008458"/>
            <a:ext cx="2088713"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Months since </a:t>
            </a:r>
            <a:r>
              <a:rPr lang="en-US" sz="1200" b="1" dirty="0" err="1">
                <a:latin typeface="Arial" panose="020B0604020202020204" pitchFamily="34" charset="0"/>
                <a:ea typeface="Aileron" charset="0"/>
                <a:cs typeface="Arial" panose="020B0604020202020204" pitchFamily="34" charset="0"/>
              </a:rPr>
              <a:t>randomisation</a:t>
            </a:r>
            <a:endParaRPr lang="en-US" sz="1200" b="1" dirty="0">
              <a:latin typeface="Arial" panose="020B0604020202020204" pitchFamily="34" charset="0"/>
              <a:ea typeface="Aileron" charset="0"/>
              <a:cs typeface="Arial" panose="020B0604020202020204" pitchFamily="34" charset="0"/>
            </a:endParaRPr>
          </a:p>
        </p:txBody>
      </p:sp>
      <p:sp>
        <p:nvSpPr>
          <p:cNvPr id="145" name="TextBox 144">
            <a:extLst>
              <a:ext uri="{FF2B5EF4-FFF2-40B4-BE49-F238E27FC236}">
                <a16:creationId xmlns:a16="http://schemas.microsoft.com/office/drawing/2014/main" id="{2A677F85-9A8D-E94E-AFC5-6B7BAD191B88}"/>
              </a:ext>
            </a:extLst>
          </p:cNvPr>
          <p:cNvSpPr txBox="1"/>
          <p:nvPr/>
        </p:nvSpPr>
        <p:spPr>
          <a:xfrm rot="16200000">
            <a:off x="6266470" y="3654695"/>
            <a:ext cx="1769716"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Percent of patients alive</a:t>
            </a:r>
          </a:p>
        </p:txBody>
      </p:sp>
      <p:sp>
        <p:nvSpPr>
          <p:cNvPr id="149" name="TextBox 148">
            <a:extLst>
              <a:ext uri="{FF2B5EF4-FFF2-40B4-BE49-F238E27FC236}">
                <a16:creationId xmlns:a16="http://schemas.microsoft.com/office/drawing/2014/main" id="{C943896F-9581-1842-A677-782EAF781FF1}"/>
              </a:ext>
            </a:extLst>
          </p:cNvPr>
          <p:cNvSpPr txBox="1"/>
          <p:nvPr/>
        </p:nvSpPr>
        <p:spPr>
          <a:xfrm>
            <a:off x="7365261" y="329033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150" name="TextBox 149">
            <a:extLst>
              <a:ext uri="{FF2B5EF4-FFF2-40B4-BE49-F238E27FC236}">
                <a16:creationId xmlns:a16="http://schemas.microsoft.com/office/drawing/2014/main" id="{3EAE80DB-17BC-F746-A811-FC84214A05A6}"/>
              </a:ext>
            </a:extLst>
          </p:cNvPr>
          <p:cNvSpPr txBox="1"/>
          <p:nvPr/>
        </p:nvSpPr>
        <p:spPr>
          <a:xfrm>
            <a:off x="7365261" y="348940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151" name="TextBox 150">
            <a:extLst>
              <a:ext uri="{FF2B5EF4-FFF2-40B4-BE49-F238E27FC236}">
                <a16:creationId xmlns:a16="http://schemas.microsoft.com/office/drawing/2014/main" id="{F1B81563-7D79-7446-97F3-60CB4AA012B4}"/>
              </a:ext>
            </a:extLst>
          </p:cNvPr>
          <p:cNvSpPr txBox="1"/>
          <p:nvPr/>
        </p:nvSpPr>
        <p:spPr>
          <a:xfrm>
            <a:off x="7365261" y="368847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152" name="TextBox 151">
            <a:extLst>
              <a:ext uri="{FF2B5EF4-FFF2-40B4-BE49-F238E27FC236}">
                <a16:creationId xmlns:a16="http://schemas.microsoft.com/office/drawing/2014/main" id="{9443779F-6F50-6E49-8410-4D3D40E1668A}"/>
              </a:ext>
            </a:extLst>
          </p:cNvPr>
          <p:cNvSpPr txBox="1"/>
          <p:nvPr/>
        </p:nvSpPr>
        <p:spPr>
          <a:xfrm>
            <a:off x="7435793" y="4683841"/>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153" name="TextBox 152">
            <a:extLst>
              <a:ext uri="{FF2B5EF4-FFF2-40B4-BE49-F238E27FC236}">
                <a16:creationId xmlns:a16="http://schemas.microsoft.com/office/drawing/2014/main" id="{5431025E-2BC6-4448-AD99-F6682CCE2223}"/>
              </a:ext>
            </a:extLst>
          </p:cNvPr>
          <p:cNvSpPr txBox="1"/>
          <p:nvPr/>
        </p:nvSpPr>
        <p:spPr>
          <a:xfrm>
            <a:off x="7365261" y="388755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154" name="TextBox 153">
            <a:extLst>
              <a:ext uri="{FF2B5EF4-FFF2-40B4-BE49-F238E27FC236}">
                <a16:creationId xmlns:a16="http://schemas.microsoft.com/office/drawing/2014/main" id="{885E0D5A-E5BE-7A4E-880C-B53BE762F261}"/>
              </a:ext>
            </a:extLst>
          </p:cNvPr>
          <p:cNvSpPr txBox="1"/>
          <p:nvPr/>
        </p:nvSpPr>
        <p:spPr>
          <a:xfrm>
            <a:off x="7365261" y="408662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155" name="TextBox 154">
            <a:extLst>
              <a:ext uri="{FF2B5EF4-FFF2-40B4-BE49-F238E27FC236}">
                <a16:creationId xmlns:a16="http://schemas.microsoft.com/office/drawing/2014/main" id="{18783F59-8E7D-0D47-8FC6-555F6D3D6128}"/>
              </a:ext>
            </a:extLst>
          </p:cNvPr>
          <p:cNvSpPr txBox="1"/>
          <p:nvPr/>
        </p:nvSpPr>
        <p:spPr>
          <a:xfrm>
            <a:off x="7365261" y="428569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156" name="TextBox 155">
            <a:extLst>
              <a:ext uri="{FF2B5EF4-FFF2-40B4-BE49-F238E27FC236}">
                <a16:creationId xmlns:a16="http://schemas.microsoft.com/office/drawing/2014/main" id="{9F44ACE3-F675-CA46-9317-D17F8A4A9343}"/>
              </a:ext>
            </a:extLst>
          </p:cNvPr>
          <p:cNvSpPr txBox="1"/>
          <p:nvPr/>
        </p:nvSpPr>
        <p:spPr>
          <a:xfrm>
            <a:off x="7365261" y="448476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157" name="Straight Connector 156">
            <a:extLst>
              <a:ext uri="{FF2B5EF4-FFF2-40B4-BE49-F238E27FC236}">
                <a16:creationId xmlns:a16="http://schemas.microsoft.com/office/drawing/2014/main" id="{D1B9325D-022C-5444-B516-5832749E749A}"/>
              </a:ext>
            </a:extLst>
          </p:cNvPr>
          <p:cNvCxnSpPr>
            <a:cxnSpLocks/>
          </p:cNvCxnSpPr>
          <p:nvPr/>
        </p:nvCxnSpPr>
        <p:spPr>
          <a:xfrm>
            <a:off x="7584676" y="4753090"/>
            <a:ext cx="387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20EF423E-9F95-FE44-ABCE-F7D87849C865}"/>
              </a:ext>
            </a:extLst>
          </p:cNvPr>
          <p:cNvCxnSpPr>
            <a:cxnSpLocks/>
          </p:cNvCxnSpPr>
          <p:nvPr/>
        </p:nvCxnSpPr>
        <p:spPr>
          <a:xfrm>
            <a:off x="7524351" y="4753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C4DAC576-4703-B24F-BAA6-76D32AE7B4F5}"/>
              </a:ext>
            </a:extLst>
          </p:cNvPr>
          <p:cNvCxnSpPr>
            <a:cxnSpLocks/>
          </p:cNvCxnSpPr>
          <p:nvPr/>
        </p:nvCxnSpPr>
        <p:spPr>
          <a:xfrm>
            <a:off x="7524351" y="45562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CA8980FB-2A13-0045-9967-120982D2141F}"/>
              </a:ext>
            </a:extLst>
          </p:cNvPr>
          <p:cNvCxnSpPr>
            <a:cxnSpLocks/>
          </p:cNvCxnSpPr>
          <p:nvPr/>
        </p:nvCxnSpPr>
        <p:spPr>
          <a:xfrm>
            <a:off x="7524351" y="4353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CE173EF9-D566-1E40-A744-8F1478FA0563}"/>
              </a:ext>
            </a:extLst>
          </p:cNvPr>
          <p:cNvCxnSpPr>
            <a:cxnSpLocks/>
          </p:cNvCxnSpPr>
          <p:nvPr/>
        </p:nvCxnSpPr>
        <p:spPr>
          <a:xfrm>
            <a:off x="7524351" y="33560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37C55BCC-274F-BF45-BBAA-82CB838C71A9}"/>
              </a:ext>
            </a:extLst>
          </p:cNvPr>
          <p:cNvCxnSpPr>
            <a:cxnSpLocks/>
          </p:cNvCxnSpPr>
          <p:nvPr/>
        </p:nvCxnSpPr>
        <p:spPr>
          <a:xfrm>
            <a:off x="7524351" y="35592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38ED8C4C-C6D8-D543-B87B-259BD3A80C3C}"/>
              </a:ext>
            </a:extLst>
          </p:cNvPr>
          <p:cNvCxnSpPr>
            <a:cxnSpLocks/>
          </p:cNvCxnSpPr>
          <p:nvPr/>
        </p:nvCxnSpPr>
        <p:spPr>
          <a:xfrm>
            <a:off x="7524351" y="37561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0DA21DAB-A6DA-704D-ACA5-6FB0538467F1}"/>
              </a:ext>
            </a:extLst>
          </p:cNvPr>
          <p:cNvCxnSpPr>
            <a:cxnSpLocks/>
          </p:cNvCxnSpPr>
          <p:nvPr/>
        </p:nvCxnSpPr>
        <p:spPr>
          <a:xfrm>
            <a:off x="7524351" y="395616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77007073-9759-5C4F-9D7A-583EA2D4BC48}"/>
              </a:ext>
            </a:extLst>
          </p:cNvPr>
          <p:cNvCxnSpPr>
            <a:cxnSpLocks/>
          </p:cNvCxnSpPr>
          <p:nvPr/>
        </p:nvCxnSpPr>
        <p:spPr>
          <a:xfrm>
            <a:off x="7524351" y="4153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F3A6BD7C-D02E-604E-B0DB-C6F843845B8F}"/>
              </a:ext>
            </a:extLst>
          </p:cNvPr>
          <p:cNvCxnSpPr>
            <a:cxnSpLocks/>
          </p:cNvCxnSpPr>
          <p:nvPr/>
        </p:nvCxnSpPr>
        <p:spPr>
          <a:xfrm rot="16200000">
            <a:off x="75570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F236F5E6-ECEC-E94C-BC8F-B74DF1236081}"/>
              </a:ext>
            </a:extLst>
          </p:cNvPr>
          <p:cNvCxnSpPr>
            <a:cxnSpLocks/>
          </p:cNvCxnSpPr>
          <p:nvPr/>
        </p:nvCxnSpPr>
        <p:spPr>
          <a:xfrm rot="16200000">
            <a:off x="77792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64FE40AA-E497-ED45-9B4B-E194B69C19EA}"/>
              </a:ext>
            </a:extLst>
          </p:cNvPr>
          <p:cNvCxnSpPr>
            <a:cxnSpLocks/>
          </p:cNvCxnSpPr>
          <p:nvPr/>
        </p:nvCxnSpPr>
        <p:spPr>
          <a:xfrm rot="16200000">
            <a:off x="80110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C3E5A66E-1FA7-5D42-8DD6-38EA593808E3}"/>
              </a:ext>
            </a:extLst>
          </p:cNvPr>
          <p:cNvCxnSpPr>
            <a:cxnSpLocks/>
          </p:cNvCxnSpPr>
          <p:nvPr/>
        </p:nvCxnSpPr>
        <p:spPr>
          <a:xfrm rot="16200000">
            <a:off x="82364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517F2EE8-5765-0A4A-A999-EA54353D4211}"/>
              </a:ext>
            </a:extLst>
          </p:cNvPr>
          <p:cNvCxnSpPr>
            <a:cxnSpLocks/>
          </p:cNvCxnSpPr>
          <p:nvPr/>
        </p:nvCxnSpPr>
        <p:spPr>
          <a:xfrm rot="16200000">
            <a:off x="84650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05907463-4147-7C4B-B2F7-E64B31C5A614}"/>
              </a:ext>
            </a:extLst>
          </p:cNvPr>
          <p:cNvCxnSpPr>
            <a:cxnSpLocks/>
          </p:cNvCxnSpPr>
          <p:nvPr/>
        </p:nvCxnSpPr>
        <p:spPr>
          <a:xfrm rot="16200000">
            <a:off x="86936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83CEB31C-AC82-1945-9A8D-DC9C552A0228}"/>
              </a:ext>
            </a:extLst>
          </p:cNvPr>
          <p:cNvCxnSpPr>
            <a:cxnSpLocks/>
          </p:cNvCxnSpPr>
          <p:nvPr/>
        </p:nvCxnSpPr>
        <p:spPr>
          <a:xfrm rot="16200000">
            <a:off x="89222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5BC423A-7B04-F349-960E-5C9BE1015A7F}"/>
              </a:ext>
            </a:extLst>
          </p:cNvPr>
          <p:cNvCxnSpPr>
            <a:cxnSpLocks/>
          </p:cNvCxnSpPr>
          <p:nvPr/>
        </p:nvCxnSpPr>
        <p:spPr>
          <a:xfrm rot="16200000">
            <a:off x="91477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CD1879FC-D976-484B-BD8E-8A817C3480A5}"/>
              </a:ext>
            </a:extLst>
          </p:cNvPr>
          <p:cNvCxnSpPr>
            <a:cxnSpLocks/>
          </p:cNvCxnSpPr>
          <p:nvPr/>
        </p:nvCxnSpPr>
        <p:spPr>
          <a:xfrm rot="16200000">
            <a:off x="93763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CCD20335-EA10-1E4E-8B27-6590E719DCA5}"/>
              </a:ext>
            </a:extLst>
          </p:cNvPr>
          <p:cNvCxnSpPr>
            <a:cxnSpLocks/>
          </p:cNvCxnSpPr>
          <p:nvPr/>
        </p:nvCxnSpPr>
        <p:spPr>
          <a:xfrm rot="16200000">
            <a:off x="96049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31193B13-294A-4D42-908A-1D83B95888AF}"/>
              </a:ext>
            </a:extLst>
          </p:cNvPr>
          <p:cNvCxnSpPr>
            <a:cxnSpLocks/>
          </p:cNvCxnSpPr>
          <p:nvPr/>
        </p:nvCxnSpPr>
        <p:spPr>
          <a:xfrm rot="16200000">
            <a:off x="983351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6E487905-C010-E546-B9EB-FE950B00B347}"/>
              </a:ext>
            </a:extLst>
          </p:cNvPr>
          <p:cNvCxnSpPr>
            <a:cxnSpLocks/>
          </p:cNvCxnSpPr>
          <p:nvPr/>
        </p:nvCxnSpPr>
        <p:spPr>
          <a:xfrm rot="16200000">
            <a:off x="100589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B78CCC3-D366-B443-92BE-05F5D7F0E840}"/>
              </a:ext>
            </a:extLst>
          </p:cNvPr>
          <p:cNvCxnSpPr>
            <a:cxnSpLocks/>
          </p:cNvCxnSpPr>
          <p:nvPr/>
        </p:nvCxnSpPr>
        <p:spPr>
          <a:xfrm rot="16200000">
            <a:off x="102811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5BADA208-164D-FC4D-825C-3ED37D1876A1}"/>
              </a:ext>
            </a:extLst>
          </p:cNvPr>
          <p:cNvCxnSpPr>
            <a:cxnSpLocks/>
          </p:cNvCxnSpPr>
          <p:nvPr/>
        </p:nvCxnSpPr>
        <p:spPr>
          <a:xfrm rot="16200000">
            <a:off x="1051614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A7076D4C-BE7F-9E4E-8BFE-744C9183E40D}"/>
              </a:ext>
            </a:extLst>
          </p:cNvPr>
          <p:cNvCxnSpPr>
            <a:cxnSpLocks/>
          </p:cNvCxnSpPr>
          <p:nvPr/>
        </p:nvCxnSpPr>
        <p:spPr>
          <a:xfrm rot="16200000">
            <a:off x="107415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7218715D-C75E-8B47-8DA3-1636803B5E94}"/>
              </a:ext>
            </a:extLst>
          </p:cNvPr>
          <p:cNvCxnSpPr>
            <a:cxnSpLocks/>
          </p:cNvCxnSpPr>
          <p:nvPr/>
        </p:nvCxnSpPr>
        <p:spPr>
          <a:xfrm rot="16200000">
            <a:off x="109701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C9740D57-F790-864D-8CAD-25ADC8096E63}"/>
              </a:ext>
            </a:extLst>
          </p:cNvPr>
          <p:cNvCxnSpPr>
            <a:cxnSpLocks/>
          </p:cNvCxnSpPr>
          <p:nvPr/>
        </p:nvCxnSpPr>
        <p:spPr>
          <a:xfrm rot="16200000">
            <a:off x="11198765"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36C78CDD-0655-4B4C-AE4F-2846141F6F71}"/>
              </a:ext>
            </a:extLst>
          </p:cNvPr>
          <p:cNvCxnSpPr>
            <a:cxnSpLocks/>
          </p:cNvCxnSpPr>
          <p:nvPr/>
        </p:nvCxnSpPr>
        <p:spPr>
          <a:xfrm rot="16200000">
            <a:off x="11424190" y="47784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87" name="Table 186">
            <a:extLst>
              <a:ext uri="{FF2B5EF4-FFF2-40B4-BE49-F238E27FC236}">
                <a16:creationId xmlns:a16="http://schemas.microsoft.com/office/drawing/2014/main" id="{24091588-42C1-CC49-BAF3-5949A56AC590}"/>
              </a:ext>
            </a:extLst>
          </p:cNvPr>
          <p:cNvGraphicFramePr>
            <a:graphicFrameLocks noGrp="1"/>
          </p:cNvGraphicFramePr>
          <p:nvPr>
            <p:extLst>
              <p:ext uri="{D42A27DB-BD31-4B8C-83A1-F6EECF244321}">
                <p14:modId xmlns:p14="http://schemas.microsoft.com/office/powerpoint/2010/main" val="2291835651"/>
              </p:ext>
            </p:extLst>
          </p:nvPr>
        </p:nvGraphicFramePr>
        <p:xfrm>
          <a:off x="8652980" y="2375759"/>
          <a:ext cx="3376509" cy="356040"/>
        </p:xfrm>
        <a:graphic>
          <a:graphicData uri="http://schemas.openxmlformats.org/drawingml/2006/table">
            <a:tbl>
              <a:tblPr firstRow="1" bandRow="1">
                <a:tableStyleId>{5C22544A-7EE6-4342-B048-85BDC9FD1C3A}</a:tableStyleId>
              </a:tblPr>
              <a:tblGrid>
                <a:gridCol w="3376509">
                  <a:extLst>
                    <a:ext uri="{9D8B030D-6E8A-4147-A177-3AD203B41FA5}">
                      <a16:colId xmlns:a16="http://schemas.microsoft.com/office/drawing/2014/main" val="1256442069"/>
                    </a:ext>
                  </a:extLst>
                </a:gridCol>
              </a:tblGrid>
              <a:tr h="0">
                <a:tc>
                  <a:txBody>
                    <a:bodyPr/>
                    <a:lstStyle/>
                    <a:p>
                      <a:pPr>
                        <a:lnSpc>
                          <a:spcPct val="90000"/>
                        </a:lnSpc>
                      </a:pPr>
                      <a:r>
                        <a:rPr lang="en-US" sz="1000" b="0" dirty="0">
                          <a:solidFill>
                            <a:schemeClr val="tx1"/>
                          </a:solidFill>
                          <a:latin typeface="Arial" panose="020B0604020202020204" pitchFamily="34" charset="0"/>
                          <a:cs typeface="Arial" panose="020B0604020202020204" pitchFamily="34" charset="0"/>
                        </a:rPr>
                        <a:t>Patients who crossed over, 63% (30/48)</a:t>
                      </a:r>
                    </a:p>
                    <a:p>
                      <a:pPr>
                        <a:lnSpc>
                          <a:spcPct val="90000"/>
                        </a:lnSpc>
                      </a:pPr>
                      <a:r>
                        <a:rPr lang="en-US" sz="1000" b="0" dirty="0">
                          <a:solidFill>
                            <a:schemeClr val="tx1"/>
                          </a:solidFill>
                          <a:latin typeface="Arial" panose="020B0604020202020204" pitchFamily="34" charset="0"/>
                          <a:cs typeface="Arial" panose="020B0604020202020204" pitchFamily="34" charset="0"/>
                        </a:rPr>
                        <a:t>Hazard ratio for death, 0.83 (95% CI, 0.11-5.98)</a:t>
                      </a: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081629"/>
                  </a:ext>
                </a:extLst>
              </a:tr>
            </a:tbl>
          </a:graphicData>
        </a:graphic>
      </p:graphicFrame>
      <p:sp>
        <p:nvSpPr>
          <p:cNvPr id="188" name="TextBox 187">
            <a:extLst>
              <a:ext uri="{FF2B5EF4-FFF2-40B4-BE49-F238E27FC236}">
                <a16:creationId xmlns:a16="http://schemas.microsoft.com/office/drawing/2014/main" id="{A0D68919-72BE-E147-A44C-1653A83ADB28}"/>
              </a:ext>
            </a:extLst>
          </p:cNvPr>
          <p:cNvSpPr txBox="1"/>
          <p:nvPr/>
        </p:nvSpPr>
        <p:spPr>
          <a:xfrm>
            <a:off x="10677904" y="4359991"/>
            <a:ext cx="517770" cy="138499"/>
          </a:xfrm>
          <a:prstGeom prst="rect">
            <a:avLst/>
          </a:prstGeom>
          <a:noFill/>
        </p:spPr>
        <p:txBody>
          <a:bodyPr wrap="none" lIns="0" tIns="0" rIns="0" bIns="0" rtlCol="0">
            <a:spAutoFit/>
          </a:bodyPr>
          <a:lstStyle/>
          <a:p>
            <a:pPr algn="r">
              <a:lnSpc>
                <a:spcPct val="90000"/>
              </a:lnSpc>
            </a:pPr>
            <a:r>
              <a:rPr lang="en-US" sz="1000" b="1" dirty="0" err="1">
                <a:solidFill>
                  <a:srgbClr val="03C74F"/>
                </a:solidFill>
                <a:latin typeface="Arial" panose="020B0604020202020204" pitchFamily="34" charset="0"/>
                <a:ea typeface="Aileron" charset="0"/>
                <a:cs typeface="Arial" panose="020B0604020202020204" pitchFamily="34" charset="0"/>
              </a:rPr>
              <a:t>Olapari</a:t>
            </a:r>
            <a:r>
              <a:rPr lang="en-US" sz="1000" b="1" dirty="0" err="1">
                <a:solidFill>
                  <a:schemeClr val="accent1"/>
                </a:solidFill>
                <a:latin typeface="Arial" panose="020B0604020202020204" pitchFamily="34" charset="0"/>
                <a:ea typeface="Aileron" charset="0"/>
                <a:cs typeface="Arial" panose="020B0604020202020204" pitchFamily="34" charset="0"/>
              </a:rPr>
              <a:t>b</a:t>
            </a:r>
            <a:endParaRPr lang="en-US" sz="1000" b="1" dirty="0">
              <a:solidFill>
                <a:schemeClr val="accent2"/>
              </a:solidFill>
              <a:latin typeface="Arial" panose="020B0604020202020204" pitchFamily="34" charset="0"/>
              <a:ea typeface="Aileron" charset="0"/>
              <a:cs typeface="Arial" panose="020B0604020202020204" pitchFamily="34" charset="0"/>
            </a:endParaRPr>
          </a:p>
        </p:txBody>
      </p:sp>
      <p:sp>
        <p:nvSpPr>
          <p:cNvPr id="189" name="TextBox 188">
            <a:extLst>
              <a:ext uri="{FF2B5EF4-FFF2-40B4-BE49-F238E27FC236}">
                <a16:creationId xmlns:a16="http://schemas.microsoft.com/office/drawing/2014/main" id="{09700DFD-BA26-A641-878C-55139A042AEC}"/>
              </a:ext>
            </a:extLst>
          </p:cNvPr>
          <p:cNvSpPr txBox="1"/>
          <p:nvPr/>
        </p:nvSpPr>
        <p:spPr>
          <a:xfrm>
            <a:off x="8515578" y="3833703"/>
            <a:ext cx="456856" cy="138499"/>
          </a:xfrm>
          <a:prstGeom prst="rect">
            <a:avLst/>
          </a:prstGeom>
          <a:noFill/>
        </p:spPr>
        <p:txBody>
          <a:bodyPr wrap="none" lIns="0" tIns="0" rIns="0" bIns="0" rtlCol="0">
            <a:spAutoFit/>
          </a:bodyPr>
          <a:lstStyle/>
          <a:p>
            <a:pPr algn="r">
              <a:lnSpc>
                <a:spcPct val="90000"/>
              </a:lnSpc>
            </a:pPr>
            <a:r>
              <a:rPr lang="en-US" sz="1000" b="1" dirty="0">
                <a:solidFill>
                  <a:schemeClr val="accent2"/>
                </a:solidFill>
                <a:latin typeface="Arial" panose="020B0604020202020204" pitchFamily="34" charset="0"/>
                <a:ea typeface="Aileron" charset="0"/>
                <a:cs typeface="Arial" panose="020B0604020202020204" pitchFamily="34" charset="0"/>
              </a:rPr>
              <a:t>Control</a:t>
            </a:r>
          </a:p>
        </p:txBody>
      </p:sp>
      <p:sp>
        <p:nvSpPr>
          <p:cNvPr id="192" name="TextBox 191">
            <a:extLst>
              <a:ext uri="{FF2B5EF4-FFF2-40B4-BE49-F238E27FC236}">
                <a16:creationId xmlns:a16="http://schemas.microsoft.com/office/drawing/2014/main" id="{BA58922C-651E-704F-B4BE-314F7CC64550}"/>
              </a:ext>
            </a:extLst>
          </p:cNvPr>
          <p:cNvSpPr txBox="1"/>
          <p:nvPr/>
        </p:nvSpPr>
        <p:spPr>
          <a:xfrm>
            <a:off x="7511246"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94</a:t>
            </a:r>
          </a:p>
          <a:p>
            <a:pPr algn="r">
              <a:lnSpc>
                <a:spcPct val="90000"/>
              </a:lnSpc>
            </a:pPr>
            <a:r>
              <a:rPr lang="en-US" sz="1000" dirty="0">
                <a:latin typeface="Arial" panose="020B0604020202020204" pitchFamily="34" charset="0"/>
                <a:ea typeface="Aileron" charset="0"/>
                <a:cs typeface="Arial" panose="020B0604020202020204" pitchFamily="34" charset="0"/>
              </a:rPr>
              <a:t>48</a:t>
            </a:r>
          </a:p>
        </p:txBody>
      </p:sp>
      <p:sp>
        <p:nvSpPr>
          <p:cNvPr id="193" name="TextBox 192">
            <a:extLst>
              <a:ext uri="{FF2B5EF4-FFF2-40B4-BE49-F238E27FC236}">
                <a16:creationId xmlns:a16="http://schemas.microsoft.com/office/drawing/2014/main" id="{2F376F9D-D093-7244-BD32-EACE1F0DF752}"/>
              </a:ext>
            </a:extLst>
          </p:cNvPr>
          <p:cNvSpPr txBox="1"/>
          <p:nvPr/>
        </p:nvSpPr>
        <p:spPr>
          <a:xfrm>
            <a:off x="7743021"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94</a:t>
            </a:r>
          </a:p>
          <a:p>
            <a:pPr algn="r">
              <a:lnSpc>
                <a:spcPct val="90000"/>
              </a:lnSpc>
            </a:pPr>
            <a:r>
              <a:rPr lang="en-US" sz="1000" dirty="0">
                <a:latin typeface="Arial" panose="020B0604020202020204" pitchFamily="34" charset="0"/>
                <a:ea typeface="Aileron" charset="0"/>
                <a:cs typeface="Arial" panose="020B0604020202020204" pitchFamily="34" charset="0"/>
              </a:rPr>
              <a:t>46</a:t>
            </a:r>
          </a:p>
        </p:txBody>
      </p:sp>
      <p:sp>
        <p:nvSpPr>
          <p:cNvPr id="194" name="TextBox 193">
            <a:extLst>
              <a:ext uri="{FF2B5EF4-FFF2-40B4-BE49-F238E27FC236}">
                <a16:creationId xmlns:a16="http://schemas.microsoft.com/office/drawing/2014/main" id="{D250C2E1-CFAB-1B46-8A0F-30A3A8743771}"/>
              </a:ext>
            </a:extLst>
          </p:cNvPr>
          <p:cNvSpPr txBox="1"/>
          <p:nvPr/>
        </p:nvSpPr>
        <p:spPr>
          <a:xfrm>
            <a:off x="7971621"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a:p>
            <a:pPr algn="r">
              <a:lnSpc>
                <a:spcPct val="90000"/>
              </a:lnSpc>
            </a:pPr>
            <a:r>
              <a:rPr lang="en-US" sz="1000" dirty="0">
                <a:latin typeface="Arial" panose="020B0604020202020204" pitchFamily="34" charset="0"/>
                <a:ea typeface="Aileron" charset="0"/>
                <a:cs typeface="Arial" panose="020B0604020202020204" pitchFamily="34" charset="0"/>
              </a:rPr>
              <a:t>41</a:t>
            </a:r>
          </a:p>
        </p:txBody>
      </p:sp>
      <p:sp>
        <p:nvSpPr>
          <p:cNvPr id="195" name="TextBox 194">
            <a:extLst>
              <a:ext uri="{FF2B5EF4-FFF2-40B4-BE49-F238E27FC236}">
                <a16:creationId xmlns:a16="http://schemas.microsoft.com/office/drawing/2014/main" id="{7492BBF8-2FED-7947-9149-729BA9744A16}"/>
              </a:ext>
            </a:extLst>
          </p:cNvPr>
          <p:cNvSpPr txBox="1"/>
          <p:nvPr/>
        </p:nvSpPr>
        <p:spPr>
          <a:xfrm>
            <a:off x="8203396"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86</a:t>
            </a:r>
          </a:p>
          <a:p>
            <a:pPr algn="r">
              <a:lnSpc>
                <a:spcPct val="90000"/>
              </a:lnSpc>
            </a:pPr>
            <a:r>
              <a:rPr lang="en-US" sz="1000" dirty="0">
                <a:latin typeface="Arial" panose="020B0604020202020204" pitchFamily="34" charset="0"/>
                <a:ea typeface="Aileron" charset="0"/>
                <a:cs typeface="Arial" panose="020B0604020202020204" pitchFamily="34" charset="0"/>
              </a:rPr>
              <a:t>37</a:t>
            </a:r>
          </a:p>
        </p:txBody>
      </p:sp>
      <p:sp>
        <p:nvSpPr>
          <p:cNvPr id="196" name="TextBox 195">
            <a:extLst>
              <a:ext uri="{FF2B5EF4-FFF2-40B4-BE49-F238E27FC236}">
                <a16:creationId xmlns:a16="http://schemas.microsoft.com/office/drawing/2014/main" id="{3A25A8D5-9E50-5147-8D93-FD7B0CCCE59D}"/>
              </a:ext>
            </a:extLst>
          </p:cNvPr>
          <p:cNvSpPr txBox="1"/>
          <p:nvPr/>
        </p:nvSpPr>
        <p:spPr>
          <a:xfrm>
            <a:off x="8425646"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73</a:t>
            </a:r>
          </a:p>
          <a:p>
            <a:pPr algn="r">
              <a:lnSpc>
                <a:spcPct val="90000"/>
              </a:lnSpc>
            </a:pPr>
            <a:r>
              <a:rPr lang="en-US" sz="1000" dirty="0">
                <a:latin typeface="Arial" panose="020B0604020202020204" pitchFamily="34" charset="0"/>
                <a:ea typeface="Aileron" charset="0"/>
                <a:cs typeface="Arial" panose="020B0604020202020204" pitchFamily="34" charset="0"/>
              </a:rPr>
              <a:t>29</a:t>
            </a:r>
          </a:p>
        </p:txBody>
      </p:sp>
      <p:sp>
        <p:nvSpPr>
          <p:cNvPr id="197" name="TextBox 196">
            <a:extLst>
              <a:ext uri="{FF2B5EF4-FFF2-40B4-BE49-F238E27FC236}">
                <a16:creationId xmlns:a16="http://schemas.microsoft.com/office/drawing/2014/main" id="{C1CBF85B-0A47-E04C-8AAB-941FD72692C2}"/>
              </a:ext>
            </a:extLst>
          </p:cNvPr>
          <p:cNvSpPr txBox="1"/>
          <p:nvPr/>
        </p:nvSpPr>
        <p:spPr>
          <a:xfrm>
            <a:off x="8657421"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58</a:t>
            </a:r>
          </a:p>
          <a:p>
            <a:pPr algn="r">
              <a:lnSpc>
                <a:spcPct val="90000"/>
              </a:lnSpc>
            </a:pPr>
            <a:r>
              <a:rPr lang="en-US" sz="1000" dirty="0">
                <a:latin typeface="Arial" panose="020B0604020202020204" pitchFamily="34" charset="0"/>
                <a:ea typeface="Aileron" charset="0"/>
                <a:cs typeface="Arial" panose="020B0604020202020204" pitchFamily="34" charset="0"/>
              </a:rPr>
              <a:t>25</a:t>
            </a:r>
          </a:p>
        </p:txBody>
      </p:sp>
      <p:sp>
        <p:nvSpPr>
          <p:cNvPr id="198" name="TextBox 197">
            <a:extLst>
              <a:ext uri="{FF2B5EF4-FFF2-40B4-BE49-F238E27FC236}">
                <a16:creationId xmlns:a16="http://schemas.microsoft.com/office/drawing/2014/main" id="{8D7110EF-A8A6-554C-8496-10F05AB3E70F}"/>
              </a:ext>
            </a:extLst>
          </p:cNvPr>
          <p:cNvSpPr txBox="1"/>
          <p:nvPr/>
        </p:nvSpPr>
        <p:spPr>
          <a:xfrm>
            <a:off x="8898721"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a:p>
            <a:pPr algn="r">
              <a:lnSpc>
                <a:spcPct val="90000"/>
              </a:lnSpc>
            </a:pPr>
            <a:r>
              <a:rPr lang="en-US" sz="1000" dirty="0">
                <a:latin typeface="Arial" panose="020B0604020202020204" pitchFamily="34" charset="0"/>
                <a:ea typeface="Aileron" charset="0"/>
                <a:cs typeface="Arial" panose="020B0604020202020204" pitchFamily="34" charset="0"/>
              </a:rPr>
              <a:t>21</a:t>
            </a:r>
          </a:p>
        </p:txBody>
      </p:sp>
      <p:sp>
        <p:nvSpPr>
          <p:cNvPr id="199" name="TextBox 198">
            <a:extLst>
              <a:ext uri="{FF2B5EF4-FFF2-40B4-BE49-F238E27FC236}">
                <a16:creationId xmlns:a16="http://schemas.microsoft.com/office/drawing/2014/main" id="{4E47DA6D-8434-F14C-8D55-8F5F56841FE4}"/>
              </a:ext>
            </a:extLst>
          </p:cNvPr>
          <p:cNvSpPr txBox="1"/>
          <p:nvPr/>
        </p:nvSpPr>
        <p:spPr>
          <a:xfrm>
            <a:off x="11426086" y="5240233"/>
            <a:ext cx="70532"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00" name="TextBox 199">
            <a:extLst>
              <a:ext uri="{FF2B5EF4-FFF2-40B4-BE49-F238E27FC236}">
                <a16:creationId xmlns:a16="http://schemas.microsoft.com/office/drawing/2014/main" id="{359B9400-42D0-F041-80E2-43EFDDB74D88}"/>
              </a:ext>
            </a:extLst>
          </p:cNvPr>
          <p:cNvSpPr txBox="1"/>
          <p:nvPr/>
        </p:nvSpPr>
        <p:spPr>
          <a:xfrm>
            <a:off x="11197421"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01" name="TextBox 200">
            <a:extLst>
              <a:ext uri="{FF2B5EF4-FFF2-40B4-BE49-F238E27FC236}">
                <a16:creationId xmlns:a16="http://schemas.microsoft.com/office/drawing/2014/main" id="{77BE721C-D3C8-764F-8BCC-EDE7C99FECD8}"/>
              </a:ext>
            </a:extLst>
          </p:cNvPr>
          <p:cNvSpPr txBox="1"/>
          <p:nvPr/>
        </p:nvSpPr>
        <p:spPr>
          <a:xfrm>
            <a:off x="10971996"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02" name="TextBox 201">
            <a:extLst>
              <a:ext uri="{FF2B5EF4-FFF2-40B4-BE49-F238E27FC236}">
                <a16:creationId xmlns:a16="http://schemas.microsoft.com/office/drawing/2014/main" id="{A0C59567-2379-F545-9269-E4DD4D5A6047}"/>
              </a:ext>
            </a:extLst>
          </p:cNvPr>
          <p:cNvSpPr txBox="1"/>
          <p:nvPr/>
        </p:nvSpPr>
        <p:spPr>
          <a:xfrm>
            <a:off x="10737046"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03" name="TextBox 202">
            <a:extLst>
              <a:ext uri="{FF2B5EF4-FFF2-40B4-BE49-F238E27FC236}">
                <a16:creationId xmlns:a16="http://schemas.microsoft.com/office/drawing/2014/main" id="{948FB626-1983-994C-9E24-9263261A0989}"/>
              </a:ext>
            </a:extLst>
          </p:cNvPr>
          <p:cNvSpPr txBox="1"/>
          <p:nvPr/>
        </p:nvSpPr>
        <p:spPr>
          <a:xfrm>
            <a:off x="10546887"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a:t>
            </a:r>
          </a:p>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04" name="TextBox 203">
            <a:extLst>
              <a:ext uri="{FF2B5EF4-FFF2-40B4-BE49-F238E27FC236}">
                <a16:creationId xmlns:a16="http://schemas.microsoft.com/office/drawing/2014/main" id="{27EDF13C-11DE-E14D-8286-FA4C88C24231}"/>
              </a:ext>
            </a:extLst>
          </p:cNvPr>
          <p:cNvSpPr txBox="1"/>
          <p:nvPr/>
        </p:nvSpPr>
        <p:spPr>
          <a:xfrm>
            <a:off x="10283362" y="5240233"/>
            <a:ext cx="70597"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a:t>
            </a:r>
          </a:p>
          <a:p>
            <a:pPr algn="r">
              <a:lnSpc>
                <a:spcPct val="90000"/>
              </a:lnSpc>
            </a:pPr>
            <a:r>
              <a:rPr lang="en-US" sz="1000" dirty="0">
                <a:latin typeface="Arial" panose="020B0604020202020204" pitchFamily="34" charset="0"/>
                <a:ea typeface="Aileron" charset="0"/>
                <a:cs typeface="Arial" panose="020B0604020202020204" pitchFamily="34" charset="0"/>
              </a:rPr>
              <a:t>1</a:t>
            </a:r>
          </a:p>
        </p:txBody>
      </p:sp>
      <p:sp>
        <p:nvSpPr>
          <p:cNvPr id="205" name="TextBox 204">
            <a:extLst>
              <a:ext uri="{FF2B5EF4-FFF2-40B4-BE49-F238E27FC236}">
                <a16:creationId xmlns:a16="http://schemas.microsoft.com/office/drawing/2014/main" id="{E90EEA0A-9F84-5948-B8D8-F743E4DE0D0C}"/>
              </a:ext>
            </a:extLst>
          </p:cNvPr>
          <p:cNvSpPr txBox="1"/>
          <p:nvPr/>
        </p:nvSpPr>
        <p:spPr>
          <a:xfrm>
            <a:off x="10019155"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12</a:t>
            </a:r>
          </a:p>
          <a:p>
            <a:pPr algn="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206" name="TextBox 205">
            <a:extLst>
              <a:ext uri="{FF2B5EF4-FFF2-40B4-BE49-F238E27FC236}">
                <a16:creationId xmlns:a16="http://schemas.microsoft.com/office/drawing/2014/main" id="{BD19BA4E-C9D7-CC42-A025-CB62A924459E}"/>
              </a:ext>
            </a:extLst>
          </p:cNvPr>
          <p:cNvSpPr txBox="1"/>
          <p:nvPr/>
        </p:nvSpPr>
        <p:spPr>
          <a:xfrm>
            <a:off x="9796905"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17</a:t>
            </a:r>
          </a:p>
          <a:p>
            <a:pPr algn="r">
              <a:lnSpc>
                <a:spcPct val="90000"/>
              </a:lnSpc>
            </a:pPr>
            <a:r>
              <a:rPr lang="en-US" sz="1000" dirty="0">
                <a:latin typeface="Arial" panose="020B0604020202020204" pitchFamily="34" charset="0"/>
                <a:ea typeface="Aileron" charset="0"/>
                <a:cs typeface="Arial" panose="020B0604020202020204" pitchFamily="34" charset="0"/>
              </a:rPr>
              <a:t>7</a:t>
            </a:r>
          </a:p>
        </p:txBody>
      </p:sp>
      <p:sp>
        <p:nvSpPr>
          <p:cNvPr id="207" name="TextBox 206">
            <a:extLst>
              <a:ext uri="{FF2B5EF4-FFF2-40B4-BE49-F238E27FC236}">
                <a16:creationId xmlns:a16="http://schemas.microsoft.com/office/drawing/2014/main" id="{1E4385E7-C98F-954F-B7CA-9C8FCFCBE6F9}"/>
              </a:ext>
            </a:extLst>
          </p:cNvPr>
          <p:cNvSpPr txBox="1"/>
          <p:nvPr/>
        </p:nvSpPr>
        <p:spPr>
          <a:xfrm>
            <a:off x="9568305"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25</a:t>
            </a:r>
          </a:p>
          <a:p>
            <a:pPr algn="r">
              <a:lnSpc>
                <a:spcPct val="90000"/>
              </a:lnSpc>
            </a:pPr>
            <a:r>
              <a:rPr lang="en-US" sz="1000" dirty="0">
                <a:latin typeface="Arial" panose="020B0604020202020204" pitchFamily="34" charset="0"/>
                <a:ea typeface="Aileron" charset="0"/>
                <a:cs typeface="Arial" panose="020B0604020202020204" pitchFamily="34" charset="0"/>
              </a:rPr>
              <a:t>9</a:t>
            </a:r>
          </a:p>
        </p:txBody>
      </p:sp>
      <p:sp>
        <p:nvSpPr>
          <p:cNvPr id="208" name="TextBox 207">
            <a:extLst>
              <a:ext uri="{FF2B5EF4-FFF2-40B4-BE49-F238E27FC236}">
                <a16:creationId xmlns:a16="http://schemas.microsoft.com/office/drawing/2014/main" id="{B94B4A95-74FB-7145-AFA5-5ECFD918DA83}"/>
              </a:ext>
            </a:extLst>
          </p:cNvPr>
          <p:cNvSpPr txBox="1"/>
          <p:nvPr/>
        </p:nvSpPr>
        <p:spPr>
          <a:xfrm>
            <a:off x="9339705"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35</a:t>
            </a:r>
          </a:p>
          <a:p>
            <a:pPr algn="r">
              <a:lnSpc>
                <a:spcPct val="90000"/>
              </a:lnSpc>
            </a:pPr>
            <a:r>
              <a:rPr lang="en-US" sz="1000" dirty="0">
                <a:latin typeface="Arial" panose="020B0604020202020204" pitchFamily="34" charset="0"/>
                <a:ea typeface="Aileron" charset="0"/>
                <a:cs typeface="Arial" panose="020B0604020202020204" pitchFamily="34" charset="0"/>
              </a:rPr>
              <a:t>11</a:t>
            </a:r>
          </a:p>
        </p:txBody>
      </p:sp>
      <p:sp>
        <p:nvSpPr>
          <p:cNvPr id="209" name="TextBox 208">
            <a:extLst>
              <a:ext uri="{FF2B5EF4-FFF2-40B4-BE49-F238E27FC236}">
                <a16:creationId xmlns:a16="http://schemas.microsoft.com/office/drawing/2014/main" id="{5AEF12DF-B0B9-2040-94C9-0358F838A769}"/>
              </a:ext>
            </a:extLst>
          </p:cNvPr>
          <p:cNvSpPr txBox="1"/>
          <p:nvPr/>
        </p:nvSpPr>
        <p:spPr>
          <a:xfrm>
            <a:off x="9120971" y="5240233"/>
            <a:ext cx="141129" cy="2769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45</a:t>
            </a:r>
          </a:p>
          <a:p>
            <a:pPr algn="r">
              <a:lnSpc>
                <a:spcPct val="90000"/>
              </a:lnSpc>
            </a:pPr>
            <a:r>
              <a:rPr lang="en-US" sz="1000" dirty="0">
                <a:latin typeface="Arial" panose="020B0604020202020204" pitchFamily="34" charset="0"/>
                <a:ea typeface="Aileron" charset="0"/>
                <a:cs typeface="Arial" panose="020B0604020202020204" pitchFamily="34" charset="0"/>
              </a:rPr>
              <a:t>19</a:t>
            </a:r>
          </a:p>
        </p:txBody>
      </p:sp>
      <p:pic>
        <p:nvPicPr>
          <p:cNvPr id="210" name="Picture 209">
            <a:extLst>
              <a:ext uri="{FF2B5EF4-FFF2-40B4-BE49-F238E27FC236}">
                <a16:creationId xmlns:a16="http://schemas.microsoft.com/office/drawing/2014/main" id="{1B828072-64B0-184A-8CAB-FB83CC937A3D}"/>
              </a:ext>
            </a:extLst>
          </p:cNvPr>
          <p:cNvPicPr>
            <a:picLocks noChangeAspect="1"/>
          </p:cNvPicPr>
          <p:nvPr/>
        </p:nvPicPr>
        <p:blipFill>
          <a:blip r:embed="rId3"/>
          <a:stretch>
            <a:fillRect/>
          </a:stretch>
        </p:blipFill>
        <p:spPr>
          <a:xfrm>
            <a:off x="1439539" y="2757075"/>
            <a:ext cx="3429000" cy="1828800"/>
          </a:xfrm>
          <a:prstGeom prst="rect">
            <a:avLst/>
          </a:prstGeom>
        </p:spPr>
      </p:pic>
      <p:pic>
        <p:nvPicPr>
          <p:cNvPr id="212" name="Picture 211">
            <a:extLst>
              <a:ext uri="{FF2B5EF4-FFF2-40B4-BE49-F238E27FC236}">
                <a16:creationId xmlns:a16="http://schemas.microsoft.com/office/drawing/2014/main" id="{4766C1D5-2CC4-D245-AE7D-846781A8F893}"/>
              </a:ext>
            </a:extLst>
          </p:cNvPr>
          <p:cNvPicPr>
            <a:picLocks noChangeAspect="1"/>
          </p:cNvPicPr>
          <p:nvPr/>
        </p:nvPicPr>
        <p:blipFill>
          <a:blip r:embed="rId4"/>
          <a:stretch>
            <a:fillRect/>
          </a:stretch>
        </p:blipFill>
        <p:spPr>
          <a:xfrm>
            <a:off x="7584676" y="2752649"/>
            <a:ext cx="3413717" cy="1828800"/>
          </a:xfrm>
          <a:prstGeom prst="rect">
            <a:avLst/>
          </a:prstGeom>
        </p:spPr>
      </p:pic>
      <p:sp>
        <p:nvSpPr>
          <p:cNvPr id="214" name="Text Placeholder 2">
            <a:extLst>
              <a:ext uri="{FF2B5EF4-FFF2-40B4-BE49-F238E27FC236}">
                <a16:creationId xmlns:a16="http://schemas.microsoft.com/office/drawing/2014/main" id="{7F22D0AE-5736-AF4E-8D6C-8171397972B0}"/>
              </a:ext>
            </a:extLst>
          </p:cNvPr>
          <p:cNvSpPr txBox="1">
            <a:spLocks/>
          </p:cNvSpPr>
          <p:nvPr/>
        </p:nvSpPr>
        <p:spPr>
          <a:xfrm>
            <a:off x="609600" y="1314773"/>
            <a:ext cx="5270376"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OS in cohort B</a:t>
            </a:r>
          </a:p>
        </p:txBody>
      </p:sp>
      <p:sp>
        <p:nvSpPr>
          <p:cNvPr id="215" name="Text Placeholder 2">
            <a:extLst>
              <a:ext uri="{FF2B5EF4-FFF2-40B4-BE49-F238E27FC236}">
                <a16:creationId xmlns:a16="http://schemas.microsoft.com/office/drawing/2014/main" id="{4BC99929-9189-0B44-A669-EFD055119A9C}"/>
              </a:ext>
            </a:extLst>
          </p:cNvPr>
          <p:cNvSpPr txBox="1">
            <a:spLocks/>
          </p:cNvSpPr>
          <p:nvPr/>
        </p:nvSpPr>
        <p:spPr>
          <a:xfrm>
            <a:off x="6600056" y="1314773"/>
            <a:ext cx="5400600" cy="432677"/>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cap="none" dirty="0">
                <a:latin typeface="Arial" panose="020B0604020202020204" pitchFamily="34" charset="0"/>
                <a:cs typeface="Arial" panose="020B0604020202020204" pitchFamily="34" charset="0"/>
              </a:rPr>
              <a:t>CROSSOVER-ADJUSTED OS </a:t>
            </a:r>
            <a:r>
              <a:rPr lang="en-GB" dirty="0">
                <a:latin typeface="Arial" panose="020B0604020202020204" pitchFamily="34" charset="0"/>
                <a:cs typeface="Arial" panose="020B0604020202020204" pitchFamily="34" charset="0"/>
              </a:rPr>
              <a:t>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COHORT B</a:t>
            </a:r>
          </a:p>
        </p:txBody>
      </p:sp>
      <p:sp>
        <p:nvSpPr>
          <p:cNvPr id="217" name="Slide Number Placeholder 216">
            <a:extLst>
              <a:ext uri="{FF2B5EF4-FFF2-40B4-BE49-F238E27FC236}">
                <a16:creationId xmlns:a16="http://schemas.microsoft.com/office/drawing/2014/main" id="{A674DE4A-8E8F-C343-ABC3-0F28F08CAF19}"/>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218" name="TextBox 217">
            <a:extLst>
              <a:ext uri="{FF2B5EF4-FFF2-40B4-BE49-F238E27FC236}">
                <a16:creationId xmlns:a16="http://schemas.microsoft.com/office/drawing/2014/main" id="{4120E5B4-2E7D-460D-BC91-68368B3307FC}"/>
              </a:ext>
            </a:extLst>
          </p:cNvPr>
          <p:cNvSpPr txBox="1"/>
          <p:nvPr/>
        </p:nvSpPr>
        <p:spPr>
          <a:xfrm>
            <a:off x="8521550" y="3836474"/>
            <a:ext cx="456855" cy="138499"/>
          </a:xfrm>
          <a:prstGeom prst="rect">
            <a:avLst/>
          </a:prstGeom>
          <a:solidFill>
            <a:schemeClr val="bg1"/>
          </a:solidFill>
        </p:spPr>
        <p:txBody>
          <a:bodyPr wrap="none" lIns="0" tIns="0" rIns="0" bIns="0" rtlCol="0">
            <a:spAutoFit/>
          </a:bodyPr>
          <a:lstStyle/>
          <a:p>
            <a:pPr algn="r">
              <a:lnSpc>
                <a:spcPct val="90000"/>
              </a:lnSpc>
            </a:pPr>
            <a:r>
              <a:rPr lang="en-US" sz="1000" b="1" dirty="0">
                <a:solidFill>
                  <a:schemeClr val="tx2"/>
                </a:solidFill>
                <a:latin typeface="Arial" panose="020B0604020202020204" pitchFamily="34" charset="0"/>
                <a:ea typeface="Aileron" charset="0"/>
                <a:cs typeface="Arial" panose="020B0604020202020204" pitchFamily="34" charset="0"/>
              </a:rPr>
              <a:t>Control</a:t>
            </a:r>
          </a:p>
        </p:txBody>
      </p:sp>
      <p:sp>
        <p:nvSpPr>
          <p:cNvPr id="146" name="TextBox 145">
            <a:extLst>
              <a:ext uri="{FF2B5EF4-FFF2-40B4-BE49-F238E27FC236}">
                <a16:creationId xmlns:a16="http://schemas.microsoft.com/office/drawing/2014/main" id="{9EA6ECAF-B8A3-3944-BB17-CB88F6852116}"/>
              </a:ext>
            </a:extLst>
          </p:cNvPr>
          <p:cNvSpPr txBox="1"/>
          <p:nvPr/>
        </p:nvSpPr>
        <p:spPr>
          <a:xfrm>
            <a:off x="7294729" y="2693116"/>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147" name="TextBox 146">
            <a:extLst>
              <a:ext uri="{FF2B5EF4-FFF2-40B4-BE49-F238E27FC236}">
                <a16:creationId xmlns:a16="http://schemas.microsoft.com/office/drawing/2014/main" id="{D38BEC99-D3C9-294F-BF0F-676BDE4CAA85}"/>
              </a:ext>
            </a:extLst>
          </p:cNvPr>
          <p:cNvSpPr txBox="1"/>
          <p:nvPr/>
        </p:nvSpPr>
        <p:spPr>
          <a:xfrm>
            <a:off x="7365261" y="289218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148" name="TextBox 147">
            <a:extLst>
              <a:ext uri="{FF2B5EF4-FFF2-40B4-BE49-F238E27FC236}">
                <a16:creationId xmlns:a16="http://schemas.microsoft.com/office/drawing/2014/main" id="{52E7D195-0239-374B-BC41-B1D1F6C18728}"/>
              </a:ext>
            </a:extLst>
          </p:cNvPr>
          <p:cNvSpPr txBox="1"/>
          <p:nvPr/>
        </p:nvSpPr>
        <p:spPr>
          <a:xfrm>
            <a:off x="7365261" y="309126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cxnSp>
        <p:nvCxnSpPr>
          <p:cNvPr id="166" name="Straight Connector 165">
            <a:extLst>
              <a:ext uri="{FF2B5EF4-FFF2-40B4-BE49-F238E27FC236}">
                <a16:creationId xmlns:a16="http://schemas.microsoft.com/office/drawing/2014/main" id="{BC1FF44B-296B-A94E-801F-D6DE9702472E}"/>
              </a:ext>
            </a:extLst>
          </p:cNvPr>
          <p:cNvCxnSpPr>
            <a:cxnSpLocks/>
          </p:cNvCxnSpPr>
          <p:nvPr/>
        </p:nvCxnSpPr>
        <p:spPr>
          <a:xfrm>
            <a:off x="7524351" y="315289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8AD628A4-D93D-1140-BB43-6A4B859A3FE3}"/>
              </a:ext>
            </a:extLst>
          </p:cNvPr>
          <p:cNvCxnSpPr>
            <a:cxnSpLocks/>
          </p:cNvCxnSpPr>
          <p:nvPr/>
        </p:nvCxnSpPr>
        <p:spPr>
          <a:xfrm>
            <a:off x="7524351" y="29560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CEDDE88A-C8C1-DB42-88EA-A906C5FB8A55}"/>
              </a:ext>
            </a:extLst>
          </p:cNvPr>
          <p:cNvCxnSpPr>
            <a:cxnSpLocks/>
          </p:cNvCxnSpPr>
          <p:nvPr/>
        </p:nvCxnSpPr>
        <p:spPr>
          <a:xfrm>
            <a:off x="7524351" y="275601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78CA7CB-8BC5-8F42-A635-9E9DDFB14A20}"/>
              </a:ext>
            </a:extLst>
          </p:cNvPr>
          <p:cNvCxnSpPr>
            <a:cxnSpLocks/>
          </p:cNvCxnSpPr>
          <p:nvPr/>
        </p:nvCxnSpPr>
        <p:spPr>
          <a:xfrm flipV="1">
            <a:off x="7589440" y="2752573"/>
            <a:ext cx="0" cy="20002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39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19E31B08-6B21-4FDA-B1D1-4741B1608F2F}"/>
              </a:ext>
            </a:extLst>
          </p:cNvPr>
          <p:cNvSpPr>
            <a:spLocks noGrp="1" noChangeArrowheads="1"/>
          </p:cNvSpPr>
          <p:nvPr>
            <p:ph type="title"/>
          </p:nvPr>
        </p:nvSpPr>
        <p:spPr/>
        <p:txBody>
          <a:bodyPr/>
          <a:lstStyle/>
          <a:p>
            <a:r>
              <a:rPr lang="en-US" altLang="en-US" dirty="0" err="1"/>
              <a:t>Olaparib</a:t>
            </a:r>
            <a:r>
              <a:rPr lang="en-US" altLang="en-US" dirty="0"/>
              <a:t>: Side effect profile</a:t>
            </a:r>
          </a:p>
        </p:txBody>
      </p:sp>
      <p:sp>
        <p:nvSpPr>
          <p:cNvPr id="5" name="Content Placeholder 4">
            <a:extLst>
              <a:ext uri="{FF2B5EF4-FFF2-40B4-BE49-F238E27FC236}">
                <a16:creationId xmlns:a16="http://schemas.microsoft.com/office/drawing/2014/main" id="{6832CFE3-969E-3042-9041-8DB9CDD94AEF}"/>
              </a:ext>
            </a:extLst>
          </p:cNvPr>
          <p:cNvSpPr>
            <a:spLocks noGrp="1"/>
          </p:cNvSpPr>
          <p:nvPr>
            <p:ph sz="quarter" idx="15"/>
          </p:nvPr>
        </p:nvSpPr>
        <p:spPr/>
        <p:txBody>
          <a:bodyPr/>
          <a:lstStyle/>
          <a:p>
            <a:r>
              <a:rPr lang="en-GB" altLang="en-US" dirty="0"/>
              <a:t>Hussain M, et al. N </a:t>
            </a:r>
            <a:r>
              <a:rPr lang="en-GB" altLang="en-US" dirty="0" err="1"/>
              <a:t>Engl</a:t>
            </a:r>
            <a:r>
              <a:rPr lang="en-GB" altLang="en-US" dirty="0"/>
              <a:t> J Med. 2020;383(24):2345-2357</a:t>
            </a:r>
            <a:endParaRPr lang="en-US" altLang="en-US" dirty="0"/>
          </a:p>
        </p:txBody>
      </p:sp>
      <p:graphicFrame>
        <p:nvGraphicFramePr>
          <p:cNvPr id="14" name="Content Placeholder 13">
            <a:extLst>
              <a:ext uri="{FF2B5EF4-FFF2-40B4-BE49-F238E27FC236}">
                <a16:creationId xmlns:a16="http://schemas.microsoft.com/office/drawing/2014/main" id="{21314080-1320-0344-B226-3073AA844EF5}"/>
              </a:ext>
            </a:extLst>
          </p:cNvPr>
          <p:cNvGraphicFramePr>
            <a:graphicFrameLocks noGrp="1"/>
          </p:cNvGraphicFramePr>
          <p:nvPr>
            <p:ph sz="quarter" idx="12"/>
            <p:extLst>
              <p:ext uri="{D42A27DB-BD31-4B8C-83A1-F6EECF244321}">
                <p14:modId xmlns:p14="http://schemas.microsoft.com/office/powerpoint/2010/main" val="3463357513"/>
              </p:ext>
            </p:extLst>
          </p:nvPr>
        </p:nvGraphicFramePr>
        <p:xfrm>
          <a:off x="620713" y="1196752"/>
          <a:ext cx="10963275" cy="4704480"/>
        </p:xfrm>
        <a:graphic>
          <a:graphicData uri="http://schemas.openxmlformats.org/drawingml/2006/table">
            <a:tbl>
              <a:tblPr firstRow="1" bandRow="1">
                <a:tableStyleId>{5C22544A-7EE6-4342-B048-85BDC9FD1C3A}</a:tableStyleId>
              </a:tblPr>
              <a:tblGrid>
                <a:gridCol w="3027015">
                  <a:extLst>
                    <a:ext uri="{9D8B030D-6E8A-4147-A177-3AD203B41FA5}">
                      <a16:colId xmlns:a16="http://schemas.microsoft.com/office/drawing/2014/main" val="2485078712"/>
                    </a:ext>
                  </a:extLst>
                </a:gridCol>
                <a:gridCol w="1322710">
                  <a:extLst>
                    <a:ext uri="{9D8B030D-6E8A-4147-A177-3AD203B41FA5}">
                      <a16:colId xmlns:a16="http://schemas.microsoft.com/office/drawing/2014/main" val="148844750"/>
                    </a:ext>
                  </a:extLst>
                </a:gridCol>
                <a:gridCol w="1322710">
                  <a:extLst>
                    <a:ext uri="{9D8B030D-6E8A-4147-A177-3AD203B41FA5}">
                      <a16:colId xmlns:a16="http://schemas.microsoft.com/office/drawing/2014/main" val="2243124830"/>
                    </a:ext>
                  </a:extLst>
                </a:gridCol>
                <a:gridCol w="1322710">
                  <a:extLst>
                    <a:ext uri="{9D8B030D-6E8A-4147-A177-3AD203B41FA5}">
                      <a16:colId xmlns:a16="http://schemas.microsoft.com/office/drawing/2014/main" val="4062038506"/>
                    </a:ext>
                  </a:extLst>
                </a:gridCol>
                <a:gridCol w="1322710">
                  <a:extLst>
                    <a:ext uri="{9D8B030D-6E8A-4147-A177-3AD203B41FA5}">
                      <a16:colId xmlns:a16="http://schemas.microsoft.com/office/drawing/2014/main" val="882601268"/>
                    </a:ext>
                  </a:extLst>
                </a:gridCol>
                <a:gridCol w="1322710">
                  <a:extLst>
                    <a:ext uri="{9D8B030D-6E8A-4147-A177-3AD203B41FA5}">
                      <a16:colId xmlns:a16="http://schemas.microsoft.com/office/drawing/2014/main" val="2544044565"/>
                    </a:ext>
                  </a:extLst>
                </a:gridCol>
                <a:gridCol w="1322710">
                  <a:extLst>
                    <a:ext uri="{9D8B030D-6E8A-4147-A177-3AD203B41FA5}">
                      <a16:colId xmlns:a16="http://schemas.microsoft.com/office/drawing/2014/main" val="1306435797"/>
                    </a:ext>
                  </a:extLst>
                </a:gridCol>
              </a:tblGrid>
              <a:tr h="128709">
                <a:tc>
                  <a:txBody>
                    <a:bodyPr/>
                    <a:lstStyle/>
                    <a:p>
                      <a:pPr>
                        <a:lnSpc>
                          <a:spcPct val="90000"/>
                        </a:lnSpc>
                      </a:pPr>
                      <a:r>
                        <a:rPr lang="en-US" sz="1400" dirty="0">
                          <a:latin typeface="Arial" panose="020B0604020202020204" pitchFamily="34" charset="0"/>
                          <a:cs typeface="Arial" panose="020B0604020202020204" pitchFamily="34" charset="0"/>
                        </a:rPr>
                        <a:t>Event</a:t>
                      </a:r>
                    </a:p>
                  </a:txBody>
                  <a:tcPr marT="28800" marB="28800">
                    <a:lnB w="12700" cap="flat" cmpd="sng" algn="ctr">
                      <a:noFill/>
                      <a:prstDash val="solid"/>
                      <a:round/>
                      <a:headEnd type="none" w="med" len="med"/>
                      <a:tailEnd type="none" w="med" len="med"/>
                    </a:lnB>
                  </a:tcPr>
                </a:tc>
                <a:tc gridSpan="2">
                  <a:txBody>
                    <a:bodyPr/>
                    <a:lstStyle/>
                    <a:p>
                      <a:pPr algn="ctr">
                        <a:lnSpc>
                          <a:spcPct val="90000"/>
                        </a:lnSpc>
                      </a:pPr>
                      <a:r>
                        <a:rPr lang="en-US" sz="1400" dirty="0" err="1">
                          <a:latin typeface="Arial" panose="020B0604020202020204" pitchFamily="34" charset="0"/>
                          <a:cs typeface="Arial" panose="020B0604020202020204" pitchFamily="34" charset="0"/>
                        </a:rPr>
                        <a:t>Olaparib</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(N=256)</a:t>
                      </a: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tc gridSpan="2">
                  <a:txBody>
                    <a:bodyPr/>
                    <a:lstStyle/>
                    <a:p>
                      <a:pPr algn="ctr">
                        <a:lnSpc>
                          <a:spcPct val="90000"/>
                        </a:lnSpc>
                      </a:pPr>
                      <a:r>
                        <a:rPr lang="en-US" sz="1400" dirty="0">
                          <a:latin typeface="Arial" panose="020B0604020202020204" pitchFamily="34" charset="0"/>
                          <a:cs typeface="Arial" panose="020B0604020202020204" pitchFamily="34" charset="0"/>
                        </a:rPr>
                        <a:t>Control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(N=130)</a:t>
                      </a: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tc gridSpan="2">
                  <a:txBody>
                    <a:bodyPr/>
                    <a:lstStyle/>
                    <a:p>
                      <a:pPr algn="ctr">
                        <a:lnSpc>
                          <a:spcPct val="90000"/>
                        </a:lnSpc>
                      </a:pPr>
                      <a:r>
                        <a:rPr lang="en-US" sz="1400" dirty="0">
                          <a:latin typeface="Arial" panose="020B0604020202020204" pitchFamily="34" charset="0"/>
                          <a:cs typeface="Arial" panose="020B0604020202020204" pitchFamily="34" charset="0"/>
                        </a:rPr>
                        <a:t>Crossover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(N=83)</a:t>
                      </a: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8122905"/>
                  </a:ext>
                </a:extLst>
              </a:tr>
              <a:tr h="0">
                <a:tc>
                  <a:txBody>
                    <a:bodyPr/>
                    <a:lstStyle/>
                    <a:p>
                      <a:pPr>
                        <a:lnSpc>
                          <a:spcPct val="90000"/>
                        </a:lnSpc>
                      </a:pPr>
                      <a:endParaRPr lang="en-US" sz="1400" dirty="0">
                        <a:latin typeface="Arial" panose="020B0604020202020204" pitchFamily="34" charset="0"/>
                        <a:cs typeface="Arial" panose="020B0604020202020204" pitchFamily="34" charset="0"/>
                      </a:endParaRPr>
                    </a:p>
                  </a:txBody>
                  <a:tcPr marT="28800" marB="28800">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All grades</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Grade ≥3</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All grades</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Grade ≥3</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All grades</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Grade ≥3</a:t>
                      </a:r>
                    </a:p>
                  </a:txBody>
                  <a:tcPr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29767468"/>
                  </a:ext>
                </a:extLst>
              </a:tr>
              <a:tr h="0">
                <a:tc>
                  <a:txBody>
                    <a:bodyPr/>
                    <a:lstStyle/>
                    <a:p>
                      <a:pPr>
                        <a:lnSpc>
                          <a:spcPct val="90000"/>
                        </a:lnSpc>
                      </a:pPr>
                      <a:r>
                        <a:rPr lang="en-US" sz="1400" b="1" dirty="0">
                          <a:latin typeface="Arial" panose="020B0604020202020204" pitchFamily="34" charset="0"/>
                          <a:cs typeface="Arial" panose="020B0604020202020204" pitchFamily="34" charset="0"/>
                        </a:rPr>
                        <a:t>Any adverse event, n (%)</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246 (96)</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133 (52)</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115 (88)</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52 (40)</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77 (93)</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49 (59)</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047068"/>
                  </a:ext>
                </a:extLst>
              </a:tr>
              <a:tr h="0">
                <a:tc>
                  <a:txBody>
                    <a:bodyPr/>
                    <a:lstStyle/>
                    <a:p>
                      <a:pPr marL="0" indent="269875">
                        <a:lnSpc>
                          <a:spcPct val="90000"/>
                        </a:lnSpc>
                        <a:tabLst/>
                      </a:pPr>
                      <a:r>
                        <a:rPr lang="en-US" sz="1400" b="0" dirty="0" err="1">
                          <a:latin typeface="Arial" panose="020B0604020202020204" pitchFamily="34" charset="0"/>
                          <a:cs typeface="Arial" panose="020B0604020202020204" pitchFamily="34" charset="0"/>
                        </a:rPr>
                        <a:t>Anaemia</a:t>
                      </a:r>
                      <a:endParaRPr lang="en-US" sz="1400" b="0" dirty="0">
                        <a:latin typeface="Arial" panose="020B0604020202020204" pitchFamily="34" charset="0"/>
                        <a:cs typeface="Arial" panose="020B0604020202020204" pitchFamily="34" charset="0"/>
                      </a:endParaRP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127 (50)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58 (23)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20 (15)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7 (5)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43 (52)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24 (29)</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187135"/>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Nausea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110 (43)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27 (21)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24 (29)</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487380"/>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Fatigue or asthenia</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107 (42)</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8 (3)</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43 (33)</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7 (5)</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21 (25)</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8 (10)</a:t>
                      </a:r>
                    </a:p>
                  </a:txBody>
                  <a:tcPr marT="288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15482299"/>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Decreased appetite</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80 (31)</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 (2)</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24 (18)</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 (&lt;1)</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15 (18)</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 (2)</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4524868"/>
                  </a:ext>
                </a:extLst>
              </a:tr>
              <a:tr h="0">
                <a:tc>
                  <a:txBody>
                    <a:bodyPr/>
                    <a:lstStyle/>
                    <a:p>
                      <a:pPr marL="0" indent="269875">
                        <a:lnSpc>
                          <a:spcPct val="90000"/>
                        </a:lnSpc>
                        <a:tabLst/>
                      </a:pPr>
                      <a:r>
                        <a:rPr lang="en-US" sz="1400" b="0" dirty="0" err="1">
                          <a:latin typeface="Arial" panose="020B0604020202020204" pitchFamily="34" charset="0"/>
                          <a:cs typeface="Arial" panose="020B0604020202020204" pitchFamily="34" charset="0"/>
                        </a:rPr>
                        <a:t>Diarrhoea</a:t>
                      </a:r>
                      <a:endParaRPr lang="en-US" sz="1400" b="0" dirty="0">
                        <a:latin typeface="Arial" panose="020B0604020202020204" pitchFamily="34" charset="0"/>
                        <a:cs typeface="Arial" panose="020B0604020202020204" pitchFamily="34" charset="0"/>
                      </a:endParaRP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55 (21)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 (&lt;1)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9 (7)</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12 (14)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9227209"/>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Vomiting</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51 (20)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6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17 (13)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 (&lt;1)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16 (19)</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 (1)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0879250"/>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Constipation</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49 (19)</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19 (15)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12 (14)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5524733"/>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Back pain</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36 (14)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 (&lt;1)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18 (14)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8 (10)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95434"/>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Peripheral oedema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34 (13)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10 (8)</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 (4)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4846170"/>
                  </a:ext>
                </a:extLst>
              </a:tr>
              <a:tr h="125249">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Cough</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29 (11)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 (5)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9071892"/>
                  </a:ext>
                </a:extLst>
              </a:tr>
              <a:tr h="0">
                <a:tc>
                  <a:txBody>
                    <a:bodyPr/>
                    <a:lstStyle/>
                    <a:p>
                      <a:pPr marL="0" indent="269875">
                        <a:lnSpc>
                          <a:spcPct val="90000"/>
                        </a:lnSpc>
                        <a:tabLst/>
                      </a:pPr>
                      <a:r>
                        <a:rPr lang="en-US" sz="1400" b="0" dirty="0" err="1">
                          <a:latin typeface="Arial" panose="020B0604020202020204" pitchFamily="34" charset="0"/>
                          <a:cs typeface="Arial" panose="020B0604020202020204" pitchFamily="34" charset="0"/>
                        </a:rPr>
                        <a:t>Dyspnoea</a:t>
                      </a:r>
                      <a:endParaRPr lang="en-US" sz="1400" b="0" dirty="0">
                        <a:latin typeface="Arial" panose="020B0604020202020204" pitchFamily="34" charset="0"/>
                        <a:cs typeface="Arial" panose="020B0604020202020204" pitchFamily="34" charset="0"/>
                      </a:endParaRP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27 (11)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6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 (4)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 (5)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 (1)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0200756"/>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Arthralgia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26 (10)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 (&lt;1)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14 (11)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 (5)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5704"/>
                  </a:ext>
                </a:extLst>
              </a:tr>
              <a:tr h="0">
                <a:tc>
                  <a:txBody>
                    <a:bodyPr/>
                    <a:lstStyle/>
                    <a:p>
                      <a:pPr marL="0" indent="269875">
                        <a:lnSpc>
                          <a:spcPct val="90000"/>
                        </a:lnSpc>
                        <a:tabLst/>
                      </a:pPr>
                      <a:r>
                        <a:rPr lang="en-US" sz="1400" b="0" dirty="0">
                          <a:latin typeface="Arial" panose="020B0604020202020204" pitchFamily="34" charset="0"/>
                          <a:cs typeface="Arial" panose="020B0604020202020204" pitchFamily="34" charset="0"/>
                        </a:rPr>
                        <a:t>Urinary tract infection</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21 (8)</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15 (12)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5 (4)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12 (14)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 (4)</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9158516"/>
                  </a:ext>
                </a:extLst>
              </a:tr>
              <a:tr h="0">
                <a:tc>
                  <a:txBody>
                    <a:bodyPr/>
                    <a:lstStyle/>
                    <a:p>
                      <a:pPr marL="0" indent="9525">
                        <a:lnSpc>
                          <a:spcPct val="90000"/>
                        </a:lnSpc>
                        <a:tabLst/>
                      </a:pPr>
                      <a:r>
                        <a:rPr lang="en-US" sz="1400" b="1" dirty="0">
                          <a:latin typeface="Arial" panose="020B0604020202020204" pitchFamily="34" charset="0"/>
                          <a:cs typeface="Arial" panose="020B0604020202020204" pitchFamily="34" charset="0"/>
                        </a:rPr>
                        <a:t>Any serious adverse event, n (%)</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94 (37)</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NA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39 (30)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NA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27 (33)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NA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26556838"/>
                  </a:ext>
                </a:extLst>
              </a:tr>
              <a:tr h="0">
                <a:tc>
                  <a:txBody>
                    <a:bodyPr/>
                    <a:lstStyle/>
                    <a:p>
                      <a:pPr marL="0" indent="9525">
                        <a:lnSpc>
                          <a:spcPct val="90000"/>
                        </a:lnSpc>
                        <a:tabLst/>
                      </a:pPr>
                      <a:r>
                        <a:rPr lang="en-US" sz="1400" b="1" dirty="0">
                          <a:latin typeface="Arial" panose="020B0604020202020204" pitchFamily="34" charset="0"/>
                          <a:cs typeface="Arial" panose="020B0604020202020204" pitchFamily="34" charset="0"/>
                        </a:rPr>
                        <a:t>Interruption of treatment because of adverse event, n (%)</a:t>
                      </a:r>
                    </a:p>
                  </a:txBody>
                  <a:tcPr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119 (46)</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25 (19)</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latin typeface="Arial" panose="020B0604020202020204" pitchFamily="34" charset="0"/>
                          <a:cs typeface="Arial" panose="020B0604020202020204" pitchFamily="34" charset="0"/>
                        </a:rPr>
                        <a:t>44 (53)</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31253433"/>
                  </a:ext>
                </a:extLst>
              </a:tr>
            </a:tbl>
          </a:graphicData>
        </a:graphic>
      </p:graphicFrame>
      <p:sp>
        <p:nvSpPr>
          <p:cNvPr id="16" name="Slide Number Placeholder 15">
            <a:extLst>
              <a:ext uri="{FF2B5EF4-FFF2-40B4-BE49-F238E27FC236}">
                <a16:creationId xmlns:a16="http://schemas.microsoft.com/office/drawing/2014/main" id="{F0A5C6EF-036B-FA4C-A3AB-79E5AF93901E}"/>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37042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77493-CA6E-4A9E-89D5-161D0D6E1F38}"/>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
        <p:nvSpPr>
          <p:cNvPr id="5" name="Content Placeholder 4">
            <a:extLst>
              <a:ext uri="{FF2B5EF4-FFF2-40B4-BE49-F238E27FC236}">
                <a16:creationId xmlns:a16="http://schemas.microsoft.com/office/drawing/2014/main" id="{F716AB22-B907-4673-8715-668F5BCD15EF}"/>
              </a:ext>
            </a:extLst>
          </p:cNvPr>
          <p:cNvSpPr>
            <a:spLocks noGrp="1"/>
          </p:cNvSpPr>
          <p:nvPr>
            <p:ph sz="quarter" idx="15"/>
          </p:nvPr>
        </p:nvSpPr>
        <p:spPr>
          <a:xfrm>
            <a:off x="619200" y="6323507"/>
            <a:ext cx="10444368" cy="365125"/>
          </a:xfrm>
        </p:spPr>
        <p:txBody>
          <a:bodyPr/>
          <a:lstStyle/>
          <a:p>
            <a:r>
              <a:rPr lang="en-GB" sz="1100" dirty="0"/>
              <a:t>AR, androgen receptor; BID, twice daily; CRPC, castration-resistant prostate cancer; ECOG PS, Eastern Cooperative Oncology Group Performance Status; HRR, homologous recombination repair, </a:t>
            </a:r>
            <a:r>
              <a:rPr lang="en-GB" sz="1100" dirty="0" err="1"/>
              <a:t>mCRPC</a:t>
            </a:r>
            <a:r>
              <a:rPr lang="en-GB" sz="1100" dirty="0"/>
              <a:t>, metastatic castration-resistant prostate cancer; MRI, magnetic resonance imaging; ORR, objective response rate; PARP, poly (ADP-ribose) polymerase; PC, prostate cancer; PCWG3, prostate cancer working group 3; PSA, prostate specific antigen; RECIST, Response Evaluation Criteria in Solid Tumours version 1.1</a:t>
            </a:r>
          </a:p>
          <a:p>
            <a:r>
              <a:rPr lang="en-GB" sz="1100" dirty="0" err="1"/>
              <a:t>Abida</a:t>
            </a:r>
            <a:r>
              <a:rPr lang="en-GB" sz="1100" dirty="0"/>
              <a:t> W, et al. J Clin </a:t>
            </a:r>
            <a:r>
              <a:rPr lang="en-GB" sz="1100"/>
              <a:t>Oncol 2020; 38:3763-3772 </a:t>
            </a:r>
            <a:endParaRPr lang="en-GB" sz="1100" dirty="0"/>
          </a:p>
        </p:txBody>
      </p:sp>
      <p:sp>
        <p:nvSpPr>
          <p:cNvPr id="3" name="Title 2">
            <a:extLst>
              <a:ext uri="{FF2B5EF4-FFF2-40B4-BE49-F238E27FC236}">
                <a16:creationId xmlns:a16="http://schemas.microsoft.com/office/drawing/2014/main" id="{52EC12AF-B6EB-410A-ACC8-5EB14794EEA9}"/>
              </a:ext>
            </a:extLst>
          </p:cNvPr>
          <p:cNvSpPr>
            <a:spLocks noGrp="1"/>
          </p:cNvSpPr>
          <p:nvPr>
            <p:ph type="title"/>
          </p:nvPr>
        </p:nvSpPr>
        <p:spPr/>
        <p:txBody>
          <a:bodyPr/>
          <a:lstStyle/>
          <a:p>
            <a:r>
              <a:rPr lang="en-GB" dirty="0"/>
              <a:t>TRITON2: open label, single-arm, phase 2 study of rucaparib in </a:t>
            </a:r>
            <a:r>
              <a:rPr lang="en-GB" cap="none" dirty="0" err="1"/>
              <a:t>m</a:t>
            </a:r>
            <a:r>
              <a:rPr lang="en-GB" dirty="0" err="1"/>
              <a:t>CRPC</a:t>
            </a:r>
            <a:r>
              <a:rPr lang="en-GB" dirty="0"/>
              <a:t> patients</a:t>
            </a:r>
          </a:p>
        </p:txBody>
      </p:sp>
      <p:sp>
        <p:nvSpPr>
          <p:cNvPr id="23" name="Line 5">
            <a:extLst>
              <a:ext uri="{FF2B5EF4-FFF2-40B4-BE49-F238E27FC236}">
                <a16:creationId xmlns:a16="http://schemas.microsoft.com/office/drawing/2014/main" id="{217D4735-8A5A-684A-9818-4E075A940960}"/>
              </a:ext>
            </a:extLst>
          </p:cNvPr>
          <p:cNvSpPr>
            <a:spLocks noChangeShapeType="1"/>
          </p:cNvSpPr>
          <p:nvPr/>
        </p:nvSpPr>
        <p:spPr bwMode="auto">
          <a:xfrm rot="5400000">
            <a:off x="8511637" y="2908678"/>
            <a:ext cx="1723697"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7" name="Rounded Rectangle 23">
            <a:extLst>
              <a:ext uri="{FF2B5EF4-FFF2-40B4-BE49-F238E27FC236}">
                <a16:creationId xmlns:a16="http://schemas.microsoft.com/office/drawing/2014/main" id="{629E7604-0874-4E48-B62E-484C5643B9E3}"/>
              </a:ext>
            </a:extLst>
          </p:cNvPr>
          <p:cNvSpPr/>
          <p:nvPr/>
        </p:nvSpPr>
        <p:spPr>
          <a:xfrm>
            <a:off x="8502571" y="1340768"/>
            <a:ext cx="1741830" cy="492438"/>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spAutoFit/>
          </a:bodyPr>
          <a:lstStyle/>
          <a:p>
            <a:pPr algn="ct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Treatment</a:t>
            </a:r>
          </a:p>
          <a:p>
            <a:pPr algn="ctr">
              <a:buClr>
                <a:srgbClr val="03C74F"/>
              </a:buClr>
              <a:defRPr/>
            </a:pPr>
            <a:r>
              <a:rPr lang="en-GB" sz="1300" dirty="0">
                <a:solidFill>
                  <a:schemeClr val="tx1"/>
                </a:solidFill>
                <a:latin typeface="Arial" panose="020B0604020202020204" pitchFamily="34" charset="0"/>
                <a:ea typeface="ＭＳ Ｐゴシック" charset="-128"/>
                <a:cs typeface="Arial" panose="020B0604020202020204" pitchFamily="34" charset="0"/>
              </a:rPr>
              <a:t>28-day cycles</a:t>
            </a:r>
            <a:endParaRPr lang="en-GB" sz="1300" dirty="0">
              <a:solidFill>
                <a:schemeClr val="tx1"/>
              </a:solidFill>
              <a:latin typeface="Arial" panose="020B0604020202020204" pitchFamily="34" charset="0"/>
              <a:cs typeface="Arial" panose="020B0604020202020204" pitchFamily="34" charset="0"/>
            </a:endParaRPr>
          </a:p>
        </p:txBody>
      </p:sp>
      <p:sp>
        <p:nvSpPr>
          <p:cNvPr id="48" name="Rounded Rectangle 14">
            <a:extLst>
              <a:ext uri="{FF2B5EF4-FFF2-40B4-BE49-F238E27FC236}">
                <a16:creationId xmlns:a16="http://schemas.microsoft.com/office/drawing/2014/main" id="{93004E02-E67A-444C-85F4-C25E6CBB0AA6}"/>
              </a:ext>
            </a:extLst>
          </p:cNvPr>
          <p:cNvSpPr/>
          <p:nvPr/>
        </p:nvSpPr>
        <p:spPr>
          <a:xfrm>
            <a:off x="1271464" y="4651644"/>
            <a:ext cx="8264114" cy="721572"/>
          </a:xfrm>
          <a:prstGeom prst="roundRect">
            <a:avLst>
              <a:gd name="adj" fmla="val 1861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200" b="1" dirty="0">
                <a:solidFill>
                  <a:srgbClr val="03C74F"/>
                </a:solidFill>
                <a:latin typeface="Arial" panose="020B0604020202020204" pitchFamily="34" charset="0"/>
                <a:ea typeface="ＭＳ Ｐゴシック" charset="-128"/>
                <a:cs typeface="Arial" panose="020B0604020202020204" pitchFamily="34" charset="0"/>
              </a:rPr>
              <a:t>Primary endpoints</a:t>
            </a:r>
            <a:r>
              <a:rPr lang="en-GB" sz="1200" b="1" baseline="30000" dirty="0">
                <a:solidFill>
                  <a:srgbClr val="03C74F"/>
                </a:solidFill>
                <a:latin typeface="Arial" panose="020B0604020202020204" pitchFamily="34" charset="0"/>
                <a:ea typeface="ＭＳ Ｐゴシック" charset="-128"/>
                <a:cs typeface="Arial" panose="020B0604020202020204" pitchFamily="34" charset="0"/>
              </a:rPr>
              <a:t>†</a:t>
            </a:r>
            <a:endParaRPr lang="en-GB" sz="1200" dirty="0">
              <a:solidFill>
                <a:srgbClr val="000000"/>
              </a:solidFill>
              <a:latin typeface="Arial" panose="020B0604020202020204" pitchFamily="34" charset="0"/>
              <a:ea typeface="ＭＳ Ｐゴシック" charset="-128"/>
              <a:cs typeface="Arial" panose="020B0604020202020204" pitchFamily="34" charset="0"/>
            </a:endParaRPr>
          </a:p>
          <a:p>
            <a:pPr marL="174625" indent="-174625">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measurable disease at baseline: confirmed ORR per modified RECIST/PCWG3 by central assessment</a:t>
            </a:r>
          </a:p>
          <a:p>
            <a:pPr marL="174625" indent="-174625">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no measurable disease at baseline: confirmed PSA response (≥50% decrease) rate</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49" name="Rounded Rectangle 12">
            <a:extLst>
              <a:ext uri="{FF2B5EF4-FFF2-40B4-BE49-F238E27FC236}">
                <a16:creationId xmlns:a16="http://schemas.microsoft.com/office/drawing/2014/main" id="{C15B9404-6693-5D47-ACAC-07C9E56C1292}"/>
              </a:ext>
            </a:extLst>
          </p:cNvPr>
          <p:cNvSpPr/>
          <p:nvPr/>
        </p:nvSpPr>
        <p:spPr>
          <a:xfrm>
            <a:off x="7888486" y="1939262"/>
            <a:ext cx="2970000" cy="432000"/>
          </a:xfrm>
          <a:prstGeom prst="roundRect">
            <a:avLst>
              <a:gd name="adj" fmla="val 22272"/>
            </a:avLst>
          </a:prstGeom>
          <a:solidFill>
            <a:schemeClr val="accent1"/>
          </a:solidFill>
          <a:ln w="25400">
            <a:solidFill>
              <a:schemeClr val="accent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Rucaparib 600 mg BID</a:t>
            </a:r>
          </a:p>
        </p:txBody>
      </p:sp>
      <p:sp>
        <p:nvSpPr>
          <p:cNvPr id="50" name="Rounded Rectangle 14">
            <a:extLst>
              <a:ext uri="{FF2B5EF4-FFF2-40B4-BE49-F238E27FC236}">
                <a16:creationId xmlns:a16="http://schemas.microsoft.com/office/drawing/2014/main" id="{168E4A7A-9932-194C-94DF-14A9D6CE3FAF}"/>
              </a:ext>
            </a:extLst>
          </p:cNvPr>
          <p:cNvSpPr/>
          <p:nvPr/>
        </p:nvSpPr>
        <p:spPr>
          <a:xfrm>
            <a:off x="7888486" y="2747373"/>
            <a:ext cx="2970000" cy="663902"/>
          </a:xfrm>
          <a:prstGeom prst="roundRect">
            <a:avLst>
              <a:gd name="adj" fmla="val 16910"/>
            </a:avLst>
          </a:prstGeom>
          <a:solidFill>
            <a:schemeClr val="tx2">
              <a:lumMod val="20000"/>
              <a:lumOff val="80000"/>
            </a:schemeClr>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Tumour assessments every 8 weeks for 24 weeks, then every 12 weeks</a:t>
            </a:r>
          </a:p>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PSA assessments every 4 weeks</a:t>
            </a:r>
            <a:endParaRPr lang="en-GB" sz="1200" dirty="0">
              <a:solidFill>
                <a:srgbClr val="000000"/>
              </a:solidFill>
              <a:latin typeface="Arial" panose="020B0604020202020204" pitchFamily="34" charset="0"/>
              <a:cs typeface="Arial" panose="020B0604020202020204" pitchFamily="34" charset="0"/>
            </a:endParaRPr>
          </a:p>
        </p:txBody>
      </p:sp>
      <p:sp>
        <p:nvSpPr>
          <p:cNvPr id="51" name="Rounded Rectangle 14">
            <a:extLst>
              <a:ext uri="{FF2B5EF4-FFF2-40B4-BE49-F238E27FC236}">
                <a16:creationId xmlns:a16="http://schemas.microsoft.com/office/drawing/2014/main" id="{F01FF535-43CA-6548-8E69-5B85746446FC}"/>
              </a:ext>
            </a:extLst>
          </p:cNvPr>
          <p:cNvSpPr/>
          <p:nvPr/>
        </p:nvSpPr>
        <p:spPr>
          <a:xfrm>
            <a:off x="7888486" y="3787386"/>
            <a:ext cx="2970000" cy="494425"/>
          </a:xfrm>
          <a:prstGeom prst="roundRect">
            <a:avLst>
              <a:gd name="adj" fmla="val 16910"/>
            </a:avLst>
          </a:prstGeom>
          <a:solidFill>
            <a:schemeClr val="tx2">
              <a:lumMod val="20000"/>
              <a:lumOff val="80000"/>
            </a:schemeClr>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300"/>
              </a:spcAft>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Treatment until radiographic progression or discontinuation for other reason</a:t>
            </a:r>
            <a:endParaRPr lang="en-GB" sz="1200" dirty="0">
              <a:solidFill>
                <a:srgbClr val="000000"/>
              </a:solidFill>
              <a:latin typeface="Arial" panose="020B0604020202020204" pitchFamily="34" charset="0"/>
              <a:cs typeface="Arial" panose="020B0604020202020204" pitchFamily="34" charset="0"/>
            </a:endParaRPr>
          </a:p>
        </p:txBody>
      </p:sp>
      <p:sp>
        <p:nvSpPr>
          <p:cNvPr id="54" name="Line 5">
            <a:extLst>
              <a:ext uri="{FF2B5EF4-FFF2-40B4-BE49-F238E27FC236}">
                <a16:creationId xmlns:a16="http://schemas.microsoft.com/office/drawing/2014/main" id="{B08FFA18-A742-E947-B761-086BFC88C860}"/>
              </a:ext>
            </a:extLst>
          </p:cNvPr>
          <p:cNvSpPr>
            <a:spLocks noChangeShapeType="1"/>
          </p:cNvSpPr>
          <p:nvPr/>
        </p:nvSpPr>
        <p:spPr bwMode="auto">
          <a:xfrm>
            <a:off x="7358885" y="2166348"/>
            <a:ext cx="51909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4" name="Rounded Rectangle 14">
            <a:extLst>
              <a:ext uri="{FF2B5EF4-FFF2-40B4-BE49-F238E27FC236}">
                <a16:creationId xmlns:a16="http://schemas.microsoft.com/office/drawing/2014/main" id="{BF1C1F4E-A4DF-5F4E-B795-07475A494D25}"/>
              </a:ext>
            </a:extLst>
          </p:cNvPr>
          <p:cNvSpPr/>
          <p:nvPr/>
        </p:nvSpPr>
        <p:spPr>
          <a:xfrm>
            <a:off x="4592734" y="1716524"/>
            <a:ext cx="2970151" cy="2565287"/>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buClr>
                <a:srgbClr val="03C74F"/>
              </a:buClr>
              <a:buFont typeface="Arial"/>
              <a:buChar char="•"/>
              <a:defRPr/>
            </a:pPr>
            <a:r>
              <a:rPr lang="en-GB" sz="1200" dirty="0" err="1">
                <a:solidFill>
                  <a:srgbClr val="000000"/>
                </a:solidFill>
                <a:latin typeface="Arial" panose="020B0604020202020204" pitchFamily="34" charset="0"/>
                <a:ea typeface="ＭＳ Ｐゴシック" charset="-128"/>
                <a:cs typeface="Arial" panose="020B0604020202020204" pitchFamily="34" charset="0"/>
              </a:rPr>
              <a:t>mCRPC</a:t>
            </a:r>
            <a:r>
              <a:rPr lang="en-GB" sz="1200" dirty="0">
                <a:solidFill>
                  <a:srgbClr val="000000"/>
                </a:solidFill>
                <a:latin typeface="Arial" panose="020B0604020202020204" pitchFamily="34" charset="0"/>
                <a:ea typeface="ＭＳ Ｐゴシック" charset="-128"/>
                <a:cs typeface="Arial" panose="020B0604020202020204" pitchFamily="34" charset="0"/>
              </a:rPr>
              <a:t> </a:t>
            </a:r>
          </a:p>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Deleterious somatic or germline alteration in HRR gene</a:t>
            </a:r>
          </a:p>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Disease progression on AR-directed therapy (</a:t>
            </a:r>
            <a:r>
              <a:rPr lang="en-GB" sz="1200" dirty="0" err="1">
                <a:solidFill>
                  <a:srgbClr val="000000"/>
                </a:solidFill>
                <a:latin typeface="Arial" panose="020B0604020202020204" pitchFamily="34" charset="0"/>
                <a:ea typeface="ＭＳ Ｐゴシック" charset="-128"/>
                <a:cs typeface="Arial" panose="020B0604020202020204" pitchFamily="34" charset="0"/>
              </a:rPr>
              <a:t>eg</a:t>
            </a:r>
            <a:r>
              <a:rPr lang="en-GB" sz="1200" dirty="0">
                <a:solidFill>
                  <a:srgbClr val="000000"/>
                </a:solidFill>
                <a:latin typeface="Arial" panose="020B0604020202020204" pitchFamily="34" charset="0"/>
                <a:ea typeface="ＭＳ Ｐゴシック" charset="-128"/>
                <a:cs typeface="Arial" panose="020B0604020202020204" pitchFamily="34" charset="0"/>
              </a:rPr>
              <a:t>, abiraterone, enzalutamide, or </a:t>
            </a:r>
            <a:r>
              <a:rPr lang="en-GB" sz="1200" dirty="0" err="1">
                <a:solidFill>
                  <a:srgbClr val="000000"/>
                </a:solidFill>
                <a:latin typeface="Arial" panose="020B0604020202020204" pitchFamily="34" charset="0"/>
                <a:ea typeface="ＭＳ Ｐゴシック" charset="-128"/>
                <a:cs typeface="Arial" panose="020B0604020202020204" pitchFamily="34" charset="0"/>
              </a:rPr>
              <a:t>apalutamide</a:t>
            </a:r>
            <a:r>
              <a:rPr lang="en-GB" sz="1200" dirty="0">
                <a:solidFill>
                  <a:srgbClr val="000000"/>
                </a:solidFill>
                <a:latin typeface="Arial" panose="020B0604020202020204" pitchFamily="34" charset="0"/>
                <a:ea typeface="ＭＳ Ｐゴシック" charset="-128"/>
                <a:cs typeface="Arial" panose="020B0604020202020204" pitchFamily="34" charset="0"/>
              </a:rPr>
              <a:t>) for PC </a:t>
            </a:r>
            <a:r>
              <a:rPr lang="en-GB" sz="1200" b="1" i="1" dirty="0">
                <a:solidFill>
                  <a:srgbClr val="000000"/>
                </a:solidFill>
                <a:latin typeface="Arial" panose="020B0604020202020204" pitchFamily="34" charset="0"/>
                <a:ea typeface="ＭＳ Ｐゴシック" charset="-128"/>
                <a:cs typeface="Arial" panose="020B0604020202020204" pitchFamily="34" charset="0"/>
              </a:rPr>
              <a:t>and</a:t>
            </a:r>
            <a:r>
              <a:rPr lang="en-GB" sz="1200" dirty="0">
                <a:solidFill>
                  <a:srgbClr val="000000"/>
                </a:solidFill>
                <a:latin typeface="Arial" panose="020B0604020202020204" pitchFamily="34" charset="0"/>
                <a:ea typeface="ＭＳ Ｐゴシック" charset="-128"/>
                <a:cs typeface="Arial" panose="020B0604020202020204" pitchFamily="34" charset="0"/>
              </a:rPr>
              <a:t> 1 prior </a:t>
            </a:r>
            <a:r>
              <a:rPr lang="en-GB" sz="1200" dirty="0" err="1">
                <a:solidFill>
                  <a:srgbClr val="000000"/>
                </a:solidFill>
                <a:latin typeface="Arial" panose="020B0604020202020204" pitchFamily="34" charset="0"/>
                <a:ea typeface="ＭＳ Ｐゴシック" charset="-128"/>
                <a:cs typeface="Arial" panose="020B0604020202020204" pitchFamily="34" charset="0"/>
              </a:rPr>
              <a:t>taxane</a:t>
            </a:r>
            <a:r>
              <a:rPr lang="en-GB" sz="1200" dirty="0">
                <a:solidFill>
                  <a:srgbClr val="000000"/>
                </a:solidFill>
                <a:latin typeface="Arial" panose="020B0604020202020204" pitchFamily="34" charset="0"/>
                <a:ea typeface="ＭＳ Ｐゴシック" charset="-128"/>
                <a:cs typeface="Arial" panose="020B0604020202020204" pitchFamily="34" charset="0"/>
              </a:rPr>
              <a:t>-based chemotherapy for CRPC</a:t>
            </a:r>
          </a:p>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PS 0 or 1</a:t>
            </a:r>
          </a:p>
          <a:p>
            <a:pPr marL="174625" indent="-174625">
              <a:spcAft>
                <a:spcPts val="300"/>
              </a:spcAft>
              <a:buClr>
                <a:srgbClr val="03C74F"/>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No prior PARP inhibitor, mitoxantrone, cyclophosphamide, or platinum-based chemotherapy</a:t>
            </a:r>
            <a:endParaRPr lang="en-GB" sz="1200" dirty="0">
              <a:solidFill>
                <a:srgbClr val="000000"/>
              </a:solidFill>
              <a:latin typeface="Arial" panose="020B0604020202020204" pitchFamily="34" charset="0"/>
              <a:cs typeface="Arial" panose="020B0604020202020204" pitchFamily="34" charset="0"/>
            </a:endParaRPr>
          </a:p>
        </p:txBody>
      </p:sp>
      <p:sp>
        <p:nvSpPr>
          <p:cNvPr id="58" name="Rounded Rectangle 23">
            <a:extLst>
              <a:ext uri="{FF2B5EF4-FFF2-40B4-BE49-F238E27FC236}">
                <a16:creationId xmlns:a16="http://schemas.microsoft.com/office/drawing/2014/main" id="{B0C6889D-9F95-D546-BA89-881028DE3CFA}"/>
              </a:ext>
            </a:extLst>
          </p:cNvPr>
          <p:cNvSpPr/>
          <p:nvPr/>
        </p:nvSpPr>
        <p:spPr>
          <a:xfrm>
            <a:off x="497842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Key eligibility criteria</a:t>
            </a:r>
          </a:p>
        </p:txBody>
      </p:sp>
      <p:sp>
        <p:nvSpPr>
          <p:cNvPr id="59" name="Rounded Rectangle 14">
            <a:extLst>
              <a:ext uri="{FF2B5EF4-FFF2-40B4-BE49-F238E27FC236}">
                <a16:creationId xmlns:a16="http://schemas.microsoft.com/office/drawing/2014/main" id="{0684DC0A-AF8D-2B46-8CD9-86316D1B850E}"/>
              </a:ext>
            </a:extLst>
          </p:cNvPr>
          <p:cNvSpPr/>
          <p:nvPr/>
        </p:nvSpPr>
        <p:spPr>
          <a:xfrm>
            <a:off x="1271464" y="1716525"/>
            <a:ext cx="2970151" cy="576778"/>
          </a:xfrm>
          <a:prstGeom prst="roundRect">
            <a:avLst>
              <a:gd name="adj" fmla="val 20406"/>
            </a:avLst>
          </a:prstGeom>
          <a:solidFill>
            <a:schemeClr val="accent1">
              <a:lumMod val="20000"/>
              <a:lumOff val="80000"/>
            </a:schemeClr>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Identification of a deleterious somatic or germline alteration in HRR gene*</a:t>
            </a:r>
            <a:endParaRPr lang="en-GB" sz="1200" dirty="0">
              <a:solidFill>
                <a:srgbClr val="000000"/>
              </a:solidFill>
              <a:latin typeface="Arial" panose="020B0604020202020204" pitchFamily="34" charset="0"/>
              <a:cs typeface="Arial" panose="020B0604020202020204" pitchFamily="34" charset="0"/>
            </a:endParaRPr>
          </a:p>
        </p:txBody>
      </p:sp>
      <p:sp>
        <p:nvSpPr>
          <p:cNvPr id="60" name="Rounded Rectangle 23">
            <a:extLst>
              <a:ext uri="{FF2B5EF4-FFF2-40B4-BE49-F238E27FC236}">
                <a16:creationId xmlns:a16="http://schemas.microsoft.com/office/drawing/2014/main" id="{DE1D8AED-68DC-6E47-AC41-1A0D0C246CFD}"/>
              </a:ext>
            </a:extLst>
          </p:cNvPr>
          <p:cNvSpPr/>
          <p:nvPr/>
        </p:nvSpPr>
        <p:spPr>
          <a:xfrm>
            <a:off x="165715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Screening</a:t>
            </a:r>
          </a:p>
        </p:txBody>
      </p:sp>
      <p:sp>
        <p:nvSpPr>
          <p:cNvPr id="61" name="TextBox 60">
            <a:extLst>
              <a:ext uri="{FF2B5EF4-FFF2-40B4-BE49-F238E27FC236}">
                <a16:creationId xmlns:a16="http://schemas.microsoft.com/office/drawing/2014/main" id="{60F52579-E59E-124D-98F7-801737353213}"/>
              </a:ext>
            </a:extLst>
          </p:cNvPr>
          <p:cNvSpPr txBox="1"/>
          <p:nvPr/>
        </p:nvSpPr>
        <p:spPr>
          <a:xfrm>
            <a:off x="1271464" y="5581022"/>
            <a:ext cx="9738872" cy="353174"/>
          </a:xfrm>
          <a:prstGeom prst="rect">
            <a:avLst/>
          </a:prstGeom>
          <a:solidFill>
            <a:schemeClr val="bg1"/>
          </a:solidFill>
        </p:spPr>
        <p:txBody>
          <a:bodyPr wrap="square" lIns="0" tIns="0" rIns="0" bIns="0" rtlCol="0">
            <a:spAutoFit/>
          </a:bodyPr>
          <a:lstStyle/>
          <a:p>
            <a:pPr>
              <a:lnSpc>
                <a:spcPct val="85000"/>
              </a:lnSpc>
            </a:pPr>
            <a:r>
              <a:rPr lang="en-GB" sz="900" dirty="0">
                <a:latin typeface="Arial" panose="020B0604020202020204" pitchFamily="34" charset="0"/>
                <a:ea typeface="Aileron" charset="0"/>
                <a:cs typeface="Arial" panose="020B0604020202020204" pitchFamily="34" charset="0"/>
              </a:rPr>
              <a:t>*Alterations detected by local testing or central testing of blood or tumour samples. </a:t>
            </a:r>
            <a:r>
              <a:rPr lang="en-GB" sz="900" baseline="30000" dirty="0">
                <a:latin typeface="Arial" panose="020B0604020202020204" pitchFamily="34" charset="0"/>
                <a:ea typeface="Aileron" charset="0"/>
                <a:cs typeface="Arial" panose="020B0604020202020204" pitchFamily="34" charset="0"/>
              </a:rPr>
              <a:t>†</a:t>
            </a:r>
            <a:r>
              <a:rPr lang="en-GB" sz="900" dirty="0">
                <a:latin typeface="Arial" panose="020B0604020202020204" pitchFamily="34" charset="0"/>
                <a:ea typeface="Aileron" charset="0"/>
                <a:cs typeface="Arial" panose="020B0604020202020204" pitchFamily="34" charset="0"/>
              </a:rPr>
              <a:t> Efficacy analyses in TRITON2 will be conducted separately based on HRR gene with alteration and presence/absence of measurable disease. </a:t>
            </a:r>
            <a:r>
              <a:rPr lang="en-GB" sz="900" baseline="30000" dirty="0">
                <a:latin typeface="Arial" panose="020B0604020202020204" pitchFamily="34" charset="0"/>
                <a:ea typeface="Aileron" charset="0"/>
                <a:cs typeface="Arial" panose="020B0604020202020204" pitchFamily="34" charset="0"/>
              </a:rPr>
              <a:t>‡</a:t>
            </a:r>
            <a:r>
              <a:rPr lang="en-GB" sz="900" dirty="0">
                <a:latin typeface="Arial" panose="020B0604020202020204" pitchFamily="34" charset="0"/>
                <a:ea typeface="Aileron" charset="0"/>
                <a:cs typeface="Arial" panose="020B0604020202020204" pitchFamily="34" charset="0"/>
              </a:rPr>
              <a:t> RECIST modified to include up to 10 target lesions, maximum 5 per site, not including prostatic bed or bone lesions; MRI allowed. </a:t>
            </a:r>
            <a:r>
              <a:rPr lang="en-GB" sz="900" baseline="30000" dirty="0">
                <a:latin typeface="Arial" panose="020B0604020202020204" pitchFamily="34" charset="0"/>
                <a:ea typeface="Aileron" charset="0"/>
                <a:cs typeface="Arial" panose="020B0604020202020204" pitchFamily="34" charset="0"/>
              </a:rPr>
              <a:t>§</a:t>
            </a:r>
            <a:r>
              <a:rPr lang="en-GB" sz="900" dirty="0">
                <a:latin typeface="Arial" panose="020B0604020202020204" pitchFamily="34" charset="0"/>
                <a:ea typeface="Aileron" charset="0"/>
                <a:cs typeface="Arial" panose="020B0604020202020204" pitchFamily="34" charset="0"/>
              </a:rPr>
              <a:t> The proportion of patients with a ≥50% decrease from baseline confirmed by a second consecutive measurement; PSA measurements performed by local laboratory.</a:t>
            </a:r>
            <a:endParaRPr lang="en-GB" sz="9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1758179-4656-5B4D-9FB7-DFACF629F539}"/>
              </a:ext>
            </a:extLst>
          </p:cNvPr>
          <p:cNvGraphicFramePr>
            <a:graphicFrameLocks noGrp="1"/>
          </p:cNvGraphicFramePr>
          <p:nvPr>
            <p:extLst>
              <p:ext uri="{D42A27DB-BD31-4B8C-83A1-F6EECF244321}">
                <p14:modId xmlns:p14="http://schemas.microsoft.com/office/powerpoint/2010/main" val="2129438163"/>
              </p:ext>
            </p:extLst>
          </p:nvPr>
        </p:nvGraphicFramePr>
        <p:xfrm>
          <a:off x="1290699" y="2511161"/>
          <a:ext cx="2880320" cy="1097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878113871"/>
                    </a:ext>
                  </a:extLst>
                </a:gridCol>
                <a:gridCol w="720080">
                  <a:extLst>
                    <a:ext uri="{9D8B030D-6E8A-4147-A177-3AD203B41FA5}">
                      <a16:colId xmlns:a16="http://schemas.microsoft.com/office/drawing/2014/main" val="432426433"/>
                    </a:ext>
                  </a:extLst>
                </a:gridCol>
                <a:gridCol w="720080">
                  <a:extLst>
                    <a:ext uri="{9D8B030D-6E8A-4147-A177-3AD203B41FA5}">
                      <a16:colId xmlns:a16="http://schemas.microsoft.com/office/drawing/2014/main" val="1906062749"/>
                    </a:ext>
                  </a:extLst>
                </a:gridCol>
                <a:gridCol w="720080">
                  <a:extLst>
                    <a:ext uri="{9D8B030D-6E8A-4147-A177-3AD203B41FA5}">
                      <a16:colId xmlns:a16="http://schemas.microsoft.com/office/drawing/2014/main" val="4025358721"/>
                    </a:ext>
                  </a:extLst>
                </a:gridCol>
              </a:tblGrid>
              <a:tr h="0">
                <a:tc gridSpan="4">
                  <a:txBody>
                    <a:bodyPr/>
                    <a:lstStyle/>
                    <a:p>
                      <a:pPr algn="ctr"/>
                      <a:r>
                        <a:rPr lang="en-US" sz="1200" dirty="0">
                          <a:solidFill>
                            <a:schemeClr val="tx1"/>
                          </a:solidFill>
                        </a:rPr>
                        <a:t>HRR genes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7073099"/>
                  </a:ext>
                </a:extLst>
              </a:tr>
              <a:tr h="0">
                <a:tc>
                  <a:txBody>
                    <a:bodyPr/>
                    <a:lstStyle/>
                    <a:p>
                      <a:pPr algn="ctr"/>
                      <a:r>
                        <a:rPr lang="en-US" sz="1200" i="1" dirty="0">
                          <a:solidFill>
                            <a:schemeClr val="tx1"/>
                          </a:solidFill>
                        </a:rPr>
                        <a:t>BRCA1</a:t>
                      </a:r>
                    </a:p>
                    <a:p>
                      <a:pPr algn="ctr"/>
                      <a:r>
                        <a:rPr lang="en-US" sz="1200" i="1" dirty="0">
                          <a:solidFill>
                            <a:schemeClr val="tx1"/>
                          </a:solidFill>
                        </a:rPr>
                        <a:t>BRCA2</a:t>
                      </a:r>
                    </a:p>
                    <a:p>
                      <a:pPr algn="ctr"/>
                      <a:r>
                        <a:rPr lang="en-US" sz="1200" i="1" dirty="0">
                          <a:solidFill>
                            <a:schemeClr val="tx1"/>
                          </a:solidFill>
                        </a:rPr>
                        <a:t>ATM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i="1" dirty="0">
                          <a:solidFill>
                            <a:schemeClr val="tx1"/>
                          </a:solidFill>
                        </a:rPr>
                        <a:t>BARD1</a:t>
                      </a:r>
                    </a:p>
                    <a:p>
                      <a:pPr algn="ctr"/>
                      <a:r>
                        <a:rPr lang="en-US" sz="1200" i="1" dirty="0">
                          <a:solidFill>
                            <a:schemeClr val="tx1"/>
                          </a:solidFill>
                        </a:rPr>
                        <a:t>BRIP1</a:t>
                      </a:r>
                    </a:p>
                    <a:p>
                      <a:pPr algn="ctr"/>
                      <a:r>
                        <a:rPr lang="en-US" sz="1200" i="1" dirty="0">
                          <a:solidFill>
                            <a:schemeClr val="tx1"/>
                          </a:solidFill>
                        </a:rPr>
                        <a:t>CDK12</a:t>
                      </a:r>
                    </a:p>
                    <a:p>
                      <a:pPr algn="ctr"/>
                      <a:r>
                        <a:rPr lang="en-US" sz="1200" i="1" dirty="0">
                          <a:solidFill>
                            <a:schemeClr val="tx1"/>
                          </a:solidFill>
                        </a:rPr>
                        <a:t>CHEK2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i="1" dirty="0">
                          <a:solidFill>
                            <a:schemeClr val="tx1"/>
                          </a:solidFill>
                        </a:rPr>
                        <a:t>FANCA</a:t>
                      </a:r>
                    </a:p>
                    <a:p>
                      <a:pPr algn="ctr"/>
                      <a:r>
                        <a:rPr lang="en-US" sz="1200" i="1" dirty="0">
                          <a:solidFill>
                            <a:schemeClr val="tx1"/>
                          </a:solidFill>
                        </a:rPr>
                        <a:t>NBN</a:t>
                      </a:r>
                    </a:p>
                    <a:p>
                      <a:pPr algn="ctr"/>
                      <a:r>
                        <a:rPr lang="en-US" sz="1200" i="1" dirty="0">
                          <a:solidFill>
                            <a:schemeClr val="tx1"/>
                          </a:solidFill>
                        </a:rPr>
                        <a:t>PALB2</a:t>
                      </a:r>
                    </a:p>
                    <a:p>
                      <a:pPr algn="ctr"/>
                      <a:r>
                        <a:rPr lang="en-US" sz="1200" i="1" dirty="0">
                          <a:solidFill>
                            <a:schemeClr val="tx1"/>
                          </a:solidFill>
                        </a:rPr>
                        <a:t>RAD51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i="1" dirty="0">
                          <a:solidFill>
                            <a:schemeClr val="tx1"/>
                          </a:solidFill>
                        </a:rPr>
                        <a:t>RAD51B</a:t>
                      </a:r>
                    </a:p>
                    <a:p>
                      <a:pPr algn="ctr"/>
                      <a:r>
                        <a:rPr lang="en-US" sz="1200" i="1" dirty="0">
                          <a:solidFill>
                            <a:schemeClr val="tx1"/>
                          </a:solidFill>
                        </a:rPr>
                        <a:t>RAD51C</a:t>
                      </a:r>
                    </a:p>
                    <a:p>
                      <a:pPr algn="ctr"/>
                      <a:r>
                        <a:rPr lang="en-US" sz="1200" i="1" dirty="0">
                          <a:solidFill>
                            <a:schemeClr val="tx1"/>
                          </a:solidFill>
                        </a:rPr>
                        <a:t>RAD51D</a:t>
                      </a:r>
                    </a:p>
                    <a:p>
                      <a:pPr algn="ctr"/>
                      <a:r>
                        <a:rPr lang="en-US" sz="1200" i="1" dirty="0">
                          <a:solidFill>
                            <a:schemeClr val="tx1"/>
                          </a:solidFill>
                        </a:rPr>
                        <a:t>RAD54L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13656"/>
                  </a:ext>
                </a:extLst>
              </a:tr>
            </a:tbl>
          </a:graphicData>
        </a:graphic>
      </p:graphicFrame>
      <p:sp>
        <p:nvSpPr>
          <p:cNvPr id="62" name="Rounded Rectangle 14">
            <a:extLst>
              <a:ext uri="{FF2B5EF4-FFF2-40B4-BE49-F238E27FC236}">
                <a16:creationId xmlns:a16="http://schemas.microsoft.com/office/drawing/2014/main" id="{31FC26C7-C218-9948-96D8-83D1A37F9F0B}"/>
              </a:ext>
            </a:extLst>
          </p:cNvPr>
          <p:cNvSpPr/>
          <p:nvPr/>
        </p:nvSpPr>
        <p:spPr>
          <a:xfrm>
            <a:off x="1271464" y="2494192"/>
            <a:ext cx="2970151" cy="1146316"/>
          </a:xfrm>
          <a:prstGeom prst="roundRect">
            <a:avLst>
              <a:gd name="adj" fmla="val 11460"/>
            </a:avLst>
          </a:prstGeom>
          <a:no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endParaRPr lang="en-GB"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34486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4538DC2-2E04-42A8-B7D8-8FC09E74F8D7}"/>
              </a:ext>
            </a:extLst>
          </p:cNvPr>
          <p:cNvSpPr>
            <a:spLocks noGrp="1" noChangeArrowheads="1"/>
          </p:cNvSpPr>
          <p:nvPr>
            <p:ph type="title"/>
          </p:nvPr>
        </p:nvSpPr>
        <p:spPr/>
        <p:txBody>
          <a:bodyPr/>
          <a:lstStyle/>
          <a:p>
            <a:r>
              <a:rPr lang="en-US" altLang="en-US" dirty="0"/>
              <a:t>TRITON2: Rucaparib Efficacy in </a:t>
            </a:r>
            <a:r>
              <a:rPr lang="en-US" altLang="en-US" cap="none" dirty="0" err="1"/>
              <a:t>m</a:t>
            </a:r>
            <a:r>
              <a:rPr lang="en-US" altLang="en-US" dirty="0" err="1"/>
              <a:t>CRPC</a:t>
            </a:r>
            <a:r>
              <a:rPr lang="en-US" altLang="en-US" dirty="0"/>
              <a:t> patients with </a:t>
            </a:r>
            <a:r>
              <a:rPr lang="en-US" altLang="en-US" i="1" dirty="0"/>
              <a:t>BRCA1</a:t>
            </a:r>
            <a:r>
              <a:rPr lang="en-US" altLang="en-US" dirty="0"/>
              <a:t> &amp; </a:t>
            </a:r>
            <a:r>
              <a:rPr lang="en-US" altLang="en-US" i="1" dirty="0"/>
              <a:t>2 </a:t>
            </a:r>
            <a:r>
              <a:rPr lang="en-US" altLang="en-US" dirty="0"/>
              <a:t>alterations</a:t>
            </a:r>
          </a:p>
        </p:txBody>
      </p:sp>
      <p:sp>
        <p:nvSpPr>
          <p:cNvPr id="7" name="Content Placeholder 6">
            <a:extLst>
              <a:ext uri="{FF2B5EF4-FFF2-40B4-BE49-F238E27FC236}">
                <a16:creationId xmlns:a16="http://schemas.microsoft.com/office/drawing/2014/main" id="{B92042C8-9C90-394F-B638-81D4BA9ADC23}"/>
              </a:ext>
            </a:extLst>
          </p:cNvPr>
          <p:cNvSpPr>
            <a:spLocks noGrp="1"/>
          </p:cNvSpPr>
          <p:nvPr>
            <p:ph sz="quarter" idx="15"/>
          </p:nvPr>
        </p:nvSpPr>
        <p:spPr>
          <a:xfrm>
            <a:off x="620184" y="6309320"/>
            <a:ext cx="8116800" cy="365125"/>
          </a:xfrm>
        </p:spPr>
        <p:txBody>
          <a:bodyPr/>
          <a:lstStyle/>
          <a:p>
            <a:r>
              <a:rPr lang="en-GB" altLang="en-US" dirty="0"/>
              <a:t>BRCA1/2, </a:t>
            </a:r>
            <a:r>
              <a:rPr lang="en-GB" dirty="0"/>
              <a:t>breast cancer type 1/2 susceptibility protein; </a:t>
            </a:r>
            <a:r>
              <a:rPr lang="en-US" altLang="en-US" dirty="0"/>
              <a:t>PSA, prostate specific antigen</a:t>
            </a:r>
          </a:p>
          <a:p>
            <a:pPr>
              <a:spcBef>
                <a:spcPts val="0"/>
              </a:spcBef>
            </a:pPr>
            <a:r>
              <a:rPr lang="en-US" altLang="en-US" dirty="0" err="1"/>
              <a:t>Abida</a:t>
            </a:r>
            <a:r>
              <a:rPr lang="en-US" altLang="en-US" dirty="0"/>
              <a:t> W, et al. J Clin Oncol. 2020;38:3763-3772 </a:t>
            </a:r>
          </a:p>
        </p:txBody>
      </p:sp>
      <p:sp>
        <p:nvSpPr>
          <p:cNvPr id="8" name="TextBox 7">
            <a:extLst>
              <a:ext uri="{FF2B5EF4-FFF2-40B4-BE49-F238E27FC236}">
                <a16:creationId xmlns:a16="http://schemas.microsoft.com/office/drawing/2014/main" id="{2B73E192-A51C-435C-BF35-AB6AD6800E85}"/>
              </a:ext>
            </a:extLst>
          </p:cNvPr>
          <p:cNvSpPr txBox="1"/>
          <p:nvPr/>
        </p:nvSpPr>
        <p:spPr>
          <a:xfrm>
            <a:off x="609600" y="5342481"/>
            <a:ext cx="10814992" cy="461665"/>
          </a:xfrm>
          <a:prstGeom prst="rect">
            <a:avLst/>
          </a:prstGeom>
          <a:noFill/>
        </p:spPr>
        <p:txBody>
          <a:bodyPr wrap="square" lIns="0">
            <a:spAutoFit/>
          </a:bodyPr>
          <a:lstStyle/>
          <a:p>
            <a:r>
              <a:rPr lang="en-US" sz="1200" dirty="0">
                <a:latin typeface="Arial" panose="020B0604020202020204" pitchFamily="34" charset="0"/>
                <a:cs typeface="Arial" panose="020B0604020202020204" pitchFamily="34" charset="0"/>
              </a:rPr>
              <a:t>Best change from baseline in (A) sum of target lesion(s) in the independent radiology review-evaluable population and in (B) prostate-specific antigen (PSA) in the overall efficacy population</a:t>
            </a:r>
            <a:endParaRPr lang="en-GB" sz="1200"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B87A9560-E7D2-D84F-804E-E9160BADABB5}"/>
              </a:ext>
            </a:extLst>
          </p:cNvPr>
          <p:cNvPicPr>
            <a:picLocks noChangeAspect="1"/>
          </p:cNvPicPr>
          <p:nvPr/>
        </p:nvPicPr>
        <p:blipFill rotWithShape="1">
          <a:blip r:embed="rId2"/>
          <a:srcRect b="53137"/>
          <a:stretch/>
        </p:blipFill>
        <p:spPr>
          <a:xfrm>
            <a:off x="704079" y="2181817"/>
            <a:ext cx="5355271" cy="2996092"/>
          </a:xfrm>
          <a:prstGeom prst="rect">
            <a:avLst/>
          </a:prstGeom>
        </p:spPr>
      </p:pic>
      <p:pic>
        <p:nvPicPr>
          <p:cNvPr id="52" name="Picture 51">
            <a:extLst>
              <a:ext uri="{FF2B5EF4-FFF2-40B4-BE49-F238E27FC236}">
                <a16:creationId xmlns:a16="http://schemas.microsoft.com/office/drawing/2014/main" id="{8657646B-79D0-0C4F-9B98-5430C5DFCBEB}"/>
              </a:ext>
            </a:extLst>
          </p:cNvPr>
          <p:cNvPicPr>
            <a:picLocks noChangeAspect="1"/>
          </p:cNvPicPr>
          <p:nvPr/>
        </p:nvPicPr>
        <p:blipFill rotWithShape="1">
          <a:blip r:embed="rId2"/>
          <a:srcRect t="53393"/>
          <a:stretch/>
        </p:blipFill>
        <p:spPr>
          <a:xfrm>
            <a:off x="6637032" y="2137484"/>
            <a:ext cx="5355271" cy="2979798"/>
          </a:xfrm>
          <a:prstGeom prst="rect">
            <a:avLst/>
          </a:prstGeom>
        </p:spPr>
      </p:pic>
      <p:sp>
        <p:nvSpPr>
          <p:cNvPr id="17" name="Text Placeholder 2">
            <a:extLst>
              <a:ext uri="{FF2B5EF4-FFF2-40B4-BE49-F238E27FC236}">
                <a16:creationId xmlns:a16="http://schemas.microsoft.com/office/drawing/2014/main" id="{68A96EDE-DFFF-DB4C-9B01-269430F86FFA}"/>
              </a:ext>
            </a:extLst>
          </p:cNvPr>
          <p:cNvSpPr txBox="1">
            <a:spLocks/>
          </p:cNvSpPr>
          <p:nvPr/>
        </p:nvSpPr>
        <p:spPr>
          <a:xfrm>
            <a:off x="609600" y="1314773"/>
            <a:ext cx="591844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700" dirty="0"/>
              <a:t>Tumour response (evaluable population)</a:t>
            </a:r>
          </a:p>
        </p:txBody>
      </p:sp>
      <p:sp>
        <p:nvSpPr>
          <p:cNvPr id="18" name="Text Placeholder 2">
            <a:extLst>
              <a:ext uri="{FF2B5EF4-FFF2-40B4-BE49-F238E27FC236}">
                <a16:creationId xmlns:a16="http://schemas.microsoft.com/office/drawing/2014/main" id="{03673BC8-2400-484C-8BBE-F5EBF9611D39}"/>
              </a:ext>
            </a:extLst>
          </p:cNvPr>
          <p:cNvSpPr txBox="1">
            <a:spLocks/>
          </p:cNvSpPr>
          <p:nvPr/>
        </p:nvSpPr>
        <p:spPr>
          <a:xfrm>
            <a:off x="6600056" y="1314773"/>
            <a:ext cx="5400600" cy="432677"/>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700" cap="none" dirty="0">
                <a:latin typeface="Arial" panose="020B0604020202020204" pitchFamily="34" charset="0"/>
                <a:cs typeface="Arial" panose="020B0604020202020204" pitchFamily="34" charset="0"/>
              </a:rPr>
              <a:t>PSA RESPONSE (EFFICACY POPULATION)</a:t>
            </a:r>
            <a:endParaRPr lang="en-GB" sz="17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E0C3071-A2D5-C047-9827-00921F7EAFDD}"/>
              </a:ext>
            </a:extLst>
          </p:cNvPr>
          <p:cNvSpPr txBox="1"/>
          <p:nvPr/>
        </p:nvSpPr>
        <p:spPr>
          <a:xfrm rot="16200000">
            <a:off x="-598518" y="3343599"/>
            <a:ext cx="1889941"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Change from baseline (%)</a:t>
            </a:r>
          </a:p>
        </p:txBody>
      </p:sp>
      <p:sp>
        <p:nvSpPr>
          <p:cNvPr id="34" name="TextBox 33">
            <a:extLst>
              <a:ext uri="{FF2B5EF4-FFF2-40B4-BE49-F238E27FC236}">
                <a16:creationId xmlns:a16="http://schemas.microsoft.com/office/drawing/2014/main" id="{C6588B40-02B1-1A49-AB20-322A7316D1F7}"/>
              </a:ext>
            </a:extLst>
          </p:cNvPr>
          <p:cNvSpPr txBox="1"/>
          <p:nvPr/>
        </p:nvSpPr>
        <p:spPr>
          <a:xfrm>
            <a:off x="477980" y="2154368"/>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35" name="TextBox 34">
            <a:extLst>
              <a:ext uri="{FF2B5EF4-FFF2-40B4-BE49-F238E27FC236}">
                <a16:creationId xmlns:a16="http://schemas.microsoft.com/office/drawing/2014/main" id="{68225A8B-ACFF-BB47-90A0-B8C96940B3E8}"/>
              </a:ext>
            </a:extLst>
          </p:cNvPr>
          <p:cNvSpPr txBox="1"/>
          <p:nvPr/>
        </p:nvSpPr>
        <p:spPr>
          <a:xfrm>
            <a:off x="548512" y="2389318"/>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36" name="TextBox 35">
            <a:extLst>
              <a:ext uri="{FF2B5EF4-FFF2-40B4-BE49-F238E27FC236}">
                <a16:creationId xmlns:a16="http://schemas.microsoft.com/office/drawing/2014/main" id="{94064D17-6E10-0E46-8CA8-764FD225B0AC}"/>
              </a:ext>
            </a:extLst>
          </p:cNvPr>
          <p:cNvSpPr txBox="1"/>
          <p:nvPr/>
        </p:nvSpPr>
        <p:spPr>
          <a:xfrm>
            <a:off x="548512" y="2630618"/>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37" name="TextBox 36">
            <a:extLst>
              <a:ext uri="{FF2B5EF4-FFF2-40B4-BE49-F238E27FC236}">
                <a16:creationId xmlns:a16="http://schemas.microsoft.com/office/drawing/2014/main" id="{F41DF4C0-5705-0948-83D8-1A5C3F5E9821}"/>
              </a:ext>
            </a:extLst>
          </p:cNvPr>
          <p:cNvSpPr txBox="1"/>
          <p:nvPr/>
        </p:nvSpPr>
        <p:spPr>
          <a:xfrm>
            <a:off x="548512" y="287509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38" name="TextBox 37">
            <a:extLst>
              <a:ext uri="{FF2B5EF4-FFF2-40B4-BE49-F238E27FC236}">
                <a16:creationId xmlns:a16="http://schemas.microsoft.com/office/drawing/2014/main" id="{1AB35043-8128-5943-96C0-B255AAE97DD2}"/>
              </a:ext>
            </a:extLst>
          </p:cNvPr>
          <p:cNvSpPr txBox="1"/>
          <p:nvPr/>
        </p:nvSpPr>
        <p:spPr>
          <a:xfrm>
            <a:off x="548512" y="310369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39" name="TextBox 38">
            <a:extLst>
              <a:ext uri="{FF2B5EF4-FFF2-40B4-BE49-F238E27FC236}">
                <a16:creationId xmlns:a16="http://schemas.microsoft.com/office/drawing/2014/main" id="{177F65C5-850C-804D-BBC7-FBB9D11632A8}"/>
              </a:ext>
            </a:extLst>
          </p:cNvPr>
          <p:cNvSpPr txBox="1"/>
          <p:nvPr/>
        </p:nvSpPr>
        <p:spPr>
          <a:xfrm>
            <a:off x="619044" y="3351343"/>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40" name="TextBox 39">
            <a:extLst>
              <a:ext uri="{FF2B5EF4-FFF2-40B4-BE49-F238E27FC236}">
                <a16:creationId xmlns:a16="http://schemas.microsoft.com/office/drawing/2014/main" id="{8915EA06-F65C-A549-ABD7-090043908A75}"/>
              </a:ext>
            </a:extLst>
          </p:cNvPr>
          <p:cNvSpPr txBox="1"/>
          <p:nvPr/>
        </p:nvSpPr>
        <p:spPr>
          <a:xfrm>
            <a:off x="505230" y="3583118"/>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41" name="TextBox 40">
            <a:extLst>
              <a:ext uri="{FF2B5EF4-FFF2-40B4-BE49-F238E27FC236}">
                <a16:creationId xmlns:a16="http://schemas.microsoft.com/office/drawing/2014/main" id="{069F316B-B003-D84F-9AA4-0126C5673DF0}"/>
              </a:ext>
            </a:extLst>
          </p:cNvPr>
          <p:cNvSpPr txBox="1"/>
          <p:nvPr/>
        </p:nvSpPr>
        <p:spPr>
          <a:xfrm>
            <a:off x="505230" y="3827593"/>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42" name="TextBox 41">
            <a:extLst>
              <a:ext uri="{FF2B5EF4-FFF2-40B4-BE49-F238E27FC236}">
                <a16:creationId xmlns:a16="http://schemas.microsoft.com/office/drawing/2014/main" id="{8DB82BC5-DE49-F743-B4B6-519D3533C852}"/>
              </a:ext>
            </a:extLst>
          </p:cNvPr>
          <p:cNvSpPr txBox="1"/>
          <p:nvPr/>
        </p:nvSpPr>
        <p:spPr>
          <a:xfrm>
            <a:off x="505230" y="4075243"/>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43" name="TextBox 42">
            <a:extLst>
              <a:ext uri="{FF2B5EF4-FFF2-40B4-BE49-F238E27FC236}">
                <a16:creationId xmlns:a16="http://schemas.microsoft.com/office/drawing/2014/main" id="{DAC45D45-2855-6444-94C9-7339A97B1349}"/>
              </a:ext>
            </a:extLst>
          </p:cNvPr>
          <p:cNvSpPr txBox="1"/>
          <p:nvPr/>
        </p:nvSpPr>
        <p:spPr>
          <a:xfrm>
            <a:off x="505230" y="4307018"/>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44" name="TextBox 43">
            <a:extLst>
              <a:ext uri="{FF2B5EF4-FFF2-40B4-BE49-F238E27FC236}">
                <a16:creationId xmlns:a16="http://schemas.microsoft.com/office/drawing/2014/main" id="{FB00D8D8-5645-EB49-91DF-A368D1D78C30}"/>
              </a:ext>
            </a:extLst>
          </p:cNvPr>
          <p:cNvSpPr txBox="1"/>
          <p:nvPr/>
        </p:nvSpPr>
        <p:spPr>
          <a:xfrm>
            <a:off x="434698" y="4554668"/>
            <a:ext cx="254878"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45" name="TextBox 44">
            <a:extLst>
              <a:ext uri="{FF2B5EF4-FFF2-40B4-BE49-F238E27FC236}">
                <a16:creationId xmlns:a16="http://schemas.microsoft.com/office/drawing/2014/main" id="{595D5CE9-108C-5B44-9A64-6BB5FD34FE74}"/>
              </a:ext>
            </a:extLst>
          </p:cNvPr>
          <p:cNvSpPr txBox="1"/>
          <p:nvPr/>
        </p:nvSpPr>
        <p:spPr>
          <a:xfrm>
            <a:off x="796885" y="4751931"/>
            <a:ext cx="1215717" cy="117725"/>
          </a:xfrm>
          <a:prstGeom prst="rect">
            <a:avLst/>
          </a:prstGeom>
          <a:noFill/>
        </p:spPr>
        <p:txBody>
          <a:bodyPr wrap="none" lIns="0" tIns="0" rIns="0" bIns="0" rtlCol="0">
            <a:spAutoFit/>
          </a:bodyPr>
          <a:lstStyle/>
          <a:p>
            <a:pPr>
              <a:lnSpc>
                <a:spcPct val="90000"/>
              </a:lnSpc>
            </a:pPr>
            <a:r>
              <a:rPr lang="en-US" sz="850" b="1" spc="-30" dirty="0">
                <a:latin typeface="Arial" panose="020B0604020202020204" pitchFamily="34" charset="0"/>
                <a:ea typeface="Aileron" charset="0"/>
                <a:cs typeface="Arial" panose="020B0604020202020204" pitchFamily="34" charset="0"/>
              </a:rPr>
              <a:t>Germline/somatic status:</a:t>
            </a:r>
          </a:p>
        </p:txBody>
      </p:sp>
      <p:sp>
        <p:nvSpPr>
          <p:cNvPr id="46" name="TextBox 45">
            <a:extLst>
              <a:ext uri="{FF2B5EF4-FFF2-40B4-BE49-F238E27FC236}">
                <a16:creationId xmlns:a16="http://schemas.microsoft.com/office/drawing/2014/main" id="{63DC253A-13E6-7F4F-A319-FBD5586EE100}"/>
              </a:ext>
            </a:extLst>
          </p:cNvPr>
          <p:cNvSpPr txBox="1"/>
          <p:nvPr/>
        </p:nvSpPr>
        <p:spPr>
          <a:xfrm>
            <a:off x="2232403" y="4751931"/>
            <a:ext cx="444032" cy="117725"/>
          </a:xfrm>
          <a:prstGeom prst="rect">
            <a:avLst/>
          </a:prstGeom>
          <a:noFill/>
        </p:spPr>
        <p:txBody>
          <a:bodyPr wrap="none" lIns="0" tIns="0" rIns="0" bIns="0" rtlCol="0">
            <a:spAutoFit/>
          </a:bodyPr>
          <a:lstStyle/>
          <a:p>
            <a:pPr>
              <a:lnSpc>
                <a:spcPct val="90000"/>
              </a:lnSpc>
            </a:pPr>
            <a:r>
              <a:rPr lang="en-US" sz="850" dirty="0">
                <a:latin typeface="Arial" panose="020B0604020202020204" pitchFamily="34" charset="0"/>
                <a:ea typeface="Aileron" charset="0"/>
                <a:cs typeface="Arial" panose="020B0604020202020204" pitchFamily="34" charset="0"/>
              </a:rPr>
              <a:t>Germline</a:t>
            </a:r>
          </a:p>
        </p:txBody>
      </p:sp>
      <p:sp>
        <p:nvSpPr>
          <p:cNvPr id="47" name="TextBox 46">
            <a:extLst>
              <a:ext uri="{FF2B5EF4-FFF2-40B4-BE49-F238E27FC236}">
                <a16:creationId xmlns:a16="http://schemas.microsoft.com/office/drawing/2014/main" id="{3C197371-A690-B241-8857-7E1F6F836218}"/>
              </a:ext>
            </a:extLst>
          </p:cNvPr>
          <p:cNvSpPr txBox="1"/>
          <p:nvPr/>
        </p:nvSpPr>
        <p:spPr>
          <a:xfrm>
            <a:off x="2936146" y="4751931"/>
            <a:ext cx="394339" cy="117725"/>
          </a:xfrm>
          <a:prstGeom prst="rect">
            <a:avLst/>
          </a:prstGeom>
          <a:noFill/>
        </p:spPr>
        <p:txBody>
          <a:bodyPr wrap="none" lIns="0" tIns="0" rIns="0" bIns="0" rtlCol="0">
            <a:spAutoFit/>
          </a:bodyPr>
          <a:lstStyle/>
          <a:p>
            <a:pPr>
              <a:lnSpc>
                <a:spcPct val="90000"/>
              </a:lnSpc>
            </a:pPr>
            <a:r>
              <a:rPr lang="en-US" sz="850" dirty="0">
                <a:latin typeface="Arial" panose="020B0604020202020204" pitchFamily="34" charset="0"/>
                <a:ea typeface="Aileron" charset="0"/>
                <a:cs typeface="Arial" panose="020B0604020202020204" pitchFamily="34" charset="0"/>
              </a:rPr>
              <a:t>Somatic</a:t>
            </a:r>
          </a:p>
        </p:txBody>
      </p:sp>
      <p:sp>
        <p:nvSpPr>
          <p:cNvPr id="48" name="TextBox 47">
            <a:extLst>
              <a:ext uri="{FF2B5EF4-FFF2-40B4-BE49-F238E27FC236}">
                <a16:creationId xmlns:a16="http://schemas.microsoft.com/office/drawing/2014/main" id="{ACD0A123-3E7E-8245-8FC5-34C56B886A7E}"/>
              </a:ext>
            </a:extLst>
          </p:cNvPr>
          <p:cNvSpPr txBox="1"/>
          <p:nvPr/>
        </p:nvSpPr>
        <p:spPr>
          <a:xfrm>
            <a:off x="393202" y="4900062"/>
            <a:ext cx="362279" cy="117725"/>
          </a:xfrm>
          <a:prstGeom prst="rect">
            <a:avLst/>
          </a:prstGeom>
          <a:noFill/>
        </p:spPr>
        <p:txBody>
          <a:bodyPr wrap="none" lIns="0" tIns="0" rIns="0" bIns="0" rtlCol="0">
            <a:spAutoFit/>
          </a:bodyPr>
          <a:lstStyle/>
          <a:p>
            <a:pPr>
              <a:lnSpc>
                <a:spcPct val="90000"/>
              </a:lnSpc>
            </a:pPr>
            <a:r>
              <a:rPr lang="en-US" sz="850" i="1" dirty="0">
                <a:latin typeface="Arial" panose="020B0604020202020204" pitchFamily="34" charset="0"/>
                <a:ea typeface="Aileron" charset="0"/>
                <a:cs typeface="Arial" panose="020B0604020202020204" pitchFamily="34" charset="0"/>
              </a:rPr>
              <a:t>BRCA1</a:t>
            </a:r>
          </a:p>
        </p:txBody>
      </p:sp>
      <p:sp>
        <p:nvSpPr>
          <p:cNvPr id="49" name="TextBox 48">
            <a:extLst>
              <a:ext uri="{FF2B5EF4-FFF2-40B4-BE49-F238E27FC236}">
                <a16:creationId xmlns:a16="http://schemas.microsoft.com/office/drawing/2014/main" id="{61A3F861-AF23-2943-A97F-9E1D9FB33945}"/>
              </a:ext>
            </a:extLst>
          </p:cNvPr>
          <p:cNvSpPr txBox="1"/>
          <p:nvPr/>
        </p:nvSpPr>
        <p:spPr>
          <a:xfrm>
            <a:off x="393202" y="5004837"/>
            <a:ext cx="362279" cy="117725"/>
          </a:xfrm>
          <a:prstGeom prst="rect">
            <a:avLst/>
          </a:prstGeom>
          <a:noFill/>
        </p:spPr>
        <p:txBody>
          <a:bodyPr wrap="none" lIns="0" tIns="0" rIns="0" bIns="0" rtlCol="0">
            <a:spAutoFit/>
          </a:bodyPr>
          <a:lstStyle/>
          <a:p>
            <a:pPr>
              <a:lnSpc>
                <a:spcPct val="90000"/>
              </a:lnSpc>
            </a:pPr>
            <a:r>
              <a:rPr lang="en-US" sz="850" i="1" dirty="0">
                <a:latin typeface="Arial" panose="020B0604020202020204" pitchFamily="34" charset="0"/>
                <a:ea typeface="Aileron" charset="0"/>
                <a:cs typeface="Arial" panose="020B0604020202020204" pitchFamily="34" charset="0"/>
              </a:rPr>
              <a:t>BRCA2</a:t>
            </a:r>
          </a:p>
        </p:txBody>
      </p:sp>
      <p:sp>
        <p:nvSpPr>
          <p:cNvPr id="51" name="TextBox 50">
            <a:extLst>
              <a:ext uri="{FF2B5EF4-FFF2-40B4-BE49-F238E27FC236}">
                <a16:creationId xmlns:a16="http://schemas.microsoft.com/office/drawing/2014/main" id="{FAFCCF92-2450-B242-ABF5-F11B8E416E12}"/>
              </a:ext>
            </a:extLst>
          </p:cNvPr>
          <p:cNvSpPr txBox="1"/>
          <p:nvPr/>
        </p:nvSpPr>
        <p:spPr>
          <a:xfrm>
            <a:off x="3815979" y="2112319"/>
            <a:ext cx="2107949" cy="276999"/>
          </a:xfrm>
          <a:prstGeom prst="rect">
            <a:avLst/>
          </a:prstGeom>
          <a:noFill/>
        </p:spPr>
        <p:txBody>
          <a:bodyPr wrap="none" lIns="0" tIns="0" rIns="0" bIns="0" rtlCol="0">
            <a:spAutoFit/>
          </a:bodyPr>
          <a:lstStyle/>
          <a:p>
            <a:pPr>
              <a:lnSpc>
                <a:spcPct val="90000"/>
              </a:lnSpc>
            </a:pPr>
            <a:r>
              <a:rPr lang="en-US" sz="1000" dirty="0">
                <a:latin typeface="Arial" panose="020B0604020202020204" pitchFamily="34" charset="0"/>
                <a:ea typeface="Aileron" charset="0"/>
                <a:cs typeface="Arial" panose="020B0604020202020204" pitchFamily="34" charset="0"/>
              </a:rPr>
              <a:t>+ = Confirmed radiographic response</a:t>
            </a:r>
          </a:p>
          <a:p>
            <a:pPr>
              <a:lnSpc>
                <a:spcPct val="90000"/>
              </a:lnSpc>
            </a:pPr>
            <a:r>
              <a:rPr lang="en-US" sz="1000" dirty="0">
                <a:latin typeface="Arial" panose="020B0604020202020204" pitchFamily="34" charset="0"/>
                <a:ea typeface="Aileron" charset="0"/>
                <a:cs typeface="Arial" panose="020B0604020202020204" pitchFamily="34" charset="0"/>
              </a:rPr>
              <a:t>o = Ongoing</a:t>
            </a:r>
          </a:p>
        </p:txBody>
      </p:sp>
      <p:sp>
        <p:nvSpPr>
          <p:cNvPr id="53" name="TextBox 52">
            <a:extLst>
              <a:ext uri="{FF2B5EF4-FFF2-40B4-BE49-F238E27FC236}">
                <a16:creationId xmlns:a16="http://schemas.microsoft.com/office/drawing/2014/main" id="{0599FFA4-7D5D-494C-89E9-E2039A14446C}"/>
              </a:ext>
            </a:extLst>
          </p:cNvPr>
          <p:cNvSpPr txBox="1"/>
          <p:nvPr/>
        </p:nvSpPr>
        <p:spPr>
          <a:xfrm rot="16200000">
            <a:off x="5334435" y="3343599"/>
            <a:ext cx="1889941"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Change from baseline (%)</a:t>
            </a:r>
          </a:p>
        </p:txBody>
      </p:sp>
      <p:sp>
        <p:nvSpPr>
          <p:cNvPr id="54" name="TextBox 53">
            <a:extLst>
              <a:ext uri="{FF2B5EF4-FFF2-40B4-BE49-F238E27FC236}">
                <a16:creationId xmlns:a16="http://schemas.microsoft.com/office/drawing/2014/main" id="{6922E55F-29FF-1844-96A8-B5AFB928E865}"/>
              </a:ext>
            </a:extLst>
          </p:cNvPr>
          <p:cNvSpPr txBox="1"/>
          <p:nvPr/>
        </p:nvSpPr>
        <p:spPr>
          <a:xfrm>
            <a:off x="6410933" y="2154368"/>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55" name="TextBox 54">
            <a:extLst>
              <a:ext uri="{FF2B5EF4-FFF2-40B4-BE49-F238E27FC236}">
                <a16:creationId xmlns:a16="http://schemas.microsoft.com/office/drawing/2014/main" id="{B54D8ED2-184F-4841-B0DE-EAC2C3A5C1D6}"/>
              </a:ext>
            </a:extLst>
          </p:cNvPr>
          <p:cNvSpPr txBox="1"/>
          <p:nvPr/>
        </p:nvSpPr>
        <p:spPr>
          <a:xfrm>
            <a:off x="6481465" y="2389318"/>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56" name="TextBox 55">
            <a:extLst>
              <a:ext uri="{FF2B5EF4-FFF2-40B4-BE49-F238E27FC236}">
                <a16:creationId xmlns:a16="http://schemas.microsoft.com/office/drawing/2014/main" id="{72542A6B-077B-4946-B7FC-406B667D5F93}"/>
              </a:ext>
            </a:extLst>
          </p:cNvPr>
          <p:cNvSpPr txBox="1"/>
          <p:nvPr/>
        </p:nvSpPr>
        <p:spPr>
          <a:xfrm>
            <a:off x="6481465" y="2630618"/>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57" name="TextBox 56">
            <a:extLst>
              <a:ext uri="{FF2B5EF4-FFF2-40B4-BE49-F238E27FC236}">
                <a16:creationId xmlns:a16="http://schemas.microsoft.com/office/drawing/2014/main" id="{58825DDD-2BDF-4140-8D44-A5CF08F8B528}"/>
              </a:ext>
            </a:extLst>
          </p:cNvPr>
          <p:cNvSpPr txBox="1"/>
          <p:nvPr/>
        </p:nvSpPr>
        <p:spPr>
          <a:xfrm>
            <a:off x="6481465" y="287509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58" name="TextBox 57">
            <a:extLst>
              <a:ext uri="{FF2B5EF4-FFF2-40B4-BE49-F238E27FC236}">
                <a16:creationId xmlns:a16="http://schemas.microsoft.com/office/drawing/2014/main" id="{6E7BD7C8-D8BD-4A47-89A1-86010FF6CD91}"/>
              </a:ext>
            </a:extLst>
          </p:cNvPr>
          <p:cNvSpPr txBox="1"/>
          <p:nvPr/>
        </p:nvSpPr>
        <p:spPr>
          <a:xfrm>
            <a:off x="6481465" y="310369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59" name="TextBox 58">
            <a:extLst>
              <a:ext uri="{FF2B5EF4-FFF2-40B4-BE49-F238E27FC236}">
                <a16:creationId xmlns:a16="http://schemas.microsoft.com/office/drawing/2014/main" id="{4279A1E4-075E-EC48-A27A-F07712AE4D22}"/>
              </a:ext>
            </a:extLst>
          </p:cNvPr>
          <p:cNvSpPr txBox="1"/>
          <p:nvPr/>
        </p:nvSpPr>
        <p:spPr>
          <a:xfrm>
            <a:off x="6551997" y="3338643"/>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60" name="TextBox 59">
            <a:extLst>
              <a:ext uri="{FF2B5EF4-FFF2-40B4-BE49-F238E27FC236}">
                <a16:creationId xmlns:a16="http://schemas.microsoft.com/office/drawing/2014/main" id="{29B3B405-7492-6048-BE3F-F7C4CDAC2439}"/>
              </a:ext>
            </a:extLst>
          </p:cNvPr>
          <p:cNvSpPr txBox="1"/>
          <p:nvPr/>
        </p:nvSpPr>
        <p:spPr>
          <a:xfrm>
            <a:off x="6438183" y="3570418"/>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61" name="TextBox 60">
            <a:extLst>
              <a:ext uri="{FF2B5EF4-FFF2-40B4-BE49-F238E27FC236}">
                <a16:creationId xmlns:a16="http://schemas.microsoft.com/office/drawing/2014/main" id="{15E6FF77-C75E-3344-B74C-75D4130F9E6E}"/>
              </a:ext>
            </a:extLst>
          </p:cNvPr>
          <p:cNvSpPr txBox="1"/>
          <p:nvPr/>
        </p:nvSpPr>
        <p:spPr>
          <a:xfrm>
            <a:off x="6438183" y="3818068"/>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62" name="TextBox 61">
            <a:extLst>
              <a:ext uri="{FF2B5EF4-FFF2-40B4-BE49-F238E27FC236}">
                <a16:creationId xmlns:a16="http://schemas.microsoft.com/office/drawing/2014/main" id="{3629DC58-9ED9-274E-8618-6CB57C052C72}"/>
              </a:ext>
            </a:extLst>
          </p:cNvPr>
          <p:cNvSpPr txBox="1"/>
          <p:nvPr/>
        </p:nvSpPr>
        <p:spPr>
          <a:xfrm>
            <a:off x="6438183" y="4059368"/>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63" name="TextBox 62">
            <a:extLst>
              <a:ext uri="{FF2B5EF4-FFF2-40B4-BE49-F238E27FC236}">
                <a16:creationId xmlns:a16="http://schemas.microsoft.com/office/drawing/2014/main" id="{76632405-7FB6-7444-9086-4C5C8263170F}"/>
              </a:ext>
            </a:extLst>
          </p:cNvPr>
          <p:cNvSpPr txBox="1"/>
          <p:nvPr/>
        </p:nvSpPr>
        <p:spPr>
          <a:xfrm>
            <a:off x="6438183" y="4291143"/>
            <a:ext cx="18434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64" name="TextBox 63">
            <a:extLst>
              <a:ext uri="{FF2B5EF4-FFF2-40B4-BE49-F238E27FC236}">
                <a16:creationId xmlns:a16="http://schemas.microsoft.com/office/drawing/2014/main" id="{EF3294E1-15DE-A341-BD11-81DF6186C319}"/>
              </a:ext>
            </a:extLst>
          </p:cNvPr>
          <p:cNvSpPr txBox="1"/>
          <p:nvPr/>
        </p:nvSpPr>
        <p:spPr>
          <a:xfrm>
            <a:off x="6367651" y="4535618"/>
            <a:ext cx="254878"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65" name="TextBox 64">
            <a:extLst>
              <a:ext uri="{FF2B5EF4-FFF2-40B4-BE49-F238E27FC236}">
                <a16:creationId xmlns:a16="http://schemas.microsoft.com/office/drawing/2014/main" id="{C216BB3D-341F-3240-A292-3B5DC91987B2}"/>
              </a:ext>
            </a:extLst>
          </p:cNvPr>
          <p:cNvSpPr txBox="1"/>
          <p:nvPr/>
        </p:nvSpPr>
        <p:spPr>
          <a:xfrm>
            <a:off x="6729838" y="4717006"/>
            <a:ext cx="1215717" cy="117725"/>
          </a:xfrm>
          <a:prstGeom prst="rect">
            <a:avLst/>
          </a:prstGeom>
          <a:noFill/>
        </p:spPr>
        <p:txBody>
          <a:bodyPr wrap="none" lIns="0" tIns="0" rIns="0" bIns="0" rtlCol="0">
            <a:spAutoFit/>
          </a:bodyPr>
          <a:lstStyle/>
          <a:p>
            <a:pPr>
              <a:lnSpc>
                <a:spcPct val="90000"/>
              </a:lnSpc>
            </a:pPr>
            <a:r>
              <a:rPr lang="en-US" sz="850" b="1" spc="-30" dirty="0">
                <a:latin typeface="Arial" panose="020B0604020202020204" pitchFamily="34" charset="0"/>
                <a:ea typeface="Aileron" charset="0"/>
                <a:cs typeface="Arial" panose="020B0604020202020204" pitchFamily="34" charset="0"/>
              </a:rPr>
              <a:t>Germline/somatic status:</a:t>
            </a:r>
          </a:p>
        </p:txBody>
      </p:sp>
      <p:sp>
        <p:nvSpPr>
          <p:cNvPr id="66" name="TextBox 65">
            <a:extLst>
              <a:ext uri="{FF2B5EF4-FFF2-40B4-BE49-F238E27FC236}">
                <a16:creationId xmlns:a16="http://schemas.microsoft.com/office/drawing/2014/main" id="{1FCFA72B-BCA1-4944-B2F7-87562FE418A3}"/>
              </a:ext>
            </a:extLst>
          </p:cNvPr>
          <p:cNvSpPr txBox="1"/>
          <p:nvPr/>
        </p:nvSpPr>
        <p:spPr>
          <a:xfrm>
            <a:off x="8165356" y="4717006"/>
            <a:ext cx="444032" cy="117725"/>
          </a:xfrm>
          <a:prstGeom prst="rect">
            <a:avLst/>
          </a:prstGeom>
          <a:noFill/>
        </p:spPr>
        <p:txBody>
          <a:bodyPr wrap="none" lIns="0" tIns="0" rIns="0" bIns="0" rtlCol="0">
            <a:spAutoFit/>
          </a:bodyPr>
          <a:lstStyle/>
          <a:p>
            <a:pPr>
              <a:lnSpc>
                <a:spcPct val="90000"/>
              </a:lnSpc>
            </a:pPr>
            <a:r>
              <a:rPr lang="en-US" sz="850" dirty="0">
                <a:latin typeface="Arial" panose="020B0604020202020204" pitchFamily="34" charset="0"/>
                <a:ea typeface="Aileron" charset="0"/>
                <a:cs typeface="Arial" panose="020B0604020202020204" pitchFamily="34" charset="0"/>
              </a:rPr>
              <a:t>Germline</a:t>
            </a:r>
          </a:p>
        </p:txBody>
      </p:sp>
      <p:sp>
        <p:nvSpPr>
          <p:cNvPr id="67" name="TextBox 66">
            <a:extLst>
              <a:ext uri="{FF2B5EF4-FFF2-40B4-BE49-F238E27FC236}">
                <a16:creationId xmlns:a16="http://schemas.microsoft.com/office/drawing/2014/main" id="{2BEC5BBE-AB05-284C-830E-689A1916F9A7}"/>
              </a:ext>
            </a:extLst>
          </p:cNvPr>
          <p:cNvSpPr txBox="1"/>
          <p:nvPr/>
        </p:nvSpPr>
        <p:spPr>
          <a:xfrm>
            <a:off x="8777024" y="4717006"/>
            <a:ext cx="394339" cy="117725"/>
          </a:xfrm>
          <a:prstGeom prst="rect">
            <a:avLst/>
          </a:prstGeom>
          <a:noFill/>
        </p:spPr>
        <p:txBody>
          <a:bodyPr wrap="none" lIns="0" tIns="0" rIns="0" bIns="0" rtlCol="0">
            <a:spAutoFit/>
          </a:bodyPr>
          <a:lstStyle/>
          <a:p>
            <a:pPr>
              <a:lnSpc>
                <a:spcPct val="90000"/>
              </a:lnSpc>
            </a:pPr>
            <a:r>
              <a:rPr lang="en-US" sz="850" dirty="0">
                <a:latin typeface="Arial" panose="020B0604020202020204" pitchFamily="34" charset="0"/>
                <a:ea typeface="Aileron" charset="0"/>
                <a:cs typeface="Arial" panose="020B0604020202020204" pitchFamily="34" charset="0"/>
              </a:rPr>
              <a:t>Somatic</a:t>
            </a:r>
          </a:p>
        </p:txBody>
      </p:sp>
      <p:sp>
        <p:nvSpPr>
          <p:cNvPr id="68" name="TextBox 67">
            <a:extLst>
              <a:ext uri="{FF2B5EF4-FFF2-40B4-BE49-F238E27FC236}">
                <a16:creationId xmlns:a16="http://schemas.microsoft.com/office/drawing/2014/main" id="{4B0A0883-2F83-744D-A830-353CD616C609}"/>
              </a:ext>
            </a:extLst>
          </p:cNvPr>
          <p:cNvSpPr txBox="1"/>
          <p:nvPr/>
        </p:nvSpPr>
        <p:spPr>
          <a:xfrm>
            <a:off x="6326155" y="4900062"/>
            <a:ext cx="362279" cy="117725"/>
          </a:xfrm>
          <a:prstGeom prst="rect">
            <a:avLst/>
          </a:prstGeom>
          <a:noFill/>
        </p:spPr>
        <p:txBody>
          <a:bodyPr wrap="none" lIns="0" tIns="0" rIns="0" bIns="0" rtlCol="0">
            <a:spAutoFit/>
          </a:bodyPr>
          <a:lstStyle/>
          <a:p>
            <a:pPr>
              <a:lnSpc>
                <a:spcPct val="90000"/>
              </a:lnSpc>
            </a:pPr>
            <a:r>
              <a:rPr lang="en-US" sz="850" i="1" dirty="0">
                <a:latin typeface="Arial" panose="020B0604020202020204" pitchFamily="34" charset="0"/>
                <a:ea typeface="Aileron" charset="0"/>
                <a:cs typeface="Arial" panose="020B0604020202020204" pitchFamily="34" charset="0"/>
              </a:rPr>
              <a:t>BRCA1</a:t>
            </a:r>
          </a:p>
        </p:txBody>
      </p:sp>
      <p:sp>
        <p:nvSpPr>
          <p:cNvPr id="69" name="TextBox 68">
            <a:extLst>
              <a:ext uri="{FF2B5EF4-FFF2-40B4-BE49-F238E27FC236}">
                <a16:creationId xmlns:a16="http://schemas.microsoft.com/office/drawing/2014/main" id="{9BB307F9-53E4-0944-B496-F78675AD3319}"/>
              </a:ext>
            </a:extLst>
          </p:cNvPr>
          <p:cNvSpPr txBox="1"/>
          <p:nvPr/>
        </p:nvSpPr>
        <p:spPr>
          <a:xfrm>
            <a:off x="6326155" y="5004837"/>
            <a:ext cx="362279" cy="117725"/>
          </a:xfrm>
          <a:prstGeom prst="rect">
            <a:avLst/>
          </a:prstGeom>
          <a:noFill/>
        </p:spPr>
        <p:txBody>
          <a:bodyPr wrap="none" lIns="0" tIns="0" rIns="0" bIns="0" rtlCol="0">
            <a:spAutoFit/>
          </a:bodyPr>
          <a:lstStyle/>
          <a:p>
            <a:pPr>
              <a:lnSpc>
                <a:spcPct val="90000"/>
              </a:lnSpc>
            </a:pPr>
            <a:r>
              <a:rPr lang="en-US" sz="850" i="1" dirty="0">
                <a:latin typeface="Arial" panose="020B0604020202020204" pitchFamily="34" charset="0"/>
                <a:ea typeface="Aileron" charset="0"/>
                <a:cs typeface="Arial" panose="020B0604020202020204" pitchFamily="34" charset="0"/>
              </a:rPr>
              <a:t>BRCA2</a:t>
            </a:r>
          </a:p>
        </p:txBody>
      </p:sp>
      <p:sp>
        <p:nvSpPr>
          <p:cNvPr id="70" name="TextBox 69">
            <a:extLst>
              <a:ext uri="{FF2B5EF4-FFF2-40B4-BE49-F238E27FC236}">
                <a16:creationId xmlns:a16="http://schemas.microsoft.com/office/drawing/2014/main" id="{B53D6DF4-EAED-C44C-B93E-D9D8D0F05006}"/>
              </a:ext>
            </a:extLst>
          </p:cNvPr>
          <p:cNvSpPr txBox="1"/>
          <p:nvPr/>
        </p:nvSpPr>
        <p:spPr>
          <a:xfrm>
            <a:off x="9748932" y="2112319"/>
            <a:ext cx="1660711" cy="276999"/>
          </a:xfrm>
          <a:prstGeom prst="rect">
            <a:avLst/>
          </a:prstGeom>
          <a:noFill/>
        </p:spPr>
        <p:txBody>
          <a:bodyPr wrap="none" lIns="0" tIns="0" rIns="0" bIns="0" rtlCol="0">
            <a:spAutoFit/>
          </a:bodyPr>
          <a:lstStyle/>
          <a:p>
            <a:pPr>
              <a:lnSpc>
                <a:spcPct val="90000"/>
              </a:lnSpc>
            </a:pPr>
            <a:r>
              <a:rPr lang="en-US" sz="1000" dirty="0">
                <a:latin typeface="Arial" panose="020B0604020202020204" pitchFamily="34" charset="0"/>
                <a:ea typeface="Aileron" charset="0"/>
                <a:cs typeface="Arial" panose="020B0604020202020204" pitchFamily="34" charset="0"/>
              </a:rPr>
              <a:t>+ = Confirmed PSA response</a:t>
            </a:r>
          </a:p>
          <a:p>
            <a:pPr>
              <a:lnSpc>
                <a:spcPct val="90000"/>
              </a:lnSpc>
            </a:pPr>
            <a:r>
              <a:rPr lang="en-US" sz="1000" dirty="0">
                <a:latin typeface="Arial" panose="020B0604020202020204" pitchFamily="34" charset="0"/>
                <a:ea typeface="Aileron" charset="0"/>
                <a:cs typeface="Arial" panose="020B0604020202020204" pitchFamily="34" charset="0"/>
              </a:rPr>
              <a:t>o = Ongoing</a:t>
            </a:r>
          </a:p>
        </p:txBody>
      </p:sp>
      <p:sp>
        <p:nvSpPr>
          <p:cNvPr id="28" name="Slide Number Placeholder 27">
            <a:extLst>
              <a:ext uri="{FF2B5EF4-FFF2-40B4-BE49-F238E27FC236}">
                <a16:creationId xmlns:a16="http://schemas.microsoft.com/office/drawing/2014/main" id="{511F2051-9DF6-C447-955C-41C3AC43EE4D}"/>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2" name="TextBox 1">
            <a:extLst>
              <a:ext uri="{FF2B5EF4-FFF2-40B4-BE49-F238E27FC236}">
                <a16:creationId xmlns:a16="http://schemas.microsoft.com/office/drawing/2014/main" id="{A703BA54-CE8F-464C-9B6E-DBEFE4E62CBC}"/>
              </a:ext>
            </a:extLst>
          </p:cNvPr>
          <p:cNvSpPr txBox="1"/>
          <p:nvPr/>
        </p:nvSpPr>
        <p:spPr>
          <a:xfrm>
            <a:off x="657925" y="1729352"/>
            <a:ext cx="185949" cy="276999"/>
          </a:xfrm>
          <a:prstGeom prst="rect">
            <a:avLst/>
          </a:prstGeom>
          <a:noFill/>
        </p:spPr>
        <p:txBody>
          <a:bodyPr wrap="none" lIns="0" tIns="0" rIns="0" bIns="0" rtlCol="0">
            <a:spAutoFit/>
          </a:bodyPr>
          <a:lstStyle/>
          <a:p>
            <a:pPr algn="ctr">
              <a:lnSpc>
                <a:spcPct val="90000"/>
              </a:lnSpc>
            </a:pPr>
            <a:r>
              <a:rPr lang="en-GB" sz="2000" b="1" dirty="0">
                <a:solidFill>
                  <a:srgbClr val="505050"/>
                </a:solidFill>
                <a:latin typeface="Arial" panose="020B0604020202020204" pitchFamily="34" charset="0"/>
                <a:ea typeface="Aileron" charset="0"/>
                <a:cs typeface="Arial" panose="020B0604020202020204" pitchFamily="34" charset="0"/>
              </a:rPr>
              <a:t>A</a:t>
            </a:r>
          </a:p>
        </p:txBody>
      </p:sp>
      <p:sp>
        <p:nvSpPr>
          <p:cNvPr id="73" name="TextBox 72">
            <a:extLst>
              <a:ext uri="{FF2B5EF4-FFF2-40B4-BE49-F238E27FC236}">
                <a16:creationId xmlns:a16="http://schemas.microsoft.com/office/drawing/2014/main" id="{69B21709-CE00-4122-9726-1C2533D63A77}"/>
              </a:ext>
            </a:extLst>
          </p:cNvPr>
          <p:cNvSpPr txBox="1"/>
          <p:nvPr/>
        </p:nvSpPr>
        <p:spPr>
          <a:xfrm>
            <a:off x="6577872" y="1696372"/>
            <a:ext cx="185948" cy="276999"/>
          </a:xfrm>
          <a:prstGeom prst="rect">
            <a:avLst/>
          </a:prstGeom>
          <a:noFill/>
        </p:spPr>
        <p:txBody>
          <a:bodyPr wrap="none" lIns="0" tIns="0" rIns="0" bIns="0" rtlCol="0">
            <a:spAutoFit/>
          </a:bodyPr>
          <a:lstStyle/>
          <a:p>
            <a:pPr algn="ctr">
              <a:lnSpc>
                <a:spcPct val="90000"/>
              </a:lnSpc>
            </a:pPr>
            <a:r>
              <a:rPr lang="en-GB" sz="2000" b="1" dirty="0">
                <a:solidFill>
                  <a:srgbClr val="505050"/>
                </a:solidFill>
                <a:latin typeface="Arial" panose="020B0604020202020204" pitchFamily="34" charset="0"/>
                <a:ea typeface="Aileron" charset="0"/>
                <a:cs typeface="Arial" panose="020B0604020202020204" pitchFamily="34" charset="0"/>
              </a:rPr>
              <a:t>B</a:t>
            </a:r>
          </a:p>
        </p:txBody>
      </p:sp>
    </p:spTree>
    <p:extLst>
      <p:ext uri="{BB962C8B-B14F-4D97-AF65-F5344CB8AC3E}">
        <p14:creationId xmlns:p14="http://schemas.microsoft.com/office/powerpoint/2010/main" val="187257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110305D-0CB7-4CDA-801E-FCB6A11BC597}"/>
              </a:ext>
            </a:extLst>
          </p:cNvPr>
          <p:cNvSpPr>
            <a:spLocks noGrp="1" noChangeArrowheads="1"/>
          </p:cNvSpPr>
          <p:nvPr>
            <p:ph type="title"/>
          </p:nvPr>
        </p:nvSpPr>
        <p:spPr/>
        <p:txBody>
          <a:bodyPr/>
          <a:lstStyle/>
          <a:p>
            <a:r>
              <a:rPr lang="en-US" altLang="en-US" dirty="0"/>
              <a:t>TRITON2: Rucaparib in </a:t>
            </a:r>
            <a:r>
              <a:rPr lang="en-US" altLang="en-US" cap="none" dirty="0" err="1"/>
              <a:t>m</a:t>
            </a:r>
            <a:r>
              <a:rPr lang="en-US" altLang="en-US" dirty="0" err="1"/>
              <a:t>CRPC</a:t>
            </a:r>
            <a:r>
              <a:rPr lang="en-US" altLang="en-US" dirty="0"/>
              <a:t> non-BRCA DDR gene alterations</a:t>
            </a:r>
          </a:p>
        </p:txBody>
      </p:sp>
      <p:sp>
        <p:nvSpPr>
          <p:cNvPr id="3" name="Content Placeholder 2">
            <a:extLst>
              <a:ext uri="{FF2B5EF4-FFF2-40B4-BE49-F238E27FC236}">
                <a16:creationId xmlns:a16="http://schemas.microsoft.com/office/drawing/2014/main" id="{5832A100-49C4-FB40-BB79-55D6E88D9117}"/>
              </a:ext>
            </a:extLst>
          </p:cNvPr>
          <p:cNvSpPr>
            <a:spLocks noGrp="1"/>
          </p:cNvSpPr>
          <p:nvPr>
            <p:ph sz="quarter" idx="15"/>
          </p:nvPr>
        </p:nvSpPr>
        <p:spPr>
          <a:xfrm>
            <a:off x="620183" y="6309320"/>
            <a:ext cx="9796293" cy="404669"/>
          </a:xfrm>
        </p:spPr>
        <p:txBody>
          <a:bodyPr/>
          <a:lstStyle/>
          <a:p>
            <a:r>
              <a:rPr lang="en-GB" altLang="en-US" dirty="0"/>
              <a:t>ATM, ataxia telangiectasia mutated; BRCA (2), </a:t>
            </a:r>
            <a:r>
              <a:rPr lang="en-GB" dirty="0"/>
              <a:t>breast cancer type (2) susceptibility protein </a:t>
            </a:r>
            <a:r>
              <a:rPr lang="en-US" altLang="en-US" dirty="0"/>
              <a:t>CR, complete response; DDR, DNA damage repair; </a:t>
            </a:r>
            <a:r>
              <a:rPr lang="en-US" altLang="en-US" dirty="0" err="1"/>
              <a:t>mCRPC</a:t>
            </a:r>
            <a:r>
              <a:rPr lang="en-US" altLang="en-US" dirty="0"/>
              <a:t>, metastatic castration resistant prostate cancer; </a:t>
            </a:r>
            <a:r>
              <a:rPr lang="en-US" altLang="en-US" dirty="0" err="1"/>
              <a:t>mo</a:t>
            </a:r>
            <a:r>
              <a:rPr lang="en-US" altLang="en-US" dirty="0"/>
              <a:t>, month; PR, partial response; PSA, prostate specific antigen; SLD, sum of the longest diameter</a:t>
            </a:r>
          </a:p>
          <a:p>
            <a:pPr>
              <a:spcBef>
                <a:spcPts val="0"/>
              </a:spcBef>
            </a:pPr>
            <a:r>
              <a:rPr lang="en-US" altLang="en-US" dirty="0" err="1"/>
              <a:t>Abida</a:t>
            </a:r>
            <a:r>
              <a:rPr lang="en-US" altLang="en-US" dirty="0"/>
              <a:t> W, et al. Clin Cancer Res. 2020;26:2487-2496</a:t>
            </a:r>
          </a:p>
        </p:txBody>
      </p:sp>
      <p:sp>
        <p:nvSpPr>
          <p:cNvPr id="11" name="Slide Number Placeholder 10">
            <a:extLst>
              <a:ext uri="{FF2B5EF4-FFF2-40B4-BE49-F238E27FC236}">
                <a16:creationId xmlns:a16="http://schemas.microsoft.com/office/drawing/2014/main" id="{3D311D2A-3284-9140-B61E-D65C7B5FCDFA}"/>
              </a:ext>
            </a:extLst>
          </p:cNvPr>
          <p:cNvSpPr>
            <a:spLocks noGrp="1"/>
          </p:cNvSpPr>
          <p:nvPr>
            <p:ph type="sldNum" sz="quarter" idx="4"/>
          </p:nvPr>
        </p:nvSpPr>
        <p:spPr/>
        <p:txBody>
          <a:bodyPr/>
          <a:lstStyle/>
          <a:p>
            <a:fld id="{FCE43C0F-8A7B-3A4B-9DB5-B3472E36E833}" type="slidenum">
              <a:rPr lang="en-GB" smtClean="0"/>
              <a:pPr/>
              <a:t>34</a:t>
            </a:fld>
            <a:endParaRPr lang="en-GB" dirty="0"/>
          </a:p>
        </p:txBody>
      </p:sp>
      <p:grpSp>
        <p:nvGrpSpPr>
          <p:cNvPr id="4" name="Group 3">
            <a:extLst>
              <a:ext uri="{FF2B5EF4-FFF2-40B4-BE49-F238E27FC236}">
                <a16:creationId xmlns:a16="http://schemas.microsoft.com/office/drawing/2014/main" id="{D9B4AD52-1CFB-4B6D-B01E-112EDD8E3554}"/>
              </a:ext>
            </a:extLst>
          </p:cNvPr>
          <p:cNvGrpSpPr/>
          <p:nvPr/>
        </p:nvGrpSpPr>
        <p:grpSpPr>
          <a:xfrm>
            <a:off x="953897" y="1183610"/>
            <a:ext cx="9613072" cy="1621396"/>
            <a:chOff x="867405" y="1052736"/>
            <a:chExt cx="10413171" cy="1893091"/>
          </a:xfrm>
        </p:grpSpPr>
        <p:sp>
          <p:nvSpPr>
            <p:cNvPr id="16" name="Rounded Rectangle 17">
              <a:extLst>
                <a:ext uri="{FF2B5EF4-FFF2-40B4-BE49-F238E27FC236}">
                  <a16:creationId xmlns:a16="http://schemas.microsoft.com/office/drawing/2014/main" id="{D8A511D8-3D42-2A40-A118-80999998B3B4}"/>
                </a:ext>
              </a:extLst>
            </p:cNvPr>
            <p:cNvSpPr/>
            <p:nvPr/>
          </p:nvSpPr>
          <p:spPr>
            <a:xfrm>
              <a:off x="867405"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19 patients</a:t>
              </a:r>
            </a:p>
          </p:txBody>
        </p:sp>
        <p:grpSp>
          <p:nvGrpSpPr>
            <p:cNvPr id="21" name="Group 20">
              <a:extLst>
                <a:ext uri="{FF2B5EF4-FFF2-40B4-BE49-F238E27FC236}">
                  <a16:creationId xmlns:a16="http://schemas.microsoft.com/office/drawing/2014/main" id="{0C10F67C-23E3-AE49-B886-D887C1847673}"/>
                </a:ext>
              </a:extLst>
            </p:cNvPr>
            <p:cNvGrpSpPr/>
            <p:nvPr/>
          </p:nvGrpSpPr>
          <p:grpSpPr>
            <a:xfrm rot="5400000">
              <a:off x="1979284" y="1472933"/>
              <a:ext cx="390576" cy="1362357"/>
              <a:chOff x="1888432" y="1848348"/>
              <a:chExt cx="486225" cy="1633950"/>
            </a:xfrm>
          </p:grpSpPr>
          <p:sp>
            <p:nvSpPr>
              <p:cNvPr id="22" name="Line 5">
                <a:extLst>
                  <a:ext uri="{FF2B5EF4-FFF2-40B4-BE49-F238E27FC236}">
                    <a16:creationId xmlns:a16="http://schemas.microsoft.com/office/drawing/2014/main" id="{D0DC3EFE-58A6-5D45-A0F6-6554A80DC9E9}"/>
                  </a:ext>
                </a:extLst>
              </p:cNvPr>
              <p:cNvSpPr>
                <a:spLocks noChangeShapeType="1"/>
              </p:cNvSpPr>
              <p:nvPr/>
            </p:nvSpPr>
            <p:spPr bwMode="auto">
              <a:xfrm>
                <a:off x="2158656" y="1852808"/>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3" name="Line 5">
                <a:extLst>
                  <a:ext uri="{FF2B5EF4-FFF2-40B4-BE49-F238E27FC236}">
                    <a16:creationId xmlns:a16="http://schemas.microsoft.com/office/drawing/2014/main" id="{FA996782-582A-2145-AF37-BF40D62F485A}"/>
                  </a:ext>
                </a:extLst>
              </p:cNvPr>
              <p:cNvSpPr>
                <a:spLocks noChangeShapeType="1"/>
              </p:cNvSpPr>
              <p:nvPr/>
            </p:nvSpPr>
            <p:spPr bwMode="auto">
              <a:xfrm>
                <a:off x="2158657" y="3471953"/>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4" name="Line 5">
                <a:extLst>
                  <a:ext uri="{FF2B5EF4-FFF2-40B4-BE49-F238E27FC236}">
                    <a16:creationId xmlns:a16="http://schemas.microsoft.com/office/drawing/2014/main" id="{7ADE2220-F0A8-E34D-80A4-DF825E1C67DB}"/>
                  </a:ext>
                </a:extLst>
              </p:cNvPr>
              <p:cNvSpPr>
                <a:spLocks noChangeShapeType="1"/>
              </p:cNvSpPr>
              <p:nvPr/>
            </p:nvSpPr>
            <p:spPr bwMode="auto">
              <a:xfrm>
                <a:off x="1888432" y="2663641"/>
                <a:ext cx="284319"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5" name="Line 5">
                <a:extLst>
                  <a:ext uri="{FF2B5EF4-FFF2-40B4-BE49-F238E27FC236}">
                    <a16:creationId xmlns:a16="http://schemas.microsoft.com/office/drawing/2014/main" id="{C5FB4450-56F8-5F41-8AF8-A882A0A48C1C}"/>
                  </a:ext>
                </a:extLst>
              </p:cNvPr>
              <p:cNvSpPr>
                <a:spLocks noChangeShapeType="1"/>
              </p:cNvSpPr>
              <p:nvPr/>
            </p:nvSpPr>
            <p:spPr bwMode="auto">
              <a:xfrm rot="16200000">
                <a:off x="1342966" y="2665323"/>
                <a:ext cx="1633950"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27" name="Rounded Rectangle 17">
              <a:extLst>
                <a:ext uri="{FF2B5EF4-FFF2-40B4-BE49-F238E27FC236}">
                  <a16:creationId xmlns:a16="http://schemas.microsoft.com/office/drawing/2014/main" id="{3AD3CAFD-7EFC-844E-8F6A-6629B66333FC}"/>
                </a:ext>
              </a:extLst>
            </p:cNvPr>
            <p:cNvSpPr/>
            <p:nvPr/>
          </p:nvSpPr>
          <p:spPr>
            <a:xfrm>
              <a:off x="2224256"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No 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30 patients</a:t>
              </a:r>
            </a:p>
          </p:txBody>
        </p:sp>
        <p:sp>
          <p:nvSpPr>
            <p:cNvPr id="20" name="Rounded Rectangle 12">
              <a:extLst>
                <a:ext uri="{FF2B5EF4-FFF2-40B4-BE49-F238E27FC236}">
                  <a16:creationId xmlns:a16="http://schemas.microsoft.com/office/drawing/2014/main" id="{9FC737D6-6765-5944-ACCF-71C4BF562484}"/>
                </a:ext>
              </a:extLst>
            </p:cNvPr>
            <p:cNvSpPr/>
            <p:nvPr/>
          </p:nvSpPr>
          <p:spPr>
            <a:xfrm>
              <a:off x="1362150" y="1662336"/>
              <a:ext cx="1620000"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i="1" dirty="0">
                  <a:solidFill>
                    <a:srgbClr val="FFFFFF"/>
                  </a:solidFill>
                  <a:latin typeface="Arial" panose="020B0604020202020204" pitchFamily="34" charset="0"/>
                  <a:cs typeface="Arial" panose="020B0604020202020204" pitchFamily="34" charset="0"/>
                </a:rPr>
                <a:t>ATM</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49 patients</a:t>
              </a:r>
            </a:p>
          </p:txBody>
        </p:sp>
        <p:sp>
          <p:nvSpPr>
            <p:cNvPr id="36" name="Rounded Rectangle 17">
              <a:extLst>
                <a:ext uri="{FF2B5EF4-FFF2-40B4-BE49-F238E27FC236}">
                  <a16:creationId xmlns:a16="http://schemas.microsoft.com/office/drawing/2014/main" id="{30979ADF-72C0-4146-9110-64101F04FE19}"/>
                </a:ext>
              </a:extLst>
            </p:cNvPr>
            <p:cNvSpPr/>
            <p:nvPr/>
          </p:nvSpPr>
          <p:spPr>
            <a:xfrm>
              <a:off x="3629562"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10 patients</a:t>
              </a:r>
            </a:p>
          </p:txBody>
        </p:sp>
        <p:grpSp>
          <p:nvGrpSpPr>
            <p:cNvPr id="37" name="Group 36">
              <a:extLst>
                <a:ext uri="{FF2B5EF4-FFF2-40B4-BE49-F238E27FC236}">
                  <a16:creationId xmlns:a16="http://schemas.microsoft.com/office/drawing/2014/main" id="{B599DFB1-3B3D-F743-BB2B-D9DB0C8973D5}"/>
                </a:ext>
              </a:extLst>
            </p:cNvPr>
            <p:cNvGrpSpPr/>
            <p:nvPr/>
          </p:nvGrpSpPr>
          <p:grpSpPr>
            <a:xfrm rot="5400000">
              <a:off x="4741441" y="1472933"/>
              <a:ext cx="390576" cy="1362357"/>
              <a:chOff x="1888432" y="1848348"/>
              <a:chExt cx="486225" cy="1633950"/>
            </a:xfrm>
          </p:grpSpPr>
          <p:sp>
            <p:nvSpPr>
              <p:cNvPr id="38" name="Line 5">
                <a:extLst>
                  <a:ext uri="{FF2B5EF4-FFF2-40B4-BE49-F238E27FC236}">
                    <a16:creationId xmlns:a16="http://schemas.microsoft.com/office/drawing/2014/main" id="{FE097995-EA94-2948-8BEE-B126C5CA1D94}"/>
                  </a:ext>
                </a:extLst>
              </p:cNvPr>
              <p:cNvSpPr>
                <a:spLocks noChangeShapeType="1"/>
              </p:cNvSpPr>
              <p:nvPr/>
            </p:nvSpPr>
            <p:spPr bwMode="auto">
              <a:xfrm>
                <a:off x="2158656" y="1852808"/>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9" name="Line 5">
                <a:extLst>
                  <a:ext uri="{FF2B5EF4-FFF2-40B4-BE49-F238E27FC236}">
                    <a16:creationId xmlns:a16="http://schemas.microsoft.com/office/drawing/2014/main" id="{B50D878B-C6D2-0044-8AF0-A4D1B4D2DBE8}"/>
                  </a:ext>
                </a:extLst>
              </p:cNvPr>
              <p:cNvSpPr>
                <a:spLocks noChangeShapeType="1"/>
              </p:cNvSpPr>
              <p:nvPr/>
            </p:nvSpPr>
            <p:spPr bwMode="auto">
              <a:xfrm>
                <a:off x="2158657" y="3471953"/>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0" name="Line 5">
                <a:extLst>
                  <a:ext uri="{FF2B5EF4-FFF2-40B4-BE49-F238E27FC236}">
                    <a16:creationId xmlns:a16="http://schemas.microsoft.com/office/drawing/2014/main" id="{606147EE-4B04-3D48-B4A3-5A288889D420}"/>
                  </a:ext>
                </a:extLst>
              </p:cNvPr>
              <p:cNvSpPr>
                <a:spLocks noChangeShapeType="1"/>
              </p:cNvSpPr>
              <p:nvPr/>
            </p:nvSpPr>
            <p:spPr bwMode="auto">
              <a:xfrm>
                <a:off x="1888432" y="2663641"/>
                <a:ext cx="284319"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1" name="Line 5">
                <a:extLst>
                  <a:ext uri="{FF2B5EF4-FFF2-40B4-BE49-F238E27FC236}">
                    <a16:creationId xmlns:a16="http://schemas.microsoft.com/office/drawing/2014/main" id="{1F1AD431-ABBB-4B4A-9796-39679F59DBA0}"/>
                  </a:ext>
                </a:extLst>
              </p:cNvPr>
              <p:cNvSpPr>
                <a:spLocks noChangeShapeType="1"/>
              </p:cNvSpPr>
              <p:nvPr/>
            </p:nvSpPr>
            <p:spPr bwMode="auto">
              <a:xfrm rot="16200000">
                <a:off x="1342966" y="2665323"/>
                <a:ext cx="1633950"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42" name="Rounded Rectangle 17">
              <a:extLst>
                <a:ext uri="{FF2B5EF4-FFF2-40B4-BE49-F238E27FC236}">
                  <a16:creationId xmlns:a16="http://schemas.microsoft.com/office/drawing/2014/main" id="{52F0B374-98D7-BE4D-93F4-834A39B71E82}"/>
                </a:ext>
              </a:extLst>
            </p:cNvPr>
            <p:cNvSpPr/>
            <p:nvPr/>
          </p:nvSpPr>
          <p:spPr>
            <a:xfrm>
              <a:off x="4986413"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No 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5 patients</a:t>
              </a:r>
            </a:p>
          </p:txBody>
        </p:sp>
        <p:sp>
          <p:nvSpPr>
            <p:cNvPr id="43" name="Rounded Rectangle 12">
              <a:extLst>
                <a:ext uri="{FF2B5EF4-FFF2-40B4-BE49-F238E27FC236}">
                  <a16:creationId xmlns:a16="http://schemas.microsoft.com/office/drawing/2014/main" id="{E3045242-91E3-904B-8BDE-7BB694A67C63}"/>
                </a:ext>
              </a:extLst>
            </p:cNvPr>
            <p:cNvSpPr/>
            <p:nvPr/>
          </p:nvSpPr>
          <p:spPr>
            <a:xfrm>
              <a:off x="4124307" y="1662336"/>
              <a:ext cx="1620000"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i="1" dirty="0">
                  <a:solidFill>
                    <a:srgbClr val="FFFFFF"/>
                  </a:solidFill>
                  <a:latin typeface="Arial" panose="020B0604020202020204" pitchFamily="34" charset="0"/>
                  <a:cs typeface="Arial" panose="020B0604020202020204" pitchFamily="34" charset="0"/>
                </a:rPr>
                <a:t>CDK12</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15 patients</a:t>
              </a:r>
            </a:p>
          </p:txBody>
        </p:sp>
        <p:sp>
          <p:nvSpPr>
            <p:cNvPr id="44" name="Rounded Rectangle 17">
              <a:extLst>
                <a:ext uri="{FF2B5EF4-FFF2-40B4-BE49-F238E27FC236}">
                  <a16:creationId xmlns:a16="http://schemas.microsoft.com/office/drawing/2014/main" id="{118C854B-57BF-004E-B94A-B9D6B47CB7F5}"/>
                </a:ext>
              </a:extLst>
            </p:cNvPr>
            <p:cNvSpPr/>
            <p:nvPr/>
          </p:nvSpPr>
          <p:spPr>
            <a:xfrm>
              <a:off x="6402967"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9 patients</a:t>
              </a:r>
            </a:p>
          </p:txBody>
        </p:sp>
        <p:grpSp>
          <p:nvGrpSpPr>
            <p:cNvPr id="45" name="Group 44">
              <a:extLst>
                <a:ext uri="{FF2B5EF4-FFF2-40B4-BE49-F238E27FC236}">
                  <a16:creationId xmlns:a16="http://schemas.microsoft.com/office/drawing/2014/main" id="{7017C393-1524-DA40-8FAC-899F43BC5F64}"/>
                </a:ext>
              </a:extLst>
            </p:cNvPr>
            <p:cNvGrpSpPr/>
            <p:nvPr/>
          </p:nvGrpSpPr>
          <p:grpSpPr>
            <a:xfrm rot="5400000">
              <a:off x="7514846" y="1472933"/>
              <a:ext cx="390576" cy="1362357"/>
              <a:chOff x="1888432" y="1848348"/>
              <a:chExt cx="486225" cy="1633950"/>
            </a:xfrm>
          </p:grpSpPr>
          <p:sp>
            <p:nvSpPr>
              <p:cNvPr id="46" name="Line 5">
                <a:extLst>
                  <a:ext uri="{FF2B5EF4-FFF2-40B4-BE49-F238E27FC236}">
                    <a16:creationId xmlns:a16="http://schemas.microsoft.com/office/drawing/2014/main" id="{B1EE8445-6956-1F40-8D5A-8A107733258E}"/>
                  </a:ext>
                </a:extLst>
              </p:cNvPr>
              <p:cNvSpPr>
                <a:spLocks noChangeShapeType="1"/>
              </p:cNvSpPr>
              <p:nvPr/>
            </p:nvSpPr>
            <p:spPr bwMode="auto">
              <a:xfrm>
                <a:off x="2158656" y="1852808"/>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7" name="Line 5">
                <a:extLst>
                  <a:ext uri="{FF2B5EF4-FFF2-40B4-BE49-F238E27FC236}">
                    <a16:creationId xmlns:a16="http://schemas.microsoft.com/office/drawing/2014/main" id="{9AA83097-F828-8049-8DC2-9D041FCEF2C0}"/>
                  </a:ext>
                </a:extLst>
              </p:cNvPr>
              <p:cNvSpPr>
                <a:spLocks noChangeShapeType="1"/>
              </p:cNvSpPr>
              <p:nvPr/>
            </p:nvSpPr>
            <p:spPr bwMode="auto">
              <a:xfrm>
                <a:off x="2158657" y="3471953"/>
                <a:ext cx="216000"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8" name="Line 5">
                <a:extLst>
                  <a:ext uri="{FF2B5EF4-FFF2-40B4-BE49-F238E27FC236}">
                    <a16:creationId xmlns:a16="http://schemas.microsoft.com/office/drawing/2014/main" id="{9663837D-1EBA-394B-A0F1-83A3F8A76E80}"/>
                  </a:ext>
                </a:extLst>
              </p:cNvPr>
              <p:cNvSpPr>
                <a:spLocks noChangeShapeType="1"/>
              </p:cNvSpPr>
              <p:nvPr/>
            </p:nvSpPr>
            <p:spPr bwMode="auto">
              <a:xfrm>
                <a:off x="1888432" y="2663641"/>
                <a:ext cx="284319"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9" name="Line 5">
                <a:extLst>
                  <a:ext uri="{FF2B5EF4-FFF2-40B4-BE49-F238E27FC236}">
                    <a16:creationId xmlns:a16="http://schemas.microsoft.com/office/drawing/2014/main" id="{E1CF165C-5FA4-B64B-B3B2-243074036797}"/>
                  </a:ext>
                </a:extLst>
              </p:cNvPr>
              <p:cNvSpPr>
                <a:spLocks noChangeShapeType="1"/>
              </p:cNvSpPr>
              <p:nvPr/>
            </p:nvSpPr>
            <p:spPr bwMode="auto">
              <a:xfrm rot="16200000">
                <a:off x="1342966" y="2665323"/>
                <a:ext cx="1633950"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50" name="Rounded Rectangle 17">
              <a:extLst>
                <a:ext uri="{FF2B5EF4-FFF2-40B4-BE49-F238E27FC236}">
                  <a16:creationId xmlns:a16="http://schemas.microsoft.com/office/drawing/2014/main" id="{9C4F2E1E-AB96-474F-BEC9-3F5498918D92}"/>
                </a:ext>
              </a:extLst>
            </p:cNvPr>
            <p:cNvSpPr/>
            <p:nvPr/>
          </p:nvSpPr>
          <p:spPr>
            <a:xfrm>
              <a:off x="7759818"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No 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3 patients</a:t>
              </a:r>
            </a:p>
          </p:txBody>
        </p:sp>
        <p:sp>
          <p:nvSpPr>
            <p:cNvPr id="51" name="Rounded Rectangle 12">
              <a:extLst>
                <a:ext uri="{FF2B5EF4-FFF2-40B4-BE49-F238E27FC236}">
                  <a16:creationId xmlns:a16="http://schemas.microsoft.com/office/drawing/2014/main" id="{F945983E-5213-D744-998F-8D856857EB0F}"/>
                </a:ext>
              </a:extLst>
            </p:cNvPr>
            <p:cNvSpPr/>
            <p:nvPr/>
          </p:nvSpPr>
          <p:spPr>
            <a:xfrm>
              <a:off x="6897712" y="1662336"/>
              <a:ext cx="1620000"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i="1" dirty="0">
                  <a:solidFill>
                    <a:srgbClr val="FFFFFF"/>
                  </a:solidFill>
                  <a:latin typeface="Arial" panose="020B0604020202020204" pitchFamily="34" charset="0"/>
                  <a:cs typeface="Arial" panose="020B0604020202020204" pitchFamily="34" charset="0"/>
                </a:rPr>
                <a:t>CHEK2</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12 patients</a:t>
              </a:r>
            </a:p>
          </p:txBody>
        </p:sp>
        <p:sp>
          <p:nvSpPr>
            <p:cNvPr id="52" name="Rounded Rectangle 17">
              <a:extLst>
                <a:ext uri="{FF2B5EF4-FFF2-40B4-BE49-F238E27FC236}">
                  <a16:creationId xmlns:a16="http://schemas.microsoft.com/office/drawing/2014/main" id="{6A778E57-2AA4-B34E-BC32-FD53CBAA4413}"/>
                </a:ext>
              </a:extLst>
            </p:cNvPr>
            <p:cNvSpPr/>
            <p:nvPr/>
          </p:nvSpPr>
          <p:spPr>
            <a:xfrm>
              <a:off x="9840576" y="2369827"/>
              <a:ext cx="1260000" cy="576000"/>
            </a:xfrm>
            <a:prstGeom prst="roundRect">
              <a:avLst>
                <a:gd name="adj" fmla="val 12540"/>
              </a:avLst>
            </a:prstGeom>
            <a:solidFill>
              <a:schemeClr val="bg1"/>
            </a:solidFill>
            <a:ln w="222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chemeClr val="tx1"/>
                  </a:solidFill>
                  <a:latin typeface="Arial" panose="020B0604020202020204" pitchFamily="34" charset="0"/>
                  <a:cs typeface="Arial" panose="020B0604020202020204" pitchFamily="34" charset="0"/>
                </a:rPr>
                <a:t>Measurable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14 patients</a:t>
              </a:r>
            </a:p>
          </p:txBody>
        </p:sp>
        <p:sp>
          <p:nvSpPr>
            <p:cNvPr id="54" name="Line 5">
              <a:extLst>
                <a:ext uri="{FF2B5EF4-FFF2-40B4-BE49-F238E27FC236}">
                  <a16:creationId xmlns:a16="http://schemas.microsoft.com/office/drawing/2014/main" id="{4DBEAA0E-20EB-B741-99D6-D367DA2B643C}"/>
                </a:ext>
              </a:extLst>
            </p:cNvPr>
            <p:cNvSpPr>
              <a:spLocks noChangeShapeType="1"/>
            </p:cNvSpPr>
            <p:nvPr/>
          </p:nvSpPr>
          <p:spPr bwMode="auto">
            <a:xfrm rot="5400000">
              <a:off x="10218345" y="2097169"/>
              <a:ext cx="504463"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59" name="Rounded Rectangle 12">
              <a:extLst>
                <a:ext uri="{FF2B5EF4-FFF2-40B4-BE49-F238E27FC236}">
                  <a16:creationId xmlns:a16="http://schemas.microsoft.com/office/drawing/2014/main" id="{DCCE06AE-EDA2-264A-8589-5872BBDE08C1}"/>
                </a:ext>
              </a:extLst>
            </p:cNvPr>
            <p:cNvSpPr/>
            <p:nvPr/>
          </p:nvSpPr>
          <p:spPr>
            <a:xfrm>
              <a:off x="9660576" y="1662336"/>
              <a:ext cx="1620000"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i="1" dirty="0">
                  <a:solidFill>
                    <a:srgbClr val="FFFFFF"/>
                  </a:solidFill>
                  <a:latin typeface="Arial" panose="020B0604020202020204" pitchFamily="34" charset="0"/>
                  <a:cs typeface="Arial" panose="020B0604020202020204" pitchFamily="34" charset="0"/>
                </a:rPr>
                <a:t>Other DDR gene</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14 patients</a:t>
              </a:r>
            </a:p>
          </p:txBody>
        </p:sp>
        <p:sp>
          <p:nvSpPr>
            <p:cNvPr id="67" name="Line 5">
              <a:extLst>
                <a:ext uri="{FF2B5EF4-FFF2-40B4-BE49-F238E27FC236}">
                  <a16:creationId xmlns:a16="http://schemas.microsoft.com/office/drawing/2014/main" id="{E8DF7701-D4B2-1F4A-8A52-710AE3222B34}"/>
                </a:ext>
              </a:extLst>
            </p:cNvPr>
            <p:cNvSpPr>
              <a:spLocks noChangeShapeType="1"/>
            </p:cNvSpPr>
            <p:nvPr/>
          </p:nvSpPr>
          <p:spPr bwMode="auto">
            <a:xfrm rot="5400000">
              <a:off x="2093690" y="1578605"/>
              <a:ext cx="173509"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68" name="Line 5">
              <a:extLst>
                <a:ext uri="{FF2B5EF4-FFF2-40B4-BE49-F238E27FC236}">
                  <a16:creationId xmlns:a16="http://schemas.microsoft.com/office/drawing/2014/main" id="{C48BF774-516B-5F4D-A248-731654FA505F}"/>
                </a:ext>
              </a:extLst>
            </p:cNvPr>
            <p:cNvSpPr>
              <a:spLocks noChangeShapeType="1"/>
            </p:cNvSpPr>
            <p:nvPr/>
          </p:nvSpPr>
          <p:spPr bwMode="auto">
            <a:xfrm rot="5400000">
              <a:off x="6210018" y="1388978"/>
              <a:ext cx="228388"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69" name="Line 5">
              <a:extLst>
                <a:ext uri="{FF2B5EF4-FFF2-40B4-BE49-F238E27FC236}">
                  <a16:creationId xmlns:a16="http://schemas.microsoft.com/office/drawing/2014/main" id="{1B7170A4-D453-8D41-9C6F-350FF17266DE}"/>
                </a:ext>
              </a:extLst>
            </p:cNvPr>
            <p:cNvSpPr>
              <a:spLocks noChangeShapeType="1"/>
            </p:cNvSpPr>
            <p:nvPr/>
          </p:nvSpPr>
          <p:spPr bwMode="auto">
            <a:xfrm>
              <a:off x="2171820" y="1492882"/>
              <a:ext cx="8303930" cy="0"/>
            </a:xfrm>
            <a:prstGeom prst="line">
              <a:avLst/>
            </a:prstGeom>
            <a:noFill/>
            <a:ln w="2222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0" name="Line 5">
              <a:extLst>
                <a:ext uri="{FF2B5EF4-FFF2-40B4-BE49-F238E27FC236}">
                  <a16:creationId xmlns:a16="http://schemas.microsoft.com/office/drawing/2014/main" id="{4CD999C6-70FE-0745-9071-AE51D37AC3AC}"/>
                </a:ext>
              </a:extLst>
            </p:cNvPr>
            <p:cNvSpPr>
              <a:spLocks noChangeShapeType="1"/>
            </p:cNvSpPr>
            <p:nvPr/>
          </p:nvSpPr>
          <p:spPr bwMode="auto">
            <a:xfrm rot="5400000">
              <a:off x="4849716" y="1578605"/>
              <a:ext cx="173509"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2" name="Line 5">
              <a:extLst>
                <a:ext uri="{FF2B5EF4-FFF2-40B4-BE49-F238E27FC236}">
                  <a16:creationId xmlns:a16="http://schemas.microsoft.com/office/drawing/2014/main" id="{50DA95CD-A00B-DA4B-AD79-02104EE36170}"/>
                </a:ext>
              </a:extLst>
            </p:cNvPr>
            <p:cNvSpPr>
              <a:spLocks noChangeShapeType="1"/>
            </p:cNvSpPr>
            <p:nvPr/>
          </p:nvSpPr>
          <p:spPr bwMode="auto">
            <a:xfrm rot="5400000">
              <a:off x="7612583" y="1578605"/>
              <a:ext cx="173509"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3" name="Line 5">
              <a:extLst>
                <a:ext uri="{FF2B5EF4-FFF2-40B4-BE49-F238E27FC236}">
                  <a16:creationId xmlns:a16="http://schemas.microsoft.com/office/drawing/2014/main" id="{2CB8B77F-5A19-D248-BC07-51166DBE9027}"/>
                </a:ext>
              </a:extLst>
            </p:cNvPr>
            <p:cNvSpPr>
              <a:spLocks noChangeShapeType="1"/>
            </p:cNvSpPr>
            <p:nvPr/>
          </p:nvSpPr>
          <p:spPr bwMode="auto">
            <a:xfrm rot="5400000">
              <a:off x="10375450" y="1578606"/>
              <a:ext cx="173509" cy="0"/>
            </a:xfrm>
            <a:prstGeom prst="line">
              <a:avLst/>
            </a:prstGeom>
            <a:noFill/>
            <a:ln w="2222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4" name="Rounded Rectangle 12">
              <a:extLst>
                <a:ext uri="{FF2B5EF4-FFF2-40B4-BE49-F238E27FC236}">
                  <a16:creationId xmlns:a16="http://schemas.microsoft.com/office/drawing/2014/main" id="{20AE9665-891F-C14D-A167-E2F42AD854F7}"/>
                </a:ext>
              </a:extLst>
            </p:cNvPr>
            <p:cNvSpPr/>
            <p:nvPr/>
          </p:nvSpPr>
          <p:spPr>
            <a:xfrm>
              <a:off x="5521471" y="1052736"/>
              <a:ext cx="1620000" cy="324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78 patients</a:t>
              </a:r>
            </a:p>
          </p:txBody>
        </p:sp>
      </p:grpSp>
      <p:graphicFrame>
        <p:nvGraphicFramePr>
          <p:cNvPr id="12" name="Table 11">
            <a:extLst>
              <a:ext uri="{FF2B5EF4-FFF2-40B4-BE49-F238E27FC236}">
                <a16:creationId xmlns:a16="http://schemas.microsoft.com/office/drawing/2014/main" id="{E3C3E7AF-64BD-3E43-88C2-4B574E982EF8}"/>
              </a:ext>
            </a:extLst>
          </p:cNvPr>
          <p:cNvGraphicFramePr>
            <a:graphicFrameLocks noGrp="1"/>
          </p:cNvGraphicFramePr>
          <p:nvPr>
            <p:extLst>
              <p:ext uri="{D42A27DB-BD31-4B8C-83A1-F6EECF244321}">
                <p14:modId xmlns:p14="http://schemas.microsoft.com/office/powerpoint/2010/main" val="352599195"/>
              </p:ext>
            </p:extLst>
          </p:nvPr>
        </p:nvGraphicFramePr>
        <p:xfrm>
          <a:off x="407368" y="4928300"/>
          <a:ext cx="5388126" cy="1028700"/>
        </p:xfrm>
        <a:graphic>
          <a:graphicData uri="http://schemas.openxmlformats.org/drawingml/2006/table">
            <a:tbl>
              <a:tblPr firstRow="1" bandRow="1">
                <a:tableStyleId>{5C22544A-7EE6-4342-B048-85BDC9FD1C3A}</a:tableStyleId>
              </a:tblPr>
              <a:tblGrid>
                <a:gridCol w="754245">
                  <a:extLst>
                    <a:ext uri="{9D8B030D-6E8A-4147-A177-3AD203B41FA5}">
                      <a16:colId xmlns:a16="http://schemas.microsoft.com/office/drawing/2014/main" val="1571374176"/>
                    </a:ext>
                  </a:extLst>
                </a:gridCol>
                <a:gridCol w="94569">
                  <a:extLst>
                    <a:ext uri="{9D8B030D-6E8A-4147-A177-3AD203B41FA5}">
                      <a16:colId xmlns:a16="http://schemas.microsoft.com/office/drawing/2014/main" val="2642622032"/>
                    </a:ext>
                  </a:extLst>
                </a:gridCol>
                <a:gridCol w="94569">
                  <a:extLst>
                    <a:ext uri="{9D8B030D-6E8A-4147-A177-3AD203B41FA5}">
                      <a16:colId xmlns:a16="http://schemas.microsoft.com/office/drawing/2014/main" val="3399180708"/>
                    </a:ext>
                  </a:extLst>
                </a:gridCol>
                <a:gridCol w="94569">
                  <a:extLst>
                    <a:ext uri="{9D8B030D-6E8A-4147-A177-3AD203B41FA5}">
                      <a16:colId xmlns:a16="http://schemas.microsoft.com/office/drawing/2014/main" val="243254721"/>
                    </a:ext>
                  </a:extLst>
                </a:gridCol>
                <a:gridCol w="94569">
                  <a:extLst>
                    <a:ext uri="{9D8B030D-6E8A-4147-A177-3AD203B41FA5}">
                      <a16:colId xmlns:a16="http://schemas.microsoft.com/office/drawing/2014/main" val="848596149"/>
                    </a:ext>
                  </a:extLst>
                </a:gridCol>
                <a:gridCol w="94569">
                  <a:extLst>
                    <a:ext uri="{9D8B030D-6E8A-4147-A177-3AD203B41FA5}">
                      <a16:colId xmlns:a16="http://schemas.microsoft.com/office/drawing/2014/main" val="1027100454"/>
                    </a:ext>
                  </a:extLst>
                </a:gridCol>
                <a:gridCol w="94569">
                  <a:extLst>
                    <a:ext uri="{9D8B030D-6E8A-4147-A177-3AD203B41FA5}">
                      <a16:colId xmlns:a16="http://schemas.microsoft.com/office/drawing/2014/main" val="1634801372"/>
                    </a:ext>
                  </a:extLst>
                </a:gridCol>
                <a:gridCol w="94569">
                  <a:extLst>
                    <a:ext uri="{9D8B030D-6E8A-4147-A177-3AD203B41FA5}">
                      <a16:colId xmlns:a16="http://schemas.microsoft.com/office/drawing/2014/main" val="925535213"/>
                    </a:ext>
                  </a:extLst>
                </a:gridCol>
                <a:gridCol w="94569">
                  <a:extLst>
                    <a:ext uri="{9D8B030D-6E8A-4147-A177-3AD203B41FA5}">
                      <a16:colId xmlns:a16="http://schemas.microsoft.com/office/drawing/2014/main" val="3446651636"/>
                    </a:ext>
                  </a:extLst>
                </a:gridCol>
                <a:gridCol w="94569">
                  <a:extLst>
                    <a:ext uri="{9D8B030D-6E8A-4147-A177-3AD203B41FA5}">
                      <a16:colId xmlns:a16="http://schemas.microsoft.com/office/drawing/2014/main" val="3520483157"/>
                    </a:ext>
                  </a:extLst>
                </a:gridCol>
                <a:gridCol w="94569">
                  <a:extLst>
                    <a:ext uri="{9D8B030D-6E8A-4147-A177-3AD203B41FA5}">
                      <a16:colId xmlns:a16="http://schemas.microsoft.com/office/drawing/2014/main" val="686354247"/>
                    </a:ext>
                  </a:extLst>
                </a:gridCol>
                <a:gridCol w="94569">
                  <a:extLst>
                    <a:ext uri="{9D8B030D-6E8A-4147-A177-3AD203B41FA5}">
                      <a16:colId xmlns:a16="http://schemas.microsoft.com/office/drawing/2014/main" val="2957156122"/>
                    </a:ext>
                  </a:extLst>
                </a:gridCol>
                <a:gridCol w="94569">
                  <a:extLst>
                    <a:ext uri="{9D8B030D-6E8A-4147-A177-3AD203B41FA5}">
                      <a16:colId xmlns:a16="http://schemas.microsoft.com/office/drawing/2014/main" val="1395251175"/>
                    </a:ext>
                  </a:extLst>
                </a:gridCol>
                <a:gridCol w="94569">
                  <a:extLst>
                    <a:ext uri="{9D8B030D-6E8A-4147-A177-3AD203B41FA5}">
                      <a16:colId xmlns:a16="http://schemas.microsoft.com/office/drawing/2014/main" val="3283610452"/>
                    </a:ext>
                  </a:extLst>
                </a:gridCol>
                <a:gridCol w="94569">
                  <a:extLst>
                    <a:ext uri="{9D8B030D-6E8A-4147-A177-3AD203B41FA5}">
                      <a16:colId xmlns:a16="http://schemas.microsoft.com/office/drawing/2014/main" val="1744522856"/>
                    </a:ext>
                  </a:extLst>
                </a:gridCol>
                <a:gridCol w="94569">
                  <a:extLst>
                    <a:ext uri="{9D8B030D-6E8A-4147-A177-3AD203B41FA5}">
                      <a16:colId xmlns:a16="http://schemas.microsoft.com/office/drawing/2014/main" val="657785704"/>
                    </a:ext>
                  </a:extLst>
                </a:gridCol>
                <a:gridCol w="94569">
                  <a:extLst>
                    <a:ext uri="{9D8B030D-6E8A-4147-A177-3AD203B41FA5}">
                      <a16:colId xmlns:a16="http://schemas.microsoft.com/office/drawing/2014/main" val="1397150644"/>
                    </a:ext>
                  </a:extLst>
                </a:gridCol>
                <a:gridCol w="94569">
                  <a:extLst>
                    <a:ext uri="{9D8B030D-6E8A-4147-A177-3AD203B41FA5}">
                      <a16:colId xmlns:a16="http://schemas.microsoft.com/office/drawing/2014/main" val="4135768763"/>
                    </a:ext>
                  </a:extLst>
                </a:gridCol>
                <a:gridCol w="94569">
                  <a:extLst>
                    <a:ext uri="{9D8B030D-6E8A-4147-A177-3AD203B41FA5}">
                      <a16:colId xmlns:a16="http://schemas.microsoft.com/office/drawing/2014/main" val="1307412633"/>
                    </a:ext>
                  </a:extLst>
                </a:gridCol>
                <a:gridCol w="94569">
                  <a:extLst>
                    <a:ext uri="{9D8B030D-6E8A-4147-A177-3AD203B41FA5}">
                      <a16:colId xmlns:a16="http://schemas.microsoft.com/office/drawing/2014/main" val="1741658743"/>
                    </a:ext>
                  </a:extLst>
                </a:gridCol>
                <a:gridCol w="94569">
                  <a:extLst>
                    <a:ext uri="{9D8B030D-6E8A-4147-A177-3AD203B41FA5}">
                      <a16:colId xmlns:a16="http://schemas.microsoft.com/office/drawing/2014/main" val="2662459121"/>
                    </a:ext>
                  </a:extLst>
                </a:gridCol>
                <a:gridCol w="94569">
                  <a:extLst>
                    <a:ext uri="{9D8B030D-6E8A-4147-A177-3AD203B41FA5}">
                      <a16:colId xmlns:a16="http://schemas.microsoft.com/office/drawing/2014/main" val="2557135716"/>
                    </a:ext>
                  </a:extLst>
                </a:gridCol>
                <a:gridCol w="94569">
                  <a:extLst>
                    <a:ext uri="{9D8B030D-6E8A-4147-A177-3AD203B41FA5}">
                      <a16:colId xmlns:a16="http://schemas.microsoft.com/office/drawing/2014/main" val="4029294544"/>
                    </a:ext>
                  </a:extLst>
                </a:gridCol>
                <a:gridCol w="94569">
                  <a:extLst>
                    <a:ext uri="{9D8B030D-6E8A-4147-A177-3AD203B41FA5}">
                      <a16:colId xmlns:a16="http://schemas.microsoft.com/office/drawing/2014/main" val="516665240"/>
                    </a:ext>
                  </a:extLst>
                </a:gridCol>
                <a:gridCol w="94569">
                  <a:extLst>
                    <a:ext uri="{9D8B030D-6E8A-4147-A177-3AD203B41FA5}">
                      <a16:colId xmlns:a16="http://schemas.microsoft.com/office/drawing/2014/main" val="683865030"/>
                    </a:ext>
                  </a:extLst>
                </a:gridCol>
                <a:gridCol w="94569">
                  <a:extLst>
                    <a:ext uri="{9D8B030D-6E8A-4147-A177-3AD203B41FA5}">
                      <a16:colId xmlns:a16="http://schemas.microsoft.com/office/drawing/2014/main" val="958516326"/>
                    </a:ext>
                  </a:extLst>
                </a:gridCol>
                <a:gridCol w="94569">
                  <a:extLst>
                    <a:ext uri="{9D8B030D-6E8A-4147-A177-3AD203B41FA5}">
                      <a16:colId xmlns:a16="http://schemas.microsoft.com/office/drawing/2014/main" val="1115092613"/>
                    </a:ext>
                  </a:extLst>
                </a:gridCol>
                <a:gridCol w="94569">
                  <a:extLst>
                    <a:ext uri="{9D8B030D-6E8A-4147-A177-3AD203B41FA5}">
                      <a16:colId xmlns:a16="http://schemas.microsoft.com/office/drawing/2014/main" val="1385652548"/>
                    </a:ext>
                  </a:extLst>
                </a:gridCol>
                <a:gridCol w="94569">
                  <a:extLst>
                    <a:ext uri="{9D8B030D-6E8A-4147-A177-3AD203B41FA5}">
                      <a16:colId xmlns:a16="http://schemas.microsoft.com/office/drawing/2014/main" val="3687415046"/>
                    </a:ext>
                  </a:extLst>
                </a:gridCol>
                <a:gridCol w="94569">
                  <a:extLst>
                    <a:ext uri="{9D8B030D-6E8A-4147-A177-3AD203B41FA5}">
                      <a16:colId xmlns:a16="http://schemas.microsoft.com/office/drawing/2014/main" val="820523965"/>
                    </a:ext>
                  </a:extLst>
                </a:gridCol>
                <a:gridCol w="94569">
                  <a:extLst>
                    <a:ext uri="{9D8B030D-6E8A-4147-A177-3AD203B41FA5}">
                      <a16:colId xmlns:a16="http://schemas.microsoft.com/office/drawing/2014/main" val="3871922066"/>
                    </a:ext>
                  </a:extLst>
                </a:gridCol>
                <a:gridCol w="94569">
                  <a:extLst>
                    <a:ext uri="{9D8B030D-6E8A-4147-A177-3AD203B41FA5}">
                      <a16:colId xmlns:a16="http://schemas.microsoft.com/office/drawing/2014/main" val="3395598133"/>
                    </a:ext>
                  </a:extLst>
                </a:gridCol>
                <a:gridCol w="94569">
                  <a:extLst>
                    <a:ext uri="{9D8B030D-6E8A-4147-A177-3AD203B41FA5}">
                      <a16:colId xmlns:a16="http://schemas.microsoft.com/office/drawing/2014/main" val="493720441"/>
                    </a:ext>
                  </a:extLst>
                </a:gridCol>
                <a:gridCol w="94569">
                  <a:extLst>
                    <a:ext uri="{9D8B030D-6E8A-4147-A177-3AD203B41FA5}">
                      <a16:colId xmlns:a16="http://schemas.microsoft.com/office/drawing/2014/main" val="1433831218"/>
                    </a:ext>
                  </a:extLst>
                </a:gridCol>
                <a:gridCol w="94569">
                  <a:extLst>
                    <a:ext uri="{9D8B030D-6E8A-4147-A177-3AD203B41FA5}">
                      <a16:colId xmlns:a16="http://schemas.microsoft.com/office/drawing/2014/main" val="2554513201"/>
                    </a:ext>
                  </a:extLst>
                </a:gridCol>
                <a:gridCol w="94569">
                  <a:extLst>
                    <a:ext uri="{9D8B030D-6E8A-4147-A177-3AD203B41FA5}">
                      <a16:colId xmlns:a16="http://schemas.microsoft.com/office/drawing/2014/main" val="570537530"/>
                    </a:ext>
                  </a:extLst>
                </a:gridCol>
                <a:gridCol w="94569">
                  <a:extLst>
                    <a:ext uri="{9D8B030D-6E8A-4147-A177-3AD203B41FA5}">
                      <a16:colId xmlns:a16="http://schemas.microsoft.com/office/drawing/2014/main" val="2696501144"/>
                    </a:ext>
                  </a:extLst>
                </a:gridCol>
                <a:gridCol w="94569">
                  <a:extLst>
                    <a:ext uri="{9D8B030D-6E8A-4147-A177-3AD203B41FA5}">
                      <a16:colId xmlns:a16="http://schemas.microsoft.com/office/drawing/2014/main" val="4289924528"/>
                    </a:ext>
                  </a:extLst>
                </a:gridCol>
                <a:gridCol w="94569">
                  <a:extLst>
                    <a:ext uri="{9D8B030D-6E8A-4147-A177-3AD203B41FA5}">
                      <a16:colId xmlns:a16="http://schemas.microsoft.com/office/drawing/2014/main" val="2110599233"/>
                    </a:ext>
                  </a:extLst>
                </a:gridCol>
                <a:gridCol w="94569">
                  <a:extLst>
                    <a:ext uri="{9D8B030D-6E8A-4147-A177-3AD203B41FA5}">
                      <a16:colId xmlns:a16="http://schemas.microsoft.com/office/drawing/2014/main" val="3414677671"/>
                    </a:ext>
                  </a:extLst>
                </a:gridCol>
                <a:gridCol w="94569">
                  <a:extLst>
                    <a:ext uri="{9D8B030D-6E8A-4147-A177-3AD203B41FA5}">
                      <a16:colId xmlns:a16="http://schemas.microsoft.com/office/drawing/2014/main" val="2670636883"/>
                    </a:ext>
                  </a:extLst>
                </a:gridCol>
                <a:gridCol w="94569">
                  <a:extLst>
                    <a:ext uri="{9D8B030D-6E8A-4147-A177-3AD203B41FA5}">
                      <a16:colId xmlns:a16="http://schemas.microsoft.com/office/drawing/2014/main" val="1057019861"/>
                    </a:ext>
                  </a:extLst>
                </a:gridCol>
                <a:gridCol w="94569">
                  <a:extLst>
                    <a:ext uri="{9D8B030D-6E8A-4147-A177-3AD203B41FA5}">
                      <a16:colId xmlns:a16="http://schemas.microsoft.com/office/drawing/2014/main" val="478729330"/>
                    </a:ext>
                  </a:extLst>
                </a:gridCol>
                <a:gridCol w="94569">
                  <a:extLst>
                    <a:ext uri="{9D8B030D-6E8A-4147-A177-3AD203B41FA5}">
                      <a16:colId xmlns:a16="http://schemas.microsoft.com/office/drawing/2014/main" val="3532003805"/>
                    </a:ext>
                  </a:extLst>
                </a:gridCol>
                <a:gridCol w="94569">
                  <a:extLst>
                    <a:ext uri="{9D8B030D-6E8A-4147-A177-3AD203B41FA5}">
                      <a16:colId xmlns:a16="http://schemas.microsoft.com/office/drawing/2014/main" val="1115117905"/>
                    </a:ext>
                  </a:extLst>
                </a:gridCol>
                <a:gridCol w="94569">
                  <a:extLst>
                    <a:ext uri="{9D8B030D-6E8A-4147-A177-3AD203B41FA5}">
                      <a16:colId xmlns:a16="http://schemas.microsoft.com/office/drawing/2014/main" val="630415481"/>
                    </a:ext>
                  </a:extLst>
                </a:gridCol>
                <a:gridCol w="94569">
                  <a:extLst>
                    <a:ext uri="{9D8B030D-6E8A-4147-A177-3AD203B41FA5}">
                      <a16:colId xmlns:a16="http://schemas.microsoft.com/office/drawing/2014/main" val="3452885201"/>
                    </a:ext>
                  </a:extLst>
                </a:gridCol>
                <a:gridCol w="94569">
                  <a:extLst>
                    <a:ext uri="{9D8B030D-6E8A-4147-A177-3AD203B41FA5}">
                      <a16:colId xmlns:a16="http://schemas.microsoft.com/office/drawing/2014/main" val="20515840"/>
                    </a:ext>
                  </a:extLst>
                </a:gridCol>
                <a:gridCol w="94569">
                  <a:extLst>
                    <a:ext uri="{9D8B030D-6E8A-4147-A177-3AD203B41FA5}">
                      <a16:colId xmlns:a16="http://schemas.microsoft.com/office/drawing/2014/main" val="30061433"/>
                    </a:ext>
                  </a:extLst>
                </a:gridCol>
                <a:gridCol w="94569">
                  <a:extLst>
                    <a:ext uri="{9D8B030D-6E8A-4147-A177-3AD203B41FA5}">
                      <a16:colId xmlns:a16="http://schemas.microsoft.com/office/drawing/2014/main" val="4098086608"/>
                    </a:ext>
                  </a:extLst>
                </a:gridCol>
              </a:tblGrid>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Patient</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40228"/>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Treatment duration (</a:t>
                      </a:r>
                      <a:r>
                        <a:rPr lang="en-US" sz="500" spc="-20" baseline="0" dirty="0" err="1">
                          <a:solidFill>
                            <a:schemeClr val="tx1"/>
                          </a:solidFill>
                          <a:latin typeface="Arial" panose="020B0604020202020204" pitchFamily="34" charset="0"/>
                          <a:cs typeface="Arial" panose="020B0604020202020204" pitchFamily="34" charset="0"/>
                        </a:rPr>
                        <a:t>mo</a:t>
                      </a:r>
                      <a:r>
                        <a:rPr lang="en-US" sz="500" spc="-20" baseline="0" dirty="0">
                          <a:solidFill>
                            <a:schemeClr val="tx1"/>
                          </a:solidFill>
                          <a:latin typeface="Arial" panose="020B0604020202020204" pitchFamily="34" charset="0"/>
                          <a:cs typeface="Arial" panose="020B0604020202020204" pitchFamily="34" charset="0"/>
                        </a:rPr>
                        <a:t>)</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628367"/>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Radiographic response</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44528962"/>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Best change in SLD (%)</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27475956"/>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ATM</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5502424"/>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BRIP1</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416851"/>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CDK12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732088"/>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CHEK2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4718745"/>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FANCA</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13223"/>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NBN</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0334956"/>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PALB2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49482"/>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RAD51</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987959"/>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RAD51B</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3099505"/>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RAD54L</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650410"/>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BRCA2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818606"/>
                  </a:ext>
                </a:extLst>
              </a:tr>
            </a:tbl>
          </a:graphicData>
        </a:graphic>
      </p:graphicFrame>
      <p:sp>
        <p:nvSpPr>
          <p:cNvPr id="77" name="TextBox 76">
            <a:extLst>
              <a:ext uri="{FF2B5EF4-FFF2-40B4-BE49-F238E27FC236}">
                <a16:creationId xmlns:a16="http://schemas.microsoft.com/office/drawing/2014/main" id="{33B16937-43D1-9F41-8ED2-EF0A7C219730}"/>
              </a:ext>
            </a:extLst>
          </p:cNvPr>
          <p:cNvSpPr txBox="1"/>
          <p:nvPr/>
        </p:nvSpPr>
        <p:spPr>
          <a:xfrm rot="16200000">
            <a:off x="-40873" y="4035202"/>
            <a:ext cx="1570943" cy="138499"/>
          </a:xfrm>
          <a:prstGeom prst="rect">
            <a:avLst/>
          </a:prstGeom>
          <a:noFill/>
        </p:spPr>
        <p:txBody>
          <a:bodyPr wrap="non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Change from baseline (%)</a:t>
            </a:r>
          </a:p>
        </p:txBody>
      </p:sp>
      <p:cxnSp>
        <p:nvCxnSpPr>
          <p:cNvPr id="18" name="Straight Connector 17">
            <a:extLst>
              <a:ext uri="{FF2B5EF4-FFF2-40B4-BE49-F238E27FC236}">
                <a16:creationId xmlns:a16="http://schemas.microsoft.com/office/drawing/2014/main" id="{B70BC122-FA90-7B4E-85D2-04A5A4024745}"/>
              </a:ext>
            </a:extLst>
          </p:cNvPr>
          <p:cNvCxnSpPr>
            <a:cxnSpLocks/>
          </p:cNvCxnSpPr>
          <p:nvPr/>
        </p:nvCxnSpPr>
        <p:spPr>
          <a:xfrm>
            <a:off x="1061654" y="3265934"/>
            <a:ext cx="0" cy="160714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A35C469-914C-2E4F-B5E3-D3595B57053D}"/>
              </a:ext>
            </a:extLst>
          </p:cNvPr>
          <p:cNvCxnSpPr>
            <a:cxnSpLocks/>
          </p:cNvCxnSpPr>
          <p:nvPr/>
        </p:nvCxnSpPr>
        <p:spPr>
          <a:xfrm flipH="1">
            <a:off x="1059497" y="4449192"/>
            <a:ext cx="4814253"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EC559B-7755-294A-B3AB-EB70CA6CCBB9}"/>
              </a:ext>
            </a:extLst>
          </p:cNvPr>
          <p:cNvCxnSpPr>
            <a:cxnSpLocks/>
          </p:cNvCxnSpPr>
          <p:nvPr/>
        </p:nvCxnSpPr>
        <p:spPr>
          <a:xfrm flipH="1">
            <a:off x="1059497" y="3868167"/>
            <a:ext cx="4814253"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4F37F99-6F92-704B-8FC3-DBE224B32C3E}"/>
              </a:ext>
            </a:extLst>
          </p:cNvPr>
          <p:cNvCxnSpPr>
            <a:cxnSpLocks/>
          </p:cNvCxnSpPr>
          <p:nvPr/>
        </p:nvCxnSpPr>
        <p:spPr>
          <a:xfrm flipH="1">
            <a:off x="1024572" y="483971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EE3C845-FD83-FD42-B6E1-01F9D9392352}"/>
              </a:ext>
            </a:extLst>
          </p:cNvPr>
          <p:cNvCxnSpPr>
            <a:cxnSpLocks/>
          </p:cNvCxnSpPr>
          <p:nvPr/>
        </p:nvCxnSpPr>
        <p:spPr>
          <a:xfrm flipH="1">
            <a:off x="1024572" y="32871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08D9F44B-DC7C-E944-A75E-18C5A7E9FCB2}"/>
              </a:ext>
            </a:extLst>
          </p:cNvPr>
          <p:cNvSpPr txBox="1"/>
          <p:nvPr/>
        </p:nvSpPr>
        <p:spPr>
          <a:xfrm>
            <a:off x="854759" y="3246568"/>
            <a:ext cx="155492" cy="1648143"/>
          </a:xfrm>
          <a:prstGeom prst="rect">
            <a:avLst/>
          </a:prstGeom>
          <a:noFill/>
        </p:spPr>
        <p:txBody>
          <a:bodyPr wrap="none" lIns="0" tIns="0" rIns="0" bIns="0" rtlCol="0">
            <a:spAutoFit/>
          </a:bodyPr>
          <a:lstStyle/>
          <a:p>
            <a:pPr algn="r">
              <a:lnSpc>
                <a:spcPct val="85000"/>
              </a:lnSpc>
            </a:pPr>
            <a:r>
              <a:rPr lang="en-US" sz="600" dirty="0">
                <a:latin typeface="Arial" panose="020B0604020202020204" pitchFamily="34" charset="0"/>
                <a:ea typeface="Aileron" charset="0"/>
                <a:cs typeface="Arial" panose="020B0604020202020204" pitchFamily="34" charset="0"/>
              </a:rPr>
              <a:t>100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-100</a:t>
            </a:r>
          </a:p>
        </p:txBody>
      </p:sp>
      <p:cxnSp>
        <p:nvCxnSpPr>
          <p:cNvPr id="89" name="Straight Connector 88">
            <a:extLst>
              <a:ext uri="{FF2B5EF4-FFF2-40B4-BE49-F238E27FC236}">
                <a16:creationId xmlns:a16="http://schemas.microsoft.com/office/drawing/2014/main" id="{B5C25BE5-888A-2A43-9142-BF9ECAE0C2BC}"/>
              </a:ext>
            </a:extLst>
          </p:cNvPr>
          <p:cNvCxnSpPr>
            <a:cxnSpLocks/>
          </p:cNvCxnSpPr>
          <p:nvPr/>
        </p:nvCxnSpPr>
        <p:spPr>
          <a:xfrm flipH="1">
            <a:off x="1024572" y="336475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32B4CFC-D30E-FE43-BF90-F3E96AB6A2D7}"/>
              </a:ext>
            </a:extLst>
          </p:cNvPr>
          <p:cNvCxnSpPr>
            <a:cxnSpLocks/>
          </p:cNvCxnSpPr>
          <p:nvPr/>
        </p:nvCxnSpPr>
        <p:spPr>
          <a:xfrm flipH="1">
            <a:off x="1024572" y="344236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855C860-786C-F94F-A182-CD69E57A90AF}"/>
              </a:ext>
            </a:extLst>
          </p:cNvPr>
          <p:cNvCxnSpPr>
            <a:cxnSpLocks/>
          </p:cNvCxnSpPr>
          <p:nvPr/>
        </p:nvCxnSpPr>
        <p:spPr>
          <a:xfrm flipH="1">
            <a:off x="1024572" y="351997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90B5D9C-8C9D-6C4A-B7C1-C657FAC9C338}"/>
              </a:ext>
            </a:extLst>
          </p:cNvPr>
          <p:cNvCxnSpPr>
            <a:cxnSpLocks/>
          </p:cNvCxnSpPr>
          <p:nvPr/>
        </p:nvCxnSpPr>
        <p:spPr>
          <a:xfrm flipH="1">
            <a:off x="1024572" y="359758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731E19D-37AA-6743-A818-F05951700787}"/>
              </a:ext>
            </a:extLst>
          </p:cNvPr>
          <p:cNvCxnSpPr>
            <a:cxnSpLocks/>
          </p:cNvCxnSpPr>
          <p:nvPr/>
        </p:nvCxnSpPr>
        <p:spPr>
          <a:xfrm flipH="1">
            <a:off x="1024572" y="36751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86BE2095-382B-BC45-9CDA-63B184F17363}"/>
              </a:ext>
            </a:extLst>
          </p:cNvPr>
          <p:cNvCxnSpPr>
            <a:cxnSpLocks/>
          </p:cNvCxnSpPr>
          <p:nvPr/>
        </p:nvCxnSpPr>
        <p:spPr>
          <a:xfrm flipH="1">
            <a:off x="1024572" y="375280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A43B067-BB09-6C4B-B61F-3197EA144EE5}"/>
              </a:ext>
            </a:extLst>
          </p:cNvPr>
          <p:cNvCxnSpPr>
            <a:cxnSpLocks/>
          </p:cNvCxnSpPr>
          <p:nvPr/>
        </p:nvCxnSpPr>
        <p:spPr>
          <a:xfrm flipH="1">
            <a:off x="1024572" y="383041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CFF28CD6-9EAD-3A4C-988B-D1837D44D676}"/>
              </a:ext>
            </a:extLst>
          </p:cNvPr>
          <p:cNvCxnSpPr>
            <a:cxnSpLocks/>
          </p:cNvCxnSpPr>
          <p:nvPr/>
        </p:nvCxnSpPr>
        <p:spPr>
          <a:xfrm flipH="1">
            <a:off x="1024572" y="390803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E06286F-56C0-F943-A794-8202A67DA28F}"/>
              </a:ext>
            </a:extLst>
          </p:cNvPr>
          <p:cNvCxnSpPr>
            <a:cxnSpLocks/>
          </p:cNvCxnSpPr>
          <p:nvPr/>
        </p:nvCxnSpPr>
        <p:spPr>
          <a:xfrm flipH="1">
            <a:off x="1024572" y="39856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D421468-E3B2-BF46-B2AF-8B60461533DB}"/>
              </a:ext>
            </a:extLst>
          </p:cNvPr>
          <p:cNvCxnSpPr>
            <a:cxnSpLocks/>
          </p:cNvCxnSpPr>
          <p:nvPr/>
        </p:nvCxnSpPr>
        <p:spPr>
          <a:xfrm flipH="1">
            <a:off x="1024572" y="41380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FEB35DB-8FC9-114F-BB6D-1C8D9DFCEF3E}"/>
              </a:ext>
            </a:extLst>
          </p:cNvPr>
          <p:cNvCxnSpPr>
            <a:cxnSpLocks/>
          </p:cNvCxnSpPr>
          <p:nvPr/>
        </p:nvCxnSpPr>
        <p:spPr>
          <a:xfrm flipH="1">
            <a:off x="1024572" y="421741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1DDF205-6478-7344-937C-72506C7605E4}"/>
              </a:ext>
            </a:extLst>
          </p:cNvPr>
          <p:cNvCxnSpPr>
            <a:cxnSpLocks/>
          </p:cNvCxnSpPr>
          <p:nvPr/>
        </p:nvCxnSpPr>
        <p:spPr>
          <a:xfrm flipH="1">
            <a:off x="1024572" y="429679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FD8600D-8DD5-DD4F-924B-1F1950CFFA00}"/>
              </a:ext>
            </a:extLst>
          </p:cNvPr>
          <p:cNvCxnSpPr>
            <a:cxnSpLocks/>
          </p:cNvCxnSpPr>
          <p:nvPr/>
        </p:nvCxnSpPr>
        <p:spPr>
          <a:xfrm flipH="1">
            <a:off x="1024572" y="437616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801D947E-1DE3-3846-B1BB-99EBB61775A5}"/>
              </a:ext>
            </a:extLst>
          </p:cNvPr>
          <p:cNvCxnSpPr>
            <a:cxnSpLocks/>
          </p:cNvCxnSpPr>
          <p:nvPr/>
        </p:nvCxnSpPr>
        <p:spPr>
          <a:xfrm flipH="1">
            <a:off x="1024572" y="444919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87F2806-E42D-7A45-B21E-F9A6391F4379}"/>
              </a:ext>
            </a:extLst>
          </p:cNvPr>
          <p:cNvCxnSpPr>
            <a:cxnSpLocks/>
          </p:cNvCxnSpPr>
          <p:nvPr/>
        </p:nvCxnSpPr>
        <p:spPr>
          <a:xfrm flipH="1">
            <a:off x="1024572" y="45317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A7F7062-7B0D-504A-B3AB-87CC064B07AE}"/>
              </a:ext>
            </a:extLst>
          </p:cNvPr>
          <p:cNvCxnSpPr>
            <a:cxnSpLocks/>
          </p:cNvCxnSpPr>
          <p:nvPr/>
        </p:nvCxnSpPr>
        <p:spPr>
          <a:xfrm flipH="1">
            <a:off x="1024572" y="46079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45AE6515-CB6F-1E4D-8D4F-A8744AF36E6E}"/>
              </a:ext>
            </a:extLst>
          </p:cNvPr>
          <p:cNvCxnSpPr>
            <a:cxnSpLocks/>
          </p:cNvCxnSpPr>
          <p:nvPr/>
        </p:nvCxnSpPr>
        <p:spPr>
          <a:xfrm flipH="1">
            <a:off x="1024572" y="468414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CA9BAE0A-F2F0-1D43-B3D4-E736A64AFE6A}"/>
              </a:ext>
            </a:extLst>
          </p:cNvPr>
          <p:cNvCxnSpPr>
            <a:cxnSpLocks/>
          </p:cNvCxnSpPr>
          <p:nvPr/>
        </p:nvCxnSpPr>
        <p:spPr>
          <a:xfrm flipH="1">
            <a:off x="1024572" y="476351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8" name="Picture 107">
            <a:extLst>
              <a:ext uri="{FF2B5EF4-FFF2-40B4-BE49-F238E27FC236}">
                <a16:creationId xmlns:a16="http://schemas.microsoft.com/office/drawing/2014/main" id="{A5AC54AF-F4E6-4D4C-995B-186FB6A60FD2}"/>
              </a:ext>
            </a:extLst>
          </p:cNvPr>
          <p:cNvPicPr>
            <a:picLocks noChangeAspect="1"/>
          </p:cNvPicPr>
          <p:nvPr/>
        </p:nvPicPr>
        <p:blipFill>
          <a:blip r:embed="rId2"/>
          <a:stretch>
            <a:fillRect/>
          </a:stretch>
        </p:blipFill>
        <p:spPr>
          <a:xfrm>
            <a:off x="1180428" y="3265917"/>
            <a:ext cx="4610100" cy="1358900"/>
          </a:xfrm>
          <a:prstGeom prst="rect">
            <a:avLst/>
          </a:prstGeom>
        </p:spPr>
      </p:pic>
      <p:cxnSp>
        <p:nvCxnSpPr>
          <p:cNvPr id="107" name="Straight Connector 106">
            <a:extLst>
              <a:ext uri="{FF2B5EF4-FFF2-40B4-BE49-F238E27FC236}">
                <a16:creationId xmlns:a16="http://schemas.microsoft.com/office/drawing/2014/main" id="{F898FDDE-7626-964E-B85A-4F8EFB9EF926}"/>
              </a:ext>
            </a:extLst>
          </p:cNvPr>
          <p:cNvCxnSpPr>
            <a:cxnSpLocks/>
          </p:cNvCxnSpPr>
          <p:nvPr/>
        </p:nvCxnSpPr>
        <p:spPr>
          <a:xfrm flipH="1">
            <a:off x="1024572" y="4061842"/>
            <a:ext cx="485552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AB10CFA3-285B-434E-9A46-8BCBB467467C}"/>
              </a:ext>
            </a:extLst>
          </p:cNvPr>
          <p:cNvSpPr txBox="1"/>
          <p:nvPr/>
        </p:nvSpPr>
        <p:spPr>
          <a:xfrm>
            <a:off x="5726223" y="4660900"/>
            <a:ext cx="59312" cy="131062"/>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a:t>
            </a:r>
          </a:p>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13" name="TextBox 112">
            <a:extLst>
              <a:ext uri="{FF2B5EF4-FFF2-40B4-BE49-F238E27FC236}">
                <a16:creationId xmlns:a16="http://schemas.microsoft.com/office/drawing/2014/main" id="{0B8E6600-DDD7-1947-92FB-BEE7DBFDEE18}"/>
              </a:ext>
            </a:extLst>
          </p:cNvPr>
          <p:cNvSpPr txBox="1"/>
          <p:nvPr/>
        </p:nvSpPr>
        <p:spPr>
          <a:xfrm>
            <a:off x="5630973" y="4527550"/>
            <a:ext cx="59312" cy="131062"/>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a:t>
            </a:r>
          </a:p>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14" name="TextBox 113">
            <a:extLst>
              <a:ext uri="{FF2B5EF4-FFF2-40B4-BE49-F238E27FC236}">
                <a16:creationId xmlns:a16="http://schemas.microsoft.com/office/drawing/2014/main" id="{7698DD50-472C-5943-9FFF-C52FF4D339FE}"/>
              </a:ext>
            </a:extLst>
          </p:cNvPr>
          <p:cNvSpPr txBox="1"/>
          <p:nvPr/>
        </p:nvSpPr>
        <p:spPr>
          <a:xfrm>
            <a:off x="5065823" y="4286250"/>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3" name="TextBox 132">
            <a:extLst>
              <a:ext uri="{FF2B5EF4-FFF2-40B4-BE49-F238E27FC236}">
                <a16:creationId xmlns:a16="http://schemas.microsoft.com/office/drawing/2014/main" id="{4B8E1FAD-3DBD-2042-8415-CA3DE8243D1A}"/>
              </a:ext>
            </a:extLst>
          </p:cNvPr>
          <p:cNvSpPr txBox="1"/>
          <p:nvPr/>
        </p:nvSpPr>
        <p:spPr>
          <a:xfrm>
            <a:off x="4780073" y="421957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4" name="TextBox 133">
            <a:extLst>
              <a:ext uri="{FF2B5EF4-FFF2-40B4-BE49-F238E27FC236}">
                <a16:creationId xmlns:a16="http://schemas.microsoft.com/office/drawing/2014/main" id="{3C9DD679-0EAA-4A48-8E80-71B4AE2E10A9}"/>
              </a:ext>
            </a:extLst>
          </p:cNvPr>
          <p:cNvSpPr txBox="1"/>
          <p:nvPr/>
        </p:nvSpPr>
        <p:spPr>
          <a:xfrm>
            <a:off x="4684823" y="4216400"/>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5" name="TextBox 134">
            <a:extLst>
              <a:ext uri="{FF2B5EF4-FFF2-40B4-BE49-F238E27FC236}">
                <a16:creationId xmlns:a16="http://schemas.microsoft.com/office/drawing/2014/main" id="{C6F83E01-2C1E-BF45-AA65-5D6EE4FACB42}"/>
              </a:ext>
            </a:extLst>
          </p:cNvPr>
          <p:cNvSpPr txBox="1"/>
          <p:nvPr/>
        </p:nvSpPr>
        <p:spPr>
          <a:xfrm>
            <a:off x="4402248" y="4152900"/>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6" name="TextBox 135">
            <a:extLst>
              <a:ext uri="{FF2B5EF4-FFF2-40B4-BE49-F238E27FC236}">
                <a16:creationId xmlns:a16="http://schemas.microsoft.com/office/drawing/2014/main" id="{D588E053-1969-3E40-8BF1-AAC6DB6A7C0C}"/>
              </a:ext>
            </a:extLst>
          </p:cNvPr>
          <p:cNvSpPr txBox="1"/>
          <p:nvPr/>
        </p:nvSpPr>
        <p:spPr>
          <a:xfrm>
            <a:off x="4211748" y="4133850"/>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7" name="TextBox 136">
            <a:extLst>
              <a:ext uri="{FF2B5EF4-FFF2-40B4-BE49-F238E27FC236}">
                <a16:creationId xmlns:a16="http://schemas.microsoft.com/office/drawing/2014/main" id="{70925F4D-3884-1E45-9EC0-96E941CD5F72}"/>
              </a:ext>
            </a:extLst>
          </p:cNvPr>
          <p:cNvSpPr txBox="1"/>
          <p:nvPr/>
        </p:nvSpPr>
        <p:spPr>
          <a:xfrm>
            <a:off x="4119673" y="412432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8" name="TextBox 137">
            <a:extLst>
              <a:ext uri="{FF2B5EF4-FFF2-40B4-BE49-F238E27FC236}">
                <a16:creationId xmlns:a16="http://schemas.microsoft.com/office/drawing/2014/main" id="{DC44A15F-F14B-9A4F-933F-5B60550E450C}"/>
              </a:ext>
            </a:extLst>
          </p:cNvPr>
          <p:cNvSpPr txBox="1"/>
          <p:nvPr/>
        </p:nvSpPr>
        <p:spPr>
          <a:xfrm>
            <a:off x="4027598" y="412432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39" name="TextBox 138">
            <a:extLst>
              <a:ext uri="{FF2B5EF4-FFF2-40B4-BE49-F238E27FC236}">
                <a16:creationId xmlns:a16="http://schemas.microsoft.com/office/drawing/2014/main" id="{1BCABABC-FE05-F54E-96FB-CF29E51C40C3}"/>
              </a:ext>
            </a:extLst>
          </p:cNvPr>
          <p:cNvSpPr txBox="1"/>
          <p:nvPr/>
        </p:nvSpPr>
        <p:spPr>
          <a:xfrm>
            <a:off x="3735498" y="395922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40" name="TextBox 139">
            <a:extLst>
              <a:ext uri="{FF2B5EF4-FFF2-40B4-BE49-F238E27FC236}">
                <a16:creationId xmlns:a16="http://schemas.microsoft.com/office/drawing/2014/main" id="{06CE198F-2038-DB4D-8225-37C793177ED2}"/>
              </a:ext>
            </a:extLst>
          </p:cNvPr>
          <p:cNvSpPr txBox="1"/>
          <p:nvPr/>
        </p:nvSpPr>
        <p:spPr>
          <a:xfrm>
            <a:off x="2887773" y="377507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41" name="TextBox 140">
            <a:extLst>
              <a:ext uri="{FF2B5EF4-FFF2-40B4-BE49-F238E27FC236}">
                <a16:creationId xmlns:a16="http://schemas.microsoft.com/office/drawing/2014/main" id="{EE46CADB-B3EB-CC46-B3C0-D6C5AB1571D2}"/>
              </a:ext>
            </a:extLst>
          </p:cNvPr>
          <p:cNvSpPr txBox="1"/>
          <p:nvPr/>
        </p:nvSpPr>
        <p:spPr>
          <a:xfrm>
            <a:off x="2697273" y="3768725"/>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42" name="TextBox 141">
            <a:extLst>
              <a:ext uri="{FF2B5EF4-FFF2-40B4-BE49-F238E27FC236}">
                <a16:creationId xmlns:a16="http://schemas.microsoft.com/office/drawing/2014/main" id="{E38B4FD0-E263-3647-8C89-EEEB23AC8A99}"/>
              </a:ext>
            </a:extLst>
          </p:cNvPr>
          <p:cNvSpPr txBox="1"/>
          <p:nvPr/>
        </p:nvSpPr>
        <p:spPr>
          <a:xfrm>
            <a:off x="2227373" y="3486150"/>
            <a:ext cx="57708" cy="69506"/>
          </a:xfrm>
          <a:prstGeom prst="rect">
            <a:avLst/>
          </a:prstGeom>
          <a:noFill/>
        </p:spPr>
        <p:txBody>
          <a:bodyPr wrap="none" lIns="0" tIns="0" rIns="0" bIns="0" rtlCol="0">
            <a:spAutoFit/>
          </a:bodyPr>
          <a:lstStyle/>
          <a:p>
            <a:pPr>
              <a:lnSpc>
                <a:spcPct val="50000"/>
              </a:lnSpc>
            </a:pPr>
            <a:r>
              <a:rPr lang="en-US" sz="800" dirty="0">
                <a:latin typeface="Arial" panose="020B0604020202020204" pitchFamily="34" charset="0"/>
                <a:ea typeface="Aileron" charset="0"/>
                <a:cs typeface="Arial" panose="020B0604020202020204" pitchFamily="34" charset="0"/>
              </a:rPr>
              <a:t>o</a:t>
            </a:r>
          </a:p>
        </p:txBody>
      </p:sp>
      <p:sp>
        <p:nvSpPr>
          <p:cNvPr id="111" name="TextBox 110">
            <a:extLst>
              <a:ext uri="{FF2B5EF4-FFF2-40B4-BE49-F238E27FC236}">
                <a16:creationId xmlns:a16="http://schemas.microsoft.com/office/drawing/2014/main" id="{1D64B0BC-3BFC-5D4C-B294-1C30B73B3528}"/>
              </a:ext>
            </a:extLst>
          </p:cNvPr>
          <p:cNvSpPr txBox="1"/>
          <p:nvPr/>
        </p:nvSpPr>
        <p:spPr>
          <a:xfrm>
            <a:off x="4189523" y="3324225"/>
            <a:ext cx="1660711" cy="261610"/>
          </a:xfrm>
          <a:prstGeom prst="rect">
            <a:avLst/>
          </a:prstGeom>
          <a:noFill/>
        </p:spPr>
        <p:txBody>
          <a:bodyPr wrap="none" lIns="0" tIns="0" rIns="0" bIns="0" rtlCol="0">
            <a:spAutoFit/>
          </a:bodyPr>
          <a:lstStyle/>
          <a:p>
            <a:pPr>
              <a:lnSpc>
                <a:spcPct val="85000"/>
              </a:lnSpc>
            </a:pPr>
            <a:r>
              <a:rPr lang="en-US" sz="1000" dirty="0">
                <a:latin typeface="Arial" panose="020B0604020202020204" pitchFamily="34" charset="0"/>
                <a:ea typeface="Aileron" charset="0"/>
                <a:cs typeface="Arial" panose="020B0604020202020204" pitchFamily="34" charset="0"/>
              </a:rPr>
              <a:t>+ = Confirmed PSA response</a:t>
            </a:r>
          </a:p>
          <a:p>
            <a:pPr>
              <a:lnSpc>
                <a:spcPct val="85000"/>
              </a:lnSpc>
            </a:pPr>
            <a:r>
              <a:rPr lang="en-US" sz="1000" dirty="0">
                <a:latin typeface="Arial" panose="020B0604020202020204" pitchFamily="34" charset="0"/>
                <a:ea typeface="Aileron" charset="0"/>
                <a:cs typeface="Arial" panose="020B0604020202020204" pitchFamily="34" charset="0"/>
              </a:rPr>
              <a:t>o = Ongoing</a:t>
            </a:r>
          </a:p>
        </p:txBody>
      </p:sp>
      <p:sp>
        <p:nvSpPr>
          <p:cNvPr id="143" name="TextBox 142">
            <a:extLst>
              <a:ext uri="{FF2B5EF4-FFF2-40B4-BE49-F238E27FC236}">
                <a16:creationId xmlns:a16="http://schemas.microsoft.com/office/drawing/2014/main" id="{A0705AEE-859E-884D-85CC-9EAACA6A4350}"/>
              </a:ext>
            </a:extLst>
          </p:cNvPr>
          <p:cNvSpPr txBox="1"/>
          <p:nvPr/>
        </p:nvSpPr>
        <p:spPr>
          <a:xfrm>
            <a:off x="456644" y="3243621"/>
            <a:ext cx="92974" cy="130805"/>
          </a:xfrm>
          <a:prstGeom prst="rect">
            <a:avLst/>
          </a:prstGeom>
          <a:noFill/>
        </p:spPr>
        <p:txBody>
          <a:bodyPr wrap="none" lIns="0" tIns="0" rIns="0" bIns="0" rtlCol="0">
            <a:spAutoFit/>
          </a:bodyPr>
          <a:lstStyle/>
          <a:p>
            <a:pPr>
              <a:lnSpc>
                <a:spcPct val="85000"/>
              </a:lnSpc>
            </a:pPr>
            <a:r>
              <a:rPr lang="en-US" sz="1000" b="1" dirty="0">
                <a:latin typeface="Arial" panose="020B0604020202020204" pitchFamily="34" charset="0"/>
                <a:ea typeface="Aileron" charset="0"/>
                <a:cs typeface="Arial" panose="020B0604020202020204" pitchFamily="34" charset="0"/>
              </a:rPr>
              <a:t>A</a:t>
            </a:r>
          </a:p>
        </p:txBody>
      </p:sp>
      <p:graphicFrame>
        <p:nvGraphicFramePr>
          <p:cNvPr id="144" name="Table 143">
            <a:extLst>
              <a:ext uri="{FF2B5EF4-FFF2-40B4-BE49-F238E27FC236}">
                <a16:creationId xmlns:a16="http://schemas.microsoft.com/office/drawing/2014/main" id="{2497A7A3-1A20-EF43-AEF4-F45EFCC5FC93}"/>
              </a:ext>
            </a:extLst>
          </p:cNvPr>
          <p:cNvGraphicFramePr>
            <a:graphicFrameLocks noGrp="1"/>
          </p:cNvGraphicFramePr>
          <p:nvPr>
            <p:extLst>
              <p:ext uri="{D42A27DB-BD31-4B8C-83A1-F6EECF244321}">
                <p14:modId xmlns:p14="http://schemas.microsoft.com/office/powerpoint/2010/main" val="1978503623"/>
              </p:ext>
            </p:extLst>
          </p:nvPr>
        </p:nvGraphicFramePr>
        <p:xfrm>
          <a:off x="6419754" y="4949439"/>
          <a:ext cx="2172780" cy="685800"/>
        </p:xfrm>
        <a:graphic>
          <a:graphicData uri="http://schemas.openxmlformats.org/drawingml/2006/table">
            <a:tbl>
              <a:tblPr firstRow="1" bandRow="1">
                <a:tableStyleId>{5C22544A-7EE6-4342-B048-85BDC9FD1C3A}</a:tableStyleId>
              </a:tblPr>
              <a:tblGrid>
                <a:gridCol w="754245">
                  <a:extLst>
                    <a:ext uri="{9D8B030D-6E8A-4147-A177-3AD203B41FA5}">
                      <a16:colId xmlns:a16="http://schemas.microsoft.com/office/drawing/2014/main" val="1571374176"/>
                    </a:ext>
                  </a:extLst>
                </a:gridCol>
                <a:gridCol w="94569">
                  <a:extLst>
                    <a:ext uri="{9D8B030D-6E8A-4147-A177-3AD203B41FA5}">
                      <a16:colId xmlns:a16="http://schemas.microsoft.com/office/drawing/2014/main" val="2642622032"/>
                    </a:ext>
                  </a:extLst>
                </a:gridCol>
                <a:gridCol w="94569">
                  <a:extLst>
                    <a:ext uri="{9D8B030D-6E8A-4147-A177-3AD203B41FA5}">
                      <a16:colId xmlns:a16="http://schemas.microsoft.com/office/drawing/2014/main" val="3399180708"/>
                    </a:ext>
                  </a:extLst>
                </a:gridCol>
                <a:gridCol w="94569">
                  <a:extLst>
                    <a:ext uri="{9D8B030D-6E8A-4147-A177-3AD203B41FA5}">
                      <a16:colId xmlns:a16="http://schemas.microsoft.com/office/drawing/2014/main" val="243254721"/>
                    </a:ext>
                  </a:extLst>
                </a:gridCol>
                <a:gridCol w="94569">
                  <a:extLst>
                    <a:ext uri="{9D8B030D-6E8A-4147-A177-3AD203B41FA5}">
                      <a16:colId xmlns:a16="http://schemas.microsoft.com/office/drawing/2014/main" val="848596149"/>
                    </a:ext>
                  </a:extLst>
                </a:gridCol>
                <a:gridCol w="94569">
                  <a:extLst>
                    <a:ext uri="{9D8B030D-6E8A-4147-A177-3AD203B41FA5}">
                      <a16:colId xmlns:a16="http://schemas.microsoft.com/office/drawing/2014/main" val="1027100454"/>
                    </a:ext>
                  </a:extLst>
                </a:gridCol>
                <a:gridCol w="94569">
                  <a:extLst>
                    <a:ext uri="{9D8B030D-6E8A-4147-A177-3AD203B41FA5}">
                      <a16:colId xmlns:a16="http://schemas.microsoft.com/office/drawing/2014/main" val="1634801372"/>
                    </a:ext>
                  </a:extLst>
                </a:gridCol>
                <a:gridCol w="94569">
                  <a:extLst>
                    <a:ext uri="{9D8B030D-6E8A-4147-A177-3AD203B41FA5}">
                      <a16:colId xmlns:a16="http://schemas.microsoft.com/office/drawing/2014/main" val="925535213"/>
                    </a:ext>
                  </a:extLst>
                </a:gridCol>
                <a:gridCol w="94569">
                  <a:extLst>
                    <a:ext uri="{9D8B030D-6E8A-4147-A177-3AD203B41FA5}">
                      <a16:colId xmlns:a16="http://schemas.microsoft.com/office/drawing/2014/main" val="3446651636"/>
                    </a:ext>
                  </a:extLst>
                </a:gridCol>
                <a:gridCol w="94569">
                  <a:extLst>
                    <a:ext uri="{9D8B030D-6E8A-4147-A177-3AD203B41FA5}">
                      <a16:colId xmlns:a16="http://schemas.microsoft.com/office/drawing/2014/main" val="3520483157"/>
                    </a:ext>
                  </a:extLst>
                </a:gridCol>
                <a:gridCol w="94569">
                  <a:extLst>
                    <a:ext uri="{9D8B030D-6E8A-4147-A177-3AD203B41FA5}">
                      <a16:colId xmlns:a16="http://schemas.microsoft.com/office/drawing/2014/main" val="686354247"/>
                    </a:ext>
                  </a:extLst>
                </a:gridCol>
                <a:gridCol w="94569">
                  <a:extLst>
                    <a:ext uri="{9D8B030D-6E8A-4147-A177-3AD203B41FA5}">
                      <a16:colId xmlns:a16="http://schemas.microsoft.com/office/drawing/2014/main" val="2957156122"/>
                    </a:ext>
                  </a:extLst>
                </a:gridCol>
                <a:gridCol w="94569">
                  <a:extLst>
                    <a:ext uri="{9D8B030D-6E8A-4147-A177-3AD203B41FA5}">
                      <a16:colId xmlns:a16="http://schemas.microsoft.com/office/drawing/2014/main" val="1395251175"/>
                    </a:ext>
                  </a:extLst>
                </a:gridCol>
                <a:gridCol w="94569">
                  <a:extLst>
                    <a:ext uri="{9D8B030D-6E8A-4147-A177-3AD203B41FA5}">
                      <a16:colId xmlns:a16="http://schemas.microsoft.com/office/drawing/2014/main" val="3283610452"/>
                    </a:ext>
                  </a:extLst>
                </a:gridCol>
                <a:gridCol w="94569">
                  <a:extLst>
                    <a:ext uri="{9D8B030D-6E8A-4147-A177-3AD203B41FA5}">
                      <a16:colId xmlns:a16="http://schemas.microsoft.com/office/drawing/2014/main" val="1744522856"/>
                    </a:ext>
                  </a:extLst>
                </a:gridCol>
                <a:gridCol w="94569">
                  <a:extLst>
                    <a:ext uri="{9D8B030D-6E8A-4147-A177-3AD203B41FA5}">
                      <a16:colId xmlns:a16="http://schemas.microsoft.com/office/drawing/2014/main" val="657785704"/>
                    </a:ext>
                  </a:extLst>
                </a:gridCol>
              </a:tblGrid>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Patient</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40228"/>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Treatment duration (</a:t>
                      </a:r>
                      <a:r>
                        <a:rPr lang="en-US" sz="500" spc="-20" baseline="0" dirty="0" err="1">
                          <a:solidFill>
                            <a:schemeClr val="tx1"/>
                          </a:solidFill>
                          <a:latin typeface="Arial" panose="020B0604020202020204" pitchFamily="34" charset="0"/>
                          <a:cs typeface="Arial" panose="020B0604020202020204" pitchFamily="34" charset="0"/>
                        </a:rPr>
                        <a:t>mo</a:t>
                      </a:r>
                      <a:r>
                        <a:rPr lang="en-US" sz="500" spc="-20" baseline="0" dirty="0">
                          <a:solidFill>
                            <a:schemeClr val="tx1"/>
                          </a:solidFill>
                          <a:latin typeface="Arial" panose="020B0604020202020204" pitchFamily="34" charset="0"/>
                          <a:cs typeface="Arial" panose="020B0604020202020204" pitchFamily="34" charset="0"/>
                        </a:rPr>
                        <a:t>)</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628367"/>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Radiographic response</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44528962"/>
                  </a:ext>
                </a:extLst>
              </a:tr>
              <a:tr h="0">
                <a:tc>
                  <a:txBody>
                    <a:bodyPr/>
                    <a:lstStyle/>
                    <a:p>
                      <a:pPr algn="r">
                        <a:lnSpc>
                          <a:spcPct val="90000"/>
                        </a:lnSpc>
                      </a:pPr>
                      <a:r>
                        <a:rPr lang="en-US" sz="500" spc="-20" baseline="0" dirty="0">
                          <a:solidFill>
                            <a:schemeClr val="tx1"/>
                          </a:solidFill>
                          <a:latin typeface="Arial" panose="020B0604020202020204" pitchFamily="34" charset="0"/>
                          <a:cs typeface="Arial" panose="020B0604020202020204" pitchFamily="34" charset="0"/>
                        </a:rPr>
                        <a:t>Best change in SLD (%)</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27475956"/>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ATM</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502424"/>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BRIP1</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416851"/>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CDK12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81732088"/>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CHEK2</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718745"/>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FANCA</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13223"/>
                  </a:ext>
                </a:extLst>
              </a:tr>
              <a:tr h="0">
                <a:tc>
                  <a:txBody>
                    <a:bodyPr/>
                    <a:lstStyle/>
                    <a:p>
                      <a:pPr algn="r">
                        <a:lnSpc>
                          <a:spcPct val="90000"/>
                        </a:lnSpc>
                      </a:pPr>
                      <a:r>
                        <a:rPr lang="en-US" sz="500" i="1" spc="-20" baseline="0" dirty="0">
                          <a:solidFill>
                            <a:schemeClr val="tx1"/>
                          </a:solidFill>
                          <a:latin typeface="Arial" panose="020B0604020202020204" pitchFamily="34" charset="0"/>
                          <a:cs typeface="Arial" panose="020B0604020202020204" pitchFamily="34" charset="0"/>
                        </a:rPr>
                        <a:t>NBN</a:t>
                      </a:r>
                    </a:p>
                  </a:txBody>
                  <a:tcPr marL="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0334956"/>
                  </a:ext>
                </a:extLst>
              </a:tr>
            </a:tbl>
          </a:graphicData>
        </a:graphic>
      </p:graphicFrame>
      <p:graphicFrame>
        <p:nvGraphicFramePr>
          <p:cNvPr id="146" name="Table 145">
            <a:extLst>
              <a:ext uri="{FF2B5EF4-FFF2-40B4-BE49-F238E27FC236}">
                <a16:creationId xmlns:a16="http://schemas.microsoft.com/office/drawing/2014/main" id="{FDDA401D-C986-C842-B646-FEF39925CA64}"/>
              </a:ext>
            </a:extLst>
          </p:cNvPr>
          <p:cNvGraphicFramePr>
            <a:graphicFrameLocks noGrp="1"/>
          </p:cNvGraphicFramePr>
          <p:nvPr>
            <p:extLst>
              <p:ext uri="{D42A27DB-BD31-4B8C-83A1-F6EECF244321}">
                <p14:modId xmlns:p14="http://schemas.microsoft.com/office/powerpoint/2010/main" val="3192428353"/>
              </p:ext>
            </p:extLst>
          </p:nvPr>
        </p:nvGraphicFramePr>
        <p:xfrm>
          <a:off x="8883554" y="4949439"/>
          <a:ext cx="1134828" cy="685800"/>
        </p:xfrm>
        <a:graphic>
          <a:graphicData uri="http://schemas.openxmlformats.org/drawingml/2006/table">
            <a:tbl>
              <a:tblPr firstRow="1" bandRow="1">
                <a:tableStyleId>{5C22544A-7EE6-4342-B048-85BDC9FD1C3A}</a:tableStyleId>
              </a:tblPr>
              <a:tblGrid>
                <a:gridCol w="94569">
                  <a:extLst>
                    <a:ext uri="{9D8B030D-6E8A-4147-A177-3AD203B41FA5}">
                      <a16:colId xmlns:a16="http://schemas.microsoft.com/office/drawing/2014/main" val="2642622032"/>
                    </a:ext>
                  </a:extLst>
                </a:gridCol>
                <a:gridCol w="94569">
                  <a:extLst>
                    <a:ext uri="{9D8B030D-6E8A-4147-A177-3AD203B41FA5}">
                      <a16:colId xmlns:a16="http://schemas.microsoft.com/office/drawing/2014/main" val="3399180708"/>
                    </a:ext>
                  </a:extLst>
                </a:gridCol>
                <a:gridCol w="94569">
                  <a:extLst>
                    <a:ext uri="{9D8B030D-6E8A-4147-A177-3AD203B41FA5}">
                      <a16:colId xmlns:a16="http://schemas.microsoft.com/office/drawing/2014/main" val="243254721"/>
                    </a:ext>
                  </a:extLst>
                </a:gridCol>
                <a:gridCol w="94569">
                  <a:extLst>
                    <a:ext uri="{9D8B030D-6E8A-4147-A177-3AD203B41FA5}">
                      <a16:colId xmlns:a16="http://schemas.microsoft.com/office/drawing/2014/main" val="848596149"/>
                    </a:ext>
                  </a:extLst>
                </a:gridCol>
                <a:gridCol w="94569">
                  <a:extLst>
                    <a:ext uri="{9D8B030D-6E8A-4147-A177-3AD203B41FA5}">
                      <a16:colId xmlns:a16="http://schemas.microsoft.com/office/drawing/2014/main" val="1027100454"/>
                    </a:ext>
                  </a:extLst>
                </a:gridCol>
                <a:gridCol w="94569">
                  <a:extLst>
                    <a:ext uri="{9D8B030D-6E8A-4147-A177-3AD203B41FA5}">
                      <a16:colId xmlns:a16="http://schemas.microsoft.com/office/drawing/2014/main" val="1634801372"/>
                    </a:ext>
                  </a:extLst>
                </a:gridCol>
                <a:gridCol w="94569">
                  <a:extLst>
                    <a:ext uri="{9D8B030D-6E8A-4147-A177-3AD203B41FA5}">
                      <a16:colId xmlns:a16="http://schemas.microsoft.com/office/drawing/2014/main" val="925535213"/>
                    </a:ext>
                  </a:extLst>
                </a:gridCol>
                <a:gridCol w="94569">
                  <a:extLst>
                    <a:ext uri="{9D8B030D-6E8A-4147-A177-3AD203B41FA5}">
                      <a16:colId xmlns:a16="http://schemas.microsoft.com/office/drawing/2014/main" val="3446651636"/>
                    </a:ext>
                  </a:extLst>
                </a:gridCol>
                <a:gridCol w="94569">
                  <a:extLst>
                    <a:ext uri="{9D8B030D-6E8A-4147-A177-3AD203B41FA5}">
                      <a16:colId xmlns:a16="http://schemas.microsoft.com/office/drawing/2014/main" val="3520483157"/>
                    </a:ext>
                  </a:extLst>
                </a:gridCol>
                <a:gridCol w="94569">
                  <a:extLst>
                    <a:ext uri="{9D8B030D-6E8A-4147-A177-3AD203B41FA5}">
                      <a16:colId xmlns:a16="http://schemas.microsoft.com/office/drawing/2014/main" val="686354247"/>
                    </a:ext>
                  </a:extLst>
                </a:gridCol>
                <a:gridCol w="94569">
                  <a:extLst>
                    <a:ext uri="{9D8B030D-6E8A-4147-A177-3AD203B41FA5}">
                      <a16:colId xmlns:a16="http://schemas.microsoft.com/office/drawing/2014/main" val="2957156122"/>
                    </a:ext>
                  </a:extLst>
                </a:gridCol>
                <a:gridCol w="94569">
                  <a:extLst>
                    <a:ext uri="{9D8B030D-6E8A-4147-A177-3AD203B41FA5}">
                      <a16:colId xmlns:a16="http://schemas.microsoft.com/office/drawing/2014/main" val="1395251175"/>
                    </a:ext>
                  </a:extLst>
                </a:gridCol>
              </a:tblGrid>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40228"/>
                  </a:ext>
                </a:extLst>
              </a:tr>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628367"/>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44528962"/>
                  </a:ext>
                </a:extLst>
              </a:tr>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27475956"/>
                  </a:ext>
                </a:extLst>
              </a:tr>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502424"/>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416851"/>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732088"/>
                  </a:ext>
                </a:extLst>
              </a:tr>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54718745"/>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13223"/>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0334956"/>
                  </a:ext>
                </a:extLst>
              </a:tr>
            </a:tbl>
          </a:graphicData>
        </a:graphic>
      </p:graphicFrame>
      <p:graphicFrame>
        <p:nvGraphicFramePr>
          <p:cNvPr id="147" name="Table 146">
            <a:extLst>
              <a:ext uri="{FF2B5EF4-FFF2-40B4-BE49-F238E27FC236}">
                <a16:creationId xmlns:a16="http://schemas.microsoft.com/office/drawing/2014/main" id="{CF01EA21-CFED-8B43-9FE7-2F1D54E751B1}"/>
              </a:ext>
            </a:extLst>
          </p:cNvPr>
          <p:cNvGraphicFramePr>
            <a:graphicFrameLocks noGrp="1"/>
          </p:cNvGraphicFramePr>
          <p:nvPr>
            <p:extLst>
              <p:ext uri="{D42A27DB-BD31-4B8C-83A1-F6EECF244321}">
                <p14:modId xmlns:p14="http://schemas.microsoft.com/office/powerpoint/2010/main" val="3708351660"/>
              </p:ext>
            </p:extLst>
          </p:nvPr>
        </p:nvGraphicFramePr>
        <p:xfrm>
          <a:off x="10299604" y="4949439"/>
          <a:ext cx="1323966" cy="685800"/>
        </p:xfrm>
        <a:graphic>
          <a:graphicData uri="http://schemas.openxmlformats.org/drawingml/2006/table">
            <a:tbl>
              <a:tblPr firstRow="1" bandRow="1">
                <a:tableStyleId>{5C22544A-7EE6-4342-B048-85BDC9FD1C3A}</a:tableStyleId>
              </a:tblPr>
              <a:tblGrid>
                <a:gridCol w="94569">
                  <a:extLst>
                    <a:ext uri="{9D8B030D-6E8A-4147-A177-3AD203B41FA5}">
                      <a16:colId xmlns:a16="http://schemas.microsoft.com/office/drawing/2014/main" val="2642622032"/>
                    </a:ext>
                  </a:extLst>
                </a:gridCol>
                <a:gridCol w="94569">
                  <a:extLst>
                    <a:ext uri="{9D8B030D-6E8A-4147-A177-3AD203B41FA5}">
                      <a16:colId xmlns:a16="http://schemas.microsoft.com/office/drawing/2014/main" val="3399180708"/>
                    </a:ext>
                  </a:extLst>
                </a:gridCol>
                <a:gridCol w="94569">
                  <a:extLst>
                    <a:ext uri="{9D8B030D-6E8A-4147-A177-3AD203B41FA5}">
                      <a16:colId xmlns:a16="http://schemas.microsoft.com/office/drawing/2014/main" val="243254721"/>
                    </a:ext>
                  </a:extLst>
                </a:gridCol>
                <a:gridCol w="94569">
                  <a:extLst>
                    <a:ext uri="{9D8B030D-6E8A-4147-A177-3AD203B41FA5}">
                      <a16:colId xmlns:a16="http://schemas.microsoft.com/office/drawing/2014/main" val="848596149"/>
                    </a:ext>
                  </a:extLst>
                </a:gridCol>
                <a:gridCol w="94569">
                  <a:extLst>
                    <a:ext uri="{9D8B030D-6E8A-4147-A177-3AD203B41FA5}">
                      <a16:colId xmlns:a16="http://schemas.microsoft.com/office/drawing/2014/main" val="1027100454"/>
                    </a:ext>
                  </a:extLst>
                </a:gridCol>
                <a:gridCol w="94569">
                  <a:extLst>
                    <a:ext uri="{9D8B030D-6E8A-4147-A177-3AD203B41FA5}">
                      <a16:colId xmlns:a16="http://schemas.microsoft.com/office/drawing/2014/main" val="1634801372"/>
                    </a:ext>
                  </a:extLst>
                </a:gridCol>
                <a:gridCol w="94569">
                  <a:extLst>
                    <a:ext uri="{9D8B030D-6E8A-4147-A177-3AD203B41FA5}">
                      <a16:colId xmlns:a16="http://schemas.microsoft.com/office/drawing/2014/main" val="925535213"/>
                    </a:ext>
                  </a:extLst>
                </a:gridCol>
                <a:gridCol w="94569">
                  <a:extLst>
                    <a:ext uri="{9D8B030D-6E8A-4147-A177-3AD203B41FA5}">
                      <a16:colId xmlns:a16="http://schemas.microsoft.com/office/drawing/2014/main" val="3446651636"/>
                    </a:ext>
                  </a:extLst>
                </a:gridCol>
                <a:gridCol w="94569">
                  <a:extLst>
                    <a:ext uri="{9D8B030D-6E8A-4147-A177-3AD203B41FA5}">
                      <a16:colId xmlns:a16="http://schemas.microsoft.com/office/drawing/2014/main" val="3520483157"/>
                    </a:ext>
                  </a:extLst>
                </a:gridCol>
                <a:gridCol w="94569">
                  <a:extLst>
                    <a:ext uri="{9D8B030D-6E8A-4147-A177-3AD203B41FA5}">
                      <a16:colId xmlns:a16="http://schemas.microsoft.com/office/drawing/2014/main" val="686354247"/>
                    </a:ext>
                  </a:extLst>
                </a:gridCol>
                <a:gridCol w="94569">
                  <a:extLst>
                    <a:ext uri="{9D8B030D-6E8A-4147-A177-3AD203B41FA5}">
                      <a16:colId xmlns:a16="http://schemas.microsoft.com/office/drawing/2014/main" val="2957156122"/>
                    </a:ext>
                  </a:extLst>
                </a:gridCol>
                <a:gridCol w="94569">
                  <a:extLst>
                    <a:ext uri="{9D8B030D-6E8A-4147-A177-3AD203B41FA5}">
                      <a16:colId xmlns:a16="http://schemas.microsoft.com/office/drawing/2014/main" val="1395251175"/>
                    </a:ext>
                  </a:extLst>
                </a:gridCol>
                <a:gridCol w="94569">
                  <a:extLst>
                    <a:ext uri="{9D8B030D-6E8A-4147-A177-3AD203B41FA5}">
                      <a16:colId xmlns:a16="http://schemas.microsoft.com/office/drawing/2014/main" val="3283610452"/>
                    </a:ext>
                  </a:extLst>
                </a:gridCol>
                <a:gridCol w="94569">
                  <a:extLst>
                    <a:ext uri="{9D8B030D-6E8A-4147-A177-3AD203B41FA5}">
                      <a16:colId xmlns:a16="http://schemas.microsoft.com/office/drawing/2014/main" val="1744522856"/>
                    </a:ext>
                  </a:extLst>
                </a:gridCol>
              </a:tblGrid>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40228"/>
                  </a:ext>
                </a:extLst>
              </a:tr>
              <a:tr h="0">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628367"/>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CR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PR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44528962"/>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-47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400" spc="-50" baseline="0" dirty="0">
                          <a:solidFill>
                            <a:schemeClr val="tx1"/>
                          </a:solidFill>
                          <a:latin typeface="Arial" panose="020B0604020202020204" pitchFamily="34" charset="0"/>
                          <a:cs typeface="Arial" panose="020B0604020202020204" pitchFamily="34" charset="0"/>
                        </a:rPr>
                        <a:t>-100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27475956"/>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502424"/>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49416851"/>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732088"/>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718745"/>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13223"/>
                  </a:ext>
                </a:extLst>
              </a:tr>
              <a:tr h="0">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U</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B</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500" spc="-50" baseline="0" dirty="0">
                          <a:solidFill>
                            <a:schemeClr val="tx1"/>
                          </a:solidFill>
                          <a:latin typeface="Arial" panose="020B0604020202020204" pitchFamily="34" charset="0"/>
                          <a:cs typeface="Arial" panose="020B0604020202020204" pitchFamily="34" charset="0"/>
                        </a:rPr>
                        <a:t>M</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endParaRPr lang="en-US" sz="500" spc="-50" baseline="0" dirty="0">
                        <a:solidFill>
                          <a:schemeClr val="tx1"/>
                        </a:solidFill>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0334956"/>
                  </a:ext>
                </a:extLst>
              </a:tr>
            </a:tbl>
          </a:graphicData>
        </a:graphic>
      </p:graphicFrame>
      <p:sp>
        <p:nvSpPr>
          <p:cNvPr id="153" name="TextBox 152">
            <a:extLst>
              <a:ext uri="{FF2B5EF4-FFF2-40B4-BE49-F238E27FC236}">
                <a16:creationId xmlns:a16="http://schemas.microsoft.com/office/drawing/2014/main" id="{D1F7A9D3-8F54-634F-BAA3-A607AF674083}"/>
              </a:ext>
            </a:extLst>
          </p:cNvPr>
          <p:cNvSpPr txBox="1"/>
          <p:nvPr/>
        </p:nvSpPr>
        <p:spPr>
          <a:xfrm rot="16200000">
            <a:off x="6137677" y="3995437"/>
            <a:ext cx="1570943" cy="138499"/>
          </a:xfrm>
          <a:prstGeom prst="rect">
            <a:avLst/>
          </a:prstGeom>
          <a:noFill/>
        </p:spPr>
        <p:txBody>
          <a:bodyPr wrap="non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Change from baseline (%)</a:t>
            </a:r>
          </a:p>
        </p:txBody>
      </p:sp>
      <p:cxnSp>
        <p:nvCxnSpPr>
          <p:cNvPr id="155" name="Straight Connector 154">
            <a:extLst>
              <a:ext uri="{FF2B5EF4-FFF2-40B4-BE49-F238E27FC236}">
                <a16:creationId xmlns:a16="http://schemas.microsoft.com/office/drawing/2014/main" id="{C4C6809E-91BC-0F40-ABE8-8E1FA80FE829}"/>
              </a:ext>
            </a:extLst>
          </p:cNvPr>
          <p:cNvCxnSpPr>
            <a:cxnSpLocks/>
          </p:cNvCxnSpPr>
          <p:nvPr/>
        </p:nvCxnSpPr>
        <p:spPr>
          <a:xfrm flipH="1">
            <a:off x="7203122" y="47999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B6E45D3-5865-884B-9484-2A63ABD48C37}"/>
              </a:ext>
            </a:extLst>
          </p:cNvPr>
          <p:cNvCxnSpPr>
            <a:cxnSpLocks/>
          </p:cNvCxnSpPr>
          <p:nvPr/>
        </p:nvCxnSpPr>
        <p:spPr>
          <a:xfrm flipH="1">
            <a:off x="7203122" y="3247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6FE27C05-73E9-074E-B8FC-221954444AA0}"/>
              </a:ext>
            </a:extLst>
          </p:cNvPr>
          <p:cNvSpPr txBox="1"/>
          <p:nvPr/>
        </p:nvSpPr>
        <p:spPr>
          <a:xfrm>
            <a:off x="7033309" y="3206803"/>
            <a:ext cx="155492" cy="1648143"/>
          </a:xfrm>
          <a:prstGeom prst="rect">
            <a:avLst/>
          </a:prstGeom>
          <a:noFill/>
        </p:spPr>
        <p:txBody>
          <a:bodyPr wrap="none" lIns="0" tIns="0" rIns="0" bIns="0" rtlCol="0">
            <a:spAutoFit/>
          </a:bodyPr>
          <a:lstStyle/>
          <a:p>
            <a:pPr algn="r">
              <a:lnSpc>
                <a:spcPct val="85000"/>
              </a:lnSpc>
            </a:pPr>
            <a:r>
              <a:rPr lang="en-US" sz="600" dirty="0">
                <a:latin typeface="Arial" panose="020B0604020202020204" pitchFamily="34" charset="0"/>
                <a:ea typeface="Aileron" charset="0"/>
                <a:cs typeface="Arial" panose="020B0604020202020204" pitchFamily="34" charset="0"/>
              </a:rPr>
              <a:t>100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-100</a:t>
            </a:r>
          </a:p>
        </p:txBody>
      </p:sp>
      <p:cxnSp>
        <p:nvCxnSpPr>
          <p:cNvPr id="158" name="Straight Connector 157">
            <a:extLst>
              <a:ext uri="{FF2B5EF4-FFF2-40B4-BE49-F238E27FC236}">
                <a16:creationId xmlns:a16="http://schemas.microsoft.com/office/drawing/2014/main" id="{64E3B844-F619-1842-AD16-D10855DB31D7}"/>
              </a:ext>
            </a:extLst>
          </p:cNvPr>
          <p:cNvCxnSpPr>
            <a:cxnSpLocks/>
          </p:cNvCxnSpPr>
          <p:nvPr/>
        </p:nvCxnSpPr>
        <p:spPr>
          <a:xfrm flipH="1">
            <a:off x="7203122" y="332498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DA6B369E-3368-2146-9DAF-5F50E4573CC4}"/>
              </a:ext>
            </a:extLst>
          </p:cNvPr>
          <p:cNvCxnSpPr>
            <a:cxnSpLocks/>
          </p:cNvCxnSpPr>
          <p:nvPr/>
        </p:nvCxnSpPr>
        <p:spPr>
          <a:xfrm flipH="1">
            <a:off x="7203122" y="340259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9A7759F-0BE6-5D4A-AB25-87153A474A81}"/>
              </a:ext>
            </a:extLst>
          </p:cNvPr>
          <p:cNvCxnSpPr>
            <a:cxnSpLocks/>
          </p:cNvCxnSpPr>
          <p:nvPr/>
        </p:nvCxnSpPr>
        <p:spPr>
          <a:xfrm flipH="1">
            <a:off x="7203122" y="34802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E9205809-0C86-8447-9754-AECCA24EAB21}"/>
              </a:ext>
            </a:extLst>
          </p:cNvPr>
          <p:cNvCxnSpPr>
            <a:cxnSpLocks/>
          </p:cNvCxnSpPr>
          <p:nvPr/>
        </p:nvCxnSpPr>
        <p:spPr>
          <a:xfrm flipH="1">
            <a:off x="7203122" y="355782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D75049D9-B14A-144B-8CB1-F5532B967E38}"/>
              </a:ext>
            </a:extLst>
          </p:cNvPr>
          <p:cNvCxnSpPr>
            <a:cxnSpLocks/>
          </p:cNvCxnSpPr>
          <p:nvPr/>
        </p:nvCxnSpPr>
        <p:spPr>
          <a:xfrm flipH="1">
            <a:off x="7203122" y="363543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56B1DE76-C1A0-8F4E-A639-496897B52334}"/>
              </a:ext>
            </a:extLst>
          </p:cNvPr>
          <p:cNvCxnSpPr>
            <a:cxnSpLocks/>
          </p:cNvCxnSpPr>
          <p:nvPr/>
        </p:nvCxnSpPr>
        <p:spPr>
          <a:xfrm flipH="1">
            <a:off x="7203122" y="371304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F4E781A-F6EB-624D-AC03-F0B5F93EDA6D}"/>
              </a:ext>
            </a:extLst>
          </p:cNvPr>
          <p:cNvCxnSpPr>
            <a:cxnSpLocks/>
          </p:cNvCxnSpPr>
          <p:nvPr/>
        </p:nvCxnSpPr>
        <p:spPr>
          <a:xfrm flipH="1">
            <a:off x="7203122" y="379065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5835BB68-3001-3743-BADC-3C9CDE33FF3D}"/>
              </a:ext>
            </a:extLst>
          </p:cNvPr>
          <p:cNvCxnSpPr>
            <a:cxnSpLocks/>
          </p:cNvCxnSpPr>
          <p:nvPr/>
        </p:nvCxnSpPr>
        <p:spPr>
          <a:xfrm flipH="1">
            <a:off x="7203122" y="42570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4A607B01-08ED-684B-8CA5-86EFBA982243}"/>
              </a:ext>
            </a:extLst>
          </p:cNvPr>
          <p:cNvCxnSpPr>
            <a:cxnSpLocks/>
          </p:cNvCxnSpPr>
          <p:nvPr/>
        </p:nvCxnSpPr>
        <p:spPr>
          <a:xfrm flipH="1">
            <a:off x="7203122" y="433640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10CD3EEA-7BDA-5F47-9ECF-8BC04FBBCB15}"/>
              </a:ext>
            </a:extLst>
          </p:cNvPr>
          <p:cNvCxnSpPr>
            <a:cxnSpLocks/>
          </p:cNvCxnSpPr>
          <p:nvPr/>
        </p:nvCxnSpPr>
        <p:spPr>
          <a:xfrm flipH="1">
            <a:off x="7203122" y="44094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9986185-6021-B742-AADA-B4C48FAEC023}"/>
              </a:ext>
            </a:extLst>
          </p:cNvPr>
          <p:cNvCxnSpPr>
            <a:cxnSpLocks/>
          </p:cNvCxnSpPr>
          <p:nvPr/>
        </p:nvCxnSpPr>
        <p:spPr>
          <a:xfrm flipH="1">
            <a:off x="7203122" y="44919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4C7BA0A7-601A-D54C-B958-4DA6D4EAA4F8}"/>
              </a:ext>
            </a:extLst>
          </p:cNvPr>
          <p:cNvCxnSpPr>
            <a:cxnSpLocks/>
          </p:cNvCxnSpPr>
          <p:nvPr/>
        </p:nvCxnSpPr>
        <p:spPr>
          <a:xfrm flipH="1">
            <a:off x="7203122" y="45681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5FB1151D-B031-C147-96A2-1CD586384EFB}"/>
              </a:ext>
            </a:extLst>
          </p:cNvPr>
          <p:cNvCxnSpPr>
            <a:cxnSpLocks/>
          </p:cNvCxnSpPr>
          <p:nvPr/>
        </p:nvCxnSpPr>
        <p:spPr>
          <a:xfrm flipH="1">
            <a:off x="7203122" y="4644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57498978-03D4-5F45-80C3-56F28E7873BA}"/>
              </a:ext>
            </a:extLst>
          </p:cNvPr>
          <p:cNvCxnSpPr>
            <a:cxnSpLocks/>
          </p:cNvCxnSpPr>
          <p:nvPr/>
        </p:nvCxnSpPr>
        <p:spPr>
          <a:xfrm flipH="1">
            <a:off x="7203122" y="47237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E00E9D51-B46A-444C-853B-A209FF6D5B31}"/>
              </a:ext>
            </a:extLst>
          </p:cNvPr>
          <p:cNvCxnSpPr>
            <a:cxnSpLocks/>
          </p:cNvCxnSpPr>
          <p:nvPr/>
        </p:nvCxnSpPr>
        <p:spPr>
          <a:xfrm flipH="1">
            <a:off x="7242176" y="3822052"/>
            <a:ext cx="1365249"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3D2EC51B-E44A-D84D-AB69-DDD8F127922D}"/>
              </a:ext>
            </a:extLst>
          </p:cNvPr>
          <p:cNvCxnSpPr>
            <a:cxnSpLocks/>
          </p:cNvCxnSpPr>
          <p:nvPr/>
        </p:nvCxnSpPr>
        <p:spPr>
          <a:xfrm flipH="1">
            <a:off x="7242176" y="4409427"/>
            <a:ext cx="1365249"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9877BD5B-4567-7047-8892-D2520E6DFCFF}"/>
              </a:ext>
            </a:extLst>
          </p:cNvPr>
          <p:cNvSpPr txBox="1"/>
          <p:nvPr/>
        </p:nvSpPr>
        <p:spPr>
          <a:xfrm>
            <a:off x="7784456" y="3278144"/>
            <a:ext cx="751809" cy="274691"/>
          </a:xfrm>
          <a:prstGeom prst="rect">
            <a:avLst/>
          </a:prstGeom>
          <a:noFill/>
        </p:spPr>
        <p:txBody>
          <a:bodyPr wrap="none" lIns="0" tIns="0" rIns="0" bIns="0" rtlCol="0">
            <a:spAutoFit/>
          </a:bodyPr>
          <a:lstStyle/>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 =	Confirmed </a:t>
            </a:r>
            <a:br>
              <a:rPr lang="en-US" sz="700" dirty="0">
                <a:latin typeface="Arial" panose="020B0604020202020204" pitchFamily="34" charset="0"/>
                <a:ea typeface="Aileron" charset="0"/>
                <a:cs typeface="Arial" panose="020B0604020202020204" pitchFamily="34" charset="0"/>
              </a:rPr>
            </a:br>
            <a:r>
              <a:rPr lang="en-US" sz="700" dirty="0">
                <a:latin typeface="Arial" panose="020B0604020202020204" pitchFamily="34" charset="0"/>
                <a:ea typeface="Aileron" charset="0"/>
                <a:cs typeface="Arial" panose="020B0604020202020204" pitchFamily="34" charset="0"/>
              </a:rPr>
              <a:t>	PSA response</a:t>
            </a:r>
          </a:p>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o = 	Ongoing</a:t>
            </a:r>
          </a:p>
        </p:txBody>
      </p:sp>
      <p:sp>
        <p:nvSpPr>
          <p:cNvPr id="184" name="TextBox 183">
            <a:extLst>
              <a:ext uri="{FF2B5EF4-FFF2-40B4-BE49-F238E27FC236}">
                <a16:creationId xmlns:a16="http://schemas.microsoft.com/office/drawing/2014/main" id="{A59B3F8A-7ABD-0640-AE6C-00392CCC35E9}"/>
              </a:ext>
            </a:extLst>
          </p:cNvPr>
          <p:cNvSpPr txBox="1"/>
          <p:nvPr/>
        </p:nvSpPr>
        <p:spPr>
          <a:xfrm>
            <a:off x="6687512" y="3068960"/>
            <a:ext cx="92974" cy="130805"/>
          </a:xfrm>
          <a:prstGeom prst="rect">
            <a:avLst/>
          </a:prstGeom>
          <a:noFill/>
        </p:spPr>
        <p:txBody>
          <a:bodyPr wrap="square" lIns="0" tIns="0" rIns="0" bIns="0" rtlCol="0">
            <a:spAutoFit/>
          </a:bodyPr>
          <a:lstStyle/>
          <a:p>
            <a:pPr>
              <a:lnSpc>
                <a:spcPct val="85000"/>
              </a:lnSpc>
            </a:pPr>
            <a:r>
              <a:rPr lang="en-US" sz="1000" b="1" dirty="0">
                <a:latin typeface="Arial" panose="020B0604020202020204" pitchFamily="34" charset="0"/>
                <a:ea typeface="Aileron" charset="0"/>
                <a:cs typeface="Arial" panose="020B0604020202020204" pitchFamily="34" charset="0"/>
              </a:rPr>
              <a:t>B</a:t>
            </a:r>
          </a:p>
        </p:txBody>
      </p:sp>
      <p:sp>
        <p:nvSpPr>
          <p:cNvPr id="185" name="TextBox 184">
            <a:extLst>
              <a:ext uri="{FF2B5EF4-FFF2-40B4-BE49-F238E27FC236}">
                <a16:creationId xmlns:a16="http://schemas.microsoft.com/office/drawing/2014/main" id="{E5385BBD-2DEE-E645-BBE0-C1AEABA1F7BE}"/>
              </a:ext>
            </a:extLst>
          </p:cNvPr>
          <p:cNvSpPr txBox="1"/>
          <p:nvPr/>
        </p:nvSpPr>
        <p:spPr>
          <a:xfrm>
            <a:off x="6396508" y="5674124"/>
            <a:ext cx="5472623" cy="418576"/>
          </a:xfrm>
          <a:prstGeom prst="rect">
            <a:avLst/>
          </a:prstGeom>
          <a:noFill/>
        </p:spPr>
        <p:txBody>
          <a:bodyPr wrap="square" lIns="0" tIns="0" rIns="0" bIns="0" rtlCol="0">
            <a:spAutoFit/>
          </a:bodyPr>
          <a:lstStyle/>
          <a:p>
            <a:pPr>
              <a:lnSpc>
                <a:spcPct val="85000"/>
              </a:lnSpc>
            </a:pPr>
            <a:r>
              <a:rPr lang="en-US" sz="800" dirty="0">
                <a:latin typeface="Arial" panose="020B0604020202020204" pitchFamily="34" charset="0"/>
                <a:ea typeface="Aileron" charset="0"/>
                <a:cs typeface="Arial" panose="020B0604020202020204" pitchFamily="34" charset="0"/>
              </a:rPr>
              <a:t>Best change from baseline in PSA in patients with an </a:t>
            </a:r>
            <a:r>
              <a:rPr lang="en-US" sz="800" i="1" dirty="0">
                <a:latin typeface="Arial" panose="020B0604020202020204" pitchFamily="34" charset="0"/>
                <a:ea typeface="Aileron" charset="0"/>
                <a:cs typeface="Arial" panose="020B0604020202020204" pitchFamily="34" charset="0"/>
              </a:rPr>
              <a:t>ATM</a:t>
            </a:r>
            <a:r>
              <a:rPr lang="en-US" sz="800" dirty="0">
                <a:latin typeface="Arial" panose="020B0604020202020204" pitchFamily="34" charset="0"/>
                <a:ea typeface="Aileron" charset="0"/>
                <a:cs typeface="Arial" panose="020B0604020202020204" pitchFamily="34" charset="0"/>
              </a:rPr>
              <a:t> alteration (A), </a:t>
            </a:r>
            <a:r>
              <a:rPr lang="en-US" sz="800" i="1" dirty="0">
                <a:latin typeface="Arial" panose="020B0604020202020204" pitchFamily="34" charset="0"/>
                <a:ea typeface="Aileron" charset="0"/>
                <a:cs typeface="Arial" panose="020B0604020202020204" pitchFamily="34" charset="0"/>
              </a:rPr>
              <a:t>CDK12</a:t>
            </a:r>
            <a:r>
              <a:rPr lang="en-US" sz="800" dirty="0">
                <a:latin typeface="Arial" panose="020B0604020202020204" pitchFamily="34" charset="0"/>
                <a:ea typeface="Aileron" charset="0"/>
                <a:cs typeface="Arial" panose="020B0604020202020204" pitchFamily="34" charset="0"/>
              </a:rPr>
              <a:t> alteration (B), </a:t>
            </a:r>
            <a:br>
              <a:rPr lang="en-US" sz="800" dirty="0">
                <a:latin typeface="Arial" panose="020B0604020202020204" pitchFamily="34" charset="0"/>
                <a:ea typeface="Aileron" charset="0"/>
                <a:cs typeface="Arial" panose="020B0604020202020204" pitchFamily="34" charset="0"/>
              </a:rPr>
            </a:br>
            <a:r>
              <a:rPr lang="en-US" sz="800" i="1" dirty="0">
                <a:latin typeface="Arial" panose="020B0604020202020204" pitchFamily="34" charset="0"/>
                <a:ea typeface="Aileron" charset="0"/>
                <a:cs typeface="Arial" panose="020B0604020202020204" pitchFamily="34" charset="0"/>
              </a:rPr>
              <a:t>CHEK2</a:t>
            </a:r>
            <a:r>
              <a:rPr lang="en-US" sz="800" dirty="0">
                <a:latin typeface="Arial" panose="020B0604020202020204" pitchFamily="34" charset="0"/>
                <a:ea typeface="Aileron" charset="0"/>
                <a:cs typeface="Arial" panose="020B0604020202020204" pitchFamily="34" charset="0"/>
              </a:rPr>
              <a:t> alteration (C), or other DDR gene alteration (D). PSA increases for patients 1-5 were 319%, </a:t>
            </a:r>
            <a:br>
              <a:rPr lang="en-US" sz="800" dirty="0">
                <a:latin typeface="Arial" panose="020B0604020202020204" pitchFamily="34" charset="0"/>
                <a:ea typeface="Aileron" charset="0"/>
                <a:cs typeface="Arial" panose="020B0604020202020204" pitchFamily="34" charset="0"/>
              </a:rPr>
            </a:br>
            <a:r>
              <a:rPr lang="en-US" sz="800" dirty="0">
                <a:latin typeface="Arial" panose="020B0604020202020204" pitchFamily="34" charset="0"/>
                <a:ea typeface="Aileron" charset="0"/>
                <a:cs typeface="Arial" panose="020B0604020202020204" pitchFamily="34" charset="0"/>
              </a:rPr>
              <a:t>142%, 126%, 109%, and 106%; bars were capped at 100% for visual clarity. </a:t>
            </a:r>
            <a:r>
              <a:rPr lang="en-US" sz="800" dirty="0">
                <a:latin typeface="Arial" panose="020B0604020202020204" pitchFamily="34" charset="0"/>
                <a:cs typeface="Arial" panose="020B0604020202020204" pitchFamily="34" charset="0"/>
              </a:rPr>
              <a:t>Patients 55, 56, 57, 61, 62, 63, and 64 had 2 distinct </a:t>
            </a:r>
            <a:r>
              <a:rPr lang="en-US" sz="800" i="1" dirty="0">
                <a:latin typeface="Arial" panose="020B0604020202020204" pitchFamily="34" charset="0"/>
                <a:cs typeface="Arial" panose="020B0604020202020204" pitchFamily="34" charset="0"/>
              </a:rPr>
              <a:t>CDK12</a:t>
            </a:r>
            <a:r>
              <a:rPr lang="en-US" sz="800" dirty="0">
                <a:latin typeface="Arial" panose="020B0604020202020204" pitchFamily="34" charset="0"/>
                <a:cs typeface="Arial" panose="020B0604020202020204" pitchFamily="34" charset="0"/>
              </a:rPr>
              <a:t> alterations identified through tissue and/or plasma testing and were considered to have biallelic loss. </a:t>
            </a:r>
          </a:p>
        </p:txBody>
      </p:sp>
      <p:pic>
        <p:nvPicPr>
          <p:cNvPr id="22531" name="Picture 22530">
            <a:extLst>
              <a:ext uri="{FF2B5EF4-FFF2-40B4-BE49-F238E27FC236}">
                <a16:creationId xmlns:a16="http://schemas.microsoft.com/office/drawing/2014/main" id="{3BF9C9FC-AE23-354A-9B21-DF9A19C7B218}"/>
              </a:ext>
            </a:extLst>
          </p:cNvPr>
          <p:cNvPicPr>
            <a:picLocks noChangeAspect="1"/>
          </p:cNvPicPr>
          <p:nvPr/>
        </p:nvPicPr>
        <p:blipFill>
          <a:blip r:embed="rId3"/>
          <a:stretch>
            <a:fillRect/>
          </a:stretch>
        </p:blipFill>
        <p:spPr>
          <a:xfrm>
            <a:off x="7279849" y="3247067"/>
            <a:ext cx="4254500" cy="1536700"/>
          </a:xfrm>
          <a:prstGeom prst="rect">
            <a:avLst/>
          </a:prstGeom>
        </p:spPr>
      </p:pic>
      <p:sp>
        <p:nvSpPr>
          <p:cNvPr id="188" name="TextBox 187">
            <a:extLst>
              <a:ext uri="{FF2B5EF4-FFF2-40B4-BE49-F238E27FC236}">
                <a16:creationId xmlns:a16="http://schemas.microsoft.com/office/drawing/2014/main" id="{9CA65CE0-693D-7948-903D-F297B4D3C2FD}"/>
              </a:ext>
            </a:extLst>
          </p:cNvPr>
          <p:cNvSpPr txBox="1"/>
          <p:nvPr/>
        </p:nvSpPr>
        <p:spPr>
          <a:xfrm>
            <a:off x="8513873" y="4624310"/>
            <a:ext cx="52900"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p:txBody>
      </p:sp>
      <p:sp>
        <p:nvSpPr>
          <p:cNvPr id="189" name="TextBox 188">
            <a:extLst>
              <a:ext uri="{FF2B5EF4-FFF2-40B4-BE49-F238E27FC236}">
                <a16:creationId xmlns:a16="http://schemas.microsoft.com/office/drawing/2014/main" id="{8E280FDA-4D07-A940-8FA8-F4900527DD8C}"/>
              </a:ext>
            </a:extLst>
          </p:cNvPr>
          <p:cNvSpPr txBox="1"/>
          <p:nvPr/>
        </p:nvSpPr>
        <p:spPr>
          <a:xfrm>
            <a:off x="9812448" y="4595735"/>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190" name="TextBox 189">
            <a:extLst>
              <a:ext uri="{FF2B5EF4-FFF2-40B4-BE49-F238E27FC236}">
                <a16:creationId xmlns:a16="http://schemas.microsoft.com/office/drawing/2014/main" id="{B42BB5C8-403D-DD4B-8CAC-396E0D34B8F4}"/>
              </a:ext>
            </a:extLst>
          </p:cNvPr>
          <p:cNvSpPr txBox="1"/>
          <p:nvPr/>
        </p:nvSpPr>
        <p:spPr>
          <a:xfrm>
            <a:off x="9898173" y="4643360"/>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191" name="TextBox 190">
            <a:extLst>
              <a:ext uri="{FF2B5EF4-FFF2-40B4-BE49-F238E27FC236}">
                <a16:creationId xmlns:a16="http://schemas.microsoft.com/office/drawing/2014/main" id="{E93CF091-46FD-BE46-9EA4-0884F3B7D9CB}"/>
              </a:ext>
            </a:extLst>
          </p:cNvPr>
          <p:cNvSpPr txBox="1"/>
          <p:nvPr/>
        </p:nvSpPr>
        <p:spPr>
          <a:xfrm>
            <a:off x="9558448" y="4240135"/>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cxnSp>
        <p:nvCxnSpPr>
          <p:cNvPr id="165" name="Straight Connector 164">
            <a:extLst>
              <a:ext uri="{FF2B5EF4-FFF2-40B4-BE49-F238E27FC236}">
                <a16:creationId xmlns:a16="http://schemas.microsoft.com/office/drawing/2014/main" id="{CCB26B0F-A545-AE4F-930D-7FAF0178A3D9}"/>
              </a:ext>
            </a:extLst>
          </p:cNvPr>
          <p:cNvCxnSpPr>
            <a:cxnSpLocks/>
          </p:cNvCxnSpPr>
          <p:nvPr/>
        </p:nvCxnSpPr>
        <p:spPr>
          <a:xfrm flipH="1">
            <a:off x="7203122" y="386826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63760A35-7ACF-BC45-AF07-4DD4469F4B82}"/>
              </a:ext>
            </a:extLst>
          </p:cNvPr>
          <p:cNvCxnSpPr>
            <a:cxnSpLocks/>
          </p:cNvCxnSpPr>
          <p:nvPr/>
        </p:nvCxnSpPr>
        <p:spPr>
          <a:xfrm flipH="1">
            <a:off x="7203122" y="39458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7B26FDCB-1195-BB4D-B728-EEE8E2927960}"/>
              </a:ext>
            </a:extLst>
          </p:cNvPr>
          <p:cNvCxnSpPr>
            <a:cxnSpLocks/>
          </p:cNvCxnSpPr>
          <p:nvPr/>
        </p:nvCxnSpPr>
        <p:spPr>
          <a:xfrm flipH="1">
            <a:off x="7203122" y="40982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F6D186CD-0C26-9549-9FF1-971F3945FE91}"/>
              </a:ext>
            </a:extLst>
          </p:cNvPr>
          <p:cNvCxnSpPr>
            <a:cxnSpLocks/>
          </p:cNvCxnSpPr>
          <p:nvPr/>
        </p:nvCxnSpPr>
        <p:spPr>
          <a:xfrm flipH="1">
            <a:off x="7203122" y="41776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FB1C441B-C810-9E40-A8FB-A368C2964732}"/>
              </a:ext>
            </a:extLst>
          </p:cNvPr>
          <p:cNvCxnSpPr>
            <a:cxnSpLocks/>
          </p:cNvCxnSpPr>
          <p:nvPr/>
        </p:nvCxnSpPr>
        <p:spPr>
          <a:xfrm flipH="1">
            <a:off x="7203122" y="4022077"/>
            <a:ext cx="1396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2" name="TextBox 191">
            <a:extLst>
              <a:ext uri="{FF2B5EF4-FFF2-40B4-BE49-F238E27FC236}">
                <a16:creationId xmlns:a16="http://schemas.microsoft.com/office/drawing/2014/main" id="{89838727-5DEF-AA4A-A046-F572B752AA3F}"/>
              </a:ext>
            </a:extLst>
          </p:cNvPr>
          <p:cNvSpPr txBox="1"/>
          <p:nvPr/>
        </p:nvSpPr>
        <p:spPr>
          <a:xfrm>
            <a:off x="9386998" y="4211560"/>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193" name="TextBox 192">
            <a:extLst>
              <a:ext uri="{FF2B5EF4-FFF2-40B4-BE49-F238E27FC236}">
                <a16:creationId xmlns:a16="http://schemas.microsoft.com/office/drawing/2014/main" id="{686C0227-CCBB-7944-9D3D-D28DD3E267FF}"/>
              </a:ext>
            </a:extLst>
          </p:cNvPr>
          <p:cNvSpPr txBox="1"/>
          <p:nvPr/>
        </p:nvSpPr>
        <p:spPr>
          <a:xfrm>
            <a:off x="9298098" y="3913110"/>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194" name="TextBox 193">
            <a:extLst>
              <a:ext uri="{FF2B5EF4-FFF2-40B4-BE49-F238E27FC236}">
                <a16:creationId xmlns:a16="http://schemas.microsoft.com/office/drawing/2014/main" id="{D48F329F-5741-6047-96DB-CA7F9DCC85C2}"/>
              </a:ext>
            </a:extLst>
          </p:cNvPr>
          <p:cNvSpPr txBox="1"/>
          <p:nvPr/>
        </p:nvSpPr>
        <p:spPr>
          <a:xfrm>
            <a:off x="9129823" y="3732135"/>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cxnSp>
        <p:nvCxnSpPr>
          <p:cNvPr id="196" name="Straight Connector 195">
            <a:extLst>
              <a:ext uri="{FF2B5EF4-FFF2-40B4-BE49-F238E27FC236}">
                <a16:creationId xmlns:a16="http://schemas.microsoft.com/office/drawing/2014/main" id="{3B6D583F-8174-F041-BF5F-0670E289DF47}"/>
              </a:ext>
            </a:extLst>
          </p:cNvPr>
          <p:cNvCxnSpPr>
            <a:cxnSpLocks/>
          </p:cNvCxnSpPr>
          <p:nvPr/>
        </p:nvCxnSpPr>
        <p:spPr>
          <a:xfrm flipH="1">
            <a:off x="8863647" y="47999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0C3CB10C-5024-7B4B-A899-CD64B0BF242A}"/>
              </a:ext>
            </a:extLst>
          </p:cNvPr>
          <p:cNvCxnSpPr>
            <a:cxnSpLocks/>
          </p:cNvCxnSpPr>
          <p:nvPr/>
        </p:nvCxnSpPr>
        <p:spPr>
          <a:xfrm flipH="1">
            <a:off x="8863647" y="3247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23D3F19E-05F6-A34C-AFBE-45478CFA1D5D}"/>
              </a:ext>
            </a:extLst>
          </p:cNvPr>
          <p:cNvSpPr txBox="1"/>
          <p:nvPr/>
        </p:nvSpPr>
        <p:spPr>
          <a:xfrm>
            <a:off x="8693834" y="3206803"/>
            <a:ext cx="155492" cy="1648143"/>
          </a:xfrm>
          <a:prstGeom prst="rect">
            <a:avLst/>
          </a:prstGeom>
          <a:noFill/>
        </p:spPr>
        <p:txBody>
          <a:bodyPr wrap="none" lIns="0" tIns="0" rIns="0" bIns="0" rtlCol="0">
            <a:spAutoFit/>
          </a:bodyPr>
          <a:lstStyle/>
          <a:p>
            <a:pPr algn="r">
              <a:lnSpc>
                <a:spcPct val="85000"/>
              </a:lnSpc>
            </a:pPr>
            <a:r>
              <a:rPr lang="en-US" sz="600" dirty="0">
                <a:latin typeface="Arial" panose="020B0604020202020204" pitchFamily="34" charset="0"/>
                <a:ea typeface="Aileron" charset="0"/>
                <a:cs typeface="Arial" panose="020B0604020202020204" pitchFamily="34" charset="0"/>
              </a:rPr>
              <a:t>100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-100</a:t>
            </a:r>
          </a:p>
        </p:txBody>
      </p:sp>
      <p:cxnSp>
        <p:nvCxnSpPr>
          <p:cNvPr id="199" name="Straight Connector 198">
            <a:extLst>
              <a:ext uri="{FF2B5EF4-FFF2-40B4-BE49-F238E27FC236}">
                <a16:creationId xmlns:a16="http://schemas.microsoft.com/office/drawing/2014/main" id="{DEAE7470-93A1-0B42-941F-28CBECE95F4F}"/>
              </a:ext>
            </a:extLst>
          </p:cNvPr>
          <p:cNvCxnSpPr>
            <a:cxnSpLocks/>
          </p:cNvCxnSpPr>
          <p:nvPr/>
        </p:nvCxnSpPr>
        <p:spPr>
          <a:xfrm flipH="1">
            <a:off x="8863647" y="332498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F201B699-0A23-D54B-9EA0-14098D35A622}"/>
              </a:ext>
            </a:extLst>
          </p:cNvPr>
          <p:cNvCxnSpPr>
            <a:cxnSpLocks/>
          </p:cNvCxnSpPr>
          <p:nvPr/>
        </p:nvCxnSpPr>
        <p:spPr>
          <a:xfrm flipH="1">
            <a:off x="8863647" y="340259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C2D96C42-B558-D947-808D-C0C341B976B9}"/>
              </a:ext>
            </a:extLst>
          </p:cNvPr>
          <p:cNvCxnSpPr>
            <a:cxnSpLocks/>
          </p:cNvCxnSpPr>
          <p:nvPr/>
        </p:nvCxnSpPr>
        <p:spPr>
          <a:xfrm flipH="1">
            <a:off x="8863647" y="34802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2E21A780-4D94-7A44-9408-EE41EC1FF6F1}"/>
              </a:ext>
            </a:extLst>
          </p:cNvPr>
          <p:cNvCxnSpPr>
            <a:cxnSpLocks/>
          </p:cNvCxnSpPr>
          <p:nvPr/>
        </p:nvCxnSpPr>
        <p:spPr>
          <a:xfrm flipH="1">
            <a:off x="8863647" y="355782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5F50095D-9CCC-614F-8D53-78A6241D8F6C}"/>
              </a:ext>
            </a:extLst>
          </p:cNvPr>
          <p:cNvCxnSpPr>
            <a:cxnSpLocks/>
          </p:cNvCxnSpPr>
          <p:nvPr/>
        </p:nvCxnSpPr>
        <p:spPr>
          <a:xfrm flipH="1">
            <a:off x="8863647" y="363543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2831F145-1B0F-BD4E-BEC2-72EA63F59BD9}"/>
              </a:ext>
            </a:extLst>
          </p:cNvPr>
          <p:cNvCxnSpPr>
            <a:cxnSpLocks/>
          </p:cNvCxnSpPr>
          <p:nvPr/>
        </p:nvCxnSpPr>
        <p:spPr>
          <a:xfrm flipH="1">
            <a:off x="8863647" y="371304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635A23BB-86CC-834A-BA8E-2400A1248509}"/>
              </a:ext>
            </a:extLst>
          </p:cNvPr>
          <p:cNvCxnSpPr>
            <a:cxnSpLocks/>
          </p:cNvCxnSpPr>
          <p:nvPr/>
        </p:nvCxnSpPr>
        <p:spPr>
          <a:xfrm flipH="1">
            <a:off x="8863647" y="379065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5D76462F-A1FF-1C4D-97C0-83B25E7A1832}"/>
              </a:ext>
            </a:extLst>
          </p:cNvPr>
          <p:cNvCxnSpPr>
            <a:cxnSpLocks/>
          </p:cNvCxnSpPr>
          <p:nvPr/>
        </p:nvCxnSpPr>
        <p:spPr>
          <a:xfrm flipH="1">
            <a:off x="8863647" y="42570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3CDDD8C9-FDF8-8E4F-B72D-D8681A82C2A4}"/>
              </a:ext>
            </a:extLst>
          </p:cNvPr>
          <p:cNvCxnSpPr>
            <a:cxnSpLocks/>
          </p:cNvCxnSpPr>
          <p:nvPr/>
        </p:nvCxnSpPr>
        <p:spPr>
          <a:xfrm flipH="1">
            <a:off x="8863647" y="433640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DEF18B79-9516-BF41-B0BD-2BEF78CC60D4}"/>
              </a:ext>
            </a:extLst>
          </p:cNvPr>
          <p:cNvCxnSpPr>
            <a:cxnSpLocks/>
          </p:cNvCxnSpPr>
          <p:nvPr/>
        </p:nvCxnSpPr>
        <p:spPr>
          <a:xfrm flipH="1">
            <a:off x="8863647" y="44094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836BD8A7-27AB-6242-8A0E-6D9A4F7882E9}"/>
              </a:ext>
            </a:extLst>
          </p:cNvPr>
          <p:cNvCxnSpPr>
            <a:cxnSpLocks/>
          </p:cNvCxnSpPr>
          <p:nvPr/>
        </p:nvCxnSpPr>
        <p:spPr>
          <a:xfrm flipH="1">
            <a:off x="8863647" y="44919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39581D72-06C0-404E-BAD2-DA959F702C59}"/>
              </a:ext>
            </a:extLst>
          </p:cNvPr>
          <p:cNvCxnSpPr>
            <a:cxnSpLocks/>
          </p:cNvCxnSpPr>
          <p:nvPr/>
        </p:nvCxnSpPr>
        <p:spPr>
          <a:xfrm flipH="1">
            <a:off x="8863647" y="45681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AF2AEBF7-40A2-6045-BBD3-B6FCBDFCA79D}"/>
              </a:ext>
            </a:extLst>
          </p:cNvPr>
          <p:cNvCxnSpPr>
            <a:cxnSpLocks/>
          </p:cNvCxnSpPr>
          <p:nvPr/>
        </p:nvCxnSpPr>
        <p:spPr>
          <a:xfrm flipH="1">
            <a:off x="8863647" y="4644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B6606579-90DF-2946-86E1-0D840540B144}"/>
              </a:ext>
            </a:extLst>
          </p:cNvPr>
          <p:cNvCxnSpPr>
            <a:cxnSpLocks/>
          </p:cNvCxnSpPr>
          <p:nvPr/>
        </p:nvCxnSpPr>
        <p:spPr>
          <a:xfrm flipH="1">
            <a:off x="8863647" y="47237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26350637-14F2-874A-ADDC-044059C9603C}"/>
              </a:ext>
            </a:extLst>
          </p:cNvPr>
          <p:cNvCxnSpPr>
            <a:cxnSpLocks/>
          </p:cNvCxnSpPr>
          <p:nvPr/>
        </p:nvCxnSpPr>
        <p:spPr>
          <a:xfrm flipH="1">
            <a:off x="8902702" y="3822052"/>
            <a:ext cx="1108073"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905A6439-5A3E-6B47-87D2-6CEC192BAC74}"/>
              </a:ext>
            </a:extLst>
          </p:cNvPr>
          <p:cNvCxnSpPr>
            <a:cxnSpLocks/>
          </p:cNvCxnSpPr>
          <p:nvPr/>
        </p:nvCxnSpPr>
        <p:spPr>
          <a:xfrm flipH="1">
            <a:off x="8902702" y="4409427"/>
            <a:ext cx="1111248"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15" name="TextBox 214">
            <a:extLst>
              <a:ext uri="{FF2B5EF4-FFF2-40B4-BE49-F238E27FC236}">
                <a16:creationId xmlns:a16="http://schemas.microsoft.com/office/drawing/2014/main" id="{8A6BFC10-8126-2D41-B915-0969B543FEC2}"/>
              </a:ext>
            </a:extLst>
          </p:cNvPr>
          <p:cNvSpPr txBox="1"/>
          <p:nvPr/>
        </p:nvSpPr>
        <p:spPr>
          <a:xfrm>
            <a:off x="9216381" y="3278144"/>
            <a:ext cx="751809" cy="274691"/>
          </a:xfrm>
          <a:prstGeom prst="rect">
            <a:avLst/>
          </a:prstGeom>
          <a:noFill/>
        </p:spPr>
        <p:txBody>
          <a:bodyPr wrap="none" lIns="0" tIns="0" rIns="0" bIns="0" rtlCol="0">
            <a:spAutoFit/>
          </a:bodyPr>
          <a:lstStyle/>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 =	Confirmed </a:t>
            </a:r>
            <a:br>
              <a:rPr lang="en-US" sz="700" dirty="0">
                <a:latin typeface="Arial" panose="020B0604020202020204" pitchFamily="34" charset="0"/>
                <a:ea typeface="Aileron" charset="0"/>
                <a:cs typeface="Arial" panose="020B0604020202020204" pitchFamily="34" charset="0"/>
              </a:rPr>
            </a:br>
            <a:r>
              <a:rPr lang="en-US" sz="700" dirty="0">
                <a:latin typeface="Arial" panose="020B0604020202020204" pitchFamily="34" charset="0"/>
                <a:ea typeface="Aileron" charset="0"/>
                <a:cs typeface="Arial" panose="020B0604020202020204" pitchFamily="34" charset="0"/>
              </a:rPr>
              <a:t>	PSA response</a:t>
            </a:r>
          </a:p>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o = 	Ongoing</a:t>
            </a:r>
          </a:p>
        </p:txBody>
      </p:sp>
      <p:cxnSp>
        <p:nvCxnSpPr>
          <p:cNvPr id="216" name="Straight Connector 215">
            <a:extLst>
              <a:ext uri="{FF2B5EF4-FFF2-40B4-BE49-F238E27FC236}">
                <a16:creationId xmlns:a16="http://schemas.microsoft.com/office/drawing/2014/main" id="{CE316520-FB31-0A43-9D93-9C44DA4634D9}"/>
              </a:ext>
            </a:extLst>
          </p:cNvPr>
          <p:cNvCxnSpPr>
            <a:cxnSpLocks/>
          </p:cNvCxnSpPr>
          <p:nvPr/>
        </p:nvCxnSpPr>
        <p:spPr>
          <a:xfrm flipH="1">
            <a:off x="8863647" y="386826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7DC6C0A2-74F2-6041-A991-9A4C81B60AF7}"/>
              </a:ext>
            </a:extLst>
          </p:cNvPr>
          <p:cNvCxnSpPr>
            <a:cxnSpLocks/>
          </p:cNvCxnSpPr>
          <p:nvPr/>
        </p:nvCxnSpPr>
        <p:spPr>
          <a:xfrm flipH="1">
            <a:off x="8863647" y="39458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15F47374-9BE4-354F-B240-A178E6D06523}"/>
              </a:ext>
            </a:extLst>
          </p:cNvPr>
          <p:cNvCxnSpPr>
            <a:cxnSpLocks/>
          </p:cNvCxnSpPr>
          <p:nvPr/>
        </p:nvCxnSpPr>
        <p:spPr>
          <a:xfrm flipH="1">
            <a:off x="8863647" y="40982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6D7B5EA4-7C0F-B04F-B32C-B67B050D97C6}"/>
              </a:ext>
            </a:extLst>
          </p:cNvPr>
          <p:cNvCxnSpPr>
            <a:cxnSpLocks/>
          </p:cNvCxnSpPr>
          <p:nvPr/>
        </p:nvCxnSpPr>
        <p:spPr>
          <a:xfrm flipH="1">
            <a:off x="8863647" y="41776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4FDDCE73-8F91-F34A-A682-6DDDC1A34380}"/>
              </a:ext>
            </a:extLst>
          </p:cNvPr>
          <p:cNvCxnSpPr>
            <a:cxnSpLocks/>
          </p:cNvCxnSpPr>
          <p:nvPr/>
        </p:nvCxnSpPr>
        <p:spPr>
          <a:xfrm flipH="1">
            <a:off x="8863647" y="4022077"/>
            <a:ext cx="11503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38" name="Rectangle 22537">
            <a:extLst>
              <a:ext uri="{FF2B5EF4-FFF2-40B4-BE49-F238E27FC236}">
                <a16:creationId xmlns:a16="http://schemas.microsoft.com/office/drawing/2014/main" id="{74CF7AF9-04D5-C74D-AFF0-773623BD1E91}"/>
              </a:ext>
            </a:extLst>
          </p:cNvPr>
          <p:cNvSpPr/>
          <p:nvPr/>
        </p:nvSpPr>
        <p:spPr>
          <a:xfrm>
            <a:off x="7239525" y="3230586"/>
            <a:ext cx="1361549" cy="16826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6548C011-9199-8943-91B9-5399C29E7438}"/>
              </a:ext>
            </a:extLst>
          </p:cNvPr>
          <p:cNvSpPr/>
          <p:nvPr/>
        </p:nvSpPr>
        <p:spPr>
          <a:xfrm>
            <a:off x="8900051" y="3230586"/>
            <a:ext cx="1113900" cy="16826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EE803A9-62CE-7040-B2DB-951AB48971FB}"/>
              </a:ext>
            </a:extLst>
          </p:cNvPr>
          <p:cNvCxnSpPr>
            <a:cxnSpLocks/>
          </p:cNvCxnSpPr>
          <p:nvPr/>
        </p:nvCxnSpPr>
        <p:spPr>
          <a:xfrm flipH="1">
            <a:off x="10266519" y="47999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64120C69-87C6-C24B-88E5-0DB7E2B915CB}"/>
              </a:ext>
            </a:extLst>
          </p:cNvPr>
          <p:cNvCxnSpPr>
            <a:cxnSpLocks/>
          </p:cNvCxnSpPr>
          <p:nvPr/>
        </p:nvCxnSpPr>
        <p:spPr>
          <a:xfrm flipH="1">
            <a:off x="10266519" y="3247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9" name="TextBox 228">
            <a:extLst>
              <a:ext uri="{FF2B5EF4-FFF2-40B4-BE49-F238E27FC236}">
                <a16:creationId xmlns:a16="http://schemas.microsoft.com/office/drawing/2014/main" id="{2A0D85E8-1670-9A47-9510-594BB34489CF}"/>
              </a:ext>
            </a:extLst>
          </p:cNvPr>
          <p:cNvSpPr txBox="1"/>
          <p:nvPr/>
        </p:nvSpPr>
        <p:spPr>
          <a:xfrm>
            <a:off x="10096706" y="3206803"/>
            <a:ext cx="155492" cy="1648143"/>
          </a:xfrm>
          <a:prstGeom prst="rect">
            <a:avLst/>
          </a:prstGeom>
          <a:noFill/>
        </p:spPr>
        <p:txBody>
          <a:bodyPr wrap="none" lIns="0" tIns="0" rIns="0" bIns="0" rtlCol="0">
            <a:spAutoFit/>
          </a:bodyPr>
          <a:lstStyle/>
          <a:p>
            <a:pPr algn="r">
              <a:lnSpc>
                <a:spcPct val="85000"/>
              </a:lnSpc>
            </a:pPr>
            <a:r>
              <a:rPr lang="en-US" sz="600" dirty="0">
                <a:latin typeface="Arial" panose="020B0604020202020204" pitchFamily="34" charset="0"/>
                <a:ea typeface="Aileron" charset="0"/>
                <a:cs typeface="Arial" panose="020B0604020202020204" pitchFamily="34" charset="0"/>
              </a:rPr>
              <a:t>100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0</a:t>
            </a:r>
          </a:p>
          <a:p>
            <a:pPr algn="r">
              <a:lnSpc>
                <a:spcPct val="85000"/>
              </a:lnSpc>
            </a:pPr>
            <a:r>
              <a:rPr lang="en-US" sz="600" dirty="0">
                <a:latin typeface="Arial" panose="020B0604020202020204" pitchFamily="34" charset="0"/>
                <a:ea typeface="Aileron" charset="0"/>
                <a:cs typeface="Arial" panose="020B0604020202020204" pitchFamily="34" charset="0"/>
              </a:rPr>
              <a:t>-10</a:t>
            </a:r>
          </a:p>
          <a:p>
            <a:pPr algn="r">
              <a:lnSpc>
                <a:spcPct val="85000"/>
              </a:lnSpc>
            </a:pPr>
            <a:r>
              <a:rPr lang="en-US" sz="600" dirty="0">
                <a:latin typeface="Arial" panose="020B0604020202020204" pitchFamily="34" charset="0"/>
                <a:ea typeface="Aileron" charset="0"/>
                <a:cs typeface="Arial" panose="020B0604020202020204" pitchFamily="34" charset="0"/>
              </a:rPr>
              <a:t>-20</a:t>
            </a:r>
          </a:p>
          <a:p>
            <a:pPr algn="r">
              <a:lnSpc>
                <a:spcPct val="85000"/>
              </a:lnSpc>
            </a:pPr>
            <a:r>
              <a:rPr lang="en-US" sz="600" dirty="0">
                <a:latin typeface="Arial" panose="020B0604020202020204" pitchFamily="34" charset="0"/>
                <a:ea typeface="Aileron" charset="0"/>
                <a:cs typeface="Arial" panose="020B0604020202020204" pitchFamily="34" charset="0"/>
              </a:rPr>
              <a:t>-30</a:t>
            </a:r>
          </a:p>
          <a:p>
            <a:pPr algn="r">
              <a:lnSpc>
                <a:spcPct val="85000"/>
              </a:lnSpc>
            </a:pPr>
            <a:r>
              <a:rPr lang="en-US" sz="600" dirty="0">
                <a:latin typeface="Arial" panose="020B0604020202020204" pitchFamily="34" charset="0"/>
                <a:ea typeface="Aileron" charset="0"/>
                <a:cs typeface="Arial" panose="020B0604020202020204" pitchFamily="34" charset="0"/>
              </a:rPr>
              <a:t>-40</a:t>
            </a:r>
          </a:p>
          <a:p>
            <a:pPr algn="r">
              <a:lnSpc>
                <a:spcPct val="85000"/>
              </a:lnSpc>
            </a:pPr>
            <a:r>
              <a:rPr lang="en-US" sz="600" dirty="0">
                <a:latin typeface="Arial" panose="020B0604020202020204" pitchFamily="34" charset="0"/>
                <a:ea typeface="Aileron" charset="0"/>
                <a:cs typeface="Arial" panose="020B0604020202020204" pitchFamily="34" charset="0"/>
              </a:rPr>
              <a:t>-50</a:t>
            </a:r>
          </a:p>
          <a:p>
            <a:pPr algn="r">
              <a:lnSpc>
                <a:spcPct val="85000"/>
              </a:lnSpc>
            </a:pPr>
            <a:r>
              <a:rPr lang="en-US" sz="600" dirty="0">
                <a:latin typeface="Arial" panose="020B0604020202020204" pitchFamily="34" charset="0"/>
                <a:ea typeface="Aileron" charset="0"/>
                <a:cs typeface="Arial" panose="020B0604020202020204" pitchFamily="34" charset="0"/>
              </a:rPr>
              <a:t>-60</a:t>
            </a:r>
          </a:p>
          <a:p>
            <a:pPr algn="r">
              <a:lnSpc>
                <a:spcPct val="85000"/>
              </a:lnSpc>
            </a:pPr>
            <a:r>
              <a:rPr lang="en-US" sz="600" dirty="0">
                <a:latin typeface="Arial" panose="020B0604020202020204" pitchFamily="34" charset="0"/>
                <a:ea typeface="Aileron" charset="0"/>
                <a:cs typeface="Arial" panose="020B0604020202020204" pitchFamily="34" charset="0"/>
              </a:rPr>
              <a:t>-70</a:t>
            </a:r>
          </a:p>
          <a:p>
            <a:pPr algn="r">
              <a:lnSpc>
                <a:spcPct val="85000"/>
              </a:lnSpc>
            </a:pPr>
            <a:r>
              <a:rPr lang="en-US" sz="600" dirty="0">
                <a:latin typeface="Arial" panose="020B0604020202020204" pitchFamily="34" charset="0"/>
                <a:ea typeface="Aileron" charset="0"/>
                <a:cs typeface="Arial" panose="020B0604020202020204" pitchFamily="34" charset="0"/>
              </a:rPr>
              <a:t>-80</a:t>
            </a:r>
          </a:p>
          <a:p>
            <a:pPr algn="r">
              <a:lnSpc>
                <a:spcPct val="85000"/>
              </a:lnSpc>
            </a:pPr>
            <a:r>
              <a:rPr lang="en-US" sz="600" dirty="0">
                <a:latin typeface="Arial" panose="020B0604020202020204" pitchFamily="34" charset="0"/>
                <a:ea typeface="Aileron" charset="0"/>
                <a:cs typeface="Arial" panose="020B0604020202020204" pitchFamily="34" charset="0"/>
              </a:rPr>
              <a:t>-90</a:t>
            </a:r>
          </a:p>
          <a:p>
            <a:pPr algn="r">
              <a:lnSpc>
                <a:spcPct val="85000"/>
              </a:lnSpc>
            </a:pPr>
            <a:r>
              <a:rPr lang="en-US" sz="600" dirty="0">
                <a:latin typeface="Arial" panose="020B0604020202020204" pitchFamily="34" charset="0"/>
                <a:ea typeface="Aileron" charset="0"/>
                <a:cs typeface="Arial" panose="020B0604020202020204" pitchFamily="34" charset="0"/>
              </a:rPr>
              <a:t>-100</a:t>
            </a:r>
          </a:p>
        </p:txBody>
      </p:sp>
      <p:cxnSp>
        <p:nvCxnSpPr>
          <p:cNvPr id="230" name="Straight Connector 229">
            <a:extLst>
              <a:ext uri="{FF2B5EF4-FFF2-40B4-BE49-F238E27FC236}">
                <a16:creationId xmlns:a16="http://schemas.microsoft.com/office/drawing/2014/main" id="{A6E4CB88-8A16-1246-AD5E-D9E83743BE5E}"/>
              </a:ext>
            </a:extLst>
          </p:cNvPr>
          <p:cNvCxnSpPr>
            <a:cxnSpLocks/>
          </p:cNvCxnSpPr>
          <p:nvPr/>
        </p:nvCxnSpPr>
        <p:spPr>
          <a:xfrm flipH="1">
            <a:off x="10266519" y="332498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4D8FC23B-89B1-E74F-9E8A-66991A59AD21}"/>
              </a:ext>
            </a:extLst>
          </p:cNvPr>
          <p:cNvCxnSpPr>
            <a:cxnSpLocks/>
          </p:cNvCxnSpPr>
          <p:nvPr/>
        </p:nvCxnSpPr>
        <p:spPr>
          <a:xfrm flipH="1">
            <a:off x="10266519" y="340259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31692E7C-A39F-D641-8E80-95E4EE7B499B}"/>
              </a:ext>
            </a:extLst>
          </p:cNvPr>
          <p:cNvCxnSpPr>
            <a:cxnSpLocks/>
          </p:cNvCxnSpPr>
          <p:nvPr/>
        </p:nvCxnSpPr>
        <p:spPr>
          <a:xfrm flipH="1">
            <a:off x="10266519" y="34802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9F964D4-FFA6-D840-A70E-344C93D8FAC4}"/>
              </a:ext>
            </a:extLst>
          </p:cNvPr>
          <p:cNvCxnSpPr>
            <a:cxnSpLocks/>
          </p:cNvCxnSpPr>
          <p:nvPr/>
        </p:nvCxnSpPr>
        <p:spPr>
          <a:xfrm flipH="1">
            <a:off x="10266519" y="355782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91453FB8-F1D2-6B40-8E8F-36725915E8EC}"/>
              </a:ext>
            </a:extLst>
          </p:cNvPr>
          <p:cNvCxnSpPr>
            <a:cxnSpLocks/>
          </p:cNvCxnSpPr>
          <p:nvPr/>
        </p:nvCxnSpPr>
        <p:spPr>
          <a:xfrm flipH="1">
            <a:off x="10266519" y="363543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533622F0-C137-0941-972B-9A9000A53770}"/>
              </a:ext>
            </a:extLst>
          </p:cNvPr>
          <p:cNvCxnSpPr>
            <a:cxnSpLocks/>
          </p:cNvCxnSpPr>
          <p:nvPr/>
        </p:nvCxnSpPr>
        <p:spPr>
          <a:xfrm flipH="1">
            <a:off x="10266519" y="371304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69461730-EC15-AC41-81E1-9AFCB12E325B}"/>
              </a:ext>
            </a:extLst>
          </p:cNvPr>
          <p:cNvCxnSpPr>
            <a:cxnSpLocks/>
          </p:cNvCxnSpPr>
          <p:nvPr/>
        </p:nvCxnSpPr>
        <p:spPr>
          <a:xfrm flipH="1">
            <a:off x="10266519" y="379065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8A605CAF-472A-2045-8033-3F43B8D82CB8}"/>
              </a:ext>
            </a:extLst>
          </p:cNvPr>
          <p:cNvCxnSpPr>
            <a:cxnSpLocks/>
          </p:cNvCxnSpPr>
          <p:nvPr/>
        </p:nvCxnSpPr>
        <p:spPr>
          <a:xfrm flipH="1">
            <a:off x="10266519" y="42570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CD80AB5E-6898-9241-AB45-1528A18E9833}"/>
              </a:ext>
            </a:extLst>
          </p:cNvPr>
          <p:cNvCxnSpPr>
            <a:cxnSpLocks/>
          </p:cNvCxnSpPr>
          <p:nvPr/>
        </p:nvCxnSpPr>
        <p:spPr>
          <a:xfrm flipH="1">
            <a:off x="10266519" y="433640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E77343C6-D445-A140-964D-BEC92DE8F015}"/>
              </a:ext>
            </a:extLst>
          </p:cNvPr>
          <p:cNvCxnSpPr>
            <a:cxnSpLocks/>
          </p:cNvCxnSpPr>
          <p:nvPr/>
        </p:nvCxnSpPr>
        <p:spPr>
          <a:xfrm flipH="1">
            <a:off x="10266519" y="440942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9F447663-6D49-EA4E-A167-FDAB61DAE21B}"/>
              </a:ext>
            </a:extLst>
          </p:cNvPr>
          <p:cNvCxnSpPr>
            <a:cxnSpLocks/>
          </p:cNvCxnSpPr>
          <p:nvPr/>
        </p:nvCxnSpPr>
        <p:spPr>
          <a:xfrm flipH="1">
            <a:off x="10266519" y="44919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DBEFC7B9-039B-F54F-9008-59B496B44E31}"/>
              </a:ext>
            </a:extLst>
          </p:cNvPr>
          <p:cNvCxnSpPr>
            <a:cxnSpLocks/>
          </p:cNvCxnSpPr>
          <p:nvPr/>
        </p:nvCxnSpPr>
        <p:spPr>
          <a:xfrm flipH="1">
            <a:off x="10266519" y="45681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C8928A4-55DB-7F44-AC72-075446297063}"/>
              </a:ext>
            </a:extLst>
          </p:cNvPr>
          <p:cNvCxnSpPr>
            <a:cxnSpLocks/>
          </p:cNvCxnSpPr>
          <p:nvPr/>
        </p:nvCxnSpPr>
        <p:spPr>
          <a:xfrm flipH="1">
            <a:off x="10266519" y="46443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FA6253A4-0BA2-9B48-BC8E-C000157215F7}"/>
              </a:ext>
            </a:extLst>
          </p:cNvPr>
          <p:cNvCxnSpPr>
            <a:cxnSpLocks/>
          </p:cNvCxnSpPr>
          <p:nvPr/>
        </p:nvCxnSpPr>
        <p:spPr>
          <a:xfrm flipH="1">
            <a:off x="10266519" y="47237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DB538CD4-99B3-654E-96AD-95617D3434C0}"/>
              </a:ext>
            </a:extLst>
          </p:cNvPr>
          <p:cNvCxnSpPr>
            <a:cxnSpLocks/>
          </p:cNvCxnSpPr>
          <p:nvPr/>
        </p:nvCxnSpPr>
        <p:spPr>
          <a:xfrm flipH="1">
            <a:off x="10305573" y="3822052"/>
            <a:ext cx="1288800"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6CBA4C5-AE01-F74E-97D5-1A7F4DA8CB59}"/>
              </a:ext>
            </a:extLst>
          </p:cNvPr>
          <p:cNvCxnSpPr>
            <a:cxnSpLocks/>
          </p:cNvCxnSpPr>
          <p:nvPr/>
        </p:nvCxnSpPr>
        <p:spPr>
          <a:xfrm flipH="1">
            <a:off x="10305573" y="4409427"/>
            <a:ext cx="1288800" cy="0"/>
          </a:xfrm>
          <a:prstGeom prst="line">
            <a:avLst/>
          </a:prstGeom>
          <a:ln w="6350">
            <a:solidFill>
              <a:schemeClr val="accent6">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46" name="TextBox 245">
            <a:extLst>
              <a:ext uri="{FF2B5EF4-FFF2-40B4-BE49-F238E27FC236}">
                <a16:creationId xmlns:a16="http://schemas.microsoft.com/office/drawing/2014/main" id="{3CE96DA7-20A5-EF48-9AD8-38ED7DD576CB}"/>
              </a:ext>
            </a:extLst>
          </p:cNvPr>
          <p:cNvSpPr txBox="1"/>
          <p:nvPr/>
        </p:nvSpPr>
        <p:spPr>
          <a:xfrm>
            <a:off x="10749428" y="3278144"/>
            <a:ext cx="751809" cy="274691"/>
          </a:xfrm>
          <a:prstGeom prst="rect">
            <a:avLst/>
          </a:prstGeom>
          <a:noFill/>
        </p:spPr>
        <p:txBody>
          <a:bodyPr wrap="none" lIns="0" tIns="0" rIns="0" bIns="0" rtlCol="0">
            <a:spAutoFit/>
          </a:bodyPr>
          <a:lstStyle/>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 =	Confirmed </a:t>
            </a:r>
            <a:br>
              <a:rPr lang="en-US" sz="700" dirty="0">
                <a:latin typeface="Arial" panose="020B0604020202020204" pitchFamily="34" charset="0"/>
                <a:ea typeface="Aileron" charset="0"/>
                <a:cs typeface="Arial" panose="020B0604020202020204" pitchFamily="34" charset="0"/>
              </a:rPr>
            </a:br>
            <a:r>
              <a:rPr lang="en-US" sz="700" dirty="0">
                <a:latin typeface="Arial" panose="020B0604020202020204" pitchFamily="34" charset="0"/>
                <a:ea typeface="Aileron" charset="0"/>
                <a:cs typeface="Arial" panose="020B0604020202020204" pitchFamily="34" charset="0"/>
              </a:rPr>
              <a:t>	PSA response</a:t>
            </a:r>
          </a:p>
          <a:p>
            <a:pPr>
              <a:lnSpc>
                <a:spcPct val="85000"/>
              </a:lnSpc>
              <a:tabLst>
                <a:tab pos="177800" algn="l"/>
              </a:tabLst>
            </a:pPr>
            <a:r>
              <a:rPr lang="en-US" sz="700" dirty="0">
                <a:latin typeface="Arial" panose="020B0604020202020204" pitchFamily="34" charset="0"/>
                <a:ea typeface="Aileron" charset="0"/>
                <a:cs typeface="Arial" panose="020B0604020202020204" pitchFamily="34" charset="0"/>
              </a:rPr>
              <a:t>o = 	Ongoing</a:t>
            </a:r>
          </a:p>
        </p:txBody>
      </p:sp>
      <p:cxnSp>
        <p:nvCxnSpPr>
          <p:cNvPr id="248" name="Straight Connector 247">
            <a:extLst>
              <a:ext uri="{FF2B5EF4-FFF2-40B4-BE49-F238E27FC236}">
                <a16:creationId xmlns:a16="http://schemas.microsoft.com/office/drawing/2014/main" id="{BAEE41D5-52D4-DE46-99D2-F0D36B95D866}"/>
              </a:ext>
            </a:extLst>
          </p:cNvPr>
          <p:cNvCxnSpPr>
            <a:cxnSpLocks/>
          </p:cNvCxnSpPr>
          <p:nvPr/>
        </p:nvCxnSpPr>
        <p:spPr>
          <a:xfrm flipH="1">
            <a:off x="10266519" y="386826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E18F3335-C425-854F-8DBC-5BB80DB8097D}"/>
              </a:ext>
            </a:extLst>
          </p:cNvPr>
          <p:cNvCxnSpPr>
            <a:cxnSpLocks/>
          </p:cNvCxnSpPr>
          <p:nvPr/>
        </p:nvCxnSpPr>
        <p:spPr>
          <a:xfrm flipH="1">
            <a:off x="10266519" y="39458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2D97BDF9-0623-184E-8866-856ECAD08C55}"/>
              </a:ext>
            </a:extLst>
          </p:cNvPr>
          <p:cNvCxnSpPr>
            <a:cxnSpLocks/>
          </p:cNvCxnSpPr>
          <p:nvPr/>
        </p:nvCxnSpPr>
        <p:spPr>
          <a:xfrm flipH="1">
            <a:off x="10266519" y="409827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5AE502EE-B7C5-2842-B403-61AA96664E3B}"/>
              </a:ext>
            </a:extLst>
          </p:cNvPr>
          <p:cNvCxnSpPr>
            <a:cxnSpLocks/>
          </p:cNvCxnSpPr>
          <p:nvPr/>
        </p:nvCxnSpPr>
        <p:spPr>
          <a:xfrm flipH="1">
            <a:off x="10266519" y="41776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B0E68E20-846E-A04C-A879-1390BD54540E}"/>
              </a:ext>
            </a:extLst>
          </p:cNvPr>
          <p:cNvCxnSpPr>
            <a:cxnSpLocks/>
          </p:cNvCxnSpPr>
          <p:nvPr/>
        </p:nvCxnSpPr>
        <p:spPr>
          <a:xfrm flipH="1">
            <a:off x="10266519" y="4022077"/>
            <a:ext cx="1324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Rectangle 252">
            <a:extLst>
              <a:ext uri="{FF2B5EF4-FFF2-40B4-BE49-F238E27FC236}">
                <a16:creationId xmlns:a16="http://schemas.microsoft.com/office/drawing/2014/main" id="{DAD6F190-C1B8-6749-8116-A609E64703CB}"/>
              </a:ext>
            </a:extLst>
          </p:cNvPr>
          <p:cNvSpPr/>
          <p:nvPr/>
        </p:nvSpPr>
        <p:spPr>
          <a:xfrm>
            <a:off x="10302922" y="3230586"/>
            <a:ext cx="1289003" cy="16826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9F32BF2D-52A8-4943-B617-2EB1372B3350}"/>
              </a:ext>
            </a:extLst>
          </p:cNvPr>
          <p:cNvSpPr txBox="1"/>
          <p:nvPr/>
        </p:nvSpPr>
        <p:spPr>
          <a:xfrm>
            <a:off x="11138561" y="4587783"/>
            <a:ext cx="52900"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p:txBody>
      </p:sp>
      <p:sp>
        <p:nvSpPr>
          <p:cNvPr id="256" name="TextBox 255">
            <a:extLst>
              <a:ext uri="{FF2B5EF4-FFF2-40B4-BE49-F238E27FC236}">
                <a16:creationId xmlns:a16="http://schemas.microsoft.com/office/drawing/2014/main" id="{BE29EC6B-EDBA-3E47-87B8-7F9FF99EAC9A}"/>
              </a:ext>
            </a:extLst>
          </p:cNvPr>
          <p:cNvSpPr txBox="1"/>
          <p:nvPr/>
        </p:nvSpPr>
        <p:spPr>
          <a:xfrm>
            <a:off x="10536348" y="3767060"/>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57" name="TextBox 256">
            <a:extLst>
              <a:ext uri="{FF2B5EF4-FFF2-40B4-BE49-F238E27FC236}">
                <a16:creationId xmlns:a16="http://schemas.microsoft.com/office/drawing/2014/main" id="{4353B13B-4ABB-0142-8DDB-0EFF30A1D402}"/>
              </a:ext>
            </a:extLst>
          </p:cNvPr>
          <p:cNvSpPr txBox="1"/>
          <p:nvPr/>
        </p:nvSpPr>
        <p:spPr>
          <a:xfrm>
            <a:off x="10710973" y="3913110"/>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58" name="TextBox 257">
            <a:extLst>
              <a:ext uri="{FF2B5EF4-FFF2-40B4-BE49-F238E27FC236}">
                <a16:creationId xmlns:a16="http://schemas.microsoft.com/office/drawing/2014/main" id="{CDA9141C-8D26-314E-93BB-99460A279A64}"/>
              </a:ext>
            </a:extLst>
          </p:cNvPr>
          <p:cNvSpPr txBox="1"/>
          <p:nvPr/>
        </p:nvSpPr>
        <p:spPr>
          <a:xfrm>
            <a:off x="10882423" y="4214735"/>
            <a:ext cx="49694" cy="60786"/>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59" name="TextBox 258">
            <a:extLst>
              <a:ext uri="{FF2B5EF4-FFF2-40B4-BE49-F238E27FC236}">
                <a16:creationId xmlns:a16="http://schemas.microsoft.com/office/drawing/2014/main" id="{25E9F068-1F97-784B-8EF5-F59904701365}"/>
              </a:ext>
            </a:extLst>
          </p:cNvPr>
          <p:cNvSpPr txBox="1"/>
          <p:nvPr/>
        </p:nvSpPr>
        <p:spPr>
          <a:xfrm>
            <a:off x="11225323" y="4754485"/>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60" name="TextBox 259">
            <a:extLst>
              <a:ext uri="{FF2B5EF4-FFF2-40B4-BE49-F238E27FC236}">
                <a16:creationId xmlns:a16="http://schemas.microsoft.com/office/drawing/2014/main" id="{1E62495C-47B4-7A4D-B8B7-C20DD987753E}"/>
              </a:ext>
            </a:extLst>
          </p:cNvPr>
          <p:cNvSpPr txBox="1"/>
          <p:nvPr/>
        </p:nvSpPr>
        <p:spPr>
          <a:xfrm>
            <a:off x="11314223" y="4776710"/>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61" name="TextBox 260">
            <a:extLst>
              <a:ext uri="{FF2B5EF4-FFF2-40B4-BE49-F238E27FC236}">
                <a16:creationId xmlns:a16="http://schemas.microsoft.com/office/drawing/2014/main" id="{6011A1E5-94D3-0247-91B4-586C1966FBBC}"/>
              </a:ext>
            </a:extLst>
          </p:cNvPr>
          <p:cNvSpPr txBox="1"/>
          <p:nvPr/>
        </p:nvSpPr>
        <p:spPr>
          <a:xfrm>
            <a:off x="11396773" y="4798935"/>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62" name="TextBox 261">
            <a:extLst>
              <a:ext uri="{FF2B5EF4-FFF2-40B4-BE49-F238E27FC236}">
                <a16:creationId xmlns:a16="http://schemas.microsoft.com/office/drawing/2014/main" id="{7BF3E119-2AF1-8A47-BAE1-0656908A33FA}"/>
              </a:ext>
            </a:extLst>
          </p:cNvPr>
          <p:cNvSpPr txBox="1"/>
          <p:nvPr/>
        </p:nvSpPr>
        <p:spPr>
          <a:xfrm>
            <a:off x="11488848" y="4808460"/>
            <a:ext cx="52900" cy="114647"/>
          </a:xfrm>
          <a:prstGeom prst="rect">
            <a:avLst/>
          </a:prstGeom>
          <a:noFill/>
        </p:spPr>
        <p:txBody>
          <a:bodyPr wrap="none" lIns="0" tIns="0" rIns="0" bIns="0" rtlCol="0">
            <a:spAutoFit/>
          </a:bodyPr>
          <a:lstStyle/>
          <a:p>
            <a:pPr>
              <a:lnSpc>
                <a:spcPct val="50000"/>
              </a:lnSpc>
            </a:pPr>
            <a:r>
              <a:rPr lang="en-US" sz="700" dirty="0">
                <a:latin typeface="Arial" panose="020B0604020202020204" pitchFamily="34" charset="0"/>
                <a:ea typeface="Aileron" charset="0"/>
                <a:cs typeface="Arial" panose="020B0604020202020204" pitchFamily="34" charset="0"/>
              </a:rPr>
              <a:t>+</a:t>
            </a:r>
          </a:p>
          <a:p>
            <a:pPr>
              <a:lnSpc>
                <a:spcPct val="50000"/>
              </a:lnSpc>
            </a:pPr>
            <a:r>
              <a:rPr lang="en-US" sz="700" dirty="0">
                <a:latin typeface="Arial" panose="020B0604020202020204" pitchFamily="34" charset="0"/>
                <a:ea typeface="Aileron" charset="0"/>
                <a:cs typeface="Arial" panose="020B0604020202020204" pitchFamily="34" charset="0"/>
              </a:rPr>
              <a:t>o</a:t>
            </a:r>
          </a:p>
        </p:txBody>
      </p:sp>
      <p:sp>
        <p:nvSpPr>
          <p:cNvPr id="263" name="TextBox 262">
            <a:extLst>
              <a:ext uri="{FF2B5EF4-FFF2-40B4-BE49-F238E27FC236}">
                <a16:creationId xmlns:a16="http://schemas.microsoft.com/office/drawing/2014/main" id="{6C827D66-E458-D044-BD6C-DA91905EC7B2}"/>
              </a:ext>
            </a:extLst>
          </p:cNvPr>
          <p:cNvSpPr txBox="1"/>
          <p:nvPr/>
        </p:nvSpPr>
        <p:spPr>
          <a:xfrm>
            <a:off x="8678152" y="3068960"/>
            <a:ext cx="92974" cy="130805"/>
          </a:xfrm>
          <a:prstGeom prst="rect">
            <a:avLst/>
          </a:prstGeom>
          <a:noFill/>
        </p:spPr>
        <p:txBody>
          <a:bodyPr wrap="square" lIns="0" tIns="0" rIns="0" bIns="0" rtlCol="0">
            <a:spAutoFit/>
          </a:bodyPr>
          <a:lstStyle/>
          <a:p>
            <a:pPr>
              <a:lnSpc>
                <a:spcPct val="85000"/>
              </a:lnSpc>
            </a:pPr>
            <a:r>
              <a:rPr lang="en-US" sz="1000" b="1" dirty="0">
                <a:latin typeface="Arial" panose="020B0604020202020204" pitchFamily="34" charset="0"/>
                <a:ea typeface="Aileron" charset="0"/>
                <a:cs typeface="Arial" panose="020B0604020202020204" pitchFamily="34" charset="0"/>
              </a:rPr>
              <a:t>C</a:t>
            </a:r>
          </a:p>
        </p:txBody>
      </p:sp>
      <p:sp>
        <p:nvSpPr>
          <p:cNvPr id="264" name="TextBox 263">
            <a:extLst>
              <a:ext uri="{FF2B5EF4-FFF2-40B4-BE49-F238E27FC236}">
                <a16:creationId xmlns:a16="http://schemas.microsoft.com/office/drawing/2014/main" id="{A9FE74C2-9629-D34E-96E5-136EDAB1562F}"/>
              </a:ext>
            </a:extLst>
          </p:cNvPr>
          <p:cNvSpPr txBox="1"/>
          <p:nvPr/>
        </p:nvSpPr>
        <p:spPr>
          <a:xfrm>
            <a:off x="10102351" y="3068960"/>
            <a:ext cx="92974" cy="130805"/>
          </a:xfrm>
          <a:prstGeom prst="rect">
            <a:avLst/>
          </a:prstGeom>
          <a:noFill/>
        </p:spPr>
        <p:txBody>
          <a:bodyPr wrap="square" lIns="0" tIns="0" rIns="0" bIns="0" rtlCol="0">
            <a:spAutoFit/>
          </a:bodyPr>
          <a:lstStyle/>
          <a:p>
            <a:pPr>
              <a:lnSpc>
                <a:spcPct val="85000"/>
              </a:lnSpc>
            </a:pPr>
            <a:r>
              <a:rPr lang="en-US" sz="1000" b="1" dirty="0">
                <a:latin typeface="Arial" panose="020B0604020202020204" pitchFamily="34" charset="0"/>
                <a:ea typeface="Aileron" charset="0"/>
                <a:cs typeface="Arial" panose="020B0604020202020204" pitchFamily="34" charset="0"/>
              </a:rPr>
              <a:t>D</a:t>
            </a:r>
          </a:p>
        </p:txBody>
      </p:sp>
      <p:grpSp>
        <p:nvGrpSpPr>
          <p:cNvPr id="8" name="Group 7">
            <a:extLst>
              <a:ext uri="{FF2B5EF4-FFF2-40B4-BE49-F238E27FC236}">
                <a16:creationId xmlns:a16="http://schemas.microsoft.com/office/drawing/2014/main" id="{64A2B56E-E995-4F4D-B5FD-BC54305BFD0B}"/>
              </a:ext>
            </a:extLst>
          </p:cNvPr>
          <p:cNvGrpSpPr/>
          <p:nvPr/>
        </p:nvGrpSpPr>
        <p:grpSpPr>
          <a:xfrm>
            <a:off x="1550705" y="5998366"/>
            <a:ext cx="2956380" cy="104644"/>
            <a:chOff x="1550705" y="5972966"/>
            <a:chExt cx="2956380" cy="104644"/>
          </a:xfrm>
        </p:grpSpPr>
        <p:sp>
          <p:nvSpPr>
            <p:cNvPr id="195" name="TextBox 194">
              <a:extLst>
                <a:ext uri="{FF2B5EF4-FFF2-40B4-BE49-F238E27FC236}">
                  <a16:creationId xmlns:a16="http://schemas.microsoft.com/office/drawing/2014/main" id="{AF111F72-AB6C-1743-BBCC-1344E6C1ACFA}"/>
                </a:ext>
              </a:extLst>
            </p:cNvPr>
            <p:cNvSpPr txBox="1"/>
            <p:nvPr/>
          </p:nvSpPr>
          <p:spPr>
            <a:xfrm>
              <a:off x="1663266" y="5972966"/>
              <a:ext cx="923330" cy="104644"/>
            </a:xfrm>
            <a:prstGeom prst="rect">
              <a:avLst/>
            </a:prstGeom>
            <a:noFill/>
          </p:spPr>
          <p:txBody>
            <a:bodyPr wrap="none" lIns="0" tIns="0" rIns="0" bIns="0" rtlCol="0">
              <a:spAutoFit/>
            </a:bodyPr>
            <a:lstStyle/>
            <a:p>
              <a:pPr>
                <a:lnSpc>
                  <a:spcPct val="85000"/>
                </a:lnSpc>
              </a:pPr>
              <a:r>
                <a:rPr lang="en-US" sz="800" dirty="0">
                  <a:latin typeface="Arial" panose="020B0604020202020204" pitchFamily="34" charset="0"/>
                  <a:ea typeface="Aileron" charset="0"/>
                  <a:cs typeface="Arial" panose="020B0604020202020204" pitchFamily="34" charset="0"/>
                </a:rPr>
                <a:t>Measurable disease</a:t>
              </a:r>
            </a:p>
          </p:txBody>
        </p:sp>
        <p:sp>
          <p:nvSpPr>
            <p:cNvPr id="5" name="Rectangle 4">
              <a:extLst>
                <a:ext uri="{FF2B5EF4-FFF2-40B4-BE49-F238E27FC236}">
                  <a16:creationId xmlns:a16="http://schemas.microsoft.com/office/drawing/2014/main" id="{61CA278F-B01C-3042-BCA8-2A23FA41318E}"/>
                </a:ext>
              </a:extLst>
            </p:cNvPr>
            <p:cNvSpPr/>
            <p:nvPr/>
          </p:nvSpPr>
          <p:spPr>
            <a:xfrm>
              <a:off x="1550705" y="5982524"/>
              <a:ext cx="72000" cy="72000"/>
            </a:xfrm>
            <a:prstGeom prst="rect">
              <a:avLst/>
            </a:prstGeom>
            <a:solidFill>
              <a:schemeClr val="tx2">
                <a:lumMod val="40000"/>
                <a:lumOff val="6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25" name="TextBox 224">
              <a:extLst>
                <a:ext uri="{FF2B5EF4-FFF2-40B4-BE49-F238E27FC236}">
                  <a16:creationId xmlns:a16="http://schemas.microsoft.com/office/drawing/2014/main" id="{ECC660A1-1372-904D-B6F6-0DB5161F1822}"/>
                </a:ext>
              </a:extLst>
            </p:cNvPr>
            <p:cNvSpPr txBox="1"/>
            <p:nvPr/>
          </p:nvSpPr>
          <p:spPr>
            <a:xfrm>
              <a:off x="2810286" y="5972966"/>
              <a:ext cx="416781" cy="104644"/>
            </a:xfrm>
            <a:prstGeom prst="rect">
              <a:avLst/>
            </a:prstGeom>
            <a:noFill/>
          </p:spPr>
          <p:txBody>
            <a:bodyPr wrap="none" lIns="0" tIns="0" rIns="0" bIns="0" rtlCol="0">
              <a:spAutoFit/>
            </a:bodyPr>
            <a:lstStyle/>
            <a:p>
              <a:pPr>
                <a:lnSpc>
                  <a:spcPct val="85000"/>
                </a:lnSpc>
              </a:pPr>
              <a:r>
                <a:rPr lang="en-US" sz="800" dirty="0">
                  <a:latin typeface="Arial" panose="020B0604020202020204" pitchFamily="34" charset="0"/>
                  <a:ea typeface="Aileron" charset="0"/>
                  <a:cs typeface="Arial" panose="020B0604020202020204" pitchFamily="34" charset="0"/>
                </a:rPr>
                <a:t>Germline</a:t>
              </a:r>
            </a:p>
          </p:txBody>
        </p:sp>
        <p:sp>
          <p:nvSpPr>
            <p:cNvPr id="255" name="TextBox 254">
              <a:extLst>
                <a:ext uri="{FF2B5EF4-FFF2-40B4-BE49-F238E27FC236}">
                  <a16:creationId xmlns:a16="http://schemas.microsoft.com/office/drawing/2014/main" id="{30DEB2D2-D899-3043-B428-B6A6871E9DC5}"/>
                </a:ext>
              </a:extLst>
            </p:cNvPr>
            <p:cNvSpPr txBox="1"/>
            <p:nvPr/>
          </p:nvSpPr>
          <p:spPr>
            <a:xfrm>
              <a:off x="3461670" y="5972966"/>
              <a:ext cx="371897" cy="104644"/>
            </a:xfrm>
            <a:prstGeom prst="rect">
              <a:avLst/>
            </a:prstGeom>
            <a:noFill/>
          </p:spPr>
          <p:txBody>
            <a:bodyPr wrap="none" lIns="0" tIns="0" rIns="0" bIns="0" rtlCol="0">
              <a:spAutoFit/>
            </a:bodyPr>
            <a:lstStyle/>
            <a:p>
              <a:pPr>
                <a:lnSpc>
                  <a:spcPct val="85000"/>
                </a:lnSpc>
              </a:pPr>
              <a:r>
                <a:rPr lang="en-US" sz="800" dirty="0">
                  <a:latin typeface="Arial" panose="020B0604020202020204" pitchFamily="34" charset="0"/>
                  <a:ea typeface="Aileron" charset="0"/>
                  <a:cs typeface="Arial" panose="020B0604020202020204" pitchFamily="34" charset="0"/>
                </a:rPr>
                <a:t>Somatic</a:t>
              </a:r>
            </a:p>
          </p:txBody>
        </p:sp>
        <p:sp>
          <p:nvSpPr>
            <p:cNvPr id="266" name="TextBox 265">
              <a:extLst>
                <a:ext uri="{FF2B5EF4-FFF2-40B4-BE49-F238E27FC236}">
                  <a16:creationId xmlns:a16="http://schemas.microsoft.com/office/drawing/2014/main" id="{F44169BE-B023-8242-AC0C-084E7038FD36}"/>
                </a:ext>
              </a:extLst>
            </p:cNvPr>
            <p:cNvSpPr txBox="1"/>
            <p:nvPr/>
          </p:nvSpPr>
          <p:spPr>
            <a:xfrm>
              <a:off x="4077480" y="5972966"/>
              <a:ext cx="429605" cy="104644"/>
            </a:xfrm>
            <a:prstGeom prst="rect">
              <a:avLst/>
            </a:prstGeom>
            <a:noFill/>
          </p:spPr>
          <p:txBody>
            <a:bodyPr wrap="none" lIns="0" tIns="0" rIns="0" bIns="0" rtlCol="0">
              <a:spAutoFit/>
            </a:bodyPr>
            <a:lstStyle/>
            <a:p>
              <a:pPr>
                <a:lnSpc>
                  <a:spcPct val="85000"/>
                </a:lnSpc>
              </a:pPr>
              <a:r>
                <a:rPr lang="en-US" sz="800" dirty="0">
                  <a:latin typeface="Arial" panose="020B0604020202020204" pitchFamily="34" charset="0"/>
                  <a:ea typeface="Aileron" charset="0"/>
                  <a:cs typeface="Arial" panose="020B0604020202020204" pitchFamily="34" charset="0"/>
                </a:rPr>
                <a:t>Unknown</a:t>
              </a:r>
            </a:p>
          </p:txBody>
        </p:sp>
        <p:sp>
          <p:nvSpPr>
            <p:cNvPr id="268" name="Rectangle 267">
              <a:extLst>
                <a:ext uri="{FF2B5EF4-FFF2-40B4-BE49-F238E27FC236}">
                  <a16:creationId xmlns:a16="http://schemas.microsoft.com/office/drawing/2014/main" id="{ACC6F2D6-6099-AA41-AE86-D13E9E0B7156}"/>
                </a:ext>
              </a:extLst>
            </p:cNvPr>
            <p:cNvSpPr/>
            <p:nvPr/>
          </p:nvSpPr>
          <p:spPr>
            <a:xfrm>
              <a:off x="2696880" y="5982524"/>
              <a:ext cx="72000" cy="72000"/>
            </a:xfrm>
            <a:prstGeom prst="rect">
              <a:avLst/>
            </a:prstGeom>
            <a:solidFill>
              <a:schemeClr val="accent2">
                <a:lumMod val="40000"/>
                <a:lumOff val="6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69" name="Rectangle 268">
              <a:extLst>
                <a:ext uri="{FF2B5EF4-FFF2-40B4-BE49-F238E27FC236}">
                  <a16:creationId xmlns:a16="http://schemas.microsoft.com/office/drawing/2014/main" id="{FD55FBC3-4D31-C34A-97E0-C2888F4B2EE0}"/>
                </a:ext>
              </a:extLst>
            </p:cNvPr>
            <p:cNvSpPr/>
            <p:nvPr/>
          </p:nvSpPr>
          <p:spPr>
            <a:xfrm>
              <a:off x="3347755" y="5982524"/>
              <a:ext cx="72000" cy="72000"/>
            </a:xfrm>
            <a:prstGeom prst="rect">
              <a:avLst/>
            </a:prstGeom>
            <a:solidFill>
              <a:schemeClr val="accent1">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70" name="Rectangle 269">
              <a:extLst>
                <a:ext uri="{FF2B5EF4-FFF2-40B4-BE49-F238E27FC236}">
                  <a16:creationId xmlns:a16="http://schemas.microsoft.com/office/drawing/2014/main" id="{10DDD7B2-4ACC-634D-B010-45A5E8803CFC}"/>
                </a:ext>
              </a:extLst>
            </p:cNvPr>
            <p:cNvSpPr/>
            <p:nvPr/>
          </p:nvSpPr>
          <p:spPr>
            <a:xfrm>
              <a:off x="3966880" y="5982524"/>
              <a:ext cx="72000" cy="72000"/>
            </a:xfrm>
            <a:prstGeom prst="rect">
              <a:avLst/>
            </a:prstGeom>
            <a:solidFill>
              <a:schemeClr val="accent6">
                <a:lumMod val="40000"/>
                <a:lumOff val="6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spTree>
    <p:extLst>
      <p:ext uri="{BB962C8B-B14F-4D97-AF65-F5344CB8AC3E}">
        <p14:creationId xmlns:p14="http://schemas.microsoft.com/office/powerpoint/2010/main" val="2875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0A03DC-0A40-44BE-8393-510F447EAABF}"/>
              </a:ext>
            </a:extLst>
          </p:cNvPr>
          <p:cNvSpPr>
            <a:spLocks noGrp="1" noChangeArrowheads="1"/>
          </p:cNvSpPr>
          <p:nvPr>
            <p:ph type="title"/>
          </p:nvPr>
        </p:nvSpPr>
        <p:spPr/>
        <p:txBody>
          <a:bodyPr/>
          <a:lstStyle/>
          <a:p>
            <a:r>
              <a:rPr lang="en-US" altLang="en-US"/>
              <a:t>Rucaparib side effects</a:t>
            </a:r>
          </a:p>
        </p:txBody>
      </p:sp>
      <p:sp>
        <p:nvSpPr>
          <p:cNvPr id="2" name="Content Placeholder 1">
            <a:extLst>
              <a:ext uri="{FF2B5EF4-FFF2-40B4-BE49-F238E27FC236}">
                <a16:creationId xmlns:a16="http://schemas.microsoft.com/office/drawing/2014/main" id="{1ADC7957-1BB9-9E4F-B999-74E1D2709BA5}"/>
              </a:ext>
            </a:extLst>
          </p:cNvPr>
          <p:cNvSpPr>
            <a:spLocks noGrp="1"/>
          </p:cNvSpPr>
          <p:nvPr>
            <p:ph sz="quarter" idx="15"/>
          </p:nvPr>
        </p:nvSpPr>
        <p:spPr>
          <a:xfrm>
            <a:off x="620184" y="6309320"/>
            <a:ext cx="8116800" cy="365125"/>
          </a:xfrm>
        </p:spPr>
        <p:txBody>
          <a:bodyPr/>
          <a:lstStyle/>
          <a:p>
            <a:r>
              <a:rPr lang="en-US" altLang="en-US" dirty="0"/>
              <a:t>ALT, alanine aminotransferase; AST, aspartate aminotransferase; TEAE, treatment-emergent adverse event</a:t>
            </a:r>
          </a:p>
          <a:p>
            <a:pPr>
              <a:spcBef>
                <a:spcPts val="0"/>
              </a:spcBef>
            </a:pPr>
            <a:r>
              <a:rPr lang="en-US" altLang="en-US" dirty="0" err="1"/>
              <a:t>Abida</a:t>
            </a:r>
            <a:r>
              <a:rPr lang="en-US" altLang="en-US" dirty="0"/>
              <a:t> W, et al. J Clin Oncol. 2020;38:3763-3772 </a:t>
            </a:r>
          </a:p>
        </p:txBody>
      </p:sp>
      <p:graphicFrame>
        <p:nvGraphicFramePr>
          <p:cNvPr id="15" name="Content Placeholder 14">
            <a:extLst>
              <a:ext uri="{FF2B5EF4-FFF2-40B4-BE49-F238E27FC236}">
                <a16:creationId xmlns:a16="http://schemas.microsoft.com/office/drawing/2014/main" id="{BBD59CDB-8655-5240-AB4C-3B9A16F91817}"/>
              </a:ext>
            </a:extLst>
          </p:cNvPr>
          <p:cNvGraphicFramePr>
            <a:graphicFrameLocks noGrp="1"/>
          </p:cNvGraphicFramePr>
          <p:nvPr>
            <p:ph sz="quarter" idx="12"/>
            <p:extLst>
              <p:ext uri="{D42A27DB-BD31-4B8C-83A1-F6EECF244321}">
                <p14:modId xmlns:p14="http://schemas.microsoft.com/office/powerpoint/2010/main" val="1086397731"/>
              </p:ext>
            </p:extLst>
          </p:nvPr>
        </p:nvGraphicFramePr>
        <p:xfrm>
          <a:off x="620713" y="1425575"/>
          <a:ext cx="10963275" cy="4450080"/>
        </p:xfrm>
        <a:graphic>
          <a:graphicData uri="http://schemas.openxmlformats.org/drawingml/2006/table">
            <a:tbl>
              <a:tblPr firstRow="1" bandRow="1">
                <a:tableStyleId>{5C22544A-7EE6-4342-B048-85BDC9FD1C3A}</a:tableStyleId>
              </a:tblPr>
              <a:tblGrid>
                <a:gridCol w="7347495">
                  <a:extLst>
                    <a:ext uri="{9D8B030D-6E8A-4147-A177-3AD203B41FA5}">
                      <a16:colId xmlns:a16="http://schemas.microsoft.com/office/drawing/2014/main" val="2204525678"/>
                    </a:ext>
                  </a:extLst>
                </a:gridCol>
                <a:gridCol w="1807890">
                  <a:extLst>
                    <a:ext uri="{9D8B030D-6E8A-4147-A177-3AD203B41FA5}">
                      <a16:colId xmlns:a16="http://schemas.microsoft.com/office/drawing/2014/main" val="503242017"/>
                    </a:ext>
                  </a:extLst>
                </a:gridCol>
                <a:gridCol w="1807890">
                  <a:extLst>
                    <a:ext uri="{9D8B030D-6E8A-4147-A177-3AD203B41FA5}">
                      <a16:colId xmlns:a16="http://schemas.microsoft.com/office/drawing/2014/main" val="1929001656"/>
                    </a:ext>
                  </a:extLst>
                </a:gridCol>
              </a:tblGrid>
              <a:tr h="370840">
                <a:tc>
                  <a:txBody>
                    <a:bodyPr/>
                    <a:lstStyle/>
                    <a:p>
                      <a:r>
                        <a:rPr lang="en-US" dirty="0">
                          <a:latin typeface="Arial" panose="020B0604020202020204" pitchFamily="34" charset="0"/>
                          <a:cs typeface="Arial" panose="020B0604020202020204" pitchFamily="34" charset="0"/>
                        </a:rPr>
                        <a:t>Individual TEAE (preferred terms) occurring in ≥15% of patients</a:t>
                      </a:r>
                    </a:p>
                  </a:txBody>
                  <a:tcPr/>
                </a:tc>
                <a:tc>
                  <a:txBody>
                    <a:bodyPr/>
                    <a:lstStyle/>
                    <a:p>
                      <a:pPr algn="ctr"/>
                      <a:r>
                        <a:rPr lang="en-US" dirty="0">
                          <a:latin typeface="Arial" panose="020B0604020202020204" pitchFamily="34" charset="0"/>
                          <a:cs typeface="Arial" panose="020B0604020202020204" pitchFamily="34" charset="0"/>
                        </a:rPr>
                        <a:t>Any grade</a:t>
                      </a:r>
                    </a:p>
                  </a:txBody>
                  <a:tcPr/>
                </a:tc>
                <a:tc>
                  <a:txBody>
                    <a:bodyPr/>
                    <a:lstStyle/>
                    <a:p>
                      <a:pPr algn="ctr"/>
                      <a:r>
                        <a:rPr lang="en-US" dirty="0">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1250819555"/>
                  </a:ext>
                </a:extLst>
              </a:tr>
              <a:tr h="370840">
                <a:tc>
                  <a:txBody>
                    <a:bodyPr/>
                    <a:lstStyle/>
                    <a:p>
                      <a:r>
                        <a:rPr lang="en-US" dirty="0">
                          <a:latin typeface="Arial" panose="020B0604020202020204" pitchFamily="34" charset="0"/>
                          <a:cs typeface="Arial" panose="020B0604020202020204" pitchFamily="34" charset="0"/>
                        </a:rPr>
                        <a:t>Asthenia/fatigue</a:t>
                      </a:r>
                    </a:p>
                  </a:txBody>
                  <a:tcPr/>
                </a:tc>
                <a:tc>
                  <a:txBody>
                    <a:bodyPr/>
                    <a:lstStyle/>
                    <a:p>
                      <a:pPr algn="ctr"/>
                      <a:r>
                        <a:rPr lang="en-US" dirty="0">
                          <a:latin typeface="Arial" panose="020B0604020202020204" pitchFamily="34" charset="0"/>
                          <a:cs typeface="Arial" panose="020B0604020202020204" pitchFamily="34" charset="0"/>
                        </a:rPr>
                        <a:t>71 (61.7)</a:t>
                      </a:r>
                    </a:p>
                  </a:txBody>
                  <a:tcPr/>
                </a:tc>
                <a:tc>
                  <a:txBody>
                    <a:bodyPr/>
                    <a:lstStyle/>
                    <a:p>
                      <a:pPr algn="ctr"/>
                      <a:r>
                        <a:rPr lang="en-US" dirty="0">
                          <a:latin typeface="Arial" panose="020B0604020202020204" pitchFamily="34" charset="0"/>
                          <a:cs typeface="Arial" panose="020B0604020202020204" pitchFamily="34" charset="0"/>
                        </a:rPr>
                        <a:t>10 (8.7)</a:t>
                      </a:r>
                    </a:p>
                  </a:txBody>
                  <a:tcPr/>
                </a:tc>
                <a:extLst>
                  <a:ext uri="{0D108BD9-81ED-4DB2-BD59-A6C34878D82A}">
                    <a16:rowId xmlns:a16="http://schemas.microsoft.com/office/drawing/2014/main" val="486360866"/>
                  </a:ext>
                </a:extLst>
              </a:tr>
              <a:tr h="370840">
                <a:tc>
                  <a:txBody>
                    <a:bodyPr/>
                    <a:lstStyle/>
                    <a:p>
                      <a:r>
                        <a:rPr lang="en-US" dirty="0">
                          <a:latin typeface="Arial" panose="020B0604020202020204" pitchFamily="34" charset="0"/>
                          <a:cs typeface="Arial" panose="020B0604020202020204" pitchFamily="34" charset="0"/>
                        </a:rPr>
                        <a:t>Nausea</a:t>
                      </a:r>
                    </a:p>
                  </a:txBody>
                  <a:tcPr/>
                </a:tc>
                <a:tc>
                  <a:txBody>
                    <a:bodyPr/>
                    <a:lstStyle/>
                    <a:p>
                      <a:pPr algn="ctr"/>
                      <a:r>
                        <a:rPr lang="en-US" dirty="0">
                          <a:latin typeface="Arial" panose="020B0604020202020204" pitchFamily="34" charset="0"/>
                          <a:cs typeface="Arial" panose="020B0604020202020204" pitchFamily="34" charset="0"/>
                        </a:rPr>
                        <a:t>60 (52.2)</a:t>
                      </a:r>
                    </a:p>
                  </a:txBody>
                  <a:tcPr/>
                </a:tc>
                <a:tc>
                  <a:txBody>
                    <a:bodyPr/>
                    <a:lstStyle/>
                    <a:p>
                      <a:pPr algn="ctr"/>
                      <a:r>
                        <a:rPr lang="en-US" dirty="0">
                          <a:latin typeface="Arial" panose="020B0604020202020204" pitchFamily="34" charset="0"/>
                          <a:cs typeface="Arial" panose="020B0604020202020204" pitchFamily="34" charset="0"/>
                        </a:rPr>
                        <a:t>3 (2.6)</a:t>
                      </a:r>
                    </a:p>
                  </a:txBody>
                  <a:tcPr/>
                </a:tc>
                <a:extLst>
                  <a:ext uri="{0D108BD9-81ED-4DB2-BD59-A6C34878D82A}">
                    <a16:rowId xmlns:a16="http://schemas.microsoft.com/office/drawing/2014/main" val="474490462"/>
                  </a:ext>
                </a:extLst>
              </a:tr>
              <a:tr h="370840">
                <a:tc>
                  <a:txBody>
                    <a:bodyPr/>
                    <a:lstStyle/>
                    <a:p>
                      <a:r>
                        <a:rPr lang="en-US" dirty="0" err="1">
                          <a:latin typeface="Arial" panose="020B0604020202020204" pitchFamily="34" charset="0"/>
                          <a:cs typeface="Arial" panose="020B0604020202020204" pitchFamily="34" charset="0"/>
                        </a:rPr>
                        <a:t>Anaemia</a:t>
                      </a:r>
                      <a:r>
                        <a:rPr lang="en-US" dirty="0">
                          <a:latin typeface="Arial" panose="020B0604020202020204" pitchFamily="34" charset="0"/>
                          <a:cs typeface="Arial" panose="020B0604020202020204" pitchFamily="34" charset="0"/>
                        </a:rPr>
                        <a:t>/decreased hemoglobin</a:t>
                      </a:r>
                    </a:p>
                  </a:txBody>
                  <a:tcPr/>
                </a:tc>
                <a:tc>
                  <a:txBody>
                    <a:bodyPr/>
                    <a:lstStyle/>
                    <a:p>
                      <a:pPr algn="ctr"/>
                      <a:r>
                        <a:rPr lang="en-US" dirty="0">
                          <a:latin typeface="Arial" panose="020B0604020202020204" pitchFamily="34" charset="0"/>
                          <a:cs typeface="Arial" panose="020B0604020202020204" pitchFamily="34" charset="0"/>
                        </a:rPr>
                        <a:t>50 (43.5)</a:t>
                      </a:r>
                    </a:p>
                  </a:txBody>
                  <a:tcPr/>
                </a:tc>
                <a:tc>
                  <a:txBody>
                    <a:bodyPr/>
                    <a:lstStyle/>
                    <a:p>
                      <a:pPr algn="ctr"/>
                      <a:r>
                        <a:rPr lang="en-US" dirty="0">
                          <a:latin typeface="Arial" panose="020B0604020202020204" pitchFamily="34" charset="0"/>
                          <a:cs typeface="Arial" panose="020B0604020202020204" pitchFamily="34" charset="0"/>
                        </a:rPr>
                        <a:t>29 (25.2)</a:t>
                      </a:r>
                    </a:p>
                  </a:txBody>
                  <a:tcPr/>
                </a:tc>
                <a:extLst>
                  <a:ext uri="{0D108BD9-81ED-4DB2-BD59-A6C34878D82A}">
                    <a16:rowId xmlns:a16="http://schemas.microsoft.com/office/drawing/2014/main" val="3922866201"/>
                  </a:ext>
                </a:extLst>
              </a:tr>
              <a:tr h="370840">
                <a:tc>
                  <a:txBody>
                    <a:bodyPr/>
                    <a:lstStyle/>
                    <a:p>
                      <a:r>
                        <a:rPr lang="en-US" dirty="0">
                          <a:latin typeface="Arial" panose="020B0604020202020204" pitchFamily="34" charset="0"/>
                          <a:cs typeface="Arial" panose="020B0604020202020204" pitchFamily="34" charset="0"/>
                        </a:rPr>
                        <a:t>ALT/AST increased</a:t>
                      </a:r>
                    </a:p>
                  </a:txBody>
                  <a:tcPr/>
                </a:tc>
                <a:tc>
                  <a:txBody>
                    <a:bodyPr/>
                    <a:lstStyle/>
                    <a:p>
                      <a:pPr algn="ctr"/>
                      <a:r>
                        <a:rPr lang="en-US" dirty="0">
                          <a:latin typeface="Arial" panose="020B0604020202020204" pitchFamily="34" charset="0"/>
                          <a:cs typeface="Arial" panose="020B0604020202020204" pitchFamily="34" charset="0"/>
                        </a:rPr>
                        <a:t>38 (33.0)</a:t>
                      </a:r>
                    </a:p>
                  </a:txBody>
                  <a:tcPr/>
                </a:tc>
                <a:tc>
                  <a:txBody>
                    <a:bodyPr/>
                    <a:lstStyle/>
                    <a:p>
                      <a:pPr algn="ctr"/>
                      <a:r>
                        <a:rPr lang="en-US" dirty="0">
                          <a:latin typeface="Arial" panose="020B0604020202020204" pitchFamily="34" charset="0"/>
                          <a:cs typeface="Arial" panose="020B0604020202020204" pitchFamily="34" charset="0"/>
                        </a:rPr>
                        <a:t>6 (5.2)</a:t>
                      </a:r>
                    </a:p>
                  </a:txBody>
                  <a:tcPr/>
                </a:tc>
                <a:extLst>
                  <a:ext uri="{0D108BD9-81ED-4DB2-BD59-A6C34878D82A}">
                    <a16:rowId xmlns:a16="http://schemas.microsoft.com/office/drawing/2014/main" val="3569745600"/>
                  </a:ext>
                </a:extLst>
              </a:tr>
              <a:tr h="370840">
                <a:tc>
                  <a:txBody>
                    <a:bodyPr/>
                    <a:lstStyle/>
                    <a:p>
                      <a:r>
                        <a:rPr lang="en-US" dirty="0">
                          <a:latin typeface="Arial" panose="020B0604020202020204" pitchFamily="34" charset="0"/>
                          <a:cs typeface="Arial" panose="020B0604020202020204" pitchFamily="34" charset="0"/>
                        </a:rPr>
                        <a:t>Decreased appetite</a:t>
                      </a:r>
                    </a:p>
                  </a:txBody>
                  <a:tcPr/>
                </a:tc>
                <a:tc>
                  <a:txBody>
                    <a:bodyPr/>
                    <a:lstStyle/>
                    <a:p>
                      <a:pPr algn="ctr"/>
                      <a:r>
                        <a:rPr lang="en-US" dirty="0">
                          <a:latin typeface="Arial" panose="020B0604020202020204" pitchFamily="34" charset="0"/>
                          <a:cs typeface="Arial" panose="020B0604020202020204" pitchFamily="34" charset="0"/>
                        </a:rPr>
                        <a:t>32 (27.8)</a:t>
                      </a:r>
                    </a:p>
                  </a:txBody>
                  <a:tcPr/>
                </a:tc>
                <a:tc>
                  <a:txBody>
                    <a:bodyPr/>
                    <a:lstStyle/>
                    <a:p>
                      <a:pPr algn="ctr"/>
                      <a:r>
                        <a:rPr lang="en-US" dirty="0">
                          <a:latin typeface="Arial" panose="020B0604020202020204" pitchFamily="34" charset="0"/>
                          <a:cs typeface="Arial" panose="020B0604020202020204" pitchFamily="34" charset="0"/>
                        </a:rPr>
                        <a:t>2 (1.7)</a:t>
                      </a:r>
                    </a:p>
                  </a:txBody>
                  <a:tcPr/>
                </a:tc>
                <a:extLst>
                  <a:ext uri="{0D108BD9-81ED-4DB2-BD59-A6C34878D82A}">
                    <a16:rowId xmlns:a16="http://schemas.microsoft.com/office/drawing/2014/main" val="2587626422"/>
                  </a:ext>
                </a:extLst>
              </a:tr>
              <a:tr h="370840">
                <a:tc>
                  <a:txBody>
                    <a:bodyPr/>
                    <a:lstStyle/>
                    <a:p>
                      <a:r>
                        <a:rPr lang="en-US" dirty="0">
                          <a:latin typeface="Arial" panose="020B0604020202020204" pitchFamily="34" charset="0"/>
                          <a:cs typeface="Arial" panose="020B0604020202020204" pitchFamily="34" charset="0"/>
                        </a:rPr>
                        <a:t>Constipation</a:t>
                      </a:r>
                    </a:p>
                  </a:txBody>
                  <a:tcPr/>
                </a:tc>
                <a:tc>
                  <a:txBody>
                    <a:bodyPr/>
                    <a:lstStyle/>
                    <a:p>
                      <a:pPr algn="ctr"/>
                      <a:r>
                        <a:rPr lang="en-US" dirty="0">
                          <a:latin typeface="Arial" panose="020B0604020202020204" pitchFamily="34" charset="0"/>
                          <a:cs typeface="Arial" panose="020B0604020202020204" pitchFamily="34" charset="0"/>
                        </a:rPr>
                        <a:t>31 (27.0)</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494151642"/>
                  </a:ext>
                </a:extLst>
              </a:tr>
              <a:tr h="370840">
                <a:tc>
                  <a:txBody>
                    <a:bodyPr/>
                    <a:lstStyle/>
                    <a:p>
                      <a:r>
                        <a:rPr lang="en-US" dirty="0">
                          <a:latin typeface="Arial" panose="020B0604020202020204" pitchFamily="34" charset="0"/>
                          <a:cs typeface="Arial" panose="020B0604020202020204" pitchFamily="34" charset="0"/>
                        </a:rPr>
                        <a:t>Thrombocytopenia/decreased platelets</a:t>
                      </a:r>
                    </a:p>
                  </a:txBody>
                  <a:tcPr/>
                </a:tc>
                <a:tc>
                  <a:txBody>
                    <a:bodyPr/>
                    <a:lstStyle/>
                    <a:p>
                      <a:pPr algn="ctr"/>
                      <a:r>
                        <a:rPr lang="en-US" dirty="0">
                          <a:latin typeface="Arial" panose="020B0604020202020204" pitchFamily="34" charset="0"/>
                          <a:cs typeface="Arial" panose="020B0604020202020204" pitchFamily="34" charset="0"/>
                        </a:rPr>
                        <a:t>29 (25.2)</a:t>
                      </a:r>
                    </a:p>
                  </a:txBody>
                  <a:tcPr/>
                </a:tc>
                <a:tc>
                  <a:txBody>
                    <a:bodyPr/>
                    <a:lstStyle/>
                    <a:p>
                      <a:pPr algn="ctr"/>
                      <a:r>
                        <a:rPr lang="en-US" dirty="0">
                          <a:latin typeface="Arial" panose="020B0604020202020204" pitchFamily="34" charset="0"/>
                          <a:cs typeface="Arial" panose="020B0604020202020204" pitchFamily="34" charset="0"/>
                        </a:rPr>
                        <a:t>11 (9.6)</a:t>
                      </a:r>
                    </a:p>
                  </a:txBody>
                  <a:tcPr/>
                </a:tc>
                <a:extLst>
                  <a:ext uri="{0D108BD9-81ED-4DB2-BD59-A6C34878D82A}">
                    <a16:rowId xmlns:a16="http://schemas.microsoft.com/office/drawing/2014/main" val="319892404"/>
                  </a:ext>
                </a:extLst>
              </a:tr>
              <a:tr h="370840">
                <a:tc>
                  <a:txBody>
                    <a:bodyPr/>
                    <a:lstStyle/>
                    <a:p>
                      <a:r>
                        <a:rPr lang="en-US" dirty="0">
                          <a:latin typeface="Arial" panose="020B0604020202020204" pitchFamily="34" charset="0"/>
                          <a:cs typeface="Arial" panose="020B0604020202020204" pitchFamily="34" charset="0"/>
                        </a:rPr>
                        <a:t>Vomiting</a:t>
                      </a:r>
                    </a:p>
                  </a:txBody>
                  <a:tcPr/>
                </a:tc>
                <a:tc>
                  <a:txBody>
                    <a:bodyPr/>
                    <a:lstStyle/>
                    <a:p>
                      <a:pPr algn="ctr"/>
                      <a:r>
                        <a:rPr lang="en-US" dirty="0">
                          <a:latin typeface="Arial" panose="020B0604020202020204" pitchFamily="34" charset="0"/>
                          <a:cs typeface="Arial" panose="020B0604020202020204" pitchFamily="34" charset="0"/>
                        </a:rPr>
                        <a:t>25 (21.7)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3925249175"/>
                  </a:ext>
                </a:extLst>
              </a:tr>
              <a:tr h="370840">
                <a:tc>
                  <a:txBody>
                    <a:bodyPr/>
                    <a:lstStyle/>
                    <a:p>
                      <a:r>
                        <a:rPr lang="en-US" dirty="0" err="1">
                          <a:latin typeface="Arial" panose="020B0604020202020204" pitchFamily="34" charset="0"/>
                          <a:cs typeface="Arial" panose="020B0604020202020204" pitchFamily="34" charset="0"/>
                        </a:rPr>
                        <a:t>Diarrhoea</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23 (20.0)</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50084232"/>
                  </a:ext>
                </a:extLst>
              </a:tr>
              <a:tr h="370840">
                <a:tc>
                  <a:txBody>
                    <a:bodyPr/>
                    <a:lstStyle/>
                    <a:p>
                      <a:r>
                        <a:rPr lang="en-US" dirty="0">
                          <a:latin typeface="Arial" panose="020B0604020202020204" pitchFamily="34" charset="0"/>
                          <a:cs typeface="Arial" panose="020B0604020202020204" pitchFamily="34" charset="0"/>
                        </a:rPr>
                        <a:t>Dizziness</a:t>
                      </a:r>
                    </a:p>
                  </a:txBody>
                  <a:tcPr/>
                </a:tc>
                <a:tc>
                  <a:txBody>
                    <a:bodyPr/>
                    <a:lstStyle/>
                    <a:p>
                      <a:pPr algn="ctr"/>
                      <a:r>
                        <a:rPr lang="en-US" dirty="0">
                          <a:latin typeface="Arial" panose="020B0604020202020204" pitchFamily="34" charset="0"/>
                          <a:cs typeface="Arial" panose="020B0604020202020204" pitchFamily="34" charset="0"/>
                        </a:rPr>
                        <a:t>21 (18.3)</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121160258"/>
                  </a:ext>
                </a:extLst>
              </a:tr>
              <a:tr h="370840">
                <a:tc>
                  <a:txBody>
                    <a:bodyPr/>
                    <a:lstStyle/>
                    <a:p>
                      <a:r>
                        <a:rPr lang="en-US" dirty="0">
                          <a:latin typeface="Arial" panose="020B0604020202020204" pitchFamily="34" charset="0"/>
                          <a:cs typeface="Arial" panose="020B0604020202020204" pitchFamily="34" charset="0"/>
                        </a:rPr>
                        <a:t>Blood creatinine increased</a:t>
                      </a:r>
                    </a:p>
                  </a:txBody>
                  <a:tcPr/>
                </a:tc>
                <a:tc>
                  <a:txBody>
                    <a:bodyPr/>
                    <a:lstStyle/>
                    <a:p>
                      <a:pPr algn="ctr"/>
                      <a:r>
                        <a:rPr lang="en-US" dirty="0">
                          <a:latin typeface="Arial" panose="020B0604020202020204" pitchFamily="34" charset="0"/>
                          <a:cs typeface="Arial" panose="020B0604020202020204" pitchFamily="34" charset="0"/>
                        </a:rPr>
                        <a:t>18 (15.7)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503301317"/>
                  </a:ext>
                </a:extLst>
              </a:tr>
            </a:tbl>
          </a:graphicData>
        </a:graphic>
      </p:graphicFrame>
      <p:sp>
        <p:nvSpPr>
          <p:cNvPr id="17" name="Slide Number Placeholder 16">
            <a:extLst>
              <a:ext uri="{FF2B5EF4-FFF2-40B4-BE49-F238E27FC236}">
                <a16:creationId xmlns:a16="http://schemas.microsoft.com/office/drawing/2014/main" id="{9DF9874B-F1F0-0F4F-87D3-71105E7740A6}"/>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Tree>
    <p:extLst>
      <p:ext uri="{BB962C8B-B14F-4D97-AF65-F5344CB8AC3E}">
        <p14:creationId xmlns:p14="http://schemas.microsoft.com/office/powerpoint/2010/main" val="19300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511C6375-9A47-C640-8828-DE6799E1DABD}"/>
              </a:ext>
            </a:extLst>
          </p:cNvPr>
          <p:cNvGraphicFramePr>
            <a:graphicFrameLocks noGrp="1"/>
          </p:cNvGraphicFramePr>
          <p:nvPr>
            <p:ph sz="quarter" idx="12"/>
            <p:extLst>
              <p:ext uri="{D42A27DB-BD31-4B8C-83A1-F6EECF244321}">
                <p14:modId xmlns:p14="http://schemas.microsoft.com/office/powerpoint/2010/main" val="2936831238"/>
              </p:ext>
            </p:extLst>
          </p:nvPr>
        </p:nvGraphicFramePr>
        <p:xfrm>
          <a:off x="620713" y="1425575"/>
          <a:ext cx="10963276" cy="2931160"/>
        </p:xfrm>
        <a:graphic>
          <a:graphicData uri="http://schemas.openxmlformats.org/drawingml/2006/table">
            <a:tbl>
              <a:tblPr firstRow="1" bandRow="1">
                <a:tableStyleId>{5C22544A-7EE6-4342-B048-85BDC9FD1C3A}</a:tableStyleId>
              </a:tblPr>
              <a:tblGrid>
                <a:gridCol w="2740819">
                  <a:extLst>
                    <a:ext uri="{9D8B030D-6E8A-4147-A177-3AD203B41FA5}">
                      <a16:colId xmlns:a16="http://schemas.microsoft.com/office/drawing/2014/main" val="159960880"/>
                    </a:ext>
                  </a:extLst>
                </a:gridCol>
                <a:gridCol w="2740819">
                  <a:extLst>
                    <a:ext uri="{9D8B030D-6E8A-4147-A177-3AD203B41FA5}">
                      <a16:colId xmlns:a16="http://schemas.microsoft.com/office/drawing/2014/main" val="2813919881"/>
                    </a:ext>
                  </a:extLst>
                </a:gridCol>
                <a:gridCol w="2740819">
                  <a:extLst>
                    <a:ext uri="{9D8B030D-6E8A-4147-A177-3AD203B41FA5}">
                      <a16:colId xmlns:a16="http://schemas.microsoft.com/office/drawing/2014/main" val="967087378"/>
                    </a:ext>
                  </a:extLst>
                </a:gridCol>
                <a:gridCol w="2740819">
                  <a:extLst>
                    <a:ext uri="{9D8B030D-6E8A-4147-A177-3AD203B41FA5}">
                      <a16:colId xmlns:a16="http://schemas.microsoft.com/office/drawing/2014/main" val="1219195994"/>
                    </a:ext>
                  </a:extLst>
                </a:gridCol>
              </a:tblGrid>
              <a:tr h="370840">
                <a:tc>
                  <a:txBody>
                    <a:bodyPr/>
                    <a:lstStyle/>
                    <a:p>
                      <a:r>
                        <a:rPr lang="en-US" dirty="0">
                          <a:latin typeface="Arial" panose="020B0604020202020204" pitchFamily="34" charset="0"/>
                          <a:cs typeface="Arial" panose="020B0604020202020204" pitchFamily="34" charset="0"/>
                        </a:rPr>
                        <a:t>PARP inhibitor</a:t>
                      </a:r>
                    </a:p>
                  </a:txBody>
                  <a:tcPr/>
                </a:tc>
                <a:tc>
                  <a:txBody>
                    <a:bodyPr/>
                    <a:lstStyle/>
                    <a:p>
                      <a:r>
                        <a:rPr lang="en-US" dirty="0">
                          <a:latin typeface="Arial" panose="020B0604020202020204" pitchFamily="34" charset="0"/>
                          <a:cs typeface="Arial" panose="020B0604020202020204" pitchFamily="34" charset="0"/>
                        </a:rPr>
                        <a:t>Enzyme FP IC</a:t>
                      </a:r>
                      <a:r>
                        <a:rPr lang="en-US" baseline="-25000" dirty="0">
                          <a:latin typeface="Arial" panose="020B0604020202020204" pitchFamily="34" charset="0"/>
                          <a:cs typeface="Arial" panose="020B0604020202020204" pitchFamily="34" charset="0"/>
                        </a:rPr>
                        <a:t>50</a:t>
                      </a:r>
                      <a:r>
                        <a:rPr lang="en-US" baseline="30000" dirty="0">
                          <a:latin typeface="Arial" panose="020B0604020202020204" pitchFamily="34" charset="0"/>
                          <a:cs typeface="Arial" panose="020B0604020202020204" pitchFamily="34" charset="0"/>
                        </a:rPr>
                        <a:t>a</a:t>
                      </a:r>
                    </a:p>
                  </a:txBody>
                  <a:tcPr/>
                </a:tc>
                <a:tc>
                  <a:txBody>
                    <a:bodyPr/>
                    <a:lstStyle/>
                    <a:p>
                      <a:r>
                        <a:rPr lang="en-US" dirty="0">
                          <a:latin typeface="Arial" panose="020B0604020202020204" pitchFamily="34" charset="0"/>
                          <a:cs typeface="Arial" panose="020B0604020202020204" pitchFamily="34" charset="0"/>
                        </a:rPr>
                        <a:t>Relative PARP trapping</a:t>
                      </a:r>
                    </a:p>
                  </a:txBody>
                  <a:tcPr/>
                </a:tc>
                <a:tc>
                  <a:txBody>
                    <a:bodyPr/>
                    <a:lstStyle/>
                    <a:p>
                      <a:r>
                        <a:rPr lang="en-US" dirty="0">
                          <a:latin typeface="Arial" panose="020B0604020202020204" pitchFamily="34" charset="0"/>
                          <a:cs typeface="Arial" panose="020B0604020202020204" pitchFamily="34" charset="0"/>
                        </a:rPr>
                        <a:t>Dose for pivotal trials</a:t>
                      </a:r>
                    </a:p>
                  </a:txBody>
                  <a:tcPr/>
                </a:tc>
                <a:extLst>
                  <a:ext uri="{0D108BD9-81ED-4DB2-BD59-A6C34878D82A}">
                    <a16:rowId xmlns:a16="http://schemas.microsoft.com/office/drawing/2014/main" val="3841125387"/>
                  </a:ext>
                </a:extLst>
              </a:tr>
              <a:tr h="370840">
                <a:tc>
                  <a:txBody>
                    <a:bodyPr/>
                    <a:lstStyle/>
                    <a:p>
                      <a:r>
                        <a:rPr lang="en-US" dirty="0" err="1">
                          <a:latin typeface="Arial" panose="020B0604020202020204" pitchFamily="34" charset="0"/>
                          <a:cs typeface="Arial" panose="020B0604020202020204" pitchFamily="34" charset="0"/>
                        </a:rPr>
                        <a:t>Olaparib</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PARP1: 7 </a:t>
                      </a:r>
                      <a:r>
                        <a:rPr lang="en-US" dirty="0" err="1">
                          <a:latin typeface="Arial" panose="020B0604020202020204" pitchFamily="34" charset="0"/>
                          <a:cs typeface="Arial" panose="020B0604020202020204" pitchFamily="34" charset="0"/>
                        </a:rPr>
                        <a:t>nM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PARP2: 6 </a:t>
                      </a:r>
                      <a:r>
                        <a:rPr lang="en-US" dirty="0" err="1">
                          <a:latin typeface="Arial" panose="020B0604020202020204" pitchFamily="34" charset="0"/>
                          <a:cs typeface="Arial" panose="020B0604020202020204" pitchFamily="34" charset="0"/>
                        </a:rPr>
                        <a:t>nM</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a:t>
                      </a:r>
                    </a:p>
                  </a:txBody>
                  <a:tcPr/>
                </a:tc>
                <a:tc>
                  <a:txBody>
                    <a:bodyPr/>
                    <a:lstStyle/>
                    <a:p>
                      <a:r>
                        <a:rPr lang="en-US" dirty="0">
                          <a:latin typeface="Arial" panose="020B0604020202020204" pitchFamily="34" charset="0"/>
                          <a:cs typeface="Arial" panose="020B0604020202020204" pitchFamily="34" charset="0"/>
                        </a:rPr>
                        <a:t>300 mg bid</a:t>
                      </a:r>
                    </a:p>
                  </a:txBody>
                  <a:tcPr/>
                </a:tc>
                <a:extLst>
                  <a:ext uri="{0D108BD9-81ED-4DB2-BD59-A6C34878D82A}">
                    <a16:rowId xmlns:a16="http://schemas.microsoft.com/office/drawing/2014/main" val="3246477015"/>
                  </a:ext>
                </a:extLst>
              </a:tr>
              <a:tr h="370840">
                <a:tc>
                  <a:txBody>
                    <a:bodyPr/>
                    <a:lstStyle/>
                    <a:p>
                      <a:r>
                        <a:rPr lang="en-US" dirty="0">
                          <a:latin typeface="Arial" panose="020B0604020202020204" pitchFamily="34" charset="0"/>
                          <a:cs typeface="Arial" panose="020B0604020202020204" pitchFamily="34" charset="0"/>
                        </a:rPr>
                        <a:t>Niraparib</a:t>
                      </a:r>
                    </a:p>
                  </a:txBody>
                  <a:tcPr/>
                </a:tc>
                <a:tc>
                  <a:txBody>
                    <a:bodyPr/>
                    <a:lstStyle/>
                    <a:p>
                      <a:r>
                        <a:rPr lang="en-US" dirty="0">
                          <a:latin typeface="Arial" panose="020B0604020202020204" pitchFamily="34" charset="0"/>
                          <a:cs typeface="Arial" panose="020B0604020202020204" pitchFamily="34" charset="0"/>
                        </a:rPr>
                        <a:t>PARP1: 34 </a:t>
                      </a:r>
                      <a:r>
                        <a:rPr lang="en-US" dirty="0" err="1">
                          <a:latin typeface="Arial" panose="020B0604020202020204" pitchFamily="34" charset="0"/>
                          <a:cs typeface="Arial" panose="020B0604020202020204" pitchFamily="34" charset="0"/>
                        </a:rPr>
                        <a:t>nM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PARP2: 1,302 </a:t>
                      </a:r>
                      <a:r>
                        <a:rPr lang="en-US" dirty="0" err="1">
                          <a:latin typeface="Arial" panose="020B0604020202020204" pitchFamily="34" charset="0"/>
                          <a:cs typeface="Arial" panose="020B0604020202020204" pitchFamily="34" charset="0"/>
                        </a:rPr>
                        <a:t>nM</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300 mg </a:t>
                      </a:r>
                      <a:r>
                        <a:rPr lang="en-US" dirty="0" err="1">
                          <a:solidFill>
                            <a:schemeClr val="tx1"/>
                          </a:solidFill>
                          <a:latin typeface="Arial" panose="020B0604020202020204" pitchFamily="34" charset="0"/>
                          <a:cs typeface="Arial" panose="020B0604020202020204" pitchFamily="34" charset="0"/>
                        </a:rPr>
                        <a:t>qd</a:t>
                      </a:r>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309466"/>
                  </a:ext>
                </a:extLst>
              </a:tr>
              <a:tr h="370840">
                <a:tc>
                  <a:txBody>
                    <a:bodyPr/>
                    <a:lstStyle/>
                    <a:p>
                      <a:r>
                        <a:rPr lang="en-US" dirty="0">
                          <a:latin typeface="Arial" panose="020B0604020202020204" pitchFamily="34" charset="0"/>
                          <a:cs typeface="Arial" panose="020B0604020202020204" pitchFamily="34" charset="0"/>
                        </a:rPr>
                        <a:t>Rucaparib</a:t>
                      </a:r>
                    </a:p>
                  </a:txBody>
                  <a:tcPr/>
                </a:tc>
                <a:tc>
                  <a:txBody>
                    <a:bodyPr/>
                    <a:lstStyle/>
                    <a:p>
                      <a:r>
                        <a:rPr lang="en-US" dirty="0">
                          <a:latin typeface="Arial" panose="020B0604020202020204" pitchFamily="34" charset="0"/>
                          <a:cs typeface="Arial" panose="020B0604020202020204" pitchFamily="34" charset="0"/>
                        </a:rPr>
                        <a:t>PARP1: 7 </a:t>
                      </a:r>
                      <a:r>
                        <a:rPr lang="en-US" dirty="0" err="1">
                          <a:latin typeface="Arial" panose="020B0604020202020204" pitchFamily="34" charset="0"/>
                          <a:cs typeface="Arial" panose="020B0604020202020204" pitchFamily="34" charset="0"/>
                        </a:rPr>
                        <a:t>nM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PARP2: 123 </a:t>
                      </a:r>
                      <a:r>
                        <a:rPr lang="en-US" dirty="0" err="1">
                          <a:latin typeface="Arial" panose="020B0604020202020204" pitchFamily="34" charset="0"/>
                          <a:cs typeface="Arial" panose="020B0604020202020204" pitchFamily="34" charset="0"/>
                        </a:rPr>
                        <a:t>nM</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600 mg bid</a:t>
                      </a:r>
                    </a:p>
                  </a:txBody>
                  <a:tcPr/>
                </a:tc>
                <a:extLst>
                  <a:ext uri="{0D108BD9-81ED-4DB2-BD59-A6C34878D82A}">
                    <a16:rowId xmlns:a16="http://schemas.microsoft.com/office/drawing/2014/main" val="945215119"/>
                  </a:ext>
                </a:extLst>
              </a:tr>
              <a:tr h="370840">
                <a:tc>
                  <a:txBody>
                    <a:bodyPr/>
                    <a:lstStyle/>
                    <a:p>
                      <a:r>
                        <a:rPr lang="en-US" dirty="0" err="1">
                          <a:latin typeface="Arial" panose="020B0604020202020204" pitchFamily="34" charset="0"/>
                          <a:cs typeface="Arial" panose="020B0604020202020204" pitchFamily="34" charset="0"/>
                        </a:rPr>
                        <a:t>Talazoparib</a:t>
                      </a:r>
                      <a:endParaRPr lang="en-US"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PARP1: 5 </a:t>
                      </a:r>
                      <a:r>
                        <a:rPr lang="en-US" dirty="0" err="1">
                          <a:latin typeface="Arial" panose="020B0604020202020204" pitchFamily="34" charset="0"/>
                          <a:cs typeface="Arial" panose="020B0604020202020204" pitchFamily="34" charset="0"/>
                        </a:rPr>
                        <a:t>nM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PARP2: 12 </a:t>
                      </a:r>
                      <a:r>
                        <a:rPr lang="en-US" dirty="0" err="1">
                          <a:latin typeface="Arial" panose="020B0604020202020204" pitchFamily="34" charset="0"/>
                          <a:cs typeface="Arial" panose="020B0604020202020204" pitchFamily="34" charset="0"/>
                        </a:rPr>
                        <a:t>nM</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 mg </a:t>
                      </a:r>
                      <a:r>
                        <a:rPr lang="en-US" dirty="0" err="1">
                          <a:latin typeface="Arial" panose="020B0604020202020204" pitchFamily="34" charset="0"/>
                          <a:cs typeface="Arial" panose="020B0604020202020204" pitchFamily="34" charset="0"/>
                        </a:rPr>
                        <a:t>qd</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1994981"/>
                  </a:ext>
                </a:extLst>
              </a:tr>
            </a:tbl>
          </a:graphicData>
        </a:graphic>
      </p:graphicFrame>
      <p:sp>
        <p:nvSpPr>
          <p:cNvPr id="24578" name="Title 1">
            <a:extLst>
              <a:ext uri="{FF2B5EF4-FFF2-40B4-BE49-F238E27FC236}">
                <a16:creationId xmlns:a16="http://schemas.microsoft.com/office/drawing/2014/main" id="{E7CB18E4-7BE5-4FB4-A976-B3F57DE25D52}"/>
              </a:ext>
            </a:extLst>
          </p:cNvPr>
          <p:cNvSpPr>
            <a:spLocks noGrp="1" noChangeArrowheads="1"/>
          </p:cNvSpPr>
          <p:nvPr>
            <p:ph type="title"/>
          </p:nvPr>
        </p:nvSpPr>
        <p:spPr/>
        <p:txBody>
          <a:bodyPr/>
          <a:lstStyle/>
          <a:p>
            <a:r>
              <a:rPr lang="en-US" altLang="en-US" dirty="0"/>
              <a:t>Other </a:t>
            </a:r>
            <a:r>
              <a:rPr lang="en-US" altLang="en-US" dirty="0" err="1"/>
              <a:t>PARP</a:t>
            </a:r>
            <a:r>
              <a:rPr lang="en-US" altLang="en-US" cap="none" dirty="0" err="1"/>
              <a:t>i</a:t>
            </a:r>
            <a:r>
              <a:rPr lang="en-US" altLang="en-US" dirty="0"/>
              <a:t> in development: </a:t>
            </a:r>
            <a:br>
              <a:rPr lang="en-US" altLang="en-US" dirty="0"/>
            </a:br>
            <a:r>
              <a:rPr lang="en-US" altLang="en-US" dirty="0"/>
              <a:t>relative strength</a:t>
            </a:r>
          </a:p>
        </p:txBody>
      </p:sp>
      <p:sp>
        <p:nvSpPr>
          <p:cNvPr id="8" name="Content Placeholder 7">
            <a:extLst>
              <a:ext uri="{FF2B5EF4-FFF2-40B4-BE49-F238E27FC236}">
                <a16:creationId xmlns:a16="http://schemas.microsoft.com/office/drawing/2014/main" id="{5242FD89-D1CB-534E-A83E-8D74B40E5ED2}"/>
              </a:ext>
            </a:extLst>
          </p:cNvPr>
          <p:cNvSpPr>
            <a:spLocks noGrp="1"/>
          </p:cNvSpPr>
          <p:nvPr>
            <p:ph sz="quarter" idx="15"/>
          </p:nvPr>
        </p:nvSpPr>
        <p:spPr>
          <a:xfrm>
            <a:off x="620184" y="6309320"/>
            <a:ext cx="10660392" cy="365125"/>
          </a:xfrm>
        </p:spPr>
        <p:txBody>
          <a:bodyPr/>
          <a:lstStyle/>
          <a:p>
            <a:pPr>
              <a:spcBef>
                <a:spcPts val="0"/>
              </a:spcBef>
            </a:pPr>
            <a:r>
              <a:rPr lang="en-US" dirty="0"/>
              <a:t>bid, twice daily; </a:t>
            </a:r>
            <a:r>
              <a:rPr lang="en-GB" dirty="0"/>
              <a:t>FP, fluorescence polarisation; IC50, 50% inhibitory concentration; PARP, poly-ADP ribose polymerase; </a:t>
            </a:r>
            <a:r>
              <a:rPr lang="en-GB" dirty="0" err="1"/>
              <a:t>qd</a:t>
            </a:r>
            <a:r>
              <a:rPr lang="en-GB" dirty="0"/>
              <a:t>, once daily</a:t>
            </a:r>
          </a:p>
          <a:p>
            <a:pPr>
              <a:spcBef>
                <a:spcPts val="0"/>
              </a:spcBef>
            </a:pPr>
            <a:r>
              <a:rPr lang="en-GB" baseline="30000" dirty="0"/>
              <a:t>a</a:t>
            </a:r>
            <a:r>
              <a:rPr lang="en-GB" dirty="0"/>
              <a:t> The smaller the value, the lower the concentration of drug required to have an effect</a:t>
            </a:r>
            <a:endParaRPr lang="en-US" altLang="en-US" dirty="0"/>
          </a:p>
          <a:p>
            <a:pPr>
              <a:spcBef>
                <a:spcPts val="0"/>
              </a:spcBef>
            </a:pPr>
            <a:r>
              <a:rPr lang="en-US" altLang="en-US" dirty="0" err="1"/>
              <a:t>Antonarakis</a:t>
            </a:r>
            <a:r>
              <a:rPr lang="en-US" altLang="en-US" dirty="0"/>
              <a:t> E, et al. Eur </a:t>
            </a:r>
            <a:r>
              <a:rPr lang="en-US" altLang="en-US" dirty="0" err="1"/>
              <a:t>Urol</a:t>
            </a:r>
            <a:r>
              <a:rPr lang="en-US" altLang="en-US" dirty="0"/>
              <a:t> Oncol. 2020;3(5):594-611</a:t>
            </a:r>
          </a:p>
        </p:txBody>
      </p:sp>
      <p:sp>
        <p:nvSpPr>
          <p:cNvPr id="14" name="Slide Number Placeholder 13">
            <a:extLst>
              <a:ext uri="{FF2B5EF4-FFF2-40B4-BE49-F238E27FC236}">
                <a16:creationId xmlns:a16="http://schemas.microsoft.com/office/drawing/2014/main" id="{CAD69952-5E7A-4A45-85F2-E5D2A0B8856E}"/>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Tree>
    <p:extLst>
      <p:ext uri="{BB962C8B-B14F-4D97-AF65-F5344CB8AC3E}">
        <p14:creationId xmlns:p14="http://schemas.microsoft.com/office/powerpoint/2010/main" val="28918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9E0E464E-4703-CD47-BAE5-82D875377575}"/>
              </a:ext>
            </a:extLst>
          </p:cNvPr>
          <p:cNvGraphicFramePr>
            <a:graphicFrameLocks noGrp="1"/>
          </p:cNvGraphicFramePr>
          <p:nvPr>
            <p:ph sz="quarter" idx="12"/>
            <p:extLst>
              <p:ext uri="{D42A27DB-BD31-4B8C-83A1-F6EECF244321}">
                <p14:modId xmlns:p14="http://schemas.microsoft.com/office/powerpoint/2010/main" val="4167175270"/>
              </p:ext>
            </p:extLst>
          </p:nvPr>
        </p:nvGraphicFramePr>
        <p:xfrm>
          <a:off x="614362" y="1713128"/>
          <a:ext cx="10963275" cy="3300048"/>
        </p:xfrm>
        <a:graphic>
          <a:graphicData uri="http://schemas.openxmlformats.org/drawingml/2006/table">
            <a:tbl>
              <a:tblPr firstRow="1" bandRow="1">
                <a:tableStyleId>{5C22544A-7EE6-4342-B048-85BDC9FD1C3A}</a:tableStyleId>
              </a:tblPr>
              <a:tblGrid>
                <a:gridCol w="1370831">
                  <a:extLst>
                    <a:ext uri="{9D8B030D-6E8A-4147-A177-3AD203B41FA5}">
                      <a16:colId xmlns:a16="http://schemas.microsoft.com/office/drawing/2014/main" val="1070940930"/>
                    </a:ext>
                  </a:extLst>
                </a:gridCol>
                <a:gridCol w="1296144">
                  <a:extLst>
                    <a:ext uri="{9D8B030D-6E8A-4147-A177-3AD203B41FA5}">
                      <a16:colId xmlns:a16="http://schemas.microsoft.com/office/drawing/2014/main" val="1414137580"/>
                    </a:ext>
                  </a:extLst>
                </a:gridCol>
                <a:gridCol w="1080120">
                  <a:extLst>
                    <a:ext uri="{9D8B030D-6E8A-4147-A177-3AD203B41FA5}">
                      <a16:colId xmlns:a16="http://schemas.microsoft.com/office/drawing/2014/main" val="1662323045"/>
                    </a:ext>
                  </a:extLst>
                </a:gridCol>
                <a:gridCol w="4752528">
                  <a:extLst>
                    <a:ext uri="{9D8B030D-6E8A-4147-A177-3AD203B41FA5}">
                      <a16:colId xmlns:a16="http://schemas.microsoft.com/office/drawing/2014/main" val="4112780722"/>
                    </a:ext>
                  </a:extLst>
                </a:gridCol>
                <a:gridCol w="2463652">
                  <a:extLst>
                    <a:ext uri="{9D8B030D-6E8A-4147-A177-3AD203B41FA5}">
                      <a16:colId xmlns:a16="http://schemas.microsoft.com/office/drawing/2014/main" val="3350762986"/>
                    </a:ext>
                  </a:extLst>
                </a:gridCol>
              </a:tblGrid>
              <a:tr h="243929">
                <a:tc>
                  <a:txBody>
                    <a:bodyPr/>
                    <a:lstStyle/>
                    <a:p>
                      <a:pPr>
                        <a:lnSpc>
                          <a:spcPct val="90000"/>
                        </a:lnSpc>
                      </a:pPr>
                      <a:r>
                        <a:rPr lang="en-US" sz="1200" dirty="0">
                          <a:latin typeface="Arial" panose="020B0604020202020204" pitchFamily="34" charset="0"/>
                          <a:cs typeface="Arial" panose="020B0604020202020204" pitchFamily="34" charset="0"/>
                        </a:rPr>
                        <a:t>Clinical trial</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Study Type</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Treatment</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Key efficacy results</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Key safety results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(PARP inhibitor arm)</a:t>
                      </a:r>
                    </a:p>
                  </a:txBody>
                  <a:tcPr marT="28800" marB="28800"/>
                </a:tc>
                <a:extLst>
                  <a:ext uri="{0D108BD9-81ED-4DB2-BD59-A6C34878D82A}">
                    <a16:rowId xmlns:a16="http://schemas.microsoft.com/office/drawing/2014/main" val="2442408162"/>
                  </a:ext>
                </a:extLst>
              </a:tr>
              <a:tr h="555334">
                <a:tc>
                  <a:txBody>
                    <a:bodyPr/>
                    <a:lstStyle/>
                    <a:p>
                      <a:pPr>
                        <a:lnSpc>
                          <a:spcPct val="90000"/>
                        </a:lnSpc>
                      </a:pPr>
                      <a:r>
                        <a:rPr lang="en-US" sz="1200" dirty="0">
                          <a:latin typeface="Arial" panose="020B0604020202020204" pitchFamily="34" charset="0"/>
                          <a:cs typeface="Arial" panose="020B0604020202020204" pitchFamily="34" charset="0"/>
                        </a:rPr>
                        <a:t>GALAHAD</a:t>
                      </a:r>
                      <a:r>
                        <a:rPr lang="en-US" sz="1200" baseline="30000" dirty="0">
                          <a:latin typeface="Arial" panose="020B0604020202020204" pitchFamily="34" charset="0"/>
                          <a:cs typeface="Arial" panose="020B0604020202020204" pitchFamily="34" charset="0"/>
                        </a:rPr>
                        <a:t>1</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(NCT02854436)</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Phase 2, single arm, open label</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Niraparib</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Final analysis median follow-up duration: 10 months</a:t>
                      </a:r>
                    </a:p>
                    <a:p>
                      <a:pPr>
                        <a:lnSpc>
                          <a:spcPct val="90000"/>
                        </a:lnSpc>
                      </a:pPr>
                      <a:r>
                        <a:rPr lang="en-US" sz="1200" b="1" dirty="0">
                          <a:latin typeface="Arial" panose="020B0604020202020204" pitchFamily="34" charset="0"/>
                          <a:cs typeface="Arial" panose="020B0604020202020204" pitchFamily="34" charset="0"/>
                        </a:rPr>
                        <a:t>ORR: </a:t>
                      </a:r>
                    </a:p>
                    <a:p>
                      <a:pPr>
                        <a:lnSpc>
                          <a:spcPct val="90000"/>
                        </a:lnSpc>
                      </a:pPr>
                      <a:r>
                        <a:rPr lang="en-US" sz="1200" i="1" dirty="0">
                          <a:latin typeface="Arial" panose="020B0604020202020204" pitchFamily="34" charset="0"/>
                          <a:cs typeface="Arial" panose="020B0604020202020204" pitchFamily="34" charset="0"/>
                        </a:rPr>
                        <a:t>BRCA</a:t>
                      </a:r>
                      <a:r>
                        <a:rPr lang="en-US" sz="1200" dirty="0">
                          <a:latin typeface="Arial" panose="020B0604020202020204" pitchFamily="34" charset="0"/>
                          <a:cs typeface="Arial" panose="020B0604020202020204" pitchFamily="34" charset="0"/>
                        </a:rPr>
                        <a:t> cohort: 34.2% (n=26/76); </a:t>
                      </a:r>
                    </a:p>
                    <a:p>
                      <a:pPr>
                        <a:lnSpc>
                          <a:spcPct val="90000"/>
                        </a:lnSpc>
                      </a:pPr>
                      <a:r>
                        <a:rPr lang="en-US" sz="1200" dirty="0">
                          <a:latin typeface="Arial" panose="020B0604020202020204" pitchFamily="34" charset="0"/>
                          <a:cs typeface="Arial" panose="020B0604020202020204" pitchFamily="34" charset="0"/>
                        </a:rPr>
                        <a:t>non-</a:t>
                      </a:r>
                      <a:r>
                        <a:rPr lang="en-US" sz="1200" i="1" dirty="0">
                          <a:latin typeface="Arial" panose="020B0604020202020204" pitchFamily="34" charset="0"/>
                          <a:cs typeface="Arial" panose="020B0604020202020204" pitchFamily="34" charset="0"/>
                        </a:rPr>
                        <a:t>BRCA</a:t>
                      </a:r>
                      <a:r>
                        <a:rPr lang="en-US" sz="1200" dirty="0">
                          <a:latin typeface="Arial" panose="020B0604020202020204" pitchFamily="34" charset="0"/>
                          <a:cs typeface="Arial" panose="020B0604020202020204" pitchFamily="34" charset="0"/>
                        </a:rPr>
                        <a:t> cohort: 10.6% (n=5/47)</a:t>
                      </a:r>
                    </a:p>
                    <a:p>
                      <a:pPr>
                        <a:lnSpc>
                          <a:spcPct val="90000"/>
                        </a:lnSpc>
                      </a:pPr>
                      <a:r>
                        <a:rPr lang="en-US" sz="1200" b="1" dirty="0">
                          <a:latin typeface="Arial" panose="020B0604020202020204" pitchFamily="34" charset="0"/>
                          <a:cs typeface="Arial" panose="020B0604020202020204" pitchFamily="34" charset="0"/>
                        </a:rPr>
                        <a:t>Median </a:t>
                      </a:r>
                      <a:r>
                        <a:rPr lang="en-US" sz="1200" b="1" dirty="0" err="1">
                          <a:latin typeface="Arial" panose="020B0604020202020204" pitchFamily="34" charset="0"/>
                          <a:cs typeface="Arial" panose="020B0604020202020204" pitchFamily="34" charset="0"/>
                        </a:rPr>
                        <a:t>rPFS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mo</a:t>
                      </a:r>
                      <a:r>
                        <a:rPr lang="en-US" sz="1200" b="1"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BRCA</a:t>
                      </a:r>
                      <a:r>
                        <a:rPr lang="en-US" sz="1200" dirty="0">
                          <a:latin typeface="Arial" panose="020B0604020202020204" pitchFamily="34" charset="0"/>
                          <a:cs typeface="Arial" panose="020B0604020202020204" pitchFamily="34" charset="0"/>
                        </a:rPr>
                        <a:t> cohort (n=142): 8.08</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non-</a:t>
                      </a:r>
                      <a:r>
                        <a:rPr lang="en-US" sz="1200" i="1" dirty="0">
                          <a:latin typeface="Arial" panose="020B0604020202020204" pitchFamily="34" charset="0"/>
                          <a:cs typeface="Arial" panose="020B0604020202020204" pitchFamily="34" charset="0"/>
                        </a:rPr>
                        <a:t>BRCA </a:t>
                      </a:r>
                      <a:r>
                        <a:rPr lang="en-US" sz="1200" i="0" dirty="0">
                          <a:latin typeface="Arial" panose="020B0604020202020204" pitchFamily="34" charset="0"/>
                          <a:cs typeface="Arial" panose="020B0604020202020204" pitchFamily="34" charset="0"/>
                        </a:rPr>
                        <a:t>(N=81): 3.71</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Most common grade 3+ AEs:</a:t>
                      </a:r>
                      <a:br>
                        <a:rPr lang="en-US" sz="1200" dirty="0">
                          <a:latin typeface="Arial" panose="020B0604020202020204" pitchFamily="34" charset="0"/>
                          <a:cs typeface="Arial" panose="020B0604020202020204" pitchFamily="34" charset="0"/>
                        </a:rPr>
                      </a:br>
                      <a:r>
                        <a:rPr lang="en-US" sz="1200" dirty="0" err="1">
                          <a:latin typeface="Arial" panose="020B0604020202020204" pitchFamily="34" charset="0"/>
                          <a:cs typeface="Arial" panose="020B0604020202020204" pitchFamily="34" charset="0"/>
                        </a:rPr>
                        <a:t>Anaemia</a:t>
                      </a:r>
                      <a:r>
                        <a:rPr lang="en-US" sz="1200" dirty="0">
                          <a:latin typeface="Arial" panose="020B0604020202020204" pitchFamily="34" charset="0"/>
                          <a:cs typeface="Arial" panose="020B0604020202020204" pitchFamily="34" charset="0"/>
                        </a:rPr>
                        <a:t>: 33%</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Thrombocytopenia: 16%</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Neutropenia: 10%</a:t>
                      </a:r>
                    </a:p>
                  </a:txBody>
                  <a:tcPr marT="28800" marB="28800"/>
                </a:tc>
                <a:extLst>
                  <a:ext uri="{0D108BD9-81ED-4DB2-BD59-A6C34878D82A}">
                    <a16:rowId xmlns:a16="http://schemas.microsoft.com/office/drawing/2014/main" val="3888116798"/>
                  </a:ext>
                </a:extLst>
              </a:tr>
              <a:tr h="1074343">
                <a:tc>
                  <a:txBody>
                    <a:bodyPr/>
                    <a:lstStyle/>
                    <a:p>
                      <a:pPr>
                        <a:lnSpc>
                          <a:spcPct val="90000"/>
                        </a:lnSpc>
                      </a:pPr>
                      <a:r>
                        <a:rPr lang="en-US" sz="1200" dirty="0">
                          <a:latin typeface="Arial" panose="020B0604020202020204" pitchFamily="34" charset="0"/>
                          <a:cs typeface="Arial" panose="020B0604020202020204" pitchFamily="34" charset="0"/>
                        </a:rPr>
                        <a:t>TALAPRO-1</a:t>
                      </a:r>
                      <a:r>
                        <a:rPr lang="en-US" sz="1200" baseline="30000" dirty="0">
                          <a:latin typeface="Arial" panose="020B0604020202020204" pitchFamily="34" charset="0"/>
                          <a:cs typeface="Arial" panose="020B0604020202020204" pitchFamily="34" charset="0"/>
                        </a:rPr>
                        <a:t>2</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(NCT03148795)</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Phase 2, single arm, open label</a:t>
                      </a:r>
                    </a:p>
                  </a:txBody>
                  <a:tcPr marT="28800" marB="28800"/>
                </a:tc>
                <a:tc>
                  <a:txBody>
                    <a:bodyPr/>
                    <a:lstStyle/>
                    <a:p>
                      <a:pPr>
                        <a:lnSpc>
                          <a:spcPct val="90000"/>
                        </a:lnSpc>
                      </a:pPr>
                      <a:r>
                        <a:rPr lang="en-US" sz="1200" dirty="0" err="1">
                          <a:latin typeface="Arial" panose="020B0604020202020204" pitchFamily="34" charset="0"/>
                          <a:cs typeface="Arial" panose="020B0604020202020204" pitchFamily="34" charset="0"/>
                        </a:rPr>
                        <a:t>Talazoparib</a:t>
                      </a:r>
                      <a:endParaRPr lang="en-US" sz="1200" dirty="0">
                        <a:latin typeface="Arial" panose="020B0604020202020204" pitchFamily="34" charset="0"/>
                        <a:cs typeface="Arial" panose="020B0604020202020204" pitchFamily="34" charset="0"/>
                      </a:endParaRP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Median follow-up: 16.4 months</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ORR (n=104):</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BRCA1/2</a:t>
                      </a:r>
                      <a:r>
                        <a:rPr lang="en-US" sz="1200" dirty="0">
                          <a:latin typeface="Arial" panose="020B0604020202020204" pitchFamily="34" charset="0"/>
                          <a:cs typeface="Arial" panose="020B0604020202020204" pitchFamily="34" charset="0"/>
                        </a:rPr>
                        <a:t>: 46%</a:t>
                      </a:r>
                    </a:p>
                    <a:p>
                      <a:pPr>
                        <a:lnSpc>
                          <a:spcPct val="90000"/>
                        </a:lnSpc>
                      </a:pPr>
                      <a:r>
                        <a:rPr lang="en-US" sz="1200" i="1" dirty="0">
                          <a:latin typeface="Arial" panose="020B0604020202020204" pitchFamily="34" charset="0"/>
                          <a:cs typeface="Arial" panose="020B0604020202020204" pitchFamily="34" charset="0"/>
                        </a:rPr>
                        <a:t>ATM</a:t>
                      </a:r>
                      <a:r>
                        <a:rPr lang="en-US" sz="1200" dirty="0">
                          <a:latin typeface="Arial" panose="020B0604020202020204" pitchFamily="34" charset="0"/>
                          <a:cs typeface="Arial" panose="020B0604020202020204" pitchFamily="34" charset="0"/>
                        </a:rPr>
                        <a:t>: 12%</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PALB2</a:t>
                      </a:r>
                      <a:r>
                        <a:rPr lang="en-US" sz="1200" dirty="0">
                          <a:latin typeface="Arial" panose="020B0604020202020204" pitchFamily="34" charset="0"/>
                          <a:cs typeface="Arial" panose="020B0604020202020204" pitchFamily="34" charset="0"/>
                        </a:rPr>
                        <a:t>: 25%</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Other: 0%</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Median </a:t>
                      </a:r>
                      <a:r>
                        <a:rPr lang="en-US" sz="1200" b="1" dirty="0" err="1">
                          <a:latin typeface="Arial" panose="020B0604020202020204" pitchFamily="34" charset="0"/>
                          <a:cs typeface="Arial" panose="020B0604020202020204" pitchFamily="34" charset="0"/>
                        </a:rPr>
                        <a:t>rPFS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mo</a:t>
                      </a:r>
                      <a:r>
                        <a:rPr lang="en-US" sz="1200" b="1" dirty="0">
                          <a:latin typeface="Arial" panose="020B0604020202020204" pitchFamily="34" charset="0"/>
                          <a:cs typeface="Arial" panose="020B0604020202020204" pitchFamily="34" charset="0"/>
                        </a:rPr>
                        <a:t>):</a:t>
                      </a:r>
                    </a:p>
                    <a:p>
                      <a:pPr>
                        <a:lnSpc>
                          <a:spcPct val="90000"/>
                        </a:lnSpc>
                      </a:pPr>
                      <a:r>
                        <a:rPr lang="en-US" sz="1200" i="1" dirty="0">
                          <a:latin typeface="Arial" panose="020B0604020202020204" pitchFamily="34" charset="0"/>
                          <a:cs typeface="Arial" panose="020B0604020202020204" pitchFamily="34" charset="0"/>
                        </a:rPr>
                        <a:t>BRCA1/2</a:t>
                      </a:r>
                      <a:r>
                        <a:rPr lang="en-US" sz="1200" dirty="0">
                          <a:latin typeface="Arial" panose="020B0604020202020204" pitchFamily="34" charset="0"/>
                          <a:cs typeface="Arial" panose="020B0604020202020204" pitchFamily="34" charset="0"/>
                        </a:rPr>
                        <a:t> (n=61): 11.2</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PALB2</a:t>
                      </a:r>
                      <a:r>
                        <a:rPr lang="en-US" sz="1200" dirty="0">
                          <a:latin typeface="Arial" panose="020B0604020202020204" pitchFamily="34" charset="0"/>
                          <a:cs typeface="Arial" panose="020B0604020202020204" pitchFamily="34" charset="0"/>
                        </a:rPr>
                        <a:t> (n=4): 5.6</a:t>
                      </a:r>
                    </a:p>
                    <a:p>
                      <a:pPr>
                        <a:lnSpc>
                          <a:spcPct val="90000"/>
                        </a:lnSpc>
                      </a:pPr>
                      <a:r>
                        <a:rPr lang="en-US" sz="1200" i="1" dirty="0">
                          <a:latin typeface="Arial" panose="020B0604020202020204" pitchFamily="34" charset="0"/>
                          <a:cs typeface="Arial" panose="020B0604020202020204" pitchFamily="34" charset="0"/>
                        </a:rPr>
                        <a:t>ATM</a:t>
                      </a:r>
                      <a:r>
                        <a:rPr lang="en-US" sz="1200" dirty="0">
                          <a:latin typeface="Arial" panose="020B0604020202020204" pitchFamily="34" charset="0"/>
                          <a:cs typeface="Arial" panose="020B0604020202020204" pitchFamily="34" charset="0"/>
                        </a:rPr>
                        <a:t> (n=17): 3.5</a:t>
                      </a:r>
                    </a:p>
                  </a:txBody>
                  <a:tcPr marT="28800" marB="28800"/>
                </a:tc>
                <a:tc>
                  <a:txBody>
                    <a:bodyPr/>
                    <a:lstStyle/>
                    <a:p>
                      <a:pPr>
                        <a:lnSpc>
                          <a:spcPct val="90000"/>
                        </a:lnSpc>
                      </a:pPr>
                      <a:r>
                        <a:rPr lang="en-US" sz="1200" dirty="0">
                          <a:latin typeface="Arial" panose="020B0604020202020204" pitchFamily="34" charset="0"/>
                          <a:cs typeface="Arial" panose="020B0604020202020204" pitchFamily="34" charset="0"/>
                        </a:rPr>
                        <a:t>Most common grade 3+ AEs:</a:t>
                      </a:r>
                    </a:p>
                    <a:p>
                      <a:pPr>
                        <a:lnSpc>
                          <a:spcPct val="90000"/>
                        </a:lnSpc>
                      </a:pPr>
                      <a:r>
                        <a:rPr lang="en-US" sz="1200" dirty="0" err="1">
                          <a:latin typeface="Arial" panose="020B0604020202020204" pitchFamily="34" charset="0"/>
                          <a:cs typeface="Arial" panose="020B0604020202020204" pitchFamily="34" charset="0"/>
                        </a:rPr>
                        <a:t>Anaemia</a:t>
                      </a:r>
                      <a:r>
                        <a:rPr lang="en-US" sz="1200" dirty="0">
                          <a:latin typeface="Arial" panose="020B0604020202020204" pitchFamily="34" charset="0"/>
                          <a:cs typeface="Arial" panose="020B0604020202020204" pitchFamily="34" charset="0"/>
                        </a:rPr>
                        <a:t>: 31%</a:t>
                      </a:r>
                    </a:p>
                    <a:p>
                      <a:pPr>
                        <a:lnSpc>
                          <a:spcPct val="90000"/>
                        </a:lnSpc>
                      </a:pPr>
                      <a:r>
                        <a:rPr lang="en-US" sz="1200" dirty="0">
                          <a:latin typeface="Arial" panose="020B0604020202020204" pitchFamily="34" charset="0"/>
                          <a:cs typeface="Arial" panose="020B0604020202020204" pitchFamily="34" charset="0"/>
                        </a:rPr>
                        <a:t>Thrombocytopenia: 9%</a:t>
                      </a:r>
                    </a:p>
                    <a:p>
                      <a:pPr>
                        <a:lnSpc>
                          <a:spcPct val="90000"/>
                        </a:lnSpc>
                      </a:pPr>
                      <a:r>
                        <a:rPr lang="en-US" sz="1200" dirty="0">
                          <a:latin typeface="Arial" panose="020B0604020202020204" pitchFamily="34" charset="0"/>
                          <a:cs typeface="Arial" panose="020B0604020202020204" pitchFamily="34" charset="0"/>
                        </a:rPr>
                        <a:t>Neutropenia: 8%</a:t>
                      </a:r>
                    </a:p>
                  </a:txBody>
                  <a:tcPr marT="28800" marB="28800"/>
                </a:tc>
                <a:extLst>
                  <a:ext uri="{0D108BD9-81ED-4DB2-BD59-A6C34878D82A}">
                    <a16:rowId xmlns:a16="http://schemas.microsoft.com/office/drawing/2014/main" val="3065717582"/>
                  </a:ext>
                </a:extLst>
              </a:tr>
            </a:tbl>
          </a:graphicData>
        </a:graphic>
      </p:graphicFrame>
      <p:sp>
        <p:nvSpPr>
          <p:cNvPr id="25602" name="Title 1">
            <a:extLst>
              <a:ext uri="{FF2B5EF4-FFF2-40B4-BE49-F238E27FC236}">
                <a16:creationId xmlns:a16="http://schemas.microsoft.com/office/drawing/2014/main" id="{81BA5191-01EF-460D-A1B6-112BDAA7E363}"/>
              </a:ext>
            </a:extLst>
          </p:cNvPr>
          <p:cNvSpPr>
            <a:spLocks noGrp="1" noChangeArrowheads="1"/>
          </p:cNvSpPr>
          <p:nvPr>
            <p:ph type="title"/>
          </p:nvPr>
        </p:nvSpPr>
        <p:spPr/>
        <p:txBody>
          <a:bodyPr/>
          <a:lstStyle/>
          <a:p>
            <a:r>
              <a:rPr lang="en-US" altLang="en-US" dirty="0" err="1">
                <a:solidFill>
                  <a:schemeClr val="tx2"/>
                </a:solidFill>
              </a:rPr>
              <a:t>PARP</a:t>
            </a:r>
            <a:r>
              <a:rPr lang="en-US" altLang="en-US" cap="none" dirty="0" err="1">
                <a:solidFill>
                  <a:schemeClr val="tx2"/>
                </a:solidFill>
              </a:rPr>
              <a:t>i</a:t>
            </a:r>
            <a:r>
              <a:rPr lang="en-US" altLang="en-US" dirty="0">
                <a:solidFill>
                  <a:schemeClr val="tx2"/>
                </a:solidFill>
              </a:rPr>
              <a:t> in </a:t>
            </a:r>
            <a:r>
              <a:rPr lang="en-US" altLang="en-US" dirty="0"/>
              <a:t>development for </a:t>
            </a:r>
            <a:r>
              <a:rPr lang="en-US" altLang="en-US" cap="none" dirty="0" err="1"/>
              <a:t>m</a:t>
            </a:r>
            <a:r>
              <a:rPr lang="en-US" altLang="en-US" dirty="0" err="1"/>
              <a:t>CRPC</a:t>
            </a:r>
            <a:endParaRPr lang="en-US" altLang="en-US" dirty="0"/>
          </a:p>
        </p:txBody>
      </p:sp>
      <p:sp>
        <p:nvSpPr>
          <p:cNvPr id="8" name="Content Placeholder 7">
            <a:extLst>
              <a:ext uri="{FF2B5EF4-FFF2-40B4-BE49-F238E27FC236}">
                <a16:creationId xmlns:a16="http://schemas.microsoft.com/office/drawing/2014/main" id="{A275B4B2-B662-7F4E-BB5F-5FB5B437ED6B}"/>
              </a:ext>
            </a:extLst>
          </p:cNvPr>
          <p:cNvSpPr>
            <a:spLocks noGrp="1"/>
          </p:cNvSpPr>
          <p:nvPr>
            <p:ph sz="quarter" idx="15"/>
          </p:nvPr>
        </p:nvSpPr>
        <p:spPr>
          <a:xfrm>
            <a:off x="609600" y="6381328"/>
            <a:ext cx="10732400" cy="365125"/>
          </a:xfrm>
        </p:spPr>
        <p:txBody>
          <a:bodyPr/>
          <a:lstStyle/>
          <a:p>
            <a:r>
              <a:rPr lang="en-US" altLang="en-US" sz="1000" dirty="0"/>
              <a:t>AEs, adverse events; </a:t>
            </a:r>
            <a:r>
              <a:rPr lang="en-GB" altLang="en-US" sz="1000" dirty="0"/>
              <a:t>ATM, ataxia telangiectasia mutated; BRCA1/2, </a:t>
            </a:r>
            <a:r>
              <a:rPr lang="en-GB" sz="1000" dirty="0"/>
              <a:t>breast cancer type 1/2 susceptibility protein; m, mutated; </a:t>
            </a:r>
            <a:r>
              <a:rPr lang="en-GB" altLang="en-US" sz="1000" dirty="0" err="1"/>
              <a:t>mCRPC</a:t>
            </a:r>
            <a:r>
              <a:rPr lang="en-GB" altLang="en-US" sz="1000" dirty="0"/>
              <a:t>, metastatic castration resistant prostate cancer; </a:t>
            </a:r>
            <a:r>
              <a:rPr lang="en-US" altLang="en-US" sz="1000" dirty="0" err="1"/>
              <a:t>mo</a:t>
            </a:r>
            <a:r>
              <a:rPr lang="en-US" altLang="en-US" sz="1000" dirty="0"/>
              <a:t>, months; OS, overall survival; ORR, objective response rate; </a:t>
            </a:r>
            <a:r>
              <a:rPr lang="en-GB" sz="1000" dirty="0"/>
              <a:t>PARP, poly-ADP ribose polymerase; </a:t>
            </a:r>
            <a:r>
              <a:rPr lang="en-US" altLang="en-US" sz="1000" dirty="0"/>
              <a:t>PSA, prostate specific antigen; </a:t>
            </a:r>
            <a:r>
              <a:rPr lang="en-GB" altLang="en-US" sz="1000" dirty="0"/>
              <a:t>RECIST, R</a:t>
            </a:r>
            <a:r>
              <a:rPr lang="en-GB" sz="1000" dirty="0"/>
              <a:t>esponse Evaluation Criteria In Solid Tumours; </a:t>
            </a:r>
            <a:r>
              <a:rPr lang="en-US" altLang="en-US" sz="1000" dirty="0" err="1"/>
              <a:t>rPFS</a:t>
            </a:r>
            <a:r>
              <a:rPr lang="en-US" altLang="en-US" sz="1000" dirty="0"/>
              <a:t>, radiographic progression free survival. </a:t>
            </a:r>
            <a:r>
              <a:rPr lang="en-US" altLang="en-US" sz="1000" dirty="0" err="1"/>
              <a:t>Antonarakis</a:t>
            </a:r>
            <a:r>
              <a:rPr lang="en-US" altLang="en-US" sz="1000" dirty="0"/>
              <a:t> E, et al. Eur </a:t>
            </a:r>
            <a:r>
              <a:rPr lang="en-US" altLang="en-US" sz="1000" dirty="0" err="1"/>
              <a:t>Urol</a:t>
            </a:r>
            <a:r>
              <a:rPr lang="en-US" altLang="en-US" sz="1000" dirty="0"/>
              <a:t> Oncol. 2020;3(5):594-611; 1. Smith M, et al. Lancet Oncology 2022. </a:t>
            </a:r>
            <a:r>
              <a:rPr lang="en-GB" sz="1000" dirty="0"/>
              <a:t>23: 362-373</a:t>
            </a:r>
            <a:r>
              <a:rPr lang="en-US" altLang="en-US" sz="1000" dirty="0"/>
              <a:t>; 2. de Bono J, et al. Lancet Oncol. 2021; 22: 1250-1264; </a:t>
            </a:r>
          </a:p>
          <a:p>
            <a:pPr>
              <a:spcBef>
                <a:spcPts val="0"/>
              </a:spcBef>
            </a:pPr>
            <a:r>
              <a:rPr lang="en-US" altLang="en-US" sz="1000" dirty="0"/>
              <a:t> </a:t>
            </a:r>
          </a:p>
        </p:txBody>
      </p:sp>
      <p:sp>
        <p:nvSpPr>
          <p:cNvPr id="14" name="Slide Number Placeholder 13">
            <a:extLst>
              <a:ext uri="{FF2B5EF4-FFF2-40B4-BE49-F238E27FC236}">
                <a16:creationId xmlns:a16="http://schemas.microsoft.com/office/drawing/2014/main" id="{7EA269CC-8121-574B-98F2-312B9DE41A07}"/>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extLst>
      <p:ext uri="{BB962C8B-B14F-4D97-AF65-F5344CB8AC3E}">
        <p14:creationId xmlns:p14="http://schemas.microsoft.com/office/powerpoint/2010/main" val="283207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85AFE89-45E6-4C76-BA0D-FC937FEE22DE}"/>
              </a:ext>
            </a:extLst>
          </p:cNvPr>
          <p:cNvSpPr>
            <a:spLocks noGrp="1" noChangeArrowheads="1"/>
          </p:cNvSpPr>
          <p:nvPr>
            <p:ph type="title"/>
          </p:nvPr>
        </p:nvSpPr>
        <p:spPr/>
        <p:txBody>
          <a:bodyPr/>
          <a:lstStyle/>
          <a:p>
            <a:r>
              <a:rPr lang="en-US" altLang="en-US" dirty="0"/>
              <a:t>What should you/your patient expect: RESPONSE</a:t>
            </a:r>
          </a:p>
        </p:txBody>
      </p:sp>
      <p:sp>
        <p:nvSpPr>
          <p:cNvPr id="3" name="Content Placeholder 2">
            <a:extLst>
              <a:ext uri="{FF2B5EF4-FFF2-40B4-BE49-F238E27FC236}">
                <a16:creationId xmlns:a16="http://schemas.microsoft.com/office/drawing/2014/main" id="{89EDAC96-2747-674B-B768-0F33E50101F8}"/>
              </a:ext>
            </a:extLst>
          </p:cNvPr>
          <p:cNvSpPr>
            <a:spLocks noGrp="1"/>
          </p:cNvSpPr>
          <p:nvPr>
            <p:ph sz="quarter" idx="15"/>
          </p:nvPr>
        </p:nvSpPr>
        <p:spPr>
          <a:xfrm>
            <a:off x="620184" y="6303600"/>
            <a:ext cx="8116800" cy="365125"/>
          </a:xfrm>
        </p:spPr>
        <p:txBody>
          <a:bodyPr/>
          <a:lstStyle/>
          <a:p>
            <a:r>
              <a:rPr lang="en-GB" altLang="en-US" dirty="0"/>
              <a:t>ATM, ataxia telangiectasia mutated; BRCA1/2, </a:t>
            </a:r>
            <a:r>
              <a:rPr lang="en-GB" dirty="0"/>
              <a:t>breast cancer type 1/2 susceptibility protein</a:t>
            </a:r>
            <a:endParaRPr lang="en-US" dirty="0"/>
          </a:p>
          <a:p>
            <a:r>
              <a:rPr lang="en-US" altLang="en-US" dirty="0" err="1"/>
              <a:t>DeBono</a:t>
            </a:r>
            <a:r>
              <a:rPr lang="en-US" altLang="en-US" dirty="0"/>
              <a:t> JS, et al. Lancet Oncol. 2021;22:1250-1264</a:t>
            </a:r>
          </a:p>
        </p:txBody>
      </p:sp>
      <p:sp>
        <p:nvSpPr>
          <p:cNvPr id="10" name="Slide Number Placeholder 9">
            <a:extLst>
              <a:ext uri="{FF2B5EF4-FFF2-40B4-BE49-F238E27FC236}">
                <a16:creationId xmlns:a16="http://schemas.microsoft.com/office/drawing/2014/main" id="{5AAF5406-7C43-D844-AE6D-2632069225AD}"/>
              </a:ext>
            </a:extLst>
          </p:cNvPr>
          <p:cNvSpPr>
            <a:spLocks noGrp="1"/>
          </p:cNvSpPr>
          <p:nvPr>
            <p:ph type="sldNum" sz="quarter" idx="4"/>
          </p:nvPr>
        </p:nvSpPr>
        <p:spPr/>
        <p:txBody>
          <a:bodyPr/>
          <a:lstStyle/>
          <a:p>
            <a:fld id="{FCE43C0F-8A7B-3A4B-9DB5-B3472E36E833}" type="slidenum">
              <a:rPr lang="en-GB" smtClean="0"/>
              <a:pPr/>
              <a:t>38</a:t>
            </a:fld>
            <a:endParaRPr lang="en-GB" dirty="0"/>
          </a:p>
        </p:txBody>
      </p:sp>
      <p:grpSp>
        <p:nvGrpSpPr>
          <p:cNvPr id="2" name="Group 1">
            <a:extLst>
              <a:ext uri="{FF2B5EF4-FFF2-40B4-BE49-F238E27FC236}">
                <a16:creationId xmlns:a16="http://schemas.microsoft.com/office/drawing/2014/main" id="{24D858FD-AB8D-480C-9738-B92E32091421}"/>
              </a:ext>
            </a:extLst>
          </p:cNvPr>
          <p:cNvGrpSpPr/>
          <p:nvPr/>
        </p:nvGrpSpPr>
        <p:grpSpPr>
          <a:xfrm>
            <a:off x="1480663" y="1700531"/>
            <a:ext cx="8978562" cy="4248749"/>
            <a:chOff x="1480663" y="1194992"/>
            <a:chExt cx="8978562" cy="4248749"/>
          </a:xfrm>
        </p:grpSpPr>
        <p:pic>
          <p:nvPicPr>
            <p:cNvPr id="14" name="Picture 13">
              <a:extLst>
                <a:ext uri="{FF2B5EF4-FFF2-40B4-BE49-F238E27FC236}">
                  <a16:creationId xmlns:a16="http://schemas.microsoft.com/office/drawing/2014/main" id="{6F1EDFF1-2C5C-0548-BD0A-F0E249F31ED4}"/>
                </a:ext>
              </a:extLst>
            </p:cNvPr>
            <p:cNvPicPr>
              <a:picLocks noChangeAspect="1"/>
            </p:cNvPicPr>
            <p:nvPr/>
          </p:nvPicPr>
          <p:blipFill>
            <a:blip r:embed="rId3"/>
            <a:stretch>
              <a:fillRect/>
            </a:stretch>
          </p:blipFill>
          <p:spPr>
            <a:xfrm>
              <a:off x="2135560" y="1194992"/>
              <a:ext cx="6290684" cy="3794121"/>
            </a:xfrm>
            <a:prstGeom prst="rect">
              <a:avLst/>
            </a:prstGeom>
          </p:spPr>
        </p:pic>
        <p:sp>
          <p:nvSpPr>
            <p:cNvPr id="15" name="TextBox 10">
              <a:extLst>
                <a:ext uri="{FF2B5EF4-FFF2-40B4-BE49-F238E27FC236}">
                  <a16:creationId xmlns:a16="http://schemas.microsoft.com/office/drawing/2014/main" id="{34F211A6-F900-FC46-9328-9B83A5C6CB0B}"/>
                </a:ext>
              </a:extLst>
            </p:cNvPr>
            <p:cNvSpPr txBox="1">
              <a:spLocks noChangeArrowheads="1"/>
            </p:cNvSpPr>
            <p:nvPr/>
          </p:nvSpPr>
          <p:spPr bwMode="auto">
            <a:xfrm>
              <a:off x="8293823" y="503644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100</a:t>
              </a:r>
            </a:p>
          </p:txBody>
        </p:sp>
        <p:sp>
          <p:nvSpPr>
            <p:cNvPr id="16" name="TextBox 22">
              <a:extLst>
                <a:ext uri="{FF2B5EF4-FFF2-40B4-BE49-F238E27FC236}">
                  <a16:creationId xmlns:a16="http://schemas.microsoft.com/office/drawing/2014/main" id="{5F62308A-3FC3-2341-92D4-5F9F27EB0ABA}"/>
                </a:ext>
              </a:extLst>
            </p:cNvPr>
            <p:cNvSpPr txBox="1">
              <a:spLocks noChangeArrowheads="1"/>
            </p:cNvSpPr>
            <p:nvPr/>
          </p:nvSpPr>
          <p:spPr bwMode="auto">
            <a:xfrm>
              <a:off x="4439816" y="5249842"/>
              <a:ext cx="2822824"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dirty="0">
                  <a:latin typeface="Arial" panose="020B0604020202020204" pitchFamily="34" charset="0"/>
                  <a:cs typeface="Arial" panose="020B0604020202020204" pitchFamily="34" charset="0"/>
                </a:rPr>
                <a:t>Time from first treatment (weeks)</a:t>
              </a:r>
            </a:p>
          </p:txBody>
        </p:sp>
        <p:sp>
          <p:nvSpPr>
            <p:cNvPr id="17" name="TextBox 10">
              <a:extLst>
                <a:ext uri="{FF2B5EF4-FFF2-40B4-BE49-F238E27FC236}">
                  <a16:creationId xmlns:a16="http://schemas.microsoft.com/office/drawing/2014/main" id="{BFACC7FE-F8A4-F040-9D41-864547B8A685}"/>
                </a:ext>
              </a:extLst>
            </p:cNvPr>
            <p:cNvSpPr txBox="1">
              <a:spLocks noChangeArrowheads="1"/>
            </p:cNvSpPr>
            <p:nvPr/>
          </p:nvSpPr>
          <p:spPr bwMode="auto">
            <a:xfrm>
              <a:off x="7202538" y="5036447"/>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80</a:t>
              </a:r>
            </a:p>
          </p:txBody>
        </p:sp>
        <p:sp>
          <p:nvSpPr>
            <p:cNvPr id="18" name="TextBox 10">
              <a:extLst>
                <a:ext uri="{FF2B5EF4-FFF2-40B4-BE49-F238E27FC236}">
                  <a16:creationId xmlns:a16="http://schemas.microsoft.com/office/drawing/2014/main" id="{33114205-AF42-E646-8A28-41B61F08B2F8}"/>
                </a:ext>
              </a:extLst>
            </p:cNvPr>
            <p:cNvSpPr txBox="1">
              <a:spLocks noChangeArrowheads="1"/>
            </p:cNvSpPr>
            <p:nvPr/>
          </p:nvSpPr>
          <p:spPr bwMode="auto">
            <a:xfrm>
              <a:off x="6073272" y="5036447"/>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60</a:t>
              </a:r>
            </a:p>
          </p:txBody>
        </p:sp>
        <p:sp>
          <p:nvSpPr>
            <p:cNvPr id="19" name="TextBox 10">
              <a:extLst>
                <a:ext uri="{FF2B5EF4-FFF2-40B4-BE49-F238E27FC236}">
                  <a16:creationId xmlns:a16="http://schemas.microsoft.com/office/drawing/2014/main" id="{60C6161B-BC44-2A44-8A86-CC28B6139251}"/>
                </a:ext>
              </a:extLst>
            </p:cNvPr>
            <p:cNvSpPr txBox="1">
              <a:spLocks noChangeArrowheads="1"/>
            </p:cNvSpPr>
            <p:nvPr/>
          </p:nvSpPr>
          <p:spPr bwMode="auto">
            <a:xfrm>
              <a:off x="4935258" y="5036447"/>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40</a:t>
              </a:r>
            </a:p>
          </p:txBody>
        </p:sp>
        <p:sp>
          <p:nvSpPr>
            <p:cNvPr id="20" name="TextBox 10">
              <a:extLst>
                <a:ext uri="{FF2B5EF4-FFF2-40B4-BE49-F238E27FC236}">
                  <a16:creationId xmlns:a16="http://schemas.microsoft.com/office/drawing/2014/main" id="{7CE2A5C5-8BFD-BA4A-845F-7AB50DCA7DA9}"/>
                </a:ext>
              </a:extLst>
            </p:cNvPr>
            <p:cNvSpPr txBox="1">
              <a:spLocks noChangeArrowheads="1"/>
            </p:cNvSpPr>
            <p:nvPr/>
          </p:nvSpPr>
          <p:spPr bwMode="auto">
            <a:xfrm>
              <a:off x="3811103" y="5036447"/>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20</a:t>
              </a:r>
            </a:p>
          </p:txBody>
        </p:sp>
        <p:sp>
          <p:nvSpPr>
            <p:cNvPr id="21" name="TextBox 10">
              <a:extLst>
                <a:ext uri="{FF2B5EF4-FFF2-40B4-BE49-F238E27FC236}">
                  <a16:creationId xmlns:a16="http://schemas.microsoft.com/office/drawing/2014/main" id="{9DD816CD-04A3-0D4E-8E6C-807856802BED}"/>
                </a:ext>
              </a:extLst>
            </p:cNvPr>
            <p:cNvSpPr txBox="1">
              <a:spLocks noChangeArrowheads="1"/>
            </p:cNvSpPr>
            <p:nvPr/>
          </p:nvSpPr>
          <p:spPr bwMode="auto">
            <a:xfrm>
              <a:off x="2724082" y="503644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0</a:t>
              </a:r>
            </a:p>
          </p:txBody>
        </p:sp>
        <p:sp>
          <p:nvSpPr>
            <p:cNvPr id="29" name="TextBox 10">
              <a:extLst>
                <a:ext uri="{FF2B5EF4-FFF2-40B4-BE49-F238E27FC236}">
                  <a16:creationId xmlns:a16="http://schemas.microsoft.com/office/drawing/2014/main" id="{72C20086-1AD6-2348-B871-177B74FAB82A}"/>
                </a:ext>
              </a:extLst>
            </p:cNvPr>
            <p:cNvSpPr txBox="1">
              <a:spLocks noChangeArrowheads="1"/>
            </p:cNvSpPr>
            <p:nvPr/>
          </p:nvSpPr>
          <p:spPr bwMode="auto">
            <a:xfrm>
              <a:off x="8904312" y="1628800"/>
              <a:ext cx="118782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en-US" sz="800" b="1" dirty="0">
                  <a:solidFill>
                    <a:srgbClr val="000000"/>
                  </a:solidFill>
                  <a:latin typeface="Arial" panose="020B0604020202020204" pitchFamily="34" charset="0"/>
                  <a:cs typeface="Arial" panose="020B0604020202020204" pitchFamily="34" charset="0"/>
                </a:rPr>
                <a:t>Tumour alteration origin</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Germline</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Somatic</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Unknown</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Not evaluable</a:t>
              </a:r>
            </a:p>
          </p:txBody>
        </p:sp>
        <p:sp>
          <p:nvSpPr>
            <p:cNvPr id="30" name="TextBox 10">
              <a:extLst>
                <a:ext uri="{FF2B5EF4-FFF2-40B4-BE49-F238E27FC236}">
                  <a16:creationId xmlns:a16="http://schemas.microsoft.com/office/drawing/2014/main" id="{A0DE0793-6C62-2645-BAC8-E407CE97B4DA}"/>
                </a:ext>
              </a:extLst>
            </p:cNvPr>
            <p:cNvSpPr txBox="1">
              <a:spLocks noChangeArrowheads="1"/>
            </p:cNvSpPr>
            <p:nvPr/>
          </p:nvSpPr>
          <p:spPr bwMode="auto">
            <a:xfrm>
              <a:off x="8904312" y="2345530"/>
              <a:ext cx="81592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en-US" sz="800" b="1" dirty="0">
                  <a:solidFill>
                    <a:srgbClr val="000000"/>
                  </a:solidFill>
                  <a:latin typeface="Arial" panose="020B0604020202020204" pitchFamily="34" charset="0"/>
                  <a:cs typeface="Arial" panose="020B0604020202020204" pitchFamily="34" charset="0"/>
                </a:rPr>
                <a:t>Zygosity</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Homozygous</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Heterozygous</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Unknown</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Not evaluable</a:t>
              </a:r>
            </a:p>
          </p:txBody>
        </p:sp>
        <p:sp>
          <p:nvSpPr>
            <p:cNvPr id="31" name="TextBox 10">
              <a:extLst>
                <a:ext uri="{FF2B5EF4-FFF2-40B4-BE49-F238E27FC236}">
                  <a16:creationId xmlns:a16="http://schemas.microsoft.com/office/drawing/2014/main" id="{84022819-5FC8-3046-8365-D082FA607B72}"/>
                </a:ext>
              </a:extLst>
            </p:cNvPr>
            <p:cNvSpPr txBox="1">
              <a:spLocks noChangeArrowheads="1"/>
            </p:cNvSpPr>
            <p:nvPr/>
          </p:nvSpPr>
          <p:spPr bwMode="auto">
            <a:xfrm>
              <a:off x="8904312" y="3062260"/>
              <a:ext cx="14250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Complete response</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Partial response</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Progressive disease</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Start of anti-cancer therapy</a:t>
              </a:r>
            </a:p>
            <a:p>
              <a:pPr indent="177800" eaLnBrk="1" hangingPunct="1">
                <a:lnSpc>
                  <a:spcPct val="100000"/>
                </a:lnSpc>
                <a:spcBef>
                  <a:spcPct val="0"/>
                </a:spcBef>
                <a:buFontTx/>
                <a:buNone/>
              </a:pPr>
              <a:r>
                <a:rPr lang="en-GB" altLang="en-US" sz="800" dirty="0">
                  <a:solidFill>
                    <a:srgbClr val="000000"/>
                  </a:solidFill>
                  <a:latin typeface="Arial" panose="020B0604020202020204" pitchFamily="34" charset="0"/>
                  <a:cs typeface="Arial" panose="020B0604020202020204" pitchFamily="34" charset="0"/>
                </a:rPr>
                <a:t>Ongoing response</a:t>
              </a:r>
            </a:p>
            <a:p>
              <a:pPr indent="177800" eaLnBrk="1" hangingPunct="1">
                <a:lnSpc>
                  <a:spcPct val="100000"/>
                </a:lnSpc>
                <a:spcBef>
                  <a:spcPct val="0"/>
                </a:spcBef>
                <a:buFontTx/>
                <a:buNone/>
              </a:pPr>
              <a:r>
                <a:rPr lang="en-GB" altLang="en-US" sz="800" dirty="0" err="1">
                  <a:solidFill>
                    <a:srgbClr val="000000"/>
                  </a:solidFill>
                  <a:latin typeface="Arial" panose="020B0604020202020204" pitchFamily="34" charset="0"/>
                  <a:cs typeface="Arial" panose="020B0604020202020204" pitchFamily="34" charset="0"/>
                </a:rPr>
                <a:t>Talazoparib</a:t>
              </a:r>
              <a:r>
                <a:rPr lang="en-GB" altLang="en-US" sz="800" dirty="0">
                  <a:solidFill>
                    <a:srgbClr val="000000"/>
                  </a:solidFill>
                  <a:latin typeface="Arial" panose="020B0604020202020204" pitchFamily="34" charset="0"/>
                  <a:cs typeface="Arial" panose="020B0604020202020204" pitchFamily="34" charset="0"/>
                </a:rPr>
                <a:t> off treatment</a:t>
              </a:r>
            </a:p>
          </p:txBody>
        </p:sp>
        <p:sp>
          <p:nvSpPr>
            <p:cNvPr id="32" name="TextBox 10">
              <a:extLst>
                <a:ext uri="{FF2B5EF4-FFF2-40B4-BE49-F238E27FC236}">
                  <a16:creationId xmlns:a16="http://schemas.microsoft.com/office/drawing/2014/main" id="{A674B8D6-A954-3840-B70F-2CD8859C7FA9}"/>
                </a:ext>
              </a:extLst>
            </p:cNvPr>
            <p:cNvSpPr txBox="1">
              <a:spLocks noChangeArrowheads="1"/>
            </p:cNvSpPr>
            <p:nvPr/>
          </p:nvSpPr>
          <p:spPr bwMode="auto">
            <a:xfrm>
              <a:off x="8904312" y="3902100"/>
              <a:ext cx="15549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en-US" sz="800" b="1" dirty="0">
                  <a:solidFill>
                    <a:srgbClr val="000000"/>
                  </a:solidFill>
                  <a:latin typeface="Arial" panose="020B0604020202020204" pitchFamily="34" charset="0"/>
                  <a:cs typeface="Arial" panose="020B0604020202020204" pitchFamily="34" charset="0"/>
                </a:rPr>
                <a:t>Hierarchical mutation subgroup</a:t>
              </a:r>
            </a:p>
            <a:p>
              <a:pPr indent="177800" eaLnBrk="1" hangingPunct="1">
                <a:lnSpc>
                  <a:spcPct val="100000"/>
                </a:lnSpc>
                <a:spcBef>
                  <a:spcPct val="0"/>
                </a:spcBef>
                <a:buFontTx/>
                <a:buNone/>
              </a:pPr>
              <a:r>
                <a:rPr lang="en-GB" altLang="en-US" sz="800" i="1" dirty="0">
                  <a:solidFill>
                    <a:srgbClr val="000000"/>
                  </a:solidFill>
                  <a:latin typeface="Arial" panose="020B0604020202020204" pitchFamily="34" charset="0"/>
                  <a:cs typeface="Arial" panose="020B0604020202020204" pitchFamily="34" charset="0"/>
                </a:rPr>
                <a:t>BRCA1</a:t>
              </a:r>
              <a:r>
                <a:rPr lang="en-GB" altLang="en-US" sz="800" dirty="0">
                  <a:solidFill>
                    <a:srgbClr val="000000"/>
                  </a:solidFill>
                  <a:latin typeface="Arial" panose="020B0604020202020204" pitchFamily="34" charset="0"/>
                  <a:cs typeface="Arial" panose="020B0604020202020204" pitchFamily="34" charset="0"/>
                </a:rPr>
                <a:t> (n=2)</a:t>
              </a:r>
            </a:p>
            <a:p>
              <a:pPr indent="177800" eaLnBrk="1" hangingPunct="1">
                <a:lnSpc>
                  <a:spcPct val="100000"/>
                </a:lnSpc>
                <a:spcBef>
                  <a:spcPct val="0"/>
                </a:spcBef>
                <a:buFontTx/>
                <a:buNone/>
              </a:pPr>
              <a:r>
                <a:rPr lang="en-GB" altLang="en-US" sz="800" i="1" dirty="0">
                  <a:solidFill>
                    <a:srgbClr val="000000"/>
                  </a:solidFill>
                  <a:latin typeface="Arial" panose="020B0604020202020204" pitchFamily="34" charset="0"/>
                  <a:cs typeface="Arial" panose="020B0604020202020204" pitchFamily="34" charset="0"/>
                </a:rPr>
                <a:t>BRCA2</a:t>
              </a:r>
              <a:r>
                <a:rPr lang="en-GB" altLang="en-US" sz="800" dirty="0">
                  <a:solidFill>
                    <a:srgbClr val="000000"/>
                  </a:solidFill>
                  <a:latin typeface="Arial" panose="020B0604020202020204" pitchFamily="34" charset="0"/>
                  <a:cs typeface="Arial" panose="020B0604020202020204" pitchFamily="34" charset="0"/>
                </a:rPr>
                <a:t> (n=26)</a:t>
              </a:r>
            </a:p>
            <a:p>
              <a:pPr indent="177800" eaLnBrk="1" hangingPunct="1">
                <a:lnSpc>
                  <a:spcPct val="100000"/>
                </a:lnSpc>
                <a:spcBef>
                  <a:spcPct val="0"/>
                </a:spcBef>
                <a:buFontTx/>
                <a:buNone/>
              </a:pPr>
              <a:r>
                <a:rPr lang="en-GB" altLang="en-US" sz="800" i="1" dirty="0">
                  <a:solidFill>
                    <a:srgbClr val="000000"/>
                  </a:solidFill>
                  <a:latin typeface="Arial" panose="020B0604020202020204" pitchFamily="34" charset="0"/>
                  <a:cs typeface="Arial" panose="020B0604020202020204" pitchFamily="34" charset="0"/>
                </a:rPr>
                <a:t>PALB2</a:t>
              </a:r>
              <a:r>
                <a:rPr lang="en-GB" altLang="en-US" sz="800" dirty="0">
                  <a:solidFill>
                    <a:srgbClr val="000000"/>
                  </a:solidFill>
                  <a:latin typeface="Arial" panose="020B0604020202020204" pitchFamily="34" charset="0"/>
                  <a:cs typeface="Arial" panose="020B0604020202020204" pitchFamily="34" charset="0"/>
                </a:rPr>
                <a:t> (n=1)</a:t>
              </a:r>
            </a:p>
            <a:p>
              <a:pPr indent="177800" eaLnBrk="1" hangingPunct="1">
                <a:lnSpc>
                  <a:spcPct val="100000"/>
                </a:lnSpc>
                <a:spcBef>
                  <a:spcPct val="0"/>
                </a:spcBef>
                <a:buFontTx/>
                <a:buNone/>
              </a:pPr>
              <a:r>
                <a:rPr lang="en-GB" altLang="en-US" sz="800" i="1" dirty="0">
                  <a:solidFill>
                    <a:srgbClr val="000000"/>
                  </a:solidFill>
                  <a:latin typeface="Arial" panose="020B0604020202020204" pitchFamily="34" charset="0"/>
                  <a:cs typeface="Arial" panose="020B0604020202020204" pitchFamily="34" charset="0"/>
                </a:rPr>
                <a:t>ATM</a:t>
              </a:r>
              <a:r>
                <a:rPr lang="en-GB" altLang="en-US" sz="800" dirty="0">
                  <a:solidFill>
                    <a:srgbClr val="000000"/>
                  </a:solidFill>
                  <a:latin typeface="Arial" panose="020B0604020202020204" pitchFamily="34" charset="0"/>
                  <a:cs typeface="Arial" panose="020B0604020202020204" pitchFamily="34" charset="0"/>
                </a:rPr>
                <a:t> (n=2)</a:t>
              </a:r>
            </a:p>
          </p:txBody>
        </p:sp>
        <p:sp>
          <p:nvSpPr>
            <p:cNvPr id="34" name="TextBox 10">
              <a:extLst>
                <a:ext uri="{FF2B5EF4-FFF2-40B4-BE49-F238E27FC236}">
                  <a16:creationId xmlns:a16="http://schemas.microsoft.com/office/drawing/2014/main" id="{A72C4EB5-5E7D-1840-96AD-13D2E8DF1E4E}"/>
                </a:ext>
              </a:extLst>
            </p:cNvPr>
            <p:cNvSpPr txBox="1">
              <a:spLocks noChangeArrowheads="1"/>
            </p:cNvSpPr>
            <p:nvPr/>
          </p:nvSpPr>
          <p:spPr bwMode="auto">
            <a:xfrm rot="-2700000">
              <a:off x="2127858" y="5091527"/>
              <a:ext cx="4760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Zygosity</a:t>
              </a:r>
            </a:p>
          </p:txBody>
        </p:sp>
        <p:sp>
          <p:nvSpPr>
            <p:cNvPr id="35" name="TextBox 10">
              <a:extLst>
                <a:ext uri="{FF2B5EF4-FFF2-40B4-BE49-F238E27FC236}">
                  <a16:creationId xmlns:a16="http://schemas.microsoft.com/office/drawing/2014/main" id="{9AD69BE5-80B5-1F4B-A159-76C23B6D5B44}"/>
                </a:ext>
              </a:extLst>
            </p:cNvPr>
            <p:cNvSpPr txBox="1">
              <a:spLocks noChangeArrowheads="1"/>
            </p:cNvSpPr>
            <p:nvPr/>
          </p:nvSpPr>
          <p:spPr bwMode="auto">
            <a:xfrm rot="18900000">
              <a:off x="1480663" y="5067224"/>
              <a:ext cx="902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Tumour alteration origin</a:t>
              </a:r>
            </a:p>
          </p:txBody>
        </p:sp>
        <p:sp>
          <p:nvSpPr>
            <p:cNvPr id="36" name="TextBox 22">
              <a:extLst>
                <a:ext uri="{FF2B5EF4-FFF2-40B4-BE49-F238E27FC236}">
                  <a16:creationId xmlns:a16="http://schemas.microsoft.com/office/drawing/2014/main" id="{80A90555-953D-3C45-9626-9127C5976274}"/>
                </a:ext>
              </a:extLst>
            </p:cNvPr>
            <p:cNvSpPr txBox="1">
              <a:spLocks noChangeArrowheads="1"/>
            </p:cNvSpPr>
            <p:nvPr/>
          </p:nvSpPr>
          <p:spPr bwMode="auto">
            <a:xfrm rot="16200000">
              <a:off x="1592617" y="3103838"/>
              <a:ext cx="69570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dirty="0">
                  <a:latin typeface="Arial" panose="020B0604020202020204" pitchFamily="34" charset="0"/>
                  <a:cs typeface="Arial" panose="020B0604020202020204" pitchFamily="34" charset="0"/>
                </a:rPr>
                <a:t>Patients</a:t>
              </a:r>
            </a:p>
          </p:txBody>
        </p:sp>
        <p:sp>
          <p:nvSpPr>
            <p:cNvPr id="33" name="Rectangle 32">
              <a:extLst>
                <a:ext uri="{FF2B5EF4-FFF2-40B4-BE49-F238E27FC236}">
                  <a16:creationId xmlns:a16="http://schemas.microsoft.com/office/drawing/2014/main" id="{5F8E7131-CC6B-FF48-93B7-9D31CDEB2A59}"/>
                </a:ext>
              </a:extLst>
            </p:cNvPr>
            <p:cNvSpPr/>
            <p:nvPr/>
          </p:nvSpPr>
          <p:spPr>
            <a:xfrm>
              <a:off x="8913044" y="4041775"/>
              <a:ext cx="132532" cy="80297"/>
            </a:xfrm>
            <a:prstGeom prst="rect">
              <a:avLst/>
            </a:prstGeom>
            <a:solidFill>
              <a:schemeClr val="bg2"/>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E588F40-2D47-2444-A5F6-D99C15782215}"/>
                </a:ext>
              </a:extLst>
            </p:cNvPr>
            <p:cNvSpPr/>
            <p:nvPr/>
          </p:nvSpPr>
          <p:spPr>
            <a:xfrm>
              <a:off x="8913044" y="4162425"/>
              <a:ext cx="132532" cy="80297"/>
            </a:xfrm>
            <a:prstGeom prst="rect">
              <a:avLst/>
            </a:prstGeom>
            <a:solidFill>
              <a:schemeClr val="accent2">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BEBD33B-7BA6-3C4E-80E1-3F7D3D40122C}"/>
                </a:ext>
              </a:extLst>
            </p:cNvPr>
            <p:cNvSpPr/>
            <p:nvPr/>
          </p:nvSpPr>
          <p:spPr>
            <a:xfrm>
              <a:off x="8913044" y="4283075"/>
              <a:ext cx="132532" cy="80297"/>
            </a:xfrm>
            <a:prstGeom prst="rect">
              <a:avLst/>
            </a:prstGeom>
            <a:solidFill>
              <a:schemeClr val="tx2">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698780F-574D-ED47-9491-2E9BF6A25EB6}"/>
                </a:ext>
              </a:extLst>
            </p:cNvPr>
            <p:cNvSpPr/>
            <p:nvPr/>
          </p:nvSpPr>
          <p:spPr>
            <a:xfrm>
              <a:off x="8913044" y="4403725"/>
              <a:ext cx="132532" cy="8029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4BE7BAD-B096-C54F-BBA8-04D9EEF26458}"/>
                </a:ext>
              </a:extLst>
            </p:cNvPr>
            <p:cNvSpPr/>
            <p:nvPr/>
          </p:nvSpPr>
          <p:spPr>
            <a:xfrm>
              <a:off x="8913044" y="2495550"/>
              <a:ext cx="132532" cy="80297"/>
            </a:xfrm>
            <a:prstGeom prst="rect">
              <a:avLst/>
            </a:prstGeom>
            <a:solidFill>
              <a:schemeClr val="accent5">
                <a:lumMod val="5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EB8EC2B-FF89-7E46-8BF1-31980E572388}"/>
                </a:ext>
              </a:extLst>
            </p:cNvPr>
            <p:cNvSpPr/>
            <p:nvPr/>
          </p:nvSpPr>
          <p:spPr>
            <a:xfrm>
              <a:off x="8913044" y="2616200"/>
              <a:ext cx="132532" cy="80297"/>
            </a:xfrm>
            <a:prstGeom prst="rect">
              <a:avLst/>
            </a:prstGeom>
            <a:solidFill>
              <a:schemeClr val="accent5">
                <a:lumMod val="9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59C2B38-3996-6549-BA09-4E4EC2D2A38D}"/>
                </a:ext>
              </a:extLst>
            </p:cNvPr>
            <p:cNvSpPr/>
            <p:nvPr/>
          </p:nvSpPr>
          <p:spPr>
            <a:xfrm>
              <a:off x="8913044" y="2736850"/>
              <a:ext cx="132532" cy="80297"/>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431D3B6-FF85-5A43-9671-32C8B2D91FD0}"/>
                </a:ext>
              </a:extLst>
            </p:cNvPr>
            <p:cNvSpPr/>
            <p:nvPr/>
          </p:nvSpPr>
          <p:spPr>
            <a:xfrm>
              <a:off x="8913044" y="2857500"/>
              <a:ext cx="132532" cy="80297"/>
            </a:xfrm>
            <a:prstGeom prst="rect">
              <a:avLst/>
            </a:pr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CB1242-2E51-C643-8591-D8861D671CE9}"/>
                </a:ext>
              </a:extLst>
            </p:cNvPr>
            <p:cNvSpPr/>
            <p:nvPr/>
          </p:nvSpPr>
          <p:spPr>
            <a:xfrm>
              <a:off x="8913044" y="1778000"/>
              <a:ext cx="132532" cy="80297"/>
            </a:xfrm>
            <a:prstGeom prst="rect">
              <a:avLst/>
            </a:prstGeom>
            <a:solidFill>
              <a:srgbClr val="FF0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FC843A3-229E-B745-85E4-958B4FA78C65}"/>
                </a:ext>
              </a:extLst>
            </p:cNvPr>
            <p:cNvSpPr/>
            <p:nvPr/>
          </p:nvSpPr>
          <p:spPr>
            <a:xfrm>
              <a:off x="8913044" y="1898650"/>
              <a:ext cx="132532" cy="80297"/>
            </a:xfrm>
            <a:prstGeom prst="rect">
              <a:avLst/>
            </a:prstGeom>
            <a:solidFill>
              <a:schemeClr val="accent2">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8829D46-AEE3-4C46-B114-9D8186DC74CE}"/>
                </a:ext>
              </a:extLst>
            </p:cNvPr>
            <p:cNvSpPr/>
            <p:nvPr/>
          </p:nvSpPr>
          <p:spPr>
            <a:xfrm>
              <a:off x="8913044" y="2019300"/>
              <a:ext cx="132532" cy="80297"/>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1FE0F65-2106-834F-828F-16573E22C938}"/>
                </a:ext>
              </a:extLst>
            </p:cNvPr>
            <p:cNvSpPr/>
            <p:nvPr/>
          </p:nvSpPr>
          <p:spPr>
            <a:xfrm>
              <a:off x="8913044" y="2139950"/>
              <a:ext cx="132532" cy="80297"/>
            </a:xfrm>
            <a:prstGeom prst="rect">
              <a:avLst/>
            </a:pr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4BE9970-CDAC-8047-992E-92ECFE4BB116}"/>
                </a:ext>
              </a:extLst>
            </p:cNvPr>
            <p:cNvSpPr/>
            <p:nvPr/>
          </p:nvSpPr>
          <p:spPr>
            <a:xfrm>
              <a:off x="8954221" y="3338835"/>
              <a:ext cx="67940" cy="6794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7A589D1-4082-0640-8AED-122AC7049F80}"/>
                </a:ext>
              </a:extLst>
            </p:cNvPr>
            <p:cNvSpPr/>
            <p:nvPr/>
          </p:nvSpPr>
          <p:spPr>
            <a:xfrm>
              <a:off x="8953440" y="3700833"/>
              <a:ext cx="69503" cy="69503"/>
            </a:xfrm>
            <a:prstGeom prst="ellipse">
              <a:avLst/>
            </a:prstGeom>
            <a:solidFill>
              <a:schemeClr val="accent1">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0ED0E6FD-D90C-4248-977A-A005185F2CAD}"/>
                </a:ext>
              </a:extLst>
            </p:cNvPr>
            <p:cNvSpPr/>
            <p:nvPr/>
          </p:nvSpPr>
          <p:spPr>
            <a:xfrm>
              <a:off x="8952123" y="3209528"/>
              <a:ext cx="72137" cy="76597"/>
            </a:xfrm>
            <a:prstGeom prst="triangl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1FBC711-1701-A94F-B621-BCEC12DA35C8}"/>
                </a:ext>
              </a:extLst>
            </p:cNvPr>
            <p:cNvSpPr/>
            <p:nvPr/>
          </p:nvSpPr>
          <p:spPr>
            <a:xfrm>
              <a:off x="8952123" y="3092053"/>
              <a:ext cx="72137" cy="76597"/>
            </a:xfrm>
            <a:prstGeom prst="triangl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CD98E0D0-FC4F-5448-A492-61A4275E9CD3}"/>
                </a:ext>
              </a:extLst>
            </p:cNvPr>
            <p:cNvSpPr/>
            <p:nvPr/>
          </p:nvSpPr>
          <p:spPr>
            <a:xfrm>
              <a:off x="8944868" y="3450303"/>
              <a:ext cx="86647" cy="86647"/>
            </a:xfrm>
            <a:prstGeom prst="diamond">
              <a:avLst/>
            </a:prstGeom>
            <a:solidFill>
              <a:srgbClr val="7030A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Arrow 64">
              <a:extLst>
                <a:ext uri="{FF2B5EF4-FFF2-40B4-BE49-F238E27FC236}">
                  <a16:creationId xmlns:a16="http://schemas.microsoft.com/office/drawing/2014/main" id="{9CC2D92C-1778-5948-9B9F-8E18F28C4D6A}"/>
                </a:ext>
              </a:extLst>
            </p:cNvPr>
            <p:cNvSpPr/>
            <p:nvPr/>
          </p:nvSpPr>
          <p:spPr>
            <a:xfrm>
              <a:off x="8852860" y="3584576"/>
              <a:ext cx="209751" cy="66674"/>
            </a:xfrm>
            <a:prstGeom prst="rightArrow">
              <a:avLst>
                <a:gd name="adj1" fmla="val 50000"/>
                <a:gd name="adj2" fmla="val 104876"/>
              </a:avLst>
            </a:prstGeom>
            <a:solidFill>
              <a:schemeClr val="accent2">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2D0BB48-1381-43DF-BAE5-207475C7ABCA}"/>
              </a:ext>
            </a:extLst>
          </p:cNvPr>
          <p:cNvSpPr txBox="1"/>
          <p:nvPr/>
        </p:nvSpPr>
        <p:spPr>
          <a:xfrm>
            <a:off x="512600" y="1250521"/>
            <a:ext cx="8131586" cy="276999"/>
          </a:xfrm>
          <a:prstGeom prst="rect">
            <a:avLst/>
          </a:prstGeom>
          <a:noFill/>
        </p:spPr>
        <p:txBody>
          <a:bodyPr wrap="none" lIns="0" tIns="0" rIns="0" bIns="0" rtlCol="0">
            <a:spAutoFit/>
          </a:bodyPr>
          <a:lstStyle/>
          <a:p>
            <a:pPr algn="ctr">
              <a:lnSpc>
                <a:spcPct val="90000"/>
              </a:lnSpc>
            </a:pPr>
            <a:r>
              <a:rPr lang="en-GB" sz="2000" b="1" dirty="0">
                <a:solidFill>
                  <a:schemeClr val="accent1"/>
                </a:solidFill>
                <a:latin typeface="Arial" panose="020B0604020202020204" pitchFamily="34" charset="0"/>
                <a:ea typeface="Aileron" charset="0"/>
                <a:cs typeface="Arial" panose="020B0604020202020204" pitchFamily="34" charset="0"/>
              </a:rPr>
              <a:t>TALAPRO-1</a:t>
            </a:r>
            <a:r>
              <a:rPr lang="en-GB" sz="2000" b="1" baseline="30000" dirty="0">
                <a:solidFill>
                  <a:schemeClr val="accent1"/>
                </a:solidFill>
                <a:latin typeface="Arial" panose="020B0604020202020204" pitchFamily="34" charset="0"/>
                <a:ea typeface="Aileron" charset="0"/>
                <a:cs typeface="Arial" panose="020B0604020202020204" pitchFamily="34" charset="0"/>
              </a:rPr>
              <a:t>a</a:t>
            </a:r>
            <a:r>
              <a:rPr lang="en-GB" sz="2000" b="1" dirty="0">
                <a:solidFill>
                  <a:schemeClr val="accent1"/>
                </a:solidFill>
                <a:latin typeface="Arial" panose="020B0604020202020204" pitchFamily="34" charset="0"/>
                <a:ea typeface="Aileron" charset="0"/>
                <a:cs typeface="Arial" panose="020B0604020202020204" pitchFamily="34" charset="0"/>
              </a:rPr>
              <a:t>: RESPONSE TO TALAZOPARIB IN </a:t>
            </a:r>
            <a:r>
              <a:rPr lang="en-GB" sz="2000" b="1" dirty="0" err="1">
                <a:solidFill>
                  <a:schemeClr val="accent1"/>
                </a:solidFill>
                <a:latin typeface="Arial" panose="020B0604020202020204" pitchFamily="34" charset="0"/>
                <a:ea typeface="Aileron" charset="0"/>
                <a:cs typeface="Arial" panose="020B0604020202020204" pitchFamily="34" charset="0"/>
              </a:rPr>
              <a:t>mCRPC</a:t>
            </a:r>
            <a:r>
              <a:rPr lang="en-GB" sz="2000" b="1" dirty="0">
                <a:solidFill>
                  <a:schemeClr val="accent1"/>
                </a:solidFill>
                <a:latin typeface="Arial" panose="020B0604020202020204" pitchFamily="34" charset="0"/>
                <a:ea typeface="Aileron" charset="0"/>
                <a:cs typeface="Arial" panose="020B0604020202020204" pitchFamily="34" charset="0"/>
              </a:rPr>
              <a:t> PATIENTS</a:t>
            </a:r>
          </a:p>
        </p:txBody>
      </p:sp>
      <p:sp>
        <p:nvSpPr>
          <p:cNvPr id="5" name="TextBox 4">
            <a:extLst>
              <a:ext uri="{FF2B5EF4-FFF2-40B4-BE49-F238E27FC236}">
                <a16:creationId xmlns:a16="http://schemas.microsoft.com/office/drawing/2014/main" id="{74800FF3-8272-4A40-99BA-F2B38364C078}"/>
              </a:ext>
            </a:extLst>
          </p:cNvPr>
          <p:cNvSpPr txBox="1"/>
          <p:nvPr/>
        </p:nvSpPr>
        <p:spPr>
          <a:xfrm>
            <a:off x="9040444" y="5896742"/>
            <a:ext cx="2119171" cy="138499"/>
          </a:xfrm>
          <a:prstGeom prst="rect">
            <a:avLst/>
          </a:prstGeom>
          <a:noFill/>
        </p:spPr>
        <p:txBody>
          <a:bodyPr wrap="none" lIns="0" tIns="0" rIns="0" bIns="0" rtlCol="0">
            <a:spAutoFit/>
          </a:bodyPr>
          <a:lstStyle/>
          <a:p>
            <a:pPr algn="ctr">
              <a:lnSpc>
                <a:spcPct val="90000"/>
              </a:lnSpc>
            </a:pPr>
            <a:r>
              <a:rPr lang="en-GB" sz="1000" baseline="30000" dirty="0" err="1">
                <a:solidFill>
                  <a:srgbClr val="505050"/>
                </a:solidFill>
                <a:latin typeface="Arial" panose="020B0604020202020204" pitchFamily="34" charset="0"/>
                <a:ea typeface="Aileron" charset="0"/>
                <a:cs typeface="Arial" panose="020B0604020202020204" pitchFamily="34" charset="0"/>
              </a:rPr>
              <a:t>a</a:t>
            </a:r>
            <a:r>
              <a:rPr lang="en-GB" sz="1000" dirty="0" err="1">
                <a:solidFill>
                  <a:srgbClr val="505050"/>
                </a:solidFill>
                <a:latin typeface="Arial" panose="020B0604020202020204" pitchFamily="34" charset="0"/>
                <a:ea typeface="Aileron" charset="0"/>
                <a:cs typeface="Arial" panose="020B0604020202020204" pitchFamily="34" charset="0"/>
              </a:rPr>
              <a:t>Open</a:t>
            </a:r>
            <a:r>
              <a:rPr lang="en-GB" sz="1000" dirty="0">
                <a:solidFill>
                  <a:srgbClr val="505050"/>
                </a:solidFill>
                <a:latin typeface="Arial" panose="020B0604020202020204" pitchFamily="34" charset="0"/>
                <a:ea typeface="Aileron" charset="0"/>
                <a:cs typeface="Arial" panose="020B0604020202020204" pitchFamily="34" charset="0"/>
              </a:rPr>
              <a:t>-label, single arm, phase 2 trial</a:t>
            </a:r>
          </a:p>
        </p:txBody>
      </p:sp>
    </p:spTree>
    <p:extLst>
      <p:ext uri="{BB962C8B-B14F-4D97-AF65-F5344CB8AC3E}">
        <p14:creationId xmlns:p14="http://schemas.microsoft.com/office/powerpoint/2010/main" val="335057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E6BD4-DF04-428A-A687-6FC911E0E4AB}"/>
              </a:ext>
            </a:extLst>
          </p:cNvPr>
          <p:cNvSpPr>
            <a:spLocks noGrp="1"/>
          </p:cNvSpPr>
          <p:nvPr>
            <p:ph type="body" idx="1"/>
          </p:nvPr>
        </p:nvSpPr>
        <p:spPr>
          <a:xfrm>
            <a:off x="609600" y="1307662"/>
            <a:ext cx="10972800" cy="702470"/>
          </a:xfrm>
        </p:spPr>
        <p:txBody>
          <a:bodyPr/>
          <a:lstStyle/>
          <a:p>
            <a:r>
              <a:rPr lang="en-GB" dirty="0"/>
              <a:t>Talapro-1 study: All-cause TEAE</a:t>
            </a:r>
            <a:r>
              <a:rPr lang="en-GB" cap="none" dirty="0"/>
              <a:t>s</a:t>
            </a:r>
            <a:r>
              <a:rPr lang="en-GB" dirty="0"/>
              <a:t> incidence ≥10% (N=127)</a:t>
            </a:r>
          </a:p>
        </p:txBody>
      </p:sp>
      <p:graphicFrame>
        <p:nvGraphicFramePr>
          <p:cNvPr id="22" name="Content Placeholder 21">
            <a:extLst>
              <a:ext uri="{FF2B5EF4-FFF2-40B4-BE49-F238E27FC236}">
                <a16:creationId xmlns:a16="http://schemas.microsoft.com/office/drawing/2014/main" id="{E89927D9-875E-D74E-8A3E-33B118E8420A}"/>
              </a:ext>
            </a:extLst>
          </p:cNvPr>
          <p:cNvGraphicFramePr>
            <a:graphicFrameLocks noGrp="1"/>
          </p:cNvGraphicFramePr>
          <p:nvPr>
            <p:ph sz="quarter" idx="12"/>
            <p:extLst>
              <p:ext uri="{D42A27DB-BD31-4B8C-83A1-F6EECF244321}">
                <p14:modId xmlns:p14="http://schemas.microsoft.com/office/powerpoint/2010/main" val="3576277134"/>
              </p:ext>
            </p:extLst>
          </p:nvPr>
        </p:nvGraphicFramePr>
        <p:xfrm>
          <a:off x="620713" y="1837881"/>
          <a:ext cx="5331271" cy="3751200"/>
        </p:xfrm>
        <a:graphic>
          <a:graphicData uri="http://schemas.openxmlformats.org/drawingml/2006/table">
            <a:tbl>
              <a:tblPr firstRow="1" bandRow="1">
                <a:tableStyleId>{5C22544A-7EE6-4342-B048-85BDC9FD1C3A}</a:tableStyleId>
              </a:tblPr>
              <a:tblGrid>
                <a:gridCol w="2242345">
                  <a:extLst>
                    <a:ext uri="{9D8B030D-6E8A-4147-A177-3AD203B41FA5}">
                      <a16:colId xmlns:a16="http://schemas.microsoft.com/office/drawing/2014/main" val="835291129"/>
                    </a:ext>
                  </a:extLst>
                </a:gridCol>
                <a:gridCol w="1029642">
                  <a:extLst>
                    <a:ext uri="{9D8B030D-6E8A-4147-A177-3AD203B41FA5}">
                      <a16:colId xmlns:a16="http://schemas.microsoft.com/office/drawing/2014/main" val="1023874843"/>
                    </a:ext>
                  </a:extLst>
                </a:gridCol>
                <a:gridCol w="1029642">
                  <a:extLst>
                    <a:ext uri="{9D8B030D-6E8A-4147-A177-3AD203B41FA5}">
                      <a16:colId xmlns:a16="http://schemas.microsoft.com/office/drawing/2014/main" val="1214624069"/>
                    </a:ext>
                  </a:extLst>
                </a:gridCol>
                <a:gridCol w="1029642">
                  <a:extLst>
                    <a:ext uri="{9D8B030D-6E8A-4147-A177-3AD203B41FA5}">
                      <a16:colId xmlns:a16="http://schemas.microsoft.com/office/drawing/2014/main" val="3651496090"/>
                    </a:ext>
                  </a:extLst>
                </a:gridCol>
              </a:tblGrid>
              <a:tr h="0">
                <a:tc>
                  <a:txBody>
                    <a:bodyPr/>
                    <a:lstStyle/>
                    <a:p>
                      <a:endParaRPr lang="en-GB" sz="1200" noProof="0">
                        <a:latin typeface="Arial" panose="020B0604020202020204" pitchFamily="34" charset="0"/>
                        <a:cs typeface="Arial" panose="020B0604020202020204" pitchFamily="34" charset="0"/>
                      </a:endParaRP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Grade 1-2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Grade 3</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Grade 4</a:t>
                      </a:r>
                    </a:p>
                  </a:txBody>
                  <a:tcPr marL="55440" marR="55440" marT="36000" marB="36000" anchor="ctr"/>
                </a:tc>
                <a:extLst>
                  <a:ext uri="{0D108BD9-81ED-4DB2-BD59-A6C34878D82A}">
                    <a16:rowId xmlns:a16="http://schemas.microsoft.com/office/drawing/2014/main" val="3265865939"/>
                  </a:ext>
                </a:extLst>
              </a:tr>
              <a:tr h="0">
                <a:tc>
                  <a:txBody>
                    <a:bodyPr/>
                    <a:lstStyle/>
                    <a:p>
                      <a:r>
                        <a:rPr lang="en-GB" sz="1200" b="1" noProof="0">
                          <a:latin typeface="Arial" panose="020B0604020202020204" pitchFamily="34" charset="0"/>
                          <a:cs typeface="Arial" panose="020B0604020202020204" pitchFamily="34" charset="0"/>
                        </a:rPr>
                        <a:t>Any treatment-emergent </a:t>
                      </a:r>
                      <a:br>
                        <a:rPr lang="en-GB" sz="1200" b="1" noProof="0">
                          <a:latin typeface="Arial" panose="020B0604020202020204" pitchFamily="34" charset="0"/>
                          <a:cs typeface="Arial" panose="020B0604020202020204" pitchFamily="34" charset="0"/>
                        </a:rPr>
                      </a:br>
                      <a:r>
                        <a:rPr lang="en-GB" sz="1200" b="1" noProof="0">
                          <a:latin typeface="Arial" panose="020B0604020202020204" pitchFamily="34" charset="0"/>
                          <a:cs typeface="Arial" panose="020B0604020202020204" pitchFamily="34" charset="0"/>
                        </a:rPr>
                        <a:t>adverse event</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50 (39%)</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57 (45%)</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4 (3%)</a:t>
                      </a:r>
                    </a:p>
                  </a:txBody>
                  <a:tcPr marL="55440" marR="55440" marT="36000" marB="36000" anchor="ctr"/>
                </a:tc>
                <a:extLst>
                  <a:ext uri="{0D108BD9-81ED-4DB2-BD59-A6C34878D82A}">
                    <a16:rowId xmlns:a16="http://schemas.microsoft.com/office/drawing/2014/main" val="3731493739"/>
                  </a:ext>
                </a:extLst>
              </a:tr>
              <a:tr h="0">
                <a:tc gridSpan="4">
                  <a:txBody>
                    <a:bodyPr/>
                    <a:lstStyle/>
                    <a:p>
                      <a:r>
                        <a:rPr lang="en-GB" sz="1200" b="1" noProof="0" dirty="0">
                          <a:latin typeface="Arial" panose="020B0604020202020204" pitchFamily="34" charset="0"/>
                          <a:cs typeface="Arial" panose="020B0604020202020204" pitchFamily="34" charset="0"/>
                        </a:rPr>
                        <a:t>Non-haematological</a:t>
                      </a:r>
                    </a:p>
                  </a:txBody>
                  <a:tcPr marR="55440" marT="36000" marB="36000"/>
                </a:tc>
                <a:tc hMerge="1">
                  <a:txBody>
                    <a:bodyPr/>
                    <a:lstStyle/>
                    <a:p>
                      <a:pPr algn="ctr"/>
                      <a:endParaRPr lang="en-GB" sz="1200" noProof="0">
                        <a:latin typeface="Arial" panose="020B0604020202020204" pitchFamily="34" charset="0"/>
                        <a:cs typeface="Arial" panose="020B0604020202020204" pitchFamily="34" charset="0"/>
                      </a:endParaRPr>
                    </a:p>
                  </a:txBody>
                  <a:tcPr marL="55440" marR="55440" marT="36000" marB="36000" anchor="ctr"/>
                </a:tc>
                <a:tc hMerge="1">
                  <a:txBody>
                    <a:bodyPr/>
                    <a:lstStyle/>
                    <a:p>
                      <a:pPr algn="ctr"/>
                      <a:endParaRPr lang="en-GB" sz="1200" noProof="0">
                        <a:latin typeface="Arial" panose="020B0604020202020204" pitchFamily="34" charset="0"/>
                        <a:cs typeface="Arial" panose="020B0604020202020204" pitchFamily="34" charset="0"/>
                      </a:endParaRPr>
                    </a:p>
                  </a:txBody>
                  <a:tcPr marL="55440" marR="55440" marT="36000" marB="36000" anchor="ctr"/>
                </a:tc>
                <a:tc hMerge="1">
                  <a:txBody>
                    <a:bodyPr/>
                    <a:lstStyle/>
                    <a:p>
                      <a:pPr algn="ctr"/>
                      <a:endParaRPr lang="en-GB" sz="1200" noProof="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40543954"/>
                  </a:ext>
                </a:extLst>
              </a:tr>
              <a:tr h="0">
                <a:tc>
                  <a:txBody>
                    <a:bodyPr/>
                    <a:lstStyle/>
                    <a:p>
                      <a:pPr marL="0" indent="179388">
                        <a:tabLst/>
                      </a:pPr>
                      <a:r>
                        <a:rPr lang="en-GB" sz="1200" noProof="0">
                          <a:latin typeface="Arial" panose="020B0604020202020204" pitchFamily="34" charset="0"/>
                          <a:cs typeface="Arial" panose="020B0604020202020204" pitchFamily="34" charset="0"/>
                        </a:rPr>
                        <a:t>Nausea</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39 (31%)</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3 (2%)</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939621170"/>
                  </a:ext>
                </a:extLst>
              </a:tr>
              <a:tr h="0">
                <a:tc>
                  <a:txBody>
                    <a:bodyPr/>
                    <a:lstStyle/>
                    <a:p>
                      <a:pPr marL="0" indent="179388">
                        <a:tabLst/>
                      </a:pPr>
                      <a:r>
                        <a:rPr lang="en-GB" sz="1200" noProof="0">
                          <a:latin typeface="Arial" panose="020B0604020202020204" pitchFamily="34" charset="0"/>
                          <a:cs typeface="Arial" panose="020B0604020202020204" pitchFamily="34" charset="0"/>
                        </a:rPr>
                        <a:t>Decreased appetite</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32 (25%)</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4 (3%)</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361889195"/>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Asthenia</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25 (20%)</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5 (4%)</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511854870"/>
                  </a:ext>
                </a:extLst>
              </a:tr>
              <a:tr h="0">
                <a:tc>
                  <a:txBody>
                    <a:bodyPr/>
                    <a:lstStyle/>
                    <a:p>
                      <a:pPr marL="0" indent="179388">
                        <a:tabLst/>
                      </a:pPr>
                      <a:r>
                        <a:rPr lang="en-GB" sz="1200" noProof="0">
                          <a:latin typeface="Arial" panose="020B0604020202020204" pitchFamily="34" charset="0"/>
                          <a:cs typeface="Arial" panose="020B0604020202020204" pitchFamily="34" charset="0"/>
                        </a:rPr>
                        <a:t>Fatigue</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23 (18%)</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2 (2%)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796847769"/>
                  </a:ext>
                </a:extLst>
              </a:tr>
              <a:tr h="0">
                <a:tc>
                  <a:txBody>
                    <a:bodyPr/>
                    <a:lstStyle/>
                    <a:p>
                      <a:pPr marL="0" indent="179388">
                        <a:tabLst/>
                      </a:pPr>
                      <a:r>
                        <a:rPr lang="en-GB" sz="1200" noProof="0">
                          <a:latin typeface="Arial" panose="020B0604020202020204" pitchFamily="34" charset="0"/>
                          <a:cs typeface="Arial" panose="020B0604020202020204" pitchFamily="34" charset="0"/>
                        </a:rPr>
                        <a:t>Constipation</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22 (17%)</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1 (1%)</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730527777"/>
                  </a:ext>
                </a:extLst>
              </a:tr>
              <a:tr h="0">
                <a:tc>
                  <a:txBody>
                    <a:bodyPr/>
                    <a:lstStyle/>
                    <a:p>
                      <a:pPr marL="0" indent="179388">
                        <a:tabLst/>
                      </a:pPr>
                      <a:r>
                        <a:rPr lang="en-GB" sz="1200" noProof="0">
                          <a:latin typeface="Arial" panose="020B0604020202020204" pitchFamily="34" charset="0"/>
                          <a:cs typeface="Arial" panose="020B0604020202020204" pitchFamily="34" charset="0"/>
                        </a:rPr>
                        <a:t>Diarrhoea</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21 (17%)</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493698892"/>
                  </a:ext>
                </a:extLst>
              </a:tr>
              <a:tr h="0">
                <a:tc>
                  <a:txBody>
                    <a:bodyPr/>
                    <a:lstStyle/>
                    <a:p>
                      <a:pPr marL="0" indent="179388">
                        <a:tabLst/>
                      </a:pPr>
                      <a:r>
                        <a:rPr lang="en-GB" sz="1200" noProof="0">
                          <a:latin typeface="Arial" panose="020B0604020202020204" pitchFamily="34" charset="0"/>
                          <a:cs typeface="Arial" panose="020B0604020202020204" pitchFamily="34" charset="0"/>
                        </a:rPr>
                        <a:t>Peripheral oedema</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20 (16%)</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1 (1%)</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250991129"/>
                  </a:ext>
                </a:extLst>
              </a:tr>
              <a:tr h="0">
                <a:tc>
                  <a:txBody>
                    <a:bodyPr/>
                    <a:lstStyle/>
                    <a:p>
                      <a:pPr marL="0" indent="179388">
                        <a:tabLst/>
                      </a:pPr>
                      <a:r>
                        <a:rPr lang="en-GB" sz="1200" noProof="0">
                          <a:latin typeface="Arial" panose="020B0604020202020204" pitchFamily="34" charset="0"/>
                          <a:cs typeface="Arial" panose="020B0604020202020204" pitchFamily="34" charset="0"/>
                        </a:rPr>
                        <a:t>Back pain</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16 (13%)</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1 (1%)</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946456224"/>
                  </a:ext>
                </a:extLst>
              </a:tr>
              <a:tr h="0">
                <a:tc>
                  <a:txBody>
                    <a:bodyPr/>
                    <a:lstStyle/>
                    <a:p>
                      <a:pPr marL="0" indent="179388">
                        <a:tabLst/>
                      </a:pPr>
                      <a:r>
                        <a:rPr lang="en-GB" sz="1200" noProof="0">
                          <a:latin typeface="Arial" panose="020B0604020202020204" pitchFamily="34" charset="0"/>
                          <a:cs typeface="Arial" panose="020B0604020202020204" pitchFamily="34" charset="0"/>
                        </a:rPr>
                        <a:t>Dyspnoea</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15 (12%)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2 (2%)</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540520239"/>
                  </a:ext>
                </a:extLst>
              </a:tr>
              <a:tr h="0">
                <a:tc>
                  <a:txBody>
                    <a:bodyPr/>
                    <a:lstStyle/>
                    <a:p>
                      <a:pPr marL="0" indent="179388">
                        <a:tabLst/>
                      </a:pPr>
                      <a:r>
                        <a:rPr lang="en-GB" sz="1200" noProof="0">
                          <a:latin typeface="Arial" panose="020B0604020202020204" pitchFamily="34" charset="0"/>
                          <a:cs typeface="Arial" panose="020B0604020202020204" pitchFamily="34" charset="0"/>
                        </a:rPr>
                        <a:t>Vomiting</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15 (12%)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2 (2%)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989067282"/>
                  </a:ext>
                </a:extLst>
              </a:tr>
              <a:tr h="0">
                <a:tc>
                  <a:txBody>
                    <a:bodyPr/>
                    <a:lstStyle/>
                    <a:p>
                      <a:pPr marL="0" indent="179388">
                        <a:tabLst/>
                      </a:pPr>
                      <a:r>
                        <a:rPr lang="en-GB" sz="1200" noProof="0">
                          <a:latin typeface="Arial" panose="020B0604020202020204" pitchFamily="34" charset="0"/>
                          <a:cs typeface="Arial" panose="020B0604020202020204" pitchFamily="34" charset="0"/>
                        </a:rPr>
                        <a:t>Dizziness</a:t>
                      </a:r>
                    </a:p>
                  </a:txBody>
                  <a:tcPr marR="55440" marT="36000" marB="36000"/>
                </a:tc>
                <a:tc>
                  <a:txBody>
                    <a:bodyPr/>
                    <a:lstStyle/>
                    <a:p>
                      <a:pPr algn="ctr"/>
                      <a:r>
                        <a:rPr lang="en-GB" sz="1200" noProof="0">
                          <a:latin typeface="Arial" panose="020B0604020202020204" pitchFamily="34" charset="0"/>
                          <a:cs typeface="Arial" panose="020B0604020202020204" pitchFamily="34" charset="0"/>
                        </a:rPr>
                        <a:t>15 (12%)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084537945"/>
                  </a:ext>
                </a:extLst>
              </a:tr>
            </a:tbl>
          </a:graphicData>
        </a:graphic>
      </p:graphicFrame>
      <p:sp>
        <p:nvSpPr>
          <p:cNvPr id="3" name="Title 2">
            <a:extLst>
              <a:ext uri="{FF2B5EF4-FFF2-40B4-BE49-F238E27FC236}">
                <a16:creationId xmlns:a16="http://schemas.microsoft.com/office/drawing/2014/main" id="{B7F91F7B-E7F0-4DCE-A05D-94077277E28B}"/>
              </a:ext>
            </a:extLst>
          </p:cNvPr>
          <p:cNvSpPr>
            <a:spLocks noGrp="1"/>
          </p:cNvSpPr>
          <p:nvPr>
            <p:ph type="title"/>
          </p:nvPr>
        </p:nvSpPr>
        <p:spPr>
          <a:xfrm>
            <a:off x="619200" y="246566"/>
            <a:ext cx="8740800" cy="807285"/>
          </a:xfrm>
        </p:spPr>
        <p:txBody>
          <a:bodyPr/>
          <a:lstStyle/>
          <a:p>
            <a:r>
              <a:rPr lang="en-GB"/>
              <a:t>Talazoparib side effects</a:t>
            </a:r>
            <a:endParaRPr lang="en-GB" dirty="0"/>
          </a:p>
        </p:txBody>
      </p:sp>
      <p:sp>
        <p:nvSpPr>
          <p:cNvPr id="4" name="Slide Number Placeholder 3">
            <a:extLst>
              <a:ext uri="{FF2B5EF4-FFF2-40B4-BE49-F238E27FC236}">
                <a16:creationId xmlns:a16="http://schemas.microsoft.com/office/drawing/2014/main" id="{FFDD4CC5-CF24-444F-A3EF-85E7797C6963}"/>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
        <p:nvSpPr>
          <p:cNvPr id="8" name="Content Placeholder 7">
            <a:extLst>
              <a:ext uri="{FF2B5EF4-FFF2-40B4-BE49-F238E27FC236}">
                <a16:creationId xmlns:a16="http://schemas.microsoft.com/office/drawing/2014/main" id="{C074B41B-8EE4-480E-9483-6BC86A5748B8}"/>
              </a:ext>
            </a:extLst>
          </p:cNvPr>
          <p:cNvSpPr>
            <a:spLocks noGrp="1"/>
          </p:cNvSpPr>
          <p:nvPr>
            <p:ph sz="quarter" idx="15"/>
          </p:nvPr>
        </p:nvSpPr>
        <p:spPr/>
        <p:txBody>
          <a:bodyPr/>
          <a:lstStyle/>
          <a:p>
            <a:endParaRPr lang="en-US" altLang="en-US"/>
          </a:p>
          <a:p>
            <a:r>
              <a:rPr lang="en-US" altLang="en-US"/>
              <a:t>DeBono JS, et al. Lancet Oncol. 2021;22:1250-1264</a:t>
            </a:r>
          </a:p>
          <a:p>
            <a:endParaRPr lang="en-GB" dirty="0"/>
          </a:p>
        </p:txBody>
      </p:sp>
      <p:sp>
        <p:nvSpPr>
          <p:cNvPr id="18" name="TextBox 17">
            <a:extLst>
              <a:ext uri="{FF2B5EF4-FFF2-40B4-BE49-F238E27FC236}">
                <a16:creationId xmlns:a16="http://schemas.microsoft.com/office/drawing/2014/main" id="{2C97373C-2483-4F17-B01D-A251BACD309D}"/>
              </a:ext>
            </a:extLst>
          </p:cNvPr>
          <p:cNvSpPr txBox="1"/>
          <p:nvPr/>
        </p:nvSpPr>
        <p:spPr>
          <a:xfrm>
            <a:off x="619200" y="5846896"/>
            <a:ext cx="5531964"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Data are n (%). Data presented are for events reported in at least 10% of patients</a:t>
            </a:r>
          </a:p>
        </p:txBody>
      </p:sp>
      <p:graphicFrame>
        <p:nvGraphicFramePr>
          <p:cNvPr id="25" name="Content Placeholder 21">
            <a:extLst>
              <a:ext uri="{FF2B5EF4-FFF2-40B4-BE49-F238E27FC236}">
                <a16:creationId xmlns:a16="http://schemas.microsoft.com/office/drawing/2014/main" id="{F26BD443-1194-2346-9D6F-B3E843805C2C}"/>
              </a:ext>
            </a:extLst>
          </p:cNvPr>
          <p:cNvGraphicFramePr>
            <a:graphicFrameLocks/>
          </p:cNvGraphicFramePr>
          <p:nvPr>
            <p:extLst>
              <p:ext uri="{D42A27DB-BD31-4B8C-83A1-F6EECF244321}">
                <p14:modId xmlns:p14="http://schemas.microsoft.com/office/powerpoint/2010/main" val="3978156729"/>
              </p:ext>
            </p:extLst>
          </p:nvPr>
        </p:nvGraphicFramePr>
        <p:xfrm>
          <a:off x="6313058" y="1837881"/>
          <a:ext cx="5331271" cy="2039040"/>
        </p:xfrm>
        <a:graphic>
          <a:graphicData uri="http://schemas.openxmlformats.org/drawingml/2006/table">
            <a:tbl>
              <a:tblPr firstRow="1" bandRow="1">
                <a:tableStyleId>{5C22544A-7EE6-4342-B048-85BDC9FD1C3A}</a:tableStyleId>
              </a:tblPr>
              <a:tblGrid>
                <a:gridCol w="2242345">
                  <a:extLst>
                    <a:ext uri="{9D8B030D-6E8A-4147-A177-3AD203B41FA5}">
                      <a16:colId xmlns:a16="http://schemas.microsoft.com/office/drawing/2014/main" val="835291129"/>
                    </a:ext>
                  </a:extLst>
                </a:gridCol>
                <a:gridCol w="1029642">
                  <a:extLst>
                    <a:ext uri="{9D8B030D-6E8A-4147-A177-3AD203B41FA5}">
                      <a16:colId xmlns:a16="http://schemas.microsoft.com/office/drawing/2014/main" val="1023874843"/>
                    </a:ext>
                  </a:extLst>
                </a:gridCol>
                <a:gridCol w="1029642">
                  <a:extLst>
                    <a:ext uri="{9D8B030D-6E8A-4147-A177-3AD203B41FA5}">
                      <a16:colId xmlns:a16="http://schemas.microsoft.com/office/drawing/2014/main" val="1214624069"/>
                    </a:ext>
                  </a:extLst>
                </a:gridCol>
                <a:gridCol w="1029642">
                  <a:extLst>
                    <a:ext uri="{9D8B030D-6E8A-4147-A177-3AD203B41FA5}">
                      <a16:colId xmlns:a16="http://schemas.microsoft.com/office/drawing/2014/main" val="3651496090"/>
                    </a:ext>
                  </a:extLst>
                </a:gridCol>
              </a:tblGrid>
              <a:tr h="0">
                <a:tc>
                  <a:txBody>
                    <a:bodyPr/>
                    <a:lstStyle/>
                    <a:p>
                      <a:endParaRPr lang="en-GB" sz="1200" noProof="0">
                        <a:latin typeface="Arial" panose="020B0604020202020204" pitchFamily="34" charset="0"/>
                        <a:cs typeface="Arial" panose="020B0604020202020204" pitchFamily="34" charset="0"/>
                      </a:endParaRP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Grade 1-2</a:t>
                      </a:r>
                    </a:p>
                  </a:txBody>
                  <a:tcPr marL="55440" marR="55440" marT="36000" marB="36000" anchor="ctr"/>
                </a:tc>
                <a:tc>
                  <a:txBody>
                    <a:bodyPr/>
                    <a:lstStyle/>
                    <a:p>
                      <a:pPr algn="ctr"/>
                      <a:r>
                        <a:rPr lang="en-GB" sz="1200" noProof="0">
                          <a:latin typeface="Arial" panose="020B0604020202020204" pitchFamily="34" charset="0"/>
                          <a:cs typeface="Arial" panose="020B0604020202020204" pitchFamily="34" charset="0"/>
                        </a:rPr>
                        <a:t>Grade 3</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Grade 4</a:t>
                      </a:r>
                    </a:p>
                  </a:txBody>
                  <a:tcPr marL="55440" marR="55440" marT="36000" marB="36000" anchor="ctr"/>
                </a:tc>
                <a:extLst>
                  <a:ext uri="{0D108BD9-81ED-4DB2-BD59-A6C34878D82A}">
                    <a16:rowId xmlns:a16="http://schemas.microsoft.com/office/drawing/2014/main" val="3265865939"/>
                  </a:ext>
                </a:extLst>
              </a:tr>
              <a:tr h="0">
                <a:tc gridSpan="4">
                  <a:txBody>
                    <a:bodyPr/>
                    <a:lstStyle/>
                    <a:p>
                      <a:r>
                        <a:rPr lang="en-GB" sz="1200" b="1" noProof="0" dirty="0">
                          <a:latin typeface="Arial" panose="020B0604020202020204" pitchFamily="34" charset="0"/>
                          <a:cs typeface="Arial" panose="020B0604020202020204" pitchFamily="34" charset="0"/>
                        </a:rPr>
                        <a:t>Haematological</a:t>
                      </a:r>
                    </a:p>
                  </a:txBody>
                  <a:tcPr marR="55440" marT="36000" marB="36000"/>
                </a:tc>
                <a:tc hMerge="1">
                  <a:txBody>
                    <a:bodyPr/>
                    <a:lstStyle/>
                    <a:p>
                      <a:pPr algn="ctr"/>
                      <a:endParaRPr lang="en-GB" sz="1200" noProof="0" dirty="0">
                        <a:latin typeface="Arial" panose="020B0604020202020204" pitchFamily="34" charset="0"/>
                        <a:cs typeface="Arial" panose="020B0604020202020204" pitchFamily="34" charset="0"/>
                      </a:endParaRPr>
                    </a:p>
                  </a:txBody>
                  <a:tcPr marL="55440" marR="55440" marT="36000" marB="36000" anchor="ctr"/>
                </a:tc>
                <a:tc hMerge="1">
                  <a:txBody>
                    <a:bodyPr/>
                    <a:lstStyle/>
                    <a:p>
                      <a:pPr algn="ctr"/>
                      <a:endParaRPr lang="en-GB" sz="1200" noProof="0" dirty="0">
                        <a:latin typeface="Arial" panose="020B0604020202020204" pitchFamily="34" charset="0"/>
                        <a:cs typeface="Arial" panose="020B0604020202020204" pitchFamily="34" charset="0"/>
                      </a:endParaRPr>
                    </a:p>
                  </a:txBody>
                  <a:tcPr marL="55440" marR="55440" marT="36000" marB="36000" anchor="ctr"/>
                </a:tc>
                <a:tc hMerge="1">
                  <a:txBody>
                    <a:bodyPr/>
                    <a:lstStyle/>
                    <a:p>
                      <a:pPr algn="ctr"/>
                      <a:endParaRPr lang="en-GB" sz="1200" noProof="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40543954"/>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Any</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22 (17%)</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41 (32%)</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5 (4%)</a:t>
                      </a:r>
                    </a:p>
                  </a:txBody>
                  <a:tcPr marL="55440" marR="55440" marT="36000" marB="36000" anchor="ctr"/>
                </a:tc>
                <a:extLst>
                  <a:ext uri="{0D108BD9-81ED-4DB2-BD59-A6C34878D82A}">
                    <a16:rowId xmlns:a16="http://schemas.microsoft.com/office/drawing/2014/main" val="939621170"/>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Anaemia</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23 (18%)</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39 (31%)</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361889195"/>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Thrombocytopenia</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13 (10%)</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7 (6%)</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4 (3%)</a:t>
                      </a:r>
                    </a:p>
                  </a:txBody>
                  <a:tcPr marL="55440" marR="55440" marT="36000" marB="36000" anchor="ctr"/>
                </a:tc>
                <a:extLst>
                  <a:ext uri="{0D108BD9-81ED-4DB2-BD59-A6C34878D82A}">
                    <a16:rowId xmlns:a16="http://schemas.microsoft.com/office/drawing/2014/main" val="2511854870"/>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Neutropenia</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11 (9%)</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10 (8%)</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796847769"/>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Leukopenia</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12 (9%)</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1 (1%)</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730527777"/>
                  </a:ext>
                </a:extLst>
              </a:tr>
              <a:tr h="0">
                <a:tc>
                  <a:txBody>
                    <a:bodyPr/>
                    <a:lstStyle/>
                    <a:p>
                      <a:pPr marL="0" indent="179388">
                        <a:tabLst/>
                      </a:pPr>
                      <a:r>
                        <a:rPr lang="en-GB" sz="1200" noProof="0" dirty="0">
                          <a:latin typeface="Arial" panose="020B0604020202020204" pitchFamily="34" charset="0"/>
                          <a:cs typeface="Arial" panose="020B0604020202020204" pitchFamily="34" charset="0"/>
                        </a:rPr>
                        <a:t>Lymphopenia</a:t>
                      </a:r>
                    </a:p>
                  </a:txBody>
                  <a:tcPr marR="55440" marT="36000" marB="36000"/>
                </a:tc>
                <a:tc>
                  <a:txBody>
                    <a:bodyPr/>
                    <a:lstStyle/>
                    <a:p>
                      <a:pPr algn="ctr"/>
                      <a:r>
                        <a:rPr lang="en-GB" sz="1200" noProof="0" dirty="0">
                          <a:latin typeface="Arial" panose="020B0604020202020204" pitchFamily="34" charset="0"/>
                          <a:cs typeface="Arial" panose="020B0604020202020204" pitchFamily="34" charset="0"/>
                        </a:rPr>
                        <a:t>4 (3%)</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4 (3%)</a:t>
                      </a:r>
                    </a:p>
                  </a:txBody>
                  <a:tcPr marL="55440" marR="55440" marT="36000" marB="36000" anchor="ctr"/>
                </a:tc>
                <a:tc>
                  <a:txBody>
                    <a:bodyPr/>
                    <a:lstStyle/>
                    <a:p>
                      <a:pPr algn="ctr"/>
                      <a:r>
                        <a:rPr lang="en-GB" sz="1200" noProof="0" dirty="0">
                          <a:latin typeface="Arial" panose="020B0604020202020204" pitchFamily="34" charset="0"/>
                          <a:cs typeface="Arial" panose="020B0604020202020204" pitchFamily="34" charset="0"/>
                        </a:rPr>
                        <a:t>2 (2%)</a:t>
                      </a:r>
                    </a:p>
                  </a:txBody>
                  <a:tcPr marL="55440" marR="55440" marT="36000" marB="36000" anchor="ctr"/>
                </a:tc>
                <a:extLst>
                  <a:ext uri="{0D108BD9-81ED-4DB2-BD59-A6C34878D82A}">
                    <a16:rowId xmlns:a16="http://schemas.microsoft.com/office/drawing/2014/main" val="493698892"/>
                  </a:ext>
                </a:extLst>
              </a:tr>
            </a:tbl>
          </a:graphicData>
        </a:graphic>
      </p:graphicFrame>
    </p:spTree>
    <p:extLst>
      <p:ext uri="{BB962C8B-B14F-4D97-AF65-F5344CB8AC3E}">
        <p14:creationId xmlns:p14="http://schemas.microsoft.com/office/powerpoint/2010/main" val="252159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54C10-3D9F-BC4C-AD94-6524FD9D4638}"/>
              </a:ext>
            </a:extLst>
          </p:cNvPr>
          <p:cNvSpPr>
            <a:spLocks noGrp="1"/>
          </p:cNvSpPr>
          <p:nvPr>
            <p:ph type="title"/>
          </p:nvPr>
        </p:nvSpPr>
        <p:spPr/>
        <p:txBody>
          <a:bodyPr/>
          <a:lstStyle/>
          <a:p>
            <a:r>
              <a:rPr lang="en-GB" dirty="0"/>
              <a:t>EXPERTS KNOWLEDGE SHARE </a:t>
            </a:r>
            <a:br>
              <a:rPr lang="en-GB" dirty="0"/>
            </a:br>
            <a:r>
              <a:rPr lang="en-GB" dirty="0"/>
              <a:t>Educational objectives</a:t>
            </a:r>
          </a:p>
        </p:txBody>
      </p:sp>
      <p:graphicFrame>
        <p:nvGraphicFramePr>
          <p:cNvPr id="7" name="Tijdelijke aanduiding voor inhoud 6">
            <a:extLst>
              <a:ext uri="{FF2B5EF4-FFF2-40B4-BE49-F238E27FC236}">
                <a16:creationId xmlns:a16="http://schemas.microsoft.com/office/drawing/2014/main" id="{03EA3C5A-3EE3-5245-897F-A0C656D084F3}"/>
              </a:ext>
            </a:extLst>
          </p:cNvPr>
          <p:cNvGraphicFramePr>
            <a:graphicFrameLocks noGrp="1"/>
          </p:cNvGraphicFramePr>
          <p:nvPr>
            <p:ph sz="quarter" idx="14"/>
            <p:extLst>
              <p:ext uri="{D42A27DB-BD31-4B8C-83A1-F6EECF244321}">
                <p14:modId xmlns:p14="http://schemas.microsoft.com/office/powerpoint/2010/main" val="2225196524"/>
              </p:ext>
            </p:extLst>
          </p:nvPr>
        </p:nvGraphicFramePr>
        <p:xfrm>
          <a:off x="615156" y="1305873"/>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AFFA3F49-46F2-8348-B943-3336661AC4BD}"/>
              </a:ext>
            </a:extLst>
          </p:cNvPr>
          <p:cNvSpPr>
            <a:spLocks noGrp="1"/>
          </p:cNvSpPr>
          <p:nvPr>
            <p:ph type="sldNum" sz="quarter" idx="4"/>
          </p:nvPr>
        </p:nvSpPr>
        <p:spPr/>
        <p:txBody>
          <a:bodyPr/>
          <a:lstStyle/>
          <a:p>
            <a:fld id="{FCE43C0F-8A7B-3A4B-9DB5-B3472E36E833}" type="slidenum">
              <a:rPr lang="en-GB" smtClean="0"/>
              <a:pPr/>
              <a:t>4</a:t>
            </a:fld>
            <a:endParaRPr lang="en-GB"/>
          </a:p>
        </p:txBody>
      </p:sp>
    </p:spTree>
    <p:extLst>
      <p:ext uri="{BB962C8B-B14F-4D97-AF65-F5344CB8AC3E}">
        <p14:creationId xmlns:p14="http://schemas.microsoft.com/office/powerpoint/2010/main" val="13313141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A5D4A-5410-4870-9E96-488829EFD120}"/>
              </a:ext>
            </a:extLst>
          </p:cNvPr>
          <p:cNvSpPr>
            <a:spLocks noGrp="1"/>
          </p:cNvSpPr>
          <p:nvPr>
            <p:ph type="title"/>
          </p:nvPr>
        </p:nvSpPr>
        <p:spPr>
          <a:xfrm>
            <a:off x="619200" y="246566"/>
            <a:ext cx="8740800" cy="807285"/>
          </a:xfrm>
        </p:spPr>
        <p:txBody>
          <a:bodyPr/>
          <a:lstStyle/>
          <a:p>
            <a:r>
              <a:rPr lang="en-GB" dirty="0"/>
              <a:t>Niraparib: </a:t>
            </a:r>
            <a:r>
              <a:rPr lang="en-GB" dirty="0" err="1"/>
              <a:t>galahad</a:t>
            </a:r>
            <a:r>
              <a:rPr lang="en-GB" dirty="0"/>
              <a:t>, phase 2, single-arm study</a:t>
            </a:r>
          </a:p>
        </p:txBody>
      </p:sp>
      <p:sp>
        <p:nvSpPr>
          <p:cNvPr id="4" name="Slide Number Placeholder 3">
            <a:extLst>
              <a:ext uri="{FF2B5EF4-FFF2-40B4-BE49-F238E27FC236}">
                <a16:creationId xmlns:a16="http://schemas.microsoft.com/office/drawing/2014/main" id="{FB48477F-F338-4F13-AB10-5948F1C8CBFF}"/>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5" name="Content Placeholder 4">
            <a:extLst>
              <a:ext uri="{FF2B5EF4-FFF2-40B4-BE49-F238E27FC236}">
                <a16:creationId xmlns:a16="http://schemas.microsoft.com/office/drawing/2014/main" id="{98D58ECA-2BD3-4700-B32E-20D466611A76}"/>
              </a:ext>
            </a:extLst>
          </p:cNvPr>
          <p:cNvSpPr>
            <a:spLocks noGrp="1"/>
          </p:cNvSpPr>
          <p:nvPr>
            <p:ph sz="quarter" idx="15"/>
          </p:nvPr>
        </p:nvSpPr>
        <p:spPr>
          <a:xfrm>
            <a:off x="620184" y="6304235"/>
            <a:ext cx="8116800" cy="365125"/>
          </a:xfrm>
        </p:spPr>
        <p:txBody>
          <a:bodyPr/>
          <a:lstStyle/>
          <a:p>
            <a:r>
              <a:rPr lang="en-GB" dirty="0"/>
              <a:t>CI, confidence interval</a:t>
            </a:r>
          </a:p>
          <a:p>
            <a:r>
              <a:rPr lang="en-GB" dirty="0"/>
              <a:t>Smith M, et al. Lancet Oncol. 2022;23:362-373</a:t>
            </a:r>
          </a:p>
        </p:txBody>
      </p:sp>
      <p:sp>
        <p:nvSpPr>
          <p:cNvPr id="13" name="TextBox 12">
            <a:extLst>
              <a:ext uri="{FF2B5EF4-FFF2-40B4-BE49-F238E27FC236}">
                <a16:creationId xmlns:a16="http://schemas.microsoft.com/office/drawing/2014/main" id="{82720D66-CD25-4477-9052-CC312A67BA38}"/>
              </a:ext>
            </a:extLst>
          </p:cNvPr>
          <p:cNvSpPr txBox="1"/>
          <p:nvPr/>
        </p:nvSpPr>
        <p:spPr>
          <a:xfrm>
            <a:off x="619200" y="2670469"/>
            <a:ext cx="4276235" cy="193899"/>
          </a:xfrm>
          <a:prstGeom prst="rect">
            <a:avLst/>
          </a:prstGeom>
          <a:noFill/>
        </p:spPr>
        <p:txBody>
          <a:bodyPr wrap="none" lIns="0" tIns="0" rIns="0" bIns="0" rtlCol="0">
            <a:spAutoFit/>
          </a:bodyPr>
          <a:lstStyle/>
          <a:p>
            <a:pPr>
              <a:lnSpc>
                <a:spcPct val="90000"/>
              </a:lnSpc>
            </a:pPr>
            <a:r>
              <a:rPr lang="en-GB" sz="1400" b="1" dirty="0">
                <a:solidFill>
                  <a:schemeClr val="accent1"/>
                </a:solidFill>
                <a:latin typeface="Arial" panose="020B0604020202020204" pitchFamily="34" charset="0"/>
                <a:ea typeface="Aileron" charset="0"/>
                <a:cs typeface="Arial" panose="020B0604020202020204" pitchFamily="34" charset="0"/>
              </a:rPr>
              <a:t>RADIOGRAPHIC PROGRESSION-FREE SURVIVAL</a:t>
            </a:r>
          </a:p>
        </p:txBody>
      </p:sp>
      <p:sp>
        <p:nvSpPr>
          <p:cNvPr id="14" name="TextBox 13">
            <a:extLst>
              <a:ext uri="{FF2B5EF4-FFF2-40B4-BE49-F238E27FC236}">
                <a16:creationId xmlns:a16="http://schemas.microsoft.com/office/drawing/2014/main" id="{7BA2CAE0-0132-4066-914A-65DE06DB3B69}"/>
              </a:ext>
            </a:extLst>
          </p:cNvPr>
          <p:cNvSpPr txBox="1"/>
          <p:nvPr/>
        </p:nvSpPr>
        <p:spPr>
          <a:xfrm>
            <a:off x="6832079" y="2670469"/>
            <a:ext cx="1796326" cy="193899"/>
          </a:xfrm>
          <a:prstGeom prst="rect">
            <a:avLst/>
          </a:prstGeom>
          <a:noFill/>
        </p:spPr>
        <p:txBody>
          <a:bodyPr wrap="none" lIns="0" tIns="0" rIns="0" bIns="0" rtlCol="0">
            <a:spAutoFit/>
          </a:bodyPr>
          <a:lstStyle/>
          <a:p>
            <a:pPr>
              <a:lnSpc>
                <a:spcPct val="90000"/>
              </a:lnSpc>
            </a:pPr>
            <a:r>
              <a:rPr lang="en-GB" sz="1400" b="1"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19" name="TextBox 18">
            <a:extLst>
              <a:ext uri="{FF2B5EF4-FFF2-40B4-BE49-F238E27FC236}">
                <a16:creationId xmlns:a16="http://schemas.microsoft.com/office/drawing/2014/main" id="{54BDEFBB-7A7A-0E44-89CE-6C329E1A7156}"/>
              </a:ext>
            </a:extLst>
          </p:cNvPr>
          <p:cNvSpPr txBox="1"/>
          <p:nvPr/>
        </p:nvSpPr>
        <p:spPr>
          <a:xfrm>
            <a:off x="609665" y="5383364"/>
            <a:ext cx="1158972" cy="553998"/>
          </a:xfrm>
          <a:prstGeom prst="rect">
            <a:avLst/>
          </a:prstGeom>
          <a:noFill/>
        </p:spPr>
        <p:txBody>
          <a:bodyPr wrap="non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Number at risk</a:t>
            </a:r>
            <a:br>
              <a:rPr lang="en-US" sz="1000" b="1" dirty="0">
                <a:latin typeface="Arial" panose="020B0604020202020204" pitchFamily="34" charset="0"/>
                <a:ea typeface="Aileron" charset="0"/>
                <a:cs typeface="Arial" panose="020B0604020202020204" pitchFamily="34" charset="0"/>
              </a:rPr>
            </a:br>
            <a:r>
              <a:rPr lang="en-US" sz="1000" b="1" dirty="0">
                <a:latin typeface="Arial" panose="020B0604020202020204" pitchFamily="34" charset="0"/>
                <a:ea typeface="Aileron" charset="0"/>
                <a:cs typeface="Arial" panose="020B0604020202020204" pitchFamily="34" charset="0"/>
              </a:rPr>
              <a:t>(number censored)</a:t>
            </a:r>
          </a:p>
          <a:p>
            <a:pPr algn="r">
              <a:lnSpc>
                <a:spcPct val="90000"/>
              </a:lnSpc>
            </a:pPr>
            <a:r>
              <a:rPr lang="en-US" sz="1000" b="1" i="1" dirty="0">
                <a:latin typeface="Arial" panose="020B0604020202020204" pitchFamily="34" charset="0"/>
                <a:ea typeface="Aileron" charset="0"/>
                <a:cs typeface="Arial" panose="020B0604020202020204" pitchFamily="34" charset="0"/>
              </a:rPr>
              <a:t>BRCA</a:t>
            </a:r>
          </a:p>
          <a:p>
            <a:pPr algn="r">
              <a:lnSpc>
                <a:spcPct val="90000"/>
              </a:lnSpc>
            </a:pPr>
            <a:r>
              <a:rPr lang="en-US" sz="1000" b="1" dirty="0">
                <a:latin typeface="Arial" panose="020B0604020202020204" pitchFamily="34" charset="0"/>
                <a:ea typeface="Aileron" charset="0"/>
                <a:cs typeface="Arial" panose="020B0604020202020204" pitchFamily="34" charset="0"/>
              </a:rPr>
              <a:t>Non-</a:t>
            </a:r>
            <a:r>
              <a:rPr lang="en-US" sz="1000" b="1" i="1" dirty="0">
                <a:latin typeface="Arial" panose="020B0604020202020204" pitchFamily="34" charset="0"/>
                <a:ea typeface="Aileron" charset="0"/>
                <a:cs typeface="Arial" panose="020B0604020202020204" pitchFamily="34" charset="0"/>
              </a:rPr>
              <a:t>BRCA</a:t>
            </a:r>
          </a:p>
        </p:txBody>
      </p:sp>
      <p:sp>
        <p:nvSpPr>
          <p:cNvPr id="22" name="TextBox 21">
            <a:extLst>
              <a:ext uri="{FF2B5EF4-FFF2-40B4-BE49-F238E27FC236}">
                <a16:creationId xmlns:a16="http://schemas.microsoft.com/office/drawing/2014/main" id="{898284D4-5B4C-394B-8309-F9D919ED2454}"/>
              </a:ext>
            </a:extLst>
          </p:cNvPr>
          <p:cNvSpPr txBox="1"/>
          <p:nvPr/>
        </p:nvSpPr>
        <p:spPr>
          <a:xfrm>
            <a:off x="2391907" y="5660363"/>
            <a:ext cx="403957"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91 (19)</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27 (15)</a:t>
            </a:r>
          </a:p>
        </p:txBody>
      </p:sp>
      <p:sp>
        <p:nvSpPr>
          <p:cNvPr id="23" name="TextBox 22">
            <a:extLst>
              <a:ext uri="{FF2B5EF4-FFF2-40B4-BE49-F238E27FC236}">
                <a16:creationId xmlns:a16="http://schemas.microsoft.com/office/drawing/2014/main" id="{1E2B262B-2B1F-EC41-BEB3-A29FC72C3B5F}"/>
              </a:ext>
            </a:extLst>
          </p:cNvPr>
          <p:cNvSpPr txBox="1"/>
          <p:nvPr/>
        </p:nvSpPr>
        <p:spPr>
          <a:xfrm>
            <a:off x="1936318" y="526983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24" name="TextBox 23">
            <a:extLst>
              <a:ext uri="{FF2B5EF4-FFF2-40B4-BE49-F238E27FC236}">
                <a16:creationId xmlns:a16="http://schemas.microsoft.com/office/drawing/2014/main" id="{B6DFD2F7-BB08-FA44-B4EE-662192C63942}"/>
              </a:ext>
            </a:extLst>
          </p:cNvPr>
          <p:cNvSpPr txBox="1"/>
          <p:nvPr/>
        </p:nvSpPr>
        <p:spPr>
          <a:xfrm>
            <a:off x="4942702" y="526983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25" name="TextBox 24">
            <a:extLst>
              <a:ext uri="{FF2B5EF4-FFF2-40B4-BE49-F238E27FC236}">
                <a16:creationId xmlns:a16="http://schemas.microsoft.com/office/drawing/2014/main" id="{D7AD6B82-93D5-664D-BF2C-67E17F66C709}"/>
              </a:ext>
            </a:extLst>
          </p:cNvPr>
          <p:cNvSpPr txBox="1"/>
          <p:nvPr/>
        </p:nvSpPr>
        <p:spPr>
          <a:xfrm>
            <a:off x="2555443" y="526983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26" name="TextBox 25">
            <a:extLst>
              <a:ext uri="{FF2B5EF4-FFF2-40B4-BE49-F238E27FC236}">
                <a16:creationId xmlns:a16="http://schemas.microsoft.com/office/drawing/2014/main" id="{87DAA8EA-DC1C-C64F-9320-F28FDC2FEF34}"/>
              </a:ext>
            </a:extLst>
          </p:cNvPr>
          <p:cNvSpPr txBox="1"/>
          <p:nvPr/>
        </p:nvSpPr>
        <p:spPr>
          <a:xfrm rot="16200000">
            <a:off x="553998" y="3991725"/>
            <a:ext cx="1968488" cy="3323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Radiographic progression-</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free survival (%)</a:t>
            </a:r>
          </a:p>
        </p:txBody>
      </p:sp>
      <p:sp>
        <p:nvSpPr>
          <p:cNvPr id="33" name="TextBox 32">
            <a:extLst>
              <a:ext uri="{FF2B5EF4-FFF2-40B4-BE49-F238E27FC236}">
                <a16:creationId xmlns:a16="http://schemas.microsoft.com/office/drawing/2014/main" id="{7B42DB2D-504A-E349-8BD6-292E3CB01355}"/>
              </a:ext>
            </a:extLst>
          </p:cNvPr>
          <p:cNvSpPr txBox="1"/>
          <p:nvPr/>
        </p:nvSpPr>
        <p:spPr>
          <a:xfrm>
            <a:off x="1822701" y="5103971"/>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cxnSp>
        <p:nvCxnSpPr>
          <p:cNvPr id="38" name="Straight Connector 37">
            <a:extLst>
              <a:ext uri="{FF2B5EF4-FFF2-40B4-BE49-F238E27FC236}">
                <a16:creationId xmlns:a16="http://schemas.microsoft.com/office/drawing/2014/main" id="{34BACE1A-9FEA-864F-BE79-A9A7960846C5}"/>
              </a:ext>
            </a:extLst>
          </p:cNvPr>
          <p:cNvCxnSpPr>
            <a:cxnSpLocks/>
          </p:cNvCxnSpPr>
          <p:nvPr/>
        </p:nvCxnSpPr>
        <p:spPr>
          <a:xfrm>
            <a:off x="1971584" y="5173220"/>
            <a:ext cx="363864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364E27A-1682-F743-94D6-1B804A1EEABC}"/>
              </a:ext>
            </a:extLst>
          </p:cNvPr>
          <p:cNvCxnSpPr>
            <a:cxnSpLocks/>
          </p:cNvCxnSpPr>
          <p:nvPr/>
        </p:nvCxnSpPr>
        <p:spPr>
          <a:xfrm flipV="1">
            <a:off x="1976348" y="3282950"/>
            <a:ext cx="0" cy="189000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EED3279-4D48-284D-96E7-EDFFDFA2C8AB}"/>
              </a:ext>
            </a:extLst>
          </p:cNvPr>
          <p:cNvCxnSpPr>
            <a:cxnSpLocks/>
          </p:cNvCxnSpPr>
          <p:nvPr/>
        </p:nvCxnSpPr>
        <p:spPr>
          <a:xfrm>
            <a:off x="1911259" y="51732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3539C50-DDEA-5343-81C6-A539C232829A}"/>
              </a:ext>
            </a:extLst>
          </p:cNvPr>
          <p:cNvCxnSpPr>
            <a:cxnSpLocks/>
          </p:cNvCxnSpPr>
          <p:nvPr/>
        </p:nvCxnSpPr>
        <p:spPr>
          <a:xfrm rot="16200000">
            <a:off x="1943948"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9145D42-E1F3-6F4E-A0B2-F8976CD42847}"/>
              </a:ext>
            </a:extLst>
          </p:cNvPr>
          <p:cNvCxnSpPr>
            <a:cxnSpLocks/>
          </p:cNvCxnSpPr>
          <p:nvPr/>
        </p:nvCxnSpPr>
        <p:spPr>
          <a:xfrm rot="16200000">
            <a:off x="4969723"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B1E170C-1AFB-624C-A323-293942B7C28F}"/>
              </a:ext>
            </a:extLst>
          </p:cNvPr>
          <p:cNvCxnSpPr>
            <a:cxnSpLocks/>
          </p:cNvCxnSpPr>
          <p:nvPr/>
        </p:nvCxnSpPr>
        <p:spPr>
          <a:xfrm rot="16200000">
            <a:off x="2553548"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56" name="Table 55">
            <a:extLst>
              <a:ext uri="{FF2B5EF4-FFF2-40B4-BE49-F238E27FC236}">
                <a16:creationId xmlns:a16="http://schemas.microsoft.com/office/drawing/2014/main" id="{AF7AB955-F79E-5E44-B221-740F57FB811D}"/>
              </a:ext>
            </a:extLst>
          </p:cNvPr>
          <p:cNvGraphicFramePr>
            <a:graphicFrameLocks noGrp="1"/>
          </p:cNvGraphicFramePr>
          <p:nvPr/>
        </p:nvGraphicFramePr>
        <p:xfrm>
          <a:off x="2943237" y="1207452"/>
          <a:ext cx="6305527" cy="1368720"/>
        </p:xfrm>
        <a:graphic>
          <a:graphicData uri="http://schemas.openxmlformats.org/drawingml/2006/table">
            <a:tbl>
              <a:tblPr firstRow="1" bandRow="1">
                <a:tableStyleId>{5C22544A-7EE6-4342-B048-85BDC9FD1C3A}</a:tableStyleId>
              </a:tblPr>
              <a:tblGrid>
                <a:gridCol w="1807240">
                  <a:extLst>
                    <a:ext uri="{9D8B030D-6E8A-4147-A177-3AD203B41FA5}">
                      <a16:colId xmlns:a16="http://schemas.microsoft.com/office/drawing/2014/main" val="1256442069"/>
                    </a:ext>
                  </a:extLst>
                </a:gridCol>
                <a:gridCol w="2119225">
                  <a:extLst>
                    <a:ext uri="{9D8B030D-6E8A-4147-A177-3AD203B41FA5}">
                      <a16:colId xmlns:a16="http://schemas.microsoft.com/office/drawing/2014/main" val="3362937906"/>
                    </a:ext>
                  </a:extLst>
                </a:gridCol>
                <a:gridCol w="2379062">
                  <a:extLst>
                    <a:ext uri="{9D8B030D-6E8A-4147-A177-3AD203B41FA5}">
                      <a16:colId xmlns:a16="http://schemas.microsoft.com/office/drawing/2014/main" val="3272691983"/>
                    </a:ext>
                  </a:extLst>
                </a:gridCol>
              </a:tblGrid>
              <a:tr h="167248">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noFill/>
                  </a:tcPr>
                </a:tc>
                <a:tc>
                  <a:txBody>
                    <a:bodyPr/>
                    <a:lstStyle/>
                    <a:p>
                      <a:pPr algn="ctr">
                        <a:lnSpc>
                          <a:spcPct val="90000"/>
                        </a:lnSpc>
                      </a:pPr>
                      <a:r>
                        <a:rPr lang="en-US" sz="1000" dirty="0">
                          <a:latin typeface="Arial" panose="020B0604020202020204" pitchFamily="34" charset="0"/>
                          <a:cs typeface="Arial" panose="020B0604020202020204" pitchFamily="34" charset="0"/>
                        </a:rPr>
                        <a:t>Measurable </a:t>
                      </a:r>
                      <a:r>
                        <a:rPr lang="en-US" sz="1000" i="1" dirty="0">
                          <a:latin typeface="Arial" panose="020B0604020202020204" pitchFamily="34" charset="0"/>
                          <a:cs typeface="Arial" panose="020B0604020202020204" pitchFamily="34" charset="0"/>
                        </a:rPr>
                        <a:t>BRCA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cohort</a:t>
                      </a:r>
                      <a:r>
                        <a:rPr lang="en-US" sz="1000" baseline="30000" dirty="0" err="1">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(N=76)</a:t>
                      </a:r>
                    </a:p>
                  </a:txBody>
                  <a:tcPr marT="36000" anchor="ctr"/>
                </a:tc>
                <a:tc>
                  <a:txBody>
                    <a:bodyPr/>
                    <a:lstStyle/>
                    <a:p>
                      <a:pPr algn="ctr">
                        <a:lnSpc>
                          <a:spcPct val="90000"/>
                        </a:lnSpc>
                      </a:pPr>
                      <a:r>
                        <a:rPr lang="en-US" sz="1000" dirty="0">
                          <a:latin typeface="Arial" panose="020B0604020202020204" pitchFamily="34" charset="0"/>
                          <a:cs typeface="Arial" panose="020B0604020202020204" pitchFamily="34" charset="0"/>
                        </a:rPr>
                        <a:t>Measurable non-</a:t>
                      </a:r>
                      <a:r>
                        <a:rPr lang="en-US" sz="1000" i="1" dirty="0">
                          <a:latin typeface="Arial" panose="020B0604020202020204" pitchFamily="34" charset="0"/>
                          <a:cs typeface="Arial" panose="020B0604020202020204" pitchFamily="34" charset="0"/>
                        </a:rPr>
                        <a:t>BRCA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cohort</a:t>
                      </a:r>
                      <a:r>
                        <a:rPr lang="en-US" sz="1000" baseline="30000" dirty="0" err="1">
                          <a:latin typeface="Arial" panose="020B0604020202020204" pitchFamily="34" charset="0"/>
                          <a:cs typeface="Arial" panose="020B0604020202020204" pitchFamily="34" charset="0"/>
                        </a:rPr>
                        <a:t>b</a:t>
                      </a:r>
                      <a:r>
                        <a:rPr lang="en-US" sz="1000" dirty="0">
                          <a:latin typeface="Arial" panose="020B0604020202020204" pitchFamily="34" charset="0"/>
                          <a:cs typeface="Arial" panose="020B0604020202020204" pitchFamily="34" charset="0"/>
                        </a:rPr>
                        <a:t> (N=47)</a:t>
                      </a:r>
                      <a:endParaRPr lang="en-US" sz="1000" dirty="0">
                        <a:solidFill>
                          <a:schemeClr val="bg1"/>
                        </a:solidFill>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2665337196"/>
                  </a:ext>
                </a:extLst>
              </a:tr>
              <a:tr h="0">
                <a:tc>
                  <a:txBody>
                    <a:bodyPr/>
                    <a:lstStyle/>
                    <a:p>
                      <a:pPr>
                        <a:lnSpc>
                          <a:spcPct val="90000"/>
                        </a:lnSpc>
                      </a:pPr>
                      <a:r>
                        <a:rPr lang="en-US" sz="1000" b="1" dirty="0">
                          <a:latin typeface="Arial" panose="020B0604020202020204" pitchFamily="34" charset="0"/>
                          <a:cs typeface="Arial" panose="020B0604020202020204" pitchFamily="34" charset="0"/>
                        </a:rPr>
                        <a:t>Objective response rate</a:t>
                      </a:r>
                    </a:p>
                  </a:txBody>
                  <a:tcPr marT="36000" anchor="ctr"/>
                </a:tc>
                <a:tc>
                  <a:txBody>
                    <a:bodyPr/>
                    <a:lstStyle/>
                    <a:p>
                      <a:pPr algn="ctr">
                        <a:lnSpc>
                          <a:spcPct val="90000"/>
                        </a:lnSpc>
                      </a:pPr>
                      <a:r>
                        <a:rPr lang="en-US" sz="1000" dirty="0">
                          <a:latin typeface="Arial" panose="020B0604020202020204" pitchFamily="34" charset="0"/>
                          <a:cs typeface="Arial" panose="020B0604020202020204" pitchFamily="34" charset="0"/>
                        </a:rPr>
                        <a:t>26 (34.2%; 23.7-46.0)</a:t>
                      </a:r>
                    </a:p>
                  </a:txBody>
                  <a:tcPr marT="36000" anchor="ctr"/>
                </a:tc>
                <a:tc>
                  <a:txBody>
                    <a:bodyPr/>
                    <a:lstStyle/>
                    <a:p>
                      <a:pPr algn="ctr">
                        <a:lnSpc>
                          <a:spcPct val="90000"/>
                        </a:lnSpc>
                      </a:pPr>
                      <a:r>
                        <a:rPr lang="en-US" sz="1000" dirty="0">
                          <a:latin typeface="Arial" panose="020B0604020202020204" pitchFamily="34" charset="0"/>
                          <a:cs typeface="Arial" panose="020B0604020202020204" pitchFamily="34" charset="0"/>
                        </a:rPr>
                        <a:t>5 (10.6%; 3.5-23.1)</a:t>
                      </a:r>
                    </a:p>
                  </a:txBody>
                  <a:tcPr marT="36000" anchor="ctr"/>
                </a:tc>
                <a:extLst>
                  <a:ext uri="{0D108BD9-81ED-4DB2-BD59-A6C34878D82A}">
                    <a16:rowId xmlns:a16="http://schemas.microsoft.com/office/drawing/2014/main" val="3233098540"/>
                  </a:ext>
                </a:extLst>
              </a:tr>
              <a:tr h="0">
                <a:tc>
                  <a:txBody>
                    <a:bodyPr/>
                    <a:lstStyle/>
                    <a:p>
                      <a:pPr marL="0" indent="179388">
                        <a:lnSpc>
                          <a:spcPct val="90000"/>
                        </a:lnSpc>
                        <a:tabLst/>
                      </a:pPr>
                      <a:r>
                        <a:rPr lang="en-US" sz="1000" b="0" dirty="0">
                          <a:latin typeface="Arial" panose="020B0604020202020204" pitchFamily="34" charset="0"/>
                          <a:cs typeface="Arial" panose="020B0604020202020204" pitchFamily="34" charset="0"/>
                        </a:rPr>
                        <a:t>Complete response</a:t>
                      </a:r>
                    </a:p>
                  </a:txBody>
                  <a:tcPr marT="36000" anchor="ctr"/>
                </a:tc>
                <a:tc>
                  <a:txBody>
                    <a:bodyPr/>
                    <a:lstStyle/>
                    <a:p>
                      <a:pPr algn="ctr">
                        <a:lnSpc>
                          <a:spcPct val="90000"/>
                        </a:lnSpc>
                      </a:pPr>
                      <a:r>
                        <a:rPr lang="en-US" sz="1000" dirty="0">
                          <a:latin typeface="Arial" panose="020B0604020202020204" pitchFamily="34" charset="0"/>
                          <a:cs typeface="Arial" panose="020B0604020202020204" pitchFamily="34" charset="0"/>
                        </a:rPr>
                        <a:t>2 (3%)</a:t>
                      </a:r>
                    </a:p>
                  </a:txBody>
                  <a:tcPr marT="36000" anchor="ctr"/>
                </a:tc>
                <a:tc>
                  <a:txBody>
                    <a:bodyPr/>
                    <a:lstStyle/>
                    <a:p>
                      <a:pPr algn="ctr">
                        <a:lnSpc>
                          <a:spcPct val="90000"/>
                        </a:lnSpc>
                      </a:pPr>
                      <a:r>
                        <a:rPr lang="en-US" sz="1000" dirty="0">
                          <a:latin typeface="Arial" panose="020B0604020202020204" pitchFamily="34" charset="0"/>
                          <a:cs typeface="Arial" panose="020B0604020202020204" pitchFamily="34" charset="0"/>
                        </a:rPr>
                        <a:t>0</a:t>
                      </a:r>
                    </a:p>
                  </a:txBody>
                  <a:tcPr marT="36000" anchor="ctr"/>
                </a:tc>
                <a:extLst>
                  <a:ext uri="{0D108BD9-81ED-4DB2-BD59-A6C34878D82A}">
                    <a16:rowId xmlns:a16="http://schemas.microsoft.com/office/drawing/2014/main" val="3088031265"/>
                  </a:ext>
                </a:extLst>
              </a:tr>
              <a:tr h="0">
                <a:tc>
                  <a:txBody>
                    <a:bodyPr/>
                    <a:lstStyle/>
                    <a:p>
                      <a:pPr marL="0" indent="179388">
                        <a:lnSpc>
                          <a:spcPct val="90000"/>
                        </a:lnSpc>
                        <a:tabLst/>
                      </a:pPr>
                      <a:r>
                        <a:rPr lang="en-US" sz="1000" b="0" dirty="0">
                          <a:latin typeface="Arial" panose="020B0604020202020204" pitchFamily="34" charset="0"/>
                          <a:cs typeface="Arial" panose="020B0604020202020204" pitchFamily="34" charset="0"/>
                        </a:rPr>
                        <a:t>Partial response</a:t>
                      </a:r>
                    </a:p>
                  </a:txBody>
                  <a:tcPr marT="36000" anchor="ctr">
                    <a:lnB w="12700" cmpd="sng">
                      <a:noFill/>
                    </a:lnB>
                  </a:tcPr>
                </a:tc>
                <a:tc>
                  <a:txBody>
                    <a:bodyPr/>
                    <a:lstStyle/>
                    <a:p>
                      <a:pPr algn="ctr">
                        <a:lnSpc>
                          <a:spcPct val="90000"/>
                        </a:lnSpc>
                      </a:pPr>
                      <a:r>
                        <a:rPr lang="en-US" sz="1000" dirty="0">
                          <a:latin typeface="Arial" panose="020B0604020202020204" pitchFamily="34" charset="0"/>
                          <a:cs typeface="Arial" panose="020B0604020202020204" pitchFamily="34" charset="0"/>
                        </a:rPr>
                        <a:t>24 (32%)</a:t>
                      </a:r>
                    </a:p>
                  </a:txBody>
                  <a:tcPr marT="36000" anchor="ctr">
                    <a:lnB w="12700" cmpd="sng">
                      <a:noFill/>
                    </a:lnB>
                  </a:tcPr>
                </a:tc>
                <a:tc>
                  <a:txBody>
                    <a:bodyPr/>
                    <a:lstStyle/>
                    <a:p>
                      <a:pPr algn="ctr">
                        <a:lnSpc>
                          <a:spcPct val="90000"/>
                        </a:lnSpc>
                      </a:pPr>
                      <a:r>
                        <a:rPr lang="en-US" sz="1000" dirty="0">
                          <a:latin typeface="Arial" panose="020B0604020202020204" pitchFamily="34" charset="0"/>
                          <a:cs typeface="Arial" panose="020B0604020202020204" pitchFamily="34" charset="0"/>
                        </a:rPr>
                        <a:t>5 (11%)</a:t>
                      </a:r>
                    </a:p>
                  </a:txBody>
                  <a:tcPr marT="36000" anchor="ctr">
                    <a:lnB w="12700" cmpd="sng">
                      <a:noFill/>
                    </a:lnB>
                  </a:tcPr>
                </a:tc>
                <a:extLst>
                  <a:ext uri="{0D108BD9-81ED-4DB2-BD59-A6C34878D82A}">
                    <a16:rowId xmlns:a16="http://schemas.microsoft.com/office/drawing/2014/main" val="1015779245"/>
                  </a:ext>
                </a:extLst>
              </a:tr>
              <a:tr h="0">
                <a:tc gridSpan="3">
                  <a:txBody>
                    <a:bodyPr/>
                    <a:lstStyle/>
                    <a:p>
                      <a:pPr>
                        <a:lnSpc>
                          <a:spcPct val="90000"/>
                        </a:lnSpc>
                      </a:pPr>
                      <a:r>
                        <a:rPr lang="en-US" sz="1000" dirty="0">
                          <a:latin typeface="Arial" panose="020B0604020202020204" pitchFamily="34" charset="0"/>
                          <a:cs typeface="Arial" panose="020B0604020202020204" pitchFamily="34" charset="0"/>
                        </a:rPr>
                        <a:t>Data are n (%; 95% CI) or n (%). </a:t>
                      </a:r>
                      <a:r>
                        <a:rPr lang="en-US" sz="1000" baseline="30000"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Primary efficacy analysis cohort. </a:t>
                      </a:r>
                      <a:br>
                        <a:rPr lang="en-US" sz="1000" dirty="0">
                          <a:latin typeface="Arial" panose="020B0604020202020204" pitchFamily="34" charset="0"/>
                          <a:cs typeface="Arial" panose="020B0604020202020204" pitchFamily="34" charset="0"/>
                        </a:rPr>
                      </a:br>
                      <a:r>
                        <a:rPr lang="en-US" sz="1000" baseline="30000" dirty="0">
                          <a:latin typeface="Arial" panose="020B0604020202020204" pitchFamily="34" charset="0"/>
                          <a:cs typeface="Arial" panose="020B0604020202020204" pitchFamily="34" charset="0"/>
                        </a:rPr>
                        <a:t>b</a:t>
                      </a:r>
                      <a:r>
                        <a:rPr lang="en-US" sz="1000" dirty="0">
                          <a:latin typeface="Arial" panose="020B0604020202020204" pitchFamily="34" charset="0"/>
                          <a:cs typeface="Arial" panose="020B0604020202020204" pitchFamily="34" charset="0"/>
                        </a:rPr>
                        <a:t> Objective response rate in measurable non-BRCA patients with a secondary efficacy endpoint</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nSpc>
                          <a:spcPct val="90000"/>
                        </a:lnSpc>
                      </a:pPr>
                      <a:endParaRPr lang="en-US" sz="1000" dirty="0"/>
                    </a:p>
                  </a:txBody>
                  <a:tcPr marT="36000" anchor="ctr">
                    <a:noFill/>
                  </a:tcPr>
                </a:tc>
                <a:tc hMerge="1">
                  <a:txBody>
                    <a:bodyPr/>
                    <a:lstStyle/>
                    <a:p>
                      <a:pPr>
                        <a:lnSpc>
                          <a:spcPct val="90000"/>
                        </a:lnSpc>
                      </a:pPr>
                      <a:endParaRPr lang="en-US" sz="1000" dirty="0"/>
                    </a:p>
                  </a:txBody>
                  <a:tcPr marT="36000" anchor="ctr"/>
                </a:tc>
                <a:extLst>
                  <a:ext uri="{0D108BD9-81ED-4DB2-BD59-A6C34878D82A}">
                    <a16:rowId xmlns:a16="http://schemas.microsoft.com/office/drawing/2014/main" val="3306081629"/>
                  </a:ext>
                </a:extLst>
              </a:tr>
            </a:tbl>
          </a:graphicData>
        </a:graphic>
      </p:graphicFrame>
      <p:sp>
        <p:nvSpPr>
          <p:cNvPr id="57" name="TextBox 56">
            <a:extLst>
              <a:ext uri="{FF2B5EF4-FFF2-40B4-BE49-F238E27FC236}">
                <a16:creationId xmlns:a16="http://schemas.microsoft.com/office/drawing/2014/main" id="{1FA77876-BAA3-8E46-8DE7-39E2D2365364}"/>
              </a:ext>
            </a:extLst>
          </p:cNvPr>
          <p:cNvSpPr txBox="1"/>
          <p:nvPr/>
        </p:nvSpPr>
        <p:spPr>
          <a:xfrm>
            <a:off x="4339452" y="526983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cxnSp>
        <p:nvCxnSpPr>
          <p:cNvPr id="58" name="Straight Connector 57">
            <a:extLst>
              <a:ext uri="{FF2B5EF4-FFF2-40B4-BE49-F238E27FC236}">
                <a16:creationId xmlns:a16="http://schemas.microsoft.com/office/drawing/2014/main" id="{7FC85F7B-BC2B-034E-AFA2-D2CCB13E27B0}"/>
              </a:ext>
            </a:extLst>
          </p:cNvPr>
          <p:cNvCxnSpPr>
            <a:cxnSpLocks/>
          </p:cNvCxnSpPr>
          <p:nvPr/>
        </p:nvCxnSpPr>
        <p:spPr>
          <a:xfrm rot="16200000">
            <a:off x="4366473"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D09337A0-31C6-1C45-96E8-EEBDF8F3422F}"/>
              </a:ext>
            </a:extLst>
          </p:cNvPr>
          <p:cNvSpPr txBox="1"/>
          <p:nvPr/>
        </p:nvSpPr>
        <p:spPr>
          <a:xfrm>
            <a:off x="3736202" y="526983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cxnSp>
        <p:nvCxnSpPr>
          <p:cNvPr id="60" name="Straight Connector 59">
            <a:extLst>
              <a:ext uri="{FF2B5EF4-FFF2-40B4-BE49-F238E27FC236}">
                <a16:creationId xmlns:a16="http://schemas.microsoft.com/office/drawing/2014/main" id="{63451A70-5A8C-D64A-AF69-935537D49794}"/>
              </a:ext>
            </a:extLst>
          </p:cNvPr>
          <p:cNvCxnSpPr>
            <a:cxnSpLocks/>
          </p:cNvCxnSpPr>
          <p:nvPr/>
        </p:nvCxnSpPr>
        <p:spPr>
          <a:xfrm rot="16200000">
            <a:off x="3763223"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E63C1172-C1EF-4349-B59F-B5920A341755}"/>
              </a:ext>
            </a:extLst>
          </p:cNvPr>
          <p:cNvSpPr txBox="1"/>
          <p:nvPr/>
        </p:nvSpPr>
        <p:spPr>
          <a:xfrm>
            <a:off x="3165043" y="5269838"/>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cxnSp>
        <p:nvCxnSpPr>
          <p:cNvPr id="62" name="Straight Connector 61">
            <a:extLst>
              <a:ext uri="{FF2B5EF4-FFF2-40B4-BE49-F238E27FC236}">
                <a16:creationId xmlns:a16="http://schemas.microsoft.com/office/drawing/2014/main" id="{B3F481F2-96D9-4644-94CD-878C70B2E26F}"/>
              </a:ext>
            </a:extLst>
          </p:cNvPr>
          <p:cNvCxnSpPr>
            <a:cxnSpLocks/>
          </p:cNvCxnSpPr>
          <p:nvPr/>
        </p:nvCxnSpPr>
        <p:spPr>
          <a:xfrm rot="16200000">
            <a:off x="3156798"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7701E897-152B-F64A-A5C9-5C03A7C92C12}"/>
              </a:ext>
            </a:extLst>
          </p:cNvPr>
          <p:cNvSpPr txBox="1"/>
          <p:nvPr/>
        </p:nvSpPr>
        <p:spPr>
          <a:xfrm>
            <a:off x="5545952" y="5269838"/>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cxnSp>
        <p:nvCxnSpPr>
          <p:cNvPr id="64" name="Straight Connector 63">
            <a:extLst>
              <a:ext uri="{FF2B5EF4-FFF2-40B4-BE49-F238E27FC236}">
                <a16:creationId xmlns:a16="http://schemas.microsoft.com/office/drawing/2014/main" id="{F9DFCDDE-C934-334F-8F1B-882F81803161}"/>
              </a:ext>
            </a:extLst>
          </p:cNvPr>
          <p:cNvCxnSpPr>
            <a:cxnSpLocks/>
          </p:cNvCxnSpPr>
          <p:nvPr/>
        </p:nvCxnSpPr>
        <p:spPr>
          <a:xfrm rot="16200000">
            <a:off x="5572973" y="519862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4E4A507B-EBAC-3649-B06E-DC9B5B91AA2E}"/>
              </a:ext>
            </a:extLst>
          </p:cNvPr>
          <p:cNvSpPr txBox="1"/>
          <p:nvPr/>
        </p:nvSpPr>
        <p:spPr>
          <a:xfrm>
            <a:off x="2982457" y="5660363"/>
            <a:ext cx="403957"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49 (33)</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10 (21)</a:t>
            </a:r>
          </a:p>
        </p:txBody>
      </p:sp>
      <p:sp>
        <p:nvSpPr>
          <p:cNvPr id="66" name="TextBox 65">
            <a:extLst>
              <a:ext uri="{FF2B5EF4-FFF2-40B4-BE49-F238E27FC236}">
                <a16:creationId xmlns:a16="http://schemas.microsoft.com/office/drawing/2014/main" id="{65720C15-D15E-A74E-93A4-AFE3AA1B982B}"/>
              </a:ext>
            </a:extLst>
          </p:cNvPr>
          <p:cNvSpPr txBox="1"/>
          <p:nvPr/>
        </p:nvSpPr>
        <p:spPr>
          <a:xfrm>
            <a:off x="3633673" y="5660363"/>
            <a:ext cx="333425"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9 (51)</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 (24)</a:t>
            </a:r>
          </a:p>
        </p:txBody>
      </p:sp>
      <p:sp>
        <p:nvSpPr>
          <p:cNvPr id="67" name="TextBox 66">
            <a:extLst>
              <a:ext uri="{FF2B5EF4-FFF2-40B4-BE49-F238E27FC236}">
                <a16:creationId xmlns:a16="http://schemas.microsoft.com/office/drawing/2014/main" id="{CC5E878D-0504-F445-9275-42F7118F04D1}"/>
              </a:ext>
            </a:extLst>
          </p:cNvPr>
          <p:cNvSpPr txBox="1"/>
          <p:nvPr/>
        </p:nvSpPr>
        <p:spPr>
          <a:xfrm>
            <a:off x="4221048" y="5660363"/>
            <a:ext cx="333425"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 (54)</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 (24)</a:t>
            </a:r>
          </a:p>
        </p:txBody>
      </p:sp>
      <p:sp>
        <p:nvSpPr>
          <p:cNvPr id="68" name="TextBox 67">
            <a:extLst>
              <a:ext uri="{FF2B5EF4-FFF2-40B4-BE49-F238E27FC236}">
                <a16:creationId xmlns:a16="http://schemas.microsoft.com/office/drawing/2014/main" id="{D188ED7D-A5F0-2842-B8E2-A8369EC6EF69}"/>
              </a:ext>
            </a:extLst>
          </p:cNvPr>
          <p:cNvSpPr txBox="1"/>
          <p:nvPr/>
        </p:nvSpPr>
        <p:spPr>
          <a:xfrm>
            <a:off x="4833823" y="5660363"/>
            <a:ext cx="333425"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 (54)</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 (24)</a:t>
            </a:r>
          </a:p>
        </p:txBody>
      </p:sp>
      <p:sp>
        <p:nvSpPr>
          <p:cNvPr id="69" name="TextBox 68">
            <a:extLst>
              <a:ext uri="{FF2B5EF4-FFF2-40B4-BE49-F238E27FC236}">
                <a16:creationId xmlns:a16="http://schemas.microsoft.com/office/drawing/2014/main" id="{A519BAAE-AC2E-CF41-AE6F-7EFE27BCEF65}"/>
              </a:ext>
            </a:extLst>
          </p:cNvPr>
          <p:cNvSpPr txBox="1"/>
          <p:nvPr/>
        </p:nvSpPr>
        <p:spPr>
          <a:xfrm>
            <a:off x="1775957" y="5660363"/>
            <a:ext cx="403957"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142 (0)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81 (0)</a:t>
            </a:r>
          </a:p>
        </p:txBody>
      </p:sp>
      <p:sp>
        <p:nvSpPr>
          <p:cNvPr id="70" name="TextBox 69">
            <a:extLst>
              <a:ext uri="{FF2B5EF4-FFF2-40B4-BE49-F238E27FC236}">
                <a16:creationId xmlns:a16="http://schemas.microsoft.com/office/drawing/2014/main" id="{6B0087F8-96C2-6C49-B6E3-028B51425643}"/>
              </a:ext>
            </a:extLst>
          </p:cNvPr>
          <p:cNvSpPr txBox="1"/>
          <p:nvPr/>
        </p:nvSpPr>
        <p:spPr>
          <a:xfrm>
            <a:off x="5443424" y="5660363"/>
            <a:ext cx="333425" cy="2769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 (55)</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 (24)</a:t>
            </a:r>
          </a:p>
        </p:txBody>
      </p:sp>
      <p:sp>
        <p:nvSpPr>
          <p:cNvPr id="8" name="TextBox 7">
            <a:extLst>
              <a:ext uri="{FF2B5EF4-FFF2-40B4-BE49-F238E27FC236}">
                <a16:creationId xmlns:a16="http://schemas.microsoft.com/office/drawing/2014/main" id="{89DC4E63-E036-4D08-A161-6CCEE8EADD24}"/>
              </a:ext>
            </a:extLst>
          </p:cNvPr>
          <p:cNvSpPr txBox="1"/>
          <p:nvPr/>
        </p:nvSpPr>
        <p:spPr>
          <a:xfrm>
            <a:off x="619200" y="1207452"/>
            <a:ext cx="2593146" cy="193899"/>
          </a:xfrm>
          <a:prstGeom prst="rect">
            <a:avLst/>
          </a:prstGeom>
          <a:noFill/>
        </p:spPr>
        <p:txBody>
          <a:bodyPr wrap="none" lIns="0" tIns="0" rIns="0" bIns="0" rtlCol="0">
            <a:spAutoFit/>
          </a:bodyPr>
          <a:lstStyle/>
          <a:p>
            <a:pPr>
              <a:lnSpc>
                <a:spcPct val="90000"/>
              </a:lnSpc>
            </a:pPr>
            <a:r>
              <a:rPr lang="en-GB" sz="1400" b="1" dirty="0">
                <a:solidFill>
                  <a:schemeClr val="accent1"/>
                </a:solidFill>
                <a:latin typeface="Arial" panose="020B0604020202020204" pitchFamily="34" charset="0"/>
                <a:ea typeface="Aileron" charset="0"/>
                <a:cs typeface="Arial" panose="020B0604020202020204" pitchFamily="34" charset="0"/>
              </a:rPr>
              <a:t>OBJECTIVE RESPONSE RATE</a:t>
            </a:r>
          </a:p>
        </p:txBody>
      </p:sp>
      <p:sp>
        <p:nvSpPr>
          <p:cNvPr id="74" name="TextBox 73">
            <a:extLst>
              <a:ext uri="{FF2B5EF4-FFF2-40B4-BE49-F238E27FC236}">
                <a16:creationId xmlns:a16="http://schemas.microsoft.com/office/drawing/2014/main" id="{567AE74D-F809-7645-AB43-CD37271B5B25}"/>
              </a:ext>
            </a:extLst>
          </p:cNvPr>
          <p:cNvSpPr txBox="1"/>
          <p:nvPr/>
        </p:nvSpPr>
        <p:spPr>
          <a:xfrm>
            <a:off x="5997149" y="5229200"/>
            <a:ext cx="1159035" cy="692497"/>
          </a:xfrm>
          <a:prstGeom prst="rect">
            <a:avLst/>
          </a:prstGeom>
          <a:noFill/>
        </p:spPr>
        <p:txBody>
          <a:bodyPr wrap="non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Number at risk</a:t>
            </a:r>
            <a:br>
              <a:rPr lang="en-US" sz="1000" b="1" dirty="0">
                <a:latin typeface="Arial" panose="020B0604020202020204" pitchFamily="34" charset="0"/>
                <a:ea typeface="Aileron" charset="0"/>
                <a:cs typeface="Arial" panose="020B0604020202020204" pitchFamily="34" charset="0"/>
              </a:rPr>
            </a:br>
            <a:r>
              <a:rPr lang="en-US" sz="1000" b="1" dirty="0">
                <a:latin typeface="Arial" panose="020B0604020202020204" pitchFamily="34" charset="0"/>
                <a:ea typeface="Aileron" charset="0"/>
                <a:cs typeface="Arial" panose="020B0604020202020204" pitchFamily="34" charset="0"/>
              </a:rPr>
              <a:t>(number censored)</a:t>
            </a:r>
          </a:p>
          <a:p>
            <a:pPr algn="r">
              <a:lnSpc>
                <a:spcPct val="90000"/>
              </a:lnSpc>
            </a:pPr>
            <a:r>
              <a:rPr lang="en-US" sz="1000" b="1" i="1" dirty="0">
                <a:latin typeface="Arial" panose="020B0604020202020204" pitchFamily="34" charset="0"/>
                <a:ea typeface="Aileron" charset="0"/>
                <a:cs typeface="Arial" panose="020B0604020202020204" pitchFamily="34" charset="0"/>
              </a:rPr>
              <a:t>BRCA</a:t>
            </a:r>
            <a:br>
              <a:rPr lang="en-US" sz="1000" b="1" i="1" dirty="0">
                <a:latin typeface="Arial" panose="020B0604020202020204" pitchFamily="34" charset="0"/>
                <a:ea typeface="Aileron" charset="0"/>
                <a:cs typeface="Arial" panose="020B0604020202020204" pitchFamily="34" charset="0"/>
              </a:rPr>
            </a:br>
            <a:endParaRPr lang="en-US" sz="1000" b="1" i="1" dirty="0">
              <a:latin typeface="Arial" panose="020B0604020202020204" pitchFamily="34" charset="0"/>
              <a:ea typeface="Aileron" charset="0"/>
              <a:cs typeface="Arial" panose="020B0604020202020204" pitchFamily="34" charset="0"/>
            </a:endParaRPr>
          </a:p>
          <a:p>
            <a:pPr algn="r">
              <a:lnSpc>
                <a:spcPct val="90000"/>
              </a:lnSpc>
            </a:pPr>
            <a:r>
              <a:rPr lang="en-US" sz="1000" b="1" dirty="0">
                <a:latin typeface="Arial" panose="020B0604020202020204" pitchFamily="34" charset="0"/>
                <a:ea typeface="Aileron" charset="0"/>
                <a:cs typeface="Arial" panose="020B0604020202020204" pitchFamily="34" charset="0"/>
              </a:rPr>
              <a:t>Non-</a:t>
            </a:r>
            <a:r>
              <a:rPr lang="en-US" sz="1000" b="1" i="1" dirty="0">
                <a:latin typeface="Arial" panose="020B0604020202020204" pitchFamily="34" charset="0"/>
                <a:ea typeface="Aileron" charset="0"/>
                <a:cs typeface="Arial" panose="020B0604020202020204" pitchFamily="34" charset="0"/>
              </a:rPr>
              <a:t>BRCA</a:t>
            </a:r>
          </a:p>
        </p:txBody>
      </p:sp>
      <p:sp>
        <p:nvSpPr>
          <p:cNvPr id="75" name="TextBox 74">
            <a:extLst>
              <a:ext uri="{FF2B5EF4-FFF2-40B4-BE49-F238E27FC236}">
                <a16:creationId xmlns:a16="http://schemas.microsoft.com/office/drawing/2014/main" id="{5CF64298-54E7-164F-A420-A82139FEDEC4}"/>
              </a:ext>
            </a:extLst>
          </p:cNvPr>
          <p:cNvSpPr txBox="1"/>
          <p:nvPr/>
        </p:nvSpPr>
        <p:spPr>
          <a:xfrm>
            <a:off x="7608934" y="5506199"/>
            <a:ext cx="21159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126</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a:t>
            </a:r>
          </a:p>
          <a:p>
            <a:pPr algn="ctr">
              <a:lnSpc>
                <a:spcPct val="90000"/>
              </a:lnSpc>
            </a:pPr>
            <a:r>
              <a:rPr lang="en-US" sz="1000" dirty="0">
                <a:latin typeface="Arial" panose="020B0604020202020204" pitchFamily="34" charset="0"/>
                <a:ea typeface="Aileron" charset="0"/>
                <a:cs typeface="Arial" panose="020B0604020202020204" pitchFamily="34" charset="0"/>
              </a:rPr>
              <a:t>66</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(2)</a:t>
            </a:r>
          </a:p>
        </p:txBody>
      </p:sp>
      <p:sp>
        <p:nvSpPr>
          <p:cNvPr id="76" name="TextBox 75">
            <a:extLst>
              <a:ext uri="{FF2B5EF4-FFF2-40B4-BE49-F238E27FC236}">
                <a16:creationId xmlns:a16="http://schemas.microsoft.com/office/drawing/2014/main" id="{5CC803E0-6496-714E-8CD9-A8E9DA846845}"/>
              </a:ext>
            </a:extLst>
          </p:cNvPr>
          <p:cNvSpPr txBox="1"/>
          <p:nvPr/>
        </p:nvSpPr>
        <p:spPr>
          <a:xfrm>
            <a:off x="7323865" y="5047417"/>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77" name="TextBox 76">
            <a:extLst>
              <a:ext uri="{FF2B5EF4-FFF2-40B4-BE49-F238E27FC236}">
                <a16:creationId xmlns:a16="http://schemas.microsoft.com/office/drawing/2014/main" id="{81C1E4B9-2845-6B45-9F5D-D282C2D59512}"/>
              </a:ext>
            </a:extLst>
          </p:cNvPr>
          <p:cNvSpPr txBox="1"/>
          <p:nvPr/>
        </p:nvSpPr>
        <p:spPr>
          <a:xfrm>
            <a:off x="7682640" y="5047417"/>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a:t>
            </a:r>
          </a:p>
        </p:txBody>
      </p:sp>
      <p:sp>
        <p:nvSpPr>
          <p:cNvPr id="78" name="TextBox 77">
            <a:extLst>
              <a:ext uri="{FF2B5EF4-FFF2-40B4-BE49-F238E27FC236}">
                <a16:creationId xmlns:a16="http://schemas.microsoft.com/office/drawing/2014/main" id="{4120042D-926C-6941-8C98-1E2167A94322}"/>
              </a:ext>
            </a:extLst>
          </p:cNvPr>
          <p:cNvSpPr txBox="1"/>
          <p:nvPr/>
        </p:nvSpPr>
        <p:spPr>
          <a:xfrm rot="16200000">
            <a:off x="6212457" y="3900029"/>
            <a:ext cx="1426673" cy="166199"/>
          </a:xfrm>
          <a:prstGeom prst="rect">
            <a:avLst/>
          </a:prstGeom>
          <a:noFill/>
        </p:spPr>
        <p:txBody>
          <a:bodyPr wrap="non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Overall survival (%)</a:t>
            </a:r>
          </a:p>
        </p:txBody>
      </p:sp>
      <p:sp>
        <p:nvSpPr>
          <p:cNvPr id="79" name="TextBox 78">
            <a:extLst>
              <a:ext uri="{FF2B5EF4-FFF2-40B4-BE49-F238E27FC236}">
                <a16:creationId xmlns:a16="http://schemas.microsoft.com/office/drawing/2014/main" id="{C843CE8D-FE78-AA4B-B633-5DC24A6F5340}"/>
              </a:ext>
            </a:extLst>
          </p:cNvPr>
          <p:cNvSpPr txBox="1"/>
          <p:nvPr/>
        </p:nvSpPr>
        <p:spPr>
          <a:xfrm>
            <a:off x="7069184" y="3001608"/>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80" name="TextBox 79">
            <a:extLst>
              <a:ext uri="{FF2B5EF4-FFF2-40B4-BE49-F238E27FC236}">
                <a16:creationId xmlns:a16="http://schemas.microsoft.com/office/drawing/2014/main" id="{C8FE9C6A-FB95-6941-809F-041784452849}"/>
              </a:ext>
            </a:extLst>
          </p:cNvPr>
          <p:cNvSpPr txBox="1"/>
          <p:nvPr/>
        </p:nvSpPr>
        <p:spPr>
          <a:xfrm>
            <a:off x="7139716" y="318960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81" name="TextBox 80">
            <a:extLst>
              <a:ext uri="{FF2B5EF4-FFF2-40B4-BE49-F238E27FC236}">
                <a16:creationId xmlns:a16="http://schemas.microsoft.com/office/drawing/2014/main" id="{AFAB09AF-FCEE-8941-A863-CEB773F7576E}"/>
              </a:ext>
            </a:extLst>
          </p:cNvPr>
          <p:cNvSpPr txBox="1"/>
          <p:nvPr/>
        </p:nvSpPr>
        <p:spPr>
          <a:xfrm>
            <a:off x="7139716" y="3377596"/>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82" name="TextBox 81">
            <a:extLst>
              <a:ext uri="{FF2B5EF4-FFF2-40B4-BE49-F238E27FC236}">
                <a16:creationId xmlns:a16="http://schemas.microsoft.com/office/drawing/2014/main" id="{0ED015EA-C18A-5A4E-A699-AF85FE579069}"/>
              </a:ext>
            </a:extLst>
          </p:cNvPr>
          <p:cNvSpPr txBox="1"/>
          <p:nvPr/>
        </p:nvSpPr>
        <p:spPr>
          <a:xfrm>
            <a:off x="7139716" y="3565590"/>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83" name="TextBox 82">
            <a:extLst>
              <a:ext uri="{FF2B5EF4-FFF2-40B4-BE49-F238E27FC236}">
                <a16:creationId xmlns:a16="http://schemas.microsoft.com/office/drawing/2014/main" id="{4921107B-C00B-644E-AA36-79176FAD6881}"/>
              </a:ext>
            </a:extLst>
          </p:cNvPr>
          <p:cNvSpPr txBox="1"/>
          <p:nvPr/>
        </p:nvSpPr>
        <p:spPr>
          <a:xfrm>
            <a:off x="7139716" y="375358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84" name="TextBox 83">
            <a:extLst>
              <a:ext uri="{FF2B5EF4-FFF2-40B4-BE49-F238E27FC236}">
                <a16:creationId xmlns:a16="http://schemas.microsoft.com/office/drawing/2014/main" id="{A91725FC-BD40-394F-8C26-46C5A06B6E36}"/>
              </a:ext>
            </a:extLst>
          </p:cNvPr>
          <p:cNvSpPr txBox="1"/>
          <p:nvPr/>
        </p:nvSpPr>
        <p:spPr>
          <a:xfrm>
            <a:off x="7139716" y="3941578"/>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85" name="TextBox 84">
            <a:extLst>
              <a:ext uri="{FF2B5EF4-FFF2-40B4-BE49-F238E27FC236}">
                <a16:creationId xmlns:a16="http://schemas.microsoft.com/office/drawing/2014/main" id="{CC512B26-5496-454F-9363-23BDD726436C}"/>
              </a:ext>
            </a:extLst>
          </p:cNvPr>
          <p:cNvSpPr txBox="1"/>
          <p:nvPr/>
        </p:nvSpPr>
        <p:spPr>
          <a:xfrm>
            <a:off x="7210248" y="4881550"/>
            <a:ext cx="70532"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0</a:t>
            </a:r>
          </a:p>
        </p:txBody>
      </p:sp>
      <p:sp>
        <p:nvSpPr>
          <p:cNvPr id="86" name="TextBox 85">
            <a:extLst>
              <a:ext uri="{FF2B5EF4-FFF2-40B4-BE49-F238E27FC236}">
                <a16:creationId xmlns:a16="http://schemas.microsoft.com/office/drawing/2014/main" id="{A7577774-99A0-2248-85A0-B282B7C4DBD7}"/>
              </a:ext>
            </a:extLst>
          </p:cNvPr>
          <p:cNvSpPr txBox="1"/>
          <p:nvPr/>
        </p:nvSpPr>
        <p:spPr>
          <a:xfrm>
            <a:off x="7139716" y="4129572"/>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87" name="TextBox 86">
            <a:extLst>
              <a:ext uri="{FF2B5EF4-FFF2-40B4-BE49-F238E27FC236}">
                <a16:creationId xmlns:a16="http://schemas.microsoft.com/office/drawing/2014/main" id="{3DB4C5A4-8C50-BE44-8FBE-5DC98147E286}"/>
              </a:ext>
            </a:extLst>
          </p:cNvPr>
          <p:cNvSpPr txBox="1"/>
          <p:nvPr/>
        </p:nvSpPr>
        <p:spPr>
          <a:xfrm>
            <a:off x="7139716" y="4317566"/>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88" name="TextBox 87">
            <a:extLst>
              <a:ext uri="{FF2B5EF4-FFF2-40B4-BE49-F238E27FC236}">
                <a16:creationId xmlns:a16="http://schemas.microsoft.com/office/drawing/2014/main" id="{DE0EE03F-8B71-5C46-BB9F-95C69E265059}"/>
              </a:ext>
            </a:extLst>
          </p:cNvPr>
          <p:cNvSpPr txBox="1"/>
          <p:nvPr/>
        </p:nvSpPr>
        <p:spPr>
          <a:xfrm>
            <a:off x="7139716" y="4505560"/>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89" name="TextBox 88">
            <a:extLst>
              <a:ext uri="{FF2B5EF4-FFF2-40B4-BE49-F238E27FC236}">
                <a16:creationId xmlns:a16="http://schemas.microsoft.com/office/drawing/2014/main" id="{37D909D7-E037-6B44-9839-33063B3B9DCF}"/>
              </a:ext>
            </a:extLst>
          </p:cNvPr>
          <p:cNvSpPr txBox="1"/>
          <p:nvPr/>
        </p:nvSpPr>
        <p:spPr>
          <a:xfrm>
            <a:off x="7139716" y="4693554"/>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90" name="Straight Connector 89">
            <a:extLst>
              <a:ext uri="{FF2B5EF4-FFF2-40B4-BE49-F238E27FC236}">
                <a16:creationId xmlns:a16="http://schemas.microsoft.com/office/drawing/2014/main" id="{17F51B82-C24D-5C49-A5FE-877F21E3E6E8}"/>
              </a:ext>
            </a:extLst>
          </p:cNvPr>
          <p:cNvCxnSpPr>
            <a:cxnSpLocks/>
          </p:cNvCxnSpPr>
          <p:nvPr/>
        </p:nvCxnSpPr>
        <p:spPr>
          <a:xfrm>
            <a:off x="7359131" y="4950799"/>
            <a:ext cx="41438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8BFC1AA-97CA-7C43-BCD8-6FE1B8AF0BDA}"/>
              </a:ext>
            </a:extLst>
          </p:cNvPr>
          <p:cNvCxnSpPr>
            <a:cxnSpLocks/>
          </p:cNvCxnSpPr>
          <p:nvPr/>
        </p:nvCxnSpPr>
        <p:spPr>
          <a:xfrm flipV="1">
            <a:off x="7363895" y="3060529"/>
            <a:ext cx="0" cy="189000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9F51F0F-EFFB-0B4A-AAAC-721320A9637C}"/>
              </a:ext>
            </a:extLst>
          </p:cNvPr>
          <p:cNvCxnSpPr>
            <a:cxnSpLocks/>
          </p:cNvCxnSpPr>
          <p:nvPr/>
        </p:nvCxnSpPr>
        <p:spPr>
          <a:xfrm>
            <a:off x="7298806" y="49507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10F6D1B-0FBB-AB45-B9BC-CC29382DCE34}"/>
              </a:ext>
            </a:extLst>
          </p:cNvPr>
          <p:cNvCxnSpPr>
            <a:cxnSpLocks/>
          </p:cNvCxnSpPr>
          <p:nvPr/>
        </p:nvCxnSpPr>
        <p:spPr>
          <a:xfrm>
            <a:off x="7298806" y="4762204"/>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692848AE-661D-E34C-B1F9-93B9B5DAE5FB}"/>
              </a:ext>
            </a:extLst>
          </p:cNvPr>
          <p:cNvCxnSpPr>
            <a:cxnSpLocks/>
          </p:cNvCxnSpPr>
          <p:nvPr/>
        </p:nvCxnSpPr>
        <p:spPr>
          <a:xfrm>
            <a:off x="7298806" y="457360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CF7B6FF-A972-D440-B770-8139BA475CB3}"/>
              </a:ext>
            </a:extLst>
          </p:cNvPr>
          <p:cNvCxnSpPr>
            <a:cxnSpLocks/>
          </p:cNvCxnSpPr>
          <p:nvPr/>
        </p:nvCxnSpPr>
        <p:spPr>
          <a:xfrm>
            <a:off x="7298806" y="3630634"/>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77552552-1ABE-FE41-A2D2-F9A71908B30D}"/>
              </a:ext>
            </a:extLst>
          </p:cNvPr>
          <p:cNvCxnSpPr>
            <a:cxnSpLocks/>
          </p:cNvCxnSpPr>
          <p:nvPr/>
        </p:nvCxnSpPr>
        <p:spPr>
          <a:xfrm>
            <a:off x="7298806" y="4007824"/>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4868D35-BB8A-2643-90E5-1082106EE1D6}"/>
              </a:ext>
            </a:extLst>
          </p:cNvPr>
          <p:cNvCxnSpPr>
            <a:cxnSpLocks/>
          </p:cNvCxnSpPr>
          <p:nvPr/>
        </p:nvCxnSpPr>
        <p:spPr>
          <a:xfrm>
            <a:off x="7298806" y="419641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AFD22AC-971A-B34C-A3A3-19176BCB5BD9}"/>
              </a:ext>
            </a:extLst>
          </p:cNvPr>
          <p:cNvCxnSpPr>
            <a:cxnSpLocks/>
          </p:cNvCxnSpPr>
          <p:nvPr/>
        </p:nvCxnSpPr>
        <p:spPr>
          <a:xfrm>
            <a:off x="7298806" y="4385014"/>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7AE9722-D65C-EB49-AD9A-F14E090DB4E9}"/>
              </a:ext>
            </a:extLst>
          </p:cNvPr>
          <p:cNvCxnSpPr>
            <a:cxnSpLocks/>
          </p:cNvCxnSpPr>
          <p:nvPr/>
        </p:nvCxnSpPr>
        <p:spPr>
          <a:xfrm>
            <a:off x="7298806" y="344203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13F9700-7513-EA40-AB4E-BEFA30B98D86}"/>
              </a:ext>
            </a:extLst>
          </p:cNvPr>
          <p:cNvCxnSpPr>
            <a:cxnSpLocks/>
          </p:cNvCxnSpPr>
          <p:nvPr/>
        </p:nvCxnSpPr>
        <p:spPr>
          <a:xfrm>
            <a:off x="7298806" y="3253444"/>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75AA31A-873F-8B4C-97A6-E9B6712CD79B}"/>
              </a:ext>
            </a:extLst>
          </p:cNvPr>
          <p:cNvCxnSpPr>
            <a:cxnSpLocks/>
          </p:cNvCxnSpPr>
          <p:nvPr/>
        </p:nvCxnSpPr>
        <p:spPr>
          <a:xfrm>
            <a:off x="7298806" y="306484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7798A43-5E1F-C040-9D7D-88EA4052AA59}"/>
              </a:ext>
            </a:extLst>
          </p:cNvPr>
          <p:cNvCxnSpPr>
            <a:cxnSpLocks/>
          </p:cNvCxnSpPr>
          <p:nvPr/>
        </p:nvCxnSpPr>
        <p:spPr>
          <a:xfrm rot="16200000">
            <a:off x="7331495"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44099D2B-BB18-244F-A3FB-D6297B88B7C1}"/>
              </a:ext>
            </a:extLst>
          </p:cNvPr>
          <p:cNvCxnSpPr>
            <a:cxnSpLocks/>
          </p:cNvCxnSpPr>
          <p:nvPr/>
        </p:nvCxnSpPr>
        <p:spPr>
          <a:xfrm rot="16200000">
            <a:off x="7680745"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79B878D0-5A44-424A-BD55-C4C9F0650FDB}"/>
              </a:ext>
            </a:extLst>
          </p:cNvPr>
          <p:cNvSpPr txBox="1"/>
          <p:nvPr/>
        </p:nvSpPr>
        <p:spPr>
          <a:xfrm>
            <a:off x="8012840" y="5047417"/>
            <a:ext cx="70532"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8</a:t>
            </a:r>
          </a:p>
        </p:txBody>
      </p:sp>
      <p:cxnSp>
        <p:nvCxnSpPr>
          <p:cNvPr id="109" name="Straight Connector 108">
            <a:extLst>
              <a:ext uri="{FF2B5EF4-FFF2-40B4-BE49-F238E27FC236}">
                <a16:creationId xmlns:a16="http://schemas.microsoft.com/office/drawing/2014/main" id="{40ED9E24-81D8-BA4E-B6FC-C88055D600CC}"/>
              </a:ext>
            </a:extLst>
          </p:cNvPr>
          <p:cNvCxnSpPr>
            <a:cxnSpLocks/>
          </p:cNvCxnSpPr>
          <p:nvPr/>
        </p:nvCxnSpPr>
        <p:spPr>
          <a:xfrm rot="16200000">
            <a:off x="8015706"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ED5B9B1E-C6DE-DA47-B62A-FD2A1F80C29F}"/>
              </a:ext>
            </a:extLst>
          </p:cNvPr>
          <p:cNvSpPr txBox="1"/>
          <p:nvPr/>
        </p:nvSpPr>
        <p:spPr>
          <a:xfrm>
            <a:off x="7242051" y="5506199"/>
            <a:ext cx="246862" cy="553998"/>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142 </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81 </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(0)</a:t>
            </a:r>
          </a:p>
        </p:txBody>
      </p:sp>
      <p:sp>
        <p:nvSpPr>
          <p:cNvPr id="113" name="TextBox 112">
            <a:extLst>
              <a:ext uri="{FF2B5EF4-FFF2-40B4-BE49-F238E27FC236}">
                <a16:creationId xmlns:a16="http://schemas.microsoft.com/office/drawing/2014/main" id="{BA302A0C-0E6C-CF47-9AF2-D387EE64B75F}"/>
              </a:ext>
            </a:extLst>
          </p:cNvPr>
          <p:cNvSpPr txBox="1"/>
          <p:nvPr/>
        </p:nvSpPr>
        <p:spPr>
          <a:xfrm>
            <a:off x="8454511" y="5210371"/>
            <a:ext cx="1897955" cy="138499"/>
          </a:xfrm>
          <a:prstGeom prst="rect">
            <a:avLst/>
          </a:prstGeom>
          <a:noFill/>
        </p:spPr>
        <p:txBody>
          <a:bodyPr wrap="non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Time since enrolment (months)</a:t>
            </a:r>
            <a:endParaRPr lang="en-US" sz="1000" b="1" i="1" dirty="0">
              <a:latin typeface="Arial" panose="020B0604020202020204" pitchFamily="34" charset="0"/>
              <a:ea typeface="Aileron" charset="0"/>
              <a:cs typeface="Arial" panose="020B0604020202020204" pitchFamily="34" charset="0"/>
            </a:endParaRPr>
          </a:p>
        </p:txBody>
      </p:sp>
      <p:sp>
        <p:nvSpPr>
          <p:cNvPr id="114" name="TextBox 113">
            <a:extLst>
              <a:ext uri="{FF2B5EF4-FFF2-40B4-BE49-F238E27FC236}">
                <a16:creationId xmlns:a16="http://schemas.microsoft.com/office/drawing/2014/main" id="{3904AD3E-C428-CC49-8D9A-121AF4335C33}"/>
              </a:ext>
            </a:extLst>
          </p:cNvPr>
          <p:cNvSpPr txBox="1"/>
          <p:nvPr/>
        </p:nvSpPr>
        <p:spPr>
          <a:xfrm>
            <a:off x="7937470"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100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(11)</a:t>
            </a:r>
          </a:p>
          <a:p>
            <a:pPr algn="ctr">
              <a:lnSpc>
                <a:spcPct val="90000"/>
              </a:lnSpc>
            </a:pPr>
            <a:r>
              <a:rPr lang="en-US" sz="1000" dirty="0">
                <a:latin typeface="Arial" panose="020B0604020202020204" pitchFamily="34" charset="0"/>
                <a:ea typeface="Aileron" charset="0"/>
                <a:cs typeface="Arial" panose="020B0604020202020204" pitchFamily="34" charset="0"/>
              </a:rPr>
              <a:t>49</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(2)</a:t>
            </a:r>
          </a:p>
        </p:txBody>
      </p:sp>
      <p:sp>
        <p:nvSpPr>
          <p:cNvPr id="115" name="TextBox 114">
            <a:extLst>
              <a:ext uri="{FF2B5EF4-FFF2-40B4-BE49-F238E27FC236}">
                <a16:creationId xmlns:a16="http://schemas.microsoft.com/office/drawing/2014/main" id="{AFFF55FB-1A16-1E47-B51D-F1FA7D7B24C7}"/>
              </a:ext>
            </a:extLst>
          </p:cNvPr>
          <p:cNvSpPr txBox="1"/>
          <p:nvPr/>
        </p:nvSpPr>
        <p:spPr>
          <a:xfrm>
            <a:off x="832364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p>
        </p:txBody>
      </p:sp>
      <p:cxnSp>
        <p:nvCxnSpPr>
          <p:cNvPr id="116" name="Straight Connector 115">
            <a:extLst>
              <a:ext uri="{FF2B5EF4-FFF2-40B4-BE49-F238E27FC236}">
                <a16:creationId xmlns:a16="http://schemas.microsoft.com/office/drawing/2014/main" id="{C74086D5-C866-B54A-9809-0C0592D221FA}"/>
              </a:ext>
            </a:extLst>
          </p:cNvPr>
          <p:cNvCxnSpPr>
            <a:cxnSpLocks/>
          </p:cNvCxnSpPr>
          <p:nvPr/>
        </p:nvCxnSpPr>
        <p:spPr>
          <a:xfrm rot="16200000">
            <a:off x="836178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BCCA10C6-F3DF-0445-AD16-2FB490758836}"/>
              </a:ext>
            </a:extLst>
          </p:cNvPr>
          <p:cNvSpPr txBox="1"/>
          <p:nvPr/>
        </p:nvSpPr>
        <p:spPr>
          <a:xfrm>
            <a:off x="866654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16</a:t>
            </a:r>
          </a:p>
        </p:txBody>
      </p:sp>
      <p:cxnSp>
        <p:nvCxnSpPr>
          <p:cNvPr id="118" name="Straight Connector 117">
            <a:extLst>
              <a:ext uri="{FF2B5EF4-FFF2-40B4-BE49-F238E27FC236}">
                <a16:creationId xmlns:a16="http://schemas.microsoft.com/office/drawing/2014/main" id="{C1C0FEA9-1100-644E-A271-EC27BD8D7AF3}"/>
              </a:ext>
            </a:extLst>
          </p:cNvPr>
          <p:cNvCxnSpPr>
            <a:cxnSpLocks/>
          </p:cNvCxnSpPr>
          <p:nvPr/>
        </p:nvCxnSpPr>
        <p:spPr>
          <a:xfrm rot="16200000">
            <a:off x="870468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59B08D18-3B88-C247-9C8C-CEB87AC4DD35}"/>
              </a:ext>
            </a:extLst>
          </p:cNvPr>
          <p:cNvSpPr txBox="1"/>
          <p:nvPr/>
        </p:nvSpPr>
        <p:spPr>
          <a:xfrm>
            <a:off x="1142879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48</a:t>
            </a:r>
          </a:p>
        </p:txBody>
      </p:sp>
      <p:cxnSp>
        <p:nvCxnSpPr>
          <p:cNvPr id="120" name="Straight Connector 119">
            <a:extLst>
              <a:ext uri="{FF2B5EF4-FFF2-40B4-BE49-F238E27FC236}">
                <a16:creationId xmlns:a16="http://schemas.microsoft.com/office/drawing/2014/main" id="{33ED1664-6B0B-C245-B124-E9B720E12E49}"/>
              </a:ext>
            </a:extLst>
          </p:cNvPr>
          <p:cNvCxnSpPr>
            <a:cxnSpLocks/>
          </p:cNvCxnSpPr>
          <p:nvPr/>
        </p:nvCxnSpPr>
        <p:spPr>
          <a:xfrm rot="16200000">
            <a:off x="1146693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D66FF554-4CBD-D943-9FA7-B48A8EFCF686}"/>
              </a:ext>
            </a:extLst>
          </p:cNvPr>
          <p:cNvSpPr txBox="1"/>
          <p:nvPr/>
        </p:nvSpPr>
        <p:spPr>
          <a:xfrm>
            <a:off x="1108589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44</a:t>
            </a:r>
          </a:p>
        </p:txBody>
      </p:sp>
      <p:cxnSp>
        <p:nvCxnSpPr>
          <p:cNvPr id="122" name="Straight Connector 121">
            <a:extLst>
              <a:ext uri="{FF2B5EF4-FFF2-40B4-BE49-F238E27FC236}">
                <a16:creationId xmlns:a16="http://schemas.microsoft.com/office/drawing/2014/main" id="{33C5C9AA-79D3-634C-B95B-CAAA815470A8}"/>
              </a:ext>
            </a:extLst>
          </p:cNvPr>
          <p:cNvCxnSpPr>
            <a:cxnSpLocks/>
          </p:cNvCxnSpPr>
          <p:nvPr/>
        </p:nvCxnSpPr>
        <p:spPr>
          <a:xfrm rot="16200000">
            <a:off x="1112403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8C85C9DE-CBE4-024B-9127-598DFF655A1C}"/>
              </a:ext>
            </a:extLst>
          </p:cNvPr>
          <p:cNvSpPr txBox="1"/>
          <p:nvPr/>
        </p:nvSpPr>
        <p:spPr>
          <a:xfrm>
            <a:off x="1074299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40</a:t>
            </a:r>
          </a:p>
        </p:txBody>
      </p:sp>
      <p:cxnSp>
        <p:nvCxnSpPr>
          <p:cNvPr id="124" name="Straight Connector 123">
            <a:extLst>
              <a:ext uri="{FF2B5EF4-FFF2-40B4-BE49-F238E27FC236}">
                <a16:creationId xmlns:a16="http://schemas.microsoft.com/office/drawing/2014/main" id="{44A8ED20-8451-1A49-9B8C-62A3D71ACAB4}"/>
              </a:ext>
            </a:extLst>
          </p:cNvPr>
          <p:cNvCxnSpPr>
            <a:cxnSpLocks/>
          </p:cNvCxnSpPr>
          <p:nvPr/>
        </p:nvCxnSpPr>
        <p:spPr>
          <a:xfrm rot="16200000">
            <a:off x="1078113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36C5BDAD-76ED-C24E-9355-885C27110D61}"/>
              </a:ext>
            </a:extLst>
          </p:cNvPr>
          <p:cNvSpPr txBox="1"/>
          <p:nvPr/>
        </p:nvSpPr>
        <p:spPr>
          <a:xfrm>
            <a:off x="10396924"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36</a:t>
            </a:r>
          </a:p>
        </p:txBody>
      </p:sp>
      <p:cxnSp>
        <p:nvCxnSpPr>
          <p:cNvPr id="126" name="Straight Connector 125">
            <a:extLst>
              <a:ext uri="{FF2B5EF4-FFF2-40B4-BE49-F238E27FC236}">
                <a16:creationId xmlns:a16="http://schemas.microsoft.com/office/drawing/2014/main" id="{F02E8AB5-AA22-5D4C-894F-72D3E70C2E12}"/>
              </a:ext>
            </a:extLst>
          </p:cNvPr>
          <p:cNvCxnSpPr>
            <a:cxnSpLocks/>
          </p:cNvCxnSpPr>
          <p:nvPr/>
        </p:nvCxnSpPr>
        <p:spPr>
          <a:xfrm rot="16200000">
            <a:off x="10435056"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C489F990-9E67-2F4C-BA09-AD3CA5160C24}"/>
              </a:ext>
            </a:extLst>
          </p:cNvPr>
          <p:cNvSpPr txBox="1"/>
          <p:nvPr/>
        </p:nvSpPr>
        <p:spPr>
          <a:xfrm>
            <a:off x="1005084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32</a:t>
            </a:r>
          </a:p>
        </p:txBody>
      </p:sp>
      <p:cxnSp>
        <p:nvCxnSpPr>
          <p:cNvPr id="128" name="Straight Connector 127">
            <a:extLst>
              <a:ext uri="{FF2B5EF4-FFF2-40B4-BE49-F238E27FC236}">
                <a16:creationId xmlns:a16="http://schemas.microsoft.com/office/drawing/2014/main" id="{5351E63B-C01F-2944-BCA9-9F75C2B35010}"/>
              </a:ext>
            </a:extLst>
          </p:cNvPr>
          <p:cNvCxnSpPr>
            <a:cxnSpLocks/>
          </p:cNvCxnSpPr>
          <p:nvPr/>
        </p:nvCxnSpPr>
        <p:spPr>
          <a:xfrm rot="16200000">
            <a:off x="1008898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B62979B6-C2E2-B741-B238-7DAD209702FE}"/>
              </a:ext>
            </a:extLst>
          </p:cNvPr>
          <p:cNvSpPr txBox="1"/>
          <p:nvPr/>
        </p:nvSpPr>
        <p:spPr>
          <a:xfrm>
            <a:off x="970794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28</a:t>
            </a:r>
          </a:p>
        </p:txBody>
      </p:sp>
      <p:cxnSp>
        <p:nvCxnSpPr>
          <p:cNvPr id="130" name="Straight Connector 129">
            <a:extLst>
              <a:ext uri="{FF2B5EF4-FFF2-40B4-BE49-F238E27FC236}">
                <a16:creationId xmlns:a16="http://schemas.microsoft.com/office/drawing/2014/main" id="{87CF10CB-49B8-C54A-8EBD-0FB4EC4CA377}"/>
              </a:ext>
            </a:extLst>
          </p:cNvPr>
          <p:cNvCxnSpPr>
            <a:cxnSpLocks/>
          </p:cNvCxnSpPr>
          <p:nvPr/>
        </p:nvCxnSpPr>
        <p:spPr>
          <a:xfrm rot="16200000">
            <a:off x="974608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1AA19804-83A6-C24C-ADCE-2838F9DEB663}"/>
              </a:ext>
            </a:extLst>
          </p:cNvPr>
          <p:cNvSpPr txBox="1"/>
          <p:nvPr/>
        </p:nvSpPr>
        <p:spPr>
          <a:xfrm>
            <a:off x="9361874"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24</a:t>
            </a:r>
          </a:p>
        </p:txBody>
      </p:sp>
      <p:cxnSp>
        <p:nvCxnSpPr>
          <p:cNvPr id="132" name="Straight Connector 131">
            <a:extLst>
              <a:ext uri="{FF2B5EF4-FFF2-40B4-BE49-F238E27FC236}">
                <a16:creationId xmlns:a16="http://schemas.microsoft.com/office/drawing/2014/main" id="{E1D54B5C-8897-6141-BFAD-17900BB05F7F}"/>
              </a:ext>
            </a:extLst>
          </p:cNvPr>
          <p:cNvCxnSpPr>
            <a:cxnSpLocks/>
          </p:cNvCxnSpPr>
          <p:nvPr/>
        </p:nvCxnSpPr>
        <p:spPr>
          <a:xfrm rot="16200000">
            <a:off x="9400006"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A1BB56CF-0195-874C-95C1-EB7C07845909}"/>
              </a:ext>
            </a:extLst>
          </p:cNvPr>
          <p:cNvSpPr txBox="1"/>
          <p:nvPr/>
        </p:nvSpPr>
        <p:spPr>
          <a:xfrm>
            <a:off x="9015799" y="5047417"/>
            <a:ext cx="141064" cy="138499"/>
          </a:xfrm>
          <a:prstGeom prst="rect">
            <a:avLst/>
          </a:prstGeom>
          <a:no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20</a:t>
            </a:r>
          </a:p>
        </p:txBody>
      </p:sp>
      <p:cxnSp>
        <p:nvCxnSpPr>
          <p:cNvPr id="134" name="Straight Connector 133">
            <a:extLst>
              <a:ext uri="{FF2B5EF4-FFF2-40B4-BE49-F238E27FC236}">
                <a16:creationId xmlns:a16="http://schemas.microsoft.com/office/drawing/2014/main" id="{31048271-CF23-5246-A6FE-898B70B2F1E5}"/>
              </a:ext>
            </a:extLst>
          </p:cNvPr>
          <p:cNvCxnSpPr>
            <a:cxnSpLocks/>
          </p:cNvCxnSpPr>
          <p:nvPr/>
        </p:nvCxnSpPr>
        <p:spPr>
          <a:xfrm rot="16200000">
            <a:off x="9053931" y="497619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1A291288-3D09-544E-A60D-3BB2DEA3832A}"/>
              </a:ext>
            </a:extLst>
          </p:cNvPr>
          <p:cNvSpPr txBox="1"/>
          <p:nvPr/>
        </p:nvSpPr>
        <p:spPr>
          <a:xfrm>
            <a:off x="827719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53</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(33)</a:t>
            </a:r>
          </a:p>
          <a:p>
            <a:pPr algn="ctr">
              <a:lnSpc>
                <a:spcPct val="90000"/>
              </a:lnSpc>
            </a:pPr>
            <a:r>
              <a:rPr lang="en-US" sz="1000" dirty="0">
                <a:latin typeface="Arial" panose="020B0604020202020204" pitchFamily="34" charset="0"/>
                <a:ea typeface="Aileron" charset="0"/>
                <a:cs typeface="Arial" panose="020B0604020202020204" pitchFamily="34" charset="0"/>
              </a:rPr>
              <a:t>23</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(13)</a:t>
            </a:r>
          </a:p>
        </p:txBody>
      </p:sp>
      <p:sp>
        <p:nvSpPr>
          <p:cNvPr id="136" name="TextBox 135">
            <a:extLst>
              <a:ext uri="{FF2B5EF4-FFF2-40B4-BE49-F238E27FC236}">
                <a16:creationId xmlns:a16="http://schemas.microsoft.com/office/drawing/2014/main" id="{F1A1C01B-F8DA-124A-8F95-844BA6313BB7}"/>
              </a:ext>
            </a:extLst>
          </p:cNvPr>
          <p:cNvSpPr txBox="1"/>
          <p:nvPr/>
        </p:nvSpPr>
        <p:spPr>
          <a:xfrm>
            <a:off x="862644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26</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(43)</a:t>
            </a:r>
          </a:p>
          <a:p>
            <a:pPr algn="ctr">
              <a:lnSpc>
                <a:spcPct val="90000"/>
              </a:lnSpc>
            </a:pPr>
            <a:r>
              <a:rPr lang="en-US" sz="1000" dirty="0">
                <a:latin typeface="Arial" panose="020B0604020202020204" pitchFamily="34" charset="0"/>
                <a:ea typeface="Aileron" charset="0"/>
                <a:cs typeface="Arial" panose="020B0604020202020204" pitchFamily="34" charset="0"/>
              </a:rPr>
              <a:t>16</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(13)</a:t>
            </a:r>
          </a:p>
        </p:txBody>
      </p:sp>
      <p:sp>
        <p:nvSpPr>
          <p:cNvPr id="137" name="TextBox 136">
            <a:extLst>
              <a:ext uri="{FF2B5EF4-FFF2-40B4-BE49-F238E27FC236}">
                <a16:creationId xmlns:a16="http://schemas.microsoft.com/office/drawing/2014/main" id="{0B1533CE-8E0F-514E-BFA5-D4C27501CE92}"/>
              </a:ext>
            </a:extLst>
          </p:cNvPr>
          <p:cNvSpPr txBox="1"/>
          <p:nvPr/>
        </p:nvSpPr>
        <p:spPr>
          <a:xfrm>
            <a:off x="8966170"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12</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(49)</a:t>
            </a:r>
          </a:p>
          <a:p>
            <a:pPr algn="ctr">
              <a:lnSpc>
                <a:spcPct val="90000"/>
              </a:lnSpc>
            </a:pPr>
            <a:r>
              <a:rPr lang="en-US" sz="1000" dirty="0">
                <a:latin typeface="Arial" panose="020B0604020202020204" pitchFamily="34" charset="0"/>
                <a:ea typeface="Aileron" charset="0"/>
                <a:cs typeface="Arial" panose="020B0604020202020204" pitchFamily="34" charset="0"/>
              </a:rPr>
              <a:t>7</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(15)</a:t>
            </a:r>
          </a:p>
        </p:txBody>
      </p:sp>
      <p:sp>
        <p:nvSpPr>
          <p:cNvPr id="138" name="TextBox 137">
            <a:extLst>
              <a:ext uri="{FF2B5EF4-FFF2-40B4-BE49-F238E27FC236}">
                <a16:creationId xmlns:a16="http://schemas.microsoft.com/office/drawing/2014/main" id="{BE865EC1-2C96-0643-9817-A2525C4FBE0F}"/>
              </a:ext>
            </a:extLst>
          </p:cNvPr>
          <p:cNvSpPr txBox="1"/>
          <p:nvPr/>
        </p:nvSpPr>
        <p:spPr>
          <a:xfrm>
            <a:off x="931859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7</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(50)</a:t>
            </a:r>
          </a:p>
          <a:p>
            <a:pPr algn="ctr">
              <a:lnSpc>
                <a:spcPct val="90000"/>
              </a:lnSpc>
            </a:pPr>
            <a:r>
              <a:rPr lang="en-US" sz="1000" dirty="0">
                <a:latin typeface="Arial" panose="020B0604020202020204" pitchFamily="34" charset="0"/>
                <a:ea typeface="Aileron" charset="0"/>
                <a:cs typeface="Arial" panose="020B0604020202020204" pitchFamily="34" charset="0"/>
              </a:rPr>
              <a:t>5</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(15)</a:t>
            </a:r>
          </a:p>
        </p:txBody>
      </p:sp>
      <p:sp>
        <p:nvSpPr>
          <p:cNvPr id="139" name="TextBox 138">
            <a:extLst>
              <a:ext uri="{FF2B5EF4-FFF2-40B4-BE49-F238E27FC236}">
                <a16:creationId xmlns:a16="http://schemas.microsoft.com/office/drawing/2014/main" id="{E9C15EF9-4D9E-A94C-A273-6FB37A2269AB}"/>
              </a:ext>
            </a:extLst>
          </p:cNvPr>
          <p:cNvSpPr txBox="1"/>
          <p:nvPr/>
        </p:nvSpPr>
        <p:spPr>
          <a:xfrm>
            <a:off x="966784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5</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(51)</a:t>
            </a:r>
          </a:p>
          <a:p>
            <a:pPr algn="ctr">
              <a:lnSpc>
                <a:spcPct val="90000"/>
              </a:lnSpc>
            </a:pPr>
            <a:r>
              <a:rPr lang="en-US" sz="1000" dirty="0">
                <a:latin typeface="Arial" panose="020B0604020202020204" pitchFamily="34" charset="0"/>
                <a:ea typeface="Aileron" charset="0"/>
                <a:cs typeface="Arial" panose="020B0604020202020204" pitchFamily="34" charset="0"/>
              </a:rPr>
              <a:t>2</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sp>
        <p:nvSpPr>
          <p:cNvPr id="140" name="TextBox 139">
            <a:extLst>
              <a:ext uri="{FF2B5EF4-FFF2-40B4-BE49-F238E27FC236}">
                <a16:creationId xmlns:a16="http://schemas.microsoft.com/office/drawing/2014/main" id="{2A1367AA-EE9E-9047-8C58-B145B1EC46DE}"/>
              </a:ext>
            </a:extLst>
          </p:cNvPr>
          <p:cNvSpPr txBox="1"/>
          <p:nvPr/>
        </p:nvSpPr>
        <p:spPr>
          <a:xfrm>
            <a:off x="10001220"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2</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(52)</a:t>
            </a:r>
          </a:p>
          <a:p>
            <a:pPr algn="ctr">
              <a:lnSpc>
                <a:spcPct val="90000"/>
              </a:lnSpc>
            </a:pPr>
            <a:r>
              <a:rPr lang="en-US" sz="1000" dirty="0">
                <a:latin typeface="Arial" panose="020B0604020202020204" pitchFamily="34" charset="0"/>
                <a:ea typeface="Aileron" charset="0"/>
                <a:cs typeface="Arial" panose="020B0604020202020204" pitchFamily="34" charset="0"/>
              </a:rPr>
              <a:t>1</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sp>
        <p:nvSpPr>
          <p:cNvPr id="141" name="TextBox 140">
            <a:extLst>
              <a:ext uri="{FF2B5EF4-FFF2-40B4-BE49-F238E27FC236}">
                <a16:creationId xmlns:a16="http://schemas.microsoft.com/office/drawing/2014/main" id="{E38C3284-F3C0-7F4A-94B0-92B36259E83B}"/>
              </a:ext>
            </a:extLst>
          </p:cNvPr>
          <p:cNvSpPr txBox="1"/>
          <p:nvPr/>
        </p:nvSpPr>
        <p:spPr>
          <a:xfrm>
            <a:off x="10350470"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(53)</a:t>
            </a:r>
          </a:p>
          <a:p>
            <a:pPr algn="ctr">
              <a:lnSpc>
                <a:spcPct val="90000"/>
              </a:lnSpc>
            </a:pP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sp>
        <p:nvSpPr>
          <p:cNvPr id="142" name="TextBox 141">
            <a:extLst>
              <a:ext uri="{FF2B5EF4-FFF2-40B4-BE49-F238E27FC236}">
                <a16:creationId xmlns:a16="http://schemas.microsoft.com/office/drawing/2014/main" id="{7529F4D4-B2B8-0C4F-B5D1-C31C5339F3F8}"/>
              </a:ext>
            </a:extLst>
          </p:cNvPr>
          <p:cNvSpPr txBox="1"/>
          <p:nvPr/>
        </p:nvSpPr>
        <p:spPr>
          <a:xfrm>
            <a:off x="1069654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(53)</a:t>
            </a:r>
          </a:p>
          <a:p>
            <a:pPr algn="ctr">
              <a:lnSpc>
                <a:spcPct val="90000"/>
              </a:lnSpc>
            </a:pP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sp>
        <p:nvSpPr>
          <p:cNvPr id="143" name="TextBox 142">
            <a:extLst>
              <a:ext uri="{FF2B5EF4-FFF2-40B4-BE49-F238E27FC236}">
                <a16:creationId xmlns:a16="http://schemas.microsoft.com/office/drawing/2014/main" id="{EB59B548-1049-9F4B-BC9A-BB3A62147F00}"/>
              </a:ext>
            </a:extLst>
          </p:cNvPr>
          <p:cNvSpPr txBox="1"/>
          <p:nvPr/>
        </p:nvSpPr>
        <p:spPr>
          <a:xfrm>
            <a:off x="11039445"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1</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(53)</a:t>
            </a:r>
          </a:p>
          <a:p>
            <a:pPr algn="ctr">
              <a:lnSpc>
                <a:spcPct val="90000"/>
              </a:lnSpc>
            </a:pP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sp>
        <p:nvSpPr>
          <p:cNvPr id="144" name="TextBox 143">
            <a:extLst>
              <a:ext uri="{FF2B5EF4-FFF2-40B4-BE49-F238E27FC236}">
                <a16:creationId xmlns:a16="http://schemas.microsoft.com/office/drawing/2014/main" id="{6CF5B0CE-98FD-3748-AC1A-1D641D545358}"/>
              </a:ext>
            </a:extLst>
          </p:cNvPr>
          <p:cNvSpPr txBox="1"/>
          <p:nvPr/>
        </p:nvSpPr>
        <p:spPr>
          <a:xfrm>
            <a:off x="11385520" y="5506199"/>
            <a:ext cx="227626" cy="553998"/>
          </a:xfrm>
          <a:prstGeom prst="rect">
            <a:avLst/>
          </a:prstGeom>
          <a:solidFill>
            <a:schemeClr val="bg1"/>
          </a:solidFill>
        </p:spPr>
        <p:txBody>
          <a:bodyPr wrap="none" lIns="0" tIns="0" rIns="0" bIns="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(54)</a:t>
            </a:r>
          </a:p>
          <a:p>
            <a:pPr algn="ctr">
              <a:lnSpc>
                <a:spcPct val="90000"/>
              </a:lnSpc>
            </a:pP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(16)</a:t>
            </a:r>
          </a:p>
        </p:txBody>
      </p:sp>
      <p:pic>
        <p:nvPicPr>
          <p:cNvPr id="147" name="Picture 146">
            <a:extLst>
              <a:ext uri="{FF2B5EF4-FFF2-40B4-BE49-F238E27FC236}">
                <a16:creationId xmlns:a16="http://schemas.microsoft.com/office/drawing/2014/main" id="{F0F56082-FC9D-2C48-8D52-FF6F5BA423BB}"/>
              </a:ext>
            </a:extLst>
          </p:cNvPr>
          <p:cNvPicPr>
            <a:picLocks noChangeAspect="1"/>
          </p:cNvPicPr>
          <p:nvPr/>
        </p:nvPicPr>
        <p:blipFill>
          <a:blip r:embed="rId2"/>
          <a:stretch>
            <a:fillRect/>
          </a:stretch>
        </p:blipFill>
        <p:spPr>
          <a:xfrm>
            <a:off x="7369175" y="3041650"/>
            <a:ext cx="4102100" cy="1908175"/>
          </a:xfrm>
          <a:prstGeom prst="rect">
            <a:avLst/>
          </a:prstGeom>
        </p:spPr>
      </p:pic>
      <p:pic>
        <p:nvPicPr>
          <p:cNvPr id="149" name="Picture 148">
            <a:extLst>
              <a:ext uri="{FF2B5EF4-FFF2-40B4-BE49-F238E27FC236}">
                <a16:creationId xmlns:a16="http://schemas.microsoft.com/office/drawing/2014/main" id="{F5FE150A-44CA-6A47-A9C8-71EBBE2EBDD7}"/>
              </a:ext>
            </a:extLst>
          </p:cNvPr>
          <p:cNvPicPr>
            <a:picLocks noChangeAspect="1"/>
          </p:cNvPicPr>
          <p:nvPr/>
        </p:nvPicPr>
        <p:blipFill>
          <a:blip r:embed="rId3"/>
          <a:stretch>
            <a:fillRect/>
          </a:stretch>
        </p:blipFill>
        <p:spPr>
          <a:xfrm>
            <a:off x="1962399" y="3263744"/>
            <a:ext cx="3362075" cy="1867055"/>
          </a:xfrm>
          <a:prstGeom prst="rect">
            <a:avLst/>
          </a:prstGeom>
        </p:spPr>
      </p:pic>
      <p:cxnSp>
        <p:nvCxnSpPr>
          <p:cNvPr id="155" name="Straight Connector 154">
            <a:extLst>
              <a:ext uri="{FF2B5EF4-FFF2-40B4-BE49-F238E27FC236}">
                <a16:creationId xmlns:a16="http://schemas.microsoft.com/office/drawing/2014/main" id="{C96DF1B9-37B5-E444-AAA7-DBB0C6166E52}"/>
              </a:ext>
            </a:extLst>
          </p:cNvPr>
          <p:cNvCxnSpPr>
            <a:cxnSpLocks/>
          </p:cNvCxnSpPr>
          <p:nvPr/>
        </p:nvCxnSpPr>
        <p:spPr>
          <a:xfrm>
            <a:off x="7298806" y="3819229"/>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04C1355-4790-4120-9EC0-05931D57CBBC}"/>
              </a:ext>
            </a:extLst>
          </p:cNvPr>
          <p:cNvSpPr txBox="1"/>
          <p:nvPr/>
        </p:nvSpPr>
        <p:spPr>
          <a:xfrm>
            <a:off x="8697614" y="3757090"/>
            <a:ext cx="1253548" cy="2769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13.01 months </a:t>
            </a:r>
            <a:br>
              <a:rPr lang="en-GB" sz="1000" b="1" dirty="0">
                <a:solidFill>
                  <a:schemeClr val="tx2"/>
                </a:solidFill>
                <a:latin typeface="Arial" panose="020B0604020202020204" pitchFamily="34" charset="0"/>
                <a:ea typeface="Aileron" charset="0"/>
                <a:cs typeface="Arial" panose="020B0604020202020204" pitchFamily="34" charset="0"/>
              </a:rPr>
            </a:br>
            <a:r>
              <a:rPr lang="en-GB" sz="1000" b="1" dirty="0">
                <a:solidFill>
                  <a:schemeClr val="tx2"/>
                </a:solidFill>
                <a:latin typeface="Arial" panose="020B0604020202020204" pitchFamily="34" charset="0"/>
                <a:ea typeface="Aileron" charset="0"/>
                <a:cs typeface="Arial" panose="020B0604020202020204" pitchFamily="34" charset="0"/>
              </a:rPr>
              <a:t>(95% CI: 11.04-14.29)</a:t>
            </a:r>
          </a:p>
        </p:txBody>
      </p:sp>
      <p:sp>
        <p:nvSpPr>
          <p:cNvPr id="18" name="TextBox 17">
            <a:extLst>
              <a:ext uri="{FF2B5EF4-FFF2-40B4-BE49-F238E27FC236}">
                <a16:creationId xmlns:a16="http://schemas.microsoft.com/office/drawing/2014/main" id="{BD05837B-9B83-48D1-B637-0F98B1C70910}"/>
              </a:ext>
            </a:extLst>
          </p:cNvPr>
          <p:cNvSpPr txBox="1"/>
          <p:nvPr/>
        </p:nvSpPr>
        <p:spPr>
          <a:xfrm>
            <a:off x="7551095" y="4533093"/>
            <a:ext cx="1183016" cy="276999"/>
          </a:xfrm>
          <a:prstGeom prst="rect">
            <a:avLst/>
          </a:prstGeom>
          <a:noFill/>
        </p:spPr>
        <p:txBody>
          <a:bodyPr wrap="none" lIns="0" tIns="0" rIns="0" bIns="0" rtlCol="0">
            <a:spAutoFit/>
          </a:bodyPr>
          <a:lstStyle/>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9.63 months </a:t>
            </a:r>
            <a:br>
              <a:rPr lang="en-GB" sz="1000" b="1" dirty="0">
                <a:solidFill>
                  <a:schemeClr val="accent1"/>
                </a:solidFill>
                <a:latin typeface="Arial" panose="020B0604020202020204" pitchFamily="34" charset="0"/>
                <a:ea typeface="Aileron" charset="0"/>
                <a:cs typeface="Arial" panose="020B0604020202020204" pitchFamily="34" charset="0"/>
              </a:rPr>
            </a:br>
            <a:r>
              <a:rPr lang="en-GB" sz="1000" b="1" dirty="0">
                <a:solidFill>
                  <a:schemeClr val="accent1"/>
                </a:solidFill>
                <a:latin typeface="Arial" panose="020B0604020202020204" pitchFamily="34" charset="0"/>
                <a:ea typeface="Aileron" charset="0"/>
                <a:cs typeface="Arial" panose="020B0604020202020204" pitchFamily="34" charset="0"/>
              </a:rPr>
              <a:t>(95% CI: 8.05-13.44)</a:t>
            </a:r>
          </a:p>
        </p:txBody>
      </p:sp>
      <p:cxnSp>
        <p:nvCxnSpPr>
          <p:cNvPr id="150" name="Straight Connector 149">
            <a:extLst>
              <a:ext uri="{FF2B5EF4-FFF2-40B4-BE49-F238E27FC236}">
                <a16:creationId xmlns:a16="http://schemas.microsoft.com/office/drawing/2014/main" id="{9FB506FF-58DF-5342-A8BE-1DE23FEC8FAC}"/>
              </a:ext>
            </a:extLst>
          </p:cNvPr>
          <p:cNvCxnSpPr>
            <a:cxnSpLocks/>
          </p:cNvCxnSpPr>
          <p:nvPr/>
        </p:nvCxnSpPr>
        <p:spPr>
          <a:xfrm>
            <a:off x="10484274" y="3293303"/>
            <a:ext cx="16519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FE643103-8F57-8E46-811C-46B94DF61476}"/>
              </a:ext>
            </a:extLst>
          </p:cNvPr>
          <p:cNvSpPr txBox="1"/>
          <p:nvPr/>
        </p:nvSpPr>
        <p:spPr>
          <a:xfrm>
            <a:off x="10720087" y="3233869"/>
            <a:ext cx="633187" cy="276999"/>
          </a:xfrm>
          <a:prstGeom prst="rect">
            <a:avLst/>
          </a:prstGeom>
          <a:noFill/>
        </p:spPr>
        <p:txBody>
          <a:bodyPr wrap="none" lIns="0" tIns="0" rIns="0" bIns="0" rtlCol="0">
            <a:spAutoFit/>
          </a:bodyPr>
          <a:lstStyle/>
          <a:p>
            <a:pPr>
              <a:lnSpc>
                <a:spcPct val="90000"/>
              </a:lnSpc>
            </a:pPr>
            <a:r>
              <a:rPr lang="en-GB" sz="1000" i="1" dirty="0">
                <a:latin typeface="Arial" panose="020B0604020202020204" pitchFamily="34" charset="0"/>
                <a:ea typeface="Aileron" charset="0"/>
                <a:cs typeface="Arial" panose="020B0604020202020204" pitchFamily="34" charset="0"/>
              </a:rPr>
              <a:t>BRCA</a:t>
            </a:r>
          </a:p>
          <a:p>
            <a:pPr>
              <a:lnSpc>
                <a:spcPct val="90000"/>
              </a:lnSpc>
            </a:pPr>
            <a:r>
              <a:rPr lang="en-GB" sz="1000" dirty="0">
                <a:latin typeface="Arial" panose="020B0604020202020204" pitchFamily="34" charset="0"/>
                <a:ea typeface="Aileron" charset="0"/>
                <a:cs typeface="Arial" panose="020B0604020202020204" pitchFamily="34" charset="0"/>
              </a:rPr>
              <a:t>Non-</a:t>
            </a:r>
            <a:r>
              <a:rPr lang="en-GB" sz="1000" i="1" dirty="0">
                <a:latin typeface="Arial" panose="020B0604020202020204" pitchFamily="34" charset="0"/>
                <a:ea typeface="Aileron" charset="0"/>
                <a:cs typeface="Arial" panose="020B0604020202020204" pitchFamily="34" charset="0"/>
              </a:rPr>
              <a:t>BRCA</a:t>
            </a:r>
          </a:p>
        </p:txBody>
      </p:sp>
      <p:cxnSp>
        <p:nvCxnSpPr>
          <p:cNvPr id="152" name="Straight Connector 151">
            <a:extLst>
              <a:ext uri="{FF2B5EF4-FFF2-40B4-BE49-F238E27FC236}">
                <a16:creationId xmlns:a16="http://schemas.microsoft.com/office/drawing/2014/main" id="{66917B6E-53CB-B64A-95BC-E75612B39247}"/>
              </a:ext>
            </a:extLst>
          </p:cNvPr>
          <p:cNvCxnSpPr>
            <a:cxnSpLocks/>
          </p:cNvCxnSpPr>
          <p:nvPr/>
        </p:nvCxnSpPr>
        <p:spPr>
          <a:xfrm>
            <a:off x="10484274" y="3441575"/>
            <a:ext cx="165191"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3" name="Oval 152">
            <a:extLst>
              <a:ext uri="{FF2B5EF4-FFF2-40B4-BE49-F238E27FC236}">
                <a16:creationId xmlns:a16="http://schemas.microsoft.com/office/drawing/2014/main" id="{5F4F1D78-3E91-084D-997E-37381448F77C}"/>
              </a:ext>
            </a:extLst>
          </p:cNvPr>
          <p:cNvSpPr/>
          <p:nvPr/>
        </p:nvSpPr>
        <p:spPr>
          <a:xfrm>
            <a:off x="10527517" y="3253951"/>
            <a:ext cx="78705" cy="78705"/>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Triangle 153">
            <a:extLst>
              <a:ext uri="{FF2B5EF4-FFF2-40B4-BE49-F238E27FC236}">
                <a16:creationId xmlns:a16="http://schemas.microsoft.com/office/drawing/2014/main" id="{15E49612-BD5B-1E41-B59E-DF856A6D8C2B}"/>
              </a:ext>
            </a:extLst>
          </p:cNvPr>
          <p:cNvSpPr/>
          <p:nvPr/>
        </p:nvSpPr>
        <p:spPr>
          <a:xfrm>
            <a:off x="10522715" y="3392440"/>
            <a:ext cx="88309" cy="87359"/>
          </a:xfrm>
          <a:prstGeom prst="triangl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DA6632A-1973-459E-BFA3-0B505225FF62}"/>
              </a:ext>
            </a:extLst>
          </p:cNvPr>
          <p:cNvSpPr txBox="1"/>
          <p:nvPr/>
        </p:nvSpPr>
        <p:spPr>
          <a:xfrm>
            <a:off x="2048453" y="4803422"/>
            <a:ext cx="1112484" cy="276999"/>
          </a:xfrm>
          <a:prstGeom prst="rect">
            <a:avLst/>
          </a:prstGeom>
          <a:noFill/>
        </p:spPr>
        <p:txBody>
          <a:bodyPr wrap="none" lIns="0" tIns="0" rIns="0" bIns="0" rtlCol="0">
            <a:spAutoFit/>
          </a:bodyPr>
          <a:lstStyle/>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3.71 months </a:t>
            </a:r>
            <a:br>
              <a:rPr lang="en-GB" sz="1000" b="1" dirty="0">
                <a:solidFill>
                  <a:schemeClr val="accent1"/>
                </a:solidFill>
                <a:latin typeface="Arial" panose="020B0604020202020204" pitchFamily="34" charset="0"/>
                <a:ea typeface="Aileron" charset="0"/>
                <a:cs typeface="Arial" panose="020B0604020202020204" pitchFamily="34" charset="0"/>
              </a:rPr>
            </a:br>
            <a:r>
              <a:rPr lang="en-GB" sz="1000" b="1" dirty="0">
                <a:solidFill>
                  <a:schemeClr val="accent1"/>
                </a:solidFill>
                <a:latin typeface="Arial" panose="020B0604020202020204" pitchFamily="34" charset="0"/>
                <a:ea typeface="Aileron" charset="0"/>
                <a:cs typeface="Arial" panose="020B0604020202020204" pitchFamily="34" charset="0"/>
              </a:rPr>
              <a:t>(95% CI: 1.97-5.49)</a:t>
            </a:r>
          </a:p>
        </p:txBody>
      </p:sp>
      <p:sp>
        <p:nvSpPr>
          <p:cNvPr id="17" name="TextBox 16">
            <a:extLst>
              <a:ext uri="{FF2B5EF4-FFF2-40B4-BE49-F238E27FC236}">
                <a16:creationId xmlns:a16="http://schemas.microsoft.com/office/drawing/2014/main" id="{9CBD3C4F-934D-4AA7-BD02-24CDAA8388D8}"/>
              </a:ext>
            </a:extLst>
          </p:cNvPr>
          <p:cNvSpPr txBox="1"/>
          <p:nvPr/>
        </p:nvSpPr>
        <p:spPr>
          <a:xfrm>
            <a:off x="3631612" y="4201162"/>
            <a:ext cx="1112484" cy="2769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8.08 months </a:t>
            </a:r>
            <a:br>
              <a:rPr lang="en-GB" sz="1000" b="1" dirty="0">
                <a:solidFill>
                  <a:schemeClr val="tx2"/>
                </a:solidFill>
                <a:latin typeface="Arial" panose="020B0604020202020204" pitchFamily="34" charset="0"/>
                <a:ea typeface="Aileron" charset="0"/>
                <a:cs typeface="Arial" panose="020B0604020202020204" pitchFamily="34" charset="0"/>
              </a:rPr>
            </a:br>
            <a:r>
              <a:rPr lang="en-GB" sz="1000" b="1" dirty="0">
                <a:solidFill>
                  <a:schemeClr val="tx2"/>
                </a:solidFill>
                <a:latin typeface="Arial" panose="020B0604020202020204" pitchFamily="34" charset="0"/>
                <a:ea typeface="Aileron" charset="0"/>
                <a:cs typeface="Arial" panose="020B0604020202020204" pitchFamily="34" charset="0"/>
              </a:rPr>
              <a:t>(95% CI: 5.75-8.97)</a:t>
            </a:r>
          </a:p>
        </p:txBody>
      </p:sp>
      <p:sp>
        <p:nvSpPr>
          <p:cNvPr id="27" name="TextBox 26">
            <a:extLst>
              <a:ext uri="{FF2B5EF4-FFF2-40B4-BE49-F238E27FC236}">
                <a16:creationId xmlns:a16="http://schemas.microsoft.com/office/drawing/2014/main" id="{5EA0C1F7-97BD-1C44-8886-84C2E7694541}"/>
              </a:ext>
            </a:extLst>
          </p:cNvPr>
          <p:cNvSpPr txBox="1"/>
          <p:nvPr/>
        </p:nvSpPr>
        <p:spPr>
          <a:xfrm>
            <a:off x="1681637" y="3224029"/>
            <a:ext cx="211596"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100</a:t>
            </a:r>
          </a:p>
        </p:txBody>
      </p:sp>
      <p:sp>
        <p:nvSpPr>
          <p:cNvPr id="28" name="TextBox 27">
            <a:extLst>
              <a:ext uri="{FF2B5EF4-FFF2-40B4-BE49-F238E27FC236}">
                <a16:creationId xmlns:a16="http://schemas.microsoft.com/office/drawing/2014/main" id="{FA72DA27-9A03-BD48-9FA7-9CC039C68380}"/>
              </a:ext>
            </a:extLst>
          </p:cNvPr>
          <p:cNvSpPr txBox="1"/>
          <p:nvPr/>
        </p:nvSpPr>
        <p:spPr>
          <a:xfrm>
            <a:off x="1752169" y="341202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90</a:t>
            </a:r>
          </a:p>
        </p:txBody>
      </p:sp>
      <p:sp>
        <p:nvSpPr>
          <p:cNvPr id="29" name="TextBox 28">
            <a:extLst>
              <a:ext uri="{FF2B5EF4-FFF2-40B4-BE49-F238E27FC236}">
                <a16:creationId xmlns:a16="http://schemas.microsoft.com/office/drawing/2014/main" id="{95B60DB0-3918-D249-A389-6D47B3C0AFDC}"/>
              </a:ext>
            </a:extLst>
          </p:cNvPr>
          <p:cNvSpPr txBox="1"/>
          <p:nvPr/>
        </p:nvSpPr>
        <p:spPr>
          <a:xfrm>
            <a:off x="1752169" y="360001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80</a:t>
            </a:r>
          </a:p>
        </p:txBody>
      </p:sp>
      <p:sp>
        <p:nvSpPr>
          <p:cNvPr id="30" name="TextBox 29">
            <a:extLst>
              <a:ext uri="{FF2B5EF4-FFF2-40B4-BE49-F238E27FC236}">
                <a16:creationId xmlns:a16="http://schemas.microsoft.com/office/drawing/2014/main" id="{7A21E219-56F8-7C45-8D9F-F14A121C6A7C}"/>
              </a:ext>
            </a:extLst>
          </p:cNvPr>
          <p:cNvSpPr txBox="1"/>
          <p:nvPr/>
        </p:nvSpPr>
        <p:spPr>
          <a:xfrm>
            <a:off x="1752169" y="3788011"/>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70</a:t>
            </a:r>
          </a:p>
        </p:txBody>
      </p:sp>
      <p:sp>
        <p:nvSpPr>
          <p:cNvPr id="31" name="TextBox 30">
            <a:extLst>
              <a:ext uri="{FF2B5EF4-FFF2-40B4-BE49-F238E27FC236}">
                <a16:creationId xmlns:a16="http://schemas.microsoft.com/office/drawing/2014/main" id="{CDFDDA35-D49E-2346-8626-85EEEA4CECDC}"/>
              </a:ext>
            </a:extLst>
          </p:cNvPr>
          <p:cNvSpPr txBox="1"/>
          <p:nvPr/>
        </p:nvSpPr>
        <p:spPr>
          <a:xfrm>
            <a:off x="1752169" y="397600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60</a:t>
            </a:r>
          </a:p>
        </p:txBody>
      </p:sp>
      <p:sp>
        <p:nvSpPr>
          <p:cNvPr id="32" name="TextBox 31">
            <a:extLst>
              <a:ext uri="{FF2B5EF4-FFF2-40B4-BE49-F238E27FC236}">
                <a16:creationId xmlns:a16="http://schemas.microsoft.com/office/drawing/2014/main" id="{81AD7421-B400-CF4A-A1B8-57C15035EF7D}"/>
              </a:ext>
            </a:extLst>
          </p:cNvPr>
          <p:cNvSpPr txBox="1"/>
          <p:nvPr/>
        </p:nvSpPr>
        <p:spPr>
          <a:xfrm>
            <a:off x="1752169" y="4163999"/>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50</a:t>
            </a:r>
          </a:p>
        </p:txBody>
      </p:sp>
      <p:sp>
        <p:nvSpPr>
          <p:cNvPr id="34" name="TextBox 33">
            <a:extLst>
              <a:ext uri="{FF2B5EF4-FFF2-40B4-BE49-F238E27FC236}">
                <a16:creationId xmlns:a16="http://schemas.microsoft.com/office/drawing/2014/main" id="{F91FEA2B-9A9C-E34A-BB0D-28091344658E}"/>
              </a:ext>
            </a:extLst>
          </p:cNvPr>
          <p:cNvSpPr txBox="1"/>
          <p:nvPr/>
        </p:nvSpPr>
        <p:spPr>
          <a:xfrm>
            <a:off x="1752169" y="4351993"/>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5862B8FA-4D4B-3A43-8DE1-B79149239DB8}"/>
              </a:ext>
            </a:extLst>
          </p:cNvPr>
          <p:cNvSpPr txBox="1"/>
          <p:nvPr/>
        </p:nvSpPr>
        <p:spPr>
          <a:xfrm>
            <a:off x="1752169" y="4539987"/>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4617F3D9-FFEE-394E-AB35-C07B03E76DD4}"/>
              </a:ext>
            </a:extLst>
          </p:cNvPr>
          <p:cNvSpPr txBox="1"/>
          <p:nvPr/>
        </p:nvSpPr>
        <p:spPr>
          <a:xfrm>
            <a:off x="1752169" y="4727981"/>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20</a:t>
            </a:r>
          </a:p>
        </p:txBody>
      </p:sp>
      <p:sp>
        <p:nvSpPr>
          <p:cNvPr id="37" name="TextBox 36">
            <a:extLst>
              <a:ext uri="{FF2B5EF4-FFF2-40B4-BE49-F238E27FC236}">
                <a16:creationId xmlns:a16="http://schemas.microsoft.com/office/drawing/2014/main" id="{96F94AD4-1589-D84D-A21A-1E9B9814F0C0}"/>
              </a:ext>
            </a:extLst>
          </p:cNvPr>
          <p:cNvSpPr txBox="1"/>
          <p:nvPr/>
        </p:nvSpPr>
        <p:spPr>
          <a:xfrm>
            <a:off x="1752169" y="4915975"/>
            <a:ext cx="141064" cy="138499"/>
          </a:xfrm>
          <a:prstGeom prst="rect">
            <a:avLst/>
          </a:prstGeom>
          <a:noFill/>
        </p:spPr>
        <p:txBody>
          <a:bodyPr wrap="none" lIns="0" tIns="0" rIns="0" bIns="0" rtlCol="0">
            <a:spAutoFit/>
          </a:bodyPr>
          <a:lstStyle/>
          <a:p>
            <a:pPr algn="r">
              <a:lnSpc>
                <a:spcPct val="90000"/>
              </a:lnSpc>
            </a:pPr>
            <a:r>
              <a:rPr lang="en-US" sz="1000" dirty="0">
                <a:latin typeface="Arial" panose="020B0604020202020204" pitchFamily="34" charset="0"/>
                <a:ea typeface="Aileron" charset="0"/>
                <a:cs typeface="Arial" panose="020B0604020202020204" pitchFamily="34" charset="0"/>
              </a:rPr>
              <a:t>10</a:t>
            </a:r>
          </a:p>
        </p:txBody>
      </p:sp>
      <p:cxnSp>
        <p:nvCxnSpPr>
          <p:cNvPr id="41" name="Straight Connector 40">
            <a:extLst>
              <a:ext uri="{FF2B5EF4-FFF2-40B4-BE49-F238E27FC236}">
                <a16:creationId xmlns:a16="http://schemas.microsoft.com/office/drawing/2014/main" id="{894DBE80-3DE7-8647-BCCC-FB3190BAB1F0}"/>
              </a:ext>
            </a:extLst>
          </p:cNvPr>
          <p:cNvCxnSpPr>
            <a:cxnSpLocks/>
          </p:cNvCxnSpPr>
          <p:nvPr/>
        </p:nvCxnSpPr>
        <p:spPr>
          <a:xfrm>
            <a:off x="1911259" y="498462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D813B1A-25CF-3A44-8559-DCF3D1C9B5E1}"/>
              </a:ext>
            </a:extLst>
          </p:cNvPr>
          <p:cNvCxnSpPr>
            <a:cxnSpLocks/>
          </p:cNvCxnSpPr>
          <p:nvPr/>
        </p:nvCxnSpPr>
        <p:spPr>
          <a:xfrm>
            <a:off x="1911259" y="479603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AAA83-C7C2-2A4B-8E4F-35023CCBC9A4}"/>
              </a:ext>
            </a:extLst>
          </p:cNvPr>
          <p:cNvCxnSpPr>
            <a:cxnSpLocks/>
          </p:cNvCxnSpPr>
          <p:nvPr/>
        </p:nvCxnSpPr>
        <p:spPr>
          <a:xfrm>
            <a:off x="1911259" y="385305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BD68477-DBCA-1E44-99F2-88B664C11F76}"/>
              </a:ext>
            </a:extLst>
          </p:cNvPr>
          <p:cNvCxnSpPr>
            <a:cxnSpLocks/>
          </p:cNvCxnSpPr>
          <p:nvPr/>
        </p:nvCxnSpPr>
        <p:spPr>
          <a:xfrm>
            <a:off x="4940209" y="3293303"/>
            <a:ext cx="16519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C578CF6-8833-D54A-94E8-6CF7FF4C349C}"/>
              </a:ext>
            </a:extLst>
          </p:cNvPr>
          <p:cNvCxnSpPr>
            <a:cxnSpLocks/>
          </p:cNvCxnSpPr>
          <p:nvPr/>
        </p:nvCxnSpPr>
        <p:spPr>
          <a:xfrm>
            <a:off x="1911259" y="423024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4029A69-BDDA-3D4A-90F3-84D842429E12}"/>
              </a:ext>
            </a:extLst>
          </p:cNvPr>
          <p:cNvCxnSpPr>
            <a:cxnSpLocks/>
          </p:cNvCxnSpPr>
          <p:nvPr/>
        </p:nvCxnSpPr>
        <p:spPr>
          <a:xfrm>
            <a:off x="1911259" y="441884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57D5A2C-D411-0D44-8618-C82AE70E39C0}"/>
              </a:ext>
            </a:extLst>
          </p:cNvPr>
          <p:cNvCxnSpPr>
            <a:cxnSpLocks/>
          </p:cNvCxnSpPr>
          <p:nvPr/>
        </p:nvCxnSpPr>
        <p:spPr>
          <a:xfrm>
            <a:off x="1911259" y="460743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91FCDB8-5E9F-1B4A-8355-8C2C84C3725B}"/>
              </a:ext>
            </a:extLst>
          </p:cNvPr>
          <p:cNvCxnSpPr>
            <a:cxnSpLocks/>
          </p:cNvCxnSpPr>
          <p:nvPr/>
        </p:nvCxnSpPr>
        <p:spPr>
          <a:xfrm>
            <a:off x="1911259" y="366446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1BC15B4-926C-D844-9ABF-FEAB019BDF67}"/>
              </a:ext>
            </a:extLst>
          </p:cNvPr>
          <p:cNvCxnSpPr>
            <a:cxnSpLocks/>
          </p:cNvCxnSpPr>
          <p:nvPr/>
        </p:nvCxnSpPr>
        <p:spPr>
          <a:xfrm>
            <a:off x="1911259" y="3475865"/>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89F866F-4C8F-3044-BEC0-B94FF69D6EE5}"/>
              </a:ext>
            </a:extLst>
          </p:cNvPr>
          <p:cNvCxnSpPr>
            <a:cxnSpLocks/>
          </p:cNvCxnSpPr>
          <p:nvPr/>
        </p:nvCxnSpPr>
        <p:spPr>
          <a:xfrm>
            <a:off x="1911259" y="328727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228E9865-0F78-364C-BEA1-ECEE3FB8C263}"/>
              </a:ext>
            </a:extLst>
          </p:cNvPr>
          <p:cNvSpPr txBox="1"/>
          <p:nvPr/>
        </p:nvSpPr>
        <p:spPr>
          <a:xfrm>
            <a:off x="5176022" y="3233869"/>
            <a:ext cx="633187" cy="276999"/>
          </a:xfrm>
          <a:prstGeom prst="rect">
            <a:avLst/>
          </a:prstGeom>
          <a:noFill/>
        </p:spPr>
        <p:txBody>
          <a:bodyPr wrap="none" lIns="0" tIns="0" rIns="0" bIns="0" rtlCol="0">
            <a:spAutoFit/>
          </a:bodyPr>
          <a:lstStyle/>
          <a:p>
            <a:pPr>
              <a:lnSpc>
                <a:spcPct val="90000"/>
              </a:lnSpc>
            </a:pPr>
            <a:r>
              <a:rPr lang="en-GB" sz="1000" i="1" dirty="0">
                <a:latin typeface="Arial" panose="020B0604020202020204" pitchFamily="34" charset="0"/>
                <a:ea typeface="Aileron" charset="0"/>
                <a:cs typeface="Arial" panose="020B0604020202020204" pitchFamily="34" charset="0"/>
              </a:rPr>
              <a:t>BRCA</a:t>
            </a:r>
          </a:p>
          <a:p>
            <a:pPr>
              <a:lnSpc>
                <a:spcPct val="90000"/>
              </a:lnSpc>
            </a:pPr>
            <a:r>
              <a:rPr lang="en-GB" sz="1000" dirty="0">
                <a:latin typeface="Arial" panose="020B0604020202020204" pitchFamily="34" charset="0"/>
                <a:ea typeface="Aileron" charset="0"/>
                <a:cs typeface="Arial" panose="020B0604020202020204" pitchFamily="34" charset="0"/>
              </a:rPr>
              <a:t>Non-</a:t>
            </a:r>
            <a:r>
              <a:rPr lang="en-GB" sz="1000" i="1" dirty="0">
                <a:latin typeface="Arial" panose="020B0604020202020204" pitchFamily="34" charset="0"/>
                <a:ea typeface="Aileron" charset="0"/>
                <a:cs typeface="Arial" panose="020B0604020202020204" pitchFamily="34" charset="0"/>
              </a:rPr>
              <a:t>BRCA</a:t>
            </a:r>
          </a:p>
        </p:txBody>
      </p:sp>
      <p:cxnSp>
        <p:nvCxnSpPr>
          <p:cNvPr id="72" name="Straight Connector 71">
            <a:extLst>
              <a:ext uri="{FF2B5EF4-FFF2-40B4-BE49-F238E27FC236}">
                <a16:creationId xmlns:a16="http://schemas.microsoft.com/office/drawing/2014/main" id="{D0586213-B870-0940-B05A-AEBF44ECF88A}"/>
              </a:ext>
            </a:extLst>
          </p:cNvPr>
          <p:cNvCxnSpPr>
            <a:cxnSpLocks/>
          </p:cNvCxnSpPr>
          <p:nvPr/>
        </p:nvCxnSpPr>
        <p:spPr>
          <a:xfrm>
            <a:off x="4940209" y="3441575"/>
            <a:ext cx="165191"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18A440D3-8AB6-B34B-8178-E8A7F913718B}"/>
              </a:ext>
            </a:extLst>
          </p:cNvPr>
          <p:cNvSpPr/>
          <p:nvPr/>
        </p:nvSpPr>
        <p:spPr>
          <a:xfrm>
            <a:off x="4983452" y="3253951"/>
            <a:ext cx="78705" cy="78705"/>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riangle 72">
            <a:extLst>
              <a:ext uri="{FF2B5EF4-FFF2-40B4-BE49-F238E27FC236}">
                <a16:creationId xmlns:a16="http://schemas.microsoft.com/office/drawing/2014/main" id="{DB024EA8-97F1-C147-BF87-D58D505E11D6}"/>
              </a:ext>
            </a:extLst>
          </p:cNvPr>
          <p:cNvSpPr/>
          <p:nvPr/>
        </p:nvSpPr>
        <p:spPr>
          <a:xfrm>
            <a:off x="4978650" y="3392440"/>
            <a:ext cx="88309" cy="87359"/>
          </a:xfrm>
          <a:prstGeom prst="triangl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E753851D-84AF-5E44-8484-EE9E46BF7A0D}"/>
              </a:ext>
            </a:extLst>
          </p:cNvPr>
          <p:cNvCxnSpPr>
            <a:cxnSpLocks/>
          </p:cNvCxnSpPr>
          <p:nvPr/>
        </p:nvCxnSpPr>
        <p:spPr>
          <a:xfrm>
            <a:off x="1911259" y="4041650"/>
            <a:ext cx="64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36619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F5B2FD-1CCA-4177-ABB9-98A90B593494}"/>
              </a:ext>
            </a:extLst>
          </p:cNvPr>
          <p:cNvSpPr>
            <a:spLocks noGrp="1"/>
          </p:cNvSpPr>
          <p:nvPr>
            <p:ph type="body" idx="1"/>
          </p:nvPr>
        </p:nvSpPr>
        <p:spPr>
          <a:xfrm>
            <a:off x="633917" y="669841"/>
            <a:ext cx="10972800" cy="702470"/>
          </a:xfrm>
        </p:spPr>
        <p:txBody>
          <a:bodyPr/>
          <a:lstStyle/>
          <a:p>
            <a:r>
              <a:rPr lang="en-GB" dirty="0"/>
              <a:t>Galahad study: All-cause TEAE</a:t>
            </a:r>
            <a:r>
              <a:rPr lang="en-GB" cap="none" dirty="0"/>
              <a:t>s</a:t>
            </a:r>
            <a:r>
              <a:rPr lang="en-GB" dirty="0"/>
              <a:t> (N=288)</a:t>
            </a:r>
          </a:p>
        </p:txBody>
      </p:sp>
      <p:sp>
        <p:nvSpPr>
          <p:cNvPr id="3" name="Title 2">
            <a:extLst>
              <a:ext uri="{FF2B5EF4-FFF2-40B4-BE49-F238E27FC236}">
                <a16:creationId xmlns:a16="http://schemas.microsoft.com/office/drawing/2014/main" id="{24E298C3-4655-469C-B835-3BEA273BAF8F}"/>
              </a:ext>
            </a:extLst>
          </p:cNvPr>
          <p:cNvSpPr>
            <a:spLocks noGrp="1"/>
          </p:cNvSpPr>
          <p:nvPr>
            <p:ph type="title"/>
          </p:nvPr>
        </p:nvSpPr>
        <p:spPr>
          <a:xfrm>
            <a:off x="619200" y="246566"/>
            <a:ext cx="8740800" cy="807285"/>
          </a:xfrm>
        </p:spPr>
        <p:txBody>
          <a:bodyPr/>
          <a:lstStyle/>
          <a:p>
            <a:r>
              <a:rPr lang="en-GB" dirty="0"/>
              <a:t>Niraparib side effects</a:t>
            </a:r>
          </a:p>
        </p:txBody>
      </p:sp>
      <p:sp>
        <p:nvSpPr>
          <p:cNvPr id="4" name="Slide Number Placeholder 3">
            <a:extLst>
              <a:ext uri="{FF2B5EF4-FFF2-40B4-BE49-F238E27FC236}">
                <a16:creationId xmlns:a16="http://schemas.microsoft.com/office/drawing/2014/main" id="{C31C2B00-4FC4-40CE-B837-9D9AD29AD041}"/>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
        <p:nvSpPr>
          <p:cNvPr id="5" name="Content Placeholder 4">
            <a:extLst>
              <a:ext uri="{FF2B5EF4-FFF2-40B4-BE49-F238E27FC236}">
                <a16:creationId xmlns:a16="http://schemas.microsoft.com/office/drawing/2014/main" id="{F61AB37A-AC8D-41C0-BA51-4E291351E8EF}"/>
              </a:ext>
            </a:extLst>
          </p:cNvPr>
          <p:cNvSpPr>
            <a:spLocks noGrp="1"/>
          </p:cNvSpPr>
          <p:nvPr>
            <p:ph sz="quarter" idx="15"/>
          </p:nvPr>
        </p:nvSpPr>
        <p:spPr/>
        <p:txBody>
          <a:bodyPr/>
          <a:lstStyle/>
          <a:p>
            <a:r>
              <a:rPr lang="en-GB" dirty="0"/>
              <a:t>Smith M, et al. Lancet Oncol. 2022;23:362-373</a:t>
            </a:r>
          </a:p>
        </p:txBody>
      </p:sp>
      <p:sp>
        <p:nvSpPr>
          <p:cNvPr id="11" name="TextBox 10">
            <a:extLst>
              <a:ext uri="{FF2B5EF4-FFF2-40B4-BE49-F238E27FC236}">
                <a16:creationId xmlns:a16="http://schemas.microsoft.com/office/drawing/2014/main" id="{275C7AE7-3E87-434F-B399-1D9D0A388A2C}"/>
              </a:ext>
            </a:extLst>
          </p:cNvPr>
          <p:cNvSpPr txBox="1"/>
          <p:nvPr/>
        </p:nvSpPr>
        <p:spPr>
          <a:xfrm>
            <a:off x="8616280" y="5206894"/>
            <a:ext cx="3168352" cy="830997"/>
          </a:xfrm>
          <a:prstGeom prst="rect">
            <a:avLst/>
          </a:prstGeom>
          <a:noFill/>
        </p:spPr>
        <p:txBody>
          <a:bodyPr wrap="square" lIns="0" tIns="0" rIns="0" bIns="0" rtlCol="0">
            <a:spAutoFit/>
          </a:bodyPr>
          <a:lstStyle/>
          <a:p>
            <a:pPr>
              <a:lnSpc>
                <a:spcPct val="90000"/>
              </a:lnSpc>
            </a:pPr>
            <a:r>
              <a:rPr lang="en-GB" sz="1200" dirty="0">
                <a:latin typeface="Arial" panose="020B0604020202020204" pitchFamily="34" charset="0"/>
                <a:ea typeface="Aileron" charset="0"/>
                <a:cs typeface="Arial" panose="020B0604020202020204" pitchFamily="34" charset="0"/>
              </a:rPr>
              <a:t>Data are n (%). </a:t>
            </a:r>
            <a:r>
              <a:rPr lang="en-US" sz="1200" b="0" i="0" u="none" strike="noStrike" baseline="0" dirty="0">
                <a:solidFill>
                  <a:srgbClr val="000000"/>
                </a:solidFill>
                <a:latin typeface="Arial" panose="020B0604020202020204" pitchFamily="34" charset="0"/>
                <a:cs typeface="Arial" panose="020B0604020202020204" pitchFamily="34" charset="0"/>
              </a:rPr>
              <a:t>Data are presented for grade 1–2 treatment-emergent adverse events with a combined incidence of ≥20% or any higher-grade (grade 3–5) treatment-emergent adverse events with an incidence of ≥2%.</a:t>
            </a:r>
            <a:endParaRPr lang="en-GB" sz="1200" dirty="0">
              <a:solidFill>
                <a:srgbClr val="505050"/>
              </a:solidFill>
              <a:latin typeface="Arial" panose="020B0604020202020204" pitchFamily="34" charset="0"/>
              <a:ea typeface="Aileron" charset="0"/>
              <a:cs typeface="Arial" panose="020B0604020202020204" pitchFamily="34" charset="0"/>
            </a:endParaRPr>
          </a:p>
        </p:txBody>
      </p:sp>
      <p:graphicFrame>
        <p:nvGraphicFramePr>
          <p:cNvPr id="13" name="Content Placeholder 21">
            <a:extLst>
              <a:ext uri="{FF2B5EF4-FFF2-40B4-BE49-F238E27FC236}">
                <a16:creationId xmlns:a16="http://schemas.microsoft.com/office/drawing/2014/main" id="{1BF6336B-405E-994D-85C8-2865AF78A344}"/>
              </a:ext>
            </a:extLst>
          </p:cNvPr>
          <p:cNvGraphicFramePr>
            <a:graphicFrameLocks noGrp="1"/>
          </p:cNvGraphicFramePr>
          <p:nvPr>
            <p:ph sz="quarter" idx="12"/>
            <p:extLst>
              <p:ext uri="{D42A27DB-BD31-4B8C-83A1-F6EECF244321}">
                <p14:modId xmlns:p14="http://schemas.microsoft.com/office/powerpoint/2010/main" val="2685341331"/>
              </p:ext>
            </p:extLst>
          </p:nvPr>
        </p:nvGraphicFramePr>
        <p:xfrm>
          <a:off x="633917" y="1013485"/>
          <a:ext cx="7853702" cy="5104440"/>
        </p:xfrm>
        <a:graphic>
          <a:graphicData uri="http://schemas.openxmlformats.org/drawingml/2006/table">
            <a:tbl>
              <a:tblPr firstRow="1" bandRow="1">
                <a:tableStyleId>{5C22544A-7EE6-4342-B048-85BDC9FD1C3A}</a:tableStyleId>
              </a:tblPr>
              <a:tblGrid>
                <a:gridCol w="2768582">
                  <a:extLst>
                    <a:ext uri="{9D8B030D-6E8A-4147-A177-3AD203B41FA5}">
                      <a16:colId xmlns:a16="http://schemas.microsoft.com/office/drawing/2014/main" val="835291129"/>
                    </a:ext>
                  </a:extLst>
                </a:gridCol>
                <a:gridCol w="1271280">
                  <a:extLst>
                    <a:ext uri="{9D8B030D-6E8A-4147-A177-3AD203B41FA5}">
                      <a16:colId xmlns:a16="http://schemas.microsoft.com/office/drawing/2014/main" val="1023874843"/>
                    </a:ext>
                  </a:extLst>
                </a:gridCol>
                <a:gridCol w="1271280">
                  <a:extLst>
                    <a:ext uri="{9D8B030D-6E8A-4147-A177-3AD203B41FA5}">
                      <a16:colId xmlns:a16="http://schemas.microsoft.com/office/drawing/2014/main" val="1214624069"/>
                    </a:ext>
                  </a:extLst>
                </a:gridCol>
                <a:gridCol w="1271280">
                  <a:extLst>
                    <a:ext uri="{9D8B030D-6E8A-4147-A177-3AD203B41FA5}">
                      <a16:colId xmlns:a16="http://schemas.microsoft.com/office/drawing/2014/main" val="3651496090"/>
                    </a:ext>
                  </a:extLst>
                </a:gridCol>
                <a:gridCol w="1271280">
                  <a:extLst>
                    <a:ext uri="{9D8B030D-6E8A-4147-A177-3AD203B41FA5}">
                      <a16:colId xmlns:a16="http://schemas.microsoft.com/office/drawing/2014/main" val="3894843704"/>
                    </a:ext>
                  </a:extLst>
                </a:gridCol>
              </a:tblGrid>
              <a:tr h="182924">
                <a:tc>
                  <a:txBody>
                    <a:bodyPr/>
                    <a:lstStyle/>
                    <a:p>
                      <a:endParaRPr lang="en-GB" sz="1050" noProof="0">
                        <a:latin typeface="Arial" panose="020B0604020202020204" pitchFamily="34" charset="0"/>
                        <a:cs typeface="Arial" panose="020B0604020202020204" pitchFamily="34" charset="0"/>
                      </a:endParaRP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Grade 1-2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Grade 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Grade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Grade 5</a:t>
                      </a:r>
                    </a:p>
                  </a:txBody>
                  <a:tcPr marL="55440" marR="55440" marT="36000" marB="36000" anchor="ctr"/>
                </a:tc>
                <a:extLst>
                  <a:ext uri="{0D108BD9-81ED-4DB2-BD59-A6C34878D82A}">
                    <a16:rowId xmlns:a16="http://schemas.microsoft.com/office/drawing/2014/main" val="3265865939"/>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Nausea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154 (53%)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15 (5%)</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939621170"/>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Vomiting</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101 (35%)</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10 (3%)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32206209"/>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Constipation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95 (33%)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5 (2%)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4083831633"/>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Fatigue</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87 (30%)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19 (7%)</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301543662"/>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Decreased appetite</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85 (29%)</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8 (3%)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128016404"/>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Anaemia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61 (21%)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92 (32%)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2 (1%)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 (&lt;1%)</a:t>
                      </a:r>
                    </a:p>
                  </a:txBody>
                  <a:tcPr marL="55440" marR="55440" marT="36000" marB="36000" anchor="ctr"/>
                </a:tc>
                <a:extLst>
                  <a:ext uri="{0D108BD9-81ED-4DB2-BD59-A6C34878D82A}">
                    <a16:rowId xmlns:a16="http://schemas.microsoft.com/office/drawing/2014/main" val="3884670153"/>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Thrombocytopenia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52 (18%)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24 (8%)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23 (8%)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971075382"/>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Back pain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51 (18%)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13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843748757"/>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Arthralgia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38 (13%)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6 (2%)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096907948"/>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Asthenia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37 (13%)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735939170"/>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Neutropenia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27 (9%)</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17 (6%)</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642986441"/>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Bone pain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23 (8%)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9 (3%)</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936634982"/>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Hypertension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22 (8%)</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12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695967711"/>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Blood alkaline phosphatase increased</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15 (5%)</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19292947"/>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Stomatitis</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15 (5%)</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6 (2%)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1447210963"/>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Leukopenia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14 (5%)</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3 (1%)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110593649"/>
                  </a:ext>
                </a:extLst>
              </a:tr>
              <a:tr h="182924">
                <a:tc>
                  <a:txBody>
                    <a:bodyPr/>
                    <a:lstStyle/>
                    <a:p>
                      <a:pPr marL="0" indent="9525">
                        <a:tabLst/>
                      </a:pPr>
                      <a:r>
                        <a:rPr lang="en-GB" sz="1050" noProof="0" dirty="0">
                          <a:latin typeface="Symbol" panose="05050102010706020507" pitchFamily="18" charset="2"/>
                          <a:cs typeface="Arial" panose="020B0604020202020204" pitchFamily="34" charset="0"/>
                        </a:rPr>
                        <a:t>g</a:t>
                      </a:r>
                      <a:r>
                        <a:rPr lang="en-GB" sz="1050" noProof="0" dirty="0">
                          <a:latin typeface="Arial" panose="020B0604020202020204" pitchFamily="34" charset="0"/>
                          <a:cs typeface="Arial" panose="020B0604020202020204" pitchFamily="34" charset="0"/>
                        </a:rPr>
                        <a:t>-glutamyl transferase increased</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13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603286826"/>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Lymphopenia</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11 (4%)</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12 (4%)</a:t>
                      </a:r>
                    </a:p>
                  </a:txBody>
                  <a:tcPr marL="55440" marR="5544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038398625"/>
                  </a:ext>
                </a:extLst>
              </a:tr>
              <a:tr h="182924">
                <a:tc>
                  <a:txBody>
                    <a:bodyPr/>
                    <a:lstStyle/>
                    <a:p>
                      <a:pPr marL="0" indent="9525">
                        <a:tabLst/>
                      </a:pPr>
                      <a:r>
                        <a:rPr lang="en-GB" sz="1050" noProof="0" dirty="0" err="1">
                          <a:latin typeface="Arial" panose="020B0604020202020204" pitchFamily="34" charset="0"/>
                          <a:cs typeface="Arial" panose="020B0604020202020204" pitchFamily="34" charset="0"/>
                        </a:rPr>
                        <a:t>Hypophosphataemia</a:t>
                      </a:r>
                      <a:endParaRPr lang="en-GB" sz="1050" noProof="0" dirty="0">
                        <a:latin typeface="Arial" panose="020B0604020202020204" pitchFamily="34" charset="0"/>
                        <a:cs typeface="Arial" panose="020B0604020202020204" pitchFamily="34" charset="0"/>
                      </a:endParaRP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7 (2%)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6 (2%)</a:t>
                      </a:r>
                    </a:p>
                  </a:txBody>
                  <a:tcPr marL="55440" marR="5544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979995099"/>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Spinal cord compression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7 (2%)</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3077020410"/>
                  </a:ext>
                </a:extLst>
              </a:tr>
              <a:tr h="182924">
                <a:tc>
                  <a:txBody>
                    <a:bodyPr/>
                    <a:lstStyle/>
                    <a:p>
                      <a:pPr marL="0" indent="9525">
                        <a:tabLst/>
                      </a:pPr>
                      <a:r>
                        <a:rPr lang="en-GB" sz="1050" noProof="0" dirty="0">
                          <a:latin typeface="Arial" panose="020B0604020202020204" pitchFamily="34" charset="0"/>
                          <a:cs typeface="Arial" panose="020B0604020202020204" pitchFamily="34" charset="0"/>
                        </a:rPr>
                        <a:t>General physical health deterioration</a:t>
                      </a:r>
                    </a:p>
                  </a:txBody>
                  <a:tcPr marR="55440" marT="36000" marB="36000"/>
                </a:tc>
                <a:tc>
                  <a:txBody>
                    <a:bodyPr/>
                    <a:lstStyle/>
                    <a:p>
                      <a:pPr algn="ct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7 (2%)</a:t>
                      </a:r>
                    </a:p>
                  </a:txBody>
                  <a:tcPr marL="55440" marR="5544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noProof="0" dirty="0">
                          <a:latin typeface="Arial" panose="020B0604020202020204" pitchFamily="34" charset="0"/>
                          <a:cs typeface="Arial" panose="020B0604020202020204" pitchFamily="34" charset="0"/>
                        </a:rPr>
                        <a:t>1 (&lt;1%)</a:t>
                      </a:r>
                    </a:p>
                  </a:txBody>
                  <a:tcPr marL="55440" marR="55440" marT="36000" marB="36000" anchor="ctr"/>
                </a:tc>
                <a:tc>
                  <a:txBody>
                    <a:bodyPr/>
                    <a:lstStyle/>
                    <a:p>
                      <a:pPr algn="ctr"/>
                      <a:r>
                        <a:rPr lang="en-GB" sz="1050" noProof="0" dirty="0">
                          <a:latin typeface="Arial" panose="020B0604020202020204" pitchFamily="34" charset="0"/>
                          <a:cs typeface="Arial" panose="020B0604020202020204" pitchFamily="34" charset="0"/>
                        </a:rPr>
                        <a:t>4 (1%)</a:t>
                      </a:r>
                    </a:p>
                  </a:txBody>
                  <a:tcPr marL="55440" marR="55440" marT="36000" marB="36000" anchor="ctr"/>
                </a:tc>
                <a:extLst>
                  <a:ext uri="{0D108BD9-81ED-4DB2-BD59-A6C34878D82A}">
                    <a16:rowId xmlns:a16="http://schemas.microsoft.com/office/drawing/2014/main" val="3291909063"/>
                  </a:ext>
                </a:extLst>
              </a:tr>
            </a:tbl>
          </a:graphicData>
        </a:graphic>
      </p:graphicFrame>
    </p:spTree>
    <p:extLst>
      <p:ext uri="{BB962C8B-B14F-4D97-AF65-F5344CB8AC3E}">
        <p14:creationId xmlns:p14="http://schemas.microsoft.com/office/powerpoint/2010/main" val="396441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9EB16A-444E-475B-AE8B-140B1053B86F}"/>
              </a:ext>
            </a:extLst>
          </p:cNvPr>
          <p:cNvSpPr>
            <a:spLocks noGrp="1"/>
          </p:cNvSpPr>
          <p:nvPr>
            <p:ph type="body" idx="1"/>
          </p:nvPr>
        </p:nvSpPr>
        <p:spPr/>
        <p:txBody>
          <a:bodyPr/>
          <a:lstStyle/>
          <a:p>
            <a:r>
              <a:rPr lang="en-GB" dirty="0"/>
              <a:t>Approved indications</a:t>
            </a:r>
          </a:p>
        </p:txBody>
      </p:sp>
      <p:graphicFrame>
        <p:nvGraphicFramePr>
          <p:cNvPr id="6" name="Table 6">
            <a:extLst>
              <a:ext uri="{FF2B5EF4-FFF2-40B4-BE49-F238E27FC236}">
                <a16:creationId xmlns:a16="http://schemas.microsoft.com/office/drawing/2014/main" id="{4F7F3347-0B41-4A3E-BBA8-713465728A77}"/>
              </a:ext>
            </a:extLst>
          </p:cNvPr>
          <p:cNvGraphicFramePr>
            <a:graphicFrameLocks noGrp="1"/>
          </p:cNvGraphicFramePr>
          <p:nvPr>
            <p:ph sz="quarter" idx="12"/>
            <p:extLst>
              <p:ext uri="{D42A27DB-BD31-4B8C-83A1-F6EECF244321}">
                <p14:modId xmlns:p14="http://schemas.microsoft.com/office/powerpoint/2010/main" val="27132544"/>
              </p:ext>
            </p:extLst>
          </p:nvPr>
        </p:nvGraphicFramePr>
        <p:xfrm>
          <a:off x="620713" y="2133600"/>
          <a:ext cx="10963275" cy="3106840"/>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2452420734"/>
                    </a:ext>
                  </a:extLst>
                </a:gridCol>
                <a:gridCol w="2192655">
                  <a:extLst>
                    <a:ext uri="{9D8B030D-6E8A-4147-A177-3AD203B41FA5}">
                      <a16:colId xmlns:a16="http://schemas.microsoft.com/office/drawing/2014/main" val="3846155036"/>
                    </a:ext>
                  </a:extLst>
                </a:gridCol>
                <a:gridCol w="2192655">
                  <a:extLst>
                    <a:ext uri="{9D8B030D-6E8A-4147-A177-3AD203B41FA5}">
                      <a16:colId xmlns:a16="http://schemas.microsoft.com/office/drawing/2014/main" val="475060959"/>
                    </a:ext>
                  </a:extLst>
                </a:gridCol>
                <a:gridCol w="2192655">
                  <a:extLst>
                    <a:ext uri="{9D8B030D-6E8A-4147-A177-3AD203B41FA5}">
                      <a16:colId xmlns:a16="http://schemas.microsoft.com/office/drawing/2014/main" val="1545122262"/>
                    </a:ext>
                  </a:extLst>
                </a:gridCol>
                <a:gridCol w="2192655">
                  <a:extLst>
                    <a:ext uri="{9D8B030D-6E8A-4147-A177-3AD203B41FA5}">
                      <a16:colId xmlns:a16="http://schemas.microsoft.com/office/drawing/2014/main" val="2948187528"/>
                    </a:ext>
                  </a:extLst>
                </a:gridCol>
              </a:tblGrid>
              <a:tr h="370840">
                <a:tc>
                  <a:txBody>
                    <a:bodyPr/>
                    <a:lstStyle/>
                    <a:p>
                      <a:endParaRPr lang="en-GB" dirty="0"/>
                    </a:p>
                  </a:txBody>
                  <a:tcPr/>
                </a:tc>
                <a:tc>
                  <a:txBody>
                    <a:bodyPr/>
                    <a:lstStyle/>
                    <a:p>
                      <a:pPr algn="ctr"/>
                      <a:r>
                        <a:rPr lang="en-GB" dirty="0"/>
                        <a:t>Olaparib</a:t>
                      </a:r>
                    </a:p>
                  </a:txBody>
                  <a:tcPr/>
                </a:tc>
                <a:tc>
                  <a:txBody>
                    <a:bodyPr/>
                    <a:lstStyle/>
                    <a:p>
                      <a:pPr algn="ctr"/>
                      <a:r>
                        <a:rPr lang="en-GB" dirty="0"/>
                        <a:t>Rucaparib</a:t>
                      </a:r>
                    </a:p>
                  </a:txBody>
                  <a:tcPr/>
                </a:tc>
                <a:tc>
                  <a:txBody>
                    <a:bodyPr/>
                    <a:lstStyle/>
                    <a:p>
                      <a:pPr algn="ctr"/>
                      <a:r>
                        <a:rPr lang="en-GB" dirty="0"/>
                        <a:t>Niraparib</a:t>
                      </a:r>
                    </a:p>
                  </a:txBody>
                  <a:tcPr/>
                </a:tc>
                <a:tc>
                  <a:txBody>
                    <a:bodyPr/>
                    <a:lstStyle/>
                    <a:p>
                      <a:pPr algn="ctr"/>
                      <a:r>
                        <a:rPr lang="en-GB" dirty="0" err="1"/>
                        <a:t>Talazoparib</a:t>
                      </a:r>
                      <a:endParaRPr lang="en-GB" dirty="0"/>
                    </a:p>
                  </a:txBody>
                  <a:tcPr/>
                </a:tc>
                <a:extLst>
                  <a:ext uri="{0D108BD9-81ED-4DB2-BD59-A6C34878D82A}">
                    <a16:rowId xmlns:a16="http://schemas.microsoft.com/office/drawing/2014/main" val="3663167650"/>
                  </a:ext>
                </a:extLst>
              </a:tr>
              <a:tr h="684000">
                <a:tc>
                  <a:txBody>
                    <a:bodyPr/>
                    <a:lstStyle/>
                    <a:p>
                      <a:r>
                        <a:rPr lang="en-GB" dirty="0"/>
                        <a:t>Ovarian Cancer</a:t>
                      </a:r>
                    </a:p>
                  </a:txBody>
                  <a:tcPr anchor="ctr"/>
                </a:tc>
                <a:tc>
                  <a:txBody>
                    <a:bodyPr/>
                    <a:lstStyle/>
                    <a:p>
                      <a:pPr algn="ctr"/>
                      <a:r>
                        <a:rPr lang="en-GB"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nchor="ctr"/>
                </a:tc>
                <a:tc>
                  <a:txBody>
                    <a:bodyPr/>
                    <a:lstStyle/>
                    <a:p>
                      <a:pPr algn="ctr"/>
                      <a:endParaRPr lang="en-GB"/>
                    </a:p>
                  </a:txBody>
                  <a:tcPr anchor="ctr"/>
                </a:tc>
                <a:extLst>
                  <a:ext uri="{0D108BD9-81ED-4DB2-BD59-A6C34878D82A}">
                    <a16:rowId xmlns:a16="http://schemas.microsoft.com/office/drawing/2014/main" val="3620752365"/>
                  </a:ext>
                </a:extLst>
              </a:tr>
              <a:tr h="684000">
                <a:tc>
                  <a:txBody>
                    <a:bodyPr/>
                    <a:lstStyle/>
                    <a:p>
                      <a:r>
                        <a:rPr lang="en-GB" dirty="0"/>
                        <a:t>Breast Cancer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nchor="ctr"/>
                </a:tc>
                <a:extLst>
                  <a:ext uri="{0D108BD9-81ED-4DB2-BD59-A6C34878D82A}">
                    <a16:rowId xmlns:a16="http://schemas.microsoft.com/office/drawing/2014/main" val="229698129"/>
                  </a:ext>
                </a:extLst>
              </a:tr>
              <a:tr h="684000">
                <a:tc>
                  <a:txBody>
                    <a:bodyPr/>
                    <a:lstStyle/>
                    <a:p>
                      <a:r>
                        <a:rPr lang="en-GB" dirty="0"/>
                        <a:t>Pancreatic Cancer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978036527"/>
                  </a:ext>
                </a:extLst>
              </a:tr>
              <a:tr h="684000">
                <a:tc>
                  <a:txBody>
                    <a:bodyPr/>
                    <a:lstStyle/>
                    <a:p>
                      <a:r>
                        <a:rPr lang="en-GB" dirty="0"/>
                        <a:t>Prostate Cancer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213346048"/>
                  </a:ext>
                </a:extLst>
              </a:tr>
            </a:tbl>
          </a:graphicData>
        </a:graphic>
      </p:graphicFrame>
      <p:sp>
        <p:nvSpPr>
          <p:cNvPr id="7" name="Title 6">
            <a:extLst>
              <a:ext uri="{FF2B5EF4-FFF2-40B4-BE49-F238E27FC236}">
                <a16:creationId xmlns:a16="http://schemas.microsoft.com/office/drawing/2014/main" id="{9AE93CDF-500C-4757-94CD-6F0921E4AFED}"/>
              </a:ext>
            </a:extLst>
          </p:cNvPr>
          <p:cNvSpPr>
            <a:spLocks noGrp="1"/>
          </p:cNvSpPr>
          <p:nvPr>
            <p:ph type="title"/>
          </p:nvPr>
        </p:nvSpPr>
        <p:spPr/>
        <p:txBody>
          <a:bodyPr/>
          <a:lstStyle/>
          <a:p>
            <a:r>
              <a:rPr lang="en-GB" dirty="0"/>
              <a:t>Parp inhibitors in other cancer</a:t>
            </a:r>
          </a:p>
        </p:txBody>
      </p:sp>
      <p:sp>
        <p:nvSpPr>
          <p:cNvPr id="4" name="Slide Number Placeholder 3">
            <a:extLst>
              <a:ext uri="{FF2B5EF4-FFF2-40B4-BE49-F238E27FC236}">
                <a16:creationId xmlns:a16="http://schemas.microsoft.com/office/drawing/2014/main" id="{FDC484E0-8896-4892-9147-0478CCEC9FD9}"/>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
        <p:nvSpPr>
          <p:cNvPr id="9" name="Content Placeholder 8">
            <a:extLst>
              <a:ext uri="{FF2B5EF4-FFF2-40B4-BE49-F238E27FC236}">
                <a16:creationId xmlns:a16="http://schemas.microsoft.com/office/drawing/2014/main" id="{4C4EA435-95CE-4E5C-8B62-6B5D98B15258}"/>
              </a:ext>
            </a:extLst>
          </p:cNvPr>
          <p:cNvSpPr>
            <a:spLocks noGrp="1"/>
          </p:cNvSpPr>
          <p:nvPr>
            <p:ph sz="quarter" idx="15"/>
          </p:nvPr>
        </p:nvSpPr>
        <p:spPr/>
        <p:txBody>
          <a:bodyPr/>
          <a:lstStyle/>
          <a:p>
            <a:r>
              <a:rPr lang="en-GB" dirty="0"/>
              <a:t>Product Prescribing Information</a:t>
            </a:r>
          </a:p>
        </p:txBody>
      </p:sp>
      <p:sp>
        <p:nvSpPr>
          <p:cNvPr id="10" name="TextBox 9">
            <a:extLst>
              <a:ext uri="{FF2B5EF4-FFF2-40B4-BE49-F238E27FC236}">
                <a16:creationId xmlns:a16="http://schemas.microsoft.com/office/drawing/2014/main" id="{7B8AC183-3328-4BB2-A934-6106CCB5B728}"/>
              </a:ext>
            </a:extLst>
          </p:cNvPr>
          <p:cNvSpPr txBox="1"/>
          <p:nvPr/>
        </p:nvSpPr>
        <p:spPr>
          <a:xfrm>
            <a:off x="695400" y="5362070"/>
            <a:ext cx="5841344" cy="249299"/>
          </a:xfrm>
          <a:prstGeom prst="rect">
            <a:avLst/>
          </a:prstGeom>
          <a:noFill/>
        </p:spPr>
        <p:txBody>
          <a:bodyPr wrap="none" lIns="0" tIns="0" rIns="0" bIns="0" rtlCol="0">
            <a:spAutoFit/>
          </a:bodyPr>
          <a:lstStyle/>
          <a:p>
            <a:pPr marL="285750" indent="-285750" algn="ctr">
              <a:lnSpc>
                <a:spcPct val="90000"/>
              </a:lnSpc>
              <a:buClr>
                <a:schemeClr val="accent1"/>
              </a:buClr>
              <a:buFont typeface="Arial" panose="020B0604020202020204" pitchFamily="34" charset="0"/>
              <a:buChar char="•"/>
            </a:pPr>
            <a:r>
              <a:rPr lang="en-GB" dirty="0">
                <a:solidFill>
                  <a:schemeClr val="tx2"/>
                </a:solidFill>
                <a:latin typeface="Arial" panose="020B0604020202020204" pitchFamily="34" charset="0"/>
                <a:ea typeface="Aileron" charset="0"/>
                <a:cs typeface="Arial" panose="020B0604020202020204" pitchFamily="34" charset="0"/>
              </a:rPr>
              <a:t>Extensive safety data reported across all tumour types</a:t>
            </a:r>
          </a:p>
        </p:txBody>
      </p:sp>
    </p:spTree>
    <p:extLst>
      <p:ext uri="{BB962C8B-B14F-4D97-AF65-F5344CB8AC3E}">
        <p14:creationId xmlns:p14="http://schemas.microsoft.com/office/powerpoint/2010/main" val="896477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6C51C57-1B08-4316-B218-EE60B25EF5B3}"/>
              </a:ext>
            </a:extLst>
          </p:cNvPr>
          <p:cNvSpPr>
            <a:spLocks noGrp="1" noChangeArrowheads="1"/>
          </p:cNvSpPr>
          <p:nvPr>
            <p:ph type="title"/>
          </p:nvPr>
        </p:nvSpPr>
        <p:spPr/>
        <p:txBody>
          <a:bodyPr/>
          <a:lstStyle/>
          <a:p>
            <a:r>
              <a:rPr lang="en-US" altLang="en-US" dirty="0"/>
              <a:t>Safety of PARP inhibitors in other cancers/ LTFU</a:t>
            </a:r>
          </a:p>
        </p:txBody>
      </p:sp>
      <p:sp>
        <p:nvSpPr>
          <p:cNvPr id="28675" name="Content Placeholder 2">
            <a:extLst>
              <a:ext uri="{FF2B5EF4-FFF2-40B4-BE49-F238E27FC236}">
                <a16:creationId xmlns:a16="http://schemas.microsoft.com/office/drawing/2014/main" id="{9636B28A-BF36-42FD-BA5F-45E094593809}"/>
              </a:ext>
            </a:extLst>
          </p:cNvPr>
          <p:cNvSpPr>
            <a:spLocks noGrp="1" noChangeArrowheads="1"/>
          </p:cNvSpPr>
          <p:nvPr>
            <p:ph idx="1"/>
          </p:nvPr>
        </p:nvSpPr>
        <p:spPr>
          <a:xfrm>
            <a:off x="657262" y="1556791"/>
            <a:ext cx="10925137" cy="4518353"/>
          </a:xfrm>
        </p:spPr>
        <p:txBody>
          <a:bodyPr>
            <a:normAutofit fontScale="85000" lnSpcReduction="20000"/>
          </a:bodyPr>
          <a:lstStyle/>
          <a:p>
            <a:r>
              <a:rPr lang="en-US" altLang="en-US" b="1" dirty="0">
                <a:solidFill>
                  <a:schemeClr val="accent1"/>
                </a:solidFill>
              </a:rPr>
              <a:t>Maintenance Olaparib in Ovarian CA with BRCA mutation</a:t>
            </a:r>
            <a:r>
              <a:rPr lang="en-US" altLang="en-US" b="1" baseline="30000" dirty="0">
                <a:solidFill>
                  <a:schemeClr val="accent1"/>
                </a:solidFill>
              </a:rPr>
              <a:t>1,2</a:t>
            </a:r>
            <a:r>
              <a:rPr lang="en-US" altLang="en-US" b="1" dirty="0">
                <a:solidFill>
                  <a:schemeClr val="accent1"/>
                </a:solidFill>
              </a:rPr>
              <a:t> (SOLO1/GOG3004) </a:t>
            </a:r>
            <a:r>
              <a:rPr lang="en-US" altLang="en-US" dirty="0"/>
              <a:t>n=260 </a:t>
            </a:r>
          </a:p>
          <a:p>
            <a:pPr lvl="1"/>
            <a:r>
              <a:rPr lang="en-US" altLang="en-US" dirty="0"/>
              <a:t>1% MDS/AML in primary report; no additional cases in the long-term follow up</a:t>
            </a:r>
          </a:p>
          <a:p>
            <a:r>
              <a:rPr lang="en-US" altLang="en-US" b="1" dirty="0">
                <a:solidFill>
                  <a:schemeClr val="accent1"/>
                </a:solidFill>
              </a:rPr>
              <a:t>Olaparib LTFU Breast/Ovarian/Fallopian tube cancer</a:t>
            </a:r>
            <a:r>
              <a:rPr lang="en-US" altLang="en-US" b="1" baseline="30000" dirty="0">
                <a:solidFill>
                  <a:schemeClr val="accent1"/>
                </a:solidFill>
              </a:rPr>
              <a:t>3 </a:t>
            </a:r>
            <a:r>
              <a:rPr lang="en-US" altLang="en-US" dirty="0">
                <a:solidFill>
                  <a:schemeClr val="tx2"/>
                </a:solidFill>
              </a:rPr>
              <a:t>n=21</a:t>
            </a:r>
            <a:r>
              <a:rPr lang="en-US" altLang="en-US" dirty="0"/>
              <a:t>: </a:t>
            </a:r>
          </a:p>
          <a:p>
            <a:pPr lvl="1"/>
            <a:r>
              <a:rPr lang="en-US" altLang="en-US" dirty="0"/>
              <a:t>Grade 2+ </a:t>
            </a:r>
            <a:r>
              <a:rPr lang="en-US" altLang="en-US" dirty="0" err="1"/>
              <a:t>anaemia</a:t>
            </a:r>
            <a:r>
              <a:rPr lang="en-US" altLang="en-US" dirty="0"/>
              <a:t> most common in cycles 1-6 (29%); dropped to 19% in cycles 7-12 and 18% in cycles 13-24 while grade 2+ </a:t>
            </a:r>
            <a:r>
              <a:rPr lang="en-US" altLang="en-US" dirty="0" err="1"/>
              <a:t>lymphopaenia</a:t>
            </a:r>
            <a:r>
              <a:rPr lang="en-US" altLang="en-US" dirty="0"/>
              <a:t> stable over time </a:t>
            </a:r>
          </a:p>
          <a:p>
            <a:r>
              <a:rPr lang="en-US" altLang="en-US" b="1" dirty="0">
                <a:solidFill>
                  <a:schemeClr val="accent1"/>
                </a:solidFill>
              </a:rPr>
              <a:t>Rucaparib maintenance Ovarian CA (ARIEL3)</a:t>
            </a:r>
            <a:r>
              <a:rPr lang="en-US" altLang="en-US" b="1" baseline="30000" dirty="0">
                <a:solidFill>
                  <a:schemeClr val="accent1"/>
                </a:solidFill>
              </a:rPr>
              <a:t>4</a:t>
            </a:r>
            <a:endParaRPr lang="en-US" altLang="en-US" b="1" dirty="0">
              <a:solidFill>
                <a:schemeClr val="accent1"/>
              </a:solidFill>
            </a:endParaRPr>
          </a:p>
          <a:p>
            <a:pPr lvl="1"/>
            <a:r>
              <a:rPr lang="en-US" altLang="en-US" dirty="0"/>
              <a:t>23% grade 3+ </a:t>
            </a:r>
            <a:r>
              <a:rPr lang="en-US" altLang="en-US" dirty="0" err="1"/>
              <a:t>anaemia</a:t>
            </a:r>
            <a:r>
              <a:rPr lang="en-US" altLang="en-US" dirty="0"/>
              <a:t> in those taking &gt;12 months, 21% in 6-</a:t>
            </a:r>
            <a:r>
              <a:rPr lang="en-US" altLang="en-US" dirty="0">
                <a:solidFill>
                  <a:schemeClr val="tx2"/>
                </a:solidFill>
              </a:rPr>
              <a:t>≤ 1</a:t>
            </a:r>
            <a:r>
              <a:rPr lang="en-US" altLang="en-US" dirty="0"/>
              <a:t>2 months</a:t>
            </a:r>
          </a:p>
          <a:p>
            <a:r>
              <a:rPr lang="en-US" altLang="en-US" b="1" dirty="0">
                <a:solidFill>
                  <a:schemeClr val="accent1"/>
                </a:solidFill>
              </a:rPr>
              <a:t>Niraparib  LTFU Ovarian CA (ENGOT-OV16/NOVA)</a:t>
            </a:r>
            <a:r>
              <a:rPr lang="en-US" altLang="en-US" b="1" baseline="30000" dirty="0">
                <a:solidFill>
                  <a:schemeClr val="accent1"/>
                </a:solidFill>
              </a:rPr>
              <a:t>5</a:t>
            </a:r>
          </a:p>
          <a:p>
            <a:pPr lvl="1"/>
            <a:r>
              <a:rPr lang="en-US" dirty="0"/>
              <a:t>Grade ≥ 3 thrombocytopenia decreased from 28% (month 1) to 9% and 5% (months 2 and 3, respectively) with protocol-directed dose interruptions and/or reductions</a:t>
            </a:r>
          </a:p>
          <a:p>
            <a:pPr lvl="1"/>
            <a:r>
              <a:rPr lang="en-US" dirty="0"/>
              <a:t>AML and MDS were reported in 2 and 6 niraparib-treated patients, respectively, and in 1 placebo patient each</a:t>
            </a:r>
          </a:p>
          <a:p>
            <a:r>
              <a:rPr lang="en-US" altLang="en-US" b="1" dirty="0" err="1">
                <a:solidFill>
                  <a:schemeClr val="accent1"/>
                </a:solidFill>
              </a:rPr>
              <a:t>Talazoparib</a:t>
            </a:r>
            <a:r>
              <a:rPr lang="en-US" altLang="en-US" b="1" dirty="0">
                <a:solidFill>
                  <a:schemeClr val="accent1"/>
                </a:solidFill>
              </a:rPr>
              <a:t> final OS analysis Breast CA (EMBRACA trial)</a:t>
            </a:r>
            <a:r>
              <a:rPr lang="en-US" altLang="en-US" b="1" baseline="30000" dirty="0">
                <a:solidFill>
                  <a:schemeClr val="accent1"/>
                </a:solidFill>
              </a:rPr>
              <a:t>6</a:t>
            </a:r>
          </a:p>
          <a:p>
            <a:pPr lvl="1"/>
            <a:r>
              <a:rPr lang="en-US" altLang="en-US" dirty="0" err="1"/>
              <a:t>Haematologic</a:t>
            </a:r>
            <a:r>
              <a:rPr lang="en-US" altLang="en-US" dirty="0"/>
              <a:t> grade 3-4 AEs in 56.6% of patients treated with </a:t>
            </a:r>
            <a:r>
              <a:rPr lang="en-US" altLang="en-US" dirty="0" err="1"/>
              <a:t>talazoparib</a:t>
            </a:r>
            <a:r>
              <a:rPr lang="en-US" altLang="en-US" dirty="0"/>
              <a:t> and 38.9% of patients, respectively. </a:t>
            </a:r>
          </a:p>
          <a:p>
            <a:pPr lvl="1"/>
            <a:r>
              <a:rPr lang="en-US" altLang="en-US" dirty="0"/>
              <a:t>Grade 3 or 4 </a:t>
            </a:r>
            <a:r>
              <a:rPr lang="en-US" altLang="en-US" dirty="0" err="1"/>
              <a:t>anaemia</a:t>
            </a:r>
            <a:r>
              <a:rPr lang="en-US" altLang="en-US" dirty="0"/>
              <a:t> was reported in 40.2% of patients who received </a:t>
            </a:r>
            <a:r>
              <a:rPr lang="en-US" altLang="en-US" dirty="0" err="1"/>
              <a:t>talazoparib</a:t>
            </a:r>
            <a:r>
              <a:rPr lang="en-US" altLang="en-US" dirty="0"/>
              <a:t> and 4.8% of patients who received placebo</a:t>
            </a:r>
          </a:p>
          <a:p>
            <a:pPr lvl="1"/>
            <a:r>
              <a:rPr lang="en-US" altLang="en-US" dirty="0"/>
              <a:t>No confirmed cases of MDS. 1 case of AML in a patient who received capecitabine and 1 case of AML in a patient who received </a:t>
            </a:r>
            <a:r>
              <a:rPr lang="en-US" altLang="en-US" dirty="0" err="1"/>
              <a:t>talazoparib</a:t>
            </a:r>
            <a:endParaRPr lang="en-US" altLang="en-US" dirty="0"/>
          </a:p>
        </p:txBody>
      </p:sp>
      <p:sp>
        <p:nvSpPr>
          <p:cNvPr id="28676" name="TextBox 3">
            <a:extLst>
              <a:ext uri="{FF2B5EF4-FFF2-40B4-BE49-F238E27FC236}">
                <a16:creationId xmlns:a16="http://schemas.microsoft.com/office/drawing/2014/main" id="{EF69EC36-F959-454C-8A7D-9E9CE12ECFEF}"/>
              </a:ext>
            </a:extLst>
          </p:cNvPr>
          <p:cNvSpPr txBox="1">
            <a:spLocks noChangeArrowheads="1"/>
          </p:cNvSpPr>
          <p:nvPr/>
        </p:nvSpPr>
        <p:spPr bwMode="auto">
          <a:xfrm>
            <a:off x="619200" y="6171517"/>
            <a:ext cx="109048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r>
              <a:rPr lang="en-GB" sz="1100" dirty="0">
                <a:solidFill>
                  <a:schemeClr val="tx2"/>
                </a:solidFill>
                <a:ea typeface="Aileron" charset="0"/>
                <a:cs typeface="Aileron" charset="0"/>
              </a:rPr>
              <a:t>AML, acute myeloid leukaemia; </a:t>
            </a:r>
            <a:r>
              <a:rPr lang="en-US" altLang="en-US" sz="1100" dirty="0">
                <a:solidFill>
                  <a:schemeClr val="tx2"/>
                </a:solidFill>
              </a:rPr>
              <a:t>CA, cancer; LTFU, long-term follow-up; </a:t>
            </a:r>
            <a:r>
              <a:rPr lang="en-GB" sz="1100" dirty="0">
                <a:solidFill>
                  <a:schemeClr val="tx2"/>
                </a:solidFill>
                <a:ea typeface="Aileron" charset="0"/>
                <a:cs typeface="Aileron" charset="0"/>
              </a:rPr>
              <a:t>MDS, myelodysplastic syndromes; OS, overall survival</a:t>
            </a:r>
            <a:endParaRPr lang="en-US" sz="1100" dirty="0">
              <a:solidFill>
                <a:schemeClr val="tx2"/>
              </a:solidFill>
              <a:ea typeface="Aileron" charset="0"/>
              <a:cs typeface="Aileron" charset="0"/>
            </a:endParaRPr>
          </a:p>
          <a:p>
            <a:pPr marL="0" indent="0"/>
            <a:r>
              <a:rPr lang="en-US" altLang="en-US" sz="1100" dirty="0">
                <a:solidFill>
                  <a:schemeClr val="tx2"/>
                </a:solidFill>
              </a:rPr>
              <a:t>1. </a:t>
            </a:r>
            <a:r>
              <a:rPr lang="en-US" sz="1100" dirty="0">
                <a:solidFill>
                  <a:schemeClr val="tx2"/>
                </a:solidFill>
              </a:rPr>
              <a:t>Moore K, et al. N </a:t>
            </a:r>
            <a:r>
              <a:rPr lang="en-US" sz="1100" dirty="0" err="1">
                <a:solidFill>
                  <a:schemeClr val="tx2"/>
                </a:solidFill>
              </a:rPr>
              <a:t>Engl</a:t>
            </a:r>
            <a:r>
              <a:rPr lang="en-US" sz="1100" dirty="0">
                <a:solidFill>
                  <a:schemeClr val="tx2"/>
                </a:solidFill>
              </a:rPr>
              <a:t> J Med. 2018;379(26):2495-505; </a:t>
            </a:r>
            <a:r>
              <a:rPr lang="en-US" altLang="en-US" sz="1100" dirty="0">
                <a:solidFill>
                  <a:schemeClr val="tx2"/>
                </a:solidFill>
              </a:rPr>
              <a:t>2. Banerjee S, et al. Lancet Oncol. 2021;22:1721-31; 3. Van der Noll R, et al. Br J Cancer. 2015;113:396-402; </a:t>
            </a:r>
            <a:br>
              <a:rPr lang="en-US" altLang="en-US" sz="1100" dirty="0">
                <a:solidFill>
                  <a:schemeClr val="tx2"/>
                </a:solidFill>
              </a:rPr>
            </a:br>
            <a:r>
              <a:rPr lang="en-US" altLang="en-US" sz="1100" dirty="0">
                <a:solidFill>
                  <a:schemeClr val="tx2"/>
                </a:solidFill>
              </a:rPr>
              <a:t>4. Clamp AR, et al. Int J </a:t>
            </a:r>
            <a:r>
              <a:rPr lang="en-US" altLang="en-US" sz="1100" dirty="0" err="1">
                <a:solidFill>
                  <a:schemeClr val="tx2"/>
                </a:solidFill>
              </a:rPr>
              <a:t>Gyn</a:t>
            </a:r>
            <a:r>
              <a:rPr lang="en-US" altLang="en-US" sz="1100" dirty="0">
                <a:solidFill>
                  <a:schemeClr val="tx2"/>
                </a:solidFill>
              </a:rPr>
              <a:t> Cancer. 2021;31:949-58; 5. Mirza M, et al. </a:t>
            </a:r>
            <a:r>
              <a:rPr lang="en-US" altLang="en-US" sz="1100" dirty="0" err="1">
                <a:solidFill>
                  <a:schemeClr val="tx2"/>
                </a:solidFill>
              </a:rPr>
              <a:t>Gynecol</a:t>
            </a:r>
            <a:r>
              <a:rPr lang="en-US" altLang="en-US" sz="1100" dirty="0">
                <a:solidFill>
                  <a:schemeClr val="tx2"/>
                </a:solidFill>
              </a:rPr>
              <a:t> Oncol 2020;159:442-8; 6. Litton J, et al. Annals of Oncology. 2020;31:1526-35</a:t>
            </a:r>
          </a:p>
        </p:txBody>
      </p:sp>
      <p:sp>
        <p:nvSpPr>
          <p:cNvPr id="2" name="Slide Number Placeholder 1">
            <a:extLst>
              <a:ext uri="{FF2B5EF4-FFF2-40B4-BE49-F238E27FC236}">
                <a16:creationId xmlns:a16="http://schemas.microsoft.com/office/drawing/2014/main" id="{4D738AEB-EB6D-8940-B2AE-85E37348A732}"/>
              </a:ext>
            </a:extLst>
          </p:cNvPr>
          <p:cNvSpPr>
            <a:spLocks noGrp="1"/>
          </p:cNvSpPr>
          <p:nvPr>
            <p:ph type="sldNum" sz="quarter" idx="12"/>
          </p:nvPr>
        </p:nvSpPr>
        <p:spPr/>
        <p:txBody>
          <a:bodyPr/>
          <a:lstStyle/>
          <a:p>
            <a:pPr>
              <a:defRPr/>
            </a:pPr>
            <a:fld id="{9CE94497-1EB2-2845-A011-639302BCE4D0}" type="slidenum">
              <a:rPr lang="en-CA" altLang="x-none" smtClean="0"/>
              <a:pPr>
                <a:defRPr/>
              </a:pPr>
              <a:t>43</a:t>
            </a:fld>
            <a:endParaRPr lang="en-CA" altLang="x-non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6FA56-D88E-4C89-A7DA-2C30E853BC28}"/>
              </a:ext>
            </a:extLst>
          </p:cNvPr>
          <p:cNvSpPr>
            <a:spLocks noGrp="1"/>
          </p:cNvSpPr>
          <p:nvPr>
            <p:ph sz="quarter" idx="12"/>
          </p:nvPr>
        </p:nvSpPr>
        <p:spPr/>
        <p:txBody>
          <a:bodyPr/>
          <a:lstStyle/>
          <a:p>
            <a:pPr marL="0" indent="0">
              <a:buNone/>
            </a:pPr>
            <a:r>
              <a:rPr lang="en-US" dirty="0"/>
              <a:t>Bone marrow toxicities are predominant cause of treatment discontinuation</a:t>
            </a:r>
          </a:p>
          <a:p>
            <a:r>
              <a:rPr lang="en-US" dirty="0" err="1"/>
              <a:t>Anaemia</a:t>
            </a:r>
            <a:endParaRPr lang="en-US" dirty="0"/>
          </a:p>
          <a:p>
            <a:pPr lvl="1"/>
            <a:r>
              <a:rPr lang="en-US" dirty="0"/>
              <a:t>In TALAPRO-1: 35% received ≥1 blood transfusion</a:t>
            </a:r>
          </a:p>
          <a:p>
            <a:pPr lvl="1"/>
            <a:r>
              <a:rPr lang="en-US" dirty="0"/>
              <a:t>In </a:t>
            </a:r>
            <a:r>
              <a:rPr lang="en-US" dirty="0" err="1"/>
              <a:t>PROfound</a:t>
            </a:r>
            <a:r>
              <a:rPr lang="en-US" dirty="0"/>
              <a:t>: 21% grade 3+ </a:t>
            </a:r>
            <a:r>
              <a:rPr lang="en-US" dirty="0" err="1"/>
              <a:t>anaemia</a:t>
            </a:r>
            <a:endParaRPr lang="en-US" dirty="0"/>
          </a:p>
          <a:p>
            <a:pPr lvl="1"/>
            <a:r>
              <a:rPr lang="en-US" dirty="0"/>
              <a:t>In TRITON2: 25.2% grade 3+ </a:t>
            </a:r>
            <a:r>
              <a:rPr lang="en-US" dirty="0" err="1"/>
              <a:t>anaemia</a:t>
            </a:r>
            <a:r>
              <a:rPr lang="en-US" dirty="0"/>
              <a:t>, 28% ≥1 transfusion</a:t>
            </a:r>
          </a:p>
          <a:p>
            <a:r>
              <a:rPr lang="en-US" dirty="0"/>
              <a:t>Leukopenia/infection</a:t>
            </a:r>
          </a:p>
          <a:p>
            <a:pPr lvl="1"/>
            <a:r>
              <a:rPr lang="en-US" dirty="0"/>
              <a:t>8% grade 3 ANC </a:t>
            </a:r>
            <a:r>
              <a:rPr lang="en-US" dirty="0" err="1"/>
              <a:t>talazoparib</a:t>
            </a:r>
            <a:r>
              <a:rPr lang="en-US" dirty="0"/>
              <a:t>, 4% grade 3+ </a:t>
            </a:r>
            <a:r>
              <a:rPr lang="en-US" dirty="0" err="1"/>
              <a:t>olaparib</a:t>
            </a:r>
            <a:endParaRPr lang="en-US" dirty="0"/>
          </a:p>
          <a:p>
            <a:r>
              <a:rPr lang="en-US" dirty="0"/>
              <a:t>Pulmonary emboli</a:t>
            </a:r>
          </a:p>
          <a:p>
            <a:pPr lvl="1"/>
            <a:r>
              <a:rPr lang="en-US" dirty="0" err="1"/>
              <a:t>PROfound</a:t>
            </a:r>
            <a:r>
              <a:rPr lang="en-US" dirty="0"/>
              <a:t>: 4% with </a:t>
            </a:r>
            <a:r>
              <a:rPr lang="en-US" dirty="0" err="1"/>
              <a:t>olaparib</a:t>
            </a:r>
            <a:r>
              <a:rPr lang="en-US" dirty="0"/>
              <a:t> vs 1% with </a:t>
            </a:r>
            <a:r>
              <a:rPr lang="en-US" dirty="0" err="1"/>
              <a:t>abi</a:t>
            </a:r>
            <a:r>
              <a:rPr lang="en-US" dirty="0"/>
              <a:t>/</a:t>
            </a:r>
            <a:r>
              <a:rPr lang="en-US" dirty="0" err="1"/>
              <a:t>enza</a:t>
            </a:r>
            <a:r>
              <a:rPr lang="en-US" dirty="0"/>
              <a:t> control; 6% in TALAPRO-1</a:t>
            </a:r>
          </a:p>
          <a:p>
            <a:r>
              <a:rPr lang="en-US" dirty="0"/>
              <a:t>No MDS or AML seen</a:t>
            </a:r>
          </a:p>
        </p:txBody>
      </p:sp>
      <p:sp>
        <p:nvSpPr>
          <p:cNvPr id="28674" name="Title 1">
            <a:extLst>
              <a:ext uri="{FF2B5EF4-FFF2-40B4-BE49-F238E27FC236}">
                <a16:creationId xmlns:a16="http://schemas.microsoft.com/office/drawing/2014/main" id="{BCA62D6B-BACB-4DF4-95D6-5CF89E0728B7}"/>
              </a:ext>
            </a:extLst>
          </p:cNvPr>
          <p:cNvSpPr>
            <a:spLocks noGrp="1" noChangeArrowheads="1"/>
          </p:cNvSpPr>
          <p:nvPr>
            <p:ph type="title"/>
          </p:nvPr>
        </p:nvSpPr>
        <p:spPr/>
        <p:txBody>
          <a:bodyPr/>
          <a:lstStyle/>
          <a:p>
            <a:r>
              <a:rPr lang="en-US" altLang="en-US"/>
              <a:t>Toxicity management</a:t>
            </a:r>
          </a:p>
        </p:txBody>
      </p:sp>
      <p:sp>
        <p:nvSpPr>
          <p:cNvPr id="9" name="Content Placeholder 8">
            <a:extLst>
              <a:ext uri="{FF2B5EF4-FFF2-40B4-BE49-F238E27FC236}">
                <a16:creationId xmlns:a16="http://schemas.microsoft.com/office/drawing/2014/main" id="{47474669-A68F-274A-B49E-8FE56B22661C}"/>
              </a:ext>
            </a:extLst>
          </p:cNvPr>
          <p:cNvSpPr>
            <a:spLocks noGrp="1"/>
          </p:cNvSpPr>
          <p:nvPr>
            <p:ph sz="quarter" idx="15"/>
          </p:nvPr>
        </p:nvSpPr>
        <p:spPr>
          <a:xfrm>
            <a:off x="620184" y="6356351"/>
            <a:ext cx="10300352" cy="365125"/>
          </a:xfrm>
        </p:spPr>
        <p:txBody>
          <a:bodyPr/>
          <a:lstStyle/>
          <a:p>
            <a:r>
              <a:rPr lang="en-GB" dirty="0">
                <a:solidFill>
                  <a:schemeClr val="tx2"/>
                </a:solidFill>
                <a:ea typeface="Aileron" charset="0"/>
                <a:cs typeface="Aileron" charset="0"/>
              </a:rPr>
              <a:t>Abi, abiraterone; AML, acute myeloid leukaemia; ANC, absolute neutrophil count; </a:t>
            </a:r>
            <a:r>
              <a:rPr lang="en-GB" dirty="0" err="1">
                <a:solidFill>
                  <a:schemeClr val="tx2"/>
                </a:solidFill>
                <a:ea typeface="Aileron" charset="0"/>
                <a:cs typeface="Aileron" charset="0"/>
              </a:rPr>
              <a:t>enza</a:t>
            </a:r>
            <a:r>
              <a:rPr lang="en-GB" dirty="0">
                <a:solidFill>
                  <a:schemeClr val="tx2"/>
                </a:solidFill>
                <a:ea typeface="Aileron" charset="0"/>
                <a:cs typeface="Aileron" charset="0"/>
              </a:rPr>
              <a:t>, enzalutamide; MDS, myelodysplastic syndromes</a:t>
            </a:r>
          </a:p>
          <a:p>
            <a:r>
              <a:rPr lang="en-US" altLang="en-US" dirty="0" err="1">
                <a:solidFill>
                  <a:schemeClr val="tx2"/>
                </a:solidFill>
              </a:rPr>
              <a:t>DeBono</a:t>
            </a:r>
            <a:r>
              <a:rPr lang="en-US" altLang="en-US" dirty="0">
                <a:solidFill>
                  <a:schemeClr val="tx2"/>
                </a:solidFill>
              </a:rPr>
              <a:t> J, et al. N </a:t>
            </a:r>
            <a:r>
              <a:rPr lang="en-US" altLang="en-US" dirty="0" err="1">
                <a:solidFill>
                  <a:schemeClr val="tx2"/>
                </a:solidFill>
              </a:rPr>
              <a:t>Engl</a:t>
            </a:r>
            <a:r>
              <a:rPr lang="en-US" altLang="en-US" dirty="0">
                <a:solidFill>
                  <a:schemeClr val="tx2"/>
                </a:solidFill>
              </a:rPr>
              <a:t> J Med. 2020;382(22):2091-2102; </a:t>
            </a:r>
            <a:r>
              <a:rPr lang="en-US" altLang="en-US" dirty="0" err="1"/>
              <a:t>Abida</a:t>
            </a:r>
            <a:r>
              <a:rPr lang="en-US" altLang="en-US" dirty="0"/>
              <a:t> W, et al. J Clin Oncol. 2020;38:3763-3772; </a:t>
            </a:r>
            <a:r>
              <a:rPr lang="en-US" altLang="en-US" dirty="0" err="1">
                <a:solidFill>
                  <a:schemeClr val="tx2"/>
                </a:solidFill>
              </a:rPr>
              <a:t>DeBono</a:t>
            </a:r>
            <a:r>
              <a:rPr lang="en-US" altLang="en-US" dirty="0">
                <a:solidFill>
                  <a:schemeClr val="tx2"/>
                </a:solidFill>
              </a:rPr>
              <a:t> J, et al. Lancet Oncol. 2021;22:1250-1264</a:t>
            </a:r>
          </a:p>
        </p:txBody>
      </p:sp>
      <p:sp>
        <p:nvSpPr>
          <p:cNvPr id="10" name="Slide Number Placeholder 9">
            <a:extLst>
              <a:ext uri="{FF2B5EF4-FFF2-40B4-BE49-F238E27FC236}">
                <a16:creationId xmlns:a16="http://schemas.microsoft.com/office/drawing/2014/main" id="{C9BA0620-9613-DA46-A96C-765ACD42C8DE}"/>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Tree>
    <p:extLst>
      <p:ext uri="{BB962C8B-B14F-4D97-AF65-F5344CB8AC3E}">
        <p14:creationId xmlns:p14="http://schemas.microsoft.com/office/powerpoint/2010/main" val="148156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97BBBEFE-B854-D441-81DA-F7C8ED08111B}"/>
              </a:ext>
            </a:extLst>
          </p:cNvPr>
          <p:cNvGraphicFramePr>
            <a:graphicFrameLocks noGrp="1"/>
          </p:cNvGraphicFramePr>
          <p:nvPr>
            <p:extLst>
              <p:ext uri="{D42A27DB-BD31-4B8C-83A1-F6EECF244321}">
                <p14:modId xmlns:p14="http://schemas.microsoft.com/office/powerpoint/2010/main" val="1932944901"/>
              </p:ext>
            </p:extLst>
          </p:nvPr>
        </p:nvGraphicFramePr>
        <p:xfrm>
          <a:off x="620183" y="3702788"/>
          <a:ext cx="4666191" cy="1371600"/>
        </p:xfrm>
        <a:graphic>
          <a:graphicData uri="http://schemas.openxmlformats.org/drawingml/2006/table">
            <a:tbl>
              <a:tblPr firstRow="1" bandRow="1">
                <a:tableStyleId>{5C22544A-7EE6-4342-B048-85BDC9FD1C3A}</a:tableStyleId>
              </a:tblPr>
              <a:tblGrid>
                <a:gridCol w="1555397">
                  <a:extLst>
                    <a:ext uri="{9D8B030D-6E8A-4147-A177-3AD203B41FA5}">
                      <a16:colId xmlns:a16="http://schemas.microsoft.com/office/drawing/2014/main" val="131191711"/>
                    </a:ext>
                  </a:extLst>
                </a:gridCol>
                <a:gridCol w="1976204">
                  <a:extLst>
                    <a:ext uri="{9D8B030D-6E8A-4147-A177-3AD203B41FA5}">
                      <a16:colId xmlns:a16="http://schemas.microsoft.com/office/drawing/2014/main" val="2852022923"/>
                    </a:ext>
                  </a:extLst>
                </a:gridCol>
                <a:gridCol w="1134590">
                  <a:extLst>
                    <a:ext uri="{9D8B030D-6E8A-4147-A177-3AD203B41FA5}">
                      <a16:colId xmlns:a16="http://schemas.microsoft.com/office/drawing/2014/main" val="287630020"/>
                    </a:ext>
                  </a:extLst>
                </a:gridCol>
              </a:tblGrid>
              <a:tr h="172625">
                <a:tc>
                  <a:txBody>
                    <a:bodyPr/>
                    <a:lstStyle/>
                    <a:p>
                      <a:r>
                        <a:rPr lang="en-US" sz="1000" dirty="0">
                          <a:solidFill>
                            <a:schemeClr val="tx1"/>
                          </a:solidFill>
                          <a:latin typeface="Arial" panose="020B0604020202020204" pitchFamily="34" charset="0"/>
                          <a:cs typeface="Arial" panose="020B0604020202020204" pitchFamily="34" charset="0"/>
                        </a:rPr>
                        <a:t>Cohort A</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Subgroup</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1000" dirty="0">
                          <a:solidFill>
                            <a:schemeClr val="tx1"/>
                          </a:solidFill>
                          <a:latin typeface="Arial" panose="020B0604020202020204" pitchFamily="34" charset="0"/>
                          <a:cs typeface="Arial" panose="020B0604020202020204" pitchFamily="34" charset="0"/>
                        </a:rPr>
                        <a:t>Hazard ratio for progression or death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a:tc>
                <a:extLst>
                  <a:ext uri="{0D108BD9-81ED-4DB2-BD59-A6C34878D82A}">
                    <a16:rowId xmlns:a16="http://schemas.microsoft.com/office/drawing/2014/main" val="2519434609"/>
                  </a:ext>
                </a:extLst>
              </a:tr>
              <a:tr h="161560">
                <a:tc>
                  <a:txBody>
                    <a:bodyPr/>
                    <a:lstStyle/>
                    <a:p>
                      <a:r>
                        <a:rPr lang="en-US" sz="1000" b="1" dirty="0">
                          <a:latin typeface="Arial" panose="020B0604020202020204" pitchFamily="34" charset="0"/>
                          <a:cs typeface="Arial" panose="020B0604020202020204" pitchFamily="34" charset="0"/>
                        </a:rPr>
                        <a:t>All patients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0.34 (0.25-0.47)</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432140"/>
                  </a:ext>
                </a:extLst>
              </a:tr>
              <a:tr h="161560">
                <a:tc>
                  <a:txBody>
                    <a:bodyPr/>
                    <a:lstStyle/>
                    <a:p>
                      <a:r>
                        <a:rPr lang="en-US" sz="1000" b="1" dirty="0">
                          <a:latin typeface="Arial" panose="020B0604020202020204" pitchFamily="34" charset="0"/>
                          <a:cs typeface="Arial" panose="020B0604020202020204" pitchFamily="34" charset="0"/>
                        </a:rPr>
                        <a:t>Previous </a:t>
                      </a:r>
                      <a:r>
                        <a:rPr lang="en-US" sz="1000" b="1" dirty="0" err="1">
                          <a:latin typeface="Arial" panose="020B0604020202020204" pitchFamily="34" charset="0"/>
                          <a:cs typeface="Arial" panose="020B0604020202020204" pitchFamily="34" charset="0"/>
                        </a:rPr>
                        <a:t>taxane</a:t>
                      </a:r>
                      <a:r>
                        <a:rPr lang="en-US" sz="1000" b="1" dirty="0">
                          <a:latin typeface="Arial" panose="020B0604020202020204" pitchFamily="34" charset="0"/>
                          <a:cs typeface="Arial" panose="020B0604020202020204" pitchFamily="34" charset="0"/>
                        </a:rPr>
                        <a:t>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1144913"/>
                  </a:ext>
                </a:extLst>
              </a:tr>
              <a:tr h="161560">
                <a:tc>
                  <a:txBody>
                    <a:bodyPr/>
                    <a:lstStyle/>
                    <a:p>
                      <a:pPr marL="0" indent="227013">
                        <a:tabLst/>
                      </a:pPr>
                      <a:r>
                        <a:rPr lang="en-US" sz="1000" dirty="0">
                          <a:latin typeface="Arial" panose="020B0604020202020204" pitchFamily="34" charset="0"/>
                          <a:cs typeface="Arial" panose="020B0604020202020204" pitchFamily="34" charset="0"/>
                        </a:rPr>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0.28 (0.19-0.41)</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700025"/>
                  </a:ext>
                </a:extLst>
              </a:tr>
              <a:tr h="161560">
                <a:tc>
                  <a:txBody>
                    <a:bodyPr/>
                    <a:lstStyle/>
                    <a:p>
                      <a:pPr marL="0" indent="227013">
                        <a:tabLst/>
                      </a:pPr>
                      <a:r>
                        <a:rPr lang="en-US"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0.55 (0.32-0.97)</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3885230"/>
                  </a:ext>
                </a:extLst>
              </a:tr>
            </a:tbl>
          </a:graphicData>
        </a:graphic>
      </p:graphicFrame>
      <p:sp>
        <p:nvSpPr>
          <p:cNvPr id="34" name="Rectangle 33">
            <a:extLst>
              <a:ext uri="{FF2B5EF4-FFF2-40B4-BE49-F238E27FC236}">
                <a16:creationId xmlns:a16="http://schemas.microsoft.com/office/drawing/2014/main" id="{4A07E3D2-9A4F-2B46-A340-E9E679D2CEBC}"/>
              </a:ext>
            </a:extLst>
          </p:cNvPr>
          <p:cNvSpPr/>
          <p:nvPr/>
        </p:nvSpPr>
        <p:spPr>
          <a:xfrm>
            <a:off x="2755900" y="4098924"/>
            <a:ext cx="225425" cy="971551"/>
          </a:xfrm>
          <a:prstGeom prst="rect">
            <a:avLst/>
          </a:prstGeom>
          <a:solidFill>
            <a:schemeClr val="accent6">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9" name="Content Placeholder 2">
            <a:extLst>
              <a:ext uri="{FF2B5EF4-FFF2-40B4-BE49-F238E27FC236}">
                <a16:creationId xmlns:a16="http://schemas.microsoft.com/office/drawing/2014/main" id="{8DE6010C-53DE-450F-AAB6-3C41AFE7E40C}"/>
              </a:ext>
            </a:extLst>
          </p:cNvPr>
          <p:cNvSpPr>
            <a:spLocks noGrp="1" noChangeArrowheads="1"/>
          </p:cNvSpPr>
          <p:nvPr>
            <p:ph sz="quarter" idx="12"/>
          </p:nvPr>
        </p:nvSpPr>
        <p:spPr>
          <a:xfrm>
            <a:off x="620184" y="1425600"/>
            <a:ext cx="11612300" cy="1619108"/>
          </a:xfrm>
        </p:spPr>
        <p:txBody>
          <a:bodyPr/>
          <a:lstStyle/>
          <a:p>
            <a:r>
              <a:rPr lang="en-US" altLang="en-US" dirty="0"/>
              <a:t>Most </a:t>
            </a:r>
            <a:r>
              <a:rPr lang="en-US" altLang="en-US" dirty="0" err="1"/>
              <a:t>PARPi</a:t>
            </a:r>
            <a:r>
              <a:rPr lang="en-US" altLang="en-US" dirty="0"/>
              <a:t> trials </a:t>
            </a:r>
            <a:r>
              <a:rPr lang="en-US" altLang="en-US" dirty="0" err="1"/>
              <a:t>mCRPC</a:t>
            </a:r>
            <a:r>
              <a:rPr lang="en-US" altLang="en-US" dirty="0"/>
              <a:t> include post-docetaxel </a:t>
            </a:r>
            <a:r>
              <a:rPr lang="en-US" altLang="en-US" dirty="0">
                <a:solidFill>
                  <a:schemeClr val="tx2"/>
                </a:solidFill>
              </a:rPr>
              <a:t>majority</a:t>
            </a:r>
          </a:p>
          <a:p>
            <a:pPr lvl="1"/>
            <a:r>
              <a:rPr lang="en-US" altLang="en-US" dirty="0"/>
              <a:t>PROFOUND: 35% of patients without prior </a:t>
            </a:r>
            <a:r>
              <a:rPr lang="en-US" altLang="en-US" dirty="0" err="1"/>
              <a:t>taxanes</a:t>
            </a:r>
            <a:endParaRPr lang="en-US" altLang="en-US" dirty="0">
              <a:solidFill>
                <a:schemeClr val="tx2"/>
              </a:solidFill>
            </a:endParaRPr>
          </a:p>
          <a:p>
            <a:pPr lvl="1"/>
            <a:r>
              <a:rPr lang="en-US" altLang="en-US" dirty="0">
                <a:solidFill>
                  <a:schemeClr val="tx2"/>
                </a:solidFill>
              </a:rPr>
              <a:t>TALAPRO-1: nearly </a:t>
            </a:r>
            <a:r>
              <a:rPr lang="en-US" altLang="en-US" dirty="0"/>
              <a:t>50% had two prior lines of </a:t>
            </a:r>
            <a:r>
              <a:rPr lang="en-US" altLang="en-US" dirty="0" err="1"/>
              <a:t>taxane</a:t>
            </a:r>
            <a:r>
              <a:rPr lang="en-US" altLang="en-US" dirty="0"/>
              <a:t> chemo</a:t>
            </a:r>
          </a:p>
          <a:p>
            <a:pPr lvl="1"/>
            <a:r>
              <a:rPr lang="en-US" altLang="en-US" dirty="0"/>
              <a:t>TRITON2: rucaparib lumped AR and chemo lines</a:t>
            </a:r>
          </a:p>
        </p:txBody>
      </p:sp>
      <p:sp>
        <p:nvSpPr>
          <p:cNvPr id="29698" name="Title 1">
            <a:extLst>
              <a:ext uri="{FF2B5EF4-FFF2-40B4-BE49-F238E27FC236}">
                <a16:creationId xmlns:a16="http://schemas.microsoft.com/office/drawing/2014/main" id="{FF6D6315-91F6-4672-B372-04F57AAC762E}"/>
              </a:ext>
            </a:extLst>
          </p:cNvPr>
          <p:cNvSpPr>
            <a:spLocks noGrp="1" noChangeArrowheads="1"/>
          </p:cNvSpPr>
          <p:nvPr>
            <p:ph type="title"/>
          </p:nvPr>
        </p:nvSpPr>
        <p:spPr/>
        <p:txBody>
          <a:bodyPr/>
          <a:lstStyle/>
          <a:p>
            <a:r>
              <a:rPr lang="en-US" altLang="en-US" dirty="0"/>
              <a:t>Questions of sequencing</a:t>
            </a:r>
          </a:p>
        </p:txBody>
      </p:sp>
      <p:sp>
        <p:nvSpPr>
          <p:cNvPr id="12" name="Content Placeholder 11">
            <a:extLst>
              <a:ext uri="{FF2B5EF4-FFF2-40B4-BE49-F238E27FC236}">
                <a16:creationId xmlns:a16="http://schemas.microsoft.com/office/drawing/2014/main" id="{41B1DE3C-E640-0742-8024-10B2A46C824C}"/>
              </a:ext>
            </a:extLst>
          </p:cNvPr>
          <p:cNvSpPr>
            <a:spLocks noGrp="1"/>
          </p:cNvSpPr>
          <p:nvPr>
            <p:ph sz="quarter" idx="15"/>
          </p:nvPr>
        </p:nvSpPr>
        <p:spPr>
          <a:xfrm>
            <a:off x="620184" y="6309320"/>
            <a:ext cx="10372360" cy="365125"/>
          </a:xfrm>
        </p:spPr>
        <p:txBody>
          <a:bodyPr/>
          <a:lstStyle/>
          <a:p>
            <a:r>
              <a:rPr lang="en-US" altLang="en-US" dirty="0">
                <a:solidFill>
                  <a:schemeClr val="tx2"/>
                </a:solidFill>
              </a:rPr>
              <a:t>AR, androgen receptor; chemo, chemotherapy; CI, confidence interval; IRR, independent radiology review; </a:t>
            </a:r>
            <a:r>
              <a:rPr lang="en-GB" altLang="en-US" dirty="0" err="1"/>
              <a:t>mCRPC</a:t>
            </a:r>
            <a:r>
              <a:rPr lang="en-GB" altLang="en-US" dirty="0"/>
              <a:t>, metastatic castration resistant prostate cancer; </a:t>
            </a:r>
            <a:r>
              <a:rPr lang="en-US" altLang="en-US" dirty="0">
                <a:solidFill>
                  <a:schemeClr val="tx2"/>
                </a:solidFill>
              </a:rPr>
              <a:t>ORR, objective response rate; </a:t>
            </a:r>
            <a:r>
              <a:rPr lang="en-GB" dirty="0" err="1"/>
              <a:t>PARPi</a:t>
            </a:r>
            <a:r>
              <a:rPr lang="en-GB" dirty="0"/>
              <a:t>, poly-ADP ribose polymerase inhibitors</a:t>
            </a:r>
            <a:endParaRPr lang="en-US" altLang="en-US" dirty="0">
              <a:solidFill>
                <a:schemeClr val="tx2"/>
              </a:solidFill>
            </a:endParaRPr>
          </a:p>
          <a:p>
            <a:pPr>
              <a:spcBef>
                <a:spcPts val="0"/>
              </a:spcBef>
            </a:pPr>
            <a:r>
              <a:rPr lang="en-US" altLang="en-US" dirty="0" err="1">
                <a:solidFill>
                  <a:schemeClr val="tx2"/>
                </a:solidFill>
              </a:rPr>
              <a:t>DeBono</a:t>
            </a:r>
            <a:r>
              <a:rPr lang="en-US" altLang="en-US" dirty="0">
                <a:solidFill>
                  <a:schemeClr val="tx2"/>
                </a:solidFill>
              </a:rPr>
              <a:t> J, et al. N </a:t>
            </a:r>
            <a:r>
              <a:rPr lang="en-US" altLang="en-US" dirty="0" err="1">
                <a:solidFill>
                  <a:schemeClr val="tx2"/>
                </a:solidFill>
              </a:rPr>
              <a:t>Engl</a:t>
            </a:r>
            <a:r>
              <a:rPr lang="en-US" altLang="en-US" dirty="0">
                <a:solidFill>
                  <a:schemeClr val="tx2"/>
                </a:solidFill>
              </a:rPr>
              <a:t> J Med. 2020;382(22):2091-2102; </a:t>
            </a:r>
            <a:r>
              <a:rPr lang="en-US" altLang="en-US" dirty="0" err="1"/>
              <a:t>Abida</a:t>
            </a:r>
            <a:r>
              <a:rPr lang="en-US" altLang="en-US" dirty="0"/>
              <a:t> W, et al. J Clin Oncol. 2020;38:3763-3772; </a:t>
            </a:r>
            <a:r>
              <a:rPr lang="en-US" altLang="en-US" dirty="0" err="1">
                <a:solidFill>
                  <a:schemeClr val="tx2"/>
                </a:solidFill>
              </a:rPr>
              <a:t>DeBono</a:t>
            </a:r>
            <a:r>
              <a:rPr lang="en-US" altLang="en-US" dirty="0">
                <a:solidFill>
                  <a:schemeClr val="tx2"/>
                </a:solidFill>
              </a:rPr>
              <a:t> J, et al. Lancet Oncol. 2021;22:1250-1264; </a:t>
            </a:r>
            <a:r>
              <a:rPr lang="en-US" altLang="en-US" dirty="0" err="1">
                <a:solidFill>
                  <a:schemeClr val="tx2"/>
                </a:solidFill>
              </a:rPr>
              <a:t>DeBono</a:t>
            </a:r>
            <a:r>
              <a:rPr lang="en-US" altLang="en-US" dirty="0">
                <a:solidFill>
                  <a:schemeClr val="tx2"/>
                </a:solidFill>
              </a:rPr>
              <a:t> J, et al. </a:t>
            </a:r>
            <a:r>
              <a:rPr lang="en-US" dirty="0">
                <a:solidFill>
                  <a:schemeClr val="tx2"/>
                </a:solidFill>
              </a:rPr>
              <a:t>Journal of Clinical Oncology 2020; 38, no. 6_suppl: 119-119.</a:t>
            </a:r>
            <a:endParaRPr lang="en-US" altLang="en-US" dirty="0">
              <a:solidFill>
                <a:schemeClr val="tx2"/>
              </a:solidFill>
            </a:endParaRPr>
          </a:p>
        </p:txBody>
      </p:sp>
      <p:sp>
        <p:nvSpPr>
          <p:cNvPr id="5" name="TextBox 4">
            <a:extLst>
              <a:ext uri="{FF2B5EF4-FFF2-40B4-BE49-F238E27FC236}">
                <a16:creationId xmlns:a16="http://schemas.microsoft.com/office/drawing/2014/main" id="{D76BDB99-AC28-458F-AB8F-8CF8C1341E2F}"/>
              </a:ext>
            </a:extLst>
          </p:cNvPr>
          <p:cNvSpPr txBox="1"/>
          <p:nvPr/>
        </p:nvSpPr>
        <p:spPr>
          <a:xfrm>
            <a:off x="620184" y="3138962"/>
            <a:ext cx="1432443" cy="400110"/>
          </a:xfrm>
          <a:prstGeom prst="rect">
            <a:avLst/>
          </a:prstGeom>
          <a:noFill/>
        </p:spPr>
        <p:txBody>
          <a:bodyPr wrap="none" lIns="0" rtlCol="0">
            <a:spAutoFit/>
          </a:bodyPr>
          <a:lstStyle/>
          <a:p>
            <a:r>
              <a:rPr lang="en-GB" sz="2000" b="1" dirty="0" err="1">
                <a:solidFill>
                  <a:schemeClr val="accent1"/>
                </a:solidFill>
                <a:latin typeface="Arial" panose="020B0604020202020204" pitchFamily="34" charset="0"/>
                <a:ea typeface="Aileron" charset="0"/>
                <a:cs typeface="Arial" panose="020B0604020202020204" pitchFamily="34" charset="0"/>
              </a:rPr>
              <a:t>PROfound</a:t>
            </a:r>
            <a:r>
              <a:rPr lang="en-GB" sz="2000" b="1" dirty="0">
                <a:solidFill>
                  <a:schemeClr val="accent1"/>
                </a:solidFill>
                <a:latin typeface="Arial" panose="020B0604020202020204" pitchFamily="34" charset="0"/>
                <a:ea typeface="Aileron" charset="0"/>
                <a:cs typeface="Arial" panose="020B0604020202020204" pitchFamily="34" charset="0"/>
              </a:rPr>
              <a:t> </a:t>
            </a:r>
          </a:p>
        </p:txBody>
      </p:sp>
      <p:sp>
        <p:nvSpPr>
          <p:cNvPr id="21" name="TextBox 20">
            <a:extLst>
              <a:ext uri="{FF2B5EF4-FFF2-40B4-BE49-F238E27FC236}">
                <a16:creationId xmlns:a16="http://schemas.microsoft.com/office/drawing/2014/main" id="{595F7A3B-5F23-4807-B869-F473690A7FC6}"/>
              </a:ext>
            </a:extLst>
          </p:cNvPr>
          <p:cNvSpPr txBox="1"/>
          <p:nvPr/>
        </p:nvSpPr>
        <p:spPr>
          <a:xfrm>
            <a:off x="6456941" y="3104215"/>
            <a:ext cx="1278107"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TRITON2</a:t>
            </a:r>
          </a:p>
        </p:txBody>
      </p:sp>
      <p:sp>
        <p:nvSpPr>
          <p:cNvPr id="16" name="Slide Number Placeholder 15">
            <a:extLst>
              <a:ext uri="{FF2B5EF4-FFF2-40B4-BE49-F238E27FC236}">
                <a16:creationId xmlns:a16="http://schemas.microsoft.com/office/drawing/2014/main" id="{08AABB2A-25ED-2249-9AAC-FF1ED7C53EE1}"/>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
        <p:nvSpPr>
          <p:cNvPr id="18" name="Oval 17">
            <a:extLst>
              <a:ext uri="{FF2B5EF4-FFF2-40B4-BE49-F238E27FC236}">
                <a16:creationId xmlns:a16="http://schemas.microsoft.com/office/drawing/2014/main" id="{916BD6F4-20EB-494F-971E-D86473699D4C}"/>
              </a:ext>
            </a:extLst>
          </p:cNvPr>
          <p:cNvSpPr/>
          <p:nvPr/>
        </p:nvSpPr>
        <p:spPr>
          <a:xfrm>
            <a:off x="2810942" y="4157514"/>
            <a:ext cx="135458" cy="135458"/>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E0BC410-050E-F343-A4FE-A8DB7575F496}"/>
              </a:ext>
            </a:extLst>
          </p:cNvPr>
          <p:cNvCxnSpPr>
            <a:cxnSpLocks/>
          </p:cNvCxnSpPr>
          <p:nvPr/>
        </p:nvCxnSpPr>
        <p:spPr>
          <a:xfrm>
            <a:off x="2757794" y="4222105"/>
            <a:ext cx="223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DF71A2AE-6BBF-C44D-AEEF-725E8031D87E}"/>
              </a:ext>
            </a:extLst>
          </p:cNvPr>
          <p:cNvSpPr/>
          <p:nvPr/>
        </p:nvSpPr>
        <p:spPr>
          <a:xfrm>
            <a:off x="2998267" y="4922689"/>
            <a:ext cx="59258" cy="59258"/>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1344E15D-60C1-BE41-B9EB-844DCCBAB877}"/>
              </a:ext>
            </a:extLst>
          </p:cNvPr>
          <p:cNvCxnSpPr>
            <a:cxnSpLocks/>
          </p:cNvCxnSpPr>
          <p:nvPr/>
        </p:nvCxnSpPr>
        <p:spPr>
          <a:xfrm flipV="1">
            <a:off x="3199761" y="4095751"/>
            <a:ext cx="0" cy="977899"/>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4DF2F8-662E-8043-92D6-E04FFDB3C517}"/>
              </a:ext>
            </a:extLst>
          </p:cNvPr>
          <p:cNvCxnSpPr>
            <a:cxnSpLocks/>
          </p:cNvCxnSpPr>
          <p:nvPr/>
        </p:nvCxnSpPr>
        <p:spPr>
          <a:xfrm>
            <a:off x="2849869" y="4952355"/>
            <a:ext cx="36958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65" name="Table 64">
            <a:extLst>
              <a:ext uri="{FF2B5EF4-FFF2-40B4-BE49-F238E27FC236}">
                <a16:creationId xmlns:a16="http://schemas.microsoft.com/office/drawing/2014/main" id="{55CDD1A6-6F43-2544-A691-D5EEB54DEA66}"/>
              </a:ext>
            </a:extLst>
          </p:cNvPr>
          <p:cNvGraphicFramePr>
            <a:graphicFrameLocks noGrp="1"/>
          </p:cNvGraphicFramePr>
          <p:nvPr>
            <p:extLst>
              <p:ext uri="{D42A27DB-BD31-4B8C-83A1-F6EECF244321}">
                <p14:modId xmlns:p14="http://schemas.microsoft.com/office/powerpoint/2010/main" val="242182942"/>
              </p:ext>
            </p:extLst>
          </p:nvPr>
        </p:nvGraphicFramePr>
        <p:xfrm>
          <a:off x="6296823" y="3429000"/>
          <a:ext cx="5154378" cy="1615440"/>
        </p:xfrm>
        <a:graphic>
          <a:graphicData uri="http://schemas.openxmlformats.org/drawingml/2006/table">
            <a:tbl>
              <a:tblPr firstRow="1" bandRow="1">
                <a:tableStyleId>{5C22544A-7EE6-4342-B048-85BDC9FD1C3A}</a:tableStyleId>
              </a:tblPr>
              <a:tblGrid>
                <a:gridCol w="1864071">
                  <a:extLst>
                    <a:ext uri="{9D8B030D-6E8A-4147-A177-3AD203B41FA5}">
                      <a16:colId xmlns:a16="http://schemas.microsoft.com/office/drawing/2014/main" val="131191711"/>
                    </a:ext>
                  </a:extLst>
                </a:gridCol>
                <a:gridCol w="1644303">
                  <a:extLst>
                    <a:ext uri="{9D8B030D-6E8A-4147-A177-3AD203B41FA5}">
                      <a16:colId xmlns:a16="http://schemas.microsoft.com/office/drawing/2014/main" val="2852022923"/>
                    </a:ext>
                  </a:extLst>
                </a:gridCol>
                <a:gridCol w="1646004">
                  <a:extLst>
                    <a:ext uri="{9D8B030D-6E8A-4147-A177-3AD203B41FA5}">
                      <a16:colId xmlns:a16="http://schemas.microsoft.com/office/drawing/2014/main" val="287630020"/>
                    </a:ext>
                  </a:extLst>
                </a:gridCol>
              </a:tblGrid>
              <a:tr h="172625">
                <a:tc>
                  <a:txBody>
                    <a:bodyPr/>
                    <a:lstStyle/>
                    <a:p>
                      <a:endParaRPr lang="en-US" sz="1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1000" dirty="0">
                          <a:solidFill>
                            <a:schemeClr val="tx1"/>
                          </a:solidFill>
                          <a:latin typeface="Arial" panose="020B0604020202020204" pitchFamily="34" charset="0"/>
                          <a:cs typeface="Arial" panose="020B0604020202020204" pitchFamily="34" charset="0"/>
                        </a:rPr>
                        <a:t>ORR in IRR-evaluable population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a:tc>
                <a:extLst>
                  <a:ext uri="{0D108BD9-81ED-4DB2-BD59-A6C34878D82A}">
                    <a16:rowId xmlns:a16="http://schemas.microsoft.com/office/drawing/2014/main" val="2519434609"/>
                  </a:ext>
                </a:extLst>
              </a:tr>
              <a:tr h="161560">
                <a:tc>
                  <a:txBody>
                    <a:bodyPr/>
                    <a:lstStyle/>
                    <a:p>
                      <a:endParaRPr lang="en-US" sz="1000" b="1"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ORR,</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No./No. (%) [95% CI]</a:t>
                      </a:r>
                      <a:endParaRPr lang="en-US" sz="1000" b="1" dirty="0">
                        <a:solidFill>
                          <a:srgbClr val="FF0000"/>
                        </a:solidFill>
                        <a:latin typeface="Arial" panose="020B0604020202020204" pitchFamily="34" charset="0"/>
                        <a:cs typeface="Arial" panose="020B0604020202020204" pitchFamily="34" charset="0"/>
                      </a:endParaRP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432140"/>
                  </a:ext>
                </a:extLst>
              </a:tr>
              <a:tr h="161560">
                <a:tc>
                  <a:txBody>
                    <a:bodyPr/>
                    <a:lstStyle/>
                    <a:p>
                      <a:r>
                        <a:rPr lang="en-US" sz="1000" b="1" dirty="0">
                          <a:latin typeface="Arial" panose="020B0604020202020204" pitchFamily="34" charset="0"/>
                          <a:cs typeface="Arial" panose="020B0604020202020204" pitchFamily="34" charset="0"/>
                        </a:rPr>
                        <a:t>No. of prior lines of therapy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dirty="0">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1144913"/>
                  </a:ext>
                </a:extLst>
              </a:tr>
              <a:tr h="161560">
                <a:tc>
                  <a:txBody>
                    <a:bodyPr/>
                    <a:lstStyle/>
                    <a:p>
                      <a:pPr marL="0" indent="227013">
                        <a:tabLst/>
                      </a:pPr>
                      <a:r>
                        <a:rPr lang="en-US" sz="1000" dirty="0">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latin typeface="Arial" panose="020B0604020202020204" pitchFamily="34" charset="0"/>
                          <a:cs typeface="Arial" panose="020B0604020202020204" pitchFamily="34" charset="0"/>
                        </a:rPr>
                        <a:t>NA</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700025"/>
                  </a:ext>
                </a:extLst>
              </a:tr>
              <a:tr h="161560">
                <a:tc>
                  <a:txBody>
                    <a:bodyPr/>
                    <a:lstStyle/>
                    <a:p>
                      <a:pPr marL="0" indent="227013">
                        <a:tabLst/>
                      </a:pPr>
                      <a:r>
                        <a:rPr lang="en-US" sz="1000" dirty="0">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latin typeface="Arial" panose="020B0604020202020204" pitchFamily="34" charset="0"/>
                          <a:cs typeface="Arial" panose="020B0604020202020204" pitchFamily="34" charset="0"/>
                        </a:rPr>
                        <a:t>15/32 (46.9) [29.1 to 65.3]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885230"/>
                  </a:ext>
                </a:extLst>
              </a:tr>
              <a:tr h="161560">
                <a:tc>
                  <a:txBody>
                    <a:bodyPr/>
                    <a:lstStyle/>
                    <a:p>
                      <a:pPr marL="0" indent="227013">
                        <a:tabLst/>
                      </a:pPr>
                      <a:r>
                        <a:rPr lang="en-US" sz="1000" dirty="0">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latin typeface="Arial" panose="020B0604020202020204" pitchFamily="34" charset="0"/>
                          <a:cs typeface="Arial" panose="020B0604020202020204" pitchFamily="34" charset="0"/>
                        </a:rPr>
                        <a:t>12/30 (40.0) [22.7 to 59.4]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346953"/>
                  </a:ext>
                </a:extLst>
              </a:tr>
            </a:tbl>
          </a:graphicData>
        </a:graphic>
      </p:graphicFrame>
      <p:sp>
        <p:nvSpPr>
          <p:cNvPr id="20" name="TextBox 10">
            <a:extLst>
              <a:ext uri="{FF2B5EF4-FFF2-40B4-BE49-F238E27FC236}">
                <a16:creationId xmlns:a16="http://schemas.microsoft.com/office/drawing/2014/main" id="{6C126701-C33C-3F40-9664-4AE731736C18}"/>
              </a:ext>
            </a:extLst>
          </p:cNvPr>
          <p:cNvSpPr txBox="1">
            <a:spLocks noChangeArrowheads="1"/>
          </p:cNvSpPr>
          <p:nvPr/>
        </p:nvSpPr>
        <p:spPr bwMode="auto">
          <a:xfrm>
            <a:off x="9533814" y="51201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100</a:t>
            </a:r>
          </a:p>
        </p:txBody>
      </p:sp>
      <p:sp>
        <p:nvSpPr>
          <p:cNvPr id="25" name="TextBox 22">
            <a:extLst>
              <a:ext uri="{FF2B5EF4-FFF2-40B4-BE49-F238E27FC236}">
                <a16:creationId xmlns:a16="http://schemas.microsoft.com/office/drawing/2014/main" id="{98007F2B-BC32-984B-842A-29D1B445E091}"/>
              </a:ext>
            </a:extLst>
          </p:cNvPr>
          <p:cNvSpPr txBox="1">
            <a:spLocks noChangeArrowheads="1"/>
          </p:cNvSpPr>
          <p:nvPr/>
        </p:nvSpPr>
        <p:spPr bwMode="auto">
          <a:xfrm>
            <a:off x="8289130" y="5333527"/>
            <a:ext cx="990656"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200" b="1" dirty="0">
                <a:latin typeface="Arial" panose="020B0604020202020204" pitchFamily="34" charset="0"/>
                <a:cs typeface="Arial" panose="020B0604020202020204" pitchFamily="34" charset="0"/>
              </a:rPr>
              <a:t>ORR (95% CI)</a:t>
            </a:r>
          </a:p>
        </p:txBody>
      </p:sp>
      <p:sp>
        <p:nvSpPr>
          <p:cNvPr id="32" name="Oval 31">
            <a:extLst>
              <a:ext uri="{FF2B5EF4-FFF2-40B4-BE49-F238E27FC236}">
                <a16:creationId xmlns:a16="http://schemas.microsoft.com/office/drawing/2014/main" id="{3F09A882-05F0-0741-94C6-F45D0A51D9AA}"/>
              </a:ext>
            </a:extLst>
          </p:cNvPr>
          <p:cNvSpPr/>
          <p:nvPr/>
        </p:nvSpPr>
        <p:spPr>
          <a:xfrm>
            <a:off x="8610765" y="4884128"/>
            <a:ext cx="84286" cy="842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10">
            <a:extLst>
              <a:ext uri="{FF2B5EF4-FFF2-40B4-BE49-F238E27FC236}">
                <a16:creationId xmlns:a16="http://schemas.microsoft.com/office/drawing/2014/main" id="{726FB7D8-8F33-7842-A86D-722D48461E47}"/>
              </a:ext>
            </a:extLst>
          </p:cNvPr>
          <p:cNvSpPr txBox="1">
            <a:spLocks noChangeArrowheads="1"/>
          </p:cNvSpPr>
          <p:nvPr/>
        </p:nvSpPr>
        <p:spPr bwMode="auto">
          <a:xfrm>
            <a:off x="9223346" y="51201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80</a:t>
            </a:r>
          </a:p>
        </p:txBody>
      </p:sp>
      <p:sp>
        <p:nvSpPr>
          <p:cNvPr id="41" name="TextBox 10">
            <a:extLst>
              <a:ext uri="{FF2B5EF4-FFF2-40B4-BE49-F238E27FC236}">
                <a16:creationId xmlns:a16="http://schemas.microsoft.com/office/drawing/2014/main" id="{3645A287-BF8E-374D-ACED-1715BFBD34B0}"/>
              </a:ext>
            </a:extLst>
          </p:cNvPr>
          <p:cNvSpPr txBox="1">
            <a:spLocks noChangeArrowheads="1"/>
          </p:cNvSpPr>
          <p:nvPr/>
        </p:nvSpPr>
        <p:spPr bwMode="auto">
          <a:xfrm>
            <a:off x="8861396" y="51201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60</a:t>
            </a:r>
          </a:p>
        </p:txBody>
      </p:sp>
      <p:sp>
        <p:nvSpPr>
          <p:cNvPr id="42" name="TextBox 10">
            <a:extLst>
              <a:ext uri="{FF2B5EF4-FFF2-40B4-BE49-F238E27FC236}">
                <a16:creationId xmlns:a16="http://schemas.microsoft.com/office/drawing/2014/main" id="{57D17AC0-8D4B-FA44-8CF8-E3371892BD06}"/>
              </a:ext>
            </a:extLst>
          </p:cNvPr>
          <p:cNvSpPr txBox="1">
            <a:spLocks noChangeArrowheads="1"/>
          </p:cNvSpPr>
          <p:nvPr/>
        </p:nvSpPr>
        <p:spPr bwMode="auto">
          <a:xfrm>
            <a:off x="8518496" y="51201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40</a:t>
            </a:r>
          </a:p>
        </p:txBody>
      </p:sp>
      <p:sp>
        <p:nvSpPr>
          <p:cNvPr id="43" name="TextBox 10">
            <a:extLst>
              <a:ext uri="{FF2B5EF4-FFF2-40B4-BE49-F238E27FC236}">
                <a16:creationId xmlns:a16="http://schemas.microsoft.com/office/drawing/2014/main" id="{0C019983-39EE-574D-A7AB-A837D24BDF70}"/>
              </a:ext>
            </a:extLst>
          </p:cNvPr>
          <p:cNvSpPr txBox="1">
            <a:spLocks noChangeArrowheads="1"/>
          </p:cNvSpPr>
          <p:nvPr/>
        </p:nvSpPr>
        <p:spPr bwMode="auto">
          <a:xfrm>
            <a:off x="8172421" y="51201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20</a:t>
            </a:r>
          </a:p>
        </p:txBody>
      </p:sp>
      <p:sp>
        <p:nvSpPr>
          <p:cNvPr id="44" name="TextBox 10">
            <a:extLst>
              <a:ext uri="{FF2B5EF4-FFF2-40B4-BE49-F238E27FC236}">
                <a16:creationId xmlns:a16="http://schemas.microsoft.com/office/drawing/2014/main" id="{866BE690-A86C-A54D-95E5-16059D4C1AD5}"/>
              </a:ext>
            </a:extLst>
          </p:cNvPr>
          <p:cNvSpPr txBox="1">
            <a:spLocks noChangeArrowheads="1"/>
          </p:cNvSpPr>
          <p:nvPr/>
        </p:nvSpPr>
        <p:spPr bwMode="auto">
          <a:xfrm>
            <a:off x="7852087" y="512013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0</a:t>
            </a:r>
          </a:p>
        </p:txBody>
      </p:sp>
      <p:cxnSp>
        <p:nvCxnSpPr>
          <p:cNvPr id="47" name="Straight Connector 46">
            <a:extLst>
              <a:ext uri="{FF2B5EF4-FFF2-40B4-BE49-F238E27FC236}">
                <a16:creationId xmlns:a16="http://schemas.microsoft.com/office/drawing/2014/main" id="{85BC9EBB-C610-E54E-8BB6-A7B622468618}"/>
              </a:ext>
            </a:extLst>
          </p:cNvPr>
          <p:cNvCxnSpPr>
            <a:cxnSpLocks/>
          </p:cNvCxnSpPr>
          <p:nvPr/>
        </p:nvCxnSpPr>
        <p:spPr>
          <a:xfrm>
            <a:off x="8341717" y="4923318"/>
            <a:ext cx="6458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FAA8F25-6297-5649-82AA-9161320CB680}"/>
              </a:ext>
            </a:extLst>
          </p:cNvPr>
          <p:cNvCxnSpPr>
            <a:cxnSpLocks/>
          </p:cNvCxnSpPr>
          <p:nvPr/>
        </p:nvCxnSpPr>
        <p:spPr>
          <a:xfrm rot="16200000">
            <a:off x="8951317" y="4923319"/>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9728D68-8086-A641-923F-5EC2C87C647B}"/>
              </a:ext>
            </a:extLst>
          </p:cNvPr>
          <p:cNvCxnSpPr>
            <a:cxnSpLocks/>
          </p:cNvCxnSpPr>
          <p:nvPr/>
        </p:nvCxnSpPr>
        <p:spPr>
          <a:xfrm rot="16200000">
            <a:off x="8309967" y="4923319"/>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E64C0E7-010E-3B4A-BAEB-66A073D9FED8}"/>
              </a:ext>
            </a:extLst>
          </p:cNvPr>
          <p:cNvCxnSpPr>
            <a:cxnSpLocks/>
          </p:cNvCxnSpPr>
          <p:nvPr/>
        </p:nvCxnSpPr>
        <p:spPr>
          <a:xfrm>
            <a:off x="7824192" y="5053493"/>
            <a:ext cx="18681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1E7B450-871C-9D46-BF7F-E35E132903B9}"/>
              </a:ext>
            </a:extLst>
          </p:cNvPr>
          <p:cNvCxnSpPr>
            <a:cxnSpLocks/>
          </p:cNvCxnSpPr>
          <p:nvPr/>
        </p:nvCxnSpPr>
        <p:spPr>
          <a:xfrm rot="16200000">
            <a:off x="7849592"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9A0D1B-1173-AD4C-86A1-84D0D8933E53}"/>
              </a:ext>
            </a:extLst>
          </p:cNvPr>
          <p:cNvCxnSpPr>
            <a:cxnSpLocks/>
          </p:cNvCxnSpPr>
          <p:nvPr/>
        </p:nvCxnSpPr>
        <p:spPr>
          <a:xfrm rot="16200000">
            <a:off x="8202017"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5B9532D-5700-094F-A104-B4697C4C2FB4}"/>
              </a:ext>
            </a:extLst>
          </p:cNvPr>
          <p:cNvCxnSpPr>
            <a:cxnSpLocks/>
          </p:cNvCxnSpPr>
          <p:nvPr/>
        </p:nvCxnSpPr>
        <p:spPr>
          <a:xfrm rot="16200000">
            <a:off x="8548092"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09A75A6-0BA0-1643-BD54-EC490565F771}"/>
              </a:ext>
            </a:extLst>
          </p:cNvPr>
          <p:cNvCxnSpPr>
            <a:cxnSpLocks/>
          </p:cNvCxnSpPr>
          <p:nvPr/>
        </p:nvCxnSpPr>
        <p:spPr>
          <a:xfrm rot="16200000">
            <a:off x="8897342"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448E0DB-6980-0F43-8951-D9EF488CFD60}"/>
              </a:ext>
            </a:extLst>
          </p:cNvPr>
          <p:cNvCxnSpPr>
            <a:cxnSpLocks/>
          </p:cNvCxnSpPr>
          <p:nvPr/>
        </p:nvCxnSpPr>
        <p:spPr>
          <a:xfrm rot="16200000">
            <a:off x="9249767"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29A9524-4415-8B44-BF91-D48CC3788F89}"/>
              </a:ext>
            </a:extLst>
          </p:cNvPr>
          <p:cNvCxnSpPr>
            <a:cxnSpLocks/>
          </p:cNvCxnSpPr>
          <p:nvPr/>
        </p:nvCxnSpPr>
        <p:spPr>
          <a:xfrm rot="16200000">
            <a:off x="9599017" y="50884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9E73D5CB-4FF5-2645-954E-785DB109A9CF}"/>
              </a:ext>
            </a:extLst>
          </p:cNvPr>
          <p:cNvSpPr/>
          <p:nvPr/>
        </p:nvSpPr>
        <p:spPr>
          <a:xfrm>
            <a:off x="8728240" y="4642828"/>
            <a:ext cx="84286" cy="842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2CA7458-82B1-4E4A-9493-AC0EFF685827}"/>
              </a:ext>
            </a:extLst>
          </p:cNvPr>
          <p:cNvCxnSpPr>
            <a:cxnSpLocks/>
          </p:cNvCxnSpPr>
          <p:nvPr/>
        </p:nvCxnSpPr>
        <p:spPr>
          <a:xfrm>
            <a:off x="8459192" y="4682018"/>
            <a:ext cx="63628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EFAB335-5022-8948-A17A-2F39462F2F1B}"/>
              </a:ext>
            </a:extLst>
          </p:cNvPr>
          <p:cNvCxnSpPr>
            <a:cxnSpLocks/>
          </p:cNvCxnSpPr>
          <p:nvPr/>
        </p:nvCxnSpPr>
        <p:spPr>
          <a:xfrm rot="16200000">
            <a:off x="9059267" y="4682019"/>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2C5DF38-855A-724C-B158-C0FCEE49CDCC}"/>
              </a:ext>
            </a:extLst>
          </p:cNvPr>
          <p:cNvCxnSpPr>
            <a:cxnSpLocks/>
          </p:cNvCxnSpPr>
          <p:nvPr/>
        </p:nvCxnSpPr>
        <p:spPr>
          <a:xfrm rot="16200000">
            <a:off x="8427442" y="4682019"/>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0470DB-65A6-784A-BCD7-724E13164856}"/>
              </a:ext>
            </a:extLst>
          </p:cNvPr>
          <p:cNvCxnSpPr>
            <a:cxnSpLocks/>
          </p:cNvCxnSpPr>
          <p:nvPr/>
        </p:nvCxnSpPr>
        <p:spPr>
          <a:xfrm flipV="1">
            <a:off x="8713834" y="4199889"/>
            <a:ext cx="0" cy="857426"/>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60C30F9E-8C93-E44E-A28C-777AB3534A70}"/>
              </a:ext>
            </a:extLst>
          </p:cNvPr>
          <p:cNvSpPr/>
          <p:nvPr/>
        </p:nvSpPr>
        <p:spPr>
          <a:xfrm>
            <a:off x="2760141" y="4665513"/>
            <a:ext cx="87461" cy="87461"/>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2C5B98AA-48F1-684A-BD3E-579D902FBDB4}"/>
              </a:ext>
            </a:extLst>
          </p:cNvPr>
          <p:cNvCxnSpPr>
            <a:cxnSpLocks/>
          </p:cNvCxnSpPr>
          <p:nvPr/>
        </p:nvCxnSpPr>
        <p:spPr>
          <a:xfrm>
            <a:off x="2687944" y="4707880"/>
            <a:ext cx="24893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CB947698-A0E8-49C0-BD1F-B871DD15323F}"/>
              </a:ext>
            </a:extLst>
          </p:cNvPr>
          <p:cNvGrpSpPr/>
          <p:nvPr/>
        </p:nvGrpSpPr>
        <p:grpSpPr>
          <a:xfrm>
            <a:off x="2258694" y="5102495"/>
            <a:ext cx="1866114" cy="241794"/>
            <a:chOff x="2003283" y="5204818"/>
            <a:chExt cx="3044141" cy="221602"/>
          </a:xfrm>
        </p:grpSpPr>
        <p:sp>
          <p:nvSpPr>
            <p:cNvPr id="71" name="TextBox 10">
              <a:extLst>
                <a:ext uri="{FF2B5EF4-FFF2-40B4-BE49-F238E27FC236}">
                  <a16:creationId xmlns:a16="http://schemas.microsoft.com/office/drawing/2014/main" id="{D62F6393-0E0D-451F-9ACC-CDD1FC07ADD0}"/>
                </a:ext>
              </a:extLst>
            </p:cNvPr>
            <p:cNvSpPr txBox="1">
              <a:spLocks noChangeArrowheads="1"/>
            </p:cNvSpPr>
            <p:nvPr/>
          </p:nvSpPr>
          <p:spPr bwMode="auto">
            <a:xfrm>
              <a:off x="3409808" y="5272532"/>
              <a:ext cx="2468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1.00</a:t>
              </a:r>
            </a:p>
          </p:txBody>
        </p:sp>
        <p:sp>
          <p:nvSpPr>
            <p:cNvPr id="73" name="TextBox 10">
              <a:extLst>
                <a:ext uri="{FF2B5EF4-FFF2-40B4-BE49-F238E27FC236}">
                  <a16:creationId xmlns:a16="http://schemas.microsoft.com/office/drawing/2014/main" id="{50611C92-D58E-49B5-9773-9C33095CA38A}"/>
                </a:ext>
              </a:extLst>
            </p:cNvPr>
            <p:cNvSpPr txBox="1">
              <a:spLocks noChangeArrowheads="1"/>
            </p:cNvSpPr>
            <p:nvPr/>
          </p:nvSpPr>
          <p:spPr bwMode="auto">
            <a:xfrm>
              <a:off x="2704958" y="5272532"/>
              <a:ext cx="2468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0.25</a:t>
              </a:r>
            </a:p>
          </p:txBody>
        </p:sp>
        <p:sp>
          <p:nvSpPr>
            <p:cNvPr id="75" name="TextBox 10">
              <a:extLst>
                <a:ext uri="{FF2B5EF4-FFF2-40B4-BE49-F238E27FC236}">
                  <a16:creationId xmlns:a16="http://schemas.microsoft.com/office/drawing/2014/main" id="{AA8E3C40-5E85-4675-9802-0E1F36DB4CB7}"/>
                </a:ext>
              </a:extLst>
            </p:cNvPr>
            <p:cNvSpPr txBox="1">
              <a:spLocks noChangeArrowheads="1"/>
            </p:cNvSpPr>
            <p:nvPr/>
          </p:nvSpPr>
          <p:spPr bwMode="auto">
            <a:xfrm>
              <a:off x="2003283" y="5272532"/>
              <a:ext cx="2468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0.06</a:t>
              </a:r>
            </a:p>
          </p:txBody>
        </p:sp>
        <p:cxnSp>
          <p:nvCxnSpPr>
            <p:cNvPr id="76" name="Straight Connector 75">
              <a:extLst>
                <a:ext uri="{FF2B5EF4-FFF2-40B4-BE49-F238E27FC236}">
                  <a16:creationId xmlns:a16="http://schemas.microsoft.com/office/drawing/2014/main" id="{1D3BF111-5863-4372-94FE-B04FFDE48A26}"/>
                </a:ext>
              </a:extLst>
            </p:cNvPr>
            <p:cNvCxnSpPr>
              <a:cxnSpLocks/>
            </p:cNvCxnSpPr>
            <p:nvPr/>
          </p:nvCxnSpPr>
          <p:spPr>
            <a:xfrm flipV="1">
              <a:off x="2063552" y="5204818"/>
              <a:ext cx="2895705" cy="10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FC449AC-7F38-49F0-9417-60041F747D06}"/>
                </a:ext>
              </a:extLst>
            </p:cNvPr>
            <p:cNvCxnSpPr>
              <a:cxnSpLocks/>
            </p:cNvCxnSpPr>
            <p:nvPr/>
          </p:nvCxnSpPr>
          <p:spPr>
            <a:xfrm rot="16200000">
              <a:off x="2088952" y="524081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9BF6EF2-CEE4-4854-8C48-E3CE90B99FA6}"/>
                </a:ext>
              </a:extLst>
            </p:cNvPr>
            <p:cNvCxnSpPr>
              <a:cxnSpLocks/>
            </p:cNvCxnSpPr>
            <p:nvPr/>
          </p:nvCxnSpPr>
          <p:spPr>
            <a:xfrm rot="16200000">
              <a:off x="2441377" y="524081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C39EEBF-7D97-47D3-9DE6-33FB760D9CC9}"/>
                </a:ext>
              </a:extLst>
            </p:cNvPr>
            <p:cNvCxnSpPr>
              <a:cxnSpLocks/>
            </p:cNvCxnSpPr>
            <p:nvPr/>
          </p:nvCxnSpPr>
          <p:spPr>
            <a:xfrm rot="16200000">
              <a:off x="2787452" y="524081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AF11956-D438-4078-B482-3D9C47C177FB}"/>
                </a:ext>
              </a:extLst>
            </p:cNvPr>
            <p:cNvCxnSpPr>
              <a:cxnSpLocks/>
            </p:cNvCxnSpPr>
            <p:nvPr/>
          </p:nvCxnSpPr>
          <p:spPr>
            <a:xfrm rot="16200000">
              <a:off x="3136702"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F1B20EF-C026-45B2-BB8E-8F93B09B1F9C}"/>
                </a:ext>
              </a:extLst>
            </p:cNvPr>
            <p:cNvCxnSpPr>
              <a:cxnSpLocks/>
            </p:cNvCxnSpPr>
            <p:nvPr/>
          </p:nvCxnSpPr>
          <p:spPr>
            <a:xfrm rot="16200000">
              <a:off x="3489127"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0AD62C1-ACE9-4E88-B702-711F0B591F73}"/>
                </a:ext>
              </a:extLst>
            </p:cNvPr>
            <p:cNvCxnSpPr>
              <a:cxnSpLocks/>
            </p:cNvCxnSpPr>
            <p:nvPr/>
          </p:nvCxnSpPr>
          <p:spPr>
            <a:xfrm rot="16200000">
              <a:off x="3838377"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10">
              <a:extLst>
                <a:ext uri="{FF2B5EF4-FFF2-40B4-BE49-F238E27FC236}">
                  <a16:creationId xmlns:a16="http://schemas.microsoft.com/office/drawing/2014/main" id="{DAE66F22-6D8A-4516-ABAD-45B06CDCC22B}"/>
                </a:ext>
              </a:extLst>
            </p:cNvPr>
            <p:cNvSpPr txBox="1">
              <a:spLocks noChangeArrowheads="1"/>
            </p:cNvSpPr>
            <p:nvPr/>
          </p:nvSpPr>
          <p:spPr bwMode="auto">
            <a:xfrm>
              <a:off x="4730028" y="5272532"/>
              <a:ext cx="3173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16.00</a:t>
              </a:r>
            </a:p>
          </p:txBody>
        </p:sp>
        <p:sp>
          <p:nvSpPr>
            <p:cNvPr id="85" name="TextBox 10">
              <a:extLst>
                <a:ext uri="{FF2B5EF4-FFF2-40B4-BE49-F238E27FC236}">
                  <a16:creationId xmlns:a16="http://schemas.microsoft.com/office/drawing/2014/main" id="{7F0371C9-4DF4-4B44-88C7-B926E7BB7361}"/>
                </a:ext>
              </a:extLst>
            </p:cNvPr>
            <p:cNvSpPr txBox="1">
              <a:spLocks noChangeArrowheads="1"/>
            </p:cNvSpPr>
            <p:nvPr/>
          </p:nvSpPr>
          <p:spPr bwMode="auto">
            <a:xfrm>
              <a:off x="4063620" y="5272532"/>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000" dirty="0">
                  <a:solidFill>
                    <a:srgbClr val="000000"/>
                  </a:solidFill>
                  <a:latin typeface="Arial" panose="020B0604020202020204" pitchFamily="34" charset="0"/>
                  <a:cs typeface="Arial" panose="020B0604020202020204" pitchFamily="34" charset="0"/>
                </a:rPr>
                <a:t>4.00</a:t>
              </a:r>
            </a:p>
          </p:txBody>
        </p:sp>
        <p:cxnSp>
          <p:nvCxnSpPr>
            <p:cNvPr id="86" name="Straight Connector 85">
              <a:extLst>
                <a:ext uri="{FF2B5EF4-FFF2-40B4-BE49-F238E27FC236}">
                  <a16:creationId xmlns:a16="http://schemas.microsoft.com/office/drawing/2014/main" id="{E2FC4E58-6338-4E1D-8B68-C11D5E2F0BCE}"/>
                </a:ext>
              </a:extLst>
            </p:cNvPr>
            <p:cNvCxnSpPr>
              <a:cxnSpLocks/>
            </p:cNvCxnSpPr>
            <p:nvPr/>
          </p:nvCxnSpPr>
          <p:spPr>
            <a:xfrm rot="16200000">
              <a:off x="4149289"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2522D69-3CDD-4D11-BCB4-F5DD4A5A86F2}"/>
                </a:ext>
              </a:extLst>
            </p:cNvPr>
            <p:cNvCxnSpPr>
              <a:cxnSpLocks/>
            </p:cNvCxnSpPr>
            <p:nvPr/>
          </p:nvCxnSpPr>
          <p:spPr>
            <a:xfrm rot="16200000">
              <a:off x="4501714"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DC713F5-CD5F-4FE4-BAD5-DBB8DDC3FA00}"/>
                </a:ext>
              </a:extLst>
            </p:cNvPr>
            <p:cNvCxnSpPr>
              <a:cxnSpLocks/>
            </p:cNvCxnSpPr>
            <p:nvPr/>
          </p:nvCxnSpPr>
          <p:spPr>
            <a:xfrm rot="16200000">
              <a:off x="4847789" y="524081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 name="Straight Arrow Connector 6">
            <a:extLst>
              <a:ext uri="{FF2B5EF4-FFF2-40B4-BE49-F238E27FC236}">
                <a16:creationId xmlns:a16="http://schemas.microsoft.com/office/drawing/2014/main" id="{D364FAB4-53A0-4568-A7AE-8DC294B2FBD2}"/>
              </a:ext>
            </a:extLst>
          </p:cNvPr>
          <p:cNvCxnSpPr/>
          <p:nvPr/>
        </p:nvCxnSpPr>
        <p:spPr>
          <a:xfrm flipH="1">
            <a:off x="2325840" y="5416626"/>
            <a:ext cx="865911"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44E1B5A2-B8C4-4F33-84D5-334132F7339A}"/>
              </a:ext>
            </a:extLst>
          </p:cNvPr>
          <p:cNvCxnSpPr>
            <a:cxnSpLocks/>
          </p:cNvCxnSpPr>
          <p:nvPr/>
        </p:nvCxnSpPr>
        <p:spPr>
          <a:xfrm>
            <a:off x="3219450" y="5416626"/>
            <a:ext cx="865911"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0" name="TextBox 22">
            <a:extLst>
              <a:ext uri="{FF2B5EF4-FFF2-40B4-BE49-F238E27FC236}">
                <a16:creationId xmlns:a16="http://schemas.microsoft.com/office/drawing/2014/main" id="{83D851AE-D100-4382-8D44-CAA37AFB6749}"/>
              </a:ext>
            </a:extLst>
          </p:cNvPr>
          <p:cNvSpPr txBox="1">
            <a:spLocks noChangeArrowheads="1"/>
          </p:cNvSpPr>
          <p:nvPr/>
        </p:nvSpPr>
        <p:spPr bwMode="auto">
          <a:xfrm>
            <a:off x="2234769" y="5499726"/>
            <a:ext cx="90890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000" b="1" dirty="0">
                <a:latin typeface="Arial" panose="020B0604020202020204" pitchFamily="34" charset="0"/>
                <a:ea typeface="+mn-ea"/>
                <a:cs typeface="Arial" panose="020B0604020202020204" pitchFamily="34" charset="0"/>
              </a:rPr>
              <a:t>Olaparib better</a:t>
            </a:r>
          </a:p>
        </p:txBody>
      </p:sp>
      <p:sp>
        <p:nvSpPr>
          <p:cNvPr id="91" name="TextBox 22">
            <a:extLst>
              <a:ext uri="{FF2B5EF4-FFF2-40B4-BE49-F238E27FC236}">
                <a16:creationId xmlns:a16="http://schemas.microsoft.com/office/drawing/2014/main" id="{0F9BC234-6BD8-48DA-9B0A-467D665F8EB5}"/>
              </a:ext>
            </a:extLst>
          </p:cNvPr>
          <p:cNvSpPr txBox="1">
            <a:spLocks noChangeArrowheads="1"/>
          </p:cNvSpPr>
          <p:nvPr/>
        </p:nvSpPr>
        <p:spPr bwMode="auto">
          <a:xfrm>
            <a:off x="3344018" y="5499726"/>
            <a:ext cx="84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000" b="1" dirty="0">
                <a:latin typeface="Arial" panose="020B0604020202020204" pitchFamily="34" charset="0"/>
                <a:ea typeface="+mn-ea"/>
                <a:cs typeface="Arial" panose="020B0604020202020204" pitchFamily="34" charset="0"/>
              </a:rPr>
              <a:t>Control better</a:t>
            </a:r>
          </a:p>
        </p:txBody>
      </p:sp>
    </p:spTree>
    <p:extLst>
      <p:ext uri="{BB962C8B-B14F-4D97-AF65-F5344CB8AC3E}">
        <p14:creationId xmlns:p14="http://schemas.microsoft.com/office/powerpoint/2010/main" val="16793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D24D859E-A5E1-4B79-BB45-66C02CA5AB28}"/>
              </a:ext>
            </a:extLst>
          </p:cNvPr>
          <p:cNvSpPr>
            <a:spLocks noGrp="1" noChangeArrowheads="1"/>
          </p:cNvSpPr>
          <p:nvPr>
            <p:ph sz="quarter" idx="12"/>
          </p:nvPr>
        </p:nvSpPr>
        <p:spPr/>
        <p:txBody>
          <a:bodyPr/>
          <a:lstStyle/>
          <a:p>
            <a:r>
              <a:rPr lang="en-US" altLang="en-US" dirty="0"/>
              <a:t>Level 1 evidence for overall survival prolongation with </a:t>
            </a:r>
            <a:r>
              <a:rPr lang="en-US" altLang="en-US" dirty="0" err="1"/>
              <a:t>olaparib</a:t>
            </a:r>
            <a:r>
              <a:rPr lang="en-US" altLang="en-US" dirty="0"/>
              <a:t> in </a:t>
            </a:r>
            <a:r>
              <a:rPr lang="en-US" altLang="en-US" i="1" dirty="0"/>
              <a:t>HRR</a:t>
            </a:r>
            <a:r>
              <a:rPr lang="en-US" altLang="en-US" dirty="0"/>
              <a:t>-mutated </a:t>
            </a:r>
            <a:r>
              <a:rPr lang="en-US" altLang="en-US" i="1" dirty="0"/>
              <a:t>(particularly BRCA)</a:t>
            </a:r>
            <a:r>
              <a:rPr lang="en-US" altLang="en-US" dirty="0"/>
              <a:t> </a:t>
            </a:r>
            <a:r>
              <a:rPr lang="en-US" altLang="en-US" dirty="0" err="1"/>
              <a:t>mCRPC</a:t>
            </a:r>
            <a:endParaRPr lang="en-US" altLang="en-US" dirty="0"/>
          </a:p>
          <a:p>
            <a:pPr lvl="1"/>
            <a:r>
              <a:rPr lang="en-US" altLang="en-US" dirty="0"/>
              <a:t>Mostly post-</a:t>
            </a:r>
            <a:r>
              <a:rPr lang="en-US" altLang="en-US" dirty="0" err="1"/>
              <a:t>taxane</a:t>
            </a:r>
            <a:r>
              <a:rPr lang="en-US" altLang="en-US" dirty="0"/>
              <a:t> chemo</a:t>
            </a:r>
          </a:p>
          <a:p>
            <a:r>
              <a:rPr lang="en-US" altLang="en-US" dirty="0"/>
              <a:t>Lower-level evidence for </a:t>
            </a:r>
            <a:r>
              <a:rPr lang="en-US" altLang="en-US" i="1" dirty="0">
                <a:solidFill>
                  <a:schemeClr val="tx2"/>
                </a:solidFill>
              </a:rPr>
              <a:t>ATM</a:t>
            </a:r>
            <a:r>
              <a:rPr lang="en-US" altLang="en-US" dirty="0">
                <a:solidFill>
                  <a:schemeClr val="tx2"/>
                </a:solidFill>
              </a:rPr>
              <a:t> a</a:t>
            </a:r>
            <a:r>
              <a:rPr lang="en-US" altLang="en-US" dirty="0"/>
              <a:t>nd other HRD (non-</a:t>
            </a:r>
            <a:r>
              <a:rPr lang="en-US" altLang="en-US" i="1" dirty="0"/>
              <a:t>BRCA</a:t>
            </a:r>
            <a:r>
              <a:rPr lang="en-US" altLang="en-US" dirty="0"/>
              <a:t> mutations)</a:t>
            </a:r>
          </a:p>
          <a:p>
            <a:pPr lvl="1"/>
            <a:r>
              <a:rPr lang="en-US" altLang="en-US" dirty="0"/>
              <a:t>Need more patients with these alterations</a:t>
            </a:r>
          </a:p>
          <a:p>
            <a:r>
              <a:rPr lang="en-US" altLang="en-US" dirty="0"/>
              <a:t>Level 2 evidence for rucaparib, </a:t>
            </a:r>
            <a:r>
              <a:rPr lang="en-US" altLang="en-US" dirty="0" err="1"/>
              <a:t>talazoparib</a:t>
            </a:r>
            <a:endParaRPr lang="en-US" altLang="en-US" dirty="0"/>
          </a:p>
          <a:p>
            <a:pPr lvl="1"/>
            <a:r>
              <a:rPr lang="en-US" altLang="en-US" dirty="0"/>
              <a:t>Strong efficacy signal </a:t>
            </a:r>
          </a:p>
          <a:p>
            <a:r>
              <a:rPr lang="en-US" altLang="en-US" dirty="0"/>
              <a:t>Toxicity: primarily myelosuppression (ANAEMIA) </a:t>
            </a:r>
          </a:p>
          <a:p>
            <a:r>
              <a:rPr lang="en-US" altLang="en-US" dirty="0"/>
              <a:t>Optimal sequence of </a:t>
            </a:r>
            <a:r>
              <a:rPr lang="en-US" altLang="en-US" dirty="0" err="1"/>
              <a:t>PARPi</a:t>
            </a:r>
            <a:r>
              <a:rPr lang="en-US" altLang="en-US" dirty="0"/>
              <a:t> is unknown</a:t>
            </a:r>
          </a:p>
          <a:p>
            <a:r>
              <a:rPr lang="en-US" altLang="en-US" dirty="0"/>
              <a:t>Combination strategies and patient selection are still being defined</a:t>
            </a:r>
          </a:p>
        </p:txBody>
      </p:sp>
      <p:sp>
        <p:nvSpPr>
          <p:cNvPr id="30722" name="Title 1">
            <a:extLst>
              <a:ext uri="{FF2B5EF4-FFF2-40B4-BE49-F238E27FC236}">
                <a16:creationId xmlns:a16="http://schemas.microsoft.com/office/drawing/2014/main" id="{9FD9A0E4-23F7-442D-9206-A940974C99C9}"/>
              </a:ext>
            </a:extLst>
          </p:cNvPr>
          <p:cNvSpPr>
            <a:spLocks noGrp="1" noChangeArrowheads="1"/>
          </p:cNvSpPr>
          <p:nvPr>
            <p:ph type="title"/>
          </p:nvPr>
        </p:nvSpPr>
        <p:spPr/>
        <p:txBody>
          <a:bodyPr/>
          <a:lstStyle/>
          <a:p>
            <a:r>
              <a:rPr lang="en-US" altLang="en-US"/>
              <a:t>CONCLUSIONS</a:t>
            </a:r>
          </a:p>
        </p:txBody>
      </p:sp>
      <p:sp>
        <p:nvSpPr>
          <p:cNvPr id="8" name="Content Placeholder 7">
            <a:extLst>
              <a:ext uri="{FF2B5EF4-FFF2-40B4-BE49-F238E27FC236}">
                <a16:creationId xmlns:a16="http://schemas.microsoft.com/office/drawing/2014/main" id="{C2DB5801-83E5-EA4D-818D-F9E8E1A0AA9D}"/>
              </a:ext>
            </a:extLst>
          </p:cNvPr>
          <p:cNvSpPr>
            <a:spLocks noGrp="1"/>
          </p:cNvSpPr>
          <p:nvPr>
            <p:ph sz="quarter" idx="15"/>
          </p:nvPr>
        </p:nvSpPr>
        <p:spPr>
          <a:xfrm>
            <a:off x="620184" y="6356351"/>
            <a:ext cx="9940312" cy="365125"/>
          </a:xfrm>
        </p:spPr>
        <p:txBody>
          <a:bodyPr/>
          <a:lstStyle/>
          <a:p>
            <a:r>
              <a:rPr lang="en-GB" altLang="en-US" dirty="0"/>
              <a:t>ATM, ataxia telangiectasia mutated; BRCA, </a:t>
            </a:r>
            <a:r>
              <a:rPr lang="en-GB" dirty="0"/>
              <a:t>breast cancer type susceptibility protein; </a:t>
            </a:r>
            <a:r>
              <a:rPr lang="en-US" altLang="en-US" dirty="0"/>
              <a:t>chemo, chemotherapy; HRD, homologous repair defects; HRR, homologous recombination repair; </a:t>
            </a:r>
            <a:r>
              <a:rPr lang="en-US" altLang="en-US" dirty="0" err="1"/>
              <a:t>mCRPC</a:t>
            </a:r>
            <a:r>
              <a:rPr lang="en-US" altLang="en-US" dirty="0"/>
              <a:t>, metastatic castration resistant prostate cancer; </a:t>
            </a:r>
            <a:r>
              <a:rPr lang="en-GB" dirty="0" err="1"/>
              <a:t>PARPi</a:t>
            </a:r>
            <a:r>
              <a:rPr lang="en-GB" dirty="0"/>
              <a:t>, poly-ADP ribose polymerase inhibitors</a:t>
            </a:r>
            <a:endParaRPr lang="en-US" altLang="en-US" dirty="0"/>
          </a:p>
        </p:txBody>
      </p:sp>
      <p:sp>
        <p:nvSpPr>
          <p:cNvPr id="17" name="Slide Number Placeholder 16">
            <a:extLst>
              <a:ext uri="{FF2B5EF4-FFF2-40B4-BE49-F238E27FC236}">
                <a16:creationId xmlns:a16="http://schemas.microsoft.com/office/drawing/2014/main" id="{BB5A697B-1D8F-3349-BBDE-1B6435154763}"/>
              </a:ext>
            </a:extLst>
          </p:cNvPr>
          <p:cNvSpPr>
            <a:spLocks noGrp="1"/>
          </p:cNvSpPr>
          <p:nvPr>
            <p:ph type="sldNum" sz="quarter" idx="4"/>
          </p:nvPr>
        </p:nvSpPr>
        <p:spPr/>
        <p:txBody>
          <a:bodyPr/>
          <a:lstStyle/>
          <a:p>
            <a:fld id="{FCE43C0F-8A7B-3A4B-9DB5-B3472E36E833}" type="slidenum">
              <a:rPr lang="en-GB" smtClean="0"/>
              <a:pPr/>
              <a:t>46</a:t>
            </a:fld>
            <a:endParaRPr lang="en-GB" dirty="0"/>
          </a:p>
        </p:txBody>
      </p:sp>
    </p:spTree>
    <p:extLst>
      <p:ext uri="{BB962C8B-B14F-4D97-AF65-F5344CB8AC3E}">
        <p14:creationId xmlns:p14="http://schemas.microsoft.com/office/powerpoint/2010/main" val="170187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Autofit/>
          </a:bodyPr>
          <a:lstStyle/>
          <a:p>
            <a:br>
              <a:rPr lang="en-GB" dirty="0"/>
            </a:br>
            <a:r>
              <a:rPr lang="en-GB" dirty="0"/>
              <a:t>when to consider combinations</a:t>
            </a:r>
            <a:br>
              <a:rPr lang="en-GB" dirty="0"/>
            </a:br>
            <a:br>
              <a:rPr lang="en-GB" dirty="0"/>
            </a:br>
            <a:r>
              <a:rPr lang="en-GB" dirty="0"/>
              <a:t>Combination therapy with </a:t>
            </a:r>
            <a:r>
              <a:rPr lang="en-GB" dirty="0" err="1"/>
              <a:t>parp</a:t>
            </a:r>
            <a:r>
              <a:rPr lang="en-GB" cap="none" dirty="0" err="1"/>
              <a:t>i</a:t>
            </a:r>
            <a:br>
              <a:rPr lang="en-GB" dirty="0"/>
            </a:br>
            <a:r>
              <a:rPr lang="en-GB" dirty="0"/>
              <a:t>strategy for improving first-line therapy in </a:t>
            </a:r>
            <a:r>
              <a:rPr lang="en-GB" cap="none" dirty="0" err="1"/>
              <a:t>m</a:t>
            </a:r>
            <a:r>
              <a:rPr lang="en-GB" dirty="0" err="1"/>
              <a:t>crpc</a:t>
            </a:r>
            <a:br>
              <a:rPr lang="en-GB" dirty="0"/>
            </a:br>
            <a:br>
              <a:rPr lang="en-GB" dirty="0"/>
            </a:br>
            <a:r>
              <a:rPr lang="en-GB" sz="3200" cap="none" dirty="0"/>
              <a:t>Prof. </a:t>
            </a:r>
            <a:r>
              <a:rPr lang="en-GB" altLang="en-US" sz="3200" cap="none" dirty="0"/>
              <a:t>Fred Saad,</a:t>
            </a:r>
            <a:r>
              <a:rPr lang="en-GB" altLang="en-US" sz="3200" dirty="0"/>
              <a:t> MD FRCS </a:t>
            </a:r>
            <a:br>
              <a:rPr lang="en-GB" altLang="en-US" sz="3200" dirty="0"/>
            </a:br>
            <a:r>
              <a:rPr lang="en-GB" altLang="en-US" sz="2200" cap="none" dirty="0"/>
              <a:t>Professor and Chairman of Urology, Director of GU Oncology</a:t>
            </a:r>
            <a:br>
              <a:rPr lang="en-GB" altLang="en-US" sz="2200" cap="none" dirty="0"/>
            </a:br>
            <a:r>
              <a:rPr lang="en-GB" altLang="en-US" sz="2200" cap="none" dirty="0"/>
              <a:t>Raymond Garneau Chair in Prostate Cancer</a:t>
            </a:r>
            <a:br>
              <a:rPr lang="en-GB" altLang="en-US" sz="2200" cap="none" dirty="0"/>
            </a:br>
            <a:r>
              <a:rPr lang="en-GB" altLang="en-US" sz="2200" cap="none" dirty="0"/>
              <a:t>University of Montreal Hospital Center, Montreal, QC, Canada</a:t>
            </a:r>
            <a:br>
              <a:rPr lang="en-GB" dirty="0"/>
            </a:br>
            <a:endParaRPr lang="en-GB" dirty="0"/>
          </a:p>
        </p:txBody>
      </p:sp>
      <p:sp>
        <p:nvSpPr>
          <p:cNvPr id="5" name="TextBox 4">
            <a:extLst>
              <a:ext uri="{FF2B5EF4-FFF2-40B4-BE49-F238E27FC236}">
                <a16:creationId xmlns:a16="http://schemas.microsoft.com/office/drawing/2014/main" id="{C142641A-3BFC-4E74-8D1B-22D2C5CC557F}"/>
              </a:ext>
            </a:extLst>
          </p:cNvPr>
          <p:cNvSpPr txBox="1"/>
          <p:nvPr/>
        </p:nvSpPr>
        <p:spPr>
          <a:xfrm>
            <a:off x="619200" y="6444198"/>
            <a:ext cx="7186839" cy="276999"/>
          </a:xfrm>
          <a:prstGeom prst="rect">
            <a:avLst/>
          </a:prstGeom>
          <a:noFill/>
        </p:spPr>
        <p:txBody>
          <a:bodyPr wrap="none" rtlCol="0" anchor="ctr" anchorCtr="0">
            <a:spAutoFit/>
          </a:bodyPr>
          <a:lstStyle/>
          <a:p>
            <a:r>
              <a:rPr lang="en-GB" sz="1200" dirty="0" err="1">
                <a:solidFill>
                  <a:schemeClr val="accent1"/>
                </a:solidFill>
                <a:latin typeface="Arial" panose="020B0604020202020204" pitchFamily="34" charset="0"/>
                <a:cs typeface="Arial" panose="020B0604020202020204" pitchFamily="34" charset="0"/>
              </a:rPr>
              <a:t>mCRPC</a:t>
            </a:r>
            <a:r>
              <a:rPr lang="en-GB" sz="1200" dirty="0">
                <a:solidFill>
                  <a:schemeClr val="accent1"/>
                </a:solidFill>
                <a:latin typeface="Arial" panose="020B0604020202020204" pitchFamily="34" charset="0"/>
                <a:cs typeface="Arial" panose="020B0604020202020204" pitchFamily="34" charset="0"/>
              </a:rPr>
              <a:t>, metastatic castration resistant prostate cancer; PARPI, poly-ADP ribose polymerase inhibitors</a:t>
            </a:r>
          </a:p>
        </p:txBody>
      </p:sp>
      <p:sp>
        <p:nvSpPr>
          <p:cNvPr id="7" name="Slide Number Placeholder 6">
            <a:extLst>
              <a:ext uri="{FF2B5EF4-FFF2-40B4-BE49-F238E27FC236}">
                <a16:creationId xmlns:a16="http://schemas.microsoft.com/office/drawing/2014/main" id="{3FA2AB30-9DE1-DE4A-A842-85C806CD9DBD}"/>
              </a:ext>
            </a:extLst>
          </p:cNvPr>
          <p:cNvSpPr>
            <a:spLocks noGrp="1"/>
          </p:cNvSpPr>
          <p:nvPr>
            <p:ph type="sldNum" sz="quarter" idx="4"/>
          </p:nvPr>
        </p:nvSpPr>
        <p:spPr/>
        <p:txBody>
          <a:bodyPr/>
          <a:lstStyle/>
          <a:p>
            <a:fld id="{FCE43C0F-8A7B-3A4B-9DB5-B3472E36E833}" type="slidenum">
              <a:rPr lang="en-GB" smtClean="0"/>
              <a:pPr/>
              <a:t>47</a:t>
            </a:fld>
            <a:endParaRPr lang="en-GB" dirty="0"/>
          </a:p>
        </p:txBody>
      </p:sp>
    </p:spTree>
    <p:extLst>
      <p:ext uri="{BB962C8B-B14F-4D97-AF65-F5344CB8AC3E}">
        <p14:creationId xmlns:p14="http://schemas.microsoft.com/office/powerpoint/2010/main" val="380331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20184" y="1425600"/>
            <a:ext cx="11092440" cy="4528800"/>
          </a:xfrm>
        </p:spPr>
        <p:txBody>
          <a:bodyPr/>
          <a:lstStyle/>
          <a:p>
            <a:pPr marL="0" indent="0">
              <a:buNone/>
            </a:pPr>
            <a:endParaRPr lang="en-US" b="1" dirty="0"/>
          </a:p>
          <a:p>
            <a:pPr marL="0" indent="0">
              <a:buNone/>
            </a:pPr>
            <a:r>
              <a:rPr lang="en-US" b="1" dirty="0"/>
              <a:t>Prof. Fred Saad </a:t>
            </a:r>
            <a:r>
              <a:rPr lang="en-US" dirty="0"/>
              <a:t>has received honorarium as a consultant and funding for research (institution) from the following companies: </a:t>
            </a:r>
          </a:p>
          <a:p>
            <a:r>
              <a:rPr lang="en-GB" dirty="0"/>
              <a:t>Amgen, Astellas, AstraZeneca, Bayer, BMS, Janssen, </a:t>
            </a:r>
            <a:r>
              <a:rPr lang="en-GB" dirty="0" err="1"/>
              <a:t>Myovant</a:t>
            </a:r>
            <a:r>
              <a:rPr lang="en-GB" dirty="0"/>
              <a:t>, Pfizer, Sanofi</a:t>
            </a:r>
          </a:p>
        </p:txBody>
      </p:sp>
      <p:sp>
        <p:nvSpPr>
          <p:cNvPr id="4" name="Title 3"/>
          <p:cNvSpPr>
            <a:spLocks noGrp="1"/>
          </p:cNvSpPr>
          <p:nvPr>
            <p:ph type="title"/>
          </p:nvPr>
        </p:nvSpPr>
        <p:spPr/>
        <p:txBody>
          <a:bodyPr/>
          <a:lstStyle/>
          <a:p>
            <a:r>
              <a:rPr lang="en-GB" noProof="0" dirty="0"/>
              <a:t>disclosures</a:t>
            </a:r>
          </a:p>
        </p:txBody>
      </p:sp>
      <p:sp>
        <p:nvSpPr>
          <p:cNvPr id="3" name="Slide Number Placeholder 2">
            <a:extLst>
              <a:ext uri="{FF2B5EF4-FFF2-40B4-BE49-F238E27FC236}">
                <a16:creationId xmlns:a16="http://schemas.microsoft.com/office/drawing/2014/main" id="{42A0AC0B-96B2-1548-BC5F-6672B203B298}"/>
              </a:ext>
            </a:extLst>
          </p:cNvPr>
          <p:cNvSpPr>
            <a:spLocks noGrp="1"/>
          </p:cNvSpPr>
          <p:nvPr>
            <p:ph type="sldNum" sz="quarter" idx="4"/>
          </p:nvPr>
        </p:nvSpPr>
        <p:spPr/>
        <p:txBody>
          <a:bodyPr/>
          <a:lstStyle/>
          <a:p>
            <a:fld id="{FCE43C0F-8A7B-3A4B-9DB5-B3472E36E833}" type="slidenum">
              <a:rPr lang="en-GB" smtClean="0"/>
              <a:pPr/>
              <a:t>48</a:t>
            </a:fld>
            <a:endParaRPr lang="en-GB" dirty="0"/>
          </a:p>
        </p:txBody>
      </p:sp>
    </p:spTree>
    <p:extLst>
      <p:ext uri="{BB962C8B-B14F-4D97-AF65-F5344CB8AC3E}">
        <p14:creationId xmlns:p14="http://schemas.microsoft.com/office/powerpoint/2010/main" val="424380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C5F07AF-EEEE-4B5A-9B9F-C625F43BB2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 name="think-cell Slide" r:id="rId5" imgW="473" imgH="473" progId="TCLayout.ActiveDocument.1">
                  <p:embed/>
                </p:oleObj>
              </mc:Choice>
              <mc:Fallback>
                <p:oleObj name="think-cell Slide" r:id="rId5" imgW="473" imgH="473" progId="TCLayout.ActiveDocument.1">
                  <p:embed/>
                  <p:pic>
                    <p:nvPicPr>
                      <p:cNvPr id="12" name="Object 11" hidden="1">
                        <a:extLst>
                          <a:ext uri="{FF2B5EF4-FFF2-40B4-BE49-F238E27FC236}">
                            <a16:creationId xmlns:a16="http://schemas.microsoft.com/office/drawing/2014/main" id="{5C5F07AF-EEEE-4B5A-9B9F-C625F43BB2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CFA0EE-8128-4752-8FA3-0F6CD946B571}"/>
              </a:ext>
            </a:extLst>
          </p:cNvPr>
          <p:cNvSpPr>
            <a:spLocks noGrp="1"/>
          </p:cNvSpPr>
          <p:nvPr>
            <p:ph type="title"/>
          </p:nvPr>
        </p:nvSpPr>
        <p:spPr/>
        <p:txBody>
          <a:bodyPr/>
          <a:lstStyle/>
          <a:p>
            <a:r>
              <a:rPr lang="en-GB" dirty="0"/>
              <a:t>Phase 3 trials in </a:t>
            </a:r>
            <a:r>
              <a:rPr lang="en-GB" cap="none" dirty="0" err="1"/>
              <a:t>m</a:t>
            </a:r>
            <a:r>
              <a:rPr lang="en-GB" dirty="0" err="1"/>
              <a:t>CRPC</a:t>
            </a:r>
            <a:endParaRPr lang="en-GB" dirty="0"/>
          </a:p>
        </p:txBody>
      </p:sp>
      <p:sp>
        <p:nvSpPr>
          <p:cNvPr id="6" name="Content Placeholder 5">
            <a:extLst>
              <a:ext uri="{FF2B5EF4-FFF2-40B4-BE49-F238E27FC236}">
                <a16:creationId xmlns:a16="http://schemas.microsoft.com/office/drawing/2014/main" id="{E8BE9DCA-09B7-0E42-AEC4-BB1708AB31A5}"/>
              </a:ext>
            </a:extLst>
          </p:cNvPr>
          <p:cNvSpPr>
            <a:spLocks noGrp="1"/>
          </p:cNvSpPr>
          <p:nvPr>
            <p:ph sz="quarter" idx="15"/>
          </p:nvPr>
        </p:nvSpPr>
        <p:spPr>
          <a:xfrm>
            <a:off x="620184" y="6314310"/>
            <a:ext cx="11139196" cy="365125"/>
          </a:xfrm>
        </p:spPr>
        <p:txBody>
          <a:bodyPr/>
          <a:lstStyle/>
          <a:p>
            <a:pPr>
              <a:lnSpc>
                <a:spcPct val="90000"/>
              </a:lnSpc>
              <a:spcBef>
                <a:spcPts val="0"/>
              </a:spcBef>
            </a:pPr>
            <a:r>
              <a:rPr lang="en-GB" sz="1000" dirty="0"/>
              <a:t>ABI, abiraterone; CABA, </a:t>
            </a:r>
            <a:r>
              <a:rPr lang="en-GB" sz="1000" dirty="0" err="1"/>
              <a:t>cabazitaxel</a:t>
            </a:r>
            <a:r>
              <a:rPr lang="en-GB" sz="1000" dirty="0"/>
              <a:t>; DOC, docetaxel; ENZ, enzalutamide; HR, hazard ratio; </a:t>
            </a:r>
            <a:r>
              <a:rPr lang="en-GB" sz="1000" dirty="0" err="1"/>
              <a:t>HRRm</a:t>
            </a:r>
            <a:r>
              <a:rPr lang="en-GB" sz="1000" dirty="0"/>
              <a:t>, homologous recombination repair gene mutation; </a:t>
            </a:r>
            <a:r>
              <a:rPr lang="en-GB" sz="1000" dirty="0" err="1"/>
              <a:t>mCRPC</a:t>
            </a:r>
            <a:r>
              <a:rPr lang="en-GB" sz="1000" dirty="0"/>
              <a:t>, metastatic castration resistant prostate cancer; </a:t>
            </a:r>
            <a:r>
              <a:rPr lang="en-GB" sz="1000" dirty="0" err="1"/>
              <a:t>mito</a:t>
            </a:r>
            <a:r>
              <a:rPr lang="en-GB" sz="1000" dirty="0"/>
              <a:t>, mitoxantrone; </a:t>
            </a:r>
            <a:r>
              <a:rPr lang="en-GB" sz="1000" dirty="0" err="1"/>
              <a:t>mo</a:t>
            </a:r>
            <a:r>
              <a:rPr lang="en-GB" sz="1000" dirty="0"/>
              <a:t>, months; </a:t>
            </a:r>
            <a:r>
              <a:rPr lang="en-GB" sz="1000" dirty="0">
                <a:solidFill>
                  <a:schemeClr val="tx2"/>
                </a:solidFill>
              </a:rPr>
              <a:t>NHT, neoadjuvant hormonal therapy; OS, overall survival; P, prednisone; PBO, placebo</a:t>
            </a:r>
            <a:br>
              <a:rPr lang="en-GB" sz="1000" dirty="0">
                <a:solidFill>
                  <a:schemeClr val="tx2"/>
                </a:solidFill>
              </a:rPr>
            </a:br>
            <a:r>
              <a:rPr lang="en-GB" sz="1000" dirty="0">
                <a:solidFill>
                  <a:schemeClr val="tx2"/>
                </a:solidFill>
              </a:rPr>
              <a:t>1. </a:t>
            </a:r>
            <a:r>
              <a:rPr lang="en-GB" sz="1000" dirty="0" err="1">
                <a:solidFill>
                  <a:schemeClr val="tx2"/>
                </a:solidFill>
              </a:rPr>
              <a:t>Tannock</a:t>
            </a:r>
            <a:r>
              <a:rPr lang="en-GB" sz="1000" dirty="0">
                <a:solidFill>
                  <a:schemeClr val="tx2"/>
                </a:solidFill>
              </a:rPr>
              <a:t> IF, et al. N </a:t>
            </a:r>
            <a:r>
              <a:rPr lang="en-GB" sz="1000" dirty="0" err="1">
                <a:solidFill>
                  <a:schemeClr val="tx2"/>
                </a:solidFill>
              </a:rPr>
              <a:t>Engl</a:t>
            </a:r>
            <a:r>
              <a:rPr lang="en-GB" sz="1000" dirty="0">
                <a:solidFill>
                  <a:schemeClr val="tx2"/>
                </a:solidFill>
              </a:rPr>
              <a:t> J Med. 2004;351:1502-1512; 2. Ryan CJ, et al. Lancet Oncol. 2015;16:152-160; 3. </a:t>
            </a:r>
            <a:r>
              <a:rPr lang="en-US" sz="1000" dirty="0" err="1">
                <a:solidFill>
                  <a:schemeClr val="tx2"/>
                </a:solidFill>
              </a:rPr>
              <a:t>Fizazi</a:t>
            </a:r>
            <a:r>
              <a:rPr lang="en-US" sz="1000" dirty="0">
                <a:solidFill>
                  <a:schemeClr val="tx2"/>
                </a:solidFill>
              </a:rPr>
              <a:t> K, et al. Lancet Oncol. 2012;13(10):983-992</a:t>
            </a:r>
            <a:r>
              <a:rPr lang="en-GB" sz="1000" dirty="0">
                <a:solidFill>
                  <a:schemeClr val="tx2"/>
                </a:solidFill>
              </a:rPr>
              <a:t>; 4. Beer TM, et al. Eur Urol. 2017;71:151-154; </a:t>
            </a:r>
            <a:br>
              <a:rPr lang="en-GB" sz="1000" dirty="0">
                <a:solidFill>
                  <a:schemeClr val="tx2"/>
                </a:solidFill>
              </a:rPr>
            </a:br>
            <a:r>
              <a:rPr lang="en-GB" sz="1000" dirty="0">
                <a:solidFill>
                  <a:schemeClr val="tx2"/>
                </a:solidFill>
              </a:rPr>
              <a:t>5. </a:t>
            </a:r>
            <a:r>
              <a:rPr lang="en-US" sz="1000" dirty="0" err="1">
                <a:solidFill>
                  <a:schemeClr val="tx2"/>
                </a:solidFill>
              </a:rPr>
              <a:t>Scher</a:t>
            </a:r>
            <a:r>
              <a:rPr lang="en-US" sz="1000" dirty="0">
                <a:solidFill>
                  <a:schemeClr val="tx2"/>
                </a:solidFill>
              </a:rPr>
              <a:t> HI, et al. N </a:t>
            </a:r>
            <a:r>
              <a:rPr lang="en-US" sz="1000" dirty="0" err="1">
                <a:solidFill>
                  <a:schemeClr val="tx2"/>
                </a:solidFill>
              </a:rPr>
              <a:t>Engl</a:t>
            </a:r>
            <a:r>
              <a:rPr lang="en-US" sz="1000" dirty="0">
                <a:solidFill>
                  <a:schemeClr val="tx2"/>
                </a:solidFill>
              </a:rPr>
              <a:t> J Med. 2012;367:1187-1197</a:t>
            </a:r>
            <a:r>
              <a:rPr lang="en-GB" sz="1000" dirty="0">
                <a:solidFill>
                  <a:schemeClr val="tx2"/>
                </a:solidFill>
              </a:rPr>
              <a:t>; 6. de Bono JS, et al. Lancet. 2010;376:1147-1154; 7. </a:t>
            </a:r>
            <a:r>
              <a:rPr lang="en-US" sz="1000" dirty="0">
                <a:solidFill>
                  <a:schemeClr val="tx2"/>
                </a:solidFill>
              </a:rPr>
              <a:t>Parker C, et al. N </a:t>
            </a:r>
            <a:r>
              <a:rPr lang="en-US" sz="1000" dirty="0" err="1">
                <a:solidFill>
                  <a:schemeClr val="tx2"/>
                </a:solidFill>
              </a:rPr>
              <a:t>Engl</a:t>
            </a:r>
            <a:r>
              <a:rPr lang="en-US" sz="1000" dirty="0">
                <a:solidFill>
                  <a:schemeClr val="tx2"/>
                </a:solidFill>
              </a:rPr>
              <a:t> J Med. 2013;369: 213-23</a:t>
            </a:r>
            <a:r>
              <a:rPr lang="en-GB" sz="1000" dirty="0">
                <a:solidFill>
                  <a:schemeClr val="tx2"/>
                </a:solidFill>
              </a:rPr>
              <a:t>; </a:t>
            </a:r>
            <a:br>
              <a:rPr lang="en-GB" sz="1000" dirty="0">
                <a:solidFill>
                  <a:schemeClr val="tx2"/>
                </a:solidFill>
              </a:rPr>
            </a:br>
            <a:r>
              <a:rPr lang="en-GB" sz="1000" dirty="0">
                <a:solidFill>
                  <a:schemeClr val="tx2"/>
                </a:solidFill>
              </a:rPr>
              <a:t>8. Hussain M, et al. N </a:t>
            </a:r>
            <a:r>
              <a:rPr lang="en-GB" sz="1000" dirty="0" err="1">
                <a:solidFill>
                  <a:schemeClr val="tx2"/>
                </a:solidFill>
              </a:rPr>
              <a:t>Engl</a:t>
            </a:r>
            <a:r>
              <a:rPr lang="en-GB" sz="1000" dirty="0">
                <a:solidFill>
                  <a:schemeClr val="tx2"/>
                </a:solidFill>
              </a:rPr>
              <a:t> J Med. 2020;383:2345-2357</a:t>
            </a:r>
            <a:endParaRPr lang="en-GB" sz="1000" strike="sngStrike" dirty="0">
              <a:solidFill>
                <a:schemeClr val="tx2"/>
              </a:solidFill>
            </a:endParaRPr>
          </a:p>
        </p:txBody>
      </p:sp>
      <p:graphicFrame>
        <p:nvGraphicFramePr>
          <p:cNvPr id="41" name="Espace réservé du contenu 4">
            <a:extLst>
              <a:ext uri="{FF2B5EF4-FFF2-40B4-BE49-F238E27FC236}">
                <a16:creationId xmlns:a16="http://schemas.microsoft.com/office/drawing/2014/main" id="{D445D73E-4365-4546-905A-3584A0E31445}"/>
              </a:ext>
            </a:extLst>
          </p:cNvPr>
          <p:cNvGraphicFramePr>
            <a:graphicFrameLocks noGrp="1"/>
          </p:cNvGraphicFramePr>
          <p:nvPr>
            <p:extLst>
              <p:ext uri="{D42A27DB-BD31-4B8C-83A1-F6EECF244321}">
                <p14:modId xmlns:p14="http://schemas.microsoft.com/office/powerpoint/2010/main" val="3479914972"/>
              </p:ext>
            </p:extLst>
          </p:nvPr>
        </p:nvGraphicFramePr>
        <p:xfrm>
          <a:off x="486370" y="1353815"/>
          <a:ext cx="11273010" cy="4298301"/>
        </p:xfrm>
        <a:graphic>
          <a:graphicData uri="http://schemas.openxmlformats.org/drawingml/2006/table">
            <a:tbl>
              <a:tblPr firstRow="1" bandRow="1">
                <a:tableStyleId>{5C22544A-7EE6-4342-B048-85BDC9FD1C3A}</a:tableStyleId>
              </a:tblPr>
              <a:tblGrid>
                <a:gridCol w="1708388">
                  <a:extLst>
                    <a:ext uri="{9D8B030D-6E8A-4147-A177-3AD203B41FA5}">
                      <a16:colId xmlns:a16="http://schemas.microsoft.com/office/drawing/2014/main" val="20000"/>
                    </a:ext>
                  </a:extLst>
                </a:gridCol>
                <a:gridCol w="2250516">
                  <a:extLst>
                    <a:ext uri="{9D8B030D-6E8A-4147-A177-3AD203B41FA5}">
                      <a16:colId xmlns:a16="http://schemas.microsoft.com/office/drawing/2014/main" val="20001"/>
                    </a:ext>
                  </a:extLst>
                </a:gridCol>
                <a:gridCol w="989067">
                  <a:extLst>
                    <a:ext uri="{9D8B030D-6E8A-4147-A177-3AD203B41FA5}">
                      <a16:colId xmlns:a16="http://schemas.microsoft.com/office/drawing/2014/main" val="20002"/>
                    </a:ext>
                  </a:extLst>
                </a:gridCol>
                <a:gridCol w="4406075">
                  <a:extLst>
                    <a:ext uri="{9D8B030D-6E8A-4147-A177-3AD203B41FA5}">
                      <a16:colId xmlns:a16="http://schemas.microsoft.com/office/drawing/2014/main" val="20003"/>
                    </a:ext>
                  </a:extLst>
                </a:gridCol>
                <a:gridCol w="750067">
                  <a:extLst>
                    <a:ext uri="{9D8B030D-6E8A-4147-A177-3AD203B41FA5}">
                      <a16:colId xmlns:a16="http://schemas.microsoft.com/office/drawing/2014/main" val="20004"/>
                    </a:ext>
                  </a:extLst>
                </a:gridCol>
                <a:gridCol w="1168897">
                  <a:extLst>
                    <a:ext uri="{9D8B030D-6E8A-4147-A177-3AD203B41FA5}">
                      <a16:colId xmlns:a16="http://schemas.microsoft.com/office/drawing/2014/main" val="20005"/>
                    </a:ext>
                  </a:extLst>
                </a:gridCol>
              </a:tblGrid>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Study</a:t>
                      </a:r>
                      <a:endParaRPr kumimoji="0" lang="en-GB" altLang="en-US" sz="1800" b="0"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Agents</a:t>
                      </a:r>
                      <a:endParaRPr kumimoji="0" lang="en-GB" altLang="en-US" sz="1800" b="0"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N</a:t>
                      </a:r>
                      <a:endParaRPr kumimoji="0" lang="en-GB" altLang="en-US" sz="1800" b="0"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Indication</a:t>
                      </a:r>
                      <a:endParaRPr kumimoji="0" lang="en-GB" altLang="en-US" sz="1800" b="0"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HR</a:t>
                      </a:r>
                      <a:endParaRPr kumimoji="0" lang="en-GB" altLang="en-US" sz="1800" b="1"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∆OS (mo)</a:t>
                      </a:r>
                      <a:endParaRPr kumimoji="0" lang="en-GB" altLang="en-US" sz="1800" b="0" i="0" u="none" strike="noStrike" cap="none" normalizeH="0" baseline="0" noProof="0" dirty="0">
                        <a:ln>
                          <a:noFill/>
                        </a:ln>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0"/>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TAX-327</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1</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DOC / P vs mito / P</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1006</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symptomatic or not</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0.76</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a:t>
                      </a: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2.4 </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1"/>
                  </a:ext>
                </a:extLst>
              </a:tr>
              <a:tr h="7427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COU-AA-302</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2</a:t>
                      </a:r>
                      <a:endParaRPr kumimoji="0" lang="en-GB" altLang="en-US" sz="1800" b="1" i="0" u="none" strike="noStrike" cap="none" normalizeH="0" baseline="3000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ABI / P vs P</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1088</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a:t>
                      </a: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pre-DOC), mild </a:t>
                      </a: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 no symptoms</a:t>
                      </a:r>
                      <a:b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b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No visceral metastases</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0.81</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+4.4</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2"/>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COU-AA-301</a:t>
                      </a:r>
                      <a:r>
                        <a:rPr kumimoji="0" lang="en-GB" altLang="en-US" sz="1800" u="none" strike="noStrike" cap="none" normalizeH="0" baseline="30000" noProof="0" dirty="0">
                          <a:ln>
                            <a:noFill/>
                          </a:ln>
                          <a:solidFill>
                            <a:schemeClr val="tx1"/>
                          </a:solidFill>
                          <a:effectLst/>
                          <a:latin typeface="Arial" panose="020B0604020202020204" pitchFamily="34" charset="0"/>
                          <a:cs typeface="Arial" panose="020B0604020202020204" pitchFamily="34" charset="0"/>
                        </a:rPr>
                        <a:t>3</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ABI / P vs P</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1195</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(post-DOC) </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0.74</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+4.6</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3"/>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PREVAIL</a:t>
                      </a:r>
                      <a:r>
                        <a:rPr kumimoji="0" lang="en-GB" altLang="en-US" sz="1800" u="none" strike="noStrike" cap="none" normalizeH="0" baseline="30000" noProof="0" dirty="0">
                          <a:ln>
                            <a:noFill/>
                          </a:ln>
                          <a:solidFill>
                            <a:schemeClr val="tx1"/>
                          </a:solidFill>
                          <a:effectLst/>
                          <a:latin typeface="Arial" panose="020B0604020202020204" pitchFamily="34" charset="0"/>
                          <a:cs typeface="Arial" panose="020B0604020202020204" pitchFamily="34" charset="0"/>
                        </a:rPr>
                        <a:t>4</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ENZ vs PBO</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1717</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(pre-DOC), mild / no symptoms</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0.77</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+4.0</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4"/>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AFFIRM</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5</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ENZ </a:t>
                      </a: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vs PBO </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1199</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(post-DOC) </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0.63</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+4.8</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5"/>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TROPIC</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6</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CABA / P vs mito / P</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755</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(post-DOC)</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0.70</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+2.4</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6"/>
                  </a:ext>
                </a:extLst>
              </a:tr>
              <a:tr h="4197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ALSYMPCA</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7</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Radium-223 vs PBO</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921</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mCRPC (post-DOC or </a:t>
                      </a: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ineligible/declined DOC)</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0.70</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+3.6</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10007"/>
                  </a:ext>
                </a:extLst>
              </a:tr>
              <a:tr h="41977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latin typeface="Arial" panose="020B0604020202020204" pitchFamily="34" charset="0"/>
                          <a:cs typeface="Arial" panose="020B0604020202020204" pitchFamily="34" charset="0"/>
                        </a:rPr>
                        <a:t>PROfound</a:t>
                      </a:r>
                      <a:r>
                        <a:rPr kumimoji="0" lang="en-GB" altLang="en-US" sz="1800" u="none" strike="noStrike" cap="none" normalizeH="0" baseline="30000" noProof="0" dirty="0">
                          <a:ln>
                            <a:noFill/>
                          </a:ln>
                          <a:effectLst/>
                          <a:latin typeface="Arial" panose="020B0604020202020204" pitchFamily="34" charset="0"/>
                          <a:cs typeface="Arial" panose="020B0604020202020204" pitchFamily="34" charset="0"/>
                        </a:rPr>
                        <a:t>8</a:t>
                      </a:r>
                      <a:endParaRPr kumimoji="0" lang="en-GB" altLang="en-US" sz="1800" b="1"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Olaparib vs NHT</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245</a:t>
                      </a:r>
                      <a:r>
                        <a:rPr kumimoji="0" lang="en-GB" altLang="en-US" sz="1800" u="none" strike="noStrike" cap="none" normalizeH="0" baseline="30000" noProof="0" dirty="0">
                          <a:ln>
                            <a:noFill/>
                          </a:ln>
                          <a:solidFill>
                            <a:schemeClr val="tx1"/>
                          </a:solidFill>
                          <a:effectLst/>
                          <a:latin typeface="Arial" panose="020B0604020202020204" pitchFamily="34" charset="0"/>
                          <a:cs typeface="Arial" panose="020B0604020202020204" pitchFamily="34" charset="0"/>
                        </a:rPr>
                        <a:t>a</a:t>
                      </a:r>
                      <a:endParaRPr kumimoji="0" lang="en-GB" altLang="en-US" sz="1800" b="0" i="0" u="none" strike="noStrike" cap="none" normalizeH="0" baseline="3000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mCRPC post-NHT (with HRRm)</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0.69</a:t>
                      </a:r>
                      <a:r>
                        <a:rPr kumimoji="0" lang="en-GB" altLang="en-US" sz="1800" u="none" strike="noStrike" cap="none" normalizeH="0" baseline="30000" noProof="0" dirty="0">
                          <a:ln>
                            <a:noFill/>
                          </a:ln>
                          <a:solidFill>
                            <a:schemeClr val="tx1"/>
                          </a:solidFill>
                          <a:effectLst/>
                          <a:latin typeface="Arial" panose="020B0604020202020204" pitchFamily="34" charset="0"/>
                          <a:cs typeface="Arial" panose="020B0604020202020204" pitchFamily="34" charset="0"/>
                        </a:rPr>
                        <a:t>a</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+4.4</a:t>
                      </a:r>
                      <a:endParaRPr kumimoji="0" lang="en-GB" altLang="en-US" sz="1800" b="0" i="0" u="none" strike="noStrike" cap="none" normalizeH="0" baseline="0" noProof="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56" marR="68556" marT="34261" marB="34261" anchor="ctr" horzOverflow="overflow"/>
                </a:tc>
                <a:extLst>
                  <a:ext uri="{0D108BD9-81ED-4DB2-BD59-A6C34878D82A}">
                    <a16:rowId xmlns:a16="http://schemas.microsoft.com/office/drawing/2014/main" val="3214618763"/>
                  </a:ext>
                </a:extLst>
              </a:tr>
            </a:tbl>
          </a:graphicData>
        </a:graphic>
      </p:graphicFrame>
      <p:sp>
        <p:nvSpPr>
          <p:cNvPr id="42" name="Rectangle 41">
            <a:extLst>
              <a:ext uri="{FF2B5EF4-FFF2-40B4-BE49-F238E27FC236}">
                <a16:creationId xmlns:a16="http://schemas.microsoft.com/office/drawing/2014/main" id="{C50A0DBD-370A-4C5E-A9D0-3F926BC6BE46}"/>
              </a:ext>
            </a:extLst>
          </p:cNvPr>
          <p:cNvSpPr/>
          <p:nvPr/>
        </p:nvSpPr>
        <p:spPr>
          <a:xfrm>
            <a:off x="9906000" y="1780077"/>
            <a:ext cx="1853380" cy="385964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lide Number Placeholder 13">
            <a:extLst>
              <a:ext uri="{FF2B5EF4-FFF2-40B4-BE49-F238E27FC236}">
                <a16:creationId xmlns:a16="http://schemas.microsoft.com/office/drawing/2014/main" id="{E314E7FE-7ACF-EB45-9502-759C7431C9D7}"/>
              </a:ext>
            </a:extLst>
          </p:cNvPr>
          <p:cNvSpPr>
            <a:spLocks noGrp="1"/>
          </p:cNvSpPr>
          <p:nvPr>
            <p:ph type="sldNum" sz="quarter" idx="4"/>
          </p:nvPr>
        </p:nvSpPr>
        <p:spPr/>
        <p:txBody>
          <a:bodyPr/>
          <a:lstStyle/>
          <a:p>
            <a:fld id="{FCE43C0F-8A7B-3A4B-9DB5-B3472E36E833}" type="slidenum">
              <a:rPr lang="en-GB" smtClean="0"/>
              <a:pPr/>
              <a:t>49</a:t>
            </a:fld>
            <a:endParaRPr lang="en-GB" dirty="0"/>
          </a:p>
        </p:txBody>
      </p:sp>
      <p:sp>
        <p:nvSpPr>
          <p:cNvPr id="4" name="TextBox 3">
            <a:extLst>
              <a:ext uri="{FF2B5EF4-FFF2-40B4-BE49-F238E27FC236}">
                <a16:creationId xmlns:a16="http://schemas.microsoft.com/office/drawing/2014/main" id="{FC996AFC-72F6-4136-9A87-7668B23DEA75}"/>
              </a:ext>
            </a:extLst>
          </p:cNvPr>
          <p:cNvSpPr txBox="1"/>
          <p:nvPr/>
        </p:nvSpPr>
        <p:spPr>
          <a:xfrm>
            <a:off x="516234" y="5657319"/>
            <a:ext cx="4068422" cy="138499"/>
          </a:xfrm>
          <a:prstGeom prst="rect">
            <a:avLst/>
          </a:prstGeom>
          <a:noFill/>
        </p:spPr>
        <p:txBody>
          <a:bodyPr wrap="none" lIns="0" tIns="0" rIns="0" bIns="0" rtlCol="0">
            <a:spAutoFit/>
          </a:bodyPr>
          <a:lstStyle/>
          <a:p>
            <a:pPr algn="ctr">
              <a:lnSpc>
                <a:spcPct val="90000"/>
              </a:lnSpc>
            </a:pPr>
            <a:r>
              <a:rPr lang="en-GB" sz="1000" baseline="30000" dirty="0" err="1">
                <a:ea typeface="Aileron" charset="0"/>
                <a:cs typeface="Aileron" charset="0"/>
              </a:rPr>
              <a:t>a</a:t>
            </a:r>
            <a:r>
              <a:rPr lang="en-GB" sz="1000" dirty="0" err="1">
                <a:ea typeface="Aileron" charset="0"/>
                <a:cs typeface="Aileron" charset="0"/>
              </a:rPr>
              <a:t>Results</a:t>
            </a:r>
            <a:r>
              <a:rPr lang="en-GB" sz="1000" dirty="0">
                <a:ea typeface="Aileron" charset="0"/>
                <a:cs typeface="Aileron" charset="0"/>
              </a:rPr>
              <a:t> for cohort A of study: patients with alterations in </a:t>
            </a:r>
            <a:r>
              <a:rPr lang="en-GB" sz="1000" i="1" dirty="0">
                <a:ea typeface="Aileron" charset="0"/>
                <a:cs typeface="Aileron" charset="0"/>
              </a:rPr>
              <a:t>BRCA1, BRCA2, ATM</a:t>
            </a:r>
            <a:endParaRPr lang="en-GB" sz="1000" dirty="0">
              <a:solidFill>
                <a:srgbClr val="505050"/>
              </a:solidFill>
              <a:latin typeface="Arial" panose="020B0604020202020204" pitchFamily="34" charset="0"/>
              <a:ea typeface="Aileron" charset="0"/>
              <a:cs typeface="Arial" panose="020B0604020202020204" pitchFamily="34" charset="0"/>
            </a:endParaRPr>
          </a:p>
        </p:txBody>
      </p:sp>
      <p:sp>
        <p:nvSpPr>
          <p:cNvPr id="11" name="TextBox 10">
            <a:extLst>
              <a:ext uri="{FF2B5EF4-FFF2-40B4-BE49-F238E27FC236}">
                <a16:creationId xmlns:a16="http://schemas.microsoft.com/office/drawing/2014/main" id="{B625F712-2564-9C4E-A435-5F7771D29A5B}"/>
              </a:ext>
            </a:extLst>
          </p:cNvPr>
          <p:cNvSpPr txBox="1"/>
          <p:nvPr/>
        </p:nvSpPr>
        <p:spPr>
          <a:xfrm>
            <a:off x="832423" y="894514"/>
            <a:ext cx="9966190" cy="400110"/>
          </a:xfrm>
          <a:prstGeom prst="rect">
            <a:avLst/>
          </a:prstGeom>
          <a:noFill/>
        </p:spPr>
        <p:txBody>
          <a:bodyPr wrap="none" rtlCol="0">
            <a:spAutoFit/>
          </a:bodyPr>
          <a:lstStyle/>
          <a:p>
            <a:r>
              <a:rPr lang="en-US" sz="2000" b="1" dirty="0">
                <a:solidFill>
                  <a:schemeClr val="accent1"/>
                </a:solidFill>
                <a:latin typeface="Arial" panose="020B0604020202020204" pitchFamily="34" charset="0"/>
                <a:cs typeface="Arial" panose="020B0604020202020204" pitchFamily="34" charset="0"/>
              </a:rPr>
              <a:t>All studies </a:t>
            </a:r>
            <a:r>
              <a:rPr lang="en-US" sz="2000" b="1" dirty="0" err="1">
                <a:solidFill>
                  <a:schemeClr val="accent1"/>
                </a:solidFill>
                <a:latin typeface="Arial" panose="020B0604020202020204" pitchFamily="34" charset="0"/>
                <a:cs typeface="Arial" panose="020B0604020202020204" pitchFamily="34" charset="0"/>
              </a:rPr>
              <a:t>monotherapeutic</a:t>
            </a:r>
            <a:r>
              <a:rPr lang="en-US" sz="2000" b="1" dirty="0">
                <a:solidFill>
                  <a:schemeClr val="accent1"/>
                </a:solidFill>
                <a:latin typeface="Arial" panose="020B0604020202020204" pitchFamily="34" charset="0"/>
                <a:cs typeface="Arial" panose="020B0604020202020204" pitchFamily="34" charset="0"/>
              </a:rPr>
              <a:t> and had an inactive/non-life prolonging  control arm</a:t>
            </a:r>
          </a:p>
        </p:txBody>
      </p:sp>
    </p:spTree>
    <p:extLst>
      <p:ext uri="{BB962C8B-B14F-4D97-AF65-F5344CB8AC3E}">
        <p14:creationId xmlns:p14="http://schemas.microsoft.com/office/powerpoint/2010/main" val="15112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A1383D6-50C5-4C78-8160-A36A077BC4F6}"/>
              </a:ext>
            </a:extLst>
          </p:cNvPr>
          <p:cNvSpPr/>
          <p:nvPr/>
        </p:nvSpPr>
        <p:spPr>
          <a:xfrm>
            <a:off x="324577" y="6003290"/>
            <a:ext cx="11593288" cy="479079"/>
          </a:xfrm>
          <a:prstGeom prst="round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2EB248-4861-4645-9887-D8DAEE0CD364}"/>
              </a:ext>
            </a:extLst>
          </p:cNvPr>
          <p:cNvSpPr>
            <a:spLocks noGrp="1"/>
          </p:cNvSpPr>
          <p:nvPr>
            <p:ph type="title"/>
          </p:nvPr>
        </p:nvSpPr>
        <p:spPr>
          <a:xfrm>
            <a:off x="619200" y="206060"/>
            <a:ext cx="9005192" cy="807285"/>
          </a:xfrm>
        </p:spPr>
        <p:txBody>
          <a:bodyPr/>
          <a:lstStyle/>
          <a:p>
            <a:pPr>
              <a:spcBef>
                <a:spcPts val="0"/>
              </a:spcBef>
            </a:pPr>
            <a:r>
              <a:rPr lang="en-GB" dirty="0"/>
              <a:t>EXPERTS KNOWLEDGE SHARE</a:t>
            </a:r>
          </a:p>
        </p:txBody>
      </p:sp>
      <p:sp>
        <p:nvSpPr>
          <p:cNvPr id="4" name="Slide Number Placeholder 3">
            <a:extLst>
              <a:ext uri="{FF2B5EF4-FFF2-40B4-BE49-F238E27FC236}">
                <a16:creationId xmlns:a16="http://schemas.microsoft.com/office/drawing/2014/main" id="{A4C99D3C-703B-1A49-85EB-9C3014078DE0}"/>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3" name="TextBox 2">
            <a:extLst>
              <a:ext uri="{FF2B5EF4-FFF2-40B4-BE49-F238E27FC236}">
                <a16:creationId xmlns:a16="http://schemas.microsoft.com/office/drawing/2014/main" id="{ACAE8952-F793-4C40-BE99-F86D80C9F1C0}"/>
              </a:ext>
            </a:extLst>
          </p:cNvPr>
          <p:cNvSpPr txBox="1"/>
          <p:nvPr/>
        </p:nvSpPr>
        <p:spPr>
          <a:xfrm>
            <a:off x="518565" y="876352"/>
            <a:ext cx="11054235" cy="1015663"/>
          </a:xfrm>
          <a:prstGeom prst="rect">
            <a:avLst/>
          </a:prstGeom>
          <a:noFill/>
        </p:spPr>
        <p:txBody>
          <a:bodyPr wrap="square" rtlCol="0">
            <a:spAutoFit/>
          </a:bodyPr>
          <a:lstStyle/>
          <a:p>
            <a:r>
              <a:rPr lang="en-GB" sz="2000" b="1" cap="all" dirty="0">
                <a:solidFill>
                  <a:schemeClr val="accent1"/>
                </a:solidFill>
                <a:latin typeface="Arial" panose="020B0604020202020204" pitchFamily="34" charset="0"/>
                <a:cs typeface="Arial" panose="020B0604020202020204" pitchFamily="34" charset="0"/>
              </a:rPr>
              <a:t>targeting advanced prostate cancer with parp INHIBITORS: </a:t>
            </a:r>
            <a:br>
              <a:rPr lang="en-GB" sz="2000" b="1" cap="all" dirty="0">
                <a:solidFill>
                  <a:schemeClr val="accent1"/>
                </a:solidFill>
                <a:latin typeface="Arial" panose="020B0604020202020204" pitchFamily="34" charset="0"/>
                <a:cs typeface="Arial" panose="020B0604020202020204" pitchFamily="34" charset="0"/>
              </a:rPr>
            </a:br>
            <a:r>
              <a:rPr lang="en-GB" sz="2000" b="1" cap="all" dirty="0">
                <a:solidFill>
                  <a:schemeClr val="accent1"/>
                </a:solidFill>
                <a:latin typeface="Arial" panose="020B0604020202020204" pitchFamily="34" charset="0"/>
                <a:cs typeface="Arial" panose="020B0604020202020204" pitchFamily="34" charset="0"/>
              </a:rPr>
              <a:t>who, when and how?</a:t>
            </a:r>
            <a:br>
              <a:rPr lang="en-GB" sz="2000" b="1" cap="all" dirty="0">
                <a:solidFill>
                  <a:schemeClr val="accent1"/>
                </a:solidFill>
                <a:latin typeface="Arial" panose="020B0604020202020204" pitchFamily="34" charset="0"/>
                <a:cs typeface="Arial" panose="020B0604020202020204" pitchFamily="34" charset="0"/>
              </a:rPr>
            </a:br>
            <a:endParaRPr lang="en-GB" sz="2000" b="1" cap="all" dirty="0">
              <a:solidFill>
                <a:schemeClr val="accent1"/>
              </a:solidFill>
              <a:latin typeface="Arial" panose="020B0604020202020204" pitchFamily="34" charset="0"/>
              <a:ea typeface="Aileron" charset="0"/>
              <a:cs typeface="Arial" panose="020B0604020202020204" pitchFamily="34" charset="0"/>
            </a:endParaRPr>
          </a:p>
        </p:txBody>
      </p:sp>
      <p:graphicFrame>
        <p:nvGraphicFramePr>
          <p:cNvPr id="7" name="Content Placeholder 5">
            <a:extLst>
              <a:ext uri="{FF2B5EF4-FFF2-40B4-BE49-F238E27FC236}">
                <a16:creationId xmlns:a16="http://schemas.microsoft.com/office/drawing/2014/main" id="{91721488-37F4-442D-96E7-5FA064443349}"/>
              </a:ext>
            </a:extLst>
          </p:cNvPr>
          <p:cNvGraphicFramePr>
            <a:graphicFrameLocks/>
          </p:cNvGraphicFramePr>
          <p:nvPr>
            <p:extLst>
              <p:ext uri="{D42A27DB-BD31-4B8C-83A1-F6EECF244321}">
                <p14:modId xmlns:p14="http://schemas.microsoft.com/office/powerpoint/2010/main" val="3377966537"/>
              </p:ext>
            </p:extLst>
          </p:nvPr>
        </p:nvGraphicFramePr>
        <p:xfrm>
          <a:off x="861682" y="2399532"/>
          <a:ext cx="10368000" cy="3096240"/>
        </p:xfrm>
        <a:graphic>
          <a:graphicData uri="http://schemas.openxmlformats.org/drawingml/2006/table">
            <a:tbl>
              <a:tblPr firstRow="1" bandRow="1">
                <a:tableStyleId>{5C22544A-7EE6-4342-B048-85BDC9FD1C3A}</a:tableStyleId>
              </a:tblPr>
              <a:tblGrid>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20002"/>
                    </a:ext>
                  </a:extLst>
                </a:gridCol>
              </a:tblGrid>
              <a:tr h="394338">
                <a:tc gridSpan="2">
                  <a:txBody>
                    <a:bodyPr/>
                    <a:lstStyle/>
                    <a:p>
                      <a:pPr algn="ctr"/>
                      <a:r>
                        <a:rPr lang="en-GB" sz="2000" dirty="0">
                          <a:latin typeface="+mj-lt"/>
                          <a:ea typeface="PT Sans" panose="020B0503020203020204" pitchFamily="34" charset="0"/>
                        </a:rPr>
                        <a:t>Content</a:t>
                      </a:r>
                    </a:p>
                  </a:txBody>
                  <a:tcPr/>
                </a:tc>
                <a:tc hMerge="1">
                  <a:txBody>
                    <a:bodyPr/>
                    <a:lstStyle/>
                    <a:p>
                      <a:endParaRPr lang="en-GB" sz="2000" dirty="0">
                        <a:latin typeface="+mj-lt"/>
                        <a:ea typeface="PT Sans" panose="020B0503020203020204" pitchFamily="34" charset="0"/>
                      </a:endParaRPr>
                    </a:p>
                  </a:txBody>
                  <a:tcPr/>
                </a:tc>
                <a:extLst>
                  <a:ext uri="{0D108BD9-81ED-4DB2-BD59-A6C34878D82A}">
                    <a16:rowId xmlns:a16="http://schemas.microsoft.com/office/drawing/2014/main" val="10000"/>
                  </a:ext>
                </a:extLst>
              </a:tr>
              <a:tr h="540000">
                <a:tc>
                  <a:txBody>
                    <a:bodyPr/>
                    <a:lstStyle/>
                    <a:p>
                      <a:pPr marL="9525"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Overview and scene setting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Prof. Fred Saad</a:t>
                      </a:r>
                      <a:endPar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40000">
                <a:tc>
                  <a:txBody>
                    <a:bodyPr/>
                    <a:lstStyle/>
                    <a:p>
                      <a:pPr marL="9525" marR="0" lvl="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rial" panose="020B0604020202020204" pitchFamily="34" charset="0"/>
                          <a:ea typeface="PT Sans" panose="020B0503020203020204" pitchFamily="34" charset="0"/>
                          <a:cs typeface="Arial" panose="020B0604020202020204" pitchFamily="34" charset="0"/>
                        </a:rPr>
                        <a:t>Who should you treat?</a:t>
                      </a:r>
                      <a:endParaRPr lang="en-GB" sz="1600" b="0" kern="120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Prof. Gerhardt Attard</a:t>
                      </a:r>
                    </a:p>
                  </a:txBody>
                  <a:tcPr anchor="ctr"/>
                </a:tc>
                <a:extLst>
                  <a:ext uri="{0D108BD9-81ED-4DB2-BD59-A6C34878D82A}">
                    <a16:rowId xmlns:a16="http://schemas.microsoft.com/office/drawing/2014/main" val="10003"/>
                  </a:ext>
                </a:extLst>
              </a:tr>
              <a:tr h="540000">
                <a:tc>
                  <a:txBody>
                    <a:bodyPr/>
                    <a:lstStyle/>
                    <a:p>
                      <a:pPr marL="9525" marR="0" lvl="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rial" panose="020B0604020202020204" pitchFamily="34" charset="0"/>
                          <a:ea typeface="PT Sans" panose="020B0503020203020204" pitchFamily="34" charset="0"/>
                          <a:cs typeface="Arial" panose="020B0604020202020204" pitchFamily="34" charset="0"/>
                        </a:rPr>
                        <a:t>Why you should treat</a:t>
                      </a:r>
                      <a:endParaRPr lang="en-GB" sz="1600" b="0" kern="120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marL="67710" marR="6771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Assoc. Prof. Tanya Dorff</a:t>
                      </a:r>
                    </a:p>
                  </a:txBody>
                  <a:tcPr anchor="ctr"/>
                </a:tc>
                <a:extLst>
                  <a:ext uri="{0D108BD9-81ED-4DB2-BD59-A6C34878D82A}">
                    <a16:rowId xmlns:a16="http://schemas.microsoft.com/office/drawing/2014/main" val="10004"/>
                  </a:ext>
                </a:extLst>
              </a:tr>
              <a:tr h="540000">
                <a:tc>
                  <a:txBody>
                    <a:bodyPr/>
                    <a:lstStyle/>
                    <a:p>
                      <a:pPr algn="ctr"/>
                      <a:r>
                        <a:rPr lang="en-GB" sz="1600" dirty="0">
                          <a:latin typeface="Arial" panose="020B0604020202020204" pitchFamily="34" charset="0"/>
                          <a:ea typeface="PT Sans" panose="020B0503020203020204" pitchFamily="34" charset="0"/>
                          <a:cs typeface="Arial" panose="020B0604020202020204" pitchFamily="34" charset="0"/>
                        </a:rPr>
                        <a:t>When to consider combinations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Prof. Fred Saad</a:t>
                      </a:r>
                      <a:endPar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3187917956"/>
                  </a:ext>
                </a:extLst>
              </a:tr>
              <a:tr h="540000">
                <a:tc>
                  <a:txBody>
                    <a:bodyPr/>
                    <a:lstStyle/>
                    <a:p>
                      <a:pPr algn="ctr"/>
                      <a:r>
                        <a:rPr lang="en-GB" sz="1600" dirty="0">
                          <a:latin typeface="Arial" panose="020B0604020202020204" pitchFamily="34" charset="0"/>
                          <a:ea typeface="PT Sans" panose="020B0503020203020204" pitchFamily="34" charset="0"/>
                          <a:cs typeface="Arial" panose="020B0604020202020204" pitchFamily="34" charset="0"/>
                        </a:rPr>
                        <a:t>Future perspectives and summary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Prof. Fred Saad</a:t>
                      </a:r>
                      <a:endPar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2616952437"/>
                  </a:ext>
                </a:extLst>
              </a:tr>
            </a:tbl>
          </a:graphicData>
        </a:graphic>
      </p:graphicFrame>
    </p:spTree>
    <p:extLst>
      <p:ext uri="{BB962C8B-B14F-4D97-AF65-F5344CB8AC3E}">
        <p14:creationId xmlns:p14="http://schemas.microsoft.com/office/powerpoint/2010/main" val="344967243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8E63A9-77FF-475B-B619-E83A11715F32}"/>
              </a:ext>
            </a:extLst>
          </p:cNvPr>
          <p:cNvSpPr>
            <a:spLocks noGrp="1"/>
          </p:cNvSpPr>
          <p:nvPr>
            <p:ph type="title"/>
          </p:nvPr>
        </p:nvSpPr>
        <p:spPr/>
        <p:txBody>
          <a:bodyPr/>
          <a:lstStyle/>
          <a:p>
            <a:r>
              <a:rPr lang="en-GB" altLang="en-US" dirty="0"/>
              <a:t>Abiraterone: radiographic Progression-Free Survival </a:t>
            </a:r>
            <a:endParaRPr lang="en-GB" dirty="0"/>
          </a:p>
        </p:txBody>
      </p:sp>
      <p:sp>
        <p:nvSpPr>
          <p:cNvPr id="4" name="Slide Number Placeholder 3">
            <a:extLst>
              <a:ext uri="{FF2B5EF4-FFF2-40B4-BE49-F238E27FC236}">
                <a16:creationId xmlns:a16="http://schemas.microsoft.com/office/drawing/2014/main" id="{11F150F6-631F-4706-943D-B19B6038B7AE}"/>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
        <p:nvSpPr>
          <p:cNvPr id="5" name="Content Placeholder 4">
            <a:extLst>
              <a:ext uri="{FF2B5EF4-FFF2-40B4-BE49-F238E27FC236}">
                <a16:creationId xmlns:a16="http://schemas.microsoft.com/office/drawing/2014/main" id="{1408A6BF-7B23-47CF-BD50-58D72AED9228}"/>
              </a:ext>
            </a:extLst>
          </p:cNvPr>
          <p:cNvSpPr>
            <a:spLocks noGrp="1"/>
          </p:cNvSpPr>
          <p:nvPr>
            <p:ph sz="quarter" idx="15"/>
          </p:nvPr>
        </p:nvSpPr>
        <p:spPr/>
        <p:txBody>
          <a:bodyPr/>
          <a:lstStyle/>
          <a:p>
            <a:r>
              <a:rPr lang="fr-FR" altLang="en-US" dirty="0"/>
              <a:t>AA, </a:t>
            </a:r>
            <a:r>
              <a:rPr lang="fr-FR" altLang="en-US" dirty="0" err="1"/>
              <a:t>abiraterone</a:t>
            </a:r>
            <a:r>
              <a:rPr lang="fr-FR" altLang="en-US" dirty="0"/>
              <a:t> </a:t>
            </a:r>
            <a:r>
              <a:rPr lang="fr-FR" altLang="en-US" dirty="0" err="1"/>
              <a:t>acetate</a:t>
            </a:r>
            <a:r>
              <a:rPr lang="fr-FR" altLang="en-US" dirty="0"/>
              <a:t>; CI, confidence </a:t>
            </a:r>
            <a:r>
              <a:rPr lang="fr-FR" altLang="en-US" dirty="0" err="1"/>
              <a:t>interval</a:t>
            </a:r>
            <a:r>
              <a:rPr lang="fr-FR" altLang="en-US" dirty="0"/>
              <a:t>; HR, </a:t>
            </a:r>
            <a:r>
              <a:rPr lang="fr-FR" altLang="en-US" dirty="0" err="1"/>
              <a:t>hazard</a:t>
            </a:r>
            <a:r>
              <a:rPr lang="fr-FR" altLang="en-US" dirty="0"/>
              <a:t> ratio; P, prednisone</a:t>
            </a:r>
          </a:p>
          <a:p>
            <a:r>
              <a:rPr lang="en-US" dirty="0"/>
              <a:t>Ryan C, et al. N </a:t>
            </a:r>
            <a:r>
              <a:rPr lang="en-US" dirty="0" err="1"/>
              <a:t>Engl</a:t>
            </a:r>
            <a:r>
              <a:rPr lang="en-US" dirty="0"/>
              <a:t> J Med 2013; 368:138-148</a:t>
            </a:r>
          </a:p>
          <a:p>
            <a:endParaRPr lang="en-GB" dirty="0"/>
          </a:p>
        </p:txBody>
      </p:sp>
      <p:sp>
        <p:nvSpPr>
          <p:cNvPr id="8" name="TextBox 10">
            <a:extLst>
              <a:ext uri="{FF2B5EF4-FFF2-40B4-BE49-F238E27FC236}">
                <a16:creationId xmlns:a16="http://schemas.microsoft.com/office/drawing/2014/main" id="{6D65BCA7-0AE4-6B43-A29A-241C7F4C59E3}"/>
              </a:ext>
            </a:extLst>
          </p:cNvPr>
          <p:cNvSpPr txBox="1">
            <a:spLocks noChangeArrowheads="1"/>
          </p:cNvSpPr>
          <p:nvPr/>
        </p:nvSpPr>
        <p:spPr bwMode="auto">
          <a:xfrm>
            <a:off x="1886341" y="1268760"/>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100</a:t>
            </a:r>
          </a:p>
        </p:txBody>
      </p:sp>
      <p:sp>
        <p:nvSpPr>
          <p:cNvPr id="11" name="TextBox 22">
            <a:extLst>
              <a:ext uri="{FF2B5EF4-FFF2-40B4-BE49-F238E27FC236}">
                <a16:creationId xmlns:a16="http://schemas.microsoft.com/office/drawing/2014/main" id="{B38115A7-1B47-A742-90FA-054CD7BB560E}"/>
              </a:ext>
            </a:extLst>
          </p:cNvPr>
          <p:cNvSpPr txBox="1">
            <a:spLocks noChangeArrowheads="1"/>
          </p:cNvSpPr>
          <p:nvPr/>
        </p:nvSpPr>
        <p:spPr bwMode="auto">
          <a:xfrm>
            <a:off x="2321175" y="505325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0</a:t>
            </a:r>
          </a:p>
        </p:txBody>
      </p:sp>
      <p:sp>
        <p:nvSpPr>
          <p:cNvPr id="12" name="TextBox 24">
            <a:extLst>
              <a:ext uri="{FF2B5EF4-FFF2-40B4-BE49-F238E27FC236}">
                <a16:creationId xmlns:a16="http://schemas.microsoft.com/office/drawing/2014/main" id="{639A0F8C-7748-2041-ABB8-6B8601599DD5}"/>
              </a:ext>
            </a:extLst>
          </p:cNvPr>
          <p:cNvSpPr txBox="1">
            <a:spLocks noChangeArrowheads="1"/>
          </p:cNvSpPr>
          <p:nvPr/>
        </p:nvSpPr>
        <p:spPr bwMode="auto">
          <a:xfrm rot="16200000">
            <a:off x="381922" y="3052924"/>
            <a:ext cx="2672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400" b="1" dirty="0">
                <a:solidFill>
                  <a:srgbClr val="000000"/>
                </a:solidFill>
                <a:latin typeface="Arial" panose="020B0604020202020204" pitchFamily="34" charset="0"/>
                <a:cs typeface="Arial" panose="020B0604020202020204" pitchFamily="34" charset="0"/>
              </a:rPr>
              <a:t>Progression-free survival (%)</a:t>
            </a:r>
          </a:p>
        </p:txBody>
      </p:sp>
      <p:sp>
        <p:nvSpPr>
          <p:cNvPr id="13" name="TextBox 10">
            <a:extLst>
              <a:ext uri="{FF2B5EF4-FFF2-40B4-BE49-F238E27FC236}">
                <a16:creationId xmlns:a16="http://schemas.microsoft.com/office/drawing/2014/main" id="{B0861442-0B46-1D4A-81C8-E9042ABA8C30}"/>
              </a:ext>
            </a:extLst>
          </p:cNvPr>
          <p:cNvSpPr txBox="1">
            <a:spLocks noChangeArrowheads="1"/>
          </p:cNvSpPr>
          <p:nvPr/>
        </p:nvSpPr>
        <p:spPr bwMode="auto">
          <a:xfrm>
            <a:off x="1971301" y="197996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80</a:t>
            </a:r>
          </a:p>
        </p:txBody>
      </p:sp>
      <p:sp>
        <p:nvSpPr>
          <p:cNvPr id="14" name="TextBox 10">
            <a:extLst>
              <a:ext uri="{FF2B5EF4-FFF2-40B4-BE49-F238E27FC236}">
                <a16:creationId xmlns:a16="http://schemas.microsoft.com/office/drawing/2014/main" id="{939632DA-4000-A146-AB46-56FD09EF8858}"/>
              </a:ext>
            </a:extLst>
          </p:cNvPr>
          <p:cNvSpPr txBox="1">
            <a:spLocks noChangeArrowheads="1"/>
          </p:cNvSpPr>
          <p:nvPr/>
        </p:nvSpPr>
        <p:spPr bwMode="auto">
          <a:xfrm>
            <a:off x="1971301" y="269116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60</a:t>
            </a:r>
          </a:p>
        </p:txBody>
      </p:sp>
      <p:sp>
        <p:nvSpPr>
          <p:cNvPr id="15" name="TextBox 10">
            <a:extLst>
              <a:ext uri="{FF2B5EF4-FFF2-40B4-BE49-F238E27FC236}">
                <a16:creationId xmlns:a16="http://schemas.microsoft.com/office/drawing/2014/main" id="{7B1E4853-5025-3D4F-945B-071AC81A3026}"/>
              </a:ext>
            </a:extLst>
          </p:cNvPr>
          <p:cNvSpPr txBox="1">
            <a:spLocks noChangeArrowheads="1"/>
          </p:cNvSpPr>
          <p:nvPr/>
        </p:nvSpPr>
        <p:spPr bwMode="auto">
          <a:xfrm>
            <a:off x="1971301" y="340236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40</a:t>
            </a:r>
          </a:p>
        </p:txBody>
      </p:sp>
      <p:sp>
        <p:nvSpPr>
          <p:cNvPr id="16" name="TextBox 10">
            <a:extLst>
              <a:ext uri="{FF2B5EF4-FFF2-40B4-BE49-F238E27FC236}">
                <a16:creationId xmlns:a16="http://schemas.microsoft.com/office/drawing/2014/main" id="{1EB5F951-7FDC-3448-9E3E-F53BFE45A40D}"/>
              </a:ext>
            </a:extLst>
          </p:cNvPr>
          <p:cNvSpPr txBox="1">
            <a:spLocks noChangeArrowheads="1"/>
          </p:cNvSpPr>
          <p:nvPr/>
        </p:nvSpPr>
        <p:spPr bwMode="auto">
          <a:xfrm>
            <a:off x="1971301" y="411673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20</a:t>
            </a:r>
          </a:p>
        </p:txBody>
      </p:sp>
      <p:sp>
        <p:nvSpPr>
          <p:cNvPr id="17" name="TextBox 10">
            <a:extLst>
              <a:ext uri="{FF2B5EF4-FFF2-40B4-BE49-F238E27FC236}">
                <a16:creationId xmlns:a16="http://schemas.microsoft.com/office/drawing/2014/main" id="{0F2CDA89-5619-274F-AFB4-3EEDF0A630AE}"/>
              </a:ext>
            </a:extLst>
          </p:cNvPr>
          <p:cNvSpPr txBox="1">
            <a:spLocks noChangeArrowheads="1"/>
          </p:cNvSpPr>
          <p:nvPr/>
        </p:nvSpPr>
        <p:spPr bwMode="auto">
          <a:xfrm>
            <a:off x="2056260" y="4818410"/>
            <a:ext cx="26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0</a:t>
            </a:r>
          </a:p>
        </p:txBody>
      </p:sp>
      <p:sp>
        <p:nvSpPr>
          <p:cNvPr id="18" name="TextBox 22">
            <a:extLst>
              <a:ext uri="{FF2B5EF4-FFF2-40B4-BE49-F238E27FC236}">
                <a16:creationId xmlns:a16="http://schemas.microsoft.com/office/drawing/2014/main" id="{D1052244-6EFB-F346-8281-94E1E90326C2}"/>
              </a:ext>
            </a:extLst>
          </p:cNvPr>
          <p:cNvSpPr txBox="1">
            <a:spLocks noChangeArrowheads="1"/>
          </p:cNvSpPr>
          <p:nvPr/>
        </p:nvSpPr>
        <p:spPr bwMode="auto">
          <a:xfrm>
            <a:off x="3137150" y="505325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a:t>
            </a:r>
          </a:p>
        </p:txBody>
      </p:sp>
      <p:sp>
        <p:nvSpPr>
          <p:cNvPr id="19" name="TextBox 22">
            <a:extLst>
              <a:ext uri="{FF2B5EF4-FFF2-40B4-BE49-F238E27FC236}">
                <a16:creationId xmlns:a16="http://schemas.microsoft.com/office/drawing/2014/main" id="{D22EFE28-3BCC-4441-BAE9-8BA417D5EAF5}"/>
              </a:ext>
            </a:extLst>
          </p:cNvPr>
          <p:cNvSpPr txBox="1">
            <a:spLocks noChangeArrowheads="1"/>
          </p:cNvSpPr>
          <p:nvPr/>
        </p:nvSpPr>
        <p:spPr bwMode="auto">
          <a:xfrm>
            <a:off x="3946775" y="505325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6</a:t>
            </a:r>
          </a:p>
        </p:txBody>
      </p:sp>
      <p:sp>
        <p:nvSpPr>
          <p:cNvPr id="20" name="TextBox 22">
            <a:extLst>
              <a:ext uri="{FF2B5EF4-FFF2-40B4-BE49-F238E27FC236}">
                <a16:creationId xmlns:a16="http://schemas.microsoft.com/office/drawing/2014/main" id="{2737C7C8-88D5-AA47-BE50-9DDB2DF901F8}"/>
              </a:ext>
            </a:extLst>
          </p:cNvPr>
          <p:cNvSpPr txBox="1">
            <a:spLocks noChangeArrowheads="1"/>
          </p:cNvSpPr>
          <p:nvPr/>
        </p:nvSpPr>
        <p:spPr bwMode="auto">
          <a:xfrm>
            <a:off x="4734175" y="505325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9</a:t>
            </a:r>
          </a:p>
        </p:txBody>
      </p:sp>
      <p:sp>
        <p:nvSpPr>
          <p:cNvPr id="21" name="TextBox 22">
            <a:extLst>
              <a:ext uri="{FF2B5EF4-FFF2-40B4-BE49-F238E27FC236}">
                <a16:creationId xmlns:a16="http://schemas.microsoft.com/office/drawing/2014/main" id="{ABA35C92-3CDD-E544-B90F-26BA757C83E7}"/>
              </a:ext>
            </a:extLst>
          </p:cNvPr>
          <p:cNvSpPr txBox="1">
            <a:spLocks noChangeArrowheads="1"/>
          </p:cNvSpPr>
          <p:nvPr/>
        </p:nvSpPr>
        <p:spPr bwMode="auto">
          <a:xfrm>
            <a:off x="5498146"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12</a:t>
            </a:r>
          </a:p>
        </p:txBody>
      </p:sp>
      <p:sp>
        <p:nvSpPr>
          <p:cNvPr id="22" name="TextBox 22">
            <a:extLst>
              <a:ext uri="{FF2B5EF4-FFF2-40B4-BE49-F238E27FC236}">
                <a16:creationId xmlns:a16="http://schemas.microsoft.com/office/drawing/2014/main" id="{59EE749E-9995-1F45-AC98-6A4DF2773AE9}"/>
              </a:ext>
            </a:extLst>
          </p:cNvPr>
          <p:cNvSpPr txBox="1">
            <a:spLocks noChangeArrowheads="1"/>
          </p:cNvSpPr>
          <p:nvPr/>
        </p:nvSpPr>
        <p:spPr bwMode="auto">
          <a:xfrm>
            <a:off x="6288721"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15</a:t>
            </a:r>
          </a:p>
        </p:txBody>
      </p:sp>
      <p:sp>
        <p:nvSpPr>
          <p:cNvPr id="23" name="TextBox 22">
            <a:extLst>
              <a:ext uri="{FF2B5EF4-FFF2-40B4-BE49-F238E27FC236}">
                <a16:creationId xmlns:a16="http://schemas.microsoft.com/office/drawing/2014/main" id="{A3D2DB78-0349-474A-8366-0E587B813F4C}"/>
              </a:ext>
            </a:extLst>
          </p:cNvPr>
          <p:cNvSpPr txBox="1">
            <a:spLocks noChangeArrowheads="1"/>
          </p:cNvSpPr>
          <p:nvPr/>
        </p:nvSpPr>
        <p:spPr bwMode="auto">
          <a:xfrm>
            <a:off x="7079296"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18</a:t>
            </a:r>
          </a:p>
        </p:txBody>
      </p:sp>
      <p:sp>
        <p:nvSpPr>
          <p:cNvPr id="24" name="TextBox 22">
            <a:extLst>
              <a:ext uri="{FF2B5EF4-FFF2-40B4-BE49-F238E27FC236}">
                <a16:creationId xmlns:a16="http://schemas.microsoft.com/office/drawing/2014/main" id="{6CB497EF-1080-6942-B64E-DF3D9B07E79A}"/>
              </a:ext>
            </a:extLst>
          </p:cNvPr>
          <p:cNvSpPr txBox="1">
            <a:spLocks noChangeArrowheads="1"/>
          </p:cNvSpPr>
          <p:nvPr/>
        </p:nvSpPr>
        <p:spPr bwMode="auto">
          <a:xfrm>
            <a:off x="7882571"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21</a:t>
            </a:r>
          </a:p>
        </p:txBody>
      </p:sp>
      <p:sp>
        <p:nvSpPr>
          <p:cNvPr id="25" name="TextBox 22">
            <a:extLst>
              <a:ext uri="{FF2B5EF4-FFF2-40B4-BE49-F238E27FC236}">
                <a16:creationId xmlns:a16="http://schemas.microsoft.com/office/drawing/2014/main" id="{488C41B2-C22B-5843-BBE3-B9D93AD05C27}"/>
              </a:ext>
            </a:extLst>
          </p:cNvPr>
          <p:cNvSpPr txBox="1">
            <a:spLocks noChangeArrowheads="1"/>
          </p:cNvSpPr>
          <p:nvPr/>
        </p:nvSpPr>
        <p:spPr bwMode="auto">
          <a:xfrm>
            <a:off x="8666796"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24</a:t>
            </a:r>
          </a:p>
        </p:txBody>
      </p:sp>
      <p:sp>
        <p:nvSpPr>
          <p:cNvPr id="26" name="TextBox 22">
            <a:extLst>
              <a:ext uri="{FF2B5EF4-FFF2-40B4-BE49-F238E27FC236}">
                <a16:creationId xmlns:a16="http://schemas.microsoft.com/office/drawing/2014/main" id="{93715AB4-ADC5-164B-AB95-14C9845889AC}"/>
              </a:ext>
            </a:extLst>
          </p:cNvPr>
          <p:cNvSpPr txBox="1">
            <a:spLocks noChangeArrowheads="1"/>
          </p:cNvSpPr>
          <p:nvPr/>
        </p:nvSpPr>
        <p:spPr bwMode="auto">
          <a:xfrm>
            <a:off x="9487478"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27</a:t>
            </a:r>
          </a:p>
        </p:txBody>
      </p:sp>
      <p:sp>
        <p:nvSpPr>
          <p:cNvPr id="29" name="TextBox 22">
            <a:extLst>
              <a:ext uri="{FF2B5EF4-FFF2-40B4-BE49-F238E27FC236}">
                <a16:creationId xmlns:a16="http://schemas.microsoft.com/office/drawing/2014/main" id="{BC49EACA-D00A-BE47-8CE8-1D197B63D7FC}"/>
              </a:ext>
            </a:extLst>
          </p:cNvPr>
          <p:cNvSpPr txBox="1">
            <a:spLocks noChangeArrowheads="1"/>
          </p:cNvSpPr>
          <p:nvPr/>
        </p:nvSpPr>
        <p:spPr bwMode="auto">
          <a:xfrm>
            <a:off x="10273346" y="505325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30</a:t>
            </a:r>
          </a:p>
        </p:txBody>
      </p:sp>
      <p:sp>
        <p:nvSpPr>
          <p:cNvPr id="30" name="TextBox 22">
            <a:extLst>
              <a:ext uri="{FF2B5EF4-FFF2-40B4-BE49-F238E27FC236}">
                <a16:creationId xmlns:a16="http://schemas.microsoft.com/office/drawing/2014/main" id="{B8E77BC3-7790-0D40-978C-0CEF58CCD61D}"/>
              </a:ext>
            </a:extLst>
          </p:cNvPr>
          <p:cNvSpPr txBox="1">
            <a:spLocks noChangeArrowheads="1"/>
          </p:cNvSpPr>
          <p:nvPr/>
        </p:nvSpPr>
        <p:spPr bwMode="auto">
          <a:xfrm>
            <a:off x="2236216"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546</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542</a:t>
            </a:r>
          </a:p>
        </p:txBody>
      </p:sp>
      <p:sp>
        <p:nvSpPr>
          <p:cNvPr id="31" name="TextBox 22">
            <a:extLst>
              <a:ext uri="{FF2B5EF4-FFF2-40B4-BE49-F238E27FC236}">
                <a16:creationId xmlns:a16="http://schemas.microsoft.com/office/drawing/2014/main" id="{3795187A-4A78-7F4C-8D3D-AD6CF04F5766}"/>
              </a:ext>
            </a:extLst>
          </p:cNvPr>
          <p:cNvSpPr txBox="1">
            <a:spLocks noChangeArrowheads="1"/>
          </p:cNvSpPr>
          <p:nvPr/>
        </p:nvSpPr>
        <p:spPr bwMode="auto">
          <a:xfrm>
            <a:off x="3052191"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485</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406</a:t>
            </a:r>
          </a:p>
        </p:txBody>
      </p:sp>
      <p:sp>
        <p:nvSpPr>
          <p:cNvPr id="32" name="TextBox 22">
            <a:extLst>
              <a:ext uri="{FF2B5EF4-FFF2-40B4-BE49-F238E27FC236}">
                <a16:creationId xmlns:a16="http://schemas.microsoft.com/office/drawing/2014/main" id="{652593C9-D3C5-5244-982B-A92ECF415DC1}"/>
              </a:ext>
            </a:extLst>
          </p:cNvPr>
          <p:cNvSpPr txBox="1">
            <a:spLocks noChangeArrowheads="1"/>
          </p:cNvSpPr>
          <p:nvPr/>
        </p:nvSpPr>
        <p:spPr bwMode="auto">
          <a:xfrm>
            <a:off x="3861816"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389</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244</a:t>
            </a:r>
          </a:p>
        </p:txBody>
      </p:sp>
      <p:sp>
        <p:nvSpPr>
          <p:cNvPr id="33" name="TextBox 22">
            <a:extLst>
              <a:ext uri="{FF2B5EF4-FFF2-40B4-BE49-F238E27FC236}">
                <a16:creationId xmlns:a16="http://schemas.microsoft.com/office/drawing/2014/main" id="{BF4B28AF-D346-8F4D-811D-67F7F052A9AE}"/>
              </a:ext>
            </a:extLst>
          </p:cNvPr>
          <p:cNvSpPr txBox="1">
            <a:spLocks noChangeArrowheads="1"/>
          </p:cNvSpPr>
          <p:nvPr/>
        </p:nvSpPr>
        <p:spPr bwMode="auto">
          <a:xfrm>
            <a:off x="4649217"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311</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177</a:t>
            </a:r>
          </a:p>
        </p:txBody>
      </p:sp>
      <p:sp>
        <p:nvSpPr>
          <p:cNvPr id="34" name="TextBox 22">
            <a:extLst>
              <a:ext uri="{FF2B5EF4-FFF2-40B4-BE49-F238E27FC236}">
                <a16:creationId xmlns:a16="http://schemas.microsoft.com/office/drawing/2014/main" id="{21A8E309-2649-9346-8B3D-B47898936CAF}"/>
              </a:ext>
            </a:extLst>
          </p:cNvPr>
          <p:cNvSpPr txBox="1">
            <a:spLocks noChangeArrowheads="1"/>
          </p:cNvSpPr>
          <p:nvPr/>
        </p:nvSpPr>
        <p:spPr bwMode="auto">
          <a:xfrm>
            <a:off x="5455666"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240</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133</a:t>
            </a:r>
          </a:p>
        </p:txBody>
      </p:sp>
      <p:sp>
        <p:nvSpPr>
          <p:cNvPr id="35" name="TextBox 22">
            <a:extLst>
              <a:ext uri="{FF2B5EF4-FFF2-40B4-BE49-F238E27FC236}">
                <a16:creationId xmlns:a16="http://schemas.microsoft.com/office/drawing/2014/main" id="{249B7257-08BD-424E-995C-1F9010226C1E}"/>
              </a:ext>
            </a:extLst>
          </p:cNvPr>
          <p:cNvSpPr txBox="1">
            <a:spLocks noChangeArrowheads="1"/>
          </p:cNvSpPr>
          <p:nvPr/>
        </p:nvSpPr>
        <p:spPr bwMode="auto">
          <a:xfrm>
            <a:off x="6246241"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195</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100</a:t>
            </a:r>
          </a:p>
        </p:txBody>
      </p:sp>
      <p:sp>
        <p:nvSpPr>
          <p:cNvPr id="36" name="TextBox 22">
            <a:extLst>
              <a:ext uri="{FF2B5EF4-FFF2-40B4-BE49-F238E27FC236}">
                <a16:creationId xmlns:a16="http://schemas.microsoft.com/office/drawing/2014/main" id="{A64DDC1F-F239-EE4C-8331-BC63AE69A5A0}"/>
              </a:ext>
            </a:extLst>
          </p:cNvPr>
          <p:cNvSpPr txBox="1">
            <a:spLocks noChangeArrowheads="1"/>
          </p:cNvSpPr>
          <p:nvPr/>
        </p:nvSpPr>
        <p:spPr bwMode="auto">
          <a:xfrm>
            <a:off x="7036816" y="5544873"/>
            <a:ext cx="2548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155</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80</a:t>
            </a:r>
          </a:p>
        </p:txBody>
      </p:sp>
      <p:sp>
        <p:nvSpPr>
          <p:cNvPr id="37" name="TextBox 22">
            <a:extLst>
              <a:ext uri="{FF2B5EF4-FFF2-40B4-BE49-F238E27FC236}">
                <a16:creationId xmlns:a16="http://schemas.microsoft.com/office/drawing/2014/main" id="{B3C4956E-7445-4B46-AB32-E6487A65E0D2}"/>
              </a:ext>
            </a:extLst>
          </p:cNvPr>
          <p:cNvSpPr txBox="1">
            <a:spLocks noChangeArrowheads="1"/>
          </p:cNvSpPr>
          <p:nvPr/>
        </p:nvSpPr>
        <p:spPr bwMode="auto">
          <a:xfrm>
            <a:off x="7876221" y="5544873"/>
            <a:ext cx="16991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85</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37</a:t>
            </a:r>
          </a:p>
        </p:txBody>
      </p:sp>
      <p:sp>
        <p:nvSpPr>
          <p:cNvPr id="38" name="TextBox 22">
            <a:extLst>
              <a:ext uri="{FF2B5EF4-FFF2-40B4-BE49-F238E27FC236}">
                <a16:creationId xmlns:a16="http://schemas.microsoft.com/office/drawing/2014/main" id="{6EACF824-F5F4-5F40-A3F6-FF86E67BEFFA}"/>
              </a:ext>
            </a:extLst>
          </p:cNvPr>
          <p:cNvSpPr txBox="1">
            <a:spLocks noChangeArrowheads="1"/>
          </p:cNvSpPr>
          <p:nvPr/>
        </p:nvSpPr>
        <p:spPr bwMode="auto">
          <a:xfrm>
            <a:off x="8666796" y="5544873"/>
            <a:ext cx="16991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38</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14</a:t>
            </a:r>
          </a:p>
        </p:txBody>
      </p:sp>
      <p:sp>
        <p:nvSpPr>
          <p:cNvPr id="39" name="TextBox 22">
            <a:extLst>
              <a:ext uri="{FF2B5EF4-FFF2-40B4-BE49-F238E27FC236}">
                <a16:creationId xmlns:a16="http://schemas.microsoft.com/office/drawing/2014/main" id="{DAD2DDD8-29B6-BB47-A6F3-84EB8EF1AD83}"/>
              </a:ext>
            </a:extLst>
          </p:cNvPr>
          <p:cNvSpPr txBox="1">
            <a:spLocks noChangeArrowheads="1"/>
          </p:cNvSpPr>
          <p:nvPr/>
        </p:nvSpPr>
        <p:spPr bwMode="auto">
          <a:xfrm>
            <a:off x="9529957" y="5544873"/>
            <a:ext cx="8496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9</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a:t>
            </a:r>
          </a:p>
        </p:txBody>
      </p:sp>
      <p:sp>
        <p:nvSpPr>
          <p:cNvPr id="42" name="TextBox 22">
            <a:extLst>
              <a:ext uri="{FF2B5EF4-FFF2-40B4-BE49-F238E27FC236}">
                <a16:creationId xmlns:a16="http://schemas.microsoft.com/office/drawing/2014/main" id="{70DDC7DD-6352-6A43-A265-AAB39802F786}"/>
              </a:ext>
            </a:extLst>
          </p:cNvPr>
          <p:cNvSpPr txBox="1">
            <a:spLocks noChangeArrowheads="1"/>
          </p:cNvSpPr>
          <p:nvPr/>
        </p:nvSpPr>
        <p:spPr bwMode="auto">
          <a:xfrm>
            <a:off x="10315825" y="5544873"/>
            <a:ext cx="8496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0</a:t>
            </a:r>
          </a:p>
          <a:p>
            <a:pPr algn="ctr" eaLnBrk="1" hangingPunct="1">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0</a:t>
            </a:r>
          </a:p>
        </p:txBody>
      </p:sp>
      <p:sp>
        <p:nvSpPr>
          <p:cNvPr id="43" name="TextBox 22">
            <a:extLst>
              <a:ext uri="{FF2B5EF4-FFF2-40B4-BE49-F238E27FC236}">
                <a16:creationId xmlns:a16="http://schemas.microsoft.com/office/drawing/2014/main" id="{455E0458-E40F-C94C-ADF3-1A4283645A17}"/>
              </a:ext>
            </a:extLst>
          </p:cNvPr>
          <p:cNvSpPr txBox="1">
            <a:spLocks noChangeArrowheads="1"/>
          </p:cNvSpPr>
          <p:nvPr/>
        </p:nvSpPr>
        <p:spPr bwMode="auto">
          <a:xfrm>
            <a:off x="1535075" y="5544873"/>
            <a:ext cx="54547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200" b="1" dirty="0">
                <a:solidFill>
                  <a:schemeClr val="accent1"/>
                </a:solidFill>
                <a:latin typeface="Arial" panose="020B0604020202020204" pitchFamily="34" charset="0"/>
                <a:cs typeface="Arial" panose="020B0604020202020204" pitchFamily="34" charset="0"/>
              </a:rPr>
              <a:t>AA + P</a:t>
            </a:r>
            <a:br>
              <a:rPr lang="en-GB" altLang="en-US" sz="1200" b="1" dirty="0">
                <a:solidFill>
                  <a:srgbClr val="000000"/>
                </a:solidFill>
                <a:latin typeface="Arial" panose="020B0604020202020204" pitchFamily="34" charset="0"/>
                <a:cs typeface="Arial" panose="020B0604020202020204" pitchFamily="34" charset="0"/>
              </a:rPr>
            </a:br>
            <a:r>
              <a:rPr lang="en-GB" altLang="en-US" sz="1200" b="1" dirty="0">
                <a:solidFill>
                  <a:schemeClr val="tx2"/>
                </a:solidFill>
                <a:latin typeface="Arial" panose="020B0604020202020204" pitchFamily="34" charset="0"/>
                <a:cs typeface="Arial" panose="020B0604020202020204" pitchFamily="34" charset="0"/>
              </a:rPr>
              <a:t>P alone</a:t>
            </a:r>
          </a:p>
        </p:txBody>
      </p:sp>
      <p:cxnSp>
        <p:nvCxnSpPr>
          <p:cNvPr id="44" name="Straight Connector 43">
            <a:extLst>
              <a:ext uri="{FF2B5EF4-FFF2-40B4-BE49-F238E27FC236}">
                <a16:creationId xmlns:a16="http://schemas.microsoft.com/office/drawing/2014/main" id="{8B715B9A-F7D1-A84B-B44B-269813299D5F}"/>
              </a:ext>
            </a:extLst>
          </p:cNvPr>
          <p:cNvCxnSpPr>
            <a:cxnSpLocks/>
          </p:cNvCxnSpPr>
          <p:nvPr/>
        </p:nvCxnSpPr>
        <p:spPr>
          <a:xfrm>
            <a:off x="10361240"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FA31FEA-EE0A-BD4E-B28E-B06C8C0CC17C}"/>
              </a:ext>
            </a:extLst>
          </p:cNvPr>
          <p:cNvCxnSpPr>
            <a:cxnSpLocks/>
          </p:cNvCxnSpPr>
          <p:nvPr/>
        </p:nvCxnSpPr>
        <p:spPr>
          <a:xfrm>
            <a:off x="9565847"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9348F33-1F40-194A-8484-5F042D736C5B}"/>
              </a:ext>
            </a:extLst>
          </p:cNvPr>
          <p:cNvCxnSpPr>
            <a:cxnSpLocks/>
          </p:cNvCxnSpPr>
          <p:nvPr/>
        </p:nvCxnSpPr>
        <p:spPr>
          <a:xfrm>
            <a:off x="8757865"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06EE9C5-DAD2-8149-9340-47EC5B4F50C4}"/>
              </a:ext>
            </a:extLst>
          </p:cNvPr>
          <p:cNvCxnSpPr>
            <a:cxnSpLocks/>
          </p:cNvCxnSpPr>
          <p:nvPr/>
        </p:nvCxnSpPr>
        <p:spPr>
          <a:xfrm>
            <a:off x="7967290"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D4D99F0-85CB-B84B-9F82-934D5A49AC1C}"/>
              </a:ext>
            </a:extLst>
          </p:cNvPr>
          <p:cNvCxnSpPr>
            <a:cxnSpLocks/>
          </p:cNvCxnSpPr>
          <p:nvPr/>
        </p:nvCxnSpPr>
        <p:spPr>
          <a:xfrm>
            <a:off x="7170365"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A8DEF06-5FF1-4541-BAE1-1CB68FAE2759}"/>
              </a:ext>
            </a:extLst>
          </p:cNvPr>
          <p:cNvCxnSpPr>
            <a:cxnSpLocks/>
          </p:cNvCxnSpPr>
          <p:nvPr/>
        </p:nvCxnSpPr>
        <p:spPr>
          <a:xfrm>
            <a:off x="6382965"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4A9C333-F7A5-D44D-8D30-CDD25C4C519A}"/>
              </a:ext>
            </a:extLst>
          </p:cNvPr>
          <p:cNvCxnSpPr>
            <a:cxnSpLocks/>
          </p:cNvCxnSpPr>
          <p:nvPr/>
        </p:nvCxnSpPr>
        <p:spPr>
          <a:xfrm>
            <a:off x="5586040"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868D465-19ED-8741-84A2-02C309296395}"/>
              </a:ext>
            </a:extLst>
          </p:cNvPr>
          <p:cNvCxnSpPr>
            <a:cxnSpLocks/>
          </p:cNvCxnSpPr>
          <p:nvPr/>
        </p:nvCxnSpPr>
        <p:spPr>
          <a:xfrm>
            <a:off x="4776415"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E583A49-B4AD-DF4B-B992-50CD682F8B17}"/>
              </a:ext>
            </a:extLst>
          </p:cNvPr>
          <p:cNvCxnSpPr>
            <a:cxnSpLocks/>
          </p:cNvCxnSpPr>
          <p:nvPr/>
        </p:nvCxnSpPr>
        <p:spPr>
          <a:xfrm>
            <a:off x="3992190"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EDE7E6B-0291-B54D-9CDD-1F519B3729B3}"/>
              </a:ext>
            </a:extLst>
          </p:cNvPr>
          <p:cNvCxnSpPr>
            <a:cxnSpLocks/>
          </p:cNvCxnSpPr>
          <p:nvPr/>
        </p:nvCxnSpPr>
        <p:spPr>
          <a:xfrm>
            <a:off x="3185740" y="495155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0A75F6C-B895-214C-B3B5-7C933B3320DD}"/>
              </a:ext>
            </a:extLst>
          </p:cNvPr>
          <p:cNvCxnSpPr>
            <a:cxnSpLocks/>
          </p:cNvCxnSpPr>
          <p:nvPr/>
        </p:nvCxnSpPr>
        <p:spPr>
          <a:xfrm>
            <a:off x="2363415" y="1411423"/>
            <a:ext cx="0" cy="36163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05A9EC8-30EA-D341-80DB-16C91AA208F4}"/>
              </a:ext>
            </a:extLst>
          </p:cNvPr>
          <p:cNvCxnSpPr>
            <a:cxnSpLocks/>
          </p:cNvCxnSpPr>
          <p:nvPr/>
        </p:nvCxnSpPr>
        <p:spPr>
          <a:xfrm>
            <a:off x="2362200" y="4951550"/>
            <a:ext cx="8016875"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60E2FD6-5100-754B-AAF1-40E05BED0B17}"/>
              </a:ext>
            </a:extLst>
          </p:cNvPr>
          <p:cNvCxnSpPr>
            <a:cxnSpLocks/>
          </p:cNvCxnSpPr>
          <p:nvPr/>
        </p:nvCxnSpPr>
        <p:spPr>
          <a:xfrm rot="5400000">
            <a:off x="2325316" y="3500580"/>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9ACA324-7465-E74F-97E8-C40FE6D2EE25}"/>
              </a:ext>
            </a:extLst>
          </p:cNvPr>
          <p:cNvCxnSpPr>
            <a:cxnSpLocks/>
          </p:cNvCxnSpPr>
          <p:nvPr/>
        </p:nvCxnSpPr>
        <p:spPr>
          <a:xfrm rot="5400000">
            <a:off x="2325316" y="4913452"/>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661D451-A964-8E46-92D2-5F874260025C}"/>
              </a:ext>
            </a:extLst>
          </p:cNvPr>
          <p:cNvCxnSpPr>
            <a:cxnSpLocks/>
          </p:cNvCxnSpPr>
          <p:nvPr/>
        </p:nvCxnSpPr>
        <p:spPr>
          <a:xfrm rot="5400000">
            <a:off x="2325316" y="4208606"/>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F90F35C-5066-8B40-905D-D7613E8A9325}"/>
              </a:ext>
            </a:extLst>
          </p:cNvPr>
          <p:cNvCxnSpPr>
            <a:cxnSpLocks/>
          </p:cNvCxnSpPr>
          <p:nvPr/>
        </p:nvCxnSpPr>
        <p:spPr>
          <a:xfrm rot="5400000">
            <a:off x="2325317" y="2789381"/>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4BE2FC7-C487-AF43-874B-6ED88DC92012}"/>
              </a:ext>
            </a:extLst>
          </p:cNvPr>
          <p:cNvCxnSpPr>
            <a:cxnSpLocks/>
          </p:cNvCxnSpPr>
          <p:nvPr/>
        </p:nvCxnSpPr>
        <p:spPr>
          <a:xfrm rot="5400000">
            <a:off x="2325317" y="2084532"/>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723DCE5-3089-2044-90F2-4CA7CA90A9F4}"/>
              </a:ext>
            </a:extLst>
          </p:cNvPr>
          <p:cNvCxnSpPr>
            <a:cxnSpLocks/>
          </p:cNvCxnSpPr>
          <p:nvPr/>
        </p:nvCxnSpPr>
        <p:spPr>
          <a:xfrm rot="5400000">
            <a:off x="2325317" y="1376508"/>
            <a:ext cx="0" cy="761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37">
            <a:extLst>
              <a:ext uri="{FF2B5EF4-FFF2-40B4-BE49-F238E27FC236}">
                <a16:creationId xmlns:a16="http://schemas.microsoft.com/office/drawing/2014/main" id="{189AB58F-3741-DA46-B170-252609ADDF91}"/>
              </a:ext>
            </a:extLst>
          </p:cNvPr>
          <p:cNvSpPr txBox="1">
            <a:spLocks noChangeArrowheads="1"/>
          </p:cNvSpPr>
          <p:nvPr/>
        </p:nvSpPr>
        <p:spPr bwMode="auto">
          <a:xfrm>
            <a:off x="5980933" y="5188365"/>
            <a:ext cx="819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400" b="1" dirty="0">
                <a:solidFill>
                  <a:srgbClr val="000000"/>
                </a:solidFill>
                <a:latin typeface="Arial" panose="020B0604020202020204" pitchFamily="34" charset="0"/>
                <a:cs typeface="Arial" panose="020B0604020202020204" pitchFamily="34" charset="0"/>
              </a:rPr>
              <a:t>Months</a:t>
            </a:r>
          </a:p>
        </p:txBody>
      </p:sp>
      <p:cxnSp>
        <p:nvCxnSpPr>
          <p:cNvPr id="71" name="Straight Connector 70">
            <a:extLst>
              <a:ext uri="{FF2B5EF4-FFF2-40B4-BE49-F238E27FC236}">
                <a16:creationId xmlns:a16="http://schemas.microsoft.com/office/drawing/2014/main" id="{4ABC36FD-E80A-D549-97B3-26F07DDA21F8}"/>
              </a:ext>
            </a:extLst>
          </p:cNvPr>
          <p:cNvCxnSpPr>
            <a:cxnSpLocks/>
          </p:cNvCxnSpPr>
          <p:nvPr/>
        </p:nvCxnSpPr>
        <p:spPr>
          <a:xfrm>
            <a:off x="2365934" y="3186356"/>
            <a:ext cx="7931363"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pic>
        <p:nvPicPr>
          <p:cNvPr id="73" name="Picture 72">
            <a:extLst>
              <a:ext uri="{FF2B5EF4-FFF2-40B4-BE49-F238E27FC236}">
                <a16:creationId xmlns:a16="http://schemas.microsoft.com/office/drawing/2014/main" id="{7323B82E-9050-C24D-85C9-02B5A99F9C7F}"/>
              </a:ext>
            </a:extLst>
          </p:cNvPr>
          <p:cNvPicPr>
            <a:picLocks noChangeAspect="1"/>
          </p:cNvPicPr>
          <p:nvPr/>
        </p:nvPicPr>
        <p:blipFill>
          <a:blip r:embed="rId2"/>
          <a:stretch>
            <a:fillRect/>
          </a:stretch>
        </p:blipFill>
        <p:spPr>
          <a:xfrm>
            <a:off x="2363477" y="1412596"/>
            <a:ext cx="7456025" cy="2997200"/>
          </a:xfrm>
          <a:prstGeom prst="rect">
            <a:avLst/>
          </a:prstGeom>
        </p:spPr>
      </p:pic>
      <p:sp>
        <p:nvSpPr>
          <p:cNvPr id="7" name="TextBox 11">
            <a:extLst>
              <a:ext uri="{FF2B5EF4-FFF2-40B4-BE49-F238E27FC236}">
                <a16:creationId xmlns:a16="http://schemas.microsoft.com/office/drawing/2014/main" id="{52C68912-0DA3-FE4E-93A3-1BD98A8B088F}"/>
              </a:ext>
            </a:extLst>
          </p:cNvPr>
          <p:cNvSpPr txBox="1">
            <a:spLocks noChangeArrowheads="1"/>
          </p:cNvSpPr>
          <p:nvPr/>
        </p:nvSpPr>
        <p:spPr bwMode="auto">
          <a:xfrm>
            <a:off x="2569750" y="3974228"/>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600" b="1" dirty="0">
                <a:solidFill>
                  <a:srgbClr val="000000"/>
                </a:solidFill>
                <a:latin typeface="Arial" panose="020B0604020202020204" pitchFamily="34" charset="0"/>
              </a:rPr>
              <a:t>No. of Events</a:t>
            </a:r>
            <a:br>
              <a:rPr lang="en-US" altLang="en-US" sz="1600" b="1" dirty="0">
                <a:solidFill>
                  <a:srgbClr val="000000"/>
                </a:solidFill>
                <a:latin typeface="Arial" panose="020B0604020202020204" pitchFamily="34" charset="0"/>
              </a:rPr>
            </a:br>
            <a:r>
              <a:rPr lang="en-US" altLang="en-US" sz="1600" dirty="0">
                <a:solidFill>
                  <a:srgbClr val="000000"/>
                </a:solidFill>
                <a:latin typeface="Arial" panose="020B0604020202020204" pitchFamily="34" charset="0"/>
              </a:rPr>
              <a:t>Abiraterone-prednisone: 271</a:t>
            </a:r>
          </a:p>
          <a:p>
            <a:pPr eaLnBrk="1" hangingPunct="1">
              <a:lnSpc>
                <a:spcPct val="100000"/>
              </a:lnSpc>
              <a:spcBef>
                <a:spcPct val="0"/>
              </a:spcBef>
              <a:buFontTx/>
              <a:buNone/>
            </a:pPr>
            <a:r>
              <a:rPr lang="en-US" altLang="en-US" sz="1600" dirty="0">
                <a:solidFill>
                  <a:srgbClr val="000000"/>
                </a:solidFill>
                <a:latin typeface="Arial" panose="020B0604020202020204" pitchFamily="34" charset="0"/>
              </a:rPr>
              <a:t>Prednisone alone: 336</a:t>
            </a:r>
          </a:p>
        </p:txBody>
      </p:sp>
      <p:sp>
        <p:nvSpPr>
          <p:cNvPr id="69" name="TextBox 11">
            <a:extLst>
              <a:ext uri="{FF2B5EF4-FFF2-40B4-BE49-F238E27FC236}">
                <a16:creationId xmlns:a16="http://schemas.microsoft.com/office/drawing/2014/main" id="{1DCEE486-E996-B349-B21D-582E789B6C9B}"/>
              </a:ext>
            </a:extLst>
          </p:cNvPr>
          <p:cNvSpPr txBox="1">
            <a:spLocks noChangeArrowheads="1"/>
          </p:cNvSpPr>
          <p:nvPr/>
        </p:nvSpPr>
        <p:spPr bwMode="auto">
          <a:xfrm>
            <a:off x="6686477" y="2710714"/>
            <a:ext cx="381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600" b="1" dirty="0">
                <a:solidFill>
                  <a:schemeClr val="accent1"/>
                </a:solidFill>
                <a:latin typeface="Arial" panose="020B0604020202020204" pitchFamily="34" charset="0"/>
              </a:rPr>
              <a:t>Abiraterone-prednisone, 16.5 </a:t>
            </a:r>
            <a:r>
              <a:rPr lang="en-US" altLang="en-US" sz="1600" b="1" dirty="0" err="1">
                <a:solidFill>
                  <a:schemeClr val="accent1"/>
                </a:solidFill>
                <a:latin typeface="Arial" panose="020B0604020202020204" pitchFamily="34" charset="0"/>
              </a:rPr>
              <a:t>mo</a:t>
            </a:r>
            <a:endParaRPr lang="en-US" altLang="en-US" sz="1600" b="1" dirty="0">
              <a:solidFill>
                <a:schemeClr val="accent1"/>
              </a:solidFill>
              <a:latin typeface="Arial" panose="020B0604020202020204" pitchFamily="34" charset="0"/>
            </a:endParaRPr>
          </a:p>
        </p:txBody>
      </p:sp>
      <p:sp>
        <p:nvSpPr>
          <p:cNvPr id="70" name="TextBox 11">
            <a:extLst>
              <a:ext uri="{FF2B5EF4-FFF2-40B4-BE49-F238E27FC236}">
                <a16:creationId xmlns:a16="http://schemas.microsoft.com/office/drawing/2014/main" id="{FC3CD860-0A4A-A845-9867-619B4698FEBA}"/>
              </a:ext>
            </a:extLst>
          </p:cNvPr>
          <p:cNvSpPr txBox="1">
            <a:spLocks noChangeArrowheads="1"/>
          </p:cNvSpPr>
          <p:nvPr/>
        </p:nvSpPr>
        <p:spPr bwMode="auto">
          <a:xfrm>
            <a:off x="2569750" y="3356992"/>
            <a:ext cx="27908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600" b="1" dirty="0">
                <a:solidFill>
                  <a:schemeClr val="tx2"/>
                </a:solidFill>
                <a:latin typeface="Arial" panose="020B0604020202020204" pitchFamily="34" charset="0"/>
              </a:rPr>
              <a:t>Prednisone alone, 8.3 </a:t>
            </a:r>
            <a:r>
              <a:rPr lang="en-US" altLang="en-US" sz="1600" b="1" dirty="0" err="1">
                <a:solidFill>
                  <a:schemeClr val="tx2"/>
                </a:solidFill>
                <a:latin typeface="Arial" panose="020B0604020202020204" pitchFamily="34" charset="0"/>
              </a:rPr>
              <a:t>mo</a:t>
            </a:r>
            <a:endParaRPr lang="en-US" altLang="en-US" sz="1600" b="1" dirty="0">
              <a:solidFill>
                <a:schemeClr val="tx2"/>
              </a:solidFill>
              <a:latin typeface="Arial" panose="020B0604020202020204" pitchFamily="34" charset="0"/>
            </a:endParaRPr>
          </a:p>
        </p:txBody>
      </p:sp>
      <p:sp>
        <p:nvSpPr>
          <p:cNvPr id="68" name="TextBox 9">
            <a:extLst>
              <a:ext uri="{FF2B5EF4-FFF2-40B4-BE49-F238E27FC236}">
                <a16:creationId xmlns:a16="http://schemas.microsoft.com/office/drawing/2014/main" id="{F2D70652-A3EB-C545-90FF-B2BA81AE5416}"/>
              </a:ext>
            </a:extLst>
          </p:cNvPr>
          <p:cNvSpPr txBox="1">
            <a:spLocks noChangeArrowheads="1"/>
          </p:cNvSpPr>
          <p:nvPr/>
        </p:nvSpPr>
        <p:spPr bwMode="auto">
          <a:xfrm>
            <a:off x="7301997" y="1754581"/>
            <a:ext cx="360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1800" b="1" dirty="0">
                <a:solidFill>
                  <a:srgbClr val="000000"/>
                </a:solidFill>
                <a:latin typeface="Arial" panose="020B0604020202020204" pitchFamily="34" charset="0"/>
              </a:rPr>
              <a:t>HR: 0.53 (95% CI, 0.45-0.62)</a:t>
            </a:r>
            <a:br>
              <a:rPr lang="en-US" altLang="en-US" sz="1800" b="1" dirty="0">
                <a:solidFill>
                  <a:srgbClr val="000000"/>
                </a:solidFill>
                <a:latin typeface="Arial" panose="020B0604020202020204" pitchFamily="34" charset="0"/>
              </a:rPr>
            </a:br>
            <a:r>
              <a:rPr lang="en-US" altLang="en-US" sz="1800" b="1" dirty="0">
                <a:solidFill>
                  <a:srgbClr val="000000"/>
                </a:solidFill>
                <a:latin typeface="Arial" panose="020B0604020202020204" pitchFamily="34" charset="0"/>
              </a:rPr>
              <a:t>p&lt;0.001</a:t>
            </a:r>
          </a:p>
        </p:txBody>
      </p:sp>
      <p:sp>
        <p:nvSpPr>
          <p:cNvPr id="2" name="Oval 1">
            <a:extLst>
              <a:ext uri="{FF2B5EF4-FFF2-40B4-BE49-F238E27FC236}">
                <a16:creationId xmlns:a16="http://schemas.microsoft.com/office/drawing/2014/main" id="{2616D093-0F98-46D9-A7BF-934922BFE1D9}"/>
              </a:ext>
            </a:extLst>
          </p:cNvPr>
          <p:cNvSpPr/>
          <p:nvPr/>
        </p:nvSpPr>
        <p:spPr>
          <a:xfrm>
            <a:off x="6600056" y="2586975"/>
            <a:ext cx="3600450" cy="550650"/>
          </a:xfrm>
          <a:prstGeom prst="ellipse">
            <a:avLst/>
          </a:prstGeom>
          <a:noFill/>
          <a:ln w="28575">
            <a:solidFill>
              <a:srgbClr val="FF3F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325843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5" name="Rectangle à coins arrondis 69664">
            <a:extLst>
              <a:ext uri="{FF2B5EF4-FFF2-40B4-BE49-F238E27FC236}">
                <a16:creationId xmlns:a16="http://schemas.microsoft.com/office/drawing/2014/main" id="{42C1DEA1-4C55-364A-B159-28BE1A63D542}"/>
              </a:ext>
            </a:extLst>
          </p:cNvPr>
          <p:cNvSpPr/>
          <p:nvPr/>
        </p:nvSpPr>
        <p:spPr>
          <a:xfrm>
            <a:off x="3227388" y="3343175"/>
            <a:ext cx="2468562" cy="1042988"/>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spcBef>
                <a:spcPct val="0"/>
              </a:spcBef>
            </a:pPr>
            <a:r>
              <a:rPr lang="en-US" altLang="en-US" b="1" dirty="0">
                <a:solidFill>
                  <a:schemeClr val="tx1"/>
                </a:solidFill>
                <a:latin typeface="Arial" panose="020B0604020202020204" pitchFamily="34" charset="0"/>
                <a:cs typeface="Arial" panose="020B0604020202020204" pitchFamily="34" charset="0"/>
              </a:rPr>
              <a:t>HR=0.81  </a:t>
            </a:r>
          </a:p>
          <a:p>
            <a:pPr algn="ctr">
              <a:lnSpc>
                <a:spcPct val="110000"/>
              </a:lnSpc>
              <a:spcBef>
                <a:spcPct val="0"/>
              </a:spcBef>
            </a:pPr>
            <a:r>
              <a:rPr lang="en-US" altLang="en-US" b="1" dirty="0">
                <a:solidFill>
                  <a:schemeClr val="tx1"/>
                </a:solidFill>
                <a:latin typeface="Arial" panose="020B0604020202020204" pitchFamily="34" charset="0"/>
                <a:cs typeface="Arial" panose="020B0604020202020204" pitchFamily="34" charset="0"/>
              </a:rPr>
              <a:t>95% CI (0.70-0.93)</a:t>
            </a:r>
          </a:p>
          <a:p>
            <a:pPr algn="ctr">
              <a:lnSpc>
                <a:spcPct val="110000"/>
              </a:lnSpc>
              <a:spcBef>
                <a:spcPct val="0"/>
              </a:spcBef>
            </a:pPr>
            <a:r>
              <a:rPr lang="en-US" altLang="en-US" b="1" dirty="0">
                <a:solidFill>
                  <a:schemeClr val="tx1"/>
                </a:solidFill>
                <a:latin typeface="Arial" panose="020B0604020202020204" pitchFamily="34" charset="0"/>
                <a:cs typeface="Arial" panose="020B0604020202020204" pitchFamily="34" charset="0"/>
              </a:rPr>
              <a:t>p=0.0033 </a:t>
            </a:r>
          </a:p>
        </p:txBody>
      </p:sp>
      <p:sp>
        <p:nvSpPr>
          <p:cNvPr id="152578" name="Title 1">
            <a:extLst>
              <a:ext uri="{FF2B5EF4-FFF2-40B4-BE49-F238E27FC236}">
                <a16:creationId xmlns:a16="http://schemas.microsoft.com/office/drawing/2014/main" id="{A9926F9D-2753-1B45-BA22-0BAE8DE3D6DE}"/>
              </a:ext>
            </a:extLst>
          </p:cNvPr>
          <p:cNvSpPr>
            <a:spLocks noGrp="1"/>
          </p:cNvSpPr>
          <p:nvPr>
            <p:ph type="title"/>
          </p:nvPr>
        </p:nvSpPr>
        <p:spPr/>
        <p:txBody>
          <a:bodyPr/>
          <a:lstStyle/>
          <a:p>
            <a:r>
              <a:rPr lang="en-GB" altLang="en-US" dirty="0"/>
              <a:t>Abiraterone First-Line: Overall Survival </a:t>
            </a:r>
            <a:br>
              <a:rPr lang="en-GB" altLang="en-US" dirty="0"/>
            </a:br>
            <a:endParaRPr lang="en-GB" altLang="en-US" dirty="0"/>
          </a:p>
        </p:txBody>
      </p:sp>
      <p:sp>
        <p:nvSpPr>
          <p:cNvPr id="9" name="Content Placeholder 8">
            <a:extLst>
              <a:ext uri="{FF2B5EF4-FFF2-40B4-BE49-F238E27FC236}">
                <a16:creationId xmlns:a16="http://schemas.microsoft.com/office/drawing/2014/main" id="{58D7EA7D-97BE-1D43-8788-6D7F4446475A}"/>
              </a:ext>
            </a:extLst>
          </p:cNvPr>
          <p:cNvSpPr>
            <a:spLocks noGrp="1"/>
          </p:cNvSpPr>
          <p:nvPr>
            <p:ph sz="quarter" idx="15"/>
          </p:nvPr>
        </p:nvSpPr>
        <p:spPr>
          <a:xfrm>
            <a:off x="620184" y="6309320"/>
            <a:ext cx="8116800" cy="365125"/>
          </a:xfrm>
        </p:spPr>
        <p:txBody>
          <a:bodyPr/>
          <a:lstStyle/>
          <a:p>
            <a:r>
              <a:rPr lang="fr-FR" altLang="en-US" dirty="0"/>
              <a:t>ABI, </a:t>
            </a:r>
            <a:r>
              <a:rPr lang="fr-FR" altLang="en-US" dirty="0" err="1"/>
              <a:t>abiraterone</a:t>
            </a:r>
            <a:r>
              <a:rPr lang="fr-FR" altLang="en-US" dirty="0"/>
              <a:t>; CI, confidence </a:t>
            </a:r>
            <a:r>
              <a:rPr lang="fr-FR" altLang="en-US" dirty="0" err="1"/>
              <a:t>interval</a:t>
            </a:r>
            <a:r>
              <a:rPr lang="fr-FR" altLang="en-US" dirty="0"/>
              <a:t>; HR, </a:t>
            </a:r>
            <a:r>
              <a:rPr lang="fr-FR" altLang="en-US" dirty="0" err="1"/>
              <a:t>hazard</a:t>
            </a:r>
            <a:r>
              <a:rPr lang="fr-FR" altLang="en-US" dirty="0"/>
              <a:t> ratio; mo, </a:t>
            </a:r>
            <a:r>
              <a:rPr lang="fr-FR" altLang="en-US" dirty="0" err="1"/>
              <a:t>months</a:t>
            </a:r>
            <a:r>
              <a:rPr lang="fr-FR" altLang="en-US" dirty="0"/>
              <a:t>; P, prednisone; PBO, placebo</a:t>
            </a:r>
          </a:p>
          <a:p>
            <a:pPr>
              <a:spcBef>
                <a:spcPts val="0"/>
              </a:spcBef>
            </a:pPr>
            <a:r>
              <a:rPr lang="en-GB" sz="1200" dirty="0"/>
              <a:t>Ryan CJ, et al. Lancet Oncol. 2015;16:152-160</a:t>
            </a:r>
            <a:endParaRPr lang="en-US" altLang="en-US" dirty="0"/>
          </a:p>
        </p:txBody>
      </p:sp>
      <p:sp>
        <p:nvSpPr>
          <p:cNvPr id="4" name="Freeform 3">
            <a:extLst>
              <a:ext uri="{FF2B5EF4-FFF2-40B4-BE49-F238E27FC236}">
                <a16:creationId xmlns:a16="http://schemas.microsoft.com/office/drawing/2014/main" id="{072DF525-1983-9947-B1BF-F29AF6E8EA2D}"/>
              </a:ext>
            </a:extLst>
          </p:cNvPr>
          <p:cNvSpPr/>
          <p:nvPr/>
        </p:nvSpPr>
        <p:spPr>
          <a:xfrm>
            <a:off x="3086101" y="1542951"/>
            <a:ext cx="6462713" cy="3019425"/>
          </a:xfrm>
          <a:custGeom>
            <a:avLst/>
            <a:gdLst>
              <a:gd name="connsiteX0" fmla="*/ 0 w 3776262"/>
              <a:gd name="connsiteY0" fmla="*/ 0 h 2638498"/>
              <a:gd name="connsiteX1" fmla="*/ 0 w 3776262"/>
              <a:gd name="connsiteY1" fmla="*/ 2638498 h 2638498"/>
              <a:gd name="connsiteX2" fmla="*/ 3776262 w 3776262"/>
              <a:gd name="connsiteY2" fmla="*/ 2638498 h 2638498"/>
            </a:gdLst>
            <a:ahLst/>
            <a:cxnLst>
              <a:cxn ang="0">
                <a:pos x="connsiteX0" y="connsiteY0"/>
              </a:cxn>
              <a:cxn ang="0">
                <a:pos x="connsiteX1" y="connsiteY1"/>
              </a:cxn>
              <a:cxn ang="0">
                <a:pos x="connsiteX2" y="connsiteY2"/>
              </a:cxn>
            </a:cxnLst>
            <a:rect l="l" t="t" r="r" b="b"/>
            <a:pathLst>
              <a:path w="3776262" h="2638498">
                <a:moveTo>
                  <a:pt x="0" y="0"/>
                </a:moveTo>
                <a:lnTo>
                  <a:pt x="0" y="2638498"/>
                </a:lnTo>
                <a:lnTo>
                  <a:pt x="3776262" y="2638498"/>
                </a:lnTo>
              </a:path>
            </a:pathLst>
          </a:custGeom>
          <a:ln w="9525">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b="1" dirty="0">
              <a:solidFill>
                <a:srgbClr val="000000"/>
              </a:solidFill>
              <a:latin typeface="Arial" panose="020B0604020202020204" pitchFamily="34" charset="0"/>
              <a:cs typeface="Arial" panose="020B0604020202020204" pitchFamily="34" charset="0"/>
            </a:endParaRPr>
          </a:p>
        </p:txBody>
      </p:sp>
      <p:sp>
        <p:nvSpPr>
          <p:cNvPr id="152581" name="TextBox 10">
            <a:extLst>
              <a:ext uri="{FF2B5EF4-FFF2-40B4-BE49-F238E27FC236}">
                <a16:creationId xmlns:a16="http://schemas.microsoft.com/office/drawing/2014/main" id="{D0272FD7-E27C-A54C-A993-F6A79DF6328D}"/>
              </a:ext>
            </a:extLst>
          </p:cNvPr>
          <p:cNvSpPr txBox="1">
            <a:spLocks noChangeArrowheads="1"/>
          </p:cNvSpPr>
          <p:nvPr/>
        </p:nvSpPr>
        <p:spPr bwMode="auto">
          <a:xfrm>
            <a:off x="2614807" y="1412776"/>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dirty="0">
                <a:solidFill>
                  <a:srgbClr val="000000"/>
                </a:solidFill>
                <a:latin typeface="Arial" panose="020B0604020202020204" pitchFamily="34" charset="0"/>
                <a:cs typeface="Arial" panose="020B0604020202020204" pitchFamily="34" charset="0"/>
              </a:rPr>
              <a:t>100</a:t>
            </a:r>
          </a:p>
        </p:txBody>
      </p:sp>
      <p:cxnSp>
        <p:nvCxnSpPr>
          <p:cNvPr id="6" name="Straight Connector 5">
            <a:extLst>
              <a:ext uri="{FF2B5EF4-FFF2-40B4-BE49-F238E27FC236}">
                <a16:creationId xmlns:a16="http://schemas.microsoft.com/office/drawing/2014/main" id="{79527EEA-6CF4-7B42-A516-17EB1A559A14}"/>
              </a:ext>
            </a:extLst>
          </p:cNvPr>
          <p:cNvCxnSpPr/>
          <p:nvPr/>
        </p:nvCxnSpPr>
        <p:spPr>
          <a:xfrm>
            <a:off x="3017838" y="1542950"/>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83" name="TextBox 12">
            <a:extLst>
              <a:ext uri="{FF2B5EF4-FFF2-40B4-BE49-F238E27FC236}">
                <a16:creationId xmlns:a16="http://schemas.microsoft.com/office/drawing/2014/main" id="{0988BFEF-8C5C-B344-9C4E-0840F32AF2B6}"/>
              </a:ext>
            </a:extLst>
          </p:cNvPr>
          <p:cNvSpPr txBox="1">
            <a:spLocks noChangeArrowheads="1"/>
          </p:cNvSpPr>
          <p:nvPr/>
        </p:nvSpPr>
        <p:spPr bwMode="auto">
          <a:xfrm>
            <a:off x="2700338" y="202078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80</a:t>
            </a:r>
          </a:p>
        </p:txBody>
      </p:sp>
      <p:cxnSp>
        <p:nvCxnSpPr>
          <p:cNvPr id="8" name="Straight Connector 7">
            <a:extLst>
              <a:ext uri="{FF2B5EF4-FFF2-40B4-BE49-F238E27FC236}">
                <a16:creationId xmlns:a16="http://schemas.microsoft.com/office/drawing/2014/main" id="{E09B6391-5BC7-0049-9CB9-B819E29E5E13}"/>
              </a:ext>
            </a:extLst>
          </p:cNvPr>
          <p:cNvCxnSpPr/>
          <p:nvPr/>
        </p:nvCxnSpPr>
        <p:spPr>
          <a:xfrm>
            <a:off x="3017838" y="2149375"/>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85" name="TextBox 14">
            <a:extLst>
              <a:ext uri="{FF2B5EF4-FFF2-40B4-BE49-F238E27FC236}">
                <a16:creationId xmlns:a16="http://schemas.microsoft.com/office/drawing/2014/main" id="{718DE18C-EE46-6C41-A6CB-7C894FD37F3E}"/>
              </a:ext>
            </a:extLst>
          </p:cNvPr>
          <p:cNvSpPr txBox="1">
            <a:spLocks noChangeArrowheads="1"/>
          </p:cNvSpPr>
          <p:nvPr/>
        </p:nvSpPr>
        <p:spPr bwMode="auto">
          <a:xfrm>
            <a:off x="2700338" y="25859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60</a:t>
            </a:r>
          </a:p>
        </p:txBody>
      </p:sp>
      <p:cxnSp>
        <p:nvCxnSpPr>
          <p:cNvPr id="10" name="Straight Connector 9">
            <a:extLst>
              <a:ext uri="{FF2B5EF4-FFF2-40B4-BE49-F238E27FC236}">
                <a16:creationId xmlns:a16="http://schemas.microsoft.com/office/drawing/2014/main" id="{47DE379D-DACC-E54F-9FA5-452AC6451478}"/>
              </a:ext>
            </a:extLst>
          </p:cNvPr>
          <p:cNvCxnSpPr/>
          <p:nvPr/>
        </p:nvCxnSpPr>
        <p:spPr>
          <a:xfrm>
            <a:off x="3017838" y="2747863"/>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87" name="TextBox 16">
            <a:extLst>
              <a:ext uri="{FF2B5EF4-FFF2-40B4-BE49-F238E27FC236}">
                <a16:creationId xmlns:a16="http://schemas.microsoft.com/office/drawing/2014/main" id="{3B057124-855F-8E47-86FF-16B9BA277980}"/>
              </a:ext>
            </a:extLst>
          </p:cNvPr>
          <p:cNvSpPr txBox="1">
            <a:spLocks noChangeArrowheads="1"/>
          </p:cNvSpPr>
          <p:nvPr/>
        </p:nvSpPr>
        <p:spPr bwMode="auto">
          <a:xfrm>
            <a:off x="2700338" y="3181251"/>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40</a:t>
            </a:r>
          </a:p>
        </p:txBody>
      </p:sp>
      <p:cxnSp>
        <p:nvCxnSpPr>
          <p:cNvPr id="12" name="Straight Connector 11">
            <a:extLst>
              <a:ext uri="{FF2B5EF4-FFF2-40B4-BE49-F238E27FC236}">
                <a16:creationId xmlns:a16="http://schemas.microsoft.com/office/drawing/2014/main" id="{6675BAF9-F20E-D34D-B274-3FDDCC4A91D4}"/>
              </a:ext>
            </a:extLst>
          </p:cNvPr>
          <p:cNvCxnSpPr/>
          <p:nvPr/>
        </p:nvCxnSpPr>
        <p:spPr>
          <a:xfrm>
            <a:off x="3017838" y="3343175"/>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89" name="TextBox 18">
            <a:extLst>
              <a:ext uri="{FF2B5EF4-FFF2-40B4-BE49-F238E27FC236}">
                <a16:creationId xmlns:a16="http://schemas.microsoft.com/office/drawing/2014/main" id="{A9E3BC63-CC69-5648-A3D2-FC62C51E6CD4}"/>
              </a:ext>
            </a:extLst>
          </p:cNvPr>
          <p:cNvSpPr txBox="1">
            <a:spLocks noChangeArrowheads="1"/>
          </p:cNvSpPr>
          <p:nvPr/>
        </p:nvSpPr>
        <p:spPr bwMode="auto">
          <a:xfrm>
            <a:off x="2700338" y="3784501"/>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20</a:t>
            </a:r>
          </a:p>
        </p:txBody>
      </p:sp>
      <p:cxnSp>
        <p:nvCxnSpPr>
          <p:cNvPr id="14" name="Straight Connector 13">
            <a:extLst>
              <a:ext uri="{FF2B5EF4-FFF2-40B4-BE49-F238E27FC236}">
                <a16:creationId xmlns:a16="http://schemas.microsoft.com/office/drawing/2014/main" id="{9106ECC5-4E17-9745-AD2D-059378449D77}"/>
              </a:ext>
            </a:extLst>
          </p:cNvPr>
          <p:cNvCxnSpPr/>
          <p:nvPr/>
        </p:nvCxnSpPr>
        <p:spPr>
          <a:xfrm>
            <a:off x="3017838" y="3946425"/>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91" name="TextBox 20">
            <a:extLst>
              <a:ext uri="{FF2B5EF4-FFF2-40B4-BE49-F238E27FC236}">
                <a16:creationId xmlns:a16="http://schemas.microsoft.com/office/drawing/2014/main" id="{15C43C62-D2C9-6F44-A069-3024F0EF898E}"/>
              </a:ext>
            </a:extLst>
          </p:cNvPr>
          <p:cNvSpPr txBox="1">
            <a:spLocks noChangeArrowheads="1"/>
          </p:cNvSpPr>
          <p:nvPr/>
        </p:nvSpPr>
        <p:spPr bwMode="auto">
          <a:xfrm>
            <a:off x="2784476" y="4386164"/>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0</a:t>
            </a:r>
          </a:p>
        </p:txBody>
      </p:sp>
      <p:cxnSp>
        <p:nvCxnSpPr>
          <p:cNvPr id="16" name="Straight Connector 15">
            <a:extLst>
              <a:ext uri="{FF2B5EF4-FFF2-40B4-BE49-F238E27FC236}">
                <a16:creationId xmlns:a16="http://schemas.microsoft.com/office/drawing/2014/main" id="{B249D650-67AB-A740-B944-0D3A6986A52B}"/>
              </a:ext>
            </a:extLst>
          </p:cNvPr>
          <p:cNvCxnSpPr/>
          <p:nvPr/>
        </p:nvCxnSpPr>
        <p:spPr>
          <a:xfrm>
            <a:off x="3017838" y="4548088"/>
            <a:ext cx="682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93" name="TextBox 22">
            <a:extLst>
              <a:ext uri="{FF2B5EF4-FFF2-40B4-BE49-F238E27FC236}">
                <a16:creationId xmlns:a16="http://schemas.microsoft.com/office/drawing/2014/main" id="{1F8387B7-D14D-5C49-9D43-777A8F3E59D0}"/>
              </a:ext>
            </a:extLst>
          </p:cNvPr>
          <p:cNvSpPr txBox="1">
            <a:spLocks noChangeArrowheads="1"/>
          </p:cNvSpPr>
          <p:nvPr/>
        </p:nvSpPr>
        <p:spPr bwMode="auto">
          <a:xfrm>
            <a:off x="2957514" y="46131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3D0CB70D-D9A8-0D46-A56C-D63C377C4DA7}"/>
              </a:ext>
            </a:extLst>
          </p:cNvPr>
          <p:cNvCxnSpPr/>
          <p:nvPr/>
        </p:nvCxnSpPr>
        <p:spPr>
          <a:xfrm rot="5400000">
            <a:off x="3059907" y="4606032"/>
            <a:ext cx="8413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95" name="TextBox 24">
            <a:extLst>
              <a:ext uri="{FF2B5EF4-FFF2-40B4-BE49-F238E27FC236}">
                <a16:creationId xmlns:a16="http://schemas.microsoft.com/office/drawing/2014/main" id="{8EC76F07-4408-A644-A1E0-936488C60C0A}"/>
              </a:ext>
            </a:extLst>
          </p:cNvPr>
          <p:cNvSpPr txBox="1">
            <a:spLocks noChangeArrowheads="1"/>
          </p:cNvSpPr>
          <p:nvPr/>
        </p:nvSpPr>
        <p:spPr bwMode="auto">
          <a:xfrm rot="16200000">
            <a:off x="1564585" y="2871712"/>
            <a:ext cx="1867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400" b="1" dirty="0">
                <a:solidFill>
                  <a:srgbClr val="000000"/>
                </a:solidFill>
                <a:latin typeface="Arial" panose="020B0604020202020204" pitchFamily="34" charset="0"/>
                <a:cs typeface="Arial" panose="020B0604020202020204" pitchFamily="34" charset="0"/>
              </a:rPr>
              <a:t>Overall survival (%)</a:t>
            </a:r>
          </a:p>
        </p:txBody>
      </p:sp>
      <p:sp>
        <p:nvSpPr>
          <p:cNvPr id="152596" name="TextBox 25">
            <a:extLst>
              <a:ext uri="{FF2B5EF4-FFF2-40B4-BE49-F238E27FC236}">
                <a16:creationId xmlns:a16="http://schemas.microsoft.com/office/drawing/2014/main" id="{0674D8E1-E218-0C4F-A419-72E293BCB70E}"/>
              </a:ext>
            </a:extLst>
          </p:cNvPr>
          <p:cNvSpPr txBox="1">
            <a:spLocks noChangeArrowheads="1"/>
          </p:cNvSpPr>
          <p:nvPr/>
        </p:nvSpPr>
        <p:spPr bwMode="auto">
          <a:xfrm>
            <a:off x="3930650" y="4611588"/>
            <a:ext cx="268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9</a:t>
            </a:r>
          </a:p>
        </p:txBody>
      </p:sp>
      <p:cxnSp>
        <p:nvCxnSpPr>
          <p:cNvPr id="21" name="Straight Connector 20">
            <a:extLst>
              <a:ext uri="{FF2B5EF4-FFF2-40B4-BE49-F238E27FC236}">
                <a16:creationId xmlns:a16="http://schemas.microsoft.com/office/drawing/2014/main" id="{17E9F3C3-568B-4A40-909A-08361453F791}"/>
              </a:ext>
            </a:extLst>
          </p:cNvPr>
          <p:cNvCxnSpPr/>
          <p:nvPr/>
        </p:nvCxnSpPr>
        <p:spPr>
          <a:xfrm rot="5400000">
            <a:off x="402510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598" name="TextBox 27">
            <a:extLst>
              <a:ext uri="{FF2B5EF4-FFF2-40B4-BE49-F238E27FC236}">
                <a16:creationId xmlns:a16="http://schemas.microsoft.com/office/drawing/2014/main" id="{8375A1F4-14CB-4F4E-B292-CB4CEC037880}"/>
              </a:ext>
            </a:extLst>
          </p:cNvPr>
          <p:cNvSpPr txBox="1">
            <a:spLocks noChangeArrowheads="1"/>
          </p:cNvSpPr>
          <p:nvPr/>
        </p:nvSpPr>
        <p:spPr bwMode="auto">
          <a:xfrm>
            <a:off x="5173663" y="461158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21</a:t>
            </a:r>
          </a:p>
        </p:txBody>
      </p:sp>
      <p:cxnSp>
        <p:nvCxnSpPr>
          <p:cNvPr id="23" name="Straight Connector 22">
            <a:extLst>
              <a:ext uri="{FF2B5EF4-FFF2-40B4-BE49-F238E27FC236}">
                <a16:creationId xmlns:a16="http://schemas.microsoft.com/office/drawing/2014/main" id="{25134294-90CF-094C-A5E6-8C3081868D68}"/>
              </a:ext>
            </a:extLst>
          </p:cNvPr>
          <p:cNvCxnSpPr/>
          <p:nvPr/>
        </p:nvCxnSpPr>
        <p:spPr>
          <a:xfrm rot="5400000">
            <a:off x="531574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00" name="TextBox 29">
            <a:extLst>
              <a:ext uri="{FF2B5EF4-FFF2-40B4-BE49-F238E27FC236}">
                <a16:creationId xmlns:a16="http://schemas.microsoft.com/office/drawing/2014/main" id="{00FA61A1-DA16-9641-A397-A1E853996962}"/>
              </a:ext>
            </a:extLst>
          </p:cNvPr>
          <p:cNvSpPr txBox="1">
            <a:spLocks noChangeArrowheads="1"/>
          </p:cNvSpPr>
          <p:nvPr/>
        </p:nvSpPr>
        <p:spPr bwMode="auto">
          <a:xfrm>
            <a:off x="6137276" y="4611588"/>
            <a:ext cx="35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30</a:t>
            </a:r>
          </a:p>
        </p:txBody>
      </p:sp>
      <p:cxnSp>
        <p:nvCxnSpPr>
          <p:cNvPr id="25" name="Straight Connector 24">
            <a:extLst>
              <a:ext uri="{FF2B5EF4-FFF2-40B4-BE49-F238E27FC236}">
                <a16:creationId xmlns:a16="http://schemas.microsoft.com/office/drawing/2014/main" id="{CA4EB69B-1496-B74A-A6A4-449E0CD68B9A}"/>
              </a:ext>
            </a:extLst>
          </p:cNvPr>
          <p:cNvCxnSpPr/>
          <p:nvPr/>
        </p:nvCxnSpPr>
        <p:spPr>
          <a:xfrm rot="5400000">
            <a:off x="6282531"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02" name="TextBox 31">
            <a:extLst>
              <a:ext uri="{FF2B5EF4-FFF2-40B4-BE49-F238E27FC236}">
                <a16:creationId xmlns:a16="http://schemas.microsoft.com/office/drawing/2014/main" id="{335DAA18-EF55-6B4F-ADFE-F6A7187DDF04}"/>
              </a:ext>
            </a:extLst>
          </p:cNvPr>
          <p:cNvSpPr txBox="1">
            <a:spLocks noChangeArrowheads="1"/>
          </p:cNvSpPr>
          <p:nvPr/>
        </p:nvSpPr>
        <p:spPr bwMode="auto">
          <a:xfrm>
            <a:off x="8085646"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48</a:t>
            </a:r>
          </a:p>
        </p:txBody>
      </p:sp>
      <p:cxnSp>
        <p:nvCxnSpPr>
          <p:cNvPr id="27" name="Straight Connector 26">
            <a:extLst>
              <a:ext uri="{FF2B5EF4-FFF2-40B4-BE49-F238E27FC236}">
                <a16:creationId xmlns:a16="http://schemas.microsoft.com/office/drawing/2014/main" id="{16430772-AC9B-B34A-BC65-8361AEB02E21}"/>
              </a:ext>
            </a:extLst>
          </p:cNvPr>
          <p:cNvCxnSpPr/>
          <p:nvPr/>
        </p:nvCxnSpPr>
        <p:spPr>
          <a:xfrm rot="5400000">
            <a:off x="8220869"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D908343-6EAC-5D45-8AF5-251E8DA03770}"/>
              </a:ext>
            </a:extLst>
          </p:cNvPr>
          <p:cNvCxnSpPr/>
          <p:nvPr/>
        </p:nvCxnSpPr>
        <p:spPr>
          <a:xfrm rot="5400000">
            <a:off x="950515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05" name="TextBox 42">
            <a:extLst>
              <a:ext uri="{FF2B5EF4-FFF2-40B4-BE49-F238E27FC236}">
                <a16:creationId xmlns:a16="http://schemas.microsoft.com/office/drawing/2014/main" id="{34335237-6952-9B4A-ABA0-A524B0D739A6}"/>
              </a:ext>
            </a:extLst>
          </p:cNvPr>
          <p:cNvSpPr txBox="1">
            <a:spLocks noChangeArrowheads="1"/>
          </p:cNvSpPr>
          <p:nvPr/>
        </p:nvSpPr>
        <p:spPr bwMode="auto">
          <a:xfrm>
            <a:off x="9372601" y="4611588"/>
            <a:ext cx="35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60</a:t>
            </a:r>
          </a:p>
        </p:txBody>
      </p:sp>
      <p:sp>
        <p:nvSpPr>
          <p:cNvPr id="152606" name="TextBox 54">
            <a:extLst>
              <a:ext uri="{FF2B5EF4-FFF2-40B4-BE49-F238E27FC236}">
                <a16:creationId xmlns:a16="http://schemas.microsoft.com/office/drawing/2014/main" id="{83B56EB7-7D62-7940-8F6B-307573FD94D2}"/>
              </a:ext>
            </a:extLst>
          </p:cNvPr>
          <p:cNvSpPr txBox="1">
            <a:spLocks noChangeArrowheads="1"/>
          </p:cNvSpPr>
          <p:nvPr/>
        </p:nvSpPr>
        <p:spPr bwMode="auto">
          <a:xfrm>
            <a:off x="7114096"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39</a:t>
            </a:r>
          </a:p>
        </p:txBody>
      </p:sp>
      <p:cxnSp>
        <p:nvCxnSpPr>
          <p:cNvPr id="32" name="Straight Connector 31">
            <a:extLst>
              <a:ext uri="{FF2B5EF4-FFF2-40B4-BE49-F238E27FC236}">
                <a16:creationId xmlns:a16="http://schemas.microsoft.com/office/drawing/2014/main" id="{0A2471AD-FCCA-E340-B911-4A71026C1C84}"/>
              </a:ext>
            </a:extLst>
          </p:cNvPr>
          <p:cNvCxnSpPr/>
          <p:nvPr/>
        </p:nvCxnSpPr>
        <p:spPr>
          <a:xfrm rot="5400000">
            <a:off x="7247731"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511FD3E-2B3C-E94F-A4D1-0E4874AAFEA4}"/>
              </a:ext>
            </a:extLst>
          </p:cNvPr>
          <p:cNvSpPr txBox="1">
            <a:spLocks noChangeArrowheads="1"/>
          </p:cNvSpPr>
          <p:nvPr/>
        </p:nvSpPr>
        <p:spPr bwMode="auto">
          <a:xfrm>
            <a:off x="294211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546</a:t>
            </a:r>
          </a:p>
          <a:p>
            <a:pPr algn="r" eaLnBrk="1" hangingPunct="1">
              <a:defRPr/>
            </a:pPr>
            <a:r>
              <a:rPr lang="en-GB" sz="1050" dirty="0">
                <a:solidFill>
                  <a:prstClr val="black"/>
                </a:solidFill>
                <a:latin typeface="Arial" panose="020B0604020202020204" pitchFamily="34" charset="0"/>
                <a:cs typeface="Arial" panose="020B0604020202020204" pitchFamily="34" charset="0"/>
              </a:rPr>
              <a:t>542</a:t>
            </a:r>
          </a:p>
        </p:txBody>
      </p:sp>
      <p:sp>
        <p:nvSpPr>
          <p:cNvPr id="34" name="TextBox 33">
            <a:extLst>
              <a:ext uri="{FF2B5EF4-FFF2-40B4-BE49-F238E27FC236}">
                <a16:creationId xmlns:a16="http://schemas.microsoft.com/office/drawing/2014/main" id="{47944C80-35F6-EF43-8933-E725EB876961}"/>
              </a:ext>
            </a:extLst>
          </p:cNvPr>
          <p:cNvSpPr txBox="1">
            <a:spLocks noChangeArrowheads="1"/>
          </p:cNvSpPr>
          <p:nvPr/>
        </p:nvSpPr>
        <p:spPr bwMode="auto">
          <a:xfrm>
            <a:off x="355964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525</a:t>
            </a:r>
          </a:p>
          <a:p>
            <a:pPr algn="r" eaLnBrk="1" hangingPunct="1">
              <a:defRPr/>
            </a:pPr>
            <a:r>
              <a:rPr lang="en-GB" sz="1050" dirty="0">
                <a:solidFill>
                  <a:prstClr val="black"/>
                </a:solidFill>
                <a:latin typeface="Arial" panose="020B0604020202020204" pitchFamily="34" charset="0"/>
                <a:cs typeface="Arial" panose="020B0604020202020204" pitchFamily="34" charset="0"/>
              </a:rPr>
              <a:t>509</a:t>
            </a:r>
          </a:p>
        </p:txBody>
      </p:sp>
      <p:sp>
        <p:nvSpPr>
          <p:cNvPr id="35" name="TextBox 34">
            <a:extLst>
              <a:ext uri="{FF2B5EF4-FFF2-40B4-BE49-F238E27FC236}">
                <a16:creationId xmlns:a16="http://schemas.microsoft.com/office/drawing/2014/main" id="{AE612FEC-B1A0-3343-A10E-87DCB2E5E702}"/>
              </a:ext>
            </a:extLst>
          </p:cNvPr>
          <p:cNvSpPr txBox="1">
            <a:spLocks noChangeArrowheads="1"/>
          </p:cNvSpPr>
          <p:nvPr/>
        </p:nvSpPr>
        <p:spPr bwMode="auto">
          <a:xfrm>
            <a:off x="484869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422</a:t>
            </a:r>
          </a:p>
          <a:p>
            <a:pPr algn="r" eaLnBrk="1" hangingPunct="1">
              <a:defRPr/>
            </a:pPr>
            <a:r>
              <a:rPr lang="en-GB" sz="1050" dirty="0">
                <a:solidFill>
                  <a:prstClr val="black"/>
                </a:solidFill>
                <a:latin typeface="Arial" panose="020B0604020202020204" pitchFamily="34" charset="0"/>
                <a:cs typeface="Arial" panose="020B0604020202020204" pitchFamily="34" charset="0"/>
              </a:rPr>
              <a:t>401</a:t>
            </a:r>
          </a:p>
        </p:txBody>
      </p:sp>
      <p:sp>
        <p:nvSpPr>
          <p:cNvPr id="36" name="TextBox 35">
            <a:extLst>
              <a:ext uri="{FF2B5EF4-FFF2-40B4-BE49-F238E27FC236}">
                <a16:creationId xmlns:a16="http://schemas.microsoft.com/office/drawing/2014/main" id="{204BC36A-6E25-3E4A-AD01-5D1DB5E04834}"/>
              </a:ext>
            </a:extLst>
          </p:cNvPr>
          <p:cNvSpPr txBox="1">
            <a:spLocks noChangeArrowheads="1"/>
          </p:cNvSpPr>
          <p:nvPr/>
        </p:nvSpPr>
        <p:spPr bwMode="auto">
          <a:xfrm>
            <a:off x="615521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296</a:t>
            </a:r>
          </a:p>
          <a:p>
            <a:pPr algn="r" eaLnBrk="1" hangingPunct="1">
              <a:defRPr/>
            </a:pPr>
            <a:r>
              <a:rPr lang="en-GB" sz="1050" dirty="0">
                <a:solidFill>
                  <a:prstClr val="black"/>
                </a:solidFill>
                <a:latin typeface="Arial" panose="020B0604020202020204" pitchFamily="34" charset="0"/>
                <a:cs typeface="Arial" panose="020B0604020202020204" pitchFamily="34" charset="0"/>
              </a:rPr>
              <a:t>261</a:t>
            </a:r>
          </a:p>
        </p:txBody>
      </p:sp>
      <p:sp>
        <p:nvSpPr>
          <p:cNvPr id="37" name="TextBox 36">
            <a:extLst>
              <a:ext uri="{FF2B5EF4-FFF2-40B4-BE49-F238E27FC236}">
                <a16:creationId xmlns:a16="http://schemas.microsoft.com/office/drawing/2014/main" id="{9582240A-0974-6B42-A5B1-AB3A1627B2E6}"/>
              </a:ext>
            </a:extLst>
          </p:cNvPr>
          <p:cNvSpPr txBox="1">
            <a:spLocks noChangeArrowheads="1"/>
          </p:cNvSpPr>
          <p:nvPr/>
        </p:nvSpPr>
        <p:spPr bwMode="auto">
          <a:xfrm>
            <a:off x="8435589" y="5137099"/>
            <a:ext cx="335349"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59</a:t>
            </a:r>
          </a:p>
          <a:p>
            <a:pPr algn="r" eaLnBrk="1" hangingPunct="1">
              <a:defRPr/>
            </a:pPr>
            <a:r>
              <a:rPr lang="en-GB" sz="1050" dirty="0">
                <a:solidFill>
                  <a:prstClr val="black"/>
                </a:solidFill>
                <a:latin typeface="Arial" panose="020B0604020202020204" pitchFamily="34" charset="0"/>
                <a:cs typeface="Arial" panose="020B0604020202020204" pitchFamily="34" charset="0"/>
              </a:rPr>
              <a:t>42</a:t>
            </a:r>
          </a:p>
        </p:txBody>
      </p:sp>
      <p:sp>
        <p:nvSpPr>
          <p:cNvPr id="38" name="TextBox 43">
            <a:extLst>
              <a:ext uri="{FF2B5EF4-FFF2-40B4-BE49-F238E27FC236}">
                <a16:creationId xmlns:a16="http://schemas.microsoft.com/office/drawing/2014/main" id="{E018205D-75B0-134D-8D9C-D60854CA9282}"/>
              </a:ext>
            </a:extLst>
          </p:cNvPr>
          <p:cNvSpPr txBox="1">
            <a:spLocks noChangeArrowheads="1"/>
          </p:cNvSpPr>
          <p:nvPr/>
        </p:nvSpPr>
        <p:spPr bwMode="auto">
          <a:xfrm>
            <a:off x="9431339" y="5137100"/>
            <a:ext cx="263525" cy="430213"/>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0</a:t>
            </a:r>
          </a:p>
          <a:p>
            <a:pPr algn="r" eaLnBrk="1" hangingPunct="1">
              <a:defRPr/>
            </a:pPr>
            <a:r>
              <a:rPr lang="en-GB" sz="1050" dirty="0">
                <a:solidFill>
                  <a:prstClr val="black"/>
                </a:solidFill>
                <a:latin typeface="Arial" panose="020B0604020202020204" pitchFamily="34" charset="0"/>
                <a:cs typeface="Arial" panose="020B0604020202020204" pitchFamily="34" charset="0"/>
              </a:rPr>
              <a:t>0</a:t>
            </a:r>
          </a:p>
        </p:txBody>
      </p:sp>
      <p:sp>
        <p:nvSpPr>
          <p:cNvPr id="152614" name="TextBox 50">
            <a:extLst>
              <a:ext uri="{FF2B5EF4-FFF2-40B4-BE49-F238E27FC236}">
                <a16:creationId xmlns:a16="http://schemas.microsoft.com/office/drawing/2014/main" id="{F41C5084-5F3B-274A-9034-38BB6148A41E}"/>
              </a:ext>
            </a:extLst>
          </p:cNvPr>
          <p:cNvSpPr txBox="1">
            <a:spLocks noChangeArrowheads="1"/>
          </p:cNvSpPr>
          <p:nvPr/>
        </p:nvSpPr>
        <p:spPr bwMode="auto">
          <a:xfrm>
            <a:off x="2061657" y="5127575"/>
            <a:ext cx="794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GB" altLang="en-US" sz="1200" b="1" dirty="0">
                <a:solidFill>
                  <a:schemeClr val="accent1"/>
                </a:solidFill>
                <a:latin typeface="Arial" panose="020B0604020202020204" pitchFamily="34" charset="0"/>
                <a:cs typeface="Arial" panose="020B0604020202020204" pitchFamily="34" charset="0"/>
              </a:rPr>
              <a:t>ABI + P</a:t>
            </a:r>
          </a:p>
          <a:p>
            <a:pPr algn="r" eaLnBrk="1" hangingPunct="1">
              <a:lnSpc>
                <a:spcPct val="100000"/>
              </a:lnSpc>
              <a:spcBef>
                <a:spcPct val="0"/>
              </a:spcBef>
              <a:buFontTx/>
              <a:buNone/>
            </a:pPr>
            <a:r>
              <a:rPr lang="en-GB" altLang="en-US" sz="1200" b="1" dirty="0">
                <a:solidFill>
                  <a:schemeClr val="tx2"/>
                </a:solidFill>
                <a:latin typeface="Arial" panose="020B0604020202020204" pitchFamily="34" charset="0"/>
                <a:cs typeface="Arial" panose="020B0604020202020204" pitchFamily="34" charset="0"/>
              </a:rPr>
              <a:t>P + PBO</a:t>
            </a:r>
          </a:p>
        </p:txBody>
      </p:sp>
      <p:sp>
        <p:nvSpPr>
          <p:cNvPr id="40" name="TextBox 56">
            <a:extLst>
              <a:ext uri="{FF2B5EF4-FFF2-40B4-BE49-F238E27FC236}">
                <a16:creationId xmlns:a16="http://schemas.microsoft.com/office/drawing/2014/main" id="{DFC3D3C1-4766-E74D-9BBE-3F9E564D3F30}"/>
              </a:ext>
            </a:extLst>
          </p:cNvPr>
          <p:cNvSpPr txBox="1">
            <a:spLocks noChangeArrowheads="1"/>
          </p:cNvSpPr>
          <p:nvPr/>
        </p:nvSpPr>
        <p:spPr bwMode="auto">
          <a:xfrm>
            <a:off x="7444024"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050" dirty="0">
                <a:solidFill>
                  <a:prstClr val="black"/>
                </a:solidFill>
                <a:latin typeface="Arial" panose="020B0604020202020204" pitchFamily="34" charset="0"/>
                <a:cs typeface="Arial" panose="020B0604020202020204" pitchFamily="34" charset="0"/>
              </a:rPr>
              <a:t>202</a:t>
            </a:r>
          </a:p>
          <a:p>
            <a:pPr algn="ctr" eaLnBrk="1" hangingPunct="1">
              <a:defRPr/>
            </a:pPr>
            <a:r>
              <a:rPr lang="en-GB" sz="1050" dirty="0">
                <a:solidFill>
                  <a:prstClr val="black"/>
                </a:solidFill>
                <a:latin typeface="Arial" panose="020B0604020202020204" pitchFamily="34" charset="0"/>
                <a:cs typeface="Arial" panose="020B0604020202020204" pitchFamily="34" charset="0"/>
              </a:rPr>
              <a:t>148</a:t>
            </a:r>
          </a:p>
        </p:txBody>
      </p:sp>
      <p:sp>
        <p:nvSpPr>
          <p:cNvPr id="152616" name="TextBox 37">
            <a:extLst>
              <a:ext uri="{FF2B5EF4-FFF2-40B4-BE49-F238E27FC236}">
                <a16:creationId xmlns:a16="http://schemas.microsoft.com/office/drawing/2014/main" id="{DA5F9BE9-484F-C04C-85BA-01052FCB1E8C}"/>
              </a:ext>
            </a:extLst>
          </p:cNvPr>
          <p:cNvSpPr txBox="1">
            <a:spLocks noChangeArrowheads="1"/>
          </p:cNvSpPr>
          <p:nvPr/>
        </p:nvSpPr>
        <p:spPr bwMode="auto">
          <a:xfrm>
            <a:off x="5230524" y="4835068"/>
            <a:ext cx="2167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400" b="1" dirty="0">
                <a:solidFill>
                  <a:srgbClr val="000000"/>
                </a:solidFill>
                <a:latin typeface="Arial" panose="020B0604020202020204" pitchFamily="34" charset="0"/>
                <a:cs typeface="Arial" panose="020B0604020202020204" pitchFamily="34" charset="0"/>
              </a:rPr>
              <a:t>Time to death (months)</a:t>
            </a:r>
          </a:p>
        </p:txBody>
      </p:sp>
      <p:sp>
        <p:nvSpPr>
          <p:cNvPr id="152617" name="TextBox 27">
            <a:extLst>
              <a:ext uri="{FF2B5EF4-FFF2-40B4-BE49-F238E27FC236}">
                <a16:creationId xmlns:a16="http://schemas.microsoft.com/office/drawing/2014/main" id="{7E5A4CD0-26A3-AD41-9916-131CC6CC53AD}"/>
              </a:ext>
            </a:extLst>
          </p:cNvPr>
          <p:cNvSpPr txBox="1">
            <a:spLocks noChangeArrowheads="1"/>
          </p:cNvSpPr>
          <p:nvPr/>
        </p:nvSpPr>
        <p:spPr bwMode="auto">
          <a:xfrm>
            <a:off x="5507546"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24</a:t>
            </a:r>
          </a:p>
        </p:txBody>
      </p:sp>
      <p:cxnSp>
        <p:nvCxnSpPr>
          <p:cNvPr id="43" name="Straight Connector 42">
            <a:extLst>
              <a:ext uri="{FF2B5EF4-FFF2-40B4-BE49-F238E27FC236}">
                <a16:creationId xmlns:a16="http://schemas.microsoft.com/office/drawing/2014/main" id="{685C75E4-1DDC-2546-B461-47E1B13FBFB2}"/>
              </a:ext>
            </a:extLst>
          </p:cNvPr>
          <p:cNvCxnSpPr/>
          <p:nvPr/>
        </p:nvCxnSpPr>
        <p:spPr>
          <a:xfrm rot="5400000">
            <a:off x="5641181"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19" name="TextBox 27">
            <a:extLst>
              <a:ext uri="{FF2B5EF4-FFF2-40B4-BE49-F238E27FC236}">
                <a16:creationId xmlns:a16="http://schemas.microsoft.com/office/drawing/2014/main" id="{36A93CA6-FE40-1743-BEC7-EDB962C94B74}"/>
              </a:ext>
            </a:extLst>
          </p:cNvPr>
          <p:cNvSpPr txBox="1">
            <a:spLocks noChangeArrowheads="1"/>
          </p:cNvSpPr>
          <p:nvPr/>
        </p:nvSpPr>
        <p:spPr bwMode="auto">
          <a:xfrm>
            <a:off x="4211638" y="461158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12</a:t>
            </a:r>
          </a:p>
        </p:txBody>
      </p:sp>
      <p:cxnSp>
        <p:nvCxnSpPr>
          <p:cNvPr id="45" name="Straight Connector 44">
            <a:extLst>
              <a:ext uri="{FF2B5EF4-FFF2-40B4-BE49-F238E27FC236}">
                <a16:creationId xmlns:a16="http://schemas.microsoft.com/office/drawing/2014/main" id="{713D3677-0C10-494A-9FB8-30DB99F7843E}"/>
              </a:ext>
            </a:extLst>
          </p:cNvPr>
          <p:cNvCxnSpPr/>
          <p:nvPr/>
        </p:nvCxnSpPr>
        <p:spPr>
          <a:xfrm rot="5400000">
            <a:off x="435054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21" name="TextBox 27">
            <a:extLst>
              <a:ext uri="{FF2B5EF4-FFF2-40B4-BE49-F238E27FC236}">
                <a16:creationId xmlns:a16="http://schemas.microsoft.com/office/drawing/2014/main" id="{E46E8E48-7555-074D-B68A-44485F6A56EA}"/>
              </a:ext>
            </a:extLst>
          </p:cNvPr>
          <p:cNvSpPr txBox="1">
            <a:spLocks noChangeArrowheads="1"/>
          </p:cNvSpPr>
          <p:nvPr/>
        </p:nvSpPr>
        <p:spPr bwMode="auto">
          <a:xfrm>
            <a:off x="3276601" y="4611589"/>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a:t>
            </a:r>
          </a:p>
        </p:txBody>
      </p:sp>
      <p:cxnSp>
        <p:nvCxnSpPr>
          <p:cNvPr id="47" name="Straight Connector 46">
            <a:extLst>
              <a:ext uri="{FF2B5EF4-FFF2-40B4-BE49-F238E27FC236}">
                <a16:creationId xmlns:a16="http://schemas.microsoft.com/office/drawing/2014/main" id="{C03F2433-5FCD-BF40-A39C-574B9C2D9FDE}"/>
              </a:ext>
            </a:extLst>
          </p:cNvPr>
          <p:cNvCxnSpPr/>
          <p:nvPr/>
        </p:nvCxnSpPr>
        <p:spPr>
          <a:xfrm rot="5400000">
            <a:off x="338375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23" name="TextBox 27">
            <a:extLst>
              <a:ext uri="{FF2B5EF4-FFF2-40B4-BE49-F238E27FC236}">
                <a16:creationId xmlns:a16="http://schemas.microsoft.com/office/drawing/2014/main" id="{EB8F1FA2-CD34-BC4B-8171-89925771A989}"/>
              </a:ext>
            </a:extLst>
          </p:cNvPr>
          <p:cNvSpPr txBox="1">
            <a:spLocks noChangeArrowheads="1"/>
          </p:cNvSpPr>
          <p:nvPr/>
        </p:nvSpPr>
        <p:spPr bwMode="auto">
          <a:xfrm>
            <a:off x="6794501" y="4611588"/>
            <a:ext cx="35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36</a:t>
            </a:r>
          </a:p>
        </p:txBody>
      </p:sp>
      <p:cxnSp>
        <p:nvCxnSpPr>
          <p:cNvPr id="49" name="Straight Connector 48">
            <a:extLst>
              <a:ext uri="{FF2B5EF4-FFF2-40B4-BE49-F238E27FC236}">
                <a16:creationId xmlns:a16="http://schemas.microsoft.com/office/drawing/2014/main" id="{CA67BAAB-F274-874E-9243-16E044F7FC4E}"/>
              </a:ext>
            </a:extLst>
          </p:cNvPr>
          <p:cNvCxnSpPr/>
          <p:nvPr/>
        </p:nvCxnSpPr>
        <p:spPr>
          <a:xfrm rot="5400000">
            <a:off x="692864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25" name="TextBox 27">
            <a:extLst>
              <a:ext uri="{FF2B5EF4-FFF2-40B4-BE49-F238E27FC236}">
                <a16:creationId xmlns:a16="http://schemas.microsoft.com/office/drawing/2014/main" id="{B61B3B9E-345D-6E4C-B88D-075738CD9748}"/>
              </a:ext>
            </a:extLst>
          </p:cNvPr>
          <p:cNvSpPr txBox="1">
            <a:spLocks noChangeArrowheads="1"/>
          </p:cNvSpPr>
          <p:nvPr/>
        </p:nvSpPr>
        <p:spPr bwMode="auto">
          <a:xfrm>
            <a:off x="7759701" y="4611588"/>
            <a:ext cx="35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45</a:t>
            </a:r>
          </a:p>
        </p:txBody>
      </p:sp>
      <p:cxnSp>
        <p:nvCxnSpPr>
          <p:cNvPr id="51" name="Straight Connector 50">
            <a:extLst>
              <a:ext uri="{FF2B5EF4-FFF2-40B4-BE49-F238E27FC236}">
                <a16:creationId xmlns:a16="http://schemas.microsoft.com/office/drawing/2014/main" id="{5D7AEECB-17D5-C84F-ACD6-52FD8E23C1D2}"/>
              </a:ext>
            </a:extLst>
          </p:cNvPr>
          <p:cNvCxnSpPr/>
          <p:nvPr/>
        </p:nvCxnSpPr>
        <p:spPr>
          <a:xfrm rot="5400000">
            <a:off x="789384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27" name="TextBox 27">
            <a:extLst>
              <a:ext uri="{FF2B5EF4-FFF2-40B4-BE49-F238E27FC236}">
                <a16:creationId xmlns:a16="http://schemas.microsoft.com/office/drawing/2014/main" id="{40C737FC-32C2-9C46-890D-4B8806424749}"/>
              </a:ext>
            </a:extLst>
          </p:cNvPr>
          <p:cNvSpPr txBox="1">
            <a:spLocks noChangeArrowheads="1"/>
          </p:cNvSpPr>
          <p:nvPr/>
        </p:nvSpPr>
        <p:spPr bwMode="auto">
          <a:xfrm>
            <a:off x="8723821"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54</a:t>
            </a:r>
          </a:p>
        </p:txBody>
      </p:sp>
      <p:cxnSp>
        <p:nvCxnSpPr>
          <p:cNvPr id="53" name="Straight Connector 52">
            <a:extLst>
              <a:ext uri="{FF2B5EF4-FFF2-40B4-BE49-F238E27FC236}">
                <a16:creationId xmlns:a16="http://schemas.microsoft.com/office/drawing/2014/main" id="{5B35C62E-86E6-8C49-9CC8-07856FC8734C}"/>
              </a:ext>
            </a:extLst>
          </p:cNvPr>
          <p:cNvCxnSpPr/>
          <p:nvPr/>
        </p:nvCxnSpPr>
        <p:spPr>
          <a:xfrm rot="5400000">
            <a:off x="885745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33">
            <a:extLst>
              <a:ext uri="{FF2B5EF4-FFF2-40B4-BE49-F238E27FC236}">
                <a16:creationId xmlns:a16="http://schemas.microsoft.com/office/drawing/2014/main" id="{2C194856-EE30-2949-80D6-1A966FCA9FD7}"/>
              </a:ext>
            </a:extLst>
          </p:cNvPr>
          <p:cNvSpPr txBox="1">
            <a:spLocks noChangeArrowheads="1"/>
          </p:cNvSpPr>
          <p:nvPr/>
        </p:nvSpPr>
        <p:spPr bwMode="auto">
          <a:xfrm>
            <a:off x="324849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538</a:t>
            </a:r>
          </a:p>
          <a:p>
            <a:pPr algn="r" eaLnBrk="1" hangingPunct="1">
              <a:defRPr/>
            </a:pPr>
            <a:r>
              <a:rPr lang="en-GB" sz="1050" dirty="0">
                <a:solidFill>
                  <a:prstClr val="black"/>
                </a:solidFill>
                <a:latin typeface="Arial" panose="020B0604020202020204" pitchFamily="34" charset="0"/>
                <a:cs typeface="Arial" panose="020B0604020202020204" pitchFamily="34" charset="0"/>
              </a:rPr>
              <a:t>534</a:t>
            </a:r>
          </a:p>
        </p:txBody>
      </p:sp>
      <p:sp>
        <p:nvSpPr>
          <p:cNvPr id="55" name="TextBox 34">
            <a:extLst>
              <a:ext uri="{FF2B5EF4-FFF2-40B4-BE49-F238E27FC236}">
                <a16:creationId xmlns:a16="http://schemas.microsoft.com/office/drawing/2014/main" id="{91AF6472-168D-0E44-8E38-4EE24C1C27F4}"/>
              </a:ext>
            </a:extLst>
          </p:cNvPr>
          <p:cNvSpPr txBox="1">
            <a:spLocks noChangeArrowheads="1"/>
          </p:cNvSpPr>
          <p:nvPr/>
        </p:nvSpPr>
        <p:spPr bwMode="auto">
          <a:xfrm>
            <a:off x="452326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453</a:t>
            </a:r>
          </a:p>
          <a:p>
            <a:pPr algn="r" eaLnBrk="1" hangingPunct="1">
              <a:defRPr/>
            </a:pPr>
            <a:r>
              <a:rPr lang="en-GB" sz="1050" dirty="0">
                <a:solidFill>
                  <a:prstClr val="black"/>
                </a:solidFill>
                <a:latin typeface="Arial" panose="020B0604020202020204" pitchFamily="34" charset="0"/>
                <a:cs typeface="Arial" panose="020B0604020202020204" pitchFamily="34" charset="0"/>
              </a:rPr>
              <a:t>438</a:t>
            </a:r>
          </a:p>
        </p:txBody>
      </p:sp>
      <p:sp>
        <p:nvSpPr>
          <p:cNvPr id="56" name="TextBox 35">
            <a:extLst>
              <a:ext uri="{FF2B5EF4-FFF2-40B4-BE49-F238E27FC236}">
                <a16:creationId xmlns:a16="http://schemas.microsoft.com/office/drawing/2014/main" id="{DFCD1A36-63BB-5A47-834E-BEAB985237B5}"/>
              </a:ext>
            </a:extLst>
          </p:cNvPr>
          <p:cNvSpPr txBox="1">
            <a:spLocks noChangeArrowheads="1"/>
          </p:cNvSpPr>
          <p:nvPr/>
        </p:nvSpPr>
        <p:spPr bwMode="auto">
          <a:xfrm>
            <a:off x="5491399"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050" dirty="0">
                <a:solidFill>
                  <a:prstClr val="black"/>
                </a:solidFill>
                <a:latin typeface="Arial" panose="020B0604020202020204" pitchFamily="34" charset="0"/>
                <a:cs typeface="Arial" panose="020B0604020202020204" pitchFamily="34" charset="0"/>
              </a:rPr>
              <a:t>359</a:t>
            </a:r>
          </a:p>
          <a:p>
            <a:pPr algn="ctr" eaLnBrk="1" hangingPunct="1">
              <a:defRPr/>
            </a:pPr>
            <a:r>
              <a:rPr lang="en-GB" sz="1050" dirty="0">
                <a:solidFill>
                  <a:prstClr val="black"/>
                </a:solidFill>
                <a:latin typeface="Arial" panose="020B0604020202020204" pitchFamily="34" charset="0"/>
                <a:cs typeface="Arial" panose="020B0604020202020204" pitchFamily="34" charset="0"/>
              </a:rPr>
              <a:t>322</a:t>
            </a:r>
          </a:p>
        </p:txBody>
      </p:sp>
      <p:sp>
        <p:nvSpPr>
          <p:cNvPr id="57" name="TextBox 36">
            <a:extLst>
              <a:ext uri="{FF2B5EF4-FFF2-40B4-BE49-F238E27FC236}">
                <a16:creationId xmlns:a16="http://schemas.microsoft.com/office/drawing/2014/main" id="{790E77EF-11EE-0D4E-B515-503F10BF8782}"/>
              </a:ext>
            </a:extLst>
          </p:cNvPr>
          <p:cNvSpPr txBox="1">
            <a:spLocks noChangeArrowheads="1"/>
          </p:cNvSpPr>
          <p:nvPr/>
        </p:nvSpPr>
        <p:spPr bwMode="auto">
          <a:xfrm>
            <a:off x="7764935"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189</a:t>
            </a:r>
          </a:p>
          <a:p>
            <a:pPr algn="r" eaLnBrk="1" hangingPunct="1">
              <a:defRPr/>
            </a:pPr>
            <a:r>
              <a:rPr lang="en-GB" sz="1050" dirty="0">
                <a:solidFill>
                  <a:prstClr val="black"/>
                </a:solidFill>
                <a:latin typeface="Arial" panose="020B0604020202020204" pitchFamily="34" charset="0"/>
                <a:cs typeface="Arial" panose="020B0604020202020204" pitchFamily="34" charset="0"/>
              </a:rPr>
              <a:t>132</a:t>
            </a:r>
          </a:p>
        </p:txBody>
      </p:sp>
      <p:sp>
        <p:nvSpPr>
          <p:cNvPr id="58" name="TextBox 36">
            <a:extLst>
              <a:ext uri="{FF2B5EF4-FFF2-40B4-BE49-F238E27FC236}">
                <a16:creationId xmlns:a16="http://schemas.microsoft.com/office/drawing/2014/main" id="{CF46437F-F8AC-9A46-B46D-6B4F6F718D8E}"/>
              </a:ext>
            </a:extLst>
          </p:cNvPr>
          <p:cNvSpPr txBox="1">
            <a:spLocks noChangeArrowheads="1"/>
          </p:cNvSpPr>
          <p:nvPr/>
        </p:nvSpPr>
        <p:spPr bwMode="auto">
          <a:xfrm>
            <a:off x="8768964" y="5137099"/>
            <a:ext cx="335349"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15</a:t>
            </a:r>
          </a:p>
          <a:p>
            <a:pPr algn="r" eaLnBrk="1" hangingPunct="1">
              <a:defRPr/>
            </a:pPr>
            <a:r>
              <a:rPr lang="en-GB" sz="1050" dirty="0">
                <a:solidFill>
                  <a:prstClr val="black"/>
                </a:solidFill>
                <a:latin typeface="Arial" panose="020B0604020202020204" pitchFamily="34" charset="0"/>
                <a:cs typeface="Arial" panose="020B0604020202020204" pitchFamily="34" charset="0"/>
              </a:rPr>
              <a:t>10</a:t>
            </a:r>
          </a:p>
        </p:txBody>
      </p:sp>
      <p:sp>
        <p:nvSpPr>
          <p:cNvPr id="152635" name="TextBox 37">
            <a:extLst>
              <a:ext uri="{FF2B5EF4-FFF2-40B4-BE49-F238E27FC236}">
                <a16:creationId xmlns:a16="http://schemas.microsoft.com/office/drawing/2014/main" id="{CFF4E4F4-5A27-5A47-A627-D0475558986D}"/>
              </a:ext>
            </a:extLst>
          </p:cNvPr>
          <p:cNvSpPr txBox="1">
            <a:spLocks noChangeArrowheads="1"/>
          </p:cNvSpPr>
          <p:nvPr/>
        </p:nvSpPr>
        <p:spPr bwMode="auto">
          <a:xfrm>
            <a:off x="6353823" y="3732113"/>
            <a:ext cx="1967205" cy="6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10000"/>
              </a:lnSpc>
              <a:spcBef>
                <a:spcPct val="0"/>
              </a:spcBef>
              <a:buFontTx/>
              <a:buNone/>
            </a:pPr>
            <a:r>
              <a:rPr lang="en-US" altLang="en-US" sz="1800" b="1" dirty="0">
                <a:solidFill>
                  <a:schemeClr val="tx2"/>
                </a:solidFill>
                <a:latin typeface="Arial" panose="020B0604020202020204" pitchFamily="34" charset="0"/>
                <a:cs typeface="Arial" panose="020B0604020202020204" pitchFamily="34" charset="0"/>
              </a:rPr>
              <a:t>P + PBO</a:t>
            </a:r>
          </a:p>
          <a:p>
            <a:pPr algn="ctr">
              <a:lnSpc>
                <a:spcPct val="110000"/>
              </a:lnSpc>
              <a:spcBef>
                <a:spcPct val="0"/>
              </a:spcBef>
              <a:buFontTx/>
              <a:buNone/>
            </a:pPr>
            <a:r>
              <a:rPr lang="en-US" altLang="en-US" sz="1800" b="1" dirty="0">
                <a:solidFill>
                  <a:schemeClr val="tx2"/>
                </a:solidFill>
                <a:latin typeface="Arial" panose="020B0604020202020204" pitchFamily="34" charset="0"/>
                <a:cs typeface="Arial" panose="020B0604020202020204" pitchFamily="34" charset="0"/>
              </a:rPr>
              <a:t>Median 30.3 </a:t>
            </a:r>
            <a:r>
              <a:rPr lang="en-US" altLang="en-US" sz="1800" b="1" dirty="0" err="1">
                <a:solidFill>
                  <a:schemeClr val="tx2"/>
                </a:solidFill>
                <a:latin typeface="Arial" panose="020B0604020202020204" pitchFamily="34" charset="0"/>
                <a:cs typeface="Arial" panose="020B0604020202020204" pitchFamily="34" charset="0"/>
              </a:rPr>
              <a:t>mo</a:t>
            </a:r>
            <a:r>
              <a:rPr lang="en-US" altLang="en-US" sz="1800" b="1" dirty="0">
                <a:solidFill>
                  <a:schemeClr val="tx2"/>
                </a:solidFill>
                <a:latin typeface="Arial" panose="020B0604020202020204" pitchFamily="34" charset="0"/>
                <a:cs typeface="Arial" panose="020B0604020202020204" pitchFamily="34" charset="0"/>
              </a:rPr>
              <a:t> </a:t>
            </a:r>
          </a:p>
        </p:txBody>
      </p:sp>
      <p:sp>
        <p:nvSpPr>
          <p:cNvPr id="152636" name="TextBox 27">
            <a:extLst>
              <a:ext uri="{FF2B5EF4-FFF2-40B4-BE49-F238E27FC236}">
                <a16:creationId xmlns:a16="http://schemas.microsoft.com/office/drawing/2014/main" id="{D1C4439D-FFA7-D841-B286-473A91525128}"/>
              </a:ext>
            </a:extLst>
          </p:cNvPr>
          <p:cNvSpPr txBox="1">
            <a:spLocks noChangeArrowheads="1"/>
          </p:cNvSpPr>
          <p:nvPr/>
        </p:nvSpPr>
        <p:spPr bwMode="auto">
          <a:xfrm>
            <a:off x="3600451" y="4611589"/>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6</a:t>
            </a:r>
          </a:p>
        </p:txBody>
      </p:sp>
      <p:cxnSp>
        <p:nvCxnSpPr>
          <p:cNvPr id="65" name="Straight Connector 64">
            <a:extLst>
              <a:ext uri="{FF2B5EF4-FFF2-40B4-BE49-F238E27FC236}">
                <a16:creationId xmlns:a16="http://schemas.microsoft.com/office/drawing/2014/main" id="{15D6C510-706E-D74A-9D79-9999E8A13C67}"/>
              </a:ext>
            </a:extLst>
          </p:cNvPr>
          <p:cNvCxnSpPr/>
          <p:nvPr/>
        </p:nvCxnSpPr>
        <p:spPr>
          <a:xfrm rot="5400000">
            <a:off x="370760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38" name="TextBox 27">
            <a:extLst>
              <a:ext uri="{FF2B5EF4-FFF2-40B4-BE49-F238E27FC236}">
                <a16:creationId xmlns:a16="http://schemas.microsoft.com/office/drawing/2014/main" id="{1B81A6A2-CD96-EA45-A7BF-B2983D7867E5}"/>
              </a:ext>
            </a:extLst>
          </p:cNvPr>
          <p:cNvSpPr txBox="1">
            <a:spLocks noChangeArrowheads="1"/>
          </p:cNvSpPr>
          <p:nvPr/>
        </p:nvSpPr>
        <p:spPr bwMode="auto">
          <a:xfrm>
            <a:off x="4525963" y="461158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15</a:t>
            </a:r>
          </a:p>
        </p:txBody>
      </p:sp>
      <p:cxnSp>
        <p:nvCxnSpPr>
          <p:cNvPr id="67" name="Straight Connector 66">
            <a:extLst>
              <a:ext uri="{FF2B5EF4-FFF2-40B4-BE49-F238E27FC236}">
                <a16:creationId xmlns:a16="http://schemas.microsoft.com/office/drawing/2014/main" id="{01C40DEF-D8B6-FD4A-971D-84412862E278}"/>
              </a:ext>
            </a:extLst>
          </p:cNvPr>
          <p:cNvCxnSpPr/>
          <p:nvPr/>
        </p:nvCxnSpPr>
        <p:spPr>
          <a:xfrm rot="5400000">
            <a:off x="466804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40" name="TextBox 27">
            <a:extLst>
              <a:ext uri="{FF2B5EF4-FFF2-40B4-BE49-F238E27FC236}">
                <a16:creationId xmlns:a16="http://schemas.microsoft.com/office/drawing/2014/main" id="{9F9CB1B2-2BB7-594D-B62C-E4EC94449D7D}"/>
              </a:ext>
            </a:extLst>
          </p:cNvPr>
          <p:cNvSpPr txBox="1">
            <a:spLocks noChangeArrowheads="1"/>
          </p:cNvSpPr>
          <p:nvPr/>
        </p:nvSpPr>
        <p:spPr bwMode="auto">
          <a:xfrm>
            <a:off x="4849813" y="461158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18</a:t>
            </a:r>
          </a:p>
        </p:txBody>
      </p:sp>
      <p:cxnSp>
        <p:nvCxnSpPr>
          <p:cNvPr id="69" name="Straight Connector 68">
            <a:extLst>
              <a:ext uri="{FF2B5EF4-FFF2-40B4-BE49-F238E27FC236}">
                <a16:creationId xmlns:a16="http://schemas.microsoft.com/office/drawing/2014/main" id="{034BDB17-7B8E-1648-A318-A215DEC9DD67}"/>
              </a:ext>
            </a:extLst>
          </p:cNvPr>
          <p:cNvCxnSpPr/>
          <p:nvPr/>
        </p:nvCxnSpPr>
        <p:spPr>
          <a:xfrm rot="5400000">
            <a:off x="4991894"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42" name="TextBox 27">
            <a:extLst>
              <a:ext uri="{FF2B5EF4-FFF2-40B4-BE49-F238E27FC236}">
                <a16:creationId xmlns:a16="http://schemas.microsoft.com/office/drawing/2014/main" id="{F78D929A-F907-324E-A454-251B75B6A215}"/>
              </a:ext>
            </a:extLst>
          </p:cNvPr>
          <p:cNvSpPr txBox="1">
            <a:spLocks noChangeArrowheads="1"/>
          </p:cNvSpPr>
          <p:nvPr/>
        </p:nvSpPr>
        <p:spPr bwMode="auto">
          <a:xfrm>
            <a:off x="5828221"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27</a:t>
            </a:r>
          </a:p>
        </p:txBody>
      </p:sp>
      <p:cxnSp>
        <p:nvCxnSpPr>
          <p:cNvPr id="71" name="Straight Connector 70">
            <a:extLst>
              <a:ext uri="{FF2B5EF4-FFF2-40B4-BE49-F238E27FC236}">
                <a16:creationId xmlns:a16="http://schemas.microsoft.com/office/drawing/2014/main" id="{E3E1840E-795A-0146-A01C-7DF41855CD70}"/>
              </a:ext>
            </a:extLst>
          </p:cNvPr>
          <p:cNvCxnSpPr/>
          <p:nvPr/>
        </p:nvCxnSpPr>
        <p:spPr>
          <a:xfrm rot="5400000">
            <a:off x="596185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44" name="TextBox 27">
            <a:extLst>
              <a:ext uri="{FF2B5EF4-FFF2-40B4-BE49-F238E27FC236}">
                <a16:creationId xmlns:a16="http://schemas.microsoft.com/office/drawing/2014/main" id="{6EC80046-B836-FE4C-A70B-20246B2D2199}"/>
              </a:ext>
            </a:extLst>
          </p:cNvPr>
          <p:cNvSpPr txBox="1">
            <a:spLocks noChangeArrowheads="1"/>
          </p:cNvSpPr>
          <p:nvPr/>
        </p:nvSpPr>
        <p:spPr bwMode="auto">
          <a:xfrm>
            <a:off x="6472746"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33</a:t>
            </a:r>
          </a:p>
        </p:txBody>
      </p:sp>
      <p:cxnSp>
        <p:nvCxnSpPr>
          <p:cNvPr id="73" name="Straight Connector 72">
            <a:extLst>
              <a:ext uri="{FF2B5EF4-FFF2-40B4-BE49-F238E27FC236}">
                <a16:creationId xmlns:a16="http://schemas.microsoft.com/office/drawing/2014/main" id="{C8D74F9E-9094-F64B-A6EE-E247A9998265}"/>
              </a:ext>
            </a:extLst>
          </p:cNvPr>
          <p:cNvCxnSpPr/>
          <p:nvPr/>
        </p:nvCxnSpPr>
        <p:spPr>
          <a:xfrm rot="5400000">
            <a:off x="6606381"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46" name="TextBox 54">
            <a:extLst>
              <a:ext uri="{FF2B5EF4-FFF2-40B4-BE49-F238E27FC236}">
                <a16:creationId xmlns:a16="http://schemas.microsoft.com/office/drawing/2014/main" id="{BE15148F-267A-9141-88EE-873687A3D0E7}"/>
              </a:ext>
            </a:extLst>
          </p:cNvPr>
          <p:cNvSpPr txBox="1">
            <a:spLocks noChangeArrowheads="1"/>
          </p:cNvSpPr>
          <p:nvPr/>
        </p:nvSpPr>
        <p:spPr bwMode="auto">
          <a:xfrm>
            <a:off x="7434771"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42</a:t>
            </a:r>
          </a:p>
        </p:txBody>
      </p:sp>
      <p:cxnSp>
        <p:nvCxnSpPr>
          <p:cNvPr id="75" name="Straight Connector 74">
            <a:extLst>
              <a:ext uri="{FF2B5EF4-FFF2-40B4-BE49-F238E27FC236}">
                <a16:creationId xmlns:a16="http://schemas.microsoft.com/office/drawing/2014/main" id="{761F2546-9BD1-EB4A-B90F-2D8D042E058E}"/>
              </a:ext>
            </a:extLst>
          </p:cNvPr>
          <p:cNvCxnSpPr/>
          <p:nvPr/>
        </p:nvCxnSpPr>
        <p:spPr>
          <a:xfrm rot="5400000">
            <a:off x="756840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48" name="TextBox 31">
            <a:extLst>
              <a:ext uri="{FF2B5EF4-FFF2-40B4-BE49-F238E27FC236}">
                <a16:creationId xmlns:a16="http://schemas.microsoft.com/office/drawing/2014/main" id="{EA9F5849-1033-C74E-9FE6-B5A55053953B}"/>
              </a:ext>
            </a:extLst>
          </p:cNvPr>
          <p:cNvSpPr txBox="1">
            <a:spLocks noChangeArrowheads="1"/>
          </p:cNvSpPr>
          <p:nvPr/>
        </p:nvSpPr>
        <p:spPr bwMode="auto">
          <a:xfrm>
            <a:off x="8403146"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51</a:t>
            </a:r>
          </a:p>
        </p:txBody>
      </p:sp>
      <p:cxnSp>
        <p:nvCxnSpPr>
          <p:cNvPr id="77" name="Straight Connector 76">
            <a:extLst>
              <a:ext uri="{FF2B5EF4-FFF2-40B4-BE49-F238E27FC236}">
                <a16:creationId xmlns:a16="http://schemas.microsoft.com/office/drawing/2014/main" id="{3A17B4F0-C934-B941-952E-B773CD11E551}"/>
              </a:ext>
            </a:extLst>
          </p:cNvPr>
          <p:cNvCxnSpPr/>
          <p:nvPr/>
        </p:nvCxnSpPr>
        <p:spPr>
          <a:xfrm rot="5400000">
            <a:off x="8538369"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650" name="TextBox 27">
            <a:extLst>
              <a:ext uri="{FF2B5EF4-FFF2-40B4-BE49-F238E27FC236}">
                <a16:creationId xmlns:a16="http://schemas.microsoft.com/office/drawing/2014/main" id="{7F0CCA29-98E6-CE45-8373-5280E80E67F5}"/>
              </a:ext>
            </a:extLst>
          </p:cNvPr>
          <p:cNvSpPr txBox="1">
            <a:spLocks noChangeArrowheads="1"/>
          </p:cNvSpPr>
          <p:nvPr/>
        </p:nvSpPr>
        <p:spPr bwMode="auto">
          <a:xfrm>
            <a:off x="9047671" y="4611589"/>
            <a:ext cx="354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GB" altLang="en-US" sz="1200">
                <a:solidFill>
                  <a:srgbClr val="000000"/>
                </a:solidFill>
                <a:latin typeface="Arial" panose="020B0604020202020204" pitchFamily="34" charset="0"/>
                <a:cs typeface="Arial" panose="020B0604020202020204" pitchFamily="34" charset="0"/>
              </a:rPr>
              <a:t>57</a:t>
            </a:r>
          </a:p>
        </p:txBody>
      </p:sp>
      <p:cxnSp>
        <p:nvCxnSpPr>
          <p:cNvPr id="79" name="Straight Connector 78">
            <a:extLst>
              <a:ext uri="{FF2B5EF4-FFF2-40B4-BE49-F238E27FC236}">
                <a16:creationId xmlns:a16="http://schemas.microsoft.com/office/drawing/2014/main" id="{CE7B5061-E902-6440-B7A7-E75D723E2659}"/>
              </a:ext>
            </a:extLst>
          </p:cNvPr>
          <p:cNvCxnSpPr/>
          <p:nvPr/>
        </p:nvCxnSpPr>
        <p:spPr>
          <a:xfrm rot="5400000">
            <a:off x="9181306" y="4604444"/>
            <a:ext cx="841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36">
            <a:extLst>
              <a:ext uri="{FF2B5EF4-FFF2-40B4-BE49-F238E27FC236}">
                <a16:creationId xmlns:a16="http://schemas.microsoft.com/office/drawing/2014/main" id="{F80AAD2B-F0EB-134B-B753-7175ECEC94EA}"/>
              </a:ext>
            </a:extLst>
          </p:cNvPr>
          <p:cNvSpPr txBox="1">
            <a:spLocks noChangeArrowheads="1"/>
          </p:cNvSpPr>
          <p:nvPr/>
        </p:nvSpPr>
        <p:spPr bwMode="auto">
          <a:xfrm>
            <a:off x="9120189" y="5137100"/>
            <a:ext cx="263525" cy="430213"/>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0</a:t>
            </a:r>
          </a:p>
          <a:p>
            <a:pPr algn="r" eaLnBrk="1" hangingPunct="1">
              <a:defRPr/>
            </a:pPr>
            <a:r>
              <a:rPr lang="en-GB" sz="1050" dirty="0">
                <a:solidFill>
                  <a:prstClr val="black"/>
                </a:solidFill>
                <a:latin typeface="Arial" panose="020B0604020202020204" pitchFamily="34" charset="0"/>
                <a:cs typeface="Arial" panose="020B0604020202020204" pitchFamily="34" charset="0"/>
              </a:rPr>
              <a:t>1</a:t>
            </a:r>
          </a:p>
        </p:txBody>
      </p:sp>
      <p:sp>
        <p:nvSpPr>
          <p:cNvPr id="81" name="TextBox 36">
            <a:extLst>
              <a:ext uri="{FF2B5EF4-FFF2-40B4-BE49-F238E27FC236}">
                <a16:creationId xmlns:a16="http://schemas.microsoft.com/office/drawing/2014/main" id="{5C722E9E-38B8-BB49-B1B7-57E61234A2F1}"/>
              </a:ext>
            </a:extLst>
          </p:cNvPr>
          <p:cNvSpPr txBox="1">
            <a:spLocks noChangeArrowheads="1"/>
          </p:cNvSpPr>
          <p:nvPr/>
        </p:nvSpPr>
        <p:spPr bwMode="auto">
          <a:xfrm>
            <a:off x="8091724"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050" dirty="0">
                <a:solidFill>
                  <a:prstClr val="black"/>
                </a:solidFill>
                <a:latin typeface="Arial" panose="020B0604020202020204" pitchFamily="34" charset="0"/>
                <a:cs typeface="Arial" panose="020B0604020202020204" pitchFamily="34" charset="0"/>
              </a:rPr>
              <a:t>118</a:t>
            </a:r>
          </a:p>
          <a:p>
            <a:pPr algn="ctr" eaLnBrk="1" hangingPunct="1">
              <a:defRPr/>
            </a:pPr>
            <a:r>
              <a:rPr lang="en-GB" sz="1050" dirty="0">
                <a:solidFill>
                  <a:prstClr val="black"/>
                </a:solidFill>
                <a:latin typeface="Arial" panose="020B0604020202020204" pitchFamily="34" charset="0"/>
                <a:cs typeface="Arial" panose="020B0604020202020204" pitchFamily="34" charset="0"/>
              </a:rPr>
              <a:t>84</a:t>
            </a:r>
          </a:p>
        </p:txBody>
      </p:sp>
      <p:sp>
        <p:nvSpPr>
          <p:cNvPr id="82" name="TextBox 56">
            <a:extLst>
              <a:ext uri="{FF2B5EF4-FFF2-40B4-BE49-F238E27FC236}">
                <a16:creationId xmlns:a16="http://schemas.microsoft.com/office/drawing/2014/main" id="{B1577F9F-3F07-B043-8532-8F0F888AD3CC}"/>
              </a:ext>
            </a:extLst>
          </p:cNvPr>
          <p:cNvSpPr txBox="1">
            <a:spLocks noChangeArrowheads="1"/>
          </p:cNvSpPr>
          <p:nvPr/>
        </p:nvSpPr>
        <p:spPr bwMode="auto">
          <a:xfrm>
            <a:off x="7107474"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050" dirty="0">
                <a:solidFill>
                  <a:prstClr val="black"/>
                </a:solidFill>
                <a:latin typeface="Arial" panose="020B0604020202020204" pitchFamily="34" charset="0"/>
                <a:cs typeface="Arial" panose="020B0604020202020204" pitchFamily="34" charset="0"/>
              </a:rPr>
              <a:t>218</a:t>
            </a:r>
          </a:p>
          <a:p>
            <a:pPr algn="ctr" eaLnBrk="1" hangingPunct="1">
              <a:defRPr/>
            </a:pPr>
            <a:r>
              <a:rPr lang="en-GB" sz="1050" dirty="0">
                <a:solidFill>
                  <a:prstClr val="black"/>
                </a:solidFill>
                <a:latin typeface="Arial" panose="020B0604020202020204" pitchFamily="34" charset="0"/>
                <a:cs typeface="Arial" panose="020B0604020202020204" pitchFamily="34" charset="0"/>
              </a:rPr>
              <a:t>176</a:t>
            </a:r>
          </a:p>
        </p:txBody>
      </p:sp>
      <p:sp>
        <p:nvSpPr>
          <p:cNvPr id="83" name="TextBox 33">
            <a:extLst>
              <a:ext uri="{FF2B5EF4-FFF2-40B4-BE49-F238E27FC236}">
                <a16:creationId xmlns:a16="http://schemas.microsoft.com/office/drawing/2014/main" id="{431C903F-F431-A44B-8B0C-27C84E3CC687}"/>
              </a:ext>
            </a:extLst>
          </p:cNvPr>
          <p:cNvSpPr txBox="1">
            <a:spLocks noChangeArrowheads="1"/>
          </p:cNvSpPr>
          <p:nvPr/>
        </p:nvSpPr>
        <p:spPr bwMode="auto">
          <a:xfrm>
            <a:off x="387714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504</a:t>
            </a:r>
          </a:p>
          <a:p>
            <a:pPr algn="r" eaLnBrk="1" hangingPunct="1">
              <a:defRPr/>
            </a:pPr>
            <a:r>
              <a:rPr lang="en-GB" sz="1050" dirty="0">
                <a:solidFill>
                  <a:prstClr val="black"/>
                </a:solidFill>
                <a:latin typeface="Arial" panose="020B0604020202020204" pitchFamily="34" charset="0"/>
                <a:cs typeface="Arial" panose="020B0604020202020204" pitchFamily="34" charset="0"/>
              </a:rPr>
              <a:t>493</a:t>
            </a:r>
          </a:p>
        </p:txBody>
      </p:sp>
      <p:sp>
        <p:nvSpPr>
          <p:cNvPr id="84" name="TextBox 33">
            <a:extLst>
              <a:ext uri="{FF2B5EF4-FFF2-40B4-BE49-F238E27FC236}">
                <a16:creationId xmlns:a16="http://schemas.microsoft.com/office/drawing/2014/main" id="{17C9102A-BB87-D54D-BDEB-ACE4879A7E98}"/>
              </a:ext>
            </a:extLst>
          </p:cNvPr>
          <p:cNvSpPr txBox="1">
            <a:spLocks noChangeArrowheads="1"/>
          </p:cNvSpPr>
          <p:nvPr/>
        </p:nvSpPr>
        <p:spPr bwMode="auto">
          <a:xfrm>
            <a:off x="420734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483</a:t>
            </a:r>
          </a:p>
          <a:p>
            <a:pPr algn="r" eaLnBrk="1" hangingPunct="1">
              <a:defRPr/>
            </a:pPr>
            <a:r>
              <a:rPr lang="en-GB" sz="1050" dirty="0">
                <a:solidFill>
                  <a:prstClr val="black"/>
                </a:solidFill>
                <a:latin typeface="Arial" panose="020B0604020202020204" pitchFamily="34" charset="0"/>
                <a:cs typeface="Arial" panose="020B0604020202020204" pitchFamily="34" charset="0"/>
              </a:rPr>
              <a:t>466</a:t>
            </a:r>
          </a:p>
        </p:txBody>
      </p:sp>
      <p:sp>
        <p:nvSpPr>
          <p:cNvPr id="85" name="TextBox 34">
            <a:extLst>
              <a:ext uri="{FF2B5EF4-FFF2-40B4-BE49-F238E27FC236}">
                <a16:creationId xmlns:a16="http://schemas.microsoft.com/office/drawing/2014/main" id="{0028B6A0-2890-9F4A-AFF1-2D0851FDA8CD}"/>
              </a:ext>
            </a:extLst>
          </p:cNvPr>
          <p:cNvSpPr txBox="1">
            <a:spLocks noChangeArrowheads="1"/>
          </p:cNvSpPr>
          <p:nvPr/>
        </p:nvSpPr>
        <p:spPr bwMode="auto">
          <a:xfrm>
            <a:off x="5166198"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394</a:t>
            </a:r>
          </a:p>
          <a:p>
            <a:pPr algn="r" eaLnBrk="1" hangingPunct="1">
              <a:defRPr/>
            </a:pPr>
            <a:r>
              <a:rPr lang="en-GB" sz="1050" dirty="0">
                <a:solidFill>
                  <a:prstClr val="black"/>
                </a:solidFill>
                <a:latin typeface="Arial" panose="020B0604020202020204" pitchFamily="34" charset="0"/>
                <a:cs typeface="Arial" panose="020B0604020202020204" pitchFamily="34" charset="0"/>
              </a:rPr>
              <a:t>363</a:t>
            </a:r>
          </a:p>
        </p:txBody>
      </p:sp>
      <p:sp>
        <p:nvSpPr>
          <p:cNvPr id="86" name="TextBox 35">
            <a:extLst>
              <a:ext uri="{FF2B5EF4-FFF2-40B4-BE49-F238E27FC236}">
                <a16:creationId xmlns:a16="http://schemas.microsoft.com/office/drawing/2014/main" id="{505609FD-7A72-1947-AFE5-88B13F245B16}"/>
              </a:ext>
            </a:extLst>
          </p:cNvPr>
          <p:cNvSpPr txBox="1">
            <a:spLocks noChangeArrowheads="1"/>
          </p:cNvSpPr>
          <p:nvPr/>
        </p:nvSpPr>
        <p:spPr bwMode="auto">
          <a:xfrm>
            <a:off x="581231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330</a:t>
            </a:r>
          </a:p>
          <a:p>
            <a:pPr algn="r" eaLnBrk="1" hangingPunct="1">
              <a:defRPr/>
            </a:pPr>
            <a:r>
              <a:rPr lang="en-GB" sz="1050" dirty="0">
                <a:solidFill>
                  <a:prstClr val="black"/>
                </a:solidFill>
                <a:latin typeface="Arial" panose="020B0604020202020204" pitchFamily="34" charset="0"/>
                <a:cs typeface="Arial" panose="020B0604020202020204" pitchFamily="34" charset="0"/>
              </a:rPr>
              <a:t>292</a:t>
            </a:r>
          </a:p>
        </p:txBody>
      </p:sp>
      <p:sp>
        <p:nvSpPr>
          <p:cNvPr id="87" name="TextBox 35">
            <a:extLst>
              <a:ext uri="{FF2B5EF4-FFF2-40B4-BE49-F238E27FC236}">
                <a16:creationId xmlns:a16="http://schemas.microsoft.com/office/drawing/2014/main" id="{7754840C-8223-F04F-9EDB-06A4E6D48C93}"/>
              </a:ext>
            </a:extLst>
          </p:cNvPr>
          <p:cNvSpPr txBox="1">
            <a:spLocks noChangeArrowheads="1"/>
          </p:cNvSpPr>
          <p:nvPr/>
        </p:nvSpPr>
        <p:spPr bwMode="auto">
          <a:xfrm>
            <a:off x="648541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273</a:t>
            </a:r>
          </a:p>
          <a:p>
            <a:pPr algn="r" eaLnBrk="1" hangingPunct="1">
              <a:defRPr/>
            </a:pPr>
            <a:r>
              <a:rPr lang="en-GB" sz="1050" dirty="0">
                <a:solidFill>
                  <a:prstClr val="black"/>
                </a:solidFill>
                <a:latin typeface="Arial" panose="020B0604020202020204" pitchFamily="34" charset="0"/>
                <a:cs typeface="Arial" panose="020B0604020202020204" pitchFamily="34" charset="0"/>
              </a:rPr>
              <a:t>227</a:t>
            </a:r>
          </a:p>
        </p:txBody>
      </p:sp>
      <p:sp>
        <p:nvSpPr>
          <p:cNvPr id="88" name="TextBox 35">
            <a:extLst>
              <a:ext uri="{FF2B5EF4-FFF2-40B4-BE49-F238E27FC236}">
                <a16:creationId xmlns:a16="http://schemas.microsoft.com/office/drawing/2014/main" id="{0A412F1B-75FD-E24D-8BBA-9149DC0DC48E}"/>
              </a:ext>
            </a:extLst>
          </p:cNvPr>
          <p:cNvSpPr txBox="1">
            <a:spLocks noChangeArrowheads="1"/>
          </p:cNvSpPr>
          <p:nvPr/>
        </p:nvSpPr>
        <p:spPr bwMode="auto">
          <a:xfrm>
            <a:off x="6783860" y="5137099"/>
            <a:ext cx="410690" cy="41549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1050" dirty="0">
                <a:solidFill>
                  <a:prstClr val="black"/>
                </a:solidFill>
                <a:latin typeface="Arial" panose="020B0604020202020204" pitchFamily="34" charset="0"/>
                <a:cs typeface="Arial" panose="020B0604020202020204" pitchFamily="34" charset="0"/>
              </a:rPr>
              <a:t>235</a:t>
            </a:r>
          </a:p>
          <a:p>
            <a:pPr algn="r" eaLnBrk="1" hangingPunct="1">
              <a:defRPr/>
            </a:pPr>
            <a:r>
              <a:rPr lang="en-GB" sz="1050" dirty="0">
                <a:solidFill>
                  <a:prstClr val="black"/>
                </a:solidFill>
                <a:latin typeface="Arial" panose="020B0604020202020204" pitchFamily="34" charset="0"/>
                <a:cs typeface="Arial" panose="020B0604020202020204" pitchFamily="34" charset="0"/>
              </a:rPr>
              <a:t>201</a:t>
            </a:r>
          </a:p>
        </p:txBody>
      </p:sp>
      <p:sp>
        <p:nvSpPr>
          <p:cNvPr id="89" name="Freeform 92">
            <a:extLst>
              <a:ext uri="{FF2B5EF4-FFF2-40B4-BE49-F238E27FC236}">
                <a16:creationId xmlns:a16="http://schemas.microsoft.com/office/drawing/2014/main" id="{3E4B9930-FD6A-8245-ACD5-99A6F21F8260}"/>
              </a:ext>
            </a:extLst>
          </p:cNvPr>
          <p:cNvSpPr>
            <a:spLocks/>
          </p:cNvSpPr>
          <p:nvPr/>
        </p:nvSpPr>
        <p:spPr bwMode="auto">
          <a:xfrm>
            <a:off x="3101976" y="1549301"/>
            <a:ext cx="6251575" cy="3013075"/>
          </a:xfrm>
          <a:custGeom>
            <a:avLst/>
            <a:gdLst>
              <a:gd name="T0" fmla="*/ 3686 w 3938"/>
              <a:gd name="T1" fmla="*/ 1599 h 1898"/>
              <a:gd name="T2" fmla="*/ 3590 w 3938"/>
              <a:gd name="T3" fmla="*/ 1479 h 1898"/>
              <a:gd name="T4" fmla="*/ 3399 w 3938"/>
              <a:gd name="T5" fmla="*/ 1443 h 1898"/>
              <a:gd name="T6" fmla="*/ 3321 w 3938"/>
              <a:gd name="T7" fmla="*/ 1419 h 1898"/>
              <a:gd name="T8" fmla="*/ 3171 w 3938"/>
              <a:gd name="T9" fmla="*/ 1401 h 1898"/>
              <a:gd name="T10" fmla="*/ 3075 w 3938"/>
              <a:gd name="T11" fmla="*/ 1365 h 1898"/>
              <a:gd name="T12" fmla="*/ 2961 w 3938"/>
              <a:gd name="T13" fmla="*/ 1335 h 1898"/>
              <a:gd name="T14" fmla="*/ 2847 w 3938"/>
              <a:gd name="T15" fmla="*/ 1305 h 1898"/>
              <a:gd name="T16" fmla="*/ 2793 w 3938"/>
              <a:gd name="T17" fmla="*/ 1269 h 1898"/>
              <a:gd name="T18" fmla="*/ 2763 w 3938"/>
              <a:gd name="T19" fmla="*/ 1245 h 1898"/>
              <a:gd name="T20" fmla="*/ 2685 w 3938"/>
              <a:gd name="T21" fmla="*/ 1233 h 1898"/>
              <a:gd name="T22" fmla="*/ 2649 w 3938"/>
              <a:gd name="T23" fmla="*/ 1197 h 1898"/>
              <a:gd name="T24" fmla="*/ 2583 w 3938"/>
              <a:gd name="T25" fmla="*/ 1173 h 1898"/>
              <a:gd name="T26" fmla="*/ 2529 w 3938"/>
              <a:gd name="T27" fmla="*/ 1144 h 1898"/>
              <a:gd name="T28" fmla="*/ 2464 w 3938"/>
              <a:gd name="T29" fmla="*/ 1126 h 1898"/>
              <a:gd name="T30" fmla="*/ 2422 w 3938"/>
              <a:gd name="T31" fmla="*/ 1102 h 1898"/>
              <a:gd name="T32" fmla="*/ 2320 w 3938"/>
              <a:gd name="T33" fmla="*/ 1072 h 1898"/>
              <a:gd name="T34" fmla="*/ 2272 w 3938"/>
              <a:gd name="T35" fmla="*/ 1036 h 1898"/>
              <a:gd name="T36" fmla="*/ 2218 w 3938"/>
              <a:gd name="T37" fmla="*/ 1018 h 1898"/>
              <a:gd name="T38" fmla="*/ 2152 w 3938"/>
              <a:gd name="T39" fmla="*/ 988 h 1898"/>
              <a:gd name="T40" fmla="*/ 2092 w 3938"/>
              <a:gd name="T41" fmla="*/ 970 h 1898"/>
              <a:gd name="T42" fmla="*/ 2044 w 3938"/>
              <a:gd name="T43" fmla="*/ 922 h 1898"/>
              <a:gd name="T44" fmla="*/ 1966 w 3938"/>
              <a:gd name="T45" fmla="*/ 886 h 1898"/>
              <a:gd name="T46" fmla="*/ 1936 w 3938"/>
              <a:gd name="T47" fmla="*/ 856 h 1898"/>
              <a:gd name="T48" fmla="*/ 1852 w 3938"/>
              <a:gd name="T49" fmla="*/ 820 h 1898"/>
              <a:gd name="T50" fmla="*/ 1798 w 3938"/>
              <a:gd name="T51" fmla="*/ 784 h 1898"/>
              <a:gd name="T52" fmla="*/ 1738 w 3938"/>
              <a:gd name="T53" fmla="*/ 760 h 1898"/>
              <a:gd name="T54" fmla="*/ 1684 w 3938"/>
              <a:gd name="T55" fmla="*/ 718 h 1898"/>
              <a:gd name="T56" fmla="*/ 1612 w 3938"/>
              <a:gd name="T57" fmla="*/ 700 h 1898"/>
              <a:gd name="T58" fmla="*/ 1570 w 3938"/>
              <a:gd name="T59" fmla="*/ 671 h 1898"/>
              <a:gd name="T60" fmla="*/ 1528 w 3938"/>
              <a:gd name="T61" fmla="*/ 653 h 1898"/>
              <a:gd name="T62" fmla="*/ 1493 w 3938"/>
              <a:gd name="T63" fmla="*/ 617 h 1898"/>
              <a:gd name="T64" fmla="*/ 1439 w 3938"/>
              <a:gd name="T65" fmla="*/ 593 h 1898"/>
              <a:gd name="T66" fmla="*/ 1427 w 3938"/>
              <a:gd name="T67" fmla="*/ 557 h 1898"/>
              <a:gd name="T68" fmla="*/ 1373 w 3938"/>
              <a:gd name="T69" fmla="*/ 533 h 1898"/>
              <a:gd name="T70" fmla="*/ 1319 w 3938"/>
              <a:gd name="T71" fmla="*/ 509 h 1898"/>
              <a:gd name="T72" fmla="*/ 1271 w 3938"/>
              <a:gd name="T73" fmla="*/ 479 h 1898"/>
              <a:gd name="T74" fmla="*/ 1247 w 3938"/>
              <a:gd name="T75" fmla="*/ 437 h 1898"/>
              <a:gd name="T76" fmla="*/ 1187 w 3938"/>
              <a:gd name="T77" fmla="*/ 401 h 1898"/>
              <a:gd name="T78" fmla="*/ 1163 w 3938"/>
              <a:gd name="T79" fmla="*/ 371 h 1898"/>
              <a:gd name="T80" fmla="*/ 1103 w 3938"/>
              <a:gd name="T81" fmla="*/ 335 h 1898"/>
              <a:gd name="T82" fmla="*/ 1067 w 3938"/>
              <a:gd name="T83" fmla="*/ 305 h 1898"/>
              <a:gd name="T84" fmla="*/ 983 w 3938"/>
              <a:gd name="T85" fmla="*/ 281 h 1898"/>
              <a:gd name="T86" fmla="*/ 935 w 3938"/>
              <a:gd name="T87" fmla="*/ 239 h 1898"/>
              <a:gd name="T88" fmla="*/ 869 w 3938"/>
              <a:gd name="T89" fmla="*/ 227 h 1898"/>
              <a:gd name="T90" fmla="*/ 827 w 3938"/>
              <a:gd name="T91" fmla="*/ 192 h 1898"/>
              <a:gd name="T92" fmla="*/ 785 w 3938"/>
              <a:gd name="T93" fmla="*/ 174 h 1898"/>
              <a:gd name="T94" fmla="*/ 743 w 3938"/>
              <a:gd name="T95" fmla="*/ 144 h 1898"/>
              <a:gd name="T96" fmla="*/ 641 w 3938"/>
              <a:gd name="T97" fmla="*/ 126 h 1898"/>
              <a:gd name="T98" fmla="*/ 575 w 3938"/>
              <a:gd name="T99" fmla="*/ 90 h 1898"/>
              <a:gd name="T100" fmla="*/ 420 w 3938"/>
              <a:gd name="T101" fmla="*/ 66 h 1898"/>
              <a:gd name="T102" fmla="*/ 336 w 3938"/>
              <a:gd name="T103" fmla="*/ 42 h 1898"/>
              <a:gd name="T104" fmla="*/ 204 w 3938"/>
              <a:gd name="T105" fmla="*/ 18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8" h="1898">
                <a:moveTo>
                  <a:pt x="3938" y="1898"/>
                </a:moveTo>
                <a:lnTo>
                  <a:pt x="3938" y="1742"/>
                </a:lnTo>
                <a:lnTo>
                  <a:pt x="3824" y="1742"/>
                </a:lnTo>
                <a:lnTo>
                  <a:pt x="3824" y="1599"/>
                </a:lnTo>
                <a:lnTo>
                  <a:pt x="3686" y="1599"/>
                </a:lnTo>
                <a:lnTo>
                  <a:pt x="3686" y="1557"/>
                </a:lnTo>
                <a:lnTo>
                  <a:pt x="3620" y="1557"/>
                </a:lnTo>
                <a:lnTo>
                  <a:pt x="3620" y="1503"/>
                </a:lnTo>
                <a:lnTo>
                  <a:pt x="3590" y="1503"/>
                </a:lnTo>
                <a:lnTo>
                  <a:pt x="3590" y="1479"/>
                </a:lnTo>
                <a:lnTo>
                  <a:pt x="3560" y="1479"/>
                </a:lnTo>
                <a:lnTo>
                  <a:pt x="3560" y="1455"/>
                </a:lnTo>
                <a:lnTo>
                  <a:pt x="3423" y="1455"/>
                </a:lnTo>
                <a:lnTo>
                  <a:pt x="3423" y="1443"/>
                </a:lnTo>
                <a:lnTo>
                  <a:pt x="3399" y="1443"/>
                </a:lnTo>
                <a:lnTo>
                  <a:pt x="3399" y="1437"/>
                </a:lnTo>
                <a:lnTo>
                  <a:pt x="3369" y="1437"/>
                </a:lnTo>
                <a:lnTo>
                  <a:pt x="3369" y="1431"/>
                </a:lnTo>
                <a:lnTo>
                  <a:pt x="3321" y="1431"/>
                </a:lnTo>
                <a:lnTo>
                  <a:pt x="3321" y="1419"/>
                </a:lnTo>
                <a:lnTo>
                  <a:pt x="3249" y="1419"/>
                </a:lnTo>
                <a:lnTo>
                  <a:pt x="3249" y="1407"/>
                </a:lnTo>
                <a:lnTo>
                  <a:pt x="3219" y="1407"/>
                </a:lnTo>
                <a:lnTo>
                  <a:pt x="3219" y="1401"/>
                </a:lnTo>
                <a:lnTo>
                  <a:pt x="3171" y="1401"/>
                </a:lnTo>
                <a:lnTo>
                  <a:pt x="3171" y="1389"/>
                </a:lnTo>
                <a:lnTo>
                  <a:pt x="3093" y="1389"/>
                </a:lnTo>
                <a:lnTo>
                  <a:pt x="3093" y="1371"/>
                </a:lnTo>
                <a:lnTo>
                  <a:pt x="3075" y="1371"/>
                </a:lnTo>
                <a:lnTo>
                  <a:pt x="3075" y="1365"/>
                </a:lnTo>
                <a:lnTo>
                  <a:pt x="3003" y="1365"/>
                </a:lnTo>
                <a:lnTo>
                  <a:pt x="3003" y="1359"/>
                </a:lnTo>
                <a:lnTo>
                  <a:pt x="2973" y="1359"/>
                </a:lnTo>
                <a:lnTo>
                  <a:pt x="2973" y="1335"/>
                </a:lnTo>
                <a:lnTo>
                  <a:pt x="2961" y="1335"/>
                </a:lnTo>
                <a:lnTo>
                  <a:pt x="2961" y="1329"/>
                </a:lnTo>
                <a:lnTo>
                  <a:pt x="2907" y="1329"/>
                </a:lnTo>
                <a:lnTo>
                  <a:pt x="2907" y="1317"/>
                </a:lnTo>
                <a:lnTo>
                  <a:pt x="2847" y="1317"/>
                </a:lnTo>
                <a:lnTo>
                  <a:pt x="2847" y="1305"/>
                </a:lnTo>
                <a:lnTo>
                  <a:pt x="2829" y="1305"/>
                </a:lnTo>
                <a:lnTo>
                  <a:pt x="2829" y="1293"/>
                </a:lnTo>
                <a:lnTo>
                  <a:pt x="2811" y="1293"/>
                </a:lnTo>
                <a:lnTo>
                  <a:pt x="2811" y="1269"/>
                </a:lnTo>
                <a:lnTo>
                  <a:pt x="2793" y="1269"/>
                </a:lnTo>
                <a:lnTo>
                  <a:pt x="2793" y="1263"/>
                </a:lnTo>
                <a:lnTo>
                  <a:pt x="2781" y="1263"/>
                </a:lnTo>
                <a:lnTo>
                  <a:pt x="2781" y="1251"/>
                </a:lnTo>
                <a:lnTo>
                  <a:pt x="2763" y="1251"/>
                </a:lnTo>
                <a:lnTo>
                  <a:pt x="2763" y="1245"/>
                </a:lnTo>
                <a:lnTo>
                  <a:pt x="2739" y="1245"/>
                </a:lnTo>
                <a:lnTo>
                  <a:pt x="2739" y="1239"/>
                </a:lnTo>
                <a:lnTo>
                  <a:pt x="2703" y="1239"/>
                </a:lnTo>
                <a:lnTo>
                  <a:pt x="2703" y="1233"/>
                </a:lnTo>
                <a:lnTo>
                  <a:pt x="2685" y="1233"/>
                </a:lnTo>
                <a:lnTo>
                  <a:pt x="2685" y="1227"/>
                </a:lnTo>
                <a:lnTo>
                  <a:pt x="2673" y="1227"/>
                </a:lnTo>
                <a:lnTo>
                  <a:pt x="2673" y="1215"/>
                </a:lnTo>
                <a:lnTo>
                  <a:pt x="2649" y="1215"/>
                </a:lnTo>
                <a:lnTo>
                  <a:pt x="2649" y="1197"/>
                </a:lnTo>
                <a:lnTo>
                  <a:pt x="2607" y="1197"/>
                </a:lnTo>
                <a:lnTo>
                  <a:pt x="2607" y="1185"/>
                </a:lnTo>
                <a:lnTo>
                  <a:pt x="2589" y="1185"/>
                </a:lnTo>
                <a:lnTo>
                  <a:pt x="2589" y="1173"/>
                </a:lnTo>
                <a:lnTo>
                  <a:pt x="2583" y="1173"/>
                </a:lnTo>
                <a:lnTo>
                  <a:pt x="2583" y="1168"/>
                </a:lnTo>
                <a:lnTo>
                  <a:pt x="2547" y="1168"/>
                </a:lnTo>
                <a:lnTo>
                  <a:pt x="2547" y="1156"/>
                </a:lnTo>
                <a:lnTo>
                  <a:pt x="2529" y="1156"/>
                </a:lnTo>
                <a:lnTo>
                  <a:pt x="2529" y="1144"/>
                </a:lnTo>
                <a:lnTo>
                  <a:pt x="2511" y="1144"/>
                </a:lnTo>
                <a:lnTo>
                  <a:pt x="2511" y="1138"/>
                </a:lnTo>
                <a:lnTo>
                  <a:pt x="2499" y="1138"/>
                </a:lnTo>
                <a:lnTo>
                  <a:pt x="2499" y="1126"/>
                </a:lnTo>
                <a:lnTo>
                  <a:pt x="2464" y="1126"/>
                </a:lnTo>
                <a:lnTo>
                  <a:pt x="2464" y="1114"/>
                </a:lnTo>
                <a:lnTo>
                  <a:pt x="2446" y="1114"/>
                </a:lnTo>
                <a:lnTo>
                  <a:pt x="2446" y="1108"/>
                </a:lnTo>
                <a:lnTo>
                  <a:pt x="2422" y="1108"/>
                </a:lnTo>
                <a:lnTo>
                  <a:pt x="2422" y="1102"/>
                </a:lnTo>
                <a:lnTo>
                  <a:pt x="2362" y="1102"/>
                </a:lnTo>
                <a:lnTo>
                  <a:pt x="2362" y="1090"/>
                </a:lnTo>
                <a:lnTo>
                  <a:pt x="2356" y="1090"/>
                </a:lnTo>
                <a:lnTo>
                  <a:pt x="2356" y="1072"/>
                </a:lnTo>
                <a:lnTo>
                  <a:pt x="2320" y="1072"/>
                </a:lnTo>
                <a:lnTo>
                  <a:pt x="2320" y="1066"/>
                </a:lnTo>
                <a:lnTo>
                  <a:pt x="2284" y="1066"/>
                </a:lnTo>
                <a:lnTo>
                  <a:pt x="2284" y="1054"/>
                </a:lnTo>
                <a:lnTo>
                  <a:pt x="2272" y="1054"/>
                </a:lnTo>
                <a:lnTo>
                  <a:pt x="2272" y="1036"/>
                </a:lnTo>
                <a:lnTo>
                  <a:pt x="2248" y="1036"/>
                </a:lnTo>
                <a:lnTo>
                  <a:pt x="2248" y="1030"/>
                </a:lnTo>
                <a:lnTo>
                  <a:pt x="2242" y="1030"/>
                </a:lnTo>
                <a:lnTo>
                  <a:pt x="2242" y="1018"/>
                </a:lnTo>
                <a:lnTo>
                  <a:pt x="2218" y="1018"/>
                </a:lnTo>
                <a:lnTo>
                  <a:pt x="2218" y="1012"/>
                </a:lnTo>
                <a:lnTo>
                  <a:pt x="2188" y="1012"/>
                </a:lnTo>
                <a:lnTo>
                  <a:pt x="2188" y="1000"/>
                </a:lnTo>
                <a:lnTo>
                  <a:pt x="2152" y="1000"/>
                </a:lnTo>
                <a:lnTo>
                  <a:pt x="2152" y="988"/>
                </a:lnTo>
                <a:lnTo>
                  <a:pt x="2134" y="988"/>
                </a:lnTo>
                <a:lnTo>
                  <a:pt x="2134" y="982"/>
                </a:lnTo>
                <a:lnTo>
                  <a:pt x="2098" y="982"/>
                </a:lnTo>
                <a:lnTo>
                  <a:pt x="2098" y="970"/>
                </a:lnTo>
                <a:lnTo>
                  <a:pt x="2092" y="970"/>
                </a:lnTo>
                <a:lnTo>
                  <a:pt x="2092" y="952"/>
                </a:lnTo>
                <a:lnTo>
                  <a:pt x="2056" y="952"/>
                </a:lnTo>
                <a:lnTo>
                  <a:pt x="2056" y="940"/>
                </a:lnTo>
                <a:lnTo>
                  <a:pt x="2044" y="940"/>
                </a:lnTo>
                <a:lnTo>
                  <a:pt x="2044" y="922"/>
                </a:lnTo>
                <a:lnTo>
                  <a:pt x="2032" y="922"/>
                </a:lnTo>
                <a:lnTo>
                  <a:pt x="2032" y="898"/>
                </a:lnTo>
                <a:lnTo>
                  <a:pt x="2002" y="898"/>
                </a:lnTo>
                <a:lnTo>
                  <a:pt x="2002" y="886"/>
                </a:lnTo>
                <a:lnTo>
                  <a:pt x="1966" y="886"/>
                </a:lnTo>
                <a:lnTo>
                  <a:pt x="1966" y="874"/>
                </a:lnTo>
                <a:lnTo>
                  <a:pt x="1948" y="874"/>
                </a:lnTo>
                <a:lnTo>
                  <a:pt x="1948" y="868"/>
                </a:lnTo>
                <a:lnTo>
                  <a:pt x="1936" y="868"/>
                </a:lnTo>
                <a:lnTo>
                  <a:pt x="1936" y="856"/>
                </a:lnTo>
                <a:lnTo>
                  <a:pt x="1888" y="856"/>
                </a:lnTo>
                <a:lnTo>
                  <a:pt x="1888" y="832"/>
                </a:lnTo>
                <a:lnTo>
                  <a:pt x="1870" y="832"/>
                </a:lnTo>
                <a:lnTo>
                  <a:pt x="1870" y="820"/>
                </a:lnTo>
                <a:lnTo>
                  <a:pt x="1852" y="820"/>
                </a:lnTo>
                <a:lnTo>
                  <a:pt x="1852" y="814"/>
                </a:lnTo>
                <a:lnTo>
                  <a:pt x="1840" y="814"/>
                </a:lnTo>
                <a:lnTo>
                  <a:pt x="1840" y="802"/>
                </a:lnTo>
                <a:lnTo>
                  <a:pt x="1798" y="802"/>
                </a:lnTo>
                <a:lnTo>
                  <a:pt x="1798" y="784"/>
                </a:lnTo>
                <a:lnTo>
                  <a:pt x="1780" y="784"/>
                </a:lnTo>
                <a:lnTo>
                  <a:pt x="1780" y="772"/>
                </a:lnTo>
                <a:lnTo>
                  <a:pt x="1762" y="772"/>
                </a:lnTo>
                <a:lnTo>
                  <a:pt x="1762" y="760"/>
                </a:lnTo>
                <a:lnTo>
                  <a:pt x="1738" y="760"/>
                </a:lnTo>
                <a:lnTo>
                  <a:pt x="1738" y="742"/>
                </a:lnTo>
                <a:lnTo>
                  <a:pt x="1714" y="742"/>
                </a:lnTo>
                <a:lnTo>
                  <a:pt x="1714" y="730"/>
                </a:lnTo>
                <a:lnTo>
                  <a:pt x="1684" y="730"/>
                </a:lnTo>
                <a:lnTo>
                  <a:pt x="1684" y="718"/>
                </a:lnTo>
                <a:lnTo>
                  <a:pt x="1672" y="718"/>
                </a:lnTo>
                <a:lnTo>
                  <a:pt x="1672" y="712"/>
                </a:lnTo>
                <a:lnTo>
                  <a:pt x="1636" y="712"/>
                </a:lnTo>
                <a:lnTo>
                  <a:pt x="1636" y="700"/>
                </a:lnTo>
                <a:lnTo>
                  <a:pt x="1612" y="700"/>
                </a:lnTo>
                <a:lnTo>
                  <a:pt x="1612" y="688"/>
                </a:lnTo>
                <a:lnTo>
                  <a:pt x="1600" y="688"/>
                </a:lnTo>
                <a:lnTo>
                  <a:pt x="1600" y="677"/>
                </a:lnTo>
                <a:lnTo>
                  <a:pt x="1570" y="677"/>
                </a:lnTo>
                <a:lnTo>
                  <a:pt x="1570" y="671"/>
                </a:lnTo>
                <a:lnTo>
                  <a:pt x="1564" y="671"/>
                </a:lnTo>
                <a:lnTo>
                  <a:pt x="1564" y="665"/>
                </a:lnTo>
                <a:lnTo>
                  <a:pt x="1540" y="665"/>
                </a:lnTo>
                <a:lnTo>
                  <a:pt x="1540" y="653"/>
                </a:lnTo>
                <a:lnTo>
                  <a:pt x="1528" y="653"/>
                </a:lnTo>
                <a:lnTo>
                  <a:pt x="1528" y="641"/>
                </a:lnTo>
                <a:lnTo>
                  <a:pt x="1516" y="641"/>
                </a:lnTo>
                <a:lnTo>
                  <a:pt x="1516" y="629"/>
                </a:lnTo>
                <a:lnTo>
                  <a:pt x="1493" y="629"/>
                </a:lnTo>
                <a:lnTo>
                  <a:pt x="1493" y="617"/>
                </a:lnTo>
                <a:lnTo>
                  <a:pt x="1463" y="617"/>
                </a:lnTo>
                <a:lnTo>
                  <a:pt x="1463" y="605"/>
                </a:lnTo>
                <a:lnTo>
                  <a:pt x="1451" y="605"/>
                </a:lnTo>
                <a:lnTo>
                  <a:pt x="1451" y="593"/>
                </a:lnTo>
                <a:lnTo>
                  <a:pt x="1439" y="593"/>
                </a:lnTo>
                <a:lnTo>
                  <a:pt x="1439" y="581"/>
                </a:lnTo>
                <a:lnTo>
                  <a:pt x="1433" y="581"/>
                </a:lnTo>
                <a:lnTo>
                  <a:pt x="1433" y="569"/>
                </a:lnTo>
                <a:lnTo>
                  <a:pt x="1427" y="569"/>
                </a:lnTo>
                <a:lnTo>
                  <a:pt x="1427" y="557"/>
                </a:lnTo>
                <a:lnTo>
                  <a:pt x="1397" y="557"/>
                </a:lnTo>
                <a:lnTo>
                  <a:pt x="1397" y="545"/>
                </a:lnTo>
                <a:lnTo>
                  <a:pt x="1385" y="545"/>
                </a:lnTo>
                <a:lnTo>
                  <a:pt x="1385" y="533"/>
                </a:lnTo>
                <a:lnTo>
                  <a:pt x="1373" y="533"/>
                </a:lnTo>
                <a:lnTo>
                  <a:pt x="1373" y="527"/>
                </a:lnTo>
                <a:lnTo>
                  <a:pt x="1349" y="527"/>
                </a:lnTo>
                <a:lnTo>
                  <a:pt x="1349" y="515"/>
                </a:lnTo>
                <a:lnTo>
                  <a:pt x="1319" y="515"/>
                </a:lnTo>
                <a:lnTo>
                  <a:pt x="1319" y="509"/>
                </a:lnTo>
                <a:lnTo>
                  <a:pt x="1301" y="509"/>
                </a:lnTo>
                <a:lnTo>
                  <a:pt x="1301" y="491"/>
                </a:lnTo>
                <a:lnTo>
                  <a:pt x="1283" y="491"/>
                </a:lnTo>
                <a:lnTo>
                  <a:pt x="1283" y="479"/>
                </a:lnTo>
                <a:lnTo>
                  <a:pt x="1271" y="479"/>
                </a:lnTo>
                <a:lnTo>
                  <a:pt x="1271" y="461"/>
                </a:lnTo>
                <a:lnTo>
                  <a:pt x="1259" y="461"/>
                </a:lnTo>
                <a:lnTo>
                  <a:pt x="1259" y="449"/>
                </a:lnTo>
                <a:lnTo>
                  <a:pt x="1247" y="449"/>
                </a:lnTo>
                <a:lnTo>
                  <a:pt x="1247" y="437"/>
                </a:lnTo>
                <a:lnTo>
                  <a:pt x="1229" y="437"/>
                </a:lnTo>
                <a:lnTo>
                  <a:pt x="1229" y="425"/>
                </a:lnTo>
                <a:lnTo>
                  <a:pt x="1211" y="425"/>
                </a:lnTo>
                <a:lnTo>
                  <a:pt x="1211" y="401"/>
                </a:lnTo>
                <a:lnTo>
                  <a:pt x="1187" y="401"/>
                </a:lnTo>
                <a:lnTo>
                  <a:pt x="1187" y="383"/>
                </a:lnTo>
                <a:lnTo>
                  <a:pt x="1175" y="383"/>
                </a:lnTo>
                <a:lnTo>
                  <a:pt x="1175" y="377"/>
                </a:lnTo>
                <a:lnTo>
                  <a:pt x="1163" y="377"/>
                </a:lnTo>
                <a:lnTo>
                  <a:pt x="1163" y="371"/>
                </a:lnTo>
                <a:lnTo>
                  <a:pt x="1145" y="371"/>
                </a:lnTo>
                <a:lnTo>
                  <a:pt x="1145" y="353"/>
                </a:lnTo>
                <a:lnTo>
                  <a:pt x="1133" y="353"/>
                </a:lnTo>
                <a:lnTo>
                  <a:pt x="1133" y="335"/>
                </a:lnTo>
                <a:lnTo>
                  <a:pt x="1103" y="335"/>
                </a:lnTo>
                <a:lnTo>
                  <a:pt x="1103" y="323"/>
                </a:lnTo>
                <a:lnTo>
                  <a:pt x="1085" y="323"/>
                </a:lnTo>
                <a:lnTo>
                  <a:pt x="1085" y="311"/>
                </a:lnTo>
                <a:lnTo>
                  <a:pt x="1067" y="311"/>
                </a:lnTo>
                <a:lnTo>
                  <a:pt x="1067" y="305"/>
                </a:lnTo>
                <a:lnTo>
                  <a:pt x="1013" y="305"/>
                </a:lnTo>
                <a:lnTo>
                  <a:pt x="1013" y="293"/>
                </a:lnTo>
                <a:lnTo>
                  <a:pt x="995" y="293"/>
                </a:lnTo>
                <a:lnTo>
                  <a:pt x="995" y="281"/>
                </a:lnTo>
                <a:lnTo>
                  <a:pt x="983" y="281"/>
                </a:lnTo>
                <a:lnTo>
                  <a:pt x="983" y="269"/>
                </a:lnTo>
                <a:lnTo>
                  <a:pt x="959" y="269"/>
                </a:lnTo>
                <a:lnTo>
                  <a:pt x="959" y="251"/>
                </a:lnTo>
                <a:lnTo>
                  <a:pt x="935" y="251"/>
                </a:lnTo>
                <a:lnTo>
                  <a:pt x="935" y="239"/>
                </a:lnTo>
                <a:lnTo>
                  <a:pt x="911" y="239"/>
                </a:lnTo>
                <a:lnTo>
                  <a:pt x="911" y="233"/>
                </a:lnTo>
                <a:lnTo>
                  <a:pt x="893" y="233"/>
                </a:lnTo>
                <a:lnTo>
                  <a:pt x="893" y="227"/>
                </a:lnTo>
                <a:lnTo>
                  <a:pt x="869" y="227"/>
                </a:lnTo>
                <a:lnTo>
                  <a:pt x="869" y="215"/>
                </a:lnTo>
                <a:lnTo>
                  <a:pt x="845" y="215"/>
                </a:lnTo>
                <a:lnTo>
                  <a:pt x="845" y="209"/>
                </a:lnTo>
                <a:lnTo>
                  <a:pt x="827" y="209"/>
                </a:lnTo>
                <a:lnTo>
                  <a:pt x="827" y="192"/>
                </a:lnTo>
                <a:lnTo>
                  <a:pt x="809" y="192"/>
                </a:lnTo>
                <a:lnTo>
                  <a:pt x="809" y="186"/>
                </a:lnTo>
                <a:lnTo>
                  <a:pt x="797" y="186"/>
                </a:lnTo>
                <a:lnTo>
                  <a:pt x="797" y="174"/>
                </a:lnTo>
                <a:lnTo>
                  <a:pt x="785" y="174"/>
                </a:lnTo>
                <a:lnTo>
                  <a:pt x="785" y="162"/>
                </a:lnTo>
                <a:lnTo>
                  <a:pt x="767" y="162"/>
                </a:lnTo>
                <a:lnTo>
                  <a:pt x="767" y="156"/>
                </a:lnTo>
                <a:lnTo>
                  <a:pt x="743" y="156"/>
                </a:lnTo>
                <a:lnTo>
                  <a:pt x="743" y="144"/>
                </a:lnTo>
                <a:lnTo>
                  <a:pt x="701" y="144"/>
                </a:lnTo>
                <a:lnTo>
                  <a:pt x="701" y="138"/>
                </a:lnTo>
                <a:lnTo>
                  <a:pt x="665" y="138"/>
                </a:lnTo>
                <a:lnTo>
                  <a:pt x="665" y="126"/>
                </a:lnTo>
                <a:lnTo>
                  <a:pt x="641" y="126"/>
                </a:lnTo>
                <a:lnTo>
                  <a:pt x="641" y="120"/>
                </a:lnTo>
                <a:lnTo>
                  <a:pt x="605" y="120"/>
                </a:lnTo>
                <a:lnTo>
                  <a:pt x="605" y="108"/>
                </a:lnTo>
                <a:lnTo>
                  <a:pt x="575" y="108"/>
                </a:lnTo>
                <a:lnTo>
                  <a:pt x="575" y="90"/>
                </a:lnTo>
                <a:lnTo>
                  <a:pt x="510" y="90"/>
                </a:lnTo>
                <a:lnTo>
                  <a:pt x="510" y="72"/>
                </a:lnTo>
                <a:lnTo>
                  <a:pt x="474" y="72"/>
                </a:lnTo>
                <a:lnTo>
                  <a:pt x="474" y="66"/>
                </a:lnTo>
                <a:lnTo>
                  <a:pt x="420" y="66"/>
                </a:lnTo>
                <a:lnTo>
                  <a:pt x="420" y="60"/>
                </a:lnTo>
                <a:lnTo>
                  <a:pt x="348" y="60"/>
                </a:lnTo>
                <a:lnTo>
                  <a:pt x="348" y="54"/>
                </a:lnTo>
                <a:lnTo>
                  <a:pt x="336" y="54"/>
                </a:lnTo>
                <a:lnTo>
                  <a:pt x="336" y="42"/>
                </a:lnTo>
                <a:lnTo>
                  <a:pt x="330" y="42"/>
                </a:lnTo>
                <a:lnTo>
                  <a:pt x="330" y="36"/>
                </a:lnTo>
                <a:lnTo>
                  <a:pt x="276" y="36"/>
                </a:lnTo>
                <a:lnTo>
                  <a:pt x="276" y="18"/>
                </a:lnTo>
                <a:lnTo>
                  <a:pt x="204" y="18"/>
                </a:lnTo>
                <a:lnTo>
                  <a:pt x="204" y="6"/>
                </a:lnTo>
                <a:lnTo>
                  <a:pt x="18" y="6"/>
                </a:lnTo>
                <a:lnTo>
                  <a:pt x="18" y="0"/>
                </a:lnTo>
                <a:lnTo>
                  <a:pt x="0" y="0"/>
                </a:lnTo>
              </a:path>
            </a:pathLst>
          </a:custGeom>
          <a:noFill/>
          <a:ln w="28575" cap="flat" cmpd="sng">
            <a:solidFill>
              <a:schemeClr val="tx2"/>
            </a:solidFill>
            <a:prstDash val="solid"/>
            <a:miter lim="800000"/>
            <a:headEnd/>
            <a:tailEnd/>
          </a:ln>
          <a:extLst>
            <a:ext uri="{909E8E84-426E-40dd-AFC4-6F175D3DCCD1}"/>
          </a:extLst>
        </p:spPr>
        <p:txBody>
          <a:bodyPr/>
          <a:lstStyle/>
          <a:p>
            <a:pPr>
              <a:defRPr/>
            </a:pPr>
            <a:endParaRPr lang="en-US" sz="2400" dirty="0">
              <a:solidFill>
                <a:prstClr val="black"/>
              </a:solidFill>
              <a:latin typeface="Arial" panose="020B0604020202020204" pitchFamily="34" charset="0"/>
              <a:ea typeface="ＭＳ Ｐゴシック" charset="0"/>
              <a:cs typeface="Arial" panose="020B0604020202020204" pitchFamily="34" charset="0"/>
            </a:endParaRPr>
          </a:p>
        </p:txBody>
      </p:sp>
      <p:grpSp>
        <p:nvGrpSpPr>
          <p:cNvPr id="152662" name="Group 1">
            <a:extLst>
              <a:ext uri="{FF2B5EF4-FFF2-40B4-BE49-F238E27FC236}">
                <a16:creationId xmlns:a16="http://schemas.microsoft.com/office/drawing/2014/main" id="{BA0371CA-879E-264F-BAC6-7A87D5F43BCF}"/>
              </a:ext>
            </a:extLst>
          </p:cNvPr>
          <p:cNvGrpSpPr>
            <a:grpSpLocks/>
          </p:cNvGrpSpPr>
          <p:nvPr/>
        </p:nvGrpSpPr>
        <p:grpSpPr bwMode="auto">
          <a:xfrm>
            <a:off x="3101976" y="1549300"/>
            <a:ext cx="6118225" cy="2224088"/>
            <a:chOff x="1784350" y="1508125"/>
            <a:chExt cx="6118225" cy="2224088"/>
          </a:xfrm>
        </p:grpSpPr>
        <p:sp>
          <p:nvSpPr>
            <p:cNvPr id="91" name="Freeform 93">
              <a:extLst>
                <a:ext uri="{FF2B5EF4-FFF2-40B4-BE49-F238E27FC236}">
                  <a16:creationId xmlns:a16="http://schemas.microsoft.com/office/drawing/2014/main" id="{A6D040AA-D284-B34D-9364-6273E0CC9811}"/>
                </a:ext>
              </a:extLst>
            </p:cNvPr>
            <p:cNvSpPr>
              <a:spLocks/>
            </p:cNvSpPr>
            <p:nvPr/>
          </p:nvSpPr>
          <p:spPr bwMode="auto">
            <a:xfrm>
              <a:off x="3021013" y="1746250"/>
              <a:ext cx="4881562" cy="1985963"/>
            </a:xfrm>
            <a:custGeom>
              <a:avLst/>
              <a:gdLst>
                <a:gd name="T0" fmla="*/ 2715 w 3075"/>
                <a:gd name="T1" fmla="*/ 1203 h 1251"/>
                <a:gd name="T2" fmla="*/ 2679 w 3075"/>
                <a:gd name="T3" fmla="*/ 1185 h 1251"/>
                <a:gd name="T4" fmla="*/ 2667 w 3075"/>
                <a:gd name="T5" fmla="*/ 1161 h 1251"/>
                <a:gd name="T6" fmla="*/ 2632 w 3075"/>
                <a:gd name="T7" fmla="*/ 1143 h 1251"/>
                <a:gd name="T8" fmla="*/ 2596 w 3075"/>
                <a:gd name="T9" fmla="*/ 1119 h 1251"/>
                <a:gd name="T10" fmla="*/ 2440 w 3075"/>
                <a:gd name="T11" fmla="*/ 1107 h 1251"/>
                <a:gd name="T12" fmla="*/ 2404 w 3075"/>
                <a:gd name="T13" fmla="*/ 1089 h 1251"/>
                <a:gd name="T14" fmla="*/ 2368 w 3075"/>
                <a:gd name="T15" fmla="*/ 1077 h 1251"/>
                <a:gd name="T16" fmla="*/ 2320 w 3075"/>
                <a:gd name="T17" fmla="*/ 1059 h 1251"/>
                <a:gd name="T18" fmla="*/ 2242 w 3075"/>
                <a:gd name="T19" fmla="*/ 1041 h 1251"/>
                <a:gd name="T20" fmla="*/ 2200 w 3075"/>
                <a:gd name="T21" fmla="*/ 1018 h 1251"/>
                <a:gd name="T22" fmla="*/ 2098 w 3075"/>
                <a:gd name="T23" fmla="*/ 1012 h 1251"/>
                <a:gd name="T24" fmla="*/ 2044 w 3075"/>
                <a:gd name="T25" fmla="*/ 982 h 1251"/>
                <a:gd name="T26" fmla="*/ 1966 w 3075"/>
                <a:gd name="T27" fmla="*/ 970 h 1251"/>
                <a:gd name="T28" fmla="*/ 1942 w 3075"/>
                <a:gd name="T29" fmla="*/ 952 h 1251"/>
                <a:gd name="T30" fmla="*/ 1852 w 3075"/>
                <a:gd name="T31" fmla="*/ 934 h 1251"/>
                <a:gd name="T32" fmla="*/ 1810 w 3075"/>
                <a:gd name="T33" fmla="*/ 916 h 1251"/>
                <a:gd name="T34" fmla="*/ 1744 w 3075"/>
                <a:gd name="T35" fmla="*/ 904 h 1251"/>
                <a:gd name="T36" fmla="*/ 1714 w 3075"/>
                <a:gd name="T37" fmla="*/ 880 h 1251"/>
                <a:gd name="T38" fmla="*/ 1649 w 3075"/>
                <a:gd name="T39" fmla="*/ 868 h 1251"/>
                <a:gd name="T40" fmla="*/ 1613 w 3075"/>
                <a:gd name="T41" fmla="*/ 838 h 1251"/>
                <a:gd name="T42" fmla="*/ 1589 w 3075"/>
                <a:gd name="T43" fmla="*/ 826 h 1251"/>
                <a:gd name="T44" fmla="*/ 1565 w 3075"/>
                <a:gd name="T45" fmla="*/ 802 h 1251"/>
                <a:gd name="T46" fmla="*/ 1523 w 3075"/>
                <a:gd name="T47" fmla="*/ 778 h 1251"/>
                <a:gd name="T48" fmla="*/ 1499 w 3075"/>
                <a:gd name="T49" fmla="*/ 754 h 1251"/>
                <a:gd name="T50" fmla="*/ 1469 w 3075"/>
                <a:gd name="T51" fmla="*/ 742 h 1251"/>
                <a:gd name="T52" fmla="*/ 1445 w 3075"/>
                <a:gd name="T53" fmla="*/ 724 h 1251"/>
                <a:gd name="T54" fmla="*/ 1409 w 3075"/>
                <a:gd name="T55" fmla="*/ 712 h 1251"/>
                <a:gd name="T56" fmla="*/ 1361 w 3075"/>
                <a:gd name="T57" fmla="*/ 694 h 1251"/>
                <a:gd name="T58" fmla="*/ 1295 w 3075"/>
                <a:gd name="T59" fmla="*/ 670 h 1251"/>
                <a:gd name="T60" fmla="*/ 1253 w 3075"/>
                <a:gd name="T61" fmla="*/ 652 h 1251"/>
                <a:gd name="T62" fmla="*/ 1181 w 3075"/>
                <a:gd name="T63" fmla="*/ 640 h 1251"/>
                <a:gd name="T64" fmla="*/ 1151 w 3075"/>
                <a:gd name="T65" fmla="*/ 610 h 1251"/>
                <a:gd name="T66" fmla="*/ 1109 w 3075"/>
                <a:gd name="T67" fmla="*/ 580 h 1251"/>
                <a:gd name="T68" fmla="*/ 1091 w 3075"/>
                <a:gd name="T69" fmla="*/ 556 h 1251"/>
                <a:gd name="T70" fmla="*/ 1043 w 3075"/>
                <a:gd name="T71" fmla="*/ 538 h 1251"/>
                <a:gd name="T72" fmla="*/ 1001 w 3075"/>
                <a:gd name="T73" fmla="*/ 515 h 1251"/>
                <a:gd name="T74" fmla="*/ 965 w 3075"/>
                <a:gd name="T75" fmla="*/ 497 h 1251"/>
                <a:gd name="T76" fmla="*/ 941 w 3075"/>
                <a:gd name="T77" fmla="*/ 473 h 1251"/>
                <a:gd name="T78" fmla="*/ 905 w 3075"/>
                <a:gd name="T79" fmla="*/ 461 h 1251"/>
                <a:gd name="T80" fmla="*/ 875 w 3075"/>
                <a:gd name="T81" fmla="*/ 437 h 1251"/>
                <a:gd name="T82" fmla="*/ 833 w 3075"/>
                <a:gd name="T83" fmla="*/ 425 h 1251"/>
                <a:gd name="T84" fmla="*/ 815 w 3075"/>
                <a:gd name="T85" fmla="*/ 401 h 1251"/>
                <a:gd name="T86" fmla="*/ 773 w 3075"/>
                <a:gd name="T87" fmla="*/ 377 h 1251"/>
                <a:gd name="T88" fmla="*/ 732 w 3075"/>
                <a:gd name="T89" fmla="*/ 353 h 1251"/>
                <a:gd name="T90" fmla="*/ 708 w 3075"/>
                <a:gd name="T91" fmla="*/ 341 h 1251"/>
                <a:gd name="T92" fmla="*/ 654 w 3075"/>
                <a:gd name="T93" fmla="*/ 317 h 1251"/>
                <a:gd name="T94" fmla="*/ 600 w 3075"/>
                <a:gd name="T95" fmla="*/ 293 h 1251"/>
                <a:gd name="T96" fmla="*/ 540 w 3075"/>
                <a:gd name="T97" fmla="*/ 275 h 1251"/>
                <a:gd name="T98" fmla="*/ 498 w 3075"/>
                <a:gd name="T99" fmla="*/ 257 h 1251"/>
                <a:gd name="T100" fmla="*/ 462 w 3075"/>
                <a:gd name="T101" fmla="*/ 233 h 1251"/>
                <a:gd name="T102" fmla="*/ 432 w 3075"/>
                <a:gd name="T103" fmla="*/ 221 h 1251"/>
                <a:gd name="T104" fmla="*/ 408 w 3075"/>
                <a:gd name="T105" fmla="*/ 203 h 1251"/>
                <a:gd name="T106" fmla="*/ 378 w 3075"/>
                <a:gd name="T107" fmla="*/ 191 h 1251"/>
                <a:gd name="T108" fmla="*/ 348 w 3075"/>
                <a:gd name="T109" fmla="*/ 173 h 1251"/>
                <a:gd name="T110" fmla="*/ 324 w 3075"/>
                <a:gd name="T111" fmla="*/ 155 h 1251"/>
                <a:gd name="T112" fmla="*/ 276 w 3075"/>
                <a:gd name="T113" fmla="*/ 137 h 1251"/>
                <a:gd name="T114" fmla="*/ 234 w 3075"/>
                <a:gd name="T115" fmla="*/ 119 h 1251"/>
                <a:gd name="T116" fmla="*/ 204 w 3075"/>
                <a:gd name="T117" fmla="*/ 101 h 1251"/>
                <a:gd name="T118" fmla="*/ 186 w 3075"/>
                <a:gd name="T119" fmla="*/ 71 h 1251"/>
                <a:gd name="T120" fmla="*/ 108 w 3075"/>
                <a:gd name="T121" fmla="*/ 53 h 1251"/>
                <a:gd name="T122" fmla="*/ 78 w 3075"/>
                <a:gd name="T123" fmla="*/ 36 h 1251"/>
                <a:gd name="T124" fmla="*/ 18 w 3075"/>
                <a:gd name="T125" fmla="*/ 1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5" h="1251">
                  <a:moveTo>
                    <a:pt x="3075" y="1251"/>
                  </a:moveTo>
                  <a:lnTo>
                    <a:pt x="2841" y="1251"/>
                  </a:lnTo>
                  <a:lnTo>
                    <a:pt x="2841" y="1221"/>
                  </a:lnTo>
                  <a:lnTo>
                    <a:pt x="2715" y="1221"/>
                  </a:lnTo>
                  <a:lnTo>
                    <a:pt x="2715" y="1203"/>
                  </a:lnTo>
                  <a:lnTo>
                    <a:pt x="2703" y="1203"/>
                  </a:lnTo>
                  <a:lnTo>
                    <a:pt x="2703" y="1191"/>
                  </a:lnTo>
                  <a:lnTo>
                    <a:pt x="2691" y="1191"/>
                  </a:lnTo>
                  <a:lnTo>
                    <a:pt x="2691" y="1185"/>
                  </a:lnTo>
                  <a:lnTo>
                    <a:pt x="2679" y="1185"/>
                  </a:lnTo>
                  <a:lnTo>
                    <a:pt x="2679" y="1179"/>
                  </a:lnTo>
                  <a:lnTo>
                    <a:pt x="2673" y="1179"/>
                  </a:lnTo>
                  <a:lnTo>
                    <a:pt x="2673" y="1167"/>
                  </a:lnTo>
                  <a:lnTo>
                    <a:pt x="2667" y="1167"/>
                  </a:lnTo>
                  <a:lnTo>
                    <a:pt x="2667" y="1161"/>
                  </a:lnTo>
                  <a:lnTo>
                    <a:pt x="2650" y="1161"/>
                  </a:lnTo>
                  <a:lnTo>
                    <a:pt x="2650" y="1149"/>
                  </a:lnTo>
                  <a:lnTo>
                    <a:pt x="2644" y="1149"/>
                  </a:lnTo>
                  <a:lnTo>
                    <a:pt x="2644" y="1143"/>
                  </a:lnTo>
                  <a:lnTo>
                    <a:pt x="2632" y="1143"/>
                  </a:lnTo>
                  <a:lnTo>
                    <a:pt x="2632" y="1137"/>
                  </a:lnTo>
                  <a:lnTo>
                    <a:pt x="2626" y="1137"/>
                  </a:lnTo>
                  <a:lnTo>
                    <a:pt x="2626" y="1125"/>
                  </a:lnTo>
                  <a:lnTo>
                    <a:pt x="2596" y="1125"/>
                  </a:lnTo>
                  <a:lnTo>
                    <a:pt x="2596" y="1119"/>
                  </a:lnTo>
                  <a:lnTo>
                    <a:pt x="2560" y="1119"/>
                  </a:lnTo>
                  <a:lnTo>
                    <a:pt x="2560" y="1113"/>
                  </a:lnTo>
                  <a:lnTo>
                    <a:pt x="2518" y="1113"/>
                  </a:lnTo>
                  <a:lnTo>
                    <a:pt x="2518" y="1107"/>
                  </a:lnTo>
                  <a:lnTo>
                    <a:pt x="2440" y="1107"/>
                  </a:lnTo>
                  <a:lnTo>
                    <a:pt x="2440" y="1101"/>
                  </a:lnTo>
                  <a:lnTo>
                    <a:pt x="2416" y="1101"/>
                  </a:lnTo>
                  <a:lnTo>
                    <a:pt x="2416" y="1095"/>
                  </a:lnTo>
                  <a:lnTo>
                    <a:pt x="2404" y="1095"/>
                  </a:lnTo>
                  <a:lnTo>
                    <a:pt x="2404" y="1089"/>
                  </a:lnTo>
                  <a:lnTo>
                    <a:pt x="2392" y="1089"/>
                  </a:lnTo>
                  <a:lnTo>
                    <a:pt x="2392" y="1083"/>
                  </a:lnTo>
                  <a:lnTo>
                    <a:pt x="2380" y="1083"/>
                  </a:lnTo>
                  <a:lnTo>
                    <a:pt x="2380" y="1077"/>
                  </a:lnTo>
                  <a:lnTo>
                    <a:pt x="2368" y="1077"/>
                  </a:lnTo>
                  <a:lnTo>
                    <a:pt x="2368" y="1071"/>
                  </a:lnTo>
                  <a:lnTo>
                    <a:pt x="2356" y="1071"/>
                  </a:lnTo>
                  <a:lnTo>
                    <a:pt x="2356" y="1065"/>
                  </a:lnTo>
                  <a:lnTo>
                    <a:pt x="2320" y="1065"/>
                  </a:lnTo>
                  <a:lnTo>
                    <a:pt x="2320" y="1059"/>
                  </a:lnTo>
                  <a:lnTo>
                    <a:pt x="2302" y="1059"/>
                  </a:lnTo>
                  <a:lnTo>
                    <a:pt x="2302" y="1053"/>
                  </a:lnTo>
                  <a:lnTo>
                    <a:pt x="2272" y="1053"/>
                  </a:lnTo>
                  <a:lnTo>
                    <a:pt x="2272" y="1041"/>
                  </a:lnTo>
                  <a:lnTo>
                    <a:pt x="2242" y="1041"/>
                  </a:lnTo>
                  <a:lnTo>
                    <a:pt x="2242" y="1029"/>
                  </a:lnTo>
                  <a:lnTo>
                    <a:pt x="2224" y="1029"/>
                  </a:lnTo>
                  <a:lnTo>
                    <a:pt x="2224" y="1029"/>
                  </a:lnTo>
                  <a:lnTo>
                    <a:pt x="2200" y="1029"/>
                  </a:lnTo>
                  <a:lnTo>
                    <a:pt x="2200" y="1018"/>
                  </a:lnTo>
                  <a:lnTo>
                    <a:pt x="2158" y="1018"/>
                  </a:lnTo>
                  <a:lnTo>
                    <a:pt x="2158" y="1018"/>
                  </a:lnTo>
                  <a:lnTo>
                    <a:pt x="2134" y="1018"/>
                  </a:lnTo>
                  <a:lnTo>
                    <a:pt x="2134" y="1012"/>
                  </a:lnTo>
                  <a:lnTo>
                    <a:pt x="2098" y="1012"/>
                  </a:lnTo>
                  <a:lnTo>
                    <a:pt x="2098" y="1000"/>
                  </a:lnTo>
                  <a:lnTo>
                    <a:pt x="2062" y="1000"/>
                  </a:lnTo>
                  <a:lnTo>
                    <a:pt x="2062" y="994"/>
                  </a:lnTo>
                  <a:lnTo>
                    <a:pt x="2044" y="994"/>
                  </a:lnTo>
                  <a:lnTo>
                    <a:pt x="2044" y="982"/>
                  </a:lnTo>
                  <a:lnTo>
                    <a:pt x="2026" y="982"/>
                  </a:lnTo>
                  <a:lnTo>
                    <a:pt x="2026" y="976"/>
                  </a:lnTo>
                  <a:lnTo>
                    <a:pt x="2008" y="976"/>
                  </a:lnTo>
                  <a:lnTo>
                    <a:pt x="2008" y="970"/>
                  </a:lnTo>
                  <a:lnTo>
                    <a:pt x="1966" y="970"/>
                  </a:lnTo>
                  <a:lnTo>
                    <a:pt x="1966" y="964"/>
                  </a:lnTo>
                  <a:lnTo>
                    <a:pt x="1954" y="964"/>
                  </a:lnTo>
                  <a:lnTo>
                    <a:pt x="1954" y="958"/>
                  </a:lnTo>
                  <a:lnTo>
                    <a:pt x="1942" y="958"/>
                  </a:lnTo>
                  <a:lnTo>
                    <a:pt x="1942" y="952"/>
                  </a:lnTo>
                  <a:lnTo>
                    <a:pt x="1894" y="952"/>
                  </a:lnTo>
                  <a:lnTo>
                    <a:pt x="1894" y="940"/>
                  </a:lnTo>
                  <a:lnTo>
                    <a:pt x="1876" y="940"/>
                  </a:lnTo>
                  <a:lnTo>
                    <a:pt x="1876" y="934"/>
                  </a:lnTo>
                  <a:lnTo>
                    <a:pt x="1852" y="934"/>
                  </a:lnTo>
                  <a:lnTo>
                    <a:pt x="1852" y="928"/>
                  </a:lnTo>
                  <a:lnTo>
                    <a:pt x="1828" y="928"/>
                  </a:lnTo>
                  <a:lnTo>
                    <a:pt x="1828" y="922"/>
                  </a:lnTo>
                  <a:lnTo>
                    <a:pt x="1810" y="922"/>
                  </a:lnTo>
                  <a:lnTo>
                    <a:pt x="1810" y="916"/>
                  </a:lnTo>
                  <a:lnTo>
                    <a:pt x="1786" y="916"/>
                  </a:lnTo>
                  <a:lnTo>
                    <a:pt x="1786" y="910"/>
                  </a:lnTo>
                  <a:lnTo>
                    <a:pt x="1756" y="910"/>
                  </a:lnTo>
                  <a:lnTo>
                    <a:pt x="1756" y="904"/>
                  </a:lnTo>
                  <a:lnTo>
                    <a:pt x="1744" y="904"/>
                  </a:lnTo>
                  <a:lnTo>
                    <a:pt x="1744" y="892"/>
                  </a:lnTo>
                  <a:lnTo>
                    <a:pt x="1732" y="892"/>
                  </a:lnTo>
                  <a:lnTo>
                    <a:pt x="1732" y="886"/>
                  </a:lnTo>
                  <a:lnTo>
                    <a:pt x="1714" y="886"/>
                  </a:lnTo>
                  <a:lnTo>
                    <a:pt x="1714" y="880"/>
                  </a:lnTo>
                  <a:lnTo>
                    <a:pt x="1708" y="880"/>
                  </a:lnTo>
                  <a:lnTo>
                    <a:pt x="1708" y="874"/>
                  </a:lnTo>
                  <a:lnTo>
                    <a:pt x="1697" y="874"/>
                  </a:lnTo>
                  <a:lnTo>
                    <a:pt x="1697" y="868"/>
                  </a:lnTo>
                  <a:lnTo>
                    <a:pt x="1649" y="868"/>
                  </a:lnTo>
                  <a:lnTo>
                    <a:pt x="1649" y="862"/>
                  </a:lnTo>
                  <a:lnTo>
                    <a:pt x="1631" y="862"/>
                  </a:lnTo>
                  <a:lnTo>
                    <a:pt x="1631" y="850"/>
                  </a:lnTo>
                  <a:lnTo>
                    <a:pt x="1613" y="850"/>
                  </a:lnTo>
                  <a:lnTo>
                    <a:pt x="1613" y="838"/>
                  </a:lnTo>
                  <a:lnTo>
                    <a:pt x="1607" y="838"/>
                  </a:lnTo>
                  <a:lnTo>
                    <a:pt x="1607" y="826"/>
                  </a:lnTo>
                  <a:lnTo>
                    <a:pt x="1595" y="826"/>
                  </a:lnTo>
                  <a:lnTo>
                    <a:pt x="1595" y="826"/>
                  </a:lnTo>
                  <a:lnTo>
                    <a:pt x="1589" y="826"/>
                  </a:lnTo>
                  <a:lnTo>
                    <a:pt x="1589" y="814"/>
                  </a:lnTo>
                  <a:lnTo>
                    <a:pt x="1577" y="814"/>
                  </a:lnTo>
                  <a:lnTo>
                    <a:pt x="1577" y="808"/>
                  </a:lnTo>
                  <a:lnTo>
                    <a:pt x="1565" y="808"/>
                  </a:lnTo>
                  <a:lnTo>
                    <a:pt x="1565" y="802"/>
                  </a:lnTo>
                  <a:lnTo>
                    <a:pt x="1553" y="802"/>
                  </a:lnTo>
                  <a:lnTo>
                    <a:pt x="1553" y="784"/>
                  </a:lnTo>
                  <a:lnTo>
                    <a:pt x="1541" y="784"/>
                  </a:lnTo>
                  <a:lnTo>
                    <a:pt x="1541" y="778"/>
                  </a:lnTo>
                  <a:lnTo>
                    <a:pt x="1523" y="778"/>
                  </a:lnTo>
                  <a:lnTo>
                    <a:pt x="1523" y="772"/>
                  </a:lnTo>
                  <a:lnTo>
                    <a:pt x="1511" y="772"/>
                  </a:lnTo>
                  <a:lnTo>
                    <a:pt x="1511" y="766"/>
                  </a:lnTo>
                  <a:lnTo>
                    <a:pt x="1499" y="766"/>
                  </a:lnTo>
                  <a:lnTo>
                    <a:pt x="1499" y="754"/>
                  </a:lnTo>
                  <a:lnTo>
                    <a:pt x="1487" y="754"/>
                  </a:lnTo>
                  <a:lnTo>
                    <a:pt x="1487" y="748"/>
                  </a:lnTo>
                  <a:lnTo>
                    <a:pt x="1475" y="748"/>
                  </a:lnTo>
                  <a:lnTo>
                    <a:pt x="1475" y="742"/>
                  </a:lnTo>
                  <a:lnTo>
                    <a:pt x="1469" y="742"/>
                  </a:lnTo>
                  <a:lnTo>
                    <a:pt x="1469" y="736"/>
                  </a:lnTo>
                  <a:lnTo>
                    <a:pt x="1457" y="736"/>
                  </a:lnTo>
                  <a:lnTo>
                    <a:pt x="1457" y="730"/>
                  </a:lnTo>
                  <a:lnTo>
                    <a:pt x="1445" y="730"/>
                  </a:lnTo>
                  <a:lnTo>
                    <a:pt x="1445" y="724"/>
                  </a:lnTo>
                  <a:lnTo>
                    <a:pt x="1439" y="724"/>
                  </a:lnTo>
                  <a:lnTo>
                    <a:pt x="1439" y="718"/>
                  </a:lnTo>
                  <a:lnTo>
                    <a:pt x="1427" y="718"/>
                  </a:lnTo>
                  <a:lnTo>
                    <a:pt x="1427" y="712"/>
                  </a:lnTo>
                  <a:lnTo>
                    <a:pt x="1409" y="712"/>
                  </a:lnTo>
                  <a:lnTo>
                    <a:pt x="1409" y="706"/>
                  </a:lnTo>
                  <a:lnTo>
                    <a:pt x="1379" y="706"/>
                  </a:lnTo>
                  <a:lnTo>
                    <a:pt x="1379" y="700"/>
                  </a:lnTo>
                  <a:lnTo>
                    <a:pt x="1361" y="700"/>
                  </a:lnTo>
                  <a:lnTo>
                    <a:pt x="1361" y="694"/>
                  </a:lnTo>
                  <a:lnTo>
                    <a:pt x="1337" y="694"/>
                  </a:lnTo>
                  <a:lnTo>
                    <a:pt x="1337" y="682"/>
                  </a:lnTo>
                  <a:lnTo>
                    <a:pt x="1319" y="682"/>
                  </a:lnTo>
                  <a:lnTo>
                    <a:pt x="1319" y="670"/>
                  </a:lnTo>
                  <a:lnTo>
                    <a:pt x="1295" y="670"/>
                  </a:lnTo>
                  <a:lnTo>
                    <a:pt x="1295" y="664"/>
                  </a:lnTo>
                  <a:lnTo>
                    <a:pt x="1277" y="664"/>
                  </a:lnTo>
                  <a:lnTo>
                    <a:pt x="1277" y="658"/>
                  </a:lnTo>
                  <a:lnTo>
                    <a:pt x="1253" y="658"/>
                  </a:lnTo>
                  <a:lnTo>
                    <a:pt x="1253" y="652"/>
                  </a:lnTo>
                  <a:lnTo>
                    <a:pt x="1241" y="652"/>
                  </a:lnTo>
                  <a:lnTo>
                    <a:pt x="1241" y="646"/>
                  </a:lnTo>
                  <a:lnTo>
                    <a:pt x="1235" y="646"/>
                  </a:lnTo>
                  <a:lnTo>
                    <a:pt x="1235" y="640"/>
                  </a:lnTo>
                  <a:lnTo>
                    <a:pt x="1181" y="640"/>
                  </a:lnTo>
                  <a:lnTo>
                    <a:pt x="1181" y="634"/>
                  </a:lnTo>
                  <a:lnTo>
                    <a:pt x="1169" y="634"/>
                  </a:lnTo>
                  <a:lnTo>
                    <a:pt x="1169" y="622"/>
                  </a:lnTo>
                  <a:lnTo>
                    <a:pt x="1151" y="622"/>
                  </a:lnTo>
                  <a:lnTo>
                    <a:pt x="1151" y="610"/>
                  </a:lnTo>
                  <a:lnTo>
                    <a:pt x="1145" y="610"/>
                  </a:lnTo>
                  <a:lnTo>
                    <a:pt x="1145" y="592"/>
                  </a:lnTo>
                  <a:lnTo>
                    <a:pt x="1133" y="592"/>
                  </a:lnTo>
                  <a:lnTo>
                    <a:pt x="1133" y="580"/>
                  </a:lnTo>
                  <a:lnTo>
                    <a:pt x="1109" y="580"/>
                  </a:lnTo>
                  <a:lnTo>
                    <a:pt x="1109" y="574"/>
                  </a:lnTo>
                  <a:lnTo>
                    <a:pt x="1097" y="574"/>
                  </a:lnTo>
                  <a:lnTo>
                    <a:pt x="1097" y="562"/>
                  </a:lnTo>
                  <a:lnTo>
                    <a:pt x="1091" y="562"/>
                  </a:lnTo>
                  <a:lnTo>
                    <a:pt x="1091" y="556"/>
                  </a:lnTo>
                  <a:lnTo>
                    <a:pt x="1079" y="556"/>
                  </a:lnTo>
                  <a:lnTo>
                    <a:pt x="1079" y="550"/>
                  </a:lnTo>
                  <a:lnTo>
                    <a:pt x="1055" y="550"/>
                  </a:lnTo>
                  <a:lnTo>
                    <a:pt x="1055" y="538"/>
                  </a:lnTo>
                  <a:lnTo>
                    <a:pt x="1043" y="538"/>
                  </a:lnTo>
                  <a:lnTo>
                    <a:pt x="1043" y="527"/>
                  </a:lnTo>
                  <a:lnTo>
                    <a:pt x="1019" y="527"/>
                  </a:lnTo>
                  <a:lnTo>
                    <a:pt x="1019" y="521"/>
                  </a:lnTo>
                  <a:lnTo>
                    <a:pt x="1001" y="521"/>
                  </a:lnTo>
                  <a:lnTo>
                    <a:pt x="1001" y="515"/>
                  </a:lnTo>
                  <a:lnTo>
                    <a:pt x="989" y="515"/>
                  </a:lnTo>
                  <a:lnTo>
                    <a:pt x="989" y="503"/>
                  </a:lnTo>
                  <a:lnTo>
                    <a:pt x="977" y="503"/>
                  </a:lnTo>
                  <a:lnTo>
                    <a:pt x="977" y="497"/>
                  </a:lnTo>
                  <a:lnTo>
                    <a:pt x="965" y="497"/>
                  </a:lnTo>
                  <a:lnTo>
                    <a:pt x="965" y="491"/>
                  </a:lnTo>
                  <a:lnTo>
                    <a:pt x="947" y="491"/>
                  </a:lnTo>
                  <a:lnTo>
                    <a:pt x="947" y="479"/>
                  </a:lnTo>
                  <a:lnTo>
                    <a:pt x="941" y="479"/>
                  </a:lnTo>
                  <a:lnTo>
                    <a:pt x="941" y="473"/>
                  </a:lnTo>
                  <a:lnTo>
                    <a:pt x="935" y="473"/>
                  </a:lnTo>
                  <a:lnTo>
                    <a:pt x="935" y="467"/>
                  </a:lnTo>
                  <a:lnTo>
                    <a:pt x="917" y="467"/>
                  </a:lnTo>
                  <a:lnTo>
                    <a:pt x="917" y="461"/>
                  </a:lnTo>
                  <a:lnTo>
                    <a:pt x="905" y="461"/>
                  </a:lnTo>
                  <a:lnTo>
                    <a:pt x="905" y="455"/>
                  </a:lnTo>
                  <a:lnTo>
                    <a:pt x="881" y="455"/>
                  </a:lnTo>
                  <a:lnTo>
                    <a:pt x="881" y="443"/>
                  </a:lnTo>
                  <a:lnTo>
                    <a:pt x="875" y="443"/>
                  </a:lnTo>
                  <a:lnTo>
                    <a:pt x="875" y="437"/>
                  </a:lnTo>
                  <a:lnTo>
                    <a:pt x="857" y="437"/>
                  </a:lnTo>
                  <a:lnTo>
                    <a:pt x="857" y="437"/>
                  </a:lnTo>
                  <a:lnTo>
                    <a:pt x="839" y="437"/>
                  </a:lnTo>
                  <a:lnTo>
                    <a:pt x="839" y="425"/>
                  </a:lnTo>
                  <a:lnTo>
                    <a:pt x="833" y="425"/>
                  </a:lnTo>
                  <a:lnTo>
                    <a:pt x="833" y="419"/>
                  </a:lnTo>
                  <a:lnTo>
                    <a:pt x="821" y="419"/>
                  </a:lnTo>
                  <a:lnTo>
                    <a:pt x="821" y="413"/>
                  </a:lnTo>
                  <a:lnTo>
                    <a:pt x="815" y="413"/>
                  </a:lnTo>
                  <a:lnTo>
                    <a:pt x="815" y="401"/>
                  </a:lnTo>
                  <a:lnTo>
                    <a:pt x="803" y="401"/>
                  </a:lnTo>
                  <a:lnTo>
                    <a:pt x="803" y="395"/>
                  </a:lnTo>
                  <a:lnTo>
                    <a:pt x="797" y="395"/>
                  </a:lnTo>
                  <a:lnTo>
                    <a:pt x="797" y="377"/>
                  </a:lnTo>
                  <a:lnTo>
                    <a:pt x="773" y="377"/>
                  </a:lnTo>
                  <a:lnTo>
                    <a:pt x="773" y="371"/>
                  </a:lnTo>
                  <a:lnTo>
                    <a:pt x="755" y="371"/>
                  </a:lnTo>
                  <a:lnTo>
                    <a:pt x="755" y="365"/>
                  </a:lnTo>
                  <a:lnTo>
                    <a:pt x="732" y="365"/>
                  </a:lnTo>
                  <a:lnTo>
                    <a:pt x="732" y="353"/>
                  </a:lnTo>
                  <a:lnTo>
                    <a:pt x="726" y="353"/>
                  </a:lnTo>
                  <a:lnTo>
                    <a:pt x="726" y="347"/>
                  </a:lnTo>
                  <a:lnTo>
                    <a:pt x="720" y="347"/>
                  </a:lnTo>
                  <a:lnTo>
                    <a:pt x="720" y="341"/>
                  </a:lnTo>
                  <a:lnTo>
                    <a:pt x="708" y="341"/>
                  </a:lnTo>
                  <a:lnTo>
                    <a:pt x="708" y="335"/>
                  </a:lnTo>
                  <a:lnTo>
                    <a:pt x="684" y="335"/>
                  </a:lnTo>
                  <a:lnTo>
                    <a:pt x="684" y="329"/>
                  </a:lnTo>
                  <a:lnTo>
                    <a:pt x="654" y="329"/>
                  </a:lnTo>
                  <a:lnTo>
                    <a:pt x="654" y="317"/>
                  </a:lnTo>
                  <a:lnTo>
                    <a:pt x="636" y="317"/>
                  </a:lnTo>
                  <a:lnTo>
                    <a:pt x="636" y="311"/>
                  </a:lnTo>
                  <a:lnTo>
                    <a:pt x="618" y="311"/>
                  </a:lnTo>
                  <a:lnTo>
                    <a:pt x="618" y="293"/>
                  </a:lnTo>
                  <a:lnTo>
                    <a:pt x="600" y="293"/>
                  </a:lnTo>
                  <a:lnTo>
                    <a:pt x="600" y="287"/>
                  </a:lnTo>
                  <a:lnTo>
                    <a:pt x="576" y="287"/>
                  </a:lnTo>
                  <a:lnTo>
                    <a:pt x="576" y="281"/>
                  </a:lnTo>
                  <a:lnTo>
                    <a:pt x="540" y="281"/>
                  </a:lnTo>
                  <a:lnTo>
                    <a:pt x="540" y="275"/>
                  </a:lnTo>
                  <a:lnTo>
                    <a:pt x="534" y="275"/>
                  </a:lnTo>
                  <a:lnTo>
                    <a:pt x="534" y="263"/>
                  </a:lnTo>
                  <a:lnTo>
                    <a:pt x="516" y="263"/>
                  </a:lnTo>
                  <a:lnTo>
                    <a:pt x="516" y="257"/>
                  </a:lnTo>
                  <a:lnTo>
                    <a:pt x="498" y="257"/>
                  </a:lnTo>
                  <a:lnTo>
                    <a:pt x="498" y="251"/>
                  </a:lnTo>
                  <a:lnTo>
                    <a:pt x="474" y="251"/>
                  </a:lnTo>
                  <a:lnTo>
                    <a:pt x="474" y="239"/>
                  </a:lnTo>
                  <a:lnTo>
                    <a:pt x="462" y="239"/>
                  </a:lnTo>
                  <a:lnTo>
                    <a:pt x="462" y="233"/>
                  </a:lnTo>
                  <a:lnTo>
                    <a:pt x="450" y="233"/>
                  </a:lnTo>
                  <a:lnTo>
                    <a:pt x="450" y="227"/>
                  </a:lnTo>
                  <a:lnTo>
                    <a:pt x="438" y="227"/>
                  </a:lnTo>
                  <a:lnTo>
                    <a:pt x="438" y="221"/>
                  </a:lnTo>
                  <a:lnTo>
                    <a:pt x="432" y="221"/>
                  </a:lnTo>
                  <a:lnTo>
                    <a:pt x="432" y="215"/>
                  </a:lnTo>
                  <a:lnTo>
                    <a:pt x="420" y="215"/>
                  </a:lnTo>
                  <a:lnTo>
                    <a:pt x="420" y="209"/>
                  </a:lnTo>
                  <a:lnTo>
                    <a:pt x="408" y="209"/>
                  </a:lnTo>
                  <a:lnTo>
                    <a:pt x="408" y="203"/>
                  </a:lnTo>
                  <a:lnTo>
                    <a:pt x="396" y="203"/>
                  </a:lnTo>
                  <a:lnTo>
                    <a:pt x="396" y="197"/>
                  </a:lnTo>
                  <a:lnTo>
                    <a:pt x="390" y="197"/>
                  </a:lnTo>
                  <a:lnTo>
                    <a:pt x="390" y="191"/>
                  </a:lnTo>
                  <a:lnTo>
                    <a:pt x="378" y="191"/>
                  </a:lnTo>
                  <a:lnTo>
                    <a:pt x="378" y="185"/>
                  </a:lnTo>
                  <a:lnTo>
                    <a:pt x="366" y="185"/>
                  </a:lnTo>
                  <a:lnTo>
                    <a:pt x="360" y="185"/>
                  </a:lnTo>
                  <a:lnTo>
                    <a:pt x="360" y="173"/>
                  </a:lnTo>
                  <a:lnTo>
                    <a:pt x="348" y="173"/>
                  </a:lnTo>
                  <a:lnTo>
                    <a:pt x="348" y="167"/>
                  </a:lnTo>
                  <a:lnTo>
                    <a:pt x="336" y="167"/>
                  </a:lnTo>
                  <a:lnTo>
                    <a:pt x="336" y="161"/>
                  </a:lnTo>
                  <a:lnTo>
                    <a:pt x="324" y="161"/>
                  </a:lnTo>
                  <a:lnTo>
                    <a:pt x="324" y="155"/>
                  </a:lnTo>
                  <a:lnTo>
                    <a:pt x="312" y="155"/>
                  </a:lnTo>
                  <a:lnTo>
                    <a:pt x="312" y="143"/>
                  </a:lnTo>
                  <a:lnTo>
                    <a:pt x="306" y="143"/>
                  </a:lnTo>
                  <a:lnTo>
                    <a:pt x="306" y="137"/>
                  </a:lnTo>
                  <a:lnTo>
                    <a:pt x="276" y="137"/>
                  </a:lnTo>
                  <a:lnTo>
                    <a:pt x="276" y="131"/>
                  </a:lnTo>
                  <a:lnTo>
                    <a:pt x="246" y="131"/>
                  </a:lnTo>
                  <a:lnTo>
                    <a:pt x="246" y="125"/>
                  </a:lnTo>
                  <a:lnTo>
                    <a:pt x="234" y="125"/>
                  </a:lnTo>
                  <a:lnTo>
                    <a:pt x="234" y="119"/>
                  </a:lnTo>
                  <a:lnTo>
                    <a:pt x="228" y="119"/>
                  </a:lnTo>
                  <a:lnTo>
                    <a:pt x="228" y="113"/>
                  </a:lnTo>
                  <a:lnTo>
                    <a:pt x="216" y="113"/>
                  </a:lnTo>
                  <a:lnTo>
                    <a:pt x="216" y="101"/>
                  </a:lnTo>
                  <a:lnTo>
                    <a:pt x="204" y="101"/>
                  </a:lnTo>
                  <a:lnTo>
                    <a:pt x="204" y="83"/>
                  </a:lnTo>
                  <a:lnTo>
                    <a:pt x="192" y="83"/>
                  </a:lnTo>
                  <a:lnTo>
                    <a:pt x="192" y="77"/>
                  </a:lnTo>
                  <a:lnTo>
                    <a:pt x="186" y="77"/>
                  </a:lnTo>
                  <a:lnTo>
                    <a:pt x="186" y="71"/>
                  </a:lnTo>
                  <a:lnTo>
                    <a:pt x="174" y="71"/>
                  </a:lnTo>
                  <a:lnTo>
                    <a:pt x="174" y="65"/>
                  </a:lnTo>
                  <a:lnTo>
                    <a:pt x="156" y="65"/>
                  </a:lnTo>
                  <a:lnTo>
                    <a:pt x="156" y="53"/>
                  </a:lnTo>
                  <a:lnTo>
                    <a:pt x="108" y="53"/>
                  </a:lnTo>
                  <a:lnTo>
                    <a:pt x="108" y="47"/>
                  </a:lnTo>
                  <a:lnTo>
                    <a:pt x="96" y="47"/>
                  </a:lnTo>
                  <a:lnTo>
                    <a:pt x="96" y="42"/>
                  </a:lnTo>
                  <a:lnTo>
                    <a:pt x="78" y="42"/>
                  </a:lnTo>
                  <a:lnTo>
                    <a:pt x="78" y="36"/>
                  </a:lnTo>
                  <a:lnTo>
                    <a:pt x="54" y="36"/>
                  </a:lnTo>
                  <a:lnTo>
                    <a:pt x="54" y="24"/>
                  </a:lnTo>
                  <a:lnTo>
                    <a:pt x="48" y="24"/>
                  </a:lnTo>
                  <a:lnTo>
                    <a:pt x="48" y="18"/>
                  </a:lnTo>
                  <a:lnTo>
                    <a:pt x="18" y="18"/>
                  </a:lnTo>
                  <a:lnTo>
                    <a:pt x="18" y="12"/>
                  </a:lnTo>
                  <a:lnTo>
                    <a:pt x="0" y="12"/>
                  </a:lnTo>
                  <a:lnTo>
                    <a:pt x="0" y="0"/>
                  </a:lnTo>
                </a:path>
              </a:pathLst>
            </a:custGeom>
            <a:solidFill>
              <a:srgbClr val="FFFFFF"/>
            </a:solidFill>
            <a:ln w="28575" cap="flat" cmpd="sng">
              <a:solidFill>
                <a:schemeClr val="accent1"/>
              </a:solidFill>
              <a:prstDash val="solid"/>
              <a:miter lim="800000"/>
              <a:headEnd/>
              <a:tailEnd/>
            </a:ln>
          </p:spPr>
          <p:txBody>
            <a:bodyPr/>
            <a:lstStyle/>
            <a:p>
              <a:pPr>
                <a:defRPr/>
              </a:pPr>
              <a:endParaRPr lang="en-US" sz="240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92" name="Freeform 94">
              <a:extLst>
                <a:ext uri="{FF2B5EF4-FFF2-40B4-BE49-F238E27FC236}">
                  <a16:creationId xmlns:a16="http://schemas.microsoft.com/office/drawing/2014/main" id="{4E739EDA-565C-9C47-B7A7-AFECC95E9FAD}"/>
                </a:ext>
              </a:extLst>
            </p:cNvPr>
            <p:cNvSpPr>
              <a:spLocks/>
            </p:cNvSpPr>
            <p:nvPr/>
          </p:nvSpPr>
          <p:spPr bwMode="auto">
            <a:xfrm>
              <a:off x="1784350" y="1508125"/>
              <a:ext cx="1236663" cy="238125"/>
            </a:xfrm>
            <a:custGeom>
              <a:avLst/>
              <a:gdLst>
                <a:gd name="T0" fmla="*/ 779 w 779"/>
                <a:gd name="T1" fmla="*/ 150 h 150"/>
                <a:gd name="T2" fmla="*/ 731 w 779"/>
                <a:gd name="T3" fmla="*/ 150 h 150"/>
                <a:gd name="T4" fmla="*/ 731 w 779"/>
                <a:gd name="T5" fmla="*/ 144 h 150"/>
                <a:gd name="T6" fmla="*/ 689 w 779"/>
                <a:gd name="T7" fmla="*/ 144 h 150"/>
                <a:gd name="T8" fmla="*/ 689 w 779"/>
                <a:gd name="T9" fmla="*/ 138 h 150"/>
                <a:gd name="T10" fmla="*/ 671 w 779"/>
                <a:gd name="T11" fmla="*/ 138 h 150"/>
                <a:gd name="T12" fmla="*/ 671 w 779"/>
                <a:gd name="T13" fmla="*/ 126 h 150"/>
                <a:gd name="T14" fmla="*/ 635 w 779"/>
                <a:gd name="T15" fmla="*/ 126 h 150"/>
                <a:gd name="T16" fmla="*/ 635 w 779"/>
                <a:gd name="T17" fmla="*/ 120 h 150"/>
                <a:gd name="T18" fmla="*/ 617 w 779"/>
                <a:gd name="T19" fmla="*/ 120 h 150"/>
                <a:gd name="T20" fmla="*/ 617 w 779"/>
                <a:gd name="T21" fmla="*/ 114 h 150"/>
                <a:gd name="T22" fmla="*/ 605 w 779"/>
                <a:gd name="T23" fmla="*/ 114 h 150"/>
                <a:gd name="T24" fmla="*/ 605 w 779"/>
                <a:gd name="T25" fmla="*/ 102 h 150"/>
                <a:gd name="T26" fmla="*/ 575 w 779"/>
                <a:gd name="T27" fmla="*/ 102 h 150"/>
                <a:gd name="T28" fmla="*/ 575 w 779"/>
                <a:gd name="T29" fmla="*/ 96 h 150"/>
                <a:gd name="T30" fmla="*/ 563 w 779"/>
                <a:gd name="T31" fmla="*/ 96 h 150"/>
                <a:gd name="T32" fmla="*/ 563 w 779"/>
                <a:gd name="T33" fmla="*/ 90 h 150"/>
                <a:gd name="T34" fmla="*/ 546 w 779"/>
                <a:gd name="T35" fmla="*/ 90 h 150"/>
                <a:gd name="T36" fmla="*/ 546 w 779"/>
                <a:gd name="T37" fmla="*/ 78 h 150"/>
                <a:gd name="T38" fmla="*/ 516 w 779"/>
                <a:gd name="T39" fmla="*/ 78 h 150"/>
                <a:gd name="T40" fmla="*/ 516 w 779"/>
                <a:gd name="T41" fmla="*/ 72 h 150"/>
                <a:gd name="T42" fmla="*/ 498 w 779"/>
                <a:gd name="T43" fmla="*/ 72 h 150"/>
                <a:gd name="T44" fmla="*/ 498 w 779"/>
                <a:gd name="T45" fmla="*/ 66 h 150"/>
                <a:gd name="T46" fmla="*/ 474 w 779"/>
                <a:gd name="T47" fmla="*/ 66 h 150"/>
                <a:gd name="T48" fmla="*/ 474 w 779"/>
                <a:gd name="T49" fmla="*/ 54 h 150"/>
                <a:gd name="T50" fmla="*/ 468 w 779"/>
                <a:gd name="T51" fmla="*/ 54 h 150"/>
                <a:gd name="T52" fmla="*/ 468 w 779"/>
                <a:gd name="T53" fmla="*/ 42 h 150"/>
                <a:gd name="T54" fmla="*/ 384 w 779"/>
                <a:gd name="T55" fmla="*/ 42 h 150"/>
                <a:gd name="T56" fmla="*/ 384 w 779"/>
                <a:gd name="T57" fmla="*/ 42 h 150"/>
                <a:gd name="T58" fmla="*/ 366 w 779"/>
                <a:gd name="T59" fmla="*/ 42 h 150"/>
                <a:gd name="T60" fmla="*/ 366 w 779"/>
                <a:gd name="T61" fmla="*/ 30 h 150"/>
                <a:gd name="T62" fmla="*/ 288 w 779"/>
                <a:gd name="T63" fmla="*/ 30 h 150"/>
                <a:gd name="T64" fmla="*/ 288 w 779"/>
                <a:gd name="T65" fmla="*/ 24 h 150"/>
                <a:gd name="T66" fmla="*/ 258 w 779"/>
                <a:gd name="T67" fmla="*/ 24 h 150"/>
                <a:gd name="T68" fmla="*/ 258 w 779"/>
                <a:gd name="T69" fmla="*/ 18 h 150"/>
                <a:gd name="T70" fmla="*/ 216 w 779"/>
                <a:gd name="T71" fmla="*/ 18 h 150"/>
                <a:gd name="T72" fmla="*/ 216 w 779"/>
                <a:gd name="T73" fmla="*/ 12 h 150"/>
                <a:gd name="T74" fmla="*/ 204 w 779"/>
                <a:gd name="T75" fmla="*/ 12 h 150"/>
                <a:gd name="T76" fmla="*/ 204 w 779"/>
                <a:gd name="T77" fmla="*/ 0 h 150"/>
                <a:gd name="T78" fmla="*/ 0 w 779"/>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9" h="150">
                  <a:moveTo>
                    <a:pt x="779" y="150"/>
                  </a:moveTo>
                  <a:lnTo>
                    <a:pt x="731" y="150"/>
                  </a:lnTo>
                  <a:lnTo>
                    <a:pt x="731" y="144"/>
                  </a:lnTo>
                  <a:lnTo>
                    <a:pt x="689" y="144"/>
                  </a:lnTo>
                  <a:lnTo>
                    <a:pt x="689" y="138"/>
                  </a:lnTo>
                  <a:lnTo>
                    <a:pt x="671" y="138"/>
                  </a:lnTo>
                  <a:lnTo>
                    <a:pt x="671" y="126"/>
                  </a:lnTo>
                  <a:lnTo>
                    <a:pt x="635" y="126"/>
                  </a:lnTo>
                  <a:lnTo>
                    <a:pt x="635" y="120"/>
                  </a:lnTo>
                  <a:lnTo>
                    <a:pt x="617" y="120"/>
                  </a:lnTo>
                  <a:lnTo>
                    <a:pt x="617" y="114"/>
                  </a:lnTo>
                  <a:lnTo>
                    <a:pt x="605" y="114"/>
                  </a:lnTo>
                  <a:lnTo>
                    <a:pt x="605" y="102"/>
                  </a:lnTo>
                  <a:lnTo>
                    <a:pt x="575" y="102"/>
                  </a:lnTo>
                  <a:lnTo>
                    <a:pt x="575" y="96"/>
                  </a:lnTo>
                  <a:lnTo>
                    <a:pt x="563" y="96"/>
                  </a:lnTo>
                  <a:lnTo>
                    <a:pt x="563" y="90"/>
                  </a:lnTo>
                  <a:lnTo>
                    <a:pt x="546" y="90"/>
                  </a:lnTo>
                  <a:lnTo>
                    <a:pt x="546" y="78"/>
                  </a:lnTo>
                  <a:lnTo>
                    <a:pt x="516" y="78"/>
                  </a:lnTo>
                  <a:lnTo>
                    <a:pt x="516" y="72"/>
                  </a:lnTo>
                  <a:lnTo>
                    <a:pt x="498" y="72"/>
                  </a:lnTo>
                  <a:lnTo>
                    <a:pt x="498" y="66"/>
                  </a:lnTo>
                  <a:lnTo>
                    <a:pt x="474" y="66"/>
                  </a:lnTo>
                  <a:lnTo>
                    <a:pt x="474" y="54"/>
                  </a:lnTo>
                  <a:lnTo>
                    <a:pt x="468" y="54"/>
                  </a:lnTo>
                  <a:lnTo>
                    <a:pt x="468" y="42"/>
                  </a:lnTo>
                  <a:lnTo>
                    <a:pt x="384" y="42"/>
                  </a:lnTo>
                  <a:lnTo>
                    <a:pt x="384" y="42"/>
                  </a:lnTo>
                  <a:lnTo>
                    <a:pt x="366" y="42"/>
                  </a:lnTo>
                  <a:lnTo>
                    <a:pt x="366" y="30"/>
                  </a:lnTo>
                  <a:lnTo>
                    <a:pt x="288" y="30"/>
                  </a:lnTo>
                  <a:lnTo>
                    <a:pt x="288" y="24"/>
                  </a:lnTo>
                  <a:lnTo>
                    <a:pt x="258" y="24"/>
                  </a:lnTo>
                  <a:lnTo>
                    <a:pt x="258" y="18"/>
                  </a:lnTo>
                  <a:lnTo>
                    <a:pt x="216" y="18"/>
                  </a:lnTo>
                  <a:lnTo>
                    <a:pt x="216" y="12"/>
                  </a:lnTo>
                  <a:lnTo>
                    <a:pt x="204" y="12"/>
                  </a:lnTo>
                  <a:lnTo>
                    <a:pt x="204" y="0"/>
                  </a:lnTo>
                  <a:lnTo>
                    <a:pt x="0" y="0"/>
                  </a:lnTo>
                </a:path>
              </a:pathLst>
            </a:custGeom>
            <a:noFill/>
            <a:ln w="28575" cap="flat" cmpd="sng">
              <a:solidFill>
                <a:schemeClr val="accent1"/>
              </a:solidFill>
              <a:prstDash val="solid"/>
              <a:miter lim="800000"/>
              <a:headEnd/>
              <a:tailEnd/>
            </a:ln>
            <a:extLst>
              <a:ext uri="{909E8E84-426E-40dd-AFC4-6F175D3DCCD1}"/>
            </a:extLst>
          </p:spPr>
          <p:txBody>
            <a:bodyPr/>
            <a:lstStyle/>
            <a:p>
              <a:pPr>
                <a:defRPr/>
              </a:pPr>
              <a:endParaRPr lang="en-US" sz="2400" dirty="0">
                <a:solidFill>
                  <a:prstClr val="black"/>
                </a:solidFill>
                <a:latin typeface="Arial" panose="020B0604020202020204" pitchFamily="34" charset="0"/>
                <a:ea typeface="ＭＳ Ｐゴシック" charset="0"/>
                <a:cs typeface="Arial" panose="020B0604020202020204" pitchFamily="34" charset="0"/>
              </a:endParaRPr>
            </a:p>
          </p:txBody>
        </p:sp>
      </p:grpSp>
      <p:sp>
        <p:nvSpPr>
          <p:cNvPr id="152663" name="TextBox 37">
            <a:extLst>
              <a:ext uri="{FF2B5EF4-FFF2-40B4-BE49-F238E27FC236}">
                <a16:creationId xmlns:a16="http://schemas.microsoft.com/office/drawing/2014/main" id="{5283490D-A80F-234D-98E6-849825809F51}"/>
              </a:ext>
            </a:extLst>
          </p:cNvPr>
          <p:cNvSpPr txBox="1">
            <a:spLocks noChangeArrowheads="1"/>
          </p:cNvSpPr>
          <p:nvPr/>
        </p:nvSpPr>
        <p:spPr bwMode="auto">
          <a:xfrm>
            <a:off x="6322867" y="2004914"/>
            <a:ext cx="1967205" cy="67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spcBef>
                <a:spcPct val="0"/>
              </a:spcBef>
              <a:buFontTx/>
              <a:buNone/>
            </a:pPr>
            <a:r>
              <a:rPr lang="en-US" altLang="en-US" sz="1800" b="1" dirty="0">
                <a:solidFill>
                  <a:schemeClr val="accent1"/>
                </a:solidFill>
                <a:latin typeface="Arial" panose="020B0604020202020204" pitchFamily="34" charset="0"/>
                <a:cs typeface="Arial" panose="020B0604020202020204" pitchFamily="34" charset="0"/>
              </a:rPr>
              <a:t>ABI + P </a:t>
            </a:r>
          </a:p>
          <a:p>
            <a:pPr algn="ctr" eaLnBrk="1" hangingPunct="1">
              <a:lnSpc>
                <a:spcPct val="110000"/>
              </a:lnSpc>
              <a:spcBef>
                <a:spcPct val="0"/>
              </a:spcBef>
              <a:buFontTx/>
              <a:buNone/>
            </a:pPr>
            <a:r>
              <a:rPr lang="en-US" altLang="en-US" sz="1800" b="1" dirty="0">
                <a:solidFill>
                  <a:schemeClr val="accent1"/>
                </a:solidFill>
                <a:latin typeface="Arial" panose="020B0604020202020204" pitchFamily="34" charset="0"/>
                <a:cs typeface="Arial" panose="020B0604020202020204" pitchFamily="34" charset="0"/>
              </a:rPr>
              <a:t>Median 34.7 </a:t>
            </a:r>
            <a:r>
              <a:rPr lang="en-US" altLang="en-US" sz="1800" b="1" dirty="0" err="1">
                <a:solidFill>
                  <a:schemeClr val="accent1"/>
                </a:solidFill>
                <a:latin typeface="Arial" panose="020B0604020202020204" pitchFamily="34" charset="0"/>
                <a:cs typeface="Arial" panose="020B0604020202020204" pitchFamily="34" charset="0"/>
              </a:rPr>
              <a:t>mo</a:t>
            </a:r>
            <a:r>
              <a:rPr lang="en-US" altLang="en-US" sz="1800" b="1" dirty="0">
                <a:solidFill>
                  <a:schemeClr val="accent1"/>
                </a:solidFill>
                <a:latin typeface="Arial" panose="020B0604020202020204" pitchFamily="34" charset="0"/>
                <a:cs typeface="Arial" panose="020B0604020202020204" pitchFamily="34" charset="0"/>
              </a:rPr>
              <a:t> </a:t>
            </a:r>
          </a:p>
        </p:txBody>
      </p:sp>
      <p:cxnSp>
        <p:nvCxnSpPr>
          <p:cNvPr id="30" name="Straight Connector 29">
            <a:extLst>
              <a:ext uri="{FF2B5EF4-FFF2-40B4-BE49-F238E27FC236}">
                <a16:creationId xmlns:a16="http://schemas.microsoft.com/office/drawing/2014/main" id="{71F0FE8D-1A49-E045-9B04-9DDC7D80CA75}"/>
              </a:ext>
            </a:extLst>
          </p:cNvPr>
          <p:cNvCxnSpPr/>
          <p:nvPr/>
        </p:nvCxnSpPr>
        <p:spPr>
          <a:xfrm>
            <a:off x="3090864" y="3046313"/>
            <a:ext cx="6497637"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6D6660BE-F096-7848-B437-BFBA0178F6C3}"/>
              </a:ext>
            </a:extLst>
          </p:cNvPr>
          <p:cNvSpPr/>
          <p:nvPr/>
        </p:nvSpPr>
        <p:spPr>
          <a:xfrm>
            <a:off x="6183313" y="1982689"/>
            <a:ext cx="2170112" cy="7905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black"/>
              </a:solidFill>
              <a:latin typeface="Arial" panose="020B0604020202020204" pitchFamily="34" charset="0"/>
              <a:cs typeface="Arial" panose="020B0604020202020204" pitchFamily="34" charset="0"/>
            </a:endParaRPr>
          </a:p>
        </p:txBody>
      </p:sp>
      <p:sp>
        <p:nvSpPr>
          <p:cNvPr id="20" name="Slide Number Placeholder 19">
            <a:extLst>
              <a:ext uri="{FF2B5EF4-FFF2-40B4-BE49-F238E27FC236}">
                <a16:creationId xmlns:a16="http://schemas.microsoft.com/office/drawing/2014/main" id="{67A7D16F-241D-1E4B-883B-E372DF25EB38}"/>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Tree>
    <p:extLst>
      <p:ext uri="{BB962C8B-B14F-4D97-AF65-F5344CB8AC3E}">
        <p14:creationId xmlns:p14="http://schemas.microsoft.com/office/powerpoint/2010/main" val="36407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DCFF4471-9217-CC44-8BE8-A9D52CB34EF2}"/>
              </a:ext>
            </a:extLst>
          </p:cNvPr>
          <p:cNvSpPr>
            <a:spLocks noGrp="1"/>
          </p:cNvSpPr>
          <p:nvPr>
            <p:ph type="title"/>
          </p:nvPr>
        </p:nvSpPr>
        <p:spPr>
          <a:xfrm>
            <a:off x="619200" y="246566"/>
            <a:ext cx="8740800" cy="807285"/>
          </a:xfrm>
        </p:spPr>
        <p:txBody>
          <a:bodyPr/>
          <a:lstStyle/>
          <a:p>
            <a:r>
              <a:rPr lang="en-GB" dirty="0"/>
              <a:t>Why did patients live so long?</a:t>
            </a:r>
            <a:br>
              <a:rPr lang="en-GB" dirty="0"/>
            </a:br>
            <a:r>
              <a:rPr lang="en-GB" dirty="0">
                <a:solidFill>
                  <a:schemeClr val="accent1"/>
                </a:solidFill>
              </a:rPr>
              <a:t>Patients better treated than in the real world</a:t>
            </a:r>
          </a:p>
        </p:txBody>
      </p:sp>
      <p:sp>
        <p:nvSpPr>
          <p:cNvPr id="7" name="Content Placeholder 6">
            <a:extLst>
              <a:ext uri="{FF2B5EF4-FFF2-40B4-BE49-F238E27FC236}">
                <a16:creationId xmlns:a16="http://schemas.microsoft.com/office/drawing/2014/main" id="{E1CC5F44-6254-914F-84E6-5BC7F4257A76}"/>
              </a:ext>
            </a:extLst>
          </p:cNvPr>
          <p:cNvSpPr>
            <a:spLocks noGrp="1"/>
          </p:cNvSpPr>
          <p:nvPr>
            <p:ph sz="quarter" idx="15"/>
          </p:nvPr>
        </p:nvSpPr>
        <p:spPr>
          <a:xfrm>
            <a:off x="620184" y="6309320"/>
            <a:ext cx="8116800" cy="365125"/>
          </a:xfrm>
        </p:spPr>
        <p:txBody>
          <a:bodyPr/>
          <a:lstStyle/>
          <a:p>
            <a:r>
              <a:rPr lang="da-DK" altLang="en-US" dirty="0"/>
              <a:t>ABI, abiraterone; P, prednisone; PBO, placebo</a:t>
            </a:r>
          </a:p>
          <a:p>
            <a:pPr>
              <a:spcBef>
                <a:spcPts val="0"/>
              </a:spcBef>
            </a:pPr>
            <a:r>
              <a:rPr lang="da-DK" altLang="en-US" dirty="0"/>
              <a:t>1. </a:t>
            </a:r>
            <a:r>
              <a:rPr lang="en-GB" sz="1200" dirty="0"/>
              <a:t>Ryan CJ, et al. Lancet Oncol. 2015;16:152-160</a:t>
            </a:r>
            <a:endParaRPr lang="da-DK" altLang="en-US" dirty="0"/>
          </a:p>
        </p:txBody>
      </p:sp>
      <p:graphicFrame>
        <p:nvGraphicFramePr>
          <p:cNvPr id="4" name="Table 3">
            <a:extLst>
              <a:ext uri="{FF2B5EF4-FFF2-40B4-BE49-F238E27FC236}">
                <a16:creationId xmlns:a16="http://schemas.microsoft.com/office/drawing/2014/main" id="{AEFD37E1-AC81-F44C-A35A-B005F31811BF}"/>
              </a:ext>
            </a:extLst>
          </p:cNvPr>
          <p:cNvGraphicFramePr>
            <a:graphicFrameLocks noGrp="1"/>
          </p:cNvGraphicFramePr>
          <p:nvPr>
            <p:extLst>
              <p:ext uri="{D42A27DB-BD31-4B8C-83A1-F6EECF244321}">
                <p14:modId xmlns:p14="http://schemas.microsoft.com/office/powerpoint/2010/main" val="2449496967"/>
              </p:ext>
            </p:extLst>
          </p:nvPr>
        </p:nvGraphicFramePr>
        <p:xfrm>
          <a:off x="619200" y="1694520"/>
          <a:ext cx="10949604" cy="3954780"/>
        </p:xfrm>
        <a:graphic>
          <a:graphicData uri="http://schemas.openxmlformats.org/drawingml/2006/table">
            <a:tbl>
              <a:tblPr firstRow="1" bandRow="1">
                <a:tableStyleId>{5C22544A-7EE6-4342-B048-85BDC9FD1C3A}</a:tableStyleId>
              </a:tblPr>
              <a:tblGrid>
                <a:gridCol w="5007575">
                  <a:extLst>
                    <a:ext uri="{9D8B030D-6E8A-4147-A177-3AD203B41FA5}">
                      <a16:colId xmlns:a16="http://schemas.microsoft.com/office/drawing/2014/main" val="20000"/>
                    </a:ext>
                  </a:extLst>
                </a:gridCol>
                <a:gridCol w="2950894">
                  <a:extLst>
                    <a:ext uri="{9D8B030D-6E8A-4147-A177-3AD203B41FA5}">
                      <a16:colId xmlns:a16="http://schemas.microsoft.com/office/drawing/2014/main" val="20001"/>
                    </a:ext>
                  </a:extLst>
                </a:gridCol>
                <a:gridCol w="2991135">
                  <a:extLst>
                    <a:ext uri="{9D8B030D-6E8A-4147-A177-3AD203B41FA5}">
                      <a16:colId xmlns:a16="http://schemas.microsoft.com/office/drawing/2014/main" val="20002"/>
                    </a:ext>
                  </a:extLst>
                </a:gridCol>
              </a:tblGrid>
              <a:tr h="270846">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solidFill>
                            <a:schemeClr val="bg1"/>
                          </a:solidFill>
                          <a:effectLst/>
                          <a:latin typeface="Arial" panose="020B0604020202020204" pitchFamily="34" charset="0"/>
                          <a:cs typeface="Arial" panose="020B0604020202020204" pitchFamily="34" charset="0"/>
                        </a:rPr>
                        <a:t>Subsequent therapy</a:t>
                      </a:r>
                      <a:r>
                        <a:rPr kumimoji="0" lang="en-US" altLang="x-none" sz="1500" u="none" strike="noStrike" cap="none" normalizeH="0" baseline="30000" dirty="0">
                          <a:ln>
                            <a:noFill/>
                          </a:ln>
                          <a:solidFill>
                            <a:schemeClr val="bg1"/>
                          </a:solidFill>
                          <a:effectLst/>
                          <a:latin typeface="Arial" panose="020B0604020202020204" pitchFamily="34" charset="0"/>
                          <a:cs typeface="Arial" panose="020B0604020202020204" pitchFamily="34" charset="0"/>
                        </a:rPr>
                        <a:t>1</a:t>
                      </a:r>
                      <a:endParaRPr kumimoji="0" lang="en-US" altLang="x-none" sz="1500" b="1" i="0" u="none" strike="noStrike" cap="none" normalizeH="0" baseline="3000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solidFill>
                            <a:schemeClr val="bg1"/>
                          </a:solidFill>
                          <a:effectLst/>
                          <a:latin typeface="Arial" panose="020B0604020202020204" pitchFamily="34" charset="0"/>
                          <a:cs typeface="Arial" panose="020B0604020202020204" pitchFamily="34" charset="0"/>
                        </a:rPr>
                        <a:t>ABI + P</a:t>
                      </a:r>
                    </a:p>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solidFill>
                            <a:schemeClr val="bg1"/>
                          </a:solidFill>
                          <a:effectLst/>
                          <a:latin typeface="Arial" panose="020B0604020202020204" pitchFamily="34" charset="0"/>
                          <a:cs typeface="Arial" panose="020B0604020202020204" pitchFamily="34" charset="0"/>
                        </a:rPr>
                        <a:t>(N=546 )  </a:t>
                      </a:r>
                      <a:endParaRPr kumimoji="0" lang="en-US" altLang="x-none" sz="15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solidFill>
                            <a:schemeClr val="bg1"/>
                          </a:solidFill>
                          <a:effectLst/>
                          <a:latin typeface="Arial" panose="020B0604020202020204" pitchFamily="34" charset="0"/>
                          <a:cs typeface="Arial" panose="020B0604020202020204" pitchFamily="34" charset="0"/>
                        </a:rPr>
                        <a:t>P + PBO</a:t>
                      </a:r>
                    </a:p>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solidFill>
                            <a:schemeClr val="bg1"/>
                          </a:solidFill>
                          <a:effectLst/>
                          <a:latin typeface="Arial" panose="020B0604020202020204" pitchFamily="34" charset="0"/>
                          <a:cs typeface="Arial" panose="020B0604020202020204" pitchFamily="34" charset="0"/>
                        </a:rPr>
                        <a:t>(N=542)</a:t>
                      </a:r>
                      <a:endParaRPr kumimoji="0" lang="en-US" altLang="x-none" sz="15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0"/>
                  </a:ext>
                </a:extLst>
              </a:tr>
              <a:tr h="270846">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b="1" u="none" strike="noStrike" cap="none" normalizeH="0" baseline="0" dirty="0">
                          <a:ln>
                            <a:noFill/>
                          </a:ln>
                          <a:effectLst/>
                          <a:latin typeface="Arial" panose="020B0604020202020204" pitchFamily="34" charset="0"/>
                          <a:cs typeface="Arial" panose="020B0604020202020204" pitchFamily="34" charset="0"/>
                        </a:rPr>
                        <a:t>N (%) with selected subsequent therapy</a:t>
                      </a:r>
                      <a:endParaRPr kumimoji="0" lang="en-GB"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365 (67%)</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435 (80%)</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1"/>
                  </a:ext>
                </a:extLst>
              </a:tr>
              <a:tr h="184375">
                <a:tc gridSpan="3">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b="1" u="none" strike="noStrike" cap="none" normalizeH="0" baseline="0" dirty="0">
                          <a:ln>
                            <a:noFill/>
                          </a:ln>
                          <a:effectLst/>
                          <a:latin typeface="Arial" panose="020B0604020202020204" pitchFamily="34" charset="0"/>
                          <a:cs typeface="Arial" panose="020B0604020202020204" pitchFamily="34" charset="0"/>
                        </a:rPr>
                        <a:t>Subsequent therapies</a:t>
                      </a:r>
                      <a:endParaRPr kumimoji="0" lang="en-GB"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dirty="0">
                          <a:ln>
                            <a:noFill/>
                          </a:ln>
                          <a:effectLst/>
                          <a:latin typeface="Arial" panose="020B0604020202020204" pitchFamily="34" charset="0"/>
                          <a:cs typeface="Arial" panose="020B0604020202020204" pitchFamily="34" charset="0"/>
                        </a:rPr>
                        <a:t>   Abiraterone</a:t>
                      </a:r>
                      <a:endParaRPr kumimoji="0" lang="en-GB"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69 (13%)</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238 (44%)</a:t>
                      </a:r>
                      <a:endParaRPr kumimoji="0" lang="en-US" altLang="x-none" sz="1500" b="1" i="0" u="none" strike="noStrike" cap="none" normalizeH="0" baseline="3000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3"/>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a:ln>
                            <a:noFill/>
                          </a:ln>
                          <a:effectLst/>
                          <a:latin typeface="Arial" panose="020B0604020202020204" pitchFamily="34" charset="0"/>
                          <a:cs typeface="Arial" panose="020B0604020202020204" pitchFamily="34" charset="0"/>
                        </a:rPr>
                        <a:t>   Cabazitaxel</a:t>
                      </a:r>
                      <a:endParaRPr kumimoji="0" lang="en-GB"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100 (18%)</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105 (19%)</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4"/>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a:ln>
                            <a:noFill/>
                          </a:ln>
                          <a:effectLst/>
                          <a:latin typeface="Arial" panose="020B0604020202020204" pitchFamily="34" charset="0"/>
                          <a:cs typeface="Arial" panose="020B0604020202020204" pitchFamily="34" charset="0"/>
                        </a:rPr>
                        <a:t>   Docetaxel</a:t>
                      </a:r>
                      <a:endParaRPr kumimoji="0" lang="en-GB"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311 (57%)</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331 (61%)</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5"/>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a:ln>
                            <a:noFill/>
                          </a:ln>
                          <a:effectLst/>
                          <a:latin typeface="Arial" panose="020B0604020202020204" pitchFamily="34" charset="0"/>
                          <a:cs typeface="Arial" panose="020B0604020202020204" pitchFamily="34" charset="0"/>
                        </a:rPr>
                        <a:t>   Enzalutamide</a:t>
                      </a:r>
                      <a:endParaRPr kumimoji="0" lang="en-GB"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87 (16%)</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54 (10%)</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6"/>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a:ln>
                            <a:noFill/>
                          </a:ln>
                          <a:effectLst/>
                          <a:latin typeface="Arial" panose="020B0604020202020204" pitchFamily="34" charset="0"/>
                          <a:cs typeface="Arial" panose="020B0604020202020204" pitchFamily="34" charset="0"/>
                        </a:rPr>
                        <a:t>   Ketoconazole</a:t>
                      </a:r>
                      <a:endParaRPr kumimoji="0" lang="en-GB"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42 (8%)</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68 (13%)</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7"/>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dirty="0">
                          <a:ln>
                            <a:noFill/>
                          </a:ln>
                          <a:effectLst/>
                          <a:latin typeface="Arial" panose="020B0604020202020204" pitchFamily="34" charset="0"/>
                          <a:cs typeface="Arial" panose="020B0604020202020204" pitchFamily="34" charset="0"/>
                        </a:rPr>
                        <a:t>   Radium-223</a:t>
                      </a:r>
                      <a:endParaRPr kumimoji="0" lang="en-GB"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20 (4%)</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7 (1%)</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8"/>
                  </a:ext>
                </a:extLst>
              </a:tr>
              <a:tr h="184375">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GB" altLang="x-none" sz="1500" u="none" strike="noStrike" cap="none" normalizeH="0" baseline="0" dirty="0">
                          <a:ln>
                            <a:noFill/>
                          </a:ln>
                          <a:effectLst/>
                          <a:latin typeface="Arial" panose="020B0604020202020204" pitchFamily="34" charset="0"/>
                          <a:cs typeface="Arial" panose="020B0604020202020204" pitchFamily="34" charset="0"/>
                        </a:rPr>
                        <a:t>   </a:t>
                      </a:r>
                      <a:r>
                        <a:rPr kumimoji="0" lang="en-GB" altLang="x-none" sz="1500" u="none" strike="noStrike" cap="none" normalizeH="0" baseline="0" dirty="0" err="1">
                          <a:ln>
                            <a:noFill/>
                          </a:ln>
                          <a:effectLst/>
                          <a:latin typeface="Arial" panose="020B0604020202020204" pitchFamily="34" charset="0"/>
                          <a:cs typeface="Arial" panose="020B0604020202020204" pitchFamily="34" charset="0"/>
                        </a:rPr>
                        <a:t>Sipuleucel</a:t>
                      </a:r>
                      <a:r>
                        <a:rPr kumimoji="0" lang="en-GB" altLang="x-none" sz="1500" u="none" strike="noStrike" cap="none" normalizeH="0" baseline="0" dirty="0">
                          <a:ln>
                            <a:noFill/>
                          </a:ln>
                          <a:effectLst/>
                          <a:latin typeface="Arial" panose="020B0604020202020204" pitchFamily="34" charset="0"/>
                          <a:cs typeface="Arial" panose="020B0604020202020204" pitchFamily="34" charset="0"/>
                        </a:rPr>
                        <a:t>-T</a:t>
                      </a:r>
                      <a:endParaRPr kumimoji="0" lang="en-GB"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a:ln>
                            <a:noFill/>
                          </a:ln>
                          <a:effectLst/>
                          <a:latin typeface="Arial" panose="020B0604020202020204" pitchFamily="34" charset="0"/>
                          <a:cs typeface="Arial" panose="020B0604020202020204" pitchFamily="34" charset="0"/>
                        </a:rPr>
                        <a:t>45 (8%)</a:t>
                      </a:r>
                      <a:endParaRPr kumimoji="0" lang="en-US" altLang="x-none" sz="1500" b="1" i="0" u="none" strike="noStrike" cap="none" normalizeH="0" baseline="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tc>
                  <a:txBody>
                    <a:bodyPr/>
                    <a:lstStyle>
                      <a:lvl1pPr>
                        <a:lnSpc>
                          <a:spcPct val="90000"/>
                        </a:lnSpc>
                        <a:spcBef>
                          <a:spcPts val="1000"/>
                        </a:spcBef>
                        <a:buFont typeface="Arial" charset="0"/>
                        <a:defRPr sz="2400">
                          <a:solidFill>
                            <a:schemeClr val="tx1"/>
                          </a:solidFill>
                          <a:latin typeface="Calibri" charset="0"/>
                          <a:ea typeface="ＭＳ Ｐゴシック" charset="-128"/>
                        </a:defRPr>
                      </a:lvl1pPr>
                      <a:lvl2pPr marL="742950" indent="-285750">
                        <a:lnSpc>
                          <a:spcPct val="90000"/>
                        </a:lnSpc>
                        <a:spcBef>
                          <a:spcPts val="500"/>
                        </a:spcBef>
                        <a:buFont typeface="Arial" charset="0"/>
                        <a:defRPr sz="2000">
                          <a:solidFill>
                            <a:schemeClr val="tx1"/>
                          </a:solidFill>
                          <a:latin typeface="Calibri" charset="0"/>
                          <a:ea typeface="ＭＳ Ｐゴシック" charset="-128"/>
                        </a:defRPr>
                      </a:lvl2pPr>
                      <a:lvl3pPr marL="1143000" indent="-228600">
                        <a:lnSpc>
                          <a:spcPct val="90000"/>
                        </a:lnSpc>
                        <a:spcBef>
                          <a:spcPts val="500"/>
                        </a:spcBef>
                        <a:buFont typeface="Arial" charset="0"/>
                        <a:defRPr>
                          <a:solidFill>
                            <a:schemeClr val="tx1"/>
                          </a:solidFill>
                          <a:latin typeface="Calibri" charset="0"/>
                          <a:ea typeface="ＭＳ Ｐゴシック" charset="-128"/>
                        </a:defRPr>
                      </a:lvl3pPr>
                      <a:lvl4pPr marL="1600200" indent="-228600">
                        <a:lnSpc>
                          <a:spcPct val="90000"/>
                        </a:lnSpc>
                        <a:spcBef>
                          <a:spcPts val="500"/>
                        </a:spcBef>
                        <a:buFont typeface="Arial" charset="0"/>
                        <a:defRPr sz="1600">
                          <a:solidFill>
                            <a:schemeClr val="tx1"/>
                          </a:solidFill>
                          <a:latin typeface="Calibri" charset="0"/>
                          <a:ea typeface="ＭＳ Ｐゴシック" charset="-128"/>
                        </a:defRPr>
                      </a:lvl4pPr>
                      <a:lvl5pPr marL="2057400" indent="-228600">
                        <a:lnSpc>
                          <a:spcPct val="90000"/>
                        </a:lnSpc>
                        <a:spcBef>
                          <a:spcPts val="500"/>
                        </a:spcBef>
                        <a:buFont typeface="Arial" charset="0"/>
                        <a:defRPr sz="16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rgbClr val="294F2D"/>
                        </a:buClr>
                        <a:buSzPct val="80000"/>
                        <a:buFont typeface="Wingdings" charset="2"/>
                        <a:buNone/>
                        <a:tabLst/>
                      </a:pPr>
                      <a:r>
                        <a:rPr kumimoji="0" lang="en-US" altLang="x-none" sz="1500" u="none" strike="noStrike" cap="none" normalizeH="0" baseline="0" dirty="0">
                          <a:ln>
                            <a:noFill/>
                          </a:ln>
                          <a:effectLst/>
                          <a:latin typeface="Arial" panose="020B0604020202020204" pitchFamily="34" charset="0"/>
                          <a:cs typeface="Arial" panose="020B0604020202020204" pitchFamily="34" charset="0"/>
                        </a:rPr>
                        <a:t>32 (6%)</a:t>
                      </a:r>
                      <a:endParaRPr kumimoji="0" lang="en-US" altLang="x-none" sz="1500" b="1"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endParaRPr>
                    </a:p>
                  </a:txBody>
                  <a:tcPr marL="107951" marR="107951" marT="72009" marB="72009" anchor="ctr" horzOverflow="overflow"/>
                </a:tc>
                <a:extLst>
                  <a:ext uri="{0D108BD9-81ED-4DB2-BD59-A6C34878D82A}">
                    <a16:rowId xmlns:a16="http://schemas.microsoft.com/office/drawing/2014/main" val="10009"/>
                  </a:ext>
                </a:extLst>
              </a:tr>
            </a:tbl>
          </a:graphicData>
        </a:graphic>
      </p:graphicFrame>
      <p:sp>
        <p:nvSpPr>
          <p:cNvPr id="14" name="Slide Number Placeholder 13">
            <a:extLst>
              <a:ext uri="{FF2B5EF4-FFF2-40B4-BE49-F238E27FC236}">
                <a16:creationId xmlns:a16="http://schemas.microsoft.com/office/drawing/2014/main" id="{5FEEDFAD-73B9-6242-9D0C-EB9AEBA1DED4}"/>
              </a:ext>
            </a:extLst>
          </p:cNvPr>
          <p:cNvSpPr>
            <a:spLocks noGrp="1"/>
          </p:cNvSpPr>
          <p:nvPr>
            <p:ph type="sldNum" sz="quarter" idx="4"/>
          </p:nvPr>
        </p:nvSpPr>
        <p:spPr/>
        <p:txBody>
          <a:bodyPr/>
          <a:lstStyle/>
          <a:p>
            <a:fld id="{FCE43C0F-8A7B-3A4B-9DB5-B3472E36E833}" type="slidenum">
              <a:rPr lang="en-GB" smtClean="0"/>
              <a:pPr/>
              <a:t>52</a:t>
            </a:fld>
            <a:endParaRPr lang="en-GB" dirty="0"/>
          </a:p>
        </p:txBody>
      </p:sp>
    </p:spTree>
    <p:extLst>
      <p:ext uri="{BB962C8B-B14F-4D97-AF65-F5344CB8AC3E}">
        <p14:creationId xmlns:p14="http://schemas.microsoft.com/office/powerpoint/2010/main" val="3049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7B1B5947-DA47-AD4A-88CE-657583330786}"/>
              </a:ext>
            </a:extLst>
          </p:cNvPr>
          <p:cNvSpPr>
            <a:spLocks noGrp="1"/>
          </p:cNvSpPr>
          <p:nvPr>
            <p:ph type="body" idx="1"/>
          </p:nvPr>
        </p:nvSpPr>
        <p:spPr/>
        <p:txBody>
          <a:bodyPr/>
          <a:lstStyle/>
          <a:p>
            <a:r>
              <a:rPr lang="en-GB" dirty="0"/>
              <a:t>Patients With </a:t>
            </a:r>
            <a:r>
              <a:rPr lang="en-GB" cap="none" dirty="0" err="1"/>
              <a:t>m</a:t>
            </a:r>
            <a:r>
              <a:rPr lang="en-GB" dirty="0" err="1"/>
              <a:t>CRPC</a:t>
            </a:r>
            <a:r>
              <a:rPr lang="en-GB" dirty="0"/>
              <a:t> Receiving Life-prolonging Anti-cancer Treatment by Line of Therapy</a:t>
            </a:r>
          </a:p>
        </p:txBody>
      </p:sp>
      <p:sp>
        <p:nvSpPr>
          <p:cNvPr id="5" name="Title 4">
            <a:extLst>
              <a:ext uri="{FF2B5EF4-FFF2-40B4-BE49-F238E27FC236}">
                <a16:creationId xmlns:a16="http://schemas.microsoft.com/office/drawing/2014/main" id="{CC24E486-691D-9E49-B332-0F7415A56C9D}"/>
              </a:ext>
            </a:extLst>
          </p:cNvPr>
          <p:cNvSpPr>
            <a:spLocks noGrp="1"/>
          </p:cNvSpPr>
          <p:nvPr>
            <p:ph type="title"/>
          </p:nvPr>
        </p:nvSpPr>
        <p:spPr/>
        <p:txBody>
          <a:bodyPr/>
          <a:lstStyle/>
          <a:p>
            <a:r>
              <a:rPr lang="en-US" dirty="0"/>
              <a:t>Real-world Treatment Patterns in </a:t>
            </a:r>
            <a:r>
              <a:rPr lang="en-US" cap="none" dirty="0" err="1"/>
              <a:t>m</a:t>
            </a:r>
            <a:r>
              <a:rPr lang="en-US" dirty="0" err="1"/>
              <a:t>CRPC</a:t>
            </a:r>
            <a:endParaRPr lang="en-US" dirty="0"/>
          </a:p>
        </p:txBody>
      </p:sp>
      <p:sp>
        <p:nvSpPr>
          <p:cNvPr id="3" name="Content Placeholder 2">
            <a:extLst>
              <a:ext uri="{FF2B5EF4-FFF2-40B4-BE49-F238E27FC236}">
                <a16:creationId xmlns:a16="http://schemas.microsoft.com/office/drawing/2014/main" id="{7386EF0D-976D-274C-B314-8C5ACA3DBE02}"/>
              </a:ext>
            </a:extLst>
          </p:cNvPr>
          <p:cNvSpPr>
            <a:spLocks noGrp="1"/>
          </p:cNvSpPr>
          <p:nvPr>
            <p:ph sz="quarter" idx="15"/>
          </p:nvPr>
        </p:nvSpPr>
        <p:spPr>
          <a:xfrm>
            <a:off x="620184" y="6309320"/>
            <a:ext cx="8116800" cy="365125"/>
          </a:xfrm>
        </p:spPr>
        <p:txBody>
          <a:bodyPr/>
          <a:lstStyle/>
          <a:p>
            <a:r>
              <a:rPr lang="en-US" dirty="0"/>
              <a:t>1L, first line; 2L, second line; 3L, third line; </a:t>
            </a:r>
            <a:r>
              <a:rPr lang="en-US" dirty="0" err="1"/>
              <a:t>mCRPC</a:t>
            </a:r>
            <a:r>
              <a:rPr lang="en-US" dirty="0"/>
              <a:t>, metastatic castration resistant prostate cancer</a:t>
            </a:r>
          </a:p>
          <a:p>
            <a:pPr>
              <a:spcBef>
                <a:spcPts val="0"/>
              </a:spcBef>
            </a:pPr>
            <a:r>
              <a:rPr lang="en-US" dirty="0"/>
              <a:t>George DJ, et al. Clin </a:t>
            </a:r>
            <a:r>
              <a:rPr lang="en-US" dirty="0" err="1"/>
              <a:t>Genitourin</a:t>
            </a:r>
            <a:r>
              <a:rPr lang="en-US" dirty="0"/>
              <a:t> Cancer. 2020;18(4):284-294</a:t>
            </a:r>
          </a:p>
        </p:txBody>
      </p:sp>
      <p:graphicFrame>
        <p:nvGraphicFramePr>
          <p:cNvPr id="10" name="Table 10">
            <a:extLst>
              <a:ext uri="{FF2B5EF4-FFF2-40B4-BE49-F238E27FC236}">
                <a16:creationId xmlns:a16="http://schemas.microsoft.com/office/drawing/2014/main" id="{DDEBC944-4297-FF4C-9469-4690055B6F6A}"/>
              </a:ext>
            </a:extLst>
          </p:cNvPr>
          <p:cNvGraphicFramePr>
            <a:graphicFrameLocks noGrp="1"/>
          </p:cNvGraphicFramePr>
          <p:nvPr>
            <p:extLst>
              <p:ext uri="{D42A27DB-BD31-4B8C-83A1-F6EECF244321}">
                <p14:modId xmlns:p14="http://schemas.microsoft.com/office/powerpoint/2010/main" val="1496531453"/>
              </p:ext>
            </p:extLst>
          </p:nvPr>
        </p:nvGraphicFramePr>
        <p:xfrm>
          <a:off x="6490222" y="2530440"/>
          <a:ext cx="5454384" cy="2103120"/>
        </p:xfrm>
        <a:graphic>
          <a:graphicData uri="http://schemas.openxmlformats.org/drawingml/2006/table">
            <a:tbl>
              <a:tblPr firstRow="1" bandRow="1">
                <a:tableStyleId>{5C22544A-7EE6-4342-B048-85BDC9FD1C3A}</a:tableStyleId>
              </a:tblPr>
              <a:tblGrid>
                <a:gridCol w="2727192">
                  <a:extLst>
                    <a:ext uri="{9D8B030D-6E8A-4147-A177-3AD203B41FA5}">
                      <a16:colId xmlns:a16="http://schemas.microsoft.com/office/drawing/2014/main" val="1343488305"/>
                    </a:ext>
                  </a:extLst>
                </a:gridCol>
                <a:gridCol w="2727192">
                  <a:extLst>
                    <a:ext uri="{9D8B030D-6E8A-4147-A177-3AD203B41FA5}">
                      <a16:colId xmlns:a16="http://schemas.microsoft.com/office/drawing/2014/main" val="24407608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0" dirty="0">
                          <a:solidFill>
                            <a:schemeClr val="accent1"/>
                          </a:solidFill>
                          <a:latin typeface="Arial" panose="020B0604020202020204" pitchFamily="34" charset="0"/>
                          <a:cs typeface="Arial" panose="020B0604020202020204" pitchFamily="34" charset="0"/>
                        </a:rPr>
                        <a:t>38</a:t>
                      </a:r>
                      <a:r>
                        <a:rPr lang="en-US" sz="3000" dirty="0">
                          <a:solidFill>
                            <a:schemeClr val="accent1"/>
                          </a:solidFill>
                          <a:latin typeface="Arial" panose="020B0604020202020204" pitchFamily="34" charset="0"/>
                          <a:cs typeface="Arial" panose="020B0604020202020204" pitchFamily="34" charset="0"/>
                        </a:rPr>
                        <a:t>%</a:t>
                      </a:r>
                      <a:r>
                        <a:rPr lang="en-US" sz="1800" dirty="0">
                          <a:solidFill>
                            <a:schemeClr val="accent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1"/>
                          </a:solidFill>
                          <a:latin typeface="Arial" panose="020B0604020202020204" pitchFamily="34" charset="0"/>
                          <a:cs typeface="Arial" panose="020B0604020202020204" pitchFamily="34" charset="0"/>
                        </a:rPr>
                        <a:t>of all </a:t>
                      </a:r>
                      <a:r>
                        <a:rPr lang="en-US" sz="1800" b="0" dirty="0" err="1">
                          <a:solidFill>
                            <a:schemeClr val="accent1"/>
                          </a:solidFill>
                          <a:latin typeface="Arial" panose="020B0604020202020204" pitchFamily="34" charset="0"/>
                          <a:cs typeface="Arial" panose="020B0604020202020204" pitchFamily="34" charset="0"/>
                        </a:rPr>
                        <a:t>mCRPC</a:t>
                      </a:r>
                      <a:r>
                        <a:rPr lang="en-US" sz="1800" b="0" dirty="0">
                          <a:solidFill>
                            <a:schemeClr val="accent1"/>
                          </a:solidFill>
                          <a:latin typeface="Arial" panose="020B0604020202020204" pitchFamily="34" charset="0"/>
                          <a:cs typeface="Arial" panose="020B0604020202020204" pitchFamily="34" charset="0"/>
                        </a:rPr>
                        <a:t> patients received 2L therapy (969/2,559)</a:t>
                      </a:r>
                    </a:p>
                    <a:p>
                      <a:pPr marL="0" indent="0">
                        <a:buFont typeface="Arial" panose="020B0604020202020204" pitchFamily="34" charset="0"/>
                        <a:buNone/>
                      </a:pPr>
                      <a:endParaRPr lang="en-US" dirty="0">
                        <a:solidFill>
                          <a:schemeClr val="accent1"/>
                        </a:solidFill>
                        <a:latin typeface="Arial" panose="020B0604020202020204" pitchFamily="34" charset="0"/>
                        <a:cs typeface="Arial" panose="020B0604020202020204" pitchFamily="34" charset="0"/>
                      </a:endParaRPr>
                    </a:p>
                  </a:txBody>
                  <a:tcPr>
                    <a:lnL w="12700" cmpd="sng">
                      <a:noFill/>
                    </a:lnL>
                    <a:lnR w="1270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16</a:t>
                      </a:r>
                      <a:r>
                        <a:rPr kumimoji="0" lang="en-US" sz="3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r>
                        <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1"/>
                          </a:solidFill>
                          <a:latin typeface="Arial" panose="020B0604020202020204" pitchFamily="34" charset="0"/>
                          <a:cs typeface="Arial" panose="020B0604020202020204" pitchFamily="34" charset="0"/>
                        </a:rPr>
                        <a:t>of all </a:t>
                      </a:r>
                      <a:r>
                        <a:rPr lang="en-US" sz="1800" b="0" dirty="0" err="1">
                          <a:solidFill>
                            <a:schemeClr val="accent1"/>
                          </a:solidFill>
                          <a:latin typeface="Arial" panose="020B0604020202020204" pitchFamily="34" charset="0"/>
                          <a:cs typeface="Arial" panose="020B0604020202020204" pitchFamily="34" charset="0"/>
                        </a:rPr>
                        <a:t>mCRPC</a:t>
                      </a:r>
                      <a:r>
                        <a:rPr lang="en-US" sz="1800" b="0" dirty="0">
                          <a:solidFill>
                            <a:schemeClr val="accent1"/>
                          </a:solidFill>
                          <a:latin typeface="Arial" panose="020B0604020202020204" pitchFamily="34" charset="0"/>
                          <a:cs typeface="Arial" panose="020B0604020202020204" pitchFamily="34" charset="0"/>
                        </a:rPr>
                        <a:t> patients received 3L therapy (414/2,559)</a:t>
                      </a:r>
                      <a:endParaRPr kumimoji="0" lang="en-US" sz="1800" b="0" i="0" u="none" strike="noStrike" kern="1200" cap="none" spc="0" normalizeH="0" baseline="0" noProof="0" dirty="0">
                        <a:ln>
                          <a:noFill/>
                        </a:ln>
                        <a:solidFill>
                          <a:srgbClr val="0000C9"/>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lumMod val="75000"/>
                        </a:schemeClr>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2617446"/>
                  </a:ext>
                </a:extLst>
              </a:tr>
            </a:tbl>
          </a:graphicData>
        </a:graphic>
      </p:graphicFrame>
      <p:grpSp>
        <p:nvGrpSpPr>
          <p:cNvPr id="2" name="Group 1">
            <a:extLst>
              <a:ext uri="{FF2B5EF4-FFF2-40B4-BE49-F238E27FC236}">
                <a16:creationId xmlns:a16="http://schemas.microsoft.com/office/drawing/2014/main" id="{86E38B80-B8FC-4CF4-BC1B-5D5E25D8CE30}"/>
              </a:ext>
            </a:extLst>
          </p:cNvPr>
          <p:cNvGrpSpPr/>
          <p:nvPr/>
        </p:nvGrpSpPr>
        <p:grpSpPr>
          <a:xfrm>
            <a:off x="927956" y="2319981"/>
            <a:ext cx="6004849" cy="3557291"/>
            <a:chOff x="619200" y="2356026"/>
            <a:chExt cx="6004849" cy="3557291"/>
          </a:xfrm>
        </p:grpSpPr>
        <p:sp>
          <p:nvSpPr>
            <p:cNvPr id="11" name="TextBox 10">
              <a:extLst>
                <a:ext uri="{FF2B5EF4-FFF2-40B4-BE49-F238E27FC236}">
                  <a16:creationId xmlns:a16="http://schemas.microsoft.com/office/drawing/2014/main" id="{0C9EF745-3B95-426A-BAEA-5A5670B4076B}"/>
                </a:ext>
              </a:extLst>
            </p:cNvPr>
            <p:cNvSpPr txBox="1"/>
            <p:nvPr/>
          </p:nvSpPr>
          <p:spPr>
            <a:xfrm>
              <a:off x="791086" y="2356026"/>
              <a:ext cx="799899" cy="387798"/>
            </a:xfrm>
            <a:prstGeom prst="rect">
              <a:avLst/>
            </a:prstGeom>
            <a:noFill/>
          </p:spPr>
          <p:txBody>
            <a:bodyPr wrap="none" lIns="0" tIns="0" rIns="0" bIns="0" rtlCol="0">
              <a:spAutoFit/>
            </a:bodyPr>
            <a:lstStyle/>
            <a:p>
              <a:pPr algn="ctr">
                <a:lnSpc>
                  <a:spcPct val="90000"/>
                </a:lnSpc>
              </a:pPr>
              <a:r>
                <a:rPr lang="en-GB" sz="1400" b="1" dirty="0" err="1">
                  <a:latin typeface="Arial" panose="020B0604020202020204" pitchFamily="34" charset="0"/>
                  <a:ea typeface="Aileron" charset="0"/>
                  <a:cs typeface="Arial" panose="020B0604020202020204" pitchFamily="34" charset="0"/>
                </a:rPr>
                <a:t>mCRPC</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(N=2,559)</a:t>
              </a:r>
            </a:p>
          </p:txBody>
        </p:sp>
        <p:sp>
          <p:nvSpPr>
            <p:cNvPr id="12" name="TextBox 11">
              <a:extLst>
                <a:ext uri="{FF2B5EF4-FFF2-40B4-BE49-F238E27FC236}">
                  <a16:creationId xmlns:a16="http://schemas.microsoft.com/office/drawing/2014/main" id="{635260BF-D8C4-4D97-8D03-4C3043FE2080}"/>
                </a:ext>
              </a:extLst>
            </p:cNvPr>
            <p:cNvSpPr txBox="1"/>
            <p:nvPr/>
          </p:nvSpPr>
          <p:spPr>
            <a:xfrm>
              <a:off x="2298689" y="2577625"/>
              <a:ext cx="208390"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1L</a:t>
              </a:r>
            </a:p>
          </p:txBody>
        </p:sp>
        <p:sp>
          <p:nvSpPr>
            <p:cNvPr id="13" name="Rectangle 12">
              <a:extLst>
                <a:ext uri="{FF2B5EF4-FFF2-40B4-BE49-F238E27FC236}">
                  <a16:creationId xmlns:a16="http://schemas.microsoft.com/office/drawing/2014/main" id="{BD75C4CD-81EE-4DAF-98C3-7E9EFAD1BAF2}"/>
                </a:ext>
              </a:extLst>
            </p:cNvPr>
            <p:cNvSpPr/>
            <p:nvPr/>
          </p:nvSpPr>
          <p:spPr>
            <a:xfrm>
              <a:off x="928831" y="2771615"/>
              <a:ext cx="1457534" cy="209775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AB6F5C2-7E84-430B-A583-CFB14E4CDC09}"/>
                </a:ext>
              </a:extLst>
            </p:cNvPr>
            <p:cNvSpPr txBox="1"/>
            <p:nvPr/>
          </p:nvSpPr>
          <p:spPr>
            <a:xfrm>
              <a:off x="1279290" y="3172816"/>
              <a:ext cx="756617" cy="415498"/>
            </a:xfrm>
            <a:prstGeom prst="rect">
              <a:avLst/>
            </a:prstGeom>
            <a:noFill/>
          </p:spPr>
          <p:txBody>
            <a:bodyPr wrap="none" lIns="0" tIns="0" rIns="0" bIns="0" rtlCol="0">
              <a:spAutoFit/>
            </a:bodyPr>
            <a:lstStyle/>
            <a:p>
              <a:pPr algn="ctr">
                <a:lnSpc>
                  <a:spcPct val="90000"/>
                </a:lnSpc>
              </a:pPr>
              <a:r>
                <a:rPr lang="en-GB" sz="2000" b="1" dirty="0">
                  <a:latin typeface="Arial" panose="020B0604020202020204" pitchFamily="34" charset="0"/>
                  <a:ea typeface="Aileron" charset="0"/>
                  <a:cs typeface="Arial" panose="020B0604020202020204" pitchFamily="34" charset="0"/>
                </a:rPr>
                <a:t>77%</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(1,980/2,559)</a:t>
              </a:r>
            </a:p>
          </p:txBody>
        </p:sp>
        <p:sp>
          <p:nvSpPr>
            <p:cNvPr id="15" name="Rectangle 14">
              <a:extLst>
                <a:ext uri="{FF2B5EF4-FFF2-40B4-BE49-F238E27FC236}">
                  <a16:creationId xmlns:a16="http://schemas.microsoft.com/office/drawing/2014/main" id="{E8748DFE-46EC-4827-9FE3-2C9482803528}"/>
                </a:ext>
              </a:extLst>
            </p:cNvPr>
            <p:cNvSpPr/>
            <p:nvPr/>
          </p:nvSpPr>
          <p:spPr>
            <a:xfrm>
              <a:off x="824749" y="2771615"/>
              <a:ext cx="111955" cy="24840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2DA026E-C24A-4F25-8F57-FB91A76A17A2}"/>
                </a:ext>
              </a:extLst>
            </p:cNvPr>
            <p:cNvSpPr/>
            <p:nvPr/>
          </p:nvSpPr>
          <p:spPr>
            <a:xfrm>
              <a:off x="2437963" y="2771615"/>
              <a:ext cx="818196" cy="112388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0827875-C07E-4788-A100-22D4E96470B9}"/>
                </a:ext>
              </a:extLst>
            </p:cNvPr>
            <p:cNvSpPr txBox="1"/>
            <p:nvPr/>
          </p:nvSpPr>
          <p:spPr>
            <a:xfrm>
              <a:off x="2521654" y="3172816"/>
              <a:ext cx="650819" cy="415498"/>
            </a:xfrm>
            <a:prstGeom prst="rect">
              <a:avLst/>
            </a:prstGeom>
            <a:noFill/>
          </p:spPr>
          <p:txBody>
            <a:bodyPr wrap="none" lIns="0" tIns="0" rIns="0" bIns="0" rtlCol="0">
              <a:spAutoFit/>
            </a:bodyPr>
            <a:lstStyle/>
            <a:p>
              <a:pPr algn="ctr">
                <a:lnSpc>
                  <a:spcPct val="90000"/>
                </a:lnSpc>
              </a:pPr>
              <a:r>
                <a:rPr lang="en-GB" sz="2000" b="1" dirty="0">
                  <a:latin typeface="Arial" panose="020B0604020202020204" pitchFamily="34" charset="0"/>
                  <a:ea typeface="Aileron" charset="0"/>
                  <a:cs typeface="Arial" panose="020B0604020202020204" pitchFamily="34" charset="0"/>
                </a:rPr>
                <a:t>49%</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(969/1,980)</a:t>
              </a:r>
            </a:p>
          </p:txBody>
        </p:sp>
        <p:sp>
          <p:nvSpPr>
            <p:cNvPr id="18" name="Rectangle 17">
              <a:extLst>
                <a:ext uri="{FF2B5EF4-FFF2-40B4-BE49-F238E27FC236}">
                  <a16:creationId xmlns:a16="http://schemas.microsoft.com/office/drawing/2014/main" id="{68689A9E-DDA6-4862-9B5A-41233555E309}"/>
                </a:ext>
              </a:extLst>
            </p:cNvPr>
            <p:cNvSpPr/>
            <p:nvPr/>
          </p:nvSpPr>
          <p:spPr>
            <a:xfrm>
              <a:off x="2437963" y="3923908"/>
              <a:ext cx="818196" cy="64809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251C62C-3B68-494E-8A63-70A715518C22}"/>
                </a:ext>
              </a:extLst>
            </p:cNvPr>
            <p:cNvSpPr txBox="1"/>
            <p:nvPr/>
          </p:nvSpPr>
          <p:spPr>
            <a:xfrm>
              <a:off x="2521654" y="4042610"/>
              <a:ext cx="650819" cy="415498"/>
            </a:xfrm>
            <a:prstGeom prst="rect">
              <a:avLst/>
            </a:prstGeom>
            <a:noFill/>
          </p:spPr>
          <p:txBody>
            <a:bodyPr wrap="none" lIns="0" tIns="0" rIns="0" bIns="0" rtlCol="0">
              <a:spAutoFit/>
            </a:bodyPr>
            <a:lstStyle/>
            <a:p>
              <a:pPr algn="ctr">
                <a:lnSpc>
                  <a:spcPct val="90000"/>
                </a:lnSpc>
              </a:pPr>
              <a:r>
                <a:rPr lang="en-GB" sz="2000" b="1" dirty="0">
                  <a:latin typeface="Arial" panose="020B0604020202020204" pitchFamily="34" charset="0"/>
                  <a:ea typeface="Aileron" charset="0"/>
                  <a:cs typeface="Arial" panose="020B0604020202020204" pitchFamily="34" charset="0"/>
                </a:rPr>
                <a:t>23%</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(447/1,980)</a:t>
              </a:r>
            </a:p>
          </p:txBody>
        </p:sp>
        <p:sp>
          <p:nvSpPr>
            <p:cNvPr id="20" name="Rectangle 19">
              <a:extLst>
                <a:ext uri="{FF2B5EF4-FFF2-40B4-BE49-F238E27FC236}">
                  <a16:creationId xmlns:a16="http://schemas.microsoft.com/office/drawing/2014/main" id="{817D277F-C5B7-4D6B-8A4B-B9BBF061539D}"/>
                </a:ext>
              </a:extLst>
            </p:cNvPr>
            <p:cNvSpPr/>
            <p:nvPr/>
          </p:nvSpPr>
          <p:spPr>
            <a:xfrm>
              <a:off x="3254728" y="2771615"/>
              <a:ext cx="1334884" cy="5440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3E6810C-296C-4D14-8EB7-5E9853EB0ACA}"/>
                </a:ext>
              </a:extLst>
            </p:cNvPr>
            <p:cNvSpPr txBox="1"/>
            <p:nvPr/>
          </p:nvSpPr>
          <p:spPr>
            <a:xfrm>
              <a:off x="3662680" y="2830845"/>
              <a:ext cx="545021" cy="415498"/>
            </a:xfrm>
            <a:prstGeom prst="rect">
              <a:avLst/>
            </a:prstGeom>
            <a:noFill/>
          </p:spPr>
          <p:txBody>
            <a:bodyPr wrap="none" lIns="0" tIns="0" rIns="0" bIns="0" rtlCol="0">
              <a:spAutoFit/>
            </a:bodyPr>
            <a:lstStyle/>
            <a:p>
              <a:pPr algn="ctr">
                <a:lnSpc>
                  <a:spcPct val="90000"/>
                </a:lnSpc>
              </a:pPr>
              <a:r>
                <a:rPr lang="en-GB" sz="2000" b="1" dirty="0">
                  <a:latin typeface="Arial" panose="020B0604020202020204" pitchFamily="34" charset="0"/>
                  <a:ea typeface="Aileron" charset="0"/>
                  <a:cs typeface="Arial" panose="020B0604020202020204" pitchFamily="34" charset="0"/>
                </a:rPr>
                <a:t>43%</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(414/969)</a:t>
              </a:r>
            </a:p>
          </p:txBody>
        </p:sp>
        <p:sp>
          <p:nvSpPr>
            <p:cNvPr id="22" name="Rectangle 21">
              <a:extLst>
                <a:ext uri="{FF2B5EF4-FFF2-40B4-BE49-F238E27FC236}">
                  <a16:creationId xmlns:a16="http://schemas.microsoft.com/office/drawing/2014/main" id="{3FF42A86-F016-4674-AABB-1D558F9E6EA8}"/>
                </a:ext>
              </a:extLst>
            </p:cNvPr>
            <p:cNvSpPr/>
            <p:nvPr/>
          </p:nvSpPr>
          <p:spPr>
            <a:xfrm>
              <a:off x="3281975" y="3344044"/>
              <a:ext cx="1307637" cy="360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8A8E37E-F484-44C9-9FAB-110F70E25B90}"/>
                </a:ext>
              </a:extLst>
            </p:cNvPr>
            <p:cNvSpPr txBox="1"/>
            <p:nvPr/>
          </p:nvSpPr>
          <p:spPr>
            <a:xfrm>
              <a:off x="3662679" y="3336365"/>
              <a:ext cx="545021" cy="369332"/>
            </a:xfrm>
            <a:prstGeom prst="rect">
              <a:avLst/>
            </a:prstGeom>
            <a:noFill/>
          </p:spPr>
          <p:txBody>
            <a:bodyPr wrap="none" lIns="0" tIns="0" rIns="0" bIns="0" rtlCol="0">
              <a:spAutoFit/>
            </a:bodyPr>
            <a:lstStyle/>
            <a:p>
              <a:pPr algn="ctr">
                <a:lnSpc>
                  <a:spcPct val="80000"/>
                </a:lnSpc>
              </a:pPr>
              <a:r>
                <a:rPr lang="en-GB" sz="2000" b="1" dirty="0">
                  <a:latin typeface="Arial" panose="020B0604020202020204" pitchFamily="34" charset="0"/>
                  <a:ea typeface="Aileron" charset="0"/>
                  <a:cs typeface="Arial" panose="020B0604020202020204" pitchFamily="34" charset="0"/>
                </a:rPr>
                <a:t>28%</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(267/969)</a:t>
              </a:r>
            </a:p>
          </p:txBody>
        </p:sp>
        <p:sp>
          <p:nvSpPr>
            <p:cNvPr id="24" name="Rectangle 23">
              <a:extLst>
                <a:ext uri="{FF2B5EF4-FFF2-40B4-BE49-F238E27FC236}">
                  <a16:creationId xmlns:a16="http://schemas.microsoft.com/office/drawing/2014/main" id="{3CCE9779-608E-4E73-BC09-BBB5D241959B}"/>
                </a:ext>
              </a:extLst>
            </p:cNvPr>
            <p:cNvSpPr/>
            <p:nvPr/>
          </p:nvSpPr>
          <p:spPr>
            <a:xfrm>
              <a:off x="3240848" y="2771615"/>
              <a:ext cx="67348" cy="112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14097B1-2765-4921-B007-2C352E52C9A0}"/>
                </a:ext>
              </a:extLst>
            </p:cNvPr>
            <p:cNvSpPr/>
            <p:nvPr/>
          </p:nvSpPr>
          <p:spPr>
            <a:xfrm>
              <a:off x="3240848" y="3923908"/>
              <a:ext cx="67348" cy="64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8F53D24-2C76-48F7-9047-988EDC865931}"/>
                </a:ext>
              </a:extLst>
            </p:cNvPr>
            <p:cNvSpPr txBox="1"/>
            <p:nvPr/>
          </p:nvSpPr>
          <p:spPr>
            <a:xfrm>
              <a:off x="3175919" y="2577625"/>
              <a:ext cx="208390"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2L</a:t>
              </a:r>
            </a:p>
          </p:txBody>
        </p:sp>
        <p:sp>
          <p:nvSpPr>
            <p:cNvPr id="27" name="TextBox 26">
              <a:extLst>
                <a:ext uri="{FF2B5EF4-FFF2-40B4-BE49-F238E27FC236}">
                  <a16:creationId xmlns:a16="http://schemas.microsoft.com/office/drawing/2014/main" id="{82EDBA43-0757-4D32-B497-FB78B0AE9829}"/>
                </a:ext>
              </a:extLst>
            </p:cNvPr>
            <p:cNvSpPr txBox="1"/>
            <p:nvPr/>
          </p:nvSpPr>
          <p:spPr>
            <a:xfrm>
              <a:off x="4516806" y="2577625"/>
              <a:ext cx="208390"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3L</a:t>
              </a:r>
            </a:p>
          </p:txBody>
        </p:sp>
        <p:sp>
          <p:nvSpPr>
            <p:cNvPr id="28" name="Rectangle 27">
              <a:extLst>
                <a:ext uri="{FF2B5EF4-FFF2-40B4-BE49-F238E27FC236}">
                  <a16:creationId xmlns:a16="http://schemas.microsoft.com/office/drawing/2014/main" id="{4FF7A978-7223-4F12-8A6B-E9ACE2503E69}"/>
                </a:ext>
              </a:extLst>
            </p:cNvPr>
            <p:cNvSpPr/>
            <p:nvPr/>
          </p:nvSpPr>
          <p:spPr>
            <a:xfrm>
              <a:off x="4574301" y="3344044"/>
              <a:ext cx="67348" cy="36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F2B47DC-ACB3-45D6-B03D-1970952A1FFC}"/>
                </a:ext>
              </a:extLst>
            </p:cNvPr>
            <p:cNvSpPr/>
            <p:nvPr/>
          </p:nvSpPr>
          <p:spPr>
            <a:xfrm>
              <a:off x="4594306" y="2771615"/>
              <a:ext cx="939440" cy="439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9C892C5-CA47-47C4-BC0A-6D32896DBE9B}"/>
                </a:ext>
              </a:extLst>
            </p:cNvPr>
            <p:cNvSpPr/>
            <p:nvPr/>
          </p:nvSpPr>
          <p:spPr>
            <a:xfrm>
              <a:off x="5518435" y="2771615"/>
              <a:ext cx="67348" cy="43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CF88A56-EF10-4C6B-B7B6-E8B5ACA38D03}"/>
                </a:ext>
              </a:extLst>
            </p:cNvPr>
            <p:cNvSpPr/>
            <p:nvPr/>
          </p:nvSpPr>
          <p:spPr>
            <a:xfrm>
              <a:off x="4574301" y="2771615"/>
              <a:ext cx="67348" cy="54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8A67C3D-B24B-4057-BF9A-0BA371049143}"/>
                </a:ext>
              </a:extLst>
            </p:cNvPr>
            <p:cNvSpPr txBox="1"/>
            <p:nvPr/>
          </p:nvSpPr>
          <p:spPr>
            <a:xfrm>
              <a:off x="4800105" y="2786238"/>
              <a:ext cx="545021" cy="415498"/>
            </a:xfrm>
            <a:prstGeom prst="rect">
              <a:avLst/>
            </a:prstGeom>
            <a:noFill/>
          </p:spPr>
          <p:txBody>
            <a:bodyPr wrap="none" lIns="0" tIns="0" rIns="0" bIns="0" rtlCol="0">
              <a:spAutoFit/>
            </a:bodyPr>
            <a:lstStyle/>
            <a:p>
              <a:pPr algn="ctr">
                <a:lnSpc>
                  <a:spcPct val="90000"/>
                </a:lnSpc>
              </a:pPr>
              <a:r>
                <a:rPr lang="en-GB" sz="2000" b="1" dirty="0">
                  <a:latin typeface="Arial" panose="020B0604020202020204" pitchFamily="34" charset="0"/>
                  <a:ea typeface="Aileron" charset="0"/>
                  <a:cs typeface="Arial" panose="020B0604020202020204" pitchFamily="34" charset="0"/>
                </a:rPr>
                <a:t>29%</a:t>
              </a:r>
              <a:br>
                <a:rPr lang="en-GB" sz="1600" b="1"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(122/414)</a:t>
              </a:r>
            </a:p>
          </p:txBody>
        </p:sp>
        <p:sp>
          <p:nvSpPr>
            <p:cNvPr id="33" name="TextBox 32">
              <a:extLst>
                <a:ext uri="{FF2B5EF4-FFF2-40B4-BE49-F238E27FC236}">
                  <a16:creationId xmlns:a16="http://schemas.microsoft.com/office/drawing/2014/main" id="{11CEB150-63C3-4C5C-895A-EA5B14AD3076}"/>
                </a:ext>
              </a:extLst>
            </p:cNvPr>
            <p:cNvSpPr txBox="1"/>
            <p:nvPr/>
          </p:nvSpPr>
          <p:spPr>
            <a:xfrm>
              <a:off x="3683254" y="4665198"/>
              <a:ext cx="2303516" cy="743793"/>
            </a:xfrm>
            <a:prstGeom prst="rect">
              <a:avLst/>
            </a:prstGeom>
            <a:noFill/>
          </p:spPr>
          <p:txBody>
            <a:bodyPr wrap="none" lIns="0" tIns="0" rIns="0" bIns="0" rtlCol="0">
              <a:spAutoFit/>
            </a:bodyPr>
            <a:lstStyle/>
            <a:p>
              <a:pPr>
                <a:lnSpc>
                  <a:spcPct val="90000"/>
                </a:lnSpc>
                <a:spcAft>
                  <a:spcPts val="200"/>
                </a:spcAft>
              </a:pPr>
              <a:r>
                <a:rPr lang="en-GB" sz="1000" dirty="0">
                  <a:latin typeface="Arial" panose="020B0604020202020204" pitchFamily="34" charset="0"/>
                  <a:ea typeface="Aileron" charset="0"/>
                  <a:cs typeface="Arial" panose="020B0604020202020204" pitchFamily="34" charset="0"/>
                </a:rPr>
                <a:t>Patients with </a:t>
              </a:r>
              <a:r>
                <a:rPr lang="en-GB" sz="1000" dirty="0" err="1">
                  <a:latin typeface="Arial" panose="020B0604020202020204" pitchFamily="34" charset="0"/>
                  <a:ea typeface="Aileron" charset="0"/>
                  <a:cs typeface="Arial" panose="020B0604020202020204" pitchFamily="34" charset="0"/>
                </a:rPr>
                <a:t>mCRPC</a:t>
              </a:r>
              <a:r>
                <a:rPr lang="en-GB" sz="1000" dirty="0">
                  <a:latin typeface="Arial" panose="020B0604020202020204" pitchFamily="34" charset="0"/>
                  <a:ea typeface="Aileron" charset="0"/>
                  <a:cs typeface="Arial" panose="020B0604020202020204" pitchFamily="34" charset="0"/>
                </a:rPr>
                <a:t> (N=2,559)</a:t>
              </a:r>
            </a:p>
            <a:p>
              <a:pPr>
                <a:lnSpc>
                  <a:spcPct val="90000"/>
                </a:lnSpc>
                <a:spcAft>
                  <a:spcPts val="200"/>
                </a:spcAft>
              </a:pPr>
              <a:r>
                <a:rPr lang="en-GB" sz="1000" dirty="0">
                  <a:latin typeface="Arial" panose="020B0604020202020204" pitchFamily="34" charset="0"/>
                  <a:ea typeface="Aileron" charset="0"/>
                  <a:cs typeface="Arial" panose="020B0604020202020204" pitchFamily="34" charset="0"/>
                </a:rPr>
                <a:t>Patients receiving life-prolonging therapy</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(1L, n=1,980; 2L, n=969; 3L, n=414)</a:t>
              </a:r>
            </a:p>
            <a:p>
              <a:pPr>
                <a:lnSpc>
                  <a:spcPct val="90000"/>
                </a:lnSpc>
                <a:spcAft>
                  <a:spcPts val="200"/>
                </a:spcAft>
              </a:pPr>
              <a:r>
                <a:rPr lang="en-GB" sz="1000" dirty="0">
                  <a:latin typeface="Arial" panose="020B0604020202020204" pitchFamily="34" charset="0"/>
                  <a:ea typeface="Aileron" charset="0"/>
                  <a:cs typeface="Arial" panose="020B0604020202020204" pitchFamily="34" charset="0"/>
                </a:rPr>
                <a:t>Patients who died without receiving</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a subsequent line of therapy</a:t>
              </a:r>
            </a:p>
          </p:txBody>
        </p:sp>
        <p:sp>
          <p:nvSpPr>
            <p:cNvPr id="34" name="Rectangle 33">
              <a:extLst>
                <a:ext uri="{FF2B5EF4-FFF2-40B4-BE49-F238E27FC236}">
                  <a16:creationId xmlns:a16="http://schemas.microsoft.com/office/drawing/2014/main" id="{DAC7AB5E-6FBC-477C-864A-7EDC2168CF93}"/>
                </a:ext>
              </a:extLst>
            </p:cNvPr>
            <p:cNvSpPr/>
            <p:nvPr/>
          </p:nvSpPr>
          <p:spPr>
            <a:xfrm>
              <a:off x="3340866" y="4658143"/>
              <a:ext cx="245727" cy="12757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3B646061-B42D-44D8-85FD-6ED007AD16CF}"/>
                </a:ext>
              </a:extLst>
            </p:cNvPr>
            <p:cNvSpPr/>
            <p:nvPr/>
          </p:nvSpPr>
          <p:spPr>
            <a:xfrm>
              <a:off x="3340866" y="4851430"/>
              <a:ext cx="245727" cy="127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81543B0-18AD-4F30-AE0D-A90115850C3E}"/>
                </a:ext>
              </a:extLst>
            </p:cNvPr>
            <p:cNvSpPr/>
            <p:nvPr/>
          </p:nvSpPr>
          <p:spPr>
            <a:xfrm>
              <a:off x="3340866" y="5133927"/>
              <a:ext cx="245727" cy="127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6F576AC8-7763-4619-AE8E-CB072D1919BD}"/>
                </a:ext>
              </a:extLst>
            </p:cNvPr>
            <p:cNvSpPr/>
            <p:nvPr/>
          </p:nvSpPr>
          <p:spPr>
            <a:xfrm>
              <a:off x="2378486" y="2771615"/>
              <a:ext cx="67348" cy="20977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F3CC9BF-1924-4DCC-988A-746001722FFE}"/>
                </a:ext>
              </a:extLst>
            </p:cNvPr>
            <p:cNvSpPr txBox="1"/>
            <p:nvPr/>
          </p:nvSpPr>
          <p:spPr>
            <a:xfrm>
              <a:off x="619200" y="5497819"/>
              <a:ext cx="6004849" cy="415498"/>
            </a:xfrm>
            <a:prstGeom prst="rect">
              <a:avLst/>
            </a:prstGeom>
            <a:noFill/>
          </p:spPr>
          <p:txBody>
            <a:bodyPr wrap="none" lIns="0" tIns="0" rIns="0" bIns="0" rtlCol="0">
              <a:spAutoFit/>
            </a:bodyPr>
            <a:lstStyle/>
            <a:p>
              <a:pPr>
                <a:lnSpc>
                  <a:spcPct val="90000"/>
                </a:lnSpc>
                <a:spcAft>
                  <a:spcPts val="200"/>
                </a:spcAft>
              </a:pPr>
              <a:r>
                <a:rPr lang="en-GB" sz="1000" dirty="0">
                  <a:latin typeface="Arial" panose="020B0604020202020204" pitchFamily="34" charset="0"/>
                  <a:ea typeface="Aileron" charset="0"/>
                  <a:cs typeface="Arial" panose="020B0604020202020204" pitchFamily="34" charset="0"/>
                </a:rPr>
                <a:t>A total of 23%, 28% and 29% of patients did not receive a subsequent line of therapy after 1L, 2L and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3L therapy, respectively. In this Sankey diagram, a node to the right illustrates patients with </a:t>
              </a:r>
              <a:r>
                <a:rPr lang="en-GB" sz="1000" dirty="0" err="1">
                  <a:latin typeface="Arial" panose="020B0604020202020204" pitchFamily="34" charset="0"/>
                  <a:ea typeface="Aileron" charset="0"/>
                  <a:cs typeface="Arial" panose="020B0604020202020204" pitchFamily="34" charset="0"/>
                </a:rPr>
                <a:t>mCRPC</a:t>
              </a:r>
              <a:r>
                <a:rPr lang="en-GB" sz="1000" dirty="0">
                  <a:latin typeface="Arial" panose="020B0604020202020204" pitchFamily="34" charset="0"/>
                  <a:ea typeface="Aileron" charset="0"/>
                  <a:cs typeface="Arial" panose="020B0604020202020204" pitchFamily="34" charset="0"/>
                </a:rPr>
                <a:t> (grey)</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transitioning to a subsequent line of therapy (green) or death without receiving a subsequent line (blue).</a:t>
              </a:r>
            </a:p>
          </p:txBody>
        </p:sp>
      </p:grpSp>
      <p:sp>
        <p:nvSpPr>
          <p:cNvPr id="41" name="Slide Number Placeholder 40">
            <a:extLst>
              <a:ext uri="{FF2B5EF4-FFF2-40B4-BE49-F238E27FC236}">
                <a16:creationId xmlns:a16="http://schemas.microsoft.com/office/drawing/2014/main" id="{76F4E415-054C-004A-905D-334100098A9C}"/>
              </a:ext>
            </a:extLst>
          </p:cNvPr>
          <p:cNvSpPr>
            <a:spLocks noGrp="1"/>
          </p:cNvSpPr>
          <p:nvPr>
            <p:ph type="sldNum" sz="quarter" idx="4"/>
          </p:nvPr>
        </p:nvSpPr>
        <p:spPr/>
        <p:txBody>
          <a:bodyPr/>
          <a:lstStyle/>
          <a:p>
            <a:fld id="{FCE43C0F-8A7B-3A4B-9DB5-B3472E36E833}" type="slidenum">
              <a:rPr lang="en-GB" smtClean="0"/>
              <a:pPr/>
              <a:t>53</a:t>
            </a:fld>
            <a:endParaRPr lang="en-GB" dirty="0"/>
          </a:p>
        </p:txBody>
      </p:sp>
    </p:spTree>
    <p:extLst>
      <p:ext uri="{BB962C8B-B14F-4D97-AF65-F5344CB8AC3E}">
        <p14:creationId xmlns:p14="http://schemas.microsoft.com/office/powerpoint/2010/main" val="2823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E47A60-28F1-9448-85DE-FF9D9943E376}"/>
              </a:ext>
            </a:extLst>
          </p:cNvPr>
          <p:cNvGraphicFramePr/>
          <p:nvPr>
            <p:extLst>
              <p:ext uri="{D42A27DB-BD31-4B8C-83A1-F6EECF244321}">
                <p14:modId xmlns:p14="http://schemas.microsoft.com/office/powerpoint/2010/main" val="3019822681"/>
              </p:ext>
            </p:extLst>
          </p:nvPr>
        </p:nvGraphicFramePr>
        <p:xfrm>
          <a:off x="2941779" y="1767217"/>
          <a:ext cx="5790152" cy="308245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CC24E486-691D-9E49-B332-0F7415A56C9D}"/>
              </a:ext>
            </a:extLst>
          </p:cNvPr>
          <p:cNvSpPr>
            <a:spLocks noGrp="1"/>
          </p:cNvSpPr>
          <p:nvPr>
            <p:ph type="title"/>
          </p:nvPr>
        </p:nvSpPr>
        <p:spPr>
          <a:xfrm>
            <a:off x="619200" y="246566"/>
            <a:ext cx="8789168" cy="807285"/>
          </a:xfrm>
        </p:spPr>
        <p:txBody>
          <a:bodyPr/>
          <a:lstStyle/>
          <a:p>
            <a:r>
              <a:rPr lang="en-US" dirty="0"/>
              <a:t>Real-world Treatment Patterns and Outcomes in Patients With </a:t>
            </a:r>
            <a:r>
              <a:rPr lang="en-US" cap="none" dirty="0" err="1"/>
              <a:t>m</a:t>
            </a:r>
            <a:r>
              <a:rPr lang="en-US" dirty="0" err="1"/>
              <a:t>CRPC</a:t>
            </a:r>
            <a:r>
              <a:rPr lang="en-US" dirty="0"/>
              <a:t>: Results </a:t>
            </a:r>
          </a:p>
        </p:txBody>
      </p:sp>
      <p:sp>
        <p:nvSpPr>
          <p:cNvPr id="6" name="Content Placeholder 5">
            <a:extLst>
              <a:ext uri="{FF2B5EF4-FFF2-40B4-BE49-F238E27FC236}">
                <a16:creationId xmlns:a16="http://schemas.microsoft.com/office/drawing/2014/main" id="{F18F9C67-89D1-7E49-B11E-70747EC22544}"/>
              </a:ext>
            </a:extLst>
          </p:cNvPr>
          <p:cNvSpPr>
            <a:spLocks noGrp="1"/>
          </p:cNvSpPr>
          <p:nvPr>
            <p:ph sz="quarter" idx="15"/>
          </p:nvPr>
        </p:nvSpPr>
        <p:spPr>
          <a:xfrm>
            <a:off x="620184" y="6309320"/>
            <a:ext cx="8116800" cy="365125"/>
          </a:xfrm>
        </p:spPr>
        <p:txBody>
          <a:bodyPr/>
          <a:lstStyle/>
          <a:p>
            <a:r>
              <a:rPr lang="en-US" dirty="0"/>
              <a:t>CI, confidence interval; </a:t>
            </a:r>
            <a:r>
              <a:rPr lang="en-US" dirty="0" err="1"/>
              <a:t>mCRPC</a:t>
            </a:r>
            <a:r>
              <a:rPr lang="en-US" dirty="0"/>
              <a:t>, metastatic castration resistant prostate cancer; OS, overall survival</a:t>
            </a:r>
          </a:p>
          <a:p>
            <a:pPr>
              <a:spcBef>
                <a:spcPts val="0"/>
              </a:spcBef>
            </a:pPr>
            <a:r>
              <a:rPr lang="en-US" dirty="0"/>
              <a:t>George DJ, et al. </a:t>
            </a:r>
            <a:r>
              <a:rPr lang="en-US" dirty="0" err="1"/>
              <a:t>Clin</a:t>
            </a:r>
            <a:r>
              <a:rPr lang="en-US" dirty="0"/>
              <a:t> </a:t>
            </a:r>
            <a:r>
              <a:rPr lang="en-US" dirty="0" err="1"/>
              <a:t>Genitourin</a:t>
            </a:r>
            <a:r>
              <a:rPr lang="en-US" dirty="0"/>
              <a:t> Cancer. 2020;18(4):284-294</a:t>
            </a:r>
          </a:p>
        </p:txBody>
      </p:sp>
      <p:sp>
        <p:nvSpPr>
          <p:cNvPr id="10" name="TextBox 9">
            <a:extLst>
              <a:ext uri="{FF2B5EF4-FFF2-40B4-BE49-F238E27FC236}">
                <a16:creationId xmlns:a16="http://schemas.microsoft.com/office/drawing/2014/main" id="{A471EA91-E722-744A-AB72-5333F93B01F9}"/>
              </a:ext>
            </a:extLst>
          </p:cNvPr>
          <p:cNvSpPr txBox="1"/>
          <p:nvPr/>
        </p:nvSpPr>
        <p:spPr>
          <a:xfrm>
            <a:off x="3703554" y="1428662"/>
            <a:ext cx="4784892"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OS in patients with </a:t>
            </a:r>
            <a:r>
              <a:rPr lang="en-GB" sz="1600" b="1" dirty="0" err="1">
                <a:latin typeface="Arial" panose="020B0604020202020204" pitchFamily="34" charset="0"/>
                <a:cs typeface="Arial" panose="020B0604020202020204" pitchFamily="34" charset="0"/>
              </a:rPr>
              <a:t>mCRPC</a:t>
            </a: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9DE810-AC23-7340-8042-95EF7D8C78DB}"/>
              </a:ext>
            </a:extLst>
          </p:cNvPr>
          <p:cNvPicPr>
            <a:picLocks noChangeAspect="1"/>
          </p:cNvPicPr>
          <p:nvPr/>
        </p:nvPicPr>
        <p:blipFill rotWithShape="1">
          <a:blip r:embed="rId4"/>
          <a:srcRect l="23532" t="5285" r="17750" b="23804"/>
          <a:stretch/>
        </p:blipFill>
        <p:spPr>
          <a:xfrm>
            <a:off x="3579360" y="1895617"/>
            <a:ext cx="5009637" cy="2740401"/>
          </a:xfrm>
          <a:prstGeom prst="rect">
            <a:avLst/>
          </a:prstGeom>
        </p:spPr>
      </p:pic>
      <p:sp>
        <p:nvSpPr>
          <p:cNvPr id="2" name="Rounded Rectangle 1">
            <a:extLst>
              <a:ext uri="{FF2B5EF4-FFF2-40B4-BE49-F238E27FC236}">
                <a16:creationId xmlns:a16="http://schemas.microsoft.com/office/drawing/2014/main" id="{0D16238B-028D-EF4F-9065-B3E790BD189B}"/>
              </a:ext>
            </a:extLst>
          </p:cNvPr>
          <p:cNvSpPr/>
          <p:nvPr/>
        </p:nvSpPr>
        <p:spPr bwMode="gray">
          <a:xfrm>
            <a:off x="6096001" y="2587150"/>
            <a:ext cx="2778519" cy="516900"/>
          </a:xfrm>
          <a:prstGeom prst="round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600" b="1" dirty="0">
                <a:solidFill>
                  <a:schemeClr val="accent1"/>
                </a:solidFill>
                <a:latin typeface="Arial" panose="020B0604020202020204" pitchFamily="34" charset="0"/>
                <a:cs typeface="Arial" panose="020B0604020202020204" pitchFamily="34" charset="0"/>
              </a:rPr>
              <a:t>Median OS: 21.2 months</a:t>
            </a:r>
            <a:br>
              <a:rPr lang="en-US" sz="1600" b="1" dirty="0">
                <a:solidFill>
                  <a:schemeClr val="accent1"/>
                </a:solidFill>
                <a:latin typeface="Arial" panose="020B0604020202020204" pitchFamily="34" charset="0"/>
                <a:cs typeface="Arial" panose="020B0604020202020204" pitchFamily="34" charset="0"/>
              </a:rPr>
            </a:br>
            <a:r>
              <a:rPr lang="en-US" sz="1600" b="1" dirty="0">
                <a:solidFill>
                  <a:schemeClr val="accent1"/>
                </a:solidFill>
                <a:latin typeface="Arial" panose="020B0604020202020204" pitchFamily="34" charset="0"/>
                <a:cs typeface="Arial" panose="020B0604020202020204" pitchFamily="34" charset="0"/>
              </a:rPr>
              <a:t>(95% CI: 19.6-22.5)</a:t>
            </a:r>
          </a:p>
        </p:txBody>
      </p:sp>
      <p:graphicFrame>
        <p:nvGraphicFramePr>
          <p:cNvPr id="4" name="Table 5">
            <a:extLst>
              <a:ext uri="{FF2B5EF4-FFF2-40B4-BE49-F238E27FC236}">
                <a16:creationId xmlns:a16="http://schemas.microsoft.com/office/drawing/2014/main" id="{F1B13418-1610-D44F-9D24-CE0B6FF93141}"/>
              </a:ext>
            </a:extLst>
          </p:cNvPr>
          <p:cNvGraphicFramePr>
            <a:graphicFrameLocks noGrp="1"/>
          </p:cNvGraphicFramePr>
          <p:nvPr>
            <p:extLst>
              <p:ext uri="{D42A27DB-BD31-4B8C-83A1-F6EECF244321}">
                <p14:modId xmlns:p14="http://schemas.microsoft.com/office/powerpoint/2010/main" val="1125253936"/>
              </p:ext>
            </p:extLst>
          </p:nvPr>
        </p:nvGraphicFramePr>
        <p:xfrm>
          <a:off x="3191554" y="4636017"/>
          <a:ext cx="5506298" cy="370840"/>
        </p:xfrm>
        <a:graphic>
          <a:graphicData uri="http://schemas.openxmlformats.org/drawingml/2006/table">
            <a:tbl>
              <a:tblPr firstRow="1" bandRow="1">
                <a:tableStyleId>{5C22544A-7EE6-4342-B048-85BDC9FD1C3A}</a:tableStyleId>
              </a:tblPr>
              <a:tblGrid>
                <a:gridCol w="786614">
                  <a:extLst>
                    <a:ext uri="{9D8B030D-6E8A-4147-A177-3AD203B41FA5}">
                      <a16:colId xmlns:a16="http://schemas.microsoft.com/office/drawing/2014/main" val="3338549817"/>
                    </a:ext>
                  </a:extLst>
                </a:gridCol>
                <a:gridCol w="786614">
                  <a:extLst>
                    <a:ext uri="{9D8B030D-6E8A-4147-A177-3AD203B41FA5}">
                      <a16:colId xmlns:a16="http://schemas.microsoft.com/office/drawing/2014/main" val="1304743060"/>
                    </a:ext>
                  </a:extLst>
                </a:gridCol>
                <a:gridCol w="786614">
                  <a:extLst>
                    <a:ext uri="{9D8B030D-6E8A-4147-A177-3AD203B41FA5}">
                      <a16:colId xmlns:a16="http://schemas.microsoft.com/office/drawing/2014/main" val="4056321463"/>
                    </a:ext>
                  </a:extLst>
                </a:gridCol>
                <a:gridCol w="786614">
                  <a:extLst>
                    <a:ext uri="{9D8B030D-6E8A-4147-A177-3AD203B41FA5}">
                      <a16:colId xmlns:a16="http://schemas.microsoft.com/office/drawing/2014/main" val="2413175639"/>
                    </a:ext>
                  </a:extLst>
                </a:gridCol>
                <a:gridCol w="786614">
                  <a:extLst>
                    <a:ext uri="{9D8B030D-6E8A-4147-A177-3AD203B41FA5}">
                      <a16:colId xmlns:a16="http://schemas.microsoft.com/office/drawing/2014/main" val="4182505064"/>
                    </a:ext>
                  </a:extLst>
                </a:gridCol>
                <a:gridCol w="786614">
                  <a:extLst>
                    <a:ext uri="{9D8B030D-6E8A-4147-A177-3AD203B41FA5}">
                      <a16:colId xmlns:a16="http://schemas.microsoft.com/office/drawing/2014/main" val="3605698541"/>
                    </a:ext>
                  </a:extLst>
                </a:gridCol>
                <a:gridCol w="786614">
                  <a:extLst>
                    <a:ext uri="{9D8B030D-6E8A-4147-A177-3AD203B41FA5}">
                      <a16:colId xmlns:a16="http://schemas.microsoft.com/office/drawing/2014/main" val="3829507260"/>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50</a:t>
                      </a:r>
                    </a:p>
                  </a:txBody>
                  <a:tcPr anchor="c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60</a:t>
                      </a:r>
                    </a:p>
                  </a:txBody>
                  <a:tcPr anchor="ctr">
                    <a:noFill/>
                  </a:tcPr>
                </a:tc>
                <a:extLst>
                  <a:ext uri="{0D108BD9-81ED-4DB2-BD59-A6C34878D82A}">
                    <a16:rowId xmlns:a16="http://schemas.microsoft.com/office/drawing/2014/main" val="137965108"/>
                  </a:ext>
                </a:extLst>
              </a:tr>
            </a:tbl>
          </a:graphicData>
        </a:graphic>
      </p:graphicFrame>
      <p:pic>
        <p:nvPicPr>
          <p:cNvPr id="13" name="Picture 12">
            <a:extLst>
              <a:ext uri="{FF2B5EF4-FFF2-40B4-BE49-F238E27FC236}">
                <a16:creationId xmlns:a16="http://schemas.microsoft.com/office/drawing/2014/main" id="{CF7DFD92-6491-0F4F-8BD7-A3CDBEBA9CDA}"/>
              </a:ext>
            </a:extLst>
          </p:cNvPr>
          <p:cNvPicPr>
            <a:picLocks noChangeAspect="1"/>
          </p:cNvPicPr>
          <p:nvPr/>
        </p:nvPicPr>
        <p:blipFill rotWithShape="1">
          <a:blip r:embed="rId4"/>
          <a:srcRect l="61469" t="4618" r="17861" b="85786"/>
          <a:stretch/>
        </p:blipFill>
        <p:spPr>
          <a:xfrm>
            <a:off x="6968446" y="2022233"/>
            <a:ext cx="1763486" cy="370841"/>
          </a:xfrm>
          <a:prstGeom prst="rect">
            <a:avLst/>
          </a:prstGeom>
        </p:spPr>
      </p:pic>
      <p:sp>
        <p:nvSpPr>
          <p:cNvPr id="14" name="TextBox 13">
            <a:extLst>
              <a:ext uri="{FF2B5EF4-FFF2-40B4-BE49-F238E27FC236}">
                <a16:creationId xmlns:a16="http://schemas.microsoft.com/office/drawing/2014/main" id="{326B74E9-85AC-854A-B700-9D51B2D24C05}"/>
              </a:ext>
            </a:extLst>
          </p:cNvPr>
          <p:cNvSpPr txBox="1"/>
          <p:nvPr/>
        </p:nvSpPr>
        <p:spPr>
          <a:xfrm rot="16200000">
            <a:off x="1441900" y="3151705"/>
            <a:ext cx="2753537"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Survival %</a:t>
            </a:r>
            <a:endParaRPr lang="en-GB"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4CA61FC-F29C-4D4B-8F8A-A2EDC5439808}"/>
              </a:ext>
            </a:extLst>
          </p:cNvPr>
          <p:cNvSpPr txBox="1"/>
          <p:nvPr/>
        </p:nvSpPr>
        <p:spPr>
          <a:xfrm>
            <a:off x="4584587" y="4981579"/>
            <a:ext cx="2753537"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Months</a:t>
            </a:r>
            <a:endParaRPr lang="en-GB" sz="1400" dirty="0">
              <a:latin typeface="Arial" panose="020B0604020202020204" pitchFamily="34" charset="0"/>
              <a:cs typeface="Arial" panose="020B0604020202020204" pitchFamily="34" charset="0"/>
            </a:endParaRPr>
          </a:p>
        </p:txBody>
      </p:sp>
      <p:sp>
        <p:nvSpPr>
          <p:cNvPr id="20" name="Slide Number Placeholder 19">
            <a:extLst>
              <a:ext uri="{FF2B5EF4-FFF2-40B4-BE49-F238E27FC236}">
                <a16:creationId xmlns:a16="http://schemas.microsoft.com/office/drawing/2014/main" id="{40F88122-EA84-5640-9EB0-07852069E991}"/>
              </a:ext>
            </a:extLst>
          </p:cNvPr>
          <p:cNvSpPr>
            <a:spLocks noGrp="1"/>
          </p:cNvSpPr>
          <p:nvPr>
            <p:ph type="sldNum" sz="quarter" idx="4"/>
          </p:nvPr>
        </p:nvSpPr>
        <p:spPr/>
        <p:txBody>
          <a:bodyPr/>
          <a:lstStyle/>
          <a:p>
            <a:fld id="{FCE43C0F-8A7B-3A4B-9DB5-B3472E36E833}" type="slidenum">
              <a:rPr lang="en-GB" smtClean="0"/>
              <a:pPr/>
              <a:t>54</a:t>
            </a:fld>
            <a:endParaRPr lang="en-GB" dirty="0"/>
          </a:p>
        </p:txBody>
      </p:sp>
      <p:sp>
        <p:nvSpPr>
          <p:cNvPr id="8" name="Rectangle 7">
            <a:extLst>
              <a:ext uri="{FF2B5EF4-FFF2-40B4-BE49-F238E27FC236}">
                <a16:creationId xmlns:a16="http://schemas.microsoft.com/office/drawing/2014/main" id="{A8FE0BC8-4454-4B6D-92C0-201D12569A24}"/>
              </a:ext>
            </a:extLst>
          </p:cNvPr>
          <p:cNvSpPr/>
          <p:nvPr/>
        </p:nvSpPr>
        <p:spPr>
          <a:xfrm>
            <a:off x="2416166" y="5400872"/>
            <a:ext cx="6062976" cy="42465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B5B558F-E500-4CC0-BB4D-88B2D86048D5}"/>
              </a:ext>
            </a:extLst>
          </p:cNvPr>
          <p:cNvGrpSpPr/>
          <p:nvPr/>
        </p:nvGrpSpPr>
        <p:grpSpPr>
          <a:xfrm>
            <a:off x="1827224" y="5522749"/>
            <a:ext cx="6686456" cy="138499"/>
            <a:chOff x="1827224" y="5954797"/>
            <a:chExt cx="6686456" cy="138499"/>
          </a:xfrm>
        </p:grpSpPr>
        <p:sp>
          <p:nvSpPr>
            <p:cNvPr id="19" name="TextBox 18">
              <a:extLst>
                <a:ext uri="{FF2B5EF4-FFF2-40B4-BE49-F238E27FC236}">
                  <a16:creationId xmlns:a16="http://schemas.microsoft.com/office/drawing/2014/main" id="{65E458F2-D212-4A4E-8C91-6BDFB0345474}"/>
                </a:ext>
              </a:extLst>
            </p:cNvPr>
            <p:cNvSpPr txBox="1"/>
            <p:nvPr/>
          </p:nvSpPr>
          <p:spPr>
            <a:xfrm>
              <a:off x="1827224" y="5954797"/>
              <a:ext cx="1429061" cy="138499"/>
            </a:xfrm>
            <a:prstGeom prst="rect">
              <a:avLst/>
            </a:prstGeom>
            <a:noFill/>
          </p:spPr>
          <p:txBody>
            <a:bodyPr wrap="square" lIns="0" tIns="0" rIns="0" bIns="0" rtlCol="0">
              <a:spAutoFit/>
            </a:bodyPr>
            <a:lstStyle/>
            <a:p>
              <a:pPr algn="r"/>
              <a:r>
                <a:rPr lang="en-GB" sz="900" b="1" dirty="0">
                  <a:latin typeface="Arial" panose="020B0604020202020204" pitchFamily="34" charset="0"/>
                  <a:cs typeface="Arial" panose="020B0604020202020204" pitchFamily="34" charset="0"/>
                </a:rPr>
                <a:t>Number at risk</a:t>
              </a:r>
              <a:endParaRPr lang="en-GB" sz="9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0B3BD54-909A-E045-9F6C-8C10645E4C74}"/>
                </a:ext>
              </a:extLst>
            </p:cNvPr>
            <p:cNvSpPr txBox="1"/>
            <p:nvPr/>
          </p:nvSpPr>
          <p:spPr>
            <a:xfrm>
              <a:off x="3421118"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2549</a:t>
              </a:r>
              <a:endParaRPr lang="en-GB" sz="9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609C56E-C30C-C94A-B2FF-7810386802A2}"/>
                </a:ext>
              </a:extLst>
            </p:cNvPr>
            <p:cNvSpPr txBox="1"/>
            <p:nvPr/>
          </p:nvSpPr>
          <p:spPr>
            <a:xfrm>
              <a:off x="4184706"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1435</a:t>
              </a:r>
              <a:endParaRPr lang="en-GB" sz="9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627DEDE-8C2C-684C-87A4-E0149CA0D104}"/>
                </a:ext>
              </a:extLst>
            </p:cNvPr>
            <p:cNvSpPr txBox="1"/>
            <p:nvPr/>
          </p:nvSpPr>
          <p:spPr>
            <a:xfrm>
              <a:off x="3802912"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1984</a:t>
              </a:r>
              <a:endParaRPr lang="en-GB" sz="9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724DDEA-C942-1E48-8DEA-1ACB8D4F016E}"/>
                </a:ext>
              </a:extLst>
            </p:cNvPr>
            <p:cNvSpPr txBox="1"/>
            <p:nvPr/>
          </p:nvSpPr>
          <p:spPr>
            <a:xfrm>
              <a:off x="4577612"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1003</a:t>
              </a:r>
              <a:endParaRPr lang="en-GB" sz="9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637B7ED-70F6-FB43-BB18-4C23B8753C53}"/>
                </a:ext>
              </a:extLst>
            </p:cNvPr>
            <p:cNvSpPr txBox="1"/>
            <p:nvPr/>
          </p:nvSpPr>
          <p:spPr>
            <a:xfrm>
              <a:off x="4970518"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688</a:t>
              </a:r>
              <a:endParaRPr lang="en-GB" sz="9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AB256E9-35F6-2445-87CC-B6AEB610E1CA}"/>
                </a:ext>
              </a:extLst>
            </p:cNvPr>
            <p:cNvSpPr txBox="1"/>
            <p:nvPr/>
          </p:nvSpPr>
          <p:spPr>
            <a:xfrm>
              <a:off x="5361523"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484</a:t>
              </a:r>
              <a:endParaRPr lang="en-GB" sz="9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D9063CF-ECC7-FA47-BFF4-A930F377DA80}"/>
                </a:ext>
              </a:extLst>
            </p:cNvPr>
            <p:cNvSpPr txBox="1"/>
            <p:nvPr/>
          </p:nvSpPr>
          <p:spPr>
            <a:xfrm>
              <a:off x="5752528"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312</a:t>
              </a:r>
              <a:endParaRPr lang="en-GB" sz="9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B752CA2-E3BD-A14E-8792-4956D3D99B43}"/>
                </a:ext>
              </a:extLst>
            </p:cNvPr>
            <p:cNvSpPr txBox="1"/>
            <p:nvPr/>
          </p:nvSpPr>
          <p:spPr>
            <a:xfrm>
              <a:off x="6151212"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178</a:t>
              </a:r>
              <a:endParaRPr lang="en-GB" sz="9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6ED702-386B-E647-A3A8-6FA23A7EC2C3}"/>
                </a:ext>
              </a:extLst>
            </p:cNvPr>
            <p:cNvSpPr txBox="1"/>
            <p:nvPr/>
          </p:nvSpPr>
          <p:spPr>
            <a:xfrm>
              <a:off x="6549896"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D0474E1-CDC1-294F-AFD7-93F003872AD2}"/>
                </a:ext>
              </a:extLst>
            </p:cNvPr>
            <p:cNvSpPr txBox="1"/>
            <p:nvPr/>
          </p:nvSpPr>
          <p:spPr>
            <a:xfrm>
              <a:off x="6945184"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61</a:t>
              </a:r>
              <a:endParaRPr lang="en-GB" sz="9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A57AC0D-9CB3-3449-ADED-27C82AD3F3FF}"/>
                </a:ext>
              </a:extLst>
            </p:cNvPr>
            <p:cNvSpPr txBox="1"/>
            <p:nvPr/>
          </p:nvSpPr>
          <p:spPr>
            <a:xfrm>
              <a:off x="7340471"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23</a:t>
              </a:r>
              <a:endParaRPr lang="en-GB" sz="9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1122CFE-E3BA-F340-A29A-F204AD68B4D9}"/>
                </a:ext>
              </a:extLst>
            </p:cNvPr>
            <p:cNvSpPr txBox="1"/>
            <p:nvPr/>
          </p:nvSpPr>
          <p:spPr>
            <a:xfrm>
              <a:off x="8137396"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83982C2-44F9-1344-B599-F00EA3FB8F55}"/>
                </a:ext>
              </a:extLst>
            </p:cNvPr>
            <p:cNvSpPr txBox="1"/>
            <p:nvPr/>
          </p:nvSpPr>
          <p:spPr>
            <a:xfrm>
              <a:off x="7738933" y="5954797"/>
              <a:ext cx="376284" cy="138499"/>
            </a:xfrm>
            <a:prstGeom prst="rect">
              <a:avLst/>
            </a:prstGeom>
            <a:noFill/>
          </p:spPr>
          <p:txBody>
            <a:bodyPr wrap="square" lIns="0" tIns="0" rIns="0" bIns="0" rtlCol="0">
              <a:spAutoFit/>
            </a:bodyPr>
            <a:lstStyle/>
            <a:p>
              <a:pPr algn="ctr"/>
              <a:r>
                <a:rPr lang="en-GB" sz="900" b="1" dirty="0">
                  <a:latin typeface="Arial" panose="020B0604020202020204" pitchFamily="34" charset="0"/>
                  <a:cs typeface="Arial" panose="020B0604020202020204" pitchFamily="34" charset="0"/>
                </a:rPr>
                <a:t>6</a:t>
              </a:r>
              <a:endParaRPr lang="en-GB"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2397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27DC-D7A6-2A46-86E4-54FB093410BA}"/>
              </a:ext>
            </a:extLst>
          </p:cNvPr>
          <p:cNvSpPr>
            <a:spLocks noGrp="1"/>
          </p:cNvSpPr>
          <p:nvPr>
            <p:ph type="title"/>
          </p:nvPr>
        </p:nvSpPr>
        <p:spPr/>
        <p:txBody>
          <a:bodyPr/>
          <a:lstStyle/>
          <a:p>
            <a:r>
              <a:rPr lang="en-GB" dirty="0"/>
              <a:t>Rationale for combining PARP inhibitors and NHA</a:t>
            </a:r>
            <a:r>
              <a:rPr lang="en-GB" cap="none" dirty="0"/>
              <a:t>s</a:t>
            </a:r>
            <a:endParaRPr lang="en-US" cap="none" dirty="0"/>
          </a:p>
        </p:txBody>
      </p:sp>
      <p:sp>
        <p:nvSpPr>
          <p:cNvPr id="27" name="Content Placeholder 26">
            <a:extLst>
              <a:ext uri="{FF2B5EF4-FFF2-40B4-BE49-F238E27FC236}">
                <a16:creationId xmlns:a16="http://schemas.microsoft.com/office/drawing/2014/main" id="{62FCB5E0-AA0F-F84C-935B-AE9DB9E769B1}"/>
              </a:ext>
            </a:extLst>
          </p:cNvPr>
          <p:cNvSpPr>
            <a:spLocks noGrp="1"/>
          </p:cNvSpPr>
          <p:nvPr>
            <p:ph sz="quarter" idx="15"/>
          </p:nvPr>
        </p:nvSpPr>
        <p:spPr>
          <a:xfrm>
            <a:off x="620184" y="6330341"/>
            <a:ext cx="11020432" cy="365125"/>
          </a:xfrm>
        </p:spPr>
        <p:txBody>
          <a:bodyPr/>
          <a:lstStyle/>
          <a:p>
            <a:pPr>
              <a:lnSpc>
                <a:spcPct val="90000"/>
              </a:lnSpc>
              <a:spcBef>
                <a:spcPts val="0"/>
              </a:spcBef>
            </a:pPr>
            <a:r>
              <a:rPr lang="en-GB" dirty="0"/>
              <a:t>AR</a:t>
            </a:r>
            <a:r>
              <a:rPr lang="en-GB" dirty="0">
                <a:solidFill>
                  <a:schemeClr val="tx2"/>
                </a:solidFill>
              </a:rPr>
              <a:t>, androgen receptor; HRR, homologous recombination repair; </a:t>
            </a:r>
            <a:r>
              <a:rPr lang="en-GB" dirty="0" err="1">
                <a:solidFill>
                  <a:schemeClr val="tx2"/>
                </a:solidFill>
              </a:rPr>
              <a:t>HRRm</a:t>
            </a:r>
            <a:r>
              <a:rPr lang="en-GB" dirty="0">
                <a:solidFill>
                  <a:schemeClr val="tx2"/>
                </a:solidFill>
              </a:rPr>
              <a:t>, homologous recombination repair gene mutation; NHA, novel hormonal agent; </a:t>
            </a:r>
            <a:br>
              <a:rPr lang="en-GB" dirty="0">
                <a:solidFill>
                  <a:schemeClr val="tx2"/>
                </a:solidFill>
              </a:rPr>
            </a:br>
            <a:r>
              <a:rPr lang="en-GB" dirty="0">
                <a:solidFill>
                  <a:schemeClr val="tx2"/>
                </a:solidFill>
              </a:rPr>
              <a:t>PARP, poly-ADP ribose polymerase</a:t>
            </a:r>
          </a:p>
          <a:p>
            <a:pPr>
              <a:lnSpc>
                <a:spcPct val="90000"/>
              </a:lnSpc>
              <a:spcBef>
                <a:spcPts val="0"/>
              </a:spcBef>
            </a:pPr>
            <a:r>
              <a:rPr lang="en-US" dirty="0"/>
              <a:t>Adapted from</a:t>
            </a:r>
            <a:r>
              <a:rPr lang="en-GB" dirty="0"/>
              <a:t> 2. </a:t>
            </a:r>
            <a:r>
              <a:rPr lang="en-GB" dirty="0" err="1"/>
              <a:t>Schiewer</a:t>
            </a:r>
            <a:r>
              <a:rPr lang="en-GB" dirty="0"/>
              <a:t> MJ, et al Cancer </a:t>
            </a:r>
            <a:r>
              <a:rPr lang="en-GB" dirty="0" err="1"/>
              <a:t>Discov</a:t>
            </a:r>
            <a:r>
              <a:rPr lang="en-GB" dirty="0"/>
              <a:t>. 2012;2:1134-1149; 3. </a:t>
            </a:r>
            <a:r>
              <a:rPr lang="en-GB" dirty="0" err="1"/>
              <a:t>Polkinghorn</a:t>
            </a:r>
            <a:r>
              <a:rPr lang="en-GB" dirty="0"/>
              <a:t> WR, et al. Cancer </a:t>
            </a:r>
            <a:r>
              <a:rPr lang="en-GB" dirty="0" err="1"/>
              <a:t>Discov</a:t>
            </a:r>
            <a:r>
              <a:rPr lang="en-GB" dirty="0"/>
              <a:t>. 2013;3:1245-1253; 4. </a:t>
            </a:r>
            <a:r>
              <a:rPr lang="en-GB" dirty="0" err="1"/>
              <a:t>Asim</a:t>
            </a:r>
            <a:r>
              <a:rPr lang="en-GB" dirty="0"/>
              <a:t> M, et al. Nat </a:t>
            </a:r>
            <a:r>
              <a:rPr lang="en-GB" dirty="0" err="1"/>
              <a:t>Commun</a:t>
            </a:r>
            <a:r>
              <a:rPr lang="en-GB" dirty="0"/>
              <a:t>. 2017;8:374; </a:t>
            </a:r>
            <a:r>
              <a:rPr lang="en-US" sz="1200" dirty="0">
                <a:solidFill>
                  <a:schemeClr val="tx2"/>
                </a:solidFill>
              </a:rPr>
              <a:t>Saad F, et al. </a:t>
            </a:r>
            <a:r>
              <a:rPr lang="en-GB" sz="1200" dirty="0">
                <a:solidFill>
                  <a:schemeClr val="tx2"/>
                </a:solidFill>
              </a:rPr>
              <a:t>J Clin Oncol 40, 2022 (</a:t>
            </a:r>
            <a:r>
              <a:rPr lang="en-GB" sz="1200" dirty="0" err="1">
                <a:solidFill>
                  <a:schemeClr val="tx2"/>
                </a:solidFill>
              </a:rPr>
              <a:t>suppl</a:t>
            </a:r>
            <a:r>
              <a:rPr lang="en-GB" sz="1200" dirty="0">
                <a:solidFill>
                  <a:schemeClr val="tx2"/>
                </a:solidFill>
              </a:rPr>
              <a:t> 6; </a:t>
            </a:r>
            <a:r>
              <a:rPr lang="en-GB" sz="1200" dirty="0" err="1">
                <a:solidFill>
                  <a:schemeClr val="tx2"/>
                </a:solidFill>
              </a:rPr>
              <a:t>abstr</a:t>
            </a:r>
            <a:r>
              <a:rPr lang="en-GB" sz="1200" dirty="0">
                <a:solidFill>
                  <a:schemeClr val="tx2"/>
                </a:solidFill>
              </a:rPr>
              <a:t> 11)</a:t>
            </a:r>
            <a:r>
              <a:rPr lang="en-GB" dirty="0"/>
              <a:t> </a:t>
            </a:r>
          </a:p>
        </p:txBody>
      </p:sp>
      <p:graphicFrame>
        <p:nvGraphicFramePr>
          <p:cNvPr id="5" name="Object 4" hidden="1">
            <a:extLst>
              <a:ext uri="{FF2B5EF4-FFF2-40B4-BE49-F238E27FC236}">
                <a16:creationId xmlns:a16="http://schemas.microsoft.com/office/drawing/2014/main" id="{810C4448-4F0E-4013-8439-E0F6D6F3E96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4"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810C4448-4F0E-4013-8439-E0F6D6F3E9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CB08A89-3474-4108-B3D0-5D423DA9F065}"/>
              </a:ext>
            </a:extLst>
          </p:cNvPr>
          <p:cNvSpPr txBox="1"/>
          <p:nvPr/>
        </p:nvSpPr>
        <p:spPr>
          <a:xfrm>
            <a:off x="1141186" y="1020009"/>
            <a:ext cx="10083801" cy="707886"/>
          </a:xfrm>
          <a:prstGeom prst="rect">
            <a:avLst/>
          </a:prstGeom>
          <a:noFill/>
        </p:spPr>
        <p:txBody>
          <a:bodyPr wrap="square" rtlCol="0">
            <a:spAutoFit/>
          </a:bodyPr>
          <a:lstStyle>
            <a:defPPr>
              <a:defRPr lang="en-US"/>
            </a:defPPr>
            <a:lvl1pPr algn="ctr">
              <a:defRPr sz="2000" b="1"/>
            </a:lvl1pPr>
          </a:lstStyle>
          <a:p>
            <a:r>
              <a:rPr lang="en-GB" dirty="0">
                <a:solidFill>
                  <a:schemeClr val="accent1"/>
                </a:solidFill>
                <a:latin typeface="Arial" panose="020B0604020202020204" pitchFamily="34" charset="0"/>
                <a:cs typeface="Arial" panose="020B0604020202020204" pitchFamily="34" charset="0"/>
              </a:rPr>
              <a:t>Interaction between PARP signalling and AR signalling pathways may explain the combined effect of agents observed in preclinical models</a:t>
            </a:r>
          </a:p>
        </p:txBody>
      </p:sp>
      <p:grpSp>
        <p:nvGrpSpPr>
          <p:cNvPr id="8" name="Group 7">
            <a:extLst>
              <a:ext uri="{FF2B5EF4-FFF2-40B4-BE49-F238E27FC236}">
                <a16:creationId xmlns:a16="http://schemas.microsoft.com/office/drawing/2014/main" id="{9895183C-D0B8-4275-8CDF-3C17FC4E7704}"/>
              </a:ext>
            </a:extLst>
          </p:cNvPr>
          <p:cNvGrpSpPr/>
          <p:nvPr/>
        </p:nvGrpSpPr>
        <p:grpSpPr>
          <a:xfrm>
            <a:off x="-2112912" y="1973834"/>
            <a:ext cx="11727129" cy="4069472"/>
            <a:chOff x="471947" y="2112927"/>
            <a:chExt cx="11513294" cy="4069472"/>
          </a:xfrm>
        </p:grpSpPr>
        <p:sp>
          <p:nvSpPr>
            <p:cNvPr id="9" name="Text Placeholder 3">
              <a:extLst>
                <a:ext uri="{FF2B5EF4-FFF2-40B4-BE49-F238E27FC236}">
                  <a16:creationId xmlns:a16="http://schemas.microsoft.com/office/drawing/2014/main" id="{82D112A7-AF1F-46D2-A513-BE92CC243F13}"/>
                </a:ext>
              </a:extLst>
            </p:cNvPr>
            <p:cNvSpPr txBox="1">
              <a:spLocks/>
            </p:cNvSpPr>
            <p:nvPr/>
          </p:nvSpPr>
          <p:spPr>
            <a:xfrm>
              <a:off x="471947" y="3281744"/>
              <a:ext cx="10927200" cy="701273"/>
            </a:xfrm>
            <a:prstGeom prst="rect">
              <a:avLst/>
            </a:prstGeom>
            <a:noFill/>
            <a:ln>
              <a:noFill/>
            </a:ln>
          </p:spPr>
          <p:txBody>
            <a:bodyPr vert="horz" lIns="121920" tIns="60960" rIns="121920" bIns="60960" rtlCol="0" anchor="t">
              <a:noAutofit/>
            </a:bodyPr>
            <a:lstStyle>
              <a:defPPr>
                <a:defRPr lang="en-US"/>
              </a:defPPr>
              <a:lvl1pPr marR="0" lvl="0" indent="0" defTabSz="914354" fontAlgn="auto">
                <a:lnSpc>
                  <a:spcPct val="100000"/>
                </a:lnSpc>
                <a:spcBef>
                  <a:spcPts val="1600"/>
                </a:spcBef>
                <a:spcAft>
                  <a:spcPts val="0"/>
                </a:spcAft>
                <a:buClr>
                  <a:srgbClr val="000000"/>
                </a:buClr>
                <a:buSzTx/>
                <a:buFontTx/>
                <a:buNone/>
                <a:tabLst/>
                <a:defRPr kumimoji="0" sz="1733" b="0" i="1" u="none" strike="noStrike" cap="none" spc="0" normalizeH="0" baseline="30000">
                  <a:ln>
                    <a:noFill/>
                  </a:ln>
                  <a:solidFill>
                    <a:srgbClr val="3C0F53"/>
                  </a:solidFill>
                  <a:effectLst/>
                  <a:uLnTx/>
                  <a:uFillTx/>
                  <a:ea typeface="Arial" charset="0"/>
                  <a:cs typeface="Arial" pitchFamily="34" charset="0"/>
                </a:defRPr>
              </a:lvl1pPr>
              <a:lvl2pPr marL="534988" indent="-242888" defTabSz="685800">
                <a:lnSpc>
                  <a:spcPct val="100000"/>
                </a:lnSpc>
                <a:spcBef>
                  <a:spcPts val="1200"/>
                </a:spcBef>
                <a:buClr>
                  <a:schemeClr val="tx2"/>
                </a:buClr>
                <a:buSzPct val="120000"/>
                <a:buFont typeface="Arial" panose="020B0604020202020204" pitchFamily="34" charset="0"/>
                <a:buNone/>
                <a:defRPr sz="1600">
                  <a:solidFill>
                    <a:srgbClr val="8C144D"/>
                  </a:solidFill>
                  <a:latin typeface="Arial" charset="0"/>
                  <a:ea typeface="Arial" charset="0"/>
                  <a:cs typeface="Arial" charset="0"/>
                </a:defRPr>
              </a:lvl2pPr>
              <a:lvl3pPr marL="717550" indent="-171450" defTabSz="685800">
                <a:lnSpc>
                  <a:spcPct val="100000"/>
                </a:lnSpc>
                <a:spcBef>
                  <a:spcPts val="1200"/>
                </a:spcBef>
                <a:buClr>
                  <a:schemeClr val="tx2"/>
                </a:buClr>
                <a:buFont typeface="Arial" panose="020B0604020202020204" pitchFamily="34" charset="0"/>
                <a:buChar char="-"/>
                <a:tabLst/>
                <a:defRPr sz="1400">
                  <a:solidFill>
                    <a:srgbClr val="8C144D"/>
                  </a:solidFill>
                  <a:latin typeface="Arial" charset="0"/>
                  <a:ea typeface="Arial" charset="0"/>
                  <a:cs typeface="Arial" charset="0"/>
                </a:defRPr>
              </a:lvl3pPr>
              <a:lvl4pPr marL="893763" indent="-161925" defTabSz="685800">
                <a:lnSpc>
                  <a:spcPct val="100000"/>
                </a:lnSpc>
                <a:spcBef>
                  <a:spcPts val="1200"/>
                </a:spcBef>
                <a:buClr>
                  <a:schemeClr val="bg2"/>
                </a:buClr>
                <a:buFont typeface="Arial" panose="020B0604020202020204" pitchFamily="34" charset="0"/>
                <a:buChar char="•"/>
                <a:defRPr sz="1200">
                  <a:solidFill>
                    <a:srgbClr val="8C144D"/>
                  </a:solidFill>
                  <a:latin typeface="Arial" charset="0"/>
                  <a:ea typeface="Arial" charset="0"/>
                  <a:cs typeface="Arial" charset="0"/>
                </a:defRPr>
              </a:lvl4pPr>
              <a:lvl5pPr marL="1076325" indent="-171450" defTabSz="685800">
                <a:lnSpc>
                  <a:spcPct val="100000"/>
                </a:lnSpc>
                <a:spcBef>
                  <a:spcPts val="1200"/>
                </a:spcBef>
                <a:buClr>
                  <a:schemeClr val="tx2"/>
                </a:buClr>
                <a:buFont typeface="Arial" panose="020B0604020202020204" pitchFamily="34" charset="0"/>
                <a:buChar char="•"/>
                <a:defRPr sz="1200">
                  <a:solidFill>
                    <a:srgbClr val="8C144D"/>
                  </a:solidFill>
                  <a:latin typeface="Arial" charset="0"/>
                  <a:ea typeface="Arial" charset="0"/>
                  <a:cs typeface="Arial"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en-GB" dirty="0">
                <a:latin typeface="Arial" panose="020B0604020202020204" pitchFamily="34" charset="0"/>
              </a:endParaRPr>
            </a:p>
          </p:txBody>
        </p:sp>
        <p:sp>
          <p:nvSpPr>
            <p:cNvPr id="11" name="Rectangle: Rounded Corners 10">
              <a:extLst>
                <a:ext uri="{FF2B5EF4-FFF2-40B4-BE49-F238E27FC236}">
                  <a16:creationId xmlns:a16="http://schemas.microsoft.com/office/drawing/2014/main" id="{829D0CF3-641E-4E74-8906-FF612D372F6B}"/>
                </a:ext>
              </a:extLst>
            </p:cNvPr>
            <p:cNvSpPr/>
            <p:nvPr/>
          </p:nvSpPr>
          <p:spPr>
            <a:xfrm>
              <a:off x="8621480" y="3409207"/>
              <a:ext cx="3363761" cy="906831"/>
            </a:xfrm>
            <a:prstGeom prst="roundRect">
              <a:avLst/>
            </a:prstGeom>
            <a:solidFill>
              <a:schemeClr val="accent6">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09"/>
              <a:r>
                <a:rPr lang="en-GB" sz="1467" dirty="0">
                  <a:solidFill>
                    <a:schemeClr val="tx1"/>
                  </a:solidFill>
                  <a:latin typeface="Arial" panose="020B0604020202020204" pitchFamily="34" charset="0"/>
                  <a:cs typeface="Arial" panose="020B0604020202020204" pitchFamily="34" charset="0"/>
                </a:rPr>
                <a:t>NHA-induced HRR deficiency </a:t>
              </a:r>
              <a:r>
                <a:rPr lang="en-GB" sz="1467" b="1" dirty="0">
                  <a:solidFill>
                    <a:schemeClr val="tx1"/>
                  </a:solidFill>
                  <a:latin typeface="Arial" panose="020B0604020202020204" pitchFamily="34" charset="0"/>
                  <a:cs typeface="Arial" panose="020B0604020202020204" pitchFamily="34" charset="0"/>
                </a:rPr>
                <a:t>increasing susceptibility to </a:t>
              </a:r>
              <a:br>
                <a:rPr lang="en-GB" sz="1467" b="1" dirty="0">
                  <a:solidFill>
                    <a:schemeClr val="tx1"/>
                  </a:solidFill>
                  <a:latin typeface="Arial" panose="020B0604020202020204" pitchFamily="34" charset="0"/>
                  <a:cs typeface="Arial" panose="020B0604020202020204" pitchFamily="34" charset="0"/>
                </a:rPr>
              </a:br>
              <a:r>
                <a:rPr lang="en-GB" sz="1467" b="1" dirty="0">
                  <a:solidFill>
                    <a:schemeClr val="tx1"/>
                  </a:solidFill>
                  <a:latin typeface="Arial" panose="020B0604020202020204" pitchFamily="34" charset="0"/>
                  <a:cs typeface="Arial" panose="020B0604020202020204" pitchFamily="34" charset="0"/>
                </a:rPr>
                <a:t>PARP inhibition</a:t>
              </a:r>
              <a:r>
                <a:rPr lang="en-GB" sz="1467" baseline="30000" dirty="0">
                  <a:solidFill>
                    <a:schemeClr val="tx1"/>
                  </a:solidFill>
                  <a:latin typeface="Arial" panose="020B0604020202020204" pitchFamily="34" charset="0"/>
                  <a:cs typeface="Arial" panose="020B0604020202020204" pitchFamily="34" charset="0"/>
                </a:rPr>
                <a:t>3,4</a:t>
              </a:r>
            </a:p>
          </p:txBody>
        </p:sp>
        <p:sp>
          <p:nvSpPr>
            <p:cNvPr id="12" name="Rectangle: Rounded Corners 11">
              <a:extLst>
                <a:ext uri="{FF2B5EF4-FFF2-40B4-BE49-F238E27FC236}">
                  <a16:creationId xmlns:a16="http://schemas.microsoft.com/office/drawing/2014/main" id="{21716886-AE91-41A1-8F33-148E48821901}"/>
                </a:ext>
              </a:extLst>
            </p:cNvPr>
            <p:cNvSpPr/>
            <p:nvPr/>
          </p:nvSpPr>
          <p:spPr>
            <a:xfrm>
              <a:off x="7433458" y="4691128"/>
              <a:ext cx="1991512" cy="431361"/>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09"/>
              <a:r>
                <a:rPr lang="en-GB" sz="1600" dirty="0">
                  <a:solidFill>
                    <a:schemeClr val="bg1"/>
                  </a:solidFill>
                  <a:latin typeface="Arial" panose="020B0604020202020204" pitchFamily="34" charset="0"/>
                  <a:cs typeface="Arial" panose="020B0604020202020204" pitchFamily="34" charset="0"/>
                </a:rPr>
                <a:t>Combined effect</a:t>
              </a:r>
            </a:p>
          </p:txBody>
        </p:sp>
        <p:cxnSp>
          <p:nvCxnSpPr>
            <p:cNvPr id="13" name="Straight Arrow Connector 12">
              <a:extLst>
                <a:ext uri="{FF2B5EF4-FFF2-40B4-BE49-F238E27FC236}">
                  <a16:creationId xmlns:a16="http://schemas.microsoft.com/office/drawing/2014/main" id="{C4029F55-9D69-42A0-99C0-C93E0D469ED8}"/>
                </a:ext>
              </a:extLst>
            </p:cNvPr>
            <p:cNvCxnSpPr>
              <a:cxnSpLocks/>
              <a:stCxn id="12" idx="2"/>
            </p:cNvCxnSpPr>
            <p:nvPr/>
          </p:nvCxnSpPr>
          <p:spPr>
            <a:xfrm>
              <a:off x="8429214" y="5122485"/>
              <a:ext cx="0" cy="314464"/>
            </a:xfrm>
            <a:prstGeom prst="straightConnector1">
              <a:avLst/>
            </a:prstGeom>
            <a:ln w="38100">
              <a:solidFill>
                <a:srgbClr val="8C8F8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AF57DA0E-158B-435E-B088-1EF04BFFAF6B}"/>
                </a:ext>
              </a:extLst>
            </p:cNvPr>
            <p:cNvCxnSpPr>
              <a:cxnSpLocks/>
              <a:stCxn id="22" idx="2"/>
              <a:endCxn id="12" idx="0"/>
            </p:cNvCxnSpPr>
            <p:nvPr/>
          </p:nvCxnSpPr>
          <p:spPr>
            <a:xfrm rot="16200000" flipH="1">
              <a:off x="7316782" y="3578696"/>
              <a:ext cx="370144" cy="1854719"/>
            </a:xfrm>
            <a:prstGeom prst="bentConnector3">
              <a:avLst/>
            </a:prstGeom>
            <a:ln w="38100">
              <a:solidFill>
                <a:srgbClr val="8C8F8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1EEF0EC2-7820-4DD2-BF59-7A79B7952650}"/>
                </a:ext>
              </a:extLst>
            </p:cNvPr>
            <p:cNvCxnSpPr>
              <a:cxnSpLocks/>
              <a:stCxn id="11" idx="2"/>
              <a:endCxn id="12" idx="0"/>
            </p:cNvCxnSpPr>
            <p:nvPr/>
          </p:nvCxnSpPr>
          <p:spPr>
            <a:xfrm rot="5400000">
              <a:off x="9178743" y="3566510"/>
              <a:ext cx="375091" cy="1874145"/>
            </a:xfrm>
            <a:prstGeom prst="bentConnector3">
              <a:avLst>
                <a:gd name="adj1" fmla="val 50000"/>
              </a:avLst>
            </a:prstGeom>
            <a:ln w="38100">
              <a:solidFill>
                <a:srgbClr val="8C8F8F"/>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16791F18-0CCD-4C41-B259-5F1995664869}"/>
                </a:ext>
              </a:extLst>
            </p:cNvPr>
            <p:cNvSpPr/>
            <p:nvPr/>
          </p:nvSpPr>
          <p:spPr>
            <a:xfrm>
              <a:off x="6436264" y="2112927"/>
              <a:ext cx="3854027" cy="605041"/>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45720" rIns="45720" rtlCol="0" anchor="ctr"/>
            <a:lstStyle/>
            <a:p>
              <a:pPr algn="ctr" defTabSz="914309">
                <a:spcAft>
                  <a:spcPts val="600"/>
                </a:spcAft>
              </a:pPr>
              <a:r>
                <a:rPr lang="en-GB" sz="1600" b="1" dirty="0">
                  <a:solidFill>
                    <a:schemeClr val="bg1"/>
                  </a:solidFill>
                  <a:latin typeface="Arial" panose="020B0604020202020204" pitchFamily="34" charset="0"/>
                  <a:cs typeface="Arial" panose="020B0604020202020204" pitchFamily="34" charset="0"/>
                </a:rPr>
                <a:t>PARP inhibitor + NHA</a:t>
              </a:r>
              <a:r>
                <a:rPr lang="en-GB" sz="1600" b="1" baseline="30000" dirty="0">
                  <a:solidFill>
                    <a:schemeClr val="bg1"/>
                  </a:solidFill>
                  <a:latin typeface="Arial" panose="020B0604020202020204" pitchFamily="34" charset="0"/>
                  <a:cs typeface="Arial" panose="020B0604020202020204" pitchFamily="34" charset="0"/>
                </a:rPr>
                <a:t>2-4</a:t>
              </a:r>
            </a:p>
          </p:txBody>
        </p:sp>
        <p:cxnSp>
          <p:nvCxnSpPr>
            <p:cNvPr id="19" name="Connector: Elbow 18">
              <a:extLst>
                <a:ext uri="{FF2B5EF4-FFF2-40B4-BE49-F238E27FC236}">
                  <a16:creationId xmlns:a16="http://schemas.microsoft.com/office/drawing/2014/main" id="{8794A6CD-8EC8-458F-B64C-1AF43BF44616}"/>
                </a:ext>
              </a:extLst>
            </p:cNvPr>
            <p:cNvCxnSpPr>
              <a:cxnSpLocks/>
              <a:stCxn id="18" idx="2"/>
              <a:endCxn id="22" idx="0"/>
            </p:cNvCxnSpPr>
            <p:nvPr/>
          </p:nvCxnSpPr>
          <p:spPr>
            <a:xfrm rot="5400000">
              <a:off x="7120795" y="2171669"/>
              <a:ext cx="696185" cy="1788783"/>
            </a:xfrm>
            <a:prstGeom prst="bentConnector3">
              <a:avLst/>
            </a:prstGeom>
            <a:ln w="38100">
              <a:solidFill>
                <a:srgbClr val="8C8F8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0B22EFF-9A66-41D5-A189-6F64BE21042C}"/>
                </a:ext>
              </a:extLst>
            </p:cNvPr>
            <p:cNvCxnSpPr>
              <a:cxnSpLocks/>
              <a:stCxn id="18" idx="2"/>
              <a:endCxn id="11" idx="0"/>
            </p:cNvCxnSpPr>
            <p:nvPr/>
          </p:nvCxnSpPr>
          <p:spPr>
            <a:xfrm rot="16200000" flipH="1">
              <a:off x="8987701" y="2093545"/>
              <a:ext cx="691239" cy="1940083"/>
            </a:xfrm>
            <a:prstGeom prst="bentConnector3">
              <a:avLst/>
            </a:prstGeom>
            <a:ln w="38100">
              <a:solidFill>
                <a:srgbClr val="8C8F8F"/>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876C130-2529-4984-A375-9AD0D0A9A8D9}"/>
                </a:ext>
              </a:extLst>
            </p:cNvPr>
            <p:cNvSpPr/>
            <p:nvPr/>
          </p:nvSpPr>
          <p:spPr>
            <a:xfrm>
              <a:off x="4719781" y="3414153"/>
              <a:ext cx="3709426" cy="906831"/>
            </a:xfrm>
            <a:prstGeom prst="roundRect">
              <a:avLst/>
            </a:prstGeom>
            <a:solidFill>
              <a:schemeClr val="accent6">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09">
                <a:spcAft>
                  <a:spcPts val="600"/>
                </a:spcAft>
              </a:pPr>
              <a:r>
                <a:rPr lang="en-GB" sz="1467" dirty="0">
                  <a:solidFill>
                    <a:schemeClr val="tx1"/>
                  </a:solidFill>
                  <a:latin typeface="Arial" panose="020B0604020202020204" pitchFamily="34" charset="0"/>
                  <a:cs typeface="Arial" panose="020B0604020202020204" pitchFamily="34" charset="0"/>
                </a:rPr>
                <a:t>PARP involved in androgen-receptor dependent transcription; </a:t>
              </a:r>
              <a:r>
                <a:rPr lang="en-GB" sz="1467" b="1" dirty="0">
                  <a:solidFill>
                    <a:schemeClr val="tx1"/>
                  </a:solidFill>
                  <a:latin typeface="Arial" panose="020B0604020202020204" pitchFamily="34" charset="0"/>
                  <a:cs typeface="Arial" panose="020B0604020202020204" pitchFamily="34" charset="0"/>
                </a:rPr>
                <a:t>PARP inhibition may increase activity of NHAs</a:t>
              </a:r>
              <a:r>
                <a:rPr lang="en-GB" sz="1467" baseline="30000" dirty="0">
                  <a:solidFill>
                    <a:schemeClr val="tx1"/>
                  </a:solidFill>
                  <a:latin typeface="Arial" panose="020B0604020202020204" pitchFamily="34" charset="0"/>
                  <a:cs typeface="Arial" panose="020B0604020202020204" pitchFamily="34" charset="0"/>
                </a:rPr>
                <a:t>2</a:t>
              </a:r>
            </a:p>
          </p:txBody>
        </p:sp>
        <p:sp>
          <p:nvSpPr>
            <p:cNvPr id="24" name="Rectangle: Rounded Corners 23">
              <a:extLst>
                <a:ext uri="{FF2B5EF4-FFF2-40B4-BE49-F238E27FC236}">
                  <a16:creationId xmlns:a16="http://schemas.microsoft.com/office/drawing/2014/main" id="{8A10FDAC-4539-4394-AD22-F46DC5E2EDA9}"/>
                </a:ext>
              </a:extLst>
            </p:cNvPr>
            <p:cNvSpPr/>
            <p:nvPr/>
          </p:nvSpPr>
          <p:spPr>
            <a:xfrm>
              <a:off x="6989891" y="5401406"/>
              <a:ext cx="2878629" cy="780993"/>
            </a:xfrm>
            <a:prstGeom prst="roundRect">
              <a:avLst/>
            </a:prstGeom>
            <a:solidFill>
              <a:schemeClr val="tx2">
                <a:lumMod val="75000"/>
              </a:schemeClr>
            </a:solidFill>
            <a:ln>
              <a:solidFill>
                <a:srgbClr val="33608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09"/>
              <a:r>
                <a:rPr lang="en-GB" sz="1600" b="1" dirty="0">
                  <a:solidFill>
                    <a:schemeClr val="bg1"/>
                  </a:solidFill>
                  <a:latin typeface="Arial" panose="020B0604020202020204" pitchFamily="34" charset="0"/>
                  <a:cs typeface="Arial" panose="020B0604020202020204" pitchFamily="34" charset="0"/>
                </a:rPr>
                <a:t>Antitumour activity in HRRm and non-HRRm prostate cancer</a:t>
              </a:r>
              <a:r>
                <a:rPr lang="en-GB" sz="1600" b="1" baseline="30000" dirty="0">
                  <a:solidFill>
                    <a:schemeClr val="bg1"/>
                  </a:solidFill>
                  <a:latin typeface="Arial" panose="020B0604020202020204" pitchFamily="34" charset="0"/>
                  <a:cs typeface="Arial" panose="020B0604020202020204" pitchFamily="34" charset="0"/>
                </a:rPr>
                <a:t>2-4</a:t>
              </a:r>
            </a:p>
          </p:txBody>
        </p:sp>
      </p:grpSp>
      <p:sp>
        <p:nvSpPr>
          <p:cNvPr id="33" name="Slide Number Placeholder 32">
            <a:extLst>
              <a:ext uri="{FF2B5EF4-FFF2-40B4-BE49-F238E27FC236}">
                <a16:creationId xmlns:a16="http://schemas.microsoft.com/office/drawing/2014/main" id="{9E71D61A-4005-FF4B-A3F6-E0EE35AA2978}"/>
              </a:ext>
            </a:extLst>
          </p:cNvPr>
          <p:cNvSpPr>
            <a:spLocks noGrp="1"/>
          </p:cNvSpPr>
          <p:nvPr>
            <p:ph type="sldNum" sz="quarter" idx="4"/>
          </p:nvPr>
        </p:nvSpPr>
        <p:spPr/>
        <p:txBody>
          <a:bodyPr/>
          <a:lstStyle/>
          <a:p>
            <a:fld id="{FCE43C0F-8A7B-3A4B-9DB5-B3472E36E833}" type="slidenum">
              <a:rPr lang="en-GB" smtClean="0"/>
              <a:pPr/>
              <a:t>55</a:t>
            </a:fld>
            <a:endParaRPr lang="en-GB" dirty="0"/>
          </a:p>
        </p:txBody>
      </p:sp>
    </p:spTree>
    <p:extLst>
      <p:ext uri="{BB962C8B-B14F-4D97-AF65-F5344CB8AC3E}">
        <p14:creationId xmlns:p14="http://schemas.microsoft.com/office/powerpoint/2010/main" val="24282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B70A0F5-2094-4EF0-B790-61578F56F267}"/>
              </a:ext>
            </a:extLst>
          </p:cNvPr>
          <p:cNvGraphicFramePr>
            <a:graphicFrameLocks noGrp="1"/>
          </p:cNvGraphicFramePr>
          <p:nvPr>
            <p:extLst>
              <p:ext uri="{D42A27DB-BD31-4B8C-83A1-F6EECF244321}">
                <p14:modId xmlns:p14="http://schemas.microsoft.com/office/powerpoint/2010/main" val="938492982"/>
              </p:ext>
            </p:extLst>
          </p:nvPr>
        </p:nvGraphicFramePr>
        <p:xfrm>
          <a:off x="829746" y="1390633"/>
          <a:ext cx="10739060" cy="4325820"/>
        </p:xfrm>
        <a:graphic>
          <a:graphicData uri="http://schemas.openxmlformats.org/drawingml/2006/table">
            <a:tbl>
              <a:tblPr firstRow="1" bandRow="1">
                <a:tableStyleId>{5C22544A-7EE6-4342-B048-85BDC9FD1C3A}</a:tableStyleId>
              </a:tblPr>
              <a:tblGrid>
                <a:gridCol w="1459412">
                  <a:extLst>
                    <a:ext uri="{9D8B030D-6E8A-4147-A177-3AD203B41FA5}">
                      <a16:colId xmlns:a16="http://schemas.microsoft.com/office/drawing/2014/main" val="1226491466"/>
                    </a:ext>
                  </a:extLst>
                </a:gridCol>
                <a:gridCol w="2319912">
                  <a:extLst>
                    <a:ext uri="{9D8B030D-6E8A-4147-A177-3AD203B41FA5}">
                      <a16:colId xmlns:a16="http://schemas.microsoft.com/office/drawing/2014/main" val="4106089997"/>
                    </a:ext>
                  </a:extLst>
                </a:gridCol>
                <a:gridCol w="2319912">
                  <a:extLst>
                    <a:ext uri="{9D8B030D-6E8A-4147-A177-3AD203B41FA5}">
                      <a16:colId xmlns:a16="http://schemas.microsoft.com/office/drawing/2014/main" val="3919444561"/>
                    </a:ext>
                  </a:extLst>
                </a:gridCol>
                <a:gridCol w="2319912">
                  <a:extLst>
                    <a:ext uri="{9D8B030D-6E8A-4147-A177-3AD203B41FA5}">
                      <a16:colId xmlns:a16="http://schemas.microsoft.com/office/drawing/2014/main" val="4075235815"/>
                    </a:ext>
                  </a:extLst>
                </a:gridCol>
                <a:gridCol w="2319912">
                  <a:extLst>
                    <a:ext uri="{9D8B030D-6E8A-4147-A177-3AD203B41FA5}">
                      <a16:colId xmlns:a16="http://schemas.microsoft.com/office/drawing/2014/main" val="800543465"/>
                    </a:ext>
                  </a:extLst>
                </a:gridCol>
              </a:tblGrid>
              <a:tr h="154207">
                <a:tc>
                  <a:txBody>
                    <a:bodyPr/>
                    <a:lstStyle/>
                    <a:p>
                      <a:pPr algn="ctr">
                        <a:lnSpc>
                          <a:spcPct val="100000"/>
                        </a:lnSpc>
                        <a:spcAft>
                          <a:spcPts val="0"/>
                        </a:spcAft>
                      </a:pPr>
                      <a:endPar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121920" marR="121920" marT="36000" marB="36000" anchor="ctr"/>
                </a:tc>
                <a:tc>
                  <a:txBody>
                    <a:bodyPr/>
                    <a:lstStyle/>
                    <a:p>
                      <a:pPr marL="0" marR="0" lvl="0" indent="0" algn="ctr" defTabSz="914377" rtl="0" eaLnBrk="1" fontAlgn="auto" hangingPunct="1">
                        <a:lnSpc>
                          <a:spcPct val="100000"/>
                        </a:lnSpc>
                        <a:spcBef>
                          <a:spcPts val="0"/>
                        </a:spcBef>
                        <a:spcAft>
                          <a:spcPts val="0"/>
                        </a:spcAft>
                        <a:buFontTx/>
                        <a:buNone/>
                      </a:pPr>
                      <a:r>
                        <a:rPr kumimoji="0" lang="en-US" sz="1200" u="none" strike="noStrike" kern="1200" cap="none" spc="0" baseline="0" dirty="0">
                          <a:effectLst/>
                          <a:latin typeface="Arial" panose="020B0604020202020204" pitchFamily="34" charset="0"/>
                          <a:cs typeface="Arial" panose="020B0604020202020204" pitchFamily="34" charset="0"/>
                        </a:rPr>
                        <a:t>PROpel</a:t>
                      </a:r>
                      <a:endParaRPr kumimoji="0" lang="en-US" sz="1200" b="1" i="0" u="none" strike="noStrike" kern="1200" cap="none" spc="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21920" marR="121920" marT="36000" marB="36000" anchor="ctr"/>
                </a:tc>
                <a:tc>
                  <a:txBody>
                    <a:bodyPr/>
                    <a:lstStyle/>
                    <a:p>
                      <a:pPr marL="0" marR="0" lvl="0" indent="0" algn="ctr" defTabSz="914377" rtl="0" eaLnBrk="1" fontAlgn="auto" hangingPunct="1">
                        <a:lnSpc>
                          <a:spcPct val="100000"/>
                        </a:lnSpc>
                        <a:spcBef>
                          <a:spcPts val="0"/>
                        </a:spcBef>
                        <a:spcAft>
                          <a:spcPts val="0"/>
                        </a:spcAft>
                        <a:buFontTx/>
                        <a:buNone/>
                      </a:pPr>
                      <a:r>
                        <a:rPr kumimoji="0" lang="en-US" sz="1200" u="none" strike="noStrike" kern="1200" cap="none" spc="0" baseline="0" dirty="0">
                          <a:effectLst/>
                          <a:latin typeface="Arial" panose="020B0604020202020204" pitchFamily="34" charset="0"/>
                          <a:cs typeface="Arial" panose="020B0604020202020204" pitchFamily="34" charset="0"/>
                        </a:rPr>
                        <a:t>TALAPRO-2</a:t>
                      </a:r>
                      <a:endParaRPr kumimoji="0" lang="en-US" sz="1200" b="1" i="0" u="none" strike="noStrike" kern="1200" cap="none" spc="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21920" marR="121920" marT="36000" marB="36000" anchor="ctr"/>
                </a:tc>
                <a:tc>
                  <a:txBody>
                    <a:bodyPr/>
                    <a:lstStyle>
                      <a:lvl1pPr marL="0" algn="l" defTabSz="685800" rtl="0" eaLnBrk="1" latinLnBrk="0" hangingPunct="1">
                        <a:defRPr sz="1400" b="1" kern="1200">
                          <a:solidFill>
                            <a:schemeClr val="lt1"/>
                          </a:solidFill>
                          <a:latin typeface="Arial Narrow"/>
                        </a:defRPr>
                      </a:lvl1pPr>
                      <a:lvl2pPr marL="342900" algn="l" defTabSz="685800" rtl="0" eaLnBrk="1" latinLnBrk="0" hangingPunct="1">
                        <a:defRPr sz="1400" b="1" kern="1200">
                          <a:solidFill>
                            <a:schemeClr val="lt1"/>
                          </a:solidFill>
                          <a:latin typeface="Arial Narrow"/>
                        </a:defRPr>
                      </a:lvl2pPr>
                      <a:lvl3pPr marL="685800" algn="l" defTabSz="685800" rtl="0" eaLnBrk="1" latinLnBrk="0" hangingPunct="1">
                        <a:defRPr sz="1400" b="1" kern="1200">
                          <a:solidFill>
                            <a:schemeClr val="lt1"/>
                          </a:solidFill>
                          <a:latin typeface="Arial Narrow"/>
                        </a:defRPr>
                      </a:lvl3pPr>
                      <a:lvl4pPr marL="1028700" algn="l" defTabSz="685800" rtl="0" eaLnBrk="1" latinLnBrk="0" hangingPunct="1">
                        <a:defRPr sz="1400" b="1" kern="1200">
                          <a:solidFill>
                            <a:schemeClr val="lt1"/>
                          </a:solidFill>
                          <a:latin typeface="Arial Narrow"/>
                        </a:defRPr>
                      </a:lvl4pPr>
                      <a:lvl5pPr marL="1371600" algn="l" defTabSz="685800" rtl="0" eaLnBrk="1" latinLnBrk="0" hangingPunct="1">
                        <a:defRPr sz="1400" b="1" kern="1200">
                          <a:solidFill>
                            <a:schemeClr val="lt1"/>
                          </a:solidFill>
                          <a:latin typeface="Arial Narrow"/>
                        </a:defRPr>
                      </a:lvl5pPr>
                      <a:lvl6pPr marL="1714500" algn="l" defTabSz="685800" rtl="0" eaLnBrk="1" latinLnBrk="0" hangingPunct="1">
                        <a:defRPr sz="1400" b="1" kern="1200">
                          <a:solidFill>
                            <a:schemeClr val="lt1"/>
                          </a:solidFill>
                          <a:latin typeface="Arial Narrow"/>
                        </a:defRPr>
                      </a:lvl6pPr>
                      <a:lvl7pPr marL="2057400" algn="l" defTabSz="685800" rtl="0" eaLnBrk="1" latinLnBrk="0" hangingPunct="1">
                        <a:defRPr sz="1400" b="1" kern="1200">
                          <a:solidFill>
                            <a:schemeClr val="lt1"/>
                          </a:solidFill>
                          <a:latin typeface="Arial Narrow"/>
                        </a:defRPr>
                      </a:lvl7pPr>
                      <a:lvl8pPr marL="2400300" algn="l" defTabSz="685800" rtl="0" eaLnBrk="1" latinLnBrk="0" hangingPunct="1">
                        <a:defRPr sz="1400" b="1" kern="1200">
                          <a:solidFill>
                            <a:schemeClr val="lt1"/>
                          </a:solidFill>
                          <a:latin typeface="Arial Narrow"/>
                        </a:defRPr>
                      </a:lvl8pPr>
                      <a:lvl9pPr marL="2743200" algn="l" defTabSz="685800" rtl="0" eaLnBrk="1" latinLnBrk="0" hangingPunct="1">
                        <a:defRPr sz="1400" b="1" kern="1200">
                          <a:solidFill>
                            <a:schemeClr val="lt1"/>
                          </a:solidFill>
                          <a:latin typeface="Arial Narrow"/>
                        </a:defRPr>
                      </a:lvl9pPr>
                    </a:lstStyle>
                    <a:p>
                      <a:pPr marL="0" marR="0" lvl="0" indent="0" algn="ctr" defTabSz="685800" rtl="0" eaLnBrk="1" fontAlgn="auto" hangingPunct="1">
                        <a:lnSpc>
                          <a:spcPct val="100000"/>
                        </a:lnSpc>
                        <a:spcBef>
                          <a:spcPts val="0"/>
                        </a:spcBef>
                        <a:spcAft>
                          <a:spcPts val="0"/>
                        </a:spcAft>
                        <a:buFontTx/>
                        <a:buNone/>
                      </a:pPr>
                      <a:r>
                        <a:rPr kumimoji="0" lang="en-US" sz="1200" u="none" strike="noStrike" kern="1200" cap="none" spc="0" baseline="0" dirty="0">
                          <a:effectLst/>
                          <a:latin typeface="Arial" panose="020B0604020202020204" pitchFamily="34" charset="0"/>
                          <a:cs typeface="Arial" panose="020B0604020202020204" pitchFamily="34" charset="0"/>
                        </a:rPr>
                        <a:t>MAGNITUDE</a:t>
                      </a:r>
                      <a:endParaRPr kumimoji="0" lang="en-US" sz="1200" b="1" i="0" u="none" strike="noStrike" kern="1200" cap="none" spc="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21920" marR="121920" marT="36000" marB="36000" anchor="ctr"/>
                </a:tc>
                <a:tc>
                  <a:txBody>
                    <a:bodyPr/>
                    <a:lstStyle/>
                    <a:p>
                      <a:pPr marL="0" marR="0" lvl="0" indent="0" algn="ctr" defTabSz="914377" rtl="0" eaLnBrk="1" fontAlgn="auto" hangingPunct="1">
                        <a:lnSpc>
                          <a:spcPct val="100000"/>
                        </a:lnSpc>
                        <a:spcBef>
                          <a:spcPts val="0"/>
                        </a:spcBef>
                        <a:spcAft>
                          <a:spcPts val="0"/>
                        </a:spcAft>
                        <a:buFontTx/>
                        <a:buNone/>
                      </a:pPr>
                      <a:r>
                        <a:rPr kumimoji="0" lang="en-US" sz="1200" u="none" strike="noStrike" kern="1200" cap="none" spc="0" baseline="0" dirty="0">
                          <a:effectLst/>
                          <a:latin typeface="Arial" panose="020B0604020202020204" pitchFamily="34" charset="0"/>
                          <a:cs typeface="Arial" panose="020B0604020202020204" pitchFamily="34" charset="0"/>
                        </a:rPr>
                        <a:t>CASPAR</a:t>
                      </a:r>
                      <a:endParaRPr kumimoji="0" lang="en-US" sz="1200" b="1" i="0" u="none" strike="noStrike" kern="1200" cap="none" spc="0" baseline="300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121920" marR="121920" marT="36000" marB="36000" anchor="ctr"/>
                </a:tc>
                <a:extLst>
                  <a:ext uri="{0D108BD9-81ED-4DB2-BD59-A6C34878D82A}">
                    <a16:rowId xmlns:a16="http://schemas.microsoft.com/office/drawing/2014/main" val="3257896588"/>
                  </a:ext>
                </a:extLst>
              </a:tr>
              <a:tr h="212034">
                <a:tc>
                  <a:txBody>
                    <a:bodyPr/>
                    <a:lstStyle/>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Treatments</a:t>
                      </a:r>
                      <a:endParaRPr kumimoji="0" lang="en-US" sz="12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a:latin typeface="Arial" panose="020B0604020202020204" pitchFamily="34" charset="0"/>
                          <a:cs typeface="Arial" panose="020B0604020202020204" pitchFamily="34" charset="0"/>
                        </a:rPr>
                        <a:t>Olaparib 300 mg BID + Abiraterone 1000 mg QD</a:t>
                      </a:r>
                      <a:endParaRPr kumimoji="0" lang="en-US" sz="11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err="1">
                          <a:latin typeface="Arial" panose="020B0604020202020204" pitchFamily="34" charset="0"/>
                          <a:cs typeface="Arial" panose="020B0604020202020204" pitchFamily="34" charset="0"/>
                        </a:rPr>
                        <a:t>Talazoparib</a:t>
                      </a:r>
                      <a:r>
                        <a:rPr kumimoji="0" lang="en-GB" sz="1100" u="none" strike="noStrike" kern="1200" cap="none" spc="0" baseline="0" dirty="0">
                          <a:latin typeface="Arial" panose="020B0604020202020204" pitchFamily="34" charset="0"/>
                          <a:cs typeface="Arial" panose="020B0604020202020204" pitchFamily="34" charset="0"/>
                        </a:rPr>
                        <a:t> 0.5 mg QD + Enzalutamide 160 mg QD</a:t>
                      </a:r>
                      <a:endParaRPr kumimoji="0" lang="en-US" sz="11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a:latin typeface="Arial" panose="020B0604020202020204" pitchFamily="34" charset="0"/>
                          <a:cs typeface="Arial" panose="020B0604020202020204" pitchFamily="34" charset="0"/>
                        </a:rPr>
                        <a:t>Niraparib 200 mg QD + Abiraterone 1000 mg </a:t>
                      </a:r>
                      <a:r>
                        <a:rPr kumimoji="0" lang="en-GB" sz="1100" u="none" strike="noStrike" kern="1200" cap="none" spc="0" baseline="0">
                          <a:latin typeface="Arial" panose="020B0604020202020204" pitchFamily="34" charset="0"/>
                          <a:cs typeface="Arial" panose="020B0604020202020204" pitchFamily="34" charset="0"/>
                        </a:rPr>
                        <a:t>QD </a:t>
                      </a:r>
                      <a:endParaRPr kumimoji="0" lang="en-US" sz="11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a:latin typeface="Arial" panose="020B0604020202020204" pitchFamily="34" charset="0"/>
                          <a:cs typeface="Arial" panose="020B0604020202020204" pitchFamily="34" charset="0"/>
                        </a:rPr>
                        <a:t>Rucaparib  +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a:latin typeface="Arial" panose="020B0604020202020204" pitchFamily="34" charset="0"/>
                          <a:cs typeface="Arial" panose="020B0604020202020204" pitchFamily="34" charset="0"/>
                        </a:rPr>
                        <a:t>Enzalutamide QD</a:t>
                      </a:r>
                      <a:endParaRPr kumimoji="0" lang="en-US" sz="11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extLst>
                  <a:ext uri="{0D108BD9-81ED-4DB2-BD59-A6C34878D82A}">
                    <a16:rowId xmlns:a16="http://schemas.microsoft.com/office/drawing/2014/main" val="1070816165"/>
                  </a:ext>
                </a:extLst>
              </a:tr>
              <a:tr h="154207">
                <a:tc>
                  <a:txBody>
                    <a:bodyPr/>
                    <a:lstStyle/>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Primary </a:t>
                      </a:r>
                    </a:p>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endpoint</a:t>
                      </a:r>
                      <a:endParaRPr kumimoji="0" lang="en-US" sz="12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hangingPunct="1">
                        <a:lnSpc>
                          <a:spcPct val="100000"/>
                        </a:lnSpc>
                        <a:spcBef>
                          <a:spcPts val="0"/>
                        </a:spcBef>
                        <a:spcAft>
                          <a:spcPts val="0"/>
                        </a:spcAft>
                        <a:buFontTx/>
                        <a:buNone/>
                      </a:pPr>
                      <a:r>
                        <a:rPr kumimoji="0" lang="en-US" sz="1100" u="none" strike="noStrike" kern="1200" cap="none" spc="0" baseline="0" dirty="0" err="1">
                          <a:effectLst/>
                          <a:latin typeface="Arial" panose="020B0604020202020204" pitchFamily="34" charset="0"/>
                          <a:cs typeface="Arial" panose="020B0604020202020204" pitchFamily="34" charset="0"/>
                        </a:rPr>
                        <a:t>rPFS</a:t>
                      </a:r>
                      <a:r>
                        <a:rPr kumimoji="0" lang="en-US" sz="1100" u="none" strike="noStrike" kern="1200" cap="none" spc="0" baseline="0" dirty="0">
                          <a:effectLst/>
                          <a:latin typeface="Arial" panose="020B0604020202020204" pitchFamily="34" charset="0"/>
                          <a:cs typeface="Arial" panose="020B0604020202020204" pitchFamily="34" charset="0"/>
                        </a:rPr>
                        <a:t> (INV) all-comers </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err="1">
                          <a:latin typeface="Arial" panose="020B0604020202020204" pitchFamily="34" charset="0"/>
                          <a:cs typeface="Arial" panose="020B0604020202020204" pitchFamily="34" charset="0"/>
                        </a:rPr>
                        <a:t>rPFS</a:t>
                      </a:r>
                      <a:r>
                        <a:rPr kumimoji="0" lang="en-GB" sz="1100" u="none" strike="noStrike" kern="1200" cap="none" spc="0" baseline="0" dirty="0">
                          <a:latin typeface="Arial" panose="020B0604020202020204" pitchFamily="34" charset="0"/>
                          <a:cs typeface="Arial" panose="020B0604020202020204" pitchFamily="34" charset="0"/>
                        </a:rPr>
                        <a:t> (BICR) in ITT and DDR</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u="none" strike="noStrike" kern="1200" cap="none" spc="0" baseline="0" dirty="0">
                          <a:latin typeface="Arial" panose="020B0604020202020204" pitchFamily="34" charset="0"/>
                          <a:cs typeface="Arial" panose="020B0604020202020204" pitchFamily="34" charset="0"/>
                        </a:rPr>
                        <a:t>rPFS (BICR) in DDR and in patients on co-formulation</a:t>
                      </a:r>
                      <a:endParaRPr kumimoji="0" lang="en-GB" sz="1100" b="0" i="0" u="none" strike="noStrike" kern="1200" cap="none" spc="0" baseline="0" dirty="0">
                        <a:solidFill>
                          <a:schemeClr val="tx1"/>
                        </a:solidFill>
                        <a:latin typeface="Arial" panose="020B0604020202020204" pitchFamily="34" charset="0"/>
                        <a:cs typeface="Arial" panose="020B0604020202020204" pitchFamily="34" charset="0"/>
                      </a:endParaRPr>
                    </a:p>
                  </a:txBody>
                  <a:tcPr marT="36000" marB="36000" anchor="ctr"/>
                </a:tc>
                <a:tc>
                  <a:txBody>
                    <a:bodyPr/>
                    <a:lstStyle/>
                    <a:p>
                      <a:pPr marL="0" marR="0" lvl="0" indent="0" algn="ctr" defTabSz="914377" rtl="0" eaLnBrk="1" fontAlgn="auto" hangingPunct="1">
                        <a:lnSpc>
                          <a:spcPct val="100000"/>
                        </a:lnSpc>
                        <a:spcBef>
                          <a:spcPts val="0"/>
                        </a:spcBef>
                        <a:spcAft>
                          <a:spcPts val="600"/>
                        </a:spcAft>
                        <a:buFontTx/>
                        <a:buNone/>
                      </a:pPr>
                      <a:r>
                        <a:rPr kumimoji="0" lang="en-GB" sz="1100" u="none" strike="noStrike" kern="1200" cap="none" spc="0" baseline="0" dirty="0" err="1">
                          <a:latin typeface="Arial" panose="020B0604020202020204" pitchFamily="34" charset="0"/>
                          <a:cs typeface="Arial" panose="020B0604020202020204" pitchFamily="34" charset="0"/>
                        </a:rPr>
                        <a:t>rPFS</a:t>
                      </a:r>
                      <a:r>
                        <a:rPr kumimoji="0" lang="en-GB" sz="1100" u="none" strike="noStrike" kern="1200" cap="none" spc="0" baseline="0" dirty="0">
                          <a:latin typeface="Arial" panose="020B0604020202020204" pitchFamily="34" charset="0"/>
                          <a:cs typeface="Arial" panose="020B0604020202020204" pitchFamily="34" charset="0"/>
                        </a:rPr>
                        <a:t>, OS in ITT</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extLst>
                  <a:ext uri="{0D108BD9-81ED-4DB2-BD59-A6C34878D82A}">
                    <a16:rowId xmlns:a16="http://schemas.microsoft.com/office/drawing/2014/main" val="607864288"/>
                  </a:ext>
                </a:extLst>
              </a:tr>
              <a:tr h="488321">
                <a:tc>
                  <a:txBody>
                    <a:bodyPr/>
                    <a:lstStyle/>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Setting and therapy-related exclusion criteria</a:t>
                      </a:r>
                      <a:endParaRPr kumimoji="0" lang="en-US" sz="12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pPr>
                      <a:r>
                        <a:rPr kumimoji="0" lang="en-GB" sz="1100" u="none" strike="noStrike" kern="1200" cap="none" spc="0" baseline="0" dirty="0" err="1">
                          <a:latin typeface="Arial" panose="020B0604020202020204" pitchFamily="34" charset="0"/>
                          <a:cs typeface="Arial" panose="020B0604020202020204" pitchFamily="34" charset="0"/>
                        </a:rPr>
                        <a:t>PCa</a:t>
                      </a:r>
                      <a:r>
                        <a:rPr kumimoji="0" lang="en-GB" sz="1100" u="none" strike="noStrike" kern="1200" cap="none" spc="0" baseline="0" dirty="0">
                          <a:latin typeface="Arial" panose="020B0604020202020204" pitchFamily="34" charset="0"/>
                          <a:cs typeface="Arial" panose="020B0604020202020204" pitchFamily="34" charset="0"/>
                        </a:rPr>
                        <a:t>: may have received taxane in </a:t>
                      </a:r>
                      <a:r>
                        <a:rPr kumimoji="0" lang="en-GB" sz="1100" u="none" strike="noStrike" kern="1200" cap="none" spc="0" baseline="0" dirty="0" err="1">
                          <a:latin typeface="Arial" panose="020B0604020202020204" pitchFamily="34" charset="0"/>
                          <a:cs typeface="Arial" panose="020B0604020202020204" pitchFamily="34" charset="0"/>
                        </a:rPr>
                        <a:t>mCSPC</a:t>
                      </a:r>
                      <a:endParaRPr kumimoji="0" lang="en-GB" sz="1100" u="none" strike="noStrike" kern="1200" cap="none" spc="0" baseline="0" dirty="0">
                        <a:latin typeface="Arial" panose="020B060402020202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pPr>
                      <a:r>
                        <a:rPr kumimoji="0" lang="en-GB" sz="1100" u="none" strike="noStrike" kern="1200" cap="none" spc="0" baseline="0" dirty="0">
                          <a:latin typeface="Arial" panose="020B0604020202020204" pitchFamily="34" charset="0"/>
                          <a:cs typeface="Arial" panose="020B0604020202020204" pitchFamily="34" charset="0"/>
                        </a:rPr>
                        <a:t>mCRPC: no prior therapy</a:t>
                      </a:r>
                      <a:endParaRPr kumimoji="0" lang="en-GB" sz="1100" b="0" i="0" u="none" strike="noStrike" kern="1200" cap="none" spc="0" baseline="0" dirty="0">
                        <a:solidFill>
                          <a:schemeClr val="tx1"/>
                        </a:solidFill>
                        <a:latin typeface="Arial" panose="020B0604020202020204" pitchFamily="34" charset="0"/>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US" sz="1100" u="none" strike="noStrike" kern="1200" cap="none" spc="0" baseline="0" dirty="0">
                          <a:effectLst/>
                          <a:latin typeface="Arial" panose="020B0604020202020204" pitchFamily="34" charset="0"/>
                          <a:cs typeface="Arial" panose="020B0604020202020204" pitchFamily="34" charset="0"/>
                        </a:rPr>
                        <a:t>PCa: may have received taxane or abiraterone in </a:t>
                      </a:r>
                      <a:r>
                        <a:rPr kumimoji="0" lang="en-US" sz="1100" u="none" strike="noStrike" kern="1200" cap="none" spc="0" baseline="0" dirty="0" err="1">
                          <a:effectLst/>
                          <a:latin typeface="Arial" panose="020B0604020202020204" pitchFamily="34" charset="0"/>
                          <a:cs typeface="Arial" panose="020B0604020202020204" pitchFamily="34" charset="0"/>
                        </a:rPr>
                        <a:t>mCSPC</a:t>
                      </a:r>
                      <a:endParaRPr kumimoji="0" lang="en-US" sz="1100" u="none" strike="noStrike" kern="1200" cap="none" spc="0" baseline="0" dirty="0">
                        <a:effectLst/>
                        <a:latin typeface="Arial" panose="020B060402020202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US" sz="1100" u="none" strike="noStrike" kern="1200" cap="none" spc="0" baseline="0" dirty="0">
                          <a:effectLst/>
                          <a:latin typeface="Arial" panose="020B0604020202020204" pitchFamily="34" charset="0"/>
                          <a:cs typeface="Arial" panose="020B0604020202020204" pitchFamily="34" charset="0"/>
                        </a:rPr>
                        <a:t>mCRPC: no prior therapy</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GB" sz="1100" u="none" strike="noStrike" kern="1200" cap="none" spc="0" baseline="0" dirty="0">
                          <a:effectLst/>
                          <a:latin typeface="Arial" panose="020B0604020202020204" pitchFamily="34" charset="0"/>
                          <a:cs typeface="Arial" panose="020B0604020202020204" pitchFamily="34" charset="0"/>
                        </a:rPr>
                        <a:t>mCRPC: no prior therapy (&lt;4 months of abiraterone allowed)</a:t>
                      </a: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GB" sz="1100" u="none" strike="noStrike" kern="1200" cap="none" spc="0" baseline="0" dirty="0">
                          <a:effectLst/>
                          <a:latin typeface="Arial" panose="020B0604020202020204" pitchFamily="34" charset="0"/>
                          <a:cs typeface="Arial" panose="020B0604020202020204" pitchFamily="34" charset="0"/>
                        </a:rPr>
                        <a:t>mHSPC: taxane and NHA allowed in </a:t>
                      </a:r>
                      <a:r>
                        <a:rPr kumimoji="0" lang="en-GB" sz="1100" u="none" strike="noStrike" kern="1200" cap="none" spc="0" baseline="0" dirty="0" err="1">
                          <a:effectLst/>
                          <a:latin typeface="Arial" panose="020B0604020202020204" pitchFamily="34" charset="0"/>
                          <a:cs typeface="Arial" panose="020B0604020202020204" pitchFamily="34" charset="0"/>
                        </a:rPr>
                        <a:t>mCSPC</a:t>
                      </a:r>
                      <a:r>
                        <a:rPr kumimoji="0" lang="en-GB" sz="1100" u="none" strike="noStrike" kern="1200" cap="none" spc="0" baseline="0" dirty="0">
                          <a:effectLst/>
                          <a:latin typeface="Arial" panose="020B0604020202020204" pitchFamily="34" charset="0"/>
                          <a:cs typeface="Arial" panose="020B0604020202020204" pitchFamily="34" charset="0"/>
                        </a:rPr>
                        <a:t> (no prior abiraterone)</a:t>
                      </a:r>
                      <a:endParaRPr kumimoji="0" lang="en-GB"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GB" sz="1100" u="none" strike="noStrike" kern="1200" cap="none" spc="0" baseline="0" dirty="0" err="1">
                          <a:latin typeface="Arial" panose="020B0604020202020204" pitchFamily="34" charset="0"/>
                          <a:cs typeface="Arial" panose="020B0604020202020204" pitchFamily="34" charset="0"/>
                        </a:rPr>
                        <a:t>mCRPC</a:t>
                      </a:r>
                      <a:r>
                        <a:rPr kumimoji="0" lang="en-GB" sz="1100" u="none" strike="noStrike" kern="1200" cap="none" spc="0" baseline="0" dirty="0">
                          <a:latin typeface="Arial" panose="020B0604020202020204" pitchFamily="34" charset="0"/>
                          <a:cs typeface="Arial" panose="020B0604020202020204" pitchFamily="34" charset="0"/>
                        </a:rPr>
                        <a:t>: no prior treatment</a:t>
                      </a: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GB" sz="1100" u="none" strike="noStrike" kern="1200" cap="none" spc="0" baseline="0" dirty="0">
                          <a:effectLst/>
                          <a:latin typeface="Arial" panose="020B0604020202020204" pitchFamily="34" charset="0"/>
                          <a:cs typeface="Arial" panose="020B0604020202020204" pitchFamily="34" charset="0"/>
                        </a:rPr>
                        <a:t>Non-</a:t>
                      </a:r>
                      <a:r>
                        <a:rPr kumimoji="0" lang="en-GB" sz="1100" u="none" strike="noStrike" kern="1200" cap="none" spc="0" baseline="0" dirty="0" err="1">
                          <a:effectLst/>
                          <a:latin typeface="Arial" panose="020B0604020202020204" pitchFamily="34" charset="0"/>
                          <a:cs typeface="Arial" panose="020B0604020202020204" pitchFamily="34" charset="0"/>
                        </a:rPr>
                        <a:t>mCRPC</a:t>
                      </a:r>
                      <a:r>
                        <a:rPr kumimoji="0" lang="en-GB" sz="1100" u="none" strike="noStrike" kern="1200" cap="none" spc="0" baseline="0" dirty="0">
                          <a:effectLst/>
                          <a:latin typeface="Arial" panose="020B0604020202020204" pitchFamily="34" charset="0"/>
                          <a:cs typeface="Arial" panose="020B0604020202020204" pitchFamily="34" charset="0"/>
                        </a:rPr>
                        <a:t>: prior abiraterone, apalutamide and </a:t>
                      </a:r>
                      <a:r>
                        <a:rPr kumimoji="0" lang="en-GB" sz="1100" u="none" strike="noStrike" kern="1200" cap="none" spc="0" baseline="0" dirty="0" err="1">
                          <a:effectLst/>
                          <a:latin typeface="Arial" panose="020B0604020202020204" pitchFamily="34" charset="0"/>
                          <a:cs typeface="Arial" panose="020B0604020202020204" pitchFamily="34" charset="0"/>
                        </a:rPr>
                        <a:t>darolutamide</a:t>
                      </a:r>
                      <a:r>
                        <a:rPr kumimoji="0" lang="en-GB" sz="1100" u="none" strike="noStrike" kern="1200" cap="none" spc="0" baseline="0" dirty="0">
                          <a:effectLst/>
                          <a:latin typeface="Arial" panose="020B0604020202020204" pitchFamily="34" charset="0"/>
                          <a:cs typeface="Arial" panose="020B0604020202020204" pitchFamily="34" charset="0"/>
                        </a:rPr>
                        <a:t> allowed</a:t>
                      </a: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GB" sz="1100" u="none" strike="noStrike" kern="1200" cap="none" spc="0" baseline="0" dirty="0" err="1">
                          <a:effectLst/>
                          <a:latin typeface="Arial" panose="020B0604020202020204" pitchFamily="34" charset="0"/>
                          <a:cs typeface="Arial" panose="020B0604020202020204" pitchFamily="34" charset="0"/>
                        </a:rPr>
                        <a:t>mCSPC</a:t>
                      </a:r>
                      <a:r>
                        <a:rPr kumimoji="0" lang="en-GB" sz="1100" u="none" strike="noStrike" kern="1200" cap="none" spc="0" baseline="0" dirty="0">
                          <a:effectLst/>
                          <a:latin typeface="Arial" panose="020B0604020202020204" pitchFamily="34" charset="0"/>
                          <a:cs typeface="Arial" panose="020B0604020202020204" pitchFamily="34" charset="0"/>
                        </a:rPr>
                        <a:t>, </a:t>
                      </a:r>
                      <a:r>
                        <a:rPr kumimoji="0" lang="en-GB" sz="1100" u="none" strike="noStrike" kern="1200" cap="none" spc="0" baseline="0" dirty="0" err="1">
                          <a:effectLst/>
                          <a:latin typeface="Arial" panose="020B0604020202020204" pitchFamily="34" charset="0"/>
                          <a:cs typeface="Arial" panose="020B0604020202020204" pitchFamily="34" charset="0"/>
                        </a:rPr>
                        <a:t>nmCSPC</a:t>
                      </a:r>
                      <a:r>
                        <a:rPr kumimoji="0" lang="en-GB" sz="1100" u="none" strike="noStrike" kern="1200" cap="none" spc="0" baseline="0" dirty="0">
                          <a:effectLst/>
                          <a:latin typeface="Arial" panose="020B0604020202020204" pitchFamily="34" charset="0"/>
                          <a:cs typeface="Arial" panose="020B0604020202020204" pitchFamily="34" charset="0"/>
                        </a:rPr>
                        <a:t> and nmCRPC: prior docetaxel </a:t>
                      </a:r>
                      <a:br>
                        <a:rPr kumimoji="0" lang="en-GB" sz="1100" u="none" strike="noStrike" kern="1200" cap="none" spc="0" baseline="0" dirty="0">
                          <a:effectLst/>
                          <a:latin typeface="Arial" panose="020B0604020202020204" pitchFamily="34" charset="0"/>
                          <a:cs typeface="Arial" panose="020B0604020202020204" pitchFamily="34" charset="0"/>
                        </a:rPr>
                      </a:br>
                      <a:r>
                        <a:rPr kumimoji="0" lang="en-GB" sz="1100" u="none" strike="noStrike" kern="1200" cap="none" spc="0" baseline="0" dirty="0">
                          <a:effectLst/>
                          <a:latin typeface="Arial" panose="020B0604020202020204" pitchFamily="34" charset="0"/>
                          <a:cs typeface="Arial" panose="020B0604020202020204" pitchFamily="34" charset="0"/>
                        </a:rPr>
                        <a:t>and/or NHA allowed</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extLst>
                  <a:ext uri="{0D108BD9-81ED-4DB2-BD59-A6C34878D82A}">
                    <a16:rowId xmlns:a16="http://schemas.microsoft.com/office/drawing/2014/main" val="3283156445"/>
                  </a:ext>
                </a:extLst>
              </a:tr>
              <a:tr h="314839">
                <a:tc>
                  <a:txBody>
                    <a:bodyPr/>
                    <a:lstStyle/>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Stratification factors</a:t>
                      </a:r>
                      <a:endParaRPr kumimoji="0" lang="en-US" sz="12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pPr>
                      <a:r>
                        <a:rPr kumimoji="0" lang="en-GB" sz="1100" u="none" strike="noStrike" kern="1200" cap="none" spc="0" baseline="0" dirty="0">
                          <a:latin typeface="Arial" panose="020B0604020202020204" pitchFamily="34" charset="0"/>
                          <a:cs typeface="Arial" panose="020B0604020202020204" pitchFamily="34" charset="0"/>
                        </a:rPr>
                        <a:t>Metastases: bone only vs visceral vs other</a:t>
                      </a: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pPr>
                      <a:r>
                        <a:rPr kumimoji="0" lang="en-GB" sz="1100" u="none" strike="noStrike" kern="1200" cap="none" spc="0" baseline="0" dirty="0">
                          <a:latin typeface="Arial" panose="020B0604020202020204" pitchFamily="34" charset="0"/>
                          <a:cs typeface="Arial" panose="020B0604020202020204" pitchFamily="34" charset="0"/>
                        </a:rPr>
                        <a:t>Docetaxel treatment in </a:t>
                      </a:r>
                      <a:r>
                        <a:rPr kumimoji="0" lang="en-GB" sz="1100" u="none" strike="noStrike" kern="1200" cap="none" spc="0" baseline="0" dirty="0" err="1">
                          <a:latin typeface="Arial" panose="020B0604020202020204" pitchFamily="34" charset="0"/>
                          <a:cs typeface="Arial" panose="020B0604020202020204" pitchFamily="34" charset="0"/>
                        </a:rPr>
                        <a:t>mCSPC</a:t>
                      </a:r>
                      <a:r>
                        <a:rPr kumimoji="0" lang="en-GB" sz="1100" u="none" strike="noStrike" kern="1200" cap="none" spc="0" baseline="0" dirty="0">
                          <a:latin typeface="Arial" panose="020B0604020202020204" pitchFamily="34" charset="0"/>
                          <a:cs typeface="Arial" panose="020B0604020202020204" pitchFamily="34" charset="0"/>
                        </a:rPr>
                        <a:t>: yes vs no</a:t>
                      </a:r>
                      <a:endParaRPr kumimoji="0" lang="en-GB" sz="1100" b="0" i="0" u="none" strike="noStrike" kern="1200" cap="none" spc="0" baseline="0" dirty="0">
                        <a:solidFill>
                          <a:schemeClr val="tx1"/>
                        </a:solidFill>
                        <a:latin typeface="Arial" panose="020B0604020202020204" pitchFamily="34" charset="0"/>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US" sz="1100" u="none" strike="noStrike" kern="1200" cap="none" spc="0" baseline="0" dirty="0">
                          <a:effectLst/>
                          <a:latin typeface="Arial" panose="020B0604020202020204" pitchFamily="34" charset="0"/>
                          <a:cs typeface="Arial" panose="020B0604020202020204" pitchFamily="34" charset="0"/>
                        </a:rPr>
                        <a:t>Prior treatment NHA/</a:t>
                      </a:r>
                      <a:r>
                        <a:rPr kumimoji="0" lang="en-US" sz="1100" u="none" strike="noStrike" kern="1200" cap="none" spc="0" baseline="0" dirty="0" err="1">
                          <a:effectLst/>
                          <a:latin typeface="Arial" panose="020B0604020202020204" pitchFamily="34" charset="0"/>
                          <a:cs typeface="Arial" panose="020B0604020202020204" pitchFamily="34" charset="0"/>
                        </a:rPr>
                        <a:t>taxanes</a:t>
                      </a:r>
                      <a:r>
                        <a:rPr kumimoji="0" lang="en-US" sz="1100" u="none" strike="noStrike" kern="1200" cap="none" spc="0" baseline="0" dirty="0">
                          <a:effectLst/>
                          <a:latin typeface="Arial" panose="020B0604020202020204" pitchFamily="34" charset="0"/>
                          <a:cs typeface="Arial" panose="020B0604020202020204" pitchFamily="34" charset="0"/>
                        </a:rPr>
                        <a:t>: yes or no</a:t>
                      </a:r>
                    </a:p>
                    <a:p>
                      <a:pPr marL="171450" marR="0" lvl="0" indent="-171450" algn="l" defTabSz="914377" rtl="0" eaLnBrk="1" fontAlgn="auto" latinLnBrk="0" hangingPunct="1">
                        <a:lnSpc>
                          <a:spcPct val="100000"/>
                        </a:lnSpc>
                        <a:spcBef>
                          <a:spcPts val="0"/>
                        </a:spcBef>
                        <a:spcAft>
                          <a:spcPts val="600"/>
                        </a:spcAft>
                        <a:buClr>
                          <a:schemeClr val="accent1"/>
                        </a:buClr>
                        <a:buSzPct val="100000"/>
                        <a:buFont typeface="+mn-lt"/>
                        <a:buChar char="•"/>
                        <a:tabLst/>
                        <a:defRPr/>
                      </a:pPr>
                      <a:r>
                        <a:rPr kumimoji="0" lang="en-US" sz="1100" u="none" strike="noStrike" kern="1200" cap="none" spc="0" baseline="0" dirty="0">
                          <a:effectLst/>
                          <a:latin typeface="Arial" panose="020B0604020202020204" pitchFamily="34" charset="0"/>
                          <a:cs typeface="Arial" panose="020B0604020202020204" pitchFamily="34" charset="0"/>
                        </a:rPr>
                        <a:t>DDR mutations status: deficient vs non-deficient/unknown</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100" b="0" i="0" u="none" strike="noStrike" kern="0" cap="none" spc="0" normalizeH="0" baseline="0" noProof="0" dirty="0">
                          <a:ln>
                            <a:noFill/>
                          </a:ln>
                          <a:effectLst/>
                          <a:uLnTx/>
                          <a:uFillTx/>
                          <a:latin typeface="Arial" panose="020B0604020202020204"/>
                          <a:ea typeface="Verdana"/>
                          <a:cs typeface="Calibri"/>
                        </a:rPr>
                        <a:t>Prior chemo  </a:t>
                      </a:r>
                      <a:r>
                        <a:rPr kumimoji="0" lang="en-US" altLang="en-US" sz="1100" b="0" i="0" u="none" strike="noStrike" kern="0" cap="none" spc="0" normalizeH="0" baseline="0" noProof="0" dirty="0" err="1">
                          <a:ln>
                            <a:noFill/>
                          </a:ln>
                          <a:effectLst/>
                          <a:uLnTx/>
                          <a:uFillTx/>
                          <a:latin typeface="Arial" panose="020B0604020202020204"/>
                          <a:ea typeface="Verdana"/>
                          <a:cs typeface="Calibri"/>
                        </a:rPr>
                        <a:t>mCSPC</a:t>
                      </a:r>
                      <a:endParaRPr kumimoji="0" lang="en-US" altLang="en-US" sz="11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100" b="0" i="0" u="none" strike="noStrike" kern="0" cap="none" spc="0" normalizeH="0" baseline="0" noProof="0" dirty="0">
                          <a:ln>
                            <a:noFill/>
                          </a:ln>
                          <a:effectLst/>
                          <a:uLnTx/>
                          <a:uFillTx/>
                          <a:latin typeface="Arial" panose="020B0604020202020204"/>
                          <a:ea typeface="Verdana"/>
                          <a:cs typeface="Calibri"/>
                        </a:rPr>
                        <a:t>Prior </a:t>
                      </a:r>
                      <a:r>
                        <a:rPr kumimoji="0" lang="en-US" altLang="en-US" sz="1100" b="0" i="0" u="none" strike="noStrike" kern="0" cap="none" spc="0" normalizeH="0" baseline="0" noProof="0" dirty="0" err="1">
                          <a:ln>
                            <a:noFill/>
                          </a:ln>
                          <a:effectLst/>
                          <a:uLnTx/>
                          <a:uFillTx/>
                          <a:latin typeface="Arial" panose="020B0604020202020204"/>
                          <a:ea typeface="Verdana"/>
                          <a:cs typeface="Calibri"/>
                        </a:rPr>
                        <a:t>ARi</a:t>
                      </a:r>
                      <a:r>
                        <a:rPr kumimoji="0" lang="en-US" altLang="en-US" sz="1100" b="0" i="0" u="none" strike="noStrike" kern="0" cap="none" spc="0" normalizeH="0" baseline="0" noProof="0" dirty="0">
                          <a:ln>
                            <a:noFill/>
                          </a:ln>
                          <a:effectLst/>
                          <a:uLnTx/>
                          <a:uFillTx/>
                          <a:latin typeface="Arial" panose="020B0604020202020204"/>
                          <a:ea typeface="Verdana"/>
                          <a:cs typeface="Calibri"/>
                        </a:rPr>
                        <a:t>  </a:t>
                      </a:r>
                      <a:r>
                        <a:rPr kumimoji="0" lang="en-US" altLang="en-US" sz="1100" b="0" i="0" u="none" strike="noStrike" kern="0" cap="none" spc="0" normalizeH="0" baseline="0" noProof="0" dirty="0" err="1">
                          <a:ln>
                            <a:noFill/>
                          </a:ln>
                          <a:effectLst/>
                          <a:uLnTx/>
                          <a:uFillTx/>
                          <a:latin typeface="Arial" panose="020B0604020202020204"/>
                          <a:ea typeface="Verdana"/>
                          <a:cs typeface="Calibri"/>
                        </a:rPr>
                        <a:t>nmCRPC</a:t>
                      </a:r>
                      <a:r>
                        <a:rPr kumimoji="0" lang="en-US" altLang="en-US" sz="1100" b="0" i="0" u="none" strike="noStrike" kern="0" cap="none" spc="0" normalizeH="0" baseline="0" noProof="0" dirty="0">
                          <a:ln>
                            <a:noFill/>
                          </a:ln>
                          <a:effectLst/>
                          <a:uLnTx/>
                          <a:uFillTx/>
                          <a:latin typeface="Arial" panose="020B0604020202020204"/>
                          <a:ea typeface="Verdana"/>
                          <a:cs typeface="Calibri"/>
                        </a:rPr>
                        <a:t>/ </a:t>
                      </a:r>
                      <a:r>
                        <a:rPr kumimoji="0" lang="en-US" altLang="en-US" sz="1100" b="0" i="0" u="none" strike="noStrike" kern="0" cap="none" spc="0" normalizeH="0" baseline="0" noProof="0" dirty="0" err="1">
                          <a:ln>
                            <a:noFill/>
                          </a:ln>
                          <a:effectLst/>
                          <a:uLnTx/>
                          <a:uFillTx/>
                          <a:latin typeface="Arial" panose="020B0604020202020204"/>
                          <a:ea typeface="Verdana"/>
                          <a:cs typeface="Calibri"/>
                        </a:rPr>
                        <a:t>mCSPC</a:t>
                      </a:r>
                      <a:endParaRPr kumimoji="0" lang="en-US" altLang="en-US" sz="11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100" b="0" i="0" u="none" strike="noStrike" kern="0" cap="none" spc="0" normalizeH="0" baseline="0" noProof="0" dirty="0">
                          <a:ln>
                            <a:noFill/>
                          </a:ln>
                          <a:effectLst/>
                          <a:uLnTx/>
                          <a:uFillTx/>
                          <a:latin typeface="Arial" panose="020B0604020202020204"/>
                          <a:ea typeface="Verdana"/>
                          <a:cs typeface="Calibri"/>
                        </a:rPr>
                        <a:t>Prior AAP for L1 </a:t>
                      </a:r>
                      <a:r>
                        <a:rPr kumimoji="0" lang="en-US" altLang="en-US" sz="1100" b="0" i="0" u="none" strike="noStrike" kern="0" cap="none" spc="0" normalizeH="0" baseline="0" noProof="0" dirty="0" err="1">
                          <a:ln>
                            <a:noFill/>
                          </a:ln>
                          <a:effectLst/>
                          <a:uLnTx/>
                          <a:uFillTx/>
                          <a:latin typeface="Arial" panose="020B0604020202020204"/>
                          <a:ea typeface="Verdana"/>
                          <a:cs typeface="Calibri"/>
                        </a:rPr>
                        <a:t>mCRPC</a:t>
                      </a:r>
                      <a:endParaRPr kumimoji="0" lang="en-US" altLang="en-US" sz="11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100" b="0" i="1" u="none" strike="noStrike" kern="0" cap="none" spc="0" normalizeH="0" baseline="0" noProof="0" dirty="0">
                          <a:ln>
                            <a:noFill/>
                          </a:ln>
                          <a:effectLst/>
                          <a:uLnTx/>
                          <a:uFillTx/>
                          <a:latin typeface="Arial" panose="020B0604020202020204"/>
                          <a:ea typeface="Verdana"/>
                          <a:cs typeface="Calibri"/>
                        </a:rPr>
                        <a:t>BRCA1/2</a:t>
                      </a:r>
                      <a:r>
                        <a:rPr kumimoji="0" lang="en-US" altLang="en-US" sz="1100" b="0" i="0" u="none" strike="noStrike" kern="0" cap="none" spc="0" normalizeH="0" baseline="0" noProof="0" dirty="0">
                          <a:ln>
                            <a:noFill/>
                          </a:ln>
                          <a:effectLst/>
                          <a:uLnTx/>
                          <a:uFillTx/>
                          <a:latin typeface="Arial" panose="020B0604020202020204"/>
                          <a:ea typeface="Verdana"/>
                          <a:cs typeface="Calibri"/>
                        </a:rPr>
                        <a:t> vs other HRR gene alterations (HRR BM+ cohort)</a:t>
                      </a:r>
                    </a:p>
                  </a:txBody>
                  <a:tcPr marT="36000" marB="36000" anchor="ctr"/>
                </a:tc>
                <a:tc>
                  <a:txBody>
                    <a:bodyPr/>
                    <a:lstStyle/>
                    <a:p>
                      <a:pPr marL="0" marR="0" lvl="0" indent="0" algn="ctr" defTabSz="914377" rtl="0" eaLnBrk="1" fontAlgn="auto" latinLnBrk="0" hangingPunct="1">
                        <a:lnSpc>
                          <a:spcPct val="100000"/>
                        </a:lnSpc>
                        <a:spcBef>
                          <a:spcPts val="0"/>
                        </a:spcBef>
                        <a:spcAft>
                          <a:spcPts val="600"/>
                        </a:spcAft>
                        <a:buClr>
                          <a:schemeClr val="tx1"/>
                        </a:buClr>
                        <a:buSzPct val="100000"/>
                        <a:buFont typeface="+mn-lt"/>
                        <a:buNone/>
                        <a:tabLst/>
                        <a:defRPr/>
                      </a:pPr>
                      <a:r>
                        <a:rPr kumimoji="0" lang="en-US" sz="1100" u="none" strike="noStrike" kern="1200" cap="none" spc="0" baseline="0" dirty="0">
                          <a:effectLst/>
                          <a:latin typeface="Arial" panose="020B0604020202020204" pitchFamily="34" charset="0"/>
                          <a:cs typeface="Arial" panose="020B0604020202020204" pitchFamily="34" charset="0"/>
                        </a:rPr>
                        <a:t>Not available</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extLst>
                  <a:ext uri="{0D108BD9-81ED-4DB2-BD59-A6C34878D82A}">
                    <a16:rowId xmlns:a16="http://schemas.microsoft.com/office/drawing/2014/main" val="549767291"/>
                  </a:ext>
                </a:extLst>
              </a:tr>
              <a:tr h="282712">
                <a:tc>
                  <a:txBody>
                    <a:bodyPr/>
                    <a:lstStyle/>
                    <a:p>
                      <a:pPr marL="0" marR="0" lvl="0" indent="0" algn="l" defTabSz="914377" rtl="0" eaLnBrk="1" fontAlgn="auto" hangingPunct="1">
                        <a:lnSpc>
                          <a:spcPct val="100000"/>
                        </a:lnSpc>
                        <a:spcBef>
                          <a:spcPts val="0"/>
                        </a:spcBef>
                        <a:spcAft>
                          <a:spcPts val="0"/>
                        </a:spcAft>
                        <a:buFontTx/>
                        <a:buNone/>
                      </a:pPr>
                      <a:r>
                        <a:rPr kumimoji="0" lang="en-US" sz="1200" b="1" u="none" strike="noStrike" kern="1200" cap="none" spc="0" baseline="0" dirty="0">
                          <a:effectLst/>
                          <a:latin typeface="Arial" panose="020B0604020202020204" pitchFamily="34" charset="0"/>
                          <a:cs typeface="Arial" panose="020B0604020202020204" pitchFamily="34" charset="0"/>
                        </a:rPr>
                        <a:t>Study design and diagnostic testing</a:t>
                      </a:r>
                      <a:endParaRPr kumimoji="0" lang="en-US" sz="1200" b="1"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Randomised, double-blind, Phase 3</a:t>
                      </a:r>
                    </a:p>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Retrospective biomarker analysis (tissue)</a:t>
                      </a:r>
                      <a:endParaRPr kumimoji="0" lang="en-GB" sz="1100" b="0" i="0" u="none" strike="noStrike" kern="1200" cap="none" spc="0" baseline="0" dirty="0">
                        <a:solidFill>
                          <a:schemeClr val="tx1"/>
                        </a:solidFill>
                        <a:latin typeface="Arial" panose="020B0604020202020204" pitchFamily="34" charset="0"/>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Randomised, double-blind, Phase 3</a:t>
                      </a:r>
                    </a:p>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DDR prospective testing </a:t>
                      </a:r>
                      <a:br>
                        <a:rPr kumimoji="0" lang="en-GB" sz="1100" u="none" strike="noStrike" kern="1200" cap="none" spc="0" baseline="0" dirty="0">
                          <a:latin typeface="Arial" panose="020B0604020202020204" pitchFamily="34" charset="0"/>
                          <a:cs typeface="Arial" panose="020B0604020202020204" pitchFamily="34" charset="0"/>
                        </a:rPr>
                      </a:br>
                      <a:r>
                        <a:rPr kumimoji="0" lang="en-GB" sz="1100" u="none" strike="noStrike" kern="1200" cap="none" spc="0" baseline="0" dirty="0">
                          <a:latin typeface="Arial" panose="020B0604020202020204" pitchFamily="34" charset="0"/>
                          <a:cs typeface="Arial" panose="020B0604020202020204" pitchFamily="34" charset="0"/>
                        </a:rPr>
                        <a:t>(blood/tissue, liquid biopsy)</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Randomised, double-blind, Phase 3</a:t>
                      </a:r>
                    </a:p>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Prospective biomarker analysis (blood/tissue)</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tc>
                  <a:txBody>
                    <a:bodyPr/>
                    <a:lstStyle/>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Randomised, double-blind, Phase 3</a:t>
                      </a:r>
                    </a:p>
                    <a:p>
                      <a:pPr marL="171450" marR="0" lvl="0" indent="-171450" algn="l" defTabSz="914377" rtl="0" eaLnBrk="1" fontAlgn="auto" latinLnBrk="0" hangingPunct="1">
                        <a:lnSpc>
                          <a:spcPct val="100000"/>
                        </a:lnSpc>
                        <a:spcBef>
                          <a:spcPts val="0"/>
                        </a:spcBef>
                        <a:spcAft>
                          <a:spcPts val="0"/>
                        </a:spcAft>
                        <a:buClr>
                          <a:schemeClr val="accent1"/>
                        </a:buClr>
                        <a:buSzPct val="100000"/>
                        <a:buFont typeface="+mn-lt"/>
                        <a:buChar char="•"/>
                        <a:tabLst/>
                        <a:defRPr/>
                      </a:pPr>
                      <a:r>
                        <a:rPr kumimoji="0" lang="en-GB" sz="1100" u="none" strike="noStrike" kern="1200" cap="none" spc="0" baseline="0" dirty="0">
                          <a:latin typeface="Arial" panose="020B0604020202020204" pitchFamily="34" charset="0"/>
                          <a:cs typeface="Arial" panose="020B0604020202020204" pitchFamily="34" charset="0"/>
                        </a:rPr>
                        <a:t>DDR prospective testing (tissue)</a:t>
                      </a:r>
                      <a:endParaRPr kumimoji="0" lang="en-US" sz="1100" b="0" i="0" u="none" strike="noStrike" kern="1200" cap="none" spc="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T="36000" marB="36000" anchor="ctr"/>
                </a:tc>
                <a:extLst>
                  <a:ext uri="{0D108BD9-81ED-4DB2-BD59-A6C34878D82A}">
                    <a16:rowId xmlns:a16="http://schemas.microsoft.com/office/drawing/2014/main" val="2604500276"/>
                  </a:ext>
                </a:extLst>
              </a:tr>
            </a:tbl>
          </a:graphicData>
        </a:graphic>
      </p:graphicFrame>
      <p:sp>
        <p:nvSpPr>
          <p:cNvPr id="2" name="Title 1">
            <a:extLst>
              <a:ext uri="{FF2B5EF4-FFF2-40B4-BE49-F238E27FC236}">
                <a16:creationId xmlns:a16="http://schemas.microsoft.com/office/drawing/2014/main" id="{B733FF09-655A-6345-9C9F-DB2E1B105319}"/>
              </a:ext>
            </a:extLst>
          </p:cNvPr>
          <p:cNvSpPr>
            <a:spLocks noGrp="1"/>
          </p:cNvSpPr>
          <p:nvPr>
            <p:ph type="title"/>
          </p:nvPr>
        </p:nvSpPr>
        <p:spPr/>
        <p:txBody>
          <a:bodyPr/>
          <a:lstStyle/>
          <a:p>
            <a:r>
              <a:rPr lang="en-GB" dirty="0"/>
              <a:t>Phase 3 </a:t>
            </a:r>
            <a:r>
              <a:rPr lang="en-GB" dirty="0" err="1"/>
              <a:t>PARP</a:t>
            </a:r>
            <a:r>
              <a:rPr lang="en-GB" cap="none" dirty="0" err="1"/>
              <a:t>i</a:t>
            </a:r>
            <a:r>
              <a:rPr lang="en-GB" dirty="0"/>
              <a:t> + NHA combination studies in 1L </a:t>
            </a:r>
            <a:r>
              <a:rPr lang="en-GB" cap="none" dirty="0" err="1"/>
              <a:t>m</a:t>
            </a:r>
            <a:r>
              <a:rPr lang="en-GB" dirty="0" err="1"/>
              <a:t>CRPC</a:t>
            </a:r>
            <a:br>
              <a:rPr lang="en-GB" dirty="0"/>
            </a:br>
            <a:endParaRPr lang="en-US" dirty="0"/>
          </a:p>
        </p:txBody>
      </p:sp>
      <p:sp>
        <p:nvSpPr>
          <p:cNvPr id="9" name="Content Placeholder 8">
            <a:extLst>
              <a:ext uri="{FF2B5EF4-FFF2-40B4-BE49-F238E27FC236}">
                <a16:creationId xmlns:a16="http://schemas.microsoft.com/office/drawing/2014/main" id="{2364B447-789A-C546-9E8D-0A78CEB43C0A}"/>
              </a:ext>
            </a:extLst>
          </p:cNvPr>
          <p:cNvSpPr>
            <a:spLocks noGrp="1"/>
          </p:cNvSpPr>
          <p:nvPr>
            <p:ph sz="quarter" idx="15"/>
          </p:nvPr>
        </p:nvSpPr>
        <p:spPr>
          <a:xfrm>
            <a:off x="620184" y="6324820"/>
            <a:ext cx="10732400" cy="365125"/>
          </a:xfrm>
        </p:spPr>
        <p:txBody>
          <a:bodyPr/>
          <a:lstStyle/>
          <a:p>
            <a:pPr>
              <a:lnSpc>
                <a:spcPct val="90000"/>
              </a:lnSpc>
              <a:spcBef>
                <a:spcPts val="0"/>
              </a:spcBef>
            </a:pPr>
            <a:r>
              <a:rPr lang="en-GB" dirty="0">
                <a:solidFill>
                  <a:schemeClr val="tx2"/>
                </a:solidFill>
              </a:rPr>
              <a:t>1L, first-line; BICR, blinded independent central review; </a:t>
            </a:r>
            <a:r>
              <a:rPr lang="en-GB" altLang="en-US" sz="1200" dirty="0">
                <a:solidFill>
                  <a:schemeClr val="tx2"/>
                </a:solidFill>
              </a:rPr>
              <a:t>BID, twice daily; </a:t>
            </a:r>
            <a:r>
              <a:rPr lang="en-GB" dirty="0">
                <a:solidFill>
                  <a:schemeClr val="tx2"/>
                </a:solidFill>
              </a:rPr>
              <a:t>DDR, DNA damage repair; INV, investigator-assessed; ITT, intention to treat; (n)</a:t>
            </a:r>
            <a:r>
              <a:rPr lang="en-GB" dirty="0" err="1">
                <a:solidFill>
                  <a:schemeClr val="tx2"/>
                </a:solidFill>
              </a:rPr>
              <a:t>mCRPC</a:t>
            </a:r>
            <a:r>
              <a:rPr lang="en-GB" dirty="0">
                <a:solidFill>
                  <a:schemeClr val="tx2"/>
                </a:solidFill>
              </a:rPr>
              <a:t>, (non)metastatic castration resistant prostate cancer; (n)</a:t>
            </a:r>
            <a:r>
              <a:rPr lang="en-GB" dirty="0" err="1">
                <a:solidFill>
                  <a:schemeClr val="tx2"/>
                </a:solidFill>
              </a:rPr>
              <a:t>mCSPC</a:t>
            </a:r>
            <a:r>
              <a:rPr lang="en-GB" dirty="0">
                <a:solidFill>
                  <a:schemeClr val="tx2"/>
                </a:solidFill>
              </a:rPr>
              <a:t>, (non)metastatic castration-sensitive prostate cancer; NHA, novel hormonal agents; OS, overall survival; PARPI, poly-ADP ribose polymerase inhibitors; </a:t>
            </a:r>
            <a:r>
              <a:rPr lang="en-GB" dirty="0" err="1">
                <a:solidFill>
                  <a:schemeClr val="tx2"/>
                </a:solidFill>
              </a:rPr>
              <a:t>PCa</a:t>
            </a:r>
            <a:r>
              <a:rPr lang="en-GB" dirty="0">
                <a:solidFill>
                  <a:schemeClr val="tx2"/>
                </a:solidFill>
              </a:rPr>
              <a:t>, prostate cancer; </a:t>
            </a:r>
            <a:r>
              <a:rPr lang="en-GB" sz="1200" dirty="0">
                <a:solidFill>
                  <a:schemeClr val="tx2"/>
                </a:solidFill>
              </a:rPr>
              <a:t>QD, once daily; </a:t>
            </a:r>
            <a:r>
              <a:rPr lang="en-GB" dirty="0" err="1">
                <a:solidFill>
                  <a:schemeClr val="tx2"/>
                </a:solidFill>
              </a:rPr>
              <a:t>rPFS</a:t>
            </a:r>
            <a:r>
              <a:rPr lang="en-GB" dirty="0">
                <a:solidFill>
                  <a:schemeClr val="tx2"/>
                </a:solidFill>
              </a:rPr>
              <a:t>, radiographic progression-free survival; </a:t>
            </a:r>
            <a:r>
              <a:rPr lang="en-US" dirty="0"/>
              <a:t>Internally created summary document based on data contained in these respective ClinicalTrials.gov reference sources</a:t>
            </a:r>
          </a:p>
        </p:txBody>
      </p:sp>
      <p:sp>
        <p:nvSpPr>
          <p:cNvPr id="13" name="Slide Number Placeholder 12">
            <a:extLst>
              <a:ext uri="{FF2B5EF4-FFF2-40B4-BE49-F238E27FC236}">
                <a16:creationId xmlns:a16="http://schemas.microsoft.com/office/drawing/2014/main" id="{B2142B66-0BD0-3A45-A48C-83BA9B1762D5}"/>
              </a:ext>
            </a:extLst>
          </p:cNvPr>
          <p:cNvSpPr>
            <a:spLocks noGrp="1"/>
          </p:cNvSpPr>
          <p:nvPr>
            <p:ph type="sldNum" sz="quarter" idx="4"/>
          </p:nvPr>
        </p:nvSpPr>
        <p:spPr/>
        <p:txBody>
          <a:bodyPr/>
          <a:lstStyle/>
          <a:p>
            <a:fld id="{FCE43C0F-8A7B-3A4B-9DB5-B3472E36E833}" type="slidenum">
              <a:rPr lang="en-GB" smtClean="0"/>
              <a:pPr/>
              <a:t>56</a:t>
            </a:fld>
            <a:endParaRPr lang="en-GB" dirty="0"/>
          </a:p>
        </p:txBody>
      </p:sp>
    </p:spTree>
    <p:extLst>
      <p:ext uri="{BB962C8B-B14F-4D97-AF65-F5344CB8AC3E}">
        <p14:creationId xmlns:p14="http://schemas.microsoft.com/office/powerpoint/2010/main" val="162014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27C6E-832B-4F0E-B48F-C89A19E08EBD}"/>
              </a:ext>
            </a:extLst>
          </p:cNvPr>
          <p:cNvSpPr>
            <a:spLocks noGrp="1"/>
          </p:cNvSpPr>
          <p:nvPr>
            <p:ph type="body" idx="1"/>
          </p:nvPr>
        </p:nvSpPr>
        <p:spPr>
          <a:xfrm>
            <a:off x="649349" y="857452"/>
            <a:ext cx="10972800" cy="702470"/>
          </a:xfrm>
        </p:spPr>
        <p:txBody>
          <a:bodyPr/>
          <a:lstStyle/>
          <a:p>
            <a:r>
              <a:rPr kumimoji="0" lang="en-US" sz="2000" b="1" i="0" u="none" strike="noStrike" kern="1200" spc="0" normalizeH="0" noProof="0" dirty="0">
                <a:ln>
                  <a:noFill/>
                </a:ln>
                <a:effectLst/>
                <a:uLnTx/>
                <a:uFillTx/>
                <a:latin typeface="Arial" panose="020B0604020202020204" pitchFamily="34" charset="0"/>
                <a:ea typeface="+mj-ea"/>
                <a:cs typeface="Arial" panose="020B0604020202020204" pitchFamily="34" charset="0"/>
              </a:rPr>
              <a:t>a global, </a:t>
            </a:r>
            <a:r>
              <a:rPr kumimoji="0" lang="en-US" sz="2000" b="1" i="0" u="none" strike="noStrike" kern="1200" spc="0" normalizeH="0" noProof="0" dirty="0" err="1">
                <a:ln>
                  <a:noFill/>
                </a:ln>
                <a:effectLst/>
                <a:uLnTx/>
                <a:uFillTx/>
                <a:latin typeface="Arial" panose="020B0604020202020204" pitchFamily="34" charset="0"/>
                <a:ea typeface="+mj-ea"/>
                <a:cs typeface="Arial" panose="020B0604020202020204" pitchFamily="34" charset="0"/>
              </a:rPr>
              <a:t>randomised</a:t>
            </a:r>
            <a:r>
              <a:rPr kumimoji="0" lang="en-US" sz="2000" b="1" i="0" u="none" strike="noStrike" kern="1200" spc="0" normalizeH="0" noProof="0" dirty="0">
                <a:ln>
                  <a:noFill/>
                </a:ln>
                <a:effectLst/>
                <a:uLnTx/>
                <a:uFillTx/>
                <a:latin typeface="Arial" panose="020B0604020202020204" pitchFamily="34" charset="0"/>
                <a:ea typeface="+mj-ea"/>
                <a:cs typeface="Arial" panose="020B0604020202020204" pitchFamily="34" charset="0"/>
              </a:rPr>
              <a:t>, double-blind phase 3 trial</a:t>
            </a:r>
            <a:endParaRPr lang="en-GB" dirty="0"/>
          </a:p>
        </p:txBody>
      </p:sp>
      <p:sp>
        <p:nvSpPr>
          <p:cNvPr id="11" name="Content Placeholder 10">
            <a:extLst>
              <a:ext uri="{FF2B5EF4-FFF2-40B4-BE49-F238E27FC236}">
                <a16:creationId xmlns:a16="http://schemas.microsoft.com/office/drawing/2014/main" id="{4052FBA5-1628-EB40-AA28-739F69FB1B30}"/>
              </a:ext>
            </a:extLst>
          </p:cNvPr>
          <p:cNvSpPr>
            <a:spLocks noGrp="1"/>
          </p:cNvSpPr>
          <p:nvPr>
            <p:ph sz="quarter" idx="12"/>
          </p:nvPr>
        </p:nvSpPr>
        <p:spPr>
          <a:xfrm>
            <a:off x="638402" y="6150043"/>
            <a:ext cx="10963200" cy="707957"/>
          </a:xfrm>
        </p:spPr>
        <p:txBody>
          <a:bodyPr/>
          <a:lstStyle/>
          <a:p>
            <a:pPr marL="0" indent="0">
              <a:lnSpc>
                <a:spcPct val="90000"/>
              </a:lnSpc>
              <a:spcBef>
                <a:spcPts val="0"/>
              </a:spcBef>
              <a:buNone/>
            </a:pPr>
            <a:r>
              <a:rPr lang="en-GB" sz="1000" dirty="0">
                <a:solidFill>
                  <a:schemeClr val="tx2"/>
                </a:solidFill>
              </a:rPr>
              <a:t>1L, first-line; ADT, androgen deprivation therapy; BICR, blinded independent central review; </a:t>
            </a:r>
            <a:r>
              <a:rPr lang="en-GB" altLang="en-US" sz="1000" dirty="0">
                <a:solidFill>
                  <a:schemeClr val="tx2"/>
                </a:solidFill>
              </a:rPr>
              <a:t>BID, twice daily; </a:t>
            </a:r>
            <a:r>
              <a:rPr lang="en-GB" sz="1000" dirty="0">
                <a:solidFill>
                  <a:schemeClr val="tx2"/>
                </a:solidFill>
              </a:rPr>
              <a:t>ECOG, Eastern Cooperative Oncology Group ; HRR, homologous recombination repair; </a:t>
            </a:r>
            <a:r>
              <a:rPr lang="en-GB" sz="1000" dirty="0" err="1">
                <a:solidFill>
                  <a:schemeClr val="tx2"/>
                </a:solidFill>
              </a:rPr>
              <a:t>mCRPC</a:t>
            </a:r>
            <a:r>
              <a:rPr lang="en-GB" sz="1000" dirty="0">
                <a:solidFill>
                  <a:schemeClr val="tx2"/>
                </a:solidFill>
              </a:rPr>
              <a:t>, metastatic castration resistant prostate cancer; </a:t>
            </a:r>
            <a:r>
              <a:rPr lang="en-GB" sz="1000" dirty="0" err="1">
                <a:solidFill>
                  <a:schemeClr val="tx2"/>
                </a:solidFill>
              </a:rPr>
              <a:t>mHSPC</a:t>
            </a:r>
            <a:r>
              <a:rPr lang="en-GB" sz="1000" dirty="0">
                <a:solidFill>
                  <a:schemeClr val="tx2"/>
                </a:solidFill>
              </a:rPr>
              <a:t>, metastatic hormone sensitive prostate cancer; NHA, novel hormonal agents; ORR, objective response rate; OS, overall survival; PFS2, time to second progression; PO, orally; QD, per day; </a:t>
            </a:r>
            <a:r>
              <a:rPr lang="en-GB" sz="1000" dirty="0" err="1">
                <a:solidFill>
                  <a:schemeClr val="tx2"/>
                </a:solidFill>
              </a:rPr>
              <a:t>rPFS</a:t>
            </a:r>
            <a:r>
              <a:rPr lang="en-GB" sz="1000" dirty="0">
                <a:solidFill>
                  <a:schemeClr val="tx2"/>
                </a:solidFill>
              </a:rPr>
              <a:t>, radiographic progression-free survival; TFST, time to first subsequent therapy or death; TTPP, time to pain progression</a:t>
            </a:r>
          </a:p>
          <a:p>
            <a:pPr marL="0" indent="0">
              <a:lnSpc>
                <a:spcPct val="90000"/>
              </a:lnSpc>
              <a:spcBef>
                <a:spcPts val="0"/>
              </a:spcBef>
              <a:buNone/>
            </a:pPr>
            <a:r>
              <a:rPr lang="en-US" sz="1000" dirty="0">
                <a:solidFill>
                  <a:schemeClr val="tx2"/>
                </a:solidFill>
              </a:rPr>
              <a:t>Clarke NW, et al. J Clin Oncol. 2019;37, no. 7_suppl:TPS340; ClinicalTrials.gov identifier: NCT03732820. Accessed Feb 2022. https://clinicaltrials.gov/ct2/show/NCT03732820; </a:t>
            </a:r>
            <a:br>
              <a:rPr lang="en-US" sz="1000" dirty="0">
                <a:solidFill>
                  <a:schemeClr val="tx2"/>
                </a:solidFill>
              </a:rPr>
            </a:br>
            <a:r>
              <a:rPr lang="en-US" sz="1000" dirty="0">
                <a:solidFill>
                  <a:schemeClr val="tx2"/>
                </a:solidFill>
              </a:rPr>
              <a:t>Saad F, et al. </a:t>
            </a:r>
            <a:r>
              <a:rPr lang="en-GB" sz="1000" dirty="0">
                <a:solidFill>
                  <a:schemeClr val="tx2"/>
                </a:solidFill>
              </a:rPr>
              <a:t>J Clin Oncol 40, 2022 (</a:t>
            </a:r>
            <a:r>
              <a:rPr lang="en-GB" sz="1000" dirty="0" err="1">
                <a:solidFill>
                  <a:schemeClr val="tx2"/>
                </a:solidFill>
              </a:rPr>
              <a:t>suppl</a:t>
            </a:r>
            <a:r>
              <a:rPr lang="en-GB" sz="1000" dirty="0">
                <a:solidFill>
                  <a:schemeClr val="tx2"/>
                </a:solidFill>
              </a:rPr>
              <a:t> 6; </a:t>
            </a:r>
            <a:r>
              <a:rPr lang="en-GB" sz="1000" dirty="0" err="1">
                <a:solidFill>
                  <a:schemeClr val="tx2"/>
                </a:solidFill>
              </a:rPr>
              <a:t>abstr</a:t>
            </a:r>
            <a:r>
              <a:rPr lang="en-GB" sz="1000" dirty="0">
                <a:solidFill>
                  <a:schemeClr val="tx2"/>
                </a:solidFill>
              </a:rPr>
              <a:t> 11)</a:t>
            </a:r>
          </a:p>
        </p:txBody>
      </p:sp>
      <p:sp>
        <p:nvSpPr>
          <p:cNvPr id="2" name="Title 1">
            <a:extLst>
              <a:ext uri="{FF2B5EF4-FFF2-40B4-BE49-F238E27FC236}">
                <a16:creationId xmlns:a16="http://schemas.microsoft.com/office/drawing/2014/main" id="{4A55753A-DEDB-9847-BA4B-46E894B12500}"/>
              </a:ext>
            </a:extLst>
          </p:cNvPr>
          <p:cNvSpPr>
            <a:spLocks noGrp="1"/>
          </p:cNvSpPr>
          <p:nvPr>
            <p:ph type="title"/>
          </p:nvPr>
        </p:nvSpPr>
        <p:spPr/>
        <p:txBody>
          <a:bodyPr/>
          <a:lstStyle/>
          <a:p>
            <a:r>
              <a:rPr lang="en-US" dirty="0" err="1"/>
              <a:t>PRO</a:t>
            </a:r>
            <a:r>
              <a:rPr lang="en-US" cap="none" dirty="0" err="1"/>
              <a:t>pel</a:t>
            </a:r>
            <a:r>
              <a:rPr lang="en-US" dirty="0"/>
              <a:t> Study Design</a:t>
            </a:r>
          </a:p>
        </p:txBody>
      </p:sp>
      <p:sp>
        <p:nvSpPr>
          <p:cNvPr id="15" name="Slide Number Placeholder 14">
            <a:extLst>
              <a:ext uri="{FF2B5EF4-FFF2-40B4-BE49-F238E27FC236}">
                <a16:creationId xmlns:a16="http://schemas.microsoft.com/office/drawing/2014/main" id="{56CD6C41-CA97-BD46-9554-26AEE9AD6B0A}"/>
              </a:ext>
            </a:extLst>
          </p:cNvPr>
          <p:cNvSpPr>
            <a:spLocks noGrp="1"/>
          </p:cNvSpPr>
          <p:nvPr>
            <p:ph type="sldNum" sz="quarter" idx="4"/>
          </p:nvPr>
        </p:nvSpPr>
        <p:spPr/>
        <p:txBody>
          <a:bodyPr/>
          <a:lstStyle/>
          <a:p>
            <a:fld id="{FCE43C0F-8A7B-3A4B-9DB5-B3472E36E833}" type="slidenum">
              <a:rPr lang="en-GB" smtClean="0"/>
              <a:pPr/>
              <a:t>57</a:t>
            </a:fld>
            <a:endParaRPr lang="en-GB" dirty="0"/>
          </a:p>
        </p:txBody>
      </p:sp>
      <p:sp>
        <p:nvSpPr>
          <p:cNvPr id="7" name="TextBox 6">
            <a:extLst>
              <a:ext uri="{FF2B5EF4-FFF2-40B4-BE49-F238E27FC236}">
                <a16:creationId xmlns:a16="http://schemas.microsoft.com/office/drawing/2014/main" id="{618C4617-A95F-4D45-A2F6-A7AA723845FB}"/>
              </a:ext>
            </a:extLst>
          </p:cNvPr>
          <p:cNvSpPr txBox="1"/>
          <p:nvPr/>
        </p:nvSpPr>
        <p:spPr>
          <a:xfrm>
            <a:off x="9418022" y="4746630"/>
            <a:ext cx="1422825" cy="338554"/>
          </a:xfrm>
          <a:prstGeom prst="rect">
            <a:avLst/>
          </a:prstGeom>
          <a:noFill/>
        </p:spPr>
        <p:txBody>
          <a:bodyPr wrap="none" lIns="0" rtlCol="0">
            <a:spAutoFit/>
          </a:bodyPr>
          <a:lstStyle/>
          <a:p>
            <a:r>
              <a:rPr lang="en-GB" sz="1600" b="1" dirty="0">
                <a:solidFill>
                  <a:schemeClr val="tx2"/>
                </a:solidFill>
                <a:latin typeface="Arial" panose="020B0604020202020204" pitchFamily="34" charset="0"/>
                <a:ea typeface="Aileron" charset="0"/>
                <a:cs typeface="Arial" panose="020B0604020202020204" pitchFamily="34" charset="0"/>
              </a:rPr>
              <a:t>NCT</a:t>
            </a:r>
            <a:r>
              <a:rPr lang="en-GB" sz="1600" b="1" i="0" dirty="0">
                <a:solidFill>
                  <a:schemeClr val="tx2"/>
                </a:solidFill>
                <a:effectLst/>
                <a:latin typeface="Arial" panose="020B0604020202020204" pitchFamily="34" charset="0"/>
                <a:cs typeface="Arial" panose="020B0604020202020204" pitchFamily="34" charset="0"/>
              </a:rPr>
              <a:t>03732820</a:t>
            </a:r>
            <a:endParaRPr lang="en-GB" sz="1600" b="1" dirty="0">
              <a:solidFill>
                <a:schemeClr val="tx2"/>
              </a:solidFill>
              <a:latin typeface="Arial" panose="020B0604020202020204" pitchFamily="34" charset="0"/>
              <a:ea typeface="Aileron" charset="0"/>
              <a:cs typeface="Arial" panose="020B0604020202020204" pitchFamily="34" charset="0"/>
            </a:endParaRPr>
          </a:p>
        </p:txBody>
      </p:sp>
      <p:sp>
        <p:nvSpPr>
          <p:cNvPr id="18" name="Rounded Rectangle 12">
            <a:extLst>
              <a:ext uri="{FF2B5EF4-FFF2-40B4-BE49-F238E27FC236}">
                <a16:creationId xmlns:a16="http://schemas.microsoft.com/office/drawing/2014/main" id="{035D0546-5F82-5B44-824A-1E7243CE7970}"/>
              </a:ext>
            </a:extLst>
          </p:cNvPr>
          <p:cNvSpPr/>
          <p:nvPr/>
        </p:nvSpPr>
        <p:spPr>
          <a:xfrm>
            <a:off x="6088095" y="2311276"/>
            <a:ext cx="2092323" cy="824618"/>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300 mg BID +</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abiraterone 1000 mg </a:t>
            </a:r>
            <a:r>
              <a:rPr lang="en-GB" sz="1300" b="1" dirty="0" err="1">
                <a:solidFill>
                  <a:srgbClr val="FFFFFF"/>
                </a:solidFill>
                <a:latin typeface="Arial" panose="020B0604020202020204" pitchFamily="34" charset="0"/>
                <a:cs typeface="Arial" panose="020B0604020202020204" pitchFamily="34" charset="0"/>
              </a:rPr>
              <a:t>QD</a:t>
            </a:r>
            <a:r>
              <a:rPr lang="en-GB" sz="1300" b="1" baseline="30000" dirty="0" err="1">
                <a:solidFill>
                  <a:srgbClr val="FFFFFF"/>
                </a:solidFill>
                <a:latin typeface="Arial" panose="020B0604020202020204" pitchFamily="34" charset="0"/>
                <a:cs typeface="Arial" panose="020B0604020202020204" pitchFamily="34" charset="0"/>
              </a:rPr>
              <a:t>a</a:t>
            </a:r>
            <a:br>
              <a:rPr lang="en-GB" sz="1300" b="1" dirty="0">
                <a:solidFill>
                  <a:srgbClr val="FFFFFF"/>
                </a:solidFill>
                <a:latin typeface="Arial" panose="020B0604020202020204" pitchFamily="34" charset="0"/>
                <a:cs typeface="Arial" panose="020B0604020202020204" pitchFamily="34" charset="0"/>
              </a:rPr>
            </a:br>
            <a:r>
              <a:rPr lang="en-GB" sz="1300" b="1" dirty="0">
                <a:solidFill>
                  <a:schemeClr val="bg1"/>
                </a:solidFill>
                <a:latin typeface="Arial" panose="020B0604020202020204" pitchFamily="34" charset="0"/>
                <a:cs typeface="Arial" panose="020B0604020202020204" pitchFamily="34" charset="0"/>
              </a:rPr>
              <a:t>(n=399)</a:t>
            </a:r>
          </a:p>
        </p:txBody>
      </p:sp>
      <p:sp>
        <p:nvSpPr>
          <p:cNvPr id="41" name="Line 5">
            <a:extLst>
              <a:ext uri="{FF2B5EF4-FFF2-40B4-BE49-F238E27FC236}">
                <a16:creationId xmlns:a16="http://schemas.microsoft.com/office/drawing/2014/main" id="{7717C79A-37A8-9745-9A39-7952778473AF}"/>
              </a:ext>
            </a:extLst>
          </p:cNvPr>
          <p:cNvSpPr>
            <a:spLocks noChangeShapeType="1"/>
          </p:cNvSpPr>
          <p:nvPr/>
        </p:nvSpPr>
        <p:spPr bwMode="auto">
          <a:xfrm>
            <a:off x="3819934" y="3290508"/>
            <a:ext cx="394713" cy="0"/>
          </a:xfrm>
          <a:prstGeom prst="line">
            <a:avLst/>
          </a:prstGeom>
          <a:noFill/>
          <a:ln w="28575" cmpd="sng">
            <a:solidFill>
              <a:schemeClr val="accent6"/>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3" name="Rounded Rectangle 14">
            <a:extLst>
              <a:ext uri="{FF2B5EF4-FFF2-40B4-BE49-F238E27FC236}">
                <a16:creationId xmlns:a16="http://schemas.microsoft.com/office/drawing/2014/main" id="{856A41CC-3F34-604A-8857-D8FD63A13C03}"/>
              </a:ext>
            </a:extLst>
          </p:cNvPr>
          <p:cNvSpPr/>
          <p:nvPr/>
        </p:nvSpPr>
        <p:spPr>
          <a:xfrm>
            <a:off x="623888" y="1871537"/>
            <a:ext cx="3176118" cy="3038119"/>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Key eligibility criteria</a:t>
            </a:r>
          </a:p>
          <a:p>
            <a:pPr marL="174625" indent="-174625">
              <a:buClr>
                <a:srgbClr val="03C74F"/>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1L </a:t>
            </a:r>
            <a:r>
              <a:rPr lang="en-GB" sz="1300" dirty="0" err="1">
                <a:solidFill>
                  <a:srgbClr val="000000"/>
                </a:solidFill>
                <a:latin typeface="Arial" panose="020B0604020202020204" pitchFamily="34" charset="0"/>
                <a:ea typeface="ＭＳ Ｐゴシック" charset="-128"/>
                <a:cs typeface="Arial" panose="020B0604020202020204" pitchFamily="34" charset="0"/>
              </a:rPr>
              <a:t>mCRPC</a:t>
            </a:r>
            <a:endParaRPr lang="en-GB" sz="1300" dirty="0">
              <a:solidFill>
                <a:srgbClr val="000000"/>
              </a:solidFill>
              <a:latin typeface="Arial" panose="020B0604020202020204" pitchFamily="34" charset="0"/>
              <a:ea typeface="ＭＳ Ｐゴシック" charset="-128"/>
              <a:cs typeface="Arial" panose="020B0604020202020204" pitchFamily="34" charset="0"/>
            </a:endParaRPr>
          </a:p>
          <a:p>
            <a:pPr marL="446088" lvl="1" indent="-176213">
              <a:buClr>
                <a:srgbClr val="03C74F"/>
              </a:buClr>
              <a:buFont typeface="System Font Regular"/>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Docetaxel allowed at </a:t>
            </a:r>
            <a:r>
              <a:rPr lang="en-GB" sz="1300" dirty="0" err="1">
                <a:solidFill>
                  <a:srgbClr val="000000"/>
                </a:solidFill>
                <a:latin typeface="Arial" panose="020B0604020202020204" pitchFamily="34" charset="0"/>
                <a:ea typeface="ＭＳ Ｐゴシック" charset="-128"/>
                <a:cs typeface="Arial" panose="020B0604020202020204" pitchFamily="34" charset="0"/>
              </a:rPr>
              <a:t>mCSPC</a:t>
            </a:r>
            <a:r>
              <a:rPr lang="en-GB" sz="1300" dirty="0">
                <a:solidFill>
                  <a:srgbClr val="000000"/>
                </a:solidFill>
                <a:latin typeface="Arial" panose="020B0604020202020204" pitchFamily="34" charset="0"/>
                <a:ea typeface="ＭＳ Ｐゴシック" charset="-128"/>
                <a:cs typeface="Arial" panose="020B0604020202020204" pitchFamily="34" charset="0"/>
              </a:rPr>
              <a:t> stage</a:t>
            </a:r>
          </a:p>
          <a:p>
            <a:pPr marL="446088" lvl="1" indent="-176213">
              <a:buClr>
                <a:srgbClr val="03C74F"/>
              </a:buClr>
              <a:buFont typeface="System Font Regular"/>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No prior abiraterone</a:t>
            </a:r>
          </a:p>
          <a:p>
            <a:pPr marL="446088" lvl="1" indent="-176213">
              <a:buClr>
                <a:srgbClr val="03C74F"/>
              </a:buClr>
              <a:buFont typeface="System Font Regular"/>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Other NHAs allowed if stopped </a:t>
            </a:r>
            <a:br>
              <a:rPr lang="en-GB" sz="1300" dirty="0">
                <a:solidFill>
                  <a:schemeClr val="tx1"/>
                </a:solidFill>
                <a:latin typeface="Arial" panose="020B0604020202020204" pitchFamily="34" charset="0"/>
                <a:ea typeface="ＭＳ Ｐゴシック" charset="-128"/>
                <a:cs typeface="Arial" panose="020B0604020202020204" pitchFamily="34" charset="0"/>
              </a:rPr>
            </a:br>
            <a:r>
              <a:rPr lang="en-GB" sz="1300" dirty="0">
                <a:solidFill>
                  <a:schemeClr val="tx1"/>
                </a:solidFill>
                <a:latin typeface="Arial" panose="020B0604020202020204" pitchFamily="34" charset="0"/>
                <a:ea typeface="ＭＳ Ｐゴシック" charset="-128"/>
                <a:cs typeface="Arial" panose="020B0604020202020204" pitchFamily="34" charset="0"/>
              </a:rPr>
              <a:t>≥12 months prior to enrolment</a:t>
            </a:r>
          </a:p>
          <a:p>
            <a:pPr marL="446088" lvl="1" indent="-176213">
              <a:buClr>
                <a:srgbClr val="03C74F"/>
              </a:buClr>
              <a:buFont typeface="System Font Regular"/>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Ongoing ADT</a:t>
            </a:r>
          </a:p>
          <a:p>
            <a:pPr marL="446088" lvl="1" indent="-176213">
              <a:buClr>
                <a:srgbClr val="03C74F"/>
              </a:buClr>
              <a:buFont typeface="System Font Regular"/>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ECOG performance status 0-1</a:t>
            </a:r>
          </a:p>
          <a:p>
            <a:pPr marL="9525">
              <a:buClr>
                <a:srgbClr val="03C74F"/>
              </a:buClr>
              <a:defRPr/>
            </a:pPr>
            <a:r>
              <a:rPr lang="en-GB" sz="1300" b="1" dirty="0">
                <a:solidFill>
                  <a:srgbClr val="03C74F"/>
                </a:solidFill>
                <a:latin typeface="Arial" panose="020B0604020202020204" pitchFamily="34" charset="0"/>
                <a:ea typeface="ＭＳ Ｐゴシック" charset="-128"/>
                <a:cs typeface="Arial" panose="020B0604020202020204" pitchFamily="34" charset="0"/>
              </a:rPr>
              <a:t>Stratification Factors</a:t>
            </a:r>
          </a:p>
          <a:p>
            <a:pPr marL="295275" indent="-285750">
              <a:buClr>
                <a:srgbClr val="03C74F"/>
              </a:buClr>
              <a:buFont typeface="Arial" panose="020B0604020202020204" pitchFamily="34" charset="0"/>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Site of distant metastases: bone only vs visceral vs other</a:t>
            </a:r>
          </a:p>
          <a:p>
            <a:pPr marL="295275" indent="-285750">
              <a:buClr>
                <a:srgbClr val="03C74F"/>
              </a:buClr>
              <a:buFont typeface="Arial" panose="020B0604020202020204" pitchFamily="34" charset="0"/>
              <a:buChar char="•"/>
              <a:defRPr/>
            </a:pPr>
            <a:r>
              <a:rPr lang="en-GB" sz="1300" dirty="0">
                <a:solidFill>
                  <a:schemeClr val="tx1"/>
                </a:solidFill>
                <a:latin typeface="Arial" panose="020B0604020202020204" pitchFamily="34" charset="0"/>
                <a:ea typeface="ＭＳ Ｐゴシック" charset="-128"/>
                <a:cs typeface="Arial" panose="020B0604020202020204" pitchFamily="34" charset="0"/>
              </a:rPr>
              <a:t>Prior </a:t>
            </a:r>
            <a:r>
              <a:rPr lang="en-GB" sz="1300" dirty="0" err="1">
                <a:solidFill>
                  <a:schemeClr val="tx1"/>
                </a:solidFill>
                <a:latin typeface="Arial" panose="020B0604020202020204" pitchFamily="34" charset="0"/>
                <a:ea typeface="ＭＳ Ｐゴシック" charset="-128"/>
                <a:cs typeface="Arial" panose="020B0604020202020204" pitchFamily="34" charset="0"/>
              </a:rPr>
              <a:t>taxane</a:t>
            </a:r>
            <a:r>
              <a:rPr lang="en-GB" sz="1300" dirty="0">
                <a:solidFill>
                  <a:schemeClr val="tx1"/>
                </a:solidFill>
                <a:latin typeface="Arial" panose="020B0604020202020204" pitchFamily="34" charset="0"/>
                <a:ea typeface="ＭＳ Ｐゴシック" charset="-128"/>
                <a:cs typeface="Arial" panose="020B0604020202020204" pitchFamily="34" charset="0"/>
              </a:rPr>
              <a:t> at </a:t>
            </a:r>
            <a:r>
              <a:rPr lang="en-GB" sz="1300" dirty="0" err="1">
                <a:solidFill>
                  <a:schemeClr val="tx1"/>
                </a:solidFill>
                <a:latin typeface="Arial" panose="020B0604020202020204" pitchFamily="34" charset="0"/>
                <a:ea typeface="ＭＳ Ｐゴシック" charset="-128"/>
                <a:cs typeface="Arial" panose="020B0604020202020204" pitchFamily="34" charset="0"/>
              </a:rPr>
              <a:t>mCSPC</a:t>
            </a:r>
            <a:r>
              <a:rPr lang="en-GB" sz="1300" dirty="0">
                <a:solidFill>
                  <a:schemeClr val="tx1"/>
                </a:solidFill>
                <a:latin typeface="Arial" panose="020B0604020202020204" pitchFamily="34" charset="0"/>
                <a:ea typeface="ＭＳ Ｐゴシック" charset="-128"/>
                <a:cs typeface="Arial" panose="020B0604020202020204" pitchFamily="34" charset="0"/>
              </a:rPr>
              <a:t>: yes vs no</a:t>
            </a:r>
          </a:p>
          <a:p>
            <a:pPr marL="9525">
              <a:buClr>
                <a:srgbClr val="03C74F"/>
              </a:buClr>
              <a:defRPr/>
            </a:pPr>
            <a:endParaRPr lang="en-GB" sz="1300" b="1" dirty="0">
              <a:solidFill>
                <a:srgbClr val="03C74F"/>
              </a:solidFill>
              <a:latin typeface="Arial" panose="020B0604020202020204" pitchFamily="34" charset="0"/>
              <a:ea typeface="ＭＳ Ｐゴシック" charset="-128"/>
              <a:cs typeface="Arial" panose="020B0604020202020204" pitchFamily="34" charset="0"/>
            </a:endParaRPr>
          </a:p>
        </p:txBody>
      </p:sp>
      <p:sp>
        <p:nvSpPr>
          <p:cNvPr id="47" name="Rounded Rectangle 12">
            <a:extLst>
              <a:ext uri="{FF2B5EF4-FFF2-40B4-BE49-F238E27FC236}">
                <a16:creationId xmlns:a16="http://schemas.microsoft.com/office/drawing/2014/main" id="{969D5446-0AFE-A642-95BC-6074EFDCBD8D}"/>
              </a:ext>
            </a:extLst>
          </p:cNvPr>
          <p:cNvSpPr/>
          <p:nvPr/>
        </p:nvSpPr>
        <p:spPr>
          <a:xfrm>
            <a:off x="6088095" y="3446393"/>
            <a:ext cx="2092323" cy="824618"/>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Placebo +</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abiraterone 1000 mg </a:t>
            </a:r>
            <a:r>
              <a:rPr lang="en-GB" sz="1300" b="1" dirty="0" err="1">
                <a:solidFill>
                  <a:srgbClr val="FFFFFF"/>
                </a:solidFill>
                <a:latin typeface="Arial" panose="020B0604020202020204" pitchFamily="34" charset="0"/>
                <a:cs typeface="Arial" panose="020B0604020202020204" pitchFamily="34" charset="0"/>
              </a:rPr>
              <a:t>QD</a:t>
            </a:r>
            <a:r>
              <a:rPr lang="en-GB" sz="1300" b="1" baseline="30000" dirty="0" err="1">
                <a:solidFill>
                  <a:srgbClr val="FFFFFF"/>
                </a:solidFill>
                <a:latin typeface="Arial" panose="020B0604020202020204" pitchFamily="34" charset="0"/>
                <a:cs typeface="Arial" panose="020B0604020202020204" pitchFamily="34" charset="0"/>
              </a:rPr>
              <a:t>a</a:t>
            </a:r>
            <a:br>
              <a:rPr lang="en-GB" sz="1300" b="1" dirty="0">
                <a:solidFill>
                  <a:srgbClr val="FFFFFF"/>
                </a:solidFill>
                <a:latin typeface="Arial" panose="020B0604020202020204" pitchFamily="34" charset="0"/>
                <a:cs typeface="Arial" panose="020B0604020202020204" pitchFamily="34" charset="0"/>
              </a:rPr>
            </a:br>
            <a:r>
              <a:rPr lang="en-GB" sz="1300" b="1" dirty="0">
                <a:solidFill>
                  <a:schemeClr val="bg1"/>
                </a:solidFill>
                <a:latin typeface="Arial" panose="020B0604020202020204" pitchFamily="34" charset="0"/>
                <a:cs typeface="Arial" panose="020B0604020202020204" pitchFamily="34" charset="0"/>
              </a:rPr>
              <a:t>(n=397)</a:t>
            </a:r>
          </a:p>
        </p:txBody>
      </p:sp>
      <p:sp>
        <p:nvSpPr>
          <p:cNvPr id="48" name="Rounded Rectangle 12">
            <a:extLst>
              <a:ext uri="{FF2B5EF4-FFF2-40B4-BE49-F238E27FC236}">
                <a16:creationId xmlns:a16="http://schemas.microsoft.com/office/drawing/2014/main" id="{21A2F784-B0C1-8A47-B842-D39320ACFDDB}"/>
              </a:ext>
            </a:extLst>
          </p:cNvPr>
          <p:cNvSpPr/>
          <p:nvPr/>
        </p:nvSpPr>
        <p:spPr>
          <a:xfrm>
            <a:off x="4255557" y="3012469"/>
            <a:ext cx="1397473" cy="582929"/>
          </a:xfrm>
          <a:prstGeom prst="roundRect">
            <a:avLst>
              <a:gd name="adj" fmla="val 19752"/>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Randomise </a:t>
            </a:r>
          </a:p>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1:1</a:t>
            </a:r>
            <a:endParaRPr lang="en-GB" sz="1300" b="1" dirty="0">
              <a:solidFill>
                <a:srgbClr val="FF0000"/>
              </a:solidFill>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F5A4CB8D-7976-1440-A843-D6F9A23F2D54}"/>
              </a:ext>
            </a:extLst>
          </p:cNvPr>
          <p:cNvGrpSpPr/>
          <p:nvPr/>
        </p:nvGrpSpPr>
        <p:grpSpPr>
          <a:xfrm>
            <a:off x="5656099" y="2722333"/>
            <a:ext cx="394917" cy="1145628"/>
            <a:chOff x="1979736" y="1832217"/>
            <a:chExt cx="394917" cy="1645701"/>
          </a:xfrm>
        </p:grpSpPr>
        <p:sp>
          <p:nvSpPr>
            <p:cNvPr id="70" name="Line 5">
              <a:extLst>
                <a:ext uri="{FF2B5EF4-FFF2-40B4-BE49-F238E27FC236}">
                  <a16:creationId xmlns:a16="http://schemas.microsoft.com/office/drawing/2014/main" id="{EBB0FF22-9B71-8A48-9951-83AFEABA4079}"/>
                </a:ext>
              </a:extLst>
            </p:cNvPr>
            <p:cNvSpPr>
              <a:spLocks noChangeShapeType="1"/>
            </p:cNvSpPr>
            <p:nvPr/>
          </p:nvSpPr>
          <p:spPr bwMode="auto">
            <a:xfrm>
              <a:off x="2158653" y="1847999"/>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1" name="Line 5">
              <a:extLst>
                <a:ext uri="{FF2B5EF4-FFF2-40B4-BE49-F238E27FC236}">
                  <a16:creationId xmlns:a16="http://schemas.microsoft.com/office/drawing/2014/main" id="{36C5A776-90F0-AB45-A85A-3FF570B9CFD1}"/>
                </a:ext>
              </a:extLst>
            </p:cNvPr>
            <p:cNvSpPr>
              <a:spLocks noChangeShapeType="1"/>
            </p:cNvSpPr>
            <p:nvPr/>
          </p:nvSpPr>
          <p:spPr bwMode="auto">
            <a:xfrm>
              <a:off x="2158653" y="3461646"/>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2" name="Line 5">
              <a:extLst>
                <a:ext uri="{FF2B5EF4-FFF2-40B4-BE49-F238E27FC236}">
                  <a16:creationId xmlns:a16="http://schemas.microsoft.com/office/drawing/2014/main" id="{899CA5D1-8FA6-3D46-AEC5-48B62D981621}"/>
                </a:ext>
              </a:extLst>
            </p:cNvPr>
            <p:cNvSpPr>
              <a:spLocks noChangeShapeType="1"/>
            </p:cNvSpPr>
            <p:nvPr/>
          </p:nvSpPr>
          <p:spPr bwMode="auto">
            <a:xfrm>
              <a:off x="1979736" y="2657679"/>
              <a:ext cx="193014"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73" name="Line 5">
              <a:extLst>
                <a:ext uri="{FF2B5EF4-FFF2-40B4-BE49-F238E27FC236}">
                  <a16:creationId xmlns:a16="http://schemas.microsoft.com/office/drawing/2014/main" id="{CA81099F-87C4-A349-B389-4218A8779FAF}"/>
                </a:ext>
              </a:extLst>
            </p:cNvPr>
            <p:cNvSpPr>
              <a:spLocks noChangeShapeType="1"/>
            </p:cNvSpPr>
            <p:nvPr/>
          </p:nvSpPr>
          <p:spPr bwMode="auto">
            <a:xfrm rot="16200000">
              <a:off x="1346670" y="2651839"/>
              <a:ext cx="1645701" cy="6458"/>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80" name="Rounded Rectangle 14">
            <a:extLst>
              <a:ext uri="{FF2B5EF4-FFF2-40B4-BE49-F238E27FC236}">
                <a16:creationId xmlns:a16="http://schemas.microsoft.com/office/drawing/2014/main" id="{7CF57B2F-9286-3648-B1DB-29277D70ABC3}"/>
              </a:ext>
            </a:extLst>
          </p:cNvPr>
          <p:cNvSpPr/>
          <p:nvPr/>
        </p:nvSpPr>
        <p:spPr>
          <a:xfrm>
            <a:off x="8664302" y="1838611"/>
            <a:ext cx="2914923" cy="2906684"/>
          </a:xfrm>
          <a:prstGeom prst="roundRect">
            <a:avLst>
              <a:gd name="adj" fmla="val 9253"/>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chemeClr val="bg1"/>
                </a:solidFill>
                <a:latin typeface="Arial" panose="020B0604020202020204" pitchFamily="34" charset="0"/>
                <a:ea typeface="ＭＳ Ｐゴシック" charset="-128"/>
                <a:cs typeface="Arial" panose="020B0604020202020204" pitchFamily="34" charset="0"/>
              </a:rPr>
              <a:t>Primary endpoint:</a:t>
            </a:r>
          </a:p>
          <a:p>
            <a:pPr marL="174625" indent="-174625">
              <a:buClr>
                <a:schemeClr val="bg1"/>
              </a:buClr>
              <a:buFont typeface="Arial"/>
              <a:buChar char="•"/>
              <a:defRPr/>
            </a:pPr>
            <a:r>
              <a:rPr lang="en-GB" sz="1300" dirty="0">
                <a:solidFill>
                  <a:schemeClr val="bg1"/>
                </a:solidFill>
                <a:latin typeface="Arial" panose="020B0604020202020204" pitchFamily="34" charset="0"/>
                <a:ea typeface="ＭＳ Ｐゴシック" charset="-128"/>
                <a:cs typeface="Arial" panose="020B0604020202020204" pitchFamily="34" charset="0"/>
              </a:rPr>
              <a:t>Radiographic progression or death (</a:t>
            </a:r>
            <a:r>
              <a:rPr lang="en-GB" sz="1300" dirty="0" err="1">
                <a:solidFill>
                  <a:schemeClr val="bg1"/>
                </a:solidFill>
                <a:latin typeface="Arial" panose="020B0604020202020204" pitchFamily="34" charset="0"/>
                <a:ea typeface="ＭＳ Ｐゴシック" charset="-128"/>
                <a:cs typeface="Arial" panose="020B0604020202020204" pitchFamily="34" charset="0"/>
              </a:rPr>
              <a:t>rPFS</a:t>
            </a:r>
            <a:r>
              <a:rPr lang="en-GB" sz="1300" dirty="0">
                <a:solidFill>
                  <a:schemeClr val="bg1"/>
                </a:solidFill>
                <a:latin typeface="Arial" panose="020B0604020202020204" pitchFamily="34" charset="0"/>
                <a:ea typeface="ＭＳ Ｐゴシック" charset="-128"/>
                <a:cs typeface="Arial" panose="020B0604020202020204" pitchFamily="34" charset="0"/>
              </a:rPr>
              <a:t>) by investigator assessment</a:t>
            </a:r>
            <a:br>
              <a:rPr lang="en-GB" sz="1300" dirty="0">
                <a:solidFill>
                  <a:schemeClr val="bg1"/>
                </a:solidFill>
                <a:latin typeface="Arial" panose="020B0604020202020204" pitchFamily="34" charset="0"/>
                <a:ea typeface="ＭＳ Ｐゴシック" charset="-128"/>
                <a:cs typeface="Arial" panose="020B0604020202020204" pitchFamily="34" charset="0"/>
              </a:rPr>
            </a:br>
            <a:endParaRPr lang="en-GB" sz="1300" dirty="0">
              <a:solidFill>
                <a:schemeClr val="bg1"/>
              </a:solidFill>
              <a:latin typeface="Arial" panose="020B0604020202020204" pitchFamily="34" charset="0"/>
              <a:ea typeface="ＭＳ Ｐゴシック" charset="-128"/>
              <a:cs typeface="Arial" panose="020B0604020202020204" pitchFamily="34" charset="0"/>
            </a:endParaRPr>
          </a:p>
          <a:p>
            <a:pPr>
              <a:buClr>
                <a:srgbClr val="03C74F"/>
              </a:buClr>
              <a:defRPr/>
            </a:pPr>
            <a:r>
              <a:rPr lang="en-GB" sz="1300" b="1" dirty="0">
                <a:solidFill>
                  <a:schemeClr val="bg1"/>
                </a:solidFill>
                <a:latin typeface="Arial" panose="020B0604020202020204" pitchFamily="34" charset="0"/>
                <a:ea typeface="ＭＳ Ｐゴシック" charset="-128"/>
                <a:cs typeface="Arial" panose="020B0604020202020204" pitchFamily="34" charset="0"/>
              </a:rPr>
              <a:t>Key secondary endpoint: </a:t>
            </a:r>
          </a:p>
          <a:p>
            <a:pPr marL="174625" indent="-174625">
              <a:buClr>
                <a:schemeClr val="bg1"/>
              </a:buClr>
              <a:buFont typeface="Arial"/>
              <a:buChar char="•"/>
              <a:defRPr/>
            </a:pPr>
            <a:r>
              <a:rPr lang="en-GB" sz="1300" dirty="0">
                <a:solidFill>
                  <a:schemeClr val="bg1"/>
                </a:solidFill>
                <a:latin typeface="Arial" panose="020B0604020202020204" pitchFamily="34" charset="0"/>
                <a:ea typeface="ＭＳ Ｐゴシック" charset="-128"/>
                <a:cs typeface="Arial" panose="020B0604020202020204" pitchFamily="34" charset="0"/>
              </a:rPr>
              <a:t>OS (alpha control)</a:t>
            </a:r>
            <a:br>
              <a:rPr lang="en-GB" sz="1300" dirty="0">
                <a:solidFill>
                  <a:schemeClr val="bg1"/>
                </a:solidFill>
                <a:latin typeface="Arial" panose="020B0604020202020204" pitchFamily="34" charset="0"/>
                <a:ea typeface="ＭＳ Ｐゴシック" charset="-128"/>
                <a:cs typeface="Arial" panose="020B0604020202020204" pitchFamily="34" charset="0"/>
              </a:rPr>
            </a:br>
            <a:endParaRPr lang="en-GB" sz="1300" dirty="0">
              <a:solidFill>
                <a:schemeClr val="bg1"/>
              </a:solidFill>
              <a:latin typeface="Arial" panose="020B0604020202020204" pitchFamily="34" charset="0"/>
              <a:ea typeface="ＭＳ Ｐゴシック" charset="-128"/>
              <a:cs typeface="Arial" panose="020B0604020202020204" pitchFamily="34" charset="0"/>
            </a:endParaRPr>
          </a:p>
          <a:p>
            <a:pPr>
              <a:buClr>
                <a:srgbClr val="03C74F"/>
              </a:buClr>
              <a:defRPr/>
            </a:pPr>
            <a:r>
              <a:rPr lang="en-GB" sz="1300" b="1" dirty="0">
                <a:solidFill>
                  <a:schemeClr val="bg1"/>
                </a:solidFill>
                <a:latin typeface="Arial" panose="020B0604020202020204" pitchFamily="34" charset="0"/>
                <a:ea typeface="ＭＳ Ｐゴシック" charset="-128"/>
                <a:cs typeface="Arial" panose="020B0604020202020204" pitchFamily="34" charset="0"/>
              </a:rPr>
              <a:t>Additional endpoints:</a:t>
            </a:r>
          </a:p>
          <a:p>
            <a:pPr marL="174625" indent="-174625">
              <a:buClr>
                <a:schemeClr val="bg1"/>
              </a:buClr>
              <a:buFont typeface="Arial"/>
              <a:buChar char="•"/>
              <a:defRPr/>
            </a:pPr>
            <a:r>
              <a:rPr lang="en-GB" sz="1300" dirty="0">
                <a:solidFill>
                  <a:schemeClr val="bg1"/>
                </a:solidFill>
                <a:latin typeface="Arial" panose="020B0604020202020204" pitchFamily="34" charset="0"/>
                <a:ea typeface="ＭＳ Ｐゴシック" charset="-128"/>
                <a:cs typeface="Arial" panose="020B0604020202020204" pitchFamily="34" charset="0"/>
              </a:rPr>
              <a:t>TFST, ORR, PFS2</a:t>
            </a:r>
          </a:p>
          <a:p>
            <a:pPr marL="174625" indent="-174625">
              <a:buClr>
                <a:schemeClr val="bg1"/>
              </a:buClr>
              <a:buFont typeface="Arial"/>
              <a:buChar char="•"/>
              <a:defRPr/>
            </a:pPr>
            <a:r>
              <a:rPr lang="en-GB" sz="1300" dirty="0" err="1">
                <a:solidFill>
                  <a:schemeClr val="bg1"/>
                </a:solidFill>
                <a:latin typeface="Arial" panose="020B0604020202020204" pitchFamily="34" charset="0"/>
                <a:ea typeface="ＭＳ Ｐゴシック" charset="-128"/>
                <a:cs typeface="Arial" panose="020B0604020202020204" pitchFamily="34" charset="0"/>
              </a:rPr>
              <a:t>HRRm</a:t>
            </a:r>
            <a:r>
              <a:rPr lang="en-GB" sz="1300" baseline="30000" dirty="0" err="1">
                <a:solidFill>
                  <a:schemeClr val="bg1"/>
                </a:solidFill>
                <a:latin typeface="Arial" panose="020B0604020202020204" pitchFamily="34" charset="0"/>
                <a:ea typeface="ＭＳ Ｐゴシック" charset="-128"/>
                <a:cs typeface="Arial" panose="020B0604020202020204" pitchFamily="34" charset="0"/>
              </a:rPr>
              <a:t>b</a:t>
            </a:r>
            <a:r>
              <a:rPr lang="en-GB" sz="1300" dirty="0">
                <a:solidFill>
                  <a:schemeClr val="bg1"/>
                </a:solidFill>
                <a:latin typeface="Arial" panose="020B0604020202020204" pitchFamily="34" charset="0"/>
                <a:ea typeface="ＭＳ Ｐゴシック" charset="-128"/>
                <a:cs typeface="Arial" panose="020B0604020202020204" pitchFamily="34" charset="0"/>
              </a:rPr>
              <a:t> prevalence (retrospective testing)</a:t>
            </a:r>
          </a:p>
          <a:p>
            <a:pPr marL="174625" indent="-174625">
              <a:buClr>
                <a:schemeClr val="bg1"/>
              </a:buClr>
              <a:buFont typeface="Arial"/>
              <a:buChar char="•"/>
              <a:defRPr/>
            </a:pPr>
            <a:r>
              <a:rPr lang="en-GB" sz="1300" dirty="0">
                <a:solidFill>
                  <a:schemeClr val="bg1"/>
                </a:solidFill>
                <a:latin typeface="Arial" panose="020B0604020202020204" pitchFamily="34" charset="0"/>
                <a:ea typeface="ＭＳ Ｐゴシック" charset="-128"/>
                <a:cs typeface="Arial" panose="020B0604020202020204" pitchFamily="34" charset="0"/>
              </a:rPr>
              <a:t>Health-related quality of life</a:t>
            </a:r>
          </a:p>
          <a:p>
            <a:pPr marL="174625" indent="-174625">
              <a:buClr>
                <a:schemeClr val="bg1"/>
              </a:buClr>
              <a:buFont typeface="Arial"/>
              <a:buChar char="•"/>
              <a:defRPr/>
            </a:pPr>
            <a:r>
              <a:rPr lang="en-GB" sz="1300" dirty="0">
                <a:solidFill>
                  <a:schemeClr val="bg1"/>
                </a:solidFill>
                <a:latin typeface="Arial" panose="020B0604020202020204" pitchFamily="34" charset="0"/>
                <a:ea typeface="ＭＳ Ｐゴシック" charset="-128"/>
                <a:cs typeface="Arial" panose="020B0604020202020204" pitchFamily="34" charset="0"/>
              </a:rPr>
              <a:t>Safety and tolerability</a:t>
            </a:r>
            <a:endParaRPr lang="en-GB" sz="1300" dirty="0">
              <a:solidFill>
                <a:schemeClr val="bg1"/>
              </a:solidFill>
              <a:latin typeface="Arial" panose="020B0604020202020204" pitchFamily="34" charset="0"/>
              <a:cs typeface="Arial" panose="020B0604020202020204" pitchFamily="34" charset="0"/>
            </a:endParaRPr>
          </a:p>
        </p:txBody>
      </p:sp>
      <p:sp>
        <p:nvSpPr>
          <p:cNvPr id="81" name="Right Arrow 80">
            <a:extLst>
              <a:ext uri="{FF2B5EF4-FFF2-40B4-BE49-F238E27FC236}">
                <a16:creationId xmlns:a16="http://schemas.microsoft.com/office/drawing/2014/main" id="{366D498B-DBB8-434C-B526-D495D97CDE16}"/>
              </a:ext>
            </a:extLst>
          </p:cNvPr>
          <p:cNvSpPr/>
          <p:nvPr/>
        </p:nvSpPr>
        <p:spPr>
          <a:xfrm>
            <a:off x="8261131" y="3156479"/>
            <a:ext cx="325821" cy="270588"/>
          </a:xfrm>
          <a:prstGeom prst="rightArrow">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854CCA-A26F-4A55-ABCB-0B189D83E0F9}"/>
              </a:ext>
            </a:extLst>
          </p:cNvPr>
          <p:cNvSpPr/>
          <p:nvPr/>
        </p:nvSpPr>
        <p:spPr>
          <a:xfrm>
            <a:off x="619200" y="5447291"/>
            <a:ext cx="11389750" cy="548137"/>
          </a:xfrm>
          <a:prstGeom prst="rect">
            <a:avLst/>
          </a:prstGeom>
        </p:spPr>
        <p:txBody>
          <a:bodyPr vert="horz" lIns="51837" tIns="25919" rIns="51837" bIns="25919" rtlCol="0" anchor="t"/>
          <a:lstStyle/>
          <a:p>
            <a:pPr marL="0" marR="0" lvl="0" indent="0" algn="l" defTabSz="51837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panose="020B0604020202020204"/>
                <a:ea typeface="+mn-ea"/>
                <a:cs typeface="+mn-cs"/>
              </a:rPr>
              <a:t>First patient randomized: Nov 2018​; Last patient randomized: Mar 2020; DCO1: July 30, 2021, for interim analysis of </a:t>
            </a:r>
            <a:r>
              <a:rPr kumimoji="0" lang="en-US" sz="900" b="0" i="0" u="none" strike="noStrike" kern="1200" cap="none" spc="0" normalizeH="0" baseline="0" noProof="0" dirty="0" err="1">
                <a:ln>
                  <a:noFill/>
                </a:ln>
                <a:effectLst/>
                <a:uLnTx/>
                <a:uFillTx/>
                <a:latin typeface="Arial" panose="020B0604020202020204"/>
                <a:ea typeface="+mn-ea"/>
                <a:cs typeface="+mn-cs"/>
              </a:rPr>
              <a:t>rPFS</a:t>
            </a:r>
            <a:r>
              <a:rPr kumimoji="0" lang="en-US" sz="900" b="0" i="0" u="none" strike="noStrike" kern="1200" cap="none" spc="0" normalizeH="0" baseline="0" noProof="0" dirty="0">
                <a:ln>
                  <a:noFill/>
                </a:ln>
                <a:effectLst/>
                <a:uLnTx/>
                <a:uFillTx/>
                <a:latin typeface="Arial" panose="020B0604020202020204"/>
                <a:ea typeface="+mn-ea"/>
                <a:cs typeface="+mn-cs"/>
              </a:rPr>
              <a:t> and OS. </a:t>
            </a:r>
          </a:p>
          <a:p>
            <a:pPr marL="0" marR="0" lvl="0" indent="0" algn="l" defTabSz="51837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panose="020B0604020202020204"/>
                <a:ea typeface="+mn-ea"/>
                <a:cs typeface="+mn-cs"/>
              </a:rPr>
              <a:t>Multiple testing procedure is used in this study: 1-sided alpha of 0.025 fully allocated to </a:t>
            </a:r>
            <a:r>
              <a:rPr kumimoji="0" lang="en-US" sz="900" b="0" i="0" u="none" strike="noStrike" kern="1200" cap="none" spc="0" normalizeH="0" baseline="0" noProof="0" dirty="0" err="1">
                <a:ln>
                  <a:noFill/>
                </a:ln>
                <a:effectLst/>
                <a:uLnTx/>
                <a:uFillTx/>
                <a:latin typeface="Arial" panose="020B0604020202020204"/>
                <a:ea typeface="+mn-ea"/>
                <a:cs typeface="+mn-cs"/>
              </a:rPr>
              <a:t>rPFS</a:t>
            </a:r>
            <a:r>
              <a:rPr kumimoji="0" lang="en-US" sz="900" b="0" i="0" u="none" strike="noStrike" kern="1200" cap="none" spc="0" normalizeH="0" baseline="0" noProof="0" dirty="0">
                <a:ln>
                  <a:noFill/>
                </a:ln>
                <a:effectLst/>
                <a:uLnTx/>
                <a:uFillTx/>
                <a:latin typeface="Arial" panose="020B0604020202020204"/>
                <a:ea typeface="+mn-ea"/>
                <a:cs typeface="+mn-cs"/>
              </a:rPr>
              <a:t>. If the </a:t>
            </a:r>
            <a:r>
              <a:rPr kumimoji="0" lang="en-US" sz="900" b="0" i="0" u="none" strike="noStrike" kern="1200" cap="none" spc="0" normalizeH="0" baseline="0" noProof="0" dirty="0" err="1">
                <a:ln>
                  <a:noFill/>
                </a:ln>
                <a:effectLst/>
                <a:uLnTx/>
                <a:uFillTx/>
                <a:latin typeface="Arial" panose="020B0604020202020204"/>
                <a:ea typeface="+mn-ea"/>
                <a:cs typeface="+mn-cs"/>
              </a:rPr>
              <a:t>rPFS</a:t>
            </a:r>
            <a:r>
              <a:rPr kumimoji="0" lang="en-US" sz="900" b="0" i="0" u="none" strike="noStrike" kern="1200" cap="none" spc="0" normalizeH="0" baseline="0" noProof="0" dirty="0">
                <a:ln>
                  <a:noFill/>
                </a:ln>
                <a:effectLst/>
                <a:uLnTx/>
                <a:uFillTx/>
                <a:latin typeface="Arial" panose="020B0604020202020204"/>
                <a:ea typeface="+mn-ea"/>
                <a:cs typeface="+mn-cs"/>
              </a:rPr>
              <a:t> result is statistically significant, OS to be tested in a hierarchical fashion with alpha passed on to OS. </a:t>
            </a:r>
            <a:br>
              <a:rPr kumimoji="0" lang="en-US" sz="900" b="0" i="0" u="none" strike="noStrike" kern="1200" cap="none" spc="0" normalizeH="0" baseline="0" noProof="0" dirty="0">
                <a:ln>
                  <a:noFill/>
                </a:ln>
                <a:effectLst/>
                <a:uLnTx/>
                <a:uFillTx/>
                <a:latin typeface="Arial" panose="020B0604020202020204"/>
                <a:ea typeface="+mn-ea"/>
                <a:cs typeface="+mn-cs"/>
              </a:rPr>
            </a:br>
            <a:r>
              <a:rPr kumimoji="0" lang="en-US" sz="900" b="0" i="0" u="none" strike="noStrike" kern="1200" cap="none" spc="0" normalizeH="0" baseline="30000" noProof="0" dirty="0" err="1">
                <a:ln>
                  <a:noFill/>
                </a:ln>
                <a:effectLst/>
                <a:uLnTx/>
                <a:uFillTx/>
                <a:latin typeface="Arial" panose="020B0604020202020204"/>
                <a:ea typeface="+mn-ea"/>
                <a:cs typeface="+mn-cs"/>
              </a:rPr>
              <a:t>a</a:t>
            </a:r>
            <a:r>
              <a:rPr kumimoji="0" lang="en-US" sz="900" b="0" i="0" u="none" strike="noStrike" kern="1200" cap="none" spc="0" normalizeH="0" baseline="0" noProof="0" dirty="0" err="1">
                <a:ln>
                  <a:noFill/>
                </a:ln>
                <a:effectLst/>
                <a:uLnTx/>
                <a:uFillTx/>
                <a:latin typeface="Arial" panose="020B0604020202020204"/>
                <a:ea typeface="+mn-ea"/>
                <a:cs typeface="+mn-cs"/>
              </a:rPr>
              <a:t>Full</a:t>
            </a:r>
            <a:r>
              <a:rPr kumimoji="0" lang="en-US" sz="900" b="0" i="0" u="none" strike="noStrike" kern="1200" cap="none" spc="0" normalizeH="0" baseline="0" noProof="0" dirty="0">
                <a:ln>
                  <a:noFill/>
                </a:ln>
                <a:effectLst/>
                <a:uLnTx/>
                <a:uFillTx/>
                <a:latin typeface="Arial" panose="020B0604020202020204"/>
                <a:ea typeface="+mn-ea"/>
                <a:cs typeface="+mn-cs"/>
              </a:rPr>
              <a:t> dose of Olaparib and/or abiraterone used, in combination with prednisone or prednisolone 5 mg bid. </a:t>
            </a:r>
            <a:r>
              <a:rPr kumimoji="0" lang="en-US" sz="900" b="0" i="0" u="none" strike="noStrike" kern="1200" cap="none" spc="0" normalizeH="0" baseline="30000" noProof="0" dirty="0">
                <a:ln>
                  <a:noFill/>
                </a:ln>
                <a:effectLst/>
                <a:uLnTx/>
                <a:uFillTx/>
                <a:latin typeface="Arial" panose="020B0604020202020204"/>
                <a:ea typeface="+mn-ea"/>
                <a:cs typeface="+mn-cs"/>
              </a:rPr>
              <a:t>b</a:t>
            </a:r>
            <a:r>
              <a:rPr kumimoji="0" lang="en-GB" sz="900" b="0" i="0" u="none" strike="noStrike" kern="1200" cap="none" spc="0" normalizeH="0" baseline="0" noProof="0" dirty="0" err="1">
                <a:ln>
                  <a:noFill/>
                </a:ln>
                <a:effectLst/>
                <a:uLnTx/>
                <a:uFillTx/>
                <a:latin typeface="Arial" panose="020B0604020202020204"/>
                <a:ea typeface="+mn-ea"/>
                <a:cs typeface="+mn-cs"/>
              </a:rPr>
              <a:t>HRRm</a:t>
            </a:r>
            <a:r>
              <a:rPr kumimoji="0" lang="en-GB" sz="900" b="0" i="0" u="none" strike="noStrike" kern="1200" cap="none" spc="0" normalizeH="0" baseline="0" noProof="0" dirty="0">
                <a:ln>
                  <a:noFill/>
                </a:ln>
                <a:effectLst/>
                <a:uLnTx/>
                <a:uFillTx/>
                <a:latin typeface="Arial" panose="020B0604020202020204"/>
                <a:ea typeface="+mn-ea"/>
                <a:cs typeface="+mn-cs"/>
              </a:rPr>
              <a:t>, homologous recombination repair mutation, including 14 genes panel. </a:t>
            </a:r>
          </a:p>
        </p:txBody>
      </p:sp>
    </p:spTree>
    <p:extLst>
      <p:ext uri="{BB962C8B-B14F-4D97-AF65-F5344CB8AC3E}">
        <p14:creationId xmlns:p14="http://schemas.microsoft.com/office/powerpoint/2010/main" val="4418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DAD4-1774-44EC-92D9-B10BAB309DD5}"/>
              </a:ext>
            </a:extLst>
          </p:cNvPr>
          <p:cNvSpPr>
            <a:spLocks noGrp="1"/>
          </p:cNvSpPr>
          <p:nvPr>
            <p:ph type="title"/>
          </p:nvPr>
        </p:nvSpPr>
        <p:spPr>
          <a:xfrm>
            <a:off x="619200" y="246566"/>
            <a:ext cx="9293224" cy="558277"/>
          </a:xfrm>
        </p:spPr>
        <p:txBody>
          <a:bodyPr/>
          <a:lstStyle/>
          <a:p>
            <a:r>
              <a:rPr lang="en-GB" dirty="0" err="1"/>
              <a:t>PRO</a:t>
            </a:r>
            <a:r>
              <a:rPr lang="en-GB" cap="none" dirty="0" err="1"/>
              <a:t>pel</a:t>
            </a:r>
            <a:r>
              <a:rPr lang="en-GB" dirty="0"/>
              <a:t>: baseline patient characteristics</a:t>
            </a:r>
          </a:p>
        </p:txBody>
      </p:sp>
      <p:sp>
        <p:nvSpPr>
          <p:cNvPr id="14" name="Content Placeholder 13">
            <a:extLst>
              <a:ext uri="{FF2B5EF4-FFF2-40B4-BE49-F238E27FC236}">
                <a16:creationId xmlns:a16="http://schemas.microsoft.com/office/drawing/2014/main" id="{8E262DDA-82AD-4549-BCF6-DB510C849CE9}"/>
              </a:ext>
            </a:extLst>
          </p:cNvPr>
          <p:cNvSpPr>
            <a:spLocks noGrp="1"/>
          </p:cNvSpPr>
          <p:nvPr>
            <p:ph sz="quarter" idx="15"/>
          </p:nvPr>
        </p:nvSpPr>
        <p:spPr>
          <a:xfrm>
            <a:off x="608947" y="6296890"/>
            <a:ext cx="10372360" cy="365125"/>
          </a:xfrm>
        </p:spPr>
        <p:txBody>
          <a:bodyPr/>
          <a:lstStyle/>
          <a:p>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Arial Narrow"/>
              </a:rPr>
              <a:t>BPI-SF, Brief Pain Inventory – Short Form; </a:t>
            </a:r>
            <a:r>
              <a:rPr kumimoji="0" lang="en-GB" sz="1200" b="0" i="0" u="none" strike="noStrike" kern="1200" cap="none" spc="0" normalizeH="0" baseline="0" noProof="0" dirty="0" err="1">
                <a:ln>
                  <a:noFill/>
                </a:ln>
                <a:solidFill>
                  <a:schemeClr val="tx2"/>
                </a:solidFill>
                <a:effectLst/>
                <a:uLnTx/>
                <a:uFillTx/>
                <a:latin typeface="Arial" panose="020B0604020202020204"/>
                <a:ea typeface="+mn-ea"/>
                <a:cs typeface="Arial Narrow"/>
              </a:rPr>
              <a:t>ctDNA</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Arial Narrow"/>
              </a:rPr>
              <a:t>, circulating tumour DNA; </a:t>
            </a:r>
            <a:r>
              <a:rPr lang="en-US" dirty="0" err="1"/>
              <a:t>HRRm</a:t>
            </a:r>
            <a:r>
              <a:rPr lang="en-US" dirty="0"/>
              <a:t>, homologous recombination mutation; </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Arial Narrow"/>
              </a:rPr>
              <a:t>IQR, interquartile range; PSA, prostate-specific antigen.</a:t>
            </a:r>
            <a:endParaRPr lang="en-US" dirty="0">
              <a:solidFill>
                <a:schemeClr val="tx2"/>
              </a:solidFill>
            </a:endParaRPr>
          </a:p>
          <a:p>
            <a:r>
              <a:rPr lang="en-US" dirty="0">
                <a:solidFill>
                  <a:schemeClr val="tx2"/>
                </a:solidFill>
              </a:rPr>
              <a:t>Saad F, et al. </a:t>
            </a:r>
            <a:r>
              <a:rPr lang="en-GB" dirty="0">
                <a:solidFill>
                  <a:schemeClr val="tx2"/>
                </a:solidFill>
              </a:rPr>
              <a:t>J </a:t>
            </a:r>
            <a:r>
              <a:rPr lang="en-GB" dirty="0" err="1">
                <a:solidFill>
                  <a:schemeClr val="tx2"/>
                </a:solidFill>
              </a:rPr>
              <a:t>Clin</a:t>
            </a:r>
            <a:r>
              <a:rPr lang="en-GB" dirty="0">
                <a:solidFill>
                  <a:schemeClr val="tx2"/>
                </a:solidFill>
              </a:rPr>
              <a:t> Oncol. 2022; 40 (</a:t>
            </a:r>
            <a:r>
              <a:rPr lang="en-GB" dirty="0" err="1">
                <a:solidFill>
                  <a:schemeClr val="tx2"/>
                </a:solidFill>
              </a:rPr>
              <a:t>suppl</a:t>
            </a:r>
            <a:r>
              <a:rPr lang="en-GB" dirty="0">
                <a:solidFill>
                  <a:schemeClr val="tx2"/>
                </a:solidFill>
              </a:rPr>
              <a:t> 6; </a:t>
            </a:r>
            <a:r>
              <a:rPr lang="en-GB" dirty="0" err="1">
                <a:solidFill>
                  <a:schemeClr val="tx2"/>
                </a:solidFill>
              </a:rPr>
              <a:t>abstr</a:t>
            </a:r>
            <a:r>
              <a:rPr lang="en-GB" dirty="0">
                <a:solidFill>
                  <a:schemeClr val="tx2"/>
                </a:solidFill>
              </a:rPr>
              <a:t> 11)</a:t>
            </a:r>
          </a:p>
        </p:txBody>
      </p:sp>
      <p:graphicFrame>
        <p:nvGraphicFramePr>
          <p:cNvPr id="7" name="Table 4">
            <a:extLst>
              <a:ext uri="{FF2B5EF4-FFF2-40B4-BE49-F238E27FC236}">
                <a16:creationId xmlns:a16="http://schemas.microsoft.com/office/drawing/2014/main" id="{0362F63A-7A90-4003-8121-C995E3A605A4}"/>
              </a:ext>
            </a:extLst>
          </p:cNvPr>
          <p:cNvGraphicFramePr>
            <a:graphicFrameLocks noGrp="1"/>
          </p:cNvGraphicFramePr>
          <p:nvPr>
            <p:extLst>
              <p:ext uri="{D42A27DB-BD31-4B8C-83A1-F6EECF244321}">
                <p14:modId xmlns:p14="http://schemas.microsoft.com/office/powerpoint/2010/main" val="180831234"/>
              </p:ext>
            </p:extLst>
          </p:nvPr>
        </p:nvGraphicFramePr>
        <p:xfrm>
          <a:off x="619199" y="1236788"/>
          <a:ext cx="10960026" cy="4061460"/>
        </p:xfrm>
        <a:graphic>
          <a:graphicData uri="http://schemas.openxmlformats.org/drawingml/2006/table">
            <a:tbl>
              <a:tblPr firstRow="1" bandRow="1">
                <a:tableStyleId>{5C22544A-7EE6-4342-B048-85BDC9FD1C3A}</a:tableStyleId>
              </a:tblPr>
              <a:tblGrid>
                <a:gridCol w="5359946">
                  <a:extLst>
                    <a:ext uri="{9D8B030D-6E8A-4147-A177-3AD203B41FA5}">
                      <a16:colId xmlns:a16="http://schemas.microsoft.com/office/drawing/2014/main" val="162591529"/>
                    </a:ext>
                  </a:extLst>
                </a:gridCol>
                <a:gridCol w="2852121">
                  <a:extLst>
                    <a:ext uri="{9D8B030D-6E8A-4147-A177-3AD203B41FA5}">
                      <a16:colId xmlns:a16="http://schemas.microsoft.com/office/drawing/2014/main" val="211796807"/>
                    </a:ext>
                  </a:extLst>
                </a:gridCol>
                <a:gridCol w="2747959">
                  <a:extLst>
                    <a:ext uri="{9D8B030D-6E8A-4147-A177-3AD203B41FA5}">
                      <a16:colId xmlns:a16="http://schemas.microsoft.com/office/drawing/2014/main" val="3508867054"/>
                    </a:ext>
                  </a:extLst>
                </a:gridCol>
              </a:tblGrid>
              <a:tr h="309171">
                <a:tc>
                  <a:txBody>
                    <a:bodyPr/>
                    <a:lstStyle/>
                    <a:p>
                      <a:endParaRPr lang="en-GB" sz="1150"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150" dirty="0">
                          <a:latin typeface="Arial" panose="020B0604020202020204" pitchFamily="34" charset="0"/>
                          <a:cs typeface="Arial" panose="020B0604020202020204" pitchFamily="34" charset="0"/>
                        </a:rPr>
                        <a:t>Olaparib + abiraterone</a:t>
                      </a:r>
                    </a:p>
                    <a:p>
                      <a:pPr algn="ctr"/>
                      <a:r>
                        <a:rPr lang="en-US" sz="1150" dirty="0">
                          <a:latin typeface="Arial" panose="020B0604020202020204" pitchFamily="34" charset="0"/>
                          <a:cs typeface="Arial" panose="020B0604020202020204" pitchFamily="34" charset="0"/>
                        </a:rPr>
                        <a:t>(n=399)</a:t>
                      </a:r>
                      <a:endParaRPr lang="en-GB" sz="1150"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150" dirty="0">
                          <a:latin typeface="Arial" panose="020B0604020202020204" pitchFamily="34" charset="0"/>
                          <a:cs typeface="Arial" panose="020B0604020202020204" pitchFamily="34" charset="0"/>
                        </a:rPr>
                        <a:t>Placebo + abiraterone</a:t>
                      </a:r>
                    </a:p>
                    <a:p>
                      <a:pPr algn="ctr"/>
                      <a:r>
                        <a:rPr lang="en-US" sz="1150" dirty="0">
                          <a:latin typeface="Arial" panose="020B0604020202020204" pitchFamily="34" charset="0"/>
                          <a:cs typeface="Arial" panose="020B0604020202020204" pitchFamily="34" charset="0"/>
                        </a:rPr>
                        <a:t>(n=397)</a:t>
                      </a:r>
                      <a:endParaRPr lang="en-GB" sz="1150" dirty="0">
                        <a:solidFill>
                          <a:schemeClr val="bg1"/>
                        </a:solidFill>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3690983419"/>
                  </a:ext>
                </a:extLst>
              </a:tr>
              <a:tr h="18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Median (range) age, years</a:t>
                      </a:r>
                      <a:endParaRPr lang="en-US" sz="115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anchor="ctr"/>
                </a:tc>
                <a:tc>
                  <a:txBody>
                    <a:bodyPr/>
                    <a:lstStyle/>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69.0 (43–91)</a:t>
                      </a:r>
                      <a:endParaRPr lang="en-US" sz="115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00000"/>
                        </a:lnSpc>
                        <a:spcAft>
                          <a:spcPts val="0"/>
                        </a:spcAft>
                      </a:pPr>
                      <a:r>
                        <a:rPr lang="en-US" sz="1150" kern="1200">
                          <a:latin typeface="Arial" panose="020B0604020202020204" pitchFamily="34" charset="0"/>
                          <a:cs typeface="Arial" panose="020B0604020202020204" pitchFamily="34" charset="0"/>
                        </a:rPr>
                        <a:t>70.0 (46–88)</a:t>
                      </a:r>
                      <a:endParaRPr lang="en-US" sz="1150" kern="120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59203576"/>
                  </a:ext>
                </a:extLst>
              </a:tr>
              <a:tr h="431774">
                <a:tc>
                  <a:txBody>
                    <a:bodyPr/>
                    <a:lstStyle/>
                    <a:p>
                      <a:pPr>
                        <a:lnSpc>
                          <a:spcPct val="100000"/>
                        </a:lnSpc>
                        <a:spcAft>
                          <a:spcPts val="0"/>
                        </a:spcAft>
                      </a:pPr>
                      <a:r>
                        <a:rPr lang="en-US" sz="1150" dirty="0">
                          <a:effectLst/>
                          <a:latin typeface="Arial" panose="020B0604020202020204" pitchFamily="34" charset="0"/>
                          <a:cs typeface="Arial" panose="020B0604020202020204" pitchFamily="34" charset="0"/>
                        </a:rPr>
                        <a:t>ECOG performance status, n (%)</a:t>
                      </a:r>
                    </a:p>
                    <a:p>
                      <a:pPr lvl="1">
                        <a:lnSpc>
                          <a:spcPct val="100000"/>
                        </a:lnSpc>
                        <a:spcAft>
                          <a:spcPts val="0"/>
                        </a:spcAft>
                      </a:pPr>
                      <a:r>
                        <a:rPr lang="en-US" sz="1150" dirty="0">
                          <a:effectLst/>
                          <a:latin typeface="Arial" panose="020B0604020202020204" pitchFamily="34" charset="0"/>
                          <a:cs typeface="Arial" panose="020B0604020202020204" pitchFamily="34" charset="0"/>
                        </a:rPr>
                        <a:t>0</a:t>
                      </a:r>
                    </a:p>
                    <a:p>
                      <a:pPr lvl="1">
                        <a:lnSpc>
                          <a:spcPct val="100000"/>
                        </a:lnSpc>
                        <a:spcAft>
                          <a:spcPts val="0"/>
                        </a:spcAft>
                      </a:pPr>
                      <a:r>
                        <a:rPr lang="en-US" sz="1150" dirty="0">
                          <a:effectLst/>
                          <a:latin typeface="Arial" panose="020B0604020202020204" pitchFamily="34" charset="0"/>
                          <a:cs typeface="Arial" panose="020B0604020202020204" pitchFamily="34" charset="0"/>
                        </a:rPr>
                        <a:t>1</a:t>
                      </a:r>
                      <a:endParaRPr lang="en-GB" sz="1150" dirty="0">
                        <a:solidFill>
                          <a:schemeClr val="tx1"/>
                        </a:solidFill>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286 (71.7)</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112 (28.1)</a:t>
                      </a:r>
                      <a:endParaRPr lang="en-US" sz="115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272 (68.5)</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124 (31.2)</a:t>
                      </a:r>
                      <a:endParaRPr lang="en-US" sz="115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157482434"/>
                  </a:ext>
                </a:extLst>
              </a:tr>
              <a:tr h="18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effectLst/>
                          <a:latin typeface="Arial" panose="020B0604020202020204" pitchFamily="34" charset="0"/>
                          <a:cs typeface="Arial" panose="020B0604020202020204" pitchFamily="34" charset="0"/>
                        </a:rPr>
                        <a:t>Symptomatic (pain),</a:t>
                      </a:r>
                      <a:r>
                        <a:rPr lang="en-US" sz="1150" b="1" baseline="30000" dirty="0">
                          <a:effectLst/>
                          <a:latin typeface="Arial" panose="020B0604020202020204" pitchFamily="34" charset="0"/>
                          <a:cs typeface="Arial" panose="020B0604020202020204" pitchFamily="34" charset="0"/>
                        </a:rPr>
                        <a:t>a</a:t>
                      </a:r>
                      <a:r>
                        <a:rPr lang="en-US" sz="1150" b="1" dirty="0">
                          <a:effectLst/>
                          <a:latin typeface="Arial" panose="020B0604020202020204" pitchFamily="34" charset="0"/>
                          <a:cs typeface="Arial" panose="020B0604020202020204" pitchFamily="34" charset="0"/>
                        </a:rPr>
                        <a:t>n (%)</a:t>
                      </a:r>
                      <a:endParaRPr lang="en-US" sz="115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anchor="ctr"/>
                </a:tc>
                <a:tc>
                  <a:txBody>
                    <a:bodyPr/>
                    <a:lstStyle/>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103 (25.8)</a:t>
                      </a:r>
                      <a:endParaRPr lang="en-US" sz="115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80 (20.2)</a:t>
                      </a:r>
                      <a:endParaRPr lang="en-US" sz="115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006171424"/>
                  </a:ext>
                </a:extLst>
              </a:tr>
              <a:tr h="799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Site of metastases, 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Bone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Distant lymph nodes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Locoregional lymph nodes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Lung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dirty="0">
                          <a:effectLst/>
                          <a:latin typeface="Arial" panose="020B0604020202020204" pitchFamily="34" charset="0"/>
                          <a:cs typeface="Arial" panose="020B0604020202020204" pitchFamily="34" charset="0"/>
                        </a:rPr>
                        <a:t>Liver</a:t>
                      </a:r>
                      <a:endParaRPr lang="en-US" sz="115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anchor="ctr"/>
                </a:tc>
                <a:tc>
                  <a:txBody>
                    <a:bodyPr/>
                    <a:lstStyle/>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349 (87.5)</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133 (33.3)</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82 (20.6)</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40 (10.0)</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15 (3.8)</a:t>
                      </a:r>
                      <a:endParaRPr lang="en-US" sz="115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339 (85.4)</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119 (30.0)</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89 (22.4)</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42 (10.6)</a:t>
                      </a:r>
                    </a:p>
                    <a:p>
                      <a:pPr marL="0" algn="ctr" defTabSz="914400" rtl="0" eaLnBrk="1" latinLnBrk="0" hangingPunct="1">
                        <a:lnSpc>
                          <a:spcPct val="100000"/>
                        </a:lnSpc>
                        <a:spcAft>
                          <a:spcPts val="0"/>
                        </a:spcAft>
                      </a:pPr>
                      <a:r>
                        <a:rPr lang="en-US" sz="1150" kern="1200" dirty="0">
                          <a:latin typeface="Arial" panose="020B0604020202020204" pitchFamily="34" charset="0"/>
                          <a:cs typeface="Arial" panose="020B0604020202020204" pitchFamily="34" charset="0"/>
                        </a:rPr>
                        <a:t>18 (4.5)</a:t>
                      </a:r>
                      <a:endParaRPr lang="en-US" sz="115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3815276584"/>
                  </a:ext>
                </a:extLst>
              </a:tr>
              <a:tr h="18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latin typeface="Arial" panose="020B0604020202020204" pitchFamily="34" charset="0"/>
                          <a:cs typeface="Arial" panose="020B0604020202020204" pitchFamily="34" charset="0"/>
                        </a:rPr>
                        <a:t>Docetaxel treatment at </a:t>
                      </a:r>
                      <a:r>
                        <a:rPr lang="en-US" sz="1150" b="1" dirty="0" err="1">
                          <a:latin typeface="Arial" panose="020B0604020202020204" pitchFamily="34" charset="0"/>
                          <a:cs typeface="Arial" panose="020B0604020202020204" pitchFamily="34" charset="0"/>
                        </a:rPr>
                        <a:t>mHSPC</a:t>
                      </a:r>
                      <a:r>
                        <a:rPr lang="en-US" sz="1150" b="1" dirty="0">
                          <a:latin typeface="Arial" panose="020B0604020202020204" pitchFamily="34" charset="0"/>
                          <a:cs typeface="Arial" panose="020B0604020202020204" pitchFamily="34" charset="0"/>
                        </a:rPr>
                        <a:t> stage, n (%)</a:t>
                      </a:r>
                      <a:endParaRPr lang="en-US" sz="115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0"/>
                        </a:spcAft>
                      </a:pPr>
                      <a:r>
                        <a:rPr lang="en-GB" sz="1150" b="1" dirty="0">
                          <a:latin typeface="Arial" panose="020B0604020202020204" pitchFamily="34" charset="0"/>
                          <a:cs typeface="Arial" panose="020B0604020202020204" pitchFamily="34" charset="0"/>
                        </a:rPr>
                        <a:t>90 (22.6)</a:t>
                      </a:r>
                      <a:endParaRPr lang="en-GB" sz="115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0"/>
                        </a:spcAft>
                      </a:pPr>
                      <a:r>
                        <a:rPr lang="en-GB" sz="1150" b="1" dirty="0">
                          <a:latin typeface="Arial" panose="020B0604020202020204" pitchFamily="34" charset="0"/>
                          <a:cs typeface="Arial" panose="020B0604020202020204" pitchFamily="34" charset="0"/>
                        </a:rPr>
                        <a:t>89 (22.4)</a:t>
                      </a:r>
                      <a:endParaRPr lang="en-GB" sz="115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72009750"/>
                  </a:ext>
                </a:extLst>
              </a:tr>
              <a:tr h="18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latin typeface="Arial" panose="020B0604020202020204" pitchFamily="34" charset="0"/>
                          <a:cs typeface="Arial" panose="020B0604020202020204" pitchFamily="34" charset="0"/>
                        </a:rPr>
                        <a:t>Median PSA, ug/L (IQR)</a:t>
                      </a:r>
                      <a:endParaRPr lang="en-US" sz="115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0"/>
                        </a:spcAft>
                      </a:pPr>
                      <a:r>
                        <a:rPr lang="en-US" sz="1150" dirty="0">
                          <a:effectLst/>
                          <a:latin typeface="Arial" panose="020B0604020202020204" pitchFamily="34" charset="0"/>
                          <a:cs typeface="Arial" panose="020B0604020202020204" pitchFamily="34" charset="0"/>
                        </a:rPr>
                        <a:t>17.90 (6.09–67.00)</a:t>
                      </a:r>
                      <a:endParaRPr lang="en-US" sz="115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00000"/>
                        </a:lnSpc>
                        <a:spcAft>
                          <a:spcPts val="0"/>
                        </a:spcAft>
                      </a:pPr>
                      <a:r>
                        <a:rPr lang="en-US" sz="1150" dirty="0">
                          <a:effectLst/>
                          <a:latin typeface="Arial" panose="020B0604020202020204" pitchFamily="34" charset="0"/>
                          <a:cs typeface="Arial" panose="020B0604020202020204" pitchFamily="34" charset="0"/>
                        </a:rPr>
                        <a:t>16.81 (6.26–53.30)</a:t>
                      </a:r>
                      <a:endParaRPr lang="en-US" sz="115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03369199"/>
                  </a:ext>
                </a:extLst>
              </a:tr>
              <a:tr h="554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err="1">
                          <a:latin typeface="Arial" panose="020B0604020202020204" pitchFamily="34" charset="0"/>
                          <a:cs typeface="Arial" panose="020B0604020202020204" pitchFamily="34" charset="0"/>
                        </a:rPr>
                        <a:t>HRRm</a:t>
                      </a:r>
                      <a:r>
                        <a:rPr lang="en-US" sz="1150" b="1" dirty="0">
                          <a:latin typeface="Arial" panose="020B0604020202020204" pitchFamily="34" charset="0"/>
                          <a:cs typeface="Arial" panose="020B0604020202020204" pitchFamily="34" charset="0"/>
                        </a:rPr>
                        <a:t> </a:t>
                      </a:r>
                      <a:r>
                        <a:rPr lang="en-US" sz="1150" b="1" dirty="0" err="1">
                          <a:latin typeface="Arial" panose="020B0604020202020204" pitchFamily="34" charset="0"/>
                          <a:cs typeface="Arial" panose="020B0604020202020204" pitchFamily="34" charset="0"/>
                        </a:rPr>
                        <a:t>status</a:t>
                      </a:r>
                      <a:r>
                        <a:rPr lang="en-US" sz="1150" b="1" baseline="30000" dirty="0" err="1">
                          <a:latin typeface="Arial" panose="020B0604020202020204" pitchFamily="34" charset="0"/>
                          <a:cs typeface="Arial" panose="020B0604020202020204" pitchFamily="34" charset="0"/>
                        </a:rPr>
                        <a:t>b</a:t>
                      </a:r>
                      <a:endParaRPr lang="en-US" sz="1150" b="1" baseline="30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b="1" dirty="0" err="1">
                          <a:latin typeface="Arial" panose="020B0604020202020204" pitchFamily="34" charset="0"/>
                          <a:cs typeface="Arial" panose="020B0604020202020204" pitchFamily="34" charset="0"/>
                        </a:rPr>
                        <a:t>HRRm</a:t>
                      </a:r>
                      <a:endParaRPr lang="en-US" sz="1150" b="1"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b="1" dirty="0">
                          <a:latin typeface="Arial" panose="020B0604020202020204" pitchFamily="34" charset="0"/>
                          <a:cs typeface="Arial" panose="020B0604020202020204" pitchFamily="34" charset="0"/>
                        </a:rPr>
                        <a:t>Non-</a:t>
                      </a:r>
                      <a:r>
                        <a:rPr lang="en-US" sz="1150" b="1" dirty="0" err="1">
                          <a:latin typeface="Arial" panose="020B0604020202020204" pitchFamily="34" charset="0"/>
                          <a:cs typeface="Arial" panose="020B0604020202020204" pitchFamily="34" charset="0"/>
                        </a:rPr>
                        <a:t>HRRm</a:t>
                      </a:r>
                      <a:endParaRPr lang="en-US" sz="1150" b="1"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50" b="1" dirty="0" err="1">
                          <a:latin typeface="Arial" panose="020B0604020202020204" pitchFamily="34" charset="0"/>
                          <a:cs typeface="Arial" panose="020B0604020202020204" pitchFamily="34" charset="0"/>
                        </a:rPr>
                        <a:t>HRRm</a:t>
                      </a:r>
                      <a:r>
                        <a:rPr lang="en-US" sz="1150" b="1" dirty="0">
                          <a:latin typeface="Arial" panose="020B0604020202020204" pitchFamily="34" charset="0"/>
                          <a:cs typeface="Arial" panose="020B0604020202020204" pitchFamily="34" charset="0"/>
                        </a:rPr>
                        <a:t> unknown</a:t>
                      </a:r>
                      <a:endParaRPr lang="en-US" sz="1150" b="1" dirty="0">
                        <a:solidFill>
                          <a:schemeClr val="tx1"/>
                        </a:solidFill>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111 (27.8)</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279 (69.9)</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9 (2.3)</a:t>
                      </a:r>
                      <a:endParaRPr lang="en-US" sz="115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  </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115 (29.0)</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273 (68.8)</a:t>
                      </a:r>
                    </a:p>
                    <a:p>
                      <a:pPr marL="0" algn="ctr" defTabSz="914400" rtl="0" eaLnBrk="1" latinLnBrk="0" hangingPunct="1">
                        <a:lnSpc>
                          <a:spcPct val="100000"/>
                        </a:lnSpc>
                        <a:spcAft>
                          <a:spcPts val="0"/>
                        </a:spcAft>
                      </a:pPr>
                      <a:r>
                        <a:rPr lang="en-US" sz="1150" b="1" kern="1200" dirty="0">
                          <a:latin typeface="Arial" panose="020B0604020202020204" pitchFamily="34" charset="0"/>
                          <a:cs typeface="Arial" panose="020B0604020202020204" pitchFamily="34" charset="0"/>
                        </a:rPr>
                        <a:t>9 (2.3)</a:t>
                      </a:r>
                      <a:endParaRPr lang="en-US" sz="115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943077457"/>
                  </a:ext>
                </a:extLst>
              </a:tr>
            </a:tbl>
          </a:graphicData>
        </a:graphic>
      </p:graphicFrame>
      <p:sp>
        <p:nvSpPr>
          <p:cNvPr id="10" name="Segnaposto testo 81">
            <a:extLst>
              <a:ext uri="{FF2B5EF4-FFF2-40B4-BE49-F238E27FC236}">
                <a16:creationId xmlns:a16="http://schemas.microsoft.com/office/drawing/2014/main" id="{ACD713B1-551B-42C8-9DA8-12AF790F14C9}"/>
              </a:ext>
            </a:extLst>
          </p:cNvPr>
          <p:cNvSpPr txBox="1">
            <a:spLocks/>
          </p:cNvSpPr>
          <p:nvPr/>
        </p:nvSpPr>
        <p:spPr>
          <a:xfrm>
            <a:off x="707008" y="5541981"/>
            <a:ext cx="10770156" cy="511176"/>
          </a:xfrm>
          <a:prstGeom prst="rect">
            <a:avLst/>
          </a:prstGeom>
        </p:spPr>
        <p:txBody>
          <a:bodyPr vert="horz" lIns="51837" tIns="25919" rIns="51837" bIns="25919"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dirty="0">
                <a:ln>
                  <a:noFill/>
                </a:ln>
                <a:solidFill>
                  <a:schemeClr val="tx1"/>
                </a:solidFill>
                <a:effectLst/>
                <a:uLnTx/>
                <a:uFillTx/>
                <a:latin typeface="Arial" panose="020B0604020202020204"/>
                <a:ea typeface="+mn-ea"/>
                <a:cs typeface="Arial Narrow"/>
              </a:rPr>
              <a:t>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Patients with symptomatic pain at baseline: BPI-SF item #3 score ≥4 and/or opiate use at baseline.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dirty="0">
                <a:ln>
                  <a:noFill/>
                </a:ln>
                <a:solidFill>
                  <a:schemeClr val="tx1"/>
                </a:solidFill>
                <a:effectLst/>
                <a:uLnTx/>
                <a:uFillTx/>
                <a:latin typeface="Arial" panose="020B0604020202020204"/>
                <a:ea typeface="+mn-ea"/>
                <a:cs typeface="Arial Narrow"/>
              </a:rPr>
              <a:t>b</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The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status of patients in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PROpel</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was determined retrospectively using results from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tumour</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tissue and plasma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ctDNA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tests. Patients were classified as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if (one or more) HRR gene mutation was detected by either test; patients were classified as non-</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if no HRR gene mutation was detected by either test; patients were classified as unknown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if no valid HRR test result from either test was achieved. </a:t>
            </a:r>
            <a:endParaRPr kumimoji="0" lang="en-GB" sz="900" b="0" i="1" u="none" strike="noStrike" kern="1200" cap="none" spc="0" normalizeH="0" baseline="30000" noProof="0" dirty="0">
              <a:ln>
                <a:noFill/>
              </a:ln>
              <a:solidFill>
                <a:schemeClr val="tx1"/>
              </a:solidFill>
              <a:effectLst/>
              <a:uLnTx/>
              <a:uFillTx/>
              <a:latin typeface="Arial" panose="020B0604020202020204"/>
              <a:ea typeface="+mn-ea"/>
              <a:cs typeface="Arial Narrow"/>
            </a:endParaRPr>
          </a:p>
        </p:txBody>
      </p:sp>
      <p:sp>
        <p:nvSpPr>
          <p:cNvPr id="8" name="TextBox 7">
            <a:extLst>
              <a:ext uri="{FF2B5EF4-FFF2-40B4-BE49-F238E27FC236}">
                <a16:creationId xmlns:a16="http://schemas.microsoft.com/office/drawing/2014/main" id="{D04B0DB6-0091-46BD-83B8-CCE37799AAF6}"/>
              </a:ext>
            </a:extLst>
          </p:cNvPr>
          <p:cNvSpPr txBox="1"/>
          <p:nvPr/>
        </p:nvSpPr>
        <p:spPr>
          <a:xfrm>
            <a:off x="640080" y="764704"/>
            <a:ext cx="1027123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S Mincho" panose="02020609040205080304" pitchFamily="49" charset="-128"/>
                <a:cs typeface="+mn-cs"/>
              </a:rPr>
              <a:t>Well-balanced between treatment arms</a:t>
            </a:r>
            <a:endParaRPr kumimoji="0" lang="en-US" sz="2400" b="1" i="0" u="none" strike="sng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4" name="Isosceles Triangle 3">
            <a:extLst>
              <a:ext uri="{FF2B5EF4-FFF2-40B4-BE49-F238E27FC236}">
                <a16:creationId xmlns:a16="http://schemas.microsoft.com/office/drawing/2014/main" id="{8CAF8766-0BE0-4A64-ADFA-24C00F933B70}"/>
              </a:ext>
            </a:extLst>
          </p:cNvPr>
          <p:cNvSpPr/>
          <p:nvPr/>
        </p:nvSpPr>
        <p:spPr>
          <a:xfrm rot="5400000">
            <a:off x="350981" y="2605457"/>
            <a:ext cx="289098" cy="2216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675600F1-8710-4FB7-8BA7-ACE9CA623DC7}"/>
              </a:ext>
            </a:extLst>
          </p:cNvPr>
          <p:cNvSpPr/>
          <p:nvPr/>
        </p:nvSpPr>
        <p:spPr>
          <a:xfrm rot="5400000">
            <a:off x="350981" y="4004060"/>
            <a:ext cx="289098" cy="2216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Isosceles Triangle 12">
            <a:extLst>
              <a:ext uri="{FF2B5EF4-FFF2-40B4-BE49-F238E27FC236}">
                <a16:creationId xmlns:a16="http://schemas.microsoft.com/office/drawing/2014/main" id="{811C753D-4FD0-47D1-A050-65DDEA3B3AD6}"/>
              </a:ext>
            </a:extLst>
          </p:cNvPr>
          <p:cNvSpPr/>
          <p:nvPr/>
        </p:nvSpPr>
        <p:spPr>
          <a:xfrm rot="5400000">
            <a:off x="350981" y="4541177"/>
            <a:ext cx="289098" cy="2216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Slide Number Placeholder 19">
            <a:extLst>
              <a:ext uri="{FF2B5EF4-FFF2-40B4-BE49-F238E27FC236}">
                <a16:creationId xmlns:a16="http://schemas.microsoft.com/office/drawing/2014/main" id="{AC21F805-AC25-AE43-BC5F-EC815CCE51CC}"/>
              </a:ext>
            </a:extLst>
          </p:cNvPr>
          <p:cNvSpPr>
            <a:spLocks noGrp="1"/>
          </p:cNvSpPr>
          <p:nvPr>
            <p:ph type="sldNum" sz="quarter" idx="4"/>
          </p:nvPr>
        </p:nvSpPr>
        <p:spPr/>
        <p:txBody>
          <a:bodyPr/>
          <a:lstStyle/>
          <a:p>
            <a:fld id="{FCE43C0F-8A7B-3A4B-9DB5-B3472E36E833}" type="slidenum">
              <a:rPr lang="en-GB" smtClean="0"/>
              <a:pPr/>
              <a:t>58</a:t>
            </a:fld>
            <a:endParaRPr lang="en-GB" dirty="0"/>
          </a:p>
        </p:txBody>
      </p:sp>
    </p:spTree>
    <p:extLst>
      <p:ext uri="{BB962C8B-B14F-4D97-AF65-F5344CB8AC3E}">
        <p14:creationId xmlns:p14="http://schemas.microsoft.com/office/powerpoint/2010/main" val="383335235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295">
            <a:extLst>
              <a:ext uri="{FF2B5EF4-FFF2-40B4-BE49-F238E27FC236}">
                <a16:creationId xmlns:a16="http://schemas.microsoft.com/office/drawing/2014/main" id="{9358A7F2-EF1E-455F-BA67-6AB6DFD03A88}"/>
              </a:ext>
            </a:extLst>
          </p:cNvPr>
          <p:cNvSpPr/>
          <p:nvPr/>
        </p:nvSpPr>
        <p:spPr>
          <a:xfrm>
            <a:off x="31378" y="1412776"/>
            <a:ext cx="12192000" cy="430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B53A385-8ABB-4F3C-B43C-49D2F346F652}"/>
              </a:ext>
            </a:extLst>
          </p:cNvPr>
          <p:cNvSpPr>
            <a:spLocks noGrp="1"/>
          </p:cNvSpPr>
          <p:nvPr>
            <p:ph type="title"/>
          </p:nvPr>
        </p:nvSpPr>
        <p:spPr/>
        <p:txBody>
          <a:bodyPr/>
          <a:lstStyle/>
          <a:p>
            <a:r>
              <a:rPr lang="en-GB" dirty="0" err="1"/>
              <a:t>PRO</a:t>
            </a:r>
            <a:r>
              <a:rPr lang="en-GB" cap="none" dirty="0" err="1"/>
              <a:t>pel</a:t>
            </a:r>
            <a:r>
              <a:rPr lang="en-GB" dirty="0"/>
              <a:t> primary endpoint: </a:t>
            </a:r>
            <a:r>
              <a:rPr lang="en-GB" cap="none" dirty="0" err="1"/>
              <a:t>r</a:t>
            </a:r>
            <a:r>
              <a:rPr lang="en-GB" dirty="0" err="1"/>
              <a:t>PF</a:t>
            </a:r>
            <a:r>
              <a:rPr lang="en-GB" cap="none" dirty="0" err="1"/>
              <a:t>S</a:t>
            </a:r>
            <a:r>
              <a:rPr lang="en-GB" dirty="0"/>
              <a:t> by investigator-assessment</a:t>
            </a:r>
          </a:p>
        </p:txBody>
      </p:sp>
      <p:sp>
        <p:nvSpPr>
          <p:cNvPr id="3" name="Slide Number Placeholder 2">
            <a:extLst>
              <a:ext uri="{FF2B5EF4-FFF2-40B4-BE49-F238E27FC236}">
                <a16:creationId xmlns:a16="http://schemas.microsoft.com/office/drawing/2014/main" id="{565396EF-17CC-F041-A4DD-64A99D186BA9}"/>
              </a:ext>
            </a:extLst>
          </p:cNvPr>
          <p:cNvSpPr>
            <a:spLocks noGrp="1"/>
          </p:cNvSpPr>
          <p:nvPr>
            <p:ph type="sldNum" sz="quarter" idx="4"/>
          </p:nvPr>
        </p:nvSpPr>
        <p:spPr/>
        <p:txBody>
          <a:bodyPr/>
          <a:lstStyle/>
          <a:p>
            <a:fld id="{BE33F7A0-71F0-446B-9DE8-6D75BE64EE0F}" type="slidenum">
              <a:rPr lang="en-US" smtClean="0"/>
              <a:pPr/>
              <a:t>59</a:t>
            </a:fld>
            <a:endParaRPr lang="en-US" dirty="0"/>
          </a:p>
        </p:txBody>
      </p:sp>
      <p:sp>
        <p:nvSpPr>
          <p:cNvPr id="7" name="Content Placeholder 6">
            <a:extLst>
              <a:ext uri="{FF2B5EF4-FFF2-40B4-BE49-F238E27FC236}">
                <a16:creationId xmlns:a16="http://schemas.microsoft.com/office/drawing/2014/main" id="{FF64EDCA-7675-C44E-942E-11228E79AB98}"/>
              </a:ext>
            </a:extLst>
          </p:cNvPr>
          <p:cNvSpPr>
            <a:spLocks noGrp="1"/>
          </p:cNvSpPr>
          <p:nvPr>
            <p:ph sz="quarter" idx="15"/>
          </p:nvPr>
        </p:nvSpPr>
        <p:spPr/>
        <p:txBody>
          <a:bodyPr/>
          <a:lstStyle/>
          <a:p>
            <a:r>
              <a:rPr lang="en-US" dirty="0"/>
              <a:t>CI, confidence interval; HR, hazard ratio; </a:t>
            </a:r>
            <a:r>
              <a:rPr lang="en-US" dirty="0" err="1"/>
              <a:t>rPFS</a:t>
            </a:r>
            <a:r>
              <a:rPr lang="en-US" dirty="0"/>
              <a:t>, radiographic progression-free survival</a:t>
            </a:r>
          </a:p>
          <a:p>
            <a:r>
              <a:rPr lang="en-US" dirty="0"/>
              <a:t>Saad F, et al. </a:t>
            </a:r>
            <a:r>
              <a:rPr lang="en-GB" dirty="0"/>
              <a:t>J </a:t>
            </a:r>
            <a:r>
              <a:rPr lang="en-GB" dirty="0" err="1"/>
              <a:t>Clin</a:t>
            </a:r>
            <a:r>
              <a:rPr lang="en-GB" dirty="0"/>
              <a:t> Oncol. 2022; 40 (</a:t>
            </a:r>
            <a:r>
              <a:rPr lang="en-GB" dirty="0" err="1"/>
              <a:t>suppl</a:t>
            </a:r>
            <a:r>
              <a:rPr lang="en-GB" dirty="0"/>
              <a:t> 6; </a:t>
            </a:r>
            <a:r>
              <a:rPr lang="en-GB" dirty="0" err="1"/>
              <a:t>abstr</a:t>
            </a:r>
            <a:r>
              <a:rPr lang="en-GB" dirty="0"/>
              <a:t> 11)</a:t>
            </a:r>
          </a:p>
        </p:txBody>
      </p:sp>
      <p:sp>
        <p:nvSpPr>
          <p:cNvPr id="5" name="TextBox 4">
            <a:extLst>
              <a:ext uri="{FF2B5EF4-FFF2-40B4-BE49-F238E27FC236}">
                <a16:creationId xmlns:a16="http://schemas.microsoft.com/office/drawing/2014/main" id="{0194830B-D81F-4728-B9D4-64AB2785708D}"/>
              </a:ext>
            </a:extLst>
          </p:cNvPr>
          <p:cNvSpPr txBox="1"/>
          <p:nvPr/>
        </p:nvSpPr>
        <p:spPr>
          <a:xfrm>
            <a:off x="595786" y="1023854"/>
            <a:ext cx="1027123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1"/>
                </a:solidFill>
                <a:effectLst/>
                <a:uLnTx/>
                <a:uFillTx/>
                <a:latin typeface="Arial" panose="020B0604020202020204" pitchFamily="34" charset="0"/>
                <a:ea typeface="MS Mincho" panose="02020609040205080304" pitchFamily="49" charset="-128"/>
                <a:cs typeface="+mn-cs"/>
              </a:rPr>
              <a:t>34% risk reduction of progression or death with olaparib + abiraterone</a:t>
            </a:r>
            <a:endParaRPr kumimoji="0" lang="en-US" sz="2400" b="0" i="0" u="none" strike="sngStrike" kern="1200" cap="none" spc="0" normalizeH="0" baseline="0" noProof="0">
              <a:ln>
                <a:noFill/>
              </a:ln>
              <a:solidFill>
                <a:schemeClr val="accent1"/>
              </a:solidFill>
              <a:effectLst/>
              <a:uLnTx/>
              <a:uFillTx/>
              <a:latin typeface="Arial" panose="020B0604020202020204"/>
              <a:ea typeface="+mn-ea"/>
              <a:cs typeface="+mn-cs"/>
            </a:endParaRPr>
          </a:p>
        </p:txBody>
      </p:sp>
      <p:sp>
        <p:nvSpPr>
          <p:cNvPr id="312" name="Segnaposto testo 81">
            <a:extLst>
              <a:ext uri="{FF2B5EF4-FFF2-40B4-BE49-F238E27FC236}">
                <a16:creationId xmlns:a16="http://schemas.microsoft.com/office/drawing/2014/main" id="{39EC943B-690C-4ACE-813F-AADF303F8DCE}"/>
              </a:ext>
            </a:extLst>
          </p:cNvPr>
          <p:cNvSpPr txBox="1">
            <a:spLocks/>
          </p:cNvSpPr>
          <p:nvPr/>
        </p:nvSpPr>
        <p:spPr>
          <a:xfrm>
            <a:off x="574490" y="5338310"/>
            <a:ext cx="11730474" cy="756644"/>
          </a:xfrm>
          <a:prstGeom prst="rect">
            <a:avLst/>
          </a:prstGeom>
        </p:spPr>
        <p:txBody>
          <a:bodyPr vert="horz" lIns="51837" tIns="25919" rIns="51837" bIns="25919"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Events: 394; Maturity 49.5%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err="1">
                <a:ln>
                  <a:noFill/>
                </a:ln>
                <a:solidFill>
                  <a:schemeClr val="tx1"/>
                </a:solidFill>
                <a:effectLst/>
                <a:uLnTx/>
                <a:uFillTx/>
                <a:latin typeface="Arial" panose="020B0604020202020204"/>
                <a:ea typeface="+mn-ea"/>
                <a:cs typeface="+mn-cs"/>
              </a:rPr>
              <a:t>a</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mn-cs"/>
              </a:rPr>
              <a:t>In</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mn-cs"/>
              </a:rPr>
              <a:t> combination with prednisone or prednisolone</a:t>
            </a:r>
            <a:br>
              <a:rPr kumimoji="0" lang="en-US" sz="9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CI, confidence interval; HR, hazard ratio.</a:t>
            </a:r>
            <a:endParaRPr kumimoji="0" lang="en-GB" sz="900" b="0" i="1" u="none" strike="noStrike" kern="1200" cap="none" spc="0" normalizeH="0" baseline="30000" noProof="0" dirty="0">
              <a:ln>
                <a:noFill/>
              </a:ln>
              <a:solidFill>
                <a:schemeClr val="tx1"/>
              </a:solidFill>
              <a:effectLst/>
              <a:uLnTx/>
              <a:uFillTx/>
              <a:latin typeface="Arial" panose="020B0604020202020204"/>
              <a:ea typeface="+mn-ea"/>
              <a:cs typeface="Arial Narrow"/>
            </a:endParaRPr>
          </a:p>
        </p:txBody>
      </p:sp>
      <p:graphicFrame>
        <p:nvGraphicFramePr>
          <p:cNvPr id="313" name="Table 10">
            <a:extLst>
              <a:ext uri="{FF2B5EF4-FFF2-40B4-BE49-F238E27FC236}">
                <a16:creationId xmlns:a16="http://schemas.microsoft.com/office/drawing/2014/main" id="{F6FCB13F-1733-4EC9-A411-3F9F84E93D9D}"/>
              </a:ext>
            </a:extLst>
          </p:cNvPr>
          <p:cNvGraphicFramePr>
            <a:graphicFrameLocks noGrp="1"/>
          </p:cNvGraphicFramePr>
          <p:nvPr>
            <p:extLst>
              <p:ext uri="{D42A27DB-BD31-4B8C-83A1-F6EECF244321}">
                <p14:modId xmlns:p14="http://schemas.microsoft.com/office/powerpoint/2010/main" val="1220397193"/>
              </p:ext>
            </p:extLst>
          </p:nvPr>
        </p:nvGraphicFramePr>
        <p:xfrm>
          <a:off x="7765450" y="2057399"/>
          <a:ext cx="3813022" cy="2116247"/>
        </p:xfrm>
        <a:graphic>
          <a:graphicData uri="http://schemas.openxmlformats.org/drawingml/2006/table">
            <a:tbl>
              <a:tblPr firstRow="1" bandRow="1">
                <a:tableStyleId>{5C22544A-7EE6-4342-B048-85BDC9FD1C3A}</a:tableStyleId>
              </a:tblPr>
              <a:tblGrid>
                <a:gridCol w="1308370">
                  <a:extLst>
                    <a:ext uri="{9D8B030D-6E8A-4147-A177-3AD203B41FA5}">
                      <a16:colId xmlns:a16="http://schemas.microsoft.com/office/drawing/2014/main" val="256280186"/>
                    </a:ext>
                  </a:extLst>
                </a:gridCol>
                <a:gridCol w="1252326">
                  <a:extLst>
                    <a:ext uri="{9D8B030D-6E8A-4147-A177-3AD203B41FA5}">
                      <a16:colId xmlns:a16="http://schemas.microsoft.com/office/drawing/2014/main" val="2660757379"/>
                    </a:ext>
                  </a:extLst>
                </a:gridCol>
                <a:gridCol w="1252326">
                  <a:extLst>
                    <a:ext uri="{9D8B030D-6E8A-4147-A177-3AD203B41FA5}">
                      <a16:colId xmlns:a16="http://schemas.microsoft.com/office/drawing/2014/main" val="351983716"/>
                    </a:ext>
                  </a:extLst>
                </a:gridCol>
              </a:tblGrid>
              <a:tr h="680765">
                <a:tc>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noFill/>
                  </a:tcPr>
                </a:tc>
                <a:tc>
                  <a:txBody>
                    <a:bodyPr/>
                    <a:lstStyle/>
                    <a:p>
                      <a:pPr algn="ctr"/>
                      <a:r>
                        <a:rPr lang="en-US" sz="1400" dirty="0" err="1">
                          <a:latin typeface="Arial" panose="020B0604020202020204" pitchFamily="34" charset="0"/>
                          <a:cs typeface="Arial" panose="020B0604020202020204" pitchFamily="34" charset="0"/>
                        </a:rPr>
                        <a:t>Olaparib</a:t>
                      </a:r>
                      <a:r>
                        <a:rPr lang="en-US" sz="1400" dirty="0">
                          <a:latin typeface="Arial" panose="020B0604020202020204" pitchFamily="34" charset="0"/>
                          <a:cs typeface="Arial" panose="020B0604020202020204" pitchFamily="34" charset="0"/>
                        </a:rPr>
                        <a:t> + abiraterone</a:t>
                      </a:r>
                    </a:p>
                    <a:p>
                      <a:pPr algn="ctr"/>
                      <a:r>
                        <a:rPr lang="en-US" sz="1400" dirty="0">
                          <a:latin typeface="Arial" panose="020B0604020202020204" pitchFamily="34" charset="0"/>
                          <a:cs typeface="Arial" panose="020B0604020202020204" pitchFamily="34" charset="0"/>
                        </a:rPr>
                        <a:t>(n=399)</a:t>
                      </a:r>
                      <a:endParaRPr lang="en-GB" sz="1400" dirty="0">
                        <a:solidFill>
                          <a:schemeClr val="bg1"/>
                        </a:solidFill>
                        <a:latin typeface="Arial" panose="020B0604020202020204" pitchFamily="34" charset="0"/>
                        <a:cs typeface="Arial" panose="020B0604020202020204" pitchFamily="34" charset="0"/>
                      </a:endParaRPr>
                    </a:p>
                  </a:txBody>
                  <a:tcPr marT="0" anchor="ctr">
                    <a:solidFill>
                      <a:schemeClr val="tx2"/>
                    </a:solidFill>
                  </a:tcPr>
                </a:tc>
                <a:tc>
                  <a:txBody>
                    <a:bodyPr/>
                    <a:lstStyle/>
                    <a:p>
                      <a:pPr algn="ctr"/>
                      <a:r>
                        <a:rPr lang="en-US" sz="1400">
                          <a:latin typeface="Arial" panose="020B0604020202020204" pitchFamily="34" charset="0"/>
                          <a:cs typeface="Arial" panose="020B0604020202020204" pitchFamily="34" charset="0"/>
                        </a:rPr>
                        <a:t>Placebo + abiraterone</a:t>
                      </a:r>
                    </a:p>
                    <a:p>
                      <a:pPr algn="ctr"/>
                      <a:r>
                        <a:rPr lang="en-US" sz="1400">
                          <a:latin typeface="Arial" panose="020B0604020202020204" pitchFamily="34" charset="0"/>
                          <a:cs typeface="Arial" panose="020B0604020202020204" pitchFamily="34" charset="0"/>
                        </a:rPr>
                        <a:t>(n=397)</a:t>
                      </a:r>
                      <a:endParaRPr lang="en-GB" sz="1400">
                        <a:solidFill>
                          <a:schemeClr val="bg1"/>
                        </a:solidFill>
                        <a:latin typeface="Arial" panose="020B0604020202020204" pitchFamily="34" charset="0"/>
                        <a:cs typeface="Arial" panose="020B0604020202020204" pitchFamily="34" charset="0"/>
                      </a:endParaRPr>
                    </a:p>
                  </a:txBody>
                  <a:tcPr marT="0" anchor="ctr"/>
                </a:tc>
                <a:extLst>
                  <a:ext uri="{0D108BD9-81ED-4DB2-BD59-A6C34878D82A}">
                    <a16:rowId xmlns:a16="http://schemas.microsoft.com/office/drawing/2014/main" val="2534889841"/>
                  </a:ext>
                </a:extLst>
              </a:tr>
              <a:tr h="394127">
                <a:tc>
                  <a:txBody>
                    <a:bodyPr/>
                    <a:lstStyle/>
                    <a:p>
                      <a:r>
                        <a:rPr lang="en-US" sz="1400" b="1" dirty="0">
                          <a:latin typeface="Arial" panose="020B0604020202020204" pitchFamily="34" charset="0"/>
                          <a:cs typeface="Arial" panose="020B0604020202020204" pitchFamily="34" charset="0"/>
                        </a:rPr>
                        <a:t>Events, n (%)</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dirty="0">
                          <a:latin typeface="Arial" panose="020B0604020202020204" pitchFamily="34" charset="0"/>
                          <a:cs typeface="Arial" panose="020B0604020202020204" pitchFamily="34" charset="0"/>
                        </a:rPr>
                        <a:t>168 (42.1)</a:t>
                      </a:r>
                      <a:endParaRPr lang="en-GB"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226 (56.9)</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32230878"/>
                  </a:ext>
                </a:extLst>
              </a:tr>
              <a:tr h="394127">
                <a:tc>
                  <a:txBody>
                    <a:bodyPr/>
                    <a:lstStyle/>
                    <a:p>
                      <a:r>
                        <a:rPr lang="en-US" sz="1400" b="1" dirty="0">
                          <a:latin typeface="Arial" panose="020B0604020202020204" pitchFamily="34" charset="0"/>
                          <a:cs typeface="Arial" panose="020B0604020202020204" pitchFamily="34" charset="0"/>
                        </a:rPr>
                        <a:t>Median </a:t>
                      </a:r>
                      <a:r>
                        <a:rPr lang="en-US" sz="1400" b="1" dirty="0" err="1">
                          <a:latin typeface="Arial" panose="020B0604020202020204" pitchFamily="34" charset="0"/>
                          <a:cs typeface="Arial" panose="020B0604020202020204" pitchFamily="34" charset="0"/>
                        </a:rPr>
                        <a:t>rPFS</a:t>
                      </a:r>
                      <a:r>
                        <a:rPr lang="en-US" sz="1400" b="1" dirty="0">
                          <a:latin typeface="Arial" panose="020B0604020202020204" pitchFamily="34" charset="0"/>
                          <a:cs typeface="Arial" panose="020B0604020202020204" pitchFamily="34" charset="0"/>
                        </a:rPr>
                        <a:t>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(months)</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24.8</a:t>
                      </a:r>
                      <a:endParaRPr lang="en-GB"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16.6</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3592731"/>
                  </a:ext>
                </a:extLst>
              </a:tr>
              <a:tr h="389652">
                <a:tc>
                  <a:txBody>
                    <a:bodyPr/>
                    <a:lstStyle/>
                    <a:p>
                      <a:r>
                        <a:rPr lang="en-US" sz="1400" b="1" dirty="0">
                          <a:latin typeface="Arial" panose="020B0604020202020204" pitchFamily="34" charset="0"/>
                          <a:cs typeface="Arial" panose="020B0604020202020204" pitchFamily="34" charset="0"/>
                        </a:rPr>
                        <a:t>HR (95% CI)</a:t>
                      </a:r>
                      <a:endParaRPr lang="en-US" sz="1400" b="1"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en-US" sz="1400" dirty="0">
                          <a:latin typeface="Arial" panose="020B0604020202020204" pitchFamily="34" charset="0"/>
                          <a:cs typeface="Arial" panose="020B0604020202020204" pitchFamily="34" charset="0"/>
                        </a:rPr>
                        <a:t>0.66 (0.54‒0.81); </a:t>
                      </a:r>
                    </a:p>
                    <a:p>
                      <a:pPr algn="ctr"/>
                      <a:r>
                        <a:rPr lang="en-US" sz="1400" dirty="0">
                          <a:latin typeface="Arial" panose="020B0604020202020204" pitchFamily="34" charset="0"/>
                          <a:cs typeface="Arial" panose="020B0604020202020204" pitchFamily="34" charset="0"/>
                        </a:rPr>
                        <a:t>p&lt;0.0001</a:t>
                      </a:r>
                      <a:endParaRPr lang="en-GB" sz="14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grpSp>
        <p:nvGrpSpPr>
          <p:cNvPr id="6" name="Group 5">
            <a:extLst>
              <a:ext uri="{FF2B5EF4-FFF2-40B4-BE49-F238E27FC236}">
                <a16:creationId xmlns:a16="http://schemas.microsoft.com/office/drawing/2014/main" id="{10AFB781-B9FC-4CA2-A975-FA88D0826EE2}"/>
              </a:ext>
            </a:extLst>
          </p:cNvPr>
          <p:cNvGrpSpPr/>
          <p:nvPr/>
        </p:nvGrpSpPr>
        <p:grpSpPr>
          <a:xfrm>
            <a:off x="618814" y="1610017"/>
            <a:ext cx="6701322" cy="3927031"/>
            <a:chOff x="244920" y="1651345"/>
            <a:chExt cx="6701322" cy="3927031"/>
          </a:xfrm>
        </p:grpSpPr>
        <p:sp>
          <p:nvSpPr>
            <p:cNvPr id="2164" name="Oval 2163">
              <a:extLst>
                <a:ext uri="{FF2B5EF4-FFF2-40B4-BE49-F238E27FC236}">
                  <a16:creationId xmlns:a16="http://schemas.microsoft.com/office/drawing/2014/main" id="{225E7232-0EE0-49FA-8E8B-8CF0AF72A79A}"/>
                </a:ext>
              </a:extLst>
            </p:cNvPr>
            <p:cNvSpPr>
              <a:spLocks noChangeArrowheads="1"/>
            </p:cNvSpPr>
            <p:nvPr/>
          </p:nvSpPr>
          <p:spPr bwMode="auto">
            <a:xfrm>
              <a:off x="1567382" y="1901459"/>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5" name="Oval 2164">
              <a:extLst>
                <a:ext uri="{FF2B5EF4-FFF2-40B4-BE49-F238E27FC236}">
                  <a16:creationId xmlns:a16="http://schemas.microsoft.com/office/drawing/2014/main" id="{E470C6F5-0BE4-4C5D-8FC3-E94DF7420940}"/>
                </a:ext>
              </a:extLst>
            </p:cNvPr>
            <p:cNvSpPr>
              <a:spLocks noChangeArrowheads="1"/>
            </p:cNvSpPr>
            <p:nvPr/>
          </p:nvSpPr>
          <p:spPr bwMode="auto">
            <a:xfrm>
              <a:off x="1595497" y="1924046"/>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6" name="Oval 2165">
              <a:extLst>
                <a:ext uri="{FF2B5EF4-FFF2-40B4-BE49-F238E27FC236}">
                  <a16:creationId xmlns:a16="http://schemas.microsoft.com/office/drawing/2014/main" id="{92FE2FAB-14AD-4ADC-9545-2B1A686697B4}"/>
                </a:ext>
              </a:extLst>
            </p:cNvPr>
            <p:cNvSpPr>
              <a:spLocks noChangeArrowheads="1"/>
            </p:cNvSpPr>
            <p:nvPr/>
          </p:nvSpPr>
          <p:spPr bwMode="auto">
            <a:xfrm>
              <a:off x="1600032" y="1934471"/>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7" name="Oval 2166">
              <a:extLst>
                <a:ext uri="{FF2B5EF4-FFF2-40B4-BE49-F238E27FC236}">
                  <a16:creationId xmlns:a16="http://schemas.microsoft.com/office/drawing/2014/main" id="{3D70922A-705E-4AD0-AB8F-E72C632CC428}"/>
                </a:ext>
              </a:extLst>
            </p:cNvPr>
            <p:cNvSpPr>
              <a:spLocks noChangeArrowheads="1"/>
            </p:cNvSpPr>
            <p:nvPr/>
          </p:nvSpPr>
          <p:spPr bwMode="auto">
            <a:xfrm>
              <a:off x="1612729" y="1973565"/>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8" name="Oval 2167">
              <a:extLst>
                <a:ext uri="{FF2B5EF4-FFF2-40B4-BE49-F238E27FC236}">
                  <a16:creationId xmlns:a16="http://schemas.microsoft.com/office/drawing/2014/main" id="{9D145B12-35A2-438A-A8B5-E220908A6098}"/>
                </a:ext>
              </a:extLst>
            </p:cNvPr>
            <p:cNvSpPr>
              <a:spLocks noChangeArrowheads="1"/>
            </p:cNvSpPr>
            <p:nvPr/>
          </p:nvSpPr>
          <p:spPr bwMode="auto">
            <a:xfrm>
              <a:off x="1627240" y="2015265"/>
              <a:ext cx="6892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9" name="Oval 2168">
              <a:extLst>
                <a:ext uri="{FF2B5EF4-FFF2-40B4-BE49-F238E27FC236}">
                  <a16:creationId xmlns:a16="http://schemas.microsoft.com/office/drawing/2014/main" id="{11DAC797-EB3D-4118-8B20-59BC62F8F249}"/>
                </a:ext>
              </a:extLst>
            </p:cNvPr>
            <p:cNvSpPr>
              <a:spLocks noChangeArrowheads="1"/>
            </p:cNvSpPr>
            <p:nvPr/>
          </p:nvSpPr>
          <p:spPr bwMode="auto">
            <a:xfrm>
              <a:off x="1874837" y="2109960"/>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0" name="Oval 2169">
              <a:extLst>
                <a:ext uri="{FF2B5EF4-FFF2-40B4-BE49-F238E27FC236}">
                  <a16:creationId xmlns:a16="http://schemas.microsoft.com/office/drawing/2014/main" id="{D923C587-A3E4-47CE-B2F8-AA37FC835A3B}"/>
                </a:ext>
              </a:extLst>
            </p:cNvPr>
            <p:cNvSpPr>
              <a:spLocks noChangeArrowheads="1"/>
            </p:cNvSpPr>
            <p:nvPr/>
          </p:nvSpPr>
          <p:spPr bwMode="auto">
            <a:xfrm>
              <a:off x="1907487" y="2128203"/>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1" name="Oval 2170">
              <a:extLst>
                <a:ext uri="{FF2B5EF4-FFF2-40B4-BE49-F238E27FC236}">
                  <a16:creationId xmlns:a16="http://schemas.microsoft.com/office/drawing/2014/main" id="{3F8CBC8B-64C8-4488-92D4-575054AD29CE}"/>
                </a:ext>
              </a:extLst>
            </p:cNvPr>
            <p:cNvSpPr>
              <a:spLocks noChangeArrowheads="1"/>
            </p:cNvSpPr>
            <p:nvPr/>
          </p:nvSpPr>
          <p:spPr bwMode="auto">
            <a:xfrm>
              <a:off x="1926533" y="2144709"/>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2" name="Oval 2171">
              <a:extLst>
                <a:ext uri="{FF2B5EF4-FFF2-40B4-BE49-F238E27FC236}">
                  <a16:creationId xmlns:a16="http://schemas.microsoft.com/office/drawing/2014/main" id="{9425F275-4E2E-43C9-BA8E-9C809015E584}"/>
                </a:ext>
              </a:extLst>
            </p:cNvPr>
            <p:cNvSpPr>
              <a:spLocks noChangeArrowheads="1"/>
            </p:cNvSpPr>
            <p:nvPr/>
          </p:nvSpPr>
          <p:spPr bwMode="auto">
            <a:xfrm>
              <a:off x="1993646" y="2171641"/>
              <a:ext cx="6620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3" name="Oval 2172">
              <a:extLst>
                <a:ext uri="{FF2B5EF4-FFF2-40B4-BE49-F238E27FC236}">
                  <a16:creationId xmlns:a16="http://schemas.microsoft.com/office/drawing/2014/main" id="{C4FBA7BF-1352-414A-BC16-7FEB9EC7F579}"/>
                </a:ext>
              </a:extLst>
            </p:cNvPr>
            <p:cNvSpPr>
              <a:spLocks noChangeArrowheads="1"/>
            </p:cNvSpPr>
            <p:nvPr/>
          </p:nvSpPr>
          <p:spPr bwMode="auto">
            <a:xfrm>
              <a:off x="2163245" y="2186410"/>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4" name="Oval 2173">
              <a:extLst>
                <a:ext uri="{FF2B5EF4-FFF2-40B4-BE49-F238E27FC236}">
                  <a16:creationId xmlns:a16="http://schemas.microsoft.com/office/drawing/2014/main" id="{C36C416C-C89D-4AF6-8A14-932114E41C2D}"/>
                </a:ext>
              </a:extLst>
            </p:cNvPr>
            <p:cNvSpPr>
              <a:spLocks noChangeArrowheads="1"/>
            </p:cNvSpPr>
            <p:nvPr/>
          </p:nvSpPr>
          <p:spPr bwMode="auto">
            <a:xfrm>
              <a:off x="2204058" y="2186410"/>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5" name="Oval 2174">
              <a:extLst>
                <a:ext uri="{FF2B5EF4-FFF2-40B4-BE49-F238E27FC236}">
                  <a16:creationId xmlns:a16="http://schemas.microsoft.com/office/drawing/2014/main" id="{69B5D01E-8748-48F4-8E73-C1E21933DD28}"/>
                </a:ext>
              </a:extLst>
            </p:cNvPr>
            <p:cNvSpPr>
              <a:spLocks noChangeArrowheads="1"/>
            </p:cNvSpPr>
            <p:nvPr/>
          </p:nvSpPr>
          <p:spPr bwMode="auto">
            <a:xfrm>
              <a:off x="2227638" y="2208998"/>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6" name="Oval 2175">
              <a:extLst>
                <a:ext uri="{FF2B5EF4-FFF2-40B4-BE49-F238E27FC236}">
                  <a16:creationId xmlns:a16="http://schemas.microsoft.com/office/drawing/2014/main" id="{56566A44-B7F6-4E36-955D-FBE99EFD813B}"/>
                </a:ext>
              </a:extLst>
            </p:cNvPr>
            <p:cNvSpPr>
              <a:spLocks noChangeArrowheads="1"/>
            </p:cNvSpPr>
            <p:nvPr/>
          </p:nvSpPr>
          <p:spPr bwMode="auto">
            <a:xfrm>
              <a:off x="2247591" y="2227241"/>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7" name="Oval 2176">
              <a:extLst>
                <a:ext uri="{FF2B5EF4-FFF2-40B4-BE49-F238E27FC236}">
                  <a16:creationId xmlns:a16="http://schemas.microsoft.com/office/drawing/2014/main" id="{F9BB18D4-D266-429A-82D7-DA0429603A6D}"/>
                </a:ext>
              </a:extLst>
            </p:cNvPr>
            <p:cNvSpPr>
              <a:spLocks noChangeArrowheads="1"/>
            </p:cNvSpPr>
            <p:nvPr/>
          </p:nvSpPr>
          <p:spPr bwMode="auto">
            <a:xfrm>
              <a:off x="2252126" y="2267203"/>
              <a:ext cx="6620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8" name="Oval 2177">
              <a:extLst>
                <a:ext uri="{FF2B5EF4-FFF2-40B4-BE49-F238E27FC236}">
                  <a16:creationId xmlns:a16="http://schemas.microsoft.com/office/drawing/2014/main" id="{1834057A-1263-4D15-99DE-108455D6ACC4}"/>
                </a:ext>
              </a:extLst>
            </p:cNvPr>
            <p:cNvSpPr>
              <a:spLocks noChangeArrowheads="1"/>
            </p:cNvSpPr>
            <p:nvPr/>
          </p:nvSpPr>
          <p:spPr bwMode="auto">
            <a:xfrm>
              <a:off x="2299287" y="2291528"/>
              <a:ext cx="66208" cy="66025"/>
            </a:xfrm>
            <a:prstGeom prst="ellipse">
              <a:avLst/>
            </a:prstGeom>
            <a:no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9" name="Oval 2178">
              <a:extLst>
                <a:ext uri="{FF2B5EF4-FFF2-40B4-BE49-F238E27FC236}">
                  <a16:creationId xmlns:a16="http://schemas.microsoft.com/office/drawing/2014/main" id="{B47BCF53-76C7-4922-9F34-D5C1A3343B90}"/>
                </a:ext>
              </a:extLst>
            </p:cNvPr>
            <p:cNvSpPr>
              <a:spLocks noChangeArrowheads="1"/>
            </p:cNvSpPr>
            <p:nvPr/>
          </p:nvSpPr>
          <p:spPr bwMode="auto">
            <a:xfrm>
              <a:off x="2456189" y="2310641"/>
              <a:ext cx="67114"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0" name="Oval 2179">
              <a:extLst>
                <a:ext uri="{FF2B5EF4-FFF2-40B4-BE49-F238E27FC236}">
                  <a16:creationId xmlns:a16="http://schemas.microsoft.com/office/drawing/2014/main" id="{49FDDB72-B063-417A-8536-FD876D66F2CB}"/>
                </a:ext>
              </a:extLst>
            </p:cNvPr>
            <p:cNvSpPr>
              <a:spLocks noChangeArrowheads="1"/>
            </p:cNvSpPr>
            <p:nvPr/>
          </p:nvSpPr>
          <p:spPr bwMode="auto">
            <a:xfrm>
              <a:off x="2564115" y="2330623"/>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1" name="Oval 2180">
              <a:extLst>
                <a:ext uri="{FF2B5EF4-FFF2-40B4-BE49-F238E27FC236}">
                  <a16:creationId xmlns:a16="http://schemas.microsoft.com/office/drawing/2014/main" id="{92D1C315-8509-4FC5-9701-75BC0C5DB703}"/>
                </a:ext>
              </a:extLst>
            </p:cNvPr>
            <p:cNvSpPr>
              <a:spLocks noChangeArrowheads="1"/>
            </p:cNvSpPr>
            <p:nvPr/>
          </p:nvSpPr>
          <p:spPr bwMode="auto">
            <a:xfrm>
              <a:off x="2660252" y="2341048"/>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2" name="Oval 2181">
              <a:extLst>
                <a:ext uri="{FF2B5EF4-FFF2-40B4-BE49-F238E27FC236}">
                  <a16:creationId xmlns:a16="http://schemas.microsoft.com/office/drawing/2014/main" id="{CA2F1B00-C103-4C5E-8509-6A47802C4005}"/>
                </a:ext>
              </a:extLst>
            </p:cNvPr>
            <p:cNvSpPr>
              <a:spLocks noChangeArrowheads="1"/>
            </p:cNvSpPr>
            <p:nvPr/>
          </p:nvSpPr>
          <p:spPr bwMode="auto">
            <a:xfrm>
              <a:off x="2567743" y="2334966"/>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3" name="Oval 2182">
              <a:extLst>
                <a:ext uri="{FF2B5EF4-FFF2-40B4-BE49-F238E27FC236}">
                  <a16:creationId xmlns:a16="http://schemas.microsoft.com/office/drawing/2014/main" id="{5369DCB5-9C95-4E4F-851B-458C5F7AEA8B}"/>
                </a:ext>
              </a:extLst>
            </p:cNvPr>
            <p:cNvSpPr>
              <a:spLocks noChangeArrowheads="1"/>
            </p:cNvSpPr>
            <p:nvPr/>
          </p:nvSpPr>
          <p:spPr bwMode="auto">
            <a:xfrm>
              <a:off x="2305636" y="2291528"/>
              <a:ext cx="6620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4" name="Oval 2183">
              <a:extLst>
                <a:ext uri="{FF2B5EF4-FFF2-40B4-BE49-F238E27FC236}">
                  <a16:creationId xmlns:a16="http://schemas.microsoft.com/office/drawing/2014/main" id="{E12CED90-CF58-49FF-B7B9-1F8CC17C7C92}"/>
                </a:ext>
              </a:extLst>
            </p:cNvPr>
            <p:cNvSpPr>
              <a:spLocks noChangeArrowheads="1"/>
            </p:cNvSpPr>
            <p:nvPr/>
          </p:nvSpPr>
          <p:spPr bwMode="auto">
            <a:xfrm>
              <a:off x="2740063" y="2473098"/>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5" name="Oval 2184">
              <a:extLst>
                <a:ext uri="{FF2B5EF4-FFF2-40B4-BE49-F238E27FC236}">
                  <a16:creationId xmlns:a16="http://schemas.microsoft.com/office/drawing/2014/main" id="{78F95C6F-992B-4BDD-913A-A2AE1D334361}"/>
                </a:ext>
              </a:extLst>
            </p:cNvPr>
            <p:cNvSpPr>
              <a:spLocks noChangeArrowheads="1"/>
            </p:cNvSpPr>
            <p:nvPr/>
          </p:nvSpPr>
          <p:spPr bwMode="auto">
            <a:xfrm>
              <a:off x="2769992" y="2504373"/>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6" name="Oval 2185">
              <a:extLst>
                <a:ext uri="{FF2B5EF4-FFF2-40B4-BE49-F238E27FC236}">
                  <a16:creationId xmlns:a16="http://schemas.microsoft.com/office/drawing/2014/main" id="{0DF5448F-3ED5-46E9-8063-887C57984E9A}"/>
                </a:ext>
              </a:extLst>
            </p:cNvPr>
            <p:cNvSpPr>
              <a:spLocks noChangeArrowheads="1"/>
            </p:cNvSpPr>
            <p:nvPr/>
          </p:nvSpPr>
          <p:spPr bwMode="auto">
            <a:xfrm>
              <a:off x="3095586" y="2553892"/>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7" name="Oval 2186">
              <a:extLst>
                <a:ext uri="{FF2B5EF4-FFF2-40B4-BE49-F238E27FC236}">
                  <a16:creationId xmlns:a16="http://schemas.microsoft.com/office/drawing/2014/main" id="{9BCB677B-85D8-450A-939E-B5F79A2E95F1}"/>
                </a:ext>
              </a:extLst>
            </p:cNvPr>
            <p:cNvSpPr>
              <a:spLocks noChangeArrowheads="1"/>
            </p:cNvSpPr>
            <p:nvPr/>
          </p:nvSpPr>
          <p:spPr bwMode="auto">
            <a:xfrm>
              <a:off x="3198978" y="2603411"/>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8" name="Oval 2187">
              <a:extLst>
                <a:ext uri="{FF2B5EF4-FFF2-40B4-BE49-F238E27FC236}">
                  <a16:creationId xmlns:a16="http://schemas.microsoft.com/office/drawing/2014/main" id="{6F5F4D1C-5408-48AC-BA60-04EB64859A49}"/>
                </a:ext>
              </a:extLst>
            </p:cNvPr>
            <p:cNvSpPr>
              <a:spLocks noChangeArrowheads="1"/>
            </p:cNvSpPr>
            <p:nvPr/>
          </p:nvSpPr>
          <p:spPr bwMode="auto">
            <a:xfrm>
              <a:off x="3237069" y="263816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9" name="Oval 2188">
              <a:extLst>
                <a:ext uri="{FF2B5EF4-FFF2-40B4-BE49-F238E27FC236}">
                  <a16:creationId xmlns:a16="http://schemas.microsoft.com/office/drawing/2014/main" id="{89C06359-4188-47B3-9778-39CCD6CD49F4}"/>
                </a:ext>
              </a:extLst>
            </p:cNvPr>
            <p:cNvSpPr>
              <a:spLocks noChangeArrowheads="1"/>
            </p:cNvSpPr>
            <p:nvPr/>
          </p:nvSpPr>
          <p:spPr bwMode="auto">
            <a:xfrm>
              <a:off x="3269719" y="2663355"/>
              <a:ext cx="6892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0" name="Oval 2189">
              <a:extLst>
                <a:ext uri="{FF2B5EF4-FFF2-40B4-BE49-F238E27FC236}">
                  <a16:creationId xmlns:a16="http://schemas.microsoft.com/office/drawing/2014/main" id="{CE447CC4-D760-4FA6-B22B-89DEDCADB10F}"/>
                </a:ext>
              </a:extLst>
            </p:cNvPr>
            <p:cNvSpPr>
              <a:spLocks noChangeArrowheads="1"/>
            </p:cNvSpPr>
            <p:nvPr/>
          </p:nvSpPr>
          <p:spPr bwMode="auto">
            <a:xfrm>
              <a:off x="3476503" y="2726774"/>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1" name="Oval 2190">
              <a:extLst>
                <a:ext uri="{FF2B5EF4-FFF2-40B4-BE49-F238E27FC236}">
                  <a16:creationId xmlns:a16="http://schemas.microsoft.com/office/drawing/2014/main" id="{3DA191AC-2691-442B-9EDB-A02B5BB4A29B}"/>
                </a:ext>
              </a:extLst>
            </p:cNvPr>
            <p:cNvSpPr>
              <a:spLocks noChangeArrowheads="1"/>
            </p:cNvSpPr>
            <p:nvPr/>
          </p:nvSpPr>
          <p:spPr bwMode="auto">
            <a:xfrm>
              <a:off x="3549058" y="2735462"/>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2" name="Oval 2191">
              <a:extLst>
                <a:ext uri="{FF2B5EF4-FFF2-40B4-BE49-F238E27FC236}">
                  <a16:creationId xmlns:a16="http://schemas.microsoft.com/office/drawing/2014/main" id="{51BB9C14-B84B-4C55-BFE1-BF97697E1147}"/>
                </a:ext>
              </a:extLst>
            </p:cNvPr>
            <p:cNvSpPr>
              <a:spLocks noChangeArrowheads="1"/>
            </p:cNvSpPr>
            <p:nvPr/>
          </p:nvSpPr>
          <p:spPr bwMode="auto">
            <a:xfrm>
              <a:off x="3693262" y="2811912"/>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3" name="Oval 2192">
              <a:extLst>
                <a:ext uri="{FF2B5EF4-FFF2-40B4-BE49-F238E27FC236}">
                  <a16:creationId xmlns:a16="http://schemas.microsoft.com/office/drawing/2014/main" id="{4D2C7E92-C26E-4A30-9212-DB54EE87DFDB}"/>
                </a:ext>
              </a:extLst>
            </p:cNvPr>
            <p:cNvSpPr>
              <a:spLocks noChangeArrowheads="1"/>
            </p:cNvSpPr>
            <p:nvPr/>
          </p:nvSpPr>
          <p:spPr bwMode="auto">
            <a:xfrm>
              <a:off x="3747679" y="2852743"/>
              <a:ext cx="6620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4" name="Oval 2193">
              <a:extLst>
                <a:ext uri="{FF2B5EF4-FFF2-40B4-BE49-F238E27FC236}">
                  <a16:creationId xmlns:a16="http://schemas.microsoft.com/office/drawing/2014/main" id="{0DC91788-7EB2-4B82-BDD1-E52E70CA6B9E}"/>
                </a:ext>
              </a:extLst>
            </p:cNvPr>
            <p:cNvSpPr>
              <a:spLocks noChangeArrowheads="1"/>
            </p:cNvSpPr>
            <p:nvPr/>
          </p:nvSpPr>
          <p:spPr bwMode="auto">
            <a:xfrm>
              <a:off x="3715029" y="2832762"/>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5" name="Oval 2194">
              <a:extLst>
                <a:ext uri="{FF2B5EF4-FFF2-40B4-BE49-F238E27FC236}">
                  <a16:creationId xmlns:a16="http://schemas.microsoft.com/office/drawing/2014/main" id="{F6924F9F-D8EC-4F89-971F-39CEB1390266}"/>
                </a:ext>
              </a:extLst>
            </p:cNvPr>
            <p:cNvSpPr>
              <a:spLocks noChangeArrowheads="1"/>
            </p:cNvSpPr>
            <p:nvPr/>
          </p:nvSpPr>
          <p:spPr bwMode="auto">
            <a:xfrm>
              <a:off x="4092319" y="2909213"/>
              <a:ext cx="6620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6" name="Oval 2195">
              <a:extLst>
                <a:ext uri="{FF2B5EF4-FFF2-40B4-BE49-F238E27FC236}">
                  <a16:creationId xmlns:a16="http://schemas.microsoft.com/office/drawing/2014/main" id="{15F78256-9AE9-4852-A505-5845F5C9A784}"/>
                </a:ext>
              </a:extLst>
            </p:cNvPr>
            <p:cNvSpPr>
              <a:spLocks noChangeArrowheads="1"/>
            </p:cNvSpPr>
            <p:nvPr/>
          </p:nvSpPr>
          <p:spPr bwMode="auto">
            <a:xfrm>
              <a:off x="4125876" y="2912687"/>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7" name="Oval 2196">
              <a:extLst>
                <a:ext uri="{FF2B5EF4-FFF2-40B4-BE49-F238E27FC236}">
                  <a16:creationId xmlns:a16="http://schemas.microsoft.com/office/drawing/2014/main" id="{4F53D2F4-2D8D-478D-BB73-FA8814770598}"/>
                </a:ext>
              </a:extLst>
            </p:cNvPr>
            <p:cNvSpPr>
              <a:spLocks noChangeArrowheads="1"/>
            </p:cNvSpPr>
            <p:nvPr/>
          </p:nvSpPr>
          <p:spPr bwMode="auto">
            <a:xfrm>
              <a:off x="4147643" y="2929193"/>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8" name="Oval 2197">
              <a:extLst>
                <a:ext uri="{FF2B5EF4-FFF2-40B4-BE49-F238E27FC236}">
                  <a16:creationId xmlns:a16="http://schemas.microsoft.com/office/drawing/2014/main" id="{2D4CECF7-F547-4268-A260-33D95B0D2A3A}"/>
                </a:ext>
              </a:extLst>
            </p:cNvPr>
            <p:cNvSpPr>
              <a:spLocks noChangeArrowheads="1"/>
            </p:cNvSpPr>
            <p:nvPr/>
          </p:nvSpPr>
          <p:spPr bwMode="auto">
            <a:xfrm>
              <a:off x="4171223" y="2954388"/>
              <a:ext cx="6892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9" name="Oval 2198">
              <a:extLst>
                <a:ext uri="{FF2B5EF4-FFF2-40B4-BE49-F238E27FC236}">
                  <a16:creationId xmlns:a16="http://schemas.microsoft.com/office/drawing/2014/main" id="{FB4DA0E6-8137-41B6-80C4-670C6D055806}"/>
                </a:ext>
              </a:extLst>
            </p:cNvPr>
            <p:cNvSpPr>
              <a:spLocks noChangeArrowheads="1"/>
            </p:cNvSpPr>
            <p:nvPr/>
          </p:nvSpPr>
          <p:spPr bwMode="auto">
            <a:xfrm>
              <a:off x="4192990" y="2976975"/>
              <a:ext cx="6892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0" name="Oval 2199">
              <a:extLst>
                <a:ext uri="{FF2B5EF4-FFF2-40B4-BE49-F238E27FC236}">
                  <a16:creationId xmlns:a16="http://schemas.microsoft.com/office/drawing/2014/main" id="{B354538A-8B9C-4AC5-A877-6834252D7803}"/>
                </a:ext>
              </a:extLst>
            </p:cNvPr>
            <p:cNvSpPr>
              <a:spLocks noChangeArrowheads="1"/>
            </p:cNvSpPr>
            <p:nvPr/>
          </p:nvSpPr>
          <p:spPr bwMode="auto">
            <a:xfrm>
              <a:off x="4216571" y="3005644"/>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1" name="Oval 2200">
              <a:extLst>
                <a:ext uri="{FF2B5EF4-FFF2-40B4-BE49-F238E27FC236}">
                  <a16:creationId xmlns:a16="http://schemas.microsoft.com/office/drawing/2014/main" id="{51490AF9-1898-4606-9395-EC14EFC399E2}"/>
                </a:ext>
              </a:extLst>
            </p:cNvPr>
            <p:cNvSpPr>
              <a:spLocks noChangeArrowheads="1"/>
            </p:cNvSpPr>
            <p:nvPr/>
          </p:nvSpPr>
          <p:spPr bwMode="auto">
            <a:xfrm>
              <a:off x="4272801" y="3030838"/>
              <a:ext cx="6620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2" name="Oval 2201">
              <a:extLst>
                <a:ext uri="{FF2B5EF4-FFF2-40B4-BE49-F238E27FC236}">
                  <a16:creationId xmlns:a16="http://schemas.microsoft.com/office/drawing/2014/main" id="{69FF4714-F042-47E4-8908-6D7D217DEE64}"/>
                </a:ext>
              </a:extLst>
            </p:cNvPr>
            <p:cNvSpPr>
              <a:spLocks noChangeArrowheads="1"/>
            </p:cNvSpPr>
            <p:nvPr/>
          </p:nvSpPr>
          <p:spPr bwMode="auto">
            <a:xfrm>
              <a:off x="4554861" y="3059507"/>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3" name="Oval 2202">
              <a:extLst>
                <a:ext uri="{FF2B5EF4-FFF2-40B4-BE49-F238E27FC236}">
                  <a16:creationId xmlns:a16="http://schemas.microsoft.com/office/drawing/2014/main" id="{7439807C-C461-4438-B41D-995C6D891EBD}"/>
                </a:ext>
              </a:extLst>
            </p:cNvPr>
            <p:cNvSpPr>
              <a:spLocks noChangeArrowheads="1"/>
            </p:cNvSpPr>
            <p:nvPr/>
          </p:nvSpPr>
          <p:spPr bwMode="auto">
            <a:xfrm>
              <a:off x="4603836" y="3059507"/>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4" name="Oval 2203">
              <a:extLst>
                <a:ext uri="{FF2B5EF4-FFF2-40B4-BE49-F238E27FC236}">
                  <a16:creationId xmlns:a16="http://schemas.microsoft.com/office/drawing/2014/main" id="{60789362-40BD-4D66-ABA8-01401C5F5B57}"/>
                </a:ext>
              </a:extLst>
            </p:cNvPr>
            <p:cNvSpPr>
              <a:spLocks noChangeArrowheads="1"/>
            </p:cNvSpPr>
            <p:nvPr/>
          </p:nvSpPr>
          <p:spPr bwMode="auto">
            <a:xfrm>
              <a:off x="4630138" y="3059507"/>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5" name="Oval 2204">
              <a:extLst>
                <a:ext uri="{FF2B5EF4-FFF2-40B4-BE49-F238E27FC236}">
                  <a16:creationId xmlns:a16="http://schemas.microsoft.com/office/drawing/2014/main" id="{0ADB7CA9-1229-456E-89D2-BC2948616363}"/>
                </a:ext>
              </a:extLst>
            </p:cNvPr>
            <p:cNvSpPr>
              <a:spLocks noChangeArrowheads="1"/>
            </p:cNvSpPr>
            <p:nvPr/>
          </p:nvSpPr>
          <p:spPr bwMode="auto">
            <a:xfrm>
              <a:off x="4649184" y="3069932"/>
              <a:ext cx="6892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6" name="Oval 2205">
              <a:extLst>
                <a:ext uri="{FF2B5EF4-FFF2-40B4-BE49-F238E27FC236}">
                  <a16:creationId xmlns:a16="http://schemas.microsoft.com/office/drawing/2014/main" id="{2110CC85-4B1F-4FA8-931B-2A8DB76219FC}"/>
                </a:ext>
              </a:extLst>
            </p:cNvPr>
            <p:cNvSpPr>
              <a:spLocks noChangeArrowheads="1"/>
            </p:cNvSpPr>
            <p:nvPr/>
          </p:nvSpPr>
          <p:spPr bwMode="auto">
            <a:xfrm>
              <a:off x="4670950" y="3077751"/>
              <a:ext cx="6892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7" name="Oval 2206">
              <a:extLst>
                <a:ext uri="{FF2B5EF4-FFF2-40B4-BE49-F238E27FC236}">
                  <a16:creationId xmlns:a16="http://schemas.microsoft.com/office/drawing/2014/main" id="{62658501-4104-40AD-9FCE-220F95732255}"/>
                </a:ext>
              </a:extLst>
            </p:cNvPr>
            <p:cNvSpPr>
              <a:spLocks noChangeArrowheads="1"/>
            </p:cNvSpPr>
            <p:nvPr/>
          </p:nvSpPr>
          <p:spPr bwMode="auto">
            <a:xfrm>
              <a:off x="4683647" y="3129876"/>
              <a:ext cx="67114"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8" name="Oval 2207">
              <a:extLst>
                <a:ext uri="{FF2B5EF4-FFF2-40B4-BE49-F238E27FC236}">
                  <a16:creationId xmlns:a16="http://schemas.microsoft.com/office/drawing/2014/main" id="{EF543372-9B57-4A5A-AB19-2997F54E7AA5}"/>
                </a:ext>
              </a:extLst>
            </p:cNvPr>
            <p:cNvSpPr>
              <a:spLocks noChangeArrowheads="1"/>
            </p:cNvSpPr>
            <p:nvPr/>
          </p:nvSpPr>
          <p:spPr bwMode="auto">
            <a:xfrm>
              <a:off x="4718111" y="3148120"/>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9" name="Oval 2208">
              <a:extLst>
                <a:ext uri="{FF2B5EF4-FFF2-40B4-BE49-F238E27FC236}">
                  <a16:creationId xmlns:a16="http://schemas.microsoft.com/office/drawing/2014/main" id="{E92818AF-4580-4DAB-B681-DB89D4CA2C61}"/>
                </a:ext>
              </a:extLst>
            </p:cNvPr>
            <p:cNvSpPr>
              <a:spLocks noChangeArrowheads="1"/>
            </p:cNvSpPr>
            <p:nvPr/>
          </p:nvSpPr>
          <p:spPr bwMode="auto">
            <a:xfrm>
              <a:off x="4677299" y="3100338"/>
              <a:ext cx="68928" cy="6689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0" name="Oval 2209">
              <a:extLst>
                <a:ext uri="{FF2B5EF4-FFF2-40B4-BE49-F238E27FC236}">
                  <a16:creationId xmlns:a16="http://schemas.microsoft.com/office/drawing/2014/main" id="{2ADC8082-5A78-42D3-B38B-CA34994AE9EB}"/>
                </a:ext>
              </a:extLst>
            </p:cNvPr>
            <p:cNvSpPr>
              <a:spLocks noChangeArrowheads="1"/>
            </p:cNvSpPr>
            <p:nvPr/>
          </p:nvSpPr>
          <p:spPr bwMode="auto">
            <a:xfrm>
              <a:off x="4797923" y="3148120"/>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1" name="Oval 2210">
              <a:extLst>
                <a:ext uri="{FF2B5EF4-FFF2-40B4-BE49-F238E27FC236}">
                  <a16:creationId xmlns:a16="http://schemas.microsoft.com/office/drawing/2014/main" id="{1EEED315-83F2-4786-B561-BCD101F0AC6F}"/>
                </a:ext>
              </a:extLst>
            </p:cNvPr>
            <p:cNvSpPr>
              <a:spLocks noChangeArrowheads="1"/>
            </p:cNvSpPr>
            <p:nvPr/>
          </p:nvSpPr>
          <p:spPr bwMode="auto">
            <a:xfrm>
              <a:off x="4845084" y="3148120"/>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2" name="Oval 2211">
              <a:extLst>
                <a:ext uri="{FF2B5EF4-FFF2-40B4-BE49-F238E27FC236}">
                  <a16:creationId xmlns:a16="http://schemas.microsoft.com/office/drawing/2014/main" id="{AB2AFE48-69A9-409E-943A-C9AF37AC5912}"/>
                </a:ext>
              </a:extLst>
            </p:cNvPr>
            <p:cNvSpPr>
              <a:spLocks noChangeArrowheads="1"/>
            </p:cNvSpPr>
            <p:nvPr/>
          </p:nvSpPr>
          <p:spPr bwMode="auto">
            <a:xfrm>
              <a:off x="5006520" y="3173314"/>
              <a:ext cx="67114"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3" name="Oval 2212">
              <a:extLst>
                <a:ext uri="{FF2B5EF4-FFF2-40B4-BE49-F238E27FC236}">
                  <a16:creationId xmlns:a16="http://schemas.microsoft.com/office/drawing/2014/main" id="{1957AD80-BD0F-47C6-A5C7-F4BE7610690A}"/>
                </a:ext>
              </a:extLst>
            </p:cNvPr>
            <p:cNvSpPr>
              <a:spLocks noChangeArrowheads="1"/>
            </p:cNvSpPr>
            <p:nvPr/>
          </p:nvSpPr>
          <p:spPr bwMode="auto">
            <a:xfrm>
              <a:off x="5127144" y="3197638"/>
              <a:ext cx="6892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4" name="Oval 2213">
              <a:extLst>
                <a:ext uri="{FF2B5EF4-FFF2-40B4-BE49-F238E27FC236}">
                  <a16:creationId xmlns:a16="http://schemas.microsoft.com/office/drawing/2014/main" id="{10D6697B-A971-4E22-A506-29490B5B4579}"/>
                </a:ext>
              </a:extLst>
            </p:cNvPr>
            <p:cNvSpPr>
              <a:spLocks noChangeArrowheads="1"/>
            </p:cNvSpPr>
            <p:nvPr/>
          </p:nvSpPr>
          <p:spPr bwMode="auto">
            <a:xfrm>
              <a:off x="5138028" y="3226307"/>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5" name="Oval 2214">
              <a:extLst>
                <a:ext uri="{FF2B5EF4-FFF2-40B4-BE49-F238E27FC236}">
                  <a16:creationId xmlns:a16="http://schemas.microsoft.com/office/drawing/2014/main" id="{C1BED486-6247-47B1-80DA-221C54411B96}"/>
                </a:ext>
              </a:extLst>
            </p:cNvPr>
            <p:cNvSpPr>
              <a:spLocks noChangeArrowheads="1"/>
            </p:cNvSpPr>
            <p:nvPr/>
          </p:nvSpPr>
          <p:spPr bwMode="auto">
            <a:xfrm>
              <a:off x="5161608" y="3226307"/>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6" name="Oval 2215">
              <a:extLst>
                <a:ext uri="{FF2B5EF4-FFF2-40B4-BE49-F238E27FC236}">
                  <a16:creationId xmlns:a16="http://schemas.microsoft.com/office/drawing/2014/main" id="{771DE477-092C-4FDE-9557-815A7BEA7A92}"/>
                </a:ext>
              </a:extLst>
            </p:cNvPr>
            <p:cNvSpPr>
              <a:spLocks noChangeArrowheads="1"/>
            </p:cNvSpPr>
            <p:nvPr/>
          </p:nvSpPr>
          <p:spPr bwMode="auto">
            <a:xfrm>
              <a:off x="5187003" y="3226307"/>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7" name="Oval 2216">
              <a:extLst>
                <a:ext uri="{FF2B5EF4-FFF2-40B4-BE49-F238E27FC236}">
                  <a16:creationId xmlns:a16="http://schemas.microsoft.com/office/drawing/2014/main" id="{4ABECC42-2797-4B3C-80BD-ABCA6C09CD38}"/>
                </a:ext>
              </a:extLst>
            </p:cNvPr>
            <p:cNvSpPr>
              <a:spLocks noChangeArrowheads="1"/>
            </p:cNvSpPr>
            <p:nvPr/>
          </p:nvSpPr>
          <p:spPr bwMode="auto">
            <a:xfrm>
              <a:off x="5210583" y="3226307"/>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8" name="Oval 2217">
              <a:extLst>
                <a:ext uri="{FF2B5EF4-FFF2-40B4-BE49-F238E27FC236}">
                  <a16:creationId xmlns:a16="http://schemas.microsoft.com/office/drawing/2014/main" id="{CA33D1B7-2333-4F1D-8E31-D49D196F95C3}"/>
                </a:ext>
              </a:extLst>
            </p:cNvPr>
            <p:cNvSpPr>
              <a:spLocks noChangeArrowheads="1"/>
            </p:cNvSpPr>
            <p:nvPr/>
          </p:nvSpPr>
          <p:spPr bwMode="auto">
            <a:xfrm>
              <a:off x="5255931" y="3253239"/>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9" name="Oval 2218">
              <a:extLst>
                <a:ext uri="{FF2B5EF4-FFF2-40B4-BE49-F238E27FC236}">
                  <a16:creationId xmlns:a16="http://schemas.microsoft.com/office/drawing/2014/main" id="{AE66C093-57FC-4513-B094-AF44DB8C47CF}"/>
                </a:ext>
              </a:extLst>
            </p:cNvPr>
            <p:cNvSpPr>
              <a:spLocks noChangeArrowheads="1"/>
            </p:cNvSpPr>
            <p:nvPr/>
          </p:nvSpPr>
          <p:spPr bwMode="auto">
            <a:xfrm>
              <a:off x="5445482" y="3253239"/>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0" name="Oval 2219">
              <a:extLst>
                <a:ext uri="{FF2B5EF4-FFF2-40B4-BE49-F238E27FC236}">
                  <a16:creationId xmlns:a16="http://schemas.microsoft.com/office/drawing/2014/main" id="{BF8D4D89-3EA1-48BF-AAB3-5CBA703A1D1F}"/>
                </a:ext>
              </a:extLst>
            </p:cNvPr>
            <p:cNvSpPr>
              <a:spLocks noChangeArrowheads="1"/>
            </p:cNvSpPr>
            <p:nvPr/>
          </p:nvSpPr>
          <p:spPr bwMode="auto">
            <a:xfrm>
              <a:off x="5575175" y="3302758"/>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1" name="Oval 2220">
              <a:extLst>
                <a:ext uri="{FF2B5EF4-FFF2-40B4-BE49-F238E27FC236}">
                  <a16:creationId xmlns:a16="http://schemas.microsoft.com/office/drawing/2014/main" id="{B09FCFCA-87DE-4121-8CC8-F0D9076EC070}"/>
                </a:ext>
              </a:extLst>
            </p:cNvPr>
            <p:cNvSpPr>
              <a:spLocks noChangeArrowheads="1"/>
            </p:cNvSpPr>
            <p:nvPr/>
          </p:nvSpPr>
          <p:spPr bwMode="auto">
            <a:xfrm>
              <a:off x="5624150" y="3302758"/>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2" name="Oval 2221">
              <a:extLst>
                <a:ext uri="{FF2B5EF4-FFF2-40B4-BE49-F238E27FC236}">
                  <a16:creationId xmlns:a16="http://schemas.microsoft.com/office/drawing/2014/main" id="{C09CF22A-4C82-4905-87C1-358F2E65708A}"/>
                </a:ext>
              </a:extLst>
            </p:cNvPr>
            <p:cNvSpPr>
              <a:spLocks noChangeArrowheads="1"/>
            </p:cNvSpPr>
            <p:nvPr/>
          </p:nvSpPr>
          <p:spPr bwMode="auto">
            <a:xfrm>
              <a:off x="5641382" y="3302758"/>
              <a:ext cx="68928" cy="64288"/>
            </a:xfrm>
            <a:prstGeom prst="ellipse">
              <a:avLst/>
            </a:prstGeom>
            <a:no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3" name="Oval 2222">
              <a:extLst>
                <a:ext uri="{FF2B5EF4-FFF2-40B4-BE49-F238E27FC236}">
                  <a16:creationId xmlns:a16="http://schemas.microsoft.com/office/drawing/2014/main" id="{9A9025BB-25D7-4702-BFEF-DC1363DA425A}"/>
                </a:ext>
              </a:extLst>
            </p:cNvPr>
            <p:cNvSpPr>
              <a:spLocks noChangeArrowheads="1"/>
            </p:cNvSpPr>
            <p:nvPr/>
          </p:nvSpPr>
          <p:spPr bwMode="auto">
            <a:xfrm>
              <a:off x="5639568" y="3302758"/>
              <a:ext cx="6620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4" name="Oval 2223">
              <a:extLst>
                <a:ext uri="{FF2B5EF4-FFF2-40B4-BE49-F238E27FC236}">
                  <a16:creationId xmlns:a16="http://schemas.microsoft.com/office/drawing/2014/main" id="{D33E6476-13A9-47E1-9287-4FA40BE844BA}"/>
                </a:ext>
              </a:extLst>
            </p:cNvPr>
            <p:cNvSpPr>
              <a:spLocks noChangeArrowheads="1"/>
            </p:cNvSpPr>
            <p:nvPr/>
          </p:nvSpPr>
          <p:spPr bwMode="auto">
            <a:xfrm>
              <a:off x="5647731" y="3327952"/>
              <a:ext cx="68928" cy="6341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5" name="Oval 2224">
              <a:extLst>
                <a:ext uri="{FF2B5EF4-FFF2-40B4-BE49-F238E27FC236}">
                  <a16:creationId xmlns:a16="http://schemas.microsoft.com/office/drawing/2014/main" id="{62953FA7-BF69-459F-9497-F7739AA8B425}"/>
                </a:ext>
              </a:extLst>
            </p:cNvPr>
            <p:cNvSpPr>
              <a:spLocks noChangeArrowheads="1"/>
            </p:cNvSpPr>
            <p:nvPr/>
          </p:nvSpPr>
          <p:spPr bwMode="auto">
            <a:xfrm>
              <a:off x="5658614" y="3374864"/>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6" name="Oval 2225">
              <a:extLst>
                <a:ext uri="{FF2B5EF4-FFF2-40B4-BE49-F238E27FC236}">
                  <a16:creationId xmlns:a16="http://schemas.microsoft.com/office/drawing/2014/main" id="{EF8CAD7F-6361-42C1-9590-D0403E951BA7}"/>
                </a:ext>
              </a:extLst>
            </p:cNvPr>
            <p:cNvSpPr>
              <a:spLocks noChangeArrowheads="1"/>
            </p:cNvSpPr>
            <p:nvPr/>
          </p:nvSpPr>
          <p:spPr bwMode="auto">
            <a:xfrm>
              <a:off x="5740239" y="3428727"/>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7" name="Oval 2226">
              <a:extLst>
                <a:ext uri="{FF2B5EF4-FFF2-40B4-BE49-F238E27FC236}">
                  <a16:creationId xmlns:a16="http://schemas.microsoft.com/office/drawing/2014/main" id="{0BECF485-B44C-4C44-B0E4-B96E98591C14}"/>
                </a:ext>
              </a:extLst>
            </p:cNvPr>
            <p:cNvSpPr>
              <a:spLocks noChangeArrowheads="1"/>
            </p:cNvSpPr>
            <p:nvPr/>
          </p:nvSpPr>
          <p:spPr bwMode="auto">
            <a:xfrm>
              <a:off x="6102110" y="3428727"/>
              <a:ext cx="67114"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8" name="Oval 2227">
              <a:extLst>
                <a:ext uri="{FF2B5EF4-FFF2-40B4-BE49-F238E27FC236}">
                  <a16:creationId xmlns:a16="http://schemas.microsoft.com/office/drawing/2014/main" id="{51065415-9107-4C43-A751-61C7FC78285C}"/>
                </a:ext>
              </a:extLst>
            </p:cNvPr>
            <p:cNvSpPr>
              <a:spLocks noChangeArrowheads="1"/>
            </p:cNvSpPr>
            <p:nvPr/>
          </p:nvSpPr>
          <p:spPr bwMode="auto">
            <a:xfrm>
              <a:off x="6112994" y="3428727"/>
              <a:ext cx="66208" cy="66025"/>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9" name="Oval 2228">
              <a:extLst>
                <a:ext uri="{FF2B5EF4-FFF2-40B4-BE49-F238E27FC236}">
                  <a16:creationId xmlns:a16="http://schemas.microsoft.com/office/drawing/2014/main" id="{A7991DD8-042C-40AD-A350-45322903B2AD}"/>
                </a:ext>
              </a:extLst>
            </p:cNvPr>
            <p:cNvSpPr>
              <a:spLocks noChangeArrowheads="1"/>
            </p:cNvSpPr>
            <p:nvPr/>
          </p:nvSpPr>
          <p:spPr bwMode="auto">
            <a:xfrm>
              <a:off x="6141109" y="3647653"/>
              <a:ext cx="68928"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0" name="Oval 2229">
              <a:extLst>
                <a:ext uri="{FF2B5EF4-FFF2-40B4-BE49-F238E27FC236}">
                  <a16:creationId xmlns:a16="http://schemas.microsoft.com/office/drawing/2014/main" id="{94D021C8-D950-426F-9CA6-005C7DF1CC0E}"/>
                </a:ext>
              </a:extLst>
            </p:cNvPr>
            <p:cNvSpPr>
              <a:spLocks noChangeArrowheads="1"/>
            </p:cNvSpPr>
            <p:nvPr/>
          </p:nvSpPr>
          <p:spPr bwMode="auto">
            <a:xfrm>
              <a:off x="6155621"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1" name="Oval 2230">
              <a:extLst>
                <a:ext uri="{FF2B5EF4-FFF2-40B4-BE49-F238E27FC236}">
                  <a16:creationId xmlns:a16="http://schemas.microsoft.com/office/drawing/2014/main" id="{E5A98285-67EF-449E-A6FD-2B00D2169089}"/>
                </a:ext>
              </a:extLst>
            </p:cNvPr>
            <p:cNvSpPr>
              <a:spLocks noChangeArrowheads="1"/>
            </p:cNvSpPr>
            <p:nvPr/>
          </p:nvSpPr>
          <p:spPr bwMode="auto">
            <a:xfrm>
              <a:off x="6194619"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2" name="Oval 2231">
              <a:extLst>
                <a:ext uri="{FF2B5EF4-FFF2-40B4-BE49-F238E27FC236}">
                  <a16:creationId xmlns:a16="http://schemas.microsoft.com/office/drawing/2014/main" id="{DB049A89-7C0F-432E-858F-E6DB455E4FE2}"/>
                </a:ext>
              </a:extLst>
            </p:cNvPr>
            <p:cNvSpPr>
              <a:spLocks noChangeArrowheads="1"/>
            </p:cNvSpPr>
            <p:nvPr/>
          </p:nvSpPr>
          <p:spPr bwMode="auto">
            <a:xfrm>
              <a:off x="6338824"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3" name="Oval 2232">
              <a:extLst>
                <a:ext uri="{FF2B5EF4-FFF2-40B4-BE49-F238E27FC236}">
                  <a16:creationId xmlns:a16="http://schemas.microsoft.com/office/drawing/2014/main" id="{7CA7FF41-82EA-4E8D-BB6E-314940C9B0DC}"/>
                </a:ext>
              </a:extLst>
            </p:cNvPr>
            <p:cNvSpPr>
              <a:spLocks noChangeArrowheads="1"/>
            </p:cNvSpPr>
            <p:nvPr/>
          </p:nvSpPr>
          <p:spPr bwMode="auto">
            <a:xfrm>
              <a:off x="6575536"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4" name="Oval 2233">
              <a:extLst>
                <a:ext uri="{FF2B5EF4-FFF2-40B4-BE49-F238E27FC236}">
                  <a16:creationId xmlns:a16="http://schemas.microsoft.com/office/drawing/2014/main" id="{7DCBD94E-C10F-4DCA-9C4F-84206E6C262B}"/>
                </a:ext>
              </a:extLst>
            </p:cNvPr>
            <p:cNvSpPr>
              <a:spLocks noChangeArrowheads="1"/>
            </p:cNvSpPr>
            <p:nvPr/>
          </p:nvSpPr>
          <p:spPr bwMode="auto">
            <a:xfrm>
              <a:off x="6622698"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5" name="Oval 2234">
              <a:extLst>
                <a:ext uri="{FF2B5EF4-FFF2-40B4-BE49-F238E27FC236}">
                  <a16:creationId xmlns:a16="http://schemas.microsoft.com/office/drawing/2014/main" id="{136DCF89-FE36-4BD8-8FA2-0B57778DA34D}"/>
                </a:ext>
              </a:extLst>
            </p:cNvPr>
            <p:cNvSpPr>
              <a:spLocks noChangeArrowheads="1"/>
            </p:cNvSpPr>
            <p:nvPr/>
          </p:nvSpPr>
          <p:spPr bwMode="auto">
            <a:xfrm>
              <a:off x="6669859" y="3746691"/>
              <a:ext cx="67114" cy="6428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6" name="Freeform 77">
              <a:extLst>
                <a:ext uri="{FF2B5EF4-FFF2-40B4-BE49-F238E27FC236}">
                  <a16:creationId xmlns:a16="http://schemas.microsoft.com/office/drawing/2014/main" id="{C9AA2D1A-2D3D-4E16-A7AC-6F215F553275}"/>
                </a:ext>
              </a:extLst>
            </p:cNvPr>
            <p:cNvSpPr>
              <a:spLocks/>
            </p:cNvSpPr>
            <p:nvPr/>
          </p:nvSpPr>
          <p:spPr bwMode="auto">
            <a:xfrm>
              <a:off x="1304367" y="1917965"/>
              <a:ext cx="5393607" cy="1860001"/>
            </a:xfrm>
            <a:custGeom>
              <a:avLst/>
              <a:gdLst>
                <a:gd name="T0" fmla="*/ 5385 w 5947"/>
                <a:gd name="T1" fmla="*/ 2034 h 2141"/>
                <a:gd name="T2" fmla="*/ 4946 w 5947"/>
                <a:gd name="T3" fmla="*/ 1775 h 2141"/>
                <a:gd name="T4" fmla="*/ 4834 w 5947"/>
                <a:gd name="T5" fmla="*/ 1715 h 2141"/>
                <a:gd name="T6" fmla="*/ 4711 w 5947"/>
                <a:gd name="T7" fmla="*/ 1635 h 2141"/>
                <a:gd name="T8" fmla="*/ 4692 w 5947"/>
                <a:gd name="T9" fmla="*/ 1606 h 2141"/>
                <a:gd name="T10" fmla="*/ 4386 w 5947"/>
                <a:gd name="T11" fmla="*/ 1578 h 2141"/>
                <a:gd name="T12" fmla="*/ 4255 w 5947"/>
                <a:gd name="T13" fmla="*/ 1506 h 2141"/>
                <a:gd name="T14" fmla="*/ 4239 w 5947"/>
                <a:gd name="T15" fmla="*/ 1492 h 2141"/>
                <a:gd name="T16" fmla="*/ 4008 w 5947"/>
                <a:gd name="T17" fmla="*/ 1473 h 2141"/>
                <a:gd name="T18" fmla="*/ 3802 w 5947"/>
                <a:gd name="T19" fmla="*/ 1454 h 2141"/>
                <a:gd name="T20" fmla="*/ 3764 w 5947"/>
                <a:gd name="T21" fmla="*/ 1416 h 2141"/>
                <a:gd name="T22" fmla="*/ 3728 w 5947"/>
                <a:gd name="T23" fmla="*/ 1366 h 2141"/>
                <a:gd name="T24" fmla="*/ 3591 w 5947"/>
                <a:gd name="T25" fmla="*/ 1345 h 2141"/>
                <a:gd name="T26" fmla="*/ 3408 w 5947"/>
                <a:gd name="T27" fmla="*/ 1326 h 2141"/>
                <a:gd name="T28" fmla="*/ 3280 w 5947"/>
                <a:gd name="T29" fmla="*/ 1297 h 2141"/>
                <a:gd name="T30" fmla="*/ 3235 w 5947"/>
                <a:gd name="T31" fmla="*/ 1281 h 2141"/>
                <a:gd name="T32" fmla="*/ 3218 w 5947"/>
                <a:gd name="T33" fmla="*/ 1228 h 2141"/>
                <a:gd name="T34" fmla="*/ 3176 w 5947"/>
                <a:gd name="T35" fmla="*/ 1202 h 2141"/>
                <a:gd name="T36" fmla="*/ 3157 w 5947"/>
                <a:gd name="T37" fmla="*/ 1176 h 2141"/>
                <a:gd name="T38" fmla="*/ 2981 w 5947"/>
                <a:gd name="T39" fmla="*/ 1164 h 2141"/>
                <a:gd name="T40" fmla="*/ 2919 w 5947"/>
                <a:gd name="T41" fmla="*/ 1145 h 2141"/>
                <a:gd name="T42" fmla="*/ 2841 w 5947"/>
                <a:gd name="T43" fmla="*/ 1136 h 2141"/>
                <a:gd name="T44" fmla="*/ 2753 w 5947"/>
                <a:gd name="T45" fmla="*/ 1112 h 2141"/>
                <a:gd name="T46" fmla="*/ 2691 w 5947"/>
                <a:gd name="T47" fmla="*/ 1095 h 2141"/>
                <a:gd name="T48" fmla="*/ 2672 w 5947"/>
                <a:gd name="T49" fmla="*/ 1045 h 2141"/>
                <a:gd name="T50" fmla="*/ 2639 w 5947"/>
                <a:gd name="T51" fmla="*/ 998 h 2141"/>
                <a:gd name="T52" fmla="*/ 2511 w 5947"/>
                <a:gd name="T53" fmla="*/ 967 h 2141"/>
                <a:gd name="T54" fmla="*/ 2383 w 5947"/>
                <a:gd name="T55" fmla="*/ 948 h 2141"/>
                <a:gd name="T56" fmla="*/ 2333 w 5947"/>
                <a:gd name="T57" fmla="*/ 927 h 2141"/>
                <a:gd name="T58" fmla="*/ 2298 w 5947"/>
                <a:gd name="T59" fmla="*/ 915 h 2141"/>
                <a:gd name="T60" fmla="*/ 2222 w 5947"/>
                <a:gd name="T61" fmla="*/ 891 h 2141"/>
                <a:gd name="T62" fmla="*/ 2174 w 5947"/>
                <a:gd name="T63" fmla="*/ 863 h 2141"/>
                <a:gd name="T64" fmla="*/ 2155 w 5947"/>
                <a:gd name="T65" fmla="*/ 844 h 2141"/>
                <a:gd name="T66" fmla="*/ 2141 w 5947"/>
                <a:gd name="T67" fmla="*/ 820 h 2141"/>
                <a:gd name="T68" fmla="*/ 1913 w 5947"/>
                <a:gd name="T69" fmla="*/ 765 h 2141"/>
                <a:gd name="T70" fmla="*/ 1835 w 5947"/>
                <a:gd name="T71" fmla="*/ 737 h 2141"/>
                <a:gd name="T72" fmla="*/ 1659 w 5947"/>
                <a:gd name="T73" fmla="*/ 708 h 2141"/>
                <a:gd name="T74" fmla="*/ 1643 w 5947"/>
                <a:gd name="T75" fmla="*/ 684 h 2141"/>
                <a:gd name="T76" fmla="*/ 1619 w 5947"/>
                <a:gd name="T77" fmla="*/ 672 h 2141"/>
                <a:gd name="T78" fmla="*/ 1593 w 5947"/>
                <a:gd name="T79" fmla="*/ 637 h 2141"/>
                <a:gd name="T80" fmla="*/ 1578 w 5947"/>
                <a:gd name="T81" fmla="*/ 568 h 2141"/>
                <a:gd name="T82" fmla="*/ 1541 w 5947"/>
                <a:gd name="T83" fmla="*/ 539 h 2141"/>
                <a:gd name="T84" fmla="*/ 1529 w 5947"/>
                <a:gd name="T85" fmla="*/ 516 h 2141"/>
                <a:gd name="T86" fmla="*/ 1424 w 5947"/>
                <a:gd name="T87" fmla="*/ 506 h 2141"/>
                <a:gd name="T88" fmla="*/ 1313 w 5947"/>
                <a:gd name="T89" fmla="*/ 494 h 2141"/>
                <a:gd name="T90" fmla="*/ 1291 w 5947"/>
                <a:gd name="T91" fmla="*/ 475 h 2141"/>
                <a:gd name="T92" fmla="*/ 1106 w 5947"/>
                <a:gd name="T93" fmla="*/ 466 h 2141"/>
                <a:gd name="T94" fmla="*/ 1085 w 5947"/>
                <a:gd name="T95" fmla="*/ 409 h 2141"/>
                <a:gd name="T96" fmla="*/ 1037 w 5947"/>
                <a:gd name="T97" fmla="*/ 368 h 2141"/>
                <a:gd name="T98" fmla="*/ 952 w 5947"/>
                <a:gd name="T99" fmla="*/ 330 h 2141"/>
                <a:gd name="T100" fmla="*/ 715 w 5947"/>
                <a:gd name="T101" fmla="*/ 304 h 2141"/>
                <a:gd name="T102" fmla="*/ 679 w 5947"/>
                <a:gd name="T103" fmla="*/ 259 h 2141"/>
                <a:gd name="T104" fmla="*/ 568 w 5947"/>
                <a:gd name="T105" fmla="*/ 250 h 2141"/>
                <a:gd name="T106" fmla="*/ 553 w 5947"/>
                <a:gd name="T107" fmla="*/ 223 h 2141"/>
                <a:gd name="T108" fmla="*/ 496 w 5947"/>
                <a:gd name="T109" fmla="*/ 214 h 2141"/>
                <a:gd name="T110" fmla="*/ 444 w 5947"/>
                <a:gd name="T111" fmla="*/ 200 h 2141"/>
                <a:gd name="T112" fmla="*/ 390 w 5947"/>
                <a:gd name="T113" fmla="*/ 136 h 2141"/>
                <a:gd name="T114" fmla="*/ 363 w 5947"/>
                <a:gd name="T115" fmla="*/ 100 h 2141"/>
                <a:gd name="T116" fmla="*/ 352 w 5947"/>
                <a:gd name="T117" fmla="*/ 31 h 2141"/>
                <a:gd name="T118" fmla="*/ 314 w 5947"/>
                <a:gd name="T119" fmla="*/ 17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7" h="2141">
                  <a:moveTo>
                    <a:pt x="5947" y="2141"/>
                  </a:moveTo>
                  <a:lnTo>
                    <a:pt x="5385" y="2141"/>
                  </a:lnTo>
                  <a:lnTo>
                    <a:pt x="5385" y="2034"/>
                  </a:lnTo>
                  <a:lnTo>
                    <a:pt x="5373" y="2034"/>
                  </a:lnTo>
                  <a:lnTo>
                    <a:pt x="5373" y="1775"/>
                  </a:lnTo>
                  <a:lnTo>
                    <a:pt x="4946" y="1775"/>
                  </a:lnTo>
                  <a:lnTo>
                    <a:pt x="4891" y="1775"/>
                  </a:lnTo>
                  <a:lnTo>
                    <a:pt x="4891" y="1715"/>
                  </a:lnTo>
                  <a:lnTo>
                    <a:pt x="4834" y="1715"/>
                  </a:lnTo>
                  <a:lnTo>
                    <a:pt x="4834" y="1666"/>
                  </a:lnTo>
                  <a:lnTo>
                    <a:pt x="4834" y="1635"/>
                  </a:lnTo>
                  <a:lnTo>
                    <a:pt x="4711" y="1635"/>
                  </a:lnTo>
                  <a:lnTo>
                    <a:pt x="4711" y="1625"/>
                  </a:lnTo>
                  <a:lnTo>
                    <a:pt x="4692" y="1625"/>
                  </a:lnTo>
                  <a:lnTo>
                    <a:pt x="4692" y="1606"/>
                  </a:lnTo>
                  <a:lnTo>
                    <a:pt x="4642" y="1606"/>
                  </a:lnTo>
                  <a:lnTo>
                    <a:pt x="4642" y="1578"/>
                  </a:lnTo>
                  <a:lnTo>
                    <a:pt x="4386" y="1578"/>
                  </a:lnTo>
                  <a:lnTo>
                    <a:pt x="4386" y="1542"/>
                  </a:lnTo>
                  <a:lnTo>
                    <a:pt x="4255" y="1542"/>
                  </a:lnTo>
                  <a:lnTo>
                    <a:pt x="4255" y="1506"/>
                  </a:lnTo>
                  <a:lnTo>
                    <a:pt x="4248" y="1506"/>
                  </a:lnTo>
                  <a:lnTo>
                    <a:pt x="4248" y="1492"/>
                  </a:lnTo>
                  <a:lnTo>
                    <a:pt x="4239" y="1492"/>
                  </a:lnTo>
                  <a:lnTo>
                    <a:pt x="4239" y="1480"/>
                  </a:lnTo>
                  <a:lnTo>
                    <a:pt x="4008" y="1480"/>
                  </a:lnTo>
                  <a:lnTo>
                    <a:pt x="4008" y="1473"/>
                  </a:lnTo>
                  <a:lnTo>
                    <a:pt x="3978" y="1473"/>
                  </a:lnTo>
                  <a:lnTo>
                    <a:pt x="3978" y="1454"/>
                  </a:lnTo>
                  <a:lnTo>
                    <a:pt x="3802" y="1454"/>
                  </a:lnTo>
                  <a:lnTo>
                    <a:pt x="3802" y="1433"/>
                  </a:lnTo>
                  <a:lnTo>
                    <a:pt x="3764" y="1433"/>
                  </a:lnTo>
                  <a:lnTo>
                    <a:pt x="3764" y="1416"/>
                  </a:lnTo>
                  <a:lnTo>
                    <a:pt x="3750" y="1416"/>
                  </a:lnTo>
                  <a:lnTo>
                    <a:pt x="3750" y="1366"/>
                  </a:lnTo>
                  <a:lnTo>
                    <a:pt x="3728" y="1366"/>
                  </a:lnTo>
                  <a:lnTo>
                    <a:pt x="3728" y="1354"/>
                  </a:lnTo>
                  <a:lnTo>
                    <a:pt x="3591" y="1354"/>
                  </a:lnTo>
                  <a:lnTo>
                    <a:pt x="3591" y="1345"/>
                  </a:lnTo>
                  <a:lnTo>
                    <a:pt x="3418" y="1345"/>
                  </a:lnTo>
                  <a:lnTo>
                    <a:pt x="3418" y="1326"/>
                  </a:lnTo>
                  <a:lnTo>
                    <a:pt x="3408" y="1326"/>
                  </a:lnTo>
                  <a:lnTo>
                    <a:pt x="3408" y="1316"/>
                  </a:lnTo>
                  <a:lnTo>
                    <a:pt x="3280" y="1316"/>
                  </a:lnTo>
                  <a:lnTo>
                    <a:pt x="3280" y="1297"/>
                  </a:lnTo>
                  <a:lnTo>
                    <a:pt x="3254" y="1297"/>
                  </a:lnTo>
                  <a:lnTo>
                    <a:pt x="3254" y="1281"/>
                  </a:lnTo>
                  <a:lnTo>
                    <a:pt x="3235" y="1281"/>
                  </a:lnTo>
                  <a:lnTo>
                    <a:pt x="3235" y="1255"/>
                  </a:lnTo>
                  <a:lnTo>
                    <a:pt x="3218" y="1255"/>
                  </a:lnTo>
                  <a:lnTo>
                    <a:pt x="3218" y="1228"/>
                  </a:lnTo>
                  <a:lnTo>
                    <a:pt x="3202" y="1228"/>
                  </a:lnTo>
                  <a:lnTo>
                    <a:pt x="3202" y="1202"/>
                  </a:lnTo>
                  <a:lnTo>
                    <a:pt x="3176" y="1202"/>
                  </a:lnTo>
                  <a:lnTo>
                    <a:pt x="3176" y="1193"/>
                  </a:lnTo>
                  <a:lnTo>
                    <a:pt x="3157" y="1193"/>
                  </a:lnTo>
                  <a:lnTo>
                    <a:pt x="3157" y="1176"/>
                  </a:lnTo>
                  <a:lnTo>
                    <a:pt x="3024" y="1176"/>
                  </a:lnTo>
                  <a:lnTo>
                    <a:pt x="3024" y="1164"/>
                  </a:lnTo>
                  <a:lnTo>
                    <a:pt x="2981" y="1164"/>
                  </a:lnTo>
                  <a:lnTo>
                    <a:pt x="2981" y="1155"/>
                  </a:lnTo>
                  <a:lnTo>
                    <a:pt x="2919" y="1155"/>
                  </a:lnTo>
                  <a:lnTo>
                    <a:pt x="2919" y="1145"/>
                  </a:lnTo>
                  <a:lnTo>
                    <a:pt x="2905" y="1145"/>
                  </a:lnTo>
                  <a:lnTo>
                    <a:pt x="2905" y="1136"/>
                  </a:lnTo>
                  <a:lnTo>
                    <a:pt x="2841" y="1136"/>
                  </a:lnTo>
                  <a:lnTo>
                    <a:pt x="2841" y="1126"/>
                  </a:lnTo>
                  <a:lnTo>
                    <a:pt x="2753" y="1126"/>
                  </a:lnTo>
                  <a:lnTo>
                    <a:pt x="2753" y="1112"/>
                  </a:lnTo>
                  <a:lnTo>
                    <a:pt x="2722" y="1112"/>
                  </a:lnTo>
                  <a:lnTo>
                    <a:pt x="2722" y="1095"/>
                  </a:lnTo>
                  <a:lnTo>
                    <a:pt x="2691" y="1095"/>
                  </a:lnTo>
                  <a:lnTo>
                    <a:pt x="2691" y="1062"/>
                  </a:lnTo>
                  <a:lnTo>
                    <a:pt x="2672" y="1062"/>
                  </a:lnTo>
                  <a:lnTo>
                    <a:pt x="2672" y="1045"/>
                  </a:lnTo>
                  <a:lnTo>
                    <a:pt x="2656" y="1045"/>
                  </a:lnTo>
                  <a:lnTo>
                    <a:pt x="2656" y="998"/>
                  </a:lnTo>
                  <a:lnTo>
                    <a:pt x="2639" y="998"/>
                  </a:lnTo>
                  <a:lnTo>
                    <a:pt x="2639" y="977"/>
                  </a:lnTo>
                  <a:lnTo>
                    <a:pt x="2511" y="977"/>
                  </a:lnTo>
                  <a:lnTo>
                    <a:pt x="2511" y="967"/>
                  </a:lnTo>
                  <a:lnTo>
                    <a:pt x="2397" y="967"/>
                  </a:lnTo>
                  <a:lnTo>
                    <a:pt x="2397" y="948"/>
                  </a:lnTo>
                  <a:lnTo>
                    <a:pt x="2383" y="948"/>
                  </a:lnTo>
                  <a:lnTo>
                    <a:pt x="2383" y="936"/>
                  </a:lnTo>
                  <a:lnTo>
                    <a:pt x="2333" y="936"/>
                  </a:lnTo>
                  <a:lnTo>
                    <a:pt x="2333" y="927"/>
                  </a:lnTo>
                  <a:lnTo>
                    <a:pt x="2309" y="927"/>
                  </a:lnTo>
                  <a:lnTo>
                    <a:pt x="2309" y="915"/>
                  </a:lnTo>
                  <a:lnTo>
                    <a:pt x="2298" y="915"/>
                  </a:lnTo>
                  <a:lnTo>
                    <a:pt x="2298" y="908"/>
                  </a:lnTo>
                  <a:lnTo>
                    <a:pt x="2222" y="908"/>
                  </a:lnTo>
                  <a:lnTo>
                    <a:pt x="2222" y="891"/>
                  </a:lnTo>
                  <a:lnTo>
                    <a:pt x="2198" y="891"/>
                  </a:lnTo>
                  <a:lnTo>
                    <a:pt x="2198" y="863"/>
                  </a:lnTo>
                  <a:lnTo>
                    <a:pt x="2174" y="863"/>
                  </a:lnTo>
                  <a:lnTo>
                    <a:pt x="2165" y="863"/>
                  </a:lnTo>
                  <a:lnTo>
                    <a:pt x="2165" y="844"/>
                  </a:lnTo>
                  <a:lnTo>
                    <a:pt x="2155" y="844"/>
                  </a:lnTo>
                  <a:lnTo>
                    <a:pt x="2155" y="834"/>
                  </a:lnTo>
                  <a:lnTo>
                    <a:pt x="2141" y="834"/>
                  </a:lnTo>
                  <a:lnTo>
                    <a:pt x="2141" y="820"/>
                  </a:lnTo>
                  <a:lnTo>
                    <a:pt x="2115" y="820"/>
                  </a:lnTo>
                  <a:lnTo>
                    <a:pt x="2115" y="765"/>
                  </a:lnTo>
                  <a:lnTo>
                    <a:pt x="1913" y="765"/>
                  </a:lnTo>
                  <a:lnTo>
                    <a:pt x="1913" y="746"/>
                  </a:lnTo>
                  <a:lnTo>
                    <a:pt x="1835" y="746"/>
                  </a:lnTo>
                  <a:lnTo>
                    <a:pt x="1835" y="737"/>
                  </a:lnTo>
                  <a:lnTo>
                    <a:pt x="1721" y="737"/>
                  </a:lnTo>
                  <a:lnTo>
                    <a:pt x="1659" y="737"/>
                  </a:lnTo>
                  <a:lnTo>
                    <a:pt x="1659" y="708"/>
                  </a:lnTo>
                  <a:lnTo>
                    <a:pt x="1659" y="699"/>
                  </a:lnTo>
                  <a:lnTo>
                    <a:pt x="1643" y="699"/>
                  </a:lnTo>
                  <a:lnTo>
                    <a:pt x="1643" y="684"/>
                  </a:lnTo>
                  <a:lnTo>
                    <a:pt x="1631" y="684"/>
                  </a:lnTo>
                  <a:lnTo>
                    <a:pt x="1631" y="672"/>
                  </a:lnTo>
                  <a:lnTo>
                    <a:pt x="1619" y="672"/>
                  </a:lnTo>
                  <a:lnTo>
                    <a:pt x="1619" y="637"/>
                  </a:lnTo>
                  <a:lnTo>
                    <a:pt x="1605" y="637"/>
                  </a:lnTo>
                  <a:lnTo>
                    <a:pt x="1593" y="637"/>
                  </a:lnTo>
                  <a:lnTo>
                    <a:pt x="1593" y="608"/>
                  </a:lnTo>
                  <a:lnTo>
                    <a:pt x="1578" y="608"/>
                  </a:lnTo>
                  <a:lnTo>
                    <a:pt x="1578" y="568"/>
                  </a:lnTo>
                  <a:lnTo>
                    <a:pt x="1564" y="568"/>
                  </a:lnTo>
                  <a:lnTo>
                    <a:pt x="1564" y="539"/>
                  </a:lnTo>
                  <a:lnTo>
                    <a:pt x="1541" y="539"/>
                  </a:lnTo>
                  <a:lnTo>
                    <a:pt x="1541" y="528"/>
                  </a:lnTo>
                  <a:lnTo>
                    <a:pt x="1529" y="528"/>
                  </a:lnTo>
                  <a:lnTo>
                    <a:pt x="1529" y="516"/>
                  </a:lnTo>
                  <a:lnTo>
                    <a:pt x="1479" y="516"/>
                  </a:lnTo>
                  <a:lnTo>
                    <a:pt x="1424" y="516"/>
                  </a:lnTo>
                  <a:lnTo>
                    <a:pt x="1424" y="506"/>
                  </a:lnTo>
                  <a:lnTo>
                    <a:pt x="1398" y="506"/>
                  </a:lnTo>
                  <a:lnTo>
                    <a:pt x="1398" y="494"/>
                  </a:lnTo>
                  <a:lnTo>
                    <a:pt x="1313" y="494"/>
                  </a:lnTo>
                  <a:lnTo>
                    <a:pt x="1313" y="485"/>
                  </a:lnTo>
                  <a:lnTo>
                    <a:pt x="1291" y="485"/>
                  </a:lnTo>
                  <a:lnTo>
                    <a:pt x="1291" y="475"/>
                  </a:lnTo>
                  <a:lnTo>
                    <a:pt x="1249" y="475"/>
                  </a:lnTo>
                  <a:lnTo>
                    <a:pt x="1249" y="466"/>
                  </a:lnTo>
                  <a:lnTo>
                    <a:pt x="1106" y="466"/>
                  </a:lnTo>
                  <a:lnTo>
                    <a:pt x="1106" y="447"/>
                  </a:lnTo>
                  <a:lnTo>
                    <a:pt x="1085" y="447"/>
                  </a:lnTo>
                  <a:lnTo>
                    <a:pt x="1085" y="409"/>
                  </a:lnTo>
                  <a:lnTo>
                    <a:pt x="1068" y="409"/>
                  </a:lnTo>
                  <a:lnTo>
                    <a:pt x="1068" y="368"/>
                  </a:lnTo>
                  <a:lnTo>
                    <a:pt x="1037" y="368"/>
                  </a:lnTo>
                  <a:lnTo>
                    <a:pt x="1037" y="340"/>
                  </a:lnTo>
                  <a:lnTo>
                    <a:pt x="952" y="340"/>
                  </a:lnTo>
                  <a:lnTo>
                    <a:pt x="952" y="330"/>
                  </a:lnTo>
                  <a:lnTo>
                    <a:pt x="746" y="330"/>
                  </a:lnTo>
                  <a:lnTo>
                    <a:pt x="746" y="304"/>
                  </a:lnTo>
                  <a:lnTo>
                    <a:pt x="715" y="304"/>
                  </a:lnTo>
                  <a:lnTo>
                    <a:pt x="715" y="269"/>
                  </a:lnTo>
                  <a:lnTo>
                    <a:pt x="679" y="269"/>
                  </a:lnTo>
                  <a:lnTo>
                    <a:pt x="679" y="259"/>
                  </a:lnTo>
                  <a:lnTo>
                    <a:pt x="584" y="259"/>
                  </a:lnTo>
                  <a:lnTo>
                    <a:pt x="584" y="250"/>
                  </a:lnTo>
                  <a:lnTo>
                    <a:pt x="568" y="250"/>
                  </a:lnTo>
                  <a:lnTo>
                    <a:pt x="568" y="235"/>
                  </a:lnTo>
                  <a:lnTo>
                    <a:pt x="553" y="235"/>
                  </a:lnTo>
                  <a:lnTo>
                    <a:pt x="553" y="223"/>
                  </a:lnTo>
                  <a:lnTo>
                    <a:pt x="530" y="223"/>
                  </a:lnTo>
                  <a:lnTo>
                    <a:pt x="530" y="214"/>
                  </a:lnTo>
                  <a:lnTo>
                    <a:pt x="496" y="214"/>
                  </a:lnTo>
                  <a:lnTo>
                    <a:pt x="496" y="200"/>
                  </a:lnTo>
                  <a:lnTo>
                    <a:pt x="451" y="200"/>
                  </a:lnTo>
                  <a:lnTo>
                    <a:pt x="444" y="200"/>
                  </a:lnTo>
                  <a:lnTo>
                    <a:pt x="444" y="176"/>
                  </a:lnTo>
                  <a:lnTo>
                    <a:pt x="390" y="176"/>
                  </a:lnTo>
                  <a:lnTo>
                    <a:pt x="390" y="136"/>
                  </a:lnTo>
                  <a:lnTo>
                    <a:pt x="375" y="136"/>
                  </a:lnTo>
                  <a:lnTo>
                    <a:pt x="375" y="100"/>
                  </a:lnTo>
                  <a:lnTo>
                    <a:pt x="363" y="100"/>
                  </a:lnTo>
                  <a:lnTo>
                    <a:pt x="363" y="48"/>
                  </a:lnTo>
                  <a:lnTo>
                    <a:pt x="352" y="48"/>
                  </a:lnTo>
                  <a:lnTo>
                    <a:pt x="352" y="31"/>
                  </a:lnTo>
                  <a:lnTo>
                    <a:pt x="333" y="31"/>
                  </a:lnTo>
                  <a:lnTo>
                    <a:pt x="333" y="17"/>
                  </a:lnTo>
                  <a:lnTo>
                    <a:pt x="314" y="17"/>
                  </a:lnTo>
                  <a:lnTo>
                    <a:pt x="314" y="0"/>
                  </a:lnTo>
                  <a:lnTo>
                    <a:pt x="0"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7" name="Freeform 78">
              <a:extLst>
                <a:ext uri="{FF2B5EF4-FFF2-40B4-BE49-F238E27FC236}">
                  <a16:creationId xmlns:a16="http://schemas.microsoft.com/office/drawing/2014/main" id="{25CA7D1D-7F03-434C-AC9A-38BE48829626}"/>
                </a:ext>
              </a:extLst>
            </p:cNvPr>
            <p:cNvSpPr>
              <a:spLocks/>
            </p:cNvSpPr>
            <p:nvPr/>
          </p:nvSpPr>
          <p:spPr bwMode="auto">
            <a:xfrm>
              <a:off x="1304367" y="1916227"/>
              <a:ext cx="5318330" cy="1950352"/>
            </a:xfrm>
            <a:custGeom>
              <a:avLst/>
              <a:gdLst>
                <a:gd name="T0" fmla="*/ 16 w 2471"/>
                <a:gd name="T1" fmla="*/ 5 h 945"/>
                <a:gd name="T2" fmla="*/ 137 w 2471"/>
                <a:gd name="T3" fmla="*/ 9 h 945"/>
                <a:gd name="T4" fmla="*/ 144 w 2471"/>
                <a:gd name="T5" fmla="*/ 54 h 945"/>
                <a:gd name="T6" fmla="*/ 160 w 2471"/>
                <a:gd name="T7" fmla="*/ 106 h 945"/>
                <a:gd name="T8" fmla="*/ 236 w 2471"/>
                <a:gd name="T9" fmla="*/ 123 h 945"/>
                <a:gd name="T10" fmla="*/ 305 w 2471"/>
                <a:gd name="T11" fmla="*/ 151 h 945"/>
                <a:gd name="T12" fmla="*/ 322 w 2471"/>
                <a:gd name="T13" fmla="*/ 172 h 945"/>
                <a:gd name="T14" fmla="*/ 338 w 2471"/>
                <a:gd name="T15" fmla="*/ 184 h 945"/>
                <a:gd name="T16" fmla="*/ 374 w 2471"/>
                <a:gd name="T17" fmla="*/ 188 h 945"/>
                <a:gd name="T18" fmla="*/ 435 w 2471"/>
                <a:gd name="T19" fmla="*/ 207 h 945"/>
                <a:gd name="T20" fmla="*/ 454 w 2471"/>
                <a:gd name="T21" fmla="*/ 213 h 945"/>
                <a:gd name="T22" fmla="*/ 461 w 2471"/>
                <a:gd name="T23" fmla="*/ 260 h 945"/>
                <a:gd name="T24" fmla="*/ 482 w 2471"/>
                <a:gd name="T25" fmla="*/ 265 h 945"/>
                <a:gd name="T26" fmla="*/ 505 w 2471"/>
                <a:gd name="T27" fmla="*/ 281 h 945"/>
                <a:gd name="T28" fmla="*/ 553 w 2471"/>
                <a:gd name="T29" fmla="*/ 286 h 945"/>
                <a:gd name="T30" fmla="*/ 590 w 2471"/>
                <a:gd name="T31" fmla="*/ 294 h 945"/>
                <a:gd name="T32" fmla="*/ 665 w 2471"/>
                <a:gd name="T33" fmla="*/ 300 h 945"/>
                <a:gd name="T34" fmla="*/ 672 w 2471"/>
                <a:gd name="T35" fmla="*/ 332 h 945"/>
                <a:gd name="T36" fmla="*/ 685 w 2471"/>
                <a:gd name="T37" fmla="*/ 346 h 945"/>
                <a:gd name="T38" fmla="*/ 693 w 2471"/>
                <a:gd name="T39" fmla="*/ 386 h 945"/>
                <a:gd name="T40" fmla="*/ 708 w 2471"/>
                <a:gd name="T41" fmla="*/ 391 h 945"/>
                <a:gd name="T42" fmla="*/ 714 w 2471"/>
                <a:gd name="T43" fmla="*/ 404 h 945"/>
                <a:gd name="T44" fmla="*/ 751 w 2471"/>
                <a:gd name="T45" fmla="*/ 408 h 945"/>
                <a:gd name="T46" fmla="*/ 763 w 2471"/>
                <a:gd name="T47" fmla="*/ 416 h 945"/>
                <a:gd name="T48" fmla="*/ 859 w 2471"/>
                <a:gd name="T49" fmla="*/ 424 h 945"/>
                <a:gd name="T50" fmla="*/ 891 w 2471"/>
                <a:gd name="T51" fmla="*/ 450 h 945"/>
                <a:gd name="T52" fmla="*/ 909 w 2471"/>
                <a:gd name="T53" fmla="*/ 456 h 945"/>
                <a:gd name="T54" fmla="*/ 913 w 2471"/>
                <a:gd name="T55" fmla="*/ 491 h 945"/>
                <a:gd name="T56" fmla="*/ 945 w 2471"/>
                <a:gd name="T57" fmla="*/ 496 h 945"/>
                <a:gd name="T58" fmla="*/ 1005 w 2471"/>
                <a:gd name="T59" fmla="*/ 516 h 945"/>
                <a:gd name="T60" fmla="*/ 1118 w 2471"/>
                <a:gd name="T61" fmla="*/ 523 h 945"/>
                <a:gd name="T62" fmla="*/ 1123 w 2471"/>
                <a:gd name="T63" fmla="*/ 564 h 945"/>
                <a:gd name="T64" fmla="*/ 1133 w 2471"/>
                <a:gd name="T65" fmla="*/ 592 h 945"/>
                <a:gd name="T66" fmla="*/ 1140 w 2471"/>
                <a:gd name="T67" fmla="*/ 633 h 945"/>
                <a:gd name="T68" fmla="*/ 1171 w 2471"/>
                <a:gd name="T69" fmla="*/ 639 h 945"/>
                <a:gd name="T70" fmla="*/ 1220 w 2471"/>
                <a:gd name="T71" fmla="*/ 643 h 945"/>
                <a:gd name="T72" fmla="*/ 1264 w 2471"/>
                <a:gd name="T73" fmla="*/ 656 h 945"/>
                <a:gd name="T74" fmla="*/ 1342 w 2471"/>
                <a:gd name="T75" fmla="*/ 684 h 945"/>
                <a:gd name="T76" fmla="*/ 1359 w 2471"/>
                <a:gd name="T77" fmla="*/ 693 h 945"/>
                <a:gd name="T78" fmla="*/ 1368 w 2471"/>
                <a:gd name="T79" fmla="*/ 710 h 945"/>
                <a:gd name="T80" fmla="*/ 1384 w 2471"/>
                <a:gd name="T81" fmla="*/ 718 h 945"/>
                <a:gd name="T82" fmla="*/ 1464 w 2471"/>
                <a:gd name="T83" fmla="*/ 727 h 945"/>
                <a:gd name="T84" fmla="*/ 1564 w 2471"/>
                <a:gd name="T85" fmla="*/ 736 h 945"/>
                <a:gd name="T86" fmla="*/ 1568 w 2471"/>
                <a:gd name="T87" fmla="*/ 755 h 945"/>
                <a:gd name="T88" fmla="*/ 1581 w 2471"/>
                <a:gd name="T89" fmla="*/ 765 h 945"/>
                <a:gd name="T90" fmla="*/ 1587 w 2471"/>
                <a:gd name="T91" fmla="*/ 789 h 945"/>
                <a:gd name="T92" fmla="*/ 1633 w 2471"/>
                <a:gd name="T93" fmla="*/ 802 h 945"/>
                <a:gd name="T94" fmla="*/ 1661 w 2471"/>
                <a:gd name="T95" fmla="*/ 814 h 945"/>
                <a:gd name="T96" fmla="*/ 1737 w 2471"/>
                <a:gd name="T97" fmla="*/ 822 h 945"/>
                <a:gd name="T98" fmla="*/ 1789 w 2471"/>
                <a:gd name="T99" fmla="*/ 832 h 945"/>
                <a:gd name="T100" fmla="*/ 1802 w 2471"/>
                <a:gd name="T101" fmla="*/ 838 h 945"/>
                <a:gd name="T102" fmla="*/ 1807 w 2471"/>
                <a:gd name="T103" fmla="*/ 851 h 945"/>
                <a:gd name="T104" fmla="*/ 1820 w 2471"/>
                <a:gd name="T105" fmla="*/ 858 h 945"/>
                <a:gd name="T106" fmla="*/ 1826 w 2471"/>
                <a:gd name="T107" fmla="*/ 870 h 945"/>
                <a:gd name="T108" fmla="*/ 1882 w 2471"/>
                <a:gd name="T109" fmla="*/ 886 h 945"/>
                <a:gd name="T110" fmla="*/ 1890 w 2471"/>
                <a:gd name="T111" fmla="*/ 922 h 945"/>
                <a:gd name="T112" fmla="*/ 2471 w 2471"/>
                <a:gd name="T113"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1" h="945">
                  <a:moveTo>
                    <a:pt x="0" y="0"/>
                  </a:moveTo>
                  <a:cubicBezTo>
                    <a:pt x="16" y="0"/>
                    <a:pt x="16" y="0"/>
                    <a:pt x="16" y="0"/>
                  </a:cubicBezTo>
                  <a:cubicBezTo>
                    <a:pt x="16" y="5"/>
                    <a:pt x="16" y="5"/>
                    <a:pt x="16" y="5"/>
                  </a:cubicBezTo>
                  <a:cubicBezTo>
                    <a:pt x="95" y="5"/>
                    <a:pt x="95" y="5"/>
                    <a:pt x="95" y="5"/>
                  </a:cubicBezTo>
                  <a:cubicBezTo>
                    <a:pt x="95" y="9"/>
                    <a:pt x="95" y="9"/>
                    <a:pt x="95" y="9"/>
                  </a:cubicBezTo>
                  <a:cubicBezTo>
                    <a:pt x="137" y="9"/>
                    <a:pt x="137" y="9"/>
                    <a:pt x="137" y="9"/>
                  </a:cubicBezTo>
                  <a:cubicBezTo>
                    <a:pt x="137" y="21"/>
                    <a:pt x="137" y="21"/>
                    <a:pt x="137" y="21"/>
                  </a:cubicBezTo>
                  <a:cubicBezTo>
                    <a:pt x="144" y="22"/>
                    <a:pt x="144" y="22"/>
                    <a:pt x="144" y="22"/>
                  </a:cubicBezTo>
                  <a:cubicBezTo>
                    <a:pt x="144" y="54"/>
                    <a:pt x="144" y="54"/>
                    <a:pt x="144" y="54"/>
                  </a:cubicBezTo>
                  <a:cubicBezTo>
                    <a:pt x="153" y="53"/>
                    <a:pt x="153" y="53"/>
                    <a:pt x="153" y="53"/>
                  </a:cubicBezTo>
                  <a:cubicBezTo>
                    <a:pt x="153" y="106"/>
                    <a:pt x="153" y="106"/>
                    <a:pt x="153" y="106"/>
                  </a:cubicBezTo>
                  <a:cubicBezTo>
                    <a:pt x="160" y="106"/>
                    <a:pt x="160" y="106"/>
                    <a:pt x="160" y="106"/>
                  </a:cubicBezTo>
                  <a:cubicBezTo>
                    <a:pt x="160" y="118"/>
                    <a:pt x="160" y="118"/>
                    <a:pt x="160" y="118"/>
                  </a:cubicBezTo>
                  <a:cubicBezTo>
                    <a:pt x="236" y="118"/>
                    <a:pt x="236" y="118"/>
                    <a:pt x="236" y="118"/>
                  </a:cubicBezTo>
                  <a:cubicBezTo>
                    <a:pt x="236" y="123"/>
                    <a:pt x="236" y="123"/>
                    <a:pt x="236" y="123"/>
                  </a:cubicBezTo>
                  <a:cubicBezTo>
                    <a:pt x="302" y="123"/>
                    <a:pt x="302" y="123"/>
                    <a:pt x="302" y="123"/>
                  </a:cubicBezTo>
                  <a:cubicBezTo>
                    <a:pt x="305" y="123"/>
                    <a:pt x="305" y="123"/>
                    <a:pt x="305" y="123"/>
                  </a:cubicBezTo>
                  <a:cubicBezTo>
                    <a:pt x="305" y="151"/>
                    <a:pt x="305" y="151"/>
                    <a:pt x="305" y="151"/>
                  </a:cubicBezTo>
                  <a:cubicBezTo>
                    <a:pt x="309" y="151"/>
                    <a:pt x="309" y="151"/>
                    <a:pt x="309" y="151"/>
                  </a:cubicBezTo>
                  <a:cubicBezTo>
                    <a:pt x="309" y="172"/>
                    <a:pt x="309" y="172"/>
                    <a:pt x="309" y="172"/>
                  </a:cubicBezTo>
                  <a:cubicBezTo>
                    <a:pt x="322" y="172"/>
                    <a:pt x="322" y="172"/>
                    <a:pt x="322" y="172"/>
                  </a:cubicBezTo>
                  <a:cubicBezTo>
                    <a:pt x="322" y="177"/>
                    <a:pt x="322" y="177"/>
                    <a:pt x="322" y="177"/>
                  </a:cubicBezTo>
                  <a:cubicBezTo>
                    <a:pt x="338" y="177"/>
                    <a:pt x="338" y="177"/>
                    <a:pt x="338" y="177"/>
                  </a:cubicBezTo>
                  <a:cubicBezTo>
                    <a:pt x="338" y="184"/>
                    <a:pt x="338" y="184"/>
                    <a:pt x="338" y="184"/>
                  </a:cubicBezTo>
                  <a:cubicBezTo>
                    <a:pt x="344" y="184"/>
                    <a:pt x="344" y="184"/>
                    <a:pt x="344" y="184"/>
                  </a:cubicBezTo>
                  <a:cubicBezTo>
                    <a:pt x="344" y="188"/>
                    <a:pt x="344" y="188"/>
                    <a:pt x="344" y="188"/>
                  </a:cubicBezTo>
                  <a:cubicBezTo>
                    <a:pt x="374" y="188"/>
                    <a:pt x="374" y="188"/>
                    <a:pt x="374" y="188"/>
                  </a:cubicBezTo>
                  <a:cubicBezTo>
                    <a:pt x="374" y="192"/>
                    <a:pt x="374" y="192"/>
                    <a:pt x="374" y="192"/>
                  </a:cubicBezTo>
                  <a:cubicBezTo>
                    <a:pt x="435" y="192"/>
                    <a:pt x="435" y="192"/>
                    <a:pt x="435" y="192"/>
                  </a:cubicBezTo>
                  <a:cubicBezTo>
                    <a:pt x="435" y="207"/>
                    <a:pt x="435" y="207"/>
                    <a:pt x="435" y="207"/>
                  </a:cubicBezTo>
                  <a:cubicBezTo>
                    <a:pt x="449" y="207"/>
                    <a:pt x="449" y="207"/>
                    <a:pt x="449" y="207"/>
                  </a:cubicBezTo>
                  <a:cubicBezTo>
                    <a:pt x="449" y="213"/>
                    <a:pt x="449" y="213"/>
                    <a:pt x="449" y="213"/>
                  </a:cubicBezTo>
                  <a:cubicBezTo>
                    <a:pt x="454" y="213"/>
                    <a:pt x="454" y="213"/>
                    <a:pt x="454" y="213"/>
                  </a:cubicBezTo>
                  <a:cubicBezTo>
                    <a:pt x="454" y="254"/>
                    <a:pt x="454" y="254"/>
                    <a:pt x="454" y="254"/>
                  </a:cubicBezTo>
                  <a:cubicBezTo>
                    <a:pt x="461" y="254"/>
                    <a:pt x="461" y="254"/>
                    <a:pt x="461" y="254"/>
                  </a:cubicBezTo>
                  <a:cubicBezTo>
                    <a:pt x="461" y="260"/>
                    <a:pt x="461" y="260"/>
                    <a:pt x="461" y="260"/>
                  </a:cubicBezTo>
                  <a:cubicBezTo>
                    <a:pt x="467" y="260"/>
                    <a:pt x="467" y="260"/>
                    <a:pt x="467" y="260"/>
                  </a:cubicBezTo>
                  <a:cubicBezTo>
                    <a:pt x="467" y="265"/>
                    <a:pt x="467" y="265"/>
                    <a:pt x="467" y="265"/>
                  </a:cubicBezTo>
                  <a:cubicBezTo>
                    <a:pt x="482" y="265"/>
                    <a:pt x="482" y="265"/>
                    <a:pt x="482" y="265"/>
                  </a:cubicBezTo>
                  <a:cubicBezTo>
                    <a:pt x="482" y="278"/>
                    <a:pt x="482" y="278"/>
                    <a:pt x="482" y="278"/>
                  </a:cubicBezTo>
                  <a:cubicBezTo>
                    <a:pt x="505" y="278"/>
                    <a:pt x="505" y="278"/>
                    <a:pt x="505" y="278"/>
                  </a:cubicBezTo>
                  <a:cubicBezTo>
                    <a:pt x="505" y="281"/>
                    <a:pt x="505" y="281"/>
                    <a:pt x="505" y="281"/>
                  </a:cubicBezTo>
                  <a:cubicBezTo>
                    <a:pt x="537" y="281"/>
                    <a:pt x="537" y="281"/>
                    <a:pt x="537" y="281"/>
                  </a:cubicBezTo>
                  <a:cubicBezTo>
                    <a:pt x="537" y="286"/>
                    <a:pt x="537" y="286"/>
                    <a:pt x="537" y="286"/>
                  </a:cubicBezTo>
                  <a:cubicBezTo>
                    <a:pt x="553" y="286"/>
                    <a:pt x="553" y="286"/>
                    <a:pt x="553" y="286"/>
                  </a:cubicBezTo>
                  <a:cubicBezTo>
                    <a:pt x="553" y="290"/>
                    <a:pt x="553" y="290"/>
                    <a:pt x="553" y="290"/>
                  </a:cubicBezTo>
                  <a:cubicBezTo>
                    <a:pt x="590" y="290"/>
                    <a:pt x="590" y="290"/>
                    <a:pt x="590" y="290"/>
                  </a:cubicBezTo>
                  <a:cubicBezTo>
                    <a:pt x="590" y="294"/>
                    <a:pt x="590" y="294"/>
                    <a:pt x="590" y="294"/>
                  </a:cubicBezTo>
                  <a:cubicBezTo>
                    <a:pt x="612" y="294"/>
                    <a:pt x="612" y="294"/>
                    <a:pt x="612" y="294"/>
                  </a:cubicBezTo>
                  <a:cubicBezTo>
                    <a:pt x="612" y="300"/>
                    <a:pt x="612" y="300"/>
                    <a:pt x="612" y="300"/>
                  </a:cubicBezTo>
                  <a:cubicBezTo>
                    <a:pt x="665" y="300"/>
                    <a:pt x="665" y="300"/>
                    <a:pt x="665" y="300"/>
                  </a:cubicBezTo>
                  <a:cubicBezTo>
                    <a:pt x="665" y="324"/>
                    <a:pt x="665" y="324"/>
                    <a:pt x="665" y="324"/>
                  </a:cubicBezTo>
                  <a:cubicBezTo>
                    <a:pt x="672" y="324"/>
                    <a:pt x="672" y="324"/>
                    <a:pt x="672" y="324"/>
                  </a:cubicBezTo>
                  <a:cubicBezTo>
                    <a:pt x="672" y="332"/>
                    <a:pt x="672" y="332"/>
                    <a:pt x="672" y="332"/>
                  </a:cubicBezTo>
                  <a:cubicBezTo>
                    <a:pt x="677" y="332"/>
                    <a:pt x="677" y="332"/>
                    <a:pt x="677" y="332"/>
                  </a:cubicBezTo>
                  <a:cubicBezTo>
                    <a:pt x="677" y="346"/>
                    <a:pt x="677" y="346"/>
                    <a:pt x="677" y="346"/>
                  </a:cubicBezTo>
                  <a:cubicBezTo>
                    <a:pt x="685" y="346"/>
                    <a:pt x="685" y="346"/>
                    <a:pt x="685" y="346"/>
                  </a:cubicBezTo>
                  <a:cubicBezTo>
                    <a:pt x="685" y="370"/>
                    <a:pt x="685" y="370"/>
                    <a:pt x="685" y="370"/>
                  </a:cubicBezTo>
                  <a:cubicBezTo>
                    <a:pt x="693" y="370"/>
                    <a:pt x="693" y="370"/>
                    <a:pt x="693" y="370"/>
                  </a:cubicBezTo>
                  <a:cubicBezTo>
                    <a:pt x="693" y="386"/>
                    <a:pt x="693" y="386"/>
                    <a:pt x="693" y="386"/>
                  </a:cubicBezTo>
                  <a:cubicBezTo>
                    <a:pt x="703" y="386"/>
                    <a:pt x="703" y="386"/>
                    <a:pt x="703" y="386"/>
                  </a:cubicBezTo>
                  <a:cubicBezTo>
                    <a:pt x="703" y="391"/>
                    <a:pt x="703" y="391"/>
                    <a:pt x="703" y="391"/>
                  </a:cubicBezTo>
                  <a:cubicBezTo>
                    <a:pt x="708" y="391"/>
                    <a:pt x="708" y="391"/>
                    <a:pt x="708" y="391"/>
                  </a:cubicBezTo>
                  <a:cubicBezTo>
                    <a:pt x="708" y="400"/>
                    <a:pt x="708" y="400"/>
                    <a:pt x="708" y="400"/>
                  </a:cubicBezTo>
                  <a:cubicBezTo>
                    <a:pt x="714" y="400"/>
                    <a:pt x="714" y="400"/>
                    <a:pt x="714" y="400"/>
                  </a:cubicBezTo>
                  <a:cubicBezTo>
                    <a:pt x="714" y="404"/>
                    <a:pt x="714" y="404"/>
                    <a:pt x="714" y="404"/>
                  </a:cubicBezTo>
                  <a:cubicBezTo>
                    <a:pt x="724" y="404"/>
                    <a:pt x="724" y="404"/>
                    <a:pt x="724" y="404"/>
                  </a:cubicBezTo>
                  <a:cubicBezTo>
                    <a:pt x="724" y="408"/>
                    <a:pt x="724" y="408"/>
                    <a:pt x="724" y="408"/>
                  </a:cubicBezTo>
                  <a:cubicBezTo>
                    <a:pt x="751" y="408"/>
                    <a:pt x="751" y="408"/>
                    <a:pt x="751" y="408"/>
                  </a:cubicBezTo>
                  <a:cubicBezTo>
                    <a:pt x="751" y="412"/>
                    <a:pt x="751" y="412"/>
                    <a:pt x="751" y="412"/>
                  </a:cubicBezTo>
                  <a:cubicBezTo>
                    <a:pt x="763" y="412"/>
                    <a:pt x="763" y="412"/>
                    <a:pt x="763" y="412"/>
                  </a:cubicBezTo>
                  <a:cubicBezTo>
                    <a:pt x="763" y="416"/>
                    <a:pt x="763" y="416"/>
                    <a:pt x="763" y="416"/>
                  </a:cubicBezTo>
                  <a:cubicBezTo>
                    <a:pt x="838" y="416"/>
                    <a:pt x="838" y="416"/>
                    <a:pt x="838" y="416"/>
                  </a:cubicBezTo>
                  <a:cubicBezTo>
                    <a:pt x="838" y="424"/>
                    <a:pt x="838" y="424"/>
                    <a:pt x="838" y="424"/>
                  </a:cubicBezTo>
                  <a:cubicBezTo>
                    <a:pt x="859" y="424"/>
                    <a:pt x="859" y="424"/>
                    <a:pt x="859" y="424"/>
                  </a:cubicBezTo>
                  <a:cubicBezTo>
                    <a:pt x="859" y="433"/>
                    <a:pt x="859" y="433"/>
                    <a:pt x="859" y="433"/>
                  </a:cubicBezTo>
                  <a:cubicBezTo>
                    <a:pt x="891" y="433"/>
                    <a:pt x="891" y="433"/>
                    <a:pt x="891" y="433"/>
                  </a:cubicBezTo>
                  <a:cubicBezTo>
                    <a:pt x="891" y="450"/>
                    <a:pt x="891" y="450"/>
                    <a:pt x="891" y="450"/>
                  </a:cubicBezTo>
                  <a:cubicBezTo>
                    <a:pt x="898" y="450"/>
                    <a:pt x="898" y="450"/>
                    <a:pt x="898" y="450"/>
                  </a:cubicBezTo>
                  <a:cubicBezTo>
                    <a:pt x="898" y="456"/>
                    <a:pt x="898" y="456"/>
                    <a:pt x="898" y="456"/>
                  </a:cubicBezTo>
                  <a:cubicBezTo>
                    <a:pt x="909" y="456"/>
                    <a:pt x="909" y="456"/>
                    <a:pt x="909" y="456"/>
                  </a:cubicBezTo>
                  <a:cubicBezTo>
                    <a:pt x="909" y="477"/>
                    <a:pt x="909" y="477"/>
                    <a:pt x="909" y="477"/>
                  </a:cubicBezTo>
                  <a:cubicBezTo>
                    <a:pt x="913" y="477"/>
                    <a:pt x="913" y="477"/>
                    <a:pt x="913" y="477"/>
                  </a:cubicBezTo>
                  <a:cubicBezTo>
                    <a:pt x="913" y="491"/>
                    <a:pt x="913" y="491"/>
                    <a:pt x="913" y="491"/>
                  </a:cubicBezTo>
                  <a:cubicBezTo>
                    <a:pt x="939" y="491"/>
                    <a:pt x="939" y="491"/>
                    <a:pt x="939" y="491"/>
                  </a:cubicBezTo>
                  <a:cubicBezTo>
                    <a:pt x="939" y="496"/>
                    <a:pt x="939" y="496"/>
                    <a:pt x="939" y="496"/>
                  </a:cubicBezTo>
                  <a:cubicBezTo>
                    <a:pt x="945" y="496"/>
                    <a:pt x="945" y="496"/>
                    <a:pt x="945" y="496"/>
                  </a:cubicBezTo>
                  <a:cubicBezTo>
                    <a:pt x="945" y="508"/>
                    <a:pt x="945" y="508"/>
                    <a:pt x="945" y="508"/>
                  </a:cubicBezTo>
                  <a:cubicBezTo>
                    <a:pt x="1005" y="508"/>
                    <a:pt x="1005" y="508"/>
                    <a:pt x="1005" y="508"/>
                  </a:cubicBezTo>
                  <a:cubicBezTo>
                    <a:pt x="1005" y="516"/>
                    <a:pt x="1005" y="516"/>
                    <a:pt x="1005" y="516"/>
                  </a:cubicBezTo>
                  <a:cubicBezTo>
                    <a:pt x="1048" y="516"/>
                    <a:pt x="1048" y="516"/>
                    <a:pt x="1048" y="516"/>
                  </a:cubicBezTo>
                  <a:cubicBezTo>
                    <a:pt x="1048" y="523"/>
                    <a:pt x="1048" y="523"/>
                    <a:pt x="1048" y="523"/>
                  </a:cubicBezTo>
                  <a:cubicBezTo>
                    <a:pt x="1118" y="523"/>
                    <a:pt x="1118" y="523"/>
                    <a:pt x="1118" y="523"/>
                  </a:cubicBezTo>
                  <a:cubicBezTo>
                    <a:pt x="1118" y="545"/>
                    <a:pt x="1118" y="545"/>
                    <a:pt x="1118" y="545"/>
                  </a:cubicBezTo>
                  <a:cubicBezTo>
                    <a:pt x="1123" y="545"/>
                    <a:pt x="1123" y="545"/>
                    <a:pt x="1123" y="545"/>
                  </a:cubicBezTo>
                  <a:cubicBezTo>
                    <a:pt x="1123" y="564"/>
                    <a:pt x="1123" y="564"/>
                    <a:pt x="1123" y="564"/>
                  </a:cubicBezTo>
                  <a:cubicBezTo>
                    <a:pt x="1129" y="564"/>
                    <a:pt x="1129" y="564"/>
                    <a:pt x="1129" y="564"/>
                  </a:cubicBezTo>
                  <a:cubicBezTo>
                    <a:pt x="1129" y="592"/>
                    <a:pt x="1129" y="592"/>
                    <a:pt x="1129" y="592"/>
                  </a:cubicBezTo>
                  <a:cubicBezTo>
                    <a:pt x="1133" y="592"/>
                    <a:pt x="1133" y="592"/>
                    <a:pt x="1133" y="592"/>
                  </a:cubicBezTo>
                  <a:cubicBezTo>
                    <a:pt x="1133" y="613"/>
                    <a:pt x="1133" y="613"/>
                    <a:pt x="1133" y="613"/>
                  </a:cubicBezTo>
                  <a:cubicBezTo>
                    <a:pt x="1140" y="613"/>
                    <a:pt x="1140" y="613"/>
                    <a:pt x="1140" y="613"/>
                  </a:cubicBezTo>
                  <a:cubicBezTo>
                    <a:pt x="1140" y="633"/>
                    <a:pt x="1140" y="633"/>
                    <a:pt x="1140" y="633"/>
                  </a:cubicBezTo>
                  <a:cubicBezTo>
                    <a:pt x="1140" y="633"/>
                    <a:pt x="1141" y="633"/>
                    <a:pt x="1148" y="633"/>
                  </a:cubicBezTo>
                  <a:cubicBezTo>
                    <a:pt x="1156" y="633"/>
                    <a:pt x="1171" y="633"/>
                    <a:pt x="1171" y="633"/>
                  </a:cubicBezTo>
                  <a:cubicBezTo>
                    <a:pt x="1171" y="639"/>
                    <a:pt x="1171" y="639"/>
                    <a:pt x="1171" y="639"/>
                  </a:cubicBezTo>
                  <a:cubicBezTo>
                    <a:pt x="1196" y="639"/>
                    <a:pt x="1196" y="639"/>
                    <a:pt x="1196" y="639"/>
                  </a:cubicBezTo>
                  <a:cubicBezTo>
                    <a:pt x="1196" y="643"/>
                    <a:pt x="1196" y="643"/>
                    <a:pt x="1196" y="643"/>
                  </a:cubicBezTo>
                  <a:cubicBezTo>
                    <a:pt x="1220" y="643"/>
                    <a:pt x="1220" y="643"/>
                    <a:pt x="1220" y="643"/>
                  </a:cubicBezTo>
                  <a:cubicBezTo>
                    <a:pt x="1220" y="651"/>
                    <a:pt x="1220" y="651"/>
                    <a:pt x="1220" y="651"/>
                  </a:cubicBezTo>
                  <a:cubicBezTo>
                    <a:pt x="1220" y="656"/>
                    <a:pt x="1220" y="656"/>
                    <a:pt x="1220" y="656"/>
                  </a:cubicBezTo>
                  <a:cubicBezTo>
                    <a:pt x="1264" y="656"/>
                    <a:pt x="1264" y="656"/>
                    <a:pt x="1264" y="656"/>
                  </a:cubicBezTo>
                  <a:cubicBezTo>
                    <a:pt x="1264" y="659"/>
                    <a:pt x="1264" y="659"/>
                    <a:pt x="1264" y="659"/>
                  </a:cubicBezTo>
                  <a:cubicBezTo>
                    <a:pt x="1342" y="659"/>
                    <a:pt x="1342" y="659"/>
                    <a:pt x="1342" y="659"/>
                  </a:cubicBezTo>
                  <a:cubicBezTo>
                    <a:pt x="1342" y="684"/>
                    <a:pt x="1342" y="684"/>
                    <a:pt x="1342" y="684"/>
                  </a:cubicBezTo>
                  <a:cubicBezTo>
                    <a:pt x="1349" y="684"/>
                    <a:pt x="1349" y="684"/>
                    <a:pt x="1349" y="684"/>
                  </a:cubicBezTo>
                  <a:cubicBezTo>
                    <a:pt x="1349" y="693"/>
                    <a:pt x="1349" y="693"/>
                    <a:pt x="1349" y="693"/>
                  </a:cubicBezTo>
                  <a:cubicBezTo>
                    <a:pt x="1359" y="693"/>
                    <a:pt x="1359" y="693"/>
                    <a:pt x="1359" y="693"/>
                  </a:cubicBezTo>
                  <a:cubicBezTo>
                    <a:pt x="1359" y="703"/>
                    <a:pt x="1359" y="703"/>
                    <a:pt x="1359" y="703"/>
                  </a:cubicBezTo>
                  <a:cubicBezTo>
                    <a:pt x="1368" y="703"/>
                    <a:pt x="1368" y="703"/>
                    <a:pt x="1368" y="703"/>
                  </a:cubicBezTo>
                  <a:cubicBezTo>
                    <a:pt x="1368" y="710"/>
                    <a:pt x="1368" y="710"/>
                    <a:pt x="1368" y="710"/>
                  </a:cubicBezTo>
                  <a:cubicBezTo>
                    <a:pt x="1377" y="710"/>
                    <a:pt x="1377" y="710"/>
                    <a:pt x="1377" y="710"/>
                  </a:cubicBezTo>
                  <a:cubicBezTo>
                    <a:pt x="1377" y="718"/>
                    <a:pt x="1377" y="718"/>
                    <a:pt x="1377" y="718"/>
                  </a:cubicBezTo>
                  <a:cubicBezTo>
                    <a:pt x="1384" y="718"/>
                    <a:pt x="1384" y="718"/>
                    <a:pt x="1384" y="718"/>
                  </a:cubicBezTo>
                  <a:cubicBezTo>
                    <a:pt x="1384" y="723"/>
                    <a:pt x="1384" y="723"/>
                    <a:pt x="1384" y="723"/>
                  </a:cubicBezTo>
                  <a:cubicBezTo>
                    <a:pt x="1464" y="723"/>
                    <a:pt x="1464" y="723"/>
                    <a:pt x="1464" y="723"/>
                  </a:cubicBezTo>
                  <a:cubicBezTo>
                    <a:pt x="1464" y="727"/>
                    <a:pt x="1464" y="727"/>
                    <a:pt x="1464" y="727"/>
                  </a:cubicBezTo>
                  <a:cubicBezTo>
                    <a:pt x="1558" y="727"/>
                    <a:pt x="1558" y="727"/>
                    <a:pt x="1558" y="727"/>
                  </a:cubicBezTo>
                  <a:cubicBezTo>
                    <a:pt x="1558" y="736"/>
                    <a:pt x="1558" y="736"/>
                    <a:pt x="1558" y="736"/>
                  </a:cubicBezTo>
                  <a:cubicBezTo>
                    <a:pt x="1564" y="736"/>
                    <a:pt x="1564" y="736"/>
                    <a:pt x="1564" y="736"/>
                  </a:cubicBezTo>
                  <a:cubicBezTo>
                    <a:pt x="1564" y="748"/>
                    <a:pt x="1564" y="748"/>
                    <a:pt x="1564" y="748"/>
                  </a:cubicBezTo>
                  <a:cubicBezTo>
                    <a:pt x="1568" y="748"/>
                    <a:pt x="1568" y="748"/>
                    <a:pt x="1568" y="748"/>
                  </a:cubicBezTo>
                  <a:cubicBezTo>
                    <a:pt x="1568" y="755"/>
                    <a:pt x="1568" y="755"/>
                    <a:pt x="1568" y="755"/>
                  </a:cubicBezTo>
                  <a:cubicBezTo>
                    <a:pt x="1575" y="755"/>
                    <a:pt x="1575" y="755"/>
                    <a:pt x="1575" y="755"/>
                  </a:cubicBezTo>
                  <a:cubicBezTo>
                    <a:pt x="1575" y="765"/>
                    <a:pt x="1575" y="765"/>
                    <a:pt x="1575" y="765"/>
                  </a:cubicBezTo>
                  <a:cubicBezTo>
                    <a:pt x="1581" y="765"/>
                    <a:pt x="1581" y="765"/>
                    <a:pt x="1581" y="765"/>
                  </a:cubicBezTo>
                  <a:cubicBezTo>
                    <a:pt x="1581" y="779"/>
                    <a:pt x="1581" y="779"/>
                    <a:pt x="1581" y="779"/>
                  </a:cubicBezTo>
                  <a:cubicBezTo>
                    <a:pt x="1587" y="779"/>
                    <a:pt x="1587" y="779"/>
                    <a:pt x="1587" y="779"/>
                  </a:cubicBezTo>
                  <a:cubicBezTo>
                    <a:pt x="1587" y="789"/>
                    <a:pt x="1587" y="789"/>
                    <a:pt x="1587" y="789"/>
                  </a:cubicBezTo>
                  <a:cubicBezTo>
                    <a:pt x="1592" y="789"/>
                    <a:pt x="1592" y="789"/>
                    <a:pt x="1592" y="789"/>
                  </a:cubicBezTo>
                  <a:cubicBezTo>
                    <a:pt x="1592" y="802"/>
                    <a:pt x="1592" y="802"/>
                    <a:pt x="1592" y="802"/>
                  </a:cubicBezTo>
                  <a:cubicBezTo>
                    <a:pt x="1633" y="802"/>
                    <a:pt x="1633" y="802"/>
                    <a:pt x="1633" y="802"/>
                  </a:cubicBezTo>
                  <a:cubicBezTo>
                    <a:pt x="1633" y="811"/>
                    <a:pt x="1633" y="811"/>
                    <a:pt x="1633" y="811"/>
                  </a:cubicBezTo>
                  <a:cubicBezTo>
                    <a:pt x="1661" y="811"/>
                    <a:pt x="1661" y="811"/>
                    <a:pt x="1661" y="811"/>
                  </a:cubicBezTo>
                  <a:cubicBezTo>
                    <a:pt x="1661" y="814"/>
                    <a:pt x="1661" y="814"/>
                    <a:pt x="1661" y="814"/>
                  </a:cubicBezTo>
                  <a:cubicBezTo>
                    <a:pt x="1708" y="814"/>
                    <a:pt x="1708" y="814"/>
                    <a:pt x="1708" y="814"/>
                  </a:cubicBezTo>
                  <a:cubicBezTo>
                    <a:pt x="1708" y="822"/>
                    <a:pt x="1708" y="822"/>
                    <a:pt x="1708" y="822"/>
                  </a:cubicBezTo>
                  <a:cubicBezTo>
                    <a:pt x="1737" y="822"/>
                    <a:pt x="1737" y="822"/>
                    <a:pt x="1737" y="822"/>
                  </a:cubicBezTo>
                  <a:cubicBezTo>
                    <a:pt x="1737" y="827"/>
                    <a:pt x="1737" y="827"/>
                    <a:pt x="1737" y="827"/>
                  </a:cubicBezTo>
                  <a:cubicBezTo>
                    <a:pt x="1789" y="827"/>
                    <a:pt x="1789" y="827"/>
                    <a:pt x="1789" y="827"/>
                  </a:cubicBezTo>
                  <a:cubicBezTo>
                    <a:pt x="1789" y="832"/>
                    <a:pt x="1789" y="832"/>
                    <a:pt x="1789" y="832"/>
                  </a:cubicBezTo>
                  <a:cubicBezTo>
                    <a:pt x="1795" y="832"/>
                    <a:pt x="1795" y="832"/>
                    <a:pt x="1795" y="832"/>
                  </a:cubicBezTo>
                  <a:cubicBezTo>
                    <a:pt x="1795" y="838"/>
                    <a:pt x="1795" y="838"/>
                    <a:pt x="1795" y="838"/>
                  </a:cubicBezTo>
                  <a:cubicBezTo>
                    <a:pt x="1802" y="838"/>
                    <a:pt x="1802" y="838"/>
                    <a:pt x="1802" y="838"/>
                  </a:cubicBezTo>
                  <a:cubicBezTo>
                    <a:pt x="1802" y="844"/>
                    <a:pt x="1802" y="844"/>
                    <a:pt x="1802" y="844"/>
                  </a:cubicBezTo>
                  <a:cubicBezTo>
                    <a:pt x="1807" y="844"/>
                    <a:pt x="1807" y="844"/>
                    <a:pt x="1807" y="844"/>
                  </a:cubicBezTo>
                  <a:cubicBezTo>
                    <a:pt x="1807" y="851"/>
                    <a:pt x="1807" y="851"/>
                    <a:pt x="1807" y="851"/>
                  </a:cubicBezTo>
                  <a:cubicBezTo>
                    <a:pt x="1814" y="851"/>
                    <a:pt x="1814" y="851"/>
                    <a:pt x="1814" y="851"/>
                  </a:cubicBezTo>
                  <a:cubicBezTo>
                    <a:pt x="1814" y="858"/>
                    <a:pt x="1814" y="858"/>
                    <a:pt x="1814" y="858"/>
                  </a:cubicBezTo>
                  <a:cubicBezTo>
                    <a:pt x="1820" y="858"/>
                    <a:pt x="1820" y="858"/>
                    <a:pt x="1820" y="858"/>
                  </a:cubicBezTo>
                  <a:cubicBezTo>
                    <a:pt x="1820" y="865"/>
                    <a:pt x="1820" y="865"/>
                    <a:pt x="1820" y="865"/>
                  </a:cubicBezTo>
                  <a:cubicBezTo>
                    <a:pt x="1826" y="865"/>
                    <a:pt x="1826" y="865"/>
                    <a:pt x="1826" y="865"/>
                  </a:cubicBezTo>
                  <a:cubicBezTo>
                    <a:pt x="1826" y="870"/>
                    <a:pt x="1826" y="870"/>
                    <a:pt x="1826" y="870"/>
                  </a:cubicBezTo>
                  <a:cubicBezTo>
                    <a:pt x="1870" y="870"/>
                    <a:pt x="1870" y="870"/>
                    <a:pt x="1870" y="870"/>
                  </a:cubicBezTo>
                  <a:cubicBezTo>
                    <a:pt x="1870" y="886"/>
                    <a:pt x="1870" y="886"/>
                    <a:pt x="1870" y="886"/>
                  </a:cubicBezTo>
                  <a:cubicBezTo>
                    <a:pt x="1882" y="886"/>
                    <a:pt x="1882" y="886"/>
                    <a:pt x="1882" y="886"/>
                  </a:cubicBezTo>
                  <a:cubicBezTo>
                    <a:pt x="1882" y="910"/>
                    <a:pt x="1882" y="910"/>
                    <a:pt x="1882" y="910"/>
                  </a:cubicBezTo>
                  <a:cubicBezTo>
                    <a:pt x="1890" y="910"/>
                    <a:pt x="1890" y="910"/>
                    <a:pt x="1890" y="910"/>
                  </a:cubicBezTo>
                  <a:cubicBezTo>
                    <a:pt x="1890" y="922"/>
                    <a:pt x="1890" y="922"/>
                    <a:pt x="1890" y="922"/>
                  </a:cubicBezTo>
                  <a:cubicBezTo>
                    <a:pt x="2019" y="922"/>
                    <a:pt x="2019" y="922"/>
                    <a:pt x="2019" y="922"/>
                  </a:cubicBezTo>
                  <a:cubicBezTo>
                    <a:pt x="2019" y="945"/>
                    <a:pt x="2019" y="945"/>
                    <a:pt x="2019" y="945"/>
                  </a:cubicBezTo>
                  <a:cubicBezTo>
                    <a:pt x="2471" y="945"/>
                    <a:pt x="2471" y="945"/>
                    <a:pt x="2471" y="945"/>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8" name="Line 79">
              <a:extLst>
                <a:ext uri="{FF2B5EF4-FFF2-40B4-BE49-F238E27FC236}">
                  <a16:creationId xmlns:a16="http://schemas.microsoft.com/office/drawing/2014/main" id="{6C39B1CE-00BC-4E3D-8BC7-2B6FFC1C4160}"/>
                </a:ext>
              </a:extLst>
            </p:cNvPr>
            <p:cNvSpPr>
              <a:spLocks noChangeShapeType="1"/>
            </p:cNvSpPr>
            <p:nvPr/>
          </p:nvSpPr>
          <p:spPr bwMode="auto">
            <a:xfrm flipV="1">
              <a:off x="1304367" y="1916227"/>
              <a:ext cx="0" cy="286688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9" name="Line 80">
              <a:extLst>
                <a:ext uri="{FF2B5EF4-FFF2-40B4-BE49-F238E27FC236}">
                  <a16:creationId xmlns:a16="http://schemas.microsoft.com/office/drawing/2014/main" id="{B2BDF6FD-68BE-417F-B39C-4CE1824E489D}"/>
                </a:ext>
              </a:extLst>
            </p:cNvPr>
            <p:cNvSpPr>
              <a:spLocks noChangeShapeType="1"/>
            </p:cNvSpPr>
            <p:nvPr/>
          </p:nvSpPr>
          <p:spPr bwMode="auto">
            <a:xfrm>
              <a:off x="1246323" y="4787458"/>
              <a:ext cx="5523299"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0" name="Line 81">
              <a:extLst>
                <a:ext uri="{FF2B5EF4-FFF2-40B4-BE49-F238E27FC236}">
                  <a16:creationId xmlns:a16="http://schemas.microsoft.com/office/drawing/2014/main" id="{3ED776B9-64D6-474A-A1F9-307CB4BD4325}"/>
                </a:ext>
              </a:extLst>
            </p:cNvPr>
            <p:cNvSpPr>
              <a:spLocks noChangeShapeType="1"/>
            </p:cNvSpPr>
            <p:nvPr/>
          </p:nvSpPr>
          <p:spPr bwMode="auto">
            <a:xfrm flipH="1">
              <a:off x="1246323" y="1917965"/>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1" name="Line 82">
              <a:extLst>
                <a:ext uri="{FF2B5EF4-FFF2-40B4-BE49-F238E27FC236}">
                  <a16:creationId xmlns:a16="http://schemas.microsoft.com/office/drawing/2014/main" id="{C08391D5-186E-4580-9BF7-5089DB04E10D}"/>
                </a:ext>
              </a:extLst>
            </p:cNvPr>
            <p:cNvSpPr>
              <a:spLocks noChangeShapeType="1"/>
            </p:cNvSpPr>
            <p:nvPr/>
          </p:nvSpPr>
          <p:spPr bwMode="auto">
            <a:xfrm flipH="1">
              <a:off x="1246323" y="3065588"/>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2" name="Line 83">
              <a:extLst>
                <a:ext uri="{FF2B5EF4-FFF2-40B4-BE49-F238E27FC236}">
                  <a16:creationId xmlns:a16="http://schemas.microsoft.com/office/drawing/2014/main" id="{F8AEC6DA-AEE1-4185-97EE-6A107653A705}"/>
                </a:ext>
              </a:extLst>
            </p:cNvPr>
            <p:cNvSpPr>
              <a:spLocks noChangeShapeType="1"/>
            </p:cNvSpPr>
            <p:nvPr/>
          </p:nvSpPr>
          <p:spPr bwMode="auto">
            <a:xfrm flipH="1">
              <a:off x="1246323" y="3639834"/>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3" name="Line 84">
              <a:extLst>
                <a:ext uri="{FF2B5EF4-FFF2-40B4-BE49-F238E27FC236}">
                  <a16:creationId xmlns:a16="http://schemas.microsoft.com/office/drawing/2014/main" id="{8D6BD5DB-403E-4126-81A4-C65B817C9814}"/>
                </a:ext>
              </a:extLst>
            </p:cNvPr>
            <p:cNvSpPr>
              <a:spLocks noChangeShapeType="1"/>
            </p:cNvSpPr>
            <p:nvPr/>
          </p:nvSpPr>
          <p:spPr bwMode="auto">
            <a:xfrm flipH="1">
              <a:off x="1246323" y="4213211"/>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4" name="Line 85">
              <a:extLst>
                <a:ext uri="{FF2B5EF4-FFF2-40B4-BE49-F238E27FC236}">
                  <a16:creationId xmlns:a16="http://schemas.microsoft.com/office/drawing/2014/main" id="{56ED2DFE-69F1-490E-A204-328EF3E7D704}"/>
                </a:ext>
              </a:extLst>
            </p:cNvPr>
            <p:cNvSpPr>
              <a:spLocks noChangeShapeType="1"/>
            </p:cNvSpPr>
            <p:nvPr/>
          </p:nvSpPr>
          <p:spPr bwMode="auto">
            <a:xfrm flipH="1">
              <a:off x="1246323" y="2204653"/>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5" name="Line 86">
              <a:extLst>
                <a:ext uri="{FF2B5EF4-FFF2-40B4-BE49-F238E27FC236}">
                  <a16:creationId xmlns:a16="http://schemas.microsoft.com/office/drawing/2014/main" id="{8BA6B57F-619E-49CA-8B34-5D599F183280}"/>
                </a:ext>
              </a:extLst>
            </p:cNvPr>
            <p:cNvSpPr>
              <a:spLocks noChangeShapeType="1"/>
            </p:cNvSpPr>
            <p:nvPr/>
          </p:nvSpPr>
          <p:spPr bwMode="auto">
            <a:xfrm flipH="1">
              <a:off x="1246323" y="2492211"/>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6" name="Line 87">
              <a:extLst>
                <a:ext uri="{FF2B5EF4-FFF2-40B4-BE49-F238E27FC236}">
                  <a16:creationId xmlns:a16="http://schemas.microsoft.com/office/drawing/2014/main" id="{2494855A-BEDC-4F70-8619-16F94C294B2D}"/>
                </a:ext>
              </a:extLst>
            </p:cNvPr>
            <p:cNvSpPr>
              <a:spLocks noChangeShapeType="1"/>
            </p:cNvSpPr>
            <p:nvPr/>
          </p:nvSpPr>
          <p:spPr bwMode="auto">
            <a:xfrm flipH="1">
              <a:off x="1246323" y="2778900"/>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7" name="Line 88">
              <a:extLst>
                <a:ext uri="{FF2B5EF4-FFF2-40B4-BE49-F238E27FC236}">
                  <a16:creationId xmlns:a16="http://schemas.microsoft.com/office/drawing/2014/main" id="{D0B11784-C8AF-4FED-AE04-8C9C73645052}"/>
                </a:ext>
              </a:extLst>
            </p:cNvPr>
            <p:cNvSpPr>
              <a:spLocks noChangeShapeType="1"/>
            </p:cNvSpPr>
            <p:nvPr/>
          </p:nvSpPr>
          <p:spPr bwMode="auto">
            <a:xfrm flipH="1">
              <a:off x="1246323" y="3352277"/>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8" name="Line 89">
              <a:extLst>
                <a:ext uri="{FF2B5EF4-FFF2-40B4-BE49-F238E27FC236}">
                  <a16:creationId xmlns:a16="http://schemas.microsoft.com/office/drawing/2014/main" id="{F6A21F00-142B-43DE-967D-2780B548CC2B}"/>
                </a:ext>
              </a:extLst>
            </p:cNvPr>
            <p:cNvSpPr>
              <a:spLocks noChangeShapeType="1"/>
            </p:cNvSpPr>
            <p:nvPr/>
          </p:nvSpPr>
          <p:spPr bwMode="auto">
            <a:xfrm flipH="1">
              <a:off x="1246323" y="3926523"/>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9" name="Line 90">
              <a:extLst>
                <a:ext uri="{FF2B5EF4-FFF2-40B4-BE49-F238E27FC236}">
                  <a16:creationId xmlns:a16="http://schemas.microsoft.com/office/drawing/2014/main" id="{07B31FD9-094B-4FF3-A975-45E5A7748132}"/>
                </a:ext>
              </a:extLst>
            </p:cNvPr>
            <p:cNvSpPr>
              <a:spLocks noChangeShapeType="1"/>
            </p:cNvSpPr>
            <p:nvPr/>
          </p:nvSpPr>
          <p:spPr bwMode="auto">
            <a:xfrm flipH="1">
              <a:off x="1246323" y="4499900"/>
              <a:ext cx="58044"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0" name="Line 91">
              <a:extLst>
                <a:ext uri="{FF2B5EF4-FFF2-40B4-BE49-F238E27FC236}">
                  <a16:creationId xmlns:a16="http://schemas.microsoft.com/office/drawing/2014/main" id="{D8CD64C1-4747-4560-8CA4-63D6D88418AD}"/>
                </a:ext>
              </a:extLst>
            </p:cNvPr>
            <p:cNvSpPr>
              <a:spLocks noChangeShapeType="1"/>
            </p:cNvSpPr>
            <p:nvPr/>
          </p:nvSpPr>
          <p:spPr bwMode="auto">
            <a:xfrm>
              <a:off x="1304367"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1" name="Line 92">
              <a:extLst>
                <a:ext uri="{FF2B5EF4-FFF2-40B4-BE49-F238E27FC236}">
                  <a16:creationId xmlns:a16="http://schemas.microsoft.com/office/drawing/2014/main" id="{AB77C735-6727-4C5B-9ECA-74D6A043289C}"/>
                </a:ext>
              </a:extLst>
            </p:cNvPr>
            <p:cNvSpPr>
              <a:spLocks noChangeShapeType="1"/>
            </p:cNvSpPr>
            <p:nvPr/>
          </p:nvSpPr>
          <p:spPr bwMode="auto">
            <a:xfrm>
              <a:off x="2361867"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2" name="Line 93">
              <a:extLst>
                <a:ext uri="{FF2B5EF4-FFF2-40B4-BE49-F238E27FC236}">
                  <a16:creationId xmlns:a16="http://schemas.microsoft.com/office/drawing/2014/main" id="{153048D2-B028-4DFA-8E39-5E5A6EB58289}"/>
                </a:ext>
              </a:extLst>
            </p:cNvPr>
            <p:cNvSpPr>
              <a:spLocks noChangeShapeType="1"/>
            </p:cNvSpPr>
            <p:nvPr/>
          </p:nvSpPr>
          <p:spPr bwMode="auto">
            <a:xfrm>
              <a:off x="3244325"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3" name="Line 94">
              <a:extLst>
                <a:ext uri="{FF2B5EF4-FFF2-40B4-BE49-F238E27FC236}">
                  <a16:creationId xmlns:a16="http://schemas.microsoft.com/office/drawing/2014/main" id="{C2059ECE-F211-4320-B733-24ABA09C4DC3}"/>
                </a:ext>
              </a:extLst>
            </p:cNvPr>
            <p:cNvSpPr>
              <a:spLocks noChangeShapeType="1"/>
            </p:cNvSpPr>
            <p:nvPr/>
          </p:nvSpPr>
          <p:spPr bwMode="auto">
            <a:xfrm>
              <a:off x="4124062"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4" name="Line 95">
              <a:extLst>
                <a:ext uri="{FF2B5EF4-FFF2-40B4-BE49-F238E27FC236}">
                  <a16:creationId xmlns:a16="http://schemas.microsoft.com/office/drawing/2014/main" id="{1189107C-1BED-447C-B3AB-5AE64868EEDF}"/>
                </a:ext>
              </a:extLst>
            </p:cNvPr>
            <p:cNvSpPr>
              <a:spLocks noChangeShapeType="1"/>
            </p:cNvSpPr>
            <p:nvPr/>
          </p:nvSpPr>
          <p:spPr bwMode="auto">
            <a:xfrm>
              <a:off x="1481222"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5" name="Line 96">
              <a:extLst>
                <a:ext uri="{FF2B5EF4-FFF2-40B4-BE49-F238E27FC236}">
                  <a16:creationId xmlns:a16="http://schemas.microsoft.com/office/drawing/2014/main" id="{06DE83C6-151F-40DC-B97E-4A046ABC1AFA}"/>
                </a:ext>
              </a:extLst>
            </p:cNvPr>
            <p:cNvSpPr>
              <a:spLocks noChangeShapeType="1"/>
            </p:cNvSpPr>
            <p:nvPr/>
          </p:nvSpPr>
          <p:spPr bwMode="auto">
            <a:xfrm>
              <a:off x="1658076"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6" name="Line 97">
              <a:extLst>
                <a:ext uri="{FF2B5EF4-FFF2-40B4-BE49-F238E27FC236}">
                  <a16:creationId xmlns:a16="http://schemas.microsoft.com/office/drawing/2014/main" id="{CDE6D8CB-79E9-4EEF-A821-D3D579F120D1}"/>
                </a:ext>
              </a:extLst>
            </p:cNvPr>
            <p:cNvSpPr>
              <a:spLocks noChangeShapeType="1"/>
            </p:cNvSpPr>
            <p:nvPr/>
          </p:nvSpPr>
          <p:spPr bwMode="auto">
            <a:xfrm>
              <a:off x="1834024"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7" name="Line 98">
              <a:extLst>
                <a:ext uri="{FF2B5EF4-FFF2-40B4-BE49-F238E27FC236}">
                  <a16:creationId xmlns:a16="http://schemas.microsoft.com/office/drawing/2014/main" id="{D4FA683E-09A3-4AD5-884A-EEA4AECB72C2}"/>
                </a:ext>
              </a:extLst>
            </p:cNvPr>
            <p:cNvSpPr>
              <a:spLocks noChangeShapeType="1"/>
            </p:cNvSpPr>
            <p:nvPr/>
          </p:nvSpPr>
          <p:spPr bwMode="auto">
            <a:xfrm>
              <a:off x="2008158"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8" name="Line 99">
              <a:extLst>
                <a:ext uri="{FF2B5EF4-FFF2-40B4-BE49-F238E27FC236}">
                  <a16:creationId xmlns:a16="http://schemas.microsoft.com/office/drawing/2014/main" id="{8D309711-7DDE-4504-B195-65B13160A0A4}"/>
                </a:ext>
              </a:extLst>
            </p:cNvPr>
            <p:cNvSpPr>
              <a:spLocks noChangeShapeType="1"/>
            </p:cNvSpPr>
            <p:nvPr/>
          </p:nvSpPr>
          <p:spPr bwMode="auto">
            <a:xfrm>
              <a:off x="2185012"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9" name="Line 100">
              <a:extLst>
                <a:ext uri="{FF2B5EF4-FFF2-40B4-BE49-F238E27FC236}">
                  <a16:creationId xmlns:a16="http://schemas.microsoft.com/office/drawing/2014/main" id="{792D5577-DA92-4861-BE61-35D4F25B63DA}"/>
                </a:ext>
              </a:extLst>
            </p:cNvPr>
            <p:cNvSpPr>
              <a:spLocks noChangeShapeType="1"/>
            </p:cNvSpPr>
            <p:nvPr/>
          </p:nvSpPr>
          <p:spPr bwMode="auto">
            <a:xfrm>
              <a:off x="2537814"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0" name="Line 101">
              <a:extLst>
                <a:ext uri="{FF2B5EF4-FFF2-40B4-BE49-F238E27FC236}">
                  <a16:creationId xmlns:a16="http://schemas.microsoft.com/office/drawing/2014/main" id="{1352BB10-AA31-421E-9473-F1C52EC45B73}"/>
                </a:ext>
              </a:extLst>
            </p:cNvPr>
            <p:cNvSpPr>
              <a:spLocks noChangeShapeType="1"/>
            </p:cNvSpPr>
            <p:nvPr/>
          </p:nvSpPr>
          <p:spPr bwMode="auto">
            <a:xfrm>
              <a:off x="2714668"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1" name="Line 102">
              <a:extLst>
                <a:ext uri="{FF2B5EF4-FFF2-40B4-BE49-F238E27FC236}">
                  <a16:creationId xmlns:a16="http://schemas.microsoft.com/office/drawing/2014/main" id="{1D49FFDA-D9EF-4B7F-9C92-86E6B79CD42C}"/>
                </a:ext>
              </a:extLst>
            </p:cNvPr>
            <p:cNvSpPr>
              <a:spLocks noChangeShapeType="1"/>
            </p:cNvSpPr>
            <p:nvPr/>
          </p:nvSpPr>
          <p:spPr bwMode="auto">
            <a:xfrm>
              <a:off x="2890616"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2" name="Line 103">
              <a:extLst>
                <a:ext uri="{FF2B5EF4-FFF2-40B4-BE49-F238E27FC236}">
                  <a16:creationId xmlns:a16="http://schemas.microsoft.com/office/drawing/2014/main" id="{288BF2EB-9FFF-4963-8942-E795292455FE}"/>
                </a:ext>
              </a:extLst>
            </p:cNvPr>
            <p:cNvSpPr>
              <a:spLocks noChangeShapeType="1"/>
            </p:cNvSpPr>
            <p:nvPr/>
          </p:nvSpPr>
          <p:spPr bwMode="auto">
            <a:xfrm>
              <a:off x="3067470"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3" name="Line 104">
              <a:extLst>
                <a:ext uri="{FF2B5EF4-FFF2-40B4-BE49-F238E27FC236}">
                  <a16:creationId xmlns:a16="http://schemas.microsoft.com/office/drawing/2014/main" id="{331C9FF5-E7CF-4C38-942D-CBEB8620D4C1}"/>
                </a:ext>
              </a:extLst>
            </p:cNvPr>
            <p:cNvSpPr>
              <a:spLocks noChangeShapeType="1"/>
            </p:cNvSpPr>
            <p:nvPr/>
          </p:nvSpPr>
          <p:spPr bwMode="auto">
            <a:xfrm>
              <a:off x="3420272"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4" name="Line 105">
              <a:extLst>
                <a:ext uri="{FF2B5EF4-FFF2-40B4-BE49-F238E27FC236}">
                  <a16:creationId xmlns:a16="http://schemas.microsoft.com/office/drawing/2014/main" id="{5FB619F5-3E77-4A79-BFF7-B35F1B72CB4F}"/>
                </a:ext>
              </a:extLst>
            </p:cNvPr>
            <p:cNvSpPr>
              <a:spLocks noChangeShapeType="1"/>
            </p:cNvSpPr>
            <p:nvPr/>
          </p:nvSpPr>
          <p:spPr bwMode="auto">
            <a:xfrm>
              <a:off x="3594406"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5" name="Line 106">
              <a:extLst>
                <a:ext uri="{FF2B5EF4-FFF2-40B4-BE49-F238E27FC236}">
                  <a16:creationId xmlns:a16="http://schemas.microsoft.com/office/drawing/2014/main" id="{8A305AC6-A8E6-46C1-A750-6B6702345C27}"/>
                </a:ext>
              </a:extLst>
            </p:cNvPr>
            <p:cNvSpPr>
              <a:spLocks noChangeShapeType="1"/>
            </p:cNvSpPr>
            <p:nvPr/>
          </p:nvSpPr>
          <p:spPr bwMode="auto">
            <a:xfrm>
              <a:off x="3771260" y="4787458"/>
              <a:ext cx="0" cy="5386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6" name="Line 107">
              <a:extLst>
                <a:ext uri="{FF2B5EF4-FFF2-40B4-BE49-F238E27FC236}">
                  <a16:creationId xmlns:a16="http://schemas.microsoft.com/office/drawing/2014/main" id="{5A9BF0E8-6914-4C24-A22A-F45A76AFA5FA}"/>
                </a:ext>
              </a:extLst>
            </p:cNvPr>
            <p:cNvSpPr>
              <a:spLocks noChangeShapeType="1"/>
            </p:cNvSpPr>
            <p:nvPr/>
          </p:nvSpPr>
          <p:spPr bwMode="auto">
            <a:xfrm>
              <a:off x="3948114" y="4783295"/>
              <a:ext cx="0" cy="3678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7" name="Line 108">
              <a:extLst>
                <a:ext uri="{FF2B5EF4-FFF2-40B4-BE49-F238E27FC236}">
                  <a16:creationId xmlns:a16="http://schemas.microsoft.com/office/drawing/2014/main" id="{E9F2C61C-AFA7-4091-AC68-5EDBF4880C5B}"/>
                </a:ext>
              </a:extLst>
            </p:cNvPr>
            <p:cNvSpPr>
              <a:spLocks noChangeShapeType="1"/>
            </p:cNvSpPr>
            <p:nvPr/>
          </p:nvSpPr>
          <p:spPr bwMode="auto">
            <a:xfrm>
              <a:off x="4300916"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8" name="Line 109">
              <a:extLst>
                <a:ext uri="{FF2B5EF4-FFF2-40B4-BE49-F238E27FC236}">
                  <a16:creationId xmlns:a16="http://schemas.microsoft.com/office/drawing/2014/main" id="{50CBC7EC-EA8C-4340-BAB3-6C85DB247570}"/>
                </a:ext>
              </a:extLst>
            </p:cNvPr>
            <p:cNvSpPr>
              <a:spLocks noChangeShapeType="1"/>
            </p:cNvSpPr>
            <p:nvPr/>
          </p:nvSpPr>
          <p:spPr bwMode="auto">
            <a:xfrm>
              <a:off x="4476864"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9" name="Line 110">
              <a:extLst>
                <a:ext uri="{FF2B5EF4-FFF2-40B4-BE49-F238E27FC236}">
                  <a16:creationId xmlns:a16="http://schemas.microsoft.com/office/drawing/2014/main" id="{3E960E39-CD98-4527-8AEF-353E68463721}"/>
                </a:ext>
              </a:extLst>
            </p:cNvPr>
            <p:cNvSpPr>
              <a:spLocks noChangeShapeType="1"/>
            </p:cNvSpPr>
            <p:nvPr/>
          </p:nvSpPr>
          <p:spPr bwMode="auto">
            <a:xfrm>
              <a:off x="4653718"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0" name="Line 111">
              <a:extLst>
                <a:ext uri="{FF2B5EF4-FFF2-40B4-BE49-F238E27FC236}">
                  <a16:creationId xmlns:a16="http://schemas.microsoft.com/office/drawing/2014/main" id="{32B7D91F-CC61-4909-99C6-8FA4BA6134D3}"/>
                </a:ext>
              </a:extLst>
            </p:cNvPr>
            <p:cNvSpPr>
              <a:spLocks noChangeShapeType="1"/>
            </p:cNvSpPr>
            <p:nvPr/>
          </p:nvSpPr>
          <p:spPr bwMode="auto">
            <a:xfrm>
              <a:off x="4829666"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1" name="Line 112">
              <a:extLst>
                <a:ext uri="{FF2B5EF4-FFF2-40B4-BE49-F238E27FC236}">
                  <a16:creationId xmlns:a16="http://schemas.microsoft.com/office/drawing/2014/main" id="{ADD32606-E583-4352-BEA8-91F2283A4895}"/>
                </a:ext>
              </a:extLst>
            </p:cNvPr>
            <p:cNvSpPr>
              <a:spLocks noChangeShapeType="1"/>
            </p:cNvSpPr>
            <p:nvPr/>
          </p:nvSpPr>
          <p:spPr bwMode="auto">
            <a:xfrm>
              <a:off x="5004706"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2" name="Line 113">
              <a:extLst>
                <a:ext uri="{FF2B5EF4-FFF2-40B4-BE49-F238E27FC236}">
                  <a16:creationId xmlns:a16="http://schemas.microsoft.com/office/drawing/2014/main" id="{7491B52E-0D74-4DA2-956A-C826DDBA947E}"/>
                </a:ext>
              </a:extLst>
            </p:cNvPr>
            <p:cNvSpPr>
              <a:spLocks noChangeShapeType="1"/>
            </p:cNvSpPr>
            <p:nvPr/>
          </p:nvSpPr>
          <p:spPr bwMode="auto">
            <a:xfrm>
              <a:off x="5180653"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3" name="Line 114">
              <a:extLst>
                <a:ext uri="{FF2B5EF4-FFF2-40B4-BE49-F238E27FC236}">
                  <a16:creationId xmlns:a16="http://schemas.microsoft.com/office/drawing/2014/main" id="{F7DAD004-7FF5-463B-8E49-2F67B10FE12C}"/>
                </a:ext>
              </a:extLst>
            </p:cNvPr>
            <p:cNvSpPr>
              <a:spLocks noChangeShapeType="1"/>
            </p:cNvSpPr>
            <p:nvPr/>
          </p:nvSpPr>
          <p:spPr bwMode="auto">
            <a:xfrm>
              <a:off x="5357509"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4" name="Line 115">
              <a:extLst>
                <a:ext uri="{FF2B5EF4-FFF2-40B4-BE49-F238E27FC236}">
                  <a16:creationId xmlns:a16="http://schemas.microsoft.com/office/drawing/2014/main" id="{6A5A29A5-28C8-4843-8014-D124F910C360}"/>
                </a:ext>
              </a:extLst>
            </p:cNvPr>
            <p:cNvSpPr>
              <a:spLocks noChangeShapeType="1"/>
            </p:cNvSpPr>
            <p:nvPr/>
          </p:nvSpPr>
          <p:spPr bwMode="auto">
            <a:xfrm>
              <a:off x="5533456"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5" name="Line 116">
              <a:extLst>
                <a:ext uri="{FF2B5EF4-FFF2-40B4-BE49-F238E27FC236}">
                  <a16:creationId xmlns:a16="http://schemas.microsoft.com/office/drawing/2014/main" id="{C9FA2E83-3023-4E31-A728-1C4852ECC138}"/>
                </a:ext>
              </a:extLst>
            </p:cNvPr>
            <p:cNvSpPr>
              <a:spLocks noChangeShapeType="1"/>
            </p:cNvSpPr>
            <p:nvPr/>
          </p:nvSpPr>
          <p:spPr bwMode="auto">
            <a:xfrm>
              <a:off x="5710310"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6" name="Line 117">
              <a:extLst>
                <a:ext uri="{FF2B5EF4-FFF2-40B4-BE49-F238E27FC236}">
                  <a16:creationId xmlns:a16="http://schemas.microsoft.com/office/drawing/2014/main" id="{9CBE4841-773C-4028-A459-D142C50D19FD}"/>
                </a:ext>
              </a:extLst>
            </p:cNvPr>
            <p:cNvSpPr>
              <a:spLocks noChangeShapeType="1"/>
            </p:cNvSpPr>
            <p:nvPr/>
          </p:nvSpPr>
          <p:spPr bwMode="auto">
            <a:xfrm>
              <a:off x="5888978"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7" name="Line 118">
              <a:extLst>
                <a:ext uri="{FF2B5EF4-FFF2-40B4-BE49-F238E27FC236}">
                  <a16:creationId xmlns:a16="http://schemas.microsoft.com/office/drawing/2014/main" id="{9BD6A082-E32E-410C-AF24-6F50D1D9250F}"/>
                </a:ext>
              </a:extLst>
            </p:cNvPr>
            <p:cNvSpPr>
              <a:spLocks noChangeShapeType="1"/>
            </p:cNvSpPr>
            <p:nvPr/>
          </p:nvSpPr>
          <p:spPr bwMode="auto">
            <a:xfrm>
              <a:off x="6065833"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8" name="Line 119">
              <a:extLst>
                <a:ext uri="{FF2B5EF4-FFF2-40B4-BE49-F238E27FC236}">
                  <a16:creationId xmlns:a16="http://schemas.microsoft.com/office/drawing/2014/main" id="{BC5C580E-FBA8-460B-B63D-662E7079B158}"/>
                </a:ext>
              </a:extLst>
            </p:cNvPr>
            <p:cNvSpPr>
              <a:spLocks noChangeShapeType="1"/>
            </p:cNvSpPr>
            <p:nvPr/>
          </p:nvSpPr>
          <p:spPr bwMode="auto">
            <a:xfrm>
              <a:off x="6241780"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9" name="Line 120">
              <a:extLst>
                <a:ext uri="{FF2B5EF4-FFF2-40B4-BE49-F238E27FC236}">
                  <a16:creationId xmlns:a16="http://schemas.microsoft.com/office/drawing/2014/main" id="{68362ECC-F8DF-4028-8B66-E0C261235DD8}"/>
                </a:ext>
              </a:extLst>
            </p:cNvPr>
            <p:cNvSpPr>
              <a:spLocks noChangeShapeType="1"/>
            </p:cNvSpPr>
            <p:nvPr/>
          </p:nvSpPr>
          <p:spPr bwMode="auto">
            <a:xfrm>
              <a:off x="6418635"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0" name="Line 121">
              <a:extLst>
                <a:ext uri="{FF2B5EF4-FFF2-40B4-BE49-F238E27FC236}">
                  <a16:creationId xmlns:a16="http://schemas.microsoft.com/office/drawing/2014/main" id="{09B9360D-2AEF-4A01-8A59-BD0E1528BD4D}"/>
                </a:ext>
              </a:extLst>
            </p:cNvPr>
            <p:cNvSpPr>
              <a:spLocks noChangeShapeType="1"/>
            </p:cNvSpPr>
            <p:nvPr/>
          </p:nvSpPr>
          <p:spPr bwMode="auto">
            <a:xfrm>
              <a:off x="6592768" y="4787458"/>
              <a:ext cx="0" cy="5560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1" name="Line 122">
              <a:extLst>
                <a:ext uri="{FF2B5EF4-FFF2-40B4-BE49-F238E27FC236}">
                  <a16:creationId xmlns:a16="http://schemas.microsoft.com/office/drawing/2014/main" id="{FEA455C1-0BDC-42BC-A9C9-0D4600CB2539}"/>
                </a:ext>
              </a:extLst>
            </p:cNvPr>
            <p:cNvSpPr>
              <a:spLocks noChangeShapeType="1"/>
            </p:cNvSpPr>
            <p:nvPr/>
          </p:nvSpPr>
          <p:spPr bwMode="auto">
            <a:xfrm>
              <a:off x="6769623" y="4783571"/>
              <a:ext cx="0" cy="3797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4" name="Oval 2283">
              <a:extLst>
                <a:ext uri="{FF2B5EF4-FFF2-40B4-BE49-F238E27FC236}">
                  <a16:creationId xmlns:a16="http://schemas.microsoft.com/office/drawing/2014/main" id="{1A843091-9D0D-4A33-8A25-494B5CAA5BDA}"/>
                </a:ext>
              </a:extLst>
            </p:cNvPr>
            <p:cNvSpPr>
              <a:spLocks noChangeArrowheads="1"/>
            </p:cNvSpPr>
            <p:nvPr/>
          </p:nvSpPr>
          <p:spPr bwMode="auto">
            <a:xfrm>
              <a:off x="2529651" y="2481786"/>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5" name="Oval 2284">
              <a:extLst>
                <a:ext uri="{FF2B5EF4-FFF2-40B4-BE49-F238E27FC236}">
                  <a16:creationId xmlns:a16="http://schemas.microsoft.com/office/drawing/2014/main" id="{21FC5876-409E-4EF8-976E-74F35E9561CE}"/>
                </a:ext>
              </a:extLst>
            </p:cNvPr>
            <p:cNvSpPr>
              <a:spLocks noChangeArrowheads="1"/>
            </p:cNvSpPr>
            <p:nvPr/>
          </p:nvSpPr>
          <p:spPr bwMode="auto">
            <a:xfrm>
              <a:off x="2669321" y="2504373"/>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6" name="Oval 2285">
              <a:extLst>
                <a:ext uri="{FF2B5EF4-FFF2-40B4-BE49-F238E27FC236}">
                  <a16:creationId xmlns:a16="http://schemas.microsoft.com/office/drawing/2014/main" id="{8EF90821-004F-4169-82B0-ABB9D9E56937}"/>
                </a:ext>
              </a:extLst>
            </p:cNvPr>
            <p:cNvSpPr>
              <a:spLocks noChangeArrowheads="1"/>
            </p:cNvSpPr>
            <p:nvPr/>
          </p:nvSpPr>
          <p:spPr bwMode="auto">
            <a:xfrm>
              <a:off x="2735528" y="2621655"/>
              <a:ext cx="67114"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7" name="Oval 2286">
              <a:extLst>
                <a:ext uri="{FF2B5EF4-FFF2-40B4-BE49-F238E27FC236}">
                  <a16:creationId xmlns:a16="http://schemas.microsoft.com/office/drawing/2014/main" id="{66ECB2E2-0C81-40AC-BA72-A4BC17CD305B}"/>
                </a:ext>
              </a:extLst>
            </p:cNvPr>
            <p:cNvSpPr>
              <a:spLocks noChangeArrowheads="1"/>
            </p:cNvSpPr>
            <p:nvPr/>
          </p:nvSpPr>
          <p:spPr bwMode="auto">
            <a:xfrm>
              <a:off x="2749132" y="2642505"/>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8" name="Oval 2287">
              <a:extLst>
                <a:ext uri="{FF2B5EF4-FFF2-40B4-BE49-F238E27FC236}">
                  <a16:creationId xmlns:a16="http://schemas.microsoft.com/office/drawing/2014/main" id="{37E0D4DF-A2F4-427D-B688-9A08CDBF3CB2}"/>
                </a:ext>
              </a:extLst>
            </p:cNvPr>
            <p:cNvSpPr>
              <a:spLocks noChangeArrowheads="1"/>
            </p:cNvSpPr>
            <p:nvPr/>
          </p:nvSpPr>
          <p:spPr bwMode="auto">
            <a:xfrm>
              <a:off x="1603659" y="2097797"/>
              <a:ext cx="67114"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9" name="Oval 2288">
              <a:extLst>
                <a:ext uri="{FF2B5EF4-FFF2-40B4-BE49-F238E27FC236}">
                  <a16:creationId xmlns:a16="http://schemas.microsoft.com/office/drawing/2014/main" id="{6B4B873F-20D4-454C-A437-62C9A31AD2AF}"/>
                </a:ext>
              </a:extLst>
            </p:cNvPr>
            <p:cNvSpPr>
              <a:spLocks noChangeArrowheads="1"/>
            </p:cNvSpPr>
            <p:nvPr/>
          </p:nvSpPr>
          <p:spPr bwMode="auto">
            <a:xfrm>
              <a:off x="1595497" y="2025690"/>
              <a:ext cx="6620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0" name="Oval 2289">
              <a:extLst>
                <a:ext uri="{FF2B5EF4-FFF2-40B4-BE49-F238E27FC236}">
                  <a16:creationId xmlns:a16="http://schemas.microsoft.com/office/drawing/2014/main" id="{C80640DA-1AC4-4FCF-90B1-0666180DC817}"/>
                </a:ext>
              </a:extLst>
            </p:cNvPr>
            <p:cNvSpPr>
              <a:spLocks noChangeArrowheads="1"/>
            </p:cNvSpPr>
            <p:nvPr/>
          </p:nvSpPr>
          <p:spPr bwMode="auto">
            <a:xfrm>
              <a:off x="1561033" y="1907540"/>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1" name="Oval 2290">
              <a:extLst>
                <a:ext uri="{FF2B5EF4-FFF2-40B4-BE49-F238E27FC236}">
                  <a16:creationId xmlns:a16="http://schemas.microsoft.com/office/drawing/2014/main" id="{DB79CB9C-0E44-490B-8E8A-99669F14C1F2}"/>
                </a:ext>
              </a:extLst>
            </p:cNvPr>
            <p:cNvSpPr>
              <a:spLocks noChangeArrowheads="1"/>
            </p:cNvSpPr>
            <p:nvPr/>
          </p:nvSpPr>
          <p:spPr bwMode="auto">
            <a:xfrm>
              <a:off x="1580079" y="1994415"/>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2" name="Oval 2291">
              <a:extLst>
                <a:ext uri="{FF2B5EF4-FFF2-40B4-BE49-F238E27FC236}">
                  <a16:creationId xmlns:a16="http://schemas.microsoft.com/office/drawing/2014/main" id="{FF003CBC-B379-4C03-BA9C-199165AB3A71}"/>
                </a:ext>
              </a:extLst>
            </p:cNvPr>
            <p:cNvSpPr>
              <a:spLocks noChangeArrowheads="1"/>
            </p:cNvSpPr>
            <p:nvPr/>
          </p:nvSpPr>
          <p:spPr bwMode="auto">
            <a:xfrm>
              <a:off x="1931068" y="2208998"/>
              <a:ext cx="67114"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3" name="Oval 2292">
              <a:extLst>
                <a:ext uri="{FF2B5EF4-FFF2-40B4-BE49-F238E27FC236}">
                  <a16:creationId xmlns:a16="http://schemas.microsoft.com/office/drawing/2014/main" id="{7778B2DD-C85A-4E87-8F09-5ECC82D636F3}"/>
                </a:ext>
              </a:extLst>
            </p:cNvPr>
            <p:cNvSpPr>
              <a:spLocks noChangeArrowheads="1"/>
            </p:cNvSpPr>
            <p:nvPr/>
          </p:nvSpPr>
          <p:spPr bwMode="auto">
            <a:xfrm>
              <a:off x="1269904" y="1884952"/>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4" name="Oval 2293">
              <a:extLst>
                <a:ext uri="{FF2B5EF4-FFF2-40B4-BE49-F238E27FC236}">
                  <a16:creationId xmlns:a16="http://schemas.microsoft.com/office/drawing/2014/main" id="{4B1F6976-384C-48ED-9AFB-D7CCAEB23889}"/>
                </a:ext>
              </a:extLst>
            </p:cNvPr>
            <p:cNvSpPr>
              <a:spLocks noChangeArrowheads="1"/>
            </p:cNvSpPr>
            <p:nvPr/>
          </p:nvSpPr>
          <p:spPr bwMode="auto">
            <a:xfrm>
              <a:off x="1959182" y="2250697"/>
              <a:ext cx="6892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5" name="Oval 2294">
              <a:extLst>
                <a:ext uri="{FF2B5EF4-FFF2-40B4-BE49-F238E27FC236}">
                  <a16:creationId xmlns:a16="http://schemas.microsoft.com/office/drawing/2014/main" id="{7A200298-A92D-491A-AED7-9FF31003758A}"/>
                </a:ext>
              </a:extLst>
            </p:cNvPr>
            <p:cNvSpPr>
              <a:spLocks noChangeArrowheads="1"/>
            </p:cNvSpPr>
            <p:nvPr/>
          </p:nvSpPr>
          <p:spPr bwMode="auto">
            <a:xfrm>
              <a:off x="2204058" y="2291528"/>
              <a:ext cx="67114"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6" name="Oval 2295">
              <a:extLst>
                <a:ext uri="{FF2B5EF4-FFF2-40B4-BE49-F238E27FC236}">
                  <a16:creationId xmlns:a16="http://schemas.microsoft.com/office/drawing/2014/main" id="{0165D6BA-F72F-486B-9C29-EF1932907A5C}"/>
                </a:ext>
              </a:extLst>
            </p:cNvPr>
            <p:cNvSpPr>
              <a:spLocks noChangeArrowheads="1"/>
            </p:cNvSpPr>
            <p:nvPr/>
          </p:nvSpPr>
          <p:spPr bwMode="auto">
            <a:xfrm>
              <a:off x="2232173" y="231411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7" name="Oval 2296">
              <a:extLst>
                <a:ext uri="{FF2B5EF4-FFF2-40B4-BE49-F238E27FC236}">
                  <a16:creationId xmlns:a16="http://schemas.microsoft.com/office/drawing/2014/main" id="{356A8F9F-554B-4253-8A11-981BF1ABC01C}"/>
                </a:ext>
              </a:extLst>
            </p:cNvPr>
            <p:cNvSpPr>
              <a:spLocks noChangeArrowheads="1"/>
            </p:cNvSpPr>
            <p:nvPr/>
          </p:nvSpPr>
          <p:spPr bwMode="auto">
            <a:xfrm>
              <a:off x="2247591" y="2347129"/>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8" name="Oval 2297">
              <a:extLst>
                <a:ext uri="{FF2B5EF4-FFF2-40B4-BE49-F238E27FC236}">
                  <a16:creationId xmlns:a16="http://schemas.microsoft.com/office/drawing/2014/main" id="{47B8FE57-9938-4BE8-AAAC-8FC8CE14BE37}"/>
                </a:ext>
              </a:extLst>
            </p:cNvPr>
            <p:cNvSpPr>
              <a:spLocks noChangeArrowheads="1"/>
            </p:cNvSpPr>
            <p:nvPr/>
          </p:nvSpPr>
          <p:spPr bwMode="auto">
            <a:xfrm>
              <a:off x="2247591" y="2374060"/>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9" name="Oval 2298">
              <a:extLst>
                <a:ext uri="{FF2B5EF4-FFF2-40B4-BE49-F238E27FC236}">
                  <a16:creationId xmlns:a16="http://schemas.microsoft.com/office/drawing/2014/main" id="{B95A7F23-AAAF-4269-8278-A776092FCD9A}"/>
                </a:ext>
              </a:extLst>
            </p:cNvPr>
            <p:cNvSpPr>
              <a:spLocks noChangeArrowheads="1"/>
            </p:cNvSpPr>
            <p:nvPr/>
          </p:nvSpPr>
          <p:spPr bwMode="auto">
            <a:xfrm>
              <a:off x="3344996" y="2935275"/>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0" name="Oval 2299">
              <a:extLst>
                <a:ext uri="{FF2B5EF4-FFF2-40B4-BE49-F238E27FC236}">
                  <a16:creationId xmlns:a16="http://schemas.microsoft.com/office/drawing/2014/main" id="{3E3A5A30-AA2B-4794-A321-75DF141075D2}"/>
                </a:ext>
              </a:extLst>
            </p:cNvPr>
            <p:cNvSpPr>
              <a:spLocks noChangeArrowheads="1"/>
            </p:cNvSpPr>
            <p:nvPr/>
          </p:nvSpPr>
          <p:spPr bwMode="auto">
            <a:xfrm>
              <a:off x="3228907" y="2871856"/>
              <a:ext cx="6620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1" name="Oval 2300">
              <a:extLst>
                <a:ext uri="{FF2B5EF4-FFF2-40B4-BE49-F238E27FC236}">
                  <a16:creationId xmlns:a16="http://schemas.microsoft.com/office/drawing/2014/main" id="{348AA632-4045-4B37-ACD5-CCB957432E3A}"/>
                </a:ext>
              </a:extLst>
            </p:cNvPr>
            <p:cNvSpPr>
              <a:spLocks noChangeArrowheads="1"/>
            </p:cNvSpPr>
            <p:nvPr/>
          </p:nvSpPr>
          <p:spPr bwMode="auto">
            <a:xfrm>
              <a:off x="3222558" y="2858825"/>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2" name="Oval 2301">
              <a:extLst>
                <a:ext uri="{FF2B5EF4-FFF2-40B4-BE49-F238E27FC236}">
                  <a16:creationId xmlns:a16="http://schemas.microsoft.com/office/drawing/2014/main" id="{59028092-1101-4364-9362-FD3A8E7A5FA8}"/>
                </a:ext>
              </a:extLst>
            </p:cNvPr>
            <p:cNvSpPr>
              <a:spLocks noChangeArrowheads="1"/>
            </p:cNvSpPr>
            <p:nvPr/>
          </p:nvSpPr>
          <p:spPr bwMode="auto">
            <a:xfrm>
              <a:off x="3188094" y="2816256"/>
              <a:ext cx="6620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3" name="Oval 2302">
              <a:extLst>
                <a:ext uri="{FF2B5EF4-FFF2-40B4-BE49-F238E27FC236}">
                  <a16:creationId xmlns:a16="http://schemas.microsoft.com/office/drawing/2014/main" id="{523E1156-79B5-46C9-8276-143BB881AB23}"/>
                </a:ext>
              </a:extLst>
            </p:cNvPr>
            <p:cNvSpPr>
              <a:spLocks noChangeArrowheads="1"/>
            </p:cNvSpPr>
            <p:nvPr/>
          </p:nvSpPr>
          <p:spPr bwMode="auto">
            <a:xfrm>
              <a:off x="3194443" y="2822337"/>
              <a:ext cx="67114"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4" name="Oval 2303">
              <a:extLst>
                <a:ext uri="{FF2B5EF4-FFF2-40B4-BE49-F238E27FC236}">
                  <a16:creationId xmlns:a16="http://schemas.microsoft.com/office/drawing/2014/main" id="{0956FD5A-9566-4BCC-B70D-74F88ACCD647}"/>
                </a:ext>
              </a:extLst>
            </p:cNvPr>
            <p:cNvSpPr>
              <a:spLocks noChangeArrowheads="1"/>
            </p:cNvSpPr>
            <p:nvPr/>
          </p:nvSpPr>
          <p:spPr bwMode="auto">
            <a:xfrm>
              <a:off x="3719564" y="3173314"/>
              <a:ext cx="6892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5" name="Oval 2304">
              <a:extLst>
                <a:ext uri="{FF2B5EF4-FFF2-40B4-BE49-F238E27FC236}">
                  <a16:creationId xmlns:a16="http://schemas.microsoft.com/office/drawing/2014/main" id="{3D0841D5-1F6D-45DF-B2A7-5EDDC8CD8EA6}"/>
                </a:ext>
              </a:extLst>
            </p:cNvPr>
            <p:cNvSpPr>
              <a:spLocks noChangeArrowheads="1"/>
            </p:cNvSpPr>
            <p:nvPr/>
          </p:nvSpPr>
          <p:spPr bwMode="auto">
            <a:xfrm>
              <a:off x="3881001" y="3222832"/>
              <a:ext cx="6892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6" name="Oval 2305">
              <a:extLst>
                <a:ext uri="{FF2B5EF4-FFF2-40B4-BE49-F238E27FC236}">
                  <a16:creationId xmlns:a16="http://schemas.microsoft.com/office/drawing/2014/main" id="{E0C5ACA4-BBAB-49F7-BA29-0458B856DC09}"/>
                </a:ext>
              </a:extLst>
            </p:cNvPr>
            <p:cNvSpPr>
              <a:spLocks noChangeArrowheads="1"/>
            </p:cNvSpPr>
            <p:nvPr/>
          </p:nvSpPr>
          <p:spPr bwMode="auto">
            <a:xfrm>
              <a:off x="3896418" y="3228914"/>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7" name="Oval 2306">
              <a:extLst>
                <a:ext uri="{FF2B5EF4-FFF2-40B4-BE49-F238E27FC236}">
                  <a16:creationId xmlns:a16="http://schemas.microsoft.com/office/drawing/2014/main" id="{1CCC0372-0670-42F7-8BF0-1426032D9861}"/>
                </a:ext>
              </a:extLst>
            </p:cNvPr>
            <p:cNvSpPr>
              <a:spLocks noChangeArrowheads="1"/>
            </p:cNvSpPr>
            <p:nvPr/>
          </p:nvSpPr>
          <p:spPr bwMode="auto">
            <a:xfrm>
              <a:off x="3967160" y="3242814"/>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8" name="Oval 2307">
              <a:extLst>
                <a:ext uri="{FF2B5EF4-FFF2-40B4-BE49-F238E27FC236}">
                  <a16:creationId xmlns:a16="http://schemas.microsoft.com/office/drawing/2014/main" id="{E1AED1FC-2B71-4AAF-8F3E-7221A665004E}"/>
                </a:ext>
              </a:extLst>
            </p:cNvPr>
            <p:cNvSpPr>
              <a:spLocks noChangeArrowheads="1"/>
            </p:cNvSpPr>
            <p:nvPr/>
          </p:nvSpPr>
          <p:spPr bwMode="auto">
            <a:xfrm>
              <a:off x="4023391" y="3247157"/>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9" name="Oval 2308">
              <a:extLst>
                <a:ext uri="{FF2B5EF4-FFF2-40B4-BE49-F238E27FC236}">
                  <a16:creationId xmlns:a16="http://schemas.microsoft.com/office/drawing/2014/main" id="{F7D6FB92-B7EB-465B-9BF8-B9AD6F2D81EC}"/>
                </a:ext>
              </a:extLst>
            </p:cNvPr>
            <p:cNvSpPr>
              <a:spLocks noChangeArrowheads="1"/>
            </p:cNvSpPr>
            <p:nvPr/>
          </p:nvSpPr>
          <p:spPr bwMode="auto">
            <a:xfrm>
              <a:off x="4119527" y="3247157"/>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0" name="Oval 2309">
              <a:extLst>
                <a:ext uri="{FF2B5EF4-FFF2-40B4-BE49-F238E27FC236}">
                  <a16:creationId xmlns:a16="http://schemas.microsoft.com/office/drawing/2014/main" id="{BAD5DDFA-AD42-4ED9-9EBA-1FDEEB0371F0}"/>
                </a:ext>
              </a:extLst>
            </p:cNvPr>
            <p:cNvSpPr>
              <a:spLocks noChangeArrowheads="1"/>
            </p:cNvSpPr>
            <p:nvPr/>
          </p:nvSpPr>
          <p:spPr bwMode="auto">
            <a:xfrm>
              <a:off x="4160340" y="3274089"/>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1" name="Oval 2310">
              <a:extLst>
                <a:ext uri="{FF2B5EF4-FFF2-40B4-BE49-F238E27FC236}">
                  <a16:creationId xmlns:a16="http://schemas.microsoft.com/office/drawing/2014/main" id="{6B9E105C-65A9-4DF0-A04F-7A108F97B812}"/>
                </a:ext>
              </a:extLst>
            </p:cNvPr>
            <p:cNvSpPr>
              <a:spLocks noChangeArrowheads="1"/>
            </p:cNvSpPr>
            <p:nvPr/>
          </p:nvSpPr>
          <p:spPr bwMode="auto">
            <a:xfrm>
              <a:off x="4277335" y="3377470"/>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2" name="Oval 2311">
              <a:extLst>
                <a:ext uri="{FF2B5EF4-FFF2-40B4-BE49-F238E27FC236}">
                  <a16:creationId xmlns:a16="http://schemas.microsoft.com/office/drawing/2014/main" id="{9E47FCFC-4C88-49BC-9928-87BF0696900E}"/>
                </a:ext>
              </a:extLst>
            </p:cNvPr>
            <p:cNvSpPr>
              <a:spLocks noChangeArrowheads="1"/>
            </p:cNvSpPr>
            <p:nvPr/>
          </p:nvSpPr>
          <p:spPr bwMode="auto">
            <a:xfrm>
              <a:off x="4171223" y="3294939"/>
              <a:ext cx="6892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3" name="Oval 2312">
              <a:extLst>
                <a:ext uri="{FF2B5EF4-FFF2-40B4-BE49-F238E27FC236}">
                  <a16:creationId xmlns:a16="http://schemas.microsoft.com/office/drawing/2014/main" id="{F37F008E-B60D-40FE-9C2C-6AB49E56DF30}"/>
                </a:ext>
              </a:extLst>
            </p:cNvPr>
            <p:cNvSpPr>
              <a:spLocks noChangeArrowheads="1"/>
            </p:cNvSpPr>
            <p:nvPr/>
          </p:nvSpPr>
          <p:spPr bwMode="auto">
            <a:xfrm>
              <a:off x="4182107" y="3311445"/>
              <a:ext cx="67114"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4" name="Oval 2313">
              <a:extLst>
                <a:ext uri="{FF2B5EF4-FFF2-40B4-BE49-F238E27FC236}">
                  <a16:creationId xmlns:a16="http://schemas.microsoft.com/office/drawing/2014/main" id="{F60B1AB0-BB0B-4A88-8FCA-1C64FC4B3D74}"/>
                </a:ext>
              </a:extLst>
            </p:cNvPr>
            <p:cNvSpPr>
              <a:spLocks noChangeArrowheads="1"/>
            </p:cNvSpPr>
            <p:nvPr/>
          </p:nvSpPr>
          <p:spPr bwMode="auto">
            <a:xfrm>
              <a:off x="4202060" y="3334033"/>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5" name="Oval 2314">
              <a:extLst>
                <a:ext uri="{FF2B5EF4-FFF2-40B4-BE49-F238E27FC236}">
                  <a16:creationId xmlns:a16="http://schemas.microsoft.com/office/drawing/2014/main" id="{16AFFEA6-A9E0-4BF5-B6B0-D3F055C28295}"/>
                </a:ext>
              </a:extLst>
            </p:cNvPr>
            <p:cNvSpPr>
              <a:spLocks noChangeArrowheads="1"/>
            </p:cNvSpPr>
            <p:nvPr/>
          </p:nvSpPr>
          <p:spPr bwMode="auto">
            <a:xfrm>
              <a:off x="4219291" y="3352277"/>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6" name="Oval 2315">
              <a:extLst>
                <a:ext uri="{FF2B5EF4-FFF2-40B4-BE49-F238E27FC236}">
                  <a16:creationId xmlns:a16="http://schemas.microsoft.com/office/drawing/2014/main" id="{7BAA03A7-48D2-41DF-9C1C-1A0AA21243FA}"/>
                </a:ext>
              </a:extLst>
            </p:cNvPr>
            <p:cNvSpPr>
              <a:spLocks noChangeArrowheads="1"/>
            </p:cNvSpPr>
            <p:nvPr/>
          </p:nvSpPr>
          <p:spPr bwMode="auto">
            <a:xfrm>
              <a:off x="4240151" y="3374864"/>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7" name="Oval 2316">
              <a:extLst>
                <a:ext uri="{FF2B5EF4-FFF2-40B4-BE49-F238E27FC236}">
                  <a16:creationId xmlns:a16="http://schemas.microsoft.com/office/drawing/2014/main" id="{886A8CB0-3E29-449D-8EFE-958A9ACAACAB}"/>
                </a:ext>
              </a:extLst>
            </p:cNvPr>
            <p:cNvSpPr>
              <a:spLocks noChangeArrowheads="1"/>
            </p:cNvSpPr>
            <p:nvPr/>
          </p:nvSpPr>
          <p:spPr bwMode="auto">
            <a:xfrm>
              <a:off x="4873199" y="3565121"/>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8" name="Oval 2317">
              <a:extLst>
                <a:ext uri="{FF2B5EF4-FFF2-40B4-BE49-F238E27FC236}">
                  <a16:creationId xmlns:a16="http://schemas.microsoft.com/office/drawing/2014/main" id="{B6E5A6C5-450E-4F79-ADBD-778213079F5B}"/>
                </a:ext>
              </a:extLst>
            </p:cNvPr>
            <p:cNvSpPr>
              <a:spLocks noChangeArrowheads="1"/>
            </p:cNvSpPr>
            <p:nvPr/>
          </p:nvSpPr>
          <p:spPr bwMode="auto">
            <a:xfrm>
              <a:off x="4543978" y="3385289"/>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9" name="Oval 2318">
              <a:extLst>
                <a:ext uri="{FF2B5EF4-FFF2-40B4-BE49-F238E27FC236}">
                  <a16:creationId xmlns:a16="http://schemas.microsoft.com/office/drawing/2014/main" id="{25EF985F-AC22-44DE-8559-E2D173111D4F}"/>
                </a:ext>
              </a:extLst>
            </p:cNvPr>
            <p:cNvSpPr>
              <a:spLocks noChangeArrowheads="1"/>
            </p:cNvSpPr>
            <p:nvPr/>
          </p:nvSpPr>
          <p:spPr bwMode="auto">
            <a:xfrm>
              <a:off x="4595674" y="3385289"/>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0" name="Oval 2319">
              <a:extLst>
                <a:ext uri="{FF2B5EF4-FFF2-40B4-BE49-F238E27FC236}">
                  <a16:creationId xmlns:a16="http://schemas.microsoft.com/office/drawing/2014/main" id="{81E1E5EB-FBCE-4F25-8E20-C8D822A75C2A}"/>
                </a:ext>
              </a:extLst>
            </p:cNvPr>
            <p:cNvSpPr>
              <a:spLocks noChangeArrowheads="1"/>
            </p:cNvSpPr>
            <p:nvPr/>
          </p:nvSpPr>
          <p:spPr bwMode="auto">
            <a:xfrm>
              <a:off x="4617441" y="3393977"/>
              <a:ext cx="6620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1" name="Oval 2320">
              <a:extLst>
                <a:ext uri="{FF2B5EF4-FFF2-40B4-BE49-F238E27FC236}">
                  <a16:creationId xmlns:a16="http://schemas.microsoft.com/office/drawing/2014/main" id="{D14035EA-33D4-4246-9B58-EAEC15EF3218}"/>
                </a:ext>
              </a:extLst>
            </p:cNvPr>
            <p:cNvSpPr>
              <a:spLocks noChangeArrowheads="1"/>
            </p:cNvSpPr>
            <p:nvPr/>
          </p:nvSpPr>
          <p:spPr bwMode="auto">
            <a:xfrm>
              <a:off x="4630138" y="3410483"/>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2" name="Oval 2321">
              <a:extLst>
                <a:ext uri="{FF2B5EF4-FFF2-40B4-BE49-F238E27FC236}">
                  <a16:creationId xmlns:a16="http://schemas.microsoft.com/office/drawing/2014/main" id="{47DD55C6-1067-4D0B-B7A9-F784F8AC92D8}"/>
                </a:ext>
              </a:extLst>
            </p:cNvPr>
            <p:cNvSpPr>
              <a:spLocks noChangeArrowheads="1"/>
            </p:cNvSpPr>
            <p:nvPr/>
          </p:nvSpPr>
          <p:spPr bwMode="auto">
            <a:xfrm>
              <a:off x="4638300" y="3424383"/>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3" name="Oval 2322">
              <a:extLst>
                <a:ext uri="{FF2B5EF4-FFF2-40B4-BE49-F238E27FC236}">
                  <a16:creationId xmlns:a16="http://schemas.microsoft.com/office/drawing/2014/main" id="{CCD03079-F05A-4C41-A470-71439AF4341E}"/>
                </a:ext>
              </a:extLst>
            </p:cNvPr>
            <p:cNvSpPr>
              <a:spLocks noChangeArrowheads="1"/>
            </p:cNvSpPr>
            <p:nvPr/>
          </p:nvSpPr>
          <p:spPr bwMode="auto">
            <a:xfrm>
              <a:off x="4649184" y="3443496"/>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4" name="Oval 2323">
              <a:extLst>
                <a:ext uri="{FF2B5EF4-FFF2-40B4-BE49-F238E27FC236}">
                  <a16:creationId xmlns:a16="http://schemas.microsoft.com/office/drawing/2014/main" id="{A3FC64A2-D3BF-4CFF-9C9C-5ECC183D8393}"/>
                </a:ext>
              </a:extLst>
            </p:cNvPr>
            <p:cNvSpPr>
              <a:spLocks noChangeArrowheads="1"/>
            </p:cNvSpPr>
            <p:nvPr/>
          </p:nvSpPr>
          <p:spPr bwMode="auto">
            <a:xfrm>
              <a:off x="4661881" y="3466084"/>
              <a:ext cx="67114"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5" name="Oval 2324">
              <a:extLst>
                <a:ext uri="{FF2B5EF4-FFF2-40B4-BE49-F238E27FC236}">
                  <a16:creationId xmlns:a16="http://schemas.microsoft.com/office/drawing/2014/main" id="{283DBCA4-A1D2-4498-ABE4-BDACB692D9C7}"/>
                </a:ext>
              </a:extLst>
            </p:cNvPr>
            <p:cNvSpPr>
              <a:spLocks noChangeArrowheads="1"/>
            </p:cNvSpPr>
            <p:nvPr/>
          </p:nvSpPr>
          <p:spPr bwMode="auto">
            <a:xfrm>
              <a:off x="4754389" y="3540796"/>
              <a:ext cx="67114"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6" name="Oval 2325">
              <a:extLst>
                <a:ext uri="{FF2B5EF4-FFF2-40B4-BE49-F238E27FC236}">
                  <a16:creationId xmlns:a16="http://schemas.microsoft.com/office/drawing/2014/main" id="{9F0F8A57-5DE8-4200-9F8C-93F5C60351B4}"/>
                </a:ext>
              </a:extLst>
            </p:cNvPr>
            <p:cNvSpPr>
              <a:spLocks noChangeArrowheads="1"/>
            </p:cNvSpPr>
            <p:nvPr/>
          </p:nvSpPr>
          <p:spPr bwMode="auto">
            <a:xfrm>
              <a:off x="4711763" y="3540796"/>
              <a:ext cx="67114"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7" name="Oval 2326">
              <a:extLst>
                <a:ext uri="{FF2B5EF4-FFF2-40B4-BE49-F238E27FC236}">
                  <a16:creationId xmlns:a16="http://schemas.microsoft.com/office/drawing/2014/main" id="{0C523BE6-DA25-4680-8D64-97B550B9E698}"/>
                </a:ext>
              </a:extLst>
            </p:cNvPr>
            <p:cNvSpPr>
              <a:spLocks noChangeArrowheads="1"/>
            </p:cNvSpPr>
            <p:nvPr/>
          </p:nvSpPr>
          <p:spPr bwMode="auto">
            <a:xfrm>
              <a:off x="4696345" y="3517340"/>
              <a:ext cx="67114"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8" name="Oval 2327">
              <a:extLst>
                <a:ext uri="{FF2B5EF4-FFF2-40B4-BE49-F238E27FC236}">
                  <a16:creationId xmlns:a16="http://schemas.microsoft.com/office/drawing/2014/main" id="{8B57D663-8A86-473F-9049-EEB84C004B13}"/>
                </a:ext>
              </a:extLst>
            </p:cNvPr>
            <p:cNvSpPr>
              <a:spLocks noChangeArrowheads="1"/>
            </p:cNvSpPr>
            <p:nvPr/>
          </p:nvSpPr>
          <p:spPr bwMode="auto">
            <a:xfrm>
              <a:off x="4677299" y="3488671"/>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9" name="Oval 2328">
              <a:extLst>
                <a:ext uri="{FF2B5EF4-FFF2-40B4-BE49-F238E27FC236}">
                  <a16:creationId xmlns:a16="http://schemas.microsoft.com/office/drawing/2014/main" id="{F8025BB2-0418-4BC1-8B86-F305D01081BB}"/>
                </a:ext>
              </a:extLst>
            </p:cNvPr>
            <p:cNvSpPr>
              <a:spLocks noChangeArrowheads="1"/>
            </p:cNvSpPr>
            <p:nvPr/>
          </p:nvSpPr>
          <p:spPr bwMode="auto">
            <a:xfrm>
              <a:off x="5077262" y="3592053"/>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0" name="Oval 2329">
              <a:extLst>
                <a:ext uri="{FF2B5EF4-FFF2-40B4-BE49-F238E27FC236}">
                  <a16:creationId xmlns:a16="http://schemas.microsoft.com/office/drawing/2014/main" id="{FF0D3E74-1B52-4829-92FB-AFAE4F071F3F}"/>
                </a:ext>
              </a:extLst>
            </p:cNvPr>
            <p:cNvSpPr>
              <a:spLocks noChangeArrowheads="1"/>
            </p:cNvSpPr>
            <p:nvPr/>
          </p:nvSpPr>
          <p:spPr bwMode="auto">
            <a:xfrm>
              <a:off x="5111726" y="3592053"/>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1" name="Oval 2330">
              <a:extLst>
                <a:ext uri="{FF2B5EF4-FFF2-40B4-BE49-F238E27FC236}">
                  <a16:creationId xmlns:a16="http://schemas.microsoft.com/office/drawing/2014/main" id="{AC570BD0-B1FE-409B-8C52-29F91421DA60}"/>
                </a:ext>
              </a:extLst>
            </p:cNvPr>
            <p:cNvSpPr>
              <a:spLocks noChangeArrowheads="1"/>
            </p:cNvSpPr>
            <p:nvPr/>
          </p:nvSpPr>
          <p:spPr bwMode="auto">
            <a:xfrm>
              <a:off x="5138028" y="3610296"/>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2" name="Oval 2331">
              <a:extLst>
                <a:ext uri="{FF2B5EF4-FFF2-40B4-BE49-F238E27FC236}">
                  <a16:creationId xmlns:a16="http://schemas.microsoft.com/office/drawing/2014/main" id="{22F4ADCA-FBF0-4F01-A7C6-465B50976B35}"/>
                </a:ext>
              </a:extLst>
            </p:cNvPr>
            <p:cNvSpPr>
              <a:spLocks noChangeArrowheads="1"/>
            </p:cNvSpPr>
            <p:nvPr/>
          </p:nvSpPr>
          <p:spPr bwMode="auto">
            <a:xfrm>
              <a:off x="5161608" y="3637228"/>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3" name="Oval 2332">
              <a:extLst>
                <a:ext uri="{FF2B5EF4-FFF2-40B4-BE49-F238E27FC236}">
                  <a16:creationId xmlns:a16="http://schemas.microsoft.com/office/drawing/2014/main" id="{7B6FD719-7B4D-472D-80D0-4F473BD01EAA}"/>
                </a:ext>
              </a:extLst>
            </p:cNvPr>
            <p:cNvSpPr>
              <a:spLocks noChangeArrowheads="1"/>
            </p:cNvSpPr>
            <p:nvPr/>
          </p:nvSpPr>
          <p:spPr bwMode="auto">
            <a:xfrm>
              <a:off x="5183375" y="3662421"/>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4" name="Oval 2333">
              <a:extLst>
                <a:ext uri="{FF2B5EF4-FFF2-40B4-BE49-F238E27FC236}">
                  <a16:creationId xmlns:a16="http://schemas.microsoft.com/office/drawing/2014/main" id="{4F3B6C90-AEBC-4EC0-B03B-5AA1841054F3}"/>
                </a:ext>
              </a:extLst>
            </p:cNvPr>
            <p:cNvSpPr>
              <a:spLocks noChangeArrowheads="1"/>
            </p:cNvSpPr>
            <p:nvPr/>
          </p:nvSpPr>
          <p:spPr bwMode="auto">
            <a:xfrm>
              <a:off x="5196072" y="3678928"/>
              <a:ext cx="6620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5" name="Oval 2334">
              <a:extLst>
                <a:ext uri="{FF2B5EF4-FFF2-40B4-BE49-F238E27FC236}">
                  <a16:creationId xmlns:a16="http://schemas.microsoft.com/office/drawing/2014/main" id="{D132EF6F-8353-4758-AD6C-5B3C0DE22F26}"/>
                </a:ext>
              </a:extLst>
            </p:cNvPr>
            <p:cNvSpPr>
              <a:spLocks noChangeArrowheads="1"/>
            </p:cNvSpPr>
            <p:nvPr/>
          </p:nvSpPr>
          <p:spPr bwMode="auto">
            <a:xfrm>
              <a:off x="5210583" y="3678928"/>
              <a:ext cx="68928" cy="63419"/>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6" name="Oval 2335">
              <a:extLst>
                <a:ext uri="{FF2B5EF4-FFF2-40B4-BE49-F238E27FC236}">
                  <a16:creationId xmlns:a16="http://schemas.microsoft.com/office/drawing/2014/main" id="{21B2F425-B5EA-4899-8BC4-69B5A5995E3F}"/>
                </a:ext>
              </a:extLst>
            </p:cNvPr>
            <p:cNvSpPr>
              <a:spLocks noChangeArrowheads="1"/>
            </p:cNvSpPr>
            <p:nvPr/>
          </p:nvSpPr>
          <p:spPr bwMode="auto">
            <a:xfrm>
              <a:off x="5333928" y="3767541"/>
              <a:ext cx="66208" cy="66025"/>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7" name="Oval 2336">
              <a:extLst>
                <a:ext uri="{FF2B5EF4-FFF2-40B4-BE49-F238E27FC236}">
                  <a16:creationId xmlns:a16="http://schemas.microsoft.com/office/drawing/2014/main" id="{AD340ECE-57D4-4C86-B803-5EB4F3C7D420}"/>
                </a:ext>
              </a:extLst>
            </p:cNvPr>
            <p:cNvSpPr>
              <a:spLocks noChangeArrowheads="1"/>
            </p:cNvSpPr>
            <p:nvPr/>
          </p:nvSpPr>
          <p:spPr bwMode="auto">
            <a:xfrm>
              <a:off x="5609639" y="3791866"/>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8" name="Oval 2337">
              <a:extLst>
                <a:ext uri="{FF2B5EF4-FFF2-40B4-BE49-F238E27FC236}">
                  <a16:creationId xmlns:a16="http://schemas.microsoft.com/office/drawing/2014/main" id="{247C777F-061C-4349-B786-5717D5C1C565}"/>
                </a:ext>
              </a:extLst>
            </p:cNvPr>
            <p:cNvSpPr>
              <a:spLocks noChangeArrowheads="1"/>
            </p:cNvSpPr>
            <p:nvPr/>
          </p:nvSpPr>
          <p:spPr bwMode="auto">
            <a:xfrm>
              <a:off x="5615988" y="3833566"/>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9" name="Oval 2338">
              <a:extLst>
                <a:ext uri="{FF2B5EF4-FFF2-40B4-BE49-F238E27FC236}">
                  <a16:creationId xmlns:a16="http://schemas.microsoft.com/office/drawing/2014/main" id="{04B3007F-466C-4A33-BED6-DA9202948575}"/>
                </a:ext>
              </a:extLst>
            </p:cNvPr>
            <p:cNvSpPr>
              <a:spLocks noChangeArrowheads="1"/>
            </p:cNvSpPr>
            <p:nvPr/>
          </p:nvSpPr>
          <p:spPr bwMode="auto">
            <a:xfrm>
              <a:off x="5633220" y="3833566"/>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0" name="Oval 2339">
              <a:extLst>
                <a:ext uri="{FF2B5EF4-FFF2-40B4-BE49-F238E27FC236}">
                  <a16:creationId xmlns:a16="http://schemas.microsoft.com/office/drawing/2014/main" id="{15293294-E5EA-40D3-AC1F-3AF80B35BF40}"/>
                </a:ext>
              </a:extLst>
            </p:cNvPr>
            <p:cNvSpPr>
              <a:spLocks noChangeArrowheads="1"/>
            </p:cNvSpPr>
            <p:nvPr/>
          </p:nvSpPr>
          <p:spPr bwMode="auto">
            <a:xfrm>
              <a:off x="5658614"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1" name="Oval 2340">
              <a:extLst>
                <a:ext uri="{FF2B5EF4-FFF2-40B4-BE49-F238E27FC236}">
                  <a16:creationId xmlns:a16="http://schemas.microsoft.com/office/drawing/2014/main" id="{7718C247-279B-46EC-9BF3-CD1CEC2C13D3}"/>
                </a:ext>
              </a:extLst>
            </p:cNvPr>
            <p:cNvSpPr>
              <a:spLocks noChangeArrowheads="1"/>
            </p:cNvSpPr>
            <p:nvPr/>
          </p:nvSpPr>
          <p:spPr bwMode="auto">
            <a:xfrm>
              <a:off x="5682195"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2" name="Oval 2341">
              <a:extLst>
                <a:ext uri="{FF2B5EF4-FFF2-40B4-BE49-F238E27FC236}">
                  <a16:creationId xmlns:a16="http://schemas.microsoft.com/office/drawing/2014/main" id="{7AC0A4B0-A307-4227-9B06-DF6C305021CC}"/>
                </a:ext>
              </a:extLst>
            </p:cNvPr>
            <p:cNvSpPr>
              <a:spLocks noChangeArrowheads="1"/>
            </p:cNvSpPr>
            <p:nvPr/>
          </p:nvSpPr>
          <p:spPr bwMode="auto">
            <a:xfrm>
              <a:off x="5854514"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3" name="Oval 2342">
              <a:extLst>
                <a:ext uri="{FF2B5EF4-FFF2-40B4-BE49-F238E27FC236}">
                  <a16:creationId xmlns:a16="http://schemas.microsoft.com/office/drawing/2014/main" id="{AB921C3D-FC21-47D0-B570-9ECB0EE71E99}"/>
                </a:ext>
              </a:extLst>
            </p:cNvPr>
            <p:cNvSpPr>
              <a:spLocks noChangeArrowheads="1"/>
            </p:cNvSpPr>
            <p:nvPr/>
          </p:nvSpPr>
          <p:spPr bwMode="auto">
            <a:xfrm>
              <a:off x="6489377"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4" name="Oval 2343">
              <a:extLst>
                <a:ext uri="{FF2B5EF4-FFF2-40B4-BE49-F238E27FC236}">
                  <a16:creationId xmlns:a16="http://schemas.microsoft.com/office/drawing/2014/main" id="{53EBB5E5-F680-4BB9-9856-84CCB4DF47DD}"/>
                </a:ext>
              </a:extLst>
            </p:cNvPr>
            <p:cNvSpPr>
              <a:spLocks noChangeArrowheads="1"/>
            </p:cNvSpPr>
            <p:nvPr/>
          </p:nvSpPr>
          <p:spPr bwMode="auto">
            <a:xfrm>
              <a:off x="6588234"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5" name="Oval 2344">
              <a:extLst>
                <a:ext uri="{FF2B5EF4-FFF2-40B4-BE49-F238E27FC236}">
                  <a16:creationId xmlns:a16="http://schemas.microsoft.com/office/drawing/2014/main" id="{7F9D4B81-D665-4ED7-B0FE-234428CAF786}"/>
                </a:ext>
              </a:extLst>
            </p:cNvPr>
            <p:cNvSpPr>
              <a:spLocks noChangeArrowheads="1"/>
            </p:cNvSpPr>
            <p:nvPr/>
          </p:nvSpPr>
          <p:spPr bwMode="auto">
            <a:xfrm>
              <a:off x="6095762" y="3833566"/>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6" name="Oval 2345">
              <a:extLst>
                <a:ext uri="{FF2B5EF4-FFF2-40B4-BE49-F238E27FC236}">
                  <a16:creationId xmlns:a16="http://schemas.microsoft.com/office/drawing/2014/main" id="{67917485-DD8C-47FE-ADDE-719282517B7A}"/>
                </a:ext>
              </a:extLst>
            </p:cNvPr>
            <p:cNvSpPr>
              <a:spLocks noChangeArrowheads="1"/>
            </p:cNvSpPr>
            <p:nvPr/>
          </p:nvSpPr>
          <p:spPr bwMode="auto">
            <a:xfrm>
              <a:off x="6112994" y="3833566"/>
              <a:ext cx="6620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7" name="Oval 2346">
              <a:extLst>
                <a:ext uri="{FF2B5EF4-FFF2-40B4-BE49-F238E27FC236}">
                  <a16:creationId xmlns:a16="http://schemas.microsoft.com/office/drawing/2014/main" id="{7F9FEB6F-7269-46AB-9C83-27C1BDEFBFF3}"/>
                </a:ext>
              </a:extLst>
            </p:cNvPr>
            <p:cNvSpPr>
              <a:spLocks noChangeArrowheads="1"/>
            </p:cNvSpPr>
            <p:nvPr/>
          </p:nvSpPr>
          <p:spPr bwMode="auto">
            <a:xfrm>
              <a:off x="6134761" y="3833566"/>
              <a:ext cx="68021"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8" name="Oval 2347">
              <a:extLst>
                <a:ext uri="{FF2B5EF4-FFF2-40B4-BE49-F238E27FC236}">
                  <a16:creationId xmlns:a16="http://schemas.microsoft.com/office/drawing/2014/main" id="{D30CC35C-3568-445B-B223-68BEFDD8FF87}"/>
                </a:ext>
              </a:extLst>
            </p:cNvPr>
            <p:cNvSpPr>
              <a:spLocks noChangeArrowheads="1"/>
            </p:cNvSpPr>
            <p:nvPr/>
          </p:nvSpPr>
          <p:spPr bwMode="auto">
            <a:xfrm>
              <a:off x="6161969"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9" name="Oval 2348">
              <a:extLst>
                <a:ext uri="{FF2B5EF4-FFF2-40B4-BE49-F238E27FC236}">
                  <a16:creationId xmlns:a16="http://schemas.microsoft.com/office/drawing/2014/main" id="{99DCD995-F998-4815-8A2C-B35ADCA7B97C}"/>
                </a:ext>
              </a:extLst>
            </p:cNvPr>
            <p:cNvSpPr>
              <a:spLocks noChangeArrowheads="1"/>
            </p:cNvSpPr>
            <p:nvPr/>
          </p:nvSpPr>
          <p:spPr bwMode="auto">
            <a:xfrm>
              <a:off x="6183735" y="3833566"/>
              <a:ext cx="68928"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0" name="Oval 2349">
              <a:extLst>
                <a:ext uri="{FF2B5EF4-FFF2-40B4-BE49-F238E27FC236}">
                  <a16:creationId xmlns:a16="http://schemas.microsoft.com/office/drawing/2014/main" id="{B3E9464E-B56D-4830-834D-20331469167D}"/>
                </a:ext>
              </a:extLst>
            </p:cNvPr>
            <p:cNvSpPr>
              <a:spLocks noChangeArrowheads="1"/>
            </p:cNvSpPr>
            <p:nvPr/>
          </p:nvSpPr>
          <p:spPr bwMode="auto">
            <a:xfrm>
              <a:off x="5705775" y="3833566"/>
              <a:ext cx="67114" cy="6428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3" name="TextBox 2352">
              <a:extLst>
                <a:ext uri="{FF2B5EF4-FFF2-40B4-BE49-F238E27FC236}">
                  <a16:creationId xmlns:a16="http://schemas.microsoft.com/office/drawing/2014/main" id="{0A985EA5-4CD2-4B8F-A558-0872BFEF9899}"/>
                </a:ext>
              </a:extLst>
            </p:cNvPr>
            <p:cNvSpPr txBox="1"/>
            <p:nvPr/>
          </p:nvSpPr>
          <p:spPr>
            <a:xfrm>
              <a:off x="244920" y="5360643"/>
              <a:ext cx="137366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700" b="1" i="0" u="none" strike="noStrike" kern="1200" cap="none" spc="0" normalizeH="0" baseline="0" noProof="0" dirty="0">
                  <a:ln>
                    <a:noFill/>
                  </a:ln>
                  <a:solidFill>
                    <a:schemeClr val="tx2"/>
                  </a:solidFill>
                  <a:effectLst/>
                  <a:uLnTx/>
                  <a:uFillTx/>
                  <a:latin typeface="Arial" panose="020B0604020202020204"/>
                  <a:ea typeface="+mn-ea"/>
                  <a:cs typeface="+mn-cs"/>
                </a:rPr>
                <a:t> + abiraterone</a:t>
              </a:r>
            </a:p>
          </p:txBody>
        </p:sp>
        <p:sp>
          <p:nvSpPr>
            <p:cNvPr id="2354" name="TextBox 2353">
              <a:extLst>
                <a:ext uri="{FF2B5EF4-FFF2-40B4-BE49-F238E27FC236}">
                  <a16:creationId xmlns:a16="http://schemas.microsoft.com/office/drawing/2014/main" id="{100FD5D4-3380-4D3E-95AB-D4E1ECCD7C2B}"/>
                </a:ext>
              </a:extLst>
            </p:cNvPr>
            <p:cNvSpPr txBox="1"/>
            <p:nvPr/>
          </p:nvSpPr>
          <p:spPr>
            <a:xfrm>
              <a:off x="244920" y="5470654"/>
              <a:ext cx="137366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a:t>
              </a:r>
            </a:p>
          </p:txBody>
        </p:sp>
        <p:sp>
          <p:nvSpPr>
            <p:cNvPr id="2355" name="TextBox 2354">
              <a:extLst>
                <a:ext uri="{FF2B5EF4-FFF2-40B4-BE49-F238E27FC236}">
                  <a16:creationId xmlns:a16="http://schemas.microsoft.com/office/drawing/2014/main" id="{75BCC4BA-B4BF-43F7-B2CC-61EE4E419C2F}"/>
                </a:ext>
              </a:extLst>
            </p:cNvPr>
            <p:cNvSpPr txBox="1"/>
            <p:nvPr/>
          </p:nvSpPr>
          <p:spPr>
            <a:xfrm>
              <a:off x="244920" y="5246954"/>
              <a:ext cx="137366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panose="020B0604020202020204"/>
                  <a:ea typeface="+mn-ea"/>
                  <a:cs typeface="+mn-cs"/>
                </a:rPr>
                <a:t>No. at risk</a:t>
              </a:r>
            </a:p>
          </p:txBody>
        </p:sp>
        <p:sp>
          <p:nvSpPr>
            <p:cNvPr id="2356" name="TextBox 2355">
              <a:extLst>
                <a:ext uri="{FF2B5EF4-FFF2-40B4-BE49-F238E27FC236}">
                  <a16:creationId xmlns:a16="http://schemas.microsoft.com/office/drawing/2014/main" id="{556F8B39-6533-43D1-A82B-3C5627D8A7E8}"/>
                </a:ext>
              </a:extLst>
            </p:cNvPr>
            <p:cNvSpPr txBox="1"/>
            <p:nvPr/>
          </p:nvSpPr>
          <p:spPr>
            <a:xfrm>
              <a:off x="1304367" y="5088722"/>
              <a:ext cx="546525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Time from randomisation (months)</a:t>
              </a:r>
            </a:p>
          </p:txBody>
        </p:sp>
        <p:sp>
          <p:nvSpPr>
            <p:cNvPr id="2357" name="TextBox 2356">
              <a:extLst>
                <a:ext uri="{FF2B5EF4-FFF2-40B4-BE49-F238E27FC236}">
                  <a16:creationId xmlns:a16="http://schemas.microsoft.com/office/drawing/2014/main" id="{926ACBEF-EF3C-46B4-A376-5B631A9BD169}"/>
                </a:ext>
              </a:extLst>
            </p:cNvPr>
            <p:cNvSpPr txBox="1"/>
            <p:nvPr/>
          </p:nvSpPr>
          <p:spPr>
            <a:xfrm rot="16200000">
              <a:off x="-830068" y="3338471"/>
              <a:ext cx="305106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Probability of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rPFS</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64" name="TextBox 2363">
              <a:extLst>
                <a:ext uri="{FF2B5EF4-FFF2-40B4-BE49-F238E27FC236}">
                  <a16:creationId xmlns:a16="http://schemas.microsoft.com/office/drawing/2014/main" id="{02205683-1A89-473E-A379-CB5576F154A2}"/>
                </a:ext>
              </a:extLst>
            </p:cNvPr>
            <p:cNvSpPr txBox="1"/>
            <p:nvPr/>
          </p:nvSpPr>
          <p:spPr>
            <a:xfrm>
              <a:off x="1198820"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7" name="TextBox 2366">
              <a:extLst>
                <a:ext uri="{FF2B5EF4-FFF2-40B4-BE49-F238E27FC236}">
                  <a16:creationId xmlns:a16="http://schemas.microsoft.com/office/drawing/2014/main" id="{9417CA00-9393-4E20-822D-201FF4FCAA09}"/>
                </a:ext>
              </a:extLst>
            </p:cNvPr>
            <p:cNvSpPr txBox="1"/>
            <p:nvPr/>
          </p:nvSpPr>
          <p:spPr>
            <a:xfrm>
              <a:off x="1551678"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9" name="TextBox 2368">
              <a:extLst>
                <a:ext uri="{FF2B5EF4-FFF2-40B4-BE49-F238E27FC236}">
                  <a16:creationId xmlns:a16="http://schemas.microsoft.com/office/drawing/2014/main" id="{FF52F122-CF1A-4968-B696-DBDD21D35E55}"/>
                </a:ext>
              </a:extLst>
            </p:cNvPr>
            <p:cNvSpPr txBox="1"/>
            <p:nvPr/>
          </p:nvSpPr>
          <p:spPr>
            <a:xfrm>
              <a:off x="1904538"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1" name="TextBox 2370">
              <a:extLst>
                <a:ext uri="{FF2B5EF4-FFF2-40B4-BE49-F238E27FC236}">
                  <a16:creationId xmlns:a16="http://schemas.microsoft.com/office/drawing/2014/main" id="{262E9007-01B5-4D61-90B2-7A798953E5F6}"/>
                </a:ext>
              </a:extLst>
            </p:cNvPr>
            <p:cNvSpPr txBox="1"/>
            <p:nvPr/>
          </p:nvSpPr>
          <p:spPr>
            <a:xfrm>
              <a:off x="2257401"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3" name="TextBox 2372">
              <a:extLst>
                <a:ext uri="{FF2B5EF4-FFF2-40B4-BE49-F238E27FC236}">
                  <a16:creationId xmlns:a16="http://schemas.microsoft.com/office/drawing/2014/main" id="{DC948724-2D69-40E5-A837-66257735E9E4}"/>
                </a:ext>
              </a:extLst>
            </p:cNvPr>
            <p:cNvSpPr txBox="1"/>
            <p:nvPr/>
          </p:nvSpPr>
          <p:spPr>
            <a:xfrm>
              <a:off x="2610260"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5" name="TextBox 2374">
              <a:extLst>
                <a:ext uri="{FF2B5EF4-FFF2-40B4-BE49-F238E27FC236}">
                  <a16:creationId xmlns:a16="http://schemas.microsoft.com/office/drawing/2014/main" id="{C9F73603-8B0E-496E-B191-82400B2A1DEE}"/>
                </a:ext>
              </a:extLst>
            </p:cNvPr>
            <p:cNvSpPr txBox="1"/>
            <p:nvPr/>
          </p:nvSpPr>
          <p:spPr>
            <a:xfrm>
              <a:off x="2963119"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7" name="TextBox 2376">
              <a:extLst>
                <a:ext uri="{FF2B5EF4-FFF2-40B4-BE49-F238E27FC236}">
                  <a16:creationId xmlns:a16="http://schemas.microsoft.com/office/drawing/2014/main" id="{8B3FF63C-4968-435C-9E64-9A5DE79B0BF5}"/>
                </a:ext>
              </a:extLst>
            </p:cNvPr>
            <p:cNvSpPr txBox="1"/>
            <p:nvPr/>
          </p:nvSpPr>
          <p:spPr>
            <a:xfrm>
              <a:off x="3315978"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9" name="TextBox 2378">
              <a:extLst>
                <a:ext uri="{FF2B5EF4-FFF2-40B4-BE49-F238E27FC236}">
                  <a16:creationId xmlns:a16="http://schemas.microsoft.com/office/drawing/2014/main" id="{F6C2F892-AF74-4402-82A0-D563BDD6D909}"/>
                </a:ext>
              </a:extLst>
            </p:cNvPr>
            <p:cNvSpPr txBox="1"/>
            <p:nvPr/>
          </p:nvSpPr>
          <p:spPr>
            <a:xfrm>
              <a:off x="3668837"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1" name="TextBox 2380">
              <a:extLst>
                <a:ext uri="{FF2B5EF4-FFF2-40B4-BE49-F238E27FC236}">
                  <a16:creationId xmlns:a16="http://schemas.microsoft.com/office/drawing/2014/main" id="{FB6D412F-E932-4936-B9FD-926CE069BAC5}"/>
                </a:ext>
              </a:extLst>
            </p:cNvPr>
            <p:cNvSpPr txBox="1"/>
            <p:nvPr/>
          </p:nvSpPr>
          <p:spPr>
            <a:xfrm>
              <a:off x="4021696"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3" name="TextBox 2382">
              <a:extLst>
                <a:ext uri="{FF2B5EF4-FFF2-40B4-BE49-F238E27FC236}">
                  <a16:creationId xmlns:a16="http://schemas.microsoft.com/office/drawing/2014/main" id="{BDF8F814-CD69-4F1A-A67D-29EABACAF195}"/>
                </a:ext>
              </a:extLst>
            </p:cNvPr>
            <p:cNvSpPr txBox="1"/>
            <p:nvPr/>
          </p:nvSpPr>
          <p:spPr>
            <a:xfrm>
              <a:off x="4374555"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18</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85" name="TextBox 2384">
              <a:extLst>
                <a:ext uri="{FF2B5EF4-FFF2-40B4-BE49-F238E27FC236}">
                  <a16:creationId xmlns:a16="http://schemas.microsoft.com/office/drawing/2014/main" id="{8D328062-5287-4AA4-B1C0-18656485E668}"/>
                </a:ext>
              </a:extLst>
            </p:cNvPr>
            <p:cNvSpPr txBox="1"/>
            <p:nvPr/>
          </p:nvSpPr>
          <p:spPr>
            <a:xfrm>
              <a:off x="4727415"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7" name="TextBox 2386">
              <a:extLst>
                <a:ext uri="{FF2B5EF4-FFF2-40B4-BE49-F238E27FC236}">
                  <a16:creationId xmlns:a16="http://schemas.microsoft.com/office/drawing/2014/main" id="{FFB216CF-17B4-4D90-9183-F95C7CA55D29}"/>
                </a:ext>
              </a:extLst>
            </p:cNvPr>
            <p:cNvSpPr txBox="1"/>
            <p:nvPr/>
          </p:nvSpPr>
          <p:spPr>
            <a:xfrm>
              <a:off x="5080274"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9" name="TextBox 2388">
              <a:extLst>
                <a:ext uri="{FF2B5EF4-FFF2-40B4-BE49-F238E27FC236}">
                  <a16:creationId xmlns:a16="http://schemas.microsoft.com/office/drawing/2014/main" id="{8F9A6A1D-00D5-4A4E-B20E-16CEF2F40988}"/>
                </a:ext>
              </a:extLst>
            </p:cNvPr>
            <p:cNvSpPr txBox="1"/>
            <p:nvPr/>
          </p:nvSpPr>
          <p:spPr>
            <a:xfrm>
              <a:off x="5433133"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1" name="TextBox 2390">
              <a:extLst>
                <a:ext uri="{FF2B5EF4-FFF2-40B4-BE49-F238E27FC236}">
                  <a16:creationId xmlns:a16="http://schemas.microsoft.com/office/drawing/2014/main" id="{DC0D6320-2A4F-4476-8513-33AFF700DB05}"/>
                </a:ext>
              </a:extLst>
            </p:cNvPr>
            <p:cNvSpPr txBox="1"/>
            <p:nvPr/>
          </p:nvSpPr>
          <p:spPr>
            <a:xfrm>
              <a:off x="5785994"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3" name="TextBox 2392">
              <a:extLst>
                <a:ext uri="{FF2B5EF4-FFF2-40B4-BE49-F238E27FC236}">
                  <a16:creationId xmlns:a16="http://schemas.microsoft.com/office/drawing/2014/main" id="{A1C12358-FBA1-438D-90F6-8005AF4CB180}"/>
                </a:ext>
              </a:extLst>
            </p:cNvPr>
            <p:cNvSpPr txBox="1"/>
            <p:nvPr/>
          </p:nvSpPr>
          <p:spPr>
            <a:xfrm>
              <a:off x="6138852"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5" name="TextBox 2394">
              <a:extLst>
                <a:ext uri="{FF2B5EF4-FFF2-40B4-BE49-F238E27FC236}">
                  <a16:creationId xmlns:a16="http://schemas.microsoft.com/office/drawing/2014/main" id="{8B383EDC-C6A1-48E0-81C6-193C62791BE5}"/>
                </a:ext>
              </a:extLst>
            </p:cNvPr>
            <p:cNvSpPr txBox="1"/>
            <p:nvPr/>
          </p:nvSpPr>
          <p:spPr>
            <a:xfrm>
              <a:off x="6491711" y="4852673"/>
              <a:ext cx="21109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6" name="TextBox 2395">
              <a:extLst>
                <a:ext uri="{FF2B5EF4-FFF2-40B4-BE49-F238E27FC236}">
                  <a16:creationId xmlns:a16="http://schemas.microsoft.com/office/drawing/2014/main" id="{B1FE259B-F16B-40B8-8BB4-5EC10E945284}"/>
                </a:ext>
              </a:extLst>
            </p:cNvPr>
            <p:cNvSpPr txBox="1"/>
            <p:nvPr/>
          </p:nvSpPr>
          <p:spPr>
            <a:xfrm>
              <a:off x="994840" y="4725122"/>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7" name="TextBox 2396">
              <a:extLst>
                <a:ext uri="{FF2B5EF4-FFF2-40B4-BE49-F238E27FC236}">
                  <a16:creationId xmlns:a16="http://schemas.microsoft.com/office/drawing/2014/main" id="{B1ECDE15-D4A4-41E0-9803-AB676EA038AA}"/>
                </a:ext>
              </a:extLst>
            </p:cNvPr>
            <p:cNvSpPr txBox="1"/>
            <p:nvPr/>
          </p:nvSpPr>
          <p:spPr>
            <a:xfrm>
              <a:off x="1000125" y="1849141"/>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8" name="TextBox 2397">
              <a:extLst>
                <a:ext uri="{FF2B5EF4-FFF2-40B4-BE49-F238E27FC236}">
                  <a16:creationId xmlns:a16="http://schemas.microsoft.com/office/drawing/2014/main" id="{1EF3EBAE-737C-43F6-A685-9DC269F0BF0E}"/>
                </a:ext>
              </a:extLst>
            </p:cNvPr>
            <p:cNvSpPr txBox="1"/>
            <p:nvPr/>
          </p:nvSpPr>
          <p:spPr>
            <a:xfrm>
              <a:off x="994840" y="2136739"/>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0.9</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9" name="TextBox 2398">
              <a:extLst>
                <a:ext uri="{FF2B5EF4-FFF2-40B4-BE49-F238E27FC236}">
                  <a16:creationId xmlns:a16="http://schemas.microsoft.com/office/drawing/2014/main" id="{93B43D97-E73F-4AB9-B0C8-2363106F5047}"/>
                </a:ext>
              </a:extLst>
            </p:cNvPr>
            <p:cNvSpPr txBox="1"/>
            <p:nvPr/>
          </p:nvSpPr>
          <p:spPr>
            <a:xfrm>
              <a:off x="994840" y="2424337"/>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0" name="TextBox 2399">
              <a:extLst>
                <a:ext uri="{FF2B5EF4-FFF2-40B4-BE49-F238E27FC236}">
                  <a16:creationId xmlns:a16="http://schemas.microsoft.com/office/drawing/2014/main" id="{98E2E782-B4E0-4157-851E-C566ACC1BDC6}"/>
                </a:ext>
              </a:extLst>
            </p:cNvPr>
            <p:cNvSpPr txBox="1"/>
            <p:nvPr/>
          </p:nvSpPr>
          <p:spPr>
            <a:xfrm>
              <a:off x="994840" y="2711935"/>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0.7</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1" name="TextBox 2400">
              <a:extLst>
                <a:ext uri="{FF2B5EF4-FFF2-40B4-BE49-F238E27FC236}">
                  <a16:creationId xmlns:a16="http://schemas.microsoft.com/office/drawing/2014/main" id="{00A6CD94-8994-4C73-BC71-86AC805B7E40}"/>
                </a:ext>
              </a:extLst>
            </p:cNvPr>
            <p:cNvSpPr txBox="1"/>
            <p:nvPr/>
          </p:nvSpPr>
          <p:spPr>
            <a:xfrm>
              <a:off x="994840" y="2999533"/>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2" name="TextBox 2401">
              <a:extLst>
                <a:ext uri="{FF2B5EF4-FFF2-40B4-BE49-F238E27FC236}">
                  <a16:creationId xmlns:a16="http://schemas.microsoft.com/office/drawing/2014/main" id="{97DD55DC-8AEF-401A-B92B-8F45DC7A1D95}"/>
                </a:ext>
              </a:extLst>
            </p:cNvPr>
            <p:cNvSpPr txBox="1"/>
            <p:nvPr/>
          </p:nvSpPr>
          <p:spPr>
            <a:xfrm>
              <a:off x="994840" y="3287131"/>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0.5</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3" name="TextBox 2402">
              <a:extLst>
                <a:ext uri="{FF2B5EF4-FFF2-40B4-BE49-F238E27FC236}">
                  <a16:creationId xmlns:a16="http://schemas.microsoft.com/office/drawing/2014/main" id="{8EC6D1FD-496C-4DDC-B89D-24242A58107A}"/>
                </a:ext>
              </a:extLst>
            </p:cNvPr>
            <p:cNvSpPr txBox="1"/>
            <p:nvPr/>
          </p:nvSpPr>
          <p:spPr>
            <a:xfrm>
              <a:off x="994840" y="3574729"/>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4" name="TextBox 2403">
              <a:extLst>
                <a:ext uri="{FF2B5EF4-FFF2-40B4-BE49-F238E27FC236}">
                  <a16:creationId xmlns:a16="http://schemas.microsoft.com/office/drawing/2014/main" id="{76923BB9-B0AF-4DAC-B9AB-F131273E9500}"/>
                </a:ext>
              </a:extLst>
            </p:cNvPr>
            <p:cNvSpPr txBox="1"/>
            <p:nvPr/>
          </p:nvSpPr>
          <p:spPr>
            <a:xfrm>
              <a:off x="994840" y="3862326"/>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0.3</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5" name="TextBox 2404">
              <a:extLst>
                <a:ext uri="{FF2B5EF4-FFF2-40B4-BE49-F238E27FC236}">
                  <a16:creationId xmlns:a16="http://schemas.microsoft.com/office/drawing/2014/main" id="{D9BE089C-35E5-438B-A798-525E37E64D9B}"/>
                </a:ext>
              </a:extLst>
            </p:cNvPr>
            <p:cNvSpPr txBox="1"/>
            <p:nvPr/>
          </p:nvSpPr>
          <p:spPr>
            <a:xfrm>
              <a:off x="994840" y="4149924"/>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6" name="TextBox 2405">
              <a:extLst>
                <a:ext uri="{FF2B5EF4-FFF2-40B4-BE49-F238E27FC236}">
                  <a16:creationId xmlns:a16="http://schemas.microsoft.com/office/drawing/2014/main" id="{7C03B800-490B-436A-8147-44FE90267B90}"/>
                </a:ext>
              </a:extLst>
            </p:cNvPr>
            <p:cNvSpPr txBox="1"/>
            <p:nvPr/>
          </p:nvSpPr>
          <p:spPr>
            <a:xfrm>
              <a:off x="994840" y="4437523"/>
              <a:ext cx="22308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0.1</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7" name="TextBox 2406">
              <a:extLst>
                <a:ext uri="{FF2B5EF4-FFF2-40B4-BE49-F238E27FC236}">
                  <a16:creationId xmlns:a16="http://schemas.microsoft.com/office/drawing/2014/main" id="{2C4B57FE-7372-412C-AEA3-92C7FD17F97B}"/>
                </a:ext>
              </a:extLst>
            </p:cNvPr>
            <p:cNvSpPr txBox="1"/>
            <p:nvPr/>
          </p:nvSpPr>
          <p:spPr>
            <a:xfrm>
              <a:off x="1198820"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8" name="TextBox 2407">
              <a:extLst>
                <a:ext uri="{FF2B5EF4-FFF2-40B4-BE49-F238E27FC236}">
                  <a16:creationId xmlns:a16="http://schemas.microsoft.com/office/drawing/2014/main" id="{E0D36F83-F2E0-4E21-8812-04FFB3A3E032}"/>
                </a:ext>
              </a:extLst>
            </p:cNvPr>
            <p:cNvSpPr txBox="1"/>
            <p:nvPr/>
          </p:nvSpPr>
          <p:spPr>
            <a:xfrm>
              <a:off x="6668150"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9" name="TextBox 2408">
              <a:extLst>
                <a:ext uri="{FF2B5EF4-FFF2-40B4-BE49-F238E27FC236}">
                  <a16:creationId xmlns:a16="http://schemas.microsoft.com/office/drawing/2014/main" id="{CFAC4093-68BA-45AC-8A83-7D39BF38E5F1}"/>
                </a:ext>
              </a:extLst>
            </p:cNvPr>
            <p:cNvSpPr txBox="1"/>
            <p:nvPr/>
          </p:nvSpPr>
          <p:spPr>
            <a:xfrm>
              <a:off x="1375249"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0" name="TextBox 2409">
              <a:extLst>
                <a:ext uri="{FF2B5EF4-FFF2-40B4-BE49-F238E27FC236}">
                  <a16:creationId xmlns:a16="http://schemas.microsoft.com/office/drawing/2014/main" id="{4B7FA545-6688-403D-A4DE-78BC33B1453C}"/>
                </a:ext>
              </a:extLst>
            </p:cNvPr>
            <p:cNvSpPr txBox="1"/>
            <p:nvPr/>
          </p:nvSpPr>
          <p:spPr>
            <a:xfrm>
              <a:off x="1551678"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367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1" name="TextBox 2410">
              <a:extLst>
                <a:ext uri="{FF2B5EF4-FFF2-40B4-BE49-F238E27FC236}">
                  <a16:creationId xmlns:a16="http://schemas.microsoft.com/office/drawing/2014/main" id="{CB672CD4-C5EC-4203-9698-48ED67F71A6E}"/>
                </a:ext>
              </a:extLst>
            </p:cNvPr>
            <p:cNvSpPr txBox="1"/>
            <p:nvPr/>
          </p:nvSpPr>
          <p:spPr>
            <a:xfrm>
              <a:off x="1728112"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2" name="TextBox 2411">
              <a:extLst>
                <a:ext uri="{FF2B5EF4-FFF2-40B4-BE49-F238E27FC236}">
                  <a16:creationId xmlns:a16="http://schemas.microsoft.com/office/drawing/2014/main" id="{FEDB2BB4-B7AE-4773-BBB6-FE43D1C8E04D}"/>
                </a:ext>
              </a:extLst>
            </p:cNvPr>
            <p:cNvSpPr txBox="1"/>
            <p:nvPr/>
          </p:nvSpPr>
          <p:spPr>
            <a:xfrm>
              <a:off x="1904538"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3" name="TextBox 2412">
              <a:extLst>
                <a:ext uri="{FF2B5EF4-FFF2-40B4-BE49-F238E27FC236}">
                  <a16:creationId xmlns:a16="http://schemas.microsoft.com/office/drawing/2014/main" id="{BD1CF74A-4253-4FBD-8A11-A12F8FA183CC}"/>
                </a:ext>
              </a:extLst>
            </p:cNvPr>
            <p:cNvSpPr txBox="1"/>
            <p:nvPr/>
          </p:nvSpPr>
          <p:spPr>
            <a:xfrm>
              <a:off x="2080971"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4" name="TextBox 2413">
              <a:extLst>
                <a:ext uri="{FF2B5EF4-FFF2-40B4-BE49-F238E27FC236}">
                  <a16:creationId xmlns:a16="http://schemas.microsoft.com/office/drawing/2014/main" id="{A93C529A-F15B-42C5-9D7D-E253E3A1CBE8}"/>
                </a:ext>
              </a:extLst>
            </p:cNvPr>
            <p:cNvSpPr txBox="1"/>
            <p:nvPr/>
          </p:nvSpPr>
          <p:spPr>
            <a:xfrm>
              <a:off x="2257401"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5" name="TextBox 2414">
              <a:extLst>
                <a:ext uri="{FF2B5EF4-FFF2-40B4-BE49-F238E27FC236}">
                  <a16:creationId xmlns:a16="http://schemas.microsoft.com/office/drawing/2014/main" id="{464240FA-1C5E-4E00-B60F-33F44F2609F6}"/>
                </a:ext>
              </a:extLst>
            </p:cNvPr>
            <p:cNvSpPr txBox="1"/>
            <p:nvPr/>
          </p:nvSpPr>
          <p:spPr>
            <a:xfrm>
              <a:off x="2433827"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6" name="TextBox 2415">
              <a:extLst>
                <a:ext uri="{FF2B5EF4-FFF2-40B4-BE49-F238E27FC236}">
                  <a16:creationId xmlns:a16="http://schemas.microsoft.com/office/drawing/2014/main" id="{7ACAFF83-61A1-4C42-8BCD-6671FD76F56A}"/>
                </a:ext>
              </a:extLst>
            </p:cNvPr>
            <p:cNvSpPr txBox="1"/>
            <p:nvPr/>
          </p:nvSpPr>
          <p:spPr>
            <a:xfrm>
              <a:off x="2610260"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7" name="TextBox 2416">
              <a:extLst>
                <a:ext uri="{FF2B5EF4-FFF2-40B4-BE49-F238E27FC236}">
                  <a16:creationId xmlns:a16="http://schemas.microsoft.com/office/drawing/2014/main" id="{A7AF440E-E490-45B4-9C7F-1A89807D2C3A}"/>
                </a:ext>
              </a:extLst>
            </p:cNvPr>
            <p:cNvSpPr txBox="1"/>
            <p:nvPr/>
          </p:nvSpPr>
          <p:spPr>
            <a:xfrm>
              <a:off x="2786689"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277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8" name="TextBox 2417">
              <a:extLst>
                <a:ext uri="{FF2B5EF4-FFF2-40B4-BE49-F238E27FC236}">
                  <a16:creationId xmlns:a16="http://schemas.microsoft.com/office/drawing/2014/main" id="{966259B2-A5A4-4141-9BD9-DEE0127D482A}"/>
                </a:ext>
              </a:extLst>
            </p:cNvPr>
            <p:cNvSpPr txBox="1"/>
            <p:nvPr/>
          </p:nvSpPr>
          <p:spPr>
            <a:xfrm>
              <a:off x="2963119"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274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9" name="TextBox 2418">
              <a:extLst>
                <a:ext uri="{FF2B5EF4-FFF2-40B4-BE49-F238E27FC236}">
                  <a16:creationId xmlns:a16="http://schemas.microsoft.com/office/drawing/2014/main" id="{9FA626E8-91EB-4CD9-8FD4-98D31C65EA46}"/>
                </a:ext>
              </a:extLst>
            </p:cNvPr>
            <p:cNvSpPr txBox="1"/>
            <p:nvPr/>
          </p:nvSpPr>
          <p:spPr>
            <a:xfrm>
              <a:off x="3139548"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0" name="TextBox 2419">
              <a:extLst>
                <a:ext uri="{FF2B5EF4-FFF2-40B4-BE49-F238E27FC236}">
                  <a16:creationId xmlns:a16="http://schemas.microsoft.com/office/drawing/2014/main" id="{37B597CF-34B9-4B2E-8479-213A47556F3A}"/>
                </a:ext>
              </a:extLst>
            </p:cNvPr>
            <p:cNvSpPr txBox="1"/>
            <p:nvPr/>
          </p:nvSpPr>
          <p:spPr>
            <a:xfrm>
              <a:off x="3315978"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251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1" name="TextBox 2420">
              <a:extLst>
                <a:ext uri="{FF2B5EF4-FFF2-40B4-BE49-F238E27FC236}">
                  <a16:creationId xmlns:a16="http://schemas.microsoft.com/office/drawing/2014/main" id="{BBE737F8-2537-44B3-A4EF-18396E83F07C}"/>
                </a:ext>
              </a:extLst>
            </p:cNvPr>
            <p:cNvSpPr txBox="1"/>
            <p:nvPr/>
          </p:nvSpPr>
          <p:spPr>
            <a:xfrm>
              <a:off x="3492407"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2" name="TextBox 2421">
              <a:extLst>
                <a:ext uri="{FF2B5EF4-FFF2-40B4-BE49-F238E27FC236}">
                  <a16:creationId xmlns:a16="http://schemas.microsoft.com/office/drawing/2014/main" id="{5905BCA5-3142-43CE-83C3-AFB3B699F8D4}"/>
                </a:ext>
              </a:extLst>
            </p:cNvPr>
            <p:cNvSpPr txBox="1"/>
            <p:nvPr/>
          </p:nvSpPr>
          <p:spPr>
            <a:xfrm>
              <a:off x="3668837"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277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3" name="TextBox 2422">
              <a:extLst>
                <a:ext uri="{FF2B5EF4-FFF2-40B4-BE49-F238E27FC236}">
                  <a16:creationId xmlns:a16="http://schemas.microsoft.com/office/drawing/2014/main" id="{DABA747B-5A9D-41FD-A2CC-8068E06E3F79}"/>
                </a:ext>
              </a:extLst>
            </p:cNvPr>
            <p:cNvSpPr txBox="1"/>
            <p:nvPr/>
          </p:nvSpPr>
          <p:spPr>
            <a:xfrm>
              <a:off x="3845266"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4" name="TextBox 2423">
              <a:extLst>
                <a:ext uri="{FF2B5EF4-FFF2-40B4-BE49-F238E27FC236}">
                  <a16:creationId xmlns:a16="http://schemas.microsoft.com/office/drawing/2014/main" id="{318104A7-B2AD-4616-B406-5F7FC71B1330}"/>
                </a:ext>
              </a:extLst>
            </p:cNvPr>
            <p:cNvSpPr txBox="1"/>
            <p:nvPr/>
          </p:nvSpPr>
          <p:spPr>
            <a:xfrm>
              <a:off x="4021696"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219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5" name="TextBox 2424">
              <a:extLst>
                <a:ext uri="{FF2B5EF4-FFF2-40B4-BE49-F238E27FC236}">
                  <a16:creationId xmlns:a16="http://schemas.microsoft.com/office/drawing/2014/main" id="{D26C7D3A-2655-424C-B374-3C8F8990847C}"/>
                </a:ext>
              </a:extLst>
            </p:cNvPr>
            <p:cNvSpPr txBox="1"/>
            <p:nvPr/>
          </p:nvSpPr>
          <p:spPr>
            <a:xfrm>
              <a:off x="4198126"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170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6" name="TextBox 2425">
              <a:extLst>
                <a:ext uri="{FF2B5EF4-FFF2-40B4-BE49-F238E27FC236}">
                  <a16:creationId xmlns:a16="http://schemas.microsoft.com/office/drawing/2014/main" id="{CBD7AD36-3005-4CDF-A566-20894E909AAF}"/>
                </a:ext>
              </a:extLst>
            </p:cNvPr>
            <p:cNvSpPr txBox="1"/>
            <p:nvPr/>
          </p:nvSpPr>
          <p:spPr>
            <a:xfrm>
              <a:off x="4374555"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7" name="TextBox 2426">
              <a:extLst>
                <a:ext uri="{FF2B5EF4-FFF2-40B4-BE49-F238E27FC236}">
                  <a16:creationId xmlns:a16="http://schemas.microsoft.com/office/drawing/2014/main" id="{5FCC850C-D376-4FF9-9A6A-822619F735D1}"/>
                </a:ext>
              </a:extLst>
            </p:cNvPr>
            <p:cNvSpPr txBox="1"/>
            <p:nvPr/>
          </p:nvSpPr>
          <p:spPr>
            <a:xfrm>
              <a:off x="4550985"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8" name="TextBox 2427">
              <a:extLst>
                <a:ext uri="{FF2B5EF4-FFF2-40B4-BE49-F238E27FC236}">
                  <a16:creationId xmlns:a16="http://schemas.microsoft.com/office/drawing/2014/main" id="{AF36EA46-ABF6-4B35-8922-46ECDA2BAB1D}"/>
                </a:ext>
              </a:extLst>
            </p:cNvPr>
            <p:cNvSpPr txBox="1"/>
            <p:nvPr/>
          </p:nvSpPr>
          <p:spPr>
            <a:xfrm>
              <a:off x="4727415"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104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9" name="TextBox 2428">
              <a:extLst>
                <a:ext uri="{FF2B5EF4-FFF2-40B4-BE49-F238E27FC236}">
                  <a16:creationId xmlns:a16="http://schemas.microsoft.com/office/drawing/2014/main" id="{75371525-124B-42EA-8C11-585687334E59}"/>
                </a:ext>
              </a:extLst>
            </p:cNvPr>
            <p:cNvSpPr txBox="1"/>
            <p:nvPr/>
          </p:nvSpPr>
          <p:spPr>
            <a:xfrm>
              <a:off x="4903844"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100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0" name="TextBox 2429">
              <a:extLst>
                <a:ext uri="{FF2B5EF4-FFF2-40B4-BE49-F238E27FC236}">
                  <a16:creationId xmlns:a16="http://schemas.microsoft.com/office/drawing/2014/main" id="{5A5E6C13-DFB9-42E1-A8A8-837DC26D3BCF}"/>
                </a:ext>
              </a:extLst>
            </p:cNvPr>
            <p:cNvSpPr txBox="1"/>
            <p:nvPr/>
          </p:nvSpPr>
          <p:spPr>
            <a:xfrm>
              <a:off x="5080274"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1" name="TextBox 2430">
              <a:extLst>
                <a:ext uri="{FF2B5EF4-FFF2-40B4-BE49-F238E27FC236}">
                  <a16:creationId xmlns:a16="http://schemas.microsoft.com/office/drawing/2014/main" id="{76F391CA-A1A0-48FC-B250-2FF62ED370CB}"/>
                </a:ext>
              </a:extLst>
            </p:cNvPr>
            <p:cNvSpPr txBox="1"/>
            <p:nvPr/>
          </p:nvSpPr>
          <p:spPr>
            <a:xfrm>
              <a:off x="5256705"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2" name="TextBox 2431">
              <a:extLst>
                <a:ext uri="{FF2B5EF4-FFF2-40B4-BE49-F238E27FC236}">
                  <a16:creationId xmlns:a16="http://schemas.microsoft.com/office/drawing/2014/main" id="{384DB67D-DFD5-4C58-A226-CE039E767B97}"/>
                </a:ext>
              </a:extLst>
            </p:cNvPr>
            <p:cNvSpPr txBox="1"/>
            <p:nvPr/>
          </p:nvSpPr>
          <p:spPr>
            <a:xfrm>
              <a:off x="5433133"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3" name="TextBox 2432">
              <a:extLst>
                <a:ext uri="{FF2B5EF4-FFF2-40B4-BE49-F238E27FC236}">
                  <a16:creationId xmlns:a16="http://schemas.microsoft.com/office/drawing/2014/main" id="{24C6B9BA-8BA5-4172-9C58-7E22B6065B8B}"/>
                </a:ext>
              </a:extLst>
            </p:cNvPr>
            <p:cNvSpPr txBox="1"/>
            <p:nvPr/>
          </p:nvSpPr>
          <p:spPr>
            <a:xfrm>
              <a:off x="5609563"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4" name="TextBox 2433">
              <a:extLst>
                <a:ext uri="{FF2B5EF4-FFF2-40B4-BE49-F238E27FC236}">
                  <a16:creationId xmlns:a16="http://schemas.microsoft.com/office/drawing/2014/main" id="{432D7559-B0E6-4818-B38B-DA4A235FF5AB}"/>
                </a:ext>
              </a:extLst>
            </p:cNvPr>
            <p:cNvSpPr txBox="1"/>
            <p:nvPr/>
          </p:nvSpPr>
          <p:spPr>
            <a:xfrm>
              <a:off x="5785994"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5" name="TextBox 2434">
              <a:extLst>
                <a:ext uri="{FF2B5EF4-FFF2-40B4-BE49-F238E27FC236}">
                  <a16:creationId xmlns:a16="http://schemas.microsoft.com/office/drawing/2014/main" id="{5F011833-F4E9-4B44-BF8E-8D5858AAEC4C}"/>
                </a:ext>
              </a:extLst>
            </p:cNvPr>
            <p:cNvSpPr txBox="1"/>
            <p:nvPr/>
          </p:nvSpPr>
          <p:spPr>
            <a:xfrm>
              <a:off x="5962422"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6" name="TextBox 2435">
              <a:extLst>
                <a:ext uri="{FF2B5EF4-FFF2-40B4-BE49-F238E27FC236}">
                  <a16:creationId xmlns:a16="http://schemas.microsoft.com/office/drawing/2014/main" id="{E81A9CA7-02B3-4CBA-85F4-6CC71EA58A7A}"/>
                </a:ext>
              </a:extLst>
            </p:cNvPr>
            <p:cNvSpPr txBox="1"/>
            <p:nvPr/>
          </p:nvSpPr>
          <p:spPr>
            <a:xfrm>
              <a:off x="6138852"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7" name="TextBox 2436">
              <a:extLst>
                <a:ext uri="{FF2B5EF4-FFF2-40B4-BE49-F238E27FC236}">
                  <a16:creationId xmlns:a16="http://schemas.microsoft.com/office/drawing/2014/main" id="{6D25AA44-B3E1-4892-B534-6AD5083560FA}"/>
                </a:ext>
              </a:extLst>
            </p:cNvPr>
            <p:cNvSpPr txBox="1"/>
            <p:nvPr/>
          </p:nvSpPr>
          <p:spPr>
            <a:xfrm>
              <a:off x="6315283"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8" name="TextBox 2437">
              <a:extLst>
                <a:ext uri="{FF2B5EF4-FFF2-40B4-BE49-F238E27FC236}">
                  <a16:creationId xmlns:a16="http://schemas.microsoft.com/office/drawing/2014/main" id="{8E41781A-E123-4E1A-93DA-BEAA6B79B802}"/>
                </a:ext>
              </a:extLst>
            </p:cNvPr>
            <p:cNvSpPr txBox="1"/>
            <p:nvPr/>
          </p:nvSpPr>
          <p:spPr>
            <a:xfrm>
              <a:off x="6491711" y="5360643"/>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9" name="TextBox 2438">
              <a:extLst>
                <a:ext uri="{FF2B5EF4-FFF2-40B4-BE49-F238E27FC236}">
                  <a16:creationId xmlns:a16="http://schemas.microsoft.com/office/drawing/2014/main" id="{356E0AE2-1BAE-470D-9C7B-3F605EF86ED9}"/>
                </a:ext>
              </a:extLst>
            </p:cNvPr>
            <p:cNvSpPr txBox="1"/>
            <p:nvPr/>
          </p:nvSpPr>
          <p:spPr>
            <a:xfrm>
              <a:off x="1198820"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0" name="TextBox 2439">
              <a:extLst>
                <a:ext uri="{FF2B5EF4-FFF2-40B4-BE49-F238E27FC236}">
                  <a16:creationId xmlns:a16="http://schemas.microsoft.com/office/drawing/2014/main" id="{D10837B7-7F18-4B17-B154-BAB2CB150463}"/>
                </a:ext>
              </a:extLst>
            </p:cNvPr>
            <p:cNvSpPr txBox="1"/>
            <p:nvPr/>
          </p:nvSpPr>
          <p:spPr>
            <a:xfrm>
              <a:off x="6668150"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1" name="TextBox 2440">
              <a:extLst>
                <a:ext uri="{FF2B5EF4-FFF2-40B4-BE49-F238E27FC236}">
                  <a16:creationId xmlns:a16="http://schemas.microsoft.com/office/drawing/2014/main" id="{6408C26C-83CC-4133-A03F-547E27C9FC64}"/>
                </a:ext>
              </a:extLst>
            </p:cNvPr>
            <p:cNvSpPr txBox="1"/>
            <p:nvPr/>
          </p:nvSpPr>
          <p:spPr>
            <a:xfrm>
              <a:off x="1375249"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2" name="TextBox 2441">
              <a:extLst>
                <a:ext uri="{FF2B5EF4-FFF2-40B4-BE49-F238E27FC236}">
                  <a16:creationId xmlns:a16="http://schemas.microsoft.com/office/drawing/2014/main" id="{C16F3F67-3E30-48CD-BF8D-C738CA98EC3E}"/>
                </a:ext>
              </a:extLst>
            </p:cNvPr>
            <p:cNvSpPr txBox="1"/>
            <p:nvPr/>
          </p:nvSpPr>
          <p:spPr>
            <a:xfrm>
              <a:off x="1551678"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3" name="TextBox 2442">
              <a:extLst>
                <a:ext uri="{FF2B5EF4-FFF2-40B4-BE49-F238E27FC236}">
                  <a16:creationId xmlns:a16="http://schemas.microsoft.com/office/drawing/2014/main" id="{AC12C416-90C2-4CF1-A4D2-3DB4B2CC80C6}"/>
                </a:ext>
              </a:extLst>
            </p:cNvPr>
            <p:cNvSpPr txBox="1"/>
            <p:nvPr/>
          </p:nvSpPr>
          <p:spPr>
            <a:xfrm>
              <a:off x="1728112"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4" name="TextBox 2443">
              <a:extLst>
                <a:ext uri="{FF2B5EF4-FFF2-40B4-BE49-F238E27FC236}">
                  <a16:creationId xmlns:a16="http://schemas.microsoft.com/office/drawing/2014/main" id="{DB8B9D7E-B40C-4E18-809F-22D489F8EB34}"/>
                </a:ext>
              </a:extLst>
            </p:cNvPr>
            <p:cNvSpPr txBox="1"/>
            <p:nvPr/>
          </p:nvSpPr>
          <p:spPr>
            <a:xfrm>
              <a:off x="1904538"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5" name="TextBox 2444">
              <a:extLst>
                <a:ext uri="{FF2B5EF4-FFF2-40B4-BE49-F238E27FC236}">
                  <a16:creationId xmlns:a16="http://schemas.microsoft.com/office/drawing/2014/main" id="{266B9C66-EE4B-4930-8056-A0C983B2AE26}"/>
                </a:ext>
              </a:extLst>
            </p:cNvPr>
            <p:cNvSpPr txBox="1"/>
            <p:nvPr/>
          </p:nvSpPr>
          <p:spPr>
            <a:xfrm>
              <a:off x="2080971"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6" name="TextBox 2445">
              <a:extLst>
                <a:ext uri="{FF2B5EF4-FFF2-40B4-BE49-F238E27FC236}">
                  <a16:creationId xmlns:a16="http://schemas.microsoft.com/office/drawing/2014/main" id="{9B8BE32B-BB37-47D0-AC48-77105A9BD78E}"/>
                </a:ext>
              </a:extLst>
            </p:cNvPr>
            <p:cNvSpPr txBox="1"/>
            <p:nvPr/>
          </p:nvSpPr>
          <p:spPr>
            <a:xfrm>
              <a:off x="2257401"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7" name="TextBox 2446">
              <a:extLst>
                <a:ext uri="{FF2B5EF4-FFF2-40B4-BE49-F238E27FC236}">
                  <a16:creationId xmlns:a16="http://schemas.microsoft.com/office/drawing/2014/main" id="{F0524CF0-8D2E-402A-8A6C-6645FF4A21AB}"/>
                </a:ext>
              </a:extLst>
            </p:cNvPr>
            <p:cNvSpPr txBox="1"/>
            <p:nvPr/>
          </p:nvSpPr>
          <p:spPr>
            <a:xfrm>
              <a:off x="2433827"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8" name="TextBox 2447">
              <a:extLst>
                <a:ext uri="{FF2B5EF4-FFF2-40B4-BE49-F238E27FC236}">
                  <a16:creationId xmlns:a16="http://schemas.microsoft.com/office/drawing/2014/main" id="{DFE23BA9-DED4-4879-A406-B6F3CB3DD51D}"/>
                </a:ext>
              </a:extLst>
            </p:cNvPr>
            <p:cNvSpPr txBox="1"/>
            <p:nvPr/>
          </p:nvSpPr>
          <p:spPr>
            <a:xfrm>
              <a:off x="2610260"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297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9" name="TextBox 2448">
              <a:extLst>
                <a:ext uri="{FF2B5EF4-FFF2-40B4-BE49-F238E27FC236}">
                  <a16:creationId xmlns:a16="http://schemas.microsoft.com/office/drawing/2014/main" id="{FE604B82-2B59-44A2-9EA1-BD0E9E61034C}"/>
                </a:ext>
              </a:extLst>
            </p:cNvPr>
            <p:cNvSpPr txBox="1"/>
            <p:nvPr/>
          </p:nvSpPr>
          <p:spPr>
            <a:xfrm>
              <a:off x="2786689"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0" name="TextBox 2449">
              <a:extLst>
                <a:ext uri="{FF2B5EF4-FFF2-40B4-BE49-F238E27FC236}">
                  <a16:creationId xmlns:a16="http://schemas.microsoft.com/office/drawing/2014/main" id="{2FE9C892-B417-45F7-AC69-0C49B1B15201}"/>
                </a:ext>
              </a:extLst>
            </p:cNvPr>
            <p:cNvSpPr txBox="1"/>
            <p:nvPr/>
          </p:nvSpPr>
          <p:spPr>
            <a:xfrm>
              <a:off x="2963119"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1" name="TextBox 2450">
              <a:extLst>
                <a:ext uri="{FF2B5EF4-FFF2-40B4-BE49-F238E27FC236}">
                  <a16:creationId xmlns:a16="http://schemas.microsoft.com/office/drawing/2014/main" id="{587E6959-4B49-4D00-8AB6-5CB0DB56C3D0}"/>
                </a:ext>
              </a:extLst>
            </p:cNvPr>
            <p:cNvSpPr txBox="1"/>
            <p:nvPr/>
          </p:nvSpPr>
          <p:spPr>
            <a:xfrm>
              <a:off x="3139548"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2" name="TextBox 2451">
              <a:extLst>
                <a:ext uri="{FF2B5EF4-FFF2-40B4-BE49-F238E27FC236}">
                  <a16:creationId xmlns:a16="http://schemas.microsoft.com/office/drawing/2014/main" id="{FA2CDF8F-FFF3-43FE-895B-772EAC1C738E}"/>
                </a:ext>
              </a:extLst>
            </p:cNvPr>
            <p:cNvSpPr txBox="1"/>
            <p:nvPr/>
          </p:nvSpPr>
          <p:spPr>
            <a:xfrm>
              <a:off x="3315978"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232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3" name="TextBox 2452">
              <a:extLst>
                <a:ext uri="{FF2B5EF4-FFF2-40B4-BE49-F238E27FC236}">
                  <a16:creationId xmlns:a16="http://schemas.microsoft.com/office/drawing/2014/main" id="{00801381-0BB3-4581-A8E1-6457395BAF75}"/>
                </a:ext>
              </a:extLst>
            </p:cNvPr>
            <p:cNvSpPr txBox="1"/>
            <p:nvPr/>
          </p:nvSpPr>
          <p:spPr>
            <a:xfrm>
              <a:off x="3492407"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4" name="TextBox 2453">
              <a:extLst>
                <a:ext uri="{FF2B5EF4-FFF2-40B4-BE49-F238E27FC236}">
                  <a16:creationId xmlns:a16="http://schemas.microsoft.com/office/drawing/2014/main" id="{577A1A3F-AC51-48FF-AAE4-2F20F986673D}"/>
                </a:ext>
              </a:extLst>
            </p:cNvPr>
            <p:cNvSpPr txBox="1"/>
            <p:nvPr/>
          </p:nvSpPr>
          <p:spPr>
            <a:xfrm>
              <a:off x="3668837"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198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5" name="TextBox 2454">
              <a:extLst>
                <a:ext uri="{FF2B5EF4-FFF2-40B4-BE49-F238E27FC236}">
                  <a16:creationId xmlns:a16="http://schemas.microsoft.com/office/drawing/2014/main" id="{6071DE18-52FF-42BD-91FE-789E25C8F4AB}"/>
                </a:ext>
              </a:extLst>
            </p:cNvPr>
            <p:cNvSpPr txBox="1"/>
            <p:nvPr/>
          </p:nvSpPr>
          <p:spPr>
            <a:xfrm>
              <a:off x="3845266"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190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6" name="TextBox 2455">
              <a:extLst>
                <a:ext uri="{FF2B5EF4-FFF2-40B4-BE49-F238E27FC236}">
                  <a16:creationId xmlns:a16="http://schemas.microsoft.com/office/drawing/2014/main" id="{611C51C7-CC29-4EF1-9DE5-8229C39D8ABC}"/>
                </a:ext>
              </a:extLst>
            </p:cNvPr>
            <p:cNvSpPr txBox="1"/>
            <p:nvPr/>
          </p:nvSpPr>
          <p:spPr>
            <a:xfrm>
              <a:off x="4021696"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186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7" name="TextBox 2456">
              <a:extLst>
                <a:ext uri="{FF2B5EF4-FFF2-40B4-BE49-F238E27FC236}">
                  <a16:creationId xmlns:a16="http://schemas.microsoft.com/office/drawing/2014/main" id="{42F48D85-9406-493E-9D5C-6A20DD71807F}"/>
                </a:ext>
              </a:extLst>
            </p:cNvPr>
            <p:cNvSpPr txBox="1"/>
            <p:nvPr/>
          </p:nvSpPr>
          <p:spPr>
            <a:xfrm>
              <a:off x="4198126"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143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8" name="TextBox 2457">
              <a:extLst>
                <a:ext uri="{FF2B5EF4-FFF2-40B4-BE49-F238E27FC236}">
                  <a16:creationId xmlns:a16="http://schemas.microsoft.com/office/drawing/2014/main" id="{13337100-3C83-474B-85E2-47F794C9C05A}"/>
                </a:ext>
              </a:extLst>
            </p:cNvPr>
            <p:cNvSpPr txBox="1"/>
            <p:nvPr/>
          </p:nvSpPr>
          <p:spPr>
            <a:xfrm>
              <a:off x="4374555"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141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9" name="TextBox 2458">
              <a:extLst>
                <a:ext uri="{FF2B5EF4-FFF2-40B4-BE49-F238E27FC236}">
                  <a16:creationId xmlns:a16="http://schemas.microsoft.com/office/drawing/2014/main" id="{07769B8C-A07F-4A57-9804-EDAA2FC5293E}"/>
                </a:ext>
              </a:extLst>
            </p:cNvPr>
            <p:cNvSpPr txBox="1"/>
            <p:nvPr/>
          </p:nvSpPr>
          <p:spPr>
            <a:xfrm>
              <a:off x="4550985"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137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0" name="TextBox 2459">
              <a:extLst>
                <a:ext uri="{FF2B5EF4-FFF2-40B4-BE49-F238E27FC236}">
                  <a16:creationId xmlns:a16="http://schemas.microsoft.com/office/drawing/2014/main" id="{7BA53B3F-F540-48FE-AEC9-F0F2341DD3F6}"/>
                </a:ext>
              </a:extLst>
            </p:cNvPr>
            <p:cNvSpPr txBox="1"/>
            <p:nvPr/>
          </p:nvSpPr>
          <p:spPr>
            <a:xfrm>
              <a:off x="4727415"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1" name="TextBox 2460">
              <a:extLst>
                <a:ext uri="{FF2B5EF4-FFF2-40B4-BE49-F238E27FC236}">
                  <a16:creationId xmlns:a16="http://schemas.microsoft.com/office/drawing/2014/main" id="{9B87E137-6368-41E5-AB15-C3069D0A335A}"/>
                </a:ext>
              </a:extLst>
            </p:cNvPr>
            <p:cNvSpPr txBox="1"/>
            <p:nvPr/>
          </p:nvSpPr>
          <p:spPr>
            <a:xfrm>
              <a:off x="4903844"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2" name="TextBox 2461">
              <a:extLst>
                <a:ext uri="{FF2B5EF4-FFF2-40B4-BE49-F238E27FC236}">
                  <a16:creationId xmlns:a16="http://schemas.microsoft.com/office/drawing/2014/main" id="{EC3F9D0D-1DCD-4EA4-9002-50D43EE12C7D}"/>
                </a:ext>
              </a:extLst>
            </p:cNvPr>
            <p:cNvSpPr txBox="1"/>
            <p:nvPr/>
          </p:nvSpPr>
          <p:spPr>
            <a:xfrm>
              <a:off x="5080274"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73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3" name="TextBox 2462">
              <a:extLst>
                <a:ext uri="{FF2B5EF4-FFF2-40B4-BE49-F238E27FC236}">
                  <a16:creationId xmlns:a16="http://schemas.microsoft.com/office/drawing/2014/main" id="{3E0461EF-EE72-4C8F-89DA-D20BF7CBE35A}"/>
                </a:ext>
              </a:extLst>
            </p:cNvPr>
            <p:cNvSpPr txBox="1"/>
            <p:nvPr/>
          </p:nvSpPr>
          <p:spPr>
            <a:xfrm>
              <a:off x="5256705"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4" name="TextBox 2463">
              <a:extLst>
                <a:ext uri="{FF2B5EF4-FFF2-40B4-BE49-F238E27FC236}">
                  <a16:creationId xmlns:a16="http://schemas.microsoft.com/office/drawing/2014/main" id="{5B08E141-F66D-495A-8FAA-8DE1EA4C2C18}"/>
                </a:ext>
              </a:extLst>
            </p:cNvPr>
            <p:cNvSpPr txBox="1"/>
            <p:nvPr/>
          </p:nvSpPr>
          <p:spPr>
            <a:xfrm>
              <a:off x="5433133"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5" name="TextBox 2464">
              <a:extLst>
                <a:ext uri="{FF2B5EF4-FFF2-40B4-BE49-F238E27FC236}">
                  <a16:creationId xmlns:a16="http://schemas.microsoft.com/office/drawing/2014/main" id="{906DA559-FD8D-4B9B-BC64-1590EE7FE3B3}"/>
                </a:ext>
              </a:extLst>
            </p:cNvPr>
            <p:cNvSpPr txBox="1"/>
            <p:nvPr/>
          </p:nvSpPr>
          <p:spPr>
            <a:xfrm>
              <a:off x="5609563"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6" name="TextBox 2465">
              <a:extLst>
                <a:ext uri="{FF2B5EF4-FFF2-40B4-BE49-F238E27FC236}">
                  <a16:creationId xmlns:a16="http://schemas.microsoft.com/office/drawing/2014/main" id="{33ADDF70-BF26-46BF-AB8A-A66F4E7CB1A7}"/>
                </a:ext>
              </a:extLst>
            </p:cNvPr>
            <p:cNvSpPr txBox="1"/>
            <p:nvPr/>
          </p:nvSpPr>
          <p:spPr>
            <a:xfrm>
              <a:off x="5785994"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7" name="TextBox 2466">
              <a:extLst>
                <a:ext uri="{FF2B5EF4-FFF2-40B4-BE49-F238E27FC236}">
                  <a16:creationId xmlns:a16="http://schemas.microsoft.com/office/drawing/2014/main" id="{FFA40084-EE5D-4193-A38D-0F17600E67F9}"/>
                </a:ext>
              </a:extLst>
            </p:cNvPr>
            <p:cNvSpPr txBox="1"/>
            <p:nvPr/>
          </p:nvSpPr>
          <p:spPr>
            <a:xfrm>
              <a:off x="5962422"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8" name="TextBox 2467">
              <a:extLst>
                <a:ext uri="{FF2B5EF4-FFF2-40B4-BE49-F238E27FC236}">
                  <a16:creationId xmlns:a16="http://schemas.microsoft.com/office/drawing/2014/main" id="{A96CE7AA-89B6-48E2-992A-DE650B1EE8D5}"/>
                </a:ext>
              </a:extLst>
            </p:cNvPr>
            <p:cNvSpPr txBox="1"/>
            <p:nvPr/>
          </p:nvSpPr>
          <p:spPr>
            <a:xfrm>
              <a:off x="6138852"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9" name="TextBox 2468">
              <a:extLst>
                <a:ext uri="{FF2B5EF4-FFF2-40B4-BE49-F238E27FC236}">
                  <a16:creationId xmlns:a16="http://schemas.microsoft.com/office/drawing/2014/main" id="{87F347A6-8C6E-4358-B982-80E14B305AD5}"/>
                </a:ext>
              </a:extLst>
            </p:cNvPr>
            <p:cNvSpPr txBox="1"/>
            <p:nvPr/>
          </p:nvSpPr>
          <p:spPr>
            <a:xfrm>
              <a:off x="6315283"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0" name="TextBox 2469">
              <a:extLst>
                <a:ext uri="{FF2B5EF4-FFF2-40B4-BE49-F238E27FC236}">
                  <a16:creationId xmlns:a16="http://schemas.microsoft.com/office/drawing/2014/main" id="{209300A6-FC56-460B-8280-F941F0E216B3}"/>
                </a:ext>
              </a:extLst>
            </p:cNvPr>
            <p:cNvSpPr txBox="1"/>
            <p:nvPr/>
          </p:nvSpPr>
          <p:spPr>
            <a:xfrm>
              <a:off x="6491711" y="5470654"/>
              <a:ext cx="211094"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06" name="Straight Connector 305">
              <a:extLst>
                <a:ext uri="{FF2B5EF4-FFF2-40B4-BE49-F238E27FC236}">
                  <a16:creationId xmlns:a16="http://schemas.microsoft.com/office/drawing/2014/main" id="{DFB7E7CC-291D-40D7-9341-4CFD90AD8672}"/>
                </a:ext>
              </a:extLst>
            </p:cNvPr>
            <p:cNvCxnSpPr>
              <a:cxnSpLocks/>
            </p:cNvCxnSpPr>
            <p:nvPr/>
          </p:nvCxnSpPr>
          <p:spPr>
            <a:xfrm>
              <a:off x="3420272" y="2438348"/>
              <a:ext cx="891" cy="2362266"/>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8" name="Straight Connector 307">
              <a:extLst>
                <a:ext uri="{FF2B5EF4-FFF2-40B4-BE49-F238E27FC236}">
                  <a16:creationId xmlns:a16="http://schemas.microsoft.com/office/drawing/2014/main" id="{FA599D22-00C6-4011-91E9-E50F6100AA96}"/>
                </a:ext>
              </a:extLst>
            </p:cNvPr>
            <p:cNvCxnSpPr>
              <a:cxnSpLocks/>
            </p:cNvCxnSpPr>
            <p:nvPr/>
          </p:nvCxnSpPr>
          <p:spPr>
            <a:xfrm>
              <a:off x="1307051" y="3354496"/>
              <a:ext cx="5429922" cy="6925"/>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9" name="TextBox 308">
              <a:extLst>
                <a:ext uri="{FF2B5EF4-FFF2-40B4-BE49-F238E27FC236}">
                  <a16:creationId xmlns:a16="http://schemas.microsoft.com/office/drawing/2014/main" id="{0BA90777-062B-4045-8854-02031FBB4074}"/>
                </a:ext>
              </a:extLst>
            </p:cNvPr>
            <p:cNvSpPr txBox="1"/>
            <p:nvPr/>
          </p:nvSpPr>
          <p:spPr>
            <a:xfrm>
              <a:off x="5241228" y="1984670"/>
              <a:ext cx="170501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24-month</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51.4%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accent1"/>
                  </a:solidFill>
                  <a:effectLst/>
                  <a:uLnTx/>
                  <a:uFillTx/>
                  <a:latin typeface="Arial" panose="020B0604020202020204"/>
                  <a:ea typeface="黑体" panose="02010609060101010101" pitchFamily="49" charset="-122"/>
                  <a:cs typeface="+mn-cs"/>
                </a:rPr>
                <a:t>33.6%</a:t>
              </a:r>
              <a:endParaRPr kumimoji="0" lang="en-US" sz="1600" b="1" i="0" u="none" strike="noStrike" kern="1200" cap="none" spc="0" normalizeH="0" baseline="0" noProof="0" dirty="0">
                <a:ln>
                  <a:noFill/>
                </a:ln>
                <a:solidFill>
                  <a:schemeClr val="accent1"/>
                </a:solidFill>
                <a:effectLst/>
                <a:uLnTx/>
                <a:uFillTx/>
                <a:latin typeface="Arial" panose="020B0604020202020204"/>
                <a:cs typeface="+mn-cs"/>
              </a:endParaRPr>
            </a:p>
          </p:txBody>
        </p:sp>
        <p:cxnSp>
          <p:nvCxnSpPr>
            <p:cNvPr id="311" name="Straight Connector 310">
              <a:extLst>
                <a:ext uri="{FF2B5EF4-FFF2-40B4-BE49-F238E27FC236}">
                  <a16:creationId xmlns:a16="http://schemas.microsoft.com/office/drawing/2014/main" id="{A59CE296-F991-4BC3-B4C5-28D373045BEF}"/>
                </a:ext>
              </a:extLst>
            </p:cNvPr>
            <p:cNvCxnSpPr>
              <a:cxnSpLocks/>
            </p:cNvCxnSpPr>
            <p:nvPr/>
          </p:nvCxnSpPr>
          <p:spPr>
            <a:xfrm flipH="1">
              <a:off x="5530901" y="2801487"/>
              <a:ext cx="2555" cy="1988049"/>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4" name="TextBox 313">
              <a:extLst>
                <a:ext uri="{FF2B5EF4-FFF2-40B4-BE49-F238E27FC236}">
                  <a16:creationId xmlns:a16="http://schemas.microsoft.com/office/drawing/2014/main" id="{05D00275-D0F9-4141-B33B-20F8AC6CFC43}"/>
                </a:ext>
              </a:extLst>
            </p:cNvPr>
            <p:cNvSpPr txBox="1"/>
            <p:nvPr/>
          </p:nvSpPr>
          <p:spPr>
            <a:xfrm>
              <a:off x="3187696" y="1651345"/>
              <a:ext cx="170501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12-month</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71.8%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accent1"/>
                  </a:solidFill>
                  <a:effectLst/>
                  <a:uLnTx/>
                  <a:uFillTx/>
                  <a:latin typeface="Arial" panose="020B0604020202020204"/>
                  <a:ea typeface="黑体" panose="02010609060101010101" pitchFamily="49" charset="-122"/>
                  <a:cs typeface="+mn-cs"/>
                </a:rPr>
                <a:t>63.4%</a:t>
              </a:r>
              <a:endParaRPr kumimoji="0" lang="en-US" sz="1600" b="1" i="0" u="none" strike="noStrike" kern="1200" cap="none" spc="0" normalizeH="0" baseline="0" noProof="0" dirty="0">
                <a:ln>
                  <a:noFill/>
                </a:ln>
                <a:solidFill>
                  <a:schemeClr val="accent1"/>
                </a:solidFill>
                <a:effectLst/>
                <a:uLnTx/>
                <a:uFillTx/>
                <a:latin typeface="Arial" panose="020B0604020202020204"/>
                <a:cs typeface="+mn-cs"/>
              </a:endParaRPr>
            </a:p>
          </p:txBody>
        </p:sp>
      </p:grpSp>
      <p:sp>
        <p:nvSpPr>
          <p:cNvPr id="294" name="Rectangle 293">
            <a:extLst>
              <a:ext uri="{FF2B5EF4-FFF2-40B4-BE49-F238E27FC236}">
                <a16:creationId xmlns:a16="http://schemas.microsoft.com/office/drawing/2014/main" id="{BC0B75EE-A796-482D-86D4-0994215D5631}"/>
              </a:ext>
            </a:extLst>
          </p:cNvPr>
          <p:cNvSpPr/>
          <p:nvPr/>
        </p:nvSpPr>
        <p:spPr>
          <a:xfrm>
            <a:off x="7388609" y="4492978"/>
            <a:ext cx="4566703" cy="66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Median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rPFS</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improvement of 8.2 months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favors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olaparib</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abiraterone</a:t>
            </a:r>
            <a:r>
              <a:rPr kumimoji="0" lang="en-US" sz="1400" b="1" i="0" u="none" strike="noStrike" kern="1200" cap="none" spc="0" normalizeH="0" baseline="30000" noProof="0" dirty="0" err="1">
                <a:ln>
                  <a:noFill/>
                </a:ln>
                <a:solidFill>
                  <a:prstClr val="black"/>
                </a:solidFill>
                <a:effectLst/>
                <a:uLnTx/>
                <a:uFillTx/>
                <a:latin typeface="Arial" panose="020B0604020202020204"/>
                <a:ea typeface="+mn-ea"/>
                <a:cs typeface="+mn-cs"/>
              </a:rPr>
              <a:t>a</a:t>
            </a:r>
            <a:endParaRPr kumimoji="0" lang="en-US" sz="140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297" name="TextBox 296">
            <a:extLst>
              <a:ext uri="{FF2B5EF4-FFF2-40B4-BE49-F238E27FC236}">
                <a16:creationId xmlns:a16="http://schemas.microsoft.com/office/drawing/2014/main" id="{72FCB8D1-1211-44D7-BBFA-73CCBE655B95}"/>
              </a:ext>
            </a:extLst>
          </p:cNvPr>
          <p:cNvSpPr txBox="1"/>
          <p:nvPr/>
        </p:nvSpPr>
        <p:spPr>
          <a:xfrm>
            <a:off x="8993519" y="4166072"/>
            <a:ext cx="238234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Arial Narrow"/>
              </a:rPr>
              <a:t>Pre-specified 2-sided alpha: 0.0324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16056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Disclaimer</a:t>
            </a:r>
          </a:p>
        </p:txBody>
      </p:sp>
      <p:sp>
        <p:nvSpPr>
          <p:cNvPr id="5" name="Content Placeholder 4">
            <a:extLst>
              <a:ext uri="{FF2B5EF4-FFF2-40B4-BE49-F238E27FC236}">
                <a16:creationId xmlns:a16="http://schemas.microsoft.com/office/drawing/2014/main" id="{A05318ED-F752-489F-A534-F81FF1CF5649}"/>
              </a:ext>
            </a:extLst>
          </p:cNvPr>
          <p:cNvSpPr>
            <a:spLocks noGrp="1"/>
          </p:cNvSpPr>
          <p:nvPr>
            <p:ph sz="quarter" idx="14"/>
          </p:nvPr>
        </p:nvSpPr>
        <p:spPr/>
        <p:txBody>
          <a:bodyPr>
            <a:normAutofit/>
          </a:bodyPr>
          <a:lstStyle/>
          <a:p>
            <a:pPr marL="0" indent="0">
              <a:buNone/>
            </a:pPr>
            <a:r>
              <a:rPr lang="en-GB" altLang="en-US" dirty="0"/>
              <a:t>This meeting is supported by an independent medical educational grant from AstraZeneca. The programme is therefore independent; the content is not influenced by AstraZeneca and is the sole responsibility of the experts</a:t>
            </a:r>
          </a:p>
          <a:p>
            <a:endParaRPr lang="en-GB" dirty="0"/>
          </a:p>
          <a:p>
            <a:pPr marL="0" indent="0">
              <a:buNone/>
            </a:pPr>
            <a:endParaRPr lang="en-GB" dirty="0"/>
          </a:p>
          <a:p>
            <a:pPr marL="0" indent="0">
              <a:buNone/>
            </a:pPr>
            <a:r>
              <a:rPr lang="en-GB" dirty="0"/>
              <a:t>Please note: </a:t>
            </a:r>
          </a:p>
          <a:p>
            <a:pPr marL="0" indent="0">
              <a:buNone/>
            </a:pPr>
            <a:r>
              <a:rPr lang="en-GB" dirty="0"/>
              <a:t>The views expressed within this presentation are the personal opinions of the experts. They do not necessarily represent the views of the experts’ academic institutions or the rest of the faculty</a:t>
            </a:r>
          </a:p>
        </p:txBody>
      </p:sp>
      <p:sp>
        <p:nvSpPr>
          <p:cNvPr id="8" name="Tijdelijke aanduiding voor inhoud 7">
            <a:extLst>
              <a:ext uri="{FF2B5EF4-FFF2-40B4-BE49-F238E27FC236}">
                <a16:creationId xmlns:a16="http://schemas.microsoft.com/office/drawing/2014/main" id="{92243262-EE60-D34A-913A-DD739E165E67}"/>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836A3B78-F2DB-44FC-A53D-DB3CD95288BF}"/>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94082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Rectangle 488">
            <a:extLst>
              <a:ext uri="{FF2B5EF4-FFF2-40B4-BE49-F238E27FC236}">
                <a16:creationId xmlns:a16="http://schemas.microsoft.com/office/drawing/2014/main" id="{C7FED1EB-F0BE-4A26-BE57-82A0CE3E4B5C}"/>
              </a:ext>
            </a:extLst>
          </p:cNvPr>
          <p:cNvSpPr/>
          <p:nvPr/>
        </p:nvSpPr>
        <p:spPr>
          <a:xfrm>
            <a:off x="0" y="1714500"/>
            <a:ext cx="12192000" cy="4121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B544765D-71E8-4C52-8B69-2658ECEEB447}"/>
              </a:ext>
            </a:extLst>
          </p:cNvPr>
          <p:cNvSpPr>
            <a:spLocks noGrp="1"/>
          </p:cNvSpPr>
          <p:nvPr>
            <p:ph type="body" idx="1"/>
          </p:nvPr>
        </p:nvSpPr>
        <p:spPr>
          <a:xfrm>
            <a:off x="609600" y="1102394"/>
            <a:ext cx="10972800" cy="702470"/>
          </a:xfrm>
        </p:spPr>
        <p:txBody>
          <a:bodyPr>
            <a:normAutofit/>
          </a:bodyPr>
          <a:lstStyle/>
          <a:p>
            <a:pPr lvl="0">
              <a:spcBef>
                <a:spcPts val="0"/>
              </a:spcBef>
            </a:pPr>
            <a:r>
              <a:rPr lang="en-US" dirty="0"/>
              <a:t>39% risk reduction of progression or death with </a:t>
            </a:r>
            <a:r>
              <a:rPr lang="en-US" dirty="0" err="1"/>
              <a:t>olaparib</a:t>
            </a:r>
            <a:r>
              <a:rPr lang="en-US" dirty="0"/>
              <a:t> + abiraterone. Highly consistent with the primary analysis</a:t>
            </a:r>
          </a:p>
        </p:txBody>
      </p:sp>
      <p:sp>
        <p:nvSpPr>
          <p:cNvPr id="2" name="Title 1">
            <a:extLst>
              <a:ext uri="{FF2B5EF4-FFF2-40B4-BE49-F238E27FC236}">
                <a16:creationId xmlns:a16="http://schemas.microsoft.com/office/drawing/2014/main" id="{496013F9-9F69-4743-B750-44F0EFEF1DC4}"/>
              </a:ext>
            </a:extLst>
          </p:cNvPr>
          <p:cNvSpPr>
            <a:spLocks noGrp="1"/>
          </p:cNvSpPr>
          <p:nvPr>
            <p:ph type="title"/>
          </p:nvPr>
        </p:nvSpPr>
        <p:spPr/>
        <p:txBody>
          <a:bodyPr/>
          <a:lstStyle/>
          <a:p>
            <a:r>
              <a:rPr lang="en-US" dirty="0" err="1"/>
              <a:t>PRO</a:t>
            </a:r>
            <a:r>
              <a:rPr lang="en-US" cap="none" dirty="0" err="1"/>
              <a:t>pel</a:t>
            </a:r>
            <a:r>
              <a:rPr lang="en-US" dirty="0"/>
              <a:t>: </a:t>
            </a:r>
            <a:r>
              <a:rPr lang="en-US" cap="none" dirty="0" err="1"/>
              <a:t>r</a:t>
            </a:r>
            <a:r>
              <a:rPr lang="en-US" dirty="0" err="1"/>
              <a:t>PF</a:t>
            </a:r>
            <a:r>
              <a:rPr lang="en-US" cap="none" dirty="0" err="1"/>
              <a:t>S</a:t>
            </a:r>
            <a:r>
              <a:rPr lang="en-US" dirty="0"/>
              <a:t> by blinded independent central </a:t>
            </a:r>
            <a:r>
              <a:rPr lang="en-US" dirty="0" err="1"/>
              <a:t>review</a:t>
            </a:r>
            <a:r>
              <a:rPr lang="en-US" cap="none" baseline="30000" dirty="0" err="1"/>
              <a:t>a</a:t>
            </a:r>
            <a:endParaRPr lang="en-GB" cap="none" baseline="30000" dirty="0"/>
          </a:p>
        </p:txBody>
      </p:sp>
      <p:sp>
        <p:nvSpPr>
          <p:cNvPr id="4" name="Slide Number Placeholder 3">
            <a:extLst>
              <a:ext uri="{FF2B5EF4-FFF2-40B4-BE49-F238E27FC236}">
                <a16:creationId xmlns:a16="http://schemas.microsoft.com/office/drawing/2014/main" id="{56C588CB-59A1-FD4D-81DC-7149F3DF0E20}"/>
              </a:ext>
            </a:extLst>
          </p:cNvPr>
          <p:cNvSpPr>
            <a:spLocks noGrp="1"/>
          </p:cNvSpPr>
          <p:nvPr>
            <p:ph type="sldNum" sz="quarter" idx="4"/>
          </p:nvPr>
        </p:nvSpPr>
        <p:spPr/>
        <p:txBody>
          <a:bodyPr/>
          <a:lstStyle/>
          <a:p>
            <a:fld id="{BE33F7A0-71F0-446B-9DE8-6D75BE64EE0F}" type="slidenum">
              <a:rPr lang="en-US" smtClean="0"/>
              <a:pPr/>
              <a:t>60</a:t>
            </a:fld>
            <a:endParaRPr lang="en-US" dirty="0"/>
          </a:p>
        </p:txBody>
      </p:sp>
      <p:sp>
        <p:nvSpPr>
          <p:cNvPr id="18" name="Content Placeholder 17">
            <a:extLst>
              <a:ext uri="{FF2B5EF4-FFF2-40B4-BE49-F238E27FC236}">
                <a16:creationId xmlns:a16="http://schemas.microsoft.com/office/drawing/2014/main" id="{58AFAB86-602A-DA40-8889-F25372ACD21F}"/>
              </a:ext>
            </a:extLst>
          </p:cNvPr>
          <p:cNvSpPr>
            <a:spLocks noGrp="1"/>
          </p:cNvSpPr>
          <p:nvPr>
            <p:ph sz="quarter" idx="15"/>
          </p:nvPr>
        </p:nvSpPr>
        <p:spPr>
          <a:xfrm>
            <a:off x="623392" y="6356351"/>
            <a:ext cx="8116800" cy="365125"/>
          </a:xfrm>
        </p:spPr>
        <p:txBody>
          <a:bodyPr/>
          <a:lstStyle/>
          <a:p>
            <a:r>
              <a:rPr lang="en-US" dirty="0"/>
              <a:t>CI, confidence interval; HR, hazard ratio; </a:t>
            </a:r>
            <a:r>
              <a:rPr lang="en-US" dirty="0" err="1"/>
              <a:t>rPFS</a:t>
            </a:r>
            <a:r>
              <a:rPr lang="en-US" dirty="0"/>
              <a:t>, radiographic progression-free survival</a:t>
            </a:r>
          </a:p>
          <a:p>
            <a:r>
              <a:rPr lang="en-US" dirty="0"/>
              <a:t>Saad F, et al. </a:t>
            </a:r>
            <a:r>
              <a:rPr lang="en-GB" dirty="0"/>
              <a:t>J </a:t>
            </a:r>
            <a:r>
              <a:rPr lang="en-GB" dirty="0" err="1"/>
              <a:t>Clin</a:t>
            </a:r>
            <a:r>
              <a:rPr lang="en-GB" dirty="0"/>
              <a:t> Oncol. 2022; 40 (</a:t>
            </a:r>
            <a:r>
              <a:rPr lang="en-GB" dirty="0" err="1"/>
              <a:t>suppl</a:t>
            </a:r>
            <a:r>
              <a:rPr lang="en-GB" dirty="0"/>
              <a:t> 6; </a:t>
            </a:r>
            <a:r>
              <a:rPr lang="en-GB" dirty="0" err="1"/>
              <a:t>abstr</a:t>
            </a:r>
            <a:r>
              <a:rPr lang="en-GB" dirty="0"/>
              <a:t> 11)</a:t>
            </a:r>
          </a:p>
        </p:txBody>
      </p:sp>
      <p:sp>
        <p:nvSpPr>
          <p:cNvPr id="687" name="Segnaposto testo 81">
            <a:extLst>
              <a:ext uri="{FF2B5EF4-FFF2-40B4-BE49-F238E27FC236}">
                <a16:creationId xmlns:a16="http://schemas.microsoft.com/office/drawing/2014/main" id="{4405FC74-9106-4B60-8CFD-53333D2AD7BB}"/>
              </a:ext>
            </a:extLst>
          </p:cNvPr>
          <p:cNvSpPr txBox="1">
            <a:spLocks/>
          </p:cNvSpPr>
          <p:nvPr/>
        </p:nvSpPr>
        <p:spPr>
          <a:xfrm>
            <a:off x="698527" y="5491976"/>
            <a:ext cx="11730474" cy="657442"/>
          </a:xfrm>
          <a:prstGeom prst="rect">
            <a:avLst/>
          </a:prstGeom>
        </p:spPr>
        <p:txBody>
          <a:bodyPr vert="horz" lIns="51837" tIns="25919" rIns="51837" bIns="25919"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ts val="0"/>
              </a:spcAft>
              <a:buClrTx/>
              <a:buSzTx/>
              <a:tabLst/>
              <a:defRPr/>
            </a:pPr>
            <a:r>
              <a:rPr kumimoji="0" lang="en-GB" sz="900" b="0" i="0" u="none" strike="noStrike" kern="1200" cap="none" spc="0" normalizeH="0" baseline="30000" noProof="0" dirty="0" err="1">
                <a:ln>
                  <a:noFill/>
                </a:ln>
                <a:solidFill>
                  <a:schemeClr val="tx1"/>
                </a:solidFill>
                <a:effectLst/>
                <a:uLnTx/>
                <a:uFillTx/>
                <a:latin typeface="Arial" panose="020B0604020202020204"/>
                <a:ea typeface="+mn-ea"/>
                <a:cs typeface="Arial Narrow"/>
              </a:rPr>
              <a:t>a</a:t>
            </a:r>
            <a:r>
              <a:rPr kumimoji="0" lang="en-GB" sz="900" b="0" i="0" u="none" strike="noStrike" kern="1200" cap="none" spc="0" normalizeH="0" baseline="0" noProof="0" dirty="0" err="1">
                <a:ln>
                  <a:noFill/>
                </a:ln>
                <a:solidFill>
                  <a:schemeClr val="tx1"/>
                </a:solidFill>
                <a:effectLst/>
                <a:uLnTx/>
                <a:uFillTx/>
                <a:latin typeface="Arial" panose="020B0604020202020204"/>
                <a:ea typeface="+mn-ea"/>
                <a:cs typeface="Arial Narrow"/>
              </a:rPr>
              <a:t>Predefined</a:t>
            </a: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 sensitivity analysis. </a:t>
            </a:r>
            <a:r>
              <a:rPr kumimoji="0" lang="en-GB" sz="900" b="0" i="0" u="none" strike="noStrike" kern="1200" cap="none" spc="0" normalizeH="0" baseline="30000" noProof="0" dirty="0" err="1">
                <a:ln>
                  <a:noFill/>
                </a:ln>
                <a:solidFill>
                  <a:schemeClr val="tx1"/>
                </a:solidFill>
                <a:effectLst/>
                <a:uLnTx/>
                <a:uFillTx/>
                <a:latin typeface="Arial" panose="020B0604020202020204"/>
                <a:ea typeface="+mn-ea"/>
                <a:cs typeface="Arial Narrow"/>
              </a:rPr>
              <a:t>b</a:t>
            </a:r>
            <a:r>
              <a:rPr kumimoji="0" lang="en-GB" sz="900" b="0" i="0" u="none" strike="noStrike" kern="1200" cap="none" spc="0" normalizeH="0" baseline="0" noProof="0" dirty="0" err="1">
                <a:ln>
                  <a:noFill/>
                </a:ln>
                <a:solidFill>
                  <a:schemeClr val="tx1"/>
                </a:solidFill>
                <a:effectLst/>
                <a:uLnTx/>
                <a:uFillTx/>
                <a:latin typeface="Arial" panose="020B0604020202020204"/>
                <a:ea typeface="+mn-ea"/>
                <a:cs typeface="Arial Narrow"/>
              </a:rPr>
              <a:t>Nominal</a:t>
            </a: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 </a:t>
            </a:r>
            <a:r>
              <a:rPr kumimoji="0" lang="en-GB" sz="900" b="0" i="0" u="none" strike="noStrike" kern="1200" cap="none" spc="0" normalizeH="0" baseline="30000" noProof="0" dirty="0">
                <a:ln>
                  <a:noFill/>
                </a:ln>
                <a:solidFill>
                  <a:schemeClr val="tx1"/>
                </a:solidFill>
                <a:effectLst/>
                <a:uLnTx/>
                <a:uFillTx/>
                <a:latin typeface="Arial" panose="020B0604020202020204"/>
                <a:ea typeface="+mn-ea"/>
                <a:cs typeface="Arial Narrow"/>
              </a:rPr>
              <a:t>c</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mn-cs"/>
              </a:rPr>
              <a:t>In combination with prednisone or prednisolone</a:t>
            </a: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 </a:t>
            </a:r>
            <a:b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br>
            <a:endParaRPr kumimoji="0" lang="en-GB" sz="900" b="0" i="1" u="none" strike="noStrike" kern="1200" cap="none" spc="0" normalizeH="0" baseline="30000" noProof="0" dirty="0">
              <a:ln>
                <a:noFill/>
              </a:ln>
              <a:solidFill>
                <a:schemeClr val="tx1"/>
              </a:solidFill>
              <a:effectLst/>
              <a:uLnTx/>
              <a:uFillTx/>
              <a:latin typeface="Arial" panose="020B0604020202020204"/>
              <a:ea typeface="+mn-ea"/>
              <a:cs typeface="Arial Narrow"/>
            </a:endParaRPr>
          </a:p>
        </p:txBody>
      </p:sp>
      <p:graphicFrame>
        <p:nvGraphicFramePr>
          <p:cNvPr id="490" name="Table 10">
            <a:extLst>
              <a:ext uri="{FF2B5EF4-FFF2-40B4-BE49-F238E27FC236}">
                <a16:creationId xmlns:a16="http://schemas.microsoft.com/office/drawing/2014/main" id="{EA48C7EB-8913-4548-AD51-58A2C28681D5}"/>
              </a:ext>
            </a:extLst>
          </p:cNvPr>
          <p:cNvGraphicFramePr>
            <a:graphicFrameLocks noGrp="1"/>
          </p:cNvGraphicFramePr>
          <p:nvPr>
            <p:extLst>
              <p:ext uri="{D42A27DB-BD31-4B8C-83A1-F6EECF244321}">
                <p14:modId xmlns:p14="http://schemas.microsoft.com/office/powerpoint/2010/main" val="2697810324"/>
              </p:ext>
            </p:extLst>
          </p:nvPr>
        </p:nvGraphicFramePr>
        <p:xfrm>
          <a:off x="7773321" y="2056172"/>
          <a:ext cx="3804317" cy="2116247"/>
        </p:xfrm>
        <a:graphic>
          <a:graphicData uri="http://schemas.openxmlformats.org/drawingml/2006/table">
            <a:tbl>
              <a:tblPr firstRow="1" bandRow="1">
                <a:tableStyleId>{5C22544A-7EE6-4342-B048-85BDC9FD1C3A}</a:tableStyleId>
              </a:tblPr>
              <a:tblGrid>
                <a:gridCol w="1299907">
                  <a:extLst>
                    <a:ext uri="{9D8B030D-6E8A-4147-A177-3AD203B41FA5}">
                      <a16:colId xmlns:a16="http://schemas.microsoft.com/office/drawing/2014/main" val="256280186"/>
                    </a:ext>
                  </a:extLst>
                </a:gridCol>
                <a:gridCol w="1268658">
                  <a:extLst>
                    <a:ext uri="{9D8B030D-6E8A-4147-A177-3AD203B41FA5}">
                      <a16:colId xmlns:a16="http://schemas.microsoft.com/office/drawing/2014/main" val="2660757379"/>
                    </a:ext>
                  </a:extLst>
                </a:gridCol>
                <a:gridCol w="1235752">
                  <a:extLst>
                    <a:ext uri="{9D8B030D-6E8A-4147-A177-3AD203B41FA5}">
                      <a16:colId xmlns:a16="http://schemas.microsoft.com/office/drawing/2014/main" val="351983716"/>
                    </a:ext>
                  </a:extLst>
                </a:gridCol>
              </a:tblGrid>
              <a:tr h="680765">
                <a:tc>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noFill/>
                  </a:tcPr>
                </a:tc>
                <a:tc>
                  <a:txBody>
                    <a:bodyPr/>
                    <a:lstStyle/>
                    <a:p>
                      <a:pPr algn="ctr"/>
                      <a:r>
                        <a:rPr lang="en-US" sz="1400" dirty="0" err="1">
                          <a:latin typeface="Arial" panose="020B0604020202020204" pitchFamily="34" charset="0"/>
                          <a:cs typeface="Arial" panose="020B0604020202020204" pitchFamily="34" charset="0"/>
                        </a:rPr>
                        <a:t>Olaparib</a:t>
                      </a:r>
                      <a:r>
                        <a:rPr lang="en-US" sz="1400" dirty="0">
                          <a:latin typeface="Arial" panose="020B0604020202020204" pitchFamily="34" charset="0"/>
                          <a:cs typeface="Arial" panose="020B0604020202020204" pitchFamily="34" charset="0"/>
                        </a:rPr>
                        <a:t> + abiraterone</a:t>
                      </a:r>
                    </a:p>
                    <a:p>
                      <a:pPr algn="ctr"/>
                      <a:r>
                        <a:rPr lang="en-US" sz="1400" dirty="0">
                          <a:latin typeface="Arial" panose="020B0604020202020204" pitchFamily="34" charset="0"/>
                          <a:cs typeface="Arial" panose="020B0604020202020204" pitchFamily="34" charset="0"/>
                        </a:rPr>
                        <a:t>(n=399)</a:t>
                      </a:r>
                      <a:endParaRPr lang="en-GB" sz="1400" dirty="0">
                        <a:solidFill>
                          <a:schemeClr val="tx1"/>
                        </a:solidFill>
                        <a:latin typeface="Arial" panose="020B0604020202020204" pitchFamily="34" charset="0"/>
                        <a:cs typeface="Arial" panose="020B0604020202020204" pitchFamily="34" charset="0"/>
                      </a:endParaRPr>
                    </a:p>
                  </a:txBody>
                  <a:tcPr marT="0" anchor="ctr">
                    <a:solidFill>
                      <a:schemeClr val="tx2"/>
                    </a:solidFill>
                  </a:tcPr>
                </a:tc>
                <a:tc>
                  <a:txBody>
                    <a:bodyPr/>
                    <a:lstStyle/>
                    <a:p>
                      <a:pPr algn="ctr"/>
                      <a:r>
                        <a:rPr lang="en-US" sz="1400">
                          <a:latin typeface="Arial" panose="020B0604020202020204" pitchFamily="34" charset="0"/>
                          <a:cs typeface="Arial" panose="020B0604020202020204" pitchFamily="34" charset="0"/>
                        </a:rPr>
                        <a:t>Placebo + abiraterone</a:t>
                      </a:r>
                    </a:p>
                    <a:p>
                      <a:pPr algn="ctr"/>
                      <a:r>
                        <a:rPr lang="en-US" sz="1400">
                          <a:latin typeface="Arial" panose="020B0604020202020204" pitchFamily="34" charset="0"/>
                          <a:cs typeface="Arial" panose="020B0604020202020204" pitchFamily="34" charset="0"/>
                        </a:rPr>
                        <a:t>(n=397)</a:t>
                      </a:r>
                      <a:endParaRPr lang="en-GB" sz="1400">
                        <a:solidFill>
                          <a:schemeClr val="bg1"/>
                        </a:solidFill>
                        <a:latin typeface="Arial" panose="020B0604020202020204" pitchFamily="34" charset="0"/>
                        <a:cs typeface="Arial" panose="020B0604020202020204" pitchFamily="34" charset="0"/>
                      </a:endParaRPr>
                    </a:p>
                  </a:txBody>
                  <a:tcPr marT="0" anchor="ctr"/>
                </a:tc>
                <a:extLst>
                  <a:ext uri="{0D108BD9-81ED-4DB2-BD59-A6C34878D82A}">
                    <a16:rowId xmlns:a16="http://schemas.microsoft.com/office/drawing/2014/main" val="2534889841"/>
                  </a:ext>
                </a:extLst>
              </a:tr>
              <a:tr h="394127">
                <a:tc>
                  <a:txBody>
                    <a:bodyPr/>
                    <a:lstStyle/>
                    <a:p>
                      <a:r>
                        <a:rPr lang="en-US" sz="1400" b="1" dirty="0">
                          <a:latin typeface="Arial" panose="020B0604020202020204" pitchFamily="34" charset="0"/>
                          <a:cs typeface="Arial" panose="020B0604020202020204" pitchFamily="34" charset="0"/>
                        </a:rPr>
                        <a:t>Events, n (%)</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157 (39.3)</a:t>
                      </a:r>
                      <a:endParaRPr lang="en-GB"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218 (54.9)</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32230878"/>
                  </a:ext>
                </a:extLst>
              </a:tr>
              <a:tr h="394127">
                <a:tc>
                  <a:txBody>
                    <a:bodyPr/>
                    <a:lstStyle/>
                    <a:p>
                      <a:r>
                        <a:rPr lang="en-US" sz="1400" b="1">
                          <a:latin typeface="Arial" panose="020B0604020202020204" pitchFamily="34" charset="0"/>
                          <a:cs typeface="Arial" panose="020B0604020202020204" pitchFamily="34" charset="0"/>
                        </a:rPr>
                        <a:t>Median rPFS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(months)</a:t>
                      </a:r>
                      <a:endParaRPr lang="en-US"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27.6</a:t>
                      </a:r>
                      <a:endParaRPr lang="en-GB"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16.4</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3592731"/>
                  </a:ext>
                </a:extLst>
              </a:tr>
              <a:tr h="389652">
                <a:tc>
                  <a:txBody>
                    <a:bodyPr/>
                    <a:lstStyle/>
                    <a:p>
                      <a:r>
                        <a:rPr lang="en-US" sz="1400" b="1" dirty="0">
                          <a:latin typeface="Arial" panose="020B0604020202020204" pitchFamily="34" charset="0"/>
                          <a:cs typeface="Arial" panose="020B0604020202020204" pitchFamily="34" charset="0"/>
                        </a:rPr>
                        <a:t>HR (95% CI)</a:t>
                      </a:r>
                      <a:endParaRPr lang="en-US" sz="1400" b="1"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pl-PL" sz="1400" dirty="0">
                          <a:latin typeface="Arial" panose="020B0604020202020204" pitchFamily="34" charset="0"/>
                          <a:cs typeface="Arial" panose="020B0604020202020204" pitchFamily="34" charset="0"/>
                        </a:rPr>
                        <a:t>0.61 (0.49</a:t>
                      </a:r>
                      <a:r>
                        <a:rPr lang="en-US" sz="1400" dirty="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0.74)</a:t>
                      </a:r>
                      <a:endParaRPr lang="en-US" sz="1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p&lt;0.0001</a:t>
                      </a:r>
                      <a:r>
                        <a:rPr lang="en-US" sz="1400" baseline="30000" dirty="0">
                          <a:latin typeface="Arial" panose="020B0604020202020204" pitchFamily="34" charset="0"/>
                          <a:cs typeface="Arial" panose="020B0604020202020204" pitchFamily="34" charset="0"/>
                        </a:rPr>
                        <a:t>b</a:t>
                      </a:r>
                      <a:endParaRPr lang="en-GB" sz="1400" b="1" i="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grpSp>
        <p:nvGrpSpPr>
          <p:cNvPr id="3" name="Group 2">
            <a:extLst>
              <a:ext uri="{FF2B5EF4-FFF2-40B4-BE49-F238E27FC236}">
                <a16:creationId xmlns:a16="http://schemas.microsoft.com/office/drawing/2014/main" id="{12336239-893A-43D8-AB41-313F796791B7}"/>
              </a:ext>
            </a:extLst>
          </p:cNvPr>
          <p:cNvGrpSpPr/>
          <p:nvPr/>
        </p:nvGrpSpPr>
        <p:grpSpPr>
          <a:xfrm>
            <a:off x="655541" y="1819661"/>
            <a:ext cx="6736603" cy="3911065"/>
            <a:chOff x="227745" y="1819729"/>
            <a:chExt cx="6736603" cy="3911065"/>
          </a:xfrm>
        </p:grpSpPr>
        <p:sp>
          <p:nvSpPr>
            <p:cNvPr id="319" name="Oval 192">
              <a:extLst>
                <a:ext uri="{FF2B5EF4-FFF2-40B4-BE49-F238E27FC236}">
                  <a16:creationId xmlns:a16="http://schemas.microsoft.com/office/drawing/2014/main" id="{2D963AA9-6F36-48A7-A1B7-33DC0C5E93BD}"/>
                </a:ext>
              </a:extLst>
            </p:cNvPr>
            <p:cNvSpPr>
              <a:spLocks noChangeArrowheads="1"/>
            </p:cNvSpPr>
            <p:nvPr/>
          </p:nvSpPr>
          <p:spPr bwMode="auto">
            <a:xfrm>
              <a:off x="6242459" y="3644957"/>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Oval 193">
              <a:extLst>
                <a:ext uri="{FF2B5EF4-FFF2-40B4-BE49-F238E27FC236}">
                  <a16:creationId xmlns:a16="http://schemas.microsoft.com/office/drawing/2014/main" id="{E75B8E96-90BF-469F-8F5C-1C942DB935BC}"/>
                </a:ext>
              </a:extLst>
            </p:cNvPr>
            <p:cNvSpPr>
              <a:spLocks noChangeArrowheads="1"/>
            </p:cNvSpPr>
            <p:nvPr/>
          </p:nvSpPr>
          <p:spPr bwMode="auto">
            <a:xfrm>
              <a:off x="6650625" y="3896790"/>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Oval 194">
              <a:extLst>
                <a:ext uri="{FF2B5EF4-FFF2-40B4-BE49-F238E27FC236}">
                  <a16:creationId xmlns:a16="http://schemas.microsoft.com/office/drawing/2014/main" id="{99F3D948-3C81-4228-93D4-4C773DF161BD}"/>
                </a:ext>
              </a:extLst>
            </p:cNvPr>
            <p:cNvSpPr>
              <a:spLocks noChangeArrowheads="1"/>
            </p:cNvSpPr>
            <p:nvPr/>
          </p:nvSpPr>
          <p:spPr bwMode="auto">
            <a:xfrm>
              <a:off x="6700734" y="3896790"/>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Oval 195">
              <a:extLst>
                <a:ext uri="{FF2B5EF4-FFF2-40B4-BE49-F238E27FC236}">
                  <a16:creationId xmlns:a16="http://schemas.microsoft.com/office/drawing/2014/main" id="{E3BCC01F-4D37-4E89-B838-56EF9F67117C}"/>
                </a:ext>
              </a:extLst>
            </p:cNvPr>
            <p:cNvSpPr>
              <a:spLocks noChangeArrowheads="1"/>
            </p:cNvSpPr>
            <p:nvPr/>
          </p:nvSpPr>
          <p:spPr bwMode="auto">
            <a:xfrm>
              <a:off x="6616003" y="3896790"/>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Oval 196">
              <a:extLst>
                <a:ext uri="{FF2B5EF4-FFF2-40B4-BE49-F238E27FC236}">
                  <a16:creationId xmlns:a16="http://schemas.microsoft.com/office/drawing/2014/main" id="{FD37CA3A-796D-46E3-A946-64696A684A53}"/>
                </a:ext>
              </a:extLst>
            </p:cNvPr>
            <p:cNvSpPr>
              <a:spLocks noChangeArrowheads="1"/>
            </p:cNvSpPr>
            <p:nvPr/>
          </p:nvSpPr>
          <p:spPr bwMode="auto">
            <a:xfrm>
              <a:off x="6175039" y="3644957"/>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Oval 197">
              <a:extLst>
                <a:ext uri="{FF2B5EF4-FFF2-40B4-BE49-F238E27FC236}">
                  <a16:creationId xmlns:a16="http://schemas.microsoft.com/office/drawing/2014/main" id="{003E3885-1283-4ADA-B788-536D9058CF1A}"/>
                </a:ext>
              </a:extLst>
            </p:cNvPr>
            <p:cNvSpPr>
              <a:spLocks noChangeArrowheads="1"/>
            </p:cNvSpPr>
            <p:nvPr/>
          </p:nvSpPr>
          <p:spPr bwMode="auto">
            <a:xfrm>
              <a:off x="6222415" y="3644957"/>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Oval 198">
              <a:extLst>
                <a:ext uri="{FF2B5EF4-FFF2-40B4-BE49-F238E27FC236}">
                  <a16:creationId xmlns:a16="http://schemas.microsoft.com/office/drawing/2014/main" id="{6B24B54E-4041-477C-A424-57B1E3BF4CF8}"/>
                </a:ext>
              </a:extLst>
            </p:cNvPr>
            <p:cNvSpPr>
              <a:spLocks noChangeArrowheads="1"/>
            </p:cNvSpPr>
            <p:nvPr/>
          </p:nvSpPr>
          <p:spPr bwMode="auto">
            <a:xfrm>
              <a:off x="6175039" y="3552040"/>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Oval 199">
              <a:extLst>
                <a:ext uri="{FF2B5EF4-FFF2-40B4-BE49-F238E27FC236}">
                  <a16:creationId xmlns:a16="http://schemas.microsoft.com/office/drawing/2014/main" id="{AD74D6F7-07B4-41B8-B568-FE040A24FDD7}"/>
                </a:ext>
              </a:extLst>
            </p:cNvPr>
            <p:cNvSpPr>
              <a:spLocks noChangeArrowheads="1"/>
            </p:cNvSpPr>
            <p:nvPr/>
          </p:nvSpPr>
          <p:spPr bwMode="auto">
            <a:xfrm>
              <a:off x="6140418" y="3383572"/>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Oval 200">
              <a:extLst>
                <a:ext uri="{FF2B5EF4-FFF2-40B4-BE49-F238E27FC236}">
                  <a16:creationId xmlns:a16="http://schemas.microsoft.com/office/drawing/2014/main" id="{A26234DD-D844-46B7-9254-720659056534}"/>
                </a:ext>
              </a:extLst>
            </p:cNvPr>
            <p:cNvSpPr>
              <a:spLocks noChangeArrowheads="1"/>
            </p:cNvSpPr>
            <p:nvPr/>
          </p:nvSpPr>
          <p:spPr bwMode="auto">
            <a:xfrm>
              <a:off x="5991001" y="3383572"/>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Oval 201">
              <a:extLst>
                <a:ext uri="{FF2B5EF4-FFF2-40B4-BE49-F238E27FC236}">
                  <a16:creationId xmlns:a16="http://schemas.microsoft.com/office/drawing/2014/main" id="{EA1995C8-44D0-4C09-95D3-495677A4B2B1}"/>
                </a:ext>
              </a:extLst>
            </p:cNvPr>
            <p:cNvSpPr>
              <a:spLocks noChangeArrowheads="1"/>
            </p:cNvSpPr>
            <p:nvPr/>
          </p:nvSpPr>
          <p:spPr bwMode="auto">
            <a:xfrm>
              <a:off x="5918115" y="3383572"/>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Oval 202">
              <a:extLst>
                <a:ext uri="{FF2B5EF4-FFF2-40B4-BE49-F238E27FC236}">
                  <a16:creationId xmlns:a16="http://schemas.microsoft.com/office/drawing/2014/main" id="{1BF87525-3713-410C-80E4-DDA33D390577}"/>
                </a:ext>
              </a:extLst>
            </p:cNvPr>
            <p:cNvSpPr>
              <a:spLocks noChangeArrowheads="1"/>
            </p:cNvSpPr>
            <p:nvPr/>
          </p:nvSpPr>
          <p:spPr bwMode="auto">
            <a:xfrm>
              <a:off x="5842494" y="3383572"/>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Oval 203">
              <a:extLst>
                <a:ext uri="{FF2B5EF4-FFF2-40B4-BE49-F238E27FC236}">
                  <a16:creationId xmlns:a16="http://schemas.microsoft.com/office/drawing/2014/main" id="{0AB5B634-5A72-444F-AAF2-5BF661CD81F1}"/>
                </a:ext>
              </a:extLst>
            </p:cNvPr>
            <p:cNvSpPr>
              <a:spLocks noChangeArrowheads="1"/>
            </p:cNvSpPr>
            <p:nvPr/>
          </p:nvSpPr>
          <p:spPr bwMode="auto">
            <a:xfrm>
              <a:off x="6149529" y="3383572"/>
              <a:ext cx="68331"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Oval 204">
              <a:extLst>
                <a:ext uri="{FF2B5EF4-FFF2-40B4-BE49-F238E27FC236}">
                  <a16:creationId xmlns:a16="http://schemas.microsoft.com/office/drawing/2014/main" id="{E6DA2E24-09EA-42C3-A345-1578755556DF}"/>
                </a:ext>
              </a:extLst>
            </p:cNvPr>
            <p:cNvSpPr>
              <a:spLocks noChangeArrowheads="1"/>
            </p:cNvSpPr>
            <p:nvPr/>
          </p:nvSpPr>
          <p:spPr bwMode="auto">
            <a:xfrm>
              <a:off x="5638411" y="3387046"/>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Oval 205">
              <a:extLst>
                <a:ext uri="{FF2B5EF4-FFF2-40B4-BE49-F238E27FC236}">
                  <a16:creationId xmlns:a16="http://schemas.microsoft.com/office/drawing/2014/main" id="{4C9A1E80-471B-4352-B723-FF4B057E9114}"/>
                </a:ext>
              </a:extLst>
            </p:cNvPr>
            <p:cNvSpPr>
              <a:spLocks noChangeArrowheads="1"/>
            </p:cNvSpPr>
            <p:nvPr/>
          </p:nvSpPr>
          <p:spPr bwMode="auto">
            <a:xfrm>
              <a:off x="5666655" y="3387046"/>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Oval 206">
              <a:extLst>
                <a:ext uri="{FF2B5EF4-FFF2-40B4-BE49-F238E27FC236}">
                  <a16:creationId xmlns:a16="http://schemas.microsoft.com/office/drawing/2014/main" id="{3349D3CD-8A0C-4434-AABB-A7A3763A66FB}"/>
                </a:ext>
              </a:extLst>
            </p:cNvPr>
            <p:cNvSpPr>
              <a:spLocks noChangeArrowheads="1"/>
            </p:cNvSpPr>
            <p:nvPr/>
          </p:nvSpPr>
          <p:spPr bwMode="auto">
            <a:xfrm>
              <a:off x="5705832" y="3387046"/>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Oval 207">
              <a:extLst>
                <a:ext uri="{FF2B5EF4-FFF2-40B4-BE49-F238E27FC236}">
                  <a16:creationId xmlns:a16="http://schemas.microsoft.com/office/drawing/2014/main" id="{708EB03E-A578-429D-933D-C51795239A5B}"/>
                </a:ext>
              </a:extLst>
            </p:cNvPr>
            <p:cNvSpPr>
              <a:spLocks noChangeArrowheads="1"/>
            </p:cNvSpPr>
            <p:nvPr/>
          </p:nvSpPr>
          <p:spPr bwMode="auto">
            <a:xfrm>
              <a:off x="5477150" y="3383572"/>
              <a:ext cx="68331"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Oval 208">
              <a:extLst>
                <a:ext uri="{FF2B5EF4-FFF2-40B4-BE49-F238E27FC236}">
                  <a16:creationId xmlns:a16="http://schemas.microsoft.com/office/drawing/2014/main" id="{4785D0DB-3298-4C89-BD78-B305058D2B58}"/>
                </a:ext>
              </a:extLst>
            </p:cNvPr>
            <p:cNvSpPr>
              <a:spLocks noChangeArrowheads="1"/>
            </p:cNvSpPr>
            <p:nvPr/>
          </p:nvSpPr>
          <p:spPr bwMode="auto">
            <a:xfrm>
              <a:off x="5394241" y="3383572"/>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Oval 209">
              <a:extLst>
                <a:ext uri="{FF2B5EF4-FFF2-40B4-BE49-F238E27FC236}">
                  <a16:creationId xmlns:a16="http://schemas.microsoft.com/office/drawing/2014/main" id="{804E495A-8929-49C1-9F93-37190AE2731A}"/>
                </a:ext>
              </a:extLst>
            </p:cNvPr>
            <p:cNvSpPr>
              <a:spLocks noChangeArrowheads="1"/>
            </p:cNvSpPr>
            <p:nvPr/>
          </p:nvSpPr>
          <p:spPr bwMode="auto">
            <a:xfrm>
              <a:off x="5297667" y="3383572"/>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Oval 210">
              <a:extLst>
                <a:ext uri="{FF2B5EF4-FFF2-40B4-BE49-F238E27FC236}">
                  <a16:creationId xmlns:a16="http://schemas.microsoft.com/office/drawing/2014/main" id="{293859E5-C2F8-48D6-9360-EE766D4FCAA1}"/>
                </a:ext>
              </a:extLst>
            </p:cNvPr>
            <p:cNvSpPr>
              <a:spLocks noChangeArrowheads="1"/>
            </p:cNvSpPr>
            <p:nvPr/>
          </p:nvSpPr>
          <p:spPr bwMode="auto">
            <a:xfrm>
              <a:off x="5150072" y="3383572"/>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Oval 211">
              <a:extLst>
                <a:ext uri="{FF2B5EF4-FFF2-40B4-BE49-F238E27FC236}">
                  <a16:creationId xmlns:a16="http://schemas.microsoft.com/office/drawing/2014/main" id="{986BD34C-E947-45E1-8A6D-5E459D298156}"/>
                </a:ext>
              </a:extLst>
            </p:cNvPr>
            <p:cNvSpPr>
              <a:spLocks noChangeArrowheads="1"/>
            </p:cNvSpPr>
            <p:nvPr/>
          </p:nvSpPr>
          <p:spPr bwMode="auto">
            <a:xfrm>
              <a:off x="5167382" y="3383572"/>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Oval 212">
              <a:extLst>
                <a:ext uri="{FF2B5EF4-FFF2-40B4-BE49-F238E27FC236}">
                  <a16:creationId xmlns:a16="http://schemas.microsoft.com/office/drawing/2014/main" id="{B05F6EEB-C10B-4234-8AC1-FAE2CB30DCC9}"/>
                </a:ext>
              </a:extLst>
            </p:cNvPr>
            <p:cNvSpPr>
              <a:spLocks noChangeArrowheads="1"/>
            </p:cNvSpPr>
            <p:nvPr/>
          </p:nvSpPr>
          <p:spPr bwMode="auto">
            <a:xfrm>
              <a:off x="5195625" y="3383572"/>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Oval 213">
              <a:extLst>
                <a:ext uri="{FF2B5EF4-FFF2-40B4-BE49-F238E27FC236}">
                  <a16:creationId xmlns:a16="http://schemas.microsoft.com/office/drawing/2014/main" id="{778F93BF-0B64-488B-9F11-FF047953E345}"/>
                </a:ext>
              </a:extLst>
            </p:cNvPr>
            <p:cNvSpPr>
              <a:spLocks noChangeArrowheads="1"/>
            </p:cNvSpPr>
            <p:nvPr/>
          </p:nvSpPr>
          <p:spPr bwMode="auto">
            <a:xfrm>
              <a:off x="5223869" y="3383572"/>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Oval 214">
              <a:extLst>
                <a:ext uri="{FF2B5EF4-FFF2-40B4-BE49-F238E27FC236}">
                  <a16:creationId xmlns:a16="http://schemas.microsoft.com/office/drawing/2014/main" id="{EE4D50A3-9691-4868-88CE-3B6C4C668D62}"/>
                </a:ext>
              </a:extLst>
            </p:cNvPr>
            <p:cNvSpPr>
              <a:spLocks noChangeArrowheads="1"/>
            </p:cNvSpPr>
            <p:nvPr/>
          </p:nvSpPr>
          <p:spPr bwMode="auto">
            <a:xfrm>
              <a:off x="5255757" y="3383572"/>
              <a:ext cx="69242"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Oval 215">
              <a:extLst>
                <a:ext uri="{FF2B5EF4-FFF2-40B4-BE49-F238E27FC236}">
                  <a16:creationId xmlns:a16="http://schemas.microsoft.com/office/drawing/2014/main" id="{ED910341-D87B-49AA-BCFF-FF016424D5EB}"/>
                </a:ext>
              </a:extLst>
            </p:cNvPr>
            <p:cNvSpPr>
              <a:spLocks noChangeArrowheads="1"/>
            </p:cNvSpPr>
            <p:nvPr/>
          </p:nvSpPr>
          <p:spPr bwMode="auto">
            <a:xfrm>
              <a:off x="5038008" y="3383572"/>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Oval 216">
              <a:extLst>
                <a:ext uri="{FF2B5EF4-FFF2-40B4-BE49-F238E27FC236}">
                  <a16:creationId xmlns:a16="http://schemas.microsoft.com/office/drawing/2014/main" id="{5D5D5470-F573-4FF5-9252-28921A66445D}"/>
                </a:ext>
              </a:extLst>
            </p:cNvPr>
            <p:cNvSpPr>
              <a:spLocks noChangeArrowheads="1"/>
            </p:cNvSpPr>
            <p:nvPr/>
          </p:nvSpPr>
          <p:spPr bwMode="auto">
            <a:xfrm>
              <a:off x="4997009" y="3364468"/>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Oval 217">
              <a:extLst>
                <a:ext uri="{FF2B5EF4-FFF2-40B4-BE49-F238E27FC236}">
                  <a16:creationId xmlns:a16="http://schemas.microsoft.com/office/drawing/2014/main" id="{22480320-CB63-48B7-81D9-2B07B02C1ABD}"/>
                </a:ext>
              </a:extLst>
            </p:cNvPr>
            <p:cNvSpPr>
              <a:spLocks noChangeArrowheads="1"/>
            </p:cNvSpPr>
            <p:nvPr/>
          </p:nvSpPr>
          <p:spPr bwMode="auto">
            <a:xfrm>
              <a:off x="4927767" y="3364468"/>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Oval 218">
              <a:extLst>
                <a:ext uri="{FF2B5EF4-FFF2-40B4-BE49-F238E27FC236}">
                  <a16:creationId xmlns:a16="http://schemas.microsoft.com/office/drawing/2014/main" id="{9B4D8E3A-E4BC-4AB0-A1DC-B148154D7313}"/>
                </a:ext>
              </a:extLst>
            </p:cNvPr>
            <p:cNvSpPr>
              <a:spLocks noChangeArrowheads="1"/>
            </p:cNvSpPr>
            <p:nvPr/>
          </p:nvSpPr>
          <p:spPr bwMode="auto">
            <a:xfrm>
              <a:off x="4880391" y="3347968"/>
              <a:ext cx="68331"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Oval 219">
              <a:extLst>
                <a:ext uri="{FF2B5EF4-FFF2-40B4-BE49-F238E27FC236}">
                  <a16:creationId xmlns:a16="http://schemas.microsoft.com/office/drawing/2014/main" id="{EEC57830-3EEF-48FF-BA5B-B649104DAA1A}"/>
                </a:ext>
              </a:extLst>
            </p:cNvPr>
            <p:cNvSpPr>
              <a:spLocks noChangeArrowheads="1"/>
            </p:cNvSpPr>
            <p:nvPr/>
          </p:nvSpPr>
          <p:spPr bwMode="auto">
            <a:xfrm>
              <a:off x="4841215" y="3347968"/>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Oval 220">
              <a:extLst>
                <a:ext uri="{FF2B5EF4-FFF2-40B4-BE49-F238E27FC236}">
                  <a16:creationId xmlns:a16="http://schemas.microsoft.com/office/drawing/2014/main" id="{5E8A67F8-2921-430E-B9DA-57CAE1223018}"/>
                </a:ext>
              </a:extLst>
            </p:cNvPr>
            <p:cNvSpPr>
              <a:spLocks noChangeArrowheads="1"/>
            </p:cNvSpPr>
            <p:nvPr/>
          </p:nvSpPr>
          <p:spPr bwMode="auto">
            <a:xfrm>
              <a:off x="4821171" y="3347968"/>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Oval 221">
              <a:extLst>
                <a:ext uri="{FF2B5EF4-FFF2-40B4-BE49-F238E27FC236}">
                  <a16:creationId xmlns:a16="http://schemas.microsoft.com/office/drawing/2014/main" id="{E4CB70C3-22C0-4782-BF40-938D5675F208}"/>
                </a:ext>
              </a:extLst>
            </p:cNvPr>
            <p:cNvSpPr>
              <a:spLocks noChangeArrowheads="1"/>
            </p:cNvSpPr>
            <p:nvPr/>
          </p:nvSpPr>
          <p:spPr bwMode="auto">
            <a:xfrm>
              <a:off x="4780172" y="3331469"/>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Oval 222">
              <a:extLst>
                <a:ext uri="{FF2B5EF4-FFF2-40B4-BE49-F238E27FC236}">
                  <a16:creationId xmlns:a16="http://schemas.microsoft.com/office/drawing/2014/main" id="{AF41BCD8-A495-45AF-8D44-DEDF6C9C7C7A}"/>
                </a:ext>
              </a:extLst>
            </p:cNvPr>
            <p:cNvSpPr>
              <a:spLocks noChangeArrowheads="1"/>
            </p:cNvSpPr>
            <p:nvPr/>
          </p:nvSpPr>
          <p:spPr bwMode="auto">
            <a:xfrm>
              <a:off x="4745551" y="3327126"/>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Oval 223">
              <a:extLst>
                <a:ext uri="{FF2B5EF4-FFF2-40B4-BE49-F238E27FC236}">
                  <a16:creationId xmlns:a16="http://schemas.microsoft.com/office/drawing/2014/main" id="{3CA08559-0081-4392-BB0F-F916C213ADC1}"/>
                </a:ext>
              </a:extLst>
            </p:cNvPr>
            <p:cNvSpPr>
              <a:spLocks noChangeArrowheads="1"/>
            </p:cNvSpPr>
            <p:nvPr/>
          </p:nvSpPr>
          <p:spPr bwMode="auto">
            <a:xfrm>
              <a:off x="4710929" y="3308891"/>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1" name="Oval 224">
              <a:extLst>
                <a:ext uri="{FF2B5EF4-FFF2-40B4-BE49-F238E27FC236}">
                  <a16:creationId xmlns:a16="http://schemas.microsoft.com/office/drawing/2014/main" id="{548C6C2F-3C8F-4CA7-842A-CAE7420F91B4}"/>
                </a:ext>
              </a:extLst>
            </p:cNvPr>
            <p:cNvSpPr>
              <a:spLocks noChangeArrowheads="1"/>
            </p:cNvSpPr>
            <p:nvPr/>
          </p:nvSpPr>
          <p:spPr bwMode="auto">
            <a:xfrm>
              <a:off x="4700908" y="3283707"/>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2" name="Oval 225">
              <a:extLst>
                <a:ext uri="{FF2B5EF4-FFF2-40B4-BE49-F238E27FC236}">
                  <a16:creationId xmlns:a16="http://schemas.microsoft.com/office/drawing/2014/main" id="{5F76B804-3BB8-44DF-9266-2E7B02FC9A23}"/>
                </a:ext>
              </a:extLst>
            </p:cNvPr>
            <p:cNvSpPr>
              <a:spLocks noChangeArrowheads="1"/>
            </p:cNvSpPr>
            <p:nvPr/>
          </p:nvSpPr>
          <p:spPr bwMode="auto">
            <a:xfrm>
              <a:off x="4685419" y="3271549"/>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3" name="Oval 226">
              <a:extLst>
                <a:ext uri="{FF2B5EF4-FFF2-40B4-BE49-F238E27FC236}">
                  <a16:creationId xmlns:a16="http://schemas.microsoft.com/office/drawing/2014/main" id="{3E218A91-C0AD-4B59-8685-7F8919A9FC4E}"/>
                </a:ext>
              </a:extLst>
            </p:cNvPr>
            <p:cNvSpPr>
              <a:spLocks noChangeArrowheads="1"/>
            </p:cNvSpPr>
            <p:nvPr/>
          </p:nvSpPr>
          <p:spPr bwMode="auto">
            <a:xfrm>
              <a:off x="4669931" y="3244630"/>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4" name="Oval 227">
              <a:extLst>
                <a:ext uri="{FF2B5EF4-FFF2-40B4-BE49-F238E27FC236}">
                  <a16:creationId xmlns:a16="http://schemas.microsoft.com/office/drawing/2014/main" id="{9DCCEF32-9615-4EEC-A896-EB6A8EC55540}"/>
                </a:ext>
              </a:extLst>
            </p:cNvPr>
            <p:cNvSpPr>
              <a:spLocks noChangeArrowheads="1"/>
            </p:cNvSpPr>
            <p:nvPr/>
          </p:nvSpPr>
          <p:spPr bwMode="auto">
            <a:xfrm>
              <a:off x="4650798" y="3228130"/>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5" name="Oval 228">
              <a:extLst>
                <a:ext uri="{FF2B5EF4-FFF2-40B4-BE49-F238E27FC236}">
                  <a16:creationId xmlns:a16="http://schemas.microsoft.com/office/drawing/2014/main" id="{AFF24359-44B3-4210-83B1-E70948896A12}"/>
                </a:ext>
              </a:extLst>
            </p:cNvPr>
            <p:cNvSpPr>
              <a:spLocks noChangeArrowheads="1"/>
            </p:cNvSpPr>
            <p:nvPr/>
          </p:nvSpPr>
          <p:spPr bwMode="auto">
            <a:xfrm>
              <a:off x="4562423" y="3224657"/>
              <a:ext cx="69242"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6" name="Oval 229">
              <a:extLst>
                <a:ext uri="{FF2B5EF4-FFF2-40B4-BE49-F238E27FC236}">
                  <a16:creationId xmlns:a16="http://schemas.microsoft.com/office/drawing/2014/main" id="{CAAEBEFE-9C5E-46E9-8085-4D57A2268571}"/>
                </a:ext>
              </a:extLst>
            </p:cNvPr>
            <p:cNvSpPr>
              <a:spLocks noChangeArrowheads="1"/>
            </p:cNvSpPr>
            <p:nvPr/>
          </p:nvSpPr>
          <p:spPr bwMode="auto">
            <a:xfrm>
              <a:off x="4300942" y="3197737"/>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7" name="Oval 230">
              <a:extLst>
                <a:ext uri="{FF2B5EF4-FFF2-40B4-BE49-F238E27FC236}">
                  <a16:creationId xmlns:a16="http://schemas.microsoft.com/office/drawing/2014/main" id="{8BE1EE8C-0CB0-412F-8E77-31C3FB5EE306}"/>
                </a:ext>
              </a:extLst>
            </p:cNvPr>
            <p:cNvSpPr>
              <a:spLocks noChangeArrowheads="1"/>
            </p:cNvSpPr>
            <p:nvPr/>
          </p:nvSpPr>
          <p:spPr bwMode="auto">
            <a:xfrm>
              <a:off x="4125103" y="3052716"/>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8" name="Oval 231">
              <a:extLst>
                <a:ext uri="{FF2B5EF4-FFF2-40B4-BE49-F238E27FC236}">
                  <a16:creationId xmlns:a16="http://schemas.microsoft.com/office/drawing/2014/main" id="{80392850-AAC2-4BA7-9E2D-1A51736A8CF4}"/>
                </a:ext>
              </a:extLst>
            </p:cNvPr>
            <p:cNvSpPr>
              <a:spLocks noChangeArrowheads="1"/>
            </p:cNvSpPr>
            <p:nvPr/>
          </p:nvSpPr>
          <p:spPr bwMode="auto">
            <a:xfrm>
              <a:off x="4166102" y="3077899"/>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9" name="Oval 232">
              <a:extLst>
                <a:ext uri="{FF2B5EF4-FFF2-40B4-BE49-F238E27FC236}">
                  <a16:creationId xmlns:a16="http://schemas.microsoft.com/office/drawing/2014/main" id="{5759A604-A9FE-4FF1-89EC-2938C5BCB5EF}"/>
                </a:ext>
              </a:extLst>
            </p:cNvPr>
            <p:cNvSpPr>
              <a:spLocks noChangeArrowheads="1"/>
            </p:cNvSpPr>
            <p:nvPr/>
          </p:nvSpPr>
          <p:spPr bwMode="auto">
            <a:xfrm>
              <a:off x="4183413" y="3104819"/>
              <a:ext cx="69242"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0" name="Oval 233">
              <a:extLst>
                <a:ext uri="{FF2B5EF4-FFF2-40B4-BE49-F238E27FC236}">
                  <a16:creationId xmlns:a16="http://schemas.microsoft.com/office/drawing/2014/main" id="{D8F889BD-1C9F-42A3-A656-CF953108144E}"/>
                </a:ext>
              </a:extLst>
            </p:cNvPr>
            <p:cNvSpPr>
              <a:spLocks noChangeArrowheads="1"/>
            </p:cNvSpPr>
            <p:nvPr/>
          </p:nvSpPr>
          <p:spPr bwMode="auto">
            <a:xfrm>
              <a:off x="4200723" y="3137817"/>
              <a:ext cx="67420"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1" name="Oval 234">
              <a:extLst>
                <a:ext uri="{FF2B5EF4-FFF2-40B4-BE49-F238E27FC236}">
                  <a16:creationId xmlns:a16="http://schemas.microsoft.com/office/drawing/2014/main" id="{814F375C-D5ED-4473-9F20-48E5ECB601BC}"/>
                </a:ext>
              </a:extLst>
            </p:cNvPr>
            <p:cNvSpPr>
              <a:spLocks noChangeArrowheads="1"/>
            </p:cNvSpPr>
            <p:nvPr/>
          </p:nvSpPr>
          <p:spPr bwMode="auto">
            <a:xfrm>
              <a:off x="4214390" y="3168211"/>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2" name="Oval 235">
              <a:extLst>
                <a:ext uri="{FF2B5EF4-FFF2-40B4-BE49-F238E27FC236}">
                  <a16:creationId xmlns:a16="http://schemas.microsoft.com/office/drawing/2014/main" id="{8B319BEB-C0CE-4596-9121-0633C3FF9A80}"/>
                </a:ext>
              </a:extLst>
            </p:cNvPr>
            <p:cNvSpPr>
              <a:spLocks noChangeArrowheads="1"/>
            </p:cNvSpPr>
            <p:nvPr/>
          </p:nvSpPr>
          <p:spPr bwMode="auto">
            <a:xfrm>
              <a:off x="4227145" y="3193394"/>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3" name="Oval 236">
              <a:extLst>
                <a:ext uri="{FF2B5EF4-FFF2-40B4-BE49-F238E27FC236}">
                  <a16:creationId xmlns:a16="http://schemas.microsoft.com/office/drawing/2014/main" id="{E90F35CB-9C9B-44C7-8C08-585658F2EBE1}"/>
                </a:ext>
              </a:extLst>
            </p:cNvPr>
            <p:cNvSpPr>
              <a:spLocks noChangeArrowheads="1"/>
            </p:cNvSpPr>
            <p:nvPr/>
          </p:nvSpPr>
          <p:spPr bwMode="auto">
            <a:xfrm>
              <a:off x="4266321" y="3197737"/>
              <a:ext cx="69242"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4" name="Oval 237">
              <a:extLst>
                <a:ext uri="{FF2B5EF4-FFF2-40B4-BE49-F238E27FC236}">
                  <a16:creationId xmlns:a16="http://schemas.microsoft.com/office/drawing/2014/main" id="{40C9ABD2-FBCC-470C-9F3E-0C01B835A53D}"/>
                </a:ext>
              </a:extLst>
            </p:cNvPr>
            <p:cNvSpPr>
              <a:spLocks noChangeArrowheads="1"/>
            </p:cNvSpPr>
            <p:nvPr/>
          </p:nvSpPr>
          <p:spPr bwMode="auto">
            <a:xfrm>
              <a:off x="3757937" y="2997139"/>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5" name="Oval 238">
              <a:extLst>
                <a:ext uri="{FF2B5EF4-FFF2-40B4-BE49-F238E27FC236}">
                  <a16:creationId xmlns:a16="http://schemas.microsoft.com/office/drawing/2014/main" id="{36D6AB17-E83D-4837-BB3C-439582094BB1}"/>
                </a:ext>
              </a:extLst>
            </p:cNvPr>
            <p:cNvSpPr>
              <a:spLocks noChangeArrowheads="1"/>
            </p:cNvSpPr>
            <p:nvPr/>
          </p:nvSpPr>
          <p:spPr bwMode="auto">
            <a:xfrm>
              <a:off x="3738804" y="2984981"/>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6" name="Oval 239">
              <a:extLst>
                <a:ext uri="{FF2B5EF4-FFF2-40B4-BE49-F238E27FC236}">
                  <a16:creationId xmlns:a16="http://schemas.microsoft.com/office/drawing/2014/main" id="{BAA5BD62-96F1-446C-9B46-A8AB2B1B1290}"/>
                </a:ext>
              </a:extLst>
            </p:cNvPr>
            <p:cNvSpPr>
              <a:spLocks noChangeArrowheads="1"/>
            </p:cNvSpPr>
            <p:nvPr/>
          </p:nvSpPr>
          <p:spPr bwMode="auto">
            <a:xfrm>
              <a:off x="3710561" y="2970219"/>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7" name="Oval 240">
              <a:extLst>
                <a:ext uri="{FF2B5EF4-FFF2-40B4-BE49-F238E27FC236}">
                  <a16:creationId xmlns:a16="http://schemas.microsoft.com/office/drawing/2014/main" id="{C0D2EF39-8842-4982-8210-1312ED5B33D5}"/>
                </a:ext>
              </a:extLst>
            </p:cNvPr>
            <p:cNvSpPr>
              <a:spLocks noChangeArrowheads="1"/>
            </p:cNvSpPr>
            <p:nvPr/>
          </p:nvSpPr>
          <p:spPr bwMode="auto">
            <a:xfrm>
              <a:off x="3602142" y="2869486"/>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8" name="Oval 241">
              <a:extLst>
                <a:ext uri="{FF2B5EF4-FFF2-40B4-BE49-F238E27FC236}">
                  <a16:creationId xmlns:a16="http://schemas.microsoft.com/office/drawing/2014/main" id="{CBFA0600-4BC6-42B7-83DE-A7F061C9734E}"/>
                </a:ext>
              </a:extLst>
            </p:cNvPr>
            <p:cNvSpPr>
              <a:spLocks noChangeArrowheads="1"/>
            </p:cNvSpPr>
            <p:nvPr/>
          </p:nvSpPr>
          <p:spPr bwMode="auto">
            <a:xfrm>
              <a:off x="3513767" y="2848644"/>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9" name="Oval 242">
              <a:extLst>
                <a:ext uri="{FF2B5EF4-FFF2-40B4-BE49-F238E27FC236}">
                  <a16:creationId xmlns:a16="http://schemas.microsoft.com/office/drawing/2014/main" id="{6781146C-C1E7-40C0-A754-D8E5B5E597C4}"/>
                </a:ext>
              </a:extLst>
            </p:cNvPr>
            <p:cNvSpPr>
              <a:spLocks noChangeArrowheads="1"/>
            </p:cNvSpPr>
            <p:nvPr/>
          </p:nvSpPr>
          <p:spPr bwMode="auto">
            <a:xfrm>
              <a:off x="3444525" y="2830408"/>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0" name="Oval 243">
              <a:extLst>
                <a:ext uri="{FF2B5EF4-FFF2-40B4-BE49-F238E27FC236}">
                  <a16:creationId xmlns:a16="http://schemas.microsoft.com/office/drawing/2014/main" id="{1DF3998A-54DE-467E-B656-F7D18D92DCED}"/>
                </a:ext>
              </a:extLst>
            </p:cNvPr>
            <p:cNvSpPr>
              <a:spLocks noChangeArrowheads="1"/>
            </p:cNvSpPr>
            <p:nvPr/>
          </p:nvSpPr>
          <p:spPr bwMode="auto">
            <a:xfrm>
              <a:off x="3321529" y="2788725"/>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1" name="Oval 244">
              <a:extLst>
                <a:ext uri="{FF2B5EF4-FFF2-40B4-BE49-F238E27FC236}">
                  <a16:creationId xmlns:a16="http://schemas.microsoft.com/office/drawing/2014/main" id="{7BC15045-0738-42BA-83E2-B0DAAD9A5142}"/>
                </a:ext>
              </a:extLst>
            </p:cNvPr>
            <p:cNvSpPr>
              <a:spLocks noChangeArrowheads="1"/>
            </p:cNvSpPr>
            <p:nvPr/>
          </p:nvSpPr>
          <p:spPr bwMode="auto">
            <a:xfrm>
              <a:off x="3279619" y="2780910"/>
              <a:ext cx="69242"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2" name="Oval 245">
              <a:extLst>
                <a:ext uri="{FF2B5EF4-FFF2-40B4-BE49-F238E27FC236}">
                  <a16:creationId xmlns:a16="http://schemas.microsoft.com/office/drawing/2014/main" id="{F18AC69E-C95C-4630-A6B0-EE600FE6176C}"/>
                </a:ext>
              </a:extLst>
            </p:cNvPr>
            <p:cNvSpPr>
              <a:spLocks noChangeArrowheads="1"/>
            </p:cNvSpPr>
            <p:nvPr/>
          </p:nvSpPr>
          <p:spPr bwMode="auto">
            <a:xfrm>
              <a:off x="3247731" y="2758332"/>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3" name="Oval 246">
              <a:extLst>
                <a:ext uri="{FF2B5EF4-FFF2-40B4-BE49-F238E27FC236}">
                  <a16:creationId xmlns:a16="http://schemas.microsoft.com/office/drawing/2014/main" id="{64C73BFE-7952-43EF-8286-13FA2099088A}"/>
                </a:ext>
              </a:extLst>
            </p:cNvPr>
            <p:cNvSpPr>
              <a:spLocks noChangeArrowheads="1"/>
            </p:cNvSpPr>
            <p:nvPr/>
          </p:nvSpPr>
          <p:spPr bwMode="auto">
            <a:xfrm>
              <a:off x="3221310" y="2708833"/>
              <a:ext cx="67420"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4" name="Oval 247">
              <a:extLst>
                <a:ext uri="{FF2B5EF4-FFF2-40B4-BE49-F238E27FC236}">
                  <a16:creationId xmlns:a16="http://schemas.microsoft.com/office/drawing/2014/main" id="{91A6DF79-0BF4-4C3B-B166-794D6DB3AF12}"/>
                </a:ext>
              </a:extLst>
            </p:cNvPr>
            <p:cNvSpPr>
              <a:spLocks noChangeArrowheads="1"/>
            </p:cNvSpPr>
            <p:nvPr/>
          </p:nvSpPr>
          <p:spPr bwMode="auto">
            <a:xfrm>
              <a:off x="3122001" y="2675835"/>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5" name="Oval 248">
              <a:extLst>
                <a:ext uri="{FF2B5EF4-FFF2-40B4-BE49-F238E27FC236}">
                  <a16:creationId xmlns:a16="http://schemas.microsoft.com/office/drawing/2014/main" id="{8406F3D0-0B93-4F20-8B70-FD4892D955C8}"/>
                </a:ext>
              </a:extLst>
            </p:cNvPr>
            <p:cNvSpPr>
              <a:spLocks noChangeArrowheads="1"/>
            </p:cNvSpPr>
            <p:nvPr/>
          </p:nvSpPr>
          <p:spPr bwMode="auto">
            <a:xfrm>
              <a:off x="3050937" y="2665414"/>
              <a:ext cx="67420"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6" name="Oval 249">
              <a:extLst>
                <a:ext uri="{FF2B5EF4-FFF2-40B4-BE49-F238E27FC236}">
                  <a16:creationId xmlns:a16="http://schemas.microsoft.com/office/drawing/2014/main" id="{28C93F97-69AE-4DF4-A5D4-3F582EE70D1B}"/>
                </a:ext>
              </a:extLst>
            </p:cNvPr>
            <p:cNvSpPr>
              <a:spLocks noChangeArrowheads="1"/>
            </p:cNvSpPr>
            <p:nvPr/>
          </p:nvSpPr>
          <p:spPr bwMode="auto">
            <a:xfrm>
              <a:off x="2947073" y="2635888"/>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7" name="Oval 250">
              <a:extLst>
                <a:ext uri="{FF2B5EF4-FFF2-40B4-BE49-F238E27FC236}">
                  <a16:creationId xmlns:a16="http://schemas.microsoft.com/office/drawing/2014/main" id="{25CDD1F1-742C-4AF1-BD00-6BA87EEE16D9}"/>
                </a:ext>
              </a:extLst>
            </p:cNvPr>
            <p:cNvSpPr>
              <a:spLocks noChangeArrowheads="1"/>
            </p:cNvSpPr>
            <p:nvPr/>
          </p:nvSpPr>
          <p:spPr bwMode="auto">
            <a:xfrm>
              <a:off x="2879654" y="2628073"/>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8" name="Oval 251">
              <a:extLst>
                <a:ext uri="{FF2B5EF4-FFF2-40B4-BE49-F238E27FC236}">
                  <a16:creationId xmlns:a16="http://schemas.microsoft.com/office/drawing/2014/main" id="{114FABBF-33A9-4306-9CE6-8B1B7E7979AE}"/>
                </a:ext>
              </a:extLst>
            </p:cNvPr>
            <p:cNvSpPr>
              <a:spLocks noChangeArrowheads="1"/>
            </p:cNvSpPr>
            <p:nvPr/>
          </p:nvSpPr>
          <p:spPr bwMode="auto">
            <a:xfrm>
              <a:off x="2773968" y="2596811"/>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9" name="Oval 252">
              <a:extLst>
                <a:ext uri="{FF2B5EF4-FFF2-40B4-BE49-F238E27FC236}">
                  <a16:creationId xmlns:a16="http://schemas.microsoft.com/office/drawing/2014/main" id="{BB04FFBB-1585-4D92-9229-89FE01D0C4F0}"/>
                </a:ext>
              </a:extLst>
            </p:cNvPr>
            <p:cNvSpPr>
              <a:spLocks noChangeArrowheads="1"/>
            </p:cNvSpPr>
            <p:nvPr/>
          </p:nvSpPr>
          <p:spPr bwMode="auto">
            <a:xfrm>
              <a:off x="2586285" y="2464816"/>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0" name="Oval 253">
              <a:extLst>
                <a:ext uri="{FF2B5EF4-FFF2-40B4-BE49-F238E27FC236}">
                  <a16:creationId xmlns:a16="http://schemas.microsoft.com/office/drawing/2014/main" id="{620A54E9-D1B1-4B7B-87EE-AE4F817FCF7E}"/>
                </a:ext>
              </a:extLst>
            </p:cNvPr>
            <p:cNvSpPr>
              <a:spLocks noChangeArrowheads="1"/>
            </p:cNvSpPr>
            <p:nvPr/>
          </p:nvSpPr>
          <p:spPr bwMode="auto">
            <a:xfrm>
              <a:off x="2471489" y="2430080"/>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1" name="Oval 254">
              <a:extLst>
                <a:ext uri="{FF2B5EF4-FFF2-40B4-BE49-F238E27FC236}">
                  <a16:creationId xmlns:a16="http://schemas.microsoft.com/office/drawing/2014/main" id="{704BAECB-4A5F-48E5-AADD-3094FF9744C5}"/>
                </a:ext>
              </a:extLst>
            </p:cNvPr>
            <p:cNvSpPr>
              <a:spLocks noChangeArrowheads="1"/>
            </p:cNvSpPr>
            <p:nvPr/>
          </p:nvSpPr>
          <p:spPr bwMode="auto">
            <a:xfrm>
              <a:off x="2322071" y="2407502"/>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2" name="Oval 255">
              <a:extLst>
                <a:ext uri="{FF2B5EF4-FFF2-40B4-BE49-F238E27FC236}">
                  <a16:creationId xmlns:a16="http://schemas.microsoft.com/office/drawing/2014/main" id="{9F7D5025-E67B-4528-9088-248291379894}"/>
                </a:ext>
              </a:extLst>
            </p:cNvPr>
            <p:cNvSpPr>
              <a:spLocks noChangeArrowheads="1"/>
            </p:cNvSpPr>
            <p:nvPr/>
          </p:nvSpPr>
          <p:spPr bwMode="auto">
            <a:xfrm>
              <a:off x="2287450" y="2407502"/>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3" name="Oval 256">
              <a:extLst>
                <a:ext uri="{FF2B5EF4-FFF2-40B4-BE49-F238E27FC236}">
                  <a16:creationId xmlns:a16="http://schemas.microsoft.com/office/drawing/2014/main" id="{EF94582A-ECE2-4447-B77F-2D773AB6F34F}"/>
                </a:ext>
              </a:extLst>
            </p:cNvPr>
            <p:cNvSpPr>
              <a:spLocks noChangeArrowheads="1"/>
            </p:cNvSpPr>
            <p:nvPr/>
          </p:nvSpPr>
          <p:spPr bwMode="auto">
            <a:xfrm>
              <a:off x="2261940" y="2391003"/>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4" name="Oval 257">
              <a:extLst>
                <a:ext uri="{FF2B5EF4-FFF2-40B4-BE49-F238E27FC236}">
                  <a16:creationId xmlns:a16="http://schemas.microsoft.com/office/drawing/2014/main" id="{865C2294-3835-480C-9F67-712419F669CC}"/>
                </a:ext>
              </a:extLst>
            </p:cNvPr>
            <p:cNvSpPr>
              <a:spLocks noChangeArrowheads="1"/>
            </p:cNvSpPr>
            <p:nvPr/>
          </p:nvSpPr>
          <p:spPr bwMode="auto">
            <a:xfrm>
              <a:off x="2233696" y="2361478"/>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5" name="Oval 258">
              <a:extLst>
                <a:ext uri="{FF2B5EF4-FFF2-40B4-BE49-F238E27FC236}">
                  <a16:creationId xmlns:a16="http://schemas.microsoft.com/office/drawing/2014/main" id="{1959A3E3-AC70-4B1D-86AF-25772F8FF6B9}"/>
                </a:ext>
              </a:extLst>
            </p:cNvPr>
            <p:cNvSpPr>
              <a:spLocks noChangeArrowheads="1"/>
            </p:cNvSpPr>
            <p:nvPr/>
          </p:nvSpPr>
          <p:spPr bwMode="auto">
            <a:xfrm>
              <a:off x="2203630" y="2347583"/>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6" name="Oval 259">
              <a:extLst>
                <a:ext uri="{FF2B5EF4-FFF2-40B4-BE49-F238E27FC236}">
                  <a16:creationId xmlns:a16="http://schemas.microsoft.com/office/drawing/2014/main" id="{ADCCB3FE-911A-4D7D-98F2-B5C6DE45ACCE}"/>
                </a:ext>
              </a:extLst>
            </p:cNvPr>
            <p:cNvSpPr>
              <a:spLocks noChangeArrowheads="1"/>
            </p:cNvSpPr>
            <p:nvPr/>
          </p:nvSpPr>
          <p:spPr bwMode="auto">
            <a:xfrm>
              <a:off x="2169009" y="2338900"/>
              <a:ext cx="66509"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7" name="Oval 260">
              <a:extLst>
                <a:ext uri="{FF2B5EF4-FFF2-40B4-BE49-F238E27FC236}">
                  <a16:creationId xmlns:a16="http://schemas.microsoft.com/office/drawing/2014/main" id="{D6B68ACE-BDCC-4F86-B8DF-005C42D26A88}"/>
                </a:ext>
              </a:extLst>
            </p:cNvPr>
            <p:cNvSpPr>
              <a:spLocks noChangeArrowheads="1"/>
            </p:cNvSpPr>
            <p:nvPr/>
          </p:nvSpPr>
          <p:spPr bwMode="auto">
            <a:xfrm>
              <a:off x="2008658" y="2347583"/>
              <a:ext cx="69242"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8" name="Oval 261">
              <a:extLst>
                <a:ext uri="{FF2B5EF4-FFF2-40B4-BE49-F238E27FC236}">
                  <a16:creationId xmlns:a16="http://schemas.microsoft.com/office/drawing/2014/main" id="{FEFDF44E-C0EA-4F57-9BB8-4622153F66CD}"/>
                </a:ext>
              </a:extLst>
            </p:cNvPr>
            <p:cNvSpPr>
              <a:spLocks noChangeArrowheads="1"/>
            </p:cNvSpPr>
            <p:nvPr/>
          </p:nvSpPr>
          <p:spPr bwMode="auto">
            <a:xfrm>
              <a:off x="1934861" y="2343242"/>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9" name="Oval 262">
              <a:extLst>
                <a:ext uri="{FF2B5EF4-FFF2-40B4-BE49-F238E27FC236}">
                  <a16:creationId xmlns:a16="http://schemas.microsoft.com/office/drawing/2014/main" id="{D7EDB2D2-8961-4107-8A9D-7F2B614A1815}"/>
                </a:ext>
              </a:extLst>
            </p:cNvPr>
            <p:cNvSpPr>
              <a:spLocks noChangeArrowheads="1"/>
            </p:cNvSpPr>
            <p:nvPr/>
          </p:nvSpPr>
          <p:spPr bwMode="auto">
            <a:xfrm>
              <a:off x="1907529" y="2322401"/>
              <a:ext cx="69242"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0" name="Oval 263">
              <a:extLst>
                <a:ext uri="{FF2B5EF4-FFF2-40B4-BE49-F238E27FC236}">
                  <a16:creationId xmlns:a16="http://schemas.microsoft.com/office/drawing/2014/main" id="{306EB648-DFA3-4666-9C6C-1764769EE4D0}"/>
                </a:ext>
              </a:extLst>
            </p:cNvPr>
            <p:cNvSpPr>
              <a:spLocks noChangeArrowheads="1"/>
            </p:cNvSpPr>
            <p:nvPr/>
          </p:nvSpPr>
          <p:spPr bwMode="auto">
            <a:xfrm>
              <a:off x="1885663" y="2298085"/>
              <a:ext cx="66509" cy="6339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1" name="Oval 264">
              <a:extLst>
                <a:ext uri="{FF2B5EF4-FFF2-40B4-BE49-F238E27FC236}">
                  <a16:creationId xmlns:a16="http://schemas.microsoft.com/office/drawing/2014/main" id="{3929E5E2-A50C-44B2-B5D4-4A983288B075}"/>
                </a:ext>
              </a:extLst>
            </p:cNvPr>
            <p:cNvSpPr>
              <a:spLocks noChangeArrowheads="1"/>
            </p:cNvSpPr>
            <p:nvPr/>
          </p:nvSpPr>
          <p:spPr bwMode="auto">
            <a:xfrm>
              <a:off x="1638759" y="2227746"/>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2" name="Oval 265">
              <a:extLst>
                <a:ext uri="{FF2B5EF4-FFF2-40B4-BE49-F238E27FC236}">
                  <a16:creationId xmlns:a16="http://schemas.microsoft.com/office/drawing/2014/main" id="{4F4FC8F0-E034-47B9-BA9F-F0A1F5AFCBFC}"/>
                </a:ext>
              </a:extLst>
            </p:cNvPr>
            <p:cNvSpPr>
              <a:spLocks noChangeArrowheads="1"/>
            </p:cNvSpPr>
            <p:nvPr/>
          </p:nvSpPr>
          <p:spPr bwMode="auto">
            <a:xfrm>
              <a:off x="1619627" y="2194747"/>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3" name="Oval 266">
              <a:extLst>
                <a:ext uri="{FF2B5EF4-FFF2-40B4-BE49-F238E27FC236}">
                  <a16:creationId xmlns:a16="http://schemas.microsoft.com/office/drawing/2014/main" id="{FC95F3D7-F82A-4C77-9791-FA557BA6A3B0}"/>
                </a:ext>
              </a:extLst>
            </p:cNvPr>
            <p:cNvSpPr>
              <a:spLocks noChangeArrowheads="1"/>
            </p:cNvSpPr>
            <p:nvPr/>
          </p:nvSpPr>
          <p:spPr bwMode="auto">
            <a:xfrm>
              <a:off x="1604138" y="2170432"/>
              <a:ext cx="67420" cy="65998"/>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4" name="Oval 267">
              <a:extLst>
                <a:ext uri="{FF2B5EF4-FFF2-40B4-BE49-F238E27FC236}">
                  <a16:creationId xmlns:a16="http://schemas.microsoft.com/office/drawing/2014/main" id="{D80195F5-62B4-4242-A01A-A2317DCEA334}"/>
                </a:ext>
              </a:extLst>
            </p:cNvPr>
            <p:cNvSpPr>
              <a:spLocks noChangeArrowheads="1"/>
            </p:cNvSpPr>
            <p:nvPr/>
          </p:nvSpPr>
          <p:spPr bwMode="auto">
            <a:xfrm>
              <a:off x="1604138" y="2124408"/>
              <a:ext cx="67420"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5" name="Oval 268">
              <a:extLst>
                <a:ext uri="{FF2B5EF4-FFF2-40B4-BE49-F238E27FC236}">
                  <a16:creationId xmlns:a16="http://schemas.microsoft.com/office/drawing/2014/main" id="{3DBD36E1-0923-4DB9-B948-5F713B41F56C}"/>
                </a:ext>
              </a:extLst>
            </p:cNvPr>
            <p:cNvSpPr>
              <a:spLocks noChangeArrowheads="1"/>
            </p:cNvSpPr>
            <p:nvPr/>
          </p:nvSpPr>
          <p:spPr bwMode="auto">
            <a:xfrm>
              <a:off x="1576806" y="2074909"/>
              <a:ext cx="66509" cy="64261"/>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6" name="Freeform 269">
              <a:extLst>
                <a:ext uri="{FF2B5EF4-FFF2-40B4-BE49-F238E27FC236}">
                  <a16:creationId xmlns:a16="http://schemas.microsoft.com/office/drawing/2014/main" id="{83453C8A-7D14-4368-B048-4F993DC0CEB7}"/>
                </a:ext>
              </a:extLst>
            </p:cNvPr>
            <p:cNvSpPr>
              <a:spLocks/>
            </p:cNvSpPr>
            <p:nvPr/>
          </p:nvSpPr>
          <p:spPr bwMode="auto">
            <a:xfrm>
              <a:off x="1312592" y="2085330"/>
              <a:ext cx="5422763" cy="1844459"/>
            </a:xfrm>
            <a:custGeom>
              <a:avLst/>
              <a:gdLst>
                <a:gd name="T0" fmla="*/ 5591 w 5952"/>
                <a:gd name="T1" fmla="*/ 1832 h 2124"/>
                <a:gd name="T2" fmla="*/ 5373 w 5952"/>
                <a:gd name="T3" fmla="*/ 1818 h 2124"/>
                <a:gd name="T4" fmla="*/ 4122 w 5952"/>
                <a:gd name="T5" fmla="*/ 1509 h 2124"/>
                <a:gd name="T6" fmla="*/ 3844 w 5952"/>
                <a:gd name="T7" fmla="*/ 1492 h 2124"/>
                <a:gd name="T8" fmla="*/ 3811 w 5952"/>
                <a:gd name="T9" fmla="*/ 1459 h 2124"/>
                <a:gd name="T10" fmla="*/ 3764 w 5952"/>
                <a:gd name="T11" fmla="*/ 1438 h 2124"/>
                <a:gd name="T12" fmla="*/ 3745 w 5952"/>
                <a:gd name="T13" fmla="*/ 1392 h 2124"/>
                <a:gd name="T14" fmla="*/ 3692 w 5952"/>
                <a:gd name="T15" fmla="*/ 1366 h 2124"/>
                <a:gd name="T16" fmla="*/ 3405 w 5952"/>
                <a:gd name="T17" fmla="*/ 1335 h 2124"/>
                <a:gd name="T18" fmla="*/ 3379 w 5952"/>
                <a:gd name="T19" fmla="*/ 1326 h 2124"/>
                <a:gd name="T20" fmla="*/ 3239 w 5952"/>
                <a:gd name="T21" fmla="*/ 1314 h 2124"/>
                <a:gd name="T22" fmla="*/ 3227 w 5952"/>
                <a:gd name="T23" fmla="*/ 1285 h 2124"/>
                <a:gd name="T24" fmla="*/ 3197 w 5952"/>
                <a:gd name="T25" fmla="*/ 1255 h 2124"/>
                <a:gd name="T26" fmla="*/ 3178 w 5952"/>
                <a:gd name="T27" fmla="*/ 1179 h 2124"/>
                <a:gd name="T28" fmla="*/ 3030 w 5952"/>
                <a:gd name="T29" fmla="*/ 1152 h 2124"/>
                <a:gd name="T30" fmla="*/ 2992 w 5952"/>
                <a:gd name="T31" fmla="*/ 1138 h 2124"/>
                <a:gd name="T32" fmla="*/ 2981 w 5952"/>
                <a:gd name="T33" fmla="*/ 1119 h 2124"/>
                <a:gd name="T34" fmla="*/ 2848 w 5952"/>
                <a:gd name="T35" fmla="*/ 1110 h 2124"/>
                <a:gd name="T36" fmla="*/ 2803 w 5952"/>
                <a:gd name="T37" fmla="*/ 1093 h 2124"/>
                <a:gd name="T38" fmla="*/ 2701 w 5952"/>
                <a:gd name="T39" fmla="*/ 1083 h 2124"/>
                <a:gd name="T40" fmla="*/ 2684 w 5952"/>
                <a:gd name="T41" fmla="*/ 1029 h 2124"/>
                <a:gd name="T42" fmla="*/ 2639 w 5952"/>
                <a:gd name="T43" fmla="*/ 981 h 2124"/>
                <a:gd name="T44" fmla="*/ 2511 w 5952"/>
                <a:gd name="T45" fmla="*/ 929 h 2124"/>
                <a:gd name="T46" fmla="*/ 2411 w 5952"/>
                <a:gd name="T47" fmla="*/ 920 h 2124"/>
                <a:gd name="T48" fmla="*/ 2380 w 5952"/>
                <a:gd name="T49" fmla="*/ 901 h 2124"/>
                <a:gd name="T50" fmla="*/ 2366 w 5952"/>
                <a:gd name="T51" fmla="*/ 872 h 2124"/>
                <a:gd name="T52" fmla="*/ 2300 w 5952"/>
                <a:gd name="T53" fmla="*/ 865 h 2124"/>
                <a:gd name="T54" fmla="*/ 2278 w 5952"/>
                <a:gd name="T55" fmla="*/ 844 h 2124"/>
                <a:gd name="T56" fmla="*/ 2164 w 5952"/>
                <a:gd name="T57" fmla="*/ 825 h 2124"/>
                <a:gd name="T58" fmla="*/ 2129 w 5952"/>
                <a:gd name="T59" fmla="*/ 746 h 2124"/>
                <a:gd name="T60" fmla="*/ 2107 w 5952"/>
                <a:gd name="T61" fmla="*/ 729 h 2124"/>
                <a:gd name="T62" fmla="*/ 1977 w 5952"/>
                <a:gd name="T63" fmla="*/ 706 h 2124"/>
                <a:gd name="T64" fmla="*/ 1860 w 5952"/>
                <a:gd name="T65" fmla="*/ 694 h 2124"/>
                <a:gd name="T66" fmla="*/ 1834 w 5952"/>
                <a:gd name="T67" fmla="*/ 670 h 2124"/>
                <a:gd name="T68" fmla="*/ 1720 w 5952"/>
                <a:gd name="T69" fmla="*/ 661 h 2124"/>
                <a:gd name="T70" fmla="*/ 1671 w 5952"/>
                <a:gd name="T71" fmla="*/ 632 h 2124"/>
                <a:gd name="T72" fmla="*/ 1640 w 5952"/>
                <a:gd name="T73" fmla="*/ 620 h 2124"/>
                <a:gd name="T74" fmla="*/ 1616 w 5952"/>
                <a:gd name="T75" fmla="*/ 613 h 2124"/>
                <a:gd name="T76" fmla="*/ 1604 w 5952"/>
                <a:gd name="T77" fmla="*/ 535 h 2124"/>
                <a:gd name="T78" fmla="*/ 1578 w 5952"/>
                <a:gd name="T79" fmla="*/ 525 h 2124"/>
                <a:gd name="T80" fmla="*/ 1564 w 5952"/>
                <a:gd name="T81" fmla="*/ 480 h 2124"/>
                <a:gd name="T82" fmla="*/ 1440 w 5952"/>
                <a:gd name="T83" fmla="*/ 473 h 2124"/>
                <a:gd name="T84" fmla="*/ 1407 w 5952"/>
                <a:gd name="T85" fmla="*/ 447 h 2124"/>
                <a:gd name="T86" fmla="*/ 1305 w 5952"/>
                <a:gd name="T87" fmla="*/ 437 h 2124"/>
                <a:gd name="T88" fmla="*/ 1293 w 5952"/>
                <a:gd name="T89" fmla="*/ 411 h 2124"/>
                <a:gd name="T90" fmla="*/ 1085 w 5952"/>
                <a:gd name="T91" fmla="*/ 397 h 2124"/>
                <a:gd name="T92" fmla="*/ 1058 w 5952"/>
                <a:gd name="T93" fmla="*/ 366 h 2124"/>
                <a:gd name="T94" fmla="*/ 726 w 5952"/>
                <a:gd name="T95" fmla="*/ 337 h 2124"/>
                <a:gd name="T96" fmla="*/ 707 w 5952"/>
                <a:gd name="T97" fmla="*/ 311 h 2124"/>
                <a:gd name="T98" fmla="*/ 653 w 5952"/>
                <a:gd name="T99" fmla="*/ 278 h 2124"/>
                <a:gd name="T100" fmla="*/ 577 w 5952"/>
                <a:gd name="T101" fmla="*/ 250 h 2124"/>
                <a:gd name="T102" fmla="*/ 501 w 5952"/>
                <a:gd name="T103" fmla="*/ 240 h 2124"/>
                <a:gd name="T104" fmla="*/ 446 w 5952"/>
                <a:gd name="T105" fmla="*/ 223 h 2124"/>
                <a:gd name="T106" fmla="*/ 384 w 5952"/>
                <a:gd name="T107" fmla="*/ 197 h 2124"/>
                <a:gd name="T108" fmla="*/ 373 w 5952"/>
                <a:gd name="T109" fmla="*/ 124 h 2124"/>
                <a:gd name="T110" fmla="*/ 344 w 5952"/>
                <a:gd name="T111" fmla="*/ 74 h 2124"/>
                <a:gd name="T112" fmla="*/ 325 w 5952"/>
                <a:gd name="T113" fmla="*/ 0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52" h="2124">
                  <a:moveTo>
                    <a:pt x="5952" y="2124"/>
                  </a:moveTo>
                  <a:lnTo>
                    <a:pt x="5591" y="2124"/>
                  </a:lnTo>
                  <a:lnTo>
                    <a:pt x="5591" y="1832"/>
                  </a:lnTo>
                  <a:lnTo>
                    <a:pt x="5399" y="1832"/>
                  </a:lnTo>
                  <a:lnTo>
                    <a:pt x="5399" y="1818"/>
                  </a:lnTo>
                  <a:lnTo>
                    <a:pt x="5373" y="1818"/>
                  </a:lnTo>
                  <a:lnTo>
                    <a:pt x="5373" y="1533"/>
                  </a:lnTo>
                  <a:lnTo>
                    <a:pt x="4122" y="1533"/>
                  </a:lnTo>
                  <a:lnTo>
                    <a:pt x="4122" y="1509"/>
                  </a:lnTo>
                  <a:lnTo>
                    <a:pt x="3961" y="1509"/>
                  </a:lnTo>
                  <a:lnTo>
                    <a:pt x="3961" y="1492"/>
                  </a:lnTo>
                  <a:lnTo>
                    <a:pt x="3844" y="1492"/>
                  </a:lnTo>
                  <a:lnTo>
                    <a:pt x="3844" y="1473"/>
                  </a:lnTo>
                  <a:lnTo>
                    <a:pt x="3811" y="1473"/>
                  </a:lnTo>
                  <a:lnTo>
                    <a:pt x="3811" y="1459"/>
                  </a:lnTo>
                  <a:lnTo>
                    <a:pt x="3780" y="1459"/>
                  </a:lnTo>
                  <a:lnTo>
                    <a:pt x="3780" y="1438"/>
                  </a:lnTo>
                  <a:lnTo>
                    <a:pt x="3764" y="1438"/>
                  </a:lnTo>
                  <a:lnTo>
                    <a:pt x="3764" y="1416"/>
                  </a:lnTo>
                  <a:lnTo>
                    <a:pt x="3745" y="1416"/>
                  </a:lnTo>
                  <a:lnTo>
                    <a:pt x="3745" y="1392"/>
                  </a:lnTo>
                  <a:lnTo>
                    <a:pt x="3723" y="1392"/>
                  </a:lnTo>
                  <a:lnTo>
                    <a:pt x="3723" y="1366"/>
                  </a:lnTo>
                  <a:lnTo>
                    <a:pt x="3692" y="1366"/>
                  </a:lnTo>
                  <a:lnTo>
                    <a:pt x="3692" y="1347"/>
                  </a:lnTo>
                  <a:lnTo>
                    <a:pt x="3405" y="1347"/>
                  </a:lnTo>
                  <a:lnTo>
                    <a:pt x="3405" y="1335"/>
                  </a:lnTo>
                  <a:lnTo>
                    <a:pt x="3393" y="1335"/>
                  </a:lnTo>
                  <a:lnTo>
                    <a:pt x="3393" y="1326"/>
                  </a:lnTo>
                  <a:lnTo>
                    <a:pt x="3379" y="1326"/>
                  </a:lnTo>
                  <a:lnTo>
                    <a:pt x="3379" y="1314"/>
                  </a:lnTo>
                  <a:lnTo>
                    <a:pt x="3356" y="1314"/>
                  </a:lnTo>
                  <a:lnTo>
                    <a:pt x="3239" y="1314"/>
                  </a:lnTo>
                  <a:lnTo>
                    <a:pt x="3239" y="1300"/>
                  </a:lnTo>
                  <a:lnTo>
                    <a:pt x="3227" y="1300"/>
                  </a:lnTo>
                  <a:lnTo>
                    <a:pt x="3227" y="1285"/>
                  </a:lnTo>
                  <a:lnTo>
                    <a:pt x="3216" y="1285"/>
                  </a:lnTo>
                  <a:lnTo>
                    <a:pt x="3216" y="1255"/>
                  </a:lnTo>
                  <a:lnTo>
                    <a:pt x="3197" y="1255"/>
                  </a:lnTo>
                  <a:lnTo>
                    <a:pt x="3197" y="1209"/>
                  </a:lnTo>
                  <a:lnTo>
                    <a:pt x="3178" y="1209"/>
                  </a:lnTo>
                  <a:lnTo>
                    <a:pt x="3178" y="1179"/>
                  </a:lnTo>
                  <a:lnTo>
                    <a:pt x="3161" y="1179"/>
                  </a:lnTo>
                  <a:lnTo>
                    <a:pt x="3161" y="1152"/>
                  </a:lnTo>
                  <a:lnTo>
                    <a:pt x="3030" y="1152"/>
                  </a:lnTo>
                  <a:lnTo>
                    <a:pt x="3016" y="1152"/>
                  </a:lnTo>
                  <a:lnTo>
                    <a:pt x="3016" y="1138"/>
                  </a:lnTo>
                  <a:lnTo>
                    <a:pt x="2992" y="1138"/>
                  </a:lnTo>
                  <a:lnTo>
                    <a:pt x="2992" y="1129"/>
                  </a:lnTo>
                  <a:lnTo>
                    <a:pt x="2981" y="1129"/>
                  </a:lnTo>
                  <a:lnTo>
                    <a:pt x="2981" y="1119"/>
                  </a:lnTo>
                  <a:lnTo>
                    <a:pt x="2917" y="1119"/>
                  </a:lnTo>
                  <a:lnTo>
                    <a:pt x="2917" y="1110"/>
                  </a:lnTo>
                  <a:lnTo>
                    <a:pt x="2848" y="1110"/>
                  </a:lnTo>
                  <a:lnTo>
                    <a:pt x="2848" y="1103"/>
                  </a:lnTo>
                  <a:lnTo>
                    <a:pt x="2803" y="1103"/>
                  </a:lnTo>
                  <a:lnTo>
                    <a:pt x="2803" y="1093"/>
                  </a:lnTo>
                  <a:lnTo>
                    <a:pt x="2734" y="1093"/>
                  </a:lnTo>
                  <a:lnTo>
                    <a:pt x="2734" y="1083"/>
                  </a:lnTo>
                  <a:lnTo>
                    <a:pt x="2701" y="1083"/>
                  </a:lnTo>
                  <a:lnTo>
                    <a:pt x="2701" y="1072"/>
                  </a:lnTo>
                  <a:lnTo>
                    <a:pt x="2684" y="1072"/>
                  </a:lnTo>
                  <a:lnTo>
                    <a:pt x="2684" y="1029"/>
                  </a:lnTo>
                  <a:lnTo>
                    <a:pt x="2658" y="1029"/>
                  </a:lnTo>
                  <a:lnTo>
                    <a:pt x="2658" y="981"/>
                  </a:lnTo>
                  <a:lnTo>
                    <a:pt x="2639" y="981"/>
                  </a:lnTo>
                  <a:lnTo>
                    <a:pt x="2639" y="939"/>
                  </a:lnTo>
                  <a:lnTo>
                    <a:pt x="2511" y="939"/>
                  </a:lnTo>
                  <a:lnTo>
                    <a:pt x="2511" y="929"/>
                  </a:lnTo>
                  <a:lnTo>
                    <a:pt x="2473" y="929"/>
                  </a:lnTo>
                  <a:lnTo>
                    <a:pt x="2473" y="920"/>
                  </a:lnTo>
                  <a:lnTo>
                    <a:pt x="2411" y="920"/>
                  </a:lnTo>
                  <a:lnTo>
                    <a:pt x="2411" y="901"/>
                  </a:lnTo>
                  <a:lnTo>
                    <a:pt x="2390" y="901"/>
                  </a:lnTo>
                  <a:lnTo>
                    <a:pt x="2380" y="901"/>
                  </a:lnTo>
                  <a:lnTo>
                    <a:pt x="2380" y="879"/>
                  </a:lnTo>
                  <a:lnTo>
                    <a:pt x="2366" y="879"/>
                  </a:lnTo>
                  <a:lnTo>
                    <a:pt x="2366" y="872"/>
                  </a:lnTo>
                  <a:lnTo>
                    <a:pt x="2318" y="872"/>
                  </a:lnTo>
                  <a:lnTo>
                    <a:pt x="2318" y="865"/>
                  </a:lnTo>
                  <a:lnTo>
                    <a:pt x="2300" y="865"/>
                  </a:lnTo>
                  <a:lnTo>
                    <a:pt x="2300" y="855"/>
                  </a:lnTo>
                  <a:lnTo>
                    <a:pt x="2278" y="855"/>
                  </a:lnTo>
                  <a:lnTo>
                    <a:pt x="2278" y="844"/>
                  </a:lnTo>
                  <a:lnTo>
                    <a:pt x="2209" y="844"/>
                  </a:lnTo>
                  <a:lnTo>
                    <a:pt x="2209" y="825"/>
                  </a:lnTo>
                  <a:lnTo>
                    <a:pt x="2164" y="825"/>
                  </a:lnTo>
                  <a:lnTo>
                    <a:pt x="2164" y="791"/>
                  </a:lnTo>
                  <a:lnTo>
                    <a:pt x="2129" y="791"/>
                  </a:lnTo>
                  <a:lnTo>
                    <a:pt x="2129" y="746"/>
                  </a:lnTo>
                  <a:lnTo>
                    <a:pt x="2119" y="746"/>
                  </a:lnTo>
                  <a:lnTo>
                    <a:pt x="2119" y="729"/>
                  </a:lnTo>
                  <a:lnTo>
                    <a:pt x="2107" y="729"/>
                  </a:lnTo>
                  <a:lnTo>
                    <a:pt x="2107" y="715"/>
                  </a:lnTo>
                  <a:lnTo>
                    <a:pt x="1977" y="715"/>
                  </a:lnTo>
                  <a:lnTo>
                    <a:pt x="1977" y="706"/>
                  </a:lnTo>
                  <a:lnTo>
                    <a:pt x="1906" y="706"/>
                  </a:lnTo>
                  <a:lnTo>
                    <a:pt x="1906" y="694"/>
                  </a:lnTo>
                  <a:lnTo>
                    <a:pt x="1860" y="694"/>
                  </a:lnTo>
                  <a:lnTo>
                    <a:pt x="1860" y="682"/>
                  </a:lnTo>
                  <a:lnTo>
                    <a:pt x="1834" y="682"/>
                  </a:lnTo>
                  <a:lnTo>
                    <a:pt x="1834" y="670"/>
                  </a:lnTo>
                  <a:lnTo>
                    <a:pt x="1782" y="670"/>
                  </a:lnTo>
                  <a:lnTo>
                    <a:pt x="1782" y="661"/>
                  </a:lnTo>
                  <a:lnTo>
                    <a:pt x="1720" y="661"/>
                  </a:lnTo>
                  <a:lnTo>
                    <a:pt x="1720" y="651"/>
                  </a:lnTo>
                  <a:lnTo>
                    <a:pt x="1671" y="651"/>
                  </a:lnTo>
                  <a:lnTo>
                    <a:pt x="1671" y="632"/>
                  </a:lnTo>
                  <a:lnTo>
                    <a:pt x="1654" y="632"/>
                  </a:lnTo>
                  <a:lnTo>
                    <a:pt x="1654" y="620"/>
                  </a:lnTo>
                  <a:lnTo>
                    <a:pt x="1640" y="620"/>
                  </a:lnTo>
                  <a:lnTo>
                    <a:pt x="1628" y="620"/>
                  </a:lnTo>
                  <a:lnTo>
                    <a:pt x="1628" y="613"/>
                  </a:lnTo>
                  <a:lnTo>
                    <a:pt x="1616" y="613"/>
                  </a:lnTo>
                  <a:lnTo>
                    <a:pt x="1616" y="577"/>
                  </a:lnTo>
                  <a:lnTo>
                    <a:pt x="1604" y="577"/>
                  </a:lnTo>
                  <a:lnTo>
                    <a:pt x="1604" y="535"/>
                  </a:lnTo>
                  <a:lnTo>
                    <a:pt x="1588" y="535"/>
                  </a:lnTo>
                  <a:lnTo>
                    <a:pt x="1588" y="525"/>
                  </a:lnTo>
                  <a:lnTo>
                    <a:pt x="1578" y="525"/>
                  </a:lnTo>
                  <a:lnTo>
                    <a:pt x="1578" y="504"/>
                  </a:lnTo>
                  <a:lnTo>
                    <a:pt x="1564" y="504"/>
                  </a:lnTo>
                  <a:lnTo>
                    <a:pt x="1564" y="480"/>
                  </a:lnTo>
                  <a:lnTo>
                    <a:pt x="1524" y="480"/>
                  </a:lnTo>
                  <a:lnTo>
                    <a:pt x="1524" y="473"/>
                  </a:lnTo>
                  <a:lnTo>
                    <a:pt x="1440" y="473"/>
                  </a:lnTo>
                  <a:lnTo>
                    <a:pt x="1440" y="463"/>
                  </a:lnTo>
                  <a:lnTo>
                    <a:pt x="1407" y="463"/>
                  </a:lnTo>
                  <a:lnTo>
                    <a:pt x="1407" y="447"/>
                  </a:lnTo>
                  <a:lnTo>
                    <a:pt x="1355" y="447"/>
                  </a:lnTo>
                  <a:lnTo>
                    <a:pt x="1355" y="437"/>
                  </a:lnTo>
                  <a:lnTo>
                    <a:pt x="1305" y="437"/>
                  </a:lnTo>
                  <a:lnTo>
                    <a:pt x="1305" y="428"/>
                  </a:lnTo>
                  <a:lnTo>
                    <a:pt x="1293" y="428"/>
                  </a:lnTo>
                  <a:lnTo>
                    <a:pt x="1293" y="411"/>
                  </a:lnTo>
                  <a:lnTo>
                    <a:pt x="1115" y="411"/>
                  </a:lnTo>
                  <a:lnTo>
                    <a:pt x="1115" y="397"/>
                  </a:lnTo>
                  <a:lnTo>
                    <a:pt x="1085" y="397"/>
                  </a:lnTo>
                  <a:lnTo>
                    <a:pt x="1085" y="378"/>
                  </a:lnTo>
                  <a:lnTo>
                    <a:pt x="1058" y="378"/>
                  </a:lnTo>
                  <a:lnTo>
                    <a:pt x="1058" y="366"/>
                  </a:lnTo>
                  <a:lnTo>
                    <a:pt x="1039" y="366"/>
                  </a:lnTo>
                  <a:lnTo>
                    <a:pt x="1039" y="337"/>
                  </a:lnTo>
                  <a:lnTo>
                    <a:pt x="726" y="337"/>
                  </a:lnTo>
                  <a:lnTo>
                    <a:pt x="726" y="330"/>
                  </a:lnTo>
                  <a:lnTo>
                    <a:pt x="707" y="330"/>
                  </a:lnTo>
                  <a:lnTo>
                    <a:pt x="707" y="311"/>
                  </a:lnTo>
                  <a:lnTo>
                    <a:pt x="686" y="311"/>
                  </a:lnTo>
                  <a:lnTo>
                    <a:pt x="686" y="278"/>
                  </a:lnTo>
                  <a:lnTo>
                    <a:pt x="653" y="278"/>
                  </a:lnTo>
                  <a:lnTo>
                    <a:pt x="653" y="259"/>
                  </a:lnTo>
                  <a:lnTo>
                    <a:pt x="577" y="259"/>
                  </a:lnTo>
                  <a:lnTo>
                    <a:pt x="577" y="250"/>
                  </a:lnTo>
                  <a:lnTo>
                    <a:pt x="565" y="250"/>
                  </a:lnTo>
                  <a:lnTo>
                    <a:pt x="565" y="240"/>
                  </a:lnTo>
                  <a:lnTo>
                    <a:pt x="501" y="240"/>
                  </a:lnTo>
                  <a:lnTo>
                    <a:pt x="501" y="231"/>
                  </a:lnTo>
                  <a:lnTo>
                    <a:pt x="446" y="231"/>
                  </a:lnTo>
                  <a:lnTo>
                    <a:pt x="446" y="223"/>
                  </a:lnTo>
                  <a:lnTo>
                    <a:pt x="420" y="223"/>
                  </a:lnTo>
                  <a:lnTo>
                    <a:pt x="420" y="197"/>
                  </a:lnTo>
                  <a:lnTo>
                    <a:pt x="384" y="197"/>
                  </a:lnTo>
                  <a:lnTo>
                    <a:pt x="384" y="171"/>
                  </a:lnTo>
                  <a:lnTo>
                    <a:pt x="373" y="171"/>
                  </a:lnTo>
                  <a:lnTo>
                    <a:pt x="373" y="124"/>
                  </a:lnTo>
                  <a:lnTo>
                    <a:pt x="358" y="124"/>
                  </a:lnTo>
                  <a:lnTo>
                    <a:pt x="358" y="74"/>
                  </a:lnTo>
                  <a:lnTo>
                    <a:pt x="344" y="74"/>
                  </a:lnTo>
                  <a:lnTo>
                    <a:pt x="344" y="43"/>
                  </a:lnTo>
                  <a:lnTo>
                    <a:pt x="325" y="43"/>
                  </a:lnTo>
                  <a:lnTo>
                    <a:pt x="325" y="0"/>
                  </a:lnTo>
                  <a:lnTo>
                    <a:pt x="0" y="0"/>
                  </a:lnTo>
                </a:path>
              </a:pathLst>
            </a:custGeom>
            <a:noFill/>
            <a:ln w="1905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7" name="Freeform 274">
              <a:extLst>
                <a:ext uri="{FF2B5EF4-FFF2-40B4-BE49-F238E27FC236}">
                  <a16:creationId xmlns:a16="http://schemas.microsoft.com/office/drawing/2014/main" id="{3DFB8C46-D11D-4172-9C1D-810D05E26B99}"/>
                </a:ext>
              </a:extLst>
            </p:cNvPr>
            <p:cNvSpPr>
              <a:spLocks/>
            </p:cNvSpPr>
            <p:nvPr/>
          </p:nvSpPr>
          <p:spPr bwMode="auto">
            <a:xfrm>
              <a:off x="1312592" y="2085330"/>
              <a:ext cx="5338033" cy="1946061"/>
            </a:xfrm>
            <a:custGeom>
              <a:avLst/>
              <a:gdLst>
                <a:gd name="T0" fmla="*/ 4896 w 5859"/>
                <a:gd name="T1" fmla="*/ 2174 h 2241"/>
                <a:gd name="T2" fmla="*/ 4324 w 5859"/>
                <a:gd name="T3" fmla="*/ 2131 h 2241"/>
                <a:gd name="T4" fmla="*/ 4305 w 5859"/>
                <a:gd name="T5" fmla="*/ 2069 h 2241"/>
                <a:gd name="T6" fmla="*/ 4262 w 5859"/>
                <a:gd name="T7" fmla="*/ 2046 h 2241"/>
                <a:gd name="T8" fmla="*/ 4072 w 5859"/>
                <a:gd name="T9" fmla="*/ 2010 h 2241"/>
                <a:gd name="T10" fmla="*/ 3854 w 5859"/>
                <a:gd name="T11" fmla="*/ 1993 h 2241"/>
                <a:gd name="T12" fmla="*/ 3771 w 5859"/>
                <a:gd name="T13" fmla="*/ 1936 h 2241"/>
                <a:gd name="T14" fmla="*/ 3721 w 5859"/>
                <a:gd name="T15" fmla="*/ 1844 h 2241"/>
                <a:gd name="T16" fmla="*/ 3666 w 5859"/>
                <a:gd name="T17" fmla="*/ 1768 h 2241"/>
                <a:gd name="T18" fmla="*/ 3441 w 5859"/>
                <a:gd name="T19" fmla="*/ 1758 h 2241"/>
                <a:gd name="T20" fmla="*/ 3398 w 5859"/>
                <a:gd name="T21" fmla="*/ 1730 h 2241"/>
                <a:gd name="T22" fmla="*/ 3220 w 5859"/>
                <a:gd name="T23" fmla="*/ 1708 h 2241"/>
                <a:gd name="T24" fmla="*/ 3206 w 5859"/>
                <a:gd name="T25" fmla="*/ 1661 h 2241"/>
                <a:gd name="T26" fmla="*/ 3173 w 5859"/>
                <a:gd name="T27" fmla="*/ 1639 h 2241"/>
                <a:gd name="T28" fmla="*/ 2814 w 5859"/>
                <a:gd name="T29" fmla="*/ 1580 h 2241"/>
                <a:gd name="T30" fmla="*/ 2693 w 5859"/>
                <a:gd name="T31" fmla="*/ 1568 h 2241"/>
                <a:gd name="T32" fmla="*/ 2674 w 5859"/>
                <a:gd name="T33" fmla="*/ 1464 h 2241"/>
                <a:gd name="T34" fmla="*/ 2634 w 5859"/>
                <a:gd name="T35" fmla="*/ 1388 h 2241"/>
                <a:gd name="T36" fmla="*/ 2546 w 5859"/>
                <a:gd name="T37" fmla="*/ 1335 h 2241"/>
                <a:gd name="T38" fmla="*/ 2309 w 5859"/>
                <a:gd name="T39" fmla="*/ 1304 h 2241"/>
                <a:gd name="T40" fmla="*/ 2162 w 5859"/>
                <a:gd name="T41" fmla="*/ 1250 h 2241"/>
                <a:gd name="T42" fmla="*/ 2138 w 5859"/>
                <a:gd name="T43" fmla="*/ 1160 h 2241"/>
                <a:gd name="T44" fmla="*/ 2036 w 5859"/>
                <a:gd name="T45" fmla="*/ 1129 h 2241"/>
                <a:gd name="T46" fmla="*/ 1944 w 5859"/>
                <a:gd name="T47" fmla="*/ 1055 h 2241"/>
                <a:gd name="T48" fmla="*/ 1830 w 5859"/>
                <a:gd name="T49" fmla="*/ 1050 h 2241"/>
                <a:gd name="T50" fmla="*/ 1785 w 5859"/>
                <a:gd name="T51" fmla="*/ 1017 h 2241"/>
                <a:gd name="T52" fmla="*/ 1685 w 5859"/>
                <a:gd name="T53" fmla="*/ 1003 h 2241"/>
                <a:gd name="T54" fmla="*/ 1640 w 5859"/>
                <a:gd name="T55" fmla="*/ 948 h 2241"/>
                <a:gd name="T56" fmla="*/ 1602 w 5859"/>
                <a:gd name="T57" fmla="*/ 901 h 2241"/>
                <a:gd name="T58" fmla="*/ 1576 w 5859"/>
                <a:gd name="T59" fmla="*/ 806 h 2241"/>
                <a:gd name="T60" fmla="*/ 1486 w 5859"/>
                <a:gd name="T61" fmla="*/ 770 h 2241"/>
                <a:gd name="T62" fmla="*/ 1386 w 5859"/>
                <a:gd name="T63" fmla="*/ 756 h 2241"/>
                <a:gd name="T64" fmla="*/ 1253 w 5859"/>
                <a:gd name="T65" fmla="*/ 739 h 2241"/>
                <a:gd name="T66" fmla="*/ 1175 w 5859"/>
                <a:gd name="T67" fmla="*/ 706 h 2241"/>
                <a:gd name="T68" fmla="*/ 1080 w 5859"/>
                <a:gd name="T69" fmla="*/ 651 h 2241"/>
                <a:gd name="T70" fmla="*/ 1066 w 5859"/>
                <a:gd name="T71" fmla="*/ 566 h 2241"/>
                <a:gd name="T72" fmla="*/ 904 w 5859"/>
                <a:gd name="T73" fmla="*/ 528 h 2241"/>
                <a:gd name="T74" fmla="*/ 847 w 5859"/>
                <a:gd name="T75" fmla="*/ 509 h 2241"/>
                <a:gd name="T76" fmla="*/ 759 w 5859"/>
                <a:gd name="T77" fmla="*/ 490 h 2241"/>
                <a:gd name="T78" fmla="*/ 714 w 5859"/>
                <a:gd name="T79" fmla="*/ 461 h 2241"/>
                <a:gd name="T80" fmla="*/ 688 w 5859"/>
                <a:gd name="T81" fmla="*/ 423 h 2241"/>
                <a:gd name="T82" fmla="*/ 560 w 5859"/>
                <a:gd name="T83" fmla="*/ 395 h 2241"/>
                <a:gd name="T84" fmla="*/ 505 w 5859"/>
                <a:gd name="T85" fmla="*/ 368 h 2241"/>
                <a:gd name="T86" fmla="*/ 368 w 5859"/>
                <a:gd name="T87" fmla="*/ 323 h 2241"/>
                <a:gd name="T88" fmla="*/ 356 w 5859"/>
                <a:gd name="T89" fmla="*/ 214 h 2241"/>
                <a:gd name="T90" fmla="*/ 330 w 5859"/>
                <a:gd name="T91" fmla="*/ 200 h 2241"/>
                <a:gd name="T92" fmla="*/ 306 w 5859"/>
                <a:gd name="T93" fmla="*/ 33 h 2241"/>
                <a:gd name="T94" fmla="*/ 154 w 5859"/>
                <a:gd name="T95" fmla="*/ 19 h 2241"/>
                <a:gd name="T96" fmla="*/ 76 w 5859"/>
                <a:gd name="T9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9" h="2241">
                  <a:moveTo>
                    <a:pt x="5859" y="2241"/>
                  </a:moveTo>
                  <a:lnTo>
                    <a:pt x="4896" y="2241"/>
                  </a:lnTo>
                  <a:lnTo>
                    <a:pt x="4896" y="2174"/>
                  </a:lnTo>
                  <a:lnTo>
                    <a:pt x="4442" y="2174"/>
                  </a:lnTo>
                  <a:lnTo>
                    <a:pt x="4442" y="2131"/>
                  </a:lnTo>
                  <a:lnTo>
                    <a:pt x="4324" y="2131"/>
                  </a:lnTo>
                  <a:lnTo>
                    <a:pt x="4324" y="2105"/>
                  </a:lnTo>
                  <a:lnTo>
                    <a:pt x="4305" y="2105"/>
                  </a:lnTo>
                  <a:lnTo>
                    <a:pt x="4305" y="2069"/>
                  </a:lnTo>
                  <a:lnTo>
                    <a:pt x="4286" y="2069"/>
                  </a:lnTo>
                  <a:lnTo>
                    <a:pt x="4286" y="2046"/>
                  </a:lnTo>
                  <a:lnTo>
                    <a:pt x="4262" y="2046"/>
                  </a:lnTo>
                  <a:lnTo>
                    <a:pt x="4262" y="2027"/>
                  </a:lnTo>
                  <a:lnTo>
                    <a:pt x="4072" y="2027"/>
                  </a:lnTo>
                  <a:lnTo>
                    <a:pt x="4072" y="2010"/>
                  </a:lnTo>
                  <a:lnTo>
                    <a:pt x="3951" y="2010"/>
                  </a:lnTo>
                  <a:lnTo>
                    <a:pt x="3951" y="1993"/>
                  </a:lnTo>
                  <a:lnTo>
                    <a:pt x="3854" y="1993"/>
                  </a:lnTo>
                  <a:lnTo>
                    <a:pt x="3854" y="1977"/>
                  </a:lnTo>
                  <a:lnTo>
                    <a:pt x="3771" y="1977"/>
                  </a:lnTo>
                  <a:lnTo>
                    <a:pt x="3771" y="1936"/>
                  </a:lnTo>
                  <a:lnTo>
                    <a:pt x="3749" y="1936"/>
                  </a:lnTo>
                  <a:lnTo>
                    <a:pt x="3749" y="1844"/>
                  </a:lnTo>
                  <a:lnTo>
                    <a:pt x="3721" y="1844"/>
                  </a:lnTo>
                  <a:lnTo>
                    <a:pt x="3721" y="1777"/>
                  </a:lnTo>
                  <a:lnTo>
                    <a:pt x="3666" y="1777"/>
                  </a:lnTo>
                  <a:lnTo>
                    <a:pt x="3666" y="1768"/>
                  </a:lnTo>
                  <a:lnTo>
                    <a:pt x="3493" y="1768"/>
                  </a:lnTo>
                  <a:lnTo>
                    <a:pt x="3493" y="1758"/>
                  </a:lnTo>
                  <a:lnTo>
                    <a:pt x="3441" y="1758"/>
                  </a:lnTo>
                  <a:lnTo>
                    <a:pt x="3441" y="1746"/>
                  </a:lnTo>
                  <a:lnTo>
                    <a:pt x="3398" y="1746"/>
                  </a:lnTo>
                  <a:lnTo>
                    <a:pt x="3398" y="1730"/>
                  </a:lnTo>
                  <a:lnTo>
                    <a:pt x="3237" y="1730"/>
                  </a:lnTo>
                  <a:lnTo>
                    <a:pt x="3237" y="1708"/>
                  </a:lnTo>
                  <a:lnTo>
                    <a:pt x="3220" y="1708"/>
                  </a:lnTo>
                  <a:lnTo>
                    <a:pt x="3220" y="1687"/>
                  </a:lnTo>
                  <a:lnTo>
                    <a:pt x="3206" y="1687"/>
                  </a:lnTo>
                  <a:lnTo>
                    <a:pt x="3206" y="1661"/>
                  </a:lnTo>
                  <a:lnTo>
                    <a:pt x="3187" y="1661"/>
                  </a:lnTo>
                  <a:lnTo>
                    <a:pt x="3187" y="1639"/>
                  </a:lnTo>
                  <a:lnTo>
                    <a:pt x="3173" y="1639"/>
                  </a:lnTo>
                  <a:lnTo>
                    <a:pt x="3173" y="1592"/>
                  </a:lnTo>
                  <a:lnTo>
                    <a:pt x="2814" y="1592"/>
                  </a:lnTo>
                  <a:lnTo>
                    <a:pt x="2814" y="1580"/>
                  </a:lnTo>
                  <a:lnTo>
                    <a:pt x="2736" y="1580"/>
                  </a:lnTo>
                  <a:lnTo>
                    <a:pt x="2736" y="1568"/>
                  </a:lnTo>
                  <a:lnTo>
                    <a:pt x="2693" y="1568"/>
                  </a:lnTo>
                  <a:lnTo>
                    <a:pt x="2693" y="1511"/>
                  </a:lnTo>
                  <a:lnTo>
                    <a:pt x="2674" y="1511"/>
                  </a:lnTo>
                  <a:lnTo>
                    <a:pt x="2674" y="1464"/>
                  </a:lnTo>
                  <a:lnTo>
                    <a:pt x="2653" y="1464"/>
                  </a:lnTo>
                  <a:lnTo>
                    <a:pt x="2653" y="1388"/>
                  </a:lnTo>
                  <a:lnTo>
                    <a:pt x="2634" y="1388"/>
                  </a:lnTo>
                  <a:lnTo>
                    <a:pt x="2634" y="1361"/>
                  </a:lnTo>
                  <a:lnTo>
                    <a:pt x="2546" y="1361"/>
                  </a:lnTo>
                  <a:lnTo>
                    <a:pt x="2546" y="1335"/>
                  </a:lnTo>
                  <a:lnTo>
                    <a:pt x="2499" y="1335"/>
                  </a:lnTo>
                  <a:lnTo>
                    <a:pt x="2499" y="1304"/>
                  </a:lnTo>
                  <a:lnTo>
                    <a:pt x="2309" y="1304"/>
                  </a:lnTo>
                  <a:lnTo>
                    <a:pt x="2309" y="1283"/>
                  </a:lnTo>
                  <a:lnTo>
                    <a:pt x="2162" y="1283"/>
                  </a:lnTo>
                  <a:lnTo>
                    <a:pt x="2162" y="1250"/>
                  </a:lnTo>
                  <a:lnTo>
                    <a:pt x="2162" y="1228"/>
                  </a:lnTo>
                  <a:lnTo>
                    <a:pt x="2138" y="1228"/>
                  </a:lnTo>
                  <a:lnTo>
                    <a:pt x="2138" y="1160"/>
                  </a:lnTo>
                  <a:lnTo>
                    <a:pt x="2122" y="1160"/>
                  </a:lnTo>
                  <a:lnTo>
                    <a:pt x="2122" y="1129"/>
                  </a:lnTo>
                  <a:lnTo>
                    <a:pt x="2036" y="1129"/>
                  </a:lnTo>
                  <a:lnTo>
                    <a:pt x="2036" y="1079"/>
                  </a:lnTo>
                  <a:lnTo>
                    <a:pt x="1944" y="1079"/>
                  </a:lnTo>
                  <a:lnTo>
                    <a:pt x="1944" y="1055"/>
                  </a:lnTo>
                  <a:lnTo>
                    <a:pt x="1879" y="1055"/>
                  </a:lnTo>
                  <a:lnTo>
                    <a:pt x="1879" y="1050"/>
                  </a:lnTo>
                  <a:lnTo>
                    <a:pt x="1830" y="1050"/>
                  </a:lnTo>
                  <a:lnTo>
                    <a:pt x="1830" y="1036"/>
                  </a:lnTo>
                  <a:lnTo>
                    <a:pt x="1785" y="1036"/>
                  </a:lnTo>
                  <a:lnTo>
                    <a:pt x="1785" y="1017"/>
                  </a:lnTo>
                  <a:lnTo>
                    <a:pt x="1725" y="1017"/>
                  </a:lnTo>
                  <a:lnTo>
                    <a:pt x="1725" y="1003"/>
                  </a:lnTo>
                  <a:lnTo>
                    <a:pt x="1685" y="1003"/>
                  </a:lnTo>
                  <a:lnTo>
                    <a:pt x="1685" y="977"/>
                  </a:lnTo>
                  <a:lnTo>
                    <a:pt x="1640" y="977"/>
                  </a:lnTo>
                  <a:lnTo>
                    <a:pt x="1640" y="948"/>
                  </a:lnTo>
                  <a:lnTo>
                    <a:pt x="1614" y="948"/>
                  </a:lnTo>
                  <a:lnTo>
                    <a:pt x="1614" y="901"/>
                  </a:lnTo>
                  <a:lnTo>
                    <a:pt x="1602" y="901"/>
                  </a:lnTo>
                  <a:lnTo>
                    <a:pt x="1602" y="832"/>
                  </a:lnTo>
                  <a:lnTo>
                    <a:pt x="1576" y="832"/>
                  </a:lnTo>
                  <a:lnTo>
                    <a:pt x="1576" y="806"/>
                  </a:lnTo>
                  <a:lnTo>
                    <a:pt x="1566" y="806"/>
                  </a:lnTo>
                  <a:lnTo>
                    <a:pt x="1566" y="770"/>
                  </a:lnTo>
                  <a:lnTo>
                    <a:pt x="1486" y="770"/>
                  </a:lnTo>
                  <a:lnTo>
                    <a:pt x="1448" y="770"/>
                  </a:lnTo>
                  <a:lnTo>
                    <a:pt x="1448" y="756"/>
                  </a:lnTo>
                  <a:lnTo>
                    <a:pt x="1386" y="756"/>
                  </a:lnTo>
                  <a:lnTo>
                    <a:pt x="1386" y="739"/>
                  </a:lnTo>
                  <a:lnTo>
                    <a:pt x="1324" y="739"/>
                  </a:lnTo>
                  <a:lnTo>
                    <a:pt x="1253" y="739"/>
                  </a:lnTo>
                  <a:lnTo>
                    <a:pt x="1253" y="727"/>
                  </a:lnTo>
                  <a:lnTo>
                    <a:pt x="1175" y="727"/>
                  </a:lnTo>
                  <a:lnTo>
                    <a:pt x="1175" y="706"/>
                  </a:lnTo>
                  <a:lnTo>
                    <a:pt x="1130" y="706"/>
                  </a:lnTo>
                  <a:lnTo>
                    <a:pt x="1130" y="651"/>
                  </a:lnTo>
                  <a:lnTo>
                    <a:pt x="1080" y="651"/>
                  </a:lnTo>
                  <a:lnTo>
                    <a:pt x="1080" y="608"/>
                  </a:lnTo>
                  <a:lnTo>
                    <a:pt x="1066" y="608"/>
                  </a:lnTo>
                  <a:lnTo>
                    <a:pt x="1066" y="566"/>
                  </a:lnTo>
                  <a:lnTo>
                    <a:pt x="1049" y="566"/>
                  </a:lnTo>
                  <a:lnTo>
                    <a:pt x="1049" y="528"/>
                  </a:lnTo>
                  <a:lnTo>
                    <a:pt x="904" y="528"/>
                  </a:lnTo>
                  <a:lnTo>
                    <a:pt x="904" y="516"/>
                  </a:lnTo>
                  <a:lnTo>
                    <a:pt x="847" y="516"/>
                  </a:lnTo>
                  <a:lnTo>
                    <a:pt x="847" y="509"/>
                  </a:lnTo>
                  <a:lnTo>
                    <a:pt x="800" y="509"/>
                  </a:lnTo>
                  <a:lnTo>
                    <a:pt x="759" y="509"/>
                  </a:lnTo>
                  <a:lnTo>
                    <a:pt x="759" y="490"/>
                  </a:lnTo>
                  <a:lnTo>
                    <a:pt x="736" y="490"/>
                  </a:lnTo>
                  <a:lnTo>
                    <a:pt x="736" y="461"/>
                  </a:lnTo>
                  <a:lnTo>
                    <a:pt x="714" y="461"/>
                  </a:lnTo>
                  <a:lnTo>
                    <a:pt x="714" y="442"/>
                  </a:lnTo>
                  <a:lnTo>
                    <a:pt x="688" y="442"/>
                  </a:lnTo>
                  <a:lnTo>
                    <a:pt x="688" y="423"/>
                  </a:lnTo>
                  <a:lnTo>
                    <a:pt x="660" y="423"/>
                  </a:lnTo>
                  <a:lnTo>
                    <a:pt x="660" y="395"/>
                  </a:lnTo>
                  <a:lnTo>
                    <a:pt x="560" y="395"/>
                  </a:lnTo>
                  <a:lnTo>
                    <a:pt x="560" y="378"/>
                  </a:lnTo>
                  <a:lnTo>
                    <a:pt x="505" y="378"/>
                  </a:lnTo>
                  <a:lnTo>
                    <a:pt x="505" y="368"/>
                  </a:lnTo>
                  <a:lnTo>
                    <a:pt x="394" y="368"/>
                  </a:lnTo>
                  <a:lnTo>
                    <a:pt x="394" y="323"/>
                  </a:lnTo>
                  <a:lnTo>
                    <a:pt x="368" y="323"/>
                  </a:lnTo>
                  <a:lnTo>
                    <a:pt x="368" y="223"/>
                  </a:lnTo>
                  <a:lnTo>
                    <a:pt x="356" y="223"/>
                  </a:lnTo>
                  <a:lnTo>
                    <a:pt x="356" y="214"/>
                  </a:lnTo>
                  <a:lnTo>
                    <a:pt x="346" y="214"/>
                  </a:lnTo>
                  <a:lnTo>
                    <a:pt x="346" y="200"/>
                  </a:lnTo>
                  <a:lnTo>
                    <a:pt x="330" y="200"/>
                  </a:lnTo>
                  <a:lnTo>
                    <a:pt x="330" y="60"/>
                  </a:lnTo>
                  <a:lnTo>
                    <a:pt x="306" y="60"/>
                  </a:lnTo>
                  <a:lnTo>
                    <a:pt x="306" y="33"/>
                  </a:lnTo>
                  <a:lnTo>
                    <a:pt x="221" y="33"/>
                  </a:lnTo>
                  <a:lnTo>
                    <a:pt x="221" y="19"/>
                  </a:lnTo>
                  <a:lnTo>
                    <a:pt x="154" y="19"/>
                  </a:lnTo>
                  <a:lnTo>
                    <a:pt x="154" y="10"/>
                  </a:lnTo>
                  <a:lnTo>
                    <a:pt x="76" y="10"/>
                  </a:lnTo>
                  <a:lnTo>
                    <a:pt x="76" y="0"/>
                  </a:lnTo>
                  <a:lnTo>
                    <a:pt x="0" y="0"/>
                  </a:lnTo>
                </a:path>
              </a:pathLst>
            </a:custGeom>
            <a:noFill/>
            <a:ln w="19050"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8" name="Oval 275">
              <a:extLst>
                <a:ext uri="{FF2B5EF4-FFF2-40B4-BE49-F238E27FC236}">
                  <a16:creationId xmlns:a16="http://schemas.microsoft.com/office/drawing/2014/main" id="{A4D87912-FC01-44E0-8E3D-28E20C2884A2}"/>
                </a:ext>
              </a:extLst>
            </p:cNvPr>
            <p:cNvSpPr>
              <a:spLocks noChangeArrowheads="1"/>
            </p:cNvSpPr>
            <p:nvPr/>
          </p:nvSpPr>
          <p:spPr bwMode="auto">
            <a:xfrm>
              <a:off x="6625114" y="3998392"/>
              <a:ext cx="69242"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9" name="Oval 276">
              <a:extLst>
                <a:ext uri="{FF2B5EF4-FFF2-40B4-BE49-F238E27FC236}">
                  <a16:creationId xmlns:a16="http://schemas.microsoft.com/office/drawing/2014/main" id="{029E0EB3-6EAC-4682-BF77-9E86C1AF9C5F}"/>
                </a:ext>
              </a:extLst>
            </p:cNvPr>
            <p:cNvSpPr>
              <a:spLocks noChangeArrowheads="1"/>
            </p:cNvSpPr>
            <p:nvPr/>
          </p:nvSpPr>
          <p:spPr bwMode="auto">
            <a:xfrm>
              <a:off x="6527628" y="3998392"/>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0" name="Oval 277">
              <a:extLst>
                <a:ext uri="{FF2B5EF4-FFF2-40B4-BE49-F238E27FC236}">
                  <a16:creationId xmlns:a16="http://schemas.microsoft.com/office/drawing/2014/main" id="{84ED9108-D300-4D54-9FD3-734EA0CFDC23}"/>
                </a:ext>
              </a:extLst>
            </p:cNvPr>
            <p:cNvSpPr>
              <a:spLocks noChangeArrowheads="1"/>
            </p:cNvSpPr>
            <p:nvPr/>
          </p:nvSpPr>
          <p:spPr bwMode="auto">
            <a:xfrm>
              <a:off x="6203282" y="3998392"/>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1" name="Oval 278">
              <a:extLst>
                <a:ext uri="{FF2B5EF4-FFF2-40B4-BE49-F238E27FC236}">
                  <a16:creationId xmlns:a16="http://schemas.microsoft.com/office/drawing/2014/main" id="{6B9C515A-ED66-4DE3-A0D0-CE5CA5693876}"/>
                </a:ext>
              </a:extLst>
            </p:cNvPr>
            <p:cNvSpPr>
              <a:spLocks noChangeArrowheads="1"/>
            </p:cNvSpPr>
            <p:nvPr/>
          </p:nvSpPr>
          <p:spPr bwMode="auto">
            <a:xfrm>
              <a:off x="6187795" y="3998392"/>
              <a:ext cx="69242"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2" name="Oval 279">
              <a:extLst>
                <a:ext uri="{FF2B5EF4-FFF2-40B4-BE49-F238E27FC236}">
                  <a16:creationId xmlns:a16="http://schemas.microsoft.com/office/drawing/2014/main" id="{B3E74142-91E2-42E8-B55B-28FBC1131EBE}"/>
                </a:ext>
              </a:extLst>
            </p:cNvPr>
            <p:cNvSpPr>
              <a:spLocks noChangeArrowheads="1"/>
            </p:cNvSpPr>
            <p:nvPr/>
          </p:nvSpPr>
          <p:spPr bwMode="auto">
            <a:xfrm>
              <a:off x="6170484" y="3998392"/>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3" name="Oval 280">
              <a:extLst>
                <a:ext uri="{FF2B5EF4-FFF2-40B4-BE49-F238E27FC236}">
                  <a16:creationId xmlns:a16="http://schemas.microsoft.com/office/drawing/2014/main" id="{4C5C3CA8-C0AE-4510-ADED-24630578F0EA}"/>
                </a:ext>
              </a:extLst>
            </p:cNvPr>
            <p:cNvSpPr>
              <a:spLocks noChangeArrowheads="1"/>
            </p:cNvSpPr>
            <p:nvPr/>
          </p:nvSpPr>
          <p:spPr bwMode="auto">
            <a:xfrm>
              <a:off x="6144973" y="3998392"/>
              <a:ext cx="69242"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4" name="Oval 281">
              <a:extLst>
                <a:ext uri="{FF2B5EF4-FFF2-40B4-BE49-F238E27FC236}">
                  <a16:creationId xmlns:a16="http://schemas.microsoft.com/office/drawing/2014/main" id="{ADB34601-AC6F-4808-AA05-41F1FBF9BD2D}"/>
                </a:ext>
              </a:extLst>
            </p:cNvPr>
            <p:cNvSpPr>
              <a:spLocks noChangeArrowheads="1"/>
            </p:cNvSpPr>
            <p:nvPr/>
          </p:nvSpPr>
          <p:spPr bwMode="auto">
            <a:xfrm>
              <a:off x="6127663" y="3998392"/>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5" name="Oval 282">
              <a:extLst>
                <a:ext uri="{FF2B5EF4-FFF2-40B4-BE49-F238E27FC236}">
                  <a16:creationId xmlns:a16="http://schemas.microsoft.com/office/drawing/2014/main" id="{83959BEF-401C-46C8-80F8-753DE80D89D3}"/>
                </a:ext>
              </a:extLst>
            </p:cNvPr>
            <p:cNvSpPr>
              <a:spLocks noChangeArrowheads="1"/>
            </p:cNvSpPr>
            <p:nvPr/>
          </p:nvSpPr>
          <p:spPr bwMode="auto">
            <a:xfrm>
              <a:off x="5891693" y="3998392"/>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6" name="Oval 283">
              <a:extLst>
                <a:ext uri="{FF2B5EF4-FFF2-40B4-BE49-F238E27FC236}">
                  <a16:creationId xmlns:a16="http://schemas.microsoft.com/office/drawing/2014/main" id="{9FB3666B-CC68-42F7-94EC-2AC8A8EA66C2}"/>
                </a:ext>
              </a:extLst>
            </p:cNvPr>
            <p:cNvSpPr>
              <a:spLocks noChangeArrowheads="1"/>
            </p:cNvSpPr>
            <p:nvPr/>
          </p:nvSpPr>
          <p:spPr bwMode="auto">
            <a:xfrm>
              <a:off x="5816073" y="3998392"/>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7" name="Oval 284">
              <a:extLst>
                <a:ext uri="{FF2B5EF4-FFF2-40B4-BE49-F238E27FC236}">
                  <a16:creationId xmlns:a16="http://schemas.microsoft.com/office/drawing/2014/main" id="{1B7C35BC-4021-46E2-9CA4-C917C85523D6}"/>
                </a:ext>
              </a:extLst>
            </p:cNvPr>
            <p:cNvSpPr>
              <a:spLocks noChangeArrowheads="1"/>
            </p:cNvSpPr>
            <p:nvPr/>
          </p:nvSpPr>
          <p:spPr bwMode="auto">
            <a:xfrm>
              <a:off x="5729520" y="3940209"/>
              <a:ext cx="69242"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8" name="Oval 285">
              <a:extLst>
                <a:ext uri="{FF2B5EF4-FFF2-40B4-BE49-F238E27FC236}">
                  <a16:creationId xmlns:a16="http://schemas.microsoft.com/office/drawing/2014/main" id="{3EE0E876-BAE7-4C3E-BAD9-81B17A8F8FA6}"/>
                </a:ext>
              </a:extLst>
            </p:cNvPr>
            <p:cNvSpPr>
              <a:spLocks noChangeArrowheads="1"/>
            </p:cNvSpPr>
            <p:nvPr/>
          </p:nvSpPr>
          <p:spPr bwMode="auto">
            <a:xfrm>
              <a:off x="5714943" y="3940209"/>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Oval 286">
              <a:extLst>
                <a:ext uri="{FF2B5EF4-FFF2-40B4-BE49-F238E27FC236}">
                  <a16:creationId xmlns:a16="http://schemas.microsoft.com/office/drawing/2014/main" id="{971D64C3-E8E1-4EE8-8838-2C7BB8D42372}"/>
                </a:ext>
              </a:extLst>
            </p:cNvPr>
            <p:cNvSpPr>
              <a:spLocks noChangeArrowheads="1"/>
            </p:cNvSpPr>
            <p:nvPr/>
          </p:nvSpPr>
          <p:spPr bwMode="auto">
            <a:xfrm>
              <a:off x="5686699" y="3940209"/>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0" name="Oval 287">
              <a:extLst>
                <a:ext uri="{FF2B5EF4-FFF2-40B4-BE49-F238E27FC236}">
                  <a16:creationId xmlns:a16="http://schemas.microsoft.com/office/drawing/2014/main" id="{DAFF87AD-4714-4266-B714-CD040F0F8511}"/>
                </a:ext>
              </a:extLst>
            </p:cNvPr>
            <p:cNvSpPr>
              <a:spLocks noChangeArrowheads="1"/>
            </p:cNvSpPr>
            <p:nvPr/>
          </p:nvSpPr>
          <p:spPr bwMode="auto">
            <a:xfrm>
              <a:off x="5653900" y="3940209"/>
              <a:ext cx="67420"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1" name="Oval 288">
              <a:extLst>
                <a:ext uri="{FF2B5EF4-FFF2-40B4-BE49-F238E27FC236}">
                  <a16:creationId xmlns:a16="http://schemas.microsoft.com/office/drawing/2014/main" id="{298189E2-B968-45AF-B565-1BA7AA3A9143}"/>
                </a:ext>
              </a:extLst>
            </p:cNvPr>
            <p:cNvSpPr>
              <a:spLocks noChangeArrowheads="1"/>
            </p:cNvSpPr>
            <p:nvPr/>
          </p:nvSpPr>
          <p:spPr bwMode="auto">
            <a:xfrm>
              <a:off x="5666655" y="3940209"/>
              <a:ext cx="67420"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2" name="Oval 289">
              <a:extLst>
                <a:ext uri="{FF2B5EF4-FFF2-40B4-BE49-F238E27FC236}">
                  <a16:creationId xmlns:a16="http://schemas.microsoft.com/office/drawing/2014/main" id="{15E92DAF-1512-4387-81DC-FCA71CE50B16}"/>
                </a:ext>
              </a:extLst>
            </p:cNvPr>
            <p:cNvSpPr>
              <a:spLocks noChangeArrowheads="1"/>
            </p:cNvSpPr>
            <p:nvPr/>
          </p:nvSpPr>
          <p:spPr bwMode="auto">
            <a:xfrm>
              <a:off x="5634767" y="3940209"/>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3" name="Oval 290">
              <a:extLst>
                <a:ext uri="{FF2B5EF4-FFF2-40B4-BE49-F238E27FC236}">
                  <a16:creationId xmlns:a16="http://schemas.microsoft.com/office/drawing/2014/main" id="{1281F264-AA97-4C3D-950B-FA3F505B5A51}"/>
                </a:ext>
              </a:extLst>
            </p:cNvPr>
            <p:cNvSpPr>
              <a:spLocks noChangeArrowheads="1"/>
            </p:cNvSpPr>
            <p:nvPr/>
          </p:nvSpPr>
          <p:spPr bwMode="auto">
            <a:xfrm>
              <a:off x="5545481" y="3940209"/>
              <a:ext cx="67420"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4" name="Oval 291">
              <a:extLst>
                <a:ext uri="{FF2B5EF4-FFF2-40B4-BE49-F238E27FC236}">
                  <a16:creationId xmlns:a16="http://schemas.microsoft.com/office/drawing/2014/main" id="{8A64C7C0-2CE4-4433-B977-B73477DCF332}"/>
                </a:ext>
              </a:extLst>
            </p:cNvPr>
            <p:cNvSpPr>
              <a:spLocks noChangeArrowheads="1"/>
            </p:cNvSpPr>
            <p:nvPr/>
          </p:nvSpPr>
          <p:spPr bwMode="auto">
            <a:xfrm>
              <a:off x="5362354" y="3940209"/>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5" name="Oval 292">
              <a:extLst>
                <a:ext uri="{FF2B5EF4-FFF2-40B4-BE49-F238E27FC236}">
                  <a16:creationId xmlns:a16="http://schemas.microsoft.com/office/drawing/2014/main" id="{6F7E22CB-5F8B-410D-ADD5-9A2B95C7575A}"/>
                </a:ext>
              </a:extLst>
            </p:cNvPr>
            <p:cNvSpPr>
              <a:spLocks noChangeArrowheads="1"/>
            </p:cNvSpPr>
            <p:nvPr/>
          </p:nvSpPr>
          <p:spPr bwMode="auto">
            <a:xfrm>
              <a:off x="5245735" y="3892448"/>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6" name="Oval 293">
              <a:extLst>
                <a:ext uri="{FF2B5EF4-FFF2-40B4-BE49-F238E27FC236}">
                  <a16:creationId xmlns:a16="http://schemas.microsoft.com/office/drawing/2014/main" id="{5D937C52-C1A6-425A-A700-FFC9141CE789}"/>
                </a:ext>
              </a:extLst>
            </p:cNvPr>
            <p:cNvSpPr>
              <a:spLocks noChangeArrowheads="1"/>
            </p:cNvSpPr>
            <p:nvPr/>
          </p:nvSpPr>
          <p:spPr bwMode="auto">
            <a:xfrm>
              <a:off x="5217491" y="3892448"/>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7" name="Oval 294">
              <a:extLst>
                <a:ext uri="{FF2B5EF4-FFF2-40B4-BE49-F238E27FC236}">
                  <a16:creationId xmlns:a16="http://schemas.microsoft.com/office/drawing/2014/main" id="{B83FB1C0-FC1A-4C4C-A115-77369F38F14D}"/>
                </a:ext>
              </a:extLst>
            </p:cNvPr>
            <p:cNvSpPr>
              <a:spLocks noChangeArrowheads="1"/>
            </p:cNvSpPr>
            <p:nvPr/>
          </p:nvSpPr>
          <p:spPr bwMode="auto">
            <a:xfrm>
              <a:off x="5208381" y="3875948"/>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8" name="Oval 295">
              <a:extLst>
                <a:ext uri="{FF2B5EF4-FFF2-40B4-BE49-F238E27FC236}">
                  <a16:creationId xmlns:a16="http://schemas.microsoft.com/office/drawing/2014/main" id="{A932152D-4E21-4AF6-956C-ED01A08B3F78}"/>
                </a:ext>
              </a:extLst>
            </p:cNvPr>
            <p:cNvSpPr>
              <a:spLocks noChangeArrowheads="1"/>
            </p:cNvSpPr>
            <p:nvPr/>
          </p:nvSpPr>
          <p:spPr bwMode="auto">
            <a:xfrm>
              <a:off x="5182870" y="3849029"/>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9" name="Oval 296">
              <a:extLst>
                <a:ext uri="{FF2B5EF4-FFF2-40B4-BE49-F238E27FC236}">
                  <a16:creationId xmlns:a16="http://schemas.microsoft.com/office/drawing/2014/main" id="{6C63DE29-8949-4968-AD4F-2F3CE2D09C27}"/>
                </a:ext>
              </a:extLst>
            </p:cNvPr>
            <p:cNvSpPr>
              <a:spLocks noChangeArrowheads="1"/>
            </p:cNvSpPr>
            <p:nvPr/>
          </p:nvSpPr>
          <p:spPr bwMode="auto">
            <a:xfrm>
              <a:off x="5162827" y="3829055"/>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0" name="Oval 297">
              <a:extLst>
                <a:ext uri="{FF2B5EF4-FFF2-40B4-BE49-F238E27FC236}">
                  <a16:creationId xmlns:a16="http://schemas.microsoft.com/office/drawing/2014/main" id="{AB3ADD05-71B3-4082-A638-5F865C45905D}"/>
                </a:ext>
              </a:extLst>
            </p:cNvPr>
            <p:cNvSpPr>
              <a:spLocks noChangeArrowheads="1"/>
            </p:cNvSpPr>
            <p:nvPr/>
          </p:nvSpPr>
          <p:spPr bwMode="auto">
            <a:xfrm>
              <a:off x="5132761" y="3818635"/>
              <a:ext cx="69242"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1" name="Oval 298">
              <a:extLst>
                <a:ext uri="{FF2B5EF4-FFF2-40B4-BE49-F238E27FC236}">
                  <a16:creationId xmlns:a16="http://schemas.microsoft.com/office/drawing/2014/main" id="{A0D43F8E-D25A-43D0-AAF8-DE36DBCA5B1A}"/>
                </a:ext>
              </a:extLst>
            </p:cNvPr>
            <p:cNvSpPr>
              <a:spLocks noChangeArrowheads="1"/>
            </p:cNvSpPr>
            <p:nvPr/>
          </p:nvSpPr>
          <p:spPr bwMode="auto">
            <a:xfrm>
              <a:off x="4915012" y="3796057"/>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2" name="Oval 299">
              <a:extLst>
                <a:ext uri="{FF2B5EF4-FFF2-40B4-BE49-F238E27FC236}">
                  <a16:creationId xmlns:a16="http://schemas.microsoft.com/office/drawing/2014/main" id="{8C4F2D6B-8BE4-42CA-8959-CA2537D7C8DF}"/>
                </a:ext>
              </a:extLst>
            </p:cNvPr>
            <p:cNvSpPr>
              <a:spLocks noChangeArrowheads="1"/>
            </p:cNvSpPr>
            <p:nvPr/>
          </p:nvSpPr>
          <p:spPr bwMode="auto">
            <a:xfrm>
              <a:off x="4793839" y="3769137"/>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3" name="Oval 300">
              <a:extLst>
                <a:ext uri="{FF2B5EF4-FFF2-40B4-BE49-F238E27FC236}">
                  <a16:creationId xmlns:a16="http://schemas.microsoft.com/office/drawing/2014/main" id="{C92B0F7B-1272-4BF2-93FB-366AEC10D3FC}"/>
                </a:ext>
              </a:extLst>
            </p:cNvPr>
            <p:cNvSpPr>
              <a:spLocks noChangeArrowheads="1"/>
            </p:cNvSpPr>
            <p:nvPr/>
          </p:nvSpPr>
          <p:spPr bwMode="auto">
            <a:xfrm>
              <a:off x="4759217" y="3769137"/>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4" name="Oval 301">
              <a:extLst>
                <a:ext uri="{FF2B5EF4-FFF2-40B4-BE49-F238E27FC236}">
                  <a16:creationId xmlns:a16="http://schemas.microsoft.com/office/drawing/2014/main" id="{0C26C34D-2DCB-43F6-A66C-0EB860287078}"/>
                </a:ext>
              </a:extLst>
            </p:cNvPr>
            <p:cNvSpPr>
              <a:spLocks noChangeArrowheads="1"/>
            </p:cNvSpPr>
            <p:nvPr/>
          </p:nvSpPr>
          <p:spPr bwMode="auto">
            <a:xfrm>
              <a:off x="4737351" y="3769137"/>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5" name="Oval 302">
              <a:extLst>
                <a:ext uri="{FF2B5EF4-FFF2-40B4-BE49-F238E27FC236}">
                  <a16:creationId xmlns:a16="http://schemas.microsoft.com/office/drawing/2014/main" id="{11F7FC74-4DC5-4E39-834F-86A57C9188A4}"/>
                </a:ext>
              </a:extLst>
            </p:cNvPr>
            <p:cNvSpPr>
              <a:spLocks noChangeArrowheads="1"/>
            </p:cNvSpPr>
            <p:nvPr/>
          </p:nvSpPr>
          <p:spPr bwMode="auto">
            <a:xfrm>
              <a:off x="4720040" y="3764795"/>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6" name="Oval 303">
              <a:extLst>
                <a:ext uri="{FF2B5EF4-FFF2-40B4-BE49-F238E27FC236}">
                  <a16:creationId xmlns:a16="http://schemas.microsoft.com/office/drawing/2014/main" id="{436AF34F-50B3-41AE-A69B-6BDC8C924037}"/>
                </a:ext>
              </a:extLst>
            </p:cNvPr>
            <p:cNvSpPr>
              <a:spLocks noChangeArrowheads="1"/>
            </p:cNvSpPr>
            <p:nvPr/>
          </p:nvSpPr>
          <p:spPr bwMode="auto">
            <a:xfrm>
              <a:off x="4709107" y="3742217"/>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7" name="Oval 304">
              <a:extLst>
                <a:ext uri="{FF2B5EF4-FFF2-40B4-BE49-F238E27FC236}">
                  <a16:creationId xmlns:a16="http://schemas.microsoft.com/office/drawing/2014/main" id="{60EE7B1B-FABB-4958-9525-C4E794B37C58}"/>
                </a:ext>
              </a:extLst>
            </p:cNvPr>
            <p:cNvSpPr>
              <a:spLocks noChangeArrowheads="1"/>
            </p:cNvSpPr>
            <p:nvPr/>
          </p:nvSpPr>
          <p:spPr bwMode="auto">
            <a:xfrm>
              <a:off x="4700908" y="3723981"/>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8" name="Oval 305">
              <a:extLst>
                <a:ext uri="{FF2B5EF4-FFF2-40B4-BE49-F238E27FC236}">
                  <a16:creationId xmlns:a16="http://schemas.microsoft.com/office/drawing/2014/main" id="{83757D58-CEA5-499E-9BCE-794E1DD79968}"/>
                </a:ext>
              </a:extLst>
            </p:cNvPr>
            <p:cNvSpPr>
              <a:spLocks noChangeArrowheads="1"/>
            </p:cNvSpPr>
            <p:nvPr/>
          </p:nvSpPr>
          <p:spPr bwMode="auto">
            <a:xfrm>
              <a:off x="4700908" y="3698797"/>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9" name="Oval 306">
              <a:extLst>
                <a:ext uri="{FF2B5EF4-FFF2-40B4-BE49-F238E27FC236}">
                  <a16:creationId xmlns:a16="http://schemas.microsoft.com/office/drawing/2014/main" id="{AF4B6E00-B8AF-478C-B61B-BE8F51F36011}"/>
                </a:ext>
              </a:extLst>
            </p:cNvPr>
            <p:cNvSpPr>
              <a:spLocks noChangeArrowheads="1"/>
            </p:cNvSpPr>
            <p:nvPr/>
          </p:nvSpPr>
          <p:spPr bwMode="auto">
            <a:xfrm>
              <a:off x="4691797" y="3667535"/>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0" name="Oval 307">
              <a:extLst>
                <a:ext uri="{FF2B5EF4-FFF2-40B4-BE49-F238E27FC236}">
                  <a16:creationId xmlns:a16="http://schemas.microsoft.com/office/drawing/2014/main" id="{26078059-9B5E-481C-BE68-21A46E5C5566}"/>
                </a:ext>
              </a:extLst>
            </p:cNvPr>
            <p:cNvSpPr>
              <a:spLocks noChangeArrowheads="1"/>
            </p:cNvSpPr>
            <p:nvPr/>
          </p:nvSpPr>
          <p:spPr bwMode="auto">
            <a:xfrm>
              <a:off x="4666287" y="3643220"/>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1" name="Oval 308">
              <a:extLst>
                <a:ext uri="{FF2B5EF4-FFF2-40B4-BE49-F238E27FC236}">
                  <a16:creationId xmlns:a16="http://schemas.microsoft.com/office/drawing/2014/main" id="{4D3B4CB6-2187-484C-8FB7-112341988705}"/>
                </a:ext>
              </a:extLst>
            </p:cNvPr>
            <p:cNvSpPr>
              <a:spLocks noChangeArrowheads="1"/>
            </p:cNvSpPr>
            <p:nvPr/>
          </p:nvSpPr>
          <p:spPr bwMode="auto">
            <a:xfrm>
              <a:off x="4666287" y="3604143"/>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2" name="Oval 309">
              <a:extLst>
                <a:ext uri="{FF2B5EF4-FFF2-40B4-BE49-F238E27FC236}">
                  <a16:creationId xmlns:a16="http://schemas.microsoft.com/office/drawing/2014/main" id="{87E4BFFC-413C-4D2B-BD16-1194AD3846C2}"/>
                </a:ext>
              </a:extLst>
            </p:cNvPr>
            <p:cNvSpPr>
              <a:spLocks noChangeArrowheads="1"/>
            </p:cNvSpPr>
            <p:nvPr/>
          </p:nvSpPr>
          <p:spPr bwMode="auto">
            <a:xfrm>
              <a:off x="4597045" y="3589380"/>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3" name="Oval 310">
              <a:extLst>
                <a:ext uri="{FF2B5EF4-FFF2-40B4-BE49-F238E27FC236}">
                  <a16:creationId xmlns:a16="http://schemas.microsoft.com/office/drawing/2014/main" id="{1F9C9991-7837-42FE-BF37-6F1CF7FB837F}"/>
                </a:ext>
              </a:extLst>
            </p:cNvPr>
            <p:cNvSpPr>
              <a:spLocks noChangeArrowheads="1"/>
            </p:cNvSpPr>
            <p:nvPr/>
          </p:nvSpPr>
          <p:spPr bwMode="auto">
            <a:xfrm>
              <a:off x="4529624" y="3585039"/>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4" name="Oval 311">
              <a:extLst>
                <a:ext uri="{FF2B5EF4-FFF2-40B4-BE49-F238E27FC236}">
                  <a16:creationId xmlns:a16="http://schemas.microsoft.com/office/drawing/2014/main" id="{65AF390F-11D9-4B09-99E1-0949C38A05F7}"/>
                </a:ext>
              </a:extLst>
            </p:cNvPr>
            <p:cNvSpPr>
              <a:spLocks noChangeArrowheads="1"/>
            </p:cNvSpPr>
            <p:nvPr/>
          </p:nvSpPr>
          <p:spPr bwMode="auto">
            <a:xfrm>
              <a:off x="4428494" y="3571144"/>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5" name="Oval 312">
              <a:extLst>
                <a:ext uri="{FF2B5EF4-FFF2-40B4-BE49-F238E27FC236}">
                  <a16:creationId xmlns:a16="http://schemas.microsoft.com/office/drawing/2014/main" id="{F9D78802-7D0D-4713-B734-AC5C9C5A0479}"/>
                </a:ext>
              </a:extLst>
            </p:cNvPr>
            <p:cNvSpPr>
              <a:spLocks noChangeArrowheads="1"/>
            </p:cNvSpPr>
            <p:nvPr/>
          </p:nvSpPr>
          <p:spPr bwMode="auto">
            <a:xfrm>
              <a:off x="4274521" y="3552040"/>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6" name="Oval 313">
              <a:extLst>
                <a:ext uri="{FF2B5EF4-FFF2-40B4-BE49-F238E27FC236}">
                  <a16:creationId xmlns:a16="http://schemas.microsoft.com/office/drawing/2014/main" id="{23E28D9B-DF1A-4A3F-8DC4-C26D58A7C9C4}"/>
                </a:ext>
              </a:extLst>
            </p:cNvPr>
            <p:cNvSpPr>
              <a:spLocks noChangeArrowheads="1"/>
            </p:cNvSpPr>
            <p:nvPr/>
          </p:nvSpPr>
          <p:spPr bwMode="auto">
            <a:xfrm>
              <a:off x="4249011" y="3552040"/>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7" name="Oval 314">
              <a:extLst>
                <a:ext uri="{FF2B5EF4-FFF2-40B4-BE49-F238E27FC236}">
                  <a16:creationId xmlns:a16="http://schemas.microsoft.com/office/drawing/2014/main" id="{A15618D4-4354-4D7B-B53B-37258C02F9CF}"/>
                </a:ext>
              </a:extLst>
            </p:cNvPr>
            <p:cNvSpPr>
              <a:spLocks noChangeArrowheads="1"/>
            </p:cNvSpPr>
            <p:nvPr/>
          </p:nvSpPr>
          <p:spPr bwMode="auto">
            <a:xfrm>
              <a:off x="4227145" y="3545961"/>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8" name="Oval 315">
              <a:extLst>
                <a:ext uri="{FF2B5EF4-FFF2-40B4-BE49-F238E27FC236}">
                  <a16:creationId xmlns:a16="http://schemas.microsoft.com/office/drawing/2014/main" id="{9ACCAE86-58DA-4FF3-86B0-974FF622C677}"/>
                </a:ext>
              </a:extLst>
            </p:cNvPr>
            <p:cNvSpPr>
              <a:spLocks noChangeArrowheads="1"/>
            </p:cNvSpPr>
            <p:nvPr/>
          </p:nvSpPr>
          <p:spPr bwMode="auto">
            <a:xfrm>
              <a:off x="4208012" y="3525119"/>
              <a:ext cx="66509"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9" name="Oval 316">
              <a:extLst>
                <a:ext uri="{FF2B5EF4-FFF2-40B4-BE49-F238E27FC236}">
                  <a16:creationId xmlns:a16="http://schemas.microsoft.com/office/drawing/2014/main" id="{BB985D06-6A0D-4A04-96F9-F415FC7FD3AF}"/>
                </a:ext>
              </a:extLst>
            </p:cNvPr>
            <p:cNvSpPr>
              <a:spLocks noChangeArrowheads="1"/>
            </p:cNvSpPr>
            <p:nvPr/>
          </p:nvSpPr>
          <p:spPr bwMode="auto">
            <a:xfrm>
              <a:off x="4192524" y="3500804"/>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0" name="Oval 317">
              <a:extLst>
                <a:ext uri="{FF2B5EF4-FFF2-40B4-BE49-F238E27FC236}">
                  <a16:creationId xmlns:a16="http://schemas.microsoft.com/office/drawing/2014/main" id="{C90153DF-8215-47F2-8B28-1D1A328AD196}"/>
                </a:ext>
              </a:extLst>
            </p:cNvPr>
            <p:cNvSpPr>
              <a:spLocks noChangeArrowheads="1"/>
            </p:cNvSpPr>
            <p:nvPr/>
          </p:nvSpPr>
          <p:spPr bwMode="auto">
            <a:xfrm>
              <a:off x="4179769" y="3488647"/>
              <a:ext cx="69242"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1" name="Oval 318">
              <a:extLst>
                <a:ext uri="{FF2B5EF4-FFF2-40B4-BE49-F238E27FC236}">
                  <a16:creationId xmlns:a16="http://schemas.microsoft.com/office/drawing/2014/main" id="{4CF09E86-146B-4D1E-A947-57A57A112CB0}"/>
                </a:ext>
              </a:extLst>
            </p:cNvPr>
            <p:cNvSpPr>
              <a:spLocks noChangeArrowheads="1"/>
            </p:cNvSpPr>
            <p:nvPr/>
          </p:nvSpPr>
          <p:spPr bwMode="auto">
            <a:xfrm>
              <a:off x="4146969" y="3436544"/>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2" name="Oval 319">
              <a:extLst>
                <a:ext uri="{FF2B5EF4-FFF2-40B4-BE49-F238E27FC236}">
                  <a16:creationId xmlns:a16="http://schemas.microsoft.com/office/drawing/2014/main" id="{E1FDE717-8A67-4BDF-8F76-1C96440FDB68}"/>
                </a:ext>
              </a:extLst>
            </p:cNvPr>
            <p:cNvSpPr>
              <a:spLocks noChangeArrowheads="1"/>
            </p:cNvSpPr>
            <p:nvPr/>
          </p:nvSpPr>
          <p:spPr bwMode="auto">
            <a:xfrm>
              <a:off x="4034906" y="3436544"/>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3" name="Oval 320">
              <a:extLst>
                <a:ext uri="{FF2B5EF4-FFF2-40B4-BE49-F238E27FC236}">
                  <a16:creationId xmlns:a16="http://schemas.microsoft.com/office/drawing/2014/main" id="{3D0481FD-1D6A-45EE-B04C-3B26EA9F35C4}"/>
                </a:ext>
              </a:extLst>
            </p:cNvPr>
            <p:cNvSpPr>
              <a:spLocks noChangeArrowheads="1"/>
            </p:cNvSpPr>
            <p:nvPr/>
          </p:nvSpPr>
          <p:spPr bwMode="auto">
            <a:xfrm>
              <a:off x="3948353" y="3436544"/>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4" name="Oval 321">
              <a:extLst>
                <a:ext uri="{FF2B5EF4-FFF2-40B4-BE49-F238E27FC236}">
                  <a16:creationId xmlns:a16="http://schemas.microsoft.com/office/drawing/2014/main" id="{BA90D0E5-57E4-4132-B8BF-2BA20E11EF8A}"/>
                </a:ext>
              </a:extLst>
            </p:cNvPr>
            <p:cNvSpPr>
              <a:spLocks noChangeArrowheads="1"/>
            </p:cNvSpPr>
            <p:nvPr/>
          </p:nvSpPr>
          <p:spPr bwMode="auto">
            <a:xfrm>
              <a:off x="3907354" y="3436544"/>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5" name="Oval 322">
              <a:extLst>
                <a:ext uri="{FF2B5EF4-FFF2-40B4-BE49-F238E27FC236}">
                  <a16:creationId xmlns:a16="http://schemas.microsoft.com/office/drawing/2014/main" id="{9084CBA5-8F2A-43D3-AACD-CC3933319BFD}"/>
                </a:ext>
              </a:extLst>
            </p:cNvPr>
            <p:cNvSpPr>
              <a:spLocks noChangeArrowheads="1"/>
            </p:cNvSpPr>
            <p:nvPr/>
          </p:nvSpPr>
          <p:spPr bwMode="auto">
            <a:xfrm>
              <a:off x="3777070" y="3424386"/>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6" name="Oval 323">
              <a:extLst>
                <a:ext uri="{FF2B5EF4-FFF2-40B4-BE49-F238E27FC236}">
                  <a16:creationId xmlns:a16="http://schemas.microsoft.com/office/drawing/2014/main" id="{C0F8E6DC-F1CC-430F-8574-898EAFAA1D87}"/>
                </a:ext>
              </a:extLst>
            </p:cNvPr>
            <p:cNvSpPr>
              <a:spLocks noChangeArrowheads="1"/>
            </p:cNvSpPr>
            <p:nvPr/>
          </p:nvSpPr>
          <p:spPr bwMode="auto">
            <a:xfrm>
              <a:off x="3751560" y="3413965"/>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7" name="Oval 324">
              <a:extLst>
                <a:ext uri="{FF2B5EF4-FFF2-40B4-BE49-F238E27FC236}">
                  <a16:creationId xmlns:a16="http://schemas.microsoft.com/office/drawing/2014/main" id="{F40BBD44-BC4B-4FBD-B80E-3EDA34F27081}"/>
                </a:ext>
              </a:extLst>
            </p:cNvPr>
            <p:cNvSpPr>
              <a:spLocks noChangeArrowheads="1"/>
            </p:cNvSpPr>
            <p:nvPr/>
          </p:nvSpPr>
          <p:spPr bwMode="auto">
            <a:xfrm>
              <a:off x="3729694" y="3380967"/>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8" name="Oval 325">
              <a:extLst>
                <a:ext uri="{FF2B5EF4-FFF2-40B4-BE49-F238E27FC236}">
                  <a16:creationId xmlns:a16="http://schemas.microsoft.com/office/drawing/2014/main" id="{A6831EB1-FAFC-430A-805B-F4D935FF6262}"/>
                </a:ext>
              </a:extLst>
            </p:cNvPr>
            <p:cNvSpPr>
              <a:spLocks noChangeArrowheads="1"/>
            </p:cNvSpPr>
            <p:nvPr/>
          </p:nvSpPr>
          <p:spPr bwMode="auto">
            <a:xfrm>
              <a:off x="3716939" y="3341889"/>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9" name="Oval 326">
              <a:extLst>
                <a:ext uri="{FF2B5EF4-FFF2-40B4-BE49-F238E27FC236}">
                  <a16:creationId xmlns:a16="http://schemas.microsoft.com/office/drawing/2014/main" id="{559CCE0D-2272-4986-90D3-76499227BDD7}"/>
                </a:ext>
              </a:extLst>
            </p:cNvPr>
            <p:cNvSpPr>
              <a:spLocks noChangeArrowheads="1"/>
            </p:cNvSpPr>
            <p:nvPr/>
          </p:nvSpPr>
          <p:spPr bwMode="auto">
            <a:xfrm>
              <a:off x="3695073" y="3294128"/>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0" name="Oval 327">
              <a:extLst>
                <a:ext uri="{FF2B5EF4-FFF2-40B4-BE49-F238E27FC236}">
                  <a16:creationId xmlns:a16="http://schemas.microsoft.com/office/drawing/2014/main" id="{47EDE7DC-E7BD-4E14-AD47-31F632C151F3}"/>
                </a:ext>
              </a:extLst>
            </p:cNvPr>
            <p:cNvSpPr>
              <a:spLocks noChangeArrowheads="1"/>
            </p:cNvSpPr>
            <p:nvPr/>
          </p:nvSpPr>
          <p:spPr bwMode="auto">
            <a:xfrm>
              <a:off x="3513767" y="3187316"/>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1" name="Oval 328">
              <a:extLst>
                <a:ext uri="{FF2B5EF4-FFF2-40B4-BE49-F238E27FC236}">
                  <a16:creationId xmlns:a16="http://schemas.microsoft.com/office/drawing/2014/main" id="{89BEC111-410A-483A-AFC6-4092CECF0D74}"/>
                </a:ext>
              </a:extLst>
            </p:cNvPr>
            <p:cNvSpPr>
              <a:spLocks noChangeArrowheads="1"/>
            </p:cNvSpPr>
            <p:nvPr/>
          </p:nvSpPr>
          <p:spPr bwMode="auto">
            <a:xfrm>
              <a:off x="3362527" y="3168211"/>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2" name="Oval 329">
              <a:extLst>
                <a:ext uri="{FF2B5EF4-FFF2-40B4-BE49-F238E27FC236}">
                  <a16:creationId xmlns:a16="http://schemas.microsoft.com/office/drawing/2014/main" id="{11078493-E460-46B1-AC6F-109447B5C0F6}"/>
                </a:ext>
              </a:extLst>
            </p:cNvPr>
            <p:cNvSpPr>
              <a:spLocks noChangeArrowheads="1"/>
            </p:cNvSpPr>
            <p:nvPr/>
          </p:nvSpPr>
          <p:spPr bwMode="auto">
            <a:xfrm>
              <a:off x="3247731" y="3137817"/>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3" name="Oval 330">
              <a:extLst>
                <a:ext uri="{FF2B5EF4-FFF2-40B4-BE49-F238E27FC236}">
                  <a16:creationId xmlns:a16="http://schemas.microsoft.com/office/drawing/2014/main" id="{692F390E-1BE9-47A3-B888-978F1FD16482}"/>
                </a:ext>
              </a:extLst>
            </p:cNvPr>
            <p:cNvSpPr>
              <a:spLocks noChangeArrowheads="1"/>
            </p:cNvSpPr>
            <p:nvPr/>
          </p:nvSpPr>
          <p:spPr bwMode="auto">
            <a:xfrm>
              <a:off x="3225865" y="3096135"/>
              <a:ext cx="69242"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4" name="Oval 331">
              <a:extLst>
                <a:ext uri="{FF2B5EF4-FFF2-40B4-BE49-F238E27FC236}">
                  <a16:creationId xmlns:a16="http://schemas.microsoft.com/office/drawing/2014/main" id="{F762078B-D6AE-470B-9F7E-6C0EE4A84BBD}"/>
                </a:ext>
              </a:extLst>
            </p:cNvPr>
            <p:cNvSpPr>
              <a:spLocks noChangeArrowheads="1"/>
            </p:cNvSpPr>
            <p:nvPr/>
          </p:nvSpPr>
          <p:spPr bwMode="auto">
            <a:xfrm>
              <a:off x="3203999" y="3044900"/>
              <a:ext cx="69242"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5" name="Oval 332">
              <a:extLst>
                <a:ext uri="{FF2B5EF4-FFF2-40B4-BE49-F238E27FC236}">
                  <a16:creationId xmlns:a16="http://schemas.microsoft.com/office/drawing/2014/main" id="{10155ED0-0D14-4D8F-BA03-E1AD65291D41}"/>
                </a:ext>
              </a:extLst>
            </p:cNvPr>
            <p:cNvSpPr>
              <a:spLocks noChangeArrowheads="1"/>
            </p:cNvSpPr>
            <p:nvPr/>
          </p:nvSpPr>
          <p:spPr bwMode="auto">
            <a:xfrm>
              <a:off x="3131112" y="3007559"/>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6" name="Oval 333">
              <a:extLst>
                <a:ext uri="{FF2B5EF4-FFF2-40B4-BE49-F238E27FC236}">
                  <a16:creationId xmlns:a16="http://schemas.microsoft.com/office/drawing/2014/main" id="{CD70AECB-CFE4-431E-ACD0-56CDEB9B3B25}"/>
                </a:ext>
              </a:extLst>
            </p:cNvPr>
            <p:cNvSpPr>
              <a:spLocks noChangeArrowheads="1"/>
            </p:cNvSpPr>
            <p:nvPr/>
          </p:nvSpPr>
          <p:spPr bwMode="auto">
            <a:xfrm>
              <a:off x="2997183" y="2964140"/>
              <a:ext cx="69242" cy="65998"/>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7" name="Oval 334">
              <a:extLst>
                <a:ext uri="{FF2B5EF4-FFF2-40B4-BE49-F238E27FC236}">
                  <a16:creationId xmlns:a16="http://schemas.microsoft.com/office/drawing/2014/main" id="{EEA3EADF-EFA0-4EC1-AA31-4FD6F00D41F0}"/>
                </a:ext>
              </a:extLst>
            </p:cNvPr>
            <p:cNvSpPr>
              <a:spLocks noChangeArrowheads="1"/>
            </p:cNvSpPr>
            <p:nvPr/>
          </p:nvSpPr>
          <p:spPr bwMode="auto">
            <a:xfrm>
              <a:off x="2754835" y="2869486"/>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8" name="Oval 335">
              <a:extLst>
                <a:ext uri="{FF2B5EF4-FFF2-40B4-BE49-F238E27FC236}">
                  <a16:creationId xmlns:a16="http://schemas.microsoft.com/office/drawing/2014/main" id="{950C57C9-5EDA-46BC-ADC8-EB095A59CBEE}"/>
                </a:ext>
              </a:extLst>
            </p:cNvPr>
            <p:cNvSpPr>
              <a:spLocks noChangeArrowheads="1"/>
            </p:cNvSpPr>
            <p:nvPr/>
          </p:nvSpPr>
          <p:spPr bwMode="auto">
            <a:xfrm>
              <a:off x="2739347" y="2815646"/>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9" name="Oval 336">
              <a:extLst>
                <a:ext uri="{FF2B5EF4-FFF2-40B4-BE49-F238E27FC236}">
                  <a16:creationId xmlns:a16="http://schemas.microsoft.com/office/drawing/2014/main" id="{83A9B416-8136-49A3-8C59-FF12B7A5D28A}"/>
                </a:ext>
              </a:extLst>
            </p:cNvPr>
            <p:cNvSpPr>
              <a:spLocks noChangeArrowheads="1"/>
            </p:cNvSpPr>
            <p:nvPr/>
          </p:nvSpPr>
          <p:spPr bwMode="auto">
            <a:xfrm>
              <a:off x="2687416" y="2716649"/>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0" name="Oval 337">
              <a:extLst>
                <a:ext uri="{FF2B5EF4-FFF2-40B4-BE49-F238E27FC236}">
                  <a16:creationId xmlns:a16="http://schemas.microsoft.com/office/drawing/2014/main" id="{BDDAF3C1-3037-4E35-82B8-9982E06B0128}"/>
                </a:ext>
              </a:extLst>
            </p:cNvPr>
            <p:cNvSpPr>
              <a:spLocks noChangeArrowheads="1"/>
            </p:cNvSpPr>
            <p:nvPr/>
          </p:nvSpPr>
          <p:spPr bwMode="auto">
            <a:xfrm>
              <a:off x="2588107" y="2708833"/>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1" name="Oval 338">
              <a:extLst>
                <a:ext uri="{FF2B5EF4-FFF2-40B4-BE49-F238E27FC236}">
                  <a16:creationId xmlns:a16="http://schemas.microsoft.com/office/drawing/2014/main" id="{70BD14BE-87DA-4D3B-B04B-D6B85C92DAC7}"/>
                </a:ext>
              </a:extLst>
            </p:cNvPr>
            <p:cNvSpPr>
              <a:spLocks noChangeArrowheads="1"/>
            </p:cNvSpPr>
            <p:nvPr/>
          </p:nvSpPr>
          <p:spPr bwMode="auto">
            <a:xfrm>
              <a:off x="2538909" y="2698413"/>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2" name="Oval 339">
              <a:extLst>
                <a:ext uri="{FF2B5EF4-FFF2-40B4-BE49-F238E27FC236}">
                  <a16:creationId xmlns:a16="http://schemas.microsoft.com/office/drawing/2014/main" id="{5AAC31AD-BC83-4157-8B48-A6CD613C0455}"/>
                </a:ext>
              </a:extLst>
            </p:cNvPr>
            <p:cNvSpPr>
              <a:spLocks noChangeArrowheads="1"/>
            </p:cNvSpPr>
            <p:nvPr/>
          </p:nvSpPr>
          <p:spPr bwMode="auto">
            <a:xfrm>
              <a:off x="2331182" y="2661072"/>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3" name="Oval 340">
              <a:extLst>
                <a:ext uri="{FF2B5EF4-FFF2-40B4-BE49-F238E27FC236}">
                  <a16:creationId xmlns:a16="http://schemas.microsoft.com/office/drawing/2014/main" id="{A593EEF1-245F-410A-B934-D4BCFDC2E0C0}"/>
                </a:ext>
              </a:extLst>
            </p:cNvPr>
            <p:cNvSpPr>
              <a:spLocks noChangeArrowheads="1"/>
            </p:cNvSpPr>
            <p:nvPr/>
          </p:nvSpPr>
          <p:spPr bwMode="auto">
            <a:xfrm>
              <a:off x="2266495" y="2615916"/>
              <a:ext cx="68331"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4" name="Oval 341">
              <a:extLst>
                <a:ext uri="{FF2B5EF4-FFF2-40B4-BE49-F238E27FC236}">
                  <a16:creationId xmlns:a16="http://schemas.microsoft.com/office/drawing/2014/main" id="{E7B0236B-A553-4F21-B767-3A20DF12E893}"/>
                </a:ext>
              </a:extLst>
            </p:cNvPr>
            <p:cNvSpPr>
              <a:spLocks noChangeArrowheads="1"/>
            </p:cNvSpPr>
            <p:nvPr/>
          </p:nvSpPr>
          <p:spPr bwMode="auto">
            <a:xfrm>
              <a:off x="2255562" y="2572496"/>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5" name="Oval 342">
              <a:extLst>
                <a:ext uri="{FF2B5EF4-FFF2-40B4-BE49-F238E27FC236}">
                  <a16:creationId xmlns:a16="http://schemas.microsoft.com/office/drawing/2014/main" id="{B91745A1-CB0B-4ADD-ACF9-BC1271900487}"/>
                </a:ext>
              </a:extLst>
            </p:cNvPr>
            <p:cNvSpPr>
              <a:spLocks noChangeArrowheads="1"/>
            </p:cNvSpPr>
            <p:nvPr/>
          </p:nvSpPr>
          <p:spPr bwMode="auto">
            <a:xfrm>
              <a:off x="2233696" y="2533419"/>
              <a:ext cx="67420"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6" name="Oval 343">
              <a:extLst>
                <a:ext uri="{FF2B5EF4-FFF2-40B4-BE49-F238E27FC236}">
                  <a16:creationId xmlns:a16="http://schemas.microsoft.com/office/drawing/2014/main" id="{CF8A8565-9E5F-42B5-9878-FFF0BC5D14BA}"/>
                </a:ext>
              </a:extLst>
            </p:cNvPr>
            <p:cNvSpPr>
              <a:spLocks noChangeArrowheads="1"/>
            </p:cNvSpPr>
            <p:nvPr/>
          </p:nvSpPr>
          <p:spPr bwMode="auto">
            <a:xfrm>
              <a:off x="1969482" y="2487394"/>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7" name="Oval 344">
              <a:extLst>
                <a:ext uri="{FF2B5EF4-FFF2-40B4-BE49-F238E27FC236}">
                  <a16:creationId xmlns:a16="http://schemas.microsoft.com/office/drawing/2014/main" id="{A6C0D3B5-A789-4349-83A3-393CE7E9DC70}"/>
                </a:ext>
              </a:extLst>
            </p:cNvPr>
            <p:cNvSpPr>
              <a:spLocks noChangeArrowheads="1"/>
            </p:cNvSpPr>
            <p:nvPr/>
          </p:nvSpPr>
          <p:spPr bwMode="auto">
            <a:xfrm>
              <a:off x="1948527" y="2469158"/>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8" name="Oval 345">
              <a:extLst>
                <a:ext uri="{FF2B5EF4-FFF2-40B4-BE49-F238E27FC236}">
                  <a16:creationId xmlns:a16="http://schemas.microsoft.com/office/drawing/2014/main" id="{D3832885-1C84-44B6-9FAA-90195A443664}"/>
                </a:ext>
              </a:extLst>
            </p:cNvPr>
            <p:cNvSpPr>
              <a:spLocks noChangeArrowheads="1"/>
            </p:cNvSpPr>
            <p:nvPr/>
          </p:nvSpPr>
          <p:spPr bwMode="auto">
            <a:xfrm>
              <a:off x="1926661" y="2448317"/>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9" name="Oval 346">
              <a:extLst>
                <a:ext uri="{FF2B5EF4-FFF2-40B4-BE49-F238E27FC236}">
                  <a16:creationId xmlns:a16="http://schemas.microsoft.com/office/drawing/2014/main" id="{7A856490-2D8D-4030-AB7E-F457D33A858B}"/>
                </a:ext>
              </a:extLst>
            </p:cNvPr>
            <p:cNvSpPr>
              <a:spLocks noChangeArrowheads="1"/>
            </p:cNvSpPr>
            <p:nvPr/>
          </p:nvSpPr>
          <p:spPr bwMode="auto">
            <a:xfrm>
              <a:off x="1902973" y="2430080"/>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0" name="Oval 347">
              <a:extLst>
                <a:ext uri="{FF2B5EF4-FFF2-40B4-BE49-F238E27FC236}">
                  <a16:creationId xmlns:a16="http://schemas.microsoft.com/office/drawing/2014/main" id="{13763B4B-1431-47E8-84CC-3FCE95C28D9F}"/>
                </a:ext>
              </a:extLst>
            </p:cNvPr>
            <p:cNvSpPr>
              <a:spLocks noChangeArrowheads="1"/>
            </p:cNvSpPr>
            <p:nvPr/>
          </p:nvSpPr>
          <p:spPr bwMode="auto">
            <a:xfrm>
              <a:off x="1881107" y="2413581"/>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1" name="Oval 348">
              <a:extLst>
                <a:ext uri="{FF2B5EF4-FFF2-40B4-BE49-F238E27FC236}">
                  <a16:creationId xmlns:a16="http://schemas.microsoft.com/office/drawing/2014/main" id="{0367B6ED-8590-49FA-8E6F-1BA17239B12C}"/>
                </a:ext>
              </a:extLst>
            </p:cNvPr>
            <p:cNvSpPr>
              <a:spLocks noChangeArrowheads="1"/>
            </p:cNvSpPr>
            <p:nvPr/>
          </p:nvSpPr>
          <p:spPr bwMode="auto">
            <a:xfrm>
              <a:off x="1844664" y="2413581"/>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2" name="Oval 349">
              <a:extLst>
                <a:ext uri="{FF2B5EF4-FFF2-40B4-BE49-F238E27FC236}">
                  <a16:creationId xmlns:a16="http://schemas.microsoft.com/office/drawing/2014/main" id="{585E5655-C500-4177-9EC3-D23D515ACA41}"/>
                </a:ext>
              </a:extLst>
            </p:cNvPr>
            <p:cNvSpPr>
              <a:spLocks noChangeArrowheads="1"/>
            </p:cNvSpPr>
            <p:nvPr/>
          </p:nvSpPr>
          <p:spPr bwMode="auto">
            <a:xfrm>
              <a:off x="1613249" y="2331084"/>
              <a:ext cx="66509" cy="6339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4" name="Oval 351">
              <a:extLst>
                <a:ext uri="{FF2B5EF4-FFF2-40B4-BE49-F238E27FC236}">
                  <a16:creationId xmlns:a16="http://schemas.microsoft.com/office/drawing/2014/main" id="{7238D244-A251-419F-A9A4-F6AEFA1F0076}"/>
                </a:ext>
              </a:extLst>
            </p:cNvPr>
            <p:cNvSpPr>
              <a:spLocks noChangeArrowheads="1"/>
            </p:cNvSpPr>
            <p:nvPr/>
          </p:nvSpPr>
          <p:spPr bwMode="auto">
            <a:xfrm>
              <a:off x="1604138" y="2245982"/>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5" name="Oval 352">
              <a:extLst>
                <a:ext uri="{FF2B5EF4-FFF2-40B4-BE49-F238E27FC236}">
                  <a16:creationId xmlns:a16="http://schemas.microsoft.com/office/drawing/2014/main" id="{39B5795A-4EA1-430C-84EF-63E034B3AF2A}"/>
                </a:ext>
              </a:extLst>
            </p:cNvPr>
            <p:cNvSpPr>
              <a:spLocks noChangeArrowheads="1"/>
            </p:cNvSpPr>
            <p:nvPr/>
          </p:nvSpPr>
          <p:spPr bwMode="auto">
            <a:xfrm>
              <a:off x="1585006" y="2212983"/>
              <a:ext cx="69242"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6" name="Oval 353">
              <a:extLst>
                <a:ext uri="{FF2B5EF4-FFF2-40B4-BE49-F238E27FC236}">
                  <a16:creationId xmlns:a16="http://schemas.microsoft.com/office/drawing/2014/main" id="{BE3BCD72-836E-4703-8644-5F38DF261AD1}"/>
                </a:ext>
              </a:extLst>
            </p:cNvPr>
            <p:cNvSpPr>
              <a:spLocks noChangeArrowheads="1"/>
            </p:cNvSpPr>
            <p:nvPr/>
          </p:nvSpPr>
          <p:spPr bwMode="auto">
            <a:xfrm>
              <a:off x="1559495" y="2095751"/>
              <a:ext cx="66509"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7" name="Line 79">
              <a:extLst>
                <a:ext uri="{FF2B5EF4-FFF2-40B4-BE49-F238E27FC236}">
                  <a16:creationId xmlns:a16="http://schemas.microsoft.com/office/drawing/2014/main" id="{22DEE3B1-8A6A-4446-9549-885CDAAB9263}"/>
                </a:ext>
              </a:extLst>
            </p:cNvPr>
            <p:cNvSpPr>
              <a:spLocks noChangeShapeType="1"/>
            </p:cNvSpPr>
            <p:nvPr/>
          </p:nvSpPr>
          <p:spPr bwMode="auto">
            <a:xfrm flipV="1">
              <a:off x="1311182" y="2077554"/>
              <a:ext cx="0" cy="286737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8" name="Line 80">
              <a:extLst>
                <a:ext uri="{FF2B5EF4-FFF2-40B4-BE49-F238E27FC236}">
                  <a16:creationId xmlns:a16="http://schemas.microsoft.com/office/drawing/2014/main" id="{B4343103-306E-4549-A1F7-8D567857DFF1}"/>
                </a:ext>
              </a:extLst>
            </p:cNvPr>
            <p:cNvSpPr>
              <a:spLocks noChangeShapeType="1"/>
            </p:cNvSpPr>
            <p:nvPr/>
          </p:nvSpPr>
          <p:spPr bwMode="auto">
            <a:xfrm>
              <a:off x="1252838" y="4949270"/>
              <a:ext cx="5551758"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9" name="Line 81">
              <a:extLst>
                <a:ext uri="{FF2B5EF4-FFF2-40B4-BE49-F238E27FC236}">
                  <a16:creationId xmlns:a16="http://schemas.microsoft.com/office/drawing/2014/main" id="{28C1471E-8144-418E-8DB0-E656EC5541CB}"/>
                </a:ext>
              </a:extLst>
            </p:cNvPr>
            <p:cNvSpPr>
              <a:spLocks noChangeShapeType="1"/>
            </p:cNvSpPr>
            <p:nvPr/>
          </p:nvSpPr>
          <p:spPr bwMode="auto">
            <a:xfrm flipH="1">
              <a:off x="1252838" y="2079292"/>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0" name="Line 82">
              <a:extLst>
                <a:ext uri="{FF2B5EF4-FFF2-40B4-BE49-F238E27FC236}">
                  <a16:creationId xmlns:a16="http://schemas.microsoft.com/office/drawing/2014/main" id="{C5F19331-3B8E-4528-9D5D-D238BA81D82A}"/>
                </a:ext>
              </a:extLst>
            </p:cNvPr>
            <p:cNvSpPr>
              <a:spLocks noChangeShapeType="1"/>
            </p:cNvSpPr>
            <p:nvPr/>
          </p:nvSpPr>
          <p:spPr bwMode="auto">
            <a:xfrm flipH="1">
              <a:off x="1252838" y="3227110"/>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1" name="Line 83">
              <a:extLst>
                <a:ext uri="{FF2B5EF4-FFF2-40B4-BE49-F238E27FC236}">
                  <a16:creationId xmlns:a16="http://schemas.microsoft.com/office/drawing/2014/main" id="{A5E41798-7655-4E4E-8A88-AA2615B02410}"/>
                </a:ext>
              </a:extLst>
            </p:cNvPr>
            <p:cNvSpPr>
              <a:spLocks noChangeShapeType="1"/>
            </p:cNvSpPr>
            <p:nvPr/>
          </p:nvSpPr>
          <p:spPr bwMode="auto">
            <a:xfrm flipH="1">
              <a:off x="1252838" y="3801453"/>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2" name="Line 84">
              <a:extLst>
                <a:ext uri="{FF2B5EF4-FFF2-40B4-BE49-F238E27FC236}">
                  <a16:creationId xmlns:a16="http://schemas.microsoft.com/office/drawing/2014/main" id="{B3769315-27BC-44B1-A36E-C27AB8F0BDCC}"/>
                </a:ext>
              </a:extLst>
            </p:cNvPr>
            <p:cNvSpPr>
              <a:spLocks noChangeShapeType="1"/>
            </p:cNvSpPr>
            <p:nvPr/>
          </p:nvSpPr>
          <p:spPr bwMode="auto">
            <a:xfrm flipH="1">
              <a:off x="1252838" y="4374927"/>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3" name="Line 85">
              <a:extLst>
                <a:ext uri="{FF2B5EF4-FFF2-40B4-BE49-F238E27FC236}">
                  <a16:creationId xmlns:a16="http://schemas.microsoft.com/office/drawing/2014/main" id="{37936339-3FD4-4591-83B6-9D0428A491EB}"/>
                </a:ext>
              </a:extLst>
            </p:cNvPr>
            <p:cNvSpPr>
              <a:spLocks noChangeShapeType="1"/>
            </p:cNvSpPr>
            <p:nvPr/>
          </p:nvSpPr>
          <p:spPr bwMode="auto">
            <a:xfrm flipH="1">
              <a:off x="1252838" y="2366029"/>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4" name="Line 86">
              <a:extLst>
                <a:ext uri="{FF2B5EF4-FFF2-40B4-BE49-F238E27FC236}">
                  <a16:creationId xmlns:a16="http://schemas.microsoft.com/office/drawing/2014/main" id="{F4557212-9C10-40C3-ACF6-3E2D5CC5828C}"/>
                </a:ext>
              </a:extLst>
            </p:cNvPr>
            <p:cNvSpPr>
              <a:spLocks noChangeShapeType="1"/>
            </p:cNvSpPr>
            <p:nvPr/>
          </p:nvSpPr>
          <p:spPr bwMode="auto">
            <a:xfrm flipH="1">
              <a:off x="1252838" y="2653636"/>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5" name="Line 87">
              <a:extLst>
                <a:ext uri="{FF2B5EF4-FFF2-40B4-BE49-F238E27FC236}">
                  <a16:creationId xmlns:a16="http://schemas.microsoft.com/office/drawing/2014/main" id="{C802D051-963E-482B-8247-470D22FD25F5}"/>
                </a:ext>
              </a:extLst>
            </p:cNvPr>
            <p:cNvSpPr>
              <a:spLocks noChangeShapeType="1"/>
            </p:cNvSpPr>
            <p:nvPr/>
          </p:nvSpPr>
          <p:spPr bwMode="auto">
            <a:xfrm flipH="1">
              <a:off x="1252838" y="2940373"/>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6" name="Line 88">
              <a:extLst>
                <a:ext uri="{FF2B5EF4-FFF2-40B4-BE49-F238E27FC236}">
                  <a16:creationId xmlns:a16="http://schemas.microsoft.com/office/drawing/2014/main" id="{30C17D59-87E0-41D1-8D88-AD1AB0198E07}"/>
                </a:ext>
              </a:extLst>
            </p:cNvPr>
            <p:cNvSpPr>
              <a:spLocks noChangeShapeType="1"/>
            </p:cNvSpPr>
            <p:nvPr/>
          </p:nvSpPr>
          <p:spPr bwMode="auto">
            <a:xfrm flipH="1">
              <a:off x="1252838" y="3513847"/>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7" name="Line 89">
              <a:extLst>
                <a:ext uri="{FF2B5EF4-FFF2-40B4-BE49-F238E27FC236}">
                  <a16:creationId xmlns:a16="http://schemas.microsoft.com/office/drawing/2014/main" id="{A31692CE-B8CA-49BD-9D43-30C4CC9830B4}"/>
                </a:ext>
              </a:extLst>
            </p:cNvPr>
            <p:cNvSpPr>
              <a:spLocks noChangeShapeType="1"/>
            </p:cNvSpPr>
            <p:nvPr/>
          </p:nvSpPr>
          <p:spPr bwMode="auto">
            <a:xfrm flipH="1">
              <a:off x="1252838" y="4088190"/>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8" name="Line 90">
              <a:extLst>
                <a:ext uri="{FF2B5EF4-FFF2-40B4-BE49-F238E27FC236}">
                  <a16:creationId xmlns:a16="http://schemas.microsoft.com/office/drawing/2014/main" id="{A98E6CDD-8B46-4C00-AD8A-1EAA5385127E}"/>
                </a:ext>
              </a:extLst>
            </p:cNvPr>
            <p:cNvSpPr>
              <a:spLocks noChangeShapeType="1"/>
            </p:cNvSpPr>
            <p:nvPr/>
          </p:nvSpPr>
          <p:spPr bwMode="auto">
            <a:xfrm flipH="1">
              <a:off x="1252838" y="4661663"/>
              <a:ext cx="5834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5" name="TextBox 524">
              <a:extLst>
                <a:ext uri="{FF2B5EF4-FFF2-40B4-BE49-F238E27FC236}">
                  <a16:creationId xmlns:a16="http://schemas.microsoft.com/office/drawing/2014/main" id="{9B94878B-23F1-440D-81D3-47D1371A953B}"/>
                </a:ext>
              </a:extLst>
            </p:cNvPr>
            <p:cNvSpPr txBox="1"/>
            <p:nvPr/>
          </p:nvSpPr>
          <p:spPr>
            <a:xfrm>
              <a:off x="227745" y="5513036"/>
              <a:ext cx="138074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700" b="1" i="0" u="none" strike="noStrike" kern="1200" cap="none" spc="0" normalizeH="0" baseline="0" noProof="0" dirty="0">
                  <a:ln>
                    <a:noFill/>
                  </a:ln>
                  <a:solidFill>
                    <a:schemeClr val="tx2"/>
                  </a:solidFill>
                  <a:effectLst/>
                  <a:uLnTx/>
                  <a:uFillTx/>
                  <a:latin typeface="Arial" panose="020B0604020202020204"/>
                  <a:ea typeface="+mn-ea"/>
                  <a:cs typeface="+mn-cs"/>
                </a:rPr>
                <a:t> + abiraterone</a:t>
              </a:r>
            </a:p>
          </p:txBody>
        </p:sp>
        <p:sp>
          <p:nvSpPr>
            <p:cNvPr id="526" name="TextBox 525">
              <a:extLst>
                <a:ext uri="{FF2B5EF4-FFF2-40B4-BE49-F238E27FC236}">
                  <a16:creationId xmlns:a16="http://schemas.microsoft.com/office/drawing/2014/main" id="{AC98BEB4-4AE4-4042-80CD-AA54496D069C}"/>
                </a:ext>
              </a:extLst>
            </p:cNvPr>
            <p:cNvSpPr txBox="1"/>
            <p:nvPr/>
          </p:nvSpPr>
          <p:spPr>
            <a:xfrm>
              <a:off x="227745" y="5623072"/>
              <a:ext cx="138074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a:t>
              </a:r>
            </a:p>
          </p:txBody>
        </p:sp>
        <p:sp>
          <p:nvSpPr>
            <p:cNvPr id="527" name="TextBox 526">
              <a:extLst>
                <a:ext uri="{FF2B5EF4-FFF2-40B4-BE49-F238E27FC236}">
                  <a16:creationId xmlns:a16="http://schemas.microsoft.com/office/drawing/2014/main" id="{C1BB28D3-06E2-4A0B-80B4-A246366F5425}"/>
                </a:ext>
              </a:extLst>
            </p:cNvPr>
            <p:cNvSpPr txBox="1"/>
            <p:nvPr/>
          </p:nvSpPr>
          <p:spPr>
            <a:xfrm>
              <a:off x="227745" y="5408846"/>
              <a:ext cx="138074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panose="020B0604020202020204"/>
                  <a:ea typeface="+mn-ea"/>
                  <a:cs typeface="+mn-cs"/>
                </a:rPr>
                <a:t>No. at risk</a:t>
              </a:r>
            </a:p>
          </p:txBody>
        </p:sp>
        <p:sp>
          <p:nvSpPr>
            <p:cNvPr id="530" name="TextBox 529">
              <a:extLst>
                <a:ext uri="{FF2B5EF4-FFF2-40B4-BE49-F238E27FC236}">
                  <a16:creationId xmlns:a16="http://schemas.microsoft.com/office/drawing/2014/main" id="{4B056171-1CD6-45E5-9FFE-3511D72ED0B5}"/>
                </a:ext>
              </a:extLst>
            </p:cNvPr>
            <p:cNvSpPr txBox="1"/>
            <p:nvPr/>
          </p:nvSpPr>
          <p:spPr>
            <a:xfrm>
              <a:off x="1205091"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3" name="TextBox 532">
              <a:extLst>
                <a:ext uri="{FF2B5EF4-FFF2-40B4-BE49-F238E27FC236}">
                  <a16:creationId xmlns:a16="http://schemas.microsoft.com/office/drawing/2014/main" id="{E8757B16-6C19-4307-927D-E083CCF904F0}"/>
                </a:ext>
              </a:extLst>
            </p:cNvPr>
            <p:cNvSpPr txBox="1"/>
            <p:nvPr/>
          </p:nvSpPr>
          <p:spPr>
            <a:xfrm>
              <a:off x="1559768"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5" name="TextBox 534">
              <a:extLst>
                <a:ext uri="{FF2B5EF4-FFF2-40B4-BE49-F238E27FC236}">
                  <a16:creationId xmlns:a16="http://schemas.microsoft.com/office/drawing/2014/main" id="{5B62B433-4A12-4BEA-B1A3-AC183FBD92E3}"/>
                </a:ext>
              </a:extLst>
            </p:cNvPr>
            <p:cNvSpPr txBox="1"/>
            <p:nvPr/>
          </p:nvSpPr>
          <p:spPr>
            <a:xfrm>
              <a:off x="1914446"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7" name="TextBox 536">
              <a:extLst>
                <a:ext uri="{FF2B5EF4-FFF2-40B4-BE49-F238E27FC236}">
                  <a16:creationId xmlns:a16="http://schemas.microsoft.com/office/drawing/2014/main" id="{BBFD22D5-6549-4C15-AD68-F36D6A4771CE}"/>
                </a:ext>
              </a:extLst>
            </p:cNvPr>
            <p:cNvSpPr txBox="1"/>
            <p:nvPr/>
          </p:nvSpPr>
          <p:spPr>
            <a:xfrm>
              <a:off x="2269123"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9" name="TextBox 538">
              <a:extLst>
                <a:ext uri="{FF2B5EF4-FFF2-40B4-BE49-F238E27FC236}">
                  <a16:creationId xmlns:a16="http://schemas.microsoft.com/office/drawing/2014/main" id="{04C2801C-7AB5-4A3E-B1F0-A6772BC11A60}"/>
                </a:ext>
              </a:extLst>
            </p:cNvPr>
            <p:cNvSpPr txBox="1"/>
            <p:nvPr/>
          </p:nvSpPr>
          <p:spPr>
            <a:xfrm>
              <a:off x="2623801"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1" name="TextBox 540">
              <a:extLst>
                <a:ext uri="{FF2B5EF4-FFF2-40B4-BE49-F238E27FC236}">
                  <a16:creationId xmlns:a16="http://schemas.microsoft.com/office/drawing/2014/main" id="{8C4DFD71-2C0B-447D-9291-FC52FBE8A420}"/>
                </a:ext>
              </a:extLst>
            </p:cNvPr>
            <p:cNvSpPr txBox="1"/>
            <p:nvPr/>
          </p:nvSpPr>
          <p:spPr>
            <a:xfrm>
              <a:off x="2978478"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3" name="TextBox 542">
              <a:extLst>
                <a:ext uri="{FF2B5EF4-FFF2-40B4-BE49-F238E27FC236}">
                  <a16:creationId xmlns:a16="http://schemas.microsoft.com/office/drawing/2014/main" id="{FD7D23D7-4219-4083-903A-61F3DB63E95A}"/>
                </a:ext>
              </a:extLst>
            </p:cNvPr>
            <p:cNvSpPr txBox="1"/>
            <p:nvPr/>
          </p:nvSpPr>
          <p:spPr>
            <a:xfrm>
              <a:off x="3333155"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5" name="TextBox 544">
              <a:extLst>
                <a:ext uri="{FF2B5EF4-FFF2-40B4-BE49-F238E27FC236}">
                  <a16:creationId xmlns:a16="http://schemas.microsoft.com/office/drawing/2014/main" id="{1B5A4675-8EDC-4FB1-B1A4-5001BAF52E26}"/>
                </a:ext>
              </a:extLst>
            </p:cNvPr>
            <p:cNvSpPr txBox="1"/>
            <p:nvPr/>
          </p:nvSpPr>
          <p:spPr>
            <a:xfrm>
              <a:off x="3687834"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7" name="TextBox 546">
              <a:extLst>
                <a:ext uri="{FF2B5EF4-FFF2-40B4-BE49-F238E27FC236}">
                  <a16:creationId xmlns:a16="http://schemas.microsoft.com/office/drawing/2014/main" id="{DFE30274-85A8-4147-9297-F1D6F38A92B6}"/>
                </a:ext>
              </a:extLst>
            </p:cNvPr>
            <p:cNvSpPr txBox="1"/>
            <p:nvPr/>
          </p:nvSpPr>
          <p:spPr>
            <a:xfrm>
              <a:off x="4042510"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9" name="TextBox 548">
              <a:extLst>
                <a:ext uri="{FF2B5EF4-FFF2-40B4-BE49-F238E27FC236}">
                  <a16:creationId xmlns:a16="http://schemas.microsoft.com/office/drawing/2014/main" id="{2AF70F69-E9EA-41C5-B2E3-D387DB1CBD6A}"/>
                </a:ext>
              </a:extLst>
            </p:cNvPr>
            <p:cNvSpPr txBox="1"/>
            <p:nvPr/>
          </p:nvSpPr>
          <p:spPr>
            <a:xfrm>
              <a:off x="4397188"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1" name="TextBox 550">
              <a:extLst>
                <a:ext uri="{FF2B5EF4-FFF2-40B4-BE49-F238E27FC236}">
                  <a16:creationId xmlns:a16="http://schemas.microsoft.com/office/drawing/2014/main" id="{80D1A22F-8494-4B6B-B295-321D125FBA98}"/>
                </a:ext>
              </a:extLst>
            </p:cNvPr>
            <p:cNvSpPr txBox="1"/>
            <p:nvPr/>
          </p:nvSpPr>
          <p:spPr>
            <a:xfrm>
              <a:off x="4751865"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3" name="TextBox 552">
              <a:extLst>
                <a:ext uri="{FF2B5EF4-FFF2-40B4-BE49-F238E27FC236}">
                  <a16:creationId xmlns:a16="http://schemas.microsoft.com/office/drawing/2014/main" id="{A90945B4-B781-4ECE-9447-1F28C7A276C6}"/>
                </a:ext>
              </a:extLst>
            </p:cNvPr>
            <p:cNvSpPr txBox="1"/>
            <p:nvPr/>
          </p:nvSpPr>
          <p:spPr>
            <a:xfrm>
              <a:off x="5106542"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5" name="TextBox 554">
              <a:extLst>
                <a:ext uri="{FF2B5EF4-FFF2-40B4-BE49-F238E27FC236}">
                  <a16:creationId xmlns:a16="http://schemas.microsoft.com/office/drawing/2014/main" id="{570741F8-E34F-450E-B85E-F628926AC7A5}"/>
                </a:ext>
              </a:extLst>
            </p:cNvPr>
            <p:cNvSpPr txBox="1"/>
            <p:nvPr/>
          </p:nvSpPr>
          <p:spPr>
            <a:xfrm>
              <a:off x="5461221"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7" name="TextBox 556">
              <a:extLst>
                <a:ext uri="{FF2B5EF4-FFF2-40B4-BE49-F238E27FC236}">
                  <a16:creationId xmlns:a16="http://schemas.microsoft.com/office/drawing/2014/main" id="{419F4B94-A6E1-429F-86B2-88A0202B2FC2}"/>
                </a:ext>
              </a:extLst>
            </p:cNvPr>
            <p:cNvSpPr txBox="1"/>
            <p:nvPr/>
          </p:nvSpPr>
          <p:spPr>
            <a:xfrm>
              <a:off x="5815898"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9" name="TextBox 558">
              <a:extLst>
                <a:ext uri="{FF2B5EF4-FFF2-40B4-BE49-F238E27FC236}">
                  <a16:creationId xmlns:a16="http://schemas.microsoft.com/office/drawing/2014/main" id="{4E2B4C82-FA3B-4B65-965E-F8E47623070B}"/>
                </a:ext>
              </a:extLst>
            </p:cNvPr>
            <p:cNvSpPr txBox="1"/>
            <p:nvPr/>
          </p:nvSpPr>
          <p:spPr>
            <a:xfrm>
              <a:off x="6170575"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1" name="TextBox 560">
              <a:extLst>
                <a:ext uri="{FF2B5EF4-FFF2-40B4-BE49-F238E27FC236}">
                  <a16:creationId xmlns:a16="http://schemas.microsoft.com/office/drawing/2014/main" id="{FDAF1F18-34A1-45CB-B35D-AA335E4BB555}"/>
                </a:ext>
              </a:extLst>
            </p:cNvPr>
            <p:cNvSpPr txBox="1"/>
            <p:nvPr/>
          </p:nvSpPr>
          <p:spPr>
            <a:xfrm>
              <a:off x="6525253" y="5014495"/>
              <a:ext cx="21218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3" name="TextBox 572">
              <a:extLst>
                <a:ext uri="{FF2B5EF4-FFF2-40B4-BE49-F238E27FC236}">
                  <a16:creationId xmlns:a16="http://schemas.microsoft.com/office/drawing/2014/main" id="{4B918560-501D-451F-990C-C592E96EE136}"/>
                </a:ext>
              </a:extLst>
            </p:cNvPr>
            <p:cNvSpPr txBox="1"/>
            <p:nvPr/>
          </p:nvSpPr>
          <p:spPr>
            <a:xfrm>
              <a:off x="1205091"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4" name="TextBox 573">
              <a:extLst>
                <a:ext uri="{FF2B5EF4-FFF2-40B4-BE49-F238E27FC236}">
                  <a16:creationId xmlns:a16="http://schemas.microsoft.com/office/drawing/2014/main" id="{E8CB4399-D73C-4571-BF93-E152FCEF689D}"/>
                </a:ext>
              </a:extLst>
            </p:cNvPr>
            <p:cNvSpPr txBox="1"/>
            <p:nvPr/>
          </p:nvSpPr>
          <p:spPr>
            <a:xfrm>
              <a:off x="6702601"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5" name="TextBox 574">
              <a:extLst>
                <a:ext uri="{FF2B5EF4-FFF2-40B4-BE49-F238E27FC236}">
                  <a16:creationId xmlns:a16="http://schemas.microsoft.com/office/drawing/2014/main" id="{5E91718A-9B6D-44F0-BB64-12CFDE188BF5}"/>
                </a:ext>
              </a:extLst>
            </p:cNvPr>
            <p:cNvSpPr txBox="1"/>
            <p:nvPr/>
          </p:nvSpPr>
          <p:spPr>
            <a:xfrm>
              <a:off x="1382430"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6" name="TextBox 575">
              <a:extLst>
                <a:ext uri="{FF2B5EF4-FFF2-40B4-BE49-F238E27FC236}">
                  <a16:creationId xmlns:a16="http://schemas.microsoft.com/office/drawing/2014/main" id="{6CE51908-EB52-4C2E-B6F4-6A2A11EF8518}"/>
                </a:ext>
              </a:extLst>
            </p:cNvPr>
            <p:cNvSpPr txBox="1"/>
            <p:nvPr/>
          </p:nvSpPr>
          <p:spPr>
            <a:xfrm>
              <a:off x="1559768"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7" name="TextBox 576">
              <a:extLst>
                <a:ext uri="{FF2B5EF4-FFF2-40B4-BE49-F238E27FC236}">
                  <a16:creationId xmlns:a16="http://schemas.microsoft.com/office/drawing/2014/main" id="{8B13AFE9-53A4-457B-829D-83D66F290593}"/>
                </a:ext>
              </a:extLst>
            </p:cNvPr>
            <p:cNvSpPr txBox="1"/>
            <p:nvPr/>
          </p:nvSpPr>
          <p:spPr>
            <a:xfrm>
              <a:off x="1737106"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8" name="TextBox 577">
              <a:extLst>
                <a:ext uri="{FF2B5EF4-FFF2-40B4-BE49-F238E27FC236}">
                  <a16:creationId xmlns:a16="http://schemas.microsoft.com/office/drawing/2014/main" id="{98FE3468-A7A7-4E35-BBAF-5C119D4CB001}"/>
                </a:ext>
              </a:extLst>
            </p:cNvPr>
            <p:cNvSpPr txBox="1"/>
            <p:nvPr/>
          </p:nvSpPr>
          <p:spPr>
            <a:xfrm>
              <a:off x="1914446"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9" name="TextBox 578">
              <a:extLst>
                <a:ext uri="{FF2B5EF4-FFF2-40B4-BE49-F238E27FC236}">
                  <a16:creationId xmlns:a16="http://schemas.microsoft.com/office/drawing/2014/main" id="{68F0AF42-B608-438E-B45B-0B0A4FED27A8}"/>
                </a:ext>
              </a:extLst>
            </p:cNvPr>
            <p:cNvSpPr txBox="1"/>
            <p:nvPr/>
          </p:nvSpPr>
          <p:spPr>
            <a:xfrm>
              <a:off x="2091785"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0" name="TextBox 579">
              <a:extLst>
                <a:ext uri="{FF2B5EF4-FFF2-40B4-BE49-F238E27FC236}">
                  <a16:creationId xmlns:a16="http://schemas.microsoft.com/office/drawing/2014/main" id="{D4E48D57-3601-4018-83D9-5EF0929F2ED4}"/>
                </a:ext>
              </a:extLst>
            </p:cNvPr>
            <p:cNvSpPr txBox="1"/>
            <p:nvPr/>
          </p:nvSpPr>
          <p:spPr>
            <a:xfrm>
              <a:off x="2269123"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1" name="TextBox 580">
              <a:extLst>
                <a:ext uri="{FF2B5EF4-FFF2-40B4-BE49-F238E27FC236}">
                  <a16:creationId xmlns:a16="http://schemas.microsoft.com/office/drawing/2014/main" id="{676BB995-9F66-4BE6-9DDA-C0313E2165B2}"/>
                </a:ext>
              </a:extLst>
            </p:cNvPr>
            <p:cNvSpPr txBox="1"/>
            <p:nvPr/>
          </p:nvSpPr>
          <p:spPr>
            <a:xfrm>
              <a:off x="2446462"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2" name="TextBox 581">
              <a:extLst>
                <a:ext uri="{FF2B5EF4-FFF2-40B4-BE49-F238E27FC236}">
                  <a16:creationId xmlns:a16="http://schemas.microsoft.com/office/drawing/2014/main" id="{1461CEA1-B8FE-4B86-B3A3-44225C92798F}"/>
                </a:ext>
              </a:extLst>
            </p:cNvPr>
            <p:cNvSpPr txBox="1"/>
            <p:nvPr/>
          </p:nvSpPr>
          <p:spPr>
            <a:xfrm>
              <a:off x="2623801"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3" name="TextBox 582">
              <a:extLst>
                <a:ext uri="{FF2B5EF4-FFF2-40B4-BE49-F238E27FC236}">
                  <a16:creationId xmlns:a16="http://schemas.microsoft.com/office/drawing/2014/main" id="{728D0F5F-C3D5-419D-B804-5FA38A410D05}"/>
                </a:ext>
              </a:extLst>
            </p:cNvPr>
            <p:cNvSpPr txBox="1"/>
            <p:nvPr/>
          </p:nvSpPr>
          <p:spPr>
            <a:xfrm>
              <a:off x="2801139"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4" name="TextBox 583">
              <a:extLst>
                <a:ext uri="{FF2B5EF4-FFF2-40B4-BE49-F238E27FC236}">
                  <a16:creationId xmlns:a16="http://schemas.microsoft.com/office/drawing/2014/main" id="{F025E23A-50EA-4A9A-A2F8-8B6CBBE15B66}"/>
                </a:ext>
              </a:extLst>
            </p:cNvPr>
            <p:cNvSpPr txBox="1"/>
            <p:nvPr/>
          </p:nvSpPr>
          <p:spPr>
            <a:xfrm>
              <a:off x="2978478"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275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5" name="TextBox 584">
              <a:extLst>
                <a:ext uri="{FF2B5EF4-FFF2-40B4-BE49-F238E27FC236}">
                  <a16:creationId xmlns:a16="http://schemas.microsoft.com/office/drawing/2014/main" id="{9672FE61-9AA9-4CFC-8FAF-59038FC82CFC}"/>
                </a:ext>
              </a:extLst>
            </p:cNvPr>
            <p:cNvSpPr txBox="1"/>
            <p:nvPr/>
          </p:nvSpPr>
          <p:spPr>
            <a:xfrm>
              <a:off x="3155817"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6" name="TextBox 585">
              <a:extLst>
                <a:ext uri="{FF2B5EF4-FFF2-40B4-BE49-F238E27FC236}">
                  <a16:creationId xmlns:a16="http://schemas.microsoft.com/office/drawing/2014/main" id="{616F1AA7-66BB-42C4-BF3E-B2F888B7252E}"/>
                </a:ext>
              </a:extLst>
            </p:cNvPr>
            <p:cNvSpPr txBox="1"/>
            <p:nvPr/>
          </p:nvSpPr>
          <p:spPr>
            <a:xfrm>
              <a:off x="3333155"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7" name="TextBox 586">
              <a:extLst>
                <a:ext uri="{FF2B5EF4-FFF2-40B4-BE49-F238E27FC236}">
                  <a16:creationId xmlns:a16="http://schemas.microsoft.com/office/drawing/2014/main" id="{3323B60A-69EF-4127-99C1-00CD5EA44CF1}"/>
                </a:ext>
              </a:extLst>
            </p:cNvPr>
            <p:cNvSpPr txBox="1"/>
            <p:nvPr/>
          </p:nvSpPr>
          <p:spPr>
            <a:xfrm>
              <a:off x="3510494"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8" name="TextBox 587">
              <a:extLst>
                <a:ext uri="{FF2B5EF4-FFF2-40B4-BE49-F238E27FC236}">
                  <a16:creationId xmlns:a16="http://schemas.microsoft.com/office/drawing/2014/main" id="{CDA15E51-A636-4A0A-A278-4B61D1CC3674}"/>
                </a:ext>
              </a:extLst>
            </p:cNvPr>
            <p:cNvSpPr txBox="1"/>
            <p:nvPr/>
          </p:nvSpPr>
          <p:spPr>
            <a:xfrm>
              <a:off x="3687834"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9" name="TextBox 588">
              <a:extLst>
                <a:ext uri="{FF2B5EF4-FFF2-40B4-BE49-F238E27FC236}">
                  <a16:creationId xmlns:a16="http://schemas.microsoft.com/office/drawing/2014/main" id="{5D65E91D-ED71-4A47-9158-E4201FA188A1}"/>
                </a:ext>
              </a:extLst>
            </p:cNvPr>
            <p:cNvSpPr txBox="1"/>
            <p:nvPr/>
          </p:nvSpPr>
          <p:spPr>
            <a:xfrm>
              <a:off x="3865172"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217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0" name="TextBox 589">
              <a:extLst>
                <a:ext uri="{FF2B5EF4-FFF2-40B4-BE49-F238E27FC236}">
                  <a16:creationId xmlns:a16="http://schemas.microsoft.com/office/drawing/2014/main" id="{44CB2B3B-BCDF-46F7-952F-C7E332FCBA37}"/>
                </a:ext>
              </a:extLst>
            </p:cNvPr>
            <p:cNvSpPr txBox="1"/>
            <p:nvPr/>
          </p:nvSpPr>
          <p:spPr>
            <a:xfrm>
              <a:off x="4042510"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215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1" name="TextBox 590">
              <a:extLst>
                <a:ext uri="{FF2B5EF4-FFF2-40B4-BE49-F238E27FC236}">
                  <a16:creationId xmlns:a16="http://schemas.microsoft.com/office/drawing/2014/main" id="{A5D5B27A-E0A6-4204-B2F3-52B63F16DB77}"/>
                </a:ext>
              </a:extLst>
            </p:cNvPr>
            <p:cNvSpPr txBox="1"/>
            <p:nvPr/>
          </p:nvSpPr>
          <p:spPr>
            <a:xfrm>
              <a:off x="4219849"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2" name="TextBox 591">
              <a:extLst>
                <a:ext uri="{FF2B5EF4-FFF2-40B4-BE49-F238E27FC236}">
                  <a16:creationId xmlns:a16="http://schemas.microsoft.com/office/drawing/2014/main" id="{75FDC46E-BF11-40D1-A80B-F598339D08AE}"/>
                </a:ext>
              </a:extLst>
            </p:cNvPr>
            <p:cNvSpPr txBox="1"/>
            <p:nvPr/>
          </p:nvSpPr>
          <p:spPr>
            <a:xfrm>
              <a:off x="4397188"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3" name="TextBox 592">
              <a:extLst>
                <a:ext uri="{FF2B5EF4-FFF2-40B4-BE49-F238E27FC236}">
                  <a16:creationId xmlns:a16="http://schemas.microsoft.com/office/drawing/2014/main" id="{A061126C-89B6-4FE8-B5F3-4C8A0C671E70}"/>
                </a:ext>
              </a:extLst>
            </p:cNvPr>
            <p:cNvSpPr txBox="1"/>
            <p:nvPr/>
          </p:nvSpPr>
          <p:spPr>
            <a:xfrm>
              <a:off x="4574527"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159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4" name="TextBox 593">
              <a:extLst>
                <a:ext uri="{FF2B5EF4-FFF2-40B4-BE49-F238E27FC236}">
                  <a16:creationId xmlns:a16="http://schemas.microsoft.com/office/drawing/2014/main" id="{754F3005-3DD1-496D-A45C-E9FDEA44D48E}"/>
                </a:ext>
              </a:extLst>
            </p:cNvPr>
            <p:cNvSpPr txBox="1"/>
            <p:nvPr/>
          </p:nvSpPr>
          <p:spPr>
            <a:xfrm>
              <a:off x="4751865"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96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5" name="TextBox 594">
              <a:extLst>
                <a:ext uri="{FF2B5EF4-FFF2-40B4-BE49-F238E27FC236}">
                  <a16:creationId xmlns:a16="http://schemas.microsoft.com/office/drawing/2014/main" id="{B4481E88-7E52-408E-83CA-5C9F1A024ECA}"/>
                </a:ext>
              </a:extLst>
            </p:cNvPr>
            <p:cNvSpPr txBox="1"/>
            <p:nvPr/>
          </p:nvSpPr>
          <p:spPr>
            <a:xfrm>
              <a:off x="4929203"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6" name="TextBox 595">
              <a:extLst>
                <a:ext uri="{FF2B5EF4-FFF2-40B4-BE49-F238E27FC236}">
                  <a16:creationId xmlns:a16="http://schemas.microsoft.com/office/drawing/2014/main" id="{69F884C4-34FB-4E7A-B2AE-B58D55352EA4}"/>
                </a:ext>
              </a:extLst>
            </p:cNvPr>
            <p:cNvSpPr txBox="1"/>
            <p:nvPr/>
          </p:nvSpPr>
          <p:spPr>
            <a:xfrm>
              <a:off x="5106542"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7" name="TextBox 596">
              <a:extLst>
                <a:ext uri="{FF2B5EF4-FFF2-40B4-BE49-F238E27FC236}">
                  <a16:creationId xmlns:a16="http://schemas.microsoft.com/office/drawing/2014/main" id="{EBE62761-3DF3-47CA-BB02-5CE18B6B6106}"/>
                </a:ext>
              </a:extLst>
            </p:cNvPr>
            <p:cNvSpPr txBox="1"/>
            <p:nvPr/>
          </p:nvSpPr>
          <p:spPr>
            <a:xfrm>
              <a:off x="5283882"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8" name="TextBox 597">
              <a:extLst>
                <a:ext uri="{FF2B5EF4-FFF2-40B4-BE49-F238E27FC236}">
                  <a16:creationId xmlns:a16="http://schemas.microsoft.com/office/drawing/2014/main" id="{51C04D6F-3D0E-4C0E-BCD6-995BC72C938E}"/>
                </a:ext>
              </a:extLst>
            </p:cNvPr>
            <p:cNvSpPr txBox="1"/>
            <p:nvPr/>
          </p:nvSpPr>
          <p:spPr>
            <a:xfrm>
              <a:off x="5461221"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9" name="TextBox 598">
              <a:extLst>
                <a:ext uri="{FF2B5EF4-FFF2-40B4-BE49-F238E27FC236}">
                  <a16:creationId xmlns:a16="http://schemas.microsoft.com/office/drawing/2014/main" id="{3C2A512D-7C87-4919-B2DC-9D7B8A862452}"/>
                </a:ext>
              </a:extLst>
            </p:cNvPr>
            <p:cNvSpPr txBox="1"/>
            <p:nvPr/>
          </p:nvSpPr>
          <p:spPr>
            <a:xfrm>
              <a:off x="5638559"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0" name="TextBox 599">
              <a:extLst>
                <a:ext uri="{FF2B5EF4-FFF2-40B4-BE49-F238E27FC236}">
                  <a16:creationId xmlns:a16="http://schemas.microsoft.com/office/drawing/2014/main" id="{3CE8010D-E9AC-4365-80A2-97B82237C06E}"/>
                </a:ext>
              </a:extLst>
            </p:cNvPr>
            <p:cNvSpPr txBox="1"/>
            <p:nvPr/>
          </p:nvSpPr>
          <p:spPr>
            <a:xfrm>
              <a:off x="5815898"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1" name="TextBox 600">
              <a:extLst>
                <a:ext uri="{FF2B5EF4-FFF2-40B4-BE49-F238E27FC236}">
                  <a16:creationId xmlns:a16="http://schemas.microsoft.com/office/drawing/2014/main" id="{FB12FED3-B078-40EE-B7A1-590AD7D292AB}"/>
                </a:ext>
              </a:extLst>
            </p:cNvPr>
            <p:cNvSpPr txBox="1"/>
            <p:nvPr/>
          </p:nvSpPr>
          <p:spPr>
            <a:xfrm>
              <a:off x="5993236"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2" name="TextBox 601">
              <a:extLst>
                <a:ext uri="{FF2B5EF4-FFF2-40B4-BE49-F238E27FC236}">
                  <a16:creationId xmlns:a16="http://schemas.microsoft.com/office/drawing/2014/main" id="{9C18FACC-C605-4716-81EE-BC288D5B45CA}"/>
                </a:ext>
              </a:extLst>
            </p:cNvPr>
            <p:cNvSpPr txBox="1"/>
            <p:nvPr/>
          </p:nvSpPr>
          <p:spPr>
            <a:xfrm>
              <a:off x="6170575"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3" name="TextBox 602">
              <a:extLst>
                <a:ext uri="{FF2B5EF4-FFF2-40B4-BE49-F238E27FC236}">
                  <a16:creationId xmlns:a16="http://schemas.microsoft.com/office/drawing/2014/main" id="{9D31DFEB-9383-48D6-83BF-A0265AE49989}"/>
                </a:ext>
              </a:extLst>
            </p:cNvPr>
            <p:cNvSpPr txBox="1"/>
            <p:nvPr/>
          </p:nvSpPr>
          <p:spPr>
            <a:xfrm>
              <a:off x="6347914"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4" name="TextBox 603">
              <a:extLst>
                <a:ext uri="{FF2B5EF4-FFF2-40B4-BE49-F238E27FC236}">
                  <a16:creationId xmlns:a16="http://schemas.microsoft.com/office/drawing/2014/main" id="{27B9FE44-3389-4974-8D05-0D0EB006E3BC}"/>
                </a:ext>
              </a:extLst>
            </p:cNvPr>
            <p:cNvSpPr txBox="1"/>
            <p:nvPr/>
          </p:nvSpPr>
          <p:spPr>
            <a:xfrm>
              <a:off x="6525253" y="5513036"/>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5" name="TextBox 604">
              <a:extLst>
                <a:ext uri="{FF2B5EF4-FFF2-40B4-BE49-F238E27FC236}">
                  <a16:creationId xmlns:a16="http://schemas.microsoft.com/office/drawing/2014/main" id="{C973A254-87FC-4AA6-AA9F-DC40D6C6D660}"/>
                </a:ext>
              </a:extLst>
            </p:cNvPr>
            <p:cNvSpPr txBox="1"/>
            <p:nvPr/>
          </p:nvSpPr>
          <p:spPr>
            <a:xfrm>
              <a:off x="1205091"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6" name="TextBox 605">
              <a:extLst>
                <a:ext uri="{FF2B5EF4-FFF2-40B4-BE49-F238E27FC236}">
                  <a16:creationId xmlns:a16="http://schemas.microsoft.com/office/drawing/2014/main" id="{B6E46B04-9532-4CAA-9450-7B26EF0B2EF1}"/>
                </a:ext>
              </a:extLst>
            </p:cNvPr>
            <p:cNvSpPr txBox="1"/>
            <p:nvPr/>
          </p:nvSpPr>
          <p:spPr>
            <a:xfrm>
              <a:off x="6702601"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7" name="TextBox 606">
              <a:extLst>
                <a:ext uri="{FF2B5EF4-FFF2-40B4-BE49-F238E27FC236}">
                  <a16:creationId xmlns:a16="http://schemas.microsoft.com/office/drawing/2014/main" id="{1ADC7FF7-516B-49C5-AF94-C0614B86B378}"/>
                </a:ext>
              </a:extLst>
            </p:cNvPr>
            <p:cNvSpPr txBox="1"/>
            <p:nvPr/>
          </p:nvSpPr>
          <p:spPr>
            <a:xfrm>
              <a:off x="1382430"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8" name="TextBox 607">
              <a:extLst>
                <a:ext uri="{FF2B5EF4-FFF2-40B4-BE49-F238E27FC236}">
                  <a16:creationId xmlns:a16="http://schemas.microsoft.com/office/drawing/2014/main" id="{53F784F8-34A6-41F9-A2FA-EB58DDD0BE1C}"/>
                </a:ext>
              </a:extLst>
            </p:cNvPr>
            <p:cNvSpPr txBox="1"/>
            <p:nvPr/>
          </p:nvSpPr>
          <p:spPr>
            <a:xfrm>
              <a:off x="1559768"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9" name="TextBox 608">
              <a:extLst>
                <a:ext uri="{FF2B5EF4-FFF2-40B4-BE49-F238E27FC236}">
                  <a16:creationId xmlns:a16="http://schemas.microsoft.com/office/drawing/2014/main" id="{4CE4130F-C844-4CA6-8588-C91A2EF09A6A}"/>
                </a:ext>
              </a:extLst>
            </p:cNvPr>
            <p:cNvSpPr txBox="1"/>
            <p:nvPr/>
          </p:nvSpPr>
          <p:spPr>
            <a:xfrm>
              <a:off x="1737106"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0" name="TextBox 609">
              <a:extLst>
                <a:ext uri="{FF2B5EF4-FFF2-40B4-BE49-F238E27FC236}">
                  <a16:creationId xmlns:a16="http://schemas.microsoft.com/office/drawing/2014/main" id="{72DA06E7-B648-4966-B22A-6E15085B868F}"/>
                </a:ext>
              </a:extLst>
            </p:cNvPr>
            <p:cNvSpPr txBox="1"/>
            <p:nvPr/>
          </p:nvSpPr>
          <p:spPr>
            <a:xfrm>
              <a:off x="1914446"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322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1" name="TextBox 610">
              <a:extLst>
                <a:ext uri="{FF2B5EF4-FFF2-40B4-BE49-F238E27FC236}">
                  <a16:creationId xmlns:a16="http://schemas.microsoft.com/office/drawing/2014/main" id="{4ACCDD1A-2CF1-44CE-BC70-A3BECF9C0E16}"/>
                </a:ext>
              </a:extLst>
            </p:cNvPr>
            <p:cNvSpPr txBox="1"/>
            <p:nvPr/>
          </p:nvSpPr>
          <p:spPr>
            <a:xfrm>
              <a:off x="2091785"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2" name="TextBox 611">
              <a:extLst>
                <a:ext uri="{FF2B5EF4-FFF2-40B4-BE49-F238E27FC236}">
                  <a16:creationId xmlns:a16="http://schemas.microsoft.com/office/drawing/2014/main" id="{54788C40-E400-426F-979D-A9778737BF48}"/>
                </a:ext>
              </a:extLst>
            </p:cNvPr>
            <p:cNvSpPr txBox="1"/>
            <p:nvPr/>
          </p:nvSpPr>
          <p:spPr>
            <a:xfrm>
              <a:off x="2269123"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294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3" name="TextBox 612">
              <a:extLst>
                <a:ext uri="{FF2B5EF4-FFF2-40B4-BE49-F238E27FC236}">
                  <a16:creationId xmlns:a16="http://schemas.microsoft.com/office/drawing/2014/main" id="{4C831EE9-1667-40A2-990D-220B3EC9230E}"/>
                </a:ext>
              </a:extLst>
            </p:cNvPr>
            <p:cNvSpPr txBox="1"/>
            <p:nvPr/>
          </p:nvSpPr>
          <p:spPr>
            <a:xfrm>
              <a:off x="2446462"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4" name="TextBox 613">
              <a:extLst>
                <a:ext uri="{FF2B5EF4-FFF2-40B4-BE49-F238E27FC236}">
                  <a16:creationId xmlns:a16="http://schemas.microsoft.com/office/drawing/2014/main" id="{07BFF17E-8093-4723-862C-FE0118CA8F7A}"/>
                </a:ext>
              </a:extLst>
            </p:cNvPr>
            <p:cNvSpPr txBox="1"/>
            <p:nvPr/>
          </p:nvSpPr>
          <p:spPr>
            <a:xfrm>
              <a:off x="2623801"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5" name="TextBox 614">
              <a:extLst>
                <a:ext uri="{FF2B5EF4-FFF2-40B4-BE49-F238E27FC236}">
                  <a16:creationId xmlns:a16="http://schemas.microsoft.com/office/drawing/2014/main" id="{8CC884B8-8FE2-44CF-866F-5D0DEFE7C901}"/>
                </a:ext>
              </a:extLst>
            </p:cNvPr>
            <p:cNvSpPr txBox="1"/>
            <p:nvPr/>
          </p:nvSpPr>
          <p:spPr>
            <a:xfrm>
              <a:off x="2801139"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251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6" name="TextBox 615">
              <a:extLst>
                <a:ext uri="{FF2B5EF4-FFF2-40B4-BE49-F238E27FC236}">
                  <a16:creationId xmlns:a16="http://schemas.microsoft.com/office/drawing/2014/main" id="{DBD45450-D68B-4825-A77D-1D8EE57FDF7E}"/>
                </a:ext>
              </a:extLst>
            </p:cNvPr>
            <p:cNvSpPr txBox="1"/>
            <p:nvPr/>
          </p:nvSpPr>
          <p:spPr>
            <a:xfrm>
              <a:off x="2978478"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7" name="TextBox 616">
              <a:extLst>
                <a:ext uri="{FF2B5EF4-FFF2-40B4-BE49-F238E27FC236}">
                  <a16:creationId xmlns:a16="http://schemas.microsoft.com/office/drawing/2014/main" id="{A7317F71-6916-4A06-BDE4-48D6E0AF0F6C}"/>
                </a:ext>
              </a:extLst>
            </p:cNvPr>
            <p:cNvSpPr txBox="1"/>
            <p:nvPr/>
          </p:nvSpPr>
          <p:spPr>
            <a:xfrm>
              <a:off x="3155817"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8" name="TextBox 617">
              <a:extLst>
                <a:ext uri="{FF2B5EF4-FFF2-40B4-BE49-F238E27FC236}">
                  <a16:creationId xmlns:a16="http://schemas.microsoft.com/office/drawing/2014/main" id="{B48FF8A8-7ABE-4542-85DA-D594A29346C1}"/>
                </a:ext>
              </a:extLst>
            </p:cNvPr>
            <p:cNvSpPr txBox="1"/>
            <p:nvPr/>
          </p:nvSpPr>
          <p:spPr>
            <a:xfrm>
              <a:off x="3333155"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209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9" name="TextBox 618">
              <a:extLst>
                <a:ext uri="{FF2B5EF4-FFF2-40B4-BE49-F238E27FC236}">
                  <a16:creationId xmlns:a16="http://schemas.microsoft.com/office/drawing/2014/main" id="{907192F2-C50D-4EDB-AC09-FA5631DD74F7}"/>
                </a:ext>
              </a:extLst>
            </p:cNvPr>
            <p:cNvSpPr txBox="1"/>
            <p:nvPr/>
          </p:nvSpPr>
          <p:spPr>
            <a:xfrm>
              <a:off x="3510494"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204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0" name="TextBox 619">
              <a:extLst>
                <a:ext uri="{FF2B5EF4-FFF2-40B4-BE49-F238E27FC236}">
                  <a16:creationId xmlns:a16="http://schemas.microsoft.com/office/drawing/2014/main" id="{B2C2F4D1-2508-448C-841B-0B873A788271}"/>
                </a:ext>
              </a:extLst>
            </p:cNvPr>
            <p:cNvSpPr txBox="1"/>
            <p:nvPr/>
          </p:nvSpPr>
          <p:spPr>
            <a:xfrm>
              <a:off x="3687834"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177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1" name="TextBox 620">
              <a:extLst>
                <a:ext uri="{FF2B5EF4-FFF2-40B4-BE49-F238E27FC236}">
                  <a16:creationId xmlns:a16="http://schemas.microsoft.com/office/drawing/2014/main" id="{F1DF682A-775D-4A2B-BDCD-9BD01A29C931}"/>
                </a:ext>
              </a:extLst>
            </p:cNvPr>
            <p:cNvSpPr txBox="1"/>
            <p:nvPr/>
          </p:nvSpPr>
          <p:spPr>
            <a:xfrm>
              <a:off x="3865172"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172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2" name="TextBox 621">
              <a:extLst>
                <a:ext uri="{FF2B5EF4-FFF2-40B4-BE49-F238E27FC236}">
                  <a16:creationId xmlns:a16="http://schemas.microsoft.com/office/drawing/2014/main" id="{579EC32A-C457-40BC-8847-3D1362A6B56A}"/>
                </a:ext>
              </a:extLst>
            </p:cNvPr>
            <p:cNvSpPr txBox="1"/>
            <p:nvPr/>
          </p:nvSpPr>
          <p:spPr>
            <a:xfrm>
              <a:off x="4042510"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3" name="TextBox 622">
              <a:extLst>
                <a:ext uri="{FF2B5EF4-FFF2-40B4-BE49-F238E27FC236}">
                  <a16:creationId xmlns:a16="http://schemas.microsoft.com/office/drawing/2014/main" id="{C74B0E55-36D7-4753-B087-C6AB0774D1D6}"/>
                </a:ext>
              </a:extLst>
            </p:cNvPr>
            <p:cNvSpPr txBox="1"/>
            <p:nvPr/>
          </p:nvSpPr>
          <p:spPr>
            <a:xfrm>
              <a:off x="4219849"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131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4" name="TextBox 623">
              <a:extLst>
                <a:ext uri="{FF2B5EF4-FFF2-40B4-BE49-F238E27FC236}">
                  <a16:creationId xmlns:a16="http://schemas.microsoft.com/office/drawing/2014/main" id="{9AC94E4D-2A42-4B29-B3C6-889858CAE82A}"/>
                </a:ext>
              </a:extLst>
            </p:cNvPr>
            <p:cNvSpPr txBox="1"/>
            <p:nvPr/>
          </p:nvSpPr>
          <p:spPr>
            <a:xfrm>
              <a:off x="4397188"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126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5" name="TextBox 624">
              <a:extLst>
                <a:ext uri="{FF2B5EF4-FFF2-40B4-BE49-F238E27FC236}">
                  <a16:creationId xmlns:a16="http://schemas.microsoft.com/office/drawing/2014/main" id="{D01282F4-AF34-4CD6-BD4E-5F08C8C6EDB7}"/>
                </a:ext>
              </a:extLst>
            </p:cNvPr>
            <p:cNvSpPr txBox="1"/>
            <p:nvPr/>
          </p:nvSpPr>
          <p:spPr>
            <a:xfrm>
              <a:off x="4574527"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124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6" name="TextBox 625">
              <a:extLst>
                <a:ext uri="{FF2B5EF4-FFF2-40B4-BE49-F238E27FC236}">
                  <a16:creationId xmlns:a16="http://schemas.microsoft.com/office/drawing/2014/main" id="{80581B6D-706A-43A7-A2EE-DDE6ED6D2B6F}"/>
                </a:ext>
              </a:extLst>
            </p:cNvPr>
            <p:cNvSpPr txBox="1"/>
            <p:nvPr/>
          </p:nvSpPr>
          <p:spPr>
            <a:xfrm>
              <a:off x="4751865"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73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7" name="TextBox 626">
              <a:extLst>
                <a:ext uri="{FF2B5EF4-FFF2-40B4-BE49-F238E27FC236}">
                  <a16:creationId xmlns:a16="http://schemas.microsoft.com/office/drawing/2014/main" id="{AAED54AB-07DC-43E0-9CC6-50F3266F2359}"/>
                </a:ext>
              </a:extLst>
            </p:cNvPr>
            <p:cNvSpPr txBox="1"/>
            <p:nvPr/>
          </p:nvSpPr>
          <p:spPr>
            <a:xfrm>
              <a:off x="4929203"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70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8" name="TextBox 627">
              <a:extLst>
                <a:ext uri="{FF2B5EF4-FFF2-40B4-BE49-F238E27FC236}">
                  <a16:creationId xmlns:a16="http://schemas.microsoft.com/office/drawing/2014/main" id="{26DF4715-7802-4D64-A450-EFC189CE183D}"/>
                </a:ext>
              </a:extLst>
            </p:cNvPr>
            <p:cNvSpPr txBox="1"/>
            <p:nvPr/>
          </p:nvSpPr>
          <p:spPr>
            <a:xfrm>
              <a:off x="5106542"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62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9" name="TextBox 628">
              <a:extLst>
                <a:ext uri="{FF2B5EF4-FFF2-40B4-BE49-F238E27FC236}">
                  <a16:creationId xmlns:a16="http://schemas.microsoft.com/office/drawing/2014/main" id="{B8A8DC5E-E719-4F81-A4D6-F7BC4C31F974}"/>
                </a:ext>
              </a:extLst>
            </p:cNvPr>
            <p:cNvSpPr txBox="1"/>
            <p:nvPr/>
          </p:nvSpPr>
          <p:spPr>
            <a:xfrm>
              <a:off x="5283882"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0" name="TextBox 629">
              <a:extLst>
                <a:ext uri="{FF2B5EF4-FFF2-40B4-BE49-F238E27FC236}">
                  <a16:creationId xmlns:a16="http://schemas.microsoft.com/office/drawing/2014/main" id="{BB875636-5DA0-4B12-BCAB-A72627F55195}"/>
                </a:ext>
              </a:extLst>
            </p:cNvPr>
            <p:cNvSpPr txBox="1"/>
            <p:nvPr/>
          </p:nvSpPr>
          <p:spPr>
            <a:xfrm>
              <a:off x="5461221"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1" name="TextBox 630">
              <a:extLst>
                <a:ext uri="{FF2B5EF4-FFF2-40B4-BE49-F238E27FC236}">
                  <a16:creationId xmlns:a16="http://schemas.microsoft.com/office/drawing/2014/main" id="{33F8FF69-B091-4FB3-BB14-0F62C8C7CFED}"/>
                </a:ext>
              </a:extLst>
            </p:cNvPr>
            <p:cNvSpPr txBox="1"/>
            <p:nvPr/>
          </p:nvSpPr>
          <p:spPr>
            <a:xfrm>
              <a:off x="5638559"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2" name="TextBox 631">
              <a:extLst>
                <a:ext uri="{FF2B5EF4-FFF2-40B4-BE49-F238E27FC236}">
                  <a16:creationId xmlns:a16="http://schemas.microsoft.com/office/drawing/2014/main" id="{02EA4EBB-FB47-4D1B-BADB-E8D77E93E54E}"/>
                </a:ext>
              </a:extLst>
            </p:cNvPr>
            <p:cNvSpPr txBox="1"/>
            <p:nvPr/>
          </p:nvSpPr>
          <p:spPr>
            <a:xfrm>
              <a:off x="5815898"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3" name="TextBox 632">
              <a:extLst>
                <a:ext uri="{FF2B5EF4-FFF2-40B4-BE49-F238E27FC236}">
                  <a16:creationId xmlns:a16="http://schemas.microsoft.com/office/drawing/2014/main" id="{12706238-A30D-429F-9A16-E67867E09B55}"/>
                </a:ext>
              </a:extLst>
            </p:cNvPr>
            <p:cNvSpPr txBox="1"/>
            <p:nvPr/>
          </p:nvSpPr>
          <p:spPr>
            <a:xfrm>
              <a:off x="5993236"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4" name="TextBox 633">
              <a:extLst>
                <a:ext uri="{FF2B5EF4-FFF2-40B4-BE49-F238E27FC236}">
                  <a16:creationId xmlns:a16="http://schemas.microsoft.com/office/drawing/2014/main" id="{1225FE34-D6BD-4894-9BA2-9F786E67F4A5}"/>
                </a:ext>
              </a:extLst>
            </p:cNvPr>
            <p:cNvSpPr txBox="1"/>
            <p:nvPr/>
          </p:nvSpPr>
          <p:spPr>
            <a:xfrm>
              <a:off x="6170575"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5" name="TextBox 634">
              <a:extLst>
                <a:ext uri="{FF2B5EF4-FFF2-40B4-BE49-F238E27FC236}">
                  <a16:creationId xmlns:a16="http://schemas.microsoft.com/office/drawing/2014/main" id="{AC1E51A4-17F1-4F46-8017-23AD262AC0BA}"/>
                </a:ext>
              </a:extLst>
            </p:cNvPr>
            <p:cNvSpPr txBox="1"/>
            <p:nvPr/>
          </p:nvSpPr>
          <p:spPr>
            <a:xfrm>
              <a:off x="6347914"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6" name="TextBox 635">
              <a:extLst>
                <a:ext uri="{FF2B5EF4-FFF2-40B4-BE49-F238E27FC236}">
                  <a16:creationId xmlns:a16="http://schemas.microsoft.com/office/drawing/2014/main" id="{B055AA3D-F941-4C64-877E-ED16C224F949}"/>
                </a:ext>
              </a:extLst>
            </p:cNvPr>
            <p:cNvSpPr txBox="1"/>
            <p:nvPr/>
          </p:nvSpPr>
          <p:spPr>
            <a:xfrm>
              <a:off x="6525253" y="5623072"/>
              <a:ext cx="212182"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3" name="Oval 350">
              <a:extLst>
                <a:ext uri="{FF2B5EF4-FFF2-40B4-BE49-F238E27FC236}">
                  <a16:creationId xmlns:a16="http://schemas.microsoft.com/office/drawing/2014/main" id="{9F9F2D6C-E74A-4E93-8067-5CE64E209295}"/>
                </a:ext>
              </a:extLst>
            </p:cNvPr>
            <p:cNvSpPr>
              <a:spLocks noChangeArrowheads="1"/>
            </p:cNvSpPr>
            <p:nvPr/>
          </p:nvSpPr>
          <p:spPr bwMode="auto">
            <a:xfrm>
              <a:off x="1277970" y="2052331"/>
              <a:ext cx="67420" cy="64261"/>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7" name="TextBox 636">
              <a:extLst>
                <a:ext uri="{FF2B5EF4-FFF2-40B4-BE49-F238E27FC236}">
                  <a16:creationId xmlns:a16="http://schemas.microsoft.com/office/drawing/2014/main" id="{63FB7384-08F4-4BEC-A6A1-26BB430422E4}"/>
                </a:ext>
              </a:extLst>
            </p:cNvPr>
            <p:cNvSpPr txBox="1"/>
            <p:nvPr/>
          </p:nvSpPr>
          <p:spPr>
            <a:xfrm>
              <a:off x="1310879" y="5252335"/>
              <a:ext cx="549158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Time from randomisation (months)</a:t>
              </a:r>
            </a:p>
          </p:txBody>
        </p:sp>
        <p:sp>
          <p:nvSpPr>
            <p:cNvPr id="638" name="TextBox 637">
              <a:extLst>
                <a:ext uri="{FF2B5EF4-FFF2-40B4-BE49-F238E27FC236}">
                  <a16:creationId xmlns:a16="http://schemas.microsoft.com/office/drawing/2014/main" id="{4F04091A-8FED-4742-9B20-47275C0CBF7F}"/>
                </a:ext>
              </a:extLst>
            </p:cNvPr>
            <p:cNvSpPr txBox="1"/>
            <p:nvPr/>
          </p:nvSpPr>
          <p:spPr>
            <a:xfrm>
              <a:off x="1002566" y="4886572"/>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9" name="TextBox 638">
              <a:extLst>
                <a:ext uri="{FF2B5EF4-FFF2-40B4-BE49-F238E27FC236}">
                  <a16:creationId xmlns:a16="http://schemas.microsoft.com/office/drawing/2014/main" id="{512FCDD2-F728-48F0-B61E-952CBAFC52AF}"/>
                </a:ext>
              </a:extLst>
            </p:cNvPr>
            <p:cNvSpPr txBox="1"/>
            <p:nvPr/>
          </p:nvSpPr>
          <p:spPr>
            <a:xfrm>
              <a:off x="1007877" y="2011066"/>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0" name="TextBox 639">
              <a:extLst>
                <a:ext uri="{FF2B5EF4-FFF2-40B4-BE49-F238E27FC236}">
                  <a16:creationId xmlns:a16="http://schemas.microsoft.com/office/drawing/2014/main" id="{EA89819A-97EE-41C1-887D-4F9BF65E145E}"/>
                </a:ext>
              </a:extLst>
            </p:cNvPr>
            <p:cNvSpPr txBox="1"/>
            <p:nvPr/>
          </p:nvSpPr>
          <p:spPr>
            <a:xfrm>
              <a:off x="1002566" y="2298616"/>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0.9</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1" name="TextBox 640">
              <a:extLst>
                <a:ext uri="{FF2B5EF4-FFF2-40B4-BE49-F238E27FC236}">
                  <a16:creationId xmlns:a16="http://schemas.microsoft.com/office/drawing/2014/main" id="{90144070-F32A-4515-879D-A42242ECCD0C}"/>
                </a:ext>
              </a:extLst>
            </p:cNvPr>
            <p:cNvSpPr txBox="1"/>
            <p:nvPr/>
          </p:nvSpPr>
          <p:spPr>
            <a:xfrm>
              <a:off x="1002566" y="2586167"/>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2" name="TextBox 641">
              <a:extLst>
                <a:ext uri="{FF2B5EF4-FFF2-40B4-BE49-F238E27FC236}">
                  <a16:creationId xmlns:a16="http://schemas.microsoft.com/office/drawing/2014/main" id="{5551F93E-5A05-4BC2-8211-5F30382B6B37}"/>
                </a:ext>
              </a:extLst>
            </p:cNvPr>
            <p:cNvSpPr txBox="1"/>
            <p:nvPr/>
          </p:nvSpPr>
          <p:spPr>
            <a:xfrm>
              <a:off x="1002566" y="2873717"/>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0.7</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3" name="TextBox 642">
              <a:extLst>
                <a:ext uri="{FF2B5EF4-FFF2-40B4-BE49-F238E27FC236}">
                  <a16:creationId xmlns:a16="http://schemas.microsoft.com/office/drawing/2014/main" id="{C71124BD-016A-4D56-A8A7-809612BC83B6}"/>
                </a:ext>
              </a:extLst>
            </p:cNvPr>
            <p:cNvSpPr txBox="1"/>
            <p:nvPr/>
          </p:nvSpPr>
          <p:spPr>
            <a:xfrm>
              <a:off x="1002566" y="3161268"/>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4" name="TextBox 643">
              <a:extLst>
                <a:ext uri="{FF2B5EF4-FFF2-40B4-BE49-F238E27FC236}">
                  <a16:creationId xmlns:a16="http://schemas.microsoft.com/office/drawing/2014/main" id="{3472D424-78BA-4FAC-9CF1-76D32F8C4F09}"/>
                </a:ext>
              </a:extLst>
            </p:cNvPr>
            <p:cNvSpPr txBox="1"/>
            <p:nvPr/>
          </p:nvSpPr>
          <p:spPr>
            <a:xfrm>
              <a:off x="1002566" y="3448818"/>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0.5</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5" name="TextBox 644">
              <a:extLst>
                <a:ext uri="{FF2B5EF4-FFF2-40B4-BE49-F238E27FC236}">
                  <a16:creationId xmlns:a16="http://schemas.microsoft.com/office/drawing/2014/main" id="{36172C0A-24E6-4B61-A009-75A192831AA0}"/>
                </a:ext>
              </a:extLst>
            </p:cNvPr>
            <p:cNvSpPr txBox="1"/>
            <p:nvPr/>
          </p:nvSpPr>
          <p:spPr>
            <a:xfrm>
              <a:off x="1002566" y="3736369"/>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6" name="TextBox 645">
              <a:extLst>
                <a:ext uri="{FF2B5EF4-FFF2-40B4-BE49-F238E27FC236}">
                  <a16:creationId xmlns:a16="http://schemas.microsoft.com/office/drawing/2014/main" id="{876A0E22-4437-4CE3-B9F8-5068FEE219AE}"/>
                </a:ext>
              </a:extLst>
            </p:cNvPr>
            <p:cNvSpPr txBox="1"/>
            <p:nvPr/>
          </p:nvSpPr>
          <p:spPr>
            <a:xfrm>
              <a:off x="1002566" y="4023918"/>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0.3</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7" name="TextBox 646">
              <a:extLst>
                <a:ext uri="{FF2B5EF4-FFF2-40B4-BE49-F238E27FC236}">
                  <a16:creationId xmlns:a16="http://schemas.microsoft.com/office/drawing/2014/main" id="{58CA2740-67ED-4005-915E-DCDD703A21DC}"/>
                </a:ext>
              </a:extLst>
            </p:cNvPr>
            <p:cNvSpPr txBox="1"/>
            <p:nvPr/>
          </p:nvSpPr>
          <p:spPr>
            <a:xfrm>
              <a:off x="1002566" y="4311469"/>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8" name="TextBox 647">
              <a:extLst>
                <a:ext uri="{FF2B5EF4-FFF2-40B4-BE49-F238E27FC236}">
                  <a16:creationId xmlns:a16="http://schemas.microsoft.com/office/drawing/2014/main" id="{A57BE6D4-B12A-4838-9625-3E5FB57A2BD8}"/>
                </a:ext>
              </a:extLst>
            </p:cNvPr>
            <p:cNvSpPr txBox="1"/>
            <p:nvPr/>
          </p:nvSpPr>
          <p:spPr>
            <a:xfrm>
              <a:off x="1002566" y="4599020"/>
              <a:ext cx="212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0.1</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3" name="TextBox 652">
              <a:extLst>
                <a:ext uri="{FF2B5EF4-FFF2-40B4-BE49-F238E27FC236}">
                  <a16:creationId xmlns:a16="http://schemas.microsoft.com/office/drawing/2014/main" id="{D5521837-1BE3-49EB-A15B-88509F403AAB}"/>
                </a:ext>
              </a:extLst>
            </p:cNvPr>
            <p:cNvSpPr txBox="1"/>
            <p:nvPr/>
          </p:nvSpPr>
          <p:spPr>
            <a:xfrm rot="16200000">
              <a:off x="-874831" y="3495119"/>
              <a:ext cx="313761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Probability of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rPFS</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55" name="Line 116">
              <a:extLst>
                <a:ext uri="{FF2B5EF4-FFF2-40B4-BE49-F238E27FC236}">
                  <a16:creationId xmlns:a16="http://schemas.microsoft.com/office/drawing/2014/main" id="{FFD5471A-6658-4ECA-BF83-6092CA2E9CA6}"/>
                </a:ext>
              </a:extLst>
            </p:cNvPr>
            <p:cNvSpPr>
              <a:spLocks noChangeShapeType="1"/>
            </p:cNvSpPr>
            <p:nvPr/>
          </p:nvSpPr>
          <p:spPr bwMode="auto">
            <a:xfrm>
              <a:off x="5738047"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6" name="Line 117">
              <a:extLst>
                <a:ext uri="{FF2B5EF4-FFF2-40B4-BE49-F238E27FC236}">
                  <a16:creationId xmlns:a16="http://schemas.microsoft.com/office/drawing/2014/main" id="{B1AF7B9F-AC0A-484F-8D42-4883426AED43}"/>
                </a:ext>
              </a:extLst>
            </p:cNvPr>
            <p:cNvSpPr>
              <a:spLocks noChangeShapeType="1"/>
            </p:cNvSpPr>
            <p:nvPr/>
          </p:nvSpPr>
          <p:spPr bwMode="auto">
            <a:xfrm>
              <a:off x="5917578"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7" name="Line 118">
              <a:extLst>
                <a:ext uri="{FF2B5EF4-FFF2-40B4-BE49-F238E27FC236}">
                  <a16:creationId xmlns:a16="http://schemas.microsoft.com/office/drawing/2014/main" id="{1F028B54-33E5-4D56-9E0E-91354ED300AC}"/>
                </a:ext>
              </a:extLst>
            </p:cNvPr>
            <p:cNvSpPr>
              <a:spLocks noChangeShapeType="1"/>
            </p:cNvSpPr>
            <p:nvPr/>
          </p:nvSpPr>
          <p:spPr bwMode="auto">
            <a:xfrm>
              <a:off x="6095284"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8" name="Line 119">
              <a:extLst>
                <a:ext uri="{FF2B5EF4-FFF2-40B4-BE49-F238E27FC236}">
                  <a16:creationId xmlns:a16="http://schemas.microsoft.com/office/drawing/2014/main" id="{2E0DA5B6-626A-423F-9977-CD9353E11A7D}"/>
                </a:ext>
              </a:extLst>
            </p:cNvPr>
            <p:cNvSpPr>
              <a:spLocks noChangeShapeType="1"/>
            </p:cNvSpPr>
            <p:nvPr/>
          </p:nvSpPr>
          <p:spPr bwMode="auto">
            <a:xfrm>
              <a:off x="6272078"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9" name="Line 120">
              <a:extLst>
                <a:ext uri="{FF2B5EF4-FFF2-40B4-BE49-F238E27FC236}">
                  <a16:creationId xmlns:a16="http://schemas.microsoft.com/office/drawing/2014/main" id="{FD26750A-DF63-4B53-BE08-7E592F0CBC03}"/>
                </a:ext>
              </a:extLst>
            </p:cNvPr>
            <p:cNvSpPr>
              <a:spLocks noChangeShapeType="1"/>
            </p:cNvSpPr>
            <p:nvPr/>
          </p:nvSpPr>
          <p:spPr bwMode="auto">
            <a:xfrm>
              <a:off x="6449785"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0" name="Line 121">
              <a:extLst>
                <a:ext uri="{FF2B5EF4-FFF2-40B4-BE49-F238E27FC236}">
                  <a16:creationId xmlns:a16="http://schemas.microsoft.com/office/drawing/2014/main" id="{AC32139F-BEE2-4CE3-BAD8-53EC42396EA8}"/>
                </a:ext>
              </a:extLst>
            </p:cNvPr>
            <p:cNvSpPr>
              <a:spLocks noChangeShapeType="1"/>
            </p:cNvSpPr>
            <p:nvPr/>
          </p:nvSpPr>
          <p:spPr bwMode="auto">
            <a:xfrm>
              <a:off x="6624758"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1" name="Line 122">
              <a:extLst>
                <a:ext uri="{FF2B5EF4-FFF2-40B4-BE49-F238E27FC236}">
                  <a16:creationId xmlns:a16="http://schemas.microsoft.com/office/drawing/2014/main" id="{8A1E58B2-8F26-4AF8-AE45-71DC7BA8CA7B}"/>
                </a:ext>
              </a:extLst>
            </p:cNvPr>
            <p:cNvSpPr>
              <a:spLocks noChangeShapeType="1"/>
            </p:cNvSpPr>
            <p:nvPr/>
          </p:nvSpPr>
          <p:spPr bwMode="auto">
            <a:xfrm>
              <a:off x="6802465"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2" name="Line 94">
              <a:extLst>
                <a:ext uri="{FF2B5EF4-FFF2-40B4-BE49-F238E27FC236}">
                  <a16:creationId xmlns:a16="http://schemas.microsoft.com/office/drawing/2014/main" id="{EA1DD6E3-635F-4A02-BFCE-7E6CB4A1AC4E}"/>
                </a:ext>
              </a:extLst>
            </p:cNvPr>
            <p:cNvSpPr>
              <a:spLocks noChangeShapeType="1"/>
            </p:cNvSpPr>
            <p:nvPr/>
          </p:nvSpPr>
          <p:spPr bwMode="auto">
            <a:xfrm>
              <a:off x="4144157"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3" name="Line 107">
              <a:extLst>
                <a:ext uri="{FF2B5EF4-FFF2-40B4-BE49-F238E27FC236}">
                  <a16:creationId xmlns:a16="http://schemas.microsoft.com/office/drawing/2014/main" id="{63518C68-599B-46EE-91D7-C43272AE1468}"/>
                </a:ext>
              </a:extLst>
            </p:cNvPr>
            <p:cNvSpPr>
              <a:spLocks noChangeShapeType="1"/>
            </p:cNvSpPr>
            <p:nvPr/>
          </p:nvSpPr>
          <p:spPr bwMode="auto">
            <a:xfrm>
              <a:off x="3967363"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4" name="Line 108">
              <a:extLst>
                <a:ext uri="{FF2B5EF4-FFF2-40B4-BE49-F238E27FC236}">
                  <a16:creationId xmlns:a16="http://schemas.microsoft.com/office/drawing/2014/main" id="{00A75EB3-735F-40C9-B0B2-C63E2DB0A2E3}"/>
                </a:ext>
              </a:extLst>
            </p:cNvPr>
            <p:cNvSpPr>
              <a:spLocks noChangeShapeType="1"/>
            </p:cNvSpPr>
            <p:nvPr/>
          </p:nvSpPr>
          <p:spPr bwMode="auto">
            <a:xfrm>
              <a:off x="4321864"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5" name="Line 109">
              <a:extLst>
                <a:ext uri="{FF2B5EF4-FFF2-40B4-BE49-F238E27FC236}">
                  <a16:creationId xmlns:a16="http://schemas.microsoft.com/office/drawing/2014/main" id="{ABBA30C2-6474-4DFA-9EEF-D98BF0948E9C}"/>
                </a:ext>
              </a:extLst>
            </p:cNvPr>
            <p:cNvSpPr>
              <a:spLocks noChangeShapeType="1"/>
            </p:cNvSpPr>
            <p:nvPr/>
          </p:nvSpPr>
          <p:spPr bwMode="auto">
            <a:xfrm>
              <a:off x="4498659"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6" name="Line 110">
              <a:extLst>
                <a:ext uri="{FF2B5EF4-FFF2-40B4-BE49-F238E27FC236}">
                  <a16:creationId xmlns:a16="http://schemas.microsoft.com/office/drawing/2014/main" id="{89219DA7-752C-479D-8337-AD2867758518}"/>
                </a:ext>
              </a:extLst>
            </p:cNvPr>
            <p:cNvSpPr>
              <a:spLocks noChangeShapeType="1"/>
            </p:cNvSpPr>
            <p:nvPr/>
          </p:nvSpPr>
          <p:spPr bwMode="auto">
            <a:xfrm>
              <a:off x="4676366"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7" name="Line 111">
              <a:extLst>
                <a:ext uri="{FF2B5EF4-FFF2-40B4-BE49-F238E27FC236}">
                  <a16:creationId xmlns:a16="http://schemas.microsoft.com/office/drawing/2014/main" id="{2EAF2D45-C30B-453D-A9E3-5D58CBB5E030}"/>
                </a:ext>
              </a:extLst>
            </p:cNvPr>
            <p:cNvSpPr>
              <a:spLocks noChangeShapeType="1"/>
            </p:cNvSpPr>
            <p:nvPr/>
          </p:nvSpPr>
          <p:spPr bwMode="auto">
            <a:xfrm>
              <a:off x="4853161"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8" name="Line 112">
              <a:extLst>
                <a:ext uri="{FF2B5EF4-FFF2-40B4-BE49-F238E27FC236}">
                  <a16:creationId xmlns:a16="http://schemas.microsoft.com/office/drawing/2014/main" id="{ABAFD746-1EAC-4678-BBCD-47DEE0E22DF4}"/>
                </a:ext>
              </a:extLst>
            </p:cNvPr>
            <p:cNvSpPr>
              <a:spLocks noChangeShapeType="1"/>
            </p:cNvSpPr>
            <p:nvPr/>
          </p:nvSpPr>
          <p:spPr bwMode="auto">
            <a:xfrm>
              <a:off x="5029045"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9" name="Line 113">
              <a:extLst>
                <a:ext uri="{FF2B5EF4-FFF2-40B4-BE49-F238E27FC236}">
                  <a16:creationId xmlns:a16="http://schemas.microsoft.com/office/drawing/2014/main" id="{109F8FF9-DE18-42A3-9026-4ACEC2584BBE}"/>
                </a:ext>
              </a:extLst>
            </p:cNvPr>
            <p:cNvSpPr>
              <a:spLocks noChangeShapeType="1"/>
            </p:cNvSpPr>
            <p:nvPr/>
          </p:nvSpPr>
          <p:spPr bwMode="auto">
            <a:xfrm>
              <a:off x="5205840"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0" name="Line 114">
              <a:extLst>
                <a:ext uri="{FF2B5EF4-FFF2-40B4-BE49-F238E27FC236}">
                  <a16:creationId xmlns:a16="http://schemas.microsoft.com/office/drawing/2014/main" id="{2F03EBEE-B02F-400C-A220-8ED45A696CE1}"/>
                </a:ext>
              </a:extLst>
            </p:cNvPr>
            <p:cNvSpPr>
              <a:spLocks noChangeShapeType="1"/>
            </p:cNvSpPr>
            <p:nvPr/>
          </p:nvSpPr>
          <p:spPr bwMode="auto">
            <a:xfrm>
              <a:off x="5383547" y="4951814"/>
              <a:ext cx="0" cy="3451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1" name="Line 115">
              <a:extLst>
                <a:ext uri="{FF2B5EF4-FFF2-40B4-BE49-F238E27FC236}">
                  <a16:creationId xmlns:a16="http://schemas.microsoft.com/office/drawing/2014/main" id="{D6E0161D-5B46-4955-B51F-CD8CB49B4340}"/>
                </a:ext>
              </a:extLst>
            </p:cNvPr>
            <p:cNvSpPr>
              <a:spLocks noChangeShapeType="1"/>
            </p:cNvSpPr>
            <p:nvPr/>
          </p:nvSpPr>
          <p:spPr bwMode="auto">
            <a:xfrm>
              <a:off x="5560341" y="4948897"/>
              <a:ext cx="0" cy="5559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2" name="Line 91">
              <a:extLst>
                <a:ext uri="{FF2B5EF4-FFF2-40B4-BE49-F238E27FC236}">
                  <a16:creationId xmlns:a16="http://schemas.microsoft.com/office/drawing/2014/main" id="{C59E75E7-C8C6-4A16-B0C8-91E162ACB685}"/>
                </a:ext>
              </a:extLst>
            </p:cNvPr>
            <p:cNvSpPr>
              <a:spLocks noChangeShapeType="1"/>
            </p:cNvSpPr>
            <p:nvPr/>
          </p:nvSpPr>
          <p:spPr bwMode="auto">
            <a:xfrm>
              <a:off x="1310879"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3" name="Line 92">
              <a:extLst>
                <a:ext uri="{FF2B5EF4-FFF2-40B4-BE49-F238E27FC236}">
                  <a16:creationId xmlns:a16="http://schemas.microsoft.com/office/drawing/2014/main" id="{4212D813-958C-4341-B9A6-3C1D63777BF0}"/>
                </a:ext>
              </a:extLst>
            </p:cNvPr>
            <p:cNvSpPr>
              <a:spLocks noChangeShapeType="1"/>
            </p:cNvSpPr>
            <p:nvPr/>
          </p:nvSpPr>
          <p:spPr bwMode="auto">
            <a:xfrm>
              <a:off x="2373473"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4" name="Line 93">
              <a:extLst>
                <a:ext uri="{FF2B5EF4-FFF2-40B4-BE49-F238E27FC236}">
                  <a16:creationId xmlns:a16="http://schemas.microsoft.com/office/drawing/2014/main" id="{961645A4-28ED-4EE5-A52B-CEBF986A3C15}"/>
                </a:ext>
              </a:extLst>
            </p:cNvPr>
            <p:cNvSpPr>
              <a:spLocks noChangeShapeType="1"/>
            </p:cNvSpPr>
            <p:nvPr/>
          </p:nvSpPr>
          <p:spPr bwMode="auto">
            <a:xfrm>
              <a:off x="3260183"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5" name="Line 95">
              <a:extLst>
                <a:ext uri="{FF2B5EF4-FFF2-40B4-BE49-F238E27FC236}">
                  <a16:creationId xmlns:a16="http://schemas.microsoft.com/office/drawing/2014/main" id="{7201238F-50E6-429C-B1D3-19F47F889887}"/>
                </a:ext>
              </a:extLst>
            </p:cNvPr>
            <p:cNvSpPr>
              <a:spLocks noChangeShapeType="1"/>
            </p:cNvSpPr>
            <p:nvPr/>
          </p:nvSpPr>
          <p:spPr bwMode="auto">
            <a:xfrm>
              <a:off x="1488586"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6" name="Line 96">
              <a:extLst>
                <a:ext uri="{FF2B5EF4-FFF2-40B4-BE49-F238E27FC236}">
                  <a16:creationId xmlns:a16="http://schemas.microsoft.com/office/drawing/2014/main" id="{1F743714-39AD-40EC-A7F1-10BAA320E3A9}"/>
                </a:ext>
              </a:extLst>
            </p:cNvPr>
            <p:cNvSpPr>
              <a:spLocks noChangeShapeType="1"/>
            </p:cNvSpPr>
            <p:nvPr/>
          </p:nvSpPr>
          <p:spPr bwMode="auto">
            <a:xfrm>
              <a:off x="1666292"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7" name="Line 97">
              <a:extLst>
                <a:ext uri="{FF2B5EF4-FFF2-40B4-BE49-F238E27FC236}">
                  <a16:creationId xmlns:a16="http://schemas.microsoft.com/office/drawing/2014/main" id="{6BB20C20-F099-4C23-AAEA-E2362994389E}"/>
                </a:ext>
              </a:extLst>
            </p:cNvPr>
            <p:cNvSpPr>
              <a:spLocks noChangeShapeType="1"/>
            </p:cNvSpPr>
            <p:nvPr/>
          </p:nvSpPr>
          <p:spPr bwMode="auto">
            <a:xfrm>
              <a:off x="1843086"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8" name="Line 98">
              <a:extLst>
                <a:ext uri="{FF2B5EF4-FFF2-40B4-BE49-F238E27FC236}">
                  <a16:creationId xmlns:a16="http://schemas.microsoft.com/office/drawing/2014/main" id="{CAB2B094-DA39-4E95-905A-A0B6B6D81747}"/>
                </a:ext>
              </a:extLst>
            </p:cNvPr>
            <p:cNvSpPr>
              <a:spLocks noChangeShapeType="1"/>
            </p:cNvSpPr>
            <p:nvPr/>
          </p:nvSpPr>
          <p:spPr bwMode="auto">
            <a:xfrm>
              <a:off x="2018060"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9" name="Line 99">
              <a:extLst>
                <a:ext uri="{FF2B5EF4-FFF2-40B4-BE49-F238E27FC236}">
                  <a16:creationId xmlns:a16="http://schemas.microsoft.com/office/drawing/2014/main" id="{6CE33ADC-0CD3-4981-8619-5D1E6C7B749F}"/>
                </a:ext>
              </a:extLst>
            </p:cNvPr>
            <p:cNvSpPr>
              <a:spLocks noChangeShapeType="1"/>
            </p:cNvSpPr>
            <p:nvPr/>
          </p:nvSpPr>
          <p:spPr bwMode="auto">
            <a:xfrm>
              <a:off x="2195766"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0" name="Line 100">
              <a:extLst>
                <a:ext uri="{FF2B5EF4-FFF2-40B4-BE49-F238E27FC236}">
                  <a16:creationId xmlns:a16="http://schemas.microsoft.com/office/drawing/2014/main" id="{FBFA2A8A-DE3B-4E1D-B6B0-575B9184748B}"/>
                </a:ext>
              </a:extLst>
            </p:cNvPr>
            <p:cNvSpPr>
              <a:spLocks noChangeShapeType="1"/>
            </p:cNvSpPr>
            <p:nvPr/>
          </p:nvSpPr>
          <p:spPr bwMode="auto">
            <a:xfrm>
              <a:off x="2550267"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1" name="Line 101">
              <a:extLst>
                <a:ext uri="{FF2B5EF4-FFF2-40B4-BE49-F238E27FC236}">
                  <a16:creationId xmlns:a16="http://schemas.microsoft.com/office/drawing/2014/main" id="{44F17F19-3238-4D67-BC28-66E68785ABA7}"/>
                </a:ext>
              </a:extLst>
            </p:cNvPr>
            <p:cNvSpPr>
              <a:spLocks noChangeShapeType="1"/>
            </p:cNvSpPr>
            <p:nvPr/>
          </p:nvSpPr>
          <p:spPr bwMode="auto">
            <a:xfrm>
              <a:off x="2727974"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2" name="Line 102">
              <a:extLst>
                <a:ext uri="{FF2B5EF4-FFF2-40B4-BE49-F238E27FC236}">
                  <a16:creationId xmlns:a16="http://schemas.microsoft.com/office/drawing/2014/main" id="{D162B3F1-FB4E-4A12-B420-4C07BE037B72}"/>
                </a:ext>
              </a:extLst>
            </p:cNvPr>
            <p:cNvSpPr>
              <a:spLocks noChangeShapeType="1"/>
            </p:cNvSpPr>
            <p:nvPr/>
          </p:nvSpPr>
          <p:spPr bwMode="auto">
            <a:xfrm>
              <a:off x="2904769"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3" name="Line 103">
              <a:extLst>
                <a:ext uri="{FF2B5EF4-FFF2-40B4-BE49-F238E27FC236}">
                  <a16:creationId xmlns:a16="http://schemas.microsoft.com/office/drawing/2014/main" id="{3800EA74-C9F4-4754-8C6E-E7C1F651AC4B}"/>
                </a:ext>
              </a:extLst>
            </p:cNvPr>
            <p:cNvSpPr>
              <a:spLocks noChangeShapeType="1"/>
            </p:cNvSpPr>
            <p:nvPr/>
          </p:nvSpPr>
          <p:spPr bwMode="auto">
            <a:xfrm>
              <a:off x="3082476"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4" name="Line 104">
              <a:extLst>
                <a:ext uri="{FF2B5EF4-FFF2-40B4-BE49-F238E27FC236}">
                  <a16:creationId xmlns:a16="http://schemas.microsoft.com/office/drawing/2014/main" id="{1F2ADD0C-3F40-42F2-BEA8-4E0454106B17}"/>
                </a:ext>
              </a:extLst>
            </p:cNvPr>
            <p:cNvSpPr>
              <a:spLocks noChangeShapeType="1"/>
            </p:cNvSpPr>
            <p:nvPr/>
          </p:nvSpPr>
          <p:spPr bwMode="auto">
            <a:xfrm>
              <a:off x="3436977"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5" name="Line 105">
              <a:extLst>
                <a:ext uri="{FF2B5EF4-FFF2-40B4-BE49-F238E27FC236}">
                  <a16:creationId xmlns:a16="http://schemas.microsoft.com/office/drawing/2014/main" id="{F09B8280-70C7-4394-93F7-C876DED86687}"/>
                </a:ext>
              </a:extLst>
            </p:cNvPr>
            <p:cNvSpPr>
              <a:spLocks noChangeShapeType="1"/>
            </p:cNvSpPr>
            <p:nvPr/>
          </p:nvSpPr>
          <p:spPr bwMode="auto">
            <a:xfrm>
              <a:off x="3611950" y="4951485"/>
              <a:ext cx="0" cy="334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6" name="Line 106">
              <a:extLst>
                <a:ext uri="{FF2B5EF4-FFF2-40B4-BE49-F238E27FC236}">
                  <a16:creationId xmlns:a16="http://schemas.microsoft.com/office/drawing/2014/main" id="{43546755-F743-4DD7-A2FD-80C9FCE94C5A}"/>
                </a:ext>
              </a:extLst>
            </p:cNvPr>
            <p:cNvSpPr>
              <a:spLocks noChangeShapeType="1"/>
            </p:cNvSpPr>
            <p:nvPr/>
          </p:nvSpPr>
          <p:spPr bwMode="auto">
            <a:xfrm>
              <a:off x="3789656" y="4948897"/>
              <a:ext cx="0" cy="5385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492" name="Straight Connector 491">
              <a:extLst>
                <a:ext uri="{FF2B5EF4-FFF2-40B4-BE49-F238E27FC236}">
                  <a16:creationId xmlns:a16="http://schemas.microsoft.com/office/drawing/2014/main" id="{09C9B878-97F1-40C6-BC19-683C76DB323D}"/>
                </a:ext>
              </a:extLst>
            </p:cNvPr>
            <p:cNvCxnSpPr>
              <a:cxnSpLocks/>
            </p:cNvCxnSpPr>
            <p:nvPr/>
          </p:nvCxnSpPr>
          <p:spPr>
            <a:xfrm flipH="1">
              <a:off x="3439269" y="2586167"/>
              <a:ext cx="5256" cy="2350243"/>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3" name="Straight Connector 492">
              <a:extLst>
                <a:ext uri="{FF2B5EF4-FFF2-40B4-BE49-F238E27FC236}">
                  <a16:creationId xmlns:a16="http://schemas.microsoft.com/office/drawing/2014/main" id="{2B52CB46-CE48-480B-8533-CED310857E7E}"/>
                </a:ext>
              </a:extLst>
            </p:cNvPr>
            <p:cNvCxnSpPr>
              <a:cxnSpLocks/>
            </p:cNvCxnSpPr>
            <p:nvPr/>
          </p:nvCxnSpPr>
          <p:spPr>
            <a:xfrm>
              <a:off x="1325157" y="3515864"/>
              <a:ext cx="5429922" cy="6925"/>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4" name="TextBox 493">
              <a:extLst>
                <a:ext uri="{FF2B5EF4-FFF2-40B4-BE49-F238E27FC236}">
                  <a16:creationId xmlns:a16="http://schemas.microsoft.com/office/drawing/2014/main" id="{960D8866-3C75-4460-978E-FE280F96E08F}"/>
                </a:ext>
              </a:extLst>
            </p:cNvPr>
            <p:cNvSpPr txBox="1"/>
            <p:nvPr/>
          </p:nvSpPr>
          <p:spPr>
            <a:xfrm>
              <a:off x="5259334" y="2158251"/>
              <a:ext cx="170501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24-month</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53.7%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accent1"/>
                  </a:solidFill>
                  <a:effectLst/>
                  <a:uLnTx/>
                  <a:uFillTx/>
                  <a:latin typeface="Arial" panose="020B0604020202020204"/>
                  <a:ea typeface="黑体" panose="02010609060101010101" pitchFamily="49" charset="-122"/>
                  <a:cs typeface="+mn-cs"/>
                </a:rPr>
                <a:t>34.1%</a:t>
              </a:r>
              <a:endParaRPr kumimoji="0" lang="en-US" sz="1600" b="1" i="0" u="none" strike="noStrike" kern="1200" cap="none" spc="0" normalizeH="0" baseline="0" noProof="0" dirty="0">
                <a:ln>
                  <a:noFill/>
                </a:ln>
                <a:solidFill>
                  <a:schemeClr val="accent1"/>
                </a:solidFill>
                <a:effectLst/>
                <a:uLnTx/>
                <a:uFillTx/>
                <a:latin typeface="Arial" panose="020B0604020202020204"/>
                <a:cs typeface="+mn-cs"/>
              </a:endParaRPr>
            </a:p>
          </p:txBody>
        </p:sp>
        <p:cxnSp>
          <p:nvCxnSpPr>
            <p:cNvPr id="495" name="Straight Connector 494">
              <a:extLst>
                <a:ext uri="{FF2B5EF4-FFF2-40B4-BE49-F238E27FC236}">
                  <a16:creationId xmlns:a16="http://schemas.microsoft.com/office/drawing/2014/main" id="{33257329-D6E6-4172-8435-9050E1FE485F}"/>
                </a:ext>
              </a:extLst>
            </p:cNvPr>
            <p:cNvCxnSpPr>
              <a:cxnSpLocks/>
            </p:cNvCxnSpPr>
            <p:nvPr/>
          </p:nvCxnSpPr>
          <p:spPr>
            <a:xfrm flipH="1">
              <a:off x="5549007" y="2937283"/>
              <a:ext cx="2555" cy="1988049"/>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6" name="TextBox 495">
              <a:extLst>
                <a:ext uri="{FF2B5EF4-FFF2-40B4-BE49-F238E27FC236}">
                  <a16:creationId xmlns:a16="http://schemas.microsoft.com/office/drawing/2014/main" id="{22C1BB27-2F02-4783-872B-75E33F7615F7}"/>
                </a:ext>
              </a:extLst>
            </p:cNvPr>
            <p:cNvSpPr txBox="1"/>
            <p:nvPr/>
          </p:nvSpPr>
          <p:spPr>
            <a:xfrm>
              <a:off x="3201731" y="1819729"/>
              <a:ext cx="170501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12-month</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73.8%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accent1"/>
                  </a:solidFill>
                  <a:effectLst/>
                  <a:uLnTx/>
                  <a:uFillTx/>
                  <a:latin typeface="Arial" panose="020B0604020202020204"/>
                  <a:ea typeface="黑体" panose="02010609060101010101" pitchFamily="49" charset="-122"/>
                  <a:cs typeface="+mn-cs"/>
                </a:rPr>
                <a:t>60.6%</a:t>
              </a:r>
              <a:endParaRPr kumimoji="0" lang="en-US" sz="1600" b="1" i="0" u="none" strike="noStrike" kern="1200" cap="none" spc="0" normalizeH="0" baseline="0" noProof="0" dirty="0">
                <a:ln>
                  <a:noFill/>
                </a:ln>
                <a:solidFill>
                  <a:schemeClr val="accent1"/>
                </a:solidFill>
                <a:effectLst/>
                <a:uLnTx/>
                <a:uFillTx/>
                <a:latin typeface="Arial" panose="020B0604020202020204"/>
                <a:cs typeface="+mn-cs"/>
              </a:endParaRPr>
            </a:p>
          </p:txBody>
        </p:sp>
      </p:grpSp>
      <p:sp>
        <p:nvSpPr>
          <p:cNvPr id="313" name="Rectangle 312">
            <a:extLst>
              <a:ext uri="{FF2B5EF4-FFF2-40B4-BE49-F238E27FC236}">
                <a16:creationId xmlns:a16="http://schemas.microsoft.com/office/drawing/2014/main" id="{6A169D91-3766-4365-B5D1-A80D408C0117}"/>
              </a:ext>
            </a:extLst>
          </p:cNvPr>
          <p:cNvSpPr/>
          <p:nvPr/>
        </p:nvSpPr>
        <p:spPr>
          <a:xfrm>
            <a:off x="7388609" y="4276848"/>
            <a:ext cx="4566703" cy="66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400" b="1" i="0" u="none" strike="noStrike" kern="1200" cap="none" spc="0" normalizeH="0" baseline="30000" noProof="0">
              <a:ln>
                <a:noFill/>
              </a:ln>
              <a:solidFill>
                <a:prstClr val="black"/>
              </a:solidFill>
              <a:effectLst/>
              <a:uLnTx/>
              <a:uFillTx/>
              <a:latin typeface="Arial" panose="020B0604020202020204"/>
              <a:ea typeface="+mn-ea"/>
              <a:cs typeface="+mn-cs"/>
            </a:endParaRPr>
          </a:p>
        </p:txBody>
      </p:sp>
      <p:sp>
        <p:nvSpPr>
          <p:cNvPr id="314" name="Rectangle 313">
            <a:extLst>
              <a:ext uri="{FF2B5EF4-FFF2-40B4-BE49-F238E27FC236}">
                <a16:creationId xmlns:a16="http://schemas.microsoft.com/office/drawing/2014/main" id="{45FF550D-B11E-4903-A502-83ECACA6E8C2}"/>
              </a:ext>
            </a:extLst>
          </p:cNvPr>
          <p:cNvSpPr/>
          <p:nvPr/>
        </p:nvSpPr>
        <p:spPr>
          <a:xfrm>
            <a:off x="7388609" y="4492978"/>
            <a:ext cx="4566703" cy="66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Median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rPFS</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improvement of 11.2 months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favours</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olaparib</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abiraterone</a:t>
            </a:r>
            <a:r>
              <a:rPr kumimoji="0" lang="en-US" sz="1400" b="1" i="0" u="none" strike="noStrike" kern="1200" cap="none" spc="0" normalizeH="0" baseline="30000" noProof="0" dirty="0" err="1">
                <a:ln>
                  <a:noFill/>
                </a:ln>
                <a:solidFill>
                  <a:prstClr val="black"/>
                </a:solidFill>
                <a:effectLst/>
                <a:uLnTx/>
                <a:uFillTx/>
                <a:latin typeface="Arial" panose="020B0604020202020204"/>
                <a:ea typeface="+mn-ea"/>
                <a:cs typeface="+mn-cs"/>
              </a:rPr>
              <a:t>c</a:t>
            </a:r>
            <a:endParaRPr kumimoji="0" lang="en-US" sz="140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3673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D2A217-852A-432B-85BA-CFC9790A393B}"/>
              </a:ext>
            </a:extLst>
          </p:cNvPr>
          <p:cNvGrpSpPr/>
          <p:nvPr/>
        </p:nvGrpSpPr>
        <p:grpSpPr>
          <a:xfrm>
            <a:off x="772607" y="1321748"/>
            <a:ext cx="10646787" cy="4146142"/>
            <a:chOff x="1019953" y="1442620"/>
            <a:chExt cx="10646787" cy="4146142"/>
          </a:xfrm>
        </p:grpSpPr>
        <p:sp>
          <p:nvSpPr>
            <p:cNvPr id="132" name="TextBox 131">
              <a:extLst>
                <a:ext uri="{FF2B5EF4-FFF2-40B4-BE49-F238E27FC236}">
                  <a16:creationId xmlns:a16="http://schemas.microsoft.com/office/drawing/2014/main" id="{29D28AE5-9420-4D61-A559-67AB8874E48D}"/>
                </a:ext>
              </a:extLst>
            </p:cNvPr>
            <p:cNvSpPr txBox="1"/>
            <p:nvPr/>
          </p:nvSpPr>
          <p:spPr>
            <a:xfrm>
              <a:off x="4919811" y="5311763"/>
              <a:ext cx="2929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1200" b="1" i="0" u="none" strike="noStrike" kern="1200" cap="none" spc="0" normalizeH="0" baseline="0" noProof="0" dirty="0">
                  <a:ln>
                    <a:noFill/>
                  </a:ln>
                  <a:solidFill>
                    <a:schemeClr val="tx2"/>
                  </a:solidFill>
                  <a:effectLst/>
                  <a:uLnTx/>
                  <a:uFillTx/>
                  <a:latin typeface="Arial" panose="020B0604020202020204"/>
                  <a:ea typeface="+mn-ea"/>
                  <a:cs typeface="+mn-cs"/>
                </a:rPr>
                <a:t> + abiraterone better</a:t>
              </a:r>
            </a:p>
          </p:txBody>
        </p:sp>
        <p:sp>
          <p:nvSpPr>
            <p:cNvPr id="169" name="TextBox 168">
              <a:extLst>
                <a:ext uri="{FF2B5EF4-FFF2-40B4-BE49-F238E27FC236}">
                  <a16:creationId xmlns:a16="http://schemas.microsoft.com/office/drawing/2014/main" id="{02AA2A14-82BF-4A3E-B0AB-BC6EF83B660A}"/>
                </a:ext>
              </a:extLst>
            </p:cNvPr>
            <p:cNvSpPr txBox="1"/>
            <p:nvPr/>
          </p:nvSpPr>
          <p:spPr>
            <a:xfrm>
              <a:off x="7268124" y="5306131"/>
              <a:ext cx="2929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 better</a:t>
              </a:r>
            </a:p>
          </p:txBody>
        </p:sp>
        <p:sp>
          <p:nvSpPr>
            <p:cNvPr id="127" name="TextBox 126">
              <a:extLst>
                <a:ext uri="{FF2B5EF4-FFF2-40B4-BE49-F238E27FC236}">
                  <a16:creationId xmlns:a16="http://schemas.microsoft.com/office/drawing/2014/main" id="{9EE26D33-AA9B-42A4-BEB4-16B7634084F1}"/>
                </a:ext>
              </a:extLst>
            </p:cNvPr>
            <p:cNvSpPr txBox="1"/>
            <p:nvPr/>
          </p:nvSpPr>
          <p:spPr>
            <a:xfrm>
              <a:off x="7343927" y="5232359"/>
              <a:ext cx="36226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1</a:t>
              </a:r>
            </a:p>
          </p:txBody>
        </p:sp>
        <p:cxnSp>
          <p:nvCxnSpPr>
            <p:cNvPr id="128" name="Straight Arrow Connector 127">
              <a:extLst>
                <a:ext uri="{FF2B5EF4-FFF2-40B4-BE49-F238E27FC236}">
                  <a16:creationId xmlns:a16="http://schemas.microsoft.com/office/drawing/2014/main" id="{238ACD5B-17BF-4AE0-A7BA-891D84CA2BC7}"/>
                </a:ext>
              </a:extLst>
            </p:cNvPr>
            <p:cNvCxnSpPr>
              <a:cxnSpLocks/>
            </p:cNvCxnSpPr>
            <p:nvPr/>
          </p:nvCxnSpPr>
          <p:spPr>
            <a:xfrm>
              <a:off x="7685938" y="5334595"/>
              <a:ext cx="153601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D19A27D-A2BF-4611-87E0-829B18A0868D}"/>
                </a:ext>
              </a:extLst>
            </p:cNvPr>
            <p:cNvCxnSpPr>
              <a:cxnSpLocks/>
            </p:cNvCxnSpPr>
            <p:nvPr/>
          </p:nvCxnSpPr>
          <p:spPr>
            <a:xfrm flipH="1" flipV="1">
              <a:off x="5884458" y="5337449"/>
              <a:ext cx="1536013"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8EA3A5B1-5517-4296-8D2C-D2C312AF82AB}"/>
                </a:ext>
              </a:extLst>
            </p:cNvPr>
            <p:cNvSpPr txBox="1"/>
            <p:nvPr/>
          </p:nvSpPr>
          <p:spPr>
            <a:xfrm>
              <a:off x="5145251" y="5198089"/>
              <a:ext cx="47569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0.1</a:t>
              </a:r>
            </a:p>
          </p:txBody>
        </p:sp>
        <p:sp>
          <p:nvSpPr>
            <p:cNvPr id="131" name="TextBox 130">
              <a:extLst>
                <a:ext uri="{FF2B5EF4-FFF2-40B4-BE49-F238E27FC236}">
                  <a16:creationId xmlns:a16="http://schemas.microsoft.com/office/drawing/2014/main" id="{76109B10-063C-46F6-A078-57DD5B6C5054}"/>
                </a:ext>
              </a:extLst>
            </p:cNvPr>
            <p:cNvSpPr txBox="1"/>
            <p:nvPr/>
          </p:nvSpPr>
          <p:spPr>
            <a:xfrm>
              <a:off x="9362635" y="5198089"/>
              <a:ext cx="60491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10</a:t>
              </a:r>
            </a:p>
          </p:txBody>
        </p:sp>
        <p:sp>
          <p:nvSpPr>
            <p:cNvPr id="186" name="Rectangle 185">
              <a:extLst>
                <a:ext uri="{FF2B5EF4-FFF2-40B4-BE49-F238E27FC236}">
                  <a16:creationId xmlns:a16="http://schemas.microsoft.com/office/drawing/2014/main" id="{E1EA45FA-0566-4F83-A8D6-04F1F2CBFE9C}"/>
                </a:ext>
              </a:extLst>
            </p:cNvPr>
            <p:cNvSpPr/>
            <p:nvPr/>
          </p:nvSpPr>
          <p:spPr>
            <a:xfrm>
              <a:off x="6961712" y="1831677"/>
              <a:ext cx="368913" cy="33259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0" name="TextBox 169">
              <a:extLst>
                <a:ext uri="{FF2B5EF4-FFF2-40B4-BE49-F238E27FC236}">
                  <a16:creationId xmlns:a16="http://schemas.microsoft.com/office/drawing/2014/main" id="{94767295-DC89-4BF1-969A-E77EF10E78E0}"/>
                </a:ext>
              </a:extLst>
            </p:cNvPr>
            <p:cNvSpPr txBox="1"/>
            <p:nvPr/>
          </p:nvSpPr>
          <p:spPr>
            <a:xfrm>
              <a:off x="8578249" y="1520692"/>
              <a:ext cx="9209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HR (95% CI)</a:t>
              </a:r>
              <a:endParaRPr kumimoji="0" lang="en-GB"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3C3DE149-063C-4420-BBFB-635B98CAB2BC}"/>
                </a:ext>
              </a:extLst>
            </p:cNvPr>
            <p:cNvCxnSpPr>
              <a:cxnSpLocks/>
            </p:cNvCxnSpPr>
            <p:nvPr/>
          </p:nvCxnSpPr>
          <p:spPr>
            <a:xfrm flipV="1">
              <a:off x="7525061" y="1831677"/>
              <a:ext cx="0" cy="336160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Line 119">
              <a:extLst>
                <a:ext uri="{FF2B5EF4-FFF2-40B4-BE49-F238E27FC236}">
                  <a16:creationId xmlns:a16="http://schemas.microsoft.com/office/drawing/2014/main" id="{11AA113D-9C59-463A-9321-E1F21F47F305}"/>
                </a:ext>
              </a:extLst>
            </p:cNvPr>
            <p:cNvSpPr>
              <a:spLocks noChangeShapeType="1"/>
            </p:cNvSpPr>
            <p:nvPr/>
          </p:nvSpPr>
          <p:spPr bwMode="auto">
            <a:xfrm>
              <a:off x="6017205"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Line 120">
              <a:extLst>
                <a:ext uri="{FF2B5EF4-FFF2-40B4-BE49-F238E27FC236}">
                  <a16:creationId xmlns:a16="http://schemas.microsoft.com/office/drawing/2014/main" id="{E0E0A524-5E4C-4E97-BAC9-280738B5CE7D}"/>
                </a:ext>
              </a:extLst>
            </p:cNvPr>
            <p:cNvSpPr>
              <a:spLocks noChangeShapeType="1"/>
            </p:cNvSpPr>
            <p:nvPr/>
          </p:nvSpPr>
          <p:spPr bwMode="auto">
            <a:xfrm>
              <a:off x="6423484"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Line 121">
              <a:extLst>
                <a:ext uri="{FF2B5EF4-FFF2-40B4-BE49-F238E27FC236}">
                  <a16:creationId xmlns:a16="http://schemas.microsoft.com/office/drawing/2014/main" id="{F0F3E61B-2CA4-48B1-83CF-98E1A9E8A54A}"/>
                </a:ext>
              </a:extLst>
            </p:cNvPr>
            <p:cNvSpPr>
              <a:spLocks noChangeShapeType="1"/>
            </p:cNvSpPr>
            <p:nvPr/>
          </p:nvSpPr>
          <p:spPr bwMode="auto">
            <a:xfrm>
              <a:off x="6697776"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Line 122">
              <a:extLst>
                <a:ext uri="{FF2B5EF4-FFF2-40B4-BE49-F238E27FC236}">
                  <a16:creationId xmlns:a16="http://schemas.microsoft.com/office/drawing/2014/main" id="{73E11738-544F-46AB-9440-E63E702E1C31}"/>
                </a:ext>
              </a:extLst>
            </p:cNvPr>
            <p:cNvSpPr>
              <a:spLocks noChangeShapeType="1"/>
            </p:cNvSpPr>
            <p:nvPr/>
          </p:nvSpPr>
          <p:spPr bwMode="auto">
            <a:xfrm>
              <a:off x="6879260"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Line 123">
              <a:extLst>
                <a:ext uri="{FF2B5EF4-FFF2-40B4-BE49-F238E27FC236}">
                  <a16:creationId xmlns:a16="http://schemas.microsoft.com/office/drawing/2014/main" id="{92E85BE9-8D77-4407-A6CE-76A9D64FD424}"/>
                </a:ext>
              </a:extLst>
            </p:cNvPr>
            <p:cNvSpPr>
              <a:spLocks noChangeShapeType="1"/>
            </p:cNvSpPr>
            <p:nvPr/>
          </p:nvSpPr>
          <p:spPr bwMode="auto">
            <a:xfrm>
              <a:off x="7040122"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Line 124">
              <a:extLst>
                <a:ext uri="{FF2B5EF4-FFF2-40B4-BE49-F238E27FC236}">
                  <a16:creationId xmlns:a16="http://schemas.microsoft.com/office/drawing/2014/main" id="{F254D24F-4D84-444F-AC59-8D7E8E25589B}"/>
                </a:ext>
              </a:extLst>
            </p:cNvPr>
            <p:cNvSpPr>
              <a:spLocks noChangeShapeType="1"/>
            </p:cNvSpPr>
            <p:nvPr/>
          </p:nvSpPr>
          <p:spPr bwMode="auto">
            <a:xfrm>
              <a:off x="7194797"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Line 125">
              <a:extLst>
                <a:ext uri="{FF2B5EF4-FFF2-40B4-BE49-F238E27FC236}">
                  <a16:creationId xmlns:a16="http://schemas.microsoft.com/office/drawing/2014/main" id="{D4E88A11-9500-457C-A9C4-913A8D7ED12A}"/>
                </a:ext>
              </a:extLst>
            </p:cNvPr>
            <p:cNvSpPr>
              <a:spLocks noChangeShapeType="1"/>
            </p:cNvSpPr>
            <p:nvPr/>
          </p:nvSpPr>
          <p:spPr bwMode="auto">
            <a:xfrm>
              <a:off x="7332975"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Line 126">
              <a:extLst>
                <a:ext uri="{FF2B5EF4-FFF2-40B4-BE49-F238E27FC236}">
                  <a16:creationId xmlns:a16="http://schemas.microsoft.com/office/drawing/2014/main" id="{05597814-132F-415B-8B53-7E1732AEAAEF}"/>
                </a:ext>
              </a:extLst>
            </p:cNvPr>
            <p:cNvSpPr>
              <a:spLocks noChangeShapeType="1"/>
            </p:cNvSpPr>
            <p:nvPr/>
          </p:nvSpPr>
          <p:spPr bwMode="auto">
            <a:xfrm>
              <a:off x="7446402"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Line 127">
              <a:extLst>
                <a:ext uri="{FF2B5EF4-FFF2-40B4-BE49-F238E27FC236}">
                  <a16:creationId xmlns:a16="http://schemas.microsoft.com/office/drawing/2014/main" id="{C252C898-78C6-4AFB-BAB8-6868698ADBED}"/>
                </a:ext>
              </a:extLst>
            </p:cNvPr>
            <p:cNvSpPr>
              <a:spLocks noChangeShapeType="1"/>
            </p:cNvSpPr>
            <p:nvPr/>
          </p:nvSpPr>
          <p:spPr bwMode="auto">
            <a:xfrm>
              <a:off x="8176469"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Line 128">
              <a:extLst>
                <a:ext uri="{FF2B5EF4-FFF2-40B4-BE49-F238E27FC236}">
                  <a16:creationId xmlns:a16="http://schemas.microsoft.com/office/drawing/2014/main" id="{A6EFC0A7-A21C-49DA-A7E1-51C4EE745D82}"/>
                </a:ext>
              </a:extLst>
            </p:cNvPr>
            <p:cNvSpPr>
              <a:spLocks noChangeShapeType="1"/>
            </p:cNvSpPr>
            <p:nvPr/>
          </p:nvSpPr>
          <p:spPr bwMode="auto">
            <a:xfrm>
              <a:off x="8564189"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Line 129">
              <a:extLst>
                <a:ext uri="{FF2B5EF4-FFF2-40B4-BE49-F238E27FC236}">
                  <a16:creationId xmlns:a16="http://schemas.microsoft.com/office/drawing/2014/main" id="{E7C8ACBF-D39A-46D7-B19B-7311BB7833FD}"/>
                </a:ext>
              </a:extLst>
            </p:cNvPr>
            <p:cNvSpPr>
              <a:spLocks noChangeShapeType="1"/>
            </p:cNvSpPr>
            <p:nvPr/>
          </p:nvSpPr>
          <p:spPr bwMode="auto">
            <a:xfrm>
              <a:off x="8834355"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Line 130">
              <a:extLst>
                <a:ext uri="{FF2B5EF4-FFF2-40B4-BE49-F238E27FC236}">
                  <a16:creationId xmlns:a16="http://schemas.microsoft.com/office/drawing/2014/main" id="{A4D04B78-C95C-4A8D-A22B-548B2E7D1B30}"/>
                </a:ext>
              </a:extLst>
            </p:cNvPr>
            <p:cNvSpPr>
              <a:spLocks noChangeShapeType="1"/>
            </p:cNvSpPr>
            <p:nvPr/>
          </p:nvSpPr>
          <p:spPr bwMode="auto">
            <a:xfrm>
              <a:off x="9038526"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Line 131">
              <a:extLst>
                <a:ext uri="{FF2B5EF4-FFF2-40B4-BE49-F238E27FC236}">
                  <a16:creationId xmlns:a16="http://schemas.microsoft.com/office/drawing/2014/main" id="{FD9F256F-620B-4D25-9C25-CE6B7AA7C40B}"/>
                </a:ext>
              </a:extLst>
            </p:cNvPr>
            <p:cNvSpPr>
              <a:spLocks noChangeShapeType="1"/>
            </p:cNvSpPr>
            <p:nvPr/>
          </p:nvSpPr>
          <p:spPr bwMode="auto">
            <a:xfrm>
              <a:off x="9199388"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Line 132">
              <a:extLst>
                <a:ext uri="{FF2B5EF4-FFF2-40B4-BE49-F238E27FC236}">
                  <a16:creationId xmlns:a16="http://schemas.microsoft.com/office/drawing/2014/main" id="{0615785D-1A75-464A-8137-6D4C0D0E2EFE}"/>
                </a:ext>
              </a:extLst>
            </p:cNvPr>
            <p:cNvSpPr>
              <a:spLocks noChangeShapeType="1"/>
            </p:cNvSpPr>
            <p:nvPr/>
          </p:nvSpPr>
          <p:spPr bwMode="auto">
            <a:xfrm>
              <a:off x="9360251"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Line 133">
              <a:extLst>
                <a:ext uri="{FF2B5EF4-FFF2-40B4-BE49-F238E27FC236}">
                  <a16:creationId xmlns:a16="http://schemas.microsoft.com/office/drawing/2014/main" id="{F1E1568D-E550-42E7-ABEB-3A98E7648985}"/>
                </a:ext>
              </a:extLst>
            </p:cNvPr>
            <p:cNvSpPr>
              <a:spLocks noChangeShapeType="1"/>
            </p:cNvSpPr>
            <p:nvPr/>
          </p:nvSpPr>
          <p:spPr bwMode="auto">
            <a:xfrm>
              <a:off x="9473679"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Line 134">
              <a:extLst>
                <a:ext uri="{FF2B5EF4-FFF2-40B4-BE49-F238E27FC236}">
                  <a16:creationId xmlns:a16="http://schemas.microsoft.com/office/drawing/2014/main" id="{96BE66A7-443D-4A5D-B2F1-FB7B7C98940A}"/>
                </a:ext>
              </a:extLst>
            </p:cNvPr>
            <p:cNvSpPr>
              <a:spLocks noChangeShapeType="1"/>
            </p:cNvSpPr>
            <p:nvPr/>
          </p:nvSpPr>
          <p:spPr bwMode="auto">
            <a:xfrm>
              <a:off x="9587107" y="5177356"/>
              <a:ext cx="0" cy="21187"/>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Line 135">
              <a:extLst>
                <a:ext uri="{FF2B5EF4-FFF2-40B4-BE49-F238E27FC236}">
                  <a16:creationId xmlns:a16="http://schemas.microsoft.com/office/drawing/2014/main" id="{53C93285-0EDA-431E-8DCD-C6B6A86F11B4}"/>
                </a:ext>
              </a:extLst>
            </p:cNvPr>
            <p:cNvSpPr>
              <a:spLocks noChangeShapeType="1"/>
            </p:cNvSpPr>
            <p:nvPr/>
          </p:nvSpPr>
          <p:spPr bwMode="auto">
            <a:xfrm>
              <a:off x="7526833" y="5175002"/>
              <a:ext cx="0" cy="45905"/>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Line 136">
              <a:extLst>
                <a:ext uri="{FF2B5EF4-FFF2-40B4-BE49-F238E27FC236}">
                  <a16:creationId xmlns:a16="http://schemas.microsoft.com/office/drawing/2014/main" id="{6EA949B2-3B33-4CAD-B5E6-476425797461}"/>
                </a:ext>
              </a:extLst>
            </p:cNvPr>
            <p:cNvSpPr>
              <a:spLocks noChangeShapeType="1"/>
            </p:cNvSpPr>
            <p:nvPr/>
          </p:nvSpPr>
          <p:spPr bwMode="auto">
            <a:xfrm>
              <a:off x="9673726" y="5175002"/>
              <a:ext cx="0" cy="45905"/>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Line 137">
              <a:extLst>
                <a:ext uri="{FF2B5EF4-FFF2-40B4-BE49-F238E27FC236}">
                  <a16:creationId xmlns:a16="http://schemas.microsoft.com/office/drawing/2014/main" id="{8E3F48A5-4BC7-45E8-AC8A-8B84F99515B0}"/>
                </a:ext>
              </a:extLst>
            </p:cNvPr>
            <p:cNvSpPr>
              <a:spLocks noChangeShapeType="1"/>
            </p:cNvSpPr>
            <p:nvPr/>
          </p:nvSpPr>
          <p:spPr bwMode="auto">
            <a:xfrm>
              <a:off x="6958896" y="1889963"/>
              <a:ext cx="362971"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Line 138">
              <a:extLst>
                <a:ext uri="{FF2B5EF4-FFF2-40B4-BE49-F238E27FC236}">
                  <a16:creationId xmlns:a16="http://schemas.microsoft.com/office/drawing/2014/main" id="{7BC7FEFF-7370-4ECE-B297-B566ADD79A3A}"/>
                </a:ext>
              </a:extLst>
            </p:cNvPr>
            <p:cNvSpPr>
              <a:spLocks noChangeShapeType="1"/>
            </p:cNvSpPr>
            <p:nvPr/>
          </p:nvSpPr>
          <p:spPr bwMode="auto">
            <a:xfrm>
              <a:off x="6958896" y="186171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Line 139">
              <a:extLst>
                <a:ext uri="{FF2B5EF4-FFF2-40B4-BE49-F238E27FC236}">
                  <a16:creationId xmlns:a16="http://schemas.microsoft.com/office/drawing/2014/main" id="{B4BF4DC6-2CE1-40E4-98A2-65C3DC6775A8}"/>
                </a:ext>
              </a:extLst>
            </p:cNvPr>
            <p:cNvSpPr>
              <a:spLocks noChangeShapeType="1"/>
            </p:cNvSpPr>
            <p:nvPr/>
          </p:nvSpPr>
          <p:spPr bwMode="auto">
            <a:xfrm>
              <a:off x="7328056" y="186171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Oval 140">
              <a:extLst>
                <a:ext uri="{FF2B5EF4-FFF2-40B4-BE49-F238E27FC236}">
                  <a16:creationId xmlns:a16="http://schemas.microsoft.com/office/drawing/2014/main" id="{133CA8ED-F445-49B7-AE9A-C3DA03E57CEB}"/>
                </a:ext>
              </a:extLst>
            </p:cNvPr>
            <p:cNvSpPr>
              <a:spLocks noChangeArrowheads="1"/>
            </p:cNvSpPr>
            <p:nvPr/>
          </p:nvSpPr>
          <p:spPr bwMode="auto">
            <a:xfrm>
              <a:off x="7100441" y="1849355"/>
              <a:ext cx="79881" cy="8121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TextBox 132">
              <a:extLst>
                <a:ext uri="{FF2B5EF4-FFF2-40B4-BE49-F238E27FC236}">
                  <a16:creationId xmlns:a16="http://schemas.microsoft.com/office/drawing/2014/main" id="{58E97C2B-6F70-44A5-BE79-7FCAB2724D32}"/>
                </a:ext>
              </a:extLst>
            </p:cNvPr>
            <p:cNvSpPr txBox="1"/>
            <p:nvPr/>
          </p:nvSpPr>
          <p:spPr>
            <a:xfrm>
              <a:off x="1047241" y="1809172"/>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All patients</a:t>
              </a:r>
            </a:p>
          </p:txBody>
        </p:sp>
        <p:sp>
          <p:nvSpPr>
            <p:cNvPr id="151" name="TextBox 150">
              <a:extLst>
                <a:ext uri="{FF2B5EF4-FFF2-40B4-BE49-F238E27FC236}">
                  <a16:creationId xmlns:a16="http://schemas.microsoft.com/office/drawing/2014/main" id="{50E0C38D-9DF3-4C44-962C-DE5BA7F36538}"/>
                </a:ext>
              </a:extLst>
            </p:cNvPr>
            <p:cNvSpPr txBox="1"/>
            <p:nvPr/>
          </p:nvSpPr>
          <p:spPr>
            <a:xfrm>
              <a:off x="8406590" y="1809172"/>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0.66 (0.54‒0.81)</a:t>
              </a:r>
            </a:p>
          </p:txBody>
        </p:sp>
        <p:sp>
          <p:nvSpPr>
            <p:cNvPr id="201" name="TextBox 200">
              <a:extLst>
                <a:ext uri="{FF2B5EF4-FFF2-40B4-BE49-F238E27FC236}">
                  <a16:creationId xmlns:a16="http://schemas.microsoft.com/office/drawing/2014/main" id="{91CD8C9A-1FC9-4A66-80AD-13646E4EA69E}"/>
                </a:ext>
              </a:extLst>
            </p:cNvPr>
            <p:cNvSpPr txBox="1"/>
            <p:nvPr/>
          </p:nvSpPr>
          <p:spPr>
            <a:xfrm>
              <a:off x="4165443" y="1810840"/>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24.8</a:t>
              </a:r>
            </a:p>
          </p:txBody>
        </p:sp>
        <p:sp>
          <p:nvSpPr>
            <p:cNvPr id="215" name="TextBox 214">
              <a:extLst>
                <a:ext uri="{FF2B5EF4-FFF2-40B4-BE49-F238E27FC236}">
                  <a16:creationId xmlns:a16="http://schemas.microsoft.com/office/drawing/2014/main" id="{7E6EEF24-5CF7-437F-9D25-C116825CE243}"/>
                </a:ext>
              </a:extLst>
            </p:cNvPr>
            <p:cNvSpPr txBox="1"/>
            <p:nvPr/>
          </p:nvSpPr>
          <p:spPr>
            <a:xfrm>
              <a:off x="4604723" y="1809619"/>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16.6</a:t>
              </a:r>
            </a:p>
          </p:txBody>
        </p:sp>
        <p:sp>
          <p:nvSpPr>
            <p:cNvPr id="171" name="TextBox 170">
              <a:extLst>
                <a:ext uri="{FF2B5EF4-FFF2-40B4-BE49-F238E27FC236}">
                  <a16:creationId xmlns:a16="http://schemas.microsoft.com/office/drawing/2014/main" id="{FDA69708-B88C-48B7-BB57-EC0D35096A9F}"/>
                </a:ext>
              </a:extLst>
            </p:cNvPr>
            <p:cNvSpPr txBox="1"/>
            <p:nvPr/>
          </p:nvSpPr>
          <p:spPr>
            <a:xfrm>
              <a:off x="1022882" y="3006544"/>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Site of distant metastases</a:t>
              </a:r>
            </a:p>
          </p:txBody>
        </p:sp>
        <p:sp>
          <p:nvSpPr>
            <p:cNvPr id="59" name="Line 141">
              <a:extLst>
                <a:ext uri="{FF2B5EF4-FFF2-40B4-BE49-F238E27FC236}">
                  <a16:creationId xmlns:a16="http://schemas.microsoft.com/office/drawing/2014/main" id="{A7E2DC85-CB95-4920-A7F0-CE7E071ACDB8}"/>
                </a:ext>
              </a:extLst>
            </p:cNvPr>
            <p:cNvSpPr>
              <a:spLocks noChangeShapeType="1"/>
            </p:cNvSpPr>
            <p:nvPr/>
          </p:nvSpPr>
          <p:spPr bwMode="auto">
            <a:xfrm>
              <a:off x="6932465" y="3244061"/>
              <a:ext cx="55476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Line 142">
              <a:extLst>
                <a:ext uri="{FF2B5EF4-FFF2-40B4-BE49-F238E27FC236}">
                  <a16:creationId xmlns:a16="http://schemas.microsoft.com/office/drawing/2014/main" id="{A0206A88-2586-4B2E-81FA-2080C7C1499F}"/>
                </a:ext>
              </a:extLst>
            </p:cNvPr>
            <p:cNvSpPr>
              <a:spLocks noChangeShapeType="1"/>
            </p:cNvSpPr>
            <p:nvPr/>
          </p:nvSpPr>
          <p:spPr bwMode="auto">
            <a:xfrm>
              <a:off x="6932465" y="3215812"/>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Line 143">
              <a:extLst>
                <a:ext uri="{FF2B5EF4-FFF2-40B4-BE49-F238E27FC236}">
                  <a16:creationId xmlns:a16="http://schemas.microsoft.com/office/drawing/2014/main" id="{5E2D924B-31AE-4985-8A1B-F0C345B64EBE}"/>
                </a:ext>
              </a:extLst>
            </p:cNvPr>
            <p:cNvSpPr>
              <a:spLocks noChangeShapeType="1"/>
            </p:cNvSpPr>
            <p:nvPr/>
          </p:nvSpPr>
          <p:spPr bwMode="auto">
            <a:xfrm>
              <a:off x="7491357" y="3215812"/>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Oval 144">
              <a:extLst>
                <a:ext uri="{FF2B5EF4-FFF2-40B4-BE49-F238E27FC236}">
                  <a16:creationId xmlns:a16="http://schemas.microsoft.com/office/drawing/2014/main" id="{9367D00D-0273-4F4C-8985-EC88063DD9D8}"/>
                </a:ext>
              </a:extLst>
            </p:cNvPr>
            <p:cNvSpPr>
              <a:spLocks noChangeArrowheads="1"/>
            </p:cNvSpPr>
            <p:nvPr/>
          </p:nvSpPr>
          <p:spPr bwMode="auto">
            <a:xfrm>
              <a:off x="7187882" y="3222286"/>
              <a:ext cx="43935" cy="4355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TextBox 133">
              <a:extLst>
                <a:ext uri="{FF2B5EF4-FFF2-40B4-BE49-F238E27FC236}">
                  <a16:creationId xmlns:a16="http://schemas.microsoft.com/office/drawing/2014/main" id="{38945A9E-F40E-4263-A257-BEB299A7F777}"/>
                </a:ext>
              </a:extLst>
            </p:cNvPr>
            <p:cNvSpPr txBox="1"/>
            <p:nvPr/>
          </p:nvSpPr>
          <p:spPr>
            <a:xfrm>
              <a:off x="1022882" y="3163270"/>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Bone only</a:t>
              </a:r>
            </a:p>
          </p:txBody>
        </p:sp>
        <p:sp>
          <p:nvSpPr>
            <p:cNvPr id="152" name="TextBox 151">
              <a:extLst>
                <a:ext uri="{FF2B5EF4-FFF2-40B4-BE49-F238E27FC236}">
                  <a16:creationId xmlns:a16="http://schemas.microsoft.com/office/drawing/2014/main" id="{C5237BD3-5727-448B-BDFA-A1AE5A7A7EC6}"/>
                </a:ext>
              </a:extLst>
            </p:cNvPr>
            <p:cNvSpPr txBox="1"/>
            <p:nvPr/>
          </p:nvSpPr>
          <p:spPr>
            <a:xfrm>
              <a:off x="8406590" y="3163270"/>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0.73 (0.54‒0.98)</a:t>
              </a:r>
            </a:p>
          </p:txBody>
        </p:sp>
        <p:sp>
          <p:nvSpPr>
            <p:cNvPr id="202" name="TextBox 201">
              <a:extLst>
                <a:ext uri="{FF2B5EF4-FFF2-40B4-BE49-F238E27FC236}">
                  <a16:creationId xmlns:a16="http://schemas.microsoft.com/office/drawing/2014/main" id="{C27C6384-E5E8-43D6-AA80-0703DC2C26E7}"/>
                </a:ext>
              </a:extLst>
            </p:cNvPr>
            <p:cNvSpPr txBox="1"/>
            <p:nvPr/>
          </p:nvSpPr>
          <p:spPr>
            <a:xfrm>
              <a:off x="4165443" y="3164938"/>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27.6</a:t>
              </a:r>
            </a:p>
          </p:txBody>
        </p:sp>
        <p:sp>
          <p:nvSpPr>
            <p:cNvPr id="216" name="TextBox 215">
              <a:extLst>
                <a:ext uri="{FF2B5EF4-FFF2-40B4-BE49-F238E27FC236}">
                  <a16:creationId xmlns:a16="http://schemas.microsoft.com/office/drawing/2014/main" id="{C3237225-E7BD-41D0-B299-05B7A0EC671F}"/>
                </a:ext>
              </a:extLst>
            </p:cNvPr>
            <p:cNvSpPr txBox="1"/>
            <p:nvPr/>
          </p:nvSpPr>
          <p:spPr>
            <a:xfrm>
              <a:off x="4604723" y="3163717"/>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22.2</a:t>
              </a:r>
            </a:p>
          </p:txBody>
        </p:sp>
        <p:sp>
          <p:nvSpPr>
            <p:cNvPr id="63" name="Line 145">
              <a:extLst>
                <a:ext uri="{FF2B5EF4-FFF2-40B4-BE49-F238E27FC236}">
                  <a16:creationId xmlns:a16="http://schemas.microsoft.com/office/drawing/2014/main" id="{2A0DD9A7-8235-4623-8B62-739F9F4515A4}"/>
                </a:ext>
              </a:extLst>
            </p:cNvPr>
            <p:cNvSpPr>
              <a:spLocks noChangeShapeType="1"/>
            </p:cNvSpPr>
            <p:nvPr/>
          </p:nvSpPr>
          <p:spPr bwMode="auto">
            <a:xfrm>
              <a:off x="6625176" y="3400787"/>
              <a:ext cx="866181"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Line 146">
              <a:extLst>
                <a:ext uri="{FF2B5EF4-FFF2-40B4-BE49-F238E27FC236}">
                  <a16:creationId xmlns:a16="http://schemas.microsoft.com/office/drawing/2014/main" id="{67B86FEF-F7B4-46E5-9E42-182FC75DCF2D}"/>
                </a:ext>
              </a:extLst>
            </p:cNvPr>
            <p:cNvSpPr>
              <a:spLocks noChangeShapeType="1"/>
            </p:cNvSpPr>
            <p:nvPr/>
          </p:nvSpPr>
          <p:spPr bwMode="auto">
            <a:xfrm>
              <a:off x="6625176" y="3372538"/>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Line 147">
              <a:extLst>
                <a:ext uri="{FF2B5EF4-FFF2-40B4-BE49-F238E27FC236}">
                  <a16:creationId xmlns:a16="http://schemas.microsoft.com/office/drawing/2014/main" id="{2DC43626-E953-4B1F-978E-5BB60D2A3437}"/>
                </a:ext>
              </a:extLst>
            </p:cNvPr>
            <p:cNvSpPr>
              <a:spLocks noChangeShapeType="1"/>
            </p:cNvSpPr>
            <p:nvPr/>
          </p:nvSpPr>
          <p:spPr bwMode="auto">
            <a:xfrm>
              <a:off x="7501669" y="3372538"/>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Oval 148">
              <a:extLst>
                <a:ext uri="{FF2B5EF4-FFF2-40B4-BE49-F238E27FC236}">
                  <a16:creationId xmlns:a16="http://schemas.microsoft.com/office/drawing/2014/main" id="{98405171-B6A6-4E30-A9F2-67862FC2CF26}"/>
                </a:ext>
              </a:extLst>
            </p:cNvPr>
            <p:cNvSpPr>
              <a:spLocks noChangeArrowheads="1"/>
            </p:cNvSpPr>
            <p:nvPr/>
          </p:nvSpPr>
          <p:spPr bwMode="auto">
            <a:xfrm>
              <a:off x="7040293" y="3383132"/>
              <a:ext cx="35947" cy="353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TextBox 149">
              <a:extLst>
                <a:ext uri="{FF2B5EF4-FFF2-40B4-BE49-F238E27FC236}">
                  <a16:creationId xmlns:a16="http://schemas.microsoft.com/office/drawing/2014/main" id="{44FE0364-D390-43DB-AEFF-23622914BCB1}"/>
                </a:ext>
              </a:extLst>
            </p:cNvPr>
            <p:cNvSpPr txBox="1"/>
            <p:nvPr/>
          </p:nvSpPr>
          <p:spPr>
            <a:xfrm>
              <a:off x="1022882" y="3319996"/>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Visceral</a:t>
              </a:r>
            </a:p>
          </p:txBody>
        </p:sp>
        <p:sp>
          <p:nvSpPr>
            <p:cNvPr id="168" name="TextBox 167">
              <a:extLst>
                <a:ext uri="{FF2B5EF4-FFF2-40B4-BE49-F238E27FC236}">
                  <a16:creationId xmlns:a16="http://schemas.microsoft.com/office/drawing/2014/main" id="{797238BF-0DE7-48A0-AFCE-46E8D260E224}"/>
                </a:ext>
              </a:extLst>
            </p:cNvPr>
            <p:cNvSpPr txBox="1"/>
            <p:nvPr/>
          </p:nvSpPr>
          <p:spPr>
            <a:xfrm>
              <a:off x="8406590" y="3319996"/>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0.62 (0.39‒0.99)</a:t>
              </a:r>
            </a:p>
          </p:txBody>
        </p:sp>
        <p:sp>
          <p:nvSpPr>
            <p:cNvPr id="203" name="TextBox 202">
              <a:extLst>
                <a:ext uri="{FF2B5EF4-FFF2-40B4-BE49-F238E27FC236}">
                  <a16:creationId xmlns:a16="http://schemas.microsoft.com/office/drawing/2014/main" id="{8F5B9D23-B4DA-4050-828A-EF61CB141C3A}"/>
                </a:ext>
              </a:extLst>
            </p:cNvPr>
            <p:cNvSpPr txBox="1"/>
            <p:nvPr/>
          </p:nvSpPr>
          <p:spPr>
            <a:xfrm>
              <a:off x="4165443" y="3321664"/>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13.7</a:t>
              </a:r>
            </a:p>
          </p:txBody>
        </p:sp>
        <p:sp>
          <p:nvSpPr>
            <p:cNvPr id="217" name="TextBox 216">
              <a:extLst>
                <a:ext uri="{FF2B5EF4-FFF2-40B4-BE49-F238E27FC236}">
                  <a16:creationId xmlns:a16="http://schemas.microsoft.com/office/drawing/2014/main" id="{76AFE401-868A-4B24-A41C-B0EE383CFEB5}"/>
                </a:ext>
              </a:extLst>
            </p:cNvPr>
            <p:cNvSpPr txBox="1"/>
            <p:nvPr/>
          </p:nvSpPr>
          <p:spPr>
            <a:xfrm>
              <a:off x="4604723" y="3320443"/>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10.9</a:t>
              </a:r>
            </a:p>
          </p:txBody>
        </p:sp>
        <p:sp>
          <p:nvSpPr>
            <p:cNvPr id="69" name="Line 151">
              <a:extLst>
                <a:ext uri="{FF2B5EF4-FFF2-40B4-BE49-F238E27FC236}">
                  <a16:creationId xmlns:a16="http://schemas.microsoft.com/office/drawing/2014/main" id="{178E6095-FF74-4229-9FB1-E10FC59EFC08}"/>
                </a:ext>
              </a:extLst>
            </p:cNvPr>
            <p:cNvSpPr>
              <a:spLocks noChangeShapeType="1"/>
            </p:cNvSpPr>
            <p:nvPr/>
          </p:nvSpPr>
          <p:spPr bwMode="auto">
            <a:xfrm>
              <a:off x="6746855" y="352926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Line 152">
              <a:extLst>
                <a:ext uri="{FF2B5EF4-FFF2-40B4-BE49-F238E27FC236}">
                  <a16:creationId xmlns:a16="http://schemas.microsoft.com/office/drawing/2014/main" id="{2B552413-C596-4CA5-A6C8-A3464E33B998}"/>
                </a:ext>
              </a:extLst>
            </p:cNvPr>
            <p:cNvSpPr>
              <a:spLocks noChangeShapeType="1"/>
            </p:cNvSpPr>
            <p:nvPr/>
          </p:nvSpPr>
          <p:spPr bwMode="auto">
            <a:xfrm>
              <a:off x="7359368" y="352926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TextBox 134">
              <a:extLst>
                <a:ext uri="{FF2B5EF4-FFF2-40B4-BE49-F238E27FC236}">
                  <a16:creationId xmlns:a16="http://schemas.microsoft.com/office/drawing/2014/main" id="{67E01C22-BF18-459E-8D12-1E46360FC60E}"/>
                </a:ext>
              </a:extLst>
            </p:cNvPr>
            <p:cNvSpPr txBox="1"/>
            <p:nvPr/>
          </p:nvSpPr>
          <p:spPr>
            <a:xfrm>
              <a:off x="1022882" y="3476722"/>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Other</a:t>
              </a:r>
            </a:p>
          </p:txBody>
        </p:sp>
        <p:sp>
          <p:nvSpPr>
            <p:cNvPr id="153" name="TextBox 152">
              <a:extLst>
                <a:ext uri="{FF2B5EF4-FFF2-40B4-BE49-F238E27FC236}">
                  <a16:creationId xmlns:a16="http://schemas.microsoft.com/office/drawing/2014/main" id="{6DFB6090-7F51-4C83-805A-286E91861621}"/>
                </a:ext>
              </a:extLst>
            </p:cNvPr>
            <p:cNvSpPr txBox="1"/>
            <p:nvPr/>
          </p:nvSpPr>
          <p:spPr>
            <a:xfrm>
              <a:off x="8406590" y="3476722"/>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0.62 (0.44‒0.85)</a:t>
              </a:r>
            </a:p>
          </p:txBody>
        </p:sp>
        <p:sp>
          <p:nvSpPr>
            <p:cNvPr id="68" name="Line 150">
              <a:extLst>
                <a:ext uri="{FF2B5EF4-FFF2-40B4-BE49-F238E27FC236}">
                  <a16:creationId xmlns:a16="http://schemas.microsoft.com/office/drawing/2014/main" id="{E131AA40-994D-42C1-8F97-AD1BB73633EE}"/>
                </a:ext>
              </a:extLst>
            </p:cNvPr>
            <p:cNvSpPr>
              <a:spLocks noChangeShapeType="1"/>
            </p:cNvSpPr>
            <p:nvPr/>
          </p:nvSpPr>
          <p:spPr bwMode="auto">
            <a:xfrm>
              <a:off x="6746855" y="3557513"/>
              <a:ext cx="60632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Oval 149">
              <a:extLst>
                <a:ext uri="{FF2B5EF4-FFF2-40B4-BE49-F238E27FC236}">
                  <a16:creationId xmlns:a16="http://schemas.microsoft.com/office/drawing/2014/main" id="{17F63DFF-2576-474E-A4E2-B75246D1C350}"/>
                </a:ext>
              </a:extLst>
            </p:cNvPr>
            <p:cNvSpPr>
              <a:spLocks noChangeArrowheads="1"/>
            </p:cNvSpPr>
            <p:nvPr/>
          </p:nvSpPr>
          <p:spPr bwMode="auto">
            <a:xfrm>
              <a:off x="7030048" y="3537503"/>
              <a:ext cx="39941" cy="400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49DEDDC7-2992-45C6-B88D-D0D81D2EED76}"/>
                </a:ext>
              </a:extLst>
            </p:cNvPr>
            <p:cNvSpPr txBox="1"/>
            <p:nvPr/>
          </p:nvSpPr>
          <p:spPr>
            <a:xfrm>
              <a:off x="4165443" y="3478390"/>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20.5</a:t>
              </a:r>
            </a:p>
          </p:txBody>
        </p:sp>
        <p:sp>
          <p:nvSpPr>
            <p:cNvPr id="218" name="TextBox 217">
              <a:extLst>
                <a:ext uri="{FF2B5EF4-FFF2-40B4-BE49-F238E27FC236}">
                  <a16:creationId xmlns:a16="http://schemas.microsoft.com/office/drawing/2014/main" id="{3CF5A6AA-D52F-4E3C-9255-70F5CE83F3C9}"/>
                </a:ext>
              </a:extLst>
            </p:cNvPr>
            <p:cNvSpPr txBox="1"/>
            <p:nvPr/>
          </p:nvSpPr>
          <p:spPr>
            <a:xfrm>
              <a:off x="4604723" y="3477169"/>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13.7</a:t>
              </a:r>
            </a:p>
          </p:txBody>
        </p:sp>
        <p:sp>
          <p:nvSpPr>
            <p:cNvPr id="172" name="TextBox 171">
              <a:extLst>
                <a:ext uri="{FF2B5EF4-FFF2-40B4-BE49-F238E27FC236}">
                  <a16:creationId xmlns:a16="http://schemas.microsoft.com/office/drawing/2014/main" id="{D222FD6C-D69F-4CCB-9CE6-A2F354D83889}"/>
                </a:ext>
              </a:extLst>
            </p:cNvPr>
            <p:cNvSpPr txBox="1"/>
            <p:nvPr/>
          </p:nvSpPr>
          <p:spPr>
            <a:xfrm>
              <a:off x="1031098" y="3666878"/>
              <a:ext cx="3296326"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Docetaxel treatment at mHSPC stage</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Line 153">
              <a:extLst>
                <a:ext uri="{FF2B5EF4-FFF2-40B4-BE49-F238E27FC236}">
                  <a16:creationId xmlns:a16="http://schemas.microsoft.com/office/drawing/2014/main" id="{6242DAD9-C782-4256-8048-AF274597EE1A}"/>
                </a:ext>
              </a:extLst>
            </p:cNvPr>
            <p:cNvSpPr>
              <a:spLocks noChangeShapeType="1"/>
            </p:cNvSpPr>
            <p:nvPr/>
          </p:nvSpPr>
          <p:spPr bwMode="auto">
            <a:xfrm>
              <a:off x="6663494" y="3904395"/>
              <a:ext cx="7548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Line 154">
              <a:extLst>
                <a:ext uri="{FF2B5EF4-FFF2-40B4-BE49-F238E27FC236}">
                  <a16:creationId xmlns:a16="http://schemas.microsoft.com/office/drawing/2014/main" id="{BA59A62E-3DF8-496D-B7B0-0DF22546E1FE}"/>
                </a:ext>
              </a:extLst>
            </p:cNvPr>
            <p:cNvSpPr>
              <a:spLocks noChangeShapeType="1"/>
            </p:cNvSpPr>
            <p:nvPr/>
          </p:nvSpPr>
          <p:spPr bwMode="auto">
            <a:xfrm>
              <a:off x="6663494" y="3876146"/>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Line 155">
              <a:extLst>
                <a:ext uri="{FF2B5EF4-FFF2-40B4-BE49-F238E27FC236}">
                  <a16:creationId xmlns:a16="http://schemas.microsoft.com/office/drawing/2014/main" id="{355A2441-E1E1-453A-B458-680CC2D7B65D}"/>
                </a:ext>
              </a:extLst>
            </p:cNvPr>
            <p:cNvSpPr>
              <a:spLocks noChangeShapeType="1"/>
            </p:cNvSpPr>
            <p:nvPr/>
          </p:nvSpPr>
          <p:spPr bwMode="auto">
            <a:xfrm>
              <a:off x="7426558" y="3876146"/>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Oval 156">
              <a:extLst>
                <a:ext uri="{FF2B5EF4-FFF2-40B4-BE49-F238E27FC236}">
                  <a16:creationId xmlns:a16="http://schemas.microsoft.com/office/drawing/2014/main" id="{D1A23ADA-C3A0-4858-94E7-63B7F8082E5A}"/>
                </a:ext>
              </a:extLst>
            </p:cNvPr>
            <p:cNvSpPr>
              <a:spLocks noChangeArrowheads="1"/>
            </p:cNvSpPr>
            <p:nvPr/>
          </p:nvSpPr>
          <p:spPr bwMode="auto">
            <a:xfrm>
              <a:off x="7022928" y="3886740"/>
              <a:ext cx="35947" cy="353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TextBox 135">
              <a:extLst>
                <a:ext uri="{FF2B5EF4-FFF2-40B4-BE49-F238E27FC236}">
                  <a16:creationId xmlns:a16="http://schemas.microsoft.com/office/drawing/2014/main" id="{4C5C6B33-C9ED-4D5D-BF25-1EA0F68D57B4}"/>
                </a:ext>
              </a:extLst>
            </p:cNvPr>
            <p:cNvSpPr txBox="1"/>
            <p:nvPr/>
          </p:nvSpPr>
          <p:spPr>
            <a:xfrm>
              <a:off x="1025454" y="3823604"/>
              <a:ext cx="3296326"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       Yes</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TextBox 153">
              <a:extLst>
                <a:ext uri="{FF2B5EF4-FFF2-40B4-BE49-F238E27FC236}">
                  <a16:creationId xmlns:a16="http://schemas.microsoft.com/office/drawing/2014/main" id="{35463455-516E-4963-A8AF-27FA5C777312}"/>
                </a:ext>
              </a:extLst>
            </p:cNvPr>
            <p:cNvSpPr txBox="1"/>
            <p:nvPr/>
          </p:nvSpPr>
          <p:spPr>
            <a:xfrm>
              <a:off x="8406590" y="3823604"/>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0.61 (0.40</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0.92)</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TextBox 204">
              <a:extLst>
                <a:ext uri="{FF2B5EF4-FFF2-40B4-BE49-F238E27FC236}">
                  <a16:creationId xmlns:a16="http://schemas.microsoft.com/office/drawing/2014/main" id="{E989E88D-BC6A-4FB6-9EEA-3D0F57C9EF24}"/>
                </a:ext>
              </a:extLst>
            </p:cNvPr>
            <p:cNvSpPr txBox="1"/>
            <p:nvPr/>
          </p:nvSpPr>
          <p:spPr>
            <a:xfrm>
              <a:off x="4165443" y="3825272"/>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tx2"/>
                  </a:solidFill>
                  <a:effectLst/>
                  <a:uLnTx/>
                  <a:uFillTx/>
                  <a:latin typeface="Arial" panose="020B0604020202020204"/>
                  <a:ea typeface="+mn-ea"/>
                  <a:cs typeface="+mn-cs"/>
                </a:rPr>
                <a:t>27.6</a:t>
              </a:r>
            </a:p>
          </p:txBody>
        </p:sp>
        <p:sp>
          <p:nvSpPr>
            <p:cNvPr id="219" name="TextBox 218">
              <a:extLst>
                <a:ext uri="{FF2B5EF4-FFF2-40B4-BE49-F238E27FC236}">
                  <a16:creationId xmlns:a16="http://schemas.microsoft.com/office/drawing/2014/main" id="{80079D70-F3DA-4652-AC38-F913124355AE}"/>
                </a:ext>
              </a:extLst>
            </p:cNvPr>
            <p:cNvSpPr txBox="1"/>
            <p:nvPr/>
          </p:nvSpPr>
          <p:spPr>
            <a:xfrm>
              <a:off x="4604723" y="3824051"/>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Arial" panose="020B0604020202020204"/>
                  <a:ea typeface="+mn-ea"/>
                  <a:cs typeface="+mn-cs"/>
                </a:rPr>
                <a:t>13.8</a:t>
              </a:r>
            </a:p>
          </p:txBody>
        </p:sp>
        <p:sp>
          <p:nvSpPr>
            <p:cNvPr id="75" name="Line 157">
              <a:extLst>
                <a:ext uri="{FF2B5EF4-FFF2-40B4-BE49-F238E27FC236}">
                  <a16:creationId xmlns:a16="http://schemas.microsoft.com/office/drawing/2014/main" id="{64F9DA06-B161-4230-8FB2-B48659FC890C}"/>
                </a:ext>
              </a:extLst>
            </p:cNvPr>
            <p:cNvSpPr>
              <a:spLocks noChangeShapeType="1"/>
            </p:cNvSpPr>
            <p:nvPr/>
          </p:nvSpPr>
          <p:spPr bwMode="auto">
            <a:xfrm>
              <a:off x="6976969" y="4061121"/>
              <a:ext cx="42071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Line 158">
              <a:extLst>
                <a:ext uri="{FF2B5EF4-FFF2-40B4-BE49-F238E27FC236}">
                  <a16:creationId xmlns:a16="http://schemas.microsoft.com/office/drawing/2014/main" id="{4147B904-2601-4AB0-9475-53D06676F9E5}"/>
                </a:ext>
              </a:extLst>
            </p:cNvPr>
            <p:cNvSpPr>
              <a:spLocks noChangeShapeType="1"/>
            </p:cNvSpPr>
            <p:nvPr/>
          </p:nvSpPr>
          <p:spPr bwMode="auto">
            <a:xfrm>
              <a:off x="6976969" y="4032872"/>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Line 159">
              <a:extLst>
                <a:ext uri="{FF2B5EF4-FFF2-40B4-BE49-F238E27FC236}">
                  <a16:creationId xmlns:a16="http://schemas.microsoft.com/office/drawing/2014/main" id="{480DEB19-9815-4947-B774-DB002912EE4D}"/>
                </a:ext>
              </a:extLst>
            </p:cNvPr>
            <p:cNvSpPr>
              <a:spLocks noChangeShapeType="1"/>
            </p:cNvSpPr>
            <p:nvPr/>
          </p:nvSpPr>
          <p:spPr bwMode="auto">
            <a:xfrm>
              <a:off x="7403874" y="4032872"/>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Oval 160">
              <a:extLst>
                <a:ext uri="{FF2B5EF4-FFF2-40B4-BE49-F238E27FC236}">
                  <a16:creationId xmlns:a16="http://schemas.microsoft.com/office/drawing/2014/main" id="{F1FAB2AB-770F-4098-89AA-92163D9F7D52}"/>
                </a:ext>
              </a:extLst>
            </p:cNvPr>
            <p:cNvSpPr>
              <a:spLocks noChangeArrowheads="1"/>
            </p:cNvSpPr>
            <p:nvPr/>
          </p:nvSpPr>
          <p:spPr bwMode="auto">
            <a:xfrm>
              <a:off x="7157372" y="4029929"/>
              <a:ext cx="59911" cy="6238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TextBox 136">
              <a:extLst>
                <a:ext uri="{FF2B5EF4-FFF2-40B4-BE49-F238E27FC236}">
                  <a16:creationId xmlns:a16="http://schemas.microsoft.com/office/drawing/2014/main" id="{EBAA1736-4495-40DD-BE1A-6E4B5F5A823C}"/>
                </a:ext>
              </a:extLst>
            </p:cNvPr>
            <p:cNvSpPr txBox="1"/>
            <p:nvPr/>
          </p:nvSpPr>
          <p:spPr>
            <a:xfrm>
              <a:off x="1019953" y="3980330"/>
              <a:ext cx="3147230"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       No</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TextBox 154">
              <a:extLst>
                <a:ext uri="{FF2B5EF4-FFF2-40B4-BE49-F238E27FC236}">
                  <a16:creationId xmlns:a16="http://schemas.microsoft.com/office/drawing/2014/main" id="{3E6398D9-44E4-48DB-9197-D890DEBAC207}"/>
                </a:ext>
              </a:extLst>
            </p:cNvPr>
            <p:cNvSpPr txBox="1"/>
            <p:nvPr/>
          </p:nvSpPr>
          <p:spPr>
            <a:xfrm>
              <a:off x="8406590" y="3980330"/>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0.71 (0.56</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0.89)</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TextBox 205">
              <a:extLst>
                <a:ext uri="{FF2B5EF4-FFF2-40B4-BE49-F238E27FC236}">
                  <a16:creationId xmlns:a16="http://schemas.microsoft.com/office/drawing/2014/main" id="{86E0D27C-E80D-4DCA-84AA-32CAFB9EAA05}"/>
                </a:ext>
              </a:extLst>
            </p:cNvPr>
            <p:cNvSpPr txBox="1"/>
            <p:nvPr/>
          </p:nvSpPr>
          <p:spPr>
            <a:xfrm>
              <a:off x="4165443" y="3981998"/>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tx2"/>
                  </a:solidFill>
                  <a:effectLst/>
                  <a:uLnTx/>
                  <a:uFillTx/>
                  <a:latin typeface="Arial" panose="020B0604020202020204"/>
                  <a:ea typeface="+mn-ea"/>
                  <a:cs typeface="+mn-cs"/>
                </a:rPr>
                <a:t>24.8</a:t>
              </a:r>
            </a:p>
          </p:txBody>
        </p:sp>
        <p:sp>
          <p:nvSpPr>
            <p:cNvPr id="220" name="TextBox 219">
              <a:extLst>
                <a:ext uri="{FF2B5EF4-FFF2-40B4-BE49-F238E27FC236}">
                  <a16:creationId xmlns:a16="http://schemas.microsoft.com/office/drawing/2014/main" id="{819B38D6-F962-4A7B-84DE-FD2E63D27F3E}"/>
                </a:ext>
              </a:extLst>
            </p:cNvPr>
            <p:cNvSpPr txBox="1"/>
            <p:nvPr/>
          </p:nvSpPr>
          <p:spPr>
            <a:xfrm>
              <a:off x="4604723" y="3980777"/>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Arial" panose="020B0604020202020204"/>
                  <a:ea typeface="+mn-ea"/>
                  <a:cs typeface="+mn-cs"/>
                </a:rPr>
                <a:t>16.8</a:t>
              </a:r>
            </a:p>
          </p:txBody>
        </p:sp>
        <p:sp>
          <p:nvSpPr>
            <p:cNvPr id="175" name="TextBox 174">
              <a:extLst>
                <a:ext uri="{FF2B5EF4-FFF2-40B4-BE49-F238E27FC236}">
                  <a16:creationId xmlns:a16="http://schemas.microsoft.com/office/drawing/2014/main" id="{270C128A-044D-446E-8888-AD7D9AFCCCD6}"/>
                </a:ext>
              </a:extLst>
            </p:cNvPr>
            <p:cNvSpPr txBox="1"/>
            <p:nvPr/>
          </p:nvSpPr>
          <p:spPr>
            <a:xfrm>
              <a:off x="1030765" y="2502936"/>
              <a:ext cx="2995321"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mn-cs"/>
                </a:rPr>
                <a:t>ECOG performance status at baseline </a:t>
              </a:r>
            </a:p>
          </p:txBody>
        </p:sp>
        <p:sp>
          <p:nvSpPr>
            <p:cNvPr id="103" name="Line 185">
              <a:extLst>
                <a:ext uri="{FF2B5EF4-FFF2-40B4-BE49-F238E27FC236}">
                  <a16:creationId xmlns:a16="http://schemas.microsoft.com/office/drawing/2014/main" id="{676D69A3-35B1-40B9-8F7A-DC98635026D2}"/>
                </a:ext>
              </a:extLst>
            </p:cNvPr>
            <p:cNvSpPr>
              <a:spLocks noChangeShapeType="1"/>
            </p:cNvSpPr>
            <p:nvPr/>
          </p:nvSpPr>
          <p:spPr bwMode="auto">
            <a:xfrm>
              <a:off x="6907351" y="2740453"/>
              <a:ext cx="44958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Line 186">
              <a:extLst>
                <a:ext uri="{FF2B5EF4-FFF2-40B4-BE49-F238E27FC236}">
                  <a16:creationId xmlns:a16="http://schemas.microsoft.com/office/drawing/2014/main" id="{13EBD7ED-4FC1-4F1E-BFD1-899A0786EB1B}"/>
                </a:ext>
              </a:extLst>
            </p:cNvPr>
            <p:cNvSpPr>
              <a:spLocks noChangeShapeType="1"/>
            </p:cNvSpPr>
            <p:nvPr/>
          </p:nvSpPr>
          <p:spPr bwMode="auto">
            <a:xfrm>
              <a:off x="6907351" y="271220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Line 187">
              <a:extLst>
                <a:ext uri="{FF2B5EF4-FFF2-40B4-BE49-F238E27FC236}">
                  <a16:creationId xmlns:a16="http://schemas.microsoft.com/office/drawing/2014/main" id="{9506094E-E841-4B93-AFCD-20347A7813AB}"/>
                </a:ext>
              </a:extLst>
            </p:cNvPr>
            <p:cNvSpPr>
              <a:spLocks noChangeShapeType="1"/>
            </p:cNvSpPr>
            <p:nvPr/>
          </p:nvSpPr>
          <p:spPr bwMode="auto">
            <a:xfrm>
              <a:off x="7361064" y="2712204"/>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Oval 188">
              <a:extLst>
                <a:ext uri="{FF2B5EF4-FFF2-40B4-BE49-F238E27FC236}">
                  <a16:creationId xmlns:a16="http://schemas.microsoft.com/office/drawing/2014/main" id="{3611892C-A17C-4987-9C58-06CC489ACAA3}"/>
                </a:ext>
              </a:extLst>
            </p:cNvPr>
            <p:cNvSpPr>
              <a:spLocks noChangeArrowheads="1"/>
            </p:cNvSpPr>
            <p:nvPr/>
          </p:nvSpPr>
          <p:spPr bwMode="auto">
            <a:xfrm>
              <a:off x="7096199" y="2703965"/>
              <a:ext cx="71893" cy="729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TextBox 143">
              <a:extLst>
                <a:ext uri="{FF2B5EF4-FFF2-40B4-BE49-F238E27FC236}">
                  <a16:creationId xmlns:a16="http://schemas.microsoft.com/office/drawing/2014/main" id="{26D84019-F12E-4C44-B30B-641B6E8892A0}"/>
                </a:ext>
              </a:extLst>
            </p:cNvPr>
            <p:cNvSpPr txBox="1"/>
            <p:nvPr/>
          </p:nvSpPr>
          <p:spPr>
            <a:xfrm>
              <a:off x="1030765" y="2659662"/>
              <a:ext cx="2995321"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0 </a:t>
              </a:r>
            </a:p>
          </p:txBody>
        </p:sp>
        <p:sp>
          <p:nvSpPr>
            <p:cNvPr id="162" name="TextBox 161">
              <a:extLst>
                <a:ext uri="{FF2B5EF4-FFF2-40B4-BE49-F238E27FC236}">
                  <a16:creationId xmlns:a16="http://schemas.microsoft.com/office/drawing/2014/main" id="{29603C32-1CFF-4F0F-AA12-5DD5EEE934DF}"/>
                </a:ext>
              </a:extLst>
            </p:cNvPr>
            <p:cNvSpPr txBox="1"/>
            <p:nvPr/>
          </p:nvSpPr>
          <p:spPr>
            <a:xfrm>
              <a:off x="8406590" y="2659662"/>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0.67 (0.52‒0.85)</a:t>
              </a:r>
            </a:p>
          </p:txBody>
        </p:sp>
        <p:sp>
          <p:nvSpPr>
            <p:cNvPr id="207" name="TextBox 206">
              <a:extLst>
                <a:ext uri="{FF2B5EF4-FFF2-40B4-BE49-F238E27FC236}">
                  <a16:creationId xmlns:a16="http://schemas.microsoft.com/office/drawing/2014/main" id="{45C37160-F03D-4C4C-92FE-3CA3CE47D42D}"/>
                </a:ext>
              </a:extLst>
            </p:cNvPr>
            <p:cNvSpPr txBox="1"/>
            <p:nvPr/>
          </p:nvSpPr>
          <p:spPr>
            <a:xfrm>
              <a:off x="4165443" y="2661330"/>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24.9</a:t>
              </a:r>
            </a:p>
          </p:txBody>
        </p:sp>
        <p:sp>
          <p:nvSpPr>
            <p:cNvPr id="221" name="TextBox 220">
              <a:extLst>
                <a:ext uri="{FF2B5EF4-FFF2-40B4-BE49-F238E27FC236}">
                  <a16:creationId xmlns:a16="http://schemas.microsoft.com/office/drawing/2014/main" id="{FF4067E5-670A-41C9-AF51-0DEDF23AE430}"/>
                </a:ext>
              </a:extLst>
            </p:cNvPr>
            <p:cNvSpPr txBox="1"/>
            <p:nvPr/>
          </p:nvSpPr>
          <p:spPr>
            <a:xfrm>
              <a:off x="4604723" y="2660109"/>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16.8</a:t>
              </a:r>
            </a:p>
          </p:txBody>
        </p:sp>
        <p:sp>
          <p:nvSpPr>
            <p:cNvPr id="107" name="Line 189">
              <a:extLst>
                <a:ext uri="{FF2B5EF4-FFF2-40B4-BE49-F238E27FC236}">
                  <a16:creationId xmlns:a16="http://schemas.microsoft.com/office/drawing/2014/main" id="{C6B4E6C9-053F-4399-A54F-9C2D0FF36D80}"/>
                </a:ext>
              </a:extLst>
            </p:cNvPr>
            <p:cNvSpPr>
              <a:spLocks noChangeShapeType="1"/>
            </p:cNvSpPr>
            <p:nvPr/>
          </p:nvSpPr>
          <p:spPr bwMode="auto">
            <a:xfrm>
              <a:off x="6921787" y="2897179"/>
              <a:ext cx="64344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Line 190">
              <a:extLst>
                <a:ext uri="{FF2B5EF4-FFF2-40B4-BE49-F238E27FC236}">
                  <a16:creationId xmlns:a16="http://schemas.microsoft.com/office/drawing/2014/main" id="{1E54941A-08F3-4222-BBE8-4EFF433749FC}"/>
                </a:ext>
              </a:extLst>
            </p:cNvPr>
            <p:cNvSpPr>
              <a:spLocks noChangeShapeType="1"/>
            </p:cNvSpPr>
            <p:nvPr/>
          </p:nvSpPr>
          <p:spPr bwMode="auto">
            <a:xfrm>
              <a:off x="6921787" y="2868930"/>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Line 191">
              <a:extLst>
                <a:ext uri="{FF2B5EF4-FFF2-40B4-BE49-F238E27FC236}">
                  <a16:creationId xmlns:a16="http://schemas.microsoft.com/office/drawing/2014/main" id="{FA16A016-4902-47F0-B98E-6EA2F12B632C}"/>
                </a:ext>
              </a:extLst>
            </p:cNvPr>
            <p:cNvSpPr>
              <a:spLocks noChangeShapeType="1"/>
            </p:cNvSpPr>
            <p:nvPr/>
          </p:nvSpPr>
          <p:spPr bwMode="auto">
            <a:xfrm>
              <a:off x="7575548" y="2868930"/>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Oval 192">
              <a:extLst>
                <a:ext uri="{FF2B5EF4-FFF2-40B4-BE49-F238E27FC236}">
                  <a16:creationId xmlns:a16="http://schemas.microsoft.com/office/drawing/2014/main" id="{E248959B-FFD7-420D-87F1-5F12EAEDEE51}"/>
                </a:ext>
              </a:extLst>
            </p:cNvPr>
            <p:cNvSpPr>
              <a:spLocks noChangeArrowheads="1"/>
            </p:cNvSpPr>
            <p:nvPr/>
          </p:nvSpPr>
          <p:spPr bwMode="auto">
            <a:xfrm>
              <a:off x="7223541" y="2876581"/>
              <a:ext cx="39941" cy="4119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TextBox 144">
              <a:extLst>
                <a:ext uri="{FF2B5EF4-FFF2-40B4-BE49-F238E27FC236}">
                  <a16:creationId xmlns:a16="http://schemas.microsoft.com/office/drawing/2014/main" id="{2847CCF2-C480-4846-B2BE-6AC60F1ABD47}"/>
                </a:ext>
              </a:extLst>
            </p:cNvPr>
            <p:cNvSpPr txBox="1"/>
            <p:nvPr/>
          </p:nvSpPr>
          <p:spPr>
            <a:xfrm>
              <a:off x="1030765" y="2816388"/>
              <a:ext cx="3091755"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1 </a:t>
              </a:r>
            </a:p>
          </p:txBody>
        </p:sp>
        <p:sp>
          <p:nvSpPr>
            <p:cNvPr id="163" name="TextBox 162">
              <a:extLst>
                <a:ext uri="{FF2B5EF4-FFF2-40B4-BE49-F238E27FC236}">
                  <a16:creationId xmlns:a16="http://schemas.microsoft.com/office/drawing/2014/main" id="{591A69EF-84E1-4C1A-AF26-B3C937AB0E77}"/>
                </a:ext>
              </a:extLst>
            </p:cNvPr>
            <p:cNvSpPr txBox="1"/>
            <p:nvPr/>
          </p:nvSpPr>
          <p:spPr>
            <a:xfrm>
              <a:off x="8406590" y="2816388"/>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0.75 (0.53‒1.06)</a:t>
              </a:r>
            </a:p>
          </p:txBody>
        </p:sp>
        <p:sp>
          <p:nvSpPr>
            <p:cNvPr id="208" name="TextBox 207">
              <a:extLst>
                <a:ext uri="{FF2B5EF4-FFF2-40B4-BE49-F238E27FC236}">
                  <a16:creationId xmlns:a16="http://schemas.microsoft.com/office/drawing/2014/main" id="{D2BA5DE2-0164-4B12-BB37-C822ABD51D1B}"/>
                </a:ext>
              </a:extLst>
            </p:cNvPr>
            <p:cNvSpPr txBox="1"/>
            <p:nvPr/>
          </p:nvSpPr>
          <p:spPr>
            <a:xfrm>
              <a:off x="4165443" y="2818056"/>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17.5</a:t>
              </a:r>
            </a:p>
          </p:txBody>
        </p:sp>
        <p:sp>
          <p:nvSpPr>
            <p:cNvPr id="222" name="TextBox 221">
              <a:extLst>
                <a:ext uri="{FF2B5EF4-FFF2-40B4-BE49-F238E27FC236}">
                  <a16:creationId xmlns:a16="http://schemas.microsoft.com/office/drawing/2014/main" id="{00290668-21B6-44D2-8348-062732705ACE}"/>
                </a:ext>
              </a:extLst>
            </p:cNvPr>
            <p:cNvSpPr txBox="1"/>
            <p:nvPr/>
          </p:nvSpPr>
          <p:spPr>
            <a:xfrm>
              <a:off x="4604723" y="2816835"/>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14.6</a:t>
              </a:r>
            </a:p>
          </p:txBody>
        </p:sp>
        <p:sp>
          <p:nvSpPr>
            <p:cNvPr id="176" name="TextBox 175">
              <a:extLst>
                <a:ext uri="{FF2B5EF4-FFF2-40B4-BE49-F238E27FC236}">
                  <a16:creationId xmlns:a16="http://schemas.microsoft.com/office/drawing/2014/main" id="{D074A659-EB8C-4709-B775-E6834C09007D}"/>
                </a:ext>
              </a:extLst>
            </p:cNvPr>
            <p:cNvSpPr txBox="1"/>
            <p:nvPr/>
          </p:nvSpPr>
          <p:spPr>
            <a:xfrm>
              <a:off x="1039003" y="1999328"/>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mn-cs"/>
                </a:rPr>
                <a:t>Age at randomisation</a:t>
              </a:r>
            </a:p>
          </p:txBody>
        </p:sp>
        <p:sp>
          <p:nvSpPr>
            <p:cNvPr id="111" name="Line 193">
              <a:extLst>
                <a:ext uri="{FF2B5EF4-FFF2-40B4-BE49-F238E27FC236}">
                  <a16:creationId xmlns:a16="http://schemas.microsoft.com/office/drawing/2014/main" id="{1B4897DD-A4CA-42CB-8B12-E94DE135878E}"/>
                </a:ext>
              </a:extLst>
            </p:cNvPr>
            <p:cNvSpPr>
              <a:spLocks noChangeShapeType="1"/>
            </p:cNvSpPr>
            <p:nvPr/>
          </p:nvSpPr>
          <p:spPr bwMode="auto">
            <a:xfrm>
              <a:off x="6540244" y="2236845"/>
              <a:ext cx="70738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Line 194">
              <a:extLst>
                <a:ext uri="{FF2B5EF4-FFF2-40B4-BE49-F238E27FC236}">
                  <a16:creationId xmlns:a16="http://schemas.microsoft.com/office/drawing/2014/main" id="{E9E96A14-48E3-416B-9FD5-04145D5E6296}"/>
                </a:ext>
              </a:extLst>
            </p:cNvPr>
            <p:cNvSpPr>
              <a:spLocks noChangeShapeType="1"/>
            </p:cNvSpPr>
            <p:nvPr/>
          </p:nvSpPr>
          <p:spPr bwMode="auto">
            <a:xfrm>
              <a:off x="6540244" y="2208596"/>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Line 195">
              <a:extLst>
                <a:ext uri="{FF2B5EF4-FFF2-40B4-BE49-F238E27FC236}">
                  <a16:creationId xmlns:a16="http://schemas.microsoft.com/office/drawing/2014/main" id="{320AB9EB-4D45-46AA-B192-643DECEEBC6B}"/>
                </a:ext>
              </a:extLst>
            </p:cNvPr>
            <p:cNvSpPr>
              <a:spLocks noChangeShapeType="1"/>
            </p:cNvSpPr>
            <p:nvPr/>
          </p:nvSpPr>
          <p:spPr bwMode="auto">
            <a:xfrm>
              <a:off x="7255875" y="2208596"/>
              <a:ext cx="0" cy="564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Oval 196">
              <a:extLst>
                <a:ext uri="{FF2B5EF4-FFF2-40B4-BE49-F238E27FC236}">
                  <a16:creationId xmlns:a16="http://schemas.microsoft.com/office/drawing/2014/main" id="{EEAB53EB-F64C-45C4-A063-E95776DE8E93}"/>
                </a:ext>
              </a:extLst>
            </p:cNvPr>
            <p:cNvSpPr>
              <a:spLocks noChangeArrowheads="1"/>
            </p:cNvSpPr>
            <p:nvPr/>
          </p:nvSpPr>
          <p:spPr bwMode="auto">
            <a:xfrm>
              <a:off x="6875961" y="2219190"/>
              <a:ext cx="35947" cy="353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TextBox 145">
              <a:extLst>
                <a:ext uri="{FF2B5EF4-FFF2-40B4-BE49-F238E27FC236}">
                  <a16:creationId xmlns:a16="http://schemas.microsoft.com/office/drawing/2014/main" id="{D0CE3A23-5165-4709-B653-DBC6C614DC7D}"/>
                </a:ext>
              </a:extLst>
            </p:cNvPr>
            <p:cNvSpPr txBox="1"/>
            <p:nvPr/>
          </p:nvSpPr>
          <p:spPr>
            <a:xfrm>
              <a:off x="1039003" y="2156054"/>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&lt;65</a:t>
              </a:r>
            </a:p>
          </p:txBody>
        </p:sp>
        <p:sp>
          <p:nvSpPr>
            <p:cNvPr id="164" name="TextBox 163">
              <a:extLst>
                <a:ext uri="{FF2B5EF4-FFF2-40B4-BE49-F238E27FC236}">
                  <a16:creationId xmlns:a16="http://schemas.microsoft.com/office/drawing/2014/main" id="{17B5C208-F7AE-4819-BD9F-D868B3676A1D}"/>
                </a:ext>
              </a:extLst>
            </p:cNvPr>
            <p:cNvSpPr txBox="1"/>
            <p:nvPr/>
          </p:nvSpPr>
          <p:spPr>
            <a:xfrm>
              <a:off x="8406590" y="2156054"/>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0.51 (0.35‒0.75)</a:t>
              </a:r>
            </a:p>
          </p:txBody>
        </p:sp>
        <p:sp>
          <p:nvSpPr>
            <p:cNvPr id="209" name="TextBox 208">
              <a:extLst>
                <a:ext uri="{FF2B5EF4-FFF2-40B4-BE49-F238E27FC236}">
                  <a16:creationId xmlns:a16="http://schemas.microsoft.com/office/drawing/2014/main" id="{62EA07BE-1C90-432E-8CB5-CB307E08AA7A}"/>
                </a:ext>
              </a:extLst>
            </p:cNvPr>
            <p:cNvSpPr txBox="1"/>
            <p:nvPr/>
          </p:nvSpPr>
          <p:spPr>
            <a:xfrm>
              <a:off x="4165443" y="2157722"/>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NR</a:t>
              </a:r>
            </a:p>
          </p:txBody>
        </p:sp>
        <p:sp>
          <p:nvSpPr>
            <p:cNvPr id="223" name="TextBox 222">
              <a:extLst>
                <a:ext uri="{FF2B5EF4-FFF2-40B4-BE49-F238E27FC236}">
                  <a16:creationId xmlns:a16="http://schemas.microsoft.com/office/drawing/2014/main" id="{6953FECA-064E-4327-B00A-4C01F77C9259}"/>
                </a:ext>
              </a:extLst>
            </p:cNvPr>
            <p:cNvSpPr txBox="1"/>
            <p:nvPr/>
          </p:nvSpPr>
          <p:spPr>
            <a:xfrm>
              <a:off x="4604723" y="2156501"/>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Arial" panose="020B0604020202020204"/>
                  <a:ea typeface="+mn-ea"/>
                  <a:cs typeface="+mn-cs"/>
                </a:rPr>
                <a:t>16.4</a:t>
              </a:r>
            </a:p>
          </p:txBody>
        </p:sp>
        <p:sp>
          <p:nvSpPr>
            <p:cNvPr id="115" name="Line 201">
              <a:extLst>
                <a:ext uri="{FF2B5EF4-FFF2-40B4-BE49-F238E27FC236}">
                  <a16:creationId xmlns:a16="http://schemas.microsoft.com/office/drawing/2014/main" id="{4BAAD6DF-79F0-48E9-98CC-EF6F9AF1DE9E}"/>
                </a:ext>
              </a:extLst>
            </p:cNvPr>
            <p:cNvSpPr>
              <a:spLocks noChangeShapeType="1"/>
            </p:cNvSpPr>
            <p:nvPr/>
          </p:nvSpPr>
          <p:spPr bwMode="auto">
            <a:xfrm>
              <a:off x="7072325" y="2393571"/>
              <a:ext cx="43102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Line 202">
              <a:extLst>
                <a:ext uri="{FF2B5EF4-FFF2-40B4-BE49-F238E27FC236}">
                  <a16:creationId xmlns:a16="http://schemas.microsoft.com/office/drawing/2014/main" id="{8100C42F-6B24-442B-8FCE-13D80662080E}"/>
                </a:ext>
              </a:extLst>
            </p:cNvPr>
            <p:cNvSpPr>
              <a:spLocks noChangeShapeType="1"/>
            </p:cNvSpPr>
            <p:nvPr/>
          </p:nvSpPr>
          <p:spPr bwMode="auto">
            <a:xfrm>
              <a:off x="7072325" y="2364733"/>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Line 203">
              <a:extLst>
                <a:ext uri="{FF2B5EF4-FFF2-40B4-BE49-F238E27FC236}">
                  <a16:creationId xmlns:a16="http://schemas.microsoft.com/office/drawing/2014/main" id="{8ECDA546-F5FD-42A1-89D4-B1BA814C2547}"/>
                </a:ext>
              </a:extLst>
            </p:cNvPr>
            <p:cNvSpPr>
              <a:spLocks noChangeShapeType="1"/>
            </p:cNvSpPr>
            <p:nvPr/>
          </p:nvSpPr>
          <p:spPr bwMode="auto">
            <a:xfrm>
              <a:off x="7503354" y="2364733"/>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Oval 204">
              <a:extLst>
                <a:ext uri="{FF2B5EF4-FFF2-40B4-BE49-F238E27FC236}">
                  <a16:creationId xmlns:a16="http://schemas.microsoft.com/office/drawing/2014/main" id="{90ECDCA1-1380-49DC-BB91-8D592A7B1AF4}"/>
                </a:ext>
              </a:extLst>
            </p:cNvPr>
            <p:cNvSpPr>
              <a:spLocks noChangeArrowheads="1"/>
            </p:cNvSpPr>
            <p:nvPr/>
          </p:nvSpPr>
          <p:spPr bwMode="auto">
            <a:xfrm>
              <a:off x="7247899" y="2352963"/>
              <a:ext cx="79881" cy="812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TextBox 146">
              <a:extLst>
                <a:ext uri="{FF2B5EF4-FFF2-40B4-BE49-F238E27FC236}">
                  <a16:creationId xmlns:a16="http://schemas.microsoft.com/office/drawing/2014/main" id="{E78DC81E-1819-4536-A411-490F63E67B42}"/>
                </a:ext>
              </a:extLst>
            </p:cNvPr>
            <p:cNvSpPr txBox="1"/>
            <p:nvPr/>
          </p:nvSpPr>
          <p:spPr>
            <a:xfrm>
              <a:off x="1039003" y="2312780"/>
              <a:ext cx="268996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       ≥65</a:t>
              </a:r>
            </a:p>
          </p:txBody>
        </p:sp>
        <p:sp>
          <p:nvSpPr>
            <p:cNvPr id="165" name="TextBox 164">
              <a:extLst>
                <a:ext uri="{FF2B5EF4-FFF2-40B4-BE49-F238E27FC236}">
                  <a16:creationId xmlns:a16="http://schemas.microsoft.com/office/drawing/2014/main" id="{BD0E0E1D-F333-4A75-8E3A-DDA7776DE7C7}"/>
                </a:ext>
              </a:extLst>
            </p:cNvPr>
            <p:cNvSpPr txBox="1"/>
            <p:nvPr/>
          </p:nvSpPr>
          <p:spPr>
            <a:xfrm>
              <a:off x="8406590" y="2312780"/>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0.78 (0.62‒0.98)</a:t>
              </a:r>
            </a:p>
          </p:txBody>
        </p:sp>
        <p:sp>
          <p:nvSpPr>
            <p:cNvPr id="210" name="TextBox 209">
              <a:extLst>
                <a:ext uri="{FF2B5EF4-FFF2-40B4-BE49-F238E27FC236}">
                  <a16:creationId xmlns:a16="http://schemas.microsoft.com/office/drawing/2014/main" id="{D5900F03-ACC8-49A0-BA6F-5BBF3564DD23}"/>
                </a:ext>
              </a:extLst>
            </p:cNvPr>
            <p:cNvSpPr txBox="1"/>
            <p:nvPr/>
          </p:nvSpPr>
          <p:spPr>
            <a:xfrm>
              <a:off x="4165443" y="2314448"/>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2"/>
                  </a:solidFill>
                  <a:effectLst/>
                  <a:uLnTx/>
                  <a:uFillTx/>
                  <a:latin typeface="Arial" panose="020B0604020202020204"/>
                  <a:ea typeface="+mn-ea"/>
                  <a:cs typeface="+mn-cs"/>
                </a:rPr>
                <a:t>22.0</a:t>
              </a:r>
            </a:p>
          </p:txBody>
        </p:sp>
        <p:sp>
          <p:nvSpPr>
            <p:cNvPr id="224" name="TextBox 223">
              <a:extLst>
                <a:ext uri="{FF2B5EF4-FFF2-40B4-BE49-F238E27FC236}">
                  <a16:creationId xmlns:a16="http://schemas.microsoft.com/office/drawing/2014/main" id="{04021FA2-BFFB-4A18-A482-B6D46E259C08}"/>
                </a:ext>
              </a:extLst>
            </p:cNvPr>
            <p:cNvSpPr txBox="1"/>
            <p:nvPr/>
          </p:nvSpPr>
          <p:spPr>
            <a:xfrm>
              <a:off x="4604723" y="2313227"/>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1"/>
                  </a:solidFill>
                  <a:effectLst/>
                  <a:uLnTx/>
                  <a:uFillTx/>
                  <a:latin typeface="Arial" panose="020B0604020202020204"/>
                  <a:ea typeface="+mn-ea"/>
                  <a:cs typeface="+mn-cs"/>
                </a:rPr>
                <a:t>16.7</a:t>
              </a:r>
            </a:p>
          </p:txBody>
        </p:sp>
        <p:sp>
          <p:nvSpPr>
            <p:cNvPr id="177" name="TextBox 176">
              <a:extLst>
                <a:ext uri="{FF2B5EF4-FFF2-40B4-BE49-F238E27FC236}">
                  <a16:creationId xmlns:a16="http://schemas.microsoft.com/office/drawing/2014/main" id="{0C57CA07-C9DE-4613-8403-97C0544A63C7}"/>
                </a:ext>
              </a:extLst>
            </p:cNvPr>
            <p:cNvSpPr txBox="1"/>
            <p:nvPr/>
          </p:nvSpPr>
          <p:spPr>
            <a:xfrm>
              <a:off x="1026799" y="4170486"/>
              <a:ext cx="3129091"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prstClr val="black"/>
                  </a:solidFill>
                  <a:effectLst/>
                  <a:uLnTx/>
                  <a:uFillTx/>
                  <a:latin typeface="Arial" panose="020B0604020202020204"/>
                  <a:ea typeface="+mn-ea"/>
                  <a:cs typeface="+mn-cs"/>
                </a:rPr>
                <a:t>Baseline PSA</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Line 225">
              <a:extLst>
                <a:ext uri="{FF2B5EF4-FFF2-40B4-BE49-F238E27FC236}">
                  <a16:creationId xmlns:a16="http://schemas.microsoft.com/office/drawing/2014/main" id="{C182379A-B6AF-4869-AFAF-13EE7AC5563A}"/>
                </a:ext>
              </a:extLst>
            </p:cNvPr>
            <p:cNvSpPr>
              <a:spLocks noChangeShapeType="1"/>
            </p:cNvSpPr>
            <p:nvPr/>
          </p:nvSpPr>
          <p:spPr bwMode="auto">
            <a:xfrm>
              <a:off x="6959066" y="4408003"/>
              <a:ext cx="569204"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Line 226">
              <a:extLst>
                <a:ext uri="{FF2B5EF4-FFF2-40B4-BE49-F238E27FC236}">
                  <a16:creationId xmlns:a16="http://schemas.microsoft.com/office/drawing/2014/main" id="{21C818D7-33F3-4921-AC89-6110CDE03CE2}"/>
                </a:ext>
              </a:extLst>
            </p:cNvPr>
            <p:cNvSpPr>
              <a:spLocks noChangeShapeType="1"/>
            </p:cNvSpPr>
            <p:nvPr/>
          </p:nvSpPr>
          <p:spPr bwMode="auto">
            <a:xfrm>
              <a:off x="6959066" y="4379165"/>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Line 227">
              <a:extLst>
                <a:ext uri="{FF2B5EF4-FFF2-40B4-BE49-F238E27FC236}">
                  <a16:creationId xmlns:a16="http://schemas.microsoft.com/office/drawing/2014/main" id="{5C4EAD1B-F465-4BF7-8C16-5794F537213A}"/>
                </a:ext>
              </a:extLst>
            </p:cNvPr>
            <p:cNvSpPr>
              <a:spLocks noChangeShapeType="1"/>
            </p:cNvSpPr>
            <p:nvPr/>
          </p:nvSpPr>
          <p:spPr bwMode="auto">
            <a:xfrm>
              <a:off x="7532397" y="4379165"/>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Oval 228">
              <a:extLst>
                <a:ext uri="{FF2B5EF4-FFF2-40B4-BE49-F238E27FC236}">
                  <a16:creationId xmlns:a16="http://schemas.microsoft.com/office/drawing/2014/main" id="{E9D3E8C2-3AC0-47B0-85A5-8984722E1B0A}"/>
                </a:ext>
              </a:extLst>
            </p:cNvPr>
            <p:cNvSpPr>
              <a:spLocks noChangeArrowheads="1"/>
            </p:cNvSpPr>
            <p:nvPr/>
          </p:nvSpPr>
          <p:spPr bwMode="auto">
            <a:xfrm>
              <a:off x="7219704" y="4382697"/>
              <a:ext cx="47929" cy="506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TextBox 147">
              <a:extLst>
                <a:ext uri="{FF2B5EF4-FFF2-40B4-BE49-F238E27FC236}">
                  <a16:creationId xmlns:a16="http://schemas.microsoft.com/office/drawing/2014/main" id="{9DF8BB9F-BDB1-4938-9BC5-E9FCBB5C7518}"/>
                </a:ext>
              </a:extLst>
            </p:cNvPr>
            <p:cNvSpPr txBox="1"/>
            <p:nvPr/>
          </p:nvSpPr>
          <p:spPr>
            <a:xfrm>
              <a:off x="1026799" y="4327212"/>
              <a:ext cx="3129091"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prstClr val="black"/>
                  </a:solidFill>
                  <a:effectLst/>
                  <a:uLnTx/>
                  <a:uFillTx/>
                  <a:latin typeface="Arial" panose="020B0604020202020204"/>
                  <a:ea typeface="+mn-ea"/>
                  <a:cs typeface="+mn-cs"/>
                </a:rPr>
                <a:t>       Below median baseline PSA </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TextBox 165">
              <a:extLst>
                <a:ext uri="{FF2B5EF4-FFF2-40B4-BE49-F238E27FC236}">
                  <a16:creationId xmlns:a16="http://schemas.microsoft.com/office/drawing/2014/main" id="{A9A83727-48E2-4C36-9215-5AFBF2084F45}"/>
                </a:ext>
              </a:extLst>
            </p:cNvPr>
            <p:cNvSpPr txBox="1"/>
            <p:nvPr/>
          </p:nvSpPr>
          <p:spPr>
            <a:xfrm>
              <a:off x="8406590" y="4327212"/>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prstClr val="black"/>
                  </a:solidFill>
                  <a:effectLst/>
                  <a:uLnTx/>
                  <a:uFillTx/>
                  <a:latin typeface="Arial" panose="020B0604020202020204"/>
                  <a:ea typeface="+mn-ea"/>
                  <a:cs typeface="+mn-cs"/>
                </a:rPr>
                <a:t>0.75 (0.55</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it-IT" sz="1050" b="1" i="0" u="none" strike="noStrike" kern="1200" cap="none" spc="0" normalizeH="0" baseline="0" noProof="0">
                  <a:ln>
                    <a:noFill/>
                  </a:ln>
                  <a:solidFill>
                    <a:prstClr val="black"/>
                  </a:solidFill>
                  <a:effectLst/>
                  <a:uLnTx/>
                  <a:uFillTx/>
                  <a:latin typeface="Arial" panose="020B0604020202020204"/>
                  <a:ea typeface="+mn-ea"/>
                  <a:cs typeface="+mn-cs"/>
                </a:rPr>
                <a:t>1.02)</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Line 229">
              <a:extLst>
                <a:ext uri="{FF2B5EF4-FFF2-40B4-BE49-F238E27FC236}">
                  <a16:creationId xmlns:a16="http://schemas.microsoft.com/office/drawing/2014/main" id="{05DF586A-C9F1-4B2A-935D-F84B27009F9D}"/>
                </a:ext>
              </a:extLst>
            </p:cNvPr>
            <p:cNvSpPr>
              <a:spLocks noChangeShapeType="1"/>
            </p:cNvSpPr>
            <p:nvPr/>
          </p:nvSpPr>
          <p:spPr bwMode="auto">
            <a:xfrm>
              <a:off x="6831202" y="4564729"/>
              <a:ext cx="492899"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TextBox 210">
              <a:extLst>
                <a:ext uri="{FF2B5EF4-FFF2-40B4-BE49-F238E27FC236}">
                  <a16:creationId xmlns:a16="http://schemas.microsoft.com/office/drawing/2014/main" id="{847812AE-F81D-4EE4-91D8-932D819707CD}"/>
                </a:ext>
              </a:extLst>
            </p:cNvPr>
            <p:cNvSpPr txBox="1"/>
            <p:nvPr/>
          </p:nvSpPr>
          <p:spPr>
            <a:xfrm>
              <a:off x="4165443" y="4328880"/>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chemeClr val="tx2"/>
                  </a:solidFill>
                  <a:effectLst/>
                  <a:uLnTx/>
                  <a:uFillTx/>
                  <a:latin typeface="Arial" panose="020B0604020202020204"/>
                  <a:ea typeface="+mn-ea"/>
                  <a:cs typeface="+mn-cs"/>
                </a:rPr>
                <a:t>25.2</a:t>
              </a:r>
            </a:p>
          </p:txBody>
        </p:sp>
        <p:sp>
          <p:nvSpPr>
            <p:cNvPr id="225" name="TextBox 224">
              <a:extLst>
                <a:ext uri="{FF2B5EF4-FFF2-40B4-BE49-F238E27FC236}">
                  <a16:creationId xmlns:a16="http://schemas.microsoft.com/office/drawing/2014/main" id="{5BC7056D-E37B-4A92-B24C-11684B93EF17}"/>
                </a:ext>
              </a:extLst>
            </p:cNvPr>
            <p:cNvSpPr txBox="1"/>
            <p:nvPr/>
          </p:nvSpPr>
          <p:spPr>
            <a:xfrm>
              <a:off x="4604723" y="4327659"/>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chemeClr val="accent1"/>
                  </a:solidFill>
                  <a:effectLst/>
                  <a:uLnTx/>
                  <a:uFillTx/>
                  <a:latin typeface="Arial" panose="020B0604020202020204"/>
                  <a:ea typeface="+mn-ea"/>
                  <a:cs typeface="+mn-cs"/>
                </a:rPr>
                <a:t>22.0</a:t>
              </a:r>
            </a:p>
          </p:txBody>
        </p:sp>
        <p:sp>
          <p:nvSpPr>
            <p:cNvPr id="124" name="Line 230">
              <a:extLst>
                <a:ext uri="{FF2B5EF4-FFF2-40B4-BE49-F238E27FC236}">
                  <a16:creationId xmlns:a16="http://schemas.microsoft.com/office/drawing/2014/main" id="{AD68EC86-D847-4865-BB41-88FDD17A6E34}"/>
                </a:ext>
              </a:extLst>
            </p:cNvPr>
            <p:cNvSpPr>
              <a:spLocks noChangeShapeType="1"/>
            </p:cNvSpPr>
            <p:nvPr/>
          </p:nvSpPr>
          <p:spPr bwMode="auto">
            <a:xfrm>
              <a:off x="6831202" y="4535891"/>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Line 231">
              <a:extLst>
                <a:ext uri="{FF2B5EF4-FFF2-40B4-BE49-F238E27FC236}">
                  <a16:creationId xmlns:a16="http://schemas.microsoft.com/office/drawing/2014/main" id="{79894DEB-1F34-4FD9-ADD5-121CF67B4D4D}"/>
                </a:ext>
              </a:extLst>
            </p:cNvPr>
            <p:cNvSpPr>
              <a:spLocks noChangeShapeType="1"/>
            </p:cNvSpPr>
            <p:nvPr/>
          </p:nvSpPr>
          <p:spPr bwMode="auto">
            <a:xfrm>
              <a:off x="7330287" y="4535891"/>
              <a:ext cx="0" cy="5767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Oval 232">
              <a:extLst>
                <a:ext uri="{FF2B5EF4-FFF2-40B4-BE49-F238E27FC236}">
                  <a16:creationId xmlns:a16="http://schemas.microsoft.com/office/drawing/2014/main" id="{631DE1F8-B170-4FE2-BE4E-E92E80DD2B63}"/>
                </a:ext>
              </a:extLst>
            </p:cNvPr>
            <p:cNvSpPr>
              <a:spLocks noChangeArrowheads="1"/>
            </p:cNvSpPr>
            <p:nvPr/>
          </p:nvSpPr>
          <p:spPr bwMode="auto">
            <a:xfrm>
              <a:off x="7045698" y="4531183"/>
              <a:ext cx="63905" cy="670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TextBox 148">
              <a:extLst>
                <a:ext uri="{FF2B5EF4-FFF2-40B4-BE49-F238E27FC236}">
                  <a16:creationId xmlns:a16="http://schemas.microsoft.com/office/drawing/2014/main" id="{C136B499-86FB-48C9-867D-329556FD9C24}"/>
                </a:ext>
              </a:extLst>
            </p:cNvPr>
            <p:cNvSpPr txBox="1"/>
            <p:nvPr/>
          </p:nvSpPr>
          <p:spPr>
            <a:xfrm>
              <a:off x="1026799" y="4483938"/>
              <a:ext cx="3168915"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       Above or equal to median baseline PSA  </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TextBox 166">
              <a:extLst>
                <a:ext uri="{FF2B5EF4-FFF2-40B4-BE49-F238E27FC236}">
                  <a16:creationId xmlns:a16="http://schemas.microsoft.com/office/drawing/2014/main" id="{201F6BAD-45D9-4C9F-932B-4469BD916A58}"/>
                </a:ext>
              </a:extLst>
            </p:cNvPr>
            <p:cNvSpPr txBox="1"/>
            <p:nvPr/>
          </p:nvSpPr>
          <p:spPr>
            <a:xfrm>
              <a:off x="8406590" y="4483938"/>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0.63 (0.48</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0.82)</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TextBox 211">
              <a:extLst>
                <a:ext uri="{FF2B5EF4-FFF2-40B4-BE49-F238E27FC236}">
                  <a16:creationId xmlns:a16="http://schemas.microsoft.com/office/drawing/2014/main" id="{52FED17B-B6A1-4802-A655-58A90CB3D3C3}"/>
                </a:ext>
              </a:extLst>
            </p:cNvPr>
            <p:cNvSpPr txBox="1"/>
            <p:nvPr/>
          </p:nvSpPr>
          <p:spPr>
            <a:xfrm>
              <a:off x="4165443" y="4485606"/>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tx2"/>
                  </a:solidFill>
                  <a:effectLst/>
                  <a:uLnTx/>
                  <a:uFillTx/>
                  <a:latin typeface="Arial" panose="020B0604020202020204"/>
                  <a:ea typeface="+mn-ea"/>
                  <a:cs typeface="+mn-cs"/>
                </a:rPr>
                <a:t>18.5</a:t>
              </a:r>
            </a:p>
          </p:txBody>
        </p:sp>
        <p:sp>
          <p:nvSpPr>
            <p:cNvPr id="226" name="TextBox 225">
              <a:extLst>
                <a:ext uri="{FF2B5EF4-FFF2-40B4-BE49-F238E27FC236}">
                  <a16:creationId xmlns:a16="http://schemas.microsoft.com/office/drawing/2014/main" id="{043E476C-9F0B-4EF2-8801-7636C375A5AC}"/>
                </a:ext>
              </a:extLst>
            </p:cNvPr>
            <p:cNvSpPr txBox="1"/>
            <p:nvPr/>
          </p:nvSpPr>
          <p:spPr>
            <a:xfrm>
              <a:off x="4604723" y="4484385"/>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Arial" panose="020B0604020202020204"/>
                  <a:ea typeface="+mn-ea"/>
                  <a:cs typeface="+mn-cs"/>
                </a:rPr>
                <a:t>13.8</a:t>
              </a:r>
            </a:p>
          </p:txBody>
        </p:sp>
        <p:sp>
          <p:nvSpPr>
            <p:cNvPr id="173" name="TextBox 172">
              <a:extLst>
                <a:ext uri="{FF2B5EF4-FFF2-40B4-BE49-F238E27FC236}">
                  <a16:creationId xmlns:a16="http://schemas.microsoft.com/office/drawing/2014/main" id="{AEC08843-ECEF-46D3-BBDF-6B4711411B45}"/>
                </a:ext>
              </a:extLst>
            </p:cNvPr>
            <p:cNvSpPr txBox="1"/>
            <p:nvPr/>
          </p:nvSpPr>
          <p:spPr>
            <a:xfrm>
              <a:off x="1030867" y="4674094"/>
              <a:ext cx="304382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black"/>
                  </a:solidFill>
                  <a:effectLst/>
                  <a:uLnTx/>
                  <a:uFillTx/>
                  <a:latin typeface="Arial" panose="020B0604020202020204"/>
                  <a:ea typeface="+mn-ea"/>
                  <a:cs typeface="+mn-cs"/>
                </a:rPr>
                <a:t>HRRm</a:t>
              </a: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050" b="1" i="0" u="none" strike="noStrike" kern="1200" cap="none" spc="0" normalizeH="0" baseline="0" noProof="0" dirty="0" err="1">
                  <a:ln>
                    <a:noFill/>
                  </a:ln>
                  <a:solidFill>
                    <a:prstClr val="black"/>
                  </a:solidFill>
                  <a:effectLst/>
                  <a:uLnTx/>
                  <a:uFillTx/>
                  <a:latin typeface="Arial" panose="020B0604020202020204"/>
                  <a:ea typeface="+mn-ea"/>
                  <a:cs typeface="+mn-cs"/>
                </a:rPr>
                <a:t>status</a:t>
              </a:r>
              <a:r>
                <a:rPr kumimoji="0" lang="en-US" sz="1050" b="1" i="0" u="none" strike="noStrike" kern="1200" cap="none" spc="0" normalizeH="0" baseline="30000" noProof="0" dirty="0" err="1">
                  <a:ln>
                    <a:noFill/>
                  </a:ln>
                  <a:solidFill>
                    <a:prstClr val="black"/>
                  </a:solidFill>
                  <a:effectLst/>
                  <a:uLnTx/>
                  <a:uFillTx/>
                  <a:latin typeface="Arial" panose="020B0604020202020204"/>
                  <a:ea typeface="+mn-ea"/>
                  <a:cs typeface="+mn-cs"/>
                </a:rPr>
                <a:t>a</a:t>
              </a:r>
              <a:endParaRPr kumimoji="0" lang="en-GB" sz="105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138" name="TextBox 137">
              <a:extLst>
                <a:ext uri="{FF2B5EF4-FFF2-40B4-BE49-F238E27FC236}">
                  <a16:creationId xmlns:a16="http://schemas.microsoft.com/office/drawing/2014/main" id="{53F05258-7940-4D82-9BED-1EF54F687760}"/>
                </a:ext>
              </a:extLst>
            </p:cNvPr>
            <p:cNvSpPr txBox="1"/>
            <p:nvPr/>
          </p:nvSpPr>
          <p:spPr>
            <a:xfrm>
              <a:off x="1030867" y="4819362"/>
              <a:ext cx="304382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       HRRm</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56" name="Group 155">
              <a:extLst>
                <a:ext uri="{FF2B5EF4-FFF2-40B4-BE49-F238E27FC236}">
                  <a16:creationId xmlns:a16="http://schemas.microsoft.com/office/drawing/2014/main" id="{69170FD9-9603-4418-87A0-71B2FABD3725}"/>
                </a:ext>
              </a:extLst>
            </p:cNvPr>
            <p:cNvGrpSpPr/>
            <p:nvPr/>
          </p:nvGrpSpPr>
          <p:grpSpPr>
            <a:xfrm>
              <a:off x="6553568" y="4870401"/>
              <a:ext cx="690171" cy="59504"/>
              <a:chOff x="5476960" y="5889524"/>
              <a:chExt cx="405214" cy="60500"/>
            </a:xfrm>
            <a:solidFill>
              <a:schemeClr val="tx1"/>
            </a:solidFill>
          </p:grpSpPr>
          <p:sp>
            <p:nvSpPr>
              <p:cNvPr id="157" name="Line 225">
                <a:extLst>
                  <a:ext uri="{FF2B5EF4-FFF2-40B4-BE49-F238E27FC236}">
                    <a16:creationId xmlns:a16="http://schemas.microsoft.com/office/drawing/2014/main" id="{D1694A76-660A-48C4-AE93-44A218127016}"/>
                  </a:ext>
                </a:extLst>
              </p:cNvPr>
              <p:cNvSpPr>
                <a:spLocks noChangeShapeType="1"/>
              </p:cNvSpPr>
              <p:nvPr/>
            </p:nvSpPr>
            <p:spPr bwMode="auto">
              <a:xfrm>
                <a:off x="5476960" y="5917920"/>
                <a:ext cx="405214" cy="0"/>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Line 226">
                <a:extLst>
                  <a:ext uri="{FF2B5EF4-FFF2-40B4-BE49-F238E27FC236}">
                    <a16:creationId xmlns:a16="http://schemas.microsoft.com/office/drawing/2014/main" id="{D301F73A-999E-4F3E-B94B-BE013CB417C4}"/>
                  </a:ext>
                </a:extLst>
              </p:cNvPr>
              <p:cNvSpPr>
                <a:spLocks noChangeShapeType="1"/>
              </p:cNvSpPr>
              <p:nvPr/>
            </p:nvSpPr>
            <p:spPr bwMode="auto">
              <a:xfrm>
                <a:off x="5476960" y="5889524"/>
                <a:ext cx="0" cy="60497"/>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Line 227">
                <a:extLst>
                  <a:ext uri="{FF2B5EF4-FFF2-40B4-BE49-F238E27FC236}">
                    <a16:creationId xmlns:a16="http://schemas.microsoft.com/office/drawing/2014/main" id="{C0FF6224-4F92-4247-A924-E8A486C3169B}"/>
                  </a:ext>
                </a:extLst>
              </p:cNvPr>
              <p:cNvSpPr>
                <a:spLocks noChangeShapeType="1"/>
              </p:cNvSpPr>
              <p:nvPr/>
            </p:nvSpPr>
            <p:spPr bwMode="auto">
              <a:xfrm>
                <a:off x="5882174" y="5889527"/>
                <a:ext cx="0" cy="60497"/>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Oval 228">
                <a:extLst>
                  <a:ext uri="{FF2B5EF4-FFF2-40B4-BE49-F238E27FC236}">
                    <a16:creationId xmlns:a16="http://schemas.microsoft.com/office/drawing/2014/main" id="{4885AFAA-2848-4488-ADBF-7ED3BE4CE9B3}"/>
                  </a:ext>
                </a:extLst>
              </p:cNvPr>
              <p:cNvSpPr>
                <a:spLocks noChangeArrowheads="1"/>
              </p:cNvSpPr>
              <p:nvPr/>
            </p:nvSpPr>
            <p:spPr bwMode="auto">
              <a:xfrm>
                <a:off x="5659785" y="5900604"/>
                <a:ext cx="27477" cy="45720"/>
              </a:xfrm>
              <a:prstGeom prst="ellipse">
                <a:avLst/>
              </a:prstGeom>
              <a:grp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7" name="TextBox 196">
              <a:extLst>
                <a:ext uri="{FF2B5EF4-FFF2-40B4-BE49-F238E27FC236}">
                  <a16:creationId xmlns:a16="http://schemas.microsoft.com/office/drawing/2014/main" id="{826B6BD2-02F4-4DDC-8593-DE8FF9BCBDF9}"/>
                </a:ext>
              </a:extLst>
            </p:cNvPr>
            <p:cNvSpPr txBox="1"/>
            <p:nvPr/>
          </p:nvSpPr>
          <p:spPr>
            <a:xfrm>
              <a:off x="8406590" y="4819362"/>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prstClr val="black"/>
                  </a:solidFill>
                  <a:effectLst/>
                  <a:uLnTx/>
                  <a:uFillTx/>
                  <a:latin typeface="Arial" panose="020B0604020202020204"/>
                  <a:ea typeface="+mn-ea"/>
                  <a:cs typeface="+mn-cs"/>
                </a:rPr>
                <a:t>0.50 (0.34</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it-IT" sz="1050" b="1" i="0" u="none" strike="noStrike" kern="1200" cap="none" spc="0" normalizeH="0" baseline="0" noProof="0">
                  <a:ln>
                    <a:noFill/>
                  </a:ln>
                  <a:solidFill>
                    <a:prstClr val="black"/>
                  </a:solidFill>
                  <a:effectLst/>
                  <a:uLnTx/>
                  <a:uFillTx/>
                  <a:latin typeface="Arial" panose="020B0604020202020204"/>
                  <a:ea typeface="+mn-ea"/>
                  <a:cs typeface="+mn-cs"/>
                </a:rPr>
                <a:t>0.73)</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TextBox 212">
              <a:extLst>
                <a:ext uri="{FF2B5EF4-FFF2-40B4-BE49-F238E27FC236}">
                  <a16:creationId xmlns:a16="http://schemas.microsoft.com/office/drawing/2014/main" id="{9E78D0DB-1A2B-4F86-B8C6-5918C92FA9E7}"/>
                </a:ext>
              </a:extLst>
            </p:cNvPr>
            <p:cNvSpPr txBox="1"/>
            <p:nvPr/>
          </p:nvSpPr>
          <p:spPr>
            <a:xfrm>
              <a:off x="4165443" y="4821030"/>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chemeClr val="tx2"/>
                  </a:solidFill>
                  <a:effectLst/>
                  <a:uLnTx/>
                  <a:uFillTx/>
                  <a:latin typeface="Arial" panose="020B0604020202020204"/>
                  <a:ea typeface="+mn-ea"/>
                  <a:cs typeface="+mn-cs"/>
                </a:rPr>
                <a:t>NR</a:t>
              </a:r>
            </a:p>
          </p:txBody>
        </p:sp>
        <p:sp>
          <p:nvSpPr>
            <p:cNvPr id="227" name="TextBox 226">
              <a:extLst>
                <a:ext uri="{FF2B5EF4-FFF2-40B4-BE49-F238E27FC236}">
                  <a16:creationId xmlns:a16="http://schemas.microsoft.com/office/drawing/2014/main" id="{514DB0BA-8219-434B-AABE-5D949C4D49D3}"/>
                </a:ext>
              </a:extLst>
            </p:cNvPr>
            <p:cNvSpPr txBox="1"/>
            <p:nvPr/>
          </p:nvSpPr>
          <p:spPr>
            <a:xfrm>
              <a:off x="4604723" y="4819809"/>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chemeClr val="accent1"/>
                  </a:solidFill>
                  <a:effectLst/>
                  <a:uLnTx/>
                  <a:uFillTx/>
                  <a:latin typeface="Arial" panose="020B0604020202020204"/>
                  <a:ea typeface="+mn-ea"/>
                  <a:cs typeface="+mn-cs"/>
                </a:rPr>
                <a:t>13.9</a:t>
              </a:r>
            </a:p>
          </p:txBody>
        </p:sp>
        <p:sp>
          <p:nvSpPr>
            <p:cNvPr id="35" name="Line 117">
              <a:extLst>
                <a:ext uri="{FF2B5EF4-FFF2-40B4-BE49-F238E27FC236}">
                  <a16:creationId xmlns:a16="http://schemas.microsoft.com/office/drawing/2014/main" id="{64100379-F0AE-45CB-B652-5C66F3C7AD39}"/>
                </a:ext>
              </a:extLst>
            </p:cNvPr>
            <p:cNvSpPr>
              <a:spLocks noChangeShapeType="1"/>
            </p:cNvSpPr>
            <p:nvPr/>
          </p:nvSpPr>
          <p:spPr bwMode="auto">
            <a:xfrm>
              <a:off x="5382005" y="5175002"/>
              <a:ext cx="4299972" cy="0"/>
            </a:xfrm>
            <a:prstGeom prst="line">
              <a:avLst/>
            </a:prstGeom>
            <a:noFill/>
            <a:ln w="1016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TextBox 138">
              <a:extLst>
                <a:ext uri="{FF2B5EF4-FFF2-40B4-BE49-F238E27FC236}">
                  <a16:creationId xmlns:a16="http://schemas.microsoft.com/office/drawing/2014/main" id="{DB710755-0A64-4C83-B1AB-182104F145BD}"/>
                </a:ext>
              </a:extLst>
            </p:cNvPr>
            <p:cNvSpPr txBox="1"/>
            <p:nvPr/>
          </p:nvSpPr>
          <p:spPr>
            <a:xfrm>
              <a:off x="1030867" y="4978820"/>
              <a:ext cx="3441842"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       Non-HRRm</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0" name="Group 179">
              <a:extLst>
                <a:ext uri="{FF2B5EF4-FFF2-40B4-BE49-F238E27FC236}">
                  <a16:creationId xmlns:a16="http://schemas.microsoft.com/office/drawing/2014/main" id="{79BE2D6C-0DFB-40CD-B5A6-91C410EADD20}"/>
                </a:ext>
              </a:extLst>
            </p:cNvPr>
            <p:cNvGrpSpPr/>
            <p:nvPr/>
          </p:nvGrpSpPr>
          <p:grpSpPr>
            <a:xfrm>
              <a:off x="7064997" y="5029471"/>
              <a:ext cx="429713" cy="60281"/>
              <a:chOff x="5629880" y="5889524"/>
              <a:chExt cx="252294" cy="61290"/>
            </a:xfrm>
            <a:solidFill>
              <a:schemeClr val="tx1"/>
            </a:solidFill>
          </p:grpSpPr>
          <p:sp>
            <p:nvSpPr>
              <p:cNvPr id="183" name="Line 225">
                <a:extLst>
                  <a:ext uri="{FF2B5EF4-FFF2-40B4-BE49-F238E27FC236}">
                    <a16:creationId xmlns:a16="http://schemas.microsoft.com/office/drawing/2014/main" id="{FAFA465A-C0AD-45A7-A1DC-742E4C69B025}"/>
                  </a:ext>
                </a:extLst>
              </p:cNvPr>
              <p:cNvSpPr>
                <a:spLocks noChangeShapeType="1"/>
              </p:cNvSpPr>
              <p:nvPr/>
            </p:nvSpPr>
            <p:spPr bwMode="auto">
              <a:xfrm>
                <a:off x="5629880" y="5917920"/>
                <a:ext cx="252293" cy="0"/>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Line 226">
                <a:extLst>
                  <a:ext uri="{FF2B5EF4-FFF2-40B4-BE49-F238E27FC236}">
                    <a16:creationId xmlns:a16="http://schemas.microsoft.com/office/drawing/2014/main" id="{F273254A-EE8C-485D-A45A-13B940AABD7E}"/>
                  </a:ext>
                </a:extLst>
              </p:cNvPr>
              <p:cNvSpPr>
                <a:spLocks noChangeShapeType="1"/>
              </p:cNvSpPr>
              <p:nvPr/>
            </p:nvSpPr>
            <p:spPr bwMode="auto">
              <a:xfrm>
                <a:off x="5629881" y="5889524"/>
                <a:ext cx="0" cy="60497"/>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Line 227">
                <a:extLst>
                  <a:ext uri="{FF2B5EF4-FFF2-40B4-BE49-F238E27FC236}">
                    <a16:creationId xmlns:a16="http://schemas.microsoft.com/office/drawing/2014/main" id="{629CFB2E-45E4-44D6-8310-191D63891EDE}"/>
                  </a:ext>
                </a:extLst>
              </p:cNvPr>
              <p:cNvSpPr>
                <a:spLocks noChangeShapeType="1"/>
              </p:cNvSpPr>
              <p:nvPr/>
            </p:nvSpPr>
            <p:spPr bwMode="auto">
              <a:xfrm>
                <a:off x="5882174" y="5889527"/>
                <a:ext cx="0" cy="60497"/>
              </a:xfrm>
              <a:prstGeom prst="line">
                <a:avLst/>
              </a:prstGeom>
              <a:grp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Oval 228">
                <a:extLst>
                  <a:ext uri="{FF2B5EF4-FFF2-40B4-BE49-F238E27FC236}">
                    <a16:creationId xmlns:a16="http://schemas.microsoft.com/office/drawing/2014/main" id="{C84451D9-ED21-49C6-82FA-273459C0BD5A}"/>
                  </a:ext>
                </a:extLst>
              </p:cNvPr>
              <p:cNvSpPr>
                <a:spLocks noChangeArrowheads="1"/>
              </p:cNvSpPr>
              <p:nvPr/>
            </p:nvSpPr>
            <p:spPr bwMode="auto">
              <a:xfrm>
                <a:off x="5725711" y="5891080"/>
                <a:ext cx="33818" cy="59734"/>
              </a:xfrm>
              <a:prstGeom prst="ellipse">
                <a:avLst/>
              </a:prstGeom>
              <a:grp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8" name="TextBox 197">
              <a:extLst>
                <a:ext uri="{FF2B5EF4-FFF2-40B4-BE49-F238E27FC236}">
                  <a16:creationId xmlns:a16="http://schemas.microsoft.com/office/drawing/2014/main" id="{B69849FF-3CF3-44F4-91EB-F8507C919F26}"/>
                </a:ext>
              </a:extLst>
            </p:cNvPr>
            <p:cNvSpPr txBox="1"/>
            <p:nvPr/>
          </p:nvSpPr>
          <p:spPr>
            <a:xfrm>
              <a:off x="8406590" y="4978820"/>
              <a:ext cx="1264293"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0.76 (0.60</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US" sz="1050" b="1" i="0" u="none" strike="noStrike" kern="1200" cap="none" spc="0" normalizeH="0" baseline="0" noProof="0">
                  <a:ln>
                    <a:noFill/>
                  </a:ln>
                  <a:solidFill>
                    <a:prstClr val="black"/>
                  </a:solidFill>
                  <a:effectLst/>
                  <a:uLnTx/>
                  <a:uFillTx/>
                  <a:latin typeface="Arial" panose="020B0604020202020204"/>
                  <a:ea typeface="+mn-ea"/>
                  <a:cs typeface="+mn-cs"/>
                </a:rPr>
                <a:t>0.97)</a:t>
              </a:r>
              <a:endParaRPr kumimoji="0" lang="en-GB" sz="105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TextBox 213">
              <a:extLst>
                <a:ext uri="{FF2B5EF4-FFF2-40B4-BE49-F238E27FC236}">
                  <a16:creationId xmlns:a16="http://schemas.microsoft.com/office/drawing/2014/main" id="{FB7974E1-8A03-4168-8839-D5EC54C0DFA5}"/>
                </a:ext>
              </a:extLst>
            </p:cNvPr>
            <p:cNvSpPr txBox="1"/>
            <p:nvPr/>
          </p:nvSpPr>
          <p:spPr>
            <a:xfrm>
              <a:off x="4165443" y="4980488"/>
              <a:ext cx="1111458"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tx2"/>
                  </a:solidFill>
                  <a:effectLst/>
                  <a:uLnTx/>
                  <a:uFillTx/>
                  <a:latin typeface="Arial" panose="020B0604020202020204"/>
                  <a:ea typeface="+mn-ea"/>
                  <a:cs typeface="+mn-cs"/>
                </a:rPr>
                <a:t>24.1</a:t>
              </a:r>
            </a:p>
          </p:txBody>
        </p:sp>
        <p:sp>
          <p:nvSpPr>
            <p:cNvPr id="228" name="TextBox 227">
              <a:extLst>
                <a:ext uri="{FF2B5EF4-FFF2-40B4-BE49-F238E27FC236}">
                  <a16:creationId xmlns:a16="http://schemas.microsoft.com/office/drawing/2014/main" id="{96DC3315-B80F-4873-8484-BBB31FAA9897}"/>
                </a:ext>
              </a:extLst>
            </p:cNvPr>
            <p:cNvSpPr txBox="1"/>
            <p:nvPr/>
          </p:nvSpPr>
          <p:spPr>
            <a:xfrm>
              <a:off x="4604723" y="4979267"/>
              <a:ext cx="1287155"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Arial" panose="020B0604020202020204"/>
                  <a:ea typeface="+mn-ea"/>
                  <a:cs typeface="+mn-cs"/>
                </a:rPr>
                <a:t>19.0</a:t>
              </a:r>
            </a:p>
          </p:txBody>
        </p:sp>
        <p:sp>
          <p:nvSpPr>
            <p:cNvPr id="188" name="TextBox 187">
              <a:extLst>
                <a:ext uri="{FF2B5EF4-FFF2-40B4-BE49-F238E27FC236}">
                  <a16:creationId xmlns:a16="http://schemas.microsoft.com/office/drawing/2014/main" id="{0A385387-D5FD-419B-A9F9-4DFC50D378B3}"/>
                </a:ext>
              </a:extLst>
            </p:cNvPr>
            <p:cNvSpPr txBox="1"/>
            <p:nvPr/>
          </p:nvSpPr>
          <p:spPr>
            <a:xfrm>
              <a:off x="3601533" y="1810840"/>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796</a:t>
              </a:r>
            </a:p>
          </p:txBody>
        </p:sp>
        <p:sp>
          <p:nvSpPr>
            <p:cNvPr id="189" name="TextBox 188">
              <a:extLst>
                <a:ext uri="{FF2B5EF4-FFF2-40B4-BE49-F238E27FC236}">
                  <a16:creationId xmlns:a16="http://schemas.microsoft.com/office/drawing/2014/main" id="{9707C491-80F8-4B7C-9DD2-B158F4AEE046}"/>
                </a:ext>
              </a:extLst>
            </p:cNvPr>
            <p:cNvSpPr txBox="1"/>
            <p:nvPr/>
          </p:nvSpPr>
          <p:spPr>
            <a:xfrm>
              <a:off x="3601533" y="3164938"/>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434</a:t>
              </a:r>
            </a:p>
          </p:txBody>
        </p:sp>
        <p:sp>
          <p:nvSpPr>
            <p:cNvPr id="190" name="TextBox 189">
              <a:extLst>
                <a:ext uri="{FF2B5EF4-FFF2-40B4-BE49-F238E27FC236}">
                  <a16:creationId xmlns:a16="http://schemas.microsoft.com/office/drawing/2014/main" id="{AAEC23B5-D57B-4008-87E5-2908CA05ED90}"/>
                </a:ext>
              </a:extLst>
            </p:cNvPr>
            <p:cNvSpPr txBox="1"/>
            <p:nvPr/>
          </p:nvSpPr>
          <p:spPr>
            <a:xfrm>
              <a:off x="3601533" y="3321664"/>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105</a:t>
              </a:r>
            </a:p>
          </p:txBody>
        </p:sp>
        <p:sp>
          <p:nvSpPr>
            <p:cNvPr id="191" name="TextBox 190">
              <a:extLst>
                <a:ext uri="{FF2B5EF4-FFF2-40B4-BE49-F238E27FC236}">
                  <a16:creationId xmlns:a16="http://schemas.microsoft.com/office/drawing/2014/main" id="{22765E2D-490E-4C2B-9760-C00D4EEAA7A6}"/>
                </a:ext>
              </a:extLst>
            </p:cNvPr>
            <p:cNvSpPr txBox="1"/>
            <p:nvPr/>
          </p:nvSpPr>
          <p:spPr>
            <a:xfrm>
              <a:off x="3601533" y="3478390"/>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257</a:t>
              </a:r>
            </a:p>
          </p:txBody>
        </p:sp>
        <p:sp>
          <p:nvSpPr>
            <p:cNvPr id="192" name="TextBox 191">
              <a:extLst>
                <a:ext uri="{FF2B5EF4-FFF2-40B4-BE49-F238E27FC236}">
                  <a16:creationId xmlns:a16="http://schemas.microsoft.com/office/drawing/2014/main" id="{2AFC6E0B-47BD-4551-9C7E-76A2602E4138}"/>
                </a:ext>
              </a:extLst>
            </p:cNvPr>
            <p:cNvSpPr txBox="1"/>
            <p:nvPr/>
          </p:nvSpPr>
          <p:spPr>
            <a:xfrm>
              <a:off x="3601533" y="3825272"/>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189</a:t>
              </a:r>
            </a:p>
          </p:txBody>
        </p:sp>
        <p:sp>
          <p:nvSpPr>
            <p:cNvPr id="193" name="TextBox 192">
              <a:extLst>
                <a:ext uri="{FF2B5EF4-FFF2-40B4-BE49-F238E27FC236}">
                  <a16:creationId xmlns:a16="http://schemas.microsoft.com/office/drawing/2014/main" id="{C643A72B-CB0C-40F3-8CD4-C30776760460}"/>
                </a:ext>
              </a:extLst>
            </p:cNvPr>
            <p:cNvSpPr txBox="1"/>
            <p:nvPr/>
          </p:nvSpPr>
          <p:spPr>
            <a:xfrm>
              <a:off x="3601533" y="3981998"/>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607</a:t>
              </a:r>
            </a:p>
          </p:txBody>
        </p:sp>
        <p:sp>
          <p:nvSpPr>
            <p:cNvPr id="194" name="TextBox 193">
              <a:extLst>
                <a:ext uri="{FF2B5EF4-FFF2-40B4-BE49-F238E27FC236}">
                  <a16:creationId xmlns:a16="http://schemas.microsoft.com/office/drawing/2014/main" id="{A3860F54-7969-4D4D-BE17-00B43FF262A1}"/>
                </a:ext>
              </a:extLst>
            </p:cNvPr>
            <p:cNvSpPr txBox="1"/>
            <p:nvPr/>
          </p:nvSpPr>
          <p:spPr>
            <a:xfrm>
              <a:off x="3601533" y="2661330"/>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558</a:t>
              </a:r>
            </a:p>
          </p:txBody>
        </p:sp>
        <p:sp>
          <p:nvSpPr>
            <p:cNvPr id="195" name="TextBox 194">
              <a:extLst>
                <a:ext uri="{FF2B5EF4-FFF2-40B4-BE49-F238E27FC236}">
                  <a16:creationId xmlns:a16="http://schemas.microsoft.com/office/drawing/2014/main" id="{F3CD2B36-8524-4411-8D51-1515E7835821}"/>
                </a:ext>
              </a:extLst>
            </p:cNvPr>
            <p:cNvSpPr txBox="1"/>
            <p:nvPr/>
          </p:nvSpPr>
          <p:spPr>
            <a:xfrm>
              <a:off x="3601533" y="2818056"/>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236</a:t>
              </a:r>
            </a:p>
          </p:txBody>
        </p:sp>
        <p:sp>
          <p:nvSpPr>
            <p:cNvPr id="196" name="TextBox 195">
              <a:extLst>
                <a:ext uri="{FF2B5EF4-FFF2-40B4-BE49-F238E27FC236}">
                  <a16:creationId xmlns:a16="http://schemas.microsoft.com/office/drawing/2014/main" id="{52F8A8C3-7042-463E-8D44-1FCE6028BE01}"/>
                </a:ext>
              </a:extLst>
            </p:cNvPr>
            <p:cNvSpPr txBox="1"/>
            <p:nvPr/>
          </p:nvSpPr>
          <p:spPr>
            <a:xfrm>
              <a:off x="3601533" y="2157722"/>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227</a:t>
              </a:r>
            </a:p>
          </p:txBody>
        </p:sp>
        <p:sp>
          <p:nvSpPr>
            <p:cNvPr id="199" name="TextBox 198">
              <a:extLst>
                <a:ext uri="{FF2B5EF4-FFF2-40B4-BE49-F238E27FC236}">
                  <a16:creationId xmlns:a16="http://schemas.microsoft.com/office/drawing/2014/main" id="{424A65A1-9630-4902-A732-05EEAF67DDB8}"/>
                </a:ext>
              </a:extLst>
            </p:cNvPr>
            <p:cNvSpPr txBox="1"/>
            <p:nvPr/>
          </p:nvSpPr>
          <p:spPr>
            <a:xfrm>
              <a:off x="3601533" y="2314448"/>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t>569</a:t>
              </a:r>
            </a:p>
          </p:txBody>
        </p:sp>
        <p:sp>
          <p:nvSpPr>
            <p:cNvPr id="200" name="TextBox 199">
              <a:extLst>
                <a:ext uri="{FF2B5EF4-FFF2-40B4-BE49-F238E27FC236}">
                  <a16:creationId xmlns:a16="http://schemas.microsoft.com/office/drawing/2014/main" id="{3628A4B0-3E0F-4EFE-899B-9766FA585C9A}"/>
                </a:ext>
              </a:extLst>
            </p:cNvPr>
            <p:cNvSpPr txBox="1"/>
            <p:nvPr/>
          </p:nvSpPr>
          <p:spPr>
            <a:xfrm>
              <a:off x="3601533" y="4328880"/>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prstClr val="black"/>
                  </a:solidFill>
                  <a:effectLst/>
                  <a:uLnTx/>
                  <a:uFillTx/>
                  <a:latin typeface="Arial" panose="020B0604020202020204"/>
                  <a:ea typeface="+mn-ea"/>
                  <a:cs typeface="+mn-cs"/>
                </a:rPr>
                <a:t>396</a:t>
              </a:r>
            </a:p>
          </p:txBody>
        </p:sp>
        <p:sp>
          <p:nvSpPr>
            <p:cNvPr id="232" name="TextBox 231">
              <a:extLst>
                <a:ext uri="{FF2B5EF4-FFF2-40B4-BE49-F238E27FC236}">
                  <a16:creationId xmlns:a16="http://schemas.microsoft.com/office/drawing/2014/main" id="{7A2A5B52-1927-4A59-9935-42A98D6B94C1}"/>
                </a:ext>
              </a:extLst>
            </p:cNvPr>
            <p:cNvSpPr txBox="1"/>
            <p:nvPr/>
          </p:nvSpPr>
          <p:spPr>
            <a:xfrm>
              <a:off x="3601533" y="4485606"/>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397</a:t>
              </a:r>
            </a:p>
          </p:txBody>
        </p:sp>
        <p:sp>
          <p:nvSpPr>
            <p:cNvPr id="233" name="TextBox 232">
              <a:extLst>
                <a:ext uri="{FF2B5EF4-FFF2-40B4-BE49-F238E27FC236}">
                  <a16:creationId xmlns:a16="http://schemas.microsoft.com/office/drawing/2014/main" id="{A414291D-5446-4F3E-B6DB-D3FB0AEC8BC3}"/>
                </a:ext>
              </a:extLst>
            </p:cNvPr>
            <p:cNvSpPr txBox="1"/>
            <p:nvPr/>
          </p:nvSpPr>
          <p:spPr>
            <a:xfrm>
              <a:off x="3601533" y="4821030"/>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prstClr val="black"/>
                  </a:solidFill>
                  <a:effectLst/>
                  <a:uLnTx/>
                  <a:uFillTx/>
                  <a:latin typeface="Arial" panose="020B0604020202020204"/>
                  <a:ea typeface="+mn-ea"/>
                  <a:cs typeface="+mn-cs"/>
                </a:rPr>
                <a:t>226</a:t>
              </a:r>
            </a:p>
          </p:txBody>
        </p:sp>
        <p:sp>
          <p:nvSpPr>
            <p:cNvPr id="234" name="TextBox 233">
              <a:extLst>
                <a:ext uri="{FF2B5EF4-FFF2-40B4-BE49-F238E27FC236}">
                  <a16:creationId xmlns:a16="http://schemas.microsoft.com/office/drawing/2014/main" id="{E27F055C-B849-406C-B529-C635A5B1CAF9}"/>
                </a:ext>
              </a:extLst>
            </p:cNvPr>
            <p:cNvSpPr txBox="1"/>
            <p:nvPr/>
          </p:nvSpPr>
          <p:spPr>
            <a:xfrm>
              <a:off x="3601533" y="4980488"/>
              <a:ext cx="862861"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mn-cs"/>
                </a:rPr>
                <a:t>552</a:t>
              </a:r>
            </a:p>
          </p:txBody>
        </p:sp>
        <p:sp>
          <p:nvSpPr>
            <p:cNvPr id="236" name="TextBox 235">
              <a:extLst>
                <a:ext uri="{FF2B5EF4-FFF2-40B4-BE49-F238E27FC236}">
                  <a16:creationId xmlns:a16="http://schemas.microsoft.com/office/drawing/2014/main" id="{DA108734-7FE2-4D1C-84C5-59278BA32A9B}"/>
                </a:ext>
              </a:extLst>
            </p:cNvPr>
            <p:cNvSpPr txBox="1"/>
            <p:nvPr/>
          </p:nvSpPr>
          <p:spPr>
            <a:xfrm>
              <a:off x="3403374" y="1443747"/>
              <a:ext cx="1259178" cy="400110"/>
            </a:xfrm>
            <a:prstGeom prst="rect">
              <a:avLst/>
            </a:prstGeom>
            <a:noFill/>
          </p:spPr>
          <p:txBody>
            <a:bodyPr wrap="square" rtlCol="0">
              <a:spAutoFit/>
            </a:bodyPr>
            <a:lstStyle>
              <a:defPPr>
                <a:defRPr lang="en-US"/>
              </a:defPPr>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Number of </a:t>
              </a:r>
              <a:b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patients, n</a:t>
              </a:r>
              <a:endParaRPr kumimoji="0" lang="en-GB"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TextBox 237">
              <a:extLst>
                <a:ext uri="{FF2B5EF4-FFF2-40B4-BE49-F238E27FC236}">
                  <a16:creationId xmlns:a16="http://schemas.microsoft.com/office/drawing/2014/main" id="{AF3E7C7D-FA22-415F-9CF5-CDBA659CC647}"/>
                </a:ext>
              </a:extLst>
            </p:cNvPr>
            <p:cNvSpPr txBox="1"/>
            <p:nvPr/>
          </p:nvSpPr>
          <p:spPr>
            <a:xfrm>
              <a:off x="4201728" y="1442620"/>
              <a:ext cx="15378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Median rPFS, </a:t>
              </a:r>
              <a:b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months</a:t>
              </a:r>
              <a:endParaRPr kumimoji="0" lang="en-GB"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57102B07-07C0-4A68-83D3-A23C829902EF}"/>
                </a:ext>
              </a:extLst>
            </p:cNvPr>
            <p:cNvSpPr/>
            <p:nvPr/>
          </p:nvSpPr>
          <p:spPr>
            <a:xfrm>
              <a:off x="10052597" y="2902670"/>
              <a:ext cx="1614143" cy="12392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Narrow"/>
                </a:rPr>
                <a:t>Global interaction test not significant at 10% level</a:t>
              </a:r>
              <a:endParaRPr kumimoji="0" lang="en-US"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 name="Text Placeholder 7">
            <a:extLst>
              <a:ext uri="{FF2B5EF4-FFF2-40B4-BE49-F238E27FC236}">
                <a16:creationId xmlns:a16="http://schemas.microsoft.com/office/drawing/2014/main" id="{2E86D32A-E1B0-4161-8D04-24181A38F04D}"/>
              </a:ext>
            </a:extLst>
          </p:cNvPr>
          <p:cNvSpPr>
            <a:spLocks noGrp="1"/>
          </p:cNvSpPr>
          <p:nvPr>
            <p:ph type="body" idx="1"/>
          </p:nvPr>
        </p:nvSpPr>
        <p:spPr>
          <a:xfrm>
            <a:off x="609600" y="980728"/>
            <a:ext cx="10972800" cy="702470"/>
          </a:xfrm>
        </p:spPr>
        <p:txBody>
          <a:bodyPr/>
          <a:lstStyle/>
          <a:p>
            <a:pPr lvl="0"/>
            <a:r>
              <a:rPr lang="en-US" cap="none" dirty="0" err="1"/>
              <a:t>r</a:t>
            </a:r>
            <a:r>
              <a:rPr lang="en-US" dirty="0" err="1"/>
              <a:t>PFS</a:t>
            </a:r>
            <a:r>
              <a:rPr lang="en-US" dirty="0"/>
              <a:t> benefit observed across all pre-specified subgroups</a:t>
            </a:r>
          </a:p>
        </p:txBody>
      </p:sp>
      <p:sp>
        <p:nvSpPr>
          <p:cNvPr id="2" name="Title 1">
            <a:extLst>
              <a:ext uri="{FF2B5EF4-FFF2-40B4-BE49-F238E27FC236}">
                <a16:creationId xmlns:a16="http://schemas.microsoft.com/office/drawing/2014/main" id="{C69DFB5D-AE1D-4755-BC77-AEA63723F86E}"/>
              </a:ext>
            </a:extLst>
          </p:cNvPr>
          <p:cNvSpPr>
            <a:spLocks noGrp="1"/>
          </p:cNvSpPr>
          <p:nvPr>
            <p:ph type="title"/>
          </p:nvPr>
        </p:nvSpPr>
        <p:spPr/>
        <p:txBody>
          <a:bodyPr/>
          <a:lstStyle/>
          <a:p>
            <a:r>
              <a:rPr lang="en-US" dirty="0" err="1"/>
              <a:t>PRO</a:t>
            </a:r>
            <a:r>
              <a:rPr lang="en-US" cap="none" dirty="0" err="1"/>
              <a:t>pel</a:t>
            </a:r>
            <a:r>
              <a:rPr lang="en-US" dirty="0"/>
              <a:t>: subgroup analysis of </a:t>
            </a:r>
            <a:r>
              <a:rPr lang="en-US" cap="none" dirty="0" err="1"/>
              <a:t>r</a:t>
            </a:r>
            <a:r>
              <a:rPr lang="en-US" dirty="0" err="1"/>
              <a:t>PFS</a:t>
            </a:r>
            <a:endParaRPr lang="en-GB" dirty="0"/>
          </a:p>
        </p:txBody>
      </p:sp>
      <p:sp>
        <p:nvSpPr>
          <p:cNvPr id="4" name="Slide Number Placeholder 3">
            <a:extLst>
              <a:ext uri="{FF2B5EF4-FFF2-40B4-BE49-F238E27FC236}">
                <a16:creationId xmlns:a16="http://schemas.microsoft.com/office/drawing/2014/main" id="{D255108C-E1E5-8549-AC64-12C575237D48}"/>
              </a:ext>
            </a:extLst>
          </p:cNvPr>
          <p:cNvSpPr>
            <a:spLocks noGrp="1"/>
          </p:cNvSpPr>
          <p:nvPr>
            <p:ph type="sldNum" sz="quarter" idx="4"/>
          </p:nvPr>
        </p:nvSpPr>
        <p:spPr/>
        <p:txBody>
          <a:bodyPr/>
          <a:lstStyle/>
          <a:p>
            <a:fld id="{BE33F7A0-71F0-446B-9DE8-6D75BE64EE0F}" type="slidenum">
              <a:rPr lang="en-US" smtClean="0"/>
              <a:pPr/>
              <a:t>61</a:t>
            </a:fld>
            <a:endParaRPr lang="en-US" dirty="0"/>
          </a:p>
        </p:txBody>
      </p:sp>
      <p:sp>
        <p:nvSpPr>
          <p:cNvPr id="19" name="Content Placeholder 18">
            <a:extLst>
              <a:ext uri="{FF2B5EF4-FFF2-40B4-BE49-F238E27FC236}">
                <a16:creationId xmlns:a16="http://schemas.microsoft.com/office/drawing/2014/main" id="{8E0CF68D-74D3-3348-914D-3D6C358D34CF}"/>
              </a:ext>
            </a:extLst>
          </p:cNvPr>
          <p:cNvSpPr>
            <a:spLocks noGrp="1"/>
          </p:cNvSpPr>
          <p:nvPr>
            <p:ph sz="quarter" idx="15"/>
          </p:nvPr>
        </p:nvSpPr>
        <p:spPr>
          <a:xfrm>
            <a:off x="653260" y="6350606"/>
            <a:ext cx="10411292" cy="388729"/>
          </a:xfrm>
        </p:spPr>
        <p:txBody>
          <a:bodyPr/>
          <a:lstStyle/>
          <a:p>
            <a:r>
              <a:rPr lang="en-US" dirty="0"/>
              <a:t>CI, confidence interval; </a:t>
            </a:r>
            <a:r>
              <a:rPr kumimoji="0" lang="en-GB" sz="1200" b="0" i="0" u="none" strike="noStrike" kern="1200" cap="none" spc="0" normalizeH="0" baseline="0" noProof="0" dirty="0" err="1">
                <a:ln>
                  <a:noFill/>
                </a:ln>
                <a:solidFill>
                  <a:schemeClr val="tx2"/>
                </a:solidFill>
                <a:effectLst/>
                <a:uLnTx/>
                <a:uFillTx/>
                <a:latin typeface="Arial" panose="020B0604020202020204"/>
                <a:ea typeface="+mn-ea"/>
                <a:cs typeface="Arial Narrow"/>
              </a:rPr>
              <a:t>ctDNA</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Arial Narrow"/>
              </a:rPr>
              <a:t>, circulating tumour DNA; ECOG, Eastern Cooperative Oncology Group; </a:t>
            </a:r>
            <a:r>
              <a:rPr lang="en-US" dirty="0"/>
              <a:t>HR, hazard ratio; HRR(m), homologous recombination (mutation); </a:t>
            </a:r>
            <a:r>
              <a:rPr lang="en-US" dirty="0" err="1"/>
              <a:t>mHSPC</a:t>
            </a:r>
            <a:r>
              <a:rPr lang="en-US" dirty="0"/>
              <a:t>, metastatic hormone sensitive prostate cancer; NR, not reached; PSA, prostate specific antigen; </a:t>
            </a:r>
            <a:r>
              <a:rPr lang="en-US" dirty="0" err="1"/>
              <a:t>rPFS</a:t>
            </a:r>
            <a:r>
              <a:rPr lang="en-US" dirty="0"/>
              <a:t>, radiographic progression-free survival</a:t>
            </a:r>
          </a:p>
          <a:p>
            <a:r>
              <a:rPr lang="en-US" dirty="0"/>
              <a:t>Saad F, et al. </a:t>
            </a:r>
            <a:r>
              <a:rPr lang="en-GB" dirty="0"/>
              <a:t>J </a:t>
            </a:r>
            <a:r>
              <a:rPr lang="en-GB" dirty="0" err="1"/>
              <a:t>Clin</a:t>
            </a:r>
            <a:r>
              <a:rPr lang="en-GB" dirty="0"/>
              <a:t> Oncol. 2022; 40 (</a:t>
            </a:r>
            <a:r>
              <a:rPr lang="en-GB" dirty="0" err="1"/>
              <a:t>suppl</a:t>
            </a:r>
            <a:r>
              <a:rPr lang="en-GB" dirty="0"/>
              <a:t> 6; </a:t>
            </a:r>
            <a:r>
              <a:rPr lang="en-GB" dirty="0" err="1"/>
              <a:t>abstr</a:t>
            </a:r>
            <a:r>
              <a:rPr lang="en-GB" dirty="0"/>
              <a:t> 11)</a:t>
            </a:r>
          </a:p>
        </p:txBody>
      </p:sp>
      <p:sp>
        <p:nvSpPr>
          <p:cNvPr id="182" name="Segnaposto testo 81">
            <a:extLst>
              <a:ext uri="{FF2B5EF4-FFF2-40B4-BE49-F238E27FC236}">
                <a16:creationId xmlns:a16="http://schemas.microsoft.com/office/drawing/2014/main" id="{0CBBE417-087F-4FEA-B462-8B3616538037}"/>
              </a:ext>
            </a:extLst>
          </p:cNvPr>
          <p:cNvSpPr txBox="1">
            <a:spLocks/>
          </p:cNvSpPr>
          <p:nvPr/>
        </p:nvSpPr>
        <p:spPr>
          <a:xfrm>
            <a:off x="587929" y="5379017"/>
            <a:ext cx="11124695" cy="696530"/>
          </a:xfrm>
          <a:prstGeom prst="rect">
            <a:avLst/>
          </a:prstGeom>
        </p:spPr>
        <p:txBody>
          <a:bodyPr vert="horz" lIns="51837" tIns="25919" rIns="51837" bIns="25919"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Global interaction test not significant at 10% level. </a:t>
            </a:r>
            <a:r>
              <a:rPr kumimoji="0" lang="en-GB" sz="900" b="0" i="0" u="none" strike="noStrike" kern="1200" cap="none" spc="0" normalizeH="0" baseline="30000" noProof="0" dirty="0">
                <a:ln>
                  <a:noFill/>
                </a:ln>
                <a:solidFill>
                  <a:schemeClr val="tx2"/>
                </a:solidFill>
                <a:effectLst/>
                <a:uLnTx/>
                <a:uFillTx/>
                <a:latin typeface="Arial" panose="020B0604020202020204"/>
                <a:ea typeface="+mn-ea"/>
                <a:cs typeface="Arial Narrow"/>
              </a:rPr>
              <a:t>a</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The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status of patients in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PROpel</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was determined retrospectively using results from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tumour</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tissue and plasma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ctDNA</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tests. Patients were classified as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if (one or more) HRR gene mutation was detected by either test; patients were classified as non-</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patients if no HRR gene mutation was detected by either test; patients were classified as unknown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HRRm</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if no valid HRR test result from either test was achieved. 18 patients did not have a valid HRR testing result from either a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tumour</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tissue or </a:t>
            </a:r>
            <a:r>
              <a:rPr kumimoji="0" lang="en-US" sz="900" b="0" i="0" u="none" strike="noStrike" kern="1200" cap="none" spc="0" normalizeH="0" baseline="0" noProof="0" dirty="0" err="1">
                <a:ln>
                  <a:noFill/>
                </a:ln>
                <a:solidFill>
                  <a:schemeClr val="tx2"/>
                </a:solidFill>
                <a:effectLst/>
                <a:uLnTx/>
                <a:uFillTx/>
                <a:latin typeface="Arial" panose="020B0604020202020204"/>
                <a:ea typeface="+mn-ea"/>
                <a:cs typeface="Arial Narrow"/>
              </a:rPr>
              <a:t>ctDNA</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Narrow"/>
              </a:rPr>
              <a:t> test and were excluded from the subgroup analysis. This subgroup analysis is post hoc exploratory analysis. </a:t>
            </a:r>
          </a:p>
        </p:txBody>
      </p:sp>
      <p:sp>
        <p:nvSpPr>
          <p:cNvPr id="33" name="Rectangle 111">
            <a:extLst>
              <a:ext uri="{FF2B5EF4-FFF2-40B4-BE49-F238E27FC236}">
                <a16:creationId xmlns:a16="http://schemas.microsoft.com/office/drawing/2014/main" id="{DC57D05E-14C1-4EF8-9647-296118CC44EA}"/>
              </a:ext>
            </a:extLst>
          </p:cNvPr>
          <p:cNvSpPr>
            <a:spLocks noChangeArrowheads="1"/>
          </p:cNvSpPr>
          <p:nvPr/>
        </p:nvSpPr>
        <p:spPr bwMode="auto">
          <a:xfrm>
            <a:off x="853400" y="5363926"/>
            <a:ext cx="8833145" cy="20009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3687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Line 79">
            <a:extLst>
              <a:ext uri="{FF2B5EF4-FFF2-40B4-BE49-F238E27FC236}">
                <a16:creationId xmlns:a16="http://schemas.microsoft.com/office/drawing/2014/main" id="{C31FBE30-47D0-4777-9ED4-B0CCE3CA8F6D}"/>
              </a:ext>
            </a:extLst>
          </p:cNvPr>
          <p:cNvSpPr>
            <a:spLocks noChangeShapeType="1"/>
          </p:cNvSpPr>
          <p:nvPr/>
        </p:nvSpPr>
        <p:spPr bwMode="auto">
          <a:xfrm flipV="1">
            <a:off x="1722012" y="1956737"/>
            <a:ext cx="0" cy="283607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9" name="Line 80">
            <a:extLst>
              <a:ext uri="{FF2B5EF4-FFF2-40B4-BE49-F238E27FC236}">
                <a16:creationId xmlns:a16="http://schemas.microsoft.com/office/drawing/2014/main" id="{F094C951-4981-4060-A387-91DDDC215A2D}"/>
              </a:ext>
            </a:extLst>
          </p:cNvPr>
          <p:cNvSpPr>
            <a:spLocks noChangeShapeType="1"/>
          </p:cNvSpPr>
          <p:nvPr/>
        </p:nvSpPr>
        <p:spPr bwMode="auto">
          <a:xfrm>
            <a:off x="1663636" y="4797112"/>
            <a:ext cx="590702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0" name="Line 81">
            <a:extLst>
              <a:ext uri="{FF2B5EF4-FFF2-40B4-BE49-F238E27FC236}">
                <a16:creationId xmlns:a16="http://schemas.microsoft.com/office/drawing/2014/main" id="{791D379B-7572-4E9A-AE9B-4A5CE68D6706}"/>
              </a:ext>
            </a:extLst>
          </p:cNvPr>
          <p:cNvSpPr>
            <a:spLocks noChangeShapeType="1"/>
          </p:cNvSpPr>
          <p:nvPr/>
        </p:nvSpPr>
        <p:spPr bwMode="auto">
          <a:xfrm flipH="1">
            <a:off x="1663637" y="1958456"/>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1" name="Line 82">
            <a:extLst>
              <a:ext uri="{FF2B5EF4-FFF2-40B4-BE49-F238E27FC236}">
                <a16:creationId xmlns:a16="http://schemas.microsoft.com/office/drawing/2014/main" id="{F3A58BA8-EAA1-4865-AD32-CB386FB06FD9}"/>
              </a:ext>
            </a:extLst>
          </p:cNvPr>
          <p:cNvSpPr>
            <a:spLocks noChangeShapeType="1"/>
          </p:cNvSpPr>
          <p:nvPr/>
        </p:nvSpPr>
        <p:spPr bwMode="auto">
          <a:xfrm flipH="1">
            <a:off x="1663637" y="3093747"/>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2" name="Line 83">
            <a:extLst>
              <a:ext uri="{FF2B5EF4-FFF2-40B4-BE49-F238E27FC236}">
                <a16:creationId xmlns:a16="http://schemas.microsoft.com/office/drawing/2014/main" id="{4545E312-9367-4577-9BE7-DDA1A570A493}"/>
              </a:ext>
            </a:extLst>
          </p:cNvPr>
          <p:cNvSpPr>
            <a:spLocks noChangeShapeType="1"/>
          </p:cNvSpPr>
          <p:nvPr/>
        </p:nvSpPr>
        <p:spPr bwMode="auto">
          <a:xfrm flipH="1">
            <a:off x="1663637" y="3661821"/>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3" name="Line 84">
            <a:extLst>
              <a:ext uri="{FF2B5EF4-FFF2-40B4-BE49-F238E27FC236}">
                <a16:creationId xmlns:a16="http://schemas.microsoft.com/office/drawing/2014/main" id="{AF732159-759E-45EB-A589-191C40DF901C}"/>
              </a:ext>
            </a:extLst>
          </p:cNvPr>
          <p:cNvSpPr>
            <a:spLocks noChangeShapeType="1"/>
          </p:cNvSpPr>
          <p:nvPr/>
        </p:nvSpPr>
        <p:spPr bwMode="auto">
          <a:xfrm flipH="1">
            <a:off x="1663637" y="4229037"/>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4" name="Line 85">
            <a:extLst>
              <a:ext uri="{FF2B5EF4-FFF2-40B4-BE49-F238E27FC236}">
                <a16:creationId xmlns:a16="http://schemas.microsoft.com/office/drawing/2014/main" id="{D8B82E91-6DCF-4B0B-8590-F7DD7DA59A80}"/>
              </a:ext>
            </a:extLst>
          </p:cNvPr>
          <p:cNvSpPr>
            <a:spLocks noChangeShapeType="1"/>
          </p:cNvSpPr>
          <p:nvPr/>
        </p:nvSpPr>
        <p:spPr bwMode="auto">
          <a:xfrm flipH="1">
            <a:off x="1663637" y="2242064"/>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5" name="Line 86">
            <a:extLst>
              <a:ext uri="{FF2B5EF4-FFF2-40B4-BE49-F238E27FC236}">
                <a16:creationId xmlns:a16="http://schemas.microsoft.com/office/drawing/2014/main" id="{72D5E933-5738-4285-B0AF-AC33FFC96232}"/>
              </a:ext>
            </a:extLst>
          </p:cNvPr>
          <p:cNvSpPr>
            <a:spLocks noChangeShapeType="1"/>
          </p:cNvSpPr>
          <p:nvPr/>
        </p:nvSpPr>
        <p:spPr bwMode="auto">
          <a:xfrm flipH="1">
            <a:off x="1663637" y="2526531"/>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6" name="Line 87">
            <a:extLst>
              <a:ext uri="{FF2B5EF4-FFF2-40B4-BE49-F238E27FC236}">
                <a16:creationId xmlns:a16="http://schemas.microsoft.com/office/drawing/2014/main" id="{477C83E0-3A38-4C53-B4E6-682FB3A85749}"/>
              </a:ext>
            </a:extLst>
          </p:cNvPr>
          <p:cNvSpPr>
            <a:spLocks noChangeShapeType="1"/>
          </p:cNvSpPr>
          <p:nvPr/>
        </p:nvSpPr>
        <p:spPr bwMode="auto">
          <a:xfrm flipH="1">
            <a:off x="1663637" y="2810139"/>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7" name="Line 88">
            <a:extLst>
              <a:ext uri="{FF2B5EF4-FFF2-40B4-BE49-F238E27FC236}">
                <a16:creationId xmlns:a16="http://schemas.microsoft.com/office/drawing/2014/main" id="{BC646FEA-DB45-491B-8C1D-7FB3734EDE59}"/>
              </a:ext>
            </a:extLst>
          </p:cNvPr>
          <p:cNvSpPr>
            <a:spLocks noChangeShapeType="1"/>
          </p:cNvSpPr>
          <p:nvPr/>
        </p:nvSpPr>
        <p:spPr bwMode="auto">
          <a:xfrm flipH="1">
            <a:off x="1663637" y="3377355"/>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8" name="Line 89">
            <a:extLst>
              <a:ext uri="{FF2B5EF4-FFF2-40B4-BE49-F238E27FC236}">
                <a16:creationId xmlns:a16="http://schemas.microsoft.com/office/drawing/2014/main" id="{86D869F8-AB6E-4612-B180-8DCD923C082F}"/>
              </a:ext>
            </a:extLst>
          </p:cNvPr>
          <p:cNvSpPr>
            <a:spLocks noChangeShapeType="1"/>
          </p:cNvSpPr>
          <p:nvPr/>
        </p:nvSpPr>
        <p:spPr bwMode="auto">
          <a:xfrm flipH="1">
            <a:off x="1663637" y="3945429"/>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9" name="Line 90">
            <a:extLst>
              <a:ext uri="{FF2B5EF4-FFF2-40B4-BE49-F238E27FC236}">
                <a16:creationId xmlns:a16="http://schemas.microsoft.com/office/drawing/2014/main" id="{9B8F27D1-569E-4A46-9DBD-D078D48DB776}"/>
              </a:ext>
            </a:extLst>
          </p:cNvPr>
          <p:cNvSpPr>
            <a:spLocks noChangeShapeType="1"/>
          </p:cNvSpPr>
          <p:nvPr/>
        </p:nvSpPr>
        <p:spPr bwMode="auto">
          <a:xfrm flipH="1">
            <a:off x="1663637" y="4512644"/>
            <a:ext cx="58375"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0" name="Line 91">
            <a:extLst>
              <a:ext uri="{FF2B5EF4-FFF2-40B4-BE49-F238E27FC236}">
                <a16:creationId xmlns:a16="http://schemas.microsoft.com/office/drawing/2014/main" id="{8954FA91-0E17-4795-B046-E0B2CC173DAD}"/>
              </a:ext>
            </a:extLst>
          </p:cNvPr>
          <p:cNvSpPr>
            <a:spLocks noChangeShapeType="1"/>
          </p:cNvSpPr>
          <p:nvPr/>
        </p:nvSpPr>
        <p:spPr bwMode="auto">
          <a:xfrm>
            <a:off x="1722012"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1" name="Line 92">
            <a:extLst>
              <a:ext uri="{FF2B5EF4-FFF2-40B4-BE49-F238E27FC236}">
                <a16:creationId xmlns:a16="http://schemas.microsoft.com/office/drawing/2014/main" id="{DEA2C32F-45AF-4F31-ADD2-65F63FCA6312}"/>
              </a:ext>
            </a:extLst>
          </p:cNvPr>
          <p:cNvSpPr>
            <a:spLocks noChangeShapeType="1"/>
          </p:cNvSpPr>
          <p:nvPr/>
        </p:nvSpPr>
        <p:spPr bwMode="auto">
          <a:xfrm>
            <a:off x="2785543"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2" name="Line 93">
            <a:extLst>
              <a:ext uri="{FF2B5EF4-FFF2-40B4-BE49-F238E27FC236}">
                <a16:creationId xmlns:a16="http://schemas.microsoft.com/office/drawing/2014/main" id="{49AA1B2A-3587-496E-946A-9D886A800BF3}"/>
              </a:ext>
            </a:extLst>
          </p:cNvPr>
          <p:cNvSpPr>
            <a:spLocks noChangeShapeType="1"/>
          </p:cNvSpPr>
          <p:nvPr/>
        </p:nvSpPr>
        <p:spPr bwMode="auto">
          <a:xfrm>
            <a:off x="3673036"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3" name="Line 94">
            <a:extLst>
              <a:ext uri="{FF2B5EF4-FFF2-40B4-BE49-F238E27FC236}">
                <a16:creationId xmlns:a16="http://schemas.microsoft.com/office/drawing/2014/main" id="{3B1E7AF2-DDA4-44CC-8F2D-FE93D6EFF5C3}"/>
              </a:ext>
            </a:extLst>
          </p:cNvPr>
          <p:cNvSpPr>
            <a:spLocks noChangeShapeType="1"/>
          </p:cNvSpPr>
          <p:nvPr/>
        </p:nvSpPr>
        <p:spPr bwMode="auto">
          <a:xfrm>
            <a:off x="4557792"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4" name="Line 95">
            <a:extLst>
              <a:ext uri="{FF2B5EF4-FFF2-40B4-BE49-F238E27FC236}">
                <a16:creationId xmlns:a16="http://schemas.microsoft.com/office/drawing/2014/main" id="{887BF7D3-0E57-4CF0-82C4-3D467F6DE0B2}"/>
              </a:ext>
            </a:extLst>
          </p:cNvPr>
          <p:cNvSpPr>
            <a:spLocks noChangeShapeType="1"/>
          </p:cNvSpPr>
          <p:nvPr/>
        </p:nvSpPr>
        <p:spPr bwMode="auto">
          <a:xfrm>
            <a:off x="1899876"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5" name="Line 96">
            <a:extLst>
              <a:ext uri="{FF2B5EF4-FFF2-40B4-BE49-F238E27FC236}">
                <a16:creationId xmlns:a16="http://schemas.microsoft.com/office/drawing/2014/main" id="{4C6AD23E-07ED-4185-9362-6CE212C10263}"/>
              </a:ext>
            </a:extLst>
          </p:cNvPr>
          <p:cNvSpPr>
            <a:spLocks noChangeShapeType="1"/>
          </p:cNvSpPr>
          <p:nvPr/>
        </p:nvSpPr>
        <p:spPr bwMode="auto">
          <a:xfrm>
            <a:off x="2077739"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6" name="Line 97">
            <a:extLst>
              <a:ext uri="{FF2B5EF4-FFF2-40B4-BE49-F238E27FC236}">
                <a16:creationId xmlns:a16="http://schemas.microsoft.com/office/drawing/2014/main" id="{563A3BDA-8FFF-4135-83AA-31F4FE5BB135}"/>
              </a:ext>
            </a:extLst>
          </p:cNvPr>
          <p:cNvSpPr>
            <a:spLocks noChangeShapeType="1"/>
          </p:cNvSpPr>
          <p:nvPr/>
        </p:nvSpPr>
        <p:spPr bwMode="auto">
          <a:xfrm>
            <a:off x="2254690"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7" name="Line 98">
            <a:extLst>
              <a:ext uri="{FF2B5EF4-FFF2-40B4-BE49-F238E27FC236}">
                <a16:creationId xmlns:a16="http://schemas.microsoft.com/office/drawing/2014/main" id="{BC0BBB20-7E81-4044-9387-94D0050D6701}"/>
              </a:ext>
            </a:extLst>
          </p:cNvPr>
          <p:cNvSpPr>
            <a:spLocks noChangeShapeType="1"/>
          </p:cNvSpPr>
          <p:nvPr/>
        </p:nvSpPr>
        <p:spPr bwMode="auto">
          <a:xfrm>
            <a:off x="2429817"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8" name="Line 99">
            <a:extLst>
              <a:ext uri="{FF2B5EF4-FFF2-40B4-BE49-F238E27FC236}">
                <a16:creationId xmlns:a16="http://schemas.microsoft.com/office/drawing/2014/main" id="{A115BC00-5ADB-4092-AD63-FA696D8FE3CC}"/>
              </a:ext>
            </a:extLst>
          </p:cNvPr>
          <p:cNvSpPr>
            <a:spLocks noChangeShapeType="1"/>
          </p:cNvSpPr>
          <p:nvPr/>
        </p:nvSpPr>
        <p:spPr bwMode="auto">
          <a:xfrm>
            <a:off x="2607681"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9" name="Line 100">
            <a:extLst>
              <a:ext uri="{FF2B5EF4-FFF2-40B4-BE49-F238E27FC236}">
                <a16:creationId xmlns:a16="http://schemas.microsoft.com/office/drawing/2014/main" id="{46F32294-B131-419F-988C-FE3A3C363B30}"/>
              </a:ext>
            </a:extLst>
          </p:cNvPr>
          <p:cNvSpPr>
            <a:spLocks noChangeShapeType="1"/>
          </p:cNvSpPr>
          <p:nvPr/>
        </p:nvSpPr>
        <p:spPr bwMode="auto">
          <a:xfrm>
            <a:off x="2962494"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0" name="Line 101">
            <a:extLst>
              <a:ext uri="{FF2B5EF4-FFF2-40B4-BE49-F238E27FC236}">
                <a16:creationId xmlns:a16="http://schemas.microsoft.com/office/drawing/2014/main" id="{C9672FA2-8882-4761-A69F-9849C923112C}"/>
              </a:ext>
            </a:extLst>
          </p:cNvPr>
          <p:cNvSpPr>
            <a:spLocks noChangeShapeType="1"/>
          </p:cNvSpPr>
          <p:nvPr/>
        </p:nvSpPr>
        <p:spPr bwMode="auto">
          <a:xfrm>
            <a:off x="3140358"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1" name="Line 102">
            <a:extLst>
              <a:ext uri="{FF2B5EF4-FFF2-40B4-BE49-F238E27FC236}">
                <a16:creationId xmlns:a16="http://schemas.microsoft.com/office/drawing/2014/main" id="{FA495F27-6ED9-4D60-85A0-E8C31A227F34}"/>
              </a:ext>
            </a:extLst>
          </p:cNvPr>
          <p:cNvSpPr>
            <a:spLocks noChangeShapeType="1"/>
          </p:cNvSpPr>
          <p:nvPr/>
        </p:nvSpPr>
        <p:spPr bwMode="auto">
          <a:xfrm>
            <a:off x="3317310"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2" name="Line 103">
            <a:extLst>
              <a:ext uri="{FF2B5EF4-FFF2-40B4-BE49-F238E27FC236}">
                <a16:creationId xmlns:a16="http://schemas.microsoft.com/office/drawing/2014/main" id="{09D3679E-058A-4D95-9404-30A4C66D091E}"/>
              </a:ext>
            </a:extLst>
          </p:cNvPr>
          <p:cNvSpPr>
            <a:spLocks noChangeShapeType="1"/>
          </p:cNvSpPr>
          <p:nvPr/>
        </p:nvSpPr>
        <p:spPr bwMode="auto">
          <a:xfrm>
            <a:off x="3495172"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3" name="Line 104">
            <a:extLst>
              <a:ext uri="{FF2B5EF4-FFF2-40B4-BE49-F238E27FC236}">
                <a16:creationId xmlns:a16="http://schemas.microsoft.com/office/drawing/2014/main" id="{C616503E-1D76-4271-90DB-BF5BDF515156}"/>
              </a:ext>
            </a:extLst>
          </p:cNvPr>
          <p:cNvSpPr>
            <a:spLocks noChangeShapeType="1"/>
          </p:cNvSpPr>
          <p:nvPr/>
        </p:nvSpPr>
        <p:spPr bwMode="auto">
          <a:xfrm>
            <a:off x="3849988"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4" name="Line 105">
            <a:extLst>
              <a:ext uri="{FF2B5EF4-FFF2-40B4-BE49-F238E27FC236}">
                <a16:creationId xmlns:a16="http://schemas.microsoft.com/office/drawing/2014/main" id="{3A5D2C29-2616-4A48-8F7C-E71C7BFD3177}"/>
              </a:ext>
            </a:extLst>
          </p:cNvPr>
          <p:cNvSpPr>
            <a:spLocks noChangeShapeType="1"/>
          </p:cNvSpPr>
          <p:nvPr/>
        </p:nvSpPr>
        <p:spPr bwMode="auto">
          <a:xfrm>
            <a:off x="4025114"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5" name="Line 106">
            <a:extLst>
              <a:ext uri="{FF2B5EF4-FFF2-40B4-BE49-F238E27FC236}">
                <a16:creationId xmlns:a16="http://schemas.microsoft.com/office/drawing/2014/main" id="{C03D2A43-3B5D-45B8-A9BB-2F43B46D7AAF}"/>
              </a:ext>
            </a:extLst>
          </p:cNvPr>
          <p:cNvSpPr>
            <a:spLocks noChangeShapeType="1"/>
          </p:cNvSpPr>
          <p:nvPr/>
        </p:nvSpPr>
        <p:spPr bwMode="auto">
          <a:xfrm>
            <a:off x="4202977" y="4797112"/>
            <a:ext cx="0" cy="5328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6" name="Line 107">
            <a:extLst>
              <a:ext uri="{FF2B5EF4-FFF2-40B4-BE49-F238E27FC236}">
                <a16:creationId xmlns:a16="http://schemas.microsoft.com/office/drawing/2014/main" id="{6DFFCB17-B0E8-4636-90EB-233740A706B1}"/>
              </a:ext>
            </a:extLst>
          </p:cNvPr>
          <p:cNvSpPr>
            <a:spLocks noChangeShapeType="1"/>
          </p:cNvSpPr>
          <p:nvPr/>
        </p:nvSpPr>
        <p:spPr bwMode="auto">
          <a:xfrm>
            <a:off x="4380841" y="4791268"/>
            <a:ext cx="0" cy="3639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7" name="Line 108">
            <a:extLst>
              <a:ext uri="{FF2B5EF4-FFF2-40B4-BE49-F238E27FC236}">
                <a16:creationId xmlns:a16="http://schemas.microsoft.com/office/drawing/2014/main" id="{6F537FDF-1294-4A05-A6BA-DA676E8DC65F}"/>
              </a:ext>
            </a:extLst>
          </p:cNvPr>
          <p:cNvSpPr>
            <a:spLocks noChangeShapeType="1"/>
          </p:cNvSpPr>
          <p:nvPr/>
        </p:nvSpPr>
        <p:spPr bwMode="auto">
          <a:xfrm>
            <a:off x="4735655"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8" name="Line 109">
            <a:extLst>
              <a:ext uri="{FF2B5EF4-FFF2-40B4-BE49-F238E27FC236}">
                <a16:creationId xmlns:a16="http://schemas.microsoft.com/office/drawing/2014/main" id="{4AD7D3BA-9DD5-4516-BEE9-988EC46E282C}"/>
              </a:ext>
            </a:extLst>
          </p:cNvPr>
          <p:cNvSpPr>
            <a:spLocks noChangeShapeType="1"/>
          </p:cNvSpPr>
          <p:nvPr/>
        </p:nvSpPr>
        <p:spPr bwMode="auto">
          <a:xfrm>
            <a:off x="4912606"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9" name="Line 110">
            <a:extLst>
              <a:ext uri="{FF2B5EF4-FFF2-40B4-BE49-F238E27FC236}">
                <a16:creationId xmlns:a16="http://schemas.microsoft.com/office/drawing/2014/main" id="{D638FB9C-3EA4-410C-B8A2-462CC05BEFCA}"/>
              </a:ext>
            </a:extLst>
          </p:cNvPr>
          <p:cNvSpPr>
            <a:spLocks noChangeShapeType="1"/>
          </p:cNvSpPr>
          <p:nvPr/>
        </p:nvSpPr>
        <p:spPr bwMode="auto">
          <a:xfrm>
            <a:off x="5090470"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0" name="Line 111">
            <a:extLst>
              <a:ext uri="{FF2B5EF4-FFF2-40B4-BE49-F238E27FC236}">
                <a16:creationId xmlns:a16="http://schemas.microsoft.com/office/drawing/2014/main" id="{D5866E25-91A4-40A5-9137-8801D42C7EA1}"/>
              </a:ext>
            </a:extLst>
          </p:cNvPr>
          <p:cNvSpPr>
            <a:spLocks noChangeShapeType="1"/>
          </p:cNvSpPr>
          <p:nvPr/>
        </p:nvSpPr>
        <p:spPr bwMode="auto">
          <a:xfrm>
            <a:off x="5267421"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1" name="Line 112">
            <a:extLst>
              <a:ext uri="{FF2B5EF4-FFF2-40B4-BE49-F238E27FC236}">
                <a16:creationId xmlns:a16="http://schemas.microsoft.com/office/drawing/2014/main" id="{FA8E0481-756E-43CF-8013-E1F67D0EF2ED}"/>
              </a:ext>
            </a:extLst>
          </p:cNvPr>
          <p:cNvSpPr>
            <a:spLocks noChangeShapeType="1"/>
          </p:cNvSpPr>
          <p:nvPr/>
        </p:nvSpPr>
        <p:spPr bwMode="auto">
          <a:xfrm>
            <a:off x="5443460"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2" name="Line 113">
            <a:extLst>
              <a:ext uri="{FF2B5EF4-FFF2-40B4-BE49-F238E27FC236}">
                <a16:creationId xmlns:a16="http://schemas.microsoft.com/office/drawing/2014/main" id="{128DC61F-8FF0-4327-AFCB-D07DCF59AC37}"/>
              </a:ext>
            </a:extLst>
          </p:cNvPr>
          <p:cNvSpPr>
            <a:spLocks noChangeShapeType="1"/>
          </p:cNvSpPr>
          <p:nvPr/>
        </p:nvSpPr>
        <p:spPr bwMode="auto">
          <a:xfrm>
            <a:off x="5620411"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3" name="Line 114">
            <a:extLst>
              <a:ext uri="{FF2B5EF4-FFF2-40B4-BE49-F238E27FC236}">
                <a16:creationId xmlns:a16="http://schemas.microsoft.com/office/drawing/2014/main" id="{D3EE1AA9-ED40-4070-9A68-138BB43B62E2}"/>
              </a:ext>
            </a:extLst>
          </p:cNvPr>
          <p:cNvSpPr>
            <a:spLocks noChangeShapeType="1"/>
          </p:cNvSpPr>
          <p:nvPr/>
        </p:nvSpPr>
        <p:spPr bwMode="auto">
          <a:xfrm>
            <a:off x="5798275"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4" name="Line 115">
            <a:extLst>
              <a:ext uri="{FF2B5EF4-FFF2-40B4-BE49-F238E27FC236}">
                <a16:creationId xmlns:a16="http://schemas.microsoft.com/office/drawing/2014/main" id="{35B5B06A-4217-416A-A2FF-70D1E812D154}"/>
              </a:ext>
            </a:extLst>
          </p:cNvPr>
          <p:cNvSpPr>
            <a:spLocks noChangeShapeType="1"/>
          </p:cNvSpPr>
          <p:nvPr/>
        </p:nvSpPr>
        <p:spPr bwMode="auto">
          <a:xfrm>
            <a:off x="5975226"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5" name="Line 116">
            <a:extLst>
              <a:ext uri="{FF2B5EF4-FFF2-40B4-BE49-F238E27FC236}">
                <a16:creationId xmlns:a16="http://schemas.microsoft.com/office/drawing/2014/main" id="{2ED2DBD2-AC24-4771-AEAA-2E3266BEA38E}"/>
              </a:ext>
            </a:extLst>
          </p:cNvPr>
          <p:cNvSpPr>
            <a:spLocks noChangeShapeType="1"/>
          </p:cNvSpPr>
          <p:nvPr/>
        </p:nvSpPr>
        <p:spPr bwMode="auto">
          <a:xfrm>
            <a:off x="6153088"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6" name="Line 117">
            <a:extLst>
              <a:ext uri="{FF2B5EF4-FFF2-40B4-BE49-F238E27FC236}">
                <a16:creationId xmlns:a16="http://schemas.microsoft.com/office/drawing/2014/main" id="{A1B11F71-ED57-4CC3-B048-200C6AA179D2}"/>
              </a:ext>
            </a:extLst>
          </p:cNvPr>
          <p:cNvSpPr>
            <a:spLocks noChangeShapeType="1"/>
          </p:cNvSpPr>
          <p:nvPr/>
        </p:nvSpPr>
        <p:spPr bwMode="auto">
          <a:xfrm>
            <a:off x="6332777"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7" name="Line 118">
            <a:extLst>
              <a:ext uri="{FF2B5EF4-FFF2-40B4-BE49-F238E27FC236}">
                <a16:creationId xmlns:a16="http://schemas.microsoft.com/office/drawing/2014/main" id="{07279391-CEE7-4D3A-81F7-C45E0C9C269F}"/>
              </a:ext>
            </a:extLst>
          </p:cNvPr>
          <p:cNvSpPr>
            <a:spLocks noChangeShapeType="1"/>
          </p:cNvSpPr>
          <p:nvPr/>
        </p:nvSpPr>
        <p:spPr bwMode="auto">
          <a:xfrm>
            <a:off x="6510640"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8" name="Line 119">
            <a:extLst>
              <a:ext uri="{FF2B5EF4-FFF2-40B4-BE49-F238E27FC236}">
                <a16:creationId xmlns:a16="http://schemas.microsoft.com/office/drawing/2014/main" id="{B26FDC3D-2AD7-4728-A30B-5338E3F53F79}"/>
              </a:ext>
            </a:extLst>
          </p:cNvPr>
          <p:cNvSpPr>
            <a:spLocks noChangeShapeType="1"/>
          </p:cNvSpPr>
          <p:nvPr/>
        </p:nvSpPr>
        <p:spPr bwMode="auto">
          <a:xfrm>
            <a:off x="6687591"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9" name="Line 120">
            <a:extLst>
              <a:ext uri="{FF2B5EF4-FFF2-40B4-BE49-F238E27FC236}">
                <a16:creationId xmlns:a16="http://schemas.microsoft.com/office/drawing/2014/main" id="{56616788-8E07-4AB8-AC56-EA122607476C}"/>
              </a:ext>
            </a:extLst>
          </p:cNvPr>
          <p:cNvSpPr>
            <a:spLocks noChangeShapeType="1"/>
          </p:cNvSpPr>
          <p:nvPr/>
        </p:nvSpPr>
        <p:spPr bwMode="auto">
          <a:xfrm>
            <a:off x="6865454"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0" name="Line 121">
            <a:extLst>
              <a:ext uri="{FF2B5EF4-FFF2-40B4-BE49-F238E27FC236}">
                <a16:creationId xmlns:a16="http://schemas.microsoft.com/office/drawing/2014/main" id="{0A986E7C-46DB-46AD-9D2F-9A9480D0B35C}"/>
              </a:ext>
            </a:extLst>
          </p:cNvPr>
          <p:cNvSpPr>
            <a:spLocks noChangeShapeType="1"/>
          </p:cNvSpPr>
          <p:nvPr/>
        </p:nvSpPr>
        <p:spPr bwMode="auto">
          <a:xfrm>
            <a:off x="7040582" y="4797112"/>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1" name="Line 122">
            <a:extLst>
              <a:ext uri="{FF2B5EF4-FFF2-40B4-BE49-F238E27FC236}">
                <a16:creationId xmlns:a16="http://schemas.microsoft.com/office/drawing/2014/main" id="{72E259C9-DDDF-45D4-9F71-A1637A99B71F}"/>
              </a:ext>
            </a:extLst>
          </p:cNvPr>
          <p:cNvSpPr>
            <a:spLocks noChangeShapeType="1"/>
          </p:cNvSpPr>
          <p:nvPr/>
        </p:nvSpPr>
        <p:spPr bwMode="auto">
          <a:xfrm>
            <a:off x="7218444" y="4791541"/>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6" name="TextBox 675">
            <a:extLst>
              <a:ext uri="{FF2B5EF4-FFF2-40B4-BE49-F238E27FC236}">
                <a16:creationId xmlns:a16="http://schemas.microsoft.com/office/drawing/2014/main" id="{CEFA00C9-BEC5-4299-B378-939970A1D52E}"/>
              </a:ext>
            </a:extLst>
          </p:cNvPr>
          <p:cNvSpPr txBox="1"/>
          <p:nvPr/>
        </p:nvSpPr>
        <p:spPr>
          <a:xfrm>
            <a:off x="663477" y="5365427"/>
            <a:ext cx="138150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700" b="1" i="0" u="none" strike="noStrike" kern="1200" cap="none" spc="0" normalizeH="0" baseline="0" noProof="0" dirty="0">
                <a:ln>
                  <a:noFill/>
                </a:ln>
                <a:solidFill>
                  <a:schemeClr val="tx2"/>
                </a:solidFill>
                <a:effectLst/>
                <a:uLnTx/>
                <a:uFillTx/>
                <a:latin typeface="Arial" panose="020B0604020202020204"/>
                <a:ea typeface="+mn-ea"/>
                <a:cs typeface="+mn-cs"/>
              </a:rPr>
              <a:t> + abiraterone</a:t>
            </a:r>
          </a:p>
        </p:txBody>
      </p:sp>
      <p:sp>
        <p:nvSpPr>
          <p:cNvPr id="677" name="TextBox 676">
            <a:extLst>
              <a:ext uri="{FF2B5EF4-FFF2-40B4-BE49-F238E27FC236}">
                <a16:creationId xmlns:a16="http://schemas.microsoft.com/office/drawing/2014/main" id="{3E8CB1A2-26D1-42C3-8F1C-A32F0DD57717}"/>
              </a:ext>
            </a:extLst>
          </p:cNvPr>
          <p:cNvSpPr txBox="1"/>
          <p:nvPr/>
        </p:nvSpPr>
        <p:spPr>
          <a:xfrm>
            <a:off x="663477" y="5473847"/>
            <a:ext cx="138150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a:t>
            </a:r>
          </a:p>
        </p:txBody>
      </p:sp>
      <p:sp>
        <p:nvSpPr>
          <p:cNvPr id="678" name="TextBox 677">
            <a:extLst>
              <a:ext uri="{FF2B5EF4-FFF2-40B4-BE49-F238E27FC236}">
                <a16:creationId xmlns:a16="http://schemas.microsoft.com/office/drawing/2014/main" id="{52317DCD-0CCB-4797-9606-3E7DA7A920ED}"/>
              </a:ext>
            </a:extLst>
          </p:cNvPr>
          <p:cNvSpPr txBox="1"/>
          <p:nvPr/>
        </p:nvSpPr>
        <p:spPr>
          <a:xfrm>
            <a:off x="663477" y="5244052"/>
            <a:ext cx="138150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panose="020B0604020202020204"/>
                <a:ea typeface="+mn-ea"/>
                <a:cs typeface="+mn-cs"/>
              </a:rPr>
              <a:t>No. at risk</a:t>
            </a:r>
          </a:p>
        </p:txBody>
      </p:sp>
      <p:sp>
        <p:nvSpPr>
          <p:cNvPr id="679" name="TextBox 678">
            <a:extLst>
              <a:ext uri="{FF2B5EF4-FFF2-40B4-BE49-F238E27FC236}">
                <a16:creationId xmlns:a16="http://schemas.microsoft.com/office/drawing/2014/main" id="{71BCE957-A9D7-41EE-A78F-4D1FBD6CDCF1}"/>
              </a:ext>
            </a:extLst>
          </p:cNvPr>
          <p:cNvSpPr txBox="1"/>
          <p:nvPr/>
        </p:nvSpPr>
        <p:spPr>
          <a:xfrm>
            <a:off x="1722012" y="5093944"/>
            <a:ext cx="5848647"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Time from randomisation (months)</a:t>
            </a:r>
          </a:p>
        </p:txBody>
      </p:sp>
      <p:sp>
        <p:nvSpPr>
          <p:cNvPr id="680" name="TextBox 679">
            <a:extLst>
              <a:ext uri="{FF2B5EF4-FFF2-40B4-BE49-F238E27FC236}">
                <a16:creationId xmlns:a16="http://schemas.microsoft.com/office/drawing/2014/main" id="{E8D639EB-D51E-4821-98CE-CB45AD137DFE}"/>
              </a:ext>
            </a:extLst>
          </p:cNvPr>
          <p:cNvSpPr txBox="1"/>
          <p:nvPr/>
        </p:nvSpPr>
        <p:spPr>
          <a:xfrm rot="16200000">
            <a:off x="-419872" y="3346611"/>
            <a:ext cx="310712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Probability of OS</a:t>
            </a:r>
            <a:endParaRPr kumimoji="0" lang="en-GB" sz="1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1" name="TextBox 680">
            <a:extLst>
              <a:ext uri="{FF2B5EF4-FFF2-40B4-BE49-F238E27FC236}">
                <a16:creationId xmlns:a16="http://schemas.microsoft.com/office/drawing/2014/main" id="{72EF7FDD-415B-4FD4-B922-22800F62D9B6}"/>
              </a:ext>
            </a:extLst>
          </p:cNvPr>
          <p:cNvSpPr txBox="1"/>
          <p:nvPr/>
        </p:nvSpPr>
        <p:spPr>
          <a:xfrm>
            <a:off x="1615863"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4" name="TextBox 683">
            <a:extLst>
              <a:ext uri="{FF2B5EF4-FFF2-40B4-BE49-F238E27FC236}">
                <a16:creationId xmlns:a16="http://schemas.microsoft.com/office/drawing/2014/main" id="{91BA7602-49B4-45C7-916A-20CF38901356}"/>
              </a:ext>
            </a:extLst>
          </p:cNvPr>
          <p:cNvSpPr txBox="1"/>
          <p:nvPr/>
        </p:nvSpPr>
        <p:spPr>
          <a:xfrm>
            <a:off x="1970735"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6" name="TextBox 685">
            <a:extLst>
              <a:ext uri="{FF2B5EF4-FFF2-40B4-BE49-F238E27FC236}">
                <a16:creationId xmlns:a16="http://schemas.microsoft.com/office/drawing/2014/main" id="{163F8702-2A2B-41B7-A6F6-643F53D3AEE5}"/>
              </a:ext>
            </a:extLst>
          </p:cNvPr>
          <p:cNvSpPr txBox="1"/>
          <p:nvPr/>
        </p:nvSpPr>
        <p:spPr>
          <a:xfrm>
            <a:off x="2325608"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8" name="TextBox 687">
            <a:extLst>
              <a:ext uri="{FF2B5EF4-FFF2-40B4-BE49-F238E27FC236}">
                <a16:creationId xmlns:a16="http://schemas.microsoft.com/office/drawing/2014/main" id="{16B706C1-0831-4697-949F-5C06F9F240F5}"/>
              </a:ext>
            </a:extLst>
          </p:cNvPr>
          <p:cNvSpPr txBox="1"/>
          <p:nvPr/>
        </p:nvSpPr>
        <p:spPr>
          <a:xfrm>
            <a:off x="2680480"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0" name="TextBox 689">
            <a:extLst>
              <a:ext uri="{FF2B5EF4-FFF2-40B4-BE49-F238E27FC236}">
                <a16:creationId xmlns:a16="http://schemas.microsoft.com/office/drawing/2014/main" id="{6471D1A3-EE72-43C5-AD74-BF9EB38BFDAA}"/>
              </a:ext>
            </a:extLst>
          </p:cNvPr>
          <p:cNvSpPr txBox="1"/>
          <p:nvPr/>
        </p:nvSpPr>
        <p:spPr>
          <a:xfrm>
            <a:off x="3035352"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2" name="TextBox 691">
            <a:extLst>
              <a:ext uri="{FF2B5EF4-FFF2-40B4-BE49-F238E27FC236}">
                <a16:creationId xmlns:a16="http://schemas.microsoft.com/office/drawing/2014/main" id="{84271004-AF3A-4CB1-BC0B-F155FEFAFD31}"/>
              </a:ext>
            </a:extLst>
          </p:cNvPr>
          <p:cNvSpPr txBox="1"/>
          <p:nvPr/>
        </p:nvSpPr>
        <p:spPr>
          <a:xfrm>
            <a:off x="3390225"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4" name="TextBox 693">
            <a:extLst>
              <a:ext uri="{FF2B5EF4-FFF2-40B4-BE49-F238E27FC236}">
                <a16:creationId xmlns:a16="http://schemas.microsoft.com/office/drawing/2014/main" id="{615710E4-2188-46B3-B343-2C56EE08E091}"/>
              </a:ext>
            </a:extLst>
          </p:cNvPr>
          <p:cNvSpPr txBox="1"/>
          <p:nvPr/>
        </p:nvSpPr>
        <p:spPr>
          <a:xfrm>
            <a:off x="3745098"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6" name="TextBox 695">
            <a:extLst>
              <a:ext uri="{FF2B5EF4-FFF2-40B4-BE49-F238E27FC236}">
                <a16:creationId xmlns:a16="http://schemas.microsoft.com/office/drawing/2014/main" id="{4FF05FB4-D100-4E1E-8075-B4A9C9808853}"/>
              </a:ext>
            </a:extLst>
          </p:cNvPr>
          <p:cNvSpPr txBox="1"/>
          <p:nvPr/>
        </p:nvSpPr>
        <p:spPr>
          <a:xfrm>
            <a:off x="4099970"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8" name="TextBox 697">
            <a:extLst>
              <a:ext uri="{FF2B5EF4-FFF2-40B4-BE49-F238E27FC236}">
                <a16:creationId xmlns:a16="http://schemas.microsoft.com/office/drawing/2014/main" id="{AF77E360-D1AF-454C-8689-F6BB7D46EFAC}"/>
              </a:ext>
            </a:extLst>
          </p:cNvPr>
          <p:cNvSpPr txBox="1"/>
          <p:nvPr/>
        </p:nvSpPr>
        <p:spPr>
          <a:xfrm>
            <a:off x="4454842"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0" name="TextBox 699">
            <a:extLst>
              <a:ext uri="{FF2B5EF4-FFF2-40B4-BE49-F238E27FC236}">
                <a16:creationId xmlns:a16="http://schemas.microsoft.com/office/drawing/2014/main" id="{3D138B6E-3A11-43C8-9F0F-7AF26AAF4D98}"/>
              </a:ext>
            </a:extLst>
          </p:cNvPr>
          <p:cNvSpPr txBox="1"/>
          <p:nvPr/>
        </p:nvSpPr>
        <p:spPr>
          <a:xfrm>
            <a:off x="4809714"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2" name="TextBox 701">
            <a:extLst>
              <a:ext uri="{FF2B5EF4-FFF2-40B4-BE49-F238E27FC236}">
                <a16:creationId xmlns:a16="http://schemas.microsoft.com/office/drawing/2014/main" id="{A1F25339-F7F3-4D2E-AA38-C78CA5A46FA8}"/>
              </a:ext>
            </a:extLst>
          </p:cNvPr>
          <p:cNvSpPr txBox="1"/>
          <p:nvPr/>
        </p:nvSpPr>
        <p:spPr>
          <a:xfrm>
            <a:off x="5164586"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4" name="TextBox 703">
            <a:extLst>
              <a:ext uri="{FF2B5EF4-FFF2-40B4-BE49-F238E27FC236}">
                <a16:creationId xmlns:a16="http://schemas.microsoft.com/office/drawing/2014/main" id="{0E3FE490-324C-4E8F-BBFB-B0F68C5A49A4}"/>
              </a:ext>
            </a:extLst>
          </p:cNvPr>
          <p:cNvSpPr txBox="1"/>
          <p:nvPr/>
        </p:nvSpPr>
        <p:spPr>
          <a:xfrm>
            <a:off x="5519459"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6" name="TextBox 705">
            <a:extLst>
              <a:ext uri="{FF2B5EF4-FFF2-40B4-BE49-F238E27FC236}">
                <a16:creationId xmlns:a16="http://schemas.microsoft.com/office/drawing/2014/main" id="{5BCCE86F-7947-4FFF-AB0B-173C5056CF58}"/>
              </a:ext>
            </a:extLst>
          </p:cNvPr>
          <p:cNvSpPr txBox="1"/>
          <p:nvPr/>
        </p:nvSpPr>
        <p:spPr>
          <a:xfrm>
            <a:off x="5874331"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8" name="TextBox 707">
            <a:extLst>
              <a:ext uri="{FF2B5EF4-FFF2-40B4-BE49-F238E27FC236}">
                <a16:creationId xmlns:a16="http://schemas.microsoft.com/office/drawing/2014/main" id="{100A74A0-93E1-4DD0-BACB-9281843DD131}"/>
              </a:ext>
            </a:extLst>
          </p:cNvPr>
          <p:cNvSpPr txBox="1"/>
          <p:nvPr/>
        </p:nvSpPr>
        <p:spPr>
          <a:xfrm>
            <a:off x="6229203"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0" name="TextBox 709">
            <a:extLst>
              <a:ext uri="{FF2B5EF4-FFF2-40B4-BE49-F238E27FC236}">
                <a16:creationId xmlns:a16="http://schemas.microsoft.com/office/drawing/2014/main" id="{3CE5C9A0-B010-4981-BAD2-197C55EEE2DA}"/>
              </a:ext>
            </a:extLst>
          </p:cNvPr>
          <p:cNvSpPr txBox="1"/>
          <p:nvPr/>
        </p:nvSpPr>
        <p:spPr>
          <a:xfrm>
            <a:off x="6584076"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2" name="TextBox 711">
            <a:extLst>
              <a:ext uri="{FF2B5EF4-FFF2-40B4-BE49-F238E27FC236}">
                <a16:creationId xmlns:a16="http://schemas.microsoft.com/office/drawing/2014/main" id="{F117A1F8-48CC-4049-845C-D4CB74D4EDA0}"/>
              </a:ext>
            </a:extLst>
          </p:cNvPr>
          <p:cNvSpPr txBox="1"/>
          <p:nvPr/>
        </p:nvSpPr>
        <p:spPr>
          <a:xfrm>
            <a:off x="6938949" y="486162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3" name="TextBox 712">
            <a:extLst>
              <a:ext uri="{FF2B5EF4-FFF2-40B4-BE49-F238E27FC236}">
                <a16:creationId xmlns:a16="http://schemas.microsoft.com/office/drawing/2014/main" id="{9BCABE34-39B3-4D93-81AF-6262068327CA}"/>
              </a:ext>
            </a:extLst>
          </p:cNvPr>
          <p:cNvSpPr txBox="1"/>
          <p:nvPr/>
        </p:nvSpPr>
        <p:spPr>
          <a:xfrm>
            <a:off x="1422994" y="4731327"/>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4" name="TextBox 713">
            <a:extLst>
              <a:ext uri="{FF2B5EF4-FFF2-40B4-BE49-F238E27FC236}">
                <a16:creationId xmlns:a16="http://schemas.microsoft.com/office/drawing/2014/main" id="{6D004B8A-DE56-4198-A405-E192F8311709}"/>
              </a:ext>
            </a:extLst>
          </p:cNvPr>
          <p:cNvSpPr txBox="1"/>
          <p:nvPr/>
        </p:nvSpPr>
        <p:spPr>
          <a:xfrm>
            <a:off x="1428311" y="1886255"/>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5" name="TextBox 714">
            <a:extLst>
              <a:ext uri="{FF2B5EF4-FFF2-40B4-BE49-F238E27FC236}">
                <a16:creationId xmlns:a16="http://schemas.microsoft.com/office/drawing/2014/main" id="{C67CB6B7-30B7-497A-97F4-4403E715C532}"/>
              </a:ext>
            </a:extLst>
          </p:cNvPr>
          <p:cNvSpPr txBox="1"/>
          <p:nvPr/>
        </p:nvSpPr>
        <p:spPr>
          <a:xfrm>
            <a:off x="1422994" y="2170762"/>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0.9</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6" name="TextBox 715">
            <a:extLst>
              <a:ext uri="{FF2B5EF4-FFF2-40B4-BE49-F238E27FC236}">
                <a16:creationId xmlns:a16="http://schemas.microsoft.com/office/drawing/2014/main" id="{24B752B9-10D8-46BB-9A72-D8EC27FCE688}"/>
              </a:ext>
            </a:extLst>
          </p:cNvPr>
          <p:cNvSpPr txBox="1"/>
          <p:nvPr/>
        </p:nvSpPr>
        <p:spPr>
          <a:xfrm>
            <a:off x="1422994" y="2455270"/>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0.8</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7" name="TextBox 716">
            <a:extLst>
              <a:ext uri="{FF2B5EF4-FFF2-40B4-BE49-F238E27FC236}">
                <a16:creationId xmlns:a16="http://schemas.microsoft.com/office/drawing/2014/main" id="{093F446D-8C90-407F-8C46-E3471EE003FC}"/>
              </a:ext>
            </a:extLst>
          </p:cNvPr>
          <p:cNvSpPr txBox="1"/>
          <p:nvPr/>
        </p:nvSpPr>
        <p:spPr>
          <a:xfrm>
            <a:off x="1422994" y="2739776"/>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0.7</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8" name="TextBox 717">
            <a:extLst>
              <a:ext uri="{FF2B5EF4-FFF2-40B4-BE49-F238E27FC236}">
                <a16:creationId xmlns:a16="http://schemas.microsoft.com/office/drawing/2014/main" id="{36FFD0BB-4536-4081-A928-B4879E03130E}"/>
              </a:ext>
            </a:extLst>
          </p:cNvPr>
          <p:cNvSpPr txBox="1"/>
          <p:nvPr/>
        </p:nvSpPr>
        <p:spPr>
          <a:xfrm>
            <a:off x="1422994" y="3024283"/>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0.6</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9" name="TextBox 718">
            <a:extLst>
              <a:ext uri="{FF2B5EF4-FFF2-40B4-BE49-F238E27FC236}">
                <a16:creationId xmlns:a16="http://schemas.microsoft.com/office/drawing/2014/main" id="{9FB023AB-4CD0-4615-8FBB-1FA00C7BC533}"/>
              </a:ext>
            </a:extLst>
          </p:cNvPr>
          <p:cNvSpPr txBox="1"/>
          <p:nvPr/>
        </p:nvSpPr>
        <p:spPr>
          <a:xfrm>
            <a:off x="1422994" y="3308790"/>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0.5</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0" name="TextBox 719">
            <a:extLst>
              <a:ext uri="{FF2B5EF4-FFF2-40B4-BE49-F238E27FC236}">
                <a16:creationId xmlns:a16="http://schemas.microsoft.com/office/drawing/2014/main" id="{528A60AA-AD38-4645-BA2F-AA4903450848}"/>
              </a:ext>
            </a:extLst>
          </p:cNvPr>
          <p:cNvSpPr txBox="1"/>
          <p:nvPr/>
        </p:nvSpPr>
        <p:spPr>
          <a:xfrm>
            <a:off x="1422994" y="3593298"/>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0.4</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1" name="TextBox 720">
            <a:extLst>
              <a:ext uri="{FF2B5EF4-FFF2-40B4-BE49-F238E27FC236}">
                <a16:creationId xmlns:a16="http://schemas.microsoft.com/office/drawing/2014/main" id="{B108764D-A063-4291-8B30-C09C358FEEBA}"/>
              </a:ext>
            </a:extLst>
          </p:cNvPr>
          <p:cNvSpPr txBox="1"/>
          <p:nvPr/>
        </p:nvSpPr>
        <p:spPr>
          <a:xfrm>
            <a:off x="1422994" y="3877805"/>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0.3</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2" name="TextBox 721">
            <a:extLst>
              <a:ext uri="{FF2B5EF4-FFF2-40B4-BE49-F238E27FC236}">
                <a16:creationId xmlns:a16="http://schemas.microsoft.com/office/drawing/2014/main" id="{1E2D9EA3-1E3E-4F74-A626-7603593E3F00}"/>
              </a:ext>
            </a:extLst>
          </p:cNvPr>
          <p:cNvSpPr txBox="1"/>
          <p:nvPr/>
        </p:nvSpPr>
        <p:spPr>
          <a:xfrm>
            <a:off x="1422994" y="4162311"/>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3" name="TextBox 722">
            <a:extLst>
              <a:ext uri="{FF2B5EF4-FFF2-40B4-BE49-F238E27FC236}">
                <a16:creationId xmlns:a16="http://schemas.microsoft.com/office/drawing/2014/main" id="{272A737E-C412-4446-B363-DB72B4787F5B}"/>
              </a:ext>
            </a:extLst>
          </p:cNvPr>
          <p:cNvSpPr txBox="1"/>
          <p:nvPr/>
        </p:nvSpPr>
        <p:spPr>
          <a:xfrm>
            <a:off x="1422994" y="4446819"/>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0.1</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4" name="TextBox 723">
            <a:extLst>
              <a:ext uri="{FF2B5EF4-FFF2-40B4-BE49-F238E27FC236}">
                <a16:creationId xmlns:a16="http://schemas.microsoft.com/office/drawing/2014/main" id="{5CB6D63A-F0BB-4A76-B99C-AE25345AE210}"/>
              </a:ext>
            </a:extLst>
          </p:cNvPr>
          <p:cNvSpPr txBox="1"/>
          <p:nvPr/>
        </p:nvSpPr>
        <p:spPr>
          <a:xfrm>
            <a:off x="1615863"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5" name="TextBox 724">
            <a:extLst>
              <a:ext uri="{FF2B5EF4-FFF2-40B4-BE49-F238E27FC236}">
                <a16:creationId xmlns:a16="http://schemas.microsoft.com/office/drawing/2014/main" id="{16ECF1E3-6C68-4DDA-AB30-DB94704D5A14}"/>
              </a:ext>
            </a:extLst>
          </p:cNvPr>
          <p:cNvSpPr txBox="1"/>
          <p:nvPr/>
        </p:nvSpPr>
        <p:spPr>
          <a:xfrm>
            <a:off x="7116394"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6" name="TextBox 725">
            <a:extLst>
              <a:ext uri="{FF2B5EF4-FFF2-40B4-BE49-F238E27FC236}">
                <a16:creationId xmlns:a16="http://schemas.microsoft.com/office/drawing/2014/main" id="{D125208F-2642-4DAC-A56C-FB7B667A54AF}"/>
              </a:ext>
            </a:extLst>
          </p:cNvPr>
          <p:cNvSpPr txBox="1"/>
          <p:nvPr/>
        </p:nvSpPr>
        <p:spPr>
          <a:xfrm>
            <a:off x="1793300"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7" name="TextBox 726">
            <a:extLst>
              <a:ext uri="{FF2B5EF4-FFF2-40B4-BE49-F238E27FC236}">
                <a16:creationId xmlns:a16="http://schemas.microsoft.com/office/drawing/2014/main" id="{4ECCB00F-3A57-416D-8D3B-4DF57E44DE80}"/>
              </a:ext>
            </a:extLst>
          </p:cNvPr>
          <p:cNvSpPr txBox="1"/>
          <p:nvPr/>
        </p:nvSpPr>
        <p:spPr>
          <a:xfrm>
            <a:off x="1970735"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8" name="TextBox 727">
            <a:extLst>
              <a:ext uri="{FF2B5EF4-FFF2-40B4-BE49-F238E27FC236}">
                <a16:creationId xmlns:a16="http://schemas.microsoft.com/office/drawing/2014/main" id="{83CE9772-2D8E-447F-A088-7050AC2DF287}"/>
              </a:ext>
            </a:extLst>
          </p:cNvPr>
          <p:cNvSpPr txBox="1"/>
          <p:nvPr/>
        </p:nvSpPr>
        <p:spPr>
          <a:xfrm>
            <a:off x="2148172"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9" name="TextBox 728">
            <a:extLst>
              <a:ext uri="{FF2B5EF4-FFF2-40B4-BE49-F238E27FC236}">
                <a16:creationId xmlns:a16="http://schemas.microsoft.com/office/drawing/2014/main" id="{1F979FD3-60B0-4D4F-A8C5-05171FC2A82F}"/>
              </a:ext>
            </a:extLst>
          </p:cNvPr>
          <p:cNvSpPr txBox="1"/>
          <p:nvPr/>
        </p:nvSpPr>
        <p:spPr>
          <a:xfrm>
            <a:off x="2325608"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0" name="TextBox 729">
            <a:extLst>
              <a:ext uri="{FF2B5EF4-FFF2-40B4-BE49-F238E27FC236}">
                <a16:creationId xmlns:a16="http://schemas.microsoft.com/office/drawing/2014/main" id="{AEC849BA-E2C8-438E-A1DD-53F5424303F3}"/>
              </a:ext>
            </a:extLst>
          </p:cNvPr>
          <p:cNvSpPr txBox="1"/>
          <p:nvPr/>
        </p:nvSpPr>
        <p:spPr>
          <a:xfrm>
            <a:off x="2503044"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1" name="TextBox 730">
            <a:extLst>
              <a:ext uri="{FF2B5EF4-FFF2-40B4-BE49-F238E27FC236}">
                <a16:creationId xmlns:a16="http://schemas.microsoft.com/office/drawing/2014/main" id="{A31047FC-F049-4CCA-9607-7BC33C2394D0}"/>
              </a:ext>
            </a:extLst>
          </p:cNvPr>
          <p:cNvSpPr txBox="1"/>
          <p:nvPr/>
        </p:nvSpPr>
        <p:spPr>
          <a:xfrm>
            <a:off x="2680480"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2" name="TextBox 731">
            <a:extLst>
              <a:ext uri="{FF2B5EF4-FFF2-40B4-BE49-F238E27FC236}">
                <a16:creationId xmlns:a16="http://schemas.microsoft.com/office/drawing/2014/main" id="{6BC74B97-E827-45D7-A868-A7ED426DC6F6}"/>
              </a:ext>
            </a:extLst>
          </p:cNvPr>
          <p:cNvSpPr txBox="1"/>
          <p:nvPr/>
        </p:nvSpPr>
        <p:spPr>
          <a:xfrm>
            <a:off x="2857916"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3" name="TextBox 732">
            <a:extLst>
              <a:ext uri="{FF2B5EF4-FFF2-40B4-BE49-F238E27FC236}">
                <a16:creationId xmlns:a16="http://schemas.microsoft.com/office/drawing/2014/main" id="{740A6986-E4F2-4C25-92F8-D32EF83A835E}"/>
              </a:ext>
            </a:extLst>
          </p:cNvPr>
          <p:cNvSpPr txBox="1"/>
          <p:nvPr/>
        </p:nvSpPr>
        <p:spPr>
          <a:xfrm>
            <a:off x="3035352"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4" name="TextBox 733">
            <a:extLst>
              <a:ext uri="{FF2B5EF4-FFF2-40B4-BE49-F238E27FC236}">
                <a16:creationId xmlns:a16="http://schemas.microsoft.com/office/drawing/2014/main" id="{947DDFEF-08A1-4265-920D-E408BD73DD7B}"/>
              </a:ext>
            </a:extLst>
          </p:cNvPr>
          <p:cNvSpPr txBox="1"/>
          <p:nvPr/>
        </p:nvSpPr>
        <p:spPr>
          <a:xfrm>
            <a:off x="3212788"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369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5" name="TextBox 734">
            <a:extLst>
              <a:ext uri="{FF2B5EF4-FFF2-40B4-BE49-F238E27FC236}">
                <a16:creationId xmlns:a16="http://schemas.microsoft.com/office/drawing/2014/main" id="{F5424699-CD1A-4C78-A548-36981A567BE3}"/>
              </a:ext>
            </a:extLst>
          </p:cNvPr>
          <p:cNvSpPr txBox="1"/>
          <p:nvPr/>
        </p:nvSpPr>
        <p:spPr>
          <a:xfrm>
            <a:off x="3390225"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364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6" name="TextBox 735">
            <a:extLst>
              <a:ext uri="{FF2B5EF4-FFF2-40B4-BE49-F238E27FC236}">
                <a16:creationId xmlns:a16="http://schemas.microsoft.com/office/drawing/2014/main" id="{E629CCE0-3E1E-4D6A-98D4-BF153B638EBC}"/>
              </a:ext>
            </a:extLst>
          </p:cNvPr>
          <p:cNvSpPr txBox="1"/>
          <p:nvPr/>
        </p:nvSpPr>
        <p:spPr>
          <a:xfrm>
            <a:off x="3567661"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7" name="TextBox 736">
            <a:extLst>
              <a:ext uri="{FF2B5EF4-FFF2-40B4-BE49-F238E27FC236}">
                <a16:creationId xmlns:a16="http://schemas.microsoft.com/office/drawing/2014/main" id="{7E88AEFD-9BAE-4BA4-A953-9EDEB7A0E98E}"/>
              </a:ext>
            </a:extLst>
          </p:cNvPr>
          <p:cNvSpPr txBox="1"/>
          <p:nvPr/>
        </p:nvSpPr>
        <p:spPr>
          <a:xfrm>
            <a:off x="3745098"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8" name="TextBox 737">
            <a:extLst>
              <a:ext uri="{FF2B5EF4-FFF2-40B4-BE49-F238E27FC236}">
                <a16:creationId xmlns:a16="http://schemas.microsoft.com/office/drawing/2014/main" id="{6E40663C-F4BC-4819-A78C-F4E462F1D665}"/>
              </a:ext>
            </a:extLst>
          </p:cNvPr>
          <p:cNvSpPr txBox="1"/>
          <p:nvPr/>
        </p:nvSpPr>
        <p:spPr>
          <a:xfrm>
            <a:off x="3922533"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9" name="TextBox 738">
            <a:extLst>
              <a:ext uri="{FF2B5EF4-FFF2-40B4-BE49-F238E27FC236}">
                <a16:creationId xmlns:a16="http://schemas.microsoft.com/office/drawing/2014/main" id="{BC814F01-4BBC-4407-8FC4-904986912D13}"/>
              </a:ext>
            </a:extLst>
          </p:cNvPr>
          <p:cNvSpPr txBox="1"/>
          <p:nvPr/>
        </p:nvSpPr>
        <p:spPr>
          <a:xfrm>
            <a:off x="4099970"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0" name="TextBox 739">
            <a:extLst>
              <a:ext uri="{FF2B5EF4-FFF2-40B4-BE49-F238E27FC236}">
                <a16:creationId xmlns:a16="http://schemas.microsoft.com/office/drawing/2014/main" id="{594490C7-FEE5-4497-A35B-7EF871D9D1F9}"/>
              </a:ext>
            </a:extLst>
          </p:cNvPr>
          <p:cNvSpPr txBox="1"/>
          <p:nvPr/>
        </p:nvSpPr>
        <p:spPr>
          <a:xfrm>
            <a:off x="4277405"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322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1" name="TextBox 740">
            <a:extLst>
              <a:ext uri="{FF2B5EF4-FFF2-40B4-BE49-F238E27FC236}">
                <a16:creationId xmlns:a16="http://schemas.microsoft.com/office/drawing/2014/main" id="{56D9C0AA-BEF4-4516-885C-9506CA633EB1}"/>
              </a:ext>
            </a:extLst>
          </p:cNvPr>
          <p:cNvSpPr txBox="1"/>
          <p:nvPr/>
        </p:nvSpPr>
        <p:spPr>
          <a:xfrm>
            <a:off x="4454842"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2" name="TextBox 741">
            <a:extLst>
              <a:ext uri="{FF2B5EF4-FFF2-40B4-BE49-F238E27FC236}">
                <a16:creationId xmlns:a16="http://schemas.microsoft.com/office/drawing/2014/main" id="{4E8CEDD3-47C0-4469-921D-EA96155691E2}"/>
              </a:ext>
            </a:extLst>
          </p:cNvPr>
          <p:cNvSpPr txBox="1"/>
          <p:nvPr/>
        </p:nvSpPr>
        <p:spPr>
          <a:xfrm>
            <a:off x="4632277"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3" name="TextBox 742">
            <a:extLst>
              <a:ext uri="{FF2B5EF4-FFF2-40B4-BE49-F238E27FC236}">
                <a16:creationId xmlns:a16="http://schemas.microsoft.com/office/drawing/2014/main" id="{C8577CF9-88EC-4AC9-B294-3267D9D6897A}"/>
              </a:ext>
            </a:extLst>
          </p:cNvPr>
          <p:cNvSpPr txBox="1"/>
          <p:nvPr/>
        </p:nvSpPr>
        <p:spPr>
          <a:xfrm>
            <a:off x="4809714"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290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4" name="TextBox 743">
            <a:extLst>
              <a:ext uri="{FF2B5EF4-FFF2-40B4-BE49-F238E27FC236}">
                <a16:creationId xmlns:a16="http://schemas.microsoft.com/office/drawing/2014/main" id="{8C404856-AA9C-42B1-B539-C22E2F07C889}"/>
              </a:ext>
            </a:extLst>
          </p:cNvPr>
          <p:cNvSpPr txBox="1"/>
          <p:nvPr/>
        </p:nvSpPr>
        <p:spPr>
          <a:xfrm>
            <a:off x="4987151"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263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5" name="TextBox 744">
            <a:extLst>
              <a:ext uri="{FF2B5EF4-FFF2-40B4-BE49-F238E27FC236}">
                <a16:creationId xmlns:a16="http://schemas.microsoft.com/office/drawing/2014/main" id="{3262E713-A6DD-434C-8673-49F22FB79D30}"/>
              </a:ext>
            </a:extLst>
          </p:cNvPr>
          <p:cNvSpPr txBox="1"/>
          <p:nvPr/>
        </p:nvSpPr>
        <p:spPr>
          <a:xfrm>
            <a:off x="5164586"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231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6" name="TextBox 745">
            <a:extLst>
              <a:ext uri="{FF2B5EF4-FFF2-40B4-BE49-F238E27FC236}">
                <a16:creationId xmlns:a16="http://schemas.microsoft.com/office/drawing/2014/main" id="{6C2C26E2-8BAA-46C9-A3C6-97A5B80E770D}"/>
              </a:ext>
            </a:extLst>
          </p:cNvPr>
          <p:cNvSpPr txBox="1"/>
          <p:nvPr/>
        </p:nvSpPr>
        <p:spPr>
          <a:xfrm>
            <a:off x="5342023"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193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7" name="TextBox 746">
            <a:extLst>
              <a:ext uri="{FF2B5EF4-FFF2-40B4-BE49-F238E27FC236}">
                <a16:creationId xmlns:a16="http://schemas.microsoft.com/office/drawing/2014/main" id="{44EA300C-C7C9-4261-8975-17434CB30BAF}"/>
              </a:ext>
            </a:extLst>
          </p:cNvPr>
          <p:cNvSpPr txBox="1"/>
          <p:nvPr/>
        </p:nvSpPr>
        <p:spPr>
          <a:xfrm>
            <a:off x="5519459"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159</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8" name="TextBox 747">
            <a:extLst>
              <a:ext uri="{FF2B5EF4-FFF2-40B4-BE49-F238E27FC236}">
                <a16:creationId xmlns:a16="http://schemas.microsoft.com/office/drawing/2014/main" id="{12719224-DFB2-4A62-8887-5071CE385543}"/>
              </a:ext>
            </a:extLst>
          </p:cNvPr>
          <p:cNvSpPr txBox="1"/>
          <p:nvPr/>
        </p:nvSpPr>
        <p:spPr>
          <a:xfrm>
            <a:off x="5696895"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135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9" name="TextBox 748">
            <a:extLst>
              <a:ext uri="{FF2B5EF4-FFF2-40B4-BE49-F238E27FC236}">
                <a16:creationId xmlns:a16="http://schemas.microsoft.com/office/drawing/2014/main" id="{C3D18BFD-C12E-4B02-968E-C46A4E7D69E4}"/>
              </a:ext>
            </a:extLst>
          </p:cNvPr>
          <p:cNvSpPr txBox="1"/>
          <p:nvPr/>
        </p:nvSpPr>
        <p:spPr>
          <a:xfrm>
            <a:off x="5874331"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116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0" name="TextBox 749">
            <a:extLst>
              <a:ext uri="{FF2B5EF4-FFF2-40B4-BE49-F238E27FC236}">
                <a16:creationId xmlns:a16="http://schemas.microsoft.com/office/drawing/2014/main" id="{C48A0EBF-D74C-492D-A9E7-8CF1565DDD2E}"/>
              </a:ext>
            </a:extLst>
          </p:cNvPr>
          <p:cNvSpPr txBox="1"/>
          <p:nvPr/>
        </p:nvSpPr>
        <p:spPr>
          <a:xfrm>
            <a:off x="6051767"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92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1" name="TextBox 750">
            <a:extLst>
              <a:ext uri="{FF2B5EF4-FFF2-40B4-BE49-F238E27FC236}">
                <a16:creationId xmlns:a16="http://schemas.microsoft.com/office/drawing/2014/main" id="{3BB436B7-F52F-481E-84B8-836658B49E6D}"/>
              </a:ext>
            </a:extLst>
          </p:cNvPr>
          <p:cNvSpPr txBox="1"/>
          <p:nvPr/>
        </p:nvSpPr>
        <p:spPr>
          <a:xfrm>
            <a:off x="6229203"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73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2" name="TextBox 751">
            <a:extLst>
              <a:ext uri="{FF2B5EF4-FFF2-40B4-BE49-F238E27FC236}">
                <a16:creationId xmlns:a16="http://schemas.microsoft.com/office/drawing/2014/main" id="{C3D37500-3349-4670-A418-5B4322882A1F}"/>
              </a:ext>
            </a:extLst>
          </p:cNvPr>
          <p:cNvSpPr txBox="1"/>
          <p:nvPr/>
        </p:nvSpPr>
        <p:spPr>
          <a:xfrm>
            <a:off x="6406639"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51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3" name="TextBox 752">
            <a:extLst>
              <a:ext uri="{FF2B5EF4-FFF2-40B4-BE49-F238E27FC236}">
                <a16:creationId xmlns:a16="http://schemas.microsoft.com/office/drawing/2014/main" id="{670E6280-6B57-425C-BB6D-CA33A555AFB9}"/>
              </a:ext>
            </a:extLst>
          </p:cNvPr>
          <p:cNvSpPr txBox="1"/>
          <p:nvPr/>
        </p:nvSpPr>
        <p:spPr>
          <a:xfrm>
            <a:off x="6584076"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4" name="TextBox 753">
            <a:extLst>
              <a:ext uri="{FF2B5EF4-FFF2-40B4-BE49-F238E27FC236}">
                <a16:creationId xmlns:a16="http://schemas.microsoft.com/office/drawing/2014/main" id="{552FF807-EAE4-42BF-B526-E031999F4FEA}"/>
              </a:ext>
            </a:extLst>
          </p:cNvPr>
          <p:cNvSpPr txBox="1"/>
          <p:nvPr/>
        </p:nvSpPr>
        <p:spPr>
          <a:xfrm>
            <a:off x="6761512"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5" name="TextBox 754">
            <a:extLst>
              <a:ext uri="{FF2B5EF4-FFF2-40B4-BE49-F238E27FC236}">
                <a16:creationId xmlns:a16="http://schemas.microsoft.com/office/drawing/2014/main" id="{3FB78675-22EB-406A-B182-A20C4C706CFD}"/>
              </a:ext>
            </a:extLst>
          </p:cNvPr>
          <p:cNvSpPr txBox="1"/>
          <p:nvPr/>
        </p:nvSpPr>
        <p:spPr>
          <a:xfrm>
            <a:off x="6938949"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6" name="TextBox 755">
            <a:extLst>
              <a:ext uri="{FF2B5EF4-FFF2-40B4-BE49-F238E27FC236}">
                <a16:creationId xmlns:a16="http://schemas.microsoft.com/office/drawing/2014/main" id="{A81BB8DB-8129-4011-B609-885EE8C363B0}"/>
              </a:ext>
            </a:extLst>
          </p:cNvPr>
          <p:cNvSpPr txBox="1"/>
          <p:nvPr/>
        </p:nvSpPr>
        <p:spPr>
          <a:xfrm>
            <a:off x="1615863"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7" name="TextBox 756">
            <a:extLst>
              <a:ext uri="{FF2B5EF4-FFF2-40B4-BE49-F238E27FC236}">
                <a16:creationId xmlns:a16="http://schemas.microsoft.com/office/drawing/2014/main" id="{CC486890-90BF-4857-BD2E-4AC5E0B7C6FB}"/>
              </a:ext>
            </a:extLst>
          </p:cNvPr>
          <p:cNvSpPr txBox="1"/>
          <p:nvPr/>
        </p:nvSpPr>
        <p:spPr>
          <a:xfrm>
            <a:off x="7116394"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8" name="TextBox 757">
            <a:extLst>
              <a:ext uri="{FF2B5EF4-FFF2-40B4-BE49-F238E27FC236}">
                <a16:creationId xmlns:a16="http://schemas.microsoft.com/office/drawing/2014/main" id="{6ACF58B2-B0A0-48B4-8175-4B7075C9D244}"/>
              </a:ext>
            </a:extLst>
          </p:cNvPr>
          <p:cNvSpPr txBox="1"/>
          <p:nvPr/>
        </p:nvSpPr>
        <p:spPr>
          <a:xfrm>
            <a:off x="1793300"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9" name="TextBox 758">
            <a:extLst>
              <a:ext uri="{FF2B5EF4-FFF2-40B4-BE49-F238E27FC236}">
                <a16:creationId xmlns:a16="http://schemas.microsoft.com/office/drawing/2014/main" id="{6CB5E028-F714-46BC-BCFB-0D83AE1B3C38}"/>
              </a:ext>
            </a:extLst>
          </p:cNvPr>
          <p:cNvSpPr txBox="1"/>
          <p:nvPr/>
        </p:nvSpPr>
        <p:spPr>
          <a:xfrm>
            <a:off x="1970735"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392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0" name="TextBox 759">
            <a:extLst>
              <a:ext uri="{FF2B5EF4-FFF2-40B4-BE49-F238E27FC236}">
                <a16:creationId xmlns:a16="http://schemas.microsoft.com/office/drawing/2014/main" id="{B30D89A3-0407-44BA-97DF-4E8DC5C992F6}"/>
              </a:ext>
            </a:extLst>
          </p:cNvPr>
          <p:cNvSpPr txBox="1"/>
          <p:nvPr/>
        </p:nvSpPr>
        <p:spPr>
          <a:xfrm>
            <a:off x="2148172"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1" name="TextBox 760">
            <a:extLst>
              <a:ext uri="{FF2B5EF4-FFF2-40B4-BE49-F238E27FC236}">
                <a16:creationId xmlns:a16="http://schemas.microsoft.com/office/drawing/2014/main" id="{CAF5BB09-183D-439C-8850-941190596B9F}"/>
              </a:ext>
            </a:extLst>
          </p:cNvPr>
          <p:cNvSpPr txBox="1"/>
          <p:nvPr/>
        </p:nvSpPr>
        <p:spPr>
          <a:xfrm>
            <a:off x="2325608"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2" name="TextBox 761">
            <a:extLst>
              <a:ext uri="{FF2B5EF4-FFF2-40B4-BE49-F238E27FC236}">
                <a16:creationId xmlns:a16="http://schemas.microsoft.com/office/drawing/2014/main" id="{A2FACA71-2644-4995-8924-20015BCB9E51}"/>
              </a:ext>
            </a:extLst>
          </p:cNvPr>
          <p:cNvSpPr txBox="1"/>
          <p:nvPr/>
        </p:nvSpPr>
        <p:spPr>
          <a:xfrm>
            <a:off x="2503044"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3" name="TextBox 762">
            <a:extLst>
              <a:ext uri="{FF2B5EF4-FFF2-40B4-BE49-F238E27FC236}">
                <a16:creationId xmlns:a16="http://schemas.microsoft.com/office/drawing/2014/main" id="{F6988CFB-2B83-4F32-8616-3B4C854560FF}"/>
              </a:ext>
            </a:extLst>
          </p:cNvPr>
          <p:cNvSpPr txBox="1"/>
          <p:nvPr/>
        </p:nvSpPr>
        <p:spPr>
          <a:xfrm>
            <a:off x="2680480"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381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4" name="TextBox 763">
            <a:extLst>
              <a:ext uri="{FF2B5EF4-FFF2-40B4-BE49-F238E27FC236}">
                <a16:creationId xmlns:a16="http://schemas.microsoft.com/office/drawing/2014/main" id="{5A489258-FDC9-4673-97F0-56F31A554E0D}"/>
              </a:ext>
            </a:extLst>
          </p:cNvPr>
          <p:cNvSpPr txBox="1"/>
          <p:nvPr/>
        </p:nvSpPr>
        <p:spPr>
          <a:xfrm>
            <a:off x="2857916"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377</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5" name="TextBox 764">
            <a:extLst>
              <a:ext uri="{FF2B5EF4-FFF2-40B4-BE49-F238E27FC236}">
                <a16:creationId xmlns:a16="http://schemas.microsoft.com/office/drawing/2014/main" id="{2529E90C-FE22-4FDE-BB8A-DD8C736ECF05}"/>
              </a:ext>
            </a:extLst>
          </p:cNvPr>
          <p:cNvSpPr txBox="1"/>
          <p:nvPr/>
        </p:nvSpPr>
        <p:spPr>
          <a:xfrm>
            <a:off x="3035352"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6" name="TextBox 765">
            <a:extLst>
              <a:ext uri="{FF2B5EF4-FFF2-40B4-BE49-F238E27FC236}">
                <a16:creationId xmlns:a16="http://schemas.microsoft.com/office/drawing/2014/main" id="{EA7AAF4A-5AE6-4A6C-9AFF-8ADCC28B7670}"/>
              </a:ext>
            </a:extLst>
          </p:cNvPr>
          <p:cNvSpPr txBox="1"/>
          <p:nvPr/>
        </p:nvSpPr>
        <p:spPr>
          <a:xfrm>
            <a:off x="3212788"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371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7" name="TextBox 766">
            <a:extLst>
              <a:ext uri="{FF2B5EF4-FFF2-40B4-BE49-F238E27FC236}">
                <a16:creationId xmlns:a16="http://schemas.microsoft.com/office/drawing/2014/main" id="{D8E2CC1E-D0D7-4C52-9D7E-63CDD9237752}"/>
              </a:ext>
            </a:extLst>
          </p:cNvPr>
          <p:cNvSpPr txBox="1"/>
          <p:nvPr/>
        </p:nvSpPr>
        <p:spPr>
          <a:xfrm>
            <a:off x="3390225"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368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8" name="TextBox 767">
            <a:extLst>
              <a:ext uri="{FF2B5EF4-FFF2-40B4-BE49-F238E27FC236}">
                <a16:creationId xmlns:a16="http://schemas.microsoft.com/office/drawing/2014/main" id="{46B078A1-C9DC-4326-BE64-C32E93CD0E5A}"/>
              </a:ext>
            </a:extLst>
          </p:cNvPr>
          <p:cNvSpPr txBox="1"/>
          <p:nvPr/>
        </p:nvSpPr>
        <p:spPr>
          <a:xfrm>
            <a:off x="3567661"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363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9" name="TextBox 768">
            <a:extLst>
              <a:ext uri="{FF2B5EF4-FFF2-40B4-BE49-F238E27FC236}">
                <a16:creationId xmlns:a16="http://schemas.microsoft.com/office/drawing/2014/main" id="{80A4B1AB-BC10-4B34-A061-882CB606D92D}"/>
              </a:ext>
            </a:extLst>
          </p:cNvPr>
          <p:cNvSpPr txBox="1"/>
          <p:nvPr/>
        </p:nvSpPr>
        <p:spPr>
          <a:xfrm>
            <a:off x="3745098"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353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0" name="TextBox 769">
            <a:extLst>
              <a:ext uri="{FF2B5EF4-FFF2-40B4-BE49-F238E27FC236}">
                <a16:creationId xmlns:a16="http://schemas.microsoft.com/office/drawing/2014/main" id="{763F5A63-6C8A-44F2-B96F-739D5F4A562F}"/>
              </a:ext>
            </a:extLst>
          </p:cNvPr>
          <p:cNvSpPr txBox="1"/>
          <p:nvPr/>
        </p:nvSpPr>
        <p:spPr>
          <a:xfrm>
            <a:off x="3922533"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345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1" name="TextBox 770">
            <a:extLst>
              <a:ext uri="{FF2B5EF4-FFF2-40B4-BE49-F238E27FC236}">
                <a16:creationId xmlns:a16="http://schemas.microsoft.com/office/drawing/2014/main" id="{D102E651-E76F-46CC-B283-B9184F731875}"/>
              </a:ext>
            </a:extLst>
          </p:cNvPr>
          <p:cNvSpPr txBox="1"/>
          <p:nvPr/>
        </p:nvSpPr>
        <p:spPr>
          <a:xfrm>
            <a:off x="4099970"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335</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2" name="TextBox 771">
            <a:extLst>
              <a:ext uri="{FF2B5EF4-FFF2-40B4-BE49-F238E27FC236}">
                <a16:creationId xmlns:a16="http://schemas.microsoft.com/office/drawing/2014/main" id="{D30A44D7-1905-4FD4-A2A0-0C4097467DED}"/>
              </a:ext>
            </a:extLst>
          </p:cNvPr>
          <p:cNvSpPr txBox="1"/>
          <p:nvPr/>
        </p:nvSpPr>
        <p:spPr>
          <a:xfrm>
            <a:off x="4277405"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322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3" name="TextBox 772">
            <a:extLst>
              <a:ext uri="{FF2B5EF4-FFF2-40B4-BE49-F238E27FC236}">
                <a16:creationId xmlns:a16="http://schemas.microsoft.com/office/drawing/2014/main" id="{D7F34022-1F47-4962-AF2A-824F7E4367B7}"/>
              </a:ext>
            </a:extLst>
          </p:cNvPr>
          <p:cNvSpPr txBox="1"/>
          <p:nvPr/>
        </p:nvSpPr>
        <p:spPr>
          <a:xfrm>
            <a:off x="4454842"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314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4" name="TextBox 773">
            <a:extLst>
              <a:ext uri="{FF2B5EF4-FFF2-40B4-BE49-F238E27FC236}">
                <a16:creationId xmlns:a16="http://schemas.microsoft.com/office/drawing/2014/main" id="{3E8B4B72-188B-436A-81F0-44256A206BBB}"/>
              </a:ext>
            </a:extLst>
          </p:cNvPr>
          <p:cNvSpPr txBox="1"/>
          <p:nvPr/>
        </p:nvSpPr>
        <p:spPr>
          <a:xfrm>
            <a:off x="4632277"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308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5" name="TextBox 774">
            <a:extLst>
              <a:ext uri="{FF2B5EF4-FFF2-40B4-BE49-F238E27FC236}">
                <a16:creationId xmlns:a16="http://schemas.microsoft.com/office/drawing/2014/main" id="{F4BFFF54-FA78-47B7-A798-206AD471F207}"/>
              </a:ext>
            </a:extLst>
          </p:cNvPr>
          <p:cNvSpPr txBox="1"/>
          <p:nvPr/>
        </p:nvSpPr>
        <p:spPr>
          <a:xfrm>
            <a:off x="4809714"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286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6" name="TextBox 775">
            <a:extLst>
              <a:ext uri="{FF2B5EF4-FFF2-40B4-BE49-F238E27FC236}">
                <a16:creationId xmlns:a16="http://schemas.microsoft.com/office/drawing/2014/main" id="{02CA6B2A-1D64-488C-A16B-D7E3051C3457}"/>
              </a:ext>
            </a:extLst>
          </p:cNvPr>
          <p:cNvSpPr txBox="1"/>
          <p:nvPr/>
        </p:nvSpPr>
        <p:spPr>
          <a:xfrm>
            <a:off x="4987151"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258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7" name="TextBox 776">
            <a:extLst>
              <a:ext uri="{FF2B5EF4-FFF2-40B4-BE49-F238E27FC236}">
                <a16:creationId xmlns:a16="http://schemas.microsoft.com/office/drawing/2014/main" id="{A004C531-FC04-437E-A0BF-8A4DA6B1C5A3}"/>
              </a:ext>
            </a:extLst>
          </p:cNvPr>
          <p:cNvSpPr txBox="1"/>
          <p:nvPr/>
        </p:nvSpPr>
        <p:spPr>
          <a:xfrm>
            <a:off x="5164586"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8" name="TextBox 777">
            <a:extLst>
              <a:ext uri="{FF2B5EF4-FFF2-40B4-BE49-F238E27FC236}">
                <a16:creationId xmlns:a16="http://schemas.microsoft.com/office/drawing/2014/main" id="{2BB0A245-365A-46C0-98B6-364271D5F5EA}"/>
              </a:ext>
            </a:extLst>
          </p:cNvPr>
          <p:cNvSpPr txBox="1"/>
          <p:nvPr/>
        </p:nvSpPr>
        <p:spPr>
          <a:xfrm>
            <a:off x="5342023"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186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9" name="TextBox 778">
            <a:extLst>
              <a:ext uri="{FF2B5EF4-FFF2-40B4-BE49-F238E27FC236}">
                <a16:creationId xmlns:a16="http://schemas.microsoft.com/office/drawing/2014/main" id="{0CE55355-DE5F-4F2E-B1D2-FD77DE5D69AB}"/>
              </a:ext>
            </a:extLst>
          </p:cNvPr>
          <p:cNvSpPr txBox="1"/>
          <p:nvPr/>
        </p:nvSpPr>
        <p:spPr>
          <a:xfrm>
            <a:off x="5519459"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151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0" name="TextBox 779">
            <a:extLst>
              <a:ext uri="{FF2B5EF4-FFF2-40B4-BE49-F238E27FC236}">
                <a16:creationId xmlns:a16="http://schemas.microsoft.com/office/drawing/2014/main" id="{E890DDF6-27C1-44BC-9537-2BA5578EF8FC}"/>
              </a:ext>
            </a:extLst>
          </p:cNvPr>
          <p:cNvSpPr txBox="1"/>
          <p:nvPr/>
        </p:nvSpPr>
        <p:spPr>
          <a:xfrm>
            <a:off x="5696895"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121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1" name="TextBox 780">
            <a:extLst>
              <a:ext uri="{FF2B5EF4-FFF2-40B4-BE49-F238E27FC236}">
                <a16:creationId xmlns:a16="http://schemas.microsoft.com/office/drawing/2014/main" id="{BDB8C60D-F3E5-4407-BB75-ACF01925D5A3}"/>
              </a:ext>
            </a:extLst>
          </p:cNvPr>
          <p:cNvSpPr txBox="1"/>
          <p:nvPr/>
        </p:nvSpPr>
        <p:spPr>
          <a:xfrm>
            <a:off x="5874331"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104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2" name="TextBox 781">
            <a:extLst>
              <a:ext uri="{FF2B5EF4-FFF2-40B4-BE49-F238E27FC236}">
                <a16:creationId xmlns:a16="http://schemas.microsoft.com/office/drawing/2014/main" id="{BE371098-06E4-4DF2-A029-DDE6EA1985AD}"/>
              </a:ext>
            </a:extLst>
          </p:cNvPr>
          <p:cNvSpPr txBox="1"/>
          <p:nvPr/>
        </p:nvSpPr>
        <p:spPr>
          <a:xfrm>
            <a:off x="6051767"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88</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3" name="TextBox 782">
            <a:extLst>
              <a:ext uri="{FF2B5EF4-FFF2-40B4-BE49-F238E27FC236}">
                <a16:creationId xmlns:a16="http://schemas.microsoft.com/office/drawing/2014/main" id="{03882FD8-C79A-4375-A06E-A0975316D30F}"/>
              </a:ext>
            </a:extLst>
          </p:cNvPr>
          <p:cNvSpPr txBox="1"/>
          <p:nvPr/>
        </p:nvSpPr>
        <p:spPr>
          <a:xfrm>
            <a:off x="6229203"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63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4" name="TextBox 783">
            <a:extLst>
              <a:ext uri="{FF2B5EF4-FFF2-40B4-BE49-F238E27FC236}">
                <a16:creationId xmlns:a16="http://schemas.microsoft.com/office/drawing/2014/main" id="{1BE97D81-24F0-4958-A768-2EAB28674734}"/>
              </a:ext>
            </a:extLst>
          </p:cNvPr>
          <p:cNvSpPr txBox="1"/>
          <p:nvPr/>
        </p:nvSpPr>
        <p:spPr>
          <a:xfrm>
            <a:off x="6406639"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44</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5" name="TextBox 784">
            <a:extLst>
              <a:ext uri="{FF2B5EF4-FFF2-40B4-BE49-F238E27FC236}">
                <a16:creationId xmlns:a16="http://schemas.microsoft.com/office/drawing/2014/main" id="{96039422-32ED-4F5B-A0F3-B7C97541B9CB}"/>
              </a:ext>
            </a:extLst>
          </p:cNvPr>
          <p:cNvSpPr txBox="1"/>
          <p:nvPr/>
        </p:nvSpPr>
        <p:spPr>
          <a:xfrm>
            <a:off x="6584076"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6" name="TextBox 785">
            <a:extLst>
              <a:ext uri="{FF2B5EF4-FFF2-40B4-BE49-F238E27FC236}">
                <a16:creationId xmlns:a16="http://schemas.microsoft.com/office/drawing/2014/main" id="{A599C858-85E7-4379-8A2F-95FE64D0AEE9}"/>
              </a:ext>
            </a:extLst>
          </p:cNvPr>
          <p:cNvSpPr txBox="1"/>
          <p:nvPr/>
        </p:nvSpPr>
        <p:spPr>
          <a:xfrm>
            <a:off x="6761512"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13</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7" name="TextBox 786">
            <a:extLst>
              <a:ext uri="{FF2B5EF4-FFF2-40B4-BE49-F238E27FC236}">
                <a16:creationId xmlns:a16="http://schemas.microsoft.com/office/drawing/2014/main" id="{42E4F218-335F-4810-A9C8-B9D557DEED9F}"/>
              </a:ext>
            </a:extLst>
          </p:cNvPr>
          <p:cNvSpPr txBox="1"/>
          <p:nvPr/>
        </p:nvSpPr>
        <p:spPr>
          <a:xfrm>
            <a:off x="6938949"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8" name="Line 121">
            <a:extLst>
              <a:ext uri="{FF2B5EF4-FFF2-40B4-BE49-F238E27FC236}">
                <a16:creationId xmlns:a16="http://schemas.microsoft.com/office/drawing/2014/main" id="{925D203B-72EF-4B0C-A9D5-AD345F55DD21}"/>
              </a:ext>
            </a:extLst>
          </p:cNvPr>
          <p:cNvSpPr>
            <a:spLocks noChangeShapeType="1"/>
          </p:cNvSpPr>
          <p:nvPr/>
        </p:nvSpPr>
        <p:spPr bwMode="auto">
          <a:xfrm>
            <a:off x="7395464" y="4795923"/>
            <a:ext cx="0" cy="5500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9" name="Line 122">
            <a:extLst>
              <a:ext uri="{FF2B5EF4-FFF2-40B4-BE49-F238E27FC236}">
                <a16:creationId xmlns:a16="http://schemas.microsoft.com/office/drawing/2014/main" id="{6B2DF01A-6B98-4C7A-A9D9-ED34BC6696AE}"/>
              </a:ext>
            </a:extLst>
          </p:cNvPr>
          <p:cNvSpPr>
            <a:spLocks noChangeShapeType="1"/>
          </p:cNvSpPr>
          <p:nvPr/>
        </p:nvSpPr>
        <p:spPr bwMode="auto">
          <a:xfrm>
            <a:off x="7573327" y="4790352"/>
            <a:ext cx="0" cy="37567"/>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1" name="TextBox 790">
            <a:extLst>
              <a:ext uri="{FF2B5EF4-FFF2-40B4-BE49-F238E27FC236}">
                <a16:creationId xmlns:a16="http://schemas.microsoft.com/office/drawing/2014/main" id="{40E40275-6392-429C-B64F-8D8E36D56207}"/>
              </a:ext>
            </a:extLst>
          </p:cNvPr>
          <p:cNvSpPr txBox="1"/>
          <p:nvPr/>
        </p:nvSpPr>
        <p:spPr>
          <a:xfrm>
            <a:off x="7293831" y="4860437"/>
            <a:ext cx="2122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32</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92" name="Group 4">
            <a:extLst>
              <a:ext uri="{FF2B5EF4-FFF2-40B4-BE49-F238E27FC236}">
                <a16:creationId xmlns:a16="http://schemas.microsoft.com/office/drawing/2014/main" id="{E6FB539A-A5EF-4DC3-9A0D-229987130DD7}"/>
              </a:ext>
            </a:extLst>
          </p:cNvPr>
          <p:cNvGrpSpPr>
            <a:grpSpLocks noChangeAspect="1"/>
          </p:cNvGrpSpPr>
          <p:nvPr/>
        </p:nvGrpSpPr>
        <p:grpSpPr bwMode="auto">
          <a:xfrm>
            <a:off x="1687862" y="1928328"/>
            <a:ext cx="5851556" cy="1229983"/>
            <a:chOff x="626" y="458"/>
            <a:chExt cx="6419" cy="1432"/>
          </a:xfrm>
        </p:grpSpPr>
        <p:sp>
          <p:nvSpPr>
            <p:cNvPr id="797" name="Freeform 5">
              <a:extLst>
                <a:ext uri="{FF2B5EF4-FFF2-40B4-BE49-F238E27FC236}">
                  <a16:creationId xmlns:a16="http://schemas.microsoft.com/office/drawing/2014/main" id="{9E79A326-901B-4E30-8A8B-4D76D3C38D57}"/>
                </a:ext>
              </a:extLst>
            </p:cNvPr>
            <p:cNvSpPr>
              <a:spLocks/>
            </p:cNvSpPr>
            <p:nvPr/>
          </p:nvSpPr>
          <p:spPr bwMode="auto">
            <a:xfrm>
              <a:off x="671" y="498"/>
              <a:ext cx="6336" cy="1117"/>
            </a:xfrm>
            <a:custGeom>
              <a:avLst/>
              <a:gdLst>
                <a:gd name="T0" fmla="*/ 5702 w 6336"/>
                <a:gd name="T1" fmla="*/ 1098 h 1117"/>
                <a:gd name="T2" fmla="*/ 4891 w 6336"/>
                <a:gd name="T3" fmla="*/ 1007 h 1117"/>
                <a:gd name="T4" fmla="*/ 4755 w 6336"/>
                <a:gd name="T5" fmla="*/ 936 h 1117"/>
                <a:gd name="T6" fmla="*/ 4466 w 6336"/>
                <a:gd name="T7" fmla="*/ 915 h 1117"/>
                <a:gd name="T8" fmla="*/ 4357 w 6336"/>
                <a:gd name="T9" fmla="*/ 882 h 1117"/>
                <a:gd name="T10" fmla="*/ 4148 w 6336"/>
                <a:gd name="T11" fmla="*/ 858 h 1117"/>
                <a:gd name="T12" fmla="*/ 4020 w 6336"/>
                <a:gd name="T13" fmla="*/ 820 h 1117"/>
                <a:gd name="T14" fmla="*/ 3949 w 6336"/>
                <a:gd name="T15" fmla="*/ 791 h 1117"/>
                <a:gd name="T16" fmla="*/ 3882 w 6336"/>
                <a:gd name="T17" fmla="*/ 782 h 1117"/>
                <a:gd name="T18" fmla="*/ 3763 w 6336"/>
                <a:gd name="T19" fmla="*/ 744 h 1117"/>
                <a:gd name="T20" fmla="*/ 3673 w 6336"/>
                <a:gd name="T21" fmla="*/ 729 h 1117"/>
                <a:gd name="T22" fmla="*/ 3626 w 6336"/>
                <a:gd name="T23" fmla="*/ 706 h 1117"/>
                <a:gd name="T24" fmla="*/ 3493 w 6336"/>
                <a:gd name="T25" fmla="*/ 694 h 1117"/>
                <a:gd name="T26" fmla="*/ 3360 w 6336"/>
                <a:gd name="T27" fmla="*/ 677 h 1117"/>
                <a:gd name="T28" fmla="*/ 3241 w 6336"/>
                <a:gd name="T29" fmla="*/ 644 h 1117"/>
                <a:gd name="T30" fmla="*/ 3082 w 6336"/>
                <a:gd name="T31" fmla="*/ 637 h 1117"/>
                <a:gd name="T32" fmla="*/ 3059 w 6336"/>
                <a:gd name="T33" fmla="*/ 620 h 1117"/>
                <a:gd name="T34" fmla="*/ 2971 w 6336"/>
                <a:gd name="T35" fmla="*/ 606 h 1117"/>
                <a:gd name="T36" fmla="*/ 2921 w 6336"/>
                <a:gd name="T37" fmla="*/ 589 h 1117"/>
                <a:gd name="T38" fmla="*/ 2888 w 6336"/>
                <a:gd name="T39" fmla="*/ 577 h 1117"/>
                <a:gd name="T40" fmla="*/ 2876 w 6336"/>
                <a:gd name="T41" fmla="*/ 558 h 1117"/>
                <a:gd name="T42" fmla="*/ 2812 w 6336"/>
                <a:gd name="T43" fmla="*/ 539 h 1117"/>
                <a:gd name="T44" fmla="*/ 2762 w 6336"/>
                <a:gd name="T45" fmla="*/ 518 h 1117"/>
                <a:gd name="T46" fmla="*/ 2724 w 6336"/>
                <a:gd name="T47" fmla="*/ 509 h 1117"/>
                <a:gd name="T48" fmla="*/ 2707 w 6336"/>
                <a:gd name="T49" fmla="*/ 487 h 1117"/>
                <a:gd name="T50" fmla="*/ 2655 w 6336"/>
                <a:gd name="T51" fmla="*/ 478 h 1117"/>
                <a:gd name="T52" fmla="*/ 2631 w 6336"/>
                <a:gd name="T53" fmla="*/ 461 h 1117"/>
                <a:gd name="T54" fmla="*/ 2560 w 6336"/>
                <a:gd name="T55" fmla="*/ 449 h 1117"/>
                <a:gd name="T56" fmla="*/ 2515 w 6336"/>
                <a:gd name="T57" fmla="*/ 433 h 1117"/>
                <a:gd name="T58" fmla="*/ 2501 w 6336"/>
                <a:gd name="T59" fmla="*/ 414 h 1117"/>
                <a:gd name="T60" fmla="*/ 2432 w 6336"/>
                <a:gd name="T61" fmla="*/ 402 h 1117"/>
                <a:gd name="T62" fmla="*/ 2342 w 6336"/>
                <a:gd name="T63" fmla="*/ 383 h 1117"/>
                <a:gd name="T64" fmla="*/ 2309 w 6336"/>
                <a:gd name="T65" fmla="*/ 371 h 1117"/>
                <a:gd name="T66" fmla="*/ 2287 w 6336"/>
                <a:gd name="T67" fmla="*/ 354 h 1117"/>
                <a:gd name="T68" fmla="*/ 2200 w 6336"/>
                <a:gd name="T69" fmla="*/ 342 h 1117"/>
                <a:gd name="T70" fmla="*/ 2183 w 6336"/>
                <a:gd name="T71" fmla="*/ 323 h 1117"/>
                <a:gd name="T72" fmla="*/ 2157 w 6336"/>
                <a:gd name="T73" fmla="*/ 311 h 1117"/>
                <a:gd name="T74" fmla="*/ 2126 w 6336"/>
                <a:gd name="T75" fmla="*/ 292 h 1117"/>
                <a:gd name="T76" fmla="*/ 1981 w 6336"/>
                <a:gd name="T77" fmla="*/ 280 h 1117"/>
                <a:gd name="T78" fmla="*/ 1922 w 6336"/>
                <a:gd name="T79" fmla="*/ 254 h 1117"/>
                <a:gd name="T80" fmla="*/ 1846 w 6336"/>
                <a:gd name="T81" fmla="*/ 242 h 1117"/>
                <a:gd name="T82" fmla="*/ 1668 w 6336"/>
                <a:gd name="T83" fmla="*/ 233 h 1117"/>
                <a:gd name="T84" fmla="*/ 1656 w 6336"/>
                <a:gd name="T85" fmla="*/ 209 h 1117"/>
                <a:gd name="T86" fmla="*/ 1559 w 6336"/>
                <a:gd name="T87" fmla="*/ 204 h 1117"/>
                <a:gd name="T88" fmla="*/ 1533 w 6336"/>
                <a:gd name="T89" fmla="*/ 185 h 1117"/>
                <a:gd name="T90" fmla="*/ 1400 w 6336"/>
                <a:gd name="T91" fmla="*/ 176 h 1117"/>
                <a:gd name="T92" fmla="*/ 1383 w 6336"/>
                <a:gd name="T93" fmla="*/ 155 h 1117"/>
                <a:gd name="T94" fmla="*/ 1293 w 6336"/>
                <a:gd name="T95" fmla="*/ 136 h 1117"/>
                <a:gd name="T96" fmla="*/ 1283 w 6336"/>
                <a:gd name="T97" fmla="*/ 112 h 1117"/>
                <a:gd name="T98" fmla="*/ 1063 w 6336"/>
                <a:gd name="T99" fmla="*/ 102 h 1117"/>
                <a:gd name="T100" fmla="*/ 949 w 6336"/>
                <a:gd name="T101" fmla="*/ 86 h 1117"/>
                <a:gd name="T102" fmla="*/ 856 w 6336"/>
                <a:gd name="T103" fmla="*/ 74 h 1117"/>
                <a:gd name="T104" fmla="*/ 780 w 6336"/>
                <a:gd name="T105" fmla="*/ 55 h 1117"/>
                <a:gd name="T106" fmla="*/ 669 w 6336"/>
                <a:gd name="T107" fmla="*/ 43 h 1117"/>
                <a:gd name="T108" fmla="*/ 500 w 6336"/>
                <a:gd name="T109" fmla="*/ 21 h 1117"/>
                <a:gd name="T110" fmla="*/ 394 w 6336"/>
                <a:gd name="T111" fmla="*/ 1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36" h="1117">
                  <a:moveTo>
                    <a:pt x="6336" y="1117"/>
                  </a:moveTo>
                  <a:lnTo>
                    <a:pt x="5702" y="1117"/>
                  </a:lnTo>
                  <a:lnTo>
                    <a:pt x="5702" y="1098"/>
                  </a:lnTo>
                  <a:lnTo>
                    <a:pt x="5688" y="1098"/>
                  </a:lnTo>
                  <a:lnTo>
                    <a:pt x="5688" y="1007"/>
                  </a:lnTo>
                  <a:lnTo>
                    <a:pt x="4891" y="1007"/>
                  </a:lnTo>
                  <a:lnTo>
                    <a:pt x="4891" y="955"/>
                  </a:lnTo>
                  <a:lnTo>
                    <a:pt x="4755" y="955"/>
                  </a:lnTo>
                  <a:lnTo>
                    <a:pt x="4755" y="936"/>
                  </a:lnTo>
                  <a:lnTo>
                    <a:pt x="4691" y="936"/>
                  </a:lnTo>
                  <a:lnTo>
                    <a:pt x="4691" y="915"/>
                  </a:lnTo>
                  <a:lnTo>
                    <a:pt x="4466" y="915"/>
                  </a:lnTo>
                  <a:lnTo>
                    <a:pt x="4466" y="896"/>
                  </a:lnTo>
                  <a:lnTo>
                    <a:pt x="4357" y="896"/>
                  </a:lnTo>
                  <a:lnTo>
                    <a:pt x="4357" y="882"/>
                  </a:lnTo>
                  <a:lnTo>
                    <a:pt x="4210" y="882"/>
                  </a:lnTo>
                  <a:lnTo>
                    <a:pt x="4210" y="858"/>
                  </a:lnTo>
                  <a:lnTo>
                    <a:pt x="4148" y="858"/>
                  </a:lnTo>
                  <a:lnTo>
                    <a:pt x="4058" y="858"/>
                  </a:lnTo>
                  <a:lnTo>
                    <a:pt x="4058" y="820"/>
                  </a:lnTo>
                  <a:lnTo>
                    <a:pt x="4020" y="820"/>
                  </a:lnTo>
                  <a:lnTo>
                    <a:pt x="4020" y="806"/>
                  </a:lnTo>
                  <a:lnTo>
                    <a:pt x="3949" y="806"/>
                  </a:lnTo>
                  <a:lnTo>
                    <a:pt x="3949" y="791"/>
                  </a:lnTo>
                  <a:lnTo>
                    <a:pt x="3915" y="791"/>
                  </a:lnTo>
                  <a:lnTo>
                    <a:pt x="3925" y="782"/>
                  </a:lnTo>
                  <a:lnTo>
                    <a:pt x="3882" y="782"/>
                  </a:lnTo>
                  <a:lnTo>
                    <a:pt x="3882" y="760"/>
                  </a:lnTo>
                  <a:lnTo>
                    <a:pt x="3763" y="760"/>
                  </a:lnTo>
                  <a:lnTo>
                    <a:pt x="3763" y="744"/>
                  </a:lnTo>
                  <a:lnTo>
                    <a:pt x="3723" y="744"/>
                  </a:lnTo>
                  <a:lnTo>
                    <a:pt x="3723" y="729"/>
                  </a:lnTo>
                  <a:lnTo>
                    <a:pt x="3673" y="729"/>
                  </a:lnTo>
                  <a:lnTo>
                    <a:pt x="3673" y="718"/>
                  </a:lnTo>
                  <a:lnTo>
                    <a:pt x="3626" y="718"/>
                  </a:lnTo>
                  <a:lnTo>
                    <a:pt x="3626" y="706"/>
                  </a:lnTo>
                  <a:lnTo>
                    <a:pt x="3540" y="706"/>
                  </a:lnTo>
                  <a:lnTo>
                    <a:pt x="3540" y="694"/>
                  </a:lnTo>
                  <a:lnTo>
                    <a:pt x="3493" y="694"/>
                  </a:lnTo>
                  <a:lnTo>
                    <a:pt x="3493" y="677"/>
                  </a:lnTo>
                  <a:lnTo>
                    <a:pt x="3405" y="677"/>
                  </a:lnTo>
                  <a:lnTo>
                    <a:pt x="3360" y="677"/>
                  </a:lnTo>
                  <a:lnTo>
                    <a:pt x="3360" y="661"/>
                  </a:lnTo>
                  <a:lnTo>
                    <a:pt x="3241" y="661"/>
                  </a:lnTo>
                  <a:lnTo>
                    <a:pt x="3241" y="644"/>
                  </a:lnTo>
                  <a:lnTo>
                    <a:pt x="3104" y="644"/>
                  </a:lnTo>
                  <a:lnTo>
                    <a:pt x="3104" y="637"/>
                  </a:lnTo>
                  <a:lnTo>
                    <a:pt x="3082" y="637"/>
                  </a:lnTo>
                  <a:lnTo>
                    <a:pt x="3082" y="627"/>
                  </a:lnTo>
                  <a:lnTo>
                    <a:pt x="3059" y="627"/>
                  </a:lnTo>
                  <a:lnTo>
                    <a:pt x="3059" y="620"/>
                  </a:lnTo>
                  <a:lnTo>
                    <a:pt x="3016" y="620"/>
                  </a:lnTo>
                  <a:lnTo>
                    <a:pt x="3016" y="606"/>
                  </a:lnTo>
                  <a:lnTo>
                    <a:pt x="2971" y="606"/>
                  </a:lnTo>
                  <a:lnTo>
                    <a:pt x="2971" y="596"/>
                  </a:lnTo>
                  <a:lnTo>
                    <a:pt x="2921" y="596"/>
                  </a:lnTo>
                  <a:lnTo>
                    <a:pt x="2921" y="589"/>
                  </a:lnTo>
                  <a:lnTo>
                    <a:pt x="2904" y="589"/>
                  </a:lnTo>
                  <a:lnTo>
                    <a:pt x="2904" y="577"/>
                  </a:lnTo>
                  <a:lnTo>
                    <a:pt x="2888" y="577"/>
                  </a:lnTo>
                  <a:lnTo>
                    <a:pt x="2888" y="568"/>
                  </a:lnTo>
                  <a:lnTo>
                    <a:pt x="2876" y="568"/>
                  </a:lnTo>
                  <a:lnTo>
                    <a:pt x="2876" y="558"/>
                  </a:lnTo>
                  <a:lnTo>
                    <a:pt x="2857" y="558"/>
                  </a:lnTo>
                  <a:lnTo>
                    <a:pt x="2857" y="539"/>
                  </a:lnTo>
                  <a:lnTo>
                    <a:pt x="2812" y="539"/>
                  </a:lnTo>
                  <a:lnTo>
                    <a:pt x="2812" y="530"/>
                  </a:lnTo>
                  <a:lnTo>
                    <a:pt x="2762" y="530"/>
                  </a:lnTo>
                  <a:lnTo>
                    <a:pt x="2762" y="518"/>
                  </a:lnTo>
                  <a:lnTo>
                    <a:pt x="2736" y="518"/>
                  </a:lnTo>
                  <a:lnTo>
                    <a:pt x="2736" y="509"/>
                  </a:lnTo>
                  <a:lnTo>
                    <a:pt x="2724" y="509"/>
                  </a:lnTo>
                  <a:lnTo>
                    <a:pt x="2724" y="499"/>
                  </a:lnTo>
                  <a:lnTo>
                    <a:pt x="2707" y="499"/>
                  </a:lnTo>
                  <a:lnTo>
                    <a:pt x="2707" y="487"/>
                  </a:lnTo>
                  <a:lnTo>
                    <a:pt x="2681" y="487"/>
                  </a:lnTo>
                  <a:lnTo>
                    <a:pt x="2681" y="478"/>
                  </a:lnTo>
                  <a:lnTo>
                    <a:pt x="2655" y="478"/>
                  </a:lnTo>
                  <a:lnTo>
                    <a:pt x="2655" y="468"/>
                  </a:lnTo>
                  <a:lnTo>
                    <a:pt x="2631" y="468"/>
                  </a:lnTo>
                  <a:lnTo>
                    <a:pt x="2631" y="461"/>
                  </a:lnTo>
                  <a:lnTo>
                    <a:pt x="2598" y="461"/>
                  </a:lnTo>
                  <a:lnTo>
                    <a:pt x="2598" y="449"/>
                  </a:lnTo>
                  <a:lnTo>
                    <a:pt x="2560" y="449"/>
                  </a:lnTo>
                  <a:lnTo>
                    <a:pt x="2560" y="433"/>
                  </a:lnTo>
                  <a:lnTo>
                    <a:pt x="2529" y="433"/>
                  </a:lnTo>
                  <a:lnTo>
                    <a:pt x="2515" y="433"/>
                  </a:lnTo>
                  <a:lnTo>
                    <a:pt x="2515" y="423"/>
                  </a:lnTo>
                  <a:lnTo>
                    <a:pt x="2501" y="423"/>
                  </a:lnTo>
                  <a:lnTo>
                    <a:pt x="2501" y="414"/>
                  </a:lnTo>
                  <a:lnTo>
                    <a:pt x="2458" y="414"/>
                  </a:lnTo>
                  <a:lnTo>
                    <a:pt x="2458" y="402"/>
                  </a:lnTo>
                  <a:lnTo>
                    <a:pt x="2432" y="402"/>
                  </a:lnTo>
                  <a:lnTo>
                    <a:pt x="2432" y="395"/>
                  </a:lnTo>
                  <a:lnTo>
                    <a:pt x="2342" y="395"/>
                  </a:lnTo>
                  <a:lnTo>
                    <a:pt x="2342" y="383"/>
                  </a:lnTo>
                  <a:lnTo>
                    <a:pt x="2330" y="383"/>
                  </a:lnTo>
                  <a:lnTo>
                    <a:pt x="2330" y="371"/>
                  </a:lnTo>
                  <a:lnTo>
                    <a:pt x="2309" y="371"/>
                  </a:lnTo>
                  <a:lnTo>
                    <a:pt x="2309" y="361"/>
                  </a:lnTo>
                  <a:lnTo>
                    <a:pt x="2287" y="361"/>
                  </a:lnTo>
                  <a:lnTo>
                    <a:pt x="2287" y="354"/>
                  </a:lnTo>
                  <a:lnTo>
                    <a:pt x="2273" y="354"/>
                  </a:lnTo>
                  <a:lnTo>
                    <a:pt x="2273" y="342"/>
                  </a:lnTo>
                  <a:lnTo>
                    <a:pt x="2200" y="342"/>
                  </a:lnTo>
                  <a:lnTo>
                    <a:pt x="2200" y="330"/>
                  </a:lnTo>
                  <a:lnTo>
                    <a:pt x="2183" y="330"/>
                  </a:lnTo>
                  <a:lnTo>
                    <a:pt x="2183" y="323"/>
                  </a:lnTo>
                  <a:lnTo>
                    <a:pt x="2169" y="323"/>
                  </a:lnTo>
                  <a:lnTo>
                    <a:pt x="2169" y="311"/>
                  </a:lnTo>
                  <a:lnTo>
                    <a:pt x="2157" y="311"/>
                  </a:lnTo>
                  <a:lnTo>
                    <a:pt x="2157" y="304"/>
                  </a:lnTo>
                  <a:lnTo>
                    <a:pt x="2126" y="304"/>
                  </a:lnTo>
                  <a:lnTo>
                    <a:pt x="2126" y="292"/>
                  </a:lnTo>
                  <a:lnTo>
                    <a:pt x="1995" y="292"/>
                  </a:lnTo>
                  <a:lnTo>
                    <a:pt x="1995" y="280"/>
                  </a:lnTo>
                  <a:lnTo>
                    <a:pt x="1981" y="280"/>
                  </a:lnTo>
                  <a:lnTo>
                    <a:pt x="1981" y="271"/>
                  </a:lnTo>
                  <a:lnTo>
                    <a:pt x="1922" y="271"/>
                  </a:lnTo>
                  <a:lnTo>
                    <a:pt x="1922" y="254"/>
                  </a:lnTo>
                  <a:lnTo>
                    <a:pt x="1858" y="254"/>
                  </a:lnTo>
                  <a:lnTo>
                    <a:pt x="1846" y="254"/>
                  </a:lnTo>
                  <a:lnTo>
                    <a:pt x="1846" y="242"/>
                  </a:lnTo>
                  <a:lnTo>
                    <a:pt x="1718" y="242"/>
                  </a:lnTo>
                  <a:lnTo>
                    <a:pt x="1718" y="233"/>
                  </a:lnTo>
                  <a:lnTo>
                    <a:pt x="1668" y="233"/>
                  </a:lnTo>
                  <a:lnTo>
                    <a:pt x="1668" y="223"/>
                  </a:lnTo>
                  <a:lnTo>
                    <a:pt x="1656" y="223"/>
                  </a:lnTo>
                  <a:lnTo>
                    <a:pt x="1656" y="209"/>
                  </a:lnTo>
                  <a:lnTo>
                    <a:pt x="1647" y="209"/>
                  </a:lnTo>
                  <a:lnTo>
                    <a:pt x="1647" y="204"/>
                  </a:lnTo>
                  <a:lnTo>
                    <a:pt x="1559" y="204"/>
                  </a:lnTo>
                  <a:lnTo>
                    <a:pt x="1559" y="193"/>
                  </a:lnTo>
                  <a:lnTo>
                    <a:pt x="1533" y="193"/>
                  </a:lnTo>
                  <a:lnTo>
                    <a:pt x="1533" y="185"/>
                  </a:lnTo>
                  <a:lnTo>
                    <a:pt x="1433" y="185"/>
                  </a:lnTo>
                  <a:lnTo>
                    <a:pt x="1433" y="176"/>
                  </a:lnTo>
                  <a:lnTo>
                    <a:pt x="1400" y="176"/>
                  </a:lnTo>
                  <a:lnTo>
                    <a:pt x="1400" y="166"/>
                  </a:lnTo>
                  <a:lnTo>
                    <a:pt x="1383" y="166"/>
                  </a:lnTo>
                  <a:lnTo>
                    <a:pt x="1383" y="155"/>
                  </a:lnTo>
                  <a:lnTo>
                    <a:pt x="1310" y="155"/>
                  </a:lnTo>
                  <a:lnTo>
                    <a:pt x="1310" y="136"/>
                  </a:lnTo>
                  <a:lnTo>
                    <a:pt x="1293" y="136"/>
                  </a:lnTo>
                  <a:lnTo>
                    <a:pt x="1293" y="124"/>
                  </a:lnTo>
                  <a:lnTo>
                    <a:pt x="1283" y="124"/>
                  </a:lnTo>
                  <a:lnTo>
                    <a:pt x="1283" y="112"/>
                  </a:lnTo>
                  <a:lnTo>
                    <a:pt x="1241" y="112"/>
                  </a:lnTo>
                  <a:lnTo>
                    <a:pt x="1241" y="102"/>
                  </a:lnTo>
                  <a:lnTo>
                    <a:pt x="1063" y="102"/>
                  </a:lnTo>
                  <a:lnTo>
                    <a:pt x="1063" y="98"/>
                  </a:lnTo>
                  <a:lnTo>
                    <a:pt x="949" y="98"/>
                  </a:lnTo>
                  <a:lnTo>
                    <a:pt x="949" y="86"/>
                  </a:lnTo>
                  <a:lnTo>
                    <a:pt x="918" y="86"/>
                  </a:lnTo>
                  <a:lnTo>
                    <a:pt x="918" y="74"/>
                  </a:lnTo>
                  <a:lnTo>
                    <a:pt x="856" y="74"/>
                  </a:lnTo>
                  <a:lnTo>
                    <a:pt x="856" y="64"/>
                  </a:lnTo>
                  <a:lnTo>
                    <a:pt x="780" y="64"/>
                  </a:lnTo>
                  <a:lnTo>
                    <a:pt x="780" y="55"/>
                  </a:lnTo>
                  <a:lnTo>
                    <a:pt x="731" y="55"/>
                  </a:lnTo>
                  <a:lnTo>
                    <a:pt x="731" y="43"/>
                  </a:lnTo>
                  <a:lnTo>
                    <a:pt x="669" y="43"/>
                  </a:lnTo>
                  <a:lnTo>
                    <a:pt x="669" y="29"/>
                  </a:lnTo>
                  <a:lnTo>
                    <a:pt x="500" y="29"/>
                  </a:lnTo>
                  <a:lnTo>
                    <a:pt x="500" y="21"/>
                  </a:lnTo>
                  <a:lnTo>
                    <a:pt x="460" y="21"/>
                  </a:lnTo>
                  <a:lnTo>
                    <a:pt x="460" y="14"/>
                  </a:lnTo>
                  <a:lnTo>
                    <a:pt x="394" y="14"/>
                  </a:lnTo>
                  <a:lnTo>
                    <a:pt x="394" y="0"/>
                  </a:lnTo>
                  <a:lnTo>
                    <a:pt x="0" y="0"/>
                  </a:lnTo>
                </a:path>
              </a:pathLst>
            </a:custGeom>
            <a:noFill/>
            <a:ln w="1905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8" name="Freeform 8">
              <a:extLst>
                <a:ext uri="{FF2B5EF4-FFF2-40B4-BE49-F238E27FC236}">
                  <a16:creationId xmlns:a16="http://schemas.microsoft.com/office/drawing/2014/main" id="{D9E69C9F-17FD-4D9C-9964-772C4B30C84E}"/>
                </a:ext>
              </a:extLst>
            </p:cNvPr>
            <p:cNvSpPr>
              <a:spLocks/>
            </p:cNvSpPr>
            <p:nvPr/>
          </p:nvSpPr>
          <p:spPr bwMode="auto">
            <a:xfrm>
              <a:off x="666" y="498"/>
              <a:ext cx="6025" cy="1357"/>
            </a:xfrm>
            <a:custGeom>
              <a:avLst/>
              <a:gdLst>
                <a:gd name="T0" fmla="*/ 5214 w 6025"/>
                <a:gd name="T1" fmla="*/ 1323 h 1357"/>
                <a:gd name="T2" fmla="*/ 5067 w 6025"/>
                <a:gd name="T3" fmla="*/ 1278 h 1357"/>
                <a:gd name="T4" fmla="*/ 5029 w 6025"/>
                <a:gd name="T5" fmla="*/ 1214 h 1357"/>
                <a:gd name="T6" fmla="*/ 4630 w 6025"/>
                <a:gd name="T7" fmla="*/ 1195 h 1357"/>
                <a:gd name="T8" fmla="*/ 4590 w 6025"/>
                <a:gd name="T9" fmla="*/ 1169 h 1357"/>
                <a:gd name="T10" fmla="*/ 4504 w 6025"/>
                <a:gd name="T11" fmla="*/ 1157 h 1357"/>
                <a:gd name="T12" fmla="*/ 4483 w 6025"/>
                <a:gd name="T13" fmla="*/ 1095 h 1357"/>
                <a:gd name="T14" fmla="*/ 4454 w 6025"/>
                <a:gd name="T15" fmla="*/ 1069 h 1357"/>
                <a:gd name="T16" fmla="*/ 4440 w 6025"/>
                <a:gd name="T17" fmla="*/ 1024 h 1357"/>
                <a:gd name="T18" fmla="*/ 4376 w 6025"/>
                <a:gd name="T19" fmla="*/ 1007 h 1357"/>
                <a:gd name="T20" fmla="*/ 4359 w 6025"/>
                <a:gd name="T21" fmla="*/ 955 h 1357"/>
                <a:gd name="T22" fmla="*/ 4305 w 6025"/>
                <a:gd name="T23" fmla="*/ 939 h 1357"/>
                <a:gd name="T24" fmla="*/ 4276 w 6025"/>
                <a:gd name="T25" fmla="*/ 898 h 1357"/>
                <a:gd name="T26" fmla="*/ 4215 w 6025"/>
                <a:gd name="T27" fmla="*/ 884 h 1357"/>
                <a:gd name="T28" fmla="*/ 4153 w 6025"/>
                <a:gd name="T29" fmla="*/ 858 h 1357"/>
                <a:gd name="T30" fmla="*/ 4082 w 6025"/>
                <a:gd name="T31" fmla="*/ 841 h 1357"/>
                <a:gd name="T32" fmla="*/ 4068 w 6025"/>
                <a:gd name="T33" fmla="*/ 796 h 1357"/>
                <a:gd name="T34" fmla="*/ 3927 w 6025"/>
                <a:gd name="T35" fmla="*/ 779 h 1357"/>
                <a:gd name="T36" fmla="*/ 3909 w 6025"/>
                <a:gd name="T37" fmla="*/ 741 h 1357"/>
                <a:gd name="T38" fmla="*/ 3693 w 6025"/>
                <a:gd name="T39" fmla="*/ 729 h 1357"/>
                <a:gd name="T40" fmla="*/ 3607 w 6025"/>
                <a:gd name="T41" fmla="*/ 718 h 1357"/>
                <a:gd name="T42" fmla="*/ 3498 w 6025"/>
                <a:gd name="T43" fmla="*/ 696 h 1357"/>
                <a:gd name="T44" fmla="*/ 3422 w 6025"/>
                <a:gd name="T45" fmla="*/ 682 h 1357"/>
                <a:gd name="T46" fmla="*/ 3204 w 6025"/>
                <a:gd name="T47" fmla="*/ 672 h 1357"/>
                <a:gd name="T48" fmla="*/ 3135 w 6025"/>
                <a:gd name="T49" fmla="*/ 615 h 1357"/>
                <a:gd name="T50" fmla="*/ 3061 w 6025"/>
                <a:gd name="T51" fmla="*/ 606 h 1357"/>
                <a:gd name="T52" fmla="*/ 3000 w 6025"/>
                <a:gd name="T53" fmla="*/ 556 h 1357"/>
                <a:gd name="T54" fmla="*/ 2907 w 6025"/>
                <a:gd name="T55" fmla="*/ 544 h 1357"/>
                <a:gd name="T56" fmla="*/ 2867 w 6025"/>
                <a:gd name="T57" fmla="*/ 513 h 1357"/>
                <a:gd name="T58" fmla="*/ 2817 w 6025"/>
                <a:gd name="T59" fmla="*/ 485 h 1357"/>
                <a:gd name="T60" fmla="*/ 2772 w 6025"/>
                <a:gd name="T61" fmla="*/ 440 h 1357"/>
                <a:gd name="T62" fmla="*/ 2670 w 6025"/>
                <a:gd name="T63" fmla="*/ 428 h 1357"/>
                <a:gd name="T64" fmla="*/ 2632 w 6025"/>
                <a:gd name="T65" fmla="*/ 378 h 1357"/>
                <a:gd name="T66" fmla="*/ 2515 w 6025"/>
                <a:gd name="T67" fmla="*/ 361 h 1357"/>
                <a:gd name="T68" fmla="*/ 2456 w 6025"/>
                <a:gd name="T69" fmla="*/ 316 h 1357"/>
                <a:gd name="T70" fmla="*/ 2323 w 6025"/>
                <a:gd name="T71" fmla="*/ 295 h 1357"/>
                <a:gd name="T72" fmla="*/ 2271 w 6025"/>
                <a:gd name="T73" fmla="*/ 278 h 1357"/>
                <a:gd name="T74" fmla="*/ 2190 w 6025"/>
                <a:gd name="T75" fmla="*/ 247 h 1357"/>
                <a:gd name="T76" fmla="*/ 2031 w 6025"/>
                <a:gd name="T77" fmla="*/ 200 h 1357"/>
                <a:gd name="T78" fmla="*/ 1860 w 6025"/>
                <a:gd name="T79" fmla="*/ 190 h 1357"/>
                <a:gd name="T80" fmla="*/ 1794 w 6025"/>
                <a:gd name="T81" fmla="*/ 171 h 1357"/>
                <a:gd name="T82" fmla="*/ 1576 w 6025"/>
                <a:gd name="T83" fmla="*/ 159 h 1357"/>
                <a:gd name="T84" fmla="*/ 1514 w 6025"/>
                <a:gd name="T85" fmla="*/ 124 h 1357"/>
                <a:gd name="T86" fmla="*/ 1300 w 6025"/>
                <a:gd name="T87" fmla="*/ 114 h 1357"/>
                <a:gd name="T88" fmla="*/ 1139 w 6025"/>
                <a:gd name="T89" fmla="*/ 74 h 1357"/>
                <a:gd name="T90" fmla="*/ 740 w 6025"/>
                <a:gd name="T91" fmla="*/ 60 h 1357"/>
                <a:gd name="T92" fmla="*/ 555 w 6025"/>
                <a:gd name="T93" fmla="*/ 36 h 1357"/>
                <a:gd name="T94" fmla="*/ 470 w 6025"/>
                <a:gd name="T95" fmla="*/ 21 h 1357"/>
                <a:gd name="T96" fmla="*/ 90 w 6025"/>
                <a:gd name="T97" fmla="*/ 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5" h="1357">
                  <a:moveTo>
                    <a:pt x="6025" y="1357"/>
                  </a:moveTo>
                  <a:lnTo>
                    <a:pt x="5214" y="1357"/>
                  </a:lnTo>
                  <a:lnTo>
                    <a:pt x="5214" y="1323"/>
                  </a:lnTo>
                  <a:lnTo>
                    <a:pt x="5173" y="1323"/>
                  </a:lnTo>
                  <a:lnTo>
                    <a:pt x="5173" y="1278"/>
                  </a:lnTo>
                  <a:lnTo>
                    <a:pt x="5067" y="1278"/>
                  </a:lnTo>
                  <a:lnTo>
                    <a:pt x="5067" y="1252"/>
                  </a:lnTo>
                  <a:lnTo>
                    <a:pt x="5029" y="1252"/>
                  </a:lnTo>
                  <a:lnTo>
                    <a:pt x="5029" y="1214"/>
                  </a:lnTo>
                  <a:lnTo>
                    <a:pt x="4663" y="1214"/>
                  </a:lnTo>
                  <a:lnTo>
                    <a:pt x="4663" y="1195"/>
                  </a:lnTo>
                  <a:lnTo>
                    <a:pt x="4630" y="1195"/>
                  </a:lnTo>
                  <a:lnTo>
                    <a:pt x="4630" y="1183"/>
                  </a:lnTo>
                  <a:lnTo>
                    <a:pt x="4590" y="1183"/>
                  </a:lnTo>
                  <a:lnTo>
                    <a:pt x="4590" y="1169"/>
                  </a:lnTo>
                  <a:lnTo>
                    <a:pt x="4561" y="1169"/>
                  </a:lnTo>
                  <a:lnTo>
                    <a:pt x="4561" y="1157"/>
                  </a:lnTo>
                  <a:lnTo>
                    <a:pt x="4504" y="1157"/>
                  </a:lnTo>
                  <a:lnTo>
                    <a:pt x="4504" y="1119"/>
                  </a:lnTo>
                  <a:lnTo>
                    <a:pt x="4483" y="1119"/>
                  </a:lnTo>
                  <a:lnTo>
                    <a:pt x="4483" y="1095"/>
                  </a:lnTo>
                  <a:lnTo>
                    <a:pt x="4471" y="1095"/>
                  </a:lnTo>
                  <a:lnTo>
                    <a:pt x="4471" y="1069"/>
                  </a:lnTo>
                  <a:lnTo>
                    <a:pt x="4454" y="1069"/>
                  </a:lnTo>
                  <a:lnTo>
                    <a:pt x="4454" y="1050"/>
                  </a:lnTo>
                  <a:lnTo>
                    <a:pt x="4440" y="1050"/>
                  </a:lnTo>
                  <a:lnTo>
                    <a:pt x="4440" y="1024"/>
                  </a:lnTo>
                  <a:lnTo>
                    <a:pt x="4414" y="1024"/>
                  </a:lnTo>
                  <a:lnTo>
                    <a:pt x="4414" y="1007"/>
                  </a:lnTo>
                  <a:lnTo>
                    <a:pt x="4376" y="1007"/>
                  </a:lnTo>
                  <a:lnTo>
                    <a:pt x="4376" y="972"/>
                  </a:lnTo>
                  <a:lnTo>
                    <a:pt x="4359" y="972"/>
                  </a:lnTo>
                  <a:lnTo>
                    <a:pt x="4359" y="955"/>
                  </a:lnTo>
                  <a:lnTo>
                    <a:pt x="4329" y="955"/>
                  </a:lnTo>
                  <a:lnTo>
                    <a:pt x="4329" y="939"/>
                  </a:lnTo>
                  <a:lnTo>
                    <a:pt x="4305" y="939"/>
                  </a:lnTo>
                  <a:lnTo>
                    <a:pt x="4305" y="912"/>
                  </a:lnTo>
                  <a:lnTo>
                    <a:pt x="4276" y="912"/>
                  </a:lnTo>
                  <a:lnTo>
                    <a:pt x="4276" y="898"/>
                  </a:lnTo>
                  <a:lnTo>
                    <a:pt x="4243" y="898"/>
                  </a:lnTo>
                  <a:lnTo>
                    <a:pt x="4243" y="884"/>
                  </a:lnTo>
                  <a:lnTo>
                    <a:pt x="4215" y="884"/>
                  </a:lnTo>
                  <a:lnTo>
                    <a:pt x="4215" y="870"/>
                  </a:lnTo>
                  <a:lnTo>
                    <a:pt x="4153" y="870"/>
                  </a:lnTo>
                  <a:lnTo>
                    <a:pt x="4153" y="858"/>
                  </a:lnTo>
                  <a:lnTo>
                    <a:pt x="4122" y="858"/>
                  </a:lnTo>
                  <a:lnTo>
                    <a:pt x="4122" y="841"/>
                  </a:lnTo>
                  <a:lnTo>
                    <a:pt x="4082" y="841"/>
                  </a:lnTo>
                  <a:lnTo>
                    <a:pt x="4082" y="820"/>
                  </a:lnTo>
                  <a:lnTo>
                    <a:pt x="4068" y="820"/>
                  </a:lnTo>
                  <a:lnTo>
                    <a:pt x="4068" y="796"/>
                  </a:lnTo>
                  <a:lnTo>
                    <a:pt x="3992" y="796"/>
                  </a:lnTo>
                  <a:lnTo>
                    <a:pt x="3992" y="779"/>
                  </a:lnTo>
                  <a:lnTo>
                    <a:pt x="3927" y="779"/>
                  </a:lnTo>
                  <a:lnTo>
                    <a:pt x="3927" y="760"/>
                  </a:lnTo>
                  <a:lnTo>
                    <a:pt x="3909" y="760"/>
                  </a:lnTo>
                  <a:lnTo>
                    <a:pt x="3909" y="741"/>
                  </a:lnTo>
                  <a:lnTo>
                    <a:pt x="3887" y="741"/>
                  </a:lnTo>
                  <a:lnTo>
                    <a:pt x="3887" y="729"/>
                  </a:lnTo>
                  <a:lnTo>
                    <a:pt x="3693" y="729"/>
                  </a:lnTo>
                  <a:lnTo>
                    <a:pt x="3693" y="718"/>
                  </a:lnTo>
                  <a:lnTo>
                    <a:pt x="3631" y="718"/>
                  </a:lnTo>
                  <a:lnTo>
                    <a:pt x="3607" y="718"/>
                  </a:lnTo>
                  <a:lnTo>
                    <a:pt x="3607" y="706"/>
                  </a:lnTo>
                  <a:lnTo>
                    <a:pt x="3498" y="706"/>
                  </a:lnTo>
                  <a:lnTo>
                    <a:pt x="3498" y="696"/>
                  </a:lnTo>
                  <a:lnTo>
                    <a:pt x="3474" y="696"/>
                  </a:lnTo>
                  <a:lnTo>
                    <a:pt x="3474" y="682"/>
                  </a:lnTo>
                  <a:lnTo>
                    <a:pt x="3422" y="682"/>
                  </a:lnTo>
                  <a:lnTo>
                    <a:pt x="3422" y="672"/>
                  </a:lnTo>
                  <a:lnTo>
                    <a:pt x="3358" y="672"/>
                  </a:lnTo>
                  <a:lnTo>
                    <a:pt x="3204" y="672"/>
                  </a:lnTo>
                  <a:lnTo>
                    <a:pt x="3204" y="646"/>
                  </a:lnTo>
                  <a:lnTo>
                    <a:pt x="3135" y="646"/>
                  </a:lnTo>
                  <a:lnTo>
                    <a:pt x="3135" y="615"/>
                  </a:lnTo>
                  <a:lnTo>
                    <a:pt x="3090" y="615"/>
                  </a:lnTo>
                  <a:lnTo>
                    <a:pt x="3090" y="606"/>
                  </a:lnTo>
                  <a:lnTo>
                    <a:pt x="3061" y="606"/>
                  </a:lnTo>
                  <a:lnTo>
                    <a:pt x="3061" y="575"/>
                  </a:lnTo>
                  <a:lnTo>
                    <a:pt x="3000" y="575"/>
                  </a:lnTo>
                  <a:lnTo>
                    <a:pt x="3000" y="556"/>
                  </a:lnTo>
                  <a:lnTo>
                    <a:pt x="2966" y="556"/>
                  </a:lnTo>
                  <a:lnTo>
                    <a:pt x="2966" y="544"/>
                  </a:lnTo>
                  <a:lnTo>
                    <a:pt x="2907" y="544"/>
                  </a:lnTo>
                  <a:lnTo>
                    <a:pt x="2907" y="523"/>
                  </a:lnTo>
                  <a:lnTo>
                    <a:pt x="2867" y="523"/>
                  </a:lnTo>
                  <a:lnTo>
                    <a:pt x="2867" y="513"/>
                  </a:lnTo>
                  <a:lnTo>
                    <a:pt x="2843" y="513"/>
                  </a:lnTo>
                  <a:lnTo>
                    <a:pt x="2843" y="485"/>
                  </a:lnTo>
                  <a:lnTo>
                    <a:pt x="2817" y="485"/>
                  </a:lnTo>
                  <a:lnTo>
                    <a:pt x="2805" y="473"/>
                  </a:lnTo>
                  <a:lnTo>
                    <a:pt x="2772" y="473"/>
                  </a:lnTo>
                  <a:lnTo>
                    <a:pt x="2772" y="440"/>
                  </a:lnTo>
                  <a:lnTo>
                    <a:pt x="2722" y="440"/>
                  </a:lnTo>
                  <a:lnTo>
                    <a:pt x="2722" y="428"/>
                  </a:lnTo>
                  <a:lnTo>
                    <a:pt x="2670" y="428"/>
                  </a:lnTo>
                  <a:lnTo>
                    <a:pt x="2670" y="387"/>
                  </a:lnTo>
                  <a:lnTo>
                    <a:pt x="2632" y="387"/>
                  </a:lnTo>
                  <a:lnTo>
                    <a:pt x="2632" y="378"/>
                  </a:lnTo>
                  <a:lnTo>
                    <a:pt x="2553" y="378"/>
                  </a:lnTo>
                  <a:lnTo>
                    <a:pt x="2553" y="361"/>
                  </a:lnTo>
                  <a:lnTo>
                    <a:pt x="2515" y="361"/>
                  </a:lnTo>
                  <a:lnTo>
                    <a:pt x="2515" y="330"/>
                  </a:lnTo>
                  <a:lnTo>
                    <a:pt x="2456" y="330"/>
                  </a:lnTo>
                  <a:lnTo>
                    <a:pt x="2456" y="316"/>
                  </a:lnTo>
                  <a:lnTo>
                    <a:pt x="2397" y="316"/>
                  </a:lnTo>
                  <a:lnTo>
                    <a:pt x="2397" y="295"/>
                  </a:lnTo>
                  <a:lnTo>
                    <a:pt x="2323" y="295"/>
                  </a:lnTo>
                  <a:lnTo>
                    <a:pt x="2323" y="288"/>
                  </a:lnTo>
                  <a:lnTo>
                    <a:pt x="2271" y="288"/>
                  </a:lnTo>
                  <a:lnTo>
                    <a:pt x="2271" y="278"/>
                  </a:lnTo>
                  <a:lnTo>
                    <a:pt x="2233" y="278"/>
                  </a:lnTo>
                  <a:lnTo>
                    <a:pt x="2233" y="247"/>
                  </a:lnTo>
                  <a:lnTo>
                    <a:pt x="2190" y="247"/>
                  </a:lnTo>
                  <a:lnTo>
                    <a:pt x="2190" y="233"/>
                  </a:lnTo>
                  <a:lnTo>
                    <a:pt x="2031" y="233"/>
                  </a:lnTo>
                  <a:lnTo>
                    <a:pt x="2031" y="200"/>
                  </a:lnTo>
                  <a:lnTo>
                    <a:pt x="2015" y="200"/>
                  </a:lnTo>
                  <a:lnTo>
                    <a:pt x="2015" y="190"/>
                  </a:lnTo>
                  <a:lnTo>
                    <a:pt x="1860" y="190"/>
                  </a:lnTo>
                  <a:lnTo>
                    <a:pt x="1860" y="181"/>
                  </a:lnTo>
                  <a:lnTo>
                    <a:pt x="1794" y="181"/>
                  </a:lnTo>
                  <a:lnTo>
                    <a:pt x="1794" y="171"/>
                  </a:lnTo>
                  <a:lnTo>
                    <a:pt x="1635" y="171"/>
                  </a:lnTo>
                  <a:lnTo>
                    <a:pt x="1635" y="159"/>
                  </a:lnTo>
                  <a:lnTo>
                    <a:pt x="1576" y="159"/>
                  </a:lnTo>
                  <a:lnTo>
                    <a:pt x="1576" y="143"/>
                  </a:lnTo>
                  <a:lnTo>
                    <a:pt x="1514" y="143"/>
                  </a:lnTo>
                  <a:lnTo>
                    <a:pt x="1514" y="124"/>
                  </a:lnTo>
                  <a:lnTo>
                    <a:pt x="1436" y="124"/>
                  </a:lnTo>
                  <a:lnTo>
                    <a:pt x="1436" y="114"/>
                  </a:lnTo>
                  <a:lnTo>
                    <a:pt x="1300" y="114"/>
                  </a:lnTo>
                  <a:lnTo>
                    <a:pt x="1300" y="90"/>
                  </a:lnTo>
                  <a:lnTo>
                    <a:pt x="1139" y="90"/>
                  </a:lnTo>
                  <a:lnTo>
                    <a:pt x="1139" y="74"/>
                  </a:lnTo>
                  <a:lnTo>
                    <a:pt x="800" y="74"/>
                  </a:lnTo>
                  <a:lnTo>
                    <a:pt x="800" y="60"/>
                  </a:lnTo>
                  <a:lnTo>
                    <a:pt x="740" y="60"/>
                  </a:lnTo>
                  <a:lnTo>
                    <a:pt x="740" y="50"/>
                  </a:lnTo>
                  <a:lnTo>
                    <a:pt x="555" y="50"/>
                  </a:lnTo>
                  <a:lnTo>
                    <a:pt x="555" y="36"/>
                  </a:lnTo>
                  <a:lnTo>
                    <a:pt x="505" y="36"/>
                  </a:lnTo>
                  <a:lnTo>
                    <a:pt x="505" y="21"/>
                  </a:lnTo>
                  <a:lnTo>
                    <a:pt x="470" y="21"/>
                  </a:lnTo>
                  <a:lnTo>
                    <a:pt x="470" y="10"/>
                  </a:lnTo>
                  <a:lnTo>
                    <a:pt x="90" y="10"/>
                  </a:lnTo>
                  <a:lnTo>
                    <a:pt x="90" y="0"/>
                  </a:lnTo>
                  <a:lnTo>
                    <a:pt x="0" y="0"/>
                  </a:lnTo>
                </a:path>
              </a:pathLst>
            </a:custGeom>
            <a:noFill/>
            <a:ln w="19050"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9" name="Oval 9">
              <a:extLst>
                <a:ext uri="{FF2B5EF4-FFF2-40B4-BE49-F238E27FC236}">
                  <a16:creationId xmlns:a16="http://schemas.microsoft.com/office/drawing/2014/main" id="{1D1BCC70-09C5-4346-B770-2AC5332B582D}"/>
                </a:ext>
              </a:extLst>
            </p:cNvPr>
            <p:cNvSpPr>
              <a:spLocks noChangeArrowheads="1"/>
            </p:cNvSpPr>
            <p:nvPr/>
          </p:nvSpPr>
          <p:spPr bwMode="auto">
            <a:xfrm>
              <a:off x="6971" y="1577"/>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0" name="Oval 10">
              <a:extLst>
                <a:ext uri="{FF2B5EF4-FFF2-40B4-BE49-F238E27FC236}">
                  <a16:creationId xmlns:a16="http://schemas.microsoft.com/office/drawing/2014/main" id="{39B03F12-9CD6-485C-8D2A-3CF6A2FEA7A9}"/>
                </a:ext>
              </a:extLst>
            </p:cNvPr>
            <p:cNvSpPr>
              <a:spLocks noChangeArrowheads="1"/>
            </p:cNvSpPr>
            <p:nvPr/>
          </p:nvSpPr>
          <p:spPr bwMode="auto">
            <a:xfrm>
              <a:off x="3454" y="999"/>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1" name="Oval 11">
              <a:extLst>
                <a:ext uri="{FF2B5EF4-FFF2-40B4-BE49-F238E27FC236}">
                  <a16:creationId xmlns:a16="http://schemas.microsoft.com/office/drawing/2014/main" id="{A198B181-F1B1-4F85-AFBA-C637A7F4078E}"/>
                </a:ext>
              </a:extLst>
            </p:cNvPr>
            <p:cNvSpPr>
              <a:spLocks noChangeArrowheads="1"/>
            </p:cNvSpPr>
            <p:nvPr/>
          </p:nvSpPr>
          <p:spPr bwMode="auto">
            <a:xfrm>
              <a:off x="6812" y="1577"/>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2" name="Oval 12">
              <a:extLst>
                <a:ext uri="{FF2B5EF4-FFF2-40B4-BE49-F238E27FC236}">
                  <a16:creationId xmlns:a16="http://schemas.microsoft.com/office/drawing/2014/main" id="{4F93838B-57BB-4CD1-8A69-2E4CD1FFBB91}"/>
                </a:ext>
              </a:extLst>
            </p:cNvPr>
            <p:cNvSpPr>
              <a:spLocks noChangeArrowheads="1"/>
            </p:cNvSpPr>
            <p:nvPr/>
          </p:nvSpPr>
          <p:spPr bwMode="auto">
            <a:xfrm>
              <a:off x="6727" y="1577"/>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3" name="Oval 13">
              <a:extLst>
                <a:ext uri="{FF2B5EF4-FFF2-40B4-BE49-F238E27FC236}">
                  <a16:creationId xmlns:a16="http://schemas.microsoft.com/office/drawing/2014/main" id="{4069210E-B082-4678-9A09-DAE88C196C3C}"/>
                </a:ext>
              </a:extLst>
            </p:cNvPr>
            <p:cNvSpPr>
              <a:spLocks noChangeArrowheads="1"/>
            </p:cNvSpPr>
            <p:nvPr/>
          </p:nvSpPr>
          <p:spPr bwMode="auto">
            <a:xfrm>
              <a:off x="6577" y="1577"/>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4" name="Oval 14">
              <a:extLst>
                <a:ext uri="{FF2B5EF4-FFF2-40B4-BE49-F238E27FC236}">
                  <a16:creationId xmlns:a16="http://schemas.microsoft.com/office/drawing/2014/main" id="{914DD435-89F3-46C8-986B-B49BE1E642BE}"/>
                </a:ext>
              </a:extLst>
            </p:cNvPr>
            <p:cNvSpPr>
              <a:spLocks noChangeArrowheads="1"/>
            </p:cNvSpPr>
            <p:nvPr/>
          </p:nvSpPr>
          <p:spPr bwMode="auto">
            <a:xfrm>
              <a:off x="6466" y="1577"/>
              <a:ext cx="76"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5" name="Oval 15">
              <a:extLst>
                <a:ext uri="{FF2B5EF4-FFF2-40B4-BE49-F238E27FC236}">
                  <a16:creationId xmlns:a16="http://schemas.microsoft.com/office/drawing/2014/main" id="{B83A9FCE-1F60-466B-86D6-B9EA902AB8D5}"/>
                </a:ext>
              </a:extLst>
            </p:cNvPr>
            <p:cNvSpPr>
              <a:spLocks noChangeArrowheads="1"/>
            </p:cNvSpPr>
            <p:nvPr/>
          </p:nvSpPr>
          <p:spPr bwMode="auto">
            <a:xfrm>
              <a:off x="6504" y="1577"/>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6" name="Oval 16">
              <a:extLst>
                <a:ext uri="{FF2B5EF4-FFF2-40B4-BE49-F238E27FC236}">
                  <a16:creationId xmlns:a16="http://schemas.microsoft.com/office/drawing/2014/main" id="{7209BD62-1616-409F-B078-5BF75516F7CF}"/>
                </a:ext>
              </a:extLst>
            </p:cNvPr>
            <p:cNvSpPr>
              <a:spLocks noChangeArrowheads="1"/>
            </p:cNvSpPr>
            <p:nvPr/>
          </p:nvSpPr>
          <p:spPr bwMode="auto">
            <a:xfrm>
              <a:off x="6665" y="1577"/>
              <a:ext cx="76"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7" name="Oval 17">
              <a:extLst>
                <a:ext uri="{FF2B5EF4-FFF2-40B4-BE49-F238E27FC236}">
                  <a16:creationId xmlns:a16="http://schemas.microsoft.com/office/drawing/2014/main" id="{7A05298B-9640-4E5C-B612-D54877221924}"/>
                </a:ext>
              </a:extLst>
            </p:cNvPr>
            <p:cNvSpPr>
              <a:spLocks noChangeArrowheads="1"/>
            </p:cNvSpPr>
            <p:nvPr/>
          </p:nvSpPr>
          <p:spPr bwMode="auto">
            <a:xfrm>
              <a:off x="6430" y="1577"/>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8" name="Oval 18">
              <a:extLst>
                <a:ext uri="{FF2B5EF4-FFF2-40B4-BE49-F238E27FC236}">
                  <a16:creationId xmlns:a16="http://schemas.microsoft.com/office/drawing/2014/main" id="{2A8B783A-2120-490F-A149-17108B63967B}"/>
                </a:ext>
              </a:extLst>
            </p:cNvPr>
            <p:cNvSpPr>
              <a:spLocks noChangeArrowheads="1"/>
            </p:cNvSpPr>
            <p:nvPr/>
          </p:nvSpPr>
          <p:spPr bwMode="auto">
            <a:xfrm>
              <a:off x="3224" y="916"/>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9" name="Oval 19">
              <a:extLst>
                <a:ext uri="{FF2B5EF4-FFF2-40B4-BE49-F238E27FC236}">
                  <a16:creationId xmlns:a16="http://schemas.microsoft.com/office/drawing/2014/main" id="{E47186DB-9D84-413C-9E91-791DAD1D57D9}"/>
                </a:ext>
              </a:extLst>
            </p:cNvPr>
            <p:cNvSpPr>
              <a:spLocks noChangeArrowheads="1"/>
            </p:cNvSpPr>
            <p:nvPr/>
          </p:nvSpPr>
          <p:spPr bwMode="auto">
            <a:xfrm>
              <a:off x="2885" y="812"/>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0" name="Oval 20">
              <a:extLst>
                <a:ext uri="{FF2B5EF4-FFF2-40B4-BE49-F238E27FC236}">
                  <a16:creationId xmlns:a16="http://schemas.microsoft.com/office/drawing/2014/main" id="{F3316C3B-8503-4107-A137-2DA646417E54}"/>
                </a:ext>
              </a:extLst>
            </p:cNvPr>
            <p:cNvSpPr>
              <a:spLocks noChangeArrowheads="1"/>
            </p:cNvSpPr>
            <p:nvPr/>
          </p:nvSpPr>
          <p:spPr bwMode="auto">
            <a:xfrm>
              <a:off x="2588" y="738"/>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1" name="Oval 21">
              <a:extLst>
                <a:ext uri="{FF2B5EF4-FFF2-40B4-BE49-F238E27FC236}">
                  <a16:creationId xmlns:a16="http://schemas.microsoft.com/office/drawing/2014/main" id="{7ADB97A9-7FC8-4A0E-97B4-D4FA775CC9CB}"/>
                </a:ext>
              </a:extLst>
            </p:cNvPr>
            <p:cNvSpPr>
              <a:spLocks noChangeArrowheads="1"/>
            </p:cNvSpPr>
            <p:nvPr/>
          </p:nvSpPr>
          <p:spPr bwMode="auto">
            <a:xfrm>
              <a:off x="2531" y="719"/>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2" name="Oval 22">
              <a:extLst>
                <a:ext uri="{FF2B5EF4-FFF2-40B4-BE49-F238E27FC236}">
                  <a16:creationId xmlns:a16="http://schemas.microsoft.com/office/drawing/2014/main" id="{AC2E0977-3E38-4DB4-AABA-09A68ECEC1C4}"/>
                </a:ext>
              </a:extLst>
            </p:cNvPr>
            <p:cNvSpPr>
              <a:spLocks noChangeArrowheads="1"/>
            </p:cNvSpPr>
            <p:nvPr/>
          </p:nvSpPr>
          <p:spPr bwMode="auto">
            <a:xfrm>
              <a:off x="626" y="460"/>
              <a:ext cx="75"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3" name="Oval 23">
              <a:extLst>
                <a:ext uri="{FF2B5EF4-FFF2-40B4-BE49-F238E27FC236}">
                  <a16:creationId xmlns:a16="http://schemas.microsoft.com/office/drawing/2014/main" id="{2E2473B7-1FAB-4F83-809B-895D93993B7F}"/>
                </a:ext>
              </a:extLst>
            </p:cNvPr>
            <p:cNvSpPr>
              <a:spLocks noChangeArrowheads="1"/>
            </p:cNvSpPr>
            <p:nvPr/>
          </p:nvSpPr>
          <p:spPr bwMode="auto">
            <a:xfrm>
              <a:off x="6338" y="1577"/>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4" name="Oval 24">
              <a:extLst>
                <a:ext uri="{FF2B5EF4-FFF2-40B4-BE49-F238E27FC236}">
                  <a16:creationId xmlns:a16="http://schemas.microsoft.com/office/drawing/2014/main" id="{F6C0F2D2-DC42-4EAF-B609-CF824C83EEEA}"/>
                </a:ext>
              </a:extLst>
            </p:cNvPr>
            <p:cNvSpPr>
              <a:spLocks noChangeArrowheads="1"/>
            </p:cNvSpPr>
            <p:nvPr/>
          </p:nvSpPr>
          <p:spPr bwMode="auto">
            <a:xfrm>
              <a:off x="6373" y="1577"/>
              <a:ext cx="76"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5" name="Oval 25">
              <a:extLst>
                <a:ext uri="{FF2B5EF4-FFF2-40B4-BE49-F238E27FC236}">
                  <a16:creationId xmlns:a16="http://schemas.microsoft.com/office/drawing/2014/main" id="{6ED3F601-45D6-4B3A-ADAA-F209E0DF64B4}"/>
                </a:ext>
              </a:extLst>
            </p:cNvPr>
            <p:cNvSpPr>
              <a:spLocks noChangeArrowheads="1"/>
            </p:cNvSpPr>
            <p:nvPr/>
          </p:nvSpPr>
          <p:spPr bwMode="auto">
            <a:xfrm>
              <a:off x="6093"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6" name="Oval 26">
              <a:extLst>
                <a:ext uri="{FF2B5EF4-FFF2-40B4-BE49-F238E27FC236}">
                  <a16:creationId xmlns:a16="http://schemas.microsoft.com/office/drawing/2014/main" id="{479B6A9A-4CCB-440B-BCC5-4E0D619FF334}"/>
                </a:ext>
              </a:extLst>
            </p:cNvPr>
            <p:cNvSpPr>
              <a:spLocks noChangeArrowheads="1"/>
            </p:cNvSpPr>
            <p:nvPr/>
          </p:nvSpPr>
          <p:spPr bwMode="auto">
            <a:xfrm>
              <a:off x="6276" y="1472"/>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7" name="Oval 27">
              <a:extLst>
                <a:ext uri="{FF2B5EF4-FFF2-40B4-BE49-F238E27FC236}">
                  <a16:creationId xmlns:a16="http://schemas.microsoft.com/office/drawing/2014/main" id="{6131CD32-77F6-49FF-BC03-599D1D132130}"/>
                </a:ext>
              </a:extLst>
            </p:cNvPr>
            <p:cNvSpPr>
              <a:spLocks noChangeArrowheads="1"/>
            </p:cNvSpPr>
            <p:nvPr/>
          </p:nvSpPr>
          <p:spPr bwMode="auto">
            <a:xfrm>
              <a:off x="6314"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8" name="Oval 28">
              <a:extLst>
                <a:ext uri="{FF2B5EF4-FFF2-40B4-BE49-F238E27FC236}">
                  <a16:creationId xmlns:a16="http://schemas.microsoft.com/office/drawing/2014/main" id="{3C5B982F-6F12-4187-82E7-96D77D4900BC}"/>
                </a:ext>
              </a:extLst>
            </p:cNvPr>
            <p:cNvSpPr>
              <a:spLocks noChangeArrowheads="1"/>
            </p:cNvSpPr>
            <p:nvPr/>
          </p:nvSpPr>
          <p:spPr bwMode="auto">
            <a:xfrm>
              <a:off x="6240"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9" name="Oval 29">
              <a:extLst>
                <a:ext uri="{FF2B5EF4-FFF2-40B4-BE49-F238E27FC236}">
                  <a16:creationId xmlns:a16="http://schemas.microsoft.com/office/drawing/2014/main" id="{F2415DDD-A0D6-488C-A681-C9687792F493}"/>
                </a:ext>
              </a:extLst>
            </p:cNvPr>
            <p:cNvSpPr>
              <a:spLocks noChangeArrowheads="1"/>
            </p:cNvSpPr>
            <p:nvPr/>
          </p:nvSpPr>
          <p:spPr bwMode="auto">
            <a:xfrm>
              <a:off x="6174"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0" name="Oval 30">
              <a:extLst>
                <a:ext uri="{FF2B5EF4-FFF2-40B4-BE49-F238E27FC236}">
                  <a16:creationId xmlns:a16="http://schemas.microsoft.com/office/drawing/2014/main" id="{2A304F1C-A5E0-4B37-B113-42E806FECF33}"/>
                </a:ext>
              </a:extLst>
            </p:cNvPr>
            <p:cNvSpPr>
              <a:spLocks noChangeArrowheads="1"/>
            </p:cNvSpPr>
            <p:nvPr/>
          </p:nvSpPr>
          <p:spPr bwMode="auto">
            <a:xfrm>
              <a:off x="6212"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1" name="Oval 31">
              <a:extLst>
                <a:ext uri="{FF2B5EF4-FFF2-40B4-BE49-F238E27FC236}">
                  <a16:creationId xmlns:a16="http://schemas.microsoft.com/office/drawing/2014/main" id="{699D1136-8DBB-4051-BFB1-D3541754AE04}"/>
                </a:ext>
              </a:extLst>
            </p:cNvPr>
            <p:cNvSpPr>
              <a:spLocks noChangeArrowheads="1"/>
            </p:cNvSpPr>
            <p:nvPr/>
          </p:nvSpPr>
          <p:spPr bwMode="auto">
            <a:xfrm>
              <a:off x="6136" y="1472"/>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2" name="Oval 32">
              <a:extLst>
                <a:ext uri="{FF2B5EF4-FFF2-40B4-BE49-F238E27FC236}">
                  <a16:creationId xmlns:a16="http://schemas.microsoft.com/office/drawing/2014/main" id="{FC479AA3-A160-4882-A52B-80F6F61A0A74}"/>
                </a:ext>
              </a:extLst>
            </p:cNvPr>
            <p:cNvSpPr>
              <a:spLocks noChangeArrowheads="1"/>
            </p:cNvSpPr>
            <p:nvPr/>
          </p:nvSpPr>
          <p:spPr bwMode="auto">
            <a:xfrm>
              <a:off x="5982"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3" name="Oval 33">
              <a:extLst>
                <a:ext uri="{FF2B5EF4-FFF2-40B4-BE49-F238E27FC236}">
                  <a16:creationId xmlns:a16="http://schemas.microsoft.com/office/drawing/2014/main" id="{E4A4672A-84B6-4495-9085-A87BD065D0A1}"/>
                </a:ext>
              </a:extLst>
            </p:cNvPr>
            <p:cNvSpPr>
              <a:spLocks noChangeArrowheads="1"/>
            </p:cNvSpPr>
            <p:nvPr/>
          </p:nvSpPr>
          <p:spPr bwMode="auto">
            <a:xfrm>
              <a:off x="6017" y="1472"/>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4" name="Oval 34">
              <a:extLst>
                <a:ext uri="{FF2B5EF4-FFF2-40B4-BE49-F238E27FC236}">
                  <a16:creationId xmlns:a16="http://schemas.microsoft.com/office/drawing/2014/main" id="{5A1864CC-A369-42EE-A040-238E136A40D9}"/>
                </a:ext>
              </a:extLst>
            </p:cNvPr>
            <p:cNvSpPr>
              <a:spLocks noChangeArrowheads="1"/>
            </p:cNvSpPr>
            <p:nvPr/>
          </p:nvSpPr>
          <p:spPr bwMode="auto">
            <a:xfrm>
              <a:off x="5944"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5" name="Oval 35">
              <a:extLst>
                <a:ext uri="{FF2B5EF4-FFF2-40B4-BE49-F238E27FC236}">
                  <a16:creationId xmlns:a16="http://schemas.microsoft.com/office/drawing/2014/main" id="{F9A59795-731D-4C71-9087-8A50A1DDEA2E}"/>
                </a:ext>
              </a:extLst>
            </p:cNvPr>
            <p:cNvSpPr>
              <a:spLocks noChangeArrowheads="1"/>
            </p:cNvSpPr>
            <p:nvPr/>
          </p:nvSpPr>
          <p:spPr bwMode="auto">
            <a:xfrm>
              <a:off x="5899"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6" name="Oval 36">
              <a:extLst>
                <a:ext uri="{FF2B5EF4-FFF2-40B4-BE49-F238E27FC236}">
                  <a16:creationId xmlns:a16="http://schemas.microsoft.com/office/drawing/2014/main" id="{4681F689-CE52-4F37-A9D0-2EEE38404C6D}"/>
                </a:ext>
              </a:extLst>
            </p:cNvPr>
            <p:cNvSpPr>
              <a:spLocks noChangeArrowheads="1"/>
            </p:cNvSpPr>
            <p:nvPr/>
          </p:nvSpPr>
          <p:spPr bwMode="auto">
            <a:xfrm>
              <a:off x="5934"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7" name="Oval 37">
              <a:extLst>
                <a:ext uri="{FF2B5EF4-FFF2-40B4-BE49-F238E27FC236}">
                  <a16:creationId xmlns:a16="http://schemas.microsoft.com/office/drawing/2014/main" id="{61B1363E-9784-4AB4-91B0-5916212A63BC}"/>
                </a:ext>
              </a:extLst>
            </p:cNvPr>
            <p:cNvSpPr>
              <a:spLocks noChangeArrowheads="1"/>
            </p:cNvSpPr>
            <p:nvPr/>
          </p:nvSpPr>
          <p:spPr bwMode="auto">
            <a:xfrm>
              <a:off x="5861" y="1472"/>
              <a:ext cx="73" cy="74"/>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8" name="Oval 38">
              <a:extLst>
                <a:ext uri="{FF2B5EF4-FFF2-40B4-BE49-F238E27FC236}">
                  <a16:creationId xmlns:a16="http://schemas.microsoft.com/office/drawing/2014/main" id="{ABE711AA-7102-4CDE-B666-A6E038B64F19}"/>
                </a:ext>
              </a:extLst>
            </p:cNvPr>
            <p:cNvSpPr>
              <a:spLocks noChangeArrowheads="1"/>
            </p:cNvSpPr>
            <p:nvPr/>
          </p:nvSpPr>
          <p:spPr bwMode="auto">
            <a:xfrm>
              <a:off x="5825"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9" name="Oval 39">
              <a:extLst>
                <a:ext uri="{FF2B5EF4-FFF2-40B4-BE49-F238E27FC236}">
                  <a16:creationId xmlns:a16="http://schemas.microsoft.com/office/drawing/2014/main" id="{530A2F07-A172-49D6-8F3A-2075D8ACC8D0}"/>
                </a:ext>
              </a:extLst>
            </p:cNvPr>
            <p:cNvSpPr>
              <a:spLocks noChangeArrowheads="1"/>
            </p:cNvSpPr>
            <p:nvPr/>
          </p:nvSpPr>
          <p:spPr bwMode="auto">
            <a:xfrm>
              <a:off x="5861"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0" name="Oval 40">
              <a:extLst>
                <a:ext uri="{FF2B5EF4-FFF2-40B4-BE49-F238E27FC236}">
                  <a16:creationId xmlns:a16="http://schemas.microsoft.com/office/drawing/2014/main" id="{46FEF9CB-B8E8-490E-9B9B-9029087BF418}"/>
                </a:ext>
              </a:extLst>
            </p:cNvPr>
            <p:cNvSpPr>
              <a:spLocks noChangeArrowheads="1"/>
            </p:cNvSpPr>
            <p:nvPr/>
          </p:nvSpPr>
          <p:spPr bwMode="auto">
            <a:xfrm>
              <a:off x="5787"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1" name="Oval 41">
              <a:extLst>
                <a:ext uri="{FF2B5EF4-FFF2-40B4-BE49-F238E27FC236}">
                  <a16:creationId xmlns:a16="http://schemas.microsoft.com/office/drawing/2014/main" id="{5B8F172C-4FC0-4E15-B1B3-763C6A375EB5}"/>
                </a:ext>
              </a:extLst>
            </p:cNvPr>
            <p:cNvSpPr>
              <a:spLocks noChangeArrowheads="1"/>
            </p:cNvSpPr>
            <p:nvPr/>
          </p:nvSpPr>
          <p:spPr bwMode="auto">
            <a:xfrm>
              <a:off x="5730"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2" name="Oval 42">
              <a:extLst>
                <a:ext uri="{FF2B5EF4-FFF2-40B4-BE49-F238E27FC236}">
                  <a16:creationId xmlns:a16="http://schemas.microsoft.com/office/drawing/2014/main" id="{FF1B4948-AA82-4A43-B818-C1C214B5AD93}"/>
                </a:ext>
              </a:extLst>
            </p:cNvPr>
            <p:cNvSpPr>
              <a:spLocks noChangeArrowheads="1"/>
            </p:cNvSpPr>
            <p:nvPr/>
          </p:nvSpPr>
          <p:spPr bwMode="auto">
            <a:xfrm>
              <a:off x="5766"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3" name="Oval 43">
              <a:extLst>
                <a:ext uri="{FF2B5EF4-FFF2-40B4-BE49-F238E27FC236}">
                  <a16:creationId xmlns:a16="http://schemas.microsoft.com/office/drawing/2014/main" id="{83CB2962-23D9-43C0-ACCE-7335D9D1CED3}"/>
                </a:ext>
              </a:extLst>
            </p:cNvPr>
            <p:cNvSpPr>
              <a:spLocks noChangeArrowheads="1"/>
            </p:cNvSpPr>
            <p:nvPr/>
          </p:nvSpPr>
          <p:spPr bwMode="auto">
            <a:xfrm>
              <a:off x="5692"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4" name="Oval 44">
              <a:extLst>
                <a:ext uri="{FF2B5EF4-FFF2-40B4-BE49-F238E27FC236}">
                  <a16:creationId xmlns:a16="http://schemas.microsoft.com/office/drawing/2014/main" id="{490EAAE4-A708-4128-9485-D615B779B361}"/>
                </a:ext>
              </a:extLst>
            </p:cNvPr>
            <p:cNvSpPr>
              <a:spLocks noChangeArrowheads="1"/>
            </p:cNvSpPr>
            <p:nvPr/>
          </p:nvSpPr>
          <p:spPr bwMode="auto">
            <a:xfrm>
              <a:off x="5631"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5" name="Oval 45">
              <a:extLst>
                <a:ext uri="{FF2B5EF4-FFF2-40B4-BE49-F238E27FC236}">
                  <a16:creationId xmlns:a16="http://schemas.microsoft.com/office/drawing/2014/main" id="{54DD5034-859E-4EA9-9183-ABD9A6CA3F4E}"/>
                </a:ext>
              </a:extLst>
            </p:cNvPr>
            <p:cNvSpPr>
              <a:spLocks noChangeArrowheads="1"/>
            </p:cNvSpPr>
            <p:nvPr/>
          </p:nvSpPr>
          <p:spPr bwMode="auto">
            <a:xfrm>
              <a:off x="5669" y="1472"/>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6" name="Oval 46">
              <a:extLst>
                <a:ext uri="{FF2B5EF4-FFF2-40B4-BE49-F238E27FC236}">
                  <a16:creationId xmlns:a16="http://schemas.microsoft.com/office/drawing/2014/main" id="{90133808-028F-4209-AECF-32ECE028301E}"/>
                </a:ext>
              </a:extLst>
            </p:cNvPr>
            <p:cNvSpPr>
              <a:spLocks noChangeArrowheads="1"/>
            </p:cNvSpPr>
            <p:nvPr/>
          </p:nvSpPr>
          <p:spPr bwMode="auto">
            <a:xfrm>
              <a:off x="5593" y="1472"/>
              <a:ext cx="76" cy="74"/>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7" name="Oval 47">
              <a:extLst>
                <a:ext uri="{FF2B5EF4-FFF2-40B4-BE49-F238E27FC236}">
                  <a16:creationId xmlns:a16="http://schemas.microsoft.com/office/drawing/2014/main" id="{042CF234-B2A5-4913-9765-61807FD8EE1A}"/>
                </a:ext>
              </a:extLst>
            </p:cNvPr>
            <p:cNvSpPr>
              <a:spLocks noChangeArrowheads="1"/>
            </p:cNvSpPr>
            <p:nvPr/>
          </p:nvSpPr>
          <p:spPr bwMode="auto">
            <a:xfrm>
              <a:off x="5557"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8" name="Oval 48">
              <a:extLst>
                <a:ext uri="{FF2B5EF4-FFF2-40B4-BE49-F238E27FC236}">
                  <a16:creationId xmlns:a16="http://schemas.microsoft.com/office/drawing/2014/main" id="{2CB6B941-2B8E-4BC9-8C84-300DBB143D63}"/>
                </a:ext>
              </a:extLst>
            </p:cNvPr>
            <p:cNvSpPr>
              <a:spLocks noChangeArrowheads="1"/>
            </p:cNvSpPr>
            <p:nvPr/>
          </p:nvSpPr>
          <p:spPr bwMode="auto">
            <a:xfrm>
              <a:off x="5593" y="1472"/>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9" name="Oval 49">
              <a:extLst>
                <a:ext uri="{FF2B5EF4-FFF2-40B4-BE49-F238E27FC236}">
                  <a16:creationId xmlns:a16="http://schemas.microsoft.com/office/drawing/2014/main" id="{28AE2B83-F242-4E33-9EFD-98FBCB153465}"/>
                </a:ext>
              </a:extLst>
            </p:cNvPr>
            <p:cNvSpPr>
              <a:spLocks noChangeArrowheads="1"/>
            </p:cNvSpPr>
            <p:nvPr/>
          </p:nvSpPr>
          <p:spPr bwMode="auto">
            <a:xfrm>
              <a:off x="5519" y="1472"/>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0" name="Oval 50">
              <a:extLst>
                <a:ext uri="{FF2B5EF4-FFF2-40B4-BE49-F238E27FC236}">
                  <a16:creationId xmlns:a16="http://schemas.microsoft.com/office/drawing/2014/main" id="{62C15966-40B9-4FA5-9F85-90279EBF1D1C}"/>
                </a:ext>
              </a:extLst>
            </p:cNvPr>
            <p:cNvSpPr>
              <a:spLocks noChangeArrowheads="1"/>
            </p:cNvSpPr>
            <p:nvPr/>
          </p:nvSpPr>
          <p:spPr bwMode="auto">
            <a:xfrm>
              <a:off x="5308" y="1377"/>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1" name="Oval 51">
              <a:extLst>
                <a:ext uri="{FF2B5EF4-FFF2-40B4-BE49-F238E27FC236}">
                  <a16:creationId xmlns:a16="http://schemas.microsoft.com/office/drawing/2014/main" id="{27EEA2AB-CE85-41C7-AE62-916679ED5B32}"/>
                </a:ext>
              </a:extLst>
            </p:cNvPr>
            <p:cNvSpPr>
              <a:spLocks noChangeArrowheads="1"/>
            </p:cNvSpPr>
            <p:nvPr/>
          </p:nvSpPr>
          <p:spPr bwMode="auto">
            <a:xfrm>
              <a:off x="5270" y="1377"/>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2" name="Oval 52">
              <a:extLst>
                <a:ext uri="{FF2B5EF4-FFF2-40B4-BE49-F238E27FC236}">
                  <a16:creationId xmlns:a16="http://schemas.microsoft.com/office/drawing/2014/main" id="{8A7A77AA-F984-41F2-A51A-9893C8D95785}"/>
                </a:ext>
              </a:extLst>
            </p:cNvPr>
            <p:cNvSpPr>
              <a:spLocks noChangeArrowheads="1"/>
            </p:cNvSpPr>
            <p:nvPr/>
          </p:nvSpPr>
          <p:spPr bwMode="auto">
            <a:xfrm>
              <a:off x="5213" y="1377"/>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3" name="Oval 53">
              <a:extLst>
                <a:ext uri="{FF2B5EF4-FFF2-40B4-BE49-F238E27FC236}">
                  <a16:creationId xmlns:a16="http://schemas.microsoft.com/office/drawing/2014/main" id="{FB4BD7DF-D262-4898-ACAD-59D55B152229}"/>
                </a:ext>
              </a:extLst>
            </p:cNvPr>
            <p:cNvSpPr>
              <a:spLocks noChangeArrowheads="1"/>
            </p:cNvSpPr>
            <p:nvPr/>
          </p:nvSpPr>
          <p:spPr bwMode="auto">
            <a:xfrm>
              <a:off x="5251" y="1377"/>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4" name="Oval 54">
              <a:extLst>
                <a:ext uri="{FF2B5EF4-FFF2-40B4-BE49-F238E27FC236}">
                  <a16:creationId xmlns:a16="http://schemas.microsoft.com/office/drawing/2014/main" id="{C35396B5-2E7B-40C5-B88A-E9F146A267A4}"/>
                </a:ext>
              </a:extLst>
            </p:cNvPr>
            <p:cNvSpPr>
              <a:spLocks noChangeArrowheads="1"/>
            </p:cNvSpPr>
            <p:nvPr/>
          </p:nvSpPr>
          <p:spPr bwMode="auto">
            <a:xfrm>
              <a:off x="5175" y="1377"/>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5" name="Oval 55">
              <a:extLst>
                <a:ext uri="{FF2B5EF4-FFF2-40B4-BE49-F238E27FC236}">
                  <a16:creationId xmlns:a16="http://schemas.microsoft.com/office/drawing/2014/main" id="{7CA2FF14-2C48-4BF8-9124-C64919B6C549}"/>
                </a:ext>
              </a:extLst>
            </p:cNvPr>
            <p:cNvSpPr>
              <a:spLocks noChangeArrowheads="1"/>
            </p:cNvSpPr>
            <p:nvPr/>
          </p:nvSpPr>
          <p:spPr bwMode="auto">
            <a:xfrm>
              <a:off x="5113" y="1377"/>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6" name="Oval 56">
              <a:extLst>
                <a:ext uri="{FF2B5EF4-FFF2-40B4-BE49-F238E27FC236}">
                  <a16:creationId xmlns:a16="http://schemas.microsoft.com/office/drawing/2014/main" id="{01A5798D-14D6-4921-98DC-FEAA4A48B16D}"/>
                </a:ext>
              </a:extLst>
            </p:cNvPr>
            <p:cNvSpPr>
              <a:spLocks noChangeArrowheads="1"/>
            </p:cNvSpPr>
            <p:nvPr/>
          </p:nvSpPr>
          <p:spPr bwMode="auto">
            <a:xfrm>
              <a:off x="5151" y="1377"/>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7" name="Oval 57">
              <a:extLst>
                <a:ext uri="{FF2B5EF4-FFF2-40B4-BE49-F238E27FC236}">
                  <a16:creationId xmlns:a16="http://schemas.microsoft.com/office/drawing/2014/main" id="{A4072577-C3E3-47F2-B0B6-F3B17E467B7E}"/>
                </a:ext>
              </a:extLst>
            </p:cNvPr>
            <p:cNvSpPr>
              <a:spLocks noChangeArrowheads="1"/>
            </p:cNvSpPr>
            <p:nvPr/>
          </p:nvSpPr>
          <p:spPr bwMode="auto">
            <a:xfrm>
              <a:off x="5507" y="1434"/>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8" name="Oval 58">
              <a:extLst>
                <a:ext uri="{FF2B5EF4-FFF2-40B4-BE49-F238E27FC236}">
                  <a16:creationId xmlns:a16="http://schemas.microsoft.com/office/drawing/2014/main" id="{621DF7C0-0FA5-414B-BA88-D48DD50E57EC}"/>
                </a:ext>
              </a:extLst>
            </p:cNvPr>
            <p:cNvSpPr>
              <a:spLocks noChangeArrowheads="1"/>
            </p:cNvSpPr>
            <p:nvPr/>
          </p:nvSpPr>
          <p:spPr bwMode="auto">
            <a:xfrm>
              <a:off x="5469" y="1415"/>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9" name="Oval 59">
              <a:extLst>
                <a:ext uri="{FF2B5EF4-FFF2-40B4-BE49-F238E27FC236}">
                  <a16:creationId xmlns:a16="http://schemas.microsoft.com/office/drawing/2014/main" id="{9D28E7EA-80E9-40BE-96F7-C47F61A6F24D}"/>
                </a:ext>
              </a:extLst>
            </p:cNvPr>
            <p:cNvSpPr>
              <a:spLocks noChangeArrowheads="1"/>
            </p:cNvSpPr>
            <p:nvPr/>
          </p:nvSpPr>
          <p:spPr bwMode="auto">
            <a:xfrm>
              <a:off x="5431" y="1415"/>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0" name="Oval 60">
              <a:extLst>
                <a:ext uri="{FF2B5EF4-FFF2-40B4-BE49-F238E27FC236}">
                  <a16:creationId xmlns:a16="http://schemas.microsoft.com/office/drawing/2014/main" id="{5852E9C7-C98A-42B7-BB7A-68B3C4B9A44B}"/>
                </a:ext>
              </a:extLst>
            </p:cNvPr>
            <p:cNvSpPr>
              <a:spLocks noChangeArrowheads="1"/>
            </p:cNvSpPr>
            <p:nvPr/>
          </p:nvSpPr>
          <p:spPr bwMode="auto">
            <a:xfrm>
              <a:off x="5498" y="1415"/>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1" name="Oval 61">
              <a:extLst>
                <a:ext uri="{FF2B5EF4-FFF2-40B4-BE49-F238E27FC236}">
                  <a16:creationId xmlns:a16="http://schemas.microsoft.com/office/drawing/2014/main" id="{B9C9FC8F-083A-41D1-AABE-5383BB02F39A}"/>
                </a:ext>
              </a:extLst>
            </p:cNvPr>
            <p:cNvSpPr>
              <a:spLocks noChangeArrowheads="1"/>
            </p:cNvSpPr>
            <p:nvPr/>
          </p:nvSpPr>
          <p:spPr bwMode="auto">
            <a:xfrm>
              <a:off x="5381" y="1396"/>
              <a:ext cx="74"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2" name="Oval 62">
              <a:extLst>
                <a:ext uri="{FF2B5EF4-FFF2-40B4-BE49-F238E27FC236}">
                  <a16:creationId xmlns:a16="http://schemas.microsoft.com/office/drawing/2014/main" id="{4B1FB918-D80F-441E-84B6-3A679EAF881B}"/>
                </a:ext>
              </a:extLst>
            </p:cNvPr>
            <p:cNvSpPr>
              <a:spLocks noChangeArrowheads="1"/>
            </p:cNvSpPr>
            <p:nvPr/>
          </p:nvSpPr>
          <p:spPr bwMode="auto">
            <a:xfrm>
              <a:off x="5341" y="1396"/>
              <a:ext cx="74"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3" name="Oval 63">
              <a:extLst>
                <a:ext uri="{FF2B5EF4-FFF2-40B4-BE49-F238E27FC236}">
                  <a16:creationId xmlns:a16="http://schemas.microsoft.com/office/drawing/2014/main" id="{F7989883-6477-4396-94D4-276B7BFD5A01}"/>
                </a:ext>
              </a:extLst>
            </p:cNvPr>
            <p:cNvSpPr>
              <a:spLocks noChangeArrowheads="1"/>
            </p:cNvSpPr>
            <p:nvPr/>
          </p:nvSpPr>
          <p:spPr bwMode="auto">
            <a:xfrm>
              <a:off x="5403" y="1415"/>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4" name="Oval 64">
              <a:extLst>
                <a:ext uri="{FF2B5EF4-FFF2-40B4-BE49-F238E27FC236}">
                  <a16:creationId xmlns:a16="http://schemas.microsoft.com/office/drawing/2014/main" id="{E1E53C95-93A4-4721-9F26-0434B19BAB79}"/>
                </a:ext>
              </a:extLst>
            </p:cNvPr>
            <p:cNvSpPr>
              <a:spLocks noChangeArrowheads="1"/>
            </p:cNvSpPr>
            <p:nvPr/>
          </p:nvSpPr>
          <p:spPr bwMode="auto">
            <a:xfrm>
              <a:off x="5097" y="1361"/>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5" name="Oval 65">
              <a:extLst>
                <a:ext uri="{FF2B5EF4-FFF2-40B4-BE49-F238E27FC236}">
                  <a16:creationId xmlns:a16="http://schemas.microsoft.com/office/drawing/2014/main" id="{9BCE0357-E24A-4FED-BA23-9578EA8FF5A5}"/>
                </a:ext>
              </a:extLst>
            </p:cNvPr>
            <p:cNvSpPr>
              <a:spLocks noChangeArrowheads="1"/>
            </p:cNvSpPr>
            <p:nvPr/>
          </p:nvSpPr>
          <p:spPr bwMode="auto">
            <a:xfrm>
              <a:off x="5059" y="1361"/>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6" name="Oval 66">
              <a:extLst>
                <a:ext uri="{FF2B5EF4-FFF2-40B4-BE49-F238E27FC236}">
                  <a16:creationId xmlns:a16="http://schemas.microsoft.com/office/drawing/2014/main" id="{DD2EF97F-9850-4903-8B6B-2395B38441CD}"/>
                </a:ext>
              </a:extLst>
            </p:cNvPr>
            <p:cNvSpPr>
              <a:spLocks noChangeArrowheads="1"/>
            </p:cNvSpPr>
            <p:nvPr/>
          </p:nvSpPr>
          <p:spPr bwMode="auto">
            <a:xfrm>
              <a:off x="4987" y="1361"/>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7" name="Oval 67">
              <a:extLst>
                <a:ext uri="{FF2B5EF4-FFF2-40B4-BE49-F238E27FC236}">
                  <a16:creationId xmlns:a16="http://schemas.microsoft.com/office/drawing/2014/main" id="{069A7A51-9DF1-41EB-9802-EE8306F07BDE}"/>
                </a:ext>
              </a:extLst>
            </p:cNvPr>
            <p:cNvSpPr>
              <a:spLocks noChangeArrowheads="1"/>
            </p:cNvSpPr>
            <p:nvPr/>
          </p:nvSpPr>
          <p:spPr bwMode="auto">
            <a:xfrm>
              <a:off x="5023" y="1361"/>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8" name="Oval 68">
              <a:extLst>
                <a:ext uri="{FF2B5EF4-FFF2-40B4-BE49-F238E27FC236}">
                  <a16:creationId xmlns:a16="http://schemas.microsoft.com/office/drawing/2014/main" id="{801BE59F-CCB0-47EA-B049-A36E2AC47D6B}"/>
                </a:ext>
              </a:extLst>
            </p:cNvPr>
            <p:cNvSpPr>
              <a:spLocks noChangeArrowheads="1"/>
            </p:cNvSpPr>
            <p:nvPr/>
          </p:nvSpPr>
          <p:spPr bwMode="auto">
            <a:xfrm>
              <a:off x="4980" y="1339"/>
              <a:ext cx="74"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9" name="Oval 69">
              <a:extLst>
                <a:ext uri="{FF2B5EF4-FFF2-40B4-BE49-F238E27FC236}">
                  <a16:creationId xmlns:a16="http://schemas.microsoft.com/office/drawing/2014/main" id="{CB95AE40-E27E-4474-94E2-9A6392007B4E}"/>
                </a:ext>
              </a:extLst>
            </p:cNvPr>
            <p:cNvSpPr>
              <a:spLocks noChangeArrowheads="1"/>
            </p:cNvSpPr>
            <p:nvPr/>
          </p:nvSpPr>
          <p:spPr bwMode="auto">
            <a:xfrm>
              <a:off x="4919" y="1339"/>
              <a:ext cx="73"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0" name="Oval 70">
              <a:extLst>
                <a:ext uri="{FF2B5EF4-FFF2-40B4-BE49-F238E27FC236}">
                  <a16:creationId xmlns:a16="http://schemas.microsoft.com/office/drawing/2014/main" id="{A506E415-A471-40D5-80FA-24BF528DBD1C}"/>
                </a:ext>
              </a:extLst>
            </p:cNvPr>
            <p:cNvSpPr>
              <a:spLocks noChangeArrowheads="1"/>
            </p:cNvSpPr>
            <p:nvPr/>
          </p:nvSpPr>
          <p:spPr bwMode="auto">
            <a:xfrm>
              <a:off x="4957" y="1339"/>
              <a:ext cx="73"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1" name="Oval 71">
              <a:extLst>
                <a:ext uri="{FF2B5EF4-FFF2-40B4-BE49-F238E27FC236}">
                  <a16:creationId xmlns:a16="http://schemas.microsoft.com/office/drawing/2014/main" id="{6CD89E41-2E77-4248-B822-8CBABDFFB8F6}"/>
                </a:ext>
              </a:extLst>
            </p:cNvPr>
            <p:cNvSpPr>
              <a:spLocks noChangeArrowheads="1"/>
            </p:cNvSpPr>
            <p:nvPr/>
          </p:nvSpPr>
          <p:spPr bwMode="auto">
            <a:xfrm>
              <a:off x="4871" y="1323"/>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2" name="Oval 72">
              <a:extLst>
                <a:ext uri="{FF2B5EF4-FFF2-40B4-BE49-F238E27FC236}">
                  <a16:creationId xmlns:a16="http://schemas.microsoft.com/office/drawing/2014/main" id="{32485B5A-78CC-4569-9EAA-17A3BC3DBF49}"/>
                </a:ext>
              </a:extLst>
            </p:cNvPr>
            <p:cNvSpPr>
              <a:spLocks noChangeArrowheads="1"/>
            </p:cNvSpPr>
            <p:nvPr/>
          </p:nvSpPr>
          <p:spPr bwMode="auto">
            <a:xfrm>
              <a:off x="4833" y="1323"/>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3" name="Oval 73">
              <a:extLst>
                <a:ext uri="{FF2B5EF4-FFF2-40B4-BE49-F238E27FC236}">
                  <a16:creationId xmlns:a16="http://schemas.microsoft.com/office/drawing/2014/main" id="{700C4A1E-FA34-4F2A-8DE7-9738D99989E3}"/>
                </a:ext>
              </a:extLst>
            </p:cNvPr>
            <p:cNvSpPr>
              <a:spLocks noChangeArrowheads="1"/>
            </p:cNvSpPr>
            <p:nvPr/>
          </p:nvSpPr>
          <p:spPr bwMode="auto">
            <a:xfrm>
              <a:off x="4612" y="1273"/>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4" name="Oval 74">
              <a:extLst>
                <a:ext uri="{FF2B5EF4-FFF2-40B4-BE49-F238E27FC236}">
                  <a16:creationId xmlns:a16="http://schemas.microsoft.com/office/drawing/2014/main" id="{4F0EDC51-31A8-4478-B58A-67F271A0F72F}"/>
                </a:ext>
              </a:extLst>
            </p:cNvPr>
            <p:cNvSpPr>
              <a:spLocks noChangeArrowheads="1"/>
            </p:cNvSpPr>
            <p:nvPr/>
          </p:nvSpPr>
          <p:spPr bwMode="auto">
            <a:xfrm>
              <a:off x="4812" y="1323"/>
              <a:ext cx="76"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5" name="Oval 75">
              <a:extLst>
                <a:ext uri="{FF2B5EF4-FFF2-40B4-BE49-F238E27FC236}">
                  <a16:creationId xmlns:a16="http://schemas.microsoft.com/office/drawing/2014/main" id="{2A0EF938-5A25-4B3C-843D-61EAA75E887A}"/>
                </a:ext>
              </a:extLst>
            </p:cNvPr>
            <p:cNvSpPr>
              <a:spLocks noChangeArrowheads="1"/>
            </p:cNvSpPr>
            <p:nvPr/>
          </p:nvSpPr>
          <p:spPr bwMode="auto">
            <a:xfrm>
              <a:off x="4575" y="1273"/>
              <a:ext cx="73"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6" name="Oval 76">
              <a:extLst>
                <a:ext uri="{FF2B5EF4-FFF2-40B4-BE49-F238E27FC236}">
                  <a16:creationId xmlns:a16="http://schemas.microsoft.com/office/drawing/2014/main" id="{2620B1FF-43F1-4E3A-91C6-C685012B8C6D}"/>
                </a:ext>
              </a:extLst>
            </p:cNvPr>
            <p:cNvSpPr>
              <a:spLocks noChangeArrowheads="1"/>
            </p:cNvSpPr>
            <p:nvPr/>
          </p:nvSpPr>
          <p:spPr bwMode="auto">
            <a:xfrm>
              <a:off x="4416" y="1223"/>
              <a:ext cx="73"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7" name="Oval 77">
              <a:extLst>
                <a:ext uri="{FF2B5EF4-FFF2-40B4-BE49-F238E27FC236}">
                  <a16:creationId xmlns:a16="http://schemas.microsoft.com/office/drawing/2014/main" id="{DC1FD275-1AEA-4D0A-B8C1-4B183255CFA6}"/>
                </a:ext>
              </a:extLst>
            </p:cNvPr>
            <p:cNvSpPr>
              <a:spLocks noChangeArrowheads="1"/>
            </p:cNvSpPr>
            <p:nvPr/>
          </p:nvSpPr>
          <p:spPr bwMode="auto">
            <a:xfrm>
              <a:off x="4501" y="1242"/>
              <a:ext cx="74"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8" name="Oval 78">
              <a:extLst>
                <a:ext uri="{FF2B5EF4-FFF2-40B4-BE49-F238E27FC236}">
                  <a16:creationId xmlns:a16="http://schemas.microsoft.com/office/drawing/2014/main" id="{FE14CE7F-67A6-446C-A3E8-268B8B154416}"/>
                </a:ext>
              </a:extLst>
            </p:cNvPr>
            <p:cNvSpPr>
              <a:spLocks noChangeArrowheads="1"/>
            </p:cNvSpPr>
            <p:nvPr/>
          </p:nvSpPr>
          <p:spPr bwMode="auto">
            <a:xfrm>
              <a:off x="4776" y="1315"/>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9" name="Oval 79">
              <a:extLst>
                <a:ext uri="{FF2B5EF4-FFF2-40B4-BE49-F238E27FC236}">
                  <a16:creationId xmlns:a16="http://schemas.microsoft.com/office/drawing/2014/main" id="{2085E7A7-B4C2-48E2-9477-3947357E14B8}"/>
                </a:ext>
              </a:extLst>
            </p:cNvPr>
            <p:cNvSpPr>
              <a:spLocks noChangeArrowheads="1"/>
            </p:cNvSpPr>
            <p:nvPr/>
          </p:nvSpPr>
          <p:spPr bwMode="auto">
            <a:xfrm>
              <a:off x="4738" y="1315"/>
              <a:ext cx="74" cy="74"/>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0" name="Oval 80">
              <a:extLst>
                <a:ext uri="{FF2B5EF4-FFF2-40B4-BE49-F238E27FC236}">
                  <a16:creationId xmlns:a16="http://schemas.microsoft.com/office/drawing/2014/main" id="{C7F361EC-D6CF-4953-8175-22A2686D70BD}"/>
                </a:ext>
              </a:extLst>
            </p:cNvPr>
            <p:cNvSpPr>
              <a:spLocks noChangeArrowheads="1"/>
            </p:cNvSpPr>
            <p:nvPr/>
          </p:nvSpPr>
          <p:spPr bwMode="auto">
            <a:xfrm>
              <a:off x="4672" y="1311"/>
              <a:ext cx="76" cy="7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1" name="Oval 81">
              <a:extLst>
                <a:ext uri="{FF2B5EF4-FFF2-40B4-BE49-F238E27FC236}">
                  <a16:creationId xmlns:a16="http://schemas.microsoft.com/office/drawing/2014/main" id="{8D746A20-4B44-4519-B5B7-CC8FAB9205A6}"/>
                </a:ext>
              </a:extLst>
            </p:cNvPr>
            <p:cNvSpPr>
              <a:spLocks noChangeArrowheads="1"/>
            </p:cNvSpPr>
            <p:nvPr/>
          </p:nvSpPr>
          <p:spPr bwMode="auto">
            <a:xfrm>
              <a:off x="4717" y="1315"/>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2" name="Oval 82">
              <a:extLst>
                <a:ext uri="{FF2B5EF4-FFF2-40B4-BE49-F238E27FC236}">
                  <a16:creationId xmlns:a16="http://schemas.microsoft.com/office/drawing/2014/main" id="{5EB9D495-D7F1-4E5F-BB4A-C1696D9AB798}"/>
                </a:ext>
              </a:extLst>
            </p:cNvPr>
            <p:cNvSpPr>
              <a:spLocks noChangeArrowheads="1"/>
            </p:cNvSpPr>
            <p:nvPr/>
          </p:nvSpPr>
          <p:spPr bwMode="auto">
            <a:xfrm>
              <a:off x="4648" y="1287"/>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3" name="Oval 83">
              <a:extLst>
                <a:ext uri="{FF2B5EF4-FFF2-40B4-BE49-F238E27FC236}">
                  <a16:creationId xmlns:a16="http://schemas.microsoft.com/office/drawing/2014/main" id="{CF6E5AB4-440B-4F63-B49D-58894F3A2FE7}"/>
                </a:ext>
              </a:extLst>
            </p:cNvPr>
            <p:cNvSpPr>
              <a:spLocks noChangeArrowheads="1"/>
            </p:cNvSpPr>
            <p:nvPr/>
          </p:nvSpPr>
          <p:spPr bwMode="auto">
            <a:xfrm>
              <a:off x="4451" y="1223"/>
              <a:ext cx="74"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4" name="Oval 84">
              <a:extLst>
                <a:ext uri="{FF2B5EF4-FFF2-40B4-BE49-F238E27FC236}">
                  <a16:creationId xmlns:a16="http://schemas.microsoft.com/office/drawing/2014/main" id="{017B3EEA-181D-4116-89B8-2F992E9483FD}"/>
                </a:ext>
              </a:extLst>
            </p:cNvPr>
            <p:cNvSpPr>
              <a:spLocks noChangeArrowheads="1"/>
            </p:cNvSpPr>
            <p:nvPr/>
          </p:nvSpPr>
          <p:spPr bwMode="auto">
            <a:xfrm>
              <a:off x="4529" y="1249"/>
              <a:ext cx="76"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5" name="Oval 85">
              <a:extLst>
                <a:ext uri="{FF2B5EF4-FFF2-40B4-BE49-F238E27FC236}">
                  <a16:creationId xmlns:a16="http://schemas.microsoft.com/office/drawing/2014/main" id="{9B1556F5-8080-4899-95A5-1C858D387EAA}"/>
                </a:ext>
              </a:extLst>
            </p:cNvPr>
            <p:cNvSpPr>
              <a:spLocks noChangeArrowheads="1"/>
            </p:cNvSpPr>
            <p:nvPr/>
          </p:nvSpPr>
          <p:spPr bwMode="auto">
            <a:xfrm>
              <a:off x="4378" y="1211"/>
              <a:ext cx="73" cy="76"/>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6" name="Oval 86">
              <a:extLst>
                <a:ext uri="{FF2B5EF4-FFF2-40B4-BE49-F238E27FC236}">
                  <a16:creationId xmlns:a16="http://schemas.microsoft.com/office/drawing/2014/main" id="{79C9172A-8792-4333-ABCA-CF6B61956569}"/>
                </a:ext>
              </a:extLst>
            </p:cNvPr>
            <p:cNvSpPr>
              <a:spLocks noChangeArrowheads="1"/>
            </p:cNvSpPr>
            <p:nvPr/>
          </p:nvSpPr>
          <p:spPr bwMode="auto">
            <a:xfrm>
              <a:off x="4200" y="1161"/>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7" name="Oval 87">
              <a:extLst>
                <a:ext uri="{FF2B5EF4-FFF2-40B4-BE49-F238E27FC236}">
                  <a16:creationId xmlns:a16="http://schemas.microsoft.com/office/drawing/2014/main" id="{BDF41903-858D-4983-9DB1-4CC5A6F7E70B}"/>
                </a:ext>
              </a:extLst>
            </p:cNvPr>
            <p:cNvSpPr>
              <a:spLocks noChangeArrowheads="1"/>
            </p:cNvSpPr>
            <p:nvPr/>
          </p:nvSpPr>
          <p:spPr bwMode="auto">
            <a:xfrm>
              <a:off x="4238" y="1175"/>
              <a:ext cx="73"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8" name="Oval 88">
              <a:extLst>
                <a:ext uri="{FF2B5EF4-FFF2-40B4-BE49-F238E27FC236}">
                  <a16:creationId xmlns:a16="http://schemas.microsoft.com/office/drawing/2014/main" id="{3DEE0DBB-CD1D-4B3A-8885-679067F4A0CC}"/>
                </a:ext>
              </a:extLst>
            </p:cNvPr>
            <p:cNvSpPr>
              <a:spLocks noChangeArrowheads="1"/>
            </p:cNvSpPr>
            <p:nvPr/>
          </p:nvSpPr>
          <p:spPr bwMode="auto">
            <a:xfrm>
              <a:off x="4285" y="117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9" name="Oval 89">
              <a:extLst>
                <a:ext uri="{FF2B5EF4-FFF2-40B4-BE49-F238E27FC236}">
                  <a16:creationId xmlns:a16="http://schemas.microsoft.com/office/drawing/2014/main" id="{78E379B3-242E-4ABB-86C1-936582202D62}"/>
                </a:ext>
              </a:extLst>
            </p:cNvPr>
            <p:cNvSpPr>
              <a:spLocks noChangeArrowheads="1"/>
            </p:cNvSpPr>
            <p:nvPr/>
          </p:nvSpPr>
          <p:spPr bwMode="auto">
            <a:xfrm>
              <a:off x="4311" y="1187"/>
              <a:ext cx="74" cy="74"/>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0" name="Oval 90">
              <a:extLst>
                <a:ext uri="{FF2B5EF4-FFF2-40B4-BE49-F238E27FC236}">
                  <a16:creationId xmlns:a16="http://schemas.microsoft.com/office/drawing/2014/main" id="{A36D7E13-1BDF-482E-AF99-FDF53C2F8AEC}"/>
                </a:ext>
              </a:extLst>
            </p:cNvPr>
            <p:cNvSpPr>
              <a:spLocks noChangeArrowheads="1"/>
            </p:cNvSpPr>
            <p:nvPr/>
          </p:nvSpPr>
          <p:spPr bwMode="auto">
            <a:xfrm>
              <a:off x="4342" y="1199"/>
              <a:ext cx="74" cy="7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1" name="Oval 91">
              <a:extLst>
                <a:ext uri="{FF2B5EF4-FFF2-40B4-BE49-F238E27FC236}">
                  <a16:creationId xmlns:a16="http://schemas.microsoft.com/office/drawing/2014/main" id="{39EBFD94-F1ED-498E-B897-0396D490DFCA}"/>
                </a:ext>
              </a:extLst>
            </p:cNvPr>
            <p:cNvSpPr>
              <a:spLocks noChangeArrowheads="1"/>
            </p:cNvSpPr>
            <p:nvPr/>
          </p:nvSpPr>
          <p:spPr bwMode="auto">
            <a:xfrm>
              <a:off x="3991" y="1130"/>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2" name="Oval 92">
              <a:extLst>
                <a:ext uri="{FF2B5EF4-FFF2-40B4-BE49-F238E27FC236}">
                  <a16:creationId xmlns:a16="http://schemas.microsoft.com/office/drawing/2014/main" id="{50746D4D-1DC5-459A-A6FB-F9614BCC5516}"/>
                </a:ext>
              </a:extLst>
            </p:cNvPr>
            <p:cNvSpPr>
              <a:spLocks noChangeArrowheads="1"/>
            </p:cNvSpPr>
            <p:nvPr/>
          </p:nvSpPr>
          <p:spPr bwMode="auto">
            <a:xfrm>
              <a:off x="4052" y="1137"/>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3" name="Oval 93">
              <a:extLst>
                <a:ext uri="{FF2B5EF4-FFF2-40B4-BE49-F238E27FC236}">
                  <a16:creationId xmlns:a16="http://schemas.microsoft.com/office/drawing/2014/main" id="{5B27C8DB-391B-4A03-A2E1-96A08B93C894}"/>
                </a:ext>
              </a:extLst>
            </p:cNvPr>
            <p:cNvSpPr>
              <a:spLocks noChangeArrowheads="1"/>
            </p:cNvSpPr>
            <p:nvPr/>
          </p:nvSpPr>
          <p:spPr bwMode="auto">
            <a:xfrm>
              <a:off x="4100" y="1149"/>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4" name="Oval 94">
              <a:extLst>
                <a:ext uri="{FF2B5EF4-FFF2-40B4-BE49-F238E27FC236}">
                  <a16:creationId xmlns:a16="http://schemas.microsoft.com/office/drawing/2014/main" id="{9767D3EE-A183-45CF-AA81-8032B066C709}"/>
                </a:ext>
              </a:extLst>
            </p:cNvPr>
            <p:cNvSpPr>
              <a:spLocks noChangeArrowheads="1"/>
            </p:cNvSpPr>
            <p:nvPr/>
          </p:nvSpPr>
          <p:spPr bwMode="auto">
            <a:xfrm>
              <a:off x="4173" y="1149"/>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5" name="Oval 95">
              <a:extLst>
                <a:ext uri="{FF2B5EF4-FFF2-40B4-BE49-F238E27FC236}">
                  <a16:creationId xmlns:a16="http://schemas.microsoft.com/office/drawing/2014/main" id="{8E3B4F62-905D-4031-974F-07C16C4DBBE7}"/>
                </a:ext>
              </a:extLst>
            </p:cNvPr>
            <p:cNvSpPr>
              <a:spLocks noChangeArrowheads="1"/>
            </p:cNvSpPr>
            <p:nvPr/>
          </p:nvSpPr>
          <p:spPr bwMode="auto">
            <a:xfrm>
              <a:off x="4135" y="1149"/>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6" name="Oval 96">
              <a:extLst>
                <a:ext uri="{FF2B5EF4-FFF2-40B4-BE49-F238E27FC236}">
                  <a16:creationId xmlns:a16="http://schemas.microsoft.com/office/drawing/2014/main" id="{4B5CA4F3-CDAB-4069-8311-58239C40F7D6}"/>
                </a:ext>
              </a:extLst>
            </p:cNvPr>
            <p:cNvSpPr>
              <a:spLocks noChangeArrowheads="1"/>
            </p:cNvSpPr>
            <p:nvPr/>
          </p:nvSpPr>
          <p:spPr bwMode="auto">
            <a:xfrm>
              <a:off x="3554" y="1009"/>
              <a:ext cx="74"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7" name="Oval 97">
              <a:extLst>
                <a:ext uri="{FF2B5EF4-FFF2-40B4-BE49-F238E27FC236}">
                  <a16:creationId xmlns:a16="http://schemas.microsoft.com/office/drawing/2014/main" id="{25B6ED16-7141-406F-B7BB-66FEA25D5EF3}"/>
                </a:ext>
              </a:extLst>
            </p:cNvPr>
            <p:cNvSpPr>
              <a:spLocks noChangeArrowheads="1"/>
            </p:cNvSpPr>
            <p:nvPr/>
          </p:nvSpPr>
          <p:spPr bwMode="auto">
            <a:xfrm>
              <a:off x="3357" y="900"/>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8" name="Oval 98">
              <a:extLst>
                <a:ext uri="{FF2B5EF4-FFF2-40B4-BE49-F238E27FC236}">
                  <a16:creationId xmlns:a16="http://schemas.microsoft.com/office/drawing/2014/main" id="{3F0DF2B5-566C-4F36-9EC2-A217B5ACDBD2}"/>
                </a:ext>
              </a:extLst>
            </p:cNvPr>
            <p:cNvSpPr>
              <a:spLocks noChangeArrowheads="1"/>
            </p:cNvSpPr>
            <p:nvPr/>
          </p:nvSpPr>
          <p:spPr bwMode="auto">
            <a:xfrm>
              <a:off x="2923" y="745"/>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9" name="Oval 99">
              <a:extLst>
                <a:ext uri="{FF2B5EF4-FFF2-40B4-BE49-F238E27FC236}">
                  <a16:creationId xmlns:a16="http://schemas.microsoft.com/office/drawing/2014/main" id="{BEFD54B3-9FF4-4E2A-887B-5137EDB4F240}"/>
                </a:ext>
              </a:extLst>
            </p:cNvPr>
            <p:cNvSpPr>
              <a:spLocks noChangeArrowheads="1"/>
            </p:cNvSpPr>
            <p:nvPr/>
          </p:nvSpPr>
          <p:spPr bwMode="auto">
            <a:xfrm>
              <a:off x="4014" y="1137"/>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0" name="Oval 100">
              <a:extLst>
                <a:ext uri="{FF2B5EF4-FFF2-40B4-BE49-F238E27FC236}">
                  <a16:creationId xmlns:a16="http://schemas.microsoft.com/office/drawing/2014/main" id="{FE96EA46-F703-473D-B001-94D07F53DBC8}"/>
                </a:ext>
              </a:extLst>
            </p:cNvPr>
            <p:cNvSpPr>
              <a:spLocks noChangeArrowheads="1"/>
            </p:cNvSpPr>
            <p:nvPr/>
          </p:nvSpPr>
          <p:spPr bwMode="auto">
            <a:xfrm>
              <a:off x="3991" y="1130"/>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1" name="Oval 101">
              <a:extLst>
                <a:ext uri="{FF2B5EF4-FFF2-40B4-BE49-F238E27FC236}">
                  <a16:creationId xmlns:a16="http://schemas.microsoft.com/office/drawing/2014/main" id="{7B1C0513-3D1A-4C06-8026-D4A358325660}"/>
                </a:ext>
              </a:extLst>
            </p:cNvPr>
            <p:cNvSpPr>
              <a:spLocks noChangeArrowheads="1"/>
            </p:cNvSpPr>
            <p:nvPr/>
          </p:nvSpPr>
          <p:spPr bwMode="auto">
            <a:xfrm>
              <a:off x="3953" y="1130"/>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2" name="Oval 102">
              <a:extLst>
                <a:ext uri="{FF2B5EF4-FFF2-40B4-BE49-F238E27FC236}">
                  <a16:creationId xmlns:a16="http://schemas.microsoft.com/office/drawing/2014/main" id="{9116B10C-E323-485C-B6D6-AC46720E3347}"/>
                </a:ext>
              </a:extLst>
            </p:cNvPr>
            <p:cNvSpPr>
              <a:spLocks noChangeArrowheads="1"/>
            </p:cNvSpPr>
            <p:nvPr/>
          </p:nvSpPr>
          <p:spPr bwMode="auto">
            <a:xfrm>
              <a:off x="2624" y="653"/>
              <a:ext cx="73"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3" name="Oval 103">
              <a:extLst>
                <a:ext uri="{FF2B5EF4-FFF2-40B4-BE49-F238E27FC236}">
                  <a16:creationId xmlns:a16="http://schemas.microsoft.com/office/drawing/2014/main" id="{8ABF317A-4593-4AF5-9E5F-7F3406557D52}"/>
                </a:ext>
              </a:extLst>
            </p:cNvPr>
            <p:cNvSpPr>
              <a:spLocks noChangeArrowheads="1"/>
            </p:cNvSpPr>
            <p:nvPr/>
          </p:nvSpPr>
          <p:spPr bwMode="auto">
            <a:xfrm>
              <a:off x="1758" y="541"/>
              <a:ext cx="73"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4" name="Oval 104">
              <a:extLst>
                <a:ext uri="{FF2B5EF4-FFF2-40B4-BE49-F238E27FC236}">
                  <a16:creationId xmlns:a16="http://schemas.microsoft.com/office/drawing/2014/main" id="{20F725B2-D998-4A43-9A22-E5D37DEFBEE4}"/>
                </a:ext>
              </a:extLst>
            </p:cNvPr>
            <p:cNvSpPr>
              <a:spLocks noChangeArrowheads="1"/>
            </p:cNvSpPr>
            <p:nvPr/>
          </p:nvSpPr>
          <p:spPr bwMode="auto">
            <a:xfrm>
              <a:off x="1323" y="50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5" name="Oval 105">
              <a:extLst>
                <a:ext uri="{FF2B5EF4-FFF2-40B4-BE49-F238E27FC236}">
                  <a16:creationId xmlns:a16="http://schemas.microsoft.com/office/drawing/2014/main" id="{313437F2-79FE-425D-9F65-A23C694474B6}"/>
                </a:ext>
              </a:extLst>
            </p:cNvPr>
            <p:cNvSpPr>
              <a:spLocks noChangeArrowheads="1"/>
            </p:cNvSpPr>
            <p:nvPr/>
          </p:nvSpPr>
          <p:spPr bwMode="auto">
            <a:xfrm>
              <a:off x="1190" y="50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6" name="Oval 106">
              <a:extLst>
                <a:ext uri="{FF2B5EF4-FFF2-40B4-BE49-F238E27FC236}">
                  <a16:creationId xmlns:a16="http://schemas.microsoft.com/office/drawing/2014/main" id="{E2A819E2-0AA6-4718-9E7A-7898AB950475}"/>
                </a:ext>
              </a:extLst>
            </p:cNvPr>
            <p:cNvSpPr>
              <a:spLocks noChangeArrowheads="1"/>
            </p:cNvSpPr>
            <p:nvPr/>
          </p:nvSpPr>
          <p:spPr bwMode="auto">
            <a:xfrm>
              <a:off x="955" y="460"/>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7" name="Oval 107">
              <a:extLst>
                <a:ext uri="{FF2B5EF4-FFF2-40B4-BE49-F238E27FC236}">
                  <a16:creationId xmlns:a16="http://schemas.microsoft.com/office/drawing/2014/main" id="{F42946B9-FCD4-4994-B230-9FCE459E34BE}"/>
                </a:ext>
              </a:extLst>
            </p:cNvPr>
            <p:cNvSpPr>
              <a:spLocks noChangeArrowheads="1"/>
            </p:cNvSpPr>
            <p:nvPr/>
          </p:nvSpPr>
          <p:spPr bwMode="auto">
            <a:xfrm>
              <a:off x="822" y="460"/>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8" name="Oval 108">
              <a:extLst>
                <a:ext uri="{FF2B5EF4-FFF2-40B4-BE49-F238E27FC236}">
                  <a16:creationId xmlns:a16="http://schemas.microsoft.com/office/drawing/2014/main" id="{AE809335-0348-4D6B-BCC6-B5018382AB82}"/>
                </a:ext>
              </a:extLst>
            </p:cNvPr>
            <p:cNvSpPr>
              <a:spLocks noChangeArrowheads="1"/>
            </p:cNvSpPr>
            <p:nvPr/>
          </p:nvSpPr>
          <p:spPr bwMode="auto">
            <a:xfrm>
              <a:off x="633" y="458"/>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9" name="Oval 109">
              <a:extLst>
                <a:ext uri="{FF2B5EF4-FFF2-40B4-BE49-F238E27FC236}">
                  <a16:creationId xmlns:a16="http://schemas.microsoft.com/office/drawing/2014/main" id="{846C28AD-0AB5-4CD2-992D-59349C417F91}"/>
                </a:ext>
              </a:extLst>
            </p:cNvPr>
            <p:cNvSpPr>
              <a:spLocks noChangeArrowheads="1"/>
            </p:cNvSpPr>
            <p:nvPr/>
          </p:nvSpPr>
          <p:spPr bwMode="auto">
            <a:xfrm>
              <a:off x="4413" y="1199"/>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0" name="Oval 110">
              <a:extLst>
                <a:ext uri="{FF2B5EF4-FFF2-40B4-BE49-F238E27FC236}">
                  <a16:creationId xmlns:a16="http://schemas.microsoft.com/office/drawing/2014/main" id="{F49C440F-08AF-4427-AAED-BB04EA65CBC0}"/>
                </a:ext>
              </a:extLst>
            </p:cNvPr>
            <p:cNvSpPr>
              <a:spLocks noChangeArrowheads="1"/>
            </p:cNvSpPr>
            <p:nvPr/>
          </p:nvSpPr>
          <p:spPr bwMode="auto">
            <a:xfrm>
              <a:off x="4399" y="1199"/>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1" name="Oval 111">
              <a:extLst>
                <a:ext uri="{FF2B5EF4-FFF2-40B4-BE49-F238E27FC236}">
                  <a16:creationId xmlns:a16="http://schemas.microsoft.com/office/drawing/2014/main" id="{F0DF20C3-2E3A-461F-83DF-1C54F17C98E4}"/>
                </a:ext>
              </a:extLst>
            </p:cNvPr>
            <p:cNvSpPr>
              <a:spLocks noChangeArrowheads="1"/>
            </p:cNvSpPr>
            <p:nvPr/>
          </p:nvSpPr>
          <p:spPr bwMode="auto">
            <a:xfrm>
              <a:off x="4378" y="1199"/>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2" name="Oval 112">
              <a:extLst>
                <a:ext uri="{FF2B5EF4-FFF2-40B4-BE49-F238E27FC236}">
                  <a16:creationId xmlns:a16="http://schemas.microsoft.com/office/drawing/2014/main" id="{8D66AB89-BA29-4E22-BDB5-0EA12B104C0D}"/>
                </a:ext>
              </a:extLst>
            </p:cNvPr>
            <p:cNvSpPr>
              <a:spLocks noChangeArrowheads="1"/>
            </p:cNvSpPr>
            <p:nvPr/>
          </p:nvSpPr>
          <p:spPr bwMode="auto">
            <a:xfrm>
              <a:off x="4342" y="1187"/>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3" name="Oval 113">
              <a:extLst>
                <a:ext uri="{FF2B5EF4-FFF2-40B4-BE49-F238E27FC236}">
                  <a16:creationId xmlns:a16="http://schemas.microsoft.com/office/drawing/2014/main" id="{BF35633E-F6EB-4DEA-BDD9-73A97A7842A3}"/>
                </a:ext>
              </a:extLst>
            </p:cNvPr>
            <p:cNvSpPr>
              <a:spLocks noChangeArrowheads="1"/>
            </p:cNvSpPr>
            <p:nvPr/>
          </p:nvSpPr>
          <p:spPr bwMode="auto">
            <a:xfrm>
              <a:off x="4311" y="1187"/>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4" name="Oval 114">
              <a:extLst>
                <a:ext uri="{FF2B5EF4-FFF2-40B4-BE49-F238E27FC236}">
                  <a16:creationId xmlns:a16="http://schemas.microsoft.com/office/drawing/2014/main" id="{12988F95-2BFE-4EF3-8004-E492D632D18C}"/>
                </a:ext>
              </a:extLst>
            </p:cNvPr>
            <p:cNvSpPr>
              <a:spLocks noChangeArrowheads="1"/>
            </p:cNvSpPr>
            <p:nvPr/>
          </p:nvSpPr>
          <p:spPr bwMode="auto">
            <a:xfrm>
              <a:off x="4266" y="1187"/>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5" name="Oval 115">
              <a:extLst>
                <a:ext uri="{FF2B5EF4-FFF2-40B4-BE49-F238E27FC236}">
                  <a16:creationId xmlns:a16="http://schemas.microsoft.com/office/drawing/2014/main" id="{798CA05F-0941-4E68-ADEB-5FBB41879846}"/>
                </a:ext>
              </a:extLst>
            </p:cNvPr>
            <p:cNvSpPr>
              <a:spLocks noChangeArrowheads="1"/>
            </p:cNvSpPr>
            <p:nvPr/>
          </p:nvSpPr>
          <p:spPr bwMode="auto">
            <a:xfrm>
              <a:off x="4238" y="1187"/>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6" name="Oval 116">
              <a:extLst>
                <a:ext uri="{FF2B5EF4-FFF2-40B4-BE49-F238E27FC236}">
                  <a16:creationId xmlns:a16="http://schemas.microsoft.com/office/drawing/2014/main" id="{133CF827-31F9-4C84-A1FA-B9D56CAFE35C}"/>
                </a:ext>
              </a:extLst>
            </p:cNvPr>
            <p:cNvSpPr>
              <a:spLocks noChangeArrowheads="1"/>
            </p:cNvSpPr>
            <p:nvPr/>
          </p:nvSpPr>
          <p:spPr bwMode="auto">
            <a:xfrm>
              <a:off x="4197" y="117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7" name="Oval 117">
              <a:extLst>
                <a:ext uri="{FF2B5EF4-FFF2-40B4-BE49-F238E27FC236}">
                  <a16:creationId xmlns:a16="http://schemas.microsoft.com/office/drawing/2014/main" id="{22E7CF2D-4381-4500-8F58-4C7754B13F15}"/>
                </a:ext>
              </a:extLst>
            </p:cNvPr>
            <p:cNvSpPr>
              <a:spLocks noChangeArrowheads="1"/>
            </p:cNvSpPr>
            <p:nvPr/>
          </p:nvSpPr>
          <p:spPr bwMode="auto">
            <a:xfrm>
              <a:off x="4159" y="117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8" name="Oval 118">
              <a:extLst>
                <a:ext uri="{FF2B5EF4-FFF2-40B4-BE49-F238E27FC236}">
                  <a16:creationId xmlns:a16="http://schemas.microsoft.com/office/drawing/2014/main" id="{66134BBD-B2D4-4EBF-B31F-9BF8C203B863}"/>
                </a:ext>
              </a:extLst>
            </p:cNvPr>
            <p:cNvSpPr>
              <a:spLocks noChangeArrowheads="1"/>
            </p:cNvSpPr>
            <p:nvPr/>
          </p:nvSpPr>
          <p:spPr bwMode="auto">
            <a:xfrm>
              <a:off x="4128" y="117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9" name="Oval 119">
              <a:extLst>
                <a:ext uri="{FF2B5EF4-FFF2-40B4-BE49-F238E27FC236}">
                  <a16:creationId xmlns:a16="http://schemas.microsoft.com/office/drawing/2014/main" id="{853021E4-D537-4588-9652-9CB3AFD2EBB7}"/>
                </a:ext>
              </a:extLst>
            </p:cNvPr>
            <p:cNvSpPr>
              <a:spLocks noChangeArrowheads="1"/>
            </p:cNvSpPr>
            <p:nvPr/>
          </p:nvSpPr>
          <p:spPr bwMode="auto">
            <a:xfrm>
              <a:off x="4107" y="1161"/>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0" name="Oval 120">
              <a:extLst>
                <a:ext uri="{FF2B5EF4-FFF2-40B4-BE49-F238E27FC236}">
                  <a16:creationId xmlns:a16="http://schemas.microsoft.com/office/drawing/2014/main" id="{F6D1586A-B832-47EE-B5C5-C9C409176CCC}"/>
                </a:ext>
              </a:extLst>
            </p:cNvPr>
            <p:cNvSpPr>
              <a:spLocks noChangeArrowheads="1"/>
            </p:cNvSpPr>
            <p:nvPr/>
          </p:nvSpPr>
          <p:spPr bwMode="auto">
            <a:xfrm>
              <a:off x="4081" y="1149"/>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1" name="Oval 121">
              <a:extLst>
                <a:ext uri="{FF2B5EF4-FFF2-40B4-BE49-F238E27FC236}">
                  <a16:creationId xmlns:a16="http://schemas.microsoft.com/office/drawing/2014/main" id="{7B96AC1C-2862-44B3-A74C-18EF899D9F13}"/>
                </a:ext>
              </a:extLst>
            </p:cNvPr>
            <p:cNvSpPr>
              <a:spLocks noChangeArrowheads="1"/>
            </p:cNvSpPr>
            <p:nvPr/>
          </p:nvSpPr>
          <p:spPr bwMode="auto">
            <a:xfrm>
              <a:off x="4045" y="1140"/>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2" name="Oval 122">
              <a:extLst>
                <a:ext uri="{FF2B5EF4-FFF2-40B4-BE49-F238E27FC236}">
                  <a16:creationId xmlns:a16="http://schemas.microsoft.com/office/drawing/2014/main" id="{968822B7-14B6-4A80-95B6-B42E3FB11818}"/>
                </a:ext>
              </a:extLst>
            </p:cNvPr>
            <p:cNvSpPr>
              <a:spLocks noChangeArrowheads="1"/>
            </p:cNvSpPr>
            <p:nvPr/>
          </p:nvSpPr>
          <p:spPr bwMode="auto">
            <a:xfrm>
              <a:off x="4513" y="1199"/>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3" name="Oval 123">
              <a:extLst>
                <a:ext uri="{FF2B5EF4-FFF2-40B4-BE49-F238E27FC236}">
                  <a16:creationId xmlns:a16="http://schemas.microsoft.com/office/drawing/2014/main" id="{46E426C8-770C-4247-BFB6-D5F13FDD5F5B}"/>
                </a:ext>
              </a:extLst>
            </p:cNvPr>
            <p:cNvSpPr>
              <a:spLocks noChangeArrowheads="1"/>
            </p:cNvSpPr>
            <p:nvPr/>
          </p:nvSpPr>
          <p:spPr bwMode="auto">
            <a:xfrm>
              <a:off x="4499" y="1199"/>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4" name="Oval 124">
              <a:extLst>
                <a:ext uri="{FF2B5EF4-FFF2-40B4-BE49-F238E27FC236}">
                  <a16:creationId xmlns:a16="http://schemas.microsoft.com/office/drawing/2014/main" id="{D63131DC-5558-485E-81C7-C59DE7F3A033}"/>
                </a:ext>
              </a:extLst>
            </p:cNvPr>
            <p:cNvSpPr>
              <a:spLocks noChangeArrowheads="1"/>
            </p:cNvSpPr>
            <p:nvPr/>
          </p:nvSpPr>
          <p:spPr bwMode="auto">
            <a:xfrm>
              <a:off x="4477" y="1199"/>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5" name="Oval 125">
              <a:extLst>
                <a:ext uri="{FF2B5EF4-FFF2-40B4-BE49-F238E27FC236}">
                  <a16:creationId xmlns:a16="http://schemas.microsoft.com/office/drawing/2014/main" id="{46E9FEC5-0778-416E-A986-80A4587218B9}"/>
                </a:ext>
              </a:extLst>
            </p:cNvPr>
            <p:cNvSpPr>
              <a:spLocks noChangeArrowheads="1"/>
            </p:cNvSpPr>
            <p:nvPr/>
          </p:nvSpPr>
          <p:spPr bwMode="auto">
            <a:xfrm>
              <a:off x="4439" y="1199"/>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6" name="Oval 126">
              <a:extLst>
                <a:ext uri="{FF2B5EF4-FFF2-40B4-BE49-F238E27FC236}">
                  <a16:creationId xmlns:a16="http://schemas.microsoft.com/office/drawing/2014/main" id="{11B67708-8E06-4CCB-9EF5-12EB1397E132}"/>
                </a:ext>
              </a:extLst>
            </p:cNvPr>
            <p:cNvSpPr>
              <a:spLocks noChangeArrowheads="1"/>
            </p:cNvSpPr>
            <p:nvPr/>
          </p:nvSpPr>
          <p:spPr bwMode="auto">
            <a:xfrm>
              <a:off x="4537" y="1225"/>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7" name="Oval 127">
              <a:extLst>
                <a:ext uri="{FF2B5EF4-FFF2-40B4-BE49-F238E27FC236}">
                  <a16:creationId xmlns:a16="http://schemas.microsoft.com/office/drawing/2014/main" id="{33349A15-E0CC-4DD9-8852-980C2D6894E4}"/>
                </a:ext>
              </a:extLst>
            </p:cNvPr>
            <p:cNvSpPr>
              <a:spLocks noChangeArrowheads="1"/>
            </p:cNvSpPr>
            <p:nvPr/>
          </p:nvSpPr>
          <p:spPr bwMode="auto">
            <a:xfrm>
              <a:off x="4551" y="1235"/>
              <a:ext cx="73"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8" name="Oval 128">
              <a:extLst>
                <a:ext uri="{FF2B5EF4-FFF2-40B4-BE49-F238E27FC236}">
                  <a16:creationId xmlns:a16="http://schemas.microsoft.com/office/drawing/2014/main" id="{D405D2BD-A3C8-40DE-84D5-C5CA47166C08}"/>
                </a:ext>
              </a:extLst>
            </p:cNvPr>
            <p:cNvSpPr>
              <a:spLocks noChangeArrowheads="1"/>
            </p:cNvSpPr>
            <p:nvPr/>
          </p:nvSpPr>
          <p:spPr bwMode="auto">
            <a:xfrm>
              <a:off x="4575" y="1235"/>
              <a:ext cx="73"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9" name="Oval 129">
              <a:extLst>
                <a:ext uri="{FF2B5EF4-FFF2-40B4-BE49-F238E27FC236}">
                  <a16:creationId xmlns:a16="http://schemas.microsoft.com/office/drawing/2014/main" id="{A9098A16-91BF-4B44-BDEC-55B3276C6616}"/>
                </a:ext>
              </a:extLst>
            </p:cNvPr>
            <p:cNvSpPr>
              <a:spLocks noChangeArrowheads="1"/>
            </p:cNvSpPr>
            <p:nvPr/>
          </p:nvSpPr>
          <p:spPr bwMode="auto">
            <a:xfrm>
              <a:off x="4634" y="1261"/>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0" name="Oval 130">
              <a:extLst>
                <a:ext uri="{FF2B5EF4-FFF2-40B4-BE49-F238E27FC236}">
                  <a16:creationId xmlns:a16="http://schemas.microsoft.com/office/drawing/2014/main" id="{DAC5A814-B06B-4F33-B850-23989A593FEE}"/>
                </a:ext>
              </a:extLst>
            </p:cNvPr>
            <p:cNvSpPr>
              <a:spLocks noChangeArrowheads="1"/>
            </p:cNvSpPr>
            <p:nvPr/>
          </p:nvSpPr>
          <p:spPr bwMode="auto">
            <a:xfrm>
              <a:off x="4605" y="1235"/>
              <a:ext cx="74"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1" name="Oval 131">
              <a:extLst>
                <a:ext uri="{FF2B5EF4-FFF2-40B4-BE49-F238E27FC236}">
                  <a16:creationId xmlns:a16="http://schemas.microsoft.com/office/drawing/2014/main" id="{1DFBB649-09CB-4228-BAFD-3D48763E2C6E}"/>
                </a:ext>
              </a:extLst>
            </p:cNvPr>
            <p:cNvSpPr>
              <a:spLocks noChangeArrowheads="1"/>
            </p:cNvSpPr>
            <p:nvPr/>
          </p:nvSpPr>
          <p:spPr bwMode="auto">
            <a:xfrm>
              <a:off x="4674" y="1261"/>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2" name="Oval 132">
              <a:extLst>
                <a:ext uri="{FF2B5EF4-FFF2-40B4-BE49-F238E27FC236}">
                  <a16:creationId xmlns:a16="http://schemas.microsoft.com/office/drawing/2014/main" id="{4FBAA8E3-8CE9-4823-AAC1-E2983BFDDAA5}"/>
                </a:ext>
              </a:extLst>
            </p:cNvPr>
            <p:cNvSpPr>
              <a:spLocks noChangeArrowheads="1"/>
            </p:cNvSpPr>
            <p:nvPr/>
          </p:nvSpPr>
          <p:spPr bwMode="auto">
            <a:xfrm>
              <a:off x="4698" y="1261"/>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3" name="Oval 133">
              <a:extLst>
                <a:ext uri="{FF2B5EF4-FFF2-40B4-BE49-F238E27FC236}">
                  <a16:creationId xmlns:a16="http://schemas.microsoft.com/office/drawing/2014/main" id="{ECCB377B-E3DC-4B32-8217-CD1541A21B1F}"/>
                </a:ext>
              </a:extLst>
            </p:cNvPr>
            <p:cNvSpPr>
              <a:spLocks noChangeArrowheads="1"/>
            </p:cNvSpPr>
            <p:nvPr/>
          </p:nvSpPr>
          <p:spPr bwMode="auto">
            <a:xfrm>
              <a:off x="4646" y="1261"/>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4" name="Oval 134">
              <a:extLst>
                <a:ext uri="{FF2B5EF4-FFF2-40B4-BE49-F238E27FC236}">
                  <a16:creationId xmlns:a16="http://schemas.microsoft.com/office/drawing/2014/main" id="{02547A56-5534-4C74-B85C-F6B67B4BF070}"/>
                </a:ext>
              </a:extLst>
            </p:cNvPr>
            <p:cNvSpPr>
              <a:spLocks noChangeArrowheads="1"/>
            </p:cNvSpPr>
            <p:nvPr/>
          </p:nvSpPr>
          <p:spPr bwMode="auto">
            <a:xfrm>
              <a:off x="4722" y="1287"/>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5" name="Oval 135">
              <a:extLst>
                <a:ext uri="{FF2B5EF4-FFF2-40B4-BE49-F238E27FC236}">
                  <a16:creationId xmlns:a16="http://schemas.microsoft.com/office/drawing/2014/main" id="{0CF9A32B-FF33-43ED-82E9-81B7FC2F47D1}"/>
                </a:ext>
              </a:extLst>
            </p:cNvPr>
            <p:cNvSpPr>
              <a:spLocks noChangeArrowheads="1"/>
            </p:cNvSpPr>
            <p:nvPr/>
          </p:nvSpPr>
          <p:spPr bwMode="auto">
            <a:xfrm>
              <a:off x="5042" y="1472"/>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6" name="Oval 136">
              <a:extLst>
                <a:ext uri="{FF2B5EF4-FFF2-40B4-BE49-F238E27FC236}">
                  <a16:creationId xmlns:a16="http://schemas.microsoft.com/office/drawing/2014/main" id="{88F22519-2D48-4F06-94DF-847ABA62BDA5}"/>
                </a:ext>
              </a:extLst>
            </p:cNvPr>
            <p:cNvSpPr>
              <a:spLocks noChangeArrowheads="1"/>
            </p:cNvSpPr>
            <p:nvPr/>
          </p:nvSpPr>
          <p:spPr bwMode="auto">
            <a:xfrm>
              <a:off x="4940" y="1396"/>
              <a:ext cx="74"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7" name="Oval 137">
              <a:extLst>
                <a:ext uri="{FF2B5EF4-FFF2-40B4-BE49-F238E27FC236}">
                  <a16:creationId xmlns:a16="http://schemas.microsoft.com/office/drawing/2014/main" id="{B8AAEA25-B953-45D8-B7BC-7BF7D8FF01B7}"/>
                </a:ext>
              </a:extLst>
            </p:cNvPr>
            <p:cNvSpPr>
              <a:spLocks noChangeArrowheads="1"/>
            </p:cNvSpPr>
            <p:nvPr/>
          </p:nvSpPr>
          <p:spPr bwMode="auto">
            <a:xfrm>
              <a:off x="5078" y="1510"/>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8" name="Oval 138">
              <a:extLst>
                <a:ext uri="{FF2B5EF4-FFF2-40B4-BE49-F238E27FC236}">
                  <a16:creationId xmlns:a16="http://schemas.microsoft.com/office/drawing/2014/main" id="{98420AB5-99F0-40C3-971B-FCDA694104B2}"/>
                </a:ext>
              </a:extLst>
            </p:cNvPr>
            <p:cNvSpPr>
              <a:spLocks noChangeArrowheads="1"/>
            </p:cNvSpPr>
            <p:nvPr/>
          </p:nvSpPr>
          <p:spPr bwMode="auto">
            <a:xfrm>
              <a:off x="5099" y="1560"/>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9" name="Oval 139">
              <a:extLst>
                <a:ext uri="{FF2B5EF4-FFF2-40B4-BE49-F238E27FC236}">
                  <a16:creationId xmlns:a16="http://schemas.microsoft.com/office/drawing/2014/main" id="{0C20CD76-4373-4DEA-893C-F4851FF3A1A7}"/>
                </a:ext>
              </a:extLst>
            </p:cNvPr>
            <p:cNvSpPr>
              <a:spLocks noChangeArrowheads="1"/>
            </p:cNvSpPr>
            <p:nvPr/>
          </p:nvSpPr>
          <p:spPr bwMode="auto">
            <a:xfrm>
              <a:off x="4992" y="1472"/>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0" name="Oval 140">
              <a:extLst>
                <a:ext uri="{FF2B5EF4-FFF2-40B4-BE49-F238E27FC236}">
                  <a16:creationId xmlns:a16="http://schemas.microsoft.com/office/drawing/2014/main" id="{DFE001F2-70A2-40D5-803F-460BC7ADBDFF}"/>
                </a:ext>
              </a:extLst>
            </p:cNvPr>
            <p:cNvSpPr>
              <a:spLocks noChangeArrowheads="1"/>
            </p:cNvSpPr>
            <p:nvPr/>
          </p:nvSpPr>
          <p:spPr bwMode="auto">
            <a:xfrm>
              <a:off x="4987" y="1415"/>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1" name="Oval 141">
              <a:extLst>
                <a:ext uri="{FF2B5EF4-FFF2-40B4-BE49-F238E27FC236}">
                  <a16:creationId xmlns:a16="http://schemas.microsoft.com/office/drawing/2014/main" id="{B0257306-D2A5-4656-892D-6F82F638F2FE}"/>
                </a:ext>
              </a:extLst>
            </p:cNvPr>
            <p:cNvSpPr>
              <a:spLocks noChangeArrowheads="1"/>
            </p:cNvSpPr>
            <p:nvPr/>
          </p:nvSpPr>
          <p:spPr bwMode="auto">
            <a:xfrm>
              <a:off x="5116" y="1605"/>
              <a:ext cx="73"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2" name="Oval 142">
              <a:extLst>
                <a:ext uri="{FF2B5EF4-FFF2-40B4-BE49-F238E27FC236}">
                  <a16:creationId xmlns:a16="http://schemas.microsoft.com/office/drawing/2014/main" id="{FB24762F-2A8F-465A-BC10-8C4CA9F1255A}"/>
                </a:ext>
              </a:extLst>
            </p:cNvPr>
            <p:cNvSpPr>
              <a:spLocks noChangeArrowheads="1"/>
            </p:cNvSpPr>
            <p:nvPr/>
          </p:nvSpPr>
          <p:spPr bwMode="auto">
            <a:xfrm>
              <a:off x="4904" y="1375"/>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3" name="Oval 143">
              <a:extLst>
                <a:ext uri="{FF2B5EF4-FFF2-40B4-BE49-F238E27FC236}">
                  <a16:creationId xmlns:a16="http://schemas.microsoft.com/office/drawing/2014/main" id="{5EB6C033-FB69-447C-A336-F968D69A64D9}"/>
                </a:ext>
              </a:extLst>
            </p:cNvPr>
            <p:cNvSpPr>
              <a:spLocks noChangeArrowheads="1"/>
            </p:cNvSpPr>
            <p:nvPr/>
          </p:nvSpPr>
          <p:spPr bwMode="auto">
            <a:xfrm>
              <a:off x="4866" y="1361"/>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4" name="Oval 144">
              <a:extLst>
                <a:ext uri="{FF2B5EF4-FFF2-40B4-BE49-F238E27FC236}">
                  <a16:creationId xmlns:a16="http://schemas.microsoft.com/office/drawing/2014/main" id="{F3D00435-7352-4CA9-B4D1-1C8373CB0A58}"/>
                </a:ext>
              </a:extLst>
            </p:cNvPr>
            <p:cNvSpPr>
              <a:spLocks noChangeArrowheads="1"/>
            </p:cNvSpPr>
            <p:nvPr/>
          </p:nvSpPr>
          <p:spPr bwMode="auto">
            <a:xfrm>
              <a:off x="4833" y="1339"/>
              <a:ext cx="74"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5" name="Oval 145">
              <a:extLst>
                <a:ext uri="{FF2B5EF4-FFF2-40B4-BE49-F238E27FC236}">
                  <a16:creationId xmlns:a16="http://schemas.microsoft.com/office/drawing/2014/main" id="{452CEC6D-65D8-4199-B5AC-373ABAF7CC05}"/>
                </a:ext>
              </a:extLst>
            </p:cNvPr>
            <p:cNvSpPr>
              <a:spLocks noChangeArrowheads="1"/>
            </p:cNvSpPr>
            <p:nvPr/>
          </p:nvSpPr>
          <p:spPr bwMode="auto">
            <a:xfrm>
              <a:off x="4798" y="1330"/>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6" name="Oval 146">
              <a:extLst>
                <a:ext uri="{FF2B5EF4-FFF2-40B4-BE49-F238E27FC236}">
                  <a16:creationId xmlns:a16="http://schemas.microsoft.com/office/drawing/2014/main" id="{E9EBF85D-B75B-409B-A668-FDF9BEF199A8}"/>
                </a:ext>
              </a:extLst>
            </p:cNvPr>
            <p:cNvSpPr>
              <a:spLocks noChangeArrowheads="1"/>
            </p:cNvSpPr>
            <p:nvPr/>
          </p:nvSpPr>
          <p:spPr bwMode="auto">
            <a:xfrm>
              <a:off x="4767" y="1323"/>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7" name="Oval 147">
              <a:extLst>
                <a:ext uri="{FF2B5EF4-FFF2-40B4-BE49-F238E27FC236}">
                  <a16:creationId xmlns:a16="http://schemas.microsoft.com/office/drawing/2014/main" id="{ECE932D8-3469-4186-8AA2-E746825990E6}"/>
                </a:ext>
              </a:extLst>
            </p:cNvPr>
            <p:cNvSpPr>
              <a:spLocks noChangeArrowheads="1"/>
            </p:cNvSpPr>
            <p:nvPr/>
          </p:nvSpPr>
          <p:spPr bwMode="auto">
            <a:xfrm>
              <a:off x="4741" y="1311"/>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8" name="Oval 148">
              <a:extLst>
                <a:ext uri="{FF2B5EF4-FFF2-40B4-BE49-F238E27FC236}">
                  <a16:creationId xmlns:a16="http://schemas.microsoft.com/office/drawing/2014/main" id="{B8F917E2-F307-4B21-92A4-3617477860E8}"/>
                </a:ext>
              </a:extLst>
            </p:cNvPr>
            <p:cNvSpPr>
              <a:spLocks noChangeArrowheads="1"/>
            </p:cNvSpPr>
            <p:nvPr/>
          </p:nvSpPr>
          <p:spPr bwMode="auto">
            <a:xfrm>
              <a:off x="5175" y="1615"/>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9" name="Oval 149">
              <a:extLst>
                <a:ext uri="{FF2B5EF4-FFF2-40B4-BE49-F238E27FC236}">
                  <a16:creationId xmlns:a16="http://schemas.microsoft.com/office/drawing/2014/main" id="{1EE863EF-B73B-4A87-B8C0-5A9CCC803B50}"/>
                </a:ext>
              </a:extLst>
            </p:cNvPr>
            <p:cNvSpPr>
              <a:spLocks noChangeArrowheads="1"/>
            </p:cNvSpPr>
            <p:nvPr/>
          </p:nvSpPr>
          <p:spPr bwMode="auto">
            <a:xfrm>
              <a:off x="5137" y="1615"/>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0" name="Oval 150">
              <a:extLst>
                <a:ext uri="{FF2B5EF4-FFF2-40B4-BE49-F238E27FC236}">
                  <a16:creationId xmlns:a16="http://schemas.microsoft.com/office/drawing/2014/main" id="{B457E17A-70D7-4AA2-AD24-9D141E590DEE}"/>
                </a:ext>
              </a:extLst>
            </p:cNvPr>
            <p:cNvSpPr>
              <a:spLocks noChangeArrowheads="1"/>
            </p:cNvSpPr>
            <p:nvPr/>
          </p:nvSpPr>
          <p:spPr bwMode="auto">
            <a:xfrm>
              <a:off x="5211" y="1631"/>
              <a:ext cx="75"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1" name="Oval 151">
              <a:extLst>
                <a:ext uri="{FF2B5EF4-FFF2-40B4-BE49-F238E27FC236}">
                  <a16:creationId xmlns:a16="http://schemas.microsoft.com/office/drawing/2014/main" id="{D1E77BB4-4179-4249-AB25-EAD506B715DB}"/>
                </a:ext>
              </a:extLst>
            </p:cNvPr>
            <p:cNvSpPr>
              <a:spLocks noChangeArrowheads="1"/>
            </p:cNvSpPr>
            <p:nvPr/>
          </p:nvSpPr>
          <p:spPr bwMode="auto">
            <a:xfrm>
              <a:off x="5248" y="1650"/>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2" name="Oval 152">
              <a:extLst>
                <a:ext uri="{FF2B5EF4-FFF2-40B4-BE49-F238E27FC236}">
                  <a16:creationId xmlns:a16="http://schemas.microsoft.com/office/drawing/2014/main" id="{8C6A9850-8BD1-446F-8864-7F9811BE5691}"/>
                </a:ext>
              </a:extLst>
            </p:cNvPr>
            <p:cNvSpPr>
              <a:spLocks noChangeArrowheads="1"/>
            </p:cNvSpPr>
            <p:nvPr/>
          </p:nvSpPr>
          <p:spPr bwMode="auto">
            <a:xfrm>
              <a:off x="5286" y="1667"/>
              <a:ext cx="74" cy="76"/>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3" name="Oval 153">
              <a:extLst>
                <a:ext uri="{FF2B5EF4-FFF2-40B4-BE49-F238E27FC236}">
                  <a16:creationId xmlns:a16="http://schemas.microsoft.com/office/drawing/2014/main" id="{CFC946AA-A0CF-45BC-85D9-20D62EBAADBE}"/>
                </a:ext>
              </a:extLst>
            </p:cNvPr>
            <p:cNvSpPr>
              <a:spLocks noChangeArrowheads="1"/>
            </p:cNvSpPr>
            <p:nvPr/>
          </p:nvSpPr>
          <p:spPr bwMode="auto">
            <a:xfrm>
              <a:off x="5612" y="1674"/>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4" name="Oval 154">
              <a:extLst>
                <a:ext uri="{FF2B5EF4-FFF2-40B4-BE49-F238E27FC236}">
                  <a16:creationId xmlns:a16="http://schemas.microsoft.com/office/drawing/2014/main" id="{C6733F88-3E0F-44E8-A503-BFCB8C70A188}"/>
                </a:ext>
              </a:extLst>
            </p:cNvPr>
            <p:cNvSpPr>
              <a:spLocks noChangeArrowheads="1"/>
            </p:cNvSpPr>
            <p:nvPr/>
          </p:nvSpPr>
          <p:spPr bwMode="auto">
            <a:xfrm>
              <a:off x="5574" y="1674"/>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5" name="Oval 155">
              <a:extLst>
                <a:ext uri="{FF2B5EF4-FFF2-40B4-BE49-F238E27FC236}">
                  <a16:creationId xmlns:a16="http://schemas.microsoft.com/office/drawing/2014/main" id="{287C944A-C55E-4EE9-8B70-0F9528F6AC03}"/>
                </a:ext>
              </a:extLst>
            </p:cNvPr>
            <p:cNvSpPr>
              <a:spLocks noChangeArrowheads="1"/>
            </p:cNvSpPr>
            <p:nvPr/>
          </p:nvSpPr>
          <p:spPr bwMode="auto">
            <a:xfrm>
              <a:off x="5521" y="1674"/>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6" name="Oval 156">
              <a:extLst>
                <a:ext uri="{FF2B5EF4-FFF2-40B4-BE49-F238E27FC236}">
                  <a16:creationId xmlns:a16="http://schemas.microsoft.com/office/drawing/2014/main" id="{C375AAF4-A764-42C0-9C05-B5949508C51A}"/>
                </a:ext>
              </a:extLst>
            </p:cNvPr>
            <p:cNvSpPr>
              <a:spLocks noChangeArrowheads="1"/>
            </p:cNvSpPr>
            <p:nvPr/>
          </p:nvSpPr>
          <p:spPr bwMode="auto">
            <a:xfrm>
              <a:off x="5483" y="1674"/>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7" name="Oval 157">
              <a:extLst>
                <a:ext uri="{FF2B5EF4-FFF2-40B4-BE49-F238E27FC236}">
                  <a16:creationId xmlns:a16="http://schemas.microsoft.com/office/drawing/2014/main" id="{FF7609C7-4B07-49F2-989C-05A91C672C93}"/>
                </a:ext>
              </a:extLst>
            </p:cNvPr>
            <p:cNvSpPr>
              <a:spLocks noChangeArrowheads="1"/>
            </p:cNvSpPr>
            <p:nvPr/>
          </p:nvSpPr>
          <p:spPr bwMode="auto">
            <a:xfrm>
              <a:off x="5457" y="1674"/>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8" name="Oval 158">
              <a:extLst>
                <a:ext uri="{FF2B5EF4-FFF2-40B4-BE49-F238E27FC236}">
                  <a16:creationId xmlns:a16="http://schemas.microsoft.com/office/drawing/2014/main" id="{2C02288A-A917-4A61-85A6-46F1486E582F}"/>
                </a:ext>
              </a:extLst>
            </p:cNvPr>
            <p:cNvSpPr>
              <a:spLocks noChangeArrowheads="1"/>
            </p:cNvSpPr>
            <p:nvPr/>
          </p:nvSpPr>
          <p:spPr bwMode="auto">
            <a:xfrm>
              <a:off x="5419" y="1674"/>
              <a:ext cx="76"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9" name="Oval 159">
              <a:extLst>
                <a:ext uri="{FF2B5EF4-FFF2-40B4-BE49-F238E27FC236}">
                  <a16:creationId xmlns:a16="http://schemas.microsoft.com/office/drawing/2014/main" id="{D803D49B-C67B-4635-A1B4-ADC254FADBFC}"/>
                </a:ext>
              </a:extLst>
            </p:cNvPr>
            <p:cNvSpPr>
              <a:spLocks noChangeArrowheads="1"/>
            </p:cNvSpPr>
            <p:nvPr/>
          </p:nvSpPr>
          <p:spPr bwMode="auto">
            <a:xfrm>
              <a:off x="5367" y="1674"/>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0" name="Oval 160">
              <a:extLst>
                <a:ext uri="{FF2B5EF4-FFF2-40B4-BE49-F238E27FC236}">
                  <a16:creationId xmlns:a16="http://schemas.microsoft.com/office/drawing/2014/main" id="{7C621447-0118-40DA-8FE9-C29CC4873F8F}"/>
                </a:ext>
              </a:extLst>
            </p:cNvPr>
            <p:cNvSpPr>
              <a:spLocks noChangeArrowheads="1"/>
            </p:cNvSpPr>
            <p:nvPr/>
          </p:nvSpPr>
          <p:spPr bwMode="auto">
            <a:xfrm>
              <a:off x="5332" y="1674"/>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1" name="Oval 161">
              <a:extLst>
                <a:ext uri="{FF2B5EF4-FFF2-40B4-BE49-F238E27FC236}">
                  <a16:creationId xmlns:a16="http://schemas.microsoft.com/office/drawing/2014/main" id="{4847EE7A-AF90-421D-8955-D7B16F876F17}"/>
                </a:ext>
              </a:extLst>
            </p:cNvPr>
            <p:cNvSpPr>
              <a:spLocks noChangeArrowheads="1"/>
            </p:cNvSpPr>
            <p:nvPr/>
          </p:nvSpPr>
          <p:spPr bwMode="auto">
            <a:xfrm>
              <a:off x="6058"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2" name="Oval 162">
              <a:extLst>
                <a:ext uri="{FF2B5EF4-FFF2-40B4-BE49-F238E27FC236}">
                  <a16:creationId xmlns:a16="http://schemas.microsoft.com/office/drawing/2014/main" id="{716225DC-AB0A-467E-B6D6-FA590EDE1640}"/>
                </a:ext>
              </a:extLst>
            </p:cNvPr>
            <p:cNvSpPr>
              <a:spLocks noChangeArrowheads="1"/>
            </p:cNvSpPr>
            <p:nvPr/>
          </p:nvSpPr>
          <p:spPr bwMode="auto">
            <a:xfrm>
              <a:off x="6044"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3" name="Oval 163">
              <a:extLst>
                <a:ext uri="{FF2B5EF4-FFF2-40B4-BE49-F238E27FC236}">
                  <a16:creationId xmlns:a16="http://schemas.microsoft.com/office/drawing/2014/main" id="{D8E33EFA-D41B-415F-B186-CED2B0FA7BB2}"/>
                </a:ext>
              </a:extLst>
            </p:cNvPr>
            <p:cNvSpPr>
              <a:spLocks noChangeArrowheads="1"/>
            </p:cNvSpPr>
            <p:nvPr/>
          </p:nvSpPr>
          <p:spPr bwMode="auto">
            <a:xfrm>
              <a:off x="6022"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4" name="Oval 164">
              <a:extLst>
                <a:ext uri="{FF2B5EF4-FFF2-40B4-BE49-F238E27FC236}">
                  <a16:creationId xmlns:a16="http://schemas.microsoft.com/office/drawing/2014/main" id="{BED25777-2940-4DD8-BDE8-049511BE2B1E}"/>
                </a:ext>
              </a:extLst>
            </p:cNvPr>
            <p:cNvSpPr>
              <a:spLocks noChangeArrowheads="1"/>
            </p:cNvSpPr>
            <p:nvPr/>
          </p:nvSpPr>
          <p:spPr bwMode="auto">
            <a:xfrm>
              <a:off x="5984"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5" name="Oval 165">
              <a:extLst>
                <a:ext uri="{FF2B5EF4-FFF2-40B4-BE49-F238E27FC236}">
                  <a16:creationId xmlns:a16="http://schemas.microsoft.com/office/drawing/2014/main" id="{A8650F0F-A6A5-47B1-BDB9-358D34575E4E}"/>
                </a:ext>
              </a:extLst>
            </p:cNvPr>
            <p:cNvSpPr>
              <a:spLocks noChangeArrowheads="1"/>
            </p:cNvSpPr>
            <p:nvPr/>
          </p:nvSpPr>
          <p:spPr bwMode="auto">
            <a:xfrm>
              <a:off x="5946" y="1817"/>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6" name="Oval 166">
              <a:extLst>
                <a:ext uri="{FF2B5EF4-FFF2-40B4-BE49-F238E27FC236}">
                  <a16:creationId xmlns:a16="http://schemas.microsoft.com/office/drawing/2014/main" id="{CB7DE0D5-63EE-4A3A-A93D-D5E5FDA6867B}"/>
                </a:ext>
              </a:extLst>
            </p:cNvPr>
            <p:cNvSpPr>
              <a:spLocks noChangeArrowheads="1"/>
            </p:cNvSpPr>
            <p:nvPr/>
          </p:nvSpPr>
          <p:spPr bwMode="auto">
            <a:xfrm>
              <a:off x="5915"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7" name="Oval 167">
              <a:extLst>
                <a:ext uri="{FF2B5EF4-FFF2-40B4-BE49-F238E27FC236}">
                  <a16:creationId xmlns:a16="http://schemas.microsoft.com/office/drawing/2014/main" id="{5FF7E763-3B7D-40BE-8DD1-83AF6252FC94}"/>
                </a:ext>
              </a:extLst>
            </p:cNvPr>
            <p:cNvSpPr>
              <a:spLocks noChangeArrowheads="1"/>
            </p:cNvSpPr>
            <p:nvPr/>
          </p:nvSpPr>
          <p:spPr bwMode="auto">
            <a:xfrm>
              <a:off x="5839" y="1817"/>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8" name="Oval 168">
              <a:extLst>
                <a:ext uri="{FF2B5EF4-FFF2-40B4-BE49-F238E27FC236}">
                  <a16:creationId xmlns:a16="http://schemas.microsoft.com/office/drawing/2014/main" id="{C2E58BA7-C96C-4610-85E1-868F12BEB3F5}"/>
                </a:ext>
              </a:extLst>
            </p:cNvPr>
            <p:cNvSpPr>
              <a:spLocks noChangeArrowheads="1"/>
            </p:cNvSpPr>
            <p:nvPr/>
          </p:nvSpPr>
          <p:spPr bwMode="auto">
            <a:xfrm>
              <a:off x="5818" y="1772"/>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9" name="Oval 169">
              <a:extLst>
                <a:ext uri="{FF2B5EF4-FFF2-40B4-BE49-F238E27FC236}">
                  <a16:creationId xmlns:a16="http://schemas.microsoft.com/office/drawing/2014/main" id="{08F6A46B-2080-44C2-8F95-FF807D3B83F7}"/>
                </a:ext>
              </a:extLst>
            </p:cNvPr>
            <p:cNvSpPr>
              <a:spLocks noChangeArrowheads="1"/>
            </p:cNvSpPr>
            <p:nvPr/>
          </p:nvSpPr>
          <p:spPr bwMode="auto">
            <a:xfrm>
              <a:off x="5794" y="1734"/>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0" name="Oval 170">
              <a:extLst>
                <a:ext uri="{FF2B5EF4-FFF2-40B4-BE49-F238E27FC236}">
                  <a16:creationId xmlns:a16="http://schemas.microsoft.com/office/drawing/2014/main" id="{039EC6C9-2BA0-4914-9EDF-B40835362FD0}"/>
                </a:ext>
              </a:extLst>
            </p:cNvPr>
            <p:cNvSpPr>
              <a:spLocks noChangeArrowheads="1"/>
            </p:cNvSpPr>
            <p:nvPr/>
          </p:nvSpPr>
          <p:spPr bwMode="auto">
            <a:xfrm>
              <a:off x="5747" y="1734"/>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1" name="Oval 171">
              <a:extLst>
                <a:ext uri="{FF2B5EF4-FFF2-40B4-BE49-F238E27FC236}">
                  <a16:creationId xmlns:a16="http://schemas.microsoft.com/office/drawing/2014/main" id="{9D394AAB-E98B-4263-9A4D-721A725AD8FD}"/>
                </a:ext>
              </a:extLst>
            </p:cNvPr>
            <p:cNvSpPr>
              <a:spLocks noChangeArrowheads="1"/>
            </p:cNvSpPr>
            <p:nvPr/>
          </p:nvSpPr>
          <p:spPr bwMode="auto">
            <a:xfrm>
              <a:off x="5709" y="1734"/>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2" name="Oval 172">
              <a:extLst>
                <a:ext uri="{FF2B5EF4-FFF2-40B4-BE49-F238E27FC236}">
                  <a16:creationId xmlns:a16="http://schemas.microsoft.com/office/drawing/2014/main" id="{E02FCD4C-E93E-49A4-B77E-48342184CE47}"/>
                </a:ext>
              </a:extLst>
            </p:cNvPr>
            <p:cNvSpPr>
              <a:spLocks noChangeArrowheads="1"/>
            </p:cNvSpPr>
            <p:nvPr/>
          </p:nvSpPr>
          <p:spPr bwMode="auto">
            <a:xfrm>
              <a:off x="5676" y="1712"/>
              <a:ext cx="73"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3" name="Oval 173">
              <a:extLst>
                <a:ext uri="{FF2B5EF4-FFF2-40B4-BE49-F238E27FC236}">
                  <a16:creationId xmlns:a16="http://schemas.microsoft.com/office/drawing/2014/main" id="{22318F08-0145-4B6F-B9A8-F484F14620D3}"/>
                </a:ext>
              </a:extLst>
            </p:cNvPr>
            <p:cNvSpPr>
              <a:spLocks noChangeArrowheads="1"/>
            </p:cNvSpPr>
            <p:nvPr/>
          </p:nvSpPr>
          <p:spPr bwMode="auto">
            <a:xfrm>
              <a:off x="5647" y="1688"/>
              <a:ext cx="74" cy="7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4" name="Oval 174">
              <a:extLst>
                <a:ext uri="{FF2B5EF4-FFF2-40B4-BE49-F238E27FC236}">
                  <a16:creationId xmlns:a16="http://schemas.microsoft.com/office/drawing/2014/main" id="{E4D223DD-9AD5-4BCB-B4C5-07422F6F1047}"/>
                </a:ext>
              </a:extLst>
            </p:cNvPr>
            <p:cNvSpPr>
              <a:spLocks noChangeArrowheads="1"/>
            </p:cNvSpPr>
            <p:nvPr/>
          </p:nvSpPr>
          <p:spPr bwMode="auto">
            <a:xfrm>
              <a:off x="6091"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5" name="Oval 175">
              <a:extLst>
                <a:ext uri="{FF2B5EF4-FFF2-40B4-BE49-F238E27FC236}">
                  <a16:creationId xmlns:a16="http://schemas.microsoft.com/office/drawing/2014/main" id="{D1288644-251C-4BEE-A234-65D0DA9D30A4}"/>
                </a:ext>
              </a:extLst>
            </p:cNvPr>
            <p:cNvSpPr>
              <a:spLocks noChangeArrowheads="1"/>
            </p:cNvSpPr>
            <p:nvPr/>
          </p:nvSpPr>
          <p:spPr bwMode="auto">
            <a:xfrm>
              <a:off x="6300"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6" name="Oval 176">
              <a:extLst>
                <a:ext uri="{FF2B5EF4-FFF2-40B4-BE49-F238E27FC236}">
                  <a16:creationId xmlns:a16="http://schemas.microsoft.com/office/drawing/2014/main" id="{E0A20347-9F32-4F3D-BF06-4D88A98A65FF}"/>
                </a:ext>
              </a:extLst>
            </p:cNvPr>
            <p:cNvSpPr>
              <a:spLocks noChangeArrowheads="1"/>
            </p:cNvSpPr>
            <p:nvPr/>
          </p:nvSpPr>
          <p:spPr bwMode="auto">
            <a:xfrm>
              <a:off x="6644"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7" name="Oval 177">
              <a:extLst>
                <a:ext uri="{FF2B5EF4-FFF2-40B4-BE49-F238E27FC236}">
                  <a16:creationId xmlns:a16="http://schemas.microsoft.com/office/drawing/2014/main" id="{A124D827-E751-4DEB-871E-95E0AA4DBD20}"/>
                </a:ext>
              </a:extLst>
            </p:cNvPr>
            <p:cNvSpPr>
              <a:spLocks noChangeArrowheads="1"/>
            </p:cNvSpPr>
            <p:nvPr/>
          </p:nvSpPr>
          <p:spPr bwMode="auto">
            <a:xfrm>
              <a:off x="6568"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8" name="Oval 178">
              <a:extLst>
                <a:ext uri="{FF2B5EF4-FFF2-40B4-BE49-F238E27FC236}">
                  <a16:creationId xmlns:a16="http://schemas.microsoft.com/office/drawing/2014/main" id="{0CCD8D11-B332-4FE6-BF37-96062DD9478B}"/>
                </a:ext>
              </a:extLst>
            </p:cNvPr>
            <p:cNvSpPr>
              <a:spLocks noChangeArrowheads="1"/>
            </p:cNvSpPr>
            <p:nvPr/>
          </p:nvSpPr>
          <p:spPr bwMode="auto">
            <a:xfrm>
              <a:off x="6530" y="1817"/>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9" name="Oval 179">
              <a:extLst>
                <a:ext uri="{FF2B5EF4-FFF2-40B4-BE49-F238E27FC236}">
                  <a16:creationId xmlns:a16="http://schemas.microsoft.com/office/drawing/2014/main" id="{94D17AB9-0F9B-4587-AB23-CBF06F9840D0}"/>
                </a:ext>
              </a:extLst>
            </p:cNvPr>
            <p:cNvSpPr>
              <a:spLocks noChangeArrowheads="1"/>
            </p:cNvSpPr>
            <p:nvPr/>
          </p:nvSpPr>
          <p:spPr bwMode="auto">
            <a:xfrm>
              <a:off x="6494"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0" name="Oval 180">
              <a:extLst>
                <a:ext uri="{FF2B5EF4-FFF2-40B4-BE49-F238E27FC236}">
                  <a16:creationId xmlns:a16="http://schemas.microsoft.com/office/drawing/2014/main" id="{6CFC3B04-CB60-45B1-9D23-55B871731D88}"/>
                </a:ext>
              </a:extLst>
            </p:cNvPr>
            <p:cNvSpPr>
              <a:spLocks noChangeArrowheads="1"/>
            </p:cNvSpPr>
            <p:nvPr/>
          </p:nvSpPr>
          <p:spPr bwMode="auto">
            <a:xfrm>
              <a:off x="6456"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1" name="Oval 181">
              <a:extLst>
                <a:ext uri="{FF2B5EF4-FFF2-40B4-BE49-F238E27FC236}">
                  <a16:creationId xmlns:a16="http://schemas.microsoft.com/office/drawing/2014/main" id="{353F4407-C4CD-4230-8B2C-E25F20E491AA}"/>
                </a:ext>
              </a:extLst>
            </p:cNvPr>
            <p:cNvSpPr>
              <a:spLocks noChangeArrowheads="1"/>
            </p:cNvSpPr>
            <p:nvPr/>
          </p:nvSpPr>
          <p:spPr bwMode="auto">
            <a:xfrm>
              <a:off x="6404" y="1817"/>
              <a:ext cx="74"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2" name="Oval 182">
              <a:extLst>
                <a:ext uri="{FF2B5EF4-FFF2-40B4-BE49-F238E27FC236}">
                  <a16:creationId xmlns:a16="http://schemas.microsoft.com/office/drawing/2014/main" id="{A94FCCE5-F670-426E-A68E-DC3FEF3E3132}"/>
                </a:ext>
              </a:extLst>
            </p:cNvPr>
            <p:cNvSpPr>
              <a:spLocks noChangeArrowheads="1"/>
            </p:cNvSpPr>
            <p:nvPr/>
          </p:nvSpPr>
          <p:spPr bwMode="auto">
            <a:xfrm>
              <a:off x="6366" y="1817"/>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3" name="Oval 183">
              <a:extLst>
                <a:ext uri="{FF2B5EF4-FFF2-40B4-BE49-F238E27FC236}">
                  <a16:creationId xmlns:a16="http://schemas.microsoft.com/office/drawing/2014/main" id="{EB72DCE4-0FE1-4FCE-BE98-7E5F0F716E19}"/>
                </a:ext>
              </a:extLst>
            </p:cNvPr>
            <p:cNvSpPr>
              <a:spLocks noChangeArrowheads="1"/>
            </p:cNvSpPr>
            <p:nvPr/>
          </p:nvSpPr>
          <p:spPr bwMode="auto">
            <a:xfrm>
              <a:off x="6236"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4" name="Oval 184">
              <a:extLst>
                <a:ext uri="{FF2B5EF4-FFF2-40B4-BE49-F238E27FC236}">
                  <a16:creationId xmlns:a16="http://schemas.microsoft.com/office/drawing/2014/main" id="{B4D397DB-6C64-4E2C-BC91-CACC471381D3}"/>
                </a:ext>
              </a:extLst>
            </p:cNvPr>
            <p:cNvSpPr>
              <a:spLocks noChangeArrowheads="1"/>
            </p:cNvSpPr>
            <p:nvPr/>
          </p:nvSpPr>
          <p:spPr bwMode="auto">
            <a:xfrm>
              <a:off x="6198"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5" name="Oval 185">
              <a:extLst>
                <a:ext uri="{FF2B5EF4-FFF2-40B4-BE49-F238E27FC236}">
                  <a16:creationId xmlns:a16="http://schemas.microsoft.com/office/drawing/2014/main" id="{2667E82D-A662-4A8F-8D17-C785DAF3B4B4}"/>
                </a:ext>
              </a:extLst>
            </p:cNvPr>
            <p:cNvSpPr>
              <a:spLocks noChangeArrowheads="1"/>
            </p:cNvSpPr>
            <p:nvPr/>
          </p:nvSpPr>
          <p:spPr bwMode="auto">
            <a:xfrm>
              <a:off x="6146" y="1817"/>
              <a:ext cx="73"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6" name="Oval 186">
              <a:extLst>
                <a:ext uri="{FF2B5EF4-FFF2-40B4-BE49-F238E27FC236}">
                  <a16:creationId xmlns:a16="http://schemas.microsoft.com/office/drawing/2014/main" id="{F8FC3442-806B-40EB-ACCF-17285C6A3B27}"/>
                </a:ext>
              </a:extLst>
            </p:cNvPr>
            <p:cNvSpPr>
              <a:spLocks noChangeArrowheads="1"/>
            </p:cNvSpPr>
            <p:nvPr/>
          </p:nvSpPr>
          <p:spPr bwMode="auto">
            <a:xfrm>
              <a:off x="6108" y="1817"/>
              <a:ext cx="76" cy="7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793" name="TextBox 792">
            <a:extLst>
              <a:ext uri="{FF2B5EF4-FFF2-40B4-BE49-F238E27FC236}">
                <a16:creationId xmlns:a16="http://schemas.microsoft.com/office/drawing/2014/main" id="{1403D5DF-02EC-48D5-ACDE-387CC30ED366}"/>
              </a:ext>
            </a:extLst>
          </p:cNvPr>
          <p:cNvSpPr txBox="1"/>
          <p:nvPr/>
        </p:nvSpPr>
        <p:spPr>
          <a:xfrm>
            <a:off x="7467878"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4" name="TextBox 793">
            <a:extLst>
              <a:ext uri="{FF2B5EF4-FFF2-40B4-BE49-F238E27FC236}">
                <a16:creationId xmlns:a16="http://schemas.microsoft.com/office/drawing/2014/main" id="{2DF18F38-EF00-4C72-A38B-56B56DBAA5BE}"/>
              </a:ext>
            </a:extLst>
          </p:cNvPr>
          <p:cNvSpPr txBox="1"/>
          <p:nvPr/>
        </p:nvSpPr>
        <p:spPr>
          <a:xfrm>
            <a:off x="7290432" y="5373048"/>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1</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5" name="TextBox 794">
            <a:extLst>
              <a:ext uri="{FF2B5EF4-FFF2-40B4-BE49-F238E27FC236}">
                <a16:creationId xmlns:a16="http://schemas.microsoft.com/office/drawing/2014/main" id="{E8298688-98AF-4740-BE83-F9DD1BA80671}"/>
              </a:ext>
            </a:extLst>
          </p:cNvPr>
          <p:cNvSpPr txBox="1"/>
          <p:nvPr/>
        </p:nvSpPr>
        <p:spPr>
          <a:xfrm>
            <a:off x="7467878"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6" name="TextBox 795">
            <a:extLst>
              <a:ext uri="{FF2B5EF4-FFF2-40B4-BE49-F238E27FC236}">
                <a16:creationId xmlns:a16="http://schemas.microsoft.com/office/drawing/2014/main" id="{78D764D9-27E4-47A9-ACF5-D95316CB3B91}"/>
              </a:ext>
            </a:extLst>
          </p:cNvPr>
          <p:cNvSpPr txBox="1"/>
          <p:nvPr/>
        </p:nvSpPr>
        <p:spPr>
          <a:xfrm>
            <a:off x="7290432" y="5481467"/>
            <a:ext cx="212298" cy="1077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C09D46EC-B050-410B-A780-B41F6DD172AB}"/>
              </a:ext>
            </a:extLst>
          </p:cNvPr>
          <p:cNvSpPr>
            <a:spLocks noGrp="1"/>
          </p:cNvSpPr>
          <p:nvPr>
            <p:ph type="body" idx="1"/>
          </p:nvPr>
        </p:nvSpPr>
        <p:spPr>
          <a:xfrm>
            <a:off x="609600" y="1052736"/>
            <a:ext cx="10972800" cy="702470"/>
          </a:xfrm>
        </p:spPr>
        <p:txBody>
          <a:bodyPr/>
          <a:lstStyle/>
          <a:p>
            <a:pPr lvl="0"/>
            <a:r>
              <a:rPr lang="en-US" dirty="0"/>
              <a:t>28.6% maturity; trend towards improved OS with </a:t>
            </a:r>
            <a:br>
              <a:rPr lang="en-US" dirty="0"/>
            </a:br>
            <a:r>
              <a:rPr lang="en-US" dirty="0" err="1"/>
              <a:t>olaparib</a:t>
            </a:r>
            <a:r>
              <a:rPr lang="en-US" dirty="0"/>
              <a:t> + abiraterone </a:t>
            </a:r>
          </a:p>
        </p:txBody>
      </p:sp>
      <p:sp>
        <p:nvSpPr>
          <p:cNvPr id="2" name="Title 1">
            <a:extLst>
              <a:ext uri="{FF2B5EF4-FFF2-40B4-BE49-F238E27FC236}">
                <a16:creationId xmlns:a16="http://schemas.microsoft.com/office/drawing/2014/main" id="{7466A7FD-5C86-4234-BD9B-109C6DBDE89D}"/>
              </a:ext>
            </a:extLst>
          </p:cNvPr>
          <p:cNvSpPr>
            <a:spLocks noGrp="1"/>
          </p:cNvSpPr>
          <p:nvPr>
            <p:ph type="title"/>
          </p:nvPr>
        </p:nvSpPr>
        <p:spPr/>
        <p:txBody>
          <a:bodyPr/>
          <a:lstStyle/>
          <a:p>
            <a:r>
              <a:rPr lang="en-US" dirty="0" err="1"/>
              <a:t>PRO</a:t>
            </a:r>
            <a:r>
              <a:rPr lang="en-US" cap="none" dirty="0" err="1"/>
              <a:t>pel</a:t>
            </a:r>
            <a:r>
              <a:rPr lang="en-US" dirty="0"/>
              <a:t>: overall survival</a:t>
            </a:r>
            <a:endParaRPr lang="en-GB" dirty="0"/>
          </a:p>
        </p:txBody>
      </p:sp>
      <p:sp>
        <p:nvSpPr>
          <p:cNvPr id="3" name="Slide Number Placeholder 2">
            <a:extLst>
              <a:ext uri="{FF2B5EF4-FFF2-40B4-BE49-F238E27FC236}">
                <a16:creationId xmlns:a16="http://schemas.microsoft.com/office/drawing/2014/main" id="{06EC9D38-B8C2-DC4F-937E-AA9697147BA4}"/>
              </a:ext>
            </a:extLst>
          </p:cNvPr>
          <p:cNvSpPr>
            <a:spLocks noGrp="1"/>
          </p:cNvSpPr>
          <p:nvPr>
            <p:ph type="sldNum" sz="quarter" idx="4"/>
          </p:nvPr>
        </p:nvSpPr>
        <p:spPr/>
        <p:txBody>
          <a:bodyPr/>
          <a:lstStyle/>
          <a:p>
            <a:fld id="{BE33F7A0-71F0-446B-9DE8-6D75BE64EE0F}" type="slidenum">
              <a:rPr lang="en-US" smtClean="0"/>
              <a:pPr/>
              <a:t>62</a:t>
            </a:fld>
            <a:endParaRPr lang="en-US" dirty="0"/>
          </a:p>
        </p:txBody>
      </p:sp>
      <p:sp>
        <p:nvSpPr>
          <p:cNvPr id="7" name="Content Placeholder 6">
            <a:extLst>
              <a:ext uri="{FF2B5EF4-FFF2-40B4-BE49-F238E27FC236}">
                <a16:creationId xmlns:a16="http://schemas.microsoft.com/office/drawing/2014/main" id="{27E7211C-7AC1-D74B-8FA0-3311AB590E7B}"/>
              </a:ext>
            </a:extLst>
          </p:cNvPr>
          <p:cNvSpPr>
            <a:spLocks noGrp="1"/>
          </p:cNvSpPr>
          <p:nvPr>
            <p:ph sz="quarter" idx="15"/>
          </p:nvPr>
        </p:nvSpPr>
        <p:spPr>
          <a:xfrm>
            <a:off x="620184" y="6356351"/>
            <a:ext cx="10444368" cy="324537"/>
          </a:xfrm>
        </p:spPr>
        <p:txBody>
          <a:bodyPr/>
          <a:lstStyle/>
          <a:p>
            <a:r>
              <a:rPr lang="en-US" dirty="0"/>
              <a:t>CI, confidence interval; HR, hazard ratio; NR, not reached; OS, overall survival</a:t>
            </a:r>
          </a:p>
          <a:p>
            <a:r>
              <a:rPr lang="en-US" dirty="0"/>
              <a:t>Saad F, et al. </a:t>
            </a:r>
            <a:r>
              <a:rPr lang="en-GB" dirty="0"/>
              <a:t>J </a:t>
            </a:r>
            <a:r>
              <a:rPr lang="en-GB" dirty="0" err="1"/>
              <a:t>Clin</a:t>
            </a:r>
            <a:r>
              <a:rPr lang="en-GB" dirty="0"/>
              <a:t> Oncol. 2022; 40 (</a:t>
            </a:r>
            <a:r>
              <a:rPr lang="en-GB" dirty="0" err="1"/>
              <a:t>suppl</a:t>
            </a:r>
            <a:r>
              <a:rPr lang="en-GB" dirty="0"/>
              <a:t> 6; </a:t>
            </a:r>
            <a:r>
              <a:rPr lang="en-GB" dirty="0" err="1"/>
              <a:t>abstr</a:t>
            </a:r>
            <a:r>
              <a:rPr lang="en-GB" dirty="0"/>
              <a:t> 11)</a:t>
            </a:r>
          </a:p>
        </p:txBody>
      </p:sp>
      <p:sp>
        <p:nvSpPr>
          <p:cNvPr id="982" name="Segnaposto testo 81">
            <a:extLst>
              <a:ext uri="{FF2B5EF4-FFF2-40B4-BE49-F238E27FC236}">
                <a16:creationId xmlns:a16="http://schemas.microsoft.com/office/drawing/2014/main" id="{1D12BA75-D09F-403D-8DC8-8901B7E321F3}"/>
              </a:ext>
            </a:extLst>
          </p:cNvPr>
          <p:cNvSpPr txBox="1">
            <a:spLocks/>
          </p:cNvSpPr>
          <p:nvPr/>
        </p:nvSpPr>
        <p:spPr>
          <a:xfrm>
            <a:off x="698527" y="5540614"/>
            <a:ext cx="11730474" cy="506990"/>
          </a:xfrm>
          <a:prstGeom prst="rect">
            <a:avLst/>
          </a:prstGeom>
        </p:spPr>
        <p:txBody>
          <a:bodyPr vert="horz" lIns="51837" tIns="25919" rIns="51837" bIns="25919"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t>Events: 228</a:t>
            </a:r>
            <a:br>
              <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rPr>
            </a:br>
            <a:endParaRPr kumimoji="0" lang="en-GB" sz="900" b="0" i="0" u="none" strike="noStrike" kern="1200" cap="none" spc="0" normalizeH="0" baseline="0" noProof="0" dirty="0">
              <a:ln>
                <a:noFill/>
              </a:ln>
              <a:solidFill>
                <a:schemeClr val="tx1"/>
              </a:solidFill>
              <a:effectLst/>
              <a:uLnTx/>
              <a:uFillTx/>
              <a:latin typeface="Arial" panose="020B0604020202020204"/>
              <a:ea typeface="+mn-ea"/>
              <a:cs typeface="Arial Narrow"/>
            </a:endParaRPr>
          </a:p>
        </p:txBody>
      </p:sp>
      <p:graphicFrame>
        <p:nvGraphicFramePr>
          <p:cNvPr id="365" name="Table 10">
            <a:extLst>
              <a:ext uri="{FF2B5EF4-FFF2-40B4-BE49-F238E27FC236}">
                <a16:creationId xmlns:a16="http://schemas.microsoft.com/office/drawing/2014/main" id="{0B4B68C4-F946-4778-AF98-CEB8333D78D7}"/>
              </a:ext>
            </a:extLst>
          </p:cNvPr>
          <p:cNvGraphicFramePr>
            <a:graphicFrameLocks noGrp="1"/>
          </p:cNvGraphicFramePr>
          <p:nvPr>
            <p:extLst>
              <p:ext uri="{D42A27DB-BD31-4B8C-83A1-F6EECF244321}">
                <p14:modId xmlns:p14="http://schemas.microsoft.com/office/powerpoint/2010/main" val="1725396131"/>
              </p:ext>
            </p:extLst>
          </p:nvPr>
        </p:nvGraphicFramePr>
        <p:xfrm>
          <a:off x="7860492" y="2071922"/>
          <a:ext cx="3716126" cy="2116247"/>
        </p:xfrm>
        <a:graphic>
          <a:graphicData uri="http://schemas.openxmlformats.org/drawingml/2006/table">
            <a:tbl>
              <a:tblPr firstRow="1" bandRow="1">
                <a:tableStyleId>{5C22544A-7EE6-4342-B048-85BDC9FD1C3A}</a:tableStyleId>
              </a:tblPr>
              <a:tblGrid>
                <a:gridCol w="1323629">
                  <a:extLst>
                    <a:ext uri="{9D8B030D-6E8A-4147-A177-3AD203B41FA5}">
                      <a16:colId xmlns:a16="http://schemas.microsoft.com/office/drawing/2014/main" val="256280186"/>
                    </a:ext>
                  </a:extLst>
                </a:gridCol>
                <a:gridCol w="1207830">
                  <a:extLst>
                    <a:ext uri="{9D8B030D-6E8A-4147-A177-3AD203B41FA5}">
                      <a16:colId xmlns:a16="http://schemas.microsoft.com/office/drawing/2014/main" val="2660757379"/>
                    </a:ext>
                  </a:extLst>
                </a:gridCol>
                <a:gridCol w="1184667">
                  <a:extLst>
                    <a:ext uri="{9D8B030D-6E8A-4147-A177-3AD203B41FA5}">
                      <a16:colId xmlns:a16="http://schemas.microsoft.com/office/drawing/2014/main" val="351983716"/>
                    </a:ext>
                  </a:extLst>
                </a:gridCol>
              </a:tblGrid>
              <a:tr h="680765">
                <a:tc>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noFill/>
                  </a:tcPr>
                </a:tc>
                <a:tc>
                  <a:txBody>
                    <a:bodyPr/>
                    <a:lstStyle/>
                    <a:p>
                      <a:pPr algn="ctr"/>
                      <a:r>
                        <a:rPr lang="en-US" sz="1400" dirty="0" err="1">
                          <a:latin typeface="Arial" panose="020B0604020202020204" pitchFamily="34" charset="0"/>
                          <a:cs typeface="Arial" panose="020B0604020202020204" pitchFamily="34" charset="0"/>
                        </a:rPr>
                        <a:t>Olaparib</a:t>
                      </a:r>
                      <a:r>
                        <a:rPr lang="en-US" sz="1400" dirty="0">
                          <a:latin typeface="Arial" panose="020B0604020202020204" pitchFamily="34" charset="0"/>
                          <a:cs typeface="Arial" panose="020B0604020202020204" pitchFamily="34" charset="0"/>
                        </a:rPr>
                        <a:t> + abiraterone</a:t>
                      </a:r>
                    </a:p>
                    <a:p>
                      <a:pPr algn="ctr"/>
                      <a:r>
                        <a:rPr lang="en-US" sz="1400" dirty="0">
                          <a:latin typeface="Arial" panose="020B0604020202020204" pitchFamily="34" charset="0"/>
                          <a:cs typeface="Arial" panose="020B0604020202020204" pitchFamily="34" charset="0"/>
                        </a:rPr>
                        <a:t>(n=399)</a:t>
                      </a:r>
                      <a:endParaRPr lang="en-GB" sz="1400" dirty="0">
                        <a:solidFill>
                          <a:schemeClr val="tx1"/>
                        </a:solidFill>
                        <a:latin typeface="Arial" panose="020B0604020202020204" pitchFamily="34" charset="0"/>
                        <a:cs typeface="Arial" panose="020B0604020202020204" pitchFamily="34" charset="0"/>
                      </a:endParaRPr>
                    </a:p>
                  </a:txBody>
                  <a:tcPr marT="0" anchor="ctr">
                    <a:solidFill>
                      <a:schemeClr val="tx2"/>
                    </a:solidFill>
                  </a:tcPr>
                </a:tc>
                <a:tc>
                  <a:txBody>
                    <a:bodyPr/>
                    <a:lstStyle/>
                    <a:p>
                      <a:pPr algn="ctr"/>
                      <a:r>
                        <a:rPr lang="en-US" sz="1400">
                          <a:latin typeface="Arial" panose="020B0604020202020204" pitchFamily="34" charset="0"/>
                          <a:cs typeface="Arial" panose="020B0604020202020204" pitchFamily="34" charset="0"/>
                        </a:rPr>
                        <a:t>Placebo + abiraterone</a:t>
                      </a:r>
                    </a:p>
                    <a:p>
                      <a:pPr algn="ctr"/>
                      <a:r>
                        <a:rPr lang="en-US" sz="1400">
                          <a:latin typeface="Arial" panose="020B0604020202020204" pitchFamily="34" charset="0"/>
                          <a:cs typeface="Arial" panose="020B0604020202020204" pitchFamily="34" charset="0"/>
                        </a:rPr>
                        <a:t>(n=397)</a:t>
                      </a:r>
                      <a:endParaRPr lang="en-GB" sz="1400">
                        <a:solidFill>
                          <a:schemeClr val="bg1"/>
                        </a:solidFill>
                        <a:latin typeface="Arial" panose="020B0604020202020204" pitchFamily="34" charset="0"/>
                        <a:cs typeface="Arial" panose="020B0604020202020204" pitchFamily="34" charset="0"/>
                      </a:endParaRPr>
                    </a:p>
                  </a:txBody>
                  <a:tcPr marT="0" anchor="ctr"/>
                </a:tc>
                <a:extLst>
                  <a:ext uri="{0D108BD9-81ED-4DB2-BD59-A6C34878D82A}">
                    <a16:rowId xmlns:a16="http://schemas.microsoft.com/office/drawing/2014/main" val="2534889841"/>
                  </a:ext>
                </a:extLst>
              </a:tr>
              <a:tr h="394127">
                <a:tc>
                  <a:txBody>
                    <a:bodyPr/>
                    <a:lstStyle/>
                    <a:p>
                      <a:r>
                        <a:rPr lang="en-US" sz="1400" b="1" dirty="0">
                          <a:latin typeface="Arial" panose="020B0604020202020204" pitchFamily="34" charset="0"/>
                          <a:cs typeface="Arial" panose="020B0604020202020204" pitchFamily="34" charset="0"/>
                        </a:rPr>
                        <a:t>Events, n (%)</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107 (26.8)</a:t>
                      </a:r>
                      <a:endParaRPr lang="en-GB"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121 (30.5)</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5917018"/>
                  </a:ext>
                </a:extLst>
              </a:tr>
              <a:tr h="394127">
                <a:tc>
                  <a:txBody>
                    <a:bodyPr/>
                    <a:lstStyle/>
                    <a:p>
                      <a:r>
                        <a:rPr lang="en-US" sz="1400" b="1" dirty="0">
                          <a:latin typeface="Arial" panose="020B0604020202020204" pitchFamily="34" charset="0"/>
                          <a:cs typeface="Arial" panose="020B0604020202020204" pitchFamily="34" charset="0"/>
                        </a:rPr>
                        <a:t>Median OS (months)</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NR</a:t>
                      </a:r>
                      <a:endParaRPr lang="en-GB" sz="14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a:latin typeface="Arial" panose="020B0604020202020204" pitchFamily="34" charset="0"/>
                          <a:cs typeface="Arial" panose="020B0604020202020204" pitchFamily="34" charset="0"/>
                        </a:rPr>
                        <a:t>NR</a:t>
                      </a:r>
                      <a:endParaRPr lang="en-GB" sz="14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3592731"/>
                  </a:ext>
                </a:extLst>
              </a:tr>
              <a:tr h="389652">
                <a:tc>
                  <a:txBody>
                    <a:bodyPr/>
                    <a:lstStyle/>
                    <a:p>
                      <a:r>
                        <a:rPr lang="en-US" sz="1400" b="1" dirty="0">
                          <a:latin typeface="Arial" panose="020B0604020202020204" pitchFamily="34" charset="0"/>
                          <a:cs typeface="Arial" panose="020B0604020202020204" pitchFamily="34" charset="0"/>
                        </a:rPr>
                        <a:t>HR (95% CI)</a:t>
                      </a:r>
                      <a:endParaRPr lang="en-US" sz="1400" b="1"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pl-PL" sz="1400" dirty="0">
                          <a:latin typeface="Arial" panose="020B0604020202020204" pitchFamily="34" charset="0"/>
                          <a:cs typeface="Arial" panose="020B0604020202020204" pitchFamily="34" charset="0"/>
                        </a:rPr>
                        <a:t>0.86 (0.66</a:t>
                      </a:r>
                      <a:r>
                        <a:rPr lang="en-US" sz="1400" dirty="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1.12)</a:t>
                      </a:r>
                      <a:endParaRPr lang="en-US" sz="1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p=0.29</a:t>
                      </a:r>
                      <a:endParaRPr lang="en-GB" sz="14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sp>
        <p:nvSpPr>
          <p:cNvPr id="337" name="TextBox 336">
            <a:extLst>
              <a:ext uri="{FF2B5EF4-FFF2-40B4-BE49-F238E27FC236}">
                <a16:creationId xmlns:a16="http://schemas.microsoft.com/office/drawing/2014/main" id="{3E8FEA08-F485-4493-86FE-BA49F72BD5FB}"/>
              </a:ext>
            </a:extLst>
          </p:cNvPr>
          <p:cNvSpPr txBox="1"/>
          <p:nvPr/>
        </p:nvSpPr>
        <p:spPr>
          <a:xfrm>
            <a:off x="9085756" y="4191957"/>
            <a:ext cx="238234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Arial Narrow"/>
              </a:rPr>
              <a:t>Pre-specified 2-sided alpha: 0.001</a:t>
            </a:r>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8897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CB222B-9ECC-4A1B-B459-C52C6BB96D54}"/>
              </a:ext>
            </a:extLst>
          </p:cNvPr>
          <p:cNvSpPr>
            <a:spLocks noGrp="1"/>
          </p:cNvSpPr>
          <p:nvPr>
            <p:ph type="body" idx="1"/>
          </p:nvPr>
        </p:nvSpPr>
        <p:spPr>
          <a:xfrm>
            <a:off x="609600" y="1051200"/>
            <a:ext cx="10972800" cy="702470"/>
          </a:xfrm>
        </p:spPr>
        <p:txBody>
          <a:bodyPr/>
          <a:lstStyle/>
          <a:p>
            <a:pPr lvl="0"/>
            <a:r>
              <a:rPr lang="en-US" dirty="0"/>
              <a:t>TFST and PFS2 results support longer-term benefit </a:t>
            </a:r>
            <a:br>
              <a:rPr lang="en-US" dirty="0"/>
            </a:br>
            <a:r>
              <a:rPr lang="en-US" dirty="0"/>
              <a:t>with </a:t>
            </a:r>
            <a:r>
              <a:rPr lang="en-US" dirty="0" err="1"/>
              <a:t>olaparib</a:t>
            </a:r>
            <a:r>
              <a:rPr lang="en-US" dirty="0"/>
              <a:t> + abiraterone </a:t>
            </a:r>
          </a:p>
        </p:txBody>
      </p:sp>
      <p:sp>
        <p:nvSpPr>
          <p:cNvPr id="2" name="Title 1">
            <a:extLst>
              <a:ext uri="{FF2B5EF4-FFF2-40B4-BE49-F238E27FC236}">
                <a16:creationId xmlns:a16="http://schemas.microsoft.com/office/drawing/2014/main" id="{7466A7FD-5C86-4234-BD9B-109C6DBDE89D}"/>
              </a:ext>
            </a:extLst>
          </p:cNvPr>
          <p:cNvSpPr>
            <a:spLocks noGrp="1"/>
          </p:cNvSpPr>
          <p:nvPr>
            <p:ph type="title"/>
          </p:nvPr>
        </p:nvSpPr>
        <p:spPr/>
        <p:txBody>
          <a:bodyPr/>
          <a:lstStyle/>
          <a:p>
            <a:r>
              <a:rPr lang="en-US" dirty="0" err="1"/>
              <a:t>PRO</a:t>
            </a:r>
            <a:r>
              <a:rPr lang="en-US" cap="none" dirty="0" err="1"/>
              <a:t>pel</a:t>
            </a:r>
            <a:r>
              <a:rPr lang="en-US" dirty="0"/>
              <a:t>: TFST and PFS2</a:t>
            </a:r>
            <a:endParaRPr lang="en-GB" dirty="0"/>
          </a:p>
        </p:txBody>
      </p:sp>
      <p:sp>
        <p:nvSpPr>
          <p:cNvPr id="6" name="Slide Number Placeholder 5">
            <a:extLst>
              <a:ext uri="{FF2B5EF4-FFF2-40B4-BE49-F238E27FC236}">
                <a16:creationId xmlns:a16="http://schemas.microsoft.com/office/drawing/2014/main" id="{AABBF4E1-5364-1048-827A-BC3B7FE05A50}"/>
              </a:ext>
            </a:extLst>
          </p:cNvPr>
          <p:cNvSpPr>
            <a:spLocks noGrp="1"/>
          </p:cNvSpPr>
          <p:nvPr>
            <p:ph type="sldNum" sz="quarter" idx="4"/>
          </p:nvPr>
        </p:nvSpPr>
        <p:spPr/>
        <p:txBody>
          <a:bodyPr/>
          <a:lstStyle/>
          <a:p>
            <a:fld id="{BE33F7A0-71F0-446B-9DE8-6D75BE64EE0F}" type="slidenum">
              <a:rPr lang="en-US" smtClean="0"/>
              <a:pPr/>
              <a:t>63</a:t>
            </a:fld>
            <a:endParaRPr lang="en-US" dirty="0"/>
          </a:p>
        </p:txBody>
      </p:sp>
      <p:sp>
        <p:nvSpPr>
          <p:cNvPr id="14" name="Content Placeholder 13">
            <a:extLst>
              <a:ext uri="{FF2B5EF4-FFF2-40B4-BE49-F238E27FC236}">
                <a16:creationId xmlns:a16="http://schemas.microsoft.com/office/drawing/2014/main" id="{EF1DEADE-52C6-9742-B291-DDEDB07433E8}"/>
              </a:ext>
            </a:extLst>
          </p:cNvPr>
          <p:cNvSpPr>
            <a:spLocks noGrp="1"/>
          </p:cNvSpPr>
          <p:nvPr>
            <p:ph sz="quarter" idx="15"/>
          </p:nvPr>
        </p:nvSpPr>
        <p:spPr>
          <a:xfrm>
            <a:off x="620184" y="6309320"/>
            <a:ext cx="8116800" cy="365125"/>
          </a:xfrm>
        </p:spPr>
        <p:txBody>
          <a:bodyPr/>
          <a:lstStyle/>
          <a:p>
            <a:r>
              <a:rPr lang="en-US" dirty="0"/>
              <a:t>CI, confidence interval; HR, hazard ratio; NR, not reached;</a:t>
            </a:r>
          </a:p>
          <a:p>
            <a:r>
              <a:rPr lang="en-US" dirty="0"/>
              <a:t>Saad F, et al. </a:t>
            </a:r>
            <a:r>
              <a:rPr lang="en-GB" dirty="0"/>
              <a:t>J </a:t>
            </a:r>
            <a:r>
              <a:rPr lang="en-GB" dirty="0" err="1"/>
              <a:t>Clin</a:t>
            </a:r>
            <a:r>
              <a:rPr lang="en-GB" dirty="0"/>
              <a:t> Oncol. 2022; 40 (</a:t>
            </a:r>
            <a:r>
              <a:rPr lang="en-GB" dirty="0" err="1"/>
              <a:t>suppl</a:t>
            </a:r>
            <a:r>
              <a:rPr lang="en-GB" dirty="0"/>
              <a:t> 6; </a:t>
            </a:r>
            <a:r>
              <a:rPr lang="en-GB" dirty="0" err="1"/>
              <a:t>abstr</a:t>
            </a:r>
            <a:r>
              <a:rPr lang="en-GB" dirty="0"/>
              <a:t> 11)</a:t>
            </a:r>
          </a:p>
        </p:txBody>
      </p:sp>
      <p:grpSp>
        <p:nvGrpSpPr>
          <p:cNvPr id="3" name="Group 2">
            <a:extLst>
              <a:ext uri="{FF2B5EF4-FFF2-40B4-BE49-F238E27FC236}">
                <a16:creationId xmlns:a16="http://schemas.microsoft.com/office/drawing/2014/main" id="{2A77FBC8-778D-48C7-A991-5B219372F660}"/>
              </a:ext>
            </a:extLst>
          </p:cNvPr>
          <p:cNvGrpSpPr/>
          <p:nvPr/>
        </p:nvGrpSpPr>
        <p:grpSpPr>
          <a:xfrm>
            <a:off x="6255803" y="2515433"/>
            <a:ext cx="5649205" cy="3289301"/>
            <a:chOff x="6403034" y="2258702"/>
            <a:chExt cx="5649205" cy="3289301"/>
          </a:xfrm>
        </p:grpSpPr>
        <p:sp>
          <p:nvSpPr>
            <p:cNvPr id="1072" name="Line 79">
              <a:extLst>
                <a:ext uri="{FF2B5EF4-FFF2-40B4-BE49-F238E27FC236}">
                  <a16:creationId xmlns:a16="http://schemas.microsoft.com/office/drawing/2014/main" id="{D9923A92-EA04-4005-B3A1-72A5217A4F80}"/>
                </a:ext>
              </a:extLst>
            </p:cNvPr>
            <p:cNvSpPr>
              <a:spLocks noChangeShapeType="1"/>
            </p:cNvSpPr>
            <p:nvPr/>
          </p:nvSpPr>
          <p:spPr bwMode="auto">
            <a:xfrm flipV="1">
              <a:off x="7148767" y="2317502"/>
              <a:ext cx="0" cy="2477176"/>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3" name="Line 81">
              <a:extLst>
                <a:ext uri="{FF2B5EF4-FFF2-40B4-BE49-F238E27FC236}">
                  <a16:creationId xmlns:a16="http://schemas.microsoft.com/office/drawing/2014/main" id="{123BA1FB-7CA1-4DA4-BD0C-62A594E4BC71}"/>
                </a:ext>
              </a:extLst>
            </p:cNvPr>
            <p:cNvSpPr>
              <a:spLocks noChangeShapeType="1"/>
            </p:cNvSpPr>
            <p:nvPr/>
          </p:nvSpPr>
          <p:spPr bwMode="auto">
            <a:xfrm flipH="1">
              <a:off x="7100725" y="2319003"/>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4" name="Line 82">
              <a:extLst>
                <a:ext uri="{FF2B5EF4-FFF2-40B4-BE49-F238E27FC236}">
                  <a16:creationId xmlns:a16="http://schemas.microsoft.com/office/drawing/2014/main" id="{4F31D365-919D-4A27-8663-C854D4E07974}"/>
                </a:ext>
              </a:extLst>
            </p:cNvPr>
            <p:cNvSpPr>
              <a:spLocks noChangeShapeType="1"/>
            </p:cNvSpPr>
            <p:nvPr/>
          </p:nvSpPr>
          <p:spPr bwMode="auto">
            <a:xfrm flipH="1">
              <a:off x="7100725" y="3310625"/>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5" name="Line 83">
              <a:extLst>
                <a:ext uri="{FF2B5EF4-FFF2-40B4-BE49-F238E27FC236}">
                  <a16:creationId xmlns:a16="http://schemas.microsoft.com/office/drawing/2014/main" id="{1CA1EFF5-45D0-4E0F-9284-0713817E70E3}"/>
                </a:ext>
              </a:extLst>
            </p:cNvPr>
            <p:cNvSpPr>
              <a:spLocks noChangeShapeType="1"/>
            </p:cNvSpPr>
            <p:nvPr/>
          </p:nvSpPr>
          <p:spPr bwMode="auto">
            <a:xfrm flipH="1">
              <a:off x="7100725" y="3806810"/>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6" name="Line 84">
              <a:extLst>
                <a:ext uri="{FF2B5EF4-FFF2-40B4-BE49-F238E27FC236}">
                  <a16:creationId xmlns:a16="http://schemas.microsoft.com/office/drawing/2014/main" id="{7B0282DF-0DB3-4007-94B6-3A11180E24B5}"/>
                </a:ext>
              </a:extLst>
            </p:cNvPr>
            <p:cNvSpPr>
              <a:spLocks noChangeShapeType="1"/>
            </p:cNvSpPr>
            <p:nvPr/>
          </p:nvSpPr>
          <p:spPr bwMode="auto">
            <a:xfrm flipH="1">
              <a:off x="7100725" y="4302245"/>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7" name="Line 85">
              <a:extLst>
                <a:ext uri="{FF2B5EF4-FFF2-40B4-BE49-F238E27FC236}">
                  <a16:creationId xmlns:a16="http://schemas.microsoft.com/office/drawing/2014/main" id="{D6C87433-6354-408E-92ED-CE78599B825D}"/>
                </a:ext>
              </a:extLst>
            </p:cNvPr>
            <p:cNvSpPr>
              <a:spLocks noChangeShapeType="1"/>
            </p:cNvSpPr>
            <p:nvPr/>
          </p:nvSpPr>
          <p:spPr bwMode="auto">
            <a:xfrm flipH="1">
              <a:off x="7100725" y="2566721"/>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8" name="Line 86">
              <a:extLst>
                <a:ext uri="{FF2B5EF4-FFF2-40B4-BE49-F238E27FC236}">
                  <a16:creationId xmlns:a16="http://schemas.microsoft.com/office/drawing/2014/main" id="{BD0AE270-5680-4503-8CFC-03017F82CAD7}"/>
                </a:ext>
              </a:extLst>
            </p:cNvPr>
            <p:cNvSpPr>
              <a:spLocks noChangeShapeType="1"/>
            </p:cNvSpPr>
            <p:nvPr/>
          </p:nvSpPr>
          <p:spPr bwMode="auto">
            <a:xfrm flipH="1">
              <a:off x="7100725" y="2815189"/>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9" name="Line 87">
              <a:extLst>
                <a:ext uri="{FF2B5EF4-FFF2-40B4-BE49-F238E27FC236}">
                  <a16:creationId xmlns:a16="http://schemas.microsoft.com/office/drawing/2014/main" id="{65A783D3-B462-4EB7-A92A-86F084D52215}"/>
                </a:ext>
              </a:extLst>
            </p:cNvPr>
            <p:cNvSpPr>
              <a:spLocks noChangeShapeType="1"/>
            </p:cNvSpPr>
            <p:nvPr/>
          </p:nvSpPr>
          <p:spPr bwMode="auto">
            <a:xfrm flipH="1">
              <a:off x="7100725" y="3062907"/>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0" name="Line 88">
              <a:extLst>
                <a:ext uri="{FF2B5EF4-FFF2-40B4-BE49-F238E27FC236}">
                  <a16:creationId xmlns:a16="http://schemas.microsoft.com/office/drawing/2014/main" id="{A98F1880-9EB6-4CDB-8AA0-7266ED4F149C}"/>
                </a:ext>
              </a:extLst>
            </p:cNvPr>
            <p:cNvSpPr>
              <a:spLocks noChangeShapeType="1"/>
            </p:cNvSpPr>
            <p:nvPr/>
          </p:nvSpPr>
          <p:spPr bwMode="auto">
            <a:xfrm flipH="1">
              <a:off x="7100725" y="3558342"/>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1" name="Line 89">
              <a:extLst>
                <a:ext uri="{FF2B5EF4-FFF2-40B4-BE49-F238E27FC236}">
                  <a16:creationId xmlns:a16="http://schemas.microsoft.com/office/drawing/2014/main" id="{FFB6E705-0E0E-42CB-B07D-65964DFAF0B4}"/>
                </a:ext>
              </a:extLst>
            </p:cNvPr>
            <p:cNvSpPr>
              <a:spLocks noChangeShapeType="1"/>
            </p:cNvSpPr>
            <p:nvPr/>
          </p:nvSpPr>
          <p:spPr bwMode="auto">
            <a:xfrm flipH="1">
              <a:off x="7100725" y="4054528"/>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2" name="Line 90">
              <a:extLst>
                <a:ext uri="{FF2B5EF4-FFF2-40B4-BE49-F238E27FC236}">
                  <a16:creationId xmlns:a16="http://schemas.microsoft.com/office/drawing/2014/main" id="{D63621DA-A03D-4ECC-B5C5-334A4467919C}"/>
                </a:ext>
              </a:extLst>
            </p:cNvPr>
            <p:cNvSpPr>
              <a:spLocks noChangeShapeType="1"/>
            </p:cNvSpPr>
            <p:nvPr/>
          </p:nvSpPr>
          <p:spPr bwMode="auto">
            <a:xfrm flipH="1">
              <a:off x="7100725" y="4549963"/>
              <a:ext cx="48042"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3" name="Line 91">
              <a:extLst>
                <a:ext uri="{FF2B5EF4-FFF2-40B4-BE49-F238E27FC236}">
                  <a16:creationId xmlns:a16="http://schemas.microsoft.com/office/drawing/2014/main" id="{C13C31C5-AAA8-49BE-B06B-C1BF7E1D60C5}"/>
                </a:ext>
              </a:extLst>
            </p:cNvPr>
            <p:cNvSpPr>
              <a:spLocks noChangeShapeType="1"/>
            </p:cNvSpPr>
            <p:nvPr/>
          </p:nvSpPr>
          <p:spPr bwMode="auto">
            <a:xfrm>
              <a:off x="7148767"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4" name="Line 92">
              <a:extLst>
                <a:ext uri="{FF2B5EF4-FFF2-40B4-BE49-F238E27FC236}">
                  <a16:creationId xmlns:a16="http://schemas.microsoft.com/office/drawing/2014/main" id="{CDDD20A0-0066-41D9-87BF-723FEE29D381}"/>
                </a:ext>
              </a:extLst>
            </p:cNvPr>
            <p:cNvSpPr>
              <a:spLocks noChangeShapeType="1"/>
            </p:cNvSpPr>
            <p:nvPr/>
          </p:nvSpPr>
          <p:spPr bwMode="auto">
            <a:xfrm>
              <a:off x="8024036"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5" name="Line 93">
              <a:extLst>
                <a:ext uri="{FF2B5EF4-FFF2-40B4-BE49-F238E27FC236}">
                  <a16:creationId xmlns:a16="http://schemas.microsoft.com/office/drawing/2014/main" id="{2EF475B8-574E-4146-8A2B-F20A7E1C9C1E}"/>
                </a:ext>
              </a:extLst>
            </p:cNvPr>
            <p:cNvSpPr>
              <a:spLocks noChangeShapeType="1"/>
            </p:cNvSpPr>
            <p:nvPr/>
          </p:nvSpPr>
          <p:spPr bwMode="auto">
            <a:xfrm>
              <a:off x="8754428"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6" name="Line 94">
              <a:extLst>
                <a:ext uri="{FF2B5EF4-FFF2-40B4-BE49-F238E27FC236}">
                  <a16:creationId xmlns:a16="http://schemas.microsoft.com/office/drawing/2014/main" id="{4C7C3D22-9645-4BFD-ABFE-D43265131A0A}"/>
                </a:ext>
              </a:extLst>
            </p:cNvPr>
            <p:cNvSpPr>
              <a:spLocks noChangeShapeType="1"/>
            </p:cNvSpPr>
            <p:nvPr/>
          </p:nvSpPr>
          <p:spPr bwMode="auto">
            <a:xfrm>
              <a:off x="9482568"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7" name="Line 95">
              <a:extLst>
                <a:ext uri="{FF2B5EF4-FFF2-40B4-BE49-F238E27FC236}">
                  <a16:creationId xmlns:a16="http://schemas.microsoft.com/office/drawing/2014/main" id="{F1CD5D62-7116-4E8C-94B3-7C394B1C2F7F}"/>
                </a:ext>
              </a:extLst>
            </p:cNvPr>
            <p:cNvSpPr>
              <a:spLocks noChangeShapeType="1"/>
            </p:cNvSpPr>
            <p:nvPr/>
          </p:nvSpPr>
          <p:spPr bwMode="auto">
            <a:xfrm>
              <a:off x="7295147"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8" name="Line 96">
              <a:extLst>
                <a:ext uri="{FF2B5EF4-FFF2-40B4-BE49-F238E27FC236}">
                  <a16:creationId xmlns:a16="http://schemas.microsoft.com/office/drawing/2014/main" id="{290B8D3A-7DF6-4C25-B9C1-A2F47C978706}"/>
                </a:ext>
              </a:extLst>
            </p:cNvPr>
            <p:cNvSpPr>
              <a:spLocks noChangeShapeType="1"/>
            </p:cNvSpPr>
            <p:nvPr/>
          </p:nvSpPr>
          <p:spPr bwMode="auto">
            <a:xfrm>
              <a:off x="7441525"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9" name="Line 97">
              <a:extLst>
                <a:ext uri="{FF2B5EF4-FFF2-40B4-BE49-F238E27FC236}">
                  <a16:creationId xmlns:a16="http://schemas.microsoft.com/office/drawing/2014/main" id="{356E0635-84DC-4657-9971-FA1454B5D1EB}"/>
                </a:ext>
              </a:extLst>
            </p:cNvPr>
            <p:cNvSpPr>
              <a:spLocks noChangeShapeType="1"/>
            </p:cNvSpPr>
            <p:nvPr/>
          </p:nvSpPr>
          <p:spPr bwMode="auto">
            <a:xfrm>
              <a:off x="7587152"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0" name="Line 98">
              <a:extLst>
                <a:ext uri="{FF2B5EF4-FFF2-40B4-BE49-F238E27FC236}">
                  <a16:creationId xmlns:a16="http://schemas.microsoft.com/office/drawing/2014/main" id="{6AE224AB-29F0-4809-AD98-8D0A785B7CDE}"/>
                </a:ext>
              </a:extLst>
            </p:cNvPr>
            <p:cNvSpPr>
              <a:spLocks noChangeShapeType="1"/>
            </p:cNvSpPr>
            <p:nvPr/>
          </p:nvSpPr>
          <p:spPr bwMode="auto">
            <a:xfrm>
              <a:off x="7731279"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1" name="Line 99">
              <a:extLst>
                <a:ext uri="{FF2B5EF4-FFF2-40B4-BE49-F238E27FC236}">
                  <a16:creationId xmlns:a16="http://schemas.microsoft.com/office/drawing/2014/main" id="{6C9C9DBD-47BC-4187-9755-69EE405482A9}"/>
                </a:ext>
              </a:extLst>
            </p:cNvPr>
            <p:cNvSpPr>
              <a:spLocks noChangeShapeType="1"/>
            </p:cNvSpPr>
            <p:nvPr/>
          </p:nvSpPr>
          <p:spPr bwMode="auto">
            <a:xfrm>
              <a:off x="7877658"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2" name="Line 100">
              <a:extLst>
                <a:ext uri="{FF2B5EF4-FFF2-40B4-BE49-F238E27FC236}">
                  <a16:creationId xmlns:a16="http://schemas.microsoft.com/office/drawing/2014/main" id="{05E91218-87E0-4FA3-A791-2E2D5487CA4E}"/>
                </a:ext>
              </a:extLst>
            </p:cNvPr>
            <p:cNvSpPr>
              <a:spLocks noChangeShapeType="1"/>
            </p:cNvSpPr>
            <p:nvPr/>
          </p:nvSpPr>
          <p:spPr bwMode="auto">
            <a:xfrm>
              <a:off x="8169664"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3" name="Line 101">
              <a:extLst>
                <a:ext uri="{FF2B5EF4-FFF2-40B4-BE49-F238E27FC236}">
                  <a16:creationId xmlns:a16="http://schemas.microsoft.com/office/drawing/2014/main" id="{65A3F53B-12C0-4572-A2E2-2B165FF061EB}"/>
                </a:ext>
              </a:extLst>
            </p:cNvPr>
            <p:cNvSpPr>
              <a:spLocks noChangeShapeType="1"/>
            </p:cNvSpPr>
            <p:nvPr/>
          </p:nvSpPr>
          <p:spPr bwMode="auto">
            <a:xfrm>
              <a:off x="8316043"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4" name="Line 102">
              <a:extLst>
                <a:ext uri="{FF2B5EF4-FFF2-40B4-BE49-F238E27FC236}">
                  <a16:creationId xmlns:a16="http://schemas.microsoft.com/office/drawing/2014/main" id="{27E3EA50-E93A-4C7F-B578-110625099E61}"/>
                </a:ext>
              </a:extLst>
            </p:cNvPr>
            <p:cNvSpPr>
              <a:spLocks noChangeShapeType="1"/>
            </p:cNvSpPr>
            <p:nvPr/>
          </p:nvSpPr>
          <p:spPr bwMode="auto">
            <a:xfrm>
              <a:off x="8461671"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5" name="Line 103">
              <a:extLst>
                <a:ext uri="{FF2B5EF4-FFF2-40B4-BE49-F238E27FC236}">
                  <a16:creationId xmlns:a16="http://schemas.microsoft.com/office/drawing/2014/main" id="{FAA30ED1-7F22-45DF-828E-139E23C43A34}"/>
                </a:ext>
              </a:extLst>
            </p:cNvPr>
            <p:cNvSpPr>
              <a:spLocks noChangeShapeType="1"/>
            </p:cNvSpPr>
            <p:nvPr/>
          </p:nvSpPr>
          <p:spPr bwMode="auto">
            <a:xfrm>
              <a:off x="8608049"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6" name="Line 104">
              <a:extLst>
                <a:ext uri="{FF2B5EF4-FFF2-40B4-BE49-F238E27FC236}">
                  <a16:creationId xmlns:a16="http://schemas.microsoft.com/office/drawing/2014/main" id="{C3E18CB9-2F48-4723-BDE3-26C1D6505D6B}"/>
                </a:ext>
              </a:extLst>
            </p:cNvPr>
            <p:cNvSpPr>
              <a:spLocks noChangeShapeType="1"/>
            </p:cNvSpPr>
            <p:nvPr/>
          </p:nvSpPr>
          <p:spPr bwMode="auto">
            <a:xfrm>
              <a:off x="8900056"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7" name="Line 105">
              <a:extLst>
                <a:ext uri="{FF2B5EF4-FFF2-40B4-BE49-F238E27FC236}">
                  <a16:creationId xmlns:a16="http://schemas.microsoft.com/office/drawing/2014/main" id="{011EE0D6-A201-45FB-8CD0-3D05301CAA0F}"/>
                </a:ext>
              </a:extLst>
            </p:cNvPr>
            <p:cNvSpPr>
              <a:spLocks noChangeShapeType="1"/>
            </p:cNvSpPr>
            <p:nvPr/>
          </p:nvSpPr>
          <p:spPr bwMode="auto">
            <a:xfrm>
              <a:off x="9044183"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8" name="Line 106">
              <a:extLst>
                <a:ext uri="{FF2B5EF4-FFF2-40B4-BE49-F238E27FC236}">
                  <a16:creationId xmlns:a16="http://schemas.microsoft.com/office/drawing/2014/main" id="{41078B32-B604-4748-85D2-9C4C2F9ED5C9}"/>
                </a:ext>
              </a:extLst>
            </p:cNvPr>
            <p:cNvSpPr>
              <a:spLocks noChangeShapeType="1"/>
            </p:cNvSpPr>
            <p:nvPr/>
          </p:nvSpPr>
          <p:spPr bwMode="auto">
            <a:xfrm>
              <a:off x="9190561" y="4798432"/>
              <a:ext cx="0" cy="46541"/>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9" name="Line 107">
              <a:extLst>
                <a:ext uri="{FF2B5EF4-FFF2-40B4-BE49-F238E27FC236}">
                  <a16:creationId xmlns:a16="http://schemas.microsoft.com/office/drawing/2014/main" id="{7277FF0A-B1A4-41AC-BEEF-A101284DD11B}"/>
                </a:ext>
              </a:extLst>
            </p:cNvPr>
            <p:cNvSpPr>
              <a:spLocks noChangeShapeType="1"/>
            </p:cNvSpPr>
            <p:nvPr/>
          </p:nvSpPr>
          <p:spPr bwMode="auto">
            <a:xfrm>
              <a:off x="9336940" y="4798188"/>
              <a:ext cx="0" cy="31788"/>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0" name="Line 108">
              <a:extLst>
                <a:ext uri="{FF2B5EF4-FFF2-40B4-BE49-F238E27FC236}">
                  <a16:creationId xmlns:a16="http://schemas.microsoft.com/office/drawing/2014/main" id="{E194C25E-DDD7-44CD-BF2A-6CFE863566B8}"/>
                </a:ext>
              </a:extLst>
            </p:cNvPr>
            <p:cNvSpPr>
              <a:spLocks noChangeShapeType="1"/>
            </p:cNvSpPr>
            <p:nvPr/>
          </p:nvSpPr>
          <p:spPr bwMode="auto">
            <a:xfrm>
              <a:off x="9628946"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1" name="Line 109">
              <a:extLst>
                <a:ext uri="{FF2B5EF4-FFF2-40B4-BE49-F238E27FC236}">
                  <a16:creationId xmlns:a16="http://schemas.microsoft.com/office/drawing/2014/main" id="{68D8BE41-6FA2-4B5C-8455-D0F7E0AADDBF}"/>
                </a:ext>
              </a:extLst>
            </p:cNvPr>
            <p:cNvSpPr>
              <a:spLocks noChangeShapeType="1"/>
            </p:cNvSpPr>
            <p:nvPr/>
          </p:nvSpPr>
          <p:spPr bwMode="auto">
            <a:xfrm>
              <a:off x="9774574"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2" name="Line 110">
              <a:extLst>
                <a:ext uri="{FF2B5EF4-FFF2-40B4-BE49-F238E27FC236}">
                  <a16:creationId xmlns:a16="http://schemas.microsoft.com/office/drawing/2014/main" id="{CB1FEBB1-FDE8-4E8A-9D60-084E67FFF386}"/>
                </a:ext>
              </a:extLst>
            </p:cNvPr>
            <p:cNvSpPr>
              <a:spLocks noChangeShapeType="1"/>
            </p:cNvSpPr>
            <p:nvPr/>
          </p:nvSpPr>
          <p:spPr bwMode="auto">
            <a:xfrm>
              <a:off x="9920953"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3" name="Line 111">
              <a:extLst>
                <a:ext uri="{FF2B5EF4-FFF2-40B4-BE49-F238E27FC236}">
                  <a16:creationId xmlns:a16="http://schemas.microsoft.com/office/drawing/2014/main" id="{8016121E-8D20-41AB-83FC-24B88B1464AF}"/>
                </a:ext>
              </a:extLst>
            </p:cNvPr>
            <p:cNvSpPr>
              <a:spLocks noChangeShapeType="1"/>
            </p:cNvSpPr>
            <p:nvPr/>
          </p:nvSpPr>
          <p:spPr bwMode="auto">
            <a:xfrm>
              <a:off x="10066581"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4" name="Line 112">
              <a:extLst>
                <a:ext uri="{FF2B5EF4-FFF2-40B4-BE49-F238E27FC236}">
                  <a16:creationId xmlns:a16="http://schemas.microsoft.com/office/drawing/2014/main" id="{949076E5-41B6-4D25-9AE2-74499C385760}"/>
                </a:ext>
              </a:extLst>
            </p:cNvPr>
            <p:cNvSpPr>
              <a:spLocks noChangeShapeType="1"/>
            </p:cNvSpPr>
            <p:nvPr/>
          </p:nvSpPr>
          <p:spPr bwMode="auto">
            <a:xfrm>
              <a:off x="10211458"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5" name="Line 113">
              <a:extLst>
                <a:ext uri="{FF2B5EF4-FFF2-40B4-BE49-F238E27FC236}">
                  <a16:creationId xmlns:a16="http://schemas.microsoft.com/office/drawing/2014/main" id="{205B746C-C04D-4FE7-A234-051C0A07A245}"/>
                </a:ext>
              </a:extLst>
            </p:cNvPr>
            <p:cNvSpPr>
              <a:spLocks noChangeShapeType="1"/>
            </p:cNvSpPr>
            <p:nvPr/>
          </p:nvSpPr>
          <p:spPr bwMode="auto">
            <a:xfrm>
              <a:off x="10357086"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6" name="Line 114">
              <a:extLst>
                <a:ext uri="{FF2B5EF4-FFF2-40B4-BE49-F238E27FC236}">
                  <a16:creationId xmlns:a16="http://schemas.microsoft.com/office/drawing/2014/main" id="{8B6391A0-F196-4415-8717-81642351DFC4}"/>
                </a:ext>
              </a:extLst>
            </p:cNvPr>
            <p:cNvSpPr>
              <a:spLocks noChangeShapeType="1"/>
            </p:cNvSpPr>
            <p:nvPr/>
          </p:nvSpPr>
          <p:spPr bwMode="auto">
            <a:xfrm>
              <a:off x="10503465"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7" name="Line 115">
              <a:extLst>
                <a:ext uri="{FF2B5EF4-FFF2-40B4-BE49-F238E27FC236}">
                  <a16:creationId xmlns:a16="http://schemas.microsoft.com/office/drawing/2014/main" id="{E08DFAB4-66A3-4C64-AD02-0C107B233621}"/>
                </a:ext>
              </a:extLst>
            </p:cNvPr>
            <p:cNvSpPr>
              <a:spLocks noChangeShapeType="1"/>
            </p:cNvSpPr>
            <p:nvPr/>
          </p:nvSpPr>
          <p:spPr bwMode="auto">
            <a:xfrm>
              <a:off x="10649093"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8" name="Line 116">
              <a:extLst>
                <a:ext uri="{FF2B5EF4-FFF2-40B4-BE49-F238E27FC236}">
                  <a16:creationId xmlns:a16="http://schemas.microsoft.com/office/drawing/2014/main" id="{CCD194C8-E663-4D25-9285-E03C3E86B84E}"/>
                </a:ext>
              </a:extLst>
            </p:cNvPr>
            <p:cNvSpPr>
              <a:spLocks noChangeShapeType="1"/>
            </p:cNvSpPr>
            <p:nvPr/>
          </p:nvSpPr>
          <p:spPr bwMode="auto">
            <a:xfrm>
              <a:off x="10795471"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9" name="Line 117">
              <a:extLst>
                <a:ext uri="{FF2B5EF4-FFF2-40B4-BE49-F238E27FC236}">
                  <a16:creationId xmlns:a16="http://schemas.microsoft.com/office/drawing/2014/main" id="{D94D04FC-7625-4CB6-8197-E818A4448924}"/>
                </a:ext>
              </a:extLst>
            </p:cNvPr>
            <p:cNvSpPr>
              <a:spLocks noChangeShapeType="1"/>
            </p:cNvSpPr>
            <p:nvPr/>
          </p:nvSpPr>
          <p:spPr bwMode="auto">
            <a:xfrm>
              <a:off x="10943351"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0" name="Line 118">
              <a:extLst>
                <a:ext uri="{FF2B5EF4-FFF2-40B4-BE49-F238E27FC236}">
                  <a16:creationId xmlns:a16="http://schemas.microsoft.com/office/drawing/2014/main" id="{622E18E3-BD91-4699-96F4-FC36D0DCE6F6}"/>
                </a:ext>
              </a:extLst>
            </p:cNvPr>
            <p:cNvSpPr>
              <a:spLocks noChangeShapeType="1"/>
            </p:cNvSpPr>
            <p:nvPr/>
          </p:nvSpPr>
          <p:spPr bwMode="auto">
            <a:xfrm>
              <a:off x="11089729"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1" name="Line 119">
              <a:extLst>
                <a:ext uri="{FF2B5EF4-FFF2-40B4-BE49-F238E27FC236}">
                  <a16:creationId xmlns:a16="http://schemas.microsoft.com/office/drawing/2014/main" id="{A848521F-9798-4689-BADB-1A47B3556A67}"/>
                </a:ext>
              </a:extLst>
            </p:cNvPr>
            <p:cNvSpPr>
              <a:spLocks noChangeShapeType="1"/>
            </p:cNvSpPr>
            <p:nvPr/>
          </p:nvSpPr>
          <p:spPr bwMode="auto">
            <a:xfrm>
              <a:off x="11235357"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2" name="Line 120">
              <a:extLst>
                <a:ext uri="{FF2B5EF4-FFF2-40B4-BE49-F238E27FC236}">
                  <a16:creationId xmlns:a16="http://schemas.microsoft.com/office/drawing/2014/main" id="{F3709502-0E94-4EC2-8B08-BA3F64F2CE18}"/>
                </a:ext>
              </a:extLst>
            </p:cNvPr>
            <p:cNvSpPr>
              <a:spLocks noChangeShapeType="1"/>
            </p:cNvSpPr>
            <p:nvPr/>
          </p:nvSpPr>
          <p:spPr bwMode="auto">
            <a:xfrm>
              <a:off x="11381736"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3" name="Line 121">
              <a:extLst>
                <a:ext uri="{FF2B5EF4-FFF2-40B4-BE49-F238E27FC236}">
                  <a16:creationId xmlns:a16="http://schemas.microsoft.com/office/drawing/2014/main" id="{0BB85653-7001-4966-B1C6-95B35FA52E3E}"/>
                </a:ext>
              </a:extLst>
            </p:cNvPr>
            <p:cNvSpPr>
              <a:spLocks noChangeShapeType="1"/>
            </p:cNvSpPr>
            <p:nvPr/>
          </p:nvSpPr>
          <p:spPr bwMode="auto">
            <a:xfrm>
              <a:off x="11525863" y="4798432"/>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4" name="Line 122">
              <a:extLst>
                <a:ext uri="{FF2B5EF4-FFF2-40B4-BE49-F238E27FC236}">
                  <a16:creationId xmlns:a16="http://schemas.microsoft.com/office/drawing/2014/main" id="{491FE984-E69E-49C5-8509-998ADD5FD0A2}"/>
                </a:ext>
              </a:extLst>
            </p:cNvPr>
            <p:cNvSpPr>
              <a:spLocks noChangeShapeType="1"/>
            </p:cNvSpPr>
            <p:nvPr/>
          </p:nvSpPr>
          <p:spPr bwMode="auto">
            <a:xfrm>
              <a:off x="11672241" y="4798426"/>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5" name="TextBox 1114">
              <a:extLst>
                <a:ext uri="{FF2B5EF4-FFF2-40B4-BE49-F238E27FC236}">
                  <a16:creationId xmlns:a16="http://schemas.microsoft.com/office/drawing/2014/main" id="{66067E48-40C6-4F45-B912-C90909D5BFFC}"/>
                </a:ext>
              </a:extLst>
            </p:cNvPr>
            <p:cNvSpPr txBox="1"/>
            <p:nvPr/>
          </p:nvSpPr>
          <p:spPr>
            <a:xfrm>
              <a:off x="6403034" y="5343082"/>
              <a:ext cx="1136957"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500" b="1" i="0" u="none" strike="noStrike" kern="1200" cap="none" spc="0" normalizeH="0" baseline="0" noProof="0" dirty="0">
                  <a:ln>
                    <a:noFill/>
                  </a:ln>
                  <a:solidFill>
                    <a:schemeClr val="tx2"/>
                  </a:solidFill>
                  <a:effectLst/>
                  <a:uLnTx/>
                  <a:uFillTx/>
                  <a:latin typeface="Arial" panose="020B0604020202020204"/>
                  <a:ea typeface="+mn-ea"/>
                  <a:cs typeface="+mn-cs"/>
                </a:rPr>
                <a:t> + abiraterone</a:t>
              </a:r>
            </a:p>
          </p:txBody>
        </p:sp>
        <p:sp>
          <p:nvSpPr>
            <p:cNvPr id="1116" name="TextBox 1115">
              <a:extLst>
                <a:ext uri="{FF2B5EF4-FFF2-40B4-BE49-F238E27FC236}">
                  <a16:creationId xmlns:a16="http://schemas.microsoft.com/office/drawing/2014/main" id="{01D82598-1D9C-447E-8BD8-DC6E62F47591}"/>
                </a:ext>
              </a:extLst>
            </p:cNvPr>
            <p:cNvSpPr txBox="1"/>
            <p:nvPr/>
          </p:nvSpPr>
          <p:spPr>
            <a:xfrm>
              <a:off x="6403034" y="5471059"/>
              <a:ext cx="1136957"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a:t>
              </a:r>
            </a:p>
          </p:txBody>
        </p:sp>
        <p:sp>
          <p:nvSpPr>
            <p:cNvPr id="1117" name="TextBox 1116">
              <a:extLst>
                <a:ext uri="{FF2B5EF4-FFF2-40B4-BE49-F238E27FC236}">
                  <a16:creationId xmlns:a16="http://schemas.microsoft.com/office/drawing/2014/main" id="{42CA3E71-61E5-46F2-84CB-187B735053F4}"/>
                </a:ext>
              </a:extLst>
            </p:cNvPr>
            <p:cNvSpPr txBox="1"/>
            <p:nvPr/>
          </p:nvSpPr>
          <p:spPr>
            <a:xfrm>
              <a:off x="6403034" y="5195467"/>
              <a:ext cx="1136957"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a:ln>
                    <a:noFill/>
                  </a:ln>
                  <a:solidFill>
                    <a:prstClr val="black"/>
                  </a:solidFill>
                  <a:effectLst/>
                  <a:uLnTx/>
                  <a:uFillTx/>
                  <a:latin typeface="Arial" panose="020B0604020202020204"/>
                  <a:ea typeface="+mn-ea"/>
                  <a:cs typeface="+mn-cs"/>
                </a:rPr>
                <a:t>No. at Risk</a:t>
              </a:r>
            </a:p>
          </p:txBody>
        </p:sp>
        <p:sp>
          <p:nvSpPr>
            <p:cNvPr id="1118" name="TextBox 1117">
              <a:extLst>
                <a:ext uri="{FF2B5EF4-FFF2-40B4-BE49-F238E27FC236}">
                  <a16:creationId xmlns:a16="http://schemas.microsoft.com/office/drawing/2014/main" id="{0CB02D35-02B5-4CB9-9B5F-24C2528AF5EA}"/>
                </a:ext>
              </a:extLst>
            </p:cNvPr>
            <p:cNvSpPr txBox="1"/>
            <p:nvPr/>
          </p:nvSpPr>
          <p:spPr>
            <a:xfrm>
              <a:off x="7148105" y="5099895"/>
              <a:ext cx="481615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Time from randomisation (months)</a:t>
              </a:r>
            </a:p>
          </p:txBody>
        </p:sp>
        <p:sp>
          <p:nvSpPr>
            <p:cNvPr id="1119" name="TextBox 1118">
              <a:extLst>
                <a:ext uri="{FF2B5EF4-FFF2-40B4-BE49-F238E27FC236}">
                  <a16:creationId xmlns:a16="http://schemas.microsoft.com/office/drawing/2014/main" id="{5F779E8A-1524-41CC-B0A1-250BFEEA8E0D}"/>
                </a:ext>
              </a:extLst>
            </p:cNvPr>
            <p:cNvSpPr txBox="1"/>
            <p:nvPr/>
          </p:nvSpPr>
          <p:spPr>
            <a:xfrm rot="16200000">
              <a:off x="5613287" y="3272142"/>
              <a:ext cx="2071507"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Probability of second progression-free survival</a:t>
              </a:r>
              <a:endParaRPr kumimoji="0" lang="en-GB"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0" name="TextBox 1119">
              <a:extLst>
                <a:ext uri="{FF2B5EF4-FFF2-40B4-BE49-F238E27FC236}">
                  <a16:creationId xmlns:a16="http://schemas.microsoft.com/office/drawing/2014/main" id="{CA687D09-FC00-43EC-9502-F3053F7757CE}"/>
                </a:ext>
              </a:extLst>
            </p:cNvPr>
            <p:cNvSpPr txBox="1"/>
            <p:nvPr/>
          </p:nvSpPr>
          <p:spPr>
            <a:xfrm>
              <a:off x="7061408"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3" name="TextBox 1122">
              <a:extLst>
                <a:ext uri="{FF2B5EF4-FFF2-40B4-BE49-F238E27FC236}">
                  <a16:creationId xmlns:a16="http://schemas.microsoft.com/office/drawing/2014/main" id="{2CF4F919-B708-46E8-8E36-DF6E6069A3DE}"/>
                </a:ext>
              </a:extLst>
            </p:cNvPr>
            <p:cNvSpPr txBox="1"/>
            <p:nvPr/>
          </p:nvSpPr>
          <p:spPr>
            <a:xfrm>
              <a:off x="7353463"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5" name="TextBox 1124">
              <a:extLst>
                <a:ext uri="{FF2B5EF4-FFF2-40B4-BE49-F238E27FC236}">
                  <a16:creationId xmlns:a16="http://schemas.microsoft.com/office/drawing/2014/main" id="{7C662FB2-56C9-4AC7-BAAD-F3AC73256B5E}"/>
                </a:ext>
              </a:extLst>
            </p:cNvPr>
            <p:cNvSpPr txBox="1"/>
            <p:nvPr/>
          </p:nvSpPr>
          <p:spPr>
            <a:xfrm>
              <a:off x="7645517"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7" name="TextBox 1126">
              <a:extLst>
                <a:ext uri="{FF2B5EF4-FFF2-40B4-BE49-F238E27FC236}">
                  <a16:creationId xmlns:a16="http://schemas.microsoft.com/office/drawing/2014/main" id="{08347A68-9124-4CBA-BDF9-47F4FFCDA8CA}"/>
                </a:ext>
              </a:extLst>
            </p:cNvPr>
            <p:cNvSpPr txBox="1"/>
            <p:nvPr/>
          </p:nvSpPr>
          <p:spPr>
            <a:xfrm>
              <a:off x="7937571"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9" name="TextBox 1128">
              <a:extLst>
                <a:ext uri="{FF2B5EF4-FFF2-40B4-BE49-F238E27FC236}">
                  <a16:creationId xmlns:a16="http://schemas.microsoft.com/office/drawing/2014/main" id="{1EBFA05C-932F-4541-AD4B-F7BB1E5F8D7A}"/>
                </a:ext>
              </a:extLst>
            </p:cNvPr>
            <p:cNvSpPr txBox="1"/>
            <p:nvPr/>
          </p:nvSpPr>
          <p:spPr>
            <a:xfrm>
              <a:off x="8229625"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1" name="TextBox 1130">
              <a:extLst>
                <a:ext uri="{FF2B5EF4-FFF2-40B4-BE49-F238E27FC236}">
                  <a16:creationId xmlns:a16="http://schemas.microsoft.com/office/drawing/2014/main" id="{C8E32D20-40DA-4F7D-9A0E-249A0723B8E0}"/>
                </a:ext>
              </a:extLst>
            </p:cNvPr>
            <p:cNvSpPr txBox="1"/>
            <p:nvPr/>
          </p:nvSpPr>
          <p:spPr>
            <a:xfrm>
              <a:off x="8521679"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3" name="TextBox 1132">
              <a:extLst>
                <a:ext uri="{FF2B5EF4-FFF2-40B4-BE49-F238E27FC236}">
                  <a16:creationId xmlns:a16="http://schemas.microsoft.com/office/drawing/2014/main" id="{AE373EBF-3A09-4D99-A268-907002D0ACDF}"/>
                </a:ext>
              </a:extLst>
            </p:cNvPr>
            <p:cNvSpPr txBox="1"/>
            <p:nvPr/>
          </p:nvSpPr>
          <p:spPr>
            <a:xfrm>
              <a:off x="8813733"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5" name="TextBox 1134">
              <a:extLst>
                <a:ext uri="{FF2B5EF4-FFF2-40B4-BE49-F238E27FC236}">
                  <a16:creationId xmlns:a16="http://schemas.microsoft.com/office/drawing/2014/main" id="{21EC9DBE-2AEE-4A21-8EA7-05245A358E9C}"/>
                </a:ext>
              </a:extLst>
            </p:cNvPr>
            <p:cNvSpPr txBox="1"/>
            <p:nvPr/>
          </p:nvSpPr>
          <p:spPr>
            <a:xfrm>
              <a:off x="9105787"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7" name="TextBox 1136">
              <a:extLst>
                <a:ext uri="{FF2B5EF4-FFF2-40B4-BE49-F238E27FC236}">
                  <a16:creationId xmlns:a16="http://schemas.microsoft.com/office/drawing/2014/main" id="{4118C270-C0E8-48B5-A8E1-770E7EF1E03B}"/>
                </a:ext>
              </a:extLst>
            </p:cNvPr>
            <p:cNvSpPr txBox="1"/>
            <p:nvPr/>
          </p:nvSpPr>
          <p:spPr>
            <a:xfrm>
              <a:off x="9397842"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9" name="TextBox 1138">
              <a:extLst>
                <a:ext uri="{FF2B5EF4-FFF2-40B4-BE49-F238E27FC236}">
                  <a16:creationId xmlns:a16="http://schemas.microsoft.com/office/drawing/2014/main" id="{A538E166-746D-4C43-8E73-643DA294764F}"/>
                </a:ext>
              </a:extLst>
            </p:cNvPr>
            <p:cNvSpPr txBox="1"/>
            <p:nvPr/>
          </p:nvSpPr>
          <p:spPr>
            <a:xfrm>
              <a:off x="9689896"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1" name="TextBox 1140">
              <a:extLst>
                <a:ext uri="{FF2B5EF4-FFF2-40B4-BE49-F238E27FC236}">
                  <a16:creationId xmlns:a16="http://schemas.microsoft.com/office/drawing/2014/main" id="{19B28D55-7A56-48BB-977F-7F21A2E6E4B4}"/>
                </a:ext>
              </a:extLst>
            </p:cNvPr>
            <p:cNvSpPr txBox="1"/>
            <p:nvPr/>
          </p:nvSpPr>
          <p:spPr>
            <a:xfrm>
              <a:off x="9981950"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3" name="TextBox 1142">
              <a:extLst>
                <a:ext uri="{FF2B5EF4-FFF2-40B4-BE49-F238E27FC236}">
                  <a16:creationId xmlns:a16="http://schemas.microsoft.com/office/drawing/2014/main" id="{3A2BAB07-2539-40A6-BCFD-A8AA18FE86EC}"/>
                </a:ext>
              </a:extLst>
            </p:cNvPr>
            <p:cNvSpPr txBox="1"/>
            <p:nvPr/>
          </p:nvSpPr>
          <p:spPr>
            <a:xfrm>
              <a:off x="10274004"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5" name="TextBox 1144">
              <a:extLst>
                <a:ext uri="{FF2B5EF4-FFF2-40B4-BE49-F238E27FC236}">
                  <a16:creationId xmlns:a16="http://schemas.microsoft.com/office/drawing/2014/main" id="{9A17107B-B82D-41D1-9C98-F88CB586FF76}"/>
                </a:ext>
              </a:extLst>
            </p:cNvPr>
            <p:cNvSpPr txBox="1"/>
            <p:nvPr/>
          </p:nvSpPr>
          <p:spPr>
            <a:xfrm>
              <a:off x="10566058"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7" name="TextBox 1146">
              <a:extLst>
                <a:ext uri="{FF2B5EF4-FFF2-40B4-BE49-F238E27FC236}">
                  <a16:creationId xmlns:a16="http://schemas.microsoft.com/office/drawing/2014/main" id="{A07E475F-175D-4B64-B979-BFACC1BB862D}"/>
                </a:ext>
              </a:extLst>
            </p:cNvPr>
            <p:cNvSpPr txBox="1"/>
            <p:nvPr/>
          </p:nvSpPr>
          <p:spPr>
            <a:xfrm>
              <a:off x="10858112"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9" name="TextBox 1148">
              <a:extLst>
                <a:ext uri="{FF2B5EF4-FFF2-40B4-BE49-F238E27FC236}">
                  <a16:creationId xmlns:a16="http://schemas.microsoft.com/office/drawing/2014/main" id="{35BBED99-8D94-419E-9B1F-C27F8A72C9AE}"/>
                </a:ext>
              </a:extLst>
            </p:cNvPr>
            <p:cNvSpPr txBox="1"/>
            <p:nvPr/>
          </p:nvSpPr>
          <p:spPr>
            <a:xfrm>
              <a:off x="11150166"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1" name="TextBox 1150">
              <a:extLst>
                <a:ext uri="{FF2B5EF4-FFF2-40B4-BE49-F238E27FC236}">
                  <a16:creationId xmlns:a16="http://schemas.microsoft.com/office/drawing/2014/main" id="{96F4886E-DF06-479E-8C25-360EBA5896F8}"/>
                </a:ext>
              </a:extLst>
            </p:cNvPr>
            <p:cNvSpPr txBox="1"/>
            <p:nvPr/>
          </p:nvSpPr>
          <p:spPr>
            <a:xfrm>
              <a:off x="11442220" y="485478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2" name="TextBox 1151">
              <a:extLst>
                <a:ext uri="{FF2B5EF4-FFF2-40B4-BE49-F238E27FC236}">
                  <a16:creationId xmlns:a16="http://schemas.microsoft.com/office/drawing/2014/main" id="{40E95966-0F35-418F-847D-82B84B981539}"/>
                </a:ext>
              </a:extLst>
            </p:cNvPr>
            <p:cNvSpPr txBox="1"/>
            <p:nvPr/>
          </p:nvSpPr>
          <p:spPr>
            <a:xfrm>
              <a:off x="6905459" y="4743737"/>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3" name="TextBox 1152">
              <a:extLst>
                <a:ext uri="{FF2B5EF4-FFF2-40B4-BE49-F238E27FC236}">
                  <a16:creationId xmlns:a16="http://schemas.microsoft.com/office/drawing/2014/main" id="{B3A01E69-E1AA-4979-8362-F69FCFD8B7A9}"/>
                </a:ext>
              </a:extLst>
            </p:cNvPr>
            <p:cNvSpPr txBox="1"/>
            <p:nvPr/>
          </p:nvSpPr>
          <p:spPr>
            <a:xfrm>
              <a:off x="6909837" y="2258702"/>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4" name="TextBox 1153">
              <a:extLst>
                <a:ext uri="{FF2B5EF4-FFF2-40B4-BE49-F238E27FC236}">
                  <a16:creationId xmlns:a16="http://schemas.microsoft.com/office/drawing/2014/main" id="{B6EE4395-EB77-45DD-BF63-FB0DC28A67C5}"/>
                </a:ext>
              </a:extLst>
            </p:cNvPr>
            <p:cNvSpPr txBox="1"/>
            <p:nvPr/>
          </p:nvSpPr>
          <p:spPr>
            <a:xfrm>
              <a:off x="6905459" y="2507205"/>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0.9</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5" name="TextBox 1154">
              <a:extLst>
                <a:ext uri="{FF2B5EF4-FFF2-40B4-BE49-F238E27FC236}">
                  <a16:creationId xmlns:a16="http://schemas.microsoft.com/office/drawing/2014/main" id="{42C39ADF-5CF2-4340-91BE-89AFDF792DF1}"/>
                </a:ext>
              </a:extLst>
            </p:cNvPr>
            <p:cNvSpPr txBox="1"/>
            <p:nvPr/>
          </p:nvSpPr>
          <p:spPr>
            <a:xfrm>
              <a:off x="6905459" y="2755708"/>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6" name="TextBox 1155">
              <a:extLst>
                <a:ext uri="{FF2B5EF4-FFF2-40B4-BE49-F238E27FC236}">
                  <a16:creationId xmlns:a16="http://schemas.microsoft.com/office/drawing/2014/main" id="{F19C7829-29DC-459B-B26C-4DFA75EF3690}"/>
                </a:ext>
              </a:extLst>
            </p:cNvPr>
            <p:cNvSpPr txBox="1"/>
            <p:nvPr/>
          </p:nvSpPr>
          <p:spPr>
            <a:xfrm>
              <a:off x="6905459" y="3004211"/>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0.7</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7" name="TextBox 1156">
              <a:extLst>
                <a:ext uri="{FF2B5EF4-FFF2-40B4-BE49-F238E27FC236}">
                  <a16:creationId xmlns:a16="http://schemas.microsoft.com/office/drawing/2014/main" id="{F78146D2-2035-4444-B782-46B798D42225}"/>
                </a:ext>
              </a:extLst>
            </p:cNvPr>
            <p:cNvSpPr txBox="1"/>
            <p:nvPr/>
          </p:nvSpPr>
          <p:spPr>
            <a:xfrm>
              <a:off x="6905459" y="3252714"/>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8" name="TextBox 1157">
              <a:extLst>
                <a:ext uri="{FF2B5EF4-FFF2-40B4-BE49-F238E27FC236}">
                  <a16:creationId xmlns:a16="http://schemas.microsoft.com/office/drawing/2014/main" id="{9204E8A8-C21F-4638-BE6E-1C2CE18D20D3}"/>
                </a:ext>
              </a:extLst>
            </p:cNvPr>
            <p:cNvSpPr txBox="1"/>
            <p:nvPr/>
          </p:nvSpPr>
          <p:spPr>
            <a:xfrm>
              <a:off x="6905459" y="3501218"/>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0.5</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9" name="TextBox 1158">
              <a:extLst>
                <a:ext uri="{FF2B5EF4-FFF2-40B4-BE49-F238E27FC236}">
                  <a16:creationId xmlns:a16="http://schemas.microsoft.com/office/drawing/2014/main" id="{85858E4F-D3DB-4106-8F55-2E227BC39411}"/>
                </a:ext>
              </a:extLst>
            </p:cNvPr>
            <p:cNvSpPr txBox="1"/>
            <p:nvPr/>
          </p:nvSpPr>
          <p:spPr>
            <a:xfrm>
              <a:off x="6905459" y="3749721"/>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0" name="TextBox 1159">
              <a:extLst>
                <a:ext uri="{FF2B5EF4-FFF2-40B4-BE49-F238E27FC236}">
                  <a16:creationId xmlns:a16="http://schemas.microsoft.com/office/drawing/2014/main" id="{EFAC8E69-6AC2-46A6-8E87-89102E75FBFD}"/>
                </a:ext>
              </a:extLst>
            </p:cNvPr>
            <p:cNvSpPr txBox="1"/>
            <p:nvPr/>
          </p:nvSpPr>
          <p:spPr>
            <a:xfrm>
              <a:off x="6905459" y="3998224"/>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0.3</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1" name="TextBox 1160">
              <a:extLst>
                <a:ext uri="{FF2B5EF4-FFF2-40B4-BE49-F238E27FC236}">
                  <a16:creationId xmlns:a16="http://schemas.microsoft.com/office/drawing/2014/main" id="{D8E9CC9D-EE91-40CD-9DA1-567AC7D75AA5}"/>
                </a:ext>
              </a:extLst>
            </p:cNvPr>
            <p:cNvSpPr txBox="1"/>
            <p:nvPr/>
          </p:nvSpPr>
          <p:spPr>
            <a:xfrm>
              <a:off x="6905459" y="4246727"/>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2" name="TextBox 1161">
              <a:extLst>
                <a:ext uri="{FF2B5EF4-FFF2-40B4-BE49-F238E27FC236}">
                  <a16:creationId xmlns:a16="http://schemas.microsoft.com/office/drawing/2014/main" id="{D61F7890-5C7E-4308-A923-45FE8EDE587F}"/>
                </a:ext>
              </a:extLst>
            </p:cNvPr>
            <p:cNvSpPr txBox="1"/>
            <p:nvPr/>
          </p:nvSpPr>
          <p:spPr>
            <a:xfrm>
              <a:off x="6905459" y="4495230"/>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0.1</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3" name="TextBox 1162">
              <a:extLst>
                <a:ext uri="{FF2B5EF4-FFF2-40B4-BE49-F238E27FC236}">
                  <a16:creationId xmlns:a16="http://schemas.microsoft.com/office/drawing/2014/main" id="{2A7E2560-FD13-4E84-A806-4F48B8A2FD58}"/>
                </a:ext>
              </a:extLst>
            </p:cNvPr>
            <p:cNvSpPr txBox="1"/>
            <p:nvPr/>
          </p:nvSpPr>
          <p:spPr>
            <a:xfrm>
              <a:off x="7061408"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4" name="TextBox 1163">
              <a:extLst>
                <a:ext uri="{FF2B5EF4-FFF2-40B4-BE49-F238E27FC236}">
                  <a16:creationId xmlns:a16="http://schemas.microsoft.com/office/drawing/2014/main" id="{714EB529-AA64-45B5-BFBC-D75EDEEFC1E6}"/>
                </a:ext>
              </a:extLst>
            </p:cNvPr>
            <p:cNvSpPr txBox="1"/>
            <p:nvPr/>
          </p:nvSpPr>
          <p:spPr>
            <a:xfrm>
              <a:off x="11588256"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5" name="TextBox 1164">
              <a:extLst>
                <a:ext uri="{FF2B5EF4-FFF2-40B4-BE49-F238E27FC236}">
                  <a16:creationId xmlns:a16="http://schemas.microsoft.com/office/drawing/2014/main" id="{6145659C-07EA-4B69-BD7D-B70ECF5EEB2C}"/>
                </a:ext>
              </a:extLst>
            </p:cNvPr>
            <p:cNvSpPr txBox="1"/>
            <p:nvPr/>
          </p:nvSpPr>
          <p:spPr>
            <a:xfrm>
              <a:off x="7207435"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6" name="TextBox 1165">
              <a:extLst>
                <a:ext uri="{FF2B5EF4-FFF2-40B4-BE49-F238E27FC236}">
                  <a16:creationId xmlns:a16="http://schemas.microsoft.com/office/drawing/2014/main" id="{F395180A-D426-4289-8C42-20B8158D0C49}"/>
                </a:ext>
              </a:extLst>
            </p:cNvPr>
            <p:cNvSpPr txBox="1"/>
            <p:nvPr/>
          </p:nvSpPr>
          <p:spPr>
            <a:xfrm>
              <a:off x="7353463"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387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7" name="TextBox 1166">
              <a:extLst>
                <a:ext uri="{FF2B5EF4-FFF2-40B4-BE49-F238E27FC236}">
                  <a16:creationId xmlns:a16="http://schemas.microsoft.com/office/drawing/2014/main" id="{86311FE2-BCFB-4041-A256-0550564375C4}"/>
                </a:ext>
              </a:extLst>
            </p:cNvPr>
            <p:cNvSpPr txBox="1"/>
            <p:nvPr/>
          </p:nvSpPr>
          <p:spPr>
            <a:xfrm>
              <a:off x="7499490"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383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8" name="TextBox 1167">
              <a:extLst>
                <a:ext uri="{FF2B5EF4-FFF2-40B4-BE49-F238E27FC236}">
                  <a16:creationId xmlns:a16="http://schemas.microsoft.com/office/drawing/2014/main" id="{E43F0EAD-F459-47CD-922C-B1D068235387}"/>
                </a:ext>
              </a:extLst>
            </p:cNvPr>
            <p:cNvSpPr txBox="1"/>
            <p:nvPr/>
          </p:nvSpPr>
          <p:spPr>
            <a:xfrm>
              <a:off x="7645517"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372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9" name="TextBox 1168">
              <a:extLst>
                <a:ext uri="{FF2B5EF4-FFF2-40B4-BE49-F238E27FC236}">
                  <a16:creationId xmlns:a16="http://schemas.microsoft.com/office/drawing/2014/main" id="{FA0246A3-90C5-4BB5-B5AD-262B1CF3E2C6}"/>
                </a:ext>
              </a:extLst>
            </p:cNvPr>
            <p:cNvSpPr txBox="1"/>
            <p:nvPr/>
          </p:nvSpPr>
          <p:spPr>
            <a:xfrm>
              <a:off x="7791544"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0" name="TextBox 1169">
              <a:extLst>
                <a:ext uri="{FF2B5EF4-FFF2-40B4-BE49-F238E27FC236}">
                  <a16:creationId xmlns:a16="http://schemas.microsoft.com/office/drawing/2014/main" id="{795A1CD0-7161-4B27-BC01-E92D9336FF39}"/>
                </a:ext>
              </a:extLst>
            </p:cNvPr>
            <p:cNvSpPr txBox="1"/>
            <p:nvPr/>
          </p:nvSpPr>
          <p:spPr>
            <a:xfrm>
              <a:off x="7937571"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353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1" name="TextBox 1170">
              <a:extLst>
                <a:ext uri="{FF2B5EF4-FFF2-40B4-BE49-F238E27FC236}">
                  <a16:creationId xmlns:a16="http://schemas.microsoft.com/office/drawing/2014/main" id="{3E5BA6D4-6106-403B-9148-CF6E86AC6443}"/>
                </a:ext>
              </a:extLst>
            </p:cNvPr>
            <p:cNvSpPr txBox="1"/>
            <p:nvPr/>
          </p:nvSpPr>
          <p:spPr>
            <a:xfrm>
              <a:off x="8083598"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347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2" name="TextBox 1171">
              <a:extLst>
                <a:ext uri="{FF2B5EF4-FFF2-40B4-BE49-F238E27FC236}">
                  <a16:creationId xmlns:a16="http://schemas.microsoft.com/office/drawing/2014/main" id="{92057C85-51DF-444A-910E-C337F00794F2}"/>
                </a:ext>
              </a:extLst>
            </p:cNvPr>
            <p:cNvSpPr txBox="1"/>
            <p:nvPr/>
          </p:nvSpPr>
          <p:spPr>
            <a:xfrm>
              <a:off x="8229625"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338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3" name="TextBox 1172">
              <a:extLst>
                <a:ext uri="{FF2B5EF4-FFF2-40B4-BE49-F238E27FC236}">
                  <a16:creationId xmlns:a16="http://schemas.microsoft.com/office/drawing/2014/main" id="{B9E9C57E-6B7F-4DBA-A953-546BCC31E5CA}"/>
                </a:ext>
              </a:extLst>
            </p:cNvPr>
            <p:cNvSpPr txBox="1"/>
            <p:nvPr/>
          </p:nvSpPr>
          <p:spPr>
            <a:xfrm>
              <a:off x="8375652"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326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4" name="TextBox 1173">
              <a:extLst>
                <a:ext uri="{FF2B5EF4-FFF2-40B4-BE49-F238E27FC236}">
                  <a16:creationId xmlns:a16="http://schemas.microsoft.com/office/drawing/2014/main" id="{DF8EBC5D-512F-4848-B06B-267DFFC532A4}"/>
                </a:ext>
              </a:extLst>
            </p:cNvPr>
            <p:cNvSpPr txBox="1"/>
            <p:nvPr/>
          </p:nvSpPr>
          <p:spPr>
            <a:xfrm>
              <a:off x="8521679"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5" name="TextBox 1174">
              <a:extLst>
                <a:ext uri="{FF2B5EF4-FFF2-40B4-BE49-F238E27FC236}">
                  <a16:creationId xmlns:a16="http://schemas.microsoft.com/office/drawing/2014/main" id="{DE2CB67F-2EA8-4F16-AF77-E8A6026659A2}"/>
                </a:ext>
              </a:extLst>
            </p:cNvPr>
            <p:cNvSpPr txBox="1"/>
            <p:nvPr/>
          </p:nvSpPr>
          <p:spPr>
            <a:xfrm>
              <a:off x="8667705"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6" name="TextBox 1175">
              <a:extLst>
                <a:ext uri="{FF2B5EF4-FFF2-40B4-BE49-F238E27FC236}">
                  <a16:creationId xmlns:a16="http://schemas.microsoft.com/office/drawing/2014/main" id="{7D3BDABC-9E8F-4CDC-8141-27D6AF9112FD}"/>
                </a:ext>
              </a:extLst>
            </p:cNvPr>
            <p:cNvSpPr txBox="1"/>
            <p:nvPr/>
          </p:nvSpPr>
          <p:spPr>
            <a:xfrm>
              <a:off x="8813733"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300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7" name="TextBox 1176">
              <a:extLst>
                <a:ext uri="{FF2B5EF4-FFF2-40B4-BE49-F238E27FC236}">
                  <a16:creationId xmlns:a16="http://schemas.microsoft.com/office/drawing/2014/main" id="{21C4A3CF-3391-42DF-8B64-B2AF5197DF95}"/>
                </a:ext>
              </a:extLst>
            </p:cNvPr>
            <p:cNvSpPr txBox="1"/>
            <p:nvPr/>
          </p:nvSpPr>
          <p:spPr>
            <a:xfrm>
              <a:off x="8959760"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297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8" name="TextBox 1177">
              <a:extLst>
                <a:ext uri="{FF2B5EF4-FFF2-40B4-BE49-F238E27FC236}">
                  <a16:creationId xmlns:a16="http://schemas.microsoft.com/office/drawing/2014/main" id="{A3E8C856-97BB-496D-AE1B-76A9EE70903B}"/>
                </a:ext>
              </a:extLst>
            </p:cNvPr>
            <p:cNvSpPr txBox="1"/>
            <p:nvPr/>
          </p:nvSpPr>
          <p:spPr>
            <a:xfrm>
              <a:off x="9105787"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291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9" name="TextBox 1178">
              <a:extLst>
                <a:ext uri="{FF2B5EF4-FFF2-40B4-BE49-F238E27FC236}">
                  <a16:creationId xmlns:a16="http://schemas.microsoft.com/office/drawing/2014/main" id="{6BEE97C7-0D98-4F62-AAE0-6E138A364FBE}"/>
                </a:ext>
              </a:extLst>
            </p:cNvPr>
            <p:cNvSpPr txBox="1"/>
            <p:nvPr/>
          </p:nvSpPr>
          <p:spPr>
            <a:xfrm>
              <a:off x="9251814"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284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0" name="TextBox 1179">
              <a:extLst>
                <a:ext uri="{FF2B5EF4-FFF2-40B4-BE49-F238E27FC236}">
                  <a16:creationId xmlns:a16="http://schemas.microsoft.com/office/drawing/2014/main" id="{DAFDF97F-1B1B-46DE-8D7F-BFB4BC53D2A5}"/>
                </a:ext>
              </a:extLst>
            </p:cNvPr>
            <p:cNvSpPr txBox="1"/>
            <p:nvPr/>
          </p:nvSpPr>
          <p:spPr>
            <a:xfrm>
              <a:off x="9397842"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282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1" name="TextBox 1180">
              <a:extLst>
                <a:ext uri="{FF2B5EF4-FFF2-40B4-BE49-F238E27FC236}">
                  <a16:creationId xmlns:a16="http://schemas.microsoft.com/office/drawing/2014/main" id="{D9DD9BE6-D209-4057-BAAF-04BD22736FE7}"/>
                </a:ext>
              </a:extLst>
            </p:cNvPr>
            <p:cNvSpPr txBox="1"/>
            <p:nvPr/>
          </p:nvSpPr>
          <p:spPr>
            <a:xfrm>
              <a:off x="9543869"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279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2" name="TextBox 1181">
              <a:extLst>
                <a:ext uri="{FF2B5EF4-FFF2-40B4-BE49-F238E27FC236}">
                  <a16:creationId xmlns:a16="http://schemas.microsoft.com/office/drawing/2014/main" id="{226A04EE-524D-41F8-9C99-E6C9B8FC7FD6}"/>
                </a:ext>
              </a:extLst>
            </p:cNvPr>
            <p:cNvSpPr txBox="1"/>
            <p:nvPr/>
          </p:nvSpPr>
          <p:spPr>
            <a:xfrm>
              <a:off x="9689896"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261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3" name="TextBox 1182">
              <a:extLst>
                <a:ext uri="{FF2B5EF4-FFF2-40B4-BE49-F238E27FC236}">
                  <a16:creationId xmlns:a16="http://schemas.microsoft.com/office/drawing/2014/main" id="{7165FABE-509C-43D4-B430-7143ADB84FB8}"/>
                </a:ext>
              </a:extLst>
            </p:cNvPr>
            <p:cNvSpPr txBox="1"/>
            <p:nvPr/>
          </p:nvSpPr>
          <p:spPr>
            <a:xfrm>
              <a:off x="9835923"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237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4" name="TextBox 1183">
              <a:extLst>
                <a:ext uri="{FF2B5EF4-FFF2-40B4-BE49-F238E27FC236}">
                  <a16:creationId xmlns:a16="http://schemas.microsoft.com/office/drawing/2014/main" id="{ADBAA373-1240-4E65-9693-BC17EA5D6EED}"/>
                </a:ext>
              </a:extLst>
            </p:cNvPr>
            <p:cNvSpPr txBox="1"/>
            <p:nvPr/>
          </p:nvSpPr>
          <p:spPr>
            <a:xfrm>
              <a:off x="9981950"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209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5" name="TextBox 1184">
              <a:extLst>
                <a:ext uri="{FF2B5EF4-FFF2-40B4-BE49-F238E27FC236}">
                  <a16:creationId xmlns:a16="http://schemas.microsoft.com/office/drawing/2014/main" id="{799827DB-ACB4-4565-B490-5DDC4FAB51AA}"/>
                </a:ext>
              </a:extLst>
            </p:cNvPr>
            <p:cNvSpPr txBox="1"/>
            <p:nvPr/>
          </p:nvSpPr>
          <p:spPr>
            <a:xfrm>
              <a:off x="10127977"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177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6" name="TextBox 1185">
              <a:extLst>
                <a:ext uri="{FF2B5EF4-FFF2-40B4-BE49-F238E27FC236}">
                  <a16:creationId xmlns:a16="http://schemas.microsoft.com/office/drawing/2014/main" id="{4DC036A5-E187-4D8A-A330-8B0A0FD5B8CB}"/>
                </a:ext>
              </a:extLst>
            </p:cNvPr>
            <p:cNvSpPr txBox="1"/>
            <p:nvPr/>
          </p:nvSpPr>
          <p:spPr>
            <a:xfrm>
              <a:off x="10274004"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148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7" name="TextBox 1186">
              <a:extLst>
                <a:ext uri="{FF2B5EF4-FFF2-40B4-BE49-F238E27FC236}">
                  <a16:creationId xmlns:a16="http://schemas.microsoft.com/office/drawing/2014/main" id="{279CD31F-E58A-449F-BFEF-75615EB6B0F4}"/>
                </a:ext>
              </a:extLst>
            </p:cNvPr>
            <p:cNvSpPr txBox="1"/>
            <p:nvPr/>
          </p:nvSpPr>
          <p:spPr>
            <a:xfrm>
              <a:off x="10420031"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126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8" name="TextBox 1187">
              <a:extLst>
                <a:ext uri="{FF2B5EF4-FFF2-40B4-BE49-F238E27FC236}">
                  <a16:creationId xmlns:a16="http://schemas.microsoft.com/office/drawing/2014/main" id="{D6CD1243-C809-4074-BA71-7FCFBD0EA218}"/>
                </a:ext>
              </a:extLst>
            </p:cNvPr>
            <p:cNvSpPr txBox="1"/>
            <p:nvPr/>
          </p:nvSpPr>
          <p:spPr>
            <a:xfrm>
              <a:off x="10566058"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106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9" name="TextBox 1188">
              <a:extLst>
                <a:ext uri="{FF2B5EF4-FFF2-40B4-BE49-F238E27FC236}">
                  <a16:creationId xmlns:a16="http://schemas.microsoft.com/office/drawing/2014/main" id="{EC09D61E-0AA3-45CB-B379-F4FCC46F0B57}"/>
                </a:ext>
              </a:extLst>
            </p:cNvPr>
            <p:cNvSpPr txBox="1"/>
            <p:nvPr/>
          </p:nvSpPr>
          <p:spPr>
            <a:xfrm>
              <a:off x="10712085"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85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0" name="TextBox 1189">
              <a:extLst>
                <a:ext uri="{FF2B5EF4-FFF2-40B4-BE49-F238E27FC236}">
                  <a16:creationId xmlns:a16="http://schemas.microsoft.com/office/drawing/2014/main" id="{2F86DCB2-8164-464F-9C92-353B31B68691}"/>
                </a:ext>
              </a:extLst>
            </p:cNvPr>
            <p:cNvSpPr txBox="1"/>
            <p:nvPr/>
          </p:nvSpPr>
          <p:spPr>
            <a:xfrm>
              <a:off x="10858112"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68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1" name="TextBox 1190">
              <a:extLst>
                <a:ext uri="{FF2B5EF4-FFF2-40B4-BE49-F238E27FC236}">
                  <a16:creationId xmlns:a16="http://schemas.microsoft.com/office/drawing/2014/main" id="{B26D1652-42CD-4A47-8DB2-0FAF91E9EC65}"/>
                </a:ext>
              </a:extLst>
            </p:cNvPr>
            <p:cNvSpPr txBox="1"/>
            <p:nvPr/>
          </p:nvSpPr>
          <p:spPr>
            <a:xfrm>
              <a:off x="11004139"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49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2" name="TextBox 1191">
              <a:extLst>
                <a:ext uri="{FF2B5EF4-FFF2-40B4-BE49-F238E27FC236}">
                  <a16:creationId xmlns:a16="http://schemas.microsoft.com/office/drawing/2014/main" id="{DB8DB807-02EE-46D4-898D-E729636085CB}"/>
                </a:ext>
              </a:extLst>
            </p:cNvPr>
            <p:cNvSpPr txBox="1"/>
            <p:nvPr/>
          </p:nvSpPr>
          <p:spPr>
            <a:xfrm>
              <a:off x="11150166"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3" name="TextBox 1192">
              <a:extLst>
                <a:ext uri="{FF2B5EF4-FFF2-40B4-BE49-F238E27FC236}">
                  <a16:creationId xmlns:a16="http://schemas.microsoft.com/office/drawing/2014/main" id="{11435229-A9FA-4645-B3D9-E706FC8AEBDB}"/>
                </a:ext>
              </a:extLst>
            </p:cNvPr>
            <p:cNvSpPr txBox="1"/>
            <p:nvPr/>
          </p:nvSpPr>
          <p:spPr>
            <a:xfrm>
              <a:off x="11296193"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4" name="TextBox 1193">
              <a:extLst>
                <a:ext uri="{FF2B5EF4-FFF2-40B4-BE49-F238E27FC236}">
                  <a16:creationId xmlns:a16="http://schemas.microsoft.com/office/drawing/2014/main" id="{31108DD8-B1D6-481F-BA76-6213D106A0AA}"/>
                </a:ext>
              </a:extLst>
            </p:cNvPr>
            <p:cNvSpPr txBox="1"/>
            <p:nvPr/>
          </p:nvSpPr>
          <p:spPr>
            <a:xfrm>
              <a:off x="11442220"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5" name="TextBox 1194">
              <a:extLst>
                <a:ext uri="{FF2B5EF4-FFF2-40B4-BE49-F238E27FC236}">
                  <a16:creationId xmlns:a16="http://schemas.microsoft.com/office/drawing/2014/main" id="{896C5134-F7AD-4275-8D91-A3CA79D23462}"/>
                </a:ext>
              </a:extLst>
            </p:cNvPr>
            <p:cNvSpPr txBox="1"/>
            <p:nvPr/>
          </p:nvSpPr>
          <p:spPr>
            <a:xfrm>
              <a:off x="7061408"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6" name="TextBox 1195">
              <a:extLst>
                <a:ext uri="{FF2B5EF4-FFF2-40B4-BE49-F238E27FC236}">
                  <a16:creationId xmlns:a16="http://schemas.microsoft.com/office/drawing/2014/main" id="{51E8CA87-F45D-4E03-9183-464F143C833C}"/>
                </a:ext>
              </a:extLst>
            </p:cNvPr>
            <p:cNvSpPr txBox="1"/>
            <p:nvPr/>
          </p:nvSpPr>
          <p:spPr>
            <a:xfrm>
              <a:off x="11588256"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7" name="TextBox 1196">
              <a:extLst>
                <a:ext uri="{FF2B5EF4-FFF2-40B4-BE49-F238E27FC236}">
                  <a16:creationId xmlns:a16="http://schemas.microsoft.com/office/drawing/2014/main" id="{362824F5-39B4-484D-B66A-ED18255C1391}"/>
                </a:ext>
              </a:extLst>
            </p:cNvPr>
            <p:cNvSpPr txBox="1"/>
            <p:nvPr/>
          </p:nvSpPr>
          <p:spPr>
            <a:xfrm>
              <a:off x="7207435"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8" name="TextBox 1197">
              <a:extLst>
                <a:ext uri="{FF2B5EF4-FFF2-40B4-BE49-F238E27FC236}">
                  <a16:creationId xmlns:a16="http://schemas.microsoft.com/office/drawing/2014/main" id="{AD50F263-A961-4C92-8CE8-14785293645D}"/>
                </a:ext>
              </a:extLst>
            </p:cNvPr>
            <p:cNvSpPr txBox="1"/>
            <p:nvPr/>
          </p:nvSpPr>
          <p:spPr>
            <a:xfrm>
              <a:off x="7353463"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381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9" name="TextBox 1198">
              <a:extLst>
                <a:ext uri="{FF2B5EF4-FFF2-40B4-BE49-F238E27FC236}">
                  <a16:creationId xmlns:a16="http://schemas.microsoft.com/office/drawing/2014/main" id="{999B1004-5DC2-41E3-AC97-EBB36D5D789C}"/>
                </a:ext>
              </a:extLst>
            </p:cNvPr>
            <p:cNvSpPr txBox="1"/>
            <p:nvPr/>
          </p:nvSpPr>
          <p:spPr>
            <a:xfrm>
              <a:off x="7499490"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374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0" name="TextBox 1199">
              <a:extLst>
                <a:ext uri="{FF2B5EF4-FFF2-40B4-BE49-F238E27FC236}">
                  <a16:creationId xmlns:a16="http://schemas.microsoft.com/office/drawing/2014/main" id="{97A6E316-E588-4A77-A96B-71E652394E2D}"/>
                </a:ext>
              </a:extLst>
            </p:cNvPr>
            <p:cNvSpPr txBox="1"/>
            <p:nvPr/>
          </p:nvSpPr>
          <p:spPr>
            <a:xfrm>
              <a:off x="7645517"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1" name="TextBox 1200">
              <a:extLst>
                <a:ext uri="{FF2B5EF4-FFF2-40B4-BE49-F238E27FC236}">
                  <a16:creationId xmlns:a16="http://schemas.microsoft.com/office/drawing/2014/main" id="{9F62ECB9-CAE2-4071-95E7-82FC3698C209}"/>
                </a:ext>
              </a:extLst>
            </p:cNvPr>
            <p:cNvSpPr txBox="1"/>
            <p:nvPr/>
          </p:nvSpPr>
          <p:spPr>
            <a:xfrm>
              <a:off x="7791544"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2" name="TextBox 1201">
              <a:extLst>
                <a:ext uri="{FF2B5EF4-FFF2-40B4-BE49-F238E27FC236}">
                  <a16:creationId xmlns:a16="http://schemas.microsoft.com/office/drawing/2014/main" id="{24209E39-1BC2-492C-B3AC-0524E4FBA8CB}"/>
                </a:ext>
              </a:extLst>
            </p:cNvPr>
            <p:cNvSpPr txBox="1"/>
            <p:nvPr/>
          </p:nvSpPr>
          <p:spPr>
            <a:xfrm>
              <a:off x="7937571"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351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3" name="TextBox 1202">
              <a:extLst>
                <a:ext uri="{FF2B5EF4-FFF2-40B4-BE49-F238E27FC236}">
                  <a16:creationId xmlns:a16="http://schemas.microsoft.com/office/drawing/2014/main" id="{E7B7CC53-5EA5-45B6-B033-7FA9945CE060}"/>
                </a:ext>
              </a:extLst>
            </p:cNvPr>
            <p:cNvSpPr txBox="1"/>
            <p:nvPr/>
          </p:nvSpPr>
          <p:spPr>
            <a:xfrm>
              <a:off x="8083598"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346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4" name="TextBox 1203">
              <a:extLst>
                <a:ext uri="{FF2B5EF4-FFF2-40B4-BE49-F238E27FC236}">
                  <a16:creationId xmlns:a16="http://schemas.microsoft.com/office/drawing/2014/main" id="{A082B47F-83DA-4243-9CC8-AC1AA3E26DA0}"/>
                </a:ext>
              </a:extLst>
            </p:cNvPr>
            <p:cNvSpPr txBox="1"/>
            <p:nvPr/>
          </p:nvSpPr>
          <p:spPr>
            <a:xfrm>
              <a:off x="8229625"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339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5" name="TextBox 1204">
              <a:extLst>
                <a:ext uri="{FF2B5EF4-FFF2-40B4-BE49-F238E27FC236}">
                  <a16:creationId xmlns:a16="http://schemas.microsoft.com/office/drawing/2014/main" id="{7231C104-AFF3-4E5E-A78C-BDC96FAEE63C}"/>
                </a:ext>
              </a:extLst>
            </p:cNvPr>
            <p:cNvSpPr txBox="1"/>
            <p:nvPr/>
          </p:nvSpPr>
          <p:spPr>
            <a:xfrm>
              <a:off x="8375652"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322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6" name="TextBox 1205">
              <a:extLst>
                <a:ext uri="{FF2B5EF4-FFF2-40B4-BE49-F238E27FC236}">
                  <a16:creationId xmlns:a16="http://schemas.microsoft.com/office/drawing/2014/main" id="{4EBBEA61-54C7-45D0-87AF-F5441C581896}"/>
                </a:ext>
              </a:extLst>
            </p:cNvPr>
            <p:cNvSpPr txBox="1"/>
            <p:nvPr/>
          </p:nvSpPr>
          <p:spPr>
            <a:xfrm>
              <a:off x="8521679"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320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7" name="TextBox 1206">
              <a:extLst>
                <a:ext uri="{FF2B5EF4-FFF2-40B4-BE49-F238E27FC236}">
                  <a16:creationId xmlns:a16="http://schemas.microsoft.com/office/drawing/2014/main" id="{29E35439-1D6E-4183-AABC-E869DE17EB24}"/>
                </a:ext>
              </a:extLst>
            </p:cNvPr>
            <p:cNvSpPr txBox="1"/>
            <p:nvPr/>
          </p:nvSpPr>
          <p:spPr>
            <a:xfrm>
              <a:off x="8667705"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8" name="TextBox 1207">
              <a:extLst>
                <a:ext uri="{FF2B5EF4-FFF2-40B4-BE49-F238E27FC236}">
                  <a16:creationId xmlns:a16="http://schemas.microsoft.com/office/drawing/2014/main" id="{8C6FB480-2D9B-4726-AC74-B21ECE15F5EA}"/>
                </a:ext>
              </a:extLst>
            </p:cNvPr>
            <p:cNvSpPr txBox="1"/>
            <p:nvPr/>
          </p:nvSpPr>
          <p:spPr>
            <a:xfrm>
              <a:off x="8813733"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300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9" name="TextBox 1208">
              <a:extLst>
                <a:ext uri="{FF2B5EF4-FFF2-40B4-BE49-F238E27FC236}">
                  <a16:creationId xmlns:a16="http://schemas.microsoft.com/office/drawing/2014/main" id="{A351C361-EB7A-44CB-A3CF-C91F237539AC}"/>
                </a:ext>
              </a:extLst>
            </p:cNvPr>
            <p:cNvSpPr txBox="1"/>
            <p:nvPr/>
          </p:nvSpPr>
          <p:spPr>
            <a:xfrm>
              <a:off x="8959760"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294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0" name="TextBox 1209">
              <a:extLst>
                <a:ext uri="{FF2B5EF4-FFF2-40B4-BE49-F238E27FC236}">
                  <a16:creationId xmlns:a16="http://schemas.microsoft.com/office/drawing/2014/main" id="{2B7D3212-6B3C-497C-A896-E0A8B6AA40F9}"/>
                </a:ext>
              </a:extLst>
            </p:cNvPr>
            <p:cNvSpPr txBox="1"/>
            <p:nvPr/>
          </p:nvSpPr>
          <p:spPr>
            <a:xfrm>
              <a:off x="9105787"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286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1" name="TextBox 1210">
              <a:extLst>
                <a:ext uri="{FF2B5EF4-FFF2-40B4-BE49-F238E27FC236}">
                  <a16:creationId xmlns:a16="http://schemas.microsoft.com/office/drawing/2014/main" id="{1AB67A16-15A1-4B5F-8C02-0287E2B5FA57}"/>
                </a:ext>
              </a:extLst>
            </p:cNvPr>
            <p:cNvSpPr txBox="1"/>
            <p:nvPr/>
          </p:nvSpPr>
          <p:spPr>
            <a:xfrm>
              <a:off x="9251814"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276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2" name="TextBox 1211">
              <a:extLst>
                <a:ext uri="{FF2B5EF4-FFF2-40B4-BE49-F238E27FC236}">
                  <a16:creationId xmlns:a16="http://schemas.microsoft.com/office/drawing/2014/main" id="{DB1C6550-CC69-4A85-8272-DA011C03C792}"/>
                </a:ext>
              </a:extLst>
            </p:cNvPr>
            <p:cNvSpPr txBox="1"/>
            <p:nvPr/>
          </p:nvSpPr>
          <p:spPr>
            <a:xfrm>
              <a:off x="9397842"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269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3" name="TextBox 1212">
              <a:extLst>
                <a:ext uri="{FF2B5EF4-FFF2-40B4-BE49-F238E27FC236}">
                  <a16:creationId xmlns:a16="http://schemas.microsoft.com/office/drawing/2014/main" id="{19C6F601-867F-40C0-8491-56E9251D6583}"/>
                </a:ext>
              </a:extLst>
            </p:cNvPr>
            <p:cNvSpPr txBox="1"/>
            <p:nvPr/>
          </p:nvSpPr>
          <p:spPr>
            <a:xfrm>
              <a:off x="9543869"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259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4" name="TextBox 1213">
              <a:extLst>
                <a:ext uri="{FF2B5EF4-FFF2-40B4-BE49-F238E27FC236}">
                  <a16:creationId xmlns:a16="http://schemas.microsoft.com/office/drawing/2014/main" id="{54E70D44-2F6B-4FBE-B1B4-23C6464BC50B}"/>
                </a:ext>
              </a:extLst>
            </p:cNvPr>
            <p:cNvSpPr txBox="1"/>
            <p:nvPr/>
          </p:nvSpPr>
          <p:spPr>
            <a:xfrm>
              <a:off x="9689896"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239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5" name="TextBox 1214">
              <a:extLst>
                <a:ext uri="{FF2B5EF4-FFF2-40B4-BE49-F238E27FC236}">
                  <a16:creationId xmlns:a16="http://schemas.microsoft.com/office/drawing/2014/main" id="{BC21B309-6AA4-4746-B7CE-A015CDB00BF8}"/>
                </a:ext>
              </a:extLst>
            </p:cNvPr>
            <p:cNvSpPr txBox="1"/>
            <p:nvPr/>
          </p:nvSpPr>
          <p:spPr>
            <a:xfrm>
              <a:off x="9835923"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212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6" name="TextBox 1215">
              <a:extLst>
                <a:ext uri="{FF2B5EF4-FFF2-40B4-BE49-F238E27FC236}">
                  <a16:creationId xmlns:a16="http://schemas.microsoft.com/office/drawing/2014/main" id="{53FD8A71-7225-4FF7-8FF9-C8E56E131252}"/>
                </a:ext>
              </a:extLst>
            </p:cNvPr>
            <p:cNvSpPr txBox="1"/>
            <p:nvPr/>
          </p:nvSpPr>
          <p:spPr>
            <a:xfrm>
              <a:off x="9981950"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179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7" name="TextBox 1216">
              <a:extLst>
                <a:ext uri="{FF2B5EF4-FFF2-40B4-BE49-F238E27FC236}">
                  <a16:creationId xmlns:a16="http://schemas.microsoft.com/office/drawing/2014/main" id="{1A647ED3-2963-4EB6-A223-65F9F6109165}"/>
                </a:ext>
              </a:extLst>
            </p:cNvPr>
            <p:cNvSpPr txBox="1"/>
            <p:nvPr/>
          </p:nvSpPr>
          <p:spPr>
            <a:xfrm>
              <a:off x="10127977"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152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8" name="TextBox 1217">
              <a:extLst>
                <a:ext uri="{FF2B5EF4-FFF2-40B4-BE49-F238E27FC236}">
                  <a16:creationId xmlns:a16="http://schemas.microsoft.com/office/drawing/2014/main" id="{CEA1C62C-17EE-40FC-87F9-C6C08743D21E}"/>
                </a:ext>
              </a:extLst>
            </p:cNvPr>
            <p:cNvSpPr txBox="1"/>
            <p:nvPr/>
          </p:nvSpPr>
          <p:spPr>
            <a:xfrm>
              <a:off x="10274004"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124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9" name="TextBox 1218">
              <a:extLst>
                <a:ext uri="{FF2B5EF4-FFF2-40B4-BE49-F238E27FC236}">
                  <a16:creationId xmlns:a16="http://schemas.microsoft.com/office/drawing/2014/main" id="{16A3EAF3-407F-447A-809C-C8CCE9691B4F}"/>
                </a:ext>
              </a:extLst>
            </p:cNvPr>
            <p:cNvSpPr txBox="1"/>
            <p:nvPr/>
          </p:nvSpPr>
          <p:spPr>
            <a:xfrm>
              <a:off x="10420031"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99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0" name="TextBox 1219">
              <a:extLst>
                <a:ext uri="{FF2B5EF4-FFF2-40B4-BE49-F238E27FC236}">
                  <a16:creationId xmlns:a16="http://schemas.microsoft.com/office/drawing/2014/main" id="{A4F71DE1-F9E7-4182-9DB9-470608AB89A7}"/>
                </a:ext>
              </a:extLst>
            </p:cNvPr>
            <p:cNvSpPr txBox="1"/>
            <p:nvPr/>
          </p:nvSpPr>
          <p:spPr>
            <a:xfrm>
              <a:off x="10566058"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85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1" name="TextBox 1220">
              <a:extLst>
                <a:ext uri="{FF2B5EF4-FFF2-40B4-BE49-F238E27FC236}">
                  <a16:creationId xmlns:a16="http://schemas.microsoft.com/office/drawing/2014/main" id="{71630B82-1E9A-4AF8-AF73-2948CC4C86C4}"/>
                </a:ext>
              </a:extLst>
            </p:cNvPr>
            <p:cNvSpPr txBox="1"/>
            <p:nvPr/>
          </p:nvSpPr>
          <p:spPr>
            <a:xfrm>
              <a:off x="10712085"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71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2" name="TextBox 1221">
              <a:extLst>
                <a:ext uri="{FF2B5EF4-FFF2-40B4-BE49-F238E27FC236}">
                  <a16:creationId xmlns:a16="http://schemas.microsoft.com/office/drawing/2014/main" id="{D0854CED-765B-4803-BB67-193EED83E5B4}"/>
                </a:ext>
              </a:extLst>
            </p:cNvPr>
            <p:cNvSpPr txBox="1"/>
            <p:nvPr/>
          </p:nvSpPr>
          <p:spPr>
            <a:xfrm>
              <a:off x="10858112"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50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3" name="TextBox 1222">
              <a:extLst>
                <a:ext uri="{FF2B5EF4-FFF2-40B4-BE49-F238E27FC236}">
                  <a16:creationId xmlns:a16="http://schemas.microsoft.com/office/drawing/2014/main" id="{597E699C-5919-48FB-A600-7582DE99DB86}"/>
                </a:ext>
              </a:extLst>
            </p:cNvPr>
            <p:cNvSpPr txBox="1"/>
            <p:nvPr/>
          </p:nvSpPr>
          <p:spPr>
            <a:xfrm>
              <a:off x="11004139"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4" name="TextBox 1223">
              <a:extLst>
                <a:ext uri="{FF2B5EF4-FFF2-40B4-BE49-F238E27FC236}">
                  <a16:creationId xmlns:a16="http://schemas.microsoft.com/office/drawing/2014/main" id="{0B4BDA00-D369-40D5-B250-9617FDD904E3}"/>
                </a:ext>
              </a:extLst>
            </p:cNvPr>
            <p:cNvSpPr txBox="1"/>
            <p:nvPr/>
          </p:nvSpPr>
          <p:spPr>
            <a:xfrm>
              <a:off x="11150166"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5" name="TextBox 1224">
              <a:extLst>
                <a:ext uri="{FF2B5EF4-FFF2-40B4-BE49-F238E27FC236}">
                  <a16:creationId xmlns:a16="http://schemas.microsoft.com/office/drawing/2014/main" id="{1EBC2AA7-C745-4C32-870C-86B64614E67F}"/>
                </a:ext>
              </a:extLst>
            </p:cNvPr>
            <p:cNvSpPr txBox="1"/>
            <p:nvPr/>
          </p:nvSpPr>
          <p:spPr>
            <a:xfrm>
              <a:off x="11296193"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6" name="TextBox 1225">
              <a:extLst>
                <a:ext uri="{FF2B5EF4-FFF2-40B4-BE49-F238E27FC236}">
                  <a16:creationId xmlns:a16="http://schemas.microsoft.com/office/drawing/2014/main" id="{A43970B7-B32C-4A17-990F-A67A06E6CEEC}"/>
                </a:ext>
              </a:extLst>
            </p:cNvPr>
            <p:cNvSpPr txBox="1"/>
            <p:nvPr/>
          </p:nvSpPr>
          <p:spPr>
            <a:xfrm>
              <a:off x="11442220"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7" name="Line 121">
              <a:extLst>
                <a:ext uri="{FF2B5EF4-FFF2-40B4-BE49-F238E27FC236}">
                  <a16:creationId xmlns:a16="http://schemas.microsoft.com/office/drawing/2014/main" id="{D903C8AA-C3EA-4CEF-904E-942A24B4127D}"/>
                </a:ext>
              </a:extLst>
            </p:cNvPr>
            <p:cNvSpPr>
              <a:spLocks noChangeShapeType="1"/>
            </p:cNvSpPr>
            <p:nvPr/>
          </p:nvSpPr>
          <p:spPr bwMode="auto">
            <a:xfrm>
              <a:off x="11817925" y="4797393"/>
              <a:ext cx="0" cy="4804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8" name="Line 122">
              <a:extLst>
                <a:ext uri="{FF2B5EF4-FFF2-40B4-BE49-F238E27FC236}">
                  <a16:creationId xmlns:a16="http://schemas.microsoft.com/office/drawing/2014/main" id="{208FB6BA-6321-45F5-8BF4-8D438E753F03}"/>
                </a:ext>
              </a:extLst>
            </p:cNvPr>
            <p:cNvSpPr>
              <a:spLocks noChangeShapeType="1"/>
            </p:cNvSpPr>
            <p:nvPr/>
          </p:nvSpPr>
          <p:spPr bwMode="auto">
            <a:xfrm>
              <a:off x="11964304" y="4797387"/>
              <a:ext cx="0" cy="32814"/>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0" name="TextBox 1229">
              <a:extLst>
                <a:ext uri="{FF2B5EF4-FFF2-40B4-BE49-F238E27FC236}">
                  <a16:creationId xmlns:a16="http://schemas.microsoft.com/office/drawing/2014/main" id="{71F37DCB-D8DC-4051-88E1-1CAD36A246E6}"/>
                </a:ext>
              </a:extLst>
            </p:cNvPr>
            <p:cNvSpPr txBox="1"/>
            <p:nvPr/>
          </p:nvSpPr>
          <p:spPr>
            <a:xfrm>
              <a:off x="11734283" y="4853742"/>
              <a:ext cx="1747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32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1" name="TextBox 1230">
              <a:extLst>
                <a:ext uri="{FF2B5EF4-FFF2-40B4-BE49-F238E27FC236}">
                  <a16:creationId xmlns:a16="http://schemas.microsoft.com/office/drawing/2014/main" id="{60B21654-B11E-4A0E-93FC-6EC55BC46ECD}"/>
                </a:ext>
              </a:extLst>
            </p:cNvPr>
            <p:cNvSpPr txBox="1"/>
            <p:nvPr/>
          </p:nvSpPr>
          <p:spPr>
            <a:xfrm>
              <a:off x="11877521"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2" name="TextBox 1231">
              <a:extLst>
                <a:ext uri="{FF2B5EF4-FFF2-40B4-BE49-F238E27FC236}">
                  <a16:creationId xmlns:a16="http://schemas.microsoft.com/office/drawing/2014/main" id="{B973F8D9-3798-4172-8EA9-6F10F4CA250F}"/>
                </a:ext>
              </a:extLst>
            </p:cNvPr>
            <p:cNvSpPr txBox="1"/>
            <p:nvPr/>
          </p:nvSpPr>
          <p:spPr>
            <a:xfrm>
              <a:off x="11731485" y="5343082"/>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3" name="TextBox 1232">
              <a:extLst>
                <a:ext uri="{FF2B5EF4-FFF2-40B4-BE49-F238E27FC236}">
                  <a16:creationId xmlns:a16="http://schemas.microsoft.com/office/drawing/2014/main" id="{1A45AED2-F0BB-403F-BD90-C88E54EE45DE}"/>
                </a:ext>
              </a:extLst>
            </p:cNvPr>
            <p:cNvSpPr txBox="1"/>
            <p:nvPr/>
          </p:nvSpPr>
          <p:spPr>
            <a:xfrm>
              <a:off x="11877521"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4" name="TextBox 1233">
              <a:extLst>
                <a:ext uri="{FF2B5EF4-FFF2-40B4-BE49-F238E27FC236}">
                  <a16:creationId xmlns:a16="http://schemas.microsoft.com/office/drawing/2014/main" id="{40D82D3C-2C42-45B7-82D7-7104975FCCAA}"/>
                </a:ext>
              </a:extLst>
            </p:cNvPr>
            <p:cNvSpPr txBox="1"/>
            <p:nvPr/>
          </p:nvSpPr>
          <p:spPr>
            <a:xfrm>
              <a:off x="11731485" y="5471059"/>
              <a:ext cx="17471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35" name="Group 1234">
              <a:extLst>
                <a:ext uri="{FF2B5EF4-FFF2-40B4-BE49-F238E27FC236}">
                  <a16:creationId xmlns:a16="http://schemas.microsoft.com/office/drawing/2014/main" id="{BEBFD3D3-50E4-4A48-A533-53976C09604C}"/>
                </a:ext>
              </a:extLst>
            </p:cNvPr>
            <p:cNvGrpSpPr/>
            <p:nvPr/>
          </p:nvGrpSpPr>
          <p:grpSpPr>
            <a:xfrm>
              <a:off x="7123220" y="2293144"/>
              <a:ext cx="4809822" cy="913617"/>
              <a:chOff x="2205038" y="496888"/>
              <a:chExt cx="8591550" cy="1631950"/>
            </a:xfrm>
          </p:grpSpPr>
          <p:grpSp>
            <p:nvGrpSpPr>
              <p:cNvPr id="1237" name="Group 205">
                <a:extLst>
                  <a:ext uri="{FF2B5EF4-FFF2-40B4-BE49-F238E27FC236}">
                    <a16:creationId xmlns:a16="http://schemas.microsoft.com/office/drawing/2014/main" id="{9950864E-1569-4D67-BB13-8FD5D3B35063}"/>
                  </a:ext>
                </a:extLst>
              </p:cNvPr>
              <p:cNvGrpSpPr>
                <a:grpSpLocks/>
              </p:cNvGrpSpPr>
              <p:nvPr/>
            </p:nvGrpSpPr>
            <p:grpSpPr bwMode="auto">
              <a:xfrm>
                <a:off x="2205038" y="496888"/>
                <a:ext cx="8591550" cy="1631950"/>
                <a:chOff x="1389" y="313"/>
                <a:chExt cx="5412" cy="1028"/>
              </a:xfrm>
            </p:grpSpPr>
            <p:sp>
              <p:nvSpPr>
                <p:cNvPr id="1250" name="Oval 5">
                  <a:extLst>
                    <a:ext uri="{FF2B5EF4-FFF2-40B4-BE49-F238E27FC236}">
                      <a16:creationId xmlns:a16="http://schemas.microsoft.com/office/drawing/2014/main" id="{8E0653C6-4A9C-4FEC-81AC-6D07509F6967}"/>
                    </a:ext>
                  </a:extLst>
                </p:cNvPr>
                <p:cNvSpPr>
                  <a:spLocks noChangeArrowheads="1"/>
                </p:cNvSpPr>
                <p:nvPr/>
              </p:nvSpPr>
              <p:spPr bwMode="auto">
                <a:xfrm>
                  <a:off x="6737" y="996"/>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1" name="Oval 6">
                  <a:extLst>
                    <a:ext uri="{FF2B5EF4-FFF2-40B4-BE49-F238E27FC236}">
                      <a16:creationId xmlns:a16="http://schemas.microsoft.com/office/drawing/2014/main" id="{24FABA15-B998-424B-993B-E1EBFC2FDF2B}"/>
                    </a:ext>
                  </a:extLst>
                </p:cNvPr>
                <p:cNvSpPr>
                  <a:spLocks noChangeArrowheads="1"/>
                </p:cNvSpPr>
                <p:nvPr/>
              </p:nvSpPr>
              <p:spPr bwMode="auto">
                <a:xfrm>
                  <a:off x="6612"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2" name="Oval 7">
                  <a:extLst>
                    <a:ext uri="{FF2B5EF4-FFF2-40B4-BE49-F238E27FC236}">
                      <a16:creationId xmlns:a16="http://schemas.microsoft.com/office/drawing/2014/main" id="{316CF94F-3569-4EAE-B0D9-685D843CD7EC}"/>
                    </a:ext>
                  </a:extLst>
                </p:cNvPr>
                <p:cNvSpPr>
                  <a:spLocks noChangeArrowheads="1"/>
                </p:cNvSpPr>
                <p:nvPr/>
              </p:nvSpPr>
              <p:spPr bwMode="auto">
                <a:xfrm>
                  <a:off x="6440"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3" name="Oval 8">
                  <a:extLst>
                    <a:ext uri="{FF2B5EF4-FFF2-40B4-BE49-F238E27FC236}">
                      <a16:creationId xmlns:a16="http://schemas.microsoft.com/office/drawing/2014/main" id="{6885509E-EDAA-48D5-9A83-CD3694097578}"/>
                    </a:ext>
                  </a:extLst>
                </p:cNvPr>
                <p:cNvSpPr>
                  <a:spLocks noChangeArrowheads="1"/>
                </p:cNvSpPr>
                <p:nvPr/>
              </p:nvSpPr>
              <p:spPr bwMode="auto">
                <a:xfrm>
                  <a:off x="6526"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4" name="Oval 9">
                  <a:extLst>
                    <a:ext uri="{FF2B5EF4-FFF2-40B4-BE49-F238E27FC236}">
                      <a16:creationId xmlns:a16="http://schemas.microsoft.com/office/drawing/2014/main" id="{96C08982-F5D3-46F8-8810-97F4F2A112A9}"/>
                    </a:ext>
                  </a:extLst>
                </p:cNvPr>
                <p:cNvSpPr>
                  <a:spLocks noChangeArrowheads="1"/>
                </p:cNvSpPr>
                <p:nvPr/>
              </p:nvSpPr>
              <p:spPr bwMode="auto">
                <a:xfrm>
                  <a:off x="6486"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5" name="Oval 10">
                  <a:extLst>
                    <a:ext uri="{FF2B5EF4-FFF2-40B4-BE49-F238E27FC236}">
                      <a16:creationId xmlns:a16="http://schemas.microsoft.com/office/drawing/2014/main" id="{9DCF4303-2E20-491A-AB9C-E9442887B793}"/>
                    </a:ext>
                  </a:extLst>
                </p:cNvPr>
                <p:cNvSpPr>
                  <a:spLocks noChangeArrowheads="1"/>
                </p:cNvSpPr>
                <p:nvPr/>
              </p:nvSpPr>
              <p:spPr bwMode="auto">
                <a:xfrm>
                  <a:off x="6408" y="996"/>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6" name="Oval 11">
                  <a:extLst>
                    <a:ext uri="{FF2B5EF4-FFF2-40B4-BE49-F238E27FC236}">
                      <a16:creationId xmlns:a16="http://schemas.microsoft.com/office/drawing/2014/main" id="{726CA1F1-35C3-45E5-A8A8-EB91E9BC684C}"/>
                    </a:ext>
                  </a:extLst>
                </p:cNvPr>
                <p:cNvSpPr>
                  <a:spLocks noChangeArrowheads="1"/>
                </p:cNvSpPr>
                <p:nvPr/>
              </p:nvSpPr>
              <p:spPr bwMode="auto">
                <a:xfrm>
                  <a:off x="6362"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7" name="Oval 12">
                  <a:extLst>
                    <a:ext uri="{FF2B5EF4-FFF2-40B4-BE49-F238E27FC236}">
                      <a16:creationId xmlns:a16="http://schemas.microsoft.com/office/drawing/2014/main" id="{34944F08-053E-4D5D-B8D3-0D8D0075A255}"/>
                    </a:ext>
                  </a:extLst>
                </p:cNvPr>
                <p:cNvSpPr>
                  <a:spLocks noChangeArrowheads="1"/>
                </p:cNvSpPr>
                <p:nvPr/>
              </p:nvSpPr>
              <p:spPr bwMode="auto">
                <a:xfrm>
                  <a:off x="6291"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8" name="Oval 13">
                  <a:extLst>
                    <a:ext uri="{FF2B5EF4-FFF2-40B4-BE49-F238E27FC236}">
                      <a16:creationId xmlns:a16="http://schemas.microsoft.com/office/drawing/2014/main" id="{DB55659F-9F23-4ECD-B318-280BEF2A848F}"/>
                    </a:ext>
                  </a:extLst>
                </p:cNvPr>
                <p:cNvSpPr>
                  <a:spLocks noChangeArrowheads="1"/>
                </p:cNvSpPr>
                <p:nvPr/>
              </p:nvSpPr>
              <p:spPr bwMode="auto">
                <a:xfrm>
                  <a:off x="6229"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9" name="Oval 14">
                  <a:extLst>
                    <a:ext uri="{FF2B5EF4-FFF2-40B4-BE49-F238E27FC236}">
                      <a16:creationId xmlns:a16="http://schemas.microsoft.com/office/drawing/2014/main" id="{2D5E2F30-30BB-4B49-9FC5-64ED59D5883F}"/>
                    </a:ext>
                  </a:extLst>
                </p:cNvPr>
                <p:cNvSpPr>
                  <a:spLocks noChangeArrowheads="1"/>
                </p:cNvSpPr>
                <p:nvPr/>
              </p:nvSpPr>
              <p:spPr bwMode="auto">
                <a:xfrm>
                  <a:off x="6259"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0" name="Oval 15">
                  <a:extLst>
                    <a:ext uri="{FF2B5EF4-FFF2-40B4-BE49-F238E27FC236}">
                      <a16:creationId xmlns:a16="http://schemas.microsoft.com/office/drawing/2014/main" id="{CDFE93AC-5DA3-4EC5-BF12-EB6B99B7A23A}"/>
                    </a:ext>
                  </a:extLst>
                </p:cNvPr>
                <p:cNvSpPr>
                  <a:spLocks noChangeArrowheads="1"/>
                </p:cNvSpPr>
                <p:nvPr/>
              </p:nvSpPr>
              <p:spPr bwMode="auto">
                <a:xfrm>
                  <a:off x="6321" y="996"/>
                  <a:ext cx="65"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1" name="Oval 16">
                  <a:extLst>
                    <a:ext uri="{FF2B5EF4-FFF2-40B4-BE49-F238E27FC236}">
                      <a16:creationId xmlns:a16="http://schemas.microsoft.com/office/drawing/2014/main" id="{1C3B0732-502B-4A93-8CC2-EEBF8052E1A6}"/>
                    </a:ext>
                  </a:extLst>
                </p:cNvPr>
                <p:cNvSpPr>
                  <a:spLocks noChangeArrowheads="1"/>
                </p:cNvSpPr>
                <p:nvPr/>
              </p:nvSpPr>
              <p:spPr bwMode="auto">
                <a:xfrm>
                  <a:off x="6197"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2" name="Oval 17">
                  <a:extLst>
                    <a:ext uri="{FF2B5EF4-FFF2-40B4-BE49-F238E27FC236}">
                      <a16:creationId xmlns:a16="http://schemas.microsoft.com/office/drawing/2014/main" id="{6022796C-CDDF-474E-9DC7-E4330BF2D59E}"/>
                    </a:ext>
                  </a:extLst>
                </p:cNvPr>
                <p:cNvSpPr>
                  <a:spLocks noChangeArrowheads="1"/>
                </p:cNvSpPr>
                <p:nvPr/>
              </p:nvSpPr>
              <p:spPr bwMode="auto">
                <a:xfrm>
                  <a:off x="6165" y="996"/>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3" name="Oval 18">
                  <a:extLst>
                    <a:ext uri="{FF2B5EF4-FFF2-40B4-BE49-F238E27FC236}">
                      <a16:creationId xmlns:a16="http://schemas.microsoft.com/office/drawing/2014/main" id="{843F48CB-AF04-4BE1-A2F6-BC34ABEF6A74}"/>
                    </a:ext>
                  </a:extLst>
                </p:cNvPr>
                <p:cNvSpPr>
                  <a:spLocks noChangeArrowheads="1"/>
                </p:cNvSpPr>
                <p:nvPr/>
              </p:nvSpPr>
              <p:spPr bwMode="auto">
                <a:xfrm>
                  <a:off x="6119"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4" name="Oval 19">
                  <a:extLst>
                    <a:ext uri="{FF2B5EF4-FFF2-40B4-BE49-F238E27FC236}">
                      <a16:creationId xmlns:a16="http://schemas.microsoft.com/office/drawing/2014/main" id="{539A82D4-73C0-4542-BB0B-82EEC145CCAD}"/>
                    </a:ext>
                  </a:extLst>
                </p:cNvPr>
                <p:cNvSpPr>
                  <a:spLocks noChangeArrowheads="1"/>
                </p:cNvSpPr>
                <p:nvPr/>
              </p:nvSpPr>
              <p:spPr bwMode="auto">
                <a:xfrm>
                  <a:off x="6069"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5" name="Oval 20">
                  <a:extLst>
                    <a:ext uri="{FF2B5EF4-FFF2-40B4-BE49-F238E27FC236}">
                      <a16:creationId xmlns:a16="http://schemas.microsoft.com/office/drawing/2014/main" id="{718A0C16-1371-43B6-9075-E390A4382FC7}"/>
                    </a:ext>
                  </a:extLst>
                </p:cNvPr>
                <p:cNvSpPr>
                  <a:spLocks noChangeArrowheads="1"/>
                </p:cNvSpPr>
                <p:nvPr/>
              </p:nvSpPr>
              <p:spPr bwMode="auto">
                <a:xfrm>
                  <a:off x="6023"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6" name="Oval 21">
                  <a:extLst>
                    <a:ext uri="{FF2B5EF4-FFF2-40B4-BE49-F238E27FC236}">
                      <a16:creationId xmlns:a16="http://schemas.microsoft.com/office/drawing/2014/main" id="{209E71FA-DB8B-41B3-BFB9-20F8565FCB05}"/>
                    </a:ext>
                  </a:extLst>
                </p:cNvPr>
                <p:cNvSpPr>
                  <a:spLocks noChangeArrowheads="1"/>
                </p:cNvSpPr>
                <p:nvPr/>
              </p:nvSpPr>
              <p:spPr bwMode="auto">
                <a:xfrm>
                  <a:off x="6568" y="996"/>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7" name="Oval 22">
                  <a:extLst>
                    <a:ext uri="{FF2B5EF4-FFF2-40B4-BE49-F238E27FC236}">
                      <a16:creationId xmlns:a16="http://schemas.microsoft.com/office/drawing/2014/main" id="{BFB253D8-52CE-48B0-BDCE-1E7E9E180C1F}"/>
                    </a:ext>
                  </a:extLst>
                </p:cNvPr>
                <p:cNvSpPr>
                  <a:spLocks noChangeArrowheads="1"/>
                </p:cNvSpPr>
                <p:nvPr/>
              </p:nvSpPr>
              <p:spPr bwMode="auto">
                <a:xfrm>
                  <a:off x="5986" y="996"/>
                  <a:ext cx="63"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8" name="Oval 23">
                  <a:extLst>
                    <a:ext uri="{FF2B5EF4-FFF2-40B4-BE49-F238E27FC236}">
                      <a16:creationId xmlns:a16="http://schemas.microsoft.com/office/drawing/2014/main" id="{1BE542C6-00DB-4DF1-877E-CFCE3385FB5E}"/>
                    </a:ext>
                  </a:extLst>
                </p:cNvPr>
                <p:cNvSpPr>
                  <a:spLocks noChangeArrowheads="1"/>
                </p:cNvSpPr>
                <p:nvPr/>
              </p:nvSpPr>
              <p:spPr bwMode="auto">
                <a:xfrm>
                  <a:off x="5896"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9" name="Oval 24">
                  <a:extLst>
                    <a:ext uri="{FF2B5EF4-FFF2-40B4-BE49-F238E27FC236}">
                      <a16:creationId xmlns:a16="http://schemas.microsoft.com/office/drawing/2014/main" id="{A887F9CD-DF2D-40D3-AE58-5E78AA8D2268}"/>
                    </a:ext>
                  </a:extLst>
                </p:cNvPr>
                <p:cNvSpPr>
                  <a:spLocks noChangeArrowheads="1"/>
                </p:cNvSpPr>
                <p:nvPr/>
              </p:nvSpPr>
              <p:spPr bwMode="auto">
                <a:xfrm>
                  <a:off x="5942"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0" name="Oval 25">
                  <a:extLst>
                    <a:ext uri="{FF2B5EF4-FFF2-40B4-BE49-F238E27FC236}">
                      <a16:creationId xmlns:a16="http://schemas.microsoft.com/office/drawing/2014/main" id="{3E22C6ED-90B2-4BB5-BE33-C00EFD9BCDEB}"/>
                    </a:ext>
                  </a:extLst>
                </p:cNvPr>
                <p:cNvSpPr>
                  <a:spLocks noChangeArrowheads="1"/>
                </p:cNvSpPr>
                <p:nvPr/>
              </p:nvSpPr>
              <p:spPr bwMode="auto">
                <a:xfrm>
                  <a:off x="5864"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1" name="Oval 26">
                  <a:extLst>
                    <a:ext uri="{FF2B5EF4-FFF2-40B4-BE49-F238E27FC236}">
                      <a16:creationId xmlns:a16="http://schemas.microsoft.com/office/drawing/2014/main" id="{2E19F870-295C-4736-97BD-730B0DD0C628}"/>
                    </a:ext>
                  </a:extLst>
                </p:cNvPr>
                <p:cNvSpPr>
                  <a:spLocks noChangeArrowheads="1"/>
                </p:cNvSpPr>
                <p:nvPr/>
              </p:nvSpPr>
              <p:spPr bwMode="auto">
                <a:xfrm>
                  <a:off x="5818"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2" name="Oval 27">
                  <a:extLst>
                    <a:ext uri="{FF2B5EF4-FFF2-40B4-BE49-F238E27FC236}">
                      <a16:creationId xmlns:a16="http://schemas.microsoft.com/office/drawing/2014/main" id="{FDBC291B-68B2-413A-98C6-15EC17D10DCF}"/>
                    </a:ext>
                  </a:extLst>
                </p:cNvPr>
                <p:cNvSpPr>
                  <a:spLocks noChangeArrowheads="1"/>
                </p:cNvSpPr>
                <p:nvPr/>
              </p:nvSpPr>
              <p:spPr bwMode="auto">
                <a:xfrm>
                  <a:off x="5748"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3" name="Oval 28">
                  <a:extLst>
                    <a:ext uri="{FF2B5EF4-FFF2-40B4-BE49-F238E27FC236}">
                      <a16:creationId xmlns:a16="http://schemas.microsoft.com/office/drawing/2014/main" id="{A237A6FF-6530-4EC0-83E3-0C04656C7F2C}"/>
                    </a:ext>
                  </a:extLst>
                </p:cNvPr>
                <p:cNvSpPr>
                  <a:spLocks noChangeArrowheads="1"/>
                </p:cNvSpPr>
                <p:nvPr/>
              </p:nvSpPr>
              <p:spPr bwMode="auto">
                <a:xfrm>
                  <a:off x="5684" y="930"/>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4" name="Oval 29">
                  <a:extLst>
                    <a:ext uri="{FF2B5EF4-FFF2-40B4-BE49-F238E27FC236}">
                      <a16:creationId xmlns:a16="http://schemas.microsoft.com/office/drawing/2014/main" id="{3126A736-69C6-49E4-8AF4-48CE5C29E43B}"/>
                    </a:ext>
                  </a:extLst>
                </p:cNvPr>
                <p:cNvSpPr>
                  <a:spLocks noChangeArrowheads="1"/>
                </p:cNvSpPr>
                <p:nvPr/>
              </p:nvSpPr>
              <p:spPr bwMode="auto">
                <a:xfrm>
                  <a:off x="5716"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5" name="Oval 30">
                  <a:extLst>
                    <a:ext uri="{FF2B5EF4-FFF2-40B4-BE49-F238E27FC236}">
                      <a16:creationId xmlns:a16="http://schemas.microsoft.com/office/drawing/2014/main" id="{D51CF3BA-D5DC-4105-A96B-C2E2994B9666}"/>
                    </a:ext>
                  </a:extLst>
                </p:cNvPr>
                <p:cNvSpPr>
                  <a:spLocks noChangeArrowheads="1"/>
                </p:cNvSpPr>
                <p:nvPr/>
              </p:nvSpPr>
              <p:spPr bwMode="auto">
                <a:xfrm>
                  <a:off x="5778"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6" name="Oval 31">
                  <a:extLst>
                    <a:ext uri="{FF2B5EF4-FFF2-40B4-BE49-F238E27FC236}">
                      <a16:creationId xmlns:a16="http://schemas.microsoft.com/office/drawing/2014/main" id="{9C07FE7C-4F08-417E-BEF0-A415B38EDB26}"/>
                    </a:ext>
                  </a:extLst>
                </p:cNvPr>
                <p:cNvSpPr>
                  <a:spLocks noChangeArrowheads="1"/>
                </p:cNvSpPr>
                <p:nvPr/>
              </p:nvSpPr>
              <p:spPr bwMode="auto">
                <a:xfrm>
                  <a:off x="5653" y="930"/>
                  <a:ext cx="63"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7" name="Oval 32">
                  <a:extLst>
                    <a:ext uri="{FF2B5EF4-FFF2-40B4-BE49-F238E27FC236}">
                      <a16:creationId xmlns:a16="http://schemas.microsoft.com/office/drawing/2014/main" id="{730743F0-6A4D-469E-AC0A-90AF2C0586D8}"/>
                    </a:ext>
                  </a:extLst>
                </p:cNvPr>
                <p:cNvSpPr>
                  <a:spLocks noChangeArrowheads="1"/>
                </p:cNvSpPr>
                <p:nvPr/>
              </p:nvSpPr>
              <p:spPr bwMode="auto">
                <a:xfrm>
                  <a:off x="5621" y="930"/>
                  <a:ext cx="63"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8" name="Oval 33">
                  <a:extLst>
                    <a:ext uri="{FF2B5EF4-FFF2-40B4-BE49-F238E27FC236}">
                      <a16:creationId xmlns:a16="http://schemas.microsoft.com/office/drawing/2014/main" id="{75DDB5AD-E2EA-4609-9510-EABBD030E603}"/>
                    </a:ext>
                  </a:extLst>
                </p:cNvPr>
                <p:cNvSpPr>
                  <a:spLocks noChangeArrowheads="1"/>
                </p:cNvSpPr>
                <p:nvPr/>
              </p:nvSpPr>
              <p:spPr bwMode="auto">
                <a:xfrm>
                  <a:off x="5575"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9" name="Oval 34">
                  <a:extLst>
                    <a:ext uri="{FF2B5EF4-FFF2-40B4-BE49-F238E27FC236}">
                      <a16:creationId xmlns:a16="http://schemas.microsoft.com/office/drawing/2014/main" id="{A4812B1F-3EF7-4DC1-A9F2-3EC8B92EFBB1}"/>
                    </a:ext>
                  </a:extLst>
                </p:cNvPr>
                <p:cNvSpPr>
                  <a:spLocks noChangeArrowheads="1"/>
                </p:cNvSpPr>
                <p:nvPr/>
              </p:nvSpPr>
              <p:spPr bwMode="auto">
                <a:xfrm>
                  <a:off x="5525"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0" name="Oval 35">
                  <a:extLst>
                    <a:ext uri="{FF2B5EF4-FFF2-40B4-BE49-F238E27FC236}">
                      <a16:creationId xmlns:a16="http://schemas.microsoft.com/office/drawing/2014/main" id="{F745639E-AF75-4013-AAE1-576DE317238E}"/>
                    </a:ext>
                  </a:extLst>
                </p:cNvPr>
                <p:cNvSpPr>
                  <a:spLocks noChangeArrowheads="1"/>
                </p:cNvSpPr>
                <p:nvPr/>
              </p:nvSpPr>
              <p:spPr bwMode="auto">
                <a:xfrm>
                  <a:off x="5479" y="930"/>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1" name="Oval 36">
                  <a:extLst>
                    <a:ext uri="{FF2B5EF4-FFF2-40B4-BE49-F238E27FC236}">
                      <a16:creationId xmlns:a16="http://schemas.microsoft.com/office/drawing/2014/main" id="{1AE44BA9-7E55-4D7A-AF08-8787CE8DA656}"/>
                    </a:ext>
                  </a:extLst>
                </p:cNvPr>
                <p:cNvSpPr>
                  <a:spLocks noChangeArrowheads="1"/>
                </p:cNvSpPr>
                <p:nvPr/>
              </p:nvSpPr>
              <p:spPr bwMode="auto">
                <a:xfrm>
                  <a:off x="5441" y="930"/>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2" name="Oval 37">
                  <a:extLst>
                    <a:ext uri="{FF2B5EF4-FFF2-40B4-BE49-F238E27FC236}">
                      <a16:creationId xmlns:a16="http://schemas.microsoft.com/office/drawing/2014/main" id="{EB1D3A7B-2EA0-4D86-B2C9-38B1CFE51825}"/>
                    </a:ext>
                  </a:extLst>
                </p:cNvPr>
                <p:cNvSpPr>
                  <a:spLocks noChangeArrowheads="1"/>
                </p:cNvSpPr>
                <p:nvPr/>
              </p:nvSpPr>
              <p:spPr bwMode="auto">
                <a:xfrm>
                  <a:off x="5138" y="849"/>
                  <a:ext cx="64"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3" name="Oval 38">
                  <a:extLst>
                    <a:ext uri="{FF2B5EF4-FFF2-40B4-BE49-F238E27FC236}">
                      <a16:creationId xmlns:a16="http://schemas.microsoft.com/office/drawing/2014/main" id="{4E44E28C-04F2-4076-AD62-6D669C85FFC6}"/>
                    </a:ext>
                  </a:extLst>
                </p:cNvPr>
                <p:cNvSpPr>
                  <a:spLocks noChangeArrowheads="1"/>
                </p:cNvSpPr>
                <p:nvPr/>
              </p:nvSpPr>
              <p:spPr bwMode="auto">
                <a:xfrm>
                  <a:off x="5186"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4" name="Oval 39">
                  <a:extLst>
                    <a:ext uri="{FF2B5EF4-FFF2-40B4-BE49-F238E27FC236}">
                      <a16:creationId xmlns:a16="http://schemas.microsoft.com/office/drawing/2014/main" id="{61D7C351-F7B6-407B-A424-B09079E5983E}"/>
                    </a:ext>
                  </a:extLst>
                </p:cNvPr>
                <p:cNvSpPr>
                  <a:spLocks noChangeArrowheads="1"/>
                </p:cNvSpPr>
                <p:nvPr/>
              </p:nvSpPr>
              <p:spPr bwMode="auto">
                <a:xfrm>
                  <a:off x="5108"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5" name="Oval 40">
                  <a:extLst>
                    <a:ext uri="{FF2B5EF4-FFF2-40B4-BE49-F238E27FC236}">
                      <a16:creationId xmlns:a16="http://schemas.microsoft.com/office/drawing/2014/main" id="{C1DE394E-8AAA-493C-B21C-7662C9D8A80A}"/>
                    </a:ext>
                  </a:extLst>
                </p:cNvPr>
                <p:cNvSpPr>
                  <a:spLocks noChangeArrowheads="1"/>
                </p:cNvSpPr>
                <p:nvPr/>
              </p:nvSpPr>
              <p:spPr bwMode="auto">
                <a:xfrm>
                  <a:off x="5060" y="849"/>
                  <a:ext cx="64"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6" name="Oval 41">
                  <a:extLst>
                    <a:ext uri="{FF2B5EF4-FFF2-40B4-BE49-F238E27FC236}">
                      <a16:creationId xmlns:a16="http://schemas.microsoft.com/office/drawing/2014/main" id="{CA99C70B-0C2D-48ED-9514-7C39B2748632}"/>
                    </a:ext>
                  </a:extLst>
                </p:cNvPr>
                <p:cNvSpPr>
                  <a:spLocks noChangeArrowheads="1"/>
                </p:cNvSpPr>
                <p:nvPr/>
              </p:nvSpPr>
              <p:spPr bwMode="auto">
                <a:xfrm>
                  <a:off x="4990"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7" name="Oval 42">
                  <a:extLst>
                    <a:ext uri="{FF2B5EF4-FFF2-40B4-BE49-F238E27FC236}">
                      <a16:creationId xmlns:a16="http://schemas.microsoft.com/office/drawing/2014/main" id="{C40058B1-52A6-4272-B500-A5A33F9EC1B7}"/>
                    </a:ext>
                  </a:extLst>
                </p:cNvPr>
                <p:cNvSpPr>
                  <a:spLocks noChangeArrowheads="1"/>
                </p:cNvSpPr>
                <p:nvPr/>
              </p:nvSpPr>
              <p:spPr bwMode="auto">
                <a:xfrm>
                  <a:off x="4927" y="849"/>
                  <a:ext cx="63"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8" name="Oval 43">
                  <a:extLst>
                    <a:ext uri="{FF2B5EF4-FFF2-40B4-BE49-F238E27FC236}">
                      <a16:creationId xmlns:a16="http://schemas.microsoft.com/office/drawing/2014/main" id="{0674C20D-8E91-446B-8266-E37E53E85A00}"/>
                    </a:ext>
                  </a:extLst>
                </p:cNvPr>
                <p:cNvSpPr>
                  <a:spLocks noChangeArrowheads="1"/>
                </p:cNvSpPr>
                <p:nvPr/>
              </p:nvSpPr>
              <p:spPr bwMode="auto">
                <a:xfrm>
                  <a:off x="4957" y="849"/>
                  <a:ext cx="65"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9" name="Oval 44">
                  <a:extLst>
                    <a:ext uri="{FF2B5EF4-FFF2-40B4-BE49-F238E27FC236}">
                      <a16:creationId xmlns:a16="http://schemas.microsoft.com/office/drawing/2014/main" id="{7B0E9A92-EBB3-4A18-9A8D-61A80D6F59F7}"/>
                    </a:ext>
                  </a:extLst>
                </p:cNvPr>
                <p:cNvSpPr>
                  <a:spLocks noChangeArrowheads="1"/>
                </p:cNvSpPr>
                <p:nvPr/>
              </p:nvSpPr>
              <p:spPr bwMode="auto">
                <a:xfrm>
                  <a:off x="5022"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0" name="Oval 45">
                  <a:extLst>
                    <a:ext uri="{FF2B5EF4-FFF2-40B4-BE49-F238E27FC236}">
                      <a16:creationId xmlns:a16="http://schemas.microsoft.com/office/drawing/2014/main" id="{E5EC3184-FB3E-496A-96E3-2BB3755DE95D}"/>
                    </a:ext>
                  </a:extLst>
                </p:cNvPr>
                <p:cNvSpPr>
                  <a:spLocks noChangeArrowheads="1"/>
                </p:cNvSpPr>
                <p:nvPr/>
              </p:nvSpPr>
              <p:spPr bwMode="auto">
                <a:xfrm>
                  <a:off x="4895"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1" name="Oval 46">
                  <a:extLst>
                    <a:ext uri="{FF2B5EF4-FFF2-40B4-BE49-F238E27FC236}">
                      <a16:creationId xmlns:a16="http://schemas.microsoft.com/office/drawing/2014/main" id="{5CA0A73C-F2F2-4C0C-A853-C0A4593C28D2}"/>
                    </a:ext>
                  </a:extLst>
                </p:cNvPr>
                <p:cNvSpPr>
                  <a:spLocks noChangeArrowheads="1"/>
                </p:cNvSpPr>
                <p:nvPr/>
              </p:nvSpPr>
              <p:spPr bwMode="auto">
                <a:xfrm>
                  <a:off x="4865"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2" name="Oval 47">
                  <a:extLst>
                    <a:ext uri="{FF2B5EF4-FFF2-40B4-BE49-F238E27FC236}">
                      <a16:creationId xmlns:a16="http://schemas.microsoft.com/office/drawing/2014/main" id="{847C877D-6BB4-4C2B-BBB7-528AE1418F47}"/>
                    </a:ext>
                  </a:extLst>
                </p:cNvPr>
                <p:cNvSpPr>
                  <a:spLocks noChangeArrowheads="1"/>
                </p:cNvSpPr>
                <p:nvPr/>
              </p:nvSpPr>
              <p:spPr bwMode="auto">
                <a:xfrm>
                  <a:off x="5324" y="871"/>
                  <a:ext cx="63"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3" name="Oval 48">
                  <a:extLst>
                    <a:ext uri="{FF2B5EF4-FFF2-40B4-BE49-F238E27FC236}">
                      <a16:creationId xmlns:a16="http://schemas.microsoft.com/office/drawing/2014/main" id="{A371810D-7735-47D5-88E9-9081FD69A203}"/>
                    </a:ext>
                  </a:extLst>
                </p:cNvPr>
                <p:cNvSpPr>
                  <a:spLocks noChangeArrowheads="1"/>
                </p:cNvSpPr>
                <p:nvPr/>
              </p:nvSpPr>
              <p:spPr bwMode="auto">
                <a:xfrm>
                  <a:off x="5280" y="871"/>
                  <a:ext cx="63"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4" name="Oval 49">
                  <a:extLst>
                    <a:ext uri="{FF2B5EF4-FFF2-40B4-BE49-F238E27FC236}">
                      <a16:creationId xmlns:a16="http://schemas.microsoft.com/office/drawing/2014/main" id="{CA21A74C-B181-4471-B45B-349BE3C69B48}"/>
                    </a:ext>
                  </a:extLst>
                </p:cNvPr>
                <p:cNvSpPr>
                  <a:spLocks noChangeArrowheads="1"/>
                </p:cNvSpPr>
                <p:nvPr/>
              </p:nvSpPr>
              <p:spPr bwMode="auto">
                <a:xfrm>
                  <a:off x="5244" y="871"/>
                  <a:ext cx="62"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5" name="Oval 50">
                  <a:extLst>
                    <a:ext uri="{FF2B5EF4-FFF2-40B4-BE49-F238E27FC236}">
                      <a16:creationId xmlns:a16="http://schemas.microsoft.com/office/drawing/2014/main" id="{3EB037B0-FFD4-4C3B-88EC-8C55054A7130}"/>
                    </a:ext>
                  </a:extLst>
                </p:cNvPr>
                <p:cNvSpPr>
                  <a:spLocks noChangeArrowheads="1"/>
                </p:cNvSpPr>
                <p:nvPr/>
              </p:nvSpPr>
              <p:spPr bwMode="auto">
                <a:xfrm>
                  <a:off x="5208" y="871"/>
                  <a:ext cx="62"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6" name="Oval 51">
                  <a:extLst>
                    <a:ext uri="{FF2B5EF4-FFF2-40B4-BE49-F238E27FC236}">
                      <a16:creationId xmlns:a16="http://schemas.microsoft.com/office/drawing/2014/main" id="{7D97EEA0-24BF-4F6D-90F8-030DC4516B19}"/>
                    </a:ext>
                  </a:extLst>
                </p:cNvPr>
                <p:cNvSpPr>
                  <a:spLocks noChangeArrowheads="1"/>
                </p:cNvSpPr>
                <p:nvPr/>
              </p:nvSpPr>
              <p:spPr bwMode="auto">
                <a:xfrm>
                  <a:off x="5393" y="918"/>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7" name="Oval 52">
                  <a:extLst>
                    <a:ext uri="{FF2B5EF4-FFF2-40B4-BE49-F238E27FC236}">
                      <a16:creationId xmlns:a16="http://schemas.microsoft.com/office/drawing/2014/main" id="{F077B77E-0CB5-4935-9B6B-FA1BB8C8771B}"/>
                    </a:ext>
                  </a:extLst>
                </p:cNvPr>
                <p:cNvSpPr>
                  <a:spLocks noChangeArrowheads="1"/>
                </p:cNvSpPr>
                <p:nvPr/>
              </p:nvSpPr>
              <p:spPr bwMode="auto">
                <a:xfrm>
                  <a:off x="5419" y="932"/>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8" name="Oval 53">
                  <a:extLst>
                    <a:ext uri="{FF2B5EF4-FFF2-40B4-BE49-F238E27FC236}">
                      <a16:creationId xmlns:a16="http://schemas.microsoft.com/office/drawing/2014/main" id="{62E8E3EF-1EB7-4DB9-9F7E-24D48CC0A8E5}"/>
                    </a:ext>
                  </a:extLst>
                </p:cNvPr>
                <p:cNvSpPr>
                  <a:spLocks noChangeArrowheads="1"/>
                </p:cNvSpPr>
                <p:nvPr/>
              </p:nvSpPr>
              <p:spPr bwMode="auto">
                <a:xfrm>
                  <a:off x="5357" y="898"/>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9" name="Oval 54">
                  <a:extLst>
                    <a:ext uri="{FF2B5EF4-FFF2-40B4-BE49-F238E27FC236}">
                      <a16:creationId xmlns:a16="http://schemas.microsoft.com/office/drawing/2014/main" id="{BE82CBEF-8529-4375-AAF2-2E0B73B7E439}"/>
                    </a:ext>
                  </a:extLst>
                </p:cNvPr>
                <p:cNvSpPr>
                  <a:spLocks noChangeArrowheads="1"/>
                </p:cNvSpPr>
                <p:nvPr/>
              </p:nvSpPr>
              <p:spPr bwMode="auto">
                <a:xfrm>
                  <a:off x="4835"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0" name="Oval 55">
                  <a:extLst>
                    <a:ext uri="{FF2B5EF4-FFF2-40B4-BE49-F238E27FC236}">
                      <a16:creationId xmlns:a16="http://schemas.microsoft.com/office/drawing/2014/main" id="{19EAFBB9-B8D1-4392-BD42-69C43E43885D}"/>
                    </a:ext>
                  </a:extLst>
                </p:cNvPr>
                <p:cNvSpPr>
                  <a:spLocks noChangeArrowheads="1"/>
                </p:cNvSpPr>
                <p:nvPr/>
              </p:nvSpPr>
              <p:spPr bwMode="auto">
                <a:xfrm>
                  <a:off x="4767" y="839"/>
                  <a:ext cx="64"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1" name="Oval 56">
                  <a:extLst>
                    <a:ext uri="{FF2B5EF4-FFF2-40B4-BE49-F238E27FC236}">
                      <a16:creationId xmlns:a16="http://schemas.microsoft.com/office/drawing/2014/main" id="{F53920D6-0879-41F3-901D-967C7DC7B6A7}"/>
                    </a:ext>
                  </a:extLst>
                </p:cNvPr>
                <p:cNvSpPr>
                  <a:spLocks noChangeArrowheads="1"/>
                </p:cNvSpPr>
                <p:nvPr/>
              </p:nvSpPr>
              <p:spPr bwMode="auto">
                <a:xfrm>
                  <a:off x="4681" y="809"/>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2" name="Oval 57">
                  <a:extLst>
                    <a:ext uri="{FF2B5EF4-FFF2-40B4-BE49-F238E27FC236}">
                      <a16:creationId xmlns:a16="http://schemas.microsoft.com/office/drawing/2014/main" id="{F6C4ECD3-7F04-4E47-87C5-FAB70B483CCD}"/>
                    </a:ext>
                  </a:extLst>
                </p:cNvPr>
                <p:cNvSpPr>
                  <a:spLocks noChangeArrowheads="1"/>
                </p:cNvSpPr>
                <p:nvPr/>
              </p:nvSpPr>
              <p:spPr bwMode="auto">
                <a:xfrm>
                  <a:off x="4743" y="827"/>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3" name="Oval 58">
                  <a:extLst>
                    <a:ext uri="{FF2B5EF4-FFF2-40B4-BE49-F238E27FC236}">
                      <a16:creationId xmlns:a16="http://schemas.microsoft.com/office/drawing/2014/main" id="{216CCE0B-B365-449E-A0F9-F075290BE265}"/>
                    </a:ext>
                  </a:extLst>
                </p:cNvPr>
                <p:cNvSpPr>
                  <a:spLocks noChangeArrowheads="1"/>
                </p:cNvSpPr>
                <p:nvPr/>
              </p:nvSpPr>
              <p:spPr bwMode="auto">
                <a:xfrm>
                  <a:off x="4799"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4" name="Oval 59">
                  <a:extLst>
                    <a:ext uri="{FF2B5EF4-FFF2-40B4-BE49-F238E27FC236}">
                      <a16:creationId xmlns:a16="http://schemas.microsoft.com/office/drawing/2014/main" id="{2405D577-F464-451A-B35D-E758EEF36FBC}"/>
                    </a:ext>
                  </a:extLst>
                </p:cNvPr>
                <p:cNvSpPr>
                  <a:spLocks noChangeArrowheads="1"/>
                </p:cNvSpPr>
                <p:nvPr/>
              </p:nvSpPr>
              <p:spPr bwMode="auto">
                <a:xfrm>
                  <a:off x="4713" y="817"/>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5" name="Oval 60">
                  <a:extLst>
                    <a:ext uri="{FF2B5EF4-FFF2-40B4-BE49-F238E27FC236}">
                      <a16:creationId xmlns:a16="http://schemas.microsoft.com/office/drawing/2014/main" id="{63D3146D-AEAD-404E-8101-408B66F2C829}"/>
                    </a:ext>
                  </a:extLst>
                </p:cNvPr>
                <p:cNvSpPr>
                  <a:spLocks noChangeArrowheads="1"/>
                </p:cNvSpPr>
                <p:nvPr/>
              </p:nvSpPr>
              <p:spPr bwMode="auto">
                <a:xfrm>
                  <a:off x="4657" y="797"/>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6" name="Oval 61">
                  <a:extLst>
                    <a:ext uri="{FF2B5EF4-FFF2-40B4-BE49-F238E27FC236}">
                      <a16:creationId xmlns:a16="http://schemas.microsoft.com/office/drawing/2014/main" id="{CDCCC5B1-603D-4B02-B890-8DE45E8E9680}"/>
                    </a:ext>
                  </a:extLst>
                </p:cNvPr>
                <p:cNvSpPr>
                  <a:spLocks noChangeArrowheads="1"/>
                </p:cNvSpPr>
                <p:nvPr/>
              </p:nvSpPr>
              <p:spPr bwMode="auto">
                <a:xfrm>
                  <a:off x="4267" y="755"/>
                  <a:ext cx="65"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7" name="Oval 62">
                  <a:extLst>
                    <a:ext uri="{FF2B5EF4-FFF2-40B4-BE49-F238E27FC236}">
                      <a16:creationId xmlns:a16="http://schemas.microsoft.com/office/drawing/2014/main" id="{921950E3-0F88-498F-8683-00C74234AB5E}"/>
                    </a:ext>
                  </a:extLst>
                </p:cNvPr>
                <p:cNvSpPr>
                  <a:spLocks noChangeArrowheads="1"/>
                </p:cNvSpPr>
                <p:nvPr/>
              </p:nvSpPr>
              <p:spPr bwMode="auto">
                <a:xfrm>
                  <a:off x="4231" y="75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8" name="Oval 63">
                  <a:extLst>
                    <a:ext uri="{FF2B5EF4-FFF2-40B4-BE49-F238E27FC236}">
                      <a16:creationId xmlns:a16="http://schemas.microsoft.com/office/drawing/2014/main" id="{0388305F-7CFB-4F40-A534-041548AE2C9B}"/>
                    </a:ext>
                  </a:extLst>
                </p:cNvPr>
                <p:cNvSpPr>
                  <a:spLocks noChangeArrowheads="1"/>
                </p:cNvSpPr>
                <p:nvPr/>
              </p:nvSpPr>
              <p:spPr bwMode="auto">
                <a:xfrm>
                  <a:off x="4217" y="75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9" name="Oval 64">
                  <a:extLst>
                    <a:ext uri="{FF2B5EF4-FFF2-40B4-BE49-F238E27FC236}">
                      <a16:creationId xmlns:a16="http://schemas.microsoft.com/office/drawing/2014/main" id="{B024CA65-22F1-4EBA-A949-859BD29F7F50}"/>
                    </a:ext>
                  </a:extLst>
                </p:cNvPr>
                <p:cNvSpPr>
                  <a:spLocks noChangeArrowheads="1"/>
                </p:cNvSpPr>
                <p:nvPr/>
              </p:nvSpPr>
              <p:spPr bwMode="auto">
                <a:xfrm>
                  <a:off x="4191" y="749"/>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0" name="Oval 65">
                  <a:extLst>
                    <a:ext uri="{FF2B5EF4-FFF2-40B4-BE49-F238E27FC236}">
                      <a16:creationId xmlns:a16="http://schemas.microsoft.com/office/drawing/2014/main" id="{522ADA51-0670-4F7B-8287-B82EE8631651}"/>
                    </a:ext>
                  </a:extLst>
                </p:cNvPr>
                <p:cNvSpPr>
                  <a:spLocks noChangeArrowheads="1"/>
                </p:cNvSpPr>
                <p:nvPr/>
              </p:nvSpPr>
              <p:spPr bwMode="auto">
                <a:xfrm>
                  <a:off x="4943" y="849"/>
                  <a:ext cx="63"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1" name="Oval 66">
                  <a:extLst>
                    <a:ext uri="{FF2B5EF4-FFF2-40B4-BE49-F238E27FC236}">
                      <a16:creationId xmlns:a16="http://schemas.microsoft.com/office/drawing/2014/main" id="{E4CA5B28-5EC3-44E2-8EC2-2ADDFE71A4D4}"/>
                    </a:ext>
                  </a:extLst>
                </p:cNvPr>
                <p:cNvSpPr>
                  <a:spLocks noChangeArrowheads="1"/>
                </p:cNvSpPr>
                <p:nvPr/>
              </p:nvSpPr>
              <p:spPr bwMode="auto">
                <a:xfrm>
                  <a:off x="5088" y="849"/>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2" name="Oval 67">
                  <a:extLst>
                    <a:ext uri="{FF2B5EF4-FFF2-40B4-BE49-F238E27FC236}">
                      <a16:creationId xmlns:a16="http://schemas.microsoft.com/office/drawing/2014/main" id="{714F050E-72C2-4110-87F5-6A3D04202489}"/>
                    </a:ext>
                  </a:extLst>
                </p:cNvPr>
                <p:cNvSpPr>
                  <a:spLocks noChangeArrowheads="1"/>
                </p:cNvSpPr>
                <p:nvPr/>
              </p:nvSpPr>
              <p:spPr bwMode="auto">
                <a:xfrm>
                  <a:off x="5300" y="871"/>
                  <a:ext cx="63"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3" name="Oval 68">
                  <a:extLst>
                    <a:ext uri="{FF2B5EF4-FFF2-40B4-BE49-F238E27FC236}">
                      <a16:creationId xmlns:a16="http://schemas.microsoft.com/office/drawing/2014/main" id="{2A7FB84B-AF1E-406C-8CFC-388E240F7446}"/>
                    </a:ext>
                  </a:extLst>
                </p:cNvPr>
                <p:cNvSpPr>
                  <a:spLocks noChangeArrowheads="1"/>
                </p:cNvSpPr>
                <p:nvPr/>
              </p:nvSpPr>
              <p:spPr bwMode="auto">
                <a:xfrm>
                  <a:off x="4632" y="791"/>
                  <a:ext cx="63"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4" name="Oval 69">
                  <a:extLst>
                    <a:ext uri="{FF2B5EF4-FFF2-40B4-BE49-F238E27FC236}">
                      <a16:creationId xmlns:a16="http://schemas.microsoft.com/office/drawing/2014/main" id="{C0517380-6456-4258-A108-B15CC47927A1}"/>
                    </a:ext>
                  </a:extLst>
                </p:cNvPr>
                <p:cNvSpPr>
                  <a:spLocks noChangeArrowheads="1"/>
                </p:cNvSpPr>
                <p:nvPr/>
              </p:nvSpPr>
              <p:spPr bwMode="auto">
                <a:xfrm>
                  <a:off x="4564" y="791"/>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5" name="Oval 70">
                  <a:extLst>
                    <a:ext uri="{FF2B5EF4-FFF2-40B4-BE49-F238E27FC236}">
                      <a16:creationId xmlns:a16="http://schemas.microsoft.com/office/drawing/2014/main" id="{AAF883DD-AF4E-4CD7-935E-050723F1D343}"/>
                    </a:ext>
                  </a:extLst>
                </p:cNvPr>
                <p:cNvSpPr>
                  <a:spLocks noChangeArrowheads="1"/>
                </p:cNvSpPr>
                <p:nvPr/>
              </p:nvSpPr>
              <p:spPr bwMode="auto">
                <a:xfrm>
                  <a:off x="4538" y="781"/>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6" name="Oval 71">
                  <a:extLst>
                    <a:ext uri="{FF2B5EF4-FFF2-40B4-BE49-F238E27FC236}">
                      <a16:creationId xmlns:a16="http://schemas.microsoft.com/office/drawing/2014/main" id="{5D3B7FEE-BA5B-4DB6-80A4-7D949D93399B}"/>
                    </a:ext>
                  </a:extLst>
                </p:cNvPr>
                <p:cNvSpPr>
                  <a:spLocks noChangeArrowheads="1"/>
                </p:cNvSpPr>
                <p:nvPr/>
              </p:nvSpPr>
              <p:spPr bwMode="auto">
                <a:xfrm>
                  <a:off x="4512" y="781"/>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7" name="Oval 72">
                  <a:extLst>
                    <a:ext uri="{FF2B5EF4-FFF2-40B4-BE49-F238E27FC236}">
                      <a16:creationId xmlns:a16="http://schemas.microsoft.com/office/drawing/2014/main" id="{2CC0C6FF-6FFF-48B8-A3E5-C60A2E00A7D6}"/>
                    </a:ext>
                  </a:extLst>
                </p:cNvPr>
                <p:cNvSpPr>
                  <a:spLocks noChangeArrowheads="1"/>
                </p:cNvSpPr>
                <p:nvPr/>
              </p:nvSpPr>
              <p:spPr bwMode="auto">
                <a:xfrm>
                  <a:off x="4600" y="791"/>
                  <a:ext cx="63"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8" name="Oval 73">
                  <a:extLst>
                    <a:ext uri="{FF2B5EF4-FFF2-40B4-BE49-F238E27FC236}">
                      <a16:creationId xmlns:a16="http://schemas.microsoft.com/office/drawing/2014/main" id="{AB59CB20-901C-42A2-BBF6-87F179F40004}"/>
                    </a:ext>
                  </a:extLst>
                </p:cNvPr>
                <p:cNvSpPr>
                  <a:spLocks noChangeArrowheads="1"/>
                </p:cNvSpPr>
                <p:nvPr/>
              </p:nvSpPr>
              <p:spPr bwMode="auto">
                <a:xfrm>
                  <a:off x="4472" y="769"/>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9" name="Oval 74">
                  <a:extLst>
                    <a:ext uri="{FF2B5EF4-FFF2-40B4-BE49-F238E27FC236}">
                      <a16:creationId xmlns:a16="http://schemas.microsoft.com/office/drawing/2014/main" id="{F8FE57F9-C49D-4B8C-A571-5E73CFEEF771}"/>
                    </a:ext>
                  </a:extLst>
                </p:cNvPr>
                <p:cNvSpPr>
                  <a:spLocks noChangeArrowheads="1"/>
                </p:cNvSpPr>
                <p:nvPr/>
              </p:nvSpPr>
              <p:spPr bwMode="auto">
                <a:xfrm>
                  <a:off x="4440" y="769"/>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0" name="Oval 75">
                  <a:extLst>
                    <a:ext uri="{FF2B5EF4-FFF2-40B4-BE49-F238E27FC236}">
                      <a16:creationId xmlns:a16="http://schemas.microsoft.com/office/drawing/2014/main" id="{B3653E5A-2E9A-4551-BEA6-5465DD8BCB02}"/>
                    </a:ext>
                  </a:extLst>
                </p:cNvPr>
                <p:cNvSpPr>
                  <a:spLocks noChangeArrowheads="1"/>
                </p:cNvSpPr>
                <p:nvPr/>
              </p:nvSpPr>
              <p:spPr bwMode="auto">
                <a:xfrm>
                  <a:off x="4370" y="75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1" name="Oval 76">
                  <a:extLst>
                    <a:ext uri="{FF2B5EF4-FFF2-40B4-BE49-F238E27FC236}">
                      <a16:creationId xmlns:a16="http://schemas.microsoft.com/office/drawing/2014/main" id="{BBAFBB1B-B286-4944-AAEA-5946FE9235F1}"/>
                    </a:ext>
                  </a:extLst>
                </p:cNvPr>
                <p:cNvSpPr>
                  <a:spLocks noChangeArrowheads="1"/>
                </p:cNvSpPr>
                <p:nvPr/>
              </p:nvSpPr>
              <p:spPr bwMode="auto">
                <a:xfrm>
                  <a:off x="4400" y="76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2" name="Oval 77">
                  <a:extLst>
                    <a:ext uri="{FF2B5EF4-FFF2-40B4-BE49-F238E27FC236}">
                      <a16:creationId xmlns:a16="http://schemas.microsoft.com/office/drawing/2014/main" id="{ED856199-9911-4897-A684-E0DB7BBB76A3}"/>
                    </a:ext>
                  </a:extLst>
                </p:cNvPr>
                <p:cNvSpPr>
                  <a:spLocks noChangeArrowheads="1"/>
                </p:cNvSpPr>
                <p:nvPr/>
              </p:nvSpPr>
              <p:spPr bwMode="auto">
                <a:xfrm>
                  <a:off x="4326" y="75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3" name="Oval 78">
                  <a:extLst>
                    <a:ext uri="{FF2B5EF4-FFF2-40B4-BE49-F238E27FC236}">
                      <a16:creationId xmlns:a16="http://schemas.microsoft.com/office/drawing/2014/main" id="{70F5DBB1-63F5-461B-93D7-28EC422F4EA7}"/>
                    </a:ext>
                  </a:extLst>
                </p:cNvPr>
                <p:cNvSpPr>
                  <a:spLocks noChangeArrowheads="1"/>
                </p:cNvSpPr>
                <p:nvPr/>
              </p:nvSpPr>
              <p:spPr bwMode="auto">
                <a:xfrm>
                  <a:off x="4287" y="755"/>
                  <a:ext cx="65"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4" name="Oval 79">
                  <a:extLst>
                    <a:ext uri="{FF2B5EF4-FFF2-40B4-BE49-F238E27FC236}">
                      <a16:creationId xmlns:a16="http://schemas.microsoft.com/office/drawing/2014/main" id="{7149A4DD-A255-4EA5-A9A4-30556A14AC64}"/>
                    </a:ext>
                  </a:extLst>
                </p:cNvPr>
                <p:cNvSpPr>
                  <a:spLocks noChangeArrowheads="1"/>
                </p:cNvSpPr>
                <p:nvPr/>
              </p:nvSpPr>
              <p:spPr bwMode="auto">
                <a:xfrm>
                  <a:off x="3770" y="693"/>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5" name="Oval 80">
                  <a:extLst>
                    <a:ext uri="{FF2B5EF4-FFF2-40B4-BE49-F238E27FC236}">
                      <a16:creationId xmlns:a16="http://schemas.microsoft.com/office/drawing/2014/main" id="{226E4D4C-3C9A-49BB-BCBD-5B4993FEB1FE}"/>
                    </a:ext>
                  </a:extLst>
                </p:cNvPr>
                <p:cNvSpPr>
                  <a:spLocks noChangeArrowheads="1"/>
                </p:cNvSpPr>
                <p:nvPr/>
              </p:nvSpPr>
              <p:spPr bwMode="auto">
                <a:xfrm>
                  <a:off x="4043" y="725"/>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6" name="Oval 81">
                  <a:extLst>
                    <a:ext uri="{FF2B5EF4-FFF2-40B4-BE49-F238E27FC236}">
                      <a16:creationId xmlns:a16="http://schemas.microsoft.com/office/drawing/2014/main" id="{CC944E6C-DCAF-4B49-9385-2267C9BE07EB}"/>
                    </a:ext>
                  </a:extLst>
                </p:cNvPr>
                <p:cNvSpPr>
                  <a:spLocks noChangeArrowheads="1"/>
                </p:cNvSpPr>
                <p:nvPr/>
              </p:nvSpPr>
              <p:spPr bwMode="auto">
                <a:xfrm>
                  <a:off x="3706" y="675"/>
                  <a:ext cx="64"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7" name="Oval 82">
                  <a:extLst>
                    <a:ext uri="{FF2B5EF4-FFF2-40B4-BE49-F238E27FC236}">
                      <a16:creationId xmlns:a16="http://schemas.microsoft.com/office/drawing/2014/main" id="{892B3794-0F20-440A-965C-242AC0428ACD}"/>
                    </a:ext>
                  </a:extLst>
                </p:cNvPr>
                <p:cNvSpPr>
                  <a:spLocks noChangeArrowheads="1"/>
                </p:cNvSpPr>
                <p:nvPr/>
              </p:nvSpPr>
              <p:spPr bwMode="auto">
                <a:xfrm>
                  <a:off x="3666" y="675"/>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8" name="Oval 83">
                  <a:extLst>
                    <a:ext uri="{FF2B5EF4-FFF2-40B4-BE49-F238E27FC236}">
                      <a16:creationId xmlns:a16="http://schemas.microsoft.com/office/drawing/2014/main" id="{E9C46759-379F-4153-81D4-18C830E04DFE}"/>
                    </a:ext>
                  </a:extLst>
                </p:cNvPr>
                <p:cNvSpPr>
                  <a:spLocks noChangeArrowheads="1"/>
                </p:cNvSpPr>
                <p:nvPr/>
              </p:nvSpPr>
              <p:spPr bwMode="auto">
                <a:xfrm>
                  <a:off x="3577" y="661"/>
                  <a:ext cx="63"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9" name="Oval 84">
                  <a:extLst>
                    <a:ext uri="{FF2B5EF4-FFF2-40B4-BE49-F238E27FC236}">
                      <a16:creationId xmlns:a16="http://schemas.microsoft.com/office/drawing/2014/main" id="{46CA7922-1033-4DC7-BC41-E9CDC9AF45A6}"/>
                    </a:ext>
                  </a:extLst>
                </p:cNvPr>
                <p:cNvSpPr>
                  <a:spLocks noChangeArrowheads="1"/>
                </p:cNvSpPr>
                <p:nvPr/>
              </p:nvSpPr>
              <p:spPr bwMode="auto">
                <a:xfrm>
                  <a:off x="3281" y="624"/>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0" name="Oval 85">
                  <a:extLst>
                    <a:ext uri="{FF2B5EF4-FFF2-40B4-BE49-F238E27FC236}">
                      <a16:creationId xmlns:a16="http://schemas.microsoft.com/office/drawing/2014/main" id="{07C769B2-548A-4342-B5D5-56EFB91CFDC3}"/>
                    </a:ext>
                  </a:extLst>
                </p:cNvPr>
                <p:cNvSpPr>
                  <a:spLocks noChangeArrowheads="1"/>
                </p:cNvSpPr>
                <p:nvPr/>
              </p:nvSpPr>
              <p:spPr bwMode="auto">
                <a:xfrm>
                  <a:off x="3441" y="661"/>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1" name="Oval 86">
                  <a:extLst>
                    <a:ext uri="{FF2B5EF4-FFF2-40B4-BE49-F238E27FC236}">
                      <a16:creationId xmlns:a16="http://schemas.microsoft.com/office/drawing/2014/main" id="{EFAFA11C-A27D-41D4-A939-AFF71D6FC4D1}"/>
                    </a:ext>
                  </a:extLst>
                </p:cNvPr>
                <p:cNvSpPr>
                  <a:spLocks noChangeArrowheads="1"/>
                </p:cNvSpPr>
                <p:nvPr/>
              </p:nvSpPr>
              <p:spPr bwMode="auto">
                <a:xfrm>
                  <a:off x="3624" y="661"/>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2" name="Oval 87">
                  <a:extLst>
                    <a:ext uri="{FF2B5EF4-FFF2-40B4-BE49-F238E27FC236}">
                      <a16:creationId xmlns:a16="http://schemas.microsoft.com/office/drawing/2014/main" id="{EB7D484F-71FC-4AF1-A61B-2273AFC18034}"/>
                    </a:ext>
                  </a:extLst>
                </p:cNvPr>
                <p:cNvSpPr>
                  <a:spLocks noChangeArrowheads="1"/>
                </p:cNvSpPr>
                <p:nvPr/>
              </p:nvSpPr>
              <p:spPr bwMode="auto">
                <a:xfrm>
                  <a:off x="3240" y="624"/>
                  <a:ext cx="63"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3" name="Oval 88">
                  <a:extLst>
                    <a:ext uri="{FF2B5EF4-FFF2-40B4-BE49-F238E27FC236}">
                      <a16:creationId xmlns:a16="http://schemas.microsoft.com/office/drawing/2014/main" id="{6D8A0603-ECA4-4410-BCF4-50AF17FD2926}"/>
                    </a:ext>
                  </a:extLst>
                </p:cNvPr>
                <p:cNvSpPr>
                  <a:spLocks noChangeArrowheads="1"/>
                </p:cNvSpPr>
                <p:nvPr/>
              </p:nvSpPr>
              <p:spPr bwMode="auto">
                <a:xfrm>
                  <a:off x="3214" y="600"/>
                  <a:ext cx="63"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4" name="Oval 89">
                  <a:extLst>
                    <a:ext uri="{FF2B5EF4-FFF2-40B4-BE49-F238E27FC236}">
                      <a16:creationId xmlns:a16="http://schemas.microsoft.com/office/drawing/2014/main" id="{8BE677D3-A4C9-49B8-9DC2-AD60E63804DF}"/>
                    </a:ext>
                  </a:extLst>
                </p:cNvPr>
                <p:cNvSpPr>
                  <a:spLocks noChangeArrowheads="1"/>
                </p:cNvSpPr>
                <p:nvPr/>
              </p:nvSpPr>
              <p:spPr bwMode="auto">
                <a:xfrm>
                  <a:off x="3168" y="580"/>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5" name="Oval 90">
                  <a:extLst>
                    <a:ext uri="{FF2B5EF4-FFF2-40B4-BE49-F238E27FC236}">
                      <a16:creationId xmlns:a16="http://schemas.microsoft.com/office/drawing/2014/main" id="{B90329A5-18B9-4D1A-8ABC-86004D6CA05F}"/>
                    </a:ext>
                  </a:extLst>
                </p:cNvPr>
                <p:cNvSpPr>
                  <a:spLocks noChangeArrowheads="1"/>
                </p:cNvSpPr>
                <p:nvPr/>
              </p:nvSpPr>
              <p:spPr bwMode="auto">
                <a:xfrm>
                  <a:off x="3040" y="562"/>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6" name="Oval 91">
                  <a:extLst>
                    <a:ext uri="{FF2B5EF4-FFF2-40B4-BE49-F238E27FC236}">
                      <a16:creationId xmlns:a16="http://schemas.microsoft.com/office/drawing/2014/main" id="{93B4039A-0753-40FF-A8F7-820AA3072D88}"/>
                    </a:ext>
                  </a:extLst>
                </p:cNvPr>
                <p:cNvSpPr>
                  <a:spLocks noChangeArrowheads="1"/>
                </p:cNvSpPr>
                <p:nvPr/>
              </p:nvSpPr>
              <p:spPr bwMode="auto">
                <a:xfrm>
                  <a:off x="2998" y="544"/>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7" name="Oval 92">
                  <a:extLst>
                    <a:ext uri="{FF2B5EF4-FFF2-40B4-BE49-F238E27FC236}">
                      <a16:creationId xmlns:a16="http://schemas.microsoft.com/office/drawing/2014/main" id="{C3837230-B612-4D6C-BC94-A30061D05840}"/>
                    </a:ext>
                  </a:extLst>
                </p:cNvPr>
                <p:cNvSpPr>
                  <a:spLocks noChangeArrowheads="1"/>
                </p:cNvSpPr>
                <p:nvPr/>
              </p:nvSpPr>
              <p:spPr bwMode="auto">
                <a:xfrm>
                  <a:off x="2597" y="468"/>
                  <a:ext cx="62" cy="64"/>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8" name="Oval 93">
                  <a:extLst>
                    <a:ext uri="{FF2B5EF4-FFF2-40B4-BE49-F238E27FC236}">
                      <a16:creationId xmlns:a16="http://schemas.microsoft.com/office/drawing/2014/main" id="{6893CF61-1447-4D4C-9BEF-98E58A284140}"/>
                    </a:ext>
                  </a:extLst>
                </p:cNvPr>
                <p:cNvSpPr>
                  <a:spLocks noChangeArrowheads="1"/>
                </p:cNvSpPr>
                <p:nvPr/>
              </p:nvSpPr>
              <p:spPr bwMode="auto">
                <a:xfrm>
                  <a:off x="2494" y="450"/>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9" name="Oval 94">
                  <a:extLst>
                    <a:ext uri="{FF2B5EF4-FFF2-40B4-BE49-F238E27FC236}">
                      <a16:creationId xmlns:a16="http://schemas.microsoft.com/office/drawing/2014/main" id="{CEF9F4E4-29C7-44BE-AC18-9387A2D7F9FB}"/>
                    </a:ext>
                  </a:extLst>
                </p:cNvPr>
                <p:cNvSpPr>
                  <a:spLocks noChangeArrowheads="1"/>
                </p:cNvSpPr>
                <p:nvPr/>
              </p:nvSpPr>
              <p:spPr bwMode="auto">
                <a:xfrm>
                  <a:off x="2542" y="450"/>
                  <a:ext cx="63"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0" name="Oval 95">
                  <a:extLst>
                    <a:ext uri="{FF2B5EF4-FFF2-40B4-BE49-F238E27FC236}">
                      <a16:creationId xmlns:a16="http://schemas.microsoft.com/office/drawing/2014/main" id="{CA4DCB10-BB6B-457E-975D-A7DD859168C6}"/>
                    </a:ext>
                  </a:extLst>
                </p:cNvPr>
                <p:cNvSpPr>
                  <a:spLocks noChangeArrowheads="1"/>
                </p:cNvSpPr>
                <p:nvPr/>
              </p:nvSpPr>
              <p:spPr bwMode="auto">
                <a:xfrm>
                  <a:off x="2342" y="414"/>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1" name="Oval 96">
                  <a:extLst>
                    <a:ext uri="{FF2B5EF4-FFF2-40B4-BE49-F238E27FC236}">
                      <a16:creationId xmlns:a16="http://schemas.microsoft.com/office/drawing/2014/main" id="{CF9CEB38-34C4-4FEA-91B5-3CC57ECAB00D}"/>
                    </a:ext>
                  </a:extLst>
                </p:cNvPr>
                <p:cNvSpPr>
                  <a:spLocks noChangeArrowheads="1"/>
                </p:cNvSpPr>
                <p:nvPr/>
              </p:nvSpPr>
              <p:spPr bwMode="auto">
                <a:xfrm>
                  <a:off x="2296" y="414"/>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2" name="Oval 97">
                  <a:extLst>
                    <a:ext uri="{FF2B5EF4-FFF2-40B4-BE49-F238E27FC236}">
                      <a16:creationId xmlns:a16="http://schemas.microsoft.com/office/drawing/2014/main" id="{181187A2-DA9B-44A2-AB31-AE87D5813989}"/>
                    </a:ext>
                  </a:extLst>
                </p:cNvPr>
                <p:cNvSpPr>
                  <a:spLocks noChangeArrowheads="1"/>
                </p:cNvSpPr>
                <p:nvPr/>
              </p:nvSpPr>
              <p:spPr bwMode="auto">
                <a:xfrm>
                  <a:off x="2017" y="363"/>
                  <a:ext cx="62" cy="65"/>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3" name="Oval 98">
                  <a:extLst>
                    <a:ext uri="{FF2B5EF4-FFF2-40B4-BE49-F238E27FC236}">
                      <a16:creationId xmlns:a16="http://schemas.microsoft.com/office/drawing/2014/main" id="{F11F35CE-FE5B-453C-A168-7B7C9D9C190F}"/>
                    </a:ext>
                  </a:extLst>
                </p:cNvPr>
                <p:cNvSpPr>
                  <a:spLocks noChangeArrowheads="1"/>
                </p:cNvSpPr>
                <p:nvPr/>
              </p:nvSpPr>
              <p:spPr bwMode="auto">
                <a:xfrm>
                  <a:off x="1955" y="355"/>
                  <a:ext cx="62"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4" name="Oval 99">
                  <a:extLst>
                    <a:ext uri="{FF2B5EF4-FFF2-40B4-BE49-F238E27FC236}">
                      <a16:creationId xmlns:a16="http://schemas.microsoft.com/office/drawing/2014/main" id="{258707D0-B8A4-4B11-9577-0A1384427D79}"/>
                    </a:ext>
                  </a:extLst>
                </p:cNvPr>
                <p:cNvSpPr>
                  <a:spLocks noChangeArrowheads="1"/>
                </p:cNvSpPr>
                <p:nvPr/>
              </p:nvSpPr>
              <p:spPr bwMode="auto">
                <a:xfrm>
                  <a:off x="1987" y="355"/>
                  <a:ext cx="62"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5" name="Oval 100">
                  <a:extLst>
                    <a:ext uri="{FF2B5EF4-FFF2-40B4-BE49-F238E27FC236}">
                      <a16:creationId xmlns:a16="http://schemas.microsoft.com/office/drawing/2014/main" id="{4CBF305B-3CB9-42A3-B4D6-58BC4AD49C8E}"/>
                    </a:ext>
                  </a:extLst>
                </p:cNvPr>
                <p:cNvSpPr>
                  <a:spLocks noChangeArrowheads="1"/>
                </p:cNvSpPr>
                <p:nvPr/>
              </p:nvSpPr>
              <p:spPr bwMode="auto">
                <a:xfrm>
                  <a:off x="2173" y="395"/>
                  <a:ext cx="63" cy="63"/>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6" name="Oval 101">
                  <a:extLst>
                    <a:ext uri="{FF2B5EF4-FFF2-40B4-BE49-F238E27FC236}">
                      <a16:creationId xmlns:a16="http://schemas.microsoft.com/office/drawing/2014/main" id="{877318AD-BAAC-45FB-B92D-E0E4D8140681}"/>
                    </a:ext>
                  </a:extLst>
                </p:cNvPr>
                <p:cNvSpPr>
                  <a:spLocks noChangeArrowheads="1"/>
                </p:cNvSpPr>
                <p:nvPr/>
              </p:nvSpPr>
              <p:spPr bwMode="auto">
                <a:xfrm>
                  <a:off x="2659" y="482"/>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7" name="Oval 102">
                  <a:extLst>
                    <a:ext uri="{FF2B5EF4-FFF2-40B4-BE49-F238E27FC236}">
                      <a16:creationId xmlns:a16="http://schemas.microsoft.com/office/drawing/2014/main" id="{E3FFE0DE-DE5A-4D98-9221-2C8ED8ADB78C}"/>
                    </a:ext>
                  </a:extLst>
                </p:cNvPr>
                <p:cNvSpPr>
                  <a:spLocks noChangeArrowheads="1"/>
                </p:cNvSpPr>
                <p:nvPr/>
              </p:nvSpPr>
              <p:spPr bwMode="auto">
                <a:xfrm>
                  <a:off x="1692" y="321"/>
                  <a:ext cx="62" cy="62"/>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8" name="Oval 103">
                  <a:extLst>
                    <a:ext uri="{FF2B5EF4-FFF2-40B4-BE49-F238E27FC236}">
                      <a16:creationId xmlns:a16="http://schemas.microsoft.com/office/drawing/2014/main" id="{48C34EE0-2235-4AE1-BB7B-7E66815B85C5}"/>
                    </a:ext>
                  </a:extLst>
                </p:cNvPr>
                <p:cNvSpPr>
                  <a:spLocks noChangeArrowheads="1"/>
                </p:cNvSpPr>
                <p:nvPr/>
              </p:nvSpPr>
              <p:spPr bwMode="auto">
                <a:xfrm>
                  <a:off x="1672" y="319"/>
                  <a:ext cx="62" cy="62"/>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9" name="Oval 104">
                  <a:extLst>
                    <a:ext uri="{FF2B5EF4-FFF2-40B4-BE49-F238E27FC236}">
                      <a16:creationId xmlns:a16="http://schemas.microsoft.com/office/drawing/2014/main" id="{25187D56-27F3-49E8-9D90-01324690228E}"/>
                    </a:ext>
                  </a:extLst>
                </p:cNvPr>
                <p:cNvSpPr>
                  <a:spLocks noChangeArrowheads="1"/>
                </p:cNvSpPr>
                <p:nvPr/>
              </p:nvSpPr>
              <p:spPr bwMode="auto">
                <a:xfrm>
                  <a:off x="1706" y="319"/>
                  <a:ext cx="64"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0" name="Oval 105">
                  <a:extLst>
                    <a:ext uri="{FF2B5EF4-FFF2-40B4-BE49-F238E27FC236}">
                      <a16:creationId xmlns:a16="http://schemas.microsoft.com/office/drawing/2014/main" id="{3FD46CBC-FF79-417C-BA6E-D8DC76CC0F8E}"/>
                    </a:ext>
                  </a:extLst>
                </p:cNvPr>
                <p:cNvSpPr>
                  <a:spLocks noChangeArrowheads="1"/>
                </p:cNvSpPr>
                <p:nvPr/>
              </p:nvSpPr>
              <p:spPr bwMode="auto">
                <a:xfrm>
                  <a:off x="1626" y="319"/>
                  <a:ext cx="62" cy="62"/>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1" name="Oval 106">
                  <a:extLst>
                    <a:ext uri="{FF2B5EF4-FFF2-40B4-BE49-F238E27FC236}">
                      <a16:creationId xmlns:a16="http://schemas.microsoft.com/office/drawing/2014/main" id="{4F26EC40-C8CC-4677-B0B2-8FFCA7BC4FD2}"/>
                    </a:ext>
                  </a:extLst>
                </p:cNvPr>
                <p:cNvSpPr>
                  <a:spLocks noChangeArrowheads="1"/>
                </p:cNvSpPr>
                <p:nvPr/>
              </p:nvSpPr>
              <p:spPr bwMode="auto">
                <a:xfrm>
                  <a:off x="1389" y="313"/>
                  <a:ext cx="62" cy="62"/>
                </a:xfrm>
                <a:prstGeom prst="ellipse">
                  <a:avLst/>
                </a:pr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2" name="Freeform 107">
                  <a:extLst>
                    <a:ext uri="{FF2B5EF4-FFF2-40B4-BE49-F238E27FC236}">
                      <a16:creationId xmlns:a16="http://schemas.microsoft.com/office/drawing/2014/main" id="{ECE001B1-CCD4-4FBC-89D1-6B5C2E74578C}"/>
                    </a:ext>
                  </a:extLst>
                </p:cNvPr>
                <p:cNvSpPr>
                  <a:spLocks/>
                </p:cNvSpPr>
                <p:nvPr/>
              </p:nvSpPr>
              <p:spPr bwMode="auto">
                <a:xfrm>
                  <a:off x="3393" y="673"/>
                  <a:ext cx="3376" cy="355"/>
                </a:xfrm>
                <a:custGeom>
                  <a:avLst/>
                  <a:gdLst>
                    <a:gd name="T0" fmla="*/ 1683 w 1683"/>
                    <a:gd name="T1" fmla="*/ 177 h 177"/>
                    <a:gd name="T2" fmla="*/ 1285 w 1683"/>
                    <a:gd name="T3" fmla="*/ 177 h 177"/>
                    <a:gd name="T4" fmla="*/ 1285 w 1683"/>
                    <a:gd name="T5" fmla="*/ 145 h 177"/>
                    <a:gd name="T6" fmla="*/ 1021 w 1683"/>
                    <a:gd name="T7" fmla="*/ 145 h 177"/>
                    <a:gd name="T8" fmla="*/ 1021 w 1683"/>
                    <a:gd name="T9" fmla="*/ 139 h 177"/>
                    <a:gd name="T10" fmla="*/ 1003 w 1683"/>
                    <a:gd name="T11" fmla="*/ 139 h 177"/>
                    <a:gd name="T12" fmla="*/ 1003 w 1683"/>
                    <a:gd name="T13" fmla="*/ 134 h 177"/>
                    <a:gd name="T14" fmla="*/ 989 w 1683"/>
                    <a:gd name="T15" fmla="*/ 134 h 177"/>
                    <a:gd name="T16" fmla="*/ 989 w 1683"/>
                    <a:gd name="T17" fmla="*/ 125 h 177"/>
                    <a:gd name="T18" fmla="*/ 981 w 1683"/>
                    <a:gd name="T19" fmla="*/ 125 h 177"/>
                    <a:gd name="T20" fmla="*/ 981 w 1683"/>
                    <a:gd name="T21" fmla="*/ 116 h 177"/>
                    <a:gd name="T22" fmla="*/ 921 w 1683"/>
                    <a:gd name="T23" fmla="*/ 116 h 177"/>
                    <a:gd name="T24" fmla="*/ 921 w 1683"/>
                    <a:gd name="T25" fmla="*/ 108 h 177"/>
                    <a:gd name="T26" fmla="*/ 909 w 1683"/>
                    <a:gd name="T27" fmla="*/ 108 h 177"/>
                    <a:gd name="T28" fmla="*/ 909 w 1683"/>
                    <a:gd name="T29" fmla="*/ 104 h 177"/>
                    <a:gd name="T30" fmla="*/ 713 w 1683"/>
                    <a:gd name="T31" fmla="*/ 104 h 177"/>
                    <a:gd name="T32" fmla="*/ 713 w 1683"/>
                    <a:gd name="T33" fmla="*/ 100 h 177"/>
                    <a:gd name="T34" fmla="*/ 700 w 1683"/>
                    <a:gd name="T35" fmla="*/ 100 h 177"/>
                    <a:gd name="T36" fmla="*/ 700 w 1683"/>
                    <a:gd name="T37" fmla="*/ 95 h 177"/>
                    <a:gd name="T38" fmla="*/ 687 w 1683"/>
                    <a:gd name="T39" fmla="*/ 95 h 177"/>
                    <a:gd name="T40" fmla="*/ 687 w 1683"/>
                    <a:gd name="T41" fmla="*/ 89 h 177"/>
                    <a:gd name="T42" fmla="*/ 672 w 1683"/>
                    <a:gd name="T43" fmla="*/ 89 h 177"/>
                    <a:gd name="T44" fmla="*/ 672 w 1683"/>
                    <a:gd name="T45" fmla="*/ 83 h 177"/>
                    <a:gd name="T46" fmla="*/ 661 w 1683"/>
                    <a:gd name="T47" fmla="*/ 83 h 177"/>
                    <a:gd name="T48" fmla="*/ 661 w 1683"/>
                    <a:gd name="T49" fmla="*/ 77 h 177"/>
                    <a:gd name="T50" fmla="*/ 600 w 1683"/>
                    <a:gd name="T51" fmla="*/ 77 h 177"/>
                    <a:gd name="T52" fmla="*/ 600 w 1683"/>
                    <a:gd name="T53" fmla="*/ 71 h 177"/>
                    <a:gd name="T54" fmla="*/ 564 w 1683"/>
                    <a:gd name="T55" fmla="*/ 71 h 177"/>
                    <a:gd name="T56" fmla="*/ 564 w 1683"/>
                    <a:gd name="T57" fmla="*/ 68 h 177"/>
                    <a:gd name="T58" fmla="*/ 536 w 1683"/>
                    <a:gd name="T59" fmla="*/ 68 h 177"/>
                    <a:gd name="T60" fmla="*/ 536 w 1683"/>
                    <a:gd name="T61" fmla="*/ 62 h 177"/>
                    <a:gd name="T62" fmla="*/ 511 w 1683"/>
                    <a:gd name="T63" fmla="*/ 62 h 177"/>
                    <a:gd name="T64" fmla="*/ 511 w 1683"/>
                    <a:gd name="T65" fmla="*/ 59 h 177"/>
                    <a:gd name="T66" fmla="*/ 423 w 1683"/>
                    <a:gd name="T67" fmla="*/ 59 h 177"/>
                    <a:gd name="T68" fmla="*/ 423 w 1683"/>
                    <a:gd name="T69" fmla="*/ 54 h 177"/>
                    <a:gd name="T70" fmla="*/ 395 w 1683"/>
                    <a:gd name="T71" fmla="*/ 54 h 177"/>
                    <a:gd name="T72" fmla="*/ 395 w 1683"/>
                    <a:gd name="T73" fmla="*/ 51 h 177"/>
                    <a:gd name="T74" fmla="*/ 376 w 1683"/>
                    <a:gd name="T75" fmla="*/ 51 h 177"/>
                    <a:gd name="T76" fmla="*/ 376 w 1683"/>
                    <a:gd name="T77" fmla="*/ 46 h 177"/>
                    <a:gd name="T78" fmla="*/ 363 w 1683"/>
                    <a:gd name="T79" fmla="*/ 46 h 177"/>
                    <a:gd name="T80" fmla="*/ 363 w 1683"/>
                    <a:gd name="T81" fmla="*/ 42 h 177"/>
                    <a:gd name="T82" fmla="*/ 271 w 1683"/>
                    <a:gd name="T83" fmla="*/ 42 h 177"/>
                    <a:gd name="T84" fmla="*/ 271 w 1683"/>
                    <a:gd name="T85" fmla="*/ 37 h 177"/>
                    <a:gd name="T86" fmla="*/ 226 w 1683"/>
                    <a:gd name="T87" fmla="*/ 37 h 177"/>
                    <a:gd name="T88" fmla="*/ 226 w 1683"/>
                    <a:gd name="T89" fmla="*/ 34 h 177"/>
                    <a:gd name="T90" fmla="*/ 218 w 1683"/>
                    <a:gd name="T91" fmla="*/ 34 h 177"/>
                    <a:gd name="T92" fmla="*/ 218 w 1683"/>
                    <a:gd name="T93" fmla="*/ 25 h 177"/>
                    <a:gd name="T94" fmla="*/ 204 w 1683"/>
                    <a:gd name="T95" fmla="*/ 25 h 177"/>
                    <a:gd name="T96" fmla="*/ 204 w 1683"/>
                    <a:gd name="T97" fmla="*/ 17 h 177"/>
                    <a:gd name="T98" fmla="*/ 143 w 1683"/>
                    <a:gd name="T99" fmla="*/ 17 h 177"/>
                    <a:gd name="T100" fmla="*/ 123 w 1683"/>
                    <a:gd name="T101" fmla="*/ 17 h 177"/>
                    <a:gd name="T102" fmla="*/ 123 w 1683"/>
                    <a:gd name="T103" fmla="*/ 10 h 177"/>
                    <a:gd name="T104" fmla="*/ 21 w 1683"/>
                    <a:gd name="T105" fmla="*/ 10 h 177"/>
                    <a:gd name="T106" fmla="*/ 21 w 1683"/>
                    <a:gd name="T107" fmla="*/ 7 h 177"/>
                    <a:gd name="T108" fmla="*/ 0 w 1683"/>
                    <a:gd name="T109" fmla="*/ 7 h 177"/>
                    <a:gd name="T110" fmla="*/ 0 w 1683"/>
                    <a:gd name="T11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3" h="177">
                      <a:moveTo>
                        <a:pt x="1683" y="177"/>
                      </a:moveTo>
                      <a:cubicBezTo>
                        <a:pt x="1285" y="177"/>
                        <a:pt x="1285" y="177"/>
                        <a:pt x="1285" y="177"/>
                      </a:cubicBezTo>
                      <a:cubicBezTo>
                        <a:pt x="1285" y="145"/>
                        <a:pt x="1285" y="145"/>
                        <a:pt x="1285" y="145"/>
                      </a:cubicBezTo>
                      <a:cubicBezTo>
                        <a:pt x="1021" y="145"/>
                        <a:pt x="1021" y="145"/>
                        <a:pt x="1021" y="145"/>
                      </a:cubicBezTo>
                      <a:cubicBezTo>
                        <a:pt x="1021" y="139"/>
                        <a:pt x="1021" y="139"/>
                        <a:pt x="1021" y="139"/>
                      </a:cubicBezTo>
                      <a:cubicBezTo>
                        <a:pt x="1003" y="139"/>
                        <a:pt x="1003" y="139"/>
                        <a:pt x="1003" y="139"/>
                      </a:cubicBezTo>
                      <a:cubicBezTo>
                        <a:pt x="1003" y="134"/>
                        <a:pt x="1003" y="134"/>
                        <a:pt x="1003" y="134"/>
                      </a:cubicBezTo>
                      <a:cubicBezTo>
                        <a:pt x="989" y="134"/>
                        <a:pt x="989" y="134"/>
                        <a:pt x="989" y="134"/>
                      </a:cubicBezTo>
                      <a:cubicBezTo>
                        <a:pt x="989" y="125"/>
                        <a:pt x="989" y="125"/>
                        <a:pt x="989" y="125"/>
                      </a:cubicBezTo>
                      <a:cubicBezTo>
                        <a:pt x="981" y="125"/>
                        <a:pt x="981" y="125"/>
                        <a:pt x="981" y="125"/>
                      </a:cubicBezTo>
                      <a:cubicBezTo>
                        <a:pt x="981" y="116"/>
                        <a:pt x="981" y="116"/>
                        <a:pt x="981" y="116"/>
                      </a:cubicBezTo>
                      <a:cubicBezTo>
                        <a:pt x="921" y="116"/>
                        <a:pt x="921" y="116"/>
                        <a:pt x="921" y="116"/>
                      </a:cubicBezTo>
                      <a:cubicBezTo>
                        <a:pt x="921" y="108"/>
                        <a:pt x="921" y="108"/>
                        <a:pt x="921" y="108"/>
                      </a:cubicBezTo>
                      <a:cubicBezTo>
                        <a:pt x="909" y="108"/>
                        <a:pt x="909" y="108"/>
                        <a:pt x="909" y="108"/>
                      </a:cubicBezTo>
                      <a:cubicBezTo>
                        <a:pt x="909" y="104"/>
                        <a:pt x="909" y="104"/>
                        <a:pt x="909" y="104"/>
                      </a:cubicBezTo>
                      <a:cubicBezTo>
                        <a:pt x="713" y="104"/>
                        <a:pt x="713" y="104"/>
                        <a:pt x="713" y="104"/>
                      </a:cubicBezTo>
                      <a:cubicBezTo>
                        <a:pt x="713" y="100"/>
                        <a:pt x="713" y="100"/>
                        <a:pt x="713" y="100"/>
                      </a:cubicBezTo>
                      <a:cubicBezTo>
                        <a:pt x="700" y="100"/>
                        <a:pt x="700" y="100"/>
                        <a:pt x="700" y="100"/>
                      </a:cubicBezTo>
                      <a:cubicBezTo>
                        <a:pt x="700" y="95"/>
                        <a:pt x="700" y="95"/>
                        <a:pt x="700" y="95"/>
                      </a:cubicBezTo>
                      <a:cubicBezTo>
                        <a:pt x="687" y="95"/>
                        <a:pt x="687" y="95"/>
                        <a:pt x="687" y="95"/>
                      </a:cubicBezTo>
                      <a:cubicBezTo>
                        <a:pt x="687" y="89"/>
                        <a:pt x="687" y="89"/>
                        <a:pt x="687" y="89"/>
                      </a:cubicBezTo>
                      <a:cubicBezTo>
                        <a:pt x="672" y="89"/>
                        <a:pt x="672" y="89"/>
                        <a:pt x="672" y="89"/>
                      </a:cubicBezTo>
                      <a:cubicBezTo>
                        <a:pt x="672" y="83"/>
                        <a:pt x="672" y="83"/>
                        <a:pt x="672" y="83"/>
                      </a:cubicBezTo>
                      <a:cubicBezTo>
                        <a:pt x="661" y="83"/>
                        <a:pt x="661" y="83"/>
                        <a:pt x="661" y="83"/>
                      </a:cubicBezTo>
                      <a:cubicBezTo>
                        <a:pt x="661" y="77"/>
                        <a:pt x="661" y="77"/>
                        <a:pt x="661" y="77"/>
                      </a:cubicBezTo>
                      <a:cubicBezTo>
                        <a:pt x="600" y="77"/>
                        <a:pt x="600" y="77"/>
                        <a:pt x="600" y="77"/>
                      </a:cubicBezTo>
                      <a:cubicBezTo>
                        <a:pt x="600" y="71"/>
                        <a:pt x="600" y="71"/>
                        <a:pt x="600" y="71"/>
                      </a:cubicBezTo>
                      <a:cubicBezTo>
                        <a:pt x="564" y="71"/>
                        <a:pt x="564" y="71"/>
                        <a:pt x="564" y="71"/>
                      </a:cubicBezTo>
                      <a:cubicBezTo>
                        <a:pt x="564" y="68"/>
                        <a:pt x="564" y="68"/>
                        <a:pt x="564" y="68"/>
                      </a:cubicBezTo>
                      <a:cubicBezTo>
                        <a:pt x="536" y="68"/>
                        <a:pt x="536" y="68"/>
                        <a:pt x="536" y="68"/>
                      </a:cubicBezTo>
                      <a:cubicBezTo>
                        <a:pt x="536" y="62"/>
                        <a:pt x="536" y="62"/>
                        <a:pt x="536" y="62"/>
                      </a:cubicBezTo>
                      <a:cubicBezTo>
                        <a:pt x="511" y="62"/>
                        <a:pt x="511" y="62"/>
                        <a:pt x="511" y="62"/>
                      </a:cubicBezTo>
                      <a:cubicBezTo>
                        <a:pt x="511" y="59"/>
                        <a:pt x="511" y="59"/>
                        <a:pt x="511" y="59"/>
                      </a:cubicBezTo>
                      <a:cubicBezTo>
                        <a:pt x="423" y="59"/>
                        <a:pt x="423" y="59"/>
                        <a:pt x="423" y="59"/>
                      </a:cubicBezTo>
                      <a:cubicBezTo>
                        <a:pt x="423" y="54"/>
                        <a:pt x="423" y="54"/>
                        <a:pt x="423" y="54"/>
                      </a:cubicBezTo>
                      <a:cubicBezTo>
                        <a:pt x="395" y="54"/>
                        <a:pt x="395" y="54"/>
                        <a:pt x="395" y="54"/>
                      </a:cubicBezTo>
                      <a:cubicBezTo>
                        <a:pt x="395" y="51"/>
                        <a:pt x="395" y="51"/>
                        <a:pt x="395" y="51"/>
                      </a:cubicBezTo>
                      <a:cubicBezTo>
                        <a:pt x="376" y="51"/>
                        <a:pt x="376" y="51"/>
                        <a:pt x="376" y="51"/>
                      </a:cubicBezTo>
                      <a:cubicBezTo>
                        <a:pt x="376" y="46"/>
                        <a:pt x="376" y="46"/>
                        <a:pt x="376" y="46"/>
                      </a:cubicBezTo>
                      <a:cubicBezTo>
                        <a:pt x="363" y="46"/>
                        <a:pt x="363" y="46"/>
                        <a:pt x="363" y="46"/>
                      </a:cubicBezTo>
                      <a:cubicBezTo>
                        <a:pt x="363" y="42"/>
                        <a:pt x="363" y="42"/>
                        <a:pt x="363" y="42"/>
                      </a:cubicBezTo>
                      <a:cubicBezTo>
                        <a:pt x="271" y="42"/>
                        <a:pt x="271" y="42"/>
                        <a:pt x="271" y="42"/>
                      </a:cubicBezTo>
                      <a:cubicBezTo>
                        <a:pt x="271" y="37"/>
                        <a:pt x="271" y="37"/>
                        <a:pt x="271" y="37"/>
                      </a:cubicBezTo>
                      <a:cubicBezTo>
                        <a:pt x="226" y="37"/>
                        <a:pt x="226" y="37"/>
                        <a:pt x="226" y="37"/>
                      </a:cubicBezTo>
                      <a:cubicBezTo>
                        <a:pt x="226" y="34"/>
                        <a:pt x="226" y="34"/>
                        <a:pt x="226" y="34"/>
                      </a:cubicBezTo>
                      <a:cubicBezTo>
                        <a:pt x="218" y="34"/>
                        <a:pt x="218" y="34"/>
                        <a:pt x="218" y="34"/>
                      </a:cubicBezTo>
                      <a:cubicBezTo>
                        <a:pt x="218" y="25"/>
                        <a:pt x="218" y="25"/>
                        <a:pt x="218" y="25"/>
                      </a:cubicBezTo>
                      <a:cubicBezTo>
                        <a:pt x="204" y="25"/>
                        <a:pt x="204" y="25"/>
                        <a:pt x="204" y="25"/>
                      </a:cubicBezTo>
                      <a:cubicBezTo>
                        <a:pt x="204" y="17"/>
                        <a:pt x="204" y="17"/>
                        <a:pt x="204" y="17"/>
                      </a:cubicBezTo>
                      <a:cubicBezTo>
                        <a:pt x="143" y="17"/>
                        <a:pt x="143" y="17"/>
                        <a:pt x="143" y="17"/>
                      </a:cubicBezTo>
                      <a:cubicBezTo>
                        <a:pt x="123" y="17"/>
                        <a:pt x="123" y="17"/>
                        <a:pt x="123" y="17"/>
                      </a:cubicBezTo>
                      <a:cubicBezTo>
                        <a:pt x="123" y="10"/>
                        <a:pt x="123" y="10"/>
                        <a:pt x="123" y="10"/>
                      </a:cubicBezTo>
                      <a:cubicBezTo>
                        <a:pt x="21" y="10"/>
                        <a:pt x="21" y="10"/>
                        <a:pt x="21" y="10"/>
                      </a:cubicBezTo>
                      <a:cubicBezTo>
                        <a:pt x="21" y="7"/>
                        <a:pt x="21" y="7"/>
                        <a:pt x="21" y="7"/>
                      </a:cubicBezTo>
                      <a:cubicBezTo>
                        <a:pt x="0" y="7"/>
                        <a:pt x="0" y="7"/>
                        <a:pt x="0" y="7"/>
                      </a:cubicBezTo>
                      <a:cubicBezTo>
                        <a:pt x="0" y="7"/>
                        <a:pt x="3" y="0"/>
                        <a:pt x="0" y="0"/>
                      </a:cubicBezTo>
                    </a:path>
                  </a:pathLst>
                </a:cu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3" name="Freeform 108">
                  <a:extLst>
                    <a:ext uri="{FF2B5EF4-FFF2-40B4-BE49-F238E27FC236}">
                      <a16:creationId xmlns:a16="http://schemas.microsoft.com/office/drawing/2014/main" id="{0DFE8CE5-4F7E-42A2-A45F-AE7B37A8E82D}"/>
                    </a:ext>
                  </a:extLst>
                </p:cNvPr>
                <p:cNvSpPr>
                  <a:spLocks/>
                </p:cNvSpPr>
                <p:nvPr/>
              </p:nvSpPr>
              <p:spPr bwMode="auto">
                <a:xfrm>
                  <a:off x="1417" y="345"/>
                  <a:ext cx="1972" cy="328"/>
                </a:xfrm>
                <a:custGeom>
                  <a:avLst/>
                  <a:gdLst>
                    <a:gd name="T0" fmla="*/ 1972 w 1972"/>
                    <a:gd name="T1" fmla="*/ 328 h 328"/>
                    <a:gd name="T2" fmla="*/ 1936 w 1972"/>
                    <a:gd name="T3" fmla="*/ 328 h 328"/>
                    <a:gd name="T4" fmla="*/ 1936 w 1972"/>
                    <a:gd name="T5" fmla="*/ 314 h 328"/>
                    <a:gd name="T6" fmla="*/ 1862 w 1972"/>
                    <a:gd name="T7" fmla="*/ 314 h 328"/>
                    <a:gd name="T8" fmla="*/ 1862 w 1972"/>
                    <a:gd name="T9" fmla="*/ 291 h 328"/>
                    <a:gd name="T10" fmla="*/ 1825 w 1972"/>
                    <a:gd name="T11" fmla="*/ 291 h 328"/>
                    <a:gd name="T12" fmla="*/ 1825 w 1972"/>
                    <a:gd name="T13" fmla="*/ 271 h 328"/>
                    <a:gd name="T14" fmla="*/ 1799 w 1972"/>
                    <a:gd name="T15" fmla="*/ 271 h 328"/>
                    <a:gd name="T16" fmla="*/ 1799 w 1972"/>
                    <a:gd name="T17" fmla="*/ 251 h 328"/>
                    <a:gd name="T18" fmla="*/ 1661 w 1972"/>
                    <a:gd name="T19" fmla="*/ 251 h 328"/>
                    <a:gd name="T20" fmla="*/ 1661 w 1972"/>
                    <a:gd name="T21" fmla="*/ 227 h 328"/>
                    <a:gd name="T22" fmla="*/ 1601 w 1972"/>
                    <a:gd name="T23" fmla="*/ 227 h 328"/>
                    <a:gd name="T24" fmla="*/ 1607 w 1972"/>
                    <a:gd name="T25" fmla="*/ 221 h 328"/>
                    <a:gd name="T26" fmla="*/ 1454 w 1972"/>
                    <a:gd name="T27" fmla="*/ 221 h 328"/>
                    <a:gd name="T28" fmla="*/ 1454 w 1972"/>
                    <a:gd name="T29" fmla="*/ 205 h 328"/>
                    <a:gd name="T30" fmla="*/ 1384 w 1972"/>
                    <a:gd name="T31" fmla="*/ 205 h 328"/>
                    <a:gd name="T32" fmla="*/ 1384 w 1972"/>
                    <a:gd name="T33" fmla="*/ 191 h 328"/>
                    <a:gd name="T34" fmla="*/ 1338 w 1972"/>
                    <a:gd name="T35" fmla="*/ 191 h 328"/>
                    <a:gd name="T36" fmla="*/ 1338 w 1972"/>
                    <a:gd name="T37" fmla="*/ 175 h 328"/>
                    <a:gd name="T38" fmla="*/ 1290 w 1972"/>
                    <a:gd name="T39" fmla="*/ 175 h 328"/>
                    <a:gd name="T40" fmla="*/ 1290 w 1972"/>
                    <a:gd name="T41" fmla="*/ 169 h 328"/>
                    <a:gd name="T42" fmla="*/ 1254 w 1972"/>
                    <a:gd name="T43" fmla="*/ 169 h 328"/>
                    <a:gd name="T44" fmla="*/ 1254 w 1972"/>
                    <a:gd name="T45" fmla="*/ 151 h 328"/>
                    <a:gd name="T46" fmla="*/ 1188 w 1972"/>
                    <a:gd name="T47" fmla="*/ 151 h 328"/>
                    <a:gd name="T48" fmla="*/ 1188 w 1972"/>
                    <a:gd name="T49" fmla="*/ 141 h 328"/>
                    <a:gd name="T50" fmla="*/ 1111 w 1972"/>
                    <a:gd name="T51" fmla="*/ 141 h 328"/>
                    <a:gd name="T52" fmla="*/ 1111 w 1972"/>
                    <a:gd name="T53" fmla="*/ 121 h 328"/>
                    <a:gd name="T54" fmla="*/ 1059 w 1972"/>
                    <a:gd name="T55" fmla="*/ 121 h 328"/>
                    <a:gd name="T56" fmla="*/ 1059 w 1972"/>
                    <a:gd name="T57" fmla="*/ 105 h 328"/>
                    <a:gd name="T58" fmla="*/ 969 w 1972"/>
                    <a:gd name="T59" fmla="*/ 105 h 328"/>
                    <a:gd name="T60" fmla="*/ 969 w 1972"/>
                    <a:gd name="T61" fmla="*/ 91 h 328"/>
                    <a:gd name="T62" fmla="*/ 861 w 1972"/>
                    <a:gd name="T63" fmla="*/ 91 h 328"/>
                    <a:gd name="T64" fmla="*/ 861 w 1972"/>
                    <a:gd name="T65" fmla="*/ 83 h 328"/>
                    <a:gd name="T66" fmla="*/ 746 w 1972"/>
                    <a:gd name="T67" fmla="*/ 83 h 328"/>
                    <a:gd name="T68" fmla="*/ 746 w 1972"/>
                    <a:gd name="T69" fmla="*/ 69 h 328"/>
                    <a:gd name="T70" fmla="*/ 720 w 1972"/>
                    <a:gd name="T71" fmla="*/ 69 h 328"/>
                    <a:gd name="T72" fmla="*/ 720 w 1972"/>
                    <a:gd name="T73" fmla="*/ 56 h 328"/>
                    <a:gd name="T74" fmla="*/ 624 w 1972"/>
                    <a:gd name="T75" fmla="*/ 56 h 328"/>
                    <a:gd name="T76" fmla="*/ 624 w 1972"/>
                    <a:gd name="T77" fmla="*/ 48 h 328"/>
                    <a:gd name="T78" fmla="*/ 441 w 1972"/>
                    <a:gd name="T79" fmla="*/ 48 h 328"/>
                    <a:gd name="T80" fmla="*/ 441 w 1972"/>
                    <a:gd name="T81" fmla="*/ 42 h 328"/>
                    <a:gd name="T82" fmla="*/ 427 w 1972"/>
                    <a:gd name="T83" fmla="*/ 42 h 328"/>
                    <a:gd name="T84" fmla="*/ 427 w 1972"/>
                    <a:gd name="T85" fmla="*/ 32 h 328"/>
                    <a:gd name="T86" fmla="*/ 385 w 1972"/>
                    <a:gd name="T87" fmla="*/ 32 h 328"/>
                    <a:gd name="T88" fmla="*/ 385 w 1972"/>
                    <a:gd name="T89" fmla="*/ 16 h 328"/>
                    <a:gd name="T90" fmla="*/ 319 w 1972"/>
                    <a:gd name="T91" fmla="*/ 16 h 328"/>
                    <a:gd name="T92" fmla="*/ 319 w 1972"/>
                    <a:gd name="T93" fmla="*/ 0 h 328"/>
                    <a:gd name="T94" fmla="*/ 0 w 1972"/>
                    <a:gd name="T9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2" h="328">
                      <a:moveTo>
                        <a:pt x="1972" y="328"/>
                      </a:moveTo>
                      <a:lnTo>
                        <a:pt x="1936" y="328"/>
                      </a:lnTo>
                      <a:lnTo>
                        <a:pt x="1936" y="314"/>
                      </a:lnTo>
                      <a:lnTo>
                        <a:pt x="1862" y="314"/>
                      </a:lnTo>
                      <a:lnTo>
                        <a:pt x="1862" y="291"/>
                      </a:lnTo>
                      <a:lnTo>
                        <a:pt x="1825" y="291"/>
                      </a:lnTo>
                      <a:lnTo>
                        <a:pt x="1825" y="271"/>
                      </a:lnTo>
                      <a:lnTo>
                        <a:pt x="1799" y="271"/>
                      </a:lnTo>
                      <a:lnTo>
                        <a:pt x="1799" y="251"/>
                      </a:lnTo>
                      <a:lnTo>
                        <a:pt x="1661" y="251"/>
                      </a:lnTo>
                      <a:lnTo>
                        <a:pt x="1661" y="227"/>
                      </a:lnTo>
                      <a:lnTo>
                        <a:pt x="1601" y="227"/>
                      </a:lnTo>
                      <a:lnTo>
                        <a:pt x="1607" y="221"/>
                      </a:lnTo>
                      <a:lnTo>
                        <a:pt x="1454" y="221"/>
                      </a:lnTo>
                      <a:lnTo>
                        <a:pt x="1454" y="205"/>
                      </a:lnTo>
                      <a:lnTo>
                        <a:pt x="1384" y="205"/>
                      </a:lnTo>
                      <a:lnTo>
                        <a:pt x="1384" y="191"/>
                      </a:lnTo>
                      <a:lnTo>
                        <a:pt x="1338" y="191"/>
                      </a:lnTo>
                      <a:lnTo>
                        <a:pt x="1338" y="175"/>
                      </a:lnTo>
                      <a:lnTo>
                        <a:pt x="1290" y="175"/>
                      </a:lnTo>
                      <a:lnTo>
                        <a:pt x="1290" y="169"/>
                      </a:lnTo>
                      <a:lnTo>
                        <a:pt x="1254" y="169"/>
                      </a:lnTo>
                      <a:lnTo>
                        <a:pt x="1254" y="151"/>
                      </a:lnTo>
                      <a:lnTo>
                        <a:pt x="1188" y="151"/>
                      </a:lnTo>
                      <a:lnTo>
                        <a:pt x="1188" y="141"/>
                      </a:lnTo>
                      <a:lnTo>
                        <a:pt x="1111" y="141"/>
                      </a:lnTo>
                      <a:lnTo>
                        <a:pt x="1111" y="121"/>
                      </a:lnTo>
                      <a:lnTo>
                        <a:pt x="1059" y="121"/>
                      </a:lnTo>
                      <a:lnTo>
                        <a:pt x="1059" y="105"/>
                      </a:lnTo>
                      <a:lnTo>
                        <a:pt x="969" y="105"/>
                      </a:lnTo>
                      <a:lnTo>
                        <a:pt x="969" y="91"/>
                      </a:lnTo>
                      <a:lnTo>
                        <a:pt x="861" y="91"/>
                      </a:lnTo>
                      <a:lnTo>
                        <a:pt x="861" y="83"/>
                      </a:lnTo>
                      <a:lnTo>
                        <a:pt x="746" y="83"/>
                      </a:lnTo>
                      <a:lnTo>
                        <a:pt x="746" y="69"/>
                      </a:lnTo>
                      <a:lnTo>
                        <a:pt x="720" y="69"/>
                      </a:lnTo>
                      <a:lnTo>
                        <a:pt x="720" y="56"/>
                      </a:lnTo>
                      <a:lnTo>
                        <a:pt x="624" y="56"/>
                      </a:lnTo>
                      <a:lnTo>
                        <a:pt x="624" y="48"/>
                      </a:lnTo>
                      <a:lnTo>
                        <a:pt x="441" y="48"/>
                      </a:lnTo>
                      <a:lnTo>
                        <a:pt x="441" y="42"/>
                      </a:lnTo>
                      <a:lnTo>
                        <a:pt x="427" y="42"/>
                      </a:lnTo>
                      <a:lnTo>
                        <a:pt x="427" y="32"/>
                      </a:lnTo>
                      <a:lnTo>
                        <a:pt x="385" y="32"/>
                      </a:lnTo>
                      <a:lnTo>
                        <a:pt x="385" y="16"/>
                      </a:lnTo>
                      <a:lnTo>
                        <a:pt x="319" y="16"/>
                      </a:lnTo>
                      <a:lnTo>
                        <a:pt x="319" y="0"/>
                      </a:lnTo>
                      <a:lnTo>
                        <a:pt x="0" y="0"/>
                      </a:lnTo>
                    </a:path>
                  </a:pathLst>
                </a:cu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4" name="Freeform 111">
                  <a:extLst>
                    <a:ext uri="{FF2B5EF4-FFF2-40B4-BE49-F238E27FC236}">
                      <a16:creationId xmlns:a16="http://schemas.microsoft.com/office/drawing/2014/main" id="{F01AD3EC-CAB8-41BA-B0C1-A642B14C33D2}"/>
                    </a:ext>
                  </a:extLst>
                </p:cNvPr>
                <p:cNvSpPr>
                  <a:spLocks/>
                </p:cNvSpPr>
                <p:nvPr/>
              </p:nvSpPr>
              <p:spPr bwMode="auto">
                <a:xfrm>
                  <a:off x="1417" y="345"/>
                  <a:ext cx="5073" cy="964"/>
                </a:xfrm>
                <a:custGeom>
                  <a:avLst/>
                  <a:gdLst>
                    <a:gd name="T0" fmla="*/ 2137 w 2529"/>
                    <a:gd name="T1" fmla="*/ 480 h 480"/>
                    <a:gd name="T2" fmla="*/ 2117 w 2529"/>
                    <a:gd name="T3" fmla="*/ 465 h 480"/>
                    <a:gd name="T4" fmla="*/ 2108 w 2529"/>
                    <a:gd name="T5" fmla="*/ 457 h 480"/>
                    <a:gd name="T6" fmla="*/ 1940 w 2529"/>
                    <a:gd name="T7" fmla="*/ 445 h 480"/>
                    <a:gd name="T8" fmla="*/ 1894 w 2529"/>
                    <a:gd name="T9" fmla="*/ 423 h 480"/>
                    <a:gd name="T10" fmla="*/ 1888 w 2529"/>
                    <a:gd name="T11" fmla="*/ 412 h 480"/>
                    <a:gd name="T12" fmla="*/ 1881 w 2529"/>
                    <a:gd name="T13" fmla="*/ 400 h 480"/>
                    <a:gd name="T14" fmla="*/ 1873 w 2529"/>
                    <a:gd name="T15" fmla="*/ 392 h 480"/>
                    <a:gd name="T16" fmla="*/ 1866 w 2529"/>
                    <a:gd name="T17" fmla="*/ 383 h 480"/>
                    <a:gd name="T18" fmla="*/ 1858 w 2529"/>
                    <a:gd name="T19" fmla="*/ 377 h 480"/>
                    <a:gd name="T20" fmla="*/ 1844 w 2529"/>
                    <a:gd name="T21" fmla="*/ 371 h 480"/>
                    <a:gd name="T22" fmla="*/ 1831 w 2529"/>
                    <a:gd name="T23" fmla="*/ 364 h 480"/>
                    <a:gd name="T24" fmla="*/ 1821 w 2529"/>
                    <a:gd name="T25" fmla="*/ 359 h 480"/>
                    <a:gd name="T26" fmla="*/ 1809 w 2529"/>
                    <a:gd name="T27" fmla="*/ 353 h 480"/>
                    <a:gd name="T28" fmla="*/ 1771 w 2529"/>
                    <a:gd name="T29" fmla="*/ 349 h 480"/>
                    <a:gd name="T30" fmla="*/ 1754 w 2529"/>
                    <a:gd name="T31" fmla="*/ 343 h 480"/>
                    <a:gd name="T32" fmla="*/ 1736 w 2529"/>
                    <a:gd name="T33" fmla="*/ 336 h 480"/>
                    <a:gd name="T34" fmla="*/ 1707 w 2529"/>
                    <a:gd name="T35" fmla="*/ 332 h 480"/>
                    <a:gd name="T36" fmla="*/ 1634 w 2529"/>
                    <a:gd name="T37" fmla="*/ 327 h 480"/>
                    <a:gd name="T38" fmla="*/ 1617 w 2529"/>
                    <a:gd name="T39" fmla="*/ 322 h 480"/>
                    <a:gd name="T40" fmla="*/ 1581 w 2529"/>
                    <a:gd name="T41" fmla="*/ 316 h 480"/>
                    <a:gd name="T42" fmla="*/ 1547 w 2529"/>
                    <a:gd name="T43" fmla="*/ 311 h 480"/>
                    <a:gd name="T44" fmla="*/ 1519 w 2529"/>
                    <a:gd name="T45" fmla="*/ 306 h 480"/>
                    <a:gd name="T46" fmla="*/ 1497 w 2529"/>
                    <a:gd name="T47" fmla="*/ 301 h 480"/>
                    <a:gd name="T48" fmla="*/ 1485 w 2529"/>
                    <a:gd name="T49" fmla="*/ 297 h 480"/>
                    <a:gd name="T50" fmla="*/ 1464 w 2529"/>
                    <a:gd name="T51" fmla="*/ 292 h 480"/>
                    <a:gd name="T52" fmla="*/ 1446 w 2529"/>
                    <a:gd name="T53" fmla="*/ 287 h 480"/>
                    <a:gd name="T54" fmla="*/ 1380 w 2529"/>
                    <a:gd name="T55" fmla="*/ 275 h 480"/>
                    <a:gd name="T56" fmla="*/ 1353 w 2529"/>
                    <a:gd name="T57" fmla="*/ 266 h 480"/>
                    <a:gd name="T58" fmla="*/ 1317 w 2529"/>
                    <a:gd name="T59" fmla="*/ 249 h 480"/>
                    <a:gd name="T60" fmla="*/ 1284 w 2529"/>
                    <a:gd name="T61" fmla="*/ 237 h 480"/>
                    <a:gd name="T62" fmla="*/ 1254 w 2529"/>
                    <a:gd name="T63" fmla="*/ 222 h 480"/>
                    <a:gd name="T64" fmla="*/ 1218 w 2529"/>
                    <a:gd name="T65" fmla="*/ 214 h 480"/>
                    <a:gd name="T66" fmla="*/ 1202 w 2529"/>
                    <a:gd name="T67" fmla="*/ 206 h 480"/>
                    <a:gd name="T68" fmla="*/ 1178 w 2529"/>
                    <a:gd name="T69" fmla="*/ 201 h 480"/>
                    <a:gd name="T70" fmla="*/ 1169 w 2529"/>
                    <a:gd name="T71" fmla="*/ 194 h 480"/>
                    <a:gd name="T72" fmla="*/ 1115 w 2529"/>
                    <a:gd name="T73" fmla="*/ 177 h 480"/>
                    <a:gd name="T74" fmla="*/ 1018 w 2529"/>
                    <a:gd name="T75" fmla="*/ 156 h 480"/>
                    <a:gd name="T76" fmla="*/ 985 w 2529"/>
                    <a:gd name="T77" fmla="*/ 147 h 480"/>
                    <a:gd name="T78" fmla="*/ 946 w 2529"/>
                    <a:gd name="T79" fmla="*/ 143 h 480"/>
                    <a:gd name="T80" fmla="*/ 909 w 2529"/>
                    <a:gd name="T81" fmla="*/ 125 h 480"/>
                    <a:gd name="T82" fmla="*/ 838 w 2529"/>
                    <a:gd name="T83" fmla="*/ 113 h 480"/>
                    <a:gd name="T84" fmla="*/ 772 w 2529"/>
                    <a:gd name="T85" fmla="*/ 102 h 480"/>
                    <a:gd name="T86" fmla="*/ 710 w 2529"/>
                    <a:gd name="T87" fmla="*/ 95 h 480"/>
                    <a:gd name="T88" fmla="*/ 678 w 2529"/>
                    <a:gd name="T89" fmla="*/ 84 h 480"/>
                    <a:gd name="T90" fmla="*/ 650 w 2529"/>
                    <a:gd name="T91" fmla="*/ 75 h 480"/>
                    <a:gd name="T92" fmla="*/ 605 w 2529"/>
                    <a:gd name="T93" fmla="*/ 65 h 480"/>
                    <a:gd name="T94" fmla="*/ 547 w 2529"/>
                    <a:gd name="T95" fmla="*/ 55 h 480"/>
                    <a:gd name="T96" fmla="*/ 522 w 2529"/>
                    <a:gd name="T97" fmla="*/ 51 h 480"/>
                    <a:gd name="T98" fmla="*/ 494 w 2529"/>
                    <a:gd name="T99" fmla="*/ 41 h 480"/>
                    <a:gd name="T100" fmla="*/ 376 w 2529"/>
                    <a:gd name="T101" fmla="*/ 34 h 480"/>
                    <a:gd name="T102" fmla="*/ 321 w 2529"/>
                    <a:gd name="T103" fmla="*/ 30 h 480"/>
                    <a:gd name="T104" fmla="*/ 220 w 2529"/>
                    <a:gd name="T105" fmla="*/ 30 h 480"/>
                    <a:gd name="T106" fmla="*/ 213 w 2529"/>
                    <a:gd name="T107" fmla="*/ 21 h 480"/>
                    <a:gd name="T108" fmla="*/ 199 w 2529"/>
                    <a:gd name="T109" fmla="*/ 16 h 480"/>
                    <a:gd name="T110" fmla="*/ 149 w 2529"/>
                    <a:gd name="T111" fmla="*/ 11 h 480"/>
                    <a:gd name="T112" fmla="*/ 0 w 2529"/>
                    <a:gd name="T11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9" h="480">
                      <a:moveTo>
                        <a:pt x="2529" y="480"/>
                      </a:moveTo>
                      <a:cubicBezTo>
                        <a:pt x="2137" y="480"/>
                        <a:pt x="2137" y="480"/>
                        <a:pt x="2137" y="480"/>
                      </a:cubicBezTo>
                      <a:cubicBezTo>
                        <a:pt x="2137" y="465"/>
                        <a:pt x="2137" y="465"/>
                        <a:pt x="2137" y="465"/>
                      </a:cubicBezTo>
                      <a:cubicBezTo>
                        <a:pt x="2117" y="465"/>
                        <a:pt x="2117" y="465"/>
                        <a:pt x="2117" y="465"/>
                      </a:cubicBezTo>
                      <a:cubicBezTo>
                        <a:pt x="2117" y="457"/>
                        <a:pt x="2117" y="457"/>
                        <a:pt x="2117" y="457"/>
                      </a:cubicBezTo>
                      <a:cubicBezTo>
                        <a:pt x="2108" y="457"/>
                        <a:pt x="2108" y="457"/>
                        <a:pt x="2108" y="457"/>
                      </a:cubicBezTo>
                      <a:cubicBezTo>
                        <a:pt x="2108" y="445"/>
                        <a:pt x="2108" y="445"/>
                        <a:pt x="2108" y="445"/>
                      </a:cubicBezTo>
                      <a:cubicBezTo>
                        <a:pt x="1940" y="445"/>
                        <a:pt x="1940" y="445"/>
                        <a:pt x="1940" y="445"/>
                      </a:cubicBezTo>
                      <a:cubicBezTo>
                        <a:pt x="1940" y="423"/>
                        <a:pt x="1940" y="423"/>
                        <a:pt x="1940" y="423"/>
                      </a:cubicBezTo>
                      <a:cubicBezTo>
                        <a:pt x="1894" y="423"/>
                        <a:pt x="1894" y="423"/>
                        <a:pt x="1894" y="423"/>
                      </a:cubicBezTo>
                      <a:cubicBezTo>
                        <a:pt x="1894" y="412"/>
                        <a:pt x="1894" y="412"/>
                        <a:pt x="1894" y="412"/>
                      </a:cubicBezTo>
                      <a:cubicBezTo>
                        <a:pt x="1888" y="412"/>
                        <a:pt x="1888" y="412"/>
                        <a:pt x="1888" y="412"/>
                      </a:cubicBezTo>
                      <a:cubicBezTo>
                        <a:pt x="1888" y="400"/>
                        <a:pt x="1888" y="400"/>
                        <a:pt x="1888" y="400"/>
                      </a:cubicBezTo>
                      <a:cubicBezTo>
                        <a:pt x="1881" y="400"/>
                        <a:pt x="1881" y="400"/>
                        <a:pt x="1881" y="400"/>
                      </a:cubicBezTo>
                      <a:cubicBezTo>
                        <a:pt x="1881" y="392"/>
                        <a:pt x="1881" y="392"/>
                        <a:pt x="1881" y="392"/>
                      </a:cubicBezTo>
                      <a:cubicBezTo>
                        <a:pt x="1873" y="392"/>
                        <a:pt x="1873" y="392"/>
                        <a:pt x="1873" y="392"/>
                      </a:cubicBezTo>
                      <a:cubicBezTo>
                        <a:pt x="1873" y="383"/>
                        <a:pt x="1873" y="383"/>
                        <a:pt x="1873" y="383"/>
                      </a:cubicBezTo>
                      <a:cubicBezTo>
                        <a:pt x="1866" y="383"/>
                        <a:pt x="1866" y="383"/>
                        <a:pt x="1866" y="383"/>
                      </a:cubicBezTo>
                      <a:cubicBezTo>
                        <a:pt x="1866" y="377"/>
                        <a:pt x="1866" y="377"/>
                        <a:pt x="1866" y="377"/>
                      </a:cubicBezTo>
                      <a:cubicBezTo>
                        <a:pt x="1858" y="377"/>
                        <a:pt x="1858" y="377"/>
                        <a:pt x="1858" y="377"/>
                      </a:cubicBezTo>
                      <a:cubicBezTo>
                        <a:pt x="1858" y="371"/>
                        <a:pt x="1858" y="371"/>
                        <a:pt x="1858" y="371"/>
                      </a:cubicBezTo>
                      <a:cubicBezTo>
                        <a:pt x="1844" y="371"/>
                        <a:pt x="1844" y="371"/>
                        <a:pt x="1844" y="371"/>
                      </a:cubicBezTo>
                      <a:cubicBezTo>
                        <a:pt x="1844" y="364"/>
                        <a:pt x="1844" y="364"/>
                        <a:pt x="1844" y="364"/>
                      </a:cubicBezTo>
                      <a:cubicBezTo>
                        <a:pt x="1831" y="364"/>
                        <a:pt x="1831" y="364"/>
                        <a:pt x="1831" y="364"/>
                      </a:cubicBezTo>
                      <a:cubicBezTo>
                        <a:pt x="1831" y="359"/>
                        <a:pt x="1831" y="359"/>
                        <a:pt x="1831" y="359"/>
                      </a:cubicBezTo>
                      <a:cubicBezTo>
                        <a:pt x="1821" y="359"/>
                        <a:pt x="1821" y="359"/>
                        <a:pt x="1821" y="359"/>
                      </a:cubicBezTo>
                      <a:cubicBezTo>
                        <a:pt x="1821" y="353"/>
                        <a:pt x="1821" y="353"/>
                        <a:pt x="1821" y="353"/>
                      </a:cubicBezTo>
                      <a:cubicBezTo>
                        <a:pt x="1809" y="353"/>
                        <a:pt x="1809" y="353"/>
                        <a:pt x="1809" y="353"/>
                      </a:cubicBezTo>
                      <a:cubicBezTo>
                        <a:pt x="1809" y="349"/>
                        <a:pt x="1809" y="349"/>
                        <a:pt x="1809" y="349"/>
                      </a:cubicBezTo>
                      <a:cubicBezTo>
                        <a:pt x="1771" y="349"/>
                        <a:pt x="1771" y="349"/>
                        <a:pt x="1771" y="349"/>
                      </a:cubicBezTo>
                      <a:cubicBezTo>
                        <a:pt x="1771" y="343"/>
                        <a:pt x="1771" y="343"/>
                        <a:pt x="1771" y="343"/>
                      </a:cubicBezTo>
                      <a:cubicBezTo>
                        <a:pt x="1754" y="343"/>
                        <a:pt x="1754" y="343"/>
                        <a:pt x="1754" y="343"/>
                      </a:cubicBezTo>
                      <a:cubicBezTo>
                        <a:pt x="1754" y="336"/>
                        <a:pt x="1754" y="336"/>
                        <a:pt x="1754" y="336"/>
                      </a:cubicBezTo>
                      <a:cubicBezTo>
                        <a:pt x="1736" y="336"/>
                        <a:pt x="1736" y="336"/>
                        <a:pt x="1736" y="336"/>
                      </a:cubicBezTo>
                      <a:cubicBezTo>
                        <a:pt x="1736" y="332"/>
                        <a:pt x="1736" y="332"/>
                        <a:pt x="1736" y="332"/>
                      </a:cubicBezTo>
                      <a:cubicBezTo>
                        <a:pt x="1707" y="332"/>
                        <a:pt x="1707" y="332"/>
                        <a:pt x="1707" y="332"/>
                      </a:cubicBezTo>
                      <a:cubicBezTo>
                        <a:pt x="1707" y="327"/>
                        <a:pt x="1707" y="327"/>
                        <a:pt x="1707" y="327"/>
                      </a:cubicBezTo>
                      <a:cubicBezTo>
                        <a:pt x="1634" y="327"/>
                        <a:pt x="1634" y="327"/>
                        <a:pt x="1634" y="327"/>
                      </a:cubicBezTo>
                      <a:cubicBezTo>
                        <a:pt x="1634" y="322"/>
                        <a:pt x="1634" y="322"/>
                        <a:pt x="1634" y="322"/>
                      </a:cubicBezTo>
                      <a:cubicBezTo>
                        <a:pt x="1617" y="322"/>
                        <a:pt x="1617" y="322"/>
                        <a:pt x="1617" y="322"/>
                      </a:cubicBezTo>
                      <a:cubicBezTo>
                        <a:pt x="1617" y="316"/>
                        <a:pt x="1617" y="316"/>
                        <a:pt x="1617" y="316"/>
                      </a:cubicBezTo>
                      <a:cubicBezTo>
                        <a:pt x="1581" y="316"/>
                        <a:pt x="1581" y="316"/>
                        <a:pt x="1581" y="316"/>
                      </a:cubicBezTo>
                      <a:cubicBezTo>
                        <a:pt x="1581" y="311"/>
                        <a:pt x="1581" y="311"/>
                        <a:pt x="1581" y="311"/>
                      </a:cubicBezTo>
                      <a:cubicBezTo>
                        <a:pt x="1547" y="311"/>
                        <a:pt x="1547" y="311"/>
                        <a:pt x="1547" y="311"/>
                      </a:cubicBezTo>
                      <a:cubicBezTo>
                        <a:pt x="1547" y="306"/>
                        <a:pt x="1547" y="306"/>
                        <a:pt x="1547" y="306"/>
                      </a:cubicBezTo>
                      <a:cubicBezTo>
                        <a:pt x="1519" y="306"/>
                        <a:pt x="1519" y="306"/>
                        <a:pt x="1519" y="306"/>
                      </a:cubicBezTo>
                      <a:cubicBezTo>
                        <a:pt x="1519" y="301"/>
                        <a:pt x="1519" y="301"/>
                        <a:pt x="1519" y="301"/>
                      </a:cubicBezTo>
                      <a:cubicBezTo>
                        <a:pt x="1497" y="301"/>
                        <a:pt x="1497" y="301"/>
                        <a:pt x="1497" y="301"/>
                      </a:cubicBezTo>
                      <a:cubicBezTo>
                        <a:pt x="1485" y="301"/>
                        <a:pt x="1485" y="301"/>
                        <a:pt x="1485" y="301"/>
                      </a:cubicBezTo>
                      <a:cubicBezTo>
                        <a:pt x="1485" y="297"/>
                        <a:pt x="1485" y="297"/>
                        <a:pt x="1485" y="297"/>
                      </a:cubicBezTo>
                      <a:cubicBezTo>
                        <a:pt x="1464" y="297"/>
                        <a:pt x="1464" y="297"/>
                        <a:pt x="1464" y="297"/>
                      </a:cubicBezTo>
                      <a:cubicBezTo>
                        <a:pt x="1464" y="292"/>
                        <a:pt x="1464" y="292"/>
                        <a:pt x="1464" y="292"/>
                      </a:cubicBezTo>
                      <a:cubicBezTo>
                        <a:pt x="1446" y="292"/>
                        <a:pt x="1446" y="292"/>
                        <a:pt x="1446" y="292"/>
                      </a:cubicBezTo>
                      <a:cubicBezTo>
                        <a:pt x="1446" y="287"/>
                        <a:pt x="1446" y="287"/>
                        <a:pt x="1446" y="287"/>
                      </a:cubicBezTo>
                      <a:cubicBezTo>
                        <a:pt x="1380" y="287"/>
                        <a:pt x="1380" y="287"/>
                        <a:pt x="1380" y="287"/>
                      </a:cubicBezTo>
                      <a:cubicBezTo>
                        <a:pt x="1380" y="275"/>
                        <a:pt x="1380" y="275"/>
                        <a:pt x="1380" y="275"/>
                      </a:cubicBezTo>
                      <a:cubicBezTo>
                        <a:pt x="1353" y="275"/>
                        <a:pt x="1353" y="275"/>
                        <a:pt x="1353" y="275"/>
                      </a:cubicBezTo>
                      <a:cubicBezTo>
                        <a:pt x="1353" y="266"/>
                        <a:pt x="1353" y="266"/>
                        <a:pt x="1353" y="266"/>
                      </a:cubicBezTo>
                      <a:cubicBezTo>
                        <a:pt x="1317" y="266"/>
                        <a:pt x="1317" y="266"/>
                        <a:pt x="1317" y="266"/>
                      </a:cubicBezTo>
                      <a:cubicBezTo>
                        <a:pt x="1317" y="249"/>
                        <a:pt x="1317" y="249"/>
                        <a:pt x="1317" y="249"/>
                      </a:cubicBezTo>
                      <a:cubicBezTo>
                        <a:pt x="1284" y="249"/>
                        <a:pt x="1284" y="249"/>
                        <a:pt x="1284" y="249"/>
                      </a:cubicBezTo>
                      <a:cubicBezTo>
                        <a:pt x="1284" y="237"/>
                        <a:pt x="1284" y="237"/>
                        <a:pt x="1284" y="237"/>
                      </a:cubicBezTo>
                      <a:cubicBezTo>
                        <a:pt x="1254" y="237"/>
                        <a:pt x="1254" y="237"/>
                        <a:pt x="1254" y="237"/>
                      </a:cubicBezTo>
                      <a:cubicBezTo>
                        <a:pt x="1254" y="222"/>
                        <a:pt x="1254" y="222"/>
                        <a:pt x="1254" y="222"/>
                      </a:cubicBezTo>
                      <a:cubicBezTo>
                        <a:pt x="1218" y="222"/>
                        <a:pt x="1218" y="222"/>
                        <a:pt x="1218" y="222"/>
                      </a:cubicBezTo>
                      <a:cubicBezTo>
                        <a:pt x="1218" y="214"/>
                        <a:pt x="1218" y="214"/>
                        <a:pt x="1218" y="214"/>
                      </a:cubicBezTo>
                      <a:cubicBezTo>
                        <a:pt x="1202" y="214"/>
                        <a:pt x="1202" y="214"/>
                        <a:pt x="1202" y="214"/>
                      </a:cubicBezTo>
                      <a:cubicBezTo>
                        <a:pt x="1202" y="214"/>
                        <a:pt x="1205" y="206"/>
                        <a:pt x="1202" y="206"/>
                      </a:cubicBezTo>
                      <a:cubicBezTo>
                        <a:pt x="1200" y="206"/>
                        <a:pt x="1178" y="206"/>
                        <a:pt x="1178" y="206"/>
                      </a:cubicBezTo>
                      <a:cubicBezTo>
                        <a:pt x="1178" y="201"/>
                        <a:pt x="1178" y="201"/>
                        <a:pt x="1178" y="201"/>
                      </a:cubicBezTo>
                      <a:cubicBezTo>
                        <a:pt x="1169" y="201"/>
                        <a:pt x="1169" y="201"/>
                        <a:pt x="1169" y="201"/>
                      </a:cubicBezTo>
                      <a:cubicBezTo>
                        <a:pt x="1169" y="194"/>
                        <a:pt x="1169" y="194"/>
                        <a:pt x="1169" y="194"/>
                      </a:cubicBezTo>
                      <a:cubicBezTo>
                        <a:pt x="1115" y="194"/>
                        <a:pt x="1115" y="194"/>
                        <a:pt x="1115" y="194"/>
                      </a:cubicBezTo>
                      <a:cubicBezTo>
                        <a:pt x="1115" y="177"/>
                        <a:pt x="1115" y="177"/>
                        <a:pt x="1115" y="177"/>
                      </a:cubicBezTo>
                      <a:cubicBezTo>
                        <a:pt x="1018" y="178"/>
                        <a:pt x="1018" y="178"/>
                        <a:pt x="1018" y="178"/>
                      </a:cubicBezTo>
                      <a:cubicBezTo>
                        <a:pt x="1018" y="156"/>
                        <a:pt x="1018" y="156"/>
                        <a:pt x="1018" y="156"/>
                      </a:cubicBezTo>
                      <a:cubicBezTo>
                        <a:pt x="985" y="156"/>
                        <a:pt x="985" y="156"/>
                        <a:pt x="985" y="156"/>
                      </a:cubicBezTo>
                      <a:cubicBezTo>
                        <a:pt x="985" y="147"/>
                        <a:pt x="985" y="147"/>
                        <a:pt x="985" y="147"/>
                      </a:cubicBezTo>
                      <a:cubicBezTo>
                        <a:pt x="946" y="147"/>
                        <a:pt x="946" y="147"/>
                        <a:pt x="946" y="147"/>
                      </a:cubicBezTo>
                      <a:cubicBezTo>
                        <a:pt x="946" y="143"/>
                        <a:pt x="946" y="143"/>
                        <a:pt x="946" y="143"/>
                      </a:cubicBezTo>
                      <a:cubicBezTo>
                        <a:pt x="909" y="143"/>
                        <a:pt x="909" y="143"/>
                        <a:pt x="909" y="143"/>
                      </a:cubicBezTo>
                      <a:cubicBezTo>
                        <a:pt x="909" y="125"/>
                        <a:pt x="909" y="125"/>
                        <a:pt x="909" y="125"/>
                      </a:cubicBezTo>
                      <a:cubicBezTo>
                        <a:pt x="838" y="125"/>
                        <a:pt x="838" y="125"/>
                        <a:pt x="838" y="125"/>
                      </a:cubicBezTo>
                      <a:cubicBezTo>
                        <a:pt x="838" y="113"/>
                        <a:pt x="838" y="113"/>
                        <a:pt x="838" y="113"/>
                      </a:cubicBezTo>
                      <a:cubicBezTo>
                        <a:pt x="772" y="113"/>
                        <a:pt x="772" y="113"/>
                        <a:pt x="772" y="113"/>
                      </a:cubicBezTo>
                      <a:cubicBezTo>
                        <a:pt x="772" y="102"/>
                        <a:pt x="772" y="102"/>
                        <a:pt x="772" y="102"/>
                      </a:cubicBezTo>
                      <a:cubicBezTo>
                        <a:pt x="710" y="102"/>
                        <a:pt x="710" y="102"/>
                        <a:pt x="710" y="102"/>
                      </a:cubicBezTo>
                      <a:cubicBezTo>
                        <a:pt x="710" y="95"/>
                        <a:pt x="710" y="95"/>
                        <a:pt x="710" y="95"/>
                      </a:cubicBezTo>
                      <a:cubicBezTo>
                        <a:pt x="678" y="95"/>
                        <a:pt x="678" y="95"/>
                        <a:pt x="678" y="95"/>
                      </a:cubicBezTo>
                      <a:cubicBezTo>
                        <a:pt x="678" y="84"/>
                        <a:pt x="678" y="84"/>
                        <a:pt x="678" y="84"/>
                      </a:cubicBezTo>
                      <a:cubicBezTo>
                        <a:pt x="650" y="84"/>
                        <a:pt x="650" y="84"/>
                        <a:pt x="650" y="84"/>
                      </a:cubicBezTo>
                      <a:cubicBezTo>
                        <a:pt x="650" y="75"/>
                        <a:pt x="650" y="75"/>
                        <a:pt x="650" y="75"/>
                      </a:cubicBezTo>
                      <a:cubicBezTo>
                        <a:pt x="605" y="75"/>
                        <a:pt x="605" y="75"/>
                        <a:pt x="605" y="75"/>
                      </a:cubicBezTo>
                      <a:cubicBezTo>
                        <a:pt x="605" y="65"/>
                        <a:pt x="605" y="65"/>
                        <a:pt x="605" y="65"/>
                      </a:cubicBezTo>
                      <a:cubicBezTo>
                        <a:pt x="547" y="65"/>
                        <a:pt x="547" y="65"/>
                        <a:pt x="547" y="65"/>
                      </a:cubicBezTo>
                      <a:cubicBezTo>
                        <a:pt x="547" y="55"/>
                        <a:pt x="547" y="55"/>
                        <a:pt x="547" y="55"/>
                      </a:cubicBezTo>
                      <a:cubicBezTo>
                        <a:pt x="522" y="55"/>
                        <a:pt x="522" y="55"/>
                        <a:pt x="522" y="55"/>
                      </a:cubicBezTo>
                      <a:cubicBezTo>
                        <a:pt x="522" y="51"/>
                        <a:pt x="522" y="51"/>
                        <a:pt x="522" y="51"/>
                      </a:cubicBezTo>
                      <a:cubicBezTo>
                        <a:pt x="494" y="51"/>
                        <a:pt x="494" y="51"/>
                        <a:pt x="494" y="51"/>
                      </a:cubicBezTo>
                      <a:cubicBezTo>
                        <a:pt x="494" y="41"/>
                        <a:pt x="494" y="41"/>
                        <a:pt x="494" y="41"/>
                      </a:cubicBezTo>
                      <a:cubicBezTo>
                        <a:pt x="376" y="41"/>
                        <a:pt x="376" y="41"/>
                        <a:pt x="376" y="41"/>
                      </a:cubicBezTo>
                      <a:cubicBezTo>
                        <a:pt x="376" y="34"/>
                        <a:pt x="376" y="34"/>
                        <a:pt x="376" y="34"/>
                      </a:cubicBezTo>
                      <a:cubicBezTo>
                        <a:pt x="321" y="34"/>
                        <a:pt x="321" y="34"/>
                        <a:pt x="321" y="34"/>
                      </a:cubicBezTo>
                      <a:cubicBezTo>
                        <a:pt x="321" y="30"/>
                        <a:pt x="321" y="30"/>
                        <a:pt x="321" y="30"/>
                      </a:cubicBezTo>
                      <a:cubicBezTo>
                        <a:pt x="234" y="30"/>
                        <a:pt x="234" y="30"/>
                        <a:pt x="234" y="30"/>
                      </a:cubicBezTo>
                      <a:cubicBezTo>
                        <a:pt x="220" y="30"/>
                        <a:pt x="220" y="30"/>
                        <a:pt x="220" y="30"/>
                      </a:cubicBezTo>
                      <a:cubicBezTo>
                        <a:pt x="220" y="21"/>
                        <a:pt x="220" y="21"/>
                        <a:pt x="220" y="21"/>
                      </a:cubicBezTo>
                      <a:cubicBezTo>
                        <a:pt x="213" y="21"/>
                        <a:pt x="213" y="21"/>
                        <a:pt x="213" y="21"/>
                      </a:cubicBezTo>
                      <a:cubicBezTo>
                        <a:pt x="213" y="16"/>
                        <a:pt x="213" y="16"/>
                        <a:pt x="213" y="16"/>
                      </a:cubicBezTo>
                      <a:cubicBezTo>
                        <a:pt x="199" y="16"/>
                        <a:pt x="199" y="16"/>
                        <a:pt x="199" y="16"/>
                      </a:cubicBezTo>
                      <a:cubicBezTo>
                        <a:pt x="199" y="11"/>
                        <a:pt x="199" y="11"/>
                        <a:pt x="199" y="11"/>
                      </a:cubicBezTo>
                      <a:cubicBezTo>
                        <a:pt x="149" y="11"/>
                        <a:pt x="149" y="11"/>
                        <a:pt x="149" y="11"/>
                      </a:cubicBezTo>
                      <a:cubicBezTo>
                        <a:pt x="149" y="0"/>
                        <a:pt x="149" y="0"/>
                        <a:pt x="149" y="0"/>
                      </a:cubicBezTo>
                      <a:cubicBezTo>
                        <a:pt x="0" y="0"/>
                        <a:pt x="0" y="0"/>
                        <a:pt x="0" y="0"/>
                      </a:cubicBezTo>
                    </a:path>
                  </a:pathLst>
                </a:custGeom>
                <a:noFill/>
                <a:ln w="12700"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5" name="Oval 112">
                  <a:extLst>
                    <a:ext uri="{FF2B5EF4-FFF2-40B4-BE49-F238E27FC236}">
                      <a16:creationId xmlns:a16="http://schemas.microsoft.com/office/drawing/2014/main" id="{E801FF4A-40FB-4F53-81E7-0DE01763C90B}"/>
                    </a:ext>
                  </a:extLst>
                </p:cNvPr>
                <p:cNvSpPr>
                  <a:spLocks noChangeArrowheads="1"/>
                </p:cNvSpPr>
                <p:nvPr/>
              </p:nvSpPr>
              <p:spPr bwMode="auto">
                <a:xfrm>
                  <a:off x="6458" y="1277"/>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6" name="Oval 113">
                  <a:extLst>
                    <a:ext uri="{FF2B5EF4-FFF2-40B4-BE49-F238E27FC236}">
                      <a16:creationId xmlns:a16="http://schemas.microsoft.com/office/drawing/2014/main" id="{A37AEE12-EF4D-4DB0-BC00-5E6AFA981E1F}"/>
                    </a:ext>
                  </a:extLst>
                </p:cNvPr>
                <p:cNvSpPr>
                  <a:spLocks noChangeArrowheads="1"/>
                </p:cNvSpPr>
                <p:nvPr/>
              </p:nvSpPr>
              <p:spPr bwMode="auto">
                <a:xfrm>
                  <a:off x="6396"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7" name="Oval 114">
                  <a:extLst>
                    <a:ext uri="{FF2B5EF4-FFF2-40B4-BE49-F238E27FC236}">
                      <a16:creationId xmlns:a16="http://schemas.microsoft.com/office/drawing/2014/main" id="{21808C0D-9275-4B0B-81B4-D737C6A13078}"/>
                    </a:ext>
                  </a:extLst>
                </p:cNvPr>
                <p:cNvSpPr>
                  <a:spLocks noChangeArrowheads="1"/>
                </p:cNvSpPr>
                <p:nvPr/>
              </p:nvSpPr>
              <p:spPr bwMode="auto">
                <a:xfrm>
                  <a:off x="6364" y="1279"/>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8" name="Oval 115">
                  <a:extLst>
                    <a:ext uri="{FF2B5EF4-FFF2-40B4-BE49-F238E27FC236}">
                      <a16:creationId xmlns:a16="http://schemas.microsoft.com/office/drawing/2014/main" id="{D299C16D-EE9D-4E45-9044-8D112B69D4B1}"/>
                    </a:ext>
                  </a:extLst>
                </p:cNvPr>
                <p:cNvSpPr>
                  <a:spLocks noChangeArrowheads="1"/>
                </p:cNvSpPr>
                <p:nvPr/>
              </p:nvSpPr>
              <p:spPr bwMode="auto">
                <a:xfrm>
                  <a:off x="6085"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9" name="Oval 116">
                  <a:extLst>
                    <a:ext uri="{FF2B5EF4-FFF2-40B4-BE49-F238E27FC236}">
                      <a16:creationId xmlns:a16="http://schemas.microsoft.com/office/drawing/2014/main" id="{77D00E22-A1FF-4289-896F-60414EB84039}"/>
                    </a:ext>
                  </a:extLst>
                </p:cNvPr>
                <p:cNvSpPr>
                  <a:spLocks noChangeArrowheads="1"/>
                </p:cNvSpPr>
                <p:nvPr/>
              </p:nvSpPr>
              <p:spPr bwMode="auto">
                <a:xfrm>
                  <a:off x="6073"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0" name="Oval 117">
                  <a:extLst>
                    <a:ext uri="{FF2B5EF4-FFF2-40B4-BE49-F238E27FC236}">
                      <a16:creationId xmlns:a16="http://schemas.microsoft.com/office/drawing/2014/main" id="{A7A658C7-E833-4B06-A78C-6D575E4BF1C8}"/>
                    </a:ext>
                  </a:extLst>
                </p:cNvPr>
                <p:cNvSpPr>
                  <a:spLocks noChangeArrowheads="1"/>
                </p:cNvSpPr>
                <p:nvPr/>
              </p:nvSpPr>
              <p:spPr bwMode="auto">
                <a:xfrm>
                  <a:off x="6053" y="1279"/>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1" name="Oval 118">
                  <a:extLst>
                    <a:ext uri="{FF2B5EF4-FFF2-40B4-BE49-F238E27FC236}">
                      <a16:creationId xmlns:a16="http://schemas.microsoft.com/office/drawing/2014/main" id="{EB564E38-04D3-4024-A728-369AEC70497F}"/>
                    </a:ext>
                  </a:extLst>
                </p:cNvPr>
                <p:cNvSpPr>
                  <a:spLocks noChangeArrowheads="1"/>
                </p:cNvSpPr>
                <p:nvPr/>
              </p:nvSpPr>
              <p:spPr bwMode="auto">
                <a:xfrm>
                  <a:off x="6023"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2" name="Oval 119">
                  <a:extLst>
                    <a:ext uri="{FF2B5EF4-FFF2-40B4-BE49-F238E27FC236}">
                      <a16:creationId xmlns:a16="http://schemas.microsoft.com/office/drawing/2014/main" id="{60B12606-0169-44C5-A4EE-9AE9A1CCE8BA}"/>
                    </a:ext>
                  </a:extLst>
                </p:cNvPr>
                <p:cNvSpPr>
                  <a:spLocks noChangeArrowheads="1"/>
                </p:cNvSpPr>
                <p:nvPr/>
              </p:nvSpPr>
              <p:spPr bwMode="auto">
                <a:xfrm>
                  <a:off x="5990" y="1279"/>
                  <a:ext cx="65"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3" name="Oval 120">
                  <a:extLst>
                    <a:ext uri="{FF2B5EF4-FFF2-40B4-BE49-F238E27FC236}">
                      <a16:creationId xmlns:a16="http://schemas.microsoft.com/office/drawing/2014/main" id="{EE714454-3718-4D9B-844E-A422208CE975}"/>
                    </a:ext>
                  </a:extLst>
                </p:cNvPr>
                <p:cNvSpPr>
                  <a:spLocks noChangeArrowheads="1"/>
                </p:cNvSpPr>
                <p:nvPr/>
              </p:nvSpPr>
              <p:spPr bwMode="auto">
                <a:xfrm>
                  <a:off x="5960" y="127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4" name="Oval 121">
                  <a:extLst>
                    <a:ext uri="{FF2B5EF4-FFF2-40B4-BE49-F238E27FC236}">
                      <a16:creationId xmlns:a16="http://schemas.microsoft.com/office/drawing/2014/main" id="{652C30EF-3A23-473C-9472-6EEC9E67C949}"/>
                    </a:ext>
                  </a:extLst>
                </p:cNvPr>
                <p:cNvSpPr>
                  <a:spLocks noChangeArrowheads="1"/>
                </p:cNvSpPr>
                <p:nvPr/>
              </p:nvSpPr>
              <p:spPr bwMode="auto">
                <a:xfrm>
                  <a:off x="5928"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5" name="Oval 122">
                  <a:extLst>
                    <a:ext uri="{FF2B5EF4-FFF2-40B4-BE49-F238E27FC236}">
                      <a16:creationId xmlns:a16="http://schemas.microsoft.com/office/drawing/2014/main" id="{4F497453-69FF-4950-83C6-E9942E1E2171}"/>
                    </a:ext>
                  </a:extLst>
                </p:cNvPr>
                <p:cNvSpPr>
                  <a:spLocks noChangeArrowheads="1"/>
                </p:cNvSpPr>
                <p:nvPr/>
              </p:nvSpPr>
              <p:spPr bwMode="auto">
                <a:xfrm>
                  <a:off x="5884"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6" name="Oval 123">
                  <a:extLst>
                    <a:ext uri="{FF2B5EF4-FFF2-40B4-BE49-F238E27FC236}">
                      <a16:creationId xmlns:a16="http://schemas.microsoft.com/office/drawing/2014/main" id="{D9101E90-2D82-418F-A0C7-D84DC6A651D9}"/>
                    </a:ext>
                  </a:extLst>
                </p:cNvPr>
                <p:cNvSpPr>
                  <a:spLocks noChangeArrowheads="1"/>
                </p:cNvSpPr>
                <p:nvPr/>
              </p:nvSpPr>
              <p:spPr bwMode="auto">
                <a:xfrm>
                  <a:off x="5852" y="1279"/>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7" name="Oval 124">
                  <a:extLst>
                    <a:ext uri="{FF2B5EF4-FFF2-40B4-BE49-F238E27FC236}">
                      <a16:creationId xmlns:a16="http://schemas.microsoft.com/office/drawing/2014/main" id="{EFB7CCFF-9E2C-491C-91B1-772EB2D52295}"/>
                    </a:ext>
                  </a:extLst>
                </p:cNvPr>
                <p:cNvSpPr>
                  <a:spLocks noChangeArrowheads="1"/>
                </p:cNvSpPr>
                <p:nvPr/>
              </p:nvSpPr>
              <p:spPr bwMode="auto">
                <a:xfrm>
                  <a:off x="6333" y="127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8" name="Oval 125">
                  <a:extLst>
                    <a:ext uri="{FF2B5EF4-FFF2-40B4-BE49-F238E27FC236}">
                      <a16:creationId xmlns:a16="http://schemas.microsoft.com/office/drawing/2014/main" id="{9B1B4DEF-0F00-4374-B5BD-D3C19655B3AC}"/>
                    </a:ext>
                  </a:extLst>
                </p:cNvPr>
                <p:cNvSpPr>
                  <a:spLocks noChangeArrowheads="1"/>
                </p:cNvSpPr>
                <p:nvPr/>
              </p:nvSpPr>
              <p:spPr bwMode="auto">
                <a:xfrm>
                  <a:off x="6319" y="127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9" name="Oval 126">
                  <a:extLst>
                    <a:ext uri="{FF2B5EF4-FFF2-40B4-BE49-F238E27FC236}">
                      <a16:creationId xmlns:a16="http://schemas.microsoft.com/office/drawing/2014/main" id="{4D2179A5-5A53-4947-9D7B-FAC52F612444}"/>
                    </a:ext>
                  </a:extLst>
                </p:cNvPr>
                <p:cNvSpPr>
                  <a:spLocks noChangeArrowheads="1"/>
                </p:cNvSpPr>
                <p:nvPr/>
              </p:nvSpPr>
              <p:spPr bwMode="auto">
                <a:xfrm>
                  <a:off x="6301" y="127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0" name="Oval 127">
                  <a:extLst>
                    <a:ext uri="{FF2B5EF4-FFF2-40B4-BE49-F238E27FC236}">
                      <a16:creationId xmlns:a16="http://schemas.microsoft.com/office/drawing/2014/main" id="{26143131-811B-494E-9C41-4E7B11C0315E}"/>
                    </a:ext>
                  </a:extLst>
                </p:cNvPr>
                <p:cNvSpPr>
                  <a:spLocks noChangeArrowheads="1"/>
                </p:cNvSpPr>
                <p:nvPr/>
              </p:nvSpPr>
              <p:spPr bwMode="auto">
                <a:xfrm>
                  <a:off x="6269"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1" name="Oval 128">
                  <a:extLst>
                    <a:ext uri="{FF2B5EF4-FFF2-40B4-BE49-F238E27FC236}">
                      <a16:creationId xmlns:a16="http://schemas.microsoft.com/office/drawing/2014/main" id="{3AFE8CFB-B8EA-40DF-9E66-F947412EA85C}"/>
                    </a:ext>
                  </a:extLst>
                </p:cNvPr>
                <p:cNvSpPr>
                  <a:spLocks noChangeArrowheads="1"/>
                </p:cNvSpPr>
                <p:nvPr/>
              </p:nvSpPr>
              <p:spPr bwMode="auto">
                <a:xfrm>
                  <a:off x="6239" y="127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2" name="Oval 129">
                  <a:extLst>
                    <a:ext uri="{FF2B5EF4-FFF2-40B4-BE49-F238E27FC236}">
                      <a16:creationId xmlns:a16="http://schemas.microsoft.com/office/drawing/2014/main" id="{9A3E7AE5-B365-4231-81DA-511A0DE1138C}"/>
                    </a:ext>
                  </a:extLst>
                </p:cNvPr>
                <p:cNvSpPr>
                  <a:spLocks noChangeArrowheads="1"/>
                </p:cNvSpPr>
                <p:nvPr/>
              </p:nvSpPr>
              <p:spPr bwMode="auto">
                <a:xfrm>
                  <a:off x="5784" y="1277"/>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3" name="Oval 130">
                  <a:extLst>
                    <a:ext uri="{FF2B5EF4-FFF2-40B4-BE49-F238E27FC236}">
                      <a16:creationId xmlns:a16="http://schemas.microsoft.com/office/drawing/2014/main" id="{E83833A4-4EA7-401F-B0F4-9DEC47DFA5AB}"/>
                    </a:ext>
                  </a:extLst>
                </p:cNvPr>
                <p:cNvSpPr>
                  <a:spLocks noChangeArrowheads="1"/>
                </p:cNvSpPr>
                <p:nvPr/>
              </p:nvSpPr>
              <p:spPr bwMode="auto">
                <a:xfrm>
                  <a:off x="5752" y="1277"/>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4" name="Oval 131">
                  <a:extLst>
                    <a:ext uri="{FF2B5EF4-FFF2-40B4-BE49-F238E27FC236}">
                      <a16:creationId xmlns:a16="http://schemas.microsoft.com/office/drawing/2014/main" id="{4D95AF23-FC75-4583-BE03-B8CFD01E6C07}"/>
                    </a:ext>
                  </a:extLst>
                </p:cNvPr>
                <p:cNvSpPr>
                  <a:spLocks noChangeArrowheads="1"/>
                </p:cNvSpPr>
                <p:nvPr/>
              </p:nvSpPr>
              <p:spPr bwMode="auto">
                <a:xfrm>
                  <a:off x="5708" y="1277"/>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5" name="Oval 132">
                  <a:extLst>
                    <a:ext uri="{FF2B5EF4-FFF2-40B4-BE49-F238E27FC236}">
                      <a16:creationId xmlns:a16="http://schemas.microsoft.com/office/drawing/2014/main" id="{4CCA45F0-40D3-4A4E-BF6C-CE986C734694}"/>
                    </a:ext>
                  </a:extLst>
                </p:cNvPr>
                <p:cNvSpPr>
                  <a:spLocks noChangeArrowheads="1"/>
                </p:cNvSpPr>
                <p:nvPr/>
              </p:nvSpPr>
              <p:spPr bwMode="auto">
                <a:xfrm>
                  <a:off x="5676" y="1277"/>
                  <a:ext cx="64"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6" name="Oval 133">
                  <a:extLst>
                    <a:ext uri="{FF2B5EF4-FFF2-40B4-BE49-F238E27FC236}">
                      <a16:creationId xmlns:a16="http://schemas.microsoft.com/office/drawing/2014/main" id="{429D43F2-1421-461F-AAEC-A1305A8C2E02}"/>
                    </a:ext>
                  </a:extLst>
                </p:cNvPr>
                <p:cNvSpPr>
                  <a:spLocks noChangeArrowheads="1"/>
                </p:cNvSpPr>
                <p:nvPr/>
              </p:nvSpPr>
              <p:spPr bwMode="auto">
                <a:xfrm>
                  <a:off x="5639" y="123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7" name="Oval 134">
                  <a:extLst>
                    <a:ext uri="{FF2B5EF4-FFF2-40B4-BE49-F238E27FC236}">
                      <a16:creationId xmlns:a16="http://schemas.microsoft.com/office/drawing/2014/main" id="{F64D5C0F-5A22-4D09-B7F7-595FD1F34ABD}"/>
                    </a:ext>
                  </a:extLst>
                </p:cNvPr>
                <p:cNvSpPr>
                  <a:spLocks noChangeArrowheads="1"/>
                </p:cNvSpPr>
                <p:nvPr/>
              </p:nvSpPr>
              <p:spPr bwMode="auto">
                <a:xfrm>
                  <a:off x="5441" y="1205"/>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8" name="Oval 135">
                  <a:extLst>
                    <a:ext uri="{FF2B5EF4-FFF2-40B4-BE49-F238E27FC236}">
                      <a16:creationId xmlns:a16="http://schemas.microsoft.com/office/drawing/2014/main" id="{FC670CE5-FAFA-4B70-A63D-A3BFFA015974}"/>
                    </a:ext>
                  </a:extLst>
                </p:cNvPr>
                <p:cNvSpPr>
                  <a:spLocks noChangeArrowheads="1"/>
                </p:cNvSpPr>
                <p:nvPr/>
              </p:nvSpPr>
              <p:spPr bwMode="auto">
                <a:xfrm>
                  <a:off x="5609" y="1205"/>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9" name="Oval 136">
                  <a:extLst>
                    <a:ext uri="{FF2B5EF4-FFF2-40B4-BE49-F238E27FC236}">
                      <a16:creationId xmlns:a16="http://schemas.microsoft.com/office/drawing/2014/main" id="{078E9B1D-55CD-4BF7-BFD9-761B18AAFC16}"/>
                    </a:ext>
                  </a:extLst>
                </p:cNvPr>
                <p:cNvSpPr>
                  <a:spLocks noChangeArrowheads="1"/>
                </p:cNvSpPr>
                <p:nvPr/>
              </p:nvSpPr>
              <p:spPr bwMode="auto">
                <a:xfrm>
                  <a:off x="5597" y="1205"/>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0" name="Oval 137">
                  <a:extLst>
                    <a:ext uri="{FF2B5EF4-FFF2-40B4-BE49-F238E27FC236}">
                      <a16:creationId xmlns:a16="http://schemas.microsoft.com/office/drawing/2014/main" id="{96B2CDB2-BEA8-4286-9F83-C58BA00E4757}"/>
                    </a:ext>
                  </a:extLst>
                </p:cNvPr>
                <p:cNvSpPr>
                  <a:spLocks noChangeArrowheads="1"/>
                </p:cNvSpPr>
                <p:nvPr/>
              </p:nvSpPr>
              <p:spPr bwMode="auto">
                <a:xfrm>
                  <a:off x="5577" y="1205"/>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1" name="Oval 138">
                  <a:extLst>
                    <a:ext uri="{FF2B5EF4-FFF2-40B4-BE49-F238E27FC236}">
                      <a16:creationId xmlns:a16="http://schemas.microsoft.com/office/drawing/2014/main" id="{CD1239F4-48DB-4ECE-88D1-497B95E392DA}"/>
                    </a:ext>
                  </a:extLst>
                </p:cNvPr>
                <p:cNvSpPr>
                  <a:spLocks noChangeArrowheads="1"/>
                </p:cNvSpPr>
                <p:nvPr/>
              </p:nvSpPr>
              <p:spPr bwMode="auto">
                <a:xfrm>
                  <a:off x="5547" y="1205"/>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2" name="Oval 139">
                  <a:extLst>
                    <a:ext uri="{FF2B5EF4-FFF2-40B4-BE49-F238E27FC236}">
                      <a16:creationId xmlns:a16="http://schemas.microsoft.com/office/drawing/2014/main" id="{56915F6D-8A8F-409A-919B-C4F282254BE8}"/>
                    </a:ext>
                  </a:extLst>
                </p:cNvPr>
                <p:cNvSpPr>
                  <a:spLocks noChangeArrowheads="1"/>
                </p:cNvSpPr>
                <p:nvPr/>
              </p:nvSpPr>
              <p:spPr bwMode="auto">
                <a:xfrm>
                  <a:off x="5515" y="1205"/>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3" name="Oval 140">
                  <a:extLst>
                    <a:ext uri="{FF2B5EF4-FFF2-40B4-BE49-F238E27FC236}">
                      <a16:creationId xmlns:a16="http://schemas.microsoft.com/office/drawing/2014/main" id="{42AC5194-A346-481C-9AE4-532A028D8FD6}"/>
                    </a:ext>
                  </a:extLst>
                </p:cNvPr>
                <p:cNvSpPr>
                  <a:spLocks noChangeArrowheads="1"/>
                </p:cNvSpPr>
                <p:nvPr/>
              </p:nvSpPr>
              <p:spPr bwMode="auto">
                <a:xfrm>
                  <a:off x="5483" y="1205"/>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4" name="Oval 141">
                  <a:extLst>
                    <a:ext uri="{FF2B5EF4-FFF2-40B4-BE49-F238E27FC236}">
                      <a16:creationId xmlns:a16="http://schemas.microsoft.com/office/drawing/2014/main" id="{005D085C-DFC5-4B79-9989-A15FB9377BFC}"/>
                    </a:ext>
                  </a:extLst>
                </p:cNvPr>
                <p:cNvSpPr>
                  <a:spLocks noChangeArrowheads="1"/>
                </p:cNvSpPr>
                <p:nvPr/>
              </p:nvSpPr>
              <p:spPr bwMode="auto">
                <a:xfrm>
                  <a:off x="5387" y="1205"/>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5" name="Oval 142">
                  <a:extLst>
                    <a:ext uri="{FF2B5EF4-FFF2-40B4-BE49-F238E27FC236}">
                      <a16:creationId xmlns:a16="http://schemas.microsoft.com/office/drawing/2014/main" id="{60FCF40B-1BBB-4E7E-8AE6-0CCA8E9E503C}"/>
                    </a:ext>
                  </a:extLst>
                </p:cNvPr>
                <p:cNvSpPr>
                  <a:spLocks noChangeArrowheads="1"/>
                </p:cNvSpPr>
                <p:nvPr/>
              </p:nvSpPr>
              <p:spPr bwMode="auto">
                <a:xfrm>
                  <a:off x="5337" y="1205"/>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6" name="Oval 143">
                  <a:extLst>
                    <a:ext uri="{FF2B5EF4-FFF2-40B4-BE49-F238E27FC236}">
                      <a16:creationId xmlns:a16="http://schemas.microsoft.com/office/drawing/2014/main" id="{E1CD4696-E7C7-48DC-8497-34B427BBBD82}"/>
                    </a:ext>
                  </a:extLst>
                </p:cNvPr>
                <p:cNvSpPr>
                  <a:spLocks noChangeArrowheads="1"/>
                </p:cNvSpPr>
                <p:nvPr/>
              </p:nvSpPr>
              <p:spPr bwMode="auto">
                <a:xfrm>
                  <a:off x="5288" y="1205"/>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7" name="Oval 144">
                  <a:extLst>
                    <a:ext uri="{FF2B5EF4-FFF2-40B4-BE49-F238E27FC236}">
                      <a16:creationId xmlns:a16="http://schemas.microsoft.com/office/drawing/2014/main" id="{6A1FBF5E-DD3B-486A-8D15-94AF4AD7BA82}"/>
                    </a:ext>
                  </a:extLst>
                </p:cNvPr>
                <p:cNvSpPr>
                  <a:spLocks noChangeArrowheads="1"/>
                </p:cNvSpPr>
                <p:nvPr/>
              </p:nvSpPr>
              <p:spPr bwMode="auto">
                <a:xfrm>
                  <a:off x="5274" y="1159"/>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8" name="Oval 145">
                  <a:extLst>
                    <a:ext uri="{FF2B5EF4-FFF2-40B4-BE49-F238E27FC236}">
                      <a16:creationId xmlns:a16="http://schemas.microsoft.com/office/drawing/2014/main" id="{1C1BBE90-7FA9-40A0-8F7F-B0757D65F4B8}"/>
                    </a:ext>
                  </a:extLst>
                </p:cNvPr>
                <p:cNvSpPr>
                  <a:spLocks noChangeArrowheads="1"/>
                </p:cNvSpPr>
                <p:nvPr/>
              </p:nvSpPr>
              <p:spPr bwMode="auto">
                <a:xfrm>
                  <a:off x="5262" y="115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9" name="Oval 146">
                  <a:extLst>
                    <a:ext uri="{FF2B5EF4-FFF2-40B4-BE49-F238E27FC236}">
                      <a16:creationId xmlns:a16="http://schemas.microsoft.com/office/drawing/2014/main" id="{97D9859F-ED7C-455A-BBC4-779D5D981433}"/>
                    </a:ext>
                  </a:extLst>
                </p:cNvPr>
                <p:cNvSpPr>
                  <a:spLocks noChangeArrowheads="1"/>
                </p:cNvSpPr>
                <p:nvPr/>
              </p:nvSpPr>
              <p:spPr bwMode="auto">
                <a:xfrm>
                  <a:off x="5244" y="115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0" name="Oval 147">
                  <a:extLst>
                    <a:ext uri="{FF2B5EF4-FFF2-40B4-BE49-F238E27FC236}">
                      <a16:creationId xmlns:a16="http://schemas.microsoft.com/office/drawing/2014/main" id="{854206E3-0E10-444A-BAEF-8F4BEA8CC3F5}"/>
                    </a:ext>
                  </a:extLst>
                </p:cNvPr>
                <p:cNvSpPr>
                  <a:spLocks noChangeArrowheads="1"/>
                </p:cNvSpPr>
                <p:nvPr/>
              </p:nvSpPr>
              <p:spPr bwMode="auto">
                <a:xfrm>
                  <a:off x="5212" y="115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1" name="Oval 148">
                  <a:extLst>
                    <a:ext uri="{FF2B5EF4-FFF2-40B4-BE49-F238E27FC236}">
                      <a16:creationId xmlns:a16="http://schemas.microsoft.com/office/drawing/2014/main" id="{94AA426E-E464-422B-B1AA-9EF095F764DA}"/>
                    </a:ext>
                  </a:extLst>
                </p:cNvPr>
                <p:cNvSpPr>
                  <a:spLocks noChangeArrowheads="1"/>
                </p:cNvSpPr>
                <p:nvPr/>
              </p:nvSpPr>
              <p:spPr bwMode="auto">
                <a:xfrm>
                  <a:off x="5180" y="1159"/>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2" name="Oval 149">
                  <a:extLst>
                    <a:ext uri="{FF2B5EF4-FFF2-40B4-BE49-F238E27FC236}">
                      <a16:creationId xmlns:a16="http://schemas.microsoft.com/office/drawing/2014/main" id="{89CA8E63-D268-4543-AE30-A0D42B0111AA}"/>
                    </a:ext>
                  </a:extLst>
                </p:cNvPr>
                <p:cNvSpPr>
                  <a:spLocks noChangeArrowheads="1"/>
                </p:cNvSpPr>
                <p:nvPr/>
              </p:nvSpPr>
              <p:spPr bwMode="auto">
                <a:xfrm>
                  <a:off x="5150" y="1100"/>
                  <a:ext cx="64"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3" name="Oval 150">
                  <a:extLst>
                    <a:ext uri="{FF2B5EF4-FFF2-40B4-BE49-F238E27FC236}">
                      <a16:creationId xmlns:a16="http://schemas.microsoft.com/office/drawing/2014/main" id="{9CE2EAC8-AA13-4988-8EED-938EE3CAC374}"/>
                    </a:ext>
                  </a:extLst>
                </p:cNvPr>
                <p:cNvSpPr>
                  <a:spLocks noChangeArrowheads="1"/>
                </p:cNvSpPr>
                <p:nvPr/>
              </p:nvSpPr>
              <p:spPr bwMode="auto">
                <a:xfrm>
                  <a:off x="5164" y="1126"/>
                  <a:ext cx="62"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4" name="Oval 151">
                  <a:extLst>
                    <a:ext uri="{FF2B5EF4-FFF2-40B4-BE49-F238E27FC236}">
                      <a16:creationId xmlns:a16="http://schemas.microsoft.com/office/drawing/2014/main" id="{B1CE5E1D-6201-420A-BB0C-E8C9D5399D73}"/>
                    </a:ext>
                  </a:extLst>
                </p:cNvPr>
                <p:cNvSpPr>
                  <a:spLocks noChangeArrowheads="1"/>
                </p:cNvSpPr>
                <p:nvPr/>
              </p:nvSpPr>
              <p:spPr bwMode="auto">
                <a:xfrm>
                  <a:off x="5118" y="1072"/>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5" name="Oval 152">
                  <a:extLst>
                    <a:ext uri="{FF2B5EF4-FFF2-40B4-BE49-F238E27FC236}">
                      <a16:creationId xmlns:a16="http://schemas.microsoft.com/office/drawing/2014/main" id="{D1AE72EA-A104-42E0-AA1A-C5F5C9E55E4C}"/>
                    </a:ext>
                  </a:extLst>
                </p:cNvPr>
                <p:cNvSpPr>
                  <a:spLocks noChangeArrowheads="1"/>
                </p:cNvSpPr>
                <p:nvPr/>
              </p:nvSpPr>
              <p:spPr bwMode="auto">
                <a:xfrm>
                  <a:off x="5088" y="1054"/>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6" name="Oval 153">
                  <a:extLst>
                    <a:ext uri="{FF2B5EF4-FFF2-40B4-BE49-F238E27FC236}">
                      <a16:creationId xmlns:a16="http://schemas.microsoft.com/office/drawing/2014/main" id="{CB43D0D0-59F1-44FC-ACDE-F0649C7800CA}"/>
                    </a:ext>
                  </a:extLst>
                </p:cNvPr>
                <p:cNvSpPr>
                  <a:spLocks noChangeArrowheads="1"/>
                </p:cNvSpPr>
                <p:nvPr/>
              </p:nvSpPr>
              <p:spPr bwMode="auto">
                <a:xfrm>
                  <a:off x="5002" y="1010"/>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7" name="Oval 154">
                  <a:extLst>
                    <a:ext uri="{FF2B5EF4-FFF2-40B4-BE49-F238E27FC236}">
                      <a16:creationId xmlns:a16="http://schemas.microsoft.com/office/drawing/2014/main" id="{6CE49F4C-6C2F-4687-B6F2-0201903C86F8}"/>
                    </a:ext>
                  </a:extLst>
                </p:cNvPr>
                <p:cNvSpPr>
                  <a:spLocks noChangeArrowheads="1"/>
                </p:cNvSpPr>
                <p:nvPr/>
              </p:nvSpPr>
              <p:spPr bwMode="auto">
                <a:xfrm>
                  <a:off x="4990" y="1010"/>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8" name="Oval 155">
                  <a:extLst>
                    <a:ext uri="{FF2B5EF4-FFF2-40B4-BE49-F238E27FC236}">
                      <a16:creationId xmlns:a16="http://schemas.microsoft.com/office/drawing/2014/main" id="{75DD2C73-1C53-46FA-A897-D6C0C619376F}"/>
                    </a:ext>
                  </a:extLst>
                </p:cNvPr>
                <p:cNvSpPr>
                  <a:spLocks noChangeArrowheads="1"/>
                </p:cNvSpPr>
                <p:nvPr/>
              </p:nvSpPr>
              <p:spPr bwMode="auto">
                <a:xfrm>
                  <a:off x="4971" y="1010"/>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9" name="Oval 156">
                  <a:extLst>
                    <a:ext uri="{FF2B5EF4-FFF2-40B4-BE49-F238E27FC236}">
                      <a16:creationId xmlns:a16="http://schemas.microsoft.com/office/drawing/2014/main" id="{689D8E51-487D-4CA9-BA04-26D10C4BCAF0}"/>
                    </a:ext>
                  </a:extLst>
                </p:cNvPr>
                <p:cNvSpPr>
                  <a:spLocks noChangeArrowheads="1"/>
                </p:cNvSpPr>
                <p:nvPr/>
              </p:nvSpPr>
              <p:spPr bwMode="auto">
                <a:xfrm>
                  <a:off x="4939" y="1010"/>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0" name="Oval 157">
                  <a:extLst>
                    <a:ext uri="{FF2B5EF4-FFF2-40B4-BE49-F238E27FC236}">
                      <a16:creationId xmlns:a16="http://schemas.microsoft.com/office/drawing/2014/main" id="{93B86D6D-E6A0-44A8-8F32-77AED373F00A}"/>
                    </a:ext>
                  </a:extLst>
                </p:cNvPr>
                <p:cNvSpPr>
                  <a:spLocks noChangeArrowheads="1"/>
                </p:cNvSpPr>
                <p:nvPr/>
              </p:nvSpPr>
              <p:spPr bwMode="auto">
                <a:xfrm>
                  <a:off x="5026" y="1024"/>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1" name="Oval 158">
                  <a:extLst>
                    <a:ext uri="{FF2B5EF4-FFF2-40B4-BE49-F238E27FC236}">
                      <a16:creationId xmlns:a16="http://schemas.microsoft.com/office/drawing/2014/main" id="{1A2D1433-C85F-4382-91F0-E4F5CB3C6B2C}"/>
                    </a:ext>
                  </a:extLst>
                </p:cNvPr>
                <p:cNvSpPr>
                  <a:spLocks noChangeArrowheads="1"/>
                </p:cNvSpPr>
                <p:nvPr/>
              </p:nvSpPr>
              <p:spPr bwMode="auto">
                <a:xfrm>
                  <a:off x="5054" y="104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2" name="Oval 159">
                  <a:extLst>
                    <a:ext uri="{FF2B5EF4-FFF2-40B4-BE49-F238E27FC236}">
                      <a16:creationId xmlns:a16="http://schemas.microsoft.com/office/drawing/2014/main" id="{EF744289-411E-41C3-A613-31B046AAA3DC}"/>
                    </a:ext>
                  </a:extLst>
                </p:cNvPr>
                <p:cNvSpPr>
                  <a:spLocks noChangeArrowheads="1"/>
                </p:cNvSpPr>
                <p:nvPr/>
              </p:nvSpPr>
              <p:spPr bwMode="auto">
                <a:xfrm>
                  <a:off x="4909" y="99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3" name="Oval 160">
                  <a:extLst>
                    <a:ext uri="{FF2B5EF4-FFF2-40B4-BE49-F238E27FC236}">
                      <a16:creationId xmlns:a16="http://schemas.microsoft.com/office/drawing/2014/main" id="{64009294-7850-4945-A7E7-B32DC07ACBCD}"/>
                    </a:ext>
                  </a:extLst>
                </p:cNvPr>
                <p:cNvSpPr>
                  <a:spLocks noChangeArrowheads="1"/>
                </p:cNvSpPr>
                <p:nvPr/>
              </p:nvSpPr>
              <p:spPr bwMode="auto">
                <a:xfrm>
                  <a:off x="4893" y="99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4" name="Oval 161">
                  <a:extLst>
                    <a:ext uri="{FF2B5EF4-FFF2-40B4-BE49-F238E27FC236}">
                      <a16:creationId xmlns:a16="http://schemas.microsoft.com/office/drawing/2014/main" id="{E4F02074-1677-4BEC-A8B0-2637373739EF}"/>
                    </a:ext>
                  </a:extLst>
                </p:cNvPr>
                <p:cNvSpPr>
                  <a:spLocks noChangeArrowheads="1"/>
                </p:cNvSpPr>
                <p:nvPr/>
              </p:nvSpPr>
              <p:spPr bwMode="auto">
                <a:xfrm>
                  <a:off x="4861" y="98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5" name="Oval 162">
                  <a:extLst>
                    <a:ext uri="{FF2B5EF4-FFF2-40B4-BE49-F238E27FC236}">
                      <a16:creationId xmlns:a16="http://schemas.microsoft.com/office/drawing/2014/main" id="{AF51DE2C-D601-4BF7-8B9E-BC52C552A8AB}"/>
                    </a:ext>
                  </a:extLst>
                </p:cNvPr>
                <p:cNvSpPr>
                  <a:spLocks noChangeArrowheads="1"/>
                </p:cNvSpPr>
                <p:nvPr/>
              </p:nvSpPr>
              <p:spPr bwMode="auto">
                <a:xfrm>
                  <a:off x="4630" y="954"/>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6" name="Oval 163">
                  <a:extLst>
                    <a:ext uri="{FF2B5EF4-FFF2-40B4-BE49-F238E27FC236}">
                      <a16:creationId xmlns:a16="http://schemas.microsoft.com/office/drawing/2014/main" id="{4019F241-092B-4F84-BD3C-DDD48905DDF8}"/>
                    </a:ext>
                  </a:extLst>
                </p:cNvPr>
                <p:cNvSpPr>
                  <a:spLocks noChangeArrowheads="1"/>
                </p:cNvSpPr>
                <p:nvPr/>
              </p:nvSpPr>
              <p:spPr bwMode="auto">
                <a:xfrm>
                  <a:off x="4799" y="972"/>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7" name="Oval 164">
                  <a:extLst>
                    <a:ext uri="{FF2B5EF4-FFF2-40B4-BE49-F238E27FC236}">
                      <a16:creationId xmlns:a16="http://schemas.microsoft.com/office/drawing/2014/main" id="{D90BCFF3-B711-432F-8CD7-50F34EF76699}"/>
                    </a:ext>
                  </a:extLst>
                </p:cNvPr>
                <p:cNvSpPr>
                  <a:spLocks noChangeArrowheads="1"/>
                </p:cNvSpPr>
                <p:nvPr/>
              </p:nvSpPr>
              <p:spPr bwMode="auto">
                <a:xfrm>
                  <a:off x="4831" y="98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8" name="Oval 165">
                  <a:extLst>
                    <a:ext uri="{FF2B5EF4-FFF2-40B4-BE49-F238E27FC236}">
                      <a16:creationId xmlns:a16="http://schemas.microsoft.com/office/drawing/2014/main" id="{0B2437B5-9F05-47F3-9869-238B9798560F}"/>
                    </a:ext>
                  </a:extLst>
                </p:cNvPr>
                <p:cNvSpPr>
                  <a:spLocks noChangeArrowheads="1"/>
                </p:cNvSpPr>
                <p:nvPr/>
              </p:nvSpPr>
              <p:spPr bwMode="auto">
                <a:xfrm>
                  <a:off x="4759" y="966"/>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9" name="Oval 166">
                  <a:extLst>
                    <a:ext uri="{FF2B5EF4-FFF2-40B4-BE49-F238E27FC236}">
                      <a16:creationId xmlns:a16="http://schemas.microsoft.com/office/drawing/2014/main" id="{DC995CDA-79E3-4070-8516-0FA0F1AFA56F}"/>
                    </a:ext>
                  </a:extLst>
                </p:cNvPr>
                <p:cNvSpPr>
                  <a:spLocks noChangeArrowheads="1"/>
                </p:cNvSpPr>
                <p:nvPr/>
              </p:nvSpPr>
              <p:spPr bwMode="auto">
                <a:xfrm>
                  <a:off x="4729" y="96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0" name="Oval 167">
                  <a:extLst>
                    <a:ext uri="{FF2B5EF4-FFF2-40B4-BE49-F238E27FC236}">
                      <a16:creationId xmlns:a16="http://schemas.microsoft.com/office/drawing/2014/main" id="{C36FE548-36AC-41EA-9F58-F1880469061B}"/>
                    </a:ext>
                  </a:extLst>
                </p:cNvPr>
                <p:cNvSpPr>
                  <a:spLocks noChangeArrowheads="1"/>
                </p:cNvSpPr>
                <p:nvPr/>
              </p:nvSpPr>
              <p:spPr bwMode="auto">
                <a:xfrm>
                  <a:off x="4697" y="96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1" name="Oval 168">
                  <a:extLst>
                    <a:ext uri="{FF2B5EF4-FFF2-40B4-BE49-F238E27FC236}">
                      <a16:creationId xmlns:a16="http://schemas.microsoft.com/office/drawing/2014/main" id="{E722E921-F8BE-42CA-8D95-025FE481BEA6}"/>
                    </a:ext>
                  </a:extLst>
                </p:cNvPr>
                <p:cNvSpPr>
                  <a:spLocks noChangeArrowheads="1"/>
                </p:cNvSpPr>
                <p:nvPr/>
              </p:nvSpPr>
              <p:spPr bwMode="auto">
                <a:xfrm>
                  <a:off x="4667" y="966"/>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2" name="Oval 169">
                  <a:extLst>
                    <a:ext uri="{FF2B5EF4-FFF2-40B4-BE49-F238E27FC236}">
                      <a16:creationId xmlns:a16="http://schemas.microsoft.com/office/drawing/2014/main" id="{191A0E46-5652-40A3-89B1-564702FE3C9B}"/>
                    </a:ext>
                  </a:extLst>
                </p:cNvPr>
                <p:cNvSpPr>
                  <a:spLocks noChangeArrowheads="1"/>
                </p:cNvSpPr>
                <p:nvPr/>
              </p:nvSpPr>
              <p:spPr bwMode="auto">
                <a:xfrm>
                  <a:off x="4598" y="942"/>
                  <a:ext cx="63"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3" name="Oval 170">
                  <a:extLst>
                    <a:ext uri="{FF2B5EF4-FFF2-40B4-BE49-F238E27FC236}">
                      <a16:creationId xmlns:a16="http://schemas.microsoft.com/office/drawing/2014/main" id="{BE817A3B-43A8-49E3-B7E4-EA7D39507E97}"/>
                    </a:ext>
                  </a:extLst>
                </p:cNvPr>
                <p:cNvSpPr>
                  <a:spLocks noChangeArrowheads="1"/>
                </p:cNvSpPr>
                <p:nvPr/>
              </p:nvSpPr>
              <p:spPr bwMode="auto">
                <a:xfrm>
                  <a:off x="4558" y="94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4" name="Oval 171">
                  <a:extLst>
                    <a:ext uri="{FF2B5EF4-FFF2-40B4-BE49-F238E27FC236}">
                      <a16:creationId xmlns:a16="http://schemas.microsoft.com/office/drawing/2014/main" id="{B21A5847-1122-4B36-AD46-F253497E6BB0}"/>
                    </a:ext>
                  </a:extLst>
                </p:cNvPr>
                <p:cNvSpPr>
                  <a:spLocks noChangeArrowheads="1"/>
                </p:cNvSpPr>
                <p:nvPr/>
              </p:nvSpPr>
              <p:spPr bwMode="auto">
                <a:xfrm>
                  <a:off x="3854" y="755"/>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5" name="Oval 172">
                  <a:extLst>
                    <a:ext uri="{FF2B5EF4-FFF2-40B4-BE49-F238E27FC236}">
                      <a16:creationId xmlns:a16="http://schemas.microsoft.com/office/drawing/2014/main" id="{DC86CD32-B256-4E4F-BEB1-4353B3FE394E}"/>
                    </a:ext>
                  </a:extLst>
                </p:cNvPr>
                <p:cNvSpPr>
                  <a:spLocks noChangeArrowheads="1"/>
                </p:cNvSpPr>
                <p:nvPr/>
              </p:nvSpPr>
              <p:spPr bwMode="auto">
                <a:xfrm>
                  <a:off x="4073" y="849"/>
                  <a:ext cx="64" cy="6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6" name="Oval 173">
                  <a:extLst>
                    <a:ext uri="{FF2B5EF4-FFF2-40B4-BE49-F238E27FC236}">
                      <a16:creationId xmlns:a16="http://schemas.microsoft.com/office/drawing/2014/main" id="{D2BDCB77-BEA6-40C2-BCB2-6166EE2011C5}"/>
                    </a:ext>
                  </a:extLst>
                </p:cNvPr>
                <p:cNvSpPr>
                  <a:spLocks noChangeArrowheads="1"/>
                </p:cNvSpPr>
                <p:nvPr/>
              </p:nvSpPr>
              <p:spPr bwMode="auto">
                <a:xfrm>
                  <a:off x="3934" y="795"/>
                  <a:ext cx="63"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7" name="Oval 174">
                  <a:extLst>
                    <a:ext uri="{FF2B5EF4-FFF2-40B4-BE49-F238E27FC236}">
                      <a16:creationId xmlns:a16="http://schemas.microsoft.com/office/drawing/2014/main" id="{90C62C10-09A1-4684-9550-3F3022E485A8}"/>
                    </a:ext>
                  </a:extLst>
                </p:cNvPr>
                <p:cNvSpPr>
                  <a:spLocks noChangeArrowheads="1"/>
                </p:cNvSpPr>
                <p:nvPr/>
              </p:nvSpPr>
              <p:spPr bwMode="auto">
                <a:xfrm>
                  <a:off x="4520" y="94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8" name="Oval 175">
                  <a:extLst>
                    <a:ext uri="{FF2B5EF4-FFF2-40B4-BE49-F238E27FC236}">
                      <a16:creationId xmlns:a16="http://schemas.microsoft.com/office/drawing/2014/main" id="{6C247FF9-A6D6-41DB-A68F-CF0913B6339A}"/>
                    </a:ext>
                  </a:extLst>
                </p:cNvPr>
                <p:cNvSpPr>
                  <a:spLocks noChangeArrowheads="1"/>
                </p:cNvSpPr>
                <p:nvPr/>
              </p:nvSpPr>
              <p:spPr bwMode="auto">
                <a:xfrm>
                  <a:off x="3818" y="739"/>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9" name="Oval 176">
                  <a:extLst>
                    <a:ext uri="{FF2B5EF4-FFF2-40B4-BE49-F238E27FC236}">
                      <a16:creationId xmlns:a16="http://schemas.microsoft.com/office/drawing/2014/main" id="{64BF6980-40D8-456F-8C91-16591782ACAB}"/>
                    </a:ext>
                  </a:extLst>
                </p:cNvPr>
                <p:cNvSpPr>
                  <a:spLocks noChangeArrowheads="1"/>
                </p:cNvSpPr>
                <p:nvPr/>
              </p:nvSpPr>
              <p:spPr bwMode="auto">
                <a:xfrm>
                  <a:off x="4193" y="885"/>
                  <a:ext cx="62" cy="6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0" name="Oval 177">
                  <a:extLst>
                    <a:ext uri="{FF2B5EF4-FFF2-40B4-BE49-F238E27FC236}">
                      <a16:creationId xmlns:a16="http://schemas.microsoft.com/office/drawing/2014/main" id="{8A89DF66-8533-4B3C-A520-522F64EB7945}"/>
                    </a:ext>
                  </a:extLst>
                </p:cNvPr>
                <p:cNvSpPr>
                  <a:spLocks noChangeArrowheads="1"/>
                </p:cNvSpPr>
                <p:nvPr/>
              </p:nvSpPr>
              <p:spPr bwMode="auto">
                <a:xfrm>
                  <a:off x="4231" y="885"/>
                  <a:ext cx="62" cy="6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1" name="Oval 178">
                  <a:extLst>
                    <a:ext uri="{FF2B5EF4-FFF2-40B4-BE49-F238E27FC236}">
                      <a16:creationId xmlns:a16="http://schemas.microsoft.com/office/drawing/2014/main" id="{C0A95FB4-DA0E-4976-B1AD-A96F2EEC48C1}"/>
                    </a:ext>
                  </a:extLst>
                </p:cNvPr>
                <p:cNvSpPr>
                  <a:spLocks noChangeArrowheads="1"/>
                </p:cNvSpPr>
                <p:nvPr/>
              </p:nvSpPr>
              <p:spPr bwMode="auto">
                <a:xfrm>
                  <a:off x="4269" y="891"/>
                  <a:ext cx="63"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2" name="Oval 179">
                  <a:extLst>
                    <a:ext uri="{FF2B5EF4-FFF2-40B4-BE49-F238E27FC236}">
                      <a16:creationId xmlns:a16="http://schemas.microsoft.com/office/drawing/2014/main" id="{396987B0-1F28-4F23-94B3-BAF7E06CFD58}"/>
                    </a:ext>
                  </a:extLst>
                </p:cNvPr>
                <p:cNvSpPr>
                  <a:spLocks noChangeArrowheads="1"/>
                </p:cNvSpPr>
                <p:nvPr/>
              </p:nvSpPr>
              <p:spPr bwMode="auto">
                <a:xfrm>
                  <a:off x="4300" y="902"/>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3" name="Oval 180">
                  <a:extLst>
                    <a:ext uri="{FF2B5EF4-FFF2-40B4-BE49-F238E27FC236}">
                      <a16:creationId xmlns:a16="http://schemas.microsoft.com/office/drawing/2014/main" id="{D4CF45DE-9F16-4FC3-9AC8-D560E5DB3854}"/>
                    </a:ext>
                  </a:extLst>
                </p:cNvPr>
                <p:cNvSpPr>
                  <a:spLocks noChangeArrowheads="1"/>
                </p:cNvSpPr>
                <p:nvPr/>
              </p:nvSpPr>
              <p:spPr bwMode="auto">
                <a:xfrm>
                  <a:off x="4410" y="918"/>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4" name="Oval 181">
                  <a:extLst>
                    <a:ext uri="{FF2B5EF4-FFF2-40B4-BE49-F238E27FC236}">
                      <a16:creationId xmlns:a16="http://schemas.microsoft.com/office/drawing/2014/main" id="{21F59B17-41C9-4CD3-AEDF-4E2E9962A1C6}"/>
                    </a:ext>
                  </a:extLst>
                </p:cNvPr>
                <p:cNvSpPr>
                  <a:spLocks noChangeArrowheads="1"/>
                </p:cNvSpPr>
                <p:nvPr/>
              </p:nvSpPr>
              <p:spPr bwMode="auto">
                <a:xfrm>
                  <a:off x="4338" y="910"/>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5" name="Oval 182">
                  <a:extLst>
                    <a:ext uri="{FF2B5EF4-FFF2-40B4-BE49-F238E27FC236}">
                      <a16:creationId xmlns:a16="http://schemas.microsoft.com/office/drawing/2014/main" id="{3A2E3724-DFAC-41AC-98DC-9F54D33D05EF}"/>
                    </a:ext>
                  </a:extLst>
                </p:cNvPr>
                <p:cNvSpPr>
                  <a:spLocks noChangeArrowheads="1"/>
                </p:cNvSpPr>
                <p:nvPr/>
              </p:nvSpPr>
              <p:spPr bwMode="auto">
                <a:xfrm>
                  <a:off x="4370" y="914"/>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6" name="Oval 183">
                  <a:extLst>
                    <a:ext uri="{FF2B5EF4-FFF2-40B4-BE49-F238E27FC236}">
                      <a16:creationId xmlns:a16="http://schemas.microsoft.com/office/drawing/2014/main" id="{C897E7B0-7A62-47F4-891B-6C53CBD6473A}"/>
                    </a:ext>
                  </a:extLst>
                </p:cNvPr>
                <p:cNvSpPr>
                  <a:spLocks noChangeArrowheads="1"/>
                </p:cNvSpPr>
                <p:nvPr/>
              </p:nvSpPr>
              <p:spPr bwMode="auto">
                <a:xfrm>
                  <a:off x="4450" y="930"/>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7" name="Oval 184">
                  <a:extLst>
                    <a:ext uri="{FF2B5EF4-FFF2-40B4-BE49-F238E27FC236}">
                      <a16:creationId xmlns:a16="http://schemas.microsoft.com/office/drawing/2014/main" id="{D9232472-39F1-42E7-9231-207292DB3EE2}"/>
                    </a:ext>
                  </a:extLst>
                </p:cNvPr>
                <p:cNvSpPr>
                  <a:spLocks noChangeArrowheads="1"/>
                </p:cNvSpPr>
                <p:nvPr/>
              </p:nvSpPr>
              <p:spPr bwMode="auto">
                <a:xfrm>
                  <a:off x="4484" y="93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8" name="Oval 185">
                  <a:extLst>
                    <a:ext uri="{FF2B5EF4-FFF2-40B4-BE49-F238E27FC236}">
                      <a16:creationId xmlns:a16="http://schemas.microsoft.com/office/drawing/2014/main" id="{CEC357D3-3022-42CC-ADA4-293B64E4449F}"/>
                    </a:ext>
                  </a:extLst>
                </p:cNvPr>
                <p:cNvSpPr>
                  <a:spLocks noChangeArrowheads="1"/>
                </p:cNvSpPr>
                <p:nvPr/>
              </p:nvSpPr>
              <p:spPr bwMode="auto">
                <a:xfrm>
                  <a:off x="3401" y="624"/>
                  <a:ext cx="64" cy="6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9" name="Oval 186">
                  <a:extLst>
                    <a:ext uri="{FF2B5EF4-FFF2-40B4-BE49-F238E27FC236}">
                      <a16:creationId xmlns:a16="http://schemas.microsoft.com/office/drawing/2014/main" id="{736F47A5-D31A-4D07-9F3D-27E1E924CE05}"/>
                    </a:ext>
                  </a:extLst>
                </p:cNvPr>
                <p:cNvSpPr>
                  <a:spLocks noChangeArrowheads="1"/>
                </p:cNvSpPr>
                <p:nvPr/>
              </p:nvSpPr>
              <p:spPr bwMode="auto">
                <a:xfrm>
                  <a:off x="3654" y="707"/>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0" name="Oval 187">
                  <a:extLst>
                    <a:ext uri="{FF2B5EF4-FFF2-40B4-BE49-F238E27FC236}">
                      <a16:creationId xmlns:a16="http://schemas.microsoft.com/office/drawing/2014/main" id="{7C0AD832-BA53-4175-9E9A-8D4299A02130}"/>
                    </a:ext>
                  </a:extLst>
                </p:cNvPr>
                <p:cNvSpPr>
                  <a:spLocks noChangeArrowheads="1"/>
                </p:cNvSpPr>
                <p:nvPr/>
              </p:nvSpPr>
              <p:spPr bwMode="auto">
                <a:xfrm>
                  <a:off x="3696" y="707"/>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1" name="Oval 188">
                  <a:extLst>
                    <a:ext uri="{FF2B5EF4-FFF2-40B4-BE49-F238E27FC236}">
                      <a16:creationId xmlns:a16="http://schemas.microsoft.com/office/drawing/2014/main" id="{66A70E91-EBF4-41A9-B6C7-E24C047EB022}"/>
                    </a:ext>
                  </a:extLst>
                </p:cNvPr>
                <p:cNvSpPr>
                  <a:spLocks noChangeArrowheads="1"/>
                </p:cNvSpPr>
                <p:nvPr/>
              </p:nvSpPr>
              <p:spPr bwMode="auto">
                <a:xfrm>
                  <a:off x="3728" y="717"/>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2" name="Oval 189">
                  <a:extLst>
                    <a:ext uri="{FF2B5EF4-FFF2-40B4-BE49-F238E27FC236}">
                      <a16:creationId xmlns:a16="http://schemas.microsoft.com/office/drawing/2014/main" id="{789E0C82-B16D-48BA-8585-A1A263C72315}"/>
                    </a:ext>
                  </a:extLst>
                </p:cNvPr>
                <p:cNvSpPr>
                  <a:spLocks noChangeArrowheads="1"/>
                </p:cNvSpPr>
                <p:nvPr/>
              </p:nvSpPr>
              <p:spPr bwMode="auto">
                <a:xfrm>
                  <a:off x="3204" y="572"/>
                  <a:ext cx="65"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3" name="Oval 190">
                  <a:extLst>
                    <a:ext uri="{FF2B5EF4-FFF2-40B4-BE49-F238E27FC236}">
                      <a16:creationId xmlns:a16="http://schemas.microsoft.com/office/drawing/2014/main" id="{18B44BD9-A010-4AB9-8007-8D78B7B8DA61}"/>
                    </a:ext>
                  </a:extLst>
                </p:cNvPr>
                <p:cNvSpPr>
                  <a:spLocks noChangeArrowheads="1"/>
                </p:cNvSpPr>
                <p:nvPr/>
              </p:nvSpPr>
              <p:spPr bwMode="auto">
                <a:xfrm>
                  <a:off x="3319" y="610"/>
                  <a:ext cx="64"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4" name="Oval 191">
                  <a:extLst>
                    <a:ext uri="{FF2B5EF4-FFF2-40B4-BE49-F238E27FC236}">
                      <a16:creationId xmlns:a16="http://schemas.microsoft.com/office/drawing/2014/main" id="{E5DFE99A-FB76-4FC9-8198-55C48FC41856}"/>
                    </a:ext>
                  </a:extLst>
                </p:cNvPr>
                <p:cNvSpPr>
                  <a:spLocks noChangeArrowheads="1"/>
                </p:cNvSpPr>
                <p:nvPr/>
              </p:nvSpPr>
              <p:spPr bwMode="auto">
                <a:xfrm>
                  <a:off x="3281" y="600"/>
                  <a:ext cx="62" cy="6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5" name="Oval 192">
                  <a:extLst>
                    <a:ext uri="{FF2B5EF4-FFF2-40B4-BE49-F238E27FC236}">
                      <a16:creationId xmlns:a16="http://schemas.microsoft.com/office/drawing/2014/main" id="{5715D00D-4684-4AD6-8E41-A4E34CFB5515}"/>
                    </a:ext>
                  </a:extLst>
                </p:cNvPr>
                <p:cNvSpPr>
                  <a:spLocks noChangeArrowheads="1"/>
                </p:cNvSpPr>
                <p:nvPr/>
              </p:nvSpPr>
              <p:spPr bwMode="auto">
                <a:xfrm>
                  <a:off x="3182" y="564"/>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6" name="Oval 193">
                  <a:extLst>
                    <a:ext uri="{FF2B5EF4-FFF2-40B4-BE49-F238E27FC236}">
                      <a16:creationId xmlns:a16="http://schemas.microsoft.com/office/drawing/2014/main" id="{9C7CF570-887C-4953-B43E-4C6AFB6D6D81}"/>
                    </a:ext>
                  </a:extLst>
                </p:cNvPr>
                <p:cNvSpPr>
                  <a:spLocks noChangeArrowheads="1"/>
                </p:cNvSpPr>
                <p:nvPr/>
              </p:nvSpPr>
              <p:spPr bwMode="auto">
                <a:xfrm>
                  <a:off x="3162" y="56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7" name="Oval 194">
                  <a:extLst>
                    <a:ext uri="{FF2B5EF4-FFF2-40B4-BE49-F238E27FC236}">
                      <a16:creationId xmlns:a16="http://schemas.microsoft.com/office/drawing/2014/main" id="{674DAE5A-AA49-4D56-A7D4-A2EF8B2FAC5A}"/>
                    </a:ext>
                  </a:extLst>
                </p:cNvPr>
                <p:cNvSpPr>
                  <a:spLocks noChangeArrowheads="1"/>
                </p:cNvSpPr>
                <p:nvPr/>
              </p:nvSpPr>
              <p:spPr bwMode="auto">
                <a:xfrm>
                  <a:off x="3060" y="540"/>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8" name="Oval 195">
                  <a:extLst>
                    <a:ext uri="{FF2B5EF4-FFF2-40B4-BE49-F238E27FC236}">
                      <a16:creationId xmlns:a16="http://schemas.microsoft.com/office/drawing/2014/main" id="{18A3D605-29B2-45FC-BAB7-3EF5D36BCF91}"/>
                    </a:ext>
                  </a:extLst>
                </p:cNvPr>
                <p:cNvSpPr>
                  <a:spLocks noChangeArrowheads="1"/>
                </p:cNvSpPr>
                <p:nvPr/>
              </p:nvSpPr>
              <p:spPr bwMode="auto">
                <a:xfrm>
                  <a:off x="2801" y="51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9" name="Oval 196">
                  <a:extLst>
                    <a:ext uri="{FF2B5EF4-FFF2-40B4-BE49-F238E27FC236}">
                      <a16:creationId xmlns:a16="http://schemas.microsoft.com/office/drawing/2014/main" id="{E56ECF79-F5A5-441A-A1B8-7F50AE26D245}"/>
                    </a:ext>
                  </a:extLst>
                </p:cNvPr>
                <p:cNvSpPr>
                  <a:spLocks noChangeArrowheads="1"/>
                </p:cNvSpPr>
                <p:nvPr/>
              </p:nvSpPr>
              <p:spPr bwMode="auto">
                <a:xfrm>
                  <a:off x="2741" y="488"/>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0" name="Oval 197">
                  <a:extLst>
                    <a:ext uri="{FF2B5EF4-FFF2-40B4-BE49-F238E27FC236}">
                      <a16:creationId xmlns:a16="http://schemas.microsoft.com/office/drawing/2014/main" id="{94E593D2-6E39-4028-995E-7B7A1879576B}"/>
                    </a:ext>
                  </a:extLst>
                </p:cNvPr>
                <p:cNvSpPr>
                  <a:spLocks noChangeArrowheads="1"/>
                </p:cNvSpPr>
                <p:nvPr/>
              </p:nvSpPr>
              <p:spPr bwMode="auto">
                <a:xfrm>
                  <a:off x="2753" y="500"/>
                  <a:ext cx="64"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1" name="Oval 198">
                  <a:extLst>
                    <a:ext uri="{FF2B5EF4-FFF2-40B4-BE49-F238E27FC236}">
                      <a16:creationId xmlns:a16="http://schemas.microsoft.com/office/drawing/2014/main" id="{F2752BFB-AB04-4328-B99E-5D4A4F0A5452}"/>
                    </a:ext>
                  </a:extLst>
                </p:cNvPr>
                <p:cNvSpPr>
                  <a:spLocks noChangeArrowheads="1"/>
                </p:cNvSpPr>
                <p:nvPr/>
              </p:nvSpPr>
              <p:spPr bwMode="auto">
                <a:xfrm>
                  <a:off x="2597" y="450"/>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2" name="Oval 199">
                  <a:extLst>
                    <a:ext uri="{FF2B5EF4-FFF2-40B4-BE49-F238E27FC236}">
                      <a16:creationId xmlns:a16="http://schemas.microsoft.com/office/drawing/2014/main" id="{4250B18D-9597-406D-8758-3A2DC17B92E7}"/>
                    </a:ext>
                  </a:extLst>
                </p:cNvPr>
                <p:cNvSpPr>
                  <a:spLocks noChangeArrowheads="1"/>
                </p:cNvSpPr>
                <p:nvPr/>
              </p:nvSpPr>
              <p:spPr bwMode="auto">
                <a:xfrm>
                  <a:off x="2723" y="482"/>
                  <a:ext cx="62" cy="62"/>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3" name="Oval 200">
                  <a:extLst>
                    <a:ext uri="{FF2B5EF4-FFF2-40B4-BE49-F238E27FC236}">
                      <a16:creationId xmlns:a16="http://schemas.microsoft.com/office/drawing/2014/main" id="{627B1B23-A827-42C4-9C46-63589561164D}"/>
                    </a:ext>
                  </a:extLst>
                </p:cNvPr>
                <p:cNvSpPr>
                  <a:spLocks noChangeArrowheads="1"/>
                </p:cNvSpPr>
                <p:nvPr/>
              </p:nvSpPr>
              <p:spPr bwMode="auto">
                <a:xfrm>
                  <a:off x="2679" y="468"/>
                  <a:ext cx="62" cy="64"/>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4" name="Oval 201">
                  <a:extLst>
                    <a:ext uri="{FF2B5EF4-FFF2-40B4-BE49-F238E27FC236}">
                      <a16:creationId xmlns:a16="http://schemas.microsoft.com/office/drawing/2014/main" id="{5FE351CF-6A4F-4DDB-AE8A-7E3F0022EAEF}"/>
                    </a:ext>
                  </a:extLst>
                </p:cNvPr>
                <p:cNvSpPr>
                  <a:spLocks noChangeArrowheads="1"/>
                </p:cNvSpPr>
                <p:nvPr/>
              </p:nvSpPr>
              <p:spPr bwMode="auto">
                <a:xfrm>
                  <a:off x="2340" y="395"/>
                  <a:ext cx="62"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5" name="Oval 202">
                  <a:extLst>
                    <a:ext uri="{FF2B5EF4-FFF2-40B4-BE49-F238E27FC236}">
                      <a16:creationId xmlns:a16="http://schemas.microsoft.com/office/drawing/2014/main" id="{9588709B-A7E6-424E-AEEF-D9C38E5AA819}"/>
                    </a:ext>
                  </a:extLst>
                </p:cNvPr>
                <p:cNvSpPr>
                  <a:spLocks noChangeArrowheads="1"/>
                </p:cNvSpPr>
                <p:nvPr/>
              </p:nvSpPr>
              <p:spPr bwMode="auto">
                <a:xfrm>
                  <a:off x="2394" y="409"/>
                  <a:ext cx="64"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6" name="Oval 203">
                  <a:extLst>
                    <a:ext uri="{FF2B5EF4-FFF2-40B4-BE49-F238E27FC236}">
                      <a16:creationId xmlns:a16="http://schemas.microsoft.com/office/drawing/2014/main" id="{F43E0EDC-72C6-4B55-905E-3B315BBBB16C}"/>
                    </a:ext>
                  </a:extLst>
                </p:cNvPr>
                <p:cNvSpPr>
                  <a:spLocks noChangeArrowheads="1"/>
                </p:cNvSpPr>
                <p:nvPr/>
              </p:nvSpPr>
              <p:spPr bwMode="auto">
                <a:xfrm>
                  <a:off x="2278" y="395"/>
                  <a:ext cx="62"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7" name="Oval 204">
                  <a:extLst>
                    <a:ext uri="{FF2B5EF4-FFF2-40B4-BE49-F238E27FC236}">
                      <a16:creationId xmlns:a16="http://schemas.microsoft.com/office/drawing/2014/main" id="{7E4DABE6-D376-45AE-AD4F-246929AB5D86}"/>
                    </a:ext>
                  </a:extLst>
                </p:cNvPr>
                <p:cNvSpPr>
                  <a:spLocks noChangeArrowheads="1"/>
                </p:cNvSpPr>
                <p:nvPr/>
              </p:nvSpPr>
              <p:spPr bwMode="auto">
                <a:xfrm>
                  <a:off x="2246" y="395"/>
                  <a:ext cx="62" cy="6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238" name="Oval 206">
                <a:extLst>
                  <a:ext uri="{FF2B5EF4-FFF2-40B4-BE49-F238E27FC236}">
                    <a16:creationId xmlns:a16="http://schemas.microsoft.com/office/drawing/2014/main" id="{EF5DE522-4EA2-473F-A163-651B8C4678AE}"/>
                  </a:ext>
                </a:extLst>
              </p:cNvPr>
              <p:cNvSpPr>
                <a:spLocks noChangeArrowheads="1"/>
              </p:cNvSpPr>
              <p:nvPr/>
            </p:nvSpPr>
            <p:spPr bwMode="auto">
              <a:xfrm>
                <a:off x="3284538" y="604838"/>
                <a:ext cx="98425" cy="103188"/>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9" name="Oval 207">
                <a:extLst>
                  <a:ext uri="{FF2B5EF4-FFF2-40B4-BE49-F238E27FC236}">
                    <a16:creationId xmlns:a16="http://schemas.microsoft.com/office/drawing/2014/main" id="{653DB55A-810A-493B-8861-3ABD8FA67775}"/>
                  </a:ext>
                </a:extLst>
              </p:cNvPr>
              <p:cNvSpPr>
                <a:spLocks noChangeArrowheads="1"/>
              </p:cNvSpPr>
              <p:nvPr/>
            </p:nvSpPr>
            <p:spPr bwMode="auto">
              <a:xfrm>
                <a:off x="3663951" y="627063"/>
                <a:ext cx="101600" cy="10001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0" name="Oval 208">
                <a:extLst>
                  <a:ext uri="{FF2B5EF4-FFF2-40B4-BE49-F238E27FC236}">
                    <a16:creationId xmlns:a16="http://schemas.microsoft.com/office/drawing/2014/main" id="{1C901027-2069-4760-8A7B-8B151E280331}"/>
                  </a:ext>
                </a:extLst>
              </p:cNvPr>
              <p:cNvSpPr>
                <a:spLocks noChangeArrowheads="1"/>
              </p:cNvSpPr>
              <p:nvPr/>
            </p:nvSpPr>
            <p:spPr bwMode="auto">
              <a:xfrm>
                <a:off x="3186113" y="585788"/>
                <a:ext cx="98425" cy="10001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1" name="Oval 209">
                <a:extLst>
                  <a:ext uri="{FF2B5EF4-FFF2-40B4-BE49-F238E27FC236}">
                    <a16:creationId xmlns:a16="http://schemas.microsoft.com/office/drawing/2014/main" id="{326CB481-4A57-4D1A-A162-C64D8453140E}"/>
                  </a:ext>
                </a:extLst>
              </p:cNvPr>
              <p:cNvSpPr>
                <a:spLocks noChangeArrowheads="1"/>
              </p:cNvSpPr>
              <p:nvPr/>
            </p:nvSpPr>
            <p:spPr bwMode="auto">
              <a:xfrm>
                <a:off x="3144838" y="585788"/>
                <a:ext cx="98425" cy="10001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2" name="Oval 210">
                <a:extLst>
                  <a:ext uri="{FF2B5EF4-FFF2-40B4-BE49-F238E27FC236}">
                    <a16:creationId xmlns:a16="http://schemas.microsoft.com/office/drawing/2014/main" id="{1B4EB97F-1BA8-43A4-900A-82A9545F1865}"/>
                  </a:ext>
                </a:extLst>
              </p:cNvPr>
              <p:cNvSpPr>
                <a:spLocks noChangeArrowheads="1"/>
              </p:cNvSpPr>
              <p:nvPr/>
            </p:nvSpPr>
            <p:spPr bwMode="auto">
              <a:xfrm>
                <a:off x="3103563" y="585788"/>
                <a:ext cx="98425" cy="10001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3" name="Oval 211">
                <a:extLst>
                  <a:ext uri="{FF2B5EF4-FFF2-40B4-BE49-F238E27FC236}">
                    <a16:creationId xmlns:a16="http://schemas.microsoft.com/office/drawing/2014/main" id="{CB87D3E7-4E9C-43C5-89E7-CF4B02F2D843}"/>
                  </a:ext>
                </a:extLst>
              </p:cNvPr>
              <p:cNvSpPr>
                <a:spLocks noChangeArrowheads="1"/>
              </p:cNvSpPr>
              <p:nvPr/>
            </p:nvSpPr>
            <p:spPr bwMode="auto">
              <a:xfrm>
                <a:off x="2946401" y="585788"/>
                <a:ext cx="100013" cy="10001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4" name="Oval 212">
                <a:extLst>
                  <a:ext uri="{FF2B5EF4-FFF2-40B4-BE49-F238E27FC236}">
                    <a16:creationId xmlns:a16="http://schemas.microsoft.com/office/drawing/2014/main" id="{A761B63E-EA57-4837-8A69-35C90F206AF4}"/>
                  </a:ext>
                </a:extLst>
              </p:cNvPr>
              <p:cNvSpPr>
                <a:spLocks noChangeArrowheads="1"/>
              </p:cNvSpPr>
              <p:nvPr/>
            </p:nvSpPr>
            <p:spPr bwMode="auto">
              <a:xfrm>
                <a:off x="2679701" y="528638"/>
                <a:ext cx="98425"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5" name="Oval 213">
                <a:extLst>
                  <a:ext uri="{FF2B5EF4-FFF2-40B4-BE49-F238E27FC236}">
                    <a16:creationId xmlns:a16="http://schemas.microsoft.com/office/drawing/2014/main" id="{74ADB7B9-E993-4057-BFE4-C9AE33B6B623}"/>
                  </a:ext>
                </a:extLst>
              </p:cNvPr>
              <p:cNvSpPr>
                <a:spLocks noChangeArrowheads="1"/>
              </p:cNvSpPr>
              <p:nvPr/>
            </p:nvSpPr>
            <p:spPr bwMode="auto">
              <a:xfrm>
                <a:off x="2644776" y="512763"/>
                <a:ext cx="98425"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6" name="Oval 214">
                <a:extLst>
                  <a:ext uri="{FF2B5EF4-FFF2-40B4-BE49-F238E27FC236}">
                    <a16:creationId xmlns:a16="http://schemas.microsoft.com/office/drawing/2014/main" id="{1D990EA4-0D87-4B02-BBF5-F3B23A981CAD}"/>
                  </a:ext>
                </a:extLst>
              </p:cNvPr>
              <p:cNvSpPr>
                <a:spLocks noChangeArrowheads="1"/>
              </p:cNvSpPr>
              <p:nvPr/>
            </p:nvSpPr>
            <p:spPr bwMode="auto">
              <a:xfrm>
                <a:off x="2593976" y="506413"/>
                <a:ext cx="98425"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7" name="Oval 215">
                <a:extLst>
                  <a:ext uri="{FF2B5EF4-FFF2-40B4-BE49-F238E27FC236}">
                    <a16:creationId xmlns:a16="http://schemas.microsoft.com/office/drawing/2014/main" id="{C019067E-79EB-4E73-9560-DF37708A28C7}"/>
                  </a:ext>
                </a:extLst>
              </p:cNvPr>
              <p:cNvSpPr>
                <a:spLocks noChangeArrowheads="1"/>
              </p:cNvSpPr>
              <p:nvPr/>
            </p:nvSpPr>
            <p:spPr bwMode="auto">
              <a:xfrm>
                <a:off x="2452688" y="506413"/>
                <a:ext cx="100013"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8" name="Oval 216">
                <a:extLst>
                  <a:ext uri="{FF2B5EF4-FFF2-40B4-BE49-F238E27FC236}">
                    <a16:creationId xmlns:a16="http://schemas.microsoft.com/office/drawing/2014/main" id="{F0B9D8FC-1D8A-4915-A629-AF287B6BD499}"/>
                  </a:ext>
                </a:extLst>
              </p:cNvPr>
              <p:cNvSpPr>
                <a:spLocks noChangeArrowheads="1"/>
              </p:cNvSpPr>
              <p:nvPr/>
            </p:nvSpPr>
            <p:spPr bwMode="auto">
              <a:xfrm>
                <a:off x="2205038" y="496888"/>
                <a:ext cx="98425"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9" name="Oval 217">
                <a:extLst>
                  <a:ext uri="{FF2B5EF4-FFF2-40B4-BE49-F238E27FC236}">
                    <a16:creationId xmlns:a16="http://schemas.microsoft.com/office/drawing/2014/main" id="{31CE4742-9E0B-4690-AEB4-52C9FACEAE6A}"/>
                  </a:ext>
                </a:extLst>
              </p:cNvPr>
              <p:cNvSpPr>
                <a:spLocks noChangeArrowheads="1"/>
              </p:cNvSpPr>
              <p:nvPr/>
            </p:nvSpPr>
            <p:spPr bwMode="auto">
              <a:xfrm>
                <a:off x="2708276" y="528638"/>
                <a:ext cx="101600" cy="98425"/>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236" name="Line 80">
              <a:extLst>
                <a:ext uri="{FF2B5EF4-FFF2-40B4-BE49-F238E27FC236}">
                  <a16:creationId xmlns:a16="http://schemas.microsoft.com/office/drawing/2014/main" id="{C778EBDC-CFA3-4AE1-9820-E1911C18275E}"/>
                </a:ext>
              </a:extLst>
            </p:cNvPr>
            <p:cNvSpPr>
              <a:spLocks noChangeShapeType="1"/>
            </p:cNvSpPr>
            <p:nvPr/>
          </p:nvSpPr>
          <p:spPr bwMode="auto">
            <a:xfrm>
              <a:off x="7100725" y="4798432"/>
              <a:ext cx="4863536"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448" name="TextBox 1447">
            <a:extLst>
              <a:ext uri="{FF2B5EF4-FFF2-40B4-BE49-F238E27FC236}">
                <a16:creationId xmlns:a16="http://schemas.microsoft.com/office/drawing/2014/main" id="{7314D045-B3D1-46D3-AC29-2C321A5E7707}"/>
              </a:ext>
            </a:extLst>
          </p:cNvPr>
          <p:cNvSpPr txBox="1"/>
          <p:nvPr/>
        </p:nvSpPr>
        <p:spPr>
          <a:xfrm>
            <a:off x="746268" y="1805007"/>
            <a:ext cx="5331113"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t>Time to first subsequent therapy or death</a:t>
            </a:r>
            <a:b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br>
            <a: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t>(TFST)</a:t>
            </a:r>
          </a:p>
        </p:txBody>
      </p:sp>
      <p:sp>
        <p:nvSpPr>
          <p:cNvPr id="1454" name="TextBox 1453">
            <a:extLst>
              <a:ext uri="{FF2B5EF4-FFF2-40B4-BE49-F238E27FC236}">
                <a16:creationId xmlns:a16="http://schemas.microsoft.com/office/drawing/2014/main" id="{2B7DB303-9F84-44F8-A09D-83FEC9ED4EEF}"/>
              </a:ext>
            </a:extLst>
          </p:cNvPr>
          <p:cNvSpPr txBox="1"/>
          <p:nvPr/>
        </p:nvSpPr>
        <p:spPr>
          <a:xfrm>
            <a:off x="6870189" y="1807186"/>
            <a:ext cx="4818223"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t>Time to second progression or death</a:t>
            </a:r>
            <a:b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br>
            <a:r>
              <a:rPr kumimoji="0" lang="en-US" sz="1800" b="1" i="0" u="none" strike="noStrike" kern="1200" cap="none" spc="0" normalizeH="0" baseline="0" noProof="0">
                <a:ln>
                  <a:noFill/>
                </a:ln>
                <a:solidFill>
                  <a:prstClr val="black"/>
                </a:solidFill>
                <a:effectLst/>
                <a:uLnTx/>
                <a:uFillTx/>
                <a:latin typeface="Arial" panose="020B0604020202020204"/>
                <a:ea typeface="Arial Unicode MS" panose="020B0604020202020204" pitchFamily="34" charset="-128"/>
                <a:cs typeface="Arial" panose="020B0604020202020204" pitchFamily="34" charset="0"/>
              </a:rPr>
              <a:t>(PFS2)</a:t>
            </a:r>
          </a:p>
        </p:txBody>
      </p:sp>
      <p:sp>
        <p:nvSpPr>
          <p:cNvPr id="1456" name="Line 79">
            <a:extLst>
              <a:ext uri="{FF2B5EF4-FFF2-40B4-BE49-F238E27FC236}">
                <a16:creationId xmlns:a16="http://schemas.microsoft.com/office/drawing/2014/main" id="{B476B234-FD19-4E3E-9790-C0A7AA0E92D6}"/>
              </a:ext>
            </a:extLst>
          </p:cNvPr>
          <p:cNvSpPr>
            <a:spLocks noChangeShapeType="1"/>
          </p:cNvSpPr>
          <p:nvPr/>
        </p:nvSpPr>
        <p:spPr bwMode="auto">
          <a:xfrm flipV="1">
            <a:off x="1105386" y="2574046"/>
            <a:ext cx="0" cy="2477739"/>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7" name="Line 81">
            <a:extLst>
              <a:ext uri="{FF2B5EF4-FFF2-40B4-BE49-F238E27FC236}">
                <a16:creationId xmlns:a16="http://schemas.microsoft.com/office/drawing/2014/main" id="{B65C1421-40B3-45E4-A5B9-C84751E6C523}"/>
              </a:ext>
            </a:extLst>
          </p:cNvPr>
          <p:cNvSpPr>
            <a:spLocks noChangeShapeType="1"/>
          </p:cNvSpPr>
          <p:nvPr/>
        </p:nvSpPr>
        <p:spPr bwMode="auto">
          <a:xfrm flipH="1">
            <a:off x="1057334" y="2575548"/>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8" name="Line 82">
            <a:extLst>
              <a:ext uri="{FF2B5EF4-FFF2-40B4-BE49-F238E27FC236}">
                <a16:creationId xmlns:a16="http://schemas.microsoft.com/office/drawing/2014/main" id="{3C953E2B-BF70-4B11-A1ED-0D0064487A53}"/>
              </a:ext>
            </a:extLst>
          </p:cNvPr>
          <p:cNvSpPr>
            <a:spLocks noChangeShapeType="1"/>
          </p:cNvSpPr>
          <p:nvPr/>
        </p:nvSpPr>
        <p:spPr bwMode="auto">
          <a:xfrm flipH="1">
            <a:off x="1057334" y="3567394"/>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9" name="Line 83">
            <a:extLst>
              <a:ext uri="{FF2B5EF4-FFF2-40B4-BE49-F238E27FC236}">
                <a16:creationId xmlns:a16="http://schemas.microsoft.com/office/drawing/2014/main" id="{02143130-71A9-447E-8A95-D23FE46D13FA}"/>
              </a:ext>
            </a:extLst>
          </p:cNvPr>
          <p:cNvSpPr>
            <a:spLocks noChangeShapeType="1"/>
          </p:cNvSpPr>
          <p:nvPr/>
        </p:nvSpPr>
        <p:spPr bwMode="auto">
          <a:xfrm flipH="1">
            <a:off x="1057334" y="4063693"/>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0" name="Line 84">
            <a:extLst>
              <a:ext uri="{FF2B5EF4-FFF2-40B4-BE49-F238E27FC236}">
                <a16:creationId xmlns:a16="http://schemas.microsoft.com/office/drawing/2014/main" id="{E1642DB3-6FA5-4342-AE27-86C5FD2D6A05}"/>
              </a:ext>
            </a:extLst>
          </p:cNvPr>
          <p:cNvSpPr>
            <a:spLocks noChangeShapeType="1"/>
          </p:cNvSpPr>
          <p:nvPr/>
        </p:nvSpPr>
        <p:spPr bwMode="auto">
          <a:xfrm flipH="1">
            <a:off x="1057334" y="4559240"/>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1" name="Line 85">
            <a:extLst>
              <a:ext uri="{FF2B5EF4-FFF2-40B4-BE49-F238E27FC236}">
                <a16:creationId xmlns:a16="http://schemas.microsoft.com/office/drawing/2014/main" id="{E3CD1DF2-712A-44F3-913E-BCB68DA4F7CC}"/>
              </a:ext>
            </a:extLst>
          </p:cNvPr>
          <p:cNvSpPr>
            <a:spLocks noChangeShapeType="1"/>
          </p:cNvSpPr>
          <p:nvPr/>
        </p:nvSpPr>
        <p:spPr bwMode="auto">
          <a:xfrm flipH="1">
            <a:off x="1057334" y="2823322"/>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2" name="Line 86">
            <a:extLst>
              <a:ext uri="{FF2B5EF4-FFF2-40B4-BE49-F238E27FC236}">
                <a16:creationId xmlns:a16="http://schemas.microsoft.com/office/drawing/2014/main" id="{DFEA6FF7-74B9-4E32-AC6E-D366847BE583}"/>
              </a:ext>
            </a:extLst>
          </p:cNvPr>
          <p:cNvSpPr>
            <a:spLocks noChangeShapeType="1"/>
          </p:cNvSpPr>
          <p:nvPr/>
        </p:nvSpPr>
        <p:spPr bwMode="auto">
          <a:xfrm flipH="1">
            <a:off x="1057334" y="3071847"/>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3" name="Line 87">
            <a:extLst>
              <a:ext uri="{FF2B5EF4-FFF2-40B4-BE49-F238E27FC236}">
                <a16:creationId xmlns:a16="http://schemas.microsoft.com/office/drawing/2014/main" id="{B36146AA-951B-456E-9BDF-DA859A7EA541}"/>
              </a:ext>
            </a:extLst>
          </p:cNvPr>
          <p:cNvSpPr>
            <a:spLocks noChangeShapeType="1"/>
          </p:cNvSpPr>
          <p:nvPr/>
        </p:nvSpPr>
        <p:spPr bwMode="auto">
          <a:xfrm flipH="1">
            <a:off x="1057334" y="3319620"/>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4" name="Line 88">
            <a:extLst>
              <a:ext uri="{FF2B5EF4-FFF2-40B4-BE49-F238E27FC236}">
                <a16:creationId xmlns:a16="http://schemas.microsoft.com/office/drawing/2014/main" id="{0AF6AD34-D7E6-4CBA-9AFB-5A0E44D8F580}"/>
              </a:ext>
            </a:extLst>
          </p:cNvPr>
          <p:cNvSpPr>
            <a:spLocks noChangeShapeType="1"/>
          </p:cNvSpPr>
          <p:nvPr/>
        </p:nvSpPr>
        <p:spPr bwMode="auto">
          <a:xfrm flipH="1">
            <a:off x="1057334" y="3815168"/>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5" name="Line 89">
            <a:extLst>
              <a:ext uri="{FF2B5EF4-FFF2-40B4-BE49-F238E27FC236}">
                <a16:creationId xmlns:a16="http://schemas.microsoft.com/office/drawing/2014/main" id="{8E348976-B07E-4D8A-B49B-460216C7F361}"/>
              </a:ext>
            </a:extLst>
          </p:cNvPr>
          <p:cNvSpPr>
            <a:spLocks noChangeShapeType="1"/>
          </p:cNvSpPr>
          <p:nvPr/>
        </p:nvSpPr>
        <p:spPr bwMode="auto">
          <a:xfrm flipH="1">
            <a:off x="1057334" y="4311466"/>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6" name="Line 90">
            <a:extLst>
              <a:ext uri="{FF2B5EF4-FFF2-40B4-BE49-F238E27FC236}">
                <a16:creationId xmlns:a16="http://schemas.microsoft.com/office/drawing/2014/main" id="{98023C41-0244-4D1F-9174-31AFDEC6CDA0}"/>
              </a:ext>
            </a:extLst>
          </p:cNvPr>
          <p:cNvSpPr>
            <a:spLocks noChangeShapeType="1"/>
          </p:cNvSpPr>
          <p:nvPr/>
        </p:nvSpPr>
        <p:spPr bwMode="auto">
          <a:xfrm flipH="1">
            <a:off x="1057334" y="4807014"/>
            <a:ext cx="48053"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7" name="Line 91">
            <a:extLst>
              <a:ext uri="{FF2B5EF4-FFF2-40B4-BE49-F238E27FC236}">
                <a16:creationId xmlns:a16="http://schemas.microsoft.com/office/drawing/2014/main" id="{A4B6CC6A-2013-4BF1-BCA2-2D1C482F0FBB}"/>
              </a:ext>
            </a:extLst>
          </p:cNvPr>
          <p:cNvSpPr>
            <a:spLocks noChangeShapeType="1"/>
          </p:cNvSpPr>
          <p:nvPr/>
        </p:nvSpPr>
        <p:spPr bwMode="auto">
          <a:xfrm>
            <a:off x="1105386"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8" name="Line 92">
            <a:extLst>
              <a:ext uri="{FF2B5EF4-FFF2-40B4-BE49-F238E27FC236}">
                <a16:creationId xmlns:a16="http://schemas.microsoft.com/office/drawing/2014/main" id="{50985E58-B38C-49ED-AD47-139D7D609CEB}"/>
              </a:ext>
            </a:extLst>
          </p:cNvPr>
          <p:cNvSpPr>
            <a:spLocks noChangeShapeType="1"/>
          </p:cNvSpPr>
          <p:nvPr/>
        </p:nvSpPr>
        <p:spPr bwMode="auto">
          <a:xfrm>
            <a:off x="1980854"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9" name="Line 93">
            <a:extLst>
              <a:ext uri="{FF2B5EF4-FFF2-40B4-BE49-F238E27FC236}">
                <a16:creationId xmlns:a16="http://schemas.microsoft.com/office/drawing/2014/main" id="{7BFAF845-6360-4D2A-BFE5-E5FBB9EB91FB}"/>
              </a:ext>
            </a:extLst>
          </p:cNvPr>
          <p:cNvSpPr>
            <a:spLocks noChangeShapeType="1"/>
          </p:cNvSpPr>
          <p:nvPr/>
        </p:nvSpPr>
        <p:spPr bwMode="auto">
          <a:xfrm>
            <a:off x="2711412"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0" name="Line 94">
            <a:extLst>
              <a:ext uri="{FF2B5EF4-FFF2-40B4-BE49-F238E27FC236}">
                <a16:creationId xmlns:a16="http://schemas.microsoft.com/office/drawing/2014/main" id="{FAF321FC-B00D-4E37-826F-EA35FE9A4F25}"/>
              </a:ext>
            </a:extLst>
          </p:cNvPr>
          <p:cNvSpPr>
            <a:spLocks noChangeShapeType="1"/>
          </p:cNvSpPr>
          <p:nvPr/>
        </p:nvSpPr>
        <p:spPr bwMode="auto">
          <a:xfrm>
            <a:off x="3439717"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1" name="Line 95">
            <a:extLst>
              <a:ext uri="{FF2B5EF4-FFF2-40B4-BE49-F238E27FC236}">
                <a16:creationId xmlns:a16="http://schemas.microsoft.com/office/drawing/2014/main" id="{C6603F57-9D9B-4FD7-A35A-4211A5913A3F}"/>
              </a:ext>
            </a:extLst>
          </p:cNvPr>
          <p:cNvSpPr>
            <a:spLocks noChangeShapeType="1"/>
          </p:cNvSpPr>
          <p:nvPr/>
        </p:nvSpPr>
        <p:spPr bwMode="auto">
          <a:xfrm>
            <a:off x="1251799"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2" name="Line 96">
            <a:extLst>
              <a:ext uri="{FF2B5EF4-FFF2-40B4-BE49-F238E27FC236}">
                <a16:creationId xmlns:a16="http://schemas.microsoft.com/office/drawing/2014/main" id="{DCCEC808-65DE-4F7D-B246-9441F385D388}"/>
              </a:ext>
            </a:extLst>
          </p:cNvPr>
          <p:cNvSpPr>
            <a:spLocks noChangeShapeType="1"/>
          </p:cNvSpPr>
          <p:nvPr/>
        </p:nvSpPr>
        <p:spPr bwMode="auto">
          <a:xfrm>
            <a:off x="1398210"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3" name="Line 97">
            <a:extLst>
              <a:ext uri="{FF2B5EF4-FFF2-40B4-BE49-F238E27FC236}">
                <a16:creationId xmlns:a16="http://schemas.microsoft.com/office/drawing/2014/main" id="{91E0F47B-4EE4-452F-B642-046FD17DA046}"/>
              </a:ext>
            </a:extLst>
          </p:cNvPr>
          <p:cNvSpPr>
            <a:spLocks noChangeShapeType="1"/>
          </p:cNvSpPr>
          <p:nvPr/>
        </p:nvSpPr>
        <p:spPr bwMode="auto">
          <a:xfrm>
            <a:off x="1543871"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4" name="Line 98">
            <a:extLst>
              <a:ext uri="{FF2B5EF4-FFF2-40B4-BE49-F238E27FC236}">
                <a16:creationId xmlns:a16="http://schemas.microsoft.com/office/drawing/2014/main" id="{43221EA2-A44E-4BE9-8FB4-92E2E4DC3633}"/>
              </a:ext>
            </a:extLst>
          </p:cNvPr>
          <p:cNvSpPr>
            <a:spLocks noChangeShapeType="1"/>
          </p:cNvSpPr>
          <p:nvPr/>
        </p:nvSpPr>
        <p:spPr bwMode="auto">
          <a:xfrm>
            <a:off x="1688030"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5" name="Line 99">
            <a:extLst>
              <a:ext uri="{FF2B5EF4-FFF2-40B4-BE49-F238E27FC236}">
                <a16:creationId xmlns:a16="http://schemas.microsoft.com/office/drawing/2014/main" id="{6324A0C7-0C68-48A1-8366-68158A12BB86}"/>
              </a:ext>
            </a:extLst>
          </p:cNvPr>
          <p:cNvSpPr>
            <a:spLocks noChangeShapeType="1"/>
          </p:cNvSpPr>
          <p:nvPr/>
        </p:nvSpPr>
        <p:spPr bwMode="auto">
          <a:xfrm>
            <a:off x="1834443"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6" name="Line 100">
            <a:extLst>
              <a:ext uri="{FF2B5EF4-FFF2-40B4-BE49-F238E27FC236}">
                <a16:creationId xmlns:a16="http://schemas.microsoft.com/office/drawing/2014/main" id="{5C90B252-A7AA-452B-99B9-637434A229CF}"/>
              </a:ext>
            </a:extLst>
          </p:cNvPr>
          <p:cNvSpPr>
            <a:spLocks noChangeShapeType="1"/>
          </p:cNvSpPr>
          <p:nvPr/>
        </p:nvSpPr>
        <p:spPr bwMode="auto">
          <a:xfrm>
            <a:off x="2126515"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7" name="Line 101">
            <a:extLst>
              <a:ext uri="{FF2B5EF4-FFF2-40B4-BE49-F238E27FC236}">
                <a16:creationId xmlns:a16="http://schemas.microsoft.com/office/drawing/2014/main" id="{0083B752-4804-4BEB-882A-9904378E88D9}"/>
              </a:ext>
            </a:extLst>
          </p:cNvPr>
          <p:cNvSpPr>
            <a:spLocks noChangeShapeType="1"/>
          </p:cNvSpPr>
          <p:nvPr/>
        </p:nvSpPr>
        <p:spPr bwMode="auto">
          <a:xfrm>
            <a:off x="2272927"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8" name="Line 102">
            <a:extLst>
              <a:ext uri="{FF2B5EF4-FFF2-40B4-BE49-F238E27FC236}">
                <a16:creationId xmlns:a16="http://schemas.microsoft.com/office/drawing/2014/main" id="{B6ABB192-4983-488D-A1D2-6BF0386834A3}"/>
              </a:ext>
            </a:extLst>
          </p:cNvPr>
          <p:cNvSpPr>
            <a:spLocks noChangeShapeType="1"/>
          </p:cNvSpPr>
          <p:nvPr/>
        </p:nvSpPr>
        <p:spPr bwMode="auto">
          <a:xfrm>
            <a:off x="2418588"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9" name="Line 103">
            <a:extLst>
              <a:ext uri="{FF2B5EF4-FFF2-40B4-BE49-F238E27FC236}">
                <a16:creationId xmlns:a16="http://schemas.microsoft.com/office/drawing/2014/main" id="{28270CB8-79F5-4029-A362-2E99ABACFE8F}"/>
              </a:ext>
            </a:extLst>
          </p:cNvPr>
          <p:cNvSpPr>
            <a:spLocks noChangeShapeType="1"/>
          </p:cNvSpPr>
          <p:nvPr/>
        </p:nvSpPr>
        <p:spPr bwMode="auto">
          <a:xfrm>
            <a:off x="2564999"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0" name="Line 104">
            <a:extLst>
              <a:ext uri="{FF2B5EF4-FFF2-40B4-BE49-F238E27FC236}">
                <a16:creationId xmlns:a16="http://schemas.microsoft.com/office/drawing/2014/main" id="{35433F9F-CE3A-4F03-A523-19D68B32BC75}"/>
              </a:ext>
            </a:extLst>
          </p:cNvPr>
          <p:cNvSpPr>
            <a:spLocks noChangeShapeType="1"/>
          </p:cNvSpPr>
          <p:nvPr/>
        </p:nvSpPr>
        <p:spPr bwMode="auto">
          <a:xfrm>
            <a:off x="2857073"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1" name="Line 105">
            <a:extLst>
              <a:ext uri="{FF2B5EF4-FFF2-40B4-BE49-F238E27FC236}">
                <a16:creationId xmlns:a16="http://schemas.microsoft.com/office/drawing/2014/main" id="{A8AAA1CB-2427-46C6-9BD9-E87FDB30253F}"/>
              </a:ext>
            </a:extLst>
          </p:cNvPr>
          <p:cNvSpPr>
            <a:spLocks noChangeShapeType="1"/>
          </p:cNvSpPr>
          <p:nvPr/>
        </p:nvSpPr>
        <p:spPr bwMode="auto">
          <a:xfrm>
            <a:off x="3001232"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2" name="Line 106">
            <a:extLst>
              <a:ext uri="{FF2B5EF4-FFF2-40B4-BE49-F238E27FC236}">
                <a16:creationId xmlns:a16="http://schemas.microsoft.com/office/drawing/2014/main" id="{5761D569-B011-4830-BE01-77E6D438769A}"/>
              </a:ext>
            </a:extLst>
          </p:cNvPr>
          <p:cNvSpPr>
            <a:spLocks noChangeShapeType="1"/>
          </p:cNvSpPr>
          <p:nvPr/>
        </p:nvSpPr>
        <p:spPr bwMode="auto">
          <a:xfrm>
            <a:off x="3147643" y="5055539"/>
            <a:ext cx="0" cy="4655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3" name="Line 107">
            <a:extLst>
              <a:ext uri="{FF2B5EF4-FFF2-40B4-BE49-F238E27FC236}">
                <a16:creationId xmlns:a16="http://schemas.microsoft.com/office/drawing/2014/main" id="{4208B7AA-183C-4E9D-876F-FE6BAC2F7B75}"/>
              </a:ext>
            </a:extLst>
          </p:cNvPr>
          <p:cNvSpPr>
            <a:spLocks noChangeShapeType="1"/>
          </p:cNvSpPr>
          <p:nvPr/>
        </p:nvSpPr>
        <p:spPr bwMode="auto">
          <a:xfrm>
            <a:off x="3294056" y="5050218"/>
            <a:ext cx="0" cy="31795"/>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4" name="Line 108">
            <a:extLst>
              <a:ext uri="{FF2B5EF4-FFF2-40B4-BE49-F238E27FC236}">
                <a16:creationId xmlns:a16="http://schemas.microsoft.com/office/drawing/2014/main" id="{5FD53CAD-3AE9-4331-812A-640BE5195B2E}"/>
              </a:ext>
            </a:extLst>
          </p:cNvPr>
          <p:cNvSpPr>
            <a:spLocks noChangeShapeType="1"/>
          </p:cNvSpPr>
          <p:nvPr/>
        </p:nvSpPr>
        <p:spPr bwMode="auto">
          <a:xfrm>
            <a:off x="3586128"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5" name="Line 109">
            <a:extLst>
              <a:ext uri="{FF2B5EF4-FFF2-40B4-BE49-F238E27FC236}">
                <a16:creationId xmlns:a16="http://schemas.microsoft.com/office/drawing/2014/main" id="{C5F2C463-4690-4953-8E11-3868F83FCF43}"/>
              </a:ext>
            </a:extLst>
          </p:cNvPr>
          <p:cNvSpPr>
            <a:spLocks noChangeShapeType="1"/>
          </p:cNvSpPr>
          <p:nvPr/>
        </p:nvSpPr>
        <p:spPr bwMode="auto">
          <a:xfrm>
            <a:off x="3731789"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6" name="Line 110">
            <a:extLst>
              <a:ext uri="{FF2B5EF4-FFF2-40B4-BE49-F238E27FC236}">
                <a16:creationId xmlns:a16="http://schemas.microsoft.com/office/drawing/2014/main" id="{D3FF8642-77F5-4724-926A-AFD15E960AE3}"/>
              </a:ext>
            </a:extLst>
          </p:cNvPr>
          <p:cNvSpPr>
            <a:spLocks noChangeShapeType="1"/>
          </p:cNvSpPr>
          <p:nvPr/>
        </p:nvSpPr>
        <p:spPr bwMode="auto">
          <a:xfrm>
            <a:off x="3878201"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7" name="Line 111">
            <a:extLst>
              <a:ext uri="{FF2B5EF4-FFF2-40B4-BE49-F238E27FC236}">
                <a16:creationId xmlns:a16="http://schemas.microsoft.com/office/drawing/2014/main" id="{227B0186-00D8-4B9E-9D81-A22AA22732BA}"/>
              </a:ext>
            </a:extLst>
          </p:cNvPr>
          <p:cNvSpPr>
            <a:spLocks noChangeShapeType="1"/>
          </p:cNvSpPr>
          <p:nvPr/>
        </p:nvSpPr>
        <p:spPr bwMode="auto">
          <a:xfrm>
            <a:off x="4023862"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8" name="Line 112">
            <a:extLst>
              <a:ext uri="{FF2B5EF4-FFF2-40B4-BE49-F238E27FC236}">
                <a16:creationId xmlns:a16="http://schemas.microsoft.com/office/drawing/2014/main" id="{AEA80DBF-B1BC-4C3A-A4D7-2DCA50E18CF8}"/>
              </a:ext>
            </a:extLst>
          </p:cNvPr>
          <p:cNvSpPr>
            <a:spLocks noChangeShapeType="1"/>
          </p:cNvSpPr>
          <p:nvPr/>
        </p:nvSpPr>
        <p:spPr bwMode="auto">
          <a:xfrm>
            <a:off x="4168772"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9" name="Line 113">
            <a:extLst>
              <a:ext uri="{FF2B5EF4-FFF2-40B4-BE49-F238E27FC236}">
                <a16:creationId xmlns:a16="http://schemas.microsoft.com/office/drawing/2014/main" id="{52D537AB-4B2E-482D-85FF-51C9AFAF728E}"/>
              </a:ext>
            </a:extLst>
          </p:cNvPr>
          <p:cNvSpPr>
            <a:spLocks noChangeShapeType="1"/>
          </p:cNvSpPr>
          <p:nvPr/>
        </p:nvSpPr>
        <p:spPr bwMode="auto">
          <a:xfrm>
            <a:off x="4314433"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0" name="Line 114">
            <a:extLst>
              <a:ext uri="{FF2B5EF4-FFF2-40B4-BE49-F238E27FC236}">
                <a16:creationId xmlns:a16="http://schemas.microsoft.com/office/drawing/2014/main" id="{7E94635C-747E-4DBB-9E72-7ACA048B4A97}"/>
              </a:ext>
            </a:extLst>
          </p:cNvPr>
          <p:cNvSpPr>
            <a:spLocks noChangeShapeType="1"/>
          </p:cNvSpPr>
          <p:nvPr/>
        </p:nvSpPr>
        <p:spPr bwMode="auto">
          <a:xfrm>
            <a:off x="4460845"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1" name="Line 115">
            <a:extLst>
              <a:ext uri="{FF2B5EF4-FFF2-40B4-BE49-F238E27FC236}">
                <a16:creationId xmlns:a16="http://schemas.microsoft.com/office/drawing/2014/main" id="{54DDD27A-B354-44BB-BD5D-B73FFE147826}"/>
              </a:ext>
            </a:extLst>
          </p:cNvPr>
          <p:cNvSpPr>
            <a:spLocks noChangeShapeType="1"/>
          </p:cNvSpPr>
          <p:nvPr/>
        </p:nvSpPr>
        <p:spPr bwMode="auto">
          <a:xfrm>
            <a:off x="4606506"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2" name="Line 116">
            <a:extLst>
              <a:ext uri="{FF2B5EF4-FFF2-40B4-BE49-F238E27FC236}">
                <a16:creationId xmlns:a16="http://schemas.microsoft.com/office/drawing/2014/main" id="{848F085A-2DE8-4579-8855-A60A7420E326}"/>
              </a:ext>
            </a:extLst>
          </p:cNvPr>
          <p:cNvSpPr>
            <a:spLocks noChangeShapeType="1"/>
          </p:cNvSpPr>
          <p:nvPr/>
        </p:nvSpPr>
        <p:spPr bwMode="auto">
          <a:xfrm>
            <a:off x="4752917"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3" name="Line 117">
            <a:extLst>
              <a:ext uri="{FF2B5EF4-FFF2-40B4-BE49-F238E27FC236}">
                <a16:creationId xmlns:a16="http://schemas.microsoft.com/office/drawing/2014/main" id="{5C1839E8-9F08-440E-B8B5-1610EFE4A47A}"/>
              </a:ext>
            </a:extLst>
          </p:cNvPr>
          <p:cNvSpPr>
            <a:spLocks noChangeShapeType="1"/>
          </p:cNvSpPr>
          <p:nvPr/>
        </p:nvSpPr>
        <p:spPr bwMode="auto">
          <a:xfrm>
            <a:off x="4900831"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4" name="Line 118">
            <a:extLst>
              <a:ext uri="{FF2B5EF4-FFF2-40B4-BE49-F238E27FC236}">
                <a16:creationId xmlns:a16="http://schemas.microsoft.com/office/drawing/2014/main" id="{4302C6EF-D9FA-468D-8699-CB4F8B901713}"/>
              </a:ext>
            </a:extLst>
          </p:cNvPr>
          <p:cNvSpPr>
            <a:spLocks noChangeShapeType="1"/>
          </p:cNvSpPr>
          <p:nvPr/>
        </p:nvSpPr>
        <p:spPr bwMode="auto">
          <a:xfrm>
            <a:off x="5047243"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5" name="Line 119">
            <a:extLst>
              <a:ext uri="{FF2B5EF4-FFF2-40B4-BE49-F238E27FC236}">
                <a16:creationId xmlns:a16="http://schemas.microsoft.com/office/drawing/2014/main" id="{C2251BC9-6CB3-40FE-8AFC-06A188B0B1B7}"/>
              </a:ext>
            </a:extLst>
          </p:cNvPr>
          <p:cNvSpPr>
            <a:spLocks noChangeShapeType="1"/>
          </p:cNvSpPr>
          <p:nvPr/>
        </p:nvSpPr>
        <p:spPr bwMode="auto">
          <a:xfrm>
            <a:off x="5192903"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6" name="Line 120">
            <a:extLst>
              <a:ext uri="{FF2B5EF4-FFF2-40B4-BE49-F238E27FC236}">
                <a16:creationId xmlns:a16="http://schemas.microsoft.com/office/drawing/2014/main" id="{953B8F46-352D-460F-A428-D8094A9F3E25}"/>
              </a:ext>
            </a:extLst>
          </p:cNvPr>
          <p:cNvSpPr>
            <a:spLocks noChangeShapeType="1"/>
          </p:cNvSpPr>
          <p:nvPr/>
        </p:nvSpPr>
        <p:spPr bwMode="auto">
          <a:xfrm>
            <a:off x="5339315"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7" name="Line 121">
            <a:extLst>
              <a:ext uri="{FF2B5EF4-FFF2-40B4-BE49-F238E27FC236}">
                <a16:creationId xmlns:a16="http://schemas.microsoft.com/office/drawing/2014/main" id="{126E8A07-C933-4ADE-9CDB-943BFD170809}"/>
              </a:ext>
            </a:extLst>
          </p:cNvPr>
          <p:cNvSpPr>
            <a:spLocks noChangeShapeType="1"/>
          </p:cNvSpPr>
          <p:nvPr/>
        </p:nvSpPr>
        <p:spPr bwMode="auto">
          <a:xfrm>
            <a:off x="5483475" y="5055539"/>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8" name="Line 122">
            <a:extLst>
              <a:ext uri="{FF2B5EF4-FFF2-40B4-BE49-F238E27FC236}">
                <a16:creationId xmlns:a16="http://schemas.microsoft.com/office/drawing/2014/main" id="{0291B09B-F4CA-4BDA-A298-FFD8F2F6C11B}"/>
              </a:ext>
            </a:extLst>
          </p:cNvPr>
          <p:cNvSpPr>
            <a:spLocks noChangeShapeType="1"/>
          </p:cNvSpPr>
          <p:nvPr/>
        </p:nvSpPr>
        <p:spPr bwMode="auto">
          <a:xfrm>
            <a:off x="5629886" y="5050454"/>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9" name="TextBox 1498">
            <a:extLst>
              <a:ext uri="{FF2B5EF4-FFF2-40B4-BE49-F238E27FC236}">
                <a16:creationId xmlns:a16="http://schemas.microsoft.com/office/drawing/2014/main" id="{9A92CCB1-8B55-4001-85E5-7BA25846179F}"/>
              </a:ext>
            </a:extLst>
          </p:cNvPr>
          <p:cNvSpPr txBox="1"/>
          <p:nvPr/>
        </p:nvSpPr>
        <p:spPr>
          <a:xfrm>
            <a:off x="359484" y="5600313"/>
            <a:ext cx="1137215"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GB" sz="500" b="1" i="0" u="none" strike="noStrike" kern="1200" cap="none" spc="0" normalizeH="0" baseline="0" noProof="0" dirty="0">
                <a:ln>
                  <a:noFill/>
                </a:ln>
                <a:solidFill>
                  <a:schemeClr val="tx2"/>
                </a:solidFill>
                <a:effectLst/>
                <a:uLnTx/>
                <a:uFillTx/>
                <a:latin typeface="Arial" panose="020B0604020202020204"/>
                <a:ea typeface="+mn-ea"/>
                <a:cs typeface="+mn-cs"/>
              </a:rPr>
              <a:t> + abiraterone</a:t>
            </a:r>
          </a:p>
        </p:txBody>
      </p:sp>
      <p:sp>
        <p:nvSpPr>
          <p:cNvPr id="1500" name="TextBox 1499">
            <a:extLst>
              <a:ext uri="{FF2B5EF4-FFF2-40B4-BE49-F238E27FC236}">
                <a16:creationId xmlns:a16="http://schemas.microsoft.com/office/drawing/2014/main" id="{8D079C04-41FF-4CD8-9ED4-F6A9A663E108}"/>
              </a:ext>
            </a:extLst>
          </p:cNvPr>
          <p:cNvSpPr txBox="1"/>
          <p:nvPr/>
        </p:nvSpPr>
        <p:spPr>
          <a:xfrm>
            <a:off x="359484" y="5728320"/>
            <a:ext cx="1137215"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a:t>
            </a:r>
          </a:p>
        </p:txBody>
      </p:sp>
      <p:sp>
        <p:nvSpPr>
          <p:cNvPr id="1501" name="TextBox 1500">
            <a:extLst>
              <a:ext uri="{FF2B5EF4-FFF2-40B4-BE49-F238E27FC236}">
                <a16:creationId xmlns:a16="http://schemas.microsoft.com/office/drawing/2014/main" id="{2682E539-426C-4991-B480-334EE54B5444}"/>
              </a:ext>
            </a:extLst>
          </p:cNvPr>
          <p:cNvSpPr txBox="1"/>
          <p:nvPr/>
        </p:nvSpPr>
        <p:spPr>
          <a:xfrm>
            <a:off x="359484" y="5452665"/>
            <a:ext cx="1137215" cy="769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a:ln>
                  <a:noFill/>
                </a:ln>
                <a:solidFill>
                  <a:prstClr val="black"/>
                </a:solidFill>
                <a:effectLst/>
                <a:uLnTx/>
                <a:uFillTx/>
                <a:latin typeface="Arial" panose="020B0604020202020204"/>
                <a:ea typeface="+mn-ea"/>
                <a:cs typeface="+mn-cs"/>
              </a:rPr>
              <a:t>No. at risk</a:t>
            </a:r>
          </a:p>
        </p:txBody>
      </p:sp>
      <p:sp>
        <p:nvSpPr>
          <p:cNvPr id="1502" name="TextBox 1501">
            <a:extLst>
              <a:ext uri="{FF2B5EF4-FFF2-40B4-BE49-F238E27FC236}">
                <a16:creationId xmlns:a16="http://schemas.microsoft.com/office/drawing/2014/main" id="{48558E36-E957-4EBF-AD22-146244AA98ED}"/>
              </a:ext>
            </a:extLst>
          </p:cNvPr>
          <p:cNvSpPr txBox="1"/>
          <p:nvPr/>
        </p:nvSpPr>
        <p:spPr>
          <a:xfrm>
            <a:off x="1103745" y="5357071"/>
            <a:ext cx="4816155"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Time from randomisation (months)</a:t>
            </a:r>
          </a:p>
        </p:txBody>
      </p:sp>
      <p:sp>
        <p:nvSpPr>
          <p:cNvPr id="1503" name="TextBox 1502">
            <a:extLst>
              <a:ext uri="{FF2B5EF4-FFF2-40B4-BE49-F238E27FC236}">
                <a16:creationId xmlns:a16="http://schemas.microsoft.com/office/drawing/2014/main" id="{363DBA58-7AF8-4D7C-AC55-DD1A599314A6}"/>
              </a:ext>
            </a:extLst>
          </p:cNvPr>
          <p:cNvSpPr txBox="1"/>
          <p:nvPr/>
        </p:nvSpPr>
        <p:spPr>
          <a:xfrm rot="16200000">
            <a:off x="-734980" y="3649497"/>
            <a:ext cx="257161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422525" algn="l"/>
              </a:tabLst>
              <a:defRPr/>
            </a:pP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Probability of not experiencing first subsequent therapy or death</a:t>
            </a:r>
            <a:endParaRPr kumimoji="0" lang="en-GB"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4" name="TextBox 1503">
            <a:extLst>
              <a:ext uri="{FF2B5EF4-FFF2-40B4-BE49-F238E27FC236}">
                <a16:creationId xmlns:a16="http://schemas.microsoft.com/office/drawing/2014/main" id="{6BCFD7BA-5614-4A57-AB1C-80341981E480}"/>
              </a:ext>
            </a:extLst>
          </p:cNvPr>
          <p:cNvSpPr txBox="1"/>
          <p:nvPr/>
        </p:nvSpPr>
        <p:spPr>
          <a:xfrm>
            <a:off x="1018008"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7" name="TextBox 1506">
            <a:extLst>
              <a:ext uri="{FF2B5EF4-FFF2-40B4-BE49-F238E27FC236}">
                <a16:creationId xmlns:a16="http://schemas.microsoft.com/office/drawing/2014/main" id="{C4E0076C-7D0A-440B-B0BC-FC2E0F92233B}"/>
              </a:ext>
            </a:extLst>
          </p:cNvPr>
          <p:cNvSpPr txBox="1"/>
          <p:nvPr/>
        </p:nvSpPr>
        <p:spPr>
          <a:xfrm>
            <a:off x="1310128"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9" name="TextBox 1508">
            <a:extLst>
              <a:ext uri="{FF2B5EF4-FFF2-40B4-BE49-F238E27FC236}">
                <a16:creationId xmlns:a16="http://schemas.microsoft.com/office/drawing/2014/main" id="{2706DCF4-1994-4A34-B54E-D08DD3D99011}"/>
              </a:ext>
            </a:extLst>
          </p:cNvPr>
          <p:cNvSpPr txBox="1"/>
          <p:nvPr/>
        </p:nvSpPr>
        <p:spPr>
          <a:xfrm>
            <a:off x="1602249"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1" name="TextBox 1510">
            <a:extLst>
              <a:ext uri="{FF2B5EF4-FFF2-40B4-BE49-F238E27FC236}">
                <a16:creationId xmlns:a16="http://schemas.microsoft.com/office/drawing/2014/main" id="{ADAD3455-DE06-45D5-97D5-FE1F5494AD44}"/>
              </a:ext>
            </a:extLst>
          </p:cNvPr>
          <p:cNvSpPr txBox="1"/>
          <p:nvPr/>
        </p:nvSpPr>
        <p:spPr>
          <a:xfrm>
            <a:off x="1894369"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3" name="TextBox 1512">
            <a:extLst>
              <a:ext uri="{FF2B5EF4-FFF2-40B4-BE49-F238E27FC236}">
                <a16:creationId xmlns:a16="http://schemas.microsoft.com/office/drawing/2014/main" id="{385468AE-EAA9-4C66-AC55-B0B87FDB9450}"/>
              </a:ext>
            </a:extLst>
          </p:cNvPr>
          <p:cNvSpPr txBox="1"/>
          <p:nvPr/>
        </p:nvSpPr>
        <p:spPr>
          <a:xfrm>
            <a:off x="2186489"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5" name="TextBox 1514">
            <a:extLst>
              <a:ext uri="{FF2B5EF4-FFF2-40B4-BE49-F238E27FC236}">
                <a16:creationId xmlns:a16="http://schemas.microsoft.com/office/drawing/2014/main" id="{A5F7D0C1-152E-4FAF-A546-8C0C5151EEC4}"/>
              </a:ext>
            </a:extLst>
          </p:cNvPr>
          <p:cNvSpPr txBox="1"/>
          <p:nvPr/>
        </p:nvSpPr>
        <p:spPr>
          <a:xfrm>
            <a:off x="2478610"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7" name="TextBox 1516">
            <a:extLst>
              <a:ext uri="{FF2B5EF4-FFF2-40B4-BE49-F238E27FC236}">
                <a16:creationId xmlns:a16="http://schemas.microsoft.com/office/drawing/2014/main" id="{791731CB-FC1B-405B-B1AE-E3579431B9AC}"/>
              </a:ext>
            </a:extLst>
          </p:cNvPr>
          <p:cNvSpPr txBox="1"/>
          <p:nvPr/>
        </p:nvSpPr>
        <p:spPr>
          <a:xfrm>
            <a:off x="2770730"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9" name="TextBox 1518">
            <a:extLst>
              <a:ext uri="{FF2B5EF4-FFF2-40B4-BE49-F238E27FC236}">
                <a16:creationId xmlns:a16="http://schemas.microsoft.com/office/drawing/2014/main" id="{70C50342-1D31-42F2-86EF-870C6BD65AB6}"/>
              </a:ext>
            </a:extLst>
          </p:cNvPr>
          <p:cNvSpPr txBox="1"/>
          <p:nvPr/>
        </p:nvSpPr>
        <p:spPr>
          <a:xfrm>
            <a:off x="3062850"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1" name="TextBox 1520">
            <a:extLst>
              <a:ext uri="{FF2B5EF4-FFF2-40B4-BE49-F238E27FC236}">
                <a16:creationId xmlns:a16="http://schemas.microsoft.com/office/drawing/2014/main" id="{6CA8A5BB-5B79-4E4E-B265-DC82A822706F}"/>
              </a:ext>
            </a:extLst>
          </p:cNvPr>
          <p:cNvSpPr txBox="1"/>
          <p:nvPr/>
        </p:nvSpPr>
        <p:spPr>
          <a:xfrm>
            <a:off x="3354971"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3" name="TextBox 1522">
            <a:extLst>
              <a:ext uri="{FF2B5EF4-FFF2-40B4-BE49-F238E27FC236}">
                <a16:creationId xmlns:a16="http://schemas.microsoft.com/office/drawing/2014/main" id="{8A7D41C6-336F-4155-B25B-AC29C391A6F7}"/>
              </a:ext>
            </a:extLst>
          </p:cNvPr>
          <p:cNvSpPr txBox="1"/>
          <p:nvPr/>
        </p:nvSpPr>
        <p:spPr>
          <a:xfrm>
            <a:off x="3647091"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5" name="TextBox 1524">
            <a:extLst>
              <a:ext uri="{FF2B5EF4-FFF2-40B4-BE49-F238E27FC236}">
                <a16:creationId xmlns:a16="http://schemas.microsoft.com/office/drawing/2014/main" id="{DA1E1890-5E11-452E-B6A0-851E778732B1}"/>
              </a:ext>
            </a:extLst>
          </p:cNvPr>
          <p:cNvSpPr txBox="1"/>
          <p:nvPr/>
        </p:nvSpPr>
        <p:spPr>
          <a:xfrm>
            <a:off x="3939211"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7" name="TextBox 1526">
            <a:extLst>
              <a:ext uri="{FF2B5EF4-FFF2-40B4-BE49-F238E27FC236}">
                <a16:creationId xmlns:a16="http://schemas.microsoft.com/office/drawing/2014/main" id="{9CA5EB67-686D-4975-B6DF-B0CB5F0770B4}"/>
              </a:ext>
            </a:extLst>
          </p:cNvPr>
          <p:cNvSpPr txBox="1"/>
          <p:nvPr/>
        </p:nvSpPr>
        <p:spPr>
          <a:xfrm>
            <a:off x="4231332"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9" name="TextBox 1528">
            <a:extLst>
              <a:ext uri="{FF2B5EF4-FFF2-40B4-BE49-F238E27FC236}">
                <a16:creationId xmlns:a16="http://schemas.microsoft.com/office/drawing/2014/main" id="{9933F113-A2F4-4354-84BB-F0F06E6840E5}"/>
              </a:ext>
            </a:extLst>
          </p:cNvPr>
          <p:cNvSpPr txBox="1"/>
          <p:nvPr/>
        </p:nvSpPr>
        <p:spPr>
          <a:xfrm>
            <a:off x="4523452"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1" name="TextBox 1530">
            <a:extLst>
              <a:ext uri="{FF2B5EF4-FFF2-40B4-BE49-F238E27FC236}">
                <a16:creationId xmlns:a16="http://schemas.microsoft.com/office/drawing/2014/main" id="{8B5E1A23-5D77-4635-8DEA-E7191537D7D1}"/>
              </a:ext>
            </a:extLst>
          </p:cNvPr>
          <p:cNvSpPr txBox="1"/>
          <p:nvPr/>
        </p:nvSpPr>
        <p:spPr>
          <a:xfrm>
            <a:off x="4815572"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3" name="TextBox 1532">
            <a:extLst>
              <a:ext uri="{FF2B5EF4-FFF2-40B4-BE49-F238E27FC236}">
                <a16:creationId xmlns:a16="http://schemas.microsoft.com/office/drawing/2014/main" id="{11924501-A23D-4659-814A-2FB5A204C390}"/>
              </a:ext>
            </a:extLst>
          </p:cNvPr>
          <p:cNvSpPr txBox="1"/>
          <p:nvPr/>
        </p:nvSpPr>
        <p:spPr>
          <a:xfrm>
            <a:off x="5107693"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5" name="TextBox 1534">
            <a:extLst>
              <a:ext uri="{FF2B5EF4-FFF2-40B4-BE49-F238E27FC236}">
                <a16:creationId xmlns:a16="http://schemas.microsoft.com/office/drawing/2014/main" id="{58561222-0AB4-486A-B974-F759662029AA}"/>
              </a:ext>
            </a:extLst>
          </p:cNvPr>
          <p:cNvSpPr txBox="1"/>
          <p:nvPr/>
        </p:nvSpPr>
        <p:spPr>
          <a:xfrm>
            <a:off x="5399813" y="5111901"/>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30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6" name="TextBox 1535">
            <a:extLst>
              <a:ext uri="{FF2B5EF4-FFF2-40B4-BE49-F238E27FC236}">
                <a16:creationId xmlns:a16="http://schemas.microsoft.com/office/drawing/2014/main" id="{B25E49EC-F512-4088-B6AC-287A74FD1AF9}"/>
              </a:ext>
            </a:extLst>
          </p:cNvPr>
          <p:cNvSpPr txBox="1"/>
          <p:nvPr/>
        </p:nvSpPr>
        <p:spPr>
          <a:xfrm>
            <a:off x="862031" y="5000834"/>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7" name="TextBox 1536">
            <a:extLst>
              <a:ext uri="{FF2B5EF4-FFF2-40B4-BE49-F238E27FC236}">
                <a16:creationId xmlns:a16="http://schemas.microsoft.com/office/drawing/2014/main" id="{9FC40B4E-CC71-4E69-82F3-C4C701C8F095}"/>
              </a:ext>
            </a:extLst>
          </p:cNvPr>
          <p:cNvSpPr txBox="1"/>
          <p:nvPr/>
        </p:nvSpPr>
        <p:spPr>
          <a:xfrm>
            <a:off x="866408" y="2515238"/>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1.0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8" name="TextBox 1537">
            <a:extLst>
              <a:ext uri="{FF2B5EF4-FFF2-40B4-BE49-F238E27FC236}">
                <a16:creationId xmlns:a16="http://schemas.microsoft.com/office/drawing/2014/main" id="{6F4627E3-0A67-46A6-9464-EB011B649200}"/>
              </a:ext>
            </a:extLst>
          </p:cNvPr>
          <p:cNvSpPr txBox="1"/>
          <p:nvPr/>
        </p:nvSpPr>
        <p:spPr>
          <a:xfrm>
            <a:off x="862031" y="2763797"/>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0.9</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9" name="TextBox 1538">
            <a:extLst>
              <a:ext uri="{FF2B5EF4-FFF2-40B4-BE49-F238E27FC236}">
                <a16:creationId xmlns:a16="http://schemas.microsoft.com/office/drawing/2014/main" id="{10291628-18AD-422B-896F-807BB72F5D47}"/>
              </a:ext>
            </a:extLst>
          </p:cNvPr>
          <p:cNvSpPr txBox="1"/>
          <p:nvPr/>
        </p:nvSpPr>
        <p:spPr>
          <a:xfrm>
            <a:off x="862031" y="3012357"/>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0" name="TextBox 1539">
            <a:extLst>
              <a:ext uri="{FF2B5EF4-FFF2-40B4-BE49-F238E27FC236}">
                <a16:creationId xmlns:a16="http://schemas.microsoft.com/office/drawing/2014/main" id="{50A57C47-C57A-429B-B204-01FDAF00BA25}"/>
              </a:ext>
            </a:extLst>
          </p:cNvPr>
          <p:cNvSpPr txBox="1"/>
          <p:nvPr/>
        </p:nvSpPr>
        <p:spPr>
          <a:xfrm>
            <a:off x="862031" y="3260916"/>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0.7</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1" name="TextBox 1540">
            <a:extLst>
              <a:ext uri="{FF2B5EF4-FFF2-40B4-BE49-F238E27FC236}">
                <a16:creationId xmlns:a16="http://schemas.microsoft.com/office/drawing/2014/main" id="{BE045BA2-FEB6-4224-A372-978C40B13C11}"/>
              </a:ext>
            </a:extLst>
          </p:cNvPr>
          <p:cNvSpPr txBox="1"/>
          <p:nvPr/>
        </p:nvSpPr>
        <p:spPr>
          <a:xfrm>
            <a:off x="862031" y="3509476"/>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2" name="TextBox 1541">
            <a:extLst>
              <a:ext uri="{FF2B5EF4-FFF2-40B4-BE49-F238E27FC236}">
                <a16:creationId xmlns:a16="http://schemas.microsoft.com/office/drawing/2014/main" id="{E1F888B3-711F-44DC-BC54-B384F69F59AC}"/>
              </a:ext>
            </a:extLst>
          </p:cNvPr>
          <p:cNvSpPr txBox="1"/>
          <p:nvPr/>
        </p:nvSpPr>
        <p:spPr>
          <a:xfrm>
            <a:off x="862031" y="3758035"/>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0.5</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3" name="TextBox 1542">
            <a:extLst>
              <a:ext uri="{FF2B5EF4-FFF2-40B4-BE49-F238E27FC236}">
                <a16:creationId xmlns:a16="http://schemas.microsoft.com/office/drawing/2014/main" id="{83C0D294-2503-42FD-A788-78FF9A42F27A}"/>
              </a:ext>
            </a:extLst>
          </p:cNvPr>
          <p:cNvSpPr txBox="1"/>
          <p:nvPr/>
        </p:nvSpPr>
        <p:spPr>
          <a:xfrm>
            <a:off x="862031" y="4006595"/>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0.4</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4" name="TextBox 1543">
            <a:extLst>
              <a:ext uri="{FF2B5EF4-FFF2-40B4-BE49-F238E27FC236}">
                <a16:creationId xmlns:a16="http://schemas.microsoft.com/office/drawing/2014/main" id="{44665EEF-01F4-40C0-9F1D-B49178DD80B9}"/>
              </a:ext>
            </a:extLst>
          </p:cNvPr>
          <p:cNvSpPr txBox="1"/>
          <p:nvPr/>
        </p:nvSpPr>
        <p:spPr>
          <a:xfrm>
            <a:off x="862031" y="4255154"/>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0.3</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5" name="TextBox 1544">
            <a:extLst>
              <a:ext uri="{FF2B5EF4-FFF2-40B4-BE49-F238E27FC236}">
                <a16:creationId xmlns:a16="http://schemas.microsoft.com/office/drawing/2014/main" id="{8CE5D251-9F3A-49AB-A0FF-840CD1693329}"/>
              </a:ext>
            </a:extLst>
          </p:cNvPr>
          <p:cNvSpPr txBox="1"/>
          <p:nvPr/>
        </p:nvSpPr>
        <p:spPr>
          <a:xfrm>
            <a:off x="862031" y="4503714"/>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6" name="TextBox 1545">
            <a:extLst>
              <a:ext uri="{FF2B5EF4-FFF2-40B4-BE49-F238E27FC236}">
                <a16:creationId xmlns:a16="http://schemas.microsoft.com/office/drawing/2014/main" id="{D6E51AFF-B3FF-43B0-8BC9-559574F46CA2}"/>
              </a:ext>
            </a:extLst>
          </p:cNvPr>
          <p:cNvSpPr txBox="1"/>
          <p:nvPr/>
        </p:nvSpPr>
        <p:spPr>
          <a:xfrm>
            <a:off x="862031" y="4752273"/>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0.1</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7" name="TextBox 1546">
            <a:extLst>
              <a:ext uri="{FF2B5EF4-FFF2-40B4-BE49-F238E27FC236}">
                <a16:creationId xmlns:a16="http://schemas.microsoft.com/office/drawing/2014/main" id="{5CE66D52-69D8-4EE1-9BE0-906779FC3FAA}"/>
              </a:ext>
            </a:extLst>
          </p:cNvPr>
          <p:cNvSpPr txBox="1"/>
          <p:nvPr/>
        </p:nvSpPr>
        <p:spPr>
          <a:xfrm>
            <a:off x="1018008"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8" name="TextBox 1547">
            <a:extLst>
              <a:ext uri="{FF2B5EF4-FFF2-40B4-BE49-F238E27FC236}">
                <a16:creationId xmlns:a16="http://schemas.microsoft.com/office/drawing/2014/main" id="{21F7A00C-FF68-4036-BDC4-4C61723B1931}"/>
              </a:ext>
            </a:extLst>
          </p:cNvPr>
          <p:cNvSpPr txBox="1"/>
          <p:nvPr/>
        </p:nvSpPr>
        <p:spPr>
          <a:xfrm>
            <a:off x="554588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9" name="TextBox 1548">
            <a:extLst>
              <a:ext uri="{FF2B5EF4-FFF2-40B4-BE49-F238E27FC236}">
                <a16:creationId xmlns:a16="http://schemas.microsoft.com/office/drawing/2014/main" id="{22655EB4-A439-44E0-BEF2-DFDDCCD808BC}"/>
              </a:ext>
            </a:extLst>
          </p:cNvPr>
          <p:cNvSpPr txBox="1"/>
          <p:nvPr/>
        </p:nvSpPr>
        <p:spPr>
          <a:xfrm>
            <a:off x="1164068"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0" name="TextBox 1549">
            <a:extLst>
              <a:ext uri="{FF2B5EF4-FFF2-40B4-BE49-F238E27FC236}">
                <a16:creationId xmlns:a16="http://schemas.microsoft.com/office/drawing/2014/main" id="{2B7B0911-33C7-4BA4-9462-918977C068EE}"/>
              </a:ext>
            </a:extLst>
          </p:cNvPr>
          <p:cNvSpPr txBox="1"/>
          <p:nvPr/>
        </p:nvSpPr>
        <p:spPr>
          <a:xfrm>
            <a:off x="1310128"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1" name="TextBox 1550">
            <a:extLst>
              <a:ext uri="{FF2B5EF4-FFF2-40B4-BE49-F238E27FC236}">
                <a16:creationId xmlns:a16="http://schemas.microsoft.com/office/drawing/2014/main" id="{B4FE50C2-B720-41FC-B647-75EC27D2A89F}"/>
              </a:ext>
            </a:extLst>
          </p:cNvPr>
          <p:cNvSpPr txBox="1"/>
          <p:nvPr/>
        </p:nvSpPr>
        <p:spPr>
          <a:xfrm>
            <a:off x="1456188"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385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2" name="TextBox 1551">
            <a:extLst>
              <a:ext uri="{FF2B5EF4-FFF2-40B4-BE49-F238E27FC236}">
                <a16:creationId xmlns:a16="http://schemas.microsoft.com/office/drawing/2014/main" id="{836A3462-1FC1-48C7-A166-D9AEF8164EDD}"/>
              </a:ext>
            </a:extLst>
          </p:cNvPr>
          <p:cNvSpPr txBox="1"/>
          <p:nvPr/>
        </p:nvSpPr>
        <p:spPr>
          <a:xfrm>
            <a:off x="160224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374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3" name="TextBox 1552">
            <a:extLst>
              <a:ext uri="{FF2B5EF4-FFF2-40B4-BE49-F238E27FC236}">
                <a16:creationId xmlns:a16="http://schemas.microsoft.com/office/drawing/2014/main" id="{076F8842-CB38-48F6-815C-2513CF448919}"/>
              </a:ext>
            </a:extLst>
          </p:cNvPr>
          <p:cNvSpPr txBox="1"/>
          <p:nvPr/>
        </p:nvSpPr>
        <p:spPr>
          <a:xfrm>
            <a:off x="174830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4" name="TextBox 1553">
            <a:extLst>
              <a:ext uri="{FF2B5EF4-FFF2-40B4-BE49-F238E27FC236}">
                <a16:creationId xmlns:a16="http://schemas.microsoft.com/office/drawing/2014/main" id="{07158D8B-83F7-4756-8AAD-412A18A76999}"/>
              </a:ext>
            </a:extLst>
          </p:cNvPr>
          <p:cNvSpPr txBox="1"/>
          <p:nvPr/>
        </p:nvSpPr>
        <p:spPr>
          <a:xfrm>
            <a:off x="189436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358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5" name="TextBox 1554">
            <a:extLst>
              <a:ext uri="{FF2B5EF4-FFF2-40B4-BE49-F238E27FC236}">
                <a16:creationId xmlns:a16="http://schemas.microsoft.com/office/drawing/2014/main" id="{5F844387-FE5B-49F6-9C79-E47F45DEE580}"/>
              </a:ext>
            </a:extLst>
          </p:cNvPr>
          <p:cNvSpPr txBox="1"/>
          <p:nvPr/>
        </p:nvSpPr>
        <p:spPr>
          <a:xfrm>
            <a:off x="204042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345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6" name="TextBox 1555">
            <a:extLst>
              <a:ext uri="{FF2B5EF4-FFF2-40B4-BE49-F238E27FC236}">
                <a16:creationId xmlns:a16="http://schemas.microsoft.com/office/drawing/2014/main" id="{00604A98-1488-43DD-B508-8B43408F0B0D}"/>
              </a:ext>
            </a:extLst>
          </p:cNvPr>
          <p:cNvSpPr txBox="1"/>
          <p:nvPr/>
        </p:nvSpPr>
        <p:spPr>
          <a:xfrm>
            <a:off x="218648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338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7" name="TextBox 1556">
            <a:extLst>
              <a:ext uri="{FF2B5EF4-FFF2-40B4-BE49-F238E27FC236}">
                <a16:creationId xmlns:a16="http://schemas.microsoft.com/office/drawing/2014/main" id="{F6B66DAD-B76C-4763-BD94-E8D7883DD9B8}"/>
              </a:ext>
            </a:extLst>
          </p:cNvPr>
          <p:cNvSpPr txBox="1"/>
          <p:nvPr/>
        </p:nvSpPr>
        <p:spPr>
          <a:xfrm>
            <a:off x="2332549"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328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8" name="TextBox 1557">
            <a:extLst>
              <a:ext uri="{FF2B5EF4-FFF2-40B4-BE49-F238E27FC236}">
                <a16:creationId xmlns:a16="http://schemas.microsoft.com/office/drawing/2014/main" id="{CA38F8E7-D9E6-4DC5-925E-D6AF27EE2EEF}"/>
              </a:ext>
            </a:extLst>
          </p:cNvPr>
          <p:cNvSpPr txBox="1"/>
          <p:nvPr/>
        </p:nvSpPr>
        <p:spPr>
          <a:xfrm>
            <a:off x="247861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9" name="TextBox 1558">
            <a:extLst>
              <a:ext uri="{FF2B5EF4-FFF2-40B4-BE49-F238E27FC236}">
                <a16:creationId xmlns:a16="http://schemas.microsoft.com/office/drawing/2014/main" id="{A0C921AF-55C4-400F-8275-A412F23837B1}"/>
              </a:ext>
            </a:extLst>
          </p:cNvPr>
          <p:cNvSpPr txBox="1"/>
          <p:nvPr/>
        </p:nvSpPr>
        <p:spPr>
          <a:xfrm>
            <a:off x="262467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308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0" name="TextBox 1559">
            <a:extLst>
              <a:ext uri="{FF2B5EF4-FFF2-40B4-BE49-F238E27FC236}">
                <a16:creationId xmlns:a16="http://schemas.microsoft.com/office/drawing/2014/main" id="{BAED94DC-2A0B-431C-9986-7994A33AFF90}"/>
              </a:ext>
            </a:extLst>
          </p:cNvPr>
          <p:cNvSpPr txBox="1"/>
          <p:nvPr/>
        </p:nvSpPr>
        <p:spPr>
          <a:xfrm>
            <a:off x="277073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295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1" name="TextBox 1560">
            <a:extLst>
              <a:ext uri="{FF2B5EF4-FFF2-40B4-BE49-F238E27FC236}">
                <a16:creationId xmlns:a16="http://schemas.microsoft.com/office/drawing/2014/main" id="{E3DDCACB-E66C-47C9-B651-28EF4E569FDD}"/>
              </a:ext>
            </a:extLst>
          </p:cNvPr>
          <p:cNvSpPr txBox="1"/>
          <p:nvPr/>
        </p:nvSpPr>
        <p:spPr>
          <a:xfrm>
            <a:off x="291679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285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2" name="TextBox 1561">
            <a:extLst>
              <a:ext uri="{FF2B5EF4-FFF2-40B4-BE49-F238E27FC236}">
                <a16:creationId xmlns:a16="http://schemas.microsoft.com/office/drawing/2014/main" id="{CFBC537D-10D1-41A3-A755-773793391094}"/>
              </a:ext>
            </a:extLst>
          </p:cNvPr>
          <p:cNvSpPr txBox="1"/>
          <p:nvPr/>
        </p:nvSpPr>
        <p:spPr>
          <a:xfrm>
            <a:off x="306285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272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3" name="TextBox 1562">
            <a:extLst>
              <a:ext uri="{FF2B5EF4-FFF2-40B4-BE49-F238E27FC236}">
                <a16:creationId xmlns:a16="http://schemas.microsoft.com/office/drawing/2014/main" id="{7A8D70D0-3919-4748-AF9F-90FDEA2E1A53}"/>
              </a:ext>
            </a:extLst>
          </p:cNvPr>
          <p:cNvSpPr txBox="1"/>
          <p:nvPr/>
        </p:nvSpPr>
        <p:spPr>
          <a:xfrm>
            <a:off x="3208910"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260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4" name="TextBox 1563">
            <a:extLst>
              <a:ext uri="{FF2B5EF4-FFF2-40B4-BE49-F238E27FC236}">
                <a16:creationId xmlns:a16="http://schemas.microsoft.com/office/drawing/2014/main" id="{EE567278-30C9-457B-85CF-9EEC0FB25028}"/>
              </a:ext>
            </a:extLst>
          </p:cNvPr>
          <p:cNvSpPr txBox="1"/>
          <p:nvPr/>
        </p:nvSpPr>
        <p:spPr>
          <a:xfrm>
            <a:off x="3354971"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250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5" name="TextBox 1564">
            <a:extLst>
              <a:ext uri="{FF2B5EF4-FFF2-40B4-BE49-F238E27FC236}">
                <a16:creationId xmlns:a16="http://schemas.microsoft.com/office/drawing/2014/main" id="{EB05DCCE-F007-4879-A1FA-19C25EA89068}"/>
              </a:ext>
            </a:extLst>
          </p:cNvPr>
          <p:cNvSpPr txBox="1"/>
          <p:nvPr/>
        </p:nvSpPr>
        <p:spPr>
          <a:xfrm>
            <a:off x="3501031"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245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6" name="TextBox 1565">
            <a:extLst>
              <a:ext uri="{FF2B5EF4-FFF2-40B4-BE49-F238E27FC236}">
                <a16:creationId xmlns:a16="http://schemas.microsoft.com/office/drawing/2014/main" id="{00C4965B-6AE2-4A42-A86E-DEC96AE9A80B}"/>
              </a:ext>
            </a:extLst>
          </p:cNvPr>
          <p:cNvSpPr txBox="1"/>
          <p:nvPr/>
        </p:nvSpPr>
        <p:spPr>
          <a:xfrm>
            <a:off x="3647091"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222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7" name="TextBox 1566">
            <a:extLst>
              <a:ext uri="{FF2B5EF4-FFF2-40B4-BE49-F238E27FC236}">
                <a16:creationId xmlns:a16="http://schemas.microsoft.com/office/drawing/2014/main" id="{A93610EB-D131-434E-A311-9D732C64C28B}"/>
              </a:ext>
            </a:extLst>
          </p:cNvPr>
          <p:cNvSpPr txBox="1"/>
          <p:nvPr/>
        </p:nvSpPr>
        <p:spPr>
          <a:xfrm>
            <a:off x="3793151"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202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8" name="TextBox 1567">
            <a:extLst>
              <a:ext uri="{FF2B5EF4-FFF2-40B4-BE49-F238E27FC236}">
                <a16:creationId xmlns:a16="http://schemas.microsoft.com/office/drawing/2014/main" id="{0762FC04-00EE-4DF1-B848-2F7BAB5C47A0}"/>
              </a:ext>
            </a:extLst>
          </p:cNvPr>
          <p:cNvSpPr txBox="1"/>
          <p:nvPr/>
        </p:nvSpPr>
        <p:spPr>
          <a:xfrm>
            <a:off x="3939211"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174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9" name="TextBox 1568">
            <a:extLst>
              <a:ext uri="{FF2B5EF4-FFF2-40B4-BE49-F238E27FC236}">
                <a16:creationId xmlns:a16="http://schemas.microsoft.com/office/drawing/2014/main" id="{4B6A76AC-844A-41E6-942E-32AA584B8AFE}"/>
              </a:ext>
            </a:extLst>
          </p:cNvPr>
          <p:cNvSpPr txBox="1"/>
          <p:nvPr/>
        </p:nvSpPr>
        <p:spPr>
          <a:xfrm>
            <a:off x="408527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148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0" name="TextBox 1569">
            <a:extLst>
              <a:ext uri="{FF2B5EF4-FFF2-40B4-BE49-F238E27FC236}">
                <a16:creationId xmlns:a16="http://schemas.microsoft.com/office/drawing/2014/main" id="{94AEB1A4-0EF3-49C6-B512-18789BE3D2F5}"/>
              </a:ext>
            </a:extLst>
          </p:cNvPr>
          <p:cNvSpPr txBox="1"/>
          <p:nvPr/>
        </p:nvSpPr>
        <p:spPr>
          <a:xfrm>
            <a:off x="423133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124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1" name="TextBox 1570">
            <a:extLst>
              <a:ext uri="{FF2B5EF4-FFF2-40B4-BE49-F238E27FC236}">
                <a16:creationId xmlns:a16="http://schemas.microsoft.com/office/drawing/2014/main" id="{1A26BBB1-14C1-4E4D-B086-F0A08858AEDC}"/>
              </a:ext>
            </a:extLst>
          </p:cNvPr>
          <p:cNvSpPr txBox="1"/>
          <p:nvPr/>
        </p:nvSpPr>
        <p:spPr>
          <a:xfrm>
            <a:off x="437739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104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2" name="TextBox 1571">
            <a:extLst>
              <a:ext uri="{FF2B5EF4-FFF2-40B4-BE49-F238E27FC236}">
                <a16:creationId xmlns:a16="http://schemas.microsoft.com/office/drawing/2014/main" id="{E7311360-E524-4223-91B1-29EE53B79CD2}"/>
              </a:ext>
            </a:extLst>
          </p:cNvPr>
          <p:cNvSpPr txBox="1"/>
          <p:nvPr/>
        </p:nvSpPr>
        <p:spPr>
          <a:xfrm>
            <a:off x="452345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87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3" name="TextBox 1572">
            <a:extLst>
              <a:ext uri="{FF2B5EF4-FFF2-40B4-BE49-F238E27FC236}">
                <a16:creationId xmlns:a16="http://schemas.microsoft.com/office/drawing/2014/main" id="{9DF78177-9EAC-47B1-9A05-A21889CFA72C}"/>
              </a:ext>
            </a:extLst>
          </p:cNvPr>
          <p:cNvSpPr txBox="1"/>
          <p:nvPr/>
        </p:nvSpPr>
        <p:spPr>
          <a:xfrm>
            <a:off x="466951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67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4" name="TextBox 1573">
            <a:extLst>
              <a:ext uri="{FF2B5EF4-FFF2-40B4-BE49-F238E27FC236}">
                <a16:creationId xmlns:a16="http://schemas.microsoft.com/office/drawing/2014/main" id="{76BDE0D8-9C48-4165-A0A9-DD2EB7C9CF4A}"/>
              </a:ext>
            </a:extLst>
          </p:cNvPr>
          <p:cNvSpPr txBox="1"/>
          <p:nvPr/>
        </p:nvSpPr>
        <p:spPr>
          <a:xfrm>
            <a:off x="481557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53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5" name="TextBox 1574">
            <a:extLst>
              <a:ext uri="{FF2B5EF4-FFF2-40B4-BE49-F238E27FC236}">
                <a16:creationId xmlns:a16="http://schemas.microsoft.com/office/drawing/2014/main" id="{9D5B1B1B-C2A0-49D8-87AC-6CDC53CDC131}"/>
              </a:ext>
            </a:extLst>
          </p:cNvPr>
          <p:cNvSpPr txBox="1"/>
          <p:nvPr/>
        </p:nvSpPr>
        <p:spPr>
          <a:xfrm>
            <a:off x="4961633"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41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6" name="TextBox 1575">
            <a:extLst>
              <a:ext uri="{FF2B5EF4-FFF2-40B4-BE49-F238E27FC236}">
                <a16:creationId xmlns:a16="http://schemas.microsoft.com/office/drawing/2014/main" id="{5C6EED0D-5E37-46C9-AD6A-19582B4CCE77}"/>
              </a:ext>
            </a:extLst>
          </p:cNvPr>
          <p:cNvSpPr txBox="1"/>
          <p:nvPr/>
        </p:nvSpPr>
        <p:spPr>
          <a:xfrm>
            <a:off x="5107693"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7" name="TextBox 1576">
            <a:extLst>
              <a:ext uri="{FF2B5EF4-FFF2-40B4-BE49-F238E27FC236}">
                <a16:creationId xmlns:a16="http://schemas.microsoft.com/office/drawing/2014/main" id="{7B6253EC-EE7C-4109-B59F-DC62980ECEF2}"/>
              </a:ext>
            </a:extLst>
          </p:cNvPr>
          <p:cNvSpPr txBox="1"/>
          <p:nvPr/>
        </p:nvSpPr>
        <p:spPr>
          <a:xfrm>
            <a:off x="5253753"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8" name="TextBox 1577">
            <a:extLst>
              <a:ext uri="{FF2B5EF4-FFF2-40B4-BE49-F238E27FC236}">
                <a16:creationId xmlns:a16="http://schemas.microsoft.com/office/drawing/2014/main" id="{78E5AC2E-EF0E-4051-8753-DB890F6D0A6D}"/>
              </a:ext>
            </a:extLst>
          </p:cNvPr>
          <p:cNvSpPr txBox="1"/>
          <p:nvPr/>
        </p:nvSpPr>
        <p:spPr>
          <a:xfrm>
            <a:off x="5399813"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9" name="TextBox 1578">
            <a:extLst>
              <a:ext uri="{FF2B5EF4-FFF2-40B4-BE49-F238E27FC236}">
                <a16:creationId xmlns:a16="http://schemas.microsoft.com/office/drawing/2014/main" id="{A00F45CE-FD1B-4641-A6D9-011CDEE1C978}"/>
              </a:ext>
            </a:extLst>
          </p:cNvPr>
          <p:cNvSpPr txBox="1"/>
          <p:nvPr/>
        </p:nvSpPr>
        <p:spPr>
          <a:xfrm>
            <a:off x="1018008"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0" name="TextBox 1579">
            <a:extLst>
              <a:ext uri="{FF2B5EF4-FFF2-40B4-BE49-F238E27FC236}">
                <a16:creationId xmlns:a16="http://schemas.microsoft.com/office/drawing/2014/main" id="{A189DD53-1C59-4482-B76C-E23D70959B83}"/>
              </a:ext>
            </a:extLst>
          </p:cNvPr>
          <p:cNvSpPr txBox="1"/>
          <p:nvPr/>
        </p:nvSpPr>
        <p:spPr>
          <a:xfrm>
            <a:off x="554588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1" name="TextBox 1580">
            <a:extLst>
              <a:ext uri="{FF2B5EF4-FFF2-40B4-BE49-F238E27FC236}">
                <a16:creationId xmlns:a16="http://schemas.microsoft.com/office/drawing/2014/main" id="{D81F6A40-31EA-4AF1-A68F-21D37CE0FF65}"/>
              </a:ext>
            </a:extLst>
          </p:cNvPr>
          <p:cNvSpPr txBox="1"/>
          <p:nvPr/>
        </p:nvSpPr>
        <p:spPr>
          <a:xfrm>
            <a:off x="1164068"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2" name="TextBox 1581">
            <a:extLst>
              <a:ext uri="{FF2B5EF4-FFF2-40B4-BE49-F238E27FC236}">
                <a16:creationId xmlns:a16="http://schemas.microsoft.com/office/drawing/2014/main" id="{0CC576A6-9721-4B9A-AFDC-365ED257A5FA}"/>
              </a:ext>
            </a:extLst>
          </p:cNvPr>
          <p:cNvSpPr txBox="1"/>
          <p:nvPr/>
        </p:nvSpPr>
        <p:spPr>
          <a:xfrm>
            <a:off x="1310128"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390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3" name="TextBox 1582">
            <a:extLst>
              <a:ext uri="{FF2B5EF4-FFF2-40B4-BE49-F238E27FC236}">
                <a16:creationId xmlns:a16="http://schemas.microsoft.com/office/drawing/2014/main" id="{7B9260E2-93D9-463D-83F5-12146E6D7903}"/>
              </a:ext>
            </a:extLst>
          </p:cNvPr>
          <p:cNvSpPr txBox="1"/>
          <p:nvPr/>
        </p:nvSpPr>
        <p:spPr>
          <a:xfrm>
            <a:off x="1456188"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377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4" name="TextBox 1583">
            <a:extLst>
              <a:ext uri="{FF2B5EF4-FFF2-40B4-BE49-F238E27FC236}">
                <a16:creationId xmlns:a16="http://schemas.microsoft.com/office/drawing/2014/main" id="{C00D4BFE-96A6-440A-A749-5C30C57CA1F0}"/>
              </a:ext>
            </a:extLst>
          </p:cNvPr>
          <p:cNvSpPr txBox="1"/>
          <p:nvPr/>
        </p:nvSpPr>
        <p:spPr>
          <a:xfrm>
            <a:off x="160224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368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5" name="TextBox 1584">
            <a:extLst>
              <a:ext uri="{FF2B5EF4-FFF2-40B4-BE49-F238E27FC236}">
                <a16:creationId xmlns:a16="http://schemas.microsoft.com/office/drawing/2014/main" id="{D1EEAAF6-60FA-49C4-BF29-BAFC5AC575FF}"/>
              </a:ext>
            </a:extLst>
          </p:cNvPr>
          <p:cNvSpPr txBox="1"/>
          <p:nvPr/>
        </p:nvSpPr>
        <p:spPr>
          <a:xfrm>
            <a:off x="174830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354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6" name="TextBox 1585">
            <a:extLst>
              <a:ext uri="{FF2B5EF4-FFF2-40B4-BE49-F238E27FC236}">
                <a16:creationId xmlns:a16="http://schemas.microsoft.com/office/drawing/2014/main" id="{B106B86A-C9FB-42FF-AFCF-8199B79A537F}"/>
              </a:ext>
            </a:extLst>
          </p:cNvPr>
          <p:cNvSpPr txBox="1"/>
          <p:nvPr/>
        </p:nvSpPr>
        <p:spPr>
          <a:xfrm>
            <a:off x="189436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345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7" name="TextBox 1586">
            <a:extLst>
              <a:ext uri="{FF2B5EF4-FFF2-40B4-BE49-F238E27FC236}">
                <a16:creationId xmlns:a16="http://schemas.microsoft.com/office/drawing/2014/main" id="{FAF962DB-3A15-4ACD-83BA-D034F890AB8F}"/>
              </a:ext>
            </a:extLst>
          </p:cNvPr>
          <p:cNvSpPr txBox="1"/>
          <p:nvPr/>
        </p:nvSpPr>
        <p:spPr>
          <a:xfrm>
            <a:off x="204042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329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8" name="TextBox 1587">
            <a:extLst>
              <a:ext uri="{FF2B5EF4-FFF2-40B4-BE49-F238E27FC236}">
                <a16:creationId xmlns:a16="http://schemas.microsoft.com/office/drawing/2014/main" id="{FB180615-9C0A-4D2E-B77D-1A61D9EA34B0}"/>
              </a:ext>
            </a:extLst>
          </p:cNvPr>
          <p:cNvSpPr txBox="1"/>
          <p:nvPr/>
        </p:nvSpPr>
        <p:spPr>
          <a:xfrm>
            <a:off x="218648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319</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9" name="TextBox 1588">
            <a:extLst>
              <a:ext uri="{FF2B5EF4-FFF2-40B4-BE49-F238E27FC236}">
                <a16:creationId xmlns:a16="http://schemas.microsoft.com/office/drawing/2014/main" id="{914ADBC4-4052-4002-A6D6-696DFB0C1CB6}"/>
              </a:ext>
            </a:extLst>
          </p:cNvPr>
          <p:cNvSpPr txBox="1"/>
          <p:nvPr/>
        </p:nvSpPr>
        <p:spPr>
          <a:xfrm>
            <a:off x="2332549"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313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0" name="TextBox 1589">
            <a:extLst>
              <a:ext uri="{FF2B5EF4-FFF2-40B4-BE49-F238E27FC236}">
                <a16:creationId xmlns:a16="http://schemas.microsoft.com/office/drawing/2014/main" id="{9DDBE170-DC04-46AF-9D54-9E23CFD0D80D}"/>
              </a:ext>
            </a:extLst>
          </p:cNvPr>
          <p:cNvSpPr txBox="1"/>
          <p:nvPr/>
        </p:nvSpPr>
        <p:spPr>
          <a:xfrm>
            <a:off x="247861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303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1" name="TextBox 1590">
            <a:extLst>
              <a:ext uri="{FF2B5EF4-FFF2-40B4-BE49-F238E27FC236}">
                <a16:creationId xmlns:a16="http://schemas.microsoft.com/office/drawing/2014/main" id="{79E638BD-54C9-4A65-9E86-C06B09F058F8}"/>
              </a:ext>
            </a:extLst>
          </p:cNvPr>
          <p:cNvSpPr txBox="1"/>
          <p:nvPr/>
        </p:nvSpPr>
        <p:spPr>
          <a:xfrm>
            <a:off x="262467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292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2" name="TextBox 1591">
            <a:extLst>
              <a:ext uri="{FF2B5EF4-FFF2-40B4-BE49-F238E27FC236}">
                <a16:creationId xmlns:a16="http://schemas.microsoft.com/office/drawing/2014/main" id="{479FD679-D53C-40B9-BDD1-4656099BC036}"/>
              </a:ext>
            </a:extLst>
          </p:cNvPr>
          <p:cNvSpPr txBox="1"/>
          <p:nvPr/>
        </p:nvSpPr>
        <p:spPr>
          <a:xfrm>
            <a:off x="277073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273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3" name="TextBox 1592">
            <a:extLst>
              <a:ext uri="{FF2B5EF4-FFF2-40B4-BE49-F238E27FC236}">
                <a16:creationId xmlns:a16="http://schemas.microsoft.com/office/drawing/2014/main" id="{47C9943B-396C-4ADD-8DB7-91F18F37F7DD}"/>
              </a:ext>
            </a:extLst>
          </p:cNvPr>
          <p:cNvSpPr txBox="1"/>
          <p:nvPr/>
        </p:nvSpPr>
        <p:spPr>
          <a:xfrm>
            <a:off x="291679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261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4" name="TextBox 1593">
            <a:extLst>
              <a:ext uri="{FF2B5EF4-FFF2-40B4-BE49-F238E27FC236}">
                <a16:creationId xmlns:a16="http://schemas.microsoft.com/office/drawing/2014/main" id="{66CBFFB4-0602-416F-B098-D76C9854D520}"/>
              </a:ext>
            </a:extLst>
          </p:cNvPr>
          <p:cNvSpPr txBox="1"/>
          <p:nvPr/>
        </p:nvSpPr>
        <p:spPr>
          <a:xfrm>
            <a:off x="306285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250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5" name="TextBox 1594">
            <a:extLst>
              <a:ext uri="{FF2B5EF4-FFF2-40B4-BE49-F238E27FC236}">
                <a16:creationId xmlns:a16="http://schemas.microsoft.com/office/drawing/2014/main" id="{F4B2671F-B3E8-4244-B8DA-84BA5A16CD1A}"/>
              </a:ext>
            </a:extLst>
          </p:cNvPr>
          <p:cNvSpPr txBox="1"/>
          <p:nvPr/>
        </p:nvSpPr>
        <p:spPr>
          <a:xfrm>
            <a:off x="3208910"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231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6" name="TextBox 1595">
            <a:extLst>
              <a:ext uri="{FF2B5EF4-FFF2-40B4-BE49-F238E27FC236}">
                <a16:creationId xmlns:a16="http://schemas.microsoft.com/office/drawing/2014/main" id="{144B92FC-41FF-4783-9143-F8EF4C35184D}"/>
              </a:ext>
            </a:extLst>
          </p:cNvPr>
          <p:cNvSpPr txBox="1"/>
          <p:nvPr/>
        </p:nvSpPr>
        <p:spPr>
          <a:xfrm>
            <a:off x="3354971"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222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7" name="TextBox 1596">
            <a:extLst>
              <a:ext uri="{FF2B5EF4-FFF2-40B4-BE49-F238E27FC236}">
                <a16:creationId xmlns:a16="http://schemas.microsoft.com/office/drawing/2014/main" id="{027A6DF3-7B97-49DA-ADD7-6F9A0536DFF8}"/>
              </a:ext>
            </a:extLst>
          </p:cNvPr>
          <p:cNvSpPr txBox="1"/>
          <p:nvPr/>
        </p:nvSpPr>
        <p:spPr>
          <a:xfrm>
            <a:off x="3501031"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214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8" name="TextBox 1597">
            <a:extLst>
              <a:ext uri="{FF2B5EF4-FFF2-40B4-BE49-F238E27FC236}">
                <a16:creationId xmlns:a16="http://schemas.microsoft.com/office/drawing/2014/main" id="{7894C0AF-A665-424D-888B-7BD5AFFC1DB9}"/>
              </a:ext>
            </a:extLst>
          </p:cNvPr>
          <p:cNvSpPr txBox="1"/>
          <p:nvPr/>
        </p:nvSpPr>
        <p:spPr>
          <a:xfrm>
            <a:off x="3647091"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191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9" name="TextBox 1598">
            <a:extLst>
              <a:ext uri="{FF2B5EF4-FFF2-40B4-BE49-F238E27FC236}">
                <a16:creationId xmlns:a16="http://schemas.microsoft.com/office/drawing/2014/main" id="{FC30D708-6C5A-453F-9133-785BFF32AE83}"/>
              </a:ext>
            </a:extLst>
          </p:cNvPr>
          <p:cNvSpPr txBox="1"/>
          <p:nvPr/>
        </p:nvSpPr>
        <p:spPr>
          <a:xfrm>
            <a:off x="3793151"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174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0" name="TextBox 1599">
            <a:extLst>
              <a:ext uri="{FF2B5EF4-FFF2-40B4-BE49-F238E27FC236}">
                <a16:creationId xmlns:a16="http://schemas.microsoft.com/office/drawing/2014/main" id="{64E18BFD-4C80-4D3F-B6D3-D8878A817D96}"/>
              </a:ext>
            </a:extLst>
          </p:cNvPr>
          <p:cNvSpPr txBox="1"/>
          <p:nvPr/>
        </p:nvSpPr>
        <p:spPr>
          <a:xfrm>
            <a:off x="3939211"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147</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1" name="TextBox 1600">
            <a:extLst>
              <a:ext uri="{FF2B5EF4-FFF2-40B4-BE49-F238E27FC236}">
                <a16:creationId xmlns:a16="http://schemas.microsoft.com/office/drawing/2014/main" id="{2FB262A1-648E-45A0-B4DE-04D57016F03F}"/>
              </a:ext>
            </a:extLst>
          </p:cNvPr>
          <p:cNvSpPr txBox="1"/>
          <p:nvPr/>
        </p:nvSpPr>
        <p:spPr>
          <a:xfrm>
            <a:off x="408527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121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2" name="TextBox 1601">
            <a:extLst>
              <a:ext uri="{FF2B5EF4-FFF2-40B4-BE49-F238E27FC236}">
                <a16:creationId xmlns:a16="http://schemas.microsoft.com/office/drawing/2014/main" id="{5E23DE21-CAAE-46E1-901B-AE4287EC212E}"/>
              </a:ext>
            </a:extLst>
          </p:cNvPr>
          <p:cNvSpPr txBox="1"/>
          <p:nvPr/>
        </p:nvSpPr>
        <p:spPr>
          <a:xfrm>
            <a:off x="423133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98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3" name="TextBox 1602">
            <a:extLst>
              <a:ext uri="{FF2B5EF4-FFF2-40B4-BE49-F238E27FC236}">
                <a16:creationId xmlns:a16="http://schemas.microsoft.com/office/drawing/2014/main" id="{74E111CF-94ED-4AAD-8CBA-F8E2041095AE}"/>
              </a:ext>
            </a:extLst>
          </p:cNvPr>
          <p:cNvSpPr txBox="1"/>
          <p:nvPr/>
        </p:nvSpPr>
        <p:spPr>
          <a:xfrm>
            <a:off x="437739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76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4" name="TextBox 1603">
            <a:extLst>
              <a:ext uri="{FF2B5EF4-FFF2-40B4-BE49-F238E27FC236}">
                <a16:creationId xmlns:a16="http://schemas.microsoft.com/office/drawing/2014/main" id="{4F0029F3-3F45-405C-923A-7DB1C5951E54}"/>
              </a:ext>
            </a:extLst>
          </p:cNvPr>
          <p:cNvSpPr txBox="1"/>
          <p:nvPr/>
        </p:nvSpPr>
        <p:spPr>
          <a:xfrm>
            <a:off x="452345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63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5" name="TextBox 1604">
            <a:extLst>
              <a:ext uri="{FF2B5EF4-FFF2-40B4-BE49-F238E27FC236}">
                <a16:creationId xmlns:a16="http://schemas.microsoft.com/office/drawing/2014/main" id="{FEF8824B-E0B9-4173-A826-A848AD9DE02C}"/>
              </a:ext>
            </a:extLst>
          </p:cNvPr>
          <p:cNvSpPr txBox="1"/>
          <p:nvPr/>
        </p:nvSpPr>
        <p:spPr>
          <a:xfrm>
            <a:off x="466951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53</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6" name="TextBox 1605">
            <a:extLst>
              <a:ext uri="{FF2B5EF4-FFF2-40B4-BE49-F238E27FC236}">
                <a16:creationId xmlns:a16="http://schemas.microsoft.com/office/drawing/2014/main" id="{EC865CF3-4378-40AC-A882-DDA31FAFE72B}"/>
              </a:ext>
            </a:extLst>
          </p:cNvPr>
          <p:cNvSpPr txBox="1"/>
          <p:nvPr/>
        </p:nvSpPr>
        <p:spPr>
          <a:xfrm>
            <a:off x="481557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38</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7" name="TextBox 1606">
            <a:extLst>
              <a:ext uri="{FF2B5EF4-FFF2-40B4-BE49-F238E27FC236}">
                <a16:creationId xmlns:a16="http://schemas.microsoft.com/office/drawing/2014/main" id="{C5082352-B40E-48EB-A8B5-7B6F91C925F7}"/>
              </a:ext>
            </a:extLst>
          </p:cNvPr>
          <p:cNvSpPr txBox="1"/>
          <p:nvPr/>
        </p:nvSpPr>
        <p:spPr>
          <a:xfrm>
            <a:off x="4961633"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25</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8" name="TextBox 1607">
            <a:extLst>
              <a:ext uri="{FF2B5EF4-FFF2-40B4-BE49-F238E27FC236}">
                <a16:creationId xmlns:a16="http://schemas.microsoft.com/office/drawing/2014/main" id="{1AAF7515-C3BE-4B32-A5BC-16EC5811D3CC}"/>
              </a:ext>
            </a:extLst>
          </p:cNvPr>
          <p:cNvSpPr txBox="1"/>
          <p:nvPr/>
        </p:nvSpPr>
        <p:spPr>
          <a:xfrm>
            <a:off x="5107693"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12</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9" name="TextBox 1608">
            <a:extLst>
              <a:ext uri="{FF2B5EF4-FFF2-40B4-BE49-F238E27FC236}">
                <a16:creationId xmlns:a16="http://schemas.microsoft.com/office/drawing/2014/main" id="{43820F10-F6D0-49D6-A551-E7F696ED5AAC}"/>
              </a:ext>
            </a:extLst>
          </p:cNvPr>
          <p:cNvSpPr txBox="1"/>
          <p:nvPr/>
        </p:nvSpPr>
        <p:spPr>
          <a:xfrm>
            <a:off x="5253753"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6</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0" name="TextBox 1609">
            <a:extLst>
              <a:ext uri="{FF2B5EF4-FFF2-40B4-BE49-F238E27FC236}">
                <a16:creationId xmlns:a16="http://schemas.microsoft.com/office/drawing/2014/main" id="{F668BE48-CAAC-4F8B-85F7-6AEB8453124D}"/>
              </a:ext>
            </a:extLst>
          </p:cNvPr>
          <p:cNvSpPr txBox="1"/>
          <p:nvPr/>
        </p:nvSpPr>
        <p:spPr>
          <a:xfrm>
            <a:off x="5399813"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4</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1" name="Line 121">
            <a:extLst>
              <a:ext uri="{FF2B5EF4-FFF2-40B4-BE49-F238E27FC236}">
                <a16:creationId xmlns:a16="http://schemas.microsoft.com/office/drawing/2014/main" id="{3DA32BD9-E131-4039-9AB9-0F6BDC3583E9}"/>
              </a:ext>
            </a:extLst>
          </p:cNvPr>
          <p:cNvSpPr>
            <a:spLocks noChangeShapeType="1"/>
          </p:cNvSpPr>
          <p:nvPr/>
        </p:nvSpPr>
        <p:spPr bwMode="auto">
          <a:xfrm>
            <a:off x="5775604" y="5054500"/>
            <a:ext cx="0" cy="48053"/>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2" name="Line 122">
            <a:extLst>
              <a:ext uri="{FF2B5EF4-FFF2-40B4-BE49-F238E27FC236}">
                <a16:creationId xmlns:a16="http://schemas.microsoft.com/office/drawing/2014/main" id="{6C4E4A9E-0F6B-4BAD-A670-FD77147CD679}"/>
              </a:ext>
            </a:extLst>
          </p:cNvPr>
          <p:cNvSpPr>
            <a:spLocks noChangeShapeType="1"/>
          </p:cNvSpPr>
          <p:nvPr/>
        </p:nvSpPr>
        <p:spPr bwMode="auto">
          <a:xfrm>
            <a:off x="5922015" y="5049415"/>
            <a:ext cx="0" cy="32822"/>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4" name="TextBox 1613">
            <a:extLst>
              <a:ext uri="{FF2B5EF4-FFF2-40B4-BE49-F238E27FC236}">
                <a16:creationId xmlns:a16="http://schemas.microsoft.com/office/drawing/2014/main" id="{C97C329C-1475-4D2C-BF04-1DB7086BE71F}"/>
              </a:ext>
            </a:extLst>
          </p:cNvPr>
          <p:cNvSpPr txBox="1"/>
          <p:nvPr/>
        </p:nvSpPr>
        <p:spPr>
          <a:xfrm>
            <a:off x="5691942" y="5110862"/>
            <a:ext cx="17475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32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5" name="TextBox 1614">
            <a:extLst>
              <a:ext uri="{FF2B5EF4-FFF2-40B4-BE49-F238E27FC236}">
                <a16:creationId xmlns:a16="http://schemas.microsoft.com/office/drawing/2014/main" id="{D318C7F8-CF66-4EA5-9C5E-D1D5A06D14EB}"/>
              </a:ext>
            </a:extLst>
          </p:cNvPr>
          <p:cNvSpPr txBox="1"/>
          <p:nvPr/>
        </p:nvSpPr>
        <p:spPr>
          <a:xfrm>
            <a:off x="5835212"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6" name="TextBox 1615">
            <a:extLst>
              <a:ext uri="{FF2B5EF4-FFF2-40B4-BE49-F238E27FC236}">
                <a16:creationId xmlns:a16="http://schemas.microsoft.com/office/drawing/2014/main" id="{F3F36A2F-2E7B-4FE8-9F64-4C9F8454A8BE}"/>
              </a:ext>
            </a:extLst>
          </p:cNvPr>
          <p:cNvSpPr txBox="1"/>
          <p:nvPr/>
        </p:nvSpPr>
        <p:spPr>
          <a:xfrm>
            <a:off x="5689144" y="5600313"/>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1</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7" name="TextBox 1616">
            <a:extLst>
              <a:ext uri="{FF2B5EF4-FFF2-40B4-BE49-F238E27FC236}">
                <a16:creationId xmlns:a16="http://schemas.microsoft.com/office/drawing/2014/main" id="{4AF7ED15-0B0F-4B16-BDF7-E863842C22BF}"/>
              </a:ext>
            </a:extLst>
          </p:cNvPr>
          <p:cNvSpPr txBox="1"/>
          <p:nvPr/>
        </p:nvSpPr>
        <p:spPr>
          <a:xfrm>
            <a:off x="5835212"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8" name="TextBox 1617">
            <a:extLst>
              <a:ext uri="{FF2B5EF4-FFF2-40B4-BE49-F238E27FC236}">
                <a16:creationId xmlns:a16="http://schemas.microsoft.com/office/drawing/2014/main" id="{FDEDC964-7375-4A56-8D31-964355BDFC8C}"/>
              </a:ext>
            </a:extLst>
          </p:cNvPr>
          <p:cNvSpPr txBox="1"/>
          <p:nvPr/>
        </p:nvSpPr>
        <p:spPr>
          <a:xfrm>
            <a:off x="5689144" y="5728320"/>
            <a:ext cx="17475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9" name="Oval 5">
            <a:extLst>
              <a:ext uri="{FF2B5EF4-FFF2-40B4-BE49-F238E27FC236}">
                <a16:creationId xmlns:a16="http://schemas.microsoft.com/office/drawing/2014/main" id="{4F5DDBC1-B920-466A-88DA-82A5917B76D2}"/>
              </a:ext>
            </a:extLst>
          </p:cNvPr>
          <p:cNvSpPr>
            <a:spLocks noChangeArrowheads="1"/>
          </p:cNvSpPr>
          <p:nvPr/>
        </p:nvSpPr>
        <p:spPr bwMode="auto">
          <a:xfrm>
            <a:off x="5826449"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0" name="Oval 6">
            <a:extLst>
              <a:ext uri="{FF2B5EF4-FFF2-40B4-BE49-F238E27FC236}">
                <a16:creationId xmlns:a16="http://schemas.microsoft.com/office/drawing/2014/main" id="{D2F28B7A-32B5-41F8-BBD1-0B4B7BEDF3EE}"/>
              </a:ext>
            </a:extLst>
          </p:cNvPr>
          <p:cNvSpPr>
            <a:spLocks noChangeArrowheads="1"/>
          </p:cNvSpPr>
          <p:nvPr/>
        </p:nvSpPr>
        <p:spPr bwMode="auto">
          <a:xfrm>
            <a:off x="5709960"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1" name="Oval 7">
            <a:extLst>
              <a:ext uri="{FF2B5EF4-FFF2-40B4-BE49-F238E27FC236}">
                <a16:creationId xmlns:a16="http://schemas.microsoft.com/office/drawing/2014/main" id="{9DE6A0BF-FE87-4454-84D7-F54994CE13B6}"/>
              </a:ext>
            </a:extLst>
          </p:cNvPr>
          <p:cNvSpPr>
            <a:spLocks noChangeArrowheads="1"/>
          </p:cNvSpPr>
          <p:nvPr/>
        </p:nvSpPr>
        <p:spPr bwMode="auto">
          <a:xfrm>
            <a:off x="5647582"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2" name="Oval 8">
            <a:extLst>
              <a:ext uri="{FF2B5EF4-FFF2-40B4-BE49-F238E27FC236}">
                <a16:creationId xmlns:a16="http://schemas.microsoft.com/office/drawing/2014/main" id="{1FAF0E44-E39A-490D-B306-FA2B6A06B00D}"/>
              </a:ext>
            </a:extLst>
          </p:cNvPr>
          <p:cNvSpPr>
            <a:spLocks noChangeArrowheads="1"/>
          </p:cNvSpPr>
          <p:nvPr/>
        </p:nvSpPr>
        <p:spPr bwMode="auto">
          <a:xfrm>
            <a:off x="5592719"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3" name="Oval 9">
            <a:extLst>
              <a:ext uri="{FF2B5EF4-FFF2-40B4-BE49-F238E27FC236}">
                <a16:creationId xmlns:a16="http://schemas.microsoft.com/office/drawing/2014/main" id="{A597BC59-5C61-44B3-9925-F31878B5A1D7}"/>
              </a:ext>
            </a:extLst>
          </p:cNvPr>
          <p:cNvSpPr>
            <a:spLocks noChangeArrowheads="1"/>
          </p:cNvSpPr>
          <p:nvPr/>
        </p:nvSpPr>
        <p:spPr bwMode="auto">
          <a:xfrm>
            <a:off x="5522825" y="3875909"/>
            <a:ext cx="57117"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4" name="Oval 10">
            <a:extLst>
              <a:ext uri="{FF2B5EF4-FFF2-40B4-BE49-F238E27FC236}">
                <a16:creationId xmlns:a16="http://schemas.microsoft.com/office/drawing/2014/main" id="{D0588496-B7A7-4628-B5F6-A8A9D5988178}"/>
              </a:ext>
            </a:extLst>
          </p:cNvPr>
          <p:cNvSpPr>
            <a:spLocks noChangeArrowheads="1"/>
          </p:cNvSpPr>
          <p:nvPr/>
        </p:nvSpPr>
        <p:spPr bwMode="auto">
          <a:xfrm>
            <a:off x="5482242"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5" name="Oval 11">
            <a:extLst>
              <a:ext uri="{FF2B5EF4-FFF2-40B4-BE49-F238E27FC236}">
                <a16:creationId xmlns:a16="http://schemas.microsoft.com/office/drawing/2014/main" id="{38108818-9D3F-47B5-B168-F6428FBB7A86}"/>
              </a:ext>
            </a:extLst>
          </p:cNvPr>
          <p:cNvSpPr>
            <a:spLocks noChangeArrowheads="1"/>
          </p:cNvSpPr>
          <p:nvPr/>
        </p:nvSpPr>
        <p:spPr bwMode="auto">
          <a:xfrm>
            <a:off x="5419864"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6" name="Oval 12">
            <a:extLst>
              <a:ext uri="{FF2B5EF4-FFF2-40B4-BE49-F238E27FC236}">
                <a16:creationId xmlns:a16="http://schemas.microsoft.com/office/drawing/2014/main" id="{054BFE3C-2E11-4FE0-8C1C-E8A89E7A0906}"/>
              </a:ext>
            </a:extLst>
          </p:cNvPr>
          <p:cNvSpPr>
            <a:spLocks noChangeArrowheads="1"/>
          </p:cNvSpPr>
          <p:nvPr/>
        </p:nvSpPr>
        <p:spPr bwMode="auto">
          <a:xfrm>
            <a:off x="5362746" y="3875909"/>
            <a:ext cx="57117"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7" name="Oval 13">
            <a:extLst>
              <a:ext uri="{FF2B5EF4-FFF2-40B4-BE49-F238E27FC236}">
                <a16:creationId xmlns:a16="http://schemas.microsoft.com/office/drawing/2014/main" id="{46EDC0BD-3D3A-49CE-B233-5DFCAB3A576C}"/>
              </a:ext>
            </a:extLst>
          </p:cNvPr>
          <p:cNvSpPr>
            <a:spLocks noChangeArrowheads="1"/>
          </p:cNvSpPr>
          <p:nvPr/>
        </p:nvSpPr>
        <p:spPr bwMode="auto">
          <a:xfrm>
            <a:off x="5391305"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8" name="Oval 14">
            <a:extLst>
              <a:ext uri="{FF2B5EF4-FFF2-40B4-BE49-F238E27FC236}">
                <a16:creationId xmlns:a16="http://schemas.microsoft.com/office/drawing/2014/main" id="{7594E6AE-2C5A-4EDC-83FA-98C1EE0D49C7}"/>
              </a:ext>
            </a:extLst>
          </p:cNvPr>
          <p:cNvSpPr>
            <a:spLocks noChangeArrowheads="1"/>
          </p:cNvSpPr>
          <p:nvPr/>
        </p:nvSpPr>
        <p:spPr bwMode="auto">
          <a:xfrm>
            <a:off x="5446168"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9" name="Oval 15">
            <a:extLst>
              <a:ext uri="{FF2B5EF4-FFF2-40B4-BE49-F238E27FC236}">
                <a16:creationId xmlns:a16="http://schemas.microsoft.com/office/drawing/2014/main" id="{97D1060E-7C3A-420C-9BF5-BC92B07211F1}"/>
              </a:ext>
            </a:extLst>
          </p:cNvPr>
          <p:cNvSpPr>
            <a:spLocks noChangeArrowheads="1"/>
          </p:cNvSpPr>
          <p:nvPr/>
        </p:nvSpPr>
        <p:spPr bwMode="auto">
          <a:xfrm>
            <a:off x="5335691"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0" name="Oval 16">
            <a:extLst>
              <a:ext uri="{FF2B5EF4-FFF2-40B4-BE49-F238E27FC236}">
                <a16:creationId xmlns:a16="http://schemas.microsoft.com/office/drawing/2014/main" id="{38FEFA17-C70E-4439-B1CC-90D81C2DCCC6}"/>
              </a:ext>
            </a:extLst>
          </p:cNvPr>
          <p:cNvSpPr>
            <a:spLocks noChangeArrowheads="1"/>
          </p:cNvSpPr>
          <p:nvPr/>
        </p:nvSpPr>
        <p:spPr bwMode="auto">
          <a:xfrm>
            <a:off x="5307132"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1" name="Oval 17">
            <a:extLst>
              <a:ext uri="{FF2B5EF4-FFF2-40B4-BE49-F238E27FC236}">
                <a16:creationId xmlns:a16="http://schemas.microsoft.com/office/drawing/2014/main" id="{92406726-0F3A-45EF-9776-86824AC93771}"/>
              </a:ext>
            </a:extLst>
          </p:cNvPr>
          <p:cNvSpPr>
            <a:spLocks noChangeArrowheads="1"/>
          </p:cNvSpPr>
          <p:nvPr/>
        </p:nvSpPr>
        <p:spPr bwMode="auto">
          <a:xfrm>
            <a:off x="5265797"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2" name="Oval 18">
            <a:extLst>
              <a:ext uri="{FF2B5EF4-FFF2-40B4-BE49-F238E27FC236}">
                <a16:creationId xmlns:a16="http://schemas.microsoft.com/office/drawing/2014/main" id="{354DE9B0-B65F-45BA-844E-F668CD9DBE51}"/>
              </a:ext>
            </a:extLst>
          </p:cNvPr>
          <p:cNvSpPr>
            <a:spLocks noChangeArrowheads="1"/>
          </p:cNvSpPr>
          <p:nvPr/>
        </p:nvSpPr>
        <p:spPr bwMode="auto">
          <a:xfrm>
            <a:off x="5221456" y="3875909"/>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3" name="Oval 19">
            <a:extLst>
              <a:ext uri="{FF2B5EF4-FFF2-40B4-BE49-F238E27FC236}">
                <a16:creationId xmlns:a16="http://schemas.microsoft.com/office/drawing/2014/main" id="{92F9D7AD-159F-423D-90C7-D9E626635F87}"/>
              </a:ext>
            </a:extLst>
          </p:cNvPr>
          <p:cNvSpPr>
            <a:spLocks noChangeArrowheads="1"/>
          </p:cNvSpPr>
          <p:nvPr/>
        </p:nvSpPr>
        <p:spPr bwMode="auto">
          <a:xfrm>
            <a:off x="5180873" y="3875909"/>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4" name="Oval 20">
            <a:extLst>
              <a:ext uri="{FF2B5EF4-FFF2-40B4-BE49-F238E27FC236}">
                <a16:creationId xmlns:a16="http://schemas.microsoft.com/office/drawing/2014/main" id="{B7288AD1-21BA-4C19-BD05-5698ABB29338}"/>
              </a:ext>
            </a:extLst>
          </p:cNvPr>
          <p:cNvSpPr>
            <a:spLocks noChangeArrowheads="1"/>
          </p:cNvSpPr>
          <p:nvPr/>
        </p:nvSpPr>
        <p:spPr bwMode="auto">
          <a:xfrm>
            <a:off x="5117743" y="3830816"/>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5" name="Oval 21">
            <a:extLst>
              <a:ext uri="{FF2B5EF4-FFF2-40B4-BE49-F238E27FC236}">
                <a16:creationId xmlns:a16="http://schemas.microsoft.com/office/drawing/2014/main" id="{70F7297F-9D84-4290-AA22-6DCD6CC57530}"/>
              </a:ext>
            </a:extLst>
          </p:cNvPr>
          <p:cNvSpPr>
            <a:spLocks noChangeArrowheads="1"/>
          </p:cNvSpPr>
          <p:nvPr/>
        </p:nvSpPr>
        <p:spPr bwMode="auto">
          <a:xfrm>
            <a:off x="5057620" y="3830816"/>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6" name="Oval 22">
            <a:extLst>
              <a:ext uri="{FF2B5EF4-FFF2-40B4-BE49-F238E27FC236}">
                <a16:creationId xmlns:a16="http://schemas.microsoft.com/office/drawing/2014/main" id="{CC5EBC5D-C3E2-4B2A-9BE6-CAFBA31C7F7E}"/>
              </a:ext>
            </a:extLst>
          </p:cNvPr>
          <p:cNvSpPr>
            <a:spLocks noChangeArrowheads="1"/>
          </p:cNvSpPr>
          <p:nvPr/>
        </p:nvSpPr>
        <p:spPr bwMode="auto">
          <a:xfrm>
            <a:off x="5089936" y="3830816"/>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7" name="Oval 23">
            <a:extLst>
              <a:ext uri="{FF2B5EF4-FFF2-40B4-BE49-F238E27FC236}">
                <a16:creationId xmlns:a16="http://schemas.microsoft.com/office/drawing/2014/main" id="{D1E54795-4E6B-4F29-B400-F93813B8B929}"/>
              </a:ext>
            </a:extLst>
          </p:cNvPr>
          <p:cNvSpPr>
            <a:spLocks noChangeArrowheads="1"/>
          </p:cNvSpPr>
          <p:nvPr/>
        </p:nvSpPr>
        <p:spPr bwMode="auto">
          <a:xfrm>
            <a:off x="5050104" y="3796997"/>
            <a:ext cx="57117"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8" name="Oval 24">
            <a:extLst>
              <a:ext uri="{FF2B5EF4-FFF2-40B4-BE49-F238E27FC236}">
                <a16:creationId xmlns:a16="http://schemas.microsoft.com/office/drawing/2014/main" id="{AB55C145-3910-42FF-A19C-678EC663C10A}"/>
              </a:ext>
            </a:extLst>
          </p:cNvPr>
          <p:cNvSpPr>
            <a:spLocks noChangeArrowheads="1"/>
          </p:cNvSpPr>
          <p:nvPr/>
        </p:nvSpPr>
        <p:spPr bwMode="auto">
          <a:xfrm>
            <a:off x="5014782" y="3796997"/>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9" name="Oval 25">
            <a:extLst>
              <a:ext uri="{FF2B5EF4-FFF2-40B4-BE49-F238E27FC236}">
                <a16:creationId xmlns:a16="http://schemas.microsoft.com/office/drawing/2014/main" id="{CF68D306-F32F-4699-9F2A-E3D1A006D653}"/>
              </a:ext>
            </a:extLst>
          </p:cNvPr>
          <p:cNvSpPr>
            <a:spLocks noChangeArrowheads="1"/>
          </p:cNvSpPr>
          <p:nvPr/>
        </p:nvSpPr>
        <p:spPr bwMode="auto">
          <a:xfrm>
            <a:off x="4980962" y="3796997"/>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0" name="Oval 26">
            <a:extLst>
              <a:ext uri="{FF2B5EF4-FFF2-40B4-BE49-F238E27FC236}">
                <a16:creationId xmlns:a16="http://schemas.microsoft.com/office/drawing/2014/main" id="{51591142-920C-4B23-AB2D-9310361ED4F3}"/>
              </a:ext>
            </a:extLst>
          </p:cNvPr>
          <p:cNvSpPr>
            <a:spLocks noChangeArrowheads="1"/>
          </p:cNvSpPr>
          <p:nvPr/>
        </p:nvSpPr>
        <p:spPr bwMode="auto">
          <a:xfrm>
            <a:off x="4948646" y="379699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1" name="Oval 27">
            <a:extLst>
              <a:ext uri="{FF2B5EF4-FFF2-40B4-BE49-F238E27FC236}">
                <a16:creationId xmlns:a16="http://schemas.microsoft.com/office/drawing/2014/main" id="{54EFD79B-6AF0-496E-9BBD-B0D1994ED34E}"/>
              </a:ext>
            </a:extLst>
          </p:cNvPr>
          <p:cNvSpPr>
            <a:spLocks noChangeArrowheads="1"/>
          </p:cNvSpPr>
          <p:nvPr/>
        </p:nvSpPr>
        <p:spPr bwMode="auto">
          <a:xfrm>
            <a:off x="4921590" y="379699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2" name="Oval 28">
            <a:extLst>
              <a:ext uri="{FF2B5EF4-FFF2-40B4-BE49-F238E27FC236}">
                <a16:creationId xmlns:a16="http://schemas.microsoft.com/office/drawing/2014/main" id="{B0E3EE09-19D2-4AFA-8D70-2A01ADAF4B5D}"/>
              </a:ext>
            </a:extLst>
          </p:cNvPr>
          <p:cNvSpPr>
            <a:spLocks noChangeArrowheads="1"/>
          </p:cNvSpPr>
          <p:nvPr/>
        </p:nvSpPr>
        <p:spPr bwMode="auto">
          <a:xfrm>
            <a:off x="4887771" y="3796997"/>
            <a:ext cx="57117"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3" name="Oval 29">
            <a:extLst>
              <a:ext uri="{FF2B5EF4-FFF2-40B4-BE49-F238E27FC236}">
                <a16:creationId xmlns:a16="http://schemas.microsoft.com/office/drawing/2014/main" id="{B14D324C-D158-45FB-9CAB-92F55B9B1DA6}"/>
              </a:ext>
            </a:extLst>
          </p:cNvPr>
          <p:cNvSpPr>
            <a:spLocks noChangeArrowheads="1"/>
          </p:cNvSpPr>
          <p:nvPr/>
        </p:nvSpPr>
        <p:spPr bwMode="auto">
          <a:xfrm>
            <a:off x="4857709" y="379699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4" name="Oval 30">
            <a:extLst>
              <a:ext uri="{FF2B5EF4-FFF2-40B4-BE49-F238E27FC236}">
                <a16:creationId xmlns:a16="http://schemas.microsoft.com/office/drawing/2014/main" id="{FB66801E-63B6-400B-A552-508D0ABCB7B1}"/>
              </a:ext>
            </a:extLst>
          </p:cNvPr>
          <p:cNvSpPr>
            <a:spLocks noChangeArrowheads="1"/>
          </p:cNvSpPr>
          <p:nvPr/>
        </p:nvSpPr>
        <p:spPr bwMode="auto">
          <a:xfrm>
            <a:off x="4816374" y="379699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5" name="Oval 31">
            <a:extLst>
              <a:ext uri="{FF2B5EF4-FFF2-40B4-BE49-F238E27FC236}">
                <a16:creationId xmlns:a16="http://schemas.microsoft.com/office/drawing/2014/main" id="{042FB622-ED85-4CD7-BA2D-B107C55A5F2C}"/>
              </a:ext>
            </a:extLst>
          </p:cNvPr>
          <p:cNvSpPr>
            <a:spLocks noChangeArrowheads="1"/>
          </p:cNvSpPr>
          <p:nvPr/>
        </p:nvSpPr>
        <p:spPr bwMode="auto">
          <a:xfrm>
            <a:off x="4781052" y="379699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6" name="Oval 32">
            <a:extLst>
              <a:ext uri="{FF2B5EF4-FFF2-40B4-BE49-F238E27FC236}">
                <a16:creationId xmlns:a16="http://schemas.microsoft.com/office/drawing/2014/main" id="{77AA1480-E82F-4888-8CC7-9B35811B0443}"/>
              </a:ext>
            </a:extLst>
          </p:cNvPr>
          <p:cNvSpPr>
            <a:spLocks noChangeArrowheads="1"/>
          </p:cNvSpPr>
          <p:nvPr/>
        </p:nvSpPr>
        <p:spPr bwMode="auto">
          <a:xfrm>
            <a:off x="4745729" y="3796997"/>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7" name="Oval 33">
            <a:extLst>
              <a:ext uri="{FF2B5EF4-FFF2-40B4-BE49-F238E27FC236}">
                <a16:creationId xmlns:a16="http://schemas.microsoft.com/office/drawing/2014/main" id="{9541B9D3-09AF-4802-B76D-E25D358AE568}"/>
              </a:ext>
            </a:extLst>
          </p:cNvPr>
          <p:cNvSpPr>
            <a:spLocks noChangeArrowheads="1"/>
          </p:cNvSpPr>
          <p:nvPr/>
        </p:nvSpPr>
        <p:spPr bwMode="auto">
          <a:xfrm>
            <a:off x="4718673" y="3775954"/>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8" name="Oval 34">
            <a:extLst>
              <a:ext uri="{FF2B5EF4-FFF2-40B4-BE49-F238E27FC236}">
                <a16:creationId xmlns:a16="http://schemas.microsoft.com/office/drawing/2014/main" id="{1037BC99-8A9E-4E86-874E-8885D2E0436C}"/>
              </a:ext>
            </a:extLst>
          </p:cNvPr>
          <p:cNvSpPr>
            <a:spLocks noChangeArrowheads="1"/>
          </p:cNvSpPr>
          <p:nvPr/>
        </p:nvSpPr>
        <p:spPr bwMode="auto">
          <a:xfrm>
            <a:off x="4690114" y="3764681"/>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9" name="Oval 35">
            <a:extLst>
              <a:ext uri="{FF2B5EF4-FFF2-40B4-BE49-F238E27FC236}">
                <a16:creationId xmlns:a16="http://schemas.microsoft.com/office/drawing/2014/main" id="{8562EE31-1492-4878-AD0A-71BF55423850}"/>
              </a:ext>
            </a:extLst>
          </p:cNvPr>
          <p:cNvSpPr>
            <a:spLocks noChangeArrowheads="1"/>
          </p:cNvSpPr>
          <p:nvPr/>
        </p:nvSpPr>
        <p:spPr bwMode="auto">
          <a:xfrm>
            <a:off x="4657798" y="3764681"/>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0" name="Oval 36">
            <a:extLst>
              <a:ext uri="{FF2B5EF4-FFF2-40B4-BE49-F238E27FC236}">
                <a16:creationId xmlns:a16="http://schemas.microsoft.com/office/drawing/2014/main" id="{07C33101-8E40-469A-95C2-89163F75DB20}"/>
              </a:ext>
            </a:extLst>
          </p:cNvPr>
          <p:cNvSpPr>
            <a:spLocks noChangeArrowheads="1"/>
          </p:cNvSpPr>
          <p:nvPr/>
        </p:nvSpPr>
        <p:spPr bwMode="auto">
          <a:xfrm>
            <a:off x="4629240" y="3747395"/>
            <a:ext cx="55614" cy="57117"/>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1" name="Oval 37">
            <a:extLst>
              <a:ext uri="{FF2B5EF4-FFF2-40B4-BE49-F238E27FC236}">
                <a16:creationId xmlns:a16="http://schemas.microsoft.com/office/drawing/2014/main" id="{03C33938-51F6-4E4B-98BF-A7DE7391E369}"/>
              </a:ext>
            </a:extLst>
          </p:cNvPr>
          <p:cNvSpPr>
            <a:spLocks noChangeArrowheads="1"/>
          </p:cNvSpPr>
          <p:nvPr/>
        </p:nvSpPr>
        <p:spPr bwMode="auto">
          <a:xfrm>
            <a:off x="4609699" y="3736122"/>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2" name="Oval 38">
            <a:extLst>
              <a:ext uri="{FF2B5EF4-FFF2-40B4-BE49-F238E27FC236}">
                <a16:creationId xmlns:a16="http://schemas.microsoft.com/office/drawing/2014/main" id="{C822DCCE-6C16-4D0C-AA72-8888185161DF}"/>
              </a:ext>
            </a:extLst>
          </p:cNvPr>
          <p:cNvSpPr>
            <a:spLocks noChangeArrowheads="1"/>
          </p:cNvSpPr>
          <p:nvPr/>
        </p:nvSpPr>
        <p:spPr bwMode="auto">
          <a:xfrm>
            <a:off x="4581141" y="3730861"/>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3" name="Oval 39">
            <a:extLst>
              <a:ext uri="{FF2B5EF4-FFF2-40B4-BE49-F238E27FC236}">
                <a16:creationId xmlns:a16="http://schemas.microsoft.com/office/drawing/2014/main" id="{D7903A79-B6E1-4D36-8906-A651B331230B}"/>
              </a:ext>
            </a:extLst>
          </p:cNvPr>
          <p:cNvSpPr>
            <a:spLocks noChangeArrowheads="1"/>
          </p:cNvSpPr>
          <p:nvPr/>
        </p:nvSpPr>
        <p:spPr bwMode="auto">
          <a:xfrm>
            <a:off x="4561600" y="3713576"/>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4" name="Oval 40">
            <a:extLst>
              <a:ext uri="{FF2B5EF4-FFF2-40B4-BE49-F238E27FC236}">
                <a16:creationId xmlns:a16="http://schemas.microsoft.com/office/drawing/2014/main" id="{7962411A-83E8-469F-9459-9BAB26C57FB8}"/>
              </a:ext>
            </a:extLst>
          </p:cNvPr>
          <p:cNvSpPr>
            <a:spLocks noChangeArrowheads="1"/>
          </p:cNvSpPr>
          <p:nvPr/>
        </p:nvSpPr>
        <p:spPr bwMode="auto">
          <a:xfrm>
            <a:off x="4540557" y="3713576"/>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5" name="Oval 41">
            <a:extLst>
              <a:ext uri="{FF2B5EF4-FFF2-40B4-BE49-F238E27FC236}">
                <a16:creationId xmlns:a16="http://schemas.microsoft.com/office/drawing/2014/main" id="{1831C982-F4BE-4CC3-A10D-7D4492B8A776}"/>
              </a:ext>
            </a:extLst>
          </p:cNvPr>
          <p:cNvSpPr>
            <a:spLocks noChangeArrowheads="1"/>
          </p:cNvSpPr>
          <p:nvPr/>
        </p:nvSpPr>
        <p:spPr bwMode="auto">
          <a:xfrm>
            <a:off x="4511999" y="3713576"/>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6" name="Oval 42">
            <a:extLst>
              <a:ext uri="{FF2B5EF4-FFF2-40B4-BE49-F238E27FC236}">
                <a16:creationId xmlns:a16="http://schemas.microsoft.com/office/drawing/2014/main" id="{A8202350-8448-414A-B36F-661175165E5C}"/>
              </a:ext>
            </a:extLst>
          </p:cNvPr>
          <p:cNvSpPr>
            <a:spLocks noChangeArrowheads="1"/>
          </p:cNvSpPr>
          <p:nvPr/>
        </p:nvSpPr>
        <p:spPr bwMode="auto">
          <a:xfrm>
            <a:off x="4478179" y="3713576"/>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7" name="Oval 43">
            <a:extLst>
              <a:ext uri="{FF2B5EF4-FFF2-40B4-BE49-F238E27FC236}">
                <a16:creationId xmlns:a16="http://schemas.microsoft.com/office/drawing/2014/main" id="{045E36D3-D48F-4863-AC60-71078D0D6A31}"/>
              </a:ext>
            </a:extLst>
          </p:cNvPr>
          <p:cNvSpPr>
            <a:spLocks noChangeArrowheads="1"/>
          </p:cNvSpPr>
          <p:nvPr/>
        </p:nvSpPr>
        <p:spPr bwMode="auto">
          <a:xfrm>
            <a:off x="4445863" y="3702302"/>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8" name="Oval 44">
            <a:extLst>
              <a:ext uri="{FF2B5EF4-FFF2-40B4-BE49-F238E27FC236}">
                <a16:creationId xmlns:a16="http://schemas.microsoft.com/office/drawing/2014/main" id="{6D6CE25E-518F-4143-A28C-6D973D752808}"/>
              </a:ext>
            </a:extLst>
          </p:cNvPr>
          <p:cNvSpPr>
            <a:spLocks noChangeArrowheads="1"/>
          </p:cNvSpPr>
          <p:nvPr/>
        </p:nvSpPr>
        <p:spPr bwMode="auto">
          <a:xfrm>
            <a:off x="4417304" y="3702302"/>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9" name="Oval 45">
            <a:extLst>
              <a:ext uri="{FF2B5EF4-FFF2-40B4-BE49-F238E27FC236}">
                <a16:creationId xmlns:a16="http://schemas.microsoft.com/office/drawing/2014/main" id="{55210DA3-8203-4593-BB6C-3036A9AE59F5}"/>
              </a:ext>
            </a:extLst>
          </p:cNvPr>
          <p:cNvSpPr>
            <a:spLocks noChangeArrowheads="1"/>
          </p:cNvSpPr>
          <p:nvPr/>
        </p:nvSpPr>
        <p:spPr bwMode="auto">
          <a:xfrm>
            <a:off x="4384988" y="3684266"/>
            <a:ext cx="55614" cy="57869"/>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0" name="Oval 46">
            <a:extLst>
              <a:ext uri="{FF2B5EF4-FFF2-40B4-BE49-F238E27FC236}">
                <a16:creationId xmlns:a16="http://schemas.microsoft.com/office/drawing/2014/main" id="{BC3D2054-6788-4FF9-8CD4-9D3C200F96C4}"/>
              </a:ext>
            </a:extLst>
          </p:cNvPr>
          <p:cNvSpPr>
            <a:spLocks noChangeArrowheads="1"/>
          </p:cNvSpPr>
          <p:nvPr/>
        </p:nvSpPr>
        <p:spPr bwMode="auto">
          <a:xfrm>
            <a:off x="4356429" y="3663222"/>
            <a:ext cx="55614" cy="57117"/>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1" name="Oval 47">
            <a:extLst>
              <a:ext uri="{FF2B5EF4-FFF2-40B4-BE49-F238E27FC236}">
                <a16:creationId xmlns:a16="http://schemas.microsoft.com/office/drawing/2014/main" id="{D8B81897-0B14-40B4-93DE-F198426D20AA}"/>
              </a:ext>
            </a:extLst>
          </p:cNvPr>
          <p:cNvSpPr>
            <a:spLocks noChangeArrowheads="1"/>
          </p:cNvSpPr>
          <p:nvPr/>
        </p:nvSpPr>
        <p:spPr bwMode="auto">
          <a:xfrm>
            <a:off x="4321107" y="3663222"/>
            <a:ext cx="57117" cy="57117"/>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2" name="Oval 48">
            <a:extLst>
              <a:ext uri="{FF2B5EF4-FFF2-40B4-BE49-F238E27FC236}">
                <a16:creationId xmlns:a16="http://schemas.microsoft.com/office/drawing/2014/main" id="{6887C9C4-2851-4E16-9918-23256FAB025C}"/>
              </a:ext>
            </a:extLst>
          </p:cNvPr>
          <p:cNvSpPr>
            <a:spLocks noChangeArrowheads="1"/>
          </p:cNvSpPr>
          <p:nvPr/>
        </p:nvSpPr>
        <p:spPr bwMode="auto">
          <a:xfrm>
            <a:off x="4297809"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3" name="Oval 49">
            <a:extLst>
              <a:ext uri="{FF2B5EF4-FFF2-40B4-BE49-F238E27FC236}">
                <a16:creationId xmlns:a16="http://schemas.microsoft.com/office/drawing/2014/main" id="{2D011AE6-D882-4FDE-96CA-60BA4FDE2D78}"/>
              </a:ext>
            </a:extLst>
          </p:cNvPr>
          <p:cNvSpPr>
            <a:spLocks noChangeArrowheads="1"/>
          </p:cNvSpPr>
          <p:nvPr/>
        </p:nvSpPr>
        <p:spPr bwMode="auto">
          <a:xfrm>
            <a:off x="4278269" y="3647440"/>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4" name="Oval 50">
            <a:extLst>
              <a:ext uri="{FF2B5EF4-FFF2-40B4-BE49-F238E27FC236}">
                <a16:creationId xmlns:a16="http://schemas.microsoft.com/office/drawing/2014/main" id="{FC69104F-54BB-454C-AC13-AFCC7CD5B56E}"/>
              </a:ext>
            </a:extLst>
          </p:cNvPr>
          <p:cNvSpPr>
            <a:spLocks noChangeArrowheads="1"/>
          </p:cNvSpPr>
          <p:nvPr/>
        </p:nvSpPr>
        <p:spPr bwMode="auto">
          <a:xfrm>
            <a:off x="4261735"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5" name="Oval 51">
            <a:extLst>
              <a:ext uri="{FF2B5EF4-FFF2-40B4-BE49-F238E27FC236}">
                <a16:creationId xmlns:a16="http://schemas.microsoft.com/office/drawing/2014/main" id="{FA18F8C4-2EC3-4898-A074-96D5A0A66AC8}"/>
              </a:ext>
            </a:extLst>
          </p:cNvPr>
          <p:cNvSpPr>
            <a:spLocks noChangeArrowheads="1"/>
          </p:cNvSpPr>
          <p:nvPr/>
        </p:nvSpPr>
        <p:spPr bwMode="auto">
          <a:xfrm>
            <a:off x="4242194"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6" name="Oval 52">
            <a:extLst>
              <a:ext uri="{FF2B5EF4-FFF2-40B4-BE49-F238E27FC236}">
                <a16:creationId xmlns:a16="http://schemas.microsoft.com/office/drawing/2014/main" id="{B74395DA-2CA9-4D07-BF6D-91C8D82F9BE5}"/>
              </a:ext>
            </a:extLst>
          </p:cNvPr>
          <p:cNvSpPr>
            <a:spLocks noChangeArrowheads="1"/>
          </p:cNvSpPr>
          <p:nvPr/>
        </p:nvSpPr>
        <p:spPr bwMode="auto">
          <a:xfrm>
            <a:off x="4213636"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7" name="Oval 53">
            <a:extLst>
              <a:ext uri="{FF2B5EF4-FFF2-40B4-BE49-F238E27FC236}">
                <a16:creationId xmlns:a16="http://schemas.microsoft.com/office/drawing/2014/main" id="{46100715-E3E6-45C6-AA42-175E79EFA9D6}"/>
              </a:ext>
            </a:extLst>
          </p:cNvPr>
          <p:cNvSpPr>
            <a:spLocks noChangeArrowheads="1"/>
          </p:cNvSpPr>
          <p:nvPr/>
        </p:nvSpPr>
        <p:spPr bwMode="auto">
          <a:xfrm>
            <a:off x="4191089" y="3647440"/>
            <a:ext cx="57117"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8" name="Oval 54">
            <a:extLst>
              <a:ext uri="{FF2B5EF4-FFF2-40B4-BE49-F238E27FC236}">
                <a16:creationId xmlns:a16="http://schemas.microsoft.com/office/drawing/2014/main" id="{8EC044E8-68E1-4484-A1BA-C3E482CF1C68}"/>
              </a:ext>
            </a:extLst>
          </p:cNvPr>
          <p:cNvSpPr>
            <a:spLocks noChangeArrowheads="1"/>
          </p:cNvSpPr>
          <p:nvPr/>
        </p:nvSpPr>
        <p:spPr bwMode="auto">
          <a:xfrm>
            <a:off x="4164034"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9" name="Oval 55">
            <a:extLst>
              <a:ext uri="{FF2B5EF4-FFF2-40B4-BE49-F238E27FC236}">
                <a16:creationId xmlns:a16="http://schemas.microsoft.com/office/drawing/2014/main" id="{0465E2AE-0720-4D62-A6CF-48387B9B4428}"/>
              </a:ext>
            </a:extLst>
          </p:cNvPr>
          <p:cNvSpPr>
            <a:spLocks noChangeArrowheads="1"/>
          </p:cNvSpPr>
          <p:nvPr/>
        </p:nvSpPr>
        <p:spPr bwMode="auto">
          <a:xfrm>
            <a:off x="4135475" y="3647440"/>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0" name="Oval 56">
            <a:extLst>
              <a:ext uri="{FF2B5EF4-FFF2-40B4-BE49-F238E27FC236}">
                <a16:creationId xmlns:a16="http://schemas.microsoft.com/office/drawing/2014/main" id="{950A4AE8-2C43-45A6-A7DA-7B135EDFF9D0}"/>
              </a:ext>
            </a:extLst>
          </p:cNvPr>
          <p:cNvSpPr>
            <a:spLocks noChangeArrowheads="1"/>
          </p:cNvSpPr>
          <p:nvPr/>
        </p:nvSpPr>
        <p:spPr bwMode="auto">
          <a:xfrm>
            <a:off x="4115935" y="3647440"/>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1" name="Oval 57">
            <a:extLst>
              <a:ext uri="{FF2B5EF4-FFF2-40B4-BE49-F238E27FC236}">
                <a16:creationId xmlns:a16="http://schemas.microsoft.com/office/drawing/2014/main" id="{3CCE8AAD-4681-4D5F-A34E-63A24D0BC45D}"/>
              </a:ext>
            </a:extLst>
          </p:cNvPr>
          <p:cNvSpPr>
            <a:spLocks noChangeArrowheads="1"/>
          </p:cNvSpPr>
          <p:nvPr/>
        </p:nvSpPr>
        <p:spPr bwMode="auto">
          <a:xfrm>
            <a:off x="4094140" y="3629403"/>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2" name="Oval 58">
            <a:extLst>
              <a:ext uri="{FF2B5EF4-FFF2-40B4-BE49-F238E27FC236}">
                <a16:creationId xmlns:a16="http://schemas.microsoft.com/office/drawing/2014/main" id="{43A2E852-8238-481B-A7D8-E37659E08430}"/>
              </a:ext>
            </a:extLst>
          </p:cNvPr>
          <p:cNvSpPr>
            <a:spLocks noChangeArrowheads="1"/>
          </p:cNvSpPr>
          <p:nvPr/>
        </p:nvSpPr>
        <p:spPr bwMode="auto">
          <a:xfrm>
            <a:off x="4073097" y="3629403"/>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3" name="Oval 59">
            <a:extLst>
              <a:ext uri="{FF2B5EF4-FFF2-40B4-BE49-F238E27FC236}">
                <a16:creationId xmlns:a16="http://schemas.microsoft.com/office/drawing/2014/main" id="{FFA682F0-93B1-4443-8A51-7492596F7876}"/>
              </a:ext>
            </a:extLst>
          </p:cNvPr>
          <p:cNvSpPr>
            <a:spLocks noChangeArrowheads="1"/>
          </p:cNvSpPr>
          <p:nvPr/>
        </p:nvSpPr>
        <p:spPr bwMode="auto">
          <a:xfrm>
            <a:off x="4051302" y="3627148"/>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4" name="Oval 60">
            <a:extLst>
              <a:ext uri="{FF2B5EF4-FFF2-40B4-BE49-F238E27FC236}">
                <a16:creationId xmlns:a16="http://schemas.microsoft.com/office/drawing/2014/main" id="{4572FB86-DD1D-4176-8163-F8E1DCBA760E}"/>
              </a:ext>
            </a:extLst>
          </p:cNvPr>
          <p:cNvSpPr>
            <a:spLocks noChangeArrowheads="1"/>
          </p:cNvSpPr>
          <p:nvPr/>
        </p:nvSpPr>
        <p:spPr bwMode="auto">
          <a:xfrm>
            <a:off x="4023495" y="3618881"/>
            <a:ext cx="54863"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5" name="Oval 61">
            <a:extLst>
              <a:ext uri="{FF2B5EF4-FFF2-40B4-BE49-F238E27FC236}">
                <a16:creationId xmlns:a16="http://schemas.microsoft.com/office/drawing/2014/main" id="{7048C332-FBF3-4059-914E-0CE754B5F23A}"/>
              </a:ext>
            </a:extLst>
          </p:cNvPr>
          <p:cNvSpPr>
            <a:spLocks noChangeArrowheads="1"/>
          </p:cNvSpPr>
          <p:nvPr/>
        </p:nvSpPr>
        <p:spPr bwMode="auto">
          <a:xfrm>
            <a:off x="4006961" y="3611366"/>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6" name="Oval 62">
            <a:extLst>
              <a:ext uri="{FF2B5EF4-FFF2-40B4-BE49-F238E27FC236}">
                <a16:creationId xmlns:a16="http://schemas.microsoft.com/office/drawing/2014/main" id="{6334413A-E438-4B92-AF87-5EC55DEAACEB}"/>
              </a:ext>
            </a:extLst>
          </p:cNvPr>
          <p:cNvSpPr>
            <a:spLocks noChangeArrowheads="1"/>
          </p:cNvSpPr>
          <p:nvPr/>
        </p:nvSpPr>
        <p:spPr bwMode="auto">
          <a:xfrm>
            <a:off x="3983663" y="3611366"/>
            <a:ext cx="57117"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7" name="Oval 63">
            <a:extLst>
              <a:ext uri="{FF2B5EF4-FFF2-40B4-BE49-F238E27FC236}">
                <a16:creationId xmlns:a16="http://schemas.microsoft.com/office/drawing/2014/main" id="{FB8A1CFD-827A-47C0-8B81-D6C1B2E7C20B}"/>
              </a:ext>
            </a:extLst>
          </p:cNvPr>
          <p:cNvSpPr>
            <a:spLocks noChangeArrowheads="1"/>
          </p:cNvSpPr>
          <p:nvPr/>
        </p:nvSpPr>
        <p:spPr bwMode="auto">
          <a:xfrm>
            <a:off x="3967881" y="3600844"/>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8" name="Oval 64">
            <a:extLst>
              <a:ext uri="{FF2B5EF4-FFF2-40B4-BE49-F238E27FC236}">
                <a16:creationId xmlns:a16="http://schemas.microsoft.com/office/drawing/2014/main" id="{3A535897-4DC8-47C6-A074-C9FC2B18C193}"/>
              </a:ext>
            </a:extLst>
          </p:cNvPr>
          <p:cNvSpPr>
            <a:spLocks noChangeArrowheads="1"/>
          </p:cNvSpPr>
          <p:nvPr/>
        </p:nvSpPr>
        <p:spPr bwMode="auto">
          <a:xfrm>
            <a:off x="3949844" y="3591825"/>
            <a:ext cx="57117"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9" name="Oval 65">
            <a:extLst>
              <a:ext uri="{FF2B5EF4-FFF2-40B4-BE49-F238E27FC236}">
                <a16:creationId xmlns:a16="http://schemas.microsoft.com/office/drawing/2014/main" id="{6E17FDA1-78AF-40D2-8533-2905C5CF510A}"/>
              </a:ext>
            </a:extLst>
          </p:cNvPr>
          <p:cNvSpPr>
            <a:spLocks noChangeArrowheads="1"/>
          </p:cNvSpPr>
          <p:nvPr/>
        </p:nvSpPr>
        <p:spPr bwMode="auto">
          <a:xfrm>
            <a:off x="3928801" y="3591825"/>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0" name="Oval 66">
            <a:extLst>
              <a:ext uri="{FF2B5EF4-FFF2-40B4-BE49-F238E27FC236}">
                <a16:creationId xmlns:a16="http://schemas.microsoft.com/office/drawing/2014/main" id="{231E29F9-E6AD-4B93-A8BF-965AF122ED63}"/>
              </a:ext>
            </a:extLst>
          </p:cNvPr>
          <p:cNvSpPr>
            <a:spLocks noChangeArrowheads="1"/>
          </p:cNvSpPr>
          <p:nvPr/>
        </p:nvSpPr>
        <p:spPr bwMode="auto">
          <a:xfrm>
            <a:off x="3901745" y="3591825"/>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1" name="Oval 67">
            <a:extLst>
              <a:ext uri="{FF2B5EF4-FFF2-40B4-BE49-F238E27FC236}">
                <a16:creationId xmlns:a16="http://schemas.microsoft.com/office/drawing/2014/main" id="{B8B54DA0-9710-4A47-BC8B-6E4B1C37E078}"/>
              </a:ext>
            </a:extLst>
          </p:cNvPr>
          <p:cNvSpPr>
            <a:spLocks noChangeArrowheads="1"/>
          </p:cNvSpPr>
          <p:nvPr/>
        </p:nvSpPr>
        <p:spPr bwMode="auto">
          <a:xfrm>
            <a:off x="3883708" y="3576043"/>
            <a:ext cx="55614" cy="57117"/>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2" name="Oval 68">
            <a:extLst>
              <a:ext uri="{FF2B5EF4-FFF2-40B4-BE49-F238E27FC236}">
                <a16:creationId xmlns:a16="http://schemas.microsoft.com/office/drawing/2014/main" id="{4FD0A164-14B2-4CE3-B774-CAAC16C13D4A}"/>
              </a:ext>
            </a:extLst>
          </p:cNvPr>
          <p:cNvSpPr>
            <a:spLocks noChangeArrowheads="1"/>
          </p:cNvSpPr>
          <p:nvPr/>
        </p:nvSpPr>
        <p:spPr bwMode="auto">
          <a:xfrm>
            <a:off x="3869429" y="356326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3" name="Oval 69">
            <a:extLst>
              <a:ext uri="{FF2B5EF4-FFF2-40B4-BE49-F238E27FC236}">
                <a16:creationId xmlns:a16="http://schemas.microsoft.com/office/drawing/2014/main" id="{71EA2040-99AA-4D8E-B70C-77457C272F92}"/>
              </a:ext>
            </a:extLst>
          </p:cNvPr>
          <p:cNvSpPr>
            <a:spLocks noChangeArrowheads="1"/>
          </p:cNvSpPr>
          <p:nvPr/>
        </p:nvSpPr>
        <p:spPr bwMode="auto">
          <a:xfrm>
            <a:off x="3840870" y="354898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4" name="Oval 70">
            <a:extLst>
              <a:ext uri="{FF2B5EF4-FFF2-40B4-BE49-F238E27FC236}">
                <a16:creationId xmlns:a16="http://schemas.microsoft.com/office/drawing/2014/main" id="{AAC9F89D-66E5-47AB-B5E7-F25AEBE6DD79}"/>
              </a:ext>
            </a:extLst>
          </p:cNvPr>
          <p:cNvSpPr>
            <a:spLocks noChangeArrowheads="1"/>
          </p:cNvSpPr>
          <p:nvPr/>
        </p:nvSpPr>
        <p:spPr bwMode="auto">
          <a:xfrm>
            <a:off x="3818324" y="3548987"/>
            <a:ext cx="57117"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5" name="Oval 71">
            <a:extLst>
              <a:ext uri="{FF2B5EF4-FFF2-40B4-BE49-F238E27FC236}">
                <a16:creationId xmlns:a16="http://schemas.microsoft.com/office/drawing/2014/main" id="{6329E3A3-1604-4FCC-85B2-6FABA92E118E}"/>
              </a:ext>
            </a:extLst>
          </p:cNvPr>
          <p:cNvSpPr>
            <a:spLocks noChangeArrowheads="1"/>
          </p:cNvSpPr>
          <p:nvPr/>
        </p:nvSpPr>
        <p:spPr bwMode="auto">
          <a:xfrm>
            <a:off x="3791268" y="3548987"/>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6" name="Oval 72">
            <a:extLst>
              <a:ext uri="{FF2B5EF4-FFF2-40B4-BE49-F238E27FC236}">
                <a16:creationId xmlns:a16="http://schemas.microsoft.com/office/drawing/2014/main" id="{B4B05706-EC56-4AEF-A192-C807A5215DF1}"/>
              </a:ext>
            </a:extLst>
          </p:cNvPr>
          <p:cNvSpPr>
            <a:spLocks noChangeArrowheads="1"/>
          </p:cNvSpPr>
          <p:nvPr/>
        </p:nvSpPr>
        <p:spPr bwMode="auto">
          <a:xfrm>
            <a:off x="3770225" y="3548987"/>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7" name="Oval 73">
            <a:extLst>
              <a:ext uri="{FF2B5EF4-FFF2-40B4-BE49-F238E27FC236}">
                <a16:creationId xmlns:a16="http://schemas.microsoft.com/office/drawing/2014/main" id="{5E85C8CD-BECC-4D57-9D1E-38386C4AA401}"/>
              </a:ext>
            </a:extLst>
          </p:cNvPr>
          <p:cNvSpPr>
            <a:spLocks noChangeArrowheads="1"/>
          </p:cNvSpPr>
          <p:nvPr/>
        </p:nvSpPr>
        <p:spPr bwMode="auto">
          <a:xfrm>
            <a:off x="3741666" y="3548987"/>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8" name="Oval 74">
            <a:extLst>
              <a:ext uri="{FF2B5EF4-FFF2-40B4-BE49-F238E27FC236}">
                <a16:creationId xmlns:a16="http://schemas.microsoft.com/office/drawing/2014/main" id="{9FE4A4BD-7D67-4559-B08E-51968843E58B}"/>
              </a:ext>
            </a:extLst>
          </p:cNvPr>
          <p:cNvSpPr>
            <a:spLocks noChangeArrowheads="1"/>
          </p:cNvSpPr>
          <p:nvPr/>
        </p:nvSpPr>
        <p:spPr bwMode="auto">
          <a:xfrm>
            <a:off x="3710853" y="3534708"/>
            <a:ext cx="55614" cy="57117"/>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9" name="Oval 75">
            <a:extLst>
              <a:ext uri="{FF2B5EF4-FFF2-40B4-BE49-F238E27FC236}">
                <a16:creationId xmlns:a16="http://schemas.microsoft.com/office/drawing/2014/main" id="{418BA038-88B9-41B1-8907-321D6B81EA56}"/>
              </a:ext>
            </a:extLst>
          </p:cNvPr>
          <p:cNvSpPr>
            <a:spLocks noChangeArrowheads="1"/>
          </p:cNvSpPr>
          <p:nvPr/>
        </p:nvSpPr>
        <p:spPr bwMode="auto">
          <a:xfrm>
            <a:off x="3686052" y="3520429"/>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0" name="Oval 76">
            <a:extLst>
              <a:ext uri="{FF2B5EF4-FFF2-40B4-BE49-F238E27FC236}">
                <a16:creationId xmlns:a16="http://schemas.microsoft.com/office/drawing/2014/main" id="{082C1A51-DA3C-4A79-B7E8-43C4C8493DB3}"/>
              </a:ext>
            </a:extLst>
          </p:cNvPr>
          <p:cNvSpPr>
            <a:spLocks noChangeArrowheads="1"/>
          </p:cNvSpPr>
          <p:nvPr/>
        </p:nvSpPr>
        <p:spPr bwMode="auto">
          <a:xfrm>
            <a:off x="3658996" y="3520429"/>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1" name="Oval 77">
            <a:extLst>
              <a:ext uri="{FF2B5EF4-FFF2-40B4-BE49-F238E27FC236}">
                <a16:creationId xmlns:a16="http://schemas.microsoft.com/office/drawing/2014/main" id="{DC4EFAE7-361A-4151-B2D9-9B0B11BC156B}"/>
              </a:ext>
            </a:extLst>
          </p:cNvPr>
          <p:cNvSpPr>
            <a:spLocks noChangeArrowheads="1"/>
          </p:cNvSpPr>
          <p:nvPr/>
        </p:nvSpPr>
        <p:spPr bwMode="auto">
          <a:xfrm>
            <a:off x="3637953" y="3504647"/>
            <a:ext cx="57117"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2" name="Oval 78">
            <a:extLst>
              <a:ext uri="{FF2B5EF4-FFF2-40B4-BE49-F238E27FC236}">
                <a16:creationId xmlns:a16="http://schemas.microsoft.com/office/drawing/2014/main" id="{1D31F2C0-9471-438A-8B89-3359006F12A3}"/>
              </a:ext>
            </a:extLst>
          </p:cNvPr>
          <p:cNvSpPr>
            <a:spLocks noChangeArrowheads="1"/>
          </p:cNvSpPr>
          <p:nvPr/>
        </p:nvSpPr>
        <p:spPr bwMode="auto">
          <a:xfrm>
            <a:off x="3610898" y="3484355"/>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3" name="Oval 79">
            <a:extLst>
              <a:ext uri="{FF2B5EF4-FFF2-40B4-BE49-F238E27FC236}">
                <a16:creationId xmlns:a16="http://schemas.microsoft.com/office/drawing/2014/main" id="{BBBC8CB1-4746-40A8-80F7-21DD29B4E84D}"/>
              </a:ext>
            </a:extLst>
          </p:cNvPr>
          <p:cNvSpPr>
            <a:spLocks noChangeArrowheads="1"/>
          </p:cNvSpPr>
          <p:nvPr/>
        </p:nvSpPr>
        <p:spPr bwMode="auto">
          <a:xfrm>
            <a:off x="3574072" y="3479094"/>
            <a:ext cx="54863"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4" name="Oval 80">
            <a:extLst>
              <a:ext uri="{FF2B5EF4-FFF2-40B4-BE49-F238E27FC236}">
                <a16:creationId xmlns:a16="http://schemas.microsoft.com/office/drawing/2014/main" id="{CD348BBA-FFF3-4F94-88A8-E74CC7AE82EA}"/>
              </a:ext>
            </a:extLst>
          </p:cNvPr>
          <p:cNvSpPr>
            <a:spLocks noChangeArrowheads="1"/>
          </p:cNvSpPr>
          <p:nvPr/>
        </p:nvSpPr>
        <p:spPr bwMode="auto">
          <a:xfrm>
            <a:off x="3199051" y="3338555"/>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5" name="Oval 81">
            <a:extLst>
              <a:ext uri="{FF2B5EF4-FFF2-40B4-BE49-F238E27FC236}">
                <a16:creationId xmlns:a16="http://schemas.microsoft.com/office/drawing/2014/main" id="{EE421FC2-F2DC-4E2D-8CB7-123EE309FC6A}"/>
              </a:ext>
            </a:extLst>
          </p:cNvPr>
          <p:cNvSpPr>
            <a:spLocks noChangeArrowheads="1"/>
          </p:cNvSpPr>
          <p:nvPr/>
        </p:nvSpPr>
        <p:spPr bwMode="auto">
          <a:xfrm>
            <a:off x="3026197" y="3270165"/>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6" name="Oval 82">
            <a:extLst>
              <a:ext uri="{FF2B5EF4-FFF2-40B4-BE49-F238E27FC236}">
                <a16:creationId xmlns:a16="http://schemas.microsoft.com/office/drawing/2014/main" id="{576C37F7-D99F-4D8B-9B92-005581E319F6}"/>
              </a:ext>
            </a:extLst>
          </p:cNvPr>
          <p:cNvSpPr>
            <a:spLocks noChangeArrowheads="1"/>
          </p:cNvSpPr>
          <p:nvPr/>
        </p:nvSpPr>
        <p:spPr bwMode="auto">
          <a:xfrm>
            <a:off x="2763907" y="3133384"/>
            <a:ext cx="55614" cy="54863"/>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7" name="Oval 83">
            <a:extLst>
              <a:ext uri="{FF2B5EF4-FFF2-40B4-BE49-F238E27FC236}">
                <a16:creationId xmlns:a16="http://schemas.microsoft.com/office/drawing/2014/main" id="{4C9AB424-0915-4811-9337-4CE039AD3A77}"/>
              </a:ext>
            </a:extLst>
          </p:cNvPr>
          <p:cNvSpPr>
            <a:spLocks noChangeArrowheads="1"/>
          </p:cNvSpPr>
          <p:nvPr/>
        </p:nvSpPr>
        <p:spPr bwMode="auto">
          <a:xfrm>
            <a:off x="2553475" y="3055975"/>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8" name="Oval 84">
            <a:extLst>
              <a:ext uri="{FF2B5EF4-FFF2-40B4-BE49-F238E27FC236}">
                <a16:creationId xmlns:a16="http://schemas.microsoft.com/office/drawing/2014/main" id="{931083B0-9E1B-4EC6-BC03-B42A32B411B6}"/>
              </a:ext>
            </a:extLst>
          </p:cNvPr>
          <p:cNvSpPr>
            <a:spLocks noChangeArrowheads="1"/>
          </p:cNvSpPr>
          <p:nvPr/>
        </p:nvSpPr>
        <p:spPr bwMode="auto">
          <a:xfrm>
            <a:off x="1777882" y="2740326"/>
            <a:ext cx="55614" cy="55614"/>
          </a:xfrm>
          <a:prstGeom prst="ellipse">
            <a:avLst/>
          </a:prstGeom>
          <a:no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9" name="Freeform 85">
            <a:extLst>
              <a:ext uri="{FF2B5EF4-FFF2-40B4-BE49-F238E27FC236}">
                <a16:creationId xmlns:a16="http://schemas.microsoft.com/office/drawing/2014/main" id="{48F2CD13-5D8A-49A8-B9D7-F6DA46EB111F}"/>
              </a:ext>
            </a:extLst>
          </p:cNvPr>
          <p:cNvSpPr>
            <a:spLocks/>
          </p:cNvSpPr>
          <p:nvPr/>
        </p:nvSpPr>
        <p:spPr bwMode="auto">
          <a:xfrm>
            <a:off x="1103747" y="2577993"/>
            <a:ext cx="4751261" cy="1326475"/>
          </a:xfrm>
          <a:custGeom>
            <a:avLst/>
            <a:gdLst>
              <a:gd name="T0" fmla="*/ 5296 w 6322"/>
              <a:gd name="T1" fmla="*/ 1705 h 1765"/>
              <a:gd name="T2" fmla="*/ 4824 w 6322"/>
              <a:gd name="T3" fmla="*/ 1629 h 1765"/>
              <a:gd name="T4" fmla="*/ 4694 w 6322"/>
              <a:gd name="T5" fmla="*/ 1589 h 1765"/>
              <a:gd name="T6" fmla="*/ 4511 w 6322"/>
              <a:gd name="T7" fmla="*/ 1551 h 1765"/>
              <a:gd name="T8" fmla="*/ 4397 w 6322"/>
              <a:gd name="T9" fmla="*/ 1518 h 1765"/>
              <a:gd name="T10" fmla="*/ 4309 w 6322"/>
              <a:gd name="T11" fmla="*/ 1482 h 1765"/>
              <a:gd name="T12" fmla="*/ 3977 w 6322"/>
              <a:gd name="T13" fmla="*/ 1437 h 1765"/>
              <a:gd name="T14" fmla="*/ 3877 w 6322"/>
              <a:gd name="T15" fmla="*/ 1411 h 1765"/>
              <a:gd name="T16" fmla="*/ 3742 w 6322"/>
              <a:gd name="T17" fmla="*/ 1373 h 1765"/>
              <a:gd name="T18" fmla="*/ 3680 w 6322"/>
              <a:gd name="T19" fmla="*/ 1339 h 1765"/>
              <a:gd name="T20" fmla="*/ 3543 w 6322"/>
              <a:gd name="T21" fmla="*/ 1320 h 1765"/>
              <a:gd name="T22" fmla="*/ 3453 w 6322"/>
              <a:gd name="T23" fmla="*/ 1290 h 1765"/>
              <a:gd name="T24" fmla="*/ 3389 w 6322"/>
              <a:gd name="T25" fmla="*/ 1263 h 1765"/>
              <a:gd name="T26" fmla="*/ 3201 w 6322"/>
              <a:gd name="T27" fmla="*/ 1230 h 1765"/>
              <a:gd name="T28" fmla="*/ 3142 w 6322"/>
              <a:gd name="T29" fmla="*/ 1211 h 1765"/>
              <a:gd name="T30" fmla="*/ 3049 w 6322"/>
              <a:gd name="T31" fmla="*/ 1178 h 1765"/>
              <a:gd name="T32" fmla="*/ 3014 w 6322"/>
              <a:gd name="T33" fmla="*/ 1154 h 1765"/>
              <a:gd name="T34" fmla="*/ 2973 w 6322"/>
              <a:gd name="T35" fmla="*/ 1135 h 1765"/>
              <a:gd name="T36" fmla="*/ 2907 w 6322"/>
              <a:gd name="T37" fmla="*/ 1116 h 1765"/>
              <a:gd name="T38" fmla="*/ 2881 w 6322"/>
              <a:gd name="T39" fmla="*/ 1092 h 1765"/>
              <a:gd name="T40" fmla="*/ 2855 w 6322"/>
              <a:gd name="T41" fmla="*/ 1059 h 1765"/>
              <a:gd name="T42" fmla="*/ 2729 w 6322"/>
              <a:gd name="T43" fmla="*/ 1040 h 1765"/>
              <a:gd name="T44" fmla="*/ 2693 w 6322"/>
              <a:gd name="T45" fmla="*/ 1007 h 1765"/>
              <a:gd name="T46" fmla="*/ 2641 w 6322"/>
              <a:gd name="T47" fmla="*/ 986 h 1765"/>
              <a:gd name="T48" fmla="*/ 2589 w 6322"/>
              <a:gd name="T49" fmla="*/ 959 h 1765"/>
              <a:gd name="T50" fmla="*/ 2539 w 6322"/>
              <a:gd name="T51" fmla="*/ 938 h 1765"/>
              <a:gd name="T52" fmla="*/ 2444 w 6322"/>
              <a:gd name="T53" fmla="*/ 910 h 1765"/>
              <a:gd name="T54" fmla="*/ 2397 w 6322"/>
              <a:gd name="T55" fmla="*/ 874 h 1765"/>
              <a:gd name="T56" fmla="*/ 2349 w 6322"/>
              <a:gd name="T57" fmla="*/ 853 h 1765"/>
              <a:gd name="T58" fmla="*/ 2307 w 6322"/>
              <a:gd name="T59" fmla="*/ 822 h 1765"/>
              <a:gd name="T60" fmla="*/ 2271 w 6322"/>
              <a:gd name="T61" fmla="*/ 786 h 1765"/>
              <a:gd name="T62" fmla="*/ 2231 w 6322"/>
              <a:gd name="T63" fmla="*/ 767 h 1765"/>
              <a:gd name="T64" fmla="*/ 2181 w 6322"/>
              <a:gd name="T65" fmla="*/ 743 h 1765"/>
              <a:gd name="T66" fmla="*/ 2083 w 6322"/>
              <a:gd name="T67" fmla="*/ 720 h 1765"/>
              <a:gd name="T68" fmla="*/ 2055 w 6322"/>
              <a:gd name="T69" fmla="*/ 698 h 1765"/>
              <a:gd name="T70" fmla="*/ 1932 w 6322"/>
              <a:gd name="T71" fmla="*/ 672 h 1765"/>
              <a:gd name="T72" fmla="*/ 1872 w 6322"/>
              <a:gd name="T73" fmla="*/ 629 h 1765"/>
              <a:gd name="T74" fmla="*/ 1808 w 6322"/>
              <a:gd name="T75" fmla="*/ 608 h 1765"/>
              <a:gd name="T76" fmla="*/ 1678 w 6322"/>
              <a:gd name="T77" fmla="*/ 563 h 1765"/>
              <a:gd name="T78" fmla="*/ 1618 w 6322"/>
              <a:gd name="T79" fmla="*/ 513 h 1765"/>
              <a:gd name="T80" fmla="*/ 1436 w 6322"/>
              <a:gd name="T81" fmla="*/ 463 h 1765"/>
              <a:gd name="T82" fmla="*/ 1357 w 6322"/>
              <a:gd name="T83" fmla="*/ 439 h 1765"/>
              <a:gd name="T84" fmla="*/ 1312 w 6322"/>
              <a:gd name="T85" fmla="*/ 420 h 1765"/>
              <a:gd name="T86" fmla="*/ 1272 w 6322"/>
              <a:gd name="T87" fmla="*/ 401 h 1765"/>
              <a:gd name="T88" fmla="*/ 1220 w 6322"/>
              <a:gd name="T89" fmla="*/ 377 h 1765"/>
              <a:gd name="T90" fmla="*/ 1165 w 6322"/>
              <a:gd name="T91" fmla="*/ 344 h 1765"/>
              <a:gd name="T92" fmla="*/ 1113 w 6322"/>
              <a:gd name="T93" fmla="*/ 323 h 1765"/>
              <a:gd name="T94" fmla="*/ 1004 w 6322"/>
              <a:gd name="T95" fmla="*/ 287 h 1765"/>
              <a:gd name="T96" fmla="*/ 944 w 6322"/>
              <a:gd name="T97" fmla="*/ 261 h 1765"/>
              <a:gd name="T98" fmla="*/ 876 w 6322"/>
              <a:gd name="T99" fmla="*/ 237 h 1765"/>
              <a:gd name="T100" fmla="*/ 785 w 6322"/>
              <a:gd name="T101" fmla="*/ 216 h 1765"/>
              <a:gd name="T102" fmla="*/ 705 w 6322"/>
              <a:gd name="T103" fmla="*/ 183 h 1765"/>
              <a:gd name="T104" fmla="*/ 667 w 6322"/>
              <a:gd name="T105" fmla="*/ 128 h 1765"/>
              <a:gd name="T106" fmla="*/ 505 w 6322"/>
              <a:gd name="T107" fmla="*/ 111 h 1765"/>
              <a:gd name="T108" fmla="*/ 427 w 6322"/>
              <a:gd name="T109" fmla="*/ 66 h 1765"/>
              <a:gd name="T110" fmla="*/ 382 w 6322"/>
              <a:gd name="T111" fmla="*/ 21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22" h="1765">
                <a:moveTo>
                  <a:pt x="6322" y="1765"/>
                </a:moveTo>
                <a:lnTo>
                  <a:pt x="5379" y="1765"/>
                </a:lnTo>
                <a:lnTo>
                  <a:pt x="5379" y="1705"/>
                </a:lnTo>
                <a:lnTo>
                  <a:pt x="5296" y="1705"/>
                </a:lnTo>
                <a:lnTo>
                  <a:pt x="5296" y="1658"/>
                </a:lnTo>
                <a:lnTo>
                  <a:pt x="4857" y="1658"/>
                </a:lnTo>
                <a:lnTo>
                  <a:pt x="4857" y="1629"/>
                </a:lnTo>
                <a:lnTo>
                  <a:pt x="4824" y="1629"/>
                </a:lnTo>
                <a:lnTo>
                  <a:pt x="4824" y="1603"/>
                </a:lnTo>
                <a:lnTo>
                  <a:pt x="4744" y="1603"/>
                </a:lnTo>
                <a:lnTo>
                  <a:pt x="4744" y="1589"/>
                </a:lnTo>
                <a:lnTo>
                  <a:pt x="4694" y="1589"/>
                </a:lnTo>
                <a:lnTo>
                  <a:pt x="4694" y="1568"/>
                </a:lnTo>
                <a:lnTo>
                  <a:pt x="4653" y="1568"/>
                </a:lnTo>
                <a:lnTo>
                  <a:pt x="4653" y="1551"/>
                </a:lnTo>
                <a:lnTo>
                  <a:pt x="4511" y="1551"/>
                </a:lnTo>
                <a:lnTo>
                  <a:pt x="4511" y="1539"/>
                </a:lnTo>
                <a:lnTo>
                  <a:pt x="4430" y="1539"/>
                </a:lnTo>
                <a:lnTo>
                  <a:pt x="4430" y="1518"/>
                </a:lnTo>
                <a:lnTo>
                  <a:pt x="4397" y="1518"/>
                </a:lnTo>
                <a:lnTo>
                  <a:pt x="4397" y="1492"/>
                </a:lnTo>
                <a:lnTo>
                  <a:pt x="4354" y="1492"/>
                </a:lnTo>
                <a:lnTo>
                  <a:pt x="4354" y="1482"/>
                </a:lnTo>
                <a:lnTo>
                  <a:pt x="4309" y="1482"/>
                </a:lnTo>
                <a:lnTo>
                  <a:pt x="4309" y="1458"/>
                </a:lnTo>
                <a:lnTo>
                  <a:pt x="4029" y="1458"/>
                </a:lnTo>
                <a:lnTo>
                  <a:pt x="4029" y="1437"/>
                </a:lnTo>
                <a:lnTo>
                  <a:pt x="3977" y="1437"/>
                </a:lnTo>
                <a:lnTo>
                  <a:pt x="3977" y="1427"/>
                </a:lnTo>
                <a:lnTo>
                  <a:pt x="3911" y="1427"/>
                </a:lnTo>
                <a:lnTo>
                  <a:pt x="3911" y="1411"/>
                </a:lnTo>
                <a:lnTo>
                  <a:pt x="3877" y="1411"/>
                </a:lnTo>
                <a:lnTo>
                  <a:pt x="3877" y="1396"/>
                </a:lnTo>
                <a:lnTo>
                  <a:pt x="3792" y="1396"/>
                </a:lnTo>
                <a:lnTo>
                  <a:pt x="3792" y="1373"/>
                </a:lnTo>
                <a:lnTo>
                  <a:pt x="3742" y="1373"/>
                </a:lnTo>
                <a:lnTo>
                  <a:pt x="3742" y="1354"/>
                </a:lnTo>
                <a:lnTo>
                  <a:pt x="3711" y="1354"/>
                </a:lnTo>
                <a:lnTo>
                  <a:pt x="3711" y="1339"/>
                </a:lnTo>
                <a:lnTo>
                  <a:pt x="3680" y="1339"/>
                </a:lnTo>
                <a:lnTo>
                  <a:pt x="3680" y="1330"/>
                </a:lnTo>
                <a:lnTo>
                  <a:pt x="3586" y="1330"/>
                </a:lnTo>
                <a:lnTo>
                  <a:pt x="3586" y="1320"/>
                </a:lnTo>
                <a:lnTo>
                  <a:pt x="3543" y="1320"/>
                </a:lnTo>
                <a:lnTo>
                  <a:pt x="3543" y="1304"/>
                </a:lnTo>
                <a:lnTo>
                  <a:pt x="3498" y="1304"/>
                </a:lnTo>
                <a:lnTo>
                  <a:pt x="3498" y="1290"/>
                </a:lnTo>
                <a:lnTo>
                  <a:pt x="3453" y="1290"/>
                </a:lnTo>
                <a:lnTo>
                  <a:pt x="3453" y="1280"/>
                </a:lnTo>
                <a:lnTo>
                  <a:pt x="3412" y="1280"/>
                </a:lnTo>
                <a:lnTo>
                  <a:pt x="3412" y="1263"/>
                </a:lnTo>
                <a:lnTo>
                  <a:pt x="3389" y="1263"/>
                </a:lnTo>
                <a:lnTo>
                  <a:pt x="3389" y="1240"/>
                </a:lnTo>
                <a:lnTo>
                  <a:pt x="3251" y="1240"/>
                </a:lnTo>
                <a:lnTo>
                  <a:pt x="3251" y="1230"/>
                </a:lnTo>
                <a:lnTo>
                  <a:pt x="3201" y="1230"/>
                </a:lnTo>
                <a:lnTo>
                  <a:pt x="3201" y="1221"/>
                </a:lnTo>
                <a:lnTo>
                  <a:pt x="3180" y="1221"/>
                </a:lnTo>
                <a:lnTo>
                  <a:pt x="3180" y="1211"/>
                </a:lnTo>
                <a:lnTo>
                  <a:pt x="3142" y="1211"/>
                </a:lnTo>
                <a:lnTo>
                  <a:pt x="3142" y="1199"/>
                </a:lnTo>
                <a:lnTo>
                  <a:pt x="3099" y="1199"/>
                </a:lnTo>
                <a:lnTo>
                  <a:pt x="3099" y="1178"/>
                </a:lnTo>
                <a:lnTo>
                  <a:pt x="3049" y="1178"/>
                </a:lnTo>
                <a:lnTo>
                  <a:pt x="3049" y="1166"/>
                </a:lnTo>
                <a:lnTo>
                  <a:pt x="3037" y="1166"/>
                </a:lnTo>
                <a:lnTo>
                  <a:pt x="3037" y="1154"/>
                </a:lnTo>
                <a:lnTo>
                  <a:pt x="3014" y="1154"/>
                </a:lnTo>
                <a:lnTo>
                  <a:pt x="3014" y="1145"/>
                </a:lnTo>
                <a:lnTo>
                  <a:pt x="3002" y="1145"/>
                </a:lnTo>
                <a:lnTo>
                  <a:pt x="3002" y="1135"/>
                </a:lnTo>
                <a:lnTo>
                  <a:pt x="2973" y="1135"/>
                </a:lnTo>
                <a:lnTo>
                  <a:pt x="2973" y="1126"/>
                </a:lnTo>
                <a:lnTo>
                  <a:pt x="2954" y="1126"/>
                </a:lnTo>
                <a:lnTo>
                  <a:pt x="2954" y="1116"/>
                </a:lnTo>
                <a:lnTo>
                  <a:pt x="2907" y="1116"/>
                </a:lnTo>
                <a:lnTo>
                  <a:pt x="2907" y="1102"/>
                </a:lnTo>
                <a:lnTo>
                  <a:pt x="2895" y="1102"/>
                </a:lnTo>
                <a:lnTo>
                  <a:pt x="2895" y="1092"/>
                </a:lnTo>
                <a:lnTo>
                  <a:pt x="2881" y="1092"/>
                </a:lnTo>
                <a:lnTo>
                  <a:pt x="2881" y="1069"/>
                </a:lnTo>
                <a:lnTo>
                  <a:pt x="2867" y="1069"/>
                </a:lnTo>
                <a:lnTo>
                  <a:pt x="2867" y="1059"/>
                </a:lnTo>
                <a:lnTo>
                  <a:pt x="2855" y="1059"/>
                </a:lnTo>
                <a:lnTo>
                  <a:pt x="2855" y="1047"/>
                </a:lnTo>
                <a:lnTo>
                  <a:pt x="2779" y="1047"/>
                </a:lnTo>
                <a:lnTo>
                  <a:pt x="2779" y="1040"/>
                </a:lnTo>
                <a:lnTo>
                  <a:pt x="2729" y="1040"/>
                </a:lnTo>
                <a:lnTo>
                  <a:pt x="2729" y="1024"/>
                </a:lnTo>
                <a:lnTo>
                  <a:pt x="2719" y="1024"/>
                </a:lnTo>
                <a:lnTo>
                  <a:pt x="2719" y="1007"/>
                </a:lnTo>
                <a:lnTo>
                  <a:pt x="2693" y="1007"/>
                </a:lnTo>
                <a:lnTo>
                  <a:pt x="2693" y="995"/>
                </a:lnTo>
                <a:lnTo>
                  <a:pt x="2653" y="995"/>
                </a:lnTo>
                <a:lnTo>
                  <a:pt x="2653" y="986"/>
                </a:lnTo>
                <a:lnTo>
                  <a:pt x="2641" y="986"/>
                </a:lnTo>
                <a:lnTo>
                  <a:pt x="2641" y="971"/>
                </a:lnTo>
                <a:lnTo>
                  <a:pt x="2605" y="971"/>
                </a:lnTo>
                <a:lnTo>
                  <a:pt x="2605" y="959"/>
                </a:lnTo>
                <a:lnTo>
                  <a:pt x="2589" y="959"/>
                </a:lnTo>
                <a:lnTo>
                  <a:pt x="2589" y="952"/>
                </a:lnTo>
                <a:lnTo>
                  <a:pt x="2565" y="952"/>
                </a:lnTo>
                <a:lnTo>
                  <a:pt x="2565" y="938"/>
                </a:lnTo>
                <a:lnTo>
                  <a:pt x="2539" y="938"/>
                </a:lnTo>
                <a:lnTo>
                  <a:pt x="2539" y="929"/>
                </a:lnTo>
                <a:lnTo>
                  <a:pt x="2525" y="929"/>
                </a:lnTo>
                <a:lnTo>
                  <a:pt x="2525" y="910"/>
                </a:lnTo>
                <a:lnTo>
                  <a:pt x="2444" y="910"/>
                </a:lnTo>
                <a:lnTo>
                  <a:pt x="2444" y="888"/>
                </a:lnTo>
                <a:lnTo>
                  <a:pt x="2437" y="888"/>
                </a:lnTo>
                <a:lnTo>
                  <a:pt x="2437" y="874"/>
                </a:lnTo>
                <a:lnTo>
                  <a:pt x="2397" y="874"/>
                </a:lnTo>
                <a:lnTo>
                  <a:pt x="2397" y="867"/>
                </a:lnTo>
                <a:lnTo>
                  <a:pt x="2368" y="867"/>
                </a:lnTo>
                <a:lnTo>
                  <a:pt x="2368" y="853"/>
                </a:lnTo>
                <a:lnTo>
                  <a:pt x="2349" y="853"/>
                </a:lnTo>
                <a:lnTo>
                  <a:pt x="2349" y="834"/>
                </a:lnTo>
                <a:lnTo>
                  <a:pt x="2333" y="834"/>
                </a:lnTo>
                <a:lnTo>
                  <a:pt x="2333" y="822"/>
                </a:lnTo>
                <a:lnTo>
                  <a:pt x="2307" y="822"/>
                </a:lnTo>
                <a:lnTo>
                  <a:pt x="2307" y="803"/>
                </a:lnTo>
                <a:lnTo>
                  <a:pt x="2283" y="803"/>
                </a:lnTo>
                <a:lnTo>
                  <a:pt x="2283" y="786"/>
                </a:lnTo>
                <a:lnTo>
                  <a:pt x="2271" y="786"/>
                </a:lnTo>
                <a:lnTo>
                  <a:pt x="2271" y="779"/>
                </a:lnTo>
                <a:lnTo>
                  <a:pt x="2245" y="779"/>
                </a:lnTo>
                <a:lnTo>
                  <a:pt x="2245" y="767"/>
                </a:lnTo>
                <a:lnTo>
                  <a:pt x="2231" y="767"/>
                </a:lnTo>
                <a:lnTo>
                  <a:pt x="2231" y="758"/>
                </a:lnTo>
                <a:lnTo>
                  <a:pt x="2202" y="758"/>
                </a:lnTo>
                <a:lnTo>
                  <a:pt x="2202" y="743"/>
                </a:lnTo>
                <a:lnTo>
                  <a:pt x="2181" y="743"/>
                </a:lnTo>
                <a:lnTo>
                  <a:pt x="2181" y="739"/>
                </a:lnTo>
                <a:lnTo>
                  <a:pt x="2131" y="739"/>
                </a:lnTo>
                <a:lnTo>
                  <a:pt x="2131" y="720"/>
                </a:lnTo>
                <a:lnTo>
                  <a:pt x="2083" y="720"/>
                </a:lnTo>
                <a:lnTo>
                  <a:pt x="2083" y="710"/>
                </a:lnTo>
                <a:lnTo>
                  <a:pt x="2069" y="710"/>
                </a:lnTo>
                <a:lnTo>
                  <a:pt x="2069" y="698"/>
                </a:lnTo>
                <a:lnTo>
                  <a:pt x="2055" y="698"/>
                </a:lnTo>
                <a:lnTo>
                  <a:pt x="2055" y="684"/>
                </a:lnTo>
                <a:lnTo>
                  <a:pt x="2000" y="684"/>
                </a:lnTo>
                <a:lnTo>
                  <a:pt x="2000" y="672"/>
                </a:lnTo>
                <a:lnTo>
                  <a:pt x="1932" y="672"/>
                </a:lnTo>
                <a:lnTo>
                  <a:pt x="1932" y="639"/>
                </a:lnTo>
                <a:lnTo>
                  <a:pt x="1894" y="639"/>
                </a:lnTo>
                <a:lnTo>
                  <a:pt x="1894" y="629"/>
                </a:lnTo>
                <a:lnTo>
                  <a:pt x="1872" y="629"/>
                </a:lnTo>
                <a:lnTo>
                  <a:pt x="1872" y="615"/>
                </a:lnTo>
                <a:lnTo>
                  <a:pt x="1860" y="615"/>
                </a:lnTo>
                <a:lnTo>
                  <a:pt x="1860" y="608"/>
                </a:lnTo>
                <a:lnTo>
                  <a:pt x="1808" y="608"/>
                </a:lnTo>
                <a:lnTo>
                  <a:pt x="1808" y="591"/>
                </a:lnTo>
                <a:lnTo>
                  <a:pt x="1732" y="591"/>
                </a:lnTo>
                <a:lnTo>
                  <a:pt x="1732" y="563"/>
                </a:lnTo>
                <a:lnTo>
                  <a:pt x="1678" y="563"/>
                </a:lnTo>
                <a:lnTo>
                  <a:pt x="1678" y="548"/>
                </a:lnTo>
                <a:lnTo>
                  <a:pt x="1654" y="548"/>
                </a:lnTo>
                <a:lnTo>
                  <a:pt x="1654" y="513"/>
                </a:lnTo>
                <a:lnTo>
                  <a:pt x="1618" y="513"/>
                </a:lnTo>
                <a:lnTo>
                  <a:pt x="1618" y="489"/>
                </a:lnTo>
                <a:lnTo>
                  <a:pt x="1545" y="489"/>
                </a:lnTo>
                <a:lnTo>
                  <a:pt x="1545" y="463"/>
                </a:lnTo>
                <a:lnTo>
                  <a:pt x="1436" y="463"/>
                </a:lnTo>
                <a:lnTo>
                  <a:pt x="1436" y="453"/>
                </a:lnTo>
                <a:lnTo>
                  <a:pt x="1412" y="453"/>
                </a:lnTo>
                <a:lnTo>
                  <a:pt x="1412" y="439"/>
                </a:lnTo>
                <a:lnTo>
                  <a:pt x="1357" y="439"/>
                </a:lnTo>
                <a:lnTo>
                  <a:pt x="1357" y="432"/>
                </a:lnTo>
                <a:lnTo>
                  <a:pt x="1319" y="432"/>
                </a:lnTo>
                <a:lnTo>
                  <a:pt x="1319" y="420"/>
                </a:lnTo>
                <a:lnTo>
                  <a:pt x="1312" y="420"/>
                </a:lnTo>
                <a:lnTo>
                  <a:pt x="1312" y="406"/>
                </a:lnTo>
                <a:lnTo>
                  <a:pt x="1293" y="406"/>
                </a:lnTo>
                <a:lnTo>
                  <a:pt x="1293" y="401"/>
                </a:lnTo>
                <a:lnTo>
                  <a:pt x="1272" y="401"/>
                </a:lnTo>
                <a:lnTo>
                  <a:pt x="1272" y="389"/>
                </a:lnTo>
                <a:lnTo>
                  <a:pt x="1243" y="389"/>
                </a:lnTo>
                <a:lnTo>
                  <a:pt x="1243" y="377"/>
                </a:lnTo>
                <a:lnTo>
                  <a:pt x="1220" y="377"/>
                </a:lnTo>
                <a:lnTo>
                  <a:pt x="1220" y="368"/>
                </a:lnTo>
                <a:lnTo>
                  <a:pt x="1182" y="368"/>
                </a:lnTo>
                <a:lnTo>
                  <a:pt x="1182" y="344"/>
                </a:lnTo>
                <a:lnTo>
                  <a:pt x="1165" y="344"/>
                </a:lnTo>
                <a:lnTo>
                  <a:pt x="1165" y="332"/>
                </a:lnTo>
                <a:lnTo>
                  <a:pt x="1130" y="332"/>
                </a:lnTo>
                <a:lnTo>
                  <a:pt x="1130" y="323"/>
                </a:lnTo>
                <a:lnTo>
                  <a:pt x="1113" y="323"/>
                </a:lnTo>
                <a:lnTo>
                  <a:pt x="1113" y="316"/>
                </a:lnTo>
                <a:lnTo>
                  <a:pt x="1077" y="316"/>
                </a:lnTo>
                <a:lnTo>
                  <a:pt x="1077" y="287"/>
                </a:lnTo>
                <a:lnTo>
                  <a:pt x="1004" y="287"/>
                </a:lnTo>
                <a:lnTo>
                  <a:pt x="1004" y="278"/>
                </a:lnTo>
                <a:lnTo>
                  <a:pt x="961" y="278"/>
                </a:lnTo>
                <a:lnTo>
                  <a:pt x="961" y="261"/>
                </a:lnTo>
                <a:lnTo>
                  <a:pt x="944" y="261"/>
                </a:lnTo>
                <a:lnTo>
                  <a:pt x="944" y="254"/>
                </a:lnTo>
                <a:lnTo>
                  <a:pt x="899" y="254"/>
                </a:lnTo>
                <a:lnTo>
                  <a:pt x="899" y="237"/>
                </a:lnTo>
                <a:lnTo>
                  <a:pt x="876" y="237"/>
                </a:lnTo>
                <a:lnTo>
                  <a:pt x="876" y="228"/>
                </a:lnTo>
                <a:lnTo>
                  <a:pt x="861" y="228"/>
                </a:lnTo>
                <a:lnTo>
                  <a:pt x="861" y="216"/>
                </a:lnTo>
                <a:lnTo>
                  <a:pt x="785" y="216"/>
                </a:lnTo>
                <a:lnTo>
                  <a:pt x="785" y="197"/>
                </a:lnTo>
                <a:lnTo>
                  <a:pt x="729" y="197"/>
                </a:lnTo>
                <a:lnTo>
                  <a:pt x="729" y="183"/>
                </a:lnTo>
                <a:lnTo>
                  <a:pt x="705" y="183"/>
                </a:lnTo>
                <a:lnTo>
                  <a:pt x="705" y="164"/>
                </a:lnTo>
                <a:lnTo>
                  <a:pt x="683" y="164"/>
                </a:lnTo>
                <a:lnTo>
                  <a:pt x="683" y="128"/>
                </a:lnTo>
                <a:lnTo>
                  <a:pt x="667" y="128"/>
                </a:lnTo>
                <a:lnTo>
                  <a:pt x="667" y="116"/>
                </a:lnTo>
                <a:lnTo>
                  <a:pt x="532" y="116"/>
                </a:lnTo>
                <a:lnTo>
                  <a:pt x="539" y="111"/>
                </a:lnTo>
                <a:lnTo>
                  <a:pt x="505" y="111"/>
                </a:lnTo>
                <a:lnTo>
                  <a:pt x="505" y="85"/>
                </a:lnTo>
                <a:lnTo>
                  <a:pt x="451" y="85"/>
                </a:lnTo>
                <a:lnTo>
                  <a:pt x="451" y="66"/>
                </a:lnTo>
                <a:lnTo>
                  <a:pt x="427" y="66"/>
                </a:lnTo>
                <a:lnTo>
                  <a:pt x="427" y="47"/>
                </a:lnTo>
                <a:lnTo>
                  <a:pt x="399" y="47"/>
                </a:lnTo>
                <a:lnTo>
                  <a:pt x="399" y="21"/>
                </a:lnTo>
                <a:lnTo>
                  <a:pt x="382" y="21"/>
                </a:lnTo>
                <a:lnTo>
                  <a:pt x="382" y="0"/>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0" name="Freeform 88">
            <a:extLst>
              <a:ext uri="{FF2B5EF4-FFF2-40B4-BE49-F238E27FC236}">
                <a16:creationId xmlns:a16="http://schemas.microsoft.com/office/drawing/2014/main" id="{74BF10E2-39DF-480E-AD87-8D3AF5956EE6}"/>
              </a:ext>
            </a:extLst>
          </p:cNvPr>
          <p:cNvSpPr>
            <a:spLocks/>
          </p:cNvSpPr>
          <p:nvPr/>
        </p:nvSpPr>
        <p:spPr bwMode="auto">
          <a:xfrm>
            <a:off x="1103747" y="2577993"/>
            <a:ext cx="4433358" cy="1585006"/>
          </a:xfrm>
          <a:custGeom>
            <a:avLst/>
            <a:gdLst>
              <a:gd name="T0" fmla="*/ 2157 w 2486"/>
              <a:gd name="T1" fmla="*/ 881 h 888"/>
              <a:gd name="T2" fmla="*/ 2135 w 2486"/>
              <a:gd name="T3" fmla="*/ 872 h 888"/>
              <a:gd name="T4" fmla="*/ 2122 w 2486"/>
              <a:gd name="T5" fmla="*/ 853 h 888"/>
              <a:gd name="T6" fmla="*/ 1958 w 2486"/>
              <a:gd name="T7" fmla="*/ 844 h 888"/>
              <a:gd name="T8" fmla="*/ 1910 w 2486"/>
              <a:gd name="T9" fmla="*/ 829 h 888"/>
              <a:gd name="T10" fmla="*/ 1888 w 2486"/>
              <a:gd name="T11" fmla="*/ 821 h 888"/>
              <a:gd name="T12" fmla="*/ 1883 w 2486"/>
              <a:gd name="T13" fmla="*/ 805 h 888"/>
              <a:gd name="T14" fmla="*/ 1835 w 2486"/>
              <a:gd name="T15" fmla="*/ 799 h 888"/>
              <a:gd name="T16" fmla="*/ 1818 w 2486"/>
              <a:gd name="T17" fmla="*/ 776 h 888"/>
              <a:gd name="T18" fmla="*/ 1775 w 2486"/>
              <a:gd name="T19" fmla="*/ 769 h 888"/>
              <a:gd name="T20" fmla="*/ 1764 w 2486"/>
              <a:gd name="T21" fmla="*/ 755 h 888"/>
              <a:gd name="T22" fmla="*/ 1726 w 2486"/>
              <a:gd name="T23" fmla="*/ 748 h 888"/>
              <a:gd name="T24" fmla="*/ 1713 w 2486"/>
              <a:gd name="T25" fmla="*/ 737 h 888"/>
              <a:gd name="T26" fmla="*/ 1693 w 2486"/>
              <a:gd name="T27" fmla="*/ 733 h 888"/>
              <a:gd name="T28" fmla="*/ 1685 w 2486"/>
              <a:gd name="T29" fmla="*/ 724 h 888"/>
              <a:gd name="T30" fmla="*/ 1665 w 2486"/>
              <a:gd name="T31" fmla="*/ 720 h 888"/>
              <a:gd name="T32" fmla="*/ 1656 w 2486"/>
              <a:gd name="T33" fmla="*/ 709 h 888"/>
              <a:gd name="T34" fmla="*/ 1632 w 2486"/>
              <a:gd name="T35" fmla="*/ 702 h 888"/>
              <a:gd name="T36" fmla="*/ 1612 w 2486"/>
              <a:gd name="T37" fmla="*/ 685 h 888"/>
              <a:gd name="T38" fmla="*/ 1583 w 2486"/>
              <a:gd name="T39" fmla="*/ 677 h 888"/>
              <a:gd name="T40" fmla="*/ 1513 w 2486"/>
              <a:gd name="T41" fmla="*/ 663 h 888"/>
              <a:gd name="T42" fmla="*/ 1470 w 2486"/>
              <a:gd name="T43" fmla="*/ 659 h 888"/>
              <a:gd name="T44" fmla="*/ 1438 w 2486"/>
              <a:gd name="T45" fmla="*/ 642 h 888"/>
              <a:gd name="T46" fmla="*/ 1383 w 2486"/>
              <a:gd name="T47" fmla="*/ 633 h 888"/>
              <a:gd name="T48" fmla="*/ 1348 w 2486"/>
              <a:gd name="T49" fmla="*/ 606 h 888"/>
              <a:gd name="T50" fmla="*/ 1297 w 2486"/>
              <a:gd name="T51" fmla="*/ 594 h 888"/>
              <a:gd name="T52" fmla="*/ 1241 w 2486"/>
              <a:gd name="T53" fmla="*/ 561 h 888"/>
              <a:gd name="T54" fmla="*/ 1208 w 2486"/>
              <a:gd name="T55" fmla="*/ 547 h 888"/>
              <a:gd name="T56" fmla="*/ 1188 w 2486"/>
              <a:gd name="T57" fmla="*/ 526 h 888"/>
              <a:gd name="T58" fmla="*/ 1166 w 2486"/>
              <a:gd name="T59" fmla="*/ 515 h 888"/>
              <a:gd name="T60" fmla="*/ 1146 w 2486"/>
              <a:gd name="T61" fmla="*/ 488 h 888"/>
              <a:gd name="T62" fmla="*/ 1100 w 2486"/>
              <a:gd name="T63" fmla="*/ 476 h 888"/>
              <a:gd name="T64" fmla="*/ 1064 w 2486"/>
              <a:gd name="T65" fmla="*/ 442 h 888"/>
              <a:gd name="T66" fmla="*/ 1024 w 2486"/>
              <a:gd name="T67" fmla="*/ 436 h 888"/>
              <a:gd name="T68" fmla="*/ 1013 w 2486"/>
              <a:gd name="T69" fmla="*/ 417 h 888"/>
              <a:gd name="T70" fmla="*/ 965 w 2486"/>
              <a:gd name="T71" fmla="*/ 409 h 888"/>
              <a:gd name="T72" fmla="*/ 949 w 2486"/>
              <a:gd name="T73" fmla="*/ 382 h 888"/>
              <a:gd name="T74" fmla="*/ 911 w 2486"/>
              <a:gd name="T75" fmla="*/ 365 h 888"/>
              <a:gd name="T76" fmla="*/ 883 w 2486"/>
              <a:gd name="T77" fmla="*/ 344 h 888"/>
              <a:gd name="T78" fmla="*/ 781 w 2486"/>
              <a:gd name="T79" fmla="*/ 317 h 888"/>
              <a:gd name="T80" fmla="*/ 764 w 2486"/>
              <a:gd name="T81" fmla="*/ 287 h 888"/>
              <a:gd name="T82" fmla="*/ 709 w 2486"/>
              <a:gd name="T83" fmla="*/ 282 h 888"/>
              <a:gd name="T84" fmla="*/ 678 w 2486"/>
              <a:gd name="T85" fmla="*/ 267 h 888"/>
              <a:gd name="T86" fmla="*/ 625 w 2486"/>
              <a:gd name="T87" fmla="*/ 257 h 888"/>
              <a:gd name="T88" fmla="*/ 611 w 2486"/>
              <a:gd name="T89" fmla="*/ 236 h 888"/>
              <a:gd name="T90" fmla="*/ 565 w 2486"/>
              <a:gd name="T91" fmla="*/ 224 h 888"/>
              <a:gd name="T92" fmla="*/ 525 w 2486"/>
              <a:gd name="T93" fmla="*/ 199 h 888"/>
              <a:gd name="T94" fmla="*/ 495 w 2486"/>
              <a:gd name="T95" fmla="*/ 187 h 888"/>
              <a:gd name="T96" fmla="*/ 474 w 2486"/>
              <a:gd name="T97" fmla="*/ 151 h 888"/>
              <a:gd name="T98" fmla="*/ 407 w 2486"/>
              <a:gd name="T99" fmla="*/ 142 h 888"/>
              <a:gd name="T100" fmla="*/ 388 w 2486"/>
              <a:gd name="T101" fmla="*/ 121 h 888"/>
              <a:gd name="T102" fmla="*/ 335 w 2486"/>
              <a:gd name="T103" fmla="*/ 109 h 888"/>
              <a:gd name="T104" fmla="*/ 304 w 2486"/>
              <a:gd name="T105" fmla="*/ 86 h 888"/>
              <a:gd name="T106" fmla="*/ 255 w 2486"/>
              <a:gd name="T107" fmla="*/ 58 h 888"/>
              <a:gd name="T108" fmla="*/ 213 w 2486"/>
              <a:gd name="T109" fmla="*/ 46 h 888"/>
              <a:gd name="T110" fmla="*/ 185 w 2486"/>
              <a:gd name="T111" fmla="*/ 18 h 888"/>
              <a:gd name="T112" fmla="*/ 137 w 2486"/>
              <a:gd name="T113" fmla="*/ 12 h 888"/>
              <a:gd name="T114" fmla="*/ 19 w 2486"/>
              <a:gd name="T115" fmla="*/ 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6" h="888">
                <a:moveTo>
                  <a:pt x="2486" y="888"/>
                </a:moveTo>
                <a:cubicBezTo>
                  <a:pt x="2157" y="888"/>
                  <a:pt x="2157" y="888"/>
                  <a:pt x="2157" y="888"/>
                </a:cubicBezTo>
                <a:cubicBezTo>
                  <a:pt x="2157" y="881"/>
                  <a:pt x="2157" y="881"/>
                  <a:pt x="2157" y="881"/>
                </a:cubicBezTo>
                <a:cubicBezTo>
                  <a:pt x="2147" y="881"/>
                  <a:pt x="2147" y="881"/>
                  <a:pt x="2147" y="881"/>
                </a:cubicBezTo>
                <a:cubicBezTo>
                  <a:pt x="2147" y="872"/>
                  <a:pt x="2147" y="872"/>
                  <a:pt x="2147" y="872"/>
                </a:cubicBezTo>
                <a:cubicBezTo>
                  <a:pt x="2135" y="872"/>
                  <a:pt x="2135" y="872"/>
                  <a:pt x="2135" y="872"/>
                </a:cubicBezTo>
                <a:cubicBezTo>
                  <a:pt x="2135" y="861"/>
                  <a:pt x="2135" y="861"/>
                  <a:pt x="2135" y="861"/>
                </a:cubicBezTo>
                <a:cubicBezTo>
                  <a:pt x="2122" y="861"/>
                  <a:pt x="2122" y="861"/>
                  <a:pt x="2122" y="861"/>
                </a:cubicBezTo>
                <a:cubicBezTo>
                  <a:pt x="2122" y="861"/>
                  <a:pt x="2123" y="852"/>
                  <a:pt x="2122" y="853"/>
                </a:cubicBezTo>
                <a:cubicBezTo>
                  <a:pt x="2121" y="854"/>
                  <a:pt x="2090" y="853"/>
                  <a:pt x="2090" y="853"/>
                </a:cubicBezTo>
                <a:cubicBezTo>
                  <a:pt x="2090" y="844"/>
                  <a:pt x="2090" y="844"/>
                  <a:pt x="2090" y="844"/>
                </a:cubicBezTo>
                <a:cubicBezTo>
                  <a:pt x="1958" y="844"/>
                  <a:pt x="1958" y="844"/>
                  <a:pt x="1958" y="844"/>
                </a:cubicBezTo>
                <a:cubicBezTo>
                  <a:pt x="1958" y="837"/>
                  <a:pt x="1958" y="837"/>
                  <a:pt x="1958" y="837"/>
                </a:cubicBezTo>
                <a:cubicBezTo>
                  <a:pt x="1910" y="837"/>
                  <a:pt x="1910" y="837"/>
                  <a:pt x="1910" y="837"/>
                </a:cubicBezTo>
                <a:cubicBezTo>
                  <a:pt x="1910" y="829"/>
                  <a:pt x="1910" y="829"/>
                  <a:pt x="1910" y="829"/>
                </a:cubicBezTo>
                <a:cubicBezTo>
                  <a:pt x="1899" y="829"/>
                  <a:pt x="1899" y="829"/>
                  <a:pt x="1899" y="829"/>
                </a:cubicBezTo>
                <a:cubicBezTo>
                  <a:pt x="1899" y="821"/>
                  <a:pt x="1899" y="821"/>
                  <a:pt x="1899" y="821"/>
                </a:cubicBezTo>
                <a:cubicBezTo>
                  <a:pt x="1888" y="821"/>
                  <a:pt x="1888" y="821"/>
                  <a:pt x="1888" y="821"/>
                </a:cubicBezTo>
                <a:cubicBezTo>
                  <a:pt x="1888" y="812"/>
                  <a:pt x="1888" y="812"/>
                  <a:pt x="1888" y="812"/>
                </a:cubicBezTo>
                <a:cubicBezTo>
                  <a:pt x="1883" y="812"/>
                  <a:pt x="1883" y="812"/>
                  <a:pt x="1883" y="812"/>
                </a:cubicBezTo>
                <a:cubicBezTo>
                  <a:pt x="1883" y="805"/>
                  <a:pt x="1883" y="805"/>
                  <a:pt x="1883" y="805"/>
                </a:cubicBezTo>
                <a:cubicBezTo>
                  <a:pt x="1875" y="805"/>
                  <a:pt x="1875" y="805"/>
                  <a:pt x="1875" y="805"/>
                </a:cubicBezTo>
                <a:cubicBezTo>
                  <a:pt x="1875" y="799"/>
                  <a:pt x="1875" y="799"/>
                  <a:pt x="1875" y="799"/>
                </a:cubicBezTo>
                <a:cubicBezTo>
                  <a:pt x="1835" y="799"/>
                  <a:pt x="1835" y="799"/>
                  <a:pt x="1835" y="799"/>
                </a:cubicBezTo>
                <a:cubicBezTo>
                  <a:pt x="1835" y="790"/>
                  <a:pt x="1835" y="790"/>
                  <a:pt x="1835" y="790"/>
                </a:cubicBezTo>
                <a:cubicBezTo>
                  <a:pt x="1818" y="790"/>
                  <a:pt x="1818" y="790"/>
                  <a:pt x="1818" y="790"/>
                </a:cubicBezTo>
                <a:cubicBezTo>
                  <a:pt x="1818" y="776"/>
                  <a:pt x="1818" y="776"/>
                  <a:pt x="1818" y="776"/>
                </a:cubicBezTo>
                <a:cubicBezTo>
                  <a:pt x="1810" y="776"/>
                  <a:pt x="1810" y="776"/>
                  <a:pt x="1810" y="776"/>
                </a:cubicBezTo>
                <a:cubicBezTo>
                  <a:pt x="1810" y="769"/>
                  <a:pt x="1810" y="769"/>
                  <a:pt x="1810" y="769"/>
                </a:cubicBezTo>
                <a:cubicBezTo>
                  <a:pt x="1775" y="769"/>
                  <a:pt x="1775" y="769"/>
                  <a:pt x="1775" y="769"/>
                </a:cubicBezTo>
                <a:cubicBezTo>
                  <a:pt x="1775" y="759"/>
                  <a:pt x="1775" y="759"/>
                  <a:pt x="1775" y="759"/>
                </a:cubicBezTo>
                <a:cubicBezTo>
                  <a:pt x="1764" y="759"/>
                  <a:pt x="1764" y="759"/>
                  <a:pt x="1764" y="759"/>
                </a:cubicBezTo>
                <a:cubicBezTo>
                  <a:pt x="1764" y="755"/>
                  <a:pt x="1764" y="755"/>
                  <a:pt x="1764" y="755"/>
                </a:cubicBezTo>
                <a:cubicBezTo>
                  <a:pt x="1734" y="755"/>
                  <a:pt x="1734" y="755"/>
                  <a:pt x="1734" y="755"/>
                </a:cubicBezTo>
                <a:cubicBezTo>
                  <a:pt x="1734" y="748"/>
                  <a:pt x="1734" y="748"/>
                  <a:pt x="1734" y="748"/>
                </a:cubicBezTo>
                <a:cubicBezTo>
                  <a:pt x="1726" y="748"/>
                  <a:pt x="1726" y="748"/>
                  <a:pt x="1726" y="748"/>
                </a:cubicBezTo>
                <a:cubicBezTo>
                  <a:pt x="1726" y="744"/>
                  <a:pt x="1726" y="744"/>
                  <a:pt x="1726" y="744"/>
                </a:cubicBezTo>
                <a:cubicBezTo>
                  <a:pt x="1713" y="744"/>
                  <a:pt x="1713" y="744"/>
                  <a:pt x="1713" y="744"/>
                </a:cubicBezTo>
                <a:cubicBezTo>
                  <a:pt x="1713" y="737"/>
                  <a:pt x="1713" y="737"/>
                  <a:pt x="1713" y="737"/>
                </a:cubicBezTo>
                <a:cubicBezTo>
                  <a:pt x="1702" y="737"/>
                  <a:pt x="1702" y="737"/>
                  <a:pt x="1702" y="737"/>
                </a:cubicBezTo>
                <a:cubicBezTo>
                  <a:pt x="1702" y="733"/>
                  <a:pt x="1702" y="733"/>
                  <a:pt x="1702" y="733"/>
                </a:cubicBezTo>
                <a:cubicBezTo>
                  <a:pt x="1693" y="733"/>
                  <a:pt x="1693" y="733"/>
                  <a:pt x="1693" y="733"/>
                </a:cubicBezTo>
                <a:cubicBezTo>
                  <a:pt x="1693" y="729"/>
                  <a:pt x="1693" y="729"/>
                  <a:pt x="1693" y="729"/>
                </a:cubicBezTo>
                <a:cubicBezTo>
                  <a:pt x="1685" y="729"/>
                  <a:pt x="1685" y="729"/>
                  <a:pt x="1685" y="729"/>
                </a:cubicBezTo>
                <a:cubicBezTo>
                  <a:pt x="1685" y="724"/>
                  <a:pt x="1685" y="724"/>
                  <a:pt x="1685" y="724"/>
                </a:cubicBezTo>
                <a:cubicBezTo>
                  <a:pt x="1677" y="724"/>
                  <a:pt x="1677" y="724"/>
                  <a:pt x="1677" y="724"/>
                </a:cubicBezTo>
                <a:cubicBezTo>
                  <a:pt x="1677" y="720"/>
                  <a:pt x="1677" y="720"/>
                  <a:pt x="1677" y="720"/>
                </a:cubicBezTo>
                <a:cubicBezTo>
                  <a:pt x="1665" y="720"/>
                  <a:pt x="1665" y="720"/>
                  <a:pt x="1665" y="720"/>
                </a:cubicBezTo>
                <a:cubicBezTo>
                  <a:pt x="1665" y="714"/>
                  <a:pt x="1665" y="714"/>
                  <a:pt x="1665" y="714"/>
                </a:cubicBezTo>
                <a:cubicBezTo>
                  <a:pt x="1656" y="714"/>
                  <a:pt x="1656" y="714"/>
                  <a:pt x="1656" y="714"/>
                </a:cubicBezTo>
                <a:cubicBezTo>
                  <a:pt x="1656" y="709"/>
                  <a:pt x="1656" y="709"/>
                  <a:pt x="1656" y="709"/>
                </a:cubicBezTo>
                <a:cubicBezTo>
                  <a:pt x="1638" y="709"/>
                  <a:pt x="1638" y="709"/>
                  <a:pt x="1638" y="709"/>
                </a:cubicBezTo>
                <a:cubicBezTo>
                  <a:pt x="1638" y="702"/>
                  <a:pt x="1638" y="702"/>
                  <a:pt x="1638" y="702"/>
                </a:cubicBezTo>
                <a:cubicBezTo>
                  <a:pt x="1632" y="702"/>
                  <a:pt x="1632" y="702"/>
                  <a:pt x="1632" y="702"/>
                </a:cubicBezTo>
                <a:cubicBezTo>
                  <a:pt x="1632" y="692"/>
                  <a:pt x="1632" y="692"/>
                  <a:pt x="1632" y="692"/>
                </a:cubicBezTo>
                <a:cubicBezTo>
                  <a:pt x="1612" y="692"/>
                  <a:pt x="1612" y="692"/>
                  <a:pt x="1612" y="692"/>
                </a:cubicBezTo>
                <a:cubicBezTo>
                  <a:pt x="1612" y="685"/>
                  <a:pt x="1612" y="685"/>
                  <a:pt x="1612" y="685"/>
                </a:cubicBezTo>
                <a:cubicBezTo>
                  <a:pt x="1600" y="685"/>
                  <a:pt x="1600" y="685"/>
                  <a:pt x="1600" y="685"/>
                </a:cubicBezTo>
                <a:cubicBezTo>
                  <a:pt x="1600" y="677"/>
                  <a:pt x="1600" y="677"/>
                  <a:pt x="1600" y="677"/>
                </a:cubicBezTo>
                <a:cubicBezTo>
                  <a:pt x="1583" y="677"/>
                  <a:pt x="1583" y="677"/>
                  <a:pt x="1583" y="677"/>
                </a:cubicBezTo>
                <a:cubicBezTo>
                  <a:pt x="1583" y="670"/>
                  <a:pt x="1583" y="670"/>
                  <a:pt x="1583" y="670"/>
                </a:cubicBezTo>
                <a:cubicBezTo>
                  <a:pt x="1513" y="670"/>
                  <a:pt x="1513" y="670"/>
                  <a:pt x="1513" y="670"/>
                </a:cubicBezTo>
                <a:cubicBezTo>
                  <a:pt x="1513" y="663"/>
                  <a:pt x="1513" y="663"/>
                  <a:pt x="1513" y="663"/>
                </a:cubicBezTo>
                <a:cubicBezTo>
                  <a:pt x="1489" y="663"/>
                  <a:pt x="1489" y="663"/>
                  <a:pt x="1489" y="663"/>
                </a:cubicBezTo>
                <a:cubicBezTo>
                  <a:pt x="1489" y="659"/>
                  <a:pt x="1489" y="659"/>
                  <a:pt x="1489" y="659"/>
                </a:cubicBezTo>
                <a:cubicBezTo>
                  <a:pt x="1470" y="659"/>
                  <a:pt x="1470" y="659"/>
                  <a:pt x="1470" y="659"/>
                </a:cubicBezTo>
                <a:cubicBezTo>
                  <a:pt x="1470" y="650"/>
                  <a:pt x="1470" y="650"/>
                  <a:pt x="1470" y="650"/>
                </a:cubicBezTo>
                <a:cubicBezTo>
                  <a:pt x="1438" y="650"/>
                  <a:pt x="1438" y="650"/>
                  <a:pt x="1438" y="650"/>
                </a:cubicBezTo>
                <a:cubicBezTo>
                  <a:pt x="1438" y="642"/>
                  <a:pt x="1438" y="642"/>
                  <a:pt x="1438" y="642"/>
                </a:cubicBezTo>
                <a:cubicBezTo>
                  <a:pt x="1417" y="642"/>
                  <a:pt x="1417" y="642"/>
                  <a:pt x="1417" y="642"/>
                </a:cubicBezTo>
                <a:cubicBezTo>
                  <a:pt x="1417" y="633"/>
                  <a:pt x="1417" y="633"/>
                  <a:pt x="1417" y="633"/>
                </a:cubicBezTo>
                <a:cubicBezTo>
                  <a:pt x="1383" y="633"/>
                  <a:pt x="1383" y="633"/>
                  <a:pt x="1383" y="633"/>
                </a:cubicBezTo>
                <a:cubicBezTo>
                  <a:pt x="1383" y="620"/>
                  <a:pt x="1383" y="620"/>
                  <a:pt x="1383" y="620"/>
                </a:cubicBezTo>
                <a:cubicBezTo>
                  <a:pt x="1348" y="620"/>
                  <a:pt x="1348" y="620"/>
                  <a:pt x="1348" y="620"/>
                </a:cubicBezTo>
                <a:cubicBezTo>
                  <a:pt x="1348" y="606"/>
                  <a:pt x="1348" y="606"/>
                  <a:pt x="1348" y="606"/>
                </a:cubicBezTo>
                <a:cubicBezTo>
                  <a:pt x="1322" y="606"/>
                  <a:pt x="1322" y="606"/>
                  <a:pt x="1322" y="606"/>
                </a:cubicBezTo>
                <a:cubicBezTo>
                  <a:pt x="1322" y="594"/>
                  <a:pt x="1322" y="594"/>
                  <a:pt x="1322" y="594"/>
                </a:cubicBezTo>
                <a:cubicBezTo>
                  <a:pt x="1297" y="594"/>
                  <a:pt x="1297" y="594"/>
                  <a:pt x="1297" y="594"/>
                </a:cubicBezTo>
                <a:cubicBezTo>
                  <a:pt x="1297" y="583"/>
                  <a:pt x="1297" y="583"/>
                  <a:pt x="1297" y="583"/>
                </a:cubicBezTo>
                <a:cubicBezTo>
                  <a:pt x="1241" y="583"/>
                  <a:pt x="1241" y="583"/>
                  <a:pt x="1241" y="583"/>
                </a:cubicBezTo>
                <a:cubicBezTo>
                  <a:pt x="1241" y="561"/>
                  <a:pt x="1241" y="561"/>
                  <a:pt x="1241" y="561"/>
                </a:cubicBezTo>
                <a:cubicBezTo>
                  <a:pt x="1218" y="561"/>
                  <a:pt x="1218" y="561"/>
                  <a:pt x="1218" y="561"/>
                </a:cubicBezTo>
                <a:cubicBezTo>
                  <a:pt x="1218" y="547"/>
                  <a:pt x="1218" y="547"/>
                  <a:pt x="1218" y="547"/>
                </a:cubicBezTo>
                <a:cubicBezTo>
                  <a:pt x="1208" y="547"/>
                  <a:pt x="1208" y="547"/>
                  <a:pt x="1208" y="547"/>
                </a:cubicBezTo>
                <a:cubicBezTo>
                  <a:pt x="1208" y="536"/>
                  <a:pt x="1208" y="536"/>
                  <a:pt x="1208" y="536"/>
                </a:cubicBezTo>
                <a:cubicBezTo>
                  <a:pt x="1188" y="536"/>
                  <a:pt x="1188" y="536"/>
                  <a:pt x="1188" y="536"/>
                </a:cubicBezTo>
                <a:cubicBezTo>
                  <a:pt x="1188" y="526"/>
                  <a:pt x="1188" y="526"/>
                  <a:pt x="1188" y="526"/>
                </a:cubicBezTo>
                <a:cubicBezTo>
                  <a:pt x="1176" y="526"/>
                  <a:pt x="1176" y="526"/>
                  <a:pt x="1176" y="526"/>
                </a:cubicBezTo>
                <a:cubicBezTo>
                  <a:pt x="1176" y="515"/>
                  <a:pt x="1176" y="515"/>
                  <a:pt x="1176" y="515"/>
                </a:cubicBezTo>
                <a:cubicBezTo>
                  <a:pt x="1166" y="515"/>
                  <a:pt x="1166" y="515"/>
                  <a:pt x="1166" y="515"/>
                </a:cubicBezTo>
                <a:cubicBezTo>
                  <a:pt x="1166" y="503"/>
                  <a:pt x="1166" y="503"/>
                  <a:pt x="1166" y="503"/>
                </a:cubicBezTo>
                <a:cubicBezTo>
                  <a:pt x="1146" y="503"/>
                  <a:pt x="1146" y="503"/>
                  <a:pt x="1146" y="503"/>
                </a:cubicBezTo>
                <a:cubicBezTo>
                  <a:pt x="1146" y="488"/>
                  <a:pt x="1146" y="488"/>
                  <a:pt x="1146" y="488"/>
                </a:cubicBezTo>
                <a:cubicBezTo>
                  <a:pt x="1130" y="488"/>
                  <a:pt x="1130" y="488"/>
                  <a:pt x="1130" y="488"/>
                </a:cubicBezTo>
                <a:cubicBezTo>
                  <a:pt x="1130" y="476"/>
                  <a:pt x="1130" y="476"/>
                  <a:pt x="1130" y="476"/>
                </a:cubicBezTo>
                <a:cubicBezTo>
                  <a:pt x="1100" y="476"/>
                  <a:pt x="1100" y="476"/>
                  <a:pt x="1100" y="476"/>
                </a:cubicBezTo>
                <a:cubicBezTo>
                  <a:pt x="1100" y="459"/>
                  <a:pt x="1100" y="459"/>
                  <a:pt x="1100" y="459"/>
                </a:cubicBezTo>
                <a:cubicBezTo>
                  <a:pt x="1064" y="459"/>
                  <a:pt x="1064" y="459"/>
                  <a:pt x="1064" y="459"/>
                </a:cubicBezTo>
                <a:cubicBezTo>
                  <a:pt x="1064" y="442"/>
                  <a:pt x="1064" y="442"/>
                  <a:pt x="1064" y="442"/>
                </a:cubicBezTo>
                <a:cubicBezTo>
                  <a:pt x="1043" y="442"/>
                  <a:pt x="1043" y="442"/>
                  <a:pt x="1043" y="442"/>
                </a:cubicBezTo>
                <a:cubicBezTo>
                  <a:pt x="1043" y="436"/>
                  <a:pt x="1043" y="436"/>
                  <a:pt x="1043" y="436"/>
                </a:cubicBezTo>
                <a:cubicBezTo>
                  <a:pt x="1024" y="436"/>
                  <a:pt x="1024" y="436"/>
                  <a:pt x="1024" y="436"/>
                </a:cubicBezTo>
                <a:cubicBezTo>
                  <a:pt x="1024" y="424"/>
                  <a:pt x="1024" y="424"/>
                  <a:pt x="1024" y="424"/>
                </a:cubicBezTo>
                <a:cubicBezTo>
                  <a:pt x="1013" y="424"/>
                  <a:pt x="1013" y="424"/>
                  <a:pt x="1013" y="424"/>
                </a:cubicBezTo>
                <a:cubicBezTo>
                  <a:pt x="1013" y="417"/>
                  <a:pt x="1013" y="417"/>
                  <a:pt x="1013" y="417"/>
                </a:cubicBezTo>
                <a:cubicBezTo>
                  <a:pt x="983" y="417"/>
                  <a:pt x="983" y="417"/>
                  <a:pt x="983" y="417"/>
                </a:cubicBezTo>
                <a:cubicBezTo>
                  <a:pt x="983" y="409"/>
                  <a:pt x="983" y="409"/>
                  <a:pt x="983" y="409"/>
                </a:cubicBezTo>
                <a:cubicBezTo>
                  <a:pt x="965" y="409"/>
                  <a:pt x="965" y="409"/>
                  <a:pt x="965" y="409"/>
                </a:cubicBezTo>
                <a:cubicBezTo>
                  <a:pt x="965" y="399"/>
                  <a:pt x="965" y="399"/>
                  <a:pt x="965" y="399"/>
                </a:cubicBezTo>
                <a:cubicBezTo>
                  <a:pt x="949" y="399"/>
                  <a:pt x="949" y="399"/>
                  <a:pt x="949" y="399"/>
                </a:cubicBezTo>
                <a:cubicBezTo>
                  <a:pt x="949" y="382"/>
                  <a:pt x="949" y="382"/>
                  <a:pt x="949" y="382"/>
                </a:cubicBezTo>
                <a:cubicBezTo>
                  <a:pt x="937" y="382"/>
                  <a:pt x="937" y="382"/>
                  <a:pt x="937" y="382"/>
                </a:cubicBezTo>
                <a:cubicBezTo>
                  <a:pt x="937" y="365"/>
                  <a:pt x="937" y="365"/>
                  <a:pt x="937" y="365"/>
                </a:cubicBezTo>
                <a:cubicBezTo>
                  <a:pt x="911" y="365"/>
                  <a:pt x="911" y="365"/>
                  <a:pt x="911" y="365"/>
                </a:cubicBezTo>
                <a:cubicBezTo>
                  <a:pt x="911" y="352"/>
                  <a:pt x="911" y="352"/>
                  <a:pt x="911" y="352"/>
                </a:cubicBezTo>
                <a:cubicBezTo>
                  <a:pt x="883" y="352"/>
                  <a:pt x="883" y="352"/>
                  <a:pt x="883" y="352"/>
                </a:cubicBezTo>
                <a:cubicBezTo>
                  <a:pt x="883" y="344"/>
                  <a:pt x="883" y="344"/>
                  <a:pt x="883" y="344"/>
                </a:cubicBezTo>
                <a:cubicBezTo>
                  <a:pt x="842" y="344"/>
                  <a:pt x="842" y="344"/>
                  <a:pt x="842" y="344"/>
                </a:cubicBezTo>
                <a:cubicBezTo>
                  <a:pt x="842" y="317"/>
                  <a:pt x="842" y="317"/>
                  <a:pt x="842" y="317"/>
                </a:cubicBezTo>
                <a:cubicBezTo>
                  <a:pt x="781" y="317"/>
                  <a:pt x="781" y="317"/>
                  <a:pt x="781" y="317"/>
                </a:cubicBezTo>
                <a:cubicBezTo>
                  <a:pt x="781" y="303"/>
                  <a:pt x="781" y="303"/>
                  <a:pt x="781" y="303"/>
                </a:cubicBezTo>
                <a:cubicBezTo>
                  <a:pt x="764" y="303"/>
                  <a:pt x="764" y="303"/>
                  <a:pt x="764" y="303"/>
                </a:cubicBezTo>
                <a:cubicBezTo>
                  <a:pt x="764" y="287"/>
                  <a:pt x="764" y="287"/>
                  <a:pt x="764" y="287"/>
                </a:cubicBezTo>
                <a:cubicBezTo>
                  <a:pt x="742" y="287"/>
                  <a:pt x="742" y="287"/>
                  <a:pt x="742" y="287"/>
                </a:cubicBezTo>
                <a:cubicBezTo>
                  <a:pt x="742" y="282"/>
                  <a:pt x="742" y="282"/>
                  <a:pt x="742" y="282"/>
                </a:cubicBezTo>
                <a:cubicBezTo>
                  <a:pt x="709" y="282"/>
                  <a:pt x="709" y="282"/>
                  <a:pt x="709" y="282"/>
                </a:cubicBezTo>
                <a:cubicBezTo>
                  <a:pt x="709" y="274"/>
                  <a:pt x="709" y="274"/>
                  <a:pt x="709" y="274"/>
                </a:cubicBezTo>
                <a:cubicBezTo>
                  <a:pt x="678" y="274"/>
                  <a:pt x="678" y="274"/>
                  <a:pt x="678" y="274"/>
                </a:cubicBezTo>
                <a:cubicBezTo>
                  <a:pt x="678" y="267"/>
                  <a:pt x="678" y="267"/>
                  <a:pt x="678" y="267"/>
                </a:cubicBezTo>
                <a:cubicBezTo>
                  <a:pt x="651" y="267"/>
                  <a:pt x="651" y="267"/>
                  <a:pt x="651" y="267"/>
                </a:cubicBezTo>
                <a:cubicBezTo>
                  <a:pt x="651" y="257"/>
                  <a:pt x="651" y="257"/>
                  <a:pt x="651" y="257"/>
                </a:cubicBezTo>
                <a:cubicBezTo>
                  <a:pt x="625" y="257"/>
                  <a:pt x="625" y="257"/>
                  <a:pt x="625" y="257"/>
                </a:cubicBezTo>
                <a:cubicBezTo>
                  <a:pt x="625" y="247"/>
                  <a:pt x="625" y="247"/>
                  <a:pt x="625" y="247"/>
                </a:cubicBezTo>
                <a:cubicBezTo>
                  <a:pt x="611" y="247"/>
                  <a:pt x="611" y="247"/>
                  <a:pt x="611" y="247"/>
                </a:cubicBezTo>
                <a:cubicBezTo>
                  <a:pt x="611" y="236"/>
                  <a:pt x="611" y="236"/>
                  <a:pt x="611" y="236"/>
                </a:cubicBezTo>
                <a:cubicBezTo>
                  <a:pt x="583" y="236"/>
                  <a:pt x="583" y="236"/>
                  <a:pt x="583" y="236"/>
                </a:cubicBezTo>
                <a:cubicBezTo>
                  <a:pt x="583" y="224"/>
                  <a:pt x="583" y="224"/>
                  <a:pt x="583" y="224"/>
                </a:cubicBezTo>
                <a:cubicBezTo>
                  <a:pt x="565" y="224"/>
                  <a:pt x="565" y="224"/>
                  <a:pt x="565" y="224"/>
                </a:cubicBezTo>
                <a:cubicBezTo>
                  <a:pt x="565" y="210"/>
                  <a:pt x="565" y="210"/>
                  <a:pt x="565" y="210"/>
                </a:cubicBezTo>
                <a:cubicBezTo>
                  <a:pt x="525" y="210"/>
                  <a:pt x="525" y="210"/>
                  <a:pt x="525" y="210"/>
                </a:cubicBezTo>
                <a:cubicBezTo>
                  <a:pt x="525" y="199"/>
                  <a:pt x="525" y="199"/>
                  <a:pt x="525" y="199"/>
                </a:cubicBezTo>
                <a:cubicBezTo>
                  <a:pt x="516" y="199"/>
                  <a:pt x="516" y="199"/>
                  <a:pt x="516" y="199"/>
                </a:cubicBezTo>
                <a:cubicBezTo>
                  <a:pt x="516" y="187"/>
                  <a:pt x="516" y="187"/>
                  <a:pt x="516" y="187"/>
                </a:cubicBezTo>
                <a:cubicBezTo>
                  <a:pt x="495" y="187"/>
                  <a:pt x="495" y="187"/>
                  <a:pt x="495" y="187"/>
                </a:cubicBezTo>
                <a:cubicBezTo>
                  <a:pt x="495" y="162"/>
                  <a:pt x="495" y="162"/>
                  <a:pt x="495" y="162"/>
                </a:cubicBezTo>
                <a:cubicBezTo>
                  <a:pt x="474" y="162"/>
                  <a:pt x="474" y="162"/>
                  <a:pt x="474" y="162"/>
                </a:cubicBezTo>
                <a:cubicBezTo>
                  <a:pt x="474" y="151"/>
                  <a:pt x="474" y="151"/>
                  <a:pt x="474" y="151"/>
                </a:cubicBezTo>
                <a:cubicBezTo>
                  <a:pt x="442" y="151"/>
                  <a:pt x="442" y="151"/>
                  <a:pt x="442" y="151"/>
                </a:cubicBezTo>
                <a:cubicBezTo>
                  <a:pt x="442" y="142"/>
                  <a:pt x="442" y="142"/>
                  <a:pt x="442" y="142"/>
                </a:cubicBezTo>
                <a:cubicBezTo>
                  <a:pt x="407" y="142"/>
                  <a:pt x="407" y="142"/>
                  <a:pt x="407" y="142"/>
                </a:cubicBezTo>
                <a:cubicBezTo>
                  <a:pt x="407" y="136"/>
                  <a:pt x="407" y="136"/>
                  <a:pt x="407" y="136"/>
                </a:cubicBezTo>
                <a:cubicBezTo>
                  <a:pt x="388" y="136"/>
                  <a:pt x="388" y="136"/>
                  <a:pt x="388" y="136"/>
                </a:cubicBezTo>
                <a:cubicBezTo>
                  <a:pt x="388" y="121"/>
                  <a:pt x="388" y="121"/>
                  <a:pt x="388" y="121"/>
                </a:cubicBezTo>
                <a:cubicBezTo>
                  <a:pt x="356" y="121"/>
                  <a:pt x="356" y="121"/>
                  <a:pt x="356" y="121"/>
                </a:cubicBezTo>
                <a:cubicBezTo>
                  <a:pt x="356" y="109"/>
                  <a:pt x="356" y="109"/>
                  <a:pt x="356" y="109"/>
                </a:cubicBezTo>
                <a:cubicBezTo>
                  <a:pt x="335" y="109"/>
                  <a:pt x="335" y="109"/>
                  <a:pt x="335" y="109"/>
                </a:cubicBezTo>
                <a:cubicBezTo>
                  <a:pt x="335" y="86"/>
                  <a:pt x="335" y="86"/>
                  <a:pt x="335" y="86"/>
                </a:cubicBezTo>
                <a:cubicBezTo>
                  <a:pt x="314" y="86"/>
                  <a:pt x="314" y="86"/>
                  <a:pt x="314" y="86"/>
                </a:cubicBezTo>
                <a:cubicBezTo>
                  <a:pt x="304" y="86"/>
                  <a:pt x="304" y="86"/>
                  <a:pt x="304" y="86"/>
                </a:cubicBezTo>
                <a:cubicBezTo>
                  <a:pt x="304" y="72"/>
                  <a:pt x="304" y="72"/>
                  <a:pt x="304" y="72"/>
                </a:cubicBezTo>
                <a:cubicBezTo>
                  <a:pt x="255" y="72"/>
                  <a:pt x="255" y="72"/>
                  <a:pt x="255" y="72"/>
                </a:cubicBezTo>
                <a:cubicBezTo>
                  <a:pt x="255" y="58"/>
                  <a:pt x="255" y="58"/>
                  <a:pt x="255" y="58"/>
                </a:cubicBezTo>
                <a:cubicBezTo>
                  <a:pt x="233" y="58"/>
                  <a:pt x="233" y="58"/>
                  <a:pt x="233" y="58"/>
                </a:cubicBezTo>
                <a:cubicBezTo>
                  <a:pt x="233" y="46"/>
                  <a:pt x="233" y="46"/>
                  <a:pt x="233" y="46"/>
                </a:cubicBezTo>
                <a:cubicBezTo>
                  <a:pt x="213" y="46"/>
                  <a:pt x="213" y="46"/>
                  <a:pt x="213" y="46"/>
                </a:cubicBezTo>
                <a:cubicBezTo>
                  <a:pt x="213" y="32"/>
                  <a:pt x="213" y="32"/>
                  <a:pt x="213" y="32"/>
                </a:cubicBezTo>
                <a:cubicBezTo>
                  <a:pt x="185" y="32"/>
                  <a:pt x="185" y="32"/>
                  <a:pt x="185" y="32"/>
                </a:cubicBezTo>
                <a:cubicBezTo>
                  <a:pt x="185" y="18"/>
                  <a:pt x="185" y="18"/>
                  <a:pt x="185" y="18"/>
                </a:cubicBezTo>
                <a:cubicBezTo>
                  <a:pt x="146" y="18"/>
                  <a:pt x="146" y="18"/>
                  <a:pt x="146" y="18"/>
                </a:cubicBezTo>
                <a:cubicBezTo>
                  <a:pt x="146" y="12"/>
                  <a:pt x="146" y="12"/>
                  <a:pt x="146" y="12"/>
                </a:cubicBezTo>
                <a:cubicBezTo>
                  <a:pt x="137" y="12"/>
                  <a:pt x="137" y="12"/>
                  <a:pt x="137" y="12"/>
                </a:cubicBezTo>
                <a:cubicBezTo>
                  <a:pt x="137" y="8"/>
                  <a:pt x="137" y="8"/>
                  <a:pt x="137" y="8"/>
                </a:cubicBezTo>
                <a:cubicBezTo>
                  <a:pt x="26" y="8"/>
                  <a:pt x="26" y="8"/>
                  <a:pt x="26" y="8"/>
                </a:cubicBezTo>
                <a:cubicBezTo>
                  <a:pt x="19" y="8"/>
                  <a:pt x="19" y="8"/>
                  <a:pt x="19" y="8"/>
                </a:cubicBezTo>
                <a:cubicBezTo>
                  <a:pt x="19" y="0"/>
                  <a:pt x="19" y="0"/>
                  <a:pt x="19" y="0"/>
                </a:cubicBezTo>
                <a:cubicBezTo>
                  <a:pt x="0" y="0"/>
                  <a:pt x="0" y="0"/>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1" name="Oval 89">
            <a:extLst>
              <a:ext uri="{FF2B5EF4-FFF2-40B4-BE49-F238E27FC236}">
                <a16:creationId xmlns:a16="http://schemas.microsoft.com/office/drawing/2014/main" id="{8AD63933-1DA0-4BDE-9575-B616BD5EF299}"/>
              </a:ext>
            </a:extLst>
          </p:cNvPr>
          <p:cNvSpPr>
            <a:spLocks noChangeArrowheads="1"/>
          </p:cNvSpPr>
          <p:nvPr/>
        </p:nvSpPr>
        <p:spPr bwMode="auto">
          <a:xfrm>
            <a:off x="5522825" y="413444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2" name="Oval 90">
            <a:extLst>
              <a:ext uri="{FF2B5EF4-FFF2-40B4-BE49-F238E27FC236}">
                <a16:creationId xmlns:a16="http://schemas.microsoft.com/office/drawing/2014/main" id="{E5A541A1-4CC7-47D7-8D0C-BE4DDCD556BE}"/>
              </a:ext>
            </a:extLst>
          </p:cNvPr>
          <p:cNvSpPr>
            <a:spLocks noChangeArrowheads="1"/>
          </p:cNvSpPr>
          <p:nvPr/>
        </p:nvSpPr>
        <p:spPr bwMode="auto">
          <a:xfrm>
            <a:off x="5474726"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3" name="Oval 91">
            <a:extLst>
              <a:ext uri="{FF2B5EF4-FFF2-40B4-BE49-F238E27FC236}">
                <a16:creationId xmlns:a16="http://schemas.microsoft.com/office/drawing/2014/main" id="{CAAD4841-4DF7-4815-BEA7-23699CDA1712}"/>
              </a:ext>
            </a:extLst>
          </p:cNvPr>
          <p:cNvSpPr>
            <a:spLocks noChangeArrowheads="1"/>
          </p:cNvSpPr>
          <p:nvPr/>
        </p:nvSpPr>
        <p:spPr bwMode="auto">
          <a:xfrm>
            <a:off x="5458944" y="4134441"/>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4" name="Oval 92">
            <a:extLst>
              <a:ext uri="{FF2B5EF4-FFF2-40B4-BE49-F238E27FC236}">
                <a16:creationId xmlns:a16="http://schemas.microsoft.com/office/drawing/2014/main" id="{8E4665C2-01F3-4296-B9B7-8161E897AFAC}"/>
              </a:ext>
            </a:extLst>
          </p:cNvPr>
          <p:cNvSpPr>
            <a:spLocks noChangeArrowheads="1"/>
          </p:cNvSpPr>
          <p:nvPr/>
        </p:nvSpPr>
        <p:spPr bwMode="auto">
          <a:xfrm>
            <a:off x="5401827" y="413444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5" name="Oval 93">
            <a:extLst>
              <a:ext uri="{FF2B5EF4-FFF2-40B4-BE49-F238E27FC236}">
                <a16:creationId xmlns:a16="http://schemas.microsoft.com/office/drawing/2014/main" id="{D4BDFCD4-3779-4D5A-80EF-7246BA3B7B5D}"/>
              </a:ext>
            </a:extLst>
          </p:cNvPr>
          <p:cNvSpPr>
            <a:spLocks noChangeArrowheads="1"/>
          </p:cNvSpPr>
          <p:nvPr/>
        </p:nvSpPr>
        <p:spPr bwMode="auto">
          <a:xfrm>
            <a:off x="5248512" y="413444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6" name="Oval 94">
            <a:extLst>
              <a:ext uri="{FF2B5EF4-FFF2-40B4-BE49-F238E27FC236}">
                <a16:creationId xmlns:a16="http://schemas.microsoft.com/office/drawing/2014/main" id="{D3895936-5AEB-4C4B-83AF-A01FC627D30A}"/>
              </a:ext>
            </a:extLst>
          </p:cNvPr>
          <p:cNvSpPr>
            <a:spLocks noChangeArrowheads="1"/>
          </p:cNvSpPr>
          <p:nvPr/>
        </p:nvSpPr>
        <p:spPr bwMode="auto">
          <a:xfrm>
            <a:off x="5237239"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7" name="Oval 95">
            <a:extLst>
              <a:ext uri="{FF2B5EF4-FFF2-40B4-BE49-F238E27FC236}">
                <a16:creationId xmlns:a16="http://schemas.microsoft.com/office/drawing/2014/main" id="{67D72DA6-B03C-4CD1-937D-ECE7E06CF544}"/>
              </a:ext>
            </a:extLst>
          </p:cNvPr>
          <p:cNvSpPr>
            <a:spLocks noChangeArrowheads="1"/>
          </p:cNvSpPr>
          <p:nvPr/>
        </p:nvSpPr>
        <p:spPr bwMode="auto">
          <a:xfrm>
            <a:off x="5221456"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8" name="Oval 96">
            <a:extLst>
              <a:ext uri="{FF2B5EF4-FFF2-40B4-BE49-F238E27FC236}">
                <a16:creationId xmlns:a16="http://schemas.microsoft.com/office/drawing/2014/main" id="{33DAECBD-3745-4EFF-A5D8-59084F031D00}"/>
              </a:ext>
            </a:extLst>
          </p:cNvPr>
          <p:cNvSpPr>
            <a:spLocks noChangeArrowheads="1"/>
          </p:cNvSpPr>
          <p:nvPr/>
        </p:nvSpPr>
        <p:spPr bwMode="auto">
          <a:xfrm>
            <a:off x="5192897"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9" name="Oval 97">
            <a:extLst>
              <a:ext uri="{FF2B5EF4-FFF2-40B4-BE49-F238E27FC236}">
                <a16:creationId xmlns:a16="http://schemas.microsoft.com/office/drawing/2014/main" id="{601DB414-3055-446B-A103-7720839DEF87}"/>
              </a:ext>
            </a:extLst>
          </p:cNvPr>
          <p:cNvSpPr>
            <a:spLocks noChangeArrowheads="1"/>
          </p:cNvSpPr>
          <p:nvPr/>
        </p:nvSpPr>
        <p:spPr bwMode="auto">
          <a:xfrm>
            <a:off x="5166593" y="4134441"/>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0" name="Oval 98">
            <a:extLst>
              <a:ext uri="{FF2B5EF4-FFF2-40B4-BE49-F238E27FC236}">
                <a16:creationId xmlns:a16="http://schemas.microsoft.com/office/drawing/2014/main" id="{A088F207-4B82-4F5E-9CFA-BBF6FC9D17E0}"/>
              </a:ext>
            </a:extLst>
          </p:cNvPr>
          <p:cNvSpPr>
            <a:spLocks noChangeArrowheads="1"/>
          </p:cNvSpPr>
          <p:nvPr/>
        </p:nvSpPr>
        <p:spPr bwMode="auto">
          <a:xfrm>
            <a:off x="5138035" y="4134441"/>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1" name="Oval 99">
            <a:extLst>
              <a:ext uri="{FF2B5EF4-FFF2-40B4-BE49-F238E27FC236}">
                <a16:creationId xmlns:a16="http://schemas.microsoft.com/office/drawing/2014/main" id="{C5AAE712-4378-4E89-81EA-A791BCFAF786}"/>
              </a:ext>
            </a:extLst>
          </p:cNvPr>
          <p:cNvSpPr>
            <a:spLocks noChangeArrowheads="1"/>
          </p:cNvSpPr>
          <p:nvPr/>
        </p:nvSpPr>
        <p:spPr bwMode="auto">
          <a:xfrm>
            <a:off x="5110979"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2" name="Oval 100">
            <a:extLst>
              <a:ext uri="{FF2B5EF4-FFF2-40B4-BE49-F238E27FC236}">
                <a16:creationId xmlns:a16="http://schemas.microsoft.com/office/drawing/2014/main" id="{73D6FE28-75F7-49A1-9492-71B63930B442}"/>
              </a:ext>
            </a:extLst>
          </p:cNvPr>
          <p:cNvSpPr>
            <a:spLocks noChangeArrowheads="1"/>
          </p:cNvSpPr>
          <p:nvPr/>
        </p:nvSpPr>
        <p:spPr bwMode="auto">
          <a:xfrm>
            <a:off x="5069644" y="413444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3" name="Oval 101">
            <a:extLst>
              <a:ext uri="{FF2B5EF4-FFF2-40B4-BE49-F238E27FC236}">
                <a16:creationId xmlns:a16="http://schemas.microsoft.com/office/drawing/2014/main" id="{EB953479-C60E-48D9-9485-8958DC3778C5}"/>
              </a:ext>
            </a:extLst>
          </p:cNvPr>
          <p:cNvSpPr>
            <a:spLocks noChangeArrowheads="1"/>
          </p:cNvSpPr>
          <p:nvPr/>
        </p:nvSpPr>
        <p:spPr bwMode="auto">
          <a:xfrm>
            <a:off x="5043340" y="4134441"/>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4" name="Oval 102">
            <a:extLst>
              <a:ext uri="{FF2B5EF4-FFF2-40B4-BE49-F238E27FC236}">
                <a16:creationId xmlns:a16="http://schemas.microsoft.com/office/drawing/2014/main" id="{051BA3F1-FEB8-4EAC-AD22-0A42F27B7CF1}"/>
              </a:ext>
            </a:extLst>
          </p:cNvPr>
          <p:cNvSpPr>
            <a:spLocks noChangeArrowheads="1"/>
          </p:cNvSpPr>
          <p:nvPr/>
        </p:nvSpPr>
        <p:spPr bwMode="auto">
          <a:xfrm>
            <a:off x="4987726"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5" name="Oval 103">
            <a:extLst>
              <a:ext uri="{FF2B5EF4-FFF2-40B4-BE49-F238E27FC236}">
                <a16:creationId xmlns:a16="http://schemas.microsoft.com/office/drawing/2014/main" id="{FB42FCFD-0E79-4628-B9A6-EA8719285114}"/>
              </a:ext>
            </a:extLst>
          </p:cNvPr>
          <p:cNvSpPr>
            <a:spLocks noChangeArrowheads="1"/>
          </p:cNvSpPr>
          <p:nvPr/>
        </p:nvSpPr>
        <p:spPr bwMode="auto">
          <a:xfrm>
            <a:off x="4952403" y="413444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6" name="Oval 104">
            <a:extLst>
              <a:ext uri="{FF2B5EF4-FFF2-40B4-BE49-F238E27FC236}">
                <a16:creationId xmlns:a16="http://schemas.microsoft.com/office/drawing/2014/main" id="{72922ADE-F646-4EA4-ADDB-DF96F0EA7C68}"/>
              </a:ext>
            </a:extLst>
          </p:cNvPr>
          <p:cNvSpPr>
            <a:spLocks noChangeArrowheads="1"/>
          </p:cNvSpPr>
          <p:nvPr/>
        </p:nvSpPr>
        <p:spPr bwMode="auto">
          <a:xfrm>
            <a:off x="4921590" y="4134441"/>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7" name="Oval 105">
            <a:extLst>
              <a:ext uri="{FF2B5EF4-FFF2-40B4-BE49-F238E27FC236}">
                <a16:creationId xmlns:a16="http://schemas.microsoft.com/office/drawing/2014/main" id="{418CFA23-45BA-4B1D-B3F7-CA398E1832E1}"/>
              </a:ext>
            </a:extLst>
          </p:cNvPr>
          <p:cNvSpPr>
            <a:spLocks noChangeArrowheads="1"/>
          </p:cNvSpPr>
          <p:nvPr/>
        </p:nvSpPr>
        <p:spPr bwMode="auto">
          <a:xfrm>
            <a:off x="4893783" y="4107384"/>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8" name="Oval 106">
            <a:extLst>
              <a:ext uri="{FF2B5EF4-FFF2-40B4-BE49-F238E27FC236}">
                <a16:creationId xmlns:a16="http://schemas.microsoft.com/office/drawing/2014/main" id="{041F3B6A-A8CE-4830-AAEC-9C8165906C2F}"/>
              </a:ext>
            </a:extLst>
          </p:cNvPr>
          <p:cNvSpPr>
            <a:spLocks noChangeArrowheads="1"/>
          </p:cNvSpPr>
          <p:nvPr/>
        </p:nvSpPr>
        <p:spPr bwMode="auto">
          <a:xfrm>
            <a:off x="4873491" y="4078826"/>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9" name="Oval 107">
            <a:extLst>
              <a:ext uri="{FF2B5EF4-FFF2-40B4-BE49-F238E27FC236}">
                <a16:creationId xmlns:a16="http://schemas.microsoft.com/office/drawing/2014/main" id="{7327EFDB-252C-4A23-9C3D-0416BEE94B1D}"/>
              </a:ext>
            </a:extLst>
          </p:cNvPr>
          <p:cNvSpPr>
            <a:spLocks noChangeArrowheads="1"/>
          </p:cNvSpPr>
          <p:nvPr/>
        </p:nvSpPr>
        <p:spPr bwMode="auto">
          <a:xfrm>
            <a:off x="4844933" y="4078826"/>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0" name="Oval 108">
            <a:extLst>
              <a:ext uri="{FF2B5EF4-FFF2-40B4-BE49-F238E27FC236}">
                <a16:creationId xmlns:a16="http://schemas.microsoft.com/office/drawing/2014/main" id="{9463B816-68D6-4E88-A44A-41B1E0C1EB5C}"/>
              </a:ext>
            </a:extLst>
          </p:cNvPr>
          <p:cNvSpPr>
            <a:spLocks noChangeArrowheads="1"/>
          </p:cNvSpPr>
          <p:nvPr/>
        </p:nvSpPr>
        <p:spPr bwMode="auto">
          <a:xfrm>
            <a:off x="4809610" y="4078826"/>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1" name="Oval 109">
            <a:extLst>
              <a:ext uri="{FF2B5EF4-FFF2-40B4-BE49-F238E27FC236}">
                <a16:creationId xmlns:a16="http://schemas.microsoft.com/office/drawing/2014/main" id="{E9492D7A-D135-4A0C-9681-807689A45E1C}"/>
              </a:ext>
            </a:extLst>
          </p:cNvPr>
          <p:cNvSpPr>
            <a:spLocks noChangeArrowheads="1"/>
          </p:cNvSpPr>
          <p:nvPr/>
        </p:nvSpPr>
        <p:spPr bwMode="auto">
          <a:xfrm>
            <a:off x="4788567" y="4057783"/>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2" name="Oval 110">
            <a:extLst>
              <a:ext uri="{FF2B5EF4-FFF2-40B4-BE49-F238E27FC236}">
                <a16:creationId xmlns:a16="http://schemas.microsoft.com/office/drawing/2014/main" id="{14FE6060-87BB-4AA9-9C16-A248222B211B}"/>
              </a:ext>
            </a:extLst>
          </p:cNvPr>
          <p:cNvSpPr>
            <a:spLocks noChangeArrowheads="1"/>
          </p:cNvSpPr>
          <p:nvPr/>
        </p:nvSpPr>
        <p:spPr bwMode="auto">
          <a:xfrm>
            <a:off x="4753996" y="4057783"/>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3" name="Oval 111">
            <a:extLst>
              <a:ext uri="{FF2B5EF4-FFF2-40B4-BE49-F238E27FC236}">
                <a16:creationId xmlns:a16="http://schemas.microsoft.com/office/drawing/2014/main" id="{34B48FE9-C1F0-4279-9730-CCC637BB7AED}"/>
              </a:ext>
            </a:extLst>
          </p:cNvPr>
          <p:cNvSpPr>
            <a:spLocks noChangeArrowheads="1"/>
          </p:cNvSpPr>
          <p:nvPr/>
        </p:nvSpPr>
        <p:spPr bwMode="auto">
          <a:xfrm>
            <a:off x="4705897" y="4057783"/>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4" name="Oval 112">
            <a:extLst>
              <a:ext uri="{FF2B5EF4-FFF2-40B4-BE49-F238E27FC236}">
                <a16:creationId xmlns:a16="http://schemas.microsoft.com/office/drawing/2014/main" id="{26C398A4-DD7C-4D64-8097-A14F24A3EA18}"/>
              </a:ext>
            </a:extLst>
          </p:cNvPr>
          <p:cNvSpPr>
            <a:spLocks noChangeArrowheads="1"/>
          </p:cNvSpPr>
          <p:nvPr/>
        </p:nvSpPr>
        <p:spPr bwMode="auto">
          <a:xfrm>
            <a:off x="4657798" y="4057783"/>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5" name="Oval 113">
            <a:extLst>
              <a:ext uri="{FF2B5EF4-FFF2-40B4-BE49-F238E27FC236}">
                <a16:creationId xmlns:a16="http://schemas.microsoft.com/office/drawing/2014/main" id="{B32676A7-8AD2-4B55-BEE6-7783EE472506}"/>
              </a:ext>
            </a:extLst>
          </p:cNvPr>
          <p:cNvSpPr>
            <a:spLocks noChangeArrowheads="1"/>
          </p:cNvSpPr>
          <p:nvPr/>
        </p:nvSpPr>
        <p:spPr bwMode="auto">
          <a:xfrm>
            <a:off x="4629240" y="4057783"/>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6" name="Oval 114">
            <a:extLst>
              <a:ext uri="{FF2B5EF4-FFF2-40B4-BE49-F238E27FC236}">
                <a16:creationId xmlns:a16="http://schemas.microsoft.com/office/drawing/2014/main" id="{8807219D-0616-4764-BB8F-259B448CAC82}"/>
              </a:ext>
            </a:extLst>
          </p:cNvPr>
          <p:cNvSpPr>
            <a:spLocks noChangeArrowheads="1"/>
          </p:cNvSpPr>
          <p:nvPr/>
        </p:nvSpPr>
        <p:spPr bwMode="auto">
          <a:xfrm>
            <a:off x="4602935" y="4057783"/>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7" name="Oval 115">
            <a:extLst>
              <a:ext uri="{FF2B5EF4-FFF2-40B4-BE49-F238E27FC236}">
                <a16:creationId xmlns:a16="http://schemas.microsoft.com/office/drawing/2014/main" id="{6934818D-B25C-43CE-97FB-5133436240B4}"/>
              </a:ext>
            </a:extLst>
          </p:cNvPr>
          <p:cNvSpPr>
            <a:spLocks noChangeArrowheads="1"/>
          </p:cNvSpPr>
          <p:nvPr/>
        </p:nvSpPr>
        <p:spPr bwMode="auto">
          <a:xfrm>
            <a:off x="4574377" y="4057783"/>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8" name="Oval 116">
            <a:extLst>
              <a:ext uri="{FF2B5EF4-FFF2-40B4-BE49-F238E27FC236}">
                <a16:creationId xmlns:a16="http://schemas.microsoft.com/office/drawing/2014/main" id="{9B9EB6A1-2BCD-46F9-9343-9A1153834059}"/>
              </a:ext>
            </a:extLst>
          </p:cNvPr>
          <p:cNvSpPr>
            <a:spLocks noChangeArrowheads="1"/>
          </p:cNvSpPr>
          <p:nvPr/>
        </p:nvSpPr>
        <p:spPr bwMode="auto">
          <a:xfrm>
            <a:off x="4552582" y="4045007"/>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9" name="Oval 117">
            <a:extLst>
              <a:ext uri="{FF2B5EF4-FFF2-40B4-BE49-F238E27FC236}">
                <a16:creationId xmlns:a16="http://schemas.microsoft.com/office/drawing/2014/main" id="{617F003A-FD98-42D3-83E6-DDA29D89578E}"/>
              </a:ext>
            </a:extLst>
          </p:cNvPr>
          <p:cNvSpPr>
            <a:spLocks noChangeArrowheads="1"/>
          </p:cNvSpPr>
          <p:nvPr/>
        </p:nvSpPr>
        <p:spPr bwMode="auto">
          <a:xfrm>
            <a:off x="4504483" y="4045007"/>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0" name="Oval 118">
            <a:extLst>
              <a:ext uri="{FF2B5EF4-FFF2-40B4-BE49-F238E27FC236}">
                <a16:creationId xmlns:a16="http://schemas.microsoft.com/office/drawing/2014/main" id="{3574E3B1-41D4-4C38-B685-5DEB9FE87D92}"/>
              </a:ext>
            </a:extLst>
          </p:cNvPr>
          <p:cNvSpPr>
            <a:spLocks noChangeArrowheads="1"/>
          </p:cNvSpPr>
          <p:nvPr/>
        </p:nvSpPr>
        <p:spPr bwMode="auto">
          <a:xfrm>
            <a:off x="4456384" y="4035988"/>
            <a:ext cx="55614"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1" name="Oval 119">
            <a:extLst>
              <a:ext uri="{FF2B5EF4-FFF2-40B4-BE49-F238E27FC236}">
                <a16:creationId xmlns:a16="http://schemas.microsoft.com/office/drawing/2014/main" id="{DE9C1B7A-8F05-47FA-A51A-FC844D1E0F8A}"/>
              </a:ext>
            </a:extLst>
          </p:cNvPr>
          <p:cNvSpPr>
            <a:spLocks noChangeArrowheads="1"/>
          </p:cNvSpPr>
          <p:nvPr/>
        </p:nvSpPr>
        <p:spPr bwMode="auto">
          <a:xfrm>
            <a:off x="4449620" y="4016448"/>
            <a:ext cx="54863"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2" name="Oval 120">
            <a:extLst>
              <a:ext uri="{FF2B5EF4-FFF2-40B4-BE49-F238E27FC236}">
                <a16:creationId xmlns:a16="http://schemas.microsoft.com/office/drawing/2014/main" id="{3B3A73F4-9E48-40BB-A56B-D0394C6BCE51}"/>
              </a:ext>
            </a:extLst>
          </p:cNvPr>
          <p:cNvSpPr>
            <a:spLocks noChangeArrowheads="1"/>
          </p:cNvSpPr>
          <p:nvPr/>
        </p:nvSpPr>
        <p:spPr bwMode="auto">
          <a:xfrm>
            <a:off x="4435341" y="3999162"/>
            <a:ext cx="54863"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3" name="Oval 121">
            <a:extLst>
              <a:ext uri="{FF2B5EF4-FFF2-40B4-BE49-F238E27FC236}">
                <a16:creationId xmlns:a16="http://schemas.microsoft.com/office/drawing/2014/main" id="{00DA182C-4697-43BC-9391-459F7D3C3413}"/>
              </a:ext>
            </a:extLst>
          </p:cNvPr>
          <p:cNvSpPr>
            <a:spLocks noChangeArrowheads="1"/>
          </p:cNvSpPr>
          <p:nvPr/>
        </p:nvSpPr>
        <p:spPr bwMode="auto">
          <a:xfrm>
            <a:off x="4430080" y="3990144"/>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4" name="Oval 122">
            <a:extLst>
              <a:ext uri="{FF2B5EF4-FFF2-40B4-BE49-F238E27FC236}">
                <a16:creationId xmlns:a16="http://schemas.microsoft.com/office/drawing/2014/main" id="{460E104C-8F54-4243-B79B-C882A6C04D99}"/>
              </a:ext>
            </a:extLst>
          </p:cNvPr>
          <p:cNvSpPr>
            <a:spLocks noChangeArrowheads="1"/>
          </p:cNvSpPr>
          <p:nvPr/>
        </p:nvSpPr>
        <p:spPr bwMode="auto">
          <a:xfrm>
            <a:off x="4401522" y="3981126"/>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5" name="Oval 123">
            <a:extLst>
              <a:ext uri="{FF2B5EF4-FFF2-40B4-BE49-F238E27FC236}">
                <a16:creationId xmlns:a16="http://schemas.microsoft.com/office/drawing/2014/main" id="{5FED0DD7-906D-4C21-9DE6-B52A5EBB6E21}"/>
              </a:ext>
            </a:extLst>
          </p:cNvPr>
          <p:cNvSpPr>
            <a:spLocks noChangeArrowheads="1"/>
          </p:cNvSpPr>
          <p:nvPr/>
        </p:nvSpPr>
        <p:spPr bwMode="auto">
          <a:xfrm>
            <a:off x="4372963" y="3981126"/>
            <a:ext cx="57117"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6" name="Oval 124">
            <a:extLst>
              <a:ext uri="{FF2B5EF4-FFF2-40B4-BE49-F238E27FC236}">
                <a16:creationId xmlns:a16="http://schemas.microsoft.com/office/drawing/2014/main" id="{85995EA3-7455-4924-90ED-EC6BD1F17CD1}"/>
              </a:ext>
            </a:extLst>
          </p:cNvPr>
          <p:cNvSpPr>
            <a:spLocks noChangeArrowheads="1"/>
          </p:cNvSpPr>
          <p:nvPr/>
        </p:nvSpPr>
        <p:spPr bwMode="auto">
          <a:xfrm>
            <a:off x="4356429" y="3972107"/>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7" name="Oval 125">
            <a:extLst>
              <a:ext uri="{FF2B5EF4-FFF2-40B4-BE49-F238E27FC236}">
                <a16:creationId xmlns:a16="http://schemas.microsoft.com/office/drawing/2014/main" id="{1A2C7C46-3996-4EFD-AC09-136AC8D6EBAB}"/>
              </a:ext>
            </a:extLst>
          </p:cNvPr>
          <p:cNvSpPr>
            <a:spLocks noChangeArrowheads="1"/>
          </p:cNvSpPr>
          <p:nvPr/>
        </p:nvSpPr>
        <p:spPr bwMode="auto">
          <a:xfrm>
            <a:off x="4318852" y="3950312"/>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8" name="Oval 126">
            <a:extLst>
              <a:ext uri="{FF2B5EF4-FFF2-40B4-BE49-F238E27FC236}">
                <a16:creationId xmlns:a16="http://schemas.microsoft.com/office/drawing/2014/main" id="{772AA34B-6F9A-49DF-9580-D9F18446C3AF}"/>
              </a:ext>
            </a:extLst>
          </p:cNvPr>
          <p:cNvSpPr>
            <a:spLocks noChangeArrowheads="1"/>
          </p:cNvSpPr>
          <p:nvPr/>
        </p:nvSpPr>
        <p:spPr bwMode="auto">
          <a:xfrm>
            <a:off x="4294051" y="3924008"/>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9" name="Oval 127">
            <a:extLst>
              <a:ext uri="{FF2B5EF4-FFF2-40B4-BE49-F238E27FC236}">
                <a16:creationId xmlns:a16="http://schemas.microsoft.com/office/drawing/2014/main" id="{054B9A4A-498D-4053-ACD7-D85BA11B1F1D}"/>
              </a:ext>
            </a:extLst>
          </p:cNvPr>
          <p:cNvSpPr>
            <a:spLocks noChangeArrowheads="1"/>
          </p:cNvSpPr>
          <p:nvPr/>
        </p:nvSpPr>
        <p:spPr bwMode="auto">
          <a:xfrm>
            <a:off x="4261735" y="3924008"/>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0" name="Oval 128">
            <a:extLst>
              <a:ext uri="{FF2B5EF4-FFF2-40B4-BE49-F238E27FC236}">
                <a16:creationId xmlns:a16="http://schemas.microsoft.com/office/drawing/2014/main" id="{9682E9B3-7C21-445F-8725-44EBC6E931F6}"/>
              </a:ext>
            </a:extLst>
          </p:cNvPr>
          <p:cNvSpPr>
            <a:spLocks noChangeArrowheads="1"/>
          </p:cNvSpPr>
          <p:nvPr/>
        </p:nvSpPr>
        <p:spPr bwMode="auto">
          <a:xfrm>
            <a:off x="4231673" y="3904468"/>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1" name="Oval 129">
            <a:extLst>
              <a:ext uri="{FF2B5EF4-FFF2-40B4-BE49-F238E27FC236}">
                <a16:creationId xmlns:a16="http://schemas.microsoft.com/office/drawing/2014/main" id="{0F6DA858-5644-4250-8D63-2FF19D454F98}"/>
              </a:ext>
            </a:extLst>
          </p:cNvPr>
          <p:cNvSpPr>
            <a:spLocks noChangeArrowheads="1"/>
          </p:cNvSpPr>
          <p:nvPr/>
        </p:nvSpPr>
        <p:spPr bwMode="auto">
          <a:xfrm>
            <a:off x="4199356" y="3895450"/>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2" name="Oval 130">
            <a:extLst>
              <a:ext uri="{FF2B5EF4-FFF2-40B4-BE49-F238E27FC236}">
                <a16:creationId xmlns:a16="http://schemas.microsoft.com/office/drawing/2014/main" id="{A7E29F6D-5CE5-47FF-A4B9-26F43FF525A8}"/>
              </a:ext>
            </a:extLst>
          </p:cNvPr>
          <p:cNvSpPr>
            <a:spLocks noChangeArrowheads="1"/>
          </p:cNvSpPr>
          <p:nvPr/>
        </p:nvSpPr>
        <p:spPr bwMode="auto">
          <a:xfrm>
            <a:off x="3265187" y="3548987"/>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3" name="Oval 131">
            <a:extLst>
              <a:ext uri="{FF2B5EF4-FFF2-40B4-BE49-F238E27FC236}">
                <a16:creationId xmlns:a16="http://schemas.microsoft.com/office/drawing/2014/main" id="{2DD38875-003D-462B-95E6-C3C0A6FC5EF0}"/>
              </a:ext>
            </a:extLst>
          </p:cNvPr>
          <p:cNvSpPr>
            <a:spLocks noChangeArrowheads="1"/>
          </p:cNvSpPr>
          <p:nvPr/>
        </p:nvSpPr>
        <p:spPr bwMode="auto">
          <a:xfrm>
            <a:off x="4176810" y="3895450"/>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4" name="Oval 132">
            <a:extLst>
              <a:ext uri="{FF2B5EF4-FFF2-40B4-BE49-F238E27FC236}">
                <a16:creationId xmlns:a16="http://schemas.microsoft.com/office/drawing/2014/main" id="{40B29177-482D-4D9E-90E7-A3B3B61BCE84}"/>
              </a:ext>
            </a:extLst>
          </p:cNvPr>
          <p:cNvSpPr>
            <a:spLocks noChangeArrowheads="1"/>
          </p:cNvSpPr>
          <p:nvPr/>
        </p:nvSpPr>
        <p:spPr bwMode="auto">
          <a:xfrm>
            <a:off x="4142239" y="3875909"/>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5" name="Oval 133">
            <a:extLst>
              <a:ext uri="{FF2B5EF4-FFF2-40B4-BE49-F238E27FC236}">
                <a16:creationId xmlns:a16="http://schemas.microsoft.com/office/drawing/2014/main" id="{74A9FC99-903F-4E48-A61C-AFBCC283D58D}"/>
              </a:ext>
            </a:extLst>
          </p:cNvPr>
          <p:cNvSpPr>
            <a:spLocks noChangeArrowheads="1"/>
          </p:cNvSpPr>
          <p:nvPr/>
        </p:nvSpPr>
        <p:spPr bwMode="auto">
          <a:xfrm>
            <a:off x="4115935" y="3866891"/>
            <a:ext cx="54863"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6" name="Oval 134">
            <a:extLst>
              <a:ext uri="{FF2B5EF4-FFF2-40B4-BE49-F238E27FC236}">
                <a16:creationId xmlns:a16="http://schemas.microsoft.com/office/drawing/2014/main" id="{184D5D81-B954-4FC9-8CE7-3BEBE81D2BA7}"/>
              </a:ext>
            </a:extLst>
          </p:cNvPr>
          <p:cNvSpPr>
            <a:spLocks noChangeArrowheads="1"/>
          </p:cNvSpPr>
          <p:nvPr/>
        </p:nvSpPr>
        <p:spPr bwMode="auto">
          <a:xfrm>
            <a:off x="4094140" y="3859375"/>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7" name="Oval 135">
            <a:extLst>
              <a:ext uri="{FF2B5EF4-FFF2-40B4-BE49-F238E27FC236}">
                <a16:creationId xmlns:a16="http://schemas.microsoft.com/office/drawing/2014/main" id="{23E0CC16-B36D-4625-995C-EEA7CAC91328}"/>
              </a:ext>
            </a:extLst>
          </p:cNvPr>
          <p:cNvSpPr>
            <a:spLocks noChangeArrowheads="1"/>
          </p:cNvSpPr>
          <p:nvPr/>
        </p:nvSpPr>
        <p:spPr bwMode="auto">
          <a:xfrm>
            <a:off x="4078358" y="3848854"/>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8" name="Oval 136">
            <a:extLst>
              <a:ext uri="{FF2B5EF4-FFF2-40B4-BE49-F238E27FC236}">
                <a16:creationId xmlns:a16="http://schemas.microsoft.com/office/drawing/2014/main" id="{26F95D2D-EE03-4EED-908F-EDE1E1D5E986}"/>
              </a:ext>
            </a:extLst>
          </p:cNvPr>
          <p:cNvSpPr>
            <a:spLocks noChangeArrowheads="1"/>
          </p:cNvSpPr>
          <p:nvPr/>
        </p:nvSpPr>
        <p:spPr bwMode="auto">
          <a:xfrm>
            <a:off x="4051302" y="3830816"/>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9" name="Oval 137">
            <a:extLst>
              <a:ext uri="{FF2B5EF4-FFF2-40B4-BE49-F238E27FC236}">
                <a16:creationId xmlns:a16="http://schemas.microsoft.com/office/drawing/2014/main" id="{35F793C7-F092-45FC-ACD2-256EFA16E150}"/>
              </a:ext>
            </a:extLst>
          </p:cNvPr>
          <p:cNvSpPr>
            <a:spLocks noChangeArrowheads="1"/>
          </p:cNvSpPr>
          <p:nvPr/>
        </p:nvSpPr>
        <p:spPr bwMode="auto">
          <a:xfrm>
            <a:off x="4023495" y="3824053"/>
            <a:ext cx="54863"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0" name="Oval 138">
            <a:extLst>
              <a:ext uri="{FF2B5EF4-FFF2-40B4-BE49-F238E27FC236}">
                <a16:creationId xmlns:a16="http://schemas.microsoft.com/office/drawing/2014/main" id="{D81BDC1A-C7F2-4B1A-B93D-7EFD1CF2F4A1}"/>
              </a:ext>
            </a:extLst>
          </p:cNvPr>
          <p:cNvSpPr>
            <a:spLocks noChangeArrowheads="1"/>
          </p:cNvSpPr>
          <p:nvPr/>
        </p:nvSpPr>
        <p:spPr bwMode="auto">
          <a:xfrm>
            <a:off x="4006961" y="3813531"/>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1" name="Oval 139">
            <a:extLst>
              <a:ext uri="{FF2B5EF4-FFF2-40B4-BE49-F238E27FC236}">
                <a16:creationId xmlns:a16="http://schemas.microsoft.com/office/drawing/2014/main" id="{46A0B038-C661-419F-9355-3542FA527D51}"/>
              </a:ext>
            </a:extLst>
          </p:cNvPr>
          <p:cNvSpPr>
            <a:spLocks noChangeArrowheads="1"/>
          </p:cNvSpPr>
          <p:nvPr/>
        </p:nvSpPr>
        <p:spPr bwMode="auto">
          <a:xfrm>
            <a:off x="3983663" y="3804512"/>
            <a:ext cx="57117"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2" name="Oval 140">
            <a:extLst>
              <a:ext uri="{FF2B5EF4-FFF2-40B4-BE49-F238E27FC236}">
                <a16:creationId xmlns:a16="http://schemas.microsoft.com/office/drawing/2014/main" id="{1CD9C053-77D2-46EA-870E-99EC40E5B622}"/>
              </a:ext>
            </a:extLst>
          </p:cNvPr>
          <p:cNvSpPr>
            <a:spLocks noChangeArrowheads="1"/>
          </p:cNvSpPr>
          <p:nvPr/>
        </p:nvSpPr>
        <p:spPr bwMode="auto">
          <a:xfrm>
            <a:off x="3957359" y="3786475"/>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3" name="Oval 141">
            <a:extLst>
              <a:ext uri="{FF2B5EF4-FFF2-40B4-BE49-F238E27FC236}">
                <a16:creationId xmlns:a16="http://schemas.microsoft.com/office/drawing/2014/main" id="{B1BEF3B5-8BB6-407C-8FC2-A080A238452D}"/>
              </a:ext>
            </a:extLst>
          </p:cNvPr>
          <p:cNvSpPr>
            <a:spLocks noChangeArrowheads="1"/>
          </p:cNvSpPr>
          <p:nvPr/>
        </p:nvSpPr>
        <p:spPr bwMode="auto">
          <a:xfrm>
            <a:off x="3934061" y="3768439"/>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4" name="Oval 142">
            <a:extLst>
              <a:ext uri="{FF2B5EF4-FFF2-40B4-BE49-F238E27FC236}">
                <a16:creationId xmlns:a16="http://schemas.microsoft.com/office/drawing/2014/main" id="{D91DBE70-EF6D-4DDE-B4A3-6819EB40D1CF}"/>
              </a:ext>
            </a:extLst>
          </p:cNvPr>
          <p:cNvSpPr>
            <a:spLocks noChangeArrowheads="1"/>
          </p:cNvSpPr>
          <p:nvPr/>
        </p:nvSpPr>
        <p:spPr bwMode="auto">
          <a:xfrm>
            <a:off x="3582339" y="3682762"/>
            <a:ext cx="55614"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5" name="Oval 143">
            <a:extLst>
              <a:ext uri="{FF2B5EF4-FFF2-40B4-BE49-F238E27FC236}">
                <a16:creationId xmlns:a16="http://schemas.microsoft.com/office/drawing/2014/main" id="{DA67C919-7AC9-40C1-A435-EFC34C115D09}"/>
              </a:ext>
            </a:extLst>
          </p:cNvPr>
          <p:cNvSpPr>
            <a:spLocks noChangeArrowheads="1"/>
          </p:cNvSpPr>
          <p:nvPr/>
        </p:nvSpPr>
        <p:spPr bwMode="auto">
          <a:xfrm>
            <a:off x="3623674" y="3702302"/>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6" name="Oval 144">
            <a:extLst>
              <a:ext uri="{FF2B5EF4-FFF2-40B4-BE49-F238E27FC236}">
                <a16:creationId xmlns:a16="http://schemas.microsoft.com/office/drawing/2014/main" id="{D74627F7-B8C0-42A8-A551-53CE0988F0FB}"/>
              </a:ext>
            </a:extLst>
          </p:cNvPr>
          <p:cNvSpPr>
            <a:spLocks noChangeArrowheads="1"/>
          </p:cNvSpPr>
          <p:nvPr/>
        </p:nvSpPr>
        <p:spPr bwMode="auto">
          <a:xfrm>
            <a:off x="3666512" y="3713576"/>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7" name="Oval 145">
            <a:extLst>
              <a:ext uri="{FF2B5EF4-FFF2-40B4-BE49-F238E27FC236}">
                <a16:creationId xmlns:a16="http://schemas.microsoft.com/office/drawing/2014/main" id="{2EBD8F31-8BBB-4100-82E1-C7FBE9276EC0}"/>
              </a:ext>
            </a:extLst>
          </p:cNvPr>
          <p:cNvSpPr>
            <a:spLocks noChangeArrowheads="1"/>
          </p:cNvSpPr>
          <p:nvPr/>
        </p:nvSpPr>
        <p:spPr bwMode="auto">
          <a:xfrm>
            <a:off x="3695071" y="3725601"/>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8" name="Oval 146">
            <a:extLst>
              <a:ext uri="{FF2B5EF4-FFF2-40B4-BE49-F238E27FC236}">
                <a16:creationId xmlns:a16="http://schemas.microsoft.com/office/drawing/2014/main" id="{3A536DE7-510D-4481-917D-58A69E92AC8B}"/>
              </a:ext>
            </a:extLst>
          </p:cNvPr>
          <p:cNvSpPr>
            <a:spLocks noChangeArrowheads="1"/>
          </p:cNvSpPr>
          <p:nvPr/>
        </p:nvSpPr>
        <p:spPr bwMode="auto">
          <a:xfrm>
            <a:off x="3732648" y="3736122"/>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9" name="Oval 147">
            <a:extLst>
              <a:ext uri="{FF2B5EF4-FFF2-40B4-BE49-F238E27FC236}">
                <a16:creationId xmlns:a16="http://schemas.microsoft.com/office/drawing/2014/main" id="{54CBE00D-7D92-467B-8C13-287A63C7662F}"/>
              </a:ext>
            </a:extLst>
          </p:cNvPr>
          <p:cNvSpPr>
            <a:spLocks noChangeArrowheads="1"/>
          </p:cNvSpPr>
          <p:nvPr/>
        </p:nvSpPr>
        <p:spPr bwMode="auto">
          <a:xfrm>
            <a:off x="3778492" y="3742135"/>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0" name="Oval 148">
            <a:extLst>
              <a:ext uri="{FF2B5EF4-FFF2-40B4-BE49-F238E27FC236}">
                <a16:creationId xmlns:a16="http://schemas.microsoft.com/office/drawing/2014/main" id="{E3BC01F9-B7C3-46C6-806C-3FBA57A03949}"/>
              </a:ext>
            </a:extLst>
          </p:cNvPr>
          <p:cNvSpPr>
            <a:spLocks noChangeArrowheads="1"/>
          </p:cNvSpPr>
          <p:nvPr/>
        </p:nvSpPr>
        <p:spPr bwMode="auto">
          <a:xfrm>
            <a:off x="3818324" y="3742135"/>
            <a:ext cx="57117"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1" name="Oval 149">
            <a:extLst>
              <a:ext uri="{FF2B5EF4-FFF2-40B4-BE49-F238E27FC236}">
                <a16:creationId xmlns:a16="http://schemas.microsoft.com/office/drawing/2014/main" id="{DCA37A42-0C18-41D7-B970-652FE9BCCD6A}"/>
              </a:ext>
            </a:extLst>
          </p:cNvPr>
          <p:cNvSpPr>
            <a:spLocks noChangeArrowheads="1"/>
          </p:cNvSpPr>
          <p:nvPr/>
        </p:nvSpPr>
        <p:spPr bwMode="auto">
          <a:xfrm>
            <a:off x="3840870" y="3742135"/>
            <a:ext cx="55614"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2" name="Oval 150">
            <a:extLst>
              <a:ext uri="{FF2B5EF4-FFF2-40B4-BE49-F238E27FC236}">
                <a16:creationId xmlns:a16="http://schemas.microsoft.com/office/drawing/2014/main" id="{FF09F266-8857-4711-B552-E3B864753678}"/>
              </a:ext>
            </a:extLst>
          </p:cNvPr>
          <p:cNvSpPr>
            <a:spLocks noChangeArrowheads="1"/>
          </p:cNvSpPr>
          <p:nvPr/>
        </p:nvSpPr>
        <p:spPr bwMode="auto">
          <a:xfrm>
            <a:off x="3901745" y="3757917"/>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3" name="Oval 151">
            <a:extLst>
              <a:ext uri="{FF2B5EF4-FFF2-40B4-BE49-F238E27FC236}">
                <a16:creationId xmlns:a16="http://schemas.microsoft.com/office/drawing/2014/main" id="{B786844C-5640-4F87-8BC0-5FD89C205263}"/>
              </a:ext>
            </a:extLst>
          </p:cNvPr>
          <p:cNvSpPr>
            <a:spLocks noChangeArrowheads="1"/>
          </p:cNvSpPr>
          <p:nvPr/>
        </p:nvSpPr>
        <p:spPr bwMode="auto">
          <a:xfrm>
            <a:off x="3873186" y="3747395"/>
            <a:ext cx="55614"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4" name="Oval 152">
            <a:extLst>
              <a:ext uri="{FF2B5EF4-FFF2-40B4-BE49-F238E27FC236}">
                <a16:creationId xmlns:a16="http://schemas.microsoft.com/office/drawing/2014/main" id="{46967743-5D5B-4ABC-AD94-5F7BFE2E2126}"/>
              </a:ext>
            </a:extLst>
          </p:cNvPr>
          <p:cNvSpPr>
            <a:spLocks noChangeArrowheads="1"/>
          </p:cNvSpPr>
          <p:nvPr/>
        </p:nvSpPr>
        <p:spPr bwMode="auto">
          <a:xfrm>
            <a:off x="2799982" y="3263401"/>
            <a:ext cx="57117"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5" name="Oval 153">
            <a:extLst>
              <a:ext uri="{FF2B5EF4-FFF2-40B4-BE49-F238E27FC236}">
                <a16:creationId xmlns:a16="http://schemas.microsoft.com/office/drawing/2014/main" id="{C9C66A5E-B58B-4509-BE10-68545AB4C643}"/>
              </a:ext>
            </a:extLst>
          </p:cNvPr>
          <p:cNvSpPr>
            <a:spLocks noChangeArrowheads="1"/>
          </p:cNvSpPr>
          <p:nvPr/>
        </p:nvSpPr>
        <p:spPr bwMode="auto">
          <a:xfrm>
            <a:off x="2575270" y="3138645"/>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6" name="Oval 154">
            <a:extLst>
              <a:ext uri="{FF2B5EF4-FFF2-40B4-BE49-F238E27FC236}">
                <a16:creationId xmlns:a16="http://schemas.microsoft.com/office/drawing/2014/main" id="{2B673337-B9B9-4772-B453-3F0CFD8A6EC7}"/>
              </a:ext>
            </a:extLst>
          </p:cNvPr>
          <p:cNvSpPr>
            <a:spLocks noChangeArrowheads="1"/>
          </p:cNvSpPr>
          <p:nvPr/>
        </p:nvSpPr>
        <p:spPr bwMode="auto">
          <a:xfrm>
            <a:off x="1929694" y="2838779"/>
            <a:ext cx="54863" cy="54863"/>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7" name="Oval 155">
            <a:extLst>
              <a:ext uri="{FF2B5EF4-FFF2-40B4-BE49-F238E27FC236}">
                <a16:creationId xmlns:a16="http://schemas.microsoft.com/office/drawing/2014/main" id="{5B02230F-A82B-4F68-B067-87B3457221C1}"/>
              </a:ext>
            </a:extLst>
          </p:cNvPr>
          <p:cNvSpPr>
            <a:spLocks noChangeArrowheads="1"/>
          </p:cNvSpPr>
          <p:nvPr/>
        </p:nvSpPr>
        <p:spPr bwMode="auto">
          <a:xfrm>
            <a:off x="1085710" y="2554695"/>
            <a:ext cx="55614"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8" name="Oval 156">
            <a:extLst>
              <a:ext uri="{FF2B5EF4-FFF2-40B4-BE49-F238E27FC236}">
                <a16:creationId xmlns:a16="http://schemas.microsoft.com/office/drawing/2014/main" id="{C89D9CE1-A614-469F-AB86-61A504F6A6E6}"/>
              </a:ext>
            </a:extLst>
          </p:cNvPr>
          <p:cNvSpPr>
            <a:spLocks noChangeArrowheads="1"/>
          </p:cNvSpPr>
          <p:nvPr/>
        </p:nvSpPr>
        <p:spPr bwMode="auto">
          <a:xfrm>
            <a:off x="1503569" y="2661414"/>
            <a:ext cx="56366"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9" name="Oval 157">
            <a:extLst>
              <a:ext uri="{FF2B5EF4-FFF2-40B4-BE49-F238E27FC236}">
                <a16:creationId xmlns:a16="http://schemas.microsoft.com/office/drawing/2014/main" id="{4B472453-13DC-40D3-89D3-F42124AD89D2}"/>
              </a:ext>
            </a:extLst>
          </p:cNvPr>
          <p:cNvSpPr>
            <a:spLocks noChangeArrowheads="1"/>
          </p:cNvSpPr>
          <p:nvPr/>
        </p:nvSpPr>
        <p:spPr bwMode="auto">
          <a:xfrm>
            <a:off x="1844018" y="2836524"/>
            <a:ext cx="54863" cy="57117"/>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0" name="Oval 158">
            <a:extLst>
              <a:ext uri="{FF2B5EF4-FFF2-40B4-BE49-F238E27FC236}">
                <a16:creationId xmlns:a16="http://schemas.microsoft.com/office/drawing/2014/main" id="{7E29A2F7-17F0-4C4F-99BE-8DE0BE1C1242}"/>
              </a:ext>
            </a:extLst>
          </p:cNvPr>
          <p:cNvSpPr>
            <a:spLocks noChangeArrowheads="1"/>
          </p:cNvSpPr>
          <p:nvPr/>
        </p:nvSpPr>
        <p:spPr bwMode="auto">
          <a:xfrm>
            <a:off x="1599766" y="2689973"/>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1" name="Oval 159">
            <a:extLst>
              <a:ext uri="{FF2B5EF4-FFF2-40B4-BE49-F238E27FC236}">
                <a16:creationId xmlns:a16="http://schemas.microsoft.com/office/drawing/2014/main" id="{3AEEE499-5602-4BF8-8B91-98AF4EF22EBE}"/>
              </a:ext>
            </a:extLst>
          </p:cNvPr>
          <p:cNvSpPr>
            <a:spLocks noChangeArrowheads="1"/>
          </p:cNvSpPr>
          <p:nvPr/>
        </p:nvSpPr>
        <p:spPr bwMode="auto">
          <a:xfrm>
            <a:off x="1321695" y="2583253"/>
            <a:ext cx="54863" cy="55614"/>
          </a:xfrm>
          <a:prstGeom prst="ellipse">
            <a:avLst/>
          </a:prstGeom>
          <a:no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2" name="Line 80">
            <a:extLst>
              <a:ext uri="{FF2B5EF4-FFF2-40B4-BE49-F238E27FC236}">
                <a16:creationId xmlns:a16="http://schemas.microsoft.com/office/drawing/2014/main" id="{03794C8F-5052-4289-AD2C-982E47D3959D}"/>
              </a:ext>
            </a:extLst>
          </p:cNvPr>
          <p:cNvSpPr>
            <a:spLocks noChangeShapeType="1"/>
          </p:cNvSpPr>
          <p:nvPr/>
        </p:nvSpPr>
        <p:spPr bwMode="auto">
          <a:xfrm>
            <a:off x="1057333" y="5055539"/>
            <a:ext cx="4864639" cy="0"/>
          </a:xfrm>
          <a:prstGeom prst="line">
            <a:avLst/>
          </a:prstGeom>
          <a:noFill/>
          <a:ln w="1016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670" name="Table 10">
            <a:extLst>
              <a:ext uri="{FF2B5EF4-FFF2-40B4-BE49-F238E27FC236}">
                <a16:creationId xmlns:a16="http://schemas.microsoft.com/office/drawing/2014/main" id="{A1E10FEF-2594-4444-83E5-5A2368DE6136}"/>
              </a:ext>
            </a:extLst>
          </p:cNvPr>
          <p:cNvGraphicFramePr>
            <a:graphicFrameLocks noGrp="1"/>
          </p:cNvGraphicFramePr>
          <p:nvPr>
            <p:extLst>
              <p:ext uri="{D42A27DB-BD31-4B8C-83A1-F6EECF244321}">
                <p14:modId xmlns:p14="http://schemas.microsoft.com/office/powerpoint/2010/main" val="3280394041"/>
              </p:ext>
            </p:extLst>
          </p:nvPr>
        </p:nvGraphicFramePr>
        <p:xfrm>
          <a:off x="1146981" y="3765456"/>
          <a:ext cx="2417451" cy="1232317"/>
        </p:xfrm>
        <a:graphic>
          <a:graphicData uri="http://schemas.openxmlformats.org/drawingml/2006/table">
            <a:tbl>
              <a:tblPr firstRow="1" bandRow="1">
                <a:tableStyleId>{5C22544A-7EE6-4342-B048-85BDC9FD1C3A}</a:tableStyleId>
              </a:tblPr>
              <a:tblGrid>
                <a:gridCol w="825087">
                  <a:extLst>
                    <a:ext uri="{9D8B030D-6E8A-4147-A177-3AD203B41FA5}">
                      <a16:colId xmlns:a16="http://schemas.microsoft.com/office/drawing/2014/main" val="256280186"/>
                    </a:ext>
                  </a:extLst>
                </a:gridCol>
                <a:gridCol w="766267">
                  <a:extLst>
                    <a:ext uri="{9D8B030D-6E8A-4147-A177-3AD203B41FA5}">
                      <a16:colId xmlns:a16="http://schemas.microsoft.com/office/drawing/2014/main" val="2660757379"/>
                    </a:ext>
                  </a:extLst>
                </a:gridCol>
                <a:gridCol w="826097">
                  <a:extLst>
                    <a:ext uri="{9D8B030D-6E8A-4147-A177-3AD203B41FA5}">
                      <a16:colId xmlns:a16="http://schemas.microsoft.com/office/drawing/2014/main" val="351983716"/>
                    </a:ext>
                  </a:extLst>
                </a:gridCol>
              </a:tblGrid>
              <a:tr h="376720">
                <a:tc>
                  <a:txBody>
                    <a:bodyPr/>
                    <a:lstStyle/>
                    <a:p>
                      <a:endParaRPr lang="en-GB" sz="700">
                        <a:solidFill>
                          <a:schemeClr val="bg1"/>
                        </a:solidFill>
                        <a:latin typeface="Arial" panose="020B0604020202020204" pitchFamily="34" charset="0"/>
                        <a:cs typeface="Arial" panose="020B0604020202020204" pitchFamily="34" charset="0"/>
                      </a:endParaRPr>
                    </a:p>
                  </a:txBody>
                  <a:tcPr anchor="b"/>
                </a:tc>
                <a:tc>
                  <a:txBody>
                    <a:bodyPr/>
                    <a:lstStyle/>
                    <a:p>
                      <a:pPr algn="ctr"/>
                      <a:r>
                        <a:rPr lang="en-US" sz="700" dirty="0" err="1">
                          <a:latin typeface="Arial" panose="020B0604020202020204" pitchFamily="34" charset="0"/>
                          <a:cs typeface="Arial" panose="020B0604020202020204" pitchFamily="34" charset="0"/>
                        </a:rPr>
                        <a:t>Olaparib</a:t>
                      </a:r>
                      <a:r>
                        <a:rPr lang="en-US" sz="700" dirty="0">
                          <a:latin typeface="Arial" panose="020B0604020202020204" pitchFamily="34" charset="0"/>
                          <a:cs typeface="Arial" panose="020B0604020202020204" pitchFamily="34" charset="0"/>
                        </a:rPr>
                        <a:t> + abiraterone</a:t>
                      </a:r>
                    </a:p>
                    <a:p>
                      <a:pPr algn="ctr"/>
                      <a:r>
                        <a:rPr lang="en-US" sz="700" dirty="0">
                          <a:latin typeface="Arial" panose="020B0604020202020204" pitchFamily="34" charset="0"/>
                          <a:cs typeface="Arial" panose="020B0604020202020204" pitchFamily="34" charset="0"/>
                        </a:rPr>
                        <a:t>(n=399)</a:t>
                      </a:r>
                      <a:endParaRPr lang="en-GB" sz="700" dirty="0">
                        <a:solidFill>
                          <a:schemeClr val="tx1"/>
                        </a:solidFill>
                        <a:latin typeface="Arial" panose="020B0604020202020204" pitchFamily="34" charset="0"/>
                        <a:cs typeface="Arial" panose="020B0604020202020204" pitchFamily="34" charset="0"/>
                      </a:endParaRPr>
                    </a:p>
                  </a:txBody>
                  <a:tcPr marT="0" anchor="ctr">
                    <a:solidFill>
                      <a:schemeClr val="tx2"/>
                    </a:solidFill>
                  </a:tcPr>
                </a:tc>
                <a:tc>
                  <a:txBody>
                    <a:bodyPr/>
                    <a:lstStyle/>
                    <a:p>
                      <a:pPr algn="ctr"/>
                      <a:r>
                        <a:rPr lang="en-US" sz="700">
                          <a:latin typeface="Arial" panose="020B0604020202020204" pitchFamily="34" charset="0"/>
                          <a:cs typeface="Arial" panose="020B0604020202020204" pitchFamily="34" charset="0"/>
                        </a:rPr>
                        <a:t>Placebo + abiraterone</a:t>
                      </a:r>
                    </a:p>
                    <a:p>
                      <a:pPr algn="ctr"/>
                      <a:r>
                        <a:rPr lang="en-US" sz="700">
                          <a:latin typeface="Arial" panose="020B0604020202020204" pitchFamily="34" charset="0"/>
                          <a:cs typeface="Arial" panose="020B0604020202020204" pitchFamily="34" charset="0"/>
                        </a:rPr>
                        <a:t>(n=397)</a:t>
                      </a:r>
                      <a:endParaRPr lang="en-GB" sz="700">
                        <a:solidFill>
                          <a:schemeClr val="bg1"/>
                        </a:solidFill>
                        <a:latin typeface="Arial" panose="020B0604020202020204" pitchFamily="34" charset="0"/>
                        <a:cs typeface="Arial" panose="020B0604020202020204" pitchFamily="34" charset="0"/>
                      </a:endParaRPr>
                    </a:p>
                  </a:txBody>
                  <a:tcPr marT="0" anchor="ctr"/>
                </a:tc>
                <a:extLst>
                  <a:ext uri="{0D108BD9-81ED-4DB2-BD59-A6C34878D82A}">
                    <a16:rowId xmlns:a16="http://schemas.microsoft.com/office/drawing/2014/main" val="2534889841"/>
                  </a:ext>
                </a:extLst>
              </a:tr>
              <a:tr h="19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Events, n (%)</a:t>
                      </a:r>
                      <a:endParaRPr lang="en-US" sz="7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183 (45.9)</a:t>
                      </a:r>
                      <a:endParaRPr lang="en-GB" sz="8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221 (55.7)</a:t>
                      </a:r>
                      <a:endParaRPr lang="en-GB" sz="8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90381417"/>
                  </a:ext>
                </a:extLst>
              </a:tr>
              <a:tr h="306957">
                <a:tc>
                  <a:txBody>
                    <a:bodyPr/>
                    <a:lstStyle/>
                    <a:p>
                      <a:r>
                        <a:rPr lang="en-US" sz="700" b="1">
                          <a:latin typeface="Arial" panose="020B0604020202020204" pitchFamily="34" charset="0"/>
                          <a:cs typeface="Arial" panose="020B0604020202020204" pitchFamily="34" charset="0"/>
                        </a:rPr>
                        <a:t>Median TFST (months)</a:t>
                      </a:r>
                      <a:endParaRPr lang="en-US" sz="7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25.0</a:t>
                      </a:r>
                      <a:endParaRPr lang="en-GB" sz="8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19.9</a:t>
                      </a:r>
                      <a:endParaRPr lang="en-GB" sz="8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3592731"/>
                  </a:ext>
                </a:extLst>
              </a:tr>
              <a:tr h="306957">
                <a:tc>
                  <a:txBody>
                    <a:bodyPr/>
                    <a:lstStyle/>
                    <a:p>
                      <a:r>
                        <a:rPr lang="en-US" sz="700" b="1" dirty="0">
                          <a:latin typeface="Arial" panose="020B0604020202020204" pitchFamily="34" charset="0"/>
                          <a:cs typeface="Arial" panose="020B0604020202020204" pitchFamily="34" charset="0"/>
                        </a:rPr>
                        <a:t>HR (95% CI)</a:t>
                      </a:r>
                      <a:endParaRPr lang="en-US" sz="700" b="1"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pl-PL" sz="800" dirty="0">
                          <a:latin typeface="Arial" panose="020B0604020202020204" pitchFamily="34" charset="0"/>
                          <a:cs typeface="Arial" panose="020B0604020202020204" pitchFamily="34" charset="0"/>
                        </a:rPr>
                        <a:t>0.74 </a:t>
                      </a:r>
                      <a:r>
                        <a:rPr lang="en-US" sz="800" dirty="0">
                          <a:latin typeface="Arial" panose="020B0604020202020204" pitchFamily="34" charset="0"/>
                          <a:cs typeface="Arial" panose="020B0604020202020204" pitchFamily="34" charset="0"/>
                        </a:rPr>
                        <a:t>(</a:t>
                      </a:r>
                      <a:r>
                        <a:rPr lang="pl-PL" sz="800" dirty="0">
                          <a:latin typeface="Arial" panose="020B0604020202020204" pitchFamily="34" charset="0"/>
                          <a:cs typeface="Arial" panose="020B0604020202020204" pitchFamily="34" charset="0"/>
                        </a:rPr>
                        <a:t>0.61</a:t>
                      </a:r>
                      <a:r>
                        <a:rPr lang="en-US" sz="800" dirty="0">
                          <a:latin typeface="Arial" panose="020B0604020202020204" pitchFamily="34" charset="0"/>
                          <a:cs typeface="Arial" panose="020B0604020202020204" pitchFamily="34" charset="0"/>
                        </a:rPr>
                        <a:t>‒</a:t>
                      </a:r>
                      <a:r>
                        <a:rPr lang="pl-PL" sz="800" dirty="0">
                          <a:latin typeface="Arial" panose="020B0604020202020204" pitchFamily="34" charset="0"/>
                          <a:cs typeface="Arial" panose="020B0604020202020204" pitchFamily="34" charset="0"/>
                        </a:rPr>
                        <a:t>0.90)</a:t>
                      </a:r>
                      <a:endParaRPr lang="en-US" sz="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P=0.004</a:t>
                      </a:r>
                      <a:r>
                        <a:rPr lang="en-US" sz="800" baseline="30000" dirty="0">
                          <a:latin typeface="Arial" panose="020B0604020202020204" pitchFamily="34" charset="0"/>
                          <a:cs typeface="Arial" panose="020B0604020202020204" pitchFamily="34" charset="0"/>
                        </a:rPr>
                        <a:t>a</a:t>
                      </a:r>
                      <a:endParaRPr lang="en-GB" sz="800" b="1" baseline="300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graphicFrame>
        <p:nvGraphicFramePr>
          <p:cNvPr id="672" name="Table 10">
            <a:extLst>
              <a:ext uri="{FF2B5EF4-FFF2-40B4-BE49-F238E27FC236}">
                <a16:creationId xmlns:a16="http://schemas.microsoft.com/office/drawing/2014/main" id="{1A6DE59B-C0FA-4C7D-90CF-4E6785A77F2D}"/>
              </a:ext>
            </a:extLst>
          </p:cNvPr>
          <p:cNvGraphicFramePr>
            <a:graphicFrameLocks noGrp="1"/>
          </p:cNvGraphicFramePr>
          <p:nvPr>
            <p:extLst>
              <p:ext uri="{D42A27DB-BD31-4B8C-83A1-F6EECF244321}">
                <p14:modId xmlns:p14="http://schemas.microsoft.com/office/powerpoint/2010/main" val="4259619556"/>
              </p:ext>
            </p:extLst>
          </p:nvPr>
        </p:nvGraphicFramePr>
        <p:xfrm>
          <a:off x="7071874" y="3780696"/>
          <a:ext cx="2417451" cy="1217077"/>
        </p:xfrm>
        <a:graphic>
          <a:graphicData uri="http://schemas.openxmlformats.org/drawingml/2006/table">
            <a:tbl>
              <a:tblPr firstRow="1" bandRow="1">
                <a:tableStyleId>{5C22544A-7EE6-4342-B048-85BDC9FD1C3A}</a:tableStyleId>
              </a:tblPr>
              <a:tblGrid>
                <a:gridCol w="825087">
                  <a:extLst>
                    <a:ext uri="{9D8B030D-6E8A-4147-A177-3AD203B41FA5}">
                      <a16:colId xmlns:a16="http://schemas.microsoft.com/office/drawing/2014/main" val="256280186"/>
                    </a:ext>
                  </a:extLst>
                </a:gridCol>
                <a:gridCol w="766267">
                  <a:extLst>
                    <a:ext uri="{9D8B030D-6E8A-4147-A177-3AD203B41FA5}">
                      <a16:colId xmlns:a16="http://schemas.microsoft.com/office/drawing/2014/main" val="2660757379"/>
                    </a:ext>
                  </a:extLst>
                </a:gridCol>
                <a:gridCol w="826097">
                  <a:extLst>
                    <a:ext uri="{9D8B030D-6E8A-4147-A177-3AD203B41FA5}">
                      <a16:colId xmlns:a16="http://schemas.microsoft.com/office/drawing/2014/main" val="351983716"/>
                    </a:ext>
                  </a:extLst>
                </a:gridCol>
              </a:tblGrid>
              <a:tr h="376720">
                <a:tc>
                  <a:txBody>
                    <a:bodyPr/>
                    <a:lstStyle/>
                    <a:p>
                      <a:endParaRPr lang="en-GB" sz="700" dirty="0">
                        <a:solidFill>
                          <a:schemeClr val="bg1"/>
                        </a:solidFill>
                        <a:latin typeface="Arial" panose="020B0604020202020204" pitchFamily="34" charset="0"/>
                        <a:cs typeface="Arial" panose="020B0604020202020204" pitchFamily="34" charset="0"/>
                      </a:endParaRPr>
                    </a:p>
                  </a:txBody>
                  <a:tcPr anchor="b">
                    <a:noFill/>
                  </a:tcPr>
                </a:tc>
                <a:tc>
                  <a:txBody>
                    <a:bodyPr/>
                    <a:lstStyle/>
                    <a:p>
                      <a:pPr algn="ctr"/>
                      <a:r>
                        <a:rPr lang="en-US" sz="700" dirty="0" err="1">
                          <a:latin typeface="Arial" panose="020B0604020202020204" pitchFamily="34" charset="0"/>
                          <a:cs typeface="Arial" panose="020B0604020202020204" pitchFamily="34" charset="0"/>
                        </a:rPr>
                        <a:t>Olaparib</a:t>
                      </a:r>
                      <a:r>
                        <a:rPr lang="en-US" sz="700" dirty="0">
                          <a:latin typeface="Arial" panose="020B0604020202020204" pitchFamily="34" charset="0"/>
                          <a:cs typeface="Arial" panose="020B0604020202020204" pitchFamily="34" charset="0"/>
                        </a:rPr>
                        <a:t> + abiraterone</a:t>
                      </a:r>
                    </a:p>
                    <a:p>
                      <a:pPr algn="ctr"/>
                      <a:r>
                        <a:rPr lang="en-US" sz="700" dirty="0">
                          <a:latin typeface="Arial" panose="020B0604020202020204" pitchFamily="34" charset="0"/>
                          <a:cs typeface="Arial" panose="020B0604020202020204" pitchFamily="34" charset="0"/>
                        </a:rPr>
                        <a:t>(n=399)</a:t>
                      </a:r>
                      <a:endParaRPr lang="en-GB" sz="700" dirty="0">
                        <a:solidFill>
                          <a:schemeClr val="tx1"/>
                        </a:solidFill>
                        <a:latin typeface="Arial" panose="020B0604020202020204" pitchFamily="34" charset="0"/>
                        <a:cs typeface="Arial" panose="020B0604020202020204" pitchFamily="34" charset="0"/>
                      </a:endParaRPr>
                    </a:p>
                  </a:txBody>
                  <a:tcPr marT="0" anchor="ctr">
                    <a:solidFill>
                      <a:schemeClr val="tx2"/>
                    </a:solidFill>
                  </a:tcPr>
                </a:tc>
                <a:tc>
                  <a:txBody>
                    <a:bodyPr/>
                    <a:lstStyle/>
                    <a:p>
                      <a:pPr algn="ctr"/>
                      <a:r>
                        <a:rPr lang="en-US" sz="700">
                          <a:latin typeface="Arial" panose="020B0604020202020204" pitchFamily="34" charset="0"/>
                          <a:cs typeface="Arial" panose="020B0604020202020204" pitchFamily="34" charset="0"/>
                        </a:rPr>
                        <a:t>Placebo + abiraterone</a:t>
                      </a:r>
                    </a:p>
                    <a:p>
                      <a:pPr algn="ctr"/>
                      <a:r>
                        <a:rPr lang="en-US" sz="700">
                          <a:latin typeface="Arial" panose="020B0604020202020204" pitchFamily="34" charset="0"/>
                          <a:cs typeface="Arial" panose="020B0604020202020204" pitchFamily="34" charset="0"/>
                        </a:rPr>
                        <a:t>(n=397)</a:t>
                      </a:r>
                      <a:endParaRPr lang="en-GB" sz="700">
                        <a:solidFill>
                          <a:schemeClr val="bg1"/>
                        </a:solidFill>
                        <a:latin typeface="Arial" panose="020B0604020202020204" pitchFamily="34" charset="0"/>
                        <a:cs typeface="Arial" panose="020B0604020202020204" pitchFamily="34" charset="0"/>
                      </a:endParaRPr>
                    </a:p>
                  </a:txBody>
                  <a:tcPr marT="0" anchor="ctr"/>
                </a:tc>
                <a:extLst>
                  <a:ext uri="{0D108BD9-81ED-4DB2-BD59-A6C34878D82A}">
                    <a16:rowId xmlns:a16="http://schemas.microsoft.com/office/drawing/2014/main" val="2534889841"/>
                  </a:ext>
                </a:extLst>
              </a:tr>
              <a:tr h="19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Events, n (%)</a:t>
                      </a:r>
                      <a:endParaRPr lang="en-US" sz="7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700" dirty="0">
                          <a:latin typeface="Arial" panose="020B0604020202020204" pitchFamily="34" charset="0"/>
                          <a:cs typeface="Arial" panose="020B0604020202020204" pitchFamily="34" charset="0"/>
                        </a:rPr>
                        <a:t>70 (17.5)</a:t>
                      </a:r>
                      <a:endParaRPr lang="en-GB" sz="7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700">
                          <a:latin typeface="Arial" panose="020B0604020202020204" pitchFamily="34" charset="0"/>
                          <a:cs typeface="Arial" panose="020B0604020202020204" pitchFamily="34" charset="0"/>
                        </a:rPr>
                        <a:t>94 (23.7)</a:t>
                      </a:r>
                      <a:endParaRPr lang="en-GB" sz="7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90381417"/>
                  </a:ext>
                </a:extLst>
              </a:tr>
              <a:tr h="306957">
                <a:tc>
                  <a:txBody>
                    <a:bodyPr/>
                    <a:lstStyle/>
                    <a:p>
                      <a:r>
                        <a:rPr lang="en-US" sz="700" b="1" dirty="0">
                          <a:latin typeface="Arial" panose="020B0604020202020204" pitchFamily="34" charset="0"/>
                          <a:cs typeface="Arial" panose="020B0604020202020204" pitchFamily="34" charset="0"/>
                        </a:rPr>
                        <a:t>Median PFS2 (months)</a:t>
                      </a:r>
                      <a:endParaRPr lang="en-US" sz="7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NR</a:t>
                      </a:r>
                      <a:endParaRPr lang="en-GB" sz="800" b="1">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800">
                          <a:latin typeface="Arial" panose="020B0604020202020204" pitchFamily="34" charset="0"/>
                          <a:cs typeface="Arial" panose="020B0604020202020204" pitchFamily="34" charset="0"/>
                        </a:rPr>
                        <a:t>NR</a:t>
                      </a:r>
                      <a:endParaRPr lang="en-GB" sz="800" b="1">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3592731"/>
                  </a:ext>
                </a:extLst>
              </a:tr>
              <a:tr h="306957">
                <a:tc>
                  <a:txBody>
                    <a:bodyPr/>
                    <a:lstStyle/>
                    <a:p>
                      <a:r>
                        <a:rPr lang="en-US" sz="700" b="1" dirty="0">
                          <a:latin typeface="Arial" panose="020B0604020202020204" pitchFamily="34" charset="0"/>
                          <a:cs typeface="Arial" panose="020B0604020202020204" pitchFamily="34" charset="0"/>
                        </a:rPr>
                        <a:t>HR (95% CI)</a:t>
                      </a:r>
                      <a:endParaRPr lang="en-US" sz="700" b="1"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pl-PL" sz="800" dirty="0">
                          <a:latin typeface="Arial" panose="020B0604020202020204" pitchFamily="34" charset="0"/>
                          <a:cs typeface="Arial" panose="020B0604020202020204" pitchFamily="34" charset="0"/>
                        </a:rPr>
                        <a:t>0.69 (0.51</a:t>
                      </a:r>
                      <a:r>
                        <a:rPr lang="en-US" sz="800" dirty="0">
                          <a:latin typeface="Arial" panose="020B0604020202020204" pitchFamily="34" charset="0"/>
                          <a:cs typeface="Arial" panose="020B0604020202020204" pitchFamily="34" charset="0"/>
                        </a:rPr>
                        <a:t>‒</a:t>
                      </a:r>
                      <a:r>
                        <a:rPr lang="pl-PL" sz="800" dirty="0">
                          <a:latin typeface="Arial" panose="020B0604020202020204" pitchFamily="34" charset="0"/>
                          <a:cs typeface="Arial" panose="020B0604020202020204" pitchFamily="34" charset="0"/>
                        </a:rPr>
                        <a:t>0.94)</a:t>
                      </a:r>
                      <a:endParaRPr lang="en-US" sz="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P=0.0184</a:t>
                      </a:r>
                      <a:r>
                        <a:rPr lang="en-US" sz="800" baseline="30000" dirty="0">
                          <a:latin typeface="Arial" panose="020B0604020202020204" pitchFamily="34" charset="0"/>
                          <a:cs typeface="Arial" panose="020B0604020202020204" pitchFamily="34" charset="0"/>
                        </a:rPr>
                        <a:t>a</a:t>
                      </a:r>
                      <a:endParaRPr lang="en-GB" sz="800" b="1" baseline="300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GB" sz="1100" b="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891437"/>
                  </a:ext>
                </a:extLst>
              </a:tr>
            </a:tbl>
          </a:graphicData>
        </a:graphic>
      </p:graphicFrame>
      <p:sp>
        <p:nvSpPr>
          <p:cNvPr id="671" name="TextBox 670">
            <a:extLst>
              <a:ext uri="{FF2B5EF4-FFF2-40B4-BE49-F238E27FC236}">
                <a16:creationId xmlns:a16="http://schemas.microsoft.com/office/drawing/2014/main" id="{E79F7ECD-5209-457D-BA90-C675D4635614}"/>
              </a:ext>
            </a:extLst>
          </p:cNvPr>
          <p:cNvSpPr txBox="1"/>
          <p:nvPr/>
        </p:nvSpPr>
        <p:spPr>
          <a:xfrm>
            <a:off x="595968" y="5897185"/>
            <a:ext cx="6096000" cy="230832"/>
          </a:xfrm>
          <a:prstGeom prst="rect">
            <a:avLst/>
          </a:prstGeom>
          <a:noFill/>
        </p:spPr>
        <p:txBody>
          <a:bodyPr wrap="square">
            <a:spAutoFit/>
          </a:bodyPr>
          <a:lstStyle/>
          <a:p>
            <a:r>
              <a:rPr lang="en-US" sz="900" spc="0" baseline="30000" dirty="0" err="1">
                <a:latin typeface="Arial" panose="020B0604020202020204"/>
                <a:cs typeface="Arial Narrow"/>
              </a:rPr>
              <a:t>a</a:t>
            </a:r>
            <a:r>
              <a:rPr lang="en-US" sz="900" spc="0" dirty="0" err="1">
                <a:latin typeface="Arial" panose="020B0604020202020204"/>
                <a:cs typeface="Arial Narrow"/>
              </a:rPr>
              <a:t>Nominal</a:t>
            </a:r>
            <a:r>
              <a:rPr lang="en-US" sz="900" spc="0" dirty="0">
                <a:latin typeface="Arial" panose="020B0604020202020204"/>
                <a:cs typeface="Arial Narrow"/>
              </a:rPr>
              <a:t> </a:t>
            </a:r>
          </a:p>
        </p:txBody>
      </p:sp>
    </p:spTree>
    <p:extLst>
      <p:ext uri="{BB962C8B-B14F-4D97-AF65-F5344CB8AC3E}">
        <p14:creationId xmlns:p14="http://schemas.microsoft.com/office/powerpoint/2010/main" val="2413328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63ABFDD-9C62-4B7C-965A-E3096E807885}"/>
              </a:ext>
            </a:extLst>
          </p:cNvPr>
          <p:cNvSpPr>
            <a:spLocks noGrp="1"/>
          </p:cNvSpPr>
          <p:nvPr>
            <p:ph type="body" idx="1"/>
          </p:nvPr>
        </p:nvSpPr>
        <p:spPr>
          <a:xfrm>
            <a:off x="609600" y="864547"/>
            <a:ext cx="10972800" cy="702470"/>
          </a:xfrm>
        </p:spPr>
        <p:txBody>
          <a:bodyPr/>
          <a:lstStyle/>
          <a:p>
            <a:pPr lvl="0"/>
            <a:r>
              <a:rPr lang="en-US" dirty="0"/>
              <a:t>AE profile was consistent with the known toxicity </a:t>
            </a:r>
            <a:br>
              <a:rPr lang="en-US" dirty="0"/>
            </a:br>
            <a:r>
              <a:rPr lang="en-US" dirty="0"/>
              <a:t>profiles for the individual drugs</a:t>
            </a:r>
          </a:p>
        </p:txBody>
      </p:sp>
      <p:sp>
        <p:nvSpPr>
          <p:cNvPr id="2" name="Title 1">
            <a:extLst>
              <a:ext uri="{FF2B5EF4-FFF2-40B4-BE49-F238E27FC236}">
                <a16:creationId xmlns:a16="http://schemas.microsoft.com/office/drawing/2014/main" id="{654509F2-C087-40FE-8B58-87872BC40C58}"/>
              </a:ext>
            </a:extLst>
          </p:cNvPr>
          <p:cNvSpPr>
            <a:spLocks noGrp="1"/>
          </p:cNvSpPr>
          <p:nvPr>
            <p:ph type="title"/>
          </p:nvPr>
        </p:nvSpPr>
        <p:spPr/>
        <p:txBody>
          <a:bodyPr/>
          <a:lstStyle/>
          <a:p>
            <a:r>
              <a:rPr lang="en-US" dirty="0" err="1"/>
              <a:t>PRO</a:t>
            </a:r>
            <a:r>
              <a:rPr lang="en-US" cap="none" dirty="0" err="1"/>
              <a:t>pel</a:t>
            </a:r>
            <a:r>
              <a:rPr lang="en-US" dirty="0"/>
              <a:t>: most common adverse events</a:t>
            </a:r>
            <a:endParaRPr lang="en-GB" dirty="0"/>
          </a:p>
        </p:txBody>
      </p:sp>
      <p:sp>
        <p:nvSpPr>
          <p:cNvPr id="5" name="Slide Number Placeholder 4">
            <a:extLst>
              <a:ext uri="{FF2B5EF4-FFF2-40B4-BE49-F238E27FC236}">
                <a16:creationId xmlns:a16="http://schemas.microsoft.com/office/drawing/2014/main" id="{CF22F874-A1FF-234E-A864-9A84B04F0A8A}"/>
              </a:ext>
            </a:extLst>
          </p:cNvPr>
          <p:cNvSpPr>
            <a:spLocks noGrp="1"/>
          </p:cNvSpPr>
          <p:nvPr>
            <p:ph type="sldNum" sz="quarter" idx="4"/>
          </p:nvPr>
        </p:nvSpPr>
        <p:spPr/>
        <p:txBody>
          <a:bodyPr/>
          <a:lstStyle/>
          <a:p>
            <a:fld id="{BE33F7A0-71F0-446B-9DE8-6D75BE64EE0F}" type="slidenum">
              <a:rPr lang="en-US" smtClean="0"/>
              <a:pPr/>
              <a:t>64</a:t>
            </a:fld>
            <a:endParaRPr lang="en-US" dirty="0"/>
          </a:p>
        </p:txBody>
      </p:sp>
      <p:sp>
        <p:nvSpPr>
          <p:cNvPr id="31" name="Content Placeholder 30">
            <a:extLst>
              <a:ext uri="{FF2B5EF4-FFF2-40B4-BE49-F238E27FC236}">
                <a16:creationId xmlns:a16="http://schemas.microsoft.com/office/drawing/2014/main" id="{0DEA2E22-75CD-CE4B-A6F0-27F93E7E0BDE}"/>
              </a:ext>
            </a:extLst>
          </p:cNvPr>
          <p:cNvSpPr>
            <a:spLocks noGrp="1"/>
          </p:cNvSpPr>
          <p:nvPr>
            <p:ph sz="quarter" idx="15"/>
          </p:nvPr>
        </p:nvSpPr>
        <p:spPr/>
        <p:txBody>
          <a:bodyPr/>
          <a:lstStyle/>
          <a:p>
            <a:r>
              <a:rPr lang="en-US" dirty="0"/>
              <a:t>AE, adverse event</a:t>
            </a:r>
          </a:p>
          <a:p>
            <a:r>
              <a:rPr lang="en-US" dirty="0"/>
              <a:t>Saad F, et al. </a:t>
            </a:r>
            <a:r>
              <a:rPr lang="en-GB" dirty="0"/>
              <a:t>J Clin Oncol. 2022; 40 (</a:t>
            </a:r>
            <a:r>
              <a:rPr lang="en-GB" dirty="0" err="1"/>
              <a:t>suppl</a:t>
            </a:r>
            <a:r>
              <a:rPr lang="en-GB" dirty="0"/>
              <a:t> 6; </a:t>
            </a:r>
            <a:r>
              <a:rPr lang="en-GB" dirty="0" err="1"/>
              <a:t>abstr</a:t>
            </a:r>
            <a:r>
              <a:rPr lang="en-GB" dirty="0"/>
              <a:t> 11)</a:t>
            </a:r>
          </a:p>
        </p:txBody>
      </p:sp>
      <p:graphicFrame>
        <p:nvGraphicFramePr>
          <p:cNvPr id="20" name="Chart 19">
            <a:extLst>
              <a:ext uri="{FF2B5EF4-FFF2-40B4-BE49-F238E27FC236}">
                <a16:creationId xmlns:a16="http://schemas.microsoft.com/office/drawing/2014/main" id="{EB564FD0-8480-46C8-90BF-D694EE4B6886}"/>
              </a:ext>
            </a:extLst>
          </p:cNvPr>
          <p:cNvGraphicFramePr/>
          <p:nvPr>
            <p:extLst>
              <p:ext uri="{D42A27DB-BD31-4B8C-83A1-F6EECF244321}">
                <p14:modId xmlns:p14="http://schemas.microsoft.com/office/powerpoint/2010/main" val="2000532758"/>
              </p:ext>
            </p:extLst>
          </p:nvPr>
        </p:nvGraphicFramePr>
        <p:xfrm>
          <a:off x="6302566" y="1484784"/>
          <a:ext cx="5215603" cy="419823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5D9E033B-B794-4F1E-8A3D-4B8C816799FB}"/>
              </a:ext>
            </a:extLst>
          </p:cNvPr>
          <p:cNvSpPr txBox="1"/>
          <p:nvPr/>
        </p:nvSpPr>
        <p:spPr>
          <a:xfrm>
            <a:off x="6415569" y="1557956"/>
            <a:ext cx="40326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a:ea typeface="+mn-ea"/>
                <a:cs typeface="+mn-cs"/>
              </a:rPr>
              <a:t>Placebo + abiraterone (n=399)</a:t>
            </a:r>
          </a:p>
        </p:txBody>
      </p:sp>
      <p:graphicFrame>
        <p:nvGraphicFramePr>
          <p:cNvPr id="19" name="Chart 18">
            <a:extLst>
              <a:ext uri="{FF2B5EF4-FFF2-40B4-BE49-F238E27FC236}">
                <a16:creationId xmlns:a16="http://schemas.microsoft.com/office/drawing/2014/main" id="{DAC55722-31CE-48B8-AFA1-1F95692B9C9E}"/>
              </a:ext>
            </a:extLst>
          </p:cNvPr>
          <p:cNvGraphicFramePr/>
          <p:nvPr>
            <p:extLst>
              <p:ext uri="{D42A27DB-BD31-4B8C-83A1-F6EECF244321}">
                <p14:modId xmlns:p14="http://schemas.microsoft.com/office/powerpoint/2010/main" val="1827902116"/>
              </p:ext>
            </p:extLst>
          </p:nvPr>
        </p:nvGraphicFramePr>
        <p:xfrm>
          <a:off x="898772" y="1484784"/>
          <a:ext cx="5576999" cy="419824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715EACD9-0096-402B-BACD-FDCEBA70B745}"/>
              </a:ext>
            </a:extLst>
          </p:cNvPr>
          <p:cNvSpPr txBox="1"/>
          <p:nvPr/>
        </p:nvSpPr>
        <p:spPr>
          <a:xfrm>
            <a:off x="2412993" y="1557954"/>
            <a:ext cx="403267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chemeClr val="tx2"/>
                </a:solidFill>
                <a:effectLst/>
                <a:uLnTx/>
                <a:uFillTx/>
                <a:latin typeface="Arial" panose="020B0604020202020204"/>
                <a:ea typeface="+mn-ea"/>
                <a:cs typeface="+mn-cs"/>
              </a:rPr>
              <a:t>Olaparib</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 + abiraterone (n=399)</a:t>
            </a:r>
          </a:p>
        </p:txBody>
      </p:sp>
      <p:sp>
        <p:nvSpPr>
          <p:cNvPr id="25" name="Segnaposto testo 81">
            <a:extLst>
              <a:ext uri="{FF2B5EF4-FFF2-40B4-BE49-F238E27FC236}">
                <a16:creationId xmlns:a16="http://schemas.microsoft.com/office/drawing/2014/main" id="{59B850DC-28CF-4EFC-B2AD-EFB8E9696E66}"/>
              </a:ext>
            </a:extLst>
          </p:cNvPr>
          <p:cNvSpPr txBox="1">
            <a:spLocks/>
          </p:cNvSpPr>
          <p:nvPr/>
        </p:nvSpPr>
        <p:spPr>
          <a:xfrm>
            <a:off x="609600" y="5651878"/>
            <a:ext cx="9996337" cy="657442"/>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Safety was assessed through the reporting of AEs according to the National Cancer Institute Common Terminology Criteria for Adverse Events (NCI CTCAE v4.03) and laboratory assessments.</a:t>
            </a:r>
            <a:b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br>
            <a:r>
              <a:rPr kumimoji="0" lang="en-US" sz="900" b="0" i="0" u="none" strike="noStrike" kern="1200" cap="none" spc="0" normalizeH="0" baseline="30000" noProof="0" dirty="0" err="1">
                <a:ln>
                  <a:noFill/>
                </a:ln>
                <a:solidFill>
                  <a:schemeClr val="tx1"/>
                </a:solidFill>
                <a:effectLst/>
                <a:uLnTx/>
                <a:uFillTx/>
                <a:latin typeface="Arial" panose="020B0604020202020204"/>
                <a:ea typeface="+mn-ea"/>
                <a:cs typeface="Arial Narrow"/>
              </a:rPr>
              <a:t>a</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category includes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decreased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haemoglobin</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level, decreased red-cell count, decreased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haematocrit</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level,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erythropenia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macrocytic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normochromic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normochromic normocytic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 and normocytic </a:t>
            </a:r>
            <a:r>
              <a:rPr kumimoji="0" lang="en-US" sz="900" b="0" i="0" u="none" strike="noStrike" kern="1200" cap="none" spc="0" normalizeH="0" baseline="0" noProof="0" dirty="0" err="1">
                <a:ln>
                  <a:noFill/>
                </a:ln>
                <a:solidFill>
                  <a:schemeClr val="tx1"/>
                </a:solidFill>
                <a:effectLst/>
                <a:uLnTx/>
                <a:uFillTx/>
                <a:latin typeface="Arial" panose="020B0604020202020204"/>
                <a:ea typeface="+mn-ea"/>
                <a:cs typeface="Arial Narrow"/>
              </a:rPr>
              <a:t>anaemia</a:t>
            </a:r>
            <a:r>
              <a:rPr kumimoji="0" lang="en-US" sz="900" b="0" i="0" u="none" strike="noStrike" kern="1200" cap="none" spc="0" normalizeH="0" baseline="0" noProof="0" dirty="0">
                <a:ln>
                  <a:noFill/>
                </a:ln>
                <a:solidFill>
                  <a:schemeClr val="tx1"/>
                </a:solidFill>
                <a:effectLst/>
                <a:uLnTx/>
                <a:uFillTx/>
                <a:latin typeface="Arial" panose="020B0604020202020204"/>
                <a:ea typeface="+mn-ea"/>
                <a:cs typeface="Arial Narrow"/>
              </a:rPr>
              <a:t>.</a:t>
            </a:r>
          </a:p>
        </p:txBody>
      </p:sp>
      <p:sp>
        <p:nvSpPr>
          <p:cNvPr id="4" name="Rectangle 3">
            <a:extLst>
              <a:ext uri="{FF2B5EF4-FFF2-40B4-BE49-F238E27FC236}">
                <a16:creationId xmlns:a16="http://schemas.microsoft.com/office/drawing/2014/main" id="{8B051FD4-BDA0-43CD-A9D6-E23D5779C4E8}"/>
              </a:ext>
            </a:extLst>
          </p:cNvPr>
          <p:cNvSpPr/>
          <p:nvPr/>
        </p:nvSpPr>
        <p:spPr>
          <a:xfrm>
            <a:off x="10344472" y="3259762"/>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1F47540-918C-48F7-8533-F905E2BDEA0E}"/>
              </a:ext>
            </a:extLst>
          </p:cNvPr>
          <p:cNvSpPr txBox="1"/>
          <p:nvPr/>
        </p:nvSpPr>
        <p:spPr>
          <a:xfrm>
            <a:off x="10550114" y="3212976"/>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Grade ≥3</a:t>
            </a:r>
          </a:p>
        </p:txBody>
      </p:sp>
      <p:sp>
        <p:nvSpPr>
          <p:cNvPr id="21" name="Rectangle 20">
            <a:extLst>
              <a:ext uri="{FF2B5EF4-FFF2-40B4-BE49-F238E27FC236}">
                <a16:creationId xmlns:a16="http://schemas.microsoft.com/office/drawing/2014/main" id="{333A432A-CAA1-414C-8630-6CF7B85E2CE0}"/>
              </a:ext>
            </a:extLst>
          </p:cNvPr>
          <p:cNvSpPr/>
          <p:nvPr/>
        </p:nvSpPr>
        <p:spPr>
          <a:xfrm>
            <a:off x="10344472" y="3768204"/>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951ED938-A06B-4536-BE75-18A8F96C30DB}"/>
              </a:ext>
            </a:extLst>
          </p:cNvPr>
          <p:cNvSpPr txBox="1"/>
          <p:nvPr/>
        </p:nvSpPr>
        <p:spPr>
          <a:xfrm>
            <a:off x="10550114" y="372141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Grade ≥3</a:t>
            </a:r>
          </a:p>
        </p:txBody>
      </p:sp>
      <p:sp>
        <p:nvSpPr>
          <p:cNvPr id="17" name="Rectangle 16">
            <a:extLst>
              <a:ext uri="{FF2B5EF4-FFF2-40B4-BE49-F238E27FC236}">
                <a16:creationId xmlns:a16="http://schemas.microsoft.com/office/drawing/2014/main" id="{C57AF21F-7CD6-4415-9A52-524693DA32C5}"/>
              </a:ext>
            </a:extLst>
          </p:cNvPr>
          <p:cNvSpPr/>
          <p:nvPr/>
        </p:nvSpPr>
        <p:spPr>
          <a:xfrm>
            <a:off x="10344472" y="3513983"/>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23D27A97-2FBB-49A8-BD5F-830BECA1CB30}"/>
              </a:ext>
            </a:extLst>
          </p:cNvPr>
          <p:cNvSpPr txBox="1"/>
          <p:nvPr/>
        </p:nvSpPr>
        <p:spPr>
          <a:xfrm>
            <a:off x="10550114" y="3467197"/>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All grade</a:t>
            </a:r>
          </a:p>
        </p:txBody>
      </p:sp>
      <p:sp>
        <p:nvSpPr>
          <p:cNvPr id="26" name="Rectangle 25">
            <a:extLst>
              <a:ext uri="{FF2B5EF4-FFF2-40B4-BE49-F238E27FC236}">
                <a16:creationId xmlns:a16="http://schemas.microsoft.com/office/drawing/2014/main" id="{6440E9A2-7A7D-4BED-831E-145808EDF195}"/>
              </a:ext>
            </a:extLst>
          </p:cNvPr>
          <p:cNvSpPr/>
          <p:nvPr/>
        </p:nvSpPr>
        <p:spPr>
          <a:xfrm>
            <a:off x="10344472" y="4022424"/>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D4A65F7-20BA-4916-A310-58BA430E9900}"/>
              </a:ext>
            </a:extLst>
          </p:cNvPr>
          <p:cNvSpPr txBox="1"/>
          <p:nvPr/>
        </p:nvSpPr>
        <p:spPr>
          <a:xfrm>
            <a:off x="10550114" y="397563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All grade</a:t>
            </a:r>
          </a:p>
        </p:txBody>
      </p:sp>
      <p:sp>
        <p:nvSpPr>
          <p:cNvPr id="3" name="TextBox 2">
            <a:extLst>
              <a:ext uri="{FF2B5EF4-FFF2-40B4-BE49-F238E27FC236}">
                <a16:creationId xmlns:a16="http://schemas.microsoft.com/office/drawing/2014/main" id="{02333E5E-3ECF-405E-9DE1-7258DD4AE5B5}"/>
              </a:ext>
            </a:extLst>
          </p:cNvPr>
          <p:cNvSpPr txBox="1"/>
          <p:nvPr/>
        </p:nvSpPr>
        <p:spPr>
          <a:xfrm>
            <a:off x="2433865" y="2159145"/>
            <a:ext cx="133743" cy="110800"/>
          </a:xfrm>
          <a:prstGeom prst="rect">
            <a:avLst/>
          </a:prstGeom>
          <a:solidFill>
            <a:schemeClr val="bg1"/>
          </a:solidFill>
        </p:spPr>
        <p:txBody>
          <a:bodyPr wrap="square" lIns="0" tIns="0" rIns="0" bIns="0" rtlCol="0">
            <a:spAutoFit/>
          </a:bodyPr>
          <a:lstStyle/>
          <a:p>
            <a:pPr algn="ctr">
              <a:lnSpc>
                <a:spcPct val="90000"/>
              </a:lnSpc>
            </a:pPr>
            <a:r>
              <a:rPr lang="en-GB" sz="1200" b="1" baseline="30000" dirty="0">
                <a:latin typeface="Arial" panose="020B0604020202020204" pitchFamily="34" charset="0"/>
                <a:ea typeface="Aileron" charset="0"/>
                <a:cs typeface="Arial" panose="020B0604020202020204" pitchFamily="34" charset="0"/>
              </a:rPr>
              <a:t>a</a:t>
            </a:r>
          </a:p>
        </p:txBody>
      </p:sp>
    </p:spTree>
    <p:extLst>
      <p:ext uri="{BB962C8B-B14F-4D97-AF65-F5344CB8AC3E}">
        <p14:creationId xmlns:p14="http://schemas.microsoft.com/office/powerpoint/2010/main" val="1558536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E48E4AF-77E4-4208-AAF1-58F8540D3A72}"/>
              </a:ext>
            </a:extLst>
          </p:cNvPr>
          <p:cNvSpPr>
            <a:spLocks noGrp="1"/>
          </p:cNvSpPr>
          <p:nvPr>
            <p:ph type="body" idx="1"/>
          </p:nvPr>
        </p:nvSpPr>
        <p:spPr>
          <a:xfrm>
            <a:off x="609600" y="1082517"/>
            <a:ext cx="10972800" cy="246687"/>
          </a:xfrm>
        </p:spPr>
        <p:txBody>
          <a:bodyPr>
            <a:normAutofit/>
          </a:bodyPr>
          <a:lstStyle/>
          <a:p>
            <a:r>
              <a:rPr lang="en-US" sz="1600" dirty="0"/>
              <a:t>Prospectively selected biomarker cohorts designed to test HRR BM+ and HRR BM–</a:t>
            </a:r>
          </a:p>
        </p:txBody>
      </p:sp>
      <p:sp>
        <p:nvSpPr>
          <p:cNvPr id="9" name="Title 8">
            <a:extLst>
              <a:ext uri="{FF2B5EF4-FFF2-40B4-BE49-F238E27FC236}">
                <a16:creationId xmlns:a16="http://schemas.microsoft.com/office/drawing/2014/main" id="{0EE0607B-A21A-6246-8D11-2D6AC0B8D489}"/>
              </a:ext>
            </a:extLst>
          </p:cNvPr>
          <p:cNvSpPr>
            <a:spLocks noGrp="1"/>
          </p:cNvSpPr>
          <p:nvPr>
            <p:ph type="title"/>
          </p:nvPr>
        </p:nvSpPr>
        <p:spPr>
          <a:xfrm>
            <a:off x="619200" y="246566"/>
            <a:ext cx="8740800" cy="807285"/>
          </a:xfrm>
        </p:spPr>
        <p:txBody>
          <a:bodyPr/>
          <a:lstStyle/>
          <a:p>
            <a:r>
              <a:rPr lang="en-US" dirty="0"/>
              <a:t>MAGNITUDE: </a:t>
            </a:r>
            <a:r>
              <a:rPr lang="en-US" dirty="0" err="1"/>
              <a:t>Randomised</a:t>
            </a:r>
            <a:r>
              <a:rPr lang="en-US" dirty="0"/>
              <a:t>, Double-Blind, Placebo-Controlled Study</a:t>
            </a:r>
          </a:p>
        </p:txBody>
      </p:sp>
      <p:sp>
        <p:nvSpPr>
          <p:cNvPr id="2" name="Slide Number Placeholder 1">
            <a:extLst>
              <a:ext uri="{FF2B5EF4-FFF2-40B4-BE49-F238E27FC236}">
                <a16:creationId xmlns:a16="http://schemas.microsoft.com/office/drawing/2014/main" id="{864E7DBA-A906-48EE-B264-C2C987D4B2BA}"/>
              </a:ext>
            </a:extLst>
          </p:cNvPr>
          <p:cNvSpPr>
            <a:spLocks noGrp="1"/>
          </p:cNvSpPr>
          <p:nvPr>
            <p:ph type="sldNum" sz="quarter" idx="4"/>
          </p:nvPr>
        </p:nvSpPr>
        <p:spPr/>
        <p:txBody>
          <a:bodyPr/>
          <a:lstStyle/>
          <a:p>
            <a:pPr lvl="0"/>
            <a:fld id="{AD816501-AAE5-214E-B100-00C3DC5F5E3F}" type="slidenum">
              <a:rPr lang="en-US" noProof="0" smtClean="0"/>
              <a:pPr lvl="0"/>
              <a:t>65</a:t>
            </a:fld>
            <a:endParaRPr lang="en-US" noProof="0"/>
          </a:p>
        </p:txBody>
      </p:sp>
      <p:sp>
        <p:nvSpPr>
          <p:cNvPr id="16" name="Content Placeholder 15">
            <a:extLst>
              <a:ext uri="{FF2B5EF4-FFF2-40B4-BE49-F238E27FC236}">
                <a16:creationId xmlns:a16="http://schemas.microsoft.com/office/drawing/2014/main" id="{E0F2F7AA-5B88-8C4A-9CA9-21EAA728022B}"/>
              </a:ext>
            </a:extLst>
          </p:cNvPr>
          <p:cNvSpPr>
            <a:spLocks noGrp="1"/>
          </p:cNvSpPr>
          <p:nvPr>
            <p:ph sz="quarter" idx="15"/>
          </p:nvPr>
        </p:nvSpPr>
        <p:spPr>
          <a:xfrm>
            <a:off x="620183" y="6309320"/>
            <a:ext cx="10939679" cy="365125"/>
          </a:xfrm>
        </p:spPr>
        <p:txBody>
          <a:bodyPr/>
          <a:lstStyle/>
          <a:p>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AAP, abiraterone acetate + prednisone/prednisolone; AR, androgen receptor;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ARi</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androgen receptor inhibitor; BM, biomarker; BPI-SF, Brief Pain Inventory–Short Form;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ctDNA</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circulating tumor </a:t>
            </a:r>
            <a:r>
              <a:rPr kumimoji="0" lang="en-US" sz="900" b="0" i="0" u="none" strike="noStrike" kern="1200" cap="none" spc="0" normalizeH="0" baseline="0" noProof="0" dirty="0">
                <a:ln>
                  <a:noFill/>
                </a:ln>
                <a:solidFill>
                  <a:schemeClr val="tx2"/>
                </a:solidFill>
                <a:effectLst/>
                <a:uLnTx/>
                <a:uFillTx/>
                <a:latin typeface="Arial" panose="020B0604020202020204"/>
                <a:ea typeface="+mn-ea"/>
                <a:cs typeface="Arial" panose="020B0604020202020204" pitchFamily="34" charset="0"/>
              </a:rPr>
              <a:t>deoxyribonucleic acid</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ECOG PS, Eastern Cooperative Oncology Group performance status; HRR, homologous recombination repair; L1, first line;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mCRPC</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metastatic castration-resistant prostate cancer;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mCSPC</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metastatic castration-sensitive prostate cancer; nmCRPC, nonmetastatic castration-resistant prostate cancer; ORR, overall response rate; OS, overall survival; PFS, progression-free survival; PFS2, progression-free survival on first subsequent therapy; PSA, prostate-specific antigen;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rPFS</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radiographic progression-free survival.</a:t>
            </a:r>
          </a:p>
          <a:p>
            <a:r>
              <a:rPr lang="en-US" sz="900" dirty="0">
                <a:solidFill>
                  <a:schemeClr val="tx2"/>
                </a:solidFill>
              </a:rPr>
              <a:t>Chi K, et al. </a:t>
            </a:r>
            <a:r>
              <a:rPr lang="en-GB" sz="900" dirty="0">
                <a:solidFill>
                  <a:schemeClr val="tx2"/>
                </a:solidFill>
              </a:rPr>
              <a:t>J </a:t>
            </a:r>
            <a:r>
              <a:rPr lang="en-GB" sz="900" dirty="0" err="1">
                <a:solidFill>
                  <a:schemeClr val="tx2"/>
                </a:solidFill>
              </a:rPr>
              <a:t>Clin</a:t>
            </a:r>
            <a:r>
              <a:rPr lang="en-GB" sz="900" dirty="0">
                <a:solidFill>
                  <a:schemeClr val="tx2"/>
                </a:solidFill>
              </a:rPr>
              <a:t> Oncol. 2022; 40 (</a:t>
            </a:r>
            <a:r>
              <a:rPr lang="en-GB" sz="900" dirty="0" err="1">
                <a:solidFill>
                  <a:schemeClr val="tx2"/>
                </a:solidFill>
              </a:rPr>
              <a:t>suppl</a:t>
            </a:r>
            <a:r>
              <a:rPr lang="en-GB" sz="900" dirty="0">
                <a:solidFill>
                  <a:schemeClr val="tx2"/>
                </a:solidFill>
              </a:rPr>
              <a:t> 6; </a:t>
            </a:r>
            <a:r>
              <a:rPr lang="en-GB" sz="900" dirty="0" err="1">
                <a:solidFill>
                  <a:schemeClr val="tx2"/>
                </a:solidFill>
              </a:rPr>
              <a:t>abstr</a:t>
            </a:r>
            <a:r>
              <a:rPr lang="en-GB" sz="900" dirty="0">
                <a:solidFill>
                  <a:schemeClr val="tx2"/>
                </a:solidFill>
              </a:rPr>
              <a:t> 12)</a:t>
            </a:r>
          </a:p>
        </p:txBody>
      </p:sp>
      <p:sp>
        <p:nvSpPr>
          <p:cNvPr id="50" name="Rounded Rectangle 9">
            <a:extLst>
              <a:ext uri="{FF2B5EF4-FFF2-40B4-BE49-F238E27FC236}">
                <a16:creationId xmlns:a16="http://schemas.microsoft.com/office/drawing/2014/main" id="{92864ECC-795C-4522-96AB-9691B0ACD9E5}"/>
              </a:ext>
            </a:extLst>
          </p:cNvPr>
          <p:cNvSpPr/>
          <p:nvPr/>
        </p:nvSpPr>
        <p:spPr>
          <a:xfrm>
            <a:off x="9086013" y="1816196"/>
            <a:ext cx="2854394" cy="638582"/>
          </a:xfrm>
          <a:prstGeom prst="roundRect">
            <a:avLst>
              <a:gd name="adj" fmla="val 408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endParaRPr>
          </a:p>
          <a:p>
            <a:pPr marL="0" marR="0" lvl="0" indent="0" algn="l" defTabSz="91429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Primary endpoint</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err="1">
                <a:ln>
                  <a:noFill/>
                </a:ln>
                <a:solidFill>
                  <a:schemeClr val="tx2"/>
                </a:solidFill>
                <a:effectLst/>
                <a:uLnTx/>
                <a:uFillTx/>
                <a:latin typeface="Arial" panose="020B0604020202020204"/>
                <a:ea typeface="+mn-ea"/>
                <a:cs typeface="Calibri" panose="020F0502020204030204" pitchFamily="34" charset="0"/>
              </a:rPr>
              <a:t>rPFS</a:t>
            </a:r>
            <a:r>
              <a:rPr kumimoji="0" lang="en-US" sz="1200" b="0"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 by central review</a:t>
            </a:r>
          </a:p>
          <a:p>
            <a:pPr marL="171450" marR="0" lvl="0" indent="-171450" algn="l" defTabSz="9142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61" name="Rounded Rectangle 7">
            <a:extLst>
              <a:ext uri="{FF2B5EF4-FFF2-40B4-BE49-F238E27FC236}">
                <a16:creationId xmlns:a16="http://schemas.microsoft.com/office/drawing/2014/main" id="{F6252C39-A4B9-4862-8196-91B8A5AB2309}"/>
              </a:ext>
            </a:extLst>
          </p:cNvPr>
          <p:cNvSpPr/>
          <p:nvPr/>
        </p:nvSpPr>
        <p:spPr>
          <a:xfrm>
            <a:off x="7101173" y="1992357"/>
            <a:ext cx="1787703" cy="457200"/>
          </a:xfrm>
          <a:prstGeom prst="roundRect">
            <a:avLst>
              <a:gd name="adj" fmla="val 5898"/>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Calibri" panose="020F0502020204030204" pitchFamily="34" charset="0"/>
              </a:rPr>
              <a:t>Niraparib + AAP</a:t>
            </a:r>
          </a:p>
        </p:txBody>
      </p:sp>
      <p:sp>
        <p:nvSpPr>
          <p:cNvPr id="62" name="Rounded Rectangle 7">
            <a:extLst>
              <a:ext uri="{FF2B5EF4-FFF2-40B4-BE49-F238E27FC236}">
                <a16:creationId xmlns:a16="http://schemas.microsoft.com/office/drawing/2014/main" id="{4A174F5B-5C79-4AB2-A818-B9F30668F218}"/>
              </a:ext>
            </a:extLst>
          </p:cNvPr>
          <p:cNvSpPr/>
          <p:nvPr/>
        </p:nvSpPr>
        <p:spPr>
          <a:xfrm>
            <a:off x="7095462" y="2573910"/>
            <a:ext cx="1793415" cy="457200"/>
          </a:xfrm>
          <a:prstGeom prst="roundRect">
            <a:avLst>
              <a:gd name="adj" fmla="val 5898"/>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a:ea typeface="+mn-ea"/>
                <a:cs typeface="Calibri" panose="020F0502020204030204" pitchFamily="34" charset="0"/>
              </a:rPr>
              <a:t>Placebo + AAP</a:t>
            </a:r>
          </a:p>
        </p:txBody>
      </p:sp>
      <p:sp>
        <p:nvSpPr>
          <p:cNvPr id="64" name="Rounded Rectangle 9">
            <a:extLst>
              <a:ext uri="{FF2B5EF4-FFF2-40B4-BE49-F238E27FC236}">
                <a16:creationId xmlns:a16="http://schemas.microsoft.com/office/drawing/2014/main" id="{51AF3DD6-E232-4AB4-B8E3-F7E4F8B17BC1}"/>
              </a:ext>
            </a:extLst>
          </p:cNvPr>
          <p:cNvSpPr/>
          <p:nvPr/>
        </p:nvSpPr>
        <p:spPr>
          <a:xfrm>
            <a:off x="9086013" y="2416618"/>
            <a:ext cx="2866799" cy="842683"/>
          </a:xfrm>
          <a:prstGeom prst="roundRect">
            <a:avLst>
              <a:gd name="adj" fmla="val 408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Secondary endpoints</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Time to cytotoxic chemotherapy</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Time to symptomatic progression</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Arial" panose="020B0604020202020204"/>
                <a:ea typeface="+mn-ea"/>
                <a:cs typeface="Calibri" panose="020F0502020204030204" pitchFamily="34" charset="0"/>
              </a:rPr>
              <a:t>OS</a:t>
            </a:r>
          </a:p>
        </p:txBody>
      </p:sp>
      <p:sp>
        <p:nvSpPr>
          <p:cNvPr id="66" name="Rounded Rectangle 9">
            <a:extLst>
              <a:ext uri="{FF2B5EF4-FFF2-40B4-BE49-F238E27FC236}">
                <a16:creationId xmlns:a16="http://schemas.microsoft.com/office/drawing/2014/main" id="{8D24E4E5-F57F-471F-AC19-2C28F9E87D3C}"/>
              </a:ext>
            </a:extLst>
          </p:cNvPr>
          <p:cNvSpPr/>
          <p:nvPr/>
        </p:nvSpPr>
        <p:spPr>
          <a:xfrm>
            <a:off x="9086013" y="3546588"/>
            <a:ext cx="2554603" cy="1085728"/>
          </a:xfrm>
          <a:prstGeom prst="roundRect">
            <a:avLst>
              <a:gd name="adj" fmla="val 11404"/>
            </a:avLst>
          </a:prstGeom>
          <a:solidFill>
            <a:schemeClr val="tx2">
              <a:lumMod val="20000"/>
              <a:lumOff val="8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Other prespecified endpoints</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Time to PSA progression</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ORR</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PFS2</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Time to pain progression</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a:ea typeface="+mn-ea"/>
                <a:cs typeface="Calibri" panose="020F0502020204030204" pitchFamily="34" charset="0"/>
              </a:rPr>
              <a:t>Patient-reported outcomes</a:t>
            </a:r>
          </a:p>
        </p:txBody>
      </p:sp>
      <p:sp>
        <p:nvSpPr>
          <p:cNvPr id="67" name="Rounded Rectangle 7">
            <a:extLst>
              <a:ext uri="{FF2B5EF4-FFF2-40B4-BE49-F238E27FC236}">
                <a16:creationId xmlns:a16="http://schemas.microsoft.com/office/drawing/2014/main" id="{758783BE-A6EB-4464-8910-716D507D5AF1}"/>
              </a:ext>
            </a:extLst>
          </p:cNvPr>
          <p:cNvSpPr/>
          <p:nvPr/>
        </p:nvSpPr>
        <p:spPr>
          <a:xfrm>
            <a:off x="7086600" y="3800146"/>
            <a:ext cx="1802278" cy="457200"/>
          </a:xfrm>
          <a:prstGeom prst="roundRect">
            <a:avLst>
              <a:gd name="adj" fmla="val 5898"/>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Calibri" panose="020F0502020204030204" pitchFamily="34" charset="0"/>
              </a:rPr>
              <a:t>Niraparib + AAP</a:t>
            </a:r>
          </a:p>
        </p:txBody>
      </p:sp>
      <p:sp>
        <p:nvSpPr>
          <p:cNvPr id="68" name="Rounded Rectangle 7">
            <a:extLst>
              <a:ext uri="{FF2B5EF4-FFF2-40B4-BE49-F238E27FC236}">
                <a16:creationId xmlns:a16="http://schemas.microsoft.com/office/drawing/2014/main" id="{2C851301-9AC2-4E51-BC81-1D8A939B5AB8}"/>
              </a:ext>
            </a:extLst>
          </p:cNvPr>
          <p:cNvSpPr/>
          <p:nvPr/>
        </p:nvSpPr>
        <p:spPr>
          <a:xfrm>
            <a:off x="7087872" y="4382706"/>
            <a:ext cx="1802278" cy="457200"/>
          </a:xfrm>
          <a:prstGeom prst="roundRect">
            <a:avLst>
              <a:gd name="adj" fmla="val 5898"/>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a:ea typeface="+mn-ea"/>
                <a:cs typeface="Calibri" panose="020F0502020204030204" pitchFamily="34" charset="0"/>
              </a:rPr>
              <a:t>Placebo + AAP</a:t>
            </a:r>
          </a:p>
        </p:txBody>
      </p:sp>
      <p:sp>
        <p:nvSpPr>
          <p:cNvPr id="72" name="TextBox 71">
            <a:extLst>
              <a:ext uri="{FF2B5EF4-FFF2-40B4-BE49-F238E27FC236}">
                <a16:creationId xmlns:a16="http://schemas.microsoft.com/office/drawing/2014/main" id="{F37C64EE-F780-4B6A-A4B1-A42EA518F98A}"/>
              </a:ext>
            </a:extLst>
          </p:cNvPr>
          <p:cNvSpPr txBox="1"/>
          <p:nvPr/>
        </p:nvSpPr>
        <p:spPr>
          <a:xfrm>
            <a:off x="531935" y="1340673"/>
            <a:ext cx="2623522"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Study start: </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February 2019</a:t>
            </a:r>
          </a:p>
        </p:txBody>
      </p:sp>
      <p:sp>
        <p:nvSpPr>
          <p:cNvPr id="82" name="TextBox 81">
            <a:extLst>
              <a:ext uri="{FF2B5EF4-FFF2-40B4-BE49-F238E27FC236}">
                <a16:creationId xmlns:a16="http://schemas.microsoft.com/office/drawing/2014/main" id="{D9F1570E-262B-455F-9CC9-9B7D7D831DDE}"/>
              </a:ext>
            </a:extLst>
          </p:cNvPr>
          <p:cNvSpPr txBox="1"/>
          <p:nvPr/>
        </p:nvSpPr>
        <p:spPr>
          <a:xfrm>
            <a:off x="9047870" y="4708868"/>
            <a:ext cx="300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Note: Patients could request to be unblinded by the study steering </a:t>
            </a:r>
            <a:b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committee and go on to subsequent </a:t>
            </a:r>
            <a:b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therapy of the investigator's choice.  </a:t>
            </a:r>
          </a:p>
        </p:txBody>
      </p:sp>
      <p:sp>
        <p:nvSpPr>
          <p:cNvPr id="84" name="TextBox 83">
            <a:extLst>
              <a:ext uri="{FF2B5EF4-FFF2-40B4-BE49-F238E27FC236}">
                <a16:creationId xmlns:a16="http://schemas.microsoft.com/office/drawing/2014/main" id="{5FF44708-B93C-417C-B1FD-A82B70DA6D5D}"/>
              </a:ext>
            </a:extLst>
          </p:cNvPr>
          <p:cNvSpPr txBox="1"/>
          <p:nvPr/>
        </p:nvSpPr>
        <p:spPr>
          <a:xfrm>
            <a:off x="4977420" y="2117017"/>
            <a:ext cx="1678223" cy="792000"/>
          </a:xfrm>
          <a:prstGeom prst="roundRect">
            <a:avLst/>
          </a:prstGeom>
          <a:solidFill>
            <a:schemeClr val="accent6"/>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cs typeface="Calibri" panose="020F0502020204030204" pitchFamily="34" charset="0"/>
              </a:rPr>
              <a:t>HRR BM+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cs typeface="Calibri" panose="020F0502020204030204" pitchFamily="34" charset="0"/>
              </a:rPr>
              <a:t>Planned N=400</a:t>
            </a:r>
          </a:p>
        </p:txBody>
      </p:sp>
      <p:sp>
        <p:nvSpPr>
          <p:cNvPr id="87" name="TextBox 86">
            <a:extLst>
              <a:ext uri="{FF2B5EF4-FFF2-40B4-BE49-F238E27FC236}">
                <a16:creationId xmlns:a16="http://schemas.microsoft.com/office/drawing/2014/main" id="{3FD7148B-996B-4753-B4A4-85ECA13DF082}"/>
              </a:ext>
            </a:extLst>
          </p:cNvPr>
          <p:cNvSpPr txBox="1"/>
          <p:nvPr/>
        </p:nvSpPr>
        <p:spPr>
          <a:xfrm>
            <a:off x="4841062" y="1340673"/>
            <a:ext cx="192513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Allocation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to cohort</a:t>
            </a:r>
          </a:p>
        </p:txBody>
      </p:sp>
      <p:sp>
        <p:nvSpPr>
          <p:cNvPr id="88" name="TextBox 87">
            <a:extLst>
              <a:ext uri="{FF2B5EF4-FFF2-40B4-BE49-F238E27FC236}">
                <a16:creationId xmlns:a16="http://schemas.microsoft.com/office/drawing/2014/main" id="{41DC46EC-0778-4F4A-9216-BFE57E0860A0}"/>
              </a:ext>
            </a:extLst>
          </p:cNvPr>
          <p:cNvSpPr txBox="1"/>
          <p:nvPr/>
        </p:nvSpPr>
        <p:spPr>
          <a:xfrm>
            <a:off x="7177312" y="1340673"/>
            <a:ext cx="1492554"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1:1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randomisation</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9" name="Text Placeholder 4">
            <a:extLst>
              <a:ext uri="{FF2B5EF4-FFF2-40B4-BE49-F238E27FC236}">
                <a16:creationId xmlns:a16="http://schemas.microsoft.com/office/drawing/2014/main" id="{341A1F2E-8550-48E8-8D97-2AD2A92D8C11}"/>
              </a:ext>
            </a:extLst>
          </p:cNvPr>
          <p:cNvSpPr txBox="1">
            <a:spLocks/>
          </p:cNvSpPr>
          <p:nvPr/>
        </p:nvSpPr>
        <p:spPr>
          <a:xfrm>
            <a:off x="609600" y="5728807"/>
            <a:ext cx="10940663" cy="293558"/>
          </a:xfrm>
          <a:prstGeom prst="rect">
            <a:avLst/>
          </a:prstGeom>
        </p:spPr>
        <p:txBody>
          <a:bodyPr lIns="0" tIns="0" rIns="0" bIns="0" anchor="t" anchorCtr="0"/>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prstClr val="white"/>
              </a:buClr>
              <a:buNone/>
              <a:defRPr/>
            </a:pPr>
            <a:r>
              <a:rPr lang="en-US" sz="800" spc="0" baseline="30000" dirty="0">
                <a:solidFill>
                  <a:schemeClr val="tx1"/>
                </a:solidFill>
              </a:rPr>
              <a:t>a </a:t>
            </a:r>
            <a:r>
              <a:rPr lang="en-US" sz="800" spc="0" dirty="0">
                <a:solidFill>
                  <a:schemeClr val="tx1"/>
                </a:solidFill>
              </a:rPr>
              <a:t>Tissue and Plasma assays: </a:t>
            </a:r>
            <a:r>
              <a:rPr lang="en-US" sz="800" spc="0" dirty="0" err="1">
                <a:solidFill>
                  <a:schemeClr val="tx1"/>
                </a:solidFill>
              </a:rPr>
              <a:t>FoundationOne</a:t>
            </a:r>
            <a:r>
              <a:rPr lang="en-US" sz="800" spc="0" dirty="0">
                <a:solidFill>
                  <a:schemeClr val="tx1"/>
                </a:solidFill>
              </a:rPr>
              <a:t> tissue test (</a:t>
            </a:r>
            <a:r>
              <a:rPr lang="en-US" sz="800" spc="0" dirty="0" err="1">
                <a:solidFill>
                  <a:schemeClr val="tx1"/>
                </a:solidFill>
              </a:rPr>
              <a:t>FoundationOne</a:t>
            </a:r>
            <a:r>
              <a:rPr lang="en-US" sz="800" spc="0" baseline="30000" dirty="0" err="1">
                <a:solidFill>
                  <a:schemeClr val="tx1"/>
                </a:solidFill>
              </a:rPr>
              <a:t>®</a:t>
            </a:r>
            <a:r>
              <a:rPr lang="en-US" sz="800" spc="0" dirty="0" err="1">
                <a:solidFill>
                  <a:schemeClr val="tx1"/>
                </a:solidFill>
              </a:rPr>
              <a:t>CDx</a:t>
            </a:r>
            <a:r>
              <a:rPr lang="en-US" sz="800" spc="0" dirty="0">
                <a:solidFill>
                  <a:schemeClr val="tx1"/>
                </a:solidFill>
              </a:rPr>
              <a:t>), Resolution Bioscience liquid test (</a:t>
            </a:r>
            <a:r>
              <a:rPr lang="en-US" sz="800" spc="0" dirty="0" err="1">
                <a:solidFill>
                  <a:schemeClr val="tx1"/>
                </a:solidFill>
              </a:rPr>
              <a:t>ctDNA</a:t>
            </a:r>
            <a:r>
              <a:rPr lang="en-US" sz="800" spc="0" dirty="0">
                <a:solidFill>
                  <a:schemeClr val="tx1"/>
                </a:solidFill>
              </a:rPr>
              <a:t>), </a:t>
            </a:r>
            <a:r>
              <a:rPr lang="en-US" sz="800" spc="0" dirty="0" err="1">
                <a:solidFill>
                  <a:schemeClr val="tx1"/>
                </a:solidFill>
              </a:rPr>
              <a:t>AmoyDx</a:t>
            </a:r>
            <a:r>
              <a:rPr lang="en-US" sz="800" spc="0" dirty="0">
                <a:solidFill>
                  <a:schemeClr val="tx1"/>
                </a:solidFill>
              </a:rPr>
              <a:t> blood and tissue assays, </a:t>
            </a:r>
            <a:r>
              <a:rPr lang="en-US" sz="800" spc="0" dirty="0" err="1">
                <a:solidFill>
                  <a:schemeClr val="tx1"/>
                </a:solidFill>
              </a:rPr>
              <a:t>Invitae</a:t>
            </a:r>
            <a:r>
              <a:rPr lang="en-US" sz="800" spc="0" dirty="0">
                <a:solidFill>
                  <a:schemeClr val="tx1"/>
                </a:solidFill>
              </a:rPr>
              <a:t> germline testing (blood/saliva), local lab biomarker test results demonstrating a pathogenic germline or somatic alteration listed in the study biomarker gene panel.</a:t>
            </a:r>
            <a:endPar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3" name="Freeform 35">
            <a:extLst>
              <a:ext uri="{FF2B5EF4-FFF2-40B4-BE49-F238E27FC236}">
                <a16:creationId xmlns:a16="http://schemas.microsoft.com/office/drawing/2014/main" id="{C9215BE1-936E-4393-96E8-56A453525B5E}"/>
              </a:ext>
            </a:extLst>
          </p:cNvPr>
          <p:cNvSpPr>
            <a:spLocks/>
          </p:cNvSpPr>
          <p:nvPr/>
        </p:nvSpPr>
        <p:spPr bwMode="auto">
          <a:xfrm>
            <a:off x="531935" y="1845180"/>
            <a:ext cx="2623522" cy="3191129"/>
          </a:xfrm>
          <a:prstGeom prst="roundRect">
            <a:avLst>
              <a:gd name="adj" fmla="val 6318"/>
            </a:avLst>
          </a:prstGeom>
          <a:noFill/>
          <a:ln w="25400">
            <a:solidFill>
              <a:schemeClr val="accent6"/>
            </a:solidFill>
          </a:ln>
        </p:spPr>
        <p:txBody>
          <a:bodyPr vert="horz" wrap="square" lIns="91440" tIns="91440" rIns="91440" bIns="91440" numCol="1" anchor="ctr"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200" b="1" i="0" u="sng" strike="noStrike" kern="0" cap="none" spc="0" normalizeH="0" baseline="0" noProof="0" dirty="0">
                <a:ln>
                  <a:noFill/>
                </a:ln>
                <a:solidFill>
                  <a:schemeClr val="accent1"/>
                </a:solidFill>
                <a:effectLst/>
                <a:uLnTx/>
                <a:uFillTx/>
                <a:latin typeface="Arial" panose="020B0604020202020204"/>
                <a:ea typeface="Verdana"/>
                <a:cs typeface="Calibri"/>
              </a:rPr>
              <a:t>Patient eligibility</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L1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mCRPC</a:t>
            </a:r>
            <a:endParaRPr kumimoji="0" lang="en-US" altLang="en-US" sz="1200" b="0" i="0" u="none" strike="sngStrike" kern="0" cap="none" spc="0" normalizeH="0" baseline="0" noProof="0" dirty="0">
              <a:ln>
                <a:noFill/>
              </a:ln>
              <a:effectLst/>
              <a:uLnTx/>
              <a:uFillTx/>
              <a:latin typeface="Arial" panose="020B0604020202020204"/>
              <a:ea typeface="Verdana"/>
              <a:cs typeface="Calibri"/>
            </a:endParaRPr>
          </a:p>
          <a:p>
            <a:pPr marL="454025" marR="0" lvl="1" indent="-171450" algn="l" defTabSz="51435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≤4 months prior AAP allowed for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mCRPC</a:t>
            </a:r>
            <a:endParaRPr kumimoji="0" lang="en-US" altLang="en-US" sz="12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ECOG PS 0 or 1</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Calibri" panose="020F0502020204030204" pitchFamily="34" charset="0"/>
                <a:cs typeface="Calibri"/>
              </a:rPr>
              <a:t>BPI-SF worst pain score ≤3</a:t>
            </a:r>
          </a:p>
          <a:p>
            <a:pPr marL="0" marR="0" lvl="0" indent="0" algn="l" defTabSz="514350" rtl="0" eaLnBrk="1" fontAlgn="auto" latinLnBrk="0" hangingPunct="1">
              <a:lnSpc>
                <a:spcPct val="100000"/>
              </a:lnSpc>
              <a:spcBef>
                <a:spcPts val="0"/>
              </a:spcBef>
              <a:spcAft>
                <a:spcPts val="0"/>
              </a:spcAft>
              <a:buClr>
                <a:schemeClr val="accent1"/>
              </a:buClr>
              <a:buSzTx/>
              <a:buFontTx/>
              <a:buNone/>
              <a:tabLst/>
              <a:defRPr/>
            </a:pPr>
            <a:endParaRPr kumimoji="0" lang="en-US" altLang="en-US" sz="1200" b="0" i="0" u="none" strike="noStrike" kern="0" cap="none" spc="0" normalizeH="0" baseline="0" noProof="0" dirty="0">
              <a:ln>
                <a:noFill/>
              </a:ln>
              <a:effectLst/>
              <a:uLnTx/>
              <a:uFillTx/>
              <a:latin typeface="Arial" panose="020B0604020202020204"/>
              <a:ea typeface="Verdana" panose="020B0604030504040204" pitchFamily="34" charset="0"/>
              <a:cs typeface="Calibri" panose="020F0502020204030204"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200" b="1" i="0" u="sng" strike="noStrike" kern="0" cap="none" spc="0" normalizeH="0" baseline="0" noProof="0" dirty="0">
                <a:ln>
                  <a:noFill/>
                </a:ln>
                <a:solidFill>
                  <a:schemeClr val="accent1"/>
                </a:solidFill>
                <a:effectLst/>
                <a:uLnTx/>
                <a:uFillTx/>
                <a:latin typeface="Arial" panose="020B0604020202020204"/>
                <a:ea typeface="Verdana"/>
                <a:cs typeface="Calibri"/>
              </a:rPr>
              <a:t>Stratifications</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Prior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taxane</a:t>
            </a:r>
            <a:r>
              <a:rPr kumimoji="0" lang="en-US" altLang="en-US" sz="1200" b="0" i="0" u="none" strike="noStrike" kern="0" cap="none" spc="0" normalizeH="0" baseline="0" noProof="0" dirty="0">
                <a:ln>
                  <a:noFill/>
                </a:ln>
                <a:effectLst/>
                <a:uLnTx/>
                <a:uFillTx/>
                <a:latin typeface="Arial" panose="020B0604020202020204"/>
                <a:ea typeface="Verdana"/>
                <a:cs typeface="Calibri"/>
              </a:rPr>
              <a:t>-based chemo for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mCSPC</a:t>
            </a:r>
            <a:endParaRPr kumimoji="0" lang="en-US" altLang="en-US" sz="12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Prior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ARi</a:t>
            </a:r>
            <a:r>
              <a:rPr kumimoji="0" lang="en-US" altLang="en-US" sz="1200" b="0" i="0" u="none" strike="noStrike" kern="0" cap="none" spc="0" normalizeH="0" baseline="0" noProof="0" dirty="0">
                <a:ln>
                  <a:noFill/>
                </a:ln>
                <a:effectLst/>
                <a:uLnTx/>
                <a:uFillTx/>
                <a:latin typeface="Arial" panose="020B0604020202020204"/>
                <a:ea typeface="Verdana"/>
                <a:cs typeface="Calibri"/>
              </a:rPr>
              <a:t> for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nmCRPC</a:t>
            </a:r>
            <a:r>
              <a:rPr kumimoji="0" lang="en-US" altLang="en-US" sz="1200" b="0" i="0" u="none" strike="noStrike" kern="0" cap="none" spc="0" normalizeH="0" baseline="0" noProof="0" dirty="0">
                <a:ln>
                  <a:noFill/>
                </a:ln>
                <a:effectLst/>
                <a:uLnTx/>
                <a:uFillTx/>
                <a:latin typeface="Arial" panose="020B0604020202020204"/>
                <a:ea typeface="Verdana"/>
                <a:cs typeface="Calibri"/>
              </a:rPr>
              <a:t> or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mCSPC</a:t>
            </a:r>
            <a:endParaRPr kumimoji="0" lang="en-US" altLang="en-US" sz="12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0" u="none" strike="noStrike" kern="0" cap="none" spc="0" normalizeH="0" baseline="0" noProof="0" dirty="0">
                <a:ln>
                  <a:noFill/>
                </a:ln>
                <a:effectLst/>
                <a:uLnTx/>
                <a:uFillTx/>
                <a:latin typeface="Arial" panose="020B0604020202020204"/>
                <a:ea typeface="Verdana"/>
                <a:cs typeface="Calibri"/>
              </a:rPr>
              <a:t>Prior AAP for L1 </a:t>
            </a:r>
            <a:r>
              <a:rPr kumimoji="0" lang="en-US" altLang="en-US" sz="1200" b="0" i="0" u="none" strike="noStrike" kern="0" cap="none" spc="0" normalizeH="0" baseline="0" noProof="0" dirty="0" err="1">
                <a:ln>
                  <a:noFill/>
                </a:ln>
                <a:effectLst/>
                <a:uLnTx/>
                <a:uFillTx/>
                <a:latin typeface="Arial" panose="020B0604020202020204"/>
                <a:ea typeface="Verdana"/>
                <a:cs typeface="Calibri"/>
              </a:rPr>
              <a:t>mCRPC</a:t>
            </a:r>
            <a:endParaRPr kumimoji="0" lang="en-US" altLang="en-US" sz="1200" b="0" i="0" u="none" strike="noStrike" kern="0" cap="none" spc="0" normalizeH="0" baseline="0" noProof="0" dirty="0">
              <a:ln>
                <a:noFill/>
              </a:ln>
              <a:effectLst/>
              <a:uLnTx/>
              <a:uFillTx/>
              <a:latin typeface="Arial" panose="020B0604020202020204"/>
              <a:ea typeface="Verdana"/>
              <a:cs typeface="Calibri"/>
            </a:endParaRP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US" altLang="en-US" sz="1200" b="0" i="1" u="none" strike="noStrike" kern="0" cap="none" spc="0" normalizeH="0" baseline="0" noProof="0" dirty="0">
                <a:ln>
                  <a:noFill/>
                </a:ln>
                <a:effectLst/>
                <a:uLnTx/>
                <a:uFillTx/>
                <a:latin typeface="Arial" panose="020B0604020202020204"/>
                <a:ea typeface="Verdana"/>
                <a:cs typeface="Calibri"/>
              </a:rPr>
              <a:t>BRCA1/2</a:t>
            </a:r>
            <a:r>
              <a:rPr kumimoji="0" lang="en-US" altLang="en-US" sz="1200" b="0" i="0" u="none" strike="noStrike" kern="0" cap="none" spc="0" normalizeH="0" baseline="0" noProof="0" dirty="0">
                <a:ln>
                  <a:noFill/>
                </a:ln>
                <a:effectLst/>
                <a:uLnTx/>
                <a:uFillTx/>
                <a:latin typeface="Arial" panose="020B0604020202020204"/>
                <a:ea typeface="Verdana"/>
                <a:cs typeface="Calibri"/>
              </a:rPr>
              <a:t> vs other HRR gene alterations (HRR BM+ cohort)</a:t>
            </a:r>
          </a:p>
        </p:txBody>
      </p:sp>
      <p:sp>
        <p:nvSpPr>
          <p:cNvPr id="36" name="TextBox 35">
            <a:extLst>
              <a:ext uri="{FF2B5EF4-FFF2-40B4-BE49-F238E27FC236}">
                <a16:creationId xmlns:a16="http://schemas.microsoft.com/office/drawing/2014/main" id="{55EB27D1-A605-4FAF-9C6E-880DE14E77BC}"/>
              </a:ext>
            </a:extLst>
          </p:cNvPr>
          <p:cNvSpPr txBox="1"/>
          <p:nvPr/>
        </p:nvSpPr>
        <p:spPr>
          <a:xfrm>
            <a:off x="619200" y="5297928"/>
            <a:ext cx="8661081" cy="184666"/>
          </a:xfrm>
          <a:prstGeom prst="rect">
            <a:avLst/>
          </a:prstGeom>
          <a:noFill/>
        </p:spPr>
        <p:txBody>
          <a:bodyPr wrap="square" lIns="0" tIns="0" rIns="0" bIns="0">
            <a:spAutoFit/>
          </a:bodyPr>
          <a:lstStyle/>
          <a:p>
            <a:pPr marR="0" lvl="0" algn="l" defTabSz="914400" rtl="0" eaLnBrk="1" fontAlgn="auto" latinLnBrk="0" hangingPunct="1">
              <a:lnSpc>
                <a:spcPct val="100000"/>
              </a:lnSpc>
              <a:spcBef>
                <a:spcPts val="500"/>
              </a:spcBef>
              <a:spcAft>
                <a:spcPts val="300"/>
              </a:spcAft>
              <a:buClr>
                <a:schemeClr val="accent1"/>
              </a:buClr>
              <a:buSzTx/>
              <a:tabLst/>
              <a:defRPr/>
            </a:pPr>
            <a:r>
              <a:rPr kumimoji="0" lang="en-US" altLang="en-US" sz="1200" b="0" i="0" u="none" strike="noStrike" kern="1200" cap="none" spc="0" normalizeH="0" baseline="0" noProof="0" dirty="0">
                <a:ln>
                  <a:noFill/>
                </a:ln>
                <a:solidFill>
                  <a:schemeClr val="tx2"/>
                </a:solidFill>
                <a:effectLst/>
                <a:uLnTx/>
                <a:uFillTx/>
                <a:latin typeface="Arial" panose="020B0604020202020204"/>
                <a:ea typeface="+mn-ea"/>
                <a:cs typeface="+mn-cs"/>
              </a:rPr>
              <a:t>Clinical data cut-off was October 8, 2021 for the final </a:t>
            </a:r>
            <a:r>
              <a:rPr kumimoji="0" lang="en-US" altLang="en-US" sz="1200" b="0" i="0" u="none" strike="noStrike" kern="1200" cap="none" spc="0" normalizeH="0" baseline="0" noProof="0" dirty="0" err="1">
                <a:ln>
                  <a:noFill/>
                </a:ln>
                <a:solidFill>
                  <a:schemeClr val="tx2"/>
                </a:solidFill>
                <a:effectLst/>
                <a:uLnTx/>
                <a:uFillTx/>
                <a:latin typeface="Arial" panose="020B0604020202020204"/>
                <a:ea typeface="+mn-ea"/>
                <a:cs typeface="+mn-cs"/>
              </a:rPr>
              <a:t>rPFS</a:t>
            </a:r>
            <a:r>
              <a:rPr kumimoji="0" lang="en-US" altLang="en-US" sz="1200" b="0" i="0" u="none" strike="noStrike" kern="1200" cap="none" spc="0" normalizeH="0" baseline="0" noProof="0" dirty="0">
                <a:ln>
                  <a:noFill/>
                </a:ln>
                <a:solidFill>
                  <a:schemeClr val="tx2"/>
                </a:solidFill>
                <a:effectLst/>
                <a:uLnTx/>
                <a:uFillTx/>
                <a:latin typeface="Arial" panose="020B0604020202020204"/>
                <a:ea typeface="+mn-ea"/>
                <a:cs typeface="+mn-cs"/>
              </a:rPr>
              <a:t> analysis.</a:t>
            </a:r>
          </a:p>
        </p:txBody>
      </p:sp>
      <p:sp>
        <p:nvSpPr>
          <p:cNvPr id="32" name="TextBox 31">
            <a:extLst>
              <a:ext uri="{FF2B5EF4-FFF2-40B4-BE49-F238E27FC236}">
                <a16:creationId xmlns:a16="http://schemas.microsoft.com/office/drawing/2014/main" id="{9B1ADA72-519C-4314-B30C-AA3D04CF6055}"/>
              </a:ext>
            </a:extLst>
          </p:cNvPr>
          <p:cNvSpPr txBox="1"/>
          <p:nvPr/>
        </p:nvSpPr>
        <p:spPr>
          <a:xfrm>
            <a:off x="2974350" y="1340673"/>
            <a:ext cx="192513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Prescreening for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BM </a:t>
            </a:r>
            <a:r>
              <a:rPr kumimoji="0" lang="en-US" sz="1400" b="1" i="0" u="none" strike="noStrike" kern="1200" cap="none" spc="0" normalizeH="0" baseline="0" noProof="0" dirty="0" err="1">
                <a:ln>
                  <a:noFill/>
                </a:ln>
                <a:solidFill>
                  <a:prstClr val="black"/>
                </a:solidFill>
                <a:effectLst/>
                <a:uLnTx/>
                <a:uFillTx/>
                <a:latin typeface="Arial" panose="020B0604020202020204"/>
                <a:ea typeface="+mn-ea"/>
                <a:cs typeface="+mn-cs"/>
              </a:rPr>
              <a:t>status</a:t>
            </a:r>
            <a:r>
              <a:rPr kumimoji="0" lang="en-US" sz="1400" b="1" i="0" u="none" strike="noStrike" kern="1200" cap="none" spc="0" normalizeH="0" baseline="30000" noProof="0" dirty="0" err="1">
                <a:ln>
                  <a:noFill/>
                </a:ln>
                <a:solidFill>
                  <a:prstClr val="black"/>
                </a:solidFill>
                <a:effectLst/>
                <a:uLnTx/>
                <a:uFillTx/>
                <a:latin typeface="Arial" panose="020B0604020202020204"/>
                <a:ea typeface="+mn-ea"/>
                <a:cs typeface="+mn-cs"/>
              </a:rPr>
              <a:t>a</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88284B2C-1377-43E8-989B-A2757507FC52}"/>
              </a:ext>
            </a:extLst>
          </p:cNvPr>
          <p:cNvCxnSpPr>
            <a:cxnSpLocks/>
          </p:cNvCxnSpPr>
          <p:nvPr/>
        </p:nvCxnSpPr>
        <p:spPr>
          <a:xfrm>
            <a:off x="3155457" y="3440744"/>
            <a:ext cx="274320" cy="0"/>
          </a:xfrm>
          <a:prstGeom prst="straightConnector1">
            <a:avLst/>
          </a:prstGeom>
          <a:ln>
            <a:solidFill>
              <a:schemeClr val="accent6"/>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EEF8016-BCFE-BA4A-9BFE-26FF9934E7E5}"/>
              </a:ext>
            </a:extLst>
          </p:cNvPr>
          <p:cNvCxnSpPr/>
          <p:nvPr/>
        </p:nvCxnSpPr>
        <p:spPr>
          <a:xfrm>
            <a:off x="4603713" y="4354555"/>
            <a:ext cx="374171"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A2E0F4B-7B3B-104E-9EBE-E23014A1E2A7}"/>
              </a:ext>
            </a:extLst>
          </p:cNvPr>
          <p:cNvCxnSpPr/>
          <p:nvPr/>
        </p:nvCxnSpPr>
        <p:spPr>
          <a:xfrm>
            <a:off x="4603713" y="2525728"/>
            <a:ext cx="374171"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72BDAC0-B65E-564D-8B46-50709BDC12DC}"/>
              </a:ext>
            </a:extLst>
          </p:cNvPr>
          <p:cNvCxnSpPr>
            <a:cxnSpLocks/>
          </p:cNvCxnSpPr>
          <p:nvPr/>
        </p:nvCxnSpPr>
        <p:spPr>
          <a:xfrm>
            <a:off x="4414327" y="3440744"/>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7AA0BA-7214-0840-AD7C-9E28FC47177E}"/>
              </a:ext>
            </a:extLst>
          </p:cNvPr>
          <p:cNvCxnSpPr>
            <a:cxnSpLocks/>
          </p:cNvCxnSpPr>
          <p:nvPr/>
        </p:nvCxnSpPr>
        <p:spPr>
          <a:xfrm flipV="1">
            <a:off x="4611896" y="2537453"/>
            <a:ext cx="0" cy="183576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9">
            <a:extLst>
              <a:ext uri="{FF2B5EF4-FFF2-40B4-BE49-F238E27FC236}">
                <a16:creationId xmlns:a16="http://schemas.microsoft.com/office/drawing/2014/main" id="{B24A12E3-A4A9-4CCC-BF29-90FA2660D6DD}"/>
              </a:ext>
            </a:extLst>
          </p:cNvPr>
          <p:cNvSpPr/>
          <p:nvPr/>
        </p:nvSpPr>
        <p:spPr>
          <a:xfrm>
            <a:off x="3438747" y="2523706"/>
            <a:ext cx="996336" cy="1834077"/>
          </a:xfrm>
          <a:prstGeom prst="roundRect">
            <a:avLst>
              <a:gd name="adj" fmla="val 10065"/>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Arial" panose="020B0604020202020204"/>
                <a:ea typeface="+mn-ea"/>
                <a:cs typeface="Calibri" panose="020F0502020204030204" pitchFamily="34" charset="0"/>
              </a:rPr>
              <a:t>HRR BM+ panel: </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Arial" panose="020B0604020202020204"/>
                <a:ea typeface="+mn-ea"/>
                <a:cs typeface="+mn-cs"/>
              </a:rPr>
              <a:t>ATM </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Arial" panose="020B0604020202020204"/>
                <a:ea typeface="+mn-ea"/>
                <a:cs typeface="+mn-cs"/>
              </a:rPr>
              <a:t>BRCA1</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Arial" panose="020B0604020202020204"/>
                <a:ea typeface="+mn-ea"/>
              </a:rPr>
              <a:t>BRCA2 BRIP1 CDK12 CHEK2 FANCA HDAC2 PALB2</a:t>
            </a:r>
            <a:endParaRPr kumimoji="0" lang="en-US" sz="1000" b="0" i="0" u="none" strike="noStrike" kern="1200" cap="none" spc="0" normalizeH="0" baseline="0" noProof="0">
              <a:ln>
                <a:noFill/>
              </a:ln>
              <a:solidFill>
                <a:schemeClr val="tx1"/>
              </a:solidFill>
              <a:effectLst/>
              <a:uLnTx/>
              <a:uFillTx/>
              <a:latin typeface="Arial" panose="020B0604020202020204"/>
              <a:ea typeface="+mn-ea"/>
              <a:cs typeface="Calibri" panose="020F0502020204030204" pitchFamily="34" charset="0"/>
            </a:endParaRPr>
          </a:p>
        </p:txBody>
      </p:sp>
      <p:cxnSp>
        <p:nvCxnSpPr>
          <p:cNvPr id="60" name="Straight Connector 59">
            <a:extLst>
              <a:ext uri="{FF2B5EF4-FFF2-40B4-BE49-F238E27FC236}">
                <a16:creationId xmlns:a16="http://schemas.microsoft.com/office/drawing/2014/main" id="{BD4A0C9E-8B69-0E45-9659-6C95974E9C9B}"/>
              </a:ext>
            </a:extLst>
          </p:cNvPr>
          <p:cNvCxnSpPr>
            <a:cxnSpLocks/>
          </p:cNvCxnSpPr>
          <p:nvPr/>
        </p:nvCxnSpPr>
        <p:spPr>
          <a:xfrm>
            <a:off x="6818243" y="2220957"/>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C51B338-D2DD-E04F-986C-1CB08B8CF58D}"/>
              </a:ext>
            </a:extLst>
          </p:cNvPr>
          <p:cNvCxnSpPr>
            <a:cxnSpLocks/>
          </p:cNvCxnSpPr>
          <p:nvPr/>
        </p:nvCxnSpPr>
        <p:spPr>
          <a:xfrm>
            <a:off x="6818243" y="2802510"/>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D32B401-9571-194E-9DC4-8E958FD882AA}"/>
              </a:ext>
            </a:extLst>
          </p:cNvPr>
          <p:cNvCxnSpPr>
            <a:cxnSpLocks/>
          </p:cNvCxnSpPr>
          <p:nvPr/>
        </p:nvCxnSpPr>
        <p:spPr>
          <a:xfrm flipV="1">
            <a:off x="6829942" y="2219400"/>
            <a:ext cx="0" cy="59337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F5EE23F-07DE-B54F-8271-D16A967526E3}"/>
              </a:ext>
            </a:extLst>
          </p:cNvPr>
          <p:cNvCxnSpPr>
            <a:cxnSpLocks/>
          </p:cNvCxnSpPr>
          <p:nvPr/>
        </p:nvCxnSpPr>
        <p:spPr>
          <a:xfrm>
            <a:off x="6620813" y="2513017"/>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8E0E138-6D24-2D47-BC49-8987E6B2640E}"/>
              </a:ext>
            </a:extLst>
          </p:cNvPr>
          <p:cNvCxnSpPr>
            <a:cxnSpLocks/>
          </p:cNvCxnSpPr>
          <p:nvPr/>
        </p:nvCxnSpPr>
        <p:spPr>
          <a:xfrm>
            <a:off x="6818243" y="4049757"/>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9FA9425-3F4B-574A-8144-A82E0D17470E}"/>
              </a:ext>
            </a:extLst>
          </p:cNvPr>
          <p:cNvCxnSpPr>
            <a:cxnSpLocks/>
          </p:cNvCxnSpPr>
          <p:nvPr/>
        </p:nvCxnSpPr>
        <p:spPr>
          <a:xfrm>
            <a:off x="6818243" y="4631310"/>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06ABA76-FA35-F840-92A5-57A02ECBAB08}"/>
              </a:ext>
            </a:extLst>
          </p:cNvPr>
          <p:cNvCxnSpPr>
            <a:cxnSpLocks/>
          </p:cNvCxnSpPr>
          <p:nvPr/>
        </p:nvCxnSpPr>
        <p:spPr>
          <a:xfrm flipV="1">
            <a:off x="6829942" y="4048200"/>
            <a:ext cx="0" cy="59337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748540E-BFA8-6B42-997A-80A35D447AA5}"/>
              </a:ext>
            </a:extLst>
          </p:cNvPr>
          <p:cNvCxnSpPr>
            <a:cxnSpLocks/>
          </p:cNvCxnSpPr>
          <p:nvPr/>
        </p:nvCxnSpPr>
        <p:spPr>
          <a:xfrm>
            <a:off x="6620813" y="4351784"/>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FEA48CD-205C-4862-B477-9707B301C080}"/>
              </a:ext>
            </a:extLst>
          </p:cNvPr>
          <p:cNvSpPr txBox="1"/>
          <p:nvPr/>
        </p:nvSpPr>
        <p:spPr>
          <a:xfrm>
            <a:off x="4977421" y="3955784"/>
            <a:ext cx="1678222" cy="792000"/>
          </a:xfrm>
          <a:prstGeom prst="roundRect">
            <a:avLst/>
          </a:prstGeom>
          <a:solidFill>
            <a:schemeClr val="accent2"/>
          </a:solidFill>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Calibri" panose="020F0502020204030204" pitchFamily="34" charset="0"/>
              </a:rPr>
              <a:t>HRR </a:t>
            </a:r>
            <a:r>
              <a:rPr kumimoji="0" lang="en-US" sz="1800" b="1"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cs typeface="Calibri" panose="020F0502020204030204" pitchFamily="34" charset="0"/>
              </a:rPr>
              <a:t>BM</a:t>
            </a:r>
            <a:r>
              <a:rPr kumimoji="0" lang="en-US" sz="1800" b="1" i="0" u="none" strike="noStrike" kern="1200" cap="none" spc="0" normalizeH="0" baseline="30000" noProof="0" dirty="0">
                <a:ln>
                  <a:noFill/>
                </a:ln>
                <a:solidFill>
                  <a:prstClr val="white"/>
                </a:solidFill>
                <a:effectLst/>
                <a:uLnTx/>
                <a:uFillTx/>
                <a:latin typeface="Arial" panose="020B0604020202020204"/>
                <a:ea typeface="+mn-ea"/>
                <a:cs typeface="+mn-cs"/>
              </a:rPr>
              <a:t>–</a:t>
            </a:r>
            <a:r>
              <a:rPr kumimoji="0" lang="en-US" sz="1800" b="1"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cs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cs typeface="Calibri" panose="020F0502020204030204" pitchFamily="34" charset="0"/>
              </a:rPr>
              <a:t>Planned N=600</a:t>
            </a:r>
          </a:p>
        </p:txBody>
      </p:sp>
    </p:spTree>
    <p:extLst>
      <p:ext uri="{BB962C8B-B14F-4D97-AF65-F5344CB8AC3E}">
        <p14:creationId xmlns:p14="http://schemas.microsoft.com/office/powerpoint/2010/main" val="208396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
            <a:extLst>
              <a:ext uri="{FF2B5EF4-FFF2-40B4-BE49-F238E27FC236}">
                <a16:creationId xmlns:a16="http://schemas.microsoft.com/office/drawing/2014/main" id="{35D63AE4-BC57-3945-838F-99A06893B04E}"/>
              </a:ext>
            </a:extLst>
          </p:cNvPr>
          <p:cNvGraphicFramePr>
            <a:graphicFrameLocks noGrp="1"/>
          </p:cNvGraphicFramePr>
          <p:nvPr>
            <p:extLst>
              <p:ext uri="{D42A27DB-BD31-4B8C-83A1-F6EECF244321}">
                <p14:modId xmlns:p14="http://schemas.microsoft.com/office/powerpoint/2010/main" val="3439875507"/>
              </p:ext>
            </p:extLst>
          </p:nvPr>
        </p:nvGraphicFramePr>
        <p:xfrm>
          <a:off x="32658" y="4860906"/>
          <a:ext cx="5878515" cy="592137"/>
        </p:xfrm>
        <a:graphic>
          <a:graphicData uri="http://schemas.openxmlformats.org/drawingml/2006/table">
            <a:tbl>
              <a:tblPr firstRow="1" bandRow="1">
                <a:tableStyleId>{2D5ABB26-0587-4C30-8999-92F81FD0307C}</a:tableStyleId>
              </a:tblPr>
              <a:tblGrid>
                <a:gridCol w="1042310">
                  <a:extLst>
                    <a:ext uri="{9D8B030D-6E8A-4147-A177-3AD203B41FA5}">
                      <a16:colId xmlns:a16="http://schemas.microsoft.com/office/drawing/2014/main" val="2960600525"/>
                    </a:ext>
                  </a:extLst>
                </a:gridCol>
                <a:gridCol w="439655">
                  <a:extLst>
                    <a:ext uri="{9D8B030D-6E8A-4147-A177-3AD203B41FA5}">
                      <a16:colId xmlns:a16="http://schemas.microsoft.com/office/drawing/2014/main" val="168341198"/>
                    </a:ext>
                  </a:extLst>
                </a:gridCol>
                <a:gridCol w="439655">
                  <a:extLst>
                    <a:ext uri="{9D8B030D-6E8A-4147-A177-3AD203B41FA5}">
                      <a16:colId xmlns:a16="http://schemas.microsoft.com/office/drawing/2014/main" val="1723015493"/>
                    </a:ext>
                  </a:extLst>
                </a:gridCol>
                <a:gridCol w="439655">
                  <a:extLst>
                    <a:ext uri="{9D8B030D-6E8A-4147-A177-3AD203B41FA5}">
                      <a16:colId xmlns:a16="http://schemas.microsoft.com/office/drawing/2014/main" val="2281005005"/>
                    </a:ext>
                  </a:extLst>
                </a:gridCol>
                <a:gridCol w="439655">
                  <a:extLst>
                    <a:ext uri="{9D8B030D-6E8A-4147-A177-3AD203B41FA5}">
                      <a16:colId xmlns:a16="http://schemas.microsoft.com/office/drawing/2014/main" val="2140687655"/>
                    </a:ext>
                  </a:extLst>
                </a:gridCol>
                <a:gridCol w="439655">
                  <a:extLst>
                    <a:ext uri="{9D8B030D-6E8A-4147-A177-3AD203B41FA5}">
                      <a16:colId xmlns:a16="http://schemas.microsoft.com/office/drawing/2014/main" val="3920765030"/>
                    </a:ext>
                  </a:extLst>
                </a:gridCol>
                <a:gridCol w="439655">
                  <a:extLst>
                    <a:ext uri="{9D8B030D-6E8A-4147-A177-3AD203B41FA5}">
                      <a16:colId xmlns:a16="http://schemas.microsoft.com/office/drawing/2014/main" val="4060792873"/>
                    </a:ext>
                  </a:extLst>
                </a:gridCol>
                <a:gridCol w="439655">
                  <a:extLst>
                    <a:ext uri="{9D8B030D-6E8A-4147-A177-3AD203B41FA5}">
                      <a16:colId xmlns:a16="http://schemas.microsoft.com/office/drawing/2014/main" val="3655670899"/>
                    </a:ext>
                  </a:extLst>
                </a:gridCol>
                <a:gridCol w="439655">
                  <a:extLst>
                    <a:ext uri="{9D8B030D-6E8A-4147-A177-3AD203B41FA5}">
                      <a16:colId xmlns:a16="http://schemas.microsoft.com/office/drawing/2014/main" val="940408616"/>
                    </a:ext>
                  </a:extLst>
                </a:gridCol>
                <a:gridCol w="439655">
                  <a:extLst>
                    <a:ext uri="{9D8B030D-6E8A-4147-A177-3AD203B41FA5}">
                      <a16:colId xmlns:a16="http://schemas.microsoft.com/office/drawing/2014/main" val="1590475847"/>
                    </a:ext>
                  </a:extLst>
                </a:gridCol>
                <a:gridCol w="439655">
                  <a:extLst>
                    <a:ext uri="{9D8B030D-6E8A-4147-A177-3AD203B41FA5}">
                      <a16:colId xmlns:a16="http://schemas.microsoft.com/office/drawing/2014/main" val="2106792439"/>
                    </a:ext>
                  </a:extLst>
                </a:gridCol>
                <a:gridCol w="439655">
                  <a:extLst>
                    <a:ext uri="{9D8B030D-6E8A-4147-A177-3AD203B41FA5}">
                      <a16:colId xmlns:a16="http://schemas.microsoft.com/office/drawing/2014/main" val="3113418462"/>
                    </a:ext>
                  </a:extLst>
                </a:gridCol>
              </a:tblGrid>
              <a:tr h="19737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103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65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77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graphicFrame>
        <p:nvGraphicFramePr>
          <p:cNvPr id="36" name="Table 3">
            <a:extLst>
              <a:ext uri="{FF2B5EF4-FFF2-40B4-BE49-F238E27FC236}">
                <a16:creationId xmlns:a16="http://schemas.microsoft.com/office/drawing/2014/main" id="{F6FEC824-EEAC-9648-805F-43CAE148340C}"/>
              </a:ext>
            </a:extLst>
          </p:cNvPr>
          <p:cNvGraphicFramePr>
            <a:graphicFrameLocks noGrp="1"/>
          </p:cNvGraphicFramePr>
          <p:nvPr>
            <p:extLst>
              <p:ext uri="{D42A27DB-BD31-4B8C-83A1-F6EECF244321}">
                <p14:modId xmlns:p14="http://schemas.microsoft.com/office/powerpoint/2010/main" val="1522788335"/>
              </p:ext>
            </p:extLst>
          </p:nvPr>
        </p:nvGraphicFramePr>
        <p:xfrm>
          <a:off x="5834743" y="4844134"/>
          <a:ext cx="5849260" cy="592137"/>
        </p:xfrm>
        <a:graphic>
          <a:graphicData uri="http://schemas.openxmlformats.org/drawingml/2006/table">
            <a:tbl>
              <a:tblPr firstRow="1" bandRow="1">
                <a:tableStyleId>{2D5ABB26-0587-4C30-8999-92F81FD0307C}</a:tableStyleId>
              </a:tblPr>
              <a:tblGrid>
                <a:gridCol w="1037123">
                  <a:extLst>
                    <a:ext uri="{9D8B030D-6E8A-4147-A177-3AD203B41FA5}">
                      <a16:colId xmlns:a16="http://schemas.microsoft.com/office/drawing/2014/main" val="2960600525"/>
                    </a:ext>
                  </a:extLst>
                </a:gridCol>
                <a:gridCol w="437467">
                  <a:extLst>
                    <a:ext uri="{9D8B030D-6E8A-4147-A177-3AD203B41FA5}">
                      <a16:colId xmlns:a16="http://schemas.microsoft.com/office/drawing/2014/main" val="168341198"/>
                    </a:ext>
                  </a:extLst>
                </a:gridCol>
                <a:gridCol w="437467">
                  <a:extLst>
                    <a:ext uri="{9D8B030D-6E8A-4147-A177-3AD203B41FA5}">
                      <a16:colId xmlns:a16="http://schemas.microsoft.com/office/drawing/2014/main" val="1723015493"/>
                    </a:ext>
                  </a:extLst>
                </a:gridCol>
                <a:gridCol w="437467">
                  <a:extLst>
                    <a:ext uri="{9D8B030D-6E8A-4147-A177-3AD203B41FA5}">
                      <a16:colId xmlns:a16="http://schemas.microsoft.com/office/drawing/2014/main" val="2281005005"/>
                    </a:ext>
                  </a:extLst>
                </a:gridCol>
                <a:gridCol w="437467">
                  <a:extLst>
                    <a:ext uri="{9D8B030D-6E8A-4147-A177-3AD203B41FA5}">
                      <a16:colId xmlns:a16="http://schemas.microsoft.com/office/drawing/2014/main" val="2140687655"/>
                    </a:ext>
                  </a:extLst>
                </a:gridCol>
                <a:gridCol w="437467">
                  <a:extLst>
                    <a:ext uri="{9D8B030D-6E8A-4147-A177-3AD203B41FA5}">
                      <a16:colId xmlns:a16="http://schemas.microsoft.com/office/drawing/2014/main" val="3920765030"/>
                    </a:ext>
                  </a:extLst>
                </a:gridCol>
                <a:gridCol w="437467">
                  <a:extLst>
                    <a:ext uri="{9D8B030D-6E8A-4147-A177-3AD203B41FA5}">
                      <a16:colId xmlns:a16="http://schemas.microsoft.com/office/drawing/2014/main" val="4060792873"/>
                    </a:ext>
                  </a:extLst>
                </a:gridCol>
                <a:gridCol w="437467">
                  <a:extLst>
                    <a:ext uri="{9D8B030D-6E8A-4147-A177-3AD203B41FA5}">
                      <a16:colId xmlns:a16="http://schemas.microsoft.com/office/drawing/2014/main" val="3655670899"/>
                    </a:ext>
                  </a:extLst>
                </a:gridCol>
                <a:gridCol w="437467">
                  <a:extLst>
                    <a:ext uri="{9D8B030D-6E8A-4147-A177-3AD203B41FA5}">
                      <a16:colId xmlns:a16="http://schemas.microsoft.com/office/drawing/2014/main" val="940408616"/>
                    </a:ext>
                  </a:extLst>
                </a:gridCol>
                <a:gridCol w="437467">
                  <a:extLst>
                    <a:ext uri="{9D8B030D-6E8A-4147-A177-3AD203B41FA5}">
                      <a16:colId xmlns:a16="http://schemas.microsoft.com/office/drawing/2014/main" val="1590475847"/>
                    </a:ext>
                  </a:extLst>
                </a:gridCol>
                <a:gridCol w="437467">
                  <a:extLst>
                    <a:ext uri="{9D8B030D-6E8A-4147-A177-3AD203B41FA5}">
                      <a16:colId xmlns:a16="http://schemas.microsoft.com/office/drawing/2014/main" val="2106792439"/>
                    </a:ext>
                  </a:extLst>
                </a:gridCol>
                <a:gridCol w="437467">
                  <a:extLst>
                    <a:ext uri="{9D8B030D-6E8A-4147-A177-3AD203B41FA5}">
                      <a16:colId xmlns:a16="http://schemas.microsoft.com/office/drawing/2014/main" val="3113418462"/>
                    </a:ext>
                  </a:extLst>
                </a:gridCol>
              </a:tblGrid>
              <a:tr h="19737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107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2" name="Title 1"/>
          <p:cNvSpPr>
            <a:spLocks noGrp="1"/>
          </p:cNvSpPr>
          <p:nvPr>
            <p:ph type="title"/>
          </p:nvPr>
        </p:nvSpPr>
        <p:spPr>
          <a:xfrm>
            <a:off x="619199" y="246566"/>
            <a:ext cx="9192631" cy="807285"/>
          </a:xfrm>
        </p:spPr>
        <p:txBody>
          <a:bodyPr/>
          <a:lstStyle/>
          <a:p>
            <a:pPr>
              <a:lnSpc>
                <a:spcPct val="100000"/>
              </a:lnSpc>
            </a:pPr>
            <a:r>
              <a:rPr lang="en-US" sz="2500" dirty="0"/>
              <a:t>MAGNITUDE </a:t>
            </a:r>
            <a:r>
              <a:rPr lang="en-US" sz="2500" i="1" dirty="0">
                <a:solidFill>
                  <a:schemeClr val="accent1"/>
                </a:solidFill>
              </a:rPr>
              <a:t>BRCA1/2</a:t>
            </a:r>
            <a:r>
              <a:rPr lang="en-US" sz="2500" dirty="0">
                <a:solidFill>
                  <a:schemeClr val="accent1"/>
                </a:solidFill>
              </a:rPr>
              <a:t>-mutated</a:t>
            </a:r>
            <a:r>
              <a:rPr lang="en-US" sz="2500" dirty="0"/>
              <a:t>: Primary Endpoint</a:t>
            </a:r>
            <a:r>
              <a:rPr lang="en-US" sz="2000" dirty="0"/>
              <a:t> NIRA + AAP Reduced the Risk of </a:t>
            </a:r>
            <a:r>
              <a:rPr lang="en-US" sz="2000" cap="none" dirty="0" err="1"/>
              <a:t>r</a:t>
            </a:r>
            <a:r>
              <a:rPr lang="en-US" sz="2000" dirty="0" err="1"/>
              <a:t>PFS</a:t>
            </a:r>
            <a:r>
              <a:rPr lang="en-US" sz="2000" dirty="0"/>
              <a:t> or Death by 47%</a:t>
            </a:r>
          </a:p>
        </p:txBody>
      </p:sp>
      <p:sp>
        <p:nvSpPr>
          <p:cNvPr id="8" name="Slide Number Placeholder 7">
            <a:extLst>
              <a:ext uri="{FF2B5EF4-FFF2-40B4-BE49-F238E27FC236}">
                <a16:creationId xmlns:a16="http://schemas.microsoft.com/office/drawing/2014/main" id="{D0B25C47-2AD3-473C-8380-E61936BB2B37}"/>
              </a:ext>
            </a:extLst>
          </p:cNvPr>
          <p:cNvSpPr>
            <a:spLocks noGrp="1"/>
          </p:cNvSpPr>
          <p:nvPr>
            <p:ph type="sldNum" sz="quarter" idx="4"/>
          </p:nvPr>
        </p:nvSpPr>
        <p:spPr/>
        <p:txBody>
          <a:bodyPr/>
          <a:lstStyle/>
          <a:p>
            <a:pPr lvl="0"/>
            <a:fld id="{BE33F7A0-71F0-446B-9DE8-6D75BE64EE0F}" type="slidenum">
              <a:rPr lang="en-US" noProof="0" smtClean="0"/>
              <a:pPr lvl="0"/>
              <a:t>66</a:t>
            </a:fld>
            <a:endParaRPr lang="en-US" noProof="0"/>
          </a:p>
        </p:txBody>
      </p:sp>
      <p:sp>
        <p:nvSpPr>
          <p:cNvPr id="29" name="Rectangle 28">
            <a:extLst>
              <a:ext uri="{FF2B5EF4-FFF2-40B4-BE49-F238E27FC236}">
                <a16:creationId xmlns:a16="http://schemas.microsoft.com/office/drawing/2014/main" id="{B8A56112-0245-D04C-9922-FE8844CF545C}"/>
              </a:ext>
            </a:extLst>
          </p:cNvPr>
          <p:cNvSpPr/>
          <p:nvPr/>
        </p:nvSpPr>
        <p:spPr>
          <a:xfrm>
            <a:off x="242771" y="1375143"/>
            <a:ext cx="11706457" cy="406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30" name="Content Placeholder 10">
            <a:extLst>
              <a:ext uri="{FF2B5EF4-FFF2-40B4-BE49-F238E27FC236}">
                <a16:creationId xmlns:a16="http://schemas.microsoft.com/office/drawing/2014/main" id="{E6E9575C-F439-904C-9411-A9EC875017B2}"/>
              </a:ext>
            </a:extLst>
          </p:cNvPr>
          <p:cNvGraphicFramePr>
            <a:graphicFrameLocks/>
          </p:cNvGraphicFramePr>
          <p:nvPr>
            <p:extLst>
              <p:ext uri="{D42A27DB-BD31-4B8C-83A1-F6EECF244321}">
                <p14:modId xmlns:p14="http://schemas.microsoft.com/office/powerpoint/2010/main" val="2422378988"/>
              </p:ext>
            </p:extLst>
          </p:nvPr>
        </p:nvGraphicFramePr>
        <p:xfrm>
          <a:off x="639762" y="1812022"/>
          <a:ext cx="5238750" cy="329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10">
            <a:extLst>
              <a:ext uri="{FF2B5EF4-FFF2-40B4-BE49-F238E27FC236}">
                <a16:creationId xmlns:a16="http://schemas.microsoft.com/office/drawing/2014/main" id="{27DBE0B8-34D7-E748-B9C6-51109212CD62}"/>
              </a:ext>
            </a:extLst>
          </p:cNvPr>
          <p:cNvGraphicFramePr>
            <a:graphicFrameLocks/>
          </p:cNvGraphicFramePr>
          <p:nvPr>
            <p:extLst>
              <p:ext uri="{D42A27DB-BD31-4B8C-83A1-F6EECF244321}">
                <p14:modId xmlns:p14="http://schemas.microsoft.com/office/powerpoint/2010/main" val="832433188"/>
              </p:ext>
            </p:extLst>
          </p:nvPr>
        </p:nvGraphicFramePr>
        <p:xfrm>
          <a:off x="6402387" y="1812022"/>
          <a:ext cx="5238750" cy="3292475"/>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F31C5C39-256F-7F4A-BEF4-67765DEEB265}"/>
              </a:ext>
            </a:extLst>
          </p:cNvPr>
          <p:cNvSpPr txBox="1"/>
          <p:nvPr/>
        </p:nvSpPr>
        <p:spPr>
          <a:xfrm>
            <a:off x="6613044" y="1421746"/>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1"/>
                </a:solidFill>
                <a:effectLst/>
                <a:uLnTx/>
                <a:uFillTx/>
                <a:latin typeface="Arial" panose="020B0604020202020204" pitchFamily="34" charset="0"/>
                <a:ea typeface="ヒラギノ角ゴ ProN W3"/>
                <a:cs typeface="Arial" panose="020B0604020202020204" pitchFamily="34" charset="0"/>
              </a:rPr>
              <a:t>rPFS</a:t>
            </a: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 assessed by investigator</a:t>
            </a:r>
          </a:p>
        </p:txBody>
      </p:sp>
      <p:sp>
        <p:nvSpPr>
          <p:cNvPr id="47" name="TextBox 46">
            <a:extLst>
              <a:ext uri="{FF2B5EF4-FFF2-40B4-BE49-F238E27FC236}">
                <a16:creationId xmlns:a16="http://schemas.microsoft.com/office/drawing/2014/main" id="{BC8DF00B-FEC9-C34C-856F-B6ABD543635C}"/>
              </a:ext>
            </a:extLst>
          </p:cNvPr>
          <p:cNvSpPr txBox="1"/>
          <p:nvPr/>
        </p:nvSpPr>
        <p:spPr>
          <a:xfrm>
            <a:off x="808805" y="1392190"/>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1"/>
                </a:solidFill>
                <a:effectLst/>
                <a:uLnTx/>
                <a:uFillTx/>
                <a:latin typeface="Arial" panose="020B0604020202020204" pitchFamily="34" charset="0"/>
                <a:ea typeface="ヒラギノ角ゴ ProN W3"/>
                <a:cs typeface="Arial" panose="020B0604020202020204" pitchFamily="34" charset="0"/>
              </a:rPr>
              <a:t>rPFS</a:t>
            </a: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 assessed by central review</a:t>
            </a:r>
          </a:p>
        </p:txBody>
      </p:sp>
      <p:sp>
        <p:nvSpPr>
          <p:cNvPr id="48" name="TextBox 47">
            <a:extLst>
              <a:ext uri="{FF2B5EF4-FFF2-40B4-BE49-F238E27FC236}">
                <a16:creationId xmlns:a16="http://schemas.microsoft.com/office/drawing/2014/main" id="{84AF8C68-CCD8-6445-96E1-D7FCC7AF285C}"/>
              </a:ext>
            </a:extLst>
          </p:cNvPr>
          <p:cNvSpPr txBox="1"/>
          <p:nvPr/>
        </p:nvSpPr>
        <p:spPr>
          <a:xfrm>
            <a:off x="242770" y="5527514"/>
            <a:ext cx="2571538"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Median follow-up 16.7 months</a:t>
            </a:r>
          </a:p>
        </p:txBody>
      </p:sp>
      <p:sp>
        <p:nvSpPr>
          <p:cNvPr id="13" name="Content Placeholder 12">
            <a:extLst>
              <a:ext uri="{FF2B5EF4-FFF2-40B4-BE49-F238E27FC236}">
                <a16:creationId xmlns:a16="http://schemas.microsoft.com/office/drawing/2014/main" id="{366CA741-D2AB-CB4A-9685-5628F42168FB}"/>
              </a:ext>
            </a:extLst>
          </p:cNvPr>
          <p:cNvSpPr>
            <a:spLocks noGrp="1"/>
          </p:cNvSpPr>
          <p:nvPr>
            <p:ph sz="quarter" idx="15"/>
          </p:nvPr>
        </p:nvSpPr>
        <p:spPr>
          <a:xfrm>
            <a:off x="620184" y="6309320"/>
            <a:ext cx="10876416" cy="365125"/>
          </a:xfrm>
        </p:spPr>
        <p:txBody>
          <a:bodyPr/>
          <a:lstStyle/>
          <a:p>
            <a:pPr lvl="0" defTabSz="914400">
              <a:spcBef>
                <a:spcPts val="0"/>
              </a:spcBef>
              <a:buClr>
                <a:prstClr val="white"/>
              </a:buClr>
              <a:defRPr/>
            </a:pPr>
            <a:r>
              <a:rPr lang="en-US" spc="0" dirty="0">
                <a:solidFill>
                  <a:schemeClr val="tx2"/>
                </a:solidFill>
              </a:rPr>
              <a:t>AAP, abiraterone acetate + prednisone/prednisolone; CI, confidence interval; HR, hazard ratio; NIRA, niraparib; PBO, placebo; </a:t>
            </a:r>
          </a:p>
          <a:p>
            <a:pPr lvl="0" defTabSz="914400">
              <a:spcBef>
                <a:spcPts val="0"/>
              </a:spcBef>
              <a:buClr>
                <a:prstClr val="white"/>
              </a:buClr>
              <a:defRPr/>
            </a:pPr>
            <a:r>
              <a:rPr lang="en-US" spc="0" dirty="0" err="1">
                <a:solidFill>
                  <a:schemeClr val="tx2"/>
                </a:solidFill>
              </a:rPr>
              <a:t>rPFS</a:t>
            </a:r>
            <a:r>
              <a:rPr lang="en-US" spc="0" dirty="0">
                <a:solidFill>
                  <a:schemeClr val="tx2"/>
                </a:solidFill>
              </a:rPr>
              <a:t>, radiographic progression-free survival.</a:t>
            </a:r>
          </a:p>
          <a:p>
            <a:r>
              <a:rPr lang="en-US" dirty="0">
                <a:solidFill>
                  <a:schemeClr val="tx2"/>
                </a:solidFill>
              </a:rPr>
              <a:t>Chi K, et al. </a:t>
            </a:r>
            <a:r>
              <a:rPr lang="en-GB" dirty="0">
                <a:solidFill>
                  <a:schemeClr val="tx2"/>
                </a:solidFill>
              </a:rPr>
              <a:t>J </a:t>
            </a:r>
            <a:r>
              <a:rPr lang="en-GB" dirty="0" err="1">
                <a:solidFill>
                  <a:schemeClr val="tx2"/>
                </a:solidFill>
              </a:rPr>
              <a:t>Clin</a:t>
            </a:r>
            <a:r>
              <a:rPr lang="en-GB" dirty="0">
                <a:solidFill>
                  <a:schemeClr val="tx2"/>
                </a:solidFill>
              </a:rPr>
              <a:t> Oncol. 2022; 40 (</a:t>
            </a:r>
            <a:r>
              <a:rPr lang="en-GB" dirty="0" err="1">
                <a:solidFill>
                  <a:schemeClr val="tx2"/>
                </a:solidFill>
              </a:rPr>
              <a:t>suppl</a:t>
            </a:r>
            <a:r>
              <a:rPr lang="en-GB" dirty="0">
                <a:solidFill>
                  <a:schemeClr val="tx2"/>
                </a:solidFill>
              </a:rPr>
              <a:t> 6; </a:t>
            </a:r>
            <a:r>
              <a:rPr lang="en-GB" dirty="0" err="1">
                <a:solidFill>
                  <a:schemeClr val="tx2"/>
                </a:solidFill>
              </a:rPr>
              <a:t>abstr</a:t>
            </a:r>
            <a:r>
              <a:rPr lang="en-GB" dirty="0">
                <a:solidFill>
                  <a:schemeClr val="tx2"/>
                </a:solidFill>
              </a:rPr>
              <a:t> 12)</a:t>
            </a:r>
          </a:p>
        </p:txBody>
      </p:sp>
      <p:sp>
        <p:nvSpPr>
          <p:cNvPr id="53" name="TextBox 52">
            <a:extLst>
              <a:ext uri="{FF2B5EF4-FFF2-40B4-BE49-F238E27FC236}">
                <a16:creationId xmlns:a16="http://schemas.microsoft.com/office/drawing/2014/main" id="{8887AF86-4707-4D42-BD0B-63B76D2CBF3F}"/>
              </a:ext>
            </a:extLst>
          </p:cNvPr>
          <p:cNvSpPr txBox="1"/>
          <p:nvPr/>
        </p:nvSpPr>
        <p:spPr>
          <a:xfrm>
            <a:off x="619200" y="5766053"/>
            <a:ext cx="2386872" cy="215444"/>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a:ea typeface="+mn-ea"/>
              </a:rPr>
              <a:t>Median follow-up 16.7 months</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Arial"/>
            </a:endParaRPr>
          </a:p>
        </p:txBody>
      </p:sp>
      <p:pic>
        <p:nvPicPr>
          <p:cNvPr id="21" name="Picture 20">
            <a:extLst>
              <a:ext uri="{FF2B5EF4-FFF2-40B4-BE49-F238E27FC236}">
                <a16:creationId xmlns:a16="http://schemas.microsoft.com/office/drawing/2014/main" id="{FEA824A9-6228-DE40-B4AF-3DCB317DED36}"/>
              </a:ext>
            </a:extLst>
          </p:cNvPr>
          <p:cNvPicPr>
            <a:picLocks noChangeAspect="1"/>
          </p:cNvPicPr>
          <p:nvPr/>
        </p:nvPicPr>
        <p:blipFill>
          <a:blip r:embed="rId5"/>
          <a:stretch>
            <a:fillRect/>
          </a:stretch>
        </p:blipFill>
        <p:spPr>
          <a:xfrm>
            <a:off x="7082056" y="2035876"/>
            <a:ext cx="4356100" cy="2476500"/>
          </a:xfrm>
          <a:prstGeom prst="rect">
            <a:avLst/>
          </a:prstGeom>
        </p:spPr>
      </p:pic>
      <p:sp>
        <p:nvSpPr>
          <p:cNvPr id="39" name="TextBox 38">
            <a:extLst>
              <a:ext uri="{FF2B5EF4-FFF2-40B4-BE49-F238E27FC236}">
                <a16:creationId xmlns:a16="http://schemas.microsoft.com/office/drawing/2014/main" id="{F85BCD1A-3AC7-924C-8494-7FAAD77B4E62}"/>
              </a:ext>
            </a:extLst>
          </p:cNvPr>
          <p:cNvSpPr txBox="1"/>
          <p:nvPr/>
        </p:nvSpPr>
        <p:spPr>
          <a:xfrm>
            <a:off x="9837324" y="2751604"/>
            <a:ext cx="20139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ヒラギノ角ゴ ProN W3"/>
                <a:cs typeface="Arial" panose="020B0604020202020204" pitchFamily="34" charset="0"/>
              </a:rPr>
              <a:t>NIRA + AAP: 19.3 </a:t>
            </a:r>
            <a:r>
              <a:rPr kumimoji="0" lang="en-US" sz="1400" b="1" i="0" u="none" strike="noStrike" kern="1200" cap="none" spc="0" normalizeH="0" baseline="0" noProof="0" dirty="0" err="1">
                <a:ln>
                  <a:noFill/>
                </a:ln>
                <a:solidFill>
                  <a:schemeClr val="tx2"/>
                </a:solidFill>
                <a:effectLst/>
                <a:uLnTx/>
                <a:uFillTx/>
                <a:latin typeface="Arial" panose="020B0604020202020204" pitchFamily="34" charset="0"/>
                <a:ea typeface="ヒラギノ角ゴ ProN W3"/>
                <a:cs typeface="Arial" panose="020B0604020202020204" pitchFamily="34" charset="0"/>
              </a:rPr>
              <a:t>mo</a:t>
            </a:r>
            <a:endPar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ヒラギノ角ゴ ProN W3"/>
              <a:cs typeface="Arial" panose="020B0604020202020204" pitchFamily="34" charset="0"/>
            </a:endParaRPr>
          </a:p>
        </p:txBody>
      </p:sp>
      <p:sp>
        <p:nvSpPr>
          <p:cNvPr id="37" name="TextBox 36">
            <a:extLst>
              <a:ext uri="{FF2B5EF4-FFF2-40B4-BE49-F238E27FC236}">
                <a16:creationId xmlns:a16="http://schemas.microsoft.com/office/drawing/2014/main" id="{A186881E-0F46-2840-B46B-AD65A404A75B}"/>
              </a:ext>
            </a:extLst>
          </p:cNvPr>
          <p:cNvSpPr txBox="1"/>
          <p:nvPr/>
        </p:nvSpPr>
        <p:spPr>
          <a:xfrm>
            <a:off x="9837324" y="3931801"/>
            <a:ext cx="1931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12.4 </a:t>
            </a:r>
            <a:r>
              <a:rPr kumimoji="0" lang="en-US" sz="1400" b="1" i="0" u="none" strike="noStrike" kern="1200" cap="none" spc="0" normalizeH="0" baseline="0" noProof="0" dirty="0" err="1">
                <a:ln>
                  <a:noFill/>
                </a:ln>
                <a:solidFill>
                  <a:schemeClr val="accent1"/>
                </a:solidFill>
                <a:effectLst/>
                <a:uLnTx/>
                <a:uFillTx/>
                <a:latin typeface="Arial" panose="020B0604020202020204" pitchFamily="34" charset="0"/>
                <a:ea typeface="ヒラギノ角ゴ ProN W3"/>
                <a:cs typeface="Arial" panose="020B0604020202020204" pitchFamily="34" charset="0"/>
              </a:rPr>
              <a:t>mo</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endParaRPr>
          </a:p>
        </p:txBody>
      </p:sp>
      <p:sp>
        <p:nvSpPr>
          <p:cNvPr id="38" name="TextBox 37">
            <a:extLst>
              <a:ext uri="{FF2B5EF4-FFF2-40B4-BE49-F238E27FC236}">
                <a16:creationId xmlns:a16="http://schemas.microsoft.com/office/drawing/2014/main" id="{90181754-03FA-D84D-9175-A9AC02A312AE}"/>
              </a:ext>
            </a:extLst>
          </p:cNvPr>
          <p:cNvSpPr txBox="1"/>
          <p:nvPr/>
        </p:nvSpPr>
        <p:spPr>
          <a:xfrm>
            <a:off x="7144621" y="4033401"/>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0.50 </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0.33-0.75)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Nominal</a:t>
            </a:r>
            <a:r>
              <a:rPr kumimoji="0" lang="en-US" sz="1100" b="0" i="1"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 </a:t>
            </a:r>
            <a:r>
              <a:rPr kumimoji="0" lang="en-US" sz="1100" b="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p</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=0.0006</a:t>
            </a:r>
          </a:p>
        </p:txBody>
      </p:sp>
      <p:pic>
        <p:nvPicPr>
          <p:cNvPr id="57" name="Picture 56">
            <a:extLst>
              <a:ext uri="{FF2B5EF4-FFF2-40B4-BE49-F238E27FC236}">
                <a16:creationId xmlns:a16="http://schemas.microsoft.com/office/drawing/2014/main" id="{04777504-9155-7B46-A10A-EF7B3D77E8B7}"/>
              </a:ext>
            </a:extLst>
          </p:cNvPr>
          <p:cNvPicPr>
            <a:picLocks noChangeAspect="1"/>
          </p:cNvPicPr>
          <p:nvPr/>
        </p:nvPicPr>
        <p:blipFill>
          <a:blip r:embed="rId6"/>
          <a:stretch>
            <a:fillRect/>
          </a:stretch>
        </p:blipFill>
        <p:spPr>
          <a:xfrm>
            <a:off x="1316383" y="2016815"/>
            <a:ext cx="4038600" cy="1790700"/>
          </a:xfrm>
          <a:prstGeom prst="rect">
            <a:avLst/>
          </a:prstGeom>
        </p:spPr>
      </p:pic>
      <p:sp>
        <p:nvSpPr>
          <p:cNvPr id="41" name="TextBox 40">
            <a:extLst>
              <a:ext uri="{FF2B5EF4-FFF2-40B4-BE49-F238E27FC236}">
                <a16:creationId xmlns:a16="http://schemas.microsoft.com/office/drawing/2014/main" id="{1C607862-AA75-3F4D-946B-1B8EC1936FFF}"/>
              </a:ext>
            </a:extLst>
          </p:cNvPr>
          <p:cNvSpPr txBox="1"/>
          <p:nvPr/>
        </p:nvSpPr>
        <p:spPr>
          <a:xfrm>
            <a:off x="1391556" y="4040480"/>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0.53 </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0.36-0.79)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p</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=0.0014</a:t>
            </a:r>
          </a:p>
        </p:txBody>
      </p:sp>
      <p:sp>
        <p:nvSpPr>
          <p:cNvPr id="42" name="TextBox 41">
            <a:extLst>
              <a:ext uri="{FF2B5EF4-FFF2-40B4-BE49-F238E27FC236}">
                <a16:creationId xmlns:a16="http://schemas.microsoft.com/office/drawing/2014/main" id="{445BFB50-0AF3-0D42-A27F-CD84C068CCE3}"/>
              </a:ext>
            </a:extLst>
          </p:cNvPr>
          <p:cNvSpPr txBox="1"/>
          <p:nvPr/>
        </p:nvSpPr>
        <p:spPr>
          <a:xfrm>
            <a:off x="3832831" y="2751604"/>
            <a:ext cx="2078342" cy="307777"/>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NIRA + AAP: 16.6 </a:t>
            </a:r>
            <a:r>
              <a:rPr kumimoji="0" lang="en-US" sz="1400" b="1"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mo</a:t>
            </a:r>
            <a:endPar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DD2BEF5-331B-CA44-B159-E7DDF2F1F5B6}"/>
              </a:ext>
            </a:extLst>
          </p:cNvPr>
          <p:cNvSpPr txBox="1"/>
          <p:nvPr/>
        </p:nvSpPr>
        <p:spPr>
          <a:xfrm>
            <a:off x="3832831" y="3831762"/>
            <a:ext cx="1905000" cy="276999"/>
          </a:xfrm>
          <a:prstGeom prst="rect">
            <a:avLst/>
          </a:prstGeom>
          <a:noFill/>
        </p:spPr>
        <p:txBody>
          <a:bodyPr wrap="non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10.9 </a:t>
            </a:r>
            <a:r>
              <a:rPr kumimoji="0" lang="en-US" sz="1400" b="1" i="0" u="none" strike="noStrike" kern="1200" cap="none" spc="0" normalizeH="0" baseline="0" noProof="0" dirty="0" err="1">
                <a:ln>
                  <a:noFill/>
                </a:ln>
                <a:solidFill>
                  <a:schemeClr val="accent1"/>
                </a:solidFill>
                <a:effectLst/>
                <a:uLnTx/>
                <a:uFillTx/>
                <a:latin typeface="Arial" panose="020B0604020202020204" pitchFamily="34" charset="0"/>
                <a:ea typeface="ヒラギノ角ゴ ProN W3"/>
                <a:cs typeface="Arial" panose="020B0604020202020204" pitchFamily="34" charset="0"/>
              </a:rPr>
              <a:t>mo</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endParaRPr>
          </a:p>
        </p:txBody>
      </p:sp>
    </p:spTree>
    <p:extLst>
      <p:ext uri="{BB962C8B-B14F-4D97-AF65-F5344CB8AC3E}">
        <p14:creationId xmlns:p14="http://schemas.microsoft.com/office/powerpoint/2010/main" val="201411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3">
            <a:extLst>
              <a:ext uri="{FF2B5EF4-FFF2-40B4-BE49-F238E27FC236}">
                <a16:creationId xmlns:a16="http://schemas.microsoft.com/office/drawing/2014/main" id="{6DFFF5A8-A148-6142-9B44-BBE2D95FB6E9}"/>
              </a:ext>
            </a:extLst>
          </p:cNvPr>
          <p:cNvGraphicFramePr>
            <a:graphicFrameLocks noGrp="1"/>
          </p:cNvGraphicFramePr>
          <p:nvPr>
            <p:extLst>
              <p:ext uri="{D42A27DB-BD31-4B8C-83A1-F6EECF244321}">
                <p14:modId xmlns:p14="http://schemas.microsoft.com/office/powerpoint/2010/main" val="2292541793"/>
              </p:ext>
            </p:extLst>
          </p:nvPr>
        </p:nvGraphicFramePr>
        <p:xfrm>
          <a:off x="5834744" y="4834907"/>
          <a:ext cx="5849260" cy="592137"/>
        </p:xfrm>
        <a:graphic>
          <a:graphicData uri="http://schemas.openxmlformats.org/drawingml/2006/table">
            <a:tbl>
              <a:tblPr firstRow="1" bandRow="1">
                <a:tableStyleId>{2D5ABB26-0587-4C30-8999-92F81FD0307C}</a:tableStyleId>
              </a:tblPr>
              <a:tblGrid>
                <a:gridCol w="1037123">
                  <a:extLst>
                    <a:ext uri="{9D8B030D-6E8A-4147-A177-3AD203B41FA5}">
                      <a16:colId xmlns:a16="http://schemas.microsoft.com/office/drawing/2014/main" val="2960600525"/>
                    </a:ext>
                  </a:extLst>
                </a:gridCol>
                <a:gridCol w="437467">
                  <a:extLst>
                    <a:ext uri="{9D8B030D-6E8A-4147-A177-3AD203B41FA5}">
                      <a16:colId xmlns:a16="http://schemas.microsoft.com/office/drawing/2014/main" val="168341198"/>
                    </a:ext>
                  </a:extLst>
                </a:gridCol>
                <a:gridCol w="437467">
                  <a:extLst>
                    <a:ext uri="{9D8B030D-6E8A-4147-A177-3AD203B41FA5}">
                      <a16:colId xmlns:a16="http://schemas.microsoft.com/office/drawing/2014/main" val="1723015493"/>
                    </a:ext>
                  </a:extLst>
                </a:gridCol>
                <a:gridCol w="437467">
                  <a:extLst>
                    <a:ext uri="{9D8B030D-6E8A-4147-A177-3AD203B41FA5}">
                      <a16:colId xmlns:a16="http://schemas.microsoft.com/office/drawing/2014/main" val="2281005005"/>
                    </a:ext>
                  </a:extLst>
                </a:gridCol>
                <a:gridCol w="437467">
                  <a:extLst>
                    <a:ext uri="{9D8B030D-6E8A-4147-A177-3AD203B41FA5}">
                      <a16:colId xmlns:a16="http://schemas.microsoft.com/office/drawing/2014/main" val="2140687655"/>
                    </a:ext>
                  </a:extLst>
                </a:gridCol>
                <a:gridCol w="437467">
                  <a:extLst>
                    <a:ext uri="{9D8B030D-6E8A-4147-A177-3AD203B41FA5}">
                      <a16:colId xmlns:a16="http://schemas.microsoft.com/office/drawing/2014/main" val="3920765030"/>
                    </a:ext>
                  </a:extLst>
                </a:gridCol>
                <a:gridCol w="437467">
                  <a:extLst>
                    <a:ext uri="{9D8B030D-6E8A-4147-A177-3AD203B41FA5}">
                      <a16:colId xmlns:a16="http://schemas.microsoft.com/office/drawing/2014/main" val="4060792873"/>
                    </a:ext>
                  </a:extLst>
                </a:gridCol>
                <a:gridCol w="437467">
                  <a:extLst>
                    <a:ext uri="{9D8B030D-6E8A-4147-A177-3AD203B41FA5}">
                      <a16:colId xmlns:a16="http://schemas.microsoft.com/office/drawing/2014/main" val="3655670899"/>
                    </a:ext>
                  </a:extLst>
                </a:gridCol>
                <a:gridCol w="437467">
                  <a:extLst>
                    <a:ext uri="{9D8B030D-6E8A-4147-A177-3AD203B41FA5}">
                      <a16:colId xmlns:a16="http://schemas.microsoft.com/office/drawing/2014/main" val="940408616"/>
                    </a:ext>
                  </a:extLst>
                </a:gridCol>
                <a:gridCol w="437467">
                  <a:extLst>
                    <a:ext uri="{9D8B030D-6E8A-4147-A177-3AD203B41FA5}">
                      <a16:colId xmlns:a16="http://schemas.microsoft.com/office/drawing/2014/main" val="1590475847"/>
                    </a:ext>
                  </a:extLst>
                </a:gridCol>
                <a:gridCol w="437467">
                  <a:extLst>
                    <a:ext uri="{9D8B030D-6E8A-4147-A177-3AD203B41FA5}">
                      <a16:colId xmlns:a16="http://schemas.microsoft.com/office/drawing/2014/main" val="2106792439"/>
                    </a:ext>
                  </a:extLst>
                </a:gridCol>
                <a:gridCol w="437467">
                  <a:extLst>
                    <a:ext uri="{9D8B030D-6E8A-4147-A177-3AD203B41FA5}">
                      <a16:colId xmlns:a16="http://schemas.microsoft.com/office/drawing/2014/main" val="3113418462"/>
                    </a:ext>
                  </a:extLst>
                </a:gridCol>
              </a:tblGrid>
              <a:tr h="19737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197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174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108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75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187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103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81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graphicFrame>
        <p:nvGraphicFramePr>
          <p:cNvPr id="53" name="Table 3">
            <a:extLst>
              <a:ext uri="{FF2B5EF4-FFF2-40B4-BE49-F238E27FC236}">
                <a16:creationId xmlns:a16="http://schemas.microsoft.com/office/drawing/2014/main" id="{CA14D658-E843-DD48-B1BD-D134887A1167}"/>
              </a:ext>
            </a:extLst>
          </p:cNvPr>
          <p:cNvGraphicFramePr>
            <a:graphicFrameLocks noGrp="1"/>
          </p:cNvGraphicFramePr>
          <p:nvPr>
            <p:extLst>
              <p:ext uri="{D42A27DB-BD31-4B8C-83A1-F6EECF244321}">
                <p14:modId xmlns:p14="http://schemas.microsoft.com/office/powerpoint/2010/main" val="1722382202"/>
              </p:ext>
            </p:extLst>
          </p:nvPr>
        </p:nvGraphicFramePr>
        <p:xfrm>
          <a:off x="0" y="4834907"/>
          <a:ext cx="5972178" cy="592137"/>
        </p:xfrm>
        <a:graphic>
          <a:graphicData uri="http://schemas.openxmlformats.org/drawingml/2006/table">
            <a:tbl>
              <a:tblPr firstRow="1" bandRow="1">
                <a:tableStyleId>{2D5ABB26-0587-4C30-8999-92F81FD0307C}</a:tableStyleId>
              </a:tblPr>
              <a:tblGrid>
                <a:gridCol w="1058918">
                  <a:extLst>
                    <a:ext uri="{9D8B030D-6E8A-4147-A177-3AD203B41FA5}">
                      <a16:colId xmlns:a16="http://schemas.microsoft.com/office/drawing/2014/main" val="2960600525"/>
                    </a:ext>
                  </a:extLst>
                </a:gridCol>
                <a:gridCol w="446660">
                  <a:extLst>
                    <a:ext uri="{9D8B030D-6E8A-4147-A177-3AD203B41FA5}">
                      <a16:colId xmlns:a16="http://schemas.microsoft.com/office/drawing/2014/main" val="168341198"/>
                    </a:ext>
                  </a:extLst>
                </a:gridCol>
                <a:gridCol w="446660">
                  <a:extLst>
                    <a:ext uri="{9D8B030D-6E8A-4147-A177-3AD203B41FA5}">
                      <a16:colId xmlns:a16="http://schemas.microsoft.com/office/drawing/2014/main" val="1723015493"/>
                    </a:ext>
                  </a:extLst>
                </a:gridCol>
                <a:gridCol w="446660">
                  <a:extLst>
                    <a:ext uri="{9D8B030D-6E8A-4147-A177-3AD203B41FA5}">
                      <a16:colId xmlns:a16="http://schemas.microsoft.com/office/drawing/2014/main" val="2281005005"/>
                    </a:ext>
                  </a:extLst>
                </a:gridCol>
                <a:gridCol w="446660">
                  <a:extLst>
                    <a:ext uri="{9D8B030D-6E8A-4147-A177-3AD203B41FA5}">
                      <a16:colId xmlns:a16="http://schemas.microsoft.com/office/drawing/2014/main" val="2140687655"/>
                    </a:ext>
                  </a:extLst>
                </a:gridCol>
                <a:gridCol w="446660">
                  <a:extLst>
                    <a:ext uri="{9D8B030D-6E8A-4147-A177-3AD203B41FA5}">
                      <a16:colId xmlns:a16="http://schemas.microsoft.com/office/drawing/2014/main" val="3920765030"/>
                    </a:ext>
                  </a:extLst>
                </a:gridCol>
                <a:gridCol w="446660">
                  <a:extLst>
                    <a:ext uri="{9D8B030D-6E8A-4147-A177-3AD203B41FA5}">
                      <a16:colId xmlns:a16="http://schemas.microsoft.com/office/drawing/2014/main" val="4060792873"/>
                    </a:ext>
                  </a:extLst>
                </a:gridCol>
                <a:gridCol w="446660">
                  <a:extLst>
                    <a:ext uri="{9D8B030D-6E8A-4147-A177-3AD203B41FA5}">
                      <a16:colId xmlns:a16="http://schemas.microsoft.com/office/drawing/2014/main" val="3655670899"/>
                    </a:ext>
                  </a:extLst>
                </a:gridCol>
                <a:gridCol w="446660">
                  <a:extLst>
                    <a:ext uri="{9D8B030D-6E8A-4147-A177-3AD203B41FA5}">
                      <a16:colId xmlns:a16="http://schemas.microsoft.com/office/drawing/2014/main" val="940408616"/>
                    </a:ext>
                  </a:extLst>
                </a:gridCol>
                <a:gridCol w="446660">
                  <a:extLst>
                    <a:ext uri="{9D8B030D-6E8A-4147-A177-3AD203B41FA5}">
                      <a16:colId xmlns:a16="http://schemas.microsoft.com/office/drawing/2014/main" val="1590475847"/>
                    </a:ext>
                  </a:extLst>
                </a:gridCol>
                <a:gridCol w="446660">
                  <a:extLst>
                    <a:ext uri="{9D8B030D-6E8A-4147-A177-3AD203B41FA5}">
                      <a16:colId xmlns:a16="http://schemas.microsoft.com/office/drawing/2014/main" val="2106792439"/>
                    </a:ext>
                  </a:extLst>
                </a:gridCol>
                <a:gridCol w="446660">
                  <a:extLst>
                    <a:ext uri="{9D8B030D-6E8A-4147-A177-3AD203B41FA5}">
                      <a16:colId xmlns:a16="http://schemas.microsoft.com/office/drawing/2014/main" val="3113418462"/>
                    </a:ext>
                  </a:extLst>
                </a:gridCol>
              </a:tblGrid>
              <a:tr h="19737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192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167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182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149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78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2" name="Title 1"/>
          <p:cNvSpPr>
            <a:spLocks noGrp="1"/>
          </p:cNvSpPr>
          <p:nvPr>
            <p:ph type="title"/>
          </p:nvPr>
        </p:nvSpPr>
        <p:spPr>
          <a:xfrm>
            <a:off x="619200" y="198579"/>
            <a:ext cx="9134400" cy="807285"/>
          </a:xfrm>
        </p:spPr>
        <p:txBody>
          <a:bodyPr/>
          <a:lstStyle/>
          <a:p>
            <a:pPr>
              <a:lnSpc>
                <a:spcPct val="100000"/>
              </a:lnSpc>
            </a:pPr>
            <a:r>
              <a:rPr lang="en-US" dirty="0"/>
              <a:t>MAGNITUDE </a:t>
            </a:r>
            <a:r>
              <a:rPr lang="en-US" dirty="0">
                <a:solidFill>
                  <a:schemeClr val="accent1"/>
                </a:solidFill>
              </a:rPr>
              <a:t>All HRR BM+</a:t>
            </a:r>
            <a:r>
              <a:rPr lang="en-US" dirty="0">
                <a:solidFill>
                  <a:schemeClr val="tx2"/>
                </a:solidFill>
              </a:rPr>
              <a:t>:</a:t>
            </a:r>
            <a:r>
              <a:rPr lang="en-US" dirty="0">
                <a:solidFill>
                  <a:schemeClr val="accent1"/>
                </a:solidFill>
              </a:rPr>
              <a:t> </a:t>
            </a:r>
            <a:r>
              <a:rPr lang="en-US" dirty="0"/>
              <a:t>Primary Endpoint</a:t>
            </a:r>
            <a:br>
              <a:rPr lang="en-US" sz="2000" dirty="0"/>
            </a:br>
            <a:r>
              <a:rPr lang="en-US" sz="2000" dirty="0"/>
              <a:t>NIRA + AAP Reduced the Risk of </a:t>
            </a:r>
            <a:r>
              <a:rPr lang="en-US" sz="2000" cap="none" dirty="0" err="1"/>
              <a:t>r</a:t>
            </a:r>
            <a:r>
              <a:rPr lang="en-US" sz="2000" dirty="0" err="1"/>
              <a:t>PFS</a:t>
            </a:r>
            <a:r>
              <a:rPr lang="en-US" sz="2000" dirty="0"/>
              <a:t> or Death by 27%</a:t>
            </a:r>
          </a:p>
        </p:txBody>
      </p:sp>
      <p:sp>
        <p:nvSpPr>
          <p:cNvPr id="10" name="Slide Number Placeholder 9">
            <a:extLst>
              <a:ext uri="{FF2B5EF4-FFF2-40B4-BE49-F238E27FC236}">
                <a16:creationId xmlns:a16="http://schemas.microsoft.com/office/drawing/2014/main" id="{402B3A06-D882-4526-B1B0-7B104BD6DDD8}"/>
              </a:ext>
            </a:extLst>
          </p:cNvPr>
          <p:cNvSpPr>
            <a:spLocks noGrp="1"/>
          </p:cNvSpPr>
          <p:nvPr>
            <p:ph type="sldNum" sz="quarter" idx="4"/>
          </p:nvPr>
        </p:nvSpPr>
        <p:spPr/>
        <p:txBody>
          <a:bodyPr/>
          <a:lstStyle/>
          <a:p>
            <a:pPr lvl="0"/>
            <a:fld id="{BE33F7A0-71F0-446B-9DE8-6D75BE64EE0F}" type="slidenum">
              <a:rPr lang="en-US" noProof="0" smtClean="0"/>
              <a:pPr lvl="0"/>
              <a:t>67</a:t>
            </a:fld>
            <a:endParaRPr lang="en-US" noProof="0"/>
          </a:p>
        </p:txBody>
      </p:sp>
      <p:sp>
        <p:nvSpPr>
          <p:cNvPr id="32" name="Rectangle 31">
            <a:extLst>
              <a:ext uri="{FF2B5EF4-FFF2-40B4-BE49-F238E27FC236}">
                <a16:creationId xmlns:a16="http://schemas.microsoft.com/office/drawing/2014/main" id="{2BD47901-D2AA-914D-8681-EE55CBAE27FD}"/>
              </a:ext>
            </a:extLst>
          </p:cNvPr>
          <p:cNvSpPr/>
          <p:nvPr/>
        </p:nvSpPr>
        <p:spPr>
          <a:xfrm>
            <a:off x="233950" y="1388977"/>
            <a:ext cx="11706457" cy="4038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4" name="Content Placeholder 10">
            <a:extLst>
              <a:ext uri="{FF2B5EF4-FFF2-40B4-BE49-F238E27FC236}">
                <a16:creationId xmlns:a16="http://schemas.microsoft.com/office/drawing/2014/main" id="{F6D4D15B-C37E-7244-8967-095A2E40FC08}"/>
              </a:ext>
            </a:extLst>
          </p:cNvPr>
          <p:cNvGraphicFramePr>
            <a:graphicFrameLocks/>
          </p:cNvGraphicFramePr>
          <p:nvPr>
            <p:extLst>
              <p:ext uri="{D42A27DB-BD31-4B8C-83A1-F6EECF244321}">
                <p14:modId xmlns:p14="http://schemas.microsoft.com/office/powerpoint/2010/main" val="2082626559"/>
              </p:ext>
            </p:extLst>
          </p:nvPr>
        </p:nvGraphicFramePr>
        <p:xfrm>
          <a:off x="6402388" y="1755284"/>
          <a:ext cx="5238750" cy="3292475"/>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99D0D05B-E548-0446-8490-A31D99946ACF}"/>
              </a:ext>
            </a:extLst>
          </p:cNvPr>
          <p:cNvSpPr txBox="1"/>
          <p:nvPr/>
        </p:nvSpPr>
        <p:spPr>
          <a:xfrm>
            <a:off x="6519907" y="1435884"/>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1"/>
                </a:solidFill>
                <a:effectLst/>
                <a:uLnTx/>
                <a:uFillTx/>
                <a:latin typeface="Arial" panose="020B0604020202020204"/>
                <a:ea typeface="ヒラギノ角ゴ ProN W3"/>
                <a:cs typeface="+mn-cs"/>
              </a:rPr>
              <a:t>rPFS</a:t>
            </a:r>
            <a:r>
              <a:rPr kumimoji="0" lang="en-US" sz="2000" b="1" i="0" u="none" strike="noStrike" kern="1200" cap="none" spc="0" normalizeH="0" baseline="0" noProof="0" dirty="0">
                <a:ln>
                  <a:noFill/>
                </a:ln>
                <a:solidFill>
                  <a:schemeClr val="accent1"/>
                </a:solidFill>
                <a:effectLst/>
                <a:uLnTx/>
                <a:uFillTx/>
                <a:latin typeface="Arial" panose="020B0604020202020204"/>
                <a:ea typeface="ヒラギノ角ゴ ProN W3"/>
                <a:cs typeface="+mn-cs"/>
              </a:rPr>
              <a:t> assessed by investigator</a:t>
            </a:r>
          </a:p>
        </p:txBody>
      </p:sp>
      <p:sp>
        <p:nvSpPr>
          <p:cNvPr id="42" name="TextBox 41">
            <a:extLst>
              <a:ext uri="{FF2B5EF4-FFF2-40B4-BE49-F238E27FC236}">
                <a16:creationId xmlns:a16="http://schemas.microsoft.com/office/drawing/2014/main" id="{3D55B89C-D3BA-794A-9132-D1E6D0CB639B}"/>
              </a:ext>
            </a:extLst>
          </p:cNvPr>
          <p:cNvSpPr txBox="1"/>
          <p:nvPr/>
        </p:nvSpPr>
        <p:spPr>
          <a:xfrm>
            <a:off x="838506" y="1456751"/>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1"/>
                </a:solidFill>
                <a:effectLst/>
                <a:uLnTx/>
                <a:uFillTx/>
                <a:latin typeface="Arial" panose="020B0604020202020204"/>
                <a:ea typeface="ヒラギノ角ゴ ProN W3"/>
                <a:cs typeface="+mn-cs"/>
              </a:rPr>
              <a:t>rPFS</a:t>
            </a:r>
            <a:r>
              <a:rPr kumimoji="0" lang="en-US" sz="2000" b="1" i="0" u="none" strike="noStrike" kern="1200" cap="none" spc="0" normalizeH="0" baseline="0" noProof="0" dirty="0">
                <a:ln>
                  <a:noFill/>
                </a:ln>
                <a:solidFill>
                  <a:schemeClr val="accent1"/>
                </a:solidFill>
                <a:effectLst/>
                <a:uLnTx/>
                <a:uFillTx/>
                <a:latin typeface="Arial" panose="020B0604020202020204"/>
                <a:ea typeface="ヒラギノ角ゴ ProN W3"/>
                <a:cs typeface="+mn-cs"/>
              </a:rPr>
              <a:t> assessed by central review</a:t>
            </a:r>
          </a:p>
        </p:txBody>
      </p:sp>
      <p:graphicFrame>
        <p:nvGraphicFramePr>
          <p:cNvPr id="43" name="Content Placeholder 10">
            <a:extLst>
              <a:ext uri="{FF2B5EF4-FFF2-40B4-BE49-F238E27FC236}">
                <a16:creationId xmlns:a16="http://schemas.microsoft.com/office/drawing/2014/main" id="{20439A04-825C-8D44-B185-A451DBEF62BA}"/>
              </a:ext>
            </a:extLst>
          </p:cNvPr>
          <p:cNvGraphicFramePr>
            <a:graphicFrameLocks/>
          </p:cNvGraphicFramePr>
          <p:nvPr>
            <p:extLst>
              <p:ext uri="{D42A27DB-BD31-4B8C-83A1-F6EECF244321}">
                <p14:modId xmlns:p14="http://schemas.microsoft.com/office/powerpoint/2010/main" val="2731338625"/>
              </p:ext>
            </p:extLst>
          </p:nvPr>
        </p:nvGraphicFramePr>
        <p:xfrm>
          <a:off x="639763" y="1755284"/>
          <a:ext cx="5238750" cy="3292475"/>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a:extLst>
              <a:ext uri="{FF2B5EF4-FFF2-40B4-BE49-F238E27FC236}">
                <a16:creationId xmlns:a16="http://schemas.microsoft.com/office/drawing/2014/main" id="{6BE51549-4EEC-F148-B82A-F29AC54A0EFF}"/>
              </a:ext>
            </a:extLst>
          </p:cNvPr>
          <p:cNvSpPr txBox="1"/>
          <p:nvPr/>
        </p:nvSpPr>
        <p:spPr>
          <a:xfrm>
            <a:off x="1333341" y="3965259"/>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0.73 </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0.56-0.96)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p</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=0.0217</a:t>
            </a:r>
          </a:p>
        </p:txBody>
      </p:sp>
      <p:sp>
        <p:nvSpPr>
          <p:cNvPr id="46" name="TextBox 45">
            <a:extLst>
              <a:ext uri="{FF2B5EF4-FFF2-40B4-BE49-F238E27FC236}">
                <a16:creationId xmlns:a16="http://schemas.microsoft.com/office/drawing/2014/main" id="{20B54339-5A53-AE42-8800-82E5B138BEDA}"/>
              </a:ext>
            </a:extLst>
          </p:cNvPr>
          <p:cNvSpPr txBox="1"/>
          <p:nvPr/>
        </p:nvSpPr>
        <p:spPr>
          <a:xfrm>
            <a:off x="4060069" y="3256886"/>
            <a:ext cx="2214841"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NIRA + AAP: 16.5 mo</a:t>
            </a:r>
          </a:p>
        </p:txBody>
      </p:sp>
      <p:sp>
        <p:nvSpPr>
          <p:cNvPr id="47" name="TextBox 46">
            <a:extLst>
              <a:ext uri="{FF2B5EF4-FFF2-40B4-BE49-F238E27FC236}">
                <a16:creationId xmlns:a16="http://schemas.microsoft.com/office/drawing/2014/main" id="{388852E4-E5AE-5F41-8566-AB2B6CADEF70}"/>
              </a:ext>
            </a:extLst>
          </p:cNvPr>
          <p:cNvSpPr txBox="1"/>
          <p:nvPr/>
        </p:nvSpPr>
        <p:spPr>
          <a:xfrm>
            <a:off x="4060069" y="3850909"/>
            <a:ext cx="1905000" cy="276999"/>
          </a:xfrm>
          <a:prstGeom prst="rect">
            <a:avLst/>
          </a:prstGeom>
          <a:noFill/>
        </p:spPr>
        <p:txBody>
          <a:bodyPr wrap="non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13.7 mo</a:t>
            </a:r>
          </a:p>
        </p:txBody>
      </p:sp>
      <p:sp>
        <p:nvSpPr>
          <p:cNvPr id="49" name="TextBox 48">
            <a:extLst>
              <a:ext uri="{FF2B5EF4-FFF2-40B4-BE49-F238E27FC236}">
                <a16:creationId xmlns:a16="http://schemas.microsoft.com/office/drawing/2014/main" id="{6DDBE6C6-780C-8347-80A2-499FF5174D1A}"/>
              </a:ext>
            </a:extLst>
          </p:cNvPr>
          <p:cNvSpPr txBox="1"/>
          <p:nvPr/>
        </p:nvSpPr>
        <p:spPr>
          <a:xfrm>
            <a:off x="9753600" y="2914322"/>
            <a:ext cx="21214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NIRA + AAP: 19.0 </a:t>
            </a:r>
            <a:r>
              <a:rPr kumimoji="0" lang="en-US" sz="1400" b="1"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mo</a:t>
            </a:r>
            <a:endPar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9D237213-AD1C-AD4D-BE7D-FBA777B884DA}"/>
              </a:ext>
            </a:extLst>
          </p:cNvPr>
          <p:cNvSpPr txBox="1"/>
          <p:nvPr/>
        </p:nvSpPr>
        <p:spPr>
          <a:xfrm>
            <a:off x="9859671" y="3842149"/>
            <a:ext cx="20807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PBO + AAP: 13.9 </a:t>
            </a:r>
            <a:r>
              <a:rPr kumimoji="0" lang="en-US" sz="1400" b="1" i="0" u="none" strike="noStrike" kern="120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mo</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A9B8387-5BCF-2940-9695-8326FE26BDF8}"/>
              </a:ext>
            </a:extLst>
          </p:cNvPr>
          <p:cNvSpPr txBox="1"/>
          <p:nvPr/>
        </p:nvSpPr>
        <p:spPr>
          <a:xfrm>
            <a:off x="7073313" y="3972954"/>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0.64 </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0.49-0.86)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Nominal </a:t>
            </a:r>
            <a:r>
              <a:rPr kumimoji="0" lang="en-US" sz="1100" b="0" i="1"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P</a:t>
            </a:r>
            <a:r>
              <a:rPr kumimoji="0" lang="en-US" sz="11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 = 0.0022</a:t>
            </a:r>
          </a:p>
        </p:txBody>
      </p:sp>
      <p:sp>
        <p:nvSpPr>
          <p:cNvPr id="16" name="Content Placeholder 15">
            <a:extLst>
              <a:ext uri="{FF2B5EF4-FFF2-40B4-BE49-F238E27FC236}">
                <a16:creationId xmlns:a16="http://schemas.microsoft.com/office/drawing/2014/main" id="{8147595D-77D8-AB4E-BE13-2060C8299E1B}"/>
              </a:ext>
            </a:extLst>
          </p:cNvPr>
          <p:cNvSpPr>
            <a:spLocks noGrp="1"/>
          </p:cNvSpPr>
          <p:nvPr>
            <p:ph sz="quarter" idx="15"/>
          </p:nvPr>
        </p:nvSpPr>
        <p:spPr>
          <a:xfrm>
            <a:off x="620184" y="6309320"/>
            <a:ext cx="10804408" cy="365125"/>
          </a:xfrm>
        </p:spPr>
        <p:txBody>
          <a:bodyPr/>
          <a:lstStyle/>
          <a:p>
            <a:r>
              <a:rPr lang="en-US" spc="0" dirty="0">
                <a:solidFill>
                  <a:schemeClr val="tx2"/>
                </a:solidFill>
              </a:rPr>
              <a:t>AAP, abiraterone acetate + prednisone/prednisolone; BM, biomarker; CI, confidence interval; HR, hazard ratio; HRR, homologous recombination repair; </a:t>
            </a:r>
            <a:br>
              <a:rPr lang="en-US" spc="0" dirty="0">
                <a:solidFill>
                  <a:schemeClr val="tx2"/>
                </a:solidFill>
              </a:rPr>
            </a:br>
            <a:r>
              <a:rPr lang="en-US" spc="0" dirty="0">
                <a:solidFill>
                  <a:schemeClr val="tx2"/>
                </a:solidFill>
              </a:rPr>
              <a:t>NIRA, niraparib; PBO, placebo; </a:t>
            </a:r>
            <a:r>
              <a:rPr lang="en-US" spc="0" dirty="0" err="1">
                <a:solidFill>
                  <a:schemeClr val="tx2"/>
                </a:solidFill>
              </a:rPr>
              <a:t>rPFS</a:t>
            </a:r>
            <a:r>
              <a:rPr lang="en-US" spc="0" dirty="0">
                <a:solidFill>
                  <a:schemeClr val="tx2"/>
                </a:solidFill>
              </a:rPr>
              <a:t>, radiographic progression-free survival.</a:t>
            </a:r>
          </a:p>
          <a:p>
            <a:r>
              <a:rPr lang="en-US" dirty="0">
                <a:solidFill>
                  <a:schemeClr val="tx2"/>
                </a:solidFill>
              </a:rPr>
              <a:t>Chi K, et al. </a:t>
            </a:r>
            <a:r>
              <a:rPr lang="en-GB" dirty="0">
                <a:solidFill>
                  <a:schemeClr val="tx2"/>
                </a:solidFill>
              </a:rPr>
              <a:t>J </a:t>
            </a:r>
            <a:r>
              <a:rPr lang="en-GB" dirty="0" err="1">
                <a:solidFill>
                  <a:schemeClr val="tx2"/>
                </a:solidFill>
              </a:rPr>
              <a:t>Clin</a:t>
            </a:r>
            <a:r>
              <a:rPr lang="en-GB" dirty="0">
                <a:solidFill>
                  <a:schemeClr val="tx2"/>
                </a:solidFill>
              </a:rPr>
              <a:t> Oncol. 2022;40 (</a:t>
            </a:r>
            <a:r>
              <a:rPr lang="en-GB" dirty="0" err="1">
                <a:solidFill>
                  <a:schemeClr val="tx2"/>
                </a:solidFill>
              </a:rPr>
              <a:t>suppl</a:t>
            </a:r>
            <a:r>
              <a:rPr lang="en-GB" dirty="0">
                <a:solidFill>
                  <a:schemeClr val="tx2"/>
                </a:solidFill>
              </a:rPr>
              <a:t> 6; </a:t>
            </a:r>
            <a:r>
              <a:rPr lang="en-GB" dirty="0" err="1">
                <a:solidFill>
                  <a:schemeClr val="tx2"/>
                </a:solidFill>
              </a:rPr>
              <a:t>abstr</a:t>
            </a:r>
            <a:r>
              <a:rPr lang="en-GB" dirty="0">
                <a:solidFill>
                  <a:schemeClr val="tx2"/>
                </a:solidFill>
              </a:rPr>
              <a:t> 12)</a:t>
            </a:r>
          </a:p>
        </p:txBody>
      </p:sp>
      <p:sp>
        <p:nvSpPr>
          <p:cNvPr id="54" name="TextBox 53">
            <a:extLst>
              <a:ext uri="{FF2B5EF4-FFF2-40B4-BE49-F238E27FC236}">
                <a16:creationId xmlns:a16="http://schemas.microsoft.com/office/drawing/2014/main" id="{D43A8C99-9244-CE40-953E-D891F7C49FBB}"/>
              </a:ext>
            </a:extLst>
          </p:cNvPr>
          <p:cNvSpPr txBox="1"/>
          <p:nvPr/>
        </p:nvSpPr>
        <p:spPr>
          <a:xfrm>
            <a:off x="619200" y="5766053"/>
            <a:ext cx="2386872" cy="215444"/>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a:ea typeface="+mn-ea"/>
              </a:rPr>
              <a:t>Median follow-up 18.6 months</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Arial"/>
            </a:endParaRPr>
          </a:p>
        </p:txBody>
      </p:sp>
      <p:pic>
        <p:nvPicPr>
          <p:cNvPr id="27" name="Picture 26">
            <a:extLst>
              <a:ext uri="{FF2B5EF4-FFF2-40B4-BE49-F238E27FC236}">
                <a16:creationId xmlns:a16="http://schemas.microsoft.com/office/drawing/2014/main" id="{686724D2-57AC-C34F-8636-300CC86CA195}"/>
              </a:ext>
            </a:extLst>
          </p:cNvPr>
          <p:cNvPicPr>
            <a:picLocks noChangeAspect="1"/>
          </p:cNvPicPr>
          <p:nvPr/>
        </p:nvPicPr>
        <p:blipFill>
          <a:blip r:embed="rId5"/>
          <a:stretch>
            <a:fillRect/>
          </a:stretch>
        </p:blipFill>
        <p:spPr>
          <a:xfrm>
            <a:off x="1315715" y="1954380"/>
            <a:ext cx="4127500" cy="1879600"/>
          </a:xfrm>
          <a:prstGeom prst="rect">
            <a:avLst/>
          </a:prstGeom>
        </p:spPr>
      </p:pic>
      <p:pic>
        <p:nvPicPr>
          <p:cNvPr id="29" name="Picture 28">
            <a:extLst>
              <a:ext uri="{FF2B5EF4-FFF2-40B4-BE49-F238E27FC236}">
                <a16:creationId xmlns:a16="http://schemas.microsoft.com/office/drawing/2014/main" id="{7A4AD03D-7D30-DC40-9639-F5D3216DB16D}"/>
              </a:ext>
            </a:extLst>
          </p:cNvPr>
          <p:cNvPicPr>
            <a:picLocks noChangeAspect="1"/>
          </p:cNvPicPr>
          <p:nvPr/>
        </p:nvPicPr>
        <p:blipFill>
          <a:blip r:embed="rId6"/>
          <a:stretch>
            <a:fillRect/>
          </a:stretch>
        </p:blipFill>
        <p:spPr>
          <a:xfrm>
            <a:off x="7086013" y="1967080"/>
            <a:ext cx="4203700" cy="1854200"/>
          </a:xfrm>
          <a:prstGeom prst="rect">
            <a:avLst/>
          </a:prstGeom>
        </p:spPr>
      </p:pic>
    </p:spTree>
    <p:extLst>
      <p:ext uri="{BB962C8B-B14F-4D97-AF65-F5344CB8AC3E}">
        <p14:creationId xmlns:p14="http://schemas.microsoft.com/office/powerpoint/2010/main" val="200729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4" name="Group 2263">
            <a:extLst>
              <a:ext uri="{FF2B5EF4-FFF2-40B4-BE49-F238E27FC236}">
                <a16:creationId xmlns:a16="http://schemas.microsoft.com/office/drawing/2014/main" id="{75E5A0A3-8F92-40C2-958A-F921E3CB08AD}"/>
              </a:ext>
            </a:extLst>
          </p:cNvPr>
          <p:cNvGrpSpPr/>
          <p:nvPr/>
        </p:nvGrpSpPr>
        <p:grpSpPr>
          <a:xfrm>
            <a:off x="199389" y="1282392"/>
            <a:ext cx="11793222" cy="4167432"/>
            <a:chOff x="199389" y="1282392"/>
            <a:chExt cx="11793222" cy="4274346"/>
          </a:xfrm>
        </p:grpSpPr>
        <p:sp>
          <p:nvSpPr>
            <p:cNvPr id="2263" name="Rectangle 2262">
              <a:extLst>
                <a:ext uri="{FF2B5EF4-FFF2-40B4-BE49-F238E27FC236}">
                  <a16:creationId xmlns:a16="http://schemas.microsoft.com/office/drawing/2014/main" id="{E57FB50F-9934-4081-A3DA-6E1020B02886}"/>
                </a:ext>
              </a:extLst>
            </p:cNvPr>
            <p:cNvSpPr/>
            <p:nvPr/>
          </p:nvSpPr>
          <p:spPr>
            <a:xfrm>
              <a:off x="199389" y="1282392"/>
              <a:ext cx="11793222" cy="4274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839" name="Freeform: Shape 1838">
              <a:extLst>
                <a:ext uri="{FF2B5EF4-FFF2-40B4-BE49-F238E27FC236}">
                  <a16:creationId xmlns:a16="http://schemas.microsoft.com/office/drawing/2014/main" id="{BB622730-AFF1-4DB0-AC11-D41BC0419728}"/>
                </a:ext>
              </a:extLst>
            </p:cNvPr>
            <p:cNvSpPr/>
            <p:nvPr/>
          </p:nvSpPr>
          <p:spPr>
            <a:xfrm>
              <a:off x="3957162" y="5010697"/>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0" name="Freeform: Shape 1839">
              <a:extLst>
                <a:ext uri="{FF2B5EF4-FFF2-40B4-BE49-F238E27FC236}">
                  <a16:creationId xmlns:a16="http://schemas.microsoft.com/office/drawing/2014/main" id="{F239D51B-5298-4FD0-B117-0BA89BA67F94}"/>
                </a:ext>
              </a:extLst>
            </p:cNvPr>
            <p:cNvSpPr/>
            <p:nvPr/>
          </p:nvSpPr>
          <p:spPr>
            <a:xfrm>
              <a:off x="3957162" y="1849816"/>
              <a:ext cx="11074" cy="3165100"/>
            </a:xfrm>
            <a:custGeom>
              <a:avLst/>
              <a:gdLst>
                <a:gd name="connsiteX0" fmla="*/ 0 w 11074"/>
                <a:gd name="connsiteY0" fmla="*/ 3165101 h 3165100"/>
                <a:gd name="connsiteX1" fmla="*/ 0 w 11074"/>
                <a:gd name="connsiteY1" fmla="*/ 0 h 3165100"/>
              </a:gdLst>
              <a:ahLst/>
              <a:cxnLst>
                <a:cxn ang="0">
                  <a:pos x="connsiteX0" y="connsiteY0"/>
                </a:cxn>
                <a:cxn ang="0">
                  <a:pos x="connsiteX1" y="connsiteY1"/>
                </a:cxn>
              </a:cxnLst>
              <a:rect l="l" t="t" r="r" b="b"/>
              <a:pathLst>
                <a:path w="11074" h="3165100">
                  <a:moveTo>
                    <a:pt x="0" y="3165101"/>
                  </a:moveTo>
                  <a:lnTo>
                    <a:pt x="0" y="0"/>
                  </a:lnTo>
                </a:path>
              </a:pathLst>
            </a:custGeom>
            <a:ln w="11067" cap="flat">
              <a:solidFill>
                <a:srgbClr val="010101"/>
              </a:solidFill>
              <a:custDash>
                <a:ds d="300000" sp="300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1" name="Freeform: Shape 1840">
              <a:extLst>
                <a:ext uri="{FF2B5EF4-FFF2-40B4-BE49-F238E27FC236}">
                  <a16:creationId xmlns:a16="http://schemas.microsoft.com/office/drawing/2014/main" id="{25FDC1AA-3393-4DBA-8A1E-F45AE57CB91A}"/>
                </a:ext>
              </a:extLst>
            </p:cNvPr>
            <p:cNvSpPr/>
            <p:nvPr/>
          </p:nvSpPr>
          <p:spPr>
            <a:xfrm>
              <a:off x="3957162" y="1742076"/>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2" name="Freeform: Shape 1841">
              <a:extLst>
                <a:ext uri="{FF2B5EF4-FFF2-40B4-BE49-F238E27FC236}">
                  <a16:creationId xmlns:a16="http://schemas.microsoft.com/office/drawing/2014/main" id="{7D92FE53-9855-4F7B-B740-883ED47B838C}"/>
                </a:ext>
              </a:extLst>
            </p:cNvPr>
            <p:cNvSpPr/>
            <p:nvPr/>
          </p:nvSpPr>
          <p:spPr>
            <a:xfrm>
              <a:off x="3215416" y="5032845"/>
              <a:ext cx="904978" cy="11074"/>
            </a:xfrm>
            <a:custGeom>
              <a:avLst/>
              <a:gdLst>
                <a:gd name="connsiteX0" fmla="*/ 0 w 904978"/>
                <a:gd name="connsiteY0" fmla="*/ 0 h 11074"/>
                <a:gd name="connsiteX1" fmla="*/ 904979 w 904978"/>
                <a:gd name="connsiteY1" fmla="*/ 0 h 11074"/>
              </a:gdLst>
              <a:ahLst/>
              <a:cxnLst>
                <a:cxn ang="0">
                  <a:pos x="connsiteX0" y="connsiteY0"/>
                </a:cxn>
                <a:cxn ang="0">
                  <a:pos x="connsiteX1" y="connsiteY1"/>
                </a:cxn>
              </a:cxnLst>
              <a:rect l="l" t="t" r="r" b="b"/>
              <a:pathLst>
                <a:path w="904978" h="11074">
                  <a:moveTo>
                    <a:pt x="0" y="0"/>
                  </a:moveTo>
                  <a:lnTo>
                    <a:pt x="904979" y="0"/>
                  </a:lnTo>
                </a:path>
              </a:pathLst>
            </a:custGeom>
            <a:ln w="11067" cap="sq">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3" name="Freeform: Shape 1842">
              <a:extLst>
                <a:ext uri="{FF2B5EF4-FFF2-40B4-BE49-F238E27FC236}">
                  <a16:creationId xmlns:a16="http://schemas.microsoft.com/office/drawing/2014/main" id="{2F04E8AE-8580-489A-BE22-755A3D700FFE}"/>
                </a:ext>
              </a:extLst>
            </p:cNvPr>
            <p:cNvSpPr/>
            <p:nvPr/>
          </p:nvSpPr>
          <p:spPr>
            <a:xfrm>
              <a:off x="444999" y="1742076"/>
              <a:ext cx="5407834" cy="11074"/>
            </a:xfrm>
            <a:custGeom>
              <a:avLst/>
              <a:gdLst>
                <a:gd name="connsiteX0" fmla="*/ 0 w 5407834"/>
                <a:gd name="connsiteY0" fmla="*/ 0 h 11074"/>
                <a:gd name="connsiteX1" fmla="*/ 5407835 w 5407834"/>
                <a:gd name="connsiteY1" fmla="*/ 0 h 11074"/>
              </a:gdLst>
              <a:ahLst/>
              <a:cxnLst>
                <a:cxn ang="0">
                  <a:pos x="connsiteX0" y="connsiteY0"/>
                </a:cxn>
                <a:cxn ang="0">
                  <a:pos x="connsiteX1" y="connsiteY1"/>
                </a:cxn>
              </a:cxnLst>
              <a:rect l="l" t="t" r="r" b="b"/>
              <a:pathLst>
                <a:path w="5407834" h="11074">
                  <a:moveTo>
                    <a:pt x="0" y="0"/>
                  </a:moveTo>
                  <a:lnTo>
                    <a:pt x="5407835"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4" name="Freeform: Shape 1843">
              <a:extLst>
                <a:ext uri="{FF2B5EF4-FFF2-40B4-BE49-F238E27FC236}">
                  <a16:creationId xmlns:a16="http://schemas.microsoft.com/office/drawing/2014/main" id="{63C120DE-6D8E-4F06-B2C3-5326AAEA7C57}"/>
                </a:ext>
              </a:extLst>
            </p:cNvPr>
            <p:cNvSpPr/>
            <p:nvPr/>
          </p:nvSpPr>
          <p:spPr>
            <a:xfrm>
              <a:off x="3993707" y="5258758"/>
              <a:ext cx="447616" cy="11074"/>
            </a:xfrm>
            <a:custGeom>
              <a:avLst/>
              <a:gdLst>
                <a:gd name="connsiteX0" fmla="*/ 0 w 447616"/>
                <a:gd name="connsiteY0" fmla="*/ 0 h 11074"/>
                <a:gd name="connsiteX1" fmla="*/ 447617 w 447616"/>
                <a:gd name="connsiteY1" fmla="*/ 0 h 11074"/>
              </a:gdLst>
              <a:ahLst/>
              <a:cxnLst>
                <a:cxn ang="0">
                  <a:pos x="connsiteX0" y="connsiteY0"/>
                </a:cxn>
                <a:cxn ang="0">
                  <a:pos x="connsiteX1" y="connsiteY1"/>
                </a:cxn>
              </a:cxnLst>
              <a:rect l="l" t="t" r="r" b="b"/>
              <a:pathLst>
                <a:path w="447616" h="11074">
                  <a:moveTo>
                    <a:pt x="0" y="0"/>
                  </a:moveTo>
                  <a:lnTo>
                    <a:pt x="447617"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5" name="Freeform: Shape 1844">
              <a:extLst>
                <a:ext uri="{FF2B5EF4-FFF2-40B4-BE49-F238E27FC236}">
                  <a16:creationId xmlns:a16="http://schemas.microsoft.com/office/drawing/2014/main" id="{D34C0CA6-C5B9-427E-89BB-4284A476CBEC}"/>
                </a:ext>
              </a:extLst>
            </p:cNvPr>
            <p:cNvSpPr/>
            <p:nvPr/>
          </p:nvSpPr>
          <p:spPr>
            <a:xfrm>
              <a:off x="4433240" y="5231183"/>
              <a:ext cx="47729" cy="55149"/>
            </a:xfrm>
            <a:custGeom>
              <a:avLst/>
              <a:gdLst>
                <a:gd name="connsiteX0" fmla="*/ 0 w 47729"/>
                <a:gd name="connsiteY0" fmla="*/ 55149 h 55149"/>
                <a:gd name="connsiteX1" fmla="*/ 47730 w 47729"/>
                <a:gd name="connsiteY1" fmla="*/ 27575 h 55149"/>
                <a:gd name="connsiteX2" fmla="*/ 0 w 47729"/>
                <a:gd name="connsiteY2" fmla="*/ 0 h 55149"/>
                <a:gd name="connsiteX3" fmla="*/ 0 w 47729"/>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729" h="55149">
                  <a:moveTo>
                    <a:pt x="0" y="55149"/>
                  </a:moveTo>
                  <a:lnTo>
                    <a:pt x="47730" y="27575"/>
                  </a:lnTo>
                  <a:lnTo>
                    <a:pt x="0" y="0"/>
                  </a:lnTo>
                  <a:lnTo>
                    <a:pt x="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6" name="Freeform: Shape 1845">
              <a:extLst>
                <a:ext uri="{FF2B5EF4-FFF2-40B4-BE49-F238E27FC236}">
                  <a16:creationId xmlns:a16="http://schemas.microsoft.com/office/drawing/2014/main" id="{ACEB5227-6105-4423-AB79-578EBDF65C6D}"/>
                </a:ext>
              </a:extLst>
            </p:cNvPr>
            <p:cNvSpPr/>
            <p:nvPr/>
          </p:nvSpPr>
          <p:spPr>
            <a:xfrm>
              <a:off x="3470565" y="5258758"/>
              <a:ext cx="447505" cy="11074"/>
            </a:xfrm>
            <a:custGeom>
              <a:avLst/>
              <a:gdLst>
                <a:gd name="connsiteX0" fmla="*/ 0 w 447505"/>
                <a:gd name="connsiteY0" fmla="*/ 0 h 11074"/>
                <a:gd name="connsiteX1" fmla="*/ 447506 w 447505"/>
                <a:gd name="connsiteY1" fmla="*/ 0 h 11074"/>
              </a:gdLst>
              <a:ahLst/>
              <a:cxnLst>
                <a:cxn ang="0">
                  <a:pos x="connsiteX0" y="connsiteY0"/>
                </a:cxn>
                <a:cxn ang="0">
                  <a:pos x="connsiteX1" y="connsiteY1"/>
                </a:cxn>
              </a:cxnLst>
              <a:rect l="l" t="t" r="r" b="b"/>
              <a:pathLst>
                <a:path w="447505" h="11074">
                  <a:moveTo>
                    <a:pt x="0" y="0"/>
                  </a:moveTo>
                  <a:lnTo>
                    <a:pt x="447506"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7" name="Freeform: Shape 1846">
              <a:extLst>
                <a:ext uri="{FF2B5EF4-FFF2-40B4-BE49-F238E27FC236}">
                  <a16:creationId xmlns:a16="http://schemas.microsoft.com/office/drawing/2014/main" id="{81B230FA-DDD7-466C-BD9B-CF8618D066AC}"/>
                </a:ext>
              </a:extLst>
            </p:cNvPr>
            <p:cNvSpPr/>
            <p:nvPr/>
          </p:nvSpPr>
          <p:spPr>
            <a:xfrm>
              <a:off x="3430808" y="5231183"/>
              <a:ext cx="47840" cy="55149"/>
            </a:xfrm>
            <a:custGeom>
              <a:avLst/>
              <a:gdLst>
                <a:gd name="connsiteX0" fmla="*/ 47840 w 47840"/>
                <a:gd name="connsiteY0" fmla="*/ 55149 h 55149"/>
                <a:gd name="connsiteX1" fmla="*/ 0 w 47840"/>
                <a:gd name="connsiteY1" fmla="*/ 27575 h 55149"/>
                <a:gd name="connsiteX2" fmla="*/ 47840 w 47840"/>
                <a:gd name="connsiteY2" fmla="*/ 0 h 55149"/>
                <a:gd name="connsiteX3" fmla="*/ 47840 w 47840"/>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840" h="55149">
                  <a:moveTo>
                    <a:pt x="47840" y="55149"/>
                  </a:moveTo>
                  <a:lnTo>
                    <a:pt x="0" y="27575"/>
                  </a:lnTo>
                  <a:lnTo>
                    <a:pt x="47840" y="0"/>
                  </a:lnTo>
                  <a:lnTo>
                    <a:pt x="4784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8" name="Freeform: Shape 1847">
              <a:extLst>
                <a:ext uri="{FF2B5EF4-FFF2-40B4-BE49-F238E27FC236}">
                  <a16:creationId xmlns:a16="http://schemas.microsoft.com/office/drawing/2014/main" id="{5529928B-33E1-40FB-B174-253A3721417B}"/>
                </a:ext>
              </a:extLst>
            </p:cNvPr>
            <p:cNvSpPr/>
            <p:nvPr/>
          </p:nvSpPr>
          <p:spPr>
            <a:xfrm>
              <a:off x="3508217"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49" name="TextBox 1848">
              <a:extLst>
                <a:ext uri="{FF2B5EF4-FFF2-40B4-BE49-F238E27FC236}">
                  <a16:creationId xmlns:a16="http://schemas.microsoft.com/office/drawing/2014/main" id="{F674ABF5-004C-4477-9F3B-7918603E3DE8}"/>
                </a:ext>
              </a:extLst>
            </p:cNvPr>
            <p:cNvSpPr txBox="1"/>
            <p:nvPr/>
          </p:nvSpPr>
          <p:spPr>
            <a:xfrm>
              <a:off x="3363621" y="5055453"/>
              <a:ext cx="32893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0.1</a:t>
              </a:r>
            </a:p>
          </p:txBody>
        </p:sp>
        <p:sp>
          <p:nvSpPr>
            <p:cNvPr id="1850" name="Freeform: Shape 1849">
              <a:extLst>
                <a:ext uri="{FF2B5EF4-FFF2-40B4-BE49-F238E27FC236}">
                  <a16:creationId xmlns:a16="http://schemas.microsoft.com/office/drawing/2014/main" id="{464D86C5-7915-4D3C-94AF-AE5F6EFBC535}"/>
                </a:ext>
              </a:extLst>
            </p:cNvPr>
            <p:cNvSpPr/>
            <p:nvPr/>
          </p:nvSpPr>
          <p:spPr>
            <a:xfrm>
              <a:off x="3957162"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51" name="TextBox 1850">
              <a:extLst>
                <a:ext uri="{FF2B5EF4-FFF2-40B4-BE49-F238E27FC236}">
                  <a16:creationId xmlns:a16="http://schemas.microsoft.com/office/drawing/2014/main" id="{DF2F0F7E-E736-43AE-A072-834BB52DDBF3}"/>
                </a:ext>
              </a:extLst>
            </p:cNvPr>
            <p:cNvSpPr txBox="1"/>
            <p:nvPr/>
          </p:nvSpPr>
          <p:spPr>
            <a:xfrm>
              <a:off x="3844460" y="5055453"/>
              <a:ext cx="24237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a:t>
              </a:r>
            </a:p>
          </p:txBody>
        </p:sp>
        <p:sp>
          <p:nvSpPr>
            <p:cNvPr id="1852" name="TextBox 1851">
              <a:extLst>
                <a:ext uri="{FF2B5EF4-FFF2-40B4-BE49-F238E27FC236}">
                  <a16:creationId xmlns:a16="http://schemas.microsoft.com/office/drawing/2014/main" id="{9CEE694F-13A6-40D3-9605-1B9BBDDFCBFA}"/>
                </a:ext>
              </a:extLst>
            </p:cNvPr>
            <p:cNvSpPr txBox="1"/>
            <p:nvPr/>
          </p:nvSpPr>
          <p:spPr>
            <a:xfrm>
              <a:off x="3012052" y="5262318"/>
              <a:ext cx="103105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Favoring Niraparib</a:t>
              </a:r>
            </a:p>
          </p:txBody>
        </p:sp>
        <p:sp>
          <p:nvSpPr>
            <p:cNvPr id="1853" name="TextBox 1852">
              <a:extLst>
                <a:ext uri="{FF2B5EF4-FFF2-40B4-BE49-F238E27FC236}">
                  <a16:creationId xmlns:a16="http://schemas.microsoft.com/office/drawing/2014/main" id="{685B042F-88A9-4E0C-87F1-EDB3DD4D9DFF}"/>
                </a:ext>
              </a:extLst>
            </p:cNvPr>
            <p:cNvSpPr txBox="1"/>
            <p:nvPr/>
          </p:nvSpPr>
          <p:spPr>
            <a:xfrm>
              <a:off x="3935318" y="5262318"/>
              <a:ext cx="94609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Cn"/>
                  <a:rtl val="0"/>
                </a:rPr>
                <a:t>Favoring Control</a:t>
              </a:r>
            </a:p>
          </p:txBody>
        </p:sp>
        <p:sp>
          <p:nvSpPr>
            <p:cNvPr id="1854" name="TextBox 1853">
              <a:extLst>
                <a:ext uri="{FF2B5EF4-FFF2-40B4-BE49-F238E27FC236}">
                  <a16:creationId xmlns:a16="http://schemas.microsoft.com/office/drawing/2014/main" id="{0511BD7D-3B40-4217-838F-35F266D4106B}"/>
                </a:ext>
              </a:extLst>
            </p:cNvPr>
            <p:cNvSpPr txBox="1"/>
            <p:nvPr/>
          </p:nvSpPr>
          <p:spPr>
            <a:xfrm>
              <a:off x="4336041" y="1556472"/>
              <a:ext cx="76655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HR (95% CI)</a:t>
              </a:r>
            </a:p>
          </p:txBody>
        </p:sp>
        <p:sp>
          <p:nvSpPr>
            <p:cNvPr id="1855" name="TextBox 1854">
              <a:extLst>
                <a:ext uri="{FF2B5EF4-FFF2-40B4-BE49-F238E27FC236}">
                  <a16:creationId xmlns:a16="http://schemas.microsoft.com/office/drawing/2014/main" id="{662FEC8A-10C7-49B0-AA4E-C298598A04D0}"/>
                </a:ext>
              </a:extLst>
            </p:cNvPr>
            <p:cNvSpPr txBox="1"/>
            <p:nvPr/>
          </p:nvSpPr>
          <p:spPr>
            <a:xfrm>
              <a:off x="1893222" y="1738991"/>
              <a:ext cx="29578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All</a:t>
              </a:r>
            </a:p>
          </p:txBody>
        </p:sp>
        <p:sp>
          <p:nvSpPr>
            <p:cNvPr id="1856" name="TextBox 1855">
              <a:extLst>
                <a:ext uri="{FF2B5EF4-FFF2-40B4-BE49-F238E27FC236}">
                  <a16:creationId xmlns:a16="http://schemas.microsoft.com/office/drawing/2014/main" id="{E16282DA-28BD-4B32-9B31-BA7D0916E454}"/>
                </a:ext>
              </a:extLst>
            </p:cNvPr>
            <p:cNvSpPr txBox="1"/>
            <p:nvPr/>
          </p:nvSpPr>
          <p:spPr>
            <a:xfrm>
              <a:off x="1861547" y="1945124"/>
              <a:ext cx="35670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&lt;65</a:t>
              </a:r>
            </a:p>
          </p:txBody>
        </p:sp>
        <p:sp>
          <p:nvSpPr>
            <p:cNvPr id="1857" name="TextBox 1856">
              <a:extLst>
                <a:ext uri="{FF2B5EF4-FFF2-40B4-BE49-F238E27FC236}">
                  <a16:creationId xmlns:a16="http://schemas.microsoft.com/office/drawing/2014/main" id="{8965548D-9B08-4B51-A698-25553EA6EE33}"/>
                </a:ext>
              </a:extLst>
            </p:cNvPr>
            <p:cNvSpPr txBox="1"/>
            <p:nvPr/>
          </p:nvSpPr>
          <p:spPr>
            <a:xfrm>
              <a:off x="1791838" y="2151257"/>
              <a:ext cx="49988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≥65-74</a:t>
              </a:r>
            </a:p>
          </p:txBody>
        </p:sp>
        <p:sp>
          <p:nvSpPr>
            <p:cNvPr id="1858" name="TextBox 1857">
              <a:extLst>
                <a:ext uri="{FF2B5EF4-FFF2-40B4-BE49-F238E27FC236}">
                  <a16:creationId xmlns:a16="http://schemas.microsoft.com/office/drawing/2014/main" id="{EACA957A-89BF-46AC-B698-4235F95A4217}"/>
                </a:ext>
              </a:extLst>
            </p:cNvPr>
            <p:cNvSpPr txBox="1"/>
            <p:nvPr/>
          </p:nvSpPr>
          <p:spPr>
            <a:xfrm>
              <a:off x="1862153" y="2357390"/>
              <a:ext cx="35349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≥75</a:t>
              </a:r>
            </a:p>
          </p:txBody>
        </p:sp>
        <p:sp>
          <p:nvSpPr>
            <p:cNvPr id="1859" name="TextBox 1858">
              <a:extLst>
                <a:ext uri="{FF2B5EF4-FFF2-40B4-BE49-F238E27FC236}">
                  <a16:creationId xmlns:a16="http://schemas.microsoft.com/office/drawing/2014/main" id="{8ED726BF-E197-47AD-9E83-0DC5692EA303}"/>
                </a:ext>
              </a:extLst>
            </p:cNvPr>
            <p:cNvSpPr txBox="1"/>
            <p:nvPr/>
          </p:nvSpPr>
          <p:spPr>
            <a:xfrm>
              <a:off x="1822648" y="2563523"/>
              <a:ext cx="4382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Asian</a:t>
              </a:r>
            </a:p>
          </p:txBody>
        </p:sp>
        <p:sp>
          <p:nvSpPr>
            <p:cNvPr id="1860" name="TextBox 1859">
              <a:extLst>
                <a:ext uri="{FF2B5EF4-FFF2-40B4-BE49-F238E27FC236}">
                  <a16:creationId xmlns:a16="http://schemas.microsoft.com/office/drawing/2014/main" id="{26A90ACE-D416-4D31-AEBE-62869C92D0B1}"/>
                </a:ext>
              </a:extLst>
            </p:cNvPr>
            <p:cNvSpPr txBox="1"/>
            <p:nvPr/>
          </p:nvSpPr>
          <p:spPr>
            <a:xfrm>
              <a:off x="1822459" y="2769656"/>
              <a:ext cx="44307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White</a:t>
              </a:r>
            </a:p>
          </p:txBody>
        </p:sp>
        <p:sp>
          <p:nvSpPr>
            <p:cNvPr id="1861" name="TextBox 1860">
              <a:extLst>
                <a:ext uri="{FF2B5EF4-FFF2-40B4-BE49-F238E27FC236}">
                  <a16:creationId xmlns:a16="http://schemas.microsoft.com/office/drawing/2014/main" id="{8FCCA060-0478-46A3-8499-E0BE64812566}"/>
                </a:ext>
              </a:extLst>
            </p:cNvPr>
            <p:cNvSpPr txBox="1"/>
            <p:nvPr/>
          </p:nvSpPr>
          <p:spPr>
            <a:xfrm>
              <a:off x="1817112" y="2975789"/>
              <a:ext cx="4382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Other</a:t>
              </a:r>
            </a:p>
          </p:txBody>
        </p:sp>
        <p:sp>
          <p:nvSpPr>
            <p:cNvPr id="1862" name="TextBox 1861">
              <a:extLst>
                <a:ext uri="{FF2B5EF4-FFF2-40B4-BE49-F238E27FC236}">
                  <a16:creationId xmlns:a16="http://schemas.microsoft.com/office/drawing/2014/main" id="{2416F2DB-ED87-4DC4-9732-4801E44DCC11}"/>
                </a:ext>
              </a:extLst>
            </p:cNvPr>
            <p:cNvSpPr txBox="1"/>
            <p:nvPr/>
          </p:nvSpPr>
          <p:spPr>
            <a:xfrm>
              <a:off x="1917165" y="3181922"/>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0</a:t>
              </a:r>
            </a:p>
          </p:txBody>
        </p:sp>
        <p:sp>
          <p:nvSpPr>
            <p:cNvPr id="1863" name="TextBox 1862">
              <a:extLst>
                <a:ext uri="{FF2B5EF4-FFF2-40B4-BE49-F238E27FC236}">
                  <a16:creationId xmlns:a16="http://schemas.microsoft.com/office/drawing/2014/main" id="{493D6BB5-2F11-42C5-912A-82D50431943A}"/>
                </a:ext>
              </a:extLst>
            </p:cNvPr>
            <p:cNvSpPr txBox="1"/>
            <p:nvPr/>
          </p:nvSpPr>
          <p:spPr>
            <a:xfrm>
              <a:off x="1917165" y="3388055"/>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1</a:t>
              </a:r>
            </a:p>
          </p:txBody>
        </p:sp>
        <p:sp>
          <p:nvSpPr>
            <p:cNvPr id="1864" name="TextBox 1863">
              <a:extLst>
                <a:ext uri="{FF2B5EF4-FFF2-40B4-BE49-F238E27FC236}">
                  <a16:creationId xmlns:a16="http://schemas.microsoft.com/office/drawing/2014/main" id="{EEE23AFE-1A14-4F46-92A7-3BF230745760}"/>
                </a:ext>
              </a:extLst>
            </p:cNvPr>
            <p:cNvSpPr txBox="1"/>
            <p:nvPr/>
          </p:nvSpPr>
          <p:spPr>
            <a:xfrm>
              <a:off x="1917165" y="3594188"/>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0</a:t>
              </a:r>
            </a:p>
          </p:txBody>
        </p:sp>
        <p:sp>
          <p:nvSpPr>
            <p:cNvPr id="1865" name="TextBox 1864">
              <a:extLst>
                <a:ext uri="{FF2B5EF4-FFF2-40B4-BE49-F238E27FC236}">
                  <a16:creationId xmlns:a16="http://schemas.microsoft.com/office/drawing/2014/main" id="{0235A2F5-0BC7-4CE2-A1FC-40CB26AD08B4}"/>
                </a:ext>
              </a:extLst>
            </p:cNvPr>
            <p:cNvSpPr txBox="1"/>
            <p:nvPr/>
          </p:nvSpPr>
          <p:spPr>
            <a:xfrm>
              <a:off x="1823182" y="3800321"/>
              <a:ext cx="43896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1 to 3</a:t>
              </a:r>
            </a:p>
          </p:txBody>
        </p:sp>
        <p:sp>
          <p:nvSpPr>
            <p:cNvPr id="1866" name="TextBox 1865">
              <a:extLst>
                <a:ext uri="{FF2B5EF4-FFF2-40B4-BE49-F238E27FC236}">
                  <a16:creationId xmlns:a16="http://schemas.microsoft.com/office/drawing/2014/main" id="{8F65FE90-2FB9-4F61-A6AC-78F8B2340B6B}"/>
                </a:ext>
              </a:extLst>
            </p:cNvPr>
            <p:cNvSpPr txBox="1"/>
            <p:nvPr/>
          </p:nvSpPr>
          <p:spPr>
            <a:xfrm>
              <a:off x="1889065" y="4006454"/>
              <a:ext cx="29989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&gt;3</a:t>
              </a:r>
            </a:p>
          </p:txBody>
        </p:sp>
        <p:sp>
          <p:nvSpPr>
            <p:cNvPr id="1867" name="TextBox 1866">
              <a:extLst>
                <a:ext uri="{FF2B5EF4-FFF2-40B4-BE49-F238E27FC236}">
                  <a16:creationId xmlns:a16="http://schemas.microsoft.com/office/drawing/2014/main" id="{67B50739-CC7C-4E14-B2E5-191F6149849C}"/>
                </a:ext>
              </a:extLst>
            </p:cNvPr>
            <p:cNvSpPr txBox="1"/>
            <p:nvPr/>
          </p:nvSpPr>
          <p:spPr>
            <a:xfrm>
              <a:off x="1690947" y="4212587"/>
              <a:ext cx="70609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Asia Pacific</a:t>
              </a:r>
            </a:p>
          </p:txBody>
        </p:sp>
        <p:sp>
          <p:nvSpPr>
            <p:cNvPr id="1868" name="TextBox 1867">
              <a:extLst>
                <a:ext uri="{FF2B5EF4-FFF2-40B4-BE49-F238E27FC236}">
                  <a16:creationId xmlns:a16="http://schemas.microsoft.com/office/drawing/2014/main" id="{1368CEC3-FDD5-4FA7-BB23-E312F2550C8C}"/>
                </a:ext>
              </a:extLst>
            </p:cNvPr>
            <p:cNvSpPr txBox="1"/>
            <p:nvPr/>
          </p:nvSpPr>
          <p:spPr>
            <a:xfrm>
              <a:off x="1788527" y="4418720"/>
              <a:ext cx="51270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Europe</a:t>
              </a:r>
            </a:p>
          </p:txBody>
        </p:sp>
        <p:sp>
          <p:nvSpPr>
            <p:cNvPr id="1869" name="TextBox 1868">
              <a:extLst>
                <a:ext uri="{FF2B5EF4-FFF2-40B4-BE49-F238E27FC236}">
                  <a16:creationId xmlns:a16="http://schemas.microsoft.com/office/drawing/2014/main" id="{C287C36E-0C13-4591-AD8C-6CFAEBCB2791}"/>
                </a:ext>
              </a:extLst>
            </p:cNvPr>
            <p:cNvSpPr txBox="1"/>
            <p:nvPr/>
          </p:nvSpPr>
          <p:spPr>
            <a:xfrm>
              <a:off x="1298203" y="4625295"/>
              <a:ext cx="132299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North and South America</a:t>
              </a:r>
            </a:p>
          </p:txBody>
        </p:sp>
        <p:sp>
          <p:nvSpPr>
            <p:cNvPr id="1886" name="TextBox 1885">
              <a:extLst>
                <a:ext uri="{FF2B5EF4-FFF2-40B4-BE49-F238E27FC236}">
                  <a16:creationId xmlns:a16="http://schemas.microsoft.com/office/drawing/2014/main" id="{B8A3B8A1-FAC5-40EC-BC46-1273A5D421FF}"/>
                </a:ext>
              </a:extLst>
            </p:cNvPr>
            <p:cNvSpPr txBox="1"/>
            <p:nvPr/>
          </p:nvSpPr>
          <p:spPr>
            <a:xfrm>
              <a:off x="353559" y="1738991"/>
              <a:ext cx="98373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All HRR+ patients</a:t>
              </a:r>
            </a:p>
          </p:txBody>
        </p:sp>
        <p:sp>
          <p:nvSpPr>
            <p:cNvPr id="1887" name="TextBox 1886">
              <a:extLst>
                <a:ext uri="{FF2B5EF4-FFF2-40B4-BE49-F238E27FC236}">
                  <a16:creationId xmlns:a16="http://schemas.microsoft.com/office/drawing/2014/main" id="{06B6A2EF-E7D3-43E4-A526-F3BB63A4C556}"/>
                </a:ext>
              </a:extLst>
            </p:cNvPr>
            <p:cNvSpPr txBox="1"/>
            <p:nvPr/>
          </p:nvSpPr>
          <p:spPr>
            <a:xfrm>
              <a:off x="353559" y="1953752"/>
              <a:ext cx="65428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Age group</a:t>
              </a:r>
            </a:p>
          </p:txBody>
        </p:sp>
        <p:sp>
          <p:nvSpPr>
            <p:cNvPr id="1888" name="TextBox 1887">
              <a:extLst>
                <a:ext uri="{FF2B5EF4-FFF2-40B4-BE49-F238E27FC236}">
                  <a16:creationId xmlns:a16="http://schemas.microsoft.com/office/drawing/2014/main" id="{142EC220-1D6B-4946-A083-6509B34F93FC}"/>
                </a:ext>
              </a:extLst>
            </p:cNvPr>
            <p:cNvSpPr txBox="1"/>
            <p:nvPr/>
          </p:nvSpPr>
          <p:spPr>
            <a:xfrm>
              <a:off x="353559" y="2572151"/>
              <a:ext cx="70949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Race group</a:t>
              </a:r>
            </a:p>
          </p:txBody>
        </p:sp>
        <p:sp>
          <p:nvSpPr>
            <p:cNvPr id="1889" name="TextBox 1888">
              <a:extLst>
                <a:ext uri="{FF2B5EF4-FFF2-40B4-BE49-F238E27FC236}">
                  <a16:creationId xmlns:a16="http://schemas.microsoft.com/office/drawing/2014/main" id="{8D447D53-2CBC-4859-A3FA-0514D2700852}"/>
                </a:ext>
              </a:extLst>
            </p:cNvPr>
            <p:cNvSpPr txBox="1"/>
            <p:nvPr/>
          </p:nvSpPr>
          <p:spPr>
            <a:xfrm>
              <a:off x="353559" y="3190550"/>
              <a:ext cx="1525482" cy="34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Baseline ECOG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status</a:t>
              </a:r>
            </a:p>
          </p:txBody>
        </p:sp>
        <p:sp>
          <p:nvSpPr>
            <p:cNvPr id="1890" name="TextBox 1889">
              <a:extLst>
                <a:ext uri="{FF2B5EF4-FFF2-40B4-BE49-F238E27FC236}">
                  <a16:creationId xmlns:a16="http://schemas.microsoft.com/office/drawing/2014/main" id="{93E50557-4CE0-4F93-BF2D-6E9EE7C09008}"/>
                </a:ext>
              </a:extLst>
            </p:cNvPr>
            <p:cNvSpPr txBox="1"/>
            <p:nvPr/>
          </p:nvSpPr>
          <p:spPr>
            <a:xfrm>
              <a:off x="353559" y="3602816"/>
              <a:ext cx="133421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Baseline BPI-SF#3 Score</a:t>
              </a:r>
            </a:p>
          </p:txBody>
        </p:sp>
        <p:sp>
          <p:nvSpPr>
            <p:cNvPr id="1891" name="TextBox 1890">
              <a:extLst>
                <a:ext uri="{FF2B5EF4-FFF2-40B4-BE49-F238E27FC236}">
                  <a16:creationId xmlns:a16="http://schemas.microsoft.com/office/drawing/2014/main" id="{6E2508B6-9D49-4FC5-9A5D-660D5FFC66F4}"/>
                </a:ext>
              </a:extLst>
            </p:cNvPr>
            <p:cNvSpPr txBox="1"/>
            <p:nvPr/>
          </p:nvSpPr>
          <p:spPr>
            <a:xfrm>
              <a:off x="353559" y="4221215"/>
              <a:ext cx="50629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Region</a:t>
              </a:r>
            </a:p>
          </p:txBody>
        </p:sp>
        <p:sp>
          <p:nvSpPr>
            <p:cNvPr id="1900" name="TextBox 1899">
              <a:extLst>
                <a:ext uri="{FF2B5EF4-FFF2-40B4-BE49-F238E27FC236}">
                  <a16:creationId xmlns:a16="http://schemas.microsoft.com/office/drawing/2014/main" id="{550C420C-1D58-4C1C-956F-251362D14BB8}"/>
                </a:ext>
              </a:extLst>
            </p:cNvPr>
            <p:cNvSpPr txBox="1"/>
            <p:nvPr/>
          </p:nvSpPr>
          <p:spPr>
            <a:xfrm>
              <a:off x="2825417" y="17389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13.7</a:t>
              </a:r>
            </a:p>
          </p:txBody>
        </p:sp>
        <p:sp>
          <p:nvSpPr>
            <p:cNvPr id="1901" name="TextBox 1900">
              <a:extLst>
                <a:ext uri="{FF2B5EF4-FFF2-40B4-BE49-F238E27FC236}">
                  <a16:creationId xmlns:a16="http://schemas.microsoft.com/office/drawing/2014/main" id="{BC86543C-F0DB-48B6-9A58-87108A07DAD5}"/>
                </a:ext>
              </a:extLst>
            </p:cNvPr>
            <p:cNvSpPr txBox="1"/>
            <p:nvPr/>
          </p:nvSpPr>
          <p:spPr>
            <a:xfrm>
              <a:off x="2825417" y="194512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13.9</a:t>
              </a:r>
            </a:p>
          </p:txBody>
        </p:sp>
        <p:sp>
          <p:nvSpPr>
            <p:cNvPr id="1902" name="TextBox 1901">
              <a:extLst>
                <a:ext uri="{FF2B5EF4-FFF2-40B4-BE49-F238E27FC236}">
                  <a16:creationId xmlns:a16="http://schemas.microsoft.com/office/drawing/2014/main" id="{C7759E43-C076-4BB5-AA80-5DAD7CB46D22}"/>
                </a:ext>
              </a:extLst>
            </p:cNvPr>
            <p:cNvSpPr txBox="1"/>
            <p:nvPr/>
          </p:nvSpPr>
          <p:spPr>
            <a:xfrm>
              <a:off x="2825417" y="21512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13.6</a:t>
              </a:r>
            </a:p>
          </p:txBody>
        </p:sp>
        <p:sp>
          <p:nvSpPr>
            <p:cNvPr id="1903" name="TextBox 1902">
              <a:extLst>
                <a:ext uri="{FF2B5EF4-FFF2-40B4-BE49-F238E27FC236}">
                  <a16:creationId xmlns:a16="http://schemas.microsoft.com/office/drawing/2014/main" id="{6C8B16F2-EC8B-44E0-BE80-70FA56593CF7}"/>
                </a:ext>
              </a:extLst>
            </p:cNvPr>
            <p:cNvSpPr txBox="1"/>
            <p:nvPr/>
          </p:nvSpPr>
          <p:spPr>
            <a:xfrm>
              <a:off x="2825417" y="235739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10.9</a:t>
              </a:r>
            </a:p>
          </p:txBody>
        </p:sp>
        <p:sp>
          <p:nvSpPr>
            <p:cNvPr id="1904" name="TextBox 1903">
              <a:extLst>
                <a:ext uri="{FF2B5EF4-FFF2-40B4-BE49-F238E27FC236}">
                  <a16:creationId xmlns:a16="http://schemas.microsoft.com/office/drawing/2014/main" id="{FDE0C650-8E2E-4AA6-BA48-BB26E8FE49F4}"/>
                </a:ext>
              </a:extLst>
            </p:cNvPr>
            <p:cNvSpPr txBox="1"/>
            <p:nvPr/>
          </p:nvSpPr>
          <p:spPr>
            <a:xfrm>
              <a:off x="2825417" y="2563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10.9</a:t>
              </a:r>
            </a:p>
          </p:txBody>
        </p:sp>
        <p:sp>
          <p:nvSpPr>
            <p:cNvPr id="1905" name="TextBox 1904">
              <a:extLst>
                <a:ext uri="{FF2B5EF4-FFF2-40B4-BE49-F238E27FC236}">
                  <a16:creationId xmlns:a16="http://schemas.microsoft.com/office/drawing/2014/main" id="{0BC8FBBE-71B7-4CB9-B07F-93D7E45C52EC}"/>
                </a:ext>
              </a:extLst>
            </p:cNvPr>
            <p:cNvSpPr txBox="1"/>
            <p:nvPr/>
          </p:nvSpPr>
          <p:spPr>
            <a:xfrm>
              <a:off x="2825417" y="2769656"/>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906" name="TextBox 1905">
              <a:extLst>
                <a:ext uri="{FF2B5EF4-FFF2-40B4-BE49-F238E27FC236}">
                  <a16:creationId xmlns:a16="http://schemas.microsoft.com/office/drawing/2014/main" id="{87DBD45E-81EF-454D-9F73-570BD95C4162}"/>
                </a:ext>
              </a:extLst>
            </p:cNvPr>
            <p:cNvSpPr txBox="1"/>
            <p:nvPr/>
          </p:nvSpPr>
          <p:spPr>
            <a:xfrm>
              <a:off x="2853386" y="2975789"/>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9.0</a:t>
              </a:r>
            </a:p>
          </p:txBody>
        </p:sp>
        <p:sp>
          <p:nvSpPr>
            <p:cNvPr id="1907" name="TextBox 1906">
              <a:extLst>
                <a:ext uri="{FF2B5EF4-FFF2-40B4-BE49-F238E27FC236}">
                  <a16:creationId xmlns:a16="http://schemas.microsoft.com/office/drawing/2014/main" id="{51846511-06AA-4E87-9A13-1E5261CAD6F7}"/>
                </a:ext>
              </a:extLst>
            </p:cNvPr>
            <p:cNvSpPr txBox="1"/>
            <p:nvPr/>
          </p:nvSpPr>
          <p:spPr>
            <a:xfrm>
              <a:off x="2825417" y="3181922"/>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13.9</a:t>
              </a:r>
            </a:p>
          </p:txBody>
        </p:sp>
        <p:sp>
          <p:nvSpPr>
            <p:cNvPr id="1908" name="TextBox 1907">
              <a:extLst>
                <a:ext uri="{FF2B5EF4-FFF2-40B4-BE49-F238E27FC236}">
                  <a16:creationId xmlns:a16="http://schemas.microsoft.com/office/drawing/2014/main" id="{BB894746-8EF6-4048-8B2C-13A0587DF097}"/>
                </a:ext>
              </a:extLst>
            </p:cNvPr>
            <p:cNvSpPr txBox="1"/>
            <p:nvPr/>
          </p:nvSpPr>
          <p:spPr>
            <a:xfrm>
              <a:off x="2825417" y="33880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10.5</a:t>
              </a:r>
            </a:p>
          </p:txBody>
        </p:sp>
        <p:sp>
          <p:nvSpPr>
            <p:cNvPr id="1909" name="TextBox 1908">
              <a:extLst>
                <a:ext uri="{FF2B5EF4-FFF2-40B4-BE49-F238E27FC236}">
                  <a16:creationId xmlns:a16="http://schemas.microsoft.com/office/drawing/2014/main" id="{FD82A19F-D5FB-45C1-8A59-A9D220AAAE90}"/>
                </a:ext>
              </a:extLst>
            </p:cNvPr>
            <p:cNvSpPr txBox="1"/>
            <p:nvPr/>
          </p:nvSpPr>
          <p:spPr>
            <a:xfrm>
              <a:off x="2825417" y="3594188"/>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16.8</a:t>
              </a:r>
            </a:p>
          </p:txBody>
        </p:sp>
        <p:sp>
          <p:nvSpPr>
            <p:cNvPr id="1910" name="TextBox 1909">
              <a:extLst>
                <a:ext uri="{FF2B5EF4-FFF2-40B4-BE49-F238E27FC236}">
                  <a16:creationId xmlns:a16="http://schemas.microsoft.com/office/drawing/2014/main" id="{83724468-3F6C-4385-8C61-F813816D5907}"/>
                </a:ext>
              </a:extLst>
            </p:cNvPr>
            <p:cNvSpPr txBox="1"/>
            <p:nvPr/>
          </p:nvSpPr>
          <p:spPr>
            <a:xfrm>
              <a:off x="2825417" y="38003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10.5</a:t>
              </a:r>
            </a:p>
          </p:txBody>
        </p:sp>
        <p:sp>
          <p:nvSpPr>
            <p:cNvPr id="1911" name="TextBox 1910">
              <a:extLst>
                <a:ext uri="{FF2B5EF4-FFF2-40B4-BE49-F238E27FC236}">
                  <a16:creationId xmlns:a16="http://schemas.microsoft.com/office/drawing/2014/main" id="{DEA10F9A-CB22-4298-BFC6-5DE231EF6507}"/>
                </a:ext>
              </a:extLst>
            </p:cNvPr>
            <p:cNvSpPr txBox="1"/>
            <p:nvPr/>
          </p:nvSpPr>
          <p:spPr>
            <a:xfrm>
              <a:off x="2825417" y="400645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13.7</a:t>
              </a:r>
            </a:p>
          </p:txBody>
        </p:sp>
        <p:sp>
          <p:nvSpPr>
            <p:cNvPr id="1912" name="TextBox 1911">
              <a:extLst>
                <a:ext uri="{FF2B5EF4-FFF2-40B4-BE49-F238E27FC236}">
                  <a16:creationId xmlns:a16="http://schemas.microsoft.com/office/drawing/2014/main" id="{36700260-7015-4781-95E5-0A18D41A7012}"/>
                </a:ext>
              </a:extLst>
            </p:cNvPr>
            <p:cNvSpPr txBox="1"/>
            <p:nvPr/>
          </p:nvSpPr>
          <p:spPr>
            <a:xfrm>
              <a:off x="2825417" y="421258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913" name="TextBox 1912">
              <a:extLst>
                <a:ext uri="{FF2B5EF4-FFF2-40B4-BE49-F238E27FC236}">
                  <a16:creationId xmlns:a16="http://schemas.microsoft.com/office/drawing/2014/main" id="{2B1B9579-716D-465B-8162-AA01719A705D}"/>
                </a:ext>
              </a:extLst>
            </p:cNvPr>
            <p:cNvSpPr txBox="1"/>
            <p:nvPr/>
          </p:nvSpPr>
          <p:spPr>
            <a:xfrm>
              <a:off x="2825417" y="441872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13.7</a:t>
              </a:r>
            </a:p>
          </p:txBody>
        </p:sp>
        <p:sp>
          <p:nvSpPr>
            <p:cNvPr id="1914" name="TextBox 1913">
              <a:extLst>
                <a:ext uri="{FF2B5EF4-FFF2-40B4-BE49-F238E27FC236}">
                  <a16:creationId xmlns:a16="http://schemas.microsoft.com/office/drawing/2014/main" id="{D3F42DD7-27F1-4A29-9B6A-83443A1B4145}"/>
                </a:ext>
              </a:extLst>
            </p:cNvPr>
            <p:cNvSpPr txBox="1"/>
            <p:nvPr/>
          </p:nvSpPr>
          <p:spPr>
            <a:xfrm>
              <a:off x="2825417" y="46248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16.4</a:t>
              </a:r>
            </a:p>
          </p:txBody>
        </p:sp>
        <p:sp>
          <p:nvSpPr>
            <p:cNvPr id="1931" name="TextBox 1930">
              <a:extLst>
                <a:ext uri="{FF2B5EF4-FFF2-40B4-BE49-F238E27FC236}">
                  <a16:creationId xmlns:a16="http://schemas.microsoft.com/office/drawing/2014/main" id="{FD058916-9E4E-470D-A649-074D85A6045A}"/>
                </a:ext>
              </a:extLst>
            </p:cNvPr>
            <p:cNvSpPr txBox="1"/>
            <p:nvPr/>
          </p:nvSpPr>
          <p:spPr>
            <a:xfrm>
              <a:off x="1775811" y="1556472"/>
              <a:ext cx="63350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Subgroup</a:t>
              </a:r>
            </a:p>
          </p:txBody>
        </p:sp>
        <p:sp>
          <p:nvSpPr>
            <p:cNvPr id="1932" name="TextBox 1931">
              <a:extLst>
                <a:ext uri="{FF2B5EF4-FFF2-40B4-BE49-F238E27FC236}">
                  <a16:creationId xmlns:a16="http://schemas.microsoft.com/office/drawing/2014/main" id="{8B82C366-5726-4C43-94B3-8E675FCC717F}"/>
                </a:ext>
              </a:extLst>
            </p:cNvPr>
            <p:cNvSpPr txBox="1"/>
            <p:nvPr/>
          </p:nvSpPr>
          <p:spPr>
            <a:xfrm>
              <a:off x="353559" y="1556472"/>
              <a:ext cx="56297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Variable</a:t>
              </a:r>
            </a:p>
          </p:txBody>
        </p:sp>
        <p:sp>
          <p:nvSpPr>
            <p:cNvPr id="1933" name="TextBox 1932">
              <a:extLst>
                <a:ext uri="{FF2B5EF4-FFF2-40B4-BE49-F238E27FC236}">
                  <a16:creationId xmlns:a16="http://schemas.microsoft.com/office/drawing/2014/main" id="{4071CBC1-6D76-42FD-8A02-B53097F44227}"/>
                </a:ext>
              </a:extLst>
            </p:cNvPr>
            <p:cNvSpPr txBox="1"/>
            <p:nvPr/>
          </p:nvSpPr>
          <p:spPr>
            <a:xfrm>
              <a:off x="2801276"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control</a:t>
              </a:r>
            </a:p>
          </p:txBody>
        </p:sp>
        <p:sp>
          <p:nvSpPr>
            <p:cNvPr id="1934" name="TextBox 1933">
              <a:extLst>
                <a:ext uri="{FF2B5EF4-FFF2-40B4-BE49-F238E27FC236}">
                  <a16:creationId xmlns:a16="http://schemas.microsoft.com/office/drawing/2014/main" id="{164282F0-70D2-4C1F-816E-F7B46DAF54B7}"/>
                </a:ext>
              </a:extLst>
            </p:cNvPr>
            <p:cNvSpPr txBox="1"/>
            <p:nvPr/>
          </p:nvSpPr>
          <p:spPr>
            <a:xfrm>
              <a:off x="2471709" y="17389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16.5</a:t>
              </a:r>
            </a:p>
          </p:txBody>
        </p:sp>
        <p:sp>
          <p:nvSpPr>
            <p:cNvPr id="1935" name="TextBox 1934">
              <a:extLst>
                <a:ext uri="{FF2B5EF4-FFF2-40B4-BE49-F238E27FC236}">
                  <a16:creationId xmlns:a16="http://schemas.microsoft.com/office/drawing/2014/main" id="{2832CA93-95BA-43FE-B78F-61393453FEE7}"/>
                </a:ext>
              </a:extLst>
            </p:cNvPr>
            <p:cNvSpPr txBox="1"/>
            <p:nvPr/>
          </p:nvSpPr>
          <p:spPr>
            <a:xfrm>
              <a:off x="2471709" y="194512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13.9</a:t>
              </a:r>
            </a:p>
          </p:txBody>
        </p:sp>
        <p:sp>
          <p:nvSpPr>
            <p:cNvPr id="1936" name="TextBox 1935">
              <a:extLst>
                <a:ext uri="{FF2B5EF4-FFF2-40B4-BE49-F238E27FC236}">
                  <a16:creationId xmlns:a16="http://schemas.microsoft.com/office/drawing/2014/main" id="{B547FDDC-897A-40C6-B55C-DEE1B50DBA45}"/>
                </a:ext>
              </a:extLst>
            </p:cNvPr>
            <p:cNvSpPr txBox="1"/>
            <p:nvPr/>
          </p:nvSpPr>
          <p:spPr>
            <a:xfrm>
              <a:off x="2471709" y="21512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19.4</a:t>
              </a:r>
            </a:p>
          </p:txBody>
        </p:sp>
        <p:sp>
          <p:nvSpPr>
            <p:cNvPr id="1937" name="TextBox 1936">
              <a:extLst>
                <a:ext uri="{FF2B5EF4-FFF2-40B4-BE49-F238E27FC236}">
                  <a16:creationId xmlns:a16="http://schemas.microsoft.com/office/drawing/2014/main" id="{2752D177-E2E6-4124-8500-C50545086656}"/>
                </a:ext>
              </a:extLst>
            </p:cNvPr>
            <p:cNvSpPr txBox="1"/>
            <p:nvPr/>
          </p:nvSpPr>
          <p:spPr>
            <a:xfrm>
              <a:off x="2471709" y="235739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16.4</a:t>
              </a:r>
            </a:p>
          </p:txBody>
        </p:sp>
        <p:sp>
          <p:nvSpPr>
            <p:cNvPr id="1938" name="TextBox 1937">
              <a:extLst>
                <a:ext uri="{FF2B5EF4-FFF2-40B4-BE49-F238E27FC236}">
                  <a16:creationId xmlns:a16="http://schemas.microsoft.com/office/drawing/2014/main" id="{CEE2134B-41C5-4D2B-89FE-21E4565D8E3B}"/>
                </a:ext>
              </a:extLst>
            </p:cNvPr>
            <p:cNvSpPr txBox="1"/>
            <p:nvPr/>
          </p:nvSpPr>
          <p:spPr>
            <a:xfrm>
              <a:off x="2471709" y="2563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22.0</a:t>
              </a:r>
            </a:p>
          </p:txBody>
        </p:sp>
        <p:sp>
          <p:nvSpPr>
            <p:cNvPr id="1939" name="TextBox 1938">
              <a:extLst>
                <a:ext uri="{FF2B5EF4-FFF2-40B4-BE49-F238E27FC236}">
                  <a16:creationId xmlns:a16="http://schemas.microsoft.com/office/drawing/2014/main" id="{EF62FFBE-50A8-40DF-B03B-FB98DE48F7DE}"/>
                </a:ext>
              </a:extLst>
            </p:cNvPr>
            <p:cNvSpPr txBox="1"/>
            <p:nvPr/>
          </p:nvSpPr>
          <p:spPr>
            <a:xfrm>
              <a:off x="2471709" y="2769656"/>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14.4</a:t>
              </a:r>
            </a:p>
          </p:txBody>
        </p:sp>
        <p:sp>
          <p:nvSpPr>
            <p:cNvPr id="1940" name="TextBox 1939">
              <a:extLst>
                <a:ext uri="{FF2B5EF4-FFF2-40B4-BE49-F238E27FC236}">
                  <a16:creationId xmlns:a16="http://schemas.microsoft.com/office/drawing/2014/main" id="{6B5F6063-CBA7-48E1-AE8F-09537758E29C}"/>
                </a:ext>
              </a:extLst>
            </p:cNvPr>
            <p:cNvSpPr txBox="1"/>
            <p:nvPr/>
          </p:nvSpPr>
          <p:spPr>
            <a:xfrm>
              <a:off x="2471709" y="29757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18.4</a:t>
              </a:r>
            </a:p>
          </p:txBody>
        </p:sp>
        <p:sp>
          <p:nvSpPr>
            <p:cNvPr id="1941" name="TextBox 1940">
              <a:extLst>
                <a:ext uri="{FF2B5EF4-FFF2-40B4-BE49-F238E27FC236}">
                  <a16:creationId xmlns:a16="http://schemas.microsoft.com/office/drawing/2014/main" id="{0B5EC6D2-EAD8-4F35-8BE4-DD1C7D5FAAC9}"/>
                </a:ext>
              </a:extLst>
            </p:cNvPr>
            <p:cNvSpPr txBox="1"/>
            <p:nvPr/>
          </p:nvSpPr>
          <p:spPr>
            <a:xfrm>
              <a:off x="2471709" y="3181922"/>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19.5</a:t>
              </a:r>
            </a:p>
          </p:txBody>
        </p:sp>
        <p:sp>
          <p:nvSpPr>
            <p:cNvPr id="1942" name="TextBox 1941">
              <a:extLst>
                <a:ext uri="{FF2B5EF4-FFF2-40B4-BE49-F238E27FC236}">
                  <a16:creationId xmlns:a16="http://schemas.microsoft.com/office/drawing/2014/main" id="{D5FFE143-C2EE-4CBB-A9DA-EC4CD799645C}"/>
                </a:ext>
              </a:extLst>
            </p:cNvPr>
            <p:cNvSpPr txBox="1"/>
            <p:nvPr/>
          </p:nvSpPr>
          <p:spPr>
            <a:xfrm>
              <a:off x="2471709" y="33880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13.1</a:t>
              </a:r>
            </a:p>
          </p:txBody>
        </p:sp>
        <p:sp>
          <p:nvSpPr>
            <p:cNvPr id="1943" name="TextBox 1942">
              <a:extLst>
                <a:ext uri="{FF2B5EF4-FFF2-40B4-BE49-F238E27FC236}">
                  <a16:creationId xmlns:a16="http://schemas.microsoft.com/office/drawing/2014/main" id="{95BD602E-A54B-4853-817F-761726C3FCDA}"/>
                </a:ext>
              </a:extLst>
            </p:cNvPr>
            <p:cNvSpPr txBox="1"/>
            <p:nvPr/>
          </p:nvSpPr>
          <p:spPr>
            <a:xfrm>
              <a:off x="2471709" y="3594188"/>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16.7</a:t>
              </a:r>
            </a:p>
          </p:txBody>
        </p:sp>
        <p:sp>
          <p:nvSpPr>
            <p:cNvPr id="1944" name="TextBox 1943">
              <a:extLst>
                <a:ext uri="{FF2B5EF4-FFF2-40B4-BE49-F238E27FC236}">
                  <a16:creationId xmlns:a16="http://schemas.microsoft.com/office/drawing/2014/main" id="{92EA9871-8AF3-40E9-BBA0-FF8BA73FAE9F}"/>
                </a:ext>
              </a:extLst>
            </p:cNvPr>
            <p:cNvSpPr txBox="1"/>
            <p:nvPr/>
          </p:nvSpPr>
          <p:spPr>
            <a:xfrm>
              <a:off x="2471709" y="38003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13.9</a:t>
              </a:r>
            </a:p>
          </p:txBody>
        </p:sp>
        <p:sp>
          <p:nvSpPr>
            <p:cNvPr id="1945" name="TextBox 1944">
              <a:extLst>
                <a:ext uri="{FF2B5EF4-FFF2-40B4-BE49-F238E27FC236}">
                  <a16:creationId xmlns:a16="http://schemas.microsoft.com/office/drawing/2014/main" id="{5CDD124E-B897-4E3B-8B6F-078CD0F99D43}"/>
                </a:ext>
              </a:extLst>
            </p:cNvPr>
            <p:cNvSpPr txBox="1"/>
            <p:nvPr/>
          </p:nvSpPr>
          <p:spPr>
            <a:xfrm>
              <a:off x="2471709" y="400645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13.7</a:t>
              </a:r>
            </a:p>
          </p:txBody>
        </p:sp>
        <p:sp>
          <p:nvSpPr>
            <p:cNvPr id="1946" name="TextBox 1945">
              <a:extLst>
                <a:ext uri="{FF2B5EF4-FFF2-40B4-BE49-F238E27FC236}">
                  <a16:creationId xmlns:a16="http://schemas.microsoft.com/office/drawing/2014/main" id="{D01B74AB-A315-41A2-BF55-3A3B58AB780B}"/>
                </a:ext>
              </a:extLst>
            </p:cNvPr>
            <p:cNvSpPr txBox="1"/>
            <p:nvPr/>
          </p:nvSpPr>
          <p:spPr>
            <a:xfrm>
              <a:off x="2471709" y="421258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19.5</a:t>
              </a:r>
            </a:p>
          </p:txBody>
        </p:sp>
        <p:sp>
          <p:nvSpPr>
            <p:cNvPr id="1947" name="TextBox 1946">
              <a:extLst>
                <a:ext uri="{FF2B5EF4-FFF2-40B4-BE49-F238E27FC236}">
                  <a16:creationId xmlns:a16="http://schemas.microsoft.com/office/drawing/2014/main" id="{ACBAB702-EE36-4E29-8652-E992EBF0E168}"/>
                </a:ext>
              </a:extLst>
            </p:cNvPr>
            <p:cNvSpPr txBox="1"/>
            <p:nvPr/>
          </p:nvSpPr>
          <p:spPr>
            <a:xfrm>
              <a:off x="2471709" y="441872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14.4</a:t>
              </a:r>
            </a:p>
          </p:txBody>
        </p:sp>
        <p:sp>
          <p:nvSpPr>
            <p:cNvPr id="1948" name="TextBox 1947">
              <a:extLst>
                <a:ext uri="{FF2B5EF4-FFF2-40B4-BE49-F238E27FC236}">
                  <a16:creationId xmlns:a16="http://schemas.microsoft.com/office/drawing/2014/main" id="{F9FE971E-159C-4822-88B0-370974C3EA6D}"/>
                </a:ext>
              </a:extLst>
            </p:cNvPr>
            <p:cNvSpPr txBox="1"/>
            <p:nvPr/>
          </p:nvSpPr>
          <p:spPr>
            <a:xfrm>
              <a:off x="2471709" y="46248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16.6</a:t>
              </a:r>
            </a:p>
          </p:txBody>
        </p:sp>
        <p:sp>
          <p:nvSpPr>
            <p:cNvPr id="1965" name="TextBox 1964">
              <a:extLst>
                <a:ext uri="{FF2B5EF4-FFF2-40B4-BE49-F238E27FC236}">
                  <a16:creationId xmlns:a16="http://schemas.microsoft.com/office/drawing/2014/main" id="{369EB3AF-7AB1-42D1-A3ED-9D5B1D0854A7}"/>
                </a:ext>
              </a:extLst>
            </p:cNvPr>
            <p:cNvSpPr txBox="1"/>
            <p:nvPr/>
          </p:nvSpPr>
          <p:spPr>
            <a:xfrm>
              <a:off x="238046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niraparib</a:t>
              </a:r>
            </a:p>
          </p:txBody>
        </p:sp>
        <p:sp>
          <p:nvSpPr>
            <p:cNvPr id="1966" name="TextBox 1965">
              <a:extLst>
                <a:ext uri="{FF2B5EF4-FFF2-40B4-BE49-F238E27FC236}">
                  <a16:creationId xmlns:a16="http://schemas.microsoft.com/office/drawing/2014/main" id="{CE40F1AD-FC16-4820-9845-937638370F29}"/>
                </a:ext>
              </a:extLst>
            </p:cNvPr>
            <p:cNvSpPr txBox="1"/>
            <p:nvPr/>
          </p:nvSpPr>
          <p:spPr>
            <a:xfrm>
              <a:off x="2382278" y="1403538"/>
              <a:ext cx="95731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Median (months)</a:t>
              </a:r>
            </a:p>
          </p:txBody>
        </p:sp>
        <p:sp>
          <p:nvSpPr>
            <p:cNvPr id="1967" name="Freeform: Shape 1966">
              <a:extLst>
                <a:ext uri="{FF2B5EF4-FFF2-40B4-BE49-F238E27FC236}">
                  <a16:creationId xmlns:a16="http://schemas.microsoft.com/office/drawing/2014/main" id="{F321EA30-6039-409D-9C2B-C42F6DBA2789}"/>
                </a:ext>
              </a:extLst>
            </p:cNvPr>
            <p:cNvSpPr/>
            <p:nvPr/>
          </p:nvSpPr>
          <p:spPr>
            <a:xfrm>
              <a:off x="2469130"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968" name="TextBox 1967">
              <a:extLst>
                <a:ext uri="{FF2B5EF4-FFF2-40B4-BE49-F238E27FC236}">
                  <a16:creationId xmlns:a16="http://schemas.microsoft.com/office/drawing/2014/main" id="{89AADB43-6A85-401E-9621-1322304908AB}"/>
                </a:ext>
              </a:extLst>
            </p:cNvPr>
            <p:cNvSpPr txBox="1"/>
            <p:nvPr/>
          </p:nvSpPr>
          <p:spPr>
            <a:xfrm>
              <a:off x="5503317"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control</a:t>
              </a:r>
            </a:p>
          </p:txBody>
        </p:sp>
        <p:sp>
          <p:nvSpPr>
            <p:cNvPr id="1969" name="TextBox 1968">
              <a:extLst>
                <a:ext uri="{FF2B5EF4-FFF2-40B4-BE49-F238E27FC236}">
                  <a16:creationId xmlns:a16="http://schemas.microsoft.com/office/drawing/2014/main" id="{5C897DE3-E187-462E-9BEF-452B71EB30BB}"/>
                </a:ext>
              </a:extLst>
            </p:cNvPr>
            <p:cNvSpPr txBox="1"/>
            <p:nvPr/>
          </p:nvSpPr>
          <p:spPr>
            <a:xfrm>
              <a:off x="508210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niraparib</a:t>
              </a:r>
            </a:p>
          </p:txBody>
        </p:sp>
        <p:sp>
          <p:nvSpPr>
            <p:cNvPr id="1970" name="TextBox 1969">
              <a:extLst>
                <a:ext uri="{FF2B5EF4-FFF2-40B4-BE49-F238E27FC236}">
                  <a16:creationId xmlns:a16="http://schemas.microsoft.com/office/drawing/2014/main" id="{ADCB40E7-3DBB-4A36-B17D-6927E2EF9609}"/>
                </a:ext>
              </a:extLst>
            </p:cNvPr>
            <p:cNvSpPr txBox="1"/>
            <p:nvPr/>
          </p:nvSpPr>
          <p:spPr>
            <a:xfrm>
              <a:off x="5253866" y="1403538"/>
              <a:ext cx="60305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Events/N</a:t>
              </a:r>
            </a:p>
          </p:txBody>
        </p:sp>
        <p:sp>
          <p:nvSpPr>
            <p:cNvPr id="1971" name="Freeform: Shape 1970">
              <a:extLst>
                <a:ext uri="{FF2B5EF4-FFF2-40B4-BE49-F238E27FC236}">
                  <a16:creationId xmlns:a16="http://schemas.microsoft.com/office/drawing/2014/main" id="{820944F9-CD18-42F0-AB42-C6EE40C48612}"/>
                </a:ext>
              </a:extLst>
            </p:cNvPr>
            <p:cNvSpPr/>
            <p:nvPr/>
          </p:nvSpPr>
          <p:spPr>
            <a:xfrm>
              <a:off x="5150844"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973" name="TextBox 1972">
              <a:extLst>
                <a:ext uri="{FF2B5EF4-FFF2-40B4-BE49-F238E27FC236}">
                  <a16:creationId xmlns:a16="http://schemas.microsoft.com/office/drawing/2014/main" id="{BEE18E39-F5C0-4A6B-8AF1-5B77B9B1FAF3}"/>
                </a:ext>
              </a:extLst>
            </p:cNvPr>
            <p:cNvSpPr txBox="1"/>
            <p:nvPr/>
          </p:nvSpPr>
          <p:spPr>
            <a:xfrm>
              <a:off x="4284878" y="1738991"/>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Cn"/>
                  <a:rtl val="0"/>
                </a:rPr>
                <a:t>0.74 (0.57–0.97)</a:t>
              </a:r>
            </a:p>
          </p:txBody>
        </p:sp>
        <p:sp>
          <p:nvSpPr>
            <p:cNvPr id="1974" name="TextBox 1973">
              <a:extLst>
                <a:ext uri="{FF2B5EF4-FFF2-40B4-BE49-F238E27FC236}">
                  <a16:creationId xmlns:a16="http://schemas.microsoft.com/office/drawing/2014/main" id="{5A6EE30A-7219-4535-8A23-EFA71A85A053}"/>
                </a:ext>
              </a:extLst>
            </p:cNvPr>
            <p:cNvSpPr txBox="1"/>
            <p:nvPr/>
          </p:nvSpPr>
          <p:spPr>
            <a:xfrm>
              <a:off x="4284878" y="1945124"/>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1.01 (0.61–1.66)</a:t>
              </a:r>
            </a:p>
          </p:txBody>
        </p:sp>
        <p:sp>
          <p:nvSpPr>
            <p:cNvPr id="1975" name="TextBox 1974">
              <a:extLst>
                <a:ext uri="{FF2B5EF4-FFF2-40B4-BE49-F238E27FC236}">
                  <a16:creationId xmlns:a16="http://schemas.microsoft.com/office/drawing/2014/main" id="{EBF1571B-FE15-4873-946A-9A20CEBFF58D}"/>
                </a:ext>
              </a:extLst>
            </p:cNvPr>
            <p:cNvSpPr txBox="1"/>
            <p:nvPr/>
          </p:nvSpPr>
          <p:spPr>
            <a:xfrm>
              <a:off x="4284878" y="215125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0.58 (0.38–0.89)</a:t>
              </a:r>
            </a:p>
          </p:txBody>
        </p:sp>
        <p:sp>
          <p:nvSpPr>
            <p:cNvPr id="1976" name="TextBox 1975">
              <a:extLst>
                <a:ext uri="{FF2B5EF4-FFF2-40B4-BE49-F238E27FC236}">
                  <a16:creationId xmlns:a16="http://schemas.microsoft.com/office/drawing/2014/main" id="{6F999E62-90D1-46D2-A2CC-82458F27E382}"/>
                </a:ext>
              </a:extLst>
            </p:cNvPr>
            <p:cNvSpPr txBox="1"/>
            <p:nvPr/>
          </p:nvSpPr>
          <p:spPr>
            <a:xfrm>
              <a:off x="4284878" y="2357390"/>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0.76 (0.46–1.24)</a:t>
              </a:r>
            </a:p>
          </p:txBody>
        </p:sp>
        <p:sp>
          <p:nvSpPr>
            <p:cNvPr id="1977" name="TextBox 1976">
              <a:extLst>
                <a:ext uri="{FF2B5EF4-FFF2-40B4-BE49-F238E27FC236}">
                  <a16:creationId xmlns:a16="http://schemas.microsoft.com/office/drawing/2014/main" id="{FDF2A929-B18E-415A-B304-07C13A31604E}"/>
                </a:ext>
              </a:extLst>
            </p:cNvPr>
            <p:cNvSpPr txBox="1"/>
            <p:nvPr/>
          </p:nvSpPr>
          <p:spPr>
            <a:xfrm>
              <a:off x="4284878" y="2563523"/>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0.48 (0.22–1.05)</a:t>
              </a:r>
            </a:p>
          </p:txBody>
        </p:sp>
        <p:sp>
          <p:nvSpPr>
            <p:cNvPr id="1978" name="TextBox 1977">
              <a:extLst>
                <a:ext uri="{FF2B5EF4-FFF2-40B4-BE49-F238E27FC236}">
                  <a16:creationId xmlns:a16="http://schemas.microsoft.com/office/drawing/2014/main" id="{72998479-B104-402E-96F6-F1A31D3DF82E}"/>
                </a:ext>
              </a:extLst>
            </p:cNvPr>
            <p:cNvSpPr txBox="1"/>
            <p:nvPr/>
          </p:nvSpPr>
          <p:spPr>
            <a:xfrm>
              <a:off x="4284878" y="2769656"/>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0.83 (0.61–1.13)</a:t>
              </a:r>
            </a:p>
          </p:txBody>
        </p:sp>
        <p:sp>
          <p:nvSpPr>
            <p:cNvPr id="1979" name="TextBox 1978">
              <a:extLst>
                <a:ext uri="{FF2B5EF4-FFF2-40B4-BE49-F238E27FC236}">
                  <a16:creationId xmlns:a16="http://schemas.microsoft.com/office/drawing/2014/main" id="{94737928-8B8E-40DF-BA9C-104D070D24D9}"/>
                </a:ext>
              </a:extLst>
            </p:cNvPr>
            <p:cNvSpPr txBox="1"/>
            <p:nvPr/>
          </p:nvSpPr>
          <p:spPr>
            <a:xfrm>
              <a:off x="4284878" y="2975789"/>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0.47 (0.20–1.14)</a:t>
              </a:r>
            </a:p>
          </p:txBody>
        </p:sp>
        <p:sp>
          <p:nvSpPr>
            <p:cNvPr id="1980" name="TextBox 1979">
              <a:extLst>
                <a:ext uri="{FF2B5EF4-FFF2-40B4-BE49-F238E27FC236}">
                  <a16:creationId xmlns:a16="http://schemas.microsoft.com/office/drawing/2014/main" id="{CE34AB39-22F3-4E8B-BC71-C78FA1F562AE}"/>
                </a:ext>
              </a:extLst>
            </p:cNvPr>
            <p:cNvSpPr txBox="1"/>
            <p:nvPr/>
          </p:nvSpPr>
          <p:spPr>
            <a:xfrm>
              <a:off x="4284878" y="3181922"/>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0.65 (0.46–0.92)</a:t>
              </a:r>
            </a:p>
          </p:txBody>
        </p:sp>
        <p:sp>
          <p:nvSpPr>
            <p:cNvPr id="1981" name="TextBox 1980">
              <a:extLst>
                <a:ext uri="{FF2B5EF4-FFF2-40B4-BE49-F238E27FC236}">
                  <a16:creationId xmlns:a16="http://schemas.microsoft.com/office/drawing/2014/main" id="{6C628EEC-4CD4-4164-A1BE-BA345C85326E}"/>
                </a:ext>
              </a:extLst>
            </p:cNvPr>
            <p:cNvSpPr txBox="1"/>
            <p:nvPr/>
          </p:nvSpPr>
          <p:spPr>
            <a:xfrm>
              <a:off x="4284878" y="3388055"/>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0.84 (0.55–1.28)</a:t>
              </a:r>
            </a:p>
          </p:txBody>
        </p:sp>
        <p:sp>
          <p:nvSpPr>
            <p:cNvPr id="1982" name="TextBox 1981">
              <a:extLst>
                <a:ext uri="{FF2B5EF4-FFF2-40B4-BE49-F238E27FC236}">
                  <a16:creationId xmlns:a16="http://schemas.microsoft.com/office/drawing/2014/main" id="{58C8C885-B4DD-4724-BDB7-617AB00657F9}"/>
                </a:ext>
              </a:extLst>
            </p:cNvPr>
            <p:cNvSpPr txBox="1"/>
            <p:nvPr/>
          </p:nvSpPr>
          <p:spPr>
            <a:xfrm>
              <a:off x="4284878" y="3594188"/>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0.75 (0.51–1.12)</a:t>
              </a:r>
            </a:p>
          </p:txBody>
        </p:sp>
        <p:sp>
          <p:nvSpPr>
            <p:cNvPr id="1983" name="TextBox 1982">
              <a:extLst>
                <a:ext uri="{FF2B5EF4-FFF2-40B4-BE49-F238E27FC236}">
                  <a16:creationId xmlns:a16="http://schemas.microsoft.com/office/drawing/2014/main" id="{72B9A3DB-C980-46B2-9928-757BC759B22A}"/>
                </a:ext>
              </a:extLst>
            </p:cNvPr>
            <p:cNvSpPr txBox="1"/>
            <p:nvPr/>
          </p:nvSpPr>
          <p:spPr>
            <a:xfrm>
              <a:off x="4284878" y="3800321"/>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0.78 (0.52–1.17)</a:t>
              </a:r>
            </a:p>
          </p:txBody>
        </p:sp>
        <p:sp>
          <p:nvSpPr>
            <p:cNvPr id="1984" name="TextBox 1983">
              <a:extLst>
                <a:ext uri="{FF2B5EF4-FFF2-40B4-BE49-F238E27FC236}">
                  <a16:creationId xmlns:a16="http://schemas.microsoft.com/office/drawing/2014/main" id="{18E4A841-4B5F-44A5-871B-FC7624327FDB}"/>
                </a:ext>
              </a:extLst>
            </p:cNvPr>
            <p:cNvSpPr txBox="1"/>
            <p:nvPr/>
          </p:nvSpPr>
          <p:spPr>
            <a:xfrm>
              <a:off x="4284878" y="4006454"/>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0.68 (0.26–1.79)</a:t>
              </a:r>
            </a:p>
          </p:txBody>
        </p:sp>
        <p:sp>
          <p:nvSpPr>
            <p:cNvPr id="1985" name="TextBox 1984">
              <a:extLst>
                <a:ext uri="{FF2B5EF4-FFF2-40B4-BE49-F238E27FC236}">
                  <a16:creationId xmlns:a16="http://schemas.microsoft.com/office/drawing/2014/main" id="{9F47FE71-C322-4ED1-8DAC-2CD84D046060}"/>
                </a:ext>
              </a:extLst>
            </p:cNvPr>
            <p:cNvSpPr txBox="1"/>
            <p:nvPr/>
          </p:nvSpPr>
          <p:spPr>
            <a:xfrm>
              <a:off x="4284878" y="421258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0.64 (0.35–1.17)</a:t>
              </a:r>
            </a:p>
          </p:txBody>
        </p:sp>
        <p:sp>
          <p:nvSpPr>
            <p:cNvPr id="1986" name="TextBox 1985">
              <a:extLst>
                <a:ext uri="{FF2B5EF4-FFF2-40B4-BE49-F238E27FC236}">
                  <a16:creationId xmlns:a16="http://schemas.microsoft.com/office/drawing/2014/main" id="{2AF90739-407A-4AAB-98C2-6BC368D494F0}"/>
                </a:ext>
              </a:extLst>
            </p:cNvPr>
            <p:cNvSpPr txBox="1"/>
            <p:nvPr/>
          </p:nvSpPr>
          <p:spPr>
            <a:xfrm>
              <a:off x="4284878" y="4418720"/>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0.82 (0.58–1.14)</a:t>
              </a:r>
            </a:p>
          </p:txBody>
        </p:sp>
        <p:sp>
          <p:nvSpPr>
            <p:cNvPr id="1987" name="TextBox 1986">
              <a:extLst>
                <a:ext uri="{FF2B5EF4-FFF2-40B4-BE49-F238E27FC236}">
                  <a16:creationId xmlns:a16="http://schemas.microsoft.com/office/drawing/2014/main" id="{FD98BBA6-7D13-4EC0-BACC-DD4BCDB64E3A}"/>
                </a:ext>
              </a:extLst>
            </p:cNvPr>
            <p:cNvSpPr txBox="1"/>
            <p:nvPr/>
          </p:nvSpPr>
          <p:spPr>
            <a:xfrm>
              <a:off x="4284878" y="462485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0.60 (0.30–1.18)</a:t>
              </a:r>
            </a:p>
          </p:txBody>
        </p:sp>
        <p:sp>
          <p:nvSpPr>
            <p:cNvPr id="2004" name="TextBox 2003">
              <a:extLst>
                <a:ext uri="{FF2B5EF4-FFF2-40B4-BE49-F238E27FC236}">
                  <a16:creationId xmlns:a16="http://schemas.microsoft.com/office/drawing/2014/main" id="{24B349C5-6657-48A5-A065-EA618F5245B1}"/>
                </a:ext>
              </a:extLst>
            </p:cNvPr>
            <p:cNvSpPr txBox="1"/>
            <p:nvPr/>
          </p:nvSpPr>
          <p:spPr>
            <a:xfrm>
              <a:off x="5486396" y="1738991"/>
              <a:ext cx="55976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117/211</a:t>
              </a:r>
            </a:p>
          </p:txBody>
        </p:sp>
        <p:sp>
          <p:nvSpPr>
            <p:cNvPr id="2005" name="TextBox 2004">
              <a:extLst>
                <a:ext uri="{FF2B5EF4-FFF2-40B4-BE49-F238E27FC236}">
                  <a16:creationId xmlns:a16="http://schemas.microsoft.com/office/drawing/2014/main" id="{3E652CB9-1E01-4E84-AE9E-EC98933471EA}"/>
                </a:ext>
              </a:extLst>
            </p:cNvPr>
            <p:cNvSpPr txBox="1"/>
            <p:nvPr/>
          </p:nvSpPr>
          <p:spPr>
            <a:xfrm>
              <a:off x="5498272" y="194512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30/62</a:t>
              </a:r>
            </a:p>
          </p:txBody>
        </p:sp>
        <p:sp>
          <p:nvSpPr>
            <p:cNvPr id="2006" name="TextBox 2005">
              <a:extLst>
                <a:ext uri="{FF2B5EF4-FFF2-40B4-BE49-F238E27FC236}">
                  <a16:creationId xmlns:a16="http://schemas.microsoft.com/office/drawing/2014/main" id="{58D6D43C-88E9-42EC-965C-46227320BDF9}"/>
                </a:ext>
              </a:extLst>
            </p:cNvPr>
            <p:cNvSpPr txBox="1"/>
            <p:nvPr/>
          </p:nvSpPr>
          <p:spPr>
            <a:xfrm>
              <a:off x="5477010" y="2151257"/>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57/100</a:t>
              </a:r>
            </a:p>
          </p:txBody>
        </p:sp>
        <p:sp>
          <p:nvSpPr>
            <p:cNvPr id="2007" name="TextBox 2006">
              <a:extLst>
                <a:ext uri="{FF2B5EF4-FFF2-40B4-BE49-F238E27FC236}">
                  <a16:creationId xmlns:a16="http://schemas.microsoft.com/office/drawing/2014/main" id="{8CAF0FA1-D37D-474F-AB22-081B639107A8}"/>
                </a:ext>
              </a:extLst>
            </p:cNvPr>
            <p:cNvSpPr txBox="1"/>
            <p:nvPr/>
          </p:nvSpPr>
          <p:spPr>
            <a:xfrm>
              <a:off x="5498272" y="2357390"/>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30/49</a:t>
              </a:r>
            </a:p>
          </p:txBody>
        </p:sp>
        <p:sp>
          <p:nvSpPr>
            <p:cNvPr id="2008" name="TextBox 2007">
              <a:extLst>
                <a:ext uri="{FF2B5EF4-FFF2-40B4-BE49-F238E27FC236}">
                  <a16:creationId xmlns:a16="http://schemas.microsoft.com/office/drawing/2014/main" id="{E72569F8-FD45-43B1-B6F7-458E9EBFB491}"/>
                </a:ext>
              </a:extLst>
            </p:cNvPr>
            <p:cNvSpPr txBox="1"/>
            <p:nvPr/>
          </p:nvSpPr>
          <p:spPr>
            <a:xfrm>
              <a:off x="5498272" y="2563523"/>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22/41</a:t>
              </a:r>
            </a:p>
          </p:txBody>
        </p:sp>
        <p:sp>
          <p:nvSpPr>
            <p:cNvPr id="2009" name="TextBox 2008">
              <a:extLst>
                <a:ext uri="{FF2B5EF4-FFF2-40B4-BE49-F238E27FC236}">
                  <a16:creationId xmlns:a16="http://schemas.microsoft.com/office/drawing/2014/main" id="{FBCE6BD1-7089-4920-89EB-2E76E8EB248B}"/>
                </a:ext>
              </a:extLst>
            </p:cNvPr>
            <p:cNvSpPr txBox="1"/>
            <p:nvPr/>
          </p:nvSpPr>
          <p:spPr>
            <a:xfrm>
              <a:off x="5477010" y="2769656"/>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83/153</a:t>
              </a:r>
            </a:p>
          </p:txBody>
        </p:sp>
        <p:sp>
          <p:nvSpPr>
            <p:cNvPr id="2010" name="TextBox 2009">
              <a:extLst>
                <a:ext uri="{FF2B5EF4-FFF2-40B4-BE49-F238E27FC236}">
                  <a16:creationId xmlns:a16="http://schemas.microsoft.com/office/drawing/2014/main" id="{C3AF241E-196F-46AB-8B9F-8E7924307062}"/>
                </a:ext>
              </a:extLst>
            </p:cNvPr>
            <p:cNvSpPr txBox="1"/>
            <p:nvPr/>
          </p:nvSpPr>
          <p:spPr>
            <a:xfrm>
              <a:off x="5498272" y="2975789"/>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12/17</a:t>
              </a:r>
            </a:p>
          </p:txBody>
        </p:sp>
        <p:sp>
          <p:nvSpPr>
            <p:cNvPr id="2011" name="TextBox 2010">
              <a:extLst>
                <a:ext uri="{FF2B5EF4-FFF2-40B4-BE49-F238E27FC236}">
                  <a16:creationId xmlns:a16="http://schemas.microsoft.com/office/drawing/2014/main" id="{C03830B4-30D7-42C5-9EB9-93E2C32B2074}"/>
                </a:ext>
              </a:extLst>
            </p:cNvPr>
            <p:cNvSpPr txBox="1"/>
            <p:nvPr/>
          </p:nvSpPr>
          <p:spPr>
            <a:xfrm>
              <a:off x="5477010" y="3181922"/>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76/146</a:t>
              </a:r>
            </a:p>
          </p:txBody>
        </p:sp>
        <p:sp>
          <p:nvSpPr>
            <p:cNvPr id="2012" name="TextBox 2011">
              <a:extLst>
                <a:ext uri="{FF2B5EF4-FFF2-40B4-BE49-F238E27FC236}">
                  <a16:creationId xmlns:a16="http://schemas.microsoft.com/office/drawing/2014/main" id="{7130D0C7-65CA-4DF8-91DA-FD8E7113EAE7}"/>
                </a:ext>
              </a:extLst>
            </p:cNvPr>
            <p:cNvSpPr txBox="1"/>
            <p:nvPr/>
          </p:nvSpPr>
          <p:spPr>
            <a:xfrm>
              <a:off x="5498272" y="3388055"/>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41/65</a:t>
              </a:r>
            </a:p>
          </p:txBody>
        </p:sp>
        <p:sp>
          <p:nvSpPr>
            <p:cNvPr id="2013" name="TextBox 2012">
              <a:extLst>
                <a:ext uri="{FF2B5EF4-FFF2-40B4-BE49-F238E27FC236}">
                  <a16:creationId xmlns:a16="http://schemas.microsoft.com/office/drawing/2014/main" id="{819C30C4-27C8-4B6E-9174-BA99B1780405}"/>
                </a:ext>
              </a:extLst>
            </p:cNvPr>
            <p:cNvSpPr txBox="1"/>
            <p:nvPr/>
          </p:nvSpPr>
          <p:spPr>
            <a:xfrm>
              <a:off x="5477010" y="3594188"/>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53/103</a:t>
              </a:r>
            </a:p>
          </p:txBody>
        </p:sp>
        <p:sp>
          <p:nvSpPr>
            <p:cNvPr id="2014" name="TextBox 2013">
              <a:extLst>
                <a:ext uri="{FF2B5EF4-FFF2-40B4-BE49-F238E27FC236}">
                  <a16:creationId xmlns:a16="http://schemas.microsoft.com/office/drawing/2014/main" id="{EB03F854-EC00-411E-9D08-B9C6661B1BBC}"/>
                </a:ext>
              </a:extLst>
            </p:cNvPr>
            <p:cNvSpPr txBox="1"/>
            <p:nvPr/>
          </p:nvSpPr>
          <p:spPr>
            <a:xfrm>
              <a:off x="5498272" y="3800321"/>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Cn"/>
                  <a:rtl val="0"/>
                </a:rPr>
                <a:t>50/86</a:t>
              </a:r>
            </a:p>
          </p:txBody>
        </p:sp>
        <p:sp>
          <p:nvSpPr>
            <p:cNvPr id="2015" name="TextBox 2014">
              <a:extLst>
                <a:ext uri="{FF2B5EF4-FFF2-40B4-BE49-F238E27FC236}">
                  <a16:creationId xmlns:a16="http://schemas.microsoft.com/office/drawing/2014/main" id="{A998ED49-EFC9-4924-970C-14D92DD48E0B}"/>
                </a:ext>
              </a:extLst>
            </p:cNvPr>
            <p:cNvSpPr txBox="1"/>
            <p:nvPr/>
          </p:nvSpPr>
          <p:spPr>
            <a:xfrm>
              <a:off x="5498272" y="400645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14/22</a:t>
              </a:r>
            </a:p>
          </p:txBody>
        </p:sp>
        <p:sp>
          <p:nvSpPr>
            <p:cNvPr id="2016" name="TextBox 2015">
              <a:extLst>
                <a:ext uri="{FF2B5EF4-FFF2-40B4-BE49-F238E27FC236}">
                  <a16:creationId xmlns:a16="http://schemas.microsoft.com/office/drawing/2014/main" id="{6810EA23-65ED-4676-823B-09CA78A89179}"/>
                </a:ext>
              </a:extLst>
            </p:cNvPr>
            <p:cNvSpPr txBox="1"/>
            <p:nvPr/>
          </p:nvSpPr>
          <p:spPr>
            <a:xfrm>
              <a:off x="5498272" y="421258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27/52</a:t>
              </a:r>
            </a:p>
          </p:txBody>
        </p:sp>
        <p:sp>
          <p:nvSpPr>
            <p:cNvPr id="2017" name="TextBox 2016">
              <a:extLst>
                <a:ext uri="{FF2B5EF4-FFF2-40B4-BE49-F238E27FC236}">
                  <a16:creationId xmlns:a16="http://schemas.microsoft.com/office/drawing/2014/main" id="{1922013C-65F1-4ECC-BE20-6B50EE068831}"/>
                </a:ext>
              </a:extLst>
            </p:cNvPr>
            <p:cNvSpPr txBox="1"/>
            <p:nvPr/>
          </p:nvSpPr>
          <p:spPr>
            <a:xfrm>
              <a:off x="5477010" y="4418720"/>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71/120</a:t>
              </a:r>
            </a:p>
          </p:txBody>
        </p:sp>
        <p:sp>
          <p:nvSpPr>
            <p:cNvPr id="2018" name="TextBox 2017">
              <a:extLst>
                <a:ext uri="{FF2B5EF4-FFF2-40B4-BE49-F238E27FC236}">
                  <a16:creationId xmlns:a16="http://schemas.microsoft.com/office/drawing/2014/main" id="{9BCF2F12-D2DF-46CB-A277-89C310D8C070}"/>
                </a:ext>
              </a:extLst>
            </p:cNvPr>
            <p:cNvSpPr txBox="1"/>
            <p:nvPr/>
          </p:nvSpPr>
          <p:spPr>
            <a:xfrm>
              <a:off x="5498272" y="46248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19/39</a:t>
              </a:r>
            </a:p>
          </p:txBody>
        </p:sp>
        <p:sp>
          <p:nvSpPr>
            <p:cNvPr id="2035" name="TextBox 2034">
              <a:extLst>
                <a:ext uri="{FF2B5EF4-FFF2-40B4-BE49-F238E27FC236}">
                  <a16:creationId xmlns:a16="http://schemas.microsoft.com/office/drawing/2014/main" id="{861D6512-5903-4CB7-A348-D4AA8721E146}"/>
                </a:ext>
              </a:extLst>
            </p:cNvPr>
            <p:cNvSpPr txBox="1"/>
            <p:nvPr/>
          </p:nvSpPr>
          <p:spPr>
            <a:xfrm>
              <a:off x="5082445" y="1738991"/>
              <a:ext cx="55976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100/212</a:t>
              </a:r>
            </a:p>
          </p:txBody>
        </p:sp>
        <p:sp>
          <p:nvSpPr>
            <p:cNvPr id="2036" name="TextBox 2035">
              <a:extLst>
                <a:ext uri="{FF2B5EF4-FFF2-40B4-BE49-F238E27FC236}">
                  <a16:creationId xmlns:a16="http://schemas.microsoft.com/office/drawing/2014/main" id="{DE1BB295-E539-437F-A035-1F23080D5779}"/>
                </a:ext>
              </a:extLst>
            </p:cNvPr>
            <p:cNvSpPr txBox="1"/>
            <p:nvPr/>
          </p:nvSpPr>
          <p:spPr>
            <a:xfrm>
              <a:off x="5144564" y="194512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32/61</a:t>
              </a:r>
            </a:p>
          </p:txBody>
        </p:sp>
        <p:sp>
          <p:nvSpPr>
            <p:cNvPr id="2037" name="TextBox 2036">
              <a:extLst>
                <a:ext uri="{FF2B5EF4-FFF2-40B4-BE49-F238E27FC236}">
                  <a16:creationId xmlns:a16="http://schemas.microsoft.com/office/drawing/2014/main" id="{11D0C054-2A8A-4391-8F65-A40D86D525B8}"/>
                </a:ext>
              </a:extLst>
            </p:cNvPr>
            <p:cNvSpPr txBox="1"/>
            <p:nvPr/>
          </p:nvSpPr>
          <p:spPr>
            <a:xfrm>
              <a:off x="5144564" y="21512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34/88</a:t>
              </a:r>
            </a:p>
          </p:txBody>
        </p:sp>
        <p:sp>
          <p:nvSpPr>
            <p:cNvPr id="2038" name="TextBox 2037">
              <a:extLst>
                <a:ext uri="{FF2B5EF4-FFF2-40B4-BE49-F238E27FC236}">
                  <a16:creationId xmlns:a16="http://schemas.microsoft.com/office/drawing/2014/main" id="{A50BA07A-BD9F-4C32-BB3F-718EB8E79813}"/>
                </a:ext>
              </a:extLst>
            </p:cNvPr>
            <p:cNvSpPr txBox="1"/>
            <p:nvPr/>
          </p:nvSpPr>
          <p:spPr>
            <a:xfrm>
              <a:off x="5144564" y="2357390"/>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34/63</a:t>
              </a:r>
            </a:p>
          </p:txBody>
        </p:sp>
        <p:sp>
          <p:nvSpPr>
            <p:cNvPr id="2039" name="TextBox 2038">
              <a:extLst>
                <a:ext uri="{FF2B5EF4-FFF2-40B4-BE49-F238E27FC236}">
                  <a16:creationId xmlns:a16="http://schemas.microsoft.com/office/drawing/2014/main" id="{046BB0F5-6733-4FD2-907C-9571E6B9DEC2}"/>
                </a:ext>
              </a:extLst>
            </p:cNvPr>
            <p:cNvSpPr txBox="1"/>
            <p:nvPr/>
          </p:nvSpPr>
          <p:spPr>
            <a:xfrm>
              <a:off x="5165826" y="2563523"/>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9/29</a:t>
              </a:r>
            </a:p>
          </p:txBody>
        </p:sp>
        <p:sp>
          <p:nvSpPr>
            <p:cNvPr id="2040" name="TextBox 2039">
              <a:extLst>
                <a:ext uri="{FF2B5EF4-FFF2-40B4-BE49-F238E27FC236}">
                  <a16:creationId xmlns:a16="http://schemas.microsoft.com/office/drawing/2014/main" id="{21C5B0B5-DD6A-4F8D-B54D-22C157B06B3D}"/>
                </a:ext>
              </a:extLst>
            </p:cNvPr>
            <p:cNvSpPr txBox="1"/>
            <p:nvPr/>
          </p:nvSpPr>
          <p:spPr>
            <a:xfrm>
              <a:off x="5123302" y="2769656"/>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82/160</a:t>
              </a:r>
            </a:p>
          </p:txBody>
        </p:sp>
        <p:sp>
          <p:nvSpPr>
            <p:cNvPr id="2041" name="TextBox 2040">
              <a:extLst>
                <a:ext uri="{FF2B5EF4-FFF2-40B4-BE49-F238E27FC236}">
                  <a16:creationId xmlns:a16="http://schemas.microsoft.com/office/drawing/2014/main" id="{C2CDACC0-4B26-4F7F-8C00-AC7CAFAD8DB3}"/>
                </a:ext>
              </a:extLst>
            </p:cNvPr>
            <p:cNvSpPr txBox="1"/>
            <p:nvPr/>
          </p:nvSpPr>
          <p:spPr>
            <a:xfrm>
              <a:off x="5165826" y="2975789"/>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9/23</a:t>
              </a:r>
            </a:p>
          </p:txBody>
        </p:sp>
        <p:sp>
          <p:nvSpPr>
            <p:cNvPr id="2042" name="TextBox 2041">
              <a:extLst>
                <a:ext uri="{FF2B5EF4-FFF2-40B4-BE49-F238E27FC236}">
                  <a16:creationId xmlns:a16="http://schemas.microsoft.com/office/drawing/2014/main" id="{FB7D8A1C-E135-458A-BDD9-49BC38C31320}"/>
                </a:ext>
              </a:extLst>
            </p:cNvPr>
            <p:cNvSpPr txBox="1"/>
            <p:nvPr/>
          </p:nvSpPr>
          <p:spPr>
            <a:xfrm>
              <a:off x="5123302" y="3181922"/>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53/130</a:t>
              </a:r>
            </a:p>
          </p:txBody>
        </p:sp>
        <p:sp>
          <p:nvSpPr>
            <p:cNvPr id="2043" name="TextBox 2042">
              <a:extLst>
                <a:ext uri="{FF2B5EF4-FFF2-40B4-BE49-F238E27FC236}">
                  <a16:creationId xmlns:a16="http://schemas.microsoft.com/office/drawing/2014/main" id="{7410AC3F-EBC7-42EB-8FE5-BB9D2FF28412}"/>
                </a:ext>
              </a:extLst>
            </p:cNvPr>
            <p:cNvSpPr txBox="1"/>
            <p:nvPr/>
          </p:nvSpPr>
          <p:spPr>
            <a:xfrm>
              <a:off x="5144564" y="3388055"/>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47/82</a:t>
              </a:r>
            </a:p>
          </p:txBody>
        </p:sp>
        <p:sp>
          <p:nvSpPr>
            <p:cNvPr id="2044" name="TextBox 2043">
              <a:extLst>
                <a:ext uri="{FF2B5EF4-FFF2-40B4-BE49-F238E27FC236}">
                  <a16:creationId xmlns:a16="http://schemas.microsoft.com/office/drawing/2014/main" id="{1928A88E-6DB2-42B6-A31B-EFFD7A352A6F}"/>
                </a:ext>
              </a:extLst>
            </p:cNvPr>
            <p:cNvSpPr txBox="1"/>
            <p:nvPr/>
          </p:nvSpPr>
          <p:spPr>
            <a:xfrm>
              <a:off x="5123302" y="3594188"/>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47/108</a:t>
              </a:r>
            </a:p>
          </p:txBody>
        </p:sp>
        <p:sp>
          <p:nvSpPr>
            <p:cNvPr id="2045" name="TextBox 2044">
              <a:extLst>
                <a:ext uri="{FF2B5EF4-FFF2-40B4-BE49-F238E27FC236}">
                  <a16:creationId xmlns:a16="http://schemas.microsoft.com/office/drawing/2014/main" id="{7F19E1B8-257A-4D72-BB1D-D6E9DC2BDEEB}"/>
                </a:ext>
              </a:extLst>
            </p:cNvPr>
            <p:cNvSpPr txBox="1"/>
            <p:nvPr/>
          </p:nvSpPr>
          <p:spPr>
            <a:xfrm>
              <a:off x="5144564" y="3800321"/>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46/88</a:t>
              </a:r>
            </a:p>
          </p:txBody>
        </p:sp>
        <p:sp>
          <p:nvSpPr>
            <p:cNvPr id="2046" name="TextBox 2045">
              <a:extLst>
                <a:ext uri="{FF2B5EF4-FFF2-40B4-BE49-F238E27FC236}">
                  <a16:creationId xmlns:a16="http://schemas.microsoft.com/office/drawing/2014/main" id="{99DC76D5-FBD1-432E-876F-DDB55743E73D}"/>
                </a:ext>
              </a:extLst>
            </p:cNvPr>
            <p:cNvSpPr txBox="1"/>
            <p:nvPr/>
          </p:nvSpPr>
          <p:spPr>
            <a:xfrm>
              <a:off x="5165826" y="4006454"/>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6/14</a:t>
              </a:r>
            </a:p>
          </p:txBody>
        </p:sp>
        <p:sp>
          <p:nvSpPr>
            <p:cNvPr id="2047" name="TextBox 2046">
              <a:extLst>
                <a:ext uri="{FF2B5EF4-FFF2-40B4-BE49-F238E27FC236}">
                  <a16:creationId xmlns:a16="http://schemas.microsoft.com/office/drawing/2014/main" id="{DEE09F2E-2895-498D-BB62-59E2EA4F1485}"/>
                </a:ext>
              </a:extLst>
            </p:cNvPr>
            <p:cNvSpPr txBox="1"/>
            <p:nvPr/>
          </p:nvSpPr>
          <p:spPr>
            <a:xfrm>
              <a:off x="5144564" y="421258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17/43</a:t>
              </a:r>
            </a:p>
          </p:txBody>
        </p:sp>
        <p:sp>
          <p:nvSpPr>
            <p:cNvPr id="2048" name="TextBox 2047">
              <a:extLst>
                <a:ext uri="{FF2B5EF4-FFF2-40B4-BE49-F238E27FC236}">
                  <a16:creationId xmlns:a16="http://schemas.microsoft.com/office/drawing/2014/main" id="{02000C45-1310-4822-A38D-1A11EBED23BC}"/>
                </a:ext>
              </a:extLst>
            </p:cNvPr>
            <p:cNvSpPr txBox="1"/>
            <p:nvPr/>
          </p:nvSpPr>
          <p:spPr>
            <a:xfrm>
              <a:off x="5123302" y="4418720"/>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68/128</a:t>
              </a:r>
            </a:p>
          </p:txBody>
        </p:sp>
        <p:sp>
          <p:nvSpPr>
            <p:cNvPr id="2049" name="TextBox 2048">
              <a:extLst>
                <a:ext uri="{FF2B5EF4-FFF2-40B4-BE49-F238E27FC236}">
                  <a16:creationId xmlns:a16="http://schemas.microsoft.com/office/drawing/2014/main" id="{A629F7A3-CC6C-4CA7-907A-DBAF4E098577}"/>
                </a:ext>
              </a:extLst>
            </p:cNvPr>
            <p:cNvSpPr txBox="1"/>
            <p:nvPr/>
          </p:nvSpPr>
          <p:spPr>
            <a:xfrm>
              <a:off x="5144564" y="46248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Cn"/>
                  <a:rtl val="0"/>
                </a:rPr>
                <a:t>15/41</a:t>
              </a:r>
            </a:p>
          </p:txBody>
        </p:sp>
        <p:grpSp>
          <p:nvGrpSpPr>
            <p:cNvPr id="2213" name="Group 2212">
              <a:extLst>
                <a:ext uri="{FF2B5EF4-FFF2-40B4-BE49-F238E27FC236}">
                  <a16:creationId xmlns:a16="http://schemas.microsoft.com/office/drawing/2014/main" id="{E001C761-2148-4628-8415-D6977E61CE33}"/>
                </a:ext>
              </a:extLst>
            </p:cNvPr>
            <p:cNvGrpSpPr/>
            <p:nvPr/>
          </p:nvGrpSpPr>
          <p:grpSpPr>
            <a:xfrm>
              <a:off x="3843320" y="1805087"/>
              <a:ext cx="114949" cy="54041"/>
              <a:chOff x="3986195" y="1805087"/>
              <a:chExt cx="114949" cy="54041"/>
            </a:xfrm>
          </p:grpSpPr>
          <p:sp>
            <p:nvSpPr>
              <p:cNvPr id="2067" name="Freeform: Shape 2066">
                <a:extLst>
                  <a:ext uri="{FF2B5EF4-FFF2-40B4-BE49-F238E27FC236}">
                    <a16:creationId xmlns:a16="http://schemas.microsoft.com/office/drawing/2014/main" id="{C2D6AD7B-48DD-44DC-B4D8-BB81DD7588B5}"/>
                  </a:ext>
                </a:extLst>
              </p:cNvPr>
              <p:cNvSpPr/>
              <p:nvPr/>
            </p:nvSpPr>
            <p:spPr>
              <a:xfrm>
                <a:off x="3990293" y="1832108"/>
                <a:ext cx="106754" cy="11074"/>
              </a:xfrm>
              <a:custGeom>
                <a:avLst/>
                <a:gdLst>
                  <a:gd name="connsiteX0" fmla="*/ 106755 w 106754"/>
                  <a:gd name="connsiteY0" fmla="*/ 0 h 11074"/>
                  <a:gd name="connsiteX1" fmla="*/ 0 w 106754"/>
                  <a:gd name="connsiteY1" fmla="*/ 0 h 11074"/>
                </a:gdLst>
                <a:ahLst/>
                <a:cxnLst>
                  <a:cxn ang="0">
                    <a:pos x="connsiteX0" y="connsiteY0"/>
                  </a:cxn>
                  <a:cxn ang="0">
                    <a:pos x="connsiteX1" y="connsiteY1"/>
                  </a:cxn>
                </a:cxnLst>
                <a:rect l="l" t="t" r="r" b="b"/>
                <a:pathLst>
                  <a:path w="106754" h="11074">
                    <a:moveTo>
                      <a:pt x="10675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68" name="Freeform: Shape 2067">
                <a:extLst>
                  <a:ext uri="{FF2B5EF4-FFF2-40B4-BE49-F238E27FC236}">
                    <a16:creationId xmlns:a16="http://schemas.microsoft.com/office/drawing/2014/main" id="{FFEEE8EB-224C-47C3-A81D-DADB5BFFB81B}"/>
                  </a:ext>
                </a:extLst>
              </p:cNvPr>
              <p:cNvSpPr/>
              <p:nvPr/>
            </p:nvSpPr>
            <p:spPr>
              <a:xfrm>
                <a:off x="4092839" y="180508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69" name="Freeform: Shape 2068">
                <a:extLst>
                  <a:ext uri="{FF2B5EF4-FFF2-40B4-BE49-F238E27FC236}">
                    <a16:creationId xmlns:a16="http://schemas.microsoft.com/office/drawing/2014/main" id="{5100ADA6-DFBE-45FB-B11E-3C837269A582}"/>
                  </a:ext>
                </a:extLst>
              </p:cNvPr>
              <p:cNvSpPr/>
              <p:nvPr/>
            </p:nvSpPr>
            <p:spPr>
              <a:xfrm>
                <a:off x="3986195" y="180508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1" name="Freeform: Shape 2160">
                <a:extLst>
                  <a:ext uri="{FF2B5EF4-FFF2-40B4-BE49-F238E27FC236}">
                    <a16:creationId xmlns:a16="http://schemas.microsoft.com/office/drawing/2014/main" id="{599D151F-BF3F-44E6-AF34-C71FB206E909}"/>
                  </a:ext>
                </a:extLst>
              </p:cNvPr>
              <p:cNvSpPr/>
              <p:nvPr/>
            </p:nvSpPr>
            <p:spPr>
              <a:xfrm>
                <a:off x="4023072" y="181383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2" name="Group 2211">
              <a:extLst>
                <a:ext uri="{FF2B5EF4-FFF2-40B4-BE49-F238E27FC236}">
                  <a16:creationId xmlns:a16="http://schemas.microsoft.com/office/drawing/2014/main" id="{99D8A291-A986-4381-B882-E97E8BA05223}"/>
                </a:ext>
              </a:extLst>
            </p:cNvPr>
            <p:cNvGrpSpPr/>
            <p:nvPr/>
          </p:nvGrpSpPr>
          <p:grpSpPr>
            <a:xfrm>
              <a:off x="3857938" y="2010975"/>
              <a:ext cx="202102" cy="54041"/>
              <a:chOff x="4000813" y="1905751"/>
              <a:chExt cx="202102" cy="54041"/>
            </a:xfrm>
          </p:grpSpPr>
          <p:sp>
            <p:nvSpPr>
              <p:cNvPr id="2070" name="Freeform: Shape 2069">
                <a:extLst>
                  <a:ext uri="{FF2B5EF4-FFF2-40B4-BE49-F238E27FC236}">
                    <a16:creationId xmlns:a16="http://schemas.microsoft.com/office/drawing/2014/main" id="{623A3D65-04D8-4223-BD9D-905AD9534CCB}"/>
                  </a:ext>
                </a:extLst>
              </p:cNvPr>
              <p:cNvSpPr/>
              <p:nvPr/>
            </p:nvSpPr>
            <p:spPr>
              <a:xfrm>
                <a:off x="4005021" y="1932662"/>
                <a:ext cx="193797" cy="11074"/>
              </a:xfrm>
              <a:custGeom>
                <a:avLst/>
                <a:gdLst>
                  <a:gd name="connsiteX0" fmla="*/ 193798 w 193797"/>
                  <a:gd name="connsiteY0" fmla="*/ 0 h 11074"/>
                  <a:gd name="connsiteX1" fmla="*/ 0 w 193797"/>
                  <a:gd name="connsiteY1" fmla="*/ 0 h 11074"/>
                </a:gdLst>
                <a:ahLst/>
                <a:cxnLst>
                  <a:cxn ang="0">
                    <a:pos x="connsiteX0" y="connsiteY0"/>
                  </a:cxn>
                  <a:cxn ang="0">
                    <a:pos x="connsiteX1" y="connsiteY1"/>
                  </a:cxn>
                </a:cxnLst>
                <a:rect l="l" t="t" r="r" b="b"/>
                <a:pathLst>
                  <a:path w="193797" h="11074">
                    <a:moveTo>
                      <a:pt x="19379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1" name="Freeform: Shape 2070">
                <a:extLst>
                  <a:ext uri="{FF2B5EF4-FFF2-40B4-BE49-F238E27FC236}">
                    <a16:creationId xmlns:a16="http://schemas.microsoft.com/office/drawing/2014/main" id="{CF156C7F-001B-49CA-8C2B-B1ACCC15F022}"/>
                  </a:ext>
                </a:extLst>
              </p:cNvPr>
              <p:cNvSpPr/>
              <p:nvPr/>
            </p:nvSpPr>
            <p:spPr>
              <a:xfrm>
                <a:off x="4194610" y="190575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2" name="Freeform: Shape 2071">
                <a:extLst>
                  <a:ext uri="{FF2B5EF4-FFF2-40B4-BE49-F238E27FC236}">
                    <a16:creationId xmlns:a16="http://schemas.microsoft.com/office/drawing/2014/main" id="{0E6705A4-DA6A-4838-BE59-1985839452E1}"/>
                  </a:ext>
                </a:extLst>
              </p:cNvPr>
              <p:cNvSpPr/>
              <p:nvPr/>
            </p:nvSpPr>
            <p:spPr>
              <a:xfrm>
                <a:off x="4000813" y="190575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2" name="Freeform: Shape 2161">
                <a:extLst>
                  <a:ext uri="{FF2B5EF4-FFF2-40B4-BE49-F238E27FC236}">
                    <a16:creationId xmlns:a16="http://schemas.microsoft.com/office/drawing/2014/main" id="{4228A91C-7BC4-4EB1-AEB7-792A9EAF97E6}"/>
                  </a:ext>
                </a:extLst>
              </p:cNvPr>
              <p:cNvSpPr/>
              <p:nvPr/>
            </p:nvSpPr>
            <p:spPr>
              <a:xfrm>
                <a:off x="4084644" y="1914389"/>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1" name="Group 2210">
              <a:extLst>
                <a:ext uri="{FF2B5EF4-FFF2-40B4-BE49-F238E27FC236}">
                  <a16:creationId xmlns:a16="http://schemas.microsoft.com/office/drawing/2014/main" id="{96614D52-2C20-473D-B2C0-C75E26EEF9C0}"/>
                </a:ext>
              </a:extLst>
            </p:cNvPr>
            <p:cNvGrpSpPr/>
            <p:nvPr/>
          </p:nvGrpSpPr>
          <p:grpSpPr>
            <a:xfrm>
              <a:off x="3764029" y="2216863"/>
              <a:ext cx="175414" cy="54041"/>
              <a:chOff x="3906904" y="2009516"/>
              <a:chExt cx="175414" cy="54041"/>
            </a:xfrm>
          </p:grpSpPr>
          <p:sp>
            <p:nvSpPr>
              <p:cNvPr id="2073" name="Freeform: Shape 2072">
                <a:extLst>
                  <a:ext uri="{FF2B5EF4-FFF2-40B4-BE49-F238E27FC236}">
                    <a16:creationId xmlns:a16="http://schemas.microsoft.com/office/drawing/2014/main" id="{B6F8FEEC-9BAE-427A-86EC-1DC7592740A6}"/>
                  </a:ext>
                </a:extLst>
              </p:cNvPr>
              <p:cNvSpPr/>
              <p:nvPr/>
            </p:nvSpPr>
            <p:spPr>
              <a:xfrm>
                <a:off x="3911112" y="2036537"/>
                <a:ext cx="166998" cy="11074"/>
              </a:xfrm>
              <a:custGeom>
                <a:avLst/>
                <a:gdLst>
                  <a:gd name="connsiteX0" fmla="*/ 166998 w 166998"/>
                  <a:gd name="connsiteY0" fmla="*/ 0 h 11074"/>
                  <a:gd name="connsiteX1" fmla="*/ 0 w 166998"/>
                  <a:gd name="connsiteY1" fmla="*/ 0 h 11074"/>
                </a:gdLst>
                <a:ahLst/>
                <a:cxnLst>
                  <a:cxn ang="0">
                    <a:pos x="connsiteX0" y="connsiteY0"/>
                  </a:cxn>
                  <a:cxn ang="0">
                    <a:pos x="connsiteX1" y="connsiteY1"/>
                  </a:cxn>
                </a:cxnLst>
                <a:rect l="l" t="t" r="r" b="b"/>
                <a:pathLst>
                  <a:path w="166998" h="11074">
                    <a:moveTo>
                      <a:pt x="16699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4" name="Freeform: Shape 2073">
                <a:extLst>
                  <a:ext uri="{FF2B5EF4-FFF2-40B4-BE49-F238E27FC236}">
                    <a16:creationId xmlns:a16="http://schemas.microsoft.com/office/drawing/2014/main" id="{0CB74AB4-583A-4F64-A133-C52872D466FD}"/>
                  </a:ext>
                </a:extLst>
              </p:cNvPr>
              <p:cNvSpPr/>
              <p:nvPr/>
            </p:nvSpPr>
            <p:spPr>
              <a:xfrm>
                <a:off x="4074013" y="200951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5" name="Freeform: Shape 2074">
                <a:extLst>
                  <a:ext uri="{FF2B5EF4-FFF2-40B4-BE49-F238E27FC236}">
                    <a16:creationId xmlns:a16="http://schemas.microsoft.com/office/drawing/2014/main" id="{F7DF0F50-7A3E-4819-9CEE-E54804ADAF18}"/>
                  </a:ext>
                </a:extLst>
              </p:cNvPr>
              <p:cNvSpPr/>
              <p:nvPr/>
            </p:nvSpPr>
            <p:spPr>
              <a:xfrm>
                <a:off x="3906904" y="200951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3" name="Freeform: Shape 2162">
                <a:extLst>
                  <a:ext uri="{FF2B5EF4-FFF2-40B4-BE49-F238E27FC236}">
                    <a16:creationId xmlns:a16="http://schemas.microsoft.com/office/drawing/2014/main" id="{C5401212-19B8-481C-8EA9-CBF95BEFFDBE}"/>
                  </a:ext>
                </a:extLst>
              </p:cNvPr>
              <p:cNvSpPr/>
              <p:nvPr/>
            </p:nvSpPr>
            <p:spPr>
              <a:xfrm>
                <a:off x="3975785" y="201826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0" name="Group 2209">
              <a:extLst>
                <a:ext uri="{FF2B5EF4-FFF2-40B4-BE49-F238E27FC236}">
                  <a16:creationId xmlns:a16="http://schemas.microsoft.com/office/drawing/2014/main" id="{9FF4E339-57E1-4BC0-A416-C4D96250EEAA}"/>
                </a:ext>
              </a:extLst>
            </p:cNvPr>
            <p:cNvGrpSpPr/>
            <p:nvPr/>
          </p:nvGrpSpPr>
          <p:grpSpPr>
            <a:xfrm>
              <a:off x="3803121" y="2422751"/>
              <a:ext cx="200331" cy="54041"/>
              <a:chOff x="3945996" y="2113392"/>
              <a:chExt cx="200331" cy="54041"/>
            </a:xfrm>
          </p:grpSpPr>
          <p:sp>
            <p:nvSpPr>
              <p:cNvPr id="2076" name="Freeform: Shape 2075">
                <a:extLst>
                  <a:ext uri="{FF2B5EF4-FFF2-40B4-BE49-F238E27FC236}">
                    <a16:creationId xmlns:a16="http://schemas.microsoft.com/office/drawing/2014/main" id="{02BB1B00-3D1D-42EB-9CA5-A5C046F663C8}"/>
                  </a:ext>
                </a:extLst>
              </p:cNvPr>
              <p:cNvSpPr/>
              <p:nvPr/>
            </p:nvSpPr>
            <p:spPr>
              <a:xfrm>
                <a:off x="3950093" y="2140302"/>
                <a:ext cx="192025" cy="11074"/>
              </a:xfrm>
              <a:custGeom>
                <a:avLst/>
                <a:gdLst>
                  <a:gd name="connsiteX0" fmla="*/ 192026 w 192025"/>
                  <a:gd name="connsiteY0" fmla="*/ 0 h 11074"/>
                  <a:gd name="connsiteX1" fmla="*/ 0 w 192025"/>
                  <a:gd name="connsiteY1" fmla="*/ 0 h 11074"/>
                </a:gdLst>
                <a:ahLst/>
                <a:cxnLst>
                  <a:cxn ang="0">
                    <a:pos x="connsiteX0" y="connsiteY0"/>
                  </a:cxn>
                  <a:cxn ang="0">
                    <a:pos x="connsiteX1" y="connsiteY1"/>
                  </a:cxn>
                </a:cxnLst>
                <a:rect l="l" t="t" r="r" b="b"/>
                <a:pathLst>
                  <a:path w="192025" h="11074">
                    <a:moveTo>
                      <a:pt x="19202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7" name="Freeform: Shape 2076">
                <a:extLst>
                  <a:ext uri="{FF2B5EF4-FFF2-40B4-BE49-F238E27FC236}">
                    <a16:creationId xmlns:a16="http://schemas.microsoft.com/office/drawing/2014/main" id="{803F59E2-C4E6-4107-8C6C-76C6242AD239}"/>
                  </a:ext>
                </a:extLst>
              </p:cNvPr>
              <p:cNvSpPr/>
              <p:nvPr/>
            </p:nvSpPr>
            <p:spPr>
              <a:xfrm>
                <a:off x="4138022" y="211339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78" name="Freeform: Shape 2077">
                <a:extLst>
                  <a:ext uri="{FF2B5EF4-FFF2-40B4-BE49-F238E27FC236}">
                    <a16:creationId xmlns:a16="http://schemas.microsoft.com/office/drawing/2014/main" id="{730E177B-18FE-4762-BD8D-ECE216DC28DB}"/>
                  </a:ext>
                </a:extLst>
              </p:cNvPr>
              <p:cNvSpPr/>
              <p:nvPr/>
            </p:nvSpPr>
            <p:spPr>
              <a:xfrm>
                <a:off x="3945996" y="211339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4" name="Freeform: Shape 2163">
                <a:extLst>
                  <a:ext uri="{FF2B5EF4-FFF2-40B4-BE49-F238E27FC236}">
                    <a16:creationId xmlns:a16="http://schemas.microsoft.com/office/drawing/2014/main" id="{1C1EBC61-E23D-4455-89BD-79AD943428A2}"/>
                  </a:ext>
                </a:extLst>
              </p:cNvPr>
              <p:cNvSpPr/>
              <p:nvPr/>
            </p:nvSpPr>
            <p:spPr>
              <a:xfrm>
                <a:off x="4027391" y="2122029"/>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9" name="Group 2208">
              <a:extLst>
                <a:ext uri="{FF2B5EF4-FFF2-40B4-BE49-F238E27FC236}">
                  <a16:creationId xmlns:a16="http://schemas.microsoft.com/office/drawing/2014/main" id="{D725E40A-42F7-445F-B544-893FF5C78DB2}"/>
                </a:ext>
              </a:extLst>
            </p:cNvPr>
            <p:cNvGrpSpPr/>
            <p:nvPr/>
          </p:nvGrpSpPr>
          <p:grpSpPr>
            <a:xfrm>
              <a:off x="3660486" y="2628639"/>
              <a:ext cx="309965" cy="54041"/>
              <a:chOff x="3803361" y="2217156"/>
              <a:chExt cx="309965" cy="54041"/>
            </a:xfrm>
          </p:grpSpPr>
          <p:sp>
            <p:nvSpPr>
              <p:cNvPr id="2079" name="Freeform: Shape 2078">
                <a:extLst>
                  <a:ext uri="{FF2B5EF4-FFF2-40B4-BE49-F238E27FC236}">
                    <a16:creationId xmlns:a16="http://schemas.microsoft.com/office/drawing/2014/main" id="{49B0763E-7BF1-4F9B-ACC4-D9874868684C}"/>
                  </a:ext>
                </a:extLst>
              </p:cNvPr>
              <p:cNvSpPr/>
              <p:nvPr/>
            </p:nvSpPr>
            <p:spPr>
              <a:xfrm>
                <a:off x="3807458" y="2244177"/>
                <a:ext cx="301770" cy="11074"/>
              </a:xfrm>
              <a:custGeom>
                <a:avLst/>
                <a:gdLst>
                  <a:gd name="connsiteX0" fmla="*/ 301770 w 301770"/>
                  <a:gd name="connsiteY0" fmla="*/ 0 h 11074"/>
                  <a:gd name="connsiteX1" fmla="*/ 0 w 301770"/>
                  <a:gd name="connsiteY1" fmla="*/ 0 h 11074"/>
                </a:gdLst>
                <a:ahLst/>
                <a:cxnLst>
                  <a:cxn ang="0">
                    <a:pos x="connsiteX0" y="connsiteY0"/>
                  </a:cxn>
                  <a:cxn ang="0">
                    <a:pos x="connsiteX1" y="connsiteY1"/>
                  </a:cxn>
                </a:cxnLst>
                <a:rect l="l" t="t" r="r" b="b"/>
                <a:pathLst>
                  <a:path w="301770" h="11074">
                    <a:moveTo>
                      <a:pt x="30177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0" name="Freeform: Shape 2079">
                <a:extLst>
                  <a:ext uri="{FF2B5EF4-FFF2-40B4-BE49-F238E27FC236}">
                    <a16:creationId xmlns:a16="http://schemas.microsoft.com/office/drawing/2014/main" id="{3611C136-DF95-4363-AC46-9C2EC121CCF9}"/>
                  </a:ext>
                </a:extLst>
              </p:cNvPr>
              <p:cNvSpPr/>
              <p:nvPr/>
            </p:nvSpPr>
            <p:spPr>
              <a:xfrm>
                <a:off x="4105021" y="221715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1" name="Freeform: Shape 2080">
                <a:extLst>
                  <a:ext uri="{FF2B5EF4-FFF2-40B4-BE49-F238E27FC236}">
                    <a16:creationId xmlns:a16="http://schemas.microsoft.com/office/drawing/2014/main" id="{F7EF38BB-26DA-4595-9C7B-BCC5D138561D}"/>
                  </a:ext>
                </a:extLst>
              </p:cNvPr>
              <p:cNvSpPr/>
              <p:nvPr/>
            </p:nvSpPr>
            <p:spPr>
              <a:xfrm>
                <a:off x="3803361" y="221715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5" name="Freeform: Shape 2164">
                <a:extLst>
                  <a:ext uri="{FF2B5EF4-FFF2-40B4-BE49-F238E27FC236}">
                    <a16:creationId xmlns:a16="http://schemas.microsoft.com/office/drawing/2014/main" id="{C5C7BEBD-685D-4F5F-9D2F-5B5E6507A2FC}"/>
                  </a:ext>
                </a:extLst>
              </p:cNvPr>
              <p:cNvSpPr/>
              <p:nvPr/>
            </p:nvSpPr>
            <p:spPr>
              <a:xfrm>
                <a:off x="3939573" y="222590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8" name="Group 2207">
              <a:extLst>
                <a:ext uri="{FF2B5EF4-FFF2-40B4-BE49-F238E27FC236}">
                  <a16:creationId xmlns:a16="http://schemas.microsoft.com/office/drawing/2014/main" id="{A85E30F2-312B-4897-82A9-20B7EBB61D51}"/>
                </a:ext>
              </a:extLst>
            </p:cNvPr>
            <p:cNvGrpSpPr/>
            <p:nvPr/>
          </p:nvGrpSpPr>
          <p:grpSpPr>
            <a:xfrm>
              <a:off x="3857938" y="2834527"/>
              <a:ext cx="128349" cy="54041"/>
              <a:chOff x="4000813" y="2320921"/>
              <a:chExt cx="128349" cy="54041"/>
            </a:xfrm>
          </p:grpSpPr>
          <p:sp>
            <p:nvSpPr>
              <p:cNvPr id="2082" name="Freeform: Shape 2081">
                <a:extLst>
                  <a:ext uri="{FF2B5EF4-FFF2-40B4-BE49-F238E27FC236}">
                    <a16:creationId xmlns:a16="http://schemas.microsoft.com/office/drawing/2014/main" id="{C0631908-79B5-4E5B-BC37-E69F95550EE2}"/>
                  </a:ext>
                </a:extLst>
              </p:cNvPr>
              <p:cNvSpPr/>
              <p:nvPr/>
            </p:nvSpPr>
            <p:spPr>
              <a:xfrm>
                <a:off x="4005021" y="2347942"/>
                <a:ext cx="120043" cy="11074"/>
              </a:xfrm>
              <a:custGeom>
                <a:avLst/>
                <a:gdLst>
                  <a:gd name="connsiteX0" fmla="*/ 120044 w 120043"/>
                  <a:gd name="connsiteY0" fmla="*/ 0 h 11074"/>
                  <a:gd name="connsiteX1" fmla="*/ 0 w 120043"/>
                  <a:gd name="connsiteY1" fmla="*/ 0 h 11074"/>
                </a:gdLst>
                <a:ahLst/>
                <a:cxnLst>
                  <a:cxn ang="0">
                    <a:pos x="connsiteX0" y="connsiteY0"/>
                  </a:cxn>
                  <a:cxn ang="0">
                    <a:pos x="connsiteX1" y="connsiteY1"/>
                  </a:cxn>
                </a:cxnLst>
                <a:rect l="l" t="t" r="r" b="b"/>
                <a:pathLst>
                  <a:path w="120043" h="11074">
                    <a:moveTo>
                      <a:pt x="1200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3" name="Freeform: Shape 2082">
                <a:extLst>
                  <a:ext uri="{FF2B5EF4-FFF2-40B4-BE49-F238E27FC236}">
                    <a16:creationId xmlns:a16="http://schemas.microsoft.com/office/drawing/2014/main" id="{275313D6-849E-420C-9A83-8265450688D7}"/>
                  </a:ext>
                </a:extLst>
              </p:cNvPr>
              <p:cNvSpPr/>
              <p:nvPr/>
            </p:nvSpPr>
            <p:spPr>
              <a:xfrm>
                <a:off x="4120857" y="232092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4" name="Freeform: Shape 2083">
                <a:extLst>
                  <a:ext uri="{FF2B5EF4-FFF2-40B4-BE49-F238E27FC236}">
                    <a16:creationId xmlns:a16="http://schemas.microsoft.com/office/drawing/2014/main" id="{D4279876-0AE3-48DF-8E23-2C9225B9C752}"/>
                  </a:ext>
                </a:extLst>
              </p:cNvPr>
              <p:cNvSpPr/>
              <p:nvPr/>
            </p:nvSpPr>
            <p:spPr>
              <a:xfrm>
                <a:off x="4000813" y="232092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6" name="Freeform: Shape 2165">
                <a:extLst>
                  <a:ext uri="{FF2B5EF4-FFF2-40B4-BE49-F238E27FC236}">
                    <a16:creationId xmlns:a16="http://schemas.microsoft.com/office/drawing/2014/main" id="{DC6BEB7B-D164-4EF7-A666-53D1880C1B53}"/>
                  </a:ext>
                </a:extLst>
              </p:cNvPr>
              <p:cNvSpPr/>
              <p:nvPr/>
            </p:nvSpPr>
            <p:spPr>
              <a:xfrm>
                <a:off x="4044667" y="2329669"/>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7" name="Group 2206">
              <a:extLst>
                <a:ext uri="{FF2B5EF4-FFF2-40B4-BE49-F238E27FC236}">
                  <a16:creationId xmlns:a16="http://schemas.microsoft.com/office/drawing/2014/main" id="{82C608DA-80E0-451F-922F-AB62712FF2D2}"/>
                </a:ext>
              </a:extLst>
            </p:cNvPr>
            <p:cNvGrpSpPr/>
            <p:nvPr/>
          </p:nvGrpSpPr>
          <p:grpSpPr>
            <a:xfrm>
              <a:off x="3639113" y="3040415"/>
              <a:ext cx="348392" cy="54041"/>
              <a:chOff x="3781988" y="2424796"/>
              <a:chExt cx="348392" cy="54041"/>
            </a:xfrm>
          </p:grpSpPr>
          <p:sp>
            <p:nvSpPr>
              <p:cNvPr id="2085" name="Freeform: Shape 2084">
                <a:extLst>
                  <a:ext uri="{FF2B5EF4-FFF2-40B4-BE49-F238E27FC236}">
                    <a16:creationId xmlns:a16="http://schemas.microsoft.com/office/drawing/2014/main" id="{20234093-B541-4BAB-8DAF-7515EE91507D}"/>
                  </a:ext>
                </a:extLst>
              </p:cNvPr>
              <p:cNvSpPr/>
              <p:nvPr/>
            </p:nvSpPr>
            <p:spPr>
              <a:xfrm>
                <a:off x="3786085" y="2451817"/>
                <a:ext cx="340197" cy="11074"/>
              </a:xfrm>
              <a:custGeom>
                <a:avLst/>
                <a:gdLst>
                  <a:gd name="connsiteX0" fmla="*/ 340197 w 340197"/>
                  <a:gd name="connsiteY0" fmla="*/ 0 h 11074"/>
                  <a:gd name="connsiteX1" fmla="*/ 0 w 340197"/>
                  <a:gd name="connsiteY1" fmla="*/ 0 h 11074"/>
                </a:gdLst>
                <a:ahLst/>
                <a:cxnLst>
                  <a:cxn ang="0">
                    <a:pos x="connsiteX0" y="connsiteY0"/>
                  </a:cxn>
                  <a:cxn ang="0">
                    <a:pos x="connsiteX1" y="connsiteY1"/>
                  </a:cxn>
                </a:cxnLst>
                <a:rect l="l" t="t" r="r" b="b"/>
                <a:pathLst>
                  <a:path w="340197" h="11074">
                    <a:moveTo>
                      <a:pt x="340197"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6" name="Freeform: Shape 2085">
                <a:extLst>
                  <a:ext uri="{FF2B5EF4-FFF2-40B4-BE49-F238E27FC236}">
                    <a16:creationId xmlns:a16="http://schemas.microsoft.com/office/drawing/2014/main" id="{167D185F-EE67-4354-8C9B-C91984FBA11D}"/>
                  </a:ext>
                </a:extLst>
              </p:cNvPr>
              <p:cNvSpPr/>
              <p:nvPr/>
            </p:nvSpPr>
            <p:spPr>
              <a:xfrm>
                <a:off x="4122075" y="242479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7" name="Freeform: Shape 2086">
                <a:extLst>
                  <a:ext uri="{FF2B5EF4-FFF2-40B4-BE49-F238E27FC236}">
                    <a16:creationId xmlns:a16="http://schemas.microsoft.com/office/drawing/2014/main" id="{99205016-C887-45B3-9E7A-11A055BF1230}"/>
                  </a:ext>
                </a:extLst>
              </p:cNvPr>
              <p:cNvSpPr/>
              <p:nvPr/>
            </p:nvSpPr>
            <p:spPr>
              <a:xfrm>
                <a:off x="3781988" y="242479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7" name="Freeform: Shape 2166">
                <a:extLst>
                  <a:ext uri="{FF2B5EF4-FFF2-40B4-BE49-F238E27FC236}">
                    <a16:creationId xmlns:a16="http://schemas.microsoft.com/office/drawing/2014/main" id="{3A3C7659-8020-4CA9-B227-AE9D4B6D6DBF}"/>
                  </a:ext>
                </a:extLst>
              </p:cNvPr>
              <p:cNvSpPr/>
              <p:nvPr/>
            </p:nvSpPr>
            <p:spPr>
              <a:xfrm>
                <a:off x="3935697" y="2433545"/>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6" name="Group 2205">
              <a:extLst>
                <a:ext uri="{FF2B5EF4-FFF2-40B4-BE49-F238E27FC236}">
                  <a16:creationId xmlns:a16="http://schemas.microsoft.com/office/drawing/2014/main" id="{F3DBE0AD-9699-455B-A86E-88B3E0277A74}"/>
                </a:ext>
              </a:extLst>
            </p:cNvPr>
            <p:cNvGrpSpPr/>
            <p:nvPr/>
          </p:nvGrpSpPr>
          <p:grpSpPr>
            <a:xfrm>
              <a:off x="3800685" y="3246303"/>
              <a:ext cx="144184" cy="54041"/>
              <a:chOff x="3943560" y="2528561"/>
              <a:chExt cx="144184" cy="54041"/>
            </a:xfrm>
          </p:grpSpPr>
          <p:sp>
            <p:nvSpPr>
              <p:cNvPr id="2088" name="Freeform: Shape 2087">
                <a:extLst>
                  <a:ext uri="{FF2B5EF4-FFF2-40B4-BE49-F238E27FC236}">
                    <a16:creationId xmlns:a16="http://schemas.microsoft.com/office/drawing/2014/main" id="{BB729D03-9941-4950-BB67-F919B11F871C}"/>
                  </a:ext>
                </a:extLst>
              </p:cNvPr>
              <p:cNvSpPr/>
              <p:nvPr/>
            </p:nvSpPr>
            <p:spPr>
              <a:xfrm>
                <a:off x="3947657" y="2555582"/>
                <a:ext cx="135990" cy="11074"/>
              </a:xfrm>
              <a:custGeom>
                <a:avLst/>
                <a:gdLst>
                  <a:gd name="connsiteX0" fmla="*/ 135991 w 135990"/>
                  <a:gd name="connsiteY0" fmla="*/ 0 h 11074"/>
                  <a:gd name="connsiteX1" fmla="*/ 0 w 135990"/>
                  <a:gd name="connsiteY1" fmla="*/ 0 h 11074"/>
                </a:gdLst>
                <a:ahLst/>
                <a:cxnLst>
                  <a:cxn ang="0">
                    <a:pos x="connsiteX0" y="connsiteY0"/>
                  </a:cxn>
                  <a:cxn ang="0">
                    <a:pos x="connsiteX1" y="connsiteY1"/>
                  </a:cxn>
                </a:cxnLst>
                <a:rect l="l" t="t" r="r" b="b"/>
                <a:pathLst>
                  <a:path w="135990" h="11074">
                    <a:moveTo>
                      <a:pt x="13599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89" name="Freeform: Shape 2088">
                <a:extLst>
                  <a:ext uri="{FF2B5EF4-FFF2-40B4-BE49-F238E27FC236}">
                    <a16:creationId xmlns:a16="http://schemas.microsoft.com/office/drawing/2014/main" id="{64A21388-7EB0-4876-842E-E6CD2324AA39}"/>
                  </a:ext>
                </a:extLst>
              </p:cNvPr>
              <p:cNvSpPr/>
              <p:nvPr/>
            </p:nvSpPr>
            <p:spPr>
              <a:xfrm>
                <a:off x="4079439" y="252856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0" name="Freeform: Shape 2089">
                <a:extLst>
                  <a:ext uri="{FF2B5EF4-FFF2-40B4-BE49-F238E27FC236}">
                    <a16:creationId xmlns:a16="http://schemas.microsoft.com/office/drawing/2014/main" id="{C70EBE38-D033-4627-A8F5-FE8FA6B8936B}"/>
                  </a:ext>
                </a:extLst>
              </p:cNvPr>
              <p:cNvSpPr/>
              <p:nvPr/>
            </p:nvSpPr>
            <p:spPr>
              <a:xfrm>
                <a:off x="3943560" y="2528561"/>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8" name="Freeform: Shape 2167">
                <a:extLst>
                  <a:ext uri="{FF2B5EF4-FFF2-40B4-BE49-F238E27FC236}">
                    <a16:creationId xmlns:a16="http://schemas.microsoft.com/office/drawing/2014/main" id="{BCFB3BAC-5983-4127-813C-A574A0E6CB38}"/>
                  </a:ext>
                </a:extLst>
              </p:cNvPr>
              <p:cNvSpPr/>
              <p:nvPr/>
            </p:nvSpPr>
            <p:spPr>
              <a:xfrm>
                <a:off x="3997491" y="253731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5" name="Group 2204">
              <a:extLst>
                <a:ext uri="{FF2B5EF4-FFF2-40B4-BE49-F238E27FC236}">
                  <a16:creationId xmlns:a16="http://schemas.microsoft.com/office/drawing/2014/main" id="{5DCB8306-2B2B-4F7D-8BF1-1E94420AD3D4}"/>
                </a:ext>
              </a:extLst>
            </p:cNvPr>
            <p:cNvGrpSpPr/>
            <p:nvPr/>
          </p:nvGrpSpPr>
          <p:grpSpPr>
            <a:xfrm>
              <a:off x="3839001" y="3452191"/>
              <a:ext cx="171759" cy="54041"/>
              <a:chOff x="3981876" y="2632437"/>
              <a:chExt cx="171759" cy="54041"/>
            </a:xfrm>
          </p:grpSpPr>
          <p:sp>
            <p:nvSpPr>
              <p:cNvPr id="2091" name="Freeform: Shape 2090">
                <a:extLst>
                  <a:ext uri="{FF2B5EF4-FFF2-40B4-BE49-F238E27FC236}">
                    <a16:creationId xmlns:a16="http://schemas.microsoft.com/office/drawing/2014/main" id="{49C0A9B3-27D5-45CE-A3AF-9EA3065F39B4}"/>
                  </a:ext>
                </a:extLst>
              </p:cNvPr>
              <p:cNvSpPr/>
              <p:nvPr/>
            </p:nvSpPr>
            <p:spPr>
              <a:xfrm>
                <a:off x="3986084" y="2659347"/>
                <a:ext cx="163343" cy="11074"/>
              </a:xfrm>
              <a:custGeom>
                <a:avLst/>
                <a:gdLst>
                  <a:gd name="connsiteX0" fmla="*/ 163344 w 163343"/>
                  <a:gd name="connsiteY0" fmla="*/ 0 h 11074"/>
                  <a:gd name="connsiteX1" fmla="*/ 0 w 163343"/>
                  <a:gd name="connsiteY1" fmla="*/ 0 h 11074"/>
                </a:gdLst>
                <a:ahLst/>
                <a:cxnLst>
                  <a:cxn ang="0">
                    <a:pos x="connsiteX0" y="connsiteY0"/>
                  </a:cxn>
                  <a:cxn ang="0">
                    <a:pos x="connsiteX1" y="connsiteY1"/>
                  </a:cxn>
                </a:cxnLst>
                <a:rect l="l" t="t" r="r" b="b"/>
                <a:pathLst>
                  <a:path w="163343" h="11074">
                    <a:moveTo>
                      <a:pt x="1633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2" name="Freeform: Shape 2091">
                <a:extLst>
                  <a:ext uri="{FF2B5EF4-FFF2-40B4-BE49-F238E27FC236}">
                    <a16:creationId xmlns:a16="http://schemas.microsoft.com/office/drawing/2014/main" id="{BD5A06B2-7838-4DBE-BF54-FA18E29D439F}"/>
                  </a:ext>
                </a:extLst>
              </p:cNvPr>
              <p:cNvSpPr/>
              <p:nvPr/>
            </p:nvSpPr>
            <p:spPr>
              <a:xfrm>
                <a:off x="4145330" y="263243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3" name="Freeform: Shape 2092">
                <a:extLst>
                  <a:ext uri="{FF2B5EF4-FFF2-40B4-BE49-F238E27FC236}">
                    <a16:creationId xmlns:a16="http://schemas.microsoft.com/office/drawing/2014/main" id="{CA199D63-2DC7-4793-84BC-1C00EC9071F1}"/>
                  </a:ext>
                </a:extLst>
              </p:cNvPr>
              <p:cNvSpPr/>
              <p:nvPr/>
            </p:nvSpPr>
            <p:spPr>
              <a:xfrm>
                <a:off x="3981876" y="263243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69" name="Freeform: Shape 2168">
                <a:extLst>
                  <a:ext uri="{FF2B5EF4-FFF2-40B4-BE49-F238E27FC236}">
                    <a16:creationId xmlns:a16="http://schemas.microsoft.com/office/drawing/2014/main" id="{73C2B4C8-B8F3-4105-9FBA-EB8286A5F331}"/>
                  </a:ext>
                </a:extLst>
              </p:cNvPr>
              <p:cNvSpPr/>
              <p:nvPr/>
            </p:nvSpPr>
            <p:spPr>
              <a:xfrm>
                <a:off x="4049318" y="2641074"/>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4" name="Group 2203">
              <a:extLst>
                <a:ext uri="{FF2B5EF4-FFF2-40B4-BE49-F238E27FC236}">
                  <a16:creationId xmlns:a16="http://schemas.microsoft.com/office/drawing/2014/main" id="{A00101A4-026C-43D9-AF32-324E9185BF2E}"/>
                </a:ext>
              </a:extLst>
            </p:cNvPr>
            <p:cNvGrpSpPr/>
            <p:nvPr/>
          </p:nvGrpSpPr>
          <p:grpSpPr>
            <a:xfrm>
              <a:off x="3820729" y="3658079"/>
              <a:ext cx="163121" cy="54041"/>
              <a:chOff x="3963604" y="2736201"/>
              <a:chExt cx="163121" cy="54041"/>
            </a:xfrm>
          </p:grpSpPr>
          <p:sp>
            <p:nvSpPr>
              <p:cNvPr id="2094" name="Freeform: Shape 2093">
                <a:extLst>
                  <a:ext uri="{FF2B5EF4-FFF2-40B4-BE49-F238E27FC236}">
                    <a16:creationId xmlns:a16="http://schemas.microsoft.com/office/drawing/2014/main" id="{5B68B6BE-DEB9-437E-B46E-C9DE5F6C5184}"/>
                  </a:ext>
                </a:extLst>
              </p:cNvPr>
              <p:cNvSpPr/>
              <p:nvPr/>
            </p:nvSpPr>
            <p:spPr>
              <a:xfrm>
                <a:off x="3967812" y="2763222"/>
                <a:ext cx="154816" cy="11074"/>
              </a:xfrm>
              <a:custGeom>
                <a:avLst/>
                <a:gdLst>
                  <a:gd name="connsiteX0" fmla="*/ 154816 w 154816"/>
                  <a:gd name="connsiteY0" fmla="*/ 0 h 11074"/>
                  <a:gd name="connsiteX1" fmla="*/ 0 w 154816"/>
                  <a:gd name="connsiteY1" fmla="*/ 0 h 11074"/>
                </a:gdLst>
                <a:ahLst/>
                <a:cxnLst>
                  <a:cxn ang="0">
                    <a:pos x="connsiteX0" y="connsiteY0"/>
                  </a:cxn>
                  <a:cxn ang="0">
                    <a:pos x="connsiteX1" y="connsiteY1"/>
                  </a:cxn>
                </a:cxnLst>
                <a:rect l="l" t="t" r="r" b="b"/>
                <a:pathLst>
                  <a:path w="154816" h="11074">
                    <a:moveTo>
                      <a:pt x="1548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5" name="Freeform: Shape 2094">
                <a:extLst>
                  <a:ext uri="{FF2B5EF4-FFF2-40B4-BE49-F238E27FC236}">
                    <a16:creationId xmlns:a16="http://schemas.microsoft.com/office/drawing/2014/main" id="{02BEFCE5-A6DF-46FB-8254-E6D0823C61BC}"/>
                  </a:ext>
                </a:extLst>
              </p:cNvPr>
              <p:cNvSpPr/>
              <p:nvPr/>
            </p:nvSpPr>
            <p:spPr>
              <a:xfrm>
                <a:off x="4118420" y="273620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6" name="Freeform: Shape 2095">
                <a:extLst>
                  <a:ext uri="{FF2B5EF4-FFF2-40B4-BE49-F238E27FC236}">
                    <a16:creationId xmlns:a16="http://schemas.microsoft.com/office/drawing/2014/main" id="{AD380387-4C5B-4258-A29E-7A7795E64534}"/>
                  </a:ext>
                </a:extLst>
              </p:cNvPr>
              <p:cNvSpPr/>
              <p:nvPr/>
            </p:nvSpPr>
            <p:spPr>
              <a:xfrm>
                <a:off x="3963604" y="273620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0" name="Freeform: Shape 2169">
                <a:extLst>
                  <a:ext uri="{FF2B5EF4-FFF2-40B4-BE49-F238E27FC236}">
                    <a16:creationId xmlns:a16="http://schemas.microsoft.com/office/drawing/2014/main" id="{3ABAD017-FF71-4B1F-BF29-A483899A0619}"/>
                  </a:ext>
                </a:extLst>
              </p:cNvPr>
              <p:cNvSpPr/>
              <p:nvPr/>
            </p:nvSpPr>
            <p:spPr>
              <a:xfrm>
                <a:off x="4025398" y="274495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3" name="Group 2202">
              <a:extLst>
                <a:ext uri="{FF2B5EF4-FFF2-40B4-BE49-F238E27FC236}">
                  <a16:creationId xmlns:a16="http://schemas.microsoft.com/office/drawing/2014/main" id="{3E8A17A9-CD69-441D-AA3E-4D3708A95C1E}"/>
                </a:ext>
              </a:extLst>
            </p:cNvPr>
            <p:cNvGrpSpPr/>
            <p:nvPr/>
          </p:nvGrpSpPr>
          <p:grpSpPr>
            <a:xfrm>
              <a:off x="3828702" y="3863967"/>
              <a:ext cx="161239" cy="54041"/>
              <a:chOff x="3971577" y="2840077"/>
              <a:chExt cx="161239" cy="54041"/>
            </a:xfrm>
          </p:grpSpPr>
          <p:sp>
            <p:nvSpPr>
              <p:cNvPr id="2097" name="Freeform: Shape 2096">
                <a:extLst>
                  <a:ext uri="{FF2B5EF4-FFF2-40B4-BE49-F238E27FC236}">
                    <a16:creationId xmlns:a16="http://schemas.microsoft.com/office/drawing/2014/main" id="{EF0B3CD6-76CB-44D2-A0E3-F67E84A8A2A7}"/>
                  </a:ext>
                </a:extLst>
              </p:cNvPr>
              <p:cNvSpPr/>
              <p:nvPr/>
            </p:nvSpPr>
            <p:spPr>
              <a:xfrm>
                <a:off x="3975675" y="2866987"/>
                <a:ext cx="153044" cy="11074"/>
              </a:xfrm>
              <a:custGeom>
                <a:avLst/>
                <a:gdLst>
                  <a:gd name="connsiteX0" fmla="*/ 153044 w 153044"/>
                  <a:gd name="connsiteY0" fmla="*/ 0 h 11074"/>
                  <a:gd name="connsiteX1" fmla="*/ 0 w 153044"/>
                  <a:gd name="connsiteY1" fmla="*/ 0 h 11074"/>
                </a:gdLst>
                <a:ahLst/>
                <a:cxnLst>
                  <a:cxn ang="0">
                    <a:pos x="connsiteX0" y="connsiteY0"/>
                  </a:cxn>
                  <a:cxn ang="0">
                    <a:pos x="connsiteX1" y="connsiteY1"/>
                  </a:cxn>
                </a:cxnLst>
                <a:rect l="l" t="t" r="r" b="b"/>
                <a:pathLst>
                  <a:path w="153044" h="11074">
                    <a:moveTo>
                      <a:pt x="1530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8" name="Freeform: Shape 2097">
                <a:extLst>
                  <a:ext uri="{FF2B5EF4-FFF2-40B4-BE49-F238E27FC236}">
                    <a16:creationId xmlns:a16="http://schemas.microsoft.com/office/drawing/2014/main" id="{38D6FC77-1F49-4A54-BC53-0EB1447E15DA}"/>
                  </a:ext>
                </a:extLst>
              </p:cNvPr>
              <p:cNvSpPr/>
              <p:nvPr/>
            </p:nvSpPr>
            <p:spPr>
              <a:xfrm>
                <a:off x="4124511" y="284007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099" name="Freeform: Shape 2098">
                <a:extLst>
                  <a:ext uri="{FF2B5EF4-FFF2-40B4-BE49-F238E27FC236}">
                    <a16:creationId xmlns:a16="http://schemas.microsoft.com/office/drawing/2014/main" id="{4438011E-92E0-482C-89B5-3DD488860BAA}"/>
                  </a:ext>
                </a:extLst>
              </p:cNvPr>
              <p:cNvSpPr/>
              <p:nvPr/>
            </p:nvSpPr>
            <p:spPr>
              <a:xfrm>
                <a:off x="3971577" y="284007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1" name="Freeform: Shape 2170">
                <a:extLst>
                  <a:ext uri="{FF2B5EF4-FFF2-40B4-BE49-F238E27FC236}">
                    <a16:creationId xmlns:a16="http://schemas.microsoft.com/office/drawing/2014/main" id="{E5D43F2D-1140-4250-B302-2194CDB4CFEC}"/>
                  </a:ext>
                </a:extLst>
              </p:cNvPr>
              <p:cNvSpPr/>
              <p:nvPr/>
            </p:nvSpPr>
            <p:spPr>
              <a:xfrm>
                <a:off x="4033482" y="2848714"/>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2" name="Group 2201">
              <a:extLst>
                <a:ext uri="{FF2B5EF4-FFF2-40B4-BE49-F238E27FC236}">
                  <a16:creationId xmlns:a16="http://schemas.microsoft.com/office/drawing/2014/main" id="{62A650BA-9956-4074-B8EE-D7BE04D46859}"/>
                </a:ext>
              </a:extLst>
            </p:cNvPr>
            <p:cNvGrpSpPr/>
            <p:nvPr/>
          </p:nvGrpSpPr>
          <p:grpSpPr>
            <a:xfrm>
              <a:off x="3690940" y="4069855"/>
              <a:ext cx="384383" cy="54041"/>
              <a:chOff x="3833815" y="2943841"/>
              <a:chExt cx="384383" cy="54041"/>
            </a:xfrm>
          </p:grpSpPr>
          <p:sp>
            <p:nvSpPr>
              <p:cNvPr id="2100" name="Freeform: Shape 2099">
                <a:extLst>
                  <a:ext uri="{FF2B5EF4-FFF2-40B4-BE49-F238E27FC236}">
                    <a16:creationId xmlns:a16="http://schemas.microsoft.com/office/drawing/2014/main" id="{AE2540C1-C193-4E1B-AC88-FCB64C0D4E80}"/>
                  </a:ext>
                </a:extLst>
              </p:cNvPr>
              <p:cNvSpPr/>
              <p:nvPr/>
            </p:nvSpPr>
            <p:spPr>
              <a:xfrm>
                <a:off x="3837912" y="2970862"/>
                <a:ext cx="376188" cy="11074"/>
              </a:xfrm>
              <a:custGeom>
                <a:avLst/>
                <a:gdLst>
                  <a:gd name="connsiteX0" fmla="*/ 376189 w 376188"/>
                  <a:gd name="connsiteY0" fmla="*/ 0 h 11074"/>
                  <a:gd name="connsiteX1" fmla="*/ 0 w 376188"/>
                  <a:gd name="connsiteY1" fmla="*/ 0 h 11074"/>
                </a:gdLst>
                <a:ahLst/>
                <a:cxnLst>
                  <a:cxn ang="0">
                    <a:pos x="connsiteX0" y="connsiteY0"/>
                  </a:cxn>
                  <a:cxn ang="0">
                    <a:pos x="connsiteX1" y="connsiteY1"/>
                  </a:cxn>
                </a:cxnLst>
                <a:rect l="l" t="t" r="r" b="b"/>
                <a:pathLst>
                  <a:path w="376188" h="11074">
                    <a:moveTo>
                      <a:pt x="3761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1" name="Freeform: Shape 2100">
                <a:extLst>
                  <a:ext uri="{FF2B5EF4-FFF2-40B4-BE49-F238E27FC236}">
                    <a16:creationId xmlns:a16="http://schemas.microsoft.com/office/drawing/2014/main" id="{C0F591FC-A497-4123-B594-70B751F626CC}"/>
                  </a:ext>
                </a:extLst>
              </p:cNvPr>
              <p:cNvSpPr/>
              <p:nvPr/>
            </p:nvSpPr>
            <p:spPr>
              <a:xfrm>
                <a:off x="4209893" y="294384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2" name="Freeform: Shape 2101">
                <a:extLst>
                  <a:ext uri="{FF2B5EF4-FFF2-40B4-BE49-F238E27FC236}">
                    <a16:creationId xmlns:a16="http://schemas.microsoft.com/office/drawing/2014/main" id="{CAAC20A1-4675-4DDB-8B88-50B7462DDB7B}"/>
                  </a:ext>
                </a:extLst>
              </p:cNvPr>
              <p:cNvSpPr/>
              <p:nvPr/>
            </p:nvSpPr>
            <p:spPr>
              <a:xfrm>
                <a:off x="3833815" y="294384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2" name="Freeform: Shape 2171">
                <a:extLst>
                  <a:ext uri="{FF2B5EF4-FFF2-40B4-BE49-F238E27FC236}">
                    <a16:creationId xmlns:a16="http://schemas.microsoft.com/office/drawing/2014/main" id="{FC5B3017-69B0-4ABB-9E6A-6DBB8A2345D7}"/>
                  </a:ext>
                </a:extLst>
              </p:cNvPr>
              <p:cNvSpPr/>
              <p:nvPr/>
            </p:nvSpPr>
            <p:spPr>
              <a:xfrm>
                <a:off x="4006572" y="295259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1" name="Group 2200">
              <a:extLst>
                <a:ext uri="{FF2B5EF4-FFF2-40B4-BE49-F238E27FC236}">
                  <a16:creationId xmlns:a16="http://schemas.microsoft.com/office/drawing/2014/main" id="{FAF0D06A-BBE4-4A67-8D14-9B1C63079FE3}"/>
                </a:ext>
              </a:extLst>
            </p:cNvPr>
            <p:cNvGrpSpPr/>
            <p:nvPr/>
          </p:nvGrpSpPr>
          <p:grpSpPr>
            <a:xfrm>
              <a:off x="3746421" y="4275743"/>
              <a:ext cx="246621" cy="54041"/>
              <a:chOff x="3889296" y="3047606"/>
              <a:chExt cx="246621" cy="54041"/>
            </a:xfrm>
          </p:grpSpPr>
          <p:sp>
            <p:nvSpPr>
              <p:cNvPr id="2103" name="Freeform: Shape 2102">
                <a:extLst>
                  <a:ext uri="{FF2B5EF4-FFF2-40B4-BE49-F238E27FC236}">
                    <a16:creationId xmlns:a16="http://schemas.microsoft.com/office/drawing/2014/main" id="{9C2307D3-27B3-406B-8537-8AFC946C614E}"/>
                  </a:ext>
                </a:extLst>
              </p:cNvPr>
              <p:cNvSpPr/>
              <p:nvPr/>
            </p:nvSpPr>
            <p:spPr>
              <a:xfrm>
                <a:off x="3893394" y="3074627"/>
                <a:ext cx="238315" cy="11074"/>
              </a:xfrm>
              <a:custGeom>
                <a:avLst/>
                <a:gdLst>
                  <a:gd name="connsiteX0" fmla="*/ 238316 w 238315"/>
                  <a:gd name="connsiteY0" fmla="*/ 0 h 11074"/>
                  <a:gd name="connsiteX1" fmla="*/ 0 w 238315"/>
                  <a:gd name="connsiteY1" fmla="*/ 0 h 11074"/>
                </a:gdLst>
                <a:ahLst/>
                <a:cxnLst>
                  <a:cxn ang="0">
                    <a:pos x="connsiteX0" y="connsiteY0"/>
                  </a:cxn>
                  <a:cxn ang="0">
                    <a:pos x="connsiteX1" y="connsiteY1"/>
                  </a:cxn>
                </a:cxnLst>
                <a:rect l="l" t="t" r="r" b="b"/>
                <a:pathLst>
                  <a:path w="238315" h="11074">
                    <a:moveTo>
                      <a:pt x="2383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4" name="Freeform: Shape 2103">
                <a:extLst>
                  <a:ext uri="{FF2B5EF4-FFF2-40B4-BE49-F238E27FC236}">
                    <a16:creationId xmlns:a16="http://schemas.microsoft.com/office/drawing/2014/main" id="{33365B2A-A5C2-438E-9538-7321BA759D3D}"/>
                  </a:ext>
                </a:extLst>
              </p:cNvPr>
              <p:cNvSpPr/>
              <p:nvPr/>
            </p:nvSpPr>
            <p:spPr>
              <a:xfrm>
                <a:off x="4127612" y="304760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5" name="Freeform: Shape 2104">
                <a:extLst>
                  <a:ext uri="{FF2B5EF4-FFF2-40B4-BE49-F238E27FC236}">
                    <a16:creationId xmlns:a16="http://schemas.microsoft.com/office/drawing/2014/main" id="{9D9A169A-5D73-499E-AC09-9F17E53C84E6}"/>
                  </a:ext>
                </a:extLst>
              </p:cNvPr>
              <p:cNvSpPr/>
              <p:nvPr/>
            </p:nvSpPr>
            <p:spPr>
              <a:xfrm>
                <a:off x="3889296" y="304760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3" name="Freeform: Shape 2172">
                <a:extLst>
                  <a:ext uri="{FF2B5EF4-FFF2-40B4-BE49-F238E27FC236}">
                    <a16:creationId xmlns:a16="http://schemas.microsoft.com/office/drawing/2014/main" id="{B24734FB-9D93-43C0-BEF9-6707984BAB5E}"/>
                  </a:ext>
                </a:extLst>
              </p:cNvPr>
              <p:cNvSpPr/>
              <p:nvPr/>
            </p:nvSpPr>
            <p:spPr>
              <a:xfrm>
                <a:off x="3993061" y="305635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00" name="Group 2199">
              <a:extLst>
                <a:ext uri="{FF2B5EF4-FFF2-40B4-BE49-F238E27FC236}">
                  <a16:creationId xmlns:a16="http://schemas.microsoft.com/office/drawing/2014/main" id="{F19A7823-CD11-46F3-9C4E-6B10A51113F5}"/>
                </a:ext>
              </a:extLst>
            </p:cNvPr>
            <p:cNvGrpSpPr/>
            <p:nvPr/>
          </p:nvGrpSpPr>
          <p:grpSpPr>
            <a:xfrm>
              <a:off x="3848193" y="4481631"/>
              <a:ext cx="139312" cy="54041"/>
              <a:chOff x="3991068" y="3151482"/>
              <a:chExt cx="139312" cy="54041"/>
            </a:xfrm>
          </p:grpSpPr>
          <p:sp>
            <p:nvSpPr>
              <p:cNvPr id="2106" name="Freeform: Shape 2105">
                <a:extLst>
                  <a:ext uri="{FF2B5EF4-FFF2-40B4-BE49-F238E27FC236}">
                    <a16:creationId xmlns:a16="http://schemas.microsoft.com/office/drawing/2014/main" id="{9A3BA2E5-C041-46ED-B462-665FEC73565C}"/>
                  </a:ext>
                </a:extLst>
              </p:cNvPr>
              <p:cNvSpPr/>
              <p:nvPr/>
            </p:nvSpPr>
            <p:spPr>
              <a:xfrm>
                <a:off x="3995165" y="3178502"/>
                <a:ext cx="131117" cy="11074"/>
              </a:xfrm>
              <a:custGeom>
                <a:avLst/>
                <a:gdLst>
                  <a:gd name="connsiteX0" fmla="*/ 131118 w 131117"/>
                  <a:gd name="connsiteY0" fmla="*/ 0 h 11074"/>
                  <a:gd name="connsiteX1" fmla="*/ 0 w 131117"/>
                  <a:gd name="connsiteY1" fmla="*/ 0 h 11074"/>
                </a:gdLst>
                <a:ahLst/>
                <a:cxnLst>
                  <a:cxn ang="0">
                    <a:pos x="connsiteX0" y="connsiteY0"/>
                  </a:cxn>
                  <a:cxn ang="0">
                    <a:pos x="connsiteX1" y="connsiteY1"/>
                  </a:cxn>
                </a:cxnLst>
                <a:rect l="l" t="t" r="r" b="b"/>
                <a:pathLst>
                  <a:path w="131117" h="11074">
                    <a:moveTo>
                      <a:pt x="13111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7" name="Freeform: Shape 2106">
                <a:extLst>
                  <a:ext uri="{FF2B5EF4-FFF2-40B4-BE49-F238E27FC236}">
                    <a16:creationId xmlns:a16="http://schemas.microsoft.com/office/drawing/2014/main" id="{D99E856A-B67A-4A38-B233-D804D4696EB0}"/>
                  </a:ext>
                </a:extLst>
              </p:cNvPr>
              <p:cNvSpPr/>
              <p:nvPr/>
            </p:nvSpPr>
            <p:spPr>
              <a:xfrm>
                <a:off x="4122075" y="315148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08" name="Freeform: Shape 2107">
                <a:extLst>
                  <a:ext uri="{FF2B5EF4-FFF2-40B4-BE49-F238E27FC236}">
                    <a16:creationId xmlns:a16="http://schemas.microsoft.com/office/drawing/2014/main" id="{331F61CF-F632-4156-8669-F5847AA36936}"/>
                  </a:ext>
                </a:extLst>
              </p:cNvPr>
              <p:cNvSpPr/>
              <p:nvPr/>
            </p:nvSpPr>
            <p:spPr>
              <a:xfrm>
                <a:off x="3991068" y="315148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4" name="Freeform: Shape 2173">
                <a:extLst>
                  <a:ext uri="{FF2B5EF4-FFF2-40B4-BE49-F238E27FC236}">
                    <a16:creationId xmlns:a16="http://schemas.microsoft.com/office/drawing/2014/main" id="{EAC2CCA0-126F-4F58-B930-F86045429DDD}"/>
                  </a:ext>
                </a:extLst>
              </p:cNvPr>
              <p:cNvSpPr/>
              <p:nvPr/>
            </p:nvSpPr>
            <p:spPr>
              <a:xfrm>
                <a:off x="4043227" y="316023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199" name="Group 2198">
              <a:extLst>
                <a:ext uri="{FF2B5EF4-FFF2-40B4-BE49-F238E27FC236}">
                  <a16:creationId xmlns:a16="http://schemas.microsoft.com/office/drawing/2014/main" id="{6C2E3171-AF6F-4C1F-A787-281929356B66}"/>
                </a:ext>
              </a:extLst>
            </p:cNvPr>
            <p:cNvGrpSpPr/>
            <p:nvPr/>
          </p:nvGrpSpPr>
          <p:grpSpPr>
            <a:xfrm>
              <a:off x="3719511" y="4687520"/>
              <a:ext cx="274749" cy="54041"/>
              <a:chOff x="3862386" y="3255246"/>
              <a:chExt cx="274749" cy="54041"/>
            </a:xfrm>
          </p:grpSpPr>
          <p:sp>
            <p:nvSpPr>
              <p:cNvPr id="2109" name="Freeform: Shape 2108">
                <a:extLst>
                  <a:ext uri="{FF2B5EF4-FFF2-40B4-BE49-F238E27FC236}">
                    <a16:creationId xmlns:a16="http://schemas.microsoft.com/office/drawing/2014/main" id="{2A29DE3D-4E93-4C98-906D-9FF23EB8BBB4}"/>
                  </a:ext>
                </a:extLst>
              </p:cNvPr>
              <p:cNvSpPr/>
              <p:nvPr/>
            </p:nvSpPr>
            <p:spPr>
              <a:xfrm>
                <a:off x="3866594" y="3282267"/>
                <a:ext cx="266333" cy="11074"/>
              </a:xfrm>
              <a:custGeom>
                <a:avLst/>
                <a:gdLst>
                  <a:gd name="connsiteX0" fmla="*/ 266333 w 266333"/>
                  <a:gd name="connsiteY0" fmla="*/ 0 h 11074"/>
                  <a:gd name="connsiteX1" fmla="*/ 0 w 266333"/>
                  <a:gd name="connsiteY1" fmla="*/ 0 h 11074"/>
                </a:gdLst>
                <a:ahLst/>
                <a:cxnLst>
                  <a:cxn ang="0">
                    <a:pos x="connsiteX0" y="connsiteY0"/>
                  </a:cxn>
                  <a:cxn ang="0">
                    <a:pos x="connsiteX1" y="connsiteY1"/>
                  </a:cxn>
                </a:cxnLst>
                <a:rect l="l" t="t" r="r" b="b"/>
                <a:pathLst>
                  <a:path w="266333" h="11074">
                    <a:moveTo>
                      <a:pt x="266333"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10" name="Freeform: Shape 2109">
                <a:extLst>
                  <a:ext uri="{FF2B5EF4-FFF2-40B4-BE49-F238E27FC236}">
                    <a16:creationId xmlns:a16="http://schemas.microsoft.com/office/drawing/2014/main" id="{F9B7F418-FBD9-473F-AEEB-6C4C0C7E0D9D}"/>
                  </a:ext>
                </a:extLst>
              </p:cNvPr>
              <p:cNvSpPr/>
              <p:nvPr/>
            </p:nvSpPr>
            <p:spPr>
              <a:xfrm>
                <a:off x="4128830" y="325524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11" name="Freeform: Shape 2110">
                <a:extLst>
                  <a:ext uri="{FF2B5EF4-FFF2-40B4-BE49-F238E27FC236}">
                    <a16:creationId xmlns:a16="http://schemas.microsoft.com/office/drawing/2014/main" id="{F69D121B-BD31-4785-B4F0-0AB4D019BBA9}"/>
                  </a:ext>
                </a:extLst>
              </p:cNvPr>
              <p:cNvSpPr/>
              <p:nvPr/>
            </p:nvSpPr>
            <p:spPr>
              <a:xfrm>
                <a:off x="3862386" y="325524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175" name="Freeform: Shape 2174">
                <a:extLst>
                  <a:ext uri="{FF2B5EF4-FFF2-40B4-BE49-F238E27FC236}">
                    <a16:creationId xmlns:a16="http://schemas.microsoft.com/office/drawing/2014/main" id="{773EDF72-F313-47AF-9DA9-EFA3000B7725}"/>
                  </a:ext>
                </a:extLst>
              </p:cNvPr>
              <p:cNvSpPr/>
              <p:nvPr/>
            </p:nvSpPr>
            <p:spPr>
              <a:xfrm>
                <a:off x="3981655" y="326399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139" name="Freeform: Shape 1138">
              <a:extLst>
                <a:ext uri="{FF2B5EF4-FFF2-40B4-BE49-F238E27FC236}">
                  <a16:creationId xmlns:a16="http://schemas.microsoft.com/office/drawing/2014/main" id="{B637A1E4-711F-43AD-9054-EBE14A4D77C5}"/>
                </a:ext>
              </a:extLst>
            </p:cNvPr>
            <p:cNvSpPr/>
            <p:nvPr/>
          </p:nvSpPr>
          <p:spPr>
            <a:xfrm>
              <a:off x="9865837" y="4875919"/>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0" name="Freeform: Shape 1139">
              <a:extLst>
                <a:ext uri="{FF2B5EF4-FFF2-40B4-BE49-F238E27FC236}">
                  <a16:creationId xmlns:a16="http://schemas.microsoft.com/office/drawing/2014/main" id="{643E8289-2B59-4A48-8137-39D744AF80CA}"/>
                </a:ext>
              </a:extLst>
            </p:cNvPr>
            <p:cNvSpPr/>
            <p:nvPr/>
          </p:nvSpPr>
          <p:spPr>
            <a:xfrm>
              <a:off x="9865837" y="1861012"/>
              <a:ext cx="11074" cy="3165100"/>
            </a:xfrm>
            <a:custGeom>
              <a:avLst/>
              <a:gdLst>
                <a:gd name="connsiteX0" fmla="*/ 0 w 11074"/>
                <a:gd name="connsiteY0" fmla="*/ 3165101 h 3165100"/>
                <a:gd name="connsiteX1" fmla="*/ 0 w 11074"/>
                <a:gd name="connsiteY1" fmla="*/ 0 h 3165100"/>
              </a:gdLst>
              <a:ahLst/>
              <a:cxnLst>
                <a:cxn ang="0">
                  <a:pos x="connsiteX0" y="connsiteY0"/>
                </a:cxn>
                <a:cxn ang="0">
                  <a:pos x="connsiteX1" y="connsiteY1"/>
                </a:cxn>
              </a:cxnLst>
              <a:rect l="l" t="t" r="r" b="b"/>
              <a:pathLst>
                <a:path w="11074" h="3165100">
                  <a:moveTo>
                    <a:pt x="0" y="3165101"/>
                  </a:moveTo>
                  <a:lnTo>
                    <a:pt x="0" y="0"/>
                  </a:lnTo>
                </a:path>
              </a:pathLst>
            </a:custGeom>
            <a:ln w="11067" cap="flat">
              <a:solidFill>
                <a:srgbClr val="010101"/>
              </a:solidFill>
              <a:custDash>
                <a:ds d="300000" sp="300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1" name="Freeform: Shape 1140">
              <a:extLst>
                <a:ext uri="{FF2B5EF4-FFF2-40B4-BE49-F238E27FC236}">
                  <a16:creationId xmlns:a16="http://schemas.microsoft.com/office/drawing/2014/main" id="{6083A8E8-0785-43D8-B7E4-55489A03A489}"/>
                </a:ext>
              </a:extLst>
            </p:cNvPr>
            <p:cNvSpPr/>
            <p:nvPr/>
          </p:nvSpPr>
          <p:spPr>
            <a:xfrm>
              <a:off x="9865837" y="1742076"/>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3" name="Freeform: Shape 1142">
              <a:extLst>
                <a:ext uri="{FF2B5EF4-FFF2-40B4-BE49-F238E27FC236}">
                  <a16:creationId xmlns:a16="http://schemas.microsoft.com/office/drawing/2014/main" id="{6E5C469D-BF97-4BD9-BA64-E068A4E9A55D}"/>
                </a:ext>
              </a:extLst>
            </p:cNvPr>
            <p:cNvSpPr/>
            <p:nvPr/>
          </p:nvSpPr>
          <p:spPr>
            <a:xfrm>
              <a:off x="9124091" y="5032845"/>
              <a:ext cx="904978" cy="11074"/>
            </a:xfrm>
            <a:custGeom>
              <a:avLst/>
              <a:gdLst>
                <a:gd name="connsiteX0" fmla="*/ 0 w 904978"/>
                <a:gd name="connsiteY0" fmla="*/ 0 h 11074"/>
                <a:gd name="connsiteX1" fmla="*/ 904979 w 904978"/>
                <a:gd name="connsiteY1" fmla="*/ 0 h 11074"/>
              </a:gdLst>
              <a:ahLst/>
              <a:cxnLst>
                <a:cxn ang="0">
                  <a:pos x="connsiteX0" y="connsiteY0"/>
                </a:cxn>
                <a:cxn ang="0">
                  <a:pos x="connsiteX1" y="connsiteY1"/>
                </a:cxn>
              </a:cxnLst>
              <a:rect l="l" t="t" r="r" b="b"/>
              <a:pathLst>
                <a:path w="904978" h="11074">
                  <a:moveTo>
                    <a:pt x="0" y="0"/>
                  </a:moveTo>
                  <a:lnTo>
                    <a:pt x="904979" y="0"/>
                  </a:lnTo>
                </a:path>
              </a:pathLst>
            </a:custGeom>
            <a:ln w="11067" cap="sq">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4" name="Freeform: Shape 1143">
              <a:extLst>
                <a:ext uri="{FF2B5EF4-FFF2-40B4-BE49-F238E27FC236}">
                  <a16:creationId xmlns:a16="http://schemas.microsoft.com/office/drawing/2014/main" id="{FAF84AC7-125D-418E-A30E-0E04B6E582F4}"/>
                </a:ext>
              </a:extLst>
            </p:cNvPr>
            <p:cNvSpPr/>
            <p:nvPr/>
          </p:nvSpPr>
          <p:spPr>
            <a:xfrm>
              <a:off x="6353674" y="1742076"/>
              <a:ext cx="5407834" cy="11074"/>
            </a:xfrm>
            <a:custGeom>
              <a:avLst/>
              <a:gdLst>
                <a:gd name="connsiteX0" fmla="*/ 0 w 5407834"/>
                <a:gd name="connsiteY0" fmla="*/ 0 h 11074"/>
                <a:gd name="connsiteX1" fmla="*/ 5407835 w 5407834"/>
                <a:gd name="connsiteY1" fmla="*/ 0 h 11074"/>
              </a:gdLst>
              <a:ahLst/>
              <a:cxnLst>
                <a:cxn ang="0">
                  <a:pos x="connsiteX0" y="connsiteY0"/>
                </a:cxn>
                <a:cxn ang="0">
                  <a:pos x="connsiteX1" y="connsiteY1"/>
                </a:cxn>
              </a:cxnLst>
              <a:rect l="l" t="t" r="r" b="b"/>
              <a:pathLst>
                <a:path w="5407834" h="11074">
                  <a:moveTo>
                    <a:pt x="0" y="0"/>
                  </a:moveTo>
                  <a:lnTo>
                    <a:pt x="5407835"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5" name="Freeform: Shape 1144">
              <a:extLst>
                <a:ext uri="{FF2B5EF4-FFF2-40B4-BE49-F238E27FC236}">
                  <a16:creationId xmlns:a16="http://schemas.microsoft.com/office/drawing/2014/main" id="{EAF74A8D-1DC6-4F72-9981-950AB3DD59F3}"/>
                </a:ext>
              </a:extLst>
            </p:cNvPr>
            <p:cNvSpPr/>
            <p:nvPr/>
          </p:nvSpPr>
          <p:spPr>
            <a:xfrm>
              <a:off x="9902382" y="5258758"/>
              <a:ext cx="447616" cy="11074"/>
            </a:xfrm>
            <a:custGeom>
              <a:avLst/>
              <a:gdLst>
                <a:gd name="connsiteX0" fmla="*/ 0 w 447616"/>
                <a:gd name="connsiteY0" fmla="*/ 0 h 11074"/>
                <a:gd name="connsiteX1" fmla="*/ 447617 w 447616"/>
                <a:gd name="connsiteY1" fmla="*/ 0 h 11074"/>
              </a:gdLst>
              <a:ahLst/>
              <a:cxnLst>
                <a:cxn ang="0">
                  <a:pos x="connsiteX0" y="connsiteY0"/>
                </a:cxn>
                <a:cxn ang="0">
                  <a:pos x="connsiteX1" y="connsiteY1"/>
                </a:cxn>
              </a:cxnLst>
              <a:rect l="l" t="t" r="r" b="b"/>
              <a:pathLst>
                <a:path w="447616" h="11074">
                  <a:moveTo>
                    <a:pt x="0" y="0"/>
                  </a:moveTo>
                  <a:lnTo>
                    <a:pt x="447617"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6" name="Freeform: Shape 1145">
              <a:extLst>
                <a:ext uri="{FF2B5EF4-FFF2-40B4-BE49-F238E27FC236}">
                  <a16:creationId xmlns:a16="http://schemas.microsoft.com/office/drawing/2014/main" id="{A62D1AFF-B4A5-4FEE-9F1C-E68F90CD137C}"/>
                </a:ext>
              </a:extLst>
            </p:cNvPr>
            <p:cNvSpPr/>
            <p:nvPr/>
          </p:nvSpPr>
          <p:spPr>
            <a:xfrm>
              <a:off x="10341915" y="5231183"/>
              <a:ext cx="47729" cy="55149"/>
            </a:xfrm>
            <a:custGeom>
              <a:avLst/>
              <a:gdLst>
                <a:gd name="connsiteX0" fmla="*/ 0 w 47729"/>
                <a:gd name="connsiteY0" fmla="*/ 55149 h 55149"/>
                <a:gd name="connsiteX1" fmla="*/ 47730 w 47729"/>
                <a:gd name="connsiteY1" fmla="*/ 27575 h 55149"/>
                <a:gd name="connsiteX2" fmla="*/ 0 w 47729"/>
                <a:gd name="connsiteY2" fmla="*/ 0 h 55149"/>
                <a:gd name="connsiteX3" fmla="*/ 0 w 47729"/>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729" h="55149">
                  <a:moveTo>
                    <a:pt x="0" y="55149"/>
                  </a:moveTo>
                  <a:lnTo>
                    <a:pt x="47730" y="27575"/>
                  </a:lnTo>
                  <a:lnTo>
                    <a:pt x="0" y="0"/>
                  </a:lnTo>
                  <a:lnTo>
                    <a:pt x="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7" name="Freeform: Shape 1146">
              <a:extLst>
                <a:ext uri="{FF2B5EF4-FFF2-40B4-BE49-F238E27FC236}">
                  <a16:creationId xmlns:a16="http://schemas.microsoft.com/office/drawing/2014/main" id="{ADD985AF-1F78-4C20-9193-54A7562DEBDD}"/>
                </a:ext>
              </a:extLst>
            </p:cNvPr>
            <p:cNvSpPr/>
            <p:nvPr/>
          </p:nvSpPr>
          <p:spPr>
            <a:xfrm>
              <a:off x="9379240" y="5258758"/>
              <a:ext cx="447505" cy="11074"/>
            </a:xfrm>
            <a:custGeom>
              <a:avLst/>
              <a:gdLst>
                <a:gd name="connsiteX0" fmla="*/ 0 w 447505"/>
                <a:gd name="connsiteY0" fmla="*/ 0 h 11074"/>
                <a:gd name="connsiteX1" fmla="*/ 447506 w 447505"/>
                <a:gd name="connsiteY1" fmla="*/ 0 h 11074"/>
              </a:gdLst>
              <a:ahLst/>
              <a:cxnLst>
                <a:cxn ang="0">
                  <a:pos x="connsiteX0" y="connsiteY0"/>
                </a:cxn>
                <a:cxn ang="0">
                  <a:pos x="connsiteX1" y="connsiteY1"/>
                </a:cxn>
              </a:cxnLst>
              <a:rect l="l" t="t" r="r" b="b"/>
              <a:pathLst>
                <a:path w="447505" h="11074">
                  <a:moveTo>
                    <a:pt x="0" y="0"/>
                  </a:moveTo>
                  <a:lnTo>
                    <a:pt x="447506"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8" name="Freeform: Shape 1147">
              <a:extLst>
                <a:ext uri="{FF2B5EF4-FFF2-40B4-BE49-F238E27FC236}">
                  <a16:creationId xmlns:a16="http://schemas.microsoft.com/office/drawing/2014/main" id="{16B909EB-7C93-4464-9263-1E06941F800B}"/>
                </a:ext>
              </a:extLst>
            </p:cNvPr>
            <p:cNvSpPr/>
            <p:nvPr/>
          </p:nvSpPr>
          <p:spPr>
            <a:xfrm>
              <a:off x="9339483" y="5231183"/>
              <a:ext cx="47840" cy="55149"/>
            </a:xfrm>
            <a:custGeom>
              <a:avLst/>
              <a:gdLst>
                <a:gd name="connsiteX0" fmla="*/ 47840 w 47840"/>
                <a:gd name="connsiteY0" fmla="*/ 55149 h 55149"/>
                <a:gd name="connsiteX1" fmla="*/ 0 w 47840"/>
                <a:gd name="connsiteY1" fmla="*/ 27575 h 55149"/>
                <a:gd name="connsiteX2" fmla="*/ 47840 w 47840"/>
                <a:gd name="connsiteY2" fmla="*/ 0 h 55149"/>
                <a:gd name="connsiteX3" fmla="*/ 47840 w 47840"/>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840" h="55149">
                  <a:moveTo>
                    <a:pt x="47840" y="55149"/>
                  </a:moveTo>
                  <a:lnTo>
                    <a:pt x="0" y="27575"/>
                  </a:lnTo>
                  <a:lnTo>
                    <a:pt x="47840" y="0"/>
                  </a:lnTo>
                  <a:lnTo>
                    <a:pt x="4784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49" name="Freeform: Shape 1148">
              <a:extLst>
                <a:ext uri="{FF2B5EF4-FFF2-40B4-BE49-F238E27FC236}">
                  <a16:creationId xmlns:a16="http://schemas.microsoft.com/office/drawing/2014/main" id="{0C19CFAD-7E6B-4B1D-9D8D-98AB3C1597D5}"/>
                </a:ext>
              </a:extLst>
            </p:cNvPr>
            <p:cNvSpPr/>
            <p:nvPr/>
          </p:nvSpPr>
          <p:spPr>
            <a:xfrm>
              <a:off x="9416892"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50" name="TextBox 1149">
              <a:extLst>
                <a:ext uri="{FF2B5EF4-FFF2-40B4-BE49-F238E27FC236}">
                  <a16:creationId xmlns:a16="http://schemas.microsoft.com/office/drawing/2014/main" id="{E4673792-39BA-4D7D-A672-199A52810D97}"/>
                </a:ext>
              </a:extLst>
            </p:cNvPr>
            <p:cNvSpPr txBox="1"/>
            <p:nvPr/>
          </p:nvSpPr>
          <p:spPr>
            <a:xfrm>
              <a:off x="9272296" y="5055453"/>
              <a:ext cx="32893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0.1</a:t>
              </a:r>
            </a:p>
          </p:txBody>
        </p:sp>
        <p:sp>
          <p:nvSpPr>
            <p:cNvPr id="1151" name="Freeform: Shape 1150">
              <a:extLst>
                <a:ext uri="{FF2B5EF4-FFF2-40B4-BE49-F238E27FC236}">
                  <a16:creationId xmlns:a16="http://schemas.microsoft.com/office/drawing/2014/main" id="{1F7DDAA2-081D-4D6D-9DFC-7FE84A7B7B01}"/>
                </a:ext>
              </a:extLst>
            </p:cNvPr>
            <p:cNvSpPr/>
            <p:nvPr/>
          </p:nvSpPr>
          <p:spPr>
            <a:xfrm>
              <a:off x="9865837"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52" name="TextBox 1151">
              <a:extLst>
                <a:ext uri="{FF2B5EF4-FFF2-40B4-BE49-F238E27FC236}">
                  <a16:creationId xmlns:a16="http://schemas.microsoft.com/office/drawing/2014/main" id="{C6059F52-9179-4225-9295-F5795BE0790F}"/>
                </a:ext>
              </a:extLst>
            </p:cNvPr>
            <p:cNvSpPr txBox="1"/>
            <p:nvPr/>
          </p:nvSpPr>
          <p:spPr>
            <a:xfrm>
              <a:off x="9753135" y="5055453"/>
              <a:ext cx="24237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a:t>
              </a:r>
            </a:p>
          </p:txBody>
        </p:sp>
        <p:sp>
          <p:nvSpPr>
            <p:cNvPr id="1153" name="TextBox 1152">
              <a:extLst>
                <a:ext uri="{FF2B5EF4-FFF2-40B4-BE49-F238E27FC236}">
                  <a16:creationId xmlns:a16="http://schemas.microsoft.com/office/drawing/2014/main" id="{AB1B6660-DDA7-4708-A93D-CA17C6CC65D5}"/>
                </a:ext>
              </a:extLst>
            </p:cNvPr>
            <p:cNvSpPr txBox="1"/>
            <p:nvPr/>
          </p:nvSpPr>
          <p:spPr>
            <a:xfrm>
              <a:off x="8931744" y="5262318"/>
              <a:ext cx="103105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Favoring Niraparib</a:t>
              </a:r>
            </a:p>
          </p:txBody>
        </p:sp>
        <p:sp>
          <p:nvSpPr>
            <p:cNvPr id="1498" name="TextBox 1497">
              <a:extLst>
                <a:ext uri="{FF2B5EF4-FFF2-40B4-BE49-F238E27FC236}">
                  <a16:creationId xmlns:a16="http://schemas.microsoft.com/office/drawing/2014/main" id="{6EB2A732-7AC1-41B7-A772-C6D7FEA2EF98}"/>
                </a:ext>
              </a:extLst>
            </p:cNvPr>
            <p:cNvSpPr txBox="1"/>
            <p:nvPr/>
          </p:nvSpPr>
          <p:spPr>
            <a:xfrm>
              <a:off x="9810942" y="5262318"/>
              <a:ext cx="94609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Favoring Control</a:t>
              </a:r>
            </a:p>
          </p:txBody>
        </p:sp>
        <p:sp>
          <p:nvSpPr>
            <p:cNvPr id="1499" name="TextBox 1498">
              <a:extLst>
                <a:ext uri="{FF2B5EF4-FFF2-40B4-BE49-F238E27FC236}">
                  <a16:creationId xmlns:a16="http://schemas.microsoft.com/office/drawing/2014/main" id="{F4F7022E-2B6D-4F1A-87EA-448A41926670}"/>
                </a:ext>
              </a:extLst>
            </p:cNvPr>
            <p:cNvSpPr txBox="1"/>
            <p:nvPr/>
          </p:nvSpPr>
          <p:spPr>
            <a:xfrm>
              <a:off x="10244716" y="1556472"/>
              <a:ext cx="76655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HelveticaNeueLTStd-BdCn"/>
                  <a:rtl val="0"/>
                </a:rPr>
                <a:t>HR (95% CI)</a:t>
              </a:r>
            </a:p>
          </p:txBody>
        </p:sp>
        <p:sp>
          <p:nvSpPr>
            <p:cNvPr id="1516" name="TextBox 1515">
              <a:extLst>
                <a:ext uri="{FF2B5EF4-FFF2-40B4-BE49-F238E27FC236}">
                  <a16:creationId xmlns:a16="http://schemas.microsoft.com/office/drawing/2014/main" id="{9BD6F3C2-A623-4AC9-B0C3-E41031852EA0}"/>
                </a:ext>
              </a:extLst>
            </p:cNvPr>
            <p:cNvSpPr txBox="1"/>
            <p:nvPr/>
          </p:nvSpPr>
          <p:spPr>
            <a:xfrm>
              <a:off x="7883294" y="1941353"/>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17" name="TextBox 1516">
              <a:extLst>
                <a:ext uri="{FF2B5EF4-FFF2-40B4-BE49-F238E27FC236}">
                  <a16:creationId xmlns:a16="http://schemas.microsoft.com/office/drawing/2014/main" id="{425D9642-9796-48CA-A5F6-41D9DEE617DA}"/>
                </a:ext>
              </a:extLst>
            </p:cNvPr>
            <p:cNvSpPr txBox="1"/>
            <p:nvPr/>
          </p:nvSpPr>
          <p:spPr>
            <a:xfrm>
              <a:off x="7857730" y="2148187"/>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1518" name="TextBox 1517">
              <a:extLst>
                <a:ext uri="{FF2B5EF4-FFF2-40B4-BE49-F238E27FC236}">
                  <a16:creationId xmlns:a16="http://schemas.microsoft.com/office/drawing/2014/main" id="{0FE9C558-65A2-4A10-9B72-44247712FE2A}"/>
                </a:ext>
              </a:extLst>
            </p:cNvPr>
            <p:cNvSpPr txBox="1"/>
            <p:nvPr/>
          </p:nvSpPr>
          <p:spPr>
            <a:xfrm>
              <a:off x="7883294" y="2355021"/>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19" name="TextBox 1518">
              <a:extLst>
                <a:ext uri="{FF2B5EF4-FFF2-40B4-BE49-F238E27FC236}">
                  <a16:creationId xmlns:a16="http://schemas.microsoft.com/office/drawing/2014/main" id="{21666C49-408C-49FE-97AA-99B8FB4C93C9}"/>
                </a:ext>
              </a:extLst>
            </p:cNvPr>
            <p:cNvSpPr txBox="1"/>
            <p:nvPr/>
          </p:nvSpPr>
          <p:spPr>
            <a:xfrm>
              <a:off x="7857730" y="2561855"/>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1520" name="TextBox 1519">
              <a:extLst>
                <a:ext uri="{FF2B5EF4-FFF2-40B4-BE49-F238E27FC236}">
                  <a16:creationId xmlns:a16="http://schemas.microsoft.com/office/drawing/2014/main" id="{47FBEA35-8EAF-4A03-8DE5-F96B63AA19F5}"/>
                </a:ext>
              </a:extLst>
            </p:cNvPr>
            <p:cNvSpPr txBox="1"/>
            <p:nvPr/>
          </p:nvSpPr>
          <p:spPr>
            <a:xfrm>
              <a:off x="7883294" y="2768689"/>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21" name="TextBox 1520">
              <a:extLst>
                <a:ext uri="{FF2B5EF4-FFF2-40B4-BE49-F238E27FC236}">
                  <a16:creationId xmlns:a16="http://schemas.microsoft.com/office/drawing/2014/main" id="{F9547C02-3500-4A37-B55B-60C60072B697}"/>
                </a:ext>
              </a:extLst>
            </p:cNvPr>
            <p:cNvSpPr txBox="1"/>
            <p:nvPr/>
          </p:nvSpPr>
          <p:spPr>
            <a:xfrm>
              <a:off x="7857730" y="2975523"/>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1522" name="TextBox 1521">
              <a:extLst>
                <a:ext uri="{FF2B5EF4-FFF2-40B4-BE49-F238E27FC236}">
                  <a16:creationId xmlns:a16="http://schemas.microsoft.com/office/drawing/2014/main" id="{C6E0E918-E41C-4FAF-990A-837E5B97385E}"/>
                </a:ext>
              </a:extLst>
            </p:cNvPr>
            <p:cNvSpPr txBox="1"/>
            <p:nvPr/>
          </p:nvSpPr>
          <p:spPr>
            <a:xfrm>
              <a:off x="7883294" y="3182357"/>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23" name="TextBox 1522">
              <a:extLst>
                <a:ext uri="{FF2B5EF4-FFF2-40B4-BE49-F238E27FC236}">
                  <a16:creationId xmlns:a16="http://schemas.microsoft.com/office/drawing/2014/main" id="{60A11DA6-35A5-458C-870A-FD4EF357EAA5}"/>
                </a:ext>
              </a:extLst>
            </p:cNvPr>
            <p:cNvSpPr txBox="1"/>
            <p:nvPr/>
          </p:nvSpPr>
          <p:spPr>
            <a:xfrm>
              <a:off x="7857730" y="3389191"/>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1524" name="TextBox 1523">
              <a:extLst>
                <a:ext uri="{FF2B5EF4-FFF2-40B4-BE49-F238E27FC236}">
                  <a16:creationId xmlns:a16="http://schemas.microsoft.com/office/drawing/2014/main" id="{0B5D162A-C0CC-4E8A-B32D-60AAEC4A9D80}"/>
                </a:ext>
              </a:extLst>
            </p:cNvPr>
            <p:cNvSpPr txBox="1"/>
            <p:nvPr/>
          </p:nvSpPr>
          <p:spPr>
            <a:xfrm>
              <a:off x="7883294" y="3596025"/>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25" name="TextBox 1524">
              <a:extLst>
                <a:ext uri="{FF2B5EF4-FFF2-40B4-BE49-F238E27FC236}">
                  <a16:creationId xmlns:a16="http://schemas.microsoft.com/office/drawing/2014/main" id="{DCCCA8A1-3BCA-426B-9503-D6511BCCB8F3}"/>
                </a:ext>
              </a:extLst>
            </p:cNvPr>
            <p:cNvSpPr txBox="1"/>
            <p:nvPr/>
          </p:nvSpPr>
          <p:spPr>
            <a:xfrm>
              <a:off x="7865588" y="3802859"/>
              <a:ext cx="35349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≤10</a:t>
              </a:r>
            </a:p>
          </p:txBody>
        </p:sp>
        <p:sp>
          <p:nvSpPr>
            <p:cNvPr id="1526" name="TextBox 1525">
              <a:extLst>
                <a:ext uri="{FF2B5EF4-FFF2-40B4-BE49-F238E27FC236}">
                  <a16:creationId xmlns:a16="http://schemas.microsoft.com/office/drawing/2014/main" id="{3F96EB78-DDB3-4813-B105-D2AA9889B324}"/>
                </a:ext>
              </a:extLst>
            </p:cNvPr>
            <p:cNvSpPr txBox="1"/>
            <p:nvPr/>
          </p:nvSpPr>
          <p:spPr>
            <a:xfrm>
              <a:off x="7864982" y="4009693"/>
              <a:ext cx="35670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&gt;10</a:t>
              </a:r>
            </a:p>
          </p:txBody>
        </p:sp>
        <p:sp>
          <p:nvSpPr>
            <p:cNvPr id="1527" name="TextBox 1526">
              <a:extLst>
                <a:ext uri="{FF2B5EF4-FFF2-40B4-BE49-F238E27FC236}">
                  <a16:creationId xmlns:a16="http://schemas.microsoft.com/office/drawing/2014/main" id="{BF804206-E804-44BF-91DD-1FD29C34872F}"/>
                </a:ext>
              </a:extLst>
            </p:cNvPr>
            <p:cNvSpPr txBox="1"/>
            <p:nvPr/>
          </p:nvSpPr>
          <p:spPr>
            <a:xfrm>
              <a:off x="7857730" y="4216527"/>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1528" name="TextBox 1527">
              <a:extLst>
                <a:ext uri="{FF2B5EF4-FFF2-40B4-BE49-F238E27FC236}">
                  <a16:creationId xmlns:a16="http://schemas.microsoft.com/office/drawing/2014/main" id="{C988415F-D3F5-48F5-AC9F-9446D3BCF076}"/>
                </a:ext>
              </a:extLst>
            </p:cNvPr>
            <p:cNvSpPr txBox="1"/>
            <p:nvPr/>
          </p:nvSpPr>
          <p:spPr>
            <a:xfrm>
              <a:off x="7883294" y="4423361"/>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No</a:t>
              </a:r>
            </a:p>
          </p:txBody>
        </p:sp>
        <p:sp>
          <p:nvSpPr>
            <p:cNvPr id="1529" name="TextBox 1528">
              <a:extLst>
                <a:ext uri="{FF2B5EF4-FFF2-40B4-BE49-F238E27FC236}">
                  <a16:creationId xmlns:a16="http://schemas.microsoft.com/office/drawing/2014/main" id="{7D523FF7-CB39-4B70-80E0-1F0C451EE116}"/>
                </a:ext>
              </a:extLst>
            </p:cNvPr>
            <p:cNvSpPr txBox="1"/>
            <p:nvPr/>
          </p:nvSpPr>
          <p:spPr>
            <a:xfrm>
              <a:off x="7804700" y="4630200"/>
              <a:ext cx="46641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BRCA</a:t>
              </a:r>
            </a:p>
          </p:txBody>
        </p:sp>
        <p:sp>
          <p:nvSpPr>
            <p:cNvPr id="1530" name="TextBox 1529">
              <a:extLst>
                <a:ext uri="{FF2B5EF4-FFF2-40B4-BE49-F238E27FC236}">
                  <a16:creationId xmlns:a16="http://schemas.microsoft.com/office/drawing/2014/main" id="{20B7F9DE-6015-49DB-B305-EF4FB8CF8C55}"/>
                </a:ext>
              </a:extLst>
            </p:cNvPr>
            <p:cNvSpPr txBox="1"/>
            <p:nvPr/>
          </p:nvSpPr>
          <p:spPr>
            <a:xfrm>
              <a:off x="7694871" y="4836970"/>
              <a:ext cx="68473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Other HRR</a:t>
              </a:r>
            </a:p>
          </p:txBody>
        </p:sp>
        <p:sp>
          <p:nvSpPr>
            <p:cNvPr id="1531" name="TextBox 1530">
              <a:extLst>
                <a:ext uri="{FF2B5EF4-FFF2-40B4-BE49-F238E27FC236}">
                  <a16:creationId xmlns:a16="http://schemas.microsoft.com/office/drawing/2014/main" id="{255FCA19-7138-4206-A98D-7E6141F835B8}"/>
                </a:ext>
              </a:extLst>
            </p:cNvPr>
            <p:cNvSpPr txBox="1"/>
            <p:nvPr/>
          </p:nvSpPr>
          <p:spPr>
            <a:xfrm>
              <a:off x="6262234" y="1738991"/>
              <a:ext cx="172707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Past </a:t>
              </a:r>
              <a:r>
                <a:rPr kumimoji="0" lang="en-US" sz="800" b="0" i="0" u="none" strike="noStrike" kern="1200" cap="none" spc="-7" normalizeH="0" baseline="0" noProof="0" err="1">
                  <a:ln>
                    <a:noFill/>
                  </a:ln>
                  <a:effectLst/>
                  <a:uLnTx/>
                  <a:uFillTx/>
                  <a:latin typeface="Arial" panose="020B0604020202020204" pitchFamily="34" charset="0"/>
                  <a:cs typeface="Arial" panose="020B0604020202020204" pitchFamily="34" charset="0"/>
                  <a:sym typeface="HelveticaNeueLTStd-Cn"/>
                  <a:rtl val="0"/>
                </a:rPr>
                <a:t>taxane</a:t>
              </a: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–based chemotherapy</a:t>
              </a:r>
            </a:p>
          </p:txBody>
        </p:sp>
        <p:sp>
          <p:nvSpPr>
            <p:cNvPr id="1538" name="TextBox 1537">
              <a:extLst>
                <a:ext uri="{FF2B5EF4-FFF2-40B4-BE49-F238E27FC236}">
                  <a16:creationId xmlns:a16="http://schemas.microsoft.com/office/drawing/2014/main" id="{7941C216-0A38-48C0-B46F-466FB68CF3B5}"/>
                </a:ext>
              </a:extLst>
            </p:cNvPr>
            <p:cNvSpPr txBox="1"/>
            <p:nvPr/>
          </p:nvSpPr>
          <p:spPr>
            <a:xfrm>
              <a:off x="6262234" y="2148187"/>
              <a:ext cx="1678793" cy="34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dirty="0">
                  <a:ln>
                    <a:noFill/>
                  </a:ln>
                  <a:effectLst/>
                  <a:uLnTx/>
                  <a:uFillTx/>
                  <a:latin typeface="Arial" panose="020B0604020202020204" pitchFamily="34" charset="0"/>
                  <a:cs typeface="Arial" panose="020B0604020202020204" pitchFamily="34" charset="0"/>
                  <a:sym typeface="HelveticaNeueLTStd-Cn"/>
                  <a:rtl val="0"/>
                </a:rPr>
                <a:t>Past androgen receptor-targeted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dirty="0">
                  <a:ln>
                    <a:noFill/>
                  </a:ln>
                  <a:effectLst/>
                  <a:uLnTx/>
                  <a:uFillTx/>
                  <a:latin typeface="Arial" panose="020B0604020202020204" pitchFamily="34" charset="0"/>
                  <a:cs typeface="Arial" panose="020B0604020202020204" pitchFamily="34" charset="0"/>
                  <a:sym typeface="HelveticaNeueLTStd-Cn"/>
                  <a:rtl val="0"/>
                </a:rPr>
                <a:t>t</a:t>
              </a:r>
              <a:r>
                <a:rPr kumimoji="0" lang="en-US" sz="800" b="0" i="0" u="none" strike="noStrike" kern="1200" cap="none" spc="-7" normalizeH="0" baseline="0" noProof="0" dirty="0" err="1">
                  <a:ln>
                    <a:noFill/>
                  </a:ln>
                  <a:effectLst/>
                  <a:uLnTx/>
                  <a:uFillTx/>
                  <a:latin typeface="Arial" panose="020B0604020202020204" pitchFamily="34" charset="0"/>
                  <a:cs typeface="Arial" panose="020B0604020202020204" pitchFamily="34" charset="0"/>
                  <a:sym typeface="HelveticaNeueLTStd-Cn"/>
                  <a:rtl val="0"/>
                </a:rPr>
                <a:t>herapy</a:t>
              </a:r>
              <a:r>
                <a:rPr kumimoji="0" lang="en-US" sz="800" b="0" i="0" u="none" strike="noStrike" kern="1200" cap="none" spc="-7" normalizeH="0" baseline="30000" noProof="0" dirty="0">
                  <a:ln>
                    <a:noFill/>
                  </a:ln>
                  <a:effectLst/>
                  <a:uLnTx/>
                  <a:uFillTx/>
                  <a:latin typeface="Arial" panose="020B0604020202020204" pitchFamily="34" charset="0"/>
                  <a:cs typeface="Arial" panose="020B0604020202020204" pitchFamily="34" charset="0"/>
                  <a:sym typeface="HelveticaNeueLTStd-Cn"/>
                  <a:rtl val="0"/>
                </a:rPr>
                <a:t>a</a:t>
              </a:r>
            </a:p>
          </p:txBody>
        </p:sp>
        <p:sp>
          <p:nvSpPr>
            <p:cNvPr id="1539" name="TextBox 1538">
              <a:extLst>
                <a:ext uri="{FF2B5EF4-FFF2-40B4-BE49-F238E27FC236}">
                  <a16:creationId xmlns:a16="http://schemas.microsoft.com/office/drawing/2014/main" id="{04CDBB85-055C-45EA-8619-697EB9C00E0A}"/>
                </a:ext>
              </a:extLst>
            </p:cNvPr>
            <p:cNvSpPr txBox="1"/>
            <p:nvPr/>
          </p:nvSpPr>
          <p:spPr>
            <a:xfrm>
              <a:off x="6262234" y="2561855"/>
              <a:ext cx="85850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dirty="0">
                  <a:ln>
                    <a:noFill/>
                  </a:ln>
                  <a:effectLst/>
                  <a:uLnTx/>
                  <a:uFillTx/>
                  <a:latin typeface="Arial" panose="020B0604020202020204" pitchFamily="34" charset="0"/>
                  <a:cs typeface="Arial" panose="020B0604020202020204" pitchFamily="34" charset="0"/>
                  <a:sym typeface="HelveticaNeueLTStd-Cn"/>
                  <a:rtl val="0"/>
                </a:rPr>
                <a:t>Prior AAP </a:t>
              </a:r>
              <a:r>
                <a:rPr kumimoji="0" lang="en-US" sz="800" b="0" i="0" u="none" strike="noStrike" kern="1200" cap="none" spc="-7" normalizeH="0" baseline="0" noProof="0" dirty="0" err="1">
                  <a:ln>
                    <a:noFill/>
                  </a:ln>
                  <a:effectLst/>
                  <a:uLnTx/>
                  <a:uFillTx/>
                  <a:latin typeface="Arial" panose="020B0604020202020204" pitchFamily="34" charset="0"/>
                  <a:cs typeface="Arial" panose="020B0604020202020204" pitchFamily="34" charset="0"/>
                  <a:sym typeface="HelveticaNeueLTStd-Cn"/>
                  <a:rtl val="0"/>
                </a:rPr>
                <a:t>use</a:t>
              </a:r>
              <a:r>
                <a:rPr kumimoji="0" lang="en-US" sz="800" b="0" i="0" u="none" strike="noStrike" kern="1200" cap="none" spc="-7" normalizeH="0" baseline="30000" noProof="0" dirty="0" err="1">
                  <a:ln>
                    <a:noFill/>
                  </a:ln>
                  <a:effectLst/>
                  <a:uLnTx/>
                  <a:uFillTx/>
                  <a:latin typeface="Arial" panose="020B0604020202020204" pitchFamily="34" charset="0"/>
                  <a:cs typeface="Arial" panose="020B0604020202020204" pitchFamily="34" charset="0"/>
                  <a:sym typeface="HelveticaNeueLTStd-Cn"/>
                  <a:rtl val="0"/>
                </a:rPr>
                <a:t>b</a:t>
              </a:r>
              <a:endParaRPr kumimoji="0" lang="en-US" sz="800" b="0" i="0" u="none" strike="noStrike" kern="1200" cap="none" spc="-7" normalizeH="0" baseline="0" noProof="0" dirty="0">
                <a:ln>
                  <a:noFill/>
                </a:ln>
                <a:effectLst/>
                <a:uLnTx/>
                <a:uFillTx/>
                <a:latin typeface="Arial" panose="020B0604020202020204" pitchFamily="34" charset="0"/>
                <a:cs typeface="Arial" panose="020B0604020202020204" pitchFamily="34" charset="0"/>
                <a:sym typeface="HelveticaNeueLTStd-Cn"/>
                <a:rtl val="0"/>
              </a:endParaRPr>
            </a:p>
          </p:txBody>
        </p:sp>
        <p:sp>
          <p:nvSpPr>
            <p:cNvPr id="1540" name="TextBox 1539">
              <a:extLst>
                <a:ext uri="{FF2B5EF4-FFF2-40B4-BE49-F238E27FC236}">
                  <a16:creationId xmlns:a16="http://schemas.microsoft.com/office/drawing/2014/main" id="{039B0C50-DC48-4DB6-A19A-951B099600FD}"/>
                </a:ext>
              </a:extLst>
            </p:cNvPr>
            <p:cNvSpPr txBox="1"/>
            <p:nvPr/>
          </p:nvSpPr>
          <p:spPr>
            <a:xfrm>
              <a:off x="6262234" y="2975523"/>
              <a:ext cx="164121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Presence of visceral metastases</a:t>
              </a:r>
            </a:p>
          </p:txBody>
        </p:sp>
        <p:sp>
          <p:nvSpPr>
            <p:cNvPr id="1541" name="TextBox 1540">
              <a:extLst>
                <a:ext uri="{FF2B5EF4-FFF2-40B4-BE49-F238E27FC236}">
                  <a16:creationId xmlns:a16="http://schemas.microsoft.com/office/drawing/2014/main" id="{2004D22B-7808-4618-9C70-1FB8598D2358}"/>
                </a:ext>
              </a:extLst>
            </p:cNvPr>
            <p:cNvSpPr txBox="1"/>
            <p:nvPr/>
          </p:nvSpPr>
          <p:spPr>
            <a:xfrm>
              <a:off x="6262234" y="3389191"/>
              <a:ext cx="151317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Bone only metastasis at entry</a:t>
              </a:r>
            </a:p>
          </p:txBody>
        </p:sp>
        <p:sp>
          <p:nvSpPr>
            <p:cNvPr id="1542" name="TextBox 1541">
              <a:extLst>
                <a:ext uri="{FF2B5EF4-FFF2-40B4-BE49-F238E27FC236}">
                  <a16:creationId xmlns:a16="http://schemas.microsoft.com/office/drawing/2014/main" id="{51BD6530-84D8-4CAB-B084-2B1537267810}"/>
                </a:ext>
              </a:extLst>
            </p:cNvPr>
            <p:cNvSpPr txBox="1"/>
            <p:nvPr/>
          </p:nvSpPr>
          <p:spPr>
            <a:xfrm>
              <a:off x="6262234" y="3802859"/>
              <a:ext cx="1773178"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Number of bone lesions at baseline</a:t>
              </a:r>
            </a:p>
          </p:txBody>
        </p:sp>
        <p:sp>
          <p:nvSpPr>
            <p:cNvPr id="1543" name="TextBox 1542">
              <a:extLst>
                <a:ext uri="{FF2B5EF4-FFF2-40B4-BE49-F238E27FC236}">
                  <a16:creationId xmlns:a16="http://schemas.microsoft.com/office/drawing/2014/main" id="{3EC6B211-AFB0-4059-99FD-0F030F7FBD3F}"/>
                </a:ext>
              </a:extLst>
            </p:cNvPr>
            <p:cNvSpPr txBox="1"/>
            <p:nvPr/>
          </p:nvSpPr>
          <p:spPr>
            <a:xfrm>
              <a:off x="6262234" y="4216527"/>
              <a:ext cx="1471878"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Baseline PSA above median</a:t>
              </a:r>
            </a:p>
          </p:txBody>
        </p:sp>
        <p:sp>
          <p:nvSpPr>
            <p:cNvPr id="1544" name="TextBox 1543">
              <a:extLst>
                <a:ext uri="{FF2B5EF4-FFF2-40B4-BE49-F238E27FC236}">
                  <a16:creationId xmlns:a16="http://schemas.microsoft.com/office/drawing/2014/main" id="{EA92C77B-1C80-415D-BDEC-BC60D9A2BCA3}"/>
                </a:ext>
              </a:extLst>
            </p:cNvPr>
            <p:cNvSpPr txBox="1"/>
            <p:nvPr/>
          </p:nvSpPr>
          <p:spPr>
            <a:xfrm>
              <a:off x="6262234" y="4624331"/>
              <a:ext cx="107099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Gene mutation type</a:t>
              </a:r>
            </a:p>
          </p:txBody>
        </p:sp>
        <p:sp>
          <p:nvSpPr>
            <p:cNvPr id="1561" name="TextBox 1560">
              <a:extLst>
                <a:ext uri="{FF2B5EF4-FFF2-40B4-BE49-F238E27FC236}">
                  <a16:creationId xmlns:a16="http://schemas.microsoft.com/office/drawing/2014/main" id="{42F7301B-12F0-4F36-9F1C-5BB84FD3F78E}"/>
                </a:ext>
              </a:extLst>
            </p:cNvPr>
            <p:cNvSpPr txBox="1"/>
            <p:nvPr/>
          </p:nvSpPr>
          <p:spPr>
            <a:xfrm>
              <a:off x="8734092" y="194135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562" name="TextBox 1561">
              <a:extLst>
                <a:ext uri="{FF2B5EF4-FFF2-40B4-BE49-F238E27FC236}">
                  <a16:creationId xmlns:a16="http://schemas.microsoft.com/office/drawing/2014/main" id="{9605C4AA-8095-44F7-BB94-88B69C2F69D1}"/>
                </a:ext>
              </a:extLst>
            </p:cNvPr>
            <p:cNvSpPr txBox="1"/>
            <p:nvPr/>
          </p:nvSpPr>
          <p:spPr>
            <a:xfrm>
              <a:off x="8762061"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4.3</a:t>
              </a:r>
            </a:p>
          </p:txBody>
        </p:sp>
        <p:sp>
          <p:nvSpPr>
            <p:cNvPr id="1563" name="TextBox 1562">
              <a:extLst>
                <a:ext uri="{FF2B5EF4-FFF2-40B4-BE49-F238E27FC236}">
                  <a16:creationId xmlns:a16="http://schemas.microsoft.com/office/drawing/2014/main" id="{355CE191-82D7-49A9-991A-5032029AA475}"/>
                </a:ext>
              </a:extLst>
            </p:cNvPr>
            <p:cNvSpPr txBox="1"/>
            <p:nvPr/>
          </p:nvSpPr>
          <p:spPr>
            <a:xfrm>
              <a:off x="8734092" y="23550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564" name="TextBox 1563">
              <a:extLst>
                <a:ext uri="{FF2B5EF4-FFF2-40B4-BE49-F238E27FC236}">
                  <a16:creationId xmlns:a16="http://schemas.microsoft.com/office/drawing/2014/main" id="{86245B24-1536-41DF-9F6B-351D0B10C281}"/>
                </a:ext>
              </a:extLst>
            </p:cNvPr>
            <p:cNvSpPr txBox="1"/>
            <p:nvPr/>
          </p:nvSpPr>
          <p:spPr>
            <a:xfrm>
              <a:off x="8734092" y="25618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14.6</a:t>
              </a:r>
            </a:p>
          </p:txBody>
        </p:sp>
        <p:sp>
          <p:nvSpPr>
            <p:cNvPr id="1565" name="TextBox 1564">
              <a:extLst>
                <a:ext uri="{FF2B5EF4-FFF2-40B4-BE49-F238E27FC236}">
                  <a16:creationId xmlns:a16="http://schemas.microsoft.com/office/drawing/2014/main" id="{6765EBEE-2A4F-4483-B29E-2D2BC332B362}"/>
                </a:ext>
              </a:extLst>
            </p:cNvPr>
            <p:cNvSpPr txBox="1"/>
            <p:nvPr/>
          </p:nvSpPr>
          <p:spPr>
            <a:xfrm>
              <a:off x="8734092" y="27686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12.7</a:t>
              </a:r>
            </a:p>
          </p:txBody>
        </p:sp>
        <p:sp>
          <p:nvSpPr>
            <p:cNvPr id="1566" name="TextBox 1565">
              <a:extLst>
                <a:ext uri="{FF2B5EF4-FFF2-40B4-BE49-F238E27FC236}">
                  <a16:creationId xmlns:a16="http://schemas.microsoft.com/office/drawing/2014/main" id="{A38F07FF-D2F9-4544-9F2D-4CE096466DAB}"/>
                </a:ext>
              </a:extLst>
            </p:cNvPr>
            <p:cNvSpPr txBox="1"/>
            <p:nvPr/>
          </p:nvSpPr>
          <p:spPr>
            <a:xfrm>
              <a:off x="8762061" y="2975523"/>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8.1</a:t>
              </a:r>
            </a:p>
          </p:txBody>
        </p:sp>
        <p:sp>
          <p:nvSpPr>
            <p:cNvPr id="1567" name="TextBox 1566">
              <a:extLst>
                <a:ext uri="{FF2B5EF4-FFF2-40B4-BE49-F238E27FC236}">
                  <a16:creationId xmlns:a16="http://schemas.microsoft.com/office/drawing/2014/main" id="{86EA718D-228B-46ED-9FDF-7E44DEABDD11}"/>
                </a:ext>
              </a:extLst>
            </p:cNvPr>
            <p:cNvSpPr txBox="1"/>
            <p:nvPr/>
          </p:nvSpPr>
          <p:spPr>
            <a:xfrm>
              <a:off x="8734092" y="31823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568" name="TextBox 1567">
              <a:extLst>
                <a:ext uri="{FF2B5EF4-FFF2-40B4-BE49-F238E27FC236}">
                  <a16:creationId xmlns:a16="http://schemas.microsoft.com/office/drawing/2014/main" id="{EE177AC9-D7A8-475E-ADA5-768A0D220D38}"/>
                </a:ext>
              </a:extLst>
            </p:cNvPr>
            <p:cNvSpPr txBox="1"/>
            <p:nvPr/>
          </p:nvSpPr>
          <p:spPr>
            <a:xfrm>
              <a:off x="8734092" y="33891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15.4</a:t>
              </a:r>
            </a:p>
          </p:txBody>
        </p:sp>
        <p:sp>
          <p:nvSpPr>
            <p:cNvPr id="1569" name="TextBox 1568">
              <a:extLst>
                <a:ext uri="{FF2B5EF4-FFF2-40B4-BE49-F238E27FC236}">
                  <a16:creationId xmlns:a16="http://schemas.microsoft.com/office/drawing/2014/main" id="{3E392494-A185-4A28-ABBD-26290CE6D2F8}"/>
                </a:ext>
              </a:extLst>
            </p:cNvPr>
            <p:cNvSpPr txBox="1"/>
            <p:nvPr/>
          </p:nvSpPr>
          <p:spPr>
            <a:xfrm>
              <a:off x="8734092" y="359602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10.9</a:t>
              </a:r>
            </a:p>
          </p:txBody>
        </p:sp>
        <p:sp>
          <p:nvSpPr>
            <p:cNvPr id="1570" name="TextBox 1569">
              <a:extLst>
                <a:ext uri="{FF2B5EF4-FFF2-40B4-BE49-F238E27FC236}">
                  <a16:creationId xmlns:a16="http://schemas.microsoft.com/office/drawing/2014/main" id="{C9AD179A-9F05-4C05-85DD-875C64B98199}"/>
                </a:ext>
              </a:extLst>
            </p:cNvPr>
            <p:cNvSpPr txBox="1"/>
            <p:nvPr/>
          </p:nvSpPr>
          <p:spPr>
            <a:xfrm>
              <a:off x="8734092" y="380285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15.4</a:t>
              </a:r>
            </a:p>
          </p:txBody>
        </p:sp>
        <p:sp>
          <p:nvSpPr>
            <p:cNvPr id="1571" name="TextBox 1570">
              <a:extLst>
                <a:ext uri="{FF2B5EF4-FFF2-40B4-BE49-F238E27FC236}">
                  <a16:creationId xmlns:a16="http://schemas.microsoft.com/office/drawing/2014/main" id="{FBB98812-4877-4CC9-96DB-24FAE038CD6C}"/>
                </a:ext>
              </a:extLst>
            </p:cNvPr>
            <p:cNvSpPr txBox="1"/>
            <p:nvPr/>
          </p:nvSpPr>
          <p:spPr>
            <a:xfrm>
              <a:off x="8762061" y="4009693"/>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8.4</a:t>
              </a:r>
            </a:p>
          </p:txBody>
        </p:sp>
        <p:sp>
          <p:nvSpPr>
            <p:cNvPr id="1572" name="TextBox 1571">
              <a:extLst>
                <a:ext uri="{FF2B5EF4-FFF2-40B4-BE49-F238E27FC236}">
                  <a16:creationId xmlns:a16="http://schemas.microsoft.com/office/drawing/2014/main" id="{01AE212B-885D-40CF-9F60-52056AA032DE}"/>
                </a:ext>
              </a:extLst>
            </p:cNvPr>
            <p:cNvSpPr txBox="1"/>
            <p:nvPr/>
          </p:nvSpPr>
          <p:spPr>
            <a:xfrm>
              <a:off x="8762061" y="421652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8.3</a:t>
              </a:r>
            </a:p>
          </p:txBody>
        </p:sp>
        <p:sp>
          <p:nvSpPr>
            <p:cNvPr id="1573" name="TextBox 1572">
              <a:extLst>
                <a:ext uri="{FF2B5EF4-FFF2-40B4-BE49-F238E27FC236}">
                  <a16:creationId xmlns:a16="http://schemas.microsoft.com/office/drawing/2014/main" id="{4EE9E709-A958-44ED-B555-CDFA706B8D9F}"/>
                </a:ext>
              </a:extLst>
            </p:cNvPr>
            <p:cNvSpPr txBox="1"/>
            <p:nvPr/>
          </p:nvSpPr>
          <p:spPr>
            <a:xfrm>
              <a:off x="8734092" y="442336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18.2</a:t>
              </a:r>
            </a:p>
          </p:txBody>
        </p:sp>
        <p:sp>
          <p:nvSpPr>
            <p:cNvPr id="1574" name="TextBox 1573">
              <a:extLst>
                <a:ext uri="{FF2B5EF4-FFF2-40B4-BE49-F238E27FC236}">
                  <a16:creationId xmlns:a16="http://schemas.microsoft.com/office/drawing/2014/main" id="{68942882-A6C8-49F1-93E8-3278A8B4EE76}"/>
                </a:ext>
              </a:extLst>
            </p:cNvPr>
            <p:cNvSpPr txBox="1"/>
            <p:nvPr/>
          </p:nvSpPr>
          <p:spPr>
            <a:xfrm>
              <a:off x="8734092" y="463020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10.9</a:t>
              </a:r>
            </a:p>
          </p:txBody>
        </p:sp>
        <p:sp>
          <p:nvSpPr>
            <p:cNvPr id="1575" name="TextBox 1574">
              <a:extLst>
                <a:ext uri="{FF2B5EF4-FFF2-40B4-BE49-F238E27FC236}">
                  <a16:creationId xmlns:a16="http://schemas.microsoft.com/office/drawing/2014/main" id="{8D78766A-1DAF-46C4-B79C-2DE1D777336B}"/>
                </a:ext>
              </a:extLst>
            </p:cNvPr>
            <p:cNvSpPr txBox="1"/>
            <p:nvPr/>
          </p:nvSpPr>
          <p:spPr>
            <a:xfrm>
              <a:off x="8734092" y="483697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16.4</a:t>
              </a:r>
            </a:p>
          </p:txBody>
        </p:sp>
        <p:sp>
          <p:nvSpPr>
            <p:cNvPr id="1576" name="TextBox 1575">
              <a:extLst>
                <a:ext uri="{FF2B5EF4-FFF2-40B4-BE49-F238E27FC236}">
                  <a16:creationId xmlns:a16="http://schemas.microsoft.com/office/drawing/2014/main" id="{C56037E5-5403-4E3D-B24B-2CD4660A0523}"/>
                </a:ext>
              </a:extLst>
            </p:cNvPr>
            <p:cNvSpPr txBox="1"/>
            <p:nvPr/>
          </p:nvSpPr>
          <p:spPr>
            <a:xfrm>
              <a:off x="7779246" y="1556472"/>
              <a:ext cx="63350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Subgroup</a:t>
              </a:r>
            </a:p>
          </p:txBody>
        </p:sp>
        <p:sp>
          <p:nvSpPr>
            <p:cNvPr id="1577" name="TextBox 1576">
              <a:extLst>
                <a:ext uri="{FF2B5EF4-FFF2-40B4-BE49-F238E27FC236}">
                  <a16:creationId xmlns:a16="http://schemas.microsoft.com/office/drawing/2014/main" id="{81D20B84-E919-4477-B2A8-441249E43501}"/>
                </a:ext>
              </a:extLst>
            </p:cNvPr>
            <p:cNvSpPr txBox="1"/>
            <p:nvPr/>
          </p:nvSpPr>
          <p:spPr>
            <a:xfrm>
              <a:off x="6262234" y="1556472"/>
              <a:ext cx="56297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Variable</a:t>
              </a:r>
            </a:p>
          </p:txBody>
        </p:sp>
        <p:sp>
          <p:nvSpPr>
            <p:cNvPr id="1578" name="TextBox 1577">
              <a:extLst>
                <a:ext uri="{FF2B5EF4-FFF2-40B4-BE49-F238E27FC236}">
                  <a16:creationId xmlns:a16="http://schemas.microsoft.com/office/drawing/2014/main" id="{D960C9CC-722B-42FA-AE85-A55E6AE4000F}"/>
                </a:ext>
              </a:extLst>
            </p:cNvPr>
            <p:cNvSpPr txBox="1"/>
            <p:nvPr/>
          </p:nvSpPr>
          <p:spPr>
            <a:xfrm>
              <a:off x="8734848"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control</a:t>
              </a:r>
            </a:p>
          </p:txBody>
        </p:sp>
        <p:sp>
          <p:nvSpPr>
            <p:cNvPr id="1595" name="TextBox 1594">
              <a:extLst>
                <a:ext uri="{FF2B5EF4-FFF2-40B4-BE49-F238E27FC236}">
                  <a16:creationId xmlns:a16="http://schemas.microsoft.com/office/drawing/2014/main" id="{EBA9BD4F-634D-4D5E-94A5-91CE0B4684F0}"/>
                </a:ext>
              </a:extLst>
            </p:cNvPr>
            <p:cNvSpPr txBox="1"/>
            <p:nvPr/>
          </p:nvSpPr>
          <p:spPr>
            <a:xfrm>
              <a:off x="8380384" y="194135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16.6</a:t>
              </a:r>
            </a:p>
          </p:txBody>
        </p:sp>
        <p:sp>
          <p:nvSpPr>
            <p:cNvPr id="1596" name="TextBox 1595">
              <a:extLst>
                <a:ext uri="{FF2B5EF4-FFF2-40B4-BE49-F238E27FC236}">
                  <a16:creationId xmlns:a16="http://schemas.microsoft.com/office/drawing/2014/main" id="{A5A9A9B9-3EED-4258-872C-27FDB2DF40F6}"/>
                </a:ext>
              </a:extLst>
            </p:cNvPr>
            <p:cNvSpPr txBox="1"/>
            <p:nvPr/>
          </p:nvSpPr>
          <p:spPr>
            <a:xfrm>
              <a:off x="8406053" y="2148187"/>
              <a:ext cx="32733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NE</a:t>
              </a:r>
            </a:p>
          </p:txBody>
        </p:sp>
        <p:sp>
          <p:nvSpPr>
            <p:cNvPr id="1597" name="TextBox 1596">
              <a:extLst>
                <a:ext uri="{FF2B5EF4-FFF2-40B4-BE49-F238E27FC236}">
                  <a16:creationId xmlns:a16="http://schemas.microsoft.com/office/drawing/2014/main" id="{65E5ECE9-153A-4FF2-B62D-41737E2073AC}"/>
                </a:ext>
              </a:extLst>
            </p:cNvPr>
            <p:cNvSpPr txBox="1"/>
            <p:nvPr/>
          </p:nvSpPr>
          <p:spPr>
            <a:xfrm>
              <a:off x="8380384" y="23550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16.5</a:t>
              </a:r>
            </a:p>
          </p:txBody>
        </p:sp>
        <p:sp>
          <p:nvSpPr>
            <p:cNvPr id="1598" name="TextBox 1597">
              <a:extLst>
                <a:ext uri="{FF2B5EF4-FFF2-40B4-BE49-F238E27FC236}">
                  <a16:creationId xmlns:a16="http://schemas.microsoft.com/office/drawing/2014/main" id="{FD224BEC-C2AF-4681-8782-53C5097A819F}"/>
                </a:ext>
              </a:extLst>
            </p:cNvPr>
            <p:cNvSpPr txBox="1"/>
            <p:nvPr/>
          </p:nvSpPr>
          <p:spPr>
            <a:xfrm>
              <a:off x="8380384" y="25618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13.9</a:t>
              </a:r>
            </a:p>
          </p:txBody>
        </p:sp>
        <p:sp>
          <p:nvSpPr>
            <p:cNvPr id="1599" name="TextBox 1598">
              <a:extLst>
                <a:ext uri="{FF2B5EF4-FFF2-40B4-BE49-F238E27FC236}">
                  <a16:creationId xmlns:a16="http://schemas.microsoft.com/office/drawing/2014/main" id="{80A9EC3F-6B14-4E56-84AC-3101278FED5B}"/>
                </a:ext>
              </a:extLst>
            </p:cNvPr>
            <p:cNvSpPr txBox="1"/>
            <p:nvPr/>
          </p:nvSpPr>
          <p:spPr>
            <a:xfrm>
              <a:off x="8380384" y="27686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16.7</a:t>
              </a:r>
            </a:p>
          </p:txBody>
        </p:sp>
        <p:sp>
          <p:nvSpPr>
            <p:cNvPr id="1600" name="TextBox 1599">
              <a:extLst>
                <a:ext uri="{FF2B5EF4-FFF2-40B4-BE49-F238E27FC236}">
                  <a16:creationId xmlns:a16="http://schemas.microsoft.com/office/drawing/2014/main" id="{87507F2A-ADF6-4A00-9A64-8CF899B7D71C}"/>
                </a:ext>
              </a:extLst>
            </p:cNvPr>
            <p:cNvSpPr txBox="1"/>
            <p:nvPr/>
          </p:nvSpPr>
          <p:spPr>
            <a:xfrm>
              <a:off x="8380384" y="2975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11.0</a:t>
              </a:r>
            </a:p>
          </p:txBody>
        </p:sp>
        <p:sp>
          <p:nvSpPr>
            <p:cNvPr id="1601" name="TextBox 1600">
              <a:extLst>
                <a:ext uri="{FF2B5EF4-FFF2-40B4-BE49-F238E27FC236}">
                  <a16:creationId xmlns:a16="http://schemas.microsoft.com/office/drawing/2014/main" id="{A732574D-7C93-40A9-85BD-288CC74EA515}"/>
                </a:ext>
              </a:extLst>
            </p:cNvPr>
            <p:cNvSpPr txBox="1"/>
            <p:nvPr/>
          </p:nvSpPr>
          <p:spPr>
            <a:xfrm>
              <a:off x="8380384" y="31823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19.4</a:t>
              </a:r>
            </a:p>
          </p:txBody>
        </p:sp>
        <p:sp>
          <p:nvSpPr>
            <p:cNvPr id="1602" name="TextBox 1601">
              <a:extLst>
                <a:ext uri="{FF2B5EF4-FFF2-40B4-BE49-F238E27FC236}">
                  <a16:creationId xmlns:a16="http://schemas.microsoft.com/office/drawing/2014/main" id="{86C21297-A6F4-49C2-BCC9-DE142A8D7672}"/>
                </a:ext>
              </a:extLst>
            </p:cNvPr>
            <p:cNvSpPr txBox="1"/>
            <p:nvPr/>
          </p:nvSpPr>
          <p:spPr>
            <a:xfrm>
              <a:off x="8380384" y="33891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19.4</a:t>
              </a:r>
            </a:p>
          </p:txBody>
        </p:sp>
        <p:sp>
          <p:nvSpPr>
            <p:cNvPr id="1603" name="TextBox 1602">
              <a:extLst>
                <a:ext uri="{FF2B5EF4-FFF2-40B4-BE49-F238E27FC236}">
                  <a16:creationId xmlns:a16="http://schemas.microsoft.com/office/drawing/2014/main" id="{123F4EFF-7A53-41A6-8FD9-F66C88D67153}"/>
                </a:ext>
              </a:extLst>
            </p:cNvPr>
            <p:cNvSpPr txBox="1"/>
            <p:nvPr/>
          </p:nvSpPr>
          <p:spPr>
            <a:xfrm>
              <a:off x="8380384" y="359602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14.8</a:t>
              </a:r>
            </a:p>
          </p:txBody>
        </p:sp>
        <p:sp>
          <p:nvSpPr>
            <p:cNvPr id="1604" name="TextBox 1603">
              <a:extLst>
                <a:ext uri="{FF2B5EF4-FFF2-40B4-BE49-F238E27FC236}">
                  <a16:creationId xmlns:a16="http://schemas.microsoft.com/office/drawing/2014/main" id="{02EA9F30-BB33-4422-BB96-FED2A25203F4}"/>
                </a:ext>
              </a:extLst>
            </p:cNvPr>
            <p:cNvSpPr txBox="1"/>
            <p:nvPr/>
          </p:nvSpPr>
          <p:spPr>
            <a:xfrm>
              <a:off x="8380384" y="380285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19.4</a:t>
              </a:r>
            </a:p>
          </p:txBody>
        </p:sp>
        <p:sp>
          <p:nvSpPr>
            <p:cNvPr id="1605" name="TextBox 1604">
              <a:extLst>
                <a:ext uri="{FF2B5EF4-FFF2-40B4-BE49-F238E27FC236}">
                  <a16:creationId xmlns:a16="http://schemas.microsoft.com/office/drawing/2014/main" id="{0C45C26C-79F9-465D-88A4-F9BD0AEC9169}"/>
                </a:ext>
              </a:extLst>
            </p:cNvPr>
            <p:cNvSpPr txBox="1"/>
            <p:nvPr/>
          </p:nvSpPr>
          <p:spPr>
            <a:xfrm>
              <a:off x="8380384" y="400969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13.8</a:t>
              </a:r>
            </a:p>
          </p:txBody>
        </p:sp>
        <p:sp>
          <p:nvSpPr>
            <p:cNvPr id="1606" name="TextBox 1605">
              <a:extLst>
                <a:ext uri="{FF2B5EF4-FFF2-40B4-BE49-F238E27FC236}">
                  <a16:creationId xmlns:a16="http://schemas.microsoft.com/office/drawing/2014/main" id="{BDDE8DD0-A4EF-4989-B41A-97640CCA98BD}"/>
                </a:ext>
              </a:extLst>
            </p:cNvPr>
            <p:cNvSpPr txBox="1"/>
            <p:nvPr/>
          </p:nvSpPr>
          <p:spPr>
            <a:xfrm>
              <a:off x="8380384" y="421652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15.7</a:t>
              </a:r>
            </a:p>
          </p:txBody>
        </p:sp>
        <p:sp>
          <p:nvSpPr>
            <p:cNvPr id="1607" name="TextBox 1606">
              <a:extLst>
                <a:ext uri="{FF2B5EF4-FFF2-40B4-BE49-F238E27FC236}">
                  <a16:creationId xmlns:a16="http://schemas.microsoft.com/office/drawing/2014/main" id="{0E550207-20DD-4447-8A80-4360C1B490C7}"/>
                </a:ext>
              </a:extLst>
            </p:cNvPr>
            <p:cNvSpPr txBox="1"/>
            <p:nvPr/>
          </p:nvSpPr>
          <p:spPr>
            <a:xfrm>
              <a:off x="8380384" y="442336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16.7</a:t>
              </a:r>
            </a:p>
          </p:txBody>
        </p:sp>
        <p:sp>
          <p:nvSpPr>
            <p:cNvPr id="1608" name="TextBox 1607">
              <a:extLst>
                <a:ext uri="{FF2B5EF4-FFF2-40B4-BE49-F238E27FC236}">
                  <a16:creationId xmlns:a16="http://schemas.microsoft.com/office/drawing/2014/main" id="{B8F4B20D-B2D1-48FA-9417-966AA2A717BE}"/>
                </a:ext>
              </a:extLst>
            </p:cNvPr>
            <p:cNvSpPr txBox="1"/>
            <p:nvPr/>
          </p:nvSpPr>
          <p:spPr>
            <a:xfrm>
              <a:off x="8380384" y="463020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16.6</a:t>
              </a:r>
            </a:p>
          </p:txBody>
        </p:sp>
        <p:sp>
          <p:nvSpPr>
            <p:cNvPr id="1609" name="TextBox 1608">
              <a:extLst>
                <a:ext uri="{FF2B5EF4-FFF2-40B4-BE49-F238E27FC236}">
                  <a16:creationId xmlns:a16="http://schemas.microsoft.com/office/drawing/2014/main" id="{EE0CC6E8-CE69-4B33-BED5-98C817EF01E8}"/>
                </a:ext>
              </a:extLst>
            </p:cNvPr>
            <p:cNvSpPr txBox="1"/>
            <p:nvPr/>
          </p:nvSpPr>
          <p:spPr>
            <a:xfrm>
              <a:off x="8380384" y="483697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14.8</a:t>
              </a:r>
            </a:p>
          </p:txBody>
        </p:sp>
        <p:sp>
          <p:nvSpPr>
            <p:cNvPr id="1610" name="TextBox 1609">
              <a:extLst>
                <a:ext uri="{FF2B5EF4-FFF2-40B4-BE49-F238E27FC236}">
                  <a16:creationId xmlns:a16="http://schemas.microsoft.com/office/drawing/2014/main" id="{86A83ADC-C951-477F-94D6-851E1058B937}"/>
                </a:ext>
              </a:extLst>
            </p:cNvPr>
            <p:cNvSpPr txBox="1"/>
            <p:nvPr/>
          </p:nvSpPr>
          <p:spPr>
            <a:xfrm>
              <a:off x="8295044"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niraparib</a:t>
              </a:r>
            </a:p>
          </p:txBody>
        </p:sp>
        <p:sp>
          <p:nvSpPr>
            <p:cNvPr id="1611" name="TextBox 1610">
              <a:extLst>
                <a:ext uri="{FF2B5EF4-FFF2-40B4-BE49-F238E27FC236}">
                  <a16:creationId xmlns:a16="http://schemas.microsoft.com/office/drawing/2014/main" id="{219975C8-1E5C-4572-99FE-FD736F056177}"/>
                </a:ext>
              </a:extLst>
            </p:cNvPr>
            <p:cNvSpPr txBox="1"/>
            <p:nvPr/>
          </p:nvSpPr>
          <p:spPr>
            <a:xfrm>
              <a:off x="8310203" y="1403538"/>
              <a:ext cx="95731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Median (months)</a:t>
              </a:r>
            </a:p>
          </p:txBody>
        </p:sp>
        <p:sp>
          <p:nvSpPr>
            <p:cNvPr id="1612" name="Freeform: Shape 1611">
              <a:extLst>
                <a:ext uri="{FF2B5EF4-FFF2-40B4-BE49-F238E27FC236}">
                  <a16:creationId xmlns:a16="http://schemas.microsoft.com/office/drawing/2014/main" id="{45230871-7E7D-42B9-AB70-A8F61FFEE31A}"/>
                </a:ext>
              </a:extLst>
            </p:cNvPr>
            <p:cNvSpPr/>
            <p:nvPr/>
          </p:nvSpPr>
          <p:spPr>
            <a:xfrm>
              <a:off x="8377805"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613" name="TextBox 1612">
              <a:extLst>
                <a:ext uri="{FF2B5EF4-FFF2-40B4-BE49-F238E27FC236}">
                  <a16:creationId xmlns:a16="http://schemas.microsoft.com/office/drawing/2014/main" id="{6515421F-9C2A-4D77-960C-AB2A95107932}"/>
                </a:ext>
              </a:extLst>
            </p:cNvPr>
            <p:cNvSpPr txBox="1"/>
            <p:nvPr/>
          </p:nvSpPr>
          <p:spPr>
            <a:xfrm>
              <a:off x="11392764"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control</a:t>
              </a:r>
            </a:p>
          </p:txBody>
        </p:sp>
        <p:sp>
          <p:nvSpPr>
            <p:cNvPr id="1614" name="TextBox 1613">
              <a:extLst>
                <a:ext uri="{FF2B5EF4-FFF2-40B4-BE49-F238E27FC236}">
                  <a16:creationId xmlns:a16="http://schemas.microsoft.com/office/drawing/2014/main" id="{D7528535-D8CA-4F57-A164-CE915B21A299}"/>
                </a:ext>
              </a:extLst>
            </p:cNvPr>
            <p:cNvSpPr txBox="1"/>
            <p:nvPr/>
          </p:nvSpPr>
          <p:spPr>
            <a:xfrm>
              <a:off x="1096572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niraparib</a:t>
              </a:r>
            </a:p>
          </p:txBody>
        </p:sp>
        <p:sp>
          <p:nvSpPr>
            <p:cNvPr id="1615" name="TextBox 1614">
              <a:extLst>
                <a:ext uri="{FF2B5EF4-FFF2-40B4-BE49-F238E27FC236}">
                  <a16:creationId xmlns:a16="http://schemas.microsoft.com/office/drawing/2014/main" id="{B42DFFEB-044F-4FEC-916A-852E58BC450C}"/>
                </a:ext>
              </a:extLst>
            </p:cNvPr>
            <p:cNvSpPr txBox="1"/>
            <p:nvPr/>
          </p:nvSpPr>
          <p:spPr>
            <a:xfrm>
              <a:off x="11162541" y="1403538"/>
              <a:ext cx="60305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BdCn"/>
                  <a:rtl val="0"/>
                </a:rPr>
                <a:t>Events/N</a:t>
              </a:r>
            </a:p>
          </p:txBody>
        </p:sp>
        <p:sp>
          <p:nvSpPr>
            <p:cNvPr id="1616" name="Freeform: Shape 1615">
              <a:extLst>
                <a:ext uri="{FF2B5EF4-FFF2-40B4-BE49-F238E27FC236}">
                  <a16:creationId xmlns:a16="http://schemas.microsoft.com/office/drawing/2014/main" id="{3EEA1B78-9B04-48FA-86C6-374F737B105E}"/>
                </a:ext>
              </a:extLst>
            </p:cNvPr>
            <p:cNvSpPr/>
            <p:nvPr/>
          </p:nvSpPr>
          <p:spPr>
            <a:xfrm>
              <a:off x="11059519"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634" name="TextBox 1633">
              <a:extLst>
                <a:ext uri="{FF2B5EF4-FFF2-40B4-BE49-F238E27FC236}">
                  <a16:creationId xmlns:a16="http://schemas.microsoft.com/office/drawing/2014/main" id="{6EDD3C84-6608-4E0F-B8C9-8284ECA72A0F}"/>
                </a:ext>
              </a:extLst>
            </p:cNvPr>
            <p:cNvSpPr txBox="1"/>
            <p:nvPr/>
          </p:nvSpPr>
          <p:spPr>
            <a:xfrm>
              <a:off x="10100676" y="194135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0.71 (0.53–0.96)</a:t>
              </a:r>
            </a:p>
          </p:txBody>
        </p:sp>
        <p:sp>
          <p:nvSpPr>
            <p:cNvPr id="1635" name="TextBox 1634">
              <a:extLst>
                <a:ext uri="{FF2B5EF4-FFF2-40B4-BE49-F238E27FC236}">
                  <a16:creationId xmlns:a16="http://schemas.microsoft.com/office/drawing/2014/main" id="{A223C8E6-56B0-4E5D-9910-C1D1E3A5A703}"/>
                </a:ext>
              </a:extLst>
            </p:cNvPr>
            <p:cNvSpPr txBox="1"/>
            <p:nvPr/>
          </p:nvSpPr>
          <p:spPr>
            <a:xfrm>
              <a:off x="10100676" y="214818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0.19 (0.03–1.23)</a:t>
              </a:r>
            </a:p>
          </p:txBody>
        </p:sp>
        <p:sp>
          <p:nvSpPr>
            <p:cNvPr id="1636" name="TextBox 1635">
              <a:extLst>
                <a:ext uri="{FF2B5EF4-FFF2-40B4-BE49-F238E27FC236}">
                  <a16:creationId xmlns:a16="http://schemas.microsoft.com/office/drawing/2014/main" id="{019C3FF5-75EC-4B63-BCDA-06FCB5089725}"/>
                </a:ext>
              </a:extLst>
            </p:cNvPr>
            <p:cNvSpPr txBox="1"/>
            <p:nvPr/>
          </p:nvSpPr>
          <p:spPr>
            <a:xfrm>
              <a:off x="10113696" y="2355021"/>
              <a:ext cx="92044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0.76 (0.58-1.00)</a:t>
              </a:r>
            </a:p>
          </p:txBody>
        </p:sp>
        <p:sp>
          <p:nvSpPr>
            <p:cNvPr id="1637" name="TextBox 1636">
              <a:extLst>
                <a:ext uri="{FF2B5EF4-FFF2-40B4-BE49-F238E27FC236}">
                  <a16:creationId xmlns:a16="http://schemas.microsoft.com/office/drawing/2014/main" id="{E4604880-3075-46EF-A01F-58F6E3D73A2B}"/>
                </a:ext>
              </a:extLst>
            </p:cNvPr>
            <p:cNvSpPr txBox="1"/>
            <p:nvPr/>
          </p:nvSpPr>
          <p:spPr>
            <a:xfrm>
              <a:off x="10100676" y="2561855"/>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0.95 (0.54–1.67)</a:t>
              </a:r>
            </a:p>
          </p:txBody>
        </p:sp>
        <p:sp>
          <p:nvSpPr>
            <p:cNvPr id="1638" name="TextBox 1637">
              <a:extLst>
                <a:ext uri="{FF2B5EF4-FFF2-40B4-BE49-F238E27FC236}">
                  <a16:creationId xmlns:a16="http://schemas.microsoft.com/office/drawing/2014/main" id="{33E9D06C-5171-47A8-BD32-DE88D10E7631}"/>
                </a:ext>
              </a:extLst>
            </p:cNvPr>
            <p:cNvSpPr txBox="1"/>
            <p:nvPr/>
          </p:nvSpPr>
          <p:spPr>
            <a:xfrm>
              <a:off x="10100676" y="276868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0.71 (0.52–0.96)</a:t>
              </a:r>
            </a:p>
          </p:txBody>
        </p:sp>
        <p:sp>
          <p:nvSpPr>
            <p:cNvPr id="1639" name="TextBox 1638">
              <a:extLst>
                <a:ext uri="{FF2B5EF4-FFF2-40B4-BE49-F238E27FC236}">
                  <a16:creationId xmlns:a16="http://schemas.microsoft.com/office/drawing/2014/main" id="{111EAF0E-4A7C-4256-A42F-2AE573BBA148}"/>
                </a:ext>
              </a:extLst>
            </p:cNvPr>
            <p:cNvSpPr txBox="1"/>
            <p:nvPr/>
          </p:nvSpPr>
          <p:spPr>
            <a:xfrm>
              <a:off x="10100676" y="297552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1.03 (0.60–1.77)</a:t>
              </a:r>
            </a:p>
          </p:txBody>
        </p:sp>
        <p:sp>
          <p:nvSpPr>
            <p:cNvPr id="1640" name="TextBox 1639">
              <a:extLst>
                <a:ext uri="{FF2B5EF4-FFF2-40B4-BE49-F238E27FC236}">
                  <a16:creationId xmlns:a16="http://schemas.microsoft.com/office/drawing/2014/main" id="{0E99ECAE-B8AB-48F2-9D62-97245E739BBF}"/>
                </a:ext>
              </a:extLst>
            </p:cNvPr>
            <p:cNvSpPr txBox="1"/>
            <p:nvPr/>
          </p:nvSpPr>
          <p:spPr>
            <a:xfrm>
              <a:off x="10100676" y="318235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0.64 (0.47–0.87)</a:t>
              </a:r>
            </a:p>
          </p:txBody>
        </p:sp>
        <p:sp>
          <p:nvSpPr>
            <p:cNvPr id="1641" name="TextBox 1640">
              <a:extLst>
                <a:ext uri="{FF2B5EF4-FFF2-40B4-BE49-F238E27FC236}">
                  <a16:creationId xmlns:a16="http://schemas.microsoft.com/office/drawing/2014/main" id="{2536C603-FC1A-43BA-949E-3F2BB2ECBD5A}"/>
                </a:ext>
              </a:extLst>
            </p:cNvPr>
            <p:cNvSpPr txBox="1"/>
            <p:nvPr/>
          </p:nvSpPr>
          <p:spPr>
            <a:xfrm>
              <a:off x="10100676" y="3389191"/>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0.72 (0.45–1.14)</a:t>
              </a:r>
            </a:p>
          </p:txBody>
        </p:sp>
        <p:sp>
          <p:nvSpPr>
            <p:cNvPr id="1642" name="TextBox 1641">
              <a:extLst>
                <a:ext uri="{FF2B5EF4-FFF2-40B4-BE49-F238E27FC236}">
                  <a16:creationId xmlns:a16="http://schemas.microsoft.com/office/drawing/2014/main" id="{4B8605C4-F034-4E5D-89A7-A57F4A5CF503}"/>
                </a:ext>
              </a:extLst>
            </p:cNvPr>
            <p:cNvSpPr txBox="1"/>
            <p:nvPr/>
          </p:nvSpPr>
          <p:spPr>
            <a:xfrm>
              <a:off x="10100676" y="3596025"/>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0.73 (0.53–1.02)</a:t>
              </a:r>
            </a:p>
          </p:txBody>
        </p:sp>
        <p:sp>
          <p:nvSpPr>
            <p:cNvPr id="1643" name="TextBox 1642">
              <a:extLst>
                <a:ext uri="{FF2B5EF4-FFF2-40B4-BE49-F238E27FC236}">
                  <a16:creationId xmlns:a16="http://schemas.microsoft.com/office/drawing/2014/main" id="{AE96DAAE-1216-41AB-895D-102AD3B2A8E0}"/>
                </a:ext>
              </a:extLst>
            </p:cNvPr>
            <p:cNvSpPr txBox="1"/>
            <p:nvPr/>
          </p:nvSpPr>
          <p:spPr>
            <a:xfrm>
              <a:off x="10100676" y="380285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0.76 (0.53–1.10)</a:t>
              </a:r>
            </a:p>
          </p:txBody>
        </p:sp>
        <p:sp>
          <p:nvSpPr>
            <p:cNvPr id="1644" name="TextBox 1643">
              <a:extLst>
                <a:ext uri="{FF2B5EF4-FFF2-40B4-BE49-F238E27FC236}">
                  <a16:creationId xmlns:a16="http://schemas.microsoft.com/office/drawing/2014/main" id="{40A06A56-D2B8-43BB-A6D1-3CE4D3DC5B36}"/>
                </a:ext>
              </a:extLst>
            </p:cNvPr>
            <p:cNvSpPr txBox="1"/>
            <p:nvPr/>
          </p:nvSpPr>
          <p:spPr>
            <a:xfrm>
              <a:off x="10100676" y="400969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0.69 (0.47–1.04)</a:t>
              </a:r>
            </a:p>
          </p:txBody>
        </p:sp>
        <p:sp>
          <p:nvSpPr>
            <p:cNvPr id="1645" name="TextBox 1644">
              <a:extLst>
                <a:ext uri="{FF2B5EF4-FFF2-40B4-BE49-F238E27FC236}">
                  <a16:creationId xmlns:a16="http://schemas.microsoft.com/office/drawing/2014/main" id="{4F4F4CE2-20B8-45D4-9FEB-86F5451C1A63}"/>
                </a:ext>
              </a:extLst>
            </p:cNvPr>
            <p:cNvSpPr txBox="1"/>
            <p:nvPr/>
          </p:nvSpPr>
          <p:spPr>
            <a:xfrm>
              <a:off x="10100676" y="421652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0.58 (0.40–0.82)</a:t>
              </a:r>
            </a:p>
          </p:txBody>
        </p:sp>
        <p:sp>
          <p:nvSpPr>
            <p:cNvPr id="1646" name="TextBox 1645">
              <a:extLst>
                <a:ext uri="{FF2B5EF4-FFF2-40B4-BE49-F238E27FC236}">
                  <a16:creationId xmlns:a16="http://schemas.microsoft.com/office/drawing/2014/main" id="{B20A4191-3AFC-4930-AB4E-A22EEAF481F5}"/>
                </a:ext>
              </a:extLst>
            </p:cNvPr>
            <p:cNvSpPr txBox="1"/>
            <p:nvPr/>
          </p:nvSpPr>
          <p:spPr>
            <a:xfrm>
              <a:off x="10100676" y="4423361"/>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0.93 (0.62–1.40)</a:t>
              </a:r>
            </a:p>
          </p:txBody>
        </p:sp>
        <p:sp>
          <p:nvSpPr>
            <p:cNvPr id="1647" name="TextBox 1646">
              <a:extLst>
                <a:ext uri="{FF2B5EF4-FFF2-40B4-BE49-F238E27FC236}">
                  <a16:creationId xmlns:a16="http://schemas.microsoft.com/office/drawing/2014/main" id="{B1C92C5D-B101-425B-B0D2-CA7F2DB8EB60}"/>
                </a:ext>
              </a:extLst>
            </p:cNvPr>
            <p:cNvSpPr txBox="1"/>
            <p:nvPr/>
          </p:nvSpPr>
          <p:spPr>
            <a:xfrm>
              <a:off x="10100676" y="4630200"/>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0.55 (0.38–0.81)</a:t>
              </a:r>
            </a:p>
          </p:txBody>
        </p:sp>
        <p:sp>
          <p:nvSpPr>
            <p:cNvPr id="1648" name="TextBox 1647">
              <a:extLst>
                <a:ext uri="{FF2B5EF4-FFF2-40B4-BE49-F238E27FC236}">
                  <a16:creationId xmlns:a16="http://schemas.microsoft.com/office/drawing/2014/main" id="{32AA83BC-05B4-4A94-9678-7CD9DF4F8EC0}"/>
                </a:ext>
              </a:extLst>
            </p:cNvPr>
            <p:cNvSpPr txBox="1"/>
            <p:nvPr/>
          </p:nvSpPr>
          <p:spPr>
            <a:xfrm>
              <a:off x="10100676" y="4836970"/>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0.99 (0.68–1.45)</a:t>
              </a:r>
            </a:p>
          </p:txBody>
        </p:sp>
        <p:sp>
          <p:nvSpPr>
            <p:cNvPr id="1665" name="TextBox 1664">
              <a:extLst>
                <a:ext uri="{FF2B5EF4-FFF2-40B4-BE49-F238E27FC236}">
                  <a16:creationId xmlns:a16="http://schemas.microsoft.com/office/drawing/2014/main" id="{4A694F90-E111-4E6C-A000-FDA2864B7278}"/>
                </a:ext>
              </a:extLst>
            </p:cNvPr>
            <p:cNvSpPr txBox="1"/>
            <p:nvPr/>
          </p:nvSpPr>
          <p:spPr>
            <a:xfrm>
              <a:off x="11347910" y="1941353"/>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96/170</a:t>
              </a:r>
            </a:p>
          </p:txBody>
        </p:sp>
        <p:sp>
          <p:nvSpPr>
            <p:cNvPr id="1666" name="TextBox 1665">
              <a:extLst>
                <a:ext uri="{FF2B5EF4-FFF2-40B4-BE49-F238E27FC236}">
                  <a16:creationId xmlns:a16="http://schemas.microsoft.com/office/drawing/2014/main" id="{4CE4D67F-E931-46B1-BCBF-E4C9D626A71F}"/>
                </a:ext>
              </a:extLst>
            </p:cNvPr>
            <p:cNvSpPr txBox="1"/>
            <p:nvPr/>
          </p:nvSpPr>
          <p:spPr>
            <a:xfrm>
              <a:off x="11431815"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3/4</a:t>
              </a:r>
            </a:p>
          </p:txBody>
        </p:sp>
        <p:sp>
          <p:nvSpPr>
            <p:cNvPr id="1667" name="TextBox 1666">
              <a:extLst>
                <a:ext uri="{FF2B5EF4-FFF2-40B4-BE49-F238E27FC236}">
                  <a16:creationId xmlns:a16="http://schemas.microsoft.com/office/drawing/2014/main" id="{FB354794-ECEE-4472-8672-BCC56B14D367}"/>
                </a:ext>
              </a:extLst>
            </p:cNvPr>
            <p:cNvSpPr txBox="1"/>
            <p:nvPr/>
          </p:nvSpPr>
          <p:spPr>
            <a:xfrm>
              <a:off x="11332995" y="2355021"/>
              <a:ext cx="55977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114/207</a:t>
              </a:r>
            </a:p>
          </p:txBody>
        </p:sp>
        <p:sp>
          <p:nvSpPr>
            <p:cNvPr id="1668" name="TextBox 1667">
              <a:extLst>
                <a:ext uri="{FF2B5EF4-FFF2-40B4-BE49-F238E27FC236}">
                  <a16:creationId xmlns:a16="http://schemas.microsoft.com/office/drawing/2014/main" id="{DDB53964-893E-42FC-B576-1743B9014845}"/>
                </a:ext>
              </a:extLst>
            </p:cNvPr>
            <p:cNvSpPr txBox="1"/>
            <p:nvPr/>
          </p:nvSpPr>
          <p:spPr>
            <a:xfrm>
              <a:off x="11375878" y="2561855"/>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26/45</a:t>
              </a:r>
            </a:p>
          </p:txBody>
        </p:sp>
        <p:sp>
          <p:nvSpPr>
            <p:cNvPr id="1669" name="TextBox 1668">
              <a:extLst>
                <a:ext uri="{FF2B5EF4-FFF2-40B4-BE49-F238E27FC236}">
                  <a16:creationId xmlns:a16="http://schemas.microsoft.com/office/drawing/2014/main" id="{2F0F03C4-F634-42BC-98CA-94E7DFEF926F}"/>
                </a:ext>
              </a:extLst>
            </p:cNvPr>
            <p:cNvSpPr txBox="1"/>
            <p:nvPr/>
          </p:nvSpPr>
          <p:spPr>
            <a:xfrm>
              <a:off x="11347910" y="276868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91/166</a:t>
              </a:r>
            </a:p>
          </p:txBody>
        </p:sp>
        <p:sp>
          <p:nvSpPr>
            <p:cNvPr id="1670" name="TextBox 1669">
              <a:extLst>
                <a:ext uri="{FF2B5EF4-FFF2-40B4-BE49-F238E27FC236}">
                  <a16:creationId xmlns:a16="http://schemas.microsoft.com/office/drawing/2014/main" id="{1FA53ED9-10A5-477C-AC55-0C38D3286CE8}"/>
                </a:ext>
              </a:extLst>
            </p:cNvPr>
            <p:cNvSpPr txBox="1"/>
            <p:nvPr/>
          </p:nvSpPr>
          <p:spPr>
            <a:xfrm>
              <a:off x="11375878" y="297552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22/39</a:t>
              </a:r>
            </a:p>
          </p:txBody>
        </p:sp>
        <p:sp>
          <p:nvSpPr>
            <p:cNvPr id="1671" name="TextBox 1670">
              <a:extLst>
                <a:ext uri="{FF2B5EF4-FFF2-40B4-BE49-F238E27FC236}">
                  <a16:creationId xmlns:a16="http://schemas.microsoft.com/office/drawing/2014/main" id="{148A904A-2018-40F7-B96E-6D6B4CA8E233}"/>
                </a:ext>
              </a:extLst>
            </p:cNvPr>
            <p:cNvSpPr txBox="1"/>
            <p:nvPr/>
          </p:nvSpPr>
          <p:spPr>
            <a:xfrm>
              <a:off x="11347910" y="318235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95/172</a:t>
              </a:r>
            </a:p>
          </p:txBody>
        </p:sp>
        <p:sp>
          <p:nvSpPr>
            <p:cNvPr id="1672" name="TextBox 1671">
              <a:extLst>
                <a:ext uri="{FF2B5EF4-FFF2-40B4-BE49-F238E27FC236}">
                  <a16:creationId xmlns:a16="http://schemas.microsoft.com/office/drawing/2014/main" id="{C3699E10-304B-42DE-9158-4882F79FCB83}"/>
                </a:ext>
              </a:extLst>
            </p:cNvPr>
            <p:cNvSpPr txBox="1"/>
            <p:nvPr/>
          </p:nvSpPr>
          <p:spPr>
            <a:xfrm>
              <a:off x="11375878" y="3389191"/>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41/85</a:t>
              </a:r>
            </a:p>
          </p:txBody>
        </p:sp>
        <p:sp>
          <p:nvSpPr>
            <p:cNvPr id="1673" name="TextBox 1672">
              <a:extLst>
                <a:ext uri="{FF2B5EF4-FFF2-40B4-BE49-F238E27FC236}">
                  <a16:creationId xmlns:a16="http://schemas.microsoft.com/office/drawing/2014/main" id="{079FE789-7CFC-4DF6-B06E-2FD69F23E6AF}"/>
                </a:ext>
              </a:extLst>
            </p:cNvPr>
            <p:cNvSpPr txBox="1"/>
            <p:nvPr/>
          </p:nvSpPr>
          <p:spPr>
            <a:xfrm>
              <a:off x="11347910" y="3596025"/>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76/126</a:t>
              </a:r>
            </a:p>
          </p:txBody>
        </p:sp>
        <p:sp>
          <p:nvSpPr>
            <p:cNvPr id="1674" name="TextBox 1673">
              <a:extLst>
                <a:ext uri="{FF2B5EF4-FFF2-40B4-BE49-F238E27FC236}">
                  <a16:creationId xmlns:a16="http://schemas.microsoft.com/office/drawing/2014/main" id="{AA47831A-E5CC-499F-A40B-E1450D791861}"/>
                </a:ext>
              </a:extLst>
            </p:cNvPr>
            <p:cNvSpPr txBox="1"/>
            <p:nvPr/>
          </p:nvSpPr>
          <p:spPr>
            <a:xfrm>
              <a:off x="11347910" y="380285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65/128</a:t>
              </a:r>
            </a:p>
          </p:txBody>
        </p:sp>
        <p:sp>
          <p:nvSpPr>
            <p:cNvPr id="1675" name="TextBox 1674">
              <a:extLst>
                <a:ext uri="{FF2B5EF4-FFF2-40B4-BE49-F238E27FC236}">
                  <a16:creationId xmlns:a16="http://schemas.microsoft.com/office/drawing/2014/main" id="{50DDAAE9-0085-46AB-AC7E-CC26B90AEE88}"/>
                </a:ext>
              </a:extLst>
            </p:cNvPr>
            <p:cNvSpPr txBox="1"/>
            <p:nvPr/>
          </p:nvSpPr>
          <p:spPr>
            <a:xfrm>
              <a:off x="11375878" y="400969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52/83</a:t>
              </a:r>
            </a:p>
          </p:txBody>
        </p:sp>
        <p:sp>
          <p:nvSpPr>
            <p:cNvPr id="1676" name="TextBox 1675">
              <a:extLst>
                <a:ext uri="{FF2B5EF4-FFF2-40B4-BE49-F238E27FC236}">
                  <a16:creationId xmlns:a16="http://schemas.microsoft.com/office/drawing/2014/main" id="{B6857A2F-0B75-4B23-9E73-C01FF967FC48}"/>
                </a:ext>
              </a:extLst>
            </p:cNvPr>
            <p:cNvSpPr txBox="1"/>
            <p:nvPr/>
          </p:nvSpPr>
          <p:spPr>
            <a:xfrm>
              <a:off x="11347910" y="421652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66/101</a:t>
              </a:r>
            </a:p>
          </p:txBody>
        </p:sp>
        <p:sp>
          <p:nvSpPr>
            <p:cNvPr id="1677" name="TextBox 1676">
              <a:extLst>
                <a:ext uri="{FF2B5EF4-FFF2-40B4-BE49-F238E27FC236}">
                  <a16:creationId xmlns:a16="http://schemas.microsoft.com/office/drawing/2014/main" id="{4FD1F2F4-689A-461F-BF58-73F416F54A34}"/>
                </a:ext>
              </a:extLst>
            </p:cNvPr>
            <p:cNvSpPr txBox="1"/>
            <p:nvPr/>
          </p:nvSpPr>
          <p:spPr>
            <a:xfrm>
              <a:off x="11347910" y="442336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51/110</a:t>
              </a:r>
            </a:p>
          </p:txBody>
        </p:sp>
        <p:sp>
          <p:nvSpPr>
            <p:cNvPr id="1678" name="TextBox 1677">
              <a:extLst>
                <a:ext uri="{FF2B5EF4-FFF2-40B4-BE49-F238E27FC236}">
                  <a16:creationId xmlns:a16="http://schemas.microsoft.com/office/drawing/2014/main" id="{C43A7BAA-2EA5-4C34-A7C4-06B06676AA48}"/>
                </a:ext>
              </a:extLst>
            </p:cNvPr>
            <p:cNvSpPr txBox="1"/>
            <p:nvPr/>
          </p:nvSpPr>
          <p:spPr>
            <a:xfrm>
              <a:off x="11347910" y="4630200"/>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64/112</a:t>
              </a:r>
            </a:p>
          </p:txBody>
        </p:sp>
        <p:sp>
          <p:nvSpPr>
            <p:cNvPr id="1679" name="TextBox 1678">
              <a:extLst>
                <a:ext uri="{FF2B5EF4-FFF2-40B4-BE49-F238E27FC236}">
                  <a16:creationId xmlns:a16="http://schemas.microsoft.com/office/drawing/2014/main" id="{E89F0C28-A4A6-4244-A0C1-30DAABA2FCF2}"/>
                </a:ext>
              </a:extLst>
            </p:cNvPr>
            <p:cNvSpPr txBox="1"/>
            <p:nvPr/>
          </p:nvSpPr>
          <p:spPr>
            <a:xfrm>
              <a:off x="11375878" y="4836970"/>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53/99</a:t>
              </a:r>
            </a:p>
          </p:txBody>
        </p:sp>
        <p:sp>
          <p:nvSpPr>
            <p:cNvPr id="1696" name="TextBox 1695">
              <a:extLst>
                <a:ext uri="{FF2B5EF4-FFF2-40B4-BE49-F238E27FC236}">
                  <a16:creationId xmlns:a16="http://schemas.microsoft.com/office/drawing/2014/main" id="{A846EDD0-B91C-45F9-B0A4-6DCA941C1973}"/>
                </a:ext>
              </a:extLst>
            </p:cNvPr>
            <p:cNvSpPr txBox="1"/>
            <p:nvPr/>
          </p:nvSpPr>
          <p:spPr>
            <a:xfrm>
              <a:off x="10994202" y="1941353"/>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80/172</a:t>
              </a:r>
            </a:p>
          </p:txBody>
        </p:sp>
        <p:sp>
          <p:nvSpPr>
            <p:cNvPr id="1697" name="TextBox 1696">
              <a:extLst>
                <a:ext uri="{FF2B5EF4-FFF2-40B4-BE49-F238E27FC236}">
                  <a16:creationId xmlns:a16="http://schemas.microsoft.com/office/drawing/2014/main" id="{C32E4156-0205-4D04-9147-3041A6195085}"/>
                </a:ext>
              </a:extLst>
            </p:cNvPr>
            <p:cNvSpPr txBox="1"/>
            <p:nvPr/>
          </p:nvSpPr>
          <p:spPr>
            <a:xfrm>
              <a:off x="11078107"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2/8</a:t>
              </a:r>
            </a:p>
          </p:txBody>
        </p:sp>
        <p:sp>
          <p:nvSpPr>
            <p:cNvPr id="1698" name="TextBox 1697">
              <a:extLst>
                <a:ext uri="{FF2B5EF4-FFF2-40B4-BE49-F238E27FC236}">
                  <a16:creationId xmlns:a16="http://schemas.microsoft.com/office/drawing/2014/main" id="{994A4A53-F540-43CC-BFA5-231DD4C735B0}"/>
                </a:ext>
              </a:extLst>
            </p:cNvPr>
            <p:cNvSpPr txBox="1"/>
            <p:nvPr/>
          </p:nvSpPr>
          <p:spPr>
            <a:xfrm>
              <a:off x="10981457" y="235502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98/204</a:t>
              </a:r>
            </a:p>
          </p:txBody>
        </p:sp>
        <p:sp>
          <p:nvSpPr>
            <p:cNvPr id="1699" name="TextBox 1698">
              <a:extLst>
                <a:ext uri="{FF2B5EF4-FFF2-40B4-BE49-F238E27FC236}">
                  <a16:creationId xmlns:a16="http://schemas.microsoft.com/office/drawing/2014/main" id="{F87AD690-FEAA-4989-9657-909EFD5E7F3E}"/>
                </a:ext>
              </a:extLst>
            </p:cNvPr>
            <p:cNvSpPr txBox="1"/>
            <p:nvPr/>
          </p:nvSpPr>
          <p:spPr>
            <a:xfrm>
              <a:off x="11022170" y="2561855"/>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23/47</a:t>
              </a:r>
            </a:p>
          </p:txBody>
        </p:sp>
        <p:sp>
          <p:nvSpPr>
            <p:cNvPr id="1700" name="TextBox 1699">
              <a:extLst>
                <a:ext uri="{FF2B5EF4-FFF2-40B4-BE49-F238E27FC236}">
                  <a16:creationId xmlns:a16="http://schemas.microsoft.com/office/drawing/2014/main" id="{F396074C-DBB2-4F6C-B37A-D4AEC3BC692B}"/>
                </a:ext>
              </a:extLst>
            </p:cNvPr>
            <p:cNvSpPr txBox="1"/>
            <p:nvPr/>
          </p:nvSpPr>
          <p:spPr>
            <a:xfrm>
              <a:off x="10994202" y="276868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77/165</a:t>
              </a:r>
            </a:p>
          </p:txBody>
        </p:sp>
        <p:sp>
          <p:nvSpPr>
            <p:cNvPr id="1701" name="TextBox 1700">
              <a:extLst>
                <a:ext uri="{FF2B5EF4-FFF2-40B4-BE49-F238E27FC236}">
                  <a16:creationId xmlns:a16="http://schemas.microsoft.com/office/drawing/2014/main" id="{2B96980D-586C-459D-BFCC-F7698DE00DB7}"/>
                </a:ext>
              </a:extLst>
            </p:cNvPr>
            <p:cNvSpPr txBox="1"/>
            <p:nvPr/>
          </p:nvSpPr>
          <p:spPr>
            <a:xfrm>
              <a:off x="11022170" y="297552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34/51</a:t>
              </a:r>
            </a:p>
          </p:txBody>
        </p:sp>
        <p:sp>
          <p:nvSpPr>
            <p:cNvPr id="1702" name="TextBox 1701">
              <a:extLst>
                <a:ext uri="{FF2B5EF4-FFF2-40B4-BE49-F238E27FC236}">
                  <a16:creationId xmlns:a16="http://schemas.microsoft.com/office/drawing/2014/main" id="{A5DA12C7-85EE-4AD5-BCA2-6467439F3AD8}"/>
                </a:ext>
              </a:extLst>
            </p:cNvPr>
            <p:cNvSpPr txBox="1"/>
            <p:nvPr/>
          </p:nvSpPr>
          <p:spPr>
            <a:xfrm>
              <a:off x="10994202" y="318235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66/161</a:t>
              </a:r>
            </a:p>
          </p:txBody>
        </p:sp>
        <p:sp>
          <p:nvSpPr>
            <p:cNvPr id="1703" name="TextBox 1702">
              <a:extLst>
                <a:ext uri="{FF2B5EF4-FFF2-40B4-BE49-F238E27FC236}">
                  <a16:creationId xmlns:a16="http://schemas.microsoft.com/office/drawing/2014/main" id="{B7308251-D500-467D-B0CE-81F0892EEF6A}"/>
                </a:ext>
              </a:extLst>
            </p:cNvPr>
            <p:cNvSpPr txBox="1"/>
            <p:nvPr/>
          </p:nvSpPr>
          <p:spPr>
            <a:xfrm>
              <a:off x="11022170" y="3389191"/>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32/78</a:t>
              </a:r>
            </a:p>
          </p:txBody>
        </p:sp>
        <p:sp>
          <p:nvSpPr>
            <p:cNvPr id="1704" name="TextBox 1703">
              <a:extLst>
                <a:ext uri="{FF2B5EF4-FFF2-40B4-BE49-F238E27FC236}">
                  <a16:creationId xmlns:a16="http://schemas.microsoft.com/office/drawing/2014/main" id="{36FC1B00-5F83-499B-AA02-B9F424FB21CB}"/>
                </a:ext>
              </a:extLst>
            </p:cNvPr>
            <p:cNvSpPr txBox="1"/>
            <p:nvPr/>
          </p:nvSpPr>
          <p:spPr>
            <a:xfrm>
              <a:off x="10994202" y="3596025"/>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68/134</a:t>
              </a:r>
            </a:p>
          </p:txBody>
        </p:sp>
        <p:sp>
          <p:nvSpPr>
            <p:cNvPr id="1705" name="TextBox 1704">
              <a:extLst>
                <a:ext uri="{FF2B5EF4-FFF2-40B4-BE49-F238E27FC236}">
                  <a16:creationId xmlns:a16="http://schemas.microsoft.com/office/drawing/2014/main" id="{64FA6CF2-BAE0-419F-9C9E-3D9152A41CC5}"/>
                </a:ext>
              </a:extLst>
            </p:cNvPr>
            <p:cNvSpPr txBox="1"/>
            <p:nvPr/>
          </p:nvSpPr>
          <p:spPr>
            <a:xfrm>
              <a:off x="10994202" y="380285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54/127</a:t>
              </a:r>
            </a:p>
          </p:txBody>
        </p:sp>
        <p:sp>
          <p:nvSpPr>
            <p:cNvPr id="1706" name="TextBox 1705">
              <a:extLst>
                <a:ext uri="{FF2B5EF4-FFF2-40B4-BE49-F238E27FC236}">
                  <a16:creationId xmlns:a16="http://schemas.microsoft.com/office/drawing/2014/main" id="{40D04B90-545C-489F-A92E-5107EFD93CDB}"/>
                </a:ext>
              </a:extLst>
            </p:cNvPr>
            <p:cNvSpPr txBox="1"/>
            <p:nvPr/>
          </p:nvSpPr>
          <p:spPr>
            <a:xfrm>
              <a:off x="11022170" y="400969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46/85</a:t>
              </a:r>
            </a:p>
          </p:txBody>
        </p:sp>
        <p:sp>
          <p:nvSpPr>
            <p:cNvPr id="1707" name="TextBox 1706">
              <a:extLst>
                <a:ext uri="{FF2B5EF4-FFF2-40B4-BE49-F238E27FC236}">
                  <a16:creationId xmlns:a16="http://schemas.microsoft.com/office/drawing/2014/main" id="{A5FB8597-2E6E-460D-AAB9-CC25FE860E34}"/>
                </a:ext>
              </a:extLst>
            </p:cNvPr>
            <p:cNvSpPr txBox="1"/>
            <p:nvPr/>
          </p:nvSpPr>
          <p:spPr>
            <a:xfrm>
              <a:off x="10994202" y="421652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56/110</a:t>
              </a:r>
            </a:p>
          </p:txBody>
        </p:sp>
        <p:sp>
          <p:nvSpPr>
            <p:cNvPr id="1708" name="TextBox 1707">
              <a:extLst>
                <a:ext uri="{FF2B5EF4-FFF2-40B4-BE49-F238E27FC236}">
                  <a16:creationId xmlns:a16="http://schemas.microsoft.com/office/drawing/2014/main" id="{F8638960-65CF-4815-AE52-BC6D19805DD2}"/>
                </a:ext>
              </a:extLst>
            </p:cNvPr>
            <p:cNvSpPr txBox="1"/>
            <p:nvPr/>
          </p:nvSpPr>
          <p:spPr>
            <a:xfrm>
              <a:off x="10994202" y="442336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44/102</a:t>
              </a:r>
            </a:p>
          </p:txBody>
        </p:sp>
        <p:sp>
          <p:nvSpPr>
            <p:cNvPr id="1709" name="TextBox 1708">
              <a:extLst>
                <a:ext uri="{FF2B5EF4-FFF2-40B4-BE49-F238E27FC236}">
                  <a16:creationId xmlns:a16="http://schemas.microsoft.com/office/drawing/2014/main" id="{411AC507-A943-4122-BFA7-DD0E9328724D}"/>
                </a:ext>
              </a:extLst>
            </p:cNvPr>
            <p:cNvSpPr txBox="1"/>
            <p:nvPr/>
          </p:nvSpPr>
          <p:spPr>
            <a:xfrm>
              <a:off x="10994202" y="4630200"/>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45/113</a:t>
              </a:r>
            </a:p>
          </p:txBody>
        </p:sp>
        <p:sp>
          <p:nvSpPr>
            <p:cNvPr id="1710" name="TextBox 1709">
              <a:extLst>
                <a:ext uri="{FF2B5EF4-FFF2-40B4-BE49-F238E27FC236}">
                  <a16:creationId xmlns:a16="http://schemas.microsoft.com/office/drawing/2014/main" id="{FEF11421-3758-4EAB-836F-B5A9BFC1A565}"/>
                </a:ext>
              </a:extLst>
            </p:cNvPr>
            <p:cNvSpPr txBox="1"/>
            <p:nvPr/>
          </p:nvSpPr>
          <p:spPr>
            <a:xfrm>
              <a:off x="11022170" y="4836970"/>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55/99</a:t>
              </a:r>
            </a:p>
          </p:txBody>
        </p:sp>
        <p:grpSp>
          <p:nvGrpSpPr>
            <p:cNvPr id="2229" name="Group 2228">
              <a:extLst>
                <a:ext uri="{FF2B5EF4-FFF2-40B4-BE49-F238E27FC236}">
                  <a16:creationId xmlns:a16="http://schemas.microsoft.com/office/drawing/2014/main" id="{DE7B48AD-D311-4227-BCD2-86481C4C6636}"/>
                </a:ext>
              </a:extLst>
            </p:cNvPr>
            <p:cNvGrpSpPr/>
            <p:nvPr/>
          </p:nvGrpSpPr>
          <p:grpSpPr>
            <a:xfrm>
              <a:off x="9719105" y="1797183"/>
              <a:ext cx="250275" cy="54041"/>
              <a:chOff x="9566705" y="1797183"/>
              <a:chExt cx="250275" cy="54041"/>
            </a:xfrm>
          </p:grpSpPr>
          <p:sp>
            <p:nvSpPr>
              <p:cNvPr id="1757" name="Freeform: Shape 1756">
                <a:extLst>
                  <a:ext uri="{FF2B5EF4-FFF2-40B4-BE49-F238E27FC236}">
                    <a16:creationId xmlns:a16="http://schemas.microsoft.com/office/drawing/2014/main" id="{467CE9A1-2544-4E6E-8156-479453A7AFDA}"/>
                  </a:ext>
                </a:extLst>
              </p:cNvPr>
              <p:cNvSpPr/>
              <p:nvPr/>
            </p:nvSpPr>
            <p:spPr>
              <a:xfrm>
                <a:off x="9570802" y="1824093"/>
                <a:ext cx="241969" cy="11074"/>
              </a:xfrm>
              <a:custGeom>
                <a:avLst/>
                <a:gdLst>
                  <a:gd name="connsiteX0" fmla="*/ 241970 w 241969"/>
                  <a:gd name="connsiteY0" fmla="*/ 0 h 11074"/>
                  <a:gd name="connsiteX1" fmla="*/ 0 w 241969"/>
                  <a:gd name="connsiteY1" fmla="*/ 0 h 11074"/>
                </a:gdLst>
                <a:ahLst/>
                <a:cxnLst>
                  <a:cxn ang="0">
                    <a:pos x="connsiteX0" y="connsiteY0"/>
                  </a:cxn>
                  <a:cxn ang="0">
                    <a:pos x="connsiteX1" y="connsiteY1"/>
                  </a:cxn>
                </a:cxnLst>
                <a:rect l="l" t="t" r="r" b="b"/>
                <a:pathLst>
                  <a:path w="241969" h="11074">
                    <a:moveTo>
                      <a:pt x="24197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58" name="Freeform: Shape 1757">
                <a:extLst>
                  <a:ext uri="{FF2B5EF4-FFF2-40B4-BE49-F238E27FC236}">
                    <a16:creationId xmlns:a16="http://schemas.microsoft.com/office/drawing/2014/main" id="{279F7D39-13D1-4FB2-8E19-9DEBBBFC4727}"/>
                  </a:ext>
                </a:extLst>
              </p:cNvPr>
              <p:cNvSpPr/>
              <p:nvPr/>
            </p:nvSpPr>
            <p:spPr>
              <a:xfrm>
                <a:off x="9808675" y="179718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59" name="Freeform: Shape 1758">
                <a:extLst>
                  <a:ext uri="{FF2B5EF4-FFF2-40B4-BE49-F238E27FC236}">
                    <a16:creationId xmlns:a16="http://schemas.microsoft.com/office/drawing/2014/main" id="{2E21066D-0735-4A72-B114-EF40F154A0E3}"/>
                  </a:ext>
                </a:extLst>
              </p:cNvPr>
              <p:cNvSpPr/>
              <p:nvPr/>
            </p:nvSpPr>
            <p:spPr>
              <a:xfrm>
                <a:off x="9566705" y="179718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1" name="Freeform: Shape 1820">
                <a:extLst>
                  <a:ext uri="{FF2B5EF4-FFF2-40B4-BE49-F238E27FC236}">
                    <a16:creationId xmlns:a16="http://schemas.microsoft.com/office/drawing/2014/main" id="{B1A3072E-937A-4DAA-AF40-532A462DA193}"/>
                  </a:ext>
                </a:extLst>
              </p:cNvPr>
              <p:cNvSpPr/>
              <p:nvPr/>
            </p:nvSpPr>
            <p:spPr>
              <a:xfrm>
                <a:off x="9672684" y="180582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8" name="Group 2227">
              <a:extLst>
                <a:ext uri="{FF2B5EF4-FFF2-40B4-BE49-F238E27FC236}">
                  <a16:creationId xmlns:a16="http://schemas.microsoft.com/office/drawing/2014/main" id="{7E99C22B-9CB5-4982-9E5F-C7241E9E0597}"/>
                </a:ext>
              </a:extLst>
            </p:cNvPr>
            <p:cNvGrpSpPr/>
            <p:nvPr/>
          </p:nvGrpSpPr>
          <p:grpSpPr>
            <a:xfrm>
              <a:off x="9737931" y="2004002"/>
              <a:ext cx="124805" cy="54041"/>
              <a:chOff x="9585531" y="1900947"/>
              <a:chExt cx="124805" cy="54041"/>
            </a:xfrm>
          </p:grpSpPr>
          <p:sp>
            <p:nvSpPr>
              <p:cNvPr id="1760" name="Freeform: Shape 1759">
                <a:extLst>
                  <a:ext uri="{FF2B5EF4-FFF2-40B4-BE49-F238E27FC236}">
                    <a16:creationId xmlns:a16="http://schemas.microsoft.com/office/drawing/2014/main" id="{D13F8BA5-0788-4A56-9FC1-1D7F05FE0F0B}"/>
                  </a:ext>
                </a:extLst>
              </p:cNvPr>
              <p:cNvSpPr/>
              <p:nvPr/>
            </p:nvSpPr>
            <p:spPr>
              <a:xfrm>
                <a:off x="9589739" y="1927968"/>
                <a:ext cx="116389" cy="11074"/>
              </a:xfrm>
              <a:custGeom>
                <a:avLst/>
                <a:gdLst>
                  <a:gd name="connsiteX0" fmla="*/ 116389 w 116389"/>
                  <a:gd name="connsiteY0" fmla="*/ 0 h 11074"/>
                  <a:gd name="connsiteX1" fmla="*/ 0 w 116389"/>
                  <a:gd name="connsiteY1" fmla="*/ 0 h 11074"/>
                </a:gdLst>
                <a:ahLst/>
                <a:cxnLst>
                  <a:cxn ang="0">
                    <a:pos x="connsiteX0" y="connsiteY0"/>
                  </a:cxn>
                  <a:cxn ang="0">
                    <a:pos x="connsiteX1" y="connsiteY1"/>
                  </a:cxn>
                </a:cxnLst>
                <a:rect l="l" t="t" r="r" b="b"/>
                <a:pathLst>
                  <a:path w="116389" h="11074">
                    <a:moveTo>
                      <a:pt x="1163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1" name="Freeform: Shape 1760">
                <a:extLst>
                  <a:ext uri="{FF2B5EF4-FFF2-40B4-BE49-F238E27FC236}">
                    <a16:creationId xmlns:a16="http://schemas.microsoft.com/office/drawing/2014/main" id="{2B5CAB1D-0376-4CFD-B387-B3CBF7EC9A92}"/>
                  </a:ext>
                </a:extLst>
              </p:cNvPr>
              <p:cNvSpPr/>
              <p:nvPr/>
            </p:nvSpPr>
            <p:spPr>
              <a:xfrm>
                <a:off x="9702031" y="190094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2" name="Freeform: Shape 1761">
                <a:extLst>
                  <a:ext uri="{FF2B5EF4-FFF2-40B4-BE49-F238E27FC236}">
                    <a16:creationId xmlns:a16="http://schemas.microsoft.com/office/drawing/2014/main" id="{E358EECF-BE6A-4469-8754-29FCD3FDADDD}"/>
                  </a:ext>
                </a:extLst>
              </p:cNvPr>
              <p:cNvSpPr/>
              <p:nvPr/>
            </p:nvSpPr>
            <p:spPr>
              <a:xfrm>
                <a:off x="9585531" y="190094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2" name="Freeform: Shape 1821">
                <a:extLst>
                  <a:ext uri="{FF2B5EF4-FFF2-40B4-BE49-F238E27FC236}">
                    <a16:creationId xmlns:a16="http://schemas.microsoft.com/office/drawing/2014/main" id="{6B937C48-9BE6-424A-A1EC-29A71B9BC2E2}"/>
                  </a:ext>
                </a:extLst>
              </p:cNvPr>
              <p:cNvSpPr/>
              <p:nvPr/>
            </p:nvSpPr>
            <p:spPr>
              <a:xfrm>
                <a:off x="9628942" y="190969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7" name="Group 2226">
              <a:extLst>
                <a:ext uri="{FF2B5EF4-FFF2-40B4-BE49-F238E27FC236}">
                  <a16:creationId xmlns:a16="http://schemas.microsoft.com/office/drawing/2014/main" id="{69E5A245-1830-4E28-AB0B-0B2A82CAFB67}"/>
                </a:ext>
              </a:extLst>
            </p:cNvPr>
            <p:cNvGrpSpPr/>
            <p:nvPr/>
          </p:nvGrpSpPr>
          <p:grpSpPr>
            <a:xfrm>
              <a:off x="9180237" y="2210821"/>
              <a:ext cx="730007" cy="54041"/>
              <a:chOff x="9027837" y="2004823"/>
              <a:chExt cx="730007" cy="54041"/>
            </a:xfrm>
          </p:grpSpPr>
          <p:sp>
            <p:nvSpPr>
              <p:cNvPr id="1763" name="Freeform: Shape 1762">
                <a:extLst>
                  <a:ext uri="{FF2B5EF4-FFF2-40B4-BE49-F238E27FC236}">
                    <a16:creationId xmlns:a16="http://schemas.microsoft.com/office/drawing/2014/main" id="{CC02B1F2-5B41-4EB9-9699-B78E868B105B}"/>
                  </a:ext>
                </a:extLst>
              </p:cNvPr>
              <p:cNvSpPr/>
              <p:nvPr/>
            </p:nvSpPr>
            <p:spPr>
              <a:xfrm>
                <a:off x="9031935" y="2031733"/>
                <a:ext cx="721812" cy="11074"/>
              </a:xfrm>
              <a:custGeom>
                <a:avLst/>
                <a:gdLst>
                  <a:gd name="connsiteX0" fmla="*/ 721813 w 721812"/>
                  <a:gd name="connsiteY0" fmla="*/ 0 h 11074"/>
                  <a:gd name="connsiteX1" fmla="*/ 0 w 721812"/>
                  <a:gd name="connsiteY1" fmla="*/ 0 h 11074"/>
                </a:gdLst>
                <a:ahLst/>
                <a:cxnLst>
                  <a:cxn ang="0">
                    <a:pos x="connsiteX0" y="connsiteY0"/>
                  </a:cxn>
                  <a:cxn ang="0">
                    <a:pos x="connsiteX1" y="connsiteY1"/>
                  </a:cxn>
                </a:cxnLst>
                <a:rect l="l" t="t" r="r" b="b"/>
                <a:pathLst>
                  <a:path w="721812" h="11074">
                    <a:moveTo>
                      <a:pt x="721813"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4" name="Freeform: Shape 1763">
                <a:extLst>
                  <a:ext uri="{FF2B5EF4-FFF2-40B4-BE49-F238E27FC236}">
                    <a16:creationId xmlns:a16="http://schemas.microsoft.com/office/drawing/2014/main" id="{93994928-2B78-4BAC-BE87-A18196C9C996}"/>
                  </a:ext>
                </a:extLst>
              </p:cNvPr>
              <p:cNvSpPr/>
              <p:nvPr/>
            </p:nvSpPr>
            <p:spPr>
              <a:xfrm>
                <a:off x="9749539" y="200482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5" name="Freeform: Shape 1764">
                <a:extLst>
                  <a:ext uri="{FF2B5EF4-FFF2-40B4-BE49-F238E27FC236}">
                    <a16:creationId xmlns:a16="http://schemas.microsoft.com/office/drawing/2014/main" id="{B8B525C2-30F5-4E20-B771-1C2739EBD295}"/>
                  </a:ext>
                </a:extLst>
              </p:cNvPr>
              <p:cNvSpPr/>
              <p:nvPr/>
            </p:nvSpPr>
            <p:spPr>
              <a:xfrm>
                <a:off x="9027837" y="2004823"/>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3" name="Freeform: Shape 1822">
                <a:extLst>
                  <a:ext uri="{FF2B5EF4-FFF2-40B4-BE49-F238E27FC236}">
                    <a16:creationId xmlns:a16="http://schemas.microsoft.com/office/drawing/2014/main" id="{CBF49CC8-9092-40DC-B8F9-1A17A4606E99}"/>
                  </a:ext>
                </a:extLst>
              </p:cNvPr>
              <p:cNvSpPr/>
              <p:nvPr/>
            </p:nvSpPr>
            <p:spPr>
              <a:xfrm>
                <a:off x="9375344" y="201346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6" name="Group 2225">
              <a:extLst>
                <a:ext uri="{FF2B5EF4-FFF2-40B4-BE49-F238E27FC236}">
                  <a16:creationId xmlns:a16="http://schemas.microsoft.com/office/drawing/2014/main" id="{38FEA31C-2D68-4011-8358-34A8386421ED}"/>
                </a:ext>
              </a:extLst>
            </p:cNvPr>
            <p:cNvGrpSpPr/>
            <p:nvPr/>
          </p:nvGrpSpPr>
          <p:grpSpPr>
            <a:xfrm>
              <a:off x="9754985" y="2417640"/>
              <a:ext cx="115614" cy="54041"/>
              <a:chOff x="9602585" y="2108588"/>
              <a:chExt cx="115614" cy="54041"/>
            </a:xfrm>
          </p:grpSpPr>
          <p:sp>
            <p:nvSpPr>
              <p:cNvPr id="1766" name="Freeform: Shape 1765">
                <a:extLst>
                  <a:ext uri="{FF2B5EF4-FFF2-40B4-BE49-F238E27FC236}">
                    <a16:creationId xmlns:a16="http://schemas.microsoft.com/office/drawing/2014/main" id="{38748B40-BA56-4747-A33F-E3046DFC4A12}"/>
                  </a:ext>
                </a:extLst>
              </p:cNvPr>
              <p:cNvSpPr/>
              <p:nvPr/>
            </p:nvSpPr>
            <p:spPr>
              <a:xfrm>
                <a:off x="9606793" y="2135608"/>
                <a:ext cx="107308" cy="11074"/>
              </a:xfrm>
              <a:custGeom>
                <a:avLst/>
                <a:gdLst>
                  <a:gd name="connsiteX0" fmla="*/ 107308 w 107308"/>
                  <a:gd name="connsiteY0" fmla="*/ 0 h 11074"/>
                  <a:gd name="connsiteX1" fmla="*/ 0 w 107308"/>
                  <a:gd name="connsiteY1" fmla="*/ 0 h 11074"/>
                </a:gdLst>
                <a:ahLst/>
                <a:cxnLst>
                  <a:cxn ang="0">
                    <a:pos x="connsiteX0" y="connsiteY0"/>
                  </a:cxn>
                  <a:cxn ang="0">
                    <a:pos x="connsiteX1" y="connsiteY1"/>
                  </a:cxn>
                </a:cxnLst>
                <a:rect l="l" t="t" r="r" b="b"/>
                <a:pathLst>
                  <a:path w="107308" h="11074">
                    <a:moveTo>
                      <a:pt x="10730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7" name="Freeform: Shape 1766">
                <a:extLst>
                  <a:ext uri="{FF2B5EF4-FFF2-40B4-BE49-F238E27FC236}">
                    <a16:creationId xmlns:a16="http://schemas.microsoft.com/office/drawing/2014/main" id="{F61C2EB0-1704-4CB5-A53F-E0E43FDA38EF}"/>
                  </a:ext>
                </a:extLst>
              </p:cNvPr>
              <p:cNvSpPr/>
              <p:nvPr/>
            </p:nvSpPr>
            <p:spPr>
              <a:xfrm>
                <a:off x="9709894" y="210858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68" name="Freeform: Shape 1767">
                <a:extLst>
                  <a:ext uri="{FF2B5EF4-FFF2-40B4-BE49-F238E27FC236}">
                    <a16:creationId xmlns:a16="http://schemas.microsoft.com/office/drawing/2014/main" id="{97338D64-B252-4DFF-B6E5-5DC7533EB9EE}"/>
                  </a:ext>
                </a:extLst>
              </p:cNvPr>
              <p:cNvSpPr/>
              <p:nvPr/>
            </p:nvSpPr>
            <p:spPr>
              <a:xfrm>
                <a:off x="9602585" y="210858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4" name="Freeform: Shape 1823">
                <a:extLst>
                  <a:ext uri="{FF2B5EF4-FFF2-40B4-BE49-F238E27FC236}">
                    <a16:creationId xmlns:a16="http://schemas.microsoft.com/office/drawing/2014/main" id="{F08498B9-7F1D-4579-86AB-4BE322A76C91}"/>
                  </a:ext>
                </a:extLst>
              </p:cNvPr>
              <p:cNvSpPr/>
              <p:nvPr/>
            </p:nvSpPr>
            <p:spPr>
              <a:xfrm>
                <a:off x="9643559" y="2117336"/>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5" name="Group 2224">
              <a:extLst>
                <a:ext uri="{FF2B5EF4-FFF2-40B4-BE49-F238E27FC236}">
                  <a16:creationId xmlns:a16="http://schemas.microsoft.com/office/drawing/2014/main" id="{486B9002-2835-47B1-94A9-31597C5E7BEC}"/>
                </a:ext>
              </a:extLst>
            </p:cNvPr>
            <p:cNvGrpSpPr/>
            <p:nvPr/>
          </p:nvGrpSpPr>
          <p:grpSpPr>
            <a:xfrm>
              <a:off x="9741032" y="2624459"/>
              <a:ext cx="228902" cy="54041"/>
              <a:chOff x="9588632" y="2212352"/>
              <a:chExt cx="228902" cy="54041"/>
            </a:xfrm>
          </p:grpSpPr>
          <p:sp>
            <p:nvSpPr>
              <p:cNvPr id="1769" name="Freeform: Shape 1768">
                <a:extLst>
                  <a:ext uri="{FF2B5EF4-FFF2-40B4-BE49-F238E27FC236}">
                    <a16:creationId xmlns:a16="http://schemas.microsoft.com/office/drawing/2014/main" id="{17FBC64D-74E8-4B78-A8AE-F5D98A1232A3}"/>
                  </a:ext>
                </a:extLst>
              </p:cNvPr>
              <p:cNvSpPr/>
              <p:nvPr/>
            </p:nvSpPr>
            <p:spPr>
              <a:xfrm>
                <a:off x="9592729" y="2239373"/>
                <a:ext cx="220707" cy="11074"/>
              </a:xfrm>
              <a:custGeom>
                <a:avLst/>
                <a:gdLst>
                  <a:gd name="connsiteX0" fmla="*/ 220707 w 220707"/>
                  <a:gd name="connsiteY0" fmla="*/ 0 h 11074"/>
                  <a:gd name="connsiteX1" fmla="*/ 0 w 220707"/>
                  <a:gd name="connsiteY1" fmla="*/ 0 h 11074"/>
                </a:gdLst>
                <a:ahLst/>
                <a:cxnLst>
                  <a:cxn ang="0">
                    <a:pos x="connsiteX0" y="connsiteY0"/>
                  </a:cxn>
                  <a:cxn ang="0">
                    <a:pos x="connsiteX1" y="connsiteY1"/>
                  </a:cxn>
                </a:cxnLst>
                <a:rect l="l" t="t" r="r" b="b"/>
                <a:pathLst>
                  <a:path w="220707" h="11074">
                    <a:moveTo>
                      <a:pt x="220707"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0" name="Freeform: Shape 1769">
                <a:extLst>
                  <a:ext uri="{FF2B5EF4-FFF2-40B4-BE49-F238E27FC236}">
                    <a16:creationId xmlns:a16="http://schemas.microsoft.com/office/drawing/2014/main" id="{B055F722-ACD3-4980-A582-2D4BEC8CD409}"/>
                  </a:ext>
                </a:extLst>
              </p:cNvPr>
              <p:cNvSpPr/>
              <p:nvPr/>
            </p:nvSpPr>
            <p:spPr>
              <a:xfrm>
                <a:off x="9809229" y="221235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1" name="Freeform: Shape 1770">
                <a:extLst>
                  <a:ext uri="{FF2B5EF4-FFF2-40B4-BE49-F238E27FC236}">
                    <a16:creationId xmlns:a16="http://schemas.microsoft.com/office/drawing/2014/main" id="{68A8E58B-CC6E-4FD1-8E08-7C9669243507}"/>
                  </a:ext>
                </a:extLst>
              </p:cNvPr>
              <p:cNvSpPr/>
              <p:nvPr/>
            </p:nvSpPr>
            <p:spPr>
              <a:xfrm>
                <a:off x="9588632" y="221235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5" name="Freeform: Shape 1824">
                <a:extLst>
                  <a:ext uri="{FF2B5EF4-FFF2-40B4-BE49-F238E27FC236}">
                    <a16:creationId xmlns:a16="http://schemas.microsoft.com/office/drawing/2014/main" id="{DDCDB3D4-8E51-459B-8787-7EEE18E11E7E}"/>
                  </a:ext>
                </a:extLst>
              </p:cNvPr>
              <p:cNvSpPr/>
              <p:nvPr/>
            </p:nvSpPr>
            <p:spPr>
              <a:xfrm>
                <a:off x="9685087" y="222110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4" name="Group 2223">
              <a:extLst>
                <a:ext uri="{FF2B5EF4-FFF2-40B4-BE49-F238E27FC236}">
                  <a16:creationId xmlns:a16="http://schemas.microsoft.com/office/drawing/2014/main" id="{D0CD4EB7-1BC5-44BB-A7E9-A298EA33906D}"/>
                </a:ext>
              </a:extLst>
            </p:cNvPr>
            <p:cNvGrpSpPr/>
            <p:nvPr/>
          </p:nvGrpSpPr>
          <p:grpSpPr>
            <a:xfrm>
              <a:off x="9737377" y="2831278"/>
              <a:ext cx="125359" cy="54041"/>
              <a:chOff x="9584977" y="2316228"/>
              <a:chExt cx="125359" cy="54041"/>
            </a:xfrm>
          </p:grpSpPr>
          <p:sp>
            <p:nvSpPr>
              <p:cNvPr id="1772" name="Freeform: Shape 1771">
                <a:extLst>
                  <a:ext uri="{FF2B5EF4-FFF2-40B4-BE49-F238E27FC236}">
                    <a16:creationId xmlns:a16="http://schemas.microsoft.com/office/drawing/2014/main" id="{9B98CD9C-E676-426E-A2AC-8DD9F79929D3}"/>
                  </a:ext>
                </a:extLst>
              </p:cNvPr>
              <p:cNvSpPr/>
              <p:nvPr/>
            </p:nvSpPr>
            <p:spPr>
              <a:xfrm>
                <a:off x="9589075" y="2343249"/>
                <a:ext cx="117053" cy="11074"/>
              </a:xfrm>
              <a:custGeom>
                <a:avLst/>
                <a:gdLst>
                  <a:gd name="connsiteX0" fmla="*/ 117054 w 117053"/>
                  <a:gd name="connsiteY0" fmla="*/ 0 h 11074"/>
                  <a:gd name="connsiteX1" fmla="*/ 0 w 117053"/>
                  <a:gd name="connsiteY1" fmla="*/ 0 h 11074"/>
                </a:gdLst>
                <a:ahLst/>
                <a:cxnLst>
                  <a:cxn ang="0">
                    <a:pos x="connsiteX0" y="connsiteY0"/>
                  </a:cxn>
                  <a:cxn ang="0">
                    <a:pos x="connsiteX1" y="connsiteY1"/>
                  </a:cxn>
                </a:cxnLst>
                <a:rect l="l" t="t" r="r" b="b"/>
                <a:pathLst>
                  <a:path w="117053" h="11074">
                    <a:moveTo>
                      <a:pt x="11705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3" name="Freeform: Shape 1772">
                <a:extLst>
                  <a:ext uri="{FF2B5EF4-FFF2-40B4-BE49-F238E27FC236}">
                    <a16:creationId xmlns:a16="http://schemas.microsoft.com/office/drawing/2014/main" id="{DCBF231A-2D38-4D4E-AFA5-2B1218344CE6}"/>
                  </a:ext>
                </a:extLst>
              </p:cNvPr>
              <p:cNvSpPr/>
              <p:nvPr/>
            </p:nvSpPr>
            <p:spPr>
              <a:xfrm>
                <a:off x="9702031" y="231622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4" name="Freeform: Shape 1773">
                <a:extLst>
                  <a:ext uri="{FF2B5EF4-FFF2-40B4-BE49-F238E27FC236}">
                    <a16:creationId xmlns:a16="http://schemas.microsoft.com/office/drawing/2014/main" id="{D1FA6C84-7D4E-4A81-8E5F-E9BA10833FA1}"/>
                  </a:ext>
                </a:extLst>
              </p:cNvPr>
              <p:cNvSpPr/>
              <p:nvPr/>
            </p:nvSpPr>
            <p:spPr>
              <a:xfrm>
                <a:off x="9584977" y="231622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6" name="Freeform: Shape 1825">
                <a:extLst>
                  <a:ext uri="{FF2B5EF4-FFF2-40B4-BE49-F238E27FC236}">
                    <a16:creationId xmlns:a16="http://schemas.microsoft.com/office/drawing/2014/main" id="{30C0DCC3-D3EC-4DFF-BB81-561F1D321DC8}"/>
                  </a:ext>
                </a:extLst>
              </p:cNvPr>
              <p:cNvSpPr/>
              <p:nvPr/>
            </p:nvSpPr>
            <p:spPr>
              <a:xfrm>
                <a:off x="9629052" y="2324976"/>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3" name="Group 2222">
              <a:extLst>
                <a:ext uri="{FF2B5EF4-FFF2-40B4-BE49-F238E27FC236}">
                  <a16:creationId xmlns:a16="http://schemas.microsoft.com/office/drawing/2014/main" id="{EB0110C2-A3B4-4C5B-AA5C-C93EDB15D7FB}"/>
                </a:ext>
              </a:extLst>
            </p:cNvPr>
            <p:cNvGrpSpPr/>
            <p:nvPr/>
          </p:nvGrpSpPr>
          <p:grpSpPr>
            <a:xfrm>
              <a:off x="9762294" y="3038097"/>
              <a:ext cx="219932" cy="54041"/>
              <a:chOff x="9609894" y="2419992"/>
              <a:chExt cx="219932" cy="54041"/>
            </a:xfrm>
          </p:grpSpPr>
          <p:sp>
            <p:nvSpPr>
              <p:cNvPr id="1775" name="Freeform: Shape 1774">
                <a:extLst>
                  <a:ext uri="{FF2B5EF4-FFF2-40B4-BE49-F238E27FC236}">
                    <a16:creationId xmlns:a16="http://schemas.microsoft.com/office/drawing/2014/main" id="{A949A7B1-4126-4850-9906-25A5BC236C6A}"/>
                  </a:ext>
                </a:extLst>
              </p:cNvPr>
              <p:cNvSpPr/>
              <p:nvPr/>
            </p:nvSpPr>
            <p:spPr>
              <a:xfrm>
                <a:off x="9614102" y="2447013"/>
                <a:ext cx="211516" cy="11074"/>
              </a:xfrm>
              <a:custGeom>
                <a:avLst/>
                <a:gdLst>
                  <a:gd name="connsiteX0" fmla="*/ 211516 w 211516"/>
                  <a:gd name="connsiteY0" fmla="*/ 0 h 11074"/>
                  <a:gd name="connsiteX1" fmla="*/ 0 w 211516"/>
                  <a:gd name="connsiteY1" fmla="*/ 0 h 11074"/>
                </a:gdLst>
                <a:ahLst/>
                <a:cxnLst>
                  <a:cxn ang="0">
                    <a:pos x="connsiteX0" y="connsiteY0"/>
                  </a:cxn>
                  <a:cxn ang="0">
                    <a:pos x="connsiteX1" y="connsiteY1"/>
                  </a:cxn>
                </a:cxnLst>
                <a:rect l="l" t="t" r="r" b="b"/>
                <a:pathLst>
                  <a:path w="211516" h="11074">
                    <a:moveTo>
                      <a:pt x="2115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6" name="Freeform: Shape 1775">
                <a:extLst>
                  <a:ext uri="{FF2B5EF4-FFF2-40B4-BE49-F238E27FC236}">
                    <a16:creationId xmlns:a16="http://schemas.microsoft.com/office/drawing/2014/main" id="{CB926689-723E-49D7-BCCD-DD5A6A967DDC}"/>
                  </a:ext>
                </a:extLst>
              </p:cNvPr>
              <p:cNvSpPr/>
              <p:nvPr/>
            </p:nvSpPr>
            <p:spPr>
              <a:xfrm>
                <a:off x="9821521" y="241999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7" name="Freeform: Shape 1776">
                <a:extLst>
                  <a:ext uri="{FF2B5EF4-FFF2-40B4-BE49-F238E27FC236}">
                    <a16:creationId xmlns:a16="http://schemas.microsoft.com/office/drawing/2014/main" id="{FE6ED0AD-5900-44B9-A87A-9EE1F79AC492}"/>
                  </a:ext>
                </a:extLst>
              </p:cNvPr>
              <p:cNvSpPr/>
              <p:nvPr/>
            </p:nvSpPr>
            <p:spPr>
              <a:xfrm>
                <a:off x="9609894" y="241999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7" name="Freeform: Shape 1826">
                <a:extLst>
                  <a:ext uri="{FF2B5EF4-FFF2-40B4-BE49-F238E27FC236}">
                    <a16:creationId xmlns:a16="http://schemas.microsoft.com/office/drawing/2014/main" id="{FD9377DE-ABE9-4677-843E-873A9021DB6B}"/>
                  </a:ext>
                </a:extLst>
              </p:cNvPr>
              <p:cNvSpPr/>
              <p:nvPr/>
            </p:nvSpPr>
            <p:spPr>
              <a:xfrm>
                <a:off x="9701809" y="2428741"/>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2" name="Group 2221">
              <a:extLst>
                <a:ext uri="{FF2B5EF4-FFF2-40B4-BE49-F238E27FC236}">
                  <a16:creationId xmlns:a16="http://schemas.microsoft.com/office/drawing/2014/main" id="{F0C0A927-EE25-4EAA-A86B-85E6203D3088}"/>
                </a:ext>
              </a:extLst>
            </p:cNvPr>
            <p:cNvGrpSpPr/>
            <p:nvPr/>
          </p:nvGrpSpPr>
          <p:grpSpPr>
            <a:xfrm>
              <a:off x="9714232" y="3244916"/>
              <a:ext cx="130785" cy="54041"/>
              <a:chOff x="9561832" y="2523868"/>
              <a:chExt cx="130785" cy="54041"/>
            </a:xfrm>
          </p:grpSpPr>
          <p:sp>
            <p:nvSpPr>
              <p:cNvPr id="1778" name="Freeform: Shape 1777">
                <a:extLst>
                  <a:ext uri="{FF2B5EF4-FFF2-40B4-BE49-F238E27FC236}">
                    <a16:creationId xmlns:a16="http://schemas.microsoft.com/office/drawing/2014/main" id="{361F7A17-9FD9-4887-9E59-CBE04CBC08EF}"/>
                  </a:ext>
                </a:extLst>
              </p:cNvPr>
              <p:cNvSpPr/>
              <p:nvPr/>
            </p:nvSpPr>
            <p:spPr>
              <a:xfrm>
                <a:off x="9565930" y="2550889"/>
                <a:ext cx="122590" cy="11074"/>
              </a:xfrm>
              <a:custGeom>
                <a:avLst/>
                <a:gdLst>
                  <a:gd name="connsiteX0" fmla="*/ 122591 w 122590"/>
                  <a:gd name="connsiteY0" fmla="*/ 0 h 11074"/>
                  <a:gd name="connsiteX1" fmla="*/ 0 w 122590"/>
                  <a:gd name="connsiteY1" fmla="*/ 0 h 11074"/>
                </a:gdLst>
                <a:ahLst/>
                <a:cxnLst>
                  <a:cxn ang="0">
                    <a:pos x="connsiteX0" y="connsiteY0"/>
                  </a:cxn>
                  <a:cxn ang="0">
                    <a:pos x="connsiteX1" y="connsiteY1"/>
                  </a:cxn>
                </a:cxnLst>
                <a:rect l="l" t="t" r="r" b="b"/>
                <a:pathLst>
                  <a:path w="122590" h="11074">
                    <a:moveTo>
                      <a:pt x="12259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79" name="Freeform: Shape 1778">
                <a:extLst>
                  <a:ext uri="{FF2B5EF4-FFF2-40B4-BE49-F238E27FC236}">
                    <a16:creationId xmlns:a16="http://schemas.microsoft.com/office/drawing/2014/main" id="{AE0BCFC5-14D8-42C5-92F3-52F0DEC4DBCF}"/>
                  </a:ext>
                </a:extLst>
              </p:cNvPr>
              <p:cNvSpPr/>
              <p:nvPr/>
            </p:nvSpPr>
            <p:spPr>
              <a:xfrm>
                <a:off x="9684312" y="252386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0" name="Freeform: Shape 1779">
                <a:extLst>
                  <a:ext uri="{FF2B5EF4-FFF2-40B4-BE49-F238E27FC236}">
                    <a16:creationId xmlns:a16="http://schemas.microsoft.com/office/drawing/2014/main" id="{1E84E533-2104-4799-8EB5-57C21B181814}"/>
                  </a:ext>
                </a:extLst>
              </p:cNvPr>
              <p:cNvSpPr/>
              <p:nvPr/>
            </p:nvSpPr>
            <p:spPr>
              <a:xfrm>
                <a:off x="9561832" y="252386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8" name="Freeform: Shape 1827">
                <a:extLst>
                  <a:ext uri="{FF2B5EF4-FFF2-40B4-BE49-F238E27FC236}">
                    <a16:creationId xmlns:a16="http://schemas.microsoft.com/office/drawing/2014/main" id="{F527EBCF-4A82-4F41-AD0B-02C4BD445931}"/>
                  </a:ext>
                </a:extLst>
              </p:cNvPr>
              <p:cNvSpPr/>
              <p:nvPr/>
            </p:nvSpPr>
            <p:spPr>
              <a:xfrm>
                <a:off x="9610558" y="253250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1" name="Group 2220">
              <a:extLst>
                <a:ext uri="{FF2B5EF4-FFF2-40B4-BE49-F238E27FC236}">
                  <a16:creationId xmlns:a16="http://schemas.microsoft.com/office/drawing/2014/main" id="{0C8A4D88-7687-4E10-A896-A7DF43F5C6E6}"/>
                </a:ext>
              </a:extLst>
            </p:cNvPr>
            <p:cNvGrpSpPr/>
            <p:nvPr/>
          </p:nvGrpSpPr>
          <p:grpSpPr>
            <a:xfrm>
              <a:off x="9707477" y="3451735"/>
              <a:ext cx="189921" cy="54041"/>
              <a:chOff x="9555077" y="2627633"/>
              <a:chExt cx="189921" cy="54041"/>
            </a:xfrm>
          </p:grpSpPr>
          <p:sp>
            <p:nvSpPr>
              <p:cNvPr id="1781" name="Freeform: Shape 1780">
                <a:extLst>
                  <a:ext uri="{FF2B5EF4-FFF2-40B4-BE49-F238E27FC236}">
                    <a16:creationId xmlns:a16="http://schemas.microsoft.com/office/drawing/2014/main" id="{2F82E2CD-A772-48AE-850D-A2B5104740B3}"/>
                  </a:ext>
                </a:extLst>
              </p:cNvPr>
              <p:cNvSpPr/>
              <p:nvPr/>
            </p:nvSpPr>
            <p:spPr>
              <a:xfrm>
                <a:off x="9559285" y="2654653"/>
                <a:ext cx="181615" cy="11074"/>
              </a:xfrm>
              <a:custGeom>
                <a:avLst/>
                <a:gdLst>
                  <a:gd name="connsiteX0" fmla="*/ 181616 w 181615"/>
                  <a:gd name="connsiteY0" fmla="*/ 0 h 11074"/>
                  <a:gd name="connsiteX1" fmla="*/ 0 w 181615"/>
                  <a:gd name="connsiteY1" fmla="*/ 0 h 11074"/>
                </a:gdLst>
                <a:ahLst/>
                <a:cxnLst>
                  <a:cxn ang="0">
                    <a:pos x="connsiteX0" y="connsiteY0"/>
                  </a:cxn>
                  <a:cxn ang="0">
                    <a:pos x="connsiteX1" y="connsiteY1"/>
                  </a:cxn>
                </a:cxnLst>
                <a:rect l="l" t="t" r="r" b="b"/>
                <a:pathLst>
                  <a:path w="181615" h="11074">
                    <a:moveTo>
                      <a:pt x="1816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2" name="Freeform: Shape 1781">
                <a:extLst>
                  <a:ext uri="{FF2B5EF4-FFF2-40B4-BE49-F238E27FC236}">
                    <a16:creationId xmlns:a16="http://schemas.microsoft.com/office/drawing/2014/main" id="{0AA2EF75-1CB5-48EC-A490-C5010653BCBC}"/>
                  </a:ext>
                </a:extLst>
              </p:cNvPr>
              <p:cNvSpPr/>
              <p:nvPr/>
            </p:nvSpPr>
            <p:spPr>
              <a:xfrm>
                <a:off x="9736693" y="262763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3" name="Freeform: Shape 1782">
                <a:extLst>
                  <a:ext uri="{FF2B5EF4-FFF2-40B4-BE49-F238E27FC236}">
                    <a16:creationId xmlns:a16="http://schemas.microsoft.com/office/drawing/2014/main" id="{940F06EE-B97E-4DD0-8913-22817B2DD8B8}"/>
                  </a:ext>
                </a:extLst>
              </p:cNvPr>
              <p:cNvSpPr/>
              <p:nvPr/>
            </p:nvSpPr>
            <p:spPr>
              <a:xfrm>
                <a:off x="9555077" y="262763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29" name="Freeform: Shape 1828">
                <a:extLst>
                  <a:ext uri="{FF2B5EF4-FFF2-40B4-BE49-F238E27FC236}">
                    <a16:creationId xmlns:a16="http://schemas.microsoft.com/office/drawing/2014/main" id="{78FF169D-3A61-4AD0-B390-4A048867C160}"/>
                  </a:ext>
                </a:extLst>
              </p:cNvPr>
              <p:cNvSpPr/>
              <p:nvPr/>
            </p:nvSpPr>
            <p:spPr>
              <a:xfrm>
                <a:off x="9631489" y="2636381"/>
                <a:ext cx="36544" cy="36544"/>
              </a:xfrm>
              <a:custGeom>
                <a:avLst/>
                <a:gdLst>
                  <a:gd name="connsiteX0" fmla="*/ 36544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4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4" y="18272"/>
                    </a:moveTo>
                    <a:cubicBezTo>
                      <a:pt x="36544" y="28364"/>
                      <a:pt x="28364" y="36545"/>
                      <a:pt x="18272" y="36545"/>
                    </a:cubicBezTo>
                    <a:cubicBezTo>
                      <a:pt x="8181" y="36545"/>
                      <a:pt x="0" y="28364"/>
                      <a:pt x="0" y="18272"/>
                    </a:cubicBezTo>
                    <a:cubicBezTo>
                      <a:pt x="0" y="8181"/>
                      <a:pt x="8181" y="0"/>
                      <a:pt x="18272" y="0"/>
                    </a:cubicBezTo>
                    <a:cubicBezTo>
                      <a:pt x="28364" y="0"/>
                      <a:pt x="36544" y="8181"/>
                      <a:pt x="36544"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20" name="Group 2219">
              <a:extLst>
                <a:ext uri="{FF2B5EF4-FFF2-40B4-BE49-F238E27FC236}">
                  <a16:creationId xmlns:a16="http://schemas.microsoft.com/office/drawing/2014/main" id="{98E5C428-87EB-4E2E-AC87-55D7FDCFC08D}"/>
                </a:ext>
              </a:extLst>
            </p:cNvPr>
            <p:cNvGrpSpPr/>
            <p:nvPr/>
          </p:nvGrpSpPr>
          <p:grpSpPr>
            <a:xfrm>
              <a:off x="9736713" y="3658554"/>
              <a:ext cx="134550" cy="54041"/>
              <a:chOff x="9584313" y="2731508"/>
              <a:chExt cx="134550" cy="54041"/>
            </a:xfrm>
          </p:grpSpPr>
          <p:sp>
            <p:nvSpPr>
              <p:cNvPr id="1784" name="Freeform: Shape 1783">
                <a:extLst>
                  <a:ext uri="{FF2B5EF4-FFF2-40B4-BE49-F238E27FC236}">
                    <a16:creationId xmlns:a16="http://schemas.microsoft.com/office/drawing/2014/main" id="{7FA0C021-3DB5-4192-824A-0664BF773447}"/>
                  </a:ext>
                </a:extLst>
              </p:cNvPr>
              <p:cNvSpPr/>
              <p:nvPr/>
            </p:nvSpPr>
            <p:spPr>
              <a:xfrm>
                <a:off x="9588521" y="2758418"/>
                <a:ext cx="126134" cy="11074"/>
              </a:xfrm>
              <a:custGeom>
                <a:avLst/>
                <a:gdLst>
                  <a:gd name="connsiteX0" fmla="*/ 126135 w 126134"/>
                  <a:gd name="connsiteY0" fmla="*/ 0 h 11074"/>
                  <a:gd name="connsiteX1" fmla="*/ 0 w 126134"/>
                  <a:gd name="connsiteY1" fmla="*/ 0 h 11074"/>
                </a:gdLst>
                <a:ahLst/>
                <a:cxnLst>
                  <a:cxn ang="0">
                    <a:pos x="connsiteX0" y="connsiteY0"/>
                  </a:cxn>
                  <a:cxn ang="0">
                    <a:pos x="connsiteX1" y="connsiteY1"/>
                  </a:cxn>
                </a:cxnLst>
                <a:rect l="l" t="t" r="r" b="b"/>
                <a:pathLst>
                  <a:path w="126134" h="11074">
                    <a:moveTo>
                      <a:pt x="12613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5" name="Freeform: Shape 1784">
                <a:extLst>
                  <a:ext uri="{FF2B5EF4-FFF2-40B4-BE49-F238E27FC236}">
                    <a16:creationId xmlns:a16="http://schemas.microsoft.com/office/drawing/2014/main" id="{56E8E1BC-89B4-4089-BED1-DFC96AD228F3}"/>
                  </a:ext>
                </a:extLst>
              </p:cNvPr>
              <p:cNvSpPr/>
              <p:nvPr/>
            </p:nvSpPr>
            <p:spPr>
              <a:xfrm>
                <a:off x="9710558" y="273150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6" name="Freeform: Shape 1785">
                <a:extLst>
                  <a:ext uri="{FF2B5EF4-FFF2-40B4-BE49-F238E27FC236}">
                    <a16:creationId xmlns:a16="http://schemas.microsoft.com/office/drawing/2014/main" id="{48B4D66F-61D0-4F0A-8B45-024F089E0175}"/>
                  </a:ext>
                </a:extLst>
              </p:cNvPr>
              <p:cNvSpPr/>
              <p:nvPr/>
            </p:nvSpPr>
            <p:spPr>
              <a:xfrm>
                <a:off x="9584313" y="273150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0" name="Freeform: Shape 1829">
                <a:extLst>
                  <a:ext uri="{FF2B5EF4-FFF2-40B4-BE49-F238E27FC236}">
                    <a16:creationId xmlns:a16="http://schemas.microsoft.com/office/drawing/2014/main" id="{8AAE7C26-59FA-432E-A288-35A07DEA7F50}"/>
                  </a:ext>
                </a:extLst>
              </p:cNvPr>
              <p:cNvSpPr/>
              <p:nvPr/>
            </p:nvSpPr>
            <p:spPr>
              <a:xfrm>
                <a:off x="9635475" y="274014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9" name="Group 2218">
              <a:extLst>
                <a:ext uri="{FF2B5EF4-FFF2-40B4-BE49-F238E27FC236}">
                  <a16:creationId xmlns:a16="http://schemas.microsoft.com/office/drawing/2014/main" id="{916E7438-5CCD-452A-8DFA-7E21385ACC1A}"/>
                </a:ext>
              </a:extLst>
            </p:cNvPr>
            <p:cNvGrpSpPr/>
            <p:nvPr/>
          </p:nvGrpSpPr>
          <p:grpSpPr>
            <a:xfrm>
              <a:off x="9738595" y="3865373"/>
              <a:ext cx="150276" cy="54041"/>
              <a:chOff x="9586195" y="2835273"/>
              <a:chExt cx="150276" cy="54041"/>
            </a:xfrm>
          </p:grpSpPr>
          <p:sp>
            <p:nvSpPr>
              <p:cNvPr id="1787" name="Freeform: Shape 1786">
                <a:extLst>
                  <a:ext uri="{FF2B5EF4-FFF2-40B4-BE49-F238E27FC236}">
                    <a16:creationId xmlns:a16="http://schemas.microsoft.com/office/drawing/2014/main" id="{BEF0D76F-3519-438E-9F06-6D1E4F02A276}"/>
                  </a:ext>
                </a:extLst>
              </p:cNvPr>
              <p:cNvSpPr/>
              <p:nvPr/>
            </p:nvSpPr>
            <p:spPr>
              <a:xfrm>
                <a:off x="9590293" y="2862294"/>
                <a:ext cx="142081" cy="11074"/>
              </a:xfrm>
              <a:custGeom>
                <a:avLst/>
                <a:gdLst>
                  <a:gd name="connsiteX0" fmla="*/ 142081 w 142081"/>
                  <a:gd name="connsiteY0" fmla="*/ 0 h 11074"/>
                  <a:gd name="connsiteX1" fmla="*/ 0 w 142081"/>
                  <a:gd name="connsiteY1" fmla="*/ 0 h 11074"/>
                </a:gdLst>
                <a:ahLst/>
                <a:cxnLst>
                  <a:cxn ang="0">
                    <a:pos x="connsiteX0" y="connsiteY0"/>
                  </a:cxn>
                  <a:cxn ang="0">
                    <a:pos x="connsiteX1" y="connsiteY1"/>
                  </a:cxn>
                </a:cxnLst>
                <a:rect l="l" t="t" r="r" b="b"/>
                <a:pathLst>
                  <a:path w="142081" h="11074">
                    <a:moveTo>
                      <a:pt x="14208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8" name="Freeform: Shape 1787">
                <a:extLst>
                  <a:ext uri="{FF2B5EF4-FFF2-40B4-BE49-F238E27FC236}">
                    <a16:creationId xmlns:a16="http://schemas.microsoft.com/office/drawing/2014/main" id="{CE3D989C-93FA-46F7-9C82-8AA6AA8EBC12}"/>
                  </a:ext>
                </a:extLst>
              </p:cNvPr>
              <p:cNvSpPr/>
              <p:nvPr/>
            </p:nvSpPr>
            <p:spPr>
              <a:xfrm>
                <a:off x="9728166" y="283527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89" name="Freeform: Shape 1788">
                <a:extLst>
                  <a:ext uri="{FF2B5EF4-FFF2-40B4-BE49-F238E27FC236}">
                    <a16:creationId xmlns:a16="http://schemas.microsoft.com/office/drawing/2014/main" id="{5215F479-2C1B-4812-9C98-64C714128E3C}"/>
                  </a:ext>
                </a:extLst>
              </p:cNvPr>
              <p:cNvSpPr/>
              <p:nvPr/>
            </p:nvSpPr>
            <p:spPr>
              <a:xfrm>
                <a:off x="9586195" y="283527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1" name="Freeform: Shape 1830">
                <a:extLst>
                  <a:ext uri="{FF2B5EF4-FFF2-40B4-BE49-F238E27FC236}">
                    <a16:creationId xmlns:a16="http://schemas.microsoft.com/office/drawing/2014/main" id="{E409977F-948D-4B50-8053-83A84DDC900E}"/>
                  </a:ext>
                </a:extLst>
              </p:cNvPr>
              <p:cNvSpPr/>
              <p:nvPr/>
            </p:nvSpPr>
            <p:spPr>
              <a:xfrm>
                <a:off x="9643559" y="284402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8" name="Group 2217">
              <a:extLst>
                <a:ext uri="{FF2B5EF4-FFF2-40B4-BE49-F238E27FC236}">
                  <a16:creationId xmlns:a16="http://schemas.microsoft.com/office/drawing/2014/main" id="{148598E3-66DC-4B50-BB79-3FBD894E2651}"/>
                </a:ext>
              </a:extLst>
            </p:cNvPr>
            <p:cNvGrpSpPr/>
            <p:nvPr/>
          </p:nvGrpSpPr>
          <p:grpSpPr>
            <a:xfrm>
              <a:off x="9713568" y="4072192"/>
              <a:ext cx="164339" cy="54041"/>
              <a:chOff x="9561168" y="2939037"/>
              <a:chExt cx="164339" cy="54041"/>
            </a:xfrm>
          </p:grpSpPr>
          <p:sp>
            <p:nvSpPr>
              <p:cNvPr id="1790" name="Freeform: Shape 1789">
                <a:extLst>
                  <a:ext uri="{FF2B5EF4-FFF2-40B4-BE49-F238E27FC236}">
                    <a16:creationId xmlns:a16="http://schemas.microsoft.com/office/drawing/2014/main" id="{17F64649-3B97-4CED-92A8-34ACBDC5C821}"/>
                  </a:ext>
                </a:extLst>
              </p:cNvPr>
              <p:cNvSpPr/>
              <p:nvPr/>
            </p:nvSpPr>
            <p:spPr>
              <a:xfrm>
                <a:off x="9565376" y="2966058"/>
                <a:ext cx="156034" cy="11074"/>
              </a:xfrm>
              <a:custGeom>
                <a:avLst/>
                <a:gdLst>
                  <a:gd name="connsiteX0" fmla="*/ 156035 w 156034"/>
                  <a:gd name="connsiteY0" fmla="*/ 0 h 11074"/>
                  <a:gd name="connsiteX1" fmla="*/ 0 w 156034"/>
                  <a:gd name="connsiteY1" fmla="*/ 0 h 11074"/>
                </a:gdLst>
                <a:ahLst/>
                <a:cxnLst>
                  <a:cxn ang="0">
                    <a:pos x="connsiteX0" y="connsiteY0"/>
                  </a:cxn>
                  <a:cxn ang="0">
                    <a:pos x="connsiteX1" y="connsiteY1"/>
                  </a:cxn>
                </a:cxnLst>
                <a:rect l="l" t="t" r="r" b="b"/>
                <a:pathLst>
                  <a:path w="156034" h="11074">
                    <a:moveTo>
                      <a:pt x="15603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1" name="Freeform: Shape 1790">
                <a:extLst>
                  <a:ext uri="{FF2B5EF4-FFF2-40B4-BE49-F238E27FC236}">
                    <a16:creationId xmlns:a16="http://schemas.microsoft.com/office/drawing/2014/main" id="{1AA06DA9-3E8E-4795-9206-ED845FD7E67C}"/>
                  </a:ext>
                </a:extLst>
              </p:cNvPr>
              <p:cNvSpPr/>
              <p:nvPr/>
            </p:nvSpPr>
            <p:spPr>
              <a:xfrm>
                <a:off x="9717202" y="293903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2" name="Freeform: Shape 1791">
                <a:extLst>
                  <a:ext uri="{FF2B5EF4-FFF2-40B4-BE49-F238E27FC236}">
                    <a16:creationId xmlns:a16="http://schemas.microsoft.com/office/drawing/2014/main" id="{E7B6F083-BF65-40F0-A90A-9ECB88EE8CC5}"/>
                  </a:ext>
                </a:extLst>
              </p:cNvPr>
              <p:cNvSpPr/>
              <p:nvPr/>
            </p:nvSpPr>
            <p:spPr>
              <a:xfrm>
                <a:off x="9561168" y="293903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2" name="Freeform: Shape 1831">
                <a:extLst>
                  <a:ext uri="{FF2B5EF4-FFF2-40B4-BE49-F238E27FC236}">
                    <a16:creationId xmlns:a16="http://schemas.microsoft.com/office/drawing/2014/main" id="{12EFC372-F697-4EFE-BD27-DF935DF7B99D}"/>
                  </a:ext>
                </a:extLst>
              </p:cNvPr>
              <p:cNvSpPr/>
              <p:nvPr/>
            </p:nvSpPr>
            <p:spPr>
              <a:xfrm>
                <a:off x="9624069" y="294778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7" name="Group 2216">
              <a:extLst>
                <a:ext uri="{FF2B5EF4-FFF2-40B4-BE49-F238E27FC236}">
                  <a16:creationId xmlns:a16="http://schemas.microsoft.com/office/drawing/2014/main" id="{4B08C30A-9DCE-46A1-AC82-696CC7039FFB}"/>
                </a:ext>
              </a:extLst>
            </p:cNvPr>
            <p:cNvGrpSpPr/>
            <p:nvPr/>
          </p:nvGrpSpPr>
          <p:grpSpPr>
            <a:xfrm>
              <a:off x="9684332" y="4279011"/>
              <a:ext cx="148504" cy="54041"/>
              <a:chOff x="9531932" y="3042913"/>
              <a:chExt cx="148504" cy="54041"/>
            </a:xfrm>
          </p:grpSpPr>
          <p:sp>
            <p:nvSpPr>
              <p:cNvPr id="1793" name="Freeform: Shape 1792">
                <a:extLst>
                  <a:ext uri="{FF2B5EF4-FFF2-40B4-BE49-F238E27FC236}">
                    <a16:creationId xmlns:a16="http://schemas.microsoft.com/office/drawing/2014/main" id="{4524C742-9D9C-4B52-8C8B-EDAE83E61550}"/>
                  </a:ext>
                </a:extLst>
              </p:cNvPr>
              <p:cNvSpPr/>
              <p:nvPr/>
            </p:nvSpPr>
            <p:spPr>
              <a:xfrm>
                <a:off x="9536030" y="3069934"/>
                <a:ext cx="140198" cy="11074"/>
              </a:xfrm>
              <a:custGeom>
                <a:avLst/>
                <a:gdLst>
                  <a:gd name="connsiteX0" fmla="*/ 140199 w 140198"/>
                  <a:gd name="connsiteY0" fmla="*/ 0 h 11074"/>
                  <a:gd name="connsiteX1" fmla="*/ 0 w 140198"/>
                  <a:gd name="connsiteY1" fmla="*/ 0 h 11074"/>
                </a:gdLst>
                <a:ahLst/>
                <a:cxnLst>
                  <a:cxn ang="0">
                    <a:pos x="connsiteX0" y="connsiteY0"/>
                  </a:cxn>
                  <a:cxn ang="0">
                    <a:pos x="connsiteX1" y="connsiteY1"/>
                  </a:cxn>
                </a:cxnLst>
                <a:rect l="l" t="t" r="r" b="b"/>
                <a:pathLst>
                  <a:path w="140198" h="11074">
                    <a:moveTo>
                      <a:pt x="14019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4" name="Freeform: Shape 1793">
                <a:extLst>
                  <a:ext uri="{FF2B5EF4-FFF2-40B4-BE49-F238E27FC236}">
                    <a16:creationId xmlns:a16="http://schemas.microsoft.com/office/drawing/2014/main" id="{5CE6E8C8-EA38-4322-B11D-1356DAAB3380}"/>
                  </a:ext>
                </a:extLst>
              </p:cNvPr>
              <p:cNvSpPr/>
              <p:nvPr/>
            </p:nvSpPr>
            <p:spPr>
              <a:xfrm>
                <a:off x="9672131" y="304291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5" name="Freeform: Shape 1794">
                <a:extLst>
                  <a:ext uri="{FF2B5EF4-FFF2-40B4-BE49-F238E27FC236}">
                    <a16:creationId xmlns:a16="http://schemas.microsoft.com/office/drawing/2014/main" id="{3ACC54B4-DADE-4385-8231-ED7571BCF7FC}"/>
                  </a:ext>
                </a:extLst>
              </p:cNvPr>
              <p:cNvSpPr/>
              <p:nvPr/>
            </p:nvSpPr>
            <p:spPr>
              <a:xfrm>
                <a:off x="9531932" y="304291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3" name="Freeform: Shape 1832">
                <a:extLst>
                  <a:ext uri="{FF2B5EF4-FFF2-40B4-BE49-F238E27FC236}">
                    <a16:creationId xmlns:a16="http://schemas.microsoft.com/office/drawing/2014/main" id="{4241E393-DEF6-4CFC-A3FB-057206E6676A}"/>
                  </a:ext>
                </a:extLst>
              </p:cNvPr>
              <p:cNvSpPr/>
              <p:nvPr/>
            </p:nvSpPr>
            <p:spPr>
              <a:xfrm>
                <a:off x="9587857" y="305166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6" name="Group 2215">
              <a:extLst>
                <a:ext uri="{FF2B5EF4-FFF2-40B4-BE49-F238E27FC236}">
                  <a16:creationId xmlns:a16="http://schemas.microsoft.com/office/drawing/2014/main" id="{E403C56C-A8C0-4D27-A02B-858CF1FE5618}"/>
                </a:ext>
              </a:extLst>
            </p:cNvPr>
            <p:cNvGrpSpPr/>
            <p:nvPr/>
          </p:nvGrpSpPr>
          <p:grpSpPr>
            <a:xfrm>
              <a:off x="9769049" y="4485830"/>
              <a:ext cx="166776" cy="54041"/>
              <a:chOff x="9616649" y="3146678"/>
              <a:chExt cx="166776" cy="54041"/>
            </a:xfrm>
          </p:grpSpPr>
          <p:sp>
            <p:nvSpPr>
              <p:cNvPr id="1796" name="Freeform: Shape 1795">
                <a:extLst>
                  <a:ext uri="{FF2B5EF4-FFF2-40B4-BE49-F238E27FC236}">
                    <a16:creationId xmlns:a16="http://schemas.microsoft.com/office/drawing/2014/main" id="{E64ABEA8-8E50-497C-B65F-FE085DC69164}"/>
                  </a:ext>
                </a:extLst>
              </p:cNvPr>
              <p:cNvSpPr/>
              <p:nvPr/>
            </p:nvSpPr>
            <p:spPr>
              <a:xfrm>
                <a:off x="9620857" y="3173698"/>
                <a:ext cx="158470" cy="11074"/>
              </a:xfrm>
              <a:custGeom>
                <a:avLst/>
                <a:gdLst>
                  <a:gd name="connsiteX0" fmla="*/ 158471 w 158470"/>
                  <a:gd name="connsiteY0" fmla="*/ 0 h 11074"/>
                  <a:gd name="connsiteX1" fmla="*/ 0 w 158470"/>
                  <a:gd name="connsiteY1" fmla="*/ 0 h 11074"/>
                </a:gdLst>
                <a:ahLst/>
                <a:cxnLst>
                  <a:cxn ang="0">
                    <a:pos x="connsiteX0" y="connsiteY0"/>
                  </a:cxn>
                  <a:cxn ang="0">
                    <a:pos x="connsiteX1" y="connsiteY1"/>
                  </a:cxn>
                </a:cxnLst>
                <a:rect l="l" t="t" r="r" b="b"/>
                <a:pathLst>
                  <a:path w="158470" h="11074">
                    <a:moveTo>
                      <a:pt x="15847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7" name="Freeform: Shape 1796">
                <a:extLst>
                  <a:ext uri="{FF2B5EF4-FFF2-40B4-BE49-F238E27FC236}">
                    <a16:creationId xmlns:a16="http://schemas.microsoft.com/office/drawing/2014/main" id="{220C2A21-04C8-4A25-9667-2BC67F400630}"/>
                  </a:ext>
                </a:extLst>
              </p:cNvPr>
              <p:cNvSpPr/>
              <p:nvPr/>
            </p:nvSpPr>
            <p:spPr>
              <a:xfrm>
                <a:off x="9775120" y="314667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98" name="Freeform: Shape 1797">
                <a:extLst>
                  <a:ext uri="{FF2B5EF4-FFF2-40B4-BE49-F238E27FC236}">
                    <a16:creationId xmlns:a16="http://schemas.microsoft.com/office/drawing/2014/main" id="{DAE0072E-E3E2-4BAE-B4A7-D06C0DD8646E}"/>
                  </a:ext>
                </a:extLst>
              </p:cNvPr>
              <p:cNvSpPr/>
              <p:nvPr/>
            </p:nvSpPr>
            <p:spPr>
              <a:xfrm>
                <a:off x="9616649" y="314667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4" name="Freeform: Shape 1833">
                <a:extLst>
                  <a:ext uri="{FF2B5EF4-FFF2-40B4-BE49-F238E27FC236}">
                    <a16:creationId xmlns:a16="http://schemas.microsoft.com/office/drawing/2014/main" id="{8778DF3F-ED3E-4DEF-AF81-6030E100A7E9}"/>
                  </a:ext>
                </a:extLst>
              </p:cNvPr>
              <p:cNvSpPr/>
              <p:nvPr/>
            </p:nvSpPr>
            <p:spPr>
              <a:xfrm>
                <a:off x="9681433" y="315542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5" name="Group 2214">
              <a:extLst>
                <a:ext uri="{FF2B5EF4-FFF2-40B4-BE49-F238E27FC236}">
                  <a16:creationId xmlns:a16="http://schemas.microsoft.com/office/drawing/2014/main" id="{5B429811-BEEA-4D84-BE94-CAF967E6C2D6}"/>
                </a:ext>
              </a:extLst>
            </p:cNvPr>
            <p:cNvGrpSpPr/>
            <p:nvPr/>
          </p:nvGrpSpPr>
          <p:grpSpPr>
            <a:xfrm>
              <a:off x="9672151" y="4692642"/>
              <a:ext cx="157584" cy="54041"/>
              <a:chOff x="9519751" y="3250553"/>
              <a:chExt cx="157584" cy="54041"/>
            </a:xfrm>
          </p:grpSpPr>
          <p:sp>
            <p:nvSpPr>
              <p:cNvPr id="1799" name="Freeform: Shape 1798">
                <a:extLst>
                  <a:ext uri="{FF2B5EF4-FFF2-40B4-BE49-F238E27FC236}">
                    <a16:creationId xmlns:a16="http://schemas.microsoft.com/office/drawing/2014/main" id="{4F25972B-D5F8-451D-B1CF-E2227A02CA9C}"/>
                  </a:ext>
                </a:extLst>
              </p:cNvPr>
              <p:cNvSpPr/>
              <p:nvPr/>
            </p:nvSpPr>
            <p:spPr>
              <a:xfrm>
                <a:off x="9523848" y="3277574"/>
                <a:ext cx="149390" cy="11074"/>
              </a:xfrm>
              <a:custGeom>
                <a:avLst/>
                <a:gdLst>
                  <a:gd name="connsiteX0" fmla="*/ 149390 w 149390"/>
                  <a:gd name="connsiteY0" fmla="*/ 0 h 11074"/>
                  <a:gd name="connsiteX1" fmla="*/ 0 w 149390"/>
                  <a:gd name="connsiteY1" fmla="*/ 0 h 11074"/>
                </a:gdLst>
                <a:ahLst/>
                <a:cxnLst>
                  <a:cxn ang="0">
                    <a:pos x="connsiteX0" y="connsiteY0"/>
                  </a:cxn>
                  <a:cxn ang="0">
                    <a:pos x="connsiteX1" y="connsiteY1"/>
                  </a:cxn>
                </a:cxnLst>
                <a:rect l="l" t="t" r="r" b="b"/>
                <a:pathLst>
                  <a:path w="149390" h="11074">
                    <a:moveTo>
                      <a:pt x="14939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00" name="Freeform: Shape 1799">
                <a:extLst>
                  <a:ext uri="{FF2B5EF4-FFF2-40B4-BE49-F238E27FC236}">
                    <a16:creationId xmlns:a16="http://schemas.microsoft.com/office/drawing/2014/main" id="{A1401F84-722A-4996-B49D-F86632B69D62}"/>
                  </a:ext>
                </a:extLst>
              </p:cNvPr>
              <p:cNvSpPr/>
              <p:nvPr/>
            </p:nvSpPr>
            <p:spPr>
              <a:xfrm>
                <a:off x="9669030" y="325055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01" name="Freeform: Shape 1800">
                <a:extLst>
                  <a:ext uri="{FF2B5EF4-FFF2-40B4-BE49-F238E27FC236}">
                    <a16:creationId xmlns:a16="http://schemas.microsoft.com/office/drawing/2014/main" id="{64861EAB-A6C5-41B3-A03F-8C4A3ABE56D6}"/>
                  </a:ext>
                </a:extLst>
              </p:cNvPr>
              <p:cNvSpPr/>
              <p:nvPr/>
            </p:nvSpPr>
            <p:spPr>
              <a:xfrm>
                <a:off x="9519751" y="325055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5" name="Freeform: Shape 1834">
                <a:extLst>
                  <a:ext uri="{FF2B5EF4-FFF2-40B4-BE49-F238E27FC236}">
                    <a16:creationId xmlns:a16="http://schemas.microsoft.com/office/drawing/2014/main" id="{F26CCA1C-1D5C-45E2-8582-742E3C973601}"/>
                  </a:ext>
                </a:extLst>
              </p:cNvPr>
              <p:cNvSpPr/>
              <p:nvPr/>
            </p:nvSpPr>
            <p:spPr>
              <a:xfrm>
                <a:off x="9580437" y="3259302"/>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14" name="Group 2213">
              <a:extLst>
                <a:ext uri="{FF2B5EF4-FFF2-40B4-BE49-F238E27FC236}">
                  <a16:creationId xmlns:a16="http://schemas.microsoft.com/office/drawing/2014/main" id="{9AB4D73A-5EB0-4DB6-B339-A2412224A4D8}"/>
                </a:ext>
              </a:extLst>
            </p:cNvPr>
            <p:cNvGrpSpPr/>
            <p:nvPr/>
          </p:nvGrpSpPr>
          <p:grpSpPr>
            <a:xfrm>
              <a:off x="9787986" y="4899303"/>
              <a:ext cx="154594" cy="54041"/>
              <a:chOff x="9635586" y="3354318"/>
              <a:chExt cx="154594" cy="54041"/>
            </a:xfrm>
          </p:grpSpPr>
          <p:sp>
            <p:nvSpPr>
              <p:cNvPr id="1802" name="Freeform: Shape 1801">
                <a:extLst>
                  <a:ext uri="{FF2B5EF4-FFF2-40B4-BE49-F238E27FC236}">
                    <a16:creationId xmlns:a16="http://schemas.microsoft.com/office/drawing/2014/main" id="{BE466A5D-D37D-4407-94B2-786C6747F787}"/>
                  </a:ext>
                </a:extLst>
              </p:cNvPr>
              <p:cNvSpPr/>
              <p:nvPr/>
            </p:nvSpPr>
            <p:spPr>
              <a:xfrm>
                <a:off x="9639683" y="3381339"/>
                <a:ext cx="146289" cy="11074"/>
              </a:xfrm>
              <a:custGeom>
                <a:avLst/>
                <a:gdLst>
                  <a:gd name="connsiteX0" fmla="*/ 146289 w 146289"/>
                  <a:gd name="connsiteY0" fmla="*/ 0 h 11074"/>
                  <a:gd name="connsiteX1" fmla="*/ 0 w 146289"/>
                  <a:gd name="connsiteY1" fmla="*/ 0 h 11074"/>
                </a:gdLst>
                <a:ahLst/>
                <a:cxnLst>
                  <a:cxn ang="0">
                    <a:pos x="connsiteX0" y="connsiteY0"/>
                  </a:cxn>
                  <a:cxn ang="0">
                    <a:pos x="connsiteX1" y="connsiteY1"/>
                  </a:cxn>
                </a:cxnLst>
                <a:rect l="l" t="t" r="r" b="b"/>
                <a:pathLst>
                  <a:path w="146289" h="11074">
                    <a:moveTo>
                      <a:pt x="1462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03" name="Freeform: Shape 1802">
                <a:extLst>
                  <a:ext uri="{FF2B5EF4-FFF2-40B4-BE49-F238E27FC236}">
                    <a16:creationId xmlns:a16="http://schemas.microsoft.com/office/drawing/2014/main" id="{20F6CA7E-F574-46D1-95EE-966447D1FCC3}"/>
                  </a:ext>
                </a:extLst>
              </p:cNvPr>
              <p:cNvSpPr/>
              <p:nvPr/>
            </p:nvSpPr>
            <p:spPr>
              <a:xfrm>
                <a:off x="9781875" y="335431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04" name="Freeform: Shape 1803">
                <a:extLst>
                  <a:ext uri="{FF2B5EF4-FFF2-40B4-BE49-F238E27FC236}">
                    <a16:creationId xmlns:a16="http://schemas.microsoft.com/office/drawing/2014/main" id="{AB22DD17-5267-4B31-82DA-E5618B842E54}"/>
                  </a:ext>
                </a:extLst>
              </p:cNvPr>
              <p:cNvSpPr/>
              <p:nvPr/>
            </p:nvSpPr>
            <p:spPr>
              <a:xfrm>
                <a:off x="9635586" y="335431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36" name="Freeform: Shape 1835">
                <a:extLst>
                  <a:ext uri="{FF2B5EF4-FFF2-40B4-BE49-F238E27FC236}">
                    <a16:creationId xmlns:a16="http://schemas.microsoft.com/office/drawing/2014/main" id="{2BAA95CA-AAB4-436F-9A0F-F67C399E3435}"/>
                  </a:ext>
                </a:extLst>
              </p:cNvPr>
              <p:cNvSpPr/>
              <p:nvPr/>
            </p:nvSpPr>
            <p:spPr>
              <a:xfrm>
                <a:off x="9694390" y="336306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2193" name="TextBox 2192">
              <a:extLst>
                <a:ext uri="{FF2B5EF4-FFF2-40B4-BE49-F238E27FC236}">
                  <a16:creationId xmlns:a16="http://schemas.microsoft.com/office/drawing/2014/main" id="{F15DF947-F102-498D-94BD-2A02D5A6CD0B}"/>
                </a:ext>
              </a:extLst>
            </p:cNvPr>
            <p:cNvSpPr txBox="1"/>
            <p:nvPr/>
          </p:nvSpPr>
          <p:spPr>
            <a:xfrm>
              <a:off x="7857730" y="1734519"/>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7" normalizeH="0" baseline="0" noProof="0">
                  <a:ln>
                    <a:noFill/>
                  </a:ln>
                  <a:effectLst/>
                  <a:uLnTx/>
                  <a:uFillTx/>
                  <a:latin typeface="Arial" panose="020B0604020202020204" pitchFamily="34" charset="0"/>
                  <a:cs typeface="Arial" panose="020B0604020202020204" pitchFamily="34" charset="0"/>
                  <a:sym typeface="HelveticaNeueLTStd-Cn"/>
                  <a:rtl val="0"/>
                </a:rPr>
                <a:t>Yes</a:t>
              </a:r>
            </a:p>
          </p:txBody>
        </p:sp>
        <p:sp>
          <p:nvSpPr>
            <p:cNvPr id="2194" name="TextBox 2193">
              <a:extLst>
                <a:ext uri="{FF2B5EF4-FFF2-40B4-BE49-F238E27FC236}">
                  <a16:creationId xmlns:a16="http://schemas.microsoft.com/office/drawing/2014/main" id="{421504D1-3A20-475E-82F2-9E82AFBBB796}"/>
                </a:ext>
              </a:extLst>
            </p:cNvPr>
            <p:cNvSpPr txBox="1"/>
            <p:nvPr/>
          </p:nvSpPr>
          <p:spPr>
            <a:xfrm>
              <a:off x="8734092" y="173451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10.9</a:t>
              </a:r>
            </a:p>
          </p:txBody>
        </p:sp>
        <p:sp>
          <p:nvSpPr>
            <p:cNvPr id="2195" name="TextBox 2194">
              <a:extLst>
                <a:ext uri="{FF2B5EF4-FFF2-40B4-BE49-F238E27FC236}">
                  <a16:creationId xmlns:a16="http://schemas.microsoft.com/office/drawing/2014/main" id="{756770C6-ABC4-47D0-80DA-D86D62BC7462}"/>
                </a:ext>
              </a:extLst>
            </p:cNvPr>
            <p:cNvSpPr txBox="1"/>
            <p:nvPr/>
          </p:nvSpPr>
          <p:spPr>
            <a:xfrm>
              <a:off x="8380384" y="173451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13.4</a:t>
              </a:r>
            </a:p>
          </p:txBody>
        </p:sp>
        <p:sp>
          <p:nvSpPr>
            <p:cNvPr id="2196" name="TextBox 2195">
              <a:extLst>
                <a:ext uri="{FF2B5EF4-FFF2-40B4-BE49-F238E27FC236}">
                  <a16:creationId xmlns:a16="http://schemas.microsoft.com/office/drawing/2014/main" id="{C6405814-F8D2-4008-8676-09815DEFEFA7}"/>
                </a:ext>
              </a:extLst>
            </p:cNvPr>
            <p:cNvSpPr txBox="1"/>
            <p:nvPr/>
          </p:nvSpPr>
          <p:spPr>
            <a:xfrm>
              <a:off x="10100676" y="173451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0.89 (0.48–1.66)</a:t>
              </a:r>
            </a:p>
          </p:txBody>
        </p:sp>
        <p:sp>
          <p:nvSpPr>
            <p:cNvPr id="2197" name="TextBox 2196">
              <a:extLst>
                <a:ext uri="{FF2B5EF4-FFF2-40B4-BE49-F238E27FC236}">
                  <a16:creationId xmlns:a16="http://schemas.microsoft.com/office/drawing/2014/main" id="{A10D830B-910F-484D-A9CB-7530F3F22311}"/>
                </a:ext>
              </a:extLst>
            </p:cNvPr>
            <p:cNvSpPr txBox="1"/>
            <p:nvPr/>
          </p:nvSpPr>
          <p:spPr>
            <a:xfrm>
              <a:off x="11375878" y="1734519"/>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21/41</a:t>
              </a:r>
            </a:p>
          </p:txBody>
        </p:sp>
        <p:sp>
          <p:nvSpPr>
            <p:cNvPr id="2198" name="TextBox 2197">
              <a:extLst>
                <a:ext uri="{FF2B5EF4-FFF2-40B4-BE49-F238E27FC236}">
                  <a16:creationId xmlns:a16="http://schemas.microsoft.com/office/drawing/2014/main" id="{E6820D84-D7C8-43D8-A438-5070991F14F7}"/>
                </a:ext>
              </a:extLst>
            </p:cNvPr>
            <p:cNvSpPr txBox="1"/>
            <p:nvPr/>
          </p:nvSpPr>
          <p:spPr>
            <a:xfrm>
              <a:off x="11022170" y="1734519"/>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panose="020B0604020202020204" pitchFamily="34" charset="0"/>
                  <a:cs typeface="Arial" panose="020B0604020202020204" pitchFamily="34" charset="0"/>
                  <a:sym typeface="HelveticaNeueLTStd-Cn"/>
                  <a:rtl val="0"/>
                </a:rPr>
                <a:t>20/40</a:t>
              </a:r>
            </a:p>
          </p:txBody>
        </p:sp>
      </p:grpSp>
      <p:sp>
        <p:nvSpPr>
          <p:cNvPr id="8" name="Title 7">
            <a:extLst>
              <a:ext uri="{FF2B5EF4-FFF2-40B4-BE49-F238E27FC236}">
                <a16:creationId xmlns:a16="http://schemas.microsoft.com/office/drawing/2014/main" id="{CB4243C7-F93B-4914-A085-51EDBB2B3631}"/>
              </a:ext>
            </a:extLst>
          </p:cNvPr>
          <p:cNvSpPr>
            <a:spLocks noGrp="1"/>
          </p:cNvSpPr>
          <p:nvPr>
            <p:ph type="title"/>
          </p:nvPr>
        </p:nvSpPr>
        <p:spPr/>
        <p:txBody>
          <a:bodyPr/>
          <a:lstStyle/>
          <a:p>
            <a:r>
              <a:rPr lang="en-US" dirty="0"/>
              <a:t>MAGNITUDE </a:t>
            </a:r>
            <a:r>
              <a:rPr lang="en-US" dirty="0">
                <a:solidFill>
                  <a:schemeClr val="accent1"/>
                </a:solidFill>
              </a:rPr>
              <a:t>All HRR BM+</a:t>
            </a:r>
            <a:r>
              <a:rPr lang="en-US" dirty="0">
                <a:solidFill>
                  <a:schemeClr val="tx2"/>
                </a:solidFill>
              </a:rPr>
              <a:t>:</a:t>
            </a:r>
            <a:r>
              <a:rPr lang="en-US" dirty="0">
                <a:solidFill>
                  <a:schemeClr val="accent1"/>
                </a:solidFill>
              </a:rPr>
              <a:t> </a:t>
            </a:r>
            <a:br>
              <a:rPr lang="en-US" dirty="0">
                <a:solidFill>
                  <a:schemeClr val="accent1"/>
                </a:solidFill>
              </a:rPr>
            </a:br>
            <a:r>
              <a:rPr lang="en-US" dirty="0"/>
              <a:t>Prespecified Subgroup Analysis of </a:t>
            </a:r>
            <a:r>
              <a:rPr lang="en-US" cap="none" dirty="0" err="1"/>
              <a:t>r</a:t>
            </a:r>
            <a:r>
              <a:rPr lang="en-US" dirty="0" err="1"/>
              <a:t>PFS</a:t>
            </a:r>
            <a:endParaRPr lang="en-US" dirty="0"/>
          </a:p>
        </p:txBody>
      </p:sp>
      <p:sp>
        <p:nvSpPr>
          <p:cNvPr id="3" name="Slide Number Placeholder 2">
            <a:extLst>
              <a:ext uri="{FF2B5EF4-FFF2-40B4-BE49-F238E27FC236}">
                <a16:creationId xmlns:a16="http://schemas.microsoft.com/office/drawing/2014/main" id="{1C239672-462A-46A0-99FC-FB32DCE457EA}"/>
              </a:ext>
            </a:extLst>
          </p:cNvPr>
          <p:cNvSpPr>
            <a:spLocks noGrp="1"/>
          </p:cNvSpPr>
          <p:nvPr>
            <p:ph type="sldNum" sz="quarter" idx="4"/>
          </p:nvPr>
        </p:nvSpPr>
        <p:spPr/>
        <p:txBody>
          <a:bodyPr/>
          <a:lstStyle/>
          <a:p>
            <a:pPr lvl="0"/>
            <a:fld id="{BE33F7A0-71F0-446B-9DE8-6D75BE64EE0F}" type="slidenum">
              <a:rPr lang="en-US" noProof="0" smtClean="0"/>
              <a:pPr lvl="0"/>
              <a:t>68</a:t>
            </a:fld>
            <a:endParaRPr lang="en-US" noProof="0"/>
          </a:p>
        </p:txBody>
      </p:sp>
      <p:sp>
        <p:nvSpPr>
          <p:cNvPr id="7" name="Content Placeholder 6">
            <a:extLst>
              <a:ext uri="{FF2B5EF4-FFF2-40B4-BE49-F238E27FC236}">
                <a16:creationId xmlns:a16="http://schemas.microsoft.com/office/drawing/2014/main" id="{743D61C7-0224-5A49-AA31-2E4D104D6315}"/>
              </a:ext>
            </a:extLst>
          </p:cNvPr>
          <p:cNvSpPr>
            <a:spLocks noGrp="1"/>
          </p:cNvSpPr>
          <p:nvPr>
            <p:ph sz="quarter" idx="15"/>
          </p:nvPr>
        </p:nvSpPr>
        <p:spPr>
          <a:xfrm>
            <a:off x="620183" y="6356352"/>
            <a:ext cx="10684359" cy="317448"/>
          </a:xfrm>
        </p:spPr>
        <p:txBody>
          <a:bodyPr/>
          <a:lstStyle/>
          <a:p>
            <a:r>
              <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AAP, abiraterone acetate + prednisone/prednisolone; AR, androgen receptor; BM, biomarker; BPI-SF, Brief Pain Inventory–Short Form; CI, confidence interval; ECOG PS, Eastern Cooperative Oncology Group performance status; HR, hazard ratio; HRR, homologous recombination repair; NE, not estimable; PSA, prostate-specific antigen; </a:t>
            </a:r>
            <a:r>
              <a:rPr kumimoji="0" lang="en-US" sz="11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rPFS</a:t>
            </a:r>
            <a:r>
              <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radiographic progression-free survival.</a:t>
            </a:r>
          </a:p>
          <a:p>
            <a:r>
              <a:rPr lang="en-US" sz="1100" dirty="0">
                <a:solidFill>
                  <a:schemeClr val="tx2"/>
                </a:solidFill>
              </a:rPr>
              <a:t>Chi K, et al. </a:t>
            </a:r>
            <a:r>
              <a:rPr lang="en-GB" sz="1100" dirty="0">
                <a:solidFill>
                  <a:schemeClr val="tx2"/>
                </a:solidFill>
              </a:rPr>
              <a:t>J </a:t>
            </a:r>
            <a:r>
              <a:rPr lang="en-GB" sz="1100" dirty="0" err="1">
                <a:solidFill>
                  <a:schemeClr val="tx2"/>
                </a:solidFill>
              </a:rPr>
              <a:t>Clin</a:t>
            </a:r>
            <a:r>
              <a:rPr lang="en-GB" sz="1100" dirty="0">
                <a:solidFill>
                  <a:schemeClr val="tx2"/>
                </a:solidFill>
              </a:rPr>
              <a:t> Oncol. 2022;40 (</a:t>
            </a:r>
            <a:r>
              <a:rPr lang="en-GB" sz="1100" dirty="0" err="1">
                <a:solidFill>
                  <a:schemeClr val="tx2"/>
                </a:solidFill>
              </a:rPr>
              <a:t>suppl</a:t>
            </a:r>
            <a:r>
              <a:rPr lang="en-GB" sz="1100" dirty="0">
                <a:solidFill>
                  <a:schemeClr val="tx2"/>
                </a:solidFill>
              </a:rPr>
              <a:t> 6; </a:t>
            </a:r>
            <a:r>
              <a:rPr lang="en-GB" sz="1100" dirty="0" err="1">
                <a:solidFill>
                  <a:schemeClr val="tx2"/>
                </a:solidFill>
              </a:rPr>
              <a:t>abstr</a:t>
            </a:r>
            <a:r>
              <a:rPr lang="en-GB" sz="1100" dirty="0">
                <a:solidFill>
                  <a:schemeClr val="tx2"/>
                </a:solidFill>
              </a:rPr>
              <a:t> 12)</a:t>
            </a:r>
          </a:p>
        </p:txBody>
      </p:sp>
      <p:sp>
        <p:nvSpPr>
          <p:cNvPr id="19" name="Text Placeholder 4">
            <a:extLst>
              <a:ext uri="{FF2B5EF4-FFF2-40B4-BE49-F238E27FC236}">
                <a16:creationId xmlns:a16="http://schemas.microsoft.com/office/drawing/2014/main" id="{81079F82-887D-47EB-8407-61E26C010015}"/>
              </a:ext>
            </a:extLst>
          </p:cNvPr>
          <p:cNvSpPr txBox="1">
            <a:spLocks/>
          </p:cNvSpPr>
          <p:nvPr/>
        </p:nvSpPr>
        <p:spPr>
          <a:xfrm>
            <a:off x="619200" y="5695303"/>
            <a:ext cx="10685343" cy="366874"/>
          </a:xfrm>
          <a:prstGeom prst="rect">
            <a:avLst/>
          </a:prstGeom>
        </p:spPr>
        <p:txBody>
          <a:bodyPr lIns="0" tIns="0" rIns="0" bIns="0" anchor="t" anchorCtr="0"/>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US" sz="90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Past</a:t>
            </a:r>
            <a:r>
              <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AR-targeted therapy was considered prior novel anti-androgen therapy, such as enzalutamide, apalutamide, or </a:t>
            </a:r>
            <a:r>
              <a:rPr kumimoji="0" lang="en-US" sz="9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darolutamide</a:t>
            </a:r>
            <a:r>
              <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US" sz="9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b</a:t>
            </a:r>
            <a:r>
              <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Prior AAP use was up to 4 months prior to study start.</a:t>
            </a:r>
          </a:p>
        </p:txBody>
      </p:sp>
    </p:spTree>
    <p:extLst>
      <p:ext uri="{BB962C8B-B14F-4D97-AF65-F5344CB8AC3E}">
        <p14:creationId xmlns:p14="http://schemas.microsoft.com/office/powerpoint/2010/main" val="151859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9149208" cy="807285"/>
          </a:xfrm>
        </p:spPr>
        <p:txBody>
          <a:bodyPr/>
          <a:lstStyle/>
          <a:p>
            <a:r>
              <a:rPr lang="en-US" dirty="0"/>
              <a:t>MAGNITUDE </a:t>
            </a:r>
            <a:r>
              <a:rPr lang="en-US" dirty="0">
                <a:solidFill>
                  <a:schemeClr val="accent1"/>
                </a:solidFill>
              </a:rPr>
              <a:t>All HRR BM+</a:t>
            </a:r>
            <a:r>
              <a:rPr lang="en-US" dirty="0">
                <a:solidFill>
                  <a:schemeClr val="tx2"/>
                </a:solidFill>
              </a:rPr>
              <a:t>:</a:t>
            </a:r>
            <a:r>
              <a:rPr lang="en-US" dirty="0"/>
              <a:t> Overall Survival First Interim Analysis</a:t>
            </a:r>
          </a:p>
        </p:txBody>
      </p:sp>
      <p:sp>
        <p:nvSpPr>
          <p:cNvPr id="9" name="Slide Number Placeholder 8">
            <a:extLst>
              <a:ext uri="{FF2B5EF4-FFF2-40B4-BE49-F238E27FC236}">
                <a16:creationId xmlns:a16="http://schemas.microsoft.com/office/drawing/2014/main" id="{64E93854-8962-4E17-97BC-1C996E82E37A}"/>
              </a:ext>
            </a:extLst>
          </p:cNvPr>
          <p:cNvSpPr>
            <a:spLocks noGrp="1"/>
          </p:cNvSpPr>
          <p:nvPr>
            <p:ph type="sldNum" sz="quarter" idx="4"/>
          </p:nvPr>
        </p:nvSpPr>
        <p:spPr/>
        <p:txBody>
          <a:bodyPr/>
          <a:lstStyle/>
          <a:p>
            <a:pPr lvl="0"/>
            <a:fld id="{BE33F7A0-71F0-446B-9DE8-6D75BE64EE0F}" type="slidenum">
              <a:rPr lang="en-US" noProof="0" smtClean="0"/>
              <a:pPr lvl="0"/>
              <a:t>69</a:t>
            </a:fld>
            <a:endParaRPr lang="en-US" noProof="0"/>
          </a:p>
        </p:txBody>
      </p:sp>
      <p:sp>
        <p:nvSpPr>
          <p:cNvPr id="19" name="Content Placeholder 18">
            <a:extLst>
              <a:ext uri="{FF2B5EF4-FFF2-40B4-BE49-F238E27FC236}">
                <a16:creationId xmlns:a16="http://schemas.microsoft.com/office/drawing/2014/main" id="{32AB179A-B693-C343-84E9-D62D404D5861}"/>
              </a:ext>
            </a:extLst>
          </p:cNvPr>
          <p:cNvSpPr>
            <a:spLocks noGrp="1"/>
          </p:cNvSpPr>
          <p:nvPr>
            <p:ph sz="quarter" idx="15"/>
          </p:nvPr>
        </p:nvSpPr>
        <p:spPr>
          <a:xfrm>
            <a:off x="598320" y="6356351"/>
            <a:ext cx="8158674" cy="293315"/>
          </a:xfrm>
        </p:spPr>
        <p:txBody>
          <a:bodyPr/>
          <a:lstStyle/>
          <a:p>
            <a:r>
              <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AAP, abiraterone acetate + prednisone/prednisolone; BM, biomarker; CI, confidence interval; HR, hazard ratio; HRR, homologous recombination repair; NE, not estimable; NIRA, niraparib; PBO, placebo</a:t>
            </a:r>
            <a:endParaRPr lang="en-US" dirty="0"/>
          </a:p>
          <a:p>
            <a:r>
              <a:rPr lang="en-US" dirty="0"/>
              <a:t>Chi K, et al. </a:t>
            </a:r>
            <a:r>
              <a:rPr lang="en-GB" dirty="0"/>
              <a:t>J </a:t>
            </a:r>
            <a:r>
              <a:rPr lang="en-GB" dirty="0" err="1"/>
              <a:t>Clin</a:t>
            </a:r>
            <a:r>
              <a:rPr lang="en-GB" dirty="0"/>
              <a:t> Oncol. 2022;40 (</a:t>
            </a:r>
            <a:r>
              <a:rPr lang="en-GB" dirty="0" err="1"/>
              <a:t>suppl</a:t>
            </a:r>
            <a:r>
              <a:rPr lang="en-GB" dirty="0"/>
              <a:t> 6; </a:t>
            </a:r>
            <a:r>
              <a:rPr lang="en-GB" dirty="0" err="1"/>
              <a:t>abstr</a:t>
            </a:r>
            <a:r>
              <a:rPr lang="en-GB" dirty="0"/>
              <a:t> 12)</a:t>
            </a:r>
          </a:p>
        </p:txBody>
      </p:sp>
      <p:sp>
        <p:nvSpPr>
          <p:cNvPr id="18" name="Text Placeholder 4">
            <a:extLst>
              <a:ext uri="{FF2B5EF4-FFF2-40B4-BE49-F238E27FC236}">
                <a16:creationId xmlns:a16="http://schemas.microsoft.com/office/drawing/2014/main" id="{B94C8F84-559B-4604-989B-B221F408CDD9}"/>
              </a:ext>
            </a:extLst>
          </p:cNvPr>
          <p:cNvSpPr txBox="1">
            <a:spLocks/>
          </p:cNvSpPr>
          <p:nvPr/>
        </p:nvSpPr>
        <p:spPr>
          <a:xfrm>
            <a:off x="246408" y="5870549"/>
            <a:ext cx="11688814" cy="281354"/>
          </a:xfrm>
          <a:prstGeom prst="rect">
            <a:avLst/>
          </a:prstGeom>
        </p:spPr>
        <p:txBody>
          <a:bodyPr anchor="b"/>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E4505C2A-8B11-E44D-ACD0-B3AFD4164D87}"/>
              </a:ext>
            </a:extLst>
          </p:cNvPr>
          <p:cNvSpPr txBox="1"/>
          <p:nvPr/>
        </p:nvSpPr>
        <p:spPr>
          <a:xfrm>
            <a:off x="3278982" y="5242310"/>
            <a:ext cx="5634036" cy="613053"/>
          </a:xfrm>
          <a:prstGeom prst="roundRect">
            <a:avLst>
              <a:gd name="adj" fmla="val 8729"/>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46.3% of the required death events for the final analysis observed and thus overall survival data are immature</a:t>
            </a:r>
          </a:p>
        </p:txBody>
      </p:sp>
      <p:sp>
        <p:nvSpPr>
          <p:cNvPr id="10" name="Rectangle 9">
            <a:extLst>
              <a:ext uri="{FF2B5EF4-FFF2-40B4-BE49-F238E27FC236}">
                <a16:creationId xmlns:a16="http://schemas.microsoft.com/office/drawing/2014/main" id="{BE354144-589C-4DF9-A9F5-A144E7827329}"/>
              </a:ext>
            </a:extLst>
          </p:cNvPr>
          <p:cNvSpPr/>
          <p:nvPr/>
        </p:nvSpPr>
        <p:spPr>
          <a:xfrm>
            <a:off x="3332878" y="1400664"/>
            <a:ext cx="5575458" cy="367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11" name="Table 3">
            <a:extLst>
              <a:ext uri="{FF2B5EF4-FFF2-40B4-BE49-F238E27FC236}">
                <a16:creationId xmlns:a16="http://schemas.microsoft.com/office/drawing/2014/main" id="{65678DDD-063A-4A8F-A643-E9939C689891}"/>
              </a:ext>
            </a:extLst>
          </p:cNvPr>
          <p:cNvGraphicFramePr>
            <a:graphicFrameLocks noGrp="1"/>
          </p:cNvGraphicFramePr>
          <p:nvPr>
            <p:extLst>
              <p:ext uri="{D42A27DB-BD31-4B8C-83A1-F6EECF244321}">
                <p14:modId xmlns:p14="http://schemas.microsoft.com/office/powerpoint/2010/main" val="3138749245"/>
              </p:ext>
            </p:extLst>
          </p:nvPr>
        </p:nvGraphicFramePr>
        <p:xfrm>
          <a:off x="3043617" y="4484109"/>
          <a:ext cx="5713377" cy="685800"/>
        </p:xfrm>
        <a:graphic>
          <a:graphicData uri="http://schemas.openxmlformats.org/drawingml/2006/table">
            <a:tbl>
              <a:tblPr firstRow="1" bandRow="1">
                <a:tableStyleId>{2D5ABB26-0587-4C30-8999-92F81FD0307C}</a:tableStyleId>
              </a:tblPr>
              <a:tblGrid>
                <a:gridCol w="918202">
                  <a:extLst>
                    <a:ext uri="{9D8B030D-6E8A-4147-A177-3AD203B41FA5}">
                      <a16:colId xmlns:a16="http://schemas.microsoft.com/office/drawing/2014/main" val="2960600525"/>
                    </a:ext>
                  </a:extLst>
                </a:gridCol>
                <a:gridCol w="435925">
                  <a:extLst>
                    <a:ext uri="{9D8B030D-6E8A-4147-A177-3AD203B41FA5}">
                      <a16:colId xmlns:a16="http://schemas.microsoft.com/office/drawing/2014/main" val="168341198"/>
                    </a:ext>
                  </a:extLst>
                </a:gridCol>
                <a:gridCol w="435925">
                  <a:extLst>
                    <a:ext uri="{9D8B030D-6E8A-4147-A177-3AD203B41FA5}">
                      <a16:colId xmlns:a16="http://schemas.microsoft.com/office/drawing/2014/main" val="1723015493"/>
                    </a:ext>
                  </a:extLst>
                </a:gridCol>
                <a:gridCol w="435925">
                  <a:extLst>
                    <a:ext uri="{9D8B030D-6E8A-4147-A177-3AD203B41FA5}">
                      <a16:colId xmlns:a16="http://schemas.microsoft.com/office/drawing/2014/main" val="2281005005"/>
                    </a:ext>
                  </a:extLst>
                </a:gridCol>
                <a:gridCol w="435925">
                  <a:extLst>
                    <a:ext uri="{9D8B030D-6E8A-4147-A177-3AD203B41FA5}">
                      <a16:colId xmlns:a16="http://schemas.microsoft.com/office/drawing/2014/main" val="2140687655"/>
                    </a:ext>
                  </a:extLst>
                </a:gridCol>
                <a:gridCol w="435925">
                  <a:extLst>
                    <a:ext uri="{9D8B030D-6E8A-4147-A177-3AD203B41FA5}">
                      <a16:colId xmlns:a16="http://schemas.microsoft.com/office/drawing/2014/main" val="3920765030"/>
                    </a:ext>
                  </a:extLst>
                </a:gridCol>
                <a:gridCol w="435925">
                  <a:extLst>
                    <a:ext uri="{9D8B030D-6E8A-4147-A177-3AD203B41FA5}">
                      <a16:colId xmlns:a16="http://schemas.microsoft.com/office/drawing/2014/main" val="4060792873"/>
                    </a:ext>
                  </a:extLst>
                </a:gridCol>
                <a:gridCol w="435925">
                  <a:extLst>
                    <a:ext uri="{9D8B030D-6E8A-4147-A177-3AD203B41FA5}">
                      <a16:colId xmlns:a16="http://schemas.microsoft.com/office/drawing/2014/main" val="3655670899"/>
                    </a:ext>
                  </a:extLst>
                </a:gridCol>
                <a:gridCol w="435925">
                  <a:extLst>
                    <a:ext uri="{9D8B030D-6E8A-4147-A177-3AD203B41FA5}">
                      <a16:colId xmlns:a16="http://schemas.microsoft.com/office/drawing/2014/main" val="940408616"/>
                    </a:ext>
                  </a:extLst>
                </a:gridCol>
                <a:gridCol w="435925">
                  <a:extLst>
                    <a:ext uri="{9D8B030D-6E8A-4147-A177-3AD203B41FA5}">
                      <a16:colId xmlns:a16="http://schemas.microsoft.com/office/drawing/2014/main" val="1590475847"/>
                    </a:ext>
                  </a:extLst>
                </a:gridCol>
                <a:gridCol w="435925">
                  <a:extLst>
                    <a:ext uri="{9D8B030D-6E8A-4147-A177-3AD203B41FA5}">
                      <a16:colId xmlns:a16="http://schemas.microsoft.com/office/drawing/2014/main" val="2106792439"/>
                    </a:ext>
                  </a:extLst>
                </a:gridCol>
                <a:gridCol w="435925">
                  <a:extLst>
                    <a:ext uri="{9D8B030D-6E8A-4147-A177-3AD203B41FA5}">
                      <a16:colId xmlns:a16="http://schemas.microsoft.com/office/drawing/2014/main" val="3113418462"/>
                    </a:ext>
                  </a:extLst>
                </a:gridCol>
              </a:tblGrid>
              <a:tr h="19737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NIRA + AAP</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146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97379">
                <a:tc>
                  <a:txBody>
                    <a:bodyPr/>
                    <a:lstStyle/>
                    <a:p>
                      <a:pPr algn="r"/>
                      <a:r>
                        <a:rPr lang="en-US" sz="900" b="1" dirty="0">
                          <a:solidFill>
                            <a:schemeClr val="tx1"/>
                          </a:solidFill>
                          <a:latin typeface="Arial" panose="020B0604020202020204" pitchFamily="34" charset="0"/>
                          <a:cs typeface="Arial" panose="020B0604020202020204" pitchFamily="34" charset="0"/>
                        </a:rPr>
                        <a:t>PBO + AAP</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a:solidFill>
                            <a:schemeClr val="tx1"/>
                          </a:solidFill>
                          <a:latin typeface="Arial" panose="020B0604020202020204" pitchFamily="34" charset="0"/>
                          <a:cs typeface="Arial" panose="020B0604020202020204" pitchFamily="34" charset="0"/>
                        </a:rPr>
                        <a:t>206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141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graphicFrame>
        <p:nvGraphicFramePr>
          <p:cNvPr id="12" name="Content Placeholder 10">
            <a:extLst>
              <a:ext uri="{FF2B5EF4-FFF2-40B4-BE49-F238E27FC236}">
                <a16:creationId xmlns:a16="http://schemas.microsoft.com/office/drawing/2014/main" id="{4645B4FE-C156-4C84-8832-74AE6E9E22B6}"/>
              </a:ext>
            </a:extLst>
          </p:cNvPr>
          <p:cNvGraphicFramePr>
            <a:graphicFrameLocks/>
          </p:cNvGraphicFramePr>
          <p:nvPr>
            <p:extLst>
              <p:ext uri="{D42A27DB-BD31-4B8C-83A1-F6EECF244321}">
                <p14:modId xmlns:p14="http://schemas.microsoft.com/office/powerpoint/2010/main" val="1707284854"/>
              </p:ext>
            </p:extLst>
          </p:nvPr>
        </p:nvGraphicFramePr>
        <p:xfrm>
          <a:off x="3592130" y="1313585"/>
          <a:ext cx="5122990" cy="3478633"/>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442087A5-0BD7-C94B-9B2D-390E47AB0C53}"/>
              </a:ext>
            </a:extLst>
          </p:cNvPr>
          <p:cNvPicPr>
            <a:picLocks noChangeAspect="1"/>
          </p:cNvPicPr>
          <p:nvPr/>
        </p:nvPicPr>
        <p:blipFill>
          <a:blip r:embed="rId4"/>
          <a:stretch>
            <a:fillRect/>
          </a:stretch>
        </p:blipFill>
        <p:spPr>
          <a:xfrm>
            <a:off x="4243918" y="1559967"/>
            <a:ext cx="4495800" cy="2603500"/>
          </a:xfrm>
          <a:prstGeom prst="rect">
            <a:avLst/>
          </a:prstGeom>
        </p:spPr>
      </p:pic>
      <p:sp>
        <p:nvSpPr>
          <p:cNvPr id="14" name="TextBox 13">
            <a:extLst>
              <a:ext uri="{FF2B5EF4-FFF2-40B4-BE49-F238E27FC236}">
                <a16:creationId xmlns:a16="http://schemas.microsoft.com/office/drawing/2014/main" id="{5DA14046-7684-4737-9023-A3D41D90D428}"/>
              </a:ext>
            </a:extLst>
          </p:cNvPr>
          <p:cNvSpPr txBox="1"/>
          <p:nvPr/>
        </p:nvSpPr>
        <p:spPr>
          <a:xfrm>
            <a:off x="7890672" y="2052749"/>
            <a:ext cx="1805728" cy="276999"/>
          </a:xfrm>
          <a:prstGeom prst="rect">
            <a:avLst/>
          </a:prstGeom>
          <a:noFill/>
        </p:spPr>
        <p:txBody>
          <a:bodyPr wrap="square" lIns="9144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NIRA + AAP: NE</a:t>
            </a:r>
            <a:br>
              <a:rPr kumimoji="0" lang="en-US" sz="12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sz="12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(55 death events)</a:t>
            </a:r>
          </a:p>
        </p:txBody>
      </p:sp>
      <p:sp>
        <p:nvSpPr>
          <p:cNvPr id="15" name="TextBox 14">
            <a:extLst>
              <a:ext uri="{FF2B5EF4-FFF2-40B4-BE49-F238E27FC236}">
                <a16:creationId xmlns:a16="http://schemas.microsoft.com/office/drawing/2014/main" id="{8A50F691-0E1A-4DDC-8C7F-7204B48E2159}"/>
              </a:ext>
            </a:extLst>
          </p:cNvPr>
          <p:cNvSpPr txBox="1"/>
          <p:nvPr/>
        </p:nvSpPr>
        <p:spPr>
          <a:xfrm>
            <a:off x="7890672" y="2912115"/>
            <a:ext cx="1279525" cy="276999"/>
          </a:xfrm>
          <a:prstGeom prst="rect">
            <a:avLst/>
          </a:prstGeom>
          <a:noFill/>
        </p:spPr>
        <p:txBody>
          <a:bodyPr wrap="none" lIns="9144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NE</a:t>
            </a:r>
            <a:br>
              <a:rPr kumimoji="0" lang="en-US" sz="12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br>
            <a:r>
              <a:rPr kumimoji="0" lang="en-US" sz="1200" b="1" i="0" u="none" strike="noStrike" kern="1200" cap="none" spc="0" normalizeH="0" baseline="0" noProof="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(59 death events)</a:t>
            </a:r>
          </a:p>
        </p:txBody>
      </p:sp>
      <p:sp>
        <p:nvSpPr>
          <p:cNvPr id="17" name="TextBox 16">
            <a:extLst>
              <a:ext uri="{FF2B5EF4-FFF2-40B4-BE49-F238E27FC236}">
                <a16:creationId xmlns:a16="http://schemas.microsoft.com/office/drawing/2014/main" id="{E903A521-32F9-4D14-8579-6571A3B66E4A}"/>
              </a:ext>
            </a:extLst>
          </p:cNvPr>
          <p:cNvSpPr txBox="1"/>
          <p:nvPr/>
        </p:nvSpPr>
        <p:spPr>
          <a:xfrm>
            <a:off x="4188877" y="3696501"/>
            <a:ext cx="32512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0.94 </a:t>
            </a:r>
            <a:r>
              <a:rPr kumimoji="0" lang="en-US" sz="12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0.65-1.36)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p</a:t>
            </a:r>
            <a:r>
              <a:rPr kumimoji="0" lang="en-US" sz="1200" b="0" i="0" u="none" strike="noStrike" kern="1200" cap="none" spc="0" normalizeH="0" baseline="0" noProof="0" dirty="0">
                <a:ln>
                  <a:noFill/>
                </a:ln>
                <a:solidFill>
                  <a:srgbClr val="212121"/>
                </a:solidFill>
                <a:effectLst/>
                <a:uLnTx/>
                <a:uFillTx/>
                <a:latin typeface="Arial" panose="020B0604020202020204" pitchFamily="34" charset="0"/>
                <a:ea typeface="ヒラギノ角ゴ ProN W3"/>
                <a:cs typeface="Arial" panose="020B0604020202020204" pitchFamily="34" charset="0"/>
              </a:rPr>
              <a:t>=0.733 (boundary for significance, 0.0005)</a:t>
            </a:r>
          </a:p>
        </p:txBody>
      </p:sp>
    </p:spTree>
    <p:extLst>
      <p:ext uri="{BB962C8B-B14F-4D97-AF65-F5344CB8AC3E}">
        <p14:creationId xmlns:p14="http://schemas.microsoft.com/office/powerpoint/2010/main" val="25036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Autofit/>
          </a:bodyPr>
          <a:lstStyle/>
          <a:p>
            <a:br>
              <a:rPr lang="en-GB" dirty="0"/>
            </a:br>
            <a:r>
              <a:rPr lang="en-GB" sz="4000" dirty="0"/>
              <a:t>targeting advanced prostate </a:t>
            </a:r>
            <a:br>
              <a:rPr lang="en-GB" sz="4000" dirty="0"/>
            </a:br>
            <a:r>
              <a:rPr lang="en-GB" sz="4000" dirty="0"/>
              <a:t>cancer with parp INHIBITORS: </a:t>
            </a:r>
            <a:br>
              <a:rPr lang="en-GB" sz="4000" dirty="0"/>
            </a:br>
            <a:r>
              <a:rPr lang="en-GB" sz="4000" dirty="0"/>
              <a:t>who, when and how?</a:t>
            </a:r>
            <a:br>
              <a:rPr lang="en-GB" sz="4000" dirty="0"/>
            </a:br>
            <a:br>
              <a:rPr lang="en-GB" sz="4000" dirty="0"/>
            </a:br>
            <a:r>
              <a:rPr lang="en-GB" sz="3200" dirty="0"/>
              <a:t>Overview and scene setting</a:t>
            </a:r>
            <a:br>
              <a:rPr lang="en-GB" dirty="0"/>
            </a:br>
            <a:br>
              <a:rPr lang="en-GB" dirty="0"/>
            </a:br>
            <a:r>
              <a:rPr lang="en-GB" sz="3200" cap="none" dirty="0"/>
              <a:t>Prof. </a:t>
            </a:r>
            <a:r>
              <a:rPr lang="en-GB" altLang="en-US" sz="3200" cap="none" dirty="0"/>
              <a:t>Fred Saad,</a:t>
            </a:r>
            <a:r>
              <a:rPr lang="en-GB" altLang="en-US" sz="3200" dirty="0"/>
              <a:t> MD FRCS </a:t>
            </a:r>
            <a:br>
              <a:rPr lang="en-GB" altLang="en-US" sz="3200" dirty="0"/>
            </a:br>
            <a:r>
              <a:rPr lang="en-GB" altLang="en-US" sz="2200" cap="none" dirty="0"/>
              <a:t>Professor and Chairman of Urology, Director of GU Oncology</a:t>
            </a:r>
            <a:br>
              <a:rPr lang="en-GB" altLang="en-US" sz="2200" cap="none" dirty="0"/>
            </a:br>
            <a:r>
              <a:rPr lang="en-GB" altLang="en-US" sz="2200" cap="none" dirty="0"/>
              <a:t>Raymond Garneau Chair in Prostate Cancer</a:t>
            </a:r>
            <a:br>
              <a:rPr lang="en-GB" altLang="en-US" sz="2200" cap="none" dirty="0"/>
            </a:br>
            <a:r>
              <a:rPr lang="en-GB" altLang="en-US" sz="2200" cap="none" dirty="0"/>
              <a:t>University of Montreal Hospital Center, Montreal, QC, Canada</a:t>
            </a:r>
            <a:br>
              <a:rPr lang="en-GB" dirty="0"/>
            </a:br>
            <a:endParaRPr lang="en-GB" dirty="0"/>
          </a:p>
        </p:txBody>
      </p:sp>
      <p:sp>
        <p:nvSpPr>
          <p:cNvPr id="5" name="TextBox 4">
            <a:extLst>
              <a:ext uri="{FF2B5EF4-FFF2-40B4-BE49-F238E27FC236}">
                <a16:creationId xmlns:a16="http://schemas.microsoft.com/office/drawing/2014/main" id="{C142641A-3BFC-4E74-8D1B-22D2C5CC557F}"/>
              </a:ext>
            </a:extLst>
          </p:cNvPr>
          <p:cNvSpPr txBox="1"/>
          <p:nvPr/>
        </p:nvSpPr>
        <p:spPr>
          <a:xfrm>
            <a:off x="619200" y="6444198"/>
            <a:ext cx="3317190" cy="276999"/>
          </a:xfrm>
          <a:prstGeom prst="rect">
            <a:avLst/>
          </a:prstGeom>
          <a:noFill/>
        </p:spPr>
        <p:txBody>
          <a:bodyPr wrap="none" rtlCol="0" anchor="ctr" anchorCtr="0">
            <a:spAutoFit/>
          </a:bodyPr>
          <a:lstStyle/>
          <a:p>
            <a:r>
              <a:rPr lang="en-GB" sz="1200" dirty="0">
                <a:solidFill>
                  <a:schemeClr val="accent1"/>
                </a:solidFill>
                <a:latin typeface="Arial" panose="020B0604020202020204" pitchFamily="34" charset="0"/>
                <a:cs typeface="Arial" panose="020B0604020202020204" pitchFamily="34" charset="0"/>
              </a:rPr>
              <a:t>PARPI, poly-ADP ribose polymerase inhibitors</a:t>
            </a:r>
          </a:p>
        </p:txBody>
      </p:sp>
      <p:sp>
        <p:nvSpPr>
          <p:cNvPr id="7" name="Slide Number Placeholder 6">
            <a:extLst>
              <a:ext uri="{FF2B5EF4-FFF2-40B4-BE49-F238E27FC236}">
                <a16:creationId xmlns:a16="http://schemas.microsoft.com/office/drawing/2014/main" id="{3FA2AB30-9DE1-DE4A-A842-85C806CD9DBD}"/>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68732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5B61C02-CF49-4A15-A560-BDD1B5362453}"/>
              </a:ext>
            </a:extLst>
          </p:cNvPr>
          <p:cNvGraphicFramePr>
            <a:graphicFrameLocks noGrp="1"/>
          </p:cNvGraphicFramePr>
          <p:nvPr>
            <p:ph sz="quarter" idx="12"/>
            <p:extLst>
              <p:ext uri="{D42A27DB-BD31-4B8C-83A1-F6EECF244321}">
                <p14:modId xmlns:p14="http://schemas.microsoft.com/office/powerpoint/2010/main" val="621145939"/>
              </p:ext>
            </p:extLst>
          </p:nvPr>
        </p:nvGraphicFramePr>
        <p:xfrm>
          <a:off x="620713" y="1234744"/>
          <a:ext cx="10963274" cy="4297680"/>
        </p:xfrm>
        <a:graphic>
          <a:graphicData uri="http://schemas.openxmlformats.org/drawingml/2006/table">
            <a:tbl>
              <a:tblPr firstRow="1" bandRow="1">
                <a:tableStyleId>{5C22544A-7EE6-4342-B048-85BDC9FD1C3A}</a:tableStyleId>
              </a:tblPr>
              <a:tblGrid>
                <a:gridCol w="2422065">
                  <a:extLst>
                    <a:ext uri="{9D8B030D-6E8A-4147-A177-3AD203B41FA5}">
                      <a16:colId xmlns:a16="http://schemas.microsoft.com/office/drawing/2014/main" val="2626442114"/>
                    </a:ext>
                  </a:extLst>
                </a:gridCol>
                <a:gridCol w="2422065">
                  <a:extLst>
                    <a:ext uri="{9D8B030D-6E8A-4147-A177-3AD203B41FA5}">
                      <a16:colId xmlns:a16="http://schemas.microsoft.com/office/drawing/2014/main" val="1759281528"/>
                    </a:ext>
                  </a:extLst>
                </a:gridCol>
                <a:gridCol w="1529786">
                  <a:extLst>
                    <a:ext uri="{9D8B030D-6E8A-4147-A177-3AD203B41FA5}">
                      <a16:colId xmlns:a16="http://schemas.microsoft.com/office/drawing/2014/main" val="1492510819"/>
                    </a:ext>
                  </a:extLst>
                </a:gridCol>
                <a:gridCol w="1529786">
                  <a:extLst>
                    <a:ext uri="{9D8B030D-6E8A-4147-A177-3AD203B41FA5}">
                      <a16:colId xmlns:a16="http://schemas.microsoft.com/office/drawing/2014/main" val="2976726016"/>
                    </a:ext>
                  </a:extLst>
                </a:gridCol>
                <a:gridCol w="1529786">
                  <a:extLst>
                    <a:ext uri="{9D8B030D-6E8A-4147-A177-3AD203B41FA5}">
                      <a16:colId xmlns:a16="http://schemas.microsoft.com/office/drawing/2014/main" val="20002"/>
                    </a:ext>
                  </a:extLst>
                </a:gridCol>
                <a:gridCol w="1529786">
                  <a:extLst>
                    <a:ext uri="{9D8B030D-6E8A-4147-A177-3AD203B41FA5}">
                      <a16:colId xmlns:a16="http://schemas.microsoft.com/office/drawing/2014/main" val="515965704"/>
                    </a:ext>
                  </a:extLst>
                </a:gridCol>
              </a:tblGrid>
              <a:tr h="265945">
                <a:tc rowSpan="2" gridSpan="2">
                  <a:txBody>
                    <a:bodyPr/>
                    <a:lstStyle/>
                    <a:p>
                      <a:r>
                        <a:rPr lang="en-US" sz="1200" dirty="0">
                          <a:latin typeface="Arial" panose="020B0604020202020204" pitchFamily="34" charset="0"/>
                          <a:cs typeface="Arial" panose="020B0604020202020204" pitchFamily="34" charset="0"/>
                        </a:rPr>
                        <a:t>Treatment-emergent adverse events occurring at &gt;20% in the NIRA arm or otherwise of clinical interest, n (%)</a:t>
                      </a:r>
                      <a:endParaRPr lang="en-US" sz="1200" dirty="0">
                        <a:solidFill>
                          <a:schemeClr val="tx1"/>
                        </a:solidFill>
                        <a:latin typeface="Arial" panose="020B0604020202020204" pitchFamily="34" charset="0"/>
                        <a:ea typeface="Verdana"/>
                        <a:cs typeface="Arial" panose="020B0604020202020204" pitchFamily="34" charset="0"/>
                      </a:endParaRPr>
                    </a:p>
                  </a:txBody>
                  <a:tcPr marL="45886" marR="45886" anchor="ctr">
                    <a:lnB w="38100" cap="flat" cmpd="sng" algn="ctr">
                      <a:solidFill>
                        <a:schemeClr val="bg1"/>
                      </a:solidFill>
                      <a:prstDash val="solid"/>
                      <a:round/>
                      <a:headEnd type="none" w="med" len="med"/>
                      <a:tailEnd type="none" w="med" len="med"/>
                    </a:lnB>
                  </a:tcPr>
                </a:tc>
                <a:tc rowSpan="2" hMerge="1">
                  <a:txBody>
                    <a:bodyPr/>
                    <a:lstStyle/>
                    <a:p>
                      <a:endParaRPr lang="en-US"/>
                    </a:p>
                  </a:txBody>
                  <a:tcPr/>
                </a:tc>
                <a:tc gridSpan="2">
                  <a:txBody>
                    <a:bodyPr/>
                    <a:lstStyle/>
                    <a:p>
                      <a:pPr algn="ctr"/>
                      <a:r>
                        <a:rPr lang="en-US" sz="1200" dirty="0">
                          <a:latin typeface="Arial" panose="020B0604020202020204" pitchFamily="34" charset="0"/>
                          <a:cs typeface="Arial" panose="020B0604020202020204" pitchFamily="34" charset="0"/>
                        </a:rPr>
                        <a:t>NIRA + AAP, n=212</a:t>
                      </a:r>
                      <a:endParaRPr lang="en-US" sz="1200" dirty="0">
                        <a:latin typeface="Arial" panose="020B0604020202020204" pitchFamily="34" charset="0"/>
                        <a:ea typeface="Verdana"/>
                        <a:cs typeface="Arial" panose="020B0604020202020204" pitchFamily="34" charset="0"/>
                      </a:endParaRPr>
                    </a:p>
                  </a:txBody>
                  <a:tcPr marL="45886" marR="45886">
                    <a:lnB w="12700" cap="flat" cmpd="sng" algn="ctr">
                      <a:solidFill>
                        <a:schemeClr val="bg1"/>
                      </a:solidFill>
                      <a:prstDash val="solid"/>
                      <a:round/>
                      <a:headEnd type="none" w="med" len="med"/>
                      <a:tailEnd type="none" w="med" len="med"/>
                    </a:lnB>
                  </a:tcPr>
                </a:tc>
                <a:tc hMerge="1">
                  <a:txBody>
                    <a:bodyPr/>
                    <a:lstStyle/>
                    <a:p>
                      <a:pPr algn="ctr"/>
                      <a:endParaRPr lang="en-US"/>
                    </a:p>
                  </a:txBody>
                  <a:tcPr/>
                </a:tc>
                <a:tc gridSpan="2">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PBO + AAP, n=211</a:t>
                      </a:r>
                      <a:endParaRPr lang="en-US" sz="1200" b="1" dirty="0">
                        <a:latin typeface="Arial" panose="020B0604020202020204" pitchFamily="34" charset="0"/>
                        <a:ea typeface="Verdana"/>
                        <a:cs typeface="Arial" panose="020B0604020202020204" pitchFamily="34" charset="0"/>
                      </a:endParaRPr>
                    </a:p>
                  </a:txBody>
                  <a:tcPr marL="45886" marR="45886">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79052274"/>
                  </a:ext>
                </a:extLst>
              </a:tr>
              <a:tr h="265945">
                <a:tc gridSpan="2" vMerge="1">
                  <a:txBody>
                    <a:bodyPr/>
                    <a:lstStyle/>
                    <a:p>
                      <a:endParaRPr lang="en-US" sz="1100" b="1">
                        <a:latin typeface="+mn-lt"/>
                        <a:ea typeface="Verdana" panose="020B0604030504040204" pitchFamily="34" charset="0"/>
                        <a:cs typeface="Calibri" panose="020F0502020204030204" pitchFamily="34" charset="0"/>
                      </a:endParaRPr>
                    </a:p>
                  </a:txBody>
                  <a:tcPr/>
                </a:tc>
                <a:tc hMerge="1" vMerge="1">
                  <a:txBody>
                    <a:bodyPr/>
                    <a:lstStyle/>
                    <a:p>
                      <a:endParaRPr lang="en-US"/>
                    </a:p>
                  </a:txBody>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grades</a:t>
                      </a:r>
                    </a:p>
                  </a:txBody>
                  <a:tcPr marL="45886" marR="45886">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Grade ≥3</a:t>
                      </a:r>
                    </a:p>
                  </a:txBody>
                  <a:tcPr marL="45886" marR="45886">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grades</a:t>
                      </a:r>
                    </a:p>
                  </a:txBody>
                  <a:tcPr marL="45886" marR="45886">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Grade ≥3</a:t>
                      </a:r>
                    </a:p>
                  </a:txBody>
                  <a:tcPr marL="45886" marR="45886">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22238137"/>
                  </a:ext>
                </a:extLst>
              </a:tr>
              <a:tr h="265945">
                <a:tc>
                  <a:txBody>
                    <a:bodyPr/>
                    <a:lstStyle/>
                    <a:p>
                      <a:r>
                        <a:rPr lang="en-US" sz="1200" u="none" dirty="0" err="1">
                          <a:latin typeface="Arial" panose="020B0604020202020204" pitchFamily="34" charset="0"/>
                          <a:cs typeface="Arial" panose="020B0604020202020204" pitchFamily="34" charset="0"/>
                        </a:rPr>
                        <a:t>Haematologic</a:t>
                      </a:r>
                      <a:endParaRPr lang="en-US" sz="1200" b="0" u="none" dirty="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tc>
                  <a:txBody>
                    <a:bodyPr/>
                    <a:lstStyle/>
                    <a:p>
                      <a:r>
                        <a:rPr lang="en-US" sz="1200" dirty="0" err="1">
                          <a:latin typeface="Arial" panose="020B0604020202020204" pitchFamily="34" charset="0"/>
                          <a:cs typeface="Arial" panose="020B0604020202020204" pitchFamily="34" charset="0"/>
                        </a:rPr>
                        <a:t>Anaemia</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tc>
                  <a:txBody>
                    <a:bodyPr/>
                    <a:lstStyle/>
                    <a:p>
                      <a:pPr algn="ctr"/>
                      <a:r>
                        <a:rPr lang="en-US" sz="1200">
                          <a:latin typeface="Arial" panose="020B0604020202020204" pitchFamily="34" charset="0"/>
                          <a:cs typeface="Arial" panose="020B0604020202020204" pitchFamily="34" charset="0"/>
                        </a:rPr>
                        <a:t>98 (46.2)</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tc>
                  <a:txBody>
                    <a:bodyPr/>
                    <a:lstStyle/>
                    <a:p>
                      <a:pPr algn="ctr"/>
                      <a:r>
                        <a:rPr lang="en-US" sz="1200" dirty="0">
                          <a:latin typeface="Arial" panose="020B0604020202020204" pitchFamily="34" charset="0"/>
                          <a:cs typeface="Arial" panose="020B0604020202020204" pitchFamily="34" charset="0"/>
                        </a:rPr>
                        <a:t>63 (29.7)</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tc>
                  <a:txBody>
                    <a:bodyPr/>
                    <a:lstStyle/>
                    <a:p>
                      <a:pPr algn="ctr"/>
                      <a:r>
                        <a:rPr lang="en-US" sz="1200" dirty="0">
                          <a:latin typeface="Arial" panose="020B0604020202020204" pitchFamily="34" charset="0"/>
                          <a:cs typeface="Arial" panose="020B0604020202020204" pitchFamily="34" charset="0"/>
                        </a:rPr>
                        <a:t>43 (20.4)</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tc>
                  <a:txBody>
                    <a:bodyPr/>
                    <a:lstStyle/>
                    <a:p>
                      <a:pPr algn="ctr"/>
                      <a:r>
                        <a:rPr lang="en-US" sz="1200" dirty="0">
                          <a:latin typeface="Arial" panose="020B0604020202020204" pitchFamily="34" charset="0"/>
                          <a:cs typeface="Arial" panose="020B0604020202020204" pitchFamily="34" charset="0"/>
                        </a:rPr>
                        <a:t>16 (7.6)</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lnT w="38100" cap="flat" cmpd="sng" algn="ctr">
                      <a:solidFill>
                        <a:schemeClr val="bg1"/>
                      </a:solidFill>
                      <a:prstDash val="solid"/>
                      <a:round/>
                      <a:headEnd type="none" w="med" len="med"/>
                      <a:tailEnd type="none" w="med" len="med"/>
                    </a:lnT>
                    <a:solidFill>
                      <a:srgbClr val="CBEBD0"/>
                    </a:solidFill>
                  </a:tcPr>
                </a:tc>
                <a:extLst>
                  <a:ext uri="{0D108BD9-81ED-4DB2-BD59-A6C34878D82A}">
                    <a16:rowId xmlns:a16="http://schemas.microsoft.com/office/drawing/2014/main" val="2915830243"/>
                  </a:ext>
                </a:extLst>
              </a:tr>
              <a:tr h="265945">
                <a:tc>
                  <a:txBody>
                    <a:bodyPr/>
                    <a:lstStyle/>
                    <a:p>
                      <a:endParaRPr lang="en-US" sz="1200" b="0" baseline="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r>
                        <a:rPr lang="en-US" sz="1200" baseline="0" dirty="0" err="1">
                          <a:latin typeface="Arial" panose="020B0604020202020204" pitchFamily="34" charset="0"/>
                          <a:cs typeface="Arial" panose="020B0604020202020204" pitchFamily="34" charset="0"/>
                        </a:rPr>
                        <a:t>Thrombocytopaenia</a:t>
                      </a:r>
                      <a:endParaRPr lang="en-US" sz="1200" b="0" baseline="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45 (21.2)</a:t>
                      </a:r>
                      <a:endParaRPr lang="en-US" sz="1200" b="0" baseline="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14 (6.6)</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18 (8.5)</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5 (2.4)</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extLst>
                  <a:ext uri="{0D108BD9-81ED-4DB2-BD59-A6C34878D82A}">
                    <a16:rowId xmlns:a16="http://schemas.microsoft.com/office/drawing/2014/main" val="3736684638"/>
                  </a:ext>
                </a:extLst>
              </a:tr>
              <a:tr h="265945">
                <a:tc>
                  <a:txBody>
                    <a:bodyPr/>
                    <a:lstStyle/>
                    <a:p>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r>
                        <a:rPr lang="en-US" sz="1200" dirty="0" err="1">
                          <a:latin typeface="Arial" panose="020B0604020202020204" pitchFamily="34" charset="0"/>
                          <a:cs typeface="Arial" panose="020B0604020202020204" pitchFamily="34" charset="0"/>
                        </a:rPr>
                        <a:t>Neutropaenia</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29 (13.7)</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14 (6.6)</a:t>
                      </a:r>
                      <a:endParaRPr lang="en-US" sz="1200" b="0" kern="120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12 (5.7)</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3 (1.4)</a:t>
                      </a:r>
                      <a:endParaRPr lang="en-US" sz="1200" b="0" kern="120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extLst>
                  <a:ext uri="{0D108BD9-81ED-4DB2-BD59-A6C34878D82A}">
                    <a16:rowId xmlns:a16="http://schemas.microsoft.com/office/drawing/2014/main" val="1628552313"/>
                  </a:ext>
                </a:extLst>
              </a:tr>
              <a:tr h="265945">
                <a:tc>
                  <a:txBody>
                    <a:bodyPr/>
                    <a:lstStyle/>
                    <a:p>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r>
                        <a:rPr lang="en-US" sz="1200" dirty="0">
                          <a:latin typeface="Arial" panose="020B0604020202020204" pitchFamily="34" charset="0"/>
                          <a:cs typeface="Arial" panose="020B0604020202020204" pitchFamily="34" charset="0"/>
                        </a:rPr>
                        <a:t>Acute myeloid </a:t>
                      </a:r>
                      <a:r>
                        <a:rPr lang="en-US" sz="1200" dirty="0" err="1">
                          <a:latin typeface="Arial" panose="020B0604020202020204" pitchFamily="34" charset="0"/>
                          <a:cs typeface="Arial" panose="020B0604020202020204" pitchFamily="34" charset="0"/>
                        </a:rPr>
                        <a:t>leukaemia</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Myelodysplastic syndrome</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0</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nchor="ctr">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0</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nchor="ctr">
                    <a:solidFill>
                      <a:srgbClr val="CBEBD0"/>
                    </a:solidFill>
                  </a:tcPr>
                </a:tc>
                <a:tc>
                  <a:txBody>
                    <a:bodyPr/>
                    <a:lstStyle/>
                    <a:p>
                      <a:pPr algn="ctr"/>
                      <a:r>
                        <a:rPr lang="en-US" sz="1200" dirty="0">
                          <a:latin typeface="Arial" panose="020B0604020202020204" pitchFamily="34" charset="0"/>
                          <a:cs typeface="Arial" panose="020B0604020202020204" pitchFamily="34" charset="0"/>
                        </a:rPr>
                        <a:t>1 (0.5)</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nchor="ctr">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1 (0.5)</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nchor="ctr">
                    <a:solidFill>
                      <a:srgbClr val="CBEBD0"/>
                    </a:solidFill>
                  </a:tcPr>
                </a:tc>
                <a:extLst>
                  <a:ext uri="{0D108BD9-81ED-4DB2-BD59-A6C34878D82A}">
                    <a16:rowId xmlns:a16="http://schemas.microsoft.com/office/drawing/2014/main" val="1652735583"/>
                  </a:ext>
                </a:extLst>
              </a:tr>
              <a:tr h="265945">
                <a:tc>
                  <a:txBody>
                    <a:bodyPr/>
                    <a:lstStyle/>
                    <a:p>
                      <a:r>
                        <a:rPr lang="en-US" sz="1200" u="none" dirty="0">
                          <a:latin typeface="Arial" panose="020B0604020202020204" pitchFamily="34" charset="0"/>
                          <a:cs typeface="Arial" panose="020B0604020202020204" pitchFamily="34" charset="0"/>
                        </a:rPr>
                        <a:t>Cardiovascular</a:t>
                      </a:r>
                      <a:endParaRPr lang="en-US" sz="1200" b="0" u="none"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a:latin typeface="Arial" panose="020B0604020202020204" pitchFamily="34" charset="0"/>
                          <a:cs typeface="Arial" panose="020B0604020202020204" pitchFamily="34" charset="0"/>
                        </a:rPr>
                        <a:t>Hypertension</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67 (31.6)</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33 (15.6)</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47 (22.3)</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30 (14.2)</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2836365270"/>
                  </a:ext>
                </a:extLst>
              </a:tr>
              <a:tr h="265945">
                <a:tc>
                  <a:txBody>
                    <a:bodyPr/>
                    <a:lstStyle/>
                    <a:p>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dirty="0">
                          <a:latin typeface="Arial" panose="020B0604020202020204" pitchFamily="34" charset="0"/>
                          <a:cs typeface="Arial" panose="020B0604020202020204" pitchFamily="34" charset="0"/>
                        </a:rPr>
                        <a:t>Arrhythmia</a:t>
                      </a:r>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27 (12.7)</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6 (2.8)</a:t>
                      </a:r>
                      <a:r>
                        <a:rPr lang="en-US" sz="1200" kern="1200" baseline="30000">
                          <a:latin typeface="Arial" panose="020B0604020202020204" pitchFamily="34" charset="0"/>
                          <a:cs typeface="Arial" panose="020B0604020202020204" pitchFamily="34" charset="0"/>
                        </a:rPr>
                        <a:t>a</a:t>
                      </a:r>
                      <a:endParaRPr lang="en-US" sz="1200" b="0" kern="1200" baseline="3000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12 (5.7)</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3 (1.4)</a:t>
                      </a:r>
                      <a:endParaRPr lang="en-US" sz="1200" b="0" kern="120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3675327758"/>
                  </a:ext>
                </a:extLst>
              </a:tr>
              <a:tr h="265945">
                <a:tc>
                  <a:txBody>
                    <a:bodyPr/>
                    <a:lstStyle/>
                    <a:p>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dirty="0">
                          <a:latin typeface="Arial" panose="020B0604020202020204" pitchFamily="34" charset="0"/>
                          <a:cs typeface="Arial" panose="020B0604020202020204" pitchFamily="34" charset="0"/>
                        </a:rPr>
                        <a:t>Cardiac failure</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4 (1.9)</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3 (1.4)</a:t>
                      </a:r>
                      <a:r>
                        <a:rPr lang="en-US" sz="1200" kern="1200" baseline="30000" dirty="0">
                          <a:latin typeface="Arial" panose="020B0604020202020204" pitchFamily="34" charset="0"/>
                          <a:cs typeface="Arial" panose="020B0604020202020204" pitchFamily="34" charset="0"/>
                        </a:rPr>
                        <a:t>a</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4 (1.9)</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1 (0.5)</a:t>
                      </a:r>
                      <a:endParaRPr lang="en-US" sz="1200" b="0" kern="120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1759380184"/>
                  </a:ext>
                </a:extLst>
              </a:tr>
              <a:tr h="265945">
                <a:tc>
                  <a:txBody>
                    <a:bodyPr/>
                    <a:lstStyle/>
                    <a:p>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dirty="0" err="1">
                          <a:latin typeface="Arial" panose="020B0604020202020204" pitchFamily="34" charset="0"/>
                          <a:cs typeface="Arial" panose="020B0604020202020204" pitchFamily="34" charset="0"/>
                        </a:rPr>
                        <a:t>Ischaemic</a:t>
                      </a:r>
                      <a:r>
                        <a:rPr lang="en-US" sz="1200" dirty="0">
                          <a:latin typeface="Arial" panose="020B0604020202020204" pitchFamily="34" charset="0"/>
                          <a:cs typeface="Arial" panose="020B0604020202020204" pitchFamily="34" charset="0"/>
                        </a:rPr>
                        <a:t> heart disease</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4 (1.9)</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4 (1.9)</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8 (3.8)</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6 (2.8)</a:t>
                      </a:r>
                      <a:r>
                        <a:rPr lang="en-US" sz="1200" kern="1200" baseline="30000" dirty="0">
                          <a:latin typeface="Arial" panose="020B0604020202020204" pitchFamily="34" charset="0"/>
                          <a:cs typeface="Arial" panose="020B0604020202020204" pitchFamily="34" charset="0"/>
                        </a:rPr>
                        <a:t>b</a:t>
                      </a:r>
                      <a:endParaRPr lang="en-US" sz="1200" b="0" kern="1200" baseline="300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4094251985"/>
                  </a:ext>
                </a:extLst>
              </a:tr>
              <a:tr h="26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General disorders</a:t>
                      </a:r>
                      <a:endParaRPr lang="en-US" sz="1200" b="0" u="none" dirty="0">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r>
                        <a:rPr lang="en-US" sz="1200" dirty="0">
                          <a:latin typeface="Arial" panose="020B0604020202020204" pitchFamily="34" charset="0"/>
                          <a:cs typeface="Arial" panose="020B0604020202020204" pitchFamily="34" charset="0"/>
                        </a:rPr>
                        <a:t>Fatigue</a:t>
                      </a:r>
                      <a:endParaRPr lang="en-US" sz="1200" b="0" dirty="0">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56 (26.4)</a:t>
                      </a:r>
                      <a:endParaRPr lang="en-US" sz="1200" b="0">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7 (3.3)</a:t>
                      </a:r>
                      <a:endParaRPr lang="en-US" sz="1200" b="0">
                        <a:latin typeface="Arial" panose="020B0604020202020204" pitchFamily="34" charset="0"/>
                        <a:cs typeface="Arial" panose="020B0604020202020204" pitchFamily="34" charset="0"/>
                      </a:endParaRPr>
                    </a:p>
                  </a:txBody>
                  <a:tcPr marL="45886" marR="45886">
                    <a:solidFill>
                      <a:srgbClr val="CBEBD0"/>
                    </a:solidFill>
                  </a:tcPr>
                </a:tc>
                <a:tc>
                  <a:txBody>
                    <a:bodyPr/>
                    <a:lstStyle/>
                    <a:p>
                      <a:pPr algn="ctr"/>
                      <a:r>
                        <a:rPr lang="en-US" sz="1200" dirty="0">
                          <a:latin typeface="Arial" panose="020B0604020202020204" pitchFamily="34" charset="0"/>
                          <a:cs typeface="Arial" panose="020B0604020202020204" pitchFamily="34" charset="0"/>
                        </a:rPr>
                        <a:t>35 (16.6)</a:t>
                      </a:r>
                      <a:endParaRPr lang="en-US" sz="1200" b="0" dirty="0">
                        <a:latin typeface="Arial" panose="020B0604020202020204" pitchFamily="34" charset="0"/>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9 (4.3)</a:t>
                      </a:r>
                      <a:endParaRPr lang="en-US" sz="1200" b="0">
                        <a:latin typeface="Arial" panose="020B0604020202020204" pitchFamily="34" charset="0"/>
                        <a:cs typeface="Arial" panose="020B0604020202020204" pitchFamily="34" charset="0"/>
                      </a:endParaRPr>
                    </a:p>
                  </a:txBody>
                  <a:tcPr marL="45886" marR="45886">
                    <a:solidFill>
                      <a:srgbClr val="CBEBD0"/>
                    </a:solidFill>
                  </a:tcPr>
                </a:tc>
                <a:extLst>
                  <a:ext uri="{0D108BD9-81ED-4DB2-BD59-A6C34878D82A}">
                    <a16:rowId xmlns:a16="http://schemas.microsoft.com/office/drawing/2014/main" val="80751783"/>
                  </a:ext>
                </a:extLst>
              </a:tr>
              <a:tr h="265945">
                <a:tc>
                  <a:txBody>
                    <a:bodyPr/>
                    <a:lstStyle/>
                    <a:p>
                      <a:r>
                        <a:rPr lang="en-US" sz="1200" u="none" dirty="0">
                          <a:latin typeface="Arial" panose="020B0604020202020204" pitchFamily="34" charset="0"/>
                          <a:cs typeface="Arial" panose="020B0604020202020204" pitchFamily="34" charset="0"/>
                        </a:rPr>
                        <a:t>Gastrointestinal</a:t>
                      </a:r>
                      <a:endParaRPr lang="en-US" sz="1200" b="0" u="none"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dirty="0">
                          <a:latin typeface="Arial" panose="020B0604020202020204" pitchFamily="34" charset="0"/>
                          <a:cs typeface="Arial" panose="020B0604020202020204" pitchFamily="34" charset="0"/>
                        </a:rPr>
                        <a:t>Constipation</a:t>
                      </a:r>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65 (30.7)</a:t>
                      </a:r>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a:t>
                      </a:r>
                      <a:endParaRPr lang="en-US" sz="1200" b="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29 (13.7)</a:t>
                      </a:r>
                      <a:endParaRPr lang="en-US" sz="1200" b="0">
                        <a:latin typeface="Arial" panose="020B0604020202020204" pitchFamily="34" charset="0"/>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a:t>
                      </a:r>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2084963092"/>
                  </a:ext>
                </a:extLst>
              </a:tr>
              <a:tr h="265945">
                <a:tc>
                  <a:txBody>
                    <a:bodyPr/>
                    <a:lstStyle/>
                    <a:p>
                      <a:endParaRPr lang="en-US" sz="1200" b="0" dirty="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r>
                        <a:rPr lang="en-US" sz="1200">
                          <a:latin typeface="Arial" panose="020B0604020202020204" pitchFamily="34" charset="0"/>
                          <a:cs typeface="Arial" panose="020B0604020202020204" pitchFamily="34" charset="0"/>
                        </a:rPr>
                        <a:t>Nausea</a:t>
                      </a:r>
                      <a:endParaRPr lang="en-US" sz="1200" b="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a:latin typeface="Arial" panose="020B0604020202020204" pitchFamily="34" charset="0"/>
                          <a:cs typeface="Arial" panose="020B0604020202020204" pitchFamily="34" charset="0"/>
                        </a:rPr>
                        <a:t>50 (23.6)</a:t>
                      </a:r>
                      <a:endParaRPr lang="en-US" sz="1200" b="0">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1 (0.5)</a:t>
                      </a:r>
                      <a:endParaRPr lang="en-US" sz="1200" b="0" dirty="0">
                        <a:latin typeface="Arial" panose="020B0604020202020204" pitchFamily="34" charset="0"/>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29 (13.7)</a:t>
                      </a:r>
                      <a:endParaRPr lang="en-US" sz="1200" b="0" dirty="0">
                        <a:latin typeface="Arial" panose="020B0604020202020204" pitchFamily="34" charset="0"/>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0</a:t>
                      </a:r>
                      <a:endParaRPr lang="en-US" sz="1200" b="0" dirty="0">
                        <a:latin typeface="Arial" panose="020B0604020202020204" pitchFamily="34" charset="0"/>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849296711"/>
                  </a:ext>
                </a:extLst>
              </a:tr>
              <a:tr h="265945">
                <a:tc gridSpan="2">
                  <a:txBody>
                    <a:bodyPr/>
                    <a:lstStyle/>
                    <a:p>
                      <a:r>
                        <a:rPr lang="en-US" sz="1200" u="none" dirty="0">
                          <a:latin typeface="Arial" panose="020B0604020202020204" pitchFamily="34" charset="0"/>
                          <a:cs typeface="Arial" panose="020B0604020202020204" pitchFamily="34" charset="0"/>
                        </a:rPr>
                        <a:t>Hepatotoxicity</a:t>
                      </a:r>
                      <a:endParaRPr lang="en-US" sz="1200" b="0" u="none"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hMerge="1">
                  <a:txBody>
                    <a:bodyPr/>
                    <a:lstStyle/>
                    <a:p>
                      <a:endParaRPr lang="en-US"/>
                    </a:p>
                  </a:txBody>
                  <a:tcPr/>
                </a:tc>
                <a:tc>
                  <a:txBody>
                    <a:bodyPr/>
                    <a:lstStyle/>
                    <a:p>
                      <a:pPr algn="ctr"/>
                      <a:r>
                        <a:rPr lang="en-US" sz="1200">
                          <a:latin typeface="Arial" panose="020B0604020202020204" pitchFamily="34" charset="0"/>
                          <a:cs typeface="Arial" panose="020B0604020202020204" pitchFamily="34" charset="0"/>
                        </a:rPr>
                        <a:t>25 (11.8)</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a:latin typeface="Arial" panose="020B0604020202020204" pitchFamily="34" charset="0"/>
                          <a:cs typeface="Arial" panose="020B0604020202020204" pitchFamily="34" charset="0"/>
                        </a:rPr>
                        <a:t>4 (1.9)</a:t>
                      </a:r>
                      <a:endParaRPr lang="en-US" sz="1200" b="0" kern="120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algn="ctr"/>
                      <a:r>
                        <a:rPr lang="en-US" sz="1200">
                          <a:latin typeface="Arial" panose="020B0604020202020204" pitchFamily="34" charset="0"/>
                          <a:cs typeface="Arial" panose="020B0604020202020204" pitchFamily="34" charset="0"/>
                        </a:rPr>
                        <a:t>26 (12.3)</a:t>
                      </a:r>
                      <a:endParaRPr lang="en-US" sz="1200" b="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10 (4.7)</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CBEBD0"/>
                    </a:solidFill>
                  </a:tcPr>
                </a:tc>
                <a:extLst>
                  <a:ext uri="{0D108BD9-81ED-4DB2-BD59-A6C34878D82A}">
                    <a16:rowId xmlns:a16="http://schemas.microsoft.com/office/drawing/2014/main" val="821755818"/>
                  </a:ext>
                </a:extLst>
              </a:tr>
              <a:tr h="265945">
                <a:tc gridSpan="2">
                  <a:txBody>
                    <a:bodyPr/>
                    <a:lstStyle/>
                    <a:p>
                      <a:r>
                        <a:rPr lang="en-US" sz="1200" u="none" dirty="0">
                          <a:latin typeface="Arial" panose="020B0604020202020204" pitchFamily="34" charset="0"/>
                          <a:cs typeface="Arial" panose="020B0604020202020204" pitchFamily="34" charset="0"/>
                        </a:rPr>
                        <a:t>Cerebrovascular disorders</a:t>
                      </a:r>
                      <a:endParaRPr lang="en-US" sz="1200" b="0" u="none"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hMerge="1">
                  <a:txBody>
                    <a:bodyPr/>
                    <a:lstStyle/>
                    <a:p>
                      <a:endParaRPr lang="en-US"/>
                    </a:p>
                  </a:txBody>
                  <a:tcPr/>
                </a:tc>
                <a:tc>
                  <a:txBody>
                    <a:bodyPr/>
                    <a:lstStyle/>
                    <a:p>
                      <a:pPr algn="ctr"/>
                      <a:r>
                        <a:rPr lang="en-US" sz="1200" dirty="0">
                          <a:latin typeface="Arial" panose="020B0604020202020204" pitchFamily="34" charset="0"/>
                          <a:cs typeface="Arial" panose="020B0604020202020204" pitchFamily="34" charset="0"/>
                        </a:rPr>
                        <a:t>6 (2.8)</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2 (0.9)</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algn="ctr"/>
                      <a:r>
                        <a:rPr lang="en-US" sz="1200" dirty="0">
                          <a:latin typeface="Arial" panose="020B0604020202020204" pitchFamily="34" charset="0"/>
                          <a:cs typeface="Arial" panose="020B0604020202020204" pitchFamily="34" charset="0"/>
                        </a:rPr>
                        <a:t>2 (0.9)</a:t>
                      </a:r>
                      <a:endParaRPr lang="en-US" sz="1200" b="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tc>
                  <a:txBody>
                    <a:bodyPr/>
                    <a:lstStyle/>
                    <a:p>
                      <a:pPr marL="0" marR="0" lvl="0" indent="0" algn="ctr" defTabSz="288024"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1 (0.5)</a:t>
                      </a:r>
                      <a:r>
                        <a:rPr lang="en-US" sz="1200" kern="1200" baseline="30000" dirty="0">
                          <a:latin typeface="Arial" panose="020B0604020202020204" pitchFamily="34" charset="0"/>
                          <a:cs typeface="Arial" panose="020B0604020202020204" pitchFamily="34" charset="0"/>
                        </a:rPr>
                        <a:t>a</a:t>
                      </a:r>
                      <a:endParaRPr lang="en-US" sz="1200" b="0" kern="1200" dirty="0">
                        <a:solidFill>
                          <a:schemeClr val="tx1"/>
                        </a:solidFill>
                        <a:latin typeface="Arial" panose="020B0604020202020204" pitchFamily="34" charset="0"/>
                        <a:ea typeface="Verdana"/>
                        <a:cs typeface="Arial" panose="020B0604020202020204" pitchFamily="34" charset="0"/>
                      </a:endParaRPr>
                    </a:p>
                  </a:txBody>
                  <a:tcPr marL="45886" marR="45886">
                    <a:solidFill>
                      <a:srgbClr val="E7F5E9"/>
                    </a:solidFill>
                  </a:tcPr>
                </a:tc>
                <a:extLst>
                  <a:ext uri="{0D108BD9-81ED-4DB2-BD59-A6C34878D82A}">
                    <a16:rowId xmlns:a16="http://schemas.microsoft.com/office/drawing/2014/main" val="3355794077"/>
                  </a:ext>
                </a:extLst>
              </a:tr>
            </a:tbl>
          </a:graphicData>
        </a:graphic>
      </p:graphicFrame>
      <p:sp>
        <p:nvSpPr>
          <p:cNvPr id="9" name="Title 8"/>
          <p:cNvSpPr>
            <a:spLocks noGrp="1"/>
          </p:cNvSpPr>
          <p:nvPr>
            <p:ph type="title"/>
          </p:nvPr>
        </p:nvSpPr>
        <p:spPr>
          <a:xfrm>
            <a:off x="619200" y="246566"/>
            <a:ext cx="9005192" cy="807285"/>
          </a:xfrm>
        </p:spPr>
        <p:txBody>
          <a:bodyPr/>
          <a:lstStyle/>
          <a:p>
            <a:r>
              <a:rPr lang="en-US" sz="2600" dirty="0"/>
              <a:t>MAGNITUDE </a:t>
            </a:r>
            <a:r>
              <a:rPr lang="en-US" sz="2600" dirty="0">
                <a:solidFill>
                  <a:schemeClr val="accent1"/>
                </a:solidFill>
              </a:rPr>
              <a:t>HRR BM+</a:t>
            </a:r>
            <a:r>
              <a:rPr lang="en-US" sz="2600" dirty="0"/>
              <a:t>: TEAE</a:t>
            </a:r>
            <a:r>
              <a:rPr lang="en-US" sz="2600" cap="none" dirty="0"/>
              <a:t>s</a:t>
            </a:r>
            <a:r>
              <a:rPr lang="en-US" sz="2600" dirty="0"/>
              <a:t> Consistent With the Known Safety Profile for Each Therapy</a:t>
            </a:r>
            <a:endParaRPr lang="en-GB" sz="2600" dirty="0"/>
          </a:p>
        </p:txBody>
      </p:sp>
      <p:sp>
        <p:nvSpPr>
          <p:cNvPr id="2" name="Slide Number Placeholder 1">
            <a:extLst>
              <a:ext uri="{FF2B5EF4-FFF2-40B4-BE49-F238E27FC236}">
                <a16:creationId xmlns:a16="http://schemas.microsoft.com/office/drawing/2014/main" id="{C9E17D48-75D5-4736-AEEB-F01DEF05A247}"/>
              </a:ext>
            </a:extLst>
          </p:cNvPr>
          <p:cNvSpPr>
            <a:spLocks noGrp="1"/>
          </p:cNvSpPr>
          <p:nvPr>
            <p:ph type="sldNum" sz="quarter" idx="4"/>
          </p:nvPr>
        </p:nvSpPr>
        <p:spPr/>
        <p:txBody>
          <a:bodyPr/>
          <a:lstStyle/>
          <a:p>
            <a:pPr lvl="0"/>
            <a:fld id="{BE33F7A0-71F0-446B-9DE8-6D75BE64EE0F}" type="slidenum">
              <a:rPr lang="en-US" noProof="0" smtClean="0"/>
              <a:pPr lvl="0"/>
              <a:t>70</a:t>
            </a:fld>
            <a:endParaRPr lang="en-US" noProof="0"/>
          </a:p>
        </p:txBody>
      </p:sp>
      <p:sp>
        <p:nvSpPr>
          <p:cNvPr id="3" name="Text Placeholder 2">
            <a:extLst>
              <a:ext uri="{FF2B5EF4-FFF2-40B4-BE49-F238E27FC236}">
                <a16:creationId xmlns:a16="http://schemas.microsoft.com/office/drawing/2014/main" id="{90160BD1-DE81-4238-9339-7F10951A4852}"/>
              </a:ext>
            </a:extLst>
          </p:cNvPr>
          <p:cNvSpPr>
            <a:spLocks noGrp="1"/>
          </p:cNvSpPr>
          <p:nvPr>
            <p:ph sz="quarter" idx="15"/>
          </p:nvPr>
        </p:nvSpPr>
        <p:spPr/>
        <p:txBody>
          <a:bodyPr/>
          <a:lstStyle/>
          <a:p>
            <a:r>
              <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AAP, abiraterone acetate + prednisone/prednisolone; BM, biomarker; HRR, homologous recombination repair; NIRA, niraparib; PBO, placebo.</a:t>
            </a:r>
          </a:p>
          <a:p>
            <a:r>
              <a:rPr lang="en-US" dirty="0">
                <a:solidFill>
                  <a:schemeClr val="tx2"/>
                </a:solidFill>
              </a:rPr>
              <a:t>Chi K, et al. </a:t>
            </a:r>
            <a:r>
              <a:rPr lang="en-GB" dirty="0">
                <a:solidFill>
                  <a:schemeClr val="tx2"/>
                </a:solidFill>
              </a:rPr>
              <a:t>J </a:t>
            </a:r>
            <a:r>
              <a:rPr lang="en-GB" dirty="0" err="1">
                <a:solidFill>
                  <a:schemeClr val="tx2"/>
                </a:solidFill>
              </a:rPr>
              <a:t>Clin</a:t>
            </a:r>
            <a:r>
              <a:rPr lang="en-GB" dirty="0">
                <a:solidFill>
                  <a:schemeClr val="tx2"/>
                </a:solidFill>
              </a:rPr>
              <a:t> Oncol. 2022;40 (</a:t>
            </a:r>
            <a:r>
              <a:rPr lang="en-GB" dirty="0" err="1">
                <a:solidFill>
                  <a:schemeClr val="tx2"/>
                </a:solidFill>
              </a:rPr>
              <a:t>suppl</a:t>
            </a:r>
            <a:r>
              <a:rPr lang="en-GB" dirty="0">
                <a:solidFill>
                  <a:schemeClr val="tx2"/>
                </a:solidFill>
              </a:rPr>
              <a:t> 6; </a:t>
            </a:r>
            <a:r>
              <a:rPr lang="en-GB" dirty="0" err="1">
                <a:solidFill>
                  <a:schemeClr val="tx2"/>
                </a:solidFill>
              </a:rPr>
              <a:t>abstr</a:t>
            </a:r>
            <a:r>
              <a:rPr lang="en-GB" dirty="0">
                <a:solidFill>
                  <a:schemeClr val="tx2"/>
                </a:solidFill>
              </a:rPr>
              <a:t> 12)</a:t>
            </a:r>
          </a:p>
        </p:txBody>
      </p:sp>
      <p:sp>
        <p:nvSpPr>
          <p:cNvPr id="12" name="Text Placeholder 4">
            <a:extLst>
              <a:ext uri="{FF2B5EF4-FFF2-40B4-BE49-F238E27FC236}">
                <a16:creationId xmlns:a16="http://schemas.microsoft.com/office/drawing/2014/main" id="{2A4A4CD3-E1B7-4099-9D31-751E0B949EC8}"/>
              </a:ext>
            </a:extLst>
          </p:cNvPr>
          <p:cNvSpPr txBox="1">
            <a:spLocks/>
          </p:cNvSpPr>
          <p:nvPr/>
        </p:nvSpPr>
        <p:spPr>
          <a:xfrm>
            <a:off x="587876" y="5589239"/>
            <a:ext cx="11688814" cy="571717"/>
          </a:xfrm>
          <a:prstGeom prst="rect">
            <a:avLst/>
          </a:prstGeom>
        </p:spPr>
        <p:txBody>
          <a:bodyPr anchor="t" anchorCtr="0"/>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US" sz="9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a </a:t>
            </a:r>
            <a:r>
              <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Includes 1 grade 5 event.</a:t>
            </a:r>
          </a:p>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US" sz="9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b </a:t>
            </a:r>
            <a:r>
              <a:rPr kumimoji="0" lang="en-US"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Includes 3 grade 5 events.</a:t>
            </a:r>
          </a:p>
        </p:txBody>
      </p:sp>
    </p:spTree>
    <p:extLst>
      <p:ext uri="{BB962C8B-B14F-4D97-AF65-F5344CB8AC3E}">
        <p14:creationId xmlns:p14="http://schemas.microsoft.com/office/powerpoint/2010/main" val="16607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63DCC-FD07-D740-B4F5-7DB0EA39878C}"/>
              </a:ext>
            </a:extLst>
          </p:cNvPr>
          <p:cNvSpPr>
            <a:spLocks noGrp="1"/>
          </p:cNvSpPr>
          <p:nvPr>
            <p:ph sz="quarter" idx="12"/>
          </p:nvPr>
        </p:nvSpPr>
        <p:spPr/>
        <p:txBody>
          <a:bodyPr/>
          <a:lstStyle/>
          <a:p>
            <a:r>
              <a:rPr lang="en-US" dirty="0"/>
              <a:t>Survival of men with </a:t>
            </a:r>
            <a:r>
              <a:rPr lang="en-US" dirty="0" err="1"/>
              <a:t>mCRPC</a:t>
            </a:r>
            <a:r>
              <a:rPr lang="en-US" dirty="0"/>
              <a:t> in the real world remains a problem </a:t>
            </a:r>
          </a:p>
          <a:p>
            <a:r>
              <a:rPr lang="en-US" dirty="0"/>
              <a:t>Good first-line options but early resistance/progression is a challenge</a:t>
            </a:r>
          </a:p>
          <a:p>
            <a:r>
              <a:rPr lang="en-US" dirty="0"/>
              <a:t>Second-line options are available, </a:t>
            </a:r>
            <a:r>
              <a:rPr lang="en-US" b="1" dirty="0">
                <a:solidFill>
                  <a:schemeClr val="accent1"/>
                </a:solidFill>
              </a:rPr>
              <a:t>but </a:t>
            </a:r>
            <a:r>
              <a:rPr lang="en-US" dirty="0"/>
              <a:t>many patients do not get more than 1 line of effective therapy in the real world</a:t>
            </a:r>
          </a:p>
          <a:p>
            <a:r>
              <a:rPr lang="en-US" dirty="0"/>
              <a:t>Less than half the men with prostate cancer will receive chemotherapy before dying from prostate cancer </a:t>
            </a:r>
          </a:p>
          <a:p>
            <a:r>
              <a:rPr lang="en-US" dirty="0"/>
              <a:t>Building on effective first-line options for </a:t>
            </a:r>
            <a:r>
              <a:rPr lang="en-US" dirty="0" err="1"/>
              <a:t>mCRPC</a:t>
            </a:r>
            <a:r>
              <a:rPr lang="en-US" dirty="0"/>
              <a:t> is critically needed </a:t>
            </a:r>
          </a:p>
          <a:p>
            <a:r>
              <a:rPr lang="en-US" dirty="0"/>
              <a:t>PARP/NHT combination fulfills an unmet need of effective and tolerable first-line combinations </a:t>
            </a:r>
          </a:p>
          <a:p>
            <a:endParaRPr lang="en-US" dirty="0"/>
          </a:p>
        </p:txBody>
      </p:sp>
      <p:sp>
        <p:nvSpPr>
          <p:cNvPr id="2" name="Title 1">
            <a:extLst>
              <a:ext uri="{FF2B5EF4-FFF2-40B4-BE49-F238E27FC236}">
                <a16:creationId xmlns:a16="http://schemas.microsoft.com/office/drawing/2014/main" id="{1396123F-437D-514C-B8AB-C41EF3A99B17}"/>
              </a:ext>
            </a:extLst>
          </p:cNvPr>
          <p:cNvSpPr>
            <a:spLocks noGrp="1"/>
          </p:cNvSpPr>
          <p:nvPr>
            <p:ph type="title"/>
          </p:nvPr>
        </p:nvSpPr>
        <p:spPr/>
        <p:txBody>
          <a:bodyPr/>
          <a:lstStyle/>
          <a:p>
            <a:r>
              <a:rPr lang="en-US" dirty="0"/>
              <a:t>Personal view and challenges in </a:t>
            </a:r>
            <a:r>
              <a:rPr lang="en-US" cap="none" dirty="0" err="1"/>
              <a:t>m</a:t>
            </a:r>
            <a:r>
              <a:rPr lang="en-US" dirty="0" err="1"/>
              <a:t>CRPC</a:t>
            </a:r>
            <a:r>
              <a:rPr lang="en-US" dirty="0"/>
              <a:t> </a:t>
            </a:r>
          </a:p>
        </p:txBody>
      </p:sp>
      <p:sp>
        <p:nvSpPr>
          <p:cNvPr id="4" name="Content Placeholder 3">
            <a:extLst>
              <a:ext uri="{FF2B5EF4-FFF2-40B4-BE49-F238E27FC236}">
                <a16:creationId xmlns:a16="http://schemas.microsoft.com/office/drawing/2014/main" id="{DD4BF818-16B6-7749-B654-62A6BF298AF7}"/>
              </a:ext>
            </a:extLst>
          </p:cNvPr>
          <p:cNvSpPr>
            <a:spLocks noGrp="1"/>
          </p:cNvSpPr>
          <p:nvPr>
            <p:ph sz="quarter" idx="15"/>
          </p:nvPr>
        </p:nvSpPr>
        <p:spPr/>
        <p:txBody>
          <a:bodyPr/>
          <a:lstStyle/>
          <a:p>
            <a:r>
              <a:rPr lang="en-US" dirty="0" err="1"/>
              <a:t>mCRPC</a:t>
            </a:r>
            <a:r>
              <a:rPr lang="en-US" dirty="0"/>
              <a:t>, metastatic castration resistant prostate cancer; NHT, novel hormonal therapy; </a:t>
            </a:r>
            <a:r>
              <a:rPr lang="en-GB" dirty="0">
                <a:solidFill>
                  <a:schemeClr val="tx2"/>
                </a:solidFill>
              </a:rPr>
              <a:t>PARP, poly-ADP ribose polymerase </a:t>
            </a:r>
            <a:endParaRPr lang="en-US" dirty="0"/>
          </a:p>
        </p:txBody>
      </p:sp>
      <p:sp>
        <p:nvSpPr>
          <p:cNvPr id="10" name="Slide Number Placeholder 9">
            <a:extLst>
              <a:ext uri="{FF2B5EF4-FFF2-40B4-BE49-F238E27FC236}">
                <a16:creationId xmlns:a16="http://schemas.microsoft.com/office/drawing/2014/main" id="{43CF6BCB-7108-BC49-99D5-FFDCBA7325B4}"/>
              </a:ext>
            </a:extLst>
          </p:cNvPr>
          <p:cNvSpPr>
            <a:spLocks noGrp="1"/>
          </p:cNvSpPr>
          <p:nvPr>
            <p:ph type="sldNum" sz="quarter" idx="4"/>
          </p:nvPr>
        </p:nvSpPr>
        <p:spPr/>
        <p:txBody>
          <a:bodyPr/>
          <a:lstStyle/>
          <a:p>
            <a:fld id="{FCE43C0F-8A7B-3A4B-9DB5-B3472E36E833}" type="slidenum">
              <a:rPr lang="en-GB" smtClean="0"/>
              <a:pPr/>
              <a:t>71</a:t>
            </a:fld>
            <a:endParaRPr lang="en-GB" dirty="0"/>
          </a:p>
        </p:txBody>
      </p:sp>
    </p:spTree>
    <p:extLst>
      <p:ext uri="{BB962C8B-B14F-4D97-AF65-F5344CB8AC3E}">
        <p14:creationId xmlns:p14="http://schemas.microsoft.com/office/powerpoint/2010/main" val="40751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84569" y="5336166"/>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1600" b="1" u="sng" dirty="0" err="1">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guconnectinfo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GU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824192" y="5336167"/>
            <a:ext cx="2664296"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sam.brightwell</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GU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ea typeface="Calibri" panose="020F0502020204030204" pitchFamily="34" charset="0"/>
                <a:hlinkClick r:id="rId7"/>
              </a:rPr>
              <a:t>https://guconnect.cor2ed.com/</a:t>
            </a:r>
            <a:endParaRPr lang="en-US" sz="3600" cap="none" dirty="0"/>
          </a:p>
        </p:txBody>
      </p:sp>
      <p:pic>
        <p:nvPicPr>
          <p:cNvPr id="21" name="Picture 20">
            <a:hlinkClick r:id="rId8"/>
            <a:extLst>
              <a:ext uri="{FF2B5EF4-FFF2-40B4-BE49-F238E27FC236}">
                <a16:creationId xmlns:a16="http://schemas.microsoft.com/office/drawing/2014/main" id="{11F9DF4D-4057-453D-B0D6-F5A87905C6B4}"/>
              </a:ext>
            </a:extLst>
          </p:cNvPr>
          <p:cNvPicPr>
            <a:picLocks noChangeAspect="1"/>
          </p:cNvPicPr>
          <p:nvPr/>
        </p:nvPicPr>
        <p:blipFill rotWithShape="1">
          <a:blip r:embed="rId9">
            <a:extLst>
              <a:ext uri="{28A0092B-C50C-407E-A947-70E740481C1C}">
                <a14:useLocalDpi xmlns:a14="http://schemas.microsoft.com/office/drawing/2010/main" val="0"/>
              </a:ext>
            </a:extLst>
          </a:blip>
          <a:srcRect l="82615" r="-910"/>
          <a:stretch/>
        </p:blipFill>
        <p:spPr>
          <a:xfrm>
            <a:off x="8319300" y="3983179"/>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9">
            <a:extLst>
              <a:ext uri="{28A0092B-C50C-407E-A947-70E740481C1C}">
                <a14:useLocalDpi xmlns:a14="http://schemas.microsoft.com/office/drawing/2010/main" val="0"/>
              </a:ext>
            </a:extLst>
          </a:blip>
          <a:srcRect l="53821" r="26470"/>
          <a:stretch/>
        </p:blipFill>
        <p:spPr>
          <a:xfrm>
            <a:off x="6168008" y="3983179"/>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9">
            <a:extLst>
              <a:ext uri="{28A0092B-C50C-407E-A947-70E740481C1C}">
                <a14:useLocalDpi xmlns:a14="http://schemas.microsoft.com/office/drawing/2010/main" val="0"/>
              </a:ext>
            </a:extLst>
          </a:blip>
          <a:srcRect l="25151" r="53403"/>
          <a:stretch/>
        </p:blipFill>
        <p:spPr>
          <a:xfrm>
            <a:off x="4045377" y="3983179"/>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9">
            <a:extLst>
              <a:ext uri="{28A0092B-C50C-407E-A947-70E740481C1C}">
                <a14:useLocalDpi xmlns:a14="http://schemas.microsoft.com/office/drawing/2010/main" val="0"/>
              </a:ext>
            </a:extLst>
          </a:blip>
          <a:srcRect l="-1923" t="-5872" r="82136" b="-5133"/>
          <a:stretch/>
        </p:blipFill>
        <p:spPr>
          <a:xfrm>
            <a:off x="1992531" y="3912616"/>
            <a:ext cx="1567408" cy="1423550"/>
          </a:xfrm>
          <a:prstGeom prst="rect">
            <a:avLst/>
          </a:prstGeom>
        </p:spPr>
      </p:pic>
      <p:sp>
        <p:nvSpPr>
          <p:cNvPr id="3" name="Slide Number Placeholder 2">
            <a:extLst>
              <a:ext uri="{FF2B5EF4-FFF2-40B4-BE49-F238E27FC236}">
                <a16:creationId xmlns:a16="http://schemas.microsoft.com/office/drawing/2014/main" id="{96CA0F74-388E-FD40-901C-C23D2CC85CF2}"/>
              </a:ext>
            </a:extLst>
          </p:cNvPr>
          <p:cNvSpPr>
            <a:spLocks noGrp="1"/>
          </p:cNvSpPr>
          <p:nvPr>
            <p:ph type="sldNum" sz="quarter" idx="4"/>
          </p:nvPr>
        </p:nvSpPr>
        <p:spPr/>
        <p:txBody>
          <a:bodyPr/>
          <a:lstStyle/>
          <a:p>
            <a:fld id="{FCE43C0F-8A7B-3A4B-9DB5-B3472E36E833}" type="slidenum">
              <a:rPr lang="en-GB" smtClean="0"/>
              <a:pPr/>
              <a:t>72</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316DFA14-4B72-468E-9042-4F062AA1AF09}"/>
              </a:ext>
            </a:extLst>
          </p:cNvPr>
          <p:cNvCxnSpPr>
            <a:cxnSpLocks/>
          </p:cNvCxnSpPr>
          <p:nvPr/>
        </p:nvCxnSpPr>
        <p:spPr>
          <a:xfrm flipV="1">
            <a:off x="6956319" y="3707382"/>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909984-384D-41E4-8915-863667303C59}"/>
              </a:ext>
            </a:extLst>
          </p:cNvPr>
          <p:cNvCxnSpPr>
            <a:cxnSpLocks/>
          </p:cNvCxnSpPr>
          <p:nvPr/>
        </p:nvCxnSpPr>
        <p:spPr>
          <a:xfrm>
            <a:off x="8397857" y="3512857"/>
            <a:ext cx="1260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F44C0064-3E55-4886-BE36-2DF77C87287F}"/>
              </a:ext>
            </a:extLst>
          </p:cNvPr>
          <p:cNvGrpSpPr/>
          <p:nvPr/>
        </p:nvGrpSpPr>
        <p:grpSpPr>
          <a:xfrm>
            <a:off x="6692562" y="2321108"/>
            <a:ext cx="1479888" cy="777706"/>
            <a:chOff x="6653442" y="2555271"/>
            <a:chExt cx="1479888" cy="972000"/>
          </a:xfrm>
        </p:grpSpPr>
        <p:cxnSp>
          <p:nvCxnSpPr>
            <p:cNvPr id="54" name="Straight Arrow Connector 53">
              <a:extLst>
                <a:ext uri="{FF2B5EF4-FFF2-40B4-BE49-F238E27FC236}">
                  <a16:creationId xmlns:a16="http://schemas.microsoft.com/office/drawing/2014/main" id="{78BDF153-BE25-4670-B0E0-09F22B47CA56}"/>
                </a:ext>
              </a:extLst>
            </p:cNvPr>
            <p:cNvCxnSpPr>
              <a:cxnSpLocks/>
            </p:cNvCxnSpPr>
            <p:nvPr/>
          </p:nvCxnSpPr>
          <p:spPr>
            <a:xfrm rot="5400000" flipV="1">
              <a:off x="7629913" y="3041271"/>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8B3D6F2-A465-4C7D-862C-8CC1E74E1183}"/>
                </a:ext>
              </a:extLst>
            </p:cNvPr>
            <p:cNvCxnSpPr>
              <a:cxnSpLocks/>
            </p:cNvCxnSpPr>
            <p:nvPr/>
          </p:nvCxnSpPr>
          <p:spPr>
            <a:xfrm flipH="1">
              <a:off x="6653442" y="2556460"/>
              <a:ext cx="1479888" cy="0"/>
            </a:xfrm>
            <a:prstGeom prst="straightConnector1">
              <a:avLst/>
            </a:prstGeom>
            <a:ln w="34925">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3C3F97F4-4A00-404D-9B59-9C04018D9D7F}"/>
              </a:ext>
            </a:extLst>
          </p:cNvPr>
          <p:cNvCxnSpPr>
            <a:cxnSpLocks/>
          </p:cNvCxnSpPr>
          <p:nvPr/>
        </p:nvCxnSpPr>
        <p:spPr>
          <a:xfrm>
            <a:off x="2592206" y="3512857"/>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2295A99-E4D9-4892-B833-19FD3DC209D1}"/>
              </a:ext>
            </a:extLst>
          </p:cNvPr>
          <p:cNvCxnSpPr>
            <a:cxnSpLocks/>
          </p:cNvCxnSpPr>
          <p:nvPr/>
        </p:nvCxnSpPr>
        <p:spPr>
          <a:xfrm>
            <a:off x="5080219" y="3512857"/>
            <a:ext cx="2384669"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677">
            <a:extLst>
              <a:ext uri="{FF2B5EF4-FFF2-40B4-BE49-F238E27FC236}">
                <a16:creationId xmlns:a16="http://schemas.microsoft.com/office/drawing/2014/main" id="{00CA57FF-7C0B-4A2C-83F1-82009CC14EF0}"/>
              </a:ext>
            </a:extLst>
          </p:cNvPr>
          <p:cNvSpPr/>
          <p:nvPr/>
        </p:nvSpPr>
        <p:spPr>
          <a:xfrm>
            <a:off x="5596096" y="3807689"/>
            <a:ext cx="1440000" cy="468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nmCRPC</a:t>
            </a:r>
          </a:p>
        </p:txBody>
      </p:sp>
      <p:cxnSp>
        <p:nvCxnSpPr>
          <p:cNvPr id="118" name="Straight Arrow Connector 117">
            <a:extLst>
              <a:ext uri="{FF2B5EF4-FFF2-40B4-BE49-F238E27FC236}">
                <a16:creationId xmlns:a16="http://schemas.microsoft.com/office/drawing/2014/main" id="{E216310C-A669-4CF7-B434-67827C59EB67}"/>
              </a:ext>
            </a:extLst>
          </p:cNvPr>
          <p:cNvCxnSpPr>
            <a:cxnSpLocks/>
          </p:cNvCxnSpPr>
          <p:nvPr/>
        </p:nvCxnSpPr>
        <p:spPr>
          <a:xfrm rot="10620000" flipH="1" flipV="1">
            <a:off x="5072988" y="3707382"/>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48CF9C5-7F8E-4A91-80F5-78906B78EA65}"/>
              </a:ext>
            </a:extLst>
          </p:cNvPr>
          <p:cNvCxnSpPr>
            <a:cxnSpLocks/>
          </p:cNvCxnSpPr>
          <p:nvPr/>
        </p:nvCxnSpPr>
        <p:spPr>
          <a:xfrm flipV="1">
            <a:off x="5048100" y="2936608"/>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2CF69-F5A6-4EAB-BB59-735707B2907B}"/>
              </a:ext>
            </a:extLst>
          </p:cNvPr>
          <p:cNvSpPr>
            <a:spLocks noGrp="1"/>
          </p:cNvSpPr>
          <p:nvPr>
            <p:ph type="title"/>
          </p:nvPr>
        </p:nvSpPr>
        <p:spPr/>
        <p:txBody>
          <a:bodyPr/>
          <a:lstStyle/>
          <a:p>
            <a:r>
              <a:rPr lang="en-US" dirty="0"/>
              <a:t>THE PROSTATE CANCER LANDSCAPE</a:t>
            </a:r>
            <a:endParaRPr lang="en-CA" dirty="0"/>
          </a:p>
        </p:txBody>
      </p:sp>
      <p:sp>
        <p:nvSpPr>
          <p:cNvPr id="10" name="Content Placeholder 9">
            <a:extLst>
              <a:ext uri="{FF2B5EF4-FFF2-40B4-BE49-F238E27FC236}">
                <a16:creationId xmlns:a16="http://schemas.microsoft.com/office/drawing/2014/main" id="{723B6EF2-BB42-9843-9A17-4AE63E194260}"/>
              </a:ext>
            </a:extLst>
          </p:cNvPr>
          <p:cNvSpPr>
            <a:spLocks noGrp="1"/>
          </p:cNvSpPr>
          <p:nvPr>
            <p:ph sz="quarter" idx="15"/>
          </p:nvPr>
        </p:nvSpPr>
        <p:spPr>
          <a:xfrm>
            <a:off x="620184" y="6356351"/>
            <a:ext cx="10516376" cy="365125"/>
          </a:xfrm>
        </p:spPr>
        <p:txBody>
          <a:bodyPr/>
          <a:lstStyle/>
          <a:p>
            <a:r>
              <a:rPr lang="en-GB" dirty="0">
                <a:solidFill>
                  <a:schemeClr val="tx2"/>
                </a:solidFill>
                <a:ea typeface="Aileron" charset="0"/>
                <a:cs typeface="Aileron" charset="0"/>
              </a:rPr>
              <a:t>ADT, androgen deprivation therapy; </a:t>
            </a:r>
            <a:r>
              <a:rPr lang="en-GB" dirty="0" err="1">
                <a:solidFill>
                  <a:schemeClr val="tx2"/>
                </a:solidFill>
                <a:ea typeface="Aileron" charset="0"/>
                <a:cs typeface="Aileron" charset="0"/>
              </a:rPr>
              <a:t>mHSPC</a:t>
            </a:r>
            <a:r>
              <a:rPr lang="en-GB" dirty="0">
                <a:solidFill>
                  <a:schemeClr val="tx2"/>
                </a:solidFill>
                <a:ea typeface="Aileron" charset="0"/>
                <a:cs typeface="Aileron" charset="0"/>
              </a:rPr>
              <a:t>, metastatic hormone sensitive prostate cancer; (n)</a:t>
            </a:r>
            <a:r>
              <a:rPr lang="en-GB" dirty="0" err="1">
                <a:solidFill>
                  <a:schemeClr val="tx2"/>
                </a:solidFill>
                <a:ea typeface="Aileron" charset="0"/>
                <a:cs typeface="Aileron" charset="0"/>
              </a:rPr>
              <a:t>mCRPC</a:t>
            </a:r>
            <a:r>
              <a:rPr lang="en-GB" dirty="0">
                <a:solidFill>
                  <a:schemeClr val="tx2"/>
                </a:solidFill>
                <a:ea typeface="Aileron" charset="0"/>
                <a:cs typeface="Aileron" charset="0"/>
              </a:rPr>
              <a:t>, (non-)metastatic castration resistant prostate cancer</a:t>
            </a:r>
          </a:p>
        </p:txBody>
      </p:sp>
      <p:cxnSp>
        <p:nvCxnSpPr>
          <p:cNvPr id="49" name="Straight Arrow Connector 48">
            <a:extLst>
              <a:ext uri="{FF2B5EF4-FFF2-40B4-BE49-F238E27FC236}">
                <a16:creationId xmlns:a16="http://schemas.microsoft.com/office/drawing/2014/main" id="{FE78EFDF-2624-49C4-BEC6-5DA33008EA16}"/>
              </a:ext>
            </a:extLst>
          </p:cNvPr>
          <p:cNvCxnSpPr>
            <a:cxnSpLocks/>
          </p:cNvCxnSpPr>
          <p:nvPr/>
        </p:nvCxnSpPr>
        <p:spPr>
          <a:xfrm rot="10620000" flipH="1" flipV="1">
            <a:off x="6945432" y="2873626"/>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677">
            <a:extLst>
              <a:ext uri="{FF2B5EF4-FFF2-40B4-BE49-F238E27FC236}">
                <a16:creationId xmlns:a16="http://schemas.microsoft.com/office/drawing/2014/main" id="{CA81A006-9252-443A-B451-D52F5F4790D0}"/>
              </a:ext>
            </a:extLst>
          </p:cNvPr>
          <p:cNvSpPr/>
          <p:nvPr/>
        </p:nvSpPr>
        <p:spPr>
          <a:xfrm>
            <a:off x="436236" y="3071359"/>
            <a:ext cx="227167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LOCALISED OR LOCALLY </a:t>
            </a:r>
            <a:b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ADVANCED </a:t>
            </a:r>
            <a:b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PROSTATE CANCER</a:t>
            </a:r>
          </a:p>
        </p:txBody>
      </p:sp>
      <p:sp>
        <p:nvSpPr>
          <p:cNvPr id="62" name="Freeform 502">
            <a:extLst>
              <a:ext uri="{FF2B5EF4-FFF2-40B4-BE49-F238E27FC236}">
                <a16:creationId xmlns:a16="http://schemas.microsoft.com/office/drawing/2014/main" id="{3E5CD8E9-892A-4A37-BB6B-B33A1E3FDD00}"/>
              </a:ext>
            </a:extLst>
          </p:cNvPr>
          <p:cNvSpPr/>
          <p:nvPr/>
        </p:nvSpPr>
        <p:spPr>
          <a:xfrm>
            <a:off x="5596096" y="1402007"/>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Enzalutamide</a:t>
            </a:r>
          </a:p>
        </p:txBody>
      </p:sp>
      <p:sp>
        <p:nvSpPr>
          <p:cNvPr id="63" name="Freeform 158">
            <a:extLst>
              <a:ext uri="{FF2B5EF4-FFF2-40B4-BE49-F238E27FC236}">
                <a16:creationId xmlns:a16="http://schemas.microsoft.com/office/drawing/2014/main" id="{EB28BA5B-3951-4FE7-86B3-438C4C663E15}"/>
              </a:ext>
            </a:extLst>
          </p:cNvPr>
          <p:cNvSpPr/>
          <p:nvPr/>
        </p:nvSpPr>
        <p:spPr>
          <a:xfrm>
            <a:off x="5596096" y="4837721"/>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Darolutamide</a:t>
            </a:r>
          </a:p>
        </p:txBody>
      </p:sp>
      <p:sp>
        <p:nvSpPr>
          <p:cNvPr id="64" name="Freeform 499">
            <a:extLst>
              <a:ext uri="{FF2B5EF4-FFF2-40B4-BE49-F238E27FC236}">
                <a16:creationId xmlns:a16="http://schemas.microsoft.com/office/drawing/2014/main" id="{3C7575BD-B8E8-4B41-9962-ACCAC9C1C188}"/>
              </a:ext>
            </a:extLst>
          </p:cNvPr>
          <p:cNvSpPr/>
          <p:nvPr/>
        </p:nvSpPr>
        <p:spPr>
          <a:xfrm>
            <a:off x="5596096" y="1158165"/>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dirty="0">
                <a:ln>
                  <a:noFill/>
                </a:ln>
                <a:solidFill>
                  <a:schemeClr val="bg1"/>
                </a:solidFill>
                <a:effectLst/>
                <a:uLnTx/>
                <a:uFillTx/>
                <a:latin typeface="Arial" panose="020B0604020202020204" pitchFamily="34" charset="0"/>
                <a:cs typeface="Arial" panose="020B0604020202020204" pitchFamily="34" charset="0"/>
              </a:rPr>
              <a:t>Abiraterone</a:t>
            </a:r>
          </a:p>
        </p:txBody>
      </p:sp>
      <p:sp>
        <p:nvSpPr>
          <p:cNvPr id="65" name="Freeform 503">
            <a:extLst>
              <a:ext uri="{FF2B5EF4-FFF2-40B4-BE49-F238E27FC236}">
                <a16:creationId xmlns:a16="http://schemas.microsoft.com/office/drawing/2014/main" id="{6C939245-29F0-4AD1-804E-18D9EBA3F6C4}"/>
              </a:ext>
            </a:extLst>
          </p:cNvPr>
          <p:cNvSpPr/>
          <p:nvPr/>
        </p:nvSpPr>
        <p:spPr>
          <a:xfrm>
            <a:off x="5596096" y="1640712"/>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Apalutamide</a:t>
            </a:r>
          </a:p>
        </p:txBody>
      </p:sp>
      <p:sp>
        <p:nvSpPr>
          <p:cNvPr id="66" name="Freeform 137">
            <a:extLst>
              <a:ext uri="{FF2B5EF4-FFF2-40B4-BE49-F238E27FC236}">
                <a16:creationId xmlns:a16="http://schemas.microsoft.com/office/drawing/2014/main" id="{673C8CE1-4DF1-4B1B-A614-585CAC2391F9}"/>
              </a:ext>
            </a:extLst>
          </p:cNvPr>
          <p:cNvSpPr/>
          <p:nvPr/>
        </p:nvSpPr>
        <p:spPr>
          <a:xfrm>
            <a:off x="7454891" y="4004702"/>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Docetaxel</a:t>
            </a:r>
          </a:p>
        </p:txBody>
      </p:sp>
      <p:sp>
        <p:nvSpPr>
          <p:cNvPr id="67" name="Freeform 141">
            <a:extLst>
              <a:ext uri="{FF2B5EF4-FFF2-40B4-BE49-F238E27FC236}">
                <a16:creationId xmlns:a16="http://schemas.microsoft.com/office/drawing/2014/main" id="{3D5E74A3-B599-4726-9274-7F805EC272BB}"/>
              </a:ext>
            </a:extLst>
          </p:cNvPr>
          <p:cNvSpPr/>
          <p:nvPr/>
        </p:nvSpPr>
        <p:spPr>
          <a:xfrm>
            <a:off x="7459594" y="4246004"/>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Cabazitaxel</a:t>
            </a:r>
          </a:p>
        </p:txBody>
      </p:sp>
      <p:sp>
        <p:nvSpPr>
          <p:cNvPr id="68" name="Freeform 157">
            <a:extLst>
              <a:ext uri="{FF2B5EF4-FFF2-40B4-BE49-F238E27FC236}">
                <a16:creationId xmlns:a16="http://schemas.microsoft.com/office/drawing/2014/main" id="{9F10D1BE-7B8F-4B81-A807-399F959C32CC}"/>
              </a:ext>
            </a:extLst>
          </p:cNvPr>
          <p:cNvSpPr/>
          <p:nvPr/>
        </p:nvSpPr>
        <p:spPr>
          <a:xfrm>
            <a:off x="7440781" y="5192193"/>
            <a:ext cx="1454109" cy="21600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a:ln>
                  <a:noFill/>
                </a:ln>
                <a:solidFill>
                  <a:srgbClr val="FFFFFF"/>
                </a:solidFill>
                <a:effectLst/>
                <a:uLnTx/>
                <a:uFillTx/>
                <a:latin typeface="Arial" panose="020B0604020202020204" pitchFamily="34" charset="0"/>
                <a:cs typeface="Arial" panose="020B0604020202020204" pitchFamily="34" charset="0"/>
              </a:rPr>
              <a:t>Olaparib</a:t>
            </a:r>
          </a:p>
        </p:txBody>
      </p:sp>
      <p:sp>
        <p:nvSpPr>
          <p:cNvPr id="88" name="Freeform 677">
            <a:extLst>
              <a:ext uri="{FF2B5EF4-FFF2-40B4-BE49-F238E27FC236}">
                <a16:creationId xmlns:a16="http://schemas.microsoft.com/office/drawing/2014/main" id="{C547BE3C-618F-47C5-9C52-16EEB2210C8C}"/>
              </a:ext>
            </a:extLst>
          </p:cNvPr>
          <p:cNvSpPr/>
          <p:nvPr/>
        </p:nvSpPr>
        <p:spPr>
          <a:xfrm>
            <a:off x="3582408" y="3071359"/>
            <a:ext cx="1541354"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BIOCHEMICAL </a:t>
            </a:r>
            <a:b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RECURRENCE</a:t>
            </a:r>
          </a:p>
        </p:txBody>
      </p:sp>
      <p:sp>
        <p:nvSpPr>
          <p:cNvPr id="89" name="Freeform 677">
            <a:extLst>
              <a:ext uri="{FF2B5EF4-FFF2-40B4-BE49-F238E27FC236}">
                <a16:creationId xmlns:a16="http://schemas.microsoft.com/office/drawing/2014/main" id="{F4B05EA1-65E7-4980-8FA7-45259192561D}"/>
              </a:ext>
            </a:extLst>
          </p:cNvPr>
          <p:cNvSpPr/>
          <p:nvPr/>
        </p:nvSpPr>
        <p:spPr>
          <a:xfrm>
            <a:off x="7469002" y="3071359"/>
            <a:ext cx="1440000"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mCRPC</a:t>
            </a:r>
          </a:p>
        </p:txBody>
      </p:sp>
      <p:sp>
        <p:nvSpPr>
          <p:cNvPr id="102" name="Freeform 677">
            <a:extLst>
              <a:ext uri="{FF2B5EF4-FFF2-40B4-BE49-F238E27FC236}">
                <a16:creationId xmlns:a16="http://schemas.microsoft.com/office/drawing/2014/main" id="{EEA01F50-AF1C-4982-8C0A-826A013A89AD}"/>
              </a:ext>
            </a:extLst>
          </p:cNvPr>
          <p:cNvSpPr/>
          <p:nvPr/>
        </p:nvSpPr>
        <p:spPr>
          <a:xfrm>
            <a:off x="9656398" y="3071359"/>
            <a:ext cx="180244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TERMINAL DISEASE</a:t>
            </a:r>
            <a:b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(DEATH)</a:t>
            </a:r>
          </a:p>
        </p:txBody>
      </p:sp>
      <p:sp>
        <p:nvSpPr>
          <p:cNvPr id="104" name="Freeform 502">
            <a:extLst>
              <a:ext uri="{FF2B5EF4-FFF2-40B4-BE49-F238E27FC236}">
                <a16:creationId xmlns:a16="http://schemas.microsoft.com/office/drawing/2014/main" id="{8F7ACFAE-3F9A-4770-BF73-BAFF114FF08B}"/>
              </a:ext>
            </a:extLst>
          </p:cNvPr>
          <p:cNvSpPr/>
          <p:nvPr/>
        </p:nvSpPr>
        <p:spPr>
          <a:xfrm>
            <a:off x="7464297" y="4728608"/>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Enzalutamide</a:t>
            </a:r>
          </a:p>
        </p:txBody>
      </p:sp>
      <p:sp>
        <p:nvSpPr>
          <p:cNvPr id="105" name="Freeform 499">
            <a:extLst>
              <a:ext uri="{FF2B5EF4-FFF2-40B4-BE49-F238E27FC236}">
                <a16:creationId xmlns:a16="http://schemas.microsoft.com/office/drawing/2014/main" id="{B52537B5-35CF-48AE-B479-9BC64F460E23}"/>
              </a:ext>
            </a:extLst>
          </p:cNvPr>
          <p:cNvSpPr/>
          <p:nvPr/>
        </p:nvSpPr>
        <p:spPr>
          <a:xfrm>
            <a:off x="7469002" y="4487306"/>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Abiraterone</a:t>
            </a:r>
          </a:p>
        </p:txBody>
      </p:sp>
      <p:sp>
        <p:nvSpPr>
          <p:cNvPr id="107" name="Freeform 502">
            <a:extLst>
              <a:ext uri="{FF2B5EF4-FFF2-40B4-BE49-F238E27FC236}">
                <a16:creationId xmlns:a16="http://schemas.microsoft.com/office/drawing/2014/main" id="{1F33C579-8D8C-47EA-8C93-162F0010AEAD}"/>
              </a:ext>
            </a:extLst>
          </p:cNvPr>
          <p:cNvSpPr/>
          <p:nvPr/>
        </p:nvSpPr>
        <p:spPr>
          <a:xfrm>
            <a:off x="5596096" y="4357714"/>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Enzalutamide</a:t>
            </a:r>
          </a:p>
        </p:txBody>
      </p:sp>
      <p:sp>
        <p:nvSpPr>
          <p:cNvPr id="108" name="Freeform 503">
            <a:extLst>
              <a:ext uri="{FF2B5EF4-FFF2-40B4-BE49-F238E27FC236}">
                <a16:creationId xmlns:a16="http://schemas.microsoft.com/office/drawing/2014/main" id="{3AC9AB62-72C2-4CEF-950F-F29683938D4A}"/>
              </a:ext>
            </a:extLst>
          </p:cNvPr>
          <p:cNvSpPr/>
          <p:nvPr/>
        </p:nvSpPr>
        <p:spPr>
          <a:xfrm>
            <a:off x="5596096" y="4600286"/>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Apalutamide</a:t>
            </a:r>
          </a:p>
        </p:txBody>
      </p:sp>
      <p:sp>
        <p:nvSpPr>
          <p:cNvPr id="112" name="Freeform 137">
            <a:extLst>
              <a:ext uri="{FF2B5EF4-FFF2-40B4-BE49-F238E27FC236}">
                <a16:creationId xmlns:a16="http://schemas.microsoft.com/office/drawing/2014/main" id="{B3A26395-C0CF-4CA6-BBC8-B32E2E1CB0C5}"/>
              </a:ext>
            </a:extLst>
          </p:cNvPr>
          <p:cNvSpPr/>
          <p:nvPr/>
        </p:nvSpPr>
        <p:spPr>
          <a:xfrm>
            <a:off x="5596096" y="908720"/>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a:ln>
                  <a:noFill/>
                </a:ln>
                <a:solidFill>
                  <a:schemeClr val="bg1"/>
                </a:solidFill>
                <a:effectLst/>
                <a:uLnTx/>
                <a:uFillTx/>
                <a:latin typeface="Arial" panose="020B0604020202020204" pitchFamily="34" charset="0"/>
                <a:cs typeface="Arial" panose="020B0604020202020204" pitchFamily="34" charset="0"/>
              </a:rPr>
              <a:t>Docetaxel</a:t>
            </a:r>
          </a:p>
        </p:txBody>
      </p:sp>
      <p:sp>
        <p:nvSpPr>
          <p:cNvPr id="113" name="Freeform 677">
            <a:extLst>
              <a:ext uri="{FF2B5EF4-FFF2-40B4-BE49-F238E27FC236}">
                <a16:creationId xmlns:a16="http://schemas.microsoft.com/office/drawing/2014/main" id="{0CE69FEB-51AE-446A-8EF4-7F6BC687EFAB}"/>
              </a:ext>
            </a:extLst>
          </p:cNvPr>
          <p:cNvSpPr/>
          <p:nvPr/>
        </p:nvSpPr>
        <p:spPr>
          <a:xfrm>
            <a:off x="5596096" y="1888441"/>
            <a:ext cx="1440000" cy="756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NEWLY </a:t>
            </a:r>
            <a:b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DIAGNOSED </a:t>
            </a:r>
            <a:b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dirty="0">
                <a:ln>
                  <a:noFill/>
                </a:ln>
                <a:solidFill>
                  <a:prstClr val="white"/>
                </a:solidFill>
                <a:effectLst/>
                <a:uLnTx/>
                <a:uFillTx/>
                <a:latin typeface="Arial" panose="020B0604020202020204" pitchFamily="34" charset="0"/>
                <a:cs typeface="Arial" panose="020B0604020202020204" pitchFamily="34" charset="0"/>
              </a:rPr>
              <a:t>mHSPC</a:t>
            </a:r>
          </a:p>
        </p:txBody>
      </p:sp>
      <p:sp>
        <p:nvSpPr>
          <p:cNvPr id="117" name="Freeform 677">
            <a:extLst>
              <a:ext uri="{FF2B5EF4-FFF2-40B4-BE49-F238E27FC236}">
                <a16:creationId xmlns:a16="http://schemas.microsoft.com/office/drawing/2014/main" id="{79C364C7-FA5E-4579-B28E-A12D72B163B3}"/>
              </a:ext>
            </a:extLst>
          </p:cNvPr>
          <p:cNvSpPr/>
          <p:nvPr/>
        </p:nvSpPr>
        <p:spPr>
          <a:xfrm>
            <a:off x="5596096" y="2668912"/>
            <a:ext cx="1440000" cy="756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PRIMARY</a:t>
            </a:r>
            <a:b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PROGRESSIVE</a:t>
            </a:r>
            <a:b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100" normalizeH="0" noProof="0">
                <a:ln>
                  <a:noFill/>
                </a:ln>
                <a:solidFill>
                  <a:prstClr val="white"/>
                </a:solidFill>
                <a:effectLst/>
                <a:uLnTx/>
                <a:uFillTx/>
                <a:latin typeface="Arial" panose="020B0604020202020204" pitchFamily="34" charset="0"/>
                <a:cs typeface="Arial" panose="020B0604020202020204" pitchFamily="34" charset="0"/>
              </a:rPr>
              <a:t>mHSPC</a:t>
            </a:r>
          </a:p>
        </p:txBody>
      </p:sp>
      <p:sp>
        <p:nvSpPr>
          <p:cNvPr id="120" name="Freeform 157">
            <a:extLst>
              <a:ext uri="{FF2B5EF4-FFF2-40B4-BE49-F238E27FC236}">
                <a16:creationId xmlns:a16="http://schemas.microsoft.com/office/drawing/2014/main" id="{606339DB-A614-4A46-B1E9-8F647A0A909A}"/>
              </a:ext>
            </a:extLst>
          </p:cNvPr>
          <p:cNvSpPr/>
          <p:nvPr/>
        </p:nvSpPr>
        <p:spPr>
          <a:xfrm>
            <a:off x="7445485" y="4963876"/>
            <a:ext cx="1458812" cy="216000"/>
          </a:xfrm>
          <a:prstGeom prst="roundRect">
            <a:avLst/>
          </a:prstGeom>
          <a:solidFill>
            <a:schemeClr val="accent2"/>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dirty="0">
                <a:ln>
                  <a:noFill/>
                </a:ln>
                <a:solidFill>
                  <a:srgbClr val="FFFFFF"/>
                </a:solidFill>
                <a:effectLst/>
                <a:uLnTx/>
                <a:uFillTx/>
                <a:latin typeface="Arial" panose="020B0604020202020204" pitchFamily="34" charset="0"/>
                <a:cs typeface="Arial" panose="020B0604020202020204" pitchFamily="34" charset="0"/>
              </a:rPr>
              <a:t>Radium 223</a:t>
            </a:r>
          </a:p>
        </p:txBody>
      </p:sp>
      <p:sp>
        <p:nvSpPr>
          <p:cNvPr id="37" name="Freeform 157">
            <a:extLst>
              <a:ext uri="{FF2B5EF4-FFF2-40B4-BE49-F238E27FC236}">
                <a16:creationId xmlns:a16="http://schemas.microsoft.com/office/drawing/2014/main" id="{7E700B47-9F12-6F4E-963D-DF052783F254}"/>
              </a:ext>
            </a:extLst>
          </p:cNvPr>
          <p:cNvSpPr/>
          <p:nvPr/>
        </p:nvSpPr>
        <p:spPr>
          <a:xfrm>
            <a:off x="7450188" y="5433495"/>
            <a:ext cx="1440000" cy="216000"/>
          </a:xfrm>
          <a:prstGeom prst="roundRect">
            <a:avLst/>
          </a:prstGeom>
          <a:solidFill>
            <a:schemeClr val="tx2">
              <a:lumMod val="60000"/>
              <a:lumOff val="4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US" sz="1400" b="1" i="0" u="none" strike="noStrike" kern="1200" cap="none" spc="-100" normalizeH="0" noProof="0" dirty="0">
                <a:ln>
                  <a:noFill/>
                </a:ln>
                <a:solidFill>
                  <a:srgbClr val="FFFFFF"/>
                </a:solidFill>
                <a:effectLst/>
                <a:uLnTx/>
                <a:uFillTx/>
                <a:latin typeface="Arial" panose="020B0604020202020204" pitchFamily="34" charset="0"/>
                <a:cs typeface="Arial" panose="020B0604020202020204" pitchFamily="34" charset="0"/>
              </a:rPr>
              <a:t>Lutetium-617</a:t>
            </a:r>
          </a:p>
        </p:txBody>
      </p:sp>
      <p:sp>
        <p:nvSpPr>
          <p:cNvPr id="3" name="TextBox 2">
            <a:extLst>
              <a:ext uri="{FF2B5EF4-FFF2-40B4-BE49-F238E27FC236}">
                <a16:creationId xmlns:a16="http://schemas.microsoft.com/office/drawing/2014/main" id="{6184DB0B-0C65-014B-A535-E7302C3B15AC}"/>
              </a:ext>
            </a:extLst>
          </p:cNvPr>
          <p:cNvSpPr txBox="1"/>
          <p:nvPr/>
        </p:nvSpPr>
        <p:spPr>
          <a:xfrm>
            <a:off x="553878" y="5539600"/>
            <a:ext cx="6424964"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All </a:t>
            </a:r>
            <a:r>
              <a:rPr lang="en-US" sz="2400" b="1" dirty="0" err="1">
                <a:solidFill>
                  <a:schemeClr val="accent1"/>
                </a:solidFill>
                <a:latin typeface="Arial" panose="020B0604020202020204" pitchFamily="34" charset="0"/>
                <a:cs typeface="Arial" panose="020B0604020202020204" pitchFamily="34" charset="0"/>
              </a:rPr>
              <a:t>monotherapeutic</a:t>
            </a:r>
            <a:r>
              <a:rPr lang="en-US" sz="2400" b="1" dirty="0">
                <a:solidFill>
                  <a:schemeClr val="accent1"/>
                </a:solidFill>
                <a:latin typeface="Arial" panose="020B0604020202020204" pitchFamily="34" charset="0"/>
                <a:cs typeface="Arial" panose="020B0604020202020204" pitchFamily="34" charset="0"/>
              </a:rPr>
              <a:t> options added to ADT</a:t>
            </a:r>
          </a:p>
        </p:txBody>
      </p:sp>
      <p:sp>
        <p:nvSpPr>
          <p:cNvPr id="4" name="Slide Number Placeholder 3">
            <a:extLst>
              <a:ext uri="{FF2B5EF4-FFF2-40B4-BE49-F238E27FC236}">
                <a16:creationId xmlns:a16="http://schemas.microsoft.com/office/drawing/2014/main" id="{C6D89617-0738-7F48-B6EB-A16D6BC8C28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Rectangle: Rounded Corners 4">
            <a:extLst>
              <a:ext uri="{FF2B5EF4-FFF2-40B4-BE49-F238E27FC236}">
                <a16:creationId xmlns:a16="http://schemas.microsoft.com/office/drawing/2014/main" id="{BC7D56E8-5129-4553-AE77-979E2CAE0BCF}"/>
              </a:ext>
            </a:extLst>
          </p:cNvPr>
          <p:cNvSpPr/>
          <p:nvPr/>
        </p:nvSpPr>
        <p:spPr>
          <a:xfrm>
            <a:off x="7364083" y="5176288"/>
            <a:ext cx="1612237" cy="24384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581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Autofit/>
          </a:bodyPr>
          <a:lstStyle/>
          <a:p>
            <a:r>
              <a:rPr lang="en-GB" dirty="0"/>
              <a:t>WHO SHOULD YOU TREAT?</a:t>
            </a:r>
            <a:br>
              <a:rPr lang="en-GB" dirty="0"/>
            </a:br>
            <a:br>
              <a:rPr lang="en-GB" dirty="0"/>
            </a:br>
            <a:r>
              <a:rPr lang="en-GB" sz="3200" cap="none" dirty="0"/>
              <a:t>Prof. Gerhardt Attard, MD FRCP PhD</a:t>
            </a:r>
            <a:br>
              <a:rPr lang="en-US" altLang="en-US" sz="3200" cap="none" dirty="0"/>
            </a:br>
            <a:r>
              <a:rPr lang="en-GB" sz="2200" cap="none" dirty="0"/>
              <a:t>University College London Cancer Institute</a:t>
            </a:r>
            <a:br>
              <a:rPr lang="en-GB" sz="2200" cap="none" dirty="0"/>
            </a:br>
            <a:r>
              <a:rPr lang="en-GB" sz="2200" cap="none" dirty="0"/>
              <a:t>London, United Kingdom</a:t>
            </a:r>
            <a:br>
              <a:rPr lang="en-GB" sz="2200" cap="none" dirty="0"/>
            </a:br>
            <a:r>
              <a:rPr lang="en-GB" sz="2200" cap="none" dirty="0"/>
              <a:t>#Attardlab</a:t>
            </a:r>
            <a:br>
              <a:rPr lang="en-GB" sz="2200" cap="none" dirty="0"/>
            </a:br>
            <a:r>
              <a:rPr lang="en-GB" sz="2200" cap="none" dirty="0"/>
              <a:t>www.Attardlab.com</a:t>
            </a:r>
            <a:endParaRPr lang="en-GB" sz="2200" dirty="0"/>
          </a:p>
        </p:txBody>
      </p:sp>
      <p:sp>
        <p:nvSpPr>
          <p:cNvPr id="4" name="Slide Number Placeholder 3">
            <a:extLst>
              <a:ext uri="{FF2B5EF4-FFF2-40B4-BE49-F238E27FC236}">
                <a16:creationId xmlns:a16="http://schemas.microsoft.com/office/drawing/2014/main" id="{6AFEB2EE-5526-A347-89DC-2E71FF0D812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67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ctr">
          <a:lnSpc>
            <a:spcPct val="90000"/>
          </a:lnSpc>
          <a:defRPr sz="1000" dirty="0" smtClean="0">
            <a:solidFill>
              <a:srgbClr val="505050"/>
            </a:solidFill>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18952</TotalTime>
  <Words>15282</Words>
  <Application>Microsoft Office PowerPoint</Application>
  <PresentationFormat>Widescreen</PresentationFormat>
  <Paragraphs>3840</Paragraphs>
  <Slides>73</Slides>
  <Notes>36</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90" baseType="lpstr">
      <vt:lpstr>Aileron</vt:lpstr>
      <vt:lpstr>arial</vt:lpstr>
      <vt:lpstr>arial</vt:lpstr>
      <vt:lpstr>Arial Narrow</vt:lpstr>
      <vt:lpstr>Calibri</vt:lpstr>
      <vt:lpstr>Helvetica</vt:lpstr>
      <vt:lpstr>Lucida Grande</vt:lpstr>
      <vt:lpstr>News Gothic MT</vt:lpstr>
      <vt:lpstr>PT Sans Narrow</vt:lpstr>
      <vt:lpstr>Segoe UI</vt:lpstr>
      <vt:lpstr>Symbol</vt:lpstr>
      <vt:lpstr>System Font Regular</vt:lpstr>
      <vt:lpstr>Verdana</vt:lpstr>
      <vt:lpstr>Wingdings</vt:lpstr>
      <vt:lpstr>Thème Office</vt:lpstr>
      <vt:lpstr>1_Thème Office</vt:lpstr>
      <vt:lpstr>think-cell Slide</vt:lpstr>
      <vt:lpstr>PowerPoint Presentation</vt:lpstr>
      <vt:lpstr> EXPERTS KNOWLEDGE SHARE  targeting advanced prostate cancer  with parp INHIBITORS: who, when and how?  Prof. Fred Saad, MD FRCS (Canada) Assoc. Prof. Tanya Dorff, MD (USA) Prof. Gerhardt Attard, MD FRCP PhD (UK)   7th March 2022</vt:lpstr>
      <vt:lpstr>Introducing the scientific committee</vt:lpstr>
      <vt:lpstr>EXPERTS KNOWLEDGE SHARE  Educational objectives</vt:lpstr>
      <vt:lpstr>EXPERTS KNOWLEDGE SHARE</vt:lpstr>
      <vt:lpstr>Disclaimer</vt:lpstr>
      <vt:lpstr> targeting advanced prostate  cancer with parp INHIBITORS:  who, when and how?  Overview and scene setting  Prof. Fred Saad, MD FRCS  Professor and Chairman of Urology, Director of GU Oncology Raymond Garneau Chair in Prostate Cancer University of Montreal Hospital Center, Montreal, QC, Canada </vt:lpstr>
      <vt:lpstr>THE PROSTATE CANCER LANDSCAPE</vt:lpstr>
      <vt:lpstr>WHO SHOULD YOU TREAT?  Prof. Gerhardt Attard, MD FRCP PhD University College London Cancer Institute London, United Kingdom #Attardlab www.Attardlab.com</vt:lpstr>
      <vt:lpstr>disclosures</vt:lpstr>
      <vt:lpstr>Genomic Instability is a Targetable Hallmark of Cancer</vt:lpstr>
      <vt:lpstr>DSB repair: cell cycle</vt:lpstr>
      <vt:lpstr>DSB repair defects:  cancer predisposition</vt:lpstr>
      <vt:lpstr>DSB repair defects:  therapeutic exploitation in cancer</vt:lpstr>
      <vt:lpstr>PARP inhibitors:  ‘Synthetic Lethality’ in cancer </vt:lpstr>
      <vt:lpstr>Androgen receptor inhibition impairs double strand DNA repair</vt:lpstr>
      <vt:lpstr>CO-OPERATION OF INHIBITION OF PARP AND AR: A RANDOMIZED PHASE 2 mCRPC TRIAL</vt:lpstr>
      <vt:lpstr>DDR Mutations in Metastatic Prostate Cancer</vt:lpstr>
      <vt:lpstr>DNA Repair Gene Alterations (Somatic and Germline) Are Common in Metastatic prostate cancer</vt:lpstr>
      <vt:lpstr>BRCA2 Carriers With M0 Prostate Cancer Have Worse Prognosis1,2 </vt:lpstr>
      <vt:lpstr>Family History Is the strongest known Risk Factor for prostate cancer</vt:lpstr>
      <vt:lpstr>NCCN Guidelines (V3.2022) for Genetic Testing </vt:lpstr>
      <vt:lpstr>Cascading Impact</vt:lpstr>
      <vt:lpstr>How do we test?</vt:lpstr>
      <vt:lpstr>Conclusions</vt:lpstr>
      <vt:lpstr>Why you should treat  PARP inhibitors: key efficacy and safety considerations  Tanya Dorff, MD Associate Professor of Medicine Section Chief, Genitourinary Cancers, City of Hope, Los Angeles, USA </vt:lpstr>
      <vt:lpstr>disclosures</vt:lpstr>
      <vt:lpstr>PROfound: phase 3 data with  Olaparib in mCRPC</vt:lpstr>
      <vt:lpstr>profound: FINAL OVERALL SURVIVAL</vt:lpstr>
      <vt:lpstr>profound: FINAL OVERALL SURVIVAL</vt:lpstr>
      <vt:lpstr>Olaparib: Side effect profile</vt:lpstr>
      <vt:lpstr>TRITON2: open label, single-arm, phase 2 study of rucaparib in mCRPC patients</vt:lpstr>
      <vt:lpstr>TRITON2: Rucaparib Efficacy in mCRPC patients with BRCA1 &amp; 2 alterations</vt:lpstr>
      <vt:lpstr>TRITON2: Rucaparib in mCRPC non-BRCA DDR gene alterations</vt:lpstr>
      <vt:lpstr>Rucaparib side effects</vt:lpstr>
      <vt:lpstr>Other PARPi in development:  relative strength</vt:lpstr>
      <vt:lpstr>PARPi in development for mCRPC</vt:lpstr>
      <vt:lpstr>What should you/your patient expect: RESPONSE</vt:lpstr>
      <vt:lpstr>Talazoparib side effects</vt:lpstr>
      <vt:lpstr>Niraparib: galahad, phase 2, single-arm study</vt:lpstr>
      <vt:lpstr>Niraparib side effects</vt:lpstr>
      <vt:lpstr>Parp inhibitors in other cancer</vt:lpstr>
      <vt:lpstr>Safety of PARP inhibitors in other cancers/ LTFU</vt:lpstr>
      <vt:lpstr>Toxicity management</vt:lpstr>
      <vt:lpstr>Questions of sequencing</vt:lpstr>
      <vt:lpstr>CONCLUSIONS</vt:lpstr>
      <vt:lpstr> when to consider combinations  Combination therapy with parpi strategy for improving first-line therapy in mcrpc  Prof. Fred Saad, MD FRCS  Professor and Chairman of Urology, Director of GU Oncology Raymond Garneau Chair in Prostate Cancer University of Montreal Hospital Center, Montreal, QC, Canada </vt:lpstr>
      <vt:lpstr>disclosures</vt:lpstr>
      <vt:lpstr>Phase 3 trials in mCRPC</vt:lpstr>
      <vt:lpstr>Abiraterone: radiographic Progression-Free Survival </vt:lpstr>
      <vt:lpstr>Abiraterone First-Line: Overall Survival  </vt:lpstr>
      <vt:lpstr>Why did patients live so long? Patients better treated than in the real world</vt:lpstr>
      <vt:lpstr>Real-world Treatment Patterns in mCRPC</vt:lpstr>
      <vt:lpstr>Real-world Treatment Patterns and Outcomes in Patients With mCRPC: Results </vt:lpstr>
      <vt:lpstr>Rationale for combining PARP inhibitors and NHAs</vt:lpstr>
      <vt:lpstr>Phase 3 PARPi + NHA combination studies in 1L mCRPC </vt:lpstr>
      <vt:lpstr>PROpel Study Design</vt:lpstr>
      <vt:lpstr>PROpel: baseline patient characteristics</vt:lpstr>
      <vt:lpstr>PROpel primary endpoint: rPFS by investigator-assessment</vt:lpstr>
      <vt:lpstr>PROpel: rPFS by blinded independent central reviewa</vt:lpstr>
      <vt:lpstr>PROpel: subgroup analysis of rPFS</vt:lpstr>
      <vt:lpstr>PROpel: overall survival</vt:lpstr>
      <vt:lpstr>PROpel: TFST and PFS2</vt:lpstr>
      <vt:lpstr>PROpel: most common adverse events</vt:lpstr>
      <vt:lpstr>MAGNITUDE: Randomised, Double-Blind, Placebo-Controlled Study</vt:lpstr>
      <vt:lpstr>MAGNITUDE BRCA1/2-mutated: Primary Endpoint NIRA + AAP Reduced the Risk of rPFS or Death by 47%</vt:lpstr>
      <vt:lpstr>MAGNITUDE All HRR BM+: Primary Endpoint NIRA + AAP Reduced the Risk of rPFS or Death by 27%</vt:lpstr>
      <vt:lpstr>MAGNITUDE All HRR BM+:  Prespecified Subgroup Analysis of rPFS</vt:lpstr>
      <vt:lpstr>MAGNITUDE All HRR BM+: Overall Survival First Interim Analysis</vt:lpstr>
      <vt:lpstr>MAGNITUDE HRR BM+: TEAEs Consistent With the Known Safety Profile for Each Therapy</vt:lpstr>
      <vt:lpstr>Personal view and challenges in mCRPC </vt:lpstr>
      <vt:lpstr>REACH GU CONNECT VIA  TWITTER, LINKEDIN, VIMEO &amp; EMAIL OR VISIT THE GROUP’S WEBSITE https://guconnect.cor2ed.com/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518</cp:revision>
  <cp:lastPrinted>2022-02-28T15:04:46Z</cp:lastPrinted>
  <dcterms:created xsi:type="dcterms:W3CDTF">2016-10-14T09:38:18Z</dcterms:created>
  <dcterms:modified xsi:type="dcterms:W3CDTF">2022-03-10T15:51:30Z</dcterms:modified>
</cp:coreProperties>
</file>