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328" r:id="rId4"/>
    <p:sldId id="275" r:id="rId5"/>
    <p:sldId id="273" r:id="rId6"/>
    <p:sldId id="330" r:id="rId7"/>
    <p:sldId id="283" r:id="rId8"/>
    <p:sldId id="284" r:id="rId9"/>
    <p:sldId id="285" r:id="rId10"/>
    <p:sldId id="329" r:id="rId11"/>
    <p:sldId id="267" r:id="rId12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ward" initials="U" lastIdx="30" clrIdx="0">
    <p:extLst>
      <p:ext uri="{19B8F6BF-5375-455C-9EA6-DF929625EA0E}">
        <p15:presenceInfo xmlns:p15="http://schemas.microsoft.com/office/powerpoint/2012/main" userId="How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05050"/>
    <a:srgbClr val="C7573C"/>
    <a:srgbClr val="5D8298"/>
    <a:srgbClr val="03C750"/>
    <a:srgbClr val="FFA402"/>
    <a:srgbClr val="FF3F0D"/>
    <a:srgbClr val="34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7" autoAdjust="0"/>
    <p:restoredTop sz="86418"/>
  </p:normalViewPr>
  <p:slideViewPr>
    <p:cSldViewPr snapToObjects="1">
      <p:cViewPr varScale="1">
        <p:scale>
          <a:sx n="113" d="100"/>
          <a:sy n="113" d="100"/>
        </p:scale>
        <p:origin x="200" y="3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20" d="100"/>
          <a:sy n="120" d="100"/>
        </p:scale>
        <p:origin x="3896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04895-A7AF-EB49-BC80-D77792D61F32}" type="datetime1">
              <a:rPr lang="en-US" smtClean="0"/>
              <a:pPr/>
              <a:t>2/9/21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80E35-D53F-A543-ACCF-E1BBCCF01F3F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511727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2D364-CD50-1942-A8D0-558BD1BC24CC}" type="datetime1">
              <a:rPr lang="en-US" smtClean="0"/>
              <a:pPr/>
              <a:t>2/9/21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3626E-BC0F-674C-9570-A9D62C09EB52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71710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53626E-BC0F-674C-9570-A9D62C09EB52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441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0" cap="flat" cmpd="sng" algn="ctr">
            <a:solidFill>
              <a:srgbClr val="5D829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4C6DBA-B6B1-E74A-9DF9-0500287FCA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9696" y="2332676"/>
            <a:ext cx="5472608" cy="2192647"/>
          </a:xfrm>
          <a:prstGeom prst="rect">
            <a:avLst/>
          </a:prstGeom>
        </p:spPr>
      </p:pic>
      <p:pic>
        <p:nvPicPr>
          <p:cNvPr id="7" name="Image 4">
            <a:extLst>
              <a:ext uri="{FF2B5EF4-FFF2-40B4-BE49-F238E27FC236}">
                <a16:creationId xmlns:a16="http://schemas.microsoft.com/office/drawing/2014/main" id="{0B7BBA55-7492-444F-953C-5AEF5CD669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alphaModFix amt="3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9573297">
            <a:off x="9850194" y="-1012825"/>
            <a:ext cx="4833937" cy="777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4"/>
          <p:cNvSpPr>
            <a:spLocks noGrp="1"/>
          </p:cNvSpPr>
          <p:nvPr>
            <p:ph type="body" sz="half" idx="12" hasCustomPrompt="1"/>
          </p:nvPr>
        </p:nvSpPr>
        <p:spPr>
          <a:xfrm>
            <a:off x="6158414" y="1270566"/>
            <a:ext cx="5423985" cy="46182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n-lt"/>
                <a:ea typeface="Calibri" charset="0"/>
                <a:cs typeface="Calibri" charset="0"/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  <a:latin typeface="+mn-lt"/>
                <a:ea typeface="Calibri" charset="0"/>
                <a:cs typeface="Calibri" charset="0"/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n-lt"/>
                <a:ea typeface="Calibri" charset="0"/>
                <a:cs typeface="Calibri" charset="0"/>
              </a:defRPr>
            </a:lvl3pPr>
            <a:lvl4pPr marL="1714500" indent="-342900">
              <a:buFont typeface="Arial" charset="0"/>
              <a:buChar char="•"/>
              <a:defRPr sz="2000">
                <a:latin typeface="+mn-lt"/>
                <a:ea typeface="Calibri" charset="0"/>
                <a:cs typeface="Calibri" charset="0"/>
              </a:defRPr>
            </a:lvl4pPr>
            <a:lvl5pPr marL="2171700" indent="-342900">
              <a:buFont typeface="Arial" charset="0"/>
              <a:buChar char="•"/>
              <a:defRPr>
                <a:latin typeface="+mn-lt"/>
                <a:ea typeface="Calibri" charset="0"/>
                <a:cs typeface="Calibri" charset="0"/>
              </a:defRPr>
            </a:lvl5pPr>
          </a:lstStyle>
          <a:p>
            <a:r>
              <a:rPr lang="en-GB" noProof="0" dirty="0"/>
              <a:t>Add text</a:t>
            </a:r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half" idx="13" hasCustomPrompt="1"/>
          </p:nvPr>
        </p:nvSpPr>
        <p:spPr>
          <a:xfrm>
            <a:off x="621213" y="1270565"/>
            <a:ext cx="5186755" cy="46182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j-lt"/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  <a:latin typeface="+mj-lt"/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j-lt"/>
              </a:defRPr>
            </a:lvl3pPr>
            <a:lvl4pPr marL="1714500" indent="-342900">
              <a:buFont typeface="Arial" charset="0"/>
              <a:buChar char="•"/>
              <a:defRPr sz="2000">
                <a:latin typeface="+mj-lt"/>
              </a:defRPr>
            </a:lvl4pPr>
            <a:lvl5pPr marL="2171700" indent="-342900">
              <a:buFont typeface="Arial" charset="0"/>
              <a:buChar char="•"/>
              <a:defRPr>
                <a:latin typeface="+mj-lt"/>
              </a:defRPr>
            </a:lvl5pPr>
          </a:lstStyle>
          <a:p>
            <a:r>
              <a:rPr lang="en-GB" noProof="0" dirty="0"/>
              <a:t>Add text</a:t>
            </a:r>
          </a:p>
        </p:txBody>
      </p:sp>
      <p:sp>
        <p:nvSpPr>
          <p:cNvPr id="20" name="Titre 1"/>
          <p:cNvSpPr>
            <a:spLocks noGrp="1"/>
          </p:cNvSpPr>
          <p:nvPr>
            <p:ph type="title" hasCustomPrompt="1"/>
          </p:nvPr>
        </p:nvSpPr>
        <p:spPr>
          <a:xfrm>
            <a:off x="621215" y="284704"/>
            <a:ext cx="8835160" cy="552008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2000" b="1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and add text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7ED6E646-CB45-B545-92A3-D9ADE1851C8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654131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1214" y="1403491"/>
            <a:ext cx="5186755" cy="715202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2000" b="1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and add text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half" idx="12" hasCustomPrompt="1"/>
          </p:nvPr>
        </p:nvSpPr>
        <p:spPr>
          <a:xfrm>
            <a:off x="6158414" y="2348880"/>
            <a:ext cx="5423985" cy="3539949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714500" indent="-342900">
              <a:buFont typeface="Arial" charset="0"/>
              <a:buChar char="•"/>
              <a:defRPr sz="2000">
                <a:latin typeface="Calibri" charset="0"/>
                <a:ea typeface="Calibri" charset="0"/>
                <a:cs typeface="Calibri" charset="0"/>
              </a:defRPr>
            </a:lvl4pPr>
            <a:lvl5pPr marL="2171700" indent="-342900">
              <a:buFont typeface="Arial" charset="0"/>
              <a:buChar char="•"/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r>
              <a:rPr lang="en-GB" noProof="0" dirty="0"/>
              <a:t>Add text</a:t>
            </a:r>
          </a:p>
          <a:p>
            <a:endParaRPr lang="en-GB" noProof="0" dirty="0"/>
          </a:p>
        </p:txBody>
      </p:sp>
      <p:sp>
        <p:nvSpPr>
          <p:cNvPr id="15" name="Espace réservé du texte 4"/>
          <p:cNvSpPr>
            <a:spLocks noGrp="1"/>
          </p:cNvSpPr>
          <p:nvPr>
            <p:ph type="body" sz="half" idx="13" hasCustomPrompt="1"/>
          </p:nvPr>
        </p:nvSpPr>
        <p:spPr>
          <a:xfrm>
            <a:off x="621213" y="2348880"/>
            <a:ext cx="5186755" cy="3539949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</a:defRPr>
            </a:lvl3pPr>
            <a:lvl4pPr marL="1714500" indent="-342900">
              <a:buFont typeface="Arial" charset="0"/>
              <a:buChar char="•"/>
              <a:defRPr sz="2000"/>
            </a:lvl4pPr>
            <a:lvl5pPr marL="2171700" indent="-342900">
              <a:buFont typeface="Arial" charset="0"/>
              <a:buChar char="•"/>
              <a:defRPr/>
            </a:lvl5pPr>
          </a:lstStyle>
          <a:p>
            <a:r>
              <a:rPr lang="en-GB" noProof="0" dirty="0"/>
              <a:t>Add text</a:t>
            </a:r>
          </a:p>
        </p:txBody>
      </p:sp>
      <p:sp>
        <p:nvSpPr>
          <p:cNvPr id="12" name="Espace réservé du texte 16"/>
          <p:cNvSpPr>
            <a:spLocks noGrp="1"/>
          </p:cNvSpPr>
          <p:nvPr>
            <p:ph type="body" sz="quarter" idx="11" hasCustomPrompt="1"/>
          </p:nvPr>
        </p:nvSpPr>
        <p:spPr>
          <a:xfrm>
            <a:off x="621215" y="260350"/>
            <a:ext cx="8739148" cy="8651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1" spc="100" baseline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21" name="Espace réservé du texte 16"/>
          <p:cNvSpPr>
            <a:spLocks noGrp="1"/>
          </p:cNvSpPr>
          <p:nvPr>
            <p:ph type="body" sz="quarter" idx="14" hasCustomPrompt="1"/>
          </p:nvPr>
        </p:nvSpPr>
        <p:spPr>
          <a:xfrm>
            <a:off x="6158414" y="1408029"/>
            <a:ext cx="5423985" cy="7106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1" cap="all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GB" noProof="0" dirty="0"/>
              <a:t>ADD TEXT</a:t>
            </a: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96DA9CEA-CBD8-504B-8C89-4288BAFE7B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935662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re 1">
            <a:extLst>
              <a:ext uri="{FF2B5EF4-FFF2-40B4-BE49-F238E27FC236}">
                <a16:creationId xmlns:a16="http://schemas.microsoft.com/office/drawing/2014/main" id="{77502B65-3605-CD4B-B840-4799D9F415F2}"/>
              </a:ext>
            </a:extLst>
          </p:cNvPr>
          <p:cNvSpPr txBox="1">
            <a:spLocks/>
          </p:cNvSpPr>
          <p:nvPr userDrawn="1"/>
        </p:nvSpPr>
        <p:spPr>
          <a:xfrm>
            <a:off x="323528" y="3978378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 Antoine Lacombe </a:t>
            </a:r>
            <a:r>
              <a:rPr lang="en-GB" sz="11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Pharm D, MBA</a:t>
            </a:r>
            <a:endParaRPr kumimoji="0" lang="en-GB" sz="11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1" name="Titre 1">
            <a:extLst>
              <a:ext uri="{FF2B5EF4-FFF2-40B4-BE49-F238E27FC236}">
                <a16:creationId xmlns:a16="http://schemas.microsoft.com/office/drawing/2014/main" id="{BAC70ED2-5CF3-9D42-8FC9-A6B7AFBF74CA}"/>
              </a:ext>
            </a:extLst>
          </p:cNvPr>
          <p:cNvSpPr txBox="1">
            <a:spLocks/>
          </p:cNvSpPr>
          <p:nvPr userDrawn="1"/>
        </p:nvSpPr>
        <p:spPr>
          <a:xfrm>
            <a:off x="787828" y="4475570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+41 79 529 42 79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2" name="Titre 1">
            <a:extLst>
              <a:ext uri="{FF2B5EF4-FFF2-40B4-BE49-F238E27FC236}">
                <a16:creationId xmlns:a16="http://schemas.microsoft.com/office/drawing/2014/main" id="{5B4E1412-8B87-5145-9DF1-934CA8455428}"/>
              </a:ext>
            </a:extLst>
          </p:cNvPr>
          <p:cNvSpPr txBox="1">
            <a:spLocks/>
          </p:cNvSpPr>
          <p:nvPr userDrawn="1"/>
        </p:nvSpPr>
        <p:spPr>
          <a:xfrm>
            <a:off x="348739" y="1556792"/>
            <a:ext cx="4797678" cy="10305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COR2ED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Bodenackerstrasse 17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4103 Bottmingen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5D8298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SWITZERLAND</a:t>
            </a: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3DB6CFFC-DF55-3642-BED1-EAAC8C37F9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764704"/>
            <a:ext cx="2062050" cy="826176"/>
          </a:xfrm>
          <a:prstGeom prst="rect">
            <a:avLst/>
          </a:prstGeom>
        </p:spPr>
      </p:pic>
      <p:sp>
        <p:nvSpPr>
          <p:cNvPr id="54" name="Titre 1">
            <a:extLst>
              <a:ext uri="{FF2B5EF4-FFF2-40B4-BE49-F238E27FC236}">
                <a16:creationId xmlns:a16="http://schemas.microsoft.com/office/drawing/2014/main" id="{41E7C7C5-ADB3-524A-A5D3-4A9F185D6FDB}"/>
              </a:ext>
            </a:extLst>
          </p:cNvPr>
          <p:cNvSpPr txBox="1">
            <a:spLocks/>
          </p:cNvSpPr>
          <p:nvPr userDrawn="1"/>
        </p:nvSpPr>
        <p:spPr>
          <a:xfrm>
            <a:off x="5176866" y="6525344"/>
            <a:ext cx="6959903" cy="12825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Heading to the heart of Independent Medical Education Since 2012</a:t>
            </a:r>
            <a:endParaRPr kumimoji="0" lang="en-GB" sz="1400" b="1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5" name="Titre 1">
            <a:extLst>
              <a:ext uri="{FF2B5EF4-FFF2-40B4-BE49-F238E27FC236}">
                <a16:creationId xmlns:a16="http://schemas.microsoft.com/office/drawing/2014/main" id="{20D7770B-9761-694D-9FC9-94659FB9B25F}"/>
              </a:ext>
            </a:extLst>
          </p:cNvPr>
          <p:cNvSpPr txBox="1">
            <a:spLocks/>
          </p:cNvSpPr>
          <p:nvPr userDrawn="1"/>
        </p:nvSpPr>
        <p:spPr>
          <a:xfrm>
            <a:off x="323528" y="2628273"/>
            <a:ext cx="4536504" cy="709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Dr. Froukje Sosef </a:t>
            </a:r>
            <a:r>
              <a:rPr lang="en-GB" sz="1100" b="1" noProof="0" dirty="0">
                <a:solidFill>
                  <a:schemeClr val="accent1"/>
                </a:solidFill>
                <a:latin typeface="Calibri" charset="0"/>
                <a:ea typeface="Calibri" charset="0"/>
                <a:cs typeface="Calibri" charset="0"/>
              </a:rPr>
              <a:t>MD</a:t>
            </a:r>
            <a:endParaRPr kumimoji="0" lang="en-GB" sz="11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6" name="Titre 1">
            <a:extLst>
              <a:ext uri="{FF2B5EF4-FFF2-40B4-BE49-F238E27FC236}">
                <a16:creationId xmlns:a16="http://schemas.microsoft.com/office/drawing/2014/main" id="{4628E0FB-4225-034C-9E33-5F6CA9B34B4D}"/>
              </a:ext>
            </a:extLst>
          </p:cNvPr>
          <p:cNvSpPr txBox="1">
            <a:spLocks/>
          </p:cNvSpPr>
          <p:nvPr userDrawn="1"/>
        </p:nvSpPr>
        <p:spPr>
          <a:xfrm>
            <a:off x="787828" y="3114282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+31 6 2324 3636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EC5034F-006A-D443-AC64-43483D440AB3}"/>
              </a:ext>
            </a:extLst>
          </p:cNvPr>
          <p:cNvGrpSpPr/>
          <p:nvPr userDrawn="1"/>
        </p:nvGrpSpPr>
        <p:grpSpPr>
          <a:xfrm>
            <a:off x="418902" y="3063588"/>
            <a:ext cx="356400" cy="356400"/>
            <a:chOff x="761970" y="3386221"/>
            <a:chExt cx="356400" cy="356400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DC3D98F4-7C8E-8F45-AC1D-B4802B9E310C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pic>
          <p:nvPicPr>
            <p:cNvPr id="59" name="Graphic 58" descr="Speaker Phone">
              <a:extLst>
                <a:ext uri="{FF2B5EF4-FFF2-40B4-BE49-F238E27FC236}">
                  <a16:creationId xmlns:a16="http://schemas.microsoft.com/office/drawing/2014/main" id="{3BE1A3C8-492B-3B4C-9F48-47BDA5D198B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sp>
        <p:nvSpPr>
          <p:cNvPr id="60" name="Oval 59">
            <a:extLst>
              <a:ext uri="{FF2B5EF4-FFF2-40B4-BE49-F238E27FC236}">
                <a16:creationId xmlns:a16="http://schemas.microsoft.com/office/drawing/2014/main" id="{A779E328-F568-6C4A-9B40-2F6889951CFA}"/>
              </a:ext>
            </a:extLst>
          </p:cNvPr>
          <p:cNvSpPr/>
          <p:nvPr userDrawn="1"/>
        </p:nvSpPr>
        <p:spPr>
          <a:xfrm>
            <a:off x="417732" y="3496009"/>
            <a:ext cx="356400" cy="356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61" name="Graphic 60" descr="Envelope">
            <a:extLst>
              <a:ext uri="{FF2B5EF4-FFF2-40B4-BE49-F238E27FC236}">
                <a16:creationId xmlns:a16="http://schemas.microsoft.com/office/drawing/2014/main" id="{3CE2DC6E-B876-FF45-B31B-3F9C1D9DA1F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5066" y="3552712"/>
            <a:ext cx="239704" cy="239704"/>
          </a:xfrm>
          <a:prstGeom prst="rect">
            <a:avLst/>
          </a:prstGeom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12BB0F11-9E02-7446-8A47-5A5EFCFD55CA}"/>
              </a:ext>
            </a:extLst>
          </p:cNvPr>
          <p:cNvGrpSpPr/>
          <p:nvPr userDrawn="1"/>
        </p:nvGrpSpPr>
        <p:grpSpPr>
          <a:xfrm>
            <a:off x="423995" y="4414481"/>
            <a:ext cx="356400" cy="356400"/>
            <a:chOff x="761970" y="3386221"/>
            <a:chExt cx="356400" cy="356400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CAB88A1-5F4D-9748-84DB-42FB8E64342F}"/>
                </a:ext>
              </a:extLst>
            </p:cNvPr>
            <p:cNvSpPr/>
            <p:nvPr userDrawn="1"/>
          </p:nvSpPr>
          <p:spPr>
            <a:xfrm>
              <a:off x="761970" y="3386221"/>
              <a:ext cx="356400" cy="356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pic>
          <p:nvPicPr>
            <p:cNvPr id="64" name="Graphic 63" descr="Speaker Phone">
              <a:extLst>
                <a:ext uri="{FF2B5EF4-FFF2-40B4-BE49-F238E27FC236}">
                  <a16:creationId xmlns:a16="http://schemas.microsoft.com/office/drawing/2014/main" id="{2FBB658D-629C-1F45-BCBF-4DDF2DDFE8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83725" y="3406712"/>
              <a:ext cx="310320" cy="310320"/>
            </a:xfrm>
            <a:prstGeom prst="rect">
              <a:avLst/>
            </a:prstGeom>
          </p:spPr>
        </p:pic>
      </p:grpSp>
      <p:sp>
        <p:nvSpPr>
          <p:cNvPr id="65" name="Oval 64">
            <a:extLst>
              <a:ext uri="{FF2B5EF4-FFF2-40B4-BE49-F238E27FC236}">
                <a16:creationId xmlns:a16="http://schemas.microsoft.com/office/drawing/2014/main" id="{B131C8BF-668F-3041-BD13-1EE54E462B79}"/>
              </a:ext>
            </a:extLst>
          </p:cNvPr>
          <p:cNvSpPr/>
          <p:nvPr userDrawn="1"/>
        </p:nvSpPr>
        <p:spPr>
          <a:xfrm>
            <a:off x="422825" y="4846902"/>
            <a:ext cx="356400" cy="3564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66" name="Graphic 65" descr="Envelope">
            <a:extLst>
              <a:ext uri="{FF2B5EF4-FFF2-40B4-BE49-F238E27FC236}">
                <a16:creationId xmlns:a16="http://schemas.microsoft.com/office/drawing/2014/main" id="{42F111AD-7595-9543-9A50-4C40398F4C4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2343" y="4902641"/>
            <a:ext cx="239704" cy="239704"/>
          </a:xfrm>
          <a:prstGeom prst="rect">
            <a:avLst/>
          </a:prstGeom>
        </p:spPr>
      </p:pic>
      <p:sp>
        <p:nvSpPr>
          <p:cNvPr id="67" name="Titre 1">
            <a:extLst>
              <a:ext uri="{FF2B5EF4-FFF2-40B4-BE49-F238E27FC236}">
                <a16:creationId xmlns:a16="http://schemas.microsoft.com/office/drawing/2014/main" id="{C15BD78E-2433-0C4F-BAAF-567B7604B4C8}"/>
              </a:ext>
            </a:extLst>
          </p:cNvPr>
          <p:cNvSpPr txBox="1">
            <a:spLocks/>
          </p:cNvSpPr>
          <p:nvPr userDrawn="1"/>
        </p:nvSpPr>
        <p:spPr>
          <a:xfrm>
            <a:off x="787828" y="4885348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antoine.lacombe@cor2ed.com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8" name="Titre 1">
            <a:extLst>
              <a:ext uri="{FF2B5EF4-FFF2-40B4-BE49-F238E27FC236}">
                <a16:creationId xmlns:a16="http://schemas.microsoft.com/office/drawing/2014/main" id="{F385D575-D367-EE42-9FF6-D684AF991C22}"/>
              </a:ext>
            </a:extLst>
          </p:cNvPr>
          <p:cNvSpPr txBox="1">
            <a:spLocks/>
          </p:cNvSpPr>
          <p:nvPr userDrawn="1"/>
        </p:nvSpPr>
        <p:spPr>
          <a:xfrm>
            <a:off x="787828" y="3557513"/>
            <a:ext cx="4536504" cy="3824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2800" b="1" i="0">
                <a:latin typeface="PT Sans Caption"/>
                <a:cs typeface="PT Sans Caption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0" noProof="0" dirty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rPr>
              <a:t>froukje.sosef@cor2ed.com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srgbClr val="5D8298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22" name="Picture 21" descr="A picture containing flower&#10;&#10;Description automatically generated">
            <a:extLst>
              <a:ext uri="{FF2B5EF4-FFF2-40B4-BE49-F238E27FC236}">
                <a16:creationId xmlns:a16="http://schemas.microsoft.com/office/drawing/2014/main" id="{73784074-22C1-BD47-BEAE-4E9EF2D416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0726" y="-1"/>
            <a:ext cx="7261274" cy="685800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Disposition personnalisée">
    <p:bg>
      <p:bgPr>
        <a:solidFill>
          <a:srgbClr val="5D82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3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4">
            <a:extLst>
              <a:ext uri="{FF2B5EF4-FFF2-40B4-BE49-F238E27FC236}">
                <a16:creationId xmlns:a16="http://schemas.microsoft.com/office/drawing/2014/main" id="{98326FFB-1364-C546-A9DA-6D6C08F564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alphaModFix amt="3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9573297">
            <a:off x="9123133" y="-1381666"/>
            <a:ext cx="8240288" cy="1324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136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 b="1" i="0" spc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/>
              <a:t>Click and </a:t>
            </a:r>
            <a:r>
              <a:rPr lang="fr-FR" dirty="0" err="1"/>
              <a:t>Modify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the </a:t>
            </a:r>
            <a:r>
              <a:rPr lang="fr-FR" dirty="0" err="1"/>
              <a:t>text</a:t>
            </a: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0" cap="flat" cmpd="sng" algn="ctr">
            <a:solidFill>
              <a:srgbClr val="5D829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/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94990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Disposition personnalisée">
    <p:bg>
      <p:bgPr>
        <a:solidFill>
          <a:srgbClr val="5D82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416247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noProof="0" dirty="0"/>
              <a:t>Click and Modify the text</a:t>
            </a:r>
          </a:p>
        </p:txBody>
      </p:sp>
      <p:sp>
        <p:nvSpPr>
          <p:cNvPr id="4" name="Sous-titre 2"/>
          <p:cNvSpPr>
            <a:spLocks noGrp="1"/>
          </p:cNvSpPr>
          <p:nvPr>
            <p:ph type="subTitle" idx="1"/>
          </p:nvPr>
        </p:nvSpPr>
        <p:spPr>
          <a:xfrm>
            <a:off x="609600" y="4653136"/>
            <a:ext cx="109728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5691566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4"/>
          <p:cNvPicPr>
            <a:picLocks noChangeAspect="1" noChangeArrowheads="1"/>
          </p:cNvPicPr>
          <p:nvPr userDrawn="1"/>
        </p:nvPicPr>
        <p:blipFill>
          <a:blip r:embed="rId2">
            <a:alphaModFix amt="3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9573297">
            <a:off x="6818521" y="-805602"/>
            <a:ext cx="10987051" cy="1324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0" cap="flat" cmpd="sng" algn="ctr">
            <a:solidFill>
              <a:srgbClr val="5D829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noProof="0" dirty="0"/>
          </a:p>
        </p:txBody>
      </p:sp>
      <p:sp>
        <p:nvSpPr>
          <p:cNvPr id="4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86629B-70FD-5844-A852-AA84E9AB03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71" y="1052832"/>
            <a:ext cx="11247039" cy="647976"/>
          </a:xfrm>
        </p:spPr>
        <p:txBody>
          <a:bodyPr>
            <a:noAutofit/>
          </a:bodyPr>
          <a:lstStyle>
            <a:lvl1pPr algn="ctr">
              <a:defRPr sz="4000" spc="0"/>
            </a:lvl1pPr>
          </a:lstStyle>
          <a:p>
            <a:r>
              <a:rPr lang="en-GB" dirty="0"/>
              <a:t>Click AND MODIFY THE TEXT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9E1BEE5-34CE-E34C-BCFB-D7083C34B8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8499" y="2580900"/>
            <a:ext cx="8255959" cy="416053"/>
          </a:xfrm>
        </p:spPr>
        <p:txBody>
          <a:bodyPr>
            <a:normAutofit/>
          </a:bodyPr>
          <a:lstStyle>
            <a:lvl1pPr marL="0" indent="0" algn="ctr">
              <a:buNone/>
              <a:defRPr sz="24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AND MODIFY THE TEXT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5E89AE6E-09E9-A04C-9CFE-768FC41305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7542" y="3877044"/>
            <a:ext cx="8255959" cy="416053"/>
          </a:xfrm>
        </p:spPr>
        <p:txBody>
          <a:bodyPr>
            <a:normAutofit/>
          </a:bodyPr>
          <a:lstStyle>
            <a:lvl1pPr marL="0" indent="0" algn="ctr">
              <a:buNone/>
              <a:defRPr sz="24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AND MODIFY THE TEXT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FEC0F67F-0294-3044-9A92-E4F9BE8451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67542" y="5125192"/>
            <a:ext cx="8255959" cy="536057"/>
          </a:xfrm>
        </p:spPr>
        <p:txBody>
          <a:bodyPr>
            <a:noAutofit/>
          </a:bodyPr>
          <a:lstStyle>
            <a:lvl1pPr marL="0" indent="0" algn="ctr">
              <a:buNone/>
              <a:defRPr sz="32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AND MODIFY THE TEXT</a:t>
            </a:r>
          </a:p>
        </p:txBody>
      </p:sp>
    </p:spTree>
    <p:extLst>
      <p:ext uri="{BB962C8B-B14F-4D97-AF65-F5344CB8AC3E}">
        <p14:creationId xmlns:p14="http://schemas.microsoft.com/office/powerpoint/2010/main" val="139829549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620184" y="1425600"/>
            <a:ext cx="10962216" cy="45252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B43BA0C2-FE63-FF4A-B29E-AE523B14F50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09600" y="1214362"/>
            <a:ext cx="10972800" cy="702470"/>
          </a:xfrm>
          <a:prstGeom prst="rect">
            <a:avLst/>
          </a:prstGeom>
        </p:spPr>
        <p:txBody>
          <a:bodyPr wrap="square" lIns="0" tIns="0" rIns="0" bIns="0" anchor="t"/>
          <a:lstStyle>
            <a:lvl1pPr marL="0" indent="0" algn="l">
              <a:buNone/>
              <a:defRPr sz="2000" b="1" i="0" cap="all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619200" y="1987200"/>
            <a:ext cx="10963200" cy="396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23881D09-4309-8C44-91E5-50A70571A00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21216" y="239346"/>
            <a:ext cx="8931169" cy="44657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Drop an image or click on the </a:t>
            </a:r>
            <a:r>
              <a:rPr lang="en-GB" noProof="0" dirty="0"/>
              <a:t>icon</a:t>
            </a:r>
            <a:r>
              <a:rPr lang="en-GB" dirty="0"/>
              <a:t> to add one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5013176"/>
            <a:ext cx="8942784" cy="8048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i="0" baseline="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/>
              <a:t>Click and add text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C08F71FF-151F-2D48-81C5-8F8DB46A9D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21215" y="284704"/>
            <a:ext cx="8835160" cy="552008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2000" b="1" spc="100" baseline="0">
                <a:solidFill>
                  <a:srgbClr val="C7573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and add text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609600" y="1228609"/>
            <a:ext cx="5181600" cy="46570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/>
              <a:t>Drop an image or click on the icon to add one 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half" idx="12" hasCustomPrompt="1"/>
          </p:nvPr>
        </p:nvSpPr>
        <p:spPr>
          <a:xfrm>
            <a:off x="6158414" y="1270567"/>
            <a:ext cx="5423985" cy="4618263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j-lt"/>
                <a:ea typeface="Calibri" charset="0"/>
                <a:cs typeface="Calibri" charset="0"/>
              </a:defRPr>
            </a:lvl1pPr>
            <a:lvl2pPr marL="800100" indent="-342900">
              <a:buFont typeface="Arial" charset="0"/>
              <a:buChar char="•"/>
              <a:defRPr sz="2000">
                <a:solidFill>
                  <a:srgbClr val="5D8298"/>
                </a:solidFill>
                <a:latin typeface="+mj-lt"/>
                <a:ea typeface="Calibri" charset="0"/>
                <a:cs typeface="Calibri" charset="0"/>
              </a:defRPr>
            </a:lvl2pPr>
            <a:lvl3pPr marL="1257300" indent="-342900">
              <a:buFont typeface="Arial" charset="0"/>
              <a:buChar char="•"/>
              <a:defRPr sz="2000" baseline="0">
                <a:solidFill>
                  <a:srgbClr val="5D8298"/>
                </a:solidFill>
                <a:latin typeface="+mj-lt"/>
                <a:ea typeface="Calibri" charset="0"/>
                <a:cs typeface="Calibri" charset="0"/>
              </a:defRPr>
            </a:lvl3pPr>
            <a:lvl4pPr marL="1714500" indent="-342900">
              <a:buFont typeface="Arial" charset="0"/>
              <a:buChar char="•"/>
              <a:defRPr sz="2000">
                <a:latin typeface="+mj-lt"/>
                <a:ea typeface="Calibri" charset="0"/>
                <a:cs typeface="Calibri" charset="0"/>
              </a:defRPr>
            </a:lvl4pPr>
            <a:lvl5pPr marL="2171700" indent="-342900">
              <a:buFont typeface="Arial" charset="0"/>
              <a:buChar char="•"/>
              <a:defRPr>
                <a:latin typeface="+mj-lt"/>
                <a:ea typeface="Calibri" charset="0"/>
                <a:cs typeface="Calibri" charset="0"/>
              </a:defRPr>
            </a:lvl5pPr>
          </a:lstStyle>
          <a:p>
            <a:r>
              <a:rPr lang="en-GB" noProof="0" dirty="0"/>
              <a:t>Add text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512491" y="6356351"/>
            <a:ext cx="106990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CE43C0F-8A7B-3A4B-9DB5-B3472E36E83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38096E7-3C23-084C-98B8-6312BCA1226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5D829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>
                <a:latin typeface="PT Sans Narrow"/>
                <a:cs typeface="PT Sans Narrow"/>
              </a:defRPr>
            </a:lvl2pPr>
            <a:lvl3pPr marL="914400" indent="0">
              <a:buNone/>
              <a:defRPr sz="1200">
                <a:latin typeface="PT Sans Narrow"/>
                <a:cs typeface="PT Sans Narrow"/>
              </a:defRPr>
            </a:lvl3pPr>
            <a:lvl4pPr marL="1371600" indent="0">
              <a:buNone/>
              <a:defRPr sz="1200">
                <a:latin typeface="PT Sans Narrow"/>
                <a:cs typeface="PT Sans Narrow"/>
              </a:defRPr>
            </a:lvl4pPr>
            <a:lvl5pPr marL="1828800" indent="0">
              <a:buNone/>
              <a:defRPr sz="1200">
                <a:latin typeface="PT Sans Narrow"/>
                <a:cs typeface="PT Sans Narrow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0" cap="flat" cmpd="sng" algn="ctr">
            <a:solidFill>
              <a:srgbClr val="5D8298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/>
          </a:p>
        </p:txBody>
      </p:sp>
      <p:pic>
        <p:nvPicPr>
          <p:cNvPr id="5" name="Image 4"/>
          <p:cNvPicPr>
            <a:picLocks noChangeAspect="1" noChangeArrowheads="1"/>
          </p:cNvPicPr>
          <p:nvPr userDrawn="1"/>
        </p:nvPicPr>
        <p:blipFill>
          <a:blip r:embed="rId14">
            <a:alphaModFix amt="3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9573297">
            <a:off x="10198888" y="1234248"/>
            <a:ext cx="6445249" cy="777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3607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9201" y="259200"/>
            <a:ext cx="8740799" cy="864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idx="1"/>
          </p:nvPr>
        </p:nvSpPr>
        <p:spPr>
          <a:xfrm>
            <a:off x="619200" y="1425600"/>
            <a:ext cx="10963200" cy="452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332B0E8-5037-6B4D-B9B4-0A16C3C15DF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760" y="291983"/>
            <a:ext cx="1503872" cy="6025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1" r:id="rId4"/>
    <p:sldLayoutId id="2147483658" r:id="rId5"/>
    <p:sldLayoutId id="2147483652" r:id="rId6"/>
    <p:sldLayoutId id="2147483657" r:id="rId7"/>
    <p:sldLayoutId id="2147483654" r:id="rId8"/>
    <p:sldLayoutId id="2147483655" r:id="rId9"/>
    <p:sldLayoutId id="2147483675" r:id="rId10"/>
    <p:sldLayoutId id="2147483676" r:id="rId11"/>
    <p:sldLayoutId id="2147483656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 cap="all" spc="0" baseline="0">
          <a:solidFill>
            <a:srgbClr val="5D8298"/>
          </a:solidFill>
          <a:latin typeface="Calibri" charset="0"/>
          <a:ea typeface="Calibri" charset="0"/>
          <a:cs typeface="Calibri" charset="0"/>
        </a:defRPr>
      </a:lvl1pPr>
    </p:titleStyle>
    <p:bodyStyle>
      <a:lvl1pPr marL="357188" indent="-357188" algn="l" defTabSz="457200" rtl="0" eaLnBrk="1" latinLnBrk="0" hangingPunct="1">
        <a:spcBef>
          <a:spcPts val="1200"/>
        </a:spcBef>
        <a:buClr>
          <a:schemeClr val="accent2"/>
        </a:buClr>
        <a:buFont typeface="Arial"/>
        <a:buChar char="•"/>
        <a:defRPr sz="20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1pPr>
      <a:lvl2pPr marL="714375" indent="-257175" algn="l" defTabSz="457200" rtl="0" eaLnBrk="1" latinLnBrk="0" hangingPunct="1">
        <a:spcBef>
          <a:spcPts val="400"/>
        </a:spcBef>
        <a:buClr>
          <a:schemeClr val="accent2"/>
        </a:buClr>
        <a:buFont typeface="Lucida Grande"/>
        <a:buChar char="–"/>
        <a:defRPr sz="18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2pPr>
      <a:lvl3pPr marL="1257300" indent="-342900" algn="l" defTabSz="457200" rtl="0" eaLnBrk="1" latinLnBrk="0" hangingPunct="1">
        <a:spcBef>
          <a:spcPts val="400"/>
        </a:spcBef>
        <a:buClr>
          <a:schemeClr val="accent2"/>
        </a:buClr>
        <a:buFont typeface="Arial"/>
        <a:buChar char="•"/>
        <a:defRPr sz="16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3pPr>
      <a:lvl4pPr marL="1714500" indent="-342900" algn="l" defTabSz="457200" rtl="0" eaLnBrk="1" latinLnBrk="0" hangingPunct="1">
        <a:spcBef>
          <a:spcPts val="400"/>
        </a:spcBef>
        <a:buClr>
          <a:schemeClr val="accent2"/>
        </a:buClr>
        <a:buFont typeface="Arial"/>
        <a:buChar char="•"/>
        <a:defRPr sz="16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4pPr>
      <a:lvl5pPr marL="2171700" indent="-342900" algn="l" defTabSz="457200" rtl="0" eaLnBrk="1" latinLnBrk="0" hangingPunct="1">
        <a:spcBef>
          <a:spcPts val="400"/>
        </a:spcBef>
        <a:buClr>
          <a:schemeClr val="accent2"/>
        </a:buClr>
        <a:buFont typeface="Arial"/>
        <a:buChar char="•"/>
        <a:defRPr sz="1600" b="0" i="0" kern="1200">
          <a:solidFill>
            <a:srgbClr val="5D8298"/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2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hyperlink" Target="https://vimeo.com/cor2ed" TargetMode="External"/><Relationship Id="rId3" Type="http://schemas.openxmlformats.org/officeDocument/2006/relationships/hyperlink" Target="mailto:antoine.lacombe@cor2ed.com" TargetMode="External"/><Relationship Id="rId7" Type="http://schemas.openxmlformats.org/officeDocument/2006/relationships/image" Target="../media/image10.png"/><Relationship Id="rId12" Type="http://schemas.microsoft.com/office/2007/relationships/hdphoto" Target="../media/hdphoto1.wdp"/><Relationship Id="rId2" Type="http://schemas.openxmlformats.org/officeDocument/2006/relationships/hyperlink" Target="mailto:froukje.sosef@cor2ed.com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cor2ed.com/" TargetMode="External"/><Relationship Id="rId11" Type="http://schemas.openxmlformats.org/officeDocument/2006/relationships/image" Target="../media/image13.png"/><Relationship Id="rId5" Type="http://schemas.openxmlformats.org/officeDocument/2006/relationships/hyperlink" Target="https://www.linkedin.com/company/cor2ed/" TargetMode="External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hyperlink" Target="https://twitter.com/COR2EDMed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27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2956BBEE-4489-4661-A0FB-61C15503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18567011-D614-4E94-A8C4-1D804BC8FE5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treatment of advanced HCC is rapidly evolving and treatment decisions are becoming </a:t>
            </a:r>
            <a:br>
              <a:rPr lang="en-GB" dirty="0"/>
            </a:br>
            <a:r>
              <a:rPr lang="en-GB" dirty="0"/>
              <a:t>more complex</a:t>
            </a:r>
          </a:p>
          <a:p>
            <a:r>
              <a:rPr lang="en-GB" dirty="0"/>
              <a:t>The clinically significant efficacy data and the manageable safety profile associated with </a:t>
            </a:r>
            <a:br>
              <a:rPr lang="en-GB" dirty="0"/>
            </a:br>
            <a:r>
              <a:rPr lang="en-GB" dirty="0"/>
              <a:t>atezolizumab plus bevacizumab, compared with sorafenib, indicate that this immunotherapy </a:t>
            </a:r>
            <a:br>
              <a:rPr lang="en-GB" dirty="0"/>
            </a:br>
            <a:r>
              <a:rPr lang="en-GB" dirty="0"/>
              <a:t>approach will play an important role in clinical practice</a:t>
            </a:r>
          </a:p>
          <a:p>
            <a:pPr marL="0" indent="0">
              <a:spcBef>
                <a:spcPts val="2000"/>
              </a:spcBef>
              <a:buNone/>
            </a:pPr>
            <a:r>
              <a:rPr lang="en-GB" b="1" dirty="0">
                <a:solidFill>
                  <a:schemeClr val="accent1"/>
                </a:solidFill>
              </a:rPr>
              <a:t>BUT</a:t>
            </a:r>
          </a:p>
          <a:p>
            <a:pPr>
              <a:spcBef>
                <a:spcPts val="300"/>
              </a:spcBef>
            </a:pPr>
            <a:r>
              <a:rPr lang="en-GB" dirty="0"/>
              <a:t>Treatment choices should be individualised based on patient characteristics and preferences</a:t>
            </a:r>
          </a:p>
          <a:p>
            <a:r>
              <a:rPr lang="en-GB" dirty="0"/>
              <a:t>Third-party payer coverage will have an important impact on patient access to treatment options</a:t>
            </a:r>
          </a:p>
          <a:p>
            <a:pPr marL="0" indent="0">
              <a:spcBef>
                <a:spcPts val="2000"/>
              </a:spcBef>
              <a:buNone/>
            </a:pPr>
            <a:r>
              <a:rPr lang="en-GB" b="1" dirty="0">
                <a:solidFill>
                  <a:schemeClr val="accent1"/>
                </a:solidFill>
              </a:rPr>
              <a:t>WHAT’S NEXT?</a:t>
            </a:r>
          </a:p>
          <a:p>
            <a:pPr>
              <a:spcBef>
                <a:spcPts val="300"/>
              </a:spcBef>
            </a:pPr>
            <a:r>
              <a:rPr lang="en-GB" dirty="0"/>
              <a:t>Identification of biomarkers before therapeutic decisions would be useful, to allow </a:t>
            </a:r>
            <a:br>
              <a:rPr lang="en-GB" dirty="0"/>
            </a:br>
            <a:r>
              <a:rPr lang="en-GB" dirty="0"/>
              <a:t>individualised treatment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D6FBC02-4FC8-EF40-B017-0B767CA4DE8A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GB" dirty="0"/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132843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502813F1-6191-B148-8910-B3F14BA970AD}"/>
              </a:ext>
            </a:extLst>
          </p:cNvPr>
          <p:cNvSpPr/>
          <p:nvPr/>
        </p:nvSpPr>
        <p:spPr>
          <a:xfrm>
            <a:off x="787049" y="3551583"/>
            <a:ext cx="2141681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6A56D7CE-BDD7-2D41-81CF-C4F00C15CDC7}"/>
              </a:ext>
            </a:extLst>
          </p:cNvPr>
          <p:cNvSpPr/>
          <p:nvPr/>
        </p:nvSpPr>
        <p:spPr>
          <a:xfrm>
            <a:off x="832866" y="4884954"/>
            <a:ext cx="2360908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9A54491-4319-C74E-A23F-6A3D1E6AED1A}"/>
              </a:ext>
            </a:extLst>
          </p:cNvPr>
          <p:cNvSpPr/>
          <p:nvPr/>
        </p:nvSpPr>
        <p:spPr>
          <a:xfrm>
            <a:off x="418160" y="5510895"/>
            <a:ext cx="369911" cy="369769"/>
          </a:xfrm>
          <a:prstGeom prst="roundRect">
            <a:avLst>
              <a:gd name="adj" fmla="val 11151"/>
            </a:avLst>
          </a:prstGeom>
          <a:solidFill>
            <a:srgbClr val="C6573B"/>
          </a:solidFill>
          <a:ln>
            <a:solidFill>
              <a:srgbClr val="C6573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CD7CE31-4617-794B-B267-4105F44C411A}"/>
              </a:ext>
            </a:extLst>
          </p:cNvPr>
          <p:cNvSpPr/>
          <p:nvPr/>
        </p:nvSpPr>
        <p:spPr>
          <a:xfrm>
            <a:off x="2519435" y="6036410"/>
            <a:ext cx="369911" cy="369769"/>
          </a:xfrm>
          <a:prstGeom prst="roundRect">
            <a:avLst>
              <a:gd name="adj" fmla="val 11151"/>
            </a:avLst>
          </a:prstGeom>
          <a:solidFill>
            <a:srgbClr val="C6573B"/>
          </a:solidFill>
          <a:ln>
            <a:solidFill>
              <a:srgbClr val="C6573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2" descr="Free White Twitter Icon - Download White Twitter Icon">
            <a:extLst>
              <a:ext uri="{FF2B5EF4-FFF2-40B4-BE49-F238E27FC236}">
                <a16:creationId xmlns:a16="http://schemas.microsoft.com/office/drawing/2014/main" id="{D30E8274-532B-E945-A4CD-8C0FDC43A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151" y="6086443"/>
            <a:ext cx="278977" cy="27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D77D088-6FF8-0246-9E39-361F17EE3840}"/>
              </a:ext>
            </a:extLst>
          </p:cNvPr>
          <p:cNvSpPr txBox="1"/>
          <p:nvPr/>
        </p:nvSpPr>
        <p:spPr>
          <a:xfrm>
            <a:off x="787049" y="5497848"/>
            <a:ext cx="2634939" cy="431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000" b="1" dirty="0">
                <a:solidFill>
                  <a:schemeClr val="tx2"/>
                </a:solidFill>
                <a:ea typeface="Aileron" charset="0"/>
                <a:cs typeface="PT Sans Narrow"/>
              </a:rPr>
              <a:t>Connect on</a:t>
            </a:r>
          </a:p>
          <a:p>
            <a:pPr>
              <a:lnSpc>
                <a:spcPct val="90000"/>
              </a:lnSpc>
            </a:pP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LinkedIn @COR2ED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89E490-0571-C942-8B80-F42A13F46F86}"/>
              </a:ext>
            </a:extLst>
          </p:cNvPr>
          <p:cNvSpPr txBox="1"/>
          <p:nvPr/>
        </p:nvSpPr>
        <p:spPr>
          <a:xfrm>
            <a:off x="2940409" y="5497848"/>
            <a:ext cx="2634939" cy="431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000" b="1" dirty="0">
                <a:solidFill>
                  <a:schemeClr val="tx2"/>
                </a:solidFill>
                <a:ea typeface="Aileron" charset="0"/>
                <a:cs typeface="PT Sans Narrow"/>
              </a:rPr>
              <a:t>Watch on</a:t>
            </a:r>
          </a:p>
          <a:p>
            <a:pPr>
              <a:lnSpc>
                <a:spcPct val="90000"/>
              </a:lnSpc>
            </a:pP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Vimeo @COR2ED</a:t>
            </a:r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3F4F13EA-3B53-B240-BB31-6A78AC08EE27}"/>
              </a:ext>
            </a:extLst>
          </p:cNvPr>
          <p:cNvSpPr/>
          <p:nvPr/>
        </p:nvSpPr>
        <p:spPr>
          <a:xfrm>
            <a:off x="393420" y="5485659"/>
            <a:ext cx="2061725" cy="420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D886431-6331-E047-AE11-E2B36EDB02D8}"/>
              </a:ext>
            </a:extLst>
          </p:cNvPr>
          <p:cNvSpPr/>
          <p:nvPr/>
        </p:nvSpPr>
        <p:spPr>
          <a:xfrm>
            <a:off x="416331" y="6033094"/>
            <a:ext cx="369911" cy="369769"/>
          </a:xfrm>
          <a:prstGeom prst="roundRect">
            <a:avLst>
              <a:gd name="adj" fmla="val 11151"/>
            </a:avLst>
          </a:prstGeom>
          <a:solidFill>
            <a:srgbClr val="C6573B"/>
          </a:solidFill>
          <a:ln>
            <a:solidFill>
              <a:srgbClr val="C6573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841829-F190-ED4F-8B10-97DC8874016D}"/>
              </a:ext>
            </a:extLst>
          </p:cNvPr>
          <p:cNvSpPr txBox="1"/>
          <p:nvPr/>
        </p:nvSpPr>
        <p:spPr>
          <a:xfrm>
            <a:off x="805458" y="6013567"/>
            <a:ext cx="1382329" cy="431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000" b="1" dirty="0">
                <a:solidFill>
                  <a:schemeClr val="tx2"/>
                </a:solidFill>
                <a:ea typeface="Aileron" charset="0"/>
                <a:cs typeface="PT Sans Narrow"/>
              </a:rPr>
              <a:t>Visit us at</a:t>
            </a:r>
          </a:p>
          <a:p>
            <a:pPr>
              <a:lnSpc>
                <a:spcPct val="90000"/>
              </a:lnSpc>
            </a:pP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cor2ed.com</a:t>
            </a:r>
          </a:p>
        </p:txBody>
      </p:sp>
      <p:sp>
        <p:nvSpPr>
          <p:cNvPr id="22" name="Rectangle 21">
            <a:hlinkClick r:id="rId6"/>
            <a:extLst>
              <a:ext uri="{FF2B5EF4-FFF2-40B4-BE49-F238E27FC236}">
                <a16:creationId xmlns:a16="http://schemas.microsoft.com/office/drawing/2014/main" id="{CB41E351-4D2D-E845-B727-A4FDB859DD06}"/>
              </a:ext>
            </a:extLst>
          </p:cNvPr>
          <p:cNvSpPr/>
          <p:nvPr/>
        </p:nvSpPr>
        <p:spPr>
          <a:xfrm>
            <a:off x="391317" y="6007858"/>
            <a:ext cx="1619246" cy="420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Graphic 22" descr="World">
            <a:extLst>
              <a:ext uri="{FF2B5EF4-FFF2-40B4-BE49-F238E27FC236}">
                <a16:creationId xmlns:a16="http://schemas.microsoft.com/office/drawing/2014/main" id="{57D04EC6-2E33-7A4A-92EE-87E6876CF87A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7989" y="6070903"/>
            <a:ext cx="306593" cy="30659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60414FDF-0A49-2E43-9069-870BC324516B}"/>
              </a:ext>
            </a:extLst>
          </p:cNvPr>
          <p:cNvSpPr txBox="1"/>
          <p:nvPr/>
        </p:nvSpPr>
        <p:spPr>
          <a:xfrm>
            <a:off x="2940222" y="6013567"/>
            <a:ext cx="263493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000" b="1" dirty="0">
                <a:solidFill>
                  <a:schemeClr val="tx2"/>
                </a:solidFill>
                <a:ea typeface="Aileron" charset="0"/>
                <a:cs typeface="PT Sans Narrow"/>
              </a:rPr>
              <a:t>Follow us on</a:t>
            </a:r>
          </a:p>
          <a:p>
            <a:pPr>
              <a:lnSpc>
                <a:spcPct val="90000"/>
              </a:lnSpc>
            </a:pPr>
            <a:r>
              <a:rPr lang="en-GB" sz="1400" dirty="0">
                <a:solidFill>
                  <a:schemeClr val="tx2"/>
                </a:solidFill>
                <a:ea typeface="Aileron" charset="0"/>
                <a:cs typeface="PT Sans Narrow"/>
              </a:rPr>
              <a:t>Twitter @COR2EDMedEd</a:t>
            </a:r>
          </a:p>
        </p:txBody>
      </p:sp>
      <p:sp>
        <p:nvSpPr>
          <p:cNvPr id="25" name="Rectangle 24">
            <a:hlinkClick r:id="rId9"/>
            <a:extLst>
              <a:ext uri="{FF2B5EF4-FFF2-40B4-BE49-F238E27FC236}">
                <a16:creationId xmlns:a16="http://schemas.microsoft.com/office/drawing/2014/main" id="{8F3472F5-C78E-C94B-9BFA-A3EEE5D31053}"/>
              </a:ext>
            </a:extLst>
          </p:cNvPr>
          <p:cNvSpPr/>
          <p:nvPr/>
        </p:nvSpPr>
        <p:spPr>
          <a:xfrm>
            <a:off x="2499710" y="6017389"/>
            <a:ext cx="2475809" cy="420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Picture 2" descr="Linkedin logo logo website icon - Popular Social Media Flat">
            <a:extLst>
              <a:ext uri="{FF2B5EF4-FFF2-40B4-BE49-F238E27FC236}">
                <a16:creationId xmlns:a16="http://schemas.microsoft.com/office/drawing/2014/main" id="{63A76A5B-E3A1-FD40-8FCA-874CEF0ADE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4" y="5424935"/>
            <a:ext cx="526472" cy="52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D8AE191-D399-4247-9792-357EEE4E2B60}"/>
              </a:ext>
            </a:extLst>
          </p:cNvPr>
          <p:cNvSpPr/>
          <p:nvPr/>
        </p:nvSpPr>
        <p:spPr>
          <a:xfrm>
            <a:off x="2523865" y="5510895"/>
            <a:ext cx="369911" cy="369769"/>
          </a:xfrm>
          <a:prstGeom prst="roundRect">
            <a:avLst>
              <a:gd name="adj" fmla="val 11151"/>
            </a:avLst>
          </a:prstGeom>
          <a:solidFill>
            <a:srgbClr val="C6573B"/>
          </a:solidFill>
          <a:ln>
            <a:solidFill>
              <a:srgbClr val="C6573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4" descr="Vimeo Icon Logo - Free vector graphic on Pixabay">
            <a:extLst>
              <a:ext uri="{FF2B5EF4-FFF2-40B4-BE49-F238E27FC236}">
                <a16:creationId xmlns:a16="http://schemas.microsoft.com/office/drawing/2014/main" id="{00F43D3B-6DB4-BB44-A978-89AC1E738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biLevel thresh="25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031" y="5424935"/>
            <a:ext cx="563578" cy="56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hlinkClick r:id="rId13"/>
            <a:extLst>
              <a:ext uri="{FF2B5EF4-FFF2-40B4-BE49-F238E27FC236}">
                <a16:creationId xmlns:a16="http://schemas.microsoft.com/office/drawing/2014/main" id="{E27161B5-DA4C-1A40-8392-63E1C4CB0930}"/>
              </a:ext>
            </a:extLst>
          </p:cNvPr>
          <p:cNvSpPr/>
          <p:nvPr/>
        </p:nvSpPr>
        <p:spPr>
          <a:xfrm>
            <a:off x="2479885" y="5491652"/>
            <a:ext cx="2061726" cy="4202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890666"/>
          </a:xfrm>
        </p:spPr>
        <p:txBody>
          <a:bodyPr>
            <a:noAutofit/>
          </a:bodyPr>
          <a:lstStyle/>
          <a:p>
            <a:r>
              <a:rPr lang="en-US" sz="3200" dirty="0"/>
              <a:t>Potential Impact of IM</a:t>
            </a:r>
            <a:r>
              <a:rPr lang="en-US" sz="3200" cap="none" dirty="0"/>
              <a:t>brave</a:t>
            </a:r>
            <a:r>
              <a:rPr lang="en-US" sz="3200" dirty="0"/>
              <a:t>150 Results in the </a:t>
            </a:r>
            <a:br>
              <a:rPr lang="en-US" sz="3200" dirty="0"/>
            </a:br>
            <a:r>
              <a:rPr lang="en-US" sz="3200" dirty="0"/>
              <a:t>Evolving Treatment Landscape of Advanced HCC: </a:t>
            </a:r>
            <a:br>
              <a:rPr lang="en-US" sz="3200" dirty="0"/>
            </a:br>
            <a:r>
              <a:rPr lang="en-US" sz="3200" dirty="0"/>
              <a:t>A Multidisciplinary Expert Opinion</a:t>
            </a:r>
            <a:br>
              <a:rPr lang="en-US" dirty="0"/>
            </a:br>
            <a:r>
              <a:rPr lang="en-US" sz="2400" cap="none" dirty="0"/>
              <a:t>Kulik L, et al. J Hepatocell Carcinoma. 2020;7:423-33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3200" cap="none" dirty="0"/>
              <a:t>Prof. Dr. Peter Galle</a:t>
            </a:r>
            <a:br>
              <a:rPr lang="en-US" sz="2800" cap="none" dirty="0"/>
            </a:br>
            <a:r>
              <a:rPr lang="en-US" sz="2200" cap="none" dirty="0"/>
              <a:t>Universitätsmedizin</a:t>
            </a:r>
            <a:br>
              <a:rPr lang="en-US" sz="2200" cap="none" dirty="0"/>
            </a:br>
            <a:r>
              <a:rPr lang="en-US" sz="2200" cap="none" dirty="0"/>
              <a:t>University of Mainz</a:t>
            </a:r>
            <a:br>
              <a:rPr lang="en-US" sz="2200" cap="none" dirty="0"/>
            </a:br>
            <a:r>
              <a:rPr lang="en-US" sz="2200" cap="none" dirty="0"/>
              <a:t>Mainz, Germany</a:t>
            </a:r>
            <a:br>
              <a:rPr lang="en-US" sz="2200" cap="none" dirty="0"/>
            </a:br>
            <a:br>
              <a:rPr lang="en-US" sz="2800" cap="none" dirty="0"/>
            </a:br>
            <a:r>
              <a:rPr lang="en-US" sz="2400" cap="none" dirty="0"/>
              <a:t>FEBRUARY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Espace réservé du contenu 4">
            <a:extLst>
              <a:ext uri="{FF2B5EF4-FFF2-40B4-BE49-F238E27FC236}">
                <a16:creationId xmlns:a16="http://schemas.microsoft.com/office/drawing/2014/main" id="{815785CD-EBAB-B245-8577-1F3E494685DD}"/>
              </a:ext>
            </a:extLst>
          </p:cNvPr>
          <p:cNvSpPr txBox="1">
            <a:spLocks/>
          </p:cNvSpPr>
          <p:nvPr/>
        </p:nvSpPr>
        <p:spPr>
          <a:xfrm>
            <a:off x="620184" y="6356351"/>
            <a:ext cx="8116800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7188" indent="-357188" algn="l" defTabSz="457200" rtl="0" eaLnBrk="1" latinLnBrk="0" hangingPunct="1">
              <a:spcBef>
                <a:spcPts val="1200"/>
              </a:spcBef>
              <a:buClr>
                <a:schemeClr val="accent2"/>
              </a:buClr>
              <a:buFont typeface="Arial"/>
              <a:buChar char="•"/>
              <a:defRPr sz="20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714375" indent="-257175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Lucida Grande"/>
              <a:buChar char="–"/>
              <a:defRPr sz="18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2573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7145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171700" indent="-342900" algn="l" defTabSz="457200" rtl="0" eaLnBrk="1" latinLnBrk="0" hangingPunct="1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1600" b="0" i="0" kern="1200">
                <a:solidFill>
                  <a:srgbClr val="5D8298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</a:rPr>
              <a:t>HCC, hepatocellular carcinoma</a:t>
            </a:r>
          </a:p>
        </p:txBody>
      </p:sp>
    </p:spTree>
    <p:extLst>
      <p:ext uri="{BB962C8B-B14F-4D97-AF65-F5344CB8AC3E}">
        <p14:creationId xmlns:p14="http://schemas.microsoft.com/office/powerpoint/2010/main" val="27202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700AB2-4DBC-8042-B17C-33193DBB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disclaimer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F3946C-CD8F-004E-BBFC-0FC5E769730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endParaRPr lang="en-GB" b="1" noProof="0" dirty="0"/>
          </a:p>
          <a:p>
            <a:pPr marL="0" indent="0">
              <a:buNone/>
            </a:pPr>
            <a:r>
              <a:rPr lang="en-GB" b="1" noProof="0" dirty="0"/>
              <a:t>Please note: </a:t>
            </a:r>
            <a:r>
              <a:rPr lang="en-GB" noProof="0" dirty="0"/>
              <a:t>Views expressed within this presentation are the personal opinions of the author.  </a:t>
            </a:r>
            <a:br>
              <a:rPr lang="en-GB" noProof="0" dirty="0"/>
            </a:br>
            <a:r>
              <a:rPr lang="en-GB" noProof="0" dirty="0"/>
              <a:t>They do not necessarily represent the views of the author’s academic institution, organisation, </a:t>
            </a:r>
            <a:br>
              <a:rPr lang="en-GB" noProof="0" dirty="0"/>
            </a:br>
            <a:r>
              <a:rPr lang="en-GB" noProof="0" dirty="0"/>
              <a:t>or other group or individual.</a:t>
            </a:r>
          </a:p>
          <a:p>
            <a:pPr marL="0" indent="0">
              <a:buNone/>
            </a:pPr>
            <a:r>
              <a:rPr lang="en-GB" noProof="0" dirty="0"/>
              <a:t>This content is supported by an Independent Educational Grant from Roche. </a:t>
            </a: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r>
              <a:rPr lang="en-GB" b="1" noProof="0" dirty="0"/>
              <a:t>Disclosures: </a:t>
            </a:r>
            <a:r>
              <a:rPr lang="en-GB" noProof="0" dirty="0"/>
              <a:t>Prof. Dr. Peter Galle has received honoraria from the following: </a:t>
            </a:r>
          </a:p>
          <a:p>
            <a:r>
              <a:rPr lang="en-GB" dirty="0"/>
              <a:t>AstraZeneca, Bayer</a:t>
            </a:r>
            <a:r>
              <a:rPr lang="en-GB" noProof="0" dirty="0"/>
              <a:t>, Bristol Myers Squibb</a:t>
            </a:r>
            <a:r>
              <a:rPr lang="en-GB" dirty="0"/>
              <a:t>, Ipsen, Lilly, MSD</a:t>
            </a:r>
            <a:r>
              <a:rPr lang="en-GB" noProof="0" dirty="0"/>
              <a:t>, Roche</a:t>
            </a:r>
            <a:r>
              <a:rPr lang="en-GB" dirty="0"/>
              <a:t>, SillaJen, Sirtex</a:t>
            </a:r>
            <a:r>
              <a:rPr lang="en-GB" noProof="0" dirty="0"/>
              <a:t>.</a:t>
            </a: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30C883-2231-F44D-AA02-747178DDB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24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 : coins arrondis 140">
            <a:extLst>
              <a:ext uri="{FF2B5EF4-FFF2-40B4-BE49-F238E27FC236}">
                <a16:creationId xmlns:a16="http://schemas.microsoft.com/office/drawing/2014/main" id="{7563B2D7-594A-024B-AA56-7F45EACB5AA8}"/>
              </a:ext>
            </a:extLst>
          </p:cNvPr>
          <p:cNvSpPr/>
          <p:nvPr/>
        </p:nvSpPr>
        <p:spPr>
          <a:xfrm>
            <a:off x="4367808" y="1607332"/>
            <a:ext cx="6912768" cy="11695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38100" dist="12700" dir="5400000" algn="tl" rotWithShape="0">
              <a:prstClr val="black">
                <a:alpha val="35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2" name="Rectangle : coins arrondis 141">
            <a:extLst>
              <a:ext uri="{FF2B5EF4-FFF2-40B4-BE49-F238E27FC236}">
                <a16:creationId xmlns:a16="http://schemas.microsoft.com/office/drawing/2014/main" id="{CB2F208D-255C-1E48-BD70-85135CD2ADDE}"/>
              </a:ext>
            </a:extLst>
          </p:cNvPr>
          <p:cNvSpPr/>
          <p:nvPr/>
        </p:nvSpPr>
        <p:spPr>
          <a:xfrm>
            <a:off x="4404327" y="2895691"/>
            <a:ext cx="6876249" cy="116921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38100" dist="12700" dir="5400000" algn="tl" rotWithShape="0">
              <a:prstClr val="black">
                <a:alpha val="35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3" name="Rectangle : coins arrondis 142">
            <a:extLst>
              <a:ext uri="{FF2B5EF4-FFF2-40B4-BE49-F238E27FC236}">
                <a16:creationId xmlns:a16="http://schemas.microsoft.com/office/drawing/2014/main" id="{04E41812-12FE-4B45-A7C7-C69C3C9E9601}"/>
              </a:ext>
            </a:extLst>
          </p:cNvPr>
          <p:cNvSpPr/>
          <p:nvPr/>
        </p:nvSpPr>
        <p:spPr>
          <a:xfrm>
            <a:off x="4404327" y="4184956"/>
            <a:ext cx="6876249" cy="1967340"/>
          </a:xfrm>
          <a:prstGeom prst="roundRect">
            <a:avLst>
              <a:gd name="adj" fmla="val 10368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38100" dist="12700" dir="5400000" algn="tl" rotWithShape="0">
              <a:prstClr val="black">
                <a:alpha val="35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956BBEE-4489-4661-A0FB-61C15503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GB" dirty="0">
                <a:latin typeface="+mn-lt"/>
              </a:rPr>
              <a:t>First line therapies for advanced </a:t>
            </a:r>
            <a:r>
              <a:rPr lang="en-GB" dirty="0">
                <a:solidFill>
                  <a:schemeClr val="tx2"/>
                </a:solidFill>
                <a:latin typeface="+mn-lt"/>
              </a:rPr>
              <a:t>HCC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FCE43C0F-8A7B-3A4B-9DB5-B3472E36E833}" type="slidenum">
              <a:rPr lang="en-GB" smtClean="0">
                <a:latin typeface="+mn-lt"/>
              </a:rPr>
              <a:pPr>
                <a:spcAft>
                  <a:spcPts val="600"/>
                </a:spcAft>
              </a:pPr>
              <a:t>4</a:t>
            </a:fld>
            <a:endParaRPr lang="en-GB" dirty="0">
              <a:latin typeface="+mn-lt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8A507B-B15C-3C40-AE3A-C6149B80A19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91344" y="6356351"/>
            <a:ext cx="11089232" cy="3651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sz="1000" dirty="0" err="1">
                <a:solidFill>
                  <a:schemeClr val="tx2"/>
                </a:solidFill>
              </a:rPr>
              <a:t>atezo</a:t>
            </a:r>
            <a:r>
              <a:rPr lang="en-GB" sz="1000" dirty="0">
                <a:solidFill>
                  <a:schemeClr val="tx2"/>
                </a:solidFill>
              </a:rPr>
              <a:t>, atezolizumab; BCLC, Barcelona Clinic Liver Cancer; </a:t>
            </a:r>
            <a:r>
              <a:rPr lang="en-GB" sz="1000" dirty="0" err="1">
                <a:solidFill>
                  <a:schemeClr val="tx2"/>
                </a:solidFill>
              </a:rPr>
              <a:t>bev</a:t>
            </a:r>
            <a:r>
              <a:rPr lang="en-GB" sz="1000" dirty="0">
                <a:solidFill>
                  <a:schemeClr val="tx2"/>
                </a:solidFill>
              </a:rPr>
              <a:t>, bevacizumab; CI, confidence interval; ECOG PS, Eastern Cooperative Oncology Group performance status; </a:t>
            </a:r>
            <a:br>
              <a:rPr lang="en-GB" sz="1000" dirty="0">
                <a:solidFill>
                  <a:schemeClr val="tx2"/>
                </a:solidFill>
              </a:rPr>
            </a:br>
            <a:r>
              <a:rPr lang="en-GB" sz="1000" dirty="0">
                <a:solidFill>
                  <a:schemeClr val="tx2"/>
                </a:solidFill>
              </a:rPr>
              <a:t>HCC, hepatocellular carcinoma; HR, hazard ratio; </a:t>
            </a:r>
            <a:r>
              <a:rPr lang="en-GB" sz="1000" dirty="0" err="1">
                <a:solidFill>
                  <a:schemeClr val="tx2"/>
                </a:solidFill>
              </a:rPr>
              <a:t>mOS</a:t>
            </a:r>
            <a:r>
              <a:rPr lang="en-GB" sz="1000" dirty="0">
                <a:solidFill>
                  <a:schemeClr val="tx2"/>
                </a:solidFill>
              </a:rPr>
              <a:t>, median overall survival; NE, not evaluable; NS, not sign</a:t>
            </a:r>
            <a:r>
              <a:rPr lang="en-GB" sz="1000" dirty="0"/>
              <a:t>ificant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sz="1000" dirty="0"/>
              <a:t>1. </a:t>
            </a:r>
            <a:r>
              <a:rPr lang="en-GB" sz="1000" dirty="0" err="1"/>
              <a:t>Llovet</a:t>
            </a:r>
            <a:r>
              <a:rPr lang="en-GB" sz="1000" dirty="0"/>
              <a:t> JM, et al. N </a:t>
            </a:r>
            <a:r>
              <a:rPr lang="en-GB" sz="1000" dirty="0" err="1"/>
              <a:t>Engl</a:t>
            </a:r>
            <a:r>
              <a:rPr lang="en-GB" sz="1000" dirty="0"/>
              <a:t> J Med. 2008;359:378-90;  2. Kudo M, et al. Lancet. 2018;391:1163-73;  3. Finn RS, et al. N </a:t>
            </a:r>
            <a:r>
              <a:rPr lang="en-GB" sz="1000" dirty="0" err="1"/>
              <a:t>Engl</a:t>
            </a:r>
            <a:r>
              <a:rPr lang="en-GB" sz="1000" dirty="0"/>
              <a:t> J Med. 2020;382:1894-905; 4. Finn RS, et al. J Clin Oncol 39, 2021 (</a:t>
            </a:r>
            <a:r>
              <a:rPr lang="en-GB" sz="1000" dirty="0" err="1"/>
              <a:t>suppl</a:t>
            </a:r>
            <a:r>
              <a:rPr lang="en-GB" sz="1000" dirty="0"/>
              <a:t> 3; </a:t>
            </a:r>
            <a:r>
              <a:rPr lang="en-GB" sz="1000" dirty="0" err="1"/>
              <a:t>abstr</a:t>
            </a:r>
            <a:r>
              <a:rPr lang="en-GB" sz="1000" dirty="0"/>
              <a:t> 267)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C3F244B-C3C8-A846-82F9-FE641D02368E}"/>
              </a:ext>
            </a:extLst>
          </p:cNvPr>
          <p:cNvSpPr txBox="1"/>
          <p:nvPr/>
        </p:nvSpPr>
        <p:spPr>
          <a:xfrm>
            <a:off x="401593" y="1340768"/>
            <a:ext cx="1412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2007</a:t>
            </a:r>
          </a:p>
          <a:p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2008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5A98B3-905E-4E4B-A7CB-2D4D673D7781}"/>
              </a:ext>
            </a:extLst>
          </p:cNvPr>
          <p:cNvSpPr txBox="1"/>
          <p:nvPr/>
        </p:nvSpPr>
        <p:spPr>
          <a:xfrm>
            <a:off x="401593" y="4580479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2018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B1C0869-86F7-954F-9343-EF4AA2AAFCF8}"/>
              </a:ext>
            </a:extLst>
          </p:cNvPr>
          <p:cNvSpPr txBox="1"/>
          <p:nvPr/>
        </p:nvSpPr>
        <p:spPr>
          <a:xfrm>
            <a:off x="401593" y="5167082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2020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500FD8BA-D453-3E42-9CE7-E76B06E45AD7}"/>
              </a:ext>
            </a:extLst>
          </p:cNvPr>
          <p:cNvGrpSpPr/>
          <p:nvPr/>
        </p:nvGrpSpPr>
        <p:grpSpPr>
          <a:xfrm>
            <a:off x="1108036" y="1414454"/>
            <a:ext cx="576064" cy="4750684"/>
            <a:chOff x="1108036" y="1414454"/>
            <a:chExt cx="576064" cy="4750684"/>
          </a:xfrm>
        </p:grpSpPr>
        <p:sp>
          <p:nvSpPr>
            <p:cNvPr id="7" name="Flèche vers la droite 6">
              <a:extLst>
                <a:ext uri="{FF2B5EF4-FFF2-40B4-BE49-F238E27FC236}">
                  <a16:creationId xmlns:a16="http://schemas.microsoft.com/office/drawing/2014/main" id="{28018A29-EEC3-EB46-9A88-CBB59AE45CCD}"/>
                </a:ext>
              </a:extLst>
            </p:cNvPr>
            <p:cNvSpPr/>
            <p:nvPr/>
          </p:nvSpPr>
          <p:spPr>
            <a:xfrm rot="5400000">
              <a:off x="-979274" y="3501764"/>
              <a:ext cx="4750684" cy="576064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1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6CEA2B3D-B37F-1C42-88D3-E5BE14D651A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5364060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>
              <a:extLst>
                <a:ext uri="{FF2B5EF4-FFF2-40B4-BE49-F238E27FC236}">
                  <a16:creationId xmlns:a16="http://schemas.microsoft.com/office/drawing/2014/main" id="{4E7CAF53-5DD3-A04F-BA86-FDD424428540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1562839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>
              <a:extLst>
                <a:ext uri="{FF2B5EF4-FFF2-40B4-BE49-F238E27FC236}">
                  <a16:creationId xmlns:a16="http://schemas.microsoft.com/office/drawing/2014/main" id="{4E6B9EB8-560D-8E4F-9BB9-390976F8706A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1855241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>
              <a:extLst>
                <a:ext uri="{FF2B5EF4-FFF2-40B4-BE49-F238E27FC236}">
                  <a16:creationId xmlns:a16="http://schemas.microsoft.com/office/drawing/2014/main" id="{04ED58D2-0249-DB43-93AD-2D49694DAE04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2147642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>
              <a:extLst>
                <a:ext uri="{FF2B5EF4-FFF2-40B4-BE49-F238E27FC236}">
                  <a16:creationId xmlns:a16="http://schemas.microsoft.com/office/drawing/2014/main" id="{8C9B8DE5-DD09-CB43-8C48-92444AC4A3DD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2440044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110">
              <a:extLst>
                <a:ext uri="{FF2B5EF4-FFF2-40B4-BE49-F238E27FC236}">
                  <a16:creationId xmlns:a16="http://schemas.microsoft.com/office/drawing/2014/main" id="{1C9DB4A4-4AAE-4349-8945-74B79978B2E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2732445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>
              <a:extLst>
                <a:ext uri="{FF2B5EF4-FFF2-40B4-BE49-F238E27FC236}">
                  <a16:creationId xmlns:a16="http://schemas.microsoft.com/office/drawing/2014/main" id="{71177061-1B09-0447-BC22-9B6A20D3D2B6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3024847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>
              <a:extLst>
                <a:ext uri="{FF2B5EF4-FFF2-40B4-BE49-F238E27FC236}">
                  <a16:creationId xmlns:a16="http://schemas.microsoft.com/office/drawing/2014/main" id="{1BFDAB44-DF35-4A48-89C6-A832137326A7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3317248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>
              <a:extLst>
                <a:ext uri="{FF2B5EF4-FFF2-40B4-BE49-F238E27FC236}">
                  <a16:creationId xmlns:a16="http://schemas.microsoft.com/office/drawing/2014/main" id="{14AAD645-BB62-ED49-84A4-9B7BE0562964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3609649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>
              <a:extLst>
                <a:ext uri="{FF2B5EF4-FFF2-40B4-BE49-F238E27FC236}">
                  <a16:creationId xmlns:a16="http://schemas.microsoft.com/office/drawing/2014/main" id="{AC5C8752-FE0C-3448-BA3B-33BB55C11F35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3902051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>
              <a:extLst>
                <a:ext uri="{FF2B5EF4-FFF2-40B4-BE49-F238E27FC236}">
                  <a16:creationId xmlns:a16="http://schemas.microsoft.com/office/drawing/2014/main" id="{81B19F57-8EBC-984F-8C2D-2456E9F72012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5071657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117">
              <a:extLst>
                <a:ext uri="{FF2B5EF4-FFF2-40B4-BE49-F238E27FC236}">
                  <a16:creationId xmlns:a16="http://schemas.microsoft.com/office/drawing/2014/main" id="{CACB6368-DD74-4848-B4B4-2D205B151E4D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4194452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>
              <a:extLst>
                <a:ext uri="{FF2B5EF4-FFF2-40B4-BE49-F238E27FC236}">
                  <a16:creationId xmlns:a16="http://schemas.microsoft.com/office/drawing/2014/main" id="{68A53A30-C43F-3B41-ACF1-9049E3AAD3B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4486854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119">
              <a:extLst>
                <a:ext uri="{FF2B5EF4-FFF2-40B4-BE49-F238E27FC236}">
                  <a16:creationId xmlns:a16="http://schemas.microsoft.com/office/drawing/2014/main" id="{BB74861A-3041-C146-95F0-846222D8A64A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396068" y="4779255"/>
              <a:ext cx="0" cy="28803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ZoneTexte 121">
            <a:extLst>
              <a:ext uri="{FF2B5EF4-FFF2-40B4-BE49-F238E27FC236}">
                <a16:creationId xmlns:a16="http://schemas.microsoft.com/office/drawing/2014/main" id="{28E4669A-799C-894D-826B-DC0CFC600877}"/>
              </a:ext>
            </a:extLst>
          </p:cNvPr>
          <p:cNvSpPr txBox="1"/>
          <p:nvPr/>
        </p:nvSpPr>
        <p:spPr>
          <a:xfrm>
            <a:off x="1540084" y="1268760"/>
            <a:ext cx="139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sorafenib</a:t>
            </a:r>
            <a:r>
              <a:rPr lang="en-GB" baseline="30000" dirty="0">
                <a:solidFill>
                  <a:srgbClr val="505050"/>
                </a:solidFill>
                <a:ea typeface="Aileron" charset="0"/>
                <a:cs typeface="Aileron" charset="0"/>
              </a:rPr>
              <a:t>1</a:t>
            </a:r>
          </a:p>
          <a:p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(</a:t>
            </a:r>
            <a:r>
              <a:rPr lang="en-GB" b="1" dirty="0">
                <a:solidFill>
                  <a:srgbClr val="505050"/>
                </a:solidFill>
                <a:ea typeface="Aileron" charset="0"/>
                <a:cs typeface="Aileron" charset="0"/>
              </a:rPr>
              <a:t>SHARP</a:t>
            </a:r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 trial)</a:t>
            </a:r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6572B9FE-5D93-6E41-90B1-120EDAFDB71A}"/>
              </a:ext>
            </a:extLst>
          </p:cNvPr>
          <p:cNvSpPr txBox="1"/>
          <p:nvPr/>
        </p:nvSpPr>
        <p:spPr>
          <a:xfrm>
            <a:off x="1540084" y="4487652"/>
            <a:ext cx="1539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lenvatinib</a:t>
            </a:r>
            <a:r>
              <a:rPr lang="en-GB" baseline="30000" dirty="0">
                <a:solidFill>
                  <a:srgbClr val="505050"/>
                </a:solidFill>
                <a:ea typeface="Aileron" charset="0"/>
                <a:cs typeface="Aileron" charset="0"/>
              </a:rPr>
              <a:t>2</a:t>
            </a:r>
          </a:p>
          <a:p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(</a:t>
            </a:r>
            <a:r>
              <a:rPr lang="en-GB" b="1" dirty="0">
                <a:solidFill>
                  <a:srgbClr val="505050"/>
                </a:solidFill>
                <a:ea typeface="Aileron" charset="0"/>
                <a:cs typeface="Aileron" charset="0"/>
              </a:rPr>
              <a:t>REFLECT</a:t>
            </a:r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 trial)</a:t>
            </a:r>
          </a:p>
        </p:txBody>
      </p:sp>
      <p:sp>
        <p:nvSpPr>
          <p:cNvPr id="124" name="ZoneTexte 123">
            <a:extLst>
              <a:ext uri="{FF2B5EF4-FFF2-40B4-BE49-F238E27FC236}">
                <a16:creationId xmlns:a16="http://schemas.microsoft.com/office/drawing/2014/main" id="{7D3DE2E5-3012-244E-A454-A9B92039BAD1}"/>
              </a:ext>
            </a:extLst>
          </p:cNvPr>
          <p:cNvSpPr txBox="1"/>
          <p:nvPr/>
        </p:nvSpPr>
        <p:spPr>
          <a:xfrm>
            <a:off x="1540084" y="5061975"/>
            <a:ext cx="2971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atezolizumab + bevacizumab</a:t>
            </a:r>
            <a:r>
              <a:rPr lang="en-GB" baseline="30000" dirty="0">
                <a:solidFill>
                  <a:srgbClr val="505050"/>
                </a:solidFill>
                <a:ea typeface="Aileron" charset="0"/>
                <a:cs typeface="Aileron" charset="0"/>
              </a:rPr>
              <a:t>3</a:t>
            </a:r>
          </a:p>
          <a:p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(</a:t>
            </a:r>
            <a:r>
              <a:rPr lang="en-GB" b="1" dirty="0">
                <a:solidFill>
                  <a:srgbClr val="505050"/>
                </a:solidFill>
                <a:ea typeface="Aileron" charset="0"/>
                <a:cs typeface="Aileron" charset="0"/>
              </a:rPr>
              <a:t>IMbrave150</a:t>
            </a:r>
            <a:r>
              <a:rPr lang="en-GB" dirty="0">
                <a:solidFill>
                  <a:srgbClr val="505050"/>
                </a:solidFill>
                <a:ea typeface="Aileron" charset="0"/>
                <a:cs typeface="Aileron" charset="0"/>
              </a:rPr>
              <a:t> trial)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753F27B-583D-5648-8C1D-626FA5CC0EA7}"/>
              </a:ext>
            </a:extLst>
          </p:cNvPr>
          <p:cNvSpPr/>
          <p:nvPr/>
        </p:nvSpPr>
        <p:spPr>
          <a:xfrm>
            <a:off x="4693547" y="1607332"/>
            <a:ext cx="2016224" cy="973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a typeface="OTNEJMQuadraat"/>
                <a:cs typeface="Times New Roman" panose="02020603050405020304" pitchFamily="18" charset="0"/>
              </a:rPr>
              <a:t>Advanced-stage HCC</a:t>
            </a:r>
            <a:endParaRPr lang="en-GB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a typeface="OTNEJMQuadraat"/>
                <a:cs typeface="Times New Roman" panose="02020603050405020304" pitchFamily="18" charset="0"/>
              </a:rPr>
              <a:t>Child-Pugh class A-B</a:t>
            </a:r>
            <a:endParaRPr lang="en-GB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ea typeface="OTNEJMQuadraat"/>
              </a:rPr>
              <a:t>ECOG PS ≤2</a:t>
            </a:r>
            <a:r>
              <a:rPr lang="en-GB" sz="1400" b="1" dirty="0"/>
              <a:t> 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FA243ED-7C8E-1744-85EC-694AE004B244}"/>
              </a:ext>
            </a:extLst>
          </p:cNvPr>
          <p:cNvSpPr/>
          <p:nvPr/>
        </p:nvSpPr>
        <p:spPr>
          <a:xfrm>
            <a:off x="4693547" y="2910927"/>
            <a:ext cx="2016224" cy="978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cs typeface="Times New Roman" panose="02020603050405020304" pitchFamily="18" charset="0"/>
              </a:rPr>
              <a:t>Unresectable HCC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cs typeface="Times New Roman" panose="02020603050405020304" pitchFamily="18" charset="0"/>
              </a:rPr>
              <a:t>Child-Pugh class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cs typeface="Times New Roman" panose="02020603050405020304" pitchFamily="18" charset="0"/>
              </a:rPr>
              <a:t>ECOG PS 0-1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1C29596B-F849-8044-8A6D-90F5EB6DB218}"/>
              </a:ext>
            </a:extLst>
          </p:cNvPr>
          <p:cNvSpPr/>
          <p:nvPr/>
        </p:nvSpPr>
        <p:spPr>
          <a:xfrm>
            <a:off x="4693547" y="4181748"/>
            <a:ext cx="2016224" cy="1983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cs typeface="Times New Roman" panose="02020603050405020304" pitchFamily="18" charset="0"/>
              </a:rPr>
              <a:t>Locally advanced metastatic or unresectable HCC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cs typeface="Times New Roman" panose="02020603050405020304" pitchFamily="18" charset="0"/>
              </a:rPr>
              <a:t>Child-Pugh class 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cs typeface="Times New Roman" panose="02020603050405020304" pitchFamily="18" charset="0"/>
              </a:rPr>
              <a:t>ECOG PS 0-1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Adequate hematologic and organ function 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2DB1665-5E1A-3A44-BC67-80BD008913B7}"/>
              </a:ext>
            </a:extLst>
          </p:cNvPr>
          <p:cNvSpPr/>
          <p:nvPr/>
        </p:nvSpPr>
        <p:spPr>
          <a:xfrm>
            <a:off x="6983425" y="1607332"/>
            <a:ext cx="18051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cs typeface="Times New Roman" panose="02020603050405020304" pitchFamily="18" charset="0"/>
              </a:rPr>
              <a:t>BCLC stage A: 0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B: 17</a:t>
            </a:r>
            <a:r>
              <a:rPr lang="en-GB" sz="1400" b="1" dirty="0">
                <a:highlight>
                  <a:srgbClr val="FFFF00"/>
                </a:highlight>
                <a:cs typeface="Times New Roman" panose="02020603050405020304" pitchFamily="18" charset="0"/>
              </a:rPr>
              <a:t> 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C: 82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D: &lt;1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5B40853-2456-AA4A-AC55-5E0C3D7537DA}"/>
              </a:ext>
            </a:extLst>
          </p:cNvPr>
          <p:cNvSpPr/>
          <p:nvPr/>
        </p:nvSpPr>
        <p:spPr>
          <a:xfrm>
            <a:off x="6983425" y="2910927"/>
            <a:ext cx="18051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cs typeface="Times New Roman" panose="02020603050405020304" pitchFamily="18" charset="0"/>
              </a:rPr>
              <a:t>BCLC stage A: 0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B: 21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C: 79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D: 0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E25548A4-041C-0F4B-AB3F-BE5B770857F8}"/>
              </a:ext>
            </a:extLst>
          </p:cNvPr>
          <p:cNvSpPr/>
          <p:nvPr/>
        </p:nvSpPr>
        <p:spPr>
          <a:xfrm>
            <a:off x="6983425" y="4181748"/>
            <a:ext cx="18051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cs typeface="Times New Roman" panose="02020603050405020304" pitchFamily="18" charset="0"/>
              </a:rPr>
              <a:t>BCLC stage A: 3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B: 16 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C: 82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BCLC stage D: 0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15B1BB81-DFBF-3945-8522-E830B01CBBEA}"/>
              </a:ext>
            </a:extLst>
          </p:cNvPr>
          <p:cNvSpPr/>
          <p:nvPr/>
        </p:nvSpPr>
        <p:spPr>
          <a:xfrm>
            <a:off x="8708106" y="1607332"/>
            <a:ext cx="234155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cs typeface="Times New Roman" panose="02020603050405020304" pitchFamily="18" charset="0"/>
              </a:rPr>
              <a:t>sorafenib 	10.7 (9.4-13.3)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placebo 	7.9 (6.8-9.1) </a:t>
            </a:r>
          </a:p>
          <a:p>
            <a:endParaRPr lang="en-GB" sz="1400" b="1" dirty="0">
              <a:cs typeface="Times New Roman" panose="02020603050405020304" pitchFamily="18" charset="0"/>
            </a:endParaRPr>
          </a:p>
          <a:p>
            <a:r>
              <a:rPr lang="en-GB" sz="1400" b="1" dirty="0">
                <a:cs typeface="Times New Roman" panose="02020603050405020304" pitchFamily="18" charset="0"/>
              </a:rPr>
              <a:t>HR 0.69 (95% CI 0.55 to 0.87)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P&lt;0.001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7A9B949-F476-F747-8F50-E05BCE8347D7}"/>
              </a:ext>
            </a:extLst>
          </p:cNvPr>
          <p:cNvSpPr/>
          <p:nvPr/>
        </p:nvSpPr>
        <p:spPr>
          <a:xfrm>
            <a:off x="8708106" y="2910927"/>
            <a:ext cx="234155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cs typeface="Times New Roman" panose="02020603050405020304" pitchFamily="18" charset="0"/>
              </a:rPr>
              <a:t>lenvatinib	 13.6 (12.1-14.9) 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sorafenib	 12.3 (10.4-13.9) </a:t>
            </a:r>
          </a:p>
          <a:p>
            <a:endParaRPr lang="en-GB" sz="1400" b="1" dirty="0">
              <a:cs typeface="Times New Roman" panose="02020603050405020304" pitchFamily="18" charset="0"/>
            </a:endParaRPr>
          </a:p>
          <a:p>
            <a:r>
              <a:rPr lang="en-GB" sz="1400" b="1" dirty="0">
                <a:cs typeface="Times New Roman" panose="02020603050405020304" pitchFamily="18" charset="0"/>
              </a:rPr>
              <a:t>HR 0.92 (95% CI 0.79-1.06) 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P=NS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C9B999E-8757-364C-B973-BDB7B3423D49}"/>
              </a:ext>
            </a:extLst>
          </p:cNvPr>
          <p:cNvSpPr/>
          <p:nvPr/>
        </p:nvSpPr>
        <p:spPr>
          <a:xfrm>
            <a:off x="8708106" y="4181748"/>
            <a:ext cx="2341558" cy="1229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GB" sz="1400" b="1" dirty="0" err="1">
                <a:cs typeface="Times New Roman" panose="02020603050405020304" pitchFamily="18" charset="0"/>
              </a:rPr>
              <a:t>atezo</a:t>
            </a:r>
            <a:r>
              <a:rPr lang="en-GB" sz="1400" b="1" dirty="0">
                <a:cs typeface="Times New Roman" panose="02020603050405020304" pitchFamily="18" charset="0"/>
              </a:rPr>
              <a:t> + </a:t>
            </a:r>
            <a:r>
              <a:rPr lang="en-GB" sz="1400" b="1" dirty="0" err="1">
                <a:cs typeface="Times New Roman" panose="02020603050405020304" pitchFamily="18" charset="0"/>
              </a:rPr>
              <a:t>bev</a:t>
            </a:r>
            <a:r>
              <a:rPr lang="en-GB" sz="1400" b="1" dirty="0">
                <a:cs typeface="Times New Roman" panose="02020603050405020304" pitchFamily="18" charset="0"/>
              </a:rPr>
              <a:t> 	19.2 (17.0-23.7)</a:t>
            </a:r>
            <a:r>
              <a:rPr lang="en-GB" sz="1400" b="1" baseline="30000" dirty="0">
                <a:cs typeface="Times New Roman" panose="02020603050405020304" pitchFamily="18" charset="0"/>
              </a:rPr>
              <a:t>4</a:t>
            </a:r>
          </a:p>
          <a:p>
            <a:pPr>
              <a:lnSpc>
                <a:spcPct val="107000"/>
              </a:lnSpc>
            </a:pPr>
            <a:r>
              <a:rPr lang="en-GB" sz="1400" b="1" dirty="0">
                <a:cs typeface="Times New Roman" panose="02020603050405020304" pitchFamily="18" charset="0"/>
              </a:rPr>
              <a:t>sorafenib 	13.4 (11.4-16.9)</a:t>
            </a:r>
            <a:r>
              <a:rPr lang="en-GB" sz="1400" b="1" baseline="30000" dirty="0">
                <a:cs typeface="Times New Roman" panose="02020603050405020304" pitchFamily="18" charset="0"/>
              </a:rPr>
              <a:t>4</a:t>
            </a:r>
            <a:r>
              <a:rPr lang="en-GB" sz="1400" b="1" dirty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</a:pPr>
            <a:endParaRPr lang="en-GB" sz="1400" b="1" dirty="0"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1400" b="1" dirty="0">
                <a:cs typeface="Times New Roman" panose="02020603050405020304" pitchFamily="18" charset="0"/>
              </a:rPr>
              <a:t>HR 0.66 (95% CI, 0.52-0.85)</a:t>
            </a:r>
            <a:r>
              <a:rPr lang="en-GB" sz="1400" b="1" baseline="30000" dirty="0">
                <a:cs typeface="Times New Roman" panose="02020603050405020304" pitchFamily="18" charset="0"/>
              </a:rPr>
              <a:t>4</a:t>
            </a:r>
          </a:p>
          <a:p>
            <a:r>
              <a:rPr lang="en-GB" sz="1400" b="1" dirty="0">
                <a:cs typeface="Times New Roman" panose="02020603050405020304" pitchFamily="18" charset="0"/>
              </a:rPr>
              <a:t>P=0.0009</a:t>
            </a:r>
            <a:r>
              <a:rPr lang="en-GB" sz="1400" b="1" baseline="30000" dirty="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45" name="Flèche vers la droite 144">
            <a:extLst>
              <a:ext uri="{FF2B5EF4-FFF2-40B4-BE49-F238E27FC236}">
                <a16:creationId xmlns:a16="http://schemas.microsoft.com/office/drawing/2014/main" id="{71840419-D5CF-AD41-A47C-9C8A6D483DE1}"/>
              </a:ext>
            </a:extLst>
          </p:cNvPr>
          <p:cNvSpPr/>
          <p:nvPr/>
        </p:nvSpPr>
        <p:spPr>
          <a:xfrm>
            <a:off x="2207568" y="2038089"/>
            <a:ext cx="1977015" cy="433339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7" name="Flèche vers la droite 146">
            <a:extLst>
              <a:ext uri="{FF2B5EF4-FFF2-40B4-BE49-F238E27FC236}">
                <a16:creationId xmlns:a16="http://schemas.microsoft.com/office/drawing/2014/main" id="{9D769968-E8EF-AD4C-A41C-1524FD6FE107}"/>
              </a:ext>
            </a:extLst>
          </p:cNvPr>
          <p:cNvSpPr/>
          <p:nvPr/>
        </p:nvSpPr>
        <p:spPr>
          <a:xfrm>
            <a:off x="2207568" y="3046201"/>
            <a:ext cx="1977015" cy="43333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BD80E66-6FAE-1248-953B-5B2EBB06D7AB}"/>
              </a:ext>
            </a:extLst>
          </p:cNvPr>
          <p:cNvSpPr/>
          <p:nvPr/>
        </p:nvSpPr>
        <p:spPr>
          <a:xfrm rot="16200000">
            <a:off x="1617609" y="3772755"/>
            <a:ext cx="1376864" cy="1969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9" name="Flèche vers la droite 148">
            <a:extLst>
              <a:ext uri="{FF2B5EF4-FFF2-40B4-BE49-F238E27FC236}">
                <a16:creationId xmlns:a16="http://schemas.microsoft.com/office/drawing/2014/main" id="{BA8624F6-F975-6640-A1F4-153855DF334C}"/>
              </a:ext>
            </a:extLst>
          </p:cNvPr>
          <p:cNvSpPr/>
          <p:nvPr/>
        </p:nvSpPr>
        <p:spPr>
          <a:xfrm>
            <a:off x="3511400" y="4486361"/>
            <a:ext cx="673183" cy="43333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B6FD6AA9-5402-A74C-B92D-4F8B513134A8}"/>
              </a:ext>
            </a:extLst>
          </p:cNvPr>
          <p:cNvSpPr/>
          <p:nvPr/>
        </p:nvSpPr>
        <p:spPr>
          <a:xfrm rot="16200000">
            <a:off x="3358714" y="4784352"/>
            <a:ext cx="502315" cy="1969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E439C607-6C61-6B45-A38D-3CDCD8B20ACC}"/>
              </a:ext>
            </a:extLst>
          </p:cNvPr>
          <p:cNvSpPr/>
          <p:nvPr/>
        </p:nvSpPr>
        <p:spPr>
          <a:xfrm>
            <a:off x="4909571" y="1106102"/>
            <a:ext cx="137973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600" b="1" dirty="0">
                <a:solidFill>
                  <a:schemeClr val="tx2"/>
                </a:solidFill>
                <a:ea typeface="Calibri" panose="020F0502020204030204" pitchFamily="34" charset="0"/>
              </a:rPr>
              <a:t>Clinical trial population</a:t>
            </a:r>
            <a:r>
              <a:rPr lang="en-GB" sz="1600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2E9C851F-0C67-5E4A-9180-5377E01D9471}"/>
              </a:ext>
            </a:extLst>
          </p:cNvPr>
          <p:cNvSpPr/>
          <p:nvPr/>
        </p:nvSpPr>
        <p:spPr>
          <a:xfrm>
            <a:off x="6641275" y="1106102"/>
            <a:ext cx="1998335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600" b="1" dirty="0">
                <a:solidFill>
                  <a:schemeClr val="tx2"/>
                </a:solidFill>
                <a:ea typeface="Calibri" panose="020F0502020204030204" pitchFamily="34" charset="0"/>
              </a:rPr>
              <a:t>Randomized patients at baseline, %</a:t>
            </a:r>
            <a:endParaRPr lang="en-GB" sz="1600" b="1" dirty="0">
              <a:solidFill>
                <a:schemeClr val="tx2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696E32B4-81B3-AB45-8ED2-188B3C566763}"/>
              </a:ext>
            </a:extLst>
          </p:cNvPr>
          <p:cNvSpPr/>
          <p:nvPr/>
        </p:nvSpPr>
        <p:spPr>
          <a:xfrm>
            <a:off x="9169098" y="1106102"/>
            <a:ext cx="1383392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600" b="1" dirty="0">
                <a:solidFill>
                  <a:schemeClr val="tx2"/>
                </a:solidFill>
              </a:rPr>
              <a:t>mOS, months </a:t>
            </a:r>
            <a:br>
              <a:rPr lang="en-GB" sz="1600" b="1" dirty="0">
                <a:solidFill>
                  <a:schemeClr val="tx2"/>
                </a:solidFill>
              </a:rPr>
            </a:br>
            <a:r>
              <a:rPr lang="en-GB" sz="1600" b="1" dirty="0">
                <a:solidFill>
                  <a:schemeClr val="tx2"/>
                </a:solidFill>
              </a:rPr>
              <a:t>(95% CI) 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CB0CCDF-E01C-C742-983F-A801C51AD10C}"/>
              </a:ext>
            </a:extLst>
          </p:cNvPr>
          <p:cNvSpPr/>
          <p:nvPr/>
        </p:nvSpPr>
        <p:spPr>
          <a:xfrm>
            <a:off x="4693547" y="1039790"/>
            <a:ext cx="1872208" cy="5121933"/>
          </a:xfrm>
          <a:prstGeom prst="rect">
            <a:avLst/>
          </a:prstGeom>
          <a:noFill/>
          <a:ln w="19050">
            <a:solidFill>
              <a:srgbClr val="505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F4F0E1ED-054C-B446-AEEA-7914410804DE}"/>
              </a:ext>
            </a:extLst>
          </p:cNvPr>
          <p:cNvSpPr/>
          <p:nvPr/>
        </p:nvSpPr>
        <p:spPr>
          <a:xfrm>
            <a:off x="6723256" y="1039790"/>
            <a:ext cx="1872208" cy="5121933"/>
          </a:xfrm>
          <a:prstGeom prst="rect">
            <a:avLst/>
          </a:prstGeom>
          <a:noFill/>
          <a:ln w="19050">
            <a:solidFill>
              <a:srgbClr val="505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CF9DAF5C-D7B6-394A-AF04-6972DAF6CEF2}"/>
              </a:ext>
            </a:extLst>
          </p:cNvPr>
          <p:cNvSpPr/>
          <p:nvPr/>
        </p:nvSpPr>
        <p:spPr>
          <a:xfrm>
            <a:off x="8743016" y="1039790"/>
            <a:ext cx="2270128" cy="5121933"/>
          </a:xfrm>
          <a:prstGeom prst="rect">
            <a:avLst/>
          </a:prstGeom>
          <a:noFill/>
          <a:ln w="19050">
            <a:solidFill>
              <a:srgbClr val="505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70A1CBFB-7CE8-514D-B9DC-9AF4545A5EB4}"/>
              </a:ext>
            </a:extLst>
          </p:cNvPr>
          <p:cNvSpPr/>
          <p:nvPr/>
        </p:nvSpPr>
        <p:spPr>
          <a:xfrm rot="16200000">
            <a:off x="2063741" y="1986639"/>
            <a:ext cx="484601" cy="196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71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BCCAE7B-04AA-8D42-A36B-1BDD60C5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Development of multidisciplinary expert opinion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29D2F8-9FB8-0940-8869-290868748DD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GB" dirty="0"/>
              <a:t>HCC, hepatocellular carcinoma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EDFC49EE-EAA2-E341-9298-EB794A4D7AE0}"/>
              </a:ext>
            </a:extLst>
          </p:cNvPr>
          <p:cNvSpPr/>
          <p:nvPr/>
        </p:nvSpPr>
        <p:spPr>
          <a:xfrm>
            <a:off x="619201" y="1100103"/>
            <a:ext cx="10963199" cy="144776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dirty="0">
                <a:solidFill>
                  <a:schemeClr val="tx2"/>
                </a:solidFill>
              </a:rPr>
              <a:t>Seven experts from the Americas and European Union: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Five physicians (representing hepatology, oncology, and radiology) with expertise in the treatment of HCC,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An HCC patient advocate, and</a:t>
            </a:r>
          </a:p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A payer systems and health economics expert </a:t>
            </a:r>
          </a:p>
          <a:p>
            <a:r>
              <a:rPr lang="en-GB" dirty="0">
                <a:solidFill>
                  <a:schemeClr val="tx2"/>
                </a:solidFill>
              </a:rPr>
              <a:t>were invited to participate in the virtual HCC Experts Round Table, an independent medical education programme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A008994-77E8-CB4B-B1A4-C940FD236B0C}"/>
              </a:ext>
            </a:extLst>
          </p:cNvPr>
          <p:cNvSpPr/>
          <p:nvPr/>
        </p:nvSpPr>
        <p:spPr>
          <a:xfrm>
            <a:off x="619201" y="2980644"/>
            <a:ext cx="10963199" cy="124717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100"/>
              </a:spcAft>
            </a:pPr>
            <a:r>
              <a:rPr lang="en-GB" dirty="0">
                <a:solidFill>
                  <a:schemeClr val="tx2"/>
                </a:solidFill>
              </a:rPr>
              <a:t>The experts’ opinions on the following topics were assessed by questionnaire:</a:t>
            </a:r>
          </a:p>
          <a:p>
            <a:pPr marL="285750" lvl="0" indent="-285750"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Current first-line standard of care in advanced HCC</a:t>
            </a:r>
          </a:p>
          <a:p>
            <a:pPr marL="285750" lvl="0" indent="-285750"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Management of advanced HCC patients</a:t>
            </a:r>
          </a:p>
          <a:p>
            <a:pPr marL="285750" lvl="0" indent="-285750">
              <a:spcAft>
                <a:spcPts val="1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IMbrave150 trial outcomes and their anticipated impact on clinical practice in the expert's region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EEC214D8-6E4C-9248-B60B-C825C61A0DD1}"/>
              </a:ext>
            </a:extLst>
          </p:cNvPr>
          <p:cNvSpPr/>
          <p:nvPr/>
        </p:nvSpPr>
        <p:spPr>
          <a:xfrm>
            <a:off x="635552" y="4660586"/>
            <a:ext cx="10963199" cy="5976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GB" dirty="0">
                <a:solidFill>
                  <a:schemeClr val="tx2"/>
                </a:solidFill>
              </a:rPr>
              <a:t>Aggregate questionnaire outcomes were shared with the experts and used to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facilitate their discussion during the virtual roundtable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D8BD1242-B406-DA4D-8CEF-DCA19CB4009F}"/>
              </a:ext>
            </a:extLst>
          </p:cNvPr>
          <p:cNvSpPr/>
          <p:nvPr/>
        </p:nvSpPr>
        <p:spPr>
          <a:xfrm>
            <a:off x="619201" y="5690959"/>
            <a:ext cx="10963199" cy="59672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</a:pPr>
            <a:r>
              <a:rPr lang="en-GB" dirty="0">
                <a:solidFill>
                  <a:schemeClr val="tx2"/>
                </a:solidFill>
              </a:rPr>
              <a:t>These insights from an international and multidisciplinary group of experts in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advanced HCC have been captured in this opinion statement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2948F5E-6FA6-3C4E-8F9F-59F9020F9E8B}"/>
              </a:ext>
            </a:extLst>
          </p:cNvPr>
          <p:cNvGrpSpPr/>
          <p:nvPr/>
        </p:nvGrpSpPr>
        <p:grpSpPr>
          <a:xfrm>
            <a:off x="4979875" y="2603972"/>
            <a:ext cx="2232251" cy="330302"/>
            <a:chOff x="4680517" y="1579091"/>
            <a:chExt cx="2232251" cy="330302"/>
          </a:xfrm>
          <a:solidFill>
            <a:schemeClr val="accent1"/>
          </a:solidFill>
        </p:grpSpPr>
        <p:sp>
          <p:nvSpPr>
            <p:cNvPr id="25" name="Right Arrow 24">
              <a:extLst>
                <a:ext uri="{FF2B5EF4-FFF2-40B4-BE49-F238E27FC236}">
                  <a16:creationId xmlns:a16="http://schemas.microsoft.com/office/drawing/2014/main" id="{E50A3CAD-18E3-604B-BC6C-952464E3C852}"/>
                </a:ext>
              </a:extLst>
            </p:cNvPr>
            <p:cNvSpPr/>
            <p:nvPr/>
          </p:nvSpPr>
          <p:spPr>
            <a:xfrm rot="5400000">
              <a:off x="5631492" y="628116"/>
              <a:ext cx="330302" cy="223225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ight Arrow 4">
              <a:extLst>
                <a:ext uri="{FF2B5EF4-FFF2-40B4-BE49-F238E27FC236}">
                  <a16:creationId xmlns:a16="http://schemas.microsoft.com/office/drawing/2014/main" id="{736FA090-D545-5E44-B055-C5834E1D05B3}"/>
                </a:ext>
              </a:extLst>
            </p:cNvPr>
            <p:cNvSpPr txBox="1"/>
            <p:nvPr/>
          </p:nvSpPr>
          <p:spPr>
            <a:xfrm>
              <a:off x="5126968" y="1579091"/>
              <a:ext cx="1339351" cy="2312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400" kern="1200" dirty="0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F055FB2-4E52-564F-854A-73ECDC591791}"/>
              </a:ext>
            </a:extLst>
          </p:cNvPr>
          <p:cNvGrpSpPr/>
          <p:nvPr/>
        </p:nvGrpSpPr>
        <p:grpSpPr>
          <a:xfrm>
            <a:off x="4979875" y="4281943"/>
            <a:ext cx="2232251" cy="330302"/>
            <a:chOff x="4680517" y="1579091"/>
            <a:chExt cx="2232251" cy="330302"/>
          </a:xfrm>
          <a:solidFill>
            <a:schemeClr val="accent1"/>
          </a:solidFill>
        </p:grpSpPr>
        <p:sp>
          <p:nvSpPr>
            <p:cNvPr id="28" name="Right Arrow 27">
              <a:extLst>
                <a:ext uri="{FF2B5EF4-FFF2-40B4-BE49-F238E27FC236}">
                  <a16:creationId xmlns:a16="http://schemas.microsoft.com/office/drawing/2014/main" id="{A60A7200-ABFD-4B45-9527-5092F6F94469}"/>
                </a:ext>
              </a:extLst>
            </p:cNvPr>
            <p:cNvSpPr/>
            <p:nvPr/>
          </p:nvSpPr>
          <p:spPr>
            <a:xfrm rot="5400000">
              <a:off x="5631492" y="628116"/>
              <a:ext cx="330302" cy="223225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ight Arrow 4">
              <a:extLst>
                <a:ext uri="{FF2B5EF4-FFF2-40B4-BE49-F238E27FC236}">
                  <a16:creationId xmlns:a16="http://schemas.microsoft.com/office/drawing/2014/main" id="{592AECDE-4A50-8B44-B4FC-A0D5E5A8FD00}"/>
                </a:ext>
              </a:extLst>
            </p:cNvPr>
            <p:cNvSpPr txBox="1"/>
            <p:nvPr/>
          </p:nvSpPr>
          <p:spPr>
            <a:xfrm>
              <a:off x="5126968" y="1579091"/>
              <a:ext cx="1339351" cy="2312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400" kern="1200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DE18408-5060-084F-B830-24D7ACAACE94}"/>
              </a:ext>
            </a:extLst>
          </p:cNvPr>
          <p:cNvGrpSpPr/>
          <p:nvPr/>
        </p:nvGrpSpPr>
        <p:grpSpPr>
          <a:xfrm>
            <a:off x="4979875" y="5318892"/>
            <a:ext cx="2232251" cy="330302"/>
            <a:chOff x="4680517" y="1579091"/>
            <a:chExt cx="2232251" cy="330302"/>
          </a:xfrm>
          <a:solidFill>
            <a:schemeClr val="accent1"/>
          </a:solidFill>
        </p:grpSpPr>
        <p:sp>
          <p:nvSpPr>
            <p:cNvPr id="31" name="Right Arrow 30">
              <a:extLst>
                <a:ext uri="{FF2B5EF4-FFF2-40B4-BE49-F238E27FC236}">
                  <a16:creationId xmlns:a16="http://schemas.microsoft.com/office/drawing/2014/main" id="{B337472E-A08A-544D-AFAD-2F3887D278B0}"/>
                </a:ext>
              </a:extLst>
            </p:cNvPr>
            <p:cNvSpPr/>
            <p:nvPr/>
          </p:nvSpPr>
          <p:spPr>
            <a:xfrm rot="5400000">
              <a:off x="5631492" y="628116"/>
              <a:ext cx="330302" cy="223225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ight Arrow 4">
              <a:extLst>
                <a:ext uri="{FF2B5EF4-FFF2-40B4-BE49-F238E27FC236}">
                  <a16:creationId xmlns:a16="http://schemas.microsoft.com/office/drawing/2014/main" id="{030C2400-10A8-D140-B928-F6F49579F4D8}"/>
                </a:ext>
              </a:extLst>
            </p:cNvPr>
            <p:cNvSpPr txBox="1"/>
            <p:nvPr/>
          </p:nvSpPr>
          <p:spPr>
            <a:xfrm>
              <a:off x="5126968" y="1579091"/>
              <a:ext cx="1339351" cy="2312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658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3B6B3B85-FAA0-5F46-AA4B-765000A01838}"/>
              </a:ext>
            </a:extLst>
          </p:cNvPr>
          <p:cNvSpPr/>
          <p:nvPr/>
        </p:nvSpPr>
        <p:spPr>
          <a:xfrm>
            <a:off x="3639425" y="1641574"/>
            <a:ext cx="3240360" cy="8737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D2F296F1-7F86-6746-8710-6CBF4A98E5D9}"/>
              </a:ext>
            </a:extLst>
          </p:cNvPr>
          <p:cNvSpPr/>
          <p:nvPr/>
        </p:nvSpPr>
        <p:spPr>
          <a:xfrm>
            <a:off x="461071" y="2461598"/>
            <a:ext cx="2988938" cy="9233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956BBEE-4489-4661-A0FB-61C15503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1" y="259200"/>
            <a:ext cx="9509247" cy="864000"/>
          </a:xfrm>
        </p:spPr>
        <p:txBody>
          <a:bodyPr>
            <a:normAutofit/>
          </a:bodyPr>
          <a:lstStyle/>
          <a:p>
            <a:r>
              <a:rPr lang="en-GB" dirty="0"/>
              <a:t>Key Clinical Considerations for Selection of First-Line Treatment of HCC in the Americas and European Union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F160AC-E617-024A-983E-06B7514DDFA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10516376" cy="365125"/>
          </a:xfrm>
        </p:spPr>
        <p:txBody>
          <a:bodyPr anchor="b" anchorCtr="0"/>
          <a:lstStyle/>
          <a:p>
            <a:pPr>
              <a:spcBef>
                <a:spcPts val="0"/>
              </a:spcBef>
            </a:pPr>
            <a:r>
              <a:rPr lang="en-GB" dirty="0"/>
              <a:t>* The data regarding efficacy according to viral aetiology are based on </a:t>
            </a:r>
            <a:r>
              <a:rPr lang="en-GB" i="1" dirty="0"/>
              <a:t>post hoc </a:t>
            </a:r>
            <a:r>
              <a:rPr lang="en-GB" dirty="0"/>
              <a:t>analyses (for progression-free survival)</a:t>
            </a:r>
            <a:br>
              <a:rPr lang="en-GB" dirty="0"/>
            </a:br>
            <a:r>
              <a:rPr lang="en-GB" dirty="0"/>
              <a:t>HCC, hepatocellular carcinoma; mOS, median overall survival</a:t>
            </a:r>
          </a:p>
          <a:p>
            <a:pPr>
              <a:spcBef>
                <a:spcPts val="0"/>
              </a:spcBef>
            </a:pPr>
            <a:r>
              <a:rPr lang="en-GB" dirty="0"/>
              <a:t>1. Llovet JM, et al. N Engl J Med. 2008;359(4):378-90;  2. Kudo M, et al. Lancet. 2018;391 (10126):1163-73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4AAB9F6-B367-1D42-A85D-3FDB8505584A}"/>
              </a:ext>
            </a:extLst>
          </p:cNvPr>
          <p:cNvSpPr txBox="1"/>
          <p:nvPr/>
        </p:nvSpPr>
        <p:spPr>
          <a:xfrm>
            <a:off x="1213670" y="2043066"/>
            <a:ext cx="1483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ea typeface="Aileron" charset="0"/>
                <a:cs typeface="Aileron" charset="0"/>
              </a:rPr>
              <a:t>sorafenib</a:t>
            </a:r>
            <a:r>
              <a:rPr lang="en-GB" sz="2400" b="1" baseline="30000" dirty="0">
                <a:solidFill>
                  <a:schemeClr val="tx2"/>
                </a:solidFill>
                <a:ea typeface="Aileron" charset="0"/>
                <a:cs typeface="Aileron" charset="0"/>
              </a:rPr>
              <a:t>1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66ADA08-A699-1B47-8B01-2D3F4496E9CA}"/>
              </a:ext>
            </a:extLst>
          </p:cNvPr>
          <p:cNvSpPr txBox="1"/>
          <p:nvPr/>
        </p:nvSpPr>
        <p:spPr>
          <a:xfrm>
            <a:off x="4454192" y="1193915"/>
            <a:ext cx="1610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ea typeface="Aileron" charset="0"/>
                <a:cs typeface="Aileron" charset="0"/>
              </a:rPr>
              <a:t>lenvatinib</a:t>
            </a:r>
            <a:r>
              <a:rPr lang="en-GB" sz="2400" b="1" baseline="30000" dirty="0">
                <a:solidFill>
                  <a:schemeClr val="tx2"/>
                </a:solidFill>
                <a:ea typeface="Aileron" charset="0"/>
                <a:cs typeface="Aileron" charset="0"/>
              </a:rPr>
              <a:t>2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A2975F-85B5-4A75-9DF4-EE993ED74F31}"/>
              </a:ext>
            </a:extLst>
          </p:cNvPr>
          <p:cNvGrpSpPr/>
          <p:nvPr/>
        </p:nvGrpSpPr>
        <p:grpSpPr>
          <a:xfrm>
            <a:off x="7248128" y="1571345"/>
            <a:ext cx="4608512" cy="2938241"/>
            <a:chOff x="263352" y="4351312"/>
            <a:chExt cx="7357651" cy="1525960"/>
          </a:xfrm>
        </p:grpSpPr>
        <p:sp>
          <p:nvSpPr>
            <p:cNvPr id="29" name="Rectangle : coins arrondis 28">
              <a:extLst>
                <a:ext uri="{FF2B5EF4-FFF2-40B4-BE49-F238E27FC236}">
                  <a16:creationId xmlns:a16="http://schemas.microsoft.com/office/drawing/2014/main" id="{5C3FF38E-6E17-6E4F-A357-7462F521AC60}"/>
                </a:ext>
              </a:extLst>
            </p:cNvPr>
            <p:cNvSpPr/>
            <p:nvPr/>
          </p:nvSpPr>
          <p:spPr>
            <a:xfrm>
              <a:off x="263352" y="4365104"/>
              <a:ext cx="7272808" cy="151216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A73FDCA-0C69-994E-A603-5DD3FD660C6E}"/>
                </a:ext>
              </a:extLst>
            </p:cNvPr>
            <p:cNvSpPr/>
            <p:nvPr/>
          </p:nvSpPr>
          <p:spPr>
            <a:xfrm>
              <a:off x="300867" y="4351312"/>
              <a:ext cx="7320136" cy="15185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accent1"/>
                  </a:solidFill>
                </a:rPr>
                <a:t>Factors that may influence prescribing decision</a:t>
              </a:r>
            </a:p>
            <a:p>
              <a:pPr marL="285750" indent="-285750"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2"/>
                  </a:solidFill>
                </a:rPr>
                <a:t>Limited availability and insurance coverage for lenvatinib</a:t>
              </a:r>
            </a:p>
            <a:p>
              <a:pPr marL="285750" indent="-285750"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2"/>
                  </a:solidFill>
                </a:rPr>
                <a:t>Physicians’ long-term experience using sorafenib and associated comfort level </a:t>
              </a:r>
            </a:p>
            <a:p>
              <a:pPr marL="285750" indent="-285750"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2"/>
                  </a:solidFill>
                </a:rPr>
                <a:t>The noninferiority of lenvatinib compared with sorafenib in the REFLECT trial</a:t>
              </a:r>
            </a:p>
            <a:p>
              <a:pPr marL="285750" indent="-285750">
                <a:buClr>
                  <a:schemeClr val="accent1"/>
                </a:buClr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tx2"/>
                  </a:solidFill>
                </a:rPr>
                <a:t>sorafenib provides a greater benefit in patients infected with hepatitis C virus*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EF0C1364-2803-E441-9BA4-6BF7D5D0768A}"/>
              </a:ext>
            </a:extLst>
          </p:cNvPr>
          <p:cNvSpPr/>
          <p:nvPr/>
        </p:nvSpPr>
        <p:spPr>
          <a:xfrm>
            <a:off x="335360" y="2489878"/>
            <a:ext cx="324036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700" b="1" dirty="0"/>
              <a:t>mOS for sorafenib</a:t>
            </a:r>
            <a:r>
              <a:rPr lang="en-GB" sz="1700" dirty="0"/>
              <a:t>: 10.7 months </a:t>
            </a:r>
          </a:p>
          <a:p>
            <a:pPr algn="ctr"/>
            <a:r>
              <a:rPr lang="en-GB" sz="1700" dirty="0"/>
              <a:t>significantly longer than </a:t>
            </a:r>
          </a:p>
          <a:p>
            <a:pPr algn="ctr"/>
            <a:r>
              <a:rPr lang="en-GB" sz="1700" b="1" dirty="0"/>
              <a:t>mOS for placebo</a:t>
            </a:r>
            <a:r>
              <a:rPr lang="en-GB" sz="1700" dirty="0"/>
              <a:t>: 7.9 months</a:t>
            </a:r>
            <a:endParaRPr lang="en-GB" sz="1700" dirty="0">
              <a:effectLst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D782B0-7872-0B48-A038-930B811FEEA3}"/>
              </a:ext>
            </a:extLst>
          </p:cNvPr>
          <p:cNvSpPr/>
          <p:nvPr/>
        </p:nvSpPr>
        <p:spPr>
          <a:xfrm>
            <a:off x="3639425" y="1641574"/>
            <a:ext cx="324036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700" b="1" dirty="0"/>
              <a:t>mOS for lenvatinib</a:t>
            </a:r>
            <a:r>
              <a:rPr lang="en-GB" sz="1700" dirty="0"/>
              <a:t>: 13.6 months</a:t>
            </a:r>
          </a:p>
          <a:p>
            <a:pPr algn="ctr"/>
            <a:r>
              <a:rPr lang="en-GB" sz="1700" dirty="0"/>
              <a:t>Non inferior to</a:t>
            </a:r>
          </a:p>
          <a:p>
            <a:pPr algn="ctr"/>
            <a:r>
              <a:rPr lang="en-GB" sz="1700" b="1" dirty="0"/>
              <a:t>mOS for sorafenib</a:t>
            </a:r>
            <a:r>
              <a:rPr lang="en-GB" sz="1700" dirty="0"/>
              <a:t>: 12.3 months</a:t>
            </a:r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EEF9A077-6EBD-2644-A3C3-8C3DE6BE2F63}"/>
              </a:ext>
            </a:extLst>
          </p:cNvPr>
          <p:cNvSpPr/>
          <p:nvPr/>
        </p:nvSpPr>
        <p:spPr>
          <a:xfrm>
            <a:off x="3169656" y="3401173"/>
            <a:ext cx="1060704" cy="914400"/>
          </a:xfrm>
          <a:prstGeom prst="triangl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?</a:t>
            </a:r>
            <a:endParaRPr lang="en-GB" dirty="0"/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9893C37F-9A4C-3A43-BC4C-19446BCF7735}"/>
              </a:ext>
            </a:extLst>
          </p:cNvPr>
          <p:cNvCxnSpPr>
            <a:cxnSpLocks/>
          </p:cNvCxnSpPr>
          <p:nvPr/>
        </p:nvCxnSpPr>
        <p:spPr>
          <a:xfrm flipV="1">
            <a:off x="442766" y="2596624"/>
            <a:ext cx="6514485" cy="1433992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CED69FD-209F-4527-8598-52F4C0DAB8C9}"/>
              </a:ext>
            </a:extLst>
          </p:cNvPr>
          <p:cNvSpPr txBox="1"/>
          <p:nvPr/>
        </p:nvSpPr>
        <p:spPr>
          <a:xfrm>
            <a:off x="335361" y="4679008"/>
            <a:ext cx="11468138" cy="1236083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numCol="2" rtlCol="0">
            <a:spAutoFit/>
          </a:bodyPr>
          <a:lstStyle/>
          <a:p>
            <a:pPr marL="342900" indent="-342900"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b="1" kern="1200" dirty="0">
                <a:solidFill>
                  <a:schemeClr val="accent2"/>
                </a:solidFill>
              </a:rPr>
              <a:t>Modest improvement in </a:t>
            </a:r>
            <a:r>
              <a:rPr lang="en-GB" sz="2000" b="1" dirty="0" err="1">
                <a:solidFill>
                  <a:schemeClr val="accent2"/>
                </a:solidFill>
              </a:rPr>
              <a:t>mOS</a:t>
            </a:r>
            <a:r>
              <a:rPr lang="en-GB" sz="2000" b="1" dirty="0">
                <a:solidFill>
                  <a:schemeClr val="accent2"/>
                </a:solidFill>
              </a:rPr>
              <a:t> with sorafenib or </a:t>
            </a:r>
            <a:r>
              <a:rPr lang="en-GB" sz="2000" b="1" dirty="0" err="1">
                <a:solidFill>
                  <a:schemeClr val="accent2"/>
                </a:solidFill>
              </a:rPr>
              <a:t>lenvatinib</a:t>
            </a:r>
            <a:r>
              <a:rPr lang="en-GB" sz="2000" b="1" dirty="0">
                <a:solidFill>
                  <a:schemeClr val="accent2"/>
                </a:solidFill>
              </a:rPr>
              <a:t> (around 3 months)</a:t>
            </a:r>
          </a:p>
          <a:p>
            <a:pPr marL="800100" lvl="1" indent="-342900"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700" kern="1200" dirty="0">
                <a:solidFill>
                  <a:schemeClr val="tx2"/>
                </a:solidFill>
              </a:rPr>
              <a:t>Need more effective first-line treatment options for patients with HCC</a:t>
            </a:r>
          </a:p>
          <a:p>
            <a:pPr marL="342900" indent="-342900"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000" b="1" kern="1200" dirty="0">
                <a:solidFill>
                  <a:schemeClr val="accent2"/>
                </a:solidFill>
              </a:rPr>
              <a:t>Identify subsets of patients that could benefit from sorafenib or lenvatinib</a:t>
            </a:r>
          </a:p>
          <a:p>
            <a:pPr marL="800100" lvl="1" indent="-342900">
              <a:lnSpc>
                <a:spcPct val="90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1700" kern="1200" dirty="0">
                <a:solidFill>
                  <a:schemeClr val="tx2"/>
                </a:solidFill>
              </a:rPr>
              <a:t>Biomarkers required</a:t>
            </a:r>
          </a:p>
        </p:txBody>
      </p:sp>
    </p:spTree>
    <p:extLst>
      <p:ext uri="{BB962C8B-B14F-4D97-AF65-F5344CB8AC3E}">
        <p14:creationId xmlns:p14="http://schemas.microsoft.com/office/powerpoint/2010/main" val="96491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2FDA43-D4D7-D24D-AC34-720FD7984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137362"/>
            <a:ext cx="11319048" cy="702470"/>
          </a:xfrm>
        </p:spPr>
        <p:txBody>
          <a:bodyPr>
            <a:normAutofit/>
          </a:bodyPr>
          <a:lstStyle/>
          <a:p>
            <a:r>
              <a:rPr lang="en-GB" sz="1800" dirty="0">
                <a:solidFill>
                  <a:schemeClr val="accent1"/>
                </a:solidFill>
              </a:rPr>
              <a:t>Proposal from experts on the impact in decisions regarding the sequencing of treatments: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956BBEE-4489-4661-A0FB-61C15503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Implications of the IM</a:t>
            </a:r>
            <a:r>
              <a:rPr lang="en-GB" cap="none" dirty="0"/>
              <a:t>brave</a:t>
            </a:r>
            <a:r>
              <a:rPr lang="en-GB" dirty="0"/>
              <a:t>150 Trial Results for Clinical Practice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5" name="Content Placeholder 5">
            <a:extLst>
              <a:ext uri="{FF2B5EF4-FFF2-40B4-BE49-F238E27FC236}">
                <a16:creationId xmlns:a16="http://schemas.microsoft.com/office/drawing/2014/main" id="{18567011-D614-4E94-A8C4-1D804BC8FE5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9940312" cy="365125"/>
          </a:xfrm>
        </p:spPr>
        <p:txBody>
          <a:bodyPr anchor="b" anchorCtr="0"/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baseline="30000" dirty="0">
                <a:solidFill>
                  <a:schemeClr val="tx2"/>
                </a:solidFill>
              </a:rPr>
              <a:t>1</a:t>
            </a:r>
            <a:r>
              <a:rPr lang="en-GB" dirty="0">
                <a:solidFill>
                  <a:schemeClr val="tx2"/>
                </a:solidFill>
              </a:rPr>
              <a:t>nivolumab + ipilimumab combination was approved by the US FDA on March 2020 (refer to the US Prescribing Information of the respective drugs)</a:t>
            </a:r>
            <a:r>
              <a:rPr lang="en-GB" baseline="30000" dirty="0">
                <a:solidFill>
                  <a:schemeClr val="tx2"/>
                </a:solidFill>
              </a:rPr>
              <a:t>2,3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dirty="0">
                <a:solidFill>
                  <a:schemeClr val="tx2"/>
                </a:solidFill>
              </a:rPr>
              <a:t>AFP, alpha-fetoprotein; FDA, Food and Drug Administration; US, United States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GB" dirty="0">
                <a:solidFill>
                  <a:schemeClr val="tx2"/>
                </a:solidFill>
              </a:rPr>
              <a:t>Adapted from 1. Bruix J, et al. Nat Rev Gastroenterol Hepatol 2019;16:617-30; 2. OPDIVO (nivolumab) injection, for intravenous use. US Prescribing Information. Revised October 2020; 3. YERVOY (ipilimumab) injection, for intravenous use. US Prescribing Information. Revised October 2020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515082AB-F61B-1D4E-AF55-DFDB926216B9}"/>
              </a:ext>
            </a:extLst>
          </p:cNvPr>
          <p:cNvSpPr/>
          <p:nvPr/>
        </p:nvSpPr>
        <p:spPr>
          <a:xfrm>
            <a:off x="6963065" y="1480048"/>
            <a:ext cx="2181370" cy="2304000"/>
          </a:xfrm>
          <a:prstGeom prst="roundRect">
            <a:avLst>
              <a:gd name="adj" fmla="val 12404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48F2B0D9-59D3-0147-A2D1-B40FB914D2F2}"/>
              </a:ext>
            </a:extLst>
          </p:cNvPr>
          <p:cNvSpPr/>
          <p:nvPr/>
        </p:nvSpPr>
        <p:spPr>
          <a:xfrm>
            <a:off x="911424" y="1480048"/>
            <a:ext cx="2268252" cy="2304000"/>
          </a:xfrm>
          <a:prstGeom prst="roundRect">
            <a:avLst>
              <a:gd name="adj" fmla="val 1154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9A7AED6D-99AB-7A49-BD40-823FF7580173}"/>
              </a:ext>
            </a:extLst>
          </p:cNvPr>
          <p:cNvSpPr/>
          <p:nvPr/>
        </p:nvSpPr>
        <p:spPr>
          <a:xfrm>
            <a:off x="3403413" y="1480048"/>
            <a:ext cx="3335916" cy="2304000"/>
          </a:xfrm>
          <a:prstGeom prst="roundRect">
            <a:avLst>
              <a:gd name="adj" fmla="val 12295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A9895BA7-C591-0C4D-8A9D-1072DE802D8A}"/>
              </a:ext>
            </a:extLst>
          </p:cNvPr>
          <p:cNvSpPr/>
          <p:nvPr/>
        </p:nvSpPr>
        <p:spPr>
          <a:xfrm>
            <a:off x="4242553" y="2056356"/>
            <a:ext cx="1728192" cy="2586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cabozantinib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16096163-9735-D844-A877-56D03B492531}"/>
              </a:ext>
            </a:extLst>
          </p:cNvPr>
          <p:cNvSpPr/>
          <p:nvPr/>
        </p:nvSpPr>
        <p:spPr>
          <a:xfrm>
            <a:off x="7189654" y="2393035"/>
            <a:ext cx="1728192" cy="2926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cabozantinib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22696D3-D7D9-5A47-B9C8-5F4E4ECFA5B3}"/>
              </a:ext>
            </a:extLst>
          </p:cNvPr>
          <p:cNvSpPr txBox="1"/>
          <p:nvPr/>
        </p:nvSpPr>
        <p:spPr>
          <a:xfrm>
            <a:off x="1592510" y="1480048"/>
            <a:ext cx="90608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2000" b="1" dirty="0">
                <a:solidFill>
                  <a:srgbClr val="50505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First line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3684B3A-362B-0145-86D2-FE1E02C372D1}"/>
              </a:ext>
            </a:extLst>
          </p:cNvPr>
          <p:cNvSpPr txBox="1"/>
          <p:nvPr/>
        </p:nvSpPr>
        <p:spPr>
          <a:xfrm>
            <a:off x="4414343" y="1480048"/>
            <a:ext cx="12218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2000" b="1" dirty="0">
                <a:solidFill>
                  <a:srgbClr val="50505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Second line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CEBE0E3-084B-3B40-9DB1-345AEA8BB770}"/>
              </a:ext>
            </a:extLst>
          </p:cNvPr>
          <p:cNvSpPr txBox="1"/>
          <p:nvPr/>
        </p:nvSpPr>
        <p:spPr>
          <a:xfrm>
            <a:off x="7551978" y="1480048"/>
            <a:ext cx="10035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2000" b="1" dirty="0">
                <a:solidFill>
                  <a:srgbClr val="50505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Third line</a:t>
            </a:r>
          </a:p>
        </p:txBody>
      </p:sp>
      <p:cxnSp>
        <p:nvCxnSpPr>
          <p:cNvPr id="28" name="Straight Connector 28">
            <a:extLst>
              <a:ext uri="{FF2B5EF4-FFF2-40B4-BE49-F238E27FC236}">
                <a16:creationId xmlns:a16="http://schemas.microsoft.com/office/drawing/2014/main" id="{3A8B00DA-C9C4-CF49-8E00-FD7D20F4E290}"/>
              </a:ext>
            </a:extLst>
          </p:cNvPr>
          <p:cNvCxnSpPr>
            <a:cxnSpLocks/>
          </p:cNvCxnSpPr>
          <p:nvPr/>
        </p:nvCxnSpPr>
        <p:spPr>
          <a:xfrm>
            <a:off x="3662184" y="1909328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51">
            <a:extLst>
              <a:ext uri="{FF2B5EF4-FFF2-40B4-BE49-F238E27FC236}">
                <a16:creationId xmlns:a16="http://schemas.microsoft.com/office/drawing/2014/main" id="{7BF7866F-8BA3-CB49-94F9-9F3676B6BA4A}"/>
              </a:ext>
            </a:extLst>
          </p:cNvPr>
          <p:cNvCxnSpPr>
            <a:cxnSpLocks/>
          </p:cNvCxnSpPr>
          <p:nvPr/>
        </p:nvCxnSpPr>
        <p:spPr>
          <a:xfrm>
            <a:off x="3662184" y="2775936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52">
            <a:extLst>
              <a:ext uri="{FF2B5EF4-FFF2-40B4-BE49-F238E27FC236}">
                <a16:creationId xmlns:a16="http://schemas.microsoft.com/office/drawing/2014/main" id="{2E49D6F4-6DE7-D446-823C-E7C4FD837D32}"/>
              </a:ext>
            </a:extLst>
          </p:cNvPr>
          <p:cNvCxnSpPr>
            <a:cxnSpLocks/>
          </p:cNvCxnSpPr>
          <p:nvPr/>
        </p:nvCxnSpPr>
        <p:spPr>
          <a:xfrm>
            <a:off x="3662184" y="3063968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53">
            <a:extLst>
              <a:ext uri="{FF2B5EF4-FFF2-40B4-BE49-F238E27FC236}">
                <a16:creationId xmlns:a16="http://schemas.microsoft.com/office/drawing/2014/main" id="{945EEBFE-8457-4140-9AB0-45CA0C05B17B}"/>
              </a:ext>
            </a:extLst>
          </p:cNvPr>
          <p:cNvCxnSpPr>
            <a:cxnSpLocks/>
          </p:cNvCxnSpPr>
          <p:nvPr/>
        </p:nvCxnSpPr>
        <p:spPr>
          <a:xfrm>
            <a:off x="3662184" y="3496016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54">
            <a:extLst>
              <a:ext uri="{FF2B5EF4-FFF2-40B4-BE49-F238E27FC236}">
                <a16:creationId xmlns:a16="http://schemas.microsoft.com/office/drawing/2014/main" id="{CB75113F-48AE-6F49-A03E-030E7F0F2D79}"/>
              </a:ext>
            </a:extLst>
          </p:cNvPr>
          <p:cNvCxnSpPr>
            <a:cxnSpLocks/>
          </p:cNvCxnSpPr>
          <p:nvPr/>
        </p:nvCxnSpPr>
        <p:spPr>
          <a:xfrm flipV="1">
            <a:off x="3660379" y="1901025"/>
            <a:ext cx="0" cy="1606627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56">
            <a:extLst>
              <a:ext uri="{FF2B5EF4-FFF2-40B4-BE49-F238E27FC236}">
                <a16:creationId xmlns:a16="http://schemas.microsoft.com/office/drawing/2014/main" id="{AD218B22-221A-0149-A66A-8A3B12C0B393}"/>
              </a:ext>
            </a:extLst>
          </p:cNvPr>
          <p:cNvCxnSpPr>
            <a:cxnSpLocks/>
          </p:cNvCxnSpPr>
          <p:nvPr/>
        </p:nvCxnSpPr>
        <p:spPr>
          <a:xfrm>
            <a:off x="5909439" y="1911840"/>
            <a:ext cx="569827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13E14624-CF87-EC4F-880F-70AEC5766AF8}"/>
              </a:ext>
            </a:extLst>
          </p:cNvPr>
          <p:cNvSpPr/>
          <p:nvPr/>
        </p:nvSpPr>
        <p:spPr>
          <a:xfrm>
            <a:off x="4242553" y="1767824"/>
            <a:ext cx="1728192" cy="2586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regorafenib</a:t>
            </a:r>
          </a:p>
        </p:txBody>
      </p:sp>
      <p:cxnSp>
        <p:nvCxnSpPr>
          <p:cNvPr id="35" name="Straight Connector 57">
            <a:extLst>
              <a:ext uri="{FF2B5EF4-FFF2-40B4-BE49-F238E27FC236}">
                <a16:creationId xmlns:a16="http://schemas.microsoft.com/office/drawing/2014/main" id="{E36028A9-267D-F04B-904F-4144E692CE2D}"/>
              </a:ext>
            </a:extLst>
          </p:cNvPr>
          <p:cNvCxnSpPr>
            <a:cxnSpLocks/>
          </p:cNvCxnSpPr>
          <p:nvPr/>
        </p:nvCxnSpPr>
        <p:spPr>
          <a:xfrm>
            <a:off x="5909439" y="2744155"/>
            <a:ext cx="569827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58">
            <a:extLst>
              <a:ext uri="{FF2B5EF4-FFF2-40B4-BE49-F238E27FC236}">
                <a16:creationId xmlns:a16="http://schemas.microsoft.com/office/drawing/2014/main" id="{3FA220FD-E270-D643-BB48-3612736BD422}"/>
              </a:ext>
            </a:extLst>
          </p:cNvPr>
          <p:cNvCxnSpPr>
            <a:cxnSpLocks/>
          </p:cNvCxnSpPr>
          <p:nvPr/>
        </p:nvCxnSpPr>
        <p:spPr>
          <a:xfrm>
            <a:off x="5909439" y="3063968"/>
            <a:ext cx="569827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59">
            <a:extLst>
              <a:ext uri="{FF2B5EF4-FFF2-40B4-BE49-F238E27FC236}">
                <a16:creationId xmlns:a16="http://schemas.microsoft.com/office/drawing/2014/main" id="{1E1EC874-A098-3640-8E99-F6EEB7DEE469}"/>
              </a:ext>
            </a:extLst>
          </p:cNvPr>
          <p:cNvCxnSpPr>
            <a:cxnSpLocks/>
          </p:cNvCxnSpPr>
          <p:nvPr/>
        </p:nvCxnSpPr>
        <p:spPr>
          <a:xfrm>
            <a:off x="5909439" y="2487904"/>
            <a:ext cx="569827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 : coins arrondis 37">
            <a:extLst>
              <a:ext uri="{FF2B5EF4-FFF2-40B4-BE49-F238E27FC236}">
                <a16:creationId xmlns:a16="http://schemas.microsoft.com/office/drawing/2014/main" id="{914E03CE-B045-1A45-A399-191841020273}"/>
              </a:ext>
            </a:extLst>
          </p:cNvPr>
          <p:cNvSpPr/>
          <p:nvPr/>
        </p:nvSpPr>
        <p:spPr>
          <a:xfrm>
            <a:off x="4242553" y="2344888"/>
            <a:ext cx="1728192" cy="2586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ramucirumab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328AB432-59AB-2D46-BC88-747248AFD78B}"/>
              </a:ext>
            </a:extLst>
          </p:cNvPr>
          <p:cNvSpPr/>
          <p:nvPr/>
        </p:nvSpPr>
        <p:spPr>
          <a:xfrm>
            <a:off x="4242553" y="2633420"/>
            <a:ext cx="1728192" cy="2586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nivolumab</a:t>
            </a:r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47D6BA05-7299-8143-B1FB-4FEC837CAE22}"/>
              </a:ext>
            </a:extLst>
          </p:cNvPr>
          <p:cNvSpPr/>
          <p:nvPr/>
        </p:nvSpPr>
        <p:spPr>
          <a:xfrm>
            <a:off x="4242553" y="2921952"/>
            <a:ext cx="1728192" cy="2586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pembrolizumab</a:t>
            </a:r>
          </a:p>
        </p:txBody>
      </p:sp>
      <p:cxnSp>
        <p:nvCxnSpPr>
          <p:cNvPr id="41" name="Straight Connector 55">
            <a:extLst>
              <a:ext uri="{FF2B5EF4-FFF2-40B4-BE49-F238E27FC236}">
                <a16:creationId xmlns:a16="http://schemas.microsoft.com/office/drawing/2014/main" id="{8C8B53DD-3D40-3546-AC6D-9130186919B9}"/>
              </a:ext>
            </a:extLst>
          </p:cNvPr>
          <p:cNvCxnSpPr>
            <a:cxnSpLocks/>
          </p:cNvCxnSpPr>
          <p:nvPr/>
        </p:nvCxnSpPr>
        <p:spPr>
          <a:xfrm flipV="1">
            <a:off x="6468748" y="1921366"/>
            <a:ext cx="1" cy="1152127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004BB728-4919-574B-A881-6C9D0763E141}"/>
              </a:ext>
            </a:extLst>
          </p:cNvPr>
          <p:cNvSpPr/>
          <p:nvPr/>
        </p:nvSpPr>
        <p:spPr>
          <a:xfrm>
            <a:off x="1181454" y="2213730"/>
            <a:ext cx="1728192" cy="2926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sorafenib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B8A48CA6-DA60-F845-B2BA-3CE58B91BAA6}"/>
              </a:ext>
            </a:extLst>
          </p:cNvPr>
          <p:cNvSpPr/>
          <p:nvPr/>
        </p:nvSpPr>
        <p:spPr>
          <a:xfrm>
            <a:off x="1181454" y="2627510"/>
            <a:ext cx="1728192" cy="2926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lenvatinib</a:t>
            </a:r>
          </a:p>
        </p:txBody>
      </p:sp>
      <p:cxnSp>
        <p:nvCxnSpPr>
          <p:cNvPr id="44" name="Straight Connector 60">
            <a:extLst>
              <a:ext uri="{FF2B5EF4-FFF2-40B4-BE49-F238E27FC236}">
                <a16:creationId xmlns:a16="http://schemas.microsoft.com/office/drawing/2014/main" id="{389ECD66-6400-EA45-B961-5E8B12DF1AC2}"/>
              </a:ext>
            </a:extLst>
          </p:cNvPr>
          <p:cNvCxnSpPr>
            <a:cxnSpLocks/>
          </p:cNvCxnSpPr>
          <p:nvPr/>
        </p:nvCxnSpPr>
        <p:spPr>
          <a:xfrm>
            <a:off x="6467376" y="2564938"/>
            <a:ext cx="720000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1CB9FD59-5066-8143-850D-5575EC706810}"/>
              </a:ext>
            </a:extLst>
          </p:cNvPr>
          <p:cNvSpPr/>
          <p:nvPr/>
        </p:nvSpPr>
        <p:spPr>
          <a:xfrm>
            <a:off x="4242553" y="3210483"/>
            <a:ext cx="1728192" cy="50155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nivolumab + ipilimumab</a:t>
            </a:r>
            <a:r>
              <a:rPr lang="en-GB" sz="1600" baseline="30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757CD9E5-77B6-BD4A-928A-1DF459981791}"/>
              </a:ext>
            </a:extLst>
          </p:cNvPr>
          <p:cNvCxnSpPr>
            <a:cxnSpLocks/>
            <a:stCxn id="42" idx="3"/>
          </p:cNvCxnSpPr>
          <p:nvPr/>
        </p:nvCxnSpPr>
        <p:spPr>
          <a:xfrm flipV="1">
            <a:off x="2909646" y="2355768"/>
            <a:ext cx="750732" cy="431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51">
            <a:extLst>
              <a:ext uri="{FF2B5EF4-FFF2-40B4-BE49-F238E27FC236}">
                <a16:creationId xmlns:a16="http://schemas.microsoft.com/office/drawing/2014/main" id="{26305CA6-034A-6841-B24D-94F608F31A4F}"/>
              </a:ext>
            </a:extLst>
          </p:cNvPr>
          <p:cNvCxnSpPr>
            <a:cxnSpLocks/>
          </p:cNvCxnSpPr>
          <p:nvPr/>
        </p:nvCxnSpPr>
        <p:spPr>
          <a:xfrm>
            <a:off x="3660378" y="2194680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51">
            <a:extLst>
              <a:ext uri="{FF2B5EF4-FFF2-40B4-BE49-F238E27FC236}">
                <a16:creationId xmlns:a16="http://schemas.microsoft.com/office/drawing/2014/main" id="{85026E5A-D5C5-9C48-95CC-379F1597B166}"/>
              </a:ext>
            </a:extLst>
          </p:cNvPr>
          <p:cNvCxnSpPr>
            <a:cxnSpLocks/>
          </p:cNvCxnSpPr>
          <p:nvPr/>
        </p:nvCxnSpPr>
        <p:spPr>
          <a:xfrm>
            <a:off x="3660378" y="2481050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ZoneTexte 48">
            <a:extLst>
              <a:ext uri="{FF2B5EF4-FFF2-40B4-BE49-F238E27FC236}">
                <a16:creationId xmlns:a16="http://schemas.microsoft.com/office/drawing/2014/main" id="{C549CCFB-C385-914B-9B23-EBFA7051F38F}"/>
              </a:ext>
            </a:extLst>
          </p:cNvPr>
          <p:cNvSpPr txBox="1"/>
          <p:nvPr/>
        </p:nvSpPr>
        <p:spPr>
          <a:xfrm>
            <a:off x="3647066" y="2241819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505050"/>
                </a:solidFill>
                <a:latin typeface="Aileron" charset="0"/>
                <a:ea typeface="Aileron" charset="0"/>
                <a:cs typeface="Aileron" charset="0"/>
              </a:rPr>
              <a:t>AFP&gt;400</a:t>
            </a:r>
          </a:p>
        </p:txBody>
      </p:sp>
      <p:sp>
        <p:nvSpPr>
          <p:cNvPr id="50" name="Rectangle : coins arrondis 49">
            <a:extLst>
              <a:ext uri="{FF2B5EF4-FFF2-40B4-BE49-F238E27FC236}">
                <a16:creationId xmlns:a16="http://schemas.microsoft.com/office/drawing/2014/main" id="{7B703FCD-7D47-6046-AB43-0BDBE59A8E9A}"/>
              </a:ext>
            </a:extLst>
          </p:cNvPr>
          <p:cNvSpPr/>
          <p:nvPr/>
        </p:nvSpPr>
        <p:spPr>
          <a:xfrm>
            <a:off x="9482009" y="3859057"/>
            <a:ext cx="2181370" cy="2160000"/>
          </a:xfrm>
          <a:prstGeom prst="roundRect">
            <a:avLst>
              <a:gd name="adj" fmla="val 12404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EE17B7D5-4BF5-E148-A6AB-EA806AC60D79}"/>
              </a:ext>
            </a:extLst>
          </p:cNvPr>
          <p:cNvSpPr/>
          <p:nvPr/>
        </p:nvSpPr>
        <p:spPr>
          <a:xfrm>
            <a:off x="3430368" y="3859057"/>
            <a:ext cx="2268252" cy="2160000"/>
          </a:xfrm>
          <a:prstGeom prst="roundRect">
            <a:avLst>
              <a:gd name="adj" fmla="val 1154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252383C9-E213-1145-8D58-6C4F278D5B1D}"/>
              </a:ext>
            </a:extLst>
          </p:cNvPr>
          <p:cNvSpPr/>
          <p:nvPr/>
        </p:nvSpPr>
        <p:spPr>
          <a:xfrm>
            <a:off x="5922357" y="3859057"/>
            <a:ext cx="3335916" cy="2160000"/>
          </a:xfrm>
          <a:prstGeom prst="roundRect">
            <a:avLst>
              <a:gd name="adj" fmla="val 12295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 : coins arrondis 52">
            <a:extLst>
              <a:ext uri="{FF2B5EF4-FFF2-40B4-BE49-F238E27FC236}">
                <a16:creationId xmlns:a16="http://schemas.microsoft.com/office/drawing/2014/main" id="{1F23CE0A-3C85-1243-96AD-9C392F942F26}"/>
              </a:ext>
            </a:extLst>
          </p:cNvPr>
          <p:cNvSpPr/>
          <p:nvPr/>
        </p:nvSpPr>
        <p:spPr>
          <a:xfrm>
            <a:off x="6761497" y="4427815"/>
            <a:ext cx="1728192" cy="252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cabozantinib</a:t>
            </a:r>
          </a:p>
        </p:txBody>
      </p:sp>
      <p:sp>
        <p:nvSpPr>
          <p:cNvPr id="54" name="Rectangle : coins arrondis 53">
            <a:extLst>
              <a:ext uri="{FF2B5EF4-FFF2-40B4-BE49-F238E27FC236}">
                <a16:creationId xmlns:a16="http://schemas.microsoft.com/office/drawing/2014/main" id="{E306E225-7EBD-FC40-AD46-000B5763989A}"/>
              </a:ext>
            </a:extLst>
          </p:cNvPr>
          <p:cNvSpPr/>
          <p:nvPr/>
        </p:nvSpPr>
        <p:spPr>
          <a:xfrm>
            <a:off x="9708598" y="4845069"/>
            <a:ext cx="1728192" cy="2926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cabozantinib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61D62741-B2A1-A04A-A1CC-9D7EF258708E}"/>
              </a:ext>
            </a:extLst>
          </p:cNvPr>
          <p:cNvSpPr txBox="1"/>
          <p:nvPr/>
        </p:nvSpPr>
        <p:spPr>
          <a:xfrm>
            <a:off x="3953591" y="3859057"/>
            <a:ext cx="122180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2000" b="1" dirty="0">
                <a:solidFill>
                  <a:srgbClr val="50505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Second line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34E900A7-CF19-2D4E-9C82-DE0C0E1349E2}"/>
              </a:ext>
            </a:extLst>
          </p:cNvPr>
          <p:cNvSpPr txBox="1"/>
          <p:nvPr/>
        </p:nvSpPr>
        <p:spPr>
          <a:xfrm>
            <a:off x="7042420" y="3859057"/>
            <a:ext cx="100354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2000" b="1" dirty="0">
                <a:solidFill>
                  <a:srgbClr val="50505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Third line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FD0B5D67-A01B-7B43-AFF1-D961D7E006DC}"/>
              </a:ext>
            </a:extLst>
          </p:cNvPr>
          <p:cNvSpPr txBox="1"/>
          <p:nvPr/>
        </p:nvSpPr>
        <p:spPr>
          <a:xfrm>
            <a:off x="9993979" y="3859057"/>
            <a:ext cx="115743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2000" b="1" dirty="0">
                <a:solidFill>
                  <a:srgbClr val="50505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Fourth line</a:t>
            </a:r>
          </a:p>
        </p:txBody>
      </p:sp>
      <p:cxnSp>
        <p:nvCxnSpPr>
          <p:cNvPr id="58" name="Straight Connector 28">
            <a:extLst>
              <a:ext uri="{FF2B5EF4-FFF2-40B4-BE49-F238E27FC236}">
                <a16:creationId xmlns:a16="http://schemas.microsoft.com/office/drawing/2014/main" id="{382FD5D0-9BE4-5146-8539-5A4B5A3215B7}"/>
              </a:ext>
            </a:extLst>
          </p:cNvPr>
          <p:cNvCxnSpPr>
            <a:cxnSpLocks/>
          </p:cNvCxnSpPr>
          <p:nvPr/>
        </p:nvCxnSpPr>
        <p:spPr>
          <a:xfrm>
            <a:off x="6181128" y="4288337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1">
            <a:extLst>
              <a:ext uri="{FF2B5EF4-FFF2-40B4-BE49-F238E27FC236}">
                <a16:creationId xmlns:a16="http://schemas.microsoft.com/office/drawing/2014/main" id="{F0DA9144-F916-F842-9785-58124AC74A61}"/>
              </a:ext>
            </a:extLst>
          </p:cNvPr>
          <p:cNvCxnSpPr>
            <a:cxnSpLocks/>
          </p:cNvCxnSpPr>
          <p:nvPr/>
        </p:nvCxnSpPr>
        <p:spPr>
          <a:xfrm>
            <a:off x="6181128" y="5120020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2">
            <a:extLst>
              <a:ext uri="{FF2B5EF4-FFF2-40B4-BE49-F238E27FC236}">
                <a16:creationId xmlns:a16="http://schemas.microsoft.com/office/drawing/2014/main" id="{C900979B-85EA-CD44-95EE-9E8E194EAF62}"/>
              </a:ext>
            </a:extLst>
          </p:cNvPr>
          <p:cNvCxnSpPr>
            <a:cxnSpLocks/>
          </p:cNvCxnSpPr>
          <p:nvPr/>
        </p:nvCxnSpPr>
        <p:spPr>
          <a:xfrm>
            <a:off x="6181128" y="5404877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53">
            <a:extLst>
              <a:ext uri="{FF2B5EF4-FFF2-40B4-BE49-F238E27FC236}">
                <a16:creationId xmlns:a16="http://schemas.microsoft.com/office/drawing/2014/main" id="{F1D567AD-1357-5046-ADDE-6D5506DD2F92}"/>
              </a:ext>
            </a:extLst>
          </p:cNvPr>
          <p:cNvCxnSpPr>
            <a:cxnSpLocks/>
          </p:cNvCxnSpPr>
          <p:nvPr/>
        </p:nvCxnSpPr>
        <p:spPr>
          <a:xfrm>
            <a:off x="6181128" y="5757550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54">
            <a:extLst>
              <a:ext uri="{FF2B5EF4-FFF2-40B4-BE49-F238E27FC236}">
                <a16:creationId xmlns:a16="http://schemas.microsoft.com/office/drawing/2014/main" id="{ADF8AB5F-D15F-6740-97D5-71273BD6D8BA}"/>
              </a:ext>
            </a:extLst>
          </p:cNvPr>
          <p:cNvCxnSpPr>
            <a:cxnSpLocks/>
          </p:cNvCxnSpPr>
          <p:nvPr/>
        </p:nvCxnSpPr>
        <p:spPr>
          <a:xfrm flipV="1">
            <a:off x="6179323" y="4276046"/>
            <a:ext cx="0" cy="1495304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56">
            <a:extLst>
              <a:ext uri="{FF2B5EF4-FFF2-40B4-BE49-F238E27FC236}">
                <a16:creationId xmlns:a16="http://schemas.microsoft.com/office/drawing/2014/main" id="{49CC05D8-BB36-1F4F-8390-6D47116195FA}"/>
              </a:ext>
            </a:extLst>
          </p:cNvPr>
          <p:cNvCxnSpPr>
            <a:cxnSpLocks/>
          </p:cNvCxnSpPr>
          <p:nvPr/>
        </p:nvCxnSpPr>
        <p:spPr>
          <a:xfrm>
            <a:off x="8428383" y="4274974"/>
            <a:ext cx="569827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 : coins arrondis 63">
            <a:extLst>
              <a:ext uri="{FF2B5EF4-FFF2-40B4-BE49-F238E27FC236}">
                <a16:creationId xmlns:a16="http://schemas.microsoft.com/office/drawing/2014/main" id="{8894D65B-3992-9A42-82EB-346FECFF5F61}"/>
              </a:ext>
            </a:extLst>
          </p:cNvPr>
          <p:cNvSpPr/>
          <p:nvPr/>
        </p:nvSpPr>
        <p:spPr>
          <a:xfrm>
            <a:off x="6761497" y="4146833"/>
            <a:ext cx="1728192" cy="252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regorafenib</a:t>
            </a:r>
          </a:p>
        </p:txBody>
      </p:sp>
      <p:cxnSp>
        <p:nvCxnSpPr>
          <p:cNvPr id="65" name="Straight Connector 57">
            <a:extLst>
              <a:ext uri="{FF2B5EF4-FFF2-40B4-BE49-F238E27FC236}">
                <a16:creationId xmlns:a16="http://schemas.microsoft.com/office/drawing/2014/main" id="{58A55945-AF58-C14C-8375-9B5144DBBEC6}"/>
              </a:ext>
            </a:extLst>
          </p:cNvPr>
          <p:cNvCxnSpPr>
            <a:cxnSpLocks/>
          </p:cNvCxnSpPr>
          <p:nvPr/>
        </p:nvCxnSpPr>
        <p:spPr>
          <a:xfrm>
            <a:off x="8428383" y="5123164"/>
            <a:ext cx="569827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58">
            <a:extLst>
              <a:ext uri="{FF2B5EF4-FFF2-40B4-BE49-F238E27FC236}">
                <a16:creationId xmlns:a16="http://schemas.microsoft.com/office/drawing/2014/main" id="{BCD1E787-4245-8546-ADAA-D8F41EB26045}"/>
              </a:ext>
            </a:extLst>
          </p:cNvPr>
          <p:cNvCxnSpPr>
            <a:cxnSpLocks/>
          </p:cNvCxnSpPr>
          <p:nvPr/>
        </p:nvCxnSpPr>
        <p:spPr>
          <a:xfrm>
            <a:off x="8428383" y="5401702"/>
            <a:ext cx="569827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59">
            <a:extLst>
              <a:ext uri="{FF2B5EF4-FFF2-40B4-BE49-F238E27FC236}">
                <a16:creationId xmlns:a16="http://schemas.microsoft.com/office/drawing/2014/main" id="{F45F5CDC-B5E5-964E-B2AB-0E2F04D5ED1E}"/>
              </a:ext>
            </a:extLst>
          </p:cNvPr>
          <p:cNvCxnSpPr>
            <a:cxnSpLocks/>
          </p:cNvCxnSpPr>
          <p:nvPr/>
        </p:nvCxnSpPr>
        <p:spPr>
          <a:xfrm>
            <a:off x="8428383" y="4866913"/>
            <a:ext cx="569827" cy="0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325A8ABB-9BC6-4241-8A80-A28B989D5E9C}"/>
              </a:ext>
            </a:extLst>
          </p:cNvPr>
          <p:cNvSpPr/>
          <p:nvPr/>
        </p:nvSpPr>
        <p:spPr>
          <a:xfrm>
            <a:off x="6761497" y="4708797"/>
            <a:ext cx="1728192" cy="2586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ramucirumab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B31BACDD-344A-FA47-84FE-E092BCE13A29}"/>
              </a:ext>
            </a:extLst>
          </p:cNvPr>
          <p:cNvSpPr/>
          <p:nvPr/>
        </p:nvSpPr>
        <p:spPr>
          <a:xfrm>
            <a:off x="6761497" y="4996462"/>
            <a:ext cx="1728192" cy="252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nivolumab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0AAD5B3F-9145-1B40-94C0-78FA83D0A107}"/>
              </a:ext>
            </a:extLst>
          </p:cNvPr>
          <p:cNvSpPr/>
          <p:nvPr/>
        </p:nvSpPr>
        <p:spPr>
          <a:xfrm>
            <a:off x="6761497" y="5277444"/>
            <a:ext cx="1728192" cy="24178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pembrolizumab</a:t>
            </a:r>
          </a:p>
        </p:txBody>
      </p:sp>
      <p:cxnSp>
        <p:nvCxnSpPr>
          <p:cNvPr id="71" name="Straight Connector 55">
            <a:extLst>
              <a:ext uri="{FF2B5EF4-FFF2-40B4-BE49-F238E27FC236}">
                <a16:creationId xmlns:a16="http://schemas.microsoft.com/office/drawing/2014/main" id="{27B77EDB-87BE-A74A-A339-2EBE3C690F95}"/>
              </a:ext>
            </a:extLst>
          </p:cNvPr>
          <p:cNvCxnSpPr>
            <a:cxnSpLocks/>
          </p:cNvCxnSpPr>
          <p:nvPr/>
        </p:nvCxnSpPr>
        <p:spPr>
          <a:xfrm flipV="1">
            <a:off x="8984518" y="4271802"/>
            <a:ext cx="0" cy="1128073"/>
          </a:xfrm>
          <a:prstGeom prst="line">
            <a:avLst/>
          </a:prstGeom>
          <a:ln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B62CD665-D6E4-A340-B500-4C22D427BED3}"/>
              </a:ext>
            </a:extLst>
          </p:cNvPr>
          <p:cNvSpPr/>
          <p:nvPr/>
        </p:nvSpPr>
        <p:spPr>
          <a:xfrm>
            <a:off x="3814507" y="4592739"/>
            <a:ext cx="1728192" cy="2926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sorafenib</a:t>
            </a:r>
          </a:p>
        </p:txBody>
      </p:sp>
      <p:sp>
        <p:nvSpPr>
          <p:cNvPr id="73" name="Rectangle : coins arrondis 72">
            <a:extLst>
              <a:ext uri="{FF2B5EF4-FFF2-40B4-BE49-F238E27FC236}">
                <a16:creationId xmlns:a16="http://schemas.microsoft.com/office/drawing/2014/main" id="{84104C3A-F04E-9B4C-AD75-5CE05E7C16A4}"/>
              </a:ext>
            </a:extLst>
          </p:cNvPr>
          <p:cNvSpPr/>
          <p:nvPr/>
        </p:nvSpPr>
        <p:spPr>
          <a:xfrm>
            <a:off x="3814507" y="5006519"/>
            <a:ext cx="1728192" cy="2926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lenvatinib</a:t>
            </a:r>
          </a:p>
        </p:txBody>
      </p:sp>
      <p:cxnSp>
        <p:nvCxnSpPr>
          <p:cNvPr id="74" name="Straight Connector 60">
            <a:extLst>
              <a:ext uri="{FF2B5EF4-FFF2-40B4-BE49-F238E27FC236}">
                <a16:creationId xmlns:a16="http://schemas.microsoft.com/office/drawing/2014/main" id="{A2F4F52C-93CD-174A-AE1B-9A1F2651E62E}"/>
              </a:ext>
            </a:extLst>
          </p:cNvPr>
          <p:cNvCxnSpPr>
            <a:cxnSpLocks/>
          </p:cNvCxnSpPr>
          <p:nvPr/>
        </p:nvCxnSpPr>
        <p:spPr>
          <a:xfrm>
            <a:off x="8986320" y="4991572"/>
            <a:ext cx="720000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EBEE38D2-5321-2040-83F2-B30A53D2AE0E}"/>
              </a:ext>
            </a:extLst>
          </p:cNvPr>
          <p:cNvSpPr/>
          <p:nvPr/>
        </p:nvSpPr>
        <p:spPr>
          <a:xfrm>
            <a:off x="6761497" y="5548217"/>
            <a:ext cx="1728192" cy="4199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1600" dirty="0">
                <a:solidFill>
                  <a:schemeClr val="tx1"/>
                </a:solidFill>
              </a:rPr>
              <a:t>nivolumab + ipilimumab</a:t>
            </a:r>
            <a:r>
              <a:rPr lang="en-GB" sz="1600" baseline="30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2700BAE6-8E4F-5C4D-9D54-223B79FBA157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5549956" y="4743589"/>
            <a:ext cx="6160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51">
            <a:extLst>
              <a:ext uri="{FF2B5EF4-FFF2-40B4-BE49-F238E27FC236}">
                <a16:creationId xmlns:a16="http://schemas.microsoft.com/office/drawing/2014/main" id="{B3308B73-0292-BE49-B2B6-DD4B3770F7C7}"/>
              </a:ext>
            </a:extLst>
          </p:cNvPr>
          <p:cNvCxnSpPr>
            <a:cxnSpLocks/>
          </p:cNvCxnSpPr>
          <p:nvPr/>
        </p:nvCxnSpPr>
        <p:spPr>
          <a:xfrm>
            <a:off x="6179322" y="4560989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51">
            <a:extLst>
              <a:ext uri="{FF2B5EF4-FFF2-40B4-BE49-F238E27FC236}">
                <a16:creationId xmlns:a16="http://schemas.microsoft.com/office/drawing/2014/main" id="{75D2D2E9-F829-0D46-B761-A4EEA6A0BEF0}"/>
              </a:ext>
            </a:extLst>
          </p:cNvPr>
          <p:cNvCxnSpPr>
            <a:cxnSpLocks/>
          </p:cNvCxnSpPr>
          <p:nvPr/>
        </p:nvCxnSpPr>
        <p:spPr>
          <a:xfrm>
            <a:off x="6179322" y="4847359"/>
            <a:ext cx="569827" cy="0"/>
          </a:xfrm>
          <a:prstGeom prst="line">
            <a:avLst/>
          </a:prstGeom>
          <a:ln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ZoneTexte 78">
            <a:extLst>
              <a:ext uri="{FF2B5EF4-FFF2-40B4-BE49-F238E27FC236}">
                <a16:creationId xmlns:a16="http://schemas.microsoft.com/office/drawing/2014/main" id="{10C6ADDF-2D97-8C49-AB41-8948E55CA945}"/>
              </a:ext>
            </a:extLst>
          </p:cNvPr>
          <p:cNvSpPr txBox="1"/>
          <p:nvPr/>
        </p:nvSpPr>
        <p:spPr>
          <a:xfrm>
            <a:off x="6166010" y="4620478"/>
            <a:ext cx="6511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505050"/>
                </a:solidFill>
                <a:latin typeface="Aileron" charset="0"/>
                <a:ea typeface="Aileron" charset="0"/>
                <a:cs typeface="Aileron" charset="0"/>
              </a:rPr>
              <a:t>AFP&gt;400</a:t>
            </a:r>
          </a:p>
        </p:txBody>
      </p:sp>
      <p:sp>
        <p:nvSpPr>
          <p:cNvPr id="80" name="Rectangle : coins arrondis 79">
            <a:extLst>
              <a:ext uri="{FF2B5EF4-FFF2-40B4-BE49-F238E27FC236}">
                <a16:creationId xmlns:a16="http://schemas.microsoft.com/office/drawing/2014/main" id="{8C9E577C-D6F6-DE41-BBE1-90FE9C3175B3}"/>
              </a:ext>
            </a:extLst>
          </p:cNvPr>
          <p:cNvSpPr/>
          <p:nvPr/>
        </p:nvSpPr>
        <p:spPr>
          <a:xfrm>
            <a:off x="839416" y="3859057"/>
            <a:ext cx="2268252" cy="2160000"/>
          </a:xfrm>
          <a:prstGeom prst="roundRect">
            <a:avLst>
              <a:gd name="adj" fmla="val 1154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D2123279-7B65-B546-9980-5DF8A09D80B4}"/>
              </a:ext>
            </a:extLst>
          </p:cNvPr>
          <p:cNvSpPr txBox="1"/>
          <p:nvPr/>
        </p:nvSpPr>
        <p:spPr>
          <a:xfrm>
            <a:off x="1520502" y="3859057"/>
            <a:ext cx="90608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2000" b="1" dirty="0">
                <a:solidFill>
                  <a:srgbClr val="505050"/>
                </a:solidFill>
                <a:latin typeface="Calibri" panose="020F0502020204030204" pitchFamily="34" charset="0"/>
                <a:ea typeface="Aileron" charset="0"/>
                <a:cs typeface="Calibri" panose="020F0502020204030204" pitchFamily="34" charset="0"/>
              </a:rPr>
              <a:t>First line</a:t>
            </a:r>
          </a:p>
        </p:txBody>
      </p:sp>
      <p:sp>
        <p:nvSpPr>
          <p:cNvPr id="82" name="Rectangle : coins arrondis 81">
            <a:extLst>
              <a:ext uri="{FF2B5EF4-FFF2-40B4-BE49-F238E27FC236}">
                <a16:creationId xmlns:a16="http://schemas.microsoft.com/office/drawing/2014/main" id="{508883D3-D3AB-8F45-8C34-CB941D19970A}"/>
              </a:ext>
            </a:extLst>
          </p:cNvPr>
          <p:cNvSpPr/>
          <p:nvPr/>
        </p:nvSpPr>
        <p:spPr>
          <a:xfrm>
            <a:off x="1109446" y="4662002"/>
            <a:ext cx="1728192" cy="60911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atezolizumab + bevacizumab</a:t>
            </a:r>
          </a:p>
        </p:txBody>
      </p:sp>
      <p:sp>
        <p:nvSpPr>
          <p:cNvPr id="84" name="Rectangle : coins arrondis 83">
            <a:extLst>
              <a:ext uri="{FF2B5EF4-FFF2-40B4-BE49-F238E27FC236}">
                <a16:creationId xmlns:a16="http://schemas.microsoft.com/office/drawing/2014/main" id="{B17AC14C-AE20-314F-9459-A307B4E3958B}"/>
              </a:ext>
            </a:extLst>
          </p:cNvPr>
          <p:cNvSpPr/>
          <p:nvPr/>
        </p:nvSpPr>
        <p:spPr>
          <a:xfrm>
            <a:off x="1163603" y="3055100"/>
            <a:ext cx="1728192" cy="60911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atezolizumab + bevacizumab</a:t>
            </a:r>
          </a:p>
        </p:txBody>
      </p:sp>
      <p:cxnSp>
        <p:nvCxnSpPr>
          <p:cNvPr id="86" name="Straight Connector 28">
            <a:extLst>
              <a:ext uri="{FF2B5EF4-FFF2-40B4-BE49-F238E27FC236}">
                <a16:creationId xmlns:a16="http://schemas.microsoft.com/office/drawing/2014/main" id="{7BF4A4D7-1ACA-864F-9E0F-58E7C1D5DABC}"/>
              </a:ext>
            </a:extLst>
          </p:cNvPr>
          <p:cNvCxnSpPr>
            <a:cxnSpLocks/>
          </p:cNvCxnSpPr>
          <p:nvPr/>
        </p:nvCxnSpPr>
        <p:spPr>
          <a:xfrm>
            <a:off x="3316769" y="5193915"/>
            <a:ext cx="497738" cy="0"/>
          </a:xfrm>
          <a:prstGeom prst="line">
            <a:avLst/>
          </a:prstGeom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7" name="Straight Connector 54">
            <a:extLst>
              <a:ext uri="{FF2B5EF4-FFF2-40B4-BE49-F238E27FC236}">
                <a16:creationId xmlns:a16="http://schemas.microsoft.com/office/drawing/2014/main" id="{1A455DDF-8079-B24B-9180-1AAD9A4144CA}"/>
              </a:ext>
            </a:extLst>
          </p:cNvPr>
          <p:cNvCxnSpPr>
            <a:cxnSpLocks/>
          </p:cNvCxnSpPr>
          <p:nvPr/>
        </p:nvCxnSpPr>
        <p:spPr>
          <a:xfrm flipV="1">
            <a:off x="3330069" y="4712938"/>
            <a:ext cx="0" cy="480977"/>
          </a:xfrm>
          <a:prstGeom prst="line">
            <a:avLst/>
          </a:prstGeom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id="{A24B915F-4B5E-B74C-ABD5-F41A46AB6CB4}"/>
              </a:ext>
            </a:extLst>
          </p:cNvPr>
          <p:cNvCxnSpPr>
            <a:cxnSpLocks/>
          </p:cNvCxnSpPr>
          <p:nvPr/>
        </p:nvCxnSpPr>
        <p:spPr>
          <a:xfrm flipV="1">
            <a:off x="2850951" y="4953426"/>
            <a:ext cx="479118" cy="1"/>
          </a:xfrm>
          <a:prstGeom prst="line">
            <a:avLst/>
          </a:prstGeom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9" name="Straight Connector 51">
            <a:extLst>
              <a:ext uri="{FF2B5EF4-FFF2-40B4-BE49-F238E27FC236}">
                <a16:creationId xmlns:a16="http://schemas.microsoft.com/office/drawing/2014/main" id="{6DA54D4A-E577-AD4B-B032-9403ACA64F7C}"/>
              </a:ext>
            </a:extLst>
          </p:cNvPr>
          <p:cNvCxnSpPr>
            <a:cxnSpLocks/>
          </p:cNvCxnSpPr>
          <p:nvPr/>
        </p:nvCxnSpPr>
        <p:spPr>
          <a:xfrm>
            <a:off x="3330824" y="4712938"/>
            <a:ext cx="483683" cy="0"/>
          </a:xfrm>
          <a:prstGeom prst="line">
            <a:avLst/>
          </a:prstGeom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8" name="ZoneTexte 97">
            <a:extLst>
              <a:ext uri="{FF2B5EF4-FFF2-40B4-BE49-F238E27FC236}">
                <a16:creationId xmlns:a16="http://schemas.microsoft.com/office/drawing/2014/main" id="{72FBBC69-A16F-6043-841C-8BE769578B12}"/>
              </a:ext>
            </a:extLst>
          </p:cNvPr>
          <p:cNvSpPr txBox="1"/>
          <p:nvPr/>
        </p:nvSpPr>
        <p:spPr>
          <a:xfrm>
            <a:off x="3144875" y="4310379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?</a:t>
            </a:r>
          </a:p>
        </p:txBody>
      </p: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197951D5-5379-2746-8F52-A12B5A23BF43}"/>
              </a:ext>
            </a:extLst>
          </p:cNvPr>
          <p:cNvCxnSpPr>
            <a:cxnSpLocks/>
          </p:cNvCxnSpPr>
          <p:nvPr/>
        </p:nvCxnSpPr>
        <p:spPr>
          <a:xfrm flipV="1">
            <a:off x="2895277" y="3322767"/>
            <a:ext cx="750732" cy="4311"/>
          </a:xfrm>
          <a:prstGeom prst="line">
            <a:avLst/>
          </a:prstGeom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1" name="ZoneTexte 100">
            <a:extLst>
              <a:ext uri="{FF2B5EF4-FFF2-40B4-BE49-F238E27FC236}">
                <a16:creationId xmlns:a16="http://schemas.microsoft.com/office/drawing/2014/main" id="{9C58624A-8E25-6247-AD10-46F7A09919AD}"/>
              </a:ext>
            </a:extLst>
          </p:cNvPr>
          <p:cNvSpPr txBox="1"/>
          <p:nvPr/>
        </p:nvSpPr>
        <p:spPr>
          <a:xfrm rot="16200000">
            <a:off x="-233254" y="2488879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ea typeface="Aileron" charset="0"/>
                <a:cs typeface="Aileron" charset="0"/>
              </a:rPr>
              <a:t>Scenario 1</a:t>
            </a: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654B8A38-C3AE-E04B-9398-F8A67FF6F799}"/>
              </a:ext>
            </a:extLst>
          </p:cNvPr>
          <p:cNvSpPr txBox="1"/>
          <p:nvPr/>
        </p:nvSpPr>
        <p:spPr>
          <a:xfrm rot="16200000">
            <a:off x="-233254" y="4803886"/>
            <a:ext cx="1505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ea typeface="Aileron" charset="0"/>
                <a:cs typeface="Aileron" charset="0"/>
              </a:rPr>
              <a:t>Scenario 2</a:t>
            </a: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0AEA66D1-38A8-A541-81A8-148163624559}"/>
              </a:ext>
            </a:extLst>
          </p:cNvPr>
          <p:cNvSpPr txBox="1"/>
          <p:nvPr/>
        </p:nvSpPr>
        <p:spPr>
          <a:xfrm>
            <a:off x="3115531" y="2909669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?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F8684D87-A00F-F14A-9813-5C9A053706CC}"/>
              </a:ext>
            </a:extLst>
          </p:cNvPr>
          <p:cNvCxnSpPr>
            <a:cxnSpLocks/>
          </p:cNvCxnSpPr>
          <p:nvPr/>
        </p:nvCxnSpPr>
        <p:spPr>
          <a:xfrm flipV="1">
            <a:off x="2896996" y="2761978"/>
            <a:ext cx="750732" cy="4311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5" name="ZoneTexte 84">
            <a:extLst>
              <a:ext uri="{FF2B5EF4-FFF2-40B4-BE49-F238E27FC236}">
                <a16:creationId xmlns:a16="http://schemas.microsoft.com/office/drawing/2014/main" id="{880AD66D-0983-6742-B29F-D7CCCFD2E48D}"/>
              </a:ext>
            </a:extLst>
          </p:cNvPr>
          <p:cNvSpPr txBox="1"/>
          <p:nvPr/>
        </p:nvSpPr>
        <p:spPr>
          <a:xfrm>
            <a:off x="3117250" y="2348880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?</a:t>
            </a:r>
          </a:p>
        </p:txBody>
      </p: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86032CE5-9E27-0948-8133-99DA4B60A6E9}"/>
              </a:ext>
            </a:extLst>
          </p:cNvPr>
          <p:cNvCxnSpPr>
            <a:cxnSpLocks/>
          </p:cNvCxnSpPr>
          <p:nvPr/>
        </p:nvCxnSpPr>
        <p:spPr>
          <a:xfrm flipV="1">
            <a:off x="5489284" y="5180633"/>
            <a:ext cx="750732" cy="4311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1" name="ZoneTexte 90">
            <a:extLst>
              <a:ext uri="{FF2B5EF4-FFF2-40B4-BE49-F238E27FC236}">
                <a16:creationId xmlns:a16="http://schemas.microsoft.com/office/drawing/2014/main" id="{CF1B2FA3-7E16-5349-BC87-1BF548A36D25}"/>
              </a:ext>
            </a:extLst>
          </p:cNvPr>
          <p:cNvSpPr txBox="1"/>
          <p:nvPr/>
        </p:nvSpPr>
        <p:spPr>
          <a:xfrm>
            <a:off x="5709538" y="4767535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2477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 : coins arrondis 3">
            <a:extLst>
              <a:ext uri="{FF2B5EF4-FFF2-40B4-BE49-F238E27FC236}">
                <a16:creationId xmlns:a16="http://schemas.microsoft.com/office/drawing/2014/main" id="{ADCA27CE-5656-0B4B-A523-F0866C82A1A2}"/>
              </a:ext>
            </a:extLst>
          </p:cNvPr>
          <p:cNvSpPr/>
          <p:nvPr/>
        </p:nvSpPr>
        <p:spPr>
          <a:xfrm>
            <a:off x="6672064" y="1340768"/>
            <a:ext cx="5071778" cy="4788000"/>
          </a:xfrm>
          <a:prstGeom prst="roundRect">
            <a:avLst>
              <a:gd name="adj" fmla="val 80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B8602CC3-276D-D348-80F4-6F47BE39F6B7}"/>
              </a:ext>
            </a:extLst>
          </p:cNvPr>
          <p:cNvSpPr/>
          <p:nvPr/>
        </p:nvSpPr>
        <p:spPr>
          <a:xfrm>
            <a:off x="444547" y="1340768"/>
            <a:ext cx="6011493" cy="4788000"/>
          </a:xfrm>
          <a:prstGeom prst="roundRect">
            <a:avLst>
              <a:gd name="adj" fmla="val 80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956BBEE-4489-4661-A0FB-61C15503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1" y="259200"/>
            <a:ext cx="9509247" cy="864000"/>
          </a:xfrm>
        </p:spPr>
        <p:txBody>
          <a:bodyPr>
            <a:normAutofit fontScale="90000"/>
          </a:bodyPr>
          <a:lstStyle/>
          <a:p>
            <a:r>
              <a:rPr lang="en-GB" dirty="0"/>
              <a:t>patients’ and payers’ influence on clinical decision-making for the selection of first-line therapies in HCC</a:t>
            </a:r>
            <a:br>
              <a:rPr lang="en-GB" dirty="0"/>
            </a:b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A3B890-FAF4-D041-B24C-F50529C39B0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184" y="6356351"/>
            <a:ext cx="10156336" cy="365125"/>
          </a:xfrm>
        </p:spPr>
        <p:txBody>
          <a:bodyPr/>
          <a:lstStyle/>
          <a:p>
            <a:r>
              <a:rPr lang="en-GB" dirty="0"/>
              <a:t>AEs, </a:t>
            </a:r>
            <a:r>
              <a:rPr lang="en-GB" dirty="0">
                <a:solidFill>
                  <a:schemeClr val="tx2"/>
                </a:solidFill>
              </a:rPr>
              <a:t>adverse events; atezo, atezolizumab; bev, bevacizumab; EORTC, European </a:t>
            </a:r>
            <a:r>
              <a:rPr lang="en-GB" dirty="0"/>
              <a:t>Organisation for Research and Treatment of Cancer; HCC, hepatocellular carcinoma; PRO, patient-reported outcome; QoL, Quality-of-Life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85530E-6E77-0D4A-AFEC-BE2AFED9F238}"/>
              </a:ext>
            </a:extLst>
          </p:cNvPr>
          <p:cNvSpPr/>
          <p:nvPr/>
        </p:nvSpPr>
        <p:spPr>
          <a:xfrm>
            <a:off x="532795" y="1444463"/>
            <a:ext cx="5923245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lvl="1" algn="ctr"/>
            <a:r>
              <a:rPr lang="en-GB" b="1" dirty="0">
                <a:solidFill>
                  <a:schemeClr val="accent1"/>
                </a:solidFill>
              </a:rPr>
              <a:t>Extending life and returning to regular activities 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represent the most important concerns for patients</a:t>
            </a:r>
          </a:p>
          <a:p>
            <a:pPr marL="7938" algn="ctr"/>
            <a:endParaRPr lang="en-GB" dirty="0">
              <a:solidFill>
                <a:schemeClr val="tx2"/>
              </a:solidFill>
            </a:endParaRPr>
          </a:p>
          <a:p>
            <a:pPr marL="7938" algn="ctr"/>
            <a:r>
              <a:rPr lang="en-GB" dirty="0">
                <a:solidFill>
                  <a:schemeClr val="tx2"/>
                </a:solidFill>
              </a:rPr>
              <a:t>PRO data can help clinicians to select treatments that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will align with individual patient goals </a:t>
            </a:r>
          </a:p>
          <a:p>
            <a:pPr marL="7938" algn="ctr"/>
            <a:endParaRPr lang="en-GB" dirty="0">
              <a:solidFill>
                <a:schemeClr val="tx2"/>
              </a:solidFill>
            </a:endParaRPr>
          </a:p>
          <a:p>
            <a:pPr marL="7938" algn="ctr"/>
            <a:r>
              <a:rPr lang="en-GB" dirty="0">
                <a:solidFill>
                  <a:schemeClr val="tx2"/>
                </a:solidFill>
              </a:rPr>
              <a:t>PRO data from the IMbrave150 trial collected with the </a:t>
            </a:r>
            <a:br>
              <a:rPr lang="en-GB" dirty="0">
                <a:solidFill>
                  <a:schemeClr val="tx2"/>
                </a:solidFill>
              </a:rPr>
            </a:br>
            <a:r>
              <a:rPr lang="en-GB" dirty="0">
                <a:solidFill>
                  <a:schemeClr val="tx2"/>
                </a:solidFill>
              </a:rPr>
              <a:t>EORTC QoL Questionnaire for Cancer instrument</a:t>
            </a:r>
          </a:p>
          <a:p>
            <a:pPr marL="7938" algn="ctr"/>
            <a:endParaRPr lang="en-GB" dirty="0">
              <a:solidFill>
                <a:schemeClr val="tx2"/>
              </a:solidFill>
            </a:endParaRPr>
          </a:p>
          <a:p>
            <a:pPr marL="7938"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  <a:sym typeface="Wingdings" pitchFamily="2" charset="2"/>
              </a:rPr>
              <a:t>T</a:t>
            </a:r>
            <a:r>
              <a:rPr lang="en-GB" b="1" dirty="0">
                <a:solidFill>
                  <a:schemeClr val="tx2"/>
                </a:solidFill>
              </a:rPr>
              <a:t>reatment with atezo + bev compared to sorafenib showed:</a:t>
            </a:r>
          </a:p>
          <a:p>
            <a:pPr marL="293688" lvl="1" indent="-285750"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clinically meaningful delays in deterioration in patient‑reported quality of life, physical functioning, and role functioning</a:t>
            </a:r>
          </a:p>
          <a:p>
            <a:pPr marL="293688" lvl="1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delayed deterioration in key HCC-related patient‑reported symptoms (appetite loss, diarrhoea, fatigue, and pain)</a:t>
            </a:r>
          </a:p>
        </p:txBody>
      </p:sp>
      <p:sp>
        <p:nvSpPr>
          <p:cNvPr id="3" name="Flèche vers le bas 2">
            <a:extLst>
              <a:ext uri="{FF2B5EF4-FFF2-40B4-BE49-F238E27FC236}">
                <a16:creationId xmlns:a16="http://schemas.microsoft.com/office/drawing/2014/main" id="{E8FE24E3-FBF4-D144-9EC1-B6128C170ECA}"/>
              </a:ext>
            </a:extLst>
          </p:cNvPr>
          <p:cNvSpPr/>
          <p:nvPr/>
        </p:nvSpPr>
        <p:spPr>
          <a:xfrm>
            <a:off x="2802221" y="2092535"/>
            <a:ext cx="1296144" cy="216024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Flèche vers le bas 6">
            <a:extLst>
              <a:ext uri="{FF2B5EF4-FFF2-40B4-BE49-F238E27FC236}">
                <a16:creationId xmlns:a16="http://schemas.microsoft.com/office/drawing/2014/main" id="{BE41C330-DD06-5C48-9327-2CED491B5AA2}"/>
              </a:ext>
            </a:extLst>
          </p:cNvPr>
          <p:cNvSpPr/>
          <p:nvPr/>
        </p:nvSpPr>
        <p:spPr>
          <a:xfrm>
            <a:off x="2802221" y="2903246"/>
            <a:ext cx="1296144" cy="216024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Flèche vers le bas 7">
            <a:extLst>
              <a:ext uri="{FF2B5EF4-FFF2-40B4-BE49-F238E27FC236}">
                <a16:creationId xmlns:a16="http://schemas.microsoft.com/office/drawing/2014/main" id="{8A29A0D2-34E4-BE4F-B0F7-7BD0B04E77E6}"/>
              </a:ext>
            </a:extLst>
          </p:cNvPr>
          <p:cNvSpPr/>
          <p:nvPr/>
        </p:nvSpPr>
        <p:spPr>
          <a:xfrm>
            <a:off x="2802221" y="3714418"/>
            <a:ext cx="1296144" cy="219600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A81D8D-6793-814A-A6E0-546B7B3C1C8D}"/>
              </a:ext>
            </a:extLst>
          </p:cNvPr>
          <p:cNvSpPr/>
          <p:nvPr/>
        </p:nvSpPr>
        <p:spPr>
          <a:xfrm>
            <a:off x="6777385" y="1444463"/>
            <a:ext cx="496645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</a:rPr>
              <a:t>Payers weigh benefits of </a:t>
            </a:r>
          </a:p>
          <a:p>
            <a:pPr algn="ctr"/>
            <a:r>
              <a:rPr lang="en-GB" b="1" dirty="0">
                <a:solidFill>
                  <a:schemeClr val="accent1"/>
                </a:solidFill>
              </a:rPr>
              <a:t>interventions vs cost</a:t>
            </a:r>
          </a:p>
          <a:p>
            <a:pPr algn="ctr"/>
            <a:endParaRPr lang="en-GB" dirty="0">
              <a:solidFill>
                <a:schemeClr val="tx2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GB" b="1" dirty="0">
                <a:solidFill>
                  <a:schemeClr val="tx2"/>
                </a:solidFill>
              </a:rPr>
              <a:t>The criteria for evaluating benefits of atezolizumab plus bevacizumab may be based on</a:t>
            </a:r>
            <a:r>
              <a:rPr lang="en-GB" dirty="0">
                <a:solidFill>
                  <a:schemeClr val="tx2"/>
                </a:solidFill>
              </a:rPr>
              <a:t>:</a:t>
            </a:r>
          </a:p>
          <a:p>
            <a:pPr marL="285750" indent="-2857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efficacy, tolerability, effects on quality of life assessed by PROs</a:t>
            </a:r>
          </a:p>
          <a:p>
            <a:pPr marL="285750" indent="-2857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ability to manage AEs</a:t>
            </a:r>
          </a:p>
          <a:p>
            <a:pPr marL="285750" indent="-2857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downstaging opportunities</a:t>
            </a:r>
          </a:p>
          <a:p>
            <a:pPr marL="285750" indent="-2857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route of administration (oral vs infusion)</a:t>
            </a:r>
          </a:p>
          <a:p>
            <a:pPr marL="285750" indent="-2857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Impact on treatment adherence and satisfaction</a:t>
            </a:r>
          </a:p>
          <a:p>
            <a:pPr marL="285750" indent="-2857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the size of the eligible patient population</a:t>
            </a:r>
          </a:p>
          <a:p>
            <a:pPr marL="285750" indent="-2857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degree of additional survival benefit</a:t>
            </a:r>
          </a:p>
          <a:p>
            <a:pPr marL="285750" indent="-285750"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health insurance setup</a:t>
            </a:r>
          </a:p>
          <a:p>
            <a:pPr marL="285750" indent="-285750">
              <a:spcAft>
                <a:spcPts val="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competing financial pressures </a:t>
            </a:r>
          </a:p>
        </p:txBody>
      </p:sp>
      <p:sp>
        <p:nvSpPr>
          <p:cNvPr id="11" name="Flèche vers le bas 10">
            <a:extLst>
              <a:ext uri="{FF2B5EF4-FFF2-40B4-BE49-F238E27FC236}">
                <a16:creationId xmlns:a16="http://schemas.microsoft.com/office/drawing/2014/main" id="{9202C372-05E4-E54F-BD49-F7A01DD692E2}"/>
              </a:ext>
            </a:extLst>
          </p:cNvPr>
          <p:cNvSpPr/>
          <p:nvPr/>
        </p:nvSpPr>
        <p:spPr>
          <a:xfrm>
            <a:off x="8612541" y="2092535"/>
            <a:ext cx="1296144" cy="216024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904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>
            <a:extLst>
              <a:ext uri="{FF2B5EF4-FFF2-40B4-BE49-F238E27FC236}">
                <a16:creationId xmlns:a16="http://schemas.microsoft.com/office/drawing/2014/main" id="{159E7CA5-09B1-5441-ADC8-B976F2FA33AE}"/>
              </a:ext>
            </a:extLst>
          </p:cNvPr>
          <p:cNvSpPr/>
          <p:nvPr/>
        </p:nvSpPr>
        <p:spPr>
          <a:xfrm>
            <a:off x="615000" y="2994013"/>
            <a:ext cx="10962000" cy="128218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FC4C7A8-A109-3442-BD0B-CA4929000F48}"/>
              </a:ext>
            </a:extLst>
          </p:cNvPr>
          <p:cNvSpPr/>
          <p:nvPr/>
        </p:nvSpPr>
        <p:spPr>
          <a:xfrm>
            <a:off x="614400" y="1949920"/>
            <a:ext cx="10963200" cy="92333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956BBEE-4489-4661-A0FB-61C15503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01" y="259200"/>
            <a:ext cx="9653263" cy="864000"/>
          </a:xfrm>
        </p:spPr>
        <p:txBody>
          <a:bodyPr/>
          <a:lstStyle/>
          <a:p>
            <a:r>
              <a:rPr lang="en-GB" dirty="0"/>
              <a:t>the Role of Tumour Boards in Selecting Treatments </a:t>
            </a:r>
            <a:br>
              <a:rPr lang="en-GB" dirty="0"/>
            </a:br>
            <a:r>
              <a:rPr lang="en-GB" dirty="0"/>
              <a:t>for Patients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E43C0F-8A7B-3A4B-9DB5-B3472E36E833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89D39A-FEBB-B545-B3FE-F092DA86F5D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GB" dirty="0"/>
              <a:t>AEs, adverse events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B3BE41-B0AE-B644-965C-10015D77C755}"/>
              </a:ext>
            </a:extLst>
          </p:cNvPr>
          <p:cNvSpPr/>
          <p:nvPr/>
        </p:nvSpPr>
        <p:spPr>
          <a:xfrm>
            <a:off x="1085249" y="3356335"/>
            <a:ext cx="913840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b="1" dirty="0">
                <a:solidFill>
                  <a:schemeClr val="tx2"/>
                </a:solidFill>
              </a:rPr>
              <a:t>Social</a:t>
            </a:r>
            <a:br>
              <a:rPr lang="en-GB" b="1" dirty="0">
                <a:solidFill>
                  <a:schemeClr val="tx2"/>
                </a:solidFill>
              </a:rPr>
            </a:br>
            <a:r>
              <a:rPr lang="en-GB" b="1" dirty="0">
                <a:solidFill>
                  <a:schemeClr val="tx2"/>
                </a:solidFill>
              </a:rPr>
              <a:t>worker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CD7EA2-6879-DC45-A0E9-BB83371D2041}"/>
              </a:ext>
            </a:extLst>
          </p:cNvPr>
          <p:cNvSpPr/>
          <p:nvPr/>
        </p:nvSpPr>
        <p:spPr>
          <a:xfrm>
            <a:off x="2613550" y="3779748"/>
            <a:ext cx="1541897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b="1" dirty="0">
                <a:solidFill>
                  <a:schemeClr val="tx2"/>
                </a:solidFill>
              </a:rPr>
              <a:t>Dermatologist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6AC444-A5A9-9D42-924B-47A80A6CF91D}"/>
              </a:ext>
            </a:extLst>
          </p:cNvPr>
          <p:cNvSpPr/>
          <p:nvPr/>
        </p:nvSpPr>
        <p:spPr>
          <a:xfrm>
            <a:off x="5326384" y="3867204"/>
            <a:ext cx="1504578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b="1" dirty="0">
                <a:solidFill>
                  <a:schemeClr val="tx2"/>
                </a:solidFill>
              </a:rPr>
              <a:t>Immunologist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781E76-B0F5-8C4C-8B71-F497B6B49FB4}"/>
              </a:ext>
            </a:extLst>
          </p:cNvPr>
          <p:cNvSpPr/>
          <p:nvPr/>
        </p:nvSpPr>
        <p:spPr>
          <a:xfrm>
            <a:off x="7602793" y="3570771"/>
            <a:ext cx="1267206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b="1" dirty="0">
                <a:solidFill>
                  <a:schemeClr val="tx2"/>
                </a:solidFill>
              </a:rPr>
              <a:t>Biomarkers</a:t>
            </a:r>
            <a:br>
              <a:rPr lang="en-GB" b="1" dirty="0">
                <a:solidFill>
                  <a:schemeClr val="tx2"/>
                </a:solidFill>
              </a:rPr>
            </a:br>
            <a:r>
              <a:rPr lang="en-GB" b="1" dirty="0">
                <a:solidFill>
                  <a:schemeClr val="tx2"/>
                </a:solidFill>
              </a:rPr>
              <a:t>specialist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E8EDCF-4A68-EC42-B0BB-41CAD353E0C5}"/>
              </a:ext>
            </a:extLst>
          </p:cNvPr>
          <p:cNvSpPr/>
          <p:nvPr/>
        </p:nvSpPr>
        <p:spPr>
          <a:xfrm>
            <a:off x="3941019" y="2021939"/>
            <a:ext cx="43099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Multidisciplinary tumour boards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</a:rPr>
              <a:t>CORE MEMBERS </a:t>
            </a:r>
            <a:endParaRPr lang="en-GB" sz="24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0D585A-5AE9-AB45-A9B2-0947D253934C}"/>
              </a:ext>
            </a:extLst>
          </p:cNvPr>
          <p:cNvSpPr/>
          <p:nvPr/>
        </p:nvSpPr>
        <p:spPr>
          <a:xfrm>
            <a:off x="660746" y="4669123"/>
            <a:ext cx="1762846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dirty="0"/>
              <a:t>help with designing patient interventions and support services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6D23AA-6608-0F49-9A70-4A40BA88DB5D}"/>
              </a:ext>
            </a:extLst>
          </p:cNvPr>
          <p:cNvSpPr/>
          <p:nvPr/>
        </p:nvSpPr>
        <p:spPr>
          <a:xfrm>
            <a:off x="2505410" y="4884549"/>
            <a:ext cx="1762846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dirty="0"/>
              <a:t>to address hand and foot reactions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E6FB11-37FF-864B-A94A-1E9D4745547D}"/>
              </a:ext>
            </a:extLst>
          </p:cNvPr>
          <p:cNvSpPr/>
          <p:nvPr/>
        </p:nvSpPr>
        <p:spPr>
          <a:xfrm>
            <a:off x="5197250" y="4978053"/>
            <a:ext cx="1762846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dirty="0"/>
              <a:t>to address the management of immune-related AEs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D8035E-4592-914C-AA52-E00722945477}"/>
              </a:ext>
            </a:extLst>
          </p:cNvPr>
          <p:cNvSpPr/>
          <p:nvPr/>
        </p:nvSpPr>
        <p:spPr>
          <a:xfrm>
            <a:off x="7354973" y="4941108"/>
            <a:ext cx="1762846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dirty="0"/>
              <a:t>expertise for interpreting this information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0E2D73-DB81-F041-9F87-D8995B9857ED}"/>
              </a:ext>
            </a:extLst>
          </p:cNvPr>
          <p:cNvSpPr/>
          <p:nvPr/>
        </p:nvSpPr>
        <p:spPr>
          <a:xfrm>
            <a:off x="9929055" y="3356335"/>
            <a:ext cx="1153521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b="1" dirty="0">
                <a:solidFill>
                  <a:schemeClr val="tx2"/>
                </a:solidFill>
              </a:rPr>
              <a:t>Other</a:t>
            </a:r>
            <a:br>
              <a:rPr lang="en-GB" b="1" dirty="0">
                <a:solidFill>
                  <a:schemeClr val="tx2"/>
                </a:solidFill>
              </a:rPr>
            </a:br>
            <a:r>
              <a:rPr lang="en-GB" b="1" dirty="0">
                <a:solidFill>
                  <a:schemeClr val="tx2"/>
                </a:solidFill>
              </a:rPr>
              <a:t>specialists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8B8D87-AF3B-7142-A289-02E364534736}"/>
              </a:ext>
            </a:extLst>
          </p:cNvPr>
          <p:cNvSpPr/>
          <p:nvPr/>
        </p:nvSpPr>
        <p:spPr>
          <a:xfrm>
            <a:off x="9624392" y="4723479"/>
            <a:ext cx="176284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dirty="0"/>
              <a:t>if required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B64B690-420F-FB4B-B23B-786D3959B36B}"/>
              </a:ext>
            </a:extLst>
          </p:cNvPr>
          <p:cNvSpPr txBox="1"/>
          <p:nvPr/>
        </p:nvSpPr>
        <p:spPr>
          <a:xfrm>
            <a:off x="4871050" y="3111351"/>
            <a:ext cx="2449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rgbClr val="505050"/>
                </a:solidFill>
                <a:ea typeface="Aileron" charset="0"/>
                <a:cs typeface="Aileron" charset="0"/>
              </a:rPr>
              <a:t>Ad hoc </a:t>
            </a:r>
            <a:r>
              <a:rPr lang="en-GB" sz="2400" b="1" dirty="0">
                <a:solidFill>
                  <a:srgbClr val="505050"/>
                </a:solidFill>
                <a:ea typeface="Aileron" charset="0"/>
                <a:cs typeface="Aileron" charset="0"/>
              </a:rPr>
              <a:t>MEMBERS</a:t>
            </a:r>
          </a:p>
        </p:txBody>
      </p:sp>
      <p:sp>
        <p:nvSpPr>
          <p:cNvPr id="19" name="Flèche vers le bas 18">
            <a:extLst>
              <a:ext uri="{FF2B5EF4-FFF2-40B4-BE49-F238E27FC236}">
                <a16:creationId xmlns:a16="http://schemas.microsoft.com/office/drawing/2014/main" id="{CC066217-E844-B448-94AF-C894A1A6C2A1}"/>
              </a:ext>
            </a:extLst>
          </p:cNvPr>
          <p:cNvSpPr/>
          <p:nvPr/>
        </p:nvSpPr>
        <p:spPr>
          <a:xfrm>
            <a:off x="1398153" y="3997312"/>
            <a:ext cx="288032" cy="684957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Flèche vers le bas 20">
            <a:extLst>
              <a:ext uri="{FF2B5EF4-FFF2-40B4-BE49-F238E27FC236}">
                <a16:creationId xmlns:a16="http://schemas.microsoft.com/office/drawing/2014/main" id="{8DD05873-EC3D-2444-89D5-39BA1EED94B6}"/>
              </a:ext>
            </a:extLst>
          </p:cNvPr>
          <p:cNvSpPr/>
          <p:nvPr/>
        </p:nvSpPr>
        <p:spPr>
          <a:xfrm>
            <a:off x="3242817" y="4211922"/>
            <a:ext cx="288032" cy="684957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lèche vers le bas 21">
            <a:extLst>
              <a:ext uri="{FF2B5EF4-FFF2-40B4-BE49-F238E27FC236}">
                <a16:creationId xmlns:a16="http://schemas.microsoft.com/office/drawing/2014/main" id="{82D63382-4CDB-BF4A-9EFE-58EABB59EAC8}"/>
              </a:ext>
            </a:extLst>
          </p:cNvPr>
          <p:cNvSpPr/>
          <p:nvPr/>
        </p:nvSpPr>
        <p:spPr>
          <a:xfrm>
            <a:off x="5934657" y="4293096"/>
            <a:ext cx="288032" cy="684957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Flèche vers le bas 22">
            <a:extLst>
              <a:ext uri="{FF2B5EF4-FFF2-40B4-BE49-F238E27FC236}">
                <a16:creationId xmlns:a16="http://schemas.microsoft.com/office/drawing/2014/main" id="{70D9B33C-011F-FB4C-A460-3555BB70716B}"/>
              </a:ext>
            </a:extLst>
          </p:cNvPr>
          <p:cNvSpPr/>
          <p:nvPr/>
        </p:nvSpPr>
        <p:spPr>
          <a:xfrm>
            <a:off x="8092380" y="4241018"/>
            <a:ext cx="288032" cy="684957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Flèche vers le bas 23">
            <a:extLst>
              <a:ext uri="{FF2B5EF4-FFF2-40B4-BE49-F238E27FC236}">
                <a16:creationId xmlns:a16="http://schemas.microsoft.com/office/drawing/2014/main" id="{86E90732-33C0-734B-B86E-5A2AC9EC27DE}"/>
              </a:ext>
            </a:extLst>
          </p:cNvPr>
          <p:cNvSpPr/>
          <p:nvPr/>
        </p:nvSpPr>
        <p:spPr>
          <a:xfrm>
            <a:off x="10361799" y="4037387"/>
            <a:ext cx="288032" cy="684957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CD8A5ED-466B-7D48-ADEB-B4472F0061FE}"/>
              </a:ext>
            </a:extLst>
          </p:cNvPr>
          <p:cNvSpPr/>
          <p:nvPr/>
        </p:nvSpPr>
        <p:spPr>
          <a:xfrm>
            <a:off x="619201" y="1233028"/>
            <a:ext cx="11153574" cy="646331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GB" b="1" dirty="0">
                <a:solidFill>
                  <a:schemeClr val="accent1"/>
                </a:solidFill>
              </a:rPr>
              <a:t>Multidisciplinary tumour boards (MTB) are essential for selecting treatment approaches for individual patients. </a:t>
            </a:r>
          </a:p>
          <a:p>
            <a:r>
              <a:rPr lang="en-GB" b="1" dirty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GB" b="1" dirty="0">
                <a:solidFill>
                  <a:schemeClr val="accent1"/>
                </a:solidFill>
              </a:rPr>
              <a:t>There is a need to extend the MTB to additional specialities as proposed by experts below:</a:t>
            </a:r>
          </a:p>
        </p:txBody>
      </p:sp>
    </p:spTree>
    <p:extLst>
      <p:ext uri="{BB962C8B-B14F-4D97-AF65-F5344CB8AC3E}">
        <p14:creationId xmlns:p14="http://schemas.microsoft.com/office/powerpoint/2010/main" val="242678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Custom 4">
      <a:dk1>
        <a:srgbClr val="000000"/>
      </a:dk1>
      <a:lt1>
        <a:srgbClr val="FFFFFF"/>
      </a:lt1>
      <a:dk2>
        <a:srgbClr val="5D8298"/>
      </a:dk2>
      <a:lt2>
        <a:srgbClr val="EEECE1"/>
      </a:lt2>
      <a:accent1>
        <a:srgbClr val="C6573B"/>
      </a:accent1>
      <a:accent2>
        <a:srgbClr val="C0504D"/>
      </a:accent2>
      <a:accent3>
        <a:srgbClr val="E9D0CD"/>
      </a:accent3>
      <a:accent4>
        <a:srgbClr val="F4EAE7"/>
      </a:accent4>
      <a:accent5>
        <a:srgbClr val="ECE6ED"/>
      </a:accent5>
      <a:accent6>
        <a:srgbClr val="8B878B"/>
      </a:accent6>
      <a:hlink>
        <a:srgbClr val="C6573B"/>
      </a:hlink>
      <a:folHlink>
        <a:srgbClr val="C6573B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rgbClr val="505050"/>
            </a:solidFill>
            <a:latin typeface="Aileron" charset="0"/>
            <a:ea typeface="Aileron" charset="0"/>
            <a:cs typeface="Aileron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st1" id="{6EE5619C-8EAA-A44B-80F2-E23E4FCA5203}" vid="{AB7894ED-5683-8E4A-9ED0-7D17E9D41A6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GUCONNECT_template_v2-good</Template>
  <TotalTime>1714</TotalTime>
  <Words>1444</Words>
  <Application>Microsoft Macintosh PowerPoint</Application>
  <PresentationFormat>Widescreen</PresentationFormat>
  <Paragraphs>204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Aileron</vt:lpstr>
      <vt:lpstr>Arial</vt:lpstr>
      <vt:lpstr>Calibri</vt:lpstr>
      <vt:lpstr>Lucida Grande</vt:lpstr>
      <vt:lpstr>PT Sans Narrow</vt:lpstr>
      <vt:lpstr>Thème Office</vt:lpstr>
      <vt:lpstr>PowerPoint Presentation</vt:lpstr>
      <vt:lpstr>Potential Impact of IMbrave150 Results in the  Evolving Treatment Landscape of Advanced HCC:  A Multidisciplinary Expert Opinion Kulik L, et al. J Hepatocell Carcinoma. 2020;7:423-33  Prof. Dr. Peter Galle Universitätsmedizin University of Mainz Mainz, Germany  FEBRUARY 2021</vt:lpstr>
      <vt:lpstr>disclaimer</vt:lpstr>
      <vt:lpstr>First line therapies for advanced HCC</vt:lpstr>
      <vt:lpstr>Development of multidisciplinary expert opinion</vt:lpstr>
      <vt:lpstr>Key Clinical Considerations for Selection of First-Line Treatment of HCC in the Americas and European Union</vt:lpstr>
      <vt:lpstr>Implications of the IMbrave150 Trial Results for Clinical Practice</vt:lpstr>
      <vt:lpstr>patients’ and payers’ influence on clinical decision-making for the selection of first-line therapies in HCC </vt:lpstr>
      <vt:lpstr>the Role of Tumour Boards in Selecting Treatments  for Patients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Carrie Brubaker</cp:lastModifiedBy>
  <cp:revision>289</cp:revision>
  <cp:lastPrinted>2017-02-15T09:54:46Z</cp:lastPrinted>
  <dcterms:created xsi:type="dcterms:W3CDTF">2016-10-14T09:38:18Z</dcterms:created>
  <dcterms:modified xsi:type="dcterms:W3CDTF">2021-02-09T11:46:12Z</dcterms:modified>
</cp:coreProperties>
</file>